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99" r:id="rId14"/>
    <p:sldId id="320" r:id="rId15"/>
    <p:sldId id="321" r:id="rId16"/>
    <p:sldId id="319" r:id="rId17"/>
    <p:sldId id="300" r:id="rId18"/>
    <p:sldId id="335" r:id="rId19"/>
    <p:sldId id="336" r:id="rId20"/>
    <p:sldId id="337" r:id="rId21"/>
    <p:sldId id="301" r:id="rId22"/>
    <p:sldId id="298" r:id="rId23"/>
    <p:sldId id="338" r:id="rId24"/>
    <p:sldId id="302" r:id="rId25"/>
    <p:sldId id="332" r:id="rId26"/>
    <p:sldId id="303" r:id="rId27"/>
    <p:sldId id="304" r:id="rId28"/>
    <p:sldId id="305" r:id="rId29"/>
    <p:sldId id="339" r:id="rId30"/>
    <p:sldId id="340" r:id="rId31"/>
    <p:sldId id="341" r:id="rId32"/>
    <p:sldId id="342" r:id="rId33"/>
    <p:sldId id="328" r:id="rId34"/>
    <p:sldId id="333" r:id="rId35"/>
    <p:sldId id="343" r:id="rId36"/>
    <p:sldId id="348" r:id="rId37"/>
    <p:sldId id="349" r:id="rId38"/>
    <p:sldId id="347" r:id="rId39"/>
    <p:sldId id="351" r:id="rId40"/>
    <p:sldId id="352" r:id="rId41"/>
    <p:sldId id="354" r:id="rId42"/>
    <p:sldId id="357" r:id="rId43"/>
    <p:sldId id="355" r:id="rId44"/>
    <p:sldId id="358" r:id="rId45"/>
    <p:sldId id="356" r:id="rId46"/>
    <p:sldId id="359" r:id="rId47"/>
    <p:sldId id="307" r:id="rId48"/>
    <p:sldId id="308" r:id="rId49"/>
    <p:sldId id="275" r:id="rId50"/>
    <p:sldId id="277" r:id="rId51"/>
    <p:sldId id="360" r:id="rId52"/>
    <p:sldId id="361" r:id="rId53"/>
    <p:sldId id="364" r:id="rId54"/>
    <p:sldId id="370" r:id="rId55"/>
    <p:sldId id="371" r:id="rId56"/>
    <p:sldId id="365" r:id="rId57"/>
    <p:sldId id="366" r:id="rId58"/>
    <p:sldId id="367" r:id="rId59"/>
    <p:sldId id="368" r:id="rId60"/>
    <p:sldId id="372" r:id="rId61"/>
    <p:sldId id="373" r:id="rId62"/>
    <p:sldId id="374" r:id="rId63"/>
    <p:sldId id="375" r:id="rId64"/>
    <p:sldId id="266" r:id="rId6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7" roundtripDataSignature="AMtx7mixZRS7yo9nm1zFKLSxolw15Isk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12" autoAdjust="0"/>
    <p:restoredTop sz="94660"/>
  </p:normalViewPr>
  <p:slideViewPr>
    <p:cSldViewPr snapToGrid="0">
      <p:cViewPr varScale="1">
        <p:scale>
          <a:sx n="65" d="100"/>
          <a:sy n="65" d="100"/>
        </p:scale>
        <p:origin x="620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48602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3"/>
          <p:cNvSpPr txBox="1"/>
          <p:nvPr/>
        </p:nvSpPr>
        <p:spPr>
          <a:xfrm>
            <a:off x="7518400" y="152400"/>
            <a:ext cx="4368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B01A0"/>
                </a:solidFill>
                <a:latin typeface="Calibri"/>
                <a:ea typeface="Calibri"/>
                <a:cs typeface="Calibri"/>
                <a:sym typeface="Calibri"/>
              </a:rPr>
              <a:t>DEVOTION TO ENLIGHTENMENT</a:t>
            </a:r>
            <a:endParaRPr/>
          </a:p>
        </p:txBody>
      </p:sp>
      <p:sp>
        <p:nvSpPr>
          <p:cNvPr id="17" name="Google Shape;17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8D8D8"/>
          </a:solidFill>
          <a:ln w="25400" cap="flat" cmpd="sng">
            <a:solidFill>
              <a:srgbClr val="DCE6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79400" y="180000"/>
            <a:ext cx="11833200" cy="6498000"/>
          </a:xfrm>
          <a:prstGeom prst="rect">
            <a:avLst/>
          </a:prstGeom>
          <a:solidFill>
            <a:srgbClr val="0B01A0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331800" y="332400"/>
            <a:ext cx="11473200" cy="61380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/>
          <p:nvPr/>
        </p:nvSpPr>
        <p:spPr>
          <a:xfrm rot="5400000">
            <a:off x="1311236" y="-923964"/>
            <a:ext cx="1339928" cy="3556000"/>
          </a:xfrm>
          <a:prstGeom prst="rtTriangle">
            <a:avLst/>
          </a:prstGeom>
          <a:solidFill>
            <a:srgbClr val="0B01A0"/>
          </a:solidFill>
          <a:ln w="25400" cap="flat" cmpd="sng">
            <a:solidFill>
              <a:srgbClr val="2136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Google Shape;21;p13" descr="https://lh4.googleusercontent.com/yau4ts-TFwHbU9bCswtdBRU_u-8vTdmpH0ITQVWq-87BTUPabKWMBRd3OSvNIeAP2jLfrPpkT49vOGL6vgLKcAr8zwWdDz1-Ck-K7hnkA2oajD3atevMO7l4GE7NH9TbO9JFuQC_Qw"/>
          <p:cNvPicPr preferRelativeResize="0"/>
          <p:nvPr/>
        </p:nvPicPr>
        <p:blipFill rotWithShape="1">
          <a:blip r:embed="rId2">
            <a:alphaModFix/>
          </a:blip>
          <a:srcRect l="1950" t="1970" r="70721" b="84501"/>
          <a:stretch/>
        </p:blipFill>
        <p:spPr>
          <a:xfrm>
            <a:off x="203200" y="217420"/>
            <a:ext cx="1801800" cy="62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3"/>
          <p:cNvSpPr txBox="1"/>
          <p:nvPr/>
        </p:nvSpPr>
        <p:spPr>
          <a:xfrm>
            <a:off x="9261300" y="316468"/>
            <a:ext cx="29718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0B01A0"/>
                </a:solidFill>
                <a:latin typeface="Angsana New"/>
                <a:ea typeface="Angsana New"/>
                <a:cs typeface="Angsana New"/>
                <a:sym typeface="Angsana New"/>
              </a:rPr>
              <a:t>DEVOTION TO ENLIGHTENMENT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6" name="Google Shape;76;p21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>
            <a:spLocks noGrp="1"/>
          </p:cNvSpPr>
          <p:nvPr>
            <p:ph type="title"/>
          </p:nvPr>
        </p:nvSpPr>
        <p:spPr>
          <a:xfrm>
            <a:off x="609600" y="990599"/>
            <a:ext cx="10972800" cy="3407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6600FF"/>
              </a:buClr>
            </a:pPr>
            <a:r>
              <a:rPr lang="en-US" dirty="0" smtClean="0">
                <a:solidFill>
                  <a:srgbClr val="6600FF"/>
                </a:solidFill>
                <a:latin typeface="Calibri"/>
                <a:ea typeface="Calibri"/>
                <a:cs typeface="Calibri"/>
                <a:sym typeface="Calibri"/>
              </a:rPr>
              <a:t>Design and Analysis of Algorithms: CI43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7030A0"/>
                </a:solidFill>
                <a:latin typeface="Bernard MT Condensed" panose="02050806060905020404" pitchFamily="18" charset="0"/>
              </a:rPr>
              <a:t>Course Assessment</a:t>
            </a:r>
            <a:endParaRPr b="1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52" name="Google Shape;152;p10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CIE- 30 Marks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 smtClean="0"/>
              <a:t>Case Study-Algorithm=10 Marks</a:t>
            </a:r>
          </a:p>
          <a:p>
            <a:pPr marL="342900" indent="-342900"/>
            <a:r>
              <a:rPr lang="en-US" dirty="0" smtClean="0"/>
              <a:t>Problem Solving=10 Marks</a:t>
            </a:r>
          </a:p>
          <a:p>
            <a:pPr marL="342900" indent="-342900"/>
            <a:r>
              <a:rPr lang="en-US" dirty="0" smtClean="0"/>
              <a:t>Total Marks=CIE+ Assignments=50</a:t>
            </a:r>
            <a:endParaRPr lang="en-US"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lang="en-US" dirty="0" smtClean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None/>
            </a:pPr>
            <a:r>
              <a:rPr lang="en-US" sz="3200" b="1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158" name="Google Shape;158;p11" descr="Thank You Images – Browse 245,201 Stock Photos, Vectors, and ..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7200" y="2895599"/>
            <a:ext cx="3581400" cy="28560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37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4294967295"/>
          </p:nvPr>
        </p:nvSpPr>
        <p:spPr>
          <a:xfrm>
            <a:off x="913774" y="914400"/>
            <a:ext cx="10363826" cy="391765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 smtClean="0"/>
              <a:t>Unit-1</a:t>
            </a:r>
          </a:p>
          <a:p>
            <a:pPr marL="0" indent="0" algn="ctr">
              <a:buNone/>
            </a:pPr>
            <a:endParaRPr lang="en-US" sz="6000" dirty="0" smtClean="0"/>
          </a:p>
          <a:p>
            <a:pPr marL="0" indent="0" algn="ctr">
              <a:buNone/>
            </a:pPr>
            <a:r>
              <a:rPr lang="en-US" sz="2400" b="1" dirty="0"/>
              <a:t>Asymptotic Bounds and Representation problems of Algorithms</a:t>
            </a:r>
          </a:p>
        </p:txBody>
      </p:sp>
    </p:spTree>
    <p:extLst>
      <p:ext uri="{BB962C8B-B14F-4D97-AF65-F5344CB8AC3E}">
        <p14:creationId xmlns:p14="http://schemas.microsoft.com/office/powerpoint/2010/main" val="280479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Algorithm</a:t>
            </a:r>
            <a:endParaRPr lang="en-IN" b="1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67278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/>
              <a:t>An </a:t>
            </a:r>
            <a:r>
              <a:rPr lang="en-US" b="1" dirty="0"/>
              <a:t>algorithm</a:t>
            </a:r>
            <a:r>
              <a:rPr lang="en-US" dirty="0"/>
              <a:t> is a </a:t>
            </a:r>
            <a:r>
              <a:rPr lang="en-US" b="1" dirty="0"/>
              <a:t>step-by-step procedure or set of rules</a:t>
            </a:r>
            <a:r>
              <a:rPr lang="en-US" dirty="0"/>
              <a:t> for solving a problem or performing a computation. It takes </a:t>
            </a:r>
            <a:r>
              <a:rPr lang="en-US" b="1" dirty="0"/>
              <a:t>input</a:t>
            </a:r>
            <a:r>
              <a:rPr lang="en-US" dirty="0"/>
              <a:t>, processes it through a sequence of well-defined steps, and </a:t>
            </a:r>
            <a:r>
              <a:rPr lang="en-US" dirty="0" smtClean="0"/>
              <a:t>produces </a:t>
            </a:r>
            <a:r>
              <a:rPr lang="en-US" dirty="0"/>
              <a:t>an </a:t>
            </a:r>
            <a:r>
              <a:rPr lang="en-US" b="1" dirty="0"/>
              <a:t>output</a:t>
            </a:r>
            <a:r>
              <a:rPr lang="en-US" dirty="0" smtClean="0"/>
              <a:t>.</a:t>
            </a:r>
          </a:p>
          <a:p>
            <a:r>
              <a:rPr lang="en-US" b="1" dirty="0"/>
              <a:t>Key Characteristics of an Algorithm</a:t>
            </a:r>
          </a:p>
          <a:p>
            <a:r>
              <a:rPr lang="en-US" b="1" dirty="0"/>
              <a:t>Well-defined Inputs and Outputs</a:t>
            </a:r>
            <a:r>
              <a:rPr lang="en-US" dirty="0"/>
              <a:t> – An algorithm must have a clear starting point (input) and a defined result (output).</a:t>
            </a:r>
          </a:p>
          <a:p>
            <a:r>
              <a:rPr lang="en-US" b="1" dirty="0"/>
              <a:t>Definiteness</a:t>
            </a:r>
            <a:r>
              <a:rPr lang="en-US" dirty="0"/>
              <a:t> – Each step must be precise and unambiguous.</a:t>
            </a:r>
          </a:p>
          <a:p>
            <a:r>
              <a:rPr lang="en-US" b="1" dirty="0"/>
              <a:t>Finiteness</a:t>
            </a:r>
            <a:r>
              <a:rPr lang="en-US" dirty="0"/>
              <a:t> – The algorithm must terminate after a finite number of steps.</a:t>
            </a:r>
          </a:p>
          <a:p>
            <a:r>
              <a:rPr lang="en-US" b="1" dirty="0"/>
              <a:t>Effectiveness</a:t>
            </a:r>
            <a:r>
              <a:rPr lang="en-US" dirty="0"/>
              <a:t> – Each step should be simple and executable within a reasonable amount of time.</a:t>
            </a:r>
          </a:p>
          <a:p>
            <a:r>
              <a:rPr lang="en-US" b="1" dirty="0"/>
              <a:t>Generality</a:t>
            </a:r>
            <a:r>
              <a:rPr lang="en-US" dirty="0"/>
              <a:t> – The algorithm should work for a wide range of inputs, not just specific cases.</a:t>
            </a:r>
          </a:p>
          <a:p>
            <a:pPr algn="just"/>
            <a:endParaRPr lang="en-US" b="1" dirty="0" smtClean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2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Algorithm</a:t>
            </a:r>
            <a:endParaRPr lang="en-IN" b="1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672780"/>
          </a:xfrm>
        </p:spPr>
        <p:txBody>
          <a:bodyPr>
            <a:normAutofit lnSpcReduction="10000"/>
          </a:bodyPr>
          <a:lstStyle/>
          <a:p>
            <a:pPr marL="25400" indent="0" algn="just">
              <a:buNone/>
            </a:pPr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Example: Algorithm for Adding Two Numbers</a:t>
            </a:r>
          </a:p>
          <a:p>
            <a:pPr algn="just"/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Problem Statement: Add two numbers and display the result</a:t>
            </a:r>
            <a:r>
              <a:rPr lang="en-US" b="1" dirty="0" smtClean="0">
                <a:latin typeface="Bell MT" panose="02020503060305020303" pitchFamily="18" charset="0"/>
                <a:ea typeface="Verdana" panose="020B0604030504040204" pitchFamily="34" charset="0"/>
              </a:rPr>
              <a:t>.</a:t>
            </a:r>
          </a:p>
          <a:p>
            <a:pPr marL="25400" indent="0" algn="just">
              <a:buNone/>
            </a:pPr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Algorithm</a:t>
            </a:r>
            <a:r>
              <a:rPr lang="en-US" b="1" dirty="0" smtClean="0">
                <a:latin typeface="Bell MT" panose="02020503060305020303" pitchFamily="18" charset="0"/>
                <a:ea typeface="Verdana" panose="020B0604030504040204" pitchFamily="34" charset="0"/>
              </a:rPr>
              <a:t>:</a:t>
            </a:r>
            <a:endParaRPr lang="en-US" b="1" dirty="0">
              <a:latin typeface="Bell MT" panose="02020503060305020303" pitchFamily="18" charset="0"/>
              <a:ea typeface="Verdana" panose="020B0604030504040204" pitchFamily="34" charset="0"/>
            </a:endParaRPr>
          </a:p>
          <a:p>
            <a:pPr algn="just"/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Start</a:t>
            </a:r>
          </a:p>
          <a:p>
            <a:pPr algn="just"/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Take two numbers as input (A and B)</a:t>
            </a:r>
          </a:p>
          <a:p>
            <a:pPr algn="just"/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Compute the sum: Sum = A + B</a:t>
            </a:r>
          </a:p>
          <a:p>
            <a:pPr algn="just"/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Print the result</a:t>
            </a:r>
          </a:p>
          <a:p>
            <a:pPr algn="just"/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Stop</a:t>
            </a:r>
            <a:endParaRPr lang="en-US" b="1" dirty="0" smtClean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0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Types of Algorithms</a:t>
            </a:r>
            <a:b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</a:br>
            <a:endParaRPr lang="en-IN" b="1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672780"/>
          </a:xfrm>
        </p:spPr>
        <p:txBody>
          <a:bodyPr>
            <a:normAutofit fontScale="85000" lnSpcReduction="10000"/>
          </a:bodyPr>
          <a:lstStyle/>
          <a:p>
            <a:pPr marL="25400" indent="0" algn="just">
              <a:buNone/>
            </a:pPr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Types of Algorithms</a:t>
            </a:r>
          </a:p>
          <a:p>
            <a:pPr algn="just"/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Brute Force Algorithm – Tries all possible solutions (e.g., Linear Search).</a:t>
            </a:r>
          </a:p>
          <a:p>
            <a:pPr algn="just"/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Divide and Conquer – Breaks the problem into smaller </a:t>
            </a:r>
            <a:r>
              <a:rPr lang="en-US" b="1" dirty="0" err="1">
                <a:latin typeface="Bell MT" panose="02020503060305020303" pitchFamily="18" charset="0"/>
                <a:ea typeface="Verdana" panose="020B0604030504040204" pitchFamily="34" charset="0"/>
              </a:rPr>
              <a:t>subproblems</a:t>
            </a:r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 and solves them recursively (e.g., Merge Sort, Quick Sort).</a:t>
            </a:r>
          </a:p>
          <a:p>
            <a:pPr algn="just"/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Greedy Algorithm – Makes the best local choice at each step (e.g., </a:t>
            </a:r>
            <a:r>
              <a:rPr lang="en-US" b="1" dirty="0" err="1">
                <a:latin typeface="Bell MT" panose="02020503060305020303" pitchFamily="18" charset="0"/>
                <a:ea typeface="Verdana" panose="020B0604030504040204" pitchFamily="34" charset="0"/>
              </a:rPr>
              <a:t>Dijkstra’s</a:t>
            </a:r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 Shortest Path).</a:t>
            </a:r>
          </a:p>
          <a:p>
            <a:pPr algn="just"/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Dynamic Programming – Solves problems by breaking them into overlapping </a:t>
            </a:r>
            <a:r>
              <a:rPr lang="en-US" b="1" dirty="0" err="1">
                <a:latin typeface="Bell MT" panose="02020503060305020303" pitchFamily="18" charset="0"/>
                <a:ea typeface="Verdana" panose="020B0604030504040204" pitchFamily="34" charset="0"/>
              </a:rPr>
              <a:t>subproblems</a:t>
            </a:r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 (e.g., Fibonacci using </a:t>
            </a:r>
            <a:r>
              <a:rPr lang="en-US" b="1" dirty="0" err="1">
                <a:latin typeface="Bell MT" panose="02020503060305020303" pitchFamily="18" charset="0"/>
                <a:ea typeface="Verdana" panose="020B0604030504040204" pitchFamily="34" charset="0"/>
              </a:rPr>
              <a:t>memoization</a:t>
            </a:r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).</a:t>
            </a:r>
          </a:p>
          <a:p>
            <a:pPr algn="just"/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Backtracking – Explores possible solutions and backtracks when a solution fails (e.g., N-Queens Problem).</a:t>
            </a:r>
            <a:endParaRPr lang="en-US" b="1" dirty="0" smtClean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20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Algorithm Analysis</a:t>
            </a:r>
            <a:endParaRPr lang="en-IN" b="1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672780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What is Algorithm Analysis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?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Study of an algorithm’s performance in terms of time and space.</a:t>
            </a:r>
          </a:p>
          <a:p>
            <a:pPr marL="25400" indent="0" algn="just">
              <a:buNone/>
            </a:pPr>
            <a:r>
              <a:rPr lang="en-US" dirty="0"/>
              <a:t>Algorithm analysis helps determine </a:t>
            </a:r>
            <a:r>
              <a:rPr lang="en-US" b="1" dirty="0"/>
              <a:t>how fast</a:t>
            </a:r>
            <a:r>
              <a:rPr lang="en-US" dirty="0"/>
              <a:t> an algorithm runs and how much </a:t>
            </a:r>
            <a:r>
              <a:rPr lang="en-US" b="1" dirty="0"/>
              <a:t>memory</a:t>
            </a:r>
            <a:r>
              <a:rPr lang="en-US" dirty="0"/>
              <a:t> it uses.</a:t>
            </a:r>
          </a:p>
          <a:p>
            <a:pPr marL="25400" indent="0" algn="just">
              <a:buNone/>
            </a:pPr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Efficiency matters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—Faster algorithms save time and resources.</a:t>
            </a:r>
          </a:p>
          <a:p>
            <a:pPr marL="25400" indent="0" algn="just">
              <a:buNone/>
            </a:pPr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Scalability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—Ensures performance remains stable for larger inputs.</a:t>
            </a:r>
          </a:p>
          <a:p>
            <a:pPr algn="just"/>
            <a:endParaRPr lang="en-US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4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Key Focus Areas</a:t>
            </a:r>
            <a:endParaRPr lang="en-IN" b="1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 smtClean="0">
                <a:latin typeface="Bell MT" panose="02020503060305020303" pitchFamily="18" charset="0"/>
                <a:ea typeface="Verdana" panose="020B0604030504040204" pitchFamily="34" charset="0"/>
              </a:rPr>
              <a:t>Key </a:t>
            </a:r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Focus Areas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:</a:t>
            </a:r>
          </a:p>
          <a:p>
            <a:r>
              <a:rPr lang="en-US" b="1" dirty="0"/>
              <a:t>Asymptotic Bounds</a:t>
            </a:r>
            <a:r>
              <a:rPr lang="en-US" dirty="0"/>
              <a:t> – Theoretical performance limits of algorithms.</a:t>
            </a:r>
          </a:p>
          <a:p>
            <a:r>
              <a:rPr lang="en-US" b="1" dirty="0"/>
              <a:t>Representation of Algorithms</a:t>
            </a:r>
            <a:r>
              <a:rPr lang="en-US" dirty="0"/>
              <a:t> – How we express algorithms mathematically or visually.</a:t>
            </a:r>
          </a:p>
          <a:p>
            <a:r>
              <a:rPr lang="en-US" b="1" dirty="0"/>
              <a:t>Computational Tractability</a:t>
            </a:r>
            <a:r>
              <a:rPr lang="en-US" dirty="0"/>
              <a:t> – Understanding which problems can be solved efficiently.</a:t>
            </a:r>
          </a:p>
          <a:p>
            <a:pPr marL="25400" indent="0" algn="just">
              <a:buNone/>
            </a:pPr>
            <a:endParaRPr lang="en-US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20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Efficiency</a:t>
            </a:r>
            <a:endParaRPr lang="en-IN" b="1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Early Attempts to Define Efficiency:</a:t>
            </a:r>
          </a:p>
          <a:p>
            <a:r>
              <a:rPr lang="en-US" b="1" dirty="0"/>
              <a:t>Counting basic operations:</a:t>
            </a:r>
            <a:r>
              <a:rPr lang="en-US" dirty="0"/>
              <a:t> Initially, efficiency was measured by counting basic operations like additions or comparisons.</a:t>
            </a:r>
          </a:p>
          <a:p>
            <a:r>
              <a:rPr lang="en-US" b="1" dirty="0"/>
              <a:t>Machine-dependent measures:</a:t>
            </a:r>
            <a:r>
              <a:rPr lang="en-US" dirty="0"/>
              <a:t> Earlier, efficiency was measured based on execution time on a specific machine, but this was unreliable due to differences in hardware.</a:t>
            </a:r>
          </a:p>
          <a:p>
            <a:r>
              <a:rPr lang="en-US" b="1" dirty="0"/>
              <a:t>Need for machine-independent measures:</a:t>
            </a:r>
            <a:r>
              <a:rPr lang="en-US" dirty="0"/>
              <a:t> To generalize efficiency, researchers developed a way to measure running time as a function of input size, leading to complexity analysis.</a:t>
            </a:r>
          </a:p>
          <a:p>
            <a:pPr marL="25400" indent="0" algn="just">
              <a:buNone/>
            </a:pPr>
            <a:endParaRPr lang="en-US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63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/>
            </a:r>
            <a:br>
              <a:rPr lang="en-IN" sz="2400" b="1" dirty="0" smtClean="0">
                <a:solidFill>
                  <a:srgbClr val="7030A0"/>
                </a:solidFill>
                <a:latin typeface="Bernard MT Condensed" panose="02050806060905020404" pitchFamily="18" charset="0"/>
              </a:rPr>
            </a:br>
            <a:r>
              <a:rPr lang="en-IN" sz="2400" b="1" dirty="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>Worst –Case Running Time and Brute-Force Search</a:t>
            </a:r>
            <a:endParaRPr lang="en-IN" sz="2400" b="1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209368"/>
            <a:ext cx="10972800" cy="5270089"/>
          </a:xfrm>
        </p:spPr>
        <p:txBody>
          <a:bodyPr>
            <a:normAutofit fontScale="77500" lnSpcReduction="20000"/>
          </a:bodyPr>
          <a:lstStyle/>
          <a:p>
            <a:pPr marL="25400" indent="0">
              <a:buNone/>
            </a:pPr>
            <a:r>
              <a:rPr lang="en-US" dirty="0"/>
              <a:t>The </a:t>
            </a:r>
            <a:r>
              <a:rPr lang="en-US" b="1" dirty="0"/>
              <a:t>worst-case running time</a:t>
            </a:r>
            <a:r>
              <a:rPr lang="en-US" dirty="0"/>
              <a:t> of an algorithm is the maximum time it takes for any input of size </a:t>
            </a:r>
            <a:r>
              <a:rPr lang="en-US" dirty="0" smtClean="0"/>
              <a:t>n</a:t>
            </a:r>
            <a:r>
              <a:rPr lang="en-US" dirty="0"/>
              <a:t>. It provides an </a:t>
            </a:r>
            <a:r>
              <a:rPr lang="en-US" b="1" dirty="0"/>
              <a:t>upper bound</a:t>
            </a:r>
            <a:r>
              <a:rPr lang="en-US" dirty="0"/>
              <a:t> on performance and is important for ensuring predictable behavior.</a:t>
            </a:r>
          </a:p>
          <a:p>
            <a:r>
              <a:rPr lang="en-US" dirty="0"/>
              <a:t>For example:</a:t>
            </a:r>
          </a:p>
          <a:p>
            <a:pPr lvl="0"/>
            <a:r>
              <a:rPr lang="en-US" b="1" dirty="0"/>
              <a:t>Linear Search</a:t>
            </a:r>
            <a:r>
              <a:rPr lang="en-US" dirty="0"/>
              <a:t>: Worst-case time is O(n) when the target element is at the end of the list.</a:t>
            </a:r>
          </a:p>
          <a:p>
            <a:pPr lvl="0"/>
            <a:r>
              <a:rPr lang="en-US" b="1" dirty="0"/>
              <a:t>Binary Search</a:t>
            </a:r>
            <a:r>
              <a:rPr lang="en-US" dirty="0"/>
              <a:t>: Worst-case time is O(log n) when the element is not in the list</a:t>
            </a:r>
            <a:r>
              <a:rPr lang="en-US" dirty="0" smtClean="0"/>
              <a:t>.</a:t>
            </a:r>
          </a:p>
          <a:p>
            <a:pPr marL="25400" indent="0">
              <a:buNone/>
            </a:pPr>
            <a:r>
              <a:rPr lang="en-US" b="1" dirty="0"/>
              <a:t>Brute-Force Search</a:t>
            </a:r>
            <a:endParaRPr lang="en-US" dirty="0"/>
          </a:p>
          <a:p>
            <a:r>
              <a:rPr lang="en-US" dirty="0"/>
              <a:t>Brute-force algorithms try all possible solutions and are typically inefficient. Examples:</a:t>
            </a:r>
          </a:p>
          <a:p>
            <a:pPr lvl="0"/>
            <a:r>
              <a:rPr lang="en-US" b="1" dirty="0"/>
              <a:t>Traveling Salesman Problem (TSP)</a:t>
            </a:r>
            <a:r>
              <a:rPr lang="en-US" dirty="0"/>
              <a:t>: Checking all possible routes requires </a:t>
            </a:r>
            <a:r>
              <a:rPr lang="en-US" b="1" dirty="0"/>
              <a:t>factorial time</a:t>
            </a:r>
            <a:r>
              <a:rPr lang="en-US" dirty="0"/>
              <a:t> O(n!).</a:t>
            </a:r>
          </a:p>
          <a:p>
            <a:pPr lvl="0"/>
            <a:r>
              <a:rPr lang="en-US" b="1" dirty="0"/>
              <a:t>String Matching</a:t>
            </a:r>
            <a:r>
              <a:rPr lang="en-US" dirty="0"/>
              <a:t>: Checking every position of a text for a pattern requires </a:t>
            </a:r>
            <a:r>
              <a:rPr lang="en-US" b="1" dirty="0"/>
              <a:t>quadratic time</a:t>
            </a:r>
            <a:r>
              <a:rPr lang="en-US" dirty="0"/>
              <a:t> O(nm).</a:t>
            </a:r>
          </a:p>
          <a:p>
            <a:pPr lvl="0"/>
            <a:endParaRPr lang="en-US" dirty="0"/>
          </a:p>
          <a:p>
            <a:pPr marL="25400" indent="0" algn="just">
              <a:buNone/>
            </a:pPr>
            <a:endParaRPr lang="en-US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922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b="1" dirty="0">
                <a:solidFill>
                  <a:srgbClr val="7030A0"/>
                </a:solidFill>
                <a:latin typeface="Bernard MT Condensed" panose="02050806060905020404" pitchFamily="18" charset="0"/>
              </a:rPr>
              <a:t>Course Outline</a:t>
            </a:r>
            <a:endParaRPr b="1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Sitka Text Semibold" pitchFamily="2" charset="0"/>
                <a:ea typeface="Times New Roman"/>
                <a:cs typeface="Times New Roman"/>
                <a:sym typeface="Times New Roman"/>
              </a:rPr>
              <a:t>Unit I</a:t>
            </a:r>
            <a:endParaRPr sz="1800" b="1" dirty="0">
              <a:solidFill>
                <a:schemeClr val="accent5">
                  <a:lumMod val="75000"/>
                </a:schemeClr>
              </a:solidFill>
              <a:latin typeface="Sitka Text Semibold" pitchFamily="2" charset="0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lnSpc>
                <a:spcPct val="115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 smtClean="0"/>
              <a:t>Asymptotic </a:t>
            </a:r>
            <a:r>
              <a:rPr lang="en-US" sz="1800" b="1" dirty="0"/>
              <a:t>Bounds and Representation problems of Algorithms</a:t>
            </a:r>
            <a:r>
              <a:rPr lang="en-US" sz="1800" dirty="0"/>
              <a:t>: Computational Tractability: Some Initial Attempts at Defining Efficiency, Worst-Case Running Times and Brute-Force Search, Polynomial Time as a Definition of Efficiency, Asymptotic Order of Growth: Properties of Asymptotic Growth Rates, Asymptotic Bounds for Some </a:t>
            </a:r>
            <a:r>
              <a:rPr lang="en-US" sz="1800" b="1" dirty="0"/>
              <a:t>Common Functions, A Survey of Common Running Times</a:t>
            </a:r>
            <a:r>
              <a:rPr lang="en-US" sz="1800" dirty="0"/>
              <a:t>: Linear Time, O(n log n) Time, O(</a:t>
            </a:r>
            <a:r>
              <a:rPr lang="en-US" sz="1800" dirty="0" err="1"/>
              <a:t>nk</a:t>
            </a:r>
            <a:r>
              <a:rPr lang="en-US" sz="1800" dirty="0"/>
              <a:t>) Time, Beyond Polynomial Time. Some Representative Problems, A First Problem: Stable Matching</a:t>
            </a:r>
            <a:r>
              <a:rPr lang="en-US" sz="1800" dirty="0" smtClean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400" b="1" dirty="0" smtClean="0">
                <a:solidFill>
                  <a:srgbClr val="7030A0"/>
                </a:solidFill>
                <a:latin typeface="Bernard MT Condensed" panose="02050806060905020404" pitchFamily="18" charset="0"/>
              </a:rPr>
              <a:t/>
            </a:r>
            <a:br>
              <a:rPr lang="en-IN" sz="2400" b="1" dirty="0" smtClean="0">
                <a:solidFill>
                  <a:srgbClr val="7030A0"/>
                </a:solidFill>
                <a:latin typeface="Bernard MT Condensed" panose="02050806060905020404" pitchFamily="18" charset="0"/>
              </a:rPr>
            </a:br>
            <a:r>
              <a:rPr lang="en-US" sz="3100" b="1" dirty="0"/>
              <a:t>Polynomial Time as a Definition of Efficiency</a:t>
            </a:r>
            <a:br>
              <a:rPr lang="en-US" sz="3100" b="1" dirty="0"/>
            </a:br>
            <a:endParaRPr lang="en-IN" sz="3100" b="1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209368"/>
            <a:ext cx="10972800" cy="535858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Why Polynomial Time?</a:t>
            </a:r>
          </a:p>
          <a:p>
            <a:r>
              <a:rPr lang="en-US" dirty="0"/>
              <a:t>An algorithm is considered </a:t>
            </a:r>
            <a:r>
              <a:rPr lang="en-US" b="1" dirty="0"/>
              <a:t>efficient</a:t>
            </a:r>
            <a:r>
              <a:rPr lang="en-US" dirty="0"/>
              <a:t> if its running time is </a:t>
            </a:r>
            <a:r>
              <a:rPr lang="en-US" b="1" dirty="0"/>
              <a:t>polynomial</a:t>
            </a:r>
            <a:r>
              <a:rPr lang="en-US" dirty="0"/>
              <a:t> in the input size, i.e., it runs in:</a:t>
            </a:r>
          </a:p>
          <a:p>
            <a:pPr marL="25400" indent="0">
              <a:buNone/>
            </a:pPr>
            <a:r>
              <a:rPr lang="en-US" dirty="0" smtClean="0"/>
              <a:t>                                               O(</a:t>
            </a:r>
            <a:r>
              <a:rPr lang="en-US" dirty="0" err="1" smtClean="0"/>
              <a:t>n</a:t>
            </a:r>
            <a:r>
              <a:rPr lang="en-US" baseline="30000" dirty="0" err="1" smtClean="0"/>
              <a:t>c</a:t>
            </a:r>
            <a:r>
              <a:rPr lang="en-US" dirty="0"/>
              <a:t>))</a:t>
            </a:r>
          </a:p>
          <a:p>
            <a:r>
              <a:rPr lang="en-US" dirty="0"/>
              <a:t>for some constant </a:t>
            </a:r>
            <a:r>
              <a:rPr lang="en-US" dirty="0" smtClean="0"/>
              <a:t>c.</a:t>
            </a:r>
            <a:endParaRPr lang="en-US" dirty="0"/>
          </a:p>
          <a:p>
            <a:pPr marL="25400" indent="0">
              <a:buNone/>
            </a:pPr>
            <a:r>
              <a:rPr lang="en-US" dirty="0"/>
              <a:t>Polynomial-time algorithms grow </a:t>
            </a:r>
            <a:r>
              <a:rPr lang="en-US" b="1" dirty="0"/>
              <a:t>at a reasonable rate</a:t>
            </a:r>
            <a:r>
              <a:rPr lang="en-US" dirty="0"/>
              <a:t> and include:</a:t>
            </a:r>
          </a:p>
          <a:p>
            <a:pPr marL="25400" lvl="0" indent="0">
              <a:buNone/>
            </a:pPr>
            <a:r>
              <a:rPr lang="en-US" b="1" dirty="0"/>
              <a:t>Sorting algorithms</a:t>
            </a:r>
            <a:r>
              <a:rPr lang="en-US" dirty="0"/>
              <a:t>: Merge Sort (O(</a:t>
            </a:r>
            <a:r>
              <a:rPr lang="en-US" dirty="0" err="1"/>
              <a:t>nlog</a:t>
            </a:r>
            <a:r>
              <a:rPr lang="en-US" dirty="0"/>
              <a:t> n), </a:t>
            </a:r>
            <a:r>
              <a:rPr lang="en-US" dirty="0" err="1"/>
              <a:t>QuickSort</a:t>
            </a:r>
            <a:r>
              <a:rPr lang="en-US" dirty="0"/>
              <a:t> (O(</a:t>
            </a:r>
            <a:r>
              <a:rPr lang="en-US" dirty="0" err="1"/>
              <a:t>nlogn</a:t>
            </a:r>
            <a:r>
              <a:rPr lang="en-US" dirty="0"/>
              <a:t>))</a:t>
            </a:r>
          </a:p>
          <a:p>
            <a:pPr marL="25400" lvl="0" indent="0">
              <a:buNone/>
            </a:pPr>
            <a:r>
              <a:rPr lang="en-US" b="1" dirty="0"/>
              <a:t>Graph algorithms</a:t>
            </a:r>
            <a:r>
              <a:rPr lang="en-US" dirty="0"/>
              <a:t>: </a:t>
            </a:r>
            <a:r>
              <a:rPr lang="en-US" dirty="0" err="1"/>
              <a:t>Dijkstra's</a:t>
            </a:r>
            <a:r>
              <a:rPr lang="en-US" dirty="0"/>
              <a:t> Algorithm (O(n2)</a:t>
            </a:r>
          </a:p>
          <a:p>
            <a:pPr marL="25400" lvl="0" indent="0">
              <a:buNone/>
            </a:pPr>
            <a:r>
              <a:rPr lang="en-US" b="1" dirty="0"/>
              <a:t> Matrix multiplication</a:t>
            </a:r>
            <a:r>
              <a:rPr lang="en-US" dirty="0"/>
              <a:t>: O(n</a:t>
            </a:r>
            <a:r>
              <a:rPr lang="en-US" baseline="30000" dirty="0"/>
              <a:t>3</a:t>
            </a:r>
            <a:r>
              <a:rPr lang="en-US" dirty="0" smtClean="0"/>
              <a:t>)</a:t>
            </a:r>
          </a:p>
          <a:p>
            <a:pPr marL="25400" lvl="0" indent="0">
              <a:buNone/>
            </a:pPr>
            <a:endParaRPr lang="en-US" dirty="0"/>
          </a:p>
          <a:p>
            <a:pPr marL="25400" indent="0">
              <a:buNone/>
            </a:pPr>
            <a:r>
              <a:rPr lang="en-US" b="1" dirty="0"/>
              <a:t>Non-Polynomial Time Algorithms (Exponential &amp; Factorial)</a:t>
            </a:r>
          </a:p>
          <a:p>
            <a:pPr marL="25400" lvl="0" indent="0">
              <a:buNone/>
            </a:pPr>
            <a:r>
              <a:rPr lang="en-US" b="1" dirty="0"/>
              <a:t>Exponential time</a:t>
            </a:r>
            <a:r>
              <a:rPr lang="en-US" dirty="0"/>
              <a:t> (O(2</a:t>
            </a:r>
            <a:r>
              <a:rPr lang="en-US" baseline="30000" dirty="0"/>
              <a:t>n</a:t>
            </a:r>
            <a:r>
              <a:rPr lang="en-US" dirty="0"/>
              <a:t>)): Subset-sum problem</a:t>
            </a:r>
          </a:p>
          <a:p>
            <a:pPr marL="25400" lvl="0" indent="0">
              <a:buNone/>
            </a:pPr>
            <a:r>
              <a:rPr lang="en-US" b="1" dirty="0"/>
              <a:t>Factorial time</a:t>
            </a:r>
            <a:r>
              <a:rPr lang="en-US" dirty="0"/>
              <a:t> (O(n!): Brute-force solutions in NP-hard problems</a:t>
            </a:r>
          </a:p>
          <a:p>
            <a:r>
              <a:rPr lang="en-US" dirty="0"/>
              <a:t>Polynomial-time problems are classified as </a:t>
            </a:r>
            <a:r>
              <a:rPr lang="en-US" b="1" dirty="0"/>
              <a:t>P (polynomial-time solvable)</a:t>
            </a:r>
            <a:r>
              <a:rPr lang="en-US" dirty="0"/>
              <a:t>, while harder problems fall under </a:t>
            </a:r>
            <a:r>
              <a:rPr lang="en-US" b="1" dirty="0"/>
              <a:t>NP (nondeterministic polynomial time)</a:t>
            </a:r>
            <a:r>
              <a:rPr lang="en-US" dirty="0"/>
              <a:t>.</a:t>
            </a:r>
          </a:p>
          <a:p>
            <a:pPr marL="25400" indent="0" algn="just">
              <a:buNone/>
            </a:pPr>
            <a:endParaRPr lang="en-US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27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/>
            </a:r>
            <a:br>
              <a:rPr lang="en-US" sz="3200" dirty="0" smtClean="0">
                <a:solidFill>
                  <a:srgbClr val="00B0F0"/>
                </a:solidFill>
              </a:rPr>
            </a:br>
            <a:r>
              <a:rPr lang="en-US" sz="3200" dirty="0" smtClean="0">
                <a:solidFill>
                  <a:srgbClr val="00B0F0"/>
                </a:solidFill>
              </a:rPr>
              <a:t>Asymptotic </a:t>
            </a:r>
            <a:r>
              <a:rPr lang="en-US" sz="3200" dirty="0">
                <a:solidFill>
                  <a:srgbClr val="00B0F0"/>
                </a:solidFill>
              </a:rPr>
              <a:t>Bounds – Introduction</a:t>
            </a:r>
            <a:endParaRPr lang="en-IN" sz="3200" b="1" dirty="0">
              <a:solidFill>
                <a:srgbClr val="00B0F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25400" indent="0">
              <a:buNone/>
            </a:pPr>
            <a:r>
              <a:rPr lang="en-US" b="1" dirty="0"/>
              <a:t>What are Asymptotic Bounds?</a:t>
            </a:r>
          </a:p>
          <a:p>
            <a:r>
              <a:rPr lang="en-US" b="1" dirty="0"/>
              <a:t>Definition:</a:t>
            </a:r>
            <a:r>
              <a:rPr lang="en-US" dirty="0"/>
              <a:t> A method of describing an algorithm's performance </a:t>
            </a:r>
            <a:r>
              <a:rPr lang="en-US" b="1" dirty="0"/>
              <a:t>as input size grows</a:t>
            </a:r>
            <a:r>
              <a:rPr lang="en-US" dirty="0"/>
              <a:t>.</a:t>
            </a:r>
          </a:p>
          <a:p>
            <a:r>
              <a:rPr lang="en-US" dirty="0"/>
              <a:t>Used to compare algorithms based on </a:t>
            </a:r>
            <a:r>
              <a:rPr lang="en-US" b="1" dirty="0"/>
              <a:t>time complexity</a:t>
            </a:r>
            <a:r>
              <a:rPr lang="en-US" dirty="0"/>
              <a:t> and </a:t>
            </a:r>
            <a:r>
              <a:rPr lang="en-US" b="1" dirty="0"/>
              <a:t>space complexity</a:t>
            </a:r>
            <a:r>
              <a:rPr lang="en-US" dirty="0"/>
              <a:t>.</a:t>
            </a:r>
          </a:p>
          <a:p>
            <a:pPr marL="25400" indent="0">
              <a:buNone/>
            </a:pPr>
            <a:r>
              <a:rPr lang="en-US" b="1" dirty="0"/>
              <a:t>Why are Asymptotic Bounds Important?</a:t>
            </a:r>
          </a:p>
          <a:p>
            <a:r>
              <a:rPr lang="en-US" dirty="0"/>
              <a:t>Helps analyze the </a:t>
            </a:r>
            <a:r>
              <a:rPr lang="en-US" b="1" dirty="0"/>
              <a:t>worst-case</a:t>
            </a:r>
            <a:r>
              <a:rPr lang="en-US" dirty="0"/>
              <a:t>, </a:t>
            </a:r>
            <a:r>
              <a:rPr lang="en-US" b="1" dirty="0"/>
              <a:t>best-case</a:t>
            </a:r>
            <a:r>
              <a:rPr lang="en-US" dirty="0"/>
              <a:t>, and </a:t>
            </a:r>
            <a:r>
              <a:rPr lang="en-US" b="1" dirty="0"/>
              <a:t>average-case</a:t>
            </a:r>
            <a:r>
              <a:rPr lang="en-US" dirty="0"/>
              <a:t> performance of an algorithm.</a:t>
            </a:r>
          </a:p>
          <a:p>
            <a:r>
              <a:rPr lang="en-US" dirty="0"/>
              <a:t>Determines if an algorithm </a:t>
            </a:r>
            <a:r>
              <a:rPr lang="en-US" b="1" dirty="0"/>
              <a:t>scales well</a:t>
            </a:r>
            <a:r>
              <a:rPr lang="en-US" dirty="0"/>
              <a:t> with large input sizes.</a:t>
            </a:r>
          </a:p>
          <a:p>
            <a:pPr marL="25400" indent="0" algn="just">
              <a:buNone/>
            </a:pPr>
            <a:endParaRPr lang="en-US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859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 fontScale="90000"/>
          </a:bodyPr>
          <a:lstStyle/>
          <a:p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4000" dirty="0" smtClean="0"/>
              <a:t>Properties </a:t>
            </a:r>
            <a:r>
              <a:rPr lang="en-US" sz="4000" dirty="0"/>
              <a:t>of Asymptotic Growth Rates</a:t>
            </a:r>
            <a:endParaRPr lang="en-IN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248697"/>
            <a:ext cx="10972800" cy="5073445"/>
          </a:xfrm>
        </p:spPr>
        <p:txBody>
          <a:bodyPr>
            <a:normAutofit fontScale="85000" lnSpcReduction="10000"/>
          </a:bodyPr>
          <a:lstStyle/>
          <a:p>
            <a:pPr marL="25400" indent="0">
              <a:buNone/>
            </a:pPr>
            <a:r>
              <a:rPr lang="en-US" dirty="0"/>
              <a:t>Asymptotic notation describes how an algorithm scales with input size</a:t>
            </a:r>
            <a:endParaRPr lang="en-US" b="1" dirty="0" smtClean="0"/>
          </a:p>
          <a:p>
            <a:r>
              <a:rPr lang="en-US" b="1" dirty="0" smtClean="0"/>
              <a:t>1</a:t>
            </a:r>
            <a:r>
              <a:rPr lang="en-US" b="1" dirty="0"/>
              <a:t>. Big-O Notation (O) – Upper Bound (Worst Case)</a:t>
            </a:r>
          </a:p>
          <a:p>
            <a:pPr marL="25400" indent="0">
              <a:buNone/>
            </a:pPr>
            <a:r>
              <a:rPr lang="en-US" dirty="0"/>
              <a:t>Represents the worst-case time complexity.</a:t>
            </a:r>
          </a:p>
          <a:p>
            <a:pPr marL="25400" indent="0">
              <a:buNone/>
            </a:pPr>
            <a:r>
              <a:rPr lang="en-US" dirty="0"/>
              <a:t>Example: </a:t>
            </a:r>
            <a:r>
              <a:rPr lang="en-US" b="1" dirty="0"/>
              <a:t>Bubble Sort – O(n²)</a:t>
            </a:r>
            <a:endParaRPr lang="en-US" dirty="0"/>
          </a:p>
          <a:p>
            <a:pPr marL="25400" indent="0">
              <a:buNone/>
            </a:pPr>
            <a:r>
              <a:rPr lang="en-US" dirty="0"/>
              <a:t>Graphical representation </a:t>
            </a:r>
            <a:r>
              <a:rPr lang="en-US" i="1" dirty="0"/>
              <a:t>(Include a chart showing O(n), O(n²), O(log n), etc.)</a:t>
            </a:r>
            <a:endParaRPr lang="en-US" dirty="0"/>
          </a:p>
          <a:p>
            <a:r>
              <a:rPr lang="en-US" b="1" dirty="0"/>
              <a:t>2. Big-Ω Notation (Ω) – Lower Bound (Best Case)</a:t>
            </a:r>
          </a:p>
          <a:p>
            <a:pPr marL="25400" indent="0">
              <a:buNone/>
            </a:pPr>
            <a:r>
              <a:rPr lang="en-US" dirty="0"/>
              <a:t>Represents the best possible performance.</a:t>
            </a:r>
          </a:p>
          <a:p>
            <a:pPr marL="25400" indent="0">
              <a:buNone/>
            </a:pPr>
            <a:r>
              <a:rPr lang="en-US" dirty="0"/>
              <a:t>Example: </a:t>
            </a:r>
            <a:r>
              <a:rPr lang="en-US" b="1" dirty="0"/>
              <a:t>Insertion Sort – Ω(n) (Best case when already sorted)</a:t>
            </a:r>
            <a:endParaRPr lang="en-US" dirty="0"/>
          </a:p>
          <a:p>
            <a:r>
              <a:rPr lang="en-US" b="1" dirty="0"/>
              <a:t>3. Big-Θ Notation (Θ) – Tight Bound (Average Case)</a:t>
            </a:r>
          </a:p>
          <a:p>
            <a:pPr marL="25400" indent="0">
              <a:buNone/>
            </a:pPr>
            <a:r>
              <a:rPr lang="en-US" dirty="0"/>
              <a:t>Represents both upper and lower bounds.</a:t>
            </a:r>
          </a:p>
          <a:p>
            <a:pPr marL="25400" indent="0">
              <a:buNone/>
            </a:pPr>
            <a:r>
              <a:rPr lang="en-US" dirty="0"/>
              <a:t>Example: </a:t>
            </a:r>
            <a:r>
              <a:rPr lang="en-US" b="1" dirty="0"/>
              <a:t>Merge Sort – Θ(n log n)</a:t>
            </a:r>
            <a:endParaRPr lang="en-US" dirty="0"/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544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/>
          </a:bodyPr>
          <a:lstStyle/>
          <a:p>
            <a:r>
              <a:rPr lang="en-US" sz="4000" b="1" dirty="0"/>
              <a:t>Comparing Growth Rates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248697"/>
            <a:ext cx="10972800" cy="5073445"/>
          </a:xfrm>
        </p:spPr>
        <p:txBody>
          <a:bodyPr>
            <a:normAutofit/>
          </a:bodyPr>
          <a:lstStyle/>
          <a:p>
            <a:r>
              <a:rPr lang="en-US" b="1" dirty="0"/>
              <a:t>Comparing Growth Rates</a:t>
            </a:r>
            <a:endParaRPr lang="en-US" dirty="0"/>
          </a:p>
          <a:p>
            <a:r>
              <a:rPr lang="en-US" dirty="0"/>
              <a:t>The order of growth (from smallest to largest):</a:t>
            </a:r>
          </a:p>
          <a:p>
            <a:r>
              <a:rPr lang="en-US" dirty="0"/>
              <a:t>O(1)&lt;O(</a:t>
            </a:r>
            <a:r>
              <a:rPr lang="en-US" dirty="0" err="1"/>
              <a:t>logn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&lt;O(n)&lt;O(</a:t>
            </a:r>
            <a:r>
              <a:rPr lang="en-US" dirty="0" err="1"/>
              <a:t>nlogn</a:t>
            </a:r>
            <a:r>
              <a:rPr lang="en-US" dirty="0"/>
              <a:t>)</a:t>
            </a:r>
            <a:r>
              <a:rPr lang="en-US" b="1" dirty="0"/>
              <a:t> </a:t>
            </a:r>
            <a:r>
              <a:rPr lang="en-US" dirty="0"/>
              <a:t>&lt;O(n2)&lt;O(2n)</a:t>
            </a:r>
            <a:r>
              <a:rPr lang="en-US" b="1" dirty="0"/>
              <a:t> </a:t>
            </a:r>
            <a:r>
              <a:rPr lang="en-US" dirty="0"/>
              <a:t>&lt;O(n!)</a:t>
            </a:r>
          </a:p>
          <a:p>
            <a:r>
              <a:rPr lang="en-US" dirty="0"/>
              <a:t>Example: Binary Search (O(</a:t>
            </a:r>
            <a:r>
              <a:rPr lang="en-US" dirty="0" err="1"/>
              <a:t>logn</a:t>
            </a:r>
            <a:r>
              <a:rPr lang="en-US" dirty="0"/>
              <a:t>) is much faster than Linear Search (O(n</a:t>
            </a:r>
            <a:r>
              <a:rPr lang="en-US" dirty="0" smtClean="0"/>
              <a:t>)).</a:t>
            </a:r>
          </a:p>
          <a:p>
            <a:r>
              <a:rPr lang="en-US" dirty="0"/>
              <a:t>it’s </a:t>
            </a:r>
            <a:r>
              <a:rPr lang="en-US" b="1" dirty="0"/>
              <a:t>comparing upper bounds</a:t>
            </a:r>
            <a:r>
              <a:rPr lang="en-US" dirty="0"/>
              <a:t> on algorithm growth. This is why it specifically uses Big-O notation rather than Ω\</a:t>
            </a:r>
            <a:r>
              <a:rPr lang="en-US" dirty="0" err="1"/>
              <a:t>OmegaΩ</a:t>
            </a:r>
            <a:r>
              <a:rPr lang="en-US" dirty="0"/>
              <a:t> (best-case lower bound) or Θ\</a:t>
            </a:r>
            <a:r>
              <a:rPr lang="en-US" dirty="0" err="1"/>
              <a:t>ThetaΘ</a:t>
            </a:r>
            <a:r>
              <a:rPr lang="en-US" dirty="0"/>
              <a:t> (tight bound).</a:t>
            </a: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1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/>
            </a:r>
            <a:br>
              <a:rPr lang="en-US" sz="2800" dirty="0" smtClean="0">
                <a:solidFill>
                  <a:srgbClr val="00B0F0"/>
                </a:solidFill>
              </a:rPr>
            </a:br>
            <a:r>
              <a:rPr lang="en-US" sz="2800" dirty="0" smtClean="0">
                <a:solidFill>
                  <a:srgbClr val="00B0F0"/>
                </a:solidFill>
              </a:rPr>
              <a:t>Representation </a:t>
            </a:r>
            <a:r>
              <a:rPr lang="en-US" sz="2800" dirty="0">
                <a:solidFill>
                  <a:srgbClr val="00B0F0"/>
                </a:solidFill>
              </a:rPr>
              <a:t>Problems of Algorithms</a:t>
            </a:r>
            <a:endParaRPr lang="en-IN" sz="2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248697"/>
            <a:ext cx="10972800" cy="5073445"/>
          </a:xfrm>
        </p:spPr>
        <p:txBody>
          <a:bodyPr>
            <a:normAutofit/>
          </a:bodyPr>
          <a:lstStyle/>
          <a:p>
            <a:r>
              <a:rPr lang="en-US" b="1" dirty="0"/>
              <a:t>Different Ways to Represent an Algorithm</a:t>
            </a:r>
          </a:p>
          <a:p>
            <a:r>
              <a:rPr lang="en-US" b="1" dirty="0"/>
              <a:t>Pseudocode</a:t>
            </a:r>
            <a:r>
              <a:rPr lang="en-US" dirty="0"/>
              <a:t> – A structured stepwise description of an algorithm.</a:t>
            </a:r>
          </a:p>
          <a:p>
            <a:r>
              <a:rPr lang="en-US" b="1" dirty="0"/>
              <a:t>Flowcharts</a:t>
            </a:r>
            <a:r>
              <a:rPr lang="en-US" dirty="0"/>
              <a:t> – A graphical representation using symbols.</a:t>
            </a:r>
          </a:p>
          <a:p>
            <a:r>
              <a:rPr lang="en-US" b="1" dirty="0"/>
              <a:t>Recurrence Relations</a:t>
            </a:r>
            <a:r>
              <a:rPr lang="en-US" dirty="0"/>
              <a:t> – A mathematical formula that expresses running time.</a:t>
            </a:r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659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 fontScale="90000"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/>
            </a:r>
            <a:br>
              <a:rPr lang="en-US" sz="2800" dirty="0" smtClean="0">
                <a:solidFill>
                  <a:srgbClr val="00B0F0"/>
                </a:solidFill>
              </a:rPr>
            </a:br>
            <a:r>
              <a:rPr lang="en-US" sz="2800" dirty="0" smtClean="0">
                <a:solidFill>
                  <a:srgbClr val="00B0F0"/>
                </a:solidFill>
              </a:rPr>
              <a:t>Linear Search Algorithm</a:t>
            </a:r>
            <a:endParaRPr lang="en-IN" sz="2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248697"/>
            <a:ext cx="10972800" cy="5073445"/>
          </a:xfrm>
        </p:spPr>
        <p:txBody>
          <a:bodyPr>
            <a:normAutofit fontScale="92500" lnSpcReduction="10000"/>
          </a:bodyPr>
          <a:lstStyle/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1.	Start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2.	Initialize an index variable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= 0.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3.	Repeat while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&lt; n (where n is the number of elements in the array):</a:t>
            </a:r>
          </a:p>
          <a:p>
            <a:pPr algn="just"/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	Check if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[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] == key:</a:t>
            </a:r>
          </a:p>
          <a:p>
            <a:pPr algn="just"/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        If 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yes, return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(index of the found element).</a:t>
            </a:r>
          </a:p>
          <a:p>
            <a:pPr algn="just"/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        If 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no, move to the next index (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=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+ 1).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4.	If the loop ends and the key is not found, return -1 (indicating not found).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5.	Stop</a:t>
            </a:r>
          </a:p>
          <a:p>
            <a:pPr marL="25400" indent="0" algn="just">
              <a:buNone/>
            </a:pPr>
            <a:endParaRPr lang="en-US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Linear Search Representation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140543"/>
            <a:ext cx="10972800" cy="5191432"/>
          </a:xfrm>
        </p:spPr>
        <p:txBody>
          <a:bodyPr>
            <a:normAutofit/>
          </a:bodyPr>
          <a:lstStyle/>
          <a:p>
            <a:r>
              <a:rPr lang="en-US" dirty="0"/>
              <a:t>Linear search compares each element in the list sequentially with the key value.</a:t>
            </a:r>
          </a:p>
          <a:p>
            <a:r>
              <a:rPr lang="en-US" b="1" dirty="0"/>
              <a:t>Steps to search for 74 in the given list:</a:t>
            </a:r>
          </a:p>
          <a:p>
            <a:r>
              <a:rPr lang="en-US" b="1" dirty="0"/>
              <a:t>List:</a:t>
            </a:r>
            <a:r>
              <a:rPr lang="en-US" dirty="0"/>
              <a:t> [10, 92, 38, 74, 56, 19, 82, 37]</a:t>
            </a:r>
            <a:br>
              <a:rPr lang="en-US" dirty="0"/>
            </a:br>
            <a:r>
              <a:rPr lang="en-US" b="1" dirty="0"/>
              <a:t>Key = 74</a:t>
            </a:r>
            <a:endParaRPr lang="en-US" dirty="0"/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28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Linear Search Representation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140543"/>
            <a:ext cx="10972800" cy="5191432"/>
          </a:xfrm>
        </p:spPr>
        <p:txBody>
          <a:bodyPr>
            <a:normAutofit/>
          </a:bodyPr>
          <a:lstStyle/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9304915"/>
              </p:ext>
            </p:extLst>
          </p:nvPr>
        </p:nvGraphicFramePr>
        <p:xfrm>
          <a:off x="609600" y="1140542"/>
          <a:ext cx="10744200" cy="5004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403136106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6318198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295163247"/>
                    </a:ext>
                  </a:extLst>
                </a:gridCol>
              </a:tblGrid>
              <a:tr h="10009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Element Checked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Match Found?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92313352"/>
                  </a:ext>
                </a:extLst>
              </a:tr>
              <a:tr h="10009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❌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707261"/>
                  </a:ext>
                </a:extLst>
              </a:tr>
              <a:tr h="10009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❌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08870925"/>
                  </a:ext>
                </a:extLst>
              </a:tr>
              <a:tr h="10009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❌ No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17195614"/>
                  </a:ext>
                </a:extLst>
              </a:tr>
              <a:tr h="10009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✅ Yes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59651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912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Linear Search Representation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140543"/>
            <a:ext cx="10972800" cy="5191432"/>
          </a:xfrm>
        </p:spPr>
        <p:txBody>
          <a:bodyPr>
            <a:normAutofit fontScale="85000" lnSpcReduction="10000"/>
          </a:bodyPr>
          <a:lstStyle/>
          <a:p>
            <a:pPr marL="25400" indent="0" algn="just">
              <a:buNone/>
            </a:pPr>
            <a:r>
              <a:rPr lang="en-US" b="1" dirty="0"/>
              <a:t>Index position of 74 = 3 (0-based indexing)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Number of comparisons = </a:t>
            </a:r>
            <a:r>
              <a:rPr lang="en-US" b="1" dirty="0" smtClean="0"/>
              <a:t>4</a:t>
            </a:r>
          </a:p>
          <a:p>
            <a:r>
              <a:rPr lang="en-US" b="1" dirty="0"/>
              <a:t>Time Complexity Analysis</a:t>
            </a:r>
          </a:p>
          <a:p>
            <a:r>
              <a:rPr lang="en-US" b="1" dirty="0"/>
              <a:t>Best Case (Ω(1)):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The key is found in the first position of the array.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Example: If searching for 10, it is found in one comparison.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Complexity: Ω(1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)</a:t>
            </a:r>
          </a:p>
          <a:p>
            <a:r>
              <a:rPr lang="en-US" b="1" dirty="0"/>
              <a:t>Worst Case (O(n)):</a:t>
            </a:r>
          </a:p>
          <a:p>
            <a:r>
              <a:rPr lang="en-US" dirty="0"/>
              <a:t>The key is found in the </a:t>
            </a:r>
            <a:r>
              <a:rPr lang="en-US" b="1" dirty="0"/>
              <a:t>last position</a:t>
            </a:r>
            <a:r>
              <a:rPr lang="en-US" dirty="0"/>
              <a:t> or </a:t>
            </a:r>
            <a:r>
              <a:rPr lang="en-US" b="1" dirty="0"/>
              <a:t>not found at all</a:t>
            </a:r>
            <a:r>
              <a:rPr lang="en-US" dirty="0"/>
              <a:t>.</a:t>
            </a:r>
          </a:p>
          <a:p>
            <a:r>
              <a:rPr lang="en-US" b="1" dirty="0"/>
              <a:t>Example:</a:t>
            </a:r>
            <a:r>
              <a:rPr lang="en-US" dirty="0"/>
              <a:t> If searching for </a:t>
            </a:r>
            <a:r>
              <a:rPr lang="en-US" b="1" dirty="0"/>
              <a:t>37</a:t>
            </a:r>
            <a:r>
              <a:rPr lang="en-US" dirty="0"/>
              <a:t> (last element), it takes </a:t>
            </a:r>
            <a:r>
              <a:rPr lang="en-US" b="1" dirty="0"/>
              <a:t>n comparisons</a:t>
            </a:r>
            <a:r>
              <a:rPr lang="en-US" dirty="0" smtClean="0"/>
              <a:t>.</a:t>
            </a:r>
          </a:p>
          <a:p>
            <a:r>
              <a:rPr lang="en-US" b="1" dirty="0"/>
              <a:t>Complexity:</a:t>
            </a:r>
            <a:r>
              <a:rPr lang="en-US" dirty="0"/>
              <a:t> </a:t>
            </a:r>
            <a:r>
              <a:rPr lang="en-US" b="1" dirty="0"/>
              <a:t>O(n</a:t>
            </a:r>
            <a:r>
              <a:rPr lang="en-US" b="1" dirty="0" smtClean="0"/>
              <a:t>)</a:t>
            </a:r>
          </a:p>
          <a:p>
            <a:endParaRPr lang="en-US" dirty="0"/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66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Linear Search Representation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140543"/>
            <a:ext cx="10972800" cy="5191432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en-US" dirty="0"/>
              <a:t>1. Best Case: Ω(1)</a:t>
            </a:r>
          </a:p>
          <a:p>
            <a:pPr marL="25400" indent="0">
              <a:buNone/>
            </a:pPr>
            <a:r>
              <a:rPr lang="en-US" dirty="0" smtClean="0"/>
              <a:t>•Scenario</a:t>
            </a:r>
            <a:r>
              <a:rPr lang="en-US" dirty="0"/>
              <a:t>: The target element is at the very beginning of the list.</a:t>
            </a:r>
          </a:p>
          <a:p>
            <a:pPr marL="25400" indent="0">
              <a:buNone/>
            </a:pPr>
            <a:r>
              <a:rPr lang="en-US" dirty="0" smtClean="0"/>
              <a:t>•Explanation</a:t>
            </a:r>
            <a:r>
              <a:rPr lang="en-US" dirty="0"/>
              <a:t>:</a:t>
            </a:r>
          </a:p>
          <a:p>
            <a:pPr marL="25400" indent="0">
              <a:buNone/>
            </a:pPr>
            <a:r>
              <a:rPr lang="en-US" dirty="0" smtClean="0"/>
              <a:t>The </a:t>
            </a:r>
            <a:r>
              <a:rPr lang="en-US" dirty="0"/>
              <a:t>algorithm makes only one comparison: it checks the first element, finds the target, and stops</a:t>
            </a:r>
            <a:r>
              <a:rPr lang="en-US" dirty="0" smtClean="0"/>
              <a:t>.</a:t>
            </a:r>
            <a:r>
              <a:rPr lang="en-US" dirty="0"/>
              <a:t>	Therefore, the best-case time complexity is constant, denoted as Ω(1)</a:t>
            </a:r>
          </a:p>
          <a:p>
            <a:pPr marL="25400" indent="0">
              <a:buNone/>
            </a:pPr>
            <a:r>
              <a:rPr lang="en-US" dirty="0" smtClean="0"/>
              <a:t>•Example</a:t>
            </a:r>
            <a:r>
              <a:rPr lang="en-US" dirty="0"/>
              <a:t>:</a:t>
            </a:r>
          </a:p>
          <a:p>
            <a:pPr marL="25400" indent="0">
              <a:buNone/>
            </a:pPr>
            <a:r>
              <a:rPr lang="en-US" dirty="0" smtClean="0"/>
              <a:t>In </a:t>
            </a:r>
            <a:r>
              <a:rPr lang="en-US" dirty="0"/>
              <a:t>the list [10, 20, 30, 40], searching for 10 finds a match immediately at index 0.</a:t>
            </a:r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dirty="0">
                <a:solidFill>
                  <a:srgbClr val="7030A0"/>
                </a:solidFill>
                <a:latin typeface="Bernard MT Condensed" panose="02050806060905020404" pitchFamily="18" charset="0"/>
              </a:rPr>
              <a:t>Course Outline</a:t>
            </a:r>
            <a:endParaRPr dirty="0"/>
          </a:p>
        </p:txBody>
      </p:sp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Sitka Text Semibold" pitchFamily="2" charset="0"/>
                <a:ea typeface="Times New Roman"/>
                <a:cs typeface="Times New Roman"/>
                <a:sym typeface="Times New Roman"/>
              </a:rPr>
              <a:t>Unit </a:t>
            </a:r>
            <a:r>
              <a:rPr lang="en-US" sz="1800" b="1" dirty="0" smtClean="0">
                <a:solidFill>
                  <a:schemeClr val="accent5">
                    <a:lumMod val="75000"/>
                  </a:schemeClr>
                </a:solidFill>
                <a:latin typeface="Sitka Text Semibold" pitchFamily="2" charset="0"/>
                <a:ea typeface="Times New Roman"/>
                <a:cs typeface="Times New Roman"/>
                <a:sym typeface="Times New Roman"/>
              </a:rPr>
              <a:t>II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en-US" sz="1800" b="1" dirty="0" smtClean="0"/>
              <a:t>Graphs &amp; Divide and Conquer</a:t>
            </a:r>
            <a:r>
              <a:rPr lang="en-US" sz="1800" dirty="0" smtClean="0"/>
              <a:t>: Graph Connectivity and Graph Traversal, Breadth-First Search: Exploring a Connected Component, Depth-First Search, 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en-US" sz="1800" b="1" dirty="0" smtClean="0"/>
              <a:t>Implementing </a:t>
            </a:r>
            <a:r>
              <a:rPr lang="en-US" sz="1800" b="1" dirty="0"/>
              <a:t>Graph Traversal Using Queues and Stacks</a:t>
            </a:r>
            <a:r>
              <a:rPr lang="en-US" sz="1800" dirty="0"/>
              <a:t>: Implementing Breadth First Search, Implementing Depth-First Search, </a:t>
            </a:r>
            <a:endParaRPr lang="en-US" sz="1800" dirty="0" smtClean="0"/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en-US" sz="1800" b="1" dirty="0" smtClean="0"/>
              <a:t>An </a:t>
            </a:r>
            <a:r>
              <a:rPr lang="en-US" sz="1800" b="1" dirty="0"/>
              <a:t>Application of Breadth-First Search</a:t>
            </a:r>
            <a:r>
              <a:rPr lang="en-US" sz="1800" dirty="0"/>
              <a:t>: The Problem, Designing the Algorithm, Directed Acyclic Graphs and Topological Ordering, The Merge sort Algorithm.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Linear Search Representation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140543"/>
            <a:ext cx="10972800" cy="5191432"/>
          </a:xfrm>
        </p:spPr>
        <p:txBody>
          <a:bodyPr>
            <a:normAutofit fontScale="92500" lnSpcReduction="20000"/>
          </a:bodyPr>
          <a:lstStyle/>
          <a:p>
            <a:pPr marL="25400" indent="0">
              <a:buNone/>
            </a:pPr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Worst Case: O(n)</a:t>
            </a:r>
          </a:p>
          <a:p>
            <a:pPr marL="25400" indent="0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Scenario: The target element is either at the very end of the list or not present at all.</a:t>
            </a:r>
          </a:p>
          <a:p>
            <a:pPr marL="25400" indent="0">
              <a:buNone/>
            </a:pPr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Explanation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:</a:t>
            </a:r>
          </a:p>
          <a:p>
            <a:pPr marL="25400" indent="0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The algorithm may have to check every element.</a:t>
            </a:r>
          </a:p>
          <a:p>
            <a:pPr marL="25400" indent="0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If the target isn’t in the list, it will do n comparisons (one for each element).</a:t>
            </a:r>
          </a:p>
          <a:p>
            <a:pPr marL="25400" indent="0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Thus, the worst-case time complexity is linear, expressed as </a:t>
            </a:r>
          </a:p>
          <a:p>
            <a:pPr marL="25400" indent="0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O(𝑛)</a:t>
            </a:r>
          </a:p>
          <a:p>
            <a:pPr marL="25400" indent="0">
              <a:buNone/>
            </a:pPr>
            <a:r>
              <a:rPr lang="en-US" b="1" dirty="0" smtClean="0">
                <a:latin typeface="Bell MT" panose="02020503060305020303" pitchFamily="18" charset="0"/>
                <a:ea typeface="Verdana" panose="020B0604030504040204" pitchFamily="34" charset="0"/>
              </a:rPr>
              <a:t>Example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:</a:t>
            </a:r>
          </a:p>
          <a:p>
            <a:pPr marL="25400" indent="0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In [10, 20, 30, 40], searching for 50 (not present) or 40 (last element) requires 4 comparisons (one per element).</a:t>
            </a:r>
          </a:p>
          <a:p>
            <a:pPr marL="25400" indent="0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095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Linear Search Representation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140543"/>
            <a:ext cx="10972800" cy="5191432"/>
          </a:xfrm>
        </p:spPr>
        <p:txBody>
          <a:bodyPr>
            <a:normAutofit/>
          </a:bodyPr>
          <a:lstStyle/>
          <a:p>
            <a:pPr marL="25400" indent="0">
              <a:buNone/>
            </a:pPr>
            <a:r>
              <a:rPr lang="en-US" b="1" dirty="0"/>
              <a:t>3. Average Case: </a:t>
            </a:r>
            <a:r>
              <a:rPr lang="el-GR" b="1" dirty="0"/>
              <a:t>Θ(</a:t>
            </a:r>
            <a:r>
              <a:rPr lang="en-US" b="1" dirty="0"/>
              <a:t>n)</a:t>
            </a:r>
          </a:p>
          <a:p>
            <a:r>
              <a:rPr lang="en-US" b="1" dirty="0"/>
              <a:t>Scenario</a:t>
            </a:r>
            <a:r>
              <a:rPr lang="en-US" dirty="0"/>
              <a:t>: The target element is equally likely to be in any position.</a:t>
            </a:r>
          </a:p>
          <a:p>
            <a:r>
              <a:rPr lang="en-US" b="1" dirty="0"/>
              <a:t>Explanation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On average, you find the target around the </a:t>
            </a:r>
            <a:r>
              <a:rPr lang="en-US" b="1" dirty="0"/>
              <a:t>middle</a:t>
            </a:r>
            <a:r>
              <a:rPr lang="en-US" dirty="0"/>
              <a:t> of the list, requiring about </a:t>
            </a:r>
            <a:r>
              <a:rPr lang="en-US" dirty="0" smtClean="0"/>
              <a:t>n/2 </a:t>
            </a:r>
            <a:r>
              <a:rPr lang="en-US" dirty="0"/>
              <a:t>comparisons.</a:t>
            </a:r>
          </a:p>
          <a:p>
            <a:pPr lvl="1"/>
            <a:r>
              <a:rPr lang="el-GR" b="1" dirty="0"/>
              <a:t>Θ(</a:t>
            </a:r>
            <a:r>
              <a:rPr lang="en-US" b="1" dirty="0"/>
              <a:t>n)</a:t>
            </a:r>
            <a:r>
              <a:rPr lang="en-US" dirty="0"/>
              <a:t> (Big-Theta) </a:t>
            </a:r>
            <a:r>
              <a:rPr lang="en-US" dirty="0" smtClean="0"/>
              <a:t>, </a:t>
            </a:r>
            <a:r>
              <a:rPr lang="en-US" dirty="0"/>
              <a:t>we ignore constant factors like 1/2, so the </a:t>
            </a:r>
            <a:r>
              <a:rPr lang="en-US" b="1" dirty="0"/>
              <a:t>average</a:t>
            </a:r>
            <a:r>
              <a:rPr lang="en-US" dirty="0"/>
              <a:t> complexity is still </a:t>
            </a:r>
            <a:r>
              <a:rPr lang="el-GR" b="1" dirty="0"/>
              <a:t>Θ(</a:t>
            </a:r>
            <a:r>
              <a:rPr lang="en-US" b="1" dirty="0"/>
              <a:t>n)</a:t>
            </a:r>
            <a:r>
              <a:rPr lang="en-US" dirty="0" smtClean="0"/>
              <a:t>.</a:t>
            </a:r>
            <a:endParaRPr lang="en-US" dirty="0"/>
          </a:p>
          <a:p>
            <a:pPr marL="25400" indent="0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74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Linear Search Representation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140543"/>
            <a:ext cx="10972800" cy="5191432"/>
          </a:xfrm>
        </p:spPr>
        <p:txBody>
          <a:bodyPr>
            <a:normAutofit/>
          </a:bodyPr>
          <a:lstStyle/>
          <a:p>
            <a:pPr marL="508000" lvl="1" indent="0">
              <a:buNone/>
            </a:pPr>
            <a:endParaRPr lang="en-US" dirty="0"/>
          </a:p>
          <a:p>
            <a:pPr marL="25400" indent="0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693694"/>
              </p:ext>
            </p:extLst>
          </p:nvPr>
        </p:nvGraphicFramePr>
        <p:xfrm>
          <a:off x="442452" y="1061882"/>
          <a:ext cx="11257935" cy="52700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52645">
                  <a:extLst>
                    <a:ext uri="{9D8B030D-6E8A-4147-A177-3AD203B41FA5}">
                      <a16:colId xmlns:a16="http://schemas.microsoft.com/office/drawing/2014/main" val="3040966936"/>
                    </a:ext>
                  </a:extLst>
                </a:gridCol>
                <a:gridCol w="3752645">
                  <a:extLst>
                    <a:ext uri="{9D8B030D-6E8A-4147-A177-3AD203B41FA5}">
                      <a16:colId xmlns:a16="http://schemas.microsoft.com/office/drawing/2014/main" val="1666997138"/>
                    </a:ext>
                  </a:extLst>
                </a:gridCol>
                <a:gridCol w="3752645">
                  <a:extLst>
                    <a:ext uri="{9D8B030D-6E8A-4147-A177-3AD203B41FA5}">
                      <a16:colId xmlns:a16="http://schemas.microsoft.com/office/drawing/2014/main" val="3361841362"/>
                    </a:ext>
                  </a:extLst>
                </a:gridCol>
              </a:tblGrid>
              <a:tr h="13175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Number of Comparisons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Complexity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99843212"/>
                  </a:ext>
                </a:extLst>
              </a:tr>
              <a:tr h="1317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Best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 (immediate match at first element)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Ω(1)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5863085"/>
                  </a:ext>
                </a:extLst>
              </a:tr>
              <a:tr h="1317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Worst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 (last element or not found)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96757890"/>
                  </a:ext>
                </a:extLst>
              </a:tr>
              <a:tr h="13175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(n+1)2≈0.5n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O(n)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4777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48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B0F0"/>
                </a:solidFill>
              </a:rPr>
              <a:t>Linear Search Representation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140543"/>
            <a:ext cx="10972800" cy="5191432"/>
          </a:xfrm>
        </p:spPr>
        <p:txBody>
          <a:bodyPr>
            <a:normAutofit/>
          </a:bodyPr>
          <a:lstStyle/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474522"/>
              </p:ext>
            </p:extLst>
          </p:nvPr>
        </p:nvGraphicFramePr>
        <p:xfrm>
          <a:off x="838200" y="1242872"/>
          <a:ext cx="10515600" cy="43589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327217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11351902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80027720"/>
                    </a:ext>
                  </a:extLst>
                </a:gridCol>
              </a:tblGrid>
              <a:tr h="10897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Comparisons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Complexity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60071961"/>
                  </a:ext>
                </a:extLst>
              </a:tr>
              <a:tr h="1089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Best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Ω(1)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95390554"/>
                  </a:ext>
                </a:extLst>
              </a:tr>
              <a:tr h="1089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Worst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60168040"/>
                  </a:ext>
                </a:extLst>
              </a:tr>
              <a:tr h="108973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n/2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Θ(n)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83493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44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00B0F0"/>
                </a:solidFill>
              </a:rPr>
              <a:t>Table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140543"/>
            <a:ext cx="10972800" cy="5191432"/>
          </a:xfrm>
        </p:spPr>
        <p:txBody>
          <a:bodyPr>
            <a:normAutofit/>
          </a:bodyPr>
          <a:lstStyle/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47921"/>
              </p:ext>
            </p:extLst>
          </p:nvPr>
        </p:nvGraphicFramePr>
        <p:xfrm>
          <a:off x="838200" y="1288027"/>
          <a:ext cx="10515600" cy="48571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374259745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8097625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465333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411660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89095476"/>
                    </a:ext>
                  </a:extLst>
                </a:gridCol>
              </a:tblGrid>
              <a:tr h="6938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Algorithm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Best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Average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Worst Case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Best for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1625783"/>
                  </a:ext>
                </a:extLst>
              </a:tr>
              <a:tr h="6938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Linear Search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Small or unordered datasets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93133473"/>
                  </a:ext>
                </a:extLst>
              </a:tr>
              <a:tr h="6938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Binary Search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O(logn)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O(logn)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Sorted datasets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11079506"/>
                  </a:ext>
                </a:extLst>
              </a:tr>
              <a:tr h="6938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Bubble Sort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Nearly sorted data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0458533"/>
                  </a:ext>
                </a:extLst>
              </a:tr>
              <a:tr h="6938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Merge Sort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 log 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 log 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 log 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Large datasets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15987698"/>
                  </a:ext>
                </a:extLst>
              </a:tr>
              <a:tr h="6938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Quick Sort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 log 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 log 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</a:t>
                      </a:r>
                      <a:r>
                        <a:rPr lang="en-US" sz="1200" baseline="30000">
                          <a:effectLst/>
                        </a:rPr>
                        <a:t>2</a:t>
                      </a:r>
                      <a:r>
                        <a:rPr lang="en-US" sz="1200">
                          <a:effectLst/>
                        </a:rPr>
                        <a:t>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General-purpose sorting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74993414"/>
                  </a:ext>
                </a:extLst>
              </a:tr>
              <a:tr h="6938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Dijkstra’s Algorithm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O(1)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O((V+E)logV)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O(V2)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Shortest path problems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49890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390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/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2000" dirty="0" smtClean="0">
                <a:solidFill>
                  <a:srgbClr val="00B0F0"/>
                </a:solidFill>
              </a:rPr>
              <a:t>Binary Search Representation</a:t>
            </a:r>
            <a:endParaRPr lang="en-IN" sz="20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934066"/>
            <a:ext cx="10972800" cy="539791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/>
              <a:t>Example</a:t>
            </a:r>
            <a:r>
              <a:rPr lang="en-US" dirty="0"/>
              <a:t>: Binary Search Representation</a:t>
            </a:r>
          </a:p>
          <a:p>
            <a:pPr marL="25400" indent="0" algn="just">
              <a:buNone/>
            </a:pPr>
            <a:r>
              <a:rPr lang="en-US" dirty="0" err="1"/>
              <a:t>BinarySearch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x):</a:t>
            </a:r>
          </a:p>
          <a:p>
            <a:pPr marL="25400" indent="0" algn="just">
              <a:buNone/>
            </a:pPr>
            <a:r>
              <a:rPr lang="en-US" dirty="0"/>
              <a:t>    left = 0, right = </a:t>
            </a:r>
            <a:r>
              <a:rPr lang="en-US" dirty="0" err="1"/>
              <a:t>arr.length</a:t>
            </a:r>
            <a:r>
              <a:rPr lang="en-US" dirty="0"/>
              <a:t> - 1</a:t>
            </a:r>
          </a:p>
          <a:p>
            <a:pPr marL="25400" indent="0" algn="just">
              <a:buNone/>
            </a:pPr>
            <a:r>
              <a:rPr lang="en-US" dirty="0"/>
              <a:t>    while left ≤ right:</a:t>
            </a:r>
          </a:p>
          <a:p>
            <a:pPr marL="25400" indent="0" algn="just">
              <a:buNone/>
            </a:pPr>
            <a:r>
              <a:rPr lang="en-US" dirty="0"/>
              <a:t>        mid = (left + right) </a:t>
            </a:r>
            <a:r>
              <a:rPr lang="en-US" dirty="0" smtClean="0"/>
              <a:t>// </a:t>
            </a:r>
            <a:r>
              <a:rPr lang="en-US" dirty="0"/>
              <a:t>2 </a:t>
            </a:r>
            <a:r>
              <a:rPr lang="en-US" dirty="0" smtClean="0"/>
              <a:t>            </a:t>
            </a:r>
            <a:r>
              <a:rPr lang="en-US" dirty="0"/>
              <a:t>// Integer division to get index</a:t>
            </a:r>
          </a:p>
          <a:p>
            <a:pPr marL="25400" indent="0" algn="just">
              <a:buNone/>
            </a:pPr>
            <a:r>
              <a:rPr lang="en-US" dirty="0"/>
              <a:t>        if </a:t>
            </a:r>
            <a:r>
              <a:rPr lang="en-US" dirty="0" err="1"/>
              <a:t>arr</a:t>
            </a:r>
            <a:r>
              <a:rPr lang="en-US" dirty="0"/>
              <a:t>[mid] == x:</a:t>
            </a:r>
          </a:p>
          <a:p>
            <a:pPr marL="25400" indent="0" algn="just">
              <a:buNone/>
            </a:pPr>
            <a:r>
              <a:rPr lang="en-US" dirty="0"/>
              <a:t>            return mid </a:t>
            </a:r>
            <a:r>
              <a:rPr lang="en-US" dirty="0" smtClean="0"/>
              <a:t>                         </a:t>
            </a:r>
            <a:r>
              <a:rPr lang="en-US" dirty="0"/>
              <a:t>// Element found</a:t>
            </a:r>
          </a:p>
          <a:p>
            <a:pPr marL="25400" indent="0" algn="just">
              <a:buNone/>
            </a:pPr>
            <a:r>
              <a:rPr lang="en-US" dirty="0"/>
              <a:t>        else if </a:t>
            </a:r>
            <a:r>
              <a:rPr lang="en-US" dirty="0" err="1"/>
              <a:t>arr</a:t>
            </a:r>
            <a:r>
              <a:rPr lang="en-US" dirty="0"/>
              <a:t>[mid] &lt; x:</a:t>
            </a:r>
          </a:p>
          <a:p>
            <a:pPr marL="25400" indent="0" algn="just">
              <a:buNone/>
            </a:pPr>
            <a:r>
              <a:rPr lang="en-US" dirty="0"/>
              <a:t>            left = mid + 1  </a:t>
            </a:r>
            <a:r>
              <a:rPr lang="en-US" dirty="0" smtClean="0"/>
              <a:t>                  // </a:t>
            </a:r>
            <a:r>
              <a:rPr lang="en-US" dirty="0"/>
              <a:t>Search right half</a:t>
            </a:r>
          </a:p>
          <a:p>
            <a:pPr marL="25400" indent="0" algn="just">
              <a:buNone/>
            </a:pPr>
            <a:r>
              <a:rPr lang="en-US" dirty="0"/>
              <a:t>        else:</a:t>
            </a:r>
          </a:p>
          <a:p>
            <a:pPr marL="25400" indent="0" algn="just">
              <a:buNone/>
            </a:pPr>
            <a:r>
              <a:rPr lang="en-US" dirty="0"/>
              <a:t>            right = mid - 1  </a:t>
            </a:r>
            <a:r>
              <a:rPr lang="en-US" dirty="0" smtClean="0"/>
              <a:t>               // </a:t>
            </a:r>
            <a:r>
              <a:rPr lang="en-US" dirty="0"/>
              <a:t>Search left half</a:t>
            </a:r>
          </a:p>
          <a:p>
            <a:pPr marL="25400" indent="0" algn="just">
              <a:buNone/>
            </a:pPr>
            <a:r>
              <a:rPr lang="en-US" dirty="0"/>
              <a:t>    return -1 </a:t>
            </a:r>
            <a:r>
              <a:rPr lang="en-US" dirty="0" smtClean="0"/>
              <a:t>                                </a:t>
            </a:r>
            <a:r>
              <a:rPr lang="en-US" dirty="0"/>
              <a:t>// Element not found</a:t>
            </a:r>
          </a:p>
          <a:p>
            <a:pPr marL="25400" indent="0" algn="just">
              <a:buNone/>
            </a:pPr>
            <a:endParaRPr lang="fr-FR" dirty="0"/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51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/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2000" dirty="0" smtClean="0">
                <a:solidFill>
                  <a:srgbClr val="00B0F0"/>
                </a:solidFill>
              </a:rPr>
              <a:t>Binary Search Representation</a:t>
            </a:r>
            <a:endParaRPr lang="en-IN" sz="20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934066"/>
            <a:ext cx="10972800" cy="5397910"/>
          </a:xfrm>
        </p:spPr>
        <p:txBody>
          <a:bodyPr>
            <a:normAutofit/>
          </a:bodyPr>
          <a:lstStyle/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Given sorted array</a:t>
            </a:r>
          </a:p>
          <a:p>
            <a:pPr marL="25400" indent="0" algn="just">
              <a:buNone/>
            </a:pP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= [2, 5, 8, 12, 16, 23, 38, 45, 56, 72]</a:t>
            </a:r>
          </a:p>
          <a:p>
            <a:pPr marL="25400" indent="0" algn="just">
              <a:buNone/>
            </a:pPr>
            <a:endParaRPr lang="en-US" dirty="0">
              <a:latin typeface="Bell MT" panose="02020503060305020303" pitchFamily="18" charset="0"/>
              <a:ea typeface="Verdana" panose="020B0604030504040204" pitchFamily="34" charset="0"/>
            </a:endParaRP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Let's search for x = 23.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left = 0, right = 9 (index range of the array)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mid = (0 + 9) // 2 = 4</a:t>
            </a:r>
          </a:p>
          <a:p>
            <a:pPr marL="25400" indent="0" algn="just">
              <a:buNone/>
            </a:pP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[mid] = 16 (which is less than 23)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Since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[mid] &lt; x, search in the right half 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.</a:t>
            </a:r>
          </a:p>
          <a:p>
            <a:pPr marL="25400" indent="0" algn="just">
              <a:buNone/>
            </a:pP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left 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= mid + 1 = 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5.  left=4+1=5</a:t>
            </a:r>
            <a:endParaRPr lang="en-US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210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/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2000" dirty="0" smtClean="0">
                <a:solidFill>
                  <a:srgbClr val="00B0F0"/>
                </a:solidFill>
              </a:rPr>
              <a:t>Binary Search Representation</a:t>
            </a:r>
            <a:endParaRPr lang="en-IN" sz="20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934066"/>
            <a:ext cx="10972800" cy="5397910"/>
          </a:xfrm>
        </p:spPr>
        <p:txBody>
          <a:bodyPr>
            <a:normAutofit fontScale="92500" lnSpcReduction="20000"/>
          </a:bodyPr>
          <a:lstStyle/>
          <a:p>
            <a:pPr marL="25400" indent="0" algn="just">
              <a:buNone/>
            </a:pPr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Next iteration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:</a:t>
            </a:r>
            <a:endParaRPr lang="en-US" dirty="0">
              <a:latin typeface="Bell MT" panose="02020503060305020303" pitchFamily="18" charset="0"/>
              <a:ea typeface="Verdana" panose="020B0604030504040204" pitchFamily="34" charset="0"/>
            </a:endParaRP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left = 5, right = 9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mid = (5 + 9) // 2 = 7</a:t>
            </a:r>
          </a:p>
          <a:p>
            <a:pPr marL="25400" indent="0" algn="just">
              <a:buNone/>
            </a:pP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[mid] = 45 (which is greater than 23)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Since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[mid] &gt; x, search in the left 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half. right 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= mid 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– 1.</a:t>
            </a:r>
          </a:p>
          <a:p>
            <a:pPr marL="25400" indent="0" algn="just">
              <a:buNone/>
            </a:pPr>
            <a:r>
              <a:rPr lang="en-US" dirty="0"/>
              <a:t>So, right=7−</a:t>
            </a:r>
            <a:r>
              <a:rPr lang="en-US" dirty="0" smtClean="0"/>
              <a:t>1=6</a:t>
            </a:r>
            <a:endParaRPr lang="en-US" dirty="0">
              <a:latin typeface="Bell MT" panose="02020503060305020303" pitchFamily="18" charset="0"/>
              <a:ea typeface="Verdana" panose="020B0604030504040204" pitchFamily="34" charset="0"/>
            </a:endParaRPr>
          </a:p>
          <a:p>
            <a:pPr marL="25400" indent="0" algn="just">
              <a:buNone/>
            </a:pPr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Next iterat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ion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:</a:t>
            </a:r>
            <a:endParaRPr lang="en-US" dirty="0">
              <a:latin typeface="Bell MT" panose="02020503060305020303" pitchFamily="18" charset="0"/>
              <a:ea typeface="Verdana" panose="020B0604030504040204" pitchFamily="34" charset="0"/>
            </a:endParaRP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left = 5, right = 6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mid = (5 + 6) // 2 = 5</a:t>
            </a:r>
          </a:p>
          <a:p>
            <a:pPr marL="25400" indent="0" algn="just">
              <a:buNone/>
            </a:pP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[mid] = 23 (which is equal to x)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✅ Element found at index 5</a:t>
            </a:r>
            <a:endParaRPr lang="en-IN" dirty="0">
              <a:latin typeface="Bell MT" panose="02020503060305020303" pitchFamily="18" charset="0"/>
              <a:ea typeface="Verdana" panose="020B0604030504040204" pitchFamily="34" charset="0"/>
            </a:endParaRPr>
          </a:p>
          <a:p>
            <a:pPr marL="25400" indent="0" algn="just">
              <a:buNone/>
            </a:pPr>
            <a:endParaRPr lang="en-US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66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1635"/>
            <a:ext cx="10972800" cy="9508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Deriving the Complexity Formula</a:t>
            </a:r>
            <a:r>
              <a:rPr lang="en-US" dirty="0"/>
              <a:t/>
            </a:r>
            <a:br>
              <a:rPr lang="en-US" dirty="0"/>
            </a:br>
            <a:endParaRPr lang="en-IN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524001"/>
            <a:ext cx="10972800" cy="4602164"/>
          </a:xfrm>
        </p:spPr>
        <p:txBody>
          <a:bodyPr>
            <a:normAutofit/>
          </a:bodyPr>
          <a:lstStyle/>
          <a:p>
            <a:r>
              <a:rPr lang="en-US" dirty="0" smtClean="0"/>
              <a:t>Let’s </a:t>
            </a:r>
            <a:r>
              <a:rPr lang="en-US" dirty="0"/>
              <a:t>say Binary Search takes k steps to reduce the input size to 1. Mathematically, this </a:t>
            </a:r>
            <a:r>
              <a:rPr lang="en-US" dirty="0" smtClean="0"/>
              <a:t>means :</a:t>
            </a:r>
            <a:r>
              <a:rPr lang="en-US" dirty="0"/>
              <a:t>n/2</a:t>
            </a:r>
            <a:r>
              <a:rPr lang="en-US" baseline="30000" dirty="0"/>
              <a:t>k=1</a:t>
            </a:r>
            <a:endParaRPr lang="en-US" dirty="0"/>
          </a:p>
          <a:p>
            <a:r>
              <a:rPr lang="en-US" dirty="0"/>
              <a:t>Solving for k:</a:t>
            </a:r>
          </a:p>
          <a:p>
            <a:r>
              <a:rPr lang="en-US" dirty="0"/>
              <a:t>            </a:t>
            </a:r>
            <a:r>
              <a:rPr lang="en-US" dirty="0" smtClean="0"/>
              <a:t>n=2</a:t>
            </a:r>
            <a:r>
              <a:rPr lang="en-US" baseline="30000" dirty="0" smtClean="0"/>
              <a:t>k</a:t>
            </a:r>
          </a:p>
          <a:p>
            <a:r>
              <a:rPr lang="en-US" b="1" dirty="0" smtClean="0"/>
              <a:t>          K=log</a:t>
            </a:r>
            <a:r>
              <a:rPr lang="en-US" b="1" dirty="0"/>
              <a:t>₂ n</a:t>
            </a:r>
            <a:r>
              <a:rPr lang="en-US" dirty="0"/>
              <a:t> </a:t>
            </a:r>
          </a:p>
          <a:p>
            <a:r>
              <a:rPr lang="en-US" dirty="0" smtClean="0"/>
              <a:t>Since </a:t>
            </a:r>
            <a:r>
              <a:rPr lang="en-US" dirty="0"/>
              <a:t>Big-O notation ignores constants and bases of logarithms:</a:t>
            </a:r>
          </a:p>
          <a:p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738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1635"/>
            <a:ext cx="10972800" cy="9508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Common </a:t>
            </a:r>
            <a:r>
              <a:rPr lang="en-US" b="1" dirty="0" smtClean="0"/>
              <a:t>Time Complexities</a:t>
            </a:r>
            <a:r>
              <a:rPr lang="en-US" b="1" dirty="0"/>
              <a:t>: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524001"/>
            <a:ext cx="10972800" cy="4602164"/>
          </a:xfrm>
        </p:spPr>
        <p:txBody>
          <a:bodyPr>
            <a:normAutofit/>
          </a:bodyPr>
          <a:lstStyle/>
          <a:p>
            <a:r>
              <a:rPr lang="en-US" b="1" dirty="0"/>
              <a:t>Common Complexities: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O(1)</a:t>
            </a:r>
            <a:r>
              <a:rPr lang="en-US" dirty="0"/>
              <a:t> → Constant time (e.g., accessing an element in an array)</a:t>
            </a:r>
          </a:p>
          <a:p>
            <a:pPr lvl="1"/>
            <a:r>
              <a:rPr lang="en-US" b="1" dirty="0"/>
              <a:t>O(n)</a:t>
            </a:r>
            <a:r>
              <a:rPr lang="en-US" dirty="0"/>
              <a:t> → Linear (e.g., single loop)</a:t>
            </a:r>
          </a:p>
          <a:p>
            <a:pPr lvl="1"/>
            <a:r>
              <a:rPr lang="en-US" b="1" dirty="0"/>
              <a:t>O(n²)</a:t>
            </a:r>
            <a:r>
              <a:rPr lang="en-US" dirty="0"/>
              <a:t> → Quadratic (e.g., two nested loops)</a:t>
            </a:r>
          </a:p>
          <a:p>
            <a:pPr lvl="1"/>
            <a:r>
              <a:rPr lang="en-US" b="1" dirty="0"/>
              <a:t>O(log n)</a:t>
            </a:r>
            <a:r>
              <a:rPr lang="en-US" dirty="0"/>
              <a:t> → Logarithmic (e.g., Binary Search)</a:t>
            </a:r>
          </a:p>
          <a:p>
            <a:pPr lvl="1"/>
            <a:r>
              <a:rPr lang="en-US" b="1" dirty="0"/>
              <a:t>O(n log n)</a:t>
            </a:r>
            <a:r>
              <a:rPr lang="en-US" dirty="0"/>
              <a:t> → Efficient sorting (e.g., Merge Sort)</a:t>
            </a:r>
          </a:p>
          <a:p>
            <a:pPr lvl="1"/>
            <a:r>
              <a:rPr lang="en-US" b="1" dirty="0"/>
              <a:t>O(2ⁿ)</a:t>
            </a:r>
            <a:r>
              <a:rPr lang="en-US" dirty="0"/>
              <a:t> → Exponential (e.g., Recursive Fibonacci)</a:t>
            </a:r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06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dirty="0">
                <a:solidFill>
                  <a:srgbClr val="7030A0"/>
                </a:solidFill>
                <a:latin typeface="Bernard MT Condensed" panose="02050806060905020404" pitchFamily="18" charset="0"/>
              </a:rPr>
              <a:t>Course Outline</a:t>
            </a:r>
            <a:endParaRPr dirty="0"/>
          </a:p>
        </p:txBody>
      </p:sp>
      <p:sp>
        <p:nvSpPr>
          <p:cNvPr id="116" name="Google Shape;116;p4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Sitka Text Semibold" pitchFamily="2" charset="0"/>
                <a:ea typeface="Times New Roman"/>
                <a:cs typeface="Times New Roman"/>
                <a:sym typeface="Times New Roman"/>
              </a:rPr>
              <a:t>Unit III</a:t>
            </a:r>
          </a:p>
          <a:p>
            <a:pPr marL="0" lvl="0" indent="0" algn="ctr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en-US" sz="1800" b="1" dirty="0"/>
              <a:t>Greedy Algorithms</a:t>
            </a:r>
            <a:r>
              <a:rPr lang="en-US" sz="1800" dirty="0"/>
              <a:t>: Interval Scheduling: The Greedy Algorithm Stays Ahead: Designing a Greedy Algorithm, Analyzing the Algorithm, </a:t>
            </a:r>
            <a:endParaRPr lang="en-US" sz="1800" dirty="0" smtClean="0"/>
          </a:p>
          <a:p>
            <a:pPr marL="0" lvl="0" indent="0" algn="ctr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en-US" sz="1800" b="1" dirty="0" smtClean="0"/>
              <a:t>Scheduling </a:t>
            </a:r>
            <a:r>
              <a:rPr lang="en-US" sz="1800" b="1" dirty="0"/>
              <a:t>to Minimize Lateness</a:t>
            </a:r>
            <a:r>
              <a:rPr lang="en-US" sz="1800" dirty="0"/>
              <a:t>: An Exchange Argument: The Problem, Designing the Algorithm, Designing and Analyzing the Algorithm, Shortest Paths in a Graph: The Problem, 60 Designing the Algorithm, Analyzing the Algorithm, </a:t>
            </a:r>
            <a:endParaRPr lang="en-US" sz="1800" dirty="0" smtClean="0"/>
          </a:p>
          <a:p>
            <a:pPr marL="0" lvl="0" indent="0" algn="ctr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en-US" sz="1800" b="1" dirty="0" smtClean="0"/>
              <a:t>The </a:t>
            </a:r>
            <a:r>
              <a:rPr lang="en-US" sz="1800" b="1" dirty="0"/>
              <a:t>Minimum Spanning Tree Problem</a:t>
            </a:r>
            <a:r>
              <a:rPr lang="en-US" sz="1800" dirty="0"/>
              <a:t>: The Problem, Designing Algorithms, Analyzing the Algorithms, Huffman Codes and Data Compression.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1635"/>
            <a:ext cx="10972800" cy="9508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Common </a:t>
            </a:r>
            <a:r>
              <a:rPr lang="en-US" b="1" dirty="0" smtClean="0"/>
              <a:t>Time Complexities Calculations: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524001"/>
            <a:ext cx="10972800" cy="4602164"/>
          </a:xfrm>
        </p:spPr>
        <p:txBody>
          <a:bodyPr>
            <a:normAutofit fontScale="85000" lnSpcReduction="10000"/>
          </a:bodyPr>
          <a:lstStyle/>
          <a:p>
            <a:pPr marL="25400" indent="0" algn="just">
              <a:buNone/>
            </a:pPr>
            <a:r>
              <a:rPr lang="en-US" dirty="0" smtClean="0"/>
              <a:t>1.O(1</a:t>
            </a:r>
            <a:r>
              <a:rPr lang="en-US" dirty="0"/>
              <a:t>) → </a:t>
            </a:r>
            <a:r>
              <a:rPr lang="en-US" dirty="0" smtClean="0"/>
              <a:t>Constant Time</a:t>
            </a:r>
          </a:p>
          <a:p>
            <a:r>
              <a:rPr lang="en-US" dirty="0"/>
              <a:t>✅ </a:t>
            </a:r>
            <a:r>
              <a:rPr lang="en-US" b="1" dirty="0"/>
              <a:t>Happens when:</a:t>
            </a:r>
            <a:endParaRPr lang="en-US" dirty="0"/>
          </a:p>
          <a:p>
            <a:r>
              <a:rPr lang="en-US" dirty="0"/>
              <a:t>No loops, just direct operations.</a:t>
            </a:r>
          </a:p>
          <a:p>
            <a:r>
              <a:rPr lang="en-US" dirty="0"/>
              <a:t>Example: Accessing an element in an array.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Shortcut:</a:t>
            </a:r>
            <a:r>
              <a:rPr lang="en-US" dirty="0"/>
              <a:t> If the number of operations </a:t>
            </a:r>
            <a:r>
              <a:rPr lang="en-US" b="1" dirty="0"/>
              <a:t>doesn’t depend on n</a:t>
            </a:r>
            <a:r>
              <a:rPr lang="en-US" dirty="0"/>
              <a:t>, it’s </a:t>
            </a:r>
            <a:r>
              <a:rPr lang="en-US" b="1" dirty="0"/>
              <a:t>O(1</a:t>
            </a:r>
            <a:r>
              <a:rPr lang="en-US" b="1" dirty="0" smtClean="0"/>
              <a:t>)</a:t>
            </a:r>
            <a:r>
              <a:rPr lang="en-US" dirty="0" smtClean="0"/>
              <a:t>.</a:t>
            </a:r>
          </a:p>
          <a:p>
            <a:pPr marL="25400" indent="0">
              <a:buNone/>
            </a:pPr>
            <a:r>
              <a:rPr lang="en-US" dirty="0"/>
              <a:t>Ex</a:t>
            </a:r>
            <a:r>
              <a:rPr lang="en-US" dirty="0" smtClean="0"/>
              <a:t>:</a:t>
            </a:r>
          </a:p>
          <a:p>
            <a:pPr marL="25400" indent="0">
              <a:buNone/>
            </a:pPr>
            <a:r>
              <a:rPr lang="en-US" dirty="0" smtClean="0"/>
              <a:t>#</a:t>
            </a:r>
            <a:r>
              <a:rPr lang="en-US" dirty="0"/>
              <a:t>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25400" indent="0">
              <a:buNone/>
            </a:pPr>
            <a:r>
              <a:rPr lang="en-US" dirty="0"/>
              <a:t>void </a:t>
            </a:r>
            <a:r>
              <a:rPr lang="en-US" dirty="0" err="1"/>
              <a:t>getFirstElement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[]) {</a:t>
            </a:r>
          </a:p>
          <a:p>
            <a:pPr marL="2540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("%d", </a:t>
            </a:r>
            <a:r>
              <a:rPr lang="en-US" dirty="0" err="1"/>
              <a:t>arr</a:t>
            </a:r>
            <a:r>
              <a:rPr lang="en-US" dirty="0"/>
              <a:t>[0]);  // Always takes constant time</a:t>
            </a:r>
          </a:p>
          <a:p>
            <a:pPr marL="25400" indent="0">
              <a:buNone/>
            </a:pPr>
            <a:r>
              <a:rPr lang="en-US" dirty="0"/>
              <a:t>}</a:t>
            </a:r>
          </a:p>
          <a:p>
            <a:endParaRPr lang="en-US" dirty="0"/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38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3962"/>
            <a:ext cx="10972800" cy="74725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Common Time Complexities Calculations:</a:t>
            </a:r>
            <a:r>
              <a:rPr lang="en-US" sz="3200" dirty="0" smtClean="0"/>
              <a:t> </a:t>
            </a: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IN" sz="3200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032387"/>
            <a:ext cx="10972800" cy="5093778"/>
          </a:xfrm>
        </p:spPr>
        <p:txBody>
          <a:bodyPr>
            <a:normAutofit fontScale="85000" lnSpcReduction="20000"/>
          </a:bodyPr>
          <a:lstStyle/>
          <a:p>
            <a:pPr marL="25400" indent="0" algn="just">
              <a:buNone/>
            </a:pPr>
            <a:r>
              <a:rPr lang="en-IN" b="1" dirty="0" smtClean="0">
                <a:latin typeface="Bell MT" panose="02020503060305020303" pitchFamily="18" charset="0"/>
                <a:ea typeface="Verdana" panose="020B0604030504040204" pitchFamily="34" charset="0"/>
              </a:rPr>
              <a:t>    2</a:t>
            </a:r>
            <a:r>
              <a:rPr lang="en-IN" dirty="0" smtClean="0">
                <a:latin typeface="Bell MT" panose="02020503060305020303" pitchFamily="18" charset="0"/>
                <a:ea typeface="Verdana" panose="020B0604030504040204" pitchFamily="34" charset="0"/>
              </a:rPr>
              <a:t>.O(n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) → Linear Time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✅ Happens when:</a:t>
            </a:r>
          </a:p>
          <a:p>
            <a:pPr marL="25400" indent="0" algn="just">
              <a:buNone/>
            </a:pPr>
            <a:endParaRPr lang="en-IN" dirty="0">
              <a:latin typeface="Bell MT" panose="02020503060305020303" pitchFamily="18" charset="0"/>
              <a:ea typeface="Verdana" panose="020B0604030504040204" pitchFamily="34" charset="0"/>
            </a:endParaRP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One loop running n times.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🔹 Shortcut: Single loop → O(n</a:t>
            </a:r>
            <a:r>
              <a:rPr lang="en-IN" dirty="0" smtClean="0">
                <a:latin typeface="Bell MT" panose="02020503060305020303" pitchFamily="18" charset="0"/>
                <a:ea typeface="Verdana" panose="020B0604030504040204" pitchFamily="34" charset="0"/>
              </a:rPr>
              <a:t>).</a:t>
            </a:r>
          </a:p>
          <a:p>
            <a:pPr marL="25400" indent="0" algn="just">
              <a:buNone/>
            </a:pPr>
            <a:r>
              <a:rPr lang="en-IN" dirty="0" smtClean="0">
                <a:latin typeface="Bell MT" panose="02020503060305020303" pitchFamily="18" charset="0"/>
                <a:ea typeface="Verdana" panose="020B0604030504040204" pitchFamily="34" charset="0"/>
              </a:rPr>
              <a:t>Ex: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#include &lt;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stdio.h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&gt;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void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printArray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(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[],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n) {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   for (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= 0;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&lt; n;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++) {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      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printf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("%d ",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[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]);  // Runs n times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   }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}</a:t>
            </a:r>
          </a:p>
          <a:p>
            <a:pPr marL="25400" indent="0" algn="just">
              <a:buNone/>
            </a:pPr>
            <a:endParaRPr lang="en-IN" dirty="0" smtClean="0">
              <a:latin typeface="Bell MT" panose="02020503060305020303" pitchFamily="18" charset="0"/>
              <a:ea typeface="Verdana" panose="020B0604030504040204" pitchFamily="34" charset="0"/>
            </a:endParaRPr>
          </a:p>
          <a:p>
            <a:pPr marL="25400" indent="0" algn="just">
              <a:buNone/>
            </a:pPr>
            <a:endParaRPr lang="en-IN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368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53962"/>
            <a:ext cx="10972800" cy="747252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Common </a:t>
            </a:r>
            <a:r>
              <a:rPr lang="en-US" sz="3600" b="1" dirty="0" smtClean="0"/>
              <a:t>Time Complexities Calculations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032387"/>
            <a:ext cx="10972800" cy="5093778"/>
          </a:xfrm>
        </p:spPr>
        <p:txBody>
          <a:bodyPr>
            <a:normAutofit fontScale="62500" lnSpcReduction="20000"/>
          </a:bodyPr>
          <a:lstStyle/>
          <a:p>
            <a:pPr marL="25400" indent="0" algn="just">
              <a:buNone/>
            </a:pPr>
            <a:endParaRPr lang="en-IN" dirty="0" smtClean="0">
              <a:latin typeface="Bell MT" panose="02020503060305020303" pitchFamily="18" charset="0"/>
              <a:ea typeface="Verdana" panose="020B0604030504040204" pitchFamily="34" charset="0"/>
            </a:endParaRPr>
          </a:p>
          <a:p>
            <a:pPr marL="25400" indent="0" algn="just">
              <a:buNone/>
            </a:pPr>
            <a:r>
              <a:rPr lang="en-IN" b="1" dirty="0" smtClean="0">
                <a:latin typeface="Bell MT" panose="02020503060305020303" pitchFamily="18" charset="0"/>
                <a:ea typeface="Verdana" panose="020B0604030504040204" pitchFamily="34" charset="0"/>
              </a:rPr>
              <a:t>3.O(n²</a:t>
            </a:r>
            <a:r>
              <a:rPr lang="en-IN" b="1" dirty="0">
                <a:latin typeface="Bell MT" panose="02020503060305020303" pitchFamily="18" charset="0"/>
                <a:ea typeface="Verdana" panose="020B0604030504040204" pitchFamily="34" charset="0"/>
              </a:rPr>
              <a:t>) → Quadratic Time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✅ Happens when:</a:t>
            </a:r>
          </a:p>
          <a:p>
            <a:pPr marL="25400" indent="0" algn="just">
              <a:buNone/>
            </a:pPr>
            <a:endParaRPr lang="en-IN" dirty="0">
              <a:latin typeface="Bell MT" panose="02020503060305020303" pitchFamily="18" charset="0"/>
              <a:ea typeface="Verdana" panose="020B0604030504040204" pitchFamily="34" charset="0"/>
            </a:endParaRP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Two nested loops, each running n times.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🔹 Shortcut: Nested loops → Multiply complexities (O(n) × O(n) = O(n²</a:t>
            </a:r>
            <a:r>
              <a:rPr lang="en-IN" dirty="0" smtClean="0">
                <a:latin typeface="Bell MT" panose="02020503060305020303" pitchFamily="18" charset="0"/>
                <a:ea typeface="Verdana" panose="020B0604030504040204" pitchFamily="34" charset="0"/>
              </a:rPr>
              <a:t>)).</a:t>
            </a:r>
          </a:p>
          <a:p>
            <a:pPr marL="25400" indent="0" algn="just">
              <a:buNone/>
            </a:pPr>
            <a:r>
              <a:rPr lang="en-IN" b="1" dirty="0">
                <a:latin typeface="Bell MT" panose="02020503060305020303" pitchFamily="18" charset="0"/>
                <a:ea typeface="Verdana" panose="020B0604030504040204" pitchFamily="34" charset="0"/>
              </a:rPr>
              <a:t>Ex</a:t>
            </a:r>
            <a:r>
              <a:rPr lang="en-IN" b="1" dirty="0" smtClean="0">
                <a:latin typeface="Bell MT" panose="02020503060305020303" pitchFamily="18" charset="0"/>
                <a:ea typeface="Verdana" panose="020B0604030504040204" pitchFamily="34" charset="0"/>
              </a:rPr>
              <a:t>:</a:t>
            </a:r>
          </a:p>
          <a:p>
            <a:pPr marL="25400" indent="0" algn="just">
              <a:buNone/>
            </a:pPr>
            <a:r>
              <a:rPr lang="en-IN" dirty="0" smtClean="0">
                <a:latin typeface="Bell MT" panose="02020503060305020303" pitchFamily="18" charset="0"/>
                <a:ea typeface="Verdana" panose="020B0604030504040204" pitchFamily="34" charset="0"/>
              </a:rPr>
              <a:t>#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include &lt;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stdio.h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&gt;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void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printPairs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(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[],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n) {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   for (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= 0;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&lt; n;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++) {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       for (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j = 0; j &lt; n;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j++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) {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          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printf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("(%d, %d) ",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[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],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[j]);  // Runs n * n times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       }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   }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}</a:t>
            </a:r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3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1635"/>
            <a:ext cx="10972800" cy="9508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Common </a:t>
            </a:r>
            <a:r>
              <a:rPr lang="en-US" b="1" dirty="0" smtClean="0"/>
              <a:t>Time Complexities Calculations: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524001"/>
            <a:ext cx="10972800" cy="4602164"/>
          </a:xfrm>
        </p:spPr>
        <p:txBody>
          <a:bodyPr>
            <a:normAutofit fontScale="70000" lnSpcReduction="20000"/>
          </a:bodyPr>
          <a:lstStyle/>
          <a:p>
            <a:pPr marL="25400" indent="0" algn="just">
              <a:buNone/>
            </a:pPr>
            <a:r>
              <a:rPr lang="en-IN" b="1" dirty="0" smtClean="0">
                <a:latin typeface="Bell MT" panose="02020503060305020303" pitchFamily="18" charset="0"/>
                <a:ea typeface="Verdana" panose="020B0604030504040204" pitchFamily="34" charset="0"/>
              </a:rPr>
              <a:t>4.O(log </a:t>
            </a:r>
            <a:r>
              <a:rPr lang="en-IN" b="1" dirty="0">
                <a:latin typeface="Bell MT" panose="02020503060305020303" pitchFamily="18" charset="0"/>
                <a:ea typeface="Verdana" panose="020B0604030504040204" pitchFamily="34" charset="0"/>
              </a:rPr>
              <a:t>n) → Logarithmic Time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✅ Happens when:</a:t>
            </a:r>
          </a:p>
          <a:p>
            <a:pPr marL="25400" indent="0" algn="just">
              <a:buNone/>
            </a:pPr>
            <a:endParaRPr lang="en-IN" dirty="0">
              <a:latin typeface="Bell MT" panose="02020503060305020303" pitchFamily="18" charset="0"/>
              <a:ea typeface="Verdana" panose="020B0604030504040204" pitchFamily="34" charset="0"/>
            </a:endParaRP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The input shrinks by half in each step (e.g., Binary Search).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🔹 Shortcut: If n is divided repeatedly → O(log n</a:t>
            </a:r>
            <a:r>
              <a:rPr lang="en-IN" dirty="0" smtClean="0">
                <a:latin typeface="Bell MT" panose="02020503060305020303" pitchFamily="18" charset="0"/>
                <a:ea typeface="Verdana" panose="020B0604030504040204" pitchFamily="34" charset="0"/>
              </a:rPr>
              <a:t>).</a:t>
            </a:r>
          </a:p>
          <a:p>
            <a:pPr marL="25400" indent="0" algn="just">
              <a:buNone/>
            </a:pPr>
            <a:r>
              <a:rPr lang="en-IN" b="1" dirty="0" smtClean="0">
                <a:latin typeface="Bell MT" panose="02020503060305020303" pitchFamily="18" charset="0"/>
                <a:ea typeface="Verdana" panose="020B0604030504040204" pitchFamily="34" charset="0"/>
              </a:rPr>
              <a:t>EX: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#include &lt;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stdio.h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&gt;</a:t>
            </a:r>
          </a:p>
          <a:p>
            <a:pPr marL="25400" indent="0" algn="just">
              <a:buNone/>
            </a:pP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binarySearch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(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[],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left,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right,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key) {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   while (left &lt;= right) {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      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mid = left + (right - left) / 2;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       if (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[mid] == key) return mid;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       else if (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[mid] &lt; key) left = mid + 1;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       else right = mid - 1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;</a:t>
            </a:r>
            <a:endParaRPr lang="en-IN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13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1635"/>
            <a:ext cx="10972800" cy="7810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Common </a:t>
            </a:r>
            <a:r>
              <a:rPr lang="en-US" b="1" dirty="0" smtClean="0"/>
              <a:t>Time Complexities Calculations: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524001"/>
            <a:ext cx="10972800" cy="4602164"/>
          </a:xfrm>
        </p:spPr>
        <p:txBody>
          <a:bodyPr>
            <a:normAutofit fontScale="55000" lnSpcReduction="20000"/>
          </a:bodyPr>
          <a:lstStyle/>
          <a:p>
            <a:pPr marL="25400" indent="0" algn="just">
              <a:buNone/>
            </a:pPr>
            <a:r>
              <a:rPr lang="en-IN" b="1" dirty="0" smtClean="0">
                <a:latin typeface="Bell MT" panose="02020503060305020303" pitchFamily="18" charset="0"/>
                <a:ea typeface="Verdana" panose="020B0604030504040204" pitchFamily="34" charset="0"/>
              </a:rPr>
              <a:t>5.O(n log n) </a:t>
            </a:r>
            <a:r>
              <a:rPr lang="en-IN" dirty="0" smtClean="0">
                <a:latin typeface="Bell MT" panose="02020503060305020303" pitchFamily="18" charset="0"/>
                <a:ea typeface="Verdana" panose="020B0604030504040204" pitchFamily="34" charset="0"/>
              </a:rPr>
              <a:t>→ Efficient Sorting</a:t>
            </a:r>
          </a:p>
          <a:p>
            <a:pPr marL="25400" indent="0" algn="just">
              <a:buNone/>
            </a:pPr>
            <a:r>
              <a:rPr lang="en-IN" dirty="0" smtClean="0">
                <a:latin typeface="Bell MT" panose="02020503060305020303" pitchFamily="18" charset="0"/>
                <a:ea typeface="Verdana" panose="020B0604030504040204" pitchFamily="34" charset="0"/>
              </a:rPr>
              <a:t>✅ 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Happens when:</a:t>
            </a:r>
          </a:p>
          <a:p>
            <a:pPr marL="25400" indent="0" algn="just">
              <a:buNone/>
            </a:pPr>
            <a:endParaRPr lang="en-IN" dirty="0">
              <a:latin typeface="Bell MT" panose="02020503060305020303" pitchFamily="18" charset="0"/>
              <a:ea typeface="Verdana" panose="020B0604030504040204" pitchFamily="34" charset="0"/>
            </a:endParaRP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Sorting algorithms like Merge Sort,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QuickSort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.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These divide the problem (log n) and do work (n) → O(n log n).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🔹 Shortcut: Divide &amp; Conquer sorting → O(n log n</a:t>
            </a:r>
            <a:r>
              <a:rPr lang="en-IN" dirty="0" smtClean="0">
                <a:latin typeface="Bell MT" panose="02020503060305020303" pitchFamily="18" charset="0"/>
                <a:ea typeface="Verdana" panose="020B0604030504040204" pitchFamily="34" charset="0"/>
              </a:rPr>
              <a:t>).</a:t>
            </a:r>
          </a:p>
          <a:p>
            <a:pPr marL="25400" indent="0" algn="just">
              <a:buNone/>
            </a:pPr>
            <a:r>
              <a:rPr lang="en-IN" b="1" dirty="0" smtClean="0">
                <a:latin typeface="Bell MT" panose="02020503060305020303" pitchFamily="18" charset="0"/>
                <a:ea typeface="Verdana" panose="020B0604030504040204" pitchFamily="34" charset="0"/>
              </a:rPr>
              <a:t>EX:</a:t>
            </a:r>
          </a:p>
          <a:p>
            <a:pPr marL="25400" indent="0" algn="just">
              <a:buNone/>
            </a:pPr>
            <a:r>
              <a:rPr lang="en-IN" dirty="0" smtClean="0">
                <a:latin typeface="Bell MT" panose="02020503060305020303" pitchFamily="18" charset="0"/>
                <a:ea typeface="Verdana" panose="020B0604030504040204" pitchFamily="34" charset="0"/>
              </a:rPr>
              <a:t>#include 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&lt;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stdio.h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&gt;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void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mergeSort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(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[],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l,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r) {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   if (l &gt;= r) return;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  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mid = l + (r - l) / 2;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  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mergeSort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(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, l, mid);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   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mergeSort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(</a:t>
            </a:r>
            <a:r>
              <a:rPr lang="en-IN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, mid + 1, r);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    // Assume merge() function exists</a:t>
            </a:r>
          </a:p>
          <a:p>
            <a:pPr marL="25400" indent="0" algn="just">
              <a:buNone/>
            </a:pPr>
            <a:r>
              <a:rPr lang="en-IN" dirty="0">
                <a:latin typeface="Bell MT" panose="02020503060305020303" pitchFamily="18" charset="0"/>
                <a:ea typeface="Verdana" panose="020B0604030504040204" pitchFamily="34" charset="0"/>
              </a:rPr>
              <a:t>}</a:t>
            </a:r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0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1635"/>
            <a:ext cx="10972800" cy="95084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Common </a:t>
            </a:r>
            <a:r>
              <a:rPr lang="en-US" b="1" dirty="0" smtClean="0"/>
              <a:t>Time Complexities Calculations: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IN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524001"/>
            <a:ext cx="10972800" cy="4602164"/>
          </a:xfrm>
        </p:spPr>
        <p:txBody>
          <a:bodyPr>
            <a:normAutofit fontScale="85000" lnSpcReduction="20000"/>
          </a:bodyPr>
          <a:lstStyle/>
          <a:p>
            <a:pPr marL="25400" indent="0" algn="just">
              <a:buNone/>
            </a:pPr>
            <a:r>
              <a:rPr lang="en-US" b="1" dirty="0" smtClean="0">
                <a:latin typeface="Bell MT" panose="02020503060305020303" pitchFamily="18" charset="0"/>
                <a:ea typeface="Verdana" panose="020B0604030504040204" pitchFamily="34" charset="0"/>
              </a:rPr>
              <a:t>6.O(2ⁿ</a:t>
            </a:r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) 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→ Exponential Time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✅ Happens when:</a:t>
            </a:r>
          </a:p>
          <a:p>
            <a:pPr marL="25400" indent="0" algn="just">
              <a:buNone/>
            </a:pPr>
            <a:endParaRPr lang="en-US" dirty="0">
              <a:latin typeface="Bell MT" panose="02020503060305020303" pitchFamily="18" charset="0"/>
              <a:ea typeface="Verdana" panose="020B0604030504040204" pitchFamily="34" charset="0"/>
            </a:endParaRP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Recursive calls double in each step (e.g., Fibonacci).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🔹 Shortcut: If each call makes 2 recursive calls → O(2ⁿ).</a:t>
            </a:r>
          </a:p>
          <a:p>
            <a:pPr marL="25400" indent="0" algn="just">
              <a:buNone/>
            </a:pPr>
            <a:r>
              <a:rPr lang="en-US" b="1" dirty="0" smtClean="0">
                <a:latin typeface="Bell MT" panose="02020503060305020303" pitchFamily="18" charset="0"/>
                <a:ea typeface="Verdana" panose="020B0604030504040204" pitchFamily="34" charset="0"/>
              </a:rPr>
              <a:t>EX:</a:t>
            </a:r>
          </a:p>
          <a:p>
            <a:pPr marL="25400" indent="0" algn="just">
              <a:buNone/>
            </a:pP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#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include &lt;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stdio.h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&gt;</a:t>
            </a:r>
          </a:p>
          <a:p>
            <a:pPr marL="25400" indent="0" algn="just">
              <a:buNone/>
            </a:pP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fib(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n) {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   if (n &lt;= 1) return n;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   return fib(n - 1) + fib(n - 2);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}</a:t>
            </a:r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53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1636"/>
            <a:ext cx="10972800" cy="70236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Examine the time complexity of the given code snippets</a:t>
            </a:r>
            <a:endParaRPr lang="en-IN" sz="3200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524001"/>
            <a:ext cx="10972800" cy="4602164"/>
          </a:xfrm>
        </p:spPr>
        <p:txBody>
          <a:bodyPr>
            <a:normAutofit lnSpcReduction="10000"/>
          </a:bodyPr>
          <a:lstStyle/>
          <a:p>
            <a:pPr marL="25400" indent="0" algn="just">
              <a:buNone/>
            </a:pPr>
            <a:r>
              <a:rPr lang="en-US" b="1" dirty="0" smtClean="0">
                <a:latin typeface="Bell MT" panose="02020503060305020303" pitchFamily="18" charset="0"/>
                <a:ea typeface="Verdana" panose="020B0604030504040204" pitchFamily="34" charset="0"/>
              </a:rPr>
              <a:t>1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.int fun(</a:t>
            </a:r>
            <a:r>
              <a:rPr lang="en-US" dirty="0" err="1" smtClean="0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 n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) 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{ 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count = 0; 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 for(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= 0;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&lt; n;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++) 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    for(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j =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; j &gt; 0; j--) 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       count = count + 1; 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 return count; 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} </a:t>
            </a: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10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r>
              <a:rPr lang="en-US" sz="2000" dirty="0" smtClean="0">
                <a:solidFill>
                  <a:srgbClr val="00B0F0"/>
                </a:solidFill>
              </a:rPr>
              <a:t>Examine </a:t>
            </a:r>
            <a:r>
              <a:rPr lang="en-US" sz="2000" dirty="0">
                <a:solidFill>
                  <a:srgbClr val="00B0F0"/>
                </a:solidFill>
              </a:rPr>
              <a:t>the time complexity of the given code snippets</a:t>
            </a:r>
            <a:endParaRPr lang="en-IN" sz="20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140543"/>
            <a:ext cx="10972800" cy="5191432"/>
          </a:xfrm>
        </p:spPr>
        <p:txBody>
          <a:bodyPr>
            <a:normAutofit/>
          </a:bodyPr>
          <a:lstStyle/>
          <a:p>
            <a:pPr marL="25400" indent="0" algn="just">
              <a:buNone/>
            </a:pPr>
            <a:r>
              <a:rPr lang="en-US" b="1" dirty="0" smtClean="0">
                <a:latin typeface="Bell MT" panose="02020503060305020303" pitchFamily="18" charset="0"/>
                <a:ea typeface="Verdana" panose="020B0604030504040204" pitchFamily="34" charset="0"/>
              </a:rPr>
              <a:t>Step-by-Step Complexity Analysis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The outer loop runs from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= 0 to n-1, i.e., n iterations.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The inner loop runs from j =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down to 1 (i.e.,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times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).</a:t>
            </a:r>
          </a:p>
          <a:p>
            <a:pPr marL="25400" indent="0" algn="just">
              <a:buNone/>
            </a:pP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Total Number of iterations:</a:t>
            </a:r>
          </a:p>
          <a:p>
            <a:pPr marL="25400" indent="0" algn="just">
              <a:buNone/>
            </a:pPr>
            <a:endParaRPr lang="en-US" dirty="0" smtClean="0">
              <a:latin typeface="Bell MT" panose="02020503060305020303" pitchFamily="18" charset="0"/>
              <a:ea typeface="Verdana" panose="020B0604030504040204" pitchFamily="34" charset="0"/>
            </a:endParaRPr>
          </a:p>
          <a:p>
            <a:pPr marL="25400" indent="0" algn="just">
              <a:buNone/>
            </a:pPr>
            <a:r>
              <a:rPr lang="en-US" b="1" dirty="0" smtClean="0"/>
              <a:t>2n(n-1) or </a:t>
            </a:r>
            <a:r>
              <a:rPr lang="en-US" dirty="0"/>
              <a:t>n(n-1)/2 ​=O(n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marL="25400" indent="0" algn="just">
              <a:buNone/>
            </a:pPr>
            <a:r>
              <a:rPr lang="en-US" b="1" dirty="0" smtClean="0"/>
              <a:t>Time </a:t>
            </a:r>
            <a:r>
              <a:rPr lang="en-US" b="1" dirty="0"/>
              <a:t>Complexity:</a:t>
            </a:r>
            <a:r>
              <a:rPr lang="en-US" dirty="0"/>
              <a:t> </a:t>
            </a:r>
            <a:r>
              <a:rPr lang="en-US" b="1" dirty="0"/>
              <a:t>O(n²</a:t>
            </a:r>
            <a:r>
              <a:rPr lang="en-US" b="1" dirty="0" smtClean="0"/>
              <a:t>)----------</a:t>
            </a:r>
            <a:r>
              <a:rPr lang="en-US" b="1" dirty="0" smtClean="0">
                <a:sym typeface="Wingdings" panose="05000000000000000000" pitchFamily="2" charset="2"/>
              </a:rPr>
              <a:t>(</a:t>
            </a:r>
            <a:r>
              <a:rPr lang="en-US" dirty="0"/>
              <a:t>Nested loops with decreasing </a:t>
            </a:r>
            <a:r>
              <a:rPr lang="en-US" dirty="0" smtClean="0"/>
              <a:t>iterations)</a:t>
            </a: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49126"/>
            <a:ext cx="7467600" cy="60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9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/>
            </a:r>
            <a:br>
              <a:rPr lang="en-US" sz="2000" dirty="0" smtClean="0">
                <a:solidFill>
                  <a:srgbClr val="00B0F0"/>
                </a:solidFill>
              </a:rPr>
            </a:br>
            <a:r>
              <a:rPr lang="en-US" sz="2000" dirty="0" smtClean="0">
                <a:solidFill>
                  <a:srgbClr val="00B0F0"/>
                </a:solidFill>
              </a:rPr>
              <a:t>Examine </a:t>
            </a:r>
            <a:r>
              <a:rPr lang="en-US" sz="2000" dirty="0">
                <a:solidFill>
                  <a:srgbClr val="00B0F0"/>
                </a:solidFill>
              </a:rPr>
              <a:t>the time complexity of the given code snippets</a:t>
            </a:r>
            <a:endParaRPr lang="en-IN" sz="20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140542"/>
            <a:ext cx="10972800" cy="5191433"/>
          </a:xfrm>
        </p:spPr>
        <p:txBody>
          <a:bodyPr>
            <a:normAutofit fontScale="77500" lnSpcReduction="20000"/>
          </a:bodyPr>
          <a:lstStyle/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</a:t>
            </a:r>
            <a:r>
              <a:rPr lang="en-US" b="1" dirty="0" smtClean="0">
                <a:latin typeface="Bell MT" panose="02020503060305020303" pitchFamily="18" charset="0"/>
                <a:ea typeface="Verdana" panose="020B0604030504040204" pitchFamily="34" charset="0"/>
              </a:rPr>
              <a:t>2)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void 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fun(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n,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[ ]) 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{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  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int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= 0, j = 0;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   for (;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&lt; n; ++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) // Outer loop runs n times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       while (j &lt; n &amp;&amp;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[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] &lt;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arr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[j]) // Inner loop condition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           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j++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;</a:t>
            </a:r>
          </a:p>
          <a:p>
            <a:pPr marL="25400" indent="0" algn="just">
              <a:buNone/>
            </a:pP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}</a:t>
            </a:r>
          </a:p>
          <a:p>
            <a:pPr marL="25400" indent="0" algn="just">
              <a:buNone/>
            </a:pPr>
            <a:r>
              <a:rPr lang="en-US" b="1" dirty="0"/>
              <a:t>Step-by-Step Complexity </a:t>
            </a:r>
            <a:r>
              <a:rPr lang="en-US" b="1" dirty="0" smtClean="0"/>
              <a:t>Analysis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The outer loop runs n times.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The inner while loop increases j, but j is not reset inside the loop.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Since j only increases and does not decrease, it does not run n times for every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.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Instead, j goes from 0 to n-1, across all iterations of </a:t>
            </a:r>
            <a:r>
              <a:rPr lang="en-US" dirty="0" err="1">
                <a:latin typeface="Bell MT" panose="02020503060305020303" pitchFamily="18" charset="0"/>
                <a:ea typeface="Verdana" panose="020B0604030504040204" pitchFamily="34" charset="0"/>
              </a:rPr>
              <a:t>i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.</a:t>
            </a:r>
          </a:p>
          <a:p>
            <a:pPr marL="25400" indent="0" algn="just">
              <a:buNone/>
            </a:pPr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Total number of iterations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: O(n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)   ------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  <a:sym typeface="Wingdings" panose="05000000000000000000" pitchFamily="2" charset="2"/>
              </a:rPr>
              <a:t>(Single pass for j across all 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  <a:sym typeface="Wingdings" panose="05000000000000000000" pitchFamily="2" charset="2"/>
              </a:rPr>
              <a:t>iterations)</a:t>
            </a:r>
            <a:endParaRPr lang="en-US" dirty="0" smtClean="0">
              <a:latin typeface="Bell MT" panose="02020503060305020303" pitchFamily="18" charset="0"/>
              <a:ea typeface="Verdana" panose="020B0604030504040204" pitchFamily="34" charset="0"/>
            </a:endParaRPr>
          </a:p>
          <a:p>
            <a:pPr marL="25400" indent="0" algn="just">
              <a:buNone/>
            </a:pPr>
            <a:r>
              <a:rPr lang="en-US" b="1" dirty="0"/>
              <a:t>Final Complexity:</a:t>
            </a:r>
            <a:r>
              <a:rPr lang="en-US" dirty="0"/>
              <a:t> </a:t>
            </a:r>
            <a:r>
              <a:rPr lang="en-US" b="1" dirty="0"/>
              <a:t>O(n)</a:t>
            </a:r>
            <a:endParaRPr lang="en-US" dirty="0">
              <a:latin typeface="Bell MT" panose="02020503060305020303" pitchFamily="18" charset="0"/>
              <a:ea typeface="Verdana" panose="020B0604030504040204" pitchFamily="34" charset="0"/>
            </a:endParaRPr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18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21635"/>
            <a:ext cx="10972800" cy="950845"/>
          </a:xfrm>
        </p:spPr>
        <p:txBody>
          <a:bodyPr>
            <a:normAutofit/>
          </a:bodyPr>
          <a:lstStyle/>
          <a:p>
            <a:r>
              <a:rPr lang="en-US" dirty="0"/>
              <a:t>Computational Tractability – Definition</a:t>
            </a:r>
            <a:endParaRPr lang="en-IN" b="1" dirty="0">
              <a:solidFill>
                <a:srgbClr val="66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524001"/>
            <a:ext cx="10972800" cy="460216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What is Computational Tractability</a:t>
            </a:r>
            <a:r>
              <a:rPr lang="en-US" b="1" dirty="0" smtClean="0"/>
              <a:t>?</a:t>
            </a:r>
          </a:p>
          <a:p>
            <a:r>
              <a:rPr lang="en-US" dirty="0"/>
              <a:t>Computational tractability refers to whether a problem can be solved efficiently using an algorithm that runs in </a:t>
            </a:r>
            <a:r>
              <a:rPr lang="en-US" b="1" dirty="0"/>
              <a:t>polynomial time</a:t>
            </a:r>
            <a:r>
              <a:rPr lang="en-US" dirty="0"/>
              <a:t> (O(</a:t>
            </a:r>
            <a:r>
              <a:rPr lang="en-US" dirty="0" err="1"/>
              <a:t>n^k</a:t>
            </a:r>
            <a:r>
              <a:rPr lang="en-US" dirty="0"/>
              <a:t>) for some constant k</a:t>
            </a:r>
            <a:r>
              <a:rPr lang="en-US" dirty="0" smtClean="0"/>
              <a:t>).</a:t>
            </a:r>
          </a:p>
          <a:p>
            <a:r>
              <a:rPr lang="en-US" dirty="0"/>
              <a:t>Polynomial time refers to the class of algorithms that run in </a:t>
            </a:r>
            <a:r>
              <a:rPr lang="en-US" b="1" dirty="0"/>
              <a:t>O(</a:t>
            </a:r>
            <a:r>
              <a:rPr lang="en-US" b="1" dirty="0" err="1"/>
              <a:t>n^k</a:t>
            </a:r>
            <a:r>
              <a:rPr lang="en-US" b="1" dirty="0"/>
              <a:t>)</a:t>
            </a:r>
            <a:r>
              <a:rPr lang="en-US" dirty="0"/>
              <a:t> time, where </a:t>
            </a:r>
            <a:r>
              <a:rPr lang="en-US" b="1" dirty="0"/>
              <a:t>n</a:t>
            </a:r>
            <a:r>
              <a:rPr lang="en-US" dirty="0"/>
              <a:t> is the input size and </a:t>
            </a:r>
            <a:r>
              <a:rPr lang="en-US" b="1" dirty="0"/>
              <a:t>k</a:t>
            </a:r>
            <a:r>
              <a:rPr lang="en-US" dirty="0"/>
              <a:t> is a constant. These algorithms are considered </a:t>
            </a:r>
            <a:r>
              <a:rPr lang="en-US" b="1" dirty="0"/>
              <a:t>efficient and feasible</a:t>
            </a:r>
            <a:r>
              <a:rPr lang="en-US" dirty="0"/>
              <a:t> for large inputs</a:t>
            </a:r>
            <a:r>
              <a:rPr lang="en-US" dirty="0" smtClean="0"/>
              <a:t>.</a:t>
            </a:r>
          </a:p>
          <a:p>
            <a:endParaRPr lang="en-US" b="1" dirty="0" smtClean="0"/>
          </a:p>
          <a:p>
            <a:r>
              <a:rPr lang="en-US" b="1" dirty="0" smtClean="0"/>
              <a:t>Tractable </a:t>
            </a:r>
            <a:r>
              <a:rPr lang="en-US" b="1" dirty="0"/>
              <a:t>Problems</a:t>
            </a:r>
            <a:r>
              <a:rPr lang="en-US" dirty="0"/>
              <a:t>: Problems that can be solved in </a:t>
            </a:r>
            <a:r>
              <a:rPr lang="en-US" b="1" dirty="0"/>
              <a:t>polynomial time (P-class problems)</a:t>
            </a:r>
            <a:r>
              <a:rPr lang="en-US" dirty="0"/>
              <a:t>.</a:t>
            </a:r>
          </a:p>
          <a:p>
            <a:r>
              <a:rPr lang="en-US" b="1" dirty="0"/>
              <a:t>Intractable Problems</a:t>
            </a:r>
            <a:r>
              <a:rPr lang="en-US" dirty="0"/>
              <a:t>: Require </a:t>
            </a:r>
            <a:r>
              <a:rPr lang="en-US" b="1" dirty="0"/>
              <a:t>exponential or factorial time</a:t>
            </a:r>
            <a:r>
              <a:rPr lang="en-US" dirty="0"/>
              <a:t>, making them impractical for large inputs.</a:t>
            </a:r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01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dirty="0">
                <a:solidFill>
                  <a:srgbClr val="7030A0"/>
                </a:solidFill>
                <a:latin typeface="Bernard MT Condensed" panose="02050806060905020404" pitchFamily="18" charset="0"/>
              </a:rPr>
              <a:t>Course Outline</a:t>
            </a:r>
            <a:endParaRPr dirty="0"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Sitka Text Semibold" pitchFamily="2" charset="0"/>
                <a:ea typeface="Times New Roman"/>
                <a:cs typeface="Times New Roman"/>
                <a:sym typeface="Times New Roman"/>
              </a:rPr>
              <a:t>Unit IV</a:t>
            </a:r>
            <a:endParaRPr sz="1800" b="1" dirty="0">
              <a:solidFill>
                <a:schemeClr val="accent5">
                  <a:lumMod val="75000"/>
                </a:schemeClr>
              </a:solidFill>
              <a:latin typeface="Sitka Text Semibold" pitchFamily="2" charset="0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lnSpc>
                <a:spcPct val="115000"/>
              </a:lnSpc>
              <a:spcBef>
                <a:spcPts val="360"/>
              </a:spcBef>
              <a:buSzPts val="1800"/>
              <a:buNone/>
            </a:pPr>
            <a:r>
              <a:rPr lang="en-US" sz="1800" b="1" dirty="0" smtClean="0"/>
              <a:t>Dynamic </a:t>
            </a:r>
            <a:r>
              <a:rPr lang="en-US" sz="1800" b="1" dirty="0"/>
              <a:t>Programming</a:t>
            </a:r>
            <a:r>
              <a:rPr lang="en-US" sz="1800" dirty="0"/>
              <a:t>: Weighted Interval Scheduling: A Recursive Procedure: Designing a Recursive Algorithm, </a:t>
            </a:r>
            <a:r>
              <a:rPr lang="en-US" sz="1800" b="1" dirty="0"/>
              <a:t>Subset Sums and Knapsacks</a:t>
            </a:r>
            <a:r>
              <a:rPr lang="en-US" sz="1800" dirty="0"/>
              <a:t>: Adding a Variable: The Problem, Designing the Algorithm, Shortest Paths in a Graph: The Problem, Designing the Algorithm, The Maximum-Flow Problem</a:t>
            </a:r>
            <a:r>
              <a:rPr lang="en-US" sz="1800" b="1" dirty="0" smtClean="0">
                <a:solidFill>
                  <a:srgbClr val="FF00FF"/>
                </a:solidFill>
                <a:latin typeface="Baskerville Old Face" panose="02020602080505020303" pitchFamily="18" charset="0"/>
                <a:ea typeface="Times New Roman"/>
                <a:cs typeface="Times New Roman"/>
                <a:sym typeface="Times New Roman"/>
              </a:rPr>
              <a:t>.</a:t>
            </a: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349948" cy="685801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00B0F0"/>
                </a:solidFill>
              </a:rPr>
              <a:t>Examples of Tractable &amp; Intractable Problems</a:t>
            </a:r>
            <a:endParaRPr lang="en-IN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algn="just"/>
            <a:endParaRPr lang="en-IN" sz="2400" cap="none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001334"/>
              </p:ext>
            </p:extLst>
          </p:nvPr>
        </p:nvGraphicFramePr>
        <p:xfrm>
          <a:off x="707922" y="1671486"/>
          <a:ext cx="10874478" cy="45425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24826">
                  <a:extLst>
                    <a:ext uri="{9D8B030D-6E8A-4147-A177-3AD203B41FA5}">
                      <a16:colId xmlns:a16="http://schemas.microsoft.com/office/drawing/2014/main" val="3339908115"/>
                    </a:ext>
                  </a:extLst>
                </a:gridCol>
                <a:gridCol w="3624826">
                  <a:extLst>
                    <a:ext uri="{9D8B030D-6E8A-4147-A177-3AD203B41FA5}">
                      <a16:colId xmlns:a16="http://schemas.microsoft.com/office/drawing/2014/main" val="2763326281"/>
                    </a:ext>
                  </a:extLst>
                </a:gridCol>
                <a:gridCol w="3624826">
                  <a:extLst>
                    <a:ext uri="{9D8B030D-6E8A-4147-A177-3AD203B41FA5}">
                      <a16:colId xmlns:a16="http://schemas.microsoft.com/office/drawing/2014/main" val="3717983354"/>
                    </a:ext>
                  </a:extLst>
                </a:gridCol>
              </a:tblGrid>
              <a:tr h="90850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Problem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Time Complexity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Tractability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84676763"/>
                  </a:ext>
                </a:extLst>
              </a:tr>
              <a:tr h="908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Sorting (Merge Sort)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 log n)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✅ Tractable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67505892"/>
                  </a:ext>
                </a:extLst>
              </a:tr>
              <a:tr h="908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Matrix Multiplication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O(n³)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✅ Tractable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23340165"/>
                  </a:ext>
                </a:extLst>
              </a:tr>
              <a:tr h="908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Graph Coloring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O(2ⁿ)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❌ Intractable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51280726"/>
                  </a:ext>
                </a:extLst>
              </a:tr>
              <a:tr h="9085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Traveling Salesman (Brute Force)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O(n!)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❌ Intractable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5909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12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1948"/>
            <a:ext cx="10349948" cy="1128253"/>
          </a:xfrm>
        </p:spPr>
        <p:txBody>
          <a:bodyPr>
            <a:noAutofit/>
          </a:bodyPr>
          <a:lstStyle/>
          <a:p>
            <a:r>
              <a:rPr lang="en-US" sz="3600" dirty="0"/>
              <a:t>A Survey of Common Running Times</a:t>
            </a:r>
            <a:endParaRPr lang="en-IN" sz="36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78426" y="1170039"/>
            <a:ext cx="10972800" cy="4798809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In computational complexity, algorithms have different running times based on how their execution grows with input size </a:t>
            </a:r>
            <a:r>
              <a:rPr lang="en-US" sz="2400" b="1" dirty="0"/>
              <a:t>n</a:t>
            </a:r>
            <a:r>
              <a:rPr lang="en-US" sz="2400" dirty="0"/>
              <a:t>. Below is an overview of common time complexities</a:t>
            </a:r>
            <a:r>
              <a:rPr lang="en-US" sz="2400" dirty="0" smtClean="0"/>
              <a:t>:</a:t>
            </a:r>
          </a:p>
          <a:p>
            <a:pPr algn="just"/>
            <a:r>
              <a:rPr lang="en-US" sz="2400" dirty="0"/>
              <a:t>O(1)	                  Constant	</a:t>
            </a:r>
            <a:r>
              <a:rPr lang="en-US" sz="2400" dirty="0" smtClean="0"/>
              <a:t>               Accessing </a:t>
            </a:r>
            <a:r>
              <a:rPr lang="en-US" sz="2400" dirty="0"/>
              <a:t>an array </a:t>
            </a:r>
            <a:r>
              <a:rPr lang="en-US" sz="2400" dirty="0" smtClean="0"/>
              <a:t>element</a:t>
            </a:r>
          </a:p>
          <a:p>
            <a:pPr algn="just"/>
            <a:r>
              <a:rPr lang="en-US" sz="2400" dirty="0"/>
              <a:t>O(log n)	           </a:t>
            </a:r>
            <a:r>
              <a:rPr lang="en-US" sz="2400" dirty="0" smtClean="0"/>
              <a:t>        </a:t>
            </a:r>
            <a:r>
              <a:rPr lang="en-US" sz="2400" dirty="0"/>
              <a:t>Logarithmic	</a:t>
            </a:r>
            <a:r>
              <a:rPr lang="en-US" sz="2400" dirty="0" smtClean="0"/>
              <a:t> Binary Search</a:t>
            </a:r>
          </a:p>
          <a:p>
            <a:pPr algn="just"/>
            <a:r>
              <a:rPr lang="en-US" sz="2400" dirty="0"/>
              <a:t>O(n)	                   Linear	</a:t>
            </a:r>
            <a:r>
              <a:rPr lang="en-US" sz="2400" dirty="0" smtClean="0"/>
              <a:t>             Finding </a:t>
            </a:r>
            <a:r>
              <a:rPr lang="en-US" sz="2400" dirty="0"/>
              <a:t>max in an </a:t>
            </a:r>
            <a:r>
              <a:rPr lang="en-US" sz="2400" dirty="0" smtClean="0"/>
              <a:t>array</a:t>
            </a:r>
          </a:p>
          <a:p>
            <a:pPr algn="just"/>
            <a:r>
              <a:rPr lang="pt-BR" sz="2400" dirty="0"/>
              <a:t>O(n log n)	        </a:t>
            </a:r>
            <a:r>
              <a:rPr lang="pt-BR" sz="2400" dirty="0" smtClean="0"/>
              <a:t>         </a:t>
            </a:r>
            <a:r>
              <a:rPr lang="pt-BR" sz="2400" dirty="0"/>
              <a:t>Near Linear	</a:t>
            </a:r>
            <a:r>
              <a:rPr lang="pt-BR" sz="2400" dirty="0" smtClean="0"/>
              <a:t>              Merge </a:t>
            </a:r>
            <a:r>
              <a:rPr lang="pt-BR" sz="2400" dirty="0"/>
              <a:t>Sort, Quick </a:t>
            </a:r>
            <a:r>
              <a:rPr lang="pt-BR" sz="2400" dirty="0" smtClean="0"/>
              <a:t>Sort</a:t>
            </a:r>
          </a:p>
          <a:p>
            <a:pPr algn="just"/>
            <a:r>
              <a:rPr lang="en-US" sz="2400" dirty="0"/>
              <a:t>O(n²)	                  Quadratic	</a:t>
            </a:r>
            <a:r>
              <a:rPr lang="en-US" sz="2400" dirty="0" smtClean="0"/>
              <a:t>              Bubble </a:t>
            </a:r>
            <a:r>
              <a:rPr lang="en-US" sz="2400" dirty="0"/>
              <a:t>Sort, </a:t>
            </a:r>
            <a:r>
              <a:rPr lang="en-US" sz="2400" dirty="0" smtClean="0"/>
              <a:t>Floyd-</a:t>
            </a:r>
            <a:r>
              <a:rPr lang="en-US" sz="2400" dirty="0" err="1" smtClean="0"/>
              <a:t>Warshall</a:t>
            </a:r>
            <a:endParaRPr lang="en-US" sz="2400" dirty="0" smtClean="0"/>
          </a:p>
          <a:p>
            <a:pPr algn="just"/>
            <a:r>
              <a:rPr lang="en-US" sz="2400" dirty="0"/>
              <a:t>O(n³)	                  Cubic	</a:t>
            </a:r>
            <a:r>
              <a:rPr lang="en-US" sz="2400" dirty="0" smtClean="0"/>
              <a:t>               Matrix Multiplication</a:t>
            </a:r>
          </a:p>
          <a:p>
            <a:pPr algn="just"/>
            <a:r>
              <a:rPr lang="en-US" sz="2400" dirty="0"/>
              <a:t>O(2ⁿ)	                  Exponential	</a:t>
            </a:r>
            <a:r>
              <a:rPr lang="en-US" sz="2400" dirty="0" smtClean="0"/>
              <a:t>              Recursive Fibonacci</a:t>
            </a:r>
          </a:p>
          <a:p>
            <a:pPr algn="just"/>
            <a:r>
              <a:rPr lang="pt-BR" sz="2400" dirty="0"/>
              <a:t>O(n!)	                 Factorial	</a:t>
            </a:r>
            <a:r>
              <a:rPr lang="pt-BR" sz="2400" dirty="0" smtClean="0"/>
              <a:t>             Traveling </a:t>
            </a:r>
            <a:r>
              <a:rPr lang="pt-BR" sz="2400" dirty="0"/>
              <a:t>Salesman Problem</a:t>
            </a:r>
          </a:p>
          <a:p>
            <a:pPr algn="just"/>
            <a:endParaRPr lang="pt-BR" sz="2400" dirty="0"/>
          </a:p>
          <a:p>
            <a:pPr algn="just"/>
            <a:endParaRPr lang="en-US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IN" sz="2400" cap="none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34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1948"/>
            <a:ext cx="10349948" cy="698091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O(nᵏ</a:t>
            </a:r>
            <a:r>
              <a:rPr lang="en-US" sz="3200" b="1" dirty="0"/>
              <a:t>) Time Complexity (Polynomial Time)</a:t>
            </a:r>
            <a:br>
              <a:rPr lang="en-US" sz="3200" b="1" dirty="0"/>
            </a:b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78426" y="1465006"/>
            <a:ext cx="10972800" cy="4719484"/>
          </a:xfrm>
        </p:spPr>
        <p:txBody>
          <a:bodyPr>
            <a:noAutofit/>
          </a:bodyPr>
          <a:lstStyle/>
          <a:p>
            <a:r>
              <a:rPr lang="en-US" b="1" dirty="0"/>
              <a:t>1. O(nᵏ) Time Complexity (Polynomial Time)</a:t>
            </a:r>
          </a:p>
          <a:p>
            <a:r>
              <a:rPr lang="en-US" b="1" dirty="0"/>
              <a:t>Definition</a:t>
            </a:r>
            <a:r>
              <a:rPr lang="en-US" dirty="0"/>
              <a:t>: Any algorithm where the number of operations is proportional to </a:t>
            </a:r>
            <a:r>
              <a:rPr lang="en-US" b="1" dirty="0"/>
              <a:t>n raised to a constant power (k)</a:t>
            </a:r>
            <a:r>
              <a:rPr lang="en-US" dirty="0"/>
              <a:t>.</a:t>
            </a:r>
          </a:p>
          <a:p>
            <a:r>
              <a:rPr lang="en-US" b="1" dirty="0"/>
              <a:t>Examples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Matrix multiplication (</a:t>
            </a:r>
            <a:r>
              <a:rPr lang="en-US" b="1" dirty="0"/>
              <a:t>O(n³)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 (</a:t>
            </a:r>
            <a:r>
              <a:rPr lang="en-US" b="1" dirty="0"/>
              <a:t>O(n³)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Dynamic programming solutions for problems like </a:t>
            </a:r>
            <a:r>
              <a:rPr lang="en-US" b="1" dirty="0"/>
              <a:t>Longest Common Subsequence (O(n²</a:t>
            </a:r>
            <a:r>
              <a:rPr lang="en-US" b="1" dirty="0" smtClean="0"/>
              <a:t>)).</a:t>
            </a:r>
          </a:p>
          <a:p>
            <a:pPr lvl="1"/>
            <a:r>
              <a:rPr lang="en-US" b="1" dirty="0" smtClean="0"/>
              <a:t>The above are Tractable  Problems</a:t>
            </a:r>
            <a:endParaRPr lang="en-US" dirty="0"/>
          </a:p>
          <a:p>
            <a:pPr algn="just"/>
            <a:endParaRPr lang="en-US" sz="2400" dirty="0" smtClean="0"/>
          </a:p>
          <a:p>
            <a:pPr algn="just"/>
            <a:endParaRPr lang="pt-BR" sz="2400" dirty="0"/>
          </a:p>
          <a:p>
            <a:pPr algn="just"/>
            <a:endParaRPr lang="pt-BR" sz="2400" dirty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US" sz="2400" dirty="0" smtClean="0"/>
          </a:p>
          <a:p>
            <a:pPr algn="just"/>
            <a:endParaRPr lang="en-IN" sz="2400" cap="none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2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71948"/>
            <a:ext cx="10349948" cy="698091"/>
          </a:xfrm>
        </p:spPr>
        <p:txBody>
          <a:bodyPr>
            <a:noAutofit/>
          </a:bodyPr>
          <a:lstStyle/>
          <a:p>
            <a:r>
              <a:rPr lang="en-US" sz="2400" b="1" dirty="0"/>
              <a:t>Beyond Polynomial Time (Intractable Problems</a:t>
            </a:r>
            <a:r>
              <a:rPr lang="en-US" sz="2400" dirty="0"/>
              <a:t>)</a:t>
            </a:r>
            <a:endParaRPr lang="en-IN" sz="24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78426" y="953729"/>
            <a:ext cx="10972800" cy="5732206"/>
          </a:xfrm>
        </p:spPr>
        <p:txBody>
          <a:bodyPr>
            <a:noAutofit/>
          </a:bodyPr>
          <a:lstStyle/>
          <a:p>
            <a:pPr marL="25400" indent="0" algn="just">
              <a:buNone/>
            </a:pPr>
            <a:r>
              <a:rPr lang="en-US" sz="1400" b="1" dirty="0" smtClean="0">
                <a:latin typeface="+mj-lt"/>
              </a:rPr>
              <a:t>             Factorial </a:t>
            </a:r>
            <a:r>
              <a:rPr lang="en-US" sz="1400" b="1" dirty="0">
                <a:latin typeface="+mj-lt"/>
              </a:rPr>
              <a:t>Time (O(n</a:t>
            </a:r>
            <a:r>
              <a:rPr lang="en-US" sz="1400" b="1" dirty="0" smtClean="0">
                <a:latin typeface="+mj-lt"/>
              </a:rPr>
              <a:t>!)):</a:t>
            </a:r>
          </a:p>
          <a:p>
            <a:pPr marL="25400" indent="0" algn="just">
              <a:buNone/>
            </a:pPr>
            <a:r>
              <a:rPr lang="en-US" sz="1400" b="1" dirty="0" smtClean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        Definition</a:t>
            </a:r>
            <a:r>
              <a:rPr lang="en-US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: The number of operations is proportional to n! (factorial).</a:t>
            </a:r>
          </a:p>
          <a:p>
            <a:pPr marL="25400" indent="0" algn="just">
              <a:buNone/>
            </a:pPr>
            <a:r>
              <a:rPr lang="en-US" sz="1400" b="1" dirty="0" smtClean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  Examples</a:t>
            </a:r>
            <a:r>
              <a:rPr lang="en-US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</a:p>
          <a:p>
            <a:pPr marL="25400" indent="0" algn="just">
              <a:buNone/>
            </a:pPr>
            <a:r>
              <a:rPr lang="en-US" sz="1400" b="1" dirty="0" smtClean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 Traveling </a:t>
            </a:r>
            <a:r>
              <a:rPr lang="en-US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Salesman Problem (TSP) using brute force</a:t>
            </a:r>
          </a:p>
          <a:p>
            <a:pPr marL="25400" indent="0" algn="just">
              <a:buNone/>
            </a:pPr>
            <a:r>
              <a:rPr lang="en-US" sz="1400" b="1" dirty="0" smtClean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  Generating </a:t>
            </a:r>
            <a:r>
              <a:rPr lang="en-US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all permutations of a </a:t>
            </a:r>
            <a:r>
              <a:rPr lang="en-US" sz="1400" b="1" dirty="0" smtClean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string</a:t>
            </a:r>
          </a:p>
          <a:p>
            <a:pPr marL="25400" indent="0" algn="just">
              <a:buNone/>
            </a:pPr>
            <a:r>
              <a:rPr lang="en-US" sz="1400" b="1" dirty="0">
                <a:latin typeface="+mn-lt"/>
              </a:rPr>
              <a:t>Brute Force TSP (O(n!))</a:t>
            </a:r>
            <a:endParaRPr lang="en-US" sz="1400" b="1" dirty="0" smtClean="0">
              <a:latin typeface="+mn-lt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25400" indent="0" algn="just">
              <a:buNone/>
            </a:pP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tsp(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graph[][N], 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v[], 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n, 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pos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count, 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cost, 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minCost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) {</a:t>
            </a:r>
          </a:p>
          <a:p>
            <a:pPr marL="25400" indent="0" algn="just">
              <a:buNone/>
            </a:pP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   if (count == n &amp;&amp; graph[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pos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][0]) {</a:t>
            </a:r>
          </a:p>
          <a:p>
            <a:pPr marL="25400" indent="0" algn="just">
              <a:buNone/>
            </a:pP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       return cost + graph[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pos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][0];</a:t>
            </a:r>
          </a:p>
          <a:p>
            <a:pPr marL="25400" indent="0" algn="just">
              <a:buNone/>
            </a:pP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   }</a:t>
            </a:r>
          </a:p>
          <a:p>
            <a:pPr marL="25400" indent="0" algn="just">
              <a:buNone/>
            </a:pP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   for (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int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= 0; 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&lt; n; 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++) {</a:t>
            </a:r>
          </a:p>
          <a:p>
            <a:pPr marL="25400" indent="0" algn="just">
              <a:buNone/>
            </a:pP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       if (!v[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]) {</a:t>
            </a:r>
          </a:p>
          <a:p>
            <a:pPr marL="25400" indent="0" algn="just">
              <a:buNone/>
            </a:pP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           v[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] = 1;</a:t>
            </a:r>
          </a:p>
          <a:p>
            <a:pPr marL="25400" indent="0" algn="just">
              <a:buNone/>
            </a:pP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minCost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= tsp(graph, v, n, 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, count + 1, cost + graph[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pos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][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], 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minCost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);</a:t>
            </a:r>
          </a:p>
          <a:p>
            <a:pPr marL="25400" indent="0" algn="just">
              <a:buNone/>
            </a:pP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           v[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] = 0;</a:t>
            </a:r>
          </a:p>
          <a:p>
            <a:pPr marL="25400" indent="0" algn="just">
              <a:buNone/>
            </a:pP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       }</a:t>
            </a:r>
          </a:p>
          <a:p>
            <a:pPr marL="25400" indent="0" algn="just">
              <a:buNone/>
            </a:pP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   }</a:t>
            </a:r>
          </a:p>
          <a:p>
            <a:pPr marL="25400" indent="0" algn="just">
              <a:buNone/>
            </a:pP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    return </a:t>
            </a:r>
            <a:r>
              <a:rPr lang="en-IN" sz="1400" b="1" dirty="0" err="1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minCost</a:t>
            </a: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;</a:t>
            </a:r>
          </a:p>
          <a:p>
            <a:pPr marL="25400" indent="0" algn="just">
              <a:buNone/>
            </a:pPr>
            <a:r>
              <a:rPr lang="en-IN" sz="1400" b="1" dirty="0">
                <a:latin typeface="+mj-lt"/>
                <a:ea typeface="Verdana" panose="020B0604030504040204" pitchFamily="34" charset="0"/>
                <a:cs typeface="Times New Roman" panose="02020603050405020304" pitchFamily="18" charset="0"/>
              </a:rPr>
              <a:t>}</a:t>
            </a:r>
          </a:p>
          <a:p>
            <a:pPr marL="25400" indent="0" algn="just">
              <a:buNone/>
            </a:pPr>
            <a:endParaRPr lang="en-IN" sz="1400" cap="none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04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3123"/>
            <a:ext cx="10349948" cy="422788"/>
          </a:xfrm>
        </p:spPr>
        <p:txBody>
          <a:bodyPr>
            <a:noAutofit/>
          </a:bodyPr>
          <a:lstStyle/>
          <a:p>
            <a:r>
              <a:rPr lang="en-US" sz="2000" b="1" dirty="0"/>
              <a:t>Recurrence Relations </a:t>
            </a:r>
            <a:r>
              <a:rPr lang="en-US" sz="2000" b="1" dirty="0" smtClean="0"/>
              <a:t>Substitution Method</a:t>
            </a:r>
            <a:endParaRPr lang="en-IN" sz="20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78426" y="717755"/>
            <a:ext cx="10972800" cy="5968180"/>
          </a:xfrm>
        </p:spPr>
        <p:txBody>
          <a:bodyPr>
            <a:noAutofit/>
          </a:bodyPr>
          <a:lstStyle/>
          <a:p>
            <a:pPr marL="25400" indent="0">
              <a:buNone/>
            </a:pPr>
            <a:r>
              <a:rPr lang="en-US" sz="2400" dirty="0" smtClean="0"/>
              <a:t>              Solve </a:t>
            </a:r>
            <a:r>
              <a:rPr lang="en-US" sz="2400" dirty="0"/>
              <a:t>the following recurrence relations using substitution </a:t>
            </a:r>
            <a:r>
              <a:rPr lang="en-US" sz="2400" dirty="0" smtClean="0"/>
              <a:t>method</a:t>
            </a:r>
          </a:p>
          <a:p>
            <a:pPr marL="25400" indent="0">
              <a:buNone/>
            </a:pP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. x(n)=x(n-1)+5 for n&gt;1,x(1)=</a:t>
            </a:r>
            <a:r>
              <a:rPr lang="en-US" sz="2400" dirty="0" smtClean="0"/>
              <a:t>0 </a:t>
            </a:r>
          </a:p>
          <a:p>
            <a:pPr marL="539750" indent="-514350">
              <a:buAutoNum type="romanLcParenBoth"/>
            </a:pPr>
            <a:r>
              <a:rPr lang="pt-BR" sz="2400" dirty="0" smtClean="0"/>
              <a:t>x(n)=x(n−1)+5x(n) =0</a:t>
            </a:r>
          </a:p>
          <a:p>
            <a:pPr marL="25400" indent="0">
              <a:buNone/>
            </a:pPr>
            <a:r>
              <a:rPr lang="en-US" dirty="0"/>
              <a:t>x(2)=x(1)+</a:t>
            </a:r>
            <a:r>
              <a:rPr lang="en-US" dirty="0" smtClean="0"/>
              <a:t>5=0+5=5</a:t>
            </a:r>
          </a:p>
          <a:p>
            <a:pPr marL="25400" indent="0">
              <a:buNone/>
            </a:pPr>
            <a:r>
              <a:rPr lang="en-US" dirty="0"/>
              <a:t>x(3)=x(2)+</a:t>
            </a:r>
            <a:r>
              <a:rPr lang="en-US" dirty="0" smtClean="0"/>
              <a:t>5=5+5=10</a:t>
            </a:r>
          </a:p>
          <a:p>
            <a:pPr marL="25400" indent="0">
              <a:buNone/>
            </a:pPr>
            <a:r>
              <a:rPr lang="en-US" dirty="0"/>
              <a:t>x(4)=x(3)+</a:t>
            </a:r>
            <a:r>
              <a:rPr lang="en-US" dirty="0" smtClean="0"/>
              <a:t>5=10+5=15</a:t>
            </a:r>
          </a:p>
          <a:p>
            <a:r>
              <a:rPr lang="en-US" dirty="0"/>
              <a:t>Observing the pattern, we can generalize:</a:t>
            </a:r>
          </a:p>
          <a:p>
            <a:pPr marL="25400" indent="0">
              <a:buNone/>
            </a:pPr>
            <a:r>
              <a:rPr lang="en-US" dirty="0"/>
              <a:t>x(n)=x(1)+5(n−1) =0+5(n−1)=5(n−1</a:t>
            </a:r>
            <a:r>
              <a:rPr lang="en-US" dirty="0" smtClean="0"/>
              <a:t>)</a:t>
            </a:r>
          </a:p>
          <a:p>
            <a:pPr marL="25400" indent="0">
              <a:buNone/>
            </a:pPr>
            <a:r>
              <a:rPr lang="pt-BR" b="1" dirty="0"/>
              <a:t>Correct </a:t>
            </a:r>
            <a:r>
              <a:rPr lang="pt-BR" b="1" dirty="0" smtClean="0"/>
              <a:t>formula:</a:t>
            </a:r>
            <a:r>
              <a:rPr lang="en-US" sz="2400" b="1" dirty="0"/>
              <a:t>x(n)=5(n−1)</a:t>
            </a:r>
            <a:endParaRPr lang="en-IN" sz="2400" b="1" cap="none" dirty="0">
              <a:latin typeface="+mj-lt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5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03123"/>
            <a:ext cx="10349948" cy="422788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The Gale-Shapley algorithm</a:t>
            </a:r>
            <a:endParaRPr lang="en-IN" sz="28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78426" y="825911"/>
            <a:ext cx="10972800" cy="5860024"/>
          </a:xfrm>
        </p:spPr>
        <p:txBody>
          <a:bodyPr>
            <a:noAutofit/>
          </a:bodyPr>
          <a:lstStyle/>
          <a:p>
            <a:pPr marL="482600" indent="-457200">
              <a:buFont typeface="+mj-lt"/>
              <a:buAutoNum type="arabicPeriod"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Each proposer proposes to their most preferred receiver who has not yet rejected them.</a:t>
            </a:r>
          </a:p>
          <a:p>
            <a:pPr marL="482600" indent="-457200">
              <a:buFont typeface="+mj-lt"/>
              <a:buAutoNum type="arabicPeriod"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Each receiver evaluates the proposals and: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Accepts the most preferred proposer (tentatively).</a:t>
            </a:r>
          </a:p>
          <a:p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Rejects the others.</a:t>
            </a:r>
          </a:p>
          <a:p>
            <a:pPr marL="25400" indent="0">
              <a:buNone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3. Rejected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proposers move to their next preferred choice.</a:t>
            </a:r>
          </a:p>
          <a:p>
            <a:pPr marL="25400" indent="0">
              <a:buNone/>
            </a:pP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4.The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process repeats until all proposers are matched</a:t>
            </a:r>
            <a:r>
              <a:rPr lang="en-US" sz="28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b="1" dirty="0"/>
              <a:t>Time Complexity:</a:t>
            </a:r>
          </a:p>
          <a:p>
            <a:r>
              <a:rPr lang="en-US" sz="2400" dirty="0"/>
              <a:t>In the worst case, each proposer can propose to every receiver, leading to </a:t>
            </a:r>
            <a:r>
              <a:rPr lang="en-US" sz="2400" dirty="0" smtClean="0"/>
              <a:t>O(n2) </a:t>
            </a:r>
            <a:r>
              <a:rPr lang="en-US" sz="2400" dirty="0"/>
              <a:t>iterations.</a:t>
            </a:r>
          </a:p>
          <a:p>
            <a:r>
              <a:rPr lang="en-US" sz="2400" dirty="0"/>
              <a:t>Since each proposal is made at most once, the overall complexity is </a:t>
            </a:r>
            <a:r>
              <a:rPr lang="en-US" sz="2400" b="1" dirty="0" smtClean="0"/>
              <a:t>O(n2)</a:t>
            </a:r>
            <a:r>
              <a:rPr lang="en-US" sz="2400" dirty="0" smtClean="0"/>
              <a:t>, </a:t>
            </a:r>
            <a:r>
              <a:rPr lang="en-US" sz="2400" dirty="0"/>
              <a:t>where </a:t>
            </a:r>
            <a:r>
              <a:rPr lang="en-US" sz="2400" dirty="0" smtClean="0"/>
              <a:t>n </a:t>
            </a:r>
            <a:r>
              <a:rPr lang="en-US" sz="2400" dirty="0"/>
              <a:t>is the number of proposers (or receivers, assuming they are equal).</a:t>
            </a:r>
          </a:p>
          <a:p>
            <a:pPr marL="25400" indent="0">
              <a:buNone/>
            </a:pPr>
            <a:endParaRPr lang="en-US" sz="28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073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/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The Gale-Shapley algorithm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1140542"/>
            <a:ext cx="10972800" cy="5191433"/>
          </a:xfrm>
        </p:spPr>
        <p:txBody>
          <a:bodyPr>
            <a:normAutofit fontScale="70000" lnSpcReduction="20000"/>
          </a:bodyPr>
          <a:lstStyle/>
          <a:p>
            <a:pPr marL="25400" indent="0" algn="just">
              <a:buNone/>
            </a:pPr>
            <a:r>
              <a:rPr lang="en-US" b="1" dirty="0">
                <a:latin typeface="Bell MT" panose="02020503060305020303" pitchFamily="18" charset="0"/>
                <a:ea typeface="Verdana" panose="020B0604030504040204" pitchFamily="34" charset="0"/>
              </a:rPr>
              <a:t>The Gale-Shapley algorithm</a:t>
            </a: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, also called the Stable Matching Algorithm, is used for solving the stable marriage 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problem.</a:t>
            </a:r>
          </a:p>
          <a:p>
            <a:pPr marL="25400" indent="0" algn="just">
              <a:buNone/>
            </a:pPr>
            <a:r>
              <a:rPr lang="en-US" dirty="0"/>
              <a:t>it applies to many real-world scenarios, such as job hiring, student </a:t>
            </a:r>
            <a:r>
              <a:rPr lang="en-US" dirty="0" smtClean="0"/>
              <a:t>admissions.</a:t>
            </a:r>
          </a:p>
          <a:p>
            <a:r>
              <a:rPr lang="en-US" b="1" dirty="0"/>
              <a:t>Example: Stable Matching in University Admissions</a:t>
            </a:r>
            <a:endParaRPr lang="en-US" dirty="0"/>
          </a:p>
          <a:p>
            <a:r>
              <a:rPr lang="en-US" dirty="0"/>
              <a:t>We have </a:t>
            </a:r>
            <a:r>
              <a:rPr lang="en-US" b="1" dirty="0"/>
              <a:t>3 students</a:t>
            </a:r>
            <a:r>
              <a:rPr lang="en-US" dirty="0"/>
              <a:t> and </a:t>
            </a:r>
            <a:r>
              <a:rPr lang="en-US" b="1" dirty="0"/>
              <a:t>3 universities</a:t>
            </a:r>
            <a:r>
              <a:rPr lang="en-US" dirty="0"/>
              <a:t>, each with ranked preferences.</a:t>
            </a:r>
          </a:p>
          <a:p>
            <a:pPr marL="25400" indent="0">
              <a:buNone/>
            </a:pPr>
            <a:r>
              <a:rPr lang="en-US" b="1" dirty="0"/>
              <a:t>Step 1: Given Preferences</a:t>
            </a:r>
            <a:endParaRPr lang="en-US" dirty="0"/>
          </a:p>
          <a:p>
            <a:r>
              <a:rPr lang="en-US" b="1" dirty="0"/>
              <a:t>Students' Preferences:</a:t>
            </a:r>
            <a:endParaRPr lang="en-US" dirty="0"/>
          </a:p>
          <a:p>
            <a:pPr lvl="0"/>
            <a:r>
              <a:rPr lang="en-US" b="1" dirty="0"/>
              <a:t>S1:</a:t>
            </a:r>
            <a:r>
              <a:rPr lang="en-US" dirty="0"/>
              <a:t> U1 &gt; U2 &gt; U3</a:t>
            </a:r>
          </a:p>
          <a:p>
            <a:pPr lvl="0"/>
            <a:r>
              <a:rPr lang="en-US" b="1" dirty="0"/>
              <a:t>S2:</a:t>
            </a:r>
            <a:r>
              <a:rPr lang="en-US" dirty="0"/>
              <a:t> U2 &gt; U1 &gt; U3</a:t>
            </a:r>
          </a:p>
          <a:p>
            <a:pPr lvl="0"/>
            <a:r>
              <a:rPr lang="en-US" b="1" dirty="0"/>
              <a:t>S3:</a:t>
            </a:r>
            <a:r>
              <a:rPr lang="en-US" dirty="0"/>
              <a:t> U1 &gt; U3 &gt; U2</a:t>
            </a:r>
          </a:p>
          <a:p>
            <a:pPr marL="25400" indent="0">
              <a:buNone/>
            </a:pPr>
            <a:r>
              <a:rPr lang="en-US" b="1" dirty="0"/>
              <a:t>Universities' Preferences:</a:t>
            </a:r>
            <a:endParaRPr lang="en-US" dirty="0"/>
          </a:p>
          <a:p>
            <a:pPr lvl="0"/>
            <a:r>
              <a:rPr lang="en-US" b="1" dirty="0"/>
              <a:t>U1:</a:t>
            </a:r>
            <a:r>
              <a:rPr lang="en-US" dirty="0"/>
              <a:t> S2 &gt; S1 &gt; S3</a:t>
            </a:r>
          </a:p>
          <a:p>
            <a:pPr lvl="0"/>
            <a:r>
              <a:rPr lang="en-US" b="1" dirty="0"/>
              <a:t>U2:</a:t>
            </a:r>
            <a:r>
              <a:rPr lang="en-US" dirty="0"/>
              <a:t> S1 &gt; S2 &gt; S3</a:t>
            </a:r>
          </a:p>
          <a:p>
            <a:pPr lvl="0"/>
            <a:r>
              <a:rPr lang="en-US" b="1" dirty="0"/>
              <a:t>U3:</a:t>
            </a:r>
            <a:r>
              <a:rPr lang="en-US" dirty="0"/>
              <a:t> S1 &gt; S2 &gt; S3</a:t>
            </a:r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3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/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The Gale-Shapley algorithm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934066"/>
            <a:ext cx="10972800" cy="5397910"/>
          </a:xfrm>
        </p:spPr>
        <p:txBody>
          <a:bodyPr>
            <a:normAutofit fontScale="92500" lnSpcReduction="20000"/>
          </a:bodyPr>
          <a:lstStyle/>
          <a:p>
            <a:pPr marL="25400" indent="0">
              <a:buNone/>
            </a:pPr>
            <a:r>
              <a:rPr lang="en-US" b="1" dirty="0" smtClean="0"/>
              <a:t>   Step </a:t>
            </a:r>
            <a:r>
              <a:rPr lang="en-US" b="1" dirty="0"/>
              <a:t>2: Apply Gale-Shapley Algorithm</a:t>
            </a:r>
            <a:endParaRPr lang="en-US" dirty="0"/>
          </a:p>
          <a:p>
            <a:pPr lvl="0"/>
            <a:r>
              <a:rPr lang="en-US" dirty="0"/>
              <a:t>Each </a:t>
            </a:r>
            <a:r>
              <a:rPr lang="en-US" b="1" dirty="0"/>
              <a:t>student applies</a:t>
            </a:r>
            <a:r>
              <a:rPr lang="en-US" dirty="0"/>
              <a:t> to their </a:t>
            </a:r>
            <a:r>
              <a:rPr lang="en-US" b="1" dirty="0"/>
              <a:t>top-choice university</a:t>
            </a:r>
            <a:r>
              <a:rPr lang="en-US" dirty="0"/>
              <a:t>.</a:t>
            </a:r>
          </a:p>
          <a:p>
            <a:pPr lvl="0"/>
            <a:r>
              <a:rPr lang="en-US" dirty="0"/>
              <a:t>Each </a:t>
            </a:r>
            <a:r>
              <a:rPr lang="en-US" b="1" dirty="0"/>
              <a:t>university tentatively accepts</a:t>
            </a:r>
            <a:r>
              <a:rPr lang="en-US" dirty="0"/>
              <a:t> the best student while rejecting others.</a:t>
            </a:r>
          </a:p>
          <a:p>
            <a:pPr lvl="0"/>
            <a:r>
              <a:rPr lang="en-US" b="1" dirty="0"/>
              <a:t>Rejected students apply to their next preferred university.</a:t>
            </a:r>
            <a:endParaRPr lang="en-US" dirty="0"/>
          </a:p>
          <a:p>
            <a:pPr lvl="0"/>
            <a:r>
              <a:rPr lang="en-US" dirty="0"/>
              <a:t>The process continues until all students are placed.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The algorithm runs in O(n²) time complexity, where n is the number of participants in one group (e.g., students or universities).</a:t>
            </a:r>
          </a:p>
          <a:p>
            <a:pPr marL="25400" indent="0" algn="just">
              <a:buNone/>
            </a:pPr>
            <a:r>
              <a:rPr lang="en-US" dirty="0">
                <a:latin typeface="Bell MT" panose="02020503060305020303" pitchFamily="18" charset="0"/>
                <a:ea typeface="Verdana" panose="020B0604030504040204" pitchFamily="34" charset="0"/>
              </a:rPr>
              <a:t>In the worst case, each student may have to propose to all universities before getting a stable match. Since there are n students and each may apply to n universities, the worst-case time complexity is O(n²).</a:t>
            </a: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35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/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The Gale-Shapley algorithm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934066"/>
            <a:ext cx="10972800" cy="5397910"/>
          </a:xfrm>
        </p:spPr>
        <p:txBody>
          <a:bodyPr>
            <a:normAutofit/>
          </a:bodyPr>
          <a:lstStyle/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7670499"/>
              </p:ext>
            </p:extLst>
          </p:nvPr>
        </p:nvGraphicFramePr>
        <p:xfrm>
          <a:off x="904568" y="1071718"/>
          <a:ext cx="10746657" cy="526025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82219">
                  <a:extLst>
                    <a:ext uri="{9D8B030D-6E8A-4147-A177-3AD203B41FA5}">
                      <a16:colId xmlns:a16="http://schemas.microsoft.com/office/drawing/2014/main" val="4120794926"/>
                    </a:ext>
                  </a:extLst>
                </a:gridCol>
                <a:gridCol w="3582219">
                  <a:extLst>
                    <a:ext uri="{9D8B030D-6E8A-4147-A177-3AD203B41FA5}">
                      <a16:colId xmlns:a16="http://schemas.microsoft.com/office/drawing/2014/main" val="1183640786"/>
                    </a:ext>
                  </a:extLst>
                </a:gridCol>
                <a:gridCol w="3582219">
                  <a:extLst>
                    <a:ext uri="{9D8B030D-6E8A-4147-A177-3AD203B41FA5}">
                      <a16:colId xmlns:a16="http://schemas.microsoft.com/office/drawing/2014/main" val="1770044687"/>
                    </a:ext>
                  </a:extLst>
                </a:gridCol>
              </a:tblGrid>
              <a:tr h="160087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Step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Proposals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Tentative Matches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85334873"/>
                  </a:ext>
                </a:extLst>
              </a:tr>
              <a:tr h="1829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S1 → U1, S2 → U2, S3 → U1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U1(S1), U2(S2)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55030966"/>
                  </a:ext>
                </a:extLst>
              </a:tr>
              <a:tr h="182969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S3 (rejected by U1) → U3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U1(S1), U2(S2), U3(S3)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3488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0581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/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The Gale-Shapley algorithm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934066"/>
            <a:ext cx="10972800" cy="5397910"/>
          </a:xfrm>
        </p:spPr>
        <p:txBody>
          <a:bodyPr>
            <a:normAutofit/>
          </a:bodyPr>
          <a:lstStyle/>
          <a:p>
            <a:r>
              <a:rPr lang="en-US" dirty="0"/>
              <a:t>Since all students are matched, the process stops.</a:t>
            </a:r>
          </a:p>
          <a:p>
            <a:r>
              <a:rPr lang="en-US" b="1" dirty="0"/>
              <a:t>Final Stable Matching</a:t>
            </a:r>
            <a:endParaRPr lang="en-US" dirty="0"/>
          </a:p>
          <a:p>
            <a:r>
              <a:rPr lang="en-US" dirty="0"/>
              <a:t>✅ </a:t>
            </a:r>
            <a:r>
              <a:rPr lang="en-US" b="1" dirty="0"/>
              <a:t>(S1, U1), (S2, U2), (S3, U3</a:t>
            </a:r>
            <a:r>
              <a:rPr lang="en-US" b="1" dirty="0" smtClean="0"/>
              <a:t>).</a:t>
            </a:r>
          </a:p>
          <a:p>
            <a:pPr marL="25400" indent="0">
              <a:buNone/>
            </a:pPr>
            <a:r>
              <a:rPr lang="en-US" b="1" dirty="0" smtClean="0"/>
              <a:t>This algorithm can be used to solve any stable matching problems</a:t>
            </a:r>
            <a:endParaRPr lang="en-US" dirty="0"/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67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b="1" dirty="0">
                <a:solidFill>
                  <a:srgbClr val="7030A0"/>
                </a:solidFill>
                <a:latin typeface="Bernard MT Condensed" panose="02050806060905020404" pitchFamily="18" charset="0"/>
              </a:rPr>
              <a:t>Course Outline</a:t>
            </a:r>
            <a:endParaRPr dirty="0"/>
          </a:p>
        </p:txBody>
      </p:sp>
      <p:sp>
        <p:nvSpPr>
          <p:cNvPr id="128" name="Google Shape;128;p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>
              <a:lnSpc>
                <a:spcPct val="150000"/>
              </a:lnSpc>
              <a:spcBef>
                <a:spcPts val="0"/>
              </a:spcBef>
              <a:buSzPts val="1800"/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Sitka Text Semibold" pitchFamily="2" charset="0"/>
                <a:ea typeface="Times New Roman"/>
                <a:cs typeface="Times New Roman"/>
                <a:sym typeface="Times New Roman"/>
              </a:rPr>
              <a:t>Unit V</a:t>
            </a:r>
            <a:endParaRPr sz="1800" b="1" dirty="0">
              <a:solidFill>
                <a:schemeClr val="accent5">
                  <a:lumMod val="75000"/>
                </a:schemeClr>
              </a:solidFill>
              <a:latin typeface="Sitka Text Semibold" pitchFamily="2" charset="0"/>
              <a:ea typeface="Times New Roman"/>
              <a:cs typeface="Times New Roman"/>
              <a:sym typeface="Times New Roman"/>
            </a:endParaRPr>
          </a:p>
          <a:p>
            <a:pPr marL="342900" lvl="0" indent="-139700">
              <a:buNone/>
            </a:pPr>
            <a:r>
              <a:rPr lang="en-US" sz="1600" b="1" dirty="0"/>
              <a:t>NP and Computational Intractability</a:t>
            </a:r>
            <a:r>
              <a:rPr lang="en-US" sz="1600" dirty="0"/>
              <a:t>: Polynomial-Time Reductions NP-Complete Problems: Circuit Satisfiability: A First NP-Complete Problem, General Strategy for Proving New Problems </a:t>
            </a:r>
            <a:r>
              <a:rPr lang="en-US" sz="1600" dirty="0" err="1"/>
              <a:t>NPComplete</a:t>
            </a:r>
            <a:r>
              <a:rPr lang="en-US" sz="1600" dirty="0"/>
              <a:t>, Sequencing Problems: The Traveling Salesman Problem, The Hamiltonian Cycle </a:t>
            </a:r>
            <a:r>
              <a:rPr lang="en-US" sz="1600" dirty="0" smtClean="0"/>
              <a:t>Problem.</a:t>
            </a:r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/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The Gale-Shapley algorithm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934066"/>
            <a:ext cx="10972800" cy="5397910"/>
          </a:xfrm>
        </p:spPr>
        <p:txBody>
          <a:bodyPr>
            <a:normAutofit fontScale="92500" lnSpcReduction="10000"/>
          </a:bodyPr>
          <a:lstStyle/>
          <a:p>
            <a:pPr marL="25400" indent="0" algn="just">
              <a:buNone/>
            </a:pPr>
            <a:r>
              <a:rPr lang="en-IN" cap="none" dirty="0" smtClean="0">
                <a:latin typeface="Bell MT" panose="02020503060305020303" pitchFamily="18" charset="0"/>
                <a:ea typeface="Verdana" panose="020B0604030504040204" pitchFamily="34" charset="0"/>
              </a:rPr>
              <a:t>Example:</a:t>
            </a:r>
            <a:r>
              <a:rPr lang="en-US" dirty="0"/>
              <a:t>Consider 3 men and 3 women with preference lists</a:t>
            </a:r>
            <a:r>
              <a:rPr lang="en-US" dirty="0" smtClean="0"/>
              <a:t>:</a:t>
            </a:r>
          </a:p>
          <a:p>
            <a:pPr marL="25400" indent="0" algn="just">
              <a:buNone/>
            </a:pPr>
            <a:r>
              <a:rPr lang="pl-PL" dirty="0">
                <a:latin typeface="Bell MT" panose="02020503060305020303" pitchFamily="18" charset="0"/>
                <a:ea typeface="Verdana" panose="020B0604030504040204" pitchFamily="34" charset="0"/>
              </a:rPr>
              <a:t>Men:</a:t>
            </a:r>
          </a:p>
          <a:p>
            <a:pPr marL="25400" indent="0" algn="just">
              <a:buNone/>
            </a:pPr>
            <a:r>
              <a:rPr lang="pl-PL" dirty="0">
                <a:latin typeface="Bell MT" panose="02020503060305020303" pitchFamily="18" charset="0"/>
                <a:ea typeface="Verdana" panose="020B0604030504040204" pitchFamily="34" charset="0"/>
              </a:rPr>
              <a:t>M1: W1 &gt; W2 &gt; W3</a:t>
            </a:r>
          </a:p>
          <a:p>
            <a:pPr marL="25400" indent="0" algn="just">
              <a:buNone/>
            </a:pPr>
            <a:r>
              <a:rPr lang="pl-PL" dirty="0">
                <a:latin typeface="Bell MT" panose="02020503060305020303" pitchFamily="18" charset="0"/>
                <a:ea typeface="Verdana" panose="020B0604030504040204" pitchFamily="34" charset="0"/>
              </a:rPr>
              <a:t>M2: W2 &gt; W3 &gt; W1</a:t>
            </a:r>
          </a:p>
          <a:p>
            <a:pPr marL="25400" indent="0" algn="just">
              <a:buNone/>
            </a:pPr>
            <a:r>
              <a:rPr lang="pl-PL" dirty="0">
                <a:latin typeface="Bell MT" panose="02020503060305020303" pitchFamily="18" charset="0"/>
                <a:ea typeface="Verdana" panose="020B0604030504040204" pitchFamily="34" charset="0"/>
              </a:rPr>
              <a:t>M3: W3 &gt; W1 &gt; W2</a:t>
            </a:r>
          </a:p>
          <a:p>
            <a:pPr marL="25400" indent="0" algn="just">
              <a:buNone/>
            </a:pPr>
            <a:r>
              <a:rPr lang="pl-PL" dirty="0">
                <a:latin typeface="Bell MT" panose="02020503060305020303" pitchFamily="18" charset="0"/>
                <a:ea typeface="Verdana" panose="020B0604030504040204" pitchFamily="34" charset="0"/>
              </a:rPr>
              <a:t>Women:</a:t>
            </a:r>
          </a:p>
          <a:p>
            <a:pPr marL="25400" indent="0" algn="just">
              <a:buNone/>
            </a:pPr>
            <a:r>
              <a:rPr lang="pl-PL" dirty="0">
                <a:latin typeface="Bell MT" panose="02020503060305020303" pitchFamily="18" charset="0"/>
                <a:ea typeface="Verdana" panose="020B0604030504040204" pitchFamily="34" charset="0"/>
              </a:rPr>
              <a:t>W1: M2 &gt; M1 &gt; M3</a:t>
            </a:r>
          </a:p>
          <a:p>
            <a:pPr marL="25400" indent="0" algn="just">
              <a:buNone/>
            </a:pPr>
            <a:r>
              <a:rPr lang="pl-PL" dirty="0">
                <a:latin typeface="Bell MT" panose="02020503060305020303" pitchFamily="18" charset="0"/>
                <a:ea typeface="Verdana" panose="020B0604030504040204" pitchFamily="34" charset="0"/>
              </a:rPr>
              <a:t>W2: M1 &gt; M3 &gt; M2</a:t>
            </a:r>
          </a:p>
          <a:p>
            <a:pPr marL="25400" indent="0" algn="just">
              <a:buNone/>
            </a:pPr>
            <a:r>
              <a:rPr lang="pl-PL" dirty="0">
                <a:latin typeface="Bell MT" panose="02020503060305020303" pitchFamily="18" charset="0"/>
                <a:ea typeface="Verdana" panose="020B0604030504040204" pitchFamily="34" charset="0"/>
              </a:rPr>
              <a:t>W3: M3 &gt; M2 &gt; </a:t>
            </a:r>
            <a:r>
              <a:rPr lang="pl-PL" dirty="0" smtClean="0">
                <a:latin typeface="Bell MT" panose="02020503060305020303" pitchFamily="18" charset="0"/>
                <a:ea typeface="Verdana" panose="020B0604030504040204" pitchFamily="34" charset="0"/>
              </a:rPr>
              <a:t>M1</a:t>
            </a:r>
            <a:r>
              <a:rPr lang="en-US" dirty="0" smtClean="0">
                <a:latin typeface="Bell MT" panose="02020503060305020303" pitchFamily="18" charset="0"/>
                <a:ea typeface="Verdana" panose="020B0604030504040204" pitchFamily="34" charset="0"/>
              </a:rPr>
              <a:t>  </a:t>
            </a:r>
          </a:p>
          <a:p>
            <a:pPr marL="25400" indent="0" algn="just">
              <a:buNone/>
            </a:pPr>
            <a:r>
              <a:rPr lang="en-US" dirty="0" smtClean="0"/>
              <a:t>The </a:t>
            </a:r>
            <a:r>
              <a:rPr lang="en-US" b="1" dirty="0"/>
              <a:t>Gale-Shapley algorithm</a:t>
            </a:r>
            <a:r>
              <a:rPr lang="en-US" dirty="0"/>
              <a:t> ensures that everyone is matched optimally without any unpaired individuals.</a:t>
            </a:r>
          </a:p>
          <a:p>
            <a:pPr marL="25400" indent="0" algn="just">
              <a:buNone/>
            </a:pPr>
            <a:endParaRPr lang="en-US" dirty="0" smtClean="0">
              <a:latin typeface="Bell MT" panose="02020503060305020303" pitchFamily="18" charset="0"/>
              <a:ea typeface="Verdana" panose="020B0604030504040204" pitchFamily="34" charset="0"/>
            </a:endParaRPr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15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/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The Gale-Shapley algorithm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934066"/>
            <a:ext cx="10972800" cy="5397910"/>
          </a:xfrm>
        </p:spPr>
        <p:txBody>
          <a:bodyPr>
            <a:normAutofit lnSpcReduction="10000"/>
          </a:bodyPr>
          <a:lstStyle/>
          <a:p>
            <a:pPr marL="25400" indent="0" algn="just">
              <a:buNone/>
            </a:pPr>
            <a:r>
              <a:rPr lang="en-US" dirty="0"/>
              <a:t>(ii</a:t>
            </a:r>
            <a:r>
              <a:rPr lang="en-US" b="1" dirty="0"/>
              <a:t>) Blocking </a:t>
            </a:r>
            <a:r>
              <a:rPr lang="en-US" b="1" dirty="0" smtClean="0"/>
              <a:t>Pair</a:t>
            </a:r>
          </a:p>
          <a:p>
            <a:pPr marL="25400" indent="0">
              <a:buNone/>
            </a:pPr>
            <a:r>
              <a:rPr lang="en-US" dirty="0"/>
              <a:t>A </a:t>
            </a:r>
            <a:r>
              <a:rPr lang="en-US" b="1" dirty="0"/>
              <a:t>Blocking Pair</a:t>
            </a:r>
            <a:r>
              <a:rPr lang="en-US" dirty="0"/>
              <a:t> occurs when:</a:t>
            </a:r>
          </a:p>
          <a:p>
            <a:r>
              <a:rPr lang="en-US" dirty="0"/>
              <a:t>A man and a woman prefer each other more than their current partners.</a:t>
            </a:r>
          </a:p>
          <a:p>
            <a:r>
              <a:rPr lang="en-US" dirty="0"/>
              <a:t>This creates instability in the matching</a:t>
            </a:r>
            <a:r>
              <a:rPr lang="en-US" dirty="0" smtClean="0"/>
              <a:t>.</a:t>
            </a:r>
          </a:p>
          <a:p>
            <a:pPr marL="2540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If M1 is paired with W3 but M1 prefers W2, </a:t>
            </a:r>
          </a:p>
          <a:p>
            <a:r>
              <a:rPr lang="en-US" dirty="0"/>
              <a:t>and W2 prefers M1 over her current partner, </a:t>
            </a:r>
          </a:p>
          <a:p>
            <a:r>
              <a:rPr lang="en-US" dirty="0"/>
              <a:t>then (M1, W2) </a:t>
            </a:r>
          </a:p>
          <a:p>
            <a:r>
              <a:rPr lang="en-US" dirty="0"/>
              <a:t>forms a blocking pair, making the current matching unstable.</a:t>
            </a:r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18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/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The Gale-Shapley algorithm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934066"/>
            <a:ext cx="10972800" cy="5397910"/>
          </a:xfrm>
        </p:spPr>
        <p:txBody>
          <a:bodyPr>
            <a:normAutofit/>
          </a:bodyPr>
          <a:lstStyle/>
          <a:p>
            <a:pPr marL="25400" indent="0" algn="just">
              <a:buNone/>
            </a:pPr>
            <a:r>
              <a:rPr lang="en-US" dirty="0"/>
              <a:t>(iii) Man-Optimal </a:t>
            </a:r>
            <a:r>
              <a:rPr lang="en-US" dirty="0" smtClean="0"/>
              <a:t>Matching</a:t>
            </a:r>
          </a:p>
          <a:p>
            <a:r>
              <a:rPr lang="en-US" dirty="0"/>
              <a:t>A </a:t>
            </a:r>
            <a:r>
              <a:rPr lang="en-US" b="1" dirty="0"/>
              <a:t>Man-Optimal Matching</a:t>
            </a:r>
            <a:r>
              <a:rPr lang="en-US" dirty="0"/>
              <a:t> means:</a:t>
            </a:r>
          </a:p>
          <a:p>
            <a:r>
              <a:rPr lang="en-US" dirty="0"/>
              <a:t>Each man gets the </a:t>
            </a:r>
            <a:r>
              <a:rPr lang="en-US" b="1" dirty="0"/>
              <a:t>best possible partner</a:t>
            </a:r>
            <a:r>
              <a:rPr lang="en-US" dirty="0"/>
              <a:t> according to his preference list.</a:t>
            </a:r>
          </a:p>
          <a:p>
            <a:r>
              <a:rPr lang="en-US" dirty="0"/>
              <a:t>The algorithm guarantees that </a:t>
            </a:r>
            <a:r>
              <a:rPr lang="en-US" b="1" dirty="0"/>
              <a:t>no man can get a better partner by switching</a:t>
            </a:r>
            <a:r>
              <a:rPr lang="en-US" dirty="0"/>
              <a:t>.</a:t>
            </a:r>
          </a:p>
          <a:p>
            <a:r>
              <a:rPr lang="en-US" dirty="0"/>
              <a:t>In the </a:t>
            </a:r>
            <a:r>
              <a:rPr lang="en-US" b="1" dirty="0"/>
              <a:t>Gale-Shapley algorithm</a:t>
            </a:r>
            <a:r>
              <a:rPr lang="en-US" dirty="0"/>
              <a:t>, if </a:t>
            </a:r>
            <a:r>
              <a:rPr lang="en-US" b="1" dirty="0"/>
              <a:t>men propose</a:t>
            </a:r>
            <a:r>
              <a:rPr lang="en-US" dirty="0"/>
              <a:t>, they end up with their best possible partners under stable matching.</a:t>
            </a:r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3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865904"/>
          </a:xfrm>
        </p:spPr>
        <p:txBody>
          <a:bodyPr>
            <a:normAutofit fontScale="90000"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/>
            </a:r>
            <a:br>
              <a:rPr lang="en-US" sz="2000" dirty="0">
                <a:solidFill>
                  <a:srgbClr val="00B0F0"/>
                </a:solidFill>
              </a:rPr>
            </a:br>
            <a:r>
              <a:rPr lang="en-US" sz="3200" dirty="0">
                <a:solidFill>
                  <a:srgbClr val="00B0F0"/>
                </a:solidFill>
              </a:rPr>
              <a:t>The Gale-Shapley algorithm</a:t>
            </a:r>
            <a:endParaRPr lang="en-IN" sz="3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934066"/>
            <a:ext cx="10972800" cy="5397910"/>
          </a:xfrm>
        </p:spPr>
        <p:txBody>
          <a:bodyPr>
            <a:normAutofit fontScale="77500" lnSpcReduction="20000"/>
          </a:bodyPr>
          <a:lstStyle/>
          <a:p>
            <a:pPr marL="25400" indent="0" algn="just">
              <a:buNone/>
            </a:pPr>
            <a:r>
              <a:rPr lang="en-US" dirty="0"/>
              <a:t>(iv) Woman-Optimal </a:t>
            </a:r>
            <a:r>
              <a:rPr lang="en-US" dirty="0" smtClean="0"/>
              <a:t>Matching</a:t>
            </a:r>
          </a:p>
          <a:p>
            <a:r>
              <a:rPr lang="en-US" dirty="0"/>
              <a:t>A </a:t>
            </a:r>
            <a:r>
              <a:rPr lang="en-US" b="1" dirty="0"/>
              <a:t>Woman-Optimal Matching</a:t>
            </a:r>
            <a:r>
              <a:rPr lang="en-US" dirty="0"/>
              <a:t> means:</a:t>
            </a:r>
          </a:p>
          <a:p>
            <a:r>
              <a:rPr lang="en-US" dirty="0"/>
              <a:t>Each woman gets the </a:t>
            </a:r>
            <a:r>
              <a:rPr lang="en-US" b="1" dirty="0"/>
              <a:t>best possible partner</a:t>
            </a:r>
            <a:r>
              <a:rPr lang="en-US" dirty="0"/>
              <a:t> according to her preference list.</a:t>
            </a:r>
          </a:p>
          <a:p>
            <a:r>
              <a:rPr lang="en-US" dirty="0"/>
              <a:t>The algorithm guarantees that </a:t>
            </a:r>
            <a:r>
              <a:rPr lang="en-US" b="1" dirty="0"/>
              <a:t>no woman can get a better partner by switching</a:t>
            </a:r>
            <a:r>
              <a:rPr lang="en-US" dirty="0"/>
              <a:t>.</a:t>
            </a:r>
          </a:p>
          <a:p>
            <a:r>
              <a:rPr lang="en-US" dirty="0"/>
              <a:t>If </a:t>
            </a:r>
            <a:r>
              <a:rPr lang="en-US" b="1" dirty="0"/>
              <a:t>women propose instead of men</a:t>
            </a:r>
            <a:r>
              <a:rPr lang="en-US" dirty="0"/>
              <a:t>, they will get the best possible partners under a stable matching</a:t>
            </a:r>
            <a:r>
              <a:rPr lang="en-US" dirty="0" smtClean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time complexity</a:t>
            </a:r>
            <a:r>
              <a:rPr lang="en-US" dirty="0"/>
              <a:t> of the Gale-Shapley algorithm is </a:t>
            </a:r>
            <a:r>
              <a:rPr lang="en-US" b="1" dirty="0" smtClean="0"/>
              <a:t>O(n2)</a:t>
            </a:r>
            <a:r>
              <a:rPr lang="en-US" dirty="0" smtClean="0"/>
              <a:t> </a:t>
            </a:r>
            <a:r>
              <a:rPr lang="en-US" dirty="0"/>
              <a:t>in the worst case. Here's why:</a:t>
            </a:r>
          </a:p>
          <a:p>
            <a:r>
              <a:rPr lang="en-US" b="1" dirty="0"/>
              <a:t>Proposals:</a:t>
            </a:r>
            <a:r>
              <a:rPr lang="en-US" dirty="0"/>
              <a:t> In the worst-case scenario, each of the </a:t>
            </a:r>
            <a:r>
              <a:rPr lang="en-US" dirty="0" smtClean="0"/>
              <a:t>n </a:t>
            </a:r>
            <a:r>
              <a:rPr lang="en-US" dirty="0"/>
              <a:t>proposers (e.g., students or men) may need to propose to every one of </a:t>
            </a:r>
            <a:r>
              <a:rPr lang="en-US"/>
              <a:t>the </a:t>
            </a:r>
            <a:r>
              <a:rPr lang="en-US" smtClean="0"/>
              <a:t>ns </a:t>
            </a:r>
            <a:r>
              <a:rPr lang="en-US" dirty="0"/>
              <a:t>receivers (e.g., universities or women) before finding a stable match.</a:t>
            </a:r>
          </a:p>
          <a:p>
            <a:r>
              <a:rPr lang="en-US" b="1" dirty="0"/>
              <a:t>Iterations:</a:t>
            </a:r>
            <a:r>
              <a:rPr lang="en-US" dirty="0"/>
              <a:t> Since each proposal is processed only once, the total number of proposals is at most </a:t>
            </a:r>
            <a:r>
              <a:rPr lang="en-US" dirty="0" err="1" smtClean="0"/>
              <a:t>n×n</a:t>
            </a:r>
            <a:r>
              <a:rPr lang="en-US" dirty="0"/>
              <a:t>, leading to </a:t>
            </a:r>
            <a:r>
              <a:rPr lang="en-US" dirty="0" smtClean="0"/>
              <a:t>O(n2) </a:t>
            </a:r>
            <a:r>
              <a:rPr lang="en-US" dirty="0"/>
              <a:t>iterations.</a:t>
            </a:r>
          </a:p>
          <a:p>
            <a:endParaRPr lang="en-US" dirty="0" smtClean="0"/>
          </a:p>
          <a:p>
            <a:pPr marL="25400" indent="0" algn="just">
              <a:buNone/>
            </a:pPr>
            <a:endParaRPr lang="en-IN" cap="none" dirty="0">
              <a:latin typeface="Bell MT" panose="02020503060305020303" pitchFamily="18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163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640"/>
              </a:spcBef>
              <a:spcAft>
                <a:spcPts val="0"/>
              </a:spcAft>
              <a:buClr>
                <a:srgbClr val="000099"/>
              </a:buClr>
              <a:buSzPts val="3200"/>
              <a:buNone/>
            </a:pPr>
            <a:r>
              <a:rPr lang="en-US" sz="3200" b="1" dirty="0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965" y="2696713"/>
            <a:ext cx="3223695" cy="32236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Bernard MT Condensed" panose="02050806060905020404" pitchFamily="18" charset="0"/>
                <a:sym typeface="Times New Roman"/>
              </a:rPr>
              <a:t>Textbooks </a:t>
            </a:r>
            <a:br>
              <a:rPr lang="en-US" b="1" dirty="0">
                <a:solidFill>
                  <a:srgbClr val="7030A0"/>
                </a:solidFill>
                <a:latin typeface="Bernard MT Condensed" panose="02050806060905020404" pitchFamily="18" charset="0"/>
                <a:sym typeface="Times New Roman"/>
              </a:rPr>
            </a:br>
            <a:endParaRPr b="1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>
              <a:lnSpc>
                <a:spcPct val="115000"/>
              </a:lnSpc>
              <a:spcBef>
                <a:spcPts val="0"/>
              </a:spcBef>
              <a:buSzPts val="1800"/>
              <a:buNone/>
            </a:pPr>
            <a:r>
              <a:rPr lang="en-US" sz="2400" dirty="0"/>
              <a:t>1. Algorithm Design, Jon Kleinberg and Eva </a:t>
            </a:r>
            <a:r>
              <a:rPr lang="en-US" sz="2400" dirty="0" err="1"/>
              <a:t>Tardos</a:t>
            </a:r>
            <a:r>
              <a:rPr lang="en-US" sz="2400" dirty="0"/>
              <a:t>, Pearson, 1st Edition 2013. </a:t>
            </a:r>
            <a:endParaRPr lang="en-US" sz="2400" dirty="0" smtClean="0"/>
          </a:p>
          <a:p>
            <a:pPr marL="0" lvl="0" indent="0" algn="just">
              <a:lnSpc>
                <a:spcPct val="115000"/>
              </a:lnSpc>
              <a:spcBef>
                <a:spcPts val="0"/>
              </a:spcBef>
              <a:buSzPts val="1800"/>
              <a:buNone/>
            </a:pPr>
            <a:r>
              <a:rPr lang="en-US" sz="2400" dirty="0" smtClean="0"/>
              <a:t>2</a:t>
            </a:r>
            <a:r>
              <a:rPr lang="en-US" sz="2400" dirty="0"/>
              <a:t>. Introduction to the Design &amp; Analysis of Algorithms, </a:t>
            </a:r>
            <a:r>
              <a:rPr lang="en-US" sz="2400" dirty="0" err="1"/>
              <a:t>Anany</a:t>
            </a:r>
            <a:r>
              <a:rPr lang="en-US" sz="2400" dirty="0"/>
              <a:t> Levitin, 3rd Edition, 2012, Pearson education. 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US" b="1" dirty="0">
                <a:solidFill>
                  <a:srgbClr val="7030A0"/>
                </a:solidFill>
                <a:latin typeface="Bernard MT Condensed" panose="02050806060905020404" pitchFamily="18" charset="0"/>
                <a:sym typeface="Times New Roman"/>
              </a:rPr>
              <a:t>Reference Books</a:t>
            </a:r>
            <a:endParaRPr b="1" dirty="0">
              <a:solidFill>
                <a:srgbClr val="7030A0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35584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139700">
              <a:buNone/>
            </a:pPr>
            <a:r>
              <a:rPr lang="en-US" dirty="0" smtClean="0"/>
              <a:t>1.Introduction </a:t>
            </a:r>
            <a:r>
              <a:rPr lang="en-US" dirty="0"/>
              <a:t>to Algorithms, H., </a:t>
            </a:r>
            <a:r>
              <a:rPr lang="en-US" dirty="0" err="1"/>
              <a:t>Cormen</a:t>
            </a:r>
            <a:r>
              <a:rPr lang="en-US" dirty="0"/>
              <a:t>, Charles E. </a:t>
            </a:r>
            <a:r>
              <a:rPr lang="en-US" dirty="0" err="1"/>
              <a:t>Leiserson</a:t>
            </a:r>
            <a:r>
              <a:rPr lang="en-US" dirty="0"/>
              <a:t>, Ronal L. </a:t>
            </a:r>
            <a:r>
              <a:rPr lang="en-US" dirty="0" err="1"/>
              <a:t>Rivest</a:t>
            </a:r>
            <a:r>
              <a:rPr lang="en-US" dirty="0"/>
              <a:t>, Clifford Stein Thomas, 3rd Edition, 2009, MIT press. </a:t>
            </a:r>
            <a:endParaRPr lang="en-US" dirty="0" smtClean="0"/>
          </a:p>
          <a:p>
            <a:pPr marL="342900" lvl="0" indent="-139700">
              <a:buNone/>
            </a:pPr>
            <a:r>
              <a:rPr lang="en-US" dirty="0" smtClean="0"/>
              <a:t>2</a:t>
            </a:r>
            <a:r>
              <a:rPr lang="en-US" dirty="0"/>
              <a:t>. Fundamentals of Computer Algorithms, Horowitz E., </a:t>
            </a:r>
            <a:r>
              <a:rPr lang="en-US" dirty="0" err="1"/>
              <a:t>Sartaj</a:t>
            </a:r>
            <a:r>
              <a:rPr lang="en-US" dirty="0"/>
              <a:t> </a:t>
            </a:r>
            <a:r>
              <a:rPr lang="en-US" dirty="0" err="1"/>
              <a:t>Sahni</a:t>
            </a:r>
            <a:r>
              <a:rPr lang="en-US" dirty="0"/>
              <a:t> S., </a:t>
            </a:r>
            <a:r>
              <a:rPr lang="en-US" dirty="0" err="1"/>
              <a:t>Rajasekaran</a:t>
            </a:r>
            <a:r>
              <a:rPr lang="en-US" dirty="0"/>
              <a:t> S, 2008, </a:t>
            </a:r>
            <a:r>
              <a:rPr lang="en-US" dirty="0" err="1"/>
              <a:t>Galgotia</a:t>
            </a:r>
            <a:r>
              <a:rPr lang="en-US" dirty="0"/>
              <a:t> Publications.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b="1" dirty="0">
                <a:solidFill>
                  <a:srgbClr val="7030A0"/>
                </a:solidFill>
                <a:latin typeface="Bernard MT Condensed" panose="02050806060905020404" pitchFamily="18" charset="0"/>
                <a:sym typeface="Times New Roman"/>
              </a:rPr>
              <a:t>Course Outcomes</a:t>
            </a:r>
            <a: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-US" sz="4400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sp>
        <p:nvSpPr>
          <p:cNvPr id="146" name="Google Shape;146;p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At the end of the course, the student will be able to: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lnSpc>
                <a:spcPct val="115000"/>
              </a:lnSpc>
              <a:spcBef>
                <a:spcPts val="360"/>
              </a:spcBef>
              <a:buSzPts val="1800"/>
              <a:buNone/>
            </a:pPr>
            <a:r>
              <a:rPr lang="en-US" sz="1800" dirty="0" smtClean="0"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lang="en-US" sz="1800" dirty="0" smtClean="0"/>
              <a:t>Define </a:t>
            </a:r>
            <a:r>
              <a:rPr lang="en-US" sz="1800" dirty="0"/>
              <a:t>the basic concepts and </a:t>
            </a:r>
            <a:r>
              <a:rPr lang="en-US" sz="1800" dirty="0" smtClean="0"/>
              <a:t>analyze </a:t>
            </a:r>
            <a:r>
              <a:rPr lang="en-US" sz="1800" dirty="0"/>
              <a:t>worst-case running times of algorithms using asymptotic analysis. </a:t>
            </a:r>
            <a:endParaRPr lang="en-US" sz="1800" dirty="0" smtClean="0"/>
          </a:p>
          <a:p>
            <a:pPr marL="0" lvl="0" indent="0" algn="just">
              <a:lnSpc>
                <a:spcPct val="115000"/>
              </a:lnSpc>
              <a:spcBef>
                <a:spcPts val="360"/>
              </a:spcBef>
              <a:buSzPts val="1800"/>
              <a:buNone/>
            </a:pPr>
            <a:r>
              <a:rPr lang="en-US" sz="1800" dirty="0" smtClean="0"/>
              <a:t>2</a:t>
            </a:r>
            <a:r>
              <a:rPr lang="en-US" sz="1800" dirty="0"/>
              <a:t>. Recognize the design techniques for graph traversal using representative algorithms. </a:t>
            </a:r>
            <a:endParaRPr lang="en-US" sz="1800" dirty="0" smtClean="0"/>
          </a:p>
          <a:p>
            <a:pPr marL="0" lvl="0" indent="0" algn="just">
              <a:lnSpc>
                <a:spcPct val="115000"/>
              </a:lnSpc>
              <a:spcBef>
                <a:spcPts val="360"/>
              </a:spcBef>
              <a:buSzPts val="1800"/>
              <a:buNone/>
            </a:pPr>
            <a:r>
              <a:rPr lang="en-US" sz="1800" dirty="0" smtClean="0"/>
              <a:t>3</a:t>
            </a:r>
            <a:r>
              <a:rPr lang="en-US" sz="1800" dirty="0"/>
              <a:t>. Identify how divide and conquer works and </a:t>
            </a:r>
            <a:r>
              <a:rPr lang="en-US" sz="1800" dirty="0" smtClean="0"/>
              <a:t>analyze </a:t>
            </a:r>
            <a:r>
              <a:rPr lang="en-US" sz="1800" dirty="0"/>
              <a:t>complexity of divide and conquer methods by solving recurrence. </a:t>
            </a:r>
            <a:endParaRPr lang="en-US" sz="1800" dirty="0" smtClean="0"/>
          </a:p>
          <a:p>
            <a:pPr marL="0" lvl="0" indent="0" algn="just">
              <a:lnSpc>
                <a:spcPct val="115000"/>
              </a:lnSpc>
              <a:spcBef>
                <a:spcPts val="360"/>
              </a:spcBef>
              <a:buSzPts val="1800"/>
              <a:buNone/>
            </a:pPr>
            <a:r>
              <a:rPr lang="en-US" sz="1800" dirty="0" smtClean="0"/>
              <a:t>4</a:t>
            </a:r>
            <a:r>
              <a:rPr lang="en-US" sz="1800" dirty="0"/>
              <a:t>. Illustrate Greedy paradigm and Dynamic programming paradigm using representative algorithms. </a:t>
            </a:r>
            <a:endParaRPr lang="en-US" sz="1800" dirty="0" smtClean="0"/>
          </a:p>
          <a:p>
            <a:pPr marL="0" lvl="0" indent="0" algn="just">
              <a:lnSpc>
                <a:spcPct val="115000"/>
              </a:lnSpc>
              <a:spcBef>
                <a:spcPts val="360"/>
              </a:spcBef>
              <a:buSzPts val="1800"/>
              <a:buNone/>
            </a:pPr>
            <a:r>
              <a:rPr lang="en-US" sz="1800" dirty="0" smtClean="0"/>
              <a:t>5</a:t>
            </a:r>
            <a:r>
              <a:rPr lang="en-US" sz="1800" dirty="0"/>
              <a:t>. Describe the classes P, NP, and NP-Complete and be able to prove that a certain problem is NP-Complete. 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903</TotalTime>
  <Words>4425</Words>
  <Application>Microsoft Office PowerPoint</Application>
  <PresentationFormat>Widescreen</PresentationFormat>
  <Paragraphs>590</Paragraphs>
  <Slides>64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5" baseType="lpstr">
      <vt:lpstr>Angsana New</vt:lpstr>
      <vt:lpstr>Arial</vt:lpstr>
      <vt:lpstr>Baskerville Old Face</vt:lpstr>
      <vt:lpstr>Bell MT</vt:lpstr>
      <vt:lpstr>Bernard MT Condensed</vt:lpstr>
      <vt:lpstr>Calibri</vt:lpstr>
      <vt:lpstr>Sitka Text Semibold</vt:lpstr>
      <vt:lpstr>Times New Roman</vt:lpstr>
      <vt:lpstr>Verdana</vt:lpstr>
      <vt:lpstr>Wingdings</vt:lpstr>
      <vt:lpstr>Office Theme</vt:lpstr>
      <vt:lpstr>Design and Analysis of Algorithms: CI43</vt:lpstr>
      <vt:lpstr>Course Outline</vt:lpstr>
      <vt:lpstr>Course Outline</vt:lpstr>
      <vt:lpstr>Course Outline</vt:lpstr>
      <vt:lpstr>Course Outline</vt:lpstr>
      <vt:lpstr>Course Outline</vt:lpstr>
      <vt:lpstr>Textbooks  </vt:lpstr>
      <vt:lpstr>Reference Books</vt:lpstr>
      <vt:lpstr>Course Outcomes </vt:lpstr>
      <vt:lpstr>Course Assessment</vt:lpstr>
      <vt:lpstr>PowerPoint Presentation</vt:lpstr>
      <vt:lpstr>PowerPoint Presentation</vt:lpstr>
      <vt:lpstr>Algorithm</vt:lpstr>
      <vt:lpstr>Algorithm</vt:lpstr>
      <vt:lpstr>Types of Algorithms </vt:lpstr>
      <vt:lpstr>Algorithm Analysis</vt:lpstr>
      <vt:lpstr>Key Focus Areas</vt:lpstr>
      <vt:lpstr>Efficiency</vt:lpstr>
      <vt:lpstr> Worst –Case Running Time and Brute-Force Search</vt:lpstr>
      <vt:lpstr> Polynomial Time as a Definition of Efficiency </vt:lpstr>
      <vt:lpstr> Asymptotic Bounds – Introduction</vt:lpstr>
      <vt:lpstr> Properties of Asymptotic Growth Rates</vt:lpstr>
      <vt:lpstr>Comparing Growth Rates</vt:lpstr>
      <vt:lpstr> Representation Problems of Algorithms</vt:lpstr>
      <vt:lpstr> Linear Search Algorithm</vt:lpstr>
      <vt:lpstr>Linear Search Representation</vt:lpstr>
      <vt:lpstr>Linear Search Representation</vt:lpstr>
      <vt:lpstr>Linear Search Representation</vt:lpstr>
      <vt:lpstr>Linear Search Representation</vt:lpstr>
      <vt:lpstr>Linear Search Representation</vt:lpstr>
      <vt:lpstr>Linear Search Representation</vt:lpstr>
      <vt:lpstr>Linear Search Representation</vt:lpstr>
      <vt:lpstr>Linear Search Representation</vt:lpstr>
      <vt:lpstr>Table</vt:lpstr>
      <vt:lpstr> Binary Search Representation</vt:lpstr>
      <vt:lpstr> Binary Search Representation</vt:lpstr>
      <vt:lpstr> Binary Search Representation</vt:lpstr>
      <vt:lpstr>Deriving the Complexity Formula </vt:lpstr>
      <vt:lpstr>Common Time Complexities:   </vt:lpstr>
      <vt:lpstr>Common Time Complexities Calculations:   </vt:lpstr>
      <vt:lpstr>Common Time Complexities Calculations:   </vt:lpstr>
      <vt:lpstr>Common Time Complexities Calculations  </vt:lpstr>
      <vt:lpstr>Common Time Complexities Calculations:   </vt:lpstr>
      <vt:lpstr>Common Time Complexities Calculations:   </vt:lpstr>
      <vt:lpstr>Common Time Complexities Calculations:   </vt:lpstr>
      <vt:lpstr>Examine the time complexity of the given code snippets</vt:lpstr>
      <vt:lpstr> Examine the time complexity of the given code snippets</vt:lpstr>
      <vt:lpstr> Examine the time complexity of the given code snippets</vt:lpstr>
      <vt:lpstr>Computational Tractability – Definition</vt:lpstr>
      <vt:lpstr>Examples of Tractable &amp; Intractable Problems</vt:lpstr>
      <vt:lpstr>A Survey of Common Running Times</vt:lpstr>
      <vt:lpstr>O(nᵏ) Time Complexity (Polynomial Time) </vt:lpstr>
      <vt:lpstr>Beyond Polynomial Time (Intractable Problems)</vt:lpstr>
      <vt:lpstr>Recurrence Relations Substitution Method</vt:lpstr>
      <vt:lpstr>The Gale-Shapley algorithm</vt:lpstr>
      <vt:lpstr> The Gale-Shapley algorithm</vt:lpstr>
      <vt:lpstr> The Gale-Shapley algorithm</vt:lpstr>
      <vt:lpstr> The Gale-Shapley algorithm</vt:lpstr>
      <vt:lpstr> The Gale-Shapley algorithm</vt:lpstr>
      <vt:lpstr> The Gale-Shapley algorithm</vt:lpstr>
      <vt:lpstr> The Gale-Shapley algorithm</vt:lpstr>
      <vt:lpstr> The Gale-Shapley algorithm</vt:lpstr>
      <vt:lpstr> The Gale-Shapley algorithm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  AND  INTELLECTUAL PROPERTY RIGHTS Course Code: AD58/AI58</dc:title>
  <dc:creator>admin</dc:creator>
  <cp:lastModifiedBy>user</cp:lastModifiedBy>
  <cp:revision>661</cp:revision>
  <dcterms:created xsi:type="dcterms:W3CDTF">2020-09-04T05:08:02Z</dcterms:created>
  <dcterms:modified xsi:type="dcterms:W3CDTF">2025-03-14T01:24:29Z</dcterms:modified>
</cp:coreProperties>
</file>