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3"/>
  </p:notesMasterIdLst>
  <p:sldIdLst>
    <p:sldId id="256" r:id="rId2"/>
    <p:sldId id="263" r:id="rId3"/>
    <p:sldId id="268" r:id="rId4"/>
    <p:sldId id="269" r:id="rId5"/>
    <p:sldId id="270" r:id="rId6"/>
    <p:sldId id="282" r:id="rId7"/>
    <p:sldId id="284" r:id="rId8"/>
    <p:sldId id="271" r:id="rId9"/>
    <p:sldId id="294" r:id="rId10"/>
    <p:sldId id="295" r:id="rId11"/>
    <p:sldId id="272" r:id="rId12"/>
    <p:sldId id="275" r:id="rId13"/>
    <p:sldId id="285" r:id="rId14"/>
    <p:sldId id="286" r:id="rId15"/>
    <p:sldId id="296" r:id="rId16"/>
    <p:sldId id="327" r:id="rId17"/>
    <p:sldId id="328" r:id="rId18"/>
    <p:sldId id="312" r:id="rId19"/>
    <p:sldId id="313" r:id="rId20"/>
    <p:sldId id="315" r:id="rId21"/>
    <p:sldId id="316" r:id="rId22"/>
    <p:sldId id="318" r:id="rId23"/>
    <p:sldId id="319" r:id="rId24"/>
    <p:sldId id="320" r:id="rId25"/>
    <p:sldId id="323" r:id="rId26"/>
    <p:sldId id="325" r:id="rId27"/>
    <p:sldId id="324" r:id="rId28"/>
    <p:sldId id="326" r:id="rId29"/>
    <p:sldId id="322" r:id="rId30"/>
    <p:sldId id="291" r:id="rId31"/>
    <p:sldId id="292" r:id="rId32"/>
    <p:sldId id="289" r:id="rId33"/>
    <p:sldId id="273" r:id="rId34"/>
    <p:sldId id="276" r:id="rId35"/>
    <p:sldId id="277" r:id="rId36"/>
    <p:sldId id="279" r:id="rId37"/>
    <p:sldId id="280" r:id="rId38"/>
    <p:sldId id="281" r:id="rId39"/>
    <p:sldId id="278" r:id="rId40"/>
    <p:sldId id="298" r:id="rId41"/>
    <p:sldId id="301" r:id="rId42"/>
    <p:sldId id="299" r:id="rId43"/>
    <p:sldId id="300" r:id="rId44"/>
    <p:sldId id="302" r:id="rId45"/>
    <p:sldId id="303" r:id="rId46"/>
    <p:sldId id="304" r:id="rId47"/>
    <p:sldId id="329" r:id="rId48"/>
    <p:sldId id="305" r:id="rId49"/>
    <p:sldId id="330" r:id="rId50"/>
    <p:sldId id="333" r:id="rId51"/>
    <p:sldId id="309" r:id="rId52"/>
    <p:sldId id="310" r:id="rId53"/>
    <p:sldId id="332" r:id="rId54"/>
    <p:sldId id="311" r:id="rId55"/>
    <p:sldId id="306" r:id="rId56"/>
    <p:sldId id="334" r:id="rId57"/>
    <p:sldId id="336" r:id="rId58"/>
    <p:sldId id="337" r:id="rId59"/>
    <p:sldId id="335" r:id="rId60"/>
    <p:sldId id="338" r:id="rId61"/>
    <p:sldId id="266" r:id="rId6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7" roundtripDataSignature="AMtx7mixZRS7yo9nm1zFKLSxolw15Isk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94660"/>
  </p:normalViewPr>
  <p:slideViewPr>
    <p:cSldViewPr snapToGrid="0">
      <p:cViewPr varScale="1">
        <p:scale>
          <a:sx n="65" d="100"/>
          <a:sy n="65" d="100"/>
        </p:scale>
        <p:origin x="620"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8421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387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6701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2106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437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7062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3449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5354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59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8486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1147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3811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8862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9053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9891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6750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635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6969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66944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363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99880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18771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4813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9184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91170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2945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96107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85364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78612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24307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0594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20475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11909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3352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40484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7719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00524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39191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58164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20893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2593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891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92451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970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30063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95007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19540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95846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2242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47623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74994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61896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6660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95580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93726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7836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841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39665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
        <p:cNvGrpSpPr/>
        <p:nvPr/>
      </p:nvGrpSpPr>
      <p:grpSpPr>
        <a:xfrm>
          <a:off x="0" y="0"/>
          <a:ext cx="0" cy="0"/>
          <a:chOff x="0" y="0"/>
          <a:chExt cx="0" cy="0"/>
        </a:xfrm>
      </p:grpSpPr>
      <p:sp>
        <p:nvSpPr>
          <p:cNvPr id="11" name="Google Shape;11;p1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16" name="Google Shape;16;p13"/>
          <p:cNvSpPr txBox="1"/>
          <p:nvPr/>
        </p:nvSpPr>
        <p:spPr>
          <a:xfrm>
            <a:off x="7518400" y="152400"/>
            <a:ext cx="4368800" cy="38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B01A0"/>
                </a:solidFill>
                <a:latin typeface="Calibri"/>
                <a:ea typeface="Calibri"/>
                <a:cs typeface="Calibri"/>
                <a:sym typeface="Calibri"/>
              </a:rPr>
              <a:t>DEVOTION TO ENLIGHTENMENT</a:t>
            </a:r>
            <a:endParaRPr/>
          </a:p>
        </p:txBody>
      </p:sp>
      <p:sp>
        <p:nvSpPr>
          <p:cNvPr id="17" name="Google Shape;17;p13"/>
          <p:cNvSpPr/>
          <p:nvPr/>
        </p:nvSpPr>
        <p:spPr>
          <a:xfrm>
            <a:off x="0" y="0"/>
            <a:ext cx="12192000" cy="6858000"/>
          </a:xfrm>
          <a:prstGeom prst="rect">
            <a:avLst/>
          </a:prstGeom>
          <a:solidFill>
            <a:srgbClr val="D8D8D8"/>
          </a:solidFill>
          <a:ln w="25400" cap="flat" cmpd="sng">
            <a:solidFill>
              <a:srgbClr val="DCE6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8;p13"/>
          <p:cNvSpPr/>
          <p:nvPr/>
        </p:nvSpPr>
        <p:spPr>
          <a:xfrm>
            <a:off x="179400" y="180000"/>
            <a:ext cx="11833200" cy="6498000"/>
          </a:xfrm>
          <a:prstGeom prst="rect">
            <a:avLst/>
          </a:prstGeom>
          <a:solidFill>
            <a:srgbClr val="0B01A0"/>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9;p13"/>
          <p:cNvSpPr/>
          <p:nvPr/>
        </p:nvSpPr>
        <p:spPr>
          <a:xfrm>
            <a:off x="331800" y="332400"/>
            <a:ext cx="11473200" cy="6138000"/>
          </a:xfrm>
          <a:prstGeom prst="rect">
            <a:avLst/>
          </a:prstGeom>
          <a:solidFill>
            <a:schemeClr val="l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 name="Google Shape;20;p13"/>
          <p:cNvSpPr/>
          <p:nvPr/>
        </p:nvSpPr>
        <p:spPr>
          <a:xfrm rot="5400000">
            <a:off x="1311236" y="-923964"/>
            <a:ext cx="1339928" cy="3556000"/>
          </a:xfrm>
          <a:prstGeom prst="rtTriangle">
            <a:avLst/>
          </a:prstGeom>
          <a:solidFill>
            <a:srgbClr val="0B01A0"/>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Calibri"/>
              <a:ea typeface="Calibri"/>
              <a:cs typeface="Calibri"/>
              <a:sym typeface="Calibri"/>
            </a:endParaRPr>
          </a:p>
        </p:txBody>
      </p:sp>
      <p:pic>
        <p:nvPicPr>
          <p:cNvPr id="21" name="Google Shape;21;p13" descr="https://lh4.googleusercontent.com/yau4ts-TFwHbU9bCswtdBRU_u-8vTdmpH0ITQVWq-87BTUPabKWMBRd3OSvNIeAP2jLfrPpkT49vOGL6vgLKcAr8zwWdDz1-Ck-K7hnkA2oajD3atevMO7l4GE7NH9TbO9JFuQC_Qw"/>
          <p:cNvPicPr preferRelativeResize="0"/>
          <p:nvPr/>
        </p:nvPicPr>
        <p:blipFill rotWithShape="1">
          <a:blip r:embed="rId2">
            <a:alphaModFix/>
          </a:blip>
          <a:srcRect l="1950" t="1970" r="70721" b="84501"/>
          <a:stretch/>
        </p:blipFill>
        <p:spPr>
          <a:xfrm>
            <a:off x="203200" y="217420"/>
            <a:ext cx="1801800" cy="625475"/>
          </a:xfrm>
          <a:prstGeom prst="rect">
            <a:avLst/>
          </a:prstGeom>
          <a:noFill/>
          <a:ln>
            <a:noFill/>
          </a:ln>
        </p:spPr>
      </p:pic>
      <p:sp>
        <p:nvSpPr>
          <p:cNvPr id="22" name="Google Shape;22;p13"/>
          <p:cNvSpPr txBox="1"/>
          <p:nvPr/>
        </p:nvSpPr>
        <p:spPr>
          <a:xfrm>
            <a:off x="9261300" y="316468"/>
            <a:ext cx="2971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rgbClr val="0B01A0"/>
                </a:solidFill>
                <a:latin typeface="Angsana New"/>
                <a:ea typeface="Angsana New"/>
                <a:cs typeface="Angsana New"/>
                <a:sym typeface="Angsana New"/>
              </a:rPr>
              <a:t>DEVOTION TO ENLIGHTENMENT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2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22"/>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4" name="Google Shape;84;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6" name="Google Shape;86;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23"/>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9" name="Google Shape;89;p23"/>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0" name="Google Shape;90;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8" r:id="rId2"/>
    <p:sldLayoutId id="2147483659"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wscubetech.com/resources/dsa/dfs-algorith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www.wscubetech.com/resources/dsa/backtracking-algorithm" TargetMode="External"/><Relationship Id="rId4" Type="http://schemas.openxmlformats.org/officeDocument/2006/relationships/hyperlink" Target="https://www.wscubetech.com/resources/dsa/stack-data-structur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s://www.geeksforgeeks.org/implement-quicksort-with-first-element-as-pivot/" TargetMode="External"/><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hyperlink" Target="https://www.geeksforgeeks.org/kth-smallest-largest-element-in-unsorted-array-worst-case-linear-time/" TargetMode="External"/><Relationship Id="rId4" Type="http://schemas.openxmlformats.org/officeDocument/2006/relationships/hyperlink" Target="https://www.geeksforgeeks.org/quicksort-using-random-pivoting/"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wscubetech.com/resources/dsa/bfs-algorith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www.wscubetech.com/resources/dsa/tree-data-structure"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609600" y="990599"/>
            <a:ext cx="10972800" cy="3407229"/>
          </a:xfrm>
          <a:prstGeom prst="rect">
            <a:avLst/>
          </a:prstGeom>
          <a:noFill/>
          <a:ln>
            <a:noFill/>
          </a:ln>
        </p:spPr>
        <p:txBody>
          <a:bodyPr spcFirstLastPara="1" wrap="square" lIns="91425" tIns="45700" rIns="91425" bIns="45700" anchor="t" anchorCtr="0">
            <a:noAutofit/>
          </a:bodyPr>
          <a:lstStyle/>
          <a:p>
            <a:pPr>
              <a:buClr>
                <a:srgbClr val="6600FF"/>
              </a:buClr>
            </a:pPr>
            <a:r>
              <a:rPr lang="en-US" dirty="0" smtClean="0">
                <a:solidFill>
                  <a:srgbClr val="6600FF"/>
                </a:solidFill>
                <a:latin typeface="Calibri"/>
                <a:ea typeface="Calibri"/>
                <a:cs typeface="Calibri"/>
                <a:sym typeface="Calibri"/>
              </a:rPr>
              <a:t>Design and Analysis of Algorithms: CI43</a:t>
            </a:r>
            <a:br>
              <a:rPr lang="en-US" dirty="0" smtClean="0">
                <a:solidFill>
                  <a:srgbClr val="6600FF"/>
                </a:solidFill>
                <a:latin typeface="Calibri"/>
                <a:ea typeface="Calibri"/>
                <a:cs typeface="Calibri"/>
                <a:sym typeface="Calibri"/>
              </a:rPr>
            </a:br>
            <a:r>
              <a:rPr lang="en-US" dirty="0" smtClean="0">
                <a:solidFill>
                  <a:srgbClr val="6600FF"/>
                </a:solidFill>
              </a:rPr>
              <a:t>Unit-II</a:t>
            </a:r>
            <a:br>
              <a:rPr lang="en-US" dirty="0" smtClean="0">
                <a:solidFill>
                  <a:srgbClr val="6600FF"/>
                </a:solidFill>
              </a:rPr>
            </a:br>
            <a:r>
              <a:rPr lang="en-US" b="1" dirty="0"/>
              <a:t>Graphs &amp; Divide and Conquer</a:t>
            </a:r>
            <a:br>
              <a:rPr lang="en-US" b="1" dirty="0"/>
            </a:b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25400"/>
            <a:r>
              <a:rPr lang="en-US" sz="3200" b="1" dirty="0" smtClean="0"/>
              <a:t>Simple BFS Problems And Solution</a:t>
            </a:r>
            <a:endParaRPr lang="en-US" sz="3200" b="1" dirty="0"/>
          </a:p>
        </p:txBody>
      </p:sp>
      <p:sp>
        <p:nvSpPr>
          <p:cNvPr id="140" name="Google Shape;140;p8"/>
          <p:cNvSpPr txBox="1">
            <a:spLocks noGrp="1"/>
          </p:cNvSpPr>
          <p:nvPr>
            <p:ph type="body" idx="1"/>
          </p:nvPr>
        </p:nvSpPr>
        <p:spPr>
          <a:xfrm>
            <a:off x="698091" y="766916"/>
            <a:ext cx="10972800" cy="5663381"/>
          </a:xfrm>
          <a:prstGeom prst="rect">
            <a:avLst/>
          </a:prstGeom>
          <a:noFill/>
          <a:ln>
            <a:noFill/>
          </a:ln>
        </p:spPr>
        <p:txBody>
          <a:bodyPr spcFirstLastPara="1" wrap="square" lIns="91425" tIns="45700" rIns="91425" bIns="45700" anchor="t" anchorCtr="0">
            <a:noAutofit/>
          </a:bodyPr>
          <a:lstStyle/>
          <a:p>
            <a:pPr marL="25400" indent="0">
              <a:buNone/>
            </a:pPr>
            <a:r>
              <a:rPr lang="en-US" sz="2000" b="1" dirty="0" smtClean="0"/>
              <a:t> </a:t>
            </a:r>
          </a:p>
          <a:p>
            <a:r>
              <a:rPr lang="en-US" sz="2000" b="1" dirty="0"/>
              <a:t>               Final BFS </a:t>
            </a:r>
            <a:r>
              <a:rPr lang="en-US" sz="2000" b="1" dirty="0" err="1"/>
              <a:t>Order:A→B→C→D→E→F</a:t>
            </a:r>
            <a:endParaRPr lang="en-US" sz="2000" b="1" dirty="0" smtClean="0"/>
          </a:p>
          <a:p>
            <a:pPr marL="25400" indent="0">
              <a:buNone/>
            </a:pPr>
            <a:endParaRPr lang="en-US" sz="2000" dirty="0" smtClean="0"/>
          </a:p>
          <a:p>
            <a:pPr marL="25400" indent="0">
              <a:buNone/>
            </a:pPr>
            <a:r>
              <a:rPr lang="en-US" sz="2000" dirty="0" smtClean="0"/>
              <a:t>Queue Operations</a:t>
            </a:r>
          </a:p>
          <a:p>
            <a:endParaRPr lang="en-US" sz="2000" b="1" dirty="0" smtClean="0"/>
          </a:p>
        </p:txBody>
      </p:sp>
      <p:graphicFrame>
        <p:nvGraphicFramePr>
          <p:cNvPr id="9" name="Table 8"/>
          <p:cNvGraphicFramePr>
            <a:graphicFrameLocks noGrp="1"/>
          </p:cNvGraphicFramePr>
          <p:nvPr>
            <p:extLst>
              <p:ext uri="{D42A27DB-BD31-4B8C-83A1-F6EECF244321}">
                <p14:modId xmlns:p14="http://schemas.microsoft.com/office/powerpoint/2010/main" val="375573724"/>
              </p:ext>
            </p:extLst>
          </p:nvPr>
        </p:nvGraphicFramePr>
        <p:xfrm>
          <a:off x="609600" y="2438400"/>
          <a:ext cx="11061291" cy="3991897"/>
        </p:xfrm>
        <a:graphic>
          <a:graphicData uri="http://schemas.openxmlformats.org/drawingml/2006/table">
            <a:tbl>
              <a:tblPr firstRow="1" firstCol="1" bandRow="1">
                <a:tableStyleId>{5C22544A-7EE6-4342-B048-85BDC9FD1C3A}</a:tableStyleId>
              </a:tblPr>
              <a:tblGrid>
                <a:gridCol w="3687097">
                  <a:extLst>
                    <a:ext uri="{9D8B030D-6E8A-4147-A177-3AD203B41FA5}">
                      <a16:colId xmlns:a16="http://schemas.microsoft.com/office/drawing/2014/main" val="1521695537"/>
                    </a:ext>
                  </a:extLst>
                </a:gridCol>
                <a:gridCol w="3687097">
                  <a:extLst>
                    <a:ext uri="{9D8B030D-6E8A-4147-A177-3AD203B41FA5}">
                      <a16:colId xmlns:a16="http://schemas.microsoft.com/office/drawing/2014/main" val="2358598121"/>
                    </a:ext>
                  </a:extLst>
                </a:gridCol>
                <a:gridCol w="3687097">
                  <a:extLst>
                    <a:ext uri="{9D8B030D-6E8A-4147-A177-3AD203B41FA5}">
                      <a16:colId xmlns:a16="http://schemas.microsoft.com/office/drawing/2014/main" val="2664706359"/>
                    </a:ext>
                  </a:extLst>
                </a:gridCol>
              </a:tblGrid>
              <a:tr h="570271">
                <a:tc>
                  <a:txBody>
                    <a:bodyPr/>
                    <a:lstStyle/>
                    <a:p>
                      <a:pPr algn="ctr">
                        <a:lnSpc>
                          <a:spcPct val="107000"/>
                        </a:lnSpc>
                        <a:spcAft>
                          <a:spcPts val="0"/>
                        </a:spcAft>
                      </a:pPr>
                      <a:r>
                        <a:rPr lang="en-US" sz="1400">
                          <a:effectLst/>
                        </a:rPr>
                        <a:t>Step</a:t>
                      </a:r>
                      <a:endParaRPr lang="en-US" sz="1400">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9525" anchor="ctr"/>
                </a:tc>
                <a:tc>
                  <a:txBody>
                    <a:bodyPr/>
                    <a:lstStyle/>
                    <a:p>
                      <a:pPr algn="ctr">
                        <a:lnSpc>
                          <a:spcPct val="107000"/>
                        </a:lnSpc>
                        <a:spcAft>
                          <a:spcPts val="0"/>
                        </a:spcAft>
                      </a:pPr>
                      <a:r>
                        <a:rPr lang="en-US" sz="1400">
                          <a:effectLst/>
                        </a:rPr>
                        <a:t>Queue (FIFO)</a:t>
                      </a:r>
                      <a:endParaRPr lang="en-US" sz="1400">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9525" anchor="ctr"/>
                </a:tc>
                <a:tc>
                  <a:txBody>
                    <a:bodyPr/>
                    <a:lstStyle/>
                    <a:p>
                      <a:pPr algn="ctr">
                        <a:lnSpc>
                          <a:spcPct val="107000"/>
                        </a:lnSpc>
                        <a:spcAft>
                          <a:spcPts val="0"/>
                        </a:spcAft>
                      </a:pPr>
                      <a:r>
                        <a:rPr lang="en-US" sz="1400">
                          <a:effectLst/>
                        </a:rPr>
                        <a:t>Processing Node</a:t>
                      </a:r>
                      <a:endParaRPr lang="en-US" sz="1400">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9525" anchor="ctr"/>
                </a:tc>
                <a:extLst>
                  <a:ext uri="{0D108BD9-81ED-4DB2-BD59-A6C34878D82A}">
                    <a16:rowId xmlns:a16="http://schemas.microsoft.com/office/drawing/2014/main" val="1299171524"/>
                  </a:ext>
                </a:extLst>
              </a:tr>
              <a:tr h="570271">
                <a:tc>
                  <a:txBody>
                    <a:bodyPr/>
                    <a:lstStyle/>
                    <a:p>
                      <a:pPr>
                        <a:lnSpc>
                          <a:spcPct val="107000"/>
                        </a:lnSpc>
                        <a:spcAft>
                          <a:spcPts val="0"/>
                        </a:spcAft>
                      </a:pPr>
                      <a:r>
                        <a:rPr lang="en-US" sz="1400">
                          <a:effectLst/>
                        </a:rPr>
                        <a:t>1</a:t>
                      </a:r>
                      <a:endParaRPr lang="en-US" sz="1400">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9525" anchor="ctr"/>
                </a:tc>
                <a:tc>
                  <a:txBody>
                    <a:bodyPr/>
                    <a:lstStyle/>
                    <a:p>
                      <a:pPr>
                        <a:lnSpc>
                          <a:spcPct val="107000"/>
                        </a:lnSpc>
                        <a:spcAft>
                          <a:spcPts val="0"/>
                        </a:spcAft>
                      </a:pPr>
                      <a:r>
                        <a:rPr lang="en-US" sz="1400">
                          <a:effectLst/>
                        </a:rPr>
                        <a:t>[B, C]</a:t>
                      </a:r>
                      <a:endParaRPr lang="en-US" sz="1400">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9525" anchor="ctr"/>
                </a:tc>
                <a:tc>
                  <a:txBody>
                    <a:bodyPr/>
                    <a:lstStyle/>
                    <a:p>
                      <a:pPr>
                        <a:lnSpc>
                          <a:spcPct val="107000"/>
                        </a:lnSpc>
                        <a:spcAft>
                          <a:spcPts val="0"/>
                        </a:spcAft>
                      </a:pPr>
                      <a:r>
                        <a:rPr lang="en-US" sz="1400">
                          <a:effectLst/>
                        </a:rPr>
                        <a:t>A</a:t>
                      </a:r>
                      <a:endParaRPr lang="en-US" sz="1400">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9525" anchor="ctr"/>
                </a:tc>
                <a:extLst>
                  <a:ext uri="{0D108BD9-81ED-4DB2-BD59-A6C34878D82A}">
                    <a16:rowId xmlns:a16="http://schemas.microsoft.com/office/drawing/2014/main" val="2458119706"/>
                  </a:ext>
                </a:extLst>
              </a:tr>
              <a:tr h="570271">
                <a:tc>
                  <a:txBody>
                    <a:bodyPr/>
                    <a:lstStyle/>
                    <a:p>
                      <a:pPr>
                        <a:lnSpc>
                          <a:spcPct val="107000"/>
                        </a:lnSpc>
                        <a:spcAft>
                          <a:spcPts val="0"/>
                        </a:spcAft>
                      </a:pPr>
                      <a:r>
                        <a:rPr lang="en-US" sz="1400">
                          <a:effectLst/>
                        </a:rPr>
                        <a:t>2</a:t>
                      </a:r>
                      <a:endParaRPr lang="en-US" sz="1400">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9525" anchor="ctr"/>
                </a:tc>
                <a:tc>
                  <a:txBody>
                    <a:bodyPr/>
                    <a:lstStyle/>
                    <a:p>
                      <a:pPr>
                        <a:lnSpc>
                          <a:spcPct val="107000"/>
                        </a:lnSpc>
                        <a:spcAft>
                          <a:spcPts val="0"/>
                        </a:spcAft>
                      </a:pPr>
                      <a:r>
                        <a:rPr lang="en-US" sz="1400">
                          <a:effectLst/>
                        </a:rPr>
                        <a:t>[C, D, E]</a:t>
                      </a:r>
                      <a:endParaRPr lang="en-US" sz="1400">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9525" anchor="ctr"/>
                </a:tc>
                <a:tc>
                  <a:txBody>
                    <a:bodyPr/>
                    <a:lstStyle/>
                    <a:p>
                      <a:pPr>
                        <a:lnSpc>
                          <a:spcPct val="107000"/>
                        </a:lnSpc>
                        <a:spcAft>
                          <a:spcPts val="0"/>
                        </a:spcAft>
                      </a:pPr>
                      <a:r>
                        <a:rPr lang="en-US" sz="1400">
                          <a:effectLst/>
                        </a:rPr>
                        <a:t>B</a:t>
                      </a:r>
                      <a:endParaRPr lang="en-US" sz="1400">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9525" anchor="ctr"/>
                </a:tc>
                <a:extLst>
                  <a:ext uri="{0D108BD9-81ED-4DB2-BD59-A6C34878D82A}">
                    <a16:rowId xmlns:a16="http://schemas.microsoft.com/office/drawing/2014/main" val="2473730001"/>
                  </a:ext>
                </a:extLst>
              </a:tr>
              <a:tr h="570271">
                <a:tc>
                  <a:txBody>
                    <a:bodyPr/>
                    <a:lstStyle/>
                    <a:p>
                      <a:pPr>
                        <a:lnSpc>
                          <a:spcPct val="107000"/>
                        </a:lnSpc>
                        <a:spcAft>
                          <a:spcPts val="0"/>
                        </a:spcAft>
                      </a:pPr>
                      <a:r>
                        <a:rPr lang="en-US" sz="1400">
                          <a:effectLst/>
                        </a:rPr>
                        <a:t>3</a:t>
                      </a:r>
                      <a:endParaRPr lang="en-US" sz="1400">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9525" anchor="ctr"/>
                </a:tc>
                <a:tc>
                  <a:txBody>
                    <a:bodyPr/>
                    <a:lstStyle/>
                    <a:p>
                      <a:pPr>
                        <a:lnSpc>
                          <a:spcPct val="107000"/>
                        </a:lnSpc>
                        <a:spcAft>
                          <a:spcPts val="0"/>
                        </a:spcAft>
                      </a:pPr>
                      <a:r>
                        <a:rPr lang="en-US" sz="1400">
                          <a:effectLst/>
                        </a:rPr>
                        <a:t>[D, E, F]</a:t>
                      </a:r>
                      <a:endParaRPr lang="en-US" sz="1400">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9525" anchor="ctr"/>
                </a:tc>
                <a:tc>
                  <a:txBody>
                    <a:bodyPr/>
                    <a:lstStyle/>
                    <a:p>
                      <a:pPr>
                        <a:lnSpc>
                          <a:spcPct val="107000"/>
                        </a:lnSpc>
                        <a:spcAft>
                          <a:spcPts val="0"/>
                        </a:spcAft>
                      </a:pPr>
                      <a:r>
                        <a:rPr lang="en-US" sz="1400">
                          <a:effectLst/>
                        </a:rPr>
                        <a:t>C</a:t>
                      </a:r>
                      <a:endParaRPr lang="en-US" sz="1400">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9525" anchor="ctr"/>
                </a:tc>
                <a:extLst>
                  <a:ext uri="{0D108BD9-81ED-4DB2-BD59-A6C34878D82A}">
                    <a16:rowId xmlns:a16="http://schemas.microsoft.com/office/drawing/2014/main" val="3188834271"/>
                  </a:ext>
                </a:extLst>
              </a:tr>
              <a:tr h="570271">
                <a:tc>
                  <a:txBody>
                    <a:bodyPr/>
                    <a:lstStyle/>
                    <a:p>
                      <a:pPr>
                        <a:lnSpc>
                          <a:spcPct val="107000"/>
                        </a:lnSpc>
                        <a:spcAft>
                          <a:spcPts val="0"/>
                        </a:spcAft>
                      </a:pPr>
                      <a:r>
                        <a:rPr lang="en-US" sz="1400">
                          <a:effectLst/>
                        </a:rPr>
                        <a:t>4</a:t>
                      </a:r>
                      <a:endParaRPr lang="en-US" sz="1400">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9525" anchor="ctr"/>
                </a:tc>
                <a:tc>
                  <a:txBody>
                    <a:bodyPr/>
                    <a:lstStyle/>
                    <a:p>
                      <a:pPr>
                        <a:lnSpc>
                          <a:spcPct val="107000"/>
                        </a:lnSpc>
                        <a:spcAft>
                          <a:spcPts val="0"/>
                        </a:spcAft>
                      </a:pPr>
                      <a:r>
                        <a:rPr lang="en-US" sz="1400">
                          <a:effectLst/>
                        </a:rPr>
                        <a:t>[E, F]</a:t>
                      </a:r>
                      <a:endParaRPr lang="en-US" sz="1400">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9525" anchor="ctr"/>
                </a:tc>
                <a:tc>
                  <a:txBody>
                    <a:bodyPr/>
                    <a:lstStyle/>
                    <a:p>
                      <a:pPr>
                        <a:lnSpc>
                          <a:spcPct val="107000"/>
                        </a:lnSpc>
                        <a:spcAft>
                          <a:spcPts val="0"/>
                        </a:spcAft>
                      </a:pPr>
                      <a:r>
                        <a:rPr lang="en-US" sz="1400">
                          <a:effectLst/>
                        </a:rPr>
                        <a:t>D</a:t>
                      </a:r>
                      <a:endParaRPr lang="en-US" sz="1400">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9525" anchor="ctr"/>
                </a:tc>
                <a:extLst>
                  <a:ext uri="{0D108BD9-81ED-4DB2-BD59-A6C34878D82A}">
                    <a16:rowId xmlns:a16="http://schemas.microsoft.com/office/drawing/2014/main" val="2236390265"/>
                  </a:ext>
                </a:extLst>
              </a:tr>
              <a:tr h="570271">
                <a:tc>
                  <a:txBody>
                    <a:bodyPr/>
                    <a:lstStyle/>
                    <a:p>
                      <a:pPr>
                        <a:lnSpc>
                          <a:spcPct val="107000"/>
                        </a:lnSpc>
                        <a:spcAft>
                          <a:spcPts val="0"/>
                        </a:spcAft>
                      </a:pPr>
                      <a:r>
                        <a:rPr lang="en-US" sz="1400">
                          <a:effectLst/>
                        </a:rPr>
                        <a:t>5</a:t>
                      </a:r>
                      <a:endParaRPr lang="en-US" sz="1400">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9525" anchor="ctr"/>
                </a:tc>
                <a:tc>
                  <a:txBody>
                    <a:bodyPr/>
                    <a:lstStyle/>
                    <a:p>
                      <a:pPr>
                        <a:lnSpc>
                          <a:spcPct val="107000"/>
                        </a:lnSpc>
                        <a:spcAft>
                          <a:spcPts val="0"/>
                        </a:spcAft>
                      </a:pPr>
                      <a:r>
                        <a:rPr lang="en-US" sz="1400">
                          <a:effectLst/>
                        </a:rPr>
                        <a:t>[F]</a:t>
                      </a:r>
                      <a:endParaRPr lang="en-US" sz="1400">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9525" anchor="ctr"/>
                </a:tc>
                <a:tc>
                  <a:txBody>
                    <a:bodyPr/>
                    <a:lstStyle/>
                    <a:p>
                      <a:pPr>
                        <a:lnSpc>
                          <a:spcPct val="107000"/>
                        </a:lnSpc>
                        <a:spcAft>
                          <a:spcPts val="0"/>
                        </a:spcAft>
                      </a:pPr>
                      <a:r>
                        <a:rPr lang="en-US" sz="1400">
                          <a:effectLst/>
                        </a:rPr>
                        <a:t>E</a:t>
                      </a:r>
                      <a:endParaRPr lang="en-US" sz="1400">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9525" anchor="ctr"/>
                </a:tc>
                <a:extLst>
                  <a:ext uri="{0D108BD9-81ED-4DB2-BD59-A6C34878D82A}">
                    <a16:rowId xmlns:a16="http://schemas.microsoft.com/office/drawing/2014/main" val="261292418"/>
                  </a:ext>
                </a:extLst>
              </a:tr>
              <a:tr h="570271">
                <a:tc>
                  <a:txBody>
                    <a:bodyPr/>
                    <a:lstStyle/>
                    <a:p>
                      <a:pPr>
                        <a:lnSpc>
                          <a:spcPct val="107000"/>
                        </a:lnSpc>
                        <a:spcAft>
                          <a:spcPts val="0"/>
                        </a:spcAft>
                      </a:pPr>
                      <a:r>
                        <a:rPr lang="en-US" sz="1400">
                          <a:effectLst/>
                        </a:rPr>
                        <a:t>6</a:t>
                      </a:r>
                      <a:endParaRPr lang="en-US" sz="1400">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9525" anchor="ctr"/>
                </a:tc>
                <a:tc>
                  <a:txBody>
                    <a:bodyPr/>
                    <a:lstStyle/>
                    <a:p>
                      <a:pPr>
                        <a:lnSpc>
                          <a:spcPct val="107000"/>
                        </a:lnSpc>
                        <a:spcAft>
                          <a:spcPts val="0"/>
                        </a:spcAft>
                      </a:pPr>
                      <a:r>
                        <a:rPr lang="en-US" sz="1400" dirty="0">
                          <a:effectLst/>
                        </a:rPr>
                        <a:t>[]</a:t>
                      </a:r>
                      <a:endParaRPr lang="en-US" sz="1400" dirty="0">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9525" anchor="ctr"/>
                </a:tc>
                <a:tc>
                  <a:txBody>
                    <a:bodyPr/>
                    <a:lstStyle/>
                    <a:p>
                      <a:pPr>
                        <a:lnSpc>
                          <a:spcPct val="107000"/>
                        </a:lnSpc>
                        <a:spcAft>
                          <a:spcPts val="0"/>
                        </a:spcAft>
                      </a:pPr>
                      <a:r>
                        <a:rPr lang="en-US" sz="1400" dirty="0">
                          <a:effectLst/>
                        </a:rPr>
                        <a:t>F</a:t>
                      </a:r>
                      <a:endParaRPr lang="en-US" sz="1400" dirty="0">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9525" anchor="ctr"/>
                </a:tc>
                <a:extLst>
                  <a:ext uri="{0D108BD9-81ED-4DB2-BD59-A6C34878D82A}">
                    <a16:rowId xmlns:a16="http://schemas.microsoft.com/office/drawing/2014/main" val="1338890491"/>
                  </a:ext>
                </a:extLst>
              </a:tr>
            </a:tbl>
          </a:graphicData>
        </a:graphic>
      </p:graphicFrame>
    </p:spTree>
    <p:extLst>
      <p:ext uri="{BB962C8B-B14F-4D97-AF65-F5344CB8AC3E}">
        <p14:creationId xmlns:p14="http://schemas.microsoft.com/office/powerpoint/2010/main" val="604278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pPr marL="25400"/>
            <a:r>
              <a:rPr lang="en-US" sz="3200" b="1" dirty="0"/>
              <a:t>2.2 Depth-First Search (DFS)</a:t>
            </a:r>
            <a:br>
              <a:rPr lang="en-US" sz="3200" b="1" dirty="0"/>
            </a:br>
            <a:endParaRPr lang="en-US" sz="3200" b="1" dirty="0"/>
          </a:p>
        </p:txBody>
      </p:sp>
      <p:sp>
        <p:nvSpPr>
          <p:cNvPr id="140" name="Google Shape;140;p8"/>
          <p:cNvSpPr txBox="1">
            <a:spLocks noGrp="1"/>
          </p:cNvSpPr>
          <p:nvPr>
            <p:ph type="body" idx="1"/>
          </p:nvPr>
        </p:nvSpPr>
        <p:spPr>
          <a:xfrm>
            <a:off x="698091" y="825911"/>
            <a:ext cx="10972800" cy="5604386"/>
          </a:xfrm>
          <a:prstGeom prst="rect">
            <a:avLst/>
          </a:prstGeom>
          <a:noFill/>
          <a:ln>
            <a:noFill/>
          </a:ln>
        </p:spPr>
        <p:txBody>
          <a:bodyPr spcFirstLastPara="1" wrap="square" lIns="91425" tIns="45700" rIns="91425" bIns="45700" anchor="t" anchorCtr="0">
            <a:noAutofit/>
          </a:bodyPr>
          <a:lstStyle/>
          <a:p>
            <a:pPr marL="25400" indent="0">
              <a:buNone/>
            </a:pPr>
            <a:endParaRPr lang="en-US" sz="2400" b="1" dirty="0" smtClean="0"/>
          </a:p>
          <a:p>
            <a:pPr marL="25400" indent="0">
              <a:buNone/>
            </a:pPr>
            <a:r>
              <a:rPr lang="en-US" sz="2400" b="1" dirty="0" smtClean="0"/>
              <a:t>DFS </a:t>
            </a:r>
            <a:r>
              <a:rPr lang="en-US" sz="2400" dirty="0"/>
              <a:t>explores as far as possible along each branch before backtracking. It uses a </a:t>
            </a:r>
            <a:r>
              <a:rPr lang="en-US" sz="2400" b="1" dirty="0"/>
              <a:t>stack (LIFO)</a:t>
            </a:r>
            <a:r>
              <a:rPr lang="en-US" sz="2400" dirty="0"/>
              <a:t> or recursion.</a:t>
            </a:r>
          </a:p>
          <a:p>
            <a:pPr marL="25400" indent="0">
              <a:buNone/>
            </a:pPr>
            <a:r>
              <a:rPr lang="en-US" sz="2400" b="1" dirty="0"/>
              <a:t>DFS Algorithm:</a:t>
            </a:r>
            <a:endParaRPr lang="en-US" sz="2400" dirty="0"/>
          </a:p>
          <a:p>
            <a:pPr marL="25400" lvl="0" indent="0">
              <a:buNone/>
            </a:pPr>
            <a:r>
              <a:rPr lang="en-US" sz="2400" dirty="0"/>
              <a:t>Start from a source node.</a:t>
            </a:r>
          </a:p>
          <a:p>
            <a:pPr marL="25400" lvl="0" indent="0">
              <a:buNone/>
            </a:pPr>
            <a:r>
              <a:rPr lang="en-US" sz="2400" dirty="0"/>
              <a:t>Recursively explore each unvisited neighbor.</a:t>
            </a:r>
          </a:p>
          <a:p>
            <a:pPr marL="25400" lvl="0" indent="0">
              <a:buNone/>
            </a:pPr>
            <a:r>
              <a:rPr lang="en-US" sz="2400" dirty="0"/>
              <a:t>Backtrack when no unvisited neighbors are left</a:t>
            </a:r>
            <a:r>
              <a:rPr lang="en-US" sz="2400" dirty="0" smtClean="0"/>
              <a:t>.</a:t>
            </a:r>
          </a:p>
          <a:p>
            <a:r>
              <a:rPr lang="en-US" sz="2400" b="1" dirty="0"/>
              <a:t>Approach:</a:t>
            </a:r>
            <a:r>
              <a:rPr lang="en-US" sz="2400" dirty="0"/>
              <a:t> </a:t>
            </a:r>
            <a:r>
              <a:rPr lang="en-US" sz="2400" u="sng" dirty="0">
                <a:hlinkClick r:id="rId3"/>
              </a:rPr>
              <a:t>DFS </a:t>
            </a:r>
            <a:r>
              <a:rPr lang="en-US" sz="2400" dirty="0"/>
              <a:t>explores as deep as possible along a branch before backtracking. It uses a </a:t>
            </a:r>
            <a:r>
              <a:rPr lang="en-US" sz="2400" u="sng" dirty="0">
                <a:hlinkClick r:id="rId4"/>
              </a:rPr>
              <a:t>stack </a:t>
            </a:r>
            <a:r>
              <a:rPr lang="en-US" sz="2400" dirty="0"/>
              <a:t>(or recursion) to keep track of nodes and backtracks when it reaches a dead end.</a:t>
            </a:r>
          </a:p>
          <a:p>
            <a:r>
              <a:rPr lang="en-US" sz="2400" b="1" dirty="0"/>
              <a:t>How it works:</a:t>
            </a:r>
            <a:r>
              <a:rPr lang="en-US" sz="2400" dirty="0"/>
              <a:t> Starting from the source node, DFS goes deeper into the graph, visiting one branch of the graph first before </a:t>
            </a:r>
            <a:r>
              <a:rPr lang="en-US" sz="2400" u="sng" dirty="0">
                <a:hlinkClick r:id="rId5"/>
              </a:rPr>
              <a:t>backtracking</a:t>
            </a:r>
            <a:r>
              <a:rPr lang="en-US" sz="2400" dirty="0"/>
              <a:t> to explore others.</a:t>
            </a:r>
          </a:p>
          <a:p>
            <a:pPr marL="25400" lvl="0" indent="0">
              <a:buNone/>
            </a:pPr>
            <a:endParaRPr lang="en-US" sz="2800" dirty="0"/>
          </a:p>
        </p:txBody>
      </p:sp>
    </p:spTree>
    <p:extLst>
      <p:ext uri="{BB962C8B-B14F-4D97-AF65-F5344CB8AC3E}">
        <p14:creationId xmlns:p14="http://schemas.microsoft.com/office/powerpoint/2010/main" val="2295827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pPr marL="25400"/>
            <a:r>
              <a:rPr lang="en-US" sz="3200" b="1" dirty="0" smtClean="0"/>
              <a:t>Application of  </a:t>
            </a:r>
            <a:r>
              <a:rPr lang="en-US" sz="3200" b="1" dirty="0"/>
              <a:t>Depth-First Search (DFS)</a:t>
            </a:r>
            <a:br>
              <a:rPr lang="en-US" sz="3200" b="1" dirty="0"/>
            </a:br>
            <a:endParaRPr lang="en-US" sz="3200" b="1" dirty="0"/>
          </a:p>
        </p:txBody>
      </p:sp>
      <p:sp>
        <p:nvSpPr>
          <p:cNvPr id="140" name="Google Shape;140;p8"/>
          <p:cNvSpPr txBox="1">
            <a:spLocks noGrp="1"/>
          </p:cNvSpPr>
          <p:nvPr>
            <p:ph type="body" idx="1"/>
          </p:nvPr>
        </p:nvSpPr>
        <p:spPr>
          <a:xfrm>
            <a:off x="698091" y="825911"/>
            <a:ext cx="10972800" cy="5604386"/>
          </a:xfrm>
          <a:prstGeom prst="rect">
            <a:avLst/>
          </a:prstGeom>
          <a:noFill/>
          <a:ln>
            <a:noFill/>
          </a:ln>
        </p:spPr>
        <p:txBody>
          <a:bodyPr spcFirstLastPara="1" wrap="square" lIns="91425" tIns="45700" rIns="91425" bIns="45700" anchor="t" anchorCtr="0">
            <a:noAutofit/>
          </a:bodyPr>
          <a:lstStyle/>
          <a:p>
            <a:pPr marL="25400" indent="0">
              <a:buNone/>
            </a:pPr>
            <a:endParaRPr lang="en-US" sz="1600" dirty="0" smtClean="0"/>
          </a:p>
          <a:p>
            <a:pPr marL="25400" indent="0">
              <a:buNone/>
            </a:pPr>
            <a:r>
              <a:rPr lang="en-US" b="1" dirty="0"/>
              <a:t>Applications of DFS:</a:t>
            </a:r>
            <a:endParaRPr lang="en-US" dirty="0"/>
          </a:p>
          <a:p>
            <a:pPr marL="368300" lvl="0" indent="-342900">
              <a:buFont typeface="+mj-lt"/>
              <a:buAutoNum type="arabicPeriod"/>
            </a:pPr>
            <a:r>
              <a:rPr lang="en-US" b="1" dirty="0"/>
              <a:t>Topological sorting</a:t>
            </a:r>
            <a:r>
              <a:rPr lang="en-US" dirty="0"/>
              <a:t>.</a:t>
            </a:r>
          </a:p>
          <a:p>
            <a:pPr marL="368300" lvl="0" indent="-342900">
              <a:buFont typeface="+mj-lt"/>
              <a:buAutoNum type="arabicPeriod"/>
            </a:pPr>
            <a:r>
              <a:rPr lang="en-US" b="1" dirty="0"/>
              <a:t>Detecting cycles</a:t>
            </a:r>
            <a:r>
              <a:rPr lang="en-US" dirty="0"/>
              <a:t> in graphs.</a:t>
            </a:r>
          </a:p>
          <a:p>
            <a:pPr marL="368300" indent="-342900">
              <a:buFont typeface="+mj-lt"/>
              <a:buAutoNum type="arabicPeriod"/>
            </a:pPr>
            <a:r>
              <a:rPr lang="en-US" b="1" dirty="0"/>
              <a:t>Finding strongly connected components</a:t>
            </a:r>
          </a:p>
        </p:txBody>
      </p:sp>
    </p:spTree>
    <p:extLst>
      <p:ext uri="{BB962C8B-B14F-4D97-AF65-F5344CB8AC3E}">
        <p14:creationId xmlns:p14="http://schemas.microsoft.com/office/powerpoint/2010/main" val="3808690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pPr marL="25400"/>
            <a:r>
              <a:rPr lang="en-US" sz="3200" b="1" dirty="0" smtClean="0"/>
              <a:t>Depth-First </a:t>
            </a:r>
            <a:r>
              <a:rPr lang="en-US" sz="3200" b="1" dirty="0"/>
              <a:t>Search (DFS)</a:t>
            </a:r>
            <a:br>
              <a:rPr lang="en-US" sz="3200" b="1" dirty="0"/>
            </a:br>
            <a:endParaRPr lang="en-US" sz="3200" b="1" dirty="0"/>
          </a:p>
        </p:txBody>
      </p:sp>
      <p:sp>
        <p:nvSpPr>
          <p:cNvPr id="140" name="Google Shape;140;p8"/>
          <p:cNvSpPr txBox="1">
            <a:spLocks noGrp="1"/>
          </p:cNvSpPr>
          <p:nvPr>
            <p:ph type="body" idx="1"/>
          </p:nvPr>
        </p:nvSpPr>
        <p:spPr>
          <a:xfrm>
            <a:off x="698091" y="825911"/>
            <a:ext cx="10972800" cy="5604386"/>
          </a:xfrm>
          <a:prstGeom prst="rect">
            <a:avLst/>
          </a:prstGeom>
          <a:noFill/>
          <a:ln>
            <a:noFill/>
          </a:ln>
        </p:spPr>
        <p:txBody>
          <a:bodyPr spcFirstLastPara="1" wrap="square" lIns="91425" tIns="45700" rIns="91425" bIns="45700" anchor="t" anchorCtr="0">
            <a:noAutofit/>
          </a:bodyPr>
          <a:lstStyle/>
          <a:p>
            <a:pPr marL="25400" indent="0">
              <a:buNone/>
            </a:pPr>
            <a:endParaRPr lang="en-US" sz="1600" dirty="0" smtClean="0"/>
          </a:p>
          <a:p>
            <a:pPr marL="25400" indent="0">
              <a:buNone/>
            </a:pPr>
            <a:endParaRPr lang="en-US" sz="1600" dirty="0" smtClean="0"/>
          </a:p>
        </p:txBody>
      </p:sp>
      <p:pic>
        <p:nvPicPr>
          <p:cNvPr id="4" name="Picture 3" descr="C:\Users\user\AppData\Local\Temp\{1EF11870-6CE4-4E48-AB2E-E055126877B4}.tmp"/>
          <p:cNvPicPr/>
          <p:nvPr/>
        </p:nvPicPr>
        <p:blipFill>
          <a:blip r:embed="rId3">
            <a:extLst>
              <a:ext uri="{28A0092B-C50C-407E-A947-70E740481C1C}">
                <a14:useLocalDpi xmlns:a14="http://schemas.microsoft.com/office/drawing/2010/main" val="0"/>
              </a:ext>
            </a:extLst>
          </a:blip>
          <a:srcRect/>
          <a:stretch>
            <a:fillRect/>
          </a:stretch>
        </p:blipFill>
        <p:spPr bwMode="auto">
          <a:xfrm>
            <a:off x="609601" y="1170039"/>
            <a:ext cx="10382864" cy="4817806"/>
          </a:xfrm>
          <a:prstGeom prst="rect">
            <a:avLst/>
          </a:prstGeom>
          <a:noFill/>
          <a:ln>
            <a:noFill/>
          </a:ln>
        </p:spPr>
      </p:pic>
    </p:spTree>
    <p:extLst>
      <p:ext uri="{BB962C8B-B14F-4D97-AF65-F5344CB8AC3E}">
        <p14:creationId xmlns:p14="http://schemas.microsoft.com/office/powerpoint/2010/main" val="845543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pPr marL="25400"/>
            <a:r>
              <a:rPr lang="en-US" sz="3200" b="1" dirty="0" smtClean="0"/>
              <a:t>Depth-First </a:t>
            </a:r>
            <a:r>
              <a:rPr lang="en-US" sz="3200" b="1" dirty="0"/>
              <a:t>Search (DFS)</a:t>
            </a:r>
            <a:br>
              <a:rPr lang="en-US" sz="3200" b="1" dirty="0"/>
            </a:br>
            <a:endParaRPr lang="en-US" sz="3200" b="1" dirty="0"/>
          </a:p>
        </p:txBody>
      </p:sp>
      <p:sp>
        <p:nvSpPr>
          <p:cNvPr id="140" name="Google Shape;140;p8"/>
          <p:cNvSpPr txBox="1">
            <a:spLocks noGrp="1"/>
          </p:cNvSpPr>
          <p:nvPr>
            <p:ph type="body" idx="1"/>
          </p:nvPr>
        </p:nvSpPr>
        <p:spPr>
          <a:xfrm>
            <a:off x="698091" y="825911"/>
            <a:ext cx="10972800" cy="5604386"/>
          </a:xfrm>
          <a:prstGeom prst="rect">
            <a:avLst/>
          </a:prstGeom>
          <a:noFill/>
          <a:ln>
            <a:noFill/>
          </a:ln>
        </p:spPr>
        <p:txBody>
          <a:bodyPr spcFirstLastPara="1" wrap="square" lIns="91425" tIns="45700" rIns="91425" bIns="45700" anchor="t" anchorCtr="0">
            <a:noAutofit/>
          </a:bodyPr>
          <a:lstStyle/>
          <a:p>
            <a:pPr marL="25400" indent="0">
              <a:buNone/>
            </a:pPr>
            <a:endParaRPr lang="en-US" sz="1600" dirty="0" smtClean="0"/>
          </a:p>
          <a:p>
            <a:pPr marL="25400" indent="0">
              <a:buNone/>
            </a:pPr>
            <a:r>
              <a:rPr lang="en-US" b="1" dirty="0"/>
              <a:t>Traversal Order: </a:t>
            </a:r>
            <a:endParaRPr lang="en-US" dirty="0"/>
          </a:p>
          <a:p>
            <a:pPr lvl="0"/>
            <a:r>
              <a:rPr lang="en-US" dirty="0"/>
              <a:t>Starting from node 0:</a:t>
            </a:r>
          </a:p>
          <a:p>
            <a:pPr lvl="0"/>
            <a:r>
              <a:rPr lang="en-US" dirty="0"/>
              <a:t>Visit node 0 → Visit node 1 → Visit node 4 (deepest) → Backtrack to node 1 → Visit node 5 → Backtrack to node 0 → Visit node 2 → Visit node 6 → Backtrack to node 2 → Visit node 3 → Visit node 7.</a:t>
            </a:r>
          </a:p>
          <a:p>
            <a:pPr lvl="0"/>
            <a:r>
              <a:rPr lang="en-US" b="1" dirty="0"/>
              <a:t>Output:</a:t>
            </a:r>
            <a:r>
              <a:rPr lang="en-US" dirty="0"/>
              <a:t> 0, 1, 4, 5, 2, 6, 3, 7</a:t>
            </a:r>
          </a:p>
          <a:p>
            <a:pPr marL="25400" indent="0">
              <a:buNone/>
            </a:pPr>
            <a:endParaRPr lang="en-US" sz="1600" dirty="0" smtClean="0"/>
          </a:p>
        </p:txBody>
      </p:sp>
    </p:spTree>
    <p:extLst>
      <p:ext uri="{BB962C8B-B14F-4D97-AF65-F5344CB8AC3E}">
        <p14:creationId xmlns:p14="http://schemas.microsoft.com/office/powerpoint/2010/main" val="1566512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pPr marL="25400"/>
            <a:r>
              <a:rPr lang="en-US" sz="3200" b="1" dirty="0" smtClean="0"/>
              <a:t>Simple Problems on DFS And Solution</a:t>
            </a:r>
            <a:endParaRPr lang="en-US" sz="3200" b="1" dirty="0"/>
          </a:p>
        </p:txBody>
      </p:sp>
      <p:sp>
        <p:nvSpPr>
          <p:cNvPr id="140" name="Google Shape;140;p8"/>
          <p:cNvSpPr txBox="1">
            <a:spLocks noGrp="1"/>
          </p:cNvSpPr>
          <p:nvPr>
            <p:ph type="body" idx="1"/>
          </p:nvPr>
        </p:nvSpPr>
        <p:spPr>
          <a:xfrm>
            <a:off x="698091" y="825911"/>
            <a:ext cx="10972800" cy="5604386"/>
          </a:xfrm>
          <a:prstGeom prst="rect">
            <a:avLst/>
          </a:prstGeom>
          <a:noFill/>
          <a:ln>
            <a:noFill/>
          </a:ln>
        </p:spPr>
        <p:txBody>
          <a:bodyPr spcFirstLastPara="1" wrap="square" lIns="91425" tIns="45700" rIns="91425" bIns="45700" anchor="t" anchorCtr="0">
            <a:noAutofit/>
          </a:bodyPr>
          <a:lstStyle/>
          <a:p>
            <a:pPr marL="25400" indent="0">
              <a:buNone/>
            </a:pPr>
            <a:endParaRPr lang="en-US" sz="1600" dirty="0" smtClean="0"/>
          </a:p>
          <a:p>
            <a:r>
              <a:rPr lang="en-US" sz="1600" b="1" dirty="0"/>
              <a:t>Definition:</a:t>
            </a:r>
            <a:r>
              <a:rPr lang="en-US" sz="1600" dirty="0"/>
              <a:t/>
            </a:r>
            <a:br>
              <a:rPr lang="en-US" sz="1600" dirty="0"/>
            </a:br>
            <a:r>
              <a:rPr lang="en-US" sz="1600" dirty="0"/>
              <a:t>DFS explores as </a:t>
            </a:r>
            <a:r>
              <a:rPr lang="en-US" sz="1600" b="1" dirty="0"/>
              <a:t>deep as possible</a:t>
            </a:r>
            <a:r>
              <a:rPr lang="en-US" sz="1600" dirty="0"/>
              <a:t> along a branch before backtracking. It uses a </a:t>
            </a:r>
            <a:r>
              <a:rPr lang="en-US" sz="1600" b="1" dirty="0"/>
              <a:t>stack (LIFO: Last In, First Out</a:t>
            </a:r>
            <a:r>
              <a:rPr lang="en-US" sz="1600" b="1" dirty="0" smtClean="0"/>
              <a:t>)</a:t>
            </a:r>
            <a:r>
              <a:rPr lang="en-US" sz="1600" dirty="0" smtClean="0"/>
              <a:t>.</a:t>
            </a:r>
          </a:p>
          <a:p>
            <a:pPr marL="25400" indent="0">
              <a:buNone/>
            </a:pPr>
            <a:r>
              <a:rPr lang="pt-BR" sz="1600" b="1" dirty="0"/>
              <a:t> </a:t>
            </a:r>
            <a:r>
              <a:rPr lang="pt-BR" sz="1600" b="1" dirty="0" smtClean="0"/>
              <a:t>   A</a:t>
            </a:r>
            <a:endParaRPr lang="pt-BR" sz="1600" b="1" dirty="0"/>
          </a:p>
          <a:p>
            <a:pPr marL="25400" indent="0">
              <a:buNone/>
            </a:pPr>
            <a:r>
              <a:rPr lang="pt-BR" sz="1600" b="1" dirty="0"/>
              <a:t>   / \</a:t>
            </a:r>
          </a:p>
          <a:p>
            <a:pPr marL="25400" indent="0">
              <a:buNone/>
            </a:pPr>
            <a:r>
              <a:rPr lang="pt-BR" sz="1600" b="1" dirty="0"/>
              <a:t>  B   C</a:t>
            </a:r>
          </a:p>
          <a:p>
            <a:pPr marL="25400" indent="0">
              <a:buNone/>
            </a:pPr>
            <a:r>
              <a:rPr lang="pt-BR" sz="1600" b="1" dirty="0"/>
              <a:t> / \   \</a:t>
            </a:r>
          </a:p>
          <a:p>
            <a:pPr marL="25400" indent="0">
              <a:buNone/>
            </a:pPr>
            <a:r>
              <a:rPr lang="pt-BR" sz="1600" b="1" dirty="0"/>
              <a:t>D   E   F</a:t>
            </a:r>
            <a:endParaRPr lang="en-US" sz="1600" dirty="0"/>
          </a:p>
          <a:p>
            <a:r>
              <a:rPr lang="en-US" sz="1600" b="1" dirty="0"/>
              <a:t>DFS Traversal (Starting from A)</a:t>
            </a:r>
          </a:p>
          <a:p>
            <a:r>
              <a:rPr lang="en-US" sz="1600" dirty="0"/>
              <a:t>Start at </a:t>
            </a:r>
            <a:r>
              <a:rPr lang="en-US" sz="1600" b="1" dirty="0"/>
              <a:t>A</a:t>
            </a:r>
            <a:r>
              <a:rPr lang="en-US" sz="1600" dirty="0"/>
              <a:t> → Visit </a:t>
            </a:r>
            <a:r>
              <a:rPr lang="en-US" sz="1600" b="1" dirty="0"/>
              <a:t>A</a:t>
            </a:r>
            <a:r>
              <a:rPr lang="en-US" sz="1600" dirty="0"/>
              <a:t>, push neighbors (</a:t>
            </a:r>
            <a:r>
              <a:rPr lang="en-US" sz="1600" b="1" dirty="0"/>
              <a:t>B, C</a:t>
            </a:r>
            <a:r>
              <a:rPr lang="en-US" sz="1600" dirty="0"/>
              <a:t>) to the stack.</a:t>
            </a:r>
          </a:p>
          <a:p>
            <a:r>
              <a:rPr lang="en-US" sz="1600" dirty="0"/>
              <a:t>Pop </a:t>
            </a:r>
            <a:r>
              <a:rPr lang="en-US" sz="1600" b="1" dirty="0"/>
              <a:t>C</a:t>
            </a:r>
            <a:r>
              <a:rPr lang="en-US" sz="1600" dirty="0"/>
              <a:t> → Visit </a:t>
            </a:r>
            <a:r>
              <a:rPr lang="en-US" sz="1600" b="1" dirty="0"/>
              <a:t>C</a:t>
            </a:r>
            <a:r>
              <a:rPr lang="en-US" sz="1600" dirty="0"/>
              <a:t>, push neighbor (</a:t>
            </a:r>
            <a:r>
              <a:rPr lang="en-US" sz="1600" b="1" dirty="0"/>
              <a:t>F</a:t>
            </a:r>
            <a:r>
              <a:rPr lang="en-US" sz="1600" dirty="0"/>
              <a:t>).</a:t>
            </a:r>
          </a:p>
          <a:p>
            <a:r>
              <a:rPr lang="en-US" sz="1600" dirty="0"/>
              <a:t>Pop </a:t>
            </a:r>
            <a:r>
              <a:rPr lang="en-US" sz="1600" b="1" dirty="0"/>
              <a:t>F</a:t>
            </a:r>
            <a:r>
              <a:rPr lang="en-US" sz="1600" dirty="0"/>
              <a:t> → Visit </a:t>
            </a:r>
            <a:r>
              <a:rPr lang="en-US" sz="1600" b="1" dirty="0"/>
              <a:t>F</a:t>
            </a:r>
            <a:r>
              <a:rPr lang="en-US" sz="1600" dirty="0"/>
              <a:t> (no more neighbors).</a:t>
            </a:r>
          </a:p>
          <a:p>
            <a:r>
              <a:rPr lang="en-US" sz="1600" dirty="0"/>
              <a:t>Pop </a:t>
            </a:r>
            <a:r>
              <a:rPr lang="en-US" sz="1600" b="1" dirty="0"/>
              <a:t>B</a:t>
            </a:r>
            <a:r>
              <a:rPr lang="en-US" sz="1600" dirty="0"/>
              <a:t> → Visit </a:t>
            </a:r>
            <a:r>
              <a:rPr lang="en-US" sz="1600" b="1" dirty="0"/>
              <a:t>B</a:t>
            </a:r>
            <a:r>
              <a:rPr lang="en-US" sz="1600" dirty="0"/>
              <a:t>, push neighbors (</a:t>
            </a:r>
            <a:r>
              <a:rPr lang="en-US" sz="1600" b="1" dirty="0"/>
              <a:t>D, E</a:t>
            </a:r>
            <a:r>
              <a:rPr lang="en-US" sz="1600" dirty="0"/>
              <a:t>).</a:t>
            </a:r>
          </a:p>
          <a:p>
            <a:r>
              <a:rPr lang="en-US" sz="1600" dirty="0"/>
              <a:t>Pop </a:t>
            </a:r>
            <a:r>
              <a:rPr lang="en-US" sz="1600" b="1" dirty="0"/>
              <a:t>E</a:t>
            </a:r>
            <a:r>
              <a:rPr lang="en-US" sz="1600" dirty="0"/>
              <a:t> → Visit </a:t>
            </a:r>
            <a:r>
              <a:rPr lang="en-US" sz="1600" b="1" dirty="0"/>
              <a:t>E</a:t>
            </a:r>
            <a:r>
              <a:rPr lang="en-US" sz="1600" dirty="0"/>
              <a:t> (no more neighbors).</a:t>
            </a:r>
          </a:p>
          <a:p>
            <a:r>
              <a:rPr lang="en-US" sz="1600" dirty="0"/>
              <a:t>Pop </a:t>
            </a:r>
            <a:r>
              <a:rPr lang="en-US" sz="1600" b="1" dirty="0"/>
              <a:t>D</a:t>
            </a:r>
            <a:r>
              <a:rPr lang="en-US" sz="1600" dirty="0"/>
              <a:t> → Visit </a:t>
            </a:r>
            <a:r>
              <a:rPr lang="en-US" sz="1600" b="1" dirty="0"/>
              <a:t>D</a:t>
            </a:r>
            <a:r>
              <a:rPr lang="en-US" sz="1600" dirty="0"/>
              <a:t> (no more neighbors).</a:t>
            </a:r>
          </a:p>
          <a:p>
            <a:r>
              <a:rPr lang="en-US" sz="1600" b="1" dirty="0"/>
              <a:t>Final DFS Order:</a:t>
            </a:r>
            <a:endParaRPr lang="en-US" sz="1600" dirty="0"/>
          </a:p>
          <a:p>
            <a:r>
              <a:rPr lang="en-US" sz="1600" dirty="0"/>
              <a:t>A→C→F→B→E→D</a:t>
            </a:r>
            <a:endParaRPr lang="en-US" sz="1600" dirty="0" smtClean="0"/>
          </a:p>
        </p:txBody>
      </p:sp>
    </p:spTree>
    <p:extLst>
      <p:ext uri="{BB962C8B-B14F-4D97-AF65-F5344CB8AC3E}">
        <p14:creationId xmlns:p14="http://schemas.microsoft.com/office/powerpoint/2010/main" val="966440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pPr marL="25400"/>
            <a:r>
              <a:rPr lang="en-US" sz="3200" b="1" dirty="0" smtClean="0"/>
              <a:t>Simple Problems on DFS And Solution</a:t>
            </a:r>
            <a:endParaRPr lang="en-US" sz="3200" b="1" dirty="0"/>
          </a:p>
        </p:txBody>
      </p:sp>
      <p:sp>
        <p:nvSpPr>
          <p:cNvPr id="140" name="Google Shape;140;p8"/>
          <p:cNvSpPr txBox="1">
            <a:spLocks noGrp="1"/>
          </p:cNvSpPr>
          <p:nvPr>
            <p:ph type="body" idx="1"/>
          </p:nvPr>
        </p:nvSpPr>
        <p:spPr>
          <a:xfrm>
            <a:off x="698091" y="825911"/>
            <a:ext cx="10972800" cy="5604386"/>
          </a:xfrm>
          <a:prstGeom prst="rect">
            <a:avLst/>
          </a:prstGeom>
          <a:noFill/>
          <a:ln>
            <a:noFill/>
          </a:ln>
        </p:spPr>
        <p:txBody>
          <a:bodyPr spcFirstLastPara="1" wrap="square" lIns="91425" tIns="45700" rIns="91425" bIns="45700" anchor="t" anchorCtr="0">
            <a:noAutofit/>
          </a:bodyPr>
          <a:lstStyle/>
          <a:p>
            <a:pPr marL="25400" indent="0">
              <a:spcBef>
                <a:spcPts val="0"/>
              </a:spcBef>
              <a:buNone/>
            </a:pPr>
            <a:r>
              <a:rPr lang="en-US" sz="1800" dirty="0" smtClean="0">
                <a:latin typeface="Times New Roman" panose="02020603050405020304" pitchFamily="18" charset="0"/>
                <a:cs typeface="Times New Roman" panose="02020603050405020304" pitchFamily="18" charset="0"/>
              </a:rPr>
              <a:t>                 Step-by-Step </a:t>
            </a:r>
            <a:r>
              <a:rPr lang="en-US" sz="1800" dirty="0">
                <a:latin typeface="Times New Roman" panose="02020603050405020304" pitchFamily="18" charset="0"/>
                <a:cs typeface="Times New Roman" panose="02020603050405020304" pitchFamily="18" charset="0"/>
              </a:rPr>
              <a:t>DFS Traversal (Using Stack)</a:t>
            </a:r>
          </a:p>
          <a:p>
            <a:pPr>
              <a:spcBef>
                <a:spcPts val="0"/>
              </a:spcBef>
            </a:pPr>
            <a:r>
              <a:rPr lang="en-US" sz="1800" dirty="0" smtClean="0">
                <a:latin typeface="Times New Roman" panose="02020603050405020304" pitchFamily="18" charset="0"/>
                <a:cs typeface="Times New Roman" panose="02020603050405020304" pitchFamily="18" charset="0"/>
              </a:rPr>
              <a:t>    Start </a:t>
            </a:r>
            <a:r>
              <a:rPr lang="en-US" sz="1800" dirty="0">
                <a:latin typeface="Times New Roman" panose="02020603050405020304" pitchFamily="18" charset="0"/>
                <a:cs typeface="Times New Roman" panose="02020603050405020304" pitchFamily="18" charset="0"/>
              </a:rPr>
              <a:t>at A</a:t>
            </a:r>
          </a:p>
          <a:p>
            <a:pPr>
              <a:spcBef>
                <a:spcPts val="0"/>
              </a:spcBef>
            </a:pPr>
            <a:endParaRPr lang="en-US" sz="1800" dirty="0">
              <a:latin typeface="Times New Roman" panose="02020603050405020304" pitchFamily="18" charset="0"/>
              <a:cs typeface="Times New Roman" panose="02020603050405020304" pitchFamily="18" charset="0"/>
            </a:endParaRPr>
          </a:p>
          <a:p>
            <a:pPr>
              <a:spcBef>
                <a:spcPts val="0"/>
              </a:spcBef>
            </a:pPr>
            <a:r>
              <a:rPr lang="en-US" sz="1800" dirty="0">
                <a:latin typeface="Times New Roman" panose="02020603050405020304" pitchFamily="18" charset="0"/>
                <a:cs typeface="Times New Roman" panose="02020603050405020304" pitchFamily="18" charset="0"/>
              </a:rPr>
              <a:t>Visit A</a:t>
            </a:r>
          </a:p>
          <a:p>
            <a:pPr>
              <a:spcBef>
                <a:spcPts val="0"/>
              </a:spcBef>
            </a:pPr>
            <a:endParaRPr lang="en-US" sz="1800" dirty="0">
              <a:latin typeface="Times New Roman" panose="02020603050405020304" pitchFamily="18" charset="0"/>
              <a:cs typeface="Times New Roman" panose="02020603050405020304" pitchFamily="18" charset="0"/>
            </a:endParaRPr>
          </a:p>
          <a:p>
            <a:pPr>
              <a:spcBef>
                <a:spcPts val="0"/>
              </a:spcBef>
            </a:pPr>
            <a:r>
              <a:rPr lang="en-US" sz="1800" dirty="0">
                <a:latin typeface="Times New Roman" panose="02020603050405020304" pitchFamily="18" charset="0"/>
                <a:cs typeface="Times New Roman" panose="02020603050405020304" pitchFamily="18" charset="0"/>
              </a:rPr>
              <a:t>Push its neighbors (B, C) onto the stack.</a:t>
            </a:r>
          </a:p>
          <a:p>
            <a:pPr>
              <a:spcBef>
                <a:spcPts val="0"/>
              </a:spcBef>
            </a:pPr>
            <a:endParaRPr lang="en-US" sz="1800" dirty="0">
              <a:latin typeface="Times New Roman" panose="02020603050405020304" pitchFamily="18" charset="0"/>
              <a:cs typeface="Times New Roman" panose="02020603050405020304" pitchFamily="18" charset="0"/>
            </a:endParaRPr>
          </a:p>
          <a:p>
            <a:pPr>
              <a:spcBef>
                <a:spcPts val="0"/>
              </a:spcBef>
            </a:pPr>
            <a:r>
              <a:rPr lang="en-US" sz="1800" dirty="0">
                <a:latin typeface="Times New Roman" panose="02020603050405020304" pitchFamily="18" charset="0"/>
                <a:cs typeface="Times New Roman" panose="02020603050405020304" pitchFamily="18" charset="0"/>
              </a:rPr>
              <a:t>Stack: [B, C]</a:t>
            </a:r>
          </a:p>
          <a:p>
            <a:pPr>
              <a:spcBef>
                <a:spcPts val="0"/>
              </a:spcBef>
            </a:pPr>
            <a:endParaRPr lang="en-US" sz="1800" dirty="0">
              <a:latin typeface="Times New Roman" panose="02020603050405020304" pitchFamily="18" charset="0"/>
              <a:cs typeface="Times New Roman" panose="02020603050405020304" pitchFamily="18" charset="0"/>
            </a:endParaRPr>
          </a:p>
          <a:p>
            <a:pPr>
              <a:spcBef>
                <a:spcPts val="0"/>
              </a:spcBef>
            </a:pPr>
            <a:r>
              <a:rPr lang="en-US" sz="1800" dirty="0">
                <a:latin typeface="Times New Roman" panose="02020603050405020304" pitchFamily="18" charset="0"/>
                <a:cs typeface="Times New Roman" panose="02020603050405020304" pitchFamily="18" charset="0"/>
              </a:rPr>
              <a:t>Pop C from stack (LIFO order)</a:t>
            </a:r>
          </a:p>
          <a:p>
            <a:pPr>
              <a:spcBef>
                <a:spcPts val="0"/>
              </a:spcBef>
            </a:pPr>
            <a:endParaRPr lang="en-US" sz="1800" dirty="0">
              <a:latin typeface="Times New Roman" panose="02020603050405020304" pitchFamily="18" charset="0"/>
              <a:cs typeface="Times New Roman" panose="02020603050405020304" pitchFamily="18" charset="0"/>
            </a:endParaRPr>
          </a:p>
          <a:p>
            <a:pPr>
              <a:spcBef>
                <a:spcPts val="0"/>
              </a:spcBef>
            </a:pPr>
            <a:r>
              <a:rPr lang="en-US" sz="1800" dirty="0">
                <a:latin typeface="Times New Roman" panose="02020603050405020304" pitchFamily="18" charset="0"/>
                <a:cs typeface="Times New Roman" panose="02020603050405020304" pitchFamily="18" charset="0"/>
              </a:rPr>
              <a:t>Visit C</a:t>
            </a:r>
          </a:p>
          <a:p>
            <a:pPr>
              <a:spcBef>
                <a:spcPts val="0"/>
              </a:spcBef>
            </a:pPr>
            <a:endParaRPr lang="en-US" sz="1800" dirty="0">
              <a:latin typeface="Times New Roman" panose="02020603050405020304" pitchFamily="18" charset="0"/>
              <a:cs typeface="Times New Roman" panose="02020603050405020304" pitchFamily="18" charset="0"/>
            </a:endParaRPr>
          </a:p>
          <a:p>
            <a:pPr>
              <a:spcBef>
                <a:spcPts val="0"/>
              </a:spcBef>
            </a:pPr>
            <a:r>
              <a:rPr lang="en-US" sz="1800" dirty="0">
                <a:latin typeface="Times New Roman" panose="02020603050405020304" pitchFamily="18" charset="0"/>
                <a:cs typeface="Times New Roman" panose="02020603050405020304" pitchFamily="18" charset="0"/>
              </a:rPr>
              <a:t>Push its neighbor F onto the stack.</a:t>
            </a:r>
          </a:p>
          <a:p>
            <a:pPr>
              <a:spcBef>
                <a:spcPts val="0"/>
              </a:spcBef>
            </a:pPr>
            <a:endParaRPr lang="en-US" sz="1800" dirty="0">
              <a:latin typeface="Times New Roman" panose="02020603050405020304" pitchFamily="18" charset="0"/>
              <a:cs typeface="Times New Roman" panose="02020603050405020304" pitchFamily="18" charset="0"/>
            </a:endParaRPr>
          </a:p>
          <a:p>
            <a:pPr>
              <a:spcBef>
                <a:spcPts val="0"/>
              </a:spcBef>
            </a:pPr>
            <a:r>
              <a:rPr lang="en-US" sz="1800" dirty="0">
                <a:latin typeface="Times New Roman" panose="02020603050405020304" pitchFamily="18" charset="0"/>
                <a:cs typeface="Times New Roman" panose="02020603050405020304" pitchFamily="18" charset="0"/>
              </a:rPr>
              <a:t>Stack: [B, F]</a:t>
            </a:r>
          </a:p>
          <a:p>
            <a:pPr>
              <a:spcBef>
                <a:spcPts val="0"/>
              </a:spcBef>
            </a:pPr>
            <a:endParaRPr lang="en-US" sz="1800" dirty="0">
              <a:latin typeface="Times New Roman" panose="02020603050405020304" pitchFamily="18" charset="0"/>
              <a:cs typeface="Times New Roman" panose="02020603050405020304" pitchFamily="18" charset="0"/>
            </a:endParaRPr>
          </a:p>
          <a:p>
            <a:pPr>
              <a:spcBef>
                <a:spcPts val="0"/>
              </a:spcBef>
            </a:pPr>
            <a:r>
              <a:rPr lang="en-US" sz="1800" dirty="0">
                <a:latin typeface="Times New Roman" panose="02020603050405020304" pitchFamily="18" charset="0"/>
                <a:cs typeface="Times New Roman" panose="02020603050405020304" pitchFamily="18" charset="0"/>
              </a:rPr>
              <a:t>Pop F from stack</a:t>
            </a:r>
          </a:p>
          <a:p>
            <a:pPr>
              <a:spcBef>
                <a:spcPts val="0"/>
              </a:spcBef>
            </a:pPr>
            <a:endParaRPr lang="en-US" sz="1800" dirty="0">
              <a:latin typeface="Times New Roman" panose="02020603050405020304" pitchFamily="18" charset="0"/>
              <a:cs typeface="Times New Roman" panose="02020603050405020304" pitchFamily="18" charset="0"/>
            </a:endParaRPr>
          </a:p>
          <a:p>
            <a:pPr>
              <a:spcBef>
                <a:spcPts val="0"/>
              </a:spcBef>
            </a:pPr>
            <a:r>
              <a:rPr lang="en-US" sz="1800" dirty="0">
                <a:latin typeface="Times New Roman" panose="02020603050405020304" pitchFamily="18" charset="0"/>
                <a:cs typeface="Times New Roman" panose="02020603050405020304" pitchFamily="18" charset="0"/>
              </a:rPr>
              <a:t>Visit F</a:t>
            </a:r>
          </a:p>
          <a:p>
            <a:pPr>
              <a:spcBef>
                <a:spcPts val="0"/>
              </a:spcBef>
            </a:pPr>
            <a:endParaRPr lang="en-US" sz="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9905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pPr marL="25400"/>
            <a:r>
              <a:rPr lang="en-US" sz="3200" b="1" dirty="0" smtClean="0"/>
              <a:t>Simple Problems on DFS And Solution</a:t>
            </a:r>
            <a:endParaRPr lang="en-US" sz="3200" b="1" dirty="0"/>
          </a:p>
        </p:txBody>
      </p:sp>
      <p:sp>
        <p:nvSpPr>
          <p:cNvPr id="140" name="Google Shape;140;p8"/>
          <p:cNvSpPr txBox="1">
            <a:spLocks noGrp="1"/>
          </p:cNvSpPr>
          <p:nvPr>
            <p:ph type="body" idx="1"/>
          </p:nvPr>
        </p:nvSpPr>
        <p:spPr>
          <a:xfrm>
            <a:off x="698091" y="825911"/>
            <a:ext cx="10972800" cy="5604386"/>
          </a:xfrm>
          <a:prstGeom prst="rect">
            <a:avLst/>
          </a:prstGeom>
          <a:noFill/>
          <a:ln>
            <a:noFill/>
          </a:ln>
        </p:spPr>
        <p:txBody>
          <a:bodyPr spcFirstLastPara="1" wrap="square" lIns="91425" tIns="45700" rIns="91425" bIns="45700" anchor="t" anchorCtr="0">
            <a:noAutofit/>
          </a:bodyPr>
          <a:lstStyle/>
          <a:p>
            <a:pPr>
              <a:spcBef>
                <a:spcPts val="0"/>
              </a:spcBef>
            </a:pPr>
            <a:r>
              <a:rPr lang="en-US" sz="1200" dirty="0" smtClean="0">
                <a:latin typeface="Times New Roman" panose="02020603050405020304" pitchFamily="18" charset="0"/>
                <a:cs typeface="Times New Roman" panose="02020603050405020304" pitchFamily="18" charset="0"/>
              </a:rPr>
              <a:t>                             F </a:t>
            </a:r>
            <a:r>
              <a:rPr lang="en-US" sz="1200" dirty="0">
                <a:latin typeface="Times New Roman" panose="02020603050405020304" pitchFamily="18" charset="0"/>
                <a:cs typeface="Times New Roman" panose="02020603050405020304" pitchFamily="18" charset="0"/>
              </a:rPr>
              <a:t>has no children, so nothing is pushed.</a:t>
            </a: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r>
              <a:rPr lang="en-US" sz="1200" dirty="0">
                <a:latin typeface="Times New Roman" panose="02020603050405020304" pitchFamily="18" charset="0"/>
                <a:cs typeface="Times New Roman" panose="02020603050405020304" pitchFamily="18" charset="0"/>
              </a:rPr>
              <a:t>Stack: [B]</a:t>
            </a: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r>
              <a:rPr lang="en-US" sz="1200" dirty="0">
                <a:latin typeface="Times New Roman" panose="02020603050405020304" pitchFamily="18" charset="0"/>
                <a:cs typeface="Times New Roman" panose="02020603050405020304" pitchFamily="18" charset="0"/>
              </a:rPr>
              <a:t>Pop B from stack</a:t>
            </a: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r>
              <a:rPr lang="en-US" sz="1200" dirty="0">
                <a:latin typeface="Times New Roman" panose="02020603050405020304" pitchFamily="18" charset="0"/>
                <a:cs typeface="Times New Roman" panose="02020603050405020304" pitchFamily="18" charset="0"/>
              </a:rPr>
              <a:t>Visit B</a:t>
            </a: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r>
              <a:rPr lang="en-US" sz="1200" dirty="0">
                <a:latin typeface="Times New Roman" panose="02020603050405020304" pitchFamily="18" charset="0"/>
                <a:cs typeface="Times New Roman" panose="02020603050405020304" pitchFamily="18" charset="0"/>
              </a:rPr>
              <a:t>Push its neighbors (D, E) onto the stack.</a:t>
            </a: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r>
              <a:rPr lang="en-US" sz="1200" dirty="0">
                <a:latin typeface="Times New Roman" panose="02020603050405020304" pitchFamily="18" charset="0"/>
                <a:cs typeface="Times New Roman" panose="02020603050405020304" pitchFamily="18" charset="0"/>
              </a:rPr>
              <a:t>Stack: [D, E]</a:t>
            </a: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r>
              <a:rPr lang="en-US" sz="1200" dirty="0">
                <a:latin typeface="Times New Roman" panose="02020603050405020304" pitchFamily="18" charset="0"/>
                <a:cs typeface="Times New Roman" panose="02020603050405020304" pitchFamily="18" charset="0"/>
              </a:rPr>
              <a:t>Pop E from stack</a:t>
            </a: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r>
              <a:rPr lang="en-US" sz="1200" dirty="0">
                <a:latin typeface="Times New Roman" panose="02020603050405020304" pitchFamily="18" charset="0"/>
                <a:cs typeface="Times New Roman" panose="02020603050405020304" pitchFamily="18" charset="0"/>
              </a:rPr>
              <a:t>Visit E</a:t>
            </a: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r>
              <a:rPr lang="en-US" sz="1200" dirty="0">
                <a:latin typeface="Times New Roman" panose="02020603050405020304" pitchFamily="18" charset="0"/>
                <a:cs typeface="Times New Roman" panose="02020603050405020304" pitchFamily="18" charset="0"/>
              </a:rPr>
              <a:t>E has no children, so nothing is pushed.</a:t>
            </a: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r>
              <a:rPr lang="en-US" sz="1200" dirty="0">
                <a:latin typeface="Times New Roman" panose="02020603050405020304" pitchFamily="18" charset="0"/>
                <a:cs typeface="Times New Roman" panose="02020603050405020304" pitchFamily="18" charset="0"/>
              </a:rPr>
              <a:t>Stack: [D]</a:t>
            </a: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r>
              <a:rPr lang="en-US" sz="1200" dirty="0">
                <a:latin typeface="Times New Roman" panose="02020603050405020304" pitchFamily="18" charset="0"/>
                <a:cs typeface="Times New Roman" panose="02020603050405020304" pitchFamily="18" charset="0"/>
              </a:rPr>
              <a:t>Pop D from stack</a:t>
            </a: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r>
              <a:rPr lang="en-US" sz="1200" dirty="0">
                <a:latin typeface="Times New Roman" panose="02020603050405020304" pitchFamily="18" charset="0"/>
                <a:cs typeface="Times New Roman" panose="02020603050405020304" pitchFamily="18" charset="0"/>
              </a:rPr>
              <a:t>Visit D</a:t>
            </a: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r>
              <a:rPr lang="en-US" sz="1200" dirty="0">
                <a:latin typeface="Times New Roman" panose="02020603050405020304" pitchFamily="18" charset="0"/>
                <a:cs typeface="Times New Roman" panose="02020603050405020304" pitchFamily="18" charset="0"/>
              </a:rPr>
              <a:t>D has no children, so nothing is pushed.</a:t>
            </a: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r>
              <a:rPr lang="en-US" sz="1200" dirty="0">
                <a:latin typeface="Times New Roman" panose="02020603050405020304" pitchFamily="18" charset="0"/>
                <a:cs typeface="Times New Roman" panose="02020603050405020304" pitchFamily="18" charset="0"/>
              </a:rPr>
              <a:t>Stack: [] (Empty)</a:t>
            </a:r>
          </a:p>
          <a:p>
            <a:pPr>
              <a:spcBef>
                <a:spcPts val="0"/>
              </a:spcBef>
            </a:pPr>
            <a:endParaRPr lang="en-US" sz="1200" dirty="0">
              <a:latin typeface="Times New Roman" panose="02020603050405020304" pitchFamily="18" charset="0"/>
              <a:cs typeface="Times New Roman" panose="02020603050405020304" pitchFamily="18" charset="0"/>
            </a:endParaRPr>
          </a:p>
          <a:p>
            <a:pPr>
              <a:spcBef>
                <a:spcPts val="0"/>
              </a:spcBef>
            </a:pPr>
            <a:r>
              <a:rPr lang="en-US" sz="1200" dirty="0">
                <a:latin typeface="Times New Roman" panose="02020603050405020304" pitchFamily="18" charset="0"/>
                <a:cs typeface="Times New Roman" panose="02020603050405020304" pitchFamily="18" charset="0"/>
              </a:rPr>
              <a:t>Final DFS Traversal Order</a:t>
            </a:r>
          </a:p>
          <a:p>
            <a:pPr>
              <a:spcBef>
                <a:spcPts val="0"/>
              </a:spcBef>
            </a:pPr>
            <a:r>
              <a:rPr lang="en-US" sz="1200" dirty="0">
                <a:latin typeface="Times New Roman" panose="02020603050405020304" pitchFamily="18" charset="0"/>
                <a:cs typeface="Times New Roman" panose="02020603050405020304" pitchFamily="18" charset="0"/>
              </a:rPr>
              <a:t>A → C → F → B → E → D ✅</a:t>
            </a:r>
          </a:p>
          <a:p>
            <a:pPr marL="25400" indent="0">
              <a:spcBef>
                <a:spcPts val="0"/>
              </a:spcBef>
              <a:buNone/>
            </a:pPr>
            <a:endParaRPr lang="en-US" sz="1200" dirty="0">
              <a:latin typeface="Times New Roman" panose="02020603050405020304" pitchFamily="18" charset="0"/>
              <a:cs typeface="Times New Roman" panose="02020603050405020304" pitchFamily="18" charset="0"/>
            </a:endParaRPr>
          </a:p>
          <a:p>
            <a:pPr marL="25400" indent="0">
              <a:spcBef>
                <a:spcPts val="0"/>
              </a:spcBef>
              <a:buNone/>
            </a:pPr>
            <a:endParaRPr lang="en-US" sz="800" dirty="0">
              <a:latin typeface="Times New Roman" panose="02020603050405020304" pitchFamily="18" charset="0"/>
              <a:cs typeface="Times New Roman" panose="02020603050405020304" pitchFamily="18" charset="0"/>
            </a:endParaRPr>
          </a:p>
          <a:p>
            <a:pPr marL="25400" indent="0">
              <a:spcBef>
                <a:spcPts val="0"/>
              </a:spcBef>
              <a:buNone/>
            </a:pPr>
            <a:endParaRPr lang="en-US" sz="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2655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pPr marL="25400"/>
            <a:r>
              <a:rPr lang="en-US" sz="3200" b="1" dirty="0" smtClean="0"/>
              <a:t>Problems on BFS And Solution</a:t>
            </a:r>
            <a:endParaRPr lang="en-US" sz="3200" b="1" dirty="0"/>
          </a:p>
        </p:txBody>
      </p:sp>
      <p:sp>
        <p:nvSpPr>
          <p:cNvPr id="140" name="Google Shape;140;p8"/>
          <p:cNvSpPr txBox="1">
            <a:spLocks noGrp="1"/>
          </p:cNvSpPr>
          <p:nvPr>
            <p:ph type="body" idx="1"/>
          </p:nvPr>
        </p:nvSpPr>
        <p:spPr>
          <a:xfrm>
            <a:off x="698091" y="825911"/>
            <a:ext cx="10972800" cy="5604386"/>
          </a:xfrm>
          <a:prstGeom prst="rect">
            <a:avLst/>
          </a:prstGeom>
          <a:noFill/>
          <a:ln>
            <a:noFill/>
          </a:ln>
        </p:spPr>
        <p:txBody>
          <a:bodyPr spcFirstLastPara="1" wrap="square" lIns="91425" tIns="45700" rIns="91425" bIns="45700" anchor="t" anchorCtr="0">
            <a:noAutofit/>
          </a:bodyPr>
          <a:lstStyle/>
          <a:p>
            <a:pPr marL="25400" indent="0">
              <a:buNone/>
            </a:pPr>
            <a:r>
              <a:rPr lang="en-US" sz="2400" dirty="0" smtClean="0"/>
              <a:t>                </a:t>
            </a:r>
            <a:r>
              <a:rPr lang="en-US" sz="2400" dirty="0"/>
              <a:t>Consider the graph given in </a:t>
            </a:r>
            <a:r>
              <a:rPr lang="en-US" sz="2400" dirty="0" smtClean="0"/>
              <a:t>Fig</a:t>
            </a:r>
          </a:p>
          <a:p>
            <a:pPr marL="25400" indent="0">
              <a:buNone/>
            </a:pPr>
            <a:r>
              <a:rPr lang="en-US" sz="2400" dirty="0" smtClean="0"/>
              <a:t>1.Starting </a:t>
            </a:r>
            <a:r>
              <a:rPr lang="en-US" sz="2400" dirty="0"/>
              <a:t>at vertex ‘b’ and resolving ties by the vertex alphabetical </a:t>
            </a:r>
          </a:p>
          <a:p>
            <a:pPr marL="25400" indent="0">
              <a:buNone/>
            </a:pPr>
            <a:r>
              <a:rPr lang="en-US" sz="2400" dirty="0"/>
              <a:t>order, traverse the graph by Breadth First Search (BFS) and </a:t>
            </a:r>
          </a:p>
          <a:p>
            <a:pPr marL="25400" indent="0">
              <a:buNone/>
            </a:pPr>
            <a:r>
              <a:rPr lang="en-US" sz="2400" dirty="0"/>
              <a:t>construct the corresponding Breadth First Search Spanning Tree. </a:t>
            </a:r>
          </a:p>
          <a:p>
            <a:pPr marL="25400" indent="0">
              <a:buNone/>
            </a:pPr>
            <a:r>
              <a:rPr lang="en-US" sz="2400" dirty="0" smtClean="0"/>
              <a:t>2.Illustrate </a:t>
            </a:r>
            <a:r>
              <a:rPr lang="en-US" sz="2400" dirty="0"/>
              <a:t>the Queue operations for performing BFS Traversal to </a:t>
            </a:r>
            <a:endParaRPr lang="en-US" sz="2400" dirty="0" smtClean="0"/>
          </a:p>
          <a:p>
            <a:pPr marL="25400" indent="0">
              <a:buNone/>
            </a:pPr>
            <a:r>
              <a:rPr lang="en-US" sz="2400" dirty="0" smtClean="0"/>
              <a:t>obtain BFS Spanning Tree.  </a:t>
            </a:r>
          </a:p>
          <a:p>
            <a:pPr marL="25400" indent="0">
              <a:buNone/>
            </a:pPr>
            <a:r>
              <a:rPr lang="en-US" sz="2400" dirty="0" smtClean="0"/>
              <a:t>3.Specify </a:t>
            </a:r>
            <a:r>
              <a:rPr lang="en-US" sz="2400" dirty="0"/>
              <a:t>all possible BFS Traversal sequences. </a:t>
            </a:r>
          </a:p>
          <a:p>
            <a:pPr marL="25400" indent="0">
              <a:buNone/>
            </a:pPr>
            <a:endParaRPr lang="en-US" sz="2400" dirty="0" smtClean="0"/>
          </a:p>
          <a:p>
            <a:pPr marL="25400" indent="0">
              <a:buNone/>
            </a:pPr>
            <a:endParaRPr lang="en-US" sz="2400" dirty="0"/>
          </a:p>
          <a:p>
            <a:pPr marL="25400" indent="0">
              <a:buNone/>
            </a:pPr>
            <a:endParaRPr lang="en-US" sz="2400" dirty="0" smtClean="0"/>
          </a:p>
        </p:txBody>
      </p:sp>
      <p:pic>
        <p:nvPicPr>
          <p:cNvPr id="2" name="Picture 1"/>
          <p:cNvPicPr>
            <a:picLocks noChangeAspect="1"/>
          </p:cNvPicPr>
          <p:nvPr/>
        </p:nvPicPr>
        <p:blipFill>
          <a:blip r:embed="rId3"/>
          <a:stretch>
            <a:fillRect/>
          </a:stretch>
        </p:blipFill>
        <p:spPr>
          <a:xfrm>
            <a:off x="2369574" y="4060722"/>
            <a:ext cx="7452852" cy="2045109"/>
          </a:xfrm>
          <a:prstGeom prst="rect">
            <a:avLst/>
          </a:prstGeom>
        </p:spPr>
      </p:pic>
    </p:spTree>
    <p:extLst>
      <p:ext uri="{BB962C8B-B14F-4D97-AF65-F5344CB8AC3E}">
        <p14:creationId xmlns:p14="http://schemas.microsoft.com/office/powerpoint/2010/main" val="3403964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pPr marL="25400"/>
            <a:r>
              <a:rPr lang="en-US" sz="3200" b="1" dirty="0" smtClean="0"/>
              <a:t>Simple Problems on DFS And Solution</a:t>
            </a:r>
            <a:endParaRPr lang="en-US" sz="3200" b="1" dirty="0"/>
          </a:p>
        </p:txBody>
      </p:sp>
      <p:sp>
        <p:nvSpPr>
          <p:cNvPr id="140" name="Google Shape;140;p8"/>
          <p:cNvSpPr txBox="1">
            <a:spLocks noGrp="1"/>
          </p:cNvSpPr>
          <p:nvPr>
            <p:ph type="body" idx="1"/>
          </p:nvPr>
        </p:nvSpPr>
        <p:spPr>
          <a:xfrm>
            <a:off x="698091" y="825911"/>
            <a:ext cx="10972800" cy="5604386"/>
          </a:xfrm>
          <a:prstGeom prst="rect">
            <a:avLst/>
          </a:prstGeom>
          <a:noFill/>
          <a:ln>
            <a:noFill/>
          </a:ln>
        </p:spPr>
        <p:txBody>
          <a:bodyPr spcFirstLastPara="1" wrap="square" lIns="91425" tIns="45700" rIns="91425" bIns="45700" anchor="t" anchorCtr="0">
            <a:noAutofit/>
          </a:bodyPr>
          <a:lstStyle/>
          <a:p>
            <a:r>
              <a:rPr lang="en-US" sz="2400" b="1" dirty="0"/>
              <a:t>BFS Traversal (Starting from 'b')</a:t>
            </a:r>
            <a:endParaRPr lang="en-US" sz="2400" dirty="0"/>
          </a:p>
          <a:p>
            <a:pPr lvl="0"/>
            <a:r>
              <a:rPr lang="en-US" sz="2400" b="1" dirty="0"/>
              <a:t>Start at 'b'</a:t>
            </a:r>
            <a:r>
              <a:rPr lang="en-US" sz="2400" dirty="0"/>
              <a:t>, </a:t>
            </a:r>
            <a:r>
              <a:rPr lang="en-US" sz="2400" dirty="0" err="1"/>
              <a:t>enqueue</a:t>
            </a:r>
            <a:r>
              <a:rPr lang="en-US" sz="2400" dirty="0"/>
              <a:t> → </a:t>
            </a:r>
            <a:r>
              <a:rPr lang="en-US" sz="2400" b="1" dirty="0"/>
              <a:t>Queue: [b]</a:t>
            </a:r>
            <a:endParaRPr lang="en-US" sz="2400" dirty="0"/>
          </a:p>
          <a:p>
            <a:pPr lvl="0"/>
            <a:r>
              <a:rPr lang="en-US" sz="2400" dirty="0"/>
              <a:t>Visit neighbors: </a:t>
            </a:r>
            <a:r>
              <a:rPr lang="en-US" sz="2400" b="1" dirty="0"/>
              <a:t>a, c, f</a:t>
            </a:r>
            <a:r>
              <a:rPr lang="en-US" sz="2400" dirty="0"/>
              <a:t> (in alphabetical order) → </a:t>
            </a:r>
            <a:r>
              <a:rPr lang="en-US" sz="2400" b="1" dirty="0"/>
              <a:t>Queue: [a, c, f]</a:t>
            </a:r>
            <a:endParaRPr lang="en-US" sz="2400" dirty="0"/>
          </a:p>
          <a:p>
            <a:pPr lvl="0"/>
            <a:r>
              <a:rPr lang="en-US" sz="2400" dirty="0" err="1"/>
              <a:t>Dequeue</a:t>
            </a:r>
            <a:r>
              <a:rPr lang="en-US" sz="2400" dirty="0"/>
              <a:t> 'a', visit neighbors: </a:t>
            </a:r>
            <a:r>
              <a:rPr lang="en-US" sz="2400" b="1" dirty="0"/>
              <a:t>e (already visited b)</a:t>
            </a:r>
            <a:r>
              <a:rPr lang="en-US" sz="2400" dirty="0"/>
              <a:t> → </a:t>
            </a:r>
            <a:r>
              <a:rPr lang="en-US" sz="2400" b="1" dirty="0"/>
              <a:t>Queue: [c, f, e]</a:t>
            </a:r>
            <a:endParaRPr lang="en-US" sz="2400" dirty="0"/>
          </a:p>
          <a:p>
            <a:pPr lvl="0"/>
            <a:r>
              <a:rPr lang="en-US" sz="2400" dirty="0" err="1"/>
              <a:t>Dequeue</a:t>
            </a:r>
            <a:r>
              <a:rPr lang="en-US" sz="2400" dirty="0"/>
              <a:t> 'c', visit neighbors: </a:t>
            </a:r>
            <a:r>
              <a:rPr lang="en-US" sz="2400" b="1" dirty="0"/>
              <a:t>d, g</a:t>
            </a:r>
            <a:r>
              <a:rPr lang="en-US" sz="2400" dirty="0"/>
              <a:t> → </a:t>
            </a:r>
            <a:r>
              <a:rPr lang="en-US" sz="2400" b="1" dirty="0"/>
              <a:t>Queue: [f, e, d, g]</a:t>
            </a:r>
            <a:endParaRPr lang="en-US" sz="2400" dirty="0"/>
          </a:p>
          <a:p>
            <a:pPr lvl="0"/>
            <a:r>
              <a:rPr lang="en-US" sz="2400" dirty="0" err="1"/>
              <a:t>Dequeue</a:t>
            </a:r>
            <a:r>
              <a:rPr lang="en-US" sz="2400" dirty="0"/>
              <a:t> 'f', no new neighbors → </a:t>
            </a:r>
            <a:r>
              <a:rPr lang="en-US" sz="2400" b="1" dirty="0"/>
              <a:t>Queue: [e, d, g]</a:t>
            </a:r>
            <a:endParaRPr lang="en-US" sz="2400" dirty="0"/>
          </a:p>
          <a:p>
            <a:pPr lvl="0"/>
            <a:r>
              <a:rPr lang="en-US" sz="2400" dirty="0" err="1"/>
              <a:t>Dequeue</a:t>
            </a:r>
            <a:r>
              <a:rPr lang="en-US" sz="2400" dirty="0"/>
              <a:t> 'e', no new neighbors → </a:t>
            </a:r>
            <a:r>
              <a:rPr lang="en-US" sz="2400" b="1" dirty="0"/>
              <a:t>Queue: [d, g]</a:t>
            </a:r>
            <a:endParaRPr lang="en-US" sz="2400" dirty="0"/>
          </a:p>
          <a:p>
            <a:pPr lvl="0"/>
            <a:r>
              <a:rPr lang="en-US" sz="2400" dirty="0" err="1"/>
              <a:t>Dequeue</a:t>
            </a:r>
            <a:r>
              <a:rPr lang="en-US" sz="2400" dirty="0"/>
              <a:t> 'd', visit neighbor: </a:t>
            </a:r>
            <a:r>
              <a:rPr lang="en-US" sz="2400" b="1" dirty="0"/>
              <a:t>h</a:t>
            </a:r>
            <a:r>
              <a:rPr lang="en-US" sz="2400" dirty="0"/>
              <a:t> → </a:t>
            </a:r>
            <a:r>
              <a:rPr lang="en-US" sz="2400" b="1" dirty="0"/>
              <a:t>Queue: [g, h]</a:t>
            </a:r>
            <a:endParaRPr lang="en-US" sz="2400" dirty="0"/>
          </a:p>
          <a:p>
            <a:pPr lvl="0"/>
            <a:r>
              <a:rPr lang="en-US" sz="2400" dirty="0" err="1"/>
              <a:t>Dequeue</a:t>
            </a:r>
            <a:r>
              <a:rPr lang="en-US" sz="2400" dirty="0"/>
              <a:t> 'g', no new neighbors → </a:t>
            </a:r>
            <a:r>
              <a:rPr lang="en-US" sz="2400" b="1" dirty="0"/>
              <a:t>Queue: [h]</a:t>
            </a:r>
            <a:endParaRPr lang="en-US" sz="2400" dirty="0"/>
          </a:p>
          <a:p>
            <a:pPr lvl="0"/>
            <a:r>
              <a:rPr lang="en-US" sz="2400" dirty="0" err="1"/>
              <a:t>Dequeue</a:t>
            </a:r>
            <a:r>
              <a:rPr lang="en-US" sz="2400" dirty="0"/>
              <a:t> 'h', no new neighbors → </a:t>
            </a:r>
            <a:r>
              <a:rPr lang="en-US" sz="2400" b="1" dirty="0"/>
              <a:t>Queue: [] (empty</a:t>
            </a:r>
            <a:r>
              <a:rPr lang="en-US" sz="2400" b="1" dirty="0" smtClean="0"/>
              <a:t>)</a:t>
            </a:r>
          </a:p>
          <a:p>
            <a:r>
              <a:rPr lang="en-US" sz="2400" b="1" dirty="0"/>
              <a:t>Final BFS Traversal Order:</a:t>
            </a:r>
            <a:endParaRPr lang="en-US" sz="2400" dirty="0"/>
          </a:p>
          <a:p>
            <a:r>
              <a:rPr lang="en-US" sz="2400" dirty="0"/>
              <a:t>✅ </a:t>
            </a:r>
            <a:r>
              <a:rPr lang="en-US" sz="2400" b="1" dirty="0"/>
              <a:t>b → a → c → f → e → d → g → h</a:t>
            </a:r>
            <a:endParaRPr lang="en-US" sz="2400" dirty="0"/>
          </a:p>
          <a:p>
            <a:pPr lvl="0"/>
            <a:endParaRPr lang="en-US" sz="2800" dirty="0"/>
          </a:p>
          <a:p>
            <a:pPr>
              <a:spcBef>
                <a:spcPts val="0"/>
              </a:spcBef>
            </a:pPr>
            <a:endParaRPr lang="en-US" sz="2800" dirty="0"/>
          </a:p>
        </p:txBody>
      </p:sp>
    </p:spTree>
    <p:extLst>
      <p:ext uri="{BB962C8B-B14F-4D97-AF65-F5344CB8AC3E}">
        <p14:creationId xmlns:p14="http://schemas.microsoft.com/office/powerpoint/2010/main" val="4278467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r>
              <a:rPr lang="en-US" b="1" dirty="0"/>
              <a:t>1. Graph Connectivity</a:t>
            </a:r>
            <a:r>
              <a:rPr lang="en-US" dirty="0"/>
              <a:t/>
            </a:r>
            <a:br>
              <a:rPr lang="en-US" dirty="0"/>
            </a:br>
            <a:endParaRPr b="1" dirty="0">
              <a:solidFill>
                <a:srgbClr val="7030A0"/>
              </a:solidFill>
              <a:latin typeface="Bernard MT Condensed" panose="02050806060905020404" pitchFamily="18" charset="0"/>
            </a:endParaRPr>
          </a:p>
        </p:txBody>
      </p:sp>
      <p:sp>
        <p:nvSpPr>
          <p:cNvPr id="140" name="Google Shape;140;p8"/>
          <p:cNvSpPr txBox="1">
            <a:spLocks noGrp="1"/>
          </p:cNvSpPr>
          <p:nvPr>
            <p:ph type="body" idx="1"/>
          </p:nvPr>
        </p:nvSpPr>
        <p:spPr>
          <a:xfrm>
            <a:off x="609600" y="1150375"/>
            <a:ext cx="10972800" cy="4975790"/>
          </a:xfrm>
          <a:prstGeom prst="rect">
            <a:avLst/>
          </a:prstGeom>
          <a:noFill/>
          <a:ln>
            <a:noFill/>
          </a:ln>
        </p:spPr>
        <p:txBody>
          <a:bodyPr spcFirstLastPara="1" wrap="square" lIns="91425" tIns="45700" rIns="91425" bIns="45700" anchor="t" anchorCtr="0">
            <a:noAutofit/>
          </a:bodyPr>
          <a:lstStyle/>
          <a:p>
            <a:r>
              <a:rPr lang="en-US" sz="1800" b="1" dirty="0">
                <a:latin typeface="Times New Roman"/>
                <a:ea typeface="Times New Roman"/>
                <a:cs typeface="Times New Roman"/>
                <a:sym typeface="Times New Roman"/>
              </a:rPr>
              <a:t> </a:t>
            </a:r>
            <a:r>
              <a:rPr lang="en-US" sz="2400" dirty="0"/>
              <a:t>Graph connectivity refers to whether all vertices (nodes) in a graph are connected in some way. A graph can be categorized into:</a:t>
            </a:r>
          </a:p>
          <a:p>
            <a:pPr lvl="0"/>
            <a:r>
              <a:rPr lang="en-US" sz="2400" b="1" dirty="0"/>
              <a:t>Connected Graph</a:t>
            </a:r>
            <a:r>
              <a:rPr lang="en-US" sz="2400" dirty="0"/>
              <a:t>: A graph is connected if there is a path between any two vertices.</a:t>
            </a:r>
          </a:p>
          <a:p>
            <a:pPr lvl="0"/>
            <a:r>
              <a:rPr lang="en-US" sz="2400" b="1" dirty="0"/>
              <a:t>Disconnected Graph</a:t>
            </a:r>
            <a:r>
              <a:rPr lang="en-US" sz="2400" dirty="0"/>
              <a:t>: A graph is disconnected if at least one pair of vertices has no path between them.</a:t>
            </a:r>
          </a:p>
          <a:p>
            <a:pPr lvl="0"/>
            <a:r>
              <a:rPr lang="en-US" sz="2400" b="1" dirty="0"/>
              <a:t>Strongly Connected (for Directed Graphs)</a:t>
            </a:r>
            <a:r>
              <a:rPr lang="en-US" sz="2400" dirty="0"/>
              <a:t>: A directed graph is strongly connected if there is a directed path from any vertex to every other vertex.</a:t>
            </a:r>
          </a:p>
          <a:p>
            <a:pPr lvl="0"/>
            <a:r>
              <a:rPr lang="en-US" sz="2400" b="1" dirty="0"/>
              <a:t>Weakly Connected (for Directed Graphs)</a:t>
            </a:r>
            <a:r>
              <a:rPr lang="en-US" sz="2400" dirty="0"/>
              <a:t>: A directed graph is weakly connected if replacing all directed edges with undirected edges results in a connected graph.</a:t>
            </a:r>
          </a:p>
          <a:p>
            <a:pPr marL="235584" lvl="0" indent="0" algn="just" rtl="0">
              <a:lnSpc>
                <a:spcPct val="115000"/>
              </a:lnSpc>
              <a:spcBef>
                <a:spcPts val="0"/>
              </a:spcBef>
              <a:spcAft>
                <a:spcPts val="0"/>
              </a:spcAft>
              <a:buClr>
                <a:schemeClr val="dk1"/>
              </a:buClr>
              <a:buSzPts val="1800"/>
              <a:buNone/>
            </a:pPr>
            <a:endParaRPr sz="18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pPr marL="25400"/>
            <a:r>
              <a:rPr lang="en-US" sz="3200" b="1" dirty="0" smtClean="0"/>
              <a:t> Problems on BFS And Solution</a:t>
            </a:r>
            <a:endParaRPr lang="en-US" sz="3200" b="1" dirty="0"/>
          </a:p>
        </p:txBody>
      </p:sp>
      <p:sp>
        <p:nvSpPr>
          <p:cNvPr id="140" name="Google Shape;140;p8"/>
          <p:cNvSpPr txBox="1">
            <a:spLocks noGrp="1"/>
          </p:cNvSpPr>
          <p:nvPr>
            <p:ph type="body" idx="1"/>
          </p:nvPr>
        </p:nvSpPr>
        <p:spPr>
          <a:xfrm>
            <a:off x="698091" y="825911"/>
            <a:ext cx="10972800" cy="5604386"/>
          </a:xfrm>
          <a:prstGeom prst="rect">
            <a:avLst/>
          </a:prstGeom>
          <a:noFill/>
          <a:ln>
            <a:noFill/>
          </a:ln>
        </p:spPr>
        <p:txBody>
          <a:bodyPr spcFirstLastPara="1" wrap="square" lIns="91425" tIns="45700" rIns="91425" bIns="45700" anchor="t" anchorCtr="0">
            <a:noAutofit/>
          </a:bodyPr>
          <a:lstStyle/>
          <a:p>
            <a:r>
              <a:rPr lang="en-US" sz="2400" b="1" dirty="0" smtClean="0"/>
              <a:t>Step </a:t>
            </a:r>
            <a:r>
              <a:rPr lang="en-US" sz="2400" b="1" dirty="0"/>
              <a:t>2: BFS Spanning Tree</a:t>
            </a:r>
          </a:p>
          <a:p>
            <a:r>
              <a:rPr lang="en-US" sz="2400" dirty="0"/>
              <a:t>The BFS Spanning Tree includes edges that represent the first discovery of each node.</a:t>
            </a:r>
          </a:p>
          <a:p>
            <a:r>
              <a:rPr lang="en-US" sz="2400" b="1" dirty="0"/>
              <a:t>Root</a:t>
            </a:r>
            <a:r>
              <a:rPr lang="en-US" sz="2400" dirty="0"/>
              <a:t>: </a:t>
            </a:r>
            <a:r>
              <a:rPr lang="en-US" sz="2400" dirty="0" smtClean="0"/>
              <a:t>b</a:t>
            </a:r>
          </a:p>
          <a:p>
            <a:pPr marL="25400" indent="0">
              <a:buNone/>
            </a:pPr>
            <a:r>
              <a:rPr lang="en-US" sz="2400" b="1" dirty="0" smtClean="0"/>
              <a:t>Tree </a:t>
            </a:r>
            <a:r>
              <a:rPr lang="en-US" sz="2400" b="1" dirty="0"/>
              <a:t>edges:</a:t>
            </a:r>
          </a:p>
          <a:p>
            <a:pPr marL="25400" indent="0">
              <a:buNone/>
            </a:pPr>
            <a:r>
              <a:rPr lang="en-US" sz="2400" dirty="0" smtClean="0"/>
              <a:t>𝑏 </a:t>
            </a:r>
            <a:r>
              <a:rPr lang="en-US" sz="2400" dirty="0"/>
              <a:t>→ 𝑎</a:t>
            </a:r>
          </a:p>
          <a:p>
            <a:pPr marL="25400" indent="0">
              <a:buNone/>
            </a:pPr>
            <a:r>
              <a:rPr lang="en-US" sz="2400" dirty="0"/>
              <a:t>𝑏 →𝑐</a:t>
            </a:r>
          </a:p>
          <a:p>
            <a:pPr marL="25400" indent="0">
              <a:buNone/>
            </a:pPr>
            <a:r>
              <a:rPr lang="en-US" sz="2400" dirty="0"/>
              <a:t>𝑏 →𝑒</a:t>
            </a:r>
          </a:p>
          <a:p>
            <a:pPr marL="25400" indent="0">
              <a:buNone/>
            </a:pPr>
            <a:r>
              <a:rPr lang="en-US" sz="2400" dirty="0"/>
              <a:t>𝑏→𝑓</a:t>
            </a:r>
          </a:p>
          <a:p>
            <a:pPr marL="25400" indent="0">
              <a:buNone/>
            </a:pPr>
            <a:r>
              <a:rPr lang="en-US" sz="2400" dirty="0" err="1"/>
              <a:t>c→d</a:t>
            </a:r>
            <a:endParaRPr lang="en-US" sz="2400" dirty="0"/>
          </a:p>
          <a:p>
            <a:pPr marL="25400" indent="0">
              <a:buNone/>
            </a:pPr>
            <a:r>
              <a:rPr lang="en-US" sz="2400" dirty="0"/>
              <a:t>𝑒 →ℎ</a:t>
            </a:r>
          </a:p>
          <a:p>
            <a:pPr marL="25400" indent="0">
              <a:buNone/>
            </a:pPr>
            <a:r>
              <a:rPr lang="en-US" sz="2400" dirty="0"/>
              <a:t>𝑐→𝑔</a:t>
            </a:r>
          </a:p>
        </p:txBody>
      </p:sp>
    </p:spTree>
    <p:extLst>
      <p:ext uri="{BB962C8B-B14F-4D97-AF65-F5344CB8AC3E}">
        <p14:creationId xmlns:p14="http://schemas.microsoft.com/office/powerpoint/2010/main" val="930492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pPr marL="25400"/>
            <a:r>
              <a:rPr lang="en-US" sz="3200" dirty="0"/>
              <a:t>The spanning tree structure:</a:t>
            </a:r>
            <a:endParaRPr lang="en-US" sz="3200" b="1" dirty="0"/>
          </a:p>
        </p:txBody>
      </p:sp>
      <p:sp>
        <p:nvSpPr>
          <p:cNvPr id="140" name="Google Shape;140;p8"/>
          <p:cNvSpPr txBox="1">
            <a:spLocks noGrp="1"/>
          </p:cNvSpPr>
          <p:nvPr>
            <p:ph type="body" idx="1"/>
          </p:nvPr>
        </p:nvSpPr>
        <p:spPr>
          <a:xfrm>
            <a:off x="698091" y="825911"/>
            <a:ext cx="10972800" cy="5604386"/>
          </a:xfrm>
          <a:prstGeom prst="rect">
            <a:avLst/>
          </a:prstGeom>
          <a:noFill/>
          <a:ln>
            <a:noFill/>
          </a:ln>
        </p:spPr>
        <p:txBody>
          <a:bodyPr spcFirstLastPara="1" wrap="square" lIns="91425" tIns="45700" rIns="91425" bIns="45700" anchor="t" anchorCtr="0">
            <a:noAutofit/>
          </a:bodyPr>
          <a:lstStyle/>
          <a:p>
            <a:pPr marL="25400" indent="0" algn="ctr">
              <a:buNone/>
            </a:pPr>
            <a:r>
              <a:rPr lang="pt-BR" sz="4800" dirty="0" smtClean="0"/>
              <a:t>  b</a:t>
            </a:r>
            <a:endParaRPr lang="pt-BR" sz="4800" dirty="0"/>
          </a:p>
          <a:p>
            <a:pPr marL="25400" indent="0" algn="ctr">
              <a:buNone/>
            </a:pPr>
            <a:r>
              <a:rPr lang="pt-BR" sz="4800" dirty="0"/>
              <a:t>   /|\ \</a:t>
            </a:r>
          </a:p>
          <a:p>
            <a:pPr marL="25400" indent="0" algn="ctr">
              <a:buNone/>
            </a:pPr>
            <a:r>
              <a:rPr lang="pt-BR" sz="4800" dirty="0"/>
              <a:t>  a c e f</a:t>
            </a:r>
          </a:p>
          <a:p>
            <a:pPr marL="25400" indent="0" algn="ctr">
              <a:buNone/>
            </a:pPr>
            <a:r>
              <a:rPr lang="pt-BR" sz="4800" dirty="0"/>
              <a:t>  | |   |</a:t>
            </a:r>
          </a:p>
          <a:p>
            <a:pPr marL="25400" indent="0" algn="ctr">
              <a:buNone/>
            </a:pPr>
            <a:r>
              <a:rPr lang="pt-BR" sz="4800" dirty="0"/>
              <a:t>  d g   h</a:t>
            </a:r>
            <a:endParaRPr lang="en-US" sz="4800" dirty="0"/>
          </a:p>
        </p:txBody>
      </p:sp>
    </p:spTree>
    <p:extLst>
      <p:ext uri="{BB962C8B-B14F-4D97-AF65-F5344CB8AC3E}">
        <p14:creationId xmlns:p14="http://schemas.microsoft.com/office/powerpoint/2010/main" val="2765478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pPr marL="25400"/>
            <a:r>
              <a:rPr lang="en-US" sz="3200" b="1" dirty="0"/>
              <a:t>Possible BFS Traversal Sequences</a:t>
            </a:r>
          </a:p>
        </p:txBody>
      </p:sp>
      <p:sp>
        <p:nvSpPr>
          <p:cNvPr id="140" name="Google Shape;140;p8"/>
          <p:cNvSpPr txBox="1">
            <a:spLocks noGrp="1"/>
          </p:cNvSpPr>
          <p:nvPr>
            <p:ph type="body" idx="1"/>
          </p:nvPr>
        </p:nvSpPr>
        <p:spPr>
          <a:xfrm>
            <a:off x="678427" y="796414"/>
            <a:ext cx="10972800" cy="5604386"/>
          </a:xfrm>
          <a:prstGeom prst="rect">
            <a:avLst/>
          </a:prstGeom>
          <a:noFill/>
          <a:ln>
            <a:noFill/>
          </a:ln>
        </p:spPr>
        <p:txBody>
          <a:bodyPr spcFirstLastPara="1" wrap="square" lIns="91425" tIns="45700" rIns="91425" bIns="45700" anchor="t" anchorCtr="0">
            <a:noAutofit/>
          </a:bodyPr>
          <a:lstStyle/>
          <a:p>
            <a:r>
              <a:rPr lang="en-US" b="1" dirty="0"/>
              <a:t>Step 4: Possible BFS Traversal Sequences</a:t>
            </a:r>
          </a:p>
          <a:p>
            <a:r>
              <a:rPr lang="en-US" dirty="0"/>
              <a:t>Since BFS depends on tie-breaking when selecting neighbors, other BFS sequences can occur depending on how ties are resolved. The given order follows </a:t>
            </a:r>
            <a:r>
              <a:rPr lang="en-US" b="1" dirty="0"/>
              <a:t>alphabetical order</a:t>
            </a:r>
            <a:r>
              <a:rPr lang="en-US" dirty="0"/>
              <a:t>, but alternative tie-breaking might yield sequences such as:</a:t>
            </a:r>
          </a:p>
          <a:p>
            <a:r>
              <a:rPr lang="en-US" b="1" dirty="0"/>
              <a:t>b, a, c, e, f, g, d, h</a:t>
            </a:r>
            <a:endParaRPr lang="en-US" dirty="0"/>
          </a:p>
          <a:p>
            <a:r>
              <a:rPr lang="en-US" b="1" dirty="0"/>
              <a:t>b, a, c, f, e, d, g, h</a:t>
            </a:r>
            <a:endParaRPr lang="en-US" dirty="0"/>
          </a:p>
          <a:p>
            <a:r>
              <a:rPr lang="en-US" b="1" dirty="0"/>
              <a:t>b, c, a, e, f, d, g, h</a:t>
            </a:r>
            <a:endParaRPr lang="en-US" dirty="0"/>
          </a:p>
          <a:p>
            <a:r>
              <a:rPr lang="en-US" dirty="0"/>
              <a:t>Each sequence depends on which neighbor is processed first when multiple choices are available.</a:t>
            </a:r>
          </a:p>
          <a:p>
            <a:pPr marL="25400" indent="0" algn="ctr">
              <a:buNone/>
            </a:pPr>
            <a:r>
              <a:rPr lang="pt-BR" sz="4800" dirty="0" smtClean="0"/>
              <a:t>    </a:t>
            </a:r>
            <a:endParaRPr lang="en-US" sz="4800" dirty="0"/>
          </a:p>
        </p:txBody>
      </p:sp>
    </p:spTree>
    <p:extLst>
      <p:ext uri="{BB962C8B-B14F-4D97-AF65-F5344CB8AC3E}">
        <p14:creationId xmlns:p14="http://schemas.microsoft.com/office/powerpoint/2010/main" val="35311800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pPr marL="25400"/>
            <a:r>
              <a:rPr lang="en-US" sz="3200" b="1" dirty="0" smtClean="0"/>
              <a:t>Problems on DFS and  Solution</a:t>
            </a:r>
            <a:endParaRPr lang="en-US" sz="3200" b="1" dirty="0"/>
          </a:p>
        </p:txBody>
      </p:sp>
      <p:sp>
        <p:nvSpPr>
          <p:cNvPr id="140" name="Google Shape;140;p8"/>
          <p:cNvSpPr txBox="1">
            <a:spLocks noGrp="1"/>
          </p:cNvSpPr>
          <p:nvPr>
            <p:ph type="body" idx="1"/>
          </p:nvPr>
        </p:nvSpPr>
        <p:spPr>
          <a:xfrm>
            <a:off x="678427" y="796414"/>
            <a:ext cx="10972800" cy="5604386"/>
          </a:xfrm>
          <a:prstGeom prst="rect">
            <a:avLst/>
          </a:prstGeom>
          <a:noFill/>
          <a:ln>
            <a:noFill/>
          </a:ln>
        </p:spPr>
        <p:txBody>
          <a:bodyPr spcFirstLastPara="1" wrap="square" lIns="91425" tIns="45700" rIns="91425" bIns="45700" anchor="t" anchorCtr="0">
            <a:noAutofit/>
          </a:bodyPr>
          <a:lstStyle/>
          <a:p>
            <a:pPr marL="25400" indent="0">
              <a:buNone/>
            </a:pPr>
            <a:r>
              <a:rPr lang="en-US" sz="2400" dirty="0" smtClean="0"/>
              <a:t>              </a:t>
            </a:r>
            <a:r>
              <a:rPr lang="en-US" sz="2400" dirty="0"/>
              <a:t>Consider the graph given in Fig.</a:t>
            </a:r>
          </a:p>
          <a:p>
            <a:pPr marL="25400" indent="0">
              <a:buNone/>
            </a:pPr>
            <a:r>
              <a:rPr lang="en-US" sz="2400" dirty="0" smtClean="0"/>
              <a:t>1.Starting </a:t>
            </a:r>
            <a:r>
              <a:rPr lang="en-US" sz="2400" dirty="0"/>
              <a:t>at vertex ‘a’ and resolving ties by the vertex alphabetical order, traverse the graph by Depth First Search and construct the corresponding Depth First Search Spanning Tree. </a:t>
            </a:r>
            <a:r>
              <a:rPr lang="en-US" sz="2400" dirty="0" smtClean="0"/>
              <a:t>2.Show </a:t>
            </a:r>
            <a:r>
              <a:rPr lang="en-US" sz="2400" dirty="0"/>
              <a:t>the traces of the traversal stack for DFS and specify the order in which vertices were pushed onto and popped off the stack</a:t>
            </a:r>
            <a:r>
              <a:rPr lang="en-US" sz="2400" dirty="0" smtClean="0"/>
              <a:t>.</a:t>
            </a:r>
          </a:p>
          <a:p>
            <a:pPr marL="25400" indent="0">
              <a:buNone/>
            </a:pPr>
            <a:r>
              <a:rPr lang="en-US" sz="2400" dirty="0" smtClean="0"/>
              <a:t>3. </a:t>
            </a:r>
            <a:r>
              <a:rPr lang="en-US" sz="2400" dirty="0"/>
              <a:t>Identify back edges, if any. “All DFS forests will have same number of tree edges and back edges”, Is this statement true? Justify the answer</a:t>
            </a:r>
            <a:r>
              <a:rPr lang="pt-BR" sz="2400" dirty="0" smtClean="0"/>
              <a:t>    </a:t>
            </a:r>
            <a:endParaRPr lang="en-US" sz="2400" dirty="0"/>
          </a:p>
        </p:txBody>
      </p:sp>
      <p:pic>
        <p:nvPicPr>
          <p:cNvPr id="2" name="Picture 1"/>
          <p:cNvPicPr>
            <a:picLocks noChangeAspect="1"/>
          </p:cNvPicPr>
          <p:nvPr/>
        </p:nvPicPr>
        <p:blipFill>
          <a:blip r:embed="rId3"/>
          <a:stretch>
            <a:fillRect/>
          </a:stretch>
        </p:blipFill>
        <p:spPr>
          <a:xfrm>
            <a:off x="2442548" y="3687096"/>
            <a:ext cx="6730949" cy="2713704"/>
          </a:xfrm>
          <a:prstGeom prst="rect">
            <a:avLst/>
          </a:prstGeom>
        </p:spPr>
      </p:pic>
    </p:spTree>
    <p:extLst>
      <p:ext uri="{BB962C8B-B14F-4D97-AF65-F5344CB8AC3E}">
        <p14:creationId xmlns:p14="http://schemas.microsoft.com/office/powerpoint/2010/main" val="5898464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pPr marL="25400"/>
            <a:r>
              <a:rPr lang="en-US" sz="3200" b="1" dirty="0" smtClean="0"/>
              <a:t>Problems on DFS and  Solution</a:t>
            </a:r>
            <a:endParaRPr lang="en-US" sz="3200" b="1" dirty="0"/>
          </a:p>
        </p:txBody>
      </p:sp>
      <p:sp>
        <p:nvSpPr>
          <p:cNvPr id="140" name="Google Shape;140;p8"/>
          <p:cNvSpPr txBox="1">
            <a:spLocks noGrp="1"/>
          </p:cNvSpPr>
          <p:nvPr>
            <p:ph type="body" idx="1"/>
          </p:nvPr>
        </p:nvSpPr>
        <p:spPr>
          <a:xfrm>
            <a:off x="678427" y="796413"/>
            <a:ext cx="10972800" cy="5879689"/>
          </a:xfrm>
          <a:prstGeom prst="rect">
            <a:avLst/>
          </a:prstGeom>
          <a:noFill/>
          <a:ln>
            <a:noFill/>
          </a:ln>
        </p:spPr>
        <p:txBody>
          <a:bodyPr spcFirstLastPara="1" wrap="square" lIns="91425" tIns="45700" rIns="91425" bIns="45700" anchor="t" anchorCtr="0">
            <a:noAutofit/>
          </a:bodyPr>
          <a:lstStyle/>
          <a:p>
            <a:endParaRPr lang="en-US" sz="2000" dirty="0" smtClean="0"/>
          </a:p>
          <a:p>
            <a:pPr marL="25400" indent="0">
              <a:buNone/>
            </a:pPr>
            <a:r>
              <a:rPr lang="en-US" sz="2000" b="1" dirty="0"/>
              <a:t>Adjacency List Representation</a:t>
            </a:r>
          </a:p>
          <a:p>
            <a:r>
              <a:rPr lang="en-US" sz="2000" dirty="0"/>
              <a:t>From the image, we extract the edges:</a:t>
            </a:r>
          </a:p>
          <a:p>
            <a:pPr marL="25400" indent="0">
              <a:buNone/>
            </a:pPr>
            <a:r>
              <a:rPr lang="en-US" sz="2000" dirty="0" smtClean="0"/>
              <a:t>a </a:t>
            </a:r>
            <a:r>
              <a:rPr lang="en-US" sz="2000" dirty="0"/>
              <a:t>- b, a - c, a - d, a - e</a:t>
            </a:r>
          </a:p>
          <a:p>
            <a:pPr marL="25400" indent="0">
              <a:buNone/>
            </a:pPr>
            <a:r>
              <a:rPr lang="en-US" sz="2000" dirty="0"/>
              <a:t>b - f, b - d</a:t>
            </a:r>
          </a:p>
          <a:p>
            <a:pPr marL="25400" indent="0">
              <a:buNone/>
            </a:pPr>
            <a:r>
              <a:rPr lang="en-US" sz="2000" dirty="0"/>
              <a:t>c - g</a:t>
            </a:r>
          </a:p>
          <a:p>
            <a:pPr marL="25400" indent="0">
              <a:buNone/>
            </a:pPr>
            <a:r>
              <a:rPr lang="en-US" sz="2000" dirty="0"/>
              <a:t>So the adjacency list is</a:t>
            </a:r>
            <a:r>
              <a:rPr lang="en-US" sz="2000" dirty="0" smtClean="0"/>
              <a:t>:</a:t>
            </a:r>
          </a:p>
          <a:p>
            <a:pPr marL="25400" indent="0">
              <a:buNone/>
            </a:pPr>
            <a:r>
              <a:rPr lang="en-US" sz="2000" dirty="0"/>
              <a:t>a → {b, c, d, e}</a:t>
            </a:r>
          </a:p>
          <a:p>
            <a:pPr marL="25400" indent="0">
              <a:buNone/>
            </a:pPr>
            <a:r>
              <a:rPr lang="en-US" sz="2000" dirty="0"/>
              <a:t>b → {a, d, f}</a:t>
            </a:r>
          </a:p>
          <a:p>
            <a:pPr marL="25400" indent="0">
              <a:buNone/>
            </a:pPr>
            <a:r>
              <a:rPr lang="en-US" sz="2000" dirty="0"/>
              <a:t>c → {a, g}</a:t>
            </a:r>
          </a:p>
          <a:p>
            <a:pPr marL="25400" indent="0">
              <a:buNone/>
            </a:pPr>
            <a:r>
              <a:rPr lang="en-US" sz="2000" dirty="0"/>
              <a:t>d → {a, b}</a:t>
            </a:r>
          </a:p>
          <a:p>
            <a:pPr marL="25400" indent="0">
              <a:buNone/>
            </a:pPr>
            <a:r>
              <a:rPr lang="en-US" sz="2000" dirty="0"/>
              <a:t>e → {a}</a:t>
            </a:r>
          </a:p>
          <a:p>
            <a:pPr marL="25400" indent="0">
              <a:buNone/>
            </a:pPr>
            <a:r>
              <a:rPr lang="en-US" sz="2000" dirty="0"/>
              <a:t>f → {b}</a:t>
            </a:r>
          </a:p>
          <a:p>
            <a:pPr marL="25400" indent="0">
              <a:buNone/>
            </a:pPr>
            <a:r>
              <a:rPr lang="en-US" sz="2000" dirty="0"/>
              <a:t>g → {c}</a:t>
            </a:r>
          </a:p>
          <a:p>
            <a:pPr marL="25400" indent="0">
              <a:buNone/>
            </a:pPr>
            <a:endParaRPr lang="en-US" sz="2400" dirty="0" smtClean="0"/>
          </a:p>
        </p:txBody>
      </p:sp>
    </p:spTree>
    <p:extLst>
      <p:ext uri="{BB962C8B-B14F-4D97-AF65-F5344CB8AC3E}">
        <p14:creationId xmlns:p14="http://schemas.microsoft.com/office/powerpoint/2010/main" val="31465333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pPr marL="25400"/>
            <a:r>
              <a:rPr lang="en-US" sz="3200" b="1" dirty="0" smtClean="0"/>
              <a:t>Contd..</a:t>
            </a:r>
            <a:endParaRPr lang="en-US" sz="3200" b="1" dirty="0"/>
          </a:p>
        </p:txBody>
      </p:sp>
      <p:sp>
        <p:nvSpPr>
          <p:cNvPr id="5" name="Rectangle 2"/>
          <p:cNvSpPr>
            <a:spLocks noGrp="1" noChangeArrowheads="1"/>
          </p:cNvSpPr>
          <p:nvPr>
            <p:ph type="body" idx="1"/>
          </p:nvPr>
        </p:nvSpPr>
        <p:spPr bwMode="auto">
          <a:xfrm>
            <a:off x="609600" y="1334587"/>
            <a:ext cx="646331" cy="52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6"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chemeClr val="tx1"/>
                </a:solidFill>
                <a:effectLst/>
                <a:latin typeface="Arial" panose="020B0604020202020204" pitchFamily="34" charset="0"/>
              </a:rPr>
              <a:t>Final DFS Traversal Order: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panose="020B0604020202020204" pitchFamily="34" charset="-128"/>
              </a:rPr>
              <a:t>a → b → d → f → c → g → 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 name="Rectangle 1"/>
          <p:cNvSpPr/>
          <p:nvPr/>
        </p:nvSpPr>
        <p:spPr>
          <a:xfrm>
            <a:off x="1327355" y="1100549"/>
            <a:ext cx="10156721" cy="5478423"/>
          </a:xfrm>
          <a:prstGeom prst="rect">
            <a:avLst/>
          </a:prstGeom>
        </p:spPr>
        <p:txBody>
          <a:bodyPr wrap="square">
            <a:spAutoFit/>
          </a:bodyPr>
          <a:lstStyle/>
          <a:p>
            <a:pPr marL="342900" indent="-342900">
              <a:buFont typeface="+mj-lt"/>
              <a:buAutoNum type="arabicPeriod"/>
            </a:pPr>
            <a:r>
              <a:rPr lang="en-US" b="1" dirty="0"/>
              <a:t>Start at a.</a:t>
            </a:r>
          </a:p>
          <a:p>
            <a:pPr marL="342900" indent="-342900">
              <a:buFont typeface="+mj-lt"/>
              <a:buAutoNum type="arabicPeriod"/>
            </a:pPr>
            <a:endParaRPr lang="en-US" b="1" dirty="0"/>
          </a:p>
          <a:p>
            <a:pPr marL="342900" indent="-342900">
              <a:buFont typeface="+mj-lt"/>
              <a:buAutoNum type="arabicPeriod"/>
            </a:pPr>
            <a:r>
              <a:rPr lang="en-US" b="1" dirty="0"/>
              <a:t>Visit b (first available neighbor in alphabetical order).</a:t>
            </a:r>
          </a:p>
          <a:p>
            <a:pPr marL="342900" indent="-342900">
              <a:buFont typeface="+mj-lt"/>
              <a:buAutoNum type="arabicPeriod"/>
            </a:pPr>
            <a:endParaRPr lang="en-US" b="1" dirty="0"/>
          </a:p>
          <a:p>
            <a:pPr marL="342900" indent="-342900">
              <a:buFont typeface="+mj-lt"/>
              <a:buAutoNum type="arabicPeriod"/>
            </a:pPr>
            <a:r>
              <a:rPr lang="en-US" b="1" dirty="0"/>
              <a:t>From b, visit f (only neighbor).</a:t>
            </a:r>
          </a:p>
          <a:p>
            <a:pPr marL="342900" indent="-342900">
              <a:buFont typeface="+mj-lt"/>
              <a:buAutoNum type="arabicPeriod"/>
            </a:pPr>
            <a:endParaRPr lang="en-US" b="1" dirty="0"/>
          </a:p>
          <a:p>
            <a:pPr marL="342900" indent="-342900">
              <a:buFont typeface="+mj-lt"/>
              <a:buAutoNum type="arabicPeriod"/>
            </a:pPr>
            <a:r>
              <a:rPr lang="en-US" b="1" dirty="0"/>
              <a:t>Backtrack to b, no more unvisited neighbors.</a:t>
            </a:r>
          </a:p>
          <a:p>
            <a:pPr marL="342900" indent="-342900">
              <a:buFont typeface="+mj-lt"/>
              <a:buAutoNum type="arabicPeriod"/>
            </a:pPr>
            <a:endParaRPr lang="en-US" b="1" dirty="0"/>
          </a:p>
          <a:p>
            <a:pPr marL="342900" indent="-342900">
              <a:buFont typeface="+mj-lt"/>
              <a:buAutoNum type="arabicPeriod"/>
            </a:pPr>
            <a:r>
              <a:rPr lang="en-US" b="1" dirty="0"/>
              <a:t>Backtrack to a.</a:t>
            </a:r>
          </a:p>
          <a:p>
            <a:pPr marL="342900" indent="-342900">
              <a:buFont typeface="+mj-lt"/>
              <a:buAutoNum type="arabicPeriod"/>
            </a:pPr>
            <a:endParaRPr lang="en-US" b="1" dirty="0"/>
          </a:p>
          <a:p>
            <a:pPr marL="342900" indent="-342900">
              <a:buFont typeface="+mj-lt"/>
              <a:buAutoNum type="arabicPeriod"/>
            </a:pPr>
            <a:r>
              <a:rPr lang="en-US" b="1" dirty="0"/>
              <a:t>Visit c (next available neighbor).</a:t>
            </a:r>
          </a:p>
          <a:p>
            <a:pPr marL="342900" indent="-342900">
              <a:buFont typeface="+mj-lt"/>
              <a:buAutoNum type="arabicPeriod"/>
            </a:pPr>
            <a:endParaRPr lang="en-US" b="1" dirty="0"/>
          </a:p>
          <a:p>
            <a:pPr marL="342900" indent="-342900">
              <a:buFont typeface="+mj-lt"/>
              <a:buAutoNum type="arabicPeriod"/>
            </a:pPr>
            <a:r>
              <a:rPr lang="en-US" b="1" dirty="0"/>
              <a:t>From c, visit g (only neighbor).</a:t>
            </a:r>
          </a:p>
          <a:p>
            <a:pPr marL="342900" indent="-342900">
              <a:buFont typeface="+mj-lt"/>
              <a:buAutoNum type="arabicPeriod"/>
            </a:pPr>
            <a:endParaRPr lang="en-US" b="1" dirty="0"/>
          </a:p>
          <a:p>
            <a:pPr marL="342900" indent="-342900">
              <a:buFont typeface="+mj-lt"/>
              <a:buAutoNum type="arabicPeriod"/>
            </a:pPr>
            <a:r>
              <a:rPr lang="en-US" b="1" dirty="0"/>
              <a:t>Backtrack to c, no more unvisited neighbors.</a:t>
            </a:r>
          </a:p>
          <a:p>
            <a:pPr marL="342900" indent="-342900">
              <a:buFont typeface="+mj-lt"/>
              <a:buAutoNum type="arabicPeriod"/>
            </a:pPr>
            <a:endParaRPr lang="en-US" b="1" dirty="0"/>
          </a:p>
          <a:p>
            <a:pPr marL="342900" indent="-342900">
              <a:buFont typeface="+mj-lt"/>
              <a:buAutoNum type="arabicPeriod"/>
            </a:pPr>
            <a:r>
              <a:rPr lang="en-US" b="1" dirty="0"/>
              <a:t>Backtrack to a.</a:t>
            </a:r>
          </a:p>
          <a:p>
            <a:pPr marL="342900" indent="-342900">
              <a:buFont typeface="+mj-lt"/>
              <a:buAutoNum type="arabicPeriod"/>
            </a:pPr>
            <a:endParaRPr lang="en-US" b="1" dirty="0"/>
          </a:p>
          <a:p>
            <a:pPr marL="342900" indent="-342900">
              <a:buFont typeface="+mj-lt"/>
              <a:buAutoNum type="arabicPeriod"/>
            </a:pPr>
            <a:r>
              <a:rPr lang="en-US" b="1" dirty="0"/>
              <a:t>Visit d (next available neighbor).</a:t>
            </a:r>
          </a:p>
          <a:p>
            <a:pPr marL="342900" indent="-342900">
              <a:buFont typeface="+mj-lt"/>
              <a:buAutoNum type="arabicPeriod"/>
            </a:pPr>
            <a:endParaRPr lang="en-US" b="1" dirty="0"/>
          </a:p>
          <a:p>
            <a:pPr marL="342900" indent="-342900">
              <a:buFont typeface="+mj-lt"/>
              <a:buAutoNum type="arabicPeriod"/>
            </a:pPr>
            <a:r>
              <a:rPr lang="en-US" b="1" dirty="0"/>
              <a:t>Backtrack to a, no more unvisited neighbors.</a:t>
            </a:r>
          </a:p>
          <a:p>
            <a:pPr marL="342900" indent="-342900">
              <a:buFont typeface="+mj-lt"/>
              <a:buAutoNum type="arabicPeriod"/>
            </a:pPr>
            <a:endParaRPr lang="en-US" b="1" dirty="0"/>
          </a:p>
          <a:p>
            <a:pPr marL="342900" indent="-342900">
              <a:buFont typeface="+mj-lt"/>
              <a:buAutoNum type="arabicPeriod"/>
            </a:pPr>
            <a:r>
              <a:rPr lang="en-US" b="1" dirty="0"/>
              <a:t>Visit e (next available neighbor).</a:t>
            </a:r>
          </a:p>
          <a:p>
            <a:pPr marL="342900" indent="-342900">
              <a:buFont typeface="+mj-lt"/>
              <a:buAutoNum type="arabicPeriod"/>
            </a:pPr>
            <a:endParaRPr lang="en-US" b="1" dirty="0"/>
          </a:p>
          <a:p>
            <a:pPr marL="342900" indent="-342900">
              <a:buFont typeface="+mj-lt"/>
              <a:buAutoNum type="arabicPeriod"/>
            </a:pPr>
            <a:r>
              <a:rPr lang="en-US" b="1" dirty="0"/>
              <a:t>Backtrack to a, DFS complete.</a:t>
            </a:r>
          </a:p>
        </p:txBody>
      </p:sp>
    </p:spTree>
    <p:extLst>
      <p:ext uri="{BB962C8B-B14F-4D97-AF65-F5344CB8AC3E}">
        <p14:creationId xmlns:p14="http://schemas.microsoft.com/office/powerpoint/2010/main" val="1705476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pPr marL="25400"/>
            <a:r>
              <a:rPr lang="en-US" b="1" dirty="0"/>
              <a:t>DFS Spanning Tree:</a:t>
            </a:r>
            <a:r>
              <a:rPr lang="en-US" dirty="0"/>
              <a:t/>
            </a:r>
            <a:br>
              <a:rPr lang="en-US" dirty="0"/>
            </a:br>
            <a:r>
              <a:rPr lang="en-US" sz="3200" b="1" dirty="0" smtClean="0"/>
              <a:t>..</a:t>
            </a:r>
            <a:endParaRPr lang="en-US" sz="3200" b="1" dirty="0"/>
          </a:p>
        </p:txBody>
      </p:sp>
      <p:sp>
        <p:nvSpPr>
          <p:cNvPr id="5" name="Rectangle 2"/>
          <p:cNvSpPr>
            <a:spLocks noGrp="1" noChangeArrowheads="1"/>
          </p:cNvSpPr>
          <p:nvPr>
            <p:ph type="body" idx="1"/>
          </p:nvPr>
        </p:nvSpPr>
        <p:spPr bwMode="auto">
          <a:xfrm>
            <a:off x="609600" y="1334587"/>
            <a:ext cx="646331" cy="52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6"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chemeClr val="tx1"/>
                </a:solidFill>
                <a:effectLst/>
                <a:latin typeface="Arial" panose="020B0604020202020204" pitchFamily="34" charset="0"/>
              </a:rPr>
              <a:t>Final DFS Traversal Order: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panose="020B0604020202020204" pitchFamily="34" charset="-128"/>
              </a:rPr>
              <a:t>a → b → d → f → c → g → 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a:xfrm>
            <a:off x="1091381" y="1901986"/>
            <a:ext cx="9635613" cy="4933274"/>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0" dirty="0">
                <a:latin typeface="Courier New" panose="02070309020205020404" pitchFamily="49" charset="0"/>
                <a:ea typeface="Times New Roman" panose="02020603050405020304" pitchFamily="18" charset="0"/>
                <a:cs typeface="Times New Roman" panose="02020603050405020304" pitchFamily="18" charset="0"/>
              </a:rPr>
              <a:t> </a:t>
            </a:r>
            <a:r>
              <a:rPr lang="en-US" sz="4000" dirty="0" smtClean="0">
                <a:latin typeface="Courier New" panose="02070309020205020404" pitchFamily="49" charset="0"/>
                <a:ea typeface="Times New Roman" panose="02020603050405020304" pitchFamily="18" charset="0"/>
                <a:cs typeface="Times New Roman" panose="02020603050405020304" pitchFamily="18" charset="0"/>
              </a:rPr>
              <a:t>       a</a:t>
            </a:r>
            <a:endParaRPr lang="en-US" sz="4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0" dirty="0">
                <a:latin typeface="Courier New" panose="02070309020205020404" pitchFamily="49" charset="0"/>
                <a:ea typeface="Times New Roman" panose="02020603050405020304" pitchFamily="18" charset="0"/>
                <a:cs typeface="Times New Roman" panose="02020603050405020304" pitchFamily="18" charset="0"/>
              </a:rPr>
              <a:t>      / | | \</a:t>
            </a:r>
            <a:endParaRPr lang="en-US" sz="4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0" dirty="0">
                <a:latin typeface="Courier New" panose="02070309020205020404" pitchFamily="49" charset="0"/>
                <a:ea typeface="Times New Roman" panose="02020603050405020304" pitchFamily="18" charset="0"/>
                <a:cs typeface="Times New Roman" panose="02020603050405020304" pitchFamily="18" charset="0"/>
              </a:rPr>
              <a:t>     b  c </a:t>
            </a:r>
            <a:r>
              <a:rPr lang="en-US" sz="4000" dirty="0" smtClean="0">
                <a:latin typeface="Courier New" panose="02070309020205020404" pitchFamily="49" charset="0"/>
                <a:ea typeface="Times New Roman" panose="02020603050405020304" pitchFamily="18" charset="0"/>
                <a:cs typeface="Times New Roman" panose="02020603050405020304" pitchFamily="18" charset="0"/>
              </a:rPr>
              <a:t>d  </a:t>
            </a:r>
            <a:r>
              <a:rPr lang="en-US" sz="4000" dirty="0">
                <a:latin typeface="Courier New" panose="02070309020205020404" pitchFamily="49" charset="0"/>
                <a:ea typeface="Times New Roman" panose="02020603050405020304" pitchFamily="18" charset="0"/>
                <a:cs typeface="Times New Roman" panose="02020603050405020304" pitchFamily="18" charset="0"/>
              </a:rPr>
              <a:t>e</a:t>
            </a:r>
            <a:endParaRPr lang="en-US" sz="4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0" dirty="0">
                <a:latin typeface="Courier New" panose="02070309020205020404" pitchFamily="49" charset="0"/>
                <a:ea typeface="Times New Roman" panose="02020603050405020304" pitchFamily="18" charset="0"/>
                <a:cs typeface="Times New Roman" panose="02020603050405020304" pitchFamily="18" charset="0"/>
              </a:rPr>
              <a:t>    /   </a:t>
            </a:r>
            <a:r>
              <a:rPr lang="en-US" sz="4000" dirty="0" smtClean="0">
                <a:latin typeface="Courier New" panose="02070309020205020404" pitchFamily="49" charset="0"/>
                <a:ea typeface="Times New Roman" panose="02020603050405020304" pitchFamily="18" charset="0"/>
                <a:cs typeface="Times New Roman" panose="02020603050405020304" pitchFamily="18" charset="0"/>
              </a:rPr>
              <a:t>|</a:t>
            </a:r>
            <a:endParaRPr lang="en-US" sz="4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0" dirty="0">
                <a:latin typeface="Courier New" panose="02070309020205020404" pitchFamily="49" charset="0"/>
                <a:ea typeface="Times New Roman" panose="02020603050405020304" pitchFamily="18" charset="0"/>
                <a:cs typeface="Times New Roman" panose="02020603050405020304" pitchFamily="18" charset="0"/>
              </a:rPr>
              <a:t>   f    </a:t>
            </a:r>
            <a:r>
              <a:rPr lang="en-US" sz="4000" dirty="0" smtClean="0">
                <a:latin typeface="Courier New" panose="02070309020205020404" pitchFamily="49" charset="0"/>
                <a:ea typeface="Times New Roman" panose="02020603050405020304" pitchFamily="18" charset="0"/>
                <a:cs typeface="Times New Roman" panose="02020603050405020304" pitchFamily="18" charset="0"/>
              </a:rPr>
              <a:t>g</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smtClean="0">
              <a:latin typeface="Courier New" panose="020703090202050204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t>Tree Edges:</a:t>
            </a:r>
            <a:r>
              <a:rPr lang="en-US" sz="1800" dirty="0"/>
              <a:t> These are the edges that form the DFS tree structure:</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t>(a, b), (b, f), (a, c), (c, g), (a, d), (a, e)</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4000" dirty="0"/>
          </a:p>
        </p:txBody>
      </p:sp>
    </p:spTree>
    <p:extLst>
      <p:ext uri="{BB962C8B-B14F-4D97-AF65-F5344CB8AC3E}">
        <p14:creationId xmlns:p14="http://schemas.microsoft.com/office/powerpoint/2010/main" val="29355185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pPr marL="25400"/>
            <a:r>
              <a:rPr lang="en-US" b="1" dirty="0" smtClean="0"/>
              <a:t> </a:t>
            </a:r>
            <a:r>
              <a:rPr lang="en-US" b="1" dirty="0"/>
              <a:t>DFS Stack Tracing</a:t>
            </a:r>
            <a:r>
              <a:rPr lang="en-US" dirty="0"/>
              <a:t/>
            </a:r>
            <a:br>
              <a:rPr lang="en-US" dirty="0"/>
            </a:br>
            <a:endParaRPr lang="en-US" sz="3200" b="1" dirty="0"/>
          </a:p>
        </p:txBody>
      </p:sp>
      <p:sp>
        <p:nvSpPr>
          <p:cNvPr id="5" name="Rectangle 2"/>
          <p:cNvSpPr>
            <a:spLocks noGrp="1" noChangeArrowheads="1"/>
          </p:cNvSpPr>
          <p:nvPr>
            <p:ph type="body" idx="1"/>
          </p:nvPr>
        </p:nvSpPr>
        <p:spPr bwMode="auto">
          <a:xfrm>
            <a:off x="609600" y="1334587"/>
            <a:ext cx="646331" cy="52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6"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chemeClr val="tx1"/>
                </a:solidFill>
                <a:effectLst/>
                <a:latin typeface="Arial" panose="020B0604020202020204" pitchFamily="34" charset="0"/>
              </a:rPr>
              <a:t>Final DFS Traversal Order: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panose="020B0604020202020204" pitchFamily="34" charset="-128"/>
              </a:rPr>
              <a:t>a → b → d → f → c → g → 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23517828"/>
              </p:ext>
            </p:extLst>
          </p:nvPr>
        </p:nvGraphicFramePr>
        <p:xfrm>
          <a:off x="403124" y="1100550"/>
          <a:ext cx="10950676" cy="5349405"/>
        </p:xfrm>
        <a:graphic>
          <a:graphicData uri="http://schemas.openxmlformats.org/drawingml/2006/table">
            <a:tbl>
              <a:tblPr firstRow="1" firstCol="1" bandRow="1">
                <a:tableStyleId>{5C22544A-7EE6-4342-B048-85BDC9FD1C3A}</a:tableStyleId>
              </a:tblPr>
              <a:tblGrid>
                <a:gridCol w="2737669">
                  <a:extLst>
                    <a:ext uri="{9D8B030D-6E8A-4147-A177-3AD203B41FA5}">
                      <a16:colId xmlns:a16="http://schemas.microsoft.com/office/drawing/2014/main" val="1283426057"/>
                    </a:ext>
                  </a:extLst>
                </a:gridCol>
                <a:gridCol w="2737669">
                  <a:extLst>
                    <a:ext uri="{9D8B030D-6E8A-4147-A177-3AD203B41FA5}">
                      <a16:colId xmlns:a16="http://schemas.microsoft.com/office/drawing/2014/main" val="3299890003"/>
                    </a:ext>
                  </a:extLst>
                </a:gridCol>
                <a:gridCol w="2737669">
                  <a:extLst>
                    <a:ext uri="{9D8B030D-6E8A-4147-A177-3AD203B41FA5}">
                      <a16:colId xmlns:a16="http://schemas.microsoft.com/office/drawing/2014/main" val="3523692980"/>
                    </a:ext>
                  </a:extLst>
                </a:gridCol>
                <a:gridCol w="2737669">
                  <a:extLst>
                    <a:ext uri="{9D8B030D-6E8A-4147-A177-3AD203B41FA5}">
                      <a16:colId xmlns:a16="http://schemas.microsoft.com/office/drawing/2014/main" val="3668287628"/>
                    </a:ext>
                  </a:extLst>
                </a:gridCol>
              </a:tblGrid>
              <a:tr h="356627">
                <a:tc>
                  <a:txBody>
                    <a:bodyPr/>
                    <a:lstStyle/>
                    <a:p>
                      <a:pPr>
                        <a:lnSpc>
                          <a:spcPct val="107000"/>
                        </a:lnSpc>
                        <a:spcAft>
                          <a:spcPts val="800"/>
                        </a:spcAft>
                      </a:pPr>
                      <a:r>
                        <a:rPr lang="en-US" sz="1100">
                          <a:effectLst/>
                        </a:rPr>
                        <a:t>Step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Action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Stack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Notes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91151055"/>
                  </a:ext>
                </a:extLst>
              </a:tr>
              <a:tr h="356627">
                <a:tc>
                  <a:txBody>
                    <a:bodyPr/>
                    <a:lstStyle/>
                    <a:p>
                      <a:pPr>
                        <a:lnSpc>
                          <a:spcPct val="107000"/>
                        </a:lnSpc>
                        <a:spcAft>
                          <a:spcPts val="80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Push 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Start DFS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44554017"/>
                  </a:ext>
                </a:extLst>
              </a:tr>
              <a:tr h="356627">
                <a:tc>
                  <a:txBody>
                    <a:bodyPr/>
                    <a:lstStyle/>
                    <a:p>
                      <a:pPr>
                        <a:lnSpc>
                          <a:spcPct val="107000"/>
                        </a:lnSpc>
                        <a:spcAft>
                          <a:spcPts val="80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Push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[a,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Visit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14644654"/>
                  </a:ext>
                </a:extLst>
              </a:tr>
              <a:tr h="356627">
                <a:tc>
                  <a:txBody>
                    <a:bodyPr/>
                    <a:lstStyle/>
                    <a:p>
                      <a:pPr>
                        <a:lnSpc>
                          <a:spcPct val="107000"/>
                        </a:lnSpc>
                        <a:spcAft>
                          <a:spcPts val="80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Push 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[a, b, 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Visit 'f'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80060754"/>
                  </a:ext>
                </a:extLst>
              </a:tr>
              <a:tr h="356627">
                <a:tc>
                  <a:txBody>
                    <a:bodyPr/>
                    <a:lstStyle/>
                    <a:p>
                      <a:pPr>
                        <a:lnSpc>
                          <a:spcPct val="107000"/>
                        </a:lnSpc>
                        <a:spcAft>
                          <a:spcPts val="80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Pop 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[a,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No more neighbors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81030243"/>
                  </a:ext>
                </a:extLst>
              </a:tr>
              <a:tr h="356627">
                <a:tc>
                  <a:txBody>
                    <a:bodyPr/>
                    <a:lstStyle/>
                    <a:p>
                      <a:pPr>
                        <a:lnSpc>
                          <a:spcPct val="107000"/>
                        </a:lnSpc>
                        <a:spcAft>
                          <a:spcPts val="80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Pop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No more neighbors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81703403"/>
                  </a:ext>
                </a:extLst>
              </a:tr>
              <a:tr h="356627">
                <a:tc>
                  <a:txBody>
                    <a:bodyPr/>
                    <a:lstStyle/>
                    <a:p>
                      <a:pPr>
                        <a:lnSpc>
                          <a:spcPct val="107000"/>
                        </a:lnSpc>
                        <a:spcAft>
                          <a:spcPts val="80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Push 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[a, 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Visit 'c'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13535175"/>
                  </a:ext>
                </a:extLst>
              </a:tr>
              <a:tr h="356627">
                <a:tc>
                  <a:txBody>
                    <a:bodyPr/>
                    <a:lstStyle/>
                    <a:p>
                      <a:pPr>
                        <a:lnSpc>
                          <a:spcPct val="107000"/>
                        </a:lnSpc>
                        <a:spcAft>
                          <a:spcPts val="800"/>
                        </a:spcAft>
                      </a:pPr>
                      <a:r>
                        <a:rPr lang="en-US" sz="11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Push 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[a, c, 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Visit 'g'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78476334"/>
                  </a:ext>
                </a:extLst>
              </a:tr>
              <a:tr h="356627">
                <a:tc>
                  <a:txBody>
                    <a:bodyPr/>
                    <a:lstStyle/>
                    <a:p>
                      <a:pPr>
                        <a:lnSpc>
                          <a:spcPct val="107000"/>
                        </a:lnSpc>
                        <a:spcAft>
                          <a:spcPts val="800"/>
                        </a:spcAft>
                      </a:pPr>
                      <a:r>
                        <a:rPr lang="en-US" sz="11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Pop 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[a, 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No more neighbors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16892746"/>
                  </a:ext>
                </a:extLst>
              </a:tr>
              <a:tr h="356627">
                <a:tc>
                  <a:txBody>
                    <a:bodyPr/>
                    <a:lstStyle/>
                    <a:p>
                      <a:pPr>
                        <a:lnSpc>
                          <a:spcPct val="107000"/>
                        </a:lnSpc>
                        <a:spcAft>
                          <a:spcPts val="800"/>
                        </a:spcAft>
                      </a:pPr>
                      <a:r>
                        <a:rPr lang="en-US" sz="11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Pop 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No more neighbors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39168459"/>
                  </a:ext>
                </a:extLst>
              </a:tr>
              <a:tr h="356627">
                <a:tc>
                  <a:txBody>
                    <a:bodyPr/>
                    <a:lstStyle/>
                    <a:p>
                      <a:pPr>
                        <a:lnSpc>
                          <a:spcPct val="107000"/>
                        </a:lnSpc>
                        <a:spcAft>
                          <a:spcPts val="800"/>
                        </a:spcAft>
                      </a:pPr>
                      <a:r>
                        <a:rPr lang="en-US"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Push 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[a, 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Visit 'd'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96252349"/>
                  </a:ext>
                </a:extLst>
              </a:tr>
              <a:tr h="356627">
                <a:tc>
                  <a:txBody>
                    <a:bodyPr/>
                    <a:lstStyle/>
                    <a:p>
                      <a:pPr>
                        <a:lnSpc>
                          <a:spcPct val="107000"/>
                        </a:lnSpc>
                        <a:spcAft>
                          <a:spcPts val="800"/>
                        </a:spcAft>
                      </a:pPr>
                      <a:r>
                        <a:rPr lang="en-US" sz="11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Pop 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No more neighbors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97891389"/>
                  </a:ext>
                </a:extLst>
              </a:tr>
              <a:tr h="356627">
                <a:tc>
                  <a:txBody>
                    <a:bodyPr/>
                    <a:lstStyle/>
                    <a:p>
                      <a:pPr>
                        <a:lnSpc>
                          <a:spcPct val="107000"/>
                        </a:lnSpc>
                        <a:spcAft>
                          <a:spcPts val="800"/>
                        </a:spcAft>
                      </a:pPr>
                      <a:r>
                        <a:rPr lang="en-US" sz="11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Push 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[a, 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Visit 'e'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68218148"/>
                  </a:ext>
                </a:extLst>
              </a:tr>
              <a:tr h="356627">
                <a:tc>
                  <a:txBody>
                    <a:bodyPr/>
                    <a:lstStyle/>
                    <a:p>
                      <a:pPr>
                        <a:lnSpc>
                          <a:spcPct val="107000"/>
                        </a:lnSpc>
                        <a:spcAft>
                          <a:spcPts val="800"/>
                        </a:spcAft>
                      </a:pPr>
                      <a:r>
                        <a:rPr lang="en-US" sz="1100">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Pop 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No more neighbors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82553611"/>
                  </a:ext>
                </a:extLst>
              </a:tr>
              <a:tr h="356627">
                <a:tc>
                  <a:txBody>
                    <a:bodyPr/>
                    <a:lstStyle/>
                    <a:p>
                      <a:pPr>
                        <a:lnSpc>
                          <a:spcPct val="107000"/>
                        </a:lnSpc>
                        <a:spcAft>
                          <a:spcPts val="800"/>
                        </a:spcAft>
                      </a:pPr>
                      <a:r>
                        <a:rPr lang="en-US" sz="11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Pop 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100" dirty="0">
                          <a:effectLst/>
                        </a:rPr>
                        <a:t>DFS Complete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05974334"/>
                  </a:ext>
                </a:extLst>
              </a:tr>
            </a:tbl>
          </a:graphicData>
        </a:graphic>
      </p:graphicFrame>
    </p:spTree>
    <p:extLst>
      <p:ext uri="{BB962C8B-B14F-4D97-AF65-F5344CB8AC3E}">
        <p14:creationId xmlns:p14="http://schemas.microsoft.com/office/powerpoint/2010/main" val="365714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pPr marL="25400"/>
            <a:r>
              <a:rPr lang="en-US" sz="3200" b="1" dirty="0" smtClean="0"/>
              <a:t>Contd..</a:t>
            </a:r>
            <a:endParaRPr lang="en-US" sz="3200" b="1" dirty="0"/>
          </a:p>
        </p:txBody>
      </p:sp>
      <p:sp>
        <p:nvSpPr>
          <p:cNvPr id="5" name="Rectangle 2"/>
          <p:cNvSpPr>
            <a:spLocks noGrp="1" noChangeArrowheads="1"/>
          </p:cNvSpPr>
          <p:nvPr>
            <p:ph type="body" idx="1"/>
          </p:nvPr>
        </p:nvSpPr>
        <p:spPr bwMode="auto">
          <a:xfrm>
            <a:off x="609600" y="1334587"/>
            <a:ext cx="646331" cy="52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6"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chemeClr val="tx1"/>
                </a:solidFill>
                <a:effectLst/>
                <a:latin typeface="Arial" panose="020B0604020202020204" pitchFamily="34" charset="0"/>
              </a:rPr>
              <a:t>Final DFS Traversal Order: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panose="020B0604020202020204" pitchFamily="34" charset="-128"/>
              </a:rPr>
              <a:t>a → b → d → f → c → g → 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 name="Rectangle 1"/>
          <p:cNvSpPr/>
          <p:nvPr/>
        </p:nvSpPr>
        <p:spPr>
          <a:xfrm>
            <a:off x="609600" y="1179871"/>
            <a:ext cx="10874477" cy="5016758"/>
          </a:xfrm>
          <a:prstGeom prst="rect">
            <a:avLst/>
          </a:prstGeom>
        </p:spPr>
        <p:txBody>
          <a:bodyPr wrap="square">
            <a:spAutoFit/>
          </a:bodyPr>
          <a:lstStyle/>
          <a:p>
            <a:r>
              <a:rPr lang="en-US" sz="2000" b="1" dirty="0" smtClean="0"/>
              <a:t>Step </a:t>
            </a:r>
            <a:r>
              <a:rPr lang="en-US" sz="2000" b="1" dirty="0"/>
              <a:t>4: Identify Back Edges</a:t>
            </a:r>
            <a:endParaRPr lang="en-US" sz="2000" dirty="0"/>
          </a:p>
          <a:p>
            <a:r>
              <a:rPr lang="en-US" sz="2000" b="1" dirty="0"/>
              <a:t>Back edges</a:t>
            </a:r>
            <a:r>
              <a:rPr lang="en-US" sz="2000" dirty="0"/>
              <a:t> occur when a node links back to an </a:t>
            </a:r>
            <a:r>
              <a:rPr lang="en-US" sz="2000" b="1" dirty="0"/>
              <a:t>already visited ancestor</a:t>
            </a:r>
            <a:r>
              <a:rPr lang="en-US" sz="2000" dirty="0"/>
              <a:t> (except the direct parent).</a:t>
            </a:r>
          </a:p>
          <a:p>
            <a:pPr lvl="0"/>
            <a:r>
              <a:rPr lang="en-US" sz="2000" b="1" dirty="0"/>
              <a:t>No back edges exist in this DFS traversal.</a:t>
            </a:r>
            <a:endParaRPr lang="en-US" sz="2000" dirty="0"/>
          </a:p>
          <a:p>
            <a:pPr lvl="0"/>
            <a:r>
              <a:rPr lang="en-US" sz="2000" dirty="0"/>
              <a:t>The given graph is a tree (acyclic), so there are no cycles that would introduce back edges.</a:t>
            </a:r>
          </a:p>
          <a:p>
            <a:r>
              <a:rPr lang="en-US" sz="2000" b="1" dirty="0" smtClean="0"/>
              <a:t> </a:t>
            </a:r>
          </a:p>
          <a:p>
            <a:r>
              <a:rPr lang="en-US" sz="2000" b="1" dirty="0" smtClean="0"/>
              <a:t>Are all DFS forests the same?</a:t>
            </a:r>
          </a:p>
          <a:p>
            <a:r>
              <a:rPr lang="en-US" sz="2000" dirty="0" smtClean="0"/>
              <a:t>The statement "All DFS forests will have the same number of tree edges and back edges" is true because:</a:t>
            </a:r>
            <a:endParaRPr lang="en-US" sz="2000" dirty="0"/>
          </a:p>
          <a:p>
            <a:r>
              <a:rPr lang="en-US" sz="2000" dirty="0"/>
              <a:t>The number of tree edges (edges used in the DFS spanning tree) is always n-1 in a connected graph.</a:t>
            </a:r>
          </a:p>
          <a:p>
            <a:endParaRPr lang="en-US" sz="2000" dirty="0"/>
          </a:p>
          <a:p>
            <a:r>
              <a:rPr lang="en-US" sz="2000" dirty="0"/>
              <a:t>Back edges depend on cycles and remain consistent in all DFS forests.</a:t>
            </a:r>
          </a:p>
          <a:p>
            <a:endParaRPr lang="en-US" sz="2000" dirty="0"/>
          </a:p>
          <a:p>
            <a:r>
              <a:rPr lang="en-US" sz="2000" dirty="0"/>
              <a:t>Thus, while traversal order may change due to different starting points or tie-breaking, the total count of tree edges and back edges remains unchanged.</a:t>
            </a:r>
          </a:p>
        </p:txBody>
      </p:sp>
    </p:spTree>
    <p:extLst>
      <p:ext uri="{BB962C8B-B14F-4D97-AF65-F5344CB8AC3E}">
        <p14:creationId xmlns:p14="http://schemas.microsoft.com/office/powerpoint/2010/main" val="15402681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8"/>
          <p:cNvSpPr txBox="1">
            <a:spLocks noGrp="1"/>
          </p:cNvSpPr>
          <p:nvPr>
            <p:ph type="body" idx="1"/>
          </p:nvPr>
        </p:nvSpPr>
        <p:spPr>
          <a:xfrm>
            <a:off x="698091" y="825911"/>
            <a:ext cx="10972800" cy="5604386"/>
          </a:xfrm>
          <a:prstGeom prst="rect">
            <a:avLst/>
          </a:prstGeom>
          <a:noFill/>
          <a:ln>
            <a:noFill/>
          </a:ln>
        </p:spPr>
        <p:txBody>
          <a:bodyPr spcFirstLastPara="1" wrap="square" lIns="91425" tIns="45700" rIns="91425" bIns="45700" anchor="t" anchorCtr="0">
            <a:noAutofit/>
          </a:bodyPr>
          <a:lstStyle/>
          <a:p>
            <a:pPr marL="25400" indent="0">
              <a:buNone/>
            </a:pPr>
            <a:endParaRPr lang="en-US" sz="1600" dirty="0" smtClean="0"/>
          </a:p>
          <a:p>
            <a:pPr marL="25400" indent="0">
              <a:buNone/>
            </a:pPr>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3992727232"/>
              </p:ext>
            </p:extLst>
          </p:nvPr>
        </p:nvGraphicFramePr>
        <p:xfrm>
          <a:off x="481783" y="403119"/>
          <a:ext cx="11100618" cy="6329268"/>
        </p:xfrm>
        <a:graphic>
          <a:graphicData uri="http://schemas.openxmlformats.org/drawingml/2006/table">
            <a:tbl>
              <a:tblPr firstRow="1" firstCol="1" bandRow="1">
                <a:tableStyleId>{5C22544A-7EE6-4342-B048-85BDC9FD1C3A}</a:tableStyleId>
              </a:tblPr>
              <a:tblGrid>
                <a:gridCol w="3700206">
                  <a:extLst>
                    <a:ext uri="{9D8B030D-6E8A-4147-A177-3AD203B41FA5}">
                      <a16:colId xmlns:a16="http://schemas.microsoft.com/office/drawing/2014/main" val="1664852312"/>
                    </a:ext>
                  </a:extLst>
                </a:gridCol>
                <a:gridCol w="3700206">
                  <a:extLst>
                    <a:ext uri="{9D8B030D-6E8A-4147-A177-3AD203B41FA5}">
                      <a16:colId xmlns:a16="http://schemas.microsoft.com/office/drawing/2014/main" val="3026745924"/>
                    </a:ext>
                  </a:extLst>
                </a:gridCol>
                <a:gridCol w="3700206">
                  <a:extLst>
                    <a:ext uri="{9D8B030D-6E8A-4147-A177-3AD203B41FA5}">
                      <a16:colId xmlns:a16="http://schemas.microsoft.com/office/drawing/2014/main" val="2613625057"/>
                    </a:ext>
                  </a:extLst>
                </a:gridCol>
              </a:tblGrid>
              <a:tr h="219780">
                <a:tc>
                  <a:txBody>
                    <a:bodyPr/>
                    <a:lstStyle/>
                    <a:p>
                      <a:pPr algn="just">
                        <a:lnSpc>
                          <a:spcPct val="107000"/>
                        </a:lnSpc>
                        <a:spcAft>
                          <a:spcPts val="0"/>
                        </a:spcAft>
                      </a:pPr>
                      <a:r>
                        <a:rPr lang="en-US" sz="1100" b="1" dirty="0" smtClean="0">
                          <a:effectLst/>
                        </a:rPr>
                        <a:t>Criteria</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gn="just">
                        <a:lnSpc>
                          <a:spcPct val="107000"/>
                        </a:lnSpc>
                        <a:spcAft>
                          <a:spcPts val="0"/>
                        </a:spcAft>
                      </a:pPr>
                      <a:r>
                        <a:rPr lang="en-US" sz="1100" b="1">
                          <a:effectLst/>
                        </a:rPr>
                        <a:t>BFS (Breadth-First Search)</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gn="just">
                        <a:lnSpc>
                          <a:spcPct val="107000"/>
                        </a:lnSpc>
                        <a:spcAft>
                          <a:spcPts val="0"/>
                        </a:spcAft>
                      </a:pPr>
                      <a:r>
                        <a:rPr lang="en-US" sz="1100" b="1">
                          <a:effectLst/>
                        </a:rPr>
                        <a:t>DFS (Depth-First Search)</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extLst>
                  <a:ext uri="{0D108BD9-81ED-4DB2-BD59-A6C34878D82A}">
                    <a16:rowId xmlns:a16="http://schemas.microsoft.com/office/drawing/2014/main" val="579551052"/>
                  </a:ext>
                </a:extLst>
              </a:tr>
              <a:tr h="396005">
                <a:tc>
                  <a:txBody>
                    <a:bodyPr/>
                    <a:lstStyle/>
                    <a:p>
                      <a:pPr algn="just">
                        <a:lnSpc>
                          <a:spcPct val="107000"/>
                        </a:lnSpc>
                        <a:spcAft>
                          <a:spcPts val="0"/>
                        </a:spcAft>
                      </a:pPr>
                      <a:r>
                        <a:rPr lang="en-US" sz="1100" b="1" dirty="0">
                          <a:effectLst/>
                        </a:rPr>
                        <a:t>Traversal Method</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nSpc>
                          <a:spcPct val="107000"/>
                        </a:lnSpc>
                        <a:spcAft>
                          <a:spcPts val="0"/>
                        </a:spcAft>
                      </a:pPr>
                      <a:r>
                        <a:rPr lang="en-US" sz="1100" b="1" dirty="0">
                          <a:effectLst/>
                        </a:rPr>
                        <a:t>Explores all neighbors at the current level before moving to the next level.</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nSpc>
                          <a:spcPct val="107000"/>
                        </a:lnSpc>
                        <a:spcAft>
                          <a:spcPts val="0"/>
                        </a:spcAft>
                      </a:pPr>
                      <a:r>
                        <a:rPr lang="en-US" sz="1100" b="1">
                          <a:effectLst/>
                        </a:rPr>
                        <a:t>Explores as deep as possible along one branch before backtracking.</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extLst>
                  <a:ext uri="{0D108BD9-81ED-4DB2-BD59-A6C34878D82A}">
                    <a16:rowId xmlns:a16="http://schemas.microsoft.com/office/drawing/2014/main" val="3155115123"/>
                  </a:ext>
                </a:extLst>
              </a:tr>
              <a:tr h="219780">
                <a:tc>
                  <a:txBody>
                    <a:bodyPr/>
                    <a:lstStyle/>
                    <a:p>
                      <a:pPr algn="just">
                        <a:lnSpc>
                          <a:spcPct val="107000"/>
                        </a:lnSpc>
                        <a:spcAft>
                          <a:spcPts val="0"/>
                        </a:spcAft>
                      </a:pPr>
                      <a:r>
                        <a:rPr lang="en-US" sz="1100" b="1" dirty="0">
                          <a:effectLst/>
                        </a:rPr>
                        <a:t>Data Structure Used</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gn="just">
                        <a:lnSpc>
                          <a:spcPct val="107000"/>
                        </a:lnSpc>
                        <a:spcAft>
                          <a:spcPts val="0"/>
                        </a:spcAft>
                      </a:pPr>
                      <a:r>
                        <a:rPr lang="en-US" sz="1100" b="1">
                          <a:effectLst/>
                        </a:rPr>
                        <a:t>Queue (FIFO)</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gn="just">
                        <a:lnSpc>
                          <a:spcPct val="107000"/>
                        </a:lnSpc>
                        <a:spcAft>
                          <a:spcPts val="0"/>
                        </a:spcAft>
                      </a:pPr>
                      <a:r>
                        <a:rPr lang="en-US" sz="1100" b="1">
                          <a:effectLst/>
                        </a:rPr>
                        <a:t>Stack (LIFO) or recursion stack.</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extLst>
                  <a:ext uri="{0D108BD9-81ED-4DB2-BD59-A6C34878D82A}">
                    <a16:rowId xmlns:a16="http://schemas.microsoft.com/office/drawing/2014/main" val="1768900363"/>
                  </a:ext>
                </a:extLst>
              </a:tr>
              <a:tr h="219780">
                <a:tc>
                  <a:txBody>
                    <a:bodyPr/>
                    <a:lstStyle/>
                    <a:p>
                      <a:pPr algn="just">
                        <a:lnSpc>
                          <a:spcPct val="107000"/>
                        </a:lnSpc>
                        <a:spcAft>
                          <a:spcPts val="0"/>
                        </a:spcAft>
                      </a:pPr>
                      <a:r>
                        <a:rPr lang="en-US" sz="1100" b="1" dirty="0">
                          <a:effectLst/>
                        </a:rPr>
                        <a:t>Time Complexity</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nSpc>
                          <a:spcPct val="107000"/>
                        </a:lnSpc>
                        <a:spcAft>
                          <a:spcPts val="0"/>
                        </a:spcAft>
                      </a:pPr>
                      <a:r>
                        <a:rPr lang="en-US" sz="1100" b="1" dirty="0">
                          <a:effectLst/>
                        </a:rPr>
                        <a:t>O(V + E) (V = vertices, E = edges)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nSpc>
                          <a:spcPct val="107000"/>
                        </a:lnSpc>
                        <a:spcAft>
                          <a:spcPts val="0"/>
                        </a:spcAft>
                      </a:pPr>
                      <a:r>
                        <a:rPr lang="en-US" sz="1100" b="1">
                          <a:effectLst/>
                        </a:rPr>
                        <a:t>O(V + E) (V = vertices, E = edges)</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extLst>
                  <a:ext uri="{0D108BD9-81ED-4DB2-BD59-A6C34878D82A}">
                    <a16:rowId xmlns:a16="http://schemas.microsoft.com/office/drawing/2014/main" val="985689314"/>
                  </a:ext>
                </a:extLst>
              </a:tr>
              <a:tr h="396005">
                <a:tc>
                  <a:txBody>
                    <a:bodyPr/>
                    <a:lstStyle/>
                    <a:p>
                      <a:pPr algn="just">
                        <a:lnSpc>
                          <a:spcPct val="107000"/>
                        </a:lnSpc>
                        <a:spcAft>
                          <a:spcPts val="0"/>
                        </a:spcAft>
                      </a:pPr>
                      <a:r>
                        <a:rPr lang="en-US" sz="1100" b="1">
                          <a:effectLst/>
                        </a:rPr>
                        <a:t>Space Complexity</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nSpc>
                          <a:spcPct val="107000"/>
                        </a:lnSpc>
                        <a:spcAft>
                          <a:spcPts val="0"/>
                        </a:spcAft>
                      </a:pPr>
                      <a:r>
                        <a:rPr lang="en-US" sz="1100" b="1" dirty="0">
                          <a:effectLst/>
                        </a:rPr>
                        <a:t>O(V) (due to queue storing nodes at the current level)</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nSpc>
                          <a:spcPct val="107000"/>
                        </a:lnSpc>
                        <a:spcAft>
                          <a:spcPts val="0"/>
                        </a:spcAft>
                      </a:pPr>
                      <a:r>
                        <a:rPr lang="en-US" sz="1100" b="1">
                          <a:effectLst/>
                        </a:rPr>
                        <a:t>O(V) (due to recursion or explicit stack)</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extLst>
                  <a:ext uri="{0D108BD9-81ED-4DB2-BD59-A6C34878D82A}">
                    <a16:rowId xmlns:a16="http://schemas.microsoft.com/office/drawing/2014/main" val="3952174179"/>
                  </a:ext>
                </a:extLst>
              </a:tr>
              <a:tr h="396005">
                <a:tc>
                  <a:txBody>
                    <a:bodyPr/>
                    <a:lstStyle/>
                    <a:p>
                      <a:pPr algn="just">
                        <a:lnSpc>
                          <a:spcPct val="107000"/>
                        </a:lnSpc>
                        <a:spcAft>
                          <a:spcPts val="0"/>
                        </a:spcAft>
                      </a:pPr>
                      <a:r>
                        <a:rPr lang="en-US" sz="1100" b="1">
                          <a:effectLst/>
                        </a:rPr>
                        <a:t>Best for</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gn="just">
                        <a:lnSpc>
                          <a:spcPct val="107000"/>
                        </a:lnSpc>
                        <a:spcAft>
                          <a:spcPts val="0"/>
                        </a:spcAft>
                      </a:pPr>
                      <a:r>
                        <a:rPr lang="en-US" sz="1100" b="1" dirty="0">
                          <a:effectLst/>
                        </a:rPr>
                        <a:t>Finding the shortest path in an unweighted graph.</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nSpc>
                          <a:spcPct val="107000"/>
                        </a:lnSpc>
                        <a:spcAft>
                          <a:spcPts val="0"/>
                        </a:spcAft>
                      </a:pPr>
                      <a:r>
                        <a:rPr lang="en-US" sz="1100" b="1">
                          <a:effectLst/>
                        </a:rPr>
                        <a:t>Exploring all possible paths or solving puzzles like mazes.</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extLst>
                  <a:ext uri="{0D108BD9-81ED-4DB2-BD59-A6C34878D82A}">
                    <a16:rowId xmlns:a16="http://schemas.microsoft.com/office/drawing/2014/main" val="1487744001"/>
                  </a:ext>
                </a:extLst>
              </a:tr>
              <a:tr h="572229">
                <a:tc>
                  <a:txBody>
                    <a:bodyPr/>
                    <a:lstStyle/>
                    <a:p>
                      <a:pPr algn="just">
                        <a:lnSpc>
                          <a:spcPct val="107000"/>
                        </a:lnSpc>
                        <a:spcAft>
                          <a:spcPts val="0"/>
                        </a:spcAft>
                      </a:pPr>
                      <a:r>
                        <a:rPr lang="en-US" sz="1100" b="1" dirty="0">
                          <a:effectLst/>
                        </a:rPr>
                        <a:t>Use Case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nSpc>
                          <a:spcPct val="107000"/>
                        </a:lnSpc>
                        <a:spcAft>
                          <a:spcPts val="0"/>
                        </a:spcAft>
                      </a:pPr>
                      <a:r>
                        <a:rPr lang="en-US" sz="1100" b="1" dirty="0">
                          <a:effectLst/>
                        </a:rPr>
                        <a:t>- Shortest path in unweighted graphs (like social networks, web crawlers).</a:t>
                      </a:r>
                    </a:p>
                    <a:p>
                      <a:pPr>
                        <a:lnSpc>
                          <a:spcPct val="107000"/>
                        </a:lnSpc>
                        <a:spcAft>
                          <a:spcPts val="0"/>
                        </a:spcAft>
                      </a:pPr>
                      <a:r>
                        <a:rPr lang="en-US" sz="1100" b="1" dirty="0">
                          <a:effectLst/>
                        </a:rPr>
                        <a:t>- Level-order traversal of trees.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nSpc>
                          <a:spcPct val="107000"/>
                        </a:lnSpc>
                        <a:spcAft>
                          <a:spcPts val="0"/>
                        </a:spcAft>
                      </a:pPr>
                      <a:r>
                        <a:rPr lang="en-US" sz="1100" b="1">
                          <a:effectLst/>
                        </a:rPr>
                        <a:t>- Solving maze or puzzle problems.</a:t>
                      </a:r>
                    </a:p>
                    <a:p>
                      <a:pPr>
                        <a:lnSpc>
                          <a:spcPct val="107000"/>
                        </a:lnSpc>
                        <a:spcAft>
                          <a:spcPts val="0"/>
                        </a:spcAft>
                      </a:pPr>
                      <a:r>
                        <a:rPr lang="en-US" sz="1100" b="1">
                          <a:effectLst/>
                        </a:rPr>
                        <a:t>- Detecting cycles in graphs, topological sorting.</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extLst>
                  <a:ext uri="{0D108BD9-81ED-4DB2-BD59-A6C34878D82A}">
                    <a16:rowId xmlns:a16="http://schemas.microsoft.com/office/drawing/2014/main" val="84000959"/>
                  </a:ext>
                </a:extLst>
              </a:tr>
              <a:tr h="396005">
                <a:tc>
                  <a:txBody>
                    <a:bodyPr/>
                    <a:lstStyle/>
                    <a:p>
                      <a:pPr>
                        <a:lnSpc>
                          <a:spcPct val="107000"/>
                        </a:lnSpc>
                        <a:spcAft>
                          <a:spcPts val="0"/>
                        </a:spcAft>
                      </a:pPr>
                      <a:r>
                        <a:rPr lang="en-US" sz="1100" b="1">
                          <a:effectLst/>
                        </a:rPr>
                        <a:t>Performance on Deep Graphs</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nSpc>
                          <a:spcPct val="107000"/>
                        </a:lnSpc>
                        <a:spcAft>
                          <a:spcPts val="0"/>
                        </a:spcAft>
                      </a:pPr>
                      <a:r>
                        <a:rPr lang="en-US" sz="1100" b="1" dirty="0">
                          <a:effectLst/>
                        </a:rPr>
                        <a:t>May require more memory for wide/deep graphs, as the queue holds many nodes.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nSpc>
                          <a:spcPct val="107000"/>
                        </a:lnSpc>
                        <a:spcAft>
                          <a:spcPts val="0"/>
                        </a:spcAft>
                      </a:pPr>
                      <a:r>
                        <a:rPr lang="en-US" sz="1100" b="1" dirty="0">
                          <a:effectLst/>
                        </a:rPr>
                        <a:t>Efficient for deep graphs, as it traverses a single path at a time.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extLst>
                  <a:ext uri="{0D108BD9-81ED-4DB2-BD59-A6C34878D82A}">
                    <a16:rowId xmlns:a16="http://schemas.microsoft.com/office/drawing/2014/main" val="4069466503"/>
                  </a:ext>
                </a:extLst>
              </a:tr>
              <a:tr h="396005">
                <a:tc>
                  <a:txBody>
                    <a:bodyPr/>
                    <a:lstStyle/>
                    <a:p>
                      <a:pPr>
                        <a:lnSpc>
                          <a:spcPct val="107000"/>
                        </a:lnSpc>
                        <a:spcAft>
                          <a:spcPts val="0"/>
                        </a:spcAft>
                      </a:pPr>
                      <a:r>
                        <a:rPr lang="en-US" sz="1100" b="1">
                          <a:effectLst/>
                        </a:rPr>
                        <a:t>Performance on Wide Graphs</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nSpc>
                          <a:spcPct val="107000"/>
                        </a:lnSpc>
                        <a:spcAft>
                          <a:spcPts val="0"/>
                        </a:spcAft>
                      </a:pPr>
                      <a:r>
                        <a:rPr lang="en-US" sz="1100" b="1" dirty="0">
                          <a:effectLst/>
                        </a:rPr>
                        <a:t>Efficient for shallow/wide graphs, as it processes level by level.</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nSpc>
                          <a:spcPct val="107000"/>
                        </a:lnSpc>
                        <a:spcAft>
                          <a:spcPts val="0"/>
                        </a:spcAft>
                      </a:pPr>
                      <a:r>
                        <a:rPr lang="en-US" sz="1100" b="1" dirty="0">
                          <a:effectLst/>
                        </a:rPr>
                        <a:t>May require more memory for wide graphs, as the recursion stack can grow large.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extLst>
                  <a:ext uri="{0D108BD9-81ED-4DB2-BD59-A6C34878D82A}">
                    <a16:rowId xmlns:a16="http://schemas.microsoft.com/office/drawing/2014/main" val="2632831456"/>
                  </a:ext>
                </a:extLst>
              </a:tr>
              <a:tr h="396005">
                <a:tc>
                  <a:txBody>
                    <a:bodyPr/>
                    <a:lstStyle/>
                    <a:p>
                      <a:pPr algn="just">
                        <a:lnSpc>
                          <a:spcPct val="107000"/>
                        </a:lnSpc>
                        <a:spcAft>
                          <a:spcPts val="0"/>
                        </a:spcAft>
                      </a:pPr>
                      <a:r>
                        <a:rPr lang="en-US" sz="1100" b="1">
                          <a:effectLst/>
                        </a:rPr>
                        <a:t>Shortest Path</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gn="just">
                        <a:lnSpc>
                          <a:spcPct val="107000"/>
                        </a:lnSpc>
                        <a:spcAft>
                          <a:spcPts val="0"/>
                        </a:spcAft>
                      </a:pPr>
                      <a:r>
                        <a:rPr lang="en-US" sz="1100" b="1" dirty="0">
                          <a:effectLst/>
                        </a:rPr>
                        <a:t>Guaranteed to find the shortest path in an unweighted graph.</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nSpc>
                          <a:spcPct val="107000"/>
                        </a:lnSpc>
                        <a:spcAft>
                          <a:spcPts val="0"/>
                        </a:spcAft>
                      </a:pPr>
                      <a:r>
                        <a:rPr lang="en-US" sz="1100" b="1" dirty="0">
                          <a:effectLst/>
                        </a:rPr>
                        <a:t>Not guaranteed to find the shortest path, but explores all paths.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extLst>
                  <a:ext uri="{0D108BD9-81ED-4DB2-BD59-A6C34878D82A}">
                    <a16:rowId xmlns:a16="http://schemas.microsoft.com/office/drawing/2014/main" val="1094064205"/>
                  </a:ext>
                </a:extLst>
              </a:tr>
              <a:tr h="396005">
                <a:tc>
                  <a:txBody>
                    <a:bodyPr/>
                    <a:lstStyle/>
                    <a:p>
                      <a:pPr>
                        <a:lnSpc>
                          <a:spcPct val="107000"/>
                        </a:lnSpc>
                        <a:spcAft>
                          <a:spcPts val="0"/>
                        </a:spcAft>
                      </a:pPr>
                      <a:r>
                        <a:rPr lang="en-US" sz="1100" b="1">
                          <a:effectLst/>
                        </a:rPr>
                        <a:t>Pathfinding in Weighted Graphs</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nSpc>
                          <a:spcPct val="107000"/>
                        </a:lnSpc>
                        <a:spcAft>
                          <a:spcPts val="0"/>
                        </a:spcAft>
                      </a:pPr>
                      <a:r>
                        <a:rPr lang="en-US" sz="1100" b="1">
                          <a:effectLst/>
                        </a:rPr>
                        <a:t>Not suitable for weighted graphs.</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nSpc>
                          <a:spcPct val="107000"/>
                        </a:lnSpc>
                        <a:spcAft>
                          <a:spcPts val="0"/>
                        </a:spcAft>
                      </a:pPr>
                      <a:r>
                        <a:rPr lang="en-US" sz="1100" b="1" dirty="0">
                          <a:effectLst/>
                        </a:rPr>
                        <a:t>Not suitable for weighted graphs (</a:t>
                      </a:r>
                      <a:r>
                        <a:rPr lang="en-US" sz="1100" b="1" dirty="0" err="1">
                          <a:effectLst/>
                        </a:rPr>
                        <a:t>Dijkstra's</a:t>
                      </a:r>
                      <a:r>
                        <a:rPr lang="en-US" sz="1100" b="1" dirty="0">
                          <a:effectLst/>
                        </a:rPr>
                        <a:t> or Bellman-Ford should be used).</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extLst>
                  <a:ext uri="{0D108BD9-81ED-4DB2-BD59-A6C34878D82A}">
                    <a16:rowId xmlns:a16="http://schemas.microsoft.com/office/drawing/2014/main" val="1646310178"/>
                  </a:ext>
                </a:extLst>
              </a:tr>
              <a:tr h="396005">
                <a:tc>
                  <a:txBody>
                    <a:bodyPr/>
                    <a:lstStyle/>
                    <a:p>
                      <a:pPr algn="just">
                        <a:lnSpc>
                          <a:spcPct val="107000"/>
                        </a:lnSpc>
                        <a:spcAft>
                          <a:spcPts val="0"/>
                        </a:spcAft>
                      </a:pPr>
                      <a:r>
                        <a:rPr lang="en-US" sz="1100" b="1">
                          <a:effectLst/>
                        </a:rPr>
                        <a:t>Cycle Detection</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nSpc>
                          <a:spcPct val="107000"/>
                        </a:lnSpc>
                        <a:spcAft>
                          <a:spcPts val="0"/>
                        </a:spcAft>
                      </a:pPr>
                      <a:r>
                        <a:rPr lang="en-US" sz="1100" b="1" dirty="0">
                          <a:effectLst/>
                        </a:rPr>
                        <a:t>Can detect cycles, but less commonly used for it.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gn="just">
                        <a:lnSpc>
                          <a:spcPct val="107000"/>
                        </a:lnSpc>
                        <a:spcAft>
                          <a:spcPts val="0"/>
                        </a:spcAft>
                      </a:pPr>
                      <a:r>
                        <a:rPr lang="en-US" sz="1100" b="1" dirty="0">
                          <a:effectLst/>
                        </a:rPr>
                        <a:t>Useful for detecting cycles in directed or undirected graphs.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extLst>
                  <a:ext uri="{0D108BD9-81ED-4DB2-BD59-A6C34878D82A}">
                    <a16:rowId xmlns:a16="http://schemas.microsoft.com/office/drawing/2014/main" val="3718465408"/>
                  </a:ext>
                </a:extLst>
              </a:tr>
              <a:tr h="396005">
                <a:tc>
                  <a:txBody>
                    <a:bodyPr/>
                    <a:lstStyle/>
                    <a:p>
                      <a:pPr algn="just">
                        <a:lnSpc>
                          <a:spcPct val="107000"/>
                        </a:lnSpc>
                        <a:spcAft>
                          <a:spcPts val="0"/>
                        </a:spcAft>
                      </a:pPr>
                      <a:r>
                        <a:rPr lang="en-US" sz="1100" b="1">
                          <a:effectLst/>
                        </a:rPr>
                        <a:t>Recursive/Iterative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gn="just">
                        <a:lnSpc>
                          <a:spcPct val="107000"/>
                        </a:lnSpc>
                        <a:spcAft>
                          <a:spcPts val="0"/>
                        </a:spcAft>
                      </a:pPr>
                      <a:r>
                        <a:rPr lang="en-US" sz="1100" b="1">
                          <a:effectLst/>
                        </a:rPr>
                        <a:t>Iterative (uses a queue)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nSpc>
                          <a:spcPct val="107000"/>
                        </a:lnSpc>
                        <a:spcAft>
                          <a:spcPts val="0"/>
                        </a:spcAft>
                      </a:pPr>
                      <a:r>
                        <a:rPr lang="en-US" sz="1100" b="1" dirty="0">
                          <a:effectLst/>
                        </a:rPr>
                        <a:t>Can be recursive (via recursion stack) or iterative (using an explicit stack).</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extLst>
                  <a:ext uri="{0D108BD9-81ED-4DB2-BD59-A6C34878D82A}">
                    <a16:rowId xmlns:a16="http://schemas.microsoft.com/office/drawing/2014/main" val="759336481"/>
                  </a:ext>
                </a:extLst>
              </a:tr>
              <a:tr h="396005">
                <a:tc>
                  <a:txBody>
                    <a:bodyPr/>
                    <a:lstStyle/>
                    <a:p>
                      <a:pPr algn="just">
                        <a:lnSpc>
                          <a:spcPct val="107000"/>
                        </a:lnSpc>
                        <a:spcAft>
                          <a:spcPts val="0"/>
                        </a:spcAft>
                      </a:pPr>
                      <a:r>
                        <a:rPr lang="en-US" sz="1100" b="1">
                          <a:effectLst/>
                        </a:rPr>
                        <a:t>Graph Representation</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nSpc>
                          <a:spcPct val="107000"/>
                        </a:lnSpc>
                        <a:spcAft>
                          <a:spcPts val="0"/>
                        </a:spcAft>
                      </a:pPr>
                      <a:r>
                        <a:rPr lang="en-US" sz="1100" b="1">
                          <a:effectLst/>
                        </a:rPr>
                        <a:t>Can be used with both adjacency lists and matrices.</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gn="just">
                        <a:lnSpc>
                          <a:spcPct val="107000"/>
                        </a:lnSpc>
                        <a:spcAft>
                          <a:spcPts val="0"/>
                        </a:spcAft>
                      </a:pPr>
                      <a:r>
                        <a:rPr lang="en-US" sz="1100" b="1" dirty="0">
                          <a:effectLst/>
                        </a:rPr>
                        <a:t>Can be used with both adjacency lists and matrices.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extLst>
                  <a:ext uri="{0D108BD9-81ED-4DB2-BD59-A6C34878D82A}">
                    <a16:rowId xmlns:a16="http://schemas.microsoft.com/office/drawing/2014/main" val="2195393202"/>
                  </a:ext>
                </a:extLst>
              </a:tr>
              <a:tr h="396005">
                <a:tc>
                  <a:txBody>
                    <a:bodyPr/>
                    <a:lstStyle/>
                    <a:p>
                      <a:pPr algn="just">
                        <a:lnSpc>
                          <a:spcPct val="107000"/>
                        </a:lnSpc>
                        <a:spcAft>
                          <a:spcPts val="0"/>
                        </a:spcAft>
                      </a:pPr>
                      <a:r>
                        <a:rPr lang="en-US" sz="1100" b="1">
                          <a:effectLst/>
                        </a:rPr>
                        <a:t>Tree Traversal</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gn="just">
                        <a:lnSpc>
                          <a:spcPct val="107000"/>
                        </a:lnSpc>
                        <a:spcAft>
                          <a:spcPts val="0"/>
                        </a:spcAft>
                      </a:pPr>
                      <a:r>
                        <a:rPr lang="en-US" sz="1100" b="1">
                          <a:effectLst/>
                        </a:rPr>
                        <a:t>Used for level-order traversal in trees.</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gn="just">
                        <a:lnSpc>
                          <a:spcPct val="107000"/>
                        </a:lnSpc>
                        <a:spcAft>
                          <a:spcPts val="0"/>
                        </a:spcAft>
                      </a:pPr>
                      <a:r>
                        <a:rPr lang="en-US" sz="1100" b="1" dirty="0">
                          <a:effectLst/>
                        </a:rPr>
                        <a:t>Used for pre-order, in-order, and post-order traversal in trees.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extLst>
                  <a:ext uri="{0D108BD9-81ED-4DB2-BD59-A6C34878D82A}">
                    <a16:rowId xmlns:a16="http://schemas.microsoft.com/office/drawing/2014/main" val="989709462"/>
                  </a:ext>
                </a:extLst>
              </a:tr>
              <a:tr h="219780">
                <a:tc>
                  <a:txBody>
                    <a:bodyPr/>
                    <a:lstStyle/>
                    <a:p>
                      <a:pPr algn="just">
                        <a:lnSpc>
                          <a:spcPct val="107000"/>
                        </a:lnSpc>
                        <a:spcAft>
                          <a:spcPts val="0"/>
                        </a:spcAft>
                      </a:pPr>
                      <a:r>
                        <a:rPr lang="en-US" sz="1100" b="1">
                          <a:effectLst/>
                        </a:rPr>
                        <a:t>Backtracking</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gn="just">
                        <a:lnSpc>
                          <a:spcPct val="107000"/>
                        </a:lnSpc>
                        <a:spcAft>
                          <a:spcPts val="0"/>
                        </a:spcAft>
                      </a:pPr>
                      <a:r>
                        <a:rPr lang="en-US" sz="1100" b="1">
                          <a:effectLst/>
                        </a:rPr>
                        <a:t>No backtracking.</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gn="just">
                        <a:lnSpc>
                          <a:spcPct val="107000"/>
                        </a:lnSpc>
                        <a:spcAft>
                          <a:spcPts val="0"/>
                        </a:spcAft>
                      </a:pPr>
                      <a:r>
                        <a:rPr lang="en-US" sz="1100" b="1" dirty="0">
                          <a:effectLst/>
                        </a:rPr>
                        <a:t>Uses backtracking to explore new branches.</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extLst>
                  <a:ext uri="{0D108BD9-81ED-4DB2-BD59-A6C34878D82A}">
                    <a16:rowId xmlns:a16="http://schemas.microsoft.com/office/drawing/2014/main" val="2277236636"/>
                  </a:ext>
                </a:extLst>
              </a:tr>
              <a:tr h="219780">
                <a:tc>
                  <a:txBody>
                    <a:bodyPr/>
                    <a:lstStyle/>
                    <a:p>
                      <a:pPr algn="just">
                        <a:lnSpc>
                          <a:spcPct val="107000"/>
                        </a:lnSpc>
                        <a:spcAft>
                          <a:spcPts val="0"/>
                        </a:spcAft>
                      </a:pPr>
                      <a:r>
                        <a:rPr lang="en-US" sz="1100" b="1" dirty="0">
                          <a:effectLst/>
                        </a:rPr>
                        <a:t>Algorithm Type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nSpc>
                          <a:spcPct val="107000"/>
                        </a:lnSpc>
                        <a:spcAft>
                          <a:spcPts val="0"/>
                        </a:spcAft>
                      </a:pPr>
                      <a:r>
                        <a:rPr lang="en-US" sz="1100" b="1" dirty="0">
                          <a:effectLst/>
                        </a:rPr>
                        <a:t>Greedy approach (explores level by level).</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tc>
                  <a:txBody>
                    <a:bodyPr/>
                    <a:lstStyle/>
                    <a:p>
                      <a:pPr algn="just">
                        <a:lnSpc>
                          <a:spcPct val="107000"/>
                        </a:lnSpc>
                        <a:spcAft>
                          <a:spcPts val="0"/>
                        </a:spcAft>
                      </a:pPr>
                      <a:r>
                        <a:rPr lang="en-US" sz="1100" b="1" dirty="0">
                          <a:effectLst/>
                        </a:rPr>
                        <a:t>Backtracking approach (explores depth first).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29106" marR="29106" marT="29106" marB="29106"/>
                </a:tc>
                <a:extLst>
                  <a:ext uri="{0D108BD9-81ED-4DB2-BD59-A6C34878D82A}">
                    <a16:rowId xmlns:a16="http://schemas.microsoft.com/office/drawing/2014/main" val="4076577924"/>
                  </a:ext>
                </a:extLst>
              </a:tr>
            </a:tbl>
          </a:graphicData>
        </a:graphic>
      </p:graphicFrame>
    </p:spTree>
    <p:extLst>
      <p:ext uri="{BB962C8B-B14F-4D97-AF65-F5344CB8AC3E}">
        <p14:creationId xmlns:p14="http://schemas.microsoft.com/office/powerpoint/2010/main" val="65762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r>
              <a:rPr lang="en-US" b="1" dirty="0"/>
              <a:t>Graph Traversal</a:t>
            </a:r>
            <a:r>
              <a:rPr lang="en-US" dirty="0"/>
              <a:t/>
            </a:r>
            <a:br>
              <a:rPr lang="en-US" dirty="0"/>
            </a:br>
            <a:r>
              <a:rPr lang="en-US" sz="3200" dirty="0"/>
              <a:t/>
            </a:r>
            <a:br>
              <a:rPr lang="en-US" sz="3200" dirty="0"/>
            </a:br>
            <a:endParaRPr sz="3200" b="1" dirty="0">
              <a:solidFill>
                <a:srgbClr val="7030A0"/>
              </a:solidFill>
              <a:latin typeface="Bernard MT Condensed" panose="02050806060905020404" pitchFamily="18" charset="0"/>
            </a:endParaRPr>
          </a:p>
        </p:txBody>
      </p:sp>
      <p:sp>
        <p:nvSpPr>
          <p:cNvPr id="140" name="Google Shape;140;p8"/>
          <p:cNvSpPr txBox="1">
            <a:spLocks noGrp="1"/>
          </p:cNvSpPr>
          <p:nvPr>
            <p:ph type="body" idx="1"/>
          </p:nvPr>
        </p:nvSpPr>
        <p:spPr>
          <a:xfrm>
            <a:off x="698091" y="1297859"/>
            <a:ext cx="10972800" cy="4975790"/>
          </a:xfrm>
          <a:prstGeom prst="rect">
            <a:avLst/>
          </a:prstGeom>
          <a:noFill/>
          <a:ln>
            <a:noFill/>
          </a:ln>
        </p:spPr>
        <p:txBody>
          <a:bodyPr spcFirstLastPara="1" wrap="square" lIns="91425" tIns="45700" rIns="91425" bIns="45700" anchor="t" anchorCtr="0">
            <a:noAutofit/>
          </a:bodyPr>
          <a:lstStyle/>
          <a:p>
            <a:pPr marL="25400" indent="0">
              <a:buNone/>
            </a:pPr>
            <a:r>
              <a:rPr lang="en-US" dirty="0"/>
              <a:t>Graph traversal algorithms explore the vertices and edges of a graph. The two main types are:</a:t>
            </a:r>
          </a:p>
          <a:p>
            <a:pPr lvl="0"/>
            <a:r>
              <a:rPr lang="en-US" b="1" dirty="0"/>
              <a:t>Breadth-First Search (BFS)</a:t>
            </a:r>
            <a:endParaRPr lang="en-US" dirty="0"/>
          </a:p>
          <a:p>
            <a:pPr lvl="0"/>
            <a:r>
              <a:rPr lang="en-US" b="1" dirty="0"/>
              <a:t>Depth-First Search (DFS)</a:t>
            </a:r>
            <a:endParaRPr lang="en-US" dirty="0"/>
          </a:p>
          <a:p>
            <a:pPr marL="235584" lvl="0" indent="0" algn="just" rtl="0">
              <a:lnSpc>
                <a:spcPct val="115000"/>
              </a:lnSpc>
              <a:spcBef>
                <a:spcPts val="0"/>
              </a:spcBef>
              <a:spcAft>
                <a:spcPts val="0"/>
              </a:spcAft>
              <a:buClr>
                <a:schemeClr val="dk1"/>
              </a:buClr>
              <a:buSzPts val="1800"/>
              <a:buNone/>
            </a:pPr>
            <a:endParaRPr sz="18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8149817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r>
              <a:rPr lang="en-US" sz="2800" b="1" dirty="0"/>
              <a:t>DFS vs BFS: Which is Faster?</a:t>
            </a:r>
            <a:endParaRPr lang="en-US" sz="2800" dirty="0"/>
          </a:p>
        </p:txBody>
      </p:sp>
      <p:sp>
        <p:nvSpPr>
          <p:cNvPr id="140" name="Google Shape;140;p8"/>
          <p:cNvSpPr txBox="1">
            <a:spLocks noGrp="1"/>
          </p:cNvSpPr>
          <p:nvPr>
            <p:ph type="body" idx="1"/>
          </p:nvPr>
        </p:nvSpPr>
        <p:spPr>
          <a:xfrm>
            <a:off x="609600" y="737420"/>
            <a:ext cx="10972800" cy="5810865"/>
          </a:xfrm>
          <a:prstGeom prst="rect">
            <a:avLst/>
          </a:prstGeom>
          <a:noFill/>
          <a:ln>
            <a:noFill/>
          </a:ln>
        </p:spPr>
        <p:txBody>
          <a:bodyPr spcFirstLastPara="1" wrap="square" lIns="91425" tIns="45700" rIns="91425" bIns="45700" anchor="t" anchorCtr="0">
            <a:noAutofit/>
          </a:bodyPr>
          <a:lstStyle/>
          <a:p>
            <a:endParaRPr lang="en-US" b="1" dirty="0" smtClean="0"/>
          </a:p>
          <a:p>
            <a:r>
              <a:rPr lang="en-US" b="1" dirty="0" smtClean="0"/>
              <a:t>DFS </a:t>
            </a:r>
            <a:r>
              <a:rPr lang="en-US" b="1" dirty="0"/>
              <a:t>vs BFS: Which is Faster?</a:t>
            </a:r>
            <a:endParaRPr lang="en-US" dirty="0"/>
          </a:p>
          <a:p>
            <a:r>
              <a:rPr lang="en-US" dirty="0"/>
              <a:t>Neither DFS nor BFS is inherently faster than the other; both have the same time complexity of O(V + E), where V is the number of vertices and E is the number of edges. </a:t>
            </a:r>
          </a:p>
          <a:p>
            <a:r>
              <a:rPr lang="en-US" dirty="0"/>
              <a:t>However, BFS is faster for finding the shortest path in unweighted graphs, while DFS can be faster when searching deeper paths without concern for the shortest path. The speed depends on the specific problem and the structure of the graph.</a:t>
            </a:r>
          </a:p>
          <a:p>
            <a:endParaRPr lang="en-US" sz="2800" dirty="0" smtClean="0"/>
          </a:p>
        </p:txBody>
      </p:sp>
    </p:spTree>
    <p:extLst>
      <p:ext uri="{BB962C8B-B14F-4D97-AF65-F5344CB8AC3E}">
        <p14:creationId xmlns:p14="http://schemas.microsoft.com/office/powerpoint/2010/main" val="3463897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pPr marL="25400"/>
            <a:r>
              <a:rPr lang="en-US" sz="2000" b="1" dirty="0"/>
              <a:t>When to Use: DFS vs BFS?</a:t>
            </a:r>
            <a:endParaRPr lang="en-US" sz="2000" dirty="0"/>
          </a:p>
        </p:txBody>
      </p:sp>
      <p:sp>
        <p:nvSpPr>
          <p:cNvPr id="140" name="Google Shape;140;p8"/>
          <p:cNvSpPr txBox="1">
            <a:spLocks noGrp="1"/>
          </p:cNvSpPr>
          <p:nvPr>
            <p:ph type="body" idx="1"/>
          </p:nvPr>
        </p:nvSpPr>
        <p:spPr>
          <a:xfrm>
            <a:off x="609600" y="737420"/>
            <a:ext cx="10972800" cy="5810865"/>
          </a:xfrm>
          <a:prstGeom prst="rect">
            <a:avLst/>
          </a:prstGeom>
          <a:noFill/>
          <a:ln>
            <a:noFill/>
          </a:ln>
        </p:spPr>
        <p:txBody>
          <a:bodyPr spcFirstLastPara="1" wrap="square" lIns="91425" tIns="45700" rIns="91425" bIns="45700" anchor="t" anchorCtr="0">
            <a:noAutofit/>
          </a:bodyPr>
          <a:lstStyle/>
          <a:p>
            <a:r>
              <a:rPr lang="en-US" sz="2800" dirty="0" smtClean="0"/>
              <a:t>Application of DFS and BFS :</a:t>
            </a:r>
          </a:p>
          <a:p>
            <a:endParaRPr lang="en-US" sz="2800" dirty="0" smtClean="0"/>
          </a:p>
        </p:txBody>
      </p:sp>
      <p:graphicFrame>
        <p:nvGraphicFramePr>
          <p:cNvPr id="3" name="Table 2"/>
          <p:cNvGraphicFramePr>
            <a:graphicFrameLocks noGrp="1"/>
          </p:cNvGraphicFramePr>
          <p:nvPr>
            <p:extLst>
              <p:ext uri="{D42A27DB-BD31-4B8C-83A1-F6EECF244321}">
                <p14:modId xmlns:p14="http://schemas.microsoft.com/office/powerpoint/2010/main" val="1723040955"/>
              </p:ext>
            </p:extLst>
          </p:nvPr>
        </p:nvGraphicFramePr>
        <p:xfrm>
          <a:off x="530942" y="1288691"/>
          <a:ext cx="11051458" cy="5161269"/>
        </p:xfrm>
        <a:graphic>
          <a:graphicData uri="http://schemas.openxmlformats.org/drawingml/2006/table">
            <a:tbl>
              <a:tblPr firstRow="1" firstCol="1" bandRow="1">
                <a:tableStyleId>{5C22544A-7EE6-4342-B048-85BDC9FD1C3A}</a:tableStyleId>
              </a:tblPr>
              <a:tblGrid>
                <a:gridCol w="5525729">
                  <a:extLst>
                    <a:ext uri="{9D8B030D-6E8A-4147-A177-3AD203B41FA5}">
                      <a16:colId xmlns:a16="http://schemas.microsoft.com/office/drawing/2014/main" val="1016098080"/>
                    </a:ext>
                  </a:extLst>
                </a:gridCol>
                <a:gridCol w="5525729">
                  <a:extLst>
                    <a:ext uri="{9D8B030D-6E8A-4147-A177-3AD203B41FA5}">
                      <a16:colId xmlns:a16="http://schemas.microsoft.com/office/drawing/2014/main" val="357132980"/>
                    </a:ext>
                  </a:extLst>
                </a:gridCol>
              </a:tblGrid>
              <a:tr h="368926">
                <a:tc>
                  <a:txBody>
                    <a:bodyPr/>
                    <a:lstStyle/>
                    <a:p>
                      <a:pPr algn="just">
                        <a:lnSpc>
                          <a:spcPct val="107000"/>
                        </a:lnSpc>
                        <a:spcAft>
                          <a:spcPts val="0"/>
                        </a:spcAft>
                      </a:pPr>
                      <a:r>
                        <a:rPr lang="en-US" sz="1200" dirty="0">
                          <a:effectLst/>
                        </a:rPr>
                        <a:t>DFS Applications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2206" marR="62206" marT="62206" marB="62206"/>
                </a:tc>
                <a:tc>
                  <a:txBody>
                    <a:bodyPr/>
                    <a:lstStyle/>
                    <a:p>
                      <a:pPr algn="just">
                        <a:lnSpc>
                          <a:spcPct val="107000"/>
                        </a:lnSpc>
                        <a:spcAft>
                          <a:spcPts val="0"/>
                        </a:spcAft>
                      </a:pPr>
                      <a:r>
                        <a:rPr lang="en-US" sz="1200">
                          <a:effectLst/>
                        </a:rPr>
                        <a:t>BFS Applications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206" marR="62206" marT="62206" marB="62206"/>
                </a:tc>
                <a:extLst>
                  <a:ext uri="{0D108BD9-81ED-4DB2-BD59-A6C34878D82A}">
                    <a16:rowId xmlns:a16="http://schemas.microsoft.com/office/drawing/2014/main" val="2457967532"/>
                  </a:ext>
                </a:extLst>
              </a:tr>
              <a:tr h="579213">
                <a:tc>
                  <a:txBody>
                    <a:bodyPr/>
                    <a:lstStyle/>
                    <a:p>
                      <a:pPr>
                        <a:lnSpc>
                          <a:spcPct val="107000"/>
                        </a:lnSpc>
                        <a:spcAft>
                          <a:spcPts val="0"/>
                        </a:spcAft>
                      </a:pPr>
                      <a:r>
                        <a:rPr lang="en-US" sz="1200" dirty="0">
                          <a:effectLst/>
                        </a:rPr>
                        <a:t>Cycle detection in graphs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2206" marR="62206" marT="62206" marB="62206"/>
                </a:tc>
                <a:tc>
                  <a:txBody>
                    <a:bodyPr/>
                    <a:lstStyle/>
                    <a:p>
                      <a:pPr algn="just">
                        <a:lnSpc>
                          <a:spcPct val="107000"/>
                        </a:lnSpc>
                        <a:spcAft>
                          <a:spcPts val="0"/>
                        </a:spcAft>
                      </a:pPr>
                      <a:r>
                        <a:rPr lang="en-US" sz="1200">
                          <a:effectLst/>
                        </a:rPr>
                        <a:t>Finding the shortest path in unweighted graphs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206" marR="62206" marT="62206" marB="62206"/>
                </a:tc>
                <a:extLst>
                  <a:ext uri="{0D108BD9-81ED-4DB2-BD59-A6C34878D82A}">
                    <a16:rowId xmlns:a16="http://schemas.microsoft.com/office/drawing/2014/main" val="1439293752"/>
                  </a:ext>
                </a:extLst>
              </a:tr>
              <a:tr h="368926">
                <a:tc>
                  <a:txBody>
                    <a:bodyPr/>
                    <a:lstStyle/>
                    <a:p>
                      <a:pPr algn="just">
                        <a:lnSpc>
                          <a:spcPct val="107000"/>
                        </a:lnSpc>
                        <a:spcAft>
                          <a:spcPts val="0"/>
                        </a:spcAft>
                      </a:pPr>
                      <a:r>
                        <a:rPr lang="en-US" sz="1200" dirty="0">
                          <a:effectLst/>
                        </a:rPr>
                        <a:t>Finding connected components in a graph</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2206" marR="62206" marT="62206" marB="62206"/>
                </a:tc>
                <a:tc>
                  <a:txBody>
                    <a:bodyPr/>
                    <a:lstStyle/>
                    <a:p>
                      <a:pPr algn="just">
                        <a:lnSpc>
                          <a:spcPct val="107000"/>
                        </a:lnSpc>
                        <a:spcAft>
                          <a:spcPts val="0"/>
                        </a:spcAft>
                      </a:pPr>
                      <a:r>
                        <a:rPr lang="en-US" sz="1200" dirty="0">
                          <a:effectLst/>
                        </a:rPr>
                        <a:t>Level-order traversal in trees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2206" marR="62206" marT="62206" marB="62206"/>
                </a:tc>
                <a:extLst>
                  <a:ext uri="{0D108BD9-81ED-4DB2-BD59-A6C34878D82A}">
                    <a16:rowId xmlns:a16="http://schemas.microsoft.com/office/drawing/2014/main" val="604631849"/>
                  </a:ext>
                </a:extLst>
              </a:tr>
              <a:tr h="579213">
                <a:tc>
                  <a:txBody>
                    <a:bodyPr/>
                    <a:lstStyle/>
                    <a:p>
                      <a:pPr>
                        <a:lnSpc>
                          <a:spcPct val="107000"/>
                        </a:lnSpc>
                        <a:spcAft>
                          <a:spcPts val="0"/>
                        </a:spcAft>
                      </a:pPr>
                      <a:r>
                        <a:rPr lang="en-US" sz="1200">
                          <a:effectLst/>
                        </a:rPr>
                        <a:t>Solving puzzles like Sudoku, N-Queens (backtracking)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206" marR="62206" marT="62206" marB="62206"/>
                </a:tc>
                <a:tc>
                  <a:txBody>
                    <a:bodyPr/>
                    <a:lstStyle/>
                    <a:p>
                      <a:pPr algn="just">
                        <a:lnSpc>
                          <a:spcPct val="107000"/>
                        </a:lnSpc>
                        <a:spcAft>
                          <a:spcPts val="0"/>
                        </a:spcAft>
                      </a:pPr>
                      <a:r>
                        <a:rPr lang="en-US" sz="1200" dirty="0">
                          <a:effectLst/>
                        </a:rPr>
                        <a:t>Web crawling (breadth-first)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2206" marR="62206" marT="62206" marB="62206"/>
                </a:tc>
                <a:extLst>
                  <a:ext uri="{0D108BD9-81ED-4DB2-BD59-A6C34878D82A}">
                    <a16:rowId xmlns:a16="http://schemas.microsoft.com/office/drawing/2014/main" val="1538161530"/>
                  </a:ext>
                </a:extLst>
              </a:tr>
              <a:tr h="579213">
                <a:tc>
                  <a:txBody>
                    <a:bodyPr/>
                    <a:lstStyle/>
                    <a:p>
                      <a:pPr>
                        <a:lnSpc>
                          <a:spcPct val="107000"/>
                        </a:lnSpc>
                        <a:spcAft>
                          <a:spcPts val="0"/>
                        </a:spcAft>
                      </a:pPr>
                      <a:r>
                        <a:rPr lang="en-US" sz="1200">
                          <a:effectLst/>
                        </a:rPr>
                        <a:t>Topological sorting in Directed Acyclic Graphs (DAGs)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206" marR="62206" marT="62206" marB="62206"/>
                </a:tc>
                <a:tc>
                  <a:txBody>
                    <a:bodyPr/>
                    <a:lstStyle/>
                    <a:p>
                      <a:pPr>
                        <a:lnSpc>
                          <a:spcPct val="107000"/>
                        </a:lnSpc>
                        <a:spcAft>
                          <a:spcPts val="0"/>
                        </a:spcAft>
                      </a:pPr>
                      <a:r>
                        <a:rPr lang="en-US" sz="1200" dirty="0">
                          <a:effectLst/>
                        </a:rPr>
                        <a:t>Social network analysis (finding the shortest path between users)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2206" marR="62206" marT="62206" marB="62206"/>
                </a:tc>
                <a:extLst>
                  <a:ext uri="{0D108BD9-81ED-4DB2-BD59-A6C34878D82A}">
                    <a16:rowId xmlns:a16="http://schemas.microsoft.com/office/drawing/2014/main" val="3971052918"/>
                  </a:ext>
                </a:extLst>
              </a:tr>
              <a:tr h="579213">
                <a:tc>
                  <a:txBody>
                    <a:bodyPr/>
                    <a:lstStyle/>
                    <a:p>
                      <a:pPr>
                        <a:lnSpc>
                          <a:spcPct val="107000"/>
                        </a:lnSpc>
                        <a:spcAft>
                          <a:spcPts val="0"/>
                        </a:spcAft>
                      </a:pPr>
                      <a:r>
                        <a:rPr lang="en-US" sz="1200">
                          <a:effectLst/>
                        </a:rPr>
                        <a:t>Finding strongly connected components (Tarjan's/Kosaraju's algorithm)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206" marR="62206" marT="62206" marB="62206"/>
                </a:tc>
                <a:tc>
                  <a:txBody>
                    <a:bodyPr/>
                    <a:lstStyle/>
                    <a:p>
                      <a:pPr>
                        <a:lnSpc>
                          <a:spcPct val="107000"/>
                        </a:lnSpc>
                        <a:spcAft>
                          <a:spcPts val="0"/>
                        </a:spcAft>
                      </a:pPr>
                      <a:r>
                        <a:rPr lang="en-US" sz="1200" dirty="0">
                          <a:effectLst/>
                        </a:rPr>
                        <a:t>Finding nodes at a specific level in a graph or tree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2206" marR="62206" marT="62206" marB="62206"/>
                </a:tc>
                <a:extLst>
                  <a:ext uri="{0D108BD9-81ED-4DB2-BD59-A6C34878D82A}">
                    <a16:rowId xmlns:a16="http://schemas.microsoft.com/office/drawing/2014/main" val="822446367"/>
                  </a:ext>
                </a:extLst>
              </a:tr>
              <a:tr h="579213">
                <a:tc>
                  <a:txBody>
                    <a:bodyPr/>
                    <a:lstStyle/>
                    <a:p>
                      <a:pPr algn="just">
                        <a:lnSpc>
                          <a:spcPct val="107000"/>
                        </a:lnSpc>
                        <a:spcAft>
                          <a:spcPts val="0"/>
                        </a:spcAft>
                      </a:pPr>
                      <a:r>
                        <a:rPr lang="en-US" sz="1200">
                          <a:effectLst/>
                        </a:rPr>
                        <a:t>Maze solving (exploring all paths)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206" marR="62206" marT="62206" marB="62206"/>
                </a:tc>
                <a:tc>
                  <a:txBody>
                    <a:bodyPr/>
                    <a:lstStyle/>
                    <a:p>
                      <a:pPr>
                        <a:lnSpc>
                          <a:spcPct val="107000"/>
                        </a:lnSpc>
                        <a:spcAft>
                          <a:spcPts val="0"/>
                        </a:spcAft>
                      </a:pPr>
                      <a:r>
                        <a:rPr lang="en-US" sz="1200" dirty="0">
                          <a:effectLst/>
                        </a:rPr>
                        <a:t>Minimum moves in a game or puzzle (e.g., 8-puzzle)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2206" marR="62206" marT="62206" marB="62206"/>
                </a:tc>
                <a:extLst>
                  <a:ext uri="{0D108BD9-81ED-4DB2-BD59-A6C34878D82A}">
                    <a16:rowId xmlns:a16="http://schemas.microsoft.com/office/drawing/2014/main" val="754416444"/>
                  </a:ext>
                </a:extLst>
              </a:tr>
              <a:tr h="579213">
                <a:tc>
                  <a:txBody>
                    <a:bodyPr/>
                    <a:lstStyle/>
                    <a:p>
                      <a:pPr algn="just">
                        <a:lnSpc>
                          <a:spcPct val="107000"/>
                        </a:lnSpc>
                        <a:spcAft>
                          <a:spcPts val="0"/>
                        </a:spcAft>
                      </a:pPr>
                      <a:r>
                        <a:rPr lang="en-US" sz="1200">
                          <a:effectLst/>
                        </a:rPr>
                        <a:t>Web crawling (depth-first)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206" marR="62206" marT="62206" marB="62206"/>
                </a:tc>
                <a:tc>
                  <a:txBody>
                    <a:bodyPr/>
                    <a:lstStyle/>
                    <a:p>
                      <a:pPr algn="just">
                        <a:lnSpc>
                          <a:spcPct val="107000"/>
                        </a:lnSpc>
                        <a:spcAft>
                          <a:spcPts val="0"/>
                        </a:spcAft>
                      </a:pPr>
                      <a:r>
                        <a:rPr lang="en-US" sz="1200" dirty="0">
                          <a:effectLst/>
                        </a:rPr>
                        <a:t>Friend suggestion algorithms in social networks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2206" marR="62206" marT="62206" marB="62206"/>
                </a:tc>
                <a:extLst>
                  <a:ext uri="{0D108BD9-81ED-4DB2-BD59-A6C34878D82A}">
                    <a16:rowId xmlns:a16="http://schemas.microsoft.com/office/drawing/2014/main" val="1284804481"/>
                  </a:ext>
                </a:extLst>
              </a:tr>
              <a:tr h="368926">
                <a:tc>
                  <a:txBody>
                    <a:bodyPr/>
                    <a:lstStyle/>
                    <a:p>
                      <a:pPr algn="just">
                        <a:lnSpc>
                          <a:spcPct val="107000"/>
                        </a:lnSpc>
                        <a:spcAft>
                          <a:spcPts val="0"/>
                        </a:spcAft>
                      </a:pPr>
                      <a:r>
                        <a:rPr lang="en-US" sz="1200">
                          <a:effectLst/>
                        </a:rPr>
                        <a:t>Tree traversal (pre-order, in-order, post-order)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206" marR="62206" marT="62206" marB="62206"/>
                </a:tc>
                <a:tc>
                  <a:txBody>
                    <a:bodyPr/>
                    <a:lstStyle/>
                    <a:p>
                      <a:pPr algn="just">
                        <a:lnSpc>
                          <a:spcPct val="107000"/>
                        </a:lnSpc>
                        <a:spcAft>
                          <a:spcPts val="0"/>
                        </a:spcAft>
                      </a:pPr>
                      <a:r>
                        <a:rPr lang="en-US" sz="1200" dirty="0">
                          <a:effectLst/>
                        </a:rPr>
                        <a:t>Finding the shortest path in a maze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2206" marR="62206" marT="62206" marB="62206"/>
                </a:tc>
                <a:extLst>
                  <a:ext uri="{0D108BD9-81ED-4DB2-BD59-A6C34878D82A}">
                    <a16:rowId xmlns:a16="http://schemas.microsoft.com/office/drawing/2014/main" val="3194219134"/>
                  </a:ext>
                </a:extLst>
              </a:tr>
              <a:tr h="579213">
                <a:tc>
                  <a:txBody>
                    <a:bodyPr/>
                    <a:lstStyle/>
                    <a:p>
                      <a:pPr algn="just">
                        <a:lnSpc>
                          <a:spcPct val="107000"/>
                        </a:lnSpc>
                        <a:spcAft>
                          <a:spcPts val="0"/>
                        </a:spcAft>
                      </a:pPr>
                      <a:r>
                        <a:rPr lang="en-US" sz="1200">
                          <a:effectLst/>
                        </a:rPr>
                        <a:t>Pathfinding in games (exploring all paths)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2206" marR="62206" marT="62206" marB="62206"/>
                </a:tc>
                <a:tc>
                  <a:txBody>
                    <a:bodyPr/>
                    <a:lstStyle/>
                    <a:p>
                      <a:pPr>
                        <a:lnSpc>
                          <a:spcPct val="107000"/>
                        </a:lnSpc>
                        <a:spcAft>
                          <a:spcPts val="0"/>
                        </a:spcAft>
                      </a:pPr>
                      <a:r>
                        <a:rPr lang="en-US" sz="1200" dirty="0">
                          <a:effectLst/>
                        </a:rPr>
                        <a:t>Level-by-level exploration in AI game design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2206" marR="62206" marT="62206" marB="62206"/>
                </a:tc>
                <a:extLst>
                  <a:ext uri="{0D108BD9-81ED-4DB2-BD59-A6C34878D82A}">
                    <a16:rowId xmlns:a16="http://schemas.microsoft.com/office/drawing/2014/main" val="2229159834"/>
                  </a:ext>
                </a:extLst>
              </a:tr>
            </a:tbl>
          </a:graphicData>
        </a:graphic>
      </p:graphicFrame>
    </p:spTree>
    <p:extLst>
      <p:ext uri="{BB962C8B-B14F-4D97-AF65-F5344CB8AC3E}">
        <p14:creationId xmlns:p14="http://schemas.microsoft.com/office/powerpoint/2010/main" val="29786178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pPr marL="25400"/>
            <a:r>
              <a:rPr lang="en-US" sz="2000" b="1" dirty="0" smtClean="0"/>
              <a:t/>
            </a:r>
            <a:br>
              <a:rPr lang="en-US" sz="2000" b="1" dirty="0" smtClean="0"/>
            </a:br>
            <a:r>
              <a:rPr lang="en-US" sz="2000" b="1" dirty="0" smtClean="0"/>
              <a:t>3</a:t>
            </a:r>
            <a:r>
              <a:rPr lang="en-US" sz="2000" b="1" dirty="0"/>
              <a:t>. Implementing Graph Traversal Using Queues and Stacks</a:t>
            </a:r>
            <a:endParaRPr lang="en-US" sz="2000" dirty="0"/>
          </a:p>
        </p:txBody>
      </p:sp>
      <p:sp>
        <p:nvSpPr>
          <p:cNvPr id="140" name="Google Shape;140;p8"/>
          <p:cNvSpPr txBox="1">
            <a:spLocks noGrp="1"/>
          </p:cNvSpPr>
          <p:nvPr>
            <p:ph type="body" idx="1"/>
          </p:nvPr>
        </p:nvSpPr>
        <p:spPr>
          <a:xfrm>
            <a:off x="698091" y="825911"/>
            <a:ext cx="10972800" cy="5604386"/>
          </a:xfrm>
          <a:prstGeom prst="rect">
            <a:avLst/>
          </a:prstGeom>
          <a:noFill/>
          <a:ln>
            <a:noFill/>
          </a:ln>
        </p:spPr>
        <p:txBody>
          <a:bodyPr spcFirstLastPara="1" wrap="square" lIns="91425" tIns="45700" rIns="91425" bIns="45700" anchor="t" anchorCtr="0">
            <a:noAutofit/>
          </a:bodyPr>
          <a:lstStyle/>
          <a:p>
            <a:pPr marL="25400" indent="0">
              <a:buNone/>
            </a:pPr>
            <a:r>
              <a:rPr lang="en-US" b="1" dirty="0"/>
              <a:t>3. Implementing Graph Traversal Using Queues and Stacks</a:t>
            </a:r>
            <a:endParaRPr lang="en-US" dirty="0"/>
          </a:p>
          <a:p>
            <a:pPr lvl="0"/>
            <a:r>
              <a:rPr lang="en-US" b="1" dirty="0"/>
              <a:t>BFS uses a queue (FIFO)</a:t>
            </a:r>
            <a:r>
              <a:rPr lang="en-US" dirty="0"/>
              <a:t> to explore nodes level by level.</a:t>
            </a:r>
          </a:p>
          <a:p>
            <a:r>
              <a:rPr lang="en-US" b="1" dirty="0"/>
              <a:t>DFS uses a stack (LIFO) or recursion</a:t>
            </a:r>
            <a:r>
              <a:rPr lang="en-US" dirty="0"/>
              <a:t> to explore as far as possible before </a:t>
            </a:r>
            <a:r>
              <a:rPr lang="en-US" dirty="0" smtClean="0"/>
              <a:t>backtracking</a:t>
            </a:r>
          </a:p>
          <a:p>
            <a:r>
              <a:rPr lang="en-US" sz="2800" b="1" dirty="0"/>
              <a:t>BFS vs DFS Comparison:</a:t>
            </a:r>
          </a:p>
          <a:p>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2230203127"/>
              </p:ext>
            </p:extLst>
          </p:nvPr>
        </p:nvGraphicFramePr>
        <p:xfrm>
          <a:off x="838200" y="3529782"/>
          <a:ext cx="10515600" cy="2831690"/>
        </p:xfrm>
        <a:graphic>
          <a:graphicData uri="http://schemas.openxmlformats.org/drawingml/2006/table">
            <a:tbl>
              <a:tblPr firstRow="1" firstCol="1" bandRow="1">
                <a:tableStyleId>{5C22544A-7EE6-4342-B048-85BDC9FD1C3A}</a:tableStyleId>
              </a:tblPr>
              <a:tblGrid>
                <a:gridCol w="3505200">
                  <a:extLst>
                    <a:ext uri="{9D8B030D-6E8A-4147-A177-3AD203B41FA5}">
                      <a16:colId xmlns:a16="http://schemas.microsoft.com/office/drawing/2014/main" val="4013858441"/>
                    </a:ext>
                  </a:extLst>
                </a:gridCol>
                <a:gridCol w="3505200">
                  <a:extLst>
                    <a:ext uri="{9D8B030D-6E8A-4147-A177-3AD203B41FA5}">
                      <a16:colId xmlns:a16="http://schemas.microsoft.com/office/drawing/2014/main" val="716459262"/>
                    </a:ext>
                  </a:extLst>
                </a:gridCol>
                <a:gridCol w="3505200">
                  <a:extLst>
                    <a:ext uri="{9D8B030D-6E8A-4147-A177-3AD203B41FA5}">
                      <a16:colId xmlns:a16="http://schemas.microsoft.com/office/drawing/2014/main" val="2142854938"/>
                    </a:ext>
                  </a:extLst>
                </a:gridCol>
              </a:tblGrid>
              <a:tr h="566338">
                <a:tc>
                  <a:txBody>
                    <a:bodyPr/>
                    <a:lstStyle/>
                    <a:p>
                      <a:pPr algn="ctr">
                        <a:lnSpc>
                          <a:spcPct val="107000"/>
                        </a:lnSpc>
                        <a:spcAft>
                          <a:spcPts val="0"/>
                        </a:spcAft>
                      </a:pPr>
                      <a:r>
                        <a:rPr lang="en-US" sz="1200">
                          <a:effectLst/>
                        </a:rPr>
                        <a:t>Feature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200">
                          <a:effectLst/>
                        </a:rPr>
                        <a:t>BFS (Queue)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US" sz="1200">
                          <a:effectLst/>
                        </a:rPr>
                        <a:t>DFS (Stack/Recursion)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01682170"/>
                  </a:ext>
                </a:extLst>
              </a:tr>
              <a:tr h="566338">
                <a:tc>
                  <a:txBody>
                    <a:bodyPr/>
                    <a:lstStyle/>
                    <a:p>
                      <a:pPr>
                        <a:lnSpc>
                          <a:spcPct val="107000"/>
                        </a:lnSpc>
                        <a:spcAft>
                          <a:spcPts val="0"/>
                        </a:spcAft>
                      </a:pPr>
                      <a:r>
                        <a:rPr lang="en-US" sz="1200">
                          <a:effectLst/>
                        </a:rPr>
                        <a:t>Data Structure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US" sz="1200">
                          <a:effectLst/>
                        </a:rPr>
                        <a:t>Queue (FIFO)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US" sz="1200">
                          <a:effectLst/>
                        </a:rPr>
                        <a:t>Stack (LIFO)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66275086"/>
                  </a:ext>
                </a:extLst>
              </a:tr>
              <a:tr h="566338">
                <a:tc>
                  <a:txBody>
                    <a:bodyPr/>
                    <a:lstStyle/>
                    <a:p>
                      <a:pPr>
                        <a:lnSpc>
                          <a:spcPct val="107000"/>
                        </a:lnSpc>
                        <a:spcAft>
                          <a:spcPts val="0"/>
                        </a:spcAft>
                      </a:pPr>
                      <a:r>
                        <a:rPr lang="en-US" sz="1200">
                          <a:effectLst/>
                        </a:rPr>
                        <a:t>Traversal Order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US" sz="1200">
                          <a:effectLst/>
                        </a:rPr>
                        <a:t>Level-wise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US" sz="1200">
                          <a:effectLst/>
                        </a:rPr>
                        <a:t>Depth-wise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10913473"/>
                  </a:ext>
                </a:extLst>
              </a:tr>
              <a:tr h="566338">
                <a:tc>
                  <a:txBody>
                    <a:bodyPr/>
                    <a:lstStyle/>
                    <a:p>
                      <a:pPr>
                        <a:lnSpc>
                          <a:spcPct val="107000"/>
                        </a:lnSpc>
                        <a:spcAft>
                          <a:spcPts val="0"/>
                        </a:spcAft>
                      </a:pPr>
                      <a:r>
                        <a:rPr lang="en-US" sz="1200">
                          <a:effectLst/>
                        </a:rPr>
                        <a:t>Uses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US" sz="1200">
                          <a:effectLst/>
                        </a:rPr>
                        <a:t>Shortest path, network broadcasting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US" sz="1200">
                          <a:effectLst/>
                        </a:rPr>
                        <a:t>Cycle detection, backtracking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93931244"/>
                  </a:ext>
                </a:extLst>
              </a:tr>
              <a:tr h="566338">
                <a:tc>
                  <a:txBody>
                    <a:bodyPr/>
                    <a:lstStyle/>
                    <a:p>
                      <a:pPr>
                        <a:lnSpc>
                          <a:spcPct val="107000"/>
                        </a:lnSpc>
                        <a:spcAft>
                          <a:spcPts val="0"/>
                        </a:spcAft>
                      </a:pPr>
                      <a:r>
                        <a:rPr lang="en-US" sz="1200">
                          <a:effectLst/>
                        </a:rPr>
                        <a:t>Time Complexity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US" sz="1200">
                          <a:effectLst/>
                        </a:rPr>
                        <a:t>O(V + 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US" sz="1200" dirty="0">
                          <a:effectLst/>
                        </a:rPr>
                        <a:t>O(V + 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02693437"/>
                  </a:ext>
                </a:extLst>
              </a:tr>
            </a:tbl>
          </a:graphicData>
        </a:graphic>
      </p:graphicFrame>
    </p:spTree>
    <p:extLst>
      <p:ext uri="{BB962C8B-B14F-4D97-AF65-F5344CB8AC3E}">
        <p14:creationId xmlns:p14="http://schemas.microsoft.com/office/powerpoint/2010/main" val="21494042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875736"/>
          </a:xfrm>
          <a:prstGeom prst="rect">
            <a:avLst/>
          </a:prstGeom>
          <a:noFill/>
          <a:ln>
            <a:noFill/>
          </a:ln>
        </p:spPr>
        <p:txBody>
          <a:bodyPr spcFirstLastPara="1" wrap="square" lIns="91425" tIns="45700" rIns="91425" bIns="45700" anchor="t" anchorCtr="0">
            <a:noAutofit/>
          </a:bodyPr>
          <a:lstStyle/>
          <a:p>
            <a:pPr marL="25400"/>
            <a:r>
              <a:rPr lang="en-US" sz="1800" b="1" dirty="0" smtClean="0"/>
              <a:t/>
            </a:r>
            <a:br>
              <a:rPr lang="en-US" sz="1800" b="1" dirty="0" smtClean="0"/>
            </a:br>
            <a:r>
              <a:rPr lang="en-US" sz="1800" b="1" dirty="0" smtClean="0"/>
              <a:t>4</a:t>
            </a:r>
            <a:r>
              <a:rPr lang="en-US" sz="1800" b="1" dirty="0"/>
              <a:t>. Directed Acyclic Graphs (DAG) and Topological </a:t>
            </a:r>
            <a:r>
              <a:rPr lang="en-US" sz="1800" b="1" dirty="0" smtClean="0"/>
              <a:t>Sorting</a:t>
            </a:r>
            <a:endParaRPr lang="en-US" sz="3200" b="1" dirty="0"/>
          </a:p>
        </p:txBody>
      </p:sp>
      <p:sp>
        <p:nvSpPr>
          <p:cNvPr id="140" name="Google Shape;140;p8"/>
          <p:cNvSpPr txBox="1">
            <a:spLocks noGrp="1"/>
          </p:cNvSpPr>
          <p:nvPr>
            <p:ph type="body" idx="1"/>
          </p:nvPr>
        </p:nvSpPr>
        <p:spPr>
          <a:xfrm>
            <a:off x="698091" y="934064"/>
            <a:ext cx="10972800" cy="5923935"/>
          </a:xfrm>
          <a:prstGeom prst="rect">
            <a:avLst/>
          </a:prstGeom>
          <a:noFill/>
          <a:ln>
            <a:noFill/>
          </a:ln>
        </p:spPr>
        <p:txBody>
          <a:bodyPr spcFirstLastPara="1" wrap="square" lIns="91425" tIns="45700" rIns="91425" bIns="45700" anchor="t" anchorCtr="0">
            <a:noAutofit/>
          </a:bodyPr>
          <a:lstStyle/>
          <a:p>
            <a:pPr marL="25400" indent="0">
              <a:buNone/>
            </a:pPr>
            <a:r>
              <a:rPr lang="en-US" sz="1800" b="1" dirty="0" smtClean="0"/>
              <a:t>                    A </a:t>
            </a:r>
            <a:r>
              <a:rPr lang="en-US" sz="1800" b="1" dirty="0"/>
              <a:t>Directed Acyclic Graph (DAG) is a directed graph with no cycles.</a:t>
            </a:r>
          </a:p>
          <a:p>
            <a:pPr marL="25400" indent="0">
              <a:buNone/>
            </a:pPr>
            <a:r>
              <a:rPr lang="en-US" sz="1800" b="1" dirty="0"/>
              <a:t>Topological Sorting</a:t>
            </a:r>
          </a:p>
          <a:p>
            <a:pPr marL="25400" indent="0">
              <a:buNone/>
            </a:pPr>
            <a:r>
              <a:rPr lang="en-US" sz="1800" dirty="0"/>
              <a:t>•	A linear ordering of vertices such that for every directed edge (u → v), u appears before v.</a:t>
            </a:r>
          </a:p>
          <a:p>
            <a:pPr marL="25400" indent="0">
              <a:buNone/>
            </a:pPr>
            <a:r>
              <a:rPr lang="en-US" sz="1800" dirty="0"/>
              <a:t>•	Used in task scheduling, dependency resolution, and course prerequisites.</a:t>
            </a:r>
          </a:p>
          <a:p>
            <a:pPr marL="25400" indent="0">
              <a:buNone/>
            </a:pPr>
            <a:r>
              <a:rPr lang="en-US" sz="1800" b="1" dirty="0"/>
              <a:t>Topological Sorting Algorithm (Using DFS):</a:t>
            </a:r>
          </a:p>
          <a:p>
            <a:pPr marL="25400" indent="0">
              <a:buNone/>
            </a:pPr>
            <a:r>
              <a:rPr lang="en-US" sz="1800" dirty="0" err="1"/>
              <a:t>def</a:t>
            </a:r>
            <a:r>
              <a:rPr lang="en-US" sz="1800" dirty="0"/>
              <a:t> </a:t>
            </a:r>
            <a:r>
              <a:rPr lang="en-US" sz="1800" dirty="0" err="1"/>
              <a:t>topological_sort</a:t>
            </a:r>
            <a:r>
              <a:rPr lang="en-US" sz="1800" dirty="0"/>
              <a:t>(graph, node, visited, stack):</a:t>
            </a:r>
          </a:p>
          <a:p>
            <a:pPr marL="25400" indent="0">
              <a:buNone/>
            </a:pPr>
            <a:r>
              <a:rPr lang="en-US" sz="1800" dirty="0"/>
              <a:t>    </a:t>
            </a:r>
            <a:r>
              <a:rPr lang="en-US" sz="1800" dirty="0" err="1"/>
              <a:t>visited.add</a:t>
            </a:r>
            <a:r>
              <a:rPr lang="en-US" sz="1800" dirty="0"/>
              <a:t>(node)</a:t>
            </a:r>
          </a:p>
          <a:p>
            <a:pPr marL="25400" indent="0">
              <a:buNone/>
            </a:pPr>
            <a:r>
              <a:rPr lang="en-US" sz="1800" dirty="0"/>
              <a:t>    for neighbor in graph[node]:</a:t>
            </a:r>
          </a:p>
          <a:p>
            <a:pPr marL="25400" indent="0">
              <a:buNone/>
            </a:pPr>
            <a:r>
              <a:rPr lang="en-US" sz="1800" dirty="0"/>
              <a:t>        if neighbor not in visited:</a:t>
            </a:r>
          </a:p>
          <a:p>
            <a:pPr marL="25400" indent="0">
              <a:buNone/>
            </a:pPr>
            <a:r>
              <a:rPr lang="en-US" sz="1800" dirty="0"/>
              <a:t>            </a:t>
            </a:r>
            <a:r>
              <a:rPr lang="en-US" sz="1800" dirty="0" err="1"/>
              <a:t>topological_sort</a:t>
            </a:r>
            <a:r>
              <a:rPr lang="en-US" sz="1800" dirty="0"/>
              <a:t>(graph, neighbor, visited, stack)</a:t>
            </a:r>
          </a:p>
          <a:p>
            <a:pPr marL="25400" indent="0">
              <a:buNone/>
            </a:pPr>
            <a:r>
              <a:rPr lang="en-US" sz="1800" dirty="0"/>
              <a:t>    </a:t>
            </a:r>
            <a:r>
              <a:rPr lang="en-US" sz="1800" dirty="0" err="1"/>
              <a:t>stack.append</a:t>
            </a:r>
            <a:r>
              <a:rPr lang="en-US" sz="1800" dirty="0"/>
              <a:t>(node)</a:t>
            </a:r>
          </a:p>
          <a:p>
            <a:pPr marL="25400" indent="0">
              <a:buNone/>
            </a:pPr>
            <a:r>
              <a:rPr lang="en-US" sz="1800" b="1" dirty="0"/>
              <a:t>Applications of Topological Sorting:</a:t>
            </a:r>
          </a:p>
          <a:p>
            <a:pPr marL="25400" indent="0">
              <a:buNone/>
            </a:pPr>
            <a:r>
              <a:rPr lang="en-US" sz="1800" dirty="0"/>
              <a:t>•	Task scheduling (e.g., job scheduling in an operating system)</a:t>
            </a:r>
          </a:p>
          <a:p>
            <a:pPr marL="25400" indent="0">
              <a:buNone/>
            </a:pPr>
            <a:r>
              <a:rPr lang="en-US" sz="1800" dirty="0"/>
              <a:t>•	Course prerequisite management</a:t>
            </a:r>
          </a:p>
          <a:p>
            <a:pPr marL="25400" indent="0">
              <a:buNone/>
            </a:pPr>
            <a:r>
              <a:rPr lang="en-US" sz="1800" dirty="0"/>
              <a:t>•	Dependency resolution (e.g., package installation order)</a:t>
            </a:r>
          </a:p>
          <a:p>
            <a:pPr marL="25400" indent="0">
              <a:buNone/>
            </a:pPr>
            <a:endParaRPr lang="en-US" sz="1600" dirty="0"/>
          </a:p>
          <a:p>
            <a:pPr marL="25400" indent="0">
              <a:buNone/>
            </a:pPr>
            <a:endParaRPr lang="en-US" sz="1600" dirty="0" smtClean="0"/>
          </a:p>
        </p:txBody>
      </p:sp>
    </p:spTree>
    <p:extLst>
      <p:ext uri="{BB962C8B-B14F-4D97-AF65-F5344CB8AC3E}">
        <p14:creationId xmlns:p14="http://schemas.microsoft.com/office/powerpoint/2010/main" val="8255149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944562"/>
          </a:xfrm>
          <a:prstGeom prst="rect">
            <a:avLst/>
          </a:prstGeom>
          <a:noFill/>
          <a:ln>
            <a:noFill/>
          </a:ln>
        </p:spPr>
        <p:txBody>
          <a:bodyPr spcFirstLastPara="1" wrap="square" lIns="91425" tIns="45700" rIns="91425" bIns="45700" anchor="t" anchorCtr="0">
            <a:noAutofit/>
          </a:bodyPr>
          <a:lstStyle/>
          <a:p>
            <a:pPr marL="25400"/>
            <a:r>
              <a:rPr lang="en-US" sz="1800" b="1" dirty="0" smtClean="0"/>
              <a:t/>
            </a:r>
            <a:br>
              <a:rPr lang="en-US" sz="1800" b="1" dirty="0" smtClean="0"/>
            </a:br>
            <a:r>
              <a:rPr lang="en-US" sz="2800" b="1" dirty="0" smtClean="0"/>
              <a:t>5.Merge </a:t>
            </a:r>
            <a:r>
              <a:rPr lang="en-US" sz="2800" b="1" dirty="0"/>
              <a:t>Sort Algorithm (Divide and Conquer)</a:t>
            </a:r>
            <a:r>
              <a:rPr lang="en-US" sz="2800" dirty="0"/>
              <a:t/>
            </a:r>
            <a:br>
              <a:rPr lang="en-US" sz="2800" dirty="0"/>
            </a:br>
            <a:r>
              <a:rPr lang="en-US" dirty="0"/>
              <a:t/>
            </a:r>
            <a:br>
              <a:rPr lang="en-US" dirty="0"/>
            </a:br>
            <a:endParaRPr lang="en-US" sz="3200" b="1" dirty="0"/>
          </a:p>
        </p:txBody>
      </p:sp>
      <p:sp>
        <p:nvSpPr>
          <p:cNvPr id="140" name="Google Shape;140;p8"/>
          <p:cNvSpPr txBox="1">
            <a:spLocks noGrp="1"/>
          </p:cNvSpPr>
          <p:nvPr>
            <p:ph type="body" idx="1"/>
          </p:nvPr>
        </p:nvSpPr>
        <p:spPr>
          <a:xfrm>
            <a:off x="698091" y="934065"/>
            <a:ext cx="10972800" cy="5496232"/>
          </a:xfrm>
          <a:prstGeom prst="rect">
            <a:avLst/>
          </a:prstGeom>
          <a:noFill/>
          <a:ln>
            <a:noFill/>
          </a:ln>
        </p:spPr>
        <p:txBody>
          <a:bodyPr spcFirstLastPara="1" wrap="square" lIns="91425" tIns="45700" rIns="91425" bIns="45700" anchor="t" anchorCtr="0">
            <a:noAutofit/>
          </a:bodyPr>
          <a:lstStyle/>
          <a:p>
            <a:pPr marL="25400" indent="0">
              <a:buNone/>
            </a:pPr>
            <a:endParaRPr lang="en-US" sz="1600" dirty="0" smtClean="0"/>
          </a:p>
          <a:p>
            <a:pPr marL="25400" indent="0">
              <a:buNone/>
            </a:pPr>
            <a:r>
              <a:rPr lang="en-US" b="1" dirty="0"/>
              <a:t>Merge Sort Algorithm (Divide and Conquer</a:t>
            </a:r>
            <a:r>
              <a:rPr lang="en-US" b="1" dirty="0" smtClean="0"/>
              <a:t>):</a:t>
            </a:r>
          </a:p>
          <a:p>
            <a:pPr marL="25400" indent="0">
              <a:buNone/>
            </a:pPr>
            <a:r>
              <a:rPr lang="en-US" b="1" dirty="0"/>
              <a:t>Merge Sort</a:t>
            </a:r>
            <a:r>
              <a:rPr lang="en-US" dirty="0"/>
              <a:t> is a </a:t>
            </a:r>
            <a:r>
              <a:rPr lang="en-US" b="1" dirty="0"/>
              <a:t>divide and conquer</a:t>
            </a:r>
            <a:r>
              <a:rPr lang="en-US" dirty="0"/>
              <a:t> algorithm that:</a:t>
            </a:r>
          </a:p>
          <a:p>
            <a:pPr lvl="0"/>
            <a:r>
              <a:rPr lang="en-US" b="1" dirty="0"/>
              <a:t>Divides</a:t>
            </a:r>
            <a:r>
              <a:rPr lang="en-US" dirty="0"/>
              <a:t> the array into halves.</a:t>
            </a:r>
          </a:p>
          <a:p>
            <a:pPr lvl="0"/>
            <a:r>
              <a:rPr lang="en-US" b="1" dirty="0"/>
              <a:t>Recursively sorts</a:t>
            </a:r>
            <a:r>
              <a:rPr lang="en-US" dirty="0"/>
              <a:t> both halves.</a:t>
            </a:r>
          </a:p>
          <a:p>
            <a:pPr lvl="0"/>
            <a:r>
              <a:rPr lang="en-US" b="1" dirty="0"/>
              <a:t>Merges</a:t>
            </a:r>
            <a:r>
              <a:rPr lang="en-US" dirty="0"/>
              <a:t> the sorted halves.</a:t>
            </a:r>
          </a:p>
          <a:p>
            <a:pPr marL="25400" indent="0">
              <a:buNone/>
            </a:pPr>
            <a:endParaRPr lang="en-US" dirty="0"/>
          </a:p>
          <a:p>
            <a:pPr marL="25400" indent="0">
              <a:buNone/>
            </a:pPr>
            <a:endParaRPr lang="en-US" sz="1600" dirty="0" smtClean="0"/>
          </a:p>
        </p:txBody>
      </p:sp>
    </p:spTree>
    <p:extLst>
      <p:ext uri="{BB962C8B-B14F-4D97-AF65-F5344CB8AC3E}">
        <p14:creationId xmlns:p14="http://schemas.microsoft.com/office/powerpoint/2010/main" val="23325069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pPr marL="25400"/>
            <a:r>
              <a:rPr lang="en-US" sz="1800" b="1" dirty="0" smtClean="0"/>
              <a:t/>
            </a:r>
            <a:br>
              <a:rPr lang="en-US" sz="1800" b="1" dirty="0" smtClean="0"/>
            </a:br>
            <a:r>
              <a:rPr lang="en-US" sz="1800" b="1" dirty="0" smtClean="0"/>
              <a:t>5.Merge </a:t>
            </a:r>
            <a:r>
              <a:rPr lang="en-US" sz="1800" b="1" dirty="0"/>
              <a:t>Sort Algorithm (Divide and Conquer)</a:t>
            </a:r>
            <a:r>
              <a:rPr lang="en-US" sz="1800" dirty="0"/>
              <a:t/>
            </a:r>
            <a:br>
              <a:rPr lang="en-US" sz="1800" dirty="0"/>
            </a:br>
            <a:r>
              <a:rPr lang="en-US" dirty="0"/>
              <a:t/>
            </a:r>
            <a:br>
              <a:rPr lang="en-US" dirty="0"/>
            </a:br>
            <a:endParaRPr lang="en-US" sz="3200" b="1" dirty="0"/>
          </a:p>
        </p:txBody>
      </p:sp>
      <p:sp>
        <p:nvSpPr>
          <p:cNvPr id="140" name="Google Shape;140;p8"/>
          <p:cNvSpPr txBox="1">
            <a:spLocks noGrp="1"/>
          </p:cNvSpPr>
          <p:nvPr>
            <p:ph type="body" idx="1"/>
          </p:nvPr>
        </p:nvSpPr>
        <p:spPr>
          <a:xfrm>
            <a:off x="698091" y="934065"/>
            <a:ext cx="10972800" cy="5496232"/>
          </a:xfrm>
          <a:prstGeom prst="rect">
            <a:avLst/>
          </a:prstGeom>
          <a:noFill/>
          <a:ln>
            <a:noFill/>
          </a:ln>
        </p:spPr>
        <p:txBody>
          <a:bodyPr spcFirstLastPara="1" wrap="square" lIns="91425" tIns="45700" rIns="91425" bIns="45700" anchor="t" anchorCtr="0">
            <a:noAutofit/>
          </a:bodyPr>
          <a:lstStyle/>
          <a:p>
            <a:r>
              <a:rPr lang="en-US" sz="2800" smtClean="0"/>
              <a:t>            Merge Sort </a:t>
            </a:r>
            <a:r>
              <a:rPr lang="en-US" sz="2800" b="1" smtClean="0"/>
              <a:t>Algorithm Steps</a:t>
            </a:r>
          </a:p>
          <a:p>
            <a:r>
              <a:rPr lang="en-US" sz="2800" b="1" smtClean="0"/>
              <a:t>Divide</a:t>
            </a:r>
            <a:r>
              <a:rPr lang="en-US" sz="2800" smtClean="0"/>
              <a:t>: Split the array into two halves.</a:t>
            </a:r>
          </a:p>
          <a:p>
            <a:r>
              <a:rPr lang="en-US" sz="2800" b="1" smtClean="0"/>
              <a:t>Conquer</a:t>
            </a:r>
            <a:r>
              <a:rPr lang="en-US" sz="2800" smtClean="0"/>
              <a:t>: Recursively sort both halves.</a:t>
            </a:r>
          </a:p>
          <a:p>
            <a:r>
              <a:rPr lang="en-US" sz="2800" b="1" smtClean="0"/>
              <a:t>Merge</a:t>
            </a:r>
            <a:r>
              <a:rPr lang="en-US" sz="2800" smtClean="0"/>
              <a:t>: Combine the sorted halves back into a single sorted array.</a:t>
            </a:r>
          </a:p>
          <a:p>
            <a:pPr marL="25400" indent="0">
              <a:buNone/>
            </a:pPr>
            <a:endParaRPr lang="en-US" sz="1600" dirty="0"/>
          </a:p>
        </p:txBody>
      </p:sp>
    </p:spTree>
    <p:extLst>
      <p:ext uri="{BB962C8B-B14F-4D97-AF65-F5344CB8AC3E}">
        <p14:creationId xmlns:p14="http://schemas.microsoft.com/office/powerpoint/2010/main" val="37447372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pPr marL="25400"/>
            <a:r>
              <a:rPr lang="en-US" sz="1800" b="1" dirty="0" smtClean="0"/>
              <a:t/>
            </a:r>
            <a:br>
              <a:rPr lang="en-US" sz="1800" b="1" dirty="0" smtClean="0"/>
            </a:br>
            <a:r>
              <a:rPr lang="en-US" sz="1800" b="1" dirty="0" smtClean="0"/>
              <a:t>5.Merge </a:t>
            </a:r>
            <a:r>
              <a:rPr lang="en-US" sz="1800" b="1" dirty="0"/>
              <a:t>Sort Algorithm (Divide and Conquer)</a:t>
            </a:r>
            <a:r>
              <a:rPr lang="en-US" sz="1800" dirty="0"/>
              <a:t/>
            </a:r>
            <a:br>
              <a:rPr lang="en-US" sz="1800" dirty="0"/>
            </a:br>
            <a:r>
              <a:rPr lang="en-US" dirty="0"/>
              <a:t/>
            </a:r>
            <a:br>
              <a:rPr lang="en-US" dirty="0"/>
            </a:br>
            <a:endParaRPr lang="en-US" sz="3200" b="1" dirty="0"/>
          </a:p>
        </p:txBody>
      </p:sp>
      <p:sp>
        <p:nvSpPr>
          <p:cNvPr id="140" name="Google Shape;140;p8"/>
          <p:cNvSpPr txBox="1">
            <a:spLocks noGrp="1"/>
          </p:cNvSpPr>
          <p:nvPr>
            <p:ph type="body" idx="1"/>
          </p:nvPr>
        </p:nvSpPr>
        <p:spPr>
          <a:xfrm>
            <a:off x="698091" y="934065"/>
            <a:ext cx="10972800" cy="5496232"/>
          </a:xfrm>
          <a:prstGeom prst="rect">
            <a:avLst/>
          </a:prstGeom>
          <a:noFill/>
          <a:ln>
            <a:noFill/>
          </a:ln>
        </p:spPr>
        <p:txBody>
          <a:bodyPr spcFirstLastPara="1" wrap="square" lIns="91425" tIns="45700" rIns="91425" bIns="45700" anchor="t" anchorCtr="0">
            <a:noAutofit/>
          </a:bodyPr>
          <a:lstStyle/>
          <a:p>
            <a:pPr marL="25400" indent="0">
              <a:buNone/>
            </a:pPr>
            <a:endParaRPr lang="en-US" sz="2000" dirty="0" smtClean="0"/>
          </a:p>
          <a:p>
            <a:pPr marL="25400" indent="0">
              <a:buNone/>
            </a:pPr>
            <a:r>
              <a:rPr lang="en-US" sz="2000" b="1" dirty="0" err="1" smtClean="0"/>
              <a:t>MergeSort</a:t>
            </a:r>
            <a:r>
              <a:rPr lang="en-US" sz="2000" b="1" dirty="0" smtClean="0"/>
              <a:t>(A</a:t>
            </a:r>
            <a:r>
              <a:rPr lang="en-US" sz="2000" b="1" dirty="0"/>
              <a:t>, left, right)</a:t>
            </a:r>
          </a:p>
          <a:p>
            <a:pPr marL="25400" indent="0">
              <a:buNone/>
            </a:pPr>
            <a:r>
              <a:rPr lang="en-US" sz="2000" b="1" dirty="0"/>
              <a:t>1. If left &lt; right:</a:t>
            </a:r>
          </a:p>
          <a:p>
            <a:pPr marL="25400" indent="0">
              <a:buNone/>
            </a:pPr>
            <a:r>
              <a:rPr lang="en-US" sz="2000" b="1" dirty="0"/>
              <a:t>2.     Find the middle index: mid = (left + right) / 2</a:t>
            </a:r>
          </a:p>
          <a:p>
            <a:pPr marL="25400" indent="0">
              <a:buNone/>
            </a:pPr>
            <a:r>
              <a:rPr lang="en-US" sz="2000" b="1" dirty="0"/>
              <a:t>3.     Recursively call </a:t>
            </a:r>
            <a:r>
              <a:rPr lang="en-US" sz="2000" b="1" dirty="0" err="1"/>
              <a:t>MergeSort</a:t>
            </a:r>
            <a:r>
              <a:rPr lang="en-US" sz="2000" b="1" dirty="0"/>
              <a:t> on first half: </a:t>
            </a:r>
            <a:r>
              <a:rPr lang="en-US" sz="2000" b="1" dirty="0" err="1"/>
              <a:t>MergeSort</a:t>
            </a:r>
            <a:r>
              <a:rPr lang="en-US" sz="2000" b="1" dirty="0"/>
              <a:t>(A, left, mid)</a:t>
            </a:r>
          </a:p>
          <a:p>
            <a:pPr marL="25400" indent="0">
              <a:buNone/>
            </a:pPr>
            <a:r>
              <a:rPr lang="en-US" sz="2000" b="1" dirty="0"/>
              <a:t>4.     Recursively call </a:t>
            </a:r>
            <a:r>
              <a:rPr lang="en-US" sz="2000" b="1" dirty="0" err="1"/>
              <a:t>MergeSort</a:t>
            </a:r>
            <a:r>
              <a:rPr lang="en-US" sz="2000" b="1" dirty="0"/>
              <a:t> on second half: </a:t>
            </a:r>
            <a:r>
              <a:rPr lang="en-US" sz="2000" b="1" dirty="0" err="1"/>
              <a:t>MergeSort</a:t>
            </a:r>
            <a:r>
              <a:rPr lang="en-US" sz="2000" b="1" dirty="0"/>
              <a:t>(A, mid + 1, right)</a:t>
            </a:r>
          </a:p>
          <a:p>
            <a:pPr marL="25400" indent="0">
              <a:buNone/>
            </a:pPr>
            <a:r>
              <a:rPr lang="en-US" sz="2000" b="1" dirty="0"/>
              <a:t>5.     Merge the two sorted halves: Merge(A, left, mid, right)</a:t>
            </a:r>
          </a:p>
          <a:p>
            <a:pPr marL="25400" indent="0">
              <a:buNone/>
            </a:pPr>
            <a:endParaRPr lang="en-US" sz="2000" b="1" dirty="0" smtClean="0"/>
          </a:p>
          <a:p>
            <a:pPr marL="25400" indent="0">
              <a:buNone/>
            </a:pPr>
            <a:endParaRPr lang="en-US" sz="2000" b="1" dirty="0"/>
          </a:p>
        </p:txBody>
      </p:sp>
    </p:spTree>
    <p:extLst>
      <p:ext uri="{BB962C8B-B14F-4D97-AF65-F5344CB8AC3E}">
        <p14:creationId xmlns:p14="http://schemas.microsoft.com/office/powerpoint/2010/main" val="10220518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29265" y="225477"/>
            <a:ext cx="10972800" cy="551272"/>
          </a:xfrm>
          <a:prstGeom prst="rect">
            <a:avLst/>
          </a:prstGeom>
          <a:noFill/>
          <a:ln>
            <a:noFill/>
          </a:ln>
        </p:spPr>
        <p:txBody>
          <a:bodyPr spcFirstLastPara="1" wrap="square" lIns="91425" tIns="45700" rIns="91425" bIns="45700" anchor="t" anchorCtr="0">
            <a:noAutofit/>
          </a:bodyPr>
          <a:lstStyle/>
          <a:p>
            <a:pPr marL="25400"/>
            <a:r>
              <a:rPr lang="en-US" sz="1800" b="1" dirty="0" smtClean="0"/>
              <a:t/>
            </a:r>
            <a:br>
              <a:rPr lang="en-US" sz="1800" b="1" dirty="0" smtClean="0"/>
            </a:br>
            <a:r>
              <a:rPr lang="en-US" sz="1800" b="1" dirty="0" smtClean="0"/>
              <a:t>5.Merge </a:t>
            </a:r>
            <a:r>
              <a:rPr lang="en-US" sz="1800" b="1" dirty="0"/>
              <a:t>Sort Algorithm (Divide and Conquer)</a:t>
            </a:r>
            <a:r>
              <a:rPr lang="en-US" sz="1800" dirty="0"/>
              <a:t/>
            </a:r>
            <a:br>
              <a:rPr lang="en-US" sz="1800" dirty="0"/>
            </a:br>
            <a:r>
              <a:rPr lang="en-US" dirty="0"/>
              <a:t/>
            </a:r>
            <a:br>
              <a:rPr lang="en-US" dirty="0"/>
            </a:br>
            <a:endParaRPr lang="en-US" sz="3200" b="1" dirty="0"/>
          </a:p>
        </p:txBody>
      </p:sp>
      <p:sp>
        <p:nvSpPr>
          <p:cNvPr id="140" name="Google Shape;140;p8"/>
          <p:cNvSpPr txBox="1">
            <a:spLocks noGrp="1"/>
          </p:cNvSpPr>
          <p:nvPr>
            <p:ph type="body" idx="1"/>
          </p:nvPr>
        </p:nvSpPr>
        <p:spPr>
          <a:xfrm>
            <a:off x="698091" y="934065"/>
            <a:ext cx="10972800" cy="5496232"/>
          </a:xfrm>
          <a:prstGeom prst="rect">
            <a:avLst/>
          </a:prstGeom>
          <a:noFill/>
          <a:ln>
            <a:noFill/>
          </a:ln>
        </p:spPr>
        <p:txBody>
          <a:bodyPr spcFirstLastPara="1" wrap="square" lIns="91425" tIns="45700" rIns="91425" bIns="45700" anchor="t" anchorCtr="0">
            <a:noAutofit/>
          </a:bodyPr>
          <a:lstStyle/>
          <a:p>
            <a:pPr marL="25400" indent="0">
              <a:buNone/>
            </a:pPr>
            <a:endParaRPr lang="en-US" sz="2000" dirty="0" smtClean="0"/>
          </a:p>
          <a:p>
            <a:pPr marL="25400" indent="0">
              <a:buNone/>
            </a:pPr>
            <a:r>
              <a:rPr lang="en-US" sz="1400" b="1" dirty="0"/>
              <a:t>Merge(A, left, mid, right)</a:t>
            </a:r>
          </a:p>
          <a:p>
            <a:pPr marL="25400" indent="0">
              <a:buNone/>
            </a:pPr>
            <a:r>
              <a:rPr lang="en-US" sz="1400" b="1" dirty="0"/>
              <a:t>1. Create two temporary arrays:</a:t>
            </a:r>
          </a:p>
          <a:p>
            <a:pPr marL="25400" indent="0">
              <a:buNone/>
            </a:pPr>
            <a:r>
              <a:rPr lang="en-US" sz="1400" b="1" dirty="0"/>
              <a:t>     </a:t>
            </a:r>
            <a:r>
              <a:rPr lang="en-US" sz="1400" b="1" dirty="0" err="1"/>
              <a:t>LeftArray</a:t>
            </a:r>
            <a:r>
              <a:rPr lang="en-US" sz="1400" b="1" dirty="0"/>
              <a:t> = A[left...mid]</a:t>
            </a:r>
          </a:p>
          <a:p>
            <a:pPr marL="25400" indent="0">
              <a:buNone/>
            </a:pPr>
            <a:r>
              <a:rPr lang="en-US" sz="1400" b="1" dirty="0"/>
              <a:t>     </a:t>
            </a:r>
            <a:r>
              <a:rPr lang="en-US" sz="1400" b="1" dirty="0" err="1"/>
              <a:t>RightArray</a:t>
            </a:r>
            <a:r>
              <a:rPr lang="en-US" sz="1400" b="1" dirty="0"/>
              <a:t> = A[mid+1...right]</a:t>
            </a:r>
          </a:p>
          <a:p>
            <a:pPr marL="25400" indent="0">
              <a:buNone/>
            </a:pPr>
            <a:r>
              <a:rPr lang="en-US" sz="1400" b="1" dirty="0"/>
              <a:t>2. Set </a:t>
            </a:r>
            <a:r>
              <a:rPr lang="en-US" sz="1400" b="1" dirty="0" err="1"/>
              <a:t>i</a:t>
            </a:r>
            <a:r>
              <a:rPr lang="en-US" sz="1400" b="1" dirty="0"/>
              <a:t> = 0 (index for </a:t>
            </a:r>
            <a:r>
              <a:rPr lang="en-US" sz="1400" b="1" dirty="0" err="1"/>
              <a:t>LeftArray</a:t>
            </a:r>
            <a:r>
              <a:rPr lang="en-US" sz="1400" b="1" dirty="0"/>
              <a:t>)</a:t>
            </a:r>
          </a:p>
          <a:p>
            <a:pPr marL="25400" indent="0">
              <a:buNone/>
            </a:pPr>
            <a:r>
              <a:rPr lang="en-US" sz="1400" b="1" dirty="0"/>
              <a:t>3. Set j = 0 (index for </a:t>
            </a:r>
            <a:r>
              <a:rPr lang="en-US" sz="1400" b="1" dirty="0" err="1"/>
              <a:t>RightArray</a:t>
            </a:r>
            <a:r>
              <a:rPr lang="en-US" sz="1400" b="1" dirty="0"/>
              <a:t>)</a:t>
            </a:r>
          </a:p>
          <a:p>
            <a:pPr marL="25400" indent="0">
              <a:buNone/>
            </a:pPr>
            <a:r>
              <a:rPr lang="en-US" sz="1400" b="1" dirty="0"/>
              <a:t>4. Set k = left (index for merged array)</a:t>
            </a:r>
          </a:p>
          <a:p>
            <a:pPr marL="25400" indent="0">
              <a:buNone/>
            </a:pPr>
            <a:r>
              <a:rPr lang="en-US" sz="1400" b="1" dirty="0"/>
              <a:t>5. While </a:t>
            </a:r>
            <a:r>
              <a:rPr lang="en-US" sz="1400" b="1" dirty="0" err="1"/>
              <a:t>i</a:t>
            </a:r>
            <a:r>
              <a:rPr lang="en-US" sz="1400" b="1" dirty="0"/>
              <a:t> &lt; size of </a:t>
            </a:r>
            <a:r>
              <a:rPr lang="en-US" sz="1400" b="1" dirty="0" err="1"/>
              <a:t>LeftArray</a:t>
            </a:r>
            <a:r>
              <a:rPr lang="en-US" sz="1400" b="1" dirty="0"/>
              <a:t> AND j &lt; size of </a:t>
            </a:r>
            <a:r>
              <a:rPr lang="en-US" sz="1400" b="1" dirty="0" err="1"/>
              <a:t>RightArray</a:t>
            </a:r>
            <a:r>
              <a:rPr lang="en-US" sz="1400" b="1" dirty="0"/>
              <a:t>:</a:t>
            </a:r>
          </a:p>
          <a:p>
            <a:pPr marL="25400" indent="0">
              <a:buNone/>
            </a:pPr>
            <a:r>
              <a:rPr lang="en-US" sz="1400" b="1" dirty="0"/>
              <a:t>       If </a:t>
            </a:r>
            <a:r>
              <a:rPr lang="en-US" sz="1400" b="1" dirty="0" err="1"/>
              <a:t>LeftArray</a:t>
            </a:r>
            <a:r>
              <a:rPr lang="en-US" sz="1400" b="1" dirty="0"/>
              <a:t>[</a:t>
            </a:r>
            <a:r>
              <a:rPr lang="en-US" sz="1400" b="1" dirty="0" err="1"/>
              <a:t>i</a:t>
            </a:r>
            <a:r>
              <a:rPr lang="en-US" sz="1400" b="1" dirty="0"/>
              <a:t>] ≤ </a:t>
            </a:r>
            <a:r>
              <a:rPr lang="en-US" sz="1400" b="1" dirty="0" err="1"/>
              <a:t>RightArray</a:t>
            </a:r>
            <a:r>
              <a:rPr lang="en-US" sz="1400" b="1" dirty="0"/>
              <a:t>[j]:</a:t>
            </a:r>
          </a:p>
          <a:p>
            <a:pPr marL="25400" indent="0">
              <a:buNone/>
            </a:pPr>
            <a:r>
              <a:rPr lang="en-US" sz="1400" b="1" dirty="0"/>
              <a:t>           A[k] = </a:t>
            </a:r>
            <a:r>
              <a:rPr lang="en-US" sz="1400" b="1" dirty="0" err="1"/>
              <a:t>LeftArray</a:t>
            </a:r>
            <a:r>
              <a:rPr lang="en-US" sz="1400" b="1" dirty="0"/>
              <a:t>[</a:t>
            </a:r>
            <a:r>
              <a:rPr lang="en-US" sz="1400" b="1" dirty="0" err="1"/>
              <a:t>i</a:t>
            </a:r>
            <a:r>
              <a:rPr lang="en-US" sz="1400" b="1" dirty="0"/>
              <a:t>]</a:t>
            </a:r>
          </a:p>
          <a:p>
            <a:pPr marL="25400" indent="0">
              <a:buNone/>
            </a:pPr>
            <a:r>
              <a:rPr lang="en-US" sz="1400" b="1" dirty="0"/>
              <a:t>           </a:t>
            </a:r>
            <a:r>
              <a:rPr lang="en-US" sz="1400" b="1" dirty="0" err="1"/>
              <a:t>i</a:t>
            </a:r>
            <a:r>
              <a:rPr lang="en-US" sz="1400" b="1" dirty="0"/>
              <a:t> = </a:t>
            </a:r>
            <a:r>
              <a:rPr lang="en-US" sz="1400" b="1" dirty="0" err="1"/>
              <a:t>i</a:t>
            </a:r>
            <a:r>
              <a:rPr lang="en-US" sz="1400" b="1" dirty="0"/>
              <a:t> + 1</a:t>
            </a:r>
          </a:p>
          <a:p>
            <a:pPr marL="25400" indent="0">
              <a:buNone/>
            </a:pPr>
            <a:r>
              <a:rPr lang="en-US" sz="1400" b="1" dirty="0"/>
              <a:t>       Else:</a:t>
            </a:r>
          </a:p>
          <a:p>
            <a:pPr marL="25400" indent="0">
              <a:buNone/>
            </a:pPr>
            <a:r>
              <a:rPr lang="en-US" sz="1400" b="1" dirty="0"/>
              <a:t>           A[k] = </a:t>
            </a:r>
            <a:r>
              <a:rPr lang="en-US" sz="1400" b="1" dirty="0" err="1"/>
              <a:t>RightArray</a:t>
            </a:r>
            <a:r>
              <a:rPr lang="en-US" sz="1400" b="1" dirty="0"/>
              <a:t>[j]</a:t>
            </a:r>
          </a:p>
          <a:p>
            <a:pPr marL="25400" indent="0">
              <a:buNone/>
            </a:pPr>
            <a:r>
              <a:rPr lang="en-US" sz="1400" b="1" dirty="0"/>
              <a:t>           j = j + 1</a:t>
            </a:r>
          </a:p>
          <a:p>
            <a:pPr marL="25400" indent="0">
              <a:buNone/>
            </a:pPr>
            <a:r>
              <a:rPr lang="en-US" sz="1400" b="1" dirty="0"/>
              <a:t>       k = k + 1</a:t>
            </a:r>
          </a:p>
          <a:p>
            <a:pPr marL="25400" indent="0">
              <a:buNone/>
            </a:pPr>
            <a:r>
              <a:rPr lang="en-US" sz="1400" b="1" dirty="0"/>
              <a:t>6. Copy remaining elements of </a:t>
            </a:r>
            <a:r>
              <a:rPr lang="en-US" sz="1400" b="1" dirty="0" err="1"/>
              <a:t>LeftArray</a:t>
            </a:r>
            <a:r>
              <a:rPr lang="en-US" sz="1400" b="1" dirty="0"/>
              <a:t> (if any) into A</a:t>
            </a:r>
          </a:p>
          <a:p>
            <a:pPr marL="25400" indent="0">
              <a:buNone/>
            </a:pPr>
            <a:r>
              <a:rPr lang="en-US" sz="1400" b="1" dirty="0"/>
              <a:t>7. Copy remaining elements of </a:t>
            </a:r>
            <a:r>
              <a:rPr lang="en-US" sz="1400" b="1" dirty="0" err="1"/>
              <a:t>RightArray</a:t>
            </a:r>
            <a:r>
              <a:rPr lang="en-US" sz="1400" b="1" dirty="0"/>
              <a:t> (if any) into A</a:t>
            </a:r>
          </a:p>
          <a:p>
            <a:pPr marL="25400" indent="0">
              <a:buNone/>
            </a:pPr>
            <a:endParaRPr lang="en-US" sz="1400" dirty="0" smtClean="0"/>
          </a:p>
          <a:p>
            <a:pPr marL="25400" indent="0">
              <a:buNone/>
            </a:pPr>
            <a:endParaRPr lang="en-US" sz="1400" dirty="0"/>
          </a:p>
        </p:txBody>
      </p:sp>
    </p:spTree>
    <p:extLst>
      <p:ext uri="{BB962C8B-B14F-4D97-AF65-F5344CB8AC3E}">
        <p14:creationId xmlns:p14="http://schemas.microsoft.com/office/powerpoint/2010/main" val="38708155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29265" y="225477"/>
            <a:ext cx="10972800" cy="551272"/>
          </a:xfrm>
          <a:prstGeom prst="rect">
            <a:avLst/>
          </a:prstGeom>
          <a:noFill/>
          <a:ln>
            <a:noFill/>
          </a:ln>
        </p:spPr>
        <p:txBody>
          <a:bodyPr spcFirstLastPara="1" wrap="square" lIns="91425" tIns="45700" rIns="91425" bIns="45700" anchor="t" anchorCtr="0">
            <a:noAutofit/>
          </a:bodyPr>
          <a:lstStyle/>
          <a:p>
            <a:pPr marL="25400"/>
            <a:r>
              <a:rPr lang="en-US" sz="1800" b="1" dirty="0" smtClean="0"/>
              <a:t/>
            </a:r>
            <a:br>
              <a:rPr lang="en-US" sz="1800" b="1" dirty="0" smtClean="0"/>
            </a:br>
            <a:r>
              <a:rPr lang="en-US" sz="1800" b="1" dirty="0" smtClean="0"/>
              <a:t>5.Merge </a:t>
            </a:r>
            <a:r>
              <a:rPr lang="en-US" sz="1800" b="1" dirty="0"/>
              <a:t>Sort Algorithm (Divide and Conquer)</a:t>
            </a:r>
            <a:r>
              <a:rPr lang="en-US" sz="1800" dirty="0"/>
              <a:t/>
            </a:r>
            <a:br>
              <a:rPr lang="en-US" sz="1800" dirty="0"/>
            </a:br>
            <a:r>
              <a:rPr lang="en-US" dirty="0"/>
              <a:t/>
            </a:r>
            <a:br>
              <a:rPr lang="en-US" dirty="0"/>
            </a:br>
            <a:endParaRPr lang="en-US" sz="3200" b="1" dirty="0"/>
          </a:p>
        </p:txBody>
      </p:sp>
      <p:sp>
        <p:nvSpPr>
          <p:cNvPr id="140" name="Google Shape;140;p8"/>
          <p:cNvSpPr txBox="1">
            <a:spLocks noGrp="1"/>
          </p:cNvSpPr>
          <p:nvPr>
            <p:ph type="body" idx="1"/>
          </p:nvPr>
        </p:nvSpPr>
        <p:spPr>
          <a:xfrm>
            <a:off x="698091" y="934065"/>
            <a:ext cx="10972800" cy="5496232"/>
          </a:xfrm>
          <a:prstGeom prst="rect">
            <a:avLst/>
          </a:prstGeom>
          <a:noFill/>
          <a:ln>
            <a:noFill/>
          </a:ln>
        </p:spPr>
        <p:txBody>
          <a:bodyPr spcFirstLastPara="1" wrap="square" lIns="91425" tIns="45700" rIns="91425" bIns="45700" anchor="t" anchorCtr="0">
            <a:noAutofit/>
          </a:bodyPr>
          <a:lstStyle/>
          <a:p>
            <a:pPr marL="25400" indent="0">
              <a:buNone/>
            </a:pPr>
            <a:r>
              <a:rPr lang="en-US" sz="1800" b="1" dirty="0" smtClean="0"/>
              <a:t>          Step </a:t>
            </a:r>
            <a:r>
              <a:rPr lang="en-US" sz="1800" b="1" dirty="0"/>
              <a:t>1: Divide</a:t>
            </a:r>
          </a:p>
          <a:p>
            <a:pPr marL="25400" indent="0">
              <a:buNone/>
            </a:pPr>
            <a:r>
              <a:rPr lang="en-US" sz="1800" b="1" dirty="0"/>
              <a:t>[38, 27, 43, 3]   |   [9, 82, 10</a:t>
            </a:r>
            <a:r>
              <a:rPr lang="en-US" sz="1800" b="1" dirty="0" smtClean="0"/>
              <a:t>]</a:t>
            </a:r>
          </a:p>
          <a:p>
            <a:pPr marL="25400" indent="0">
              <a:buNone/>
            </a:pPr>
            <a:r>
              <a:rPr lang="en-US" sz="1800" b="1" dirty="0" smtClean="0"/>
              <a:t>Step </a:t>
            </a:r>
            <a:r>
              <a:rPr lang="en-US" sz="1800" b="1" dirty="0"/>
              <a:t>2: Further Divide</a:t>
            </a:r>
          </a:p>
          <a:p>
            <a:pPr marL="25400" indent="0">
              <a:buNone/>
            </a:pPr>
            <a:r>
              <a:rPr lang="en-US" sz="1800" b="1" dirty="0"/>
              <a:t>[38, 27] | [43, 3]   |   [9, 82] | [10</a:t>
            </a:r>
            <a:r>
              <a:rPr lang="en-US" sz="1800" b="1" dirty="0" smtClean="0"/>
              <a:t>]</a:t>
            </a:r>
            <a:endParaRPr lang="en-US" sz="1800" b="1" dirty="0"/>
          </a:p>
          <a:p>
            <a:pPr marL="25400" indent="0">
              <a:buNone/>
            </a:pPr>
            <a:r>
              <a:rPr lang="en-US" sz="1800" b="1" dirty="0"/>
              <a:t>Step 3: Base Case Reached (Single Elements)</a:t>
            </a:r>
          </a:p>
          <a:p>
            <a:pPr marL="25400" indent="0">
              <a:buNone/>
            </a:pPr>
            <a:r>
              <a:rPr lang="en-US" sz="1800" b="1" dirty="0"/>
              <a:t>[38] | [27] | [43] | [3]   |   [9] | [82] | [10</a:t>
            </a:r>
            <a:r>
              <a:rPr lang="en-US" sz="1800" b="1" dirty="0" smtClean="0"/>
              <a:t>]</a:t>
            </a:r>
            <a:endParaRPr lang="en-US" sz="1800" b="1" dirty="0"/>
          </a:p>
          <a:p>
            <a:pPr marL="25400" indent="0">
              <a:buNone/>
            </a:pPr>
            <a:r>
              <a:rPr lang="en-US" sz="1800" b="1" dirty="0"/>
              <a:t>Step 4: Merge Pairs</a:t>
            </a:r>
          </a:p>
          <a:p>
            <a:pPr marL="25400" indent="0">
              <a:buNone/>
            </a:pPr>
            <a:r>
              <a:rPr lang="en-US" sz="1800" b="1" dirty="0"/>
              <a:t>[27, 38] | [3, 43]   |   [9, 82] | [10</a:t>
            </a:r>
            <a:r>
              <a:rPr lang="en-US" sz="1800" b="1" dirty="0" smtClean="0"/>
              <a:t>]</a:t>
            </a:r>
            <a:endParaRPr lang="en-US" sz="1800" b="1" dirty="0"/>
          </a:p>
          <a:p>
            <a:pPr marL="25400" indent="0">
              <a:buNone/>
            </a:pPr>
            <a:r>
              <a:rPr lang="en-US" sz="1800" b="1" dirty="0"/>
              <a:t>Step 5: Merge Again</a:t>
            </a:r>
          </a:p>
          <a:p>
            <a:pPr marL="25400" indent="0">
              <a:buNone/>
            </a:pPr>
            <a:r>
              <a:rPr lang="en-US" sz="1800" b="1" dirty="0"/>
              <a:t>[3, 27, 38, 43]   |   [9, 10, 82]</a:t>
            </a:r>
          </a:p>
          <a:p>
            <a:pPr marL="25400" indent="0">
              <a:buNone/>
            </a:pPr>
            <a:r>
              <a:rPr lang="en-US" sz="1800" b="1" dirty="0" smtClean="0"/>
              <a:t>Step </a:t>
            </a:r>
            <a:r>
              <a:rPr lang="en-US" sz="1800" b="1" dirty="0"/>
              <a:t>6: Final Merge</a:t>
            </a:r>
          </a:p>
          <a:p>
            <a:pPr marL="25400" indent="0">
              <a:buNone/>
            </a:pPr>
            <a:r>
              <a:rPr lang="en-US" sz="1800" b="1" dirty="0"/>
              <a:t>[3, 9, 10, 27, 38, 43, 82] (Sorted Array</a:t>
            </a:r>
            <a:r>
              <a:rPr lang="en-US" sz="1800" b="1" dirty="0" smtClean="0"/>
              <a:t>)</a:t>
            </a:r>
          </a:p>
          <a:p>
            <a:pPr marL="25400" indent="0">
              <a:buNone/>
            </a:pPr>
            <a:endParaRPr lang="en-US" sz="1200" b="1" dirty="0"/>
          </a:p>
          <a:p>
            <a:pPr marL="25400" indent="0">
              <a:buNone/>
            </a:pPr>
            <a:endParaRPr lang="en-US" sz="2000" dirty="0" smtClean="0"/>
          </a:p>
        </p:txBody>
      </p:sp>
    </p:spTree>
    <p:extLst>
      <p:ext uri="{BB962C8B-B14F-4D97-AF65-F5344CB8AC3E}">
        <p14:creationId xmlns:p14="http://schemas.microsoft.com/office/powerpoint/2010/main" val="41147396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pPr marL="25400"/>
            <a:r>
              <a:rPr lang="en-US" sz="1800" b="1" dirty="0" smtClean="0"/>
              <a:t/>
            </a:r>
            <a:br>
              <a:rPr lang="en-US" sz="1800" b="1" dirty="0" smtClean="0"/>
            </a:br>
            <a:r>
              <a:rPr lang="en-US" sz="1800" b="1" dirty="0" smtClean="0"/>
              <a:t>5.Merge </a:t>
            </a:r>
            <a:r>
              <a:rPr lang="en-US" sz="1800" b="1" dirty="0"/>
              <a:t>Sort Algorithm (Divide and Conquer)</a:t>
            </a:r>
            <a:r>
              <a:rPr lang="en-US" sz="1800" dirty="0"/>
              <a:t/>
            </a:r>
            <a:br>
              <a:rPr lang="en-US" sz="1800" dirty="0"/>
            </a:br>
            <a:r>
              <a:rPr lang="en-US" dirty="0"/>
              <a:t/>
            </a:r>
            <a:br>
              <a:rPr lang="en-US" dirty="0"/>
            </a:br>
            <a:endParaRPr lang="en-US" sz="3200" b="1" dirty="0"/>
          </a:p>
        </p:txBody>
      </p:sp>
      <p:sp>
        <p:nvSpPr>
          <p:cNvPr id="140" name="Google Shape;140;p8"/>
          <p:cNvSpPr txBox="1">
            <a:spLocks noGrp="1"/>
          </p:cNvSpPr>
          <p:nvPr>
            <p:ph type="body" idx="1"/>
          </p:nvPr>
        </p:nvSpPr>
        <p:spPr>
          <a:xfrm>
            <a:off x="698091" y="934065"/>
            <a:ext cx="10972800" cy="5496232"/>
          </a:xfrm>
          <a:prstGeom prst="rect">
            <a:avLst/>
          </a:prstGeom>
          <a:noFill/>
          <a:ln>
            <a:noFill/>
          </a:ln>
        </p:spPr>
        <p:txBody>
          <a:bodyPr spcFirstLastPara="1" wrap="square" lIns="91425" tIns="45700" rIns="91425" bIns="45700" anchor="t" anchorCtr="0">
            <a:noAutofit/>
          </a:bodyPr>
          <a:lstStyle/>
          <a:p>
            <a:pPr marL="25400" indent="0">
              <a:buNone/>
            </a:pPr>
            <a:endParaRPr lang="en-US" sz="2800" b="1" dirty="0" smtClean="0"/>
          </a:p>
          <a:p>
            <a:pPr marL="25400" indent="0">
              <a:buNone/>
            </a:pPr>
            <a:r>
              <a:rPr lang="en-US" sz="2800" b="1" dirty="0" smtClean="0"/>
              <a:t>Merge </a:t>
            </a:r>
            <a:r>
              <a:rPr lang="en-US" sz="2800" b="1" dirty="0"/>
              <a:t>Sort Complexity:</a:t>
            </a:r>
          </a:p>
          <a:p>
            <a:pPr marL="25400" indent="0">
              <a:buNone/>
            </a:pPr>
            <a:r>
              <a:rPr lang="en-US" sz="2800" dirty="0"/>
              <a:t>•	Time Complexity: O(n log n)</a:t>
            </a:r>
          </a:p>
          <a:p>
            <a:pPr marL="25400" indent="0">
              <a:buNone/>
            </a:pPr>
            <a:r>
              <a:rPr lang="en-US" sz="2800" dirty="0"/>
              <a:t>•	Space Complexity: O(n)</a:t>
            </a:r>
          </a:p>
          <a:p>
            <a:pPr marL="25400" indent="0">
              <a:buNone/>
            </a:pPr>
            <a:r>
              <a:rPr lang="en-US" sz="2800" b="1" dirty="0"/>
              <a:t>Applications of Merge Sort:</a:t>
            </a:r>
          </a:p>
          <a:p>
            <a:pPr marL="25400" indent="0">
              <a:buNone/>
            </a:pPr>
            <a:r>
              <a:rPr lang="en-US" sz="2800" dirty="0"/>
              <a:t>•	Sorting linked lists (since it doesn’t require random access like </a:t>
            </a:r>
            <a:r>
              <a:rPr lang="en-US" sz="2800" dirty="0" err="1"/>
              <a:t>QuickSort</a:t>
            </a:r>
            <a:r>
              <a:rPr lang="en-US" sz="2800" dirty="0"/>
              <a:t>).</a:t>
            </a:r>
          </a:p>
          <a:p>
            <a:pPr marL="25400" indent="0">
              <a:buNone/>
            </a:pPr>
            <a:r>
              <a:rPr lang="en-US" sz="2800" dirty="0"/>
              <a:t>•	External sorting (e.g., sorting huge datasets that don’t fit into RAM).</a:t>
            </a:r>
          </a:p>
          <a:p>
            <a:pPr marL="25400" indent="0">
              <a:buNone/>
            </a:pPr>
            <a:r>
              <a:rPr lang="en-US" sz="2800" dirty="0"/>
              <a:t>•	Stable sorting (preserving the order of equal elements</a:t>
            </a:r>
            <a:r>
              <a:rPr lang="en-US" sz="2800" dirty="0" smtClean="0"/>
              <a:t>).</a:t>
            </a:r>
            <a:endParaRPr lang="en-US" sz="2800" dirty="0"/>
          </a:p>
          <a:p>
            <a:pPr marL="25400" indent="0">
              <a:buNone/>
            </a:pPr>
            <a:endParaRPr lang="en-US" sz="2000" dirty="0"/>
          </a:p>
          <a:p>
            <a:pPr marL="25400" indent="0">
              <a:buNone/>
            </a:pPr>
            <a:endParaRPr lang="en-US" sz="2000" dirty="0"/>
          </a:p>
        </p:txBody>
      </p:sp>
    </p:spTree>
    <p:extLst>
      <p:ext uri="{BB962C8B-B14F-4D97-AF65-F5344CB8AC3E}">
        <p14:creationId xmlns:p14="http://schemas.microsoft.com/office/powerpoint/2010/main" val="3315685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r>
              <a:rPr lang="en-US" sz="3200" b="1" dirty="0"/>
              <a:t>2.1 Breadth-First Search (BFS):</a:t>
            </a:r>
            <a:endParaRPr sz="3200" b="1" dirty="0">
              <a:solidFill>
                <a:srgbClr val="7030A0"/>
              </a:solidFill>
              <a:latin typeface="Bernard MT Condensed" panose="02050806060905020404" pitchFamily="18" charset="0"/>
            </a:endParaRPr>
          </a:p>
        </p:txBody>
      </p:sp>
      <p:sp>
        <p:nvSpPr>
          <p:cNvPr id="140" name="Google Shape;140;p8"/>
          <p:cNvSpPr txBox="1">
            <a:spLocks noGrp="1"/>
          </p:cNvSpPr>
          <p:nvPr>
            <p:ph type="body" idx="1"/>
          </p:nvPr>
        </p:nvSpPr>
        <p:spPr>
          <a:xfrm>
            <a:off x="698091" y="1297859"/>
            <a:ext cx="10972800" cy="4975790"/>
          </a:xfrm>
          <a:prstGeom prst="rect">
            <a:avLst/>
          </a:prstGeom>
          <a:noFill/>
          <a:ln>
            <a:noFill/>
          </a:ln>
        </p:spPr>
        <p:txBody>
          <a:bodyPr spcFirstLastPara="1" wrap="square" lIns="91425" tIns="45700" rIns="91425" bIns="45700" anchor="t" anchorCtr="0">
            <a:noAutofit/>
          </a:bodyPr>
          <a:lstStyle/>
          <a:p>
            <a:pPr marL="25400" indent="0">
              <a:buNone/>
            </a:pPr>
            <a:r>
              <a:rPr lang="en-US" b="1" dirty="0"/>
              <a:t>2.1 Breadth-First Search (BFS): Exploring a Connected Component</a:t>
            </a:r>
            <a:endParaRPr lang="en-US" dirty="0"/>
          </a:p>
          <a:p>
            <a:r>
              <a:rPr lang="en-US" dirty="0"/>
              <a:t>BFS explores all nodes at the present depth before moving deeper. It uses a </a:t>
            </a:r>
            <a:r>
              <a:rPr lang="en-US" b="1" dirty="0"/>
              <a:t>queue (FIFO)</a:t>
            </a:r>
            <a:r>
              <a:rPr lang="en-US" dirty="0"/>
              <a:t> structure.</a:t>
            </a:r>
          </a:p>
          <a:p>
            <a:pPr marL="25400" indent="0">
              <a:buNone/>
            </a:pPr>
            <a:r>
              <a:rPr lang="en-US" b="1" dirty="0"/>
              <a:t>BFS Algorithm:</a:t>
            </a:r>
            <a:endParaRPr lang="en-US" dirty="0"/>
          </a:p>
          <a:p>
            <a:pPr lvl="0"/>
            <a:r>
              <a:rPr lang="en-US" dirty="0"/>
              <a:t>Start from a source node.</a:t>
            </a:r>
          </a:p>
          <a:p>
            <a:pPr lvl="0"/>
            <a:r>
              <a:rPr lang="en-US" dirty="0"/>
              <a:t>Visit all its neighbors before moving to their neighbors.</a:t>
            </a:r>
          </a:p>
          <a:p>
            <a:pPr lvl="0"/>
            <a:r>
              <a:rPr lang="en-US" dirty="0"/>
              <a:t>Use a queue to keep track of visited nodes.</a:t>
            </a:r>
          </a:p>
          <a:p>
            <a:pPr marL="235584" lvl="0" indent="0" algn="just" rtl="0">
              <a:lnSpc>
                <a:spcPct val="115000"/>
              </a:lnSpc>
              <a:spcBef>
                <a:spcPts val="0"/>
              </a:spcBef>
              <a:spcAft>
                <a:spcPts val="0"/>
              </a:spcAft>
              <a:buClr>
                <a:schemeClr val="dk1"/>
              </a:buClr>
              <a:buSzPts val="1800"/>
              <a:buNone/>
            </a:pPr>
            <a:endParaRPr sz="18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6065072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433285"/>
          </a:xfrm>
          <a:prstGeom prst="rect">
            <a:avLst/>
          </a:prstGeom>
          <a:noFill/>
          <a:ln>
            <a:noFill/>
          </a:ln>
        </p:spPr>
        <p:txBody>
          <a:bodyPr spcFirstLastPara="1" wrap="square" lIns="91425" tIns="45700" rIns="91425" bIns="45700" anchor="t" anchorCtr="0">
            <a:noAutofit/>
          </a:bodyPr>
          <a:lstStyle/>
          <a:p>
            <a:pPr marL="25400"/>
            <a:r>
              <a:rPr lang="en-US" sz="1800" b="1" dirty="0" smtClean="0"/>
              <a:t>5.Quick Sort</a:t>
            </a:r>
            <a:r>
              <a:rPr lang="en-US" sz="1800" dirty="0"/>
              <a:t/>
            </a:r>
            <a:br>
              <a:rPr lang="en-US" sz="1800" dirty="0"/>
            </a:br>
            <a:r>
              <a:rPr lang="en-US" dirty="0"/>
              <a:t/>
            </a:r>
            <a:br>
              <a:rPr lang="en-US" dirty="0"/>
            </a:br>
            <a:endParaRPr lang="en-US" sz="3200" b="1" dirty="0"/>
          </a:p>
        </p:txBody>
      </p:sp>
      <p:sp>
        <p:nvSpPr>
          <p:cNvPr id="140" name="Google Shape;140;p8"/>
          <p:cNvSpPr txBox="1">
            <a:spLocks noGrp="1"/>
          </p:cNvSpPr>
          <p:nvPr>
            <p:ph type="body" idx="1"/>
          </p:nvPr>
        </p:nvSpPr>
        <p:spPr>
          <a:xfrm>
            <a:off x="698091" y="707923"/>
            <a:ext cx="10972800" cy="5722374"/>
          </a:xfrm>
          <a:prstGeom prst="rect">
            <a:avLst/>
          </a:prstGeom>
          <a:noFill/>
          <a:ln>
            <a:noFill/>
          </a:ln>
        </p:spPr>
        <p:txBody>
          <a:bodyPr spcFirstLastPara="1" wrap="square" lIns="91425" tIns="45700" rIns="91425" bIns="45700" anchor="t" anchorCtr="0">
            <a:noAutofit/>
          </a:bodyPr>
          <a:lstStyle/>
          <a:p>
            <a:endParaRPr lang="en-US" b="1" dirty="0" smtClean="0"/>
          </a:p>
          <a:p>
            <a:r>
              <a:rPr lang="en-US" b="1" dirty="0" smtClean="0"/>
              <a:t>Steps </a:t>
            </a:r>
            <a:r>
              <a:rPr lang="en-US" b="1" dirty="0"/>
              <a:t>of Quick Sort:</a:t>
            </a:r>
          </a:p>
          <a:p>
            <a:r>
              <a:rPr lang="en-US" dirty="0"/>
              <a:t>Pick a </a:t>
            </a:r>
            <a:r>
              <a:rPr lang="en-US" b="1" dirty="0"/>
              <a:t>pivot</a:t>
            </a:r>
            <a:r>
              <a:rPr lang="en-US" dirty="0"/>
              <a:t> (typically the last or first element).</a:t>
            </a:r>
          </a:p>
          <a:p>
            <a:r>
              <a:rPr lang="en-US" dirty="0"/>
              <a:t>Partition the array: </a:t>
            </a:r>
          </a:p>
          <a:p>
            <a:pPr lvl="1"/>
            <a:r>
              <a:rPr lang="en-US" dirty="0"/>
              <a:t>Move smaller elements to the left of the pivot.</a:t>
            </a:r>
          </a:p>
          <a:p>
            <a:pPr lvl="1"/>
            <a:r>
              <a:rPr lang="en-US" dirty="0"/>
              <a:t>Move larger elements to the right of the pivot.</a:t>
            </a:r>
          </a:p>
          <a:p>
            <a:r>
              <a:rPr lang="en-US" dirty="0"/>
              <a:t>Recursively apply Quick Sort on the left and right partitions.</a:t>
            </a:r>
          </a:p>
          <a:p>
            <a:pPr marL="25400" indent="0">
              <a:buNone/>
            </a:pPr>
            <a:endParaRPr lang="en-US" sz="2000" dirty="0" smtClean="0"/>
          </a:p>
        </p:txBody>
      </p:sp>
    </p:spTree>
    <p:extLst>
      <p:ext uri="{BB962C8B-B14F-4D97-AF65-F5344CB8AC3E}">
        <p14:creationId xmlns:p14="http://schemas.microsoft.com/office/powerpoint/2010/main" val="28547134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433285"/>
          </a:xfrm>
          <a:prstGeom prst="rect">
            <a:avLst/>
          </a:prstGeom>
          <a:noFill/>
          <a:ln>
            <a:noFill/>
          </a:ln>
        </p:spPr>
        <p:txBody>
          <a:bodyPr spcFirstLastPara="1" wrap="square" lIns="91425" tIns="45700" rIns="91425" bIns="45700" anchor="t" anchorCtr="0">
            <a:noAutofit/>
          </a:bodyPr>
          <a:lstStyle/>
          <a:p>
            <a:pPr marL="25400"/>
            <a:r>
              <a:rPr lang="en-US" sz="1800" b="1" dirty="0" smtClean="0"/>
              <a:t>5.Advantages of Quick Sort</a:t>
            </a:r>
            <a:r>
              <a:rPr lang="en-US" sz="1800" dirty="0"/>
              <a:t/>
            </a:r>
            <a:br>
              <a:rPr lang="en-US" sz="1800" dirty="0"/>
            </a:br>
            <a:r>
              <a:rPr lang="en-US" dirty="0"/>
              <a:t/>
            </a:r>
            <a:br>
              <a:rPr lang="en-US" dirty="0"/>
            </a:br>
            <a:endParaRPr lang="en-US" sz="3200" b="1" dirty="0"/>
          </a:p>
        </p:txBody>
      </p:sp>
      <p:sp>
        <p:nvSpPr>
          <p:cNvPr id="140" name="Google Shape;140;p8"/>
          <p:cNvSpPr txBox="1">
            <a:spLocks noGrp="1"/>
          </p:cNvSpPr>
          <p:nvPr>
            <p:ph type="body" idx="1"/>
          </p:nvPr>
        </p:nvSpPr>
        <p:spPr>
          <a:xfrm>
            <a:off x="698091" y="707923"/>
            <a:ext cx="10972800" cy="5722374"/>
          </a:xfrm>
          <a:prstGeom prst="rect">
            <a:avLst/>
          </a:prstGeom>
          <a:noFill/>
          <a:ln>
            <a:noFill/>
          </a:ln>
        </p:spPr>
        <p:txBody>
          <a:bodyPr spcFirstLastPara="1" wrap="square" lIns="91425" tIns="45700" rIns="91425" bIns="45700" anchor="t" anchorCtr="0">
            <a:noAutofit/>
          </a:bodyPr>
          <a:lstStyle/>
          <a:p>
            <a:pPr marL="25400" indent="0">
              <a:buNone/>
            </a:pPr>
            <a:endParaRPr lang="en-US" sz="2400" dirty="0" smtClean="0"/>
          </a:p>
          <a:p>
            <a:pPr fontAlgn="base"/>
            <a:r>
              <a:rPr lang="en-US" b="1" dirty="0"/>
              <a:t>Advantages of Quick Sort</a:t>
            </a:r>
          </a:p>
          <a:p>
            <a:pPr fontAlgn="base"/>
            <a:r>
              <a:rPr lang="en-US" dirty="0"/>
              <a:t>It is a divide-and-conquer algorithm that makes it easier to solve problems.</a:t>
            </a:r>
          </a:p>
          <a:p>
            <a:pPr fontAlgn="base"/>
            <a:r>
              <a:rPr lang="en-US" dirty="0"/>
              <a:t>It is efficient on large data sets.</a:t>
            </a:r>
          </a:p>
          <a:p>
            <a:pPr fontAlgn="base"/>
            <a:r>
              <a:rPr lang="en-US" dirty="0"/>
              <a:t>It has a low overhead, as it only requires a small amount of memory to function.</a:t>
            </a:r>
          </a:p>
          <a:p>
            <a:pPr fontAlgn="base"/>
            <a:r>
              <a:rPr lang="en-US" dirty="0"/>
              <a:t>It is Cache Friendly as we work on the same array to sort and do not copy data to any auxiliary array.</a:t>
            </a:r>
          </a:p>
          <a:p>
            <a:pPr fontAlgn="base"/>
            <a:r>
              <a:rPr lang="en-US" dirty="0"/>
              <a:t>Fastest general purpose algorithm for large data when stability is not required.</a:t>
            </a:r>
          </a:p>
          <a:p>
            <a:pPr marL="25400" indent="0">
              <a:buNone/>
            </a:pPr>
            <a:endParaRPr lang="en-US" sz="2400" dirty="0"/>
          </a:p>
        </p:txBody>
      </p:sp>
    </p:spTree>
    <p:extLst>
      <p:ext uri="{BB962C8B-B14F-4D97-AF65-F5344CB8AC3E}">
        <p14:creationId xmlns:p14="http://schemas.microsoft.com/office/powerpoint/2010/main" val="23058577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433285"/>
          </a:xfrm>
          <a:prstGeom prst="rect">
            <a:avLst/>
          </a:prstGeom>
          <a:noFill/>
          <a:ln>
            <a:noFill/>
          </a:ln>
        </p:spPr>
        <p:txBody>
          <a:bodyPr spcFirstLastPara="1" wrap="square" lIns="91425" tIns="45700" rIns="91425" bIns="45700" anchor="t" anchorCtr="0">
            <a:noAutofit/>
          </a:bodyPr>
          <a:lstStyle/>
          <a:p>
            <a:pPr marL="25400"/>
            <a:r>
              <a:rPr lang="en-US" sz="1800" b="1" dirty="0" smtClean="0"/>
              <a:t>5.Disadvantages of Quick Sort</a:t>
            </a:r>
            <a:r>
              <a:rPr lang="en-US" sz="1800" dirty="0"/>
              <a:t/>
            </a:r>
            <a:br>
              <a:rPr lang="en-US" sz="1800" dirty="0"/>
            </a:br>
            <a:r>
              <a:rPr lang="en-US" dirty="0"/>
              <a:t/>
            </a:r>
            <a:br>
              <a:rPr lang="en-US" dirty="0"/>
            </a:br>
            <a:endParaRPr lang="en-US" sz="3200" b="1" dirty="0"/>
          </a:p>
        </p:txBody>
      </p:sp>
      <p:sp>
        <p:nvSpPr>
          <p:cNvPr id="140" name="Google Shape;140;p8"/>
          <p:cNvSpPr txBox="1">
            <a:spLocks noGrp="1"/>
          </p:cNvSpPr>
          <p:nvPr>
            <p:ph type="body" idx="1"/>
          </p:nvPr>
        </p:nvSpPr>
        <p:spPr>
          <a:xfrm>
            <a:off x="698091" y="707923"/>
            <a:ext cx="10972800" cy="5722374"/>
          </a:xfrm>
          <a:prstGeom prst="rect">
            <a:avLst/>
          </a:prstGeom>
          <a:noFill/>
          <a:ln>
            <a:noFill/>
          </a:ln>
        </p:spPr>
        <p:txBody>
          <a:bodyPr spcFirstLastPara="1" wrap="square" lIns="91425" tIns="45700" rIns="91425" bIns="45700" anchor="t" anchorCtr="0">
            <a:noAutofit/>
          </a:bodyPr>
          <a:lstStyle/>
          <a:p>
            <a:pPr marL="25400" indent="0">
              <a:buNone/>
            </a:pPr>
            <a:r>
              <a:rPr lang="en-US" sz="2000" dirty="0" smtClean="0"/>
              <a:t>             </a:t>
            </a:r>
          </a:p>
          <a:p>
            <a:pPr fontAlgn="base"/>
            <a:r>
              <a:rPr lang="en-US" b="1" dirty="0"/>
              <a:t>Disadvantages of Quick Sort</a:t>
            </a:r>
          </a:p>
          <a:p>
            <a:pPr fontAlgn="base"/>
            <a:r>
              <a:rPr lang="en-US" dirty="0"/>
              <a:t>It has a worst-case time complexity of O(n</a:t>
            </a:r>
            <a:r>
              <a:rPr lang="en-US" baseline="30000" dirty="0"/>
              <a:t>2</a:t>
            </a:r>
            <a:r>
              <a:rPr lang="en-US" dirty="0"/>
              <a:t>), which occurs when the pivot is chosen poorly.</a:t>
            </a:r>
          </a:p>
          <a:p>
            <a:pPr fontAlgn="base"/>
            <a:r>
              <a:rPr lang="en-US" dirty="0"/>
              <a:t>It is not a good choice for small data sets.</a:t>
            </a:r>
          </a:p>
          <a:p>
            <a:pPr fontAlgn="base"/>
            <a:r>
              <a:rPr lang="en-US" dirty="0"/>
              <a:t>It is not a stable sort, meaning that if two elements have the same key, their relative order will not be preserved in the sorted output in case of quick sort, because here we are swapping elements according to the pivot’s position (without considering their original positions</a:t>
            </a:r>
            <a:r>
              <a:rPr lang="en-US" dirty="0" smtClean="0"/>
              <a:t>).</a:t>
            </a:r>
            <a:endParaRPr lang="en-US" dirty="0"/>
          </a:p>
        </p:txBody>
      </p:sp>
    </p:spTree>
    <p:extLst>
      <p:ext uri="{BB962C8B-B14F-4D97-AF65-F5344CB8AC3E}">
        <p14:creationId xmlns:p14="http://schemas.microsoft.com/office/powerpoint/2010/main" val="14933659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433285"/>
          </a:xfrm>
          <a:prstGeom prst="rect">
            <a:avLst/>
          </a:prstGeom>
          <a:noFill/>
          <a:ln>
            <a:noFill/>
          </a:ln>
        </p:spPr>
        <p:txBody>
          <a:bodyPr spcFirstLastPara="1" wrap="square" lIns="91425" tIns="45700" rIns="91425" bIns="45700" anchor="t" anchorCtr="0">
            <a:noAutofit/>
          </a:bodyPr>
          <a:lstStyle/>
          <a:p>
            <a:pPr marL="25400"/>
            <a:r>
              <a:rPr lang="en-US" sz="1800" b="1" dirty="0" smtClean="0"/>
              <a:t>5. Application of Quick Sort</a:t>
            </a:r>
            <a:r>
              <a:rPr lang="en-US" sz="1800" dirty="0"/>
              <a:t/>
            </a:r>
            <a:br>
              <a:rPr lang="en-US" sz="1800" dirty="0"/>
            </a:br>
            <a:r>
              <a:rPr lang="en-US" dirty="0"/>
              <a:t/>
            </a:r>
            <a:br>
              <a:rPr lang="en-US" dirty="0"/>
            </a:br>
            <a:endParaRPr lang="en-US" sz="3200" b="1" dirty="0"/>
          </a:p>
        </p:txBody>
      </p:sp>
      <p:sp>
        <p:nvSpPr>
          <p:cNvPr id="140" name="Google Shape;140;p8"/>
          <p:cNvSpPr txBox="1">
            <a:spLocks noGrp="1"/>
          </p:cNvSpPr>
          <p:nvPr>
            <p:ph type="body" idx="1"/>
          </p:nvPr>
        </p:nvSpPr>
        <p:spPr>
          <a:xfrm>
            <a:off x="698091" y="707923"/>
            <a:ext cx="10972800" cy="5722374"/>
          </a:xfrm>
          <a:prstGeom prst="rect">
            <a:avLst/>
          </a:prstGeom>
          <a:noFill/>
          <a:ln>
            <a:noFill/>
          </a:ln>
        </p:spPr>
        <p:txBody>
          <a:bodyPr spcFirstLastPara="1" wrap="square" lIns="91425" tIns="45700" rIns="91425" bIns="45700" anchor="t" anchorCtr="0">
            <a:noAutofit/>
          </a:bodyPr>
          <a:lstStyle/>
          <a:p>
            <a:pPr fontAlgn="base"/>
            <a:r>
              <a:rPr lang="en-US" sz="2000" dirty="0" smtClean="0"/>
              <a:t>                </a:t>
            </a:r>
            <a:r>
              <a:rPr lang="en-US" sz="2000" b="1" dirty="0"/>
              <a:t>Applications of Quick Sort</a:t>
            </a:r>
          </a:p>
          <a:p>
            <a:pPr fontAlgn="base"/>
            <a:r>
              <a:rPr lang="en-US" sz="2400" dirty="0"/>
              <a:t>Efficient for sorting large datasets with O(n log n) average-case time complexity.</a:t>
            </a:r>
          </a:p>
          <a:p>
            <a:pPr fontAlgn="base"/>
            <a:r>
              <a:rPr lang="en-US" sz="2400" dirty="0"/>
              <a:t>Used in partitioning problems like finding the kth smallest element or dividing arrays by pivot.</a:t>
            </a:r>
          </a:p>
          <a:p>
            <a:pPr fontAlgn="base"/>
            <a:r>
              <a:rPr lang="en-US" sz="2400" dirty="0"/>
              <a:t>Integral to randomized algorithms, offering better performance than deterministic approaches.</a:t>
            </a:r>
          </a:p>
          <a:p>
            <a:pPr fontAlgn="base"/>
            <a:r>
              <a:rPr lang="en-US" sz="2400" dirty="0"/>
              <a:t>Applied in cryptography for generating random permutations and unpredictable encryption keys.</a:t>
            </a:r>
          </a:p>
          <a:p>
            <a:pPr fontAlgn="base"/>
            <a:r>
              <a:rPr lang="en-US" sz="2400" dirty="0"/>
              <a:t>Partitioning step can be parallelized for improved performance in multi-core or distributed systems.</a:t>
            </a:r>
          </a:p>
          <a:p>
            <a:pPr fontAlgn="base"/>
            <a:r>
              <a:rPr lang="en-US" sz="2400" dirty="0"/>
              <a:t>Important in theoretical computer science for analyzing average-case complexity and developing new techniques.</a:t>
            </a:r>
          </a:p>
          <a:p>
            <a:pPr marL="25400" indent="0">
              <a:buNone/>
            </a:pPr>
            <a:endParaRPr lang="en-US" sz="1400" dirty="0"/>
          </a:p>
          <a:p>
            <a:pPr marL="25400" indent="0">
              <a:buNone/>
            </a:pPr>
            <a:endParaRPr lang="en-US" sz="2000" dirty="0" smtClean="0"/>
          </a:p>
        </p:txBody>
      </p:sp>
    </p:spTree>
    <p:extLst>
      <p:ext uri="{BB962C8B-B14F-4D97-AF65-F5344CB8AC3E}">
        <p14:creationId xmlns:p14="http://schemas.microsoft.com/office/powerpoint/2010/main" val="5684352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551272"/>
          </a:xfrm>
          <a:prstGeom prst="rect">
            <a:avLst/>
          </a:prstGeom>
          <a:noFill/>
          <a:ln>
            <a:noFill/>
          </a:ln>
        </p:spPr>
        <p:txBody>
          <a:bodyPr spcFirstLastPara="1" wrap="square" lIns="91425" tIns="45700" rIns="91425" bIns="45700" anchor="t" anchorCtr="0">
            <a:noAutofit/>
          </a:bodyPr>
          <a:lstStyle/>
          <a:p>
            <a:pPr marL="25400"/>
            <a:r>
              <a:rPr lang="en-US" sz="2800" b="1" dirty="0" smtClean="0"/>
              <a:t>5. Picking Pivot Element</a:t>
            </a:r>
            <a:r>
              <a:rPr lang="en-US" sz="2800" dirty="0"/>
              <a:t/>
            </a:r>
            <a:br>
              <a:rPr lang="en-US" sz="2800" dirty="0"/>
            </a:br>
            <a:r>
              <a:rPr lang="en-US" sz="2800" dirty="0"/>
              <a:t/>
            </a:r>
            <a:br>
              <a:rPr lang="en-US" sz="2800" dirty="0"/>
            </a:br>
            <a:endParaRPr lang="en-US" sz="2800" b="1" dirty="0"/>
          </a:p>
        </p:txBody>
      </p:sp>
      <p:sp>
        <p:nvSpPr>
          <p:cNvPr id="140" name="Google Shape;140;p8"/>
          <p:cNvSpPr txBox="1">
            <a:spLocks noGrp="1"/>
          </p:cNvSpPr>
          <p:nvPr>
            <p:ph type="body" idx="1"/>
          </p:nvPr>
        </p:nvSpPr>
        <p:spPr>
          <a:xfrm>
            <a:off x="698091" y="707923"/>
            <a:ext cx="10972800" cy="5722374"/>
          </a:xfrm>
          <a:prstGeom prst="rect">
            <a:avLst/>
          </a:prstGeom>
          <a:noFill/>
          <a:ln>
            <a:noFill/>
          </a:ln>
        </p:spPr>
        <p:txBody>
          <a:bodyPr spcFirstLastPara="1" wrap="square" lIns="91425" tIns="45700" rIns="91425" bIns="45700" anchor="t" anchorCtr="0">
            <a:noAutofit/>
          </a:bodyPr>
          <a:lstStyle/>
          <a:p>
            <a:pPr fontAlgn="base"/>
            <a:r>
              <a:rPr lang="en-US" sz="2000" dirty="0" smtClean="0"/>
              <a:t>                </a:t>
            </a:r>
            <a:r>
              <a:rPr lang="en-US" sz="2800" u="sng" dirty="0">
                <a:hlinkClick r:id="rId3"/>
              </a:rPr>
              <a:t>Always pick the first (or last) element as a pivot</a:t>
            </a:r>
            <a:r>
              <a:rPr lang="en-US" sz="2800" dirty="0"/>
              <a:t>. The below implementation picks the last element as pivot. The problem with this approach is it ends up in the worst case when array is already sorted.</a:t>
            </a:r>
          </a:p>
          <a:p>
            <a:pPr fontAlgn="base"/>
            <a:r>
              <a:rPr lang="en-US" sz="2800" u="sng" dirty="0">
                <a:hlinkClick r:id="rId4"/>
              </a:rPr>
              <a:t>Pick a random element as a pivot</a:t>
            </a:r>
            <a:r>
              <a:rPr lang="en-US" sz="2800" dirty="0"/>
              <a:t>. This is a preferred approach because it does not have a pattern for which the worst case happens.</a:t>
            </a:r>
          </a:p>
          <a:p>
            <a:pPr fontAlgn="base"/>
            <a:r>
              <a:rPr lang="en-US" sz="2800" dirty="0"/>
              <a:t>Pick the median element is pivot. This is an ideal approach in terms of time complexity as </a:t>
            </a:r>
            <a:r>
              <a:rPr lang="en-US" sz="2800" u="sng" dirty="0">
                <a:hlinkClick r:id="rId5"/>
              </a:rPr>
              <a:t>we can find median in linear time</a:t>
            </a:r>
            <a:r>
              <a:rPr lang="en-US" sz="2800" dirty="0"/>
              <a:t> and the partition function will always divide the input array into two halves. But it takes more time on average as median finding has high constants.</a:t>
            </a:r>
          </a:p>
          <a:p>
            <a:pPr fontAlgn="base"/>
            <a:endParaRPr lang="en-US" sz="2800" dirty="0"/>
          </a:p>
          <a:p>
            <a:pPr marL="25400" indent="0">
              <a:buNone/>
            </a:pPr>
            <a:endParaRPr lang="en-US" sz="2800" dirty="0" smtClean="0"/>
          </a:p>
        </p:txBody>
      </p:sp>
    </p:spTree>
    <p:extLst>
      <p:ext uri="{BB962C8B-B14F-4D97-AF65-F5344CB8AC3E}">
        <p14:creationId xmlns:p14="http://schemas.microsoft.com/office/powerpoint/2010/main" val="29561076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433285"/>
          </a:xfrm>
          <a:prstGeom prst="rect">
            <a:avLst/>
          </a:prstGeom>
          <a:noFill/>
          <a:ln>
            <a:noFill/>
          </a:ln>
        </p:spPr>
        <p:txBody>
          <a:bodyPr spcFirstLastPara="1" wrap="square" lIns="91425" tIns="45700" rIns="91425" bIns="45700" anchor="t" anchorCtr="0">
            <a:noAutofit/>
          </a:bodyPr>
          <a:lstStyle/>
          <a:p>
            <a:pPr marL="25400"/>
            <a:r>
              <a:rPr lang="en-US" sz="2800" b="1" dirty="0" smtClean="0"/>
              <a:t>5. Quick Sort Example</a:t>
            </a:r>
            <a:endParaRPr lang="en-US" sz="2800" b="1" dirty="0"/>
          </a:p>
        </p:txBody>
      </p:sp>
      <p:sp>
        <p:nvSpPr>
          <p:cNvPr id="140" name="Google Shape;140;p8"/>
          <p:cNvSpPr txBox="1">
            <a:spLocks noGrp="1"/>
          </p:cNvSpPr>
          <p:nvPr>
            <p:ph type="body" idx="1"/>
          </p:nvPr>
        </p:nvSpPr>
        <p:spPr>
          <a:xfrm>
            <a:off x="698091" y="707923"/>
            <a:ext cx="10972800" cy="5722374"/>
          </a:xfrm>
          <a:prstGeom prst="rect">
            <a:avLst/>
          </a:prstGeom>
          <a:noFill/>
          <a:ln>
            <a:noFill/>
          </a:ln>
        </p:spPr>
        <p:txBody>
          <a:bodyPr spcFirstLastPara="1" wrap="square" lIns="91425" tIns="45700" rIns="91425" bIns="45700" anchor="t" anchorCtr="0">
            <a:noAutofit/>
          </a:bodyPr>
          <a:lstStyle/>
          <a:p>
            <a:pPr fontAlgn="base"/>
            <a:r>
              <a:rPr lang="en-US" sz="2000" dirty="0"/>
              <a:t>                Example: Sorting [10, 5, 2, 8, 7, 3]</a:t>
            </a:r>
          </a:p>
          <a:p>
            <a:pPr marL="25400" indent="0" fontAlgn="base">
              <a:buNone/>
            </a:pPr>
            <a:r>
              <a:rPr lang="en-US" sz="2400" dirty="0"/>
              <a:t>Step 1: Choose Pivot</a:t>
            </a:r>
          </a:p>
          <a:p>
            <a:pPr marL="25400" indent="0" fontAlgn="base">
              <a:buNone/>
            </a:pPr>
            <a:r>
              <a:rPr lang="en-US" sz="2400" dirty="0"/>
              <a:t>We pick the last element as the pivot: 3</a:t>
            </a:r>
          </a:p>
          <a:p>
            <a:pPr marL="25400" indent="0" fontAlgn="base">
              <a:buNone/>
            </a:pPr>
            <a:r>
              <a:rPr lang="en-US" sz="2400" dirty="0"/>
              <a:t>Step 2: Partition the Array</a:t>
            </a:r>
          </a:p>
          <a:p>
            <a:pPr marL="25400" indent="0" fontAlgn="base">
              <a:buNone/>
            </a:pPr>
            <a:r>
              <a:rPr lang="en-US" sz="2400" dirty="0"/>
              <a:t>•	Left Partition (≤ 3): [2]</a:t>
            </a:r>
          </a:p>
          <a:p>
            <a:pPr marL="25400" indent="0" fontAlgn="base">
              <a:buNone/>
            </a:pPr>
            <a:r>
              <a:rPr lang="en-US" sz="2400" dirty="0"/>
              <a:t>•	Pivot: [3]</a:t>
            </a:r>
          </a:p>
          <a:p>
            <a:pPr marL="25400" indent="0" fontAlgn="base">
              <a:buNone/>
            </a:pPr>
            <a:r>
              <a:rPr lang="en-US" sz="2400" dirty="0"/>
              <a:t>•	Right Partition (&gt; 3): [10, 5, 8, 7]</a:t>
            </a:r>
          </a:p>
          <a:p>
            <a:pPr marL="25400" indent="0" fontAlgn="base">
              <a:buNone/>
            </a:pPr>
            <a:r>
              <a:rPr lang="en-US" sz="2400" dirty="0"/>
              <a:t>Now, recursively sort the left and right partitions.</a:t>
            </a:r>
          </a:p>
          <a:p>
            <a:pPr marL="25400" indent="0" fontAlgn="base">
              <a:buNone/>
            </a:pPr>
            <a:r>
              <a:rPr lang="en-US" sz="2400" dirty="0"/>
              <a:t>________________________________________</a:t>
            </a:r>
          </a:p>
          <a:p>
            <a:pPr marL="25400" indent="0" fontAlgn="base">
              <a:buNone/>
            </a:pPr>
            <a:r>
              <a:rPr lang="en-US" sz="2400" dirty="0"/>
              <a:t>Step 3: Sort Left Partition [2]</a:t>
            </a:r>
          </a:p>
          <a:p>
            <a:pPr marL="25400" indent="0" fontAlgn="base">
              <a:buNone/>
            </a:pPr>
            <a:r>
              <a:rPr lang="en-US" sz="2400" dirty="0"/>
              <a:t>Since it has only one element, it remains [2</a:t>
            </a:r>
            <a:r>
              <a:rPr lang="en-US" sz="2400" dirty="0" smtClean="0"/>
              <a:t>].</a:t>
            </a:r>
          </a:p>
        </p:txBody>
      </p:sp>
    </p:spTree>
    <p:extLst>
      <p:ext uri="{BB962C8B-B14F-4D97-AF65-F5344CB8AC3E}">
        <p14:creationId xmlns:p14="http://schemas.microsoft.com/office/powerpoint/2010/main" val="1005997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433285"/>
          </a:xfrm>
          <a:prstGeom prst="rect">
            <a:avLst/>
          </a:prstGeom>
          <a:noFill/>
          <a:ln>
            <a:noFill/>
          </a:ln>
        </p:spPr>
        <p:txBody>
          <a:bodyPr spcFirstLastPara="1" wrap="square" lIns="91425" tIns="45700" rIns="91425" bIns="45700" anchor="t" anchorCtr="0">
            <a:noAutofit/>
          </a:bodyPr>
          <a:lstStyle/>
          <a:p>
            <a:pPr marL="25400"/>
            <a:r>
              <a:rPr lang="en-US" sz="3200" b="1" dirty="0" smtClean="0"/>
              <a:t>5. Quick Sort Example</a:t>
            </a:r>
            <a:endParaRPr lang="en-US" sz="3200" b="1" dirty="0"/>
          </a:p>
        </p:txBody>
      </p:sp>
      <p:sp>
        <p:nvSpPr>
          <p:cNvPr id="140" name="Google Shape;140;p8"/>
          <p:cNvSpPr txBox="1">
            <a:spLocks noGrp="1"/>
          </p:cNvSpPr>
          <p:nvPr>
            <p:ph type="body" idx="1"/>
          </p:nvPr>
        </p:nvSpPr>
        <p:spPr>
          <a:xfrm>
            <a:off x="698091" y="707923"/>
            <a:ext cx="10972800" cy="5722374"/>
          </a:xfrm>
          <a:prstGeom prst="rect">
            <a:avLst/>
          </a:prstGeom>
          <a:noFill/>
          <a:ln>
            <a:noFill/>
          </a:ln>
        </p:spPr>
        <p:txBody>
          <a:bodyPr spcFirstLastPara="1" wrap="square" lIns="91425" tIns="45700" rIns="91425" bIns="45700" anchor="t" anchorCtr="0">
            <a:noAutofit/>
          </a:bodyPr>
          <a:lstStyle/>
          <a:p>
            <a:pPr marL="25400" indent="0" fontAlgn="base">
              <a:buNone/>
            </a:pPr>
            <a:r>
              <a:rPr lang="en-US" sz="1800" dirty="0" smtClean="0"/>
              <a:t>                           Step </a:t>
            </a:r>
            <a:r>
              <a:rPr lang="en-US" sz="1800" dirty="0"/>
              <a:t>4: Sort Right Partition [10, 5, 8, 7]</a:t>
            </a:r>
          </a:p>
          <a:p>
            <a:pPr marL="25400" indent="0" fontAlgn="base">
              <a:buNone/>
            </a:pPr>
            <a:r>
              <a:rPr lang="en-US" sz="1800" dirty="0"/>
              <a:t>•	Pivot = 7</a:t>
            </a:r>
          </a:p>
          <a:p>
            <a:pPr marL="25400" indent="0" fontAlgn="base">
              <a:buNone/>
            </a:pPr>
            <a:r>
              <a:rPr lang="en-US" sz="1800" dirty="0"/>
              <a:t>•	Left Partition (≤ 7): [5]</a:t>
            </a:r>
          </a:p>
          <a:p>
            <a:pPr marL="25400" indent="0" fontAlgn="base">
              <a:buNone/>
            </a:pPr>
            <a:r>
              <a:rPr lang="en-US" sz="1800" dirty="0"/>
              <a:t>•	Pivot: [7]</a:t>
            </a:r>
          </a:p>
          <a:p>
            <a:pPr marL="25400" indent="0" fontAlgn="base">
              <a:buNone/>
            </a:pPr>
            <a:r>
              <a:rPr lang="en-US" sz="1800" dirty="0"/>
              <a:t>•	Right Partition (&gt; 7): [10, 8]</a:t>
            </a:r>
          </a:p>
          <a:p>
            <a:pPr marL="25400" indent="0" fontAlgn="base">
              <a:buNone/>
            </a:pPr>
            <a:r>
              <a:rPr lang="en-US" sz="1800" dirty="0" smtClean="0"/>
              <a:t>                    Now</a:t>
            </a:r>
            <a:r>
              <a:rPr lang="en-US" sz="1800" dirty="0"/>
              <a:t>, sort [5] (already sorted) and [10, 8].</a:t>
            </a:r>
          </a:p>
          <a:p>
            <a:pPr marL="25400" indent="0" fontAlgn="base">
              <a:buNone/>
            </a:pPr>
            <a:r>
              <a:rPr lang="en-US" sz="1800" dirty="0"/>
              <a:t>________________________________________</a:t>
            </a:r>
          </a:p>
          <a:p>
            <a:pPr marL="25400" indent="0" fontAlgn="base">
              <a:buNone/>
            </a:pPr>
            <a:r>
              <a:rPr lang="en-US" sz="1800" dirty="0" smtClean="0"/>
              <a:t>                Step </a:t>
            </a:r>
            <a:r>
              <a:rPr lang="en-US" sz="1800" dirty="0"/>
              <a:t>5: Sort Right Partition [10, 8]</a:t>
            </a:r>
          </a:p>
          <a:p>
            <a:pPr marL="25400" indent="0" fontAlgn="base">
              <a:buNone/>
            </a:pPr>
            <a:r>
              <a:rPr lang="en-US" sz="1800" dirty="0"/>
              <a:t>•	Pivot = 8</a:t>
            </a:r>
          </a:p>
          <a:p>
            <a:pPr marL="25400" indent="0" fontAlgn="base">
              <a:buNone/>
            </a:pPr>
            <a:r>
              <a:rPr lang="en-US" sz="1800" dirty="0"/>
              <a:t>•	Left Partition (≤ 8): [] (empty)</a:t>
            </a:r>
          </a:p>
          <a:p>
            <a:pPr marL="25400" indent="0" fontAlgn="base">
              <a:buNone/>
            </a:pPr>
            <a:r>
              <a:rPr lang="en-US" sz="1800" dirty="0"/>
              <a:t>•	Pivot: [8]</a:t>
            </a:r>
          </a:p>
          <a:p>
            <a:pPr marL="25400" indent="0" fontAlgn="base">
              <a:buNone/>
            </a:pPr>
            <a:r>
              <a:rPr lang="en-US" sz="1800" dirty="0"/>
              <a:t>•	Right Partition (&gt; 8): [10]</a:t>
            </a:r>
          </a:p>
          <a:p>
            <a:pPr marL="25400" indent="0" fontAlgn="base">
              <a:buNone/>
            </a:pPr>
            <a:r>
              <a:rPr lang="en-US" sz="1800" dirty="0"/>
              <a:t>Sorted result: [8, 10]</a:t>
            </a:r>
          </a:p>
          <a:p>
            <a:pPr marL="25400" indent="0" fontAlgn="base">
              <a:buNone/>
            </a:pPr>
            <a:r>
              <a:rPr lang="en-US" sz="1800" dirty="0"/>
              <a:t>________________________________________</a:t>
            </a:r>
          </a:p>
          <a:p>
            <a:pPr marL="25400" indent="0" fontAlgn="base">
              <a:buNone/>
            </a:pPr>
            <a:r>
              <a:rPr lang="en-US" sz="1800" dirty="0" smtClean="0"/>
              <a:t>              Step </a:t>
            </a:r>
            <a:r>
              <a:rPr lang="en-US" sz="1800" dirty="0"/>
              <a:t>6: Merge Results</a:t>
            </a:r>
          </a:p>
          <a:p>
            <a:pPr marL="25400" indent="0" fontAlgn="base">
              <a:buNone/>
            </a:pPr>
            <a:r>
              <a:rPr lang="en-US" sz="1800" dirty="0"/>
              <a:t>•	[2] + [3] + [5] + [7] + [8, 10]</a:t>
            </a:r>
          </a:p>
          <a:p>
            <a:pPr marL="25400" indent="0" fontAlgn="base">
              <a:buNone/>
            </a:pPr>
            <a:r>
              <a:rPr lang="en-US" sz="1800" dirty="0"/>
              <a:t>•	Final sorted array: [2, 3, 5, 7, 8, 10]</a:t>
            </a:r>
          </a:p>
          <a:p>
            <a:pPr marL="25400" indent="0" fontAlgn="base">
              <a:buNone/>
            </a:pPr>
            <a:endParaRPr lang="en-US" sz="1800" dirty="0"/>
          </a:p>
          <a:p>
            <a:pPr fontAlgn="base"/>
            <a:endParaRPr lang="en-US" sz="2000" dirty="0"/>
          </a:p>
        </p:txBody>
      </p:sp>
    </p:spTree>
    <p:extLst>
      <p:ext uri="{BB962C8B-B14F-4D97-AF65-F5344CB8AC3E}">
        <p14:creationId xmlns:p14="http://schemas.microsoft.com/office/powerpoint/2010/main" val="27082863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433285"/>
          </a:xfrm>
          <a:prstGeom prst="rect">
            <a:avLst/>
          </a:prstGeom>
          <a:noFill/>
          <a:ln>
            <a:noFill/>
          </a:ln>
        </p:spPr>
        <p:txBody>
          <a:bodyPr spcFirstLastPara="1" wrap="square" lIns="91425" tIns="45700" rIns="91425" bIns="45700" anchor="t" anchorCtr="0">
            <a:noAutofit/>
          </a:bodyPr>
          <a:lstStyle/>
          <a:p>
            <a:pPr marL="25400"/>
            <a:r>
              <a:rPr lang="en-US" sz="3200" b="1" dirty="0" smtClean="0"/>
              <a:t>Topological Sorting</a:t>
            </a:r>
            <a:endParaRPr lang="en-US" sz="3200" b="1" dirty="0"/>
          </a:p>
        </p:txBody>
      </p:sp>
      <p:sp>
        <p:nvSpPr>
          <p:cNvPr id="140" name="Google Shape;140;p8"/>
          <p:cNvSpPr txBox="1">
            <a:spLocks noGrp="1"/>
          </p:cNvSpPr>
          <p:nvPr>
            <p:ph type="body" idx="1"/>
          </p:nvPr>
        </p:nvSpPr>
        <p:spPr>
          <a:xfrm>
            <a:off x="698091" y="707923"/>
            <a:ext cx="10972800" cy="5722374"/>
          </a:xfrm>
          <a:prstGeom prst="rect">
            <a:avLst/>
          </a:prstGeom>
          <a:noFill/>
          <a:ln>
            <a:noFill/>
          </a:ln>
        </p:spPr>
        <p:txBody>
          <a:bodyPr spcFirstLastPara="1" wrap="square" lIns="91425" tIns="45700" rIns="91425" bIns="45700" anchor="t" anchorCtr="0">
            <a:noAutofit/>
          </a:bodyPr>
          <a:lstStyle/>
          <a:p>
            <a:pPr marL="25400" indent="0" fontAlgn="base">
              <a:spcBef>
                <a:spcPts val="0"/>
              </a:spcBef>
              <a:buNone/>
            </a:pPr>
            <a:r>
              <a:rPr lang="en-US" sz="2000" b="1" dirty="0" smtClean="0"/>
              <a:t>                         </a:t>
            </a:r>
          </a:p>
          <a:p>
            <a:pPr marL="25400" indent="0" fontAlgn="base">
              <a:spcBef>
                <a:spcPts val="0"/>
              </a:spcBef>
              <a:buNone/>
            </a:pPr>
            <a:r>
              <a:rPr lang="en-US" sz="2000" b="1" dirty="0"/>
              <a:t> </a:t>
            </a:r>
            <a:r>
              <a:rPr lang="en-US" sz="2000" b="1" dirty="0" smtClean="0"/>
              <a:t>      Topological </a:t>
            </a:r>
            <a:r>
              <a:rPr lang="en-US" sz="2000" b="1" dirty="0"/>
              <a:t>sorting is a linear ordering of vertices in a Directed Acyclic Graph (DAG) </a:t>
            </a:r>
            <a:r>
              <a:rPr lang="en-US" sz="2000" b="1" dirty="0" smtClean="0"/>
              <a:t>   such </a:t>
            </a:r>
            <a:r>
              <a:rPr lang="en-US" sz="2000" b="1" dirty="0"/>
              <a:t>that for every directed edge (U → V), the vertex U appears before V in the ordering.</a:t>
            </a:r>
          </a:p>
          <a:p>
            <a:pPr marL="25400" indent="0" fontAlgn="base">
              <a:spcBef>
                <a:spcPts val="0"/>
              </a:spcBef>
              <a:buNone/>
            </a:pPr>
            <a:endParaRPr lang="en-US" sz="2000" b="1" dirty="0"/>
          </a:p>
          <a:p>
            <a:pPr marL="25400" indent="0" fontAlgn="base">
              <a:spcBef>
                <a:spcPts val="0"/>
              </a:spcBef>
              <a:buNone/>
            </a:pPr>
            <a:r>
              <a:rPr lang="en-US" sz="2000" b="1" dirty="0"/>
              <a:t>In simple terms</a:t>
            </a:r>
            <a:r>
              <a:rPr lang="en-US" sz="2000" b="1" dirty="0" smtClean="0"/>
              <a:t>:</a:t>
            </a:r>
            <a:endParaRPr lang="en-US" sz="2000" b="1" dirty="0"/>
          </a:p>
          <a:p>
            <a:pPr marL="25400" indent="0" fontAlgn="base">
              <a:spcBef>
                <a:spcPts val="0"/>
              </a:spcBef>
              <a:buNone/>
            </a:pPr>
            <a:endParaRPr lang="en-US" sz="2000" b="1" dirty="0"/>
          </a:p>
          <a:p>
            <a:pPr fontAlgn="base">
              <a:spcBef>
                <a:spcPts val="0"/>
              </a:spcBef>
              <a:buFont typeface="Arial" panose="020B0604020202020204" pitchFamily="34" charset="0"/>
              <a:buChar char="•"/>
            </a:pPr>
            <a:r>
              <a:rPr lang="en-US" sz="2000" b="1" dirty="0"/>
              <a:t>It arranges nodes sequentially while ensuring that dependencies (edges) are respected.</a:t>
            </a:r>
          </a:p>
          <a:p>
            <a:pPr fontAlgn="base">
              <a:spcBef>
                <a:spcPts val="0"/>
              </a:spcBef>
              <a:buFont typeface="Arial" panose="020B0604020202020204" pitchFamily="34" charset="0"/>
              <a:buChar char="•"/>
            </a:pPr>
            <a:endParaRPr lang="en-US" sz="2000" b="1" dirty="0"/>
          </a:p>
          <a:p>
            <a:pPr fontAlgn="base">
              <a:spcBef>
                <a:spcPts val="0"/>
              </a:spcBef>
              <a:buFont typeface="Arial" panose="020B0604020202020204" pitchFamily="34" charset="0"/>
              <a:buChar char="•"/>
            </a:pPr>
            <a:r>
              <a:rPr lang="en-US" sz="2000" b="1" dirty="0"/>
              <a:t>It is only possible in DAGs (graphs without cycles).                       </a:t>
            </a:r>
            <a:endParaRPr lang="en-US" sz="2000" b="1" dirty="0" smtClean="0"/>
          </a:p>
          <a:p>
            <a:pPr marL="25400" indent="0" fontAlgn="base">
              <a:spcBef>
                <a:spcPts val="0"/>
              </a:spcBef>
              <a:buNone/>
            </a:pPr>
            <a:endParaRPr lang="en-US" sz="2000" b="1" dirty="0"/>
          </a:p>
          <a:p>
            <a:pPr marL="25400" indent="0" fontAlgn="base">
              <a:spcBef>
                <a:spcPts val="0"/>
              </a:spcBef>
              <a:buNone/>
            </a:pPr>
            <a:r>
              <a:rPr lang="en-US" sz="2000" b="1" dirty="0" smtClean="0"/>
              <a:t> Steps to be followed for Topological sorting                           </a:t>
            </a:r>
          </a:p>
          <a:p>
            <a:pPr fontAlgn="base">
              <a:spcBef>
                <a:spcPts val="0"/>
              </a:spcBef>
            </a:pPr>
            <a:r>
              <a:rPr lang="en-US" sz="2000" b="1" dirty="0" smtClean="0"/>
              <a:t>DFS </a:t>
            </a:r>
            <a:r>
              <a:rPr lang="en-US" sz="2000" b="1" dirty="0"/>
              <a:t>Exploration Order</a:t>
            </a:r>
            <a:r>
              <a:rPr lang="en-US" sz="2000" dirty="0"/>
              <a:t>: Explain that DFS visits deeper nodes first.</a:t>
            </a:r>
          </a:p>
          <a:p>
            <a:pPr fontAlgn="base">
              <a:spcBef>
                <a:spcPts val="0"/>
              </a:spcBef>
            </a:pPr>
            <a:endParaRPr lang="en-US" sz="2000" dirty="0"/>
          </a:p>
          <a:p>
            <a:pPr fontAlgn="base">
              <a:spcBef>
                <a:spcPts val="0"/>
              </a:spcBef>
            </a:pPr>
            <a:r>
              <a:rPr lang="en-US" sz="2000" b="1" dirty="0"/>
              <a:t>Stack Push Order</a:t>
            </a:r>
            <a:r>
              <a:rPr lang="en-US" sz="2000" dirty="0"/>
              <a:t>: Show that nodes are pushed to the stack only after all their dependencies are resolved.</a:t>
            </a:r>
          </a:p>
          <a:p>
            <a:pPr fontAlgn="base">
              <a:spcBef>
                <a:spcPts val="0"/>
              </a:spcBef>
            </a:pPr>
            <a:endParaRPr lang="en-US" sz="2000" dirty="0"/>
          </a:p>
          <a:p>
            <a:pPr fontAlgn="base">
              <a:spcBef>
                <a:spcPts val="0"/>
              </a:spcBef>
            </a:pPr>
            <a:r>
              <a:rPr lang="en-US" sz="2000" b="1" dirty="0"/>
              <a:t>Reversing the Stack</a:t>
            </a:r>
            <a:r>
              <a:rPr lang="en-US" sz="2000" dirty="0"/>
              <a:t>: Emphasize that the correct topological order is obtained by popping elements from the stack.</a:t>
            </a:r>
          </a:p>
          <a:p>
            <a:pPr fontAlgn="base">
              <a:spcBef>
                <a:spcPts val="0"/>
              </a:spcBef>
            </a:pPr>
            <a:endParaRPr lang="en-US" sz="2000" dirty="0"/>
          </a:p>
        </p:txBody>
      </p:sp>
    </p:spTree>
    <p:extLst>
      <p:ext uri="{BB962C8B-B14F-4D97-AF65-F5344CB8AC3E}">
        <p14:creationId xmlns:p14="http://schemas.microsoft.com/office/powerpoint/2010/main" val="22292944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433285"/>
          </a:xfrm>
          <a:prstGeom prst="rect">
            <a:avLst/>
          </a:prstGeom>
          <a:noFill/>
          <a:ln>
            <a:noFill/>
          </a:ln>
        </p:spPr>
        <p:txBody>
          <a:bodyPr spcFirstLastPara="1" wrap="square" lIns="91425" tIns="45700" rIns="91425" bIns="45700" anchor="t" anchorCtr="0">
            <a:noAutofit/>
          </a:bodyPr>
          <a:lstStyle/>
          <a:p>
            <a:pPr marL="25400"/>
            <a:r>
              <a:rPr lang="en-US" sz="2400" b="1" dirty="0" smtClean="0"/>
              <a:t>Topological Sorting Example</a:t>
            </a:r>
            <a:endParaRPr lang="en-US" sz="2400" b="1" dirty="0"/>
          </a:p>
        </p:txBody>
      </p:sp>
      <p:sp>
        <p:nvSpPr>
          <p:cNvPr id="140" name="Google Shape;140;p8"/>
          <p:cNvSpPr txBox="1">
            <a:spLocks noGrp="1"/>
          </p:cNvSpPr>
          <p:nvPr>
            <p:ph type="body" idx="1"/>
          </p:nvPr>
        </p:nvSpPr>
        <p:spPr>
          <a:xfrm>
            <a:off x="698091" y="707923"/>
            <a:ext cx="10972800" cy="5722374"/>
          </a:xfrm>
          <a:prstGeom prst="rect">
            <a:avLst/>
          </a:prstGeom>
          <a:noFill/>
          <a:ln>
            <a:noFill/>
          </a:ln>
        </p:spPr>
        <p:txBody>
          <a:bodyPr spcFirstLastPara="1" wrap="square" lIns="91425" tIns="45700" rIns="91425" bIns="45700" anchor="t" anchorCtr="0">
            <a:noAutofit/>
          </a:bodyPr>
          <a:lstStyle/>
          <a:p>
            <a:pPr marL="25400" indent="0">
              <a:buNone/>
            </a:pPr>
            <a:r>
              <a:rPr lang="en-US" sz="1800" dirty="0" smtClean="0"/>
              <a:t>•</a:t>
            </a:r>
            <a:r>
              <a:rPr lang="en-US" sz="1800" dirty="0"/>
              <a:t>	</a:t>
            </a:r>
            <a:r>
              <a:rPr lang="en-US" dirty="0" smtClean="0"/>
              <a:t> A </a:t>
            </a:r>
            <a:r>
              <a:rPr lang="en-US" dirty="0"/>
              <a:t>→ C → </a:t>
            </a:r>
            <a:r>
              <a:rPr lang="en-US" dirty="0" smtClean="0"/>
              <a:t>E</a:t>
            </a:r>
          </a:p>
          <a:p>
            <a:pPr marL="25400" indent="0">
              <a:buNone/>
            </a:pPr>
            <a:r>
              <a:rPr lang="en-US" dirty="0" smtClean="0"/>
              <a:t>          ↓    ↓</a:t>
            </a:r>
          </a:p>
          <a:p>
            <a:pPr marL="25400" indent="0">
              <a:buNone/>
            </a:pPr>
            <a:r>
              <a:rPr lang="en-US" dirty="0" smtClean="0"/>
              <a:t>          </a:t>
            </a:r>
            <a:r>
              <a:rPr lang="en-US" dirty="0"/>
              <a:t>B   </a:t>
            </a:r>
            <a:r>
              <a:rPr lang="en-US" dirty="0" smtClean="0"/>
              <a:t>  </a:t>
            </a:r>
            <a:r>
              <a:rPr lang="en-US" dirty="0"/>
              <a:t>D → </a:t>
            </a:r>
            <a:r>
              <a:rPr lang="en-US" dirty="0" smtClean="0"/>
              <a:t>F</a:t>
            </a:r>
          </a:p>
          <a:p>
            <a:pPr marL="25400" indent="0">
              <a:spcBef>
                <a:spcPts val="0"/>
              </a:spcBef>
              <a:buNone/>
            </a:pPr>
            <a:r>
              <a:rPr lang="en-US" sz="2400" dirty="0"/>
              <a:t>Step 1: Compute In-Degrees</a:t>
            </a:r>
          </a:p>
          <a:p>
            <a:pPr marL="25400" indent="0">
              <a:spcBef>
                <a:spcPts val="0"/>
              </a:spcBef>
              <a:buNone/>
            </a:pPr>
            <a:r>
              <a:rPr lang="en-US" sz="2400" dirty="0"/>
              <a:t>Each node's in-degree (number of incoming edges):</a:t>
            </a:r>
          </a:p>
          <a:p>
            <a:pPr marL="25400" indent="0">
              <a:spcBef>
                <a:spcPts val="0"/>
              </a:spcBef>
              <a:buNone/>
            </a:pPr>
            <a:endParaRPr lang="en-US" sz="2400" dirty="0"/>
          </a:p>
          <a:p>
            <a:pPr marL="25400" indent="0">
              <a:spcBef>
                <a:spcPts val="0"/>
              </a:spcBef>
              <a:buNone/>
            </a:pPr>
            <a:r>
              <a:rPr lang="en-US" sz="2400" dirty="0"/>
              <a:t>Node	In-Degree</a:t>
            </a:r>
          </a:p>
          <a:p>
            <a:pPr marL="25400" indent="0">
              <a:spcBef>
                <a:spcPts val="0"/>
              </a:spcBef>
              <a:buNone/>
            </a:pPr>
            <a:r>
              <a:rPr lang="en-US" sz="2400" dirty="0"/>
              <a:t>A	0</a:t>
            </a:r>
          </a:p>
          <a:p>
            <a:pPr marL="25400" indent="0">
              <a:spcBef>
                <a:spcPts val="0"/>
              </a:spcBef>
              <a:buNone/>
            </a:pPr>
            <a:r>
              <a:rPr lang="en-US" sz="2400" dirty="0"/>
              <a:t>B	1 (from A)</a:t>
            </a:r>
          </a:p>
          <a:p>
            <a:pPr marL="25400" indent="0">
              <a:spcBef>
                <a:spcPts val="0"/>
              </a:spcBef>
              <a:buNone/>
            </a:pPr>
            <a:r>
              <a:rPr lang="en-US" sz="2400" dirty="0"/>
              <a:t>C	</a:t>
            </a:r>
            <a:r>
              <a:rPr lang="en-US" sz="2400" dirty="0" smtClean="0"/>
              <a:t>1(from A)</a:t>
            </a:r>
            <a:endParaRPr lang="en-US" sz="2400" dirty="0"/>
          </a:p>
          <a:p>
            <a:pPr marL="25400" indent="0">
              <a:spcBef>
                <a:spcPts val="0"/>
              </a:spcBef>
              <a:buNone/>
            </a:pPr>
            <a:r>
              <a:rPr lang="en-US" sz="2400" dirty="0"/>
              <a:t>D	1 (from C)</a:t>
            </a:r>
          </a:p>
          <a:p>
            <a:pPr marL="25400" indent="0">
              <a:spcBef>
                <a:spcPts val="0"/>
              </a:spcBef>
              <a:buNone/>
            </a:pPr>
            <a:r>
              <a:rPr lang="en-US" sz="2400" dirty="0"/>
              <a:t>E	1 (from C)</a:t>
            </a:r>
          </a:p>
          <a:p>
            <a:pPr marL="25400" indent="0">
              <a:spcBef>
                <a:spcPts val="0"/>
              </a:spcBef>
              <a:buNone/>
            </a:pPr>
            <a:r>
              <a:rPr lang="en-US" sz="2400" dirty="0"/>
              <a:t>F	1 (from D)</a:t>
            </a:r>
            <a:endParaRPr lang="en-US" sz="2400" dirty="0" smtClean="0"/>
          </a:p>
        </p:txBody>
      </p:sp>
    </p:spTree>
    <p:extLst>
      <p:ext uri="{BB962C8B-B14F-4D97-AF65-F5344CB8AC3E}">
        <p14:creationId xmlns:p14="http://schemas.microsoft.com/office/powerpoint/2010/main" val="6514542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433285"/>
          </a:xfrm>
          <a:prstGeom prst="rect">
            <a:avLst/>
          </a:prstGeom>
          <a:noFill/>
          <a:ln>
            <a:noFill/>
          </a:ln>
        </p:spPr>
        <p:txBody>
          <a:bodyPr spcFirstLastPara="1" wrap="square" lIns="91425" tIns="45700" rIns="91425" bIns="45700" anchor="t" anchorCtr="0">
            <a:noAutofit/>
          </a:bodyPr>
          <a:lstStyle/>
          <a:p>
            <a:pPr marL="25400"/>
            <a:r>
              <a:rPr lang="en-US" sz="2400" b="1" dirty="0" smtClean="0"/>
              <a:t>Topological Sorting Example</a:t>
            </a:r>
            <a:endParaRPr lang="en-US" sz="2400" b="1" dirty="0"/>
          </a:p>
        </p:txBody>
      </p:sp>
      <p:sp>
        <p:nvSpPr>
          <p:cNvPr id="140" name="Google Shape;140;p8"/>
          <p:cNvSpPr txBox="1">
            <a:spLocks noGrp="1"/>
          </p:cNvSpPr>
          <p:nvPr>
            <p:ph type="body" idx="1"/>
          </p:nvPr>
        </p:nvSpPr>
        <p:spPr>
          <a:xfrm>
            <a:off x="698091" y="707923"/>
            <a:ext cx="10972800" cy="5722374"/>
          </a:xfrm>
          <a:prstGeom prst="rect">
            <a:avLst/>
          </a:prstGeom>
          <a:noFill/>
          <a:ln>
            <a:noFill/>
          </a:ln>
        </p:spPr>
        <p:txBody>
          <a:bodyPr spcFirstLastPara="1" wrap="square" lIns="91425" tIns="45700" rIns="91425" bIns="45700" anchor="t" anchorCtr="0">
            <a:noAutofit/>
          </a:bodyPr>
          <a:lstStyle/>
          <a:p>
            <a:endParaRPr lang="en-US" sz="1800" b="1" dirty="0" smtClean="0"/>
          </a:p>
          <a:p>
            <a:pPr marL="25400" indent="0">
              <a:spcBef>
                <a:spcPts val="0"/>
              </a:spcBef>
              <a:buNone/>
            </a:pPr>
            <a:endParaRPr lang="en-US" sz="2400" dirty="0" smtClean="0"/>
          </a:p>
          <a:p>
            <a:pPr marL="482600" indent="-457200">
              <a:spcBef>
                <a:spcPts val="0"/>
              </a:spcBef>
              <a:buFont typeface="+mj-lt"/>
              <a:buAutoNum type="arabicPeriod"/>
            </a:pPr>
            <a:r>
              <a:rPr lang="en-US" sz="2400" dirty="0"/>
              <a:t>    Start from A (no incoming edges).</a:t>
            </a:r>
          </a:p>
          <a:p>
            <a:pPr marL="482600" indent="-457200">
              <a:spcBef>
                <a:spcPts val="0"/>
              </a:spcBef>
              <a:buFont typeface="+mj-lt"/>
              <a:buAutoNum type="arabicPeriod"/>
            </a:pPr>
            <a:endParaRPr lang="en-US" sz="2400" dirty="0"/>
          </a:p>
          <a:p>
            <a:pPr marL="482600" indent="-457200">
              <a:spcBef>
                <a:spcPts val="0"/>
              </a:spcBef>
              <a:buFont typeface="+mj-lt"/>
              <a:buAutoNum type="arabicPeriod"/>
            </a:pPr>
            <a:r>
              <a:rPr lang="en-US" sz="2400" dirty="0"/>
              <a:t>Explore B, then push it to the stack.</a:t>
            </a:r>
          </a:p>
          <a:p>
            <a:pPr marL="482600" indent="-457200">
              <a:spcBef>
                <a:spcPts val="0"/>
              </a:spcBef>
              <a:buFont typeface="+mj-lt"/>
              <a:buAutoNum type="arabicPeriod"/>
            </a:pPr>
            <a:endParaRPr lang="en-US" sz="2400" dirty="0"/>
          </a:p>
          <a:p>
            <a:pPr marL="482600" indent="-457200">
              <a:spcBef>
                <a:spcPts val="0"/>
              </a:spcBef>
              <a:buFont typeface="+mj-lt"/>
              <a:buAutoNum type="arabicPeriod"/>
            </a:pPr>
            <a:r>
              <a:rPr lang="en-US" sz="2400" dirty="0"/>
              <a:t>Explore C, then go to D → F, pushing F and D in order.</a:t>
            </a:r>
          </a:p>
          <a:p>
            <a:pPr marL="482600" indent="-457200">
              <a:spcBef>
                <a:spcPts val="0"/>
              </a:spcBef>
              <a:buFont typeface="+mj-lt"/>
              <a:buAutoNum type="arabicPeriod"/>
            </a:pPr>
            <a:endParaRPr lang="en-US" sz="2400" dirty="0"/>
          </a:p>
          <a:p>
            <a:pPr marL="482600" indent="-457200">
              <a:spcBef>
                <a:spcPts val="0"/>
              </a:spcBef>
              <a:buFont typeface="+mj-lt"/>
              <a:buAutoNum type="arabicPeriod"/>
            </a:pPr>
            <a:r>
              <a:rPr lang="en-US" sz="2400" dirty="0"/>
              <a:t>Explore E, then push E to the stack.</a:t>
            </a:r>
          </a:p>
          <a:p>
            <a:pPr marL="482600" indent="-457200">
              <a:spcBef>
                <a:spcPts val="0"/>
              </a:spcBef>
              <a:buFont typeface="+mj-lt"/>
              <a:buAutoNum type="arabicPeriod"/>
            </a:pPr>
            <a:endParaRPr lang="en-US" sz="2400" dirty="0"/>
          </a:p>
          <a:p>
            <a:pPr marL="482600" indent="-457200">
              <a:spcBef>
                <a:spcPts val="0"/>
              </a:spcBef>
              <a:buFont typeface="+mj-lt"/>
              <a:buAutoNum type="arabicPeriod"/>
            </a:pPr>
            <a:r>
              <a:rPr lang="en-US" sz="2400" dirty="0"/>
              <a:t>Push C, then push A at the end.</a:t>
            </a:r>
          </a:p>
          <a:p>
            <a:pPr marL="482600" indent="-457200">
              <a:spcBef>
                <a:spcPts val="0"/>
              </a:spcBef>
              <a:buFont typeface="+mj-lt"/>
              <a:buAutoNum type="arabicPeriod"/>
            </a:pPr>
            <a:endParaRPr lang="en-US" sz="2400" dirty="0"/>
          </a:p>
          <a:p>
            <a:pPr marL="482600" indent="-457200">
              <a:spcBef>
                <a:spcPts val="0"/>
              </a:spcBef>
              <a:buFont typeface="+mj-lt"/>
              <a:buAutoNum type="arabicPeriod"/>
            </a:pPr>
            <a:r>
              <a:rPr lang="en-US" sz="2400" dirty="0"/>
              <a:t>Final stack (bottom to top): A → B → C → E → D → F</a:t>
            </a:r>
          </a:p>
          <a:p>
            <a:pPr marL="482600" indent="-457200">
              <a:spcBef>
                <a:spcPts val="0"/>
              </a:spcBef>
              <a:buFont typeface="+mj-lt"/>
              <a:buAutoNum type="arabicPeriod"/>
            </a:pPr>
            <a:endParaRPr lang="en-US" sz="2400" dirty="0" smtClean="0"/>
          </a:p>
        </p:txBody>
      </p:sp>
    </p:spTree>
    <p:extLst>
      <p:ext uri="{BB962C8B-B14F-4D97-AF65-F5344CB8AC3E}">
        <p14:creationId xmlns:p14="http://schemas.microsoft.com/office/powerpoint/2010/main" val="4167139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856072"/>
          </a:xfrm>
          <a:prstGeom prst="rect">
            <a:avLst/>
          </a:prstGeom>
          <a:noFill/>
          <a:ln>
            <a:noFill/>
          </a:ln>
        </p:spPr>
        <p:txBody>
          <a:bodyPr spcFirstLastPara="1" wrap="square" lIns="91425" tIns="45700" rIns="91425" bIns="45700" anchor="t" anchorCtr="0">
            <a:noAutofit/>
          </a:bodyPr>
          <a:lstStyle/>
          <a:p>
            <a:r>
              <a:rPr lang="en-US" sz="2800" b="1" dirty="0" smtClean="0"/>
              <a:t>Breadth-First </a:t>
            </a:r>
            <a:r>
              <a:rPr lang="en-US" sz="2800" b="1" dirty="0"/>
              <a:t>Search (BFS</a:t>
            </a:r>
            <a:r>
              <a:rPr lang="en-US" sz="2800" b="1" dirty="0" smtClean="0"/>
              <a:t>) Implementation</a:t>
            </a:r>
            <a:endParaRPr sz="2800" b="1" dirty="0">
              <a:solidFill>
                <a:srgbClr val="7030A0"/>
              </a:solidFill>
              <a:latin typeface="Bernard MT Condensed" panose="02050806060905020404" pitchFamily="18" charset="0"/>
            </a:endParaRPr>
          </a:p>
        </p:txBody>
      </p:sp>
      <p:sp>
        <p:nvSpPr>
          <p:cNvPr id="140" name="Google Shape;140;p8"/>
          <p:cNvSpPr txBox="1">
            <a:spLocks noGrp="1"/>
          </p:cNvSpPr>
          <p:nvPr>
            <p:ph type="body" idx="1"/>
          </p:nvPr>
        </p:nvSpPr>
        <p:spPr>
          <a:xfrm>
            <a:off x="698091" y="1002890"/>
            <a:ext cx="10972800" cy="5427407"/>
          </a:xfrm>
          <a:prstGeom prst="rect">
            <a:avLst/>
          </a:prstGeom>
          <a:noFill/>
          <a:ln>
            <a:noFill/>
          </a:ln>
        </p:spPr>
        <p:txBody>
          <a:bodyPr spcFirstLastPara="1" wrap="square" lIns="91425" tIns="45700" rIns="91425" bIns="45700" anchor="t" anchorCtr="0">
            <a:noAutofit/>
          </a:bodyPr>
          <a:lstStyle/>
          <a:p>
            <a:pPr marL="25400" indent="0">
              <a:buNone/>
            </a:pPr>
            <a:r>
              <a:rPr lang="en-US" sz="2800" dirty="0"/>
              <a:t>BFS </a:t>
            </a:r>
            <a:r>
              <a:rPr lang="en-US" sz="2800" u="sng" dirty="0">
                <a:hlinkClick r:id="rId3"/>
              </a:rPr>
              <a:t> </a:t>
            </a:r>
            <a:r>
              <a:rPr lang="en-US" sz="2800" dirty="0" smtClean="0">
                <a:solidFill>
                  <a:schemeClr val="tx1"/>
                </a:solidFill>
                <a:hlinkClick r:id="rId3"/>
              </a:rPr>
              <a:t>(Breadth-First Search)</a:t>
            </a:r>
            <a:r>
              <a:rPr lang="en-US" sz="2800" dirty="0">
                <a:solidFill>
                  <a:schemeClr val="tx1"/>
                </a:solidFill>
              </a:rPr>
              <a:t> </a:t>
            </a:r>
            <a:r>
              <a:rPr lang="en-US" sz="2800" dirty="0"/>
              <a:t>is a graph traversal algorithm that explores nodes level by level, starting from a given source node. It visits all neighboring nodes at the current depth (or level) before moving on to nodes at the next depth level. BFS is commonly used for traversing or searching </a:t>
            </a:r>
            <a:r>
              <a:rPr lang="en-US" sz="2800" u="sng" dirty="0">
                <a:hlinkClick r:id="rId4"/>
              </a:rPr>
              <a:t>tree </a:t>
            </a:r>
            <a:r>
              <a:rPr lang="en-US" sz="2800" u="sng" dirty="0" smtClean="0"/>
              <a:t>.</a:t>
            </a:r>
          </a:p>
          <a:p>
            <a:r>
              <a:rPr lang="en-US" sz="2800" b="1" dirty="0"/>
              <a:t>Approach</a:t>
            </a:r>
            <a:r>
              <a:rPr lang="en-US" sz="2800" dirty="0"/>
              <a:t>: BFS explores the graph level by level, starting from the source node. It visits all the nodes at one level before moving to the next. </a:t>
            </a:r>
            <a:r>
              <a:rPr lang="en-US" sz="2800" u="sng" dirty="0">
                <a:hlinkClick r:id="rId3"/>
              </a:rPr>
              <a:t>BFS </a:t>
            </a:r>
            <a:r>
              <a:rPr lang="en-US" sz="2800" dirty="0"/>
              <a:t>uses a queue to keep track of nodes that need to be explored.</a:t>
            </a:r>
          </a:p>
          <a:p>
            <a:r>
              <a:rPr lang="en-US" sz="2800" b="1" dirty="0"/>
              <a:t>How it works: </a:t>
            </a:r>
            <a:r>
              <a:rPr lang="en-US" sz="2800" dirty="0"/>
              <a:t>From the source node, BFS moves to all its direct neighbors (Layer 1), then moves to the next layer (Layer 2), continuing until all nodes are visited.</a:t>
            </a:r>
          </a:p>
          <a:p>
            <a:pPr marL="25400" indent="0">
              <a:buNone/>
            </a:pPr>
            <a:endParaRPr lang="en-US" sz="2000" b="1" dirty="0" smtClean="0"/>
          </a:p>
        </p:txBody>
      </p:sp>
    </p:spTree>
    <p:extLst>
      <p:ext uri="{BB962C8B-B14F-4D97-AF65-F5344CB8AC3E}">
        <p14:creationId xmlns:p14="http://schemas.microsoft.com/office/powerpoint/2010/main" val="23742992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433285"/>
          </a:xfrm>
          <a:prstGeom prst="rect">
            <a:avLst/>
          </a:prstGeom>
          <a:noFill/>
          <a:ln>
            <a:noFill/>
          </a:ln>
        </p:spPr>
        <p:txBody>
          <a:bodyPr spcFirstLastPara="1" wrap="square" lIns="91425" tIns="45700" rIns="91425" bIns="45700" anchor="t" anchorCtr="0">
            <a:noAutofit/>
          </a:bodyPr>
          <a:lstStyle/>
          <a:p>
            <a:pPr marL="25400"/>
            <a:r>
              <a:rPr lang="en-US" sz="2400" b="1" dirty="0" smtClean="0"/>
              <a:t>Topological Sorting Example</a:t>
            </a:r>
            <a:endParaRPr lang="en-US" sz="2400" b="1" dirty="0"/>
          </a:p>
        </p:txBody>
      </p:sp>
      <p:sp>
        <p:nvSpPr>
          <p:cNvPr id="140" name="Google Shape;140;p8"/>
          <p:cNvSpPr txBox="1">
            <a:spLocks noGrp="1"/>
          </p:cNvSpPr>
          <p:nvPr>
            <p:ph type="body" idx="1"/>
          </p:nvPr>
        </p:nvSpPr>
        <p:spPr>
          <a:xfrm>
            <a:off x="698091" y="707923"/>
            <a:ext cx="10972800" cy="5722374"/>
          </a:xfrm>
          <a:prstGeom prst="rect">
            <a:avLst/>
          </a:prstGeom>
          <a:noFill/>
          <a:ln>
            <a:noFill/>
          </a:ln>
        </p:spPr>
        <p:txBody>
          <a:bodyPr spcFirstLastPara="1" wrap="square" lIns="91425" tIns="45700" rIns="91425" bIns="45700" anchor="t" anchorCtr="0">
            <a:noAutofit/>
          </a:bodyPr>
          <a:lstStyle/>
          <a:p>
            <a:pPr marL="25400" indent="0">
              <a:spcBef>
                <a:spcPts val="0"/>
              </a:spcBef>
              <a:buNone/>
            </a:pPr>
            <a:r>
              <a:rPr lang="en-US" sz="2400" dirty="0" smtClean="0"/>
              <a:t>•</a:t>
            </a:r>
            <a:r>
              <a:rPr lang="en-US" sz="2400" dirty="0"/>
              <a:t>	</a:t>
            </a:r>
            <a:endParaRPr lang="en-US" sz="2400" dirty="0" smtClean="0"/>
          </a:p>
          <a:p>
            <a:pPr marL="25400" indent="0">
              <a:spcBef>
                <a:spcPts val="0"/>
              </a:spcBef>
              <a:buNone/>
            </a:pPr>
            <a:r>
              <a:rPr lang="en-US" sz="2800" dirty="0"/>
              <a:t> </a:t>
            </a:r>
            <a:r>
              <a:rPr lang="en-US" sz="2800" dirty="0" smtClean="0"/>
              <a:t>  Step 3: Stack at the End (Bottom to Top)</a:t>
            </a:r>
          </a:p>
          <a:p>
            <a:pPr marL="25400" indent="0">
              <a:spcBef>
                <a:spcPts val="0"/>
              </a:spcBef>
              <a:buNone/>
            </a:pPr>
            <a:endParaRPr lang="en-US" sz="2800" dirty="0" smtClean="0"/>
          </a:p>
          <a:p>
            <a:pPr marL="25400" indent="0">
              <a:spcBef>
                <a:spcPts val="0"/>
              </a:spcBef>
              <a:buNone/>
            </a:pPr>
            <a:r>
              <a:rPr lang="en-US" sz="2800" dirty="0" smtClean="0"/>
              <a:t>A → B → C → E → D → F</a:t>
            </a:r>
          </a:p>
          <a:p>
            <a:pPr marL="25400" indent="0">
              <a:spcBef>
                <a:spcPts val="0"/>
              </a:spcBef>
              <a:buNone/>
            </a:pPr>
            <a:r>
              <a:rPr lang="en-US" sz="2800" dirty="0" smtClean="0"/>
              <a:t>________________________________________</a:t>
            </a:r>
          </a:p>
          <a:p>
            <a:pPr marL="25400" indent="0">
              <a:spcBef>
                <a:spcPts val="0"/>
              </a:spcBef>
              <a:buNone/>
            </a:pPr>
            <a:r>
              <a:rPr lang="en-US" sz="2800" dirty="0" smtClean="0"/>
              <a:t>Step 4: Obtain the Final Topological Order</a:t>
            </a:r>
          </a:p>
          <a:p>
            <a:pPr marL="25400" indent="0">
              <a:spcBef>
                <a:spcPts val="0"/>
              </a:spcBef>
              <a:buNone/>
            </a:pPr>
            <a:r>
              <a:rPr lang="en-US" sz="2800" dirty="0" smtClean="0"/>
              <a:t>After popping the stack, the correct Topological Order is:</a:t>
            </a:r>
          </a:p>
          <a:p>
            <a:pPr marL="25400" indent="0">
              <a:spcBef>
                <a:spcPts val="0"/>
              </a:spcBef>
              <a:buNone/>
            </a:pPr>
            <a:r>
              <a:rPr lang="en-US" sz="2800" dirty="0" smtClean="0"/>
              <a:t>A→B→C→E→D→F</a:t>
            </a:r>
          </a:p>
          <a:p>
            <a:pPr marL="25400" indent="0">
              <a:spcBef>
                <a:spcPts val="0"/>
              </a:spcBef>
              <a:buNone/>
            </a:pPr>
            <a:r>
              <a:rPr lang="en-US" sz="2800" dirty="0" smtClean="0"/>
              <a:t>________________________________________</a:t>
            </a:r>
          </a:p>
          <a:p>
            <a:pPr marL="25400" indent="0">
              <a:spcBef>
                <a:spcPts val="0"/>
              </a:spcBef>
              <a:buNone/>
            </a:pPr>
            <a:r>
              <a:rPr lang="en-US" sz="2800" dirty="0" smtClean="0"/>
              <a:t>✅ Final Answer (DFS-Based Topological Sorting):</a:t>
            </a:r>
          </a:p>
          <a:p>
            <a:pPr marL="25400" indent="0">
              <a:spcBef>
                <a:spcPts val="0"/>
              </a:spcBef>
              <a:buNone/>
            </a:pPr>
            <a:r>
              <a:rPr lang="en-US" sz="2800" dirty="0" smtClean="0"/>
              <a:t>A→B→C→E→D→F</a:t>
            </a:r>
            <a:endParaRPr lang="en-US" sz="2800" dirty="0"/>
          </a:p>
        </p:txBody>
      </p:sp>
    </p:spTree>
    <p:extLst>
      <p:ext uri="{BB962C8B-B14F-4D97-AF65-F5344CB8AC3E}">
        <p14:creationId xmlns:p14="http://schemas.microsoft.com/office/powerpoint/2010/main" val="14575978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433285"/>
          </a:xfrm>
          <a:prstGeom prst="rect">
            <a:avLst/>
          </a:prstGeom>
          <a:noFill/>
          <a:ln>
            <a:noFill/>
          </a:ln>
        </p:spPr>
        <p:txBody>
          <a:bodyPr spcFirstLastPara="1" wrap="square" lIns="91425" tIns="45700" rIns="91425" bIns="45700" anchor="t" anchorCtr="0">
            <a:noAutofit/>
          </a:bodyPr>
          <a:lstStyle/>
          <a:p>
            <a:pPr marL="25400"/>
            <a:r>
              <a:rPr lang="en-US" sz="2400" b="1" dirty="0" smtClean="0"/>
              <a:t>Topological Sorting Example</a:t>
            </a:r>
            <a:endParaRPr lang="en-US" sz="2400" b="1" dirty="0"/>
          </a:p>
        </p:txBody>
      </p:sp>
      <p:sp>
        <p:nvSpPr>
          <p:cNvPr id="140" name="Google Shape;140;p8"/>
          <p:cNvSpPr txBox="1">
            <a:spLocks noGrp="1"/>
          </p:cNvSpPr>
          <p:nvPr>
            <p:ph type="body" idx="1"/>
          </p:nvPr>
        </p:nvSpPr>
        <p:spPr>
          <a:xfrm>
            <a:off x="698091" y="707923"/>
            <a:ext cx="10972800" cy="5722374"/>
          </a:xfrm>
          <a:prstGeom prst="rect">
            <a:avLst/>
          </a:prstGeom>
          <a:noFill/>
          <a:ln>
            <a:noFill/>
          </a:ln>
        </p:spPr>
        <p:txBody>
          <a:bodyPr spcFirstLastPara="1" wrap="square" lIns="91425" tIns="45700" rIns="91425" bIns="45700" anchor="t" anchorCtr="0">
            <a:noAutofit/>
          </a:bodyPr>
          <a:lstStyle/>
          <a:p>
            <a:pPr marL="25400" indent="0">
              <a:buNone/>
            </a:pPr>
            <a:r>
              <a:rPr lang="en-US" sz="1800" dirty="0" smtClean="0"/>
              <a:t>•</a:t>
            </a:r>
            <a:r>
              <a:rPr lang="en-US" sz="1800" dirty="0"/>
              <a:t>	</a:t>
            </a:r>
            <a:r>
              <a:rPr lang="en-US" sz="1800" dirty="0" smtClean="0"/>
              <a:t>     10 </a:t>
            </a:r>
            <a:r>
              <a:rPr lang="en-US" sz="1800" dirty="0"/>
              <a:t>→ 5 → 3</a:t>
            </a:r>
          </a:p>
          <a:p>
            <a:pPr marL="25400" indent="0">
              <a:buNone/>
            </a:pPr>
            <a:r>
              <a:rPr lang="en-US" sz="1800" dirty="0"/>
              <a:t>    </a:t>
            </a:r>
            <a:r>
              <a:rPr lang="en-US" sz="1800" dirty="0" smtClean="0"/>
              <a:t>                  ↓      </a:t>
            </a:r>
            <a:r>
              <a:rPr lang="en-US" sz="1800" dirty="0"/>
              <a:t>↓  </a:t>
            </a:r>
          </a:p>
          <a:p>
            <a:pPr marL="25400" indent="0">
              <a:buNone/>
            </a:pPr>
            <a:r>
              <a:rPr lang="en-US" sz="1800" dirty="0"/>
              <a:t>  </a:t>
            </a:r>
            <a:r>
              <a:rPr lang="en-US" sz="1800" dirty="0" smtClean="0"/>
              <a:t>                    </a:t>
            </a:r>
            <a:r>
              <a:rPr lang="en-US" sz="1800" dirty="0"/>
              <a:t>6  </a:t>
            </a:r>
            <a:r>
              <a:rPr lang="en-US" sz="1800" dirty="0" smtClean="0"/>
              <a:t>     </a:t>
            </a:r>
            <a:r>
              <a:rPr lang="en-US" sz="1800" dirty="0"/>
              <a:t>7 → </a:t>
            </a:r>
            <a:r>
              <a:rPr lang="en-US" sz="1800" dirty="0" smtClean="0"/>
              <a:t>8</a:t>
            </a:r>
          </a:p>
          <a:p>
            <a:pPr marL="25400" indent="0">
              <a:buNone/>
            </a:pPr>
            <a:r>
              <a:rPr lang="en-US" sz="1800" dirty="0"/>
              <a:t>Step 1: Identify In-Degrees</a:t>
            </a:r>
          </a:p>
          <a:p>
            <a:pPr marL="25400" indent="0">
              <a:buNone/>
            </a:pPr>
            <a:r>
              <a:rPr lang="en-US" sz="1800" dirty="0"/>
              <a:t>Each node's in-degree (number of incoming edges):</a:t>
            </a:r>
          </a:p>
          <a:p>
            <a:pPr marL="25400" indent="0">
              <a:buNone/>
            </a:pPr>
            <a:endParaRPr lang="en-US" sz="1800" dirty="0"/>
          </a:p>
          <a:p>
            <a:pPr marL="25400" indent="0">
              <a:buNone/>
            </a:pPr>
            <a:r>
              <a:rPr lang="en-US" sz="1800" dirty="0"/>
              <a:t>10 → 0 (no incoming edges)</a:t>
            </a:r>
          </a:p>
          <a:p>
            <a:pPr marL="25400" indent="0">
              <a:buNone/>
            </a:pPr>
            <a:endParaRPr lang="en-US" sz="1800" dirty="0"/>
          </a:p>
          <a:p>
            <a:pPr marL="25400" indent="0">
              <a:buNone/>
            </a:pPr>
            <a:r>
              <a:rPr lang="en-US" sz="1800" dirty="0"/>
              <a:t>5 → 1 (from 10)</a:t>
            </a:r>
          </a:p>
          <a:p>
            <a:pPr marL="25400" indent="0">
              <a:buNone/>
            </a:pPr>
            <a:endParaRPr lang="en-US" sz="1800" dirty="0"/>
          </a:p>
          <a:p>
            <a:pPr marL="25400" indent="0">
              <a:buNone/>
            </a:pPr>
            <a:r>
              <a:rPr lang="en-US" sz="1800" dirty="0"/>
              <a:t>3 → 1 (from 5)</a:t>
            </a:r>
          </a:p>
          <a:p>
            <a:pPr marL="25400" indent="0">
              <a:buNone/>
            </a:pPr>
            <a:endParaRPr lang="en-US" sz="1800" dirty="0"/>
          </a:p>
          <a:p>
            <a:pPr marL="25400" indent="0">
              <a:buNone/>
            </a:pPr>
            <a:r>
              <a:rPr lang="en-US" sz="1800" dirty="0"/>
              <a:t>6 → 1 (from 10)</a:t>
            </a:r>
          </a:p>
          <a:p>
            <a:pPr marL="25400" indent="0">
              <a:buNone/>
            </a:pPr>
            <a:endParaRPr lang="en-US" sz="1800" dirty="0"/>
          </a:p>
          <a:p>
            <a:pPr marL="25400" indent="0">
              <a:buNone/>
            </a:pPr>
            <a:r>
              <a:rPr lang="en-US" sz="1800" dirty="0"/>
              <a:t>7 → 1 (from 5)</a:t>
            </a:r>
          </a:p>
          <a:p>
            <a:pPr marL="25400" indent="0">
              <a:buNone/>
            </a:pPr>
            <a:endParaRPr lang="en-US" sz="1800" dirty="0"/>
          </a:p>
          <a:p>
            <a:pPr marL="25400" indent="0">
              <a:buNone/>
            </a:pPr>
            <a:r>
              <a:rPr lang="en-US" sz="1800" dirty="0"/>
              <a:t>8 → 1 (from 7)</a:t>
            </a:r>
          </a:p>
          <a:p>
            <a:pPr marL="25400" indent="0">
              <a:buNone/>
            </a:pPr>
            <a:endParaRPr lang="en-US" sz="1800" dirty="0" smtClean="0"/>
          </a:p>
        </p:txBody>
      </p:sp>
    </p:spTree>
    <p:extLst>
      <p:ext uri="{BB962C8B-B14F-4D97-AF65-F5344CB8AC3E}">
        <p14:creationId xmlns:p14="http://schemas.microsoft.com/office/powerpoint/2010/main" val="32422764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433285"/>
          </a:xfrm>
          <a:prstGeom prst="rect">
            <a:avLst/>
          </a:prstGeom>
          <a:noFill/>
          <a:ln>
            <a:noFill/>
          </a:ln>
        </p:spPr>
        <p:txBody>
          <a:bodyPr spcFirstLastPara="1" wrap="square" lIns="91425" tIns="45700" rIns="91425" bIns="45700" anchor="t" anchorCtr="0">
            <a:noAutofit/>
          </a:bodyPr>
          <a:lstStyle/>
          <a:p>
            <a:pPr marL="25400"/>
            <a:r>
              <a:rPr lang="en-US" sz="2400" b="1" dirty="0" smtClean="0"/>
              <a:t>Topological Sorting Example</a:t>
            </a:r>
            <a:endParaRPr lang="en-US" sz="2400" b="1" dirty="0"/>
          </a:p>
        </p:txBody>
      </p:sp>
      <p:sp>
        <p:nvSpPr>
          <p:cNvPr id="140" name="Google Shape;140;p8"/>
          <p:cNvSpPr txBox="1">
            <a:spLocks noGrp="1"/>
          </p:cNvSpPr>
          <p:nvPr>
            <p:ph type="body" idx="1"/>
          </p:nvPr>
        </p:nvSpPr>
        <p:spPr>
          <a:xfrm>
            <a:off x="698091" y="707923"/>
            <a:ext cx="10972800" cy="5722374"/>
          </a:xfrm>
          <a:prstGeom prst="rect">
            <a:avLst/>
          </a:prstGeom>
          <a:noFill/>
          <a:ln>
            <a:noFill/>
          </a:ln>
        </p:spPr>
        <p:txBody>
          <a:bodyPr spcFirstLastPara="1" wrap="square" lIns="91425" tIns="45700" rIns="91425" bIns="45700" anchor="t" anchorCtr="0">
            <a:noAutofit/>
          </a:bodyPr>
          <a:lstStyle/>
          <a:p>
            <a:pPr marL="342900" indent="-342900">
              <a:spcBef>
                <a:spcPts val="0"/>
              </a:spcBef>
              <a:buFont typeface="+mj-lt"/>
              <a:buAutoNum type="arabicPeriod"/>
            </a:pPr>
            <a:r>
              <a:rPr lang="en-US" sz="1800" dirty="0" smtClean="0"/>
              <a:t>•</a:t>
            </a:r>
            <a:r>
              <a:rPr lang="en-US" sz="1800" dirty="0"/>
              <a:t>	</a:t>
            </a:r>
            <a:r>
              <a:rPr lang="en-US" dirty="0"/>
              <a:t>Start DFS from 10</a:t>
            </a:r>
          </a:p>
          <a:p>
            <a:pPr marL="514350" indent="-514350">
              <a:spcBef>
                <a:spcPts val="0"/>
              </a:spcBef>
              <a:buFont typeface="+mj-lt"/>
              <a:buAutoNum type="arabicPeriod"/>
            </a:pPr>
            <a:endParaRPr lang="en-US" dirty="0"/>
          </a:p>
          <a:p>
            <a:pPr marL="514350" indent="-514350">
              <a:spcBef>
                <a:spcPts val="0"/>
              </a:spcBef>
              <a:buFont typeface="+mj-lt"/>
              <a:buAutoNum type="arabicPeriod"/>
            </a:pPr>
            <a:r>
              <a:rPr lang="en-US" dirty="0"/>
              <a:t>Visit 5 → Visit 3 → Push 3 to stack</a:t>
            </a:r>
          </a:p>
          <a:p>
            <a:pPr marL="514350" indent="-514350">
              <a:spcBef>
                <a:spcPts val="0"/>
              </a:spcBef>
              <a:buFont typeface="+mj-lt"/>
              <a:buAutoNum type="arabicPeriod"/>
            </a:pPr>
            <a:endParaRPr lang="en-US" dirty="0"/>
          </a:p>
          <a:p>
            <a:pPr marL="514350" indent="-514350">
              <a:spcBef>
                <a:spcPts val="0"/>
              </a:spcBef>
              <a:buFont typeface="+mj-lt"/>
              <a:buAutoNum type="arabicPeriod"/>
            </a:pPr>
            <a:r>
              <a:rPr lang="en-US" dirty="0"/>
              <a:t>Visit 7 → Visit 8 → Push 8 to stack</a:t>
            </a:r>
          </a:p>
          <a:p>
            <a:pPr marL="514350" indent="-514350">
              <a:spcBef>
                <a:spcPts val="0"/>
              </a:spcBef>
              <a:buFont typeface="+mj-lt"/>
              <a:buAutoNum type="arabicPeriod"/>
            </a:pPr>
            <a:endParaRPr lang="en-US" dirty="0"/>
          </a:p>
          <a:p>
            <a:pPr marL="514350" indent="-514350">
              <a:spcBef>
                <a:spcPts val="0"/>
              </a:spcBef>
              <a:buFont typeface="+mj-lt"/>
              <a:buAutoNum type="arabicPeriod"/>
            </a:pPr>
            <a:r>
              <a:rPr lang="en-US" dirty="0"/>
              <a:t>Push 7, then 5 to stack</a:t>
            </a:r>
          </a:p>
          <a:p>
            <a:pPr marL="514350" indent="-514350">
              <a:spcBef>
                <a:spcPts val="0"/>
              </a:spcBef>
              <a:buFont typeface="+mj-lt"/>
              <a:buAutoNum type="arabicPeriod"/>
            </a:pPr>
            <a:endParaRPr lang="en-US" dirty="0"/>
          </a:p>
          <a:p>
            <a:pPr marL="514350" indent="-514350">
              <a:spcBef>
                <a:spcPts val="0"/>
              </a:spcBef>
              <a:buFont typeface="+mj-lt"/>
              <a:buAutoNum type="arabicPeriod"/>
            </a:pPr>
            <a:r>
              <a:rPr lang="en-US" dirty="0" smtClean="0"/>
              <a:t>Visit </a:t>
            </a:r>
            <a:r>
              <a:rPr lang="en-US" dirty="0"/>
              <a:t>6 from 10 → Push 6 to stack</a:t>
            </a:r>
          </a:p>
          <a:p>
            <a:pPr marL="514350" indent="-514350">
              <a:spcBef>
                <a:spcPts val="0"/>
              </a:spcBef>
              <a:buFont typeface="+mj-lt"/>
              <a:buAutoNum type="arabicPeriod"/>
            </a:pPr>
            <a:endParaRPr lang="en-US" dirty="0"/>
          </a:p>
          <a:p>
            <a:pPr marL="514350" indent="-514350">
              <a:spcBef>
                <a:spcPts val="0"/>
              </a:spcBef>
              <a:buFont typeface="+mj-lt"/>
              <a:buAutoNum type="arabicPeriod"/>
            </a:pPr>
            <a:r>
              <a:rPr lang="en-US" dirty="0" smtClean="0"/>
              <a:t>Push </a:t>
            </a:r>
            <a:r>
              <a:rPr lang="en-US" dirty="0"/>
              <a:t>10 to stack (as all dependencies are processed)</a:t>
            </a:r>
          </a:p>
          <a:p>
            <a:pPr marL="0" indent="0">
              <a:spcBef>
                <a:spcPts val="0"/>
              </a:spcBef>
              <a:buNone/>
            </a:pPr>
            <a:endParaRPr lang="en-US" dirty="0"/>
          </a:p>
        </p:txBody>
      </p:sp>
    </p:spTree>
    <p:extLst>
      <p:ext uri="{BB962C8B-B14F-4D97-AF65-F5344CB8AC3E}">
        <p14:creationId xmlns:p14="http://schemas.microsoft.com/office/powerpoint/2010/main" val="8085329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433285"/>
          </a:xfrm>
          <a:prstGeom prst="rect">
            <a:avLst/>
          </a:prstGeom>
          <a:noFill/>
          <a:ln>
            <a:noFill/>
          </a:ln>
        </p:spPr>
        <p:txBody>
          <a:bodyPr spcFirstLastPara="1" wrap="square" lIns="91425" tIns="45700" rIns="91425" bIns="45700" anchor="t" anchorCtr="0">
            <a:noAutofit/>
          </a:bodyPr>
          <a:lstStyle/>
          <a:p>
            <a:pPr marL="25400"/>
            <a:r>
              <a:rPr lang="en-US" sz="2400" b="1" dirty="0" smtClean="0"/>
              <a:t>Topological Sorting Example</a:t>
            </a:r>
            <a:endParaRPr lang="en-US" sz="2400" b="1" dirty="0"/>
          </a:p>
        </p:txBody>
      </p:sp>
      <p:sp>
        <p:nvSpPr>
          <p:cNvPr id="140" name="Google Shape;140;p8"/>
          <p:cNvSpPr txBox="1">
            <a:spLocks noGrp="1"/>
          </p:cNvSpPr>
          <p:nvPr>
            <p:ph type="body" idx="1"/>
          </p:nvPr>
        </p:nvSpPr>
        <p:spPr>
          <a:xfrm>
            <a:off x="698091" y="707923"/>
            <a:ext cx="10972800" cy="5722374"/>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1800" dirty="0" smtClean="0"/>
              <a:t>•</a:t>
            </a:r>
            <a:r>
              <a:rPr lang="en-US" sz="1800" dirty="0"/>
              <a:t>	</a:t>
            </a:r>
            <a:r>
              <a:rPr lang="en-US" sz="4000" dirty="0"/>
              <a:t>Step 3: Obtain the Topological Order</a:t>
            </a:r>
          </a:p>
          <a:p>
            <a:pPr marL="0" indent="0">
              <a:spcBef>
                <a:spcPts val="0"/>
              </a:spcBef>
              <a:buNone/>
            </a:pPr>
            <a:r>
              <a:rPr lang="en-US" sz="4000" dirty="0"/>
              <a:t>Final Stack (top to bottom):</a:t>
            </a:r>
          </a:p>
          <a:p>
            <a:pPr marL="0" indent="0">
              <a:spcBef>
                <a:spcPts val="0"/>
              </a:spcBef>
              <a:buNone/>
            </a:pPr>
            <a:r>
              <a:rPr lang="en-US" sz="4000" dirty="0" smtClean="0"/>
              <a:t>10 → 6 → 5 → 7 → 8 → 3</a:t>
            </a:r>
          </a:p>
          <a:p>
            <a:pPr marL="0" indent="0">
              <a:spcBef>
                <a:spcPts val="0"/>
              </a:spcBef>
              <a:buNone/>
            </a:pPr>
            <a:r>
              <a:rPr lang="en-US" sz="4000" dirty="0" smtClean="0"/>
              <a:t>Final </a:t>
            </a:r>
            <a:r>
              <a:rPr lang="en-US" sz="4000" dirty="0"/>
              <a:t>Topological Sorting (Popping Stack</a:t>
            </a:r>
            <a:r>
              <a:rPr lang="en-US" sz="4000" dirty="0" smtClean="0"/>
              <a:t>):</a:t>
            </a:r>
          </a:p>
          <a:p>
            <a:pPr marL="0" indent="0">
              <a:spcBef>
                <a:spcPts val="0"/>
              </a:spcBef>
              <a:buNone/>
            </a:pPr>
            <a:endParaRPr lang="en-US" sz="4000" dirty="0"/>
          </a:p>
          <a:p>
            <a:pPr marL="0" indent="0">
              <a:spcBef>
                <a:spcPts val="0"/>
              </a:spcBef>
              <a:buNone/>
            </a:pPr>
            <a:r>
              <a:rPr lang="en-US" sz="4000" dirty="0"/>
              <a:t>10→6→5→7→8→3</a:t>
            </a:r>
          </a:p>
        </p:txBody>
      </p:sp>
    </p:spTree>
    <p:extLst>
      <p:ext uri="{BB962C8B-B14F-4D97-AF65-F5344CB8AC3E}">
        <p14:creationId xmlns:p14="http://schemas.microsoft.com/office/powerpoint/2010/main" val="7227041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433285"/>
          </a:xfrm>
          <a:prstGeom prst="rect">
            <a:avLst/>
          </a:prstGeom>
          <a:noFill/>
          <a:ln>
            <a:noFill/>
          </a:ln>
        </p:spPr>
        <p:txBody>
          <a:bodyPr spcFirstLastPara="1" wrap="square" lIns="91425" tIns="45700" rIns="91425" bIns="45700" anchor="t" anchorCtr="0">
            <a:noAutofit/>
          </a:bodyPr>
          <a:lstStyle/>
          <a:p>
            <a:pPr marL="25400"/>
            <a:r>
              <a:rPr lang="en-US" sz="2400" b="1" dirty="0" smtClean="0"/>
              <a:t>Topological Sorting Example</a:t>
            </a:r>
            <a:endParaRPr lang="en-US" sz="2400" b="1" dirty="0"/>
          </a:p>
        </p:txBody>
      </p:sp>
      <p:sp>
        <p:nvSpPr>
          <p:cNvPr id="140" name="Google Shape;140;p8"/>
          <p:cNvSpPr txBox="1">
            <a:spLocks noGrp="1"/>
          </p:cNvSpPr>
          <p:nvPr>
            <p:ph type="body" idx="1"/>
          </p:nvPr>
        </p:nvSpPr>
        <p:spPr>
          <a:xfrm>
            <a:off x="698091" y="707923"/>
            <a:ext cx="10972800" cy="5722374"/>
          </a:xfrm>
          <a:prstGeom prst="rect">
            <a:avLst/>
          </a:prstGeom>
          <a:noFill/>
          <a:ln>
            <a:noFill/>
          </a:ln>
        </p:spPr>
        <p:txBody>
          <a:bodyPr spcFirstLastPara="1" wrap="square" lIns="91425" tIns="45700" rIns="91425" bIns="45700" anchor="t" anchorCtr="0">
            <a:noAutofit/>
          </a:bodyPr>
          <a:lstStyle/>
          <a:p>
            <a:r>
              <a:rPr lang="en-US" sz="1800" dirty="0" smtClean="0"/>
              <a:t>•</a:t>
            </a:r>
            <a:r>
              <a:rPr lang="en-US" sz="1800" dirty="0"/>
              <a:t>	</a:t>
            </a:r>
            <a:r>
              <a:rPr lang="en-US" b="1" dirty="0"/>
              <a:t>Why Do We Reverse the Stack?</a:t>
            </a:r>
          </a:p>
          <a:p>
            <a:r>
              <a:rPr lang="en-US" dirty="0"/>
              <a:t>The </a:t>
            </a:r>
            <a:r>
              <a:rPr lang="en-US" b="1" dirty="0"/>
              <a:t>first element</a:t>
            </a:r>
            <a:r>
              <a:rPr lang="en-US" dirty="0"/>
              <a:t> pushed into the stack is the </a:t>
            </a:r>
            <a:r>
              <a:rPr lang="en-US" b="1" dirty="0"/>
              <a:t>last to be completed</a:t>
            </a:r>
            <a:r>
              <a:rPr lang="en-US" dirty="0"/>
              <a:t> in DFS.</a:t>
            </a:r>
          </a:p>
          <a:p>
            <a:r>
              <a:rPr lang="en-US" dirty="0"/>
              <a:t>The </a:t>
            </a:r>
            <a:r>
              <a:rPr lang="en-US" b="1" dirty="0"/>
              <a:t>last element</a:t>
            </a:r>
            <a:r>
              <a:rPr lang="en-US" dirty="0"/>
              <a:t> pushed is the </a:t>
            </a:r>
            <a:r>
              <a:rPr lang="en-US" b="1" dirty="0"/>
              <a:t>first one that should appear</a:t>
            </a:r>
            <a:r>
              <a:rPr lang="en-US" dirty="0"/>
              <a:t> in topological order.</a:t>
            </a:r>
          </a:p>
          <a:p>
            <a:r>
              <a:rPr lang="en-US" b="1" dirty="0"/>
              <a:t>Reversing the stack</a:t>
            </a:r>
            <a:r>
              <a:rPr lang="en-US" dirty="0"/>
              <a:t> ensures that dependencies appear </a:t>
            </a:r>
            <a:r>
              <a:rPr lang="en-US" b="1" dirty="0"/>
              <a:t>before</a:t>
            </a:r>
            <a:r>
              <a:rPr lang="en-US" dirty="0"/>
              <a:t> dependents.</a:t>
            </a:r>
          </a:p>
          <a:p>
            <a:r>
              <a:rPr lang="en-US" dirty="0"/>
              <a:t>Thus, when we print the stack in reverse order, we get the correct </a:t>
            </a:r>
            <a:r>
              <a:rPr lang="en-US" b="1" dirty="0"/>
              <a:t>topological sort order</a:t>
            </a:r>
            <a:r>
              <a:rPr lang="en-US" dirty="0"/>
              <a:t>.</a:t>
            </a:r>
          </a:p>
          <a:p>
            <a:pPr marL="25400" indent="0">
              <a:spcBef>
                <a:spcPts val="0"/>
              </a:spcBef>
              <a:buNone/>
            </a:pPr>
            <a:endParaRPr lang="en-US" dirty="0"/>
          </a:p>
        </p:txBody>
      </p:sp>
    </p:spTree>
    <p:extLst>
      <p:ext uri="{BB962C8B-B14F-4D97-AF65-F5344CB8AC3E}">
        <p14:creationId xmlns:p14="http://schemas.microsoft.com/office/powerpoint/2010/main" val="27379622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433285"/>
          </a:xfrm>
          <a:prstGeom prst="rect">
            <a:avLst/>
          </a:prstGeom>
          <a:noFill/>
          <a:ln>
            <a:noFill/>
          </a:ln>
        </p:spPr>
        <p:txBody>
          <a:bodyPr spcFirstLastPara="1" wrap="square" lIns="91425" tIns="45700" rIns="91425" bIns="45700" anchor="t" anchorCtr="0">
            <a:noAutofit/>
          </a:bodyPr>
          <a:lstStyle/>
          <a:p>
            <a:pPr marL="25400"/>
            <a:r>
              <a:rPr lang="en-US" sz="1800" b="1" dirty="0" smtClean="0"/>
              <a:t>Master </a:t>
            </a:r>
            <a:r>
              <a:rPr lang="en-US" sz="1800" b="1" dirty="0" err="1" smtClean="0"/>
              <a:t>Theorm</a:t>
            </a:r>
            <a:endParaRPr lang="en-US" sz="3200" b="1" dirty="0"/>
          </a:p>
        </p:txBody>
      </p:sp>
      <p:sp>
        <p:nvSpPr>
          <p:cNvPr id="140" name="Google Shape;140;p8"/>
          <p:cNvSpPr txBox="1">
            <a:spLocks noGrp="1"/>
          </p:cNvSpPr>
          <p:nvPr>
            <p:ph type="body" idx="1"/>
          </p:nvPr>
        </p:nvSpPr>
        <p:spPr>
          <a:xfrm>
            <a:off x="698091" y="707923"/>
            <a:ext cx="10972800" cy="5722374"/>
          </a:xfrm>
          <a:prstGeom prst="rect">
            <a:avLst/>
          </a:prstGeom>
          <a:noFill/>
          <a:ln>
            <a:noFill/>
          </a:ln>
        </p:spPr>
        <p:txBody>
          <a:bodyPr spcFirstLastPara="1" wrap="square" lIns="91425" tIns="45700" rIns="91425" bIns="45700" anchor="t" anchorCtr="0">
            <a:noAutofit/>
          </a:bodyPr>
          <a:lstStyle/>
          <a:p>
            <a:r>
              <a:rPr lang="en-US" sz="1800" dirty="0" smtClean="0"/>
              <a:t>•</a:t>
            </a:r>
            <a:r>
              <a:rPr lang="en-US" sz="1800" dirty="0"/>
              <a:t>	</a:t>
            </a:r>
            <a:r>
              <a:rPr lang="en-US" sz="2800" dirty="0"/>
              <a:t>The </a:t>
            </a:r>
            <a:r>
              <a:rPr lang="en-US" sz="2800" b="1" dirty="0"/>
              <a:t>Master Theorem</a:t>
            </a:r>
            <a:r>
              <a:rPr lang="en-US" sz="2800" dirty="0"/>
              <a:t> is a powerful tool used to solve </a:t>
            </a:r>
            <a:r>
              <a:rPr lang="en-US" sz="2800" b="1" dirty="0"/>
              <a:t>recurrence relations</a:t>
            </a:r>
            <a:r>
              <a:rPr lang="en-US" sz="2800" dirty="0"/>
              <a:t> that arise in the analysis of </a:t>
            </a:r>
            <a:r>
              <a:rPr lang="en-US" sz="2800" b="1" dirty="0"/>
              <a:t>divide-and-conquer algorithms</a:t>
            </a:r>
            <a:r>
              <a:rPr lang="en-US" sz="2800" dirty="0"/>
              <a:t>. It provides a systematic way to determine the time complexity of recursive algorithms of the form</a:t>
            </a:r>
            <a:r>
              <a:rPr lang="en-US" sz="2800" dirty="0" smtClean="0"/>
              <a:t>:</a:t>
            </a:r>
          </a:p>
          <a:p>
            <a:r>
              <a:rPr lang="en-US" sz="2800" dirty="0"/>
              <a:t>We use the </a:t>
            </a:r>
            <a:r>
              <a:rPr lang="en-US" sz="2800" b="1" dirty="0"/>
              <a:t>Master Theorem</a:t>
            </a:r>
            <a:r>
              <a:rPr lang="en-US" sz="2800" dirty="0"/>
              <a:t> to quickly find the </a:t>
            </a:r>
            <a:r>
              <a:rPr lang="en-US" sz="2800" b="1" dirty="0"/>
              <a:t>time complexity </a:t>
            </a:r>
            <a:r>
              <a:rPr lang="en-US" sz="2800" dirty="0"/>
              <a:t>of </a:t>
            </a:r>
            <a:r>
              <a:rPr lang="en-US" sz="2800" b="1" dirty="0"/>
              <a:t>divide-and-conquer problems</a:t>
            </a:r>
            <a:r>
              <a:rPr lang="en-US" sz="2800" dirty="0"/>
              <a:t>. It applies to recurrence relations of this type:</a:t>
            </a:r>
          </a:p>
          <a:p>
            <a:r>
              <a:rPr lang="en-US" sz="2800" b="1" dirty="0" smtClean="0"/>
              <a:t>                       T(n</a:t>
            </a:r>
            <a:r>
              <a:rPr lang="en-US" sz="2800" b="1" dirty="0"/>
              <a:t>)=</a:t>
            </a:r>
            <a:r>
              <a:rPr lang="en-US" sz="2800" b="1" dirty="0" err="1" smtClean="0"/>
              <a:t>aT</a:t>
            </a:r>
            <a:r>
              <a:rPr lang="en-US" sz="2800" b="1" dirty="0" smtClean="0"/>
              <a:t>(n/b) +f(n</a:t>
            </a:r>
            <a:r>
              <a:rPr lang="en-US" sz="2800" b="1" dirty="0" smtClean="0"/>
              <a:t>)    </a:t>
            </a:r>
          </a:p>
          <a:p>
            <a:r>
              <a:rPr lang="en-US" sz="2800" b="1" dirty="0" smtClean="0"/>
              <a:t> where  n</a:t>
            </a:r>
            <a:r>
              <a:rPr lang="en-US" sz="2800" dirty="0" smtClean="0"/>
              <a:t> </a:t>
            </a:r>
            <a:r>
              <a:rPr lang="en-US" sz="2800" dirty="0"/>
              <a:t>= Input size</a:t>
            </a:r>
          </a:p>
          <a:p>
            <a:r>
              <a:rPr lang="en-US" sz="2800" b="1" dirty="0"/>
              <a:t>a</a:t>
            </a:r>
            <a:r>
              <a:rPr lang="en-US" sz="2800" dirty="0"/>
              <a:t> = Number of </a:t>
            </a:r>
            <a:r>
              <a:rPr lang="en-US" sz="2800" dirty="0" err="1"/>
              <a:t>subproblems</a:t>
            </a:r>
            <a:endParaRPr lang="en-US" sz="2800" dirty="0"/>
          </a:p>
          <a:p>
            <a:r>
              <a:rPr lang="en-US" sz="2800" b="1" dirty="0"/>
              <a:t>b</a:t>
            </a:r>
            <a:r>
              <a:rPr lang="en-US" sz="2800" dirty="0"/>
              <a:t> = How much each </a:t>
            </a:r>
            <a:r>
              <a:rPr lang="en-US" sz="2800" dirty="0" err="1"/>
              <a:t>subproblem</a:t>
            </a:r>
            <a:r>
              <a:rPr lang="en-US" sz="2800" dirty="0"/>
              <a:t> reduces (factor)</a:t>
            </a:r>
          </a:p>
          <a:p>
            <a:r>
              <a:rPr lang="en-US" sz="2800" b="1" dirty="0"/>
              <a:t>f(n)</a:t>
            </a:r>
            <a:r>
              <a:rPr lang="en-US" sz="2800" dirty="0"/>
              <a:t> = Work done outside recursion (splitting/merging)</a:t>
            </a:r>
          </a:p>
          <a:p>
            <a:endParaRPr lang="en-US" sz="2800" dirty="0" smtClean="0"/>
          </a:p>
          <a:p>
            <a:pPr marL="25400" indent="0">
              <a:buNone/>
            </a:pPr>
            <a:endParaRPr lang="en-US" sz="2000" dirty="0"/>
          </a:p>
        </p:txBody>
      </p:sp>
    </p:spTree>
    <p:extLst>
      <p:ext uri="{BB962C8B-B14F-4D97-AF65-F5344CB8AC3E}">
        <p14:creationId xmlns:p14="http://schemas.microsoft.com/office/powerpoint/2010/main" val="6930655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433285"/>
          </a:xfrm>
          <a:prstGeom prst="rect">
            <a:avLst/>
          </a:prstGeom>
          <a:noFill/>
          <a:ln>
            <a:noFill/>
          </a:ln>
        </p:spPr>
        <p:txBody>
          <a:bodyPr spcFirstLastPara="1" wrap="square" lIns="91425" tIns="45700" rIns="91425" bIns="45700" anchor="t" anchorCtr="0">
            <a:noAutofit/>
          </a:bodyPr>
          <a:lstStyle/>
          <a:p>
            <a:pPr marL="25400"/>
            <a:r>
              <a:rPr lang="en-US" sz="1800" b="1" dirty="0" smtClean="0"/>
              <a:t>Master </a:t>
            </a:r>
            <a:r>
              <a:rPr lang="en-US" sz="1800" b="1" dirty="0" err="1" smtClean="0"/>
              <a:t>Theorm</a:t>
            </a:r>
            <a:endParaRPr lang="en-US" sz="3200" b="1" dirty="0"/>
          </a:p>
        </p:txBody>
      </p:sp>
      <p:sp>
        <p:nvSpPr>
          <p:cNvPr id="140" name="Google Shape;140;p8"/>
          <p:cNvSpPr txBox="1">
            <a:spLocks noGrp="1"/>
          </p:cNvSpPr>
          <p:nvPr>
            <p:ph type="body" idx="1"/>
          </p:nvPr>
        </p:nvSpPr>
        <p:spPr>
          <a:xfrm>
            <a:off x="609600" y="737419"/>
            <a:ext cx="10972800" cy="5992760"/>
          </a:xfrm>
          <a:prstGeom prst="rect">
            <a:avLst/>
          </a:prstGeom>
          <a:noFill/>
          <a:ln>
            <a:noFill/>
          </a:ln>
        </p:spPr>
        <p:txBody>
          <a:bodyPr spcFirstLastPara="1" wrap="square" lIns="91425" tIns="45700" rIns="91425" bIns="45700" anchor="t" anchorCtr="0">
            <a:noAutofit/>
          </a:bodyPr>
          <a:lstStyle/>
          <a:p>
            <a:endParaRPr lang="en-US" b="1" dirty="0" smtClean="0"/>
          </a:p>
          <a:p>
            <a:pPr marL="25400" indent="0">
              <a:buNone/>
            </a:pPr>
            <a:r>
              <a:rPr lang="en-US" b="1" dirty="0" smtClean="0"/>
              <a:t>Three Simple Cases</a:t>
            </a:r>
            <a:endParaRPr lang="en-US" dirty="0" smtClean="0"/>
          </a:p>
          <a:p>
            <a:pPr marL="539750" lvl="0" indent="-514350">
              <a:buFont typeface="+mj-lt"/>
              <a:buAutoNum type="arabicPeriod"/>
            </a:pPr>
            <a:r>
              <a:rPr lang="en-US" dirty="0" smtClean="0"/>
              <a:t>If </a:t>
            </a:r>
            <a:r>
              <a:rPr lang="en-US" dirty="0"/>
              <a:t>grows </a:t>
            </a:r>
            <a:r>
              <a:rPr lang="en-US" b="1" dirty="0"/>
              <a:t>slower</a:t>
            </a:r>
            <a:r>
              <a:rPr lang="en-US" dirty="0"/>
              <a:t> → Answer = </a:t>
            </a:r>
            <a:r>
              <a:rPr lang="en-US" b="1" dirty="0"/>
              <a:t>O(n^{\</a:t>
            </a:r>
            <a:r>
              <a:rPr lang="en-US" b="1" dirty="0" err="1"/>
              <a:t>log_b</a:t>
            </a:r>
            <a:r>
              <a:rPr lang="en-US" b="1" dirty="0"/>
              <a:t> a})</a:t>
            </a:r>
            <a:endParaRPr lang="en-US" dirty="0"/>
          </a:p>
          <a:p>
            <a:pPr marL="539750" lvl="0" indent="-514350">
              <a:buFont typeface="+mj-lt"/>
              <a:buAutoNum type="arabicPeriod"/>
            </a:pPr>
            <a:r>
              <a:rPr lang="en-US" dirty="0"/>
              <a:t>If grows </a:t>
            </a:r>
            <a:r>
              <a:rPr lang="en-US" b="1" dirty="0"/>
              <a:t>at the same speed</a:t>
            </a:r>
            <a:r>
              <a:rPr lang="en-US" dirty="0"/>
              <a:t> → Answer = </a:t>
            </a:r>
            <a:r>
              <a:rPr lang="en-US" b="1" dirty="0"/>
              <a:t>O(n^{\</a:t>
            </a:r>
            <a:r>
              <a:rPr lang="en-US" b="1" dirty="0" err="1"/>
              <a:t>log_b</a:t>
            </a:r>
            <a:r>
              <a:rPr lang="en-US" b="1" dirty="0"/>
              <a:t> a} \log n)</a:t>
            </a:r>
            <a:endParaRPr lang="en-US" dirty="0"/>
          </a:p>
          <a:p>
            <a:pPr marL="539750" lvl="0" indent="-514350">
              <a:buFont typeface="+mj-lt"/>
              <a:buAutoNum type="arabicPeriod"/>
            </a:pPr>
            <a:r>
              <a:rPr lang="en-US" dirty="0"/>
              <a:t>If grows </a:t>
            </a:r>
            <a:r>
              <a:rPr lang="en-US" b="1" dirty="0"/>
              <a:t>faster</a:t>
            </a:r>
            <a:r>
              <a:rPr lang="en-US" dirty="0"/>
              <a:t> → Answer = </a:t>
            </a:r>
            <a:r>
              <a:rPr lang="en-US" b="1" dirty="0"/>
              <a:t>O(f(n</a:t>
            </a:r>
            <a:r>
              <a:rPr lang="en-US" b="1" dirty="0" smtClean="0"/>
              <a:t>))</a:t>
            </a:r>
            <a:endParaRPr lang="en-US" dirty="0" smtClean="0"/>
          </a:p>
          <a:p>
            <a:endParaRPr lang="en-US" sz="1800" b="1" dirty="0"/>
          </a:p>
        </p:txBody>
      </p:sp>
    </p:spTree>
    <p:extLst>
      <p:ext uri="{BB962C8B-B14F-4D97-AF65-F5344CB8AC3E}">
        <p14:creationId xmlns:p14="http://schemas.microsoft.com/office/powerpoint/2010/main" val="22745182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433285"/>
          </a:xfrm>
          <a:prstGeom prst="rect">
            <a:avLst/>
          </a:prstGeom>
          <a:noFill/>
          <a:ln>
            <a:noFill/>
          </a:ln>
        </p:spPr>
        <p:txBody>
          <a:bodyPr spcFirstLastPara="1" wrap="square" lIns="91425" tIns="45700" rIns="91425" bIns="45700" anchor="t" anchorCtr="0">
            <a:noAutofit/>
          </a:bodyPr>
          <a:lstStyle/>
          <a:p>
            <a:pPr marL="25400"/>
            <a:r>
              <a:rPr lang="en-US" sz="1800" b="1" dirty="0" smtClean="0"/>
              <a:t>Master </a:t>
            </a:r>
            <a:r>
              <a:rPr lang="en-US" sz="1800" b="1" dirty="0" err="1" smtClean="0"/>
              <a:t>Theorm</a:t>
            </a:r>
            <a:endParaRPr lang="en-US" sz="3200" b="1" dirty="0"/>
          </a:p>
        </p:txBody>
      </p:sp>
      <p:sp>
        <p:nvSpPr>
          <p:cNvPr id="140" name="Google Shape;140;p8"/>
          <p:cNvSpPr txBox="1">
            <a:spLocks noGrp="1"/>
          </p:cNvSpPr>
          <p:nvPr>
            <p:ph type="body" idx="1"/>
          </p:nvPr>
        </p:nvSpPr>
        <p:spPr>
          <a:xfrm>
            <a:off x="609600" y="737419"/>
            <a:ext cx="10972800" cy="5992760"/>
          </a:xfrm>
          <a:prstGeom prst="rect">
            <a:avLst/>
          </a:prstGeom>
          <a:noFill/>
          <a:ln>
            <a:noFill/>
          </a:ln>
        </p:spPr>
        <p:txBody>
          <a:bodyPr spcFirstLastPara="1" wrap="square" lIns="91425" tIns="45700" rIns="91425" bIns="45700" anchor="t" anchorCtr="0">
            <a:noAutofit/>
          </a:bodyPr>
          <a:lstStyle/>
          <a:p>
            <a:endParaRPr lang="en-US" b="1" dirty="0" smtClean="0"/>
          </a:p>
          <a:p>
            <a:r>
              <a:rPr lang="en-US" b="1" dirty="0" smtClean="0"/>
              <a:t>Examples </a:t>
            </a:r>
            <a:r>
              <a:rPr lang="en-US" b="1" dirty="0"/>
              <a:t>(Step-by-Step)</a:t>
            </a:r>
            <a:endParaRPr lang="en-US" dirty="0"/>
          </a:p>
          <a:p>
            <a:r>
              <a:rPr lang="en-US" b="1" dirty="0"/>
              <a:t>Example 1: </a:t>
            </a:r>
            <a:endParaRPr lang="en-US" b="1" dirty="0" smtClean="0"/>
          </a:p>
          <a:p>
            <a:r>
              <a:rPr lang="en-US" b="1" dirty="0" smtClean="0"/>
              <a:t>T(n</a:t>
            </a:r>
            <a:r>
              <a:rPr lang="en-US" b="1" dirty="0"/>
              <a:t>) = 4T(n/2) + n</a:t>
            </a:r>
            <a:endParaRPr lang="en-US" dirty="0"/>
          </a:p>
          <a:p>
            <a:pPr lvl="0"/>
            <a:r>
              <a:rPr lang="en-US" b="1" dirty="0"/>
              <a:t>a = 4</a:t>
            </a:r>
            <a:r>
              <a:rPr lang="en-US" dirty="0"/>
              <a:t>, </a:t>
            </a:r>
            <a:r>
              <a:rPr lang="en-US" b="1" dirty="0"/>
              <a:t>b = 2</a:t>
            </a:r>
            <a:r>
              <a:rPr lang="en-US" dirty="0"/>
              <a:t>, </a:t>
            </a:r>
            <a:r>
              <a:rPr lang="en-US" b="1" dirty="0"/>
              <a:t>f(n) = n</a:t>
            </a:r>
            <a:endParaRPr lang="en-US" dirty="0"/>
          </a:p>
          <a:p>
            <a:pPr lvl="0"/>
            <a:r>
              <a:rPr lang="en-US" dirty="0"/>
              <a:t>Compute </a:t>
            </a:r>
            <a:r>
              <a:rPr lang="en-US" b="1" dirty="0"/>
              <a:t>log_2 4 = 2</a:t>
            </a:r>
            <a:r>
              <a:rPr lang="en-US" dirty="0"/>
              <a:t> (since </a:t>
            </a:r>
            <a:r>
              <a:rPr lang="en-US" b="1" dirty="0"/>
              <a:t>2² = 4</a:t>
            </a:r>
            <a:r>
              <a:rPr lang="en-US" dirty="0"/>
              <a:t>)</a:t>
            </a:r>
          </a:p>
          <a:p>
            <a:pPr lvl="0"/>
            <a:r>
              <a:rPr lang="en-US" dirty="0"/>
              <a:t>Compare </a:t>
            </a:r>
            <a:r>
              <a:rPr lang="en-US" b="1" dirty="0"/>
              <a:t>f(n) = n</a:t>
            </a:r>
            <a:r>
              <a:rPr lang="en-US" dirty="0"/>
              <a:t> with </a:t>
            </a:r>
            <a:r>
              <a:rPr lang="en-US" b="1" dirty="0"/>
              <a:t>n²</a:t>
            </a:r>
            <a:endParaRPr lang="en-US" dirty="0"/>
          </a:p>
          <a:p>
            <a:pPr lvl="1"/>
            <a:r>
              <a:rPr lang="en-US" sz="3200" b="1" dirty="0"/>
              <a:t>n is smaller than n²</a:t>
            </a:r>
            <a:endParaRPr lang="en-US" sz="3200" dirty="0"/>
          </a:p>
          <a:p>
            <a:pPr lvl="0"/>
            <a:r>
              <a:rPr lang="en-US" b="1" dirty="0"/>
              <a:t>Use Case 1 → Answer: O(n²)</a:t>
            </a:r>
            <a:endParaRPr lang="en-US" dirty="0"/>
          </a:p>
          <a:p>
            <a:endParaRPr lang="en-US" b="1" dirty="0" smtClean="0"/>
          </a:p>
        </p:txBody>
      </p:sp>
    </p:spTree>
    <p:extLst>
      <p:ext uri="{BB962C8B-B14F-4D97-AF65-F5344CB8AC3E}">
        <p14:creationId xmlns:p14="http://schemas.microsoft.com/office/powerpoint/2010/main" val="19418664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433285"/>
          </a:xfrm>
          <a:prstGeom prst="rect">
            <a:avLst/>
          </a:prstGeom>
          <a:noFill/>
          <a:ln>
            <a:noFill/>
          </a:ln>
        </p:spPr>
        <p:txBody>
          <a:bodyPr spcFirstLastPara="1" wrap="square" lIns="91425" tIns="45700" rIns="91425" bIns="45700" anchor="t" anchorCtr="0">
            <a:noAutofit/>
          </a:bodyPr>
          <a:lstStyle/>
          <a:p>
            <a:pPr marL="25400"/>
            <a:r>
              <a:rPr lang="en-US" sz="1800" b="1" dirty="0" smtClean="0"/>
              <a:t>Master </a:t>
            </a:r>
            <a:r>
              <a:rPr lang="en-US" sz="1800" b="1" dirty="0" err="1" smtClean="0"/>
              <a:t>Theorm</a:t>
            </a:r>
            <a:endParaRPr lang="en-US" sz="3200" b="1" dirty="0"/>
          </a:p>
        </p:txBody>
      </p:sp>
      <p:sp>
        <p:nvSpPr>
          <p:cNvPr id="140" name="Google Shape;140;p8"/>
          <p:cNvSpPr txBox="1">
            <a:spLocks noGrp="1"/>
          </p:cNvSpPr>
          <p:nvPr>
            <p:ph type="body" idx="1"/>
          </p:nvPr>
        </p:nvSpPr>
        <p:spPr>
          <a:xfrm>
            <a:off x="609600" y="737419"/>
            <a:ext cx="10972800" cy="5992760"/>
          </a:xfrm>
          <a:prstGeom prst="rect">
            <a:avLst/>
          </a:prstGeom>
          <a:noFill/>
          <a:ln>
            <a:noFill/>
          </a:ln>
        </p:spPr>
        <p:txBody>
          <a:bodyPr spcFirstLastPara="1" wrap="square" lIns="91425" tIns="45700" rIns="91425" bIns="45700" anchor="t" anchorCtr="0">
            <a:noAutofit/>
          </a:bodyPr>
          <a:lstStyle/>
          <a:p>
            <a:r>
              <a:rPr lang="en-US" sz="4000" b="1" dirty="0" smtClean="0"/>
              <a:t>Example </a:t>
            </a:r>
            <a:r>
              <a:rPr lang="en-US" sz="4000" b="1" dirty="0"/>
              <a:t>2: </a:t>
            </a:r>
            <a:endParaRPr lang="en-US" sz="4000" b="1" dirty="0" smtClean="0"/>
          </a:p>
          <a:p>
            <a:r>
              <a:rPr lang="en-US" sz="4000" b="1" dirty="0" smtClean="0"/>
              <a:t>T(n</a:t>
            </a:r>
            <a:r>
              <a:rPr lang="en-US" sz="4000" b="1" dirty="0"/>
              <a:t>) = 2T(n/3) + n</a:t>
            </a:r>
            <a:endParaRPr lang="en-US" sz="4000" dirty="0"/>
          </a:p>
          <a:p>
            <a:pPr lvl="0"/>
            <a:r>
              <a:rPr lang="en-US" sz="4000" b="1" dirty="0"/>
              <a:t>a = 2</a:t>
            </a:r>
            <a:r>
              <a:rPr lang="en-US" sz="4000" dirty="0"/>
              <a:t>, </a:t>
            </a:r>
            <a:r>
              <a:rPr lang="en-US" sz="4000" b="1" dirty="0"/>
              <a:t>b = 3</a:t>
            </a:r>
            <a:r>
              <a:rPr lang="en-US" sz="4000" dirty="0"/>
              <a:t>, </a:t>
            </a:r>
            <a:r>
              <a:rPr lang="en-US" sz="4000" b="1" dirty="0"/>
              <a:t>f(n) = n</a:t>
            </a:r>
            <a:endParaRPr lang="en-US" sz="4000" dirty="0"/>
          </a:p>
          <a:p>
            <a:pPr lvl="0"/>
            <a:r>
              <a:rPr lang="en-US" sz="4000" dirty="0"/>
              <a:t>Compute </a:t>
            </a:r>
            <a:r>
              <a:rPr lang="en-US" sz="4000" b="1" dirty="0"/>
              <a:t>log_3 2 ≈ 0.63</a:t>
            </a:r>
            <a:endParaRPr lang="en-US" sz="4000" dirty="0"/>
          </a:p>
          <a:p>
            <a:pPr lvl="0"/>
            <a:r>
              <a:rPr lang="en-US" sz="4000" dirty="0"/>
              <a:t>Compare </a:t>
            </a:r>
            <a:r>
              <a:rPr lang="en-US" sz="4000" b="1" dirty="0"/>
              <a:t>f(n) = n</a:t>
            </a:r>
            <a:r>
              <a:rPr lang="en-US" sz="4000" dirty="0"/>
              <a:t> with </a:t>
            </a:r>
            <a:r>
              <a:rPr lang="en-US" sz="4000" b="1" dirty="0"/>
              <a:t>n^0.63</a:t>
            </a:r>
            <a:endParaRPr lang="en-US" sz="4000" dirty="0"/>
          </a:p>
          <a:p>
            <a:pPr lvl="1"/>
            <a:r>
              <a:rPr lang="en-US" sz="4000" b="1" dirty="0"/>
              <a:t>n is bigger than n^0.63</a:t>
            </a:r>
            <a:endParaRPr lang="en-US" sz="4000" dirty="0"/>
          </a:p>
          <a:p>
            <a:pPr lvl="0"/>
            <a:r>
              <a:rPr lang="en-US" sz="4000" b="1" dirty="0"/>
              <a:t>Use Case 3 → Answer: O(n)</a:t>
            </a:r>
            <a:endParaRPr lang="en-US" sz="4000" dirty="0"/>
          </a:p>
          <a:p>
            <a:endParaRPr lang="en-US" b="1" dirty="0" smtClean="0"/>
          </a:p>
        </p:txBody>
      </p:sp>
    </p:spTree>
    <p:extLst>
      <p:ext uri="{BB962C8B-B14F-4D97-AF65-F5344CB8AC3E}">
        <p14:creationId xmlns:p14="http://schemas.microsoft.com/office/powerpoint/2010/main" val="17558367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433285"/>
          </a:xfrm>
          <a:prstGeom prst="rect">
            <a:avLst/>
          </a:prstGeom>
          <a:noFill/>
          <a:ln>
            <a:noFill/>
          </a:ln>
        </p:spPr>
        <p:txBody>
          <a:bodyPr spcFirstLastPara="1" wrap="square" lIns="91425" tIns="45700" rIns="91425" bIns="45700" anchor="t" anchorCtr="0">
            <a:noAutofit/>
          </a:bodyPr>
          <a:lstStyle/>
          <a:p>
            <a:pPr marL="25400"/>
            <a:r>
              <a:rPr lang="en-US" sz="1800" b="1" dirty="0" smtClean="0"/>
              <a:t>Master </a:t>
            </a:r>
            <a:r>
              <a:rPr lang="en-US" sz="1800" b="1" dirty="0" err="1" smtClean="0"/>
              <a:t>Theorm</a:t>
            </a:r>
            <a:endParaRPr lang="en-US" sz="3200" b="1" dirty="0"/>
          </a:p>
        </p:txBody>
      </p:sp>
      <p:sp>
        <p:nvSpPr>
          <p:cNvPr id="140" name="Google Shape;140;p8"/>
          <p:cNvSpPr txBox="1">
            <a:spLocks noGrp="1"/>
          </p:cNvSpPr>
          <p:nvPr>
            <p:ph type="body" idx="1"/>
          </p:nvPr>
        </p:nvSpPr>
        <p:spPr>
          <a:xfrm>
            <a:off x="698091" y="707922"/>
            <a:ext cx="10972800" cy="6150077"/>
          </a:xfrm>
          <a:prstGeom prst="rect">
            <a:avLst/>
          </a:prstGeom>
          <a:noFill/>
          <a:ln>
            <a:noFill/>
          </a:ln>
        </p:spPr>
        <p:txBody>
          <a:bodyPr spcFirstLastPara="1" wrap="square" lIns="91425" tIns="45700" rIns="91425" bIns="45700" anchor="t" anchorCtr="0">
            <a:noAutofit/>
          </a:bodyPr>
          <a:lstStyle/>
          <a:p>
            <a:r>
              <a:rPr lang="en-US" sz="2800" dirty="0"/>
              <a:t>	</a:t>
            </a:r>
            <a:r>
              <a:rPr lang="en-US" sz="3600" dirty="0"/>
              <a:t>The recurrence relation for Merge Sort is:</a:t>
            </a:r>
            <a:br>
              <a:rPr lang="en-US" sz="3600" dirty="0"/>
            </a:br>
            <a:r>
              <a:rPr lang="en-US" sz="3600" b="1" dirty="0"/>
              <a:t>T(n) = 2T(n/2) + O(n)</a:t>
            </a:r>
            <a:endParaRPr lang="en-US" sz="3600" dirty="0"/>
          </a:p>
          <a:p>
            <a:r>
              <a:rPr lang="en-US" sz="3600" dirty="0"/>
              <a:t>where:</a:t>
            </a:r>
          </a:p>
          <a:p>
            <a:pPr lvl="0"/>
            <a:r>
              <a:rPr lang="en-US" sz="3600" b="1" dirty="0"/>
              <a:t>a = 2</a:t>
            </a:r>
            <a:r>
              <a:rPr lang="en-US" sz="3600" dirty="0"/>
              <a:t> → The problem is divided into </a:t>
            </a:r>
            <a:r>
              <a:rPr lang="en-US" sz="3600" b="1" dirty="0"/>
              <a:t>two</a:t>
            </a:r>
            <a:r>
              <a:rPr lang="en-US" sz="3600" dirty="0"/>
              <a:t> </a:t>
            </a:r>
            <a:r>
              <a:rPr lang="en-US" sz="3600" dirty="0" err="1"/>
              <a:t>subproblems</a:t>
            </a:r>
            <a:r>
              <a:rPr lang="en-US" sz="3600" dirty="0"/>
              <a:t>.</a:t>
            </a:r>
          </a:p>
          <a:p>
            <a:pPr lvl="0"/>
            <a:r>
              <a:rPr lang="en-US" sz="3600" b="1" dirty="0"/>
              <a:t>b = 2</a:t>
            </a:r>
            <a:r>
              <a:rPr lang="en-US" sz="3600" dirty="0"/>
              <a:t> → Each </a:t>
            </a:r>
            <a:r>
              <a:rPr lang="en-US" sz="3600" dirty="0" err="1"/>
              <a:t>subproblem</a:t>
            </a:r>
            <a:r>
              <a:rPr lang="en-US" sz="3600" dirty="0"/>
              <a:t> is of size </a:t>
            </a:r>
            <a:r>
              <a:rPr lang="en-US" sz="3600" b="1" dirty="0"/>
              <a:t>n/2</a:t>
            </a:r>
            <a:r>
              <a:rPr lang="en-US" sz="3600" dirty="0"/>
              <a:t>.</a:t>
            </a:r>
          </a:p>
          <a:p>
            <a:pPr lvl="0"/>
            <a:r>
              <a:rPr lang="en-US" sz="3600" b="1" dirty="0"/>
              <a:t>f(n) = O(n)</a:t>
            </a:r>
            <a:r>
              <a:rPr lang="en-US" sz="3600" dirty="0"/>
              <a:t> → The merging step takes </a:t>
            </a:r>
            <a:r>
              <a:rPr lang="en-US" sz="3600" b="1" dirty="0"/>
              <a:t>linear</a:t>
            </a:r>
            <a:r>
              <a:rPr lang="en-US" sz="3600" dirty="0"/>
              <a:t> time.</a:t>
            </a:r>
          </a:p>
          <a:p>
            <a:pPr marL="25400" indent="0">
              <a:buNone/>
            </a:pPr>
            <a:endParaRPr lang="en-US" sz="3600" dirty="0"/>
          </a:p>
        </p:txBody>
      </p:sp>
    </p:spTree>
    <p:extLst>
      <p:ext uri="{BB962C8B-B14F-4D97-AF65-F5344CB8AC3E}">
        <p14:creationId xmlns:p14="http://schemas.microsoft.com/office/powerpoint/2010/main" val="1486885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856072"/>
          </a:xfrm>
          <a:prstGeom prst="rect">
            <a:avLst/>
          </a:prstGeom>
          <a:noFill/>
          <a:ln>
            <a:noFill/>
          </a:ln>
        </p:spPr>
        <p:txBody>
          <a:bodyPr spcFirstLastPara="1" wrap="square" lIns="91425" tIns="45700" rIns="91425" bIns="45700" anchor="t" anchorCtr="0">
            <a:noAutofit/>
          </a:bodyPr>
          <a:lstStyle/>
          <a:p>
            <a:r>
              <a:rPr lang="en-US" sz="2800" b="1" dirty="0" smtClean="0"/>
              <a:t>Breadth-First </a:t>
            </a:r>
            <a:r>
              <a:rPr lang="en-US" sz="2800" b="1" dirty="0"/>
              <a:t>Search (BFS</a:t>
            </a:r>
            <a:r>
              <a:rPr lang="en-US" sz="2800" b="1" dirty="0" smtClean="0"/>
              <a:t>) Implementation</a:t>
            </a:r>
            <a:endParaRPr sz="2800" b="1" dirty="0">
              <a:solidFill>
                <a:srgbClr val="7030A0"/>
              </a:solidFill>
              <a:latin typeface="Bernard MT Condensed" panose="02050806060905020404" pitchFamily="18" charset="0"/>
            </a:endParaRPr>
          </a:p>
        </p:txBody>
      </p:sp>
      <p:sp>
        <p:nvSpPr>
          <p:cNvPr id="140" name="Google Shape;140;p8"/>
          <p:cNvSpPr txBox="1">
            <a:spLocks noGrp="1"/>
          </p:cNvSpPr>
          <p:nvPr>
            <p:ph type="body" idx="1"/>
          </p:nvPr>
        </p:nvSpPr>
        <p:spPr>
          <a:xfrm>
            <a:off x="698091" y="1002890"/>
            <a:ext cx="10972800" cy="5427407"/>
          </a:xfrm>
          <a:prstGeom prst="rect">
            <a:avLst/>
          </a:prstGeom>
          <a:noFill/>
          <a:ln>
            <a:noFill/>
          </a:ln>
        </p:spPr>
        <p:txBody>
          <a:bodyPr spcFirstLastPara="1" wrap="square" lIns="91425" tIns="45700" rIns="91425" bIns="45700" anchor="t" anchorCtr="0">
            <a:noAutofit/>
          </a:bodyPr>
          <a:lstStyle/>
          <a:p>
            <a:pPr marL="25400" indent="0">
              <a:buNone/>
            </a:pPr>
            <a:endParaRPr lang="en-US" sz="2000" b="1" dirty="0" smtClean="0"/>
          </a:p>
        </p:txBody>
      </p:sp>
      <p:pic>
        <p:nvPicPr>
          <p:cNvPr id="4" name="Picture 3" descr="C:\Users\user\AppData\Local\Temp\{6057E670-60A1-467C-A418-5E2C51C4EBD3}.tm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091" y="1002890"/>
            <a:ext cx="10736825" cy="5270091"/>
          </a:xfrm>
          <a:prstGeom prst="rect">
            <a:avLst/>
          </a:prstGeom>
          <a:noFill/>
          <a:ln>
            <a:noFill/>
          </a:ln>
        </p:spPr>
      </p:pic>
    </p:spTree>
    <p:extLst>
      <p:ext uri="{BB962C8B-B14F-4D97-AF65-F5344CB8AC3E}">
        <p14:creationId xmlns:p14="http://schemas.microsoft.com/office/powerpoint/2010/main" val="1319222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433285"/>
          </a:xfrm>
          <a:prstGeom prst="rect">
            <a:avLst/>
          </a:prstGeom>
          <a:noFill/>
          <a:ln>
            <a:noFill/>
          </a:ln>
        </p:spPr>
        <p:txBody>
          <a:bodyPr spcFirstLastPara="1" wrap="square" lIns="91425" tIns="45700" rIns="91425" bIns="45700" anchor="t" anchorCtr="0">
            <a:noAutofit/>
          </a:bodyPr>
          <a:lstStyle/>
          <a:p>
            <a:pPr marL="25400"/>
            <a:r>
              <a:rPr lang="en-US" sz="1800" b="1" dirty="0" smtClean="0"/>
              <a:t>Master </a:t>
            </a:r>
            <a:r>
              <a:rPr lang="en-US" sz="1800" b="1" dirty="0" err="1" smtClean="0"/>
              <a:t>Theorm</a:t>
            </a:r>
            <a:endParaRPr lang="en-US" sz="3200" b="1" dirty="0"/>
          </a:p>
        </p:txBody>
      </p:sp>
      <p:sp>
        <p:nvSpPr>
          <p:cNvPr id="140" name="Google Shape;140;p8"/>
          <p:cNvSpPr txBox="1">
            <a:spLocks noGrp="1"/>
          </p:cNvSpPr>
          <p:nvPr>
            <p:ph type="body" idx="1"/>
          </p:nvPr>
        </p:nvSpPr>
        <p:spPr>
          <a:xfrm>
            <a:off x="698091" y="707922"/>
            <a:ext cx="10972800" cy="6150077"/>
          </a:xfrm>
          <a:prstGeom prst="rect">
            <a:avLst/>
          </a:prstGeom>
          <a:noFill/>
          <a:ln>
            <a:noFill/>
          </a:ln>
        </p:spPr>
        <p:txBody>
          <a:bodyPr spcFirstLastPara="1" wrap="square" lIns="91425" tIns="45700" rIns="91425" bIns="45700" anchor="t" anchorCtr="0">
            <a:noAutofit/>
          </a:bodyPr>
          <a:lstStyle/>
          <a:p>
            <a:r>
              <a:rPr lang="en-US" sz="1800" dirty="0"/>
              <a:t> </a:t>
            </a:r>
            <a:r>
              <a:rPr lang="en-US" sz="1800" dirty="0" smtClean="0"/>
              <a:t>  </a:t>
            </a:r>
            <a:r>
              <a:rPr lang="en-US" b="1" dirty="0" smtClean="0"/>
              <a:t>Step </a:t>
            </a:r>
            <a:r>
              <a:rPr lang="en-US" b="1" dirty="0"/>
              <a:t>1: Compute </a:t>
            </a:r>
            <a:r>
              <a:rPr lang="en-US" b="1" dirty="0" err="1"/>
              <a:t>log_b</a:t>
            </a:r>
            <a:r>
              <a:rPr lang="en-US" b="1" dirty="0"/>
              <a:t> a</a:t>
            </a:r>
            <a:endParaRPr lang="en-US" dirty="0"/>
          </a:p>
          <a:p>
            <a:r>
              <a:rPr lang="en-US" dirty="0"/>
              <a:t>log₂ 2 = 1</a:t>
            </a:r>
          </a:p>
          <a:p>
            <a:r>
              <a:rPr lang="en-US" b="1" dirty="0"/>
              <a:t>Step 2: Compare f(n) with n^(</a:t>
            </a:r>
            <a:r>
              <a:rPr lang="en-US" b="1" dirty="0" err="1"/>
              <a:t>log_b</a:t>
            </a:r>
            <a:r>
              <a:rPr lang="en-US" b="1" dirty="0"/>
              <a:t> a)</a:t>
            </a:r>
            <a:endParaRPr lang="en-US" dirty="0"/>
          </a:p>
          <a:p>
            <a:r>
              <a:rPr lang="en-US" dirty="0"/>
              <a:t>f(n) = O(n)</a:t>
            </a:r>
            <a:br>
              <a:rPr lang="en-US" dirty="0"/>
            </a:br>
            <a:r>
              <a:rPr lang="en-US" dirty="0"/>
              <a:t>n^(log₂ 2) = n¹ = O(n)</a:t>
            </a:r>
          </a:p>
          <a:p>
            <a:r>
              <a:rPr lang="en-US" dirty="0"/>
              <a:t>Since </a:t>
            </a:r>
            <a:r>
              <a:rPr lang="en-US" b="1" dirty="0"/>
              <a:t>f(n) is equal to O(n^(</a:t>
            </a:r>
            <a:r>
              <a:rPr lang="en-US" b="1" dirty="0" err="1"/>
              <a:t>log_b</a:t>
            </a:r>
            <a:r>
              <a:rPr lang="en-US" b="1" dirty="0"/>
              <a:t> a))</a:t>
            </a:r>
            <a:r>
              <a:rPr lang="en-US" dirty="0"/>
              <a:t>, </a:t>
            </a:r>
            <a:endParaRPr lang="en-US" dirty="0" smtClean="0"/>
          </a:p>
          <a:p>
            <a:r>
              <a:rPr lang="en-US" dirty="0" smtClean="0"/>
              <a:t>we </a:t>
            </a:r>
            <a:r>
              <a:rPr lang="en-US" dirty="0"/>
              <a:t>apply </a:t>
            </a:r>
            <a:r>
              <a:rPr lang="en-US" b="1" dirty="0"/>
              <a:t>Case 2</a:t>
            </a:r>
            <a:r>
              <a:rPr lang="en-US" dirty="0"/>
              <a:t> of the </a:t>
            </a:r>
            <a:r>
              <a:rPr lang="en-US" b="1" dirty="0"/>
              <a:t>Master Theorem</a:t>
            </a:r>
            <a:r>
              <a:rPr lang="en-US" dirty="0"/>
              <a:t>, which gives:</a:t>
            </a:r>
            <a:br>
              <a:rPr lang="en-US" dirty="0"/>
            </a:br>
            <a:r>
              <a:rPr lang="en-US" b="1" dirty="0"/>
              <a:t>T(n) = O(n log n)</a:t>
            </a:r>
            <a:endParaRPr lang="en-US" dirty="0"/>
          </a:p>
          <a:p>
            <a:r>
              <a:rPr lang="en-US" b="1" dirty="0"/>
              <a:t>Final Answer:</a:t>
            </a:r>
            <a:endParaRPr lang="en-US" dirty="0"/>
          </a:p>
          <a:p>
            <a:r>
              <a:rPr lang="en-US" b="1" dirty="0"/>
              <a:t>Merge Sort runs in O(n log n) time complexity</a:t>
            </a:r>
            <a:endParaRPr lang="en-US" sz="2400" dirty="0"/>
          </a:p>
        </p:txBody>
      </p:sp>
    </p:spTree>
    <p:extLst>
      <p:ext uri="{BB962C8B-B14F-4D97-AF65-F5344CB8AC3E}">
        <p14:creationId xmlns:p14="http://schemas.microsoft.com/office/powerpoint/2010/main" val="28085098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0" lvl="0" indent="0" algn="ctr" rtl="0">
              <a:spcBef>
                <a:spcPts val="640"/>
              </a:spcBef>
              <a:spcAft>
                <a:spcPts val="0"/>
              </a:spcAft>
              <a:buClr>
                <a:srgbClr val="000099"/>
              </a:buClr>
              <a:buSzPts val="3200"/>
              <a:buNone/>
            </a:pPr>
            <a:r>
              <a:rPr lang="en-US" sz="3200" b="1" dirty="0">
                <a:solidFill>
                  <a:srgbClr val="000099"/>
                </a:solidFill>
                <a:latin typeface="Arial"/>
                <a:ea typeface="Arial"/>
                <a:cs typeface="Arial"/>
                <a:sym typeface="Arial"/>
              </a:rPr>
              <a:t> </a:t>
            </a:r>
            <a:endParaRPr lang="en-US" dirty="0"/>
          </a:p>
          <a:p>
            <a:pPr marL="0" lvl="0" indent="0" algn="l" rtl="0">
              <a:spcBef>
                <a:spcPts val="640"/>
              </a:spcBef>
              <a:spcAft>
                <a:spcPts val="0"/>
              </a:spcAft>
              <a:buClr>
                <a:schemeClr val="dk1"/>
              </a:buClr>
              <a:buSzPts val="3200"/>
              <a:buNone/>
            </a:pPr>
            <a:endParaRPr dirty="0"/>
          </a:p>
        </p:txBody>
      </p:sp>
      <p:pic>
        <p:nvPicPr>
          <p:cNvPr id="2" name="Picture 1"/>
          <p:cNvPicPr>
            <a:picLocks noChangeAspect="1"/>
          </p:cNvPicPr>
          <p:nvPr/>
        </p:nvPicPr>
        <p:blipFill>
          <a:blip r:embed="rId3"/>
          <a:stretch>
            <a:fillRect/>
          </a:stretch>
        </p:blipFill>
        <p:spPr>
          <a:xfrm>
            <a:off x="4359965" y="2696713"/>
            <a:ext cx="3223695" cy="322369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856072"/>
          </a:xfrm>
          <a:prstGeom prst="rect">
            <a:avLst/>
          </a:prstGeom>
          <a:noFill/>
          <a:ln>
            <a:noFill/>
          </a:ln>
        </p:spPr>
        <p:txBody>
          <a:bodyPr spcFirstLastPara="1" wrap="square" lIns="91425" tIns="45700" rIns="91425" bIns="45700" anchor="t" anchorCtr="0">
            <a:noAutofit/>
          </a:bodyPr>
          <a:lstStyle/>
          <a:p>
            <a:r>
              <a:rPr lang="en-US" sz="2800" b="1" dirty="0" smtClean="0"/>
              <a:t>Breadth-First </a:t>
            </a:r>
            <a:r>
              <a:rPr lang="en-US" sz="2800" b="1" dirty="0"/>
              <a:t>Search (BFS</a:t>
            </a:r>
            <a:r>
              <a:rPr lang="en-US" sz="2800" b="1" dirty="0" smtClean="0"/>
              <a:t>) Implementation</a:t>
            </a:r>
            <a:endParaRPr sz="2800" b="1" dirty="0">
              <a:solidFill>
                <a:srgbClr val="7030A0"/>
              </a:solidFill>
              <a:latin typeface="Bernard MT Condensed" panose="02050806060905020404" pitchFamily="18" charset="0"/>
            </a:endParaRPr>
          </a:p>
        </p:txBody>
      </p:sp>
      <p:sp>
        <p:nvSpPr>
          <p:cNvPr id="140" name="Google Shape;140;p8"/>
          <p:cNvSpPr txBox="1">
            <a:spLocks noGrp="1"/>
          </p:cNvSpPr>
          <p:nvPr>
            <p:ph type="body" idx="1"/>
          </p:nvPr>
        </p:nvSpPr>
        <p:spPr>
          <a:xfrm>
            <a:off x="698091" y="1002890"/>
            <a:ext cx="10972800" cy="5427407"/>
          </a:xfrm>
          <a:prstGeom prst="rect">
            <a:avLst/>
          </a:prstGeom>
          <a:noFill/>
          <a:ln>
            <a:noFill/>
          </a:ln>
        </p:spPr>
        <p:txBody>
          <a:bodyPr spcFirstLastPara="1" wrap="square" lIns="91425" tIns="45700" rIns="91425" bIns="45700" anchor="t" anchorCtr="0">
            <a:noAutofit/>
          </a:bodyPr>
          <a:lstStyle/>
          <a:p>
            <a:pPr marL="25400" indent="0">
              <a:buNone/>
            </a:pPr>
            <a:r>
              <a:rPr lang="en-US" b="1" dirty="0"/>
              <a:t>Traversal Order: </a:t>
            </a:r>
            <a:endParaRPr lang="en-US" dirty="0"/>
          </a:p>
          <a:p>
            <a:pPr lvl="0"/>
            <a:r>
              <a:rPr lang="en-US" dirty="0"/>
              <a:t>Starting from node 0:</a:t>
            </a:r>
          </a:p>
          <a:p>
            <a:pPr lvl="0"/>
            <a:r>
              <a:rPr lang="en-US" dirty="0"/>
              <a:t>Layer 0: Visit node 0 (source node).</a:t>
            </a:r>
          </a:p>
          <a:p>
            <a:pPr lvl="0"/>
            <a:r>
              <a:rPr lang="en-US" dirty="0"/>
              <a:t>Layer 1: Visit nodes 1, 2, 3 (neighbors of node 0).</a:t>
            </a:r>
          </a:p>
          <a:p>
            <a:pPr lvl="0"/>
            <a:r>
              <a:rPr lang="en-US" dirty="0"/>
              <a:t>Layer 2: Visit nodes 4, 5, 6, 7 (neighbors of nodes 1, 2, 3).</a:t>
            </a:r>
          </a:p>
          <a:p>
            <a:pPr lvl="0"/>
            <a:r>
              <a:rPr lang="en-US" dirty="0"/>
              <a:t>Output: 0, 1, 2, 3, 4, 5, 6, 7.</a:t>
            </a:r>
          </a:p>
          <a:p>
            <a:pPr marL="25400" indent="0">
              <a:buNone/>
            </a:pPr>
            <a:endParaRPr lang="en-US" sz="2000" b="1" dirty="0" smtClean="0"/>
          </a:p>
        </p:txBody>
      </p:sp>
    </p:spTree>
    <p:extLst>
      <p:ext uri="{BB962C8B-B14F-4D97-AF65-F5344CB8AC3E}">
        <p14:creationId xmlns:p14="http://schemas.microsoft.com/office/powerpoint/2010/main" val="727528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25400"/>
            <a:r>
              <a:rPr lang="en-US" sz="3200" b="1" dirty="0"/>
              <a:t>Applications of BFS:</a:t>
            </a:r>
          </a:p>
        </p:txBody>
      </p:sp>
      <p:sp>
        <p:nvSpPr>
          <p:cNvPr id="140" name="Google Shape;140;p8"/>
          <p:cNvSpPr txBox="1">
            <a:spLocks noGrp="1"/>
          </p:cNvSpPr>
          <p:nvPr>
            <p:ph type="body" idx="1"/>
          </p:nvPr>
        </p:nvSpPr>
        <p:spPr>
          <a:xfrm>
            <a:off x="698091" y="884903"/>
            <a:ext cx="10972800" cy="5545394"/>
          </a:xfrm>
          <a:prstGeom prst="rect">
            <a:avLst/>
          </a:prstGeom>
          <a:noFill/>
          <a:ln>
            <a:noFill/>
          </a:ln>
        </p:spPr>
        <p:txBody>
          <a:bodyPr spcFirstLastPara="1" wrap="square" lIns="91425" tIns="45700" rIns="91425" bIns="45700" anchor="t" anchorCtr="0">
            <a:noAutofit/>
          </a:bodyPr>
          <a:lstStyle/>
          <a:p>
            <a:pPr marL="25400" indent="0">
              <a:buNone/>
            </a:pPr>
            <a:endParaRPr lang="en-US" sz="2800" b="1" dirty="0" smtClean="0"/>
          </a:p>
          <a:p>
            <a:pPr marL="25400" indent="0">
              <a:buNone/>
            </a:pPr>
            <a:r>
              <a:rPr lang="en-US" sz="2800" b="1" dirty="0" smtClean="0"/>
              <a:t>Applications </a:t>
            </a:r>
            <a:r>
              <a:rPr lang="en-US" sz="2800" b="1" dirty="0"/>
              <a:t>of BFS:</a:t>
            </a:r>
          </a:p>
          <a:p>
            <a:pPr marL="25400" indent="0">
              <a:buNone/>
            </a:pPr>
            <a:r>
              <a:rPr lang="en-US" sz="2800" b="1" dirty="0"/>
              <a:t>•	Finding the shortest path in an unweighted graph.</a:t>
            </a:r>
          </a:p>
          <a:p>
            <a:pPr marL="25400" indent="0">
              <a:buNone/>
            </a:pPr>
            <a:r>
              <a:rPr lang="en-US" sz="2800" b="1" dirty="0"/>
              <a:t>•	Checking graph connectivity.</a:t>
            </a:r>
          </a:p>
          <a:p>
            <a:pPr marL="25400" indent="0">
              <a:buNone/>
            </a:pPr>
            <a:r>
              <a:rPr lang="en-US" sz="2800" b="1" dirty="0"/>
              <a:t>•	Solving mazes and puzzles</a:t>
            </a:r>
            <a:r>
              <a:rPr lang="en-US" sz="2800" b="1" dirty="0" smtClean="0"/>
              <a:t>.</a:t>
            </a:r>
            <a:endParaRPr lang="en-US" sz="2800" b="1" dirty="0"/>
          </a:p>
          <a:p>
            <a:pPr marL="25400" indent="0">
              <a:buNone/>
            </a:pPr>
            <a:endParaRPr lang="en-US" sz="2000" b="1" dirty="0" smtClean="0"/>
          </a:p>
        </p:txBody>
      </p:sp>
    </p:spTree>
    <p:extLst>
      <p:ext uri="{BB962C8B-B14F-4D97-AF65-F5344CB8AC3E}">
        <p14:creationId xmlns:p14="http://schemas.microsoft.com/office/powerpoint/2010/main" val="4041250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25400"/>
            <a:r>
              <a:rPr lang="en-US" sz="3200" b="1" dirty="0" smtClean="0"/>
              <a:t>Simple BFS Problems And Solution</a:t>
            </a:r>
            <a:endParaRPr lang="en-US" sz="3200" b="1" dirty="0"/>
          </a:p>
        </p:txBody>
      </p:sp>
      <p:sp>
        <p:nvSpPr>
          <p:cNvPr id="140" name="Google Shape;140;p8"/>
          <p:cNvSpPr txBox="1">
            <a:spLocks noGrp="1"/>
          </p:cNvSpPr>
          <p:nvPr>
            <p:ph type="body" idx="1"/>
          </p:nvPr>
        </p:nvSpPr>
        <p:spPr>
          <a:xfrm>
            <a:off x="698091" y="766916"/>
            <a:ext cx="10972800" cy="5663381"/>
          </a:xfrm>
          <a:prstGeom prst="rect">
            <a:avLst/>
          </a:prstGeom>
          <a:noFill/>
          <a:ln>
            <a:noFill/>
          </a:ln>
        </p:spPr>
        <p:txBody>
          <a:bodyPr spcFirstLastPara="1" wrap="square" lIns="91425" tIns="45700" rIns="91425" bIns="45700" anchor="t" anchorCtr="0">
            <a:noAutofit/>
          </a:bodyPr>
          <a:lstStyle/>
          <a:p>
            <a:pPr marL="25400" indent="0">
              <a:buNone/>
            </a:pPr>
            <a:r>
              <a:rPr lang="en-US" sz="2800" dirty="0" smtClean="0"/>
              <a:t>        BFS </a:t>
            </a:r>
            <a:r>
              <a:rPr lang="en-US" sz="2800" dirty="0"/>
              <a:t>is a level-order traversal where we visit all </a:t>
            </a:r>
            <a:r>
              <a:rPr lang="en-US" sz="2800" b="1" dirty="0"/>
              <a:t>neighboring</a:t>
            </a:r>
            <a:r>
              <a:rPr lang="en-US" sz="2800" dirty="0"/>
              <a:t> nodes before going deeper. It uses a </a:t>
            </a:r>
            <a:r>
              <a:rPr lang="en-US" sz="2800" b="1" dirty="0"/>
              <a:t>queue (FIFO: First In, First Out)</a:t>
            </a:r>
            <a:r>
              <a:rPr lang="en-US" sz="2800" dirty="0"/>
              <a:t>.</a:t>
            </a:r>
            <a:endParaRPr lang="en-US" sz="2800" b="1" dirty="0" smtClean="0"/>
          </a:p>
          <a:p>
            <a:pPr marL="25400" indent="0">
              <a:buNone/>
            </a:pPr>
            <a:r>
              <a:rPr lang="pt-BR" sz="2000" b="1" dirty="0"/>
              <a:t> </a:t>
            </a:r>
            <a:r>
              <a:rPr lang="pt-BR" sz="2000" b="1" dirty="0" smtClean="0"/>
              <a:t>   A</a:t>
            </a:r>
            <a:endParaRPr lang="pt-BR" sz="2000" b="1" dirty="0"/>
          </a:p>
          <a:p>
            <a:pPr marL="25400" indent="0">
              <a:buNone/>
            </a:pPr>
            <a:r>
              <a:rPr lang="pt-BR" sz="2000" b="1" dirty="0"/>
              <a:t>   / \</a:t>
            </a:r>
          </a:p>
          <a:p>
            <a:pPr marL="25400" indent="0">
              <a:buNone/>
            </a:pPr>
            <a:r>
              <a:rPr lang="pt-BR" sz="2000" b="1" dirty="0"/>
              <a:t>  B   C</a:t>
            </a:r>
          </a:p>
          <a:p>
            <a:pPr marL="25400" indent="0">
              <a:buNone/>
            </a:pPr>
            <a:r>
              <a:rPr lang="pt-BR" sz="2000" b="1" dirty="0"/>
              <a:t> / \   \</a:t>
            </a:r>
          </a:p>
          <a:p>
            <a:pPr marL="25400" indent="0">
              <a:buNone/>
            </a:pPr>
            <a:r>
              <a:rPr lang="pt-BR" sz="2000" b="1" dirty="0"/>
              <a:t>D   E   </a:t>
            </a:r>
            <a:r>
              <a:rPr lang="pt-BR" sz="2000" b="1" dirty="0" smtClean="0"/>
              <a:t>F</a:t>
            </a:r>
          </a:p>
          <a:p>
            <a:r>
              <a:rPr lang="en-US" sz="2000" b="1" dirty="0"/>
              <a:t>BFS Traversal (Starting from A)</a:t>
            </a:r>
          </a:p>
          <a:p>
            <a:r>
              <a:rPr lang="en-US" sz="2000" dirty="0"/>
              <a:t>Start at </a:t>
            </a:r>
            <a:r>
              <a:rPr lang="en-US" sz="2000" b="1" dirty="0"/>
              <a:t>A</a:t>
            </a:r>
            <a:r>
              <a:rPr lang="en-US" sz="2000" dirty="0"/>
              <a:t> → Visit </a:t>
            </a:r>
            <a:r>
              <a:rPr lang="en-US" sz="2000" b="1" dirty="0"/>
              <a:t>A</a:t>
            </a:r>
            <a:r>
              <a:rPr lang="en-US" sz="2000" dirty="0"/>
              <a:t>, add its neighbors (</a:t>
            </a:r>
            <a:r>
              <a:rPr lang="en-US" sz="2000" b="1" dirty="0"/>
              <a:t>B, C</a:t>
            </a:r>
            <a:r>
              <a:rPr lang="en-US" sz="2000" dirty="0"/>
              <a:t>) to the queue.</a:t>
            </a:r>
          </a:p>
          <a:p>
            <a:r>
              <a:rPr lang="en-US" sz="2000" dirty="0" err="1"/>
              <a:t>Dequeue</a:t>
            </a:r>
            <a:r>
              <a:rPr lang="en-US" sz="2000" dirty="0"/>
              <a:t> </a:t>
            </a:r>
            <a:r>
              <a:rPr lang="en-US" sz="2000" b="1" dirty="0"/>
              <a:t>B</a:t>
            </a:r>
            <a:r>
              <a:rPr lang="en-US" sz="2000" dirty="0"/>
              <a:t> → Visit </a:t>
            </a:r>
            <a:r>
              <a:rPr lang="en-US" sz="2000" b="1" dirty="0"/>
              <a:t>B</a:t>
            </a:r>
            <a:r>
              <a:rPr lang="en-US" sz="2000" dirty="0"/>
              <a:t>, add its neighbors (</a:t>
            </a:r>
            <a:r>
              <a:rPr lang="en-US" sz="2000" b="1" dirty="0"/>
              <a:t>D, E</a:t>
            </a:r>
            <a:r>
              <a:rPr lang="en-US" sz="2000" dirty="0"/>
              <a:t>) to the queue.</a:t>
            </a:r>
          </a:p>
          <a:p>
            <a:r>
              <a:rPr lang="en-US" sz="2000" dirty="0" err="1"/>
              <a:t>Dequeue</a:t>
            </a:r>
            <a:r>
              <a:rPr lang="en-US" sz="2000" dirty="0"/>
              <a:t> </a:t>
            </a:r>
            <a:r>
              <a:rPr lang="en-US" sz="2000" b="1" dirty="0"/>
              <a:t>C</a:t>
            </a:r>
            <a:r>
              <a:rPr lang="en-US" sz="2000" dirty="0"/>
              <a:t> → Visit </a:t>
            </a:r>
            <a:r>
              <a:rPr lang="en-US" sz="2000" b="1" dirty="0"/>
              <a:t>C</a:t>
            </a:r>
            <a:r>
              <a:rPr lang="en-US" sz="2000" dirty="0"/>
              <a:t>, add its neighbor (</a:t>
            </a:r>
            <a:r>
              <a:rPr lang="en-US" sz="2000" b="1" dirty="0"/>
              <a:t>F</a:t>
            </a:r>
            <a:r>
              <a:rPr lang="en-US" sz="2000" dirty="0"/>
              <a:t>) to the queue.</a:t>
            </a:r>
          </a:p>
          <a:p>
            <a:r>
              <a:rPr lang="en-US" sz="2000" dirty="0" err="1"/>
              <a:t>Dequeue</a:t>
            </a:r>
            <a:r>
              <a:rPr lang="en-US" sz="2000" dirty="0"/>
              <a:t> </a:t>
            </a:r>
            <a:r>
              <a:rPr lang="en-US" sz="2000" b="1" dirty="0"/>
              <a:t>D</a:t>
            </a:r>
            <a:r>
              <a:rPr lang="en-US" sz="2000" dirty="0"/>
              <a:t> → Visit </a:t>
            </a:r>
            <a:r>
              <a:rPr lang="en-US" sz="2000" b="1" dirty="0"/>
              <a:t>D</a:t>
            </a:r>
            <a:r>
              <a:rPr lang="en-US" sz="2000" dirty="0"/>
              <a:t> (no more neighbors).</a:t>
            </a:r>
          </a:p>
          <a:p>
            <a:r>
              <a:rPr lang="en-US" sz="2000" dirty="0" err="1"/>
              <a:t>Dequeue</a:t>
            </a:r>
            <a:r>
              <a:rPr lang="en-US" sz="2000" dirty="0"/>
              <a:t> </a:t>
            </a:r>
            <a:r>
              <a:rPr lang="en-US" sz="2000" b="1" dirty="0"/>
              <a:t>E</a:t>
            </a:r>
            <a:r>
              <a:rPr lang="en-US" sz="2000" dirty="0"/>
              <a:t> → Visit </a:t>
            </a:r>
            <a:r>
              <a:rPr lang="en-US" sz="2000" b="1" dirty="0"/>
              <a:t>E</a:t>
            </a:r>
            <a:r>
              <a:rPr lang="en-US" sz="2000" dirty="0"/>
              <a:t> (no more neighbors).</a:t>
            </a:r>
          </a:p>
          <a:p>
            <a:r>
              <a:rPr lang="en-US" sz="2000" dirty="0" err="1"/>
              <a:t>Dequeue</a:t>
            </a:r>
            <a:r>
              <a:rPr lang="en-US" sz="2000" dirty="0"/>
              <a:t> </a:t>
            </a:r>
            <a:r>
              <a:rPr lang="en-US" sz="2000" b="1" dirty="0"/>
              <a:t>F</a:t>
            </a:r>
            <a:r>
              <a:rPr lang="en-US" sz="2000" dirty="0"/>
              <a:t> → Visit </a:t>
            </a:r>
            <a:r>
              <a:rPr lang="en-US" sz="2000" b="1" dirty="0"/>
              <a:t>F</a:t>
            </a:r>
            <a:r>
              <a:rPr lang="en-US" sz="2000" dirty="0"/>
              <a:t> (no more neighbors).</a:t>
            </a:r>
          </a:p>
          <a:p>
            <a:pPr marL="25400" indent="0">
              <a:buNone/>
            </a:pPr>
            <a:endParaRPr lang="en-US" sz="2000" b="1" dirty="0" smtClean="0"/>
          </a:p>
        </p:txBody>
      </p:sp>
    </p:spTree>
    <p:extLst>
      <p:ext uri="{BB962C8B-B14F-4D97-AF65-F5344CB8AC3E}">
        <p14:creationId xmlns:p14="http://schemas.microsoft.com/office/powerpoint/2010/main" val="3392269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1462</TotalTime>
  <Words>3963</Words>
  <Application>Microsoft Office PowerPoint</Application>
  <PresentationFormat>Widescreen</PresentationFormat>
  <Paragraphs>768</Paragraphs>
  <Slides>61</Slides>
  <Notes>61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Arial Unicode MS</vt:lpstr>
      <vt:lpstr>Angsana New</vt:lpstr>
      <vt:lpstr>Arial</vt:lpstr>
      <vt:lpstr>Bernard MT Condensed</vt:lpstr>
      <vt:lpstr>Calibri</vt:lpstr>
      <vt:lpstr>Courier New</vt:lpstr>
      <vt:lpstr>Times New Roman</vt:lpstr>
      <vt:lpstr>Verdana</vt:lpstr>
      <vt:lpstr>Office Theme</vt:lpstr>
      <vt:lpstr>Design and Analysis of Algorithms: CI43 Unit-II Graphs &amp; Divide and Conquer </vt:lpstr>
      <vt:lpstr>1. Graph Connectivity </vt:lpstr>
      <vt:lpstr>Graph Traversal  </vt:lpstr>
      <vt:lpstr>2.1 Breadth-First Search (BFS):</vt:lpstr>
      <vt:lpstr>Breadth-First Search (BFS) Implementation</vt:lpstr>
      <vt:lpstr>Breadth-First Search (BFS) Implementation</vt:lpstr>
      <vt:lpstr>Breadth-First Search (BFS) Implementation</vt:lpstr>
      <vt:lpstr>Applications of BFS:</vt:lpstr>
      <vt:lpstr>Simple BFS Problems And Solution</vt:lpstr>
      <vt:lpstr>Simple BFS Problems And Solution</vt:lpstr>
      <vt:lpstr>2.2 Depth-First Search (DFS) </vt:lpstr>
      <vt:lpstr>Application of  Depth-First Search (DFS) </vt:lpstr>
      <vt:lpstr>Depth-First Search (DFS) </vt:lpstr>
      <vt:lpstr>Depth-First Search (DFS) </vt:lpstr>
      <vt:lpstr>Simple Problems on DFS And Solution</vt:lpstr>
      <vt:lpstr>Simple Problems on DFS And Solution</vt:lpstr>
      <vt:lpstr>Simple Problems on DFS And Solution</vt:lpstr>
      <vt:lpstr>Problems on BFS And Solution</vt:lpstr>
      <vt:lpstr>Simple Problems on DFS And Solution</vt:lpstr>
      <vt:lpstr> Problems on BFS And Solution</vt:lpstr>
      <vt:lpstr>The spanning tree structure:</vt:lpstr>
      <vt:lpstr>Possible BFS Traversal Sequences</vt:lpstr>
      <vt:lpstr>Problems on DFS and  Solution</vt:lpstr>
      <vt:lpstr>Problems on DFS and  Solution</vt:lpstr>
      <vt:lpstr>Contd..</vt:lpstr>
      <vt:lpstr>DFS Spanning Tree: ..</vt:lpstr>
      <vt:lpstr> DFS Stack Tracing </vt:lpstr>
      <vt:lpstr>Contd..</vt:lpstr>
      <vt:lpstr>PowerPoint Presentation</vt:lpstr>
      <vt:lpstr>DFS vs BFS: Which is Faster?</vt:lpstr>
      <vt:lpstr>When to Use: DFS vs BFS?</vt:lpstr>
      <vt:lpstr> 3. Implementing Graph Traversal Using Queues and Stacks</vt:lpstr>
      <vt:lpstr> 4. Directed Acyclic Graphs (DAG) and Topological Sorting</vt:lpstr>
      <vt:lpstr> 5.Merge Sort Algorithm (Divide and Conquer)  </vt:lpstr>
      <vt:lpstr> 5.Merge Sort Algorithm (Divide and Conquer)  </vt:lpstr>
      <vt:lpstr> 5.Merge Sort Algorithm (Divide and Conquer)  </vt:lpstr>
      <vt:lpstr> 5.Merge Sort Algorithm (Divide and Conquer)  </vt:lpstr>
      <vt:lpstr> 5.Merge Sort Algorithm (Divide and Conquer)  </vt:lpstr>
      <vt:lpstr> 5.Merge Sort Algorithm (Divide and Conquer)  </vt:lpstr>
      <vt:lpstr>5.Quick Sort  </vt:lpstr>
      <vt:lpstr>5.Advantages of Quick Sort  </vt:lpstr>
      <vt:lpstr>5.Disadvantages of Quick Sort  </vt:lpstr>
      <vt:lpstr>5. Application of Quick Sort  </vt:lpstr>
      <vt:lpstr>5. Picking Pivot Element  </vt:lpstr>
      <vt:lpstr>5. Quick Sort Example</vt:lpstr>
      <vt:lpstr>5. Quick Sort Example</vt:lpstr>
      <vt:lpstr>Topological Sorting</vt:lpstr>
      <vt:lpstr>Topological Sorting Example</vt:lpstr>
      <vt:lpstr>Topological Sorting Example</vt:lpstr>
      <vt:lpstr>Topological Sorting Example</vt:lpstr>
      <vt:lpstr>Topological Sorting Example</vt:lpstr>
      <vt:lpstr>Topological Sorting Example</vt:lpstr>
      <vt:lpstr>Topological Sorting Example</vt:lpstr>
      <vt:lpstr>Topological Sorting Example</vt:lpstr>
      <vt:lpstr>Master Theorm</vt:lpstr>
      <vt:lpstr>Master Theorm</vt:lpstr>
      <vt:lpstr>Master Theorm</vt:lpstr>
      <vt:lpstr>Master Theorm</vt:lpstr>
      <vt:lpstr>Master Theorm</vt:lpstr>
      <vt:lpstr>Master Theorm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  AND  INTELLECTUAL PROPERTY RIGHTS Course Code: AD58/AI58</dc:title>
  <dc:creator>admin</dc:creator>
  <cp:lastModifiedBy>user</cp:lastModifiedBy>
  <cp:revision>1099</cp:revision>
  <dcterms:created xsi:type="dcterms:W3CDTF">2020-09-04T05:08:02Z</dcterms:created>
  <dcterms:modified xsi:type="dcterms:W3CDTF">2025-04-03T02:01:56Z</dcterms:modified>
</cp:coreProperties>
</file>