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83" r:id="rId4"/>
    <p:sldId id="267" r:id="rId5"/>
    <p:sldId id="268" r:id="rId6"/>
    <p:sldId id="269" r:id="rId7"/>
    <p:sldId id="271" r:id="rId8"/>
    <p:sldId id="284" r:id="rId9"/>
    <p:sldId id="285" r:id="rId10"/>
    <p:sldId id="286" r:id="rId11"/>
    <p:sldId id="301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6" r:id="rId24"/>
    <p:sldId id="319" r:id="rId25"/>
    <p:sldId id="318" r:id="rId26"/>
    <p:sldId id="26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xZRS7yo9nm1zFKLSxolw15Is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69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0977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6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906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2631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22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4578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0586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180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896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923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645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4198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075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422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05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3707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530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22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383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88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50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319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 txBox="1"/>
          <p:nvPr/>
        </p:nvSpPr>
        <p:spPr>
          <a:xfrm>
            <a:off x="7518400" y="152400"/>
            <a:ext cx="4368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B01A0"/>
                </a:solidFill>
                <a:latin typeface="Calibri"/>
                <a:ea typeface="Calibri"/>
                <a:cs typeface="Calibri"/>
                <a:sym typeface="Calibri"/>
              </a:rPr>
              <a:t>DEVOTION TO ENLIGHTENMENT</a:t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CE6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331800" y="332400"/>
            <a:ext cx="11473200" cy="613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 rot="5400000">
            <a:off x="1311236" y="-923964"/>
            <a:ext cx="1339928" cy="3556000"/>
          </a:xfrm>
          <a:prstGeom prst="rtTriangle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 descr="https://lh4.googleusercontent.com/yau4ts-TFwHbU9bCswtdBRU_u-8vTdmpH0ITQVWq-87BTUPabKWMBRd3OSvNIeAP2jLfrPpkT49vOGL6vgLKcAr8zwWdDz1-Ck-K7hnkA2oajD3atevMO7l4GE7NH9TbO9JFuQC_Qw"/>
          <p:cNvPicPr preferRelativeResize="0"/>
          <p:nvPr/>
        </p:nvPicPr>
        <p:blipFill rotWithShape="1">
          <a:blip r:embed="rId2">
            <a:alphaModFix/>
          </a:blip>
          <a:srcRect l="1950" t="1970" r="70721" b="84501"/>
          <a:stretch/>
        </p:blipFill>
        <p:spPr>
          <a:xfrm>
            <a:off x="203200" y="217420"/>
            <a:ext cx="1801800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/>
        </p:nvSpPr>
        <p:spPr>
          <a:xfrm>
            <a:off x="9261300" y="316468"/>
            <a:ext cx="297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B01A0"/>
                </a:solidFill>
                <a:latin typeface="Angsana New"/>
                <a:ea typeface="Angsana New"/>
                <a:cs typeface="Angsana New"/>
                <a:sym typeface="Angsana New"/>
              </a:rPr>
              <a:t>DEVOTION TO ENLIGHTENMENT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609600" y="990599"/>
            <a:ext cx="10972800" cy="340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6600FF"/>
              </a:buClr>
            </a:pPr>
            <a: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Algorithms: CI43</a:t>
            </a:r>
            <a:b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 smtClean="0">
                <a:solidFill>
                  <a:srgbClr val="6600FF"/>
                </a:solidFill>
              </a:rPr>
              <a:t>Unit-III</a:t>
            </a:r>
            <a:br>
              <a:rPr lang="en-US" dirty="0" smtClean="0">
                <a:solidFill>
                  <a:srgbClr val="6600FF"/>
                </a:solidFill>
              </a:rPr>
            </a:br>
            <a:r>
              <a:rPr lang="en-US" b="1" dirty="0" smtClean="0"/>
              <a:t>Greedy Algorithms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2</a:t>
            </a:r>
            <a:r>
              <a:rPr lang="en-US" sz="2000" b="1" dirty="0"/>
              <a:t>. Interval Scheduling: The Greedy Algorithm Stays Ahead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150374"/>
            <a:ext cx="10972800" cy="570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If we pick A1 (1–10) first:</a:t>
            </a:r>
          </a:p>
          <a:p>
            <a:pPr marL="254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A1 overlaps with all others, so we cannot pick anything else.</a:t>
            </a:r>
          </a:p>
          <a:p>
            <a:pPr marL="25400" indent="0"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✅ Total = 1 activity</a:t>
            </a:r>
          </a:p>
          <a:p>
            <a:pPr marL="25400" indent="0"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✅ If we sort by end time and pick earliest finishing activities:</a:t>
            </a:r>
          </a:p>
          <a:p>
            <a:pPr marL="254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Pick A2 (2–3)</a:t>
            </a:r>
          </a:p>
          <a:p>
            <a:pPr marL="25400" indent="0"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A3 (4–5)</a:t>
            </a:r>
          </a:p>
          <a:p>
            <a:pPr marL="25400" indent="0"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Then A4 (6–7)</a:t>
            </a:r>
          </a:p>
          <a:p>
            <a:pPr marL="25400" indent="0">
              <a:buNone/>
            </a:pP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None </a:t>
            </a: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of these overlap.</a:t>
            </a:r>
          </a:p>
          <a:p>
            <a:pPr marL="25400" indent="0">
              <a:buNone/>
            </a:pPr>
            <a:endParaRPr lang="en-US"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400" indent="0"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✅ Total = 3 activities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936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540774" y="1022554"/>
            <a:ext cx="10972800" cy="583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special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tree-based structure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looks like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follows two rules.</a:t>
            </a:r>
          </a:p>
          <a:p>
            <a:pPr marL="2540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Rule </a:t>
            </a: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1: Complete Binary Tree</a:t>
            </a:r>
          </a:p>
          <a:p>
            <a:pPr marL="2540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All levels are completely filled except possibly the last</a:t>
            </a:r>
            <a:r>
              <a:rPr lang="en-US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  <a:endParaRPr lang="en-US" sz="20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last level is filled from left to right.</a:t>
            </a:r>
          </a:p>
          <a:p>
            <a:pPr marL="25400" indent="0">
              <a:buNone/>
            </a:pPr>
            <a:endParaRPr lang="en-US" sz="20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✅ Rule 2: Heap Order Property</a:t>
            </a:r>
          </a:p>
          <a:p>
            <a:pPr marL="2540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🔹 Max-Heap:</a:t>
            </a:r>
          </a:p>
          <a:p>
            <a:pPr marL="25400" indent="0">
              <a:buNone/>
            </a:pP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Parent node ≥ Children</a:t>
            </a:r>
          </a:p>
          <a:p>
            <a:pPr marL="2540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Largest </a:t>
            </a:r>
            <a:r>
              <a:rPr lang="en-US" sz="20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element is at the root (top</a:t>
            </a:r>
            <a:r>
              <a:rPr lang="en-US" sz="2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Min-Heap:</a:t>
            </a:r>
          </a:p>
          <a:p>
            <a:pPr marL="254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node ≤ Children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element is 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4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Queues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400" indent="0">
              <a:buNone/>
            </a:pPr>
            <a:endParaRPr lang="en-US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49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150374"/>
            <a:ext cx="10972800" cy="570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b="1" dirty="0"/>
              <a:t>Types of Heap:</a:t>
            </a:r>
            <a:endParaRPr lang="en-US" dirty="0"/>
          </a:p>
          <a:p>
            <a:pPr lvl="0"/>
            <a:r>
              <a:rPr lang="en-US" b="1" dirty="0"/>
              <a:t>Max-Heap</a:t>
            </a:r>
            <a:r>
              <a:rPr lang="en-US" dirty="0"/>
              <a:t>: Parent is always </a:t>
            </a:r>
            <a:r>
              <a:rPr lang="en-US" b="1" dirty="0"/>
              <a:t>greater than</a:t>
            </a:r>
            <a:r>
              <a:rPr lang="en-US" dirty="0"/>
              <a:t> its children.</a:t>
            </a:r>
          </a:p>
          <a:p>
            <a:pPr lvl="0"/>
            <a:r>
              <a:rPr lang="en-US" b="1" dirty="0"/>
              <a:t>Min-Heap</a:t>
            </a:r>
            <a:r>
              <a:rPr lang="en-US" dirty="0"/>
              <a:t>: Parent is always </a:t>
            </a:r>
            <a:r>
              <a:rPr lang="en-US" b="1" dirty="0"/>
              <a:t>smaller than</a:t>
            </a:r>
            <a:r>
              <a:rPr lang="en-US" dirty="0"/>
              <a:t> its children.</a:t>
            </a:r>
          </a:p>
          <a:p>
            <a:pPr marL="25400" indent="0">
              <a:buNone/>
            </a:pPr>
            <a:r>
              <a:rPr lang="en-US" dirty="0"/>
              <a:t>In Heap Sort, we use a </a:t>
            </a:r>
            <a:r>
              <a:rPr lang="en-US" b="1" dirty="0"/>
              <a:t>Max-Heap</a:t>
            </a:r>
            <a:r>
              <a:rPr lang="en-US" dirty="0"/>
              <a:t> to get the </a:t>
            </a:r>
            <a:r>
              <a:rPr lang="en-US" b="1" dirty="0"/>
              <a:t>largest element</a:t>
            </a:r>
            <a:r>
              <a:rPr lang="en-US" dirty="0"/>
              <a:t> at the top.</a:t>
            </a:r>
          </a:p>
          <a:p>
            <a:pPr marL="25400" indent="0">
              <a:buNone/>
            </a:pPr>
            <a:endParaRPr lang="en-US" sz="1800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11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83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90, 85, 70, 60, 85, 65]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Max-Heap Tree: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array represents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Let’s draw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structure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insert elements level by level from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 to right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5400" indent="0">
              <a:buNone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Example:MaxHeap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90         ← index 0</a:t>
            </a:r>
          </a:p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/  \</a:t>
            </a:r>
          </a:p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85    70      ← index 1, 2</a:t>
            </a:r>
          </a:p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/  \   /</a:t>
            </a:r>
          </a:p>
          <a:p>
            <a:pPr marL="25400" indent="0"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60  85  65       ← index 3, 4,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</a:p>
          <a:p>
            <a:pPr marL="2540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children → So it's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endParaRPr lang="en-US" sz="24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002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83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Min-Heap Example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Array: [10, 15, 20, 17, 25]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Corresponding Binary Tree: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10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/  \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15    20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/  \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17   25</a:t>
            </a:r>
          </a:p>
          <a:p>
            <a:pPr marL="2540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parent is less than or equal to its children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that’s the Min-Heap property! </a:t>
            </a:r>
            <a:endParaRPr lang="en-US" sz="28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178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Algorithm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800" b="1" dirty="0"/>
              <a:t>Heap Sort Algorithm (Max-Heap Based</a:t>
            </a:r>
            <a:r>
              <a:rPr lang="en-US" sz="1800" b="1" dirty="0" smtClean="0"/>
              <a:t>)</a:t>
            </a:r>
          </a:p>
          <a:p>
            <a:pPr marL="25400" indent="0">
              <a:buNone/>
            </a:pPr>
            <a:r>
              <a:rPr lang="en-US" sz="1800" b="1" dirty="0" smtClean="0"/>
              <a:t>🔷 </a:t>
            </a:r>
            <a:r>
              <a:rPr lang="en-US" sz="1800" b="1" dirty="0"/>
              <a:t>Step-by-step:</a:t>
            </a:r>
          </a:p>
          <a:p>
            <a:r>
              <a:rPr lang="en-US" sz="1800" b="1" dirty="0"/>
              <a:t>Build a Max-Heap</a:t>
            </a:r>
            <a:r>
              <a:rPr lang="en-US" sz="1800" dirty="0"/>
              <a:t> from the input array.</a:t>
            </a:r>
          </a:p>
          <a:p>
            <a:r>
              <a:rPr lang="en-US" sz="1800" b="1" dirty="0"/>
              <a:t>Swap</a:t>
            </a:r>
            <a:r>
              <a:rPr lang="en-US" sz="1800" dirty="0"/>
              <a:t> the root (maximum element) with the last element.</a:t>
            </a:r>
          </a:p>
          <a:p>
            <a:r>
              <a:rPr lang="en-US" sz="1800" b="1" dirty="0"/>
              <a:t>Reduce</a:t>
            </a:r>
            <a:r>
              <a:rPr lang="en-US" sz="1800" dirty="0"/>
              <a:t> the heap size by 1.</a:t>
            </a:r>
          </a:p>
          <a:p>
            <a:r>
              <a:rPr lang="en-US" sz="1800" b="1" dirty="0" err="1"/>
              <a:t>Heapify</a:t>
            </a:r>
            <a:r>
              <a:rPr lang="en-US" sz="1800" dirty="0"/>
              <a:t> the root again to restore the Max-Heap property.</a:t>
            </a:r>
          </a:p>
          <a:p>
            <a:r>
              <a:rPr lang="en-US" sz="1800" dirty="0"/>
              <a:t>Repeat steps 2–4 until the heap size is 1.</a:t>
            </a:r>
          </a:p>
          <a:p>
            <a:pPr marL="25400" indent="0">
              <a:buNone/>
            </a:pPr>
            <a:r>
              <a:rPr lang="en-US" sz="18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Note:Formula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used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</a:t>
            </a:r>
            <a:r>
              <a:rPr lang="en-US" sz="1800" b="1" dirty="0" err="1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heapify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 In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0-based array representation of a binary heap: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Left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child of node i: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left(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= 2 * 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+ 1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Right child of node i: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right(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= 2 * 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+ 2</a:t>
            </a:r>
          </a:p>
          <a:p>
            <a:pPr marL="25400" indent="0">
              <a:buNone/>
            </a:pPr>
            <a:endParaRPr lang="en-US" sz="18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97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heapify</a:t>
            </a:r>
            <a:r>
              <a:rPr lang="en-US" sz="2000" b="1" dirty="0" smtClean="0"/>
              <a:t>() function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What 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heapify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() does: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Compares a node with its left and right children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a child is greater (in Max-Heap), swap with the largest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Recursively apply 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heapify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the affected 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subtree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Example: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 Sort using Array and Binary Heap Tree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Let’s take a sample array: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Initial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array: [4, 10, 3, 5, 1]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Step 1: Build a Max Heap from the array.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Convert the array into a binary tree and rearrange it into a Max Heap (largest element at the root).</a:t>
            </a:r>
          </a:p>
          <a:p>
            <a:pPr marL="25400" indent="0">
              <a:buNone/>
            </a:pPr>
            <a:endParaRPr lang="en-US" sz="18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224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heapify</a:t>
            </a:r>
            <a:r>
              <a:rPr lang="en-US" sz="2000" b="1" dirty="0" smtClean="0"/>
              <a:t>() function and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What 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heapify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() does: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Compares a node with its left and right children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a child is greater (in Max-Heap), swap with the largest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Recursively apply </a:t>
            </a:r>
            <a:r>
              <a:rPr lang="en-US" sz="18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heapify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on the affected 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subtree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Example: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 Sort using Array and Binary Heap Tree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Let’s take a sample array: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Initial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array: [4, 10, 3, 5, 1]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Step 1: Build a Max Heap from the array.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Convert the array into a binary tree and rearrange it into a Max Heap (largest element at the root).</a:t>
            </a:r>
          </a:p>
          <a:p>
            <a:pPr marL="25400" indent="0">
              <a:buNone/>
            </a:pPr>
            <a:endParaRPr lang="en-US" sz="18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6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err="1" smtClean="0"/>
              <a:t>heapify</a:t>
            </a:r>
            <a:r>
              <a:rPr lang="en-US" sz="2000" b="1" dirty="0" smtClean="0"/>
              <a:t>() function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Binary Tree Representation (Level Order):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/  \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5    3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/ \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4   1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 array after Max Heap construction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[10, 5, 3, 4, 1]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Step 2: Sort the array by removing the root and placing it at the end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Swap root (largest) with last element: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1, 5, 3, 4, 10]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Rebuild heap (ignore last element 10):</a:t>
            </a:r>
            <a:endParaRPr lang="en-US" sz="1800" b="1" dirty="0" smtClean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3463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5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/ \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4   3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/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1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 array: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[5, 4, 3, 1, 10]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Repeat: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Swap root with 4th element: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1, 4, 3, 5, 10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4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1. </a:t>
            </a:r>
            <a:r>
              <a:rPr lang="en-US" b="1" dirty="0" smtClean="0"/>
              <a:t>Greedy Algorithms</a:t>
            </a:r>
            <a:r>
              <a:rPr lang="en-US" dirty="0"/>
              <a:t/>
            </a:r>
            <a:br>
              <a:rPr lang="en-US" dirty="0"/>
            </a:br>
            <a:endParaRPr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861134"/>
            <a:ext cx="10972800" cy="565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000" dirty="0" smtClean="0"/>
              <a:t>                  Greedy </a:t>
            </a:r>
            <a:r>
              <a:rPr lang="en-US" sz="2000" dirty="0"/>
              <a:t>Algorithms make the best choice at each step, aiming for the overall best solution. They follow a </a:t>
            </a:r>
            <a:r>
              <a:rPr lang="en-US" sz="2000" b="1" dirty="0"/>
              <a:t>"take what looks best now"</a:t>
            </a:r>
            <a:r>
              <a:rPr lang="en-US" sz="2000" dirty="0"/>
              <a:t> approach without reconsidering previous choices. </a:t>
            </a:r>
            <a:endParaRPr lang="en-US" sz="2000" dirty="0" smtClean="0"/>
          </a:p>
          <a:p>
            <a:pPr marL="25400" indent="0">
              <a:buNone/>
            </a:pPr>
            <a:r>
              <a:rPr lang="en-US" sz="2000" b="1" dirty="0" smtClean="0"/>
              <a:t>Key </a:t>
            </a:r>
            <a:r>
              <a:rPr lang="en-US" sz="2000" b="1" dirty="0"/>
              <a:t>Features:</a:t>
            </a:r>
          </a:p>
          <a:p>
            <a:r>
              <a:rPr lang="en-US" sz="2000" dirty="0"/>
              <a:t>Builds the solution step by step.</a:t>
            </a:r>
          </a:p>
          <a:p>
            <a:r>
              <a:rPr lang="en-US" sz="2000" dirty="0"/>
              <a:t>Always picks the most immediate and obvious benefit.</a:t>
            </a:r>
          </a:p>
          <a:p>
            <a:r>
              <a:rPr lang="en-US" sz="2000" dirty="0"/>
              <a:t>Doesn't look ahead to future consequences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Greedy algorithms</a:t>
            </a:r>
            <a:r>
              <a:rPr lang="en-US" sz="2000" dirty="0"/>
              <a:t> aim to find an optimal solution by making the </a:t>
            </a:r>
            <a:r>
              <a:rPr lang="en-US" sz="2000" b="1" dirty="0"/>
              <a:t>best choice at each step</a:t>
            </a:r>
            <a:r>
              <a:rPr lang="en-US" sz="2000" dirty="0"/>
              <a:t>—without looking back or considering the overall problem structure deeply.</a:t>
            </a:r>
          </a:p>
          <a:p>
            <a:r>
              <a:rPr lang="en-US" sz="2000" dirty="0"/>
              <a:t>They follow the principle of:</a:t>
            </a:r>
            <a:br>
              <a:rPr lang="en-US" sz="2000" dirty="0"/>
            </a:br>
            <a:r>
              <a:rPr lang="en-US" sz="2000" dirty="0"/>
              <a:t>👉 </a:t>
            </a:r>
            <a:r>
              <a:rPr lang="en-US" sz="2000" b="1" dirty="0"/>
              <a:t>"Take what looks best now."</a:t>
            </a:r>
            <a:endParaRPr lang="en-US" sz="2000" dirty="0"/>
          </a:p>
          <a:p>
            <a:pPr marL="25400" indent="0">
              <a:buNone/>
            </a:pPr>
            <a:r>
              <a:rPr lang="en-US" sz="1600" b="1" dirty="0" smtClean="0"/>
              <a:t>Examples</a:t>
            </a:r>
            <a:r>
              <a:rPr lang="en-US" sz="1600" b="1" dirty="0"/>
              <a:t>:</a:t>
            </a:r>
          </a:p>
          <a:p>
            <a:r>
              <a:rPr lang="en-US" sz="1600" b="1" dirty="0"/>
              <a:t>Fractional Knapsack</a:t>
            </a:r>
            <a:endParaRPr lang="en-US" sz="1600" dirty="0"/>
          </a:p>
          <a:p>
            <a:r>
              <a:rPr lang="en-US" sz="1600" b="1" dirty="0" err="1"/>
              <a:t>Dijkstra’s</a:t>
            </a:r>
            <a:r>
              <a:rPr lang="en-US" sz="1600" b="1" dirty="0"/>
              <a:t> Algorithm</a:t>
            </a:r>
            <a:endParaRPr lang="en-US" sz="1600" dirty="0"/>
          </a:p>
          <a:p>
            <a:r>
              <a:rPr lang="en-US" sz="1600" b="1" dirty="0" err="1"/>
              <a:t>Kruskal’s</a:t>
            </a:r>
            <a:r>
              <a:rPr lang="en-US" sz="1600" b="1" dirty="0"/>
              <a:t> Algorithm</a:t>
            </a:r>
            <a:endParaRPr lang="en-US" sz="1600" dirty="0"/>
          </a:p>
          <a:p>
            <a:r>
              <a:rPr lang="en-US" sz="1600" b="1" dirty="0"/>
              <a:t>Huffman Coding</a:t>
            </a:r>
            <a:endParaRPr lang="en-US" sz="1600" dirty="0"/>
          </a:p>
          <a:p>
            <a:r>
              <a:rPr lang="en-US" sz="1600" b="1" dirty="0"/>
              <a:t>Prim’s Algorithm</a:t>
            </a:r>
            <a:endParaRPr lang="en-US" sz="1600" dirty="0"/>
          </a:p>
          <a:p>
            <a:pPr marL="25400" indent="0">
              <a:buNone/>
            </a:pP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4</a:t>
            </a: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/ \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1   3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 array: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[4, 1, 3, 5, 10]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Swap root with 3rd element: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3, 1, 4, 5, 10]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Heap array: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3, 1, 4, 5, 10]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Swap root with 2nd element: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1, 3, 4, 5, 10]</a:t>
            </a:r>
          </a:p>
          <a:p>
            <a:pPr marL="25400" indent="0"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Final Sorted Array:</a:t>
            </a:r>
          </a:p>
          <a:p>
            <a:pPr marL="25400" indent="0">
              <a:buNone/>
            </a:pPr>
            <a:r>
              <a:rPr lang="en-US" sz="18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</a:t>
            </a:r>
            <a:r>
              <a:rPr lang="en-US" sz="1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1, 3, 4, 5, 10]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10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[</a:t>
            </a:r>
            <a:r>
              <a:rPr lang="en-US" sz="2400" dirty="0"/>
              <a:t>[9, 4, 7, 1, -2, 6, 5]</a:t>
            </a:r>
          </a:p>
          <a:p>
            <a:r>
              <a:rPr lang="en-US" sz="2400" dirty="0"/>
              <a:t>🌲 MAX HEAP SORT (for Ascending Order)</a:t>
            </a:r>
          </a:p>
          <a:p>
            <a:r>
              <a:rPr lang="en-US" sz="2400" dirty="0"/>
              <a:t>✅ Step 1: Build the Max Heap</a:t>
            </a:r>
          </a:p>
          <a:p>
            <a:r>
              <a:rPr lang="en-US" sz="2400" dirty="0"/>
              <a:t>We use the </a:t>
            </a:r>
            <a:r>
              <a:rPr lang="en-US" sz="2400" dirty="0" err="1"/>
              <a:t>heapify</a:t>
            </a:r>
            <a:r>
              <a:rPr lang="en-US" sz="2400" dirty="0"/>
              <a:t> process from the last non-leaf node to the root.</a:t>
            </a:r>
          </a:p>
          <a:p>
            <a:r>
              <a:rPr lang="en-US" sz="2400" dirty="0"/>
              <a:t>Tree from the array (index mapping):</a:t>
            </a:r>
          </a:p>
          <a:p>
            <a:r>
              <a:rPr lang="en-US" sz="2400" dirty="0"/>
              <a:t>        9          (index 0)</a:t>
            </a:r>
          </a:p>
          <a:p>
            <a:r>
              <a:rPr lang="en-US" sz="2400" dirty="0"/>
              <a:t>       / \</a:t>
            </a:r>
          </a:p>
          <a:p>
            <a:r>
              <a:rPr lang="en-US" sz="2400" dirty="0"/>
              <a:t>      4   7        (1, 2)</a:t>
            </a:r>
          </a:p>
          <a:p>
            <a:r>
              <a:rPr lang="en-US" sz="2400" dirty="0"/>
              <a:t>     / \ / \</a:t>
            </a:r>
          </a:p>
          <a:p>
            <a:r>
              <a:rPr lang="en-US" sz="2400" dirty="0"/>
              <a:t>    1 -2 6  5      (3, 4, 5, 6)</a:t>
            </a:r>
          </a:p>
          <a:p>
            <a:r>
              <a:rPr lang="en-US" sz="2400" dirty="0"/>
              <a:t>We start </a:t>
            </a:r>
            <a:r>
              <a:rPr lang="en-US" sz="2400" dirty="0" err="1"/>
              <a:t>heapifying</a:t>
            </a:r>
            <a:r>
              <a:rPr lang="en-US" sz="2400" dirty="0"/>
              <a:t> from index </a:t>
            </a:r>
            <a:r>
              <a:rPr lang="en-US" sz="2400" dirty="0" err="1"/>
              <a:t>i</a:t>
            </a:r>
            <a:r>
              <a:rPr lang="en-US" sz="2400" dirty="0"/>
              <a:t> = floor(n/2) - 1 = 2</a:t>
            </a:r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00" dirty="0" smtClean="0"/>
              <a:t>[</a:t>
            </a:r>
            <a:r>
              <a:rPr lang="en-US" sz="2400" dirty="0"/>
              <a:t>🔁 </a:t>
            </a:r>
            <a:r>
              <a:rPr lang="en-US" sz="2400" dirty="0" err="1"/>
              <a:t>Heapify</a:t>
            </a:r>
            <a:r>
              <a:rPr lang="en-US" sz="2400" dirty="0"/>
              <a:t> Steps</a:t>
            </a:r>
          </a:p>
          <a:p>
            <a:r>
              <a:rPr lang="en-US" sz="2400" dirty="0"/>
              <a:t>1. </a:t>
            </a:r>
            <a:r>
              <a:rPr lang="en-US" sz="2400" dirty="0" err="1"/>
              <a:t>i</a:t>
            </a:r>
            <a:r>
              <a:rPr lang="en-US" sz="2400" dirty="0"/>
              <a:t> = 2 → Node = 7</a:t>
            </a:r>
          </a:p>
          <a:p>
            <a:r>
              <a:rPr lang="en-US" sz="2400" dirty="0"/>
              <a:t>Children: 6 (index 5), 5 (index 6)</a:t>
            </a:r>
          </a:p>
          <a:p>
            <a:r>
              <a:rPr lang="en-US" sz="2400" dirty="0"/>
              <a:t>7 &gt; 6 and 5 → no change.</a:t>
            </a:r>
          </a:p>
          <a:p>
            <a:r>
              <a:rPr lang="en-US" sz="2400" dirty="0"/>
              <a:t>2. </a:t>
            </a:r>
            <a:r>
              <a:rPr lang="en-US" sz="2400" dirty="0" err="1"/>
              <a:t>i</a:t>
            </a:r>
            <a:r>
              <a:rPr lang="en-US" sz="2400" dirty="0"/>
              <a:t> = 1 → Node = 4</a:t>
            </a:r>
          </a:p>
          <a:p>
            <a:r>
              <a:rPr lang="en-US" sz="2400" dirty="0"/>
              <a:t>Children: 1 (3), -2 (4)</a:t>
            </a:r>
          </a:p>
          <a:p>
            <a:r>
              <a:rPr lang="en-US" sz="2400" dirty="0"/>
              <a:t>4 &gt; 1 and -2 → no change.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i</a:t>
            </a:r>
            <a:r>
              <a:rPr lang="en-US" sz="2400" dirty="0"/>
              <a:t> = 0 → Node = 9</a:t>
            </a:r>
          </a:p>
          <a:p>
            <a:r>
              <a:rPr lang="en-US" sz="2400" dirty="0"/>
              <a:t>Children: 4 (1), 7 (2)</a:t>
            </a:r>
          </a:p>
          <a:p>
            <a:r>
              <a:rPr lang="en-US" sz="2400" dirty="0"/>
              <a:t>9 &gt; both → no change.</a:t>
            </a:r>
          </a:p>
          <a:p>
            <a:r>
              <a:rPr lang="en-US" sz="2400" dirty="0"/>
              <a:t>✅ Max Heap </a:t>
            </a:r>
            <a:r>
              <a:rPr lang="en-US" sz="2400" dirty="0" smtClean="0"/>
              <a:t>Complete</a:t>
            </a:r>
            <a:r>
              <a:rPr lang="en-US" dirty="0" smtClean="0"/>
              <a:t>   </a:t>
            </a:r>
            <a:endParaRPr lang="en-US" dirty="0"/>
          </a:p>
          <a:p>
            <a:pPr marL="25400" indent="0">
              <a:buNone/>
            </a:pPr>
            <a:endParaRPr lang="en-US" sz="18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009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dirty="0" smtClean="0"/>
              <a:t>        9</a:t>
            </a:r>
            <a:endParaRPr lang="en-US" sz="2800" dirty="0"/>
          </a:p>
          <a:p>
            <a:r>
              <a:rPr lang="en-US" sz="2800" dirty="0"/>
              <a:t>       / \</a:t>
            </a:r>
          </a:p>
          <a:p>
            <a:r>
              <a:rPr lang="en-US" sz="2800" dirty="0"/>
              <a:t>      4   7</a:t>
            </a:r>
          </a:p>
          <a:p>
            <a:r>
              <a:rPr lang="en-US" sz="2800" dirty="0"/>
              <a:t>     / \ / \</a:t>
            </a:r>
          </a:p>
          <a:p>
            <a:r>
              <a:rPr lang="en-US" sz="2800" dirty="0"/>
              <a:t>    1 -2 6  5</a:t>
            </a:r>
          </a:p>
          <a:p>
            <a:r>
              <a:rPr lang="en-US" sz="2800" dirty="0"/>
              <a:t>✅ Step 2: Sort the Heap (Heap Sort Phase)</a:t>
            </a:r>
          </a:p>
          <a:p>
            <a:r>
              <a:rPr lang="en-US" sz="2800" dirty="0"/>
              <a:t>Heap Size = 7</a:t>
            </a:r>
          </a:p>
          <a:p>
            <a:r>
              <a:rPr lang="en-US" sz="2800" dirty="0"/>
              <a:t>🔄 Iteration 1</a:t>
            </a:r>
          </a:p>
          <a:p>
            <a:r>
              <a:rPr lang="en-US" sz="2800" dirty="0"/>
              <a:t>Swap 9 (root) and 5 (last) → [5, 4, 7, 1, -2, 6, 9]</a:t>
            </a:r>
          </a:p>
          <a:p>
            <a:r>
              <a:rPr lang="en-US" sz="2800" dirty="0" err="1"/>
              <a:t>Heapify</a:t>
            </a:r>
            <a:r>
              <a:rPr lang="en-US" sz="2800" dirty="0"/>
              <a:t> index 0</a:t>
            </a:r>
          </a:p>
          <a:p>
            <a:pPr marL="2540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701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 smtClean="0"/>
              <a:t>Tree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5</a:t>
            </a:r>
          </a:p>
          <a:p>
            <a:r>
              <a:rPr lang="en-US" sz="2400" dirty="0"/>
              <a:t>       / \</a:t>
            </a:r>
          </a:p>
          <a:p>
            <a:r>
              <a:rPr lang="en-US" sz="2400" dirty="0"/>
              <a:t>      4   7</a:t>
            </a:r>
          </a:p>
          <a:p>
            <a:r>
              <a:rPr lang="en-US" sz="2400" dirty="0"/>
              <a:t>     / \  /</a:t>
            </a:r>
          </a:p>
          <a:p>
            <a:r>
              <a:rPr lang="en-US" sz="2400" dirty="0"/>
              <a:t>    1 -2 6</a:t>
            </a:r>
          </a:p>
          <a:p>
            <a:r>
              <a:rPr lang="en-US" sz="2400" dirty="0"/>
              <a:t>7 &gt; 5 → swap → [7, 4, 5, 1, -2, 6, 9]</a:t>
            </a:r>
          </a:p>
          <a:p>
            <a:r>
              <a:rPr lang="en-US" sz="2400" dirty="0"/>
              <a:t>Now 5 is at index 2 → children: 6 (index 5) → 6 &gt; 5 → swap</a:t>
            </a:r>
          </a:p>
          <a:p>
            <a:r>
              <a:rPr lang="en-US" sz="2400" dirty="0"/>
              <a:t>Result: [7, 4, 6, 1, -2, 5, 9]</a:t>
            </a:r>
          </a:p>
          <a:p>
            <a:r>
              <a:rPr lang="en-US" sz="2400" dirty="0"/>
              <a:t>🔄 Iteration 2</a:t>
            </a:r>
          </a:p>
          <a:p>
            <a:r>
              <a:rPr lang="en-US" sz="2400" dirty="0"/>
              <a:t>Swap 7 and 5 → [5, 4, 6, 1, -2, 7, 9]</a:t>
            </a:r>
          </a:p>
          <a:p>
            <a:r>
              <a:rPr lang="en-US" sz="2400" dirty="0" err="1"/>
              <a:t>Heapify</a:t>
            </a:r>
            <a:r>
              <a:rPr lang="en-US" sz="2400" dirty="0"/>
              <a:t> 0 → max is 6 (index 2) → swap</a:t>
            </a:r>
            <a:endParaRPr lang="en-US" sz="2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5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heap sort example</a:t>
            </a:r>
            <a:endParaRPr lang="en-US" sz="2000" b="1"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022554"/>
            <a:ext cx="10972800" cy="5466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dirty="0"/>
              <a:t>Result: [6, 4, 5, 1, -2, 7, 9]</a:t>
            </a:r>
          </a:p>
          <a:p>
            <a:r>
              <a:rPr lang="en-US" sz="2400" dirty="0"/>
              <a:t>🔄 Iteration 3</a:t>
            </a:r>
          </a:p>
          <a:p>
            <a:r>
              <a:rPr lang="en-US" sz="2400" dirty="0"/>
              <a:t>Swap 6 and -2 → [ -2, 4, 5, 1, 6, 7, 9 ]</a:t>
            </a:r>
          </a:p>
          <a:p>
            <a:r>
              <a:rPr lang="en-US" sz="2400" dirty="0" err="1"/>
              <a:t>Heapify</a:t>
            </a:r>
            <a:r>
              <a:rPr lang="en-US" sz="2400" dirty="0"/>
              <a:t> 0 → max is 5 → swap</a:t>
            </a:r>
          </a:p>
          <a:p>
            <a:r>
              <a:rPr lang="en-US" sz="2400" dirty="0"/>
              <a:t>Then </a:t>
            </a:r>
            <a:r>
              <a:rPr lang="en-US" sz="2400" dirty="0" err="1"/>
              <a:t>heapify</a:t>
            </a:r>
            <a:r>
              <a:rPr lang="en-US" sz="2400" dirty="0"/>
              <a:t> 2 → nothing to change</a:t>
            </a:r>
          </a:p>
          <a:p>
            <a:r>
              <a:rPr lang="en-US" sz="2400" dirty="0"/>
              <a:t>Result: [5, 4, -2, 1, 6, 7, 9] → </a:t>
            </a:r>
            <a:r>
              <a:rPr lang="en-US" sz="2400" dirty="0" err="1"/>
              <a:t>heapify</a:t>
            </a:r>
            <a:r>
              <a:rPr lang="en-US" sz="2400" dirty="0"/>
              <a:t> again → max is 4 at index 1 → swap</a:t>
            </a:r>
          </a:p>
          <a:p>
            <a:r>
              <a:rPr lang="en-US" sz="2400" dirty="0"/>
              <a:t>Then check index 1 → child 1 &gt; -2 → swap again</a:t>
            </a:r>
          </a:p>
          <a:p>
            <a:r>
              <a:rPr lang="en-US" sz="2400" dirty="0"/>
              <a:t>Final: [5, 1, 4, -2, 6, 7, 9]</a:t>
            </a:r>
          </a:p>
          <a:p>
            <a:r>
              <a:rPr lang="en-US" sz="2400" dirty="0"/>
              <a:t>🔄 Continue...</a:t>
            </a:r>
          </a:p>
          <a:p>
            <a:r>
              <a:rPr lang="en-US" sz="2400" dirty="0"/>
              <a:t>Eventually, we get:</a:t>
            </a:r>
          </a:p>
          <a:p>
            <a:r>
              <a:rPr lang="en-US" sz="2400" dirty="0"/>
              <a:t>✅ Final Sorted Array (Ascending):</a:t>
            </a:r>
          </a:p>
          <a:p>
            <a:r>
              <a:rPr lang="en-US" sz="2400" dirty="0"/>
              <a:t> [-2, 1, 4, 5, 6, 7, 9]</a:t>
            </a:r>
          </a:p>
          <a:p>
            <a:endParaRPr lang="en-US" sz="11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752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None/>
            </a:pPr>
            <a:r>
              <a:rPr lang="en-US" sz="32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5" y="2696713"/>
            <a:ext cx="3223695" cy="322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69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 smtClean="0"/>
              <a:t>1.Fetaures  Greedy Algorithms</a:t>
            </a:r>
            <a:r>
              <a:rPr lang="en-US" dirty="0"/>
              <a:t/>
            </a:r>
            <a:br>
              <a:rPr lang="en-US" dirty="0"/>
            </a:br>
            <a:endParaRPr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860425"/>
            <a:ext cx="10972800" cy="565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Greedy Choice Property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solution can be built by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locally optimal (best immediate) choices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 choice is made, it's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never changed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Substructure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problem has optimal substructure if an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solution contains optimal solutions to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subproblems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crucial for greedy to work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🧱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Solution Step-by-Step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up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final answer one piece at a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Backtracking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a decision is made, it’s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revisited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“undo” or exploration of alternatives like in dynamic programming or recursion.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(Fast and Simple)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Greedy algorithms are generally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brute force or dynamic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use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logic and fewer computations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Always Globally Optimal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Greedy may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the best solution for problems that don’t fit the greedy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0/1 Knapsack (greedy fails), while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Fractional Knapsack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perfectly with greedy.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1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800" b="1" dirty="0" smtClean="0"/>
              <a:t>Characteristics of Greedy Algorithms</a:t>
            </a:r>
            <a:r>
              <a:rPr lang="en-US" sz="2800" dirty="0"/>
              <a:t/>
            </a:r>
            <a:br>
              <a:rPr lang="en-US" sz="2800" dirty="0"/>
            </a:br>
            <a:endParaRPr sz="2800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150375"/>
            <a:ext cx="10972800" cy="51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/>
              <a:t>Characteristics of Greedy Algorithms</a:t>
            </a:r>
          </a:p>
          <a:p>
            <a:r>
              <a:rPr lang="en-US" sz="2400" b="1" dirty="0"/>
              <a:t>Easy to Implement</a:t>
            </a:r>
            <a:r>
              <a:rPr lang="en-US" sz="2400" dirty="0"/>
              <a:t> – Simple and straightforward.</a:t>
            </a:r>
          </a:p>
          <a:p>
            <a:r>
              <a:rPr lang="en-US" sz="2400" b="1" dirty="0"/>
              <a:t>Fast &amp; Efficient</a:t>
            </a:r>
            <a:r>
              <a:rPr lang="en-US" sz="2400" dirty="0"/>
              <a:t> – Provides quick solutions with good time complexity.</a:t>
            </a:r>
          </a:p>
          <a:p>
            <a:r>
              <a:rPr lang="en-US" sz="2400" b="1" dirty="0"/>
              <a:t>Better than Dynamic Programming (in some cases)</a:t>
            </a:r>
            <a:r>
              <a:rPr lang="en-US" sz="2400" dirty="0"/>
              <a:t> – Used when no need to reconsider past choices (e.g., </a:t>
            </a:r>
            <a:r>
              <a:rPr lang="en-US" sz="2400" b="1" dirty="0" err="1"/>
              <a:t>Dijkstra’s</a:t>
            </a:r>
            <a:r>
              <a:rPr lang="en-US" sz="2400" b="1" dirty="0"/>
              <a:t> Algorithm</a:t>
            </a:r>
            <a:r>
              <a:rPr lang="en-US" sz="2400" dirty="0"/>
              <a:t> over </a:t>
            </a:r>
            <a:r>
              <a:rPr lang="en-US" sz="2400" b="1" dirty="0"/>
              <a:t>Bellman-Ford</a:t>
            </a:r>
            <a:r>
              <a:rPr lang="en-US" sz="2400" dirty="0"/>
              <a:t> for non-negative weights).</a:t>
            </a:r>
          </a:p>
          <a:p>
            <a:r>
              <a:rPr lang="en-US" sz="2400" b="1" dirty="0"/>
              <a:t>Greedy Choice Property</a:t>
            </a:r>
            <a:r>
              <a:rPr lang="en-US" sz="2400" dirty="0"/>
              <a:t> – Always picks the best local option to reach a global solution.</a:t>
            </a:r>
          </a:p>
          <a:p>
            <a:r>
              <a:rPr lang="en-US" sz="2400" b="1" dirty="0"/>
              <a:t>Optimal Substructure</a:t>
            </a:r>
            <a:r>
              <a:rPr lang="en-US" sz="2400" dirty="0"/>
              <a:t> – The best solution contains the best solutions to its </a:t>
            </a:r>
            <a:r>
              <a:rPr lang="en-US" sz="2400" dirty="0" err="1"/>
              <a:t>subproblems</a:t>
            </a:r>
            <a:r>
              <a:rPr lang="en-US" sz="2400" dirty="0"/>
              <a:t>.</a:t>
            </a:r>
          </a:p>
          <a:p>
            <a:pPr marL="25400" indent="0"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55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 smtClean="0"/>
              <a:t>Working of Algorithm</a:t>
            </a:r>
            <a:endParaRPr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150375"/>
            <a:ext cx="10972800" cy="51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800" dirty="0"/>
              <a:t>Greedy algorithms solve problems by making the </a:t>
            </a:r>
            <a:r>
              <a:rPr lang="en-US" sz="2800" b="1" dirty="0"/>
              <a:t>best immediate choice</a:t>
            </a:r>
            <a:r>
              <a:rPr lang="en-US" sz="2800" dirty="0"/>
              <a:t> at each step, hoping to reach the best overall solution.</a:t>
            </a:r>
          </a:p>
          <a:p>
            <a:pPr marL="25400" indent="0">
              <a:buNone/>
            </a:pPr>
            <a:r>
              <a:rPr lang="en-US" sz="2800" b="1" dirty="0"/>
              <a:t>Steps:</a:t>
            </a:r>
          </a:p>
          <a:p>
            <a:r>
              <a:rPr lang="en-US" sz="2800" b="1" dirty="0"/>
              <a:t>Start</a:t>
            </a:r>
            <a:r>
              <a:rPr lang="en-US" sz="2800" dirty="0"/>
              <a:t> – Begin with the initial state.</a:t>
            </a:r>
          </a:p>
          <a:p>
            <a:r>
              <a:rPr lang="en-US" sz="2800" b="1" dirty="0"/>
              <a:t>Evaluate</a:t>
            </a:r>
            <a:r>
              <a:rPr lang="en-US" sz="2800" dirty="0"/>
              <a:t> – Check all available options.</a:t>
            </a:r>
          </a:p>
          <a:p>
            <a:r>
              <a:rPr lang="en-US" sz="2800" b="1" dirty="0"/>
              <a:t>Choose</a:t>
            </a:r>
            <a:r>
              <a:rPr lang="en-US" sz="2800" dirty="0"/>
              <a:t> – Pick the best option </a:t>
            </a:r>
            <a:r>
              <a:rPr lang="en-US" sz="2800" b="1" dirty="0"/>
              <a:t>at the moment</a:t>
            </a:r>
            <a:r>
              <a:rPr lang="en-US" sz="2800" dirty="0"/>
              <a:t> (without looking ahead).</a:t>
            </a:r>
          </a:p>
          <a:p>
            <a:r>
              <a:rPr lang="en-US" sz="2800" b="1" dirty="0"/>
              <a:t>Move Forward</a:t>
            </a:r>
            <a:r>
              <a:rPr lang="en-US" sz="2800" dirty="0"/>
              <a:t> – Update the state and repeat.</a:t>
            </a:r>
          </a:p>
          <a:p>
            <a:r>
              <a:rPr lang="en-US" sz="2800" b="1" dirty="0"/>
              <a:t>Stop</a:t>
            </a:r>
            <a:r>
              <a:rPr lang="en-US" sz="2800" dirty="0"/>
              <a:t> – Continue until you reach the goal or can't proceed further.</a:t>
            </a:r>
          </a:p>
          <a:p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127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0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400" b="1" dirty="0" smtClean="0"/>
              <a:t>2</a:t>
            </a:r>
            <a:r>
              <a:rPr lang="en-US" sz="2400" b="1" dirty="0"/>
              <a:t>. Interval Scheduling: The Greedy Algorithm Stays Ahead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297857"/>
            <a:ext cx="10972800" cy="498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800" b="1" dirty="0"/>
              <a:t>Problem Statement</a:t>
            </a:r>
          </a:p>
          <a:p>
            <a:r>
              <a:rPr lang="en-US" sz="2800" dirty="0"/>
              <a:t>Select the maximum number of </a:t>
            </a:r>
            <a:r>
              <a:rPr lang="en-US" sz="2800" b="1" dirty="0"/>
              <a:t>non-overlapping</a:t>
            </a:r>
            <a:r>
              <a:rPr lang="en-US" sz="2800" dirty="0"/>
              <a:t> activities from </a:t>
            </a:r>
            <a:r>
              <a:rPr lang="en-US" sz="2800" b="1" dirty="0"/>
              <a:t>n activities</a:t>
            </a:r>
            <a:r>
              <a:rPr lang="en-US" sz="2800" dirty="0"/>
              <a:t> with given start and end times.</a:t>
            </a:r>
          </a:p>
          <a:p>
            <a:r>
              <a:rPr lang="en-US" sz="2800" b="1" dirty="0"/>
              <a:t>Greedy Algorithm (Earliest Finish Time First)</a:t>
            </a:r>
          </a:p>
          <a:p>
            <a:r>
              <a:rPr lang="en-US" sz="2800" b="1" dirty="0"/>
              <a:t>Sort</a:t>
            </a:r>
            <a:r>
              <a:rPr lang="en-US" sz="2800" dirty="0"/>
              <a:t> activities by finish time (ascending order).</a:t>
            </a:r>
          </a:p>
          <a:p>
            <a:r>
              <a:rPr lang="en-US" sz="2800" b="1" dirty="0"/>
              <a:t>Select</a:t>
            </a:r>
            <a:r>
              <a:rPr lang="en-US" sz="2800" dirty="0"/>
              <a:t> the first activity and add it to the schedule.</a:t>
            </a:r>
          </a:p>
          <a:p>
            <a:r>
              <a:rPr lang="en-US" sz="2800" b="1" dirty="0"/>
              <a:t>Move</a:t>
            </a:r>
            <a:r>
              <a:rPr lang="en-US" sz="2800" dirty="0"/>
              <a:t> to the next activity that starts </a:t>
            </a:r>
            <a:r>
              <a:rPr lang="en-US" sz="2800" b="1" dirty="0"/>
              <a:t>after</a:t>
            </a:r>
            <a:r>
              <a:rPr lang="en-US" sz="2800" dirty="0"/>
              <a:t> the last selected one.</a:t>
            </a:r>
          </a:p>
          <a:p>
            <a:r>
              <a:rPr lang="en-US" sz="2800" b="1" dirty="0"/>
              <a:t>Repeat</a:t>
            </a:r>
            <a:r>
              <a:rPr lang="en-US" sz="2800" dirty="0"/>
              <a:t> until all activities are checked.</a:t>
            </a:r>
          </a:p>
          <a:p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85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2</a:t>
            </a:r>
            <a:r>
              <a:rPr lang="en-US" sz="2000" b="1" dirty="0"/>
              <a:t>. Interval Scheduling: The Greedy Algorithm Stays Ahead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150375"/>
            <a:ext cx="10972800" cy="5132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800" dirty="0"/>
              <a:t>The </a:t>
            </a:r>
            <a:r>
              <a:rPr lang="en-US" sz="2800" b="1" dirty="0"/>
              <a:t>Greedy Algorithm</a:t>
            </a:r>
            <a:r>
              <a:rPr lang="en-US" sz="2800" dirty="0"/>
              <a:t> ensures an optimal solution by always choosing the activity that </a:t>
            </a:r>
            <a:r>
              <a:rPr lang="en-US" sz="2800" b="1" dirty="0"/>
              <a:t>finishes earliest</a:t>
            </a:r>
            <a:r>
              <a:rPr lang="en-US" sz="2800" dirty="0"/>
              <a:t>, allowing room for more selections.</a:t>
            </a:r>
          </a:p>
          <a:p>
            <a:pPr marL="25400" indent="0">
              <a:buNone/>
            </a:pPr>
            <a:r>
              <a:rPr lang="en-US" sz="2800" b="1" dirty="0"/>
              <a:t>Why It Works?</a:t>
            </a:r>
          </a:p>
          <a:p>
            <a:r>
              <a:rPr lang="en-US" sz="2800" b="1" dirty="0"/>
              <a:t>Maximizes available time</a:t>
            </a:r>
            <a:r>
              <a:rPr lang="en-US" sz="2800" dirty="0"/>
              <a:t> for future activities.</a:t>
            </a:r>
          </a:p>
          <a:p>
            <a:r>
              <a:rPr lang="en-US" sz="2800" b="1" dirty="0"/>
              <a:t>Prevents overlapping</a:t>
            </a:r>
            <a:r>
              <a:rPr lang="en-US" sz="2800" dirty="0"/>
              <a:t> by always selecting the earliest finishing activity.</a:t>
            </a:r>
          </a:p>
          <a:p>
            <a:r>
              <a:rPr lang="en-US" sz="2800" b="1" dirty="0"/>
              <a:t>Ensures optimality</a:t>
            </a:r>
            <a:r>
              <a:rPr lang="en-US" sz="2800" dirty="0"/>
              <a:t> since any other choice would reduce the number of non-overlapping activities.</a:t>
            </a:r>
          </a:p>
          <a:p>
            <a:r>
              <a:rPr lang="en-US" sz="2800" dirty="0"/>
              <a:t>This principle helps the </a:t>
            </a:r>
            <a:r>
              <a:rPr lang="en-US" sz="2800" b="1" dirty="0"/>
              <a:t>Greedy Algorithm "stay ahead"</a:t>
            </a:r>
            <a:r>
              <a:rPr lang="en-US" sz="2800" dirty="0"/>
              <a:t>, making the best decision at each step to reach an optimal solution.</a:t>
            </a:r>
          </a:p>
          <a:p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21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2</a:t>
            </a:r>
            <a:r>
              <a:rPr lang="en-US" sz="2000" b="1" dirty="0"/>
              <a:t>. Interval Scheduling: The Greedy Algorithm Stays Ahead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150374"/>
            <a:ext cx="10972800" cy="570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sz="2800" b="1" dirty="0"/>
              <a:t>Problem Statement</a:t>
            </a:r>
          </a:p>
          <a:p>
            <a:r>
              <a:rPr lang="en-US" sz="2800" dirty="0" smtClean="0"/>
              <a:t>Given a set of activities with start </a:t>
            </a:r>
            <a:r>
              <a:rPr lang="en-US" sz="2800" dirty="0"/>
              <a:t>and end times, select the maximum number of </a:t>
            </a:r>
            <a:r>
              <a:rPr lang="en-US" sz="2800" b="1" dirty="0"/>
              <a:t>non-overlapping</a:t>
            </a:r>
            <a:r>
              <a:rPr lang="en-US" sz="2800" dirty="0"/>
              <a:t> activities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25400" indent="0">
              <a:buNone/>
            </a:pPr>
            <a:r>
              <a:rPr lang="en-US" sz="2800" b="1" dirty="0" smtClean="0"/>
              <a:t>Greedy </a:t>
            </a:r>
            <a:r>
              <a:rPr lang="en-US" sz="2800" b="1" dirty="0"/>
              <a:t>Strategy to Solve:</a:t>
            </a:r>
          </a:p>
          <a:p>
            <a:r>
              <a:rPr lang="en-US" sz="2800" b="1" dirty="0"/>
              <a:t>Sort</a:t>
            </a:r>
            <a:r>
              <a:rPr lang="en-US" sz="2800" dirty="0"/>
              <a:t> all activities by their </a:t>
            </a:r>
            <a:r>
              <a:rPr lang="en-US" sz="2800" b="1" dirty="0"/>
              <a:t>end time</a:t>
            </a:r>
            <a:r>
              <a:rPr lang="en-US" sz="2800" dirty="0"/>
              <a:t> (ascending).</a:t>
            </a:r>
          </a:p>
          <a:p>
            <a:r>
              <a:rPr lang="en-US" sz="2800" b="1" dirty="0"/>
              <a:t>Select</a:t>
            </a:r>
            <a:r>
              <a:rPr lang="en-US" sz="2800" dirty="0"/>
              <a:t> the first activity.</a:t>
            </a:r>
          </a:p>
          <a:p>
            <a:r>
              <a:rPr lang="en-US" sz="2800" dirty="0"/>
              <a:t>For each next activity, </a:t>
            </a:r>
            <a:r>
              <a:rPr lang="en-US" sz="2800" b="1" dirty="0"/>
              <a:t>if its start time ≥ end time of last selected activity</a:t>
            </a:r>
            <a:r>
              <a:rPr lang="en-US" sz="2800" dirty="0"/>
              <a:t>, </a:t>
            </a:r>
            <a:r>
              <a:rPr lang="en-US" sz="2800" b="1" dirty="0"/>
              <a:t>select it</a:t>
            </a:r>
            <a:r>
              <a:rPr lang="en-US" sz="2800" dirty="0"/>
              <a:t>.</a:t>
            </a:r>
          </a:p>
          <a:p>
            <a:r>
              <a:rPr lang="en-US" sz="2800" dirty="0"/>
              <a:t>Repeat until all activities are considered</a:t>
            </a:r>
            <a:r>
              <a:rPr lang="en-US" sz="2800" dirty="0" smtClean="0"/>
              <a:t>.</a:t>
            </a:r>
          </a:p>
          <a:p>
            <a:endParaRPr lang="en-US" sz="1800" dirty="0" smtClean="0"/>
          </a:p>
          <a:p>
            <a:pPr marL="25400" indent="0">
              <a:buNone/>
            </a:pPr>
            <a:endParaRPr lang="en-US" sz="1800" dirty="0"/>
          </a:p>
          <a:p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1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74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2</a:t>
            </a:r>
            <a:r>
              <a:rPr lang="en-US" sz="2000" b="1" dirty="0"/>
              <a:t>. Interval Scheduling: The Greedy Algorithm Stays Ahead</a:t>
            </a: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150374"/>
            <a:ext cx="10972800" cy="570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77537"/>
              </p:ext>
            </p:extLst>
          </p:nvPr>
        </p:nvGraphicFramePr>
        <p:xfrm>
          <a:off x="838200" y="1573161"/>
          <a:ext cx="10515600" cy="43655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686263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37964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89458703"/>
                    </a:ext>
                  </a:extLst>
                </a:gridCol>
              </a:tblGrid>
              <a:tr h="8731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Start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End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94105817"/>
                  </a:ext>
                </a:extLst>
              </a:tr>
              <a:tr h="873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8072111"/>
                  </a:ext>
                </a:extLst>
              </a:tr>
              <a:tr h="873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7338776"/>
                  </a:ext>
                </a:extLst>
              </a:tr>
              <a:tr h="873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6598448"/>
                  </a:ext>
                </a:extLst>
              </a:tr>
              <a:tr h="8731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55812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4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1985</Words>
  <Application>Microsoft Office PowerPoint</Application>
  <PresentationFormat>Widescreen</PresentationFormat>
  <Paragraphs>294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Angsana New</vt:lpstr>
      <vt:lpstr>Arial</vt:lpstr>
      <vt:lpstr>Bernard MT Condensed</vt:lpstr>
      <vt:lpstr>Calibri</vt:lpstr>
      <vt:lpstr>Times New Roman</vt:lpstr>
      <vt:lpstr>Office Theme</vt:lpstr>
      <vt:lpstr>Design and Analysis of Algorithms: CI43 Unit-III Greedy Algorithms</vt:lpstr>
      <vt:lpstr>1. Greedy Algorithms </vt:lpstr>
      <vt:lpstr>1.Fetaures  Greedy Algorithms </vt:lpstr>
      <vt:lpstr>Characteristics of Greedy Algorithms </vt:lpstr>
      <vt:lpstr>Working of Algorithm</vt:lpstr>
      <vt:lpstr>  2. Interval Scheduling: The Greedy Algorithm Stays Ahead</vt:lpstr>
      <vt:lpstr> 2. Interval Scheduling: The Greedy Algorithm Stays Ahead</vt:lpstr>
      <vt:lpstr> 2. Interval Scheduling: The Greedy Algorithm Stays Ahead</vt:lpstr>
      <vt:lpstr> 2. Interval Scheduling: The Greedy Algorithm Stays Ahead</vt:lpstr>
      <vt:lpstr> 2. Interval Scheduling: The Greedy Algorithm Stays Ahead</vt:lpstr>
      <vt:lpstr> Heap Sort</vt:lpstr>
      <vt:lpstr> Heap Sort</vt:lpstr>
      <vt:lpstr> Heap Sort</vt:lpstr>
      <vt:lpstr> Heap Sort</vt:lpstr>
      <vt:lpstr> Heap Sort Algorithm</vt:lpstr>
      <vt:lpstr> heapify() function</vt:lpstr>
      <vt:lpstr> heapify() function and Example</vt:lpstr>
      <vt:lpstr> heapify() function</vt:lpstr>
      <vt:lpstr> heap sort example</vt:lpstr>
      <vt:lpstr> heap sort example</vt:lpstr>
      <vt:lpstr> heap sort example</vt:lpstr>
      <vt:lpstr> heap sort example</vt:lpstr>
      <vt:lpstr> heap sort example</vt:lpstr>
      <vt:lpstr> heap sort example</vt:lpstr>
      <vt:lpstr> heap sort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 AND  INTELLECTUAL PROPERTY RIGHTS Course Code: AD58/AI58</dc:title>
  <dc:creator>admin</dc:creator>
  <cp:lastModifiedBy>user</cp:lastModifiedBy>
  <cp:revision>1203</cp:revision>
  <dcterms:created xsi:type="dcterms:W3CDTF">2020-09-04T05:08:02Z</dcterms:created>
  <dcterms:modified xsi:type="dcterms:W3CDTF">2025-04-15T04:40:46Z</dcterms:modified>
</cp:coreProperties>
</file>