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90" d="100"/>
          <a:sy n="90" d="100"/>
        </p:scale>
        <p:origin x="14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1/25/2024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1/25/2024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1/25/2024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1/25/2024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08B8A1-FE97-4E8D-B55F-3CE6E93CA45B}" type="datetimeFigureOut">
              <a:rPr lang="en-US" smtClean="0"/>
              <a:pPr/>
              <a:t>1/25/2024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08B8A1-FE97-4E8D-B55F-3CE6E93CA45B}" type="datetimeFigureOut">
              <a:rPr lang="en-US" smtClean="0"/>
              <a:pPr/>
              <a:t>1/25/2024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08B8A1-FE97-4E8D-B55F-3CE6E93CA45B}" type="datetimeFigureOut">
              <a:rPr lang="en-US" smtClean="0"/>
              <a:pPr/>
              <a:t>1/25/2024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08B8A1-FE97-4E8D-B55F-3CE6E93CA45B}" type="datetimeFigureOut">
              <a:rPr lang="en-US" smtClean="0"/>
              <a:pPr/>
              <a:t>1/25/2024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8B8A1-FE97-4E8D-B55F-3CE6E93CA45B}" type="datetimeFigureOut">
              <a:rPr lang="en-US" smtClean="0"/>
              <a:pPr/>
              <a:t>1/25/2024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8B8A1-FE97-4E8D-B55F-3CE6E93CA45B}" type="datetimeFigureOut">
              <a:rPr lang="en-US" smtClean="0"/>
              <a:pPr/>
              <a:t>1/25/2024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8B8A1-FE97-4E8D-B55F-3CE6E93CA45B}" type="datetimeFigureOut">
              <a:rPr lang="en-US" smtClean="0"/>
              <a:pPr/>
              <a:t>1/25/2024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8B8A1-FE97-4E8D-B55F-3CE6E93CA45B}" type="datetimeFigureOut">
              <a:rPr lang="en-US" smtClean="0"/>
              <a:pPr/>
              <a:t>1/25/2024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1AE46-C0CD-4EA3-8CB9-C58BB4BB8BF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Intermediate Code Generation</a:t>
            </a:r>
          </a:p>
        </p:txBody>
      </p:sp>
      <p:sp>
        <p:nvSpPr>
          <p:cNvPr id="3" name="Subtitle 2"/>
          <p:cNvSpPr>
            <a:spLocks noGrp="1"/>
          </p:cNvSpPr>
          <p:nvPr>
            <p:ph type="subTitle" idx="1"/>
          </p:nvPr>
        </p:nvSpPr>
        <p:spPr/>
        <p:txBody>
          <a:bodyPr>
            <a:normAutofit/>
          </a:bodyPr>
          <a:lstStyle/>
          <a:p>
            <a:r>
              <a:rPr lang="en-IN"/>
              <a:t>Unit 5</a:t>
            </a:r>
            <a:endParaRPr lang="en-IN" dirty="0"/>
          </a:p>
          <a:p>
            <a:endParaRPr lang="en-IN" dirty="0"/>
          </a:p>
          <a:p>
            <a:r>
              <a:rPr lang="en-IN" sz="2000" dirty="0"/>
              <a:t>                                                                                   Sini Anna Alex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 Expressions</a:t>
            </a:r>
          </a:p>
        </p:txBody>
      </p:sp>
      <p:sp>
        <p:nvSpPr>
          <p:cNvPr id="3" name="Content Placeholder 2"/>
          <p:cNvSpPr>
            <a:spLocks noGrp="1"/>
          </p:cNvSpPr>
          <p:nvPr>
            <p:ph idx="1"/>
          </p:nvPr>
        </p:nvSpPr>
        <p:spPr>
          <a:xfrm>
            <a:off x="457200" y="1600200"/>
            <a:ext cx="8686800" cy="4757758"/>
          </a:xfrm>
        </p:spPr>
        <p:txBody>
          <a:bodyPr/>
          <a:lstStyle/>
          <a:p>
            <a:pPr algn="just"/>
            <a:r>
              <a:rPr lang="en-IN" dirty="0"/>
              <a:t>Types have structure, which represent using type expressions: </a:t>
            </a:r>
          </a:p>
          <a:p>
            <a:pPr lvl="1" algn="just"/>
            <a:r>
              <a:rPr lang="en-IN" dirty="0"/>
              <a:t>a type expression is either a basic type or is </a:t>
            </a:r>
            <a:r>
              <a:rPr lang="en-IN" dirty="0">
                <a:solidFill>
                  <a:schemeClr val="bg1"/>
                </a:solidFill>
              </a:rPr>
              <a:t>formed</a:t>
            </a:r>
            <a:r>
              <a:rPr lang="en-IN" dirty="0"/>
              <a:t> by applying an operator called a type constructor to a type expression. </a:t>
            </a:r>
          </a:p>
          <a:p>
            <a:pPr lvl="2" algn="just"/>
            <a:r>
              <a:rPr lang="en-IN" dirty="0"/>
              <a:t>The array type int[2][3] can be read as “array of 2 arrays of 3 integers each" and written as a type expression array(2,array(3,integer)). The operator array takes two parameters, a number and a type.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dirty="0"/>
              <a:t>Definition of type expressions</a:t>
            </a:r>
          </a:p>
        </p:txBody>
      </p:sp>
      <p:pic>
        <p:nvPicPr>
          <p:cNvPr id="3074" name="Picture 2"/>
          <p:cNvPicPr>
            <a:picLocks noGrp="1" noChangeAspect="1" noChangeArrowheads="1"/>
          </p:cNvPicPr>
          <p:nvPr>
            <p:ph idx="1"/>
          </p:nvPr>
        </p:nvPicPr>
        <p:blipFill>
          <a:blip r:embed="rId2"/>
          <a:srcRect/>
          <a:stretch>
            <a:fillRect/>
          </a:stretch>
        </p:blipFill>
        <p:spPr bwMode="auto">
          <a:xfrm>
            <a:off x="3000364" y="4429132"/>
            <a:ext cx="3821167" cy="1881190"/>
          </a:xfrm>
          <a:prstGeom prst="rect">
            <a:avLst/>
          </a:prstGeom>
          <a:noFill/>
          <a:ln w="9525">
            <a:noFill/>
            <a:miter lim="800000"/>
            <a:headEnd/>
            <a:tailEnd/>
          </a:ln>
          <a:effectLst/>
        </p:spPr>
      </p:pic>
      <p:sp>
        <p:nvSpPr>
          <p:cNvPr id="6" name="Rectangle 5"/>
          <p:cNvSpPr/>
          <p:nvPr/>
        </p:nvSpPr>
        <p:spPr>
          <a:xfrm>
            <a:off x="0" y="1142984"/>
            <a:ext cx="9144000" cy="3416320"/>
          </a:xfrm>
          <a:prstGeom prst="rect">
            <a:avLst/>
          </a:prstGeom>
        </p:spPr>
        <p:txBody>
          <a:bodyPr wrap="square">
            <a:spAutoFit/>
          </a:bodyPr>
          <a:lstStyle/>
          <a:p>
            <a:pPr algn="just">
              <a:buFont typeface="Arial" pitchFamily="34" charset="0"/>
              <a:buChar char="•"/>
            </a:pPr>
            <a:r>
              <a:rPr lang="en-IN" sz="2400" dirty="0"/>
              <a:t>A basic type is a type expression</a:t>
            </a:r>
          </a:p>
          <a:p>
            <a:pPr algn="just">
              <a:buFont typeface="Arial" pitchFamily="34" charset="0"/>
              <a:buChar char="•"/>
            </a:pPr>
            <a:r>
              <a:rPr lang="en-IN" sz="2400" dirty="0"/>
              <a:t>A type name is a type expression.</a:t>
            </a:r>
          </a:p>
          <a:p>
            <a:pPr algn="just">
              <a:buFont typeface="Arial" pitchFamily="34" charset="0"/>
              <a:buChar char="•"/>
            </a:pPr>
            <a:r>
              <a:rPr lang="en-IN" sz="2400" dirty="0"/>
              <a:t>A type expression can be formed by applying the array type constructor to a number and a type expression.</a:t>
            </a:r>
          </a:p>
          <a:p>
            <a:pPr algn="just">
              <a:buFont typeface="Arial" pitchFamily="34" charset="0"/>
              <a:buChar char="•"/>
            </a:pPr>
            <a:r>
              <a:rPr lang="en-IN" sz="2400" dirty="0"/>
              <a:t> A record is a data structure with named fields. A type expression can be formed by applying the record type constructor to the field names and their types. </a:t>
            </a:r>
          </a:p>
          <a:p>
            <a:pPr algn="just">
              <a:buFont typeface="Arial" pitchFamily="34" charset="0"/>
              <a:buChar char="•"/>
            </a:pPr>
            <a:r>
              <a:rPr lang="en-IN" sz="2400" dirty="0"/>
              <a:t>A type expression can be formed by using the type constructor -&gt; for function types. We write s -&gt; t for “function from type s to type t."</a:t>
            </a:r>
          </a:p>
        </p:txBody>
      </p:sp>
      <p:sp>
        <p:nvSpPr>
          <p:cNvPr id="7" name="Rectangle 6"/>
          <p:cNvSpPr/>
          <p:nvPr/>
        </p:nvSpPr>
        <p:spPr>
          <a:xfrm>
            <a:off x="3214678" y="6215082"/>
            <a:ext cx="2821735" cy="369332"/>
          </a:xfrm>
          <a:prstGeom prst="rect">
            <a:avLst/>
          </a:prstGeom>
        </p:spPr>
        <p:txBody>
          <a:bodyPr wrap="none">
            <a:spAutoFit/>
          </a:bodyPr>
          <a:lstStyle/>
          <a:p>
            <a:r>
              <a:rPr lang="en-IN" dirty="0"/>
              <a:t>Type expression for int[2][3]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Type Equivalence</a:t>
            </a:r>
          </a:p>
        </p:txBody>
      </p:sp>
      <p:sp>
        <p:nvSpPr>
          <p:cNvPr id="3" name="Content Placeholder 2"/>
          <p:cNvSpPr>
            <a:spLocks noGrp="1"/>
          </p:cNvSpPr>
          <p:nvPr>
            <p:ph idx="1"/>
          </p:nvPr>
        </p:nvSpPr>
        <p:spPr>
          <a:xfrm>
            <a:off x="0" y="1071546"/>
            <a:ext cx="9144000" cy="5643602"/>
          </a:xfrm>
        </p:spPr>
        <p:txBody>
          <a:bodyPr>
            <a:normAutofit fontScale="92500" lnSpcReduction="20000"/>
          </a:bodyPr>
          <a:lstStyle/>
          <a:p>
            <a:pPr algn="just"/>
            <a:r>
              <a:rPr lang="en-IN" dirty="0"/>
              <a:t>When are two type expressions equivalent? </a:t>
            </a:r>
          </a:p>
          <a:p>
            <a:pPr lvl="1" algn="just"/>
            <a:r>
              <a:rPr lang="en-IN" dirty="0"/>
              <a:t>Many type-checking rules have the form, “if two type expressions are equal then return a certain type else error.“</a:t>
            </a:r>
          </a:p>
          <a:p>
            <a:pPr algn="just"/>
            <a:r>
              <a:rPr lang="en-IN" dirty="0"/>
              <a:t>When type expressions are represented by graphs, two types are structurally equivalent if and only if one of the following conditions is true:</a:t>
            </a:r>
          </a:p>
          <a:p>
            <a:pPr lvl="1" algn="just"/>
            <a:r>
              <a:rPr lang="en-IN" dirty="0"/>
              <a:t> They are the same basic type.</a:t>
            </a:r>
          </a:p>
          <a:p>
            <a:pPr lvl="1" algn="just"/>
            <a:r>
              <a:rPr lang="en-IN" dirty="0"/>
              <a:t>They are formed by applying the same constructor to structurally equivalent types.</a:t>
            </a:r>
          </a:p>
          <a:p>
            <a:pPr lvl="1" algn="just"/>
            <a:r>
              <a:rPr lang="en-IN" dirty="0"/>
              <a:t> One is a type name that denotes the other.</a:t>
            </a:r>
          </a:p>
          <a:p>
            <a:pPr algn="just"/>
            <a:r>
              <a:rPr lang="en-IN" dirty="0"/>
              <a:t>The first two conditions in the above definition lead to name equivalence of type expressions. Name-equivalent expressions are assigned the same value number.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285884"/>
          </a:xfrm>
        </p:spPr>
        <p:txBody>
          <a:bodyPr>
            <a:normAutofit fontScale="90000"/>
          </a:bodyPr>
          <a:lstStyle/>
          <a:p>
            <a:r>
              <a:rPr lang="en-IN" dirty="0"/>
              <a:t>CFG for valid Declarations in C Language</a:t>
            </a:r>
          </a:p>
        </p:txBody>
      </p:sp>
      <p:pic>
        <p:nvPicPr>
          <p:cNvPr id="1026" name="Picture 2"/>
          <p:cNvPicPr>
            <a:picLocks noGrp="1" noChangeAspect="1" noChangeArrowheads="1"/>
          </p:cNvPicPr>
          <p:nvPr>
            <p:ph idx="1"/>
          </p:nvPr>
        </p:nvPicPr>
        <p:blipFill>
          <a:blip r:embed="rId2"/>
          <a:srcRect/>
          <a:stretch>
            <a:fillRect/>
          </a:stretch>
        </p:blipFill>
        <p:spPr bwMode="auto">
          <a:xfrm>
            <a:off x="1000100" y="2285992"/>
            <a:ext cx="7200951" cy="2500330"/>
          </a:xfrm>
          <a:prstGeom prst="rect">
            <a:avLst/>
          </a:prstGeom>
          <a:noFill/>
          <a:ln w="9525">
            <a:noFill/>
            <a:miter lim="800000"/>
            <a:headEnd/>
            <a:tailEnd/>
          </a:ln>
          <a:effectLst/>
        </p:spPr>
      </p:pic>
      <p:sp>
        <p:nvSpPr>
          <p:cNvPr id="4" name="TextBox 3"/>
          <p:cNvSpPr txBox="1"/>
          <p:nvPr/>
        </p:nvSpPr>
        <p:spPr>
          <a:xfrm>
            <a:off x="214282" y="5429264"/>
            <a:ext cx="3857652" cy="369332"/>
          </a:xfrm>
          <a:prstGeom prst="rect">
            <a:avLst/>
          </a:prstGeom>
          <a:noFill/>
        </p:spPr>
        <p:txBody>
          <a:bodyPr wrap="square" rtlCol="0">
            <a:spAutoFit/>
          </a:bodyPr>
          <a:lstStyle/>
          <a:p>
            <a:r>
              <a:rPr lang="en-IN" dirty="0"/>
              <a:t>* record -&gt; can be a struct or union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Storage Layout for local names</a:t>
            </a:r>
          </a:p>
        </p:txBody>
      </p:sp>
      <p:sp>
        <p:nvSpPr>
          <p:cNvPr id="3" name="Content Placeholder 2"/>
          <p:cNvSpPr>
            <a:spLocks noGrp="1"/>
          </p:cNvSpPr>
          <p:nvPr>
            <p:ph idx="1"/>
          </p:nvPr>
        </p:nvSpPr>
        <p:spPr/>
        <p:txBody>
          <a:bodyPr>
            <a:normAutofit fontScale="92500" lnSpcReduction="20000"/>
          </a:bodyPr>
          <a:lstStyle/>
          <a:p>
            <a:pPr algn="just"/>
            <a:r>
              <a:rPr lang="en-IN" dirty="0"/>
              <a:t>From the type of a name, we can determine the amount of storage that will be needed for the name at run time. </a:t>
            </a:r>
          </a:p>
          <a:p>
            <a:pPr lvl="2" algn="just"/>
            <a:r>
              <a:rPr lang="en-IN" dirty="0"/>
              <a:t>Eg:  integer means 4 bytes of storage, int A[10].</a:t>
            </a:r>
          </a:p>
          <a:p>
            <a:pPr algn="just"/>
            <a:r>
              <a:rPr lang="en-IN" dirty="0"/>
              <a:t>At compile time, we can use these amounts to assign each name a relative address.</a:t>
            </a:r>
          </a:p>
          <a:p>
            <a:pPr lvl="2" algn="just"/>
            <a:r>
              <a:rPr lang="en-IN" dirty="0"/>
              <a:t> A[2] array reference can be accessed by base address(A)+2*4.</a:t>
            </a:r>
          </a:p>
          <a:p>
            <a:pPr algn="just"/>
            <a:r>
              <a:rPr lang="en-IN" dirty="0"/>
              <a:t>The type and relative address are saved in the symbol-table entry for the name.</a:t>
            </a:r>
          </a:p>
          <a:p>
            <a:pPr lvl="2" algn="just"/>
            <a:r>
              <a:rPr lang="en-IN" dirty="0"/>
              <a:t>Symbol Table gets added with the additional specifications.</a:t>
            </a:r>
          </a:p>
          <a:p>
            <a:pPr lvl="2" algn="just"/>
            <a:r>
              <a:rPr lang="en-IN" dirty="0"/>
              <a:t>A is an identifier with type array(10,int)</a:t>
            </a:r>
          </a:p>
          <a:p>
            <a:pPr algn="just">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39784"/>
          </a:xfrm>
        </p:spPr>
        <p:txBody>
          <a:bodyPr>
            <a:normAutofit fontScale="90000"/>
          </a:bodyPr>
          <a:lstStyle/>
          <a:p>
            <a:r>
              <a:rPr lang="en-IN" sz="3200" dirty="0"/>
              <a:t>Computing types and their widths</a:t>
            </a:r>
            <a:br>
              <a:rPr lang="en-IN" sz="3200" dirty="0"/>
            </a:br>
            <a:r>
              <a:rPr lang="en-IN" sz="3200" dirty="0"/>
              <a:t> Syntax-directed translation of array types</a:t>
            </a:r>
          </a:p>
        </p:txBody>
      </p:sp>
      <p:pic>
        <p:nvPicPr>
          <p:cNvPr id="2050" name="Picture 2"/>
          <p:cNvPicPr>
            <a:picLocks noGrp="1" noChangeAspect="1" noChangeArrowheads="1"/>
          </p:cNvPicPr>
          <p:nvPr>
            <p:ph sz="half" idx="1"/>
          </p:nvPr>
        </p:nvPicPr>
        <p:blipFill>
          <a:blip r:embed="rId2"/>
          <a:srcRect/>
          <a:stretch>
            <a:fillRect/>
          </a:stretch>
        </p:blipFill>
        <p:spPr bwMode="auto">
          <a:xfrm>
            <a:off x="0" y="1142984"/>
            <a:ext cx="6639847" cy="2735251"/>
          </a:xfrm>
          <a:prstGeom prst="rect">
            <a:avLst/>
          </a:prstGeom>
          <a:noFill/>
          <a:ln w="9525">
            <a:noFill/>
            <a:miter lim="800000"/>
            <a:headEnd/>
            <a:tailEnd/>
          </a:ln>
          <a:effectLst/>
        </p:spPr>
      </p:pic>
      <p:sp>
        <p:nvSpPr>
          <p:cNvPr id="7" name="Rectangle 6"/>
          <p:cNvSpPr/>
          <p:nvPr/>
        </p:nvSpPr>
        <p:spPr>
          <a:xfrm>
            <a:off x="6572264" y="1571612"/>
            <a:ext cx="2571736" cy="2308324"/>
          </a:xfrm>
          <a:prstGeom prst="rect">
            <a:avLst/>
          </a:prstGeom>
        </p:spPr>
        <p:txBody>
          <a:bodyPr wrap="square">
            <a:spAutoFit/>
          </a:bodyPr>
          <a:lstStyle/>
          <a:p>
            <a:pPr algn="just"/>
            <a:r>
              <a:rPr lang="en-IN" dirty="0"/>
              <a:t>The width of a type is the number of storage units needed for objects of that type. </a:t>
            </a:r>
          </a:p>
          <a:p>
            <a:pPr algn="just"/>
            <a:r>
              <a:rPr lang="en-IN" dirty="0"/>
              <a:t>A basic type, such as a character, integer, or float, requires an integral number of bytes. </a:t>
            </a:r>
          </a:p>
        </p:txBody>
      </p:sp>
      <p:sp>
        <p:nvSpPr>
          <p:cNvPr id="8" name="Rectangle 7"/>
          <p:cNvSpPr/>
          <p:nvPr/>
        </p:nvSpPr>
        <p:spPr>
          <a:xfrm>
            <a:off x="0" y="4286256"/>
            <a:ext cx="2928958" cy="2308324"/>
          </a:xfrm>
          <a:prstGeom prst="rect">
            <a:avLst/>
          </a:prstGeom>
        </p:spPr>
        <p:txBody>
          <a:bodyPr wrap="square">
            <a:spAutoFit/>
          </a:bodyPr>
          <a:lstStyle/>
          <a:p>
            <a:pPr algn="just"/>
            <a:r>
              <a:rPr lang="en-IN" dirty="0"/>
              <a:t>SDT uses synthesized attributes type and width for each nonterminal and two variables t and w to pass type and width information.</a:t>
            </a:r>
          </a:p>
          <a:p>
            <a:r>
              <a:rPr lang="en-IN" dirty="0"/>
              <a:t> In syntax-directed translation, t and w would be inherited attributes for C.</a:t>
            </a:r>
          </a:p>
        </p:txBody>
      </p:sp>
      <p:pic>
        <p:nvPicPr>
          <p:cNvPr id="1026" name="Picture 2"/>
          <p:cNvPicPr>
            <a:picLocks noGrp="1" noChangeAspect="1" noChangeArrowheads="1"/>
          </p:cNvPicPr>
          <p:nvPr>
            <p:ph sz="half" idx="2"/>
          </p:nvPr>
        </p:nvPicPr>
        <p:blipFill>
          <a:blip r:embed="rId3"/>
          <a:srcRect/>
          <a:stretch>
            <a:fillRect/>
          </a:stretch>
        </p:blipFill>
        <p:spPr bwMode="auto">
          <a:xfrm>
            <a:off x="3107468" y="3929066"/>
            <a:ext cx="6036532" cy="292893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a:t>Sequences of Declarations</a:t>
            </a:r>
          </a:p>
        </p:txBody>
      </p:sp>
      <p:sp>
        <p:nvSpPr>
          <p:cNvPr id="3" name="Content Placeholder 2"/>
          <p:cNvSpPr>
            <a:spLocks noGrp="1"/>
          </p:cNvSpPr>
          <p:nvPr>
            <p:ph idx="1"/>
          </p:nvPr>
        </p:nvSpPr>
        <p:spPr>
          <a:xfrm>
            <a:off x="428596" y="1357298"/>
            <a:ext cx="8715404" cy="5143536"/>
          </a:xfrm>
        </p:spPr>
        <p:txBody>
          <a:bodyPr>
            <a:normAutofit fontScale="92500" lnSpcReduction="10000"/>
          </a:bodyPr>
          <a:lstStyle/>
          <a:p>
            <a:pPr algn="just"/>
            <a:r>
              <a:rPr lang="en-IN" dirty="0"/>
              <a:t>Languages such as C and Java allow all the declarations in a single procedure to be processed as a group. </a:t>
            </a:r>
          </a:p>
          <a:p>
            <a:pPr algn="just"/>
            <a:r>
              <a:rPr lang="en-IN" dirty="0"/>
              <a:t>Therefore, we can use a variable, say offset, to keep track of the next available relative address. </a:t>
            </a:r>
          </a:p>
          <a:p>
            <a:r>
              <a:rPr lang="en-IN" dirty="0"/>
              <a:t>For eg: We have a declaration in C as given below</a:t>
            </a:r>
          </a:p>
          <a:p>
            <a:pPr lvl="1">
              <a:buNone/>
            </a:pPr>
            <a:r>
              <a:rPr lang="en-IN" dirty="0"/>
              <a:t>		int a;</a:t>
            </a:r>
          </a:p>
          <a:p>
            <a:pPr lvl="1">
              <a:buNone/>
            </a:pPr>
            <a:r>
              <a:rPr lang="en-IN" dirty="0"/>
              <a:t>		struct{int b; float x;}p;</a:t>
            </a:r>
          </a:p>
          <a:p>
            <a:pPr lvl="1">
              <a:buNone/>
            </a:pPr>
            <a:endParaRPr lang="en-IN" dirty="0"/>
          </a:p>
          <a:p>
            <a:pPr lvl="1">
              <a:buNone/>
            </a:pPr>
            <a:r>
              <a:rPr lang="en-IN" dirty="0"/>
              <a:t>Total Storage allocation should be 4 + (4+8) =16 bytes.</a:t>
            </a:r>
          </a:p>
          <a:p>
            <a:pPr lvl="1">
              <a:buNone/>
            </a:pPr>
            <a:r>
              <a:rPr lang="en-IN"/>
              <a:t>(For int </a:t>
            </a:r>
            <a:r>
              <a:rPr lang="en-IN" dirty="0"/>
              <a:t>– 4 bytes , float – 8 bytes)</a:t>
            </a:r>
          </a:p>
          <a:p>
            <a:pPr lvl="1">
              <a:buNone/>
            </a:pPr>
            <a:endParaRPr lang="en-IN" dirty="0"/>
          </a:p>
          <a:p>
            <a:pPr lvl="1">
              <a:buNone/>
            </a:pPr>
            <a:endParaRPr lang="en-IN" dirty="0"/>
          </a:p>
          <a:p>
            <a:pPr lvl="1">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357166"/>
            <a:ext cx="4497388" cy="639762"/>
          </a:xfrm>
        </p:spPr>
        <p:txBody>
          <a:bodyPr>
            <a:normAutofit fontScale="92500" lnSpcReduction="20000"/>
          </a:bodyPr>
          <a:lstStyle/>
          <a:p>
            <a:r>
              <a:rPr lang="en-IN" dirty="0"/>
              <a:t>Computing the relative addresses of declared names</a:t>
            </a:r>
          </a:p>
        </p:txBody>
      </p:sp>
      <p:pic>
        <p:nvPicPr>
          <p:cNvPr id="4098" name="Picture 2"/>
          <p:cNvPicPr>
            <a:picLocks noGrp="1" noChangeAspect="1" noChangeArrowheads="1"/>
          </p:cNvPicPr>
          <p:nvPr>
            <p:ph sz="quarter" idx="4"/>
          </p:nvPr>
        </p:nvPicPr>
        <p:blipFill>
          <a:blip r:embed="rId2"/>
          <a:srcRect/>
          <a:stretch>
            <a:fillRect/>
          </a:stretch>
        </p:blipFill>
        <p:spPr bwMode="auto">
          <a:xfrm>
            <a:off x="4000495" y="2857496"/>
            <a:ext cx="5334533" cy="1857388"/>
          </a:xfrm>
          <a:prstGeom prst="rect">
            <a:avLst/>
          </a:prstGeom>
          <a:noFill/>
          <a:ln w="9525">
            <a:noFill/>
            <a:miter lim="800000"/>
            <a:headEnd/>
            <a:tailEnd/>
          </a:ln>
          <a:effectLst/>
        </p:spPr>
      </p:pic>
      <p:pic>
        <p:nvPicPr>
          <p:cNvPr id="8" name="Picture 3"/>
          <p:cNvPicPr>
            <a:picLocks noGrp="1" noChangeAspect="1" noChangeArrowheads="1"/>
          </p:cNvPicPr>
          <p:nvPr>
            <p:ph sz="half" idx="2"/>
          </p:nvPr>
        </p:nvPicPr>
        <p:blipFill>
          <a:blip r:embed="rId3"/>
          <a:srcRect/>
          <a:stretch>
            <a:fillRect/>
          </a:stretch>
        </p:blipFill>
        <p:spPr bwMode="auto">
          <a:xfrm>
            <a:off x="-142908" y="928670"/>
            <a:ext cx="5987578" cy="2071702"/>
          </a:xfrm>
          <a:prstGeom prst="rect">
            <a:avLst/>
          </a:prstGeom>
          <a:noFill/>
          <a:ln w="9525">
            <a:noFill/>
            <a:miter lim="800000"/>
            <a:headEnd/>
            <a:tailEnd/>
          </a:ln>
          <a:effectLst/>
        </p:spPr>
      </p:pic>
      <p:sp>
        <p:nvSpPr>
          <p:cNvPr id="9" name="Text Placeholder 8"/>
          <p:cNvSpPr>
            <a:spLocks noGrp="1"/>
          </p:cNvSpPr>
          <p:nvPr>
            <p:ph type="body" sz="quarter" idx="3"/>
          </p:nvPr>
        </p:nvSpPr>
        <p:spPr>
          <a:xfrm>
            <a:off x="4859307" y="285728"/>
            <a:ext cx="4284693" cy="428628"/>
          </a:xfrm>
        </p:spPr>
        <p:txBody>
          <a:bodyPr>
            <a:noAutofit/>
          </a:bodyPr>
          <a:lstStyle/>
          <a:p>
            <a:r>
              <a:rPr lang="en-IN" sz="2000" dirty="0"/>
              <a:t>Handling of field names in records</a:t>
            </a:r>
          </a:p>
        </p:txBody>
      </p:sp>
      <p:sp>
        <p:nvSpPr>
          <p:cNvPr id="10" name="Rectangle 9"/>
          <p:cNvSpPr/>
          <p:nvPr/>
        </p:nvSpPr>
        <p:spPr>
          <a:xfrm>
            <a:off x="142844" y="3786190"/>
            <a:ext cx="4000528" cy="1477328"/>
          </a:xfrm>
          <a:prstGeom prst="rect">
            <a:avLst/>
          </a:prstGeom>
        </p:spPr>
        <p:txBody>
          <a:bodyPr wrap="square">
            <a:spAutoFit/>
          </a:bodyPr>
          <a:lstStyle/>
          <a:p>
            <a:r>
              <a:rPr lang="en-IN" dirty="0"/>
              <a:t>D -&gt; T id;D1 creates a symbol table entry by executing </a:t>
            </a:r>
          </a:p>
          <a:p>
            <a:r>
              <a:rPr lang="en-IN" dirty="0"/>
              <a:t>top . put (id . lexeme, T . type, offset). Here top denotes the current symbol table.</a:t>
            </a:r>
          </a:p>
        </p:txBody>
      </p:sp>
      <p:pic>
        <p:nvPicPr>
          <p:cNvPr id="4099" name="Picture 3"/>
          <p:cNvPicPr>
            <a:picLocks noChangeAspect="1" noChangeArrowheads="1"/>
          </p:cNvPicPr>
          <p:nvPr/>
        </p:nvPicPr>
        <p:blipFill>
          <a:blip r:embed="rId4"/>
          <a:srcRect/>
          <a:stretch>
            <a:fillRect/>
          </a:stretch>
        </p:blipFill>
        <p:spPr bwMode="auto">
          <a:xfrm>
            <a:off x="500034" y="5214950"/>
            <a:ext cx="2667000" cy="352425"/>
          </a:xfrm>
          <a:prstGeom prst="rect">
            <a:avLst/>
          </a:prstGeom>
          <a:noFill/>
          <a:ln w="9525">
            <a:noFill/>
            <a:miter lim="800000"/>
            <a:headEnd/>
            <a:tailEnd/>
          </a:ln>
          <a:effectLst/>
        </p:spPr>
      </p:pic>
      <p:sp>
        <p:nvSpPr>
          <p:cNvPr id="12" name="Rectangle 11"/>
          <p:cNvSpPr/>
          <p:nvPr/>
        </p:nvSpPr>
        <p:spPr>
          <a:xfrm>
            <a:off x="5786446" y="857232"/>
            <a:ext cx="3357554" cy="1754326"/>
          </a:xfrm>
          <a:prstGeom prst="rect">
            <a:avLst/>
          </a:prstGeom>
        </p:spPr>
        <p:txBody>
          <a:bodyPr wrap="square">
            <a:spAutoFit/>
          </a:bodyPr>
          <a:lstStyle/>
          <a:p>
            <a:pPr algn="just"/>
            <a:r>
              <a:rPr lang="en-IN" dirty="0"/>
              <a:t> A record type has the form record(t), where record is the type constructor, and t is a symbol table object that holds information about the fields of this record type</a:t>
            </a:r>
          </a:p>
        </p:txBody>
      </p:sp>
      <p:sp>
        <p:nvSpPr>
          <p:cNvPr id="13" name="Rectangle 12"/>
          <p:cNvSpPr/>
          <p:nvPr/>
        </p:nvSpPr>
        <p:spPr>
          <a:xfrm>
            <a:off x="4643438" y="4786322"/>
            <a:ext cx="4500562" cy="1754326"/>
          </a:xfrm>
          <a:prstGeom prst="rect">
            <a:avLst/>
          </a:prstGeom>
        </p:spPr>
        <p:txBody>
          <a:bodyPr wrap="square">
            <a:spAutoFit/>
          </a:bodyPr>
          <a:lstStyle/>
          <a:p>
            <a:pPr algn="just"/>
            <a:r>
              <a:rPr lang="en-IN" dirty="0"/>
              <a:t> Class Env implement symbol tables. The call Env.push(top) pushes the current symbol table denoted by top onto a stack. Variable top is then set to a new symbol table. Similarly, offset is pushed onto a stack called Stack.</a:t>
            </a:r>
          </a:p>
        </p:txBody>
      </p:sp>
      <p:sp>
        <p:nvSpPr>
          <p:cNvPr id="16" name="Down Arrow 15"/>
          <p:cNvSpPr/>
          <p:nvPr/>
        </p:nvSpPr>
        <p:spPr>
          <a:xfrm>
            <a:off x="7072330" y="2571744"/>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2214546" y="2928934"/>
            <a:ext cx="285752"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2500298" y="642918"/>
            <a:ext cx="357190"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a:off x="7072330" y="714356"/>
            <a:ext cx="285752"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7000892" y="4500570"/>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0042"/>
            <a:ext cx="9144000" cy="1000132"/>
          </a:xfrm>
        </p:spPr>
        <p:txBody>
          <a:bodyPr>
            <a:normAutofit fontScale="90000"/>
          </a:bodyPr>
          <a:lstStyle/>
          <a:p>
            <a:r>
              <a:rPr lang="en-IN" dirty="0"/>
              <a:t>Compute the type and relative address for the Declaration statement given below</a:t>
            </a:r>
          </a:p>
        </p:txBody>
      </p:sp>
      <p:sp>
        <p:nvSpPr>
          <p:cNvPr id="3" name="Content Placeholder 2"/>
          <p:cNvSpPr>
            <a:spLocks noGrp="1"/>
          </p:cNvSpPr>
          <p:nvPr>
            <p:ph idx="1"/>
          </p:nvPr>
        </p:nvSpPr>
        <p:spPr>
          <a:xfrm>
            <a:off x="142844" y="1785926"/>
            <a:ext cx="9001156" cy="4214842"/>
          </a:xfrm>
        </p:spPr>
        <p:txBody>
          <a:bodyPr/>
          <a:lstStyle/>
          <a:p>
            <a:pPr>
              <a:buNone/>
            </a:pPr>
            <a:r>
              <a:rPr lang="en-IN" dirty="0"/>
              <a:t>		float x;</a:t>
            </a:r>
          </a:p>
          <a:p>
            <a:pPr>
              <a:buNone/>
            </a:pPr>
            <a:r>
              <a:rPr lang="en-IN" dirty="0"/>
              <a:t>		record { float a; float b;} p;</a:t>
            </a:r>
          </a:p>
          <a:p>
            <a:pPr>
              <a:buNone/>
            </a:pPr>
            <a:r>
              <a:rPr lang="en-IN" sz="2800" dirty="0"/>
              <a:t>Use the given Grammar for computation:</a:t>
            </a:r>
            <a:r>
              <a:rPr lang="en-IN" dirty="0"/>
              <a:t> </a:t>
            </a:r>
          </a:p>
          <a:p>
            <a:pPr>
              <a:buNone/>
            </a:pPr>
            <a:endParaRPr lang="en-IN" dirty="0"/>
          </a:p>
          <a:p>
            <a:pPr>
              <a:buNone/>
            </a:pPr>
            <a:endParaRPr lang="en-IN" dirty="0"/>
          </a:p>
          <a:p>
            <a:pPr>
              <a:buNone/>
            </a:pPr>
            <a:endParaRPr lang="en-IN" dirty="0"/>
          </a:p>
          <a:p>
            <a:pPr>
              <a:buNone/>
            </a:pPr>
            <a:endParaRPr lang="en-IN" dirty="0"/>
          </a:p>
        </p:txBody>
      </p:sp>
      <p:pic>
        <p:nvPicPr>
          <p:cNvPr id="4" name="Picture 2"/>
          <p:cNvPicPr>
            <a:picLocks noChangeAspect="1" noChangeArrowheads="1"/>
          </p:cNvPicPr>
          <p:nvPr/>
        </p:nvPicPr>
        <p:blipFill>
          <a:blip r:embed="rId2"/>
          <a:srcRect/>
          <a:stretch>
            <a:fillRect/>
          </a:stretch>
        </p:blipFill>
        <p:spPr bwMode="auto">
          <a:xfrm>
            <a:off x="2071670" y="3786190"/>
            <a:ext cx="6343695" cy="220267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71677"/>
            <a:ext cx="8229600" cy="1785951"/>
          </a:xfrm>
        </p:spPr>
        <p:txBody>
          <a:bodyPr>
            <a:normAutofit lnSpcReduction="10000"/>
          </a:bodyPr>
          <a:lstStyle/>
          <a:p>
            <a:pPr>
              <a:buNone/>
            </a:pPr>
            <a:endParaRPr lang="en-IN" dirty="0"/>
          </a:p>
          <a:p>
            <a:pPr>
              <a:buNone/>
            </a:pPr>
            <a:endParaRPr lang="en-IN" dirty="0"/>
          </a:p>
          <a:p>
            <a:pPr>
              <a:buNone/>
            </a:pPr>
            <a:r>
              <a:rPr lang="en-IN" dirty="0"/>
              <a:t>				</a:t>
            </a:r>
            <a:r>
              <a:rPr lang="en-IN" sz="3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description of three-address instructions</a:t>
            </a:r>
          </a:p>
        </p:txBody>
      </p:sp>
      <p:sp>
        <p:nvSpPr>
          <p:cNvPr id="3" name="Content Placeholder 2"/>
          <p:cNvSpPr>
            <a:spLocks noGrp="1"/>
          </p:cNvSpPr>
          <p:nvPr>
            <p:ph idx="1"/>
          </p:nvPr>
        </p:nvSpPr>
        <p:spPr>
          <a:xfrm>
            <a:off x="457200" y="1600200"/>
            <a:ext cx="8686800" cy="4972072"/>
          </a:xfrm>
        </p:spPr>
        <p:txBody>
          <a:bodyPr>
            <a:normAutofit fontScale="92500" lnSpcReduction="10000"/>
          </a:bodyPr>
          <a:lstStyle/>
          <a:p>
            <a:pPr algn="just"/>
            <a:r>
              <a:rPr lang="en-IN" dirty="0"/>
              <a:t>Three address instructions can be implemented as objects or as records with fields for the operator and the operands. Three such representations are called quadruples, triples, and indirect triples.</a:t>
            </a:r>
          </a:p>
          <a:p>
            <a:pPr algn="just"/>
            <a:r>
              <a:rPr lang="en-IN" dirty="0"/>
              <a:t>Quadruples- A quadruple (or just quad) has four fields: op, arg1, arg2, and result. </a:t>
            </a:r>
          </a:p>
          <a:p>
            <a:pPr algn="just"/>
            <a:r>
              <a:rPr lang="en-IN" dirty="0"/>
              <a:t>The op field contains an internal code for the operator. </a:t>
            </a:r>
          </a:p>
          <a:p>
            <a:pPr algn="just"/>
            <a:r>
              <a:rPr lang="en-IN" dirty="0"/>
              <a:t>For instance, the three-address instruction x = y +z is represented by placing + in op, y in arg1, z in arg2, and x in result.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Quadruple Representation</a:t>
            </a:r>
          </a:p>
        </p:txBody>
      </p:sp>
      <p:sp>
        <p:nvSpPr>
          <p:cNvPr id="3" name="Content Placeholder 2"/>
          <p:cNvSpPr>
            <a:spLocks noGrp="1"/>
          </p:cNvSpPr>
          <p:nvPr>
            <p:ph idx="1"/>
          </p:nvPr>
        </p:nvSpPr>
        <p:spPr>
          <a:xfrm>
            <a:off x="457200" y="1600200"/>
            <a:ext cx="8686800" cy="5043510"/>
          </a:xfrm>
        </p:spPr>
        <p:txBody>
          <a:bodyPr>
            <a:normAutofit lnSpcReduction="10000"/>
          </a:bodyPr>
          <a:lstStyle/>
          <a:p>
            <a:pPr algn="just">
              <a:buNone/>
            </a:pPr>
            <a:r>
              <a:rPr lang="en-IN" dirty="0"/>
              <a:t>The following are some exceptions to this rule:</a:t>
            </a:r>
          </a:p>
          <a:p>
            <a:pPr algn="just"/>
            <a:r>
              <a:rPr lang="en-IN" dirty="0"/>
              <a:t>1. Instructions with unary operators like</a:t>
            </a:r>
          </a:p>
          <a:p>
            <a:pPr algn="just">
              <a:buNone/>
            </a:pPr>
            <a:r>
              <a:rPr lang="en-IN" dirty="0"/>
              <a:t>     x = minus y or x = y do not use arg2. </a:t>
            </a:r>
          </a:p>
          <a:p>
            <a:pPr algn="just">
              <a:buNone/>
            </a:pPr>
            <a:r>
              <a:rPr lang="en-IN" dirty="0"/>
              <a:t>For a copy statement like x = y, op is =, while for most other operations, the assignment operator is implied.</a:t>
            </a:r>
          </a:p>
          <a:p>
            <a:pPr algn="just"/>
            <a:r>
              <a:rPr lang="en-IN" dirty="0"/>
              <a:t>2. Operators like param use neither arg2 nor result.</a:t>
            </a:r>
          </a:p>
          <a:p>
            <a:pPr algn="just"/>
            <a:r>
              <a:rPr lang="en-IN" dirty="0"/>
              <a:t>3. Conditional and unconditional jumps put the target label in result. </a:t>
            </a:r>
            <a:r>
              <a:rPr lang="en-IN" dirty="0" err="1"/>
              <a:t>goto</a:t>
            </a:r>
            <a:r>
              <a:rPr lang="en-IN" dirty="0"/>
              <a:t> L</a:t>
            </a:r>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Quadruple representation of  </a:t>
            </a:r>
            <a:br>
              <a:rPr lang="en-IN" dirty="0"/>
            </a:br>
            <a:r>
              <a:rPr lang="en-IN" dirty="0"/>
              <a:t>a = b*-c + b*-c</a:t>
            </a:r>
          </a:p>
        </p:txBody>
      </p:sp>
      <p:pic>
        <p:nvPicPr>
          <p:cNvPr id="1026" name="Picture 2"/>
          <p:cNvPicPr>
            <a:picLocks noGrp="1" noChangeAspect="1" noChangeArrowheads="1"/>
          </p:cNvPicPr>
          <p:nvPr>
            <p:ph idx="1"/>
          </p:nvPr>
        </p:nvPicPr>
        <p:blipFill>
          <a:blip r:embed="rId2"/>
          <a:srcRect/>
          <a:stretch>
            <a:fillRect/>
          </a:stretch>
        </p:blipFill>
        <p:spPr bwMode="auto">
          <a:xfrm>
            <a:off x="500034" y="2016129"/>
            <a:ext cx="8643966" cy="38417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Triples</a:t>
            </a:r>
          </a:p>
        </p:txBody>
      </p:sp>
      <p:pic>
        <p:nvPicPr>
          <p:cNvPr id="2050" name="Picture 2"/>
          <p:cNvPicPr>
            <a:picLocks noGrp="1" noChangeAspect="1" noChangeArrowheads="1"/>
          </p:cNvPicPr>
          <p:nvPr>
            <p:ph idx="1"/>
          </p:nvPr>
        </p:nvPicPr>
        <p:blipFill>
          <a:blip r:embed="rId2"/>
          <a:srcRect/>
          <a:stretch>
            <a:fillRect/>
          </a:stretch>
        </p:blipFill>
        <p:spPr bwMode="auto">
          <a:xfrm>
            <a:off x="5500694" y="3214686"/>
            <a:ext cx="2714644" cy="3197486"/>
          </a:xfrm>
          <a:prstGeom prst="rect">
            <a:avLst/>
          </a:prstGeom>
          <a:noFill/>
          <a:ln w="9525">
            <a:noFill/>
            <a:miter lim="800000"/>
            <a:headEnd/>
            <a:tailEnd/>
          </a:ln>
          <a:effectLst/>
        </p:spPr>
      </p:pic>
      <p:sp>
        <p:nvSpPr>
          <p:cNvPr id="5" name="Rectangle 4"/>
          <p:cNvSpPr/>
          <p:nvPr/>
        </p:nvSpPr>
        <p:spPr>
          <a:xfrm>
            <a:off x="214282" y="1428736"/>
            <a:ext cx="8929718" cy="1569660"/>
          </a:xfrm>
          <a:prstGeom prst="rect">
            <a:avLst/>
          </a:prstGeom>
        </p:spPr>
        <p:txBody>
          <a:bodyPr wrap="square">
            <a:spAutoFit/>
          </a:bodyPr>
          <a:lstStyle/>
          <a:p>
            <a:pPr algn="just"/>
            <a:r>
              <a:rPr lang="en-IN" sz="2400" dirty="0"/>
              <a:t>A triple has only three fields, which we call op, arg1, and arg2. With triples, the result of an operation is referred to by its position, so moving an instruction may require us to change all references to that result. </a:t>
            </a:r>
          </a:p>
        </p:txBody>
      </p:sp>
      <p:pic>
        <p:nvPicPr>
          <p:cNvPr id="2051" name="Picture 3"/>
          <p:cNvPicPr>
            <a:picLocks noChangeAspect="1" noChangeArrowheads="1"/>
          </p:cNvPicPr>
          <p:nvPr/>
        </p:nvPicPr>
        <p:blipFill>
          <a:blip r:embed="rId3"/>
          <a:srcRect/>
          <a:stretch>
            <a:fillRect/>
          </a:stretch>
        </p:blipFill>
        <p:spPr bwMode="auto">
          <a:xfrm>
            <a:off x="785786" y="3357562"/>
            <a:ext cx="2500330" cy="3003643"/>
          </a:xfrm>
          <a:prstGeom prst="rect">
            <a:avLst/>
          </a:prstGeom>
          <a:noFill/>
          <a:ln w="9525">
            <a:noFill/>
            <a:miter lim="800000"/>
            <a:headEnd/>
            <a:tailEnd/>
          </a:ln>
          <a:effectLst/>
        </p:spPr>
      </p:pic>
      <p:sp>
        <p:nvSpPr>
          <p:cNvPr id="8" name="TextBox 7"/>
          <p:cNvSpPr txBox="1"/>
          <p:nvPr/>
        </p:nvSpPr>
        <p:spPr>
          <a:xfrm>
            <a:off x="4643438" y="2857496"/>
            <a:ext cx="4286280" cy="369332"/>
          </a:xfrm>
          <a:prstGeom prst="rect">
            <a:avLst/>
          </a:prstGeom>
          <a:noFill/>
        </p:spPr>
        <p:txBody>
          <a:bodyPr wrap="square" rtlCol="0">
            <a:spAutoFit/>
          </a:bodyPr>
          <a:lstStyle/>
          <a:p>
            <a:r>
              <a:rPr lang="en-IN" dirty="0"/>
              <a:t>    </a:t>
            </a:r>
            <a:r>
              <a:rPr lang="en-IN" b="1" dirty="0"/>
              <a:t>Triple Representation of  a = b*-c + b*-c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Indirect</a:t>
            </a:r>
            <a:r>
              <a:rPr lang="en-IN" i="1" dirty="0"/>
              <a:t> </a:t>
            </a:r>
            <a:r>
              <a:rPr lang="en-IN" dirty="0"/>
              <a:t>Triples</a:t>
            </a:r>
            <a:endParaRPr lang="en-IN" i="1" dirty="0"/>
          </a:p>
        </p:txBody>
      </p:sp>
      <p:pic>
        <p:nvPicPr>
          <p:cNvPr id="3074" name="Picture 2"/>
          <p:cNvPicPr>
            <a:picLocks noGrp="1" noChangeAspect="1" noChangeArrowheads="1"/>
          </p:cNvPicPr>
          <p:nvPr>
            <p:ph idx="1"/>
          </p:nvPr>
        </p:nvPicPr>
        <p:blipFill>
          <a:blip r:embed="rId2"/>
          <a:srcRect/>
          <a:stretch>
            <a:fillRect/>
          </a:stretch>
        </p:blipFill>
        <p:spPr bwMode="auto">
          <a:xfrm>
            <a:off x="1500166" y="3143248"/>
            <a:ext cx="6429375" cy="3114675"/>
          </a:xfrm>
          <a:prstGeom prst="rect">
            <a:avLst/>
          </a:prstGeom>
          <a:noFill/>
          <a:ln w="9525">
            <a:noFill/>
            <a:miter lim="800000"/>
            <a:headEnd/>
            <a:tailEnd/>
          </a:ln>
          <a:effectLst/>
        </p:spPr>
      </p:pic>
      <p:sp>
        <p:nvSpPr>
          <p:cNvPr id="6" name="Rectangle 5"/>
          <p:cNvSpPr/>
          <p:nvPr/>
        </p:nvSpPr>
        <p:spPr>
          <a:xfrm>
            <a:off x="0" y="1357298"/>
            <a:ext cx="9144000" cy="1569660"/>
          </a:xfrm>
          <a:prstGeom prst="rect">
            <a:avLst/>
          </a:prstGeom>
        </p:spPr>
        <p:txBody>
          <a:bodyPr wrap="square">
            <a:spAutoFit/>
          </a:bodyPr>
          <a:lstStyle/>
          <a:p>
            <a:pPr algn="just"/>
            <a:r>
              <a:rPr lang="en-IN" sz="2400" dirty="0"/>
              <a:t>Indirect triples consist of a listing of pointers to triples, rather than a listing of triples themselves. With indirect triples, an optimizing compiler can move an instruction by reordering the instruction list, without a directing the triples themselves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Static Single Assignment Form(SSA)</a:t>
            </a:r>
          </a:p>
        </p:txBody>
      </p:sp>
      <p:sp>
        <p:nvSpPr>
          <p:cNvPr id="3" name="Content Placeholder 2"/>
          <p:cNvSpPr>
            <a:spLocks noGrp="1"/>
          </p:cNvSpPr>
          <p:nvPr>
            <p:ph idx="1"/>
          </p:nvPr>
        </p:nvSpPr>
        <p:spPr>
          <a:xfrm>
            <a:off x="457200" y="1571612"/>
            <a:ext cx="8686800" cy="4554551"/>
          </a:xfrm>
        </p:spPr>
        <p:txBody>
          <a:bodyPr/>
          <a:lstStyle/>
          <a:p>
            <a:r>
              <a:rPr lang="en-IN" dirty="0"/>
              <a:t>Intermediate Representation that facilitates certain code optimizations.</a:t>
            </a:r>
          </a:p>
          <a:p>
            <a:r>
              <a:rPr lang="en-IN" dirty="0"/>
              <a:t>Intermediate program in three-address code and SSA</a:t>
            </a:r>
          </a:p>
          <a:p>
            <a:endParaRPr lang="en-IN" dirty="0"/>
          </a:p>
        </p:txBody>
      </p:sp>
      <p:pic>
        <p:nvPicPr>
          <p:cNvPr id="1030" name="Picture 6"/>
          <p:cNvPicPr>
            <a:picLocks noChangeAspect="1" noChangeArrowheads="1"/>
          </p:cNvPicPr>
          <p:nvPr/>
        </p:nvPicPr>
        <p:blipFill>
          <a:blip r:embed="rId2"/>
          <a:srcRect/>
          <a:stretch>
            <a:fillRect/>
          </a:stretch>
        </p:blipFill>
        <p:spPr bwMode="auto">
          <a:xfrm>
            <a:off x="1284899" y="3857628"/>
            <a:ext cx="7144753" cy="237104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8670"/>
            <a:ext cx="9144000" cy="5643602"/>
          </a:xfrm>
        </p:spPr>
        <p:txBody>
          <a:bodyPr>
            <a:normAutofit/>
          </a:bodyPr>
          <a:lstStyle/>
          <a:p>
            <a:pPr algn="just"/>
            <a:r>
              <a:rPr lang="en-IN" dirty="0"/>
              <a:t>The same variable may be defined in two different control-flow paths in a program.</a:t>
            </a:r>
          </a:p>
          <a:p>
            <a:pPr algn="just"/>
            <a:endParaRPr lang="en-IN" dirty="0"/>
          </a:p>
          <a:p>
            <a:pPr algn="just"/>
            <a:r>
              <a:rPr lang="en-IN" dirty="0"/>
              <a:t>has two control-flow paths in which the variable x gets defined. </a:t>
            </a:r>
          </a:p>
          <a:p>
            <a:pPr algn="just"/>
            <a:endParaRPr lang="en-IN" dirty="0"/>
          </a:p>
          <a:p>
            <a:pPr algn="just"/>
            <a:r>
              <a:rPr lang="en-IN" dirty="0"/>
              <a:t>Here,  (x1,x2) has the value x1 if the control flow passes through the true part of the conditional and the value x2 if the control flow passes through the false part. </a:t>
            </a:r>
          </a:p>
        </p:txBody>
      </p:sp>
      <p:pic>
        <p:nvPicPr>
          <p:cNvPr id="2056" name="Picture 8"/>
          <p:cNvPicPr>
            <a:picLocks noChangeAspect="1" noChangeArrowheads="1"/>
          </p:cNvPicPr>
          <p:nvPr/>
        </p:nvPicPr>
        <p:blipFill>
          <a:blip r:embed="rId2"/>
          <a:srcRect/>
          <a:stretch>
            <a:fillRect/>
          </a:stretch>
        </p:blipFill>
        <p:spPr bwMode="auto">
          <a:xfrm>
            <a:off x="785786" y="1928802"/>
            <a:ext cx="5422914" cy="800102"/>
          </a:xfrm>
          <a:prstGeom prst="rect">
            <a:avLst/>
          </a:prstGeom>
          <a:noFill/>
          <a:ln w="9525">
            <a:noFill/>
            <a:miter lim="800000"/>
            <a:headEnd/>
            <a:tailEnd/>
          </a:ln>
          <a:effectLst/>
        </p:spPr>
      </p:pic>
      <p:pic>
        <p:nvPicPr>
          <p:cNvPr id="2057" name="Picture 9"/>
          <p:cNvPicPr>
            <a:picLocks noChangeAspect="1" noChangeArrowheads="1"/>
          </p:cNvPicPr>
          <p:nvPr/>
        </p:nvPicPr>
        <p:blipFill>
          <a:blip r:embed="rId3"/>
          <a:srcRect/>
          <a:stretch>
            <a:fillRect/>
          </a:stretch>
        </p:blipFill>
        <p:spPr bwMode="auto">
          <a:xfrm>
            <a:off x="2786050" y="3286124"/>
            <a:ext cx="5199750" cy="857256"/>
          </a:xfrm>
          <a:prstGeom prst="rect">
            <a:avLst/>
          </a:prstGeom>
          <a:noFill/>
          <a:ln w="9525">
            <a:noFill/>
            <a:miter lim="800000"/>
            <a:headEnd/>
            <a:tailEnd/>
          </a:ln>
          <a:effectLst/>
        </p:spPr>
      </p:pic>
      <p:pic>
        <p:nvPicPr>
          <p:cNvPr id="2059" name="Picture 11"/>
          <p:cNvPicPr>
            <a:picLocks noChangeAspect="1" noChangeArrowheads="1"/>
          </p:cNvPicPr>
          <p:nvPr/>
        </p:nvPicPr>
        <p:blipFill>
          <a:blip r:embed="rId4"/>
          <a:srcRect/>
          <a:stretch>
            <a:fillRect/>
          </a:stretch>
        </p:blipFill>
        <p:spPr bwMode="auto">
          <a:xfrm>
            <a:off x="1357290" y="4214818"/>
            <a:ext cx="299743" cy="685127"/>
          </a:xfrm>
          <a:prstGeom prst="rect">
            <a:avLst/>
          </a:prstGeom>
          <a:noFill/>
          <a:ln w="9525">
            <a:noFill/>
            <a:miter lim="800000"/>
            <a:headEnd/>
            <a:tailEnd/>
          </a:ln>
          <a:effectLst/>
        </p:spPr>
      </p:pic>
      <p:pic>
        <p:nvPicPr>
          <p:cNvPr id="2060" name="Picture 12"/>
          <p:cNvPicPr>
            <a:picLocks noChangeAspect="1" noChangeArrowheads="1"/>
          </p:cNvPicPr>
          <p:nvPr/>
        </p:nvPicPr>
        <p:blipFill>
          <a:blip r:embed="rId5"/>
          <a:srcRect/>
          <a:stretch>
            <a:fillRect/>
          </a:stretch>
        </p:blipFill>
        <p:spPr bwMode="auto">
          <a:xfrm>
            <a:off x="3143240" y="357166"/>
            <a:ext cx="2571768" cy="66865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a:t>Types and Declarations</a:t>
            </a:r>
          </a:p>
        </p:txBody>
      </p:sp>
      <p:sp>
        <p:nvSpPr>
          <p:cNvPr id="3" name="Content Placeholder 2"/>
          <p:cNvSpPr>
            <a:spLocks noGrp="1"/>
          </p:cNvSpPr>
          <p:nvPr>
            <p:ph idx="1"/>
          </p:nvPr>
        </p:nvSpPr>
        <p:spPr>
          <a:xfrm>
            <a:off x="0" y="1285860"/>
            <a:ext cx="9144000" cy="5572140"/>
          </a:xfrm>
        </p:spPr>
        <p:txBody>
          <a:bodyPr>
            <a:normAutofit fontScale="92500" lnSpcReduction="20000"/>
          </a:bodyPr>
          <a:lstStyle/>
          <a:p>
            <a:pPr algn="just"/>
            <a:r>
              <a:rPr lang="en-IN" dirty="0"/>
              <a:t>The applications of types can be grouped under checking and translation:</a:t>
            </a:r>
          </a:p>
          <a:p>
            <a:pPr algn="just"/>
            <a:r>
              <a:rPr lang="en-IN" b="1" dirty="0"/>
              <a:t>Type checking: </a:t>
            </a:r>
            <a:r>
              <a:rPr lang="en-IN" dirty="0"/>
              <a:t>uses logical rules to reason about the behavior of a program at run time.</a:t>
            </a:r>
          </a:p>
          <a:p>
            <a:pPr lvl="1" algn="just"/>
            <a:r>
              <a:rPr lang="en-IN" dirty="0"/>
              <a:t>For example, the &amp;&amp; operator in Java expects its two operands to be </a:t>
            </a:r>
            <a:r>
              <a:rPr lang="en-IN" dirty="0" err="1"/>
              <a:t>booleans</a:t>
            </a:r>
            <a:r>
              <a:rPr lang="en-IN" dirty="0"/>
              <a:t>; the result is also of type </a:t>
            </a:r>
            <a:r>
              <a:rPr lang="en-IN" dirty="0" err="1"/>
              <a:t>boolean</a:t>
            </a:r>
            <a:r>
              <a:rPr lang="en-IN" dirty="0"/>
              <a:t>.</a:t>
            </a:r>
          </a:p>
          <a:p>
            <a:pPr lvl="1" algn="just">
              <a:buNone/>
            </a:pPr>
            <a:endParaRPr lang="en-IN" dirty="0"/>
          </a:p>
          <a:p>
            <a:pPr algn="just"/>
            <a:r>
              <a:rPr lang="en-IN" b="1" dirty="0"/>
              <a:t>Translation Applications: </a:t>
            </a:r>
            <a:r>
              <a:rPr lang="en-IN" dirty="0"/>
              <a:t>From the type of a name, a compiler can determine the storage that will be needed for that name at run time. </a:t>
            </a:r>
          </a:p>
          <a:p>
            <a:pPr algn="just">
              <a:buNone/>
            </a:pPr>
            <a:r>
              <a:rPr lang="en-IN" dirty="0"/>
              <a:t>		-</a:t>
            </a:r>
            <a:r>
              <a:rPr lang="en-IN" sz="2800" dirty="0"/>
              <a:t>For example, Type information is also needed to calculate the address denoted by an array reference, to insert explicit type conversions.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1313</Words>
  <Application>Microsoft Office PowerPoint</Application>
  <PresentationFormat>On-screen Show (4:3)</PresentationFormat>
  <Paragraphs>96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Intermediate Code Generation</vt:lpstr>
      <vt:lpstr>The description of three-address instructions</vt:lpstr>
      <vt:lpstr>Quadruple Representation</vt:lpstr>
      <vt:lpstr>Quadruple representation of   a = b*-c + b*-c</vt:lpstr>
      <vt:lpstr>Triples</vt:lpstr>
      <vt:lpstr>Indirect Triples</vt:lpstr>
      <vt:lpstr>Static Single Assignment Form(SSA)</vt:lpstr>
      <vt:lpstr>PowerPoint Presentation</vt:lpstr>
      <vt:lpstr>Types and Declarations</vt:lpstr>
      <vt:lpstr>Type Expressions</vt:lpstr>
      <vt:lpstr>Definition of type expressions</vt:lpstr>
      <vt:lpstr>Type Equivalence</vt:lpstr>
      <vt:lpstr>CFG for valid Declarations in C Language</vt:lpstr>
      <vt:lpstr>Storage Layout for local names</vt:lpstr>
      <vt:lpstr>Computing types and their widths  Syntax-directed translation of array types</vt:lpstr>
      <vt:lpstr>Sequences of Declarations</vt:lpstr>
      <vt:lpstr>PowerPoint Presentation</vt:lpstr>
      <vt:lpstr>Compute the type and relative address for the Declaration statement given below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sini</dc:creator>
  <cp:lastModifiedBy>ADMIN</cp:lastModifiedBy>
  <cp:revision>108</cp:revision>
  <dcterms:created xsi:type="dcterms:W3CDTF">2020-04-02T04:42:58Z</dcterms:created>
  <dcterms:modified xsi:type="dcterms:W3CDTF">2024-01-25T08:32:29Z</dcterms:modified>
</cp:coreProperties>
</file>