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4" r:id="rId3"/>
    <p:sldId id="259" r:id="rId4"/>
    <p:sldId id="260" r:id="rId5"/>
    <p:sldId id="263" r:id="rId6"/>
    <p:sldId id="267" r:id="rId7"/>
    <p:sldId id="261" r:id="rId8"/>
    <p:sldId id="262" r:id="rId9"/>
    <p:sldId id="265"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p:scale>
          <a:sx n="73" d="100"/>
          <a:sy n="73" d="100"/>
        </p:scale>
        <p:origin x="-612"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103C29F-D897-4532-A731-FA625B118F45}" type="datetimeFigureOut">
              <a:rPr lang="en-US" smtClean="0"/>
              <a:pPr/>
              <a:t>4/8/2020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224A18E-506D-49AA-9CEB-E731DE8258CD}" type="slidenum">
              <a:rPr lang="en-US" smtClean="0"/>
              <a:pPr/>
              <a:t>‹#›</a:t>
            </a:fld>
            <a:endParaRPr lang="en-US"/>
          </a:p>
        </p:txBody>
      </p:sp>
    </p:spTree>
    <p:extLst>
      <p:ext uri="{BB962C8B-B14F-4D97-AF65-F5344CB8AC3E}">
        <p14:creationId xmlns="" xmlns:p14="http://schemas.microsoft.com/office/powerpoint/2010/main" val="245232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03C29F-D897-4532-A731-FA625B118F45}" type="datetimeFigureOut">
              <a:rPr lang="en-US" smtClean="0"/>
              <a:pPr/>
              <a:t>4/8/2020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224A18E-506D-49AA-9CEB-E731DE8258CD}" type="slidenum">
              <a:rPr lang="en-US" smtClean="0"/>
              <a:pPr/>
              <a:t>‹#›</a:t>
            </a:fld>
            <a:endParaRPr lang="en-US"/>
          </a:p>
        </p:txBody>
      </p:sp>
    </p:spTree>
    <p:extLst>
      <p:ext uri="{BB962C8B-B14F-4D97-AF65-F5344CB8AC3E}">
        <p14:creationId xmlns="" xmlns:p14="http://schemas.microsoft.com/office/powerpoint/2010/main" val="1172615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03C29F-D897-4532-A731-FA625B118F45}" type="datetimeFigureOut">
              <a:rPr lang="en-US" smtClean="0"/>
              <a:pPr/>
              <a:t>4/8/2020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224A18E-506D-49AA-9CEB-E731DE8258CD}" type="slidenum">
              <a:rPr lang="en-US" smtClean="0"/>
              <a:pPr/>
              <a:t>‹#›</a:t>
            </a:fld>
            <a:endParaRPr lang="en-US"/>
          </a:p>
        </p:txBody>
      </p:sp>
    </p:spTree>
    <p:extLst>
      <p:ext uri="{BB962C8B-B14F-4D97-AF65-F5344CB8AC3E}">
        <p14:creationId xmlns="" xmlns:p14="http://schemas.microsoft.com/office/powerpoint/2010/main" val="2329952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03C29F-D897-4532-A731-FA625B118F45}" type="datetimeFigureOut">
              <a:rPr lang="en-US" smtClean="0"/>
              <a:pPr/>
              <a:t>4/8/2020</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224A18E-506D-49AA-9CEB-E731DE8258CD}" type="slidenum">
              <a:rPr lang="en-US" smtClean="0"/>
              <a:pPr/>
              <a:t>‹#›</a:t>
            </a:fld>
            <a:endParaRPr lang="en-US"/>
          </a:p>
        </p:txBody>
      </p:sp>
    </p:spTree>
    <p:extLst>
      <p:ext uri="{BB962C8B-B14F-4D97-AF65-F5344CB8AC3E}">
        <p14:creationId xmlns="" xmlns:p14="http://schemas.microsoft.com/office/powerpoint/2010/main" val="2807923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03C29F-D897-4532-A731-FA625B118F45}" type="datetimeFigureOut">
              <a:rPr lang="en-US" smtClean="0"/>
              <a:pPr/>
              <a:t>4/8/2020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224A18E-506D-49AA-9CEB-E731DE8258CD}" type="slidenum">
              <a:rPr lang="en-US" smtClean="0"/>
              <a:pPr/>
              <a:t>‹#›</a:t>
            </a:fld>
            <a:endParaRPr lang="en-US"/>
          </a:p>
        </p:txBody>
      </p:sp>
    </p:spTree>
    <p:extLst>
      <p:ext uri="{BB962C8B-B14F-4D97-AF65-F5344CB8AC3E}">
        <p14:creationId xmlns="" xmlns:p14="http://schemas.microsoft.com/office/powerpoint/2010/main" val="533714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103C29F-D897-4532-A731-FA625B118F45}" type="datetimeFigureOut">
              <a:rPr lang="en-US" smtClean="0"/>
              <a:pPr/>
              <a:t>4/8/2020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24A18E-506D-49AA-9CEB-E731DE8258CD}" type="slidenum">
              <a:rPr lang="en-US" smtClean="0"/>
              <a:pPr/>
              <a:t>‹#›</a:t>
            </a:fld>
            <a:endParaRPr lang="en-US"/>
          </a:p>
        </p:txBody>
      </p:sp>
    </p:spTree>
    <p:extLst>
      <p:ext uri="{BB962C8B-B14F-4D97-AF65-F5344CB8AC3E}">
        <p14:creationId xmlns="" xmlns:p14="http://schemas.microsoft.com/office/powerpoint/2010/main" val="932852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103C29F-D897-4532-A731-FA625B118F45}" type="datetimeFigureOut">
              <a:rPr lang="en-US" smtClean="0"/>
              <a:pPr/>
              <a:t>4/8/2020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224A18E-506D-49AA-9CEB-E731DE8258CD}" type="slidenum">
              <a:rPr lang="en-US" smtClean="0"/>
              <a:pPr/>
              <a:t>‹#›</a:t>
            </a:fld>
            <a:endParaRPr lang="en-US"/>
          </a:p>
        </p:txBody>
      </p:sp>
    </p:spTree>
    <p:extLst>
      <p:ext uri="{BB962C8B-B14F-4D97-AF65-F5344CB8AC3E}">
        <p14:creationId xmlns="" xmlns:p14="http://schemas.microsoft.com/office/powerpoint/2010/main" val="4051063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103C29F-D897-4532-A731-FA625B118F45}" type="datetimeFigureOut">
              <a:rPr lang="en-US" smtClean="0"/>
              <a:pPr/>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4A18E-506D-49AA-9CEB-E731DE8258CD}" type="slidenum">
              <a:rPr lang="en-US" smtClean="0"/>
              <a:pPr/>
              <a:t>‹#›</a:t>
            </a:fld>
            <a:endParaRPr lang="en-US"/>
          </a:p>
        </p:txBody>
      </p:sp>
    </p:spTree>
    <p:extLst>
      <p:ext uri="{BB962C8B-B14F-4D97-AF65-F5344CB8AC3E}">
        <p14:creationId xmlns="" xmlns:p14="http://schemas.microsoft.com/office/powerpoint/2010/main" val="2843126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103C29F-D897-4532-A731-FA625B118F45}" type="datetimeFigureOut">
              <a:rPr lang="en-US" smtClean="0"/>
              <a:pPr/>
              <a:t>4/8/2020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224A18E-506D-49AA-9CEB-E731DE8258CD}" type="slidenum">
              <a:rPr lang="en-US" smtClean="0"/>
              <a:pPr/>
              <a:t>‹#›</a:t>
            </a:fld>
            <a:endParaRPr lang="en-US"/>
          </a:p>
        </p:txBody>
      </p:sp>
    </p:spTree>
    <p:extLst>
      <p:ext uri="{BB962C8B-B14F-4D97-AF65-F5344CB8AC3E}">
        <p14:creationId xmlns="" xmlns:p14="http://schemas.microsoft.com/office/powerpoint/2010/main" val="2259486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03C29F-D897-4532-A731-FA625B118F45}" type="datetimeFigureOut">
              <a:rPr lang="en-US" smtClean="0"/>
              <a:pPr/>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4A18E-506D-49AA-9CEB-E731DE8258CD}" type="slidenum">
              <a:rPr lang="en-US" smtClean="0"/>
              <a:pPr/>
              <a:t>‹#›</a:t>
            </a:fld>
            <a:endParaRPr lang="en-US"/>
          </a:p>
        </p:txBody>
      </p:sp>
    </p:spTree>
    <p:extLst>
      <p:ext uri="{BB962C8B-B14F-4D97-AF65-F5344CB8AC3E}">
        <p14:creationId xmlns="" xmlns:p14="http://schemas.microsoft.com/office/powerpoint/2010/main" val="2977963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03C29F-D897-4532-A731-FA625B118F45}" type="datetimeFigureOut">
              <a:rPr lang="en-US" smtClean="0"/>
              <a:pPr/>
              <a:t>4/8/2020</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224A18E-506D-49AA-9CEB-E731DE8258CD}" type="slidenum">
              <a:rPr lang="en-US" smtClean="0"/>
              <a:pPr/>
              <a:t>‹#›</a:t>
            </a:fld>
            <a:endParaRPr lang="en-US"/>
          </a:p>
        </p:txBody>
      </p:sp>
    </p:spTree>
    <p:extLst>
      <p:ext uri="{BB962C8B-B14F-4D97-AF65-F5344CB8AC3E}">
        <p14:creationId xmlns="" xmlns:p14="http://schemas.microsoft.com/office/powerpoint/2010/main" val="977089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03C29F-D897-4532-A731-FA625B118F45}" type="datetimeFigureOut">
              <a:rPr lang="en-US" smtClean="0"/>
              <a:pPr/>
              <a:t>4/8/2020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24A18E-506D-49AA-9CEB-E731DE8258CD}" type="slidenum">
              <a:rPr lang="en-US" smtClean="0"/>
              <a:pPr/>
              <a:t>‹#›</a:t>
            </a:fld>
            <a:endParaRPr lang="en-US"/>
          </a:p>
        </p:txBody>
      </p:sp>
    </p:spTree>
    <p:extLst>
      <p:ext uri="{BB962C8B-B14F-4D97-AF65-F5344CB8AC3E}">
        <p14:creationId xmlns="" xmlns:p14="http://schemas.microsoft.com/office/powerpoint/2010/main" val="4187990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103C29F-D897-4532-A731-FA625B118F45}" type="datetimeFigureOut">
              <a:rPr lang="en-US" smtClean="0"/>
              <a:pPr/>
              <a:t>4/8/2020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24A18E-506D-49AA-9CEB-E731DE8258CD}" type="slidenum">
              <a:rPr lang="en-US" smtClean="0"/>
              <a:pPr/>
              <a:t>‹#›</a:t>
            </a:fld>
            <a:endParaRPr lang="en-US"/>
          </a:p>
        </p:txBody>
      </p:sp>
    </p:spTree>
    <p:extLst>
      <p:ext uri="{BB962C8B-B14F-4D97-AF65-F5344CB8AC3E}">
        <p14:creationId xmlns="" xmlns:p14="http://schemas.microsoft.com/office/powerpoint/2010/main" val="1233776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103C29F-D897-4532-A731-FA625B118F45}" type="datetimeFigureOut">
              <a:rPr lang="en-US" smtClean="0"/>
              <a:pPr/>
              <a:t>4/8/2020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24A18E-506D-49AA-9CEB-E731DE8258CD}" type="slidenum">
              <a:rPr lang="en-US" smtClean="0"/>
              <a:pPr/>
              <a:t>‹#›</a:t>
            </a:fld>
            <a:endParaRPr lang="en-US"/>
          </a:p>
        </p:txBody>
      </p:sp>
    </p:spTree>
    <p:extLst>
      <p:ext uri="{BB962C8B-B14F-4D97-AF65-F5344CB8AC3E}">
        <p14:creationId xmlns="" xmlns:p14="http://schemas.microsoft.com/office/powerpoint/2010/main" val="2895343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03C29F-D897-4532-A731-FA625B118F45}" type="datetimeFigureOut">
              <a:rPr lang="en-US" smtClean="0"/>
              <a:pPr/>
              <a:t>4/8/2020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224A18E-506D-49AA-9CEB-E731DE8258CD}" type="slidenum">
              <a:rPr lang="en-US" smtClean="0"/>
              <a:pPr/>
              <a:t>‹#›</a:t>
            </a:fld>
            <a:endParaRPr lang="en-US"/>
          </a:p>
        </p:txBody>
      </p:sp>
    </p:spTree>
    <p:extLst>
      <p:ext uri="{BB962C8B-B14F-4D97-AF65-F5344CB8AC3E}">
        <p14:creationId xmlns="" xmlns:p14="http://schemas.microsoft.com/office/powerpoint/2010/main" val="3117609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03C29F-D897-4532-A731-FA625B118F45}" type="datetimeFigureOut">
              <a:rPr lang="en-US" smtClean="0"/>
              <a:pPr/>
              <a:t>4/8/2020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224A18E-506D-49AA-9CEB-E731DE8258CD}" type="slidenum">
              <a:rPr lang="en-US" smtClean="0"/>
              <a:pPr/>
              <a:t>‹#›</a:t>
            </a:fld>
            <a:endParaRPr lang="en-US"/>
          </a:p>
        </p:txBody>
      </p:sp>
    </p:spTree>
    <p:extLst>
      <p:ext uri="{BB962C8B-B14F-4D97-AF65-F5344CB8AC3E}">
        <p14:creationId xmlns="" xmlns:p14="http://schemas.microsoft.com/office/powerpoint/2010/main" val="783980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03C29F-D897-4532-A731-FA625B118F45}" type="datetimeFigureOut">
              <a:rPr lang="en-US" smtClean="0"/>
              <a:pPr/>
              <a:t>4/8/2020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224A18E-506D-49AA-9CEB-E731DE8258CD}" type="slidenum">
              <a:rPr lang="en-US" smtClean="0"/>
              <a:pPr/>
              <a:t>‹#›</a:t>
            </a:fld>
            <a:endParaRPr lang="en-US"/>
          </a:p>
        </p:txBody>
      </p:sp>
    </p:spTree>
    <p:extLst>
      <p:ext uri="{BB962C8B-B14F-4D97-AF65-F5344CB8AC3E}">
        <p14:creationId xmlns="" xmlns:p14="http://schemas.microsoft.com/office/powerpoint/2010/main" val="1885890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103C29F-D897-4532-A731-FA625B118F45}" type="datetimeFigureOut">
              <a:rPr lang="en-US" smtClean="0"/>
              <a:pPr/>
              <a:t>4/8/2020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224A18E-506D-49AA-9CEB-E731DE8258CD}" type="slidenum">
              <a:rPr lang="en-US" smtClean="0"/>
              <a:pPr/>
              <a:t>‹#›</a:t>
            </a:fld>
            <a:endParaRPr lang="en-US"/>
          </a:p>
        </p:txBody>
      </p:sp>
    </p:spTree>
    <p:extLst>
      <p:ext uri="{BB962C8B-B14F-4D97-AF65-F5344CB8AC3E}">
        <p14:creationId xmlns="" xmlns:p14="http://schemas.microsoft.com/office/powerpoint/2010/main" val="20217386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543" y="973668"/>
            <a:ext cx="8348824" cy="706964"/>
          </a:xfrm>
        </p:spPr>
        <p:txBody>
          <a:bodyPr/>
          <a:lstStyle/>
          <a:p>
            <a:r>
              <a:rPr lang="en-US" dirty="0" smtClean="0"/>
              <a:t>Translation of Expressions</a:t>
            </a:r>
            <a:endParaRPr lang="en-US" dirty="0"/>
          </a:p>
        </p:txBody>
      </p:sp>
      <p:sp>
        <p:nvSpPr>
          <p:cNvPr id="3" name="Content Placeholder 2"/>
          <p:cNvSpPr>
            <a:spLocks noGrp="1"/>
          </p:cNvSpPr>
          <p:nvPr>
            <p:ph idx="1"/>
          </p:nvPr>
        </p:nvSpPr>
        <p:spPr>
          <a:xfrm>
            <a:off x="1698171" y="2808514"/>
            <a:ext cx="9366070" cy="3618412"/>
          </a:xfrm>
        </p:spPr>
        <p:txBody>
          <a:bodyPr/>
          <a:lstStyle/>
          <a:p>
            <a:pPr algn="just"/>
            <a:r>
              <a:rPr lang="en-IN" dirty="0" smtClean="0"/>
              <a:t> </a:t>
            </a:r>
            <a:r>
              <a:rPr lang="en-IN" sz="2400" b="1" dirty="0" smtClean="0"/>
              <a:t>Translation of expressions into three-address code </a:t>
            </a:r>
          </a:p>
          <a:p>
            <a:pPr lvl="1" algn="just"/>
            <a:r>
              <a:rPr lang="en-IN" sz="1800" dirty="0" smtClean="0"/>
              <a:t>An expression with more than one operator, like a + b * c, will translate into instructions with at most one operator  per instruction.</a:t>
            </a:r>
          </a:p>
          <a:p>
            <a:pPr algn="just"/>
            <a:r>
              <a:rPr lang="en-US" dirty="0" smtClean="0"/>
              <a:t>The compiler decides the order of operation given by three address code.</a:t>
            </a:r>
          </a:p>
          <a:p>
            <a:pPr algn="just"/>
            <a:r>
              <a:rPr lang="en-US" b="1" dirty="0" smtClean="0"/>
              <a:t>Three address code</a:t>
            </a:r>
            <a:r>
              <a:rPr lang="en-US" dirty="0" smtClean="0"/>
              <a:t> is a linearized representation of a syntax tree, where the names of the temporaries correspond to the nodes.</a:t>
            </a:r>
            <a:endParaRPr lang="en-IN" dirty="0" smtClean="0"/>
          </a:p>
          <a:p>
            <a:pPr algn="just">
              <a:buNone/>
            </a:pPr>
            <a:endParaRPr lang="en-IN" dirty="0" smtClean="0"/>
          </a:p>
          <a:p>
            <a:pPr algn="just"/>
            <a:endParaRPr lang="en-IN" dirty="0" smtClean="0"/>
          </a:p>
        </p:txBody>
      </p:sp>
    </p:spTree>
    <p:extLst>
      <p:ext uri="{BB962C8B-B14F-4D97-AF65-F5344CB8AC3E}">
        <p14:creationId xmlns="" xmlns:p14="http://schemas.microsoft.com/office/powerpoint/2010/main" val="41712276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6577" y="2599508"/>
            <a:ext cx="9452086" cy="2166257"/>
          </a:xfrm>
        </p:spPr>
        <p:txBody>
          <a:bodyPr>
            <a:normAutofit/>
          </a:bodyPr>
          <a:lstStyle/>
          <a:p>
            <a:pPr algn="ctr"/>
            <a:r>
              <a:rPr lang="en-IN" sz="3600" b="1" dirty="0" smtClean="0"/>
              <a:t>Next session on 9/4/2020</a:t>
            </a:r>
          </a:p>
          <a:p>
            <a:pPr algn="ctr">
              <a:buNone/>
            </a:pPr>
            <a:endParaRPr lang="en-IN" sz="3600" b="1" dirty="0" smtClean="0"/>
          </a:p>
          <a:p>
            <a:pPr algn="ctr">
              <a:buNone/>
            </a:pPr>
            <a:r>
              <a:rPr lang="en-IN" sz="3600" b="1" dirty="0" smtClean="0"/>
              <a:t> Addressing array elements</a:t>
            </a:r>
            <a:endParaRPr lang="en-IN" sz="36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8274" y="2168434"/>
            <a:ext cx="10737669" cy="4689566"/>
          </a:xfrm>
        </p:spPr>
        <p:txBody>
          <a:bodyPr/>
          <a:lstStyle/>
          <a:p>
            <a:pPr algn="just"/>
            <a:r>
              <a:rPr lang="en-IN" b="1" u="sng" dirty="0" smtClean="0"/>
              <a:t>Three Address Code for a + b + ( a + b )</a:t>
            </a:r>
          </a:p>
          <a:p>
            <a:pPr algn="just"/>
            <a:r>
              <a:rPr lang="en-IN" dirty="0" smtClean="0"/>
              <a:t>t1=a + b          </a:t>
            </a:r>
          </a:p>
          <a:p>
            <a:pPr algn="just"/>
            <a:r>
              <a:rPr lang="en-IN" dirty="0" smtClean="0"/>
              <a:t>t2=a + b</a:t>
            </a:r>
          </a:p>
          <a:p>
            <a:pPr algn="just"/>
            <a:r>
              <a:rPr lang="en-IN" dirty="0" smtClean="0"/>
              <a:t>t3=t1 + t2</a:t>
            </a:r>
          </a:p>
          <a:p>
            <a:endParaRPr lang="en-IN" dirty="0"/>
          </a:p>
        </p:txBody>
      </p:sp>
      <p:pic>
        <p:nvPicPr>
          <p:cNvPr id="3075" name="Picture 3"/>
          <p:cNvPicPr>
            <a:picLocks noChangeAspect="1" noChangeArrowheads="1"/>
          </p:cNvPicPr>
          <p:nvPr/>
        </p:nvPicPr>
        <p:blipFill>
          <a:blip r:embed="rId2"/>
          <a:srcRect/>
          <a:stretch>
            <a:fillRect/>
          </a:stretch>
        </p:blipFill>
        <p:spPr bwMode="auto">
          <a:xfrm>
            <a:off x="6544491" y="2280591"/>
            <a:ext cx="4428308" cy="4577409"/>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8904" y="744583"/>
            <a:ext cx="8897464" cy="936049"/>
          </a:xfrm>
        </p:spPr>
        <p:txBody>
          <a:bodyPr/>
          <a:lstStyle/>
          <a:p>
            <a:r>
              <a:rPr lang="en-IN" dirty="0" smtClean="0"/>
              <a:t>Operations within Expressions</a:t>
            </a:r>
            <a:r>
              <a:rPr lang="en-US" dirty="0" smtClean="0"/>
              <a:t/>
            </a:r>
            <a:br>
              <a:rPr lang="en-US" dirty="0" smtClean="0"/>
            </a:br>
            <a:endParaRPr lang="en-IN" dirty="0"/>
          </a:p>
        </p:txBody>
      </p:sp>
      <p:sp>
        <p:nvSpPr>
          <p:cNvPr id="3" name="Content Placeholder 2"/>
          <p:cNvSpPr>
            <a:spLocks noGrp="1"/>
          </p:cNvSpPr>
          <p:nvPr>
            <p:ph idx="1"/>
          </p:nvPr>
        </p:nvSpPr>
        <p:spPr>
          <a:xfrm>
            <a:off x="587829" y="2220686"/>
            <a:ext cx="10894422" cy="4637314"/>
          </a:xfrm>
        </p:spPr>
        <p:txBody>
          <a:bodyPr>
            <a:normAutofit/>
          </a:bodyPr>
          <a:lstStyle/>
          <a:p>
            <a:pPr algn="just"/>
            <a:r>
              <a:rPr lang="en-IN" dirty="0" smtClean="0"/>
              <a:t>Attributes </a:t>
            </a:r>
            <a:r>
              <a:rPr lang="en-IN" b="1" dirty="0" err="1" smtClean="0"/>
              <a:t>S.code</a:t>
            </a:r>
            <a:r>
              <a:rPr lang="en-IN" b="1" dirty="0" smtClean="0"/>
              <a:t> and </a:t>
            </a:r>
            <a:r>
              <a:rPr lang="en-IN" b="1" dirty="0" err="1" smtClean="0"/>
              <a:t>E.code</a:t>
            </a:r>
            <a:r>
              <a:rPr lang="en-IN" b="1" dirty="0" smtClean="0"/>
              <a:t> </a:t>
            </a:r>
            <a:r>
              <a:rPr lang="en-IN" dirty="0" smtClean="0"/>
              <a:t>denote the three-address code for S and E, respectively.</a:t>
            </a:r>
          </a:p>
          <a:p>
            <a:pPr algn="just"/>
            <a:r>
              <a:rPr lang="en-IN" dirty="0" smtClean="0"/>
              <a:t>Attribute </a:t>
            </a:r>
            <a:r>
              <a:rPr lang="en-IN" b="1" dirty="0" err="1" smtClean="0"/>
              <a:t>E.addr</a:t>
            </a:r>
            <a:r>
              <a:rPr lang="en-IN" b="1" dirty="0" smtClean="0"/>
              <a:t> </a:t>
            </a:r>
            <a:r>
              <a:rPr lang="en-IN" dirty="0" smtClean="0"/>
              <a:t>denotes the address that will hold the value of E. An address can be a name, a constant, or a compiler-generated temporary. </a:t>
            </a:r>
          </a:p>
          <a:p>
            <a:pPr algn="just"/>
            <a:r>
              <a:rPr lang="en-IN" dirty="0" smtClean="0"/>
              <a:t> The notation </a:t>
            </a:r>
            <a:r>
              <a:rPr lang="en-IN" b="1" dirty="0" smtClean="0"/>
              <a:t>gen(x = y + z) </a:t>
            </a:r>
            <a:r>
              <a:rPr lang="en-IN" dirty="0" smtClean="0"/>
              <a:t>to represent the three-address instruction </a:t>
            </a:r>
            <a:r>
              <a:rPr lang="en-IN" b="1" dirty="0" smtClean="0"/>
              <a:t>x = y + z</a:t>
            </a:r>
            <a:r>
              <a:rPr lang="en-IN" dirty="0" smtClean="0"/>
              <a:t>. Expressions appearing in place of variables like x, y, and z are evaluated when passed to gen, and quoted strings like “=“ are taken literally.</a:t>
            </a:r>
          </a:p>
          <a:p>
            <a:pPr lvl="1" algn="just"/>
            <a:r>
              <a:rPr lang="en-IN" dirty="0" smtClean="0"/>
              <a:t> In syntax-directed definitions, gen builds an instruction and returns it. In translation schemes, gen builds an instruction and incrementally emits it by putting it into the stream of generated instructions.</a:t>
            </a:r>
          </a:p>
          <a:p>
            <a:pPr algn="just"/>
            <a:r>
              <a:rPr lang="en-IN" dirty="0" smtClean="0"/>
              <a:t>A sequence of distinct temporary names t1,t2, … is created by successively executing new Temp().</a:t>
            </a:r>
          </a:p>
          <a:p>
            <a:pPr algn="just"/>
            <a:r>
              <a:rPr lang="en-IN" b="1" dirty="0" err="1" smtClean="0"/>
              <a:t>E.addr</a:t>
            </a:r>
            <a:r>
              <a:rPr lang="en-IN" b="1" dirty="0" smtClean="0"/>
              <a:t> </a:t>
            </a:r>
            <a:r>
              <a:rPr lang="en-IN" dirty="0" smtClean="0"/>
              <a:t>to point to the symbol-table entry for the instance of id. Let top denote the current symbol table. Function </a:t>
            </a:r>
            <a:r>
              <a:rPr lang="en-IN" b="1" dirty="0" err="1" smtClean="0"/>
              <a:t>top.get</a:t>
            </a:r>
            <a:r>
              <a:rPr lang="en-IN" dirty="0" smtClean="0"/>
              <a:t> retrieves the entry when it is applied to the string representation </a:t>
            </a:r>
            <a:r>
              <a:rPr lang="en-IN" b="1" dirty="0" err="1" smtClean="0"/>
              <a:t>id.lexeme</a:t>
            </a:r>
            <a:r>
              <a:rPr lang="en-IN" dirty="0" smtClean="0"/>
              <a:t> of the instance of id. </a:t>
            </a:r>
            <a:r>
              <a:rPr lang="en-IN" dirty="0" err="1" smtClean="0"/>
              <a:t>E.code</a:t>
            </a:r>
            <a:r>
              <a:rPr lang="en-IN" dirty="0" smtClean="0"/>
              <a:t> is set to the empty string. </a:t>
            </a:r>
          </a:p>
          <a:p>
            <a:pPr algn="just"/>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377" y="692332"/>
            <a:ext cx="8761413" cy="731520"/>
          </a:xfrm>
        </p:spPr>
        <p:txBody>
          <a:bodyPr/>
          <a:lstStyle/>
          <a:p>
            <a:r>
              <a:rPr lang="en-IN" dirty="0" smtClean="0"/>
              <a:t>Three-address code for expressions</a:t>
            </a:r>
            <a:endParaRPr lang="en-IN" dirty="0"/>
          </a:p>
        </p:txBody>
      </p:sp>
      <p:pic>
        <p:nvPicPr>
          <p:cNvPr id="1026" name="Picture 2"/>
          <p:cNvPicPr>
            <a:picLocks noGrp="1" noChangeAspect="1" noChangeArrowheads="1"/>
          </p:cNvPicPr>
          <p:nvPr>
            <p:ph idx="1"/>
          </p:nvPr>
        </p:nvPicPr>
        <p:blipFill>
          <a:blip r:embed="rId2">
            <a:duotone>
              <a:prstClr val="black"/>
              <a:srgbClr val="D9C3A5">
                <a:tint val="50000"/>
                <a:satMod val="180000"/>
              </a:srgbClr>
            </a:duotone>
          </a:blip>
          <a:srcRect/>
          <a:stretch>
            <a:fillRect/>
          </a:stretch>
        </p:blipFill>
        <p:spPr bwMode="auto">
          <a:xfrm>
            <a:off x="458344" y="1636847"/>
            <a:ext cx="6843794" cy="4672513"/>
          </a:xfrm>
          <a:prstGeom prst="rect">
            <a:avLst/>
          </a:prstGeom>
          <a:noFill/>
          <a:ln w="9525">
            <a:noFill/>
            <a:miter lim="800000"/>
            <a:headEnd/>
            <a:tailEnd/>
          </a:ln>
          <a:effectLst/>
        </p:spPr>
      </p:pic>
      <p:pic>
        <p:nvPicPr>
          <p:cNvPr id="4" name="Picture 2"/>
          <p:cNvPicPr>
            <a:picLocks noChangeAspect="1" noChangeArrowheads="1"/>
          </p:cNvPicPr>
          <p:nvPr/>
        </p:nvPicPr>
        <p:blipFill>
          <a:blip r:embed="rId3"/>
          <a:srcRect/>
          <a:stretch>
            <a:fillRect/>
          </a:stretch>
        </p:blipFill>
        <p:spPr bwMode="auto">
          <a:xfrm>
            <a:off x="7245501" y="2076995"/>
            <a:ext cx="4946499" cy="4572000"/>
          </a:xfrm>
          <a:prstGeom prst="rect">
            <a:avLst/>
          </a:prstGeom>
          <a:noFill/>
          <a:ln w="9525">
            <a:noFill/>
            <a:miter lim="800000"/>
            <a:headEnd/>
            <a:tailEnd/>
          </a:ln>
          <a:effectLst/>
        </p:spPr>
      </p:pic>
      <p:pic>
        <p:nvPicPr>
          <p:cNvPr id="5" name="Picture 3"/>
          <p:cNvPicPr>
            <a:picLocks noChangeAspect="1" noChangeArrowheads="1"/>
          </p:cNvPicPr>
          <p:nvPr/>
        </p:nvPicPr>
        <p:blipFill>
          <a:blip r:embed="rId4"/>
          <a:srcRect/>
          <a:stretch>
            <a:fillRect/>
          </a:stretch>
        </p:blipFill>
        <p:spPr bwMode="auto">
          <a:xfrm>
            <a:off x="7291933" y="1541417"/>
            <a:ext cx="2676525" cy="592862"/>
          </a:xfrm>
          <a:prstGeom prst="rect">
            <a:avLst/>
          </a:prstGeom>
          <a:noFill/>
          <a:ln w="9525">
            <a:noFill/>
            <a:miter lim="800000"/>
            <a:headEnd/>
            <a:tailEnd/>
          </a:ln>
          <a:effectLst/>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8904" y="561703"/>
            <a:ext cx="8897464" cy="1118929"/>
          </a:xfrm>
        </p:spPr>
        <p:txBody>
          <a:bodyPr/>
          <a:lstStyle/>
          <a:p>
            <a:r>
              <a:rPr lang="en-IN" dirty="0" smtClean="0"/>
              <a:t>Generate Three Address Code for the following using Translation Scheme</a:t>
            </a:r>
            <a:endParaRPr lang="en-IN" dirty="0"/>
          </a:p>
        </p:txBody>
      </p:sp>
      <p:sp>
        <p:nvSpPr>
          <p:cNvPr id="3" name="Content Placeholder 2"/>
          <p:cNvSpPr>
            <a:spLocks noGrp="1"/>
          </p:cNvSpPr>
          <p:nvPr>
            <p:ph idx="1"/>
          </p:nvPr>
        </p:nvSpPr>
        <p:spPr>
          <a:xfrm>
            <a:off x="953590" y="2612571"/>
            <a:ext cx="9027024" cy="3407229"/>
          </a:xfrm>
        </p:spPr>
        <p:txBody>
          <a:bodyPr>
            <a:normAutofit/>
          </a:bodyPr>
          <a:lstStyle/>
          <a:p>
            <a:pPr>
              <a:lnSpc>
                <a:spcPct val="200000"/>
              </a:lnSpc>
            </a:pPr>
            <a:r>
              <a:rPr lang="en-IN" sz="3200" b="1" dirty="0" smtClean="0"/>
              <a:t> a = a + -b - a + -b</a:t>
            </a:r>
            <a:endParaRPr lang="en-IN" sz="32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Grp="1" noChangeAspect="1" noChangeArrowheads="1"/>
          </p:cNvPicPr>
          <p:nvPr>
            <p:ph idx="1"/>
          </p:nvPr>
        </p:nvPicPr>
        <p:blipFill>
          <a:blip r:embed="rId2"/>
          <a:srcRect/>
          <a:stretch>
            <a:fillRect/>
          </a:stretch>
        </p:blipFill>
        <p:spPr bwMode="auto">
          <a:xfrm>
            <a:off x="1418669" y="1811706"/>
            <a:ext cx="8156405" cy="4680534"/>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1246414" y="1157968"/>
            <a:ext cx="4343400" cy="361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Incremental Translation</a:t>
            </a:r>
            <a:endParaRPr lang="en-IN" dirty="0"/>
          </a:p>
        </p:txBody>
      </p:sp>
      <p:sp>
        <p:nvSpPr>
          <p:cNvPr id="3" name="Content Placeholder 2"/>
          <p:cNvSpPr>
            <a:spLocks noGrp="1"/>
          </p:cNvSpPr>
          <p:nvPr>
            <p:ph idx="1"/>
          </p:nvPr>
        </p:nvSpPr>
        <p:spPr>
          <a:xfrm>
            <a:off x="1154954" y="2603500"/>
            <a:ext cx="9504337" cy="3416300"/>
          </a:xfrm>
        </p:spPr>
        <p:txBody>
          <a:bodyPr/>
          <a:lstStyle/>
          <a:p>
            <a:pPr algn="just"/>
            <a:r>
              <a:rPr lang="en-IN" dirty="0" smtClean="0"/>
              <a:t>Code attributes can be long strings, so they are usually generated incrementally.</a:t>
            </a:r>
          </a:p>
          <a:p>
            <a:pPr algn="just"/>
            <a:r>
              <a:rPr lang="en-IN" dirty="0" smtClean="0"/>
              <a:t>Thus, instead of building up </a:t>
            </a:r>
            <a:r>
              <a:rPr lang="en-IN" dirty="0" err="1" smtClean="0"/>
              <a:t>E.code</a:t>
            </a:r>
            <a:r>
              <a:rPr lang="en-IN" dirty="0" smtClean="0"/>
              <a:t> generate only the new three-address instructions, as in the translation scheme.</a:t>
            </a:r>
          </a:p>
          <a:p>
            <a:pPr algn="just"/>
            <a:r>
              <a:rPr lang="en-IN" dirty="0" smtClean="0"/>
              <a:t> In the incremental approach, gen not only constructs a three-address instruction, it appends the instruction to the sequence of instructions generated so far. The sequence may either be retained in memory for further processing, or it may be output incrementally.</a:t>
            </a:r>
          </a:p>
          <a:p>
            <a:pPr algn="just"/>
            <a:r>
              <a:rPr lang="en-IN" dirty="0" smtClean="0"/>
              <a:t>Here, attribute </a:t>
            </a:r>
            <a:r>
              <a:rPr lang="en-IN" b="1" dirty="0" err="1" smtClean="0"/>
              <a:t>addr</a:t>
            </a:r>
            <a:r>
              <a:rPr lang="en-IN" dirty="0" smtClean="0"/>
              <a:t> represents the address of a node rather than a variable or constant.</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29" y="600891"/>
            <a:ext cx="8871339" cy="1079741"/>
          </a:xfrm>
        </p:spPr>
        <p:txBody>
          <a:bodyPr/>
          <a:lstStyle/>
          <a:p>
            <a:r>
              <a:rPr lang="en-IN" dirty="0" smtClean="0"/>
              <a:t> Generating three-address code for expressions incrementally</a:t>
            </a:r>
            <a:endParaRPr lang="en-IN" dirty="0"/>
          </a:p>
        </p:txBody>
      </p:sp>
      <p:pic>
        <p:nvPicPr>
          <p:cNvPr id="2050" name="Picture 2"/>
          <p:cNvPicPr>
            <a:picLocks noGrp="1" noChangeAspect="1" noChangeArrowheads="1"/>
          </p:cNvPicPr>
          <p:nvPr>
            <p:ph idx="1"/>
          </p:nvPr>
        </p:nvPicPr>
        <p:blipFill>
          <a:blip r:embed="rId2"/>
          <a:srcRect/>
          <a:stretch>
            <a:fillRect/>
          </a:stretch>
        </p:blipFill>
        <p:spPr bwMode="auto">
          <a:xfrm>
            <a:off x="1518753" y="2351315"/>
            <a:ext cx="7847157" cy="40457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 the question</a:t>
            </a:r>
            <a:endParaRPr lang="en-US" dirty="0"/>
          </a:p>
        </p:txBody>
      </p:sp>
      <p:sp>
        <p:nvSpPr>
          <p:cNvPr id="3" name="Content Placeholder 2"/>
          <p:cNvSpPr>
            <a:spLocks noGrp="1"/>
          </p:cNvSpPr>
          <p:nvPr>
            <p:ph idx="1"/>
          </p:nvPr>
        </p:nvSpPr>
        <p:spPr/>
        <p:txBody>
          <a:bodyPr>
            <a:normAutofit/>
          </a:bodyPr>
          <a:lstStyle/>
          <a:p>
            <a:pPr algn="just"/>
            <a:r>
              <a:rPr lang="en-US" sz="2400" b="1" dirty="0" smtClean="0"/>
              <a:t>The least number of temporary variables required to create a three-address code in static single assignment form for the expression </a:t>
            </a:r>
          </a:p>
          <a:p>
            <a:pPr algn="just">
              <a:buNone/>
            </a:pPr>
            <a:r>
              <a:rPr lang="en-US" sz="2400" b="1" dirty="0" smtClean="0"/>
              <a:t>			</a:t>
            </a:r>
          </a:p>
          <a:p>
            <a:pPr algn="just">
              <a:buNone/>
            </a:pPr>
            <a:r>
              <a:rPr lang="en-US" sz="2400" b="1" dirty="0" smtClean="0"/>
              <a:t>				q + r/3 + s – t * 5 + u * v/w   is   _______________ ?</a:t>
            </a:r>
            <a:endParaRPr lang="en-US" sz="2400" b="1" dirty="0"/>
          </a:p>
        </p:txBody>
      </p:sp>
      <p:sp>
        <p:nvSpPr>
          <p:cNvPr id="4" name="TextBox 3"/>
          <p:cNvSpPr txBox="1"/>
          <p:nvPr/>
        </p:nvSpPr>
        <p:spPr>
          <a:xfrm>
            <a:off x="4310743" y="5381897"/>
            <a:ext cx="2312126" cy="584775"/>
          </a:xfrm>
          <a:prstGeom prst="rect">
            <a:avLst/>
          </a:prstGeom>
          <a:noFill/>
        </p:spPr>
        <p:txBody>
          <a:bodyPr wrap="square" rtlCol="0">
            <a:spAutoFit/>
          </a:bodyPr>
          <a:lstStyle/>
          <a:p>
            <a:r>
              <a:rPr lang="en-IN" sz="3200" b="1" dirty="0" smtClean="0"/>
              <a:t>Answer: 8</a:t>
            </a:r>
            <a:endParaRPr lang="en-IN"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FFFFFF"/>
      </a:dk1>
      <a:lt1>
        <a:sysClr val="window" lastClr="000000"/>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276</TotalTime>
  <Words>437</Words>
  <Application>Microsoft Office PowerPoint</Application>
  <PresentationFormat>Custom</PresentationFormat>
  <Paragraphs>33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 Boardroom</vt:lpstr>
      <vt:lpstr>Translation of Expressions</vt:lpstr>
      <vt:lpstr>Slide 2</vt:lpstr>
      <vt:lpstr>Operations within Expressions </vt:lpstr>
      <vt:lpstr>Three-address code for expressions</vt:lpstr>
      <vt:lpstr>Generate Three Address Code for the following using Translation Scheme</vt:lpstr>
      <vt:lpstr>Slide 6</vt:lpstr>
      <vt:lpstr>Incremental Translation</vt:lpstr>
      <vt:lpstr> Generating three-address code for expressions incrementally</vt:lpstr>
      <vt:lpstr>Answer the question</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CSE-PG</dc:creator>
  <cp:lastModifiedBy>sini</cp:lastModifiedBy>
  <cp:revision>77</cp:revision>
  <dcterms:created xsi:type="dcterms:W3CDTF">2020-03-04T06:24:59Z</dcterms:created>
  <dcterms:modified xsi:type="dcterms:W3CDTF">2020-04-08T04:28:36Z</dcterms:modified>
</cp:coreProperties>
</file>