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4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F649D-5E8C-46AE-9F20-E9F252B2D5B2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CFF1-EDEB-43B2-9065-8976E786E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5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A8183-3287-4637-862E-6F6F6705DF9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E841-8CBD-4C24-BD50-0ED0BD04855C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6E71-0930-42AA-B350-636E3ACB9F7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830A-9279-4465-BD39-231B0D0BFFB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AE3-1F14-4431-9C76-62AB78AE858D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51C01-F196-4F61-91D6-2ABC85AE582A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0AA2-2D31-4987-B2E4-01794466ADC5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8ABE240-7B39-4564-BADC-7B4C64DD8CEF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FA5161-A042-45C6-B4C2-F23DDEBAF611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9784-EDF4-4898-9652-1BB25BC06CDE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206-8312-4FCE-812B-48F8AE828FC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3E4B3-19F0-412B-9DD7-A1DDB115AD86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1221-DB99-4E1A-903D-A0A269086E91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017C9-AED1-432B-8F62-6EA9B1C4385F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36F9-598B-45B1-8EA0-14795D3E09F0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89F1-03FB-47B4-B8E8-3106BD422B95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781-6C0C-4237-B3CE-9A59A9318BD6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A43351-09F9-4C7E-834B-53EBFFEC4FB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Dr. Sini Anna Alex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Syntax-Directed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4" y="2730320"/>
            <a:ext cx="11449318" cy="2923505"/>
          </a:xfrm>
        </p:spPr>
        <p:txBody>
          <a:bodyPr>
            <a:normAutofit/>
          </a:bodyPr>
          <a:lstStyle/>
          <a:p>
            <a:r>
              <a:rPr lang="en-US" b="1" dirty="0" smtClean="0"/>
              <a:t>S</a:t>
            </a:r>
            <a:r>
              <a:rPr lang="en-US" dirty="0" smtClean="0"/>
              <a:t>yntax-</a:t>
            </a:r>
            <a:r>
              <a:rPr lang="en-US" b="1" dirty="0" smtClean="0"/>
              <a:t>D</a:t>
            </a:r>
            <a:r>
              <a:rPr lang="en-US" dirty="0" smtClean="0"/>
              <a:t>irected </a:t>
            </a:r>
            <a:r>
              <a:rPr lang="en-US" b="1" dirty="0"/>
              <a:t>T</a:t>
            </a:r>
            <a:r>
              <a:rPr lang="en-US" dirty="0" smtClean="0"/>
              <a:t>ranslation </a:t>
            </a:r>
            <a:r>
              <a:rPr lang="en-US" dirty="0"/>
              <a:t>schemes are a complementary notation to </a:t>
            </a:r>
            <a:r>
              <a:rPr lang="en-US" b="1" dirty="0"/>
              <a:t>S</a:t>
            </a:r>
            <a:r>
              <a:rPr lang="en-US" dirty="0" smtClean="0"/>
              <a:t>yntax </a:t>
            </a:r>
            <a:r>
              <a:rPr lang="en-US" b="1" dirty="0" smtClean="0"/>
              <a:t>D</a:t>
            </a:r>
            <a:r>
              <a:rPr lang="en-US" dirty="0" smtClean="0"/>
              <a:t>irected </a:t>
            </a:r>
            <a:r>
              <a:rPr lang="en-US" b="1" dirty="0"/>
              <a:t>D</a:t>
            </a:r>
            <a:r>
              <a:rPr lang="en-US" dirty="0" smtClean="0"/>
              <a:t>efinitions.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syntax-directed translation scheme (</a:t>
            </a:r>
            <a:r>
              <a:rPr lang="en-US" b="1" dirty="0"/>
              <a:t>SDT</a:t>
            </a:r>
            <a:r>
              <a:rPr lang="en-US" dirty="0"/>
              <a:t>) is a </a:t>
            </a:r>
            <a:r>
              <a:rPr lang="en-US" dirty="0" smtClean="0"/>
              <a:t>context free grammar </a:t>
            </a:r>
            <a:r>
              <a:rPr lang="en-US" dirty="0"/>
              <a:t>with program fragments embedded within production bodies. </a:t>
            </a:r>
            <a:endParaRPr lang="en-US" dirty="0" smtClean="0"/>
          </a:p>
          <a:p>
            <a:r>
              <a:rPr lang="en-US" dirty="0" smtClean="0"/>
              <a:t>The program </a:t>
            </a:r>
            <a:r>
              <a:rPr lang="en-US" dirty="0"/>
              <a:t>fragments are called semantic actions and can appear at any </a:t>
            </a:r>
            <a:r>
              <a:rPr lang="en-US" dirty="0" smtClean="0"/>
              <a:t>position within </a:t>
            </a:r>
            <a:r>
              <a:rPr lang="en-US" dirty="0"/>
              <a:t>a production body</a:t>
            </a:r>
            <a:r>
              <a:rPr lang="en-US" dirty="0" smtClean="0"/>
              <a:t>.</a:t>
            </a:r>
          </a:p>
          <a:p>
            <a:r>
              <a:rPr lang="en-US" dirty="0"/>
              <a:t>The underlying grammar is LR-</a:t>
            </a:r>
            <a:r>
              <a:rPr lang="en-US" dirty="0" err="1"/>
              <a:t>parsable</a:t>
            </a:r>
            <a:r>
              <a:rPr lang="en-US" dirty="0"/>
              <a:t>, and the SDD is S-attributed.</a:t>
            </a:r>
          </a:p>
          <a:p>
            <a:r>
              <a:rPr lang="en-US" b="1" dirty="0" smtClean="0"/>
              <a:t> </a:t>
            </a:r>
            <a:r>
              <a:rPr lang="en-US" dirty="0"/>
              <a:t>The underlying grammar is LL-</a:t>
            </a:r>
            <a:r>
              <a:rPr lang="en-US" dirty="0" err="1"/>
              <a:t>parsable</a:t>
            </a:r>
            <a:r>
              <a:rPr lang="en-US" dirty="0"/>
              <a:t>, and the SDD is L-attributed.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6" y="721217"/>
            <a:ext cx="8950452" cy="959415"/>
          </a:xfrm>
        </p:spPr>
        <p:txBody>
          <a:bodyPr/>
          <a:lstStyle/>
          <a:p>
            <a:r>
              <a:rPr lang="en-US" b="1" dirty="0"/>
              <a:t>Syntax-Directed Translation Schemes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6" y="2253803"/>
            <a:ext cx="10050973" cy="43554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Translation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2382592"/>
            <a:ext cx="11359166" cy="39280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SDT's with </a:t>
            </a:r>
            <a:r>
              <a:rPr lang="en-US" dirty="0" smtClean="0">
                <a:solidFill>
                  <a:schemeClr val="tx1"/>
                </a:solidFill>
              </a:rPr>
              <a:t>all actions </a:t>
            </a:r>
            <a:r>
              <a:rPr lang="en-US" dirty="0">
                <a:solidFill>
                  <a:schemeClr val="tx1"/>
                </a:solidFill>
              </a:rPr>
              <a:t>at the right ends of the production bodies are called postfix SDT's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65" y="2875208"/>
            <a:ext cx="6111682" cy="263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145" y="5653961"/>
            <a:ext cx="5031575" cy="54077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55" y="540913"/>
            <a:ext cx="9826579" cy="1146219"/>
          </a:xfrm>
        </p:spPr>
        <p:txBody>
          <a:bodyPr/>
          <a:lstStyle/>
          <a:p>
            <a:r>
              <a:rPr lang="en-US" dirty="0"/>
              <a:t>Parser-Stack Implementation of Postfix SDT's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2472743"/>
            <a:ext cx="11449319" cy="394093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Postfix SDT's can be implemented during LR parsing by executing the </a:t>
            </a:r>
            <a:r>
              <a:rPr lang="en-US" dirty="0" smtClean="0">
                <a:solidFill>
                  <a:schemeClr val="tx1"/>
                </a:solidFill>
              </a:rPr>
              <a:t>actions when </a:t>
            </a:r>
            <a:r>
              <a:rPr lang="en-US" dirty="0">
                <a:solidFill>
                  <a:schemeClr val="tx1"/>
                </a:solidFill>
              </a:rPr>
              <a:t>reductions occur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For production 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en-US" dirty="0" smtClean="0"/>
              <a:t>YZ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03" y="3667997"/>
            <a:ext cx="6247125" cy="1564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90" y="5437484"/>
            <a:ext cx="5001866" cy="41140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6" y="579549"/>
            <a:ext cx="9426971" cy="1101083"/>
          </a:xfrm>
        </p:spPr>
        <p:txBody>
          <a:bodyPr/>
          <a:lstStyle/>
          <a:p>
            <a:r>
              <a:rPr lang="en-US" dirty="0"/>
              <a:t>Implementing the desk calculator on a bottom-up parsing stack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6" y="2253803"/>
            <a:ext cx="7920507" cy="43224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9443" y="2253803"/>
            <a:ext cx="4902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*  The stack is kept in an array of records called stack, with top a cursor to the top of the stack.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43988" y="5215945"/>
            <a:ext cx="474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*  stack[top] refers to the top record on the stack, stack[top - I] to the record below that, and so on.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218" y="540914"/>
            <a:ext cx="9607638" cy="785610"/>
          </a:xfrm>
        </p:spPr>
        <p:txBody>
          <a:bodyPr/>
          <a:lstStyle/>
          <a:p>
            <a:r>
              <a:rPr lang="en-US" dirty="0" smtClean="0"/>
              <a:t>Parser Stack Implementation for Postfix SDT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00" y="1326524"/>
            <a:ext cx="7923148" cy="553790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528034"/>
            <a:ext cx="10663707" cy="1403797"/>
          </a:xfrm>
        </p:spPr>
        <p:txBody>
          <a:bodyPr/>
          <a:lstStyle/>
          <a:p>
            <a:r>
              <a:rPr lang="en-US" dirty="0" smtClean="0"/>
              <a:t>Write Postfix SDT for the S-Attributed Definition for converting binary to decimal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574800"/>
              </p:ext>
            </p:extLst>
          </p:nvPr>
        </p:nvGraphicFramePr>
        <p:xfrm>
          <a:off x="1065548" y="2268649"/>
          <a:ext cx="882491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Production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Semantic Rules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 D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D.val</a:t>
                      </a:r>
                      <a:r>
                        <a:rPr lang="en-US" sz="2800" dirty="0" smtClean="0"/>
                        <a:t>=D</a:t>
                      </a:r>
                      <a:r>
                        <a:rPr lang="en-US" sz="1800" dirty="0" smtClean="0"/>
                        <a:t>1</a:t>
                      </a:r>
                      <a:r>
                        <a:rPr lang="en-US" sz="2800" dirty="0" smtClean="0"/>
                        <a:t>.val*2 + </a:t>
                      </a:r>
                      <a:r>
                        <a:rPr lang="en-US" sz="2800" dirty="0" err="1" smtClean="0"/>
                        <a:t>B.val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D.val</a:t>
                      </a:r>
                      <a:r>
                        <a:rPr lang="en-US" sz="2800" dirty="0" smtClean="0"/>
                        <a:t>=</a:t>
                      </a:r>
                      <a:r>
                        <a:rPr lang="en-US" sz="2800" dirty="0" err="1" smtClean="0"/>
                        <a:t>B.val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 smtClean="0"/>
                        <a:t>B.val</a:t>
                      </a:r>
                      <a:r>
                        <a:rPr lang="en-US" sz="2800" dirty="0" smtClean="0"/>
                        <a:t>=0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r>
                        <a:rPr lang="en-US" sz="2800" dirty="0" smtClean="0">
                          <a:sym typeface="Wingdings" panose="05000000000000000000" pitchFamily="2" charset="2"/>
                        </a:rPr>
                        <a:t>1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B.val</a:t>
                      </a:r>
                      <a:r>
                        <a:rPr lang="en-US" sz="2800" dirty="0" smtClean="0"/>
                        <a:t>=1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01147"/>
              </p:ext>
            </p:extLst>
          </p:nvPr>
        </p:nvGraphicFramePr>
        <p:xfrm>
          <a:off x="1506827" y="3263243"/>
          <a:ext cx="8989453" cy="347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51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SDT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D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 D</a:t>
                      </a:r>
                      <a:r>
                        <a:rPr lang="en-US" sz="2400" b="1" dirty="0" smtClean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B {</a:t>
                      </a:r>
                      <a:r>
                        <a:rPr lang="en-US" sz="4000" b="1" dirty="0" err="1" smtClean="0"/>
                        <a:t>D.val</a:t>
                      </a:r>
                      <a:r>
                        <a:rPr lang="en-US" sz="4000" b="1" dirty="0" smtClean="0"/>
                        <a:t>=D</a:t>
                      </a:r>
                      <a:r>
                        <a:rPr lang="en-US" sz="2400" b="1" dirty="0" smtClean="0"/>
                        <a:t>1</a:t>
                      </a:r>
                      <a:r>
                        <a:rPr lang="en-US" sz="4000" b="1" dirty="0" smtClean="0"/>
                        <a:t>.val*2 + 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D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B {</a:t>
                      </a:r>
                      <a:r>
                        <a:rPr lang="en-US" sz="4000" b="1" dirty="0" err="1" smtClean="0"/>
                        <a:t>D.val</a:t>
                      </a:r>
                      <a:r>
                        <a:rPr lang="en-US" sz="4000" b="1" dirty="0" smtClean="0"/>
                        <a:t>=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B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0 {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=0</a:t>
                      </a:r>
                      <a:r>
                        <a:rPr lang="en-US" sz="4000" b="1" baseline="0" dirty="0" smtClean="0"/>
                        <a:t>}</a:t>
                      </a:r>
                      <a:endParaRPr lang="en-US" sz="40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/>
                        <a:t>B</a:t>
                      </a:r>
                      <a:r>
                        <a:rPr lang="en-US" sz="4000" b="1" dirty="0" smtClean="0">
                          <a:sym typeface="Wingdings" panose="05000000000000000000" pitchFamily="2" charset="2"/>
                        </a:rPr>
                        <a:t>1</a:t>
                      </a:r>
                      <a:r>
                        <a:rPr lang="en-US" sz="4000" b="1" baseline="0" dirty="0" smtClean="0">
                          <a:sym typeface="Wingdings" panose="05000000000000000000" pitchFamily="2" charset="2"/>
                        </a:rPr>
                        <a:t> {</a:t>
                      </a:r>
                      <a:r>
                        <a:rPr lang="en-US" sz="4000" b="1" dirty="0" err="1" smtClean="0"/>
                        <a:t>B.val</a:t>
                      </a:r>
                      <a:r>
                        <a:rPr lang="en-US" sz="4000" b="1" dirty="0" smtClean="0"/>
                        <a:t>=1}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60" y="973668"/>
            <a:ext cx="9220908" cy="706964"/>
          </a:xfrm>
        </p:spPr>
        <p:txBody>
          <a:bodyPr/>
          <a:lstStyle/>
          <a:p>
            <a:r>
              <a:rPr lang="en-US" b="1" dirty="0"/>
              <a:t>SDT's With Actions Inside Productions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279561"/>
            <a:ext cx="11204620" cy="4095616"/>
          </a:xfrm>
        </p:spPr>
        <p:txBody>
          <a:bodyPr/>
          <a:lstStyle/>
          <a:p>
            <a:r>
              <a:rPr lang="en-US" dirty="0"/>
              <a:t>An action may be placed at any position within the body of a production.</a:t>
            </a:r>
          </a:p>
          <a:p>
            <a:r>
              <a:rPr lang="en-US" dirty="0"/>
              <a:t>It is performed immediately after all symbols to its left are processed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 Production  </a:t>
            </a:r>
            <a:r>
              <a:rPr lang="en-US" b="1" dirty="0" smtClean="0"/>
              <a:t>B</a:t>
            </a:r>
            <a:r>
              <a:rPr lang="en-US" b="1" dirty="0" smtClean="0">
                <a:sym typeface="Wingdings" panose="05000000000000000000" pitchFamily="2" charset="2"/>
              </a:rPr>
              <a:t> X </a:t>
            </a:r>
            <a:r>
              <a:rPr lang="en-US" b="1" dirty="0">
                <a:sym typeface="Wingdings" panose="05000000000000000000" pitchFamily="2" charset="2"/>
              </a:rPr>
              <a:t>{a} Y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ym typeface="Wingdings" panose="05000000000000000000" pitchFamily="2" charset="2"/>
              </a:rPr>
              <a:t>	</a:t>
            </a:r>
            <a:r>
              <a:rPr lang="en-US" b="1" dirty="0" smtClean="0">
                <a:sym typeface="Wingdings" panose="05000000000000000000" pitchFamily="2" charset="2"/>
              </a:rPr>
              <a:t>	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dirty="0" smtClean="0"/>
              <a:t>he </a:t>
            </a:r>
            <a:r>
              <a:rPr lang="en-US" dirty="0"/>
              <a:t>action </a:t>
            </a:r>
            <a:r>
              <a:rPr lang="en-US" b="1" i="1" dirty="0"/>
              <a:t>a</a:t>
            </a:r>
            <a:r>
              <a:rPr lang="en-US" i="1" dirty="0"/>
              <a:t> </a:t>
            </a:r>
            <a:r>
              <a:rPr lang="en-US" dirty="0"/>
              <a:t>is done after we </a:t>
            </a:r>
            <a:r>
              <a:rPr lang="en-US" dirty="0" smtClean="0"/>
              <a:t>have recognized </a:t>
            </a:r>
            <a:r>
              <a:rPr lang="en-US" b="1" dirty="0"/>
              <a:t>X (if X is a terminal) </a:t>
            </a:r>
            <a:r>
              <a:rPr lang="en-US" dirty="0"/>
              <a:t>or </a:t>
            </a:r>
            <a:r>
              <a:rPr lang="en-US" b="1" dirty="0"/>
              <a:t>all </a:t>
            </a:r>
            <a:r>
              <a:rPr lang="en-US" b="1" dirty="0" smtClean="0"/>
              <a:t>the terminals </a:t>
            </a:r>
            <a:r>
              <a:rPr lang="en-US" b="1" dirty="0"/>
              <a:t>derived from X (if X </a:t>
            </a:r>
            <a:r>
              <a:rPr lang="en-US" b="1" dirty="0" smtClean="0"/>
              <a:t>is a </a:t>
            </a:r>
            <a:r>
              <a:rPr lang="en-US" b="1" dirty="0"/>
              <a:t>nonterminal) 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84" y="4230709"/>
            <a:ext cx="9057144" cy="224736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7" y="695459"/>
            <a:ext cx="10419009" cy="1120462"/>
          </a:xfrm>
        </p:spPr>
        <p:txBody>
          <a:bodyPr/>
          <a:lstStyle/>
          <a:p>
            <a:r>
              <a:rPr lang="en-US" dirty="0"/>
              <a:t>SDT that prints the </a:t>
            </a:r>
            <a:r>
              <a:rPr lang="en-US" dirty="0" smtClean="0"/>
              <a:t>prefix form </a:t>
            </a:r>
            <a:r>
              <a:rPr lang="en-US" dirty="0"/>
              <a:t>of an </a:t>
            </a:r>
            <a:r>
              <a:rPr lang="en-US" dirty="0" smtClean="0"/>
              <a:t>expression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7" y="2976042"/>
            <a:ext cx="5396648" cy="2445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9396" y="2443358"/>
            <a:ext cx="534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SDT for infix-to-prefix translation during parsing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66" y="2849156"/>
            <a:ext cx="5260931" cy="39705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09137" y="2329712"/>
            <a:ext cx="508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Parse tree with actions </a:t>
            </a:r>
            <a:r>
              <a:rPr lang="en-US" b="1" dirty="0" smtClean="0"/>
              <a:t>embedded </a:t>
            </a:r>
          </a:p>
          <a:p>
            <a:r>
              <a:rPr lang="en-US" dirty="0"/>
              <a:t> </a:t>
            </a:r>
            <a:r>
              <a:rPr lang="en-US" sz="1400" dirty="0" smtClean="0"/>
              <a:t>Parse </a:t>
            </a:r>
            <a:r>
              <a:rPr lang="en-US" sz="1400" dirty="0"/>
              <a:t>tree for expression </a:t>
            </a:r>
            <a:r>
              <a:rPr lang="en-US" sz="1400" b="1" dirty="0"/>
              <a:t>3 </a:t>
            </a:r>
            <a:r>
              <a:rPr lang="en-US" sz="1400" dirty="0"/>
              <a:t>* 5 + 4 with </a:t>
            </a:r>
            <a:r>
              <a:rPr lang="en-US" sz="1400" dirty="0" smtClean="0"/>
              <a:t>actions inserted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6214" y="5937161"/>
            <a:ext cx="681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If we </a:t>
            </a:r>
            <a:r>
              <a:rPr lang="en-US" b="1" dirty="0"/>
              <a:t>visit the nodes in preorder, we get the prefix form of </a:t>
            </a:r>
            <a:r>
              <a:rPr lang="en-US" b="1" dirty="0" smtClean="0"/>
              <a:t>the expression</a:t>
            </a:r>
            <a:r>
              <a:rPr lang="en-US" b="1" dirty="0"/>
              <a:t>: </a:t>
            </a:r>
            <a:r>
              <a:rPr lang="en-US" b="1" dirty="0" smtClean="0"/>
              <a:t>+</a:t>
            </a:r>
            <a:r>
              <a:rPr lang="en-US" b="1" dirty="0"/>
              <a:t>* 3 5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Sini Anna Alex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395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Syntax-Directed Translation Schemes</vt:lpstr>
      <vt:lpstr>Syntax-Directed Translation Schemes</vt:lpstr>
      <vt:lpstr>Postfix Translation Schemes</vt:lpstr>
      <vt:lpstr>Parser-Stack Implementation of Postfix SDT's</vt:lpstr>
      <vt:lpstr>Implementing the desk calculator on a bottom-up parsing stack</vt:lpstr>
      <vt:lpstr>Parser Stack Implementation for Postfix SDT</vt:lpstr>
      <vt:lpstr>Write Postfix SDT for the S-Attributed Definition for converting binary to decimal</vt:lpstr>
      <vt:lpstr>SDT's With Actions Inside Productions</vt:lpstr>
      <vt:lpstr>SDT that prints the prefix form of an 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17</cp:revision>
  <dcterms:created xsi:type="dcterms:W3CDTF">2020-03-04T06:24:59Z</dcterms:created>
  <dcterms:modified xsi:type="dcterms:W3CDTF">2025-06-12T06:20:08Z</dcterms:modified>
</cp:coreProperties>
</file>