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1521-4A44-4FE4-BCE3-37FFD38EF3F7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5AA8-43AA-4DD3-97C7-BF946DAD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1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B629BDE-561C-4566-89B4-AACAF40B6241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F66-AD29-4EA2-927D-EC7D7622EAB9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FA76-15FC-433D-92A1-98F4BF71203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B0D4-1141-46EC-AAB7-9B3AF327DAEF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B6FD-7D84-4560-BC08-7CF357CA5611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0618-AC78-4A28-B82C-BCCEC5AA00A5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6A80-681D-4D0D-A207-A5DFB22C4E9C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88EACA6-952A-41A3-8369-F8A688F1966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F43B68-6970-4E1C-9C02-179EC908065B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065E-B8EC-4031-A307-025536B5E263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808D-EEB4-4E50-860A-127C3527086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7F90-D81E-458A-B576-CBEC71E2F581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395F-A19B-44D1-99D3-8B17881DEB5F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6348-8CD2-4D92-A26E-C40761368028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E84-793C-402C-9F22-D0E0BABF2DD8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5B5C-65E9-455A-9529-42100F2573E8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824-F789-4644-80A2-2986A0E1875F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2D3BE9-8686-4036-A049-172BF5D412B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Eliminating Left Recursion From </a:t>
            </a:r>
            <a:r>
              <a:rPr lang="en-US" dirty="0"/>
              <a:t>SDT's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95658"/>
            <a:ext cx="12080384" cy="2923505"/>
          </a:xfrm>
        </p:spPr>
        <p:txBody>
          <a:bodyPr>
            <a:normAutofit/>
          </a:bodyPr>
          <a:lstStyle/>
          <a:p>
            <a:r>
              <a:rPr lang="en-US" dirty="0"/>
              <a:t>No grammar with left recursion can be parsed deterministically top-down.</a:t>
            </a:r>
          </a:p>
          <a:p>
            <a:r>
              <a:rPr lang="en-US" dirty="0"/>
              <a:t>When transforming the grammar, treat the actions as if they were terminal symbols</a:t>
            </a:r>
          </a:p>
          <a:p>
            <a:r>
              <a:rPr lang="en-US" dirty="0"/>
              <a:t>The "trick" for eliminating left recursion is to take two productions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18" y="3444305"/>
            <a:ext cx="2252408" cy="5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08" y="3270417"/>
            <a:ext cx="1690889" cy="785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4340" y="3444304"/>
            <a:ext cx="365867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them by productions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304" y="3963472"/>
            <a:ext cx="1037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Consider the following E-productions from an SDT for translating infix expressions into postfix notation: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22" y="4357265"/>
            <a:ext cx="3623348" cy="6685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877700"/>
            <a:ext cx="10315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If we apply the standard transformation to </a:t>
            </a:r>
            <a:r>
              <a:rPr lang="en-US" sz="2400" dirty="0">
                <a:latin typeface="Times New Roman" panose="02020603050405020304" pitchFamily="18" charset="0"/>
              </a:rPr>
              <a:t>E, </a:t>
            </a:r>
            <a:r>
              <a:rPr lang="en-US" dirty="0">
                <a:latin typeface="Times New Roman" panose="02020603050405020304" pitchFamily="18" charset="0"/>
              </a:rPr>
              <a:t>the remainder of the left-recursive production is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520" y="4891598"/>
            <a:ext cx="2917431" cy="439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747" y="5292086"/>
            <a:ext cx="3887010" cy="12402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7018" y="5518454"/>
            <a:ext cx="531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R as new Nonterminal: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4" y="2253803"/>
            <a:ext cx="11419214" cy="4453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941" y="2253803"/>
            <a:ext cx="42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65" y="2434108"/>
            <a:ext cx="4792736" cy="2163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53" y="1236372"/>
            <a:ext cx="3879227" cy="5504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092" y="2627290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84855" y="973668"/>
            <a:ext cx="5306097" cy="777860"/>
          </a:xfrm>
        </p:spPr>
        <p:txBody>
          <a:bodyPr/>
          <a:lstStyle/>
          <a:p>
            <a:r>
              <a:rPr lang="en-US" dirty="0"/>
              <a:t>Tutorial 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092" y="2627290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 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84855" y="973668"/>
            <a:ext cx="5306097" cy="777860"/>
          </a:xfrm>
        </p:spPr>
        <p:txBody>
          <a:bodyPr/>
          <a:lstStyle/>
          <a:p>
            <a:r>
              <a:rPr lang="en-US" dirty="0"/>
              <a:t>Tutorial Questions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468" y="3201924"/>
            <a:ext cx="4291203" cy="79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4855" y="2408349"/>
            <a:ext cx="5705341" cy="376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21024" y="2218944"/>
            <a:ext cx="5669280" cy="463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973668"/>
            <a:ext cx="10019763" cy="706964"/>
          </a:xfrm>
        </p:spPr>
        <p:txBody>
          <a:bodyPr/>
          <a:lstStyle/>
          <a:p>
            <a:r>
              <a:rPr lang="en-US" dirty="0"/>
              <a:t>Syntax Directed Translation for Postfix SDT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5634"/>
            <a:ext cx="4952730" cy="10247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8518" y="2291655"/>
            <a:ext cx="714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Here,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A.a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is the synthesized attribute of left-recursive nonterminal A, and X and Y are single grammar symbols with synthesized attributes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X.x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Y.y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568" y="2937985"/>
            <a:ext cx="5028397" cy="37124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1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4" y="973668"/>
            <a:ext cx="9757790" cy="706964"/>
          </a:xfrm>
        </p:spPr>
        <p:txBody>
          <a:bodyPr/>
          <a:lstStyle/>
          <a:p>
            <a:r>
              <a:rPr lang="en-US" dirty="0"/>
              <a:t>Eliminating left recursion from a postfix SDT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41" y="4127982"/>
            <a:ext cx="6863653" cy="1294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635" y="2939871"/>
            <a:ext cx="3331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Turn the underlying grammar into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67" y="2702708"/>
            <a:ext cx="2191355" cy="656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596" y="3146671"/>
            <a:ext cx="5584018" cy="3711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9442" y="2591025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Annotated Parse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996" y="3521627"/>
            <a:ext cx="36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SDT for L-attributed Definition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56" y="2161898"/>
            <a:ext cx="1708867" cy="8176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SDT's for L-Attributed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2395470"/>
            <a:ext cx="11372045" cy="41598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The rules for turning an L-attributed SDD into an SDT are as follows: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b="1" dirty="0">
                <a:solidFill>
                  <a:schemeClr val="tx1"/>
                </a:solidFill>
              </a:rPr>
              <a:t>Embed the action that computes the inherited attributes for a nonterminal A immediately before that occurrence of A in the body of the production</a:t>
            </a:r>
            <a:r>
              <a:rPr lang="en-US" sz="2000" dirty="0">
                <a:solidFill>
                  <a:schemeClr val="tx1"/>
                </a:solidFill>
              </a:rPr>
              <a:t>. If several inherited attributes for A depend on one another in an acyclic fashion, order the evaluation of attributes so that those needed first are computed first.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b="1" dirty="0">
                <a:solidFill>
                  <a:schemeClr val="tx1"/>
                </a:solidFill>
              </a:rPr>
              <a:t>Place the actions that compute a synthesized attribute for the head of a production at the end of the body of that production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3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973668"/>
            <a:ext cx="9388333" cy="706964"/>
          </a:xfrm>
        </p:spPr>
        <p:txBody>
          <a:bodyPr/>
          <a:lstStyle/>
          <a:p>
            <a:r>
              <a:rPr lang="en-US" b="1" dirty="0"/>
              <a:t>SDT's for L-Attributed Definitions-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04229"/>
            <a:ext cx="6941712" cy="417186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72150"/>
              </p:ext>
            </p:extLst>
          </p:nvPr>
        </p:nvGraphicFramePr>
        <p:xfrm>
          <a:off x="5847008" y="2252714"/>
          <a:ext cx="6344992" cy="255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8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19">
                <a:tc>
                  <a:txBody>
                    <a:bodyPr/>
                    <a:lstStyle/>
                    <a:p>
                      <a:r>
                        <a:rPr lang="en-US" sz="2000" b="1" dirty="0"/>
                        <a:t>T-&gt; F </a:t>
                      </a:r>
                      <a:r>
                        <a:rPr lang="en-US" sz="2000" dirty="0"/>
                        <a:t>{T’.</a:t>
                      </a:r>
                      <a:r>
                        <a:rPr lang="en-US" sz="2000" dirty="0" err="1"/>
                        <a:t>inh</a:t>
                      </a:r>
                      <a:r>
                        <a:rPr lang="en-US" sz="2000" dirty="0"/>
                        <a:t>=</a:t>
                      </a:r>
                      <a:r>
                        <a:rPr lang="en-US" sz="2000" dirty="0" err="1"/>
                        <a:t>F.val</a:t>
                      </a:r>
                      <a:r>
                        <a:rPr lang="en-US" sz="2000" dirty="0"/>
                        <a:t>;} </a:t>
                      </a:r>
                      <a:r>
                        <a:rPr lang="en-US" sz="2000" b="1" dirty="0"/>
                        <a:t>T’ </a:t>
                      </a:r>
                      <a:r>
                        <a:rPr lang="en-US" sz="2000" dirty="0"/>
                        <a:t>{</a:t>
                      </a:r>
                      <a:r>
                        <a:rPr lang="en-US" sz="2000" dirty="0" err="1"/>
                        <a:t>T.val</a:t>
                      </a:r>
                      <a:r>
                        <a:rPr lang="en-US" sz="2000" dirty="0"/>
                        <a:t>=T’.</a:t>
                      </a:r>
                      <a:r>
                        <a:rPr lang="en-US" sz="2000" dirty="0" err="1"/>
                        <a:t>syn</a:t>
                      </a:r>
                      <a:r>
                        <a:rPr lang="en-US" sz="2000" dirty="0"/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634">
                <a:tc>
                  <a:txBody>
                    <a:bodyPr/>
                    <a:lstStyle/>
                    <a:p>
                      <a:r>
                        <a:rPr lang="en-US" sz="2000" b="1" dirty="0"/>
                        <a:t>T’-&gt;*F </a:t>
                      </a:r>
                      <a:r>
                        <a:rPr lang="en-US" sz="2000" dirty="0"/>
                        <a:t>{ T</a:t>
                      </a:r>
                      <a:r>
                        <a:rPr lang="en-US" sz="1400" dirty="0"/>
                        <a:t>1</a:t>
                      </a:r>
                      <a:r>
                        <a:rPr lang="en-US" sz="2000" dirty="0"/>
                        <a:t>’.inh=T’.</a:t>
                      </a:r>
                      <a:r>
                        <a:rPr lang="en-US" sz="2000" dirty="0" err="1"/>
                        <a:t>inh</a:t>
                      </a:r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F.val</a:t>
                      </a:r>
                      <a:r>
                        <a:rPr lang="en-US" sz="2000" dirty="0"/>
                        <a:t>;} </a:t>
                      </a:r>
                      <a:r>
                        <a:rPr lang="en-US" sz="2000" b="1" dirty="0"/>
                        <a:t>T</a:t>
                      </a:r>
                      <a:r>
                        <a:rPr lang="en-US" sz="1200" b="1" dirty="0"/>
                        <a:t>1</a:t>
                      </a:r>
                      <a:r>
                        <a:rPr lang="en-US" sz="2000" b="1" dirty="0"/>
                        <a:t>’ </a:t>
                      </a:r>
                      <a:r>
                        <a:rPr lang="en-US" sz="2000" dirty="0"/>
                        <a:t>{T’.</a:t>
                      </a:r>
                      <a:r>
                        <a:rPr lang="en-US" sz="2000" dirty="0" err="1"/>
                        <a:t>syn</a:t>
                      </a:r>
                      <a:r>
                        <a:rPr lang="en-US" sz="2000" dirty="0"/>
                        <a:t>=T</a:t>
                      </a:r>
                      <a:r>
                        <a:rPr lang="en-US" sz="1400" dirty="0"/>
                        <a:t>1</a:t>
                      </a:r>
                      <a:r>
                        <a:rPr lang="en-US" sz="2000" dirty="0"/>
                        <a:t>’.syn;}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19">
                <a:tc>
                  <a:txBody>
                    <a:bodyPr/>
                    <a:lstStyle/>
                    <a:p>
                      <a:r>
                        <a:rPr lang="en-US" sz="2000" b="1" dirty="0"/>
                        <a:t>T’-&gt;</a:t>
                      </a:r>
                      <a:r>
                        <a:rPr lang="el-GR" sz="2000" b="1" dirty="0"/>
                        <a:t>ε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dirty="0"/>
                        <a:t>{T’.</a:t>
                      </a:r>
                      <a:r>
                        <a:rPr lang="en-US" sz="2000" dirty="0" err="1"/>
                        <a:t>syn</a:t>
                      </a:r>
                      <a:r>
                        <a:rPr lang="en-US" sz="2000" dirty="0"/>
                        <a:t>=T’.</a:t>
                      </a:r>
                      <a:r>
                        <a:rPr lang="en-US" sz="2000" dirty="0" err="1"/>
                        <a:t>inh</a:t>
                      </a:r>
                      <a:r>
                        <a:rPr lang="en-US" sz="2000" dirty="0"/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19">
                <a:tc>
                  <a:txBody>
                    <a:bodyPr/>
                    <a:lstStyle/>
                    <a:p>
                      <a:r>
                        <a:rPr lang="en-US" sz="2000" b="1" dirty="0"/>
                        <a:t>F-&gt; digit </a:t>
                      </a:r>
                      <a:r>
                        <a:rPr lang="en-US" sz="2000" dirty="0"/>
                        <a:t>{</a:t>
                      </a:r>
                      <a:r>
                        <a:rPr lang="en-US" sz="2000" dirty="0" err="1"/>
                        <a:t>F.val</a:t>
                      </a:r>
                      <a:r>
                        <a:rPr lang="en-US" sz="2000" dirty="0"/>
                        <a:t>=</a:t>
                      </a:r>
                      <a:r>
                        <a:rPr lang="en-US" sz="2000" dirty="0" err="1"/>
                        <a:t>digit.lexval</a:t>
                      </a:r>
                      <a:r>
                        <a:rPr lang="en-US" sz="2000" dirty="0"/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8" y="682580"/>
            <a:ext cx="9839458" cy="1081826"/>
          </a:xfrm>
        </p:spPr>
        <p:txBody>
          <a:bodyPr/>
          <a:lstStyle/>
          <a:p>
            <a:r>
              <a:rPr lang="en-US" dirty="0"/>
              <a:t>Convert the given L-attributed SDD into SDT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576195"/>
              </p:ext>
            </p:extLst>
          </p:nvPr>
        </p:nvGraphicFramePr>
        <p:xfrm>
          <a:off x="1155700" y="2603500"/>
          <a:ext cx="882491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D-&gt;B 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D.val</a:t>
                      </a:r>
                      <a:r>
                        <a:rPr lang="en-US" sz="2400" dirty="0"/>
                        <a:t>=D’.</a:t>
                      </a:r>
                      <a:r>
                        <a:rPr lang="en-US" sz="2400" dirty="0" err="1"/>
                        <a:t>syn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D’.</a:t>
                      </a:r>
                      <a:r>
                        <a:rPr lang="en-US" sz="2400" dirty="0" err="1"/>
                        <a:t>inh</a:t>
                      </a:r>
                      <a:r>
                        <a:rPr lang="en-US" sz="2400" dirty="0"/>
                        <a:t>=</a:t>
                      </a:r>
                      <a:r>
                        <a:rPr lang="en-US" sz="2400" dirty="0" err="1"/>
                        <a:t>B.val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D’-&gt;B D</a:t>
                      </a:r>
                      <a:r>
                        <a:rPr lang="en-US" sz="1400" dirty="0"/>
                        <a:t>1</a:t>
                      </a:r>
                      <a:r>
                        <a:rPr lang="en-US" sz="2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1600" dirty="0"/>
                        <a:t>1</a:t>
                      </a:r>
                      <a:r>
                        <a:rPr lang="en-US" sz="2400" dirty="0"/>
                        <a:t>’.inh=D’.</a:t>
                      </a:r>
                      <a:r>
                        <a:rPr lang="en-US" sz="2400" dirty="0" err="1"/>
                        <a:t>inh</a:t>
                      </a:r>
                      <a:r>
                        <a:rPr lang="en-US" sz="2400" dirty="0"/>
                        <a:t>*2+B.val</a:t>
                      </a:r>
                    </a:p>
                    <a:p>
                      <a:r>
                        <a:rPr lang="en-US" sz="2400" dirty="0"/>
                        <a:t>D’.</a:t>
                      </a:r>
                      <a:r>
                        <a:rPr lang="en-US" sz="2400" dirty="0" err="1"/>
                        <a:t>syn</a:t>
                      </a:r>
                      <a:r>
                        <a:rPr lang="en-US" sz="2400" dirty="0"/>
                        <a:t>=D</a:t>
                      </a:r>
                      <a:r>
                        <a:rPr lang="en-US" sz="1400" dirty="0"/>
                        <a:t>1</a:t>
                      </a:r>
                      <a:r>
                        <a:rPr lang="en-US" sz="2400" dirty="0"/>
                        <a:t>’.syn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D’-&gt;</a:t>
                      </a:r>
                      <a:r>
                        <a:rPr lang="el-GR" sz="2400" dirty="0"/>
                        <a:t>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D’.</a:t>
                      </a:r>
                      <a:r>
                        <a:rPr lang="en-US" sz="2400" dirty="0" err="1"/>
                        <a:t>syn</a:t>
                      </a:r>
                      <a:r>
                        <a:rPr lang="en-US" sz="2400" dirty="0"/>
                        <a:t>=D’.</a:t>
                      </a:r>
                      <a:r>
                        <a:rPr lang="en-US" sz="2400" dirty="0" err="1"/>
                        <a:t>inh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B-&gt;0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B.val</a:t>
                      </a:r>
                      <a:r>
                        <a:rPr lang="en-US" sz="24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B-&gt;1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B.val</a:t>
                      </a:r>
                      <a:r>
                        <a:rPr lang="en-US" sz="24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89" y="2358802"/>
            <a:ext cx="9727694" cy="4119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Parser Stack Implementation for the Postfix SDT for input string </a:t>
            </a:r>
            <a:r>
              <a:rPr lang="en-US" b="1" dirty="0"/>
              <a:t>110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00" y="2847231"/>
            <a:ext cx="8864352" cy="27495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2279560"/>
            <a:ext cx="11548056" cy="45784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Write a S-Attributed definition to compute expression(&amp;&amp;, ||, !)</a:t>
            </a:r>
          </a:p>
          <a:p>
            <a:pPr marL="0" indent="0">
              <a:buNone/>
            </a:pPr>
            <a:r>
              <a:rPr lang="en-US" dirty="0"/>
              <a:t>G:    E-&gt;E||T | T</a:t>
            </a:r>
          </a:p>
          <a:p>
            <a:pPr marL="0" indent="0">
              <a:buNone/>
            </a:pPr>
            <a:r>
              <a:rPr lang="en-US" dirty="0"/>
              <a:t>        T-&gt;T&amp;&amp;F | F</a:t>
            </a:r>
          </a:p>
          <a:p>
            <a:pPr marL="0" indent="0">
              <a:buNone/>
            </a:pPr>
            <a:r>
              <a:rPr lang="en-US" dirty="0"/>
              <a:t>        F-&gt;!E | id</a:t>
            </a:r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79" y="3316172"/>
            <a:ext cx="3940935" cy="36246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Questions</a:t>
            </a:r>
          </a:p>
        </p:txBody>
      </p:sp>
      <p:pic>
        <p:nvPicPr>
          <p:cNvPr id="4" name="Content Placeholder 3" descr="GATE GATE Compiler Design Syntax Directed Translation question 12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8794" y="2391600"/>
            <a:ext cx="4778061" cy="446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GATE Compiler Design Syntax Directed Translation question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1491" y="2391601"/>
            <a:ext cx="4798588" cy="426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9830" y="2206935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9132" y="2391601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481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 Boardroom</vt:lpstr>
      <vt:lpstr>Eliminating Left Recursion From SDT's</vt:lpstr>
      <vt:lpstr>Syntax Directed Translation for Postfix SDT</vt:lpstr>
      <vt:lpstr>Eliminating left recursion from a postfix SDT</vt:lpstr>
      <vt:lpstr>SDT's for L-Attributed Definitions</vt:lpstr>
      <vt:lpstr>SDT's for L-Attributed Definitions- Example</vt:lpstr>
      <vt:lpstr>Convert the given L-attributed SDD into SDT</vt:lpstr>
      <vt:lpstr>Tutorial Questions</vt:lpstr>
      <vt:lpstr>Tutorial Questions</vt:lpstr>
      <vt:lpstr>Tutorial Questions</vt:lpstr>
      <vt:lpstr>Tutorial Questions</vt:lpstr>
      <vt:lpstr>Tutorial Questions</vt:lpstr>
      <vt:lpstr>Tutorial Questions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43</cp:revision>
  <dcterms:created xsi:type="dcterms:W3CDTF">2020-03-04T06:24:59Z</dcterms:created>
  <dcterms:modified xsi:type="dcterms:W3CDTF">2025-06-12T06:20:42Z</dcterms:modified>
</cp:coreProperties>
</file>