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06" r:id="rId5"/>
    <p:sldId id="305" r:id="rId6"/>
    <p:sldId id="259" r:id="rId7"/>
    <p:sldId id="260" r:id="rId8"/>
    <p:sldId id="261" r:id="rId9"/>
    <p:sldId id="307" r:id="rId10"/>
    <p:sldId id="282" r:id="rId11"/>
    <p:sldId id="284" r:id="rId12"/>
    <p:sldId id="285" r:id="rId13"/>
    <p:sldId id="308" r:id="rId14"/>
    <p:sldId id="311" r:id="rId15"/>
    <p:sldId id="288" r:id="rId16"/>
    <p:sldId id="309" r:id="rId17"/>
    <p:sldId id="310" r:id="rId18"/>
    <p:sldId id="262" r:id="rId19"/>
    <p:sldId id="263" r:id="rId20"/>
    <p:sldId id="264" r:id="rId21"/>
    <p:sldId id="312" r:id="rId22"/>
    <p:sldId id="313" r:id="rId23"/>
    <p:sldId id="265" r:id="rId24"/>
    <p:sldId id="266" r:id="rId25"/>
    <p:sldId id="267" r:id="rId26"/>
    <p:sldId id="268" r:id="rId27"/>
    <p:sldId id="269" r:id="rId28"/>
    <p:sldId id="270" r:id="rId29"/>
    <p:sldId id="271" r:id="rId30"/>
    <p:sldId id="272" r:id="rId31"/>
    <p:sldId id="273" r:id="rId32"/>
    <p:sldId id="316" r:id="rId33"/>
    <p:sldId id="278" r:id="rId34"/>
    <p:sldId id="279" r:id="rId35"/>
    <p:sldId id="280" r:id="rId36"/>
    <p:sldId id="274" r:id="rId37"/>
    <p:sldId id="275" r:id="rId38"/>
    <p:sldId id="276" r:id="rId39"/>
    <p:sldId id="317" r:id="rId40"/>
    <p:sldId id="318" r:id="rId41"/>
    <p:sldId id="319" r:id="rId42"/>
    <p:sldId id="320" r:id="rId43"/>
    <p:sldId id="286" r:id="rId44"/>
    <p:sldId id="287" r:id="rId45"/>
    <p:sldId id="290" r:id="rId46"/>
    <p:sldId id="291" r:id="rId47"/>
    <p:sldId id="292" r:id="rId48"/>
    <p:sldId id="293" r:id="rId49"/>
    <p:sldId id="294" r:id="rId50"/>
    <p:sldId id="295" r:id="rId51"/>
    <p:sldId id="296" r:id="rId52"/>
    <p:sldId id="297" r:id="rId53"/>
    <p:sldId id="298" r:id="rId54"/>
    <p:sldId id="299" r:id="rId55"/>
    <p:sldId id="300" r:id="rId56"/>
    <p:sldId id="301" r:id="rId57"/>
    <p:sldId id="302" r:id="rId58"/>
    <p:sldId id="303" r:id="rId59"/>
    <p:sldId id="304"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059" autoAdjust="0"/>
    <p:restoredTop sz="94624" autoAdjust="0"/>
  </p:normalViewPr>
  <p:slideViewPr>
    <p:cSldViewPr snapToGrid="0">
      <p:cViewPr varScale="1">
        <p:scale>
          <a:sx n="65" d="100"/>
          <a:sy n="65" d="100"/>
        </p:scale>
        <p:origin x="-774"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3BDA30B-FF1A-4D42-B503-7E3E16356327}" type="datetimeFigureOut">
              <a:rPr lang="en-IN" smtClean="0"/>
              <a:pPr/>
              <a:t>13-01-2023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5EECD74-7738-4C9B-86AF-C539E7249628}" type="slidenum">
              <a:rPr lang="en-IN" smtClean="0"/>
              <a:pPr/>
              <a:t>‹#›</a:t>
            </a:fld>
            <a:endParaRPr lang="en-IN" dirty="0"/>
          </a:p>
        </p:txBody>
      </p:sp>
    </p:spTree>
    <p:extLst>
      <p:ext uri="{BB962C8B-B14F-4D97-AF65-F5344CB8AC3E}">
        <p14:creationId xmlns:p14="http://schemas.microsoft.com/office/powerpoint/2010/main" xmlns="" val="2515761059"/>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3BDA30B-FF1A-4D42-B503-7E3E16356327}" type="datetimeFigureOut">
              <a:rPr lang="en-IN" smtClean="0"/>
              <a:pPr/>
              <a:t>13-01-2023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5EECD74-7738-4C9B-86AF-C539E7249628}" type="slidenum">
              <a:rPr lang="en-IN" smtClean="0"/>
              <a:pPr/>
              <a:t>‹#›</a:t>
            </a:fld>
            <a:endParaRPr lang="en-IN" dirty="0"/>
          </a:p>
        </p:txBody>
      </p:sp>
    </p:spTree>
    <p:extLst>
      <p:ext uri="{BB962C8B-B14F-4D97-AF65-F5344CB8AC3E}">
        <p14:creationId xmlns:p14="http://schemas.microsoft.com/office/powerpoint/2010/main" xmlns="" val="886692760"/>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3BDA30B-FF1A-4D42-B503-7E3E16356327}" type="datetimeFigureOut">
              <a:rPr lang="en-IN" smtClean="0"/>
              <a:pPr/>
              <a:t>13-01-2023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5EECD74-7738-4C9B-86AF-C539E7249628}" type="slidenum">
              <a:rPr lang="en-IN" smtClean="0"/>
              <a:pPr/>
              <a:t>‹#›</a:t>
            </a:fld>
            <a:endParaRPr lang="en-IN" dirty="0"/>
          </a:p>
        </p:txBody>
      </p:sp>
    </p:spTree>
    <p:extLst>
      <p:ext uri="{BB962C8B-B14F-4D97-AF65-F5344CB8AC3E}">
        <p14:creationId xmlns:p14="http://schemas.microsoft.com/office/powerpoint/2010/main" xmlns="" val="1015359033"/>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3BDA30B-FF1A-4D42-B503-7E3E16356327}" type="datetimeFigureOut">
              <a:rPr lang="en-IN" smtClean="0"/>
              <a:pPr/>
              <a:t>13-01-2023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5EECD74-7738-4C9B-86AF-C539E7249628}" type="slidenum">
              <a:rPr lang="en-IN" smtClean="0"/>
              <a:pPr/>
              <a:t>‹#›</a:t>
            </a:fld>
            <a:endParaRPr lang="en-IN" dirty="0"/>
          </a:p>
        </p:txBody>
      </p:sp>
    </p:spTree>
    <p:extLst>
      <p:ext uri="{BB962C8B-B14F-4D97-AF65-F5344CB8AC3E}">
        <p14:creationId xmlns:p14="http://schemas.microsoft.com/office/powerpoint/2010/main" xmlns="" val="641625660"/>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BDA30B-FF1A-4D42-B503-7E3E16356327}" type="datetimeFigureOut">
              <a:rPr lang="en-IN" smtClean="0"/>
              <a:pPr/>
              <a:t>13-01-2023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5EECD74-7738-4C9B-86AF-C539E7249628}" type="slidenum">
              <a:rPr lang="en-IN" smtClean="0"/>
              <a:pPr/>
              <a:t>‹#›</a:t>
            </a:fld>
            <a:endParaRPr lang="en-IN" dirty="0"/>
          </a:p>
        </p:txBody>
      </p:sp>
    </p:spTree>
    <p:extLst>
      <p:ext uri="{BB962C8B-B14F-4D97-AF65-F5344CB8AC3E}">
        <p14:creationId xmlns:p14="http://schemas.microsoft.com/office/powerpoint/2010/main" xmlns="" val="281635011"/>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3BDA30B-FF1A-4D42-B503-7E3E16356327}" type="datetimeFigureOut">
              <a:rPr lang="en-IN" smtClean="0"/>
              <a:pPr/>
              <a:t>13-01-2023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5EECD74-7738-4C9B-86AF-C539E7249628}" type="slidenum">
              <a:rPr lang="en-IN" smtClean="0"/>
              <a:pPr/>
              <a:t>‹#›</a:t>
            </a:fld>
            <a:endParaRPr lang="en-IN" dirty="0"/>
          </a:p>
        </p:txBody>
      </p:sp>
    </p:spTree>
    <p:extLst>
      <p:ext uri="{BB962C8B-B14F-4D97-AF65-F5344CB8AC3E}">
        <p14:creationId xmlns:p14="http://schemas.microsoft.com/office/powerpoint/2010/main" xmlns="" val="4115385615"/>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3BDA30B-FF1A-4D42-B503-7E3E16356327}" type="datetimeFigureOut">
              <a:rPr lang="en-IN" smtClean="0"/>
              <a:pPr/>
              <a:t>13-01-2023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5EECD74-7738-4C9B-86AF-C539E7249628}" type="slidenum">
              <a:rPr lang="en-IN" smtClean="0"/>
              <a:pPr/>
              <a:t>‹#›</a:t>
            </a:fld>
            <a:endParaRPr lang="en-IN" dirty="0"/>
          </a:p>
        </p:txBody>
      </p:sp>
    </p:spTree>
    <p:extLst>
      <p:ext uri="{BB962C8B-B14F-4D97-AF65-F5344CB8AC3E}">
        <p14:creationId xmlns:p14="http://schemas.microsoft.com/office/powerpoint/2010/main" xmlns="" val="1086395272"/>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3BDA30B-FF1A-4D42-B503-7E3E16356327}" type="datetimeFigureOut">
              <a:rPr lang="en-IN" smtClean="0"/>
              <a:pPr/>
              <a:t>13-01-2023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5EECD74-7738-4C9B-86AF-C539E7249628}" type="slidenum">
              <a:rPr lang="en-IN" smtClean="0"/>
              <a:pPr/>
              <a:t>‹#›</a:t>
            </a:fld>
            <a:endParaRPr lang="en-IN" dirty="0"/>
          </a:p>
        </p:txBody>
      </p:sp>
    </p:spTree>
    <p:extLst>
      <p:ext uri="{BB962C8B-B14F-4D97-AF65-F5344CB8AC3E}">
        <p14:creationId xmlns:p14="http://schemas.microsoft.com/office/powerpoint/2010/main" xmlns="" val="3591347730"/>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BDA30B-FF1A-4D42-B503-7E3E16356327}" type="datetimeFigureOut">
              <a:rPr lang="en-IN" smtClean="0"/>
              <a:pPr/>
              <a:t>13-01-2023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5EECD74-7738-4C9B-86AF-C539E7249628}" type="slidenum">
              <a:rPr lang="en-IN" smtClean="0"/>
              <a:pPr/>
              <a:t>‹#›</a:t>
            </a:fld>
            <a:endParaRPr lang="en-IN" dirty="0"/>
          </a:p>
        </p:txBody>
      </p:sp>
    </p:spTree>
    <p:extLst>
      <p:ext uri="{BB962C8B-B14F-4D97-AF65-F5344CB8AC3E}">
        <p14:creationId xmlns:p14="http://schemas.microsoft.com/office/powerpoint/2010/main" xmlns="" val="1271629230"/>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BDA30B-FF1A-4D42-B503-7E3E16356327}" type="datetimeFigureOut">
              <a:rPr lang="en-IN" smtClean="0"/>
              <a:pPr/>
              <a:t>13-01-2023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5EECD74-7738-4C9B-86AF-C539E7249628}" type="slidenum">
              <a:rPr lang="en-IN" smtClean="0"/>
              <a:pPr/>
              <a:t>‹#›</a:t>
            </a:fld>
            <a:endParaRPr lang="en-IN" dirty="0"/>
          </a:p>
        </p:txBody>
      </p:sp>
    </p:spTree>
    <p:extLst>
      <p:ext uri="{BB962C8B-B14F-4D97-AF65-F5344CB8AC3E}">
        <p14:creationId xmlns:p14="http://schemas.microsoft.com/office/powerpoint/2010/main" xmlns="" val="3104562359"/>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BDA30B-FF1A-4D42-B503-7E3E16356327}" type="datetimeFigureOut">
              <a:rPr lang="en-IN" smtClean="0"/>
              <a:pPr/>
              <a:t>13-01-2023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5EECD74-7738-4C9B-86AF-C539E7249628}" type="slidenum">
              <a:rPr lang="en-IN" smtClean="0"/>
              <a:pPr/>
              <a:t>‹#›</a:t>
            </a:fld>
            <a:endParaRPr lang="en-IN" dirty="0"/>
          </a:p>
        </p:txBody>
      </p:sp>
    </p:spTree>
    <p:extLst>
      <p:ext uri="{BB962C8B-B14F-4D97-AF65-F5344CB8AC3E}">
        <p14:creationId xmlns:p14="http://schemas.microsoft.com/office/powerpoint/2010/main" xmlns="" val="1933666534"/>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BDA30B-FF1A-4D42-B503-7E3E16356327}" type="datetimeFigureOut">
              <a:rPr lang="en-IN" smtClean="0"/>
              <a:pPr/>
              <a:t>13-01-2023</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EECD74-7738-4C9B-86AF-C539E7249628}" type="slidenum">
              <a:rPr lang="en-IN" smtClean="0"/>
              <a:pPr/>
              <a:t>‹#›</a:t>
            </a:fld>
            <a:endParaRPr lang="en-IN" dirty="0"/>
          </a:p>
        </p:txBody>
      </p:sp>
    </p:spTree>
    <p:extLst>
      <p:ext uri="{BB962C8B-B14F-4D97-AF65-F5344CB8AC3E}">
        <p14:creationId xmlns:p14="http://schemas.microsoft.com/office/powerpoint/2010/main" xmlns="" val="3624835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xmlns="" Requires="p14">
      <p:transition p14:dur="0" advClick="0"/>
    </mc:Choice>
    <mc:Fallback>
      <p:transition advClick="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5850" y="1774686"/>
            <a:ext cx="10844213" cy="1754326"/>
          </a:xfrm>
        </p:spPr>
        <p:txBody>
          <a:bodyPr wrap="square">
            <a:spAutoFit/>
          </a:bodyPr>
          <a:lstStyle/>
          <a:p>
            <a:r>
              <a:rPr lang="en-US" sz="4000" b="1" dirty="0">
                <a:solidFill>
                  <a:schemeClr val="accent2">
                    <a:lumMod val="75000"/>
                  </a:schemeClr>
                </a:solidFill>
              </a:rPr>
              <a:t>Course:  UNIVERSAL HUMAN VALUES (UHV38)</a:t>
            </a:r>
            <a:br>
              <a:rPr lang="en-US" sz="4000" b="1" dirty="0">
                <a:solidFill>
                  <a:schemeClr val="accent2">
                    <a:lumMod val="75000"/>
                  </a:schemeClr>
                </a:solidFill>
              </a:rPr>
            </a:br>
            <a:r>
              <a:rPr lang="en-US" sz="4000" b="1" dirty="0"/>
              <a:t> </a:t>
            </a:r>
            <a:br>
              <a:rPr lang="en-US" sz="4000" b="1" dirty="0"/>
            </a:br>
            <a:r>
              <a:rPr lang="en-US" sz="4000" b="1" dirty="0">
                <a:solidFill>
                  <a:schemeClr val="accent1">
                    <a:lumMod val="50000"/>
                  </a:schemeClr>
                </a:solidFill>
              </a:rPr>
              <a:t>Unit 3: Understanding Harmony in the Family </a:t>
            </a:r>
            <a:endParaRPr lang="en-IN" sz="4000" b="1" dirty="0">
              <a:solidFill>
                <a:schemeClr val="accent1">
                  <a:lumMod val="50000"/>
                </a:schemeClr>
              </a:solidFill>
            </a:endParaRPr>
          </a:p>
        </p:txBody>
      </p:sp>
      <p:pic>
        <p:nvPicPr>
          <p:cNvPr id="4" name="Picture 3">
            <a:extLst>
              <a:ext uri="{FF2B5EF4-FFF2-40B4-BE49-F238E27FC236}">
                <a16:creationId xmlns:a16="http://schemas.microsoft.com/office/drawing/2014/main" xmlns="" id="{80DA3407-D965-1AC4-9D76-077E6D697488}"/>
              </a:ext>
            </a:extLst>
          </p:cNvPr>
          <p:cNvPicPr>
            <a:picLocks noChangeAspect="1"/>
          </p:cNvPicPr>
          <p:nvPr/>
        </p:nvPicPr>
        <p:blipFill>
          <a:blip r:embed="rId2"/>
          <a:stretch>
            <a:fillRect/>
          </a:stretch>
        </p:blipFill>
        <p:spPr>
          <a:xfrm>
            <a:off x="9455084" y="0"/>
            <a:ext cx="2736915" cy="923827"/>
          </a:xfrm>
          <a:prstGeom prst="rect">
            <a:avLst/>
          </a:prstGeom>
        </p:spPr>
      </p:pic>
    </p:spTree>
    <p:extLst>
      <p:ext uri="{BB962C8B-B14F-4D97-AF65-F5344CB8AC3E}">
        <p14:creationId xmlns:p14="http://schemas.microsoft.com/office/powerpoint/2010/main" xmlns="" val="306144192"/>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949" y="365125"/>
            <a:ext cx="11220993" cy="637765"/>
          </a:xfrm>
        </p:spPr>
        <p:txBody>
          <a:bodyPr>
            <a:normAutofit/>
          </a:bodyPr>
          <a:lstStyle/>
          <a:p>
            <a:pPr algn="just"/>
            <a:r>
              <a:rPr lang="en-US" sz="3200" dirty="0" smtClean="0">
                <a:latin typeface="+mn-lt"/>
              </a:rPr>
              <a:t>Naturally </a:t>
            </a:r>
            <a:r>
              <a:rPr lang="en-US" sz="3200" dirty="0">
                <a:latin typeface="+mn-lt"/>
              </a:rPr>
              <a:t>Acceptable Feelings in Relationship</a:t>
            </a:r>
            <a:endParaRPr lang="en-IN" sz="3200" dirty="0">
              <a:latin typeface="+mn-lt"/>
            </a:endParaRPr>
          </a:p>
        </p:txBody>
      </p:sp>
      <p:sp>
        <p:nvSpPr>
          <p:cNvPr id="4" name="AutoShape 2" descr="Affection - Wikipedia"/>
          <p:cNvSpPr>
            <a:spLocks noChangeAspect="1" noChangeArrowheads="1"/>
          </p:cNvSpPr>
          <p:nvPr/>
        </p:nvSpPr>
        <p:spPr bwMode="auto">
          <a:xfrm>
            <a:off x="2742021" y="3160440"/>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aphicFrame>
        <p:nvGraphicFramePr>
          <p:cNvPr id="7" name="Table 6"/>
          <p:cNvGraphicFramePr>
            <a:graphicFrameLocks noGrp="1"/>
          </p:cNvGraphicFramePr>
          <p:nvPr>
            <p:extLst>
              <p:ext uri="{D42A27DB-BD31-4B8C-83A1-F6EECF244321}">
                <p14:modId xmlns:p14="http://schemas.microsoft.com/office/powerpoint/2010/main" xmlns="" val="1171260636"/>
              </p:ext>
            </p:extLst>
          </p:nvPr>
        </p:nvGraphicFramePr>
        <p:xfrm>
          <a:off x="235974" y="973394"/>
          <a:ext cx="11769213" cy="5638800"/>
        </p:xfrm>
        <a:graphic>
          <a:graphicData uri="http://schemas.openxmlformats.org/drawingml/2006/table">
            <a:tbl>
              <a:tblPr firstRow="1" bandRow="1">
                <a:tableStyleId>{2D5ABB26-0587-4C30-8999-92F81FD0307C}</a:tableStyleId>
              </a:tblPr>
              <a:tblGrid>
                <a:gridCol w="1959211">
                  <a:extLst>
                    <a:ext uri="{9D8B030D-6E8A-4147-A177-3AD203B41FA5}">
                      <a16:colId xmlns:a16="http://schemas.microsoft.com/office/drawing/2014/main" xmlns="" val="658743017"/>
                    </a:ext>
                  </a:extLst>
                </a:gridCol>
                <a:gridCol w="9810002">
                  <a:extLst>
                    <a:ext uri="{9D8B030D-6E8A-4147-A177-3AD203B41FA5}">
                      <a16:colId xmlns:a16="http://schemas.microsoft.com/office/drawing/2014/main" xmlns="" val="301559789"/>
                    </a:ext>
                  </a:extLst>
                </a:gridCol>
              </a:tblGrid>
              <a:tr h="1430593">
                <a:tc>
                  <a:txBody>
                    <a:bodyPr/>
                    <a:lstStyle/>
                    <a:p>
                      <a:r>
                        <a:rPr lang="en-IN" sz="2200" dirty="0"/>
                        <a:t>Affection</a:t>
                      </a:r>
                    </a:p>
                  </a:txBody>
                  <a:tcPr/>
                </a:tc>
                <a:tc>
                  <a:txBody>
                    <a:bodyPr/>
                    <a:lstStyle/>
                    <a:p>
                      <a:pPr marL="285750" indent="-285750">
                        <a:buFont typeface="Arial" panose="020B0604020202020204" pitchFamily="34" charset="0"/>
                        <a:buChar char="•"/>
                      </a:pPr>
                      <a:r>
                        <a:rPr lang="en-US" sz="2200" dirty="0"/>
                        <a:t>Affection is the feeling of being related to the other.</a:t>
                      </a:r>
                    </a:p>
                    <a:p>
                      <a:pPr marL="285750" indent="-285750">
                        <a:buFont typeface="Arial" panose="020B0604020202020204" pitchFamily="34" charset="0"/>
                        <a:buChar char="•"/>
                      </a:pPr>
                      <a:r>
                        <a:rPr lang="en-US" sz="2200" dirty="0"/>
                        <a:t>Affection is the feeling of acceptance for the other as one’s relative.</a:t>
                      </a:r>
                    </a:p>
                    <a:p>
                      <a:pPr marL="285750" indent="-285750">
                        <a:buFont typeface="Arial" panose="020B0604020202020204" pitchFamily="34" charset="0"/>
                        <a:buChar char="•"/>
                      </a:pPr>
                      <a:r>
                        <a:rPr lang="en-US" sz="2200" dirty="0"/>
                        <a:t>Lack of affection is seen in the form of opposition, jealousy, etc. </a:t>
                      </a:r>
                    </a:p>
                    <a:p>
                      <a:pPr marL="285750" indent="-285750">
                        <a:buFont typeface="Arial" panose="020B0604020202020204" pitchFamily="34" charset="0"/>
                        <a:buChar char="•"/>
                      </a:pPr>
                      <a:r>
                        <a:rPr lang="en-US" sz="2200" dirty="0"/>
                        <a:t>The feelings of trust and respect are essential to have the feeling of affection</a:t>
                      </a:r>
                      <a:r>
                        <a:rPr lang="en-US" sz="2200" dirty="0" smtClean="0"/>
                        <a:t>.</a:t>
                      </a:r>
                      <a:endParaRPr lang="en-IN" sz="2200" dirty="0"/>
                    </a:p>
                  </a:txBody>
                  <a:tcPr/>
                </a:tc>
                <a:extLst>
                  <a:ext uri="{0D108BD9-81ED-4DB2-BD59-A6C34878D82A}">
                    <a16:rowId xmlns:a16="http://schemas.microsoft.com/office/drawing/2014/main" xmlns="" val="3355938731"/>
                  </a:ext>
                </a:extLst>
              </a:tr>
              <a:tr h="1882390">
                <a:tc>
                  <a:txBody>
                    <a:bodyPr/>
                    <a:lstStyle/>
                    <a:p>
                      <a:r>
                        <a:rPr lang="en-IN" sz="2200" dirty="0"/>
                        <a:t>Care</a:t>
                      </a:r>
                    </a:p>
                  </a:txBody>
                  <a:tcPr/>
                </a:tc>
                <a:tc>
                  <a:txBody>
                    <a:bodyPr/>
                    <a:lstStyle/>
                    <a:p>
                      <a:pPr marL="285750" indent="-285750">
                        <a:buFont typeface="Arial" panose="020B0604020202020204" pitchFamily="34" charset="0"/>
                        <a:buChar char="•"/>
                      </a:pPr>
                      <a:r>
                        <a:rPr lang="en-US" sz="2200" dirty="0"/>
                        <a:t>Care is the feeling of responsibility and commitment for nurturing and protection of the Body of my relative. </a:t>
                      </a:r>
                    </a:p>
                    <a:p>
                      <a:pPr marL="285750" indent="-285750">
                        <a:buFont typeface="Arial" panose="020B0604020202020204" pitchFamily="34" charset="0"/>
                        <a:buChar char="•"/>
                      </a:pPr>
                      <a:r>
                        <a:rPr lang="en-US" sz="2200" dirty="0"/>
                        <a:t>With the feeling of affection, one naturally takes the responsibility for development of the relative – both at the level of Self as well as at the level of Body.</a:t>
                      </a:r>
                    </a:p>
                    <a:p>
                      <a:pPr marL="285750" indent="-285750">
                        <a:buFont typeface="Arial" panose="020B0604020202020204" pitchFamily="34" charset="0"/>
                        <a:buChar char="•"/>
                      </a:pPr>
                      <a:r>
                        <a:rPr lang="en-US" sz="2200" dirty="0"/>
                        <a:t> Being responsible to the Body of one’s relative is Care. </a:t>
                      </a:r>
                      <a:endParaRPr lang="en-IN" sz="2200" dirty="0"/>
                    </a:p>
                  </a:txBody>
                  <a:tcPr/>
                </a:tc>
                <a:extLst>
                  <a:ext uri="{0D108BD9-81ED-4DB2-BD59-A6C34878D82A}">
                    <a16:rowId xmlns:a16="http://schemas.microsoft.com/office/drawing/2014/main" xmlns="" val="1084141813"/>
                  </a:ext>
                </a:extLst>
              </a:tr>
              <a:tr h="1914918">
                <a:tc>
                  <a:txBody>
                    <a:bodyPr/>
                    <a:lstStyle/>
                    <a:p>
                      <a:r>
                        <a:rPr lang="en-US" sz="2200" dirty="0"/>
                        <a:t>Guidance</a:t>
                      </a:r>
                      <a:endParaRPr lang="en-IN" sz="2200" dirty="0"/>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200" dirty="0"/>
                        <a:t>Guidance is the feeling of responsibility and commitment for development of Self by ensuring the right understanding and right feeling in the Self of my relative.</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200" dirty="0"/>
                        <a:t> Being responsible to the Self of my relative is Guidance. </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200" dirty="0"/>
                        <a:t>Generally, our focus is mostly on care because we have come to assume that human being is Body. We are not even aware of the Self. Therefore, we are not aware that we have to take care of the Self as well.</a:t>
                      </a:r>
                      <a:endParaRPr lang="en-IN" sz="2200" dirty="0"/>
                    </a:p>
                  </a:txBody>
                  <a:tcPr/>
                </a:tc>
                <a:extLst>
                  <a:ext uri="{0D108BD9-81ED-4DB2-BD59-A6C34878D82A}">
                    <a16:rowId xmlns:a16="http://schemas.microsoft.com/office/drawing/2014/main" xmlns="" val="997836270"/>
                  </a:ext>
                </a:extLst>
              </a:tr>
            </a:tbl>
          </a:graphicData>
        </a:graphic>
      </p:graphicFrame>
      <p:pic>
        <p:nvPicPr>
          <p:cNvPr id="11" name="Picture 10"/>
          <p:cNvPicPr>
            <a:picLocks noChangeAspect="1"/>
          </p:cNvPicPr>
          <p:nvPr/>
        </p:nvPicPr>
        <p:blipFill>
          <a:blip r:embed="rId2"/>
          <a:stretch>
            <a:fillRect/>
          </a:stretch>
        </p:blipFill>
        <p:spPr>
          <a:xfrm>
            <a:off x="9454659" y="118357"/>
            <a:ext cx="2737341" cy="926672"/>
          </a:xfrm>
          <a:prstGeom prst="rect">
            <a:avLst/>
          </a:prstGeom>
        </p:spPr>
      </p:pic>
    </p:spTree>
    <p:extLst>
      <p:ext uri="{BB962C8B-B14F-4D97-AF65-F5344CB8AC3E}">
        <p14:creationId xmlns:p14="http://schemas.microsoft.com/office/powerpoint/2010/main" xmlns="" val="3887657519"/>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95514" y="422858"/>
            <a:ext cx="11220993" cy="580038"/>
          </a:xfrm>
        </p:spPr>
        <p:txBody>
          <a:bodyPr>
            <a:normAutofit/>
          </a:bodyPr>
          <a:lstStyle/>
          <a:p>
            <a:pPr algn="just"/>
            <a:r>
              <a:rPr lang="en-US" sz="3200" b="1" dirty="0" smtClean="0">
                <a:latin typeface="+mn-lt"/>
              </a:rPr>
              <a:t>Naturally </a:t>
            </a:r>
            <a:r>
              <a:rPr lang="en-US" sz="3200" b="1" dirty="0">
                <a:latin typeface="+mn-lt"/>
              </a:rPr>
              <a:t>Acceptable Feelings in Relationship (Contd..) </a:t>
            </a:r>
            <a:endParaRPr lang="en-IN" sz="3200" b="1" dirty="0">
              <a:latin typeface="+mn-lt"/>
            </a:endParaRPr>
          </a:p>
        </p:txBody>
      </p:sp>
      <p:graphicFrame>
        <p:nvGraphicFramePr>
          <p:cNvPr id="6" name="Table 5"/>
          <p:cNvGraphicFramePr>
            <a:graphicFrameLocks noGrp="1"/>
          </p:cNvGraphicFramePr>
          <p:nvPr>
            <p:extLst>
              <p:ext uri="{D42A27DB-BD31-4B8C-83A1-F6EECF244321}">
                <p14:modId xmlns:p14="http://schemas.microsoft.com/office/powerpoint/2010/main" xmlns="" val="1891221848"/>
              </p:ext>
            </p:extLst>
          </p:nvPr>
        </p:nvGraphicFramePr>
        <p:xfrm>
          <a:off x="634273" y="884905"/>
          <a:ext cx="10743476" cy="2773680"/>
        </p:xfrm>
        <a:graphic>
          <a:graphicData uri="http://schemas.openxmlformats.org/drawingml/2006/table">
            <a:tbl>
              <a:tblPr firstRow="1" bandRow="1">
                <a:tableStyleId>{2D5ABB26-0587-4C30-8999-92F81FD0307C}</a:tableStyleId>
              </a:tblPr>
              <a:tblGrid>
                <a:gridCol w="1596174">
                  <a:extLst>
                    <a:ext uri="{9D8B030D-6E8A-4147-A177-3AD203B41FA5}">
                      <a16:colId xmlns:a16="http://schemas.microsoft.com/office/drawing/2014/main" xmlns="" val="1954962617"/>
                    </a:ext>
                  </a:extLst>
                </a:gridCol>
                <a:gridCol w="9147302">
                  <a:extLst>
                    <a:ext uri="{9D8B030D-6E8A-4147-A177-3AD203B41FA5}">
                      <a16:colId xmlns:a16="http://schemas.microsoft.com/office/drawing/2014/main" xmlns="" val="1801913159"/>
                    </a:ext>
                  </a:extLst>
                </a:gridCol>
              </a:tblGrid>
              <a:tr h="2462980">
                <a:tc>
                  <a:txBody>
                    <a:bodyPr/>
                    <a:lstStyle/>
                    <a:p>
                      <a:r>
                        <a:rPr lang="en-US" sz="2200" dirty="0"/>
                        <a:t>Reverence</a:t>
                      </a:r>
                      <a:endParaRPr lang="en-IN" sz="2200" dirty="0"/>
                    </a:p>
                  </a:txBody>
                  <a:tcPr/>
                </a:tc>
                <a:tc>
                  <a:txBody>
                    <a:bodyPr/>
                    <a:lstStyle/>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200" dirty="0"/>
                        <a:t>Reverence is the feeling of acceptance for excellence. </a:t>
                      </a:r>
                    </a:p>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200" dirty="0"/>
                        <a:t>Excellence is to be in a state of continuous happiness with the completeness of understanding of harmony and living in harmony at all levels. </a:t>
                      </a:r>
                    </a:p>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200" dirty="0"/>
                        <a:t>Once we achieve excellence, it continues. Excellence is something definite, something absolute. </a:t>
                      </a:r>
                    </a:p>
                    <a:p>
                      <a:pPr marL="285750" marR="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200" dirty="0"/>
                        <a:t>If you have achieved excellence, you would naturally make effort for helping others to achieve excellence. On the other hand, in competition, we not only do not help rather we hinder the other to reach to our level. </a:t>
                      </a:r>
                      <a:endParaRPr lang="en-IN" sz="2200" dirty="0"/>
                    </a:p>
                  </a:txBody>
                  <a:tcPr/>
                </a:tc>
                <a:extLst>
                  <a:ext uri="{0D108BD9-81ED-4DB2-BD59-A6C34878D82A}">
                    <a16:rowId xmlns:a16="http://schemas.microsoft.com/office/drawing/2014/main" xmlns="" val="1614114147"/>
                  </a:ext>
                </a:extLst>
              </a:tr>
            </a:tbl>
          </a:graphicData>
        </a:graphic>
      </p:graphicFrame>
      <p:pic>
        <p:nvPicPr>
          <p:cNvPr id="7" name="Picture 6"/>
          <p:cNvPicPr>
            <a:picLocks noChangeAspect="1"/>
          </p:cNvPicPr>
          <p:nvPr/>
        </p:nvPicPr>
        <p:blipFill>
          <a:blip r:embed="rId2"/>
          <a:stretch>
            <a:fillRect/>
          </a:stretch>
        </p:blipFill>
        <p:spPr>
          <a:xfrm>
            <a:off x="1371600" y="3554361"/>
            <a:ext cx="9733935" cy="3055445"/>
          </a:xfrm>
          <a:prstGeom prst="rect">
            <a:avLst/>
          </a:prstGeom>
        </p:spPr>
      </p:pic>
      <p:pic>
        <p:nvPicPr>
          <p:cNvPr id="8" name="Picture 7"/>
          <p:cNvPicPr>
            <a:picLocks noChangeAspect="1"/>
          </p:cNvPicPr>
          <p:nvPr/>
        </p:nvPicPr>
        <p:blipFill>
          <a:blip r:embed="rId3"/>
          <a:stretch>
            <a:fillRect/>
          </a:stretch>
        </p:blipFill>
        <p:spPr>
          <a:xfrm>
            <a:off x="9454659" y="0"/>
            <a:ext cx="2737341" cy="926672"/>
          </a:xfrm>
          <a:prstGeom prst="rect">
            <a:avLst/>
          </a:prstGeom>
        </p:spPr>
      </p:pic>
    </p:spTree>
    <p:extLst>
      <p:ext uri="{BB962C8B-B14F-4D97-AF65-F5344CB8AC3E}">
        <p14:creationId xmlns:p14="http://schemas.microsoft.com/office/powerpoint/2010/main" xmlns="" val="381162424"/>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04949" y="217645"/>
            <a:ext cx="11220993" cy="564023"/>
          </a:xfrm>
        </p:spPr>
        <p:txBody>
          <a:bodyPr>
            <a:normAutofit/>
          </a:bodyPr>
          <a:lstStyle/>
          <a:p>
            <a:pPr algn="just"/>
            <a:r>
              <a:rPr lang="en-US" sz="3200" b="1" dirty="0" smtClean="0">
                <a:latin typeface="+mn-lt"/>
              </a:rPr>
              <a:t>Naturally </a:t>
            </a:r>
            <a:r>
              <a:rPr lang="en-US" sz="3200" b="1" dirty="0">
                <a:latin typeface="+mn-lt"/>
              </a:rPr>
              <a:t>Acceptable Feelings in Relationship (Contd..) </a:t>
            </a:r>
            <a:endParaRPr lang="en-IN" sz="3200" b="1"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xmlns="" val="1004433619"/>
              </p:ext>
            </p:extLst>
          </p:nvPr>
        </p:nvGraphicFramePr>
        <p:xfrm>
          <a:off x="191729" y="840661"/>
          <a:ext cx="11754465" cy="5625551"/>
        </p:xfrm>
        <a:graphic>
          <a:graphicData uri="http://schemas.openxmlformats.org/drawingml/2006/table">
            <a:tbl>
              <a:tblPr firstRow="1" bandRow="1">
                <a:tableStyleId>{2D5ABB26-0587-4C30-8999-92F81FD0307C}</a:tableStyleId>
              </a:tblPr>
              <a:tblGrid>
                <a:gridCol w="1764617">
                  <a:extLst>
                    <a:ext uri="{9D8B030D-6E8A-4147-A177-3AD203B41FA5}">
                      <a16:colId xmlns:a16="http://schemas.microsoft.com/office/drawing/2014/main" xmlns="" val="3312106145"/>
                    </a:ext>
                  </a:extLst>
                </a:gridCol>
                <a:gridCol w="9989848">
                  <a:extLst>
                    <a:ext uri="{9D8B030D-6E8A-4147-A177-3AD203B41FA5}">
                      <a16:colId xmlns:a16="http://schemas.microsoft.com/office/drawing/2014/main" xmlns="" val="2987113148"/>
                    </a:ext>
                  </a:extLst>
                </a:gridCol>
              </a:tblGrid>
              <a:tr h="1430591">
                <a:tc>
                  <a:txBody>
                    <a:bodyPr/>
                    <a:lstStyle/>
                    <a:p>
                      <a:r>
                        <a:rPr lang="en-IN" sz="2200" dirty="0"/>
                        <a:t>Glory</a:t>
                      </a:r>
                    </a:p>
                  </a:txBody>
                  <a:tcPr/>
                </a:tc>
                <a:tc>
                  <a:txBody>
                    <a:bodyPr/>
                    <a:lstStyle/>
                    <a:p>
                      <a:pPr marL="285750" indent="-285750">
                        <a:buFont typeface="Arial" panose="020B0604020202020204" pitchFamily="34" charset="0"/>
                        <a:buChar char="•"/>
                      </a:pPr>
                      <a:r>
                        <a:rPr lang="en-US" sz="2200" dirty="0"/>
                        <a:t>Glory is the feeling of acceptance for those who have made effort for excellence. </a:t>
                      </a:r>
                    </a:p>
                    <a:p>
                      <a:pPr marL="285750" indent="-285750">
                        <a:buFont typeface="Arial" panose="020B0604020202020204" pitchFamily="34" charset="0"/>
                        <a:buChar char="•"/>
                      </a:pPr>
                      <a:r>
                        <a:rPr lang="en-US" sz="2200" dirty="0"/>
                        <a:t>For all those people whom we call great people, when we accept the effort made for excellence by them, to whatever extent they are able to achieve it, we naturally have a feeling of glory for them. </a:t>
                      </a:r>
                      <a:endParaRPr lang="en-IN" sz="2200" dirty="0"/>
                    </a:p>
                  </a:txBody>
                  <a:tcPr/>
                </a:tc>
                <a:extLst>
                  <a:ext uri="{0D108BD9-81ED-4DB2-BD59-A6C34878D82A}">
                    <a16:rowId xmlns:a16="http://schemas.microsoft.com/office/drawing/2014/main" xmlns="" val="835030098"/>
                  </a:ext>
                </a:extLst>
              </a:tr>
              <a:tr h="2097024">
                <a:tc>
                  <a:txBody>
                    <a:bodyPr/>
                    <a:lstStyle/>
                    <a:p>
                      <a:r>
                        <a:rPr lang="en-IN" sz="2200" dirty="0"/>
                        <a:t>Gratitude </a:t>
                      </a:r>
                    </a:p>
                  </a:txBody>
                  <a:tcPr/>
                </a:tc>
                <a:tc>
                  <a:txBody>
                    <a:bodyPr/>
                    <a:lstStyle/>
                    <a:p>
                      <a:pPr marL="285750" indent="-285750">
                        <a:buFont typeface="Arial" panose="020B0604020202020204" pitchFamily="34" charset="0"/>
                        <a:buChar char="•"/>
                      </a:pPr>
                      <a:r>
                        <a:rPr lang="en-US" sz="2200" dirty="0"/>
                        <a:t>Gratitude is the feeling of acceptance for those who have made the effort for my excellence. </a:t>
                      </a:r>
                    </a:p>
                    <a:p>
                      <a:pPr marL="285750" indent="-285750">
                        <a:buFont typeface="Arial" panose="020B0604020202020204" pitchFamily="34" charset="0"/>
                        <a:buChar char="•"/>
                      </a:pPr>
                      <a:r>
                        <a:rPr lang="en-US" sz="2200" dirty="0"/>
                        <a:t>In our life, there may be so many people who have been of help to us in the process of understanding harmony and living in harmony. </a:t>
                      </a:r>
                    </a:p>
                    <a:p>
                      <a:pPr marL="285750" indent="-285750">
                        <a:buFont typeface="Arial" panose="020B0604020202020204" pitchFamily="34" charset="0"/>
                        <a:buChar char="•"/>
                      </a:pPr>
                      <a:r>
                        <a:rPr lang="en-US" sz="2200" dirty="0"/>
                        <a:t>So, we have this feeling of gratitude for them. Gratitude is a significant feeling in the development of relationship. </a:t>
                      </a:r>
                      <a:endParaRPr lang="en-IN" sz="2200" dirty="0"/>
                    </a:p>
                  </a:txBody>
                  <a:tcPr/>
                </a:tc>
                <a:extLst>
                  <a:ext uri="{0D108BD9-81ED-4DB2-BD59-A6C34878D82A}">
                    <a16:rowId xmlns:a16="http://schemas.microsoft.com/office/drawing/2014/main" xmlns="" val="89706189"/>
                  </a:ext>
                </a:extLst>
              </a:tr>
              <a:tr h="2089871">
                <a:tc>
                  <a:txBody>
                    <a:bodyPr/>
                    <a:lstStyle/>
                    <a:p>
                      <a:r>
                        <a:rPr lang="en-IN" sz="2200" dirty="0"/>
                        <a:t>Love </a:t>
                      </a:r>
                    </a:p>
                  </a:txBody>
                  <a:tcPr/>
                </a:tc>
                <a:tc>
                  <a:txBody>
                    <a:bodyPr/>
                    <a:lstStyle/>
                    <a:p>
                      <a:pPr marL="285750" indent="-285750">
                        <a:buFont typeface="Arial" panose="020B0604020202020204" pitchFamily="34" charset="0"/>
                        <a:buChar char="•"/>
                      </a:pPr>
                      <a:r>
                        <a:rPr lang="en-US" sz="2200" dirty="0"/>
                        <a:t>Love is the feeling of being related to everyone, to all. </a:t>
                      </a:r>
                    </a:p>
                    <a:p>
                      <a:pPr marL="285750" indent="-285750">
                        <a:buFont typeface="Arial" panose="020B0604020202020204" pitchFamily="34" charset="0"/>
                        <a:buChar char="•"/>
                      </a:pPr>
                      <a:r>
                        <a:rPr lang="en-US" sz="2200" dirty="0"/>
                        <a:t>It starts from affection, which we have already explored. </a:t>
                      </a:r>
                    </a:p>
                    <a:p>
                      <a:pPr marL="285750" indent="-285750">
                        <a:buFont typeface="Arial" panose="020B0604020202020204" pitchFamily="34" charset="0"/>
                        <a:buChar char="•"/>
                      </a:pPr>
                      <a:r>
                        <a:rPr lang="en-US" sz="2200" dirty="0"/>
                        <a:t>If this feeling expands to many and ultimately to all, it is the feeling of love. </a:t>
                      </a:r>
                    </a:p>
                    <a:p>
                      <a:pPr marL="285750" indent="-285750">
                        <a:buFont typeface="Arial" panose="020B0604020202020204" pitchFamily="34" charset="0"/>
                        <a:buChar char="•"/>
                      </a:pPr>
                      <a:r>
                        <a:rPr lang="en-US" sz="2200" dirty="0"/>
                        <a:t>So, we begin with the feeling of affection, and complete it with the feeling of love. </a:t>
                      </a:r>
                    </a:p>
                    <a:p>
                      <a:pPr marL="285750" indent="-285750">
                        <a:buFont typeface="Arial" panose="020B0604020202020204" pitchFamily="34" charset="0"/>
                        <a:buChar char="•"/>
                      </a:pPr>
                      <a:r>
                        <a:rPr lang="en-US" sz="2200" dirty="0"/>
                        <a:t>That is why, Love is called complete value. </a:t>
                      </a:r>
                      <a:endParaRPr lang="en-IN" sz="2200" dirty="0"/>
                    </a:p>
                  </a:txBody>
                  <a:tcPr/>
                </a:tc>
                <a:extLst>
                  <a:ext uri="{0D108BD9-81ED-4DB2-BD59-A6C34878D82A}">
                    <a16:rowId xmlns:a16="http://schemas.microsoft.com/office/drawing/2014/main" xmlns="" val="2856145393"/>
                  </a:ext>
                </a:extLst>
              </a:tr>
            </a:tbl>
          </a:graphicData>
        </a:graphic>
      </p:graphicFrame>
      <p:pic>
        <p:nvPicPr>
          <p:cNvPr id="7" name="Picture 6"/>
          <p:cNvPicPr>
            <a:picLocks noChangeAspect="1"/>
          </p:cNvPicPr>
          <p:nvPr/>
        </p:nvPicPr>
        <p:blipFill>
          <a:blip r:embed="rId2"/>
          <a:stretch>
            <a:fillRect/>
          </a:stretch>
        </p:blipFill>
        <p:spPr>
          <a:xfrm>
            <a:off x="9454659" y="-98211"/>
            <a:ext cx="2737341" cy="926672"/>
          </a:xfrm>
          <a:prstGeom prst="rect">
            <a:avLst/>
          </a:prstGeom>
        </p:spPr>
      </p:pic>
    </p:spTree>
    <p:extLst>
      <p:ext uri="{BB962C8B-B14F-4D97-AF65-F5344CB8AC3E}">
        <p14:creationId xmlns:p14="http://schemas.microsoft.com/office/powerpoint/2010/main" xmlns="" val="1401632904"/>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17822"/>
            <a:ext cx="10515600" cy="941161"/>
          </a:xfrm>
        </p:spPr>
        <p:txBody>
          <a:bodyPr>
            <a:normAutofit/>
          </a:bodyPr>
          <a:lstStyle/>
          <a:p>
            <a:r>
              <a:rPr lang="en-US" sz="2800" b="1" dirty="0" smtClean="0">
                <a:latin typeface="+mn-lt"/>
              </a:rPr>
              <a:t>Under Evaluation, Over Evaluation and Otherwise Evaluation</a:t>
            </a:r>
            <a:endParaRPr lang="en-IN" sz="2800" b="1" dirty="0">
              <a:latin typeface="+mn-lt"/>
            </a:endParaRPr>
          </a:p>
        </p:txBody>
      </p:sp>
      <p:sp>
        <p:nvSpPr>
          <p:cNvPr id="3" name="Content Placeholder 2"/>
          <p:cNvSpPr>
            <a:spLocks noGrp="1"/>
          </p:cNvSpPr>
          <p:nvPr>
            <p:ph idx="1"/>
          </p:nvPr>
        </p:nvSpPr>
        <p:spPr>
          <a:xfrm>
            <a:off x="838200" y="1541417"/>
            <a:ext cx="10515600" cy="4635546"/>
          </a:xfrm>
        </p:spPr>
        <p:txBody>
          <a:bodyPr>
            <a:normAutofit/>
          </a:bodyPr>
          <a:lstStyle/>
          <a:p>
            <a:pPr>
              <a:buNone/>
            </a:pPr>
            <a:r>
              <a:rPr lang="en-US" dirty="0" smtClean="0"/>
              <a:t>Under Evaluation:  When someone is evaluated less than what it is. Under evaluation someone means disrespecting them as it shows that their abilities have been neglected. This can give rise to sense of dissatisfaction.</a:t>
            </a:r>
          </a:p>
          <a:p>
            <a:pPr>
              <a:buNone/>
            </a:pPr>
            <a:r>
              <a:rPr lang="en-US" dirty="0" smtClean="0"/>
              <a:t>Over Evaluation:  To evaluate someone more than what he is.</a:t>
            </a:r>
          </a:p>
          <a:p>
            <a:pPr>
              <a:buNone/>
            </a:pPr>
            <a:r>
              <a:rPr lang="en-US" dirty="0" smtClean="0"/>
              <a:t>Otherwise Evaluation:  When we evaluate someone for what they are not.  It can mean over evaluating someone or in certain cases under evaluation.</a:t>
            </a:r>
          </a:p>
          <a:p>
            <a:pPr>
              <a:buNone/>
            </a:pPr>
            <a:endParaRPr lang="en-US" dirty="0" smtClean="0"/>
          </a:p>
          <a:p>
            <a:pPr>
              <a:buNone/>
            </a:pPr>
            <a:endParaRPr lang="en-US" dirty="0" smtClean="0"/>
          </a:p>
          <a:p>
            <a:pPr>
              <a:buNone/>
            </a:pPr>
            <a:endParaRPr lang="en-US" dirty="0"/>
          </a:p>
        </p:txBody>
      </p:sp>
      <p:pic>
        <p:nvPicPr>
          <p:cNvPr id="4" name="Picture 3">
            <a:extLst>
              <a:ext uri="{FF2B5EF4-FFF2-40B4-BE49-F238E27FC236}">
                <a16:creationId xmlns:a16="http://schemas.microsoft.com/office/drawing/2014/main" xmlns="" id="{80DA3407-D965-1AC4-9D76-077E6D697488}"/>
              </a:ext>
            </a:extLst>
          </p:cNvPr>
          <p:cNvPicPr>
            <a:picLocks noChangeAspect="1"/>
          </p:cNvPicPr>
          <p:nvPr/>
        </p:nvPicPr>
        <p:blipFill>
          <a:blip r:embed="rId2"/>
          <a:stretch>
            <a:fillRect/>
          </a:stretch>
        </p:blipFill>
        <p:spPr>
          <a:xfrm>
            <a:off x="9455084" y="0"/>
            <a:ext cx="2736915" cy="923827"/>
          </a:xfrm>
          <a:prstGeom prst="rect">
            <a:avLst/>
          </a:prstGeom>
        </p:spPr>
      </p:pic>
    </p:spTree>
    <p:extLst>
      <p:ext uri="{BB962C8B-B14F-4D97-AF65-F5344CB8AC3E}">
        <p14:creationId xmlns:p14="http://schemas.microsoft.com/office/powerpoint/2010/main" xmlns="" val="962087448"/>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17822"/>
            <a:ext cx="10515600" cy="941161"/>
          </a:xfrm>
        </p:spPr>
        <p:txBody>
          <a:bodyPr>
            <a:normAutofit/>
          </a:bodyPr>
          <a:lstStyle/>
          <a:p>
            <a:r>
              <a:rPr lang="en-US" sz="2800" b="1" dirty="0" smtClean="0">
                <a:latin typeface="+mn-lt"/>
              </a:rPr>
              <a:t>Explain the feeling of care and guidance. What role do these feelings have in parent child relationship?</a:t>
            </a:r>
            <a:endParaRPr lang="en-IN" sz="2800" b="1" dirty="0">
              <a:latin typeface="+mn-lt"/>
            </a:endParaRPr>
          </a:p>
        </p:txBody>
      </p:sp>
      <p:sp>
        <p:nvSpPr>
          <p:cNvPr id="3" name="Content Placeholder 2"/>
          <p:cNvSpPr>
            <a:spLocks noGrp="1"/>
          </p:cNvSpPr>
          <p:nvPr>
            <p:ph idx="1"/>
          </p:nvPr>
        </p:nvSpPr>
        <p:spPr>
          <a:xfrm>
            <a:off x="838200" y="1541417"/>
            <a:ext cx="10515600" cy="4635546"/>
          </a:xfrm>
        </p:spPr>
        <p:txBody>
          <a:bodyPr>
            <a:normAutofit/>
          </a:bodyPr>
          <a:lstStyle/>
          <a:p>
            <a:pPr>
              <a:buNone/>
            </a:pPr>
            <a:r>
              <a:rPr lang="en-US" dirty="0" smtClean="0"/>
              <a:t>Following are the role of care and guidance feelings in parent and child relationship:</a:t>
            </a:r>
          </a:p>
          <a:p>
            <a:pPr marL="514350" indent="-514350">
              <a:buFont typeface="+mj-lt"/>
              <a:buAutoNum type="arabicPeriod"/>
            </a:pPr>
            <a:r>
              <a:rPr lang="en-US" dirty="0" smtClean="0"/>
              <a:t>In the caring role, parent takes care of children’s basic needs, such as food, medical care, shelter, clothing, etc., as well as give love, attention, understanding, acceptance, time and support</a:t>
            </a:r>
          </a:p>
          <a:p>
            <a:pPr marL="514350" indent="-514350">
              <a:buFont typeface="+mj-lt"/>
              <a:buAutoNum type="arabicPeriod"/>
            </a:pPr>
            <a:r>
              <a:rPr lang="en-US" dirty="0" smtClean="0"/>
              <a:t>The other job of parent is to provide “guidance” for the children.  In this role, parent give direction, impose rules, use discipline, set limits, establish and follow with consequences, hold children accountable for their </a:t>
            </a:r>
            <a:r>
              <a:rPr lang="en-US" dirty="0" err="1" smtClean="0"/>
              <a:t>behaviour</a:t>
            </a:r>
            <a:r>
              <a:rPr lang="en-US" dirty="0" smtClean="0"/>
              <a:t> and teach values.</a:t>
            </a:r>
          </a:p>
          <a:p>
            <a:pPr>
              <a:buNone/>
            </a:pPr>
            <a:endParaRPr lang="en-US" dirty="0" smtClean="0"/>
          </a:p>
          <a:p>
            <a:pPr>
              <a:buNone/>
            </a:pPr>
            <a:endParaRPr lang="en-US" dirty="0"/>
          </a:p>
        </p:txBody>
      </p:sp>
      <p:pic>
        <p:nvPicPr>
          <p:cNvPr id="4" name="Picture 3">
            <a:extLst>
              <a:ext uri="{FF2B5EF4-FFF2-40B4-BE49-F238E27FC236}">
                <a16:creationId xmlns:a16="http://schemas.microsoft.com/office/drawing/2014/main" xmlns="" id="{80DA3407-D965-1AC4-9D76-077E6D697488}"/>
              </a:ext>
            </a:extLst>
          </p:cNvPr>
          <p:cNvPicPr>
            <a:picLocks noChangeAspect="1"/>
          </p:cNvPicPr>
          <p:nvPr/>
        </p:nvPicPr>
        <p:blipFill>
          <a:blip r:embed="rId2"/>
          <a:stretch>
            <a:fillRect/>
          </a:stretch>
        </p:blipFill>
        <p:spPr>
          <a:xfrm>
            <a:off x="9455084" y="0"/>
            <a:ext cx="2736915" cy="923827"/>
          </a:xfrm>
          <a:prstGeom prst="rect">
            <a:avLst/>
          </a:prstGeom>
        </p:spPr>
      </p:pic>
    </p:spTree>
    <p:extLst>
      <p:ext uri="{BB962C8B-B14F-4D97-AF65-F5344CB8AC3E}">
        <p14:creationId xmlns:p14="http://schemas.microsoft.com/office/powerpoint/2010/main" xmlns="" val="962087448"/>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0839"/>
          </a:xfrm>
        </p:spPr>
        <p:txBody>
          <a:bodyPr>
            <a:normAutofit/>
          </a:bodyPr>
          <a:lstStyle/>
          <a:p>
            <a:r>
              <a:rPr lang="en-IN" sz="2800" b="1" dirty="0">
                <a:latin typeface="+mn-lt"/>
              </a:rPr>
              <a:t>Justice in </a:t>
            </a:r>
            <a:r>
              <a:rPr lang="en-IN" sz="2800" b="1" dirty="0" smtClean="0">
                <a:latin typeface="+mn-lt"/>
              </a:rPr>
              <a:t>Human Relationship </a:t>
            </a:r>
            <a:endParaRPr lang="en-IN" sz="2800" b="1" dirty="0">
              <a:latin typeface="+mn-lt"/>
            </a:endParaRPr>
          </a:p>
        </p:txBody>
      </p:sp>
      <p:sp>
        <p:nvSpPr>
          <p:cNvPr id="4" name="Rectangle 3"/>
          <p:cNvSpPr/>
          <p:nvPr/>
        </p:nvSpPr>
        <p:spPr>
          <a:xfrm>
            <a:off x="663547" y="942109"/>
            <a:ext cx="10800572" cy="5755422"/>
          </a:xfrm>
          <a:prstGeom prst="rect">
            <a:avLst/>
          </a:prstGeom>
        </p:spPr>
        <p:txBody>
          <a:bodyPr wrap="square">
            <a:spAutoFit/>
          </a:bodyPr>
          <a:lstStyle/>
          <a:p>
            <a:pPr marL="285750" indent="-285750" algn="just"/>
            <a:r>
              <a:rPr lang="en-US" sz="2300" dirty="0" smtClean="0"/>
              <a:t>Justice is the recognition, fulfillment and evaluation of human-human relationship, leading to mutual happiness. </a:t>
            </a:r>
            <a:endParaRPr lang="en-IN" sz="2300" dirty="0" smtClean="0"/>
          </a:p>
          <a:p>
            <a:pPr marL="285750" indent="-285750" algn="just">
              <a:buFont typeface="Arial" panose="020B0604020202020204" pitchFamily="34" charset="0"/>
              <a:buChar char="•"/>
            </a:pPr>
            <a:r>
              <a:rPr lang="en-US" sz="2300" dirty="0" smtClean="0"/>
              <a:t>Recognition </a:t>
            </a:r>
            <a:r>
              <a:rPr lang="en-US" sz="2300" dirty="0"/>
              <a:t>of relationship means recognizing the naturally acceptable feelings in relationship rightly.</a:t>
            </a:r>
          </a:p>
          <a:p>
            <a:pPr marL="285750" indent="-285750" algn="just">
              <a:buFont typeface="Arial" panose="020B0604020202020204" pitchFamily="34" charset="0"/>
              <a:buChar char="•"/>
            </a:pPr>
            <a:r>
              <a:rPr lang="en-US" sz="2300" dirty="0"/>
              <a:t>Fulfilment of relationship means </a:t>
            </a:r>
            <a:r>
              <a:rPr lang="en-US" sz="2300" dirty="0" smtClean="0"/>
              <a:t> </a:t>
            </a:r>
            <a:r>
              <a:rPr lang="en-US" sz="2300" dirty="0"/>
              <a:t>Ensuring the naturally acceptable feelings in oneself. </a:t>
            </a:r>
          </a:p>
          <a:p>
            <a:pPr marL="742950" lvl="1" indent="-285750" algn="just">
              <a:buFont typeface="Arial" panose="020B0604020202020204" pitchFamily="34" charset="0"/>
              <a:buChar char="•"/>
            </a:pPr>
            <a:r>
              <a:rPr lang="en-US" sz="2300" dirty="0"/>
              <a:t> Living with responsibility with the other with these feelings, forming the basis of relationship. This makes the other comfortable and assured. </a:t>
            </a:r>
          </a:p>
          <a:p>
            <a:pPr marL="742950" lvl="1" indent="-285750" algn="just">
              <a:buFont typeface="Arial" panose="020B0604020202020204" pitchFamily="34" charset="0"/>
              <a:buChar char="•"/>
            </a:pPr>
            <a:r>
              <a:rPr lang="en-US" sz="2300" dirty="0"/>
              <a:t>Making effort for mutual development, i.e. development of one’s own competence and being of help to the other in developing their competence. </a:t>
            </a:r>
          </a:p>
          <a:p>
            <a:pPr marL="285750" indent="-285750" algn="just">
              <a:buFont typeface="Arial" panose="020B0604020202020204" pitchFamily="34" charset="0"/>
              <a:buChar char="•"/>
            </a:pPr>
            <a:r>
              <a:rPr lang="en-US" sz="2300" dirty="0"/>
              <a:t>Evaluation means verifying that I have the right feeling, I am able to express it properly, the right feeling has reached to the other and the other is able to identify it as the right feeling. </a:t>
            </a:r>
          </a:p>
          <a:p>
            <a:pPr algn="just"/>
            <a:r>
              <a:rPr lang="en-US" sz="2300" dirty="0" smtClean="0"/>
              <a:t>When </a:t>
            </a:r>
            <a:r>
              <a:rPr lang="en-US" sz="2300" dirty="0"/>
              <a:t>the recognition, fulfilment and evaluation are right from my side, I feel happy. </a:t>
            </a:r>
          </a:p>
          <a:p>
            <a:pPr algn="just"/>
            <a:r>
              <a:rPr lang="en-US" sz="2300" dirty="0"/>
              <a:t>When the other is able to evaluate the expression of my feeling rightly, then (s)he also feels happy. Developing this competence may take time. </a:t>
            </a:r>
          </a:p>
          <a:p>
            <a:pPr algn="just"/>
            <a:r>
              <a:rPr lang="en-US" sz="2300" dirty="0"/>
              <a:t>Justice is desirable in the family and beyond the family, all the way to the world family. </a:t>
            </a:r>
            <a:endParaRPr lang="en-IN" sz="2300" dirty="0"/>
          </a:p>
        </p:txBody>
      </p:sp>
      <p:pic>
        <p:nvPicPr>
          <p:cNvPr id="5" name="Picture 4">
            <a:extLst>
              <a:ext uri="{FF2B5EF4-FFF2-40B4-BE49-F238E27FC236}">
                <a16:creationId xmlns:a16="http://schemas.microsoft.com/office/drawing/2014/main" xmlns="" id="{5876C93D-32B3-B4FE-E6A0-7B7B8590323E}"/>
              </a:ext>
            </a:extLst>
          </p:cNvPr>
          <p:cNvPicPr>
            <a:picLocks noChangeAspect="1"/>
          </p:cNvPicPr>
          <p:nvPr/>
        </p:nvPicPr>
        <p:blipFill>
          <a:blip r:embed="rId2"/>
          <a:stretch>
            <a:fillRect/>
          </a:stretch>
        </p:blipFill>
        <p:spPr>
          <a:xfrm>
            <a:off x="9441420" y="-69147"/>
            <a:ext cx="2737341" cy="926672"/>
          </a:xfrm>
          <a:prstGeom prst="rect">
            <a:avLst/>
          </a:prstGeom>
        </p:spPr>
      </p:pic>
    </p:spTree>
    <p:extLst>
      <p:ext uri="{BB962C8B-B14F-4D97-AF65-F5344CB8AC3E}">
        <p14:creationId xmlns:p14="http://schemas.microsoft.com/office/powerpoint/2010/main" xmlns="" val="727347135"/>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484" y="320881"/>
            <a:ext cx="10515600" cy="590838"/>
          </a:xfrm>
        </p:spPr>
        <p:txBody>
          <a:bodyPr>
            <a:normAutofit/>
          </a:bodyPr>
          <a:lstStyle/>
          <a:p>
            <a:r>
              <a:rPr lang="en-IN" sz="3000" b="1" dirty="0">
                <a:latin typeface="+mn-lt"/>
              </a:rPr>
              <a:t>Justice in </a:t>
            </a:r>
            <a:r>
              <a:rPr lang="en-IN" sz="3000" b="1" dirty="0" smtClean="0">
                <a:latin typeface="+mn-lt"/>
              </a:rPr>
              <a:t>Human Relationship </a:t>
            </a:r>
            <a:endParaRPr lang="en-IN" sz="3000" b="1" dirty="0">
              <a:latin typeface="+mn-lt"/>
            </a:endParaRPr>
          </a:p>
        </p:txBody>
      </p:sp>
      <p:sp>
        <p:nvSpPr>
          <p:cNvPr id="4" name="Rectangle 3"/>
          <p:cNvSpPr/>
          <p:nvPr/>
        </p:nvSpPr>
        <p:spPr>
          <a:xfrm>
            <a:off x="663546" y="872837"/>
            <a:ext cx="11149911" cy="5632311"/>
          </a:xfrm>
          <a:prstGeom prst="rect">
            <a:avLst/>
          </a:prstGeom>
        </p:spPr>
        <p:txBody>
          <a:bodyPr wrap="square">
            <a:spAutoFit/>
          </a:bodyPr>
          <a:lstStyle/>
          <a:p>
            <a:r>
              <a:rPr lang="en-US" sz="2400" dirty="0" smtClean="0"/>
              <a:t>Justice starts from family and slowly expands to the world family. The child gets </a:t>
            </a:r>
          </a:p>
          <a:p>
            <a:r>
              <a:rPr lang="en-US" sz="2400" dirty="0" smtClean="0"/>
              <a:t>the understanding of justice in the family. With this understanding, he goes out in the society and  interacts with people. </a:t>
            </a:r>
          </a:p>
          <a:p>
            <a:r>
              <a:rPr lang="en-US" sz="2400" dirty="0" smtClean="0"/>
              <a:t>If the understanding of justice is ensured in the family, there will be justice in all the interactions  we have in the world at large. If we do not understand the values in relationships, we are  governed by our petty prejudices and conditionings. </a:t>
            </a:r>
          </a:p>
          <a:p>
            <a:r>
              <a:rPr lang="en-US" sz="2400" dirty="0" smtClean="0"/>
              <a:t>We may treat people as high or low based  on their body (particular caste, or sex or race or tribe), on the basis of wealth one possesses or the belief systems that one follows. </a:t>
            </a:r>
          </a:p>
          <a:p>
            <a:r>
              <a:rPr lang="en-US" sz="2400" dirty="0" smtClean="0"/>
              <a:t>All this is source of injustice and leads to fragmented society  while our natural acceptance is for an undivided society and universal human order. </a:t>
            </a:r>
          </a:p>
          <a:p>
            <a:r>
              <a:rPr lang="en-US" sz="2400" dirty="0" smtClean="0"/>
              <a:t>Having  explored the harmony in the human beings, we are able to explore the harmony in the family. </a:t>
            </a:r>
          </a:p>
          <a:p>
            <a:r>
              <a:rPr lang="en-US" sz="2400" dirty="0" smtClean="0"/>
              <a:t>This enables us to understand the harmony at the level of society and nature/ existence.  And this is the way, the harmony in our living grows. We slowly get the competence to live in harmony  with all human beings. </a:t>
            </a:r>
            <a:endParaRPr lang="en-US" sz="2400" dirty="0"/>
          </a:p>
        </p:txBody>
      </p:sp>
      <p:pic>
        <p:nvPicPr>
          <p:cNvPr id="5" name="Picture 4">
            <a:extLst>
              <a:ext uri="{FF2B5EF4-FFF2-40B4-BE49-F238E27FC236}">
                <a16:creationId xmlns:a16="http://schemas.microsoft.com/office/drawing/2014/main" xmlns="" id="{5876C93D-32B3-B4FE-E6A0-7B7B8590323E}"/>
              </a:ext>
            </a:extLst>
          </p:cNvPr>
          <p:cNvPicPr>
            <a:picLocks noChangeAspect="1"/>
          </p:cNvPicPr>
          <p:nvPr/>
        </p:nvPicPr>
        <p:blipFill>
          <a:blip r:embed="rId2"/>
          <a:stretch>
            <a:fillRect/>
          </a:stretch>
        </p:blipFill>
        <p:spPr>
          <a:xfrm>
            <a:off x="9441420" y="-69147"/>
            <a:ext cx="2737341" cy="926672"/>
          </a:xfrm>
          <a:prstGeom prst="rect">
            <a:avLst/>
          </a:prstGeom>
        </p:spPr>
      </p:pic>
    </p:spTree>
    <p:extLst>
      <p:ext uri="{BB962C8B-B14F-4D97-AF65-F5344CB8AC3E}">
        <p14:creationId xmlns:p14="http://schemas.microsoft.com/office/powerpoint/2010/main" xmlns="" val="727347135"/>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4802"/>
          </a:xfrm>
        </p:spPr>
        <p:txBody>
          <a:bodyPr>
            <a:normAutofit/>
          </a:bodyPr>
          <a:lstStyle/>
          <a:p>
            <a:pPr algn="ctr"/>
            <a:r>
              <a:rPr lang="en-IN" sz="3000" b="1" dirty="0"/>
              <a:t>Justice in </a:t>
            </a:r>
            <a:r>
              <a:rPr lang="en-IN" sz="3000" b="1" dirty="0" smtClean="0"/>
              <a:t>Human Relationship </a:t>
            </a:r>
            <a:endParaRPr lang="en-IN" sz="3000" b="1" dirty="0"/>
          </a:p>
        </p:txBody>
      </p:sp>
      <p:pic>
        <p:nvPicPr>
          <p:cNvPr id="5" name="Picture 4">
            <a:extLst>
              <a:ext uri="{FF2B5EF4-FFF2-40B4-BE49-F238E27FC236}">
                <a16:creationId xmlns:a16="http://schemas.microsoft.com/office/drawing/2014/main" xmlns="" id="{5876C93D-32B3-B4FE-E6A0-7B7B8590323E}"/>
              </a:ext>
            </a:extLst>
          </p:cNvPr>
          <p:cNvPicPr>
            <a:picLocks noChangeAspect="1"/>
          </p:cNvPicPr>
          <p:nvPr/>
        </p:nvPicPr>
        <p:blipFill>
          <a:blip r:embed="rId2"/>
          <a:stretch>
            <a:fillRect/>
          </a:stretch>
        </p:blipFill>
        <p:spPr>
          <a:xfrm>
            <a:off x="9441420" y="-69147"/>
            <a:ext cx="2737341" cy="926672"/>
          </a:xfrm>
          <a:prstGeom prst="rect">
            <a:avLst/>
          </a:prstGeom>
        </p:spPr>
      </p:pic>
      <p:pic>
        <p:nvPicPr>
          <p:cNvPr id="1026" name="Picture 2"/>
          <p:cNvPicPr>
            <a:picLocks noChangeAspect="1" noChangeArrowheads="1"/>
          </p:cNvPicPr>
          <p:nvPr/>
        </p:nvPicPr>
        <p:blipFill>
          <a:blip r:embed="rId3"/>
          <a:srcRect/>
          <a:stretch>
            <a:fillRect/>
          </a:stretch>
        </p:blipFill>
        <p:spPr bwMode="auto">
          <a:xfrm>
            <a:off x="1607127" y="1066800"/>
            <a:ext cx="8756073" cy="5043055"/>
          </a:xfrm>
          <a:prstGeom prst="rect">
            <a:avLst/>
          </a:prstGeom>
          <a:noFill/>
          <a:ln w="9525">
            <a:noFill/>
            <a:miter lim="800000"/>
            <a:headEnd/>
            <a:tailEnd/>
          </a:ln>
          <a:effectLst/>
        </p:spPr>
      </p:pic>
    </p:spTree>
    <p:extLst>
      <p:ext uri="{BB962C8B-B14F-4D97-AF65-F5344CB8AC3E}">
        <p14:creationId xmlns:p14="http://schemas.microsoft.com/office/powerpoint/2010/main" xmlns="" val="727347135"/>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70155"/>
            <a:ext cx="10515600" cy="820533"/>
          </a:xfrm>
        </p:spPr>
        <p:txBody>
          <a:bodyPr>
            <a:normAutofit fontScale="90000"/>
          </a:bodyPr>
          <a:lstStyle/>
          <a:p>
            <a:r>
              <a:rPr lang="en-US" sz="3600" b="1" dirty="0">
                <a:latin typeface="+mn-lt"/>
              </a:rPr>
              <a:t>Fulfilment of feelings in relationship and their evaluation leads to mutual happiness</a:t>
            </a:r>
            <a:endParaRPr lang="en-IN" sz="3600" b="1" dirty="0">
              <a:latin typeface="+mn-lt"/>
            </a:endParaRPr>
          </a:p>
        </p:txBody>
      </p:sp>
      <p:sp>
        <p:nvSpPr>
          <p:cNvPr id="3" name="Content Placeholder 2"/>
          <p:cNvSpPr>
            <a:spLocks noGrp="1"/>
          </p:cNvSpPr>
          <p:nvPr>
            <p:ph idx="1"/>
          </p:nvPr>
        </p:nvSpPr>
        <p:spPr/>
        <p:txBody>
          <a:bodyPr/>
          <a:lstStyle/>
          <a:p>
            <a:r>
              <a:rPr lang="en-US" dirty="0"/>
              <a:t>These are the feelings </a:t>
            </a:r>
          </a:p>
          <a:p>
            <a:pPr lvl="1"/>
            <a:r>
              <a:rPr lang="en-US" dirty="0"/>
              <a:t>which we can understand, </a:t>
            </a:r>
          </a:p>
          <a:p>
            <a:pPr lvl="1"/>
            <a:r>
              <a:rPr lang="en-US" dirty="0"/>
              <a:t>which we can ensure within ourselves, </a:t>
            </a:r>
          </a:p>
          <a:p>
            <a:pPr lvl="1"/>
            <a:r>
              <a:rPr lang="en-US" dirty="0"/>
              <a:t>which we can share with others and thus ensure mutual fulfilment in relationship. </a:t>
            </a:r>
          </a:p>
          <a:p>
            <a:r>
              <a:rPr lang="en-US" dirty="0"/>
              <a:t>These are the feelings which are naturally acceptable to us in the relationship with the other human being</a:t>
            </a:r>
            <a:endParaRPr lang="en-IN" dirty="0"/>
          </a:p>
          <a:p>
            <a:endParaRPr lang="en-IN" dirty="0"/>
          </a:p>
        </p:txBody>
      </p:sp>
      <p:pic>
        <p:nvPicPr>
          <p:cNvPr id="4" name="Picture 3">
            <a:extLst>
              <a:ext uri="{FF2B5EF4-FFF2-40B4-BE49-F238E27FC236}">
                <a16:creationId xmlns:a16="http://schemas.microsoft.com/office/drawing/2014/main" xmlns="" id="{80DA3407-D965-1AC4-9D76-077E6D697488}"/>
              </a:ext>
            </a:extLst>
          </p:cNvPr>
          <p:cNvPicPr>
            <a:picLocks noChangeAspect="1"/>
          </p:cNvPicPr>
          <p:nvPr/>
        </p:nvPicPr>
        <p:blipFill>
          <a:blip r:embed="rId2"/>
          <a:stretch>
            <a:fillRect/>
          </a:stretch>
        </p:blipFill>
        <p:spPr>
          <a:xfrm>
            <a:off x="9455084" y="0"/>
            <a:ext cx="2736915" cy="923827"/>
          </a:xfrm>
          <a:prstGeom prst="rect">
            <a:avLst/>
          </a:prstGeom>
        </p:spPr>
      </p:pic>
    </p:spTree>
    <p:extLst>
      <p:ext uri="{BB962C8B-B14F-4D97-AF65-F5344CB8AC3E}">
        <p14:creationId xmlns:p14="http://schemas.microsoft.com/office/powerpoint/2010/main" xmlns="" val="3121318022"/>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08269"/>
          </a:xfrm>
        </p:spPr>
        <p:txBody>
          <a:bodyPr>
            <a:normAutofit/>
          </a:bodyPr>
          <a:lstStyle/>
          <a:p>
            <a:r>
              <a:rPr lang="en-US" sz="3200" b="1" dirty="0">
                <a:latin typeface="+mn-lt"/>
              </a:rPr>
              <a:t>Appraisal of the Current Status</a:t>
            </a:r>
            <a:endParaRPr lang="en-IN" sz="3200" b="1" dirty="0">
              <a:latin typeface="+mn-lt"/>
            </a:endParaRPr>
          </a:p>
        </p:txBody>
      </p:sp>
      <p:sp>
        <p:nvSpPr>
          <p:cNvPr id="3" name="Content Placeholder 2"/>
          <p:cNvSpPr>
            <a:spLocks noGrp="1"/>
          </p:cNvSpPr>
          <p:nvPr>
            <p:ph idx="1"/>
          </p:nvPr>
        </p:nvSpPr>
        <p:spPr>
          <a:xfrm>
            <a:off x="838200" y="1132450"/>
            <a:ext cx="10515600" cy="4351338"/>
          </a:xfrm>
        </p:spPr>
        <p:txBody>
          <a:bodyPr>
            <a:normAutofit lnSpcReduction="10000"/>
          </a:bodyPr>
          <a:lstStyle/>
          <a:p>
            <a:pPr algn="just"/>
            <a:r>
              <a:rPr lang="en-US" dirty="0"/>
              <a:t>Assume ourselves to be the Body</a:t>
            </a:r>
          </a:p>
          <a:p>
            <a:pPr algn="just"/>
            <a:r>
              <a:rPr lang="en-US" dirty="0"/>
              <a:t>Assume the relationship on the basis of the Body (and not the feelings).</a:t>
            </a:r>
          </a:p>
          <a:p>
            <a:pPr algn="just"/>
            <a:r>
              <a:rPr lang="en-US" dirty="0"/>
              <a:t>Hence we fail to understand relationship and consequently, we fail to fulfil it, despite all our good intentions. </a:t>
            </a:r>
          </a:p>
          <a:p>
            <a:pPr algn="just"/>
            <a:r>
              <a:rPr lang="en-US" dirty="0"/>
              <a:t>Problem is due to absence of one or more of the right feelings in the Self. </a:t>
            </a:r>
          </a:p>
          <a:p>
            <a:pPr algn="just"/>
            <a:r>
              <a:rPr lang="en-US" dirty="0"/>
              <a:t>And we try to make up this gap by physical facility or by trying to demand these feelings from others, rather than ensuring these feelings in ourselves and sharing it with others</a:t>
            </a:r>
            <a:endParaRPr lang="en-IN" dirty="0"/>
          </a:p>
        </p:txBody>
      </p:sp>
      <p:pic>
        <p:nvPicPr>
          <p:cNvPr id="4" name="Picture 3">
            <a:extLst>
              <a:ext uri="{FF2B5EF4-FFF2-40B4-BE49-F238E27FC236}">
                <a16:creationId xmlns:a16="http://schemas.microsoft.com/office/drawing/2014/main" xmlns="" id="{80DA3407-D965-1AC4-9D76-077E6D697488}"/>
              </a:ext>
            </a:extLst>
          </p:cNvPr>
          <p:cNvPicPr>
            <a:picLocks noChangeAspect="1"/>
          </p:cNvPicPr>
          <p:nvPr/>
        </p:nvPicPr>
        <p:blipFill>
          <a:blip r:embed="rId2"/>
          <a:stretch>
            <a:fillRect/>
          </a:stretch>
        </p:blipFill>
        <p:spPr>
          <a:xfrm>
            <a:off x="9455084" y="0"/>
            <a:ext cx="2736915" cy="923827"/>
          </a:xfrm>
          <a:prstGeom prst="rect">
            <a:avLst/>
          </a:prstGeom>
        </p:spPr>
      </p:pic>
    </p:spTree>
    <p:extLst>
      <p:ext uri="{BB962C8B-B14F-4D97-AF65-F5344CB8AC3E}">
        <p14:creationId xmlns:p14="http://schemas.microsoft.com/office/powerpoint/2010/main" xmlns="" val="3787380658"/>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Overview</a:t>
            </a:r>
          </a:p>
        </p:txBody>
      </p:sp>
      <p:sp>
        <p:nvSpPr>
          <p:cNvPr id="3" name="Content Placeholder 2"/>
          <p:cNvSpPr>
            <a:spLocks noGrp="1"/>
          </p:cNvSpPr>
          <p:nvPr>
            <p:ph idx="1"/>
          </p:nvPr>
        </p:nvSpPr>
        <p:spPr>
          <a:xfrm>
            <a:off x="838200" y="1825625"/>
            <a:ext cx="11049000" cy="4351338"/>
          </a:xfrm>
        </p:spPr>
        <p:txBody>
          <a:bodyPr>
            <a:normAutofit/>
          </a:bodyPr>
          <a:lstStyle/>
          <a:p>
            <a:r>
              <a:rPr lang="en-US" dirty="0"/>
              <a:t>Understanding Harmony in the family – the basic unit of human interaction. </a:t>
            </a:r>
          </a:p>
          <a:p>
            <a:r>
              <a:rPr lang="en-US" dirty="0"/>
              <a:t>Understanding values in a human-human relationship</a:t>
            </a:r>
          </a:p>
          <a:p>
            <a:r>
              <a:rPr lang="en-US" dirty="0"/>
              <a:t>Understanding </a:t>
            </a:r>
            <a:r>
              <a:rPr lang="en-US" dirty="0" err="1"/>
              <a:t>Vishwas</a:t>
            </a:r>
            <a:r>
              <a:rPr lang="en-US" dirty="0"/>
              <a:t>, Difference between intention and competence.</a:t>
            </a:r>
          </a:p>
          <a:p>
            <a:r>
              <a:rPr lang="en-US" dirty="0"/>
              <a:t>Understanding  </a:t>
            </a:r>
            <a:r>
              <a:rPr lang="en-US" dirty="0" err="1"/>
              <a:t>Samman</a:t>
            </a:r>
            <a:r>
              <a:rPr lang="en-US" dirty="0"/>
              <a:t>, Difference between respect and differentiation</a:t>
            </a:r>
          </a:p>
          <a:p>
            <a:r>
              <a:rPr lang="en-US" dirty="0"/>
              <a:t>Understanding the harmony in the society</a:t>
            </a:r>
            <a:endParaRPr lang="en-IN" dirty="0"/>
          </a:p>
        </p:txBody>
      </p:sp>
      <p:pic>
        <p:nvPicPr>
          <p:cNvPr id="4" name="Picture 3">
            <a:extLst>
              <a:ext uri="{FF2B5EF4-FFF2-40B4-BE49-F238E27FC236}">
                <a16:creationId xmlns:a16="http://schemas.microsoft.com/office/drawing/2014/main" xmlns="" id="{80DA3407-D965-1AC4-9D76-077E6D697488}"/>
              </a:ext>
            </a:extLst>
          </p:cNvPr>
          <p:cNvPicPr>
            <a:picLocks noChangeAspect="1"/>
          </p:cNvPicPr>
          <p:nvPr/>
        </p:nvPicPr>
        <p:blipFill>
          <a:blip r:embed="rId2"/>
          <a:stretch>
            <a:fillRect/>
          </a:stretch>
        </p:blipFill>
        <p:spPr>
          <a:xfrm>
            <a:off x="9455084" y="0"/>
            <a:ext cx="2736915" cy="923827"/>
          </a:xfrm>
          <a:prstGeom prst="rect">
            <a:avLst/>
          </a:prstGeom>
        </p:spPr>
      </p:pic>
    </p:spTree>
    <p:extLst>
      <p:ext uri="{BB962C8B-B14F-4D97-AF65-F5344CB8AC3E}">
        <p14:creationId xmlns:p14="http://schemas.microsoft.com/office/powerpoint/2010/main" xmlns="" val="2077027132"/>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05465" y="497860"/>
            <a:ext cx="10515600" cy="696759"/>
          </a:xfrm>
        </p:spPr>
        <p:txBody>
          <a:bodyPr>
            <a:normAutofit/>
          </a:bodyPr>
          <a:lstStyle/>
          <a:p>
            <a:r>
              <a:rPr lang="en-IN" sz="3200" b="1" dirty="0">
                <a:latin typeface="+mn-lt"/>
              </a:rPr>
              <a:t>The Way Ahead</a:t>
            </a:r>
          </a:p>
        </p:txBody>
      </p:sp>
      <p:sp>
        <p:nvSpPr>
          <p:cNvPr id="3" name="Content Placeholder 2"/>
          <p:cNvSpPr>
            <a:spLocks noGrp="1"/>
          </p:cNvSpPr>
          <p:nvPr>
            <p:ph idx="1"/>
          </p:nvPr>
        </p:nvSpPr>
        <p:spPr>
          <a:xfrm>
            <a:off x="838200" y="1515291"/>
            <a:ext cx="10515600" cy="4661672"/>
          </a:xfrm>
        </p:spPr>
        <p:txBody>
          <a:bodyPr>
            <a:normAutofit fontScale="92500" lnSpcReduction="10000"/>
          </a:bodyPr>
          <a:lstStyle/>
          <a:p>
            <a:pPr algn="just"/>
            <a:r>
              <a:rPr lang="en-US" dirty="0"/>
              <a:t>Righty recognize the relationship, </a:t>
            </a:r>
          </a:p>
          <a:p>
            <a:pPr algn="just"/>
            <a:r>
              <a:rPr lang="en-US" dirty="0"/>
              <a:t>Identify the naturally acceptable feelings in relationship, </a:t>
            </a:r>
          </a:p>
          <a:p>
            <a:pPr algn="just"/>
            <a:r>
              <a:rPr lang="en-US" dirty="0"/>
              <a:t>Understand these feelings and ensure that these feelings are there in us.</a:t>
            </a:r>
          </a:p>
          <a:p>
            <a:pPr algn="just"/>
            <a:endParaRPr lang="en-US" b="1" dirty="0"/>
          </a:p>
          <a:p>
            <a:pPr marL="0" indent="0" algn="just">
              <a:buNone/>
            </a:pPr>
            <a:r>
              <a:rPr lang="en-US" sz="3500" b="1" dirty="0"/>
              <a:t>Result</a:t>
            </a:r>
          </a:p>
          <a:p>
            <a:pPr algn="just"/>
            <a:r>
              <a:rPr lang="en-US" dirty="0"/>
              <a:t>Ensure happiness in us. </a:t>
            </a:r>
          </a:p>
          <a:p>
            <a:pPr algn="just"/>
            <a:r>
              <a:rPr lang="en-US" dirty="0"/>
              <a:t>Share these feelings with the other. </a:t>
            </a:r>
          </a:p>
          <a:p>
            <a:pPr algn="just"/>
            <a:r>
              <a:rPr lang="en-US" dirty="0"/>
              <a:t>Leads to happiness in the other also. </a:t>
            </a:r>
          </a:p>
          <a:p>
            <a:pPr marL="0" indent="0" algn="just">
              <a:buNone/>
            </a:pPr>
            <a:r>
              <a:rPr lang="en-US" dirty="0"/>
              <a:t>Thus, it will lead to mutual happiness. And that is how the fulfilment in relationship takes place. </a:t>
            </a:r>
            <a:endParaRPr lang="en-IN" b="1" dirty="0"/>
          </a:p>
        </p:txBody>
      </p:sp>
      <p:pic>
        <p:nvPicPr>
          <p:cNvPr id="4" name="Picture 3">
            <a:extLst>
              <a:ext uri="{FF2B5EF4-FFF2-40B4-BE49-F238E27FC236}">
                <a16:creationId xmlns:a16="http://schemas.microsoft.com/office/drawing/2014/main" xmlns="" id="{80DA3407-D965-1AC4-9D76-077E6D697488}"/>
              </a:ext>
            </a:extLst>
          </p:cNvPr>
          <p:cNvPicPr>
            <a:picLocks noChangeAspect="1"/>
          </p:cNvPicPr>
          <p:nvPr/>
        </p:nvPicPr>
        <p:blipFill>
          <a:blip r:embed="rId2"/>
          <a:stretch>
            <a:fillRect/>
          </a:stretch>
        </p:blipFill>
        <p:spPr>
          <a:xfrm>
            <a:off x="9455084" y="0"/>
            <a:ext cx="2736915" cy="923827"/>
          </a:xfrm>
          <a:prstGeom prst="rect">
            <a:avLst/>
          </a:prstGeom>
        </p:spPr>
      </p:pic>
    </p:spTree>
    <p:extLst>
      <p:ext uri="{BB962C8B-B14F-4D97-AF65-F5344CB8AC3E}">
        <p14:creationId xmlns:p14="http://schemas.microsoft.com/office/powerpoint/2010/main" xmlns="" val="2666533100"/>
      </p:ext>
    </p:extLst>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4910"/>
            <a:ext cx="10515600" cy="623456"/>
          </a:xfrm>
        </p:spPr>
        <p:txBody>
          <a:bodyPr>
            <a:normAutofit/>
          </a:bodyPr>
          <a:lstStyle/>
          <a:p>
            <a:r>
              <a:rPr lang="en-IN" sz="3200" b="1" dirty="0" smtClean="0">
                <a:latin typeface="+mn-lt"/>
              </a:rPr>
              <a:t>Trust, Difference between intention and competence</a:t>
            </a:r>
            <a:endParaRPr lang="en-IN" sz="3200" b="1" dirty="0">
              <a:latin typeface="+mn-lt"/>
            </a:endParaRPr>
          </a:p>
        </p:txBody>
      </p:sp>
      <p:sp>
        <p:nvSpPr>
          <p:cNvPr id="3" name="Content Placeholder 2"/>
          <p:cNvSpPr>
            <a:spLocks noGrp="1"/>
          </p:cNvSpPr>
          <p:nvPr>
            <p:ph idx="1"/>
          </p:nvPr>
        </p:nvSpPr>
        <p:spPr>
          <a:xfrm>
            <a:off x="838200" y="1108364"/>
            <a:ext cx="10515600" cy="5068599"/>
          </a:xfrm>
        </p:spPr>
        <p:txBody>
          <a:bodyPr>
            <a:normAutofit/>
          </a:bodyPr>
          <a:lstStyle/>
          <a:p>
            <a:pPr algn="just">
              <a:buNone/>
            </a:pPr>
            <a:endParaRPr lang="en-IN" sz="2600" dirty="0" smtClean="0"/>
          </a:p>
          <a:p>
            <a:pPr algn="just">
              <a:buNone/>
            </a:pPr>
            <a:r>
              <a:rPr lang="en-IN" sz="2600" dirty="0" smtClean="0"/>
              <a:t>Trust or </a:t>
            </a:r>
            <a:r>
              <a:rPr lang="en-IN" sz="2600" dirty="0" err="1" smtClean="0"/>
              <a:t>Vishwas</a:t>
            </a:r>
            <a:r>
              <a:rPr lang="en-IN" sz="2600" dirty="0" smtClean="0"/>
              <a:t> is the foundational value in all relationship.  </a:t>
            </a:r>
          </a:p>
          <a:p>
            <a:pPr algn="just">
              <a:buNone/>
            </a:pPr>
            <a:r>
              <a:rPr lang="en-IN" sz="2600" dirty="0" smtClean="0"/>
              <a:t>“To be assured that each human being inherently wants oneself and the other to be happy and prosperous” is known as trust.</a:t>
            </a:r>
          </a:p>
          <a:p>
            <a:pPr>
              <a:buNone/>
            </a:pPr>
            <a:r>
              <a:rPr lang="en-US" sz="2600" dirty="0" smtClean="0"/>
              <a:t>Mutual trust is a shared belief that we can depend on each other to achieve a common purpose. Trust is the expectation of people that they can rely on our word. It is built through integrity and  consistency in relationships. There are two aspects in trust: </a:t>
            </a:r>
          </a:p>
          <a:p>
            <a:pPr>
              <a:buNone/>
            </a:pPr>
            <a:r>
              <a:rPr lang="en-US" sz="2600" dirty="0" smtClean="0"/>
              <a:t>1. Intention (wanting to – our natural acceptance) </a:t>
            </a:r>
          </a:p>
          <a:p>
            <a:pPr>
              <a:buNone/>
            </a:pPr>
            <a:r>
              <a:rPr lang="en-US" sz="2600" dirty="0" smtClean="0"/>
              <a:t>2. Competence (being able to do) </a:t>
            </a:r>
          </a:p>
          <a:p>
            <a:pPr algn="just">
              <a:buNone/>
            </a:pPr>
            <a:endParaRPr lang="en-IN" sz="2600" dirty="0"/>
          </a:p>
        </p:txBody>
      </p:sp>
      <p:pic>
        <p:nvPicPr>
          <p:cNvPr id="4" name="Picture 3">
            <a:extLst>
              <a:ext uri="{FF2B5EF4-FFF2-40B4-BE49-F238E27FC236}">
                <a16:creationId xmlns:a16="http://schemas.microsoft.com/office/drawing/2014/main" xmlns="" id="{80DA3407-D965-1AC4-9D76-077E6D697488}"/>
              </a:ext>
            </a:extLst>
          </p:cNvPr>
          <p:cNvPicPr>
            <a:picLocks noChangeAspect="1"/>
          </p:cNvPicPr>
          <p:nvPr/>
        </p:nvPicPr>
        <p:blipFill>
          <a:blip r:embed="rId2"/>
          <a:stretch>
            <a:fillRect/>
          </a:stretch>
        </p:blipFill>
        <p:spPr>
          <a:xfrm>
            <a:off x="9455084" y="0"/>
            <a:ext cx="2736915" cy="923827"/>
          </a:xfrm>
          <a:prstGeom prst="rect">
            <a:avLst/>
          </a:prstGeom>
        </p:spPr>
      </p:pic>
    </p:spTree>
    <p:extLst>
      <p:ext uri="{BB962C8B-B14F-4D97-AF65-F5344CB8AC3E}">
        <p14:creationId xmlns:p14="http://schemas.microsoft.com/office/powerpoint/2010/main" xmlns="" val="2666533100"/>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698" y="207810"/>
            <a:ext cx="10205884" cy="623456"/>
          </a:xfrm>
        </p:spPr>
        <p:txBody>
          <a:bodyPr>
            <a:normAutofit/>
          </a:bodyPr>
          <a:lstStyle/>
          <a:p>
            <a:r>
              <a:rPr lang="en-IN" sz="3200" b="1" dirty="0" smtClean="0">
                <a:latin typeface="+mn-lt"/>
              </a:rPr>
              <a:t>Trust, Difference between intention and competence</a:t>
            </a:r>
            <a:endParaRPr lang="en-IN" sz="3200" b="1" dirty="0">
              <a:latin typeface="+mn-lt"/>
            </a:endParaRPr>
          </a:p>
        </p:txBody>
      </p:sp>
      <p:sp>
        <p:nvSpPr>
          <p:cNvPr id="3" name="Content Placeholder 2"/>
          <p:cNvSpPr>
            <a:spLocks noGrp="1"/>
          </p:cNvSpPr>
          <p:nvPr>
            <p:ph idx="1"/>
          </p:nvPr>
        </p:nvSpPr>
        <p:spPr>
          <a:xfrm>
            <a:off x="581891" y="775856"/>
            <a:ext cx="11152909" cy="5401108"/>
          </a:xfrm>
        </p:spPr>
        <p:txBody>
          <a:bodyPr>
            <a:noAutofit/>
          </a:bodyPr>
          <a:lstStyle/>
          <a:p>
            <a:pPr>
              <a:buNone/>
            </a:pPr>
            <a:r>
              <a:rPr lang="en-US" sz="2400" dirty="0" smtClean="0"/>
              <a:t>Both intention and competence are the aspects of trust. </a:t>
            </a:r>
            <a:r>
              <a:rPr lang="en-US" sz="2400" b="1" dirty="0" smtClean="0"/>
              <a:t>Intention is what one aspires for (our natural acceptance) and competence is the ability to fulfill the aspiration</a:t>
            </a:r>
            <a:r>
              <a:rPr lang="en-US" sz="2400" dirty="0" smtClean="0"/>
              <a:t>. In intention every human being wants to do what is right, only the competence may be lacking which needs to be developed through proper understanding and practice. </a:t>
            </a:r>
          </a:p>
          <a:p>
            <a:pPr>
              <a:buNone/>
            </a:pPr>
            <a:r>
              <a:rPr lang="en-US" sz="2400" dirty="0" smtClean="0"/>
              <a:t>But what we are doing today is that </a:t>
            </a:r>
            <a:r>
              <a:rPr lang="en-US" sz="2400" b="1" dirty="0" smtClean="0"/>
              <a:t>when we are judging our self we are judging on the basis of our intention, </a:t>
            </a:r>
            <a:r>
              <a:rPr lang="en-US" sz="2400" dirty="0" smtClean="0"/>
              <a:t>whereas, when we are judging the other we are judging him on the basis of his competence. </a:t>
            </a:r>
          </a:p>
          <a:p>
            <a:pPr>
              <a:buNone/>
            </a:pPr>
            <a:r>
              <a:rPr lang="en-US" sz="2400" b="1" dirty="0" smtClean="0"/>
              <a:t>We trust our own intention while we are not ready to trust the others intention</a:t>
            </a:r>
            <a:r>
              <a:rPr lang="en-US" sz="2400" dirty="0" smtClean="0"/>
              <a:t>. It is the same for  other as well. We find that while we look at our intention, we are sure of it, we are not sure of the other’s intention. We are actually seeing their competence, and making a conclusion on their intention. Hence, mistrust is born and we deny the relationship. We seldom look at our competence and other’s intention. </a:t>
            </a:r>
          </a:p>
          <a:p>
            <a:pPr>
              <a:buNone/>
            </a:pPr>
            <a:r>
              <a:rPr lang="en-US" sz="2400" dirty="0" smtClean="0"/>
              <a:t>It is very important to differentiate between intention and competence. If we have trust on intention, we have a feeling of being related to the other and we start helping the other to improve his competence, if he does not have enough</a:t>
            </a:r>
          </a:p>
          <a:p>
            <a:pPr algn="just">
              <a:buNone/>
            </a:pPr>
            <a:endParaRPr lang="en-IN" sz="2400" dirty="0"/>
          </a:p>
        </p:txBody>
      </p:sp>
      <p:pic>
        <p:nvPicPr>
          <p:cNvPr id="4" name="Picture 3">
            <a:extLst>
              <a:ext uri="{FF2B5EF4-FFF2-40B4-BE49-F238E27FC236}">
                <a16:creationId xmlns:a16="http://schemas.microsoft.com/office/drawing/2014/main" xmlns="" id="{80DA3407-D965-1AC4-9D76-077E6D697488}"/>
              </a:ext>
            </a:extLst>
          </p:cNvPr>
          <p:cNvPicPr>
            <a:picLocks noChangeAspect="1"/>
          </p:cNvPicPr>
          <p:nvPr/>
        </p:nvPicPr>
        <p:blipFill>
          <a:blip r:embed="rId2"/>
          <a:stretch>
            <a:fillRect/>
          </a:stretch>
        </p:blipFill>
        <p:spPr>
          <a:xfrm>
            <a:off x="9455084" y="0"/>
            <a:ext cx="2736915" cy="923827"/>
          </a:xfrm>
          <a:prstGeom prst="rect">
            <a:avLst/>
          </a:prstGeom>
        </p:spPr>
      </p:pic>
    </p:spTree>
    <p:extLst>
      <p:ext uri="{BB962C8B-B14F-4D97-AF65-F5344CB8AC3E}">
        <p14:creationId xmlns:p14="http://schemas.microsoft.com/office/powerpoint/2010/main" xmlns="" val="2666533100"/>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normAutofit/>
          </a:bodyPr>
          <a:lstStyle/>
          <a:p>
            <a:r>
              <a:rPr lang="en-US" sz="3200" b="1" dirty="0">
                <a:latin typeface="+mn-lt"/>
              </a:rPr>
              <a:t>'Trust' – the Foundational Value in Relationship</a:t>
            </a:r>
            <a:endParaRPr lang="en-IN" sz="3200" b="1" dirty="0">
              <a:latin typeface="+mn-lt"/>
            </a:endParaRPr>
          </a:p>
        </p:txBody>
      </p:sp>
      <p:sp>
        <p:nvSpPr>
          <p:cNvPr id="3" name="Content Placeholder 2"/>
          <p:cNvSpPr>
            <a:spLocks noGrp="1"/>
          </p:cNvSpPr>
          <p:nvPr>
            <p:ph idx="1"/>
          </p:nvPr>
        </p:nvSpPr>
        <p:spPr>
          <a:xfrm>
            <a:off x="838200" y="1066800"/>
            <a:ext cx="10515600" cy="5110163"/>
          </a:xfrm>
        </p:spPr>
        <p:txBody>
          <a:bodyPr/>
          <a:lstStyle/>
          <a:p>
            <a:pPr marL="0" indent="0">
              <a:buNone/>
            </a:pPr>
            <a:r>
              <a:rPr lang="en-IN" dirty="0"/>
              <a:t>Feeling of Trust</a:t>
            </a:r>
          </a:p>
          <a:p>
            <a:r>
              <a:rPr lang="en-US" dirty="0"/>
              <a:t>Trust is to be assured that the other intends to make me happy and prosperous</a:t>
            </a:r>
          </a:p>
          <a:p>
            <a:endParaRPr lang="en-IN" dirty="0"/>
          </a:p>
          <a:p>
            <a:pPr lvl="1"/>
            <a:endParaRPr lang="en-IN" dirty="0"/>
          </a:p>
        </p:txBody>
      </p:sp>
      <p:pic>
        <p:nvPicPr>
          <p:cNvPr id="5" name="Picture 4"/>
          <p:cNvPicPr>
            <a:picLocks noChangeAspect="1"/>
          </p:cNvPicPr>
          <p:nvPr/>
        </p:nvPicPr>
        <p:blipFill>
          <a:blip r:embed="rId2"/>
          <a:stretch>
            <a:fillRect/>
          </a:stretch>
        </p:blipFill>
        <p:spPr>
          <a:xfrm>
            <a:off x="1005840" y="2327564"/>
            <a:ext cx="9627326" cy="3577073"/>
          </a:xfrm>
          <a:prstGeom prst="rect">
            <a:avLst/>
          </a:prstGeom>
        </p:spPr>
      </p:pic>
      <p:pic>
        <p:nvPicPr>
          <p:cNvPr id="6" name="Picture 5">
            <a:extLst>
              <a:ext uri="{FF2B5EF4-FFF2-40B4-BE49-F238E27FC236}">
                <a16:creationId xmlns:a16="http://schemas.microsoft.com/office/drawing/2014/main" xmlns="" id="{80DA3407-D965-1AC4-9D76-077E6D697488}"/>
              </a:ext>
            </a:extLst>
          </p:cNvPr>
          <p:cNvPicPr>
            <a:picLocks noChangeAspect="1"/>
          </p:cNvPicPr>
          <p:nvPr/>
        </p:nvPicPr>
        <p:blipFill>
          <a:blip r:embed="rId3"/>
          <a:stretch>
            <a:fillRect/>
          </a:stretch>
        </p:blipFill>
        <p:spPr>
          <a:xfrm>
            <a:off x="9455084" y="0"/>
            <a:ext cx="2736915" cy="923827"/>
          </a:xfrm>
          <a:prstGeom prst="rect">
            <a:avLst/>
          </a:prstGeom>
        </p:spPr>
      </p:pic>
    </p:spTree>
    <p:extLst>
      <p:ext uri="{BB962C8B-B14F-4D97-AF65-F5344CB8AC3E}">
        <p14:creationId xmlns:p14="http://schemas.microsoft.com/office/powerpoint/2010/main" xmlns="" val="967487957"/>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73395" y="940526"/>
            <a:ext cx="9881418" cy="5430777"/>
          </a:xfrm>
          <a:prstGeom prst="rect">
            <a:avLst/>
          </a:prstGeom>
        </p:spPr>
      </p:pic>
      <p:pic>
        <p:nvPicPr>
          <p:cNvPr id="5" name="Picture 4">
            <a:extLst>
              <a:ext uri="{FF2B5EF4-FFF2-40B4-BE49-F238E27FC236}">
                <a16:creationId xmlns:a16="http://schemas.microsoft.com/office/drawing/2014/main" xmlns="" id="{80DA3407-D965-1AC4-9D76-077E6D697488}"/>
              </a:ext>
            </a:extLst>
          </p:cNvPr>
          <p:cNvPicPr>
            <a:picLocks noChangeAspect="1"/>
          </p:cNvPicPr>
          <p:nvPr/>
        </p:nvPicPr>
        <p:blipFill>
          <a:blip r:embed="rId3"/>
          <a:stretch>
            <a:fillRect/>
          </a:stretch>
        </p:blipFill>
        <p:spPr>
          <a:xfrm>
            <a:off x="9455084" y="0"/>
            <a:ext cx="2736915" cy="923827"/>
          </a:xfrm>
          <a:prstGeom prst="rect">
            <a:avLst/>
          </a:prstGeom>
        </p:spPr>
      </p:pic>
    </p:spTree>
    <p:extLst>
      <p:ext uri="{BB962C8B-B14F-4D97-AF65-F5344CB8AC3E}">
        <p14:creationId xmlns:p14="http://schemas.microsoft.com/office/powerpoint/2010/main" xmlns="" val="2778054651"/>
      </p:ext>
    </p:extLst>
  </p:cSld>
  <p:clrMapOvr>
    <a:masterClrMapping/>
  </p:clrMapOvr>
  <p:transition advClick="0"/>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7930"/>
          </a:xfrm>
        </p:spPr>
        <p:txBody>
          <a:bodyPr>
            <a:normAutofit/>
          </a:bodyPr>
          <a:lstStyle/>
          <a:p>
            <a:r>
              <a:rPr lang="en-US" sz="3200" b="1" dirty="0">
                <a:latin typeface="+mn-lt"/>
              </a:rPr>
              <a:t>Distinguishing between Intention and Competence </a:t>
            </a:r>
            <a:endParaRPr lang="en-IN" sz="3200" b="1" dirty="0">
              <a:latin typeface="+mn-lt"/>
            </a:endParaRPr>
          </a:p>
        </p:txBody>
      </p:sp>
      <p:sp>
        <p:nvSpPr>
          <p:cNvPr id="3" name="Content Placeholder 2"/>
          <p:cNvSpPr>
            <a:spLocks noGrp="1"/>
          </p:cNvSpPr>
          <p:nvPr>
            <p:ph idx="1"/>
          </p:nvPr>
        </p:nvSpPr>
        <p:spPr>
          <a:xfrm>
            <a:off x="838200" y="1413164"/>
            <a:ext cx="10515600" cy="4763799"/>
          </a:xfrm>
        </p:spPr>
        <p:txBody>
          <a:bodyPr>
            <a:normAutofit/>
          </a:bodyPr>
          <a:lstStyle/>
          <a:p>
            <a:pPr algn="just"/>
            <a:r>
              <a:rPr lang="en-US" dirty="0"/>
              <a:t>If you try to </a:t>
            </a:r>
            <a:r>
              <a:rPr lang="en-US" dirty="0" err="1"/>
              <a:t>analyse</a:t>
            </a:r>
            <a:r>
              <a:rPr lang="en-US" dirty="0"/>
              <a:t> your own responses, many things will get clarified.</a:t>
            </a:r>
          </a:p>
          <a:p>
            <a:pPr algn="just"/>
            <a:r>
              <a:rPr lang="en-US" dirty="0"/>
              <a:t>While evaluating yourself, you evaluate on the basis of your intention (natural acceptance).</a:t>
            </a:r>
          </a:p>
          <a:p>
            <a:pPr algn="just"/>
            <a:r>
              <a:rPr lang="en-US" dirty="0"/>
              <a:t>When you evaluate the other, you evaluate him on the basis of his/her competence.</a:t>
            </a:r>
          </a:p>
          <a:p>
            <a:pPr algn="just"/>
            <a:r>
              <a:rPr lang="en-US" dirty="0"/>
              <a:t>On the basis of lack of competence, we conclude about the lack of intention of the other</a:t>
            </a:r>
          </a:p>
          <a:p>
            <a:pPr algn="just"/>
            <a:r>
              <a:rPr lang="en-US" dirty="0"/>
              <a:t>When we doubt their intention, instead of accepting the other as a relative, we have a feeling of opposition.</a:t>
            </a:r>
            <a:endParaRPr lang="en-IN" dirty="0"/>
          </a:p>
        </p:txBody>
      </p:sp>
      <p:pic>
        <p:nvPicPr>
          <p:cNvPr id="4" name="Picture 3">
            <a:extLst>
              <a:ext uri="{FF2B5EF4-FFF2-40B4-BE49-F238E27FC236}">
                <a16:creationId xmlns:a16="http://schemas.microsoft.com/office/drawing/2014/main" xmlns="" id="{80DA3407-D965-1AC4-9D76-077E6D697488}"/>
              </a:ext>
            </a:extLst>
          </p:cNvPr>
          <p:cNvPicPr>
            <a:picLocks noChangeAspect="1"/>
          </p:cNvPicPr>
          <p:nvPr/>
        </p:nvPicPr>
        <p:blipFill>
          <a:blip r:embed="rId2"/>
          <a:stretch>
            <a:fillRect/>
          </a:stretch>
        </p:blipFill>
        <p:spPr>
          <a:xfrm>
            <a:off x="9455084" y="0"/>
            <a:ext cx="2736915" cy="923827"/>
          </a:xfrm>
          <a:prstGeom prst="rect">
            <a:avLst/>
          </a:prstGeom>
        </p:spPr>
      </p:pic>
    </p:spTree>
    <p:extLst>
      <p:ext uri="{BB962C8B-B14F-4D97-AF65-F5344CB8AC3E}">
        <p14:creationId xmlns:p14="http://schemas.microsoft.com/office/powerpoint/2010/main" xmlns="" val="2903798250"/>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8013"/>
            <a:ext cx="10265229" cy="3331028"/>
          </a:xfrm>
        </p:spPr>
        <p:txBody>
          <a:bodyPr>
            <a:normAutofit/>
          </a:bodyPr>
          <a:lstStyle/>
          <a:p>
            <a:pPr algn="just">
              <a:buNone/>
            </a:pPr>
            <a:r>
              <a:rPr lang="en-US" b="1" dirty="0"/>
              <a:t>If you have unconditional, continuous trust on intention, on the natural acceptance of the other and if the other is lacking competence, what will you do?</a:t>
            </a:r>
          </a:p>
          <a:p>
            <a:pPr marL="0" indent="0">
              <a:buNone/>
            </a:pPr>
            <a:r>
              <a:rPr lang="en-US" dirty="0"/>
              <a:t>a) Try to improve upon his competence</a:t>
            </a:r>
          </a:p>
          <a:p>
            <a:pPr marL="0" indent="0">
              <a:buNone/>
            </a:pPr>
            <a:r>
              <a:rPr lang="en-US" dirty="0"/>
              <a:t>b) Get irritated</a:t>
            </a:r>
          </a:p>
          <a:p>
            <a:pPr marL="0" indent="0">
              <a:buNone/>
            </a:pPr>
            <a:r>
              <a:rPr lang="en-US" dirty="0"/>
              <a:t>c) Get angry</a:t>
            </a:r>
          </a:p>
          <a:p>
            <a:pPr marL="0" indent="0">
              <a:buNone/>
            </a:pPr>
            <a:r>
              <a:rPr lang="en-US" dirty="0"/>
              <a:t>d) Have a feeling of opposition</a:t>
            </a:r>
          </a:p>
          <a:p>
            <a:pPr marL="0" indent="0">
              <a:buNone/>
            </a:pPr>
            <a:endParaRPr lang="en-US" dirty="0"/>
          </a:p>
        </p:txBody>
      </p:sp>
      <p:sp>
        <p:nvSpPr>
          <p:cNvPr id="4" name="Rectangle 3"/>
          <p:cNvSpPr/>
          <p:nvPr/>
        </p:nvSpPr>
        <p:spPr>
          <a:xfrm>
            <a:off x="838200" y="3749041"/>
            <a:ext cx="10515600" cy="2677656"/>
          </a:xfrm>
          <a:prstGeom prst="rect">
            <a:avLst/>
          </a:prstGeom>
        </p:spPr>
        <p:txBody>
          <a:bodyPr wrap="square">
            <a:spAutoFit/>
          </a:bodyPr>
          <a:lstStyle/>
          <a:p>
            <a:pPr algn="just"/>
            <a:r>
              <a:rPr lang="en-US" sz="2800" b="1" dirty="0"/>
              <a:t>The answer is obviously (a). </a:t>
            </a:r>
            <a:r>
              <a:rPr lang="en-US" sz="2800" dirty="0"/>
              <a:t>It is a response which indicates trust on intention. </a:t>
            </a:r>
          </a:p>
          <a:p>
            <a:pPr algn="just"/>
            <a:r>
              <a:rPr lang="en-US" sz="2800" dirty="0"/>
              <a:t>All other answers are reactions based on doubt on intention.</a:t>
            </a:r>
          </a:p>
          <a:p>
            <a:pPr algn="just"/>
            <a:r>
              <a:rPr lang="en-US" sz="2800" i="1" dirty="0"/>
              <a:t>Now with these indicators, find out how many people are there in your life on whom you have trust on intention (natural acceptance) which is unconditional and continuous. </a:t>
            </a:r>
          </a:p>
        </p:txBody>
      </p:sp>
      <p:pic>
        <p:nvPicPr>
          <p:cNvPr id="5" name="Picture 4">
            <a:extLst>
              <a:ext uri="{FF2B5EF4-FFF2-40B4-BE49-F238E27FC236}">
                <a16:creationId xmlns:a16="http://schemas.microsoft.com/office/drawing/2014/main" xmlns="" id="{80DA3407-D965-1AC4-9D76-077E6D697488}"/>
              </a:ext>
            </a:extLst>
          </p:cNvPr>
          <p:cNvPicPr>
            <a:picLocks noChangeAspect="1"/>
          </p:cNvPicPr>
          <p:nvPr/>
        </p:nvPicPr>
        <p:blipFill>
          <a:blip r:embed="rId2"/>
          <a:stretch>
            <a:fillRect/>
          </a:stretch>
        </p:blipFill>
        <p:spPr>
          <a:xfrm>
            <a:off x="9455085" y="-156754"/>
            <a:ext cx="2736915" cy="923827"/>
          </a:xfrm>
          <a:prstGeom prst="rect">
            <a:avLst/>
          </a:prstGeom>
        </p:spPr>
      </p:pic>
    </p:spTree>
    <p:extLst>
      <p:ext uri="{BB962C8B-B14F-4D97-AF65-F5344CB8AC3E}">
        <p14:creationId xmlns:p14="http://schemas.microsoft.com/office/powerpoint/2010/main" xmlns="" val="3117953838"/>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634" y="676093"/>
            <a:ext cx="10515600" cy="3438706"/>
          </a:xfrm>
        </p:spPr>
        <p:txBody>
          <a:bodyPr/>
          <a:lstStyle/>
          <a:p>
            <a:pPr algn="just"/>
            <a:r>
              <a:rPr lang="en-US" dirty="0"/>
              <a:t>Generally, we don’t see intention and competence separately.</a:t>
            </a:r>
          </a:p>
          <a:p>
            <a:pPr algn="just"/>
            <a:r>
              <a:rPr lang="en-US" dirty="0"/>
              <a:t>Since competence is generally lacking,</a:t>
            </a:r>
          </a:p>
          <a:p>
            <a:pPr lvl="1" algn="just"/>
            <a:r>
              <a:rPr lang="en-US" dirty="0"/>
              <a:t>The feeling of unconditional acceptance is almost completely missing;</a:t>
            </a:r>
          </a:p>
          <a:p>
            <a:pPr lvl="1" algn="just"/>
            <a:r>
              <a:rPr lang="en-US" dirty="0"/>
              <a:t>There is a feeling of opposition. </a:t>
            </a:r>
          </a:p>
          <a:p>
            <a:pPr lvl="1" algn="just"/>
            <a:r>
              <a:rPr lang="en-US" dirty="0"/>
              <a:t>We reinforce wrong assumptions like:</a:t>
            </a:r>
          </a:p>
          <a:p>
            <a:pPr lvl="2" algn="just"/>
            <a:r>
              <a:rPr lang="en-US" dirty="0"/>
              <a:t>Strangers can’t be trusted (?) </a:t>
            </a:r>
          </a:p>
          <a:p>
            <a:pPr lvl="2" algn="just"/>
            <a:r>
              <a:rPr lang="en-US" dirty="0"/>
              <a:t>Trust is developed over a long-time (?)</a:t>
            </a:r>
          </a:p>
          <a:p>
            <a:pPr lvl="2" algn="just"/>
            <a:r>
              <a:rPr lang="en-US" dirty="0"/>
              <a:t>Never trust anyone (?) </a:t>
            </a:r>
            <a:endParaRPr lang="en-IN" dirty="0"/>
          </a:p>
        </p:txBody>
      </p:sp>
      <p:pic>
        <p:nvPicPr>
          <p:cNvPr id="4" name="Picture 3"/>
          <p:cNvPicPr>
            <a:picLocks noChangeAspect="1"/>
          </p:cNvPicPr>
          <p:nvPr/>
        </p:nvPicPr>
        <p:blipFill>
          <a:blip r:embed="rId2"/>
          <a:stretch>
            <a:fillRect/>
          </a:stretch>
        </p:blipFill>
        <p:spPr>
          <a:xfrm>
            <a:off x="6708948" y="2078182"/>
            <a:ext cx="5084227" cy="4414057"/>
          </a:xfrm>
          <a:prstGeom prst="rect">
            <a:avLst/>
          </a:prstGeom>
        </p:spPr>
      </p:pic>
      <p:sp>
        <p:nvSpPr>
          <p:cNvPr id="5" name="Rectangle 4"/>
          <p:cNvSpPr/>
          <p:nvPr/>
        </p:nvSpPr>
        <p:spPr>
          <a:xfrm>
            <a:off x="474618" y="4051843"/>
            <a:ext cx="6096000" cy="1569660"/>
          </a:xfrm>
          <a:prstGeom prst="rect">
            <a:avLst/>
          </a:prstGeom>
        </p:spPr>
        <p:txBody>
          <a:bodyPr>
            <a:spAutoFit/>
          </a:bodyPr>
          <a:lstStyle/>
          <a:p>
            <a:pPr algn="just"/>
            <a:r>
              <a:rPr lang="en-US" sz="2400" dirty="0"/>
              <a:t>With the feeling of trust, one is able to see it clearly that the intention is same for all, to be</a:t>
            </a:r>
          </a:p>
          <a:p>
            <a:pPr algn="just"/>
            <a:r>
              <a:rPr lang="en-US" sz="2400" dirty="0"/>
              <a:t>happy and make other happy. The only difference lies in the level of competence. </a:t>
            </a:r>
            <a:endParaRPr lang="en-IN" sz="2400" dirty="0"/>
          </a:p>
        </p:txBody>
      </p:sp>
      <p:pic>
        <p:nvPicPr>
          <p:cNvPr id="6" name="Picture 5">
            <a:extLst>
              <a:ext uri="{FF2B5EF4-FFF2-40B4-BE49-F238E27FC236}">
                <a16:creationId xmlns:a16="http://schemas.microsoft.com/office/drawing/2014/main" xmlns="" id="{80DA3407-D965-1AC4-9D76-077E6D697488}"/>
              </a:ext>
            </a:extLst>
          </p:cNvPr>
          <p:cNvPicPr>
            <a:picLocks noChangeAspect="1"/>
          </p:cNvPicPr>
          <p:nvPr/>
        </p:nvPicPr>
        <p:blipFill>
          <a:blip r:embed="rId3"/>
          <a:stretch>
            <a:fillRect/>
          </a:stretch>
        </p:blipFill>
        <p:spPr>
          <a:xfrm>
            <a:off x="9455084" y="0"/>
            <a:ext cx="2736915" cy="923827"/>
          </a:xfrm>
          <a:prstGeom prst="rect">
            <a:avLst/>
          </a:prstGeom>
        </p:spPr>
      </p:pic>
    </p:spTree>
    <p:extLst>
      <p:ext uri="{BB962C8B-B14F-4D97-AF65-F5344CB8AC3E}">
        <p14:creationId xmlns:p14="http://schemas.microsoft.com/office/powerpoint/2010/main" xmlns="" val="2836278390"/>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02327" y="623455"/>
            <a:ext cx="9227128" cy="5540381"/>
          </a:xfrm>
          <a:prstGeom prst="rect">
            <a:avLst/>
          </a:prstGeom>
        </p:spPr>
      </p:pic>
      <p:pic>
        <p:nvPicPr>
          <p:cNvPr id="5" name="Picture 4">
            <a:extLst>
              <a:ext uri="{FF2B5EF4-FFF2-40B4-BE49-F238E27FC236}">
                <a16:creationId xmlns:a16="http://schemas.microsoft.com/office/drawing/2014/main" xmlns="" id="{80DA3407-D965-1AC4-9D76-077E6D697488}"/>
              </a:ext>
            </a:extLst>
          </p:cNvPr>
          <p:cNvPicPr>
            <a:picLocks noChangeAspect="1"/>
          </p:cNvPicPr>
          <p:nvPr/>
        </p:nvPicPr>
        <p:blipFill>
          <a:blip r:embed="rId3"/>
          <a:stretch>
            <a:fillRect/>
          </a:stretch>
        </p:blipFill>
        <p:spPr>
          <a:xfrm>
            <a:off x="9455084" y="0"/>
            <a:ext cx="2736915" cy="836023"/>
          </a:xfrm>
          <a:prstGeom prst="rect">
            <a:avLst/>
          </a:prstGeom>
        </p:spPr>
      </p:pic>
    </p:spTree>
    <p:extLst>
      <p:ext uri="{BB962C8B-B14F-4D97-AF65-F5344CB8AC3E}">
        <p14:creationId xmlns:p14="http://schemas.microsoft.com/office/powerpoint/2010/main" xmlns="" val="3865765246"/>
      </p:ext>
    </p:extLst>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93954" y="512610"/>
            <a:ext cx="10515600" cy="888488"/>
          </a:xfrm>
        </p:spPr>
        <p:txBody>
          <a:bodyPr>
            <a:normAutofit/>
          </a:bodyPr>
          <a:lstStyle/>
          <a:p>
            <a:r>
              <a:rPr lang="en-US" sz="3200" b="1" dirty="0">
                <a:latin typeface="+mn-lt"/>
              </a:rPr>
              <a:t>Key Takeaways </a:t>
            </a:r>
            <a:endParaRPr lang="en-IN" sz="3200" b="1" dirty="0">
              <a:latin typeface="+mn-lt"/>
            </a:endParaRPr>
          </a:p>
        </p:txBody>
      </p:sp>
      <p:sp>
        <p:nvSpPr>
          <p:cNvPr id="3" name="Content Placeholder 2"/>
          <p:cNvSpPr>
            <a:spLocks noGrp="1"/>
          </p:cNvSpPr>
          <p:nvPr>
            <p:ph idx="1"/>
          </p:nvPr>
        </p:nvSpPr>
        <p:spPr>
          <a:xfrm>
            <a:off x="838200" y="1593669"/>
            <a:ext cx="10515600" cy="4583294"/>
          </a:xfrm>
        </p:spPr>
        <p:txBody>
          <a:bodyPr/>
          <a:lstStyle/>
          <a:p>
            <a:r>
              <a:rPr lang="en-US" dirty="0"/>
              <a:t>Trust is to be assured that the other has a natural acceptance (intention) to make me happy and prosperous.</a:t>
            </a:r>
          </a:p>
          <a:p>
            <a:r>
              <a:rPr lang="en-US" dirty="0"/>
              <a:t>Trust on intention is the foundation of relationship. It is the beginning of mutual development. </a:t>
            </a:r>
          </a:p>
          <a:p>
            <a:r>
              <a:rPr lang="en-US" dirty="0"/>
              <a:t>Common mistake – </a:t>
            </a:r>
          </a:p>
          <a:p>
            <a:pPr lvl="1"/>
            <a:r>
              <a:rPr lang="en-US" dirty="0"/>
              <a:t>Evaluate oneself on the basis of one’s intention (and conclude that I am good) </a:t>
            </a:r>
          </a:p>
          <a:p>
            <a:pPr lvl="1"/>
            <a:r>
              <a:rPr lang="en-US" dirty="0"/>
              <a:t>Other on the basis of their lack of competence (thus doubt their intention and conclude that the other is bad). </a:t>
            </a:r>
            <a:endParaRPr lang="en-IN" dirty="0"/>
          </a:p>
        </p:txBody>
      </p:sp>
      <p:pic>
        <p:nvPicPr>
          <p:cNvPr id="5" name="Picture 4">
            <a:extLst>
              <a:ext uri="{FF2B5EF4-FFF2-40B4-BE49-F238E27FC236}">
                <a16:creationId xmlns:a16="http://schemas.microsoft.com/office/drawing/2014/main" xmlns="" id="{80DA3407-D965-1AC4-9D76-077E6D697488}"/>
              </a:ext>
            </a:extLst>
          </p:cNvPr>
          <p:cNvPicPr>
            <a:picLocks noChangeAspect="1"/>
          </p:cNvPicPr>
          <p:nvPr/>
        </p:nvPicPr>
        <p:blipFill>
          <a:blip r:embed="rId2"/>
          <a:stretch>
            <a:fillRect/>
          </a:stretch>
        </p:blipFill>
        <p:spPr>
          <a:xfrm>
            <a:off x="9455084" y="0"/>
            <a:ext cx="2736915" cy="923827"/>
          </a:xfrm>
          <a:prstGeom prst="rect">
            <a:avLst/>
          </a:prstGeom>
        </p:spPr>
      </p:pic>
    </p:spTree>
    <p:extLst>
      <p:ext uri="{BB962C8B-B14F-4D97-AF65-F5344CB8AC3E}">
        <p14:creationId xmlns:p14="http://schemas.microsoft.com/office/powerpoint/2010/main" xmlns="" val="3378359595"/>
      </p:ext>
    </p:extLst>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Family	</a:t>
            </a:r>
          </a:p>
        </p:txBody>
      </p:sp>
      <p:sp>
        <p:nvSpPr>
          <p:cNvPr id="3" name="Content Placeholder 2"/>
          <p:cNvSpPr>
            <a:spLocks noGrp="1"/>
          </p:cNvSpPr>
          <p:nvPr>
            <p:ph idx="1"/>
          </p:nvPr>
        </p:nvSpPr>
        <p:spPr/>
        <p:txBody>
          <a:bodyPr/>
          <a:lstStyle/>
          <a:p>
            <a:pPr>
              <a:buNone/>
            </a:pPr>
            <a:r>
              <a:rPr lang="en-IN" dirty="0" smtClean="0"/>
              <a:t>Each one of us is naturally a part of a family that includes father, mother, brother and sisters.  </a:t>
            </a:r>
          </a:p>
          <a:p>
            <a:pPr>
              <a:buNone/>
            </a:pPr>
            <a:r>
              <a:rPr lang="en-IN" dirty="0" smtClean="0"/>
              <a:t>Then there are other relations such as grand parents, aunts, uncles, cousins etc.  These relationships are a reality of our life for each one of us.</a:t>
            </a:r>
          </a:p>
          <a:p>
            <a:pPr>
              <a:buNone/>
            </a:pPr>
            <a:r>
              <a:rPr lang="en-IN" dirty="0" smtClean="0"/>
              <a:t>Family is the basic unit of human interaction.  </a:t>
            </a:r>
          </a:p>
          <a:p>
            <a:pPr>
              <a:buNone/>
            </a:pPr>
            <a:r>
              <a:rPr lang="en-IN" dirty="0" smtClean="0"/>
              <a:t>It is not surprising that children who grow up in happy families are more successful and well-adjusted in life.  </a:t>
            </a:r>
          </a:p>
          <a:p>
            <a:pPr>
              <a:buNone/>
            </a:pPr>
            <a:r>
              <a:rPr lang="en-IN" dirty="0" smtClean="0"/>
              <a:t>There is a set of proposals about the families for us to verify:</a:t>
            </a:r>
            <a:endParaRPr lang="en-IN" dirty="0"/>
          </a:p>
        </p:txBody>
      </p:sp>
      <p:pic>
        <p:nvPicPr>
          <p:cNvPr id="4" name="Picture 3">
            <a:extLst>
              <a:ext uri="{FF2B5EF4-FFF2-40B4-BE49-F238E27FC236}">
                <a16:creationId xmlns:a16="http://schemas.microsoft.com/office/drawing/2014/main" xmlns="" id="{80DA3407-D965-1AC4-9D76-077E6D697488}"/>
              </a:ext>
            </a:extLst>
          </p:cNvPr>
          <p:cNvPicPr>
            <a:picLocks noChangeAspect="1"/>
          </p:cNvPicPr>
          <p:nvPr/>
        </p:nvPicPr>
        <p:blipFill>
          <a:blip r:embed="rId2"/>
          <a:stretch>
            <a:fillRect/>
          </a:stretch>
        </p:blipFill>
        <p:spPr>
          <a:xfrm>
            <a:off x="9455084" y="0"/>
            <a:ext cx="2736915" cy="923827"/>
          </a:xfrm>
          <a:prstGeom prst="rect">
            <a:avLst/>
          </a:prstGeom>
        </p:spPr>
      </p:pic>
    </p:spTree>
    <p:extLst>
      <p:ext uri="{BB962C8B-B14F-4D97-AF65-F5344CB8AC3E}">
        <p14:creationId xmlns:p14="http://schemas.microsoft.com/office/powerpoint/2010/main" xmlns="" val="910697331"/>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9493"/>
          </a:xfrm>
        </p:spPr>
        <p:txBody>
          <a:bodyPr>
            <a:normAutofit/>
          </a:bodyPr>
          <a:lstStyle/>
          <a:p>
            <a:r>
              <a:rPr lang="en-US" sz="2800" b="1" dirty="0">
                <a:latin typeface="+mn-lt"/>
              </a:rPr>
              <a:t>Respect– As the Right Evaluation</a:t>
            </a:r>
            <a:endParaRPr lang="en-IN" sz="2800" b="1" dirty="0">
              <a:latin typeface="+mn-lt"/>
            </a:endParaRPr>
          </a:p>
        </p:txBody>
      </p:sp>
      <p:sp>
        <p:nvSpPr>
          <p:cNvPr id="3" name="Content Placeholder 2"/>
          <p:cNvSpPr>
            <a:spLocks noGrp="1"/>
          </p:cNvSpPr>
          <p:nvPr>
            <p:ph idx="1"/>
          </p:nvPr>
        </p:nvSpPr>
        <p:spPr>
          <a:xfrm>
            <a:off x="838200" y="1302327"/>
            <a:ext cx="10515600" cy="4874636"/>
          </a:xfrm>
        </p:spPr>
        <p:txBody>
          <a:bodyPr>
            <a:normAutofit/>
          </a:bodyPr>
          <a:lstStyle/>
          <a:p>
            <a:r>
              <a:rPr lang="en-IN" sz="2600" dirty="0"/>
              <a:t>Feeling of </a:t>
            </a:r>
            <a:r>
              <a:rPr lang="en-IN" sz="2600" dirty="0" smtClean="0"/>
              <a:t>Respect (</a:t>
            </a:r>
            <a:r>
              <a:rPr lang="en-IN" sz="2600" dirty="0" err="1" smtClean="0"/>
              <a:t>samman</a:t>
            </a:r>
            <a:r>
              <a:rPr lang="en-IN" sz="2600" dirty="0" smtClean="0"/>
              <a:t>)</a:t>
            </a:r>
            <a:endParaRPr lang="en-IN" sz="2600" dirty="0"/>
          </a:p>
          <a:p>
            <a:pPr lvl="1"/>
            <a:r>
              <a:rPr lang="en-US" sz="2600" dirty="0"/>
              <a:t>Respect is right evaluation. </a:t>
            </a:r>
          </a:p>
          <a:p>
            <a:pPr lvl="1"/>
            <a:r>
              <a:rPr lang="en-US" sz="2600" dirty="0"/>
              <a:t>When we are rightly evaluated, we feel respected. </a:t>
            </a:r>
          </a:p>
          <a:p>
            <a:pPr lvl="1"/>
            <a:r>
              <a:rPr lang="en-US" sz="2600" dirty="0"/>
              <a:t>When we are not rightly evaluated, we feel disrespected. </a:t>
            </a:r>
          </a:p>
          <a:p>
            <a:pPr lvl="1"/>
            <a:r>
              <a:rPr lang="en-US" sz="2600" dirty="0"/>
              <a:t>Disrespect can take place in three ways: </a:t>
            </a:r>
          </a:p>
          <a:p>
            <a:pPr lvl="2"/>
            <a:r>
              <a:rPr lang="en-US" sz="2600" dirty="0"/>
              <a:t>Over evaluation – evaluating for more than what it is </a:t>
            </a:r>
          </a:p>
          <a:p>
            <a:pPr lvl="2"/>
            <a:r>
              <a:rPr lang="en-US" sz="2600" dirty="0"/>
              <a:t>Under evaluation – evaluating for less than what it is </a:t>
            </a:r>
          </a:p>
          <a:p>
            <a:pPr lvl="2"/>
            <a:r>
              <a:rPr lang="en-US" sz="2600" dirty="0"/>
              <a:t>Otherwise evaluation – evaluating for other than what it is </a:t>
            </a:r>
            <a:endParaRPr lang="en-IN" sz="2600" dirty="0"/>
          </a:p>
          <a:p>
            <a:pPr marL="457200" lvl="1" indent="0" algn="just">
              <a:buNone/>
            </a:pPr>
            <a:r>
              <a:rPr lang="en-US" sz="2600" dirty="0"/>
              <a:t>If any of these three takes place, the other person feels uncomfortable, disrespected.</a:t>
            </a:r>
          </a:p>
        </p:txBody>
      </p:sp>
      <p:pic>
        <p:nvPicPr>
          <p:cNvPr id="4" name="Picture 3">
            <a:extLst>
              <a:ext uri="{FF2B5EF4-FFF2-40B4-BE49-F238E27FC236}">
                <a16:creationId xmlns:a16="http://schemas.microsoft.com/office/drawing/2014/main" xmlns="" id="{80DA3407-D965-1AC4-9D76-077E6D697488}"/>
              </a:ext>
            </a:extLst>
          </p:cNvPr>
          <p:cNvPicPr>
            <a:picLocks noChangeAspect="1"/>
          </p:cNvPicPr>
          <p:nvPr/>
        </p:nvPicPr>
        <p:blipFill>
          <a:blip r:embed="rId2"/>
          <a:stretch>
            <a:fillRect/>
          </a:stretch>
        </p:blipFill>
        <p:spPr>
          <a:xfrm>
            <a:off x="9455084" y="0"/>
            <a:ext cx="2736915" cy="923827"/>
          </a:xfrm>
          <a:prstGeom prst="rect">
            <a:avLst/>
          </a:prstGeom>
        </p:spPr>
      </p:pic>
    </p:spTree>
    <p:extLst>
      <p:ext uri="{BB962C8B-B14F-4D97-AF65-F5344CB8AC3E}">
        <p14:creationId xmlns:p14="http://schemas.microsoft.com/office/powerpoint/2010/main" xmlns="" val="3563457889"/>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426321"/>
            <a:ext cx="10696303" cy="668185"/>
          </a:xfrm>
        </p:spPr>
        <p:txBody>
          <a:bodyPr>
            <a:normAutofit/>
          </a:bodyPr>
          <a:lstStyle/>
          <a:p>
            <a:pPr algn="just"/>
            <a:r>
              <a:rPr lang="en-US" sz="3200" dirty="0">
                <a:latin typeface="+mn-lt"/>
              </a:rPr>
              <a:t>Minimum Content of Respect – The Other is Similar to Me</a:t>
            </a:r>
            <a:endParaRPr lang="en-IN" sz="3200" dirty="0">
              <a:latin typeface="+mn-lt"/>
            </a:endParaRPr>
          </a:p>
        </p:txBody>
      </p:sp>
      <p:sp>
        <p:nvSpPr>
          <p:cNvPr id="3" name="Content Placeholder 2"/>
          <p:cNvSpPr>
            <a:spLocks noGrp="1"/>
          </p:cNvSpPr>
          <p:nvPr>
            <p:ph idx="1"/>
          </p:nvPr>
        </p:nvSpPr>
        <p:spPr>
          <a:xfrm>
            <a:off x="235528" y="872836"/>
            <a:ext cx="11612484" cy="5240581"/>
          </a:xfrm>
        </p:spPr>
        <p:txBody>
          <a:bodyPr>
            <a:noAutofit/>
          </a:bodyPr>
          <a:lstStyle/>
          <a:p>
            <a:pPr marL="0" indent="0" algn="just">
              <a:lnSpc>
                <a:spcPct val="100000"/>
              </a:lnSpc>
              <a:spcBef>
                <a:spcPts val="0"/>
              </a:spcBef>
              <a:buNone/>
            </a:pPr>
            <a:r>
              <a:rPr lang="en-US" sz="2400" dirty="0"/>
              <a:t>When we evaluate the human being on the basis of Self, we are able to see that:</a:t>
            </a:r>
          </a:p>
          <a:p>
            <a:pPr marL="0" indent="0" algn="just">
              <a:lnSpc>
                <a:spcPct val="100000"/>
              </a:lnSpc>
              <a:spcBef>
                <a:spcPts val="0"/>
              </a:spcBef>
              <a:buNone/>
            </a:pPr>
            <a:r>
              <a:rPr lang="en-US" sz="2400" b="1" dirty="0"/>
              <a:t>Our purpose is the same </a:t>
            </a:r>
            <a:r>
              <a:rPr lang="en-US" sz="2400" dirty="0"/>
              <a:t>– </a:t>
            </a:r>
          </a:p>
          <a:p>
            <a:pPr algn="just">
              <a:lnSpc>
                <a:spcPct val="100000"/>
              </a:lnSpc>
              <a:spcBef>
                <a:spcPts val="0"/>
              </a:spcBef>
            </a:pPr>
            <a:r>
              <a:rPr lang="en-US" sz="2400" dirty="0"/>
              <a:t>As I have a </a:t>
            </a:r>
            <a:r>
              <a:rPr lang="en-US" sz="2400" b="1" dirty="0"/>
              <a:t>natural acceptance to live with continuous happiness and prosperity</a:t>
            </a:r>
            <a:r>
              <a:rPr lang="en-US" sz="2400" dirty="0"/>
              <a:t>, it is same with the other. </a:t>
            </a:r>
          </a:p>
          <a:p>
            <a:pPr algn="just">
              <a:lnSpc>
                <a:spcPct val="100000"/>
              </a:lnSpc>
              <a:spcBef>
                <a:spcPts val="0"/>
              </a:spcBef>
            </a:pPr>
            <a:r>
              <a:rPr lang="en-US" sz="2400" dirty="0"/>
              <a:t>So, on the basis of our natural acceptance, we have the same purpose. </a:t>
            </a:r>
          </a:p>
          <a:p>
            <a:pPr marL="0" indent="0" algn="just">
              <a:lnSpc>
                <a:spcPct val="100000"/>
              </a:lnSpc>
              <a:spcBef>
                <a:spcPts val="0"/>
              </a:spcBef>
              <a:buNone/>
            </a:pPr>
            <a:r>
              <a:rPr lang="en-US" sz="2400" b="1" dirty="0"/>
              <a:t>Our </a:t>
            </a:r>
            <a:r>
              <a:rPr lang="en-US" sz="2400" b="1" dirty="0" err="1"/>
              <a:t>programme</a:t>
            </a:r>
            <a:r>
              <a:rPr lang="en-US" sz="2400" b="1" dirty="0"/>
              <a:t> is same </a:t>
            </a:r>
            <a:r>
              <a:rPr lang="en-US" sz="2400" dirty="0"/>
              <a:t>– </a:t>
            </a:r>
          </a:p>
          <a:p>
            <a:pPr algn="just">
              <a:lnSpc>
                <a:spcPct val="100000"/>
              </a:lnSpc>
              <a:spcBef>
                <a:spcPts val="0"/>
              </a:spcBef>
            </a:pPr>
            <a:r>
              <a:rPr lang="en-US" sz="2400" dirty="0"/>
              <a:t>As my </a:t>
            </a:r>
            <a:r>
              <a:rPr lang="en-US" sz="2400" b="1" dirty="0" err="1"/>
              <a:t>programme</a:t>
            </a:r>
            <a:r>
              <a:rPr lang="en-US" sz="2400" b="1" dirty="0"/>
              <a:t> to achieve continuous happiness and prosperity is to understand the harmony and live in harmony at all levels </a:t>
            </a:r>
            <a:r>
              <a:rPr lang="en-US" sz="2400" dirty="0"/>
              <a:t>of my being (from human being to the entire existence), it is same with the other. </a:t>
            </a:r>
          </a:p>
          <a:p>
            <a:pPr algn="just">
              <a:lnSpc>
                <a:spcPct val="100000"/>
              </a:lnSpc>
              <a:spcBef>
                <a:spcPts val="0"/>
              </a:spcBef>
            </a:pPr>
            <a:r>
              <a:rPr lang="en-US" sz="2400" dirty="0"/>
              <a:t>In that sense, our </a:t>
            </a:r>
            <a:r>
              <a:rPr lang="en-US" sz="2400" dirty="0" err="1"/>
              <a:t>programme</a:t>
            </a:r>
            <a:r>
              <a:rPr lang="en-US" sz="2400" dirty="0"/>
              <a:t> to fulfil our purpose is also same. </a:t>
            </a:r>
          </a:p>
          <a:p>
            <a:pPr marL="0" indent="0" algn="just">
              <a:lnSpc>
                <a:spcPct val="100000"/>
              </a:lnSpc>
              <a:spcBef>
                <a:spcPts val="0"/>
              </a:spcBef>
              <a:buNone/>
            </a:pPr>
            <a:r>
              <a:rPr lang="en-US" sz="2400" b="1" dirty="0"/>
              <a:t>Our potential is same – </a:t>
            </a:r>
          </a:p>
          <a:p>
            <a:pPr algn="just">
              <a:lnSpc>
                <a:spcPct val="100000"/>
              </a:lnSpc>
              <a:spcBef>
                <a:spcPts val="0"/>
              </a:spcBef>
            </a:pPr>
            <a:r>
              <a:rPr lang="en-US" sz="2400" dirty="0"/>
              <a:t>As I am endowed with natural acceptance and the </a:t>
            </a:r>
            <a:r>
              <a:rPr lang="en-US" sz="2400" b="1" dirty="0"/>
              <a:t>activities of desire, thought and expectation </a:t>
            </a:r>
            <a:r>
              <a:rPr lang="en-US" sz="2400" dirty="0"/>
              <a:t>are going on continuously in me, it is the same with the other. </a:t>
            </a:r>
          </a:p>
          <a:p>
            <a:pPr algn="just">
              <a:lnSpc>
                <a:spcPct val="100000"/>
              </a:lnSpc>
              <a:spcBef>
                <a:spcPts val="0"/>
              </a:spcBef>
            </a:pPr>
            <a:r>
              <a:rPr lang="en-US" sz="2400" dirty="0"/>
              <a:t>So, our potential is also same. </a:t>
            </a:r>
          </a:p>
          <a:p>
            <a:pPr marL="0" indent="0" algn="just">
              <a:lnSpc>
                <a:spcPct val="100000"/>
              </a:lnSpc>
              <a:spcBef>
                <a:spcPts val="0"/>
              </a:spcBef>
              <a:buNone/>
            </a:pPr>
            <a:r>
              <a:rPr lang="en-US" sz="2400" dirty="0"/>
              <a:t>Thus, we can see that </a:t>
            </a:r>
            <a:r>
              <a:rPr lang="en-US" sz="2400" b="1" dirty="0"/>
              <a:t>the other (Self) is similar to me</a:t>
            </a:r>
            <a:r>
              <a:rPr lang="en-US" sz="2400" dirty="0"/>
              <a:t>. This is the minimum content of respect for a human being. </a:t>
            </a:r>
            <a:endParaRPr lang="en-IN" sz="2400" dirty="0"/>
          </a:p>
        </p:txBody>
      </p:sp>
      <p:pic>
        <p:nvPicPr>
          <p:cNvPr id="4" name="Picture 3">
            <a:extLst>
              <a:ext uri="{FF2B5EF4-FFF2-40B4-BE49-F238E27FC236}">
                <a16:creationId xmlns:a16="http://schemas.microsoft.com/office/drawing/2014/main" xmlns="" id="{80DA3407-D965-1AC4-9D76-077E6D697488}"/>
              </a:ext>
            </a:extLst>
          </p:cNvPr>
          <p:cNvPicPr>
            <a:picLocks noChangeAspect="1"/>
          </p:cNvPicPr>
          <p:nvPr/>
        </p:nvPicPr>
        <p:blipFill>
          <a:blip r:embed="rId2"/>
          <a:stretch>
            <a:fillRect/>
          </a:stretch>
        </p:blipFill>
        <p:spPr>
          <a:xfrm>
            <a:off x="9455084" y="0"/>
            <a:ext cx="2736915" cy="923827"/>
          </a:xfrm>
          <a:prstGeom prst="rect">
            <a:avLst/>
          </a:prstGeom>
        </p:spPr>
      </p:pic>
    </p:spTree>
    <p:extLst>
      <p:ext uri="{BB962C8B-B14F-4D97-AF65-F5344CB8AC3E}">
        <p14:creationId xmlns:p14="http://schemas.microsoft.com/office/powerpoint/2010/main" xmlns="" val="3589997730"/>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9012" y="665018"/>
            <a:ext cx="10515600" cy="5864643"/>
          </a:xfrm>
        </p:spPr>
        <p:txBody>
          <a:bodyPr>
            <a:normAutofit/>
          </a:bodyPr>
          <a:lstStyle/>
          <a:p>
            <a:endParaRPr lang="en-US" sz="2400" dirty="0" smtClean="0"/>
          </a:p>
          <a:p>
            <a:r>
              <a:rPr lang="en-US" sz="2400" dirty="0" smtClean="0"/>
              <a:t>Defining </a:t>
            </a:r>
            <a:r>
              <a:rPr lang="en-US" sz="2400" dirty="0"/>
              <a:t>one’s complementarity:</a:t>
            </a:r>
          </a:p>
          <a:p>
            <a:pPr lvl="1" algn="just"/>
            <a:r>
              <a:rPr lang="en-US" dirty="0"/>
              <a:t>If the </a:t>
            </a:r>
            <a:r>
              <a:rPr lang="en-US" b="1" dirty="0"/>
              <a:t>other has more understanding,</a:t>
            </a:r>
            <a:r>
              <a:rPr lang="en-US" dirty="0"/>
              <a:t> is more responsible than me, I’m </a:t>
            </a:r>
            <a:r>
              <a:rPr lang="en-US" b="1" dirty="0"/>
              <a:t>committed to understand from the other </a:t>
            </a:r>
          </a:p>
          <a:p>
            <a:pPr lvl="1" algn="just"/>
            <a:r>
              <a:rPr lang="en-US" dirty="0"/>
              <a:t>If I have more understanding than the other, I’m more responsible than the other. </a:t>
            </a:r>
          </a:p>
          <a:p>
            <a:pPr lvl="2" algn="just"/>
            <a:r>
              <a:rPr lang="en-US" sz="2400" b="1" dirty="0"/>
              <a:t>I live with responsibility with the other</a:t>
            </a:r>
            <a:r>
              <a:rPr lang="en-US" sz="2400" dirty="0"/>
              <a:t>, unconditionally, unperturbed by the </a:t>
            </a:r>
            <a:r>
              <a:rPr lang="en-US" sz="2400" dirty="0" err="1"/>
              <a:t>behaviour</a:t>
            </a:r>
            <a:r>
              <a:rPr lang="en-US" sz="2400" dirty="0"/>
              <a:t> of the other. </a:t>
            </a:r>
          </a:p>
          <a:p>
            <a:pPr lvl="2" algn="just"/>
            <a:r>
              <a:rPr lang="en-US" sz="2400" b="1" dirty="0"/>
              <a:t>I am committed to facilitate the understanding in the other</a:t>
            </a:r>
            <a:r>
              <a:rPr lang="en-US" sz="2400" dirty="0"/>
              <a:t>, once the other is assured in relationship and not before that</a:t>
            </a:r>
            <a:r>
              <a:rPr lang="en-IN" sz="2400" dirty="0"/>
              <a:t>.</a:t>
            </a:r>
          </a:p>
          <a:p>
            <a:pPr algn="just"/>
            <a:r>
              <a:rPr lang="en-US" sz="2400" dirty="0"/>
              <a:t>The complete content of respect is </a:t>
            </a:r>
          </a:p>
          <a:p>
            <a:pPr lvl="1" algn="just"/>
            <a:r>
              <a:rPr lang="en-US" dirty="0"/>
              <a:t>The other is similar to me in terms of purpose, </a:t>
            </a:r>
            <a:r>
              <a:rPr lang="en-US" dirty="0" err="1"/>
              <a:t>programme</a:t>
            </a:r>
            <a:r>
              <a:rPr lang="en-US" dirty="0"/>
              <a:t> and potential </a:t>
            </a:r>
          </a:p>
          <a:p>
            <a:pPr lvl="1" algn="just"/>
            <a:r>
              <a:rPr lang="en-US" dirty="0"/>
              <a:t>We are complementary to each other in terms of competence </a:t>
            </a:r>
          </a:p>
        </p:txBody>
      </p:sp>
      <p:pic>
        <p:nvPicPr>
          <p:cNvPr id="4" name="Picture 3">
            <a:extLst>
              <a:ext uri="{FF2B5EF4-FFF2-40B4-BE49-F238E27FC236}">
                <a16:creationId xmlns:a16="http://schemas.microsoft.com/office/drawing/2014/main" xmlns="" id="{80DA3407-D965-1AC4-9D76-077E6D697488}"/>
              </a:ext>
            </a:extLst>
          </p:cNvPr>
          <p:cNvPicPr>
            <a:picLocks noChangeAspect="1"/>
          </p:cNvPicPr>
          <p:nvPr/>
        </p:nvPicPr>
        <p:blipFill>
          <a:blip r:embed="rId2"/>
          <a:stretch>
            <a:fillRect/>
          </a:stretch>
        </p:blipFill>
        <p:spPr>
          <a:xfrm>
            <a:off x="9455084" y="0"/>
            <a:ext cx="2736915" cy="923827"/>
          </a:xfrm>
          <a:prstGeom prst="rect">
            <a:avLst/>
          </a:prstGeom>
        </p:spPr>
      </p:pic>
    </p:spTree>
    <p:extLst>
      <p:ext uri="{BB962C8B-B14F-4D97-AF65-F5344CB8AC3E}">
        <p14:creationId xmlns:p14="http://schemas.microsoft.com/office/powerpoint/2010/main" xmlns="" val="2007092313"/>
      </p:ext>
    </p:extLst>
  </p:cSld>
  <p:clrMapOvr>
    <a:masterClrMapping/>
  </p:clrMapOvr>
  <p:transition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11161" y="666282"/>
            <a:ext cx="9350477" cy="5574534"/>
          </a:xfrm>
          <a:prstGeom prst="rect">
            <a:avLst/>
          </a:prstGeom>
        </p:spPr>
      </p:pic>
      <p:pic>
        <p:nvPicPr>
          <p:cNvPr id="5" name="Picture 4">
            <a:extLst>
              <a:ext uri="{FF2B5EF4-FFF2-40B4-BE49-F238E27FC236}">
                <a16:creationId xmlns:a16="http://schemas.microsoft.com/office/drawing/2014/main" xmlns="" id="{80DA3407-D965-1AC4-9D76-077E6D697488}"/>
              </a:ext>
            </a:extLst>
          </p:cNvPr>
          <p:cNvPicPr>
            <a:picLocks noChangeAspect="1"/>
          </p:cNvPicPr>
          <p:nvPr/>
        </p:nvPicPr>
        <p:blipFill>
          <a:blip r:embed="rId3"/>
          <a:stretch>
            <a:fillRect/>
          </a:stretch>
        </p:blipFill>
        <p:spPr>
          <a:xfrm>
            <a:off x="9455084" y="0"/>
            <a:ext cx="2736915" cy="923827"/>
          </a:xfrm>
          <a:prstGeom prst="rect">
            <a:avLst/>
          </a:prstGeom>
        </p:spPr>
      </p:pic>
    </p:spTree>
    <p:extLst>
      <p:ext uri="{BB962C8B-B14F-4D97-AF65-F5344CB8AC3E}">
        <p14:creationId xmlns:p14="http://schemas.microsoft.com/office/powerpoint/2010/main" xmlns="" val="1286026776"/>
      </p:ext>
    </p:extLst>
  </p:cSld>
  <p:clrMapOvr>
    <a:masterClrMapping/>
  </p:clrMapOvr>
  <p:transition advClick="0"/>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80DA3407-D965-1AC4-9D76-077E6D697488}"/>
              </a:ext>
            </a:extLst>
          </p:cNvPr>
          <p:cNvPicPr>
            <a:picLocks noChangeAspect="1"/>
          </p:cNvPicPr>
          <p:nvPr/>
        </p:nvPicPr>
        <p:blipFill>
          <a:blip r:embed="rId2"/>
          <a:stretch>
            <a:fillRect/>
          </a:stretch>
        </p:blipFill>
        <p:spPr>
          <a:xfrm>
            <a:off x="9455084" y="0"/>
            <a:ext cx="2736915" cy="923827"/>
          </a:xfrm>
          <a:prstGeom prst="rect">
            <a:avLst/>
          </a:prstGeom>
        </p:spPr>
      </p:pic>
      <p:sp>
        <p:nvSpPr>
          <p:cNvPr id="2" name="Rectangle 1"/>
          <p:cNvSpPr/>
          <p:nvPr/>
        </p:nvSpPr>
        <p:spPr>
          <a:xfrm>
            <a:off x="300446" y="1049741"/>
            <a:ext cx="6779623" cy="4893647"/>
          </a:xfrm>
          <a:prstGeom prst="rect">
            <a:avLst/>
          </a:prstGeom>
        </p:spPr>
        <p:txBody>
          <a:bodyPr wrap="square">
            <a:spAutoFit/>
          </a:bodyPr>
          <a:lstStyle/>
          <a:p>
            <a:pPr marL="457200" indent="-457200" algn="just">
              <a:buFont typeface="Arial" panose="020B0604020202020204" pitchFamily="34" charset="0"/>
              <a:buChar char="•"/>
            </a:pPr>
            <a:r>
              <a:rPr lang="en-US" sz="2400" dirty="0"/>
              <a:t>Thus, respect is right evaluation (of intention and competence on the basis of Self). </a:t>
            </a:r>
          </a:p>
          <a:p>
            <a:pPr marL="457200" indent="-457200" algn="just">
              <a:buFont typeface="Arial" panose="020B0604020202020204" pitchFamily="34" charset="0"/>
              <a:buChar char="•"/>
            </a:pPr>
            <a:r>
              <a:rPr lang="en-US" sz="2400" dirty="0"/>
              <a:t>We are similar at the level of purpose, </a:t>
            </a:r>
            <a:r>
              <a:rPr lang="en-US" sz="2400" dirty="0" err="1"/>
              <a:t>programme</a:t>
            </a:r>
            <a:r>
              <a:rPr lang="en-US" sz="2400" dirty="0"/>
              <a:t> and potential and we are complementary at the level of competence. </a:t>
            </a:r>
          </a:p>
          <a:p>
            <a:pPr marL="457200" indent="-457200" algn="just">
              <a:buFont typeface="Arial" panose="020B0604020202020204" pitchFamily="34" charset="0"/>
              <a:buChar char="•"/>
            </a:pPr>
            <a:r>
              <a:rPr lang="en-US" sz="2400" dirty="0"/>
              <a:t>Disrespect arises out of over-evaluation, under-evaluation or otherwise-evaluation; and also, out of differentiation leading to discrimination on the basis of body, physical facility or beliefs. </a:t>
            </a:r>
          </a:p>
          <a:p>
            <a:pPr marL="457200" indent="-457200" algn="just">
              <a:buFont typeface="Arial" panose="020B0604020202020204" pitchFamily="34" charset="0"/>
              <a:buChar char="•"/>
            </a:pPr>
            <a:r>
              <a:rPr lang="en-US" sz="2400" dirty="0"/>
              <a:t>Small incidents of disrespect can have long-lasting consequences – from not speaking to each other, to opposition, break in relationship, divorce, fights and even war. </a:t>
            </a:r>
            <a:endParaRPr lang="en-IN" sz="2400" dirty="0"/>
          </a:p>
        </p:txBody>
      </p:sp>
      <p:pic>
        <p:nvPicPr>
          <p:cNvPr id="3" name="Picture 2"/>
          <p:cNvPicPr>
            <a:picLocks noChangeAspect="1"/>
          </p:cNvPicPr>
          <p:nvPr/>
        </p:nvPicPr>
        <p:blipFill>
          <a:blip r:embed="rId3"/>
          <a:stretch>
            <a:fillRect/>
          </a:stretch>
        </p:blipFill>
        <p:spPr>
          <a:xfrm>
            <a:off x="7299618" y="1320436"/>
            <a:ext cx="4749779" cy="4035124"/>
          </a:xfrm>
          <a:prstGeom prst="rect">
            <a:avLst/>
          </a:prstGeom>
        </p:spPr>
      </p:pic>
    </p:spTree>
    <p:extLst>
      <p:ext uri="{BB962C8B-B14F-4D97-AF65-F5344CB8AC3E}">
        <p14:creationId xmlns:p14="http://schemas.microsoft.com/office/powerpoint/2010/main" xmlns="" val="1898954929"/>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45029"/>
            <a:ext cx="10515600" cy="5131934"/>
          </a:xfrm>
        </p:spPr>
        <p:txBody>
          <a:bodyPr>
            <a:normAutofit lnSpcReduction="10000"/>
          </a:bodyPr>
          <a:lstStyle/>
          <a:p>
            <a:pPr algn="just"/>
            <a:r>
              <a:rPr lang="en-US" dirty="0"/>
              <a:t>With the complete understanding of respect, </a:t>
            </a:r>
          </a:p>
          <a:p>
            <a:pPr lvl="1" algn="just"/>
            <a:r>
              <a:rPr lang="en-US" dirty="0"/>
              <a:t>see for every individual on the earth that </a:t>
            </a:r>
            <a:r>
              <a:rPr lang="en-US" b="1" dirty="0"/>
              <a:t>we all are the same in terms of intention, program and potential. </a:t>
            </a:r>
          </a:p>
          <a:p>
            <a:pPr algn="just"/>
            <a:r>
              <a:rPr lang="en-US" dirty="0"/>
              <a:t>The only </a:t>
            </a:r>
            <a:r>
              <a:rPr lang="en-US" b="1" dirty="0"/>
              <a:t>difference may lie in the level of competence</a:t>
            </a:r>
            <a:r>
              <a:rPr lang="en-US" dirty="0"/>
              <a:t>. </a:t>
            </a:r>
          </a:p>
          <a:p>
            <a:pPr lvl="1" algn="just"/>
            <a:r>
              <a:rPr lang="en-US" dirty="0"/>
              <a:t>I may be having higher level of competence in relation to one, but may be having lower level of competence in relation to another. </a:t>
            </a:r>
          </a:p>
          <a:p>
            <a:pPr algn="just"/>
            <a:r>
              <a:rPr lang="en-US" dirty="0"/>
              <a:t>With this evaluation, </a:t>
            </a:r>
            <a:r>
              <a:rPr lang="en-US" b="1" dirty="0"/>
              <a:t>one can work out the program to be complimentary to the other.</a:t>
            </a:r>
          </a:p>
          <a:p>
            <a:pPr algn="just"/>
            <a:r>
              <a:rPr lang="en-US" dirty="0"/>
              <a:t>All the </a:t>
            </a:r>
            <a:r>
              <a:rPr lang="en-US" b="1" dirty="0"/>
              <a:t>specific characteristics at the level of Body</a:t>
            </a:r>
            <a:r>
              <a:rPr lang="en-US" dirty="0"/>
              <a:t>, physical facility, belief etc. can be used to express that complementarity. </a:t>
            </a:r>
          </a:p>
          <a:p>
            <a:pPr lvl="1" algn="just"/>
            <a:r>
              <a:rPr lang="en-US" dirty="0"/>
              <a:t>a person with greater physical strength do the heavy work </a:t>
            </a:r>
          </a:p>
          <a:p>
            <a:pPr lvl="1" algn="just"/>
            <a:r>
              <a:rPr lang="en-US" dirty="0"/>
              <a:t>a person at a higher post can work for the development of more people and so on </a:t>
            </a:r>
            <a:endParaRPr lang="en-IN" dirty="0"/>
          </a:p>
        </p:txBody>
      </p:sp>
      <p:pic>
        <p:nvPicPr>
          <p:cNvPr id="4" name="Picture 3"/>
          <p:cNvPicPr>
            <a:picLocks noChangeAspect="1"/>
          </p:cNvPicPr>
          <p:nvPr/>
        </p:nvPicPr>
        <p:blipFill>
          <a:blip r:embed="rId2"/>
          <a:stretch>
            <a:fillRect/>
          </a:stretch>
        </p:blipFill>
        <p:spPr>
          <a:xfrm>
            <a:off x="9454659" y="118357"/>
            <a:ext cx="2737341" cy="926672"/>
          </a:xfrm>
          <a:prstGeom prst="rect">
            <a:avLst/>
          </a:prstGeom>
        </p:spPr>
      </p:pic>
    </p:spTree>
    <p:extLst>
      <p:ext uri="{BB962C8B-B14F-4D97-AF65-F5344CB8AC3E}">
        <p14:creationId xmlns:p14="http://schemas.microsoft.com/office/powerpoint/2010/main" xmlns="" val="3843654814"/>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218" y="411575"/>
            <a:ext cx="11540837" cy="576570"/>
          </a:xfrm>
        </p:spPr>
        <p:txBody>
          <a:bodyPr>
            <a:normAutofit/>
          </a:bodyPr>
          <a:lstStyle/>
          <a:p>
            <a:r>
              <a:rPr lang="en-US" sz="3200" b="1" dirty="0">
                <a:latin typeface="+mn-lt"/>
              </a:rPr>
              <a:t>Disrespect Arising out of Differentiation leading to Discrimination </a:t>
            </a:r>
            <a:endParaRPr lang="en-IN" sz="3200" b="1" dirty="0">
              <a:latin typeface="+mn-lt"/>
            </a:endParaRPr>
          </a:p>
        </p:txBody>
      </p:sp>
      <p:sp>
        <p:nvSpPr>
          <p:cNvPr id="3" name="Content Placeholder 2"/>
          <p:cNvSpPr>
            <a:spLocks noGrp="1"/>
          </p:cNvSpPr>
          <p:nvPr>
            <p:ph idx="1"/>
          </p:nvPr>
        </p:nvSpPr>
        <p:spPr>
          <a:xfrm>
            <a:off x="383458" y="1094509"/>
            <a:ext cx="11444748" cy="5082454"/>
          </a:xfrm>
        </p:spPr>
        <p:txBody>
          <a:bodyPr>
            <a:noAutofit/>
          </a:bodyPr>
          <a:lstStyle/>
          <a:p>
            <a:r>
              <a:rPr lang="en-US" sz="2400" b="1" dirty="0"/>
              <a:t>First set of differentiation is on the basis of body– </a:t>
            </a:r>
          </a:p>
          <a:p>
            <a:pPr lvl="1"/>
            <a:r>
              <a:rPr lang="en-US" dirty="0"/>
              <a:t>On the basis of age, gender, race and physical strength. </a:t>
            </a:r>
          </a:p>
          <a:p>
            <a:pPr lvl="1"/>
            <a:r>
              <a:rPr lang="en-US" dirty="0"/>
              <a:t>Based on the gross misunderstanding that human being = Body. </a:t>
            </a:r>
          </a:p>
          <a:p>
            <a:pPr lvl="1"/>
            <a:r>
              <a:rPr lang="en-US" dirty="0"/>
              <a:t>The truth is that human being = co-existence of the Self and the Body.</a:t>
            </a:r>
          </a:p>
          <a:p>
            <a:r>
              <a:rPr lang="en-US" sz="2400" dirty="0"/>
              <a:t> </a:t>
            </a:r>
            <a:r>
              <a:rPr lang="en-US" sz="2400" b="1" dirty="0"/>
              <a:t>The second set of differentiation is made on the basis of physical facility – </a:t>
            </a:r>
          </a:p>
          <a:p>
            <a:pPr lvl="1"/>
            <a:r>
              <a:rPr lang="en-US" dirty="0"/>
              <a:t>On the basis of wealth and post. </a:t>
            </a:r>
          </a:p>
          <a:p>
            <a:pPr lvl="1"/>
            <a:r>
              <a:rPr lang="en-US" dirty="0"/>
              <a:t>The gross misunderstanding here is that physical facility = happiness. </a:t>
            </a:r>
          </a:p>
          <a:p>
            <a:pPr lvl="1"/>
            <a:r>
              <a:rPr lang="en-US" dirty="0"/>
              <a:t>The truth is that happiness is to be in a state of harmony. </a:t>
            </a:r>
          </a:p>
          <a:p>
            <a:r>
              <a:rPr lang="en-US" sz="2400" b="1" dirty="0"/>
              <a:t>The third basis of differentiation is on the basis of beliefs – </a:t>
            </a:r>
          </a:p>
          <a:p>
            <a:pPr lvl="1"/>
            <a:r>
              <a:rPr lang="en-US" dirty="0"/>
              <a:t>On the basis of different isms (thought systems like socialism, capitalism, etc.), different sects, and different sets of information prevalent in the society. </a:t>
            </a:r>
          </a:p>
          <a:p>
            <a:pPr lvl="1"/>
            <a:r>
              <a:rPr lang="en-US" dirty="0"/>
              <a:t>Founded on the misunderstanding that if the pre-conditioning of the other matches with mine, then the other is respectable, otherwise not. </a:t>
            </a:r>
          </a:p>
          <a:p>
            <a:pPr lvl="1"/>
            <a:r>
              <a:rPr lang="en-US" dirty="0"/>
              <a:t>The truth is that pre-conditioning and right understanding are two different things. </a:t>
            </a:r>
            <a:endParaRPr lang="en-IN" dirty="0"/>
          </a:p>
        </p:txBody>
      </p:sp>
      <p:pic>
        <p:nvPicPr>
          <p:cNvPr id="4" name="Picture 3">
            <a:extLst>
              <a:ext uri="{FF2B5EF4-FFF2-40B4-BE49-F238E27FC236}">
                <a16:creationId xmlns:a16="http://schemas.microsoft.com/office/drawing/2014/main" xmlns="" id="{80DA3407-D965-1AC4-9D76-077E6D697488}"/>
              </a:ext>
            </a:extLst>
          </p:cNvPr>
          <p:cNvPicPr>
            <a:picLocks noChangeAspect="1"/>
          </p:cNvPicPr>
          <p:nvPr/>
        </p:nvPicPr>
        <p:blipFill>
          <a:blip r:embed="rId2"/>
          <a:stretch>
            <a:fillRect/>
          </a:stretch>
        </p:blipFill>
        <p:spPr>
          <a:xfrm>
            <a:off x="9455084" y="0"/>
            <a:ext cx="2736915" cy="923827"/>
          </a:xfrm>
          <a:prstGeom prst="rect">
            <a:avLst/>
          </a:prstGeom>
        </p:spPr>
      </p:pic>
    </p:spTree>
    <p:extLst>
      <p:ext uri="{BB962C8B-B14F-4D97-AF65-F5344CB8AC3E}">
        <p14:creationId xmlns:p14="http://schemas.microsoft.com/office/powerpoint/2010/main" xmlns="" val="2336316366"/>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37804" y="657725"/>
            <a:ext cx="8059785" cy="4896219"/>
          </a:xfrm>
          <a:prstGeom prst="rect">
            <a:avLst/>
          </a:prstGeom>
        </p:spPr>
      </p:pic>
      <p:sp>
        <p:nvSpPr>
          <p:cNvPr id="5" name="Rectangle 4"/>
          <p:cNvSpPr/>
          <p:nvPr/>
        </p:nvSpPr>
        <p:spPr>
          <a:xfrm>
            <a:off x="1005840" y="5553944"/>
            <a:ext cx="10541726" cy="830997"/>
          </a:xfrm>
          <a:prstGeom prst="rect">
            <a:avLst/>
          </a:prstGeom>
        </p:spPr>
        <p:txBody>
          <a:bodyPr wrap="square">
            <a:spAutoFit/>
          </a:bodyPr>
          <a:lstStyle/>
          <a:p>
            <a:pPr algn="ctr"/>
            <a:r>
              <a:rPr lang="en-US" sz="2400" b="1" dirty="0"/>
              <a:t>All this differentiation ultimately leads to discrimination, which is disrespect because it is not naturally acceptable. </a:t>
            </a:r>
            <a:endParaRPr lang="en-IN" sz="2400" b="1" dirty="0"/>
          </a:p>
        </p:txBody>
      </p:sp>
      <p:pic>
        <p:nvPicPr>
          <p:cNvPr id="6" name="Picture 5">
            <a:extLst>
              <a:ext uri="{FF2B5EF4-FFF2-40B4-BE49-F238E27FC236}">
                <a16:creationId xmlns:a16="http://schemas.microsoft.com/office/drawing/2014/main" xmlns="" id="{80DA3407-D965-1AC4-9D76-077E6D697488}"/>
              </a:ext>
            </a:extLst>
          </p:cNvPr>
          <p:cNvPicPr>
            <a:picLocks noChangeAspect="1"/>
          </p:cNvPicPr>
          <p:nvPr/>
        </p:nvPicPr>
        <p:blipFill>
          <a:blip r:embed="rId3"/>
          <a:stretch>
            <a:fillRect/>
          </a:stretch>
        </p:blipFill>
        <p:spPr>
          <a:xfrm>
            <a:off x="9455084" y="0"/>
            <a:ext cx="2736915" cy="923827"/>
          </a:xfrm>
          <a:prstGeom prst="rect">
            <a:avLst/>
          </a:prstGeom>
        </p:spPr>
      </p:pic>
    </p:spTree>
    <p:extLst>
      <p:ext uri="{BB962C8B-B14F-4D97-AF65-F5344CB8AC3E}">
        <p14:creationId xmlns:p14="http://schemas.microsoft.com/office/powerpoint/2010/main" xmlns="" val="3028458046"/>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3401"/>
            <a:ext cx="10515600" cy="711507"/>
          </a:xfrm>
        </p:spPr>
        <p:txBody>
          <a:bodyPr>
            <a:normAutofit/>
          </a:bodyPr>
          <a:lstStyle/>
          <a:p>
            <a:pPr algn="just"/>
            <a:r>
              <a:rPr lang="en-US" sz="3200" b="1" dirty="0" smtClean="0">
                <a:latin typeface="+mn-lt"/>
              </a:rPr>
              <a:t>Differentiation</a:t>
            </a:r>
            <a:endParaRPr lang="en-IN" sz="3200" b="1" dirty="0">
              <a:latin typeface="+mn-lt"/>
            </a:endParaRPr>
          </a:p>
        </p:txBody>
      </p:sp>
      <p:sp>
        <p:nvSpPr>
          <p:cNvPr id="3" name="Content Placeholder 2"/>
          <p:cNvSpPr>
            <a:spLocks noGrp="1"/>
          </p:cNvSpPr>
          <p:nvPr>
            <p:ph idx="1"/>
          </p:nvPr>
        </p:nvSpPr>
        <p:spPr>
          <a:xfrm>
            <a:off x="0" y="663677"/>
            <a:ext cx="12005187" cy="5262563"/>
          </a:xfrm>
        </p:spPr>
        <p:txBody>
          <a:bodyPr>
            <a:noAutofit/>
          </a:bodyPr>
          <a:lstStyle/>
          <a:p>
            <a:pPr>
              <a:lnSpc>
                <a:spcPct val="120000"/>
              </a:lnSpc>
              <a:spcBef>
                <a:spcPts val="0"/>
              </a:spcBef>
              <a:buNone/>
            </a:pPr>
            <a:r>
              <a:rPr lang="en-US" sz="2200" dirty="0" smtClean="0"/>
              <a:t>On the basis of body </a:t>
            </a:r>
          </a:p>
          <a:p>
            <a:pPr>
              <a:lnSpc>
                <a:spcPct val="120000"/>
              </a:lnSpc>
              <a:spcBef>
                <a:spcPts val="0"/>
              </a:spcBef>
              <a:buNone/>
            </a:pPr>
            <a:r>
              <a:rPr lang="en-US" sz="2200" dirty="0" smtClean="0"/>
              <a:t>➢ </a:t>
            </a:r>
            <a:r>
              <a:rPr lang="en-US" sz="2200" b="1" dirty="0" smtClean="0"/>
              <a:t>Sex/gender: </a:t>
            </a:r>
            <a:r>
              <a:rPr lang="en-US" sz="2200" dirty="0" smtClean="0"/>
              <a:t>We ignore the fact that being male or female is an attribute of the body, and not an attribute at the level of ‘I’. And differentiate in giving respect on the basis of gender called male and females. In many countries, people even prefer a male child to a female child, and in some other societies, the other way round. </a:t>
            </a:r>
          </a:p>
          <a:p>
            <a:pPr>
              <a:lnSpc>
                <a:spcPct val="120000"/>
              </a:lnSpc>
              <a:spcBef>
                <a:spcPts val="0"/>
              </a:spcBef>
              <a:buNone/>
            </a:pPr>
            <a:r>
              <a:rPr lang="en-US" sz="2200" dirty="0" smtClean="0"/>
              <a:t>➢ </a:t>
            </a:r>
            <a:r>
              <a:rPr lang="en-US" sz="2200" b="1" dirty="0" smtClean="0"/>
              <a:t>Race: </a:t>
            </a:r>
            <a:r>
              <a:rPr lang="en-US" sz="2200" dirty="0" smtClean="0"/>
              <a:t>If the person is of the same race as oneself, then we treat them differently. For example, we differentiate on the basis of skin </a:t>
            </a:r>
            <a:r>
              <a:rPr lang="en-US" sz="2200" dirty="0" err="1" smtClean="0"/>
              <a:t>colour</a:t>
            </a:r>
            <a:r>
              <a:rPr lang="en-US" sz="2200" dirty="0" smtClean="0"/>
              <a:t> – white, brown, black etc. or on the basis of whether the person is of Aryan race, Mongolian race etc. or on the basis of caste. Again here, we don’t do the evaluation on the basis of ‘I’, but on the basis of the body </a:t>
            </a:r>
          </a:p>
          <a:p>
            <a:pPr>
              <a:lnSpc>
                <a:spcPct val="120000"/>
              </a:lnSpc>
              <a:spcBef>
                <a:spcPts val="0"/>
              </a:spcBef>
              <a:buNone/>
            </a:pPr>
            <a:r>
              <a:rPr lang="en-US" sz="2200" dirty="0" smtClean="0"/>
              <a:t>➢ </a:t>
            </a:r>
            <a:r>
              <a:rPr lang="en-US" sz="2200" b="1" dirty="0" smtClean="0"/>
              <a:t>Age: </a:t>
            </a:r>
            <a:r>
              <a:rPr lang="en-US" sz="2200" dirty="0" smtClean="0"/>
              <a:t>We have notions such as ‘one must respect elders’. There is no such notion as respect youngsters. Here, we see that we are again evaluating at the level of the body – age is related to the body, and not to ‘I’. </a:t>
            </a:r>
          </a:p>
          <a:p>
            <a:pPr>
              <a:lnSpc>
                <a:spcPct val="120000"/>
              </a:lnSpc>
              <a:spcBef>
                <a:spcPts val="0"/>
              </a:spcBef>
              <a:buNone/>
            </a:pPr>
            <a:r>
              <a:rPr lang="en-US" sz="2200" dirty="0" smtClean="0"/>
              <a:t>➢ </a:t>
            </a:r>
            <a:r>
              <a:rPr lang="en-US" sz="2200" b="1" dirty="0" smtClean="0"/>
              <a:t>Physical strength: </a:t>
            </a:r>
            <a:r>
              <a:rPr lang="en-US" sz="2200" dirty="0" smtClean="0"/>
              <a:t>If someone is stronger, we again treat him/her differently. This is again at the level of the body. In fact, we think that we are respecting the other while it is fear; the fear that if we do not treat them like this, we will be harmed.</a:t>
            </a:r>
          </a:p>
          <a:p>
            <a:pPr algn="just">
              <a:lnSpc>
                <a:spcPct val="120000"/>
              </a:lnSpc>
              <a:spcBef>
                <a:spcPts val="0"/>
              </a:spcBef>
              <a:buNone/>
            </a:pPr>
            <a:endParaRPr lang="en-IN" sz="2200" dirty="0"/>
          </a:p>
        </p:txBody>
      </p:sp>
      <p:pic>
        <p:nvPicPr>
          <p:cNvPr id="4" name="Picture 3">
            <a:extLst>
              <a:ext uri="{FF2B5EF4-FFF2-40B4-BE49-F238E27FC236}">
                <a16:creationId xmlns:a16="http://schemas.microsoft.com/office/drawing/2014/main" xmlns="" id="{80DA3407-D965-1AC4-9D76-077E6D697488}"/>
              </a:ext>
            </a:extLst>
          </p:cNvPr>
          <p:cNvPicPr>
            <a:picLocks noChangeAspect="1"/>
          </p:cNvPicPr>
          <p:nvPr/>
        </p:nvPicPr>
        <p:blipFill>
          <a:blip r:embed="rId2"/>
          <a:stretch>
            <a:fillRect/>
          </a:stretch>
        </p:blipFill>
        <p:spPr>
          <a:xfrm>
            <a:off x="9455085" y="-164257"/>
            <a:ext cx="2736915" cy="923827"/>
          </a:xfrm>
          <a:prstGeom prst="rect">
            <a:avLst/>
          </a:prstGeom>
        </p:spPr>
      </p:pic>
    </p:spTree>
    <p:extLst>
      <p:ext uri="{BB962C8B-B14F-4D97-AF65-F5344CB8AC3E}">
        <p14:creationId xmlns:p14="http://schemas.microsoft.com/office/powerpoint/2010/main" xmlns="" val="418038209"/>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1507"/>
          </a:xfrm>
        </p:spPr>
        <p:txBody>
          <a:bodyPr>
            <a:normAutofit/>
          </a:bodyPr>
          <a:lstStyle/>
          <a:p>
            <a:pPr algn="just"/>
            <a:r>
              <a:rPr lang="en-US" sz="3200" b="1" dirty="0" smtClean="0">
                <a:latin typeface="+mn-lt"/>
              </a:rPr>
              <a:t>Differentiation</a:t>
            </a:r>
            <a:endParaRPr lang="en-IN" sz="3200" b="1" dirty="0">
              <a:latin typeface="+mn-lt"/>
            </a:endParaRPr>
          </a:p>
        </p:txBody>
      </p:sp>
      <p:sp>
        <p:nvSpPr>
          <p:cNvPr id="3" name="Content Placeholder 2"/>
          <p:cNvSpPr>
            <a:spLocks noGrp="1"/>
          </p:cNvSpPr>
          <p:nvPr>
            <p:ph idx="1"/>
          </p:nvPr>
        </p:nvSpPr>
        <p:spPr>
          <a:xfrm>
            <a:off x="516195" y="914400"/>
            <a:ext cx="11253018" cy="5262563"/>
          </a:xfrm>
        </p:spPr>
        <p:txBody>
          <a:bodyPr>
            <a:noAutofit/>
          </a:bodyPr>
          <a:lstStyle/>
          <a:p>
            <a:pPr>
              <a:lnSpc>
                <a:spcPct val="100000"/>
              </a:lnSpc>
              <a:buNone/>
            </a:pPr>
            <a:r>
              <a:rPr lang="en-US" sz="2400" b="1" dirty="0" smtClean="0"/>
              <a:t>On the basis of physical facilities </a:t>
            </a:r>
          </a:p>
          <a:p>
            <a:pPr>
              <a:lnSpc>
                <a:spcPct val="100000"/>
              </a:lnSpc>
              <a:buNone/>
            </a:pPr>
            <a:r>
              <a:rPr lang="en-US" sz="2400" dirty="0" smtClean="0"/>
              <a:t>➢ </a:t>
            </a:r>
            <a:r>
              <a:rPr lang="en-US" sz="2400" b="1" dirty="0" smtClean="0"/>
              <a:t>Wealth: </a:t>
            </a:r>
            <a:r>
              <a:rPr lang="en-US" sz="2400" dirty="0" smtClean="0"/>
              <a:t>We differentiate people because some have wealth than others. What we term as a “rich person gets idolized”. We don’t even bother to find out whether such people are feeling prosperous, or if they just have wealth. This way, we are over-evaluating physical facilities first, which are just meant to fulfill the needs of the body, and then on this basis, we are wrongly  identifying our relationship. </a:t>
            </a:r>
          </a:p>
          <a:p>
            <a:pPr>
              <a:lnSpc>
                <a:spcPct val="100000"/>
              </a:lnSpc>
              <a:buNone/>
            </a:pPr>
            <a:r>
              <a:rPr lang="en-US" sz="2400" dirty="0" smtClean="0"/>
              <a:t>➢ </a:t>
            </a:r>
            <a:r>
              <a:rPr lang="en-US" sz="2400" b="1" dirty="0" smtClean="0"/>
              <a:t>Post: </a:t>
            </a:r>
            <a:r>
              <a:rPr lang="en-US" sz="2400" dirty="0" smtClean="0"/>
              <a:t>We try to respect on the basis of a person’s position. The post is wrongly evaluated as the mark of a person’s excellence and differentiation sets in. The post is considered important either on the basis that it gives more physical facilities or on the basis that certain positions are assumed to be important. </a:t>
            </a:r>
          </a:p>
          <a:p>
            <a:pPr>
              <a:lnSpc>
                <a:spcPct val="100000"/>
              </a:lnSpc>
              <a:buNone/>
            </a:pPr>
            <a:r>
              <a:rPr lang="en-US" sz="2400" dirty="0" smtClean="0"/>
              <a:t>In our education, we are trained directly or indirectly to earn posts for us to fetch respect</a:t>
            </a:r>
          </a:p>
          <a:p>
            <a:pPr algn="just">
              <a:lnSpc>
                <a:spcPct val="100000"/>
              </a:lnSpc>
              <a:buNone/>
            </a:pPr>
            <a:endParaRPr lang="en-IN" sz="2400" dirty="0"/>
          </a:p>
        </p:txBody>
      </p:sp>
      <p:pic>
        <p:nvPicPr>
          <p:cNvPr id="4" name="Picture 3">
            <a:extLst>
              <a:ext uri="{FF2B5EF4-FFF2-40B4-BE49-F238E27FC236}">
                <a16:creationId xmlns:a16="http://schemas.microsoft.com/office/drawing/2014/main" xmlns="" id="{80DA3407-D965-1AC4-9D76-077E6D697488}"/>
              </a:ext>
            </a:extLst>
          </p:cNvPr>
          <p:cNvPicPr>
            <a:picLocks noChangeAspect="1"/>
          </p:cNvPicPr>
          <p:nvPr/>
        </p:nvPicPr>
        <p:blipFill>
          <a:blip r:embed="rId2"/>
          <a:stretch>
            <a:fillRect/>
          </a:stretch>
        </p:blipFill>
        <p:spPr>
          <a:xfrm>
            <a:off x="9455085" y="-164257"/>
            <a:ext cx="2736915" cy="923827"/>
          </a:xfrm>
          <a:prstGeom prst="rect">
            <a:avLst/>
          </a:prstGeom>
        </p:spPr>
      </p:pic>
    </p:spTree>
    <p:extLst>
      <p:ext uri="{BB962C8B-B14F-4D97-AF65-F5344CB8AC3E}">
        <p14:creationId xmlns:p14="http://schemas.microsoft.com/office/powerpoint/2010/main" xmlns="" val="418038209"/>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Set of Proposal about the Family</a:t>
            </a:r>
            <a:r>
              <a:rPr lang="en-IN" sz="3200" b="1" dirty="0"/>
              <a:t> </a:t>
            </a:r>
            <a:r>
              <a:rPr lang="en-IN" sz="3200" b="1" dirty="0" smtClean="0"/>
              <a:t>(To be verified on natural acceptance)</a:t>
            </a:r>
            <a:endParaRPr lang="en-IN" sz="3200" b="1" dirty="0"/>
          </a:p>
        </p:txBody>
      </p:sp>
      <p:sp>
        <p:nvSpPr>
          <p:cNvPr id="3" name="Content Placeholder 2"/>
          <p:cNvSpPr>
            <a:spLocks noGrp="1"/>
          </p:cNvSpPr>
          <p:nvPr>
            <p:ph idx="1"/>
          </p:nvPr>
        </p:nvSpPr>
        <p:spPr>
          <a:xfrm>
            <a:off x="838200" y="1219200"/>
            <a:ext cx="10515600" cy="4405745"/>
          </a:xfrm>
        </p:spPr>
        <p:txBody>
          <a:bodyPr/>
          <a:lstStyle/>
          <a:p>
            <a:pPr marL="514350" indent="-514350">
              <a:buAutoNum type="arabicParenR"/>
            </a:pPr>
            <a:endParaRPr lang="en-IN" dirty="0" smtClean="0"/>
          </a:p>
          <a:p>
            <a:pPr marL="514350" indent="-514350">
              <a:buAutoNum type="arabicParenR"/>
            </a:pPr>
            <a:endParaRPr lang="en-IN" dirty="0" smtClean="0"/>
          </a:p>
          <a:p>
            <a:pPr marL="514350" indent="-514350">
              <a:buAutoNum type="arabicParenR"/>
            </a:pPr>
            <a:r>
              <a:rPr lang="en-IN" dirty="0" smtClean="0"/>
              <a:t>Relationship exists between the self (I) and other self (I).</a:t>
            </a:r>
          </a:p>
          <a:p>
            <a:pPr marL="514350" indent="-514350">
              <a:buAutoNum type="arabicParenR"/>
            </a:pPr>
            <a:r>
              <a:rPr lang="en-IN" dirty="0" smtClean="0"/>
              <a:t>The self (I) has feelings in a relationship.  These feelings are between I and I.</a:t>
            </a:r>
          </a:p>
          <a:p>
            <a:pPr marL="514350" indent="-514350">
              <a:buAutoNum type="arabicParenR"/>
            </a:pPr>
            <a:r>
              <a:rPr lang="en-IN" dirty="0" smtClean="0"/>
              <a:t>These feelings in the self (I) are definite </a:t>
            </a:r>
            <a:r>
              <a:rPr lang="en-IN" dirty="0" err="1" smtClean="0"/>
              <a:t>i.e</a:t>
            </a:r>
            <a:r>
              <a:rPr lang="en-IN" dirty="0" smtClean="0"/>
              <a:t>, they can be identified with definiteness.</a:t>
            </a:r>
          </a:p>
          <a:p>
            <a:pPr marL="514350" indent="-514350">
              <a:buAutoNum type="arabicParenR"/>
            </a:pPr>
            <a:r>
              <a:rPr lang="en-IN" dirty="0" smtClean="0"/>
              <a:t>Recognising and fulfilling these feelings leads to mutual happiness in relationship. </a:t>
            </a:r>
            <a:endParaRPr lang="en-IN" dirty="0"/>
          </a:p>
        </p:txBody>
      </p:sp>
      <p:pic>
        <p:nvPicPr>
          <p:cNvPr id="4" name="Picture 3">
            <a:extLst>
              <a:ext uri="{FF2B5EF4-FFF2-40B4-BE49-F238E27FC236}">
                <a16:creationId xmlns:a16="http://schemas.microsoft.com/office/drawing/2014/main" xmlns="" id="{80DA3407-D965-1AC4-9D76-077E6D697488}"/>
              </a:ext>
            </a:extLst>
          </p:cNvPr>
          <p:cNvPicPr>
            <a:picLocks noChangeAspect="1"/>
          </p:cNvPicPr>
          <p:nvPr/>
        </p:nvPicPr>
        <p:blipFill>
          <a:blip r:embed="rId2"/>
          <a:stretch>
            <a:fillRect/>
          </a:stretch>
        </p:blipFill>
        <p:spPr>
          <a:xfrm>
            <a:off x="9455084" y="0"/>
            <a:ext cx="2736915" cy="923827"/>
          </a:xfrm>
          <a:prstGeom prst="rect">
            <a:avLst/>
          </a:prstGeom>
        </p:spPr>
      </p:pic>
    </p:spTree>
    <p:extLst>
      <p:ext uri="{BB962C8B-B14F-4D97-AF65-F5344CB8AC3E}">
        <p14:creationId xmlns:p14="http://schemas.microsoft.com/office/powerpoint/2010/main" xmlns="" val="910697331"/>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1507"/>
          </a:xfrm>
        </p:spPr>
        <p:txBody>
          <a:bodyPr>
            <a:normAutofit/>
          </a:bodyPr>
          <a:lstStyle/>
          <a:p>
            <a:pPr algn="just"/>
            <a:r>
              <a:rPr lang="en-US" sz="3200" b="1" dirty="0" smtClean="0">
                <a:latin typeface="+mn-lt"/>
              </a:rPr>
              <a:t>Differentiation</a:t>
            </a:r>
            <a:endParaRPr lang="en-IN" sz="3200" b="1" dirty="0">
              <a:latin typeface="+mn-lt"/>
            </a:endParaRPr>
          </a:p>
        </p:txBody>
      </p:sp>
      <p:sp>
        <p:nvSpPr>
          <p:cNvPr id="3" name="Content Placeholder 2"/>
          <p:cNvSpPr>
            <a:spLocks noGrp="1"/>
          </p:cNvSpPr>
          <p:nvPr>
            <p:ph idx="1"/>
          </p:nvPr>
        </p:nvSpPr>
        <p:spPr>
          <a:xfrm>
            <a:off x="516195" y="914400"/>
            <a:ext cx="11253018" cy="5262563"/>
          </a:xfrm>
        </p:spPr>
        <p:txBody>
          <a:bodyPr>
            <a:noAutofit/>
          </a:bodyPr>
          <a:lstStyle/>
          <a:p>
            <a:pPr>
              <a:buNone/>
            </a:pPr>
            <a:r>
              <a:rPr lang="en-US" sz="2400" dirty="0" smtClean="0"/>
              <a:t>On the basis of beliefs </a:t>
            </a:r>
          </a:p>
          <a:p>
            <a:pPr>
              <a:buNone/>
            </a:pPr>
            <a:r>
              <a:rPr lang="en-US" sz="2400" dirty="0" smtClean="0"/>
              <a:t>➢ </a:t>
            </a:r>
            <a:r>
              <a:rPr lang="en-US" sz="2400" b="1" dirty="0" smtClean="0"/>
              <a:t>‘Isms’</a:t>
            </a:r>
            <a:r>
              <a:rPr lang="en-US" sz="2400" dirty="0" smtClean="0"/>
              <a:t>: ‘Ism’ means any belief in terms of a ‘thought-system’ that we have, or that we have adopted. There are also many modern ‘isms’ such as capitalism, socialism, communism, etc. The people following these sets of beliefs are called capitalists, socialists, communists, and so on. The people that have adopted them or are following them have been exposed to them since childhood. Believing theirs to be the right belief. However, all beliefs, as we have seen are at the level of desires, thoughts and expectations (selections) in ‘I’. There is no definiteness at this level, and hence, this becomes a cause for differentiation. </a:t>
            </a:r>
          </a:p>
          <a:p>
            <a:pPr>
              <a:buNone/>
            </a:pPr>
            <a:r>
              <a:rPr lang="en-US" sz="2400" b="1" dirty="0" smtClean="0"/>
              <a:t>➢ Sects</a:t>
            </a:r>
            <a:r>
              <a:rPr lang="en-US" sz="2400" dirty="0" smtClean="0"/>
              <a:t>: People of one sect only consider those with a similar belief system to be their ‘own’ and worthy of respect. Following a particular tradition, or what we call as religion, becomes the basis of respect and disrespect in relationship. </a:t>
            </a:r>
          </a:p>
          <a:p>
            <a:pPr>
              <a:buNone/>
            </a:pPr>
            <a:endParaRPr lang="en-US" sz="2400" b="1" dirty="0" smtClean="0"/>
          </a:p>
          <a:p>
            <a:pPr algn="just">
              <a:buNone/>
            </a:pPr>
            <a:endParaRPr lang="en-IN" sz="2400" dirty="0"/>
          </a:p>
        </p:txBody>
      </p:sp>
      <p:pic>
        <p:nvPicPr>
          <p:cNvPr id="4" name="Picture 3">
            <a:extLst>
              <a:ext uri="{FF2B5EF4-FFF2-40B4-BE49-F238E27FC236}">
                <a16:creationId xmlns:a16="http://schemas.microsoft.com/office/drawing/2014/main" xmlns="" id="{80DA3407-D965-1AC4-9D76-077E6D697488}"/>
              </a:ext>
            </a:extLst>
          </p:cNvPr>
          <p:cNvPicPr>
            <a:picLocks noChangeAspect="1"/>
          </p:cNvPicPr>
          <p:nvPr/>
        </p:nvPicPr>
        <p:blipFill>
          <a:blip r:embed="rId2"/>
          <a:stretch>
            <a:fillRect/>
          </a:stretch>
        </p:blipFill>
        <p:spPr>
          <a:xfrm>
            <a:off x="9455085" y="-164257"/>
            <a:ext cx="2736915" cy="923827"/>
          </a:xfrm>
          <a:prstGeom prst="rect">
            <a:avLst/>
          </a:prstGeom>
        </p:spPr>
      </p:pic>
    </p:spTree>
    <p:extLst>
      <p:ext uri="{BB962C8B-B14F-4D97-AF65-F5344CB8AC3E}">
        <p14:creationId xmlns:p14="http://schemas.microsoft.com/office/powerpoint/2010/main" xmlns="" val="418038209"/>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1507"/>
          </a:xfrm>
        </p:spPr>
        <p:txBody>
          <a:bodyPr>
            <a:normAutofit/>
          </a:bodyPr>
          <a:lstStyle/>
          <a:p>
            <a:pPr algn="just"/>
            <a:r>
              <a:rPr lang="en-US" sz="3200" b="1" dirty="0" smtClean="0">
                <a:latin typeface="+mn-lt"/>
              </a:rPr>
              <a:t>Problems faced due to Differentiation in relationship</a:t>
            </a:r>
            <a:endParaRPr lang="en-IN" sz="3200" b="1" dirty="0">
              <a:latin typeface="+mn-lt"/>
            </a:endParaRPr>
          </a:p>
        </p:txBody>
      </p:sp>
      <p:sp>
        <p:nvSpPr>
          <p:cNvPr id="3" name="Content Placeholder 2"/>
          <p:cNvSpPr>
            <a:spLocks noGrp="1"/>
          </p:cNvSpPr>
          <p:nvPr>
            <p:ph idx="1"/>
          </p:nvPr>
        </p:nvSpPr>
        <p:spPr>
          <a:xfrm>
            <a:off x="516195" y="914400"/>
            <a:ext cx="11253018" cy="5262563"/>
          </a:xfrm>
        </p:spPr>
        <p:txBody>
          <a:bodyPr>
            <a:noAutofit/>
          </a:bodyPr>
          <a:lstStyle/>
          <a:p>
            <a:pPr>
              <a:spcBef>
                <a:spcPts val="0"/>
              </a:spcBef>
            </a:pPr>
            <a:r>
              <a:rPr lang="en-US" sz="2200" b="1" dirty="0" smtClean="0"/>
              <a:t>Differentiation based on sex/gender: </a:t>
            </a:r>
            <a:r>
              <a:rPr lang="en-US" sz="2200" dirty="0" smtClean="0"/>
              <a:t>Issue of women’s rights, and women protesting and demanding for equality in education, in jobs, and in people’s representation. People are insecure and afraid of one another based on their gender. </a:t>
            </a:r>
          </a:p>
          <a:p>
            <a:pPr>
              <a:spcBef>
                <a:spcPts val="0"/>
              </a:spcBef>
            </a:pPr>
            <a:r>
              <a:rPr lang="en-US" sz="2200" b="1" dirty="0" smtClean="0"/>
              <a:t>Differentiation based on race: </a:t>
            </a:r>
            <a:r>
              <a:rPr lang="en-US" sz="2200" dirty="0" smtClean="0"/>
              <a:t>there are many movements and protect against racial discrimination and demands for equality, racial attacks, movements against cast discrimination has people living in fear of such racism, racist attacks, </a:t>
            </a:r>
            <a:r>
              <a:rPr lang="en-US" sz="2200" dirty="0" err="1" smtClean="0"/>
              <a:t>castism</a:t>
            </a:r>
            <a:r>
              <a:rPr lang="en-US" sz="2200" dirty="0" smtClean="0"/>
              <a:t> and discrimination. </a:t>
            </a:r>
          </a:p>
          <a:p>
            <a:pPr>
              <a:spcBef>
                <a:spcPts val="0"/>
              </a:spcBef>
            </a:pPr>
            <a:r>
              <a:rPr lang="en-US" sz="2200" b="1" dirty="0" smtClean="0"/>
              <a:t>Differentiation based on age: </a:t>
            </a:r>
            <a:r>
              <a:rPr lang="en-US" sz="2200" dirty="0" smtClean="0"/>
              <a:t>Protests and movements demanding for equal rights for children on the one hand and for rights for elderly people on the other, generation gap </a:t>
            </a:r>
          </a:p>
          <a:p>
            <a:pPr>
              <a:spcBef>
                <a:spcPts val="0"/>
              </a:spcBef>
            </a:pPr>
            <a:r>
              <a:rPr lang="en-US" sz="2200" b="1" dirty="0" smtClean="0"/>
              <a:t>Differentiation based on wealth: </a:t>
            </a:r>
            <a:r>
              <a:rPr lang="en-US" sz="2200" dirty="0" smtClean="0"/>
              <a:t>Class struggle and movements to do away with class-differentiation. Many people suffering from a lack of self-esteem and some even committing suicide, </a:t>
            </a:r>
          </a:p>
          <a:p>
            <a:pPr>
              <a:spcBef>
                <a:spcPts val="0"/>
              </a:spcBef>
            </a:pPr>
            <a:r>
              <a:rPr lang="en-US" sz="2200" b="1" dirty="0" smtClean="0"/>
              <a:t>Differentiation based on post: </a:t>
            </a:r>
            <a:r>
              <a:rPr lang="en-US" sz="2200" dirty="0" smtClean="0"/>
              <a:t>Protests against high handed government officials. At the level of the individual, leads to depression, etc. </a:t>
            </a:r>
          </a:p>
          <a:p>
            <a:pPr>
              <a:spcBef>
                <a:spcPts val="0"/>
              </a:spcBef>
            </a:pPr>
            <a:r>
              <a:rPr lang="en-US" sz="2200" b="1" dirty="0" smtClean="0"/>
              <a:t>Differentiation based on ‘isms: </a:t>
            </a:r>
            <a:r>
              <a:rPr lang="en-US" sz="2200" dirty="0" smtClean="0"/>
              <a:t>Fights, turmoil, terrorism and war, people converting from one Ism to another in order to be able to get more respect. </a:t>
            </a:r>
          </a:p>
          <a:p>
            <a:pPr>
              <a:spcBef>
                <a:spcPts val="0"/>
              </a:spcBef>
            </a:pPr>
            <a:r>
              <a:rPr lang="en-US" sz="2200" b="1" dirty="0" smtClean="0"/>
              <a:t>Differentiation based on sects: </a:t>
            </a:r>
            <a:r>
              <a:rPr lang="en-US" sz="2200" dirty="0" smtClean="0"/>
              <a:t>Countless religions and sects and each sect has its own movement to ensure that there is no discrimination against people of their belief. Demands for  special provisions in jobs and in education</a:t>
            </a:r>
          </a:p>
          <a:p>
            <a:pPr>
              <a:spcBef>
                <a:spcPts val="0"/>
              </a:spcBef>
              <a:buNone/>
            </a:pPr>
            <a:endParaRPr lang="en-US" sz="2200" b="1" dirty="0" smtClean="0"/>
          </a:p>
          <a:p>
            <a:pPr algn="just">
              <a:spcBef>
                <a:spcPts val="0"/>
              </a:spcBef>
              <a:buNone/>
            </a:pPr>
            <a:endParaRPr lang="en-IN" sz="2200" dirty="0"/>
          </a:p>
        </p:txBody>
      </p:sp>
      <p:pic>
        <p:nvPicPr>
          <p:cNvPr id="4" name="Picture 3">
            <a:extLst>
              <a:ext uri="{FF2B5EF4-FFF2-40B4-BE49-F238E27FC236}">
                <a16:creationId xmlns:a16="http://schemas.microsoft.com/office/drawing/2014/main" xmlns="" id="{80DA3407-D965-1AC4-9D76-077E6D697488}"/>
              </a:ext>
            </a:extLst>
          </p:cNvPr>
          <p:cNvPicPr>
            <a:picLocks noChangeAspect="1"/>
          </p:cNvPicPr>
          <p:nvPr/>
        </p:nvPicPr>
        <p:blipFill>
          <a:blip r:embed="rId2"/>
          <a:stretch>
            <a:fillRect/>
          </a:stretch>
        </p:blipFill>
        <p:spPr>
          <a:xfrm>
            <a:off x="9455085" y="-164257"/>
            <a:ext cx="2736915" cy="923827"/>
          </a:xfrm>
          <a:prstGeom prst="rect">
            <a:avLst/>
          </a:prstGeom>
        </p:spPr>
      </p:pic>
    </p:spTree>
    <p:extLst>
      <p:ext uri="{BB962C8B-B14F-4D97-AF65-F5344CB8AC3E}">
        <p14:creationId xmlns:p14="http://schemas.microsoft.com/office/powerpoint/2010/main" xmlns="" val="418038209"/>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11507"/>
          </a:xfrm>
        </p:spPr>
        <p:txBody>
          <a:bodyPr>
            <a:normAutofit/>
          </a:bodyPr>
          <a:lstStyle/>
          <a:p>
            <a:pPr algn="just"/>
            <a:r>
              <a:rPr lang="en-US" sz="3200" b="1" dirty="0" smtClean="0">
                <a:latin typeface="+mn-lt"/>
              </a:rPr>
              <a:t>Difference  between Respect &amp; Differentiation</a:t>
            </a:r>
            <a:endParaRPr lang="en-IN" sz="3200" b="1" dirty="0">
              <a:latin typeface="+mn-lt"/>
            </a:endParaRPr>
          </a:p>
        </p:txBody>
      </p:sp>
      <p:pic>
        <p:nvPicPr>
          <p:cNvPr id="4" name="Picture 3">
            <a:extLst>
              <a:ext uri="{FF2B5EF4-FFF2-40B4-BE49-F238E27FC236}">
                <a16:creationId xmlns:a16="http://schemas.microsoft.com/office/drawing/2014/main" xmlns="" id="{80DA3407-D965-1AC4-9D76-077E6D697488}"/>
              </a:ext>
            </a:extLst>
          </p:cNvPr>
          <p:cNvPicPr>
            <a:picLocks noChangeAspect="1"/>
          </p:cNvPicPr>
          <p:nvPr/>
        </p:nvPicPr>
        <p:blipFill>
          <a:blip r:embed="rId2"/>
          <a:stretch>
            <a:fillRect/>
          </a:stretch>
        </p:blipFill>
        <p:spPr>
          <a:xfrm>
            <a:off x="9455085" y="-164257"/>
            <a:ext cx="2736915" cy="923827"/>
          </a:xfrm>
          <a:prstGeom prst="rect">
            <a:avLst/>
          </a:prstGeom>
        </p:spPr>
      </p:pic>
      <p:pic>
        <p:nvPicPr>
          <p:cNvPr id="2050" name="Picture 2"/>
          <p:cNvPicPr>
            <a:picLocks noGrp="1" noChangeAspect="1" noChangeArrowheads="1"/>
          </p:cNvPicPr>
          <p:nvPr>
            <p:ph idx="1"/>
          </p:nvPr>
        </p:nvPicPr>
        <p:blipFill>
          <a:blip r:embed="rId3"/>
          <a:srcRect/>
          <a:stretch>
            <a:fillRect/>
          </a:stretch>
        </p:blipFill>
        <p:spPr bwMode="auto">
          <a:xfrm>
            <a:off x="1150374" y="1150374"/>
            <a:ext cx="10205883" cy="5088194"/>
          </a:xfrm>
          <a:prstGeom prst="rect">
            <a:avLst/>
          </a:prstGeom>
          <a:noFill/>
          <a:ln w="9525">
            <a:noFill/>
            <a:miter lim="800000"/>
            <a:headEnd/>
            <a:tailEnd/>
          </a:ln>
          <a:effectLst/>
        </p:spPr>
      </p:pic>
    </p:spTree>
    <p:extLst>
      <p:ext uri="{BB962C8B-B14F-4D97-AF65-F5344CB8AC3E}">
        <p14:creationId xmlns:p14="http://schemas.microsoft.com/office/powerpoint/2010/main" xmlns="" val="418038209"/>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940" y="613320"/>
            <a:ext cx="10866120" cy="653778"/>
          </a:xfrm>
        </p:spPr>
        <p:txBody>
          <a:bodyPr>
            <a:normAutofit/>
          </a:bodyPr>
          <a:lstStyle/>
          <a:p>
            <a:r>
              <a:rPr lang="en-US" sz="3200" b="1" dirty="0">
                <a:latin typeface="+mn-lt"/>
              </a:rPr>
              <a:t>Role of Physical Facility in Fulfilment of Relationship</a:t>
            </a:r>
            <a:endParaRPr lang="en-IN" sz="3200" b="1" dirty="0">
              <a:latin typeface="+mn-lt"/>
            </a:endParaRPr>
          </a:p>
        </p:txBody>
      </p:sp>
      <p:sp>
        <p:nvSpPr>
          <p:cNvPr id="3" name="Content Placeholder 2"/>
          <p:cNvSpPr>
            <a:spLocks noGrp="1"/>
          </p:cNvSpPr>
          <p:nvPr>
            <p:ph idx="1"/>
          </p:nvPr>
        </p:nvSpPr>
        <p:spPr>
          <a:xfrm>
            <a:off x="662940" y="1267098"/>
            <a:ext cx="10515600" cy="1988729"/>
          </a:xfrm>
        </p:spPr>
        <p:txBody>
          <a:bodyPr>
            <a:normAutofit fontScale="92500" lnSpcReduction="10000"/>
          </a:bodyPr>
          <a:lstStyle/>
          <a:p>
            <a:pPr algn="just"/>
            <a:r>
              <a:rPr lang="en-US" dirty="0"/>
              <a:t>Physical facility has a limited role to play in the fulfilment of the feeling in human relationship. </a:t>
            </a:r>
          </a:p>
          <a:p>
            <a:pPr algn="just"/>
            <a:r>
              <a:rPr lang="en-US" dirty="0"/>
              <a:t>To fulfil the feeling of care, physical facility is certainly required. </a:t>
            </a:r>
          </a:p>
          <a:p>
            <a:pPr algn="just"/>
            <a:r>
              <a:rPr lang="en-US" dirty="0"/>
              <a:t>For other than the feeling of care, physical facility only has a symbolic role to play. </a:t>
            </a:r>
            <a:endParaRPr lang="en-IN" dirty="0"/>
          </a:p>
        </p:txBody>
      </p:sp>
      <p:sp>
        <p:nvSpPr>
          <p:cNvPr id="4" name="Rectangle 3"/>
          <p:cNvSpPr/>
          <p:nvPr/>
        </p:nvSpPr>
        <p:spPr>
          <a:xfrm>
            <a:off x="662940" y="3255827"/>
            <a:ext cx="9846245" cy="584775"/>
          </a:xfrm>
          <a:prstGeom prst="rect">
            <a:avLst/>
          </a:prstGeom>
        </p:spPr>
        <p:txBody>
          <a:bodyPr wrap="square">
            <a:spAutoFit/>
          </a:bodyPr>
          <a:lstStyle/>
          <a:p>
            <a:r>
              <a:rPr lang="en-US" sz="3200" b="1" dirty="0">
                <a:ea typeface="+mj-ea"/>
                <a:cs typeface="+mj-cs"/>
              </a:rPr>
              <a:t>Response and Reaction in </a:t>
            </a:r>
            <a:r>
              <a:rPr lang="en-US" sz="3200" b="1" dirty="0" err="1">
                <a:ea typeface="+mj-ea"/>
                <a:cs typeface="+mj-cs"/>
              </a:rPr>
              <a:t>Behaviour</a:t>
            </a:r>
            <a:endParaRPr lang="en-IN" sz="3200" b="1" dirty="0">
              <a:ea typeface="+mj-ea"/>
              <a:cs typeface="+mj-cs"/>
            </a:endParaRPr>
          </a:p>
        </p:txBody>
      </p:sp>
      <p:sp>
        <p:nvSpPr>
          <p:cNvPr id="5" name="Rectangle 4"/>
          <p:cNvSpPr/>
          <p:nvPr/>
        </p:nvSpPr>
        <p:spPr>
          <a:xfrm>
            <a:off x="662940" y="4009683"/>
            <a:ext cx="10390414" cy="2092881"/>
          </a:xfrm>
          <a:prstGeom prst="rect">
            <a:avLst/>
          </a:prstGeom>
        </p:spPr>
        <p:txBody>
          <a:bodyPr wrap="square">
            <a:spAutoFit/>
          </a:bodyPr>
          <a:lstStyle/>
          <a:p>
            <a:pPr marL="285750" indent="-285750">
              <a:buFont typeface="Arial" panose="020B0604020202020204" pitchFamily="34" charset="0"/>
              <a:buChar char="•"/>
            </a:pPr>
            <a:r>
              <a:rPr lang="en-US" sz="2600" dirty="0"/>
              <a:t>An important implication of understanding relationship, particularly trust on intention, is the clarity about problems in living in reaction and the possibility of living with response. </a:t>
            </a:r>
          </a:p>
          <a:p>
            <a:pPr marL="285750" indent="-285750">
              <a:buFont typeface="Arial" panose="020B0604020202020204" pitchFamily="34" charset="0"/>
              <a:buChar char="•"/>
            </a:pPr>
            <a:r>
              <a:rPr lang="en-US" sz="2600" dirty="0"/>
              <a:t>With response, your conduct is definite while with reaction, the conduct is indefinite. </a:t>
            </a:r>
            <a:endParaRPr lang="en-IN" sz="2600" dirty="0"/>
          </a:p>
        </p:txBody>
      </p:sp>
      <p:pic>
        <p:nvPicPr>
          <p:cNvPr id="6" name="Picture 5"/>
          <p:cNvPicPr>
            <a:picLocks noChangeAspect="1"/>
          </p:cNvPicPr>
          <p:nvPr/>
        </p:nvPicPr>
        <p:blipFill>
          <a:blip r:embed="rId2"/>
          <a:stretch>
            <a:fillRect/>
          </a:stretch>
        </p:blipFill>
        <p:spPr>
          <a:xfrm>
            <a:off x="9441420" y="-69147"/>
            <a:ext cx="2737341" cy="926672"/>
          </a:xfrm>
          <a:prstGeom prst="rect">
            <a:avLst/>
          </a:prstGeom>
        </p:spPr>
      </p:pic>
    </p:spTree>
    <p:extLst>
      <p:ext uri="{BB962C8B-B14F-4D97-AF65-F5344CB8AC3E}">
        <p14:creationId xmlns:p14="http://schemas.microsoft.com/office/powerpoint/2010/main" xmlns="" val="3347224542"/>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7419"/>
            <a:ext cx="10515600" cy="545691"/>
          </a:xfrm>
        </p:spPr>
        <p:txBody>
          <a:bodyPr>
            <a:normAutofit/>
          </a:bodyPr>
          <a:lstStyle/>
          <a:p>
            <a:r>
              <a:rPr lang="en-US" sz="2800" b="1" dirty="0">
                <a:latin typeface="+mn-lt"/>
              </a:rPr>
              <a:t>My Participation (Value) in Family </a:t>
            </a:r>
            <a:endParaRPr lang="en-IN" sz="2800" b="1" dirty="0">
              <a:latin typeface="+mn-lt"/>
            </a:endParaRPr>
          </a:p>
        </p:txBody>
      </p:sp>
      <p:sp>
        <p:nvSpPr>
          <p:cNvPr id="3" name="Content Placeholder 2"/>
          <p:cNvSpPr>
            <a:spLocks noGrp="1"/>
          </p:cNvSpPr>
          <p:nvPr>
            <p:ph idx="1"/>
          </p:nvPr>
        </p:nvSpPr>
        <p:spPr>
          <a:xfrm>
            <a:off x="838200" y="1386348"/>
            <a:ext cx="10926170" cy="3774046"/>
          </a:xfrm>
        </p:spPr>
        <p:txBody>
          <a:bodyPr/>
          <a:lstStyle/>
          <a:p>
            <a:pPr algn="just"/>
            <a:r>
              <a:rPr lang="en-US" dirty="0"/>
              <a:t>My participation (value) with my family is to ensure harmony in the family, ensure mutual happiness, ensure justice in the family by way of: </a:t>
            </a:r>
          </a:p>
          <a:p>
            <a:pPr lvl="1" algn="just"/>
            <a:r>
              <a:rPr lang="en-US" dirty="0"/>
              <a:t> Ensuring right feelings (trust, respect, affection, care, guidance, reverence, glory, gratitude and love) in myself – this leads to my happiness. </a:t>
            </a:r>
          </a:p>
          <a:p>
            <a:pPr lvl="1" algn="just"/>
            <a:r>
              <a:rPr lang="en-US" dirty="0"/>
              <a:t>Expressing (sharing) these feelings with the other. When the other is able to make the right evaluation of these feelings, it leads to his/her happiness, thus leading to mutual happiness. My participation is to be of help to the other in their self-evolution, self-development. </a:t>
            </a:r>
            <a:endParaRPr lang="en-IN" dirty="0"/>
          </a:p>
        </p:txBody>
      </p:sp>
      <p:sp>
        <p:nvSpPr>
          <p:cNvPr id="4" name="Rectangle 3"/>
          <p:cNvSpPr/>
          <p:nvPr/>
        </p:nvSpPr>
        <p:spPr>
          <a:xfrm>
            <a:off x="668740" y="4748982"/>
            <a:ext cx="10986448" cy="830997"/>
          </a:xfrm>
          <a:prstGeom prst="rect">
            <a:avLst/>
          </a:prstGeom>
        </p:spPr>
        <p:txBody>
          <a:bodyPr wrap="square">
            <a:spAutoFit/>
          </a:bodyPr>
          <a:lstStyle/>
          <a:p>
            <a:r>
              <a:rPr lang="en-US" sz="2400" b="1" dirty="0"/>
              <a:t>With this preparation in the family, I have the ability to participate meaningfully in the larger society – in the </a:t>
            </a:r>
            <a:r>
              <a:rPr lang="en-US" sz="2400" b="1" dirty="0" err="1"/>
              <a:t>neighbourhood</a:t>
            </a:r>
            <a:r>
              <a:rPr lang="en-US" sz="2400" b="1" dirty="0"/>
              <a:t>, in the community and so on. </a:t>
            </a:r>
            <a:endParaRPr lang="en-IN" sz="2400" b="1" dirty="0"/>
          </a:p>
        </p:txBody>
      </p:sp>
      <p:pic>
        <p:nvPicPr>
          <p:cNvPr id="5" name="Picture 4">
            <a:extLst>
              <a:ext uri="{FF2B5EF4-FFF2-40B4-BE49-F238E27FC236}">
                <a16:creationId xmlns:a16="http://schemas.microsoft.com/office/drawing/2014/main" xmlns="" id="{41576E74-FA3D-A707-F0C7-2ABE4A22040C}"/>
              </a:ext>
            </a:extLst>
          </p:cNvPr>
          <p:cNvPicPr>
            <a:picLocks noChangeAspect="1"/>
          </p:cNvPicPr>
          <p:nvPr/>
        </p:nvPicPr>
        <p:blipFill>
          <a:blip r:embed="rId2"/>
          <a:stretch>
            <a:fillRect/>
          </a:stretch>
        </p:blipFill>
        <p:spPr>
          <a:xfrm>
            <a:off x="9441420" y="-69147"/>
            <a:ext cx="2737341" cy="926672"/>
          </a:xfrm>
          <a:prstGeom prst="rect">
            <a:avLst/>
          </a:prstGeom>
        </p:spPr>
      </p:pic>
    </p:spTree>
    <p:extLst>
      <p:ext uri="{BB962C8B-B14F-4D97-AF65-F5344CB8AC3E}">
        <p14:creationId xmlns:p14="http://schemas.microsoft.com/office/powerpoint/2010/main" xmlns="" val="3270855247"/>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3520"/>
          </a:xfrm>
        </p:spPr>
        <p:txBody>
          <a:bodyPr>
            <a:normAutofit/>
          </a:bodyPr>
          <a:lstStyle/>
          <a:p>
            <a:r>
              <a:rPr lang="en-US" sz="3200" b="1" dirty="0">
                <a:latin typeface="+mn-lt"/>
              </a:rPr>
              <a:t>Understanding Harmony in the Society </a:t>
            </a:r>
            <a:endParaRPr lang="en-IN" sz="3200" b="1" dirty="0">
              <a:latin typeface="+mn-lt"/>
            </a:endParaRPr>
          </a:p>
        </p:txBody>
      </p:sp>
      <p:sp>
        <p:nvSpPr>
          <p:cNvPr id="3" name="Content Placeholder 2"/>
          <p:cNvSpPr>
            <a:spLocks noGrp="1"/>
          </p:cNvSpPr>
          <p:nvPr>
            <p:ph idx="1"/>
          </p:nvPr>
        </p:nvSpPr>
        <p:spPr>
          <a:xfrm>
            <a:off x="673290" y="1283110"/>
            <a:ext cx="4693882" cy="5307123"/>
          </a:xfrm>
        </p:spPr>
        <p:txBody>
          <a:bodyPr>
            <a:normAutofit/>
          </a:bodyPr>
          <a:lstStyle/>
          <a:p>
            <a:pPr algn="just"/>
            <a:r>
              <a:rPr lang="en-US" dirty="0"/>
              <a:t>The next level of living for a human being is society. </a:t>
            </a:r>
          </a:p>
          <a:p>
            <a:pPr algn="just"/>
            <a:r>
              <a:rPr lang="en-US" dirty="0"/>
              <a:t>We can conceive of a society only if it has families living together in a relationship of mutual fulfillment otherwise it is just like a crowd or battlefield. </a:t>
            </a:r>
            <a:endParaRPr lang="en-IN" dirty="0"/>
          </a:p>
        </p:txBody>
      </p:sp>
      <p:pic>
        <p:nvPicPr>
          <p:cNvPr id="4" name="Picture 3"/>
          <p:cNvPicPr>
            <a:picLocks noChangeAspect="1"/>
          </p:cNvPicPr>
          <p:nvPr/>
        </p:nvPicPr>
        <p:blipFill>
          <a:blip r:embed="rId2"/>
          <a:stretch>
            <a:fillRect/>
          </a:stretch>
        </p:blipFill>
        <p:spPr>
          <a:xfrm>
            <a:off x="5532082" y="1091383"/>
            <a:ext cx="6207634" cy="5133727"/>
          </a:xfrm>
          <a:prstGeom prst="rect">
            <a:avLst/>
          </a:prstGeom>
        </p:spPr>
      </p:pic>
      <p:pic>
        <p:nvPicPr>
          <p:cNvPr id="5" name="Picture 4">
            <a:extLst>
              <a:ext uri="{FF2B5EF4-FFF2-40B4-BE49-F238E27FC236}">
                <a16:creationId xmlns:a16="http://schemas.microsoft.com/office/drawing/2014/main" xmlns="" id="{58222DF0-69B2-3BFE-335D-6B225B78419E}"/>
              </a:ext>
            </a:extLst>
          </p:cNvPr>
          <p:cNvPicPr>
            <a:picLocks noChangeAspect="1"/>
          </p:cNvPicPr>
          <p:nvPr/>
        </p:nvPicPr>
        <p:blipFill>
          <a:blip r:embed="rId3"/>
          <a:stretch>
            <a:fillRect/>
          </a:stretch>
        </p:blipFill>
        <p:spPr>
          <a:xfrm>
            <a:off x="9441420" y="-69147"/>
            <a:ext cx="2737341" cy="926672"/>
          </a:xfrm>
          <a:prstGeom prst="rect">
            <a:avLst/>
          </a:prstGeom>
        </p:spPr>
      </p:pic>
    </p:spTree>
    <p:extLst>
      <p:ext uri="{BB962C8B-B14F-4D97-AF65-F5344CB8AC3E}">
        <p14:creationId xmlns:p14="http://schemas.microsoft.com/office/powerpoint/2010/main" xmlns="" val="4266698107"/>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458" y="320880"/>
            <a:ext cx="10515600" cy="549275"/>
          </a:xfrm>
        </p:spPr>
        <p:txBody>
          <a:bodyPr>
            <a:normAutofit/>
          </a:bodyPr>
          <a:lstStyle/>
          <a:p>
            <a:pPr algn="ctr"/>
            <a:r>
              <a:rPr lang="en-IN" sz="3200" b="1" dirty="0">
                <a:latin typeface="+mn-lt"/>
              </a:rPr>
              <a:t>Understanding Human Goal</a:t>
            </a:r>
          </a:p>
        </p:txBody>
      </p:sp>
      <p:sp>
        <p:nvSpPr>
          <p:cNvPr id="3" name="Content Placeholder 2"/>
          <p:cNvSpPr>
            <a:spLocks noGrp="1"/>
          </p:cNvSpPr>
          <p:nvPr>
            <p:ph idx="1"/>
          </p:nvPr>
        </p:nvSpPr>
        <p:spPr>
          <a:xfrm>
            <a:off x="339213" y="958646"/>
            <a:ext cx="6075235" cy="4955458"/>
          </a:xfrm>
        </p:spPr>
        <p:txBody>
          <a:bodyPr>
            <a:noAutofit/>
          </a:bodyPr>
          <a:lstStyle/>
          <a:p>
            <a:r>
              <a:rPr lang="en-US" sz="2400" dirty="0"/>
              <a:t>We can explore and see what is naturally acceptable? </a:t>
            </a:r>
          </a:p>
          <a:p>
            <a:pPr lvl="1" algn="just"/>
            <a:r>
              <a:rPr lang="en-US" dirty="0"/>
              <a:t> Right understanding in every human being or only a few to have right understanding and others to follow them? </a:t>
            </a:r>
          </a:p>
          <a:p>
            <a:pPr lvl="1" algn="just"/>
            <a:r>
              <a:rPr lang="en-US" dirty="0"/>
              <a:t>Prosperity in every family or few families to have accumulation, and others to be deprived and dependent on the few?</a:t>
            </a:r>
          </a:p>
          <a:p>
            <a:pPr lvl="1" algn="just"/>
            <a:r>
              <a:rPr lang="en-US" dirty="0"/>
              <a:t> Fearlessness, based on trust and affection, in the society or a state of fear, based on mistrust and jealousy in the society?</a:t>
            </a:r>
          </a:p>
          <a:p>
            <a:pPr lvl="1" algn="just"/>
            <a:r>
              <a:rPr lang="en-US" dirty="0"/>
              <a:t> Co-existence (mutual fulfilment) in nature or exploitation and domination of nature? </a:t>
            </a:r>
            <a:endParaRPr lang="en-IN" dirty="0"/>
          </a:p>
        </p:txBody>
      </p:sp>
      <p:pic>
        <p:nvPicPr>
          <p:cNvPr id="5" name="Picture 4"/>
          <p:cNvPicPr>
            <a:picLocks noChangeAspect="1"/>
          </p:cNvPicPr>
          <p:nvPr/>
        </p:nvPicPr>
        <p:blipFill>
          <a:blip r:embed="rId2"/>
          <a:stretch>
            <a:fillRect/>
          </a:stretch>
        </p:blipFill>
        <p:spPr>
          <a:xfrm>
            <a:off x="6523630" y="1548581"/>
            <a:ext cx="5527343" cy="3657600"/>
          </a:xfrm>
          <a:prstGeom prst="rect">
            <a:avLst/>
          </a:prstGeom>
        </p:spPr>
      </p:pic>
      <p:pic>
        <p:nvPicPr>
          <p:cNvPr id="4" name="Picture 3">
            <a:extLst>
              <a:ext uri="{FF2B5EF4-FFF2-40B4-BE49-F238E27FC236}">
                <a16:creationId xmlns:a16="http://schemas.microsoft.com/office/drawing/2014/main" xmlns="" id="{6CAB29D9-8455-98B8-1867-AF6033C8C7B0}"/>
              </a:ext>
            </a:extLst>
          </p:cNvPr>
          <p:cNvPicPr>
            <a:picLocks noChangeAspect="1"/>
          </p:cNvPicPr>
          <p:nvPr/>
        </p:nvPicPr>
        <p:blipFill>
          <a:blip r:embed="rId3"/>
          <a:stretch>
            <a:fillRect/>
          </a:stretch>
        </p:blipFill>
        <p:spPr>
          <a:xfrm>
            <a:off x="9441420" y="-69147"/>
            <a:ext cx="2737341" cy="926672"/>
          </a:xfrm>
          <a:prstGeom prst="rect">
            <a:avLst/>
          </a:prstGeom>
        </p:spPr>
      </p:pic>
    </p:spTree>
    <p:extLst>
      <p:ext uri="{BB962C8B-B14F-4D97-AF65-F5344CB8AC3E}">
        <p14:creationId xmlns:p14="http://schemas.microsoft.com/office/powerpoint/2010/main" xmlns="" val="321881184"/>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5472"/>
            <a:ext cx="10515600" cy="545690"/>
          </a:xfrm>
        </p:spPr>
        <p:txBody>
          <a:bodyPr>
            <a:normAutofit/>
          </a:bodyPr>
          <a:lstStyle/>
          <a:p>
            <a:pPr algn="ctr"/>
            <a:r>
              <a:rPr lang="en-US" sz="3200" b="1" dirty="0">
                <a:latin typeface="+mn-lt"/>
              </a:rPr>
              <a:t>Appraisal of the Current Status </a:t>
            </a:r>
            <a:endParaRPr lang="en-IN" sz="3200" b="1" dirty="0">
              <a:latin typeface="+mn-lt"/>
            </a:endParaRPr>
          </a:p>
        </p:txBody>
      </p:sp>
      <p:pic>
        <p:nvPicPr>
          <p:cNvPr id="4" name="Content Placeholder 3"/>
          <p:cNvPicPr>
            <a:picLocks noGrp="1" noChangeAspect="1"/>
          </p:cNvPicPr>
          <p:nvPr>
            <p:ph idx="1"/>
          </p:nvPr>
        </p:nvPicPr>
        <p:blipFill>
          <a:blip r:embed="rId2"/>
          <a:stretch>
            <a:fillRect/>
          </a:stretch>
        </p:blipFill>
        <p:spPr>
          <a:xfrm>
            <a:off x="6769290" y="1106129"/>
            <a:ext cx="5104262" cy="4970206"/>
          </a:xfrm>
          <a:prstGeom prst="rect">
            <a:avLst/>
          </a:prstGeom>
        </p:spPr>
      </p:pic>
      <p:sp>
        <p:nvSpPr>
          <p:cNvPr id="5" name="Rectangle 4"/>
          <p:cNvSpPr/>
          <p:nvPr/>
        </p:nvSpPr>
        <p:spPr>
          <a:xfrm>
            <a:off x="58993" y="884908"/>
            <a:ext cx="6740012" cy="5509200"/>
          </a:xfrm>
          <a:prstGeom prst="rect">
            <a:avLst/>
          </a:prstGeom>
        </p:spPr>
        <p:txBody>
          <a:bodyPr wrap="square">
            <a:spAutoFit/>
          </a:bodyPr>
          <a:lstStyle/>
          <a:p>
            <a:pPr marL="285750" indent="-285750" algn="just">
              <a:buFont typeface="Arial" panose="020B0604020202020204" pitchFamily="34" charset="0"/>
              <a:buChar char="•"/>
            </a:pPr>
            <a:r>
              <a:rPr lang="en-US" sz="2200" dirty="0"/>
              <a:t>Due to the prevailing false assumptions of happiness (like money is everything),</a:t>
            </a:r>
          </a:p>
          <a:p>
            <a:pPr marL="285750" indent="-285750" algn="just">
              <a:buFont typeface="Arial" panose="020B0604020202020204" pitchFamily="34" charset="0"/>
              <a:buChar char="•"/>
            </a:pPr>
            <a:r>
              <a:rPr lang="en-US" sz="2200" dirty="0"/>
              <a:t>Happiness is sought through accumulation of physical facility (money) by any means, </a:t>
            </a:r>
            <a:r>
              <a:rPr lang="en-US" sz="2200" dirty="0" smtClean="0"/>
              <a:t>and </a:t>
            </a:r>
            <a:r>
              <a:rPr lang="en-US" sz="2200" dirty="0"/>
              <a:t>using it for getting sensations from the body or feelings from others. </a:t>
            </a:r>
          </a:p>
          <a:p>
            <a:pPr marL="285750" indent="-285750" algn="just">
              <a:buFont typeface="Arial" panose="020B0604020202020204" pitchFamily="34" charset="0"/>
              <a:buChar char="•"/>
            </a:pPr>
            <a:r>
              <a:rPr lang="en-US" sz="2200" dirty="0"/>
              <a:t>The second goal of prosperity is similarly seen as accumulating more and more. </a:t>
            </a:r>
          </a:p>
          <a:p>
            <a:pPr marL="285750" indent="-285750" algn="just">
              <a:buFont typeface="Arial" panose="020B0604020202020204" pitchFamily="34" charset="0"/>
              <a:buChar char="•"/>
            </a:pPr>
            <a:r>
              <a:rPr lang="en-US" sz="2200" dirty="0"/>
              <a:t>With these as the driving assumptions in the society, it has led to people living with three kinds of obsessions:</a:t>
            </a:r>
          </a:p>
          <a:p>
            <a:pPr lvl="1" algn="just"/>
            <a:r>
              <a:rPr lang="en-US" sz="2200" dirty="0"/>
              <a:t>1. Obsession for consumption</a:t>
            </a:r>
          </a:p>
          <a:p>
            <a:pPr lvl="1" algn="just"/>
            <a:r>
              <a:rPr lang="en-US" sz="2200" dirty="0"/>
              <a:t>2. Obsession for profit</a:t>
            </a:r>
          </a:p>
          <a:p>
            <a:pPr lvl="1" algn="just"/>
            <a:r>
              <a:rPr lang="en-US" sz="2200" dirty="0"/>
              <a:t>3. Obsession for sensual pleasure</a:t>
            </a:r>
          </a:p>
          <a:p>
            <a:pPr marL="285750" indent="-285750" algn="just">
              <a:buFont typeface="Arial" panose="020B0604020202020204" pitchFamily="34" charset="0"/>
              <a:buChar char="•"/>
            </a:pPr>
            <a:r>
              <a:rPr lang="en-US" sz="2200" dirty="0"/>
              <a:t>Instead of the third goal of fearlessness (trust), we have domination, exploitation and fear in the society. </a:t>
            </a:r>
          </a:p>
          <a:p>
            <a:pPr marL="285750" indent="-285750" algn="just">
              <a:buFont typeface="Arial" panose="020B0604020202020204" pitchFamily="34" charset="0"/>
              <a:buChar char="•"/>
            </a:pPr>
            <a:r>
              <a:rPr lang="en-US" sz="2200" dirty="0"/>
              <a:t>Finally, instead of mutual fulfilment, we are mostly trying to exploit and be the master over nature. </a:t>
            </a:r>
            <a:endParaRPr lang="en-IN" sz="2200" dirty="0"/>
          </a:p>
        </p:txBody>
      </p:sp>
      <p:pic>
        <p:nvPicPr>
          <p:cNvPr id="3" name="Picture 2">
            <a:extLst>
              <a:ext uri="{FF2B5EF4-FFF2-40B4-BE49-F238E27FC236}">
                <a16:creationId xmlns:a16="http://schemas.microsoft.com/office/drawing/2014/main" xmlns="" id="{3FD20E53-7A1D-AB22-C484-4B69967AA091}"/>
              </a:ext>
            </a:extLst>
          </p:cNvPr>
          <p:cNvPicPr>
            <a:picLocks noChangeAspect="1"/>
          </p:cNvPicPr>
          <p:nvPr/>
        </p:nvPicPr>
        <p:blipFill>
          <a:blip r:embed="rId3"/>
          <a:stretch>
            <a:fillRect/>
          </a:stretch>
        </p:blipFill>
        <p:spPr>
          <a:xfrm>
            <a:off x="9441420" y="-69147"/>
            <a:ext cx="2737341" cy="926672"/>
          </a:xfrm>
          <a:prstGeom prst="rect">
            <a:avLst/>
          </a:prstGeom>
        </p:spPr>
      </p:pic>
    </p:spTree>
    <p:extLst>
      <p:ext uri="{BB962C8B-B14F-4D97-AF65-F5344CB8AC3E}">
        <p14:creationId xmlns:p14="http://schemas.microsoft.com/office/powerpoint/2010/main" xmlns="" val="2003320191"/>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09684" y="560440"/>
            <a:ext cx="10645253" cy="830997"/>
          </a:xfrm>
          <a:prstGeom prst="rect">
            <a:avLst/>
          </a:prstGeom>
        </p:spPr>
        <p:txBody>
          <a:bodyPr wrap="square">
            <a:spAutoFit/>
          </a:bodyPr>
          <a:lstStyle/>
          <a:p>
            <a:r>
              <a:rPr lang="en-US" sz="2400" b="1" dirty="0"/>
              <a:t>The Way Ahead : </a:t>
            </a:r>
            <a:r>
              <a:rPr lang="en-US" sz="2400" dirty="0"/>
              <a:t>There is a need for understanding the harmony in society and living accordingly. The correct sequence in which these four goals can be fulfilled</a:t>
            </a:r>
            <a:endParaRPr lang="en-IN" sz="2400" dirty="0"/>
          </a:p>
        </p:txBody>
      </p:sp>
      <p:pic>
        <p:nvPicPr>
          <p:cNvPr id="5" name="Picture 4"/>
          <p:cNvPicPr>
            <a:picLocks noChangeAspect="1"/>
          </p:cNvPicPr>
          <p:nvPr/>
        </p:nvPicPr>
        <p:blipFill>
          <a:blip r:embed="rId2"/>
          <a:stretch>
            <a:fillRect/>
          </a:stretch>
        </p:blipFill>
        <p:spPr>
          <a:xfrm>
            <a:off x="1386348" y="1563329"/>
            <a:ext cx="9011265" cy="3952568"/>
          </a:xfrm>
          <a:prstGeom prst="rect">
            <a:avLst/>
          </a:prstGeom>
        </p:spPr>
      </p:pic>
      <p:pic>
        <p:nvPicPr>
          <p:cNvPr id="2" name="Picture 1">
            <a:extLst>
              <a:ext uri="{FF2B5EF4-FFF2-40B4-BE49-F238E27FC236}">
                <a16:creationId xmlns:a16="http://schemas.microsoft.com/office/drawing/2014/main" xmlns="" id="{13C838E6-3903-C644-6904-73DF27CC0123}"/>
              </a:ext>
            </a:extLst>
          </p:cNvPr>
          <p:cNvPicPr>
            <a:picLocks noChangeAspect="1"/>
          </p:cNvPicPr>
          <p:nvPr/>
        </p:nvPicPr>
        <p:blipFill>
          <a:blip r:embed="rId3"/>
          <a:stretch>
            <a:fillRect/>
          </a:stretch>
        </p:blipFill>
        <p:spPr>
          <a:xfrm>
            <a:off x="9441420" y="-69147"/>
            <a:ext cx="2737341" cy="926672"/>
          </a:xfrm>
          <a:prstGeom prst="rect">
            <a:avLst/>
          </a:prstGeom>
        </p:spPr>
      </p:pic>
    </p:spTree>
    <p:extLst>
      <p:ext uri="{BB962C8B-B14F-4D97-AF65-F5344CB8AC3E}">
        <p14:creationId xmlns:p14="http://schemas.microsoft.com/office/powerpoint/2010/main" xmlns="" val="1974072948"/>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EA5100-325A-DF75-B482-3D503809194D}"/>
              </a:ext>
            </a:extLst>
          </p:cNvPr>
          <p:cNvSpPr>
            <a:spLocks noGrp="1"/>
          </p:cNvSpPr>
          <p:nvPr>
            <p:ph type="title"/>
          </p:nvPr>
        </p:nvSpPr>
        <p:spPr>
          <a:xfrm>
            <a:off x="838200" y="560439"/>
            <a:ext cx="10515600" cy="589935"/>
          </a:xfrm>
        </p:spPr>
        <p:txBody>
          <a:bodyPr>
            <a:normAutofit/>
          </a:bodyPr>
          <a:lstStyle/>
          <a:p>
            <a:r>
              <a:rPr lang="en-US" sz="3200" b="1" dirty="0" smtClean="0">
                <a:latin typeface="+mn-lt"/>
              </a:rPr>
              <a:t>Programs needed to achieve comprehensive Human Goal</a:t>
            </a:r>
            <a:endParaRPr lang="en-IN" sz="3200" b="1" dirty="0">
              <a:latin typeface="+mn-lt"/>
            </a:endParaRPr>
          </a:p>
        </p:txBody>
      </p:sp>
      <p:sp>
        <p:nvSpPr>
          <p:cNvPr id="3" name="Content Placeholder 2">
            <a:extLst>
              <a:ext uri="{FF2B5EF4-FFF2-40B4-BE49-F238E27FC236}">
                <a16:creationId xmlns:a16="http://schemas.microsoft.com/office/drawing/2014/main" xmlns="" id="{87E2A278-D994-71F9-D7D0-0F39E4684794}"/>
              </a:ext>
            </a:extLst>
          </p:cNvPr>
          <p:cNvSpPr>
            <a:spLocks noGrp="1"/>
          </p:cNvSpPr>
          <p:nvPr>
            <p:ph idx="1"/>
          </p:nvPr>
        </p:nvSpPr>
        <p:spPr>
          <a:xfrm>
            <a:off x="442453" y="1327355"/>
            <a:ext cx="11253018" cy="4809148"/>
          </a:xfrm>
        </p:spPr>
        <p:txBody>
          <a:bodyPr>
            <a:noAutofit/>
          </a:bodyPr>
          <a:lstStyle/>
          <a:p>
            <a:pPr marL="514350" indent="-514350">
              <a:buFont typeface="+mj-lt"/>
              <a:buAutoNum type="arabicPeriod"/>
            </a:pPr>
            <a:r>
              <a:rPr lang="en-US" sz="2600" dirty="0"/>
              <a:t>Education-</a:t>
            </a:r>
            <a:r>
              <a:rPr lang="en-US" sz="2600" dirty="0" err="1"/>
              <a:t>Sanskar</a:t>
            </a:r>
            <a:endParaRPr lang="en-US" sz="2600" dirty="0"/>
          </a:p>
          <a:p>
            <a:pPr marL="514350" indent="-514350">
              <a:buFont typeface="+mj-lt"/>
              <a:buAutoNum type="arabicPeriod"/>
            </a:pPr>
            <a:r>
              <a:rPr lang="en-US" sz="2600" dirty="0"/>
              <a:t>Health-Self regulation </a:t>
            </a:r>
          </a:p>
          <a:p>
            <a:pPr marL="514350" indent="-514350">
              <a:buFont typeface="+mj-lt"/>
              <a:buAutoNum type="arabicPeriod"/>
            </a:pPr>
            <a:r>
              <a:rPr lang="en-US" sz="2600" dirty="0"/>
              <a:t>Production-Work</a:t>
            </a:r>
          </a:p>
          <a:p>
            <a:pPr marL="514350" indent="-514350">
              <a:buFont typeface="+mj-lt"/>
              <a:buAutoNum type="arabicPeriod"/>
            </a:pPr>
            <a:r>
              <a:rPr lang="en-US" sz="2600" dirty="0"/>
              <a:t>Justice-Preservation </a:t>
            </a:r>
          </a:p>
          <a:p>
            <a:pPr marL="514350" indent="-514350">
              <a:buFont typeface="+mj-lt"/>
              <a:buAutoNum type="arabicPeriod"/>
            </a:pPr>
            <a:r>
              <a:rPr lang="en-US" sz="2600" dirty="0"/>
              <a:t>Exchange-Storage </a:t>
            </a:r>
          </a:p>
          <a:p>
            <a:pPr marL="0" indent="0">
              <a:buNone/>
            </a:pPr>
            <a:r>
              <a:rPr lang="en-US" sz="2600" dirty="0" smtClean="0"/>
              <a:t>Education-</a:t>
            </a:r>
            <a:r>
              <a:rPr lang="en-US" sz="2600" dirty="0" err="1" smtClean="0"/>
              <a:t>Sanskar</a:t>
            </a:r>
            <a:r>
              <a:rPr lang="en-US" sz="2600" dirty="0" smtClean="0"/>
              <a:t>-</a:t>
            </a:r>
            <a:r>
              <a:rPr lang="en-US" sz="2600" dirty="0"/>
              <a:t>&gt;(leads to) -&gt;Right understanding and right feeling (happiness) </a:t>
            </a:r>
          </a:p>
          <a:p>
            <a:pPr marL="0" indent="0">
              <a:buNone/>
            </a:pPr>
            <a:r>
              <a:rPr lang="en-US" sz="2600" dirty="0"/>
              <a:t>Health-self-regulation -&gt; (leads to)-&gt; Prosperity </a:t>
            </a:r>
          </a:p>
          <a:p>
            <a:pPr marL="0" indent="0">
              <a:buNone/>
            </a:pPr>
            <a:r>
              <a:rPr lang="en-US" sz="2600" dirty="0"/>
              <a:t>Production-Work -&gt;(leads to) -&gt; Prosperity </a:t>
            </a:r>
          </a:p>
          <a:p>
            <a:pPr marL="0" indent="0">
              <a:buNone/>
            </a:pPr>
            <a:r>
              <a:rPr lang="en-US" sz="2600" dirty="0"/>
              <a:t>Justice-Preservation -&gt; (leads to) -&gt; Fearlessness and Co-existence (respectively) </a:t>
            </a:r>
          </a:p>
          <a:p>
            <a:pPr marL="0" indent="0">
              <a:buNone/>
            </a:pPr>
            <a:r>
              <a:rPr lang="en-US" sz="2600" dirty="0"/>
              <a:t>Exchange–storage -&gt; (leads to) -&gt; Prosperity and Fearlessness</a:t>
            </a:r>
            <a:endParaRPr lang="en-IN" sz="2600" dirty="0"/>
          </a:p>
        </p:txBody>
      </p:sp>
      <p:pic>
        <p:nvPicPr>
          <p:cNvPr id="6" name="Picture 5">
            <a:extLst>
              <a:ext uri="{FF2B5EF4-FFF2-40B4-BE49-F238E27FC236}">
                <a16:creationId xmlns:a16="http://schemas.microsoft.com/office/drawing/2014/main" xmlns="" id="{A88022B4-ECDA-3739-4474-EEB8E9E5A242}"/>
              </a:ext>
            </a:extLst>
          </p:cNvPr>
          <p:cNvPicPr>
            <a:picLocks noChangeAspect="1"/>
          </p:cNvPicPr>
          <p:nvPr/>
        </p:nvPicPr>
        <p:blipFill>
          <a:blip r:embed="rId2"/>
          <a:stretch>
            <a:fillRect/>
          </a:stretch>
        </p:blipFill>
        <p:spPr>
          <a:xfrm>
            <a:off x="9441420" y="-69147"/>
            <a:ext cx="2737341" cy="926672"/>
          </a:xfrm>
          <a:prstGeom prst="rect">
            <a:avLst/>
          </a:prstGeom>
        </p:spPr>
      </p:pic>
    </p:spTree>
    <p:extLst>
      <p:ext uri="{BB962C8B-B14F-4D97-AF65-F5344CB8AC3E}">
        <p14:creationId xmlns:p14="http://schemas.microsoft.com/office/powerpoint/2010/main" xmlns="" val="132963059"/>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Family	</a:t>
            </a:r>
          </a:p>
        </p:txBody>
      </p:sp>
      <p:sp>
        <p:nvSpPr>
          <p:cNvPr id="3" name="Content Placeholder 2"/>
          <p:cNvSpPr>
            <a:spLocks noGrp="1"/>
          </p:cNvSpPr>
          <p:nvPr>
            <p:ph idx="1"/>
          </p:nvPr>
        </p:nvSpPr>
        <p:spPr/>
        <p:txBody>
          <a:bodyPr/>
          <a:lstStyle/>
          <a:p>
            <a:r>
              <a:rPr lang="en-US" dirty="0"/>
              <a:t>Basic unit or building block of human </a:t>
            </a:r>
            <a:r>
              <a:rPr lang="en-US" dirty="0" err="1"/>
              <a:t>organisation</a:t>
            </a:r>
            <a:r>
              <a:rPr lang="en-US" dirty="0"/>
              <a:t>. </a:t>
            </a:r>
          </a:p>
          <a:p>
            <a:r>
              <a:rPr lang="en-US" dirty="0"/>
              <a:t>Provides a base for </a:t>
            </a:r>
          </a:p>
          <a:p>
            <a:pPr lvl="1"/>
            <a:r>
              <a:rPr lang="en-US" dirty="0"/>
              <a:t>appreciating, </a:t>
            </a:r>
          </a:p>
          <a:p>
            <a:pPr lvl="1"/>
            <a:r>
              <a:rPr lang="en-US" dirty="0"/>
              <a:t>accepting, </a:t>
            </a:r>
          </a:p>
          <a:p>
            <a:pPr lvl="1"/>
            <a:r>
              <a:rPr lang="en-US" dirty="0"/>
              <a:t>understanding </a:t>
            </a:r>
          </a:p>
          <a:p>
            <a:pPr lvl="1"/>
            <a:r>
              <a:rPr lang="en-US" dirty="0"/>
              <a:t>practicing  to live in relationship and harmony (order)</a:t>
            </a:r>
            <a:endParaRPr lang="en-IN" dirty="0"/>
          </a:p>
        </p:txBody>
      </p:sp>
      <p:pic>
        <p:nvPicPr>
          <p:cNvPr id="4" name="Picture 3">
            <a:extLst>
              <a:ext uri="{FF2B5EF4-FFF2-40B4-BE49-F238E27FC236}">
                <a16:creationId xmlns:a16="http://schemas.microsoft.com/office/drawing/2014/main" xmlns="" id="{80DA3407-D965-1AC4-9D76-077E6D697488}"/>
              </a:ext>
            </a:extLst>
          </p:cNvPr>
          <p:cNvPicPr>
            <a:picLocks noChangeAspect="1"/>
          </p:cNvPicPr>
          <p:nvPr/>
        </p:nvPicPr>
        <p:blipFill>
          <a:blip r:embed="rId2"/>
          <a:stretch>
            <a:fillRect/>
          </a:stretch>
        </p:blipFill>
        <p:spPr>
          <a:xfrm>
            <a:off x="9455084" y="0"/>
            <a:ext cx="2736915" cy="923827"/>
          </a:xfrm>
          <a:prstGeom prst="rect">
            <a:avLst/>
          </a:prstGeom>
        </p:spPr>
      </p:pic>
    </p:spTree>
    <p:extLst>
      <p:ext uri="{BB962C8B-B14F-4D97-AF65-F5344CB8AC3E}">
        <p14:creationId xmlns:p14="http://schemas.microsoft.com/office/powerpoint/2010/main" xmlns="" val="910697331"/>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8676BF-52FC-FF1D-2DD8-78A082BAF26F}"/>
              </a:ext>
            </a:extLst>
          </p:cNvPr>
          <p:cNvSpPr>
            <a:spLocks noGrp="1"/>
          </p:cNvSpPr>
          <p:nvPr>
            <p:ph type="title"/>
          </p:nvPr>
        </p:nvSpPr>
        <p:spPr>
          <a:xfrm>
            <a:off x="838200" y="634180"/>
            <a:ext cx="10515600" cy="634181"/>
          </a:xfrm>
        </p:spPr>
        <p:txBody>
          <a:bodyPr>
            <a:normAutofit/>
          </a:bodyPr>
          <a:lstStyle/>
          <a:p>
            <a:r>
              <a:rPr lang="en-IN" sz="3200" b="1" dirty="0">
                <a:latin typeface="+mn-lt"/>
              </a:rPr>
              <a:t>Education-</a:t>
            </a:r>
            <a:r>
              <a:rPr lang="en-IN" sz="3200" b="1" dirty="0" err="1">
                <a:latin typeface="+mn-lt"/>
              </a:rPr>
              <a:t>Sanskar</a:t>
            </a:r>
            <a:endParaRPr lang="en-IN" sz="3200" b="1" dirty="0">
              <a:latin typeface="+mn-lt"/>
            </a:endParaRPr>
          </a:p>
        </p:txBody>
      </p:sp>
      <p:sp>
        <p:nvSpPr>
          <p:cNvPr id="3" name="Content Placeholder 2">
            <a:extLst>
              <a:ext uri="{FF2B5EF4-FFF2-40B4-BE49-F238E27FC236}">
                <a16:creationId xmlns:a16="http://schemas.microsoft.com/office/drawing/2014/main" xmlns="" id="{9495A655-8864-7E70-9728-1065E328CA6D}"/>
              </a:ext>
            </a:extLst>
          </p:cNvPr>
          <p:cNvSpPr>
            <a:spLocks noGrp="1"/>
          </p:cNvSpPr>
          <p:nvPr>
            <p:ph idx="1"/>
          </p:nvPr>
        </p:nvSpPr>
        <p:spPr>
          <a:xfrm>
            <a:off x="482150" y="1179871"/>
            <a:ext cx="6104767" cy="4638303"/>
          </a:xfrm>
        </p:spPr>
        <p:txBody>
          <a:bodyPr>
            <a:normAutofit fontScale="92500" lnSpcReduction="20000"/>
          </a:bodyPr>
          <a:lstStyle/>
          <a:p>
            <a:pPr algn="just"/>
            <a:r>
              <a:rPr lang="en-US" dirty="0"/>
              <a:t>Education is to develop right understanding of the harmony at all levels of being – from self to the entire existence (individual, family, society, and nature/existence). </a:t>
            </a:r>
          </a:p>
          <a:p>
            <a:pPr algn="just"/>
            <a:r>
              <a:rPr lang="en-US" dirty="0" err="1"/>
              <a:t>Sanskar</a:t>
            </a:r>
            <a:r>
              <a:rPr lang="en-US" dirty="0"/>
              <a:t> is to develop the basic acceptances of the harmony at various levels.</a:t>
            </a:r>
          </a:p>
          <a:p>
            <a:pPr algn="just"/>
            <a:r>
              <a:rPr lang="en-US" dirty="0"/>
              <a:t>Education provides the commitment, preparation and practice of living in harmony at all levels. </a:t>
            </a:r>
          </a:p>
          <a:p>
            <a:pPr algn="just"/>
            <a:r>
              <a:rPr lang="en-US" dirty="0"/>
              <a:t>Preparation includes learning the skills and technology for living in harmony. </a:t>
            </a:r>
          </a:p>
          <a:p>
            <a:pPr algn="just"/>
            <a:r>
              <a:rPr lang="en-US" dirty="0"/>
              <a:t>Our living is an expression of our </a:t>
            </a:r>
            <a:r>
              <a:rPr lang="en-US" dirty="0" err="1"/>
              <a:t>sanskar</a:t>
            </a:r>
            <a:r>
              <a:rPr lang="en-US" dirty="0"/>
              <a:t>.</a:t>
            </a:r>
            <a:endParaRPr lang="en-IN" dirty="0"/>
          </a:p>
        </p:txBody>
      </p:sp>
      <p:pic>
        <p:nvPicPr>
          <p:cNvPr id="5" name="Picture 4">
            <a:extLst>
              <a:ext uri="{FF2B5EF4-FFF2-40B4-BE49-F238E27FC236}">
                <a16:creationId xmlns:a16="http://schemas.microsoft.com/office/drawing/2014/main" xmlns="" id="{E298FADF-07CF-7FE4-22A3-CDEF85396D30}"/>
              </a:ext>
            </a:extLst>
          </p:cNvPr>
          <p:cNvPicPr>
            <a:picLocks noChangeAspect="1"/>
          </p:cNvPicPr>
          <p:nvPr/>
        </p:nvPicPr>
        <p:blipFill>
          <a:blip r:embed="rId2"/>
          <a:stretch>
            <a:fillRect/>
          </a:stretch>
        </p:blipFill>
        <p:spPr>
          <a:xfrm>
            <a:off x="6789203" y="929148"/>
            <a:ext cx="5259046" cy="4984955"/>
          </a:xfrm>
          <a:prstGeom prst="rect">
            <a:avLst/>
          </a:prstGeom>
        </p:spPr>
      </p:pic>
      <p:pic>
        <p:nvPicPr>
          <p:cNvPr id="6" name="Picture 5">
            <a:extLst>
              <a:ext uri="{FF2B5EF4-FFF2-40B4-BE49-F238E27FC236}">
                <a16:creationId xmlns:a16="http://schemas.microsoft.com/office/drawing/2014/main" xmlns="" id="{DB25691E-2BD0-3B1A-BF2E-39CC76058DFE}"/>
              </a:ext>
            </a:extLst>
          </p:cNvPr>
          <p:cNvPicPr>
            <a:picLocks noChangeAspect="1"/>
          </p:cNvPicPr>
          <p:nvPr/>
        </p:nvPicPr>
        <p:blipFill>
          <a:blip r:embed="rId3"/>
          <a:stretch>
            <a:fillRect/>
          </a:stretch>
        </p:blipFill>
        <p:spPr>
          <a:xfrm>
            <a:off x="9441420" y="-69147"/>
            <a:ext cx="2737341" cy="926672"/>
          </a:xfrm>
          <a:prstGeom prst="rect">
            <a:avLst/>
          </a:prstGeom>
        </p:spPr>
      </p:pic>
    </p:spTree>
    <p:extLst>
      <p:ext uri="{BB962C8B-B14F-4D97-AF65-F5344CB8AC3E}">
        <p14:creationId xmlns:p14="http://schemas.microsoft.com/office/powerpoint/2010/main" xmlns="" val="2582667019"/>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66009E-D81E-0D53-83E5-2BE0B37D7850}"/>
              </a:ext>
            </a:extLst>
          </p:cNvPr>
          <p:cNvSpPr>
            <a:spLocks noGrp="1"/>
          </p:cNvSpPr>
          <p:nvPr>
            <p:ph type="title"/>
          </p:nvPr>
        </p:nvSpPr>
        <p:spPr>
          <a:xfrm>
            <a:off x="808703" y="586351"/>
            <a:ext cx="10515600" cy="637765"/>
          </a:xfrm>
        </p:spPr>
        <p:txBody>
          <a:bodyPr>
            <a:normAutofit/>
          </a:bodyPr>
          <a:lstStyle/>
          <a:p>
            <a:r>
              <a:rPr lang="en-IN" sz="3200" b="1" dirty="0">
                <a:latin typeface="+mn-lt"/>
              </a:rPr>
              <a:t>Health and Self-regulation </a:t>
            </a:r>
          </a:p>
        </p:txBody>
      </p:sp>
      <p:sp>
        <p:nvSpPr>
          <p:cNvPr id="3" name="Content Placeholder 2">
            <a:extLst>
              <a:ext uri="{FF2B5EF4-FFF2-40B4-BE49-F238E27FC236}">
                <a16:creationId xmlns:a16="http://schemas.microsoft.com/office/drawing/2014/main" xmlns="" id="{0C840AFD-35D5-0F5B-BE49-15A5D821DA8C}"/>
              </a:ext>
            </a:extLst>
          </p:cNvPr>
          <p:cNvSpPr>
            <a:spLocks noGrp="1"/>
          </p:cNvSpPr>
          <p:nvPr>
            <p:ph idx="1"/>
          </p:nvPr>
        </p:nvSpPr>
        <p:spPr/>
        <p:txBody>
          <a:bodyPr/>
          <a:lstStyle/>
          <a:p>
            <a:pPr algn="just"/>
            <a:r>
              <a:rPr lang="en-US" dirty="0"/>
              <a:t>Self-regulation is the feeling of responsibility towards the Body, for nurturing, protection and right utilization of the Body. </a:t>
            </a:r>
          </a:p>
          <a:p>
            <a:pPr algn="just"/>
            <a:r>
              <a:rPr lang="en-US" dirty="0"/>
              <a:t>Health of the Body is indicated by the fact that it is able to act according to the instruction of the Self and the different parts of the Body are in harmony</a:t>
            </a:r>
            <a:endParaRPr lang="en-IN" dirty="0"/>
          </a:p>
        </p:txBody>
      </p:sp>
      <p:pic>
        <p:nvPicPr>
          <p:cNvPr id="4" name="Picture 3">
            <a:extLst>
              <a:ext uri="{FF2B5EF4-FFF2-40B4-BE49-F238E27FC236}">
                <a16:creationId xmlns:a16="http://schemas.microsoft.com/office/drawing/2014/main" xmlns="" id="{42A22636-1D65-1069-708C-95C4773A86E4}"/>
              </a:ext>
            </a:extLst>
          </p:cNvPr>
          <p:cNvPicPr>
            <a:picLocks noChangeAspect="1"/>
          </p:cNvPicPr>
          <p:nvPr/>
        </p:nvPicPr>
        <p:blipFill>
          <a:blip r:embed="rId2"/>
          <a:stretch>
            <a:fillRect/>
          </a:stretch>
        </p:blipFill>
        <p:spPr>
          <a:xfrm>
            <a:off x="9441420" y="-69147"/>
            <a:ext cx="2737341" cy="926672"/>
          </a:xfrm>
          <a:prstGeom prst="rect">
            <a:avLst/>
          </a:prstGeom>
        </p:spPr>
      </p:pic>
    </p:spTree>
    <p:extLst>
      <p:ext uri="{BB962C8B-B14F-4D97-AF65-F5344CB8AC3E}">
        <p14:creationId xmlns:p14="http://schemas.microsoft.com/office/powerpoint/2010/main" xmlns="" val="1562798056"/>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E5355E-D4E8-BAD9-3D08-59C3CD3577AC}"/>
              </a:ext>
            </a:extLst>
          </p:cNvPr>
          <p:cNvSpPr>
            <a:spLocks noGrp="1"/>
          </p:cNvSpPr>
          <p:nvPr>
            <p:ph type="title"/>
          </p:nvPr>
        </p:nvSpPr>
        <p:spPr>
          <a:xfrm>
            <a:off x="838200" y="276637"/>
            <a:ext cx="10515600" cy="534527"/>
          </a:xfrm>
        </p:spPr>
        <p:txBody>
          <a:bodyPr>
            <a:normAutofit/>
          </a:bodyPr>
          <a:lstStyle/>
          <a:p>
            <a:r>
              <a:rPr lang="en-IN" sz="3200" b="1" dirty="0">
                <a:latin typeface="+mn-lt"/>
              </a:rPr>
              <a:t>Production-Work</a:t>
            </a:r>
          </a:p>
        </p:txBody>
      </p:sp>
      <p:sp>
        <p:nvSpPr>
          <p:cNvPr id="3" name="Content Placeholder 2">
            <a:extLst>
              <a:ext uri="{FF2B5EF4-FFF2-40B4-BE49-F238E27FC236}">
                <a16:creationId xmlns:a16="http://schemas.microsoft.com/office/drawing/2014/main" xmlns="" id="{A61DCF9F-14C8-B2AE-B662-64A863C1570A}"/>
              </a:ext>
            </a:extLst>
          </p:cNvPr>
          <p:cNvSpPr>
            <a:spLocks noGrp="1"/>
          </p:cNvSpPr>
          <p:nvPr>
            <p:ph idx="1"/>
          </p:nvPr>
        </p:nvSpPr>
        <p:spPr>
          <a:xfrm>
            <a:off x="398206" y="796417"/>
            <a:ext cx="11488994" cy="3274142"/>
          </a:xfrm>
        </p:spPr>
        <p:txBody>
          <a:bodyPr>
            <a:normAutofit fontScale="85000" lnSpcReduction="20000"/>
          </a:bodyPr>
          <a:lstStyle/>
          <a:p>
            <a:pPr algn="just"/>
            <a:r>
              <a:rPr lang="en-US" dirty="0"/>
              <a:t>Work is the effort a human being does on the rest of nature and Production is the physical facility obtained from work. </a:t>
            </a:r>
          </a:p>
          <a:p>
            <a:pPr algn="just"/>
            <a:r>
              <a:rPr lang="en-US" dirty="0"/>
              <a:t>There are two important issues related to production-work: </a:t>
            </a:r>
          </a:p>
          <a:p>
            <a:pPr marL="914400" lvl="1" indent="-457200" algn="just">
              <a:buAutoNum type="arabicPeriod"/>
            </a:pPr>
            <a:r>
              <a:rPr lang="en-US" dirty="0"/>
              <a:t>What to produce? </a:t>
            </a:r>
          </a:p>
          <a:p>
            <a:pPr marL="914400" lvl="1" indent="-457200" algn="just">
              <a:buAutoNum type="arabicPeriod"/>
            </a:pPr>
            <a:r>
              <a:rPr lang="en-US" dirty="0"/>
              <a:t>How to produce? </a:t>
            </a:r>
          </a:p>
          <a:p>
            <a:pPr algn="just"/>
            <a:r>
              <a:rPr lang="en-US" dirty="0"/>
              <a:t>Regarding what to produce – we have to produce physical facility required for nurturing, protection and right </a:t>
            </a:r>
            <a:r>
              <a:rPr lang="en-US" dirty="0" err="1"/>
              <a:t>utilisation</a:t>
            </a:r>
            <a:r>
              <a:rPr lang="en-US" dirty="0"/>
              <a:t> of the Body.</a:t>
            </a:r>
          </a:p>
          <a:p>
            <a:pPr algn="just"/>
            <a:r>
              <a:rPr lang="en-US" dirty="0"/>
              <a:t>Regarding how to produce </a:t>
            </a:r>
          </a:p>
          <a:p>
            <a:pPr marL="457200" lvl="1" indent="0" algn="just">
              <a:buNone/>
            </a:pPr>
            <a:r>
              <a:rPr lang="en-US" dirty="0"/>
              <a:t>1. The process needs to be cyclic and mutually enriching – it has to be eco-friendly </a:t>
            </a:r>
          </a:p>
          <a:p>
            <a:pPr marL="457200" lvl="1" indent="0" algn="just">
              <a:buNone/>
            </a:pPr>
            <a:r>
              <a:rPr lang="en-US" dirty="0"/>
              <a:t>2. Justice needs to be ensured in relationship with human being – it has to be </a:t>
            </a:r>
            <a:r>
              <a:rPr lang="en-US" dirty="0" smtClean="0"/>
              <a:t>people-friendly</a:t>
            </a:r>
            <a:endParaRPr lang="en-US" dirty="0"/>
          </a:p>
        </p:txBody>
      </p:sp>
      <p:pic>
        <p:nvPicPr>
          <p:cNvPr id="4" name="Picture 3">
            <a:extLst>
              <a:ext uri="{FF2B5EF4-FFF2-40B4-BE49-F238E27FC236}">
                <a16:creationId xmlns:a16="http://schemas.microsoft.com/office/drawing/2014/main" xmlns="" id="{9BC21319-D55F-66CA-C90F-00FC2DEBC230}"/>
              </a:ext>
            </a:extLst>
          </p:cNvPr>
          <p:cNvPicPr>
            <a:picLocks noChangeAspect="1"/>
          </p:cNvPicPr>
          <p:nvPr/>
        </p:nvPicPr>
        <p:blipFill>
          <a:blip r:embed="rId2"/>
          <a:stretch>
            <a:fillRect/>
          </a:stretch>
        </p:blipFill>
        <p:spPr>
          <a:xfrm>
            <a:off x="9441420" y="-69147"/>
            <a:ext cx="2737341" cy="926672"/>
          </a:xfrm>
          <a:prstGeom prst="rect">
            <a:avLst/>
          </a:prstGeom>
        </p:spPr>
      </p:pic>
      <p:sp>
        <p:nvSpPr>
          <p:cNvPr id="6" name="TextBox 5">
            <a:extLst>
              <a:ext uri="{FF2B5EF4-FFF2-40B4-BE49-F238E27FC236}">
                <a16:creationId xmlns:a16="http://schemas.microsoft.com/office/drawing/2014/main" xmlns="" id="{058C8AB7-3410-5ADF-F3A4-1B5129862417}"/>
              </a:ext>
            </a:extLst>
          </p:cNvPr>
          <p:cNvSpPr txBox="1"/>
          <p:nvPr/>
        </p:nvSpPr>
        <p:spPr>
          <a:xfrm>
            <a:off x="346271" y="3908323"/>
            <a:ext cx="11499458" cy="2862322"/>
          </a:xfrm>
          <a:prstGeom prst="rect">
            <a:avLst/>
          </a:prstGeom>
          <a:noFill/>
        </p:spPr>
        <p:txBody>
          <a:bodyPr wrap="square">
            <a:spAutoFit/>
          </a:bodyPr>
          <a:lstStyle/>
          <a:p>
            <a:pPr marL="0" lvl="1" algn="just">
              <a:buNone/>
            </a:pPr>
            <a:r>
              <a:rPr lang="en-US" sz="2000" b="1" i="1" dirty="0"/>
              <a:t>A production process is cyclic when the resources </a:t>
            </a:r>
            <a:r>
              <a:rPr lang="en-US" sz="2000" b="1" i="1" dirty="0" err="1"/>
              <a:t>utilised</a:t>
            </a:r>
            <a:r>
              <a:rPr lang="en-US" sz="2000" b="1" i="1" dirty="0"/>
              <a:t> in the process return to their original state in due course of their lifecycle. </a:t>
            </a:r>
          </a:p>
          <a:p>
            <a:pPr marL="0" lvl="1" algn="just">
              <a:buNone/>
            </a:pPr>
            <a:r>
              <a:rPr lang="en-US" sz="2000" b="1" i="1" dirty="0"/>
              <a:t>In the absence of being in tune with the natural processes, what we see ultimately is resource depletion and pollution. Resource depletion is the symptom of using a natural resource at a rate which is greater than the rate at which it is produced in nature. </a:t>
            </a:r>
          </a:p>
          <a:p>
            <a:pPr marL="0" lvl="1" algn="just">
              <a:buNone/>
            </a:pPr>
            <a:r>
              <a:rPr lang="en-US" sz="2000" b="1" i="1" dirty="0"/>
              <a:t>For example, if we use forest at a rate greater than the rate at which it is produced in nature, there will be a shortage/ depletion of forest. Similarly, pollution indicates that we are producing something which does not return to the cycle in nature </a:t>
            </a:r>
            <a:r>
              <a:rPr lang="en-US" sz="2000" b="1" i="1" dirty="0" smtClean="0"/>
              <a:t>Plastic</a:t>
            </a:r>
            <a:r>
              <a:rPr lang="en-US" sz="2000" b="1" i="1" dirty="0"/>
              <a:t>, for example, does not degrade, it does not return to the cycle of nature for many years.</a:t>
            </a:r>
            <a:endParaRPr lang="en-IN" sz="2000" b="1" i="1" dirty="0"/>
          </a:p>
        </p:txBody>
      </p:sp>
    </p:spTree>
    <p:extLst>
      <p:ext uri="{BB962C8B-B14F-4D97-AF65-F5344CB8AC3E}">
        <p14:creationId xmlns:p14="http://schemas.microsoft.com/office/powerpoint/2010/main" xmlns="" val="3966569966"/>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4D7797-23E0-4985-7657-3687F3DE82C0}"/>
              </a:ext>
            </a:extLst>
          </p:cNvPr>
          <p:cNvSpPr>
            <a:spLocks noGrp="1"/>
          </p:cNvSpPr>
          <p:nvPr>
            <p:ph type="title"/>
          </p:nvPr>
        </p:nvSpPr>
        <p:spPr>
          <a:xfrm>
            <a:off x="764698" y="122365"/>
            <a:ext cx="10515600" cy="824404"/>
          </a:xfrm>
        </p:spPr>
        <p:txBody>
          <a:bodyPr>
            <a:normAutofit/>
          </a:bodyPr>
          <a:lstStyle/>
          <a:p>
            <a:r>
              <a:rPr lang="en-IN" sz="3200" b="1" dirty="0">
                <a:latin typeface="+mn-lt"/>
              </a:rPr>
              <a:t>Justice-Preservation</a:t>
            </a:r>
          </a:p>
        </p:txBody>
      </p:sp>
      <p:sp>
        <p:nvSpPr>
          <p:cNvPr id="3" name="Content Placeholder 2">
            <a:extLst>
              <a:ext uri="{FF2B5EF4-FFF2-40B4-BE49-F238E27FC236}">
                <a16:creationId xmlns:a16="http://schemas.microsoft.com/office/drawing/2014/main" xmlns="" id="{D6535FFA-C209-FE50-9481-43135D8D8784}"/>
              </a:ext>
            </a:extLst>
          </p:cNvPr>
          <p:cNvSpPr>
            <a:spLocks noGrp="1"/>
          </p:cNvSpPr>
          <p:nvPr>
            <p:ph idx="1"/>
          </p:nvPr>
        </p:nvSpPr>
        <p:spPr>
          <a:xfrm>
            <a:off x="206477" y="676471"/>
            <a:ext cx="11769213" cy="5724131"/>
          </a:xfrm>
        </p:spPr>
        <p:txBody>
          <a:bodyPr>
            <a:noAutofit/>
          </a:bodyPr>
          <a:lstStyle/>
          <a:p>
            <a:pPr>
              <a:lnSpc>
                <a:spcPct val="100000"/>
              </a:lnSpc>
              <a:spcBef>
                <a:spcPts val="0"/>
              </a:spcBef>
            </a:pPr>
            <a:r>
              <a:rPr lang="en-US" sz="2200" dirty="0"/>
              <a:t>Justice is recognition of human-human relationship, its fulfilment and evaluation leading to mutual happiness. Feeling is the core issue.</a:t>
            </a:r>
          </a:p>
          <a:p>
            <a:pPr>
              <a:lnSpc>
                <a:spcPct val="100000"/>
              </a:lnSpc>
              <a:spcBef>
                <a:spcPts val="0"/>
              </a:spcBef>
            </a:pPr>
            <a:r>
              <a:rPr lang="en-US" sz="2200" dirty="0"/>
              <a:t>In order to ensure justice in the society, we need to develop the competence to understand and ensure justice in every individual. </a:t>
            </a:r>
          </a:p>
          <a:p>
            <a:pPr>
              <a:lnSpc>
                <a:spcPct val="100000"/>
              </a:lnSpc>
              <a:spcBef>
                <a:spcPts val="0"/>
              </a:spcBef>
            </a:pPr>
            <a:r>
              <a:rPr lang="en-US" sz="2200" dirty="0"/>
              <a:t>In case someone is not able to develop this competence and ends up doing injustice then: </a:t>
            </a:r>
          </a:p>
          <a:p>
            <a:pPr marL="914400" lvl="1" indent="-457200">
              <a:lnSpc>
                <a:spcPct val="100000"/>
              </a:lnSpc>
              <a:spcBef>
                <a:spcPts val="0"/>
              </a:spcBef>
              <a:buAutoNum type="alphaLcParenR"/>
            </a:pPr>
            <a:r>
              <a:rPr lang="en-US" sz="2200" dirty="0"/>
              <a:t>Stop the him from doing further injustice, as well as </a:t>
            </a:r>
          </a:p>
          <a:p>
            <a:pPr marL="914400" lvl="1" indent="-457200">
              <a:lnSpc>
                <a:spcPct val="100000"/>
              </a:lnSpc>
              <a:spcBef>
                <a:spcPts val="0"/>
              </a:spcBef>
              <a:buAutoNum type="alphaLcParenR"/>
            </a:pPr>
            <a:r>
              <a:rPr lang="en-US" sz="2200" dirty="0"/>
              <a:t>Help him/her to develop the competence for ensuring justice. </a:t>
            </a:r>
          </a:p>
          <a:p>
            <a:pPr marL="0" indent="0">
              <a:lnSpc>
                <a:spcPct val="100000"/>
              </a:lnSpc>
              <a:spcBef>
                <a:spcPts val="0"/>
              </a:spcBef>
              <a:buNone/>
            </a:pPr>
            <a:r>
              <a:rPr lang="en-US" sz="2200" dirty="0"/>
              <a:t>In the present system, mostly we seem to be restricting ourselves at (a) and not doing (b).</a:t>
            </a:r>
          </a:p>
          <a:p>
            <a:pPr>
              <a:lnSpc>
                <a:spcPct val="100000"/>
              </a:lnSpc>
              <a:spcBef>
                <a:spcPts val="0"/>
              </a:spcBef>
            </a:pPr>
            <a:r>
              <a:rPr lang="en-US" sz="2200" dirty="0"/>
              <a:t>Preservation has to do with relationship of human being with the rest of nature. </a:t>
            </a:r>
          </a:p>
          <a:p>
            <a:pPr>
              <a:lnSpc>
                <a:spcPct val="100000"/>
              </a:lnSpc>
              <a:spcBef>
                <a:spcPts val="0"/>
              </a:spcBef>
            </a:pPr>
            <a:r>
              <a:rPr lang="en-US" sz="2200" dirty="0"/>
              <a:t>Preservation is the recognition of relationship of human being with the rest of nature, its fulfilment and evaluation leading to mutual fulfilment. </a:t>
            </a:r>
          </a:p>
          <a:p>
            <a:pPr>
              <a:lnSpc>
                <a:spcPct val="100000"/>
              </a:lnSpc>
              <a:spcBef>
                <a:spcPts val="0"/>
              </a:spcBef>
            </a:pPr>
            <a:r>
              <a:rPr lang="en-US" sz="2200" dirty="0"/>
              <a:t>Precisely, preservation would mean enrichment, protection and right utilization of the rest of the nature. </a:t>
            </a:r>
          </a:p>
          <a:p>
            <a:pPr>
              <a:lnSpc>
                <a:spcPct val="100000"/>
              </a:lnSpc>
              <a:spcBef>
                <a:spcPts val="0"/>
              </a:spcBef>
            </a:pPr>
            <a:r>
              <a:rPr lang="en-US" sz="2200" dirty="0"/>
              <a:t>Preservation ensures </a:t>
            </a:r>
          </a:p>
          <a:p>
            <a:pPr marL="914400" lvl="1" indent="-457200">
              <a:lnSpc>
                <a:spcPct val="100000"/>
              </a:lnSpc>
              <a:spcBef>
                <a:spcPts val="0"/>
              </a:spcBef>
              <a:buAutoNum type="arabicPeriod"/>
            </a:pPr>
            <a:r>
              <a:rPr lang="en-US" sz="2200" dirty="0"/>
              <a:t>Prosperity in human being </a:t>
            </a:r>
          </a:p>
          <a:p>
            <a:pPr marL="914400" lvl="1" indent="-457200">
              <a:lnSpc>
                <a:spcPct val="100000"/>
              </a:lnSpc>
              <a:spcBef>
                <a:spcPts val="0"/>
              </a:spcBef>
              <a:buAutoNum type="arabicPeriod"/>
            </a:pPr>
            <a:r>
              <a:rPr lang="en-US" sz="2200" dirty="0"/>
              <a:t>Enrichment, protection and right </a:t>
            </a:r>
            <a:r>
              <a:rPr lang="en-US" sz="2200" dirty="0" err="1"/>
              <a:t>utilisation</a:t>
            </a:r>
            <a:r>
              <a:rPr lang="en-US" sz="2200" dirty="0"/>
              <a:t> of the rest of the nature Justice ensures fearlessness (trust) in the society and preservation ensures the mutual fulfilment (coexistence) with rest of the nature.</a:t>
            </a:r>
            <a:endParaRPr lang="en-IN" sz="2200" dirty="0"/>
          </a:p>
        </p:txBody>
      </p:sp>
      <p:pic>
        <p:nvPicPr>
          <p:cNvPr id="4" name="Picture 3">
            <a:extLst>
              <a:ext uri="{FF2B5EF4-FFF2-40B4-BE49-F238E27FC236}">
                <a16:creationId xmlns:a16="http://schemas.microsoft.com/office/drawing/2014/main" xmlns="" id="{621B152F-0A0F-4C06-9094-949853718DEC}"/>
              </a:ext>
            </a:extLst>
          </p:cNvPr>
          <p:cNvPicPr>
            <a:picLocks noChangeAspect="1"/>
          </p:cNvPicPr>
          <p:nvPr/>
        </p:nvPicPr>
        <p:blipFill>
          <a:blip r:embed="rId2"/>
          <a:stretch>
            <a:fillRect/>
          </a:stretch>
        </p:blipFill>
        <p:spPr>
          <a:xfrm>
            <a:off x="9441420" y="-69147"/>
            <a:ext cx="2737341" cy="926672"/>
          </a:xfrm>
          <a:prstGeom prst="rect">
            <a:avLst/>
          </a:prstGeom>
        </p:spPr>
      </p:pic>
    </p:spTree>
    <p:extLst>
      <p:ext uri="{BB962C8B-B14F-4D97-AF65-F5344CB8AC3E}">
        <p14:creationId xmlns:p14="http://schemas.microsoft.com/office/powerpoint/2010/main" xmlns="" val="3042853556"/>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3BB716-ABD3-323F-2CB9-57ED669AEE62}"/>
              </a:ext>
            </a:extLst>
          </p:cNvPr>
          <p:cNvSpPr>
            <a:spLocks noGrp="1"/>
          </p:cNvSpPr>
          <p:nvPr>
            <p:ph type="title"/>
          </p:nvPr>
        </p:nvSpPr>
        <p:spPr>
          <a:xfrm>
            <a:off x="838200" y="365126"/>
            <a:ext cx="10515600" cy="864864"/>
          </a:xfrm>
        </p:spPr>
        <p:txBody>
          <a:bodyPr>
            <a:normAutofit/>
          </a:bodyPr>
          <a:lstStyle/>
          <a:p>
            <a:r>
              <a:rPr lang="en-IN" sz="3200" b="1" dirty="0">
                <a:latin typeface="+mn-lt"/>
              </a:rPr>
              <a:t>Exchange-Storage</a:t>
            </a:r>
          </a:p>
        </p:txBody>
      </p:sp>
      <p:sp>
        <p:nvSpPr>
          <p:cNvPr id="3" name="Content Placeholder 2">
            <a:extLst>
              <a:ext uri="{FF2B5EF4-FFF2-40B4-BE49-F238E27FC236}">
                <a16:creationId xmlns:a16="http://schemas.microsoft.com/office/drawing/2014/main" xmlns="" id="{A4597B60-DBF5-AF05-4622-272F0BC4DE73}"/>
              </a:ext>
            </a:extLst>
          </p:cNvPr>
          <p:cNvSpPr>
            <a:spLocks noGrp="1"/>
          </p:cNvSpPr>
          <p:nvPr>
            <p:ph idx="1"/>
          </p:nvPr>
        </p:nvSpPr>
        <p:spPr>
          <a:xfrm>
            <a:off x="838200" y="1149069"/>
            <a:ext cx="10515600" cy="5027894"/>
          </a:xfrm>
        </p:spPr>
        <p:txBody>
          <a:bodyPr>
            <a:normAutofit/>
          </a:bodyPr>
          <a:lstStyle/>
          <a:p>
            <a:pPr algn="just"/>
            <a:r>
              <a:rPr lang="en-US" sz="2600" dirty="0"/>
              <a:t>Exchange means sharing or exchanging physical facility with a view of mutual fulfillment and not with the obsession for profit. </a:t>
            </a:r>
          </a:p>
          <a:p>
            <a:pPr algn="just"/>
            <a:r>
              <a:rPr lang="en-US" sz="2600" dirty="0"/>
              <a:t>The sharing is within the family, or to the extent one has been able to accept relationship. Beyond that is exchange.</a:t>
            </a:r>
          </a:p>
          <a:p>
            <a:pPr algn="just"/>
            <a:r>
              <a:rPr lang="en-US" sz="2600" dirty="0"/>
              <a:t>Through sharing and exchange of physical facility, each family can have all that it needs, i.e. there is mutual fulfilment. </a:t>
            </a:r>
          </a:p>
          <a:p>
            <a:pPr algn="just"/>
            <a:r>
              <a:rPr lang="en-US" sz="2600" dirty="0"/>
              <a:t>Storage is preserving physical facility after the fulfillment of needs, so that it is available, when required. </a:t>
            </a:r>
          </a:p>
          <a:p>
            <a:pPr algn="just"/>
            <a:r>
              <a:rPr lang="en-US" sz="2600" dirty="0"/>
              <a:t>This is done with a view of mutual fulfilment and not with the obsession for accumulation or exploitation.</a:t>
            </a:r>
            <a:endParaRPr lang="en-IN" sz="2600" dirty="0"/>
          </a:p>
        </p:txBody>
      </p:sp>
      <p:pic>
        <p:nvPicPr>
          <p:cNvPr id="6" name="Picture 5">
            <a:extLst>
              <a:ext uri="{FF2B5EF4-FFF2-40B4-BE49-F238E27FC236}">
                <a16:creationId xmlns:a16="http://schemas.microsoft.com/office/drawing/2014/main" xmlns="" id="{E00146A0-C3FC-F3F7-AC92-FA2FA3E806D3}"/>
              </a:ext>
            </a:extLst>
          </p:cNvPr>
          <p:cNvPicPr>
            <a:picLocks noChangeAspect="1"/>
          </p:cNvPicPr>
          <p:nvPr/>
        </p:nvPicPr>
        <p:blipFill>
          <a:blip r:embed="rId2"/>
          <a:stretch>
            <a:fillRect/>
          </a:stretch>
        </p:blipFill>
        <p:spPr>
          <a:xfrm>
            <a:off x="9441420" y="-69147"/>
            <a:ext cx="2737341" cy="926672"/>
          </a:xfrm>
          <a:prstGeom prst="rect">
            <a:avLst/>
          </a:prstGeom>
        </p:spPr>
      </p:pic>
    </p:spTree>
    <p:extLst>
      <p:ext uri="{BB962C8B-B14F-4D97-AF65-F5344CB8AC3E}">
        <p14:creationId xmlns:p14="http://schemas.microsoft.com/office/powerpoint/2010/main" xmlns="" val="2106577897"/>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8F6EF8E-AF08-39EB-0DF0-7A197B6F288B}"/>
              </a:ext>
            </a:extLst>
          </p:cNvPr>
          <p:cNvSpPr>
            <a:spLocks noGrp="1"/>
          </p:cNvSpPr>
          <p:nvPr>
            <p:ph idx="1"/>
          </p:nvPr>
        </p:nvSpPr>
        <p:spPr>
          <a:xfrm>
            <a:off x="501445" y="1533832"/>
            <a:ext cx="10852355" cy="5324168"/>
          </a:xfrm>
        </p:spPr>
        <p:txBody>
          <a:bodyPr>
            <a:normAutofit/>
          </a:bodyPr>
          <a:lstStyle/>
          <a:p>
            <a:pPr algn="just">
              <a:lnSpc>
                <a:spcPct val="110000"/>
              </a:lnSpc>
            </a:pPr>
            <a:r>
              <a:rPr lang="en-US" sz="2400" dirty="0"/>
              <a:t>The scope of the society is from family order to world family order.</a:t>
            </a:r>
          </a:p>
          <a:p>
            <a:pPr algn="just">
              <a:lnSpc>
                <a:spcPct val="110000"/>
              </a:lnSpc>
            </a:pPr>
            <a:r>
              <a:rPr lang="en-US" sz="2400" dirty="0"/>
              <a:t> Every human being has a role in one or more of the social systems, starting from the family order, then the family cluster order and so on to the nation family order and ultimately, the world family order, leading to universal human order. </a:t>
            </a:r>
          </a:p>
          <a:p>
            <a:pPr algn="just">
              <a:lnSpc>
                <a:spcPct val="110000"/>
              </a:lnSpc>
            </a:pPr>
            <a:r>
              <a:rPr lang="en-US" sz="2400" dirty="0"/>
              <a:t>Family order refers to the system in a family of responsible people living together for the common human goal. </a:t>
            </a:r>
          </a:p>
          <a:p>
            <a:pPr algn="just">
              <a:lnSpc>
                <a:spcPct val="110000"/>
              </a:lnSpc>
            </a:pPr>
            <a:r>
              <a:rPr lang="en-US" sz="2400" dirty="0"/>
              <a:t>The family cluster order is the next larger unit- It is the system that a group of families evolve in order to fulfil those goals of individual families which require the participation of more people than the family has. </a:t>
            </a:r>
          </a:p>
          <a:p>
            <a:pPr algn="just">
              <a:lnSpc>
                <a:spcPct val="110000"/>
              </a:lnSpc>
            </a:pPr>
            <a:r>
              <a:rPr lang="en-US" sz="2400" dirty="0"/>
              <a:t>The scope of the system from the family order to the world family order is indicated below. It is ensured through successively larger and larger complementary units, </a:t>
            </a:r>
            <a:endParaRPr lang="en-IN" sz="2400" dirty="0"/>
          </a:p>
        </p:txBody>
      </p:sp>
      <p:pic>
        <p:nvPicPr>
          <p:cNvPr id="4" name="Picture 3">
            <a:extLst>
              <a:ext uri="{FF2B5EF4-FFF2-40B4-BE49-F238E27FC236}">
                <a16:creationId xmlns:a16="http://schemas.microsoft.com/office/drawing/2014/main" xmlns="" id="{7F4165DE-A264-1CA0-8119-DDC79663CCB7}"/>
              </a:ext>
            </a:extLst>
          </p:cNvPr>
          <p:cNvPicPr>
            <a:picLocks noChangeAspect="1"/>
          </p:cNvPicPr>
          <p:nvPr/>
        </p:nvPicPr>
        <p:blipFill>
          <a:blip r:embed="rId2"/>
          <a:stretch>
            <a:fillRect/>
          </a:stretch>
        </p:blipFill>
        <p:spPr>
          <a:xfrm>
            <a:off x="995625" y="788654"/>
            <a:ext cx="10358175" cy="788634"/>
          </a:xfrm>
          <a:prstGeom prst="rect">
            <a:avLst/>
          </a:prstGeom>
        </p:spPr>
      </p:pic>
      <p:pic>
        <p:nvPicPr>
          <p:cNvPr id="5" name="Picture 4">
            <a:extLst>
              <a:ext uri="{FF2B5EF4-FFF2-40B4-BE49-F238E27FC236}">
                <a16:creationId xmlns:a16="http://schemas.microsoft.com/office/drawing/2014/main" xmlns="" id="{10D5E80B-F106-E58E-338B-B4590B4F1C24}"/>
              </a:ext>
            </a:extLst>
          </p:cNvPr>
          <p:cNvPicPr>
            <a:picLocks noChangeAspect="1"/>
          </p:cNvPicPr>
          <p:nvPr/>
        </p:nvPicPr>
        <p:blipFill>
          <a:blip r:embed="rId3"/>
          <a:stretch>
            <a:fillRect/>
          </a:stretch>
        </p:blipFill>
        <p:spPr>
          <a:xfrm>
            <a:off x="9441420" y="-69147"/>
            <a:ext cx="2737341" cy="926672"/>
          </a:xfrm>
          <a:prstGeom prst="rect">
            <a:avLst/>
          </a:prstGeom>
        </p:spPr>
      </p:pic>
    </p:spTree>
    <p:extLst>
      <p:ext uri="{BB962C8B-B14F-4D97-AF65-F5344CB8AC3E}">
        <p14:creationId xmlns:p14="http://schemas.microsoft.com/office/powerpoint/2010/main" xmlns="" val="1177553213"/>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9A2A5F-B70F-DF1E-9BD9-F2C9EFB8C610}"/>
              </a:ext>
            </a:extLst>
          </p:cNvPr>
          <p:cNvSpPr>
            <a:spLocks noGrp="1"/>
          </p:cNvSpPr>
          <p:nvPr>
            <p:ph type="title"/>
          </p:nvPr>
        </p:nvSpPr>
        <p:spPr>
          <a:xfrm>
            <a:off x="838200" y="365126"/>
            <a:ext cx="10515600" cy="726256"/>
          </a:xfrm>
        </p:spPr>
        <p:txBody>
          <a:bodyPr>
            <a:normAutofit/>
          </a:bodyPr>
          <a:lstStyle/>
          <a:p>
            <a:r>
              <a:rPr lang="en-US" sz="3200" b="1" dirty="0">
                <a:latin typeface="+mn-lt"/>
              </a:rPr>
              <a:t>Natural Outcome of Right </a:t>
            </a:r>
            <a:r>
              <a:rPr lang="en-US" sz="3200" b="1" dirty="0" smtClean="0">
                <a:latin typeface="+mn-lt"/>
              </a:rPr>
              <a:t>Understanding &amp; Prosperity</a:t>
            </a:r>
            <a:endParaRPr lang="en-IN" sz="3200" b="1" dirty="0">
              <a:latin typeface="+mn-lt"/>
            </a:endParaRPr>
          </a:p>
        </p:txBody>
      </p:sp>
      <p:sp>
        <p:nvSpPr>
          <p:cNvPr id="3" name="Content Placeholder 2">
            <a:extLst>
              <a:ext uri="{FF2B5EF4-FFF2-40B4-BE49-F238E27FC236}">
                <a16:creationId xmlns:a16="http://schemas.microsoft.com/office/drawing/2014/main" xmlns="" id="{B97C4559-B8DB-17E1-FA36-57DE3E106527}"/>
              </a:ext>
            </a:extLst>
          </p:cNvPr>
          <p:cNvSpPr>
            <a:spLocks noGrp="1"/>
          </p:cNvSpPr>
          <p:nvPr>
            <p:ph idx="1"/>
          </p:nvPr>
        </p:nvSpPr>
        <p:spPr>
          <a:xfrm>
            <a:off x="838200" y="1047135"/>
            <a:ext cx="10515600" cy="5088194"/>
          </a:xfrm>
        </p:spPr>
        <p:txBody>
          <a:bodyPr>
            <a:normAutofit/>
          </a:bodyPr>
          <a:lstStyle/>
          <a:p>
            <a:pPr marL="0" indent="0" algn="just">
              <a:buNone/>
            </a:pPr>
            <a:r>
              <a:rPr lang="en-US" dirty="0"/>
              <a:t>1. The happiness is ensured by having the right understanding and right feeling in the Self. </a:t>
            </a:r>
          </a:p>
          <a:p>
            <a:pPr marL="0" indent="0" algn="just">
              <a:buNone/>
            </a:pPr>
            <a:r>
              <a:rPr lang="en-US" dirty="0"/>
              <a:t>2. The prosperity is a feeling of the availability of more than required physical facility. To ensure it, Right understanding is required at the base, along with physical facility. </a:t>
            </a:r>
          </a:p>
          <a:p>
            <a:pPr marL="0" indent="0" algn="just">
              <a:buNone/>
            </a:pPr>
            <a:r>
              <a:rPr lang="en-US" dirty="0"/>
              <a:t>3. The tradition of living with happiness and prosperity starts from the family order and ultimately, continuity can be ensured by the universal human order</a:t>
            </a:r>
            <a:r>
              <a:rPr lang="en-US" dirty="0" smtClean="0"/>
              <a:t>.</a:t>
            </a:r>
          </a:p>
          <a:p>
            <a:pPr marL="0" indent="0" algn="just">
              <a:buNone/>
            </a:pPr>
            <a:r>
              <a:rPr lang="en-US" b="1" dirty="0" smtClean="0"/>
              <a:t>In this way, the society with happiness in every individual, prosperity in every family, fearlessness (trust) in the society and co-existence (mutual fulfillment) in nature/existence is realized. This is one’s participation (value) in relation to society. </a:t>
            </a:r>
            <a:endParaRPr lang="en-IN" b="1" dirty="0" smtClean="0"/>
          </a:p>
          <a:p>
            <a:pPr marL="0" indent="0" algn="just">
              <a:buNone/>
            </a:pPr>
            <a:endParaRPr lang="en-IN" dirty="0"/>
          </a:p>
        </p:txBody>
      </p:sp>
      <p:pic>
        <p:nvPicPr>
          <p:cNvPr id="6" name="Picture 5">
            <a:extLst>
              <a:ext uri="{FF2B5EF4-FFF2-40B4-BE49-F238E27FC236}">
                <a16:creationId xmlns:a16="http://schemas.microsoft.com/office/drawing/2014/main" xmlns="" id="{9B846A26-EB72-B8CA-85BA-794C26D610E8}"/>
              </a:ext>
            </a:extLst>
          </p:cNvPr>
          <p:cNvPicPr>
            <a:picLocks noChangeAspect="1"/>
          </p:cNvPicPr>
          <p:nvPr/>
        </p:nvPicPr>
        <p:blipFill>
          <a:blip r:embed="rId2"/>
          <a:stretch>
            <a:fillRect/>
          </a:stretch>
        </p:blipFill>
        <p:spPr>
          <a:xfrm>
            <a:off x="9441420" y="-69147"/>
            <a:ext cx="2737341" cy="926672"/>
          </a:xfrm>
          <a:prstGeom prst="rect">
            <a:avLst/>
          </a:prstGeom>
        </p:spPr>
      </p:pic>
    </p:spTree>
    <p:extLst>
      <p:ext uri="{BB962C8B-B14F-4D97-AF65-F5344CB8AC3E}">
        <p14:creationId xmlns:p14="http://schemas.microsoft.com/office/powerpoint/2010/main" xmlns="" val="3731726150"/>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AB496D20-54D6-DBA9-CC3D-061D9CB250FD}"/>
              </a:ext>
            </a:extLst>
          </p:cNvPr>
          <p:cNvPicPr>
            <a:picLocks noGrp="1" noChangeAspect="1"/>
          </p:cNvPicPr>
          <p:nvPr>
            <p:ph idx="1"/>
          </p:nvPr>
        </p:nvPicPr>
        <p:blipFill>
          <a:blip r:embed="rId2"/>
          <a:stretch>
            <a:fillRect/>
          </a:stretch>
        </p:blipFill>
        <p:spPr>
          <a:xfrm>
            <a:off x="1283111" y="752168"/>
            <a:ext cx="9144000" cy="5656872"/>
          </a:xfrm>
        </p:spPr>
      </p:pic>
      <p:pic>
        <p:nvPicPr>
          <p:cNvPr id="6" name="Picture 5">
            <a:extLst>
              <a:ext uri="{FF2B5EF4-FFF2-40B4-BE49-F238E27FC236}">
                <a16:creationId xmlns:a16="http://schemas.microsoft.com/office/drawing/2014/main" xmlns="" id="{957033FB-1EEC-FFCE-11A2-5E534BD5B764}"/>
              </a:ext>
            </a:extLst>
          </p:cNvPr>
          <p:cNvPicPr>
            <a:picLocks noChangeAspect="1"/>
          </p:cNvPicPr>
          <p:nvPr/>
        </p:nvPicPr>
        <p:blipFill>
          <a:blip r:embed="rId3"/>
          <a:stretch>
            <a:fillRect/>
          </a:stretch>
        </p:blipFill>
        <p:spPr>
          <a:xfrm>
            <a:off x="9441420" y="-69147"/>
            <a:ext cx="2737341" cy="926672"/>
          </a:xfrm>
          <a:prstGeom prst="rect">
            <a:avLst/>
          </a:prstGeom>
        </p:spPr>
      </p:pic>
    </p:spTree>
    <p:extLst>
      <p:ext uri="{BB962C8B-B14F-4D97-AF65-F5344CB8AC3E}">
        <p14:creationId xmlns:p14="http://schemas.microsoft.com/office/powerpoint/2010/main" xmlns="" val="2780450034"/>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5A2DB5-21B0-73D5-9C9A-87F3A0B9978A}"/>
              </a:ext>
            </a:extLst>
          </p:cNvPr>
          <p:cNvSpPr>
            <a:spLocks noGrp="1"/>
          </p:cNvSpPr>
          <p:nvPr>
            <p:ph type="title"/>
          </p:nvPr>
        </p:nvSpPr>
        <p:spPr/>
        <p:txBody>
          <a:bodyPr/>
          <a:lstStyle/>
          <a:p>
            <a:r>
              <a:rPr lang="en-IN" b="1" dirty="0"/>
              <a:t>Key Takeaways</a:t>
            </a:r>
          </a:p>
        </p:txBody>
      </p:sp>
      <p:sp>
        <p:nvSpPr>
          <p:cNvPr id="3" name="Content Placeholder 2">
            <a:extLst>
              <a:ext uri="{FF2B5EF4-FFF2-40B4-BE49-F238E27FC236}">
                <a16:creationId xmlns:a16="http://schemas.microsoft.com/office/drawing/2014/main" xmlns="" id="{4F7DF53B-9608-D24D-8660-896C3C1ABEC7}"/>
              </a:ext>
            </a:extLst>
          </p:cNvPr>
          <p:cNvSpPr>
            <a:spLocks noGrp="1"/>
          </p:cNvSpPr>
          <p:nvPr>
            <p:ph idx="1"/>
          </p:nvPr>
        </p:nvSpPr>
        <p:spPr>
          <a:xfrm>
            <a:off x="838200" y="1610315"/>
            <a:ext cx="10515600" cy="4566648"/>
          </a:xfrm>
        </p:spPr>
        <p:txBody>
          <a:bodyPr>
            <a:normAutofit fontScale="92500" lnSpcReduction="20000"/>
          </a:bodyPr>
          <a:lstStyle/>
          <a:p>
            <a:pPr algn="just"/>
            <a:r>
              <a:rPr lang="en-US" dirty="0"/>
              <a:t>At the level of society, the human goal is right understanding and right feeling (happiness) in every individual, prosperity in every family, fearlessness (trust) in society and co-existence (mutual fulfilment) in nature/existence. </a:t>
            </a:r>
          </a:p>
          <a:p>
            <a:pPr algn="just"/>
            <a:r>
              <a:rPr lang="en-US" dirty="0"/>
              <a:t>This goal is fulfilled by human order, i.e. systems for education-</a:t>
            </a:r>
            <a:r>
              <a:rPr lang="en-US" dirty="0" err="1"/>
              <a:t>sanskar</a:t>
            </a:r>
            <a:r>
              <a:rPr lang="en-US" dirty="0"/>
              <a:t>, health-self regulation, production-work, justice-preservation and exchange-storage. </a:t>
            </a:r>
          </a:p>
          <a:p>
            <a:pPr algn="just"/>
            <a:r>
              <a:rPr lang="en-US" dirty="0"/>
              <a:t>These systems start with the family order, and are interconnected right up to world family order, leading to universal human order. </a:t>
            </a:r>
          </a:p>
          <a:p>
            <a:pPr algn="just"/>
            <a:r>
              <a:rPr lang="en-US" dirty="0"/>
              <a:t>The natural process of development of a child in an environment of relationship needs to be understood and fulfilled so that the child grows into a human being who can have the competence to participate in the universal human order. </a:t>
            </a:r>
            <a:endParaRPr lang="en-IN" dirty="0"/>
          </a:p>
        </p:txBody>
      </p:sp>
      <p:pic>
        <p:nvPicPr>
          <p:cNvPr id="4" name="Picture 3">
            <a:extLst>
              <a:ext uri="{FF2B5EF4-FFF2-40B4-BE49-F238E27FC236}">
                <a16:creationId xmlns:a16="http://schemas.microsoft.com/office/drawing/2014/main" xmlns="" id="{EBC75854-9CFB-032B-3FC2-46717291036E}"/>
              </a:ext>
            </a:extLst>
          </p:cNvPr>
          <p:cNvPicPr>
            <a:picLocks noChangeAspect="1"/>
          </p:cNvPicPr>
          <p:nvPr/>
        </p:nvPicPr>
        <p:blipFill>
          <a:blip r:embed="rId2"/>
          <a:stretch>
            <a:fillRect/>
          </a:stretch>
        </p:blipFill>
        <p:spPr>
          <a:xfrm>
            <a:off x="9441420" y="-69147"/>
            <a:ext cx="2737341" cy="926672"/>
          </a:xfrm>
          <a:prstGeom prst="rect">
            <a:avLst/>
          </a:prstGeom>
        </p:spPr>
      </p:pic>
    </p:spTree>
    <p:extLst>
      <p:ext uri="{BB962C8B-B14F-4D97-AF65-F5344CB8AC3E}">
        <p14:creationId xmlns:p14="http://schemas.microsoft.com/office/powerpoint/2010/main" xmlns="" val="2328419570"/>
      </p:ext>
    </p:extLst>
  </p:cSld>
  <p:clrMapOvr>
    <a:masterClrMapping/>
  </p:clrMapOvr>
  <p:transition advClick="0"/>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49116" y="2967335"/>
            <a:ext cx="3693768"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THANK YOU </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5" name="Picture 4">
            <a:extLst>
              <a:ext uri="{FF2B5EF4-FFF2-40B4-BE49-F238E27FC236}">
                <a16:creationId xmlns:a16="http://schemas.microsoft.com/office/drawing/2014/main" xmlns="" id="{EBC75854-9CFB-032B-3FC2-46717291036E}"/>
              </a:ext>
            </a:extLst>
          </p:cNvPr>
          <p:cNvPicPr>
            <a:picLocks noChangeAspect="1"/>
          </p:cNvPicPr>
          <p:nvPr/>
        </p:nvPicPr>
        <p:blipFill>
          <a:blip r:embed="rId2"/>
          <a:stretch>
            <a:fillRect/>
          </a:stretch>
        </p:blipFill>
        <p:spPr>
          <a:xfrm>
            <a:off x="9441420" y="-69147"/>
            <a:ext cx="2737341" cy="926672"/>
          </a:xfrm>
          <a:prstGeom prst="rect">
            <a:avLst/>
          </a:prstGeom>
        </p:spPr>
      </p:pic>
    </p:spTree>
    <p:extLst>
      <p:ext uri="{BB962C8B-B14F-4D97-AF65-F5344CB8AC3E}">
        <p14:creationId xmlns:p14="http://schemas.microsoft.com/office/powerpoint/2010/main" xmlns="" val="218183706"/>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 Important Aspects Of Relationship</a:t>
            </a:r>
            <a:endParaRPr lang="en-IN" dirty="0"/>
          </a:p>
        </p:txBody>
      </p:sp>
      <p:sp>
        <p:nvSpPr>
          <p:cNvPr id="3" name="Content Placeholder 2"/>
          <p:cNvSpPr>
            <a:spLocks noGrp="1"/>
          </p:cNvSpPr>
          <p:nvPr>
            <p:ph idx="1"/>
          </p:nvPr>
        </p:nvSpPr>
        <p:spPr/>
        <p:txBody>
          <a:bodyPr/>
          <a:lstStyle/>
          <a:p>
            <a:r>
              <a:rPr lang="en-US" dirty="0"/>
              <a:t>Relationship is – between one Self (I1) and another Self (I2) </a:t>
            </a:r>
          </a:p>
          <a:p>
            <a:r>
              <a:rPr lang="en-US" dirty="0"/>
              <a:t>There are feelings in relationship – in one Self (I1) for the other Self (I2) </a:t>
            </a:r>
          </a:p>
          <a:p>
            <a:r>
              <a:rPr lang="en-US" dirty="0"/>
              <a:t>These feelings can be recognized – they are definite</a:t>
            </a:r>
          </a:p>
          <a:p>
            <a:r>
              <a:rPr lang="en-US" dirty="0"/>
              <a:t>The fulfilment of these feelings and their right evaluation lead to mutual happiness</a:t>
            </a:r>
            <a:endParaRPr lang="en-IN" dirty="0"/>
          </a:p>
        </p:txBody>
      </p:sp>
      <p:pic>
        <p:nvPicPr>
          <p:cNvPr id="4" name="Picture 3">
            <a:extLst>
              <a:ext uri="{FF2B5EF4-FFF2-40B4-BE49-F238E27FC236}">
                <a16:creationId xmlns:a16="http://schemas.microsoft.com/office/drawing/2014/main" xmlns="" id="{80DA3407-D965-1AC4-9D76-077E6D697488}"/>
              </a:ext>
            </a:extLst>
          </p:cNvPr>
          <p:cNvPicPr>
            <a:picLocks noChangeAspect="1"/>
          </p:cNvPicPr>
          <p:nvPr/>
        </p:nvPicPr>
        <p:blipFill>
          <a:blip r:embed="rId2"/>
          <a:stretch>
            <a:fillRect/>
          </a:stretch>
        </p:blipFill>
        <p:spPr>
          <a:xfrm>
            <a:off x="9455084" y="0"/>
            <a:ext cx="2736915" cy="923827"/>
          </a:xfrm>
          <a:prstGeom prst="rect">
            <a:avLst/>
          </a:prstGeom>
        </p:spPr>
      </p:pic>
    </p:spTree>
    <p:extLst>
      <p:ext uri="{BB962C8B-B14F-4D97-AF65-F5344CB8AC3E}">
        <p14:creationId xmlns:p14="http://schemas.microsoft.com/office/powerpoint/2010/main" xmlns="" val="1765088379"/>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446" y="540396"/>
            <a:ext cx="11482251" cy="766861"/>
          </a:xfrm>
        </p:spPr>
        <p:txBody>
          <a:bodyPr>
            <a:noAutofit/>
          </a:bodyPr>
          <a:lstStyle/>
          <a:p>
            <a:r>
              <a:rPr lang="en-US" sz="3600" b="1" dirty="0"/>
              <a:t>Relationship is – between one Self (I1) and another Self (I2)</a:t>
            </a:r>
            <a:endParaRPr lang="en-IN" sz="3600" b="1" dirty="0"/>
          </a:p>
        </p:txBody>
      </p:sp>
      <p:sp>
        <p:nvSpPr>
          <p:cNvPr id="3" name="Content Placeholder 2"/>
          <p:cNvSpPr>
            <a:spLocks noGrp="1"/>
          </p:cNvSpPr>
          <p:nvPr>
            <p:ph idx="1"/>
          </p:nvPr>
        </p:nvSpPr>
        <p:spPr>
          <a:xfrm>
            <a:off x="838199" y="1233356"/>
            <a:ext cx="10515600" cy="2307310"/>
          </a:xfrm>
        </p:spPr>
        <p:txBody>
          <a:bodyPr>
            <a:normAutofit fontScale="85000" lnSpcReduction="20000"/>
          </a:bodyPr>
          <a:lstStyle/>
          <a:p>
            <a:r>
              <a:rPr lang="en-US" dirty="0"/>
              <a:t>Relationship is already there. </a:t>
            </a:r>
          </a:p>
          <a:p>
            <a:r>
              <a:rPr lang="en-US" dirty="0"/>
              <a:t>Need not construct or create relationship. </a:t>
            </a:r>
          </a:p>
          <a:p>
            <a:r>
              <a:rPr lang="en-US" dirty="0"/>
              <a:t>Need to understand relationship and fulfil it. </a:t>
            </a:r>
          </a:p>
          <a:p>
            <a:r>
              <a:rPr lang="en-US" dirty="0"/>
              <a:t>Relationship is between one Self and the other Self.</a:t>
            </a:r>
          </a:p>
          <a:p>
            <a:r>
              <a:rPr lang="en-US" dirty="0"/>
              <a:t>Self which is recognizing the relationship, and not the Body. </a:t>
            </a:r>
          </a:p>
          <a:p>
            <a:r>
              <a:rPr lang="en-US" dirty="0"/>
              <a:t>It is the Self which relates to the other, and not the Body. </a:t>
            </a:r>
            <a:endParaRPr lang="en-IN" dirty="0"/>
          </a:p>
        </p:txBody>
      </p:sp>
      <p:pic>
        <p:nvPicPr>
          <p:cNvPr id="4" name="Picture 3">
            <a:extLst>
              <a:ext uri="{FF2B5EF4-FFF2-40B4-BE49-F238E27FC236}">
                <a16:creationId xmlns:a16="http://schemas.microsoft.com/office/drawing/2014/main" xmlns="" id="{80DA3407-D965-1AC4-9D76-077E6D697488}"/>
              </a:ext>
            </a:extLst>
          </p:cNvPr>
          <p:cNvPicPr>
            <a:picLocks noChangeAspect="1"/>
          </p:cNvPicPr>
          <p:nvPr/>
        </p:nvPicPr>
        <p:blipFill>
          <a:blip r:embed="rId2"/>
          <a:stretch>
            <a:fillRect/>
          </a:stretch>
        </p:blipFill>
        <p:spPr>
          <a:xfrm>
            <a:off x="9455084" y="0"/>
            <a:ext cx="2736915" cy="923827"/>
          </a:xfrm>
          <a:prstGeom prst="rect">
            <a:avLst/>
          </a:prstGeom>
        </p:spPr>
      </p:pic>
      <p:sp>
        <p:nvSpPr>
          <p:cNvPr id="6" name="Rectangle 5"/>
          <p:cNvSpPr/>
          <p:nvPr/>
        </p:nvSpPr>
        <p:spPr>
          <a:xfrm>
            <a:off x="300446" y="3557982"/>
            <a:ext cx="11599817" cy="584775"/>
          </a:xfrm>
          <a:prstGeom prst="rect">
            <a:avLst/>
          </a:prstGeom>
        </p:spPr>
        <p:txBody>
          <a:bodyPr wrap="square">
            <a:spAutoFit/>
          </a:bodyPr>
          <a:lstStyle/>
          <a:p>
            <a:r>
              <a:rPr lang="en-US" sz="3200" b="1" dirty="0">
                <a:latin typeface="+mj-lt"/>
                <a:ea typeface="+mj-ea"/>
                <a:cs typeface="+mj-cs"/>
              </a:rPr>
              <a:t>There</a:t>
            </a:r>
            <a:r>
              <a:rPr lang="en-US" sz="3200" b="1" dirty="0">
                <a:latin typeface="+mj-lt"/>
              </a:rPr>
              <a:t> are feelings in relationship – in one Self (I1) for the other Self (I2)</a:t>
            </a:r>
            <a:endParaRPr lang="en-IN" sz="3200" b="1" dirty="0">
              <a:latin typeface="+mj-lt"/>
            </a:endParaRPr>
          </a:p>
        </p:txBody>
      </p:sp>
      <p:sp>
        <p:nvSpPr>
          <p:cNvPr id="7" name="Rectangle 6"/>
          <p:cNvSpPr/>
          <p:nvPr/>
        </p:nvSpPr>
        <p:spPr>
          <a:xfrm>
            <a:off x="838199" y="4160073"/>
            <a:ext cx="10515600" cy="2301336"/>
          </a:xfrm>
          <a:prstGeom prst="rect">
            <a:avLst/>
          </a:prstGeom>
        </p:spPr>
        <p:txBody>
          <a:bodyPr wrap="square">
            <a:spAutoFit/>
          </a:bodyPr>
          <a:lstStyle/>
          <a:p>
            <a:pPr marL="228600" indent="-228600">
              <a:lnSpc>
                <a:spcPct val="70000"/>
              </a:lnSpc>
              <a:spcBef>
                <a:spcPts val="1000"/>
              </a:spcBef>
              <a:buFont typeface="Arial" panose="020B0604020202020204" pitchFamily="34" charset="0"/>
              <a:buChar char="•"/>
            </a:pPr>
            <a:r>
              <a:rPr lang="en-US" sz="2400" dirty="0"/>
              <a:t>The important issue in human relationship is that of the feelings. </a:t>
            </a:r>
          </a:p>
          <a:p>
            <a:pPr marL="228600" indent="-228600">
              <a:lnSpc>
                <a:spcPct val="70000"/>
              </a:lnSpc>
              <a:spcBef>
                <a:spcPts val="1000"/>
              </a:spcBef>
              <a:buFont typeface="Arial" panose="020B0604020202020204" pitchFamily="34" charset="0"/>
              <a:buChar char="•"/>
            </a:pPr>
            <a:r>
              <a:rPr lang="en-US" sz="2400" dirty="0"/>
              <a:t>Feelings are in the Self, not in the Body.</a:t>
            </a:r>
          </a:p>
          <a:p>
            <a:pPr marL="228600" indent="-228600">
              <a:lnSpc>
                <a:spcPct val="70000"/>
              </a:lnSpc>
              <a:spcBef>
                <a:spcPts val="1000"/>
              </a:spcBef>
              <a:buFont typeface="Arial" panose="020B0604020202020204" pitchFamily="34" charset="0"/>
              <a:buChar char="•"/>
            </a:pPr>
            <a:r>
              <a:rPr lang="en-US" sz="2400" dirty="0"/>
              <a:t>It is the Self which has the feelings and which </a:t>
            </a:r>
            <a:r>
              <a:rPr lang="en-US" sz="2400" dirty="0" err="1"/>
              <a:t>recognises</a:t>
            </a:r>
            <a:r>
              <a:rPr lang="en-US" sz="2400" dirty="0"/>
              <a:t> the feelings. </a:t>
            </a:r>
          </a:p>
          <a:p>
            <a:pPr marL="228600" indent="-228600">
              <a:lnSpc>
                <a:spcPct val="70000"/>
              </a:lnSpc>
              <a:spcBef>
                <a:spcPts val="1000"/>
              </a:spcBef>
              <a:buFont typeface="Arial" panose="020B0604020202020204" pitchFamily="34" charset="0"/>
              <a:buChar char="•"/>
            </a:pPr>
            <a:r>
              <a:rPr lang="en-US" sz="2400" dirty="0"/>
              <a:t>To understand relationship, </a:t>
            </a:r>
          </a:p>
          <a:p>
            <a:pPr marL="685800" lvl="2" indent="-228600">
              <a:lnSpc>
                <a:spcPct val="70000"/>
              </a:lnSpc>
              <a:spcBef>
                <a:spcPts val="1000"/>
              </a:spcBef>
              <a:buFont typeface="Arial" panose="020B0604020202020204" pitchFamily="34" charset="0"/>
              <a:buChar char="•"/>
            </a:pPr>
            <a:r>
              <a:rPr lang="en-US" sz="2400" dirty="0"/>
              <a:t>One has to understand the Self </a:t>
            </a:r>
          </a:p>
          <a:p>
            <a:pPr marL="685800" lvl="2" indent="-228600">
              <a:lnSpc>
                <a:spcPct val="70000"/>
              </a:lnSpc>
              <a:spcBef>
                <a:spcPts val="1000"/>
              </a:spcBef>
              <a:buFont typeface="Arial" panose="020B0604020202020204" pitchFamily="34" charset="0"/>
              <a:buChar char="•"/>
            </a:pPr>
            <a:r>
              <a:rPr lang="en-US" sz="2400" dirty="0"/>
              <a:t>Naturally acceptable feelings in the Self. </a:t>
            </a:r>
            <a:endParaRPr lang="en-IN" sz="2400" dirty="0"/>
          </a:p>
        </p:txBody>
      </p:sp>
    </p:spTree>
    <p:extLst>
      <p:ext uri="{BB962C8B-B14F-4D97-AF65-F5344CB8AC3E}">
        <p14:creationId xmlns:p14="http://schemas.microsoft.com/office/powerpoint/2010/main" xmlns="" val="2436995818"/>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17822"/>
            <a:ext cx="10515600" cy="941161"/>
          </a:xfrm>
        </p:spPr>
        <p:txBody>
          <a:bodyPr>
            <a:normAutofit/>
          </a:bodyPr>
          <a:lstStyle/>
          <a:p>
            <a:r>
              <a:rPr lang="en-US" sz="3600" b="1" dirty="0"/>
              <a:t>These Feelings can be Recognized – they are Definite</a:t>
            </a:r>
            <a:endParaRPr lang="en-IN" sz="3600" b="1" dirty="0"/>
          </a:p>
        </p:txBody>
      </p:sp>
      <p:sp>
        <p:nvSpPr>
          <p:cNvPr id="3" name="Content Placeholder 2"/>
          <p:cNvSpPr>
            <a:spLocks noGrp="1"/>
          </p:cNvSpPr>
          <p:nvPr>
            <p:ph idx="1"/>
          </p:nvPr>
        </p:nvSpPr>
        <p:spPr>
          <a:xfrm>
            <a:off x="838200" y="1541417"/>
            <a:ext cx="10515600" cy="4635546"/>
          </a:xfrm>
        </p:spPr>
        <p:txBody>
          <a:bodyPr>
            <a:normAutofit/>
          </a:bodyPr>
          <a:lstStyle/>
          <a:p>
            <a:r>
              <a:rPr lang="en-US" dirty="0"/>
              <a:t>9 Feelings (values) in relationship: </a:t>
            </a:r>
          </a:p>
          <a:p>
            <a:pPr marL="457200" lvl="1" indent="0">
              <a:buNone/>
            </a:pPr>
            <a:r>
              <a:rPr lang="en-US" dirty="0"/>
              <a:t>1. Trust </a:t>
            </a:r>
            <a:r>
              <a:rPr lang="en-US" dirty="0" smtClean="0"/>
              <a:t>(</a:t>
            </a:r>
            <a:r>
              <a:rPr lang="en-US" dirty="0" err="1" smtClean="0"/>
              <a:t>vishwas</a:t>
            </a:r>
            <a:r>
              <a:rPr lang="en-US" dirty="0" smtClean="0"/>
              <a:t>) </a:t>
            </a:r>
            <a:endParaRPr lang="en-US" dirty="0"/>
          </a:p>
          <a:p>
            <a:pPr marL="457200" lvl="1" indent="0">
              <a:buNone/>
            </a:pPr>
            <a:r>
              <a:rPr lang="en-US" dirty="0"/>
              <a:t>2. Respect </a:t>
            </a:r>
            <a:r>
              <a:rPr lang="en-US" dirty="0" smtClean="0"/>
              <a:t>(</a:t>
            </a:r>
            <a:r>
              <a:rPr lang="en-US" dirty="0" err="1" smtClean="0"/>
              <a:t>sammana</a:t>
            </a:r>
            <a:r>
              <a:rPr lang="en-US" dirty="0" smtClean="0"/>
              <a:t>)</a:t>
            </a:r>
            <a:endParaRPr lang="en-US" dirty="0"/>
          </a:p>
          <a:p>
            <a:pPr marL="457200" lvl="1" indent="0">
              <a:buNone/>
            </a:pPr>
            <a:r>
              <a:rPr lang="en-US" dirty="0"/>
              <a:t>3. Affection </a:t>
            </a:r>
            <a:r>
              <a:rPr lang="en-US" dirty="0" smtClean="0"/>
              <a:t>(</a:t>
            </a:r>
            <a:r>
              <a:rPr lang="en-US" dirty="0" err="1" smtClean="0"/>
              <a:t>sneha</a:t>
            </a:r>
            <a:r>
              <a:rPr lang="en-US" dirty="0" smtClean="0"/>
              <a:t>)</a:t>
            </a:r>
            <a:endParaRPr lang="en-US" dirty="0"/>
          </a:p>
          <a:p>
            <a:pPr marL="457200" lvl="1" indent="0">
              <a:buNone/>
            </a:pPr>
            <a:r>
              <a:rPr lang="en-US" dirty="0"/>
              <a:t>4. Care </a:t>
            </a:r>
            <a:r>
              <a:rPr lang="en-US" dirty="0" smtClean="0"/>
              <a:t>(</a:t>
            </a:r>
            <a:r>
              <a:rPr lang="en-US" dirty="0" err="1" smtClean="0"/>
              <a:t>mamta</a:t>
            </a:r>
            <a:r>
              <a:rPr lang="en-US" dirty="0" smtClean="0"/>
              <a:t>)</a:t>
            </a:r>
            <a:endParaRPr lang="en-US" dirty="0"/>
          </a:p>
          <a:p>
            <a:pPr marL="457200" lvl="1" indent="0">
              <a:buNone/>
            </a:pPr>
            <a:r>
              <a:rPr lang="en-US" dirty="0"/>
              <a:t>5. Guidance </a:t>
            </a:r>
            <a:r>
              <a:rPr lang="en-US" dirty="0" smtClean="0"/>
              <a:t>(</a:t>
            </a:r>
            <a:r>
              <a:rPr lang="en-US" dirty="0" err="1" smtClean="0"/>
              <a:t>vatsalya</a:t>
            </a:r>
            <a:r>
              <a:rPr lang="en-US" dirty="0" smtClean="0"/>
              <a:t>)</a:t>
            </a:r>
            <a:endParaRPr lang="en-US" dirty="0"/>
          </a:p>
          <a:p>
            <a:pPr marL="457200" lvl="1" indent="0">
              <a:buNone/>
            </a:pPr>
            <a:r>
              <a:rPr lang="en-US" dirty="0"/>
              <a:t>6. Reverence </a:t>
            </a:r>
            <a:r>
              <a:rPr lang="en-US" dirty="0" smtClean="0"/>
              <a:t>(</a:t>
            </a:r>
            <a:r>
              <a:rPr lang="en-US" dirty="0" err="1" smtClean="0"/>
              <a:t>shraddha</a:t>
            </a:r>
            <a:r>
              <a:rPr lang="en-US" dirty="0" smtClean="0"/>
              <a:t>)</a:t>
            </a:r>
            <a:endParaRPr lang="en-US" dirty="0"/>
          </a:p>
          <a:p>
            <a:pPr marL="457200" lvl="1" indent="0">
              <a:buNone/>
            </a:pPr>
            <a:r>
              <a:rPr lang="en-US" dirty="0"/>
              <a:t>7. Glory </a:t>
            </a:r>
            <a:r>
              <a:rPr lang="en-US" dirty="0" smtClean="0"/>
              <a:t>(</a:t>
            </a:r>
            <a:r>
              <a:rPr lang="en-US" dirty="0" err="1" smtClean="0"/>
              <a:t>guarava</a:t>
            </a:r>
            <a:r>
              <a:rPr lang="en-US" dirty="0" smtClean="0"/>
              <a:t>)</a:t>
            </a:r>
            <a:endParaRPr lang="en-US" dirty="0"/>
          </a:p>
          <a:p>
            <a:pPr marL="457200" lvl="1" indent="0">
              <a:buNone/>
            </a:pPr>
            <a:r>
              <a:rPr lang="en-US" dirty="0"/>
              <a:t>8. Gratitude </a:t>
            </a:r>
            <a:r>
              <a:rPr lang="en-US" dirty="0" smtClean="0"/>
              <a:t>(</a:t>
            </a:r>
            <a:r>
              <a:rPr lang="en-US" dirty="0" err="1" smtClean="0"/>
              <a:t>kritagyata</a:t>
            </a:r>
            <a:r>
              <a:rPr lang="en-US" dirty="0" smtClean="0"/>
              <a:t>)</a:t>
            </a:r>
            <a:endParaRPr lang="en-US" dirty="0"/>
          </a:p>
          <a:p>
            <a:pPr marL="457200" lvl="1" indent="0">
              <a:buNone/>
            </a:pPr>
            <a:r>
              <a:rPr lang="en-US" dirty="0"/>
              <a:t>9. Love </a:t>
            </a:r>
            <a:r>
              <a:rPr lang="en-US" dirty="0" smtClean="0"/>
              <a:t>(</a:t>
            </a:r>
            <a:r>
              <a:rPr lang="en-US" dirty="0" err="1" smtClean="0"/>
              <a:t>prem</a:t>
            </a:r>
            <a:r>
              <a:rPr lang="en-US" dirty="0" smtClean="0"/>
              <a:t>)</a:t>
            </a:r>
            <a:endParaRPr lang="en-US" dirty="0"/>
          </a:p>
        </p:txBody>
      </p:sp>
      <p:pic>
        <p:nvPicPr>
          <p:cNvPr id="4" name="Picture 3">
            <a:extLst>
              <a:ext uri="{FF2B5EF4-FFF2-40B4-BE49-F238E27FC236}">
                <a16:creationId xmlns:a16="http://schemas.microsoft.com/office/drawing/2014/main" xmlns="" id="{80DA3407-D965-1AC4-9D76-077E6D697488}"/>
              </a:ext>
            </a:extLst>
          </p:cNvPr>
          <p:cNvPicPr>
            <a:picLocks noChangeAspect="1"/>
          </p:cNvPicPr>
          <p:nvPr/>
        </p:nvPicPr>
        <p:blipFill>
          <a:blip r:embed="rId2"/>
          <a:stretch>
            <a:fillRect/>
          </a:stretch>
        </p:blipFill>
        <p:spPr>
          <a:xfrm>
            <a:off x="9455084" y="0"/>
            <a:ext cx="2736915" cy="923827"/>
          </a:xfrm>
          <a:prstGeom prst="rect">
            <a:avLst/>
          </a:prstGeom>
        </p:spPr>
      </p:pic>
    </p:spTree>
    <p:extLst>
      <p:ext uri="{BB962C8B-B14F-4D97-AF65-F5344CB8AC3E}">
        <p14:creationId xmlns:p14="http://schemas.microsoft.com/office/powerpoint/2010/main" xmlns="" val="962087448"/>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7707"/>
            <a:ext cx="10515600" cy="941161"/>
          </a:xfrm>
        </p:spPr>
        <p:txBody>
          <a:bodyPr>
            <a:noAutofit/>
          </a:bodyPr>
          <a:lstStyle/>
          <a:p>
            <a:r>
              <a:rPr lang="en-US" sz="2400" b="1" dirty="0" smtClean="0">
                <a:latin typeface="+mn-lt"/>
              </a:rPr>
              <a:t>Enumerate some of the important values which lie at the base of good relationships.  or  What are the foundational values of relationships? How can they be used to ensure strong  and mutually relationships?  </a:t>
            </a:r>
            <a:endParaRPr lang="en-US" sz="2400" b="1" i="0" dirty="0">
              <a:effectLst/>
              <a:latin typeface="+mn-lt"/>
            </a:endParaRPr>
          </a:p>
        </p:txBody>
      </p:sp>
      <p:sp>
        <p:nvSpPr>
          <p:cNvPr id="3" name="Content Placeholder 2"/>
          <p:cNvSpPr>
            <a:spLocks noGrp="1"/>
          </p:cNvSpPr>
          <p:nvPr>
            <p:ph idx="1"/>
          </p:nvPr>
        </p:nvSpPr>
        <p:spPr>
          <a:xfrm>
            <a:off x="838200" y="1541417"/>
            <a:ext cx="10515600" cy="4635546"/>
          </a:xfrm>
        </p:spPr>
        <p:txBody>
          <a:bodyPr>
            <a:noAutofit/>
          </a:bodyPr>
          <a:lstStyle/>
          <a:p>
            <a:pPr>
              <a:buNone/>
            </a:pPr>
            <a:r>
              <a:rPr lang="en-US" sz="2400" dirty="0" smtClean="0"/>
              <a:t>There are certain basic and important values in maintaining relationship. These values, we all know, are the backbone of health and happy family relations. The feelings, emotions, sentiments and respect all are of real importance. These values lead to elimination of friction and establishment of total harmony in relationship on long term basis. Values that are important in any relationship are </a:t>
            </a:r>
          </a:p>
          <a:p>
            <a:pPr>
              <a:buNone/>
            </a:pPr>
            <a:r>
              <a:rPr lang="en-US" sz="2400" dirty="0" smtClean="0"/>
              <a:t>1. </a:t>
            </a:r>
            <a:r>
              <a:rPr lang="en-US" sz="2400" b="1" dirty="0" smtClean="0"/>
              <a:t>Trust: </a:t>
            </a:r>
            <a:r>
              <a:rPr lang="en-US" sz="2400" dirty="0" smtClean="0"/>
              <a:t>Trust or </a:t>
            </a:r>
            <a:r>
              <a:rPr lang="en-US" sz="2400" dirty="0" err="1" smtClean="0"/>
              <a:t>vishwas</a:t>
            </a:r>
            <a:r>
              <a:rPr lang="en-US" sz="2400" dirty="0" smtClean="0"/>
              <a:t> is the foundational value in relationship. To be assured that each human being inherently wants oneself and the other to be happy and prosperous. If we have trust in the other, we are able to see the other as a relative and not as an adversary. </a:t>
            </a:r>
          </a:p>
        </p:txBody>
      </p:sp>
      <p:pic>
        <p:nvPicPr>
          <p:cNvPr id="4" name="Picture 3">
            <a:extLst>
              <a:ext uri="{FF2B5EF4-FFF2-40B4-BE49-F238E27FC236}">
                <a16:creationId xmlns:a16="http://schemas.microsoft.com/office/drawing/2014/main" xmlns="" id="{80DA3407-D965-1AC4-9D76-077E6D697488}"/>
              </a:ext>
            </a:extLst>
          </p:cNvPr>
          <p:cNvPicPr>
            <a:picLocks noChangeAspect="1"/>
          </p:cNvPicPr>
          <p:nvPr/>
        </p:nvPicPr>
        <p:blipFill>
          <a:blip r:embed="rId2"/>
          <a:stretch>
            <a:fillRect/>
          </a:stretch>
        </p:blipFill>
        <p:spPr>
          <a:xfrm>
            <a:off x="9455084" y="0"/>
            <a:ext cx="2736915" cy="923827"/>
          </a:xfrm>
          <a:prstGeom prst="rect">
            <a:avLst/>
          </a:prstGeom>
        </p:spPr>
      </p:pic>
    </p:spTree>
    <p:extLst>
      <p:ext uri="{BB962C8B-B14F-4D97-AF65-F5344CB8AC3E}">
        <p14:creationId xmlns:p14="http://schemas.microsoft.com/office/powerpoint/2010/main" xmlns="" val="962087448"/>
      </p:ext>
    </p:extLst>
  </p:cSld>
  <p:clrMapOvr>
    <a:masterClrMapping/>
  </p:clrMapOvr>
  <mc:AlternateContent xmlns:mc="http://schemas.openxmlformats.org/markup-compatibility/2006">
    <mc:Choice xmlns:p14="http://schemas.microsoft.com/office/powerpoint/2010/main" xmlns="" Requires="p14">
      <p:transition p14:dur="0" advClick="0"/>
    </mc:Choice>
    <mc:Fallback>
      <p:transition advClick="0"/>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37565</TotalTime>
  <Words>6297</Words>
  <Application>Microsoft Office PowerPoint</Application>
  <PresentationFormat>Custom</PresentationFormat>
  <Paragraphs>369</Paragraphs>
  <Slides>59</Slides>
  <Notes>0</Notes>
  <HiddenSlides>10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Course:  UNIVERSAL HUMAN VALUES (UHV38)   Unit 3: Understanding Harmony in the Family </vt:lpstr>
      <vt:lpstr>Overview</vt:lpstr>
      <vt:lpstr>Family </vt:lpstr>
      <vt:lpstr>Set of Proposal about the Family (To be verified on natural acceptance)</vt:lpstr>
      <vt:lpstr>Family </vt:lpstr>
      <vt:lpstr>Four Important Aspects Of Relationship</vt:lpstr>
      <vt:lpstr>Relationship is – between one Self (I1) and another Self (I2)</vt:lpstr>
      <vt:lpstr>These Feelings can be Recognized – they are Definite</vt:lpstr>
      <vt:lpstr>Enumerate some of the important values which lie at the base of good relationships.  or  What are the foundational values of relationships? How can they be used to ensure strong  and mutually relationships?  </vt:lpstr>
      <vt:lpstr>Naturally Acceptable Feelings in Relationship</vt:lpstr>
      <vt:lpstr>Naturally Acceptable Feelings in Relationship (Contd..) </vt:lpstr>
      <vt:lpstr>Naturally Acceptable Feelings in Relationship (Contd..) </vt:lpstr>
      <vt:lpstr>Under Evaluation, Over Evaluation and Otherwise Evaluation</vt:lpstr>
      <vt:lpstr>Explain the feeling of care and guidance. What role do these feelings have in parent child relationship?</vt:lpstr>
      <vt:lpstr>Justice in Human Relationship </vt:lpstr>
      <vt:lpstr>Justice in Human Relationship </vt:lpstr>
      <vt:lpstr>Justice in Human Relationship </vt:lpstr>
      <vt:lpstr>Fulfilment of feelings in relationship and their evaluation leads to mutual happiness</vt:lpstr>
      <vt:lpstr>Appraisal of the Current Status</vt:lpstr>
      <vt:lpstr>The Way Ahead</vt:lpstr>
      <vt:lpstr>Trust, Difference between intention and competence</vt:lpstr>
      <vt:lpstr>Trust, Difference between intention and competence</vt:lpstr>
      <vt:lpstr>'Trust' – the Foundational Value in Relationship</vt:lpstr>
      <vt:lpstr>Slide 24</vt:lpstr>
      <vt:lpstr>Distinguishing between Intention and Competence </vt:lpstr>
      <vt:lpstr>Slide 26</vt:lpstr>
      <vt:lpstr>Slide 27</vt:lpstr>
      <vt:lpstr>Slide 28</vt:lpstr>
      <vt:lpstr>Key Takeaways </vt:lpstr>
      <vt:lpstr>Respect– As the Right Evaluation</vt:lpstr>
      <vt:lpstr>Minimum Content of Respect – The Other is Similar to Me</vt:lpstr>
      <vt:lpstr>Slide 32</vt:lpstr>
      <vt:lpstr>Slide 33</vt:lpstr>
      <vt:lpstr>Slide 34</vt:lpstr>
      <vt:lpstr>Slide 35</vt:lpstr>
      <vt:lpstr>Disrespect Arising out of Differentiation leading to Discrimination </vt:lpstr>
      <vt:lpstr>Slide 37</vt:lpstr>
      <vt:lpstr>Differentiation</vt:lpstr>
      <vt:lpstr>Differentiation</vt:lpstr>
      <vt:lpstr>Differentiation</vt:lpstr>
      <vt:lpstr>Problems faced due to Differentiation in relationship</vt:lpstr>
      <vt:lpstr>Difference  between Respect &amp; Differentiation</vt:lpstr>
      <vt:lpstr>Role of Physical Facility in Fulfilment of Relationship</vt:lpstr>
      <vt:lpstr>My Participation (Value) in Family </vt:lpstr>
      <vt:lpstr>Understanding Harmony in the Society </vt:lpstr>
      <vt:lpstr>Understanding Human Goal</vt:lpstr>
      <vt:lpstr>Appraisal of the Current Status </vt:lpstr>
      <vt:lpstr>Slide 48</vt:lpstr>
      <vt:lpstr>Programs needed to achieve comprehensive Human Goal</vt:lpstr>
      <vt:lpstr>Education-Sanskar</vt:lpstr>
      <vt:lpstr>Health and Self-regulation </vt:lpstr>
      <vt:lpstr>Production-Work</vt:lpstr>
      <vt:lpstr>Justice-Preservation</vt:lpstr>
      <vt:lpstr>Exchange-Storage</vt:lpstr>
      <vt:lpstr>Slide 55</vt:lpstr>
      <vt:lpstr>Natural Outcome of Right Understanding &amp; Prosperity</vt:lpstr>
      <vt:lpstr>Slide 57</vt:lpstr>
      <vt:lpstr>Key Takeaways</vt:lpstr>
      <vt:lpstr>Slide 59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Hansimurthy</cp:lastModifiedBy>
  <cp:revision>107</cp:revision>
  <dcterms:created xsi:type="dcterms:W3CDTF">2022-11-24T10:11:47Z</dcterms:created>
  <dcterms:modified xsi:type="dcterms:W3CDTF">2023-01-13T05:09:37Z</dcterms:modified>
</cp:coreProperties>
</file>