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84" r:id="rId6"/>
    <p:sldId id="280" r:id="rId7"/>
    <p:sldId id="281" r:id="rId8"/>
    <p:sldId id="282" r:id="rId9"/>
    <p:sldId id="283" r:id="rId10"/>
    <p:sldId id="286" r:id="rId11"/>
    <p:sldId id="261" r:id="rId12"/>
    <p:sldId id="287" r:id="rId13"/>
    <p:sldId id="262" r:id="rId14"/>
    <p:sldId id="288" r:id="rId15"/>
    <p:sldId id="289" r:id="rId16"/>
    <p:sldId id="290" r:id="rId17"/>
    <p:sldId id="291" r:id="rId18"/>
    <p:sldId id="292" r:id="rId19"/>
    <p:sldId id="293" r:id="rId20"/>
    <p:sldId id="294" r:id="rId21"/>
    <p:sldId id="295" r:id="rId22"/>
    <p:sldId id="296" r:id="rId23"/>
    <p:sldId id="297" r:id="rId24"/>
    <p:sldId id="298" r:id="rId25"/>
    <p:sldId id="299" r:id="rId26"/>
    <p:sldId id="300" r:id="rId27"/>
    <p:sldId id="263" r:id="rId28"/>
    <p:sldId id="308" r:id="rId29"/>
    <p:sldId id="278" r:id="rId30"/>
    <p:sldId id="265" r:id="rId31"/>
    <p:sldId id="302" r:id="rId32"/>
    <p:sldId id="264" r:id="rId33"/>
    <p:sldId id="301" r:id="rId34"/>
    <p:sldId id="303" r:id="rId35"/>
    <p:sldId id="304" r:id="rId36"/>
    <p:sldId id="267" r:id="rId37"/>
    <p:sldId id="309" r:id="rId38"/>
    <p:sldId id="275" r:id="rId39"/>
    <p:sldId id="269" r:id="rId40"/>
    <p:sldId id="305" r:id="rId41"/>
    <p:sldId id="270" r:id="rId42"/>
    <p:sldId id="272" r:id="rId43"/>
    <p:sldId id="273" r:id="rId44"/>
    <p:sldId id="306" r:id="rId45"/>
    <p:sldId id="307" r:id="rId46"/>
    <p:sldId id="279"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7040" autoAdjust="0"/>
    <p:restoredTop sz="94660"/>
  </p:normalViewPr>
  <p:slideViewPr>
    <p:cSldViewPr snapToGrid="0">
      <p:cViewPr varScale="1">
        <p:scale>
          <a:sx n="69" d="100"/>
          <a:sy n="69" d="100"/>
        </p:scale>
        <p:origin x="-612" y="-10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F3BDA30B-FF1A-4D42-B503-7E3E16356327}" type="datetimeFigureOut">
              <a:rPr lang="en-IN" smtClean="0"/>
              <a:pPr/>
              <a:t>17-01-2023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5EECD74-7738-4C9B-86AF-C539E7249628}" type="slidenum">
              <a:rPr lang="en-IN" smtClean="0"/>
              <a:pPr/>
              <a:t>‹#›</a:t>
            </a:fld>
            <a:endParaRPr lang="en-IN" dirty="0"/>
          </a:p>
        </p:txBody>
      </p:sp>
    </p:spTree>
    <p:extLst>
      <p:ext uri="{BB962C8B-B14F-4D97-AF65-F5344CB8AC3E}">
        <p14:creationId xmlns:p14="http://schemas.microsoft.com/office/powerpoint/2010/main" xmlns="" val="2515761059"/>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3BDA30B-FF1A-4D42-B503-7E3E16356327}" type="datetimeFigureOut">
              <a:rPr lang="en-IN" smtClean="0"/>
              <a:pPr/>
              <a:t>17-01-2023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5EECD74-7738-4C9B-86AF-C539E7249628}" type="slidenum">
              <a:rPr lang="en-IN" smtClean="0"/>
              <a:pPr/>
              <a:t>‹#›</a:t>
            </a:fld>
            <a:endParaRPr lang="en-IN" dirty="0"/>
          </a:p>
        </p:txBody>
      </p:sp>
    </p:spTree>
    <p:extLst>
      <p:ext uri="{BB962C8B-B14F-4D97-AF65-F5344CB8AC3E}">
        <p14:creationId xmlns:p14="http://schemas.microsoft.com/office/powerpoint/2010/main" xmlns="" val="886692760"/>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3BDA30B-FF1A-4D42-B503-7E3E16356327}" type="datetimeFigureOut">
              <a:rPr lang="en-IN" smtClean="0"/>
              <a:pPr/>
              <a:t>17-01-2023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5EECD74-7738-4C9B-86AF-C539E7249628}" type="slidenum">
              <a:rPr lang="en-IN" smtClean="0"/>
              <a:pPr/>
              <a:t>‹#›</a:t>
            </a:fld>
            <a:endParaRPr lang="en-IN" dirty="0"/>
          </a:p>
        </p:txBody>
      </p:sp>
    </p:spTree>
    <p:extLst>
      <p:ext uri="{BB962C8B-B14F-4D97-AF65-F5344CB8AC3E}">
        <p14:creationId xmlns:p14="http://schemas.microsoft.com/office/powerpoint/2010/main" xmlns="" val="1015359033"/>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2" name="Title 1"/>
          <p:cNvSpPr>
            <a:spLocks noGrp="1"/>
          </p:cNvSpPr>
          <p:nvPr>
            <p:ph type="title"/>
          </p:nvPr>
        </p:nvSpPr>
        <p:spPr>
          <a:xfrm>
            <a:off x="0" y="76201"/>
            <a:ext cx="12192000" cy="380999"/>
          </a:xfrm>
          <a:prstGeom prst="rect">
            <a:avLst/>
          </a:prstGeom>
        </p:spPr>
        <p:txBody>
          <a:bodyPr/>
          <a:lstStyle/>
          <a:p>
            <a:r>
              <a:rPr lang="en-US" dirty="0"/>
              <a:t>Click to edit Master title style</a:t>
            </a:r>
          </a:p>
        </p:txBody>
      </p:sp>
      <p:sp>
        <p:nvSpPr>
          <p:cNvPr id="8" name="Text Placeholder 7"/>
          <p:cNvSpPr>
            <a:spLocks noGrp="1"/>
          </p:cNvSpPr>
          <p:nvPr>
            <p:ph type="body" sz="quarter" idx="13"/>
          </p:nvPr>
        </p:nvSpPr>
        <p:spPr>
          <a:xfrm>
            <a:off x="0" y="609600"/>
            <a:ext cx="12192000" cy="5943600"/>
          </a:xfrm>
          <a:prstGeom prst="rect">
            <a:avLst/>
          </a:prstGeom>
        </p:spPr>
        <p:txBody>
          <a:bodyPr>
            <a:normAutofit/>
          </a:bodyPr>
          <a:lstStyle>
            <a:lvl1pPr algn="l" defTabSz="914400" rtl="0" eaLnBrk="1" latinLnBrk="0" hangingPunct="1">
              <a:spcBef>
                <a:spcPct val="20000"/>
              </a:spcBef>
              <a:buFont typeface="Symbol" pitchFamily="18" charset="2"/>
              <a:buChar char="·"/>
              <a:defRPr lang="en-US" sz="2200" b="0" kern="1200" dirty="0" smtClean="0">
                <a:solidFill>
                  <a:schemeClr val="tx1"/>
                </a:solidFill>
                <a:latin typeface="Arial" pitchFamily="34" charset="0"/>
                <a:ea typeface="+mn-ea"/>
                <a:cs typeface="Arial" pitchFamily="34" charset="0"/>
              </a:defRPr>
            </a:lvl1pPr>
            <a:lvl2pPr algn="l" defTabSz="914400" rtl="0" eaLnBrk="1" latinLnBrk="0" hangingPunct="1">
              <a:spcBef>
                <a:spcPct val="20000"/>
              </a:spcBef>
              <a:buFont typeface="Wingdings" pitchFamily="2" charset="2"/>
              <a:buChar char="§"/>
              <a:defRPr lang="en-US" sz="2000" b="0" kern="1200" dirty="0" smtClean="0">
                <a:solidFill>
                  <a:schemeClr val="tx1"/>
                </a:solidFill>
                <a:latin typeface="Arial" pitchFamily="34" charset="0"/>
                <a:ea typeface="+mn-ea"/>
                <a:cs typeface="Arial" pitchFamily="34" charset="0"/>
              </a:defRPr>
            </a:lvl2pPr>
            <a:lvl3pPr algn="l" defTabSz="914400" rtl="0" eaLnBrk="1" latinLnBrk="0" hangingPunct="1">
              <a:spcBef>
                <a:spcPct val="20000"/>
              </a:spcBef>
              <a:buFont typeface="Symbol" pitchFamily="18" charset="2"/>
              <a:buChar char="-"/>
              <a:defRPr lang="en-US" sz="1800" kern="1200" dirty="0" smtClean="0">
                <a:solidFill>
                  <a:schemeClr val="tx1"/>
                </a:solidFill>
                <a:latin typeface="Arial" pitchFamily="34" charset="0"/>
                <a:ea typeface="+mn-ea"/>
                <a:cs typeface="Arial" pitchFamily="34" charset="0"/>
              </a:defRPr>
            </a:lvl3pPr>
            <a:lvl4pPr algn="l" defTabSz="914400" rtl="0" eaLnBrk="1" latinLnBrk="0" hangingPunct="1">
              <a:spcBef>
                <a:spcPct val="20000"/>
              </a:spcBef>
              <a:buFont typeface="Symbol" pitchFamily="18" charset="2"/>
              <a:buChar char="-"/>
              <a:defRPr lang="en-US" sz="1600" kern="1200" dirty="0" smtClean="0">
                <a:solidFill>
                  <a:schemeClr val="tx1"/>
                </a:solidFill>
                <a:latin typeface="Arial" pitchFamily="34" charset="0"/>
                <a:ea typeface="+mn-ea"/>
                <a:cs typeface="Arial" pitchFamily="34" charset="0"/>
              </a:defRPr>
            </a:lvl4pPr>
            <a:lvl5pPr algn="l" defTabSz="914400" rtl="0" eaLnBrk="1" latinLnBrk="0" hangingPunct="1">
              <a:spcBef>
                <a:spcPct val="20000"/>
              </a:spcBef>
              <a:buFont typeface="Symbol" pitchFamily="18" charset="2"/>
              <a:buChar char="&gt;"/>
              <a:defRPr lang="en-US" sz="1600" kern="1200" dirty="0" smtClean="0">
                <a:solidFill>
                  <a:schemeClr val="tx1"/>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xmlns="" val="1424574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3BDA30B-FF1A-4D42-B503-7E3E16356327}" type="datetimeFigureOut">
              <a:rPr lang="en-IN" smtClean="0"/>
              <a:pPr/>
              <a:t>17-01-2023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5EECD74-7738-4C9B-86AF-C539E7249628}" type="slidenum">
              <a:rPr lang="en-IN" smtClean="0"/>
              <a:pPr/>
              <a:t>‹#›</a:t>
            </a:fld>
            <a:endParaRPr lang="en-IN" dirty="0"/>
          </a:p>
        </p:txBody>
      </p:sp>
    </p:spTree>
    <p:extLst>
      <p:ext uri="{BB962C8B-B14F-4D97-AF65-F5344CB8AC3E}">
        <p14:creationId xmlns:p14="http://schemas.microsoft.com/office/powerpoint/2010/main" xmlns="" val="641625660"/>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BDA30B-FF1A-4D42-B503-7E3E16356327}" type="datetimeFigureOut">
              <a:rPr lang="en-IN" smtClean="0"/>
              <a:pPr/>
              <a:t>17-01-2023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5EECD74-7738-4C9B-86AF-C539E7249628}" type="slidenum">
              <a:rPr lang="en-IN" smtClean="0"/>
              <a:pPr/>
              <a:t>‹#›</a:t>
            </a:fld>
            <a:endParaRPr lang="en-IN" dirty="0"/>
          </a:p>
        </p:txBody>
      </p:sp>
    </p:spTree>
    <p:extLst>
      <p:ext uri="{BB962C8B-B14F-4D97-AF65-F5344CB8AC3E}">
        <p14:creationId xmlns:p14="http://schemas.microsoft.com/office/powerpoint/2010/main" xmlns="" val="281635011"/>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F3BDA30B-FF1A-4D42-B503-7E3E16356327}" type="datetimeFigureOut">
              <a:rPr lang="en-IN" smtClean="0"/>
              <a:pPr/>
              <a:t>17-01-2023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5EECD74-7738-4C9B-86AF-C539E7249628}" type="slidenum">
              <a:rPr lang="en-IN" smtClean="0"/>
              <a:pPr/>
              <a:t>‹#›</a:t>
            </a:fld>
            <a:endParaRPr lang="en-IN" dirty="0"/>
          </a:p>
        </p:txBody>
      </p:sp>
    </p:spTree>
    <p:extLst>
      <p:ext uri="{BB962C8B-B14F-4D97-AF65-F5344CB8AC3E}">
        <p14:creationId xmlns:p14="http://schemas.microsoft.com/office/powerpoint/2010/main" xmlns="" val="4115385615"/>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F3BDA30B-FF1A-4D42-B503-7E3E16356327}" type="datetimeFigureOut">
              <a:rPr lang="en-IN" smtClean="0"/>
              <a:pPr/>
              <a:t>17-01-2023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B5EECD74-7738-4C9B-86AF-C539E7249628}" type="slidenum">
              <a:rPr lang="en-IN" smtClean="0"/>
              <a:pPr/>
              <a:t>‹#›</a:t>
            </a:fld>
            <a:endParaRPr lang="en-IN" dirty="0"/>
          </a:p>
        </p:txBody>
      </p:sp>
    </p:spTree>
    <p:extLst>
      <p:ext uri="{BB962C8B-B14F-4D97-AF65-F5344CB8AC3E}">
        <p14:creationId xmlns:p14="http://schemas.microsoft.com/office/powerpoint/2010/main" xmlns="" val="1086395272"/>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F3BDA30B-FF1A-4D42-B503-7E3E16356327}" type="datetimeFigureOut">
              <a:rPr lang="en-IN" smtClean="0"/>
              <a:pPr/>
              <a:t>17-01-2023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5EECD74-7738-4C9B-86AF-C539E7249628}" type="slidenum">
              <a:rPr lang="en-IN" smtClean="0"/>
              <a:pPr/>
              <a:t>‹#›</a:t>
            </a:fld>
            <a:endParaRPr lang="en-IN" dirty="0"/>
          </a:p>
        </p:txBody>
      </p:sp>
    </p:spTree>
    <p:extLst>
      <p:ext uri="{BB962C8B-B14F-4D97-AF65-F5344CB8AC3E}">
        <p14:creationId xmlns:p14="http://schemas.microsoft.com/office/powerpoint/2010/main" xmlns="" val="3591347730"/>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BDA30B-FF1A-4D42-B503-7E3E16356327}" type="datetimeFigureOut">
              <a:rPr lang="en-IN" smtClean="0"/>
              <a:pPr/>
              <a:t>17-01-2023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B5EECD74-7738-4C9B-86AF-C539E7249628}" type="slidenum">
              <a:rPr lang="en-IN" smtClean="0"/>
              <a:pPr/>
              <a:t>‹#›</a:t>
            </a:fld>
            <a:endParaRPr lang="en-IN" dirty="0"/>
          </a:p>
        </p:txBody>
      </p:sp>
    </p:spTree>
    <p:extLst>
      <p:ext uri="{BB962C8B-B14F-4D97-AF65-F5344CB8AC3E}">
        <p14:creationId xmlns:p14="http://schemas.microsoft.com/office/powerpoint/2010/main" xmlns="" val="1271629230"/>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3BDA30B-FF1A-4D42-B503-7E3E16356327}" type="datetimeFigureOut">
              <a:rPr lang="en-IN" smtClean="0"/>
              <a:pPr/>
              <a:t>17-01-2023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5EECD74-7738-4C9B-86AF-C539E7249628}" type="slidenum">
              <a:rPr lang="en-IN" smtClean="0"/>
              <a:pPr/>
              <a:t>‹#›</a:t>
            </a:fld>
            <a:endParaRPr lang="en-IN" dirty="0"/>
          </a:p>
        </p:txBody>
      </p:sp>
    </p:spTree>
    <p:extLst>
      <p:ext uri="{BB962C8B-B14F-4D97-AF65-F5344CB8AC3E}">
        <p14:creationId xmlns:p14="http://schemas.microsoft.com/office/powerpoint/2010/main" xmlns="" val="3104562359"/>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3BDA30B-FF1A-4D42-B503-7E3E16356327}" type="datetimeFigureOut">
              <a:rPr lang="en-IN" smtClean="0"/>
              <a:pPr/>
              <a:t>17-01-2023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5EECD74-7738-4C9B-86AF-C539E7249628}" type="slidenum">
              <a:rPr lang="en-IN" smtClean="0"/>
              <a:pPr/>
              <a:t>‹#›</a:t>
            </a:fld>
            <a:endParaRPr lang="en-IN" dirty="0"/>
          </a:p>
        </p:txBody>
      </p:sp>
    </p:spTree>
    <p:extLst>
      <p:ext uri="{BB962C8B-B14F-4D97-AF65-F5344CB8AC3E}">
        <p14:creationId xmlns:p14="http://schemas.microsoft.com/office/powerpoint/2010/main" xmlns="" val="1933666534"/>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BDA30B-FF1A-4D42-B503-7E3E16356327}" type="datetimeFigureOut">
              <a:rPr lang="en-IN" smtClean="0"/>
              <a:pPr/>
              <a:t>17-01-2023</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EECD74-7738-4C9B-86AF-C539E7249628}" type="slidenum">
              <a:rPr lang="en-IN" smtClean="0"/>
              <a:pPr/>
              <a:t>‹#›</a:t>
            </a:fld>
            <a:endParaRPr lang="en-IN" dirty="0"/>
          </a:p>
        </p:txBody>
      </p:sp>
    </p:spTree>
    <p:extLst>
      <p:ext uri="{BB962C8B-B14F-4D97-AF65-F5344CB8AC3E}">
        <p14:creationId xmlns:p14="http://schemas.microsoft.com/office/powerpoint/2010/main" xmlns="" val="36248354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4="http://schemas.microsoft.com/office/powerpoint/2010/main" xmlns="" Requires="p14">
      <p:transition p14:dur="0" advClick="0"/>
    </mc:Choice>
    <mc:Fallback>
      <p:transition advClick="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85850" y="1774686"/>
            <a:ext cx="10844213" cy="1754326"/>
          </a:xfrm>
        </p:spPr>
        <p:txBody>
          <a:bodyPr wrap="square">
            <a:spAutoFit/>
          </a:bodyPr>
          <a:lstStyle/>
          <a:p>
            <a:r>
              <a:rPr lang="en-US" sz="4000" b="1" dirty="0">
                <a:solidFill>
                  <a:schemeClr val="accent2">
                    <a:lumMod val="75000"/>
                  </a:schemeClr>
                </a:solidFill>
              </a:rPr>
              <a:t>Course:  UNIVERSAL HUMAN VALUES (UHV38)</a:t>
            </a:r>
            <a:br>
              <a:rPr lang="en-US" sz="4000" b="1" dirty="0">
                <a:solidFill>
                  <a:schemeClr val="accent2">
                    <a:lumMod val="75000"/>
                  </a:schemeClr>
                </a:solidFill>
              </a:rPr>
            </a:br>
            <a:r>
              <a:rPr lang="en-US" sz="4000" b="1" dirty="0"/>
              <a:t> </a:t>
            </a:r>
            <a:br>
              <a:rPr lang="en-US" sz="4000" b="1" dirty="0"/>
            </a:br>
            <a:r>
              <a:rPr lang="en-US" sz="4000" b="1" dirty="0">
                <a:solidFill>
                  <a:schemeClr val="accent1">
                    <a:lumMod val="50000"/>
                  </a:schemeClr>
                </a:solidFill>
              </a:rPr>
              <a:t>Unit </a:t>
            </a:r>
            <a:r>
              <a:rPr lang="en-US" sz="4000" b="1" dirty="0" smtClean="0">
                <a:solidFill>
                  <a:schemeClr val="accent1">
                    <a:lumMod val="50000"/>
                  </a:schemeClr>
                </a:solidFill>
              </a:rPr>
              <a:t>4: </a:t>
            </a:r>
            <a:r>
              <a:rPr lang="en-US" sz="3200" b="1" dirty="0">
                <a:solidFill>
                  <a:schemeClr val="accent5">
                    <a:lumMod val="75000"/>
                  </a:schemeClr>
                </a:solidFill>
              </a:rPr>
              <a:t>Understanding Harmony in the Nature and Existence </a:t>
            </a:r>
            <a:endParaRPr lang="en-IN" sz="3200" b="1" dirty="0">
              <a:solidFill>
                <a:schemeClr val="accent5">
                  <a:lumMod val="75000"/>
                </a:schemeClr>
              </a:solidFill>
            </a:endParaRPr>
          </a:p>
        </p:txBody>
      </p:sp>
      <p:pic>
        <p:nvPicPr>
          <p:cNvPr id="4" name="Picture 3">
            <a:extLst>
              <a:ext uri="{FF2B5EF4-FFF2-40B4-BE49-F238E27FC236}">
                <a16:creationId xmlns:a16="http://schemas.microsoft.com/office/drawing/2014/main" xmlns="" id="{80DA3407-D965-1AC4-9D76-077E6D697488}"/>
              </a:ext>
            </a:extLst>
          </p:cNvPr>
          <p:cNvPicPr>
            <a:picLocks noChangeAspect="1"/>
          </p:cNvPicPr>
          <p:nvPr/>
        </p:nvPicPr>
        <p:blipFill>
          <a:blip r:embed="rId2"/>
          <a:stretch>
            <a:fillRect/>
          </a:stretch>
        </p:blipFill>
        <p:spPr>
          <a:xfrm>
            <a:off x="9455084" y="0"/>
            <a:ext cx="2736915" cy="923827"/>
          </a:xfrm>
          <a:prstGeom prst="rect">
            <a:avLst/>
          </a:prstGeom>
        </p:spPr>
      </p:pic>
    </p:spTree>
    <p:extLst>
      <p:ext uri="{BB962C8B-B14F-4D97-AF65-F5344CB8AC3E}">
        <p14:creationId xmlns:p14="http://schemas.microsoft.com/office/powerpoint/2010/main" xmlns="" val="306144192"/>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2727" y="581891"/>
            <a:ext cx="10834255" cy="5763484"/>
          </a:xfrm>
        </p:spPr>
        <p:txBody>
          <a:bodyPr>
            <a:noAutofit/>
          </a:bodyPr>
          <a:lstStyle/>
          <a:p>
            <a:pPr>
              <a:buNone/>
            </a:pPr>
            <a:r>
              <a:rPr lang="en-US" sz="2400" b="1" dirty="0" smtClean="0"/>
              <a:t>Interconnectedness between Material Order and Plant/Bio-Order</a:t>
            </a:r>
            <a:endParaRPr lang="en-US" sz="2400" dirty="0" smtClean="0"/>
          </a:p>
          <a:p>
            <a:pPr>
              <a:buNone/>
            </a:pPr>
            <a:r>
              <a:rPr lang="en-US" sz="2400" dirty="0" smtClean="0"/>
              <a:t>In the nature, all the units are connected to each other and fulfilling each other. Human being is related to all other human beings. On this basis, we have feelings and emotions for everyone. Human being is connected to all the material units in the existence and gets aware of it as he starts exploring it. We can see this interconnectedness and mutual fulfillment in the following diagram:</a:t>
            </a:r>
          </a:p>
          <a:p>
            <a:r>
              <a:rPr lang="en-US" sz="2400" b="1" dirty="0" smtClean="0"/>
              <a:t>Material Order and Plant/Bio-Order</a:t>
            </a:r>
            <a:r>
              <a:rPr lang="en-US" sz="2400" dirty="0" smtClean="0"/>
              <a:t>: The material order provides the nutrients to the plant/bio order in the form of soil, minerals, etc while the plant/ bio order decays and forms more nutrients, thus enriching the soil. The plant/bio order also decays to substances like oil and coal, which are stored deep within the earth as protection against the heat from the molten core inside the earth as well as the heat from the sun(</a:t>
            </a:r>
            <a:r>
              <a:rPr lang="en-US" sz="2400" i="1" dirty="0" smtClean="0"/>
              <a:t>today, this is the material we are removing and using as fuel). Plants help move the nutrients through the various layers of the soil. The roots of the plants hold the soil together and prevent the soil from erosion. Plants produce oxygen/ carbon dioxide and thus help in the movement of the material order. There is a mutual interdependency and co-existence we can see here.</a:t>
            </a:r>
            <a:endParaRPr lang="en-IN" sz="2400" dirty="0"/>
          </a:p>
        </p:txBody>
      </p:sp>
    </p:spTree>
    <p:extLst>
      <p:ext uri="{BB962C8B-B14F-4D97-AF65-F5344CB8AC3E}">
        <p14:creationId xmlns:p14="http://schemas.microsoft.com/office/powerpoint/2010/main" xmlns="" val="1256054862"/>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68036"/>
            <a:ext cx="10515600" cy="692728"/>
          </a:xfrm>
        </p:spPr>
        <p:txBody>
          <a:bodyPr>
            <a:noAutofit/>
          </a:bodyPr>
          <a:lstStyle/>
          <a:p>
            <a:pPr algn="ctr"/>
            <a:r>
              <a:rPr lang="en-US" sz="2600" b="1" dirty="0">
                <a:latin typeface="+mn-lt"/>
              </a:rPr>
              <a:t>Interconnectedness and mutual fulfillment among the four orders of nature</a:t>
            </a:r>
            <a:endParaRPr lang="en-IN" sz="2600" b="1" dirty="0">
              <a:latin typeface="+mn-lt"/>
            </a:endParaRPr>
          </a:p>
        </p:txBody>
      </p:sp>
      <p:pic>
        <p:nvPicPr>
          <p:cNvPr id="5" name="Picture 4"/>
          <p:cNvPicPr>
            <a:picLocks noChangeAspect="1"/>
          </p:cNvPicPr>
          <p:nvPr/>
        </p:nvPicPr>
        <p:blipFill>
          <a:blip r:embed="rId2"/>
          <a:stretch>
            <a:fillRect/>
          </a:stretch>
        </p:blipFill>
        <p:spPr>
          <a:xfrm>
            <a:off x="1468583" y="1607127"/>
            <a:ext cx="9434944" cy="4727479"/>
          </a:xfrm>
          <a:prstGeom prst="rect">
            <a:avLst/>
          </a:prstGeom>
        </p:spPr>
      </p:pic>
    </p:spTree>
    <p:extLst>
      <p:ext uri="{BB962C8B-B14F-4D97-AF65-F5344CB8AC3E}">
        <p14:creationId xmlns:p14="http://schemas.microsoft.com/office/powerpoint/2010/main" xmlns="" val="2059045989"/>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2727" y="581891"/>
            <a:ext cx="10834255" cy="5763484"/>
          </a:xfrm>
        </p:spPr>
        <p:txBody>
          <a:bodyPr>
            <a:noAutofit/>
          </a:bodyPr>
          <a:lstStyle/>
          <a:p>
            <a:pPr>
              <a:buNone/>
            </a:pPr>
            <a:r>
              <a:rPr lang="en-US" sz="2400" b="1" dirty="0" smtClean="0"/>
              <a:t>Interconnectedness between Material Order , Plant/Bio-Order and animal order:</a:t>
            </a:r>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pPr>
              <a:buNone/>
            </a:pPr>
            <a:endParaRPr lang="en-US" sz="2400" dirty="0" smtClean="0"/>
          </a:p>
          <a:p>
            <a:pPr>
              <a:buNone/>
            </a:pPr>
            <a:endParaRPr lang="en-US" sz="2400" dirty="0" smtClean="0"/>
          </a:p>
          <a:p>
            <a:pPr>
              <a:buNone/>
            </a:pPr>
            <a:endParaRPr lang="en-US" sz="2400" dirty="0" smtClean="0"/>
          </a:p>
          <a:p>
            <a:pPr>
              <a:buNone/>
            </a:pPr>
            <a:r>
              <a:rPr lang="en-US" sz="2400" dirty="0" smtClean="0"/>
              <a:t>The material order provides the basis for movement of all animals, birds and fishes. Water, oxygen and other gases are necessities for both plants and animals. At the same time, the animal order helps enrich the soil with its excreta and this excreta helps the plants with nutrients. The plant/bio order provides food for animals, birds and fishes. The animal Order helps in pollination of the flowers of the </a:t>
            </a:r>
            <a:r>
              <a:rPr lang="en-US" sz="2400" dirty="0" err="1" smtClean="0"/>
              <a:t>pranic</a:t>
            </a:r>
            <a:r>
              <a:rPr lang="en-US" sz="2400" dirty="0" smtClean="0"/>
              <a:t> order.</a:t>
            </a:r>
            <a:endParaRPr lang="en-IN" sz="2400" dirty="0"/>
          </a:p>
        </p:txBody>
      </p:sp>
      <p:pic>
        <p:nvPicPr>
          <p:cNvPr id="4" name="Picture 2" descr="CitizenChoice"/>
          <p:cNvPicPr>
            <a:picLocks noChangeAspect="1" noChangeArrowheads="1"/>
          </p:cNvPicPr>
          <p:nvPr/>
        </p:nvPicPr>
        <p:blipFill>
          <a:blip r:embed="rId2"/>
          <a:srcRect/>
          <a:stretch>
            <a:fillRect/>
          </a:stretch>
        </p:blipFill>
        <p:spPr bwMode="auto">
          <a:xfrm>
            <a:off x="2258292" y="1045585"/>
            <a:ext cx="7883236" cy="3540269"/>
          </a:xfrm>
          <a:prstGeom prst="rect">
            <a:avLst/>
          </a:prstGeom>
          <a:noFill/>
        </p:spPr>
      </p:pic>
    </p:spTree>
    <p:extLst>
      <p:ext uri="{BB962C8B-B14F-4D97-AF65-F5344CB8AC3E}">
        <p14:creationId xmlns:p14="http://schemas.microsoft.com/office/powerpoint/2010/main" xmlns="" val="1256054862"/>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657207" y="1330036"/>
            <a:ext cx="10832475" cy="4892707"/>
          </a:xfrm>
          <a:prstGeom prst="rect">
            <a:avLst/>
          </a:prstGeom>
        </p:spPr>
      </p:pic>
      <p:sp>
        <p:nvSpPr>
          <p:cNvPr id="3" name="Rectangle 2"/>
          <p:cNvSpPr/>
          <p:nvPr/>
        </p:nvSpPr>
        <p:spPr>
          <a:xfrm>
            <a:off x="803564" y="570451"/>
            <a:ext cx="10529454" cy="830997"/>
          </a:xfrm>
          <a:prstGeom prst="rect">
            <a:avLst/>
          </a:prstGeom>
        </p:spPr>
        <p:txBody>
          <a:bodyPr wrap="square">
            <a:spAutoFit/>
          </a:bodyPr>
          <a:lstStyle/>
          <a:p>
            <a:pPr>
              <a:buNone/>
            </a:pPr>
            <a:r>
              <a:rPr lang="en-US" sz="2400" b="1" dirty="0" smtClean="0"/>
              <a:t>Interconnectedness between Material Order , Plant/Bio-Order , Animal order and Human order:</a:t>
            </a:r>
            <a:endParaRPr lang="en-US" sz="2400" dirty="0" smtClean="0"/>
          </a:p>
        </p:txBody>
      </p:sp>
    </p:spTree>
    <p:extLst>
      <p:ext uri="{BB962C8B-B14F-4D97-AF65-F5344CB8AC3E}">
        <p14:creationId xmlns:p14="http://schemas.microsoft.com/office/powerpoint/2010/main" xmlns="" val="3160620063"/>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2727" y="581891"/>
            <a:ext cx="10834255" cy="5763484"/>
          </a:xfrm>
        </p:spPr>
        <p:txBody>
          <a:bodyPr>
            <a:noAutofit/>
          </a:bodyPr>
          <a:lstStyle/>
          <a:p>
            <a:pPr>
              <a:buNone/>
            </a:pPr>
            <a:r>
              <a:rPr lang="en-US" sz="2400" b="1" dirty="0" smtClean="0"/>
              <a:t>Interconnectedness between Material Order , Plant/Bio-Order , Animal order and Human order:</a:t>
            </a:r>
            <a:endParaRPr lang="en-US" sz="2400" dirty="0" smtClean="0"/>
          </a:p>
          <a:p>
            <a:pPr>
              <a:buNone/>
            </a:pPr>
            <a:r>
              <a:rPr lang="en-US" sz="2400" dirty="0" smtClean="0"/>
              <a:t>We humans also have a natural acceptance to be mutually fulfilling to these three orders. However, we are not able to ensure this mutual fulfillment. </a:t>
            </a:r>
          </a:p>
          <a:p>
            <a:pPr>
              <a:buNone/>
            </a:pPr>
            <a:r>
              <a:rPr lang="en-US" sz="2400" dirty="0" smtClean="0"/>
              <a:t>We are dependent on the material order for soil and minerals and metals, but only end up polluting the soil and depleting the fossil fuels; </a:t>
            </a:r>
          </a:p>
          <a:p>
            <a:pPr>
              <a:buNone/>
            </a:pPr>
            <a:r>
              <a:rPr lang="en-US" sz="2400" dirty="0" smtClean="0"/>
              <a:t>We are dependent on plants for our food and holding together the larger ecosystem, but we have destroyed forests and destroyed multiple species of plants and herbs; </a:t>
            </a:r>
          </a:p>
          <a:p>
            <a:pPr>
              <a:buNone/>
            </a:pPr>
            <a:r>
              <a:rPr lang="en-US" sz="2400" dirty="0" smtClean="0"/>
              <a:t>We are dependent on animals to carry out our production and transportation activities, but have made many species of animals extinct, and are today known for our cruelty towards animals. </a:t>
            </a:r>
          </a:p>
          <a:p>
            <a:pPr>
              <a:buNone/>
            </a:pPr>
            <a:r>
              <a:rPr lang="en-US" sz="2400" dirty="0" smtClean="0"/>
              <a:t>We can see that there is interconnectedness and mutual fulfillment in all the orders of nature except human order. We have to work on this.</a:t>
            </a:r>
            <a:endParaRPr lang="en-IN" sz="2400" dirty="0"/>
          </a:p>
        </p:txBody>
      </p:sp>
    </p:spTree>
    <p:extLst>
      <p:ext uri="{BB962C8B-B14F-4D97-AF65-F5344CB8AC3E}">
        <p14:creationId xmlns:p14="http://schemas.microsoft.com/office/powerpoint/2010/main" xmlns="" val="1256054862"/>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2727" y="581891"/>
            <a:ext cx="10834255" cy="5763484"/>
          </a:xfrm>
        </p:spPr>
        <p:txBody>
          <a:bodyPr>
            <a:noAutofit/>
          </a:bodyPr>
          <a:lstStyle/>
          <a:p>
            <a:pPr>
              <a:buNone/>
            </a:pPr>
            <a:r>
              <a:rPr lang="en-US" sz="2400" b="1" dirty="0" smtClean="0"/>
              <a:t> Meaning of Innateness (</a:t>
            </a:r>
            <a:r>
              <a:rPr lang="en-US" sz="2400" b="1" dirty="0" err="1" smtClean="0"/>
              <a:t>dharana</a:t>
            </a:r>
            <a:r>
              <a:rPr lang="en-US" sz="2400" b="1" dirty="0" smtClean="0"/>
              <a:t>): </a:t>
            </a:r>
            <a:endParaRPr lang="en-US" sz="2400" dirty="0" smtClean="0"/>
          </a:p>
          <a:p>
            <a:pPr>
              <a:buNone/>
            </a:pPr>
            <a:r>
              <a:rPr lang="en-US" sz="2400" dirty="0" smtClean="0"/>
              <a:t>Innateness means qualities which are innate to the unit. Each unit in existence exhibits an innateness, an intrinsic quality that cannot be separated from it. We refer this principle as innateness also called </a:t>
            </a:r>
            <a:r>
              <a:rPr lang="en-US" sz="2400" dirty="0" err="1" smtClean="0"/>
              <a:t>dharana</a:t>
            </a:r>
            <a:r>
              <a:rPr lang="en-US" sz="2400" dirty="0" smtClean="0"/>
              <a:t> of that unit. This is intrinsic to the unit.</a:t>
            </a:r>
          </a:p>
          <a:p>
            <a:pPr>
              <a:buNone/>
            </a:pPr>
            <a:r>
              <a:rPr lang="en-US" sz="2400" b="1" dirty="0" smtClean="0"/>
              <a:t>Innateness of Material order, plant order, animal order and Human order:</a:t>
            </a:r>
          </a:p>
          <a:p>
            <a:pPr>
              <a:buNone/>
            </a:pPr>
            <a:r>
              <a:rPr lang="en-US" sz="2400" b="1" dirty="0" smtClean="0"/>
              <a:t>Material order: </a:t>
            </a:r>
            <a:r>
              <a:rPr lang="en-US" sz="2400" dirty="0" smtClean="0"/>
              <a:t>When we burn coal and it has finished burning and only some ash is left and smokes have gone out, it is not that the basic material, the fundamental particles in coal, have ‘cease to exist’ or ‘disappeared’ from existence. They may not be visible to the eye at that moment, but they continue to exist, they still are in the form of other matter or in the form of gases, etc. This is there with all material units. We cannot destroy matter, we can only convert it from one form to the other. Thus, “to exist”, or ‘existence’ is intrinsic to all material, it is innate to it. We cannot separate the ‘existence’ of a thing from the thing itself.</a:t>
            </a:r>
          </a:p>
        </p:txBody>
      </p:sp>
    </p:spTree>
    <p:extLst>
      <p:ext uri="{BB962C8B-B14F-4D97-AF65-F5344CB8AC3E}">
        <p14:creationId xmlns:p14="http://schemas.microsoft.com/office/powerpoint/2010/main" xmlns="" val="1256054862"/>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2727" y="581891"/>
            <a:ext cx="10834255" cy="5763484"/>
          </a:xfrm>
        </p:spPr>
        <p:txBody>
          <a:bodyPr>
            <a:noAutofit/>
          </a:bodyPr>
          <a:lstStyle/>
          <a:p>
            <a:pPr>
              <a:buNone/>
            </a:pPr>
            <a:r>
              <a:rPr lang="en-US" sz="2400" b="1" dirty="0" smtClean="0"/>
              <a:t>Innateness of Material order, plant order, animal order and Human order:</a:t>
            </a:r>
          </a:p>
          <a:p>
            <a:r>
              <a:rPr lang="en-US" sz="2400" b="1" dirty="0" smtClean="0"/>
              <a:t>Plant/bio order: </a:t>
            </a:r>
            <a:r>
              <a:rPr lang="en-US" sz="2400" dirty="0" smtClean="0"/>
              <a:t>Because the </a:t>
            </a:r>
            <a:r>
              <a:rPr lang="en-US" sz="2400" dirty="0" err="1" smtClean="0"/>
              <a:t>pranic</a:t>
            </a:r>
            <a:r>
              <a:rPr lang="en-US" sz="2400" dirty="0" smtClean="0"/>
              <a:t> order is a development of the material order, it also has the innateness of ‘existence’. In addition, it also exhibits the ‘growth’. This principle of ‘growth’ cannot be separated from any units of this order. If it is of </a:t>
            </a:r>
            <a:r>
              <a:rPr lang="en-US" sz="2400" dirty="0" err="1" smtClean="0"/>
              <a:t>pranic</a:t>
            </a:r>
            <a:r>
              <a:rPr lang="en-US" sz="2400" dirty="0" smtClean="0"/>
              <a:t> order, it will grow. For example, if you have a plant, you cannot stop it from growing. It will continue to respire and keep changing in this way. The only way you can stop it from growing is by cutting it, but when you do that, it ceases to belong to the </a:t>
            </a:r>
            <a:r>
              <a:rPr lang="en-US" sz="2400" dirty="0" err="1" smtClean="0"/>
              <a:t>pranic</a:t>
            </a:r>
            <a:r>
              <a:rPr lang="en-US" sz="2400" dirty="0" smtClean="0"/>
              <a:t> order, instead decays and then belongs to the material order. So, as long as you have a plant, it will grow.</a:t>
            </a:r>
          </a:p>
          <a:p>
            <a:r>
              <a:rPr lang="en-US" sz="2400" b="1" dirty="0" smtClean="0"/>
              <a:t>Animal order: </a:t>
            </a:r>
            <a:r>
              <a:rPr lang="en-US" sz="2400" dirty="0" smtClean="0"/>
              <a:t>The animal body is a development of the </a:t>
            </a:r>
            <a:r>
              <a:rPr lang="en-US" sz="2400" dirty="0" err="1" smtClean="0"/>
              <a:t>pranic</a:t>
            </a:r>
            <a:r>
              <a:rPr lang="en-US" sz="2400" dirty="0" smtClean="0"/>
              <a:t> order and </a:t>
            </a:r>
            <a:r>
              <a:rPr lang="en-US" sz="2400" dirty="0" err="1" smtClean="0"/>
              <a:t>therfore</a:t>
            </a:r>
            <a:r>
              <a:rPr lang="en-US" sz="2400" dirty="0" smtClean="0"/>
              <a:t> this order inherits the innateness of the previous order namely ‘existence’ and ‘growth’. This is at the level of the body, which is </a:t>
            </a:r>
            <a:r>
              <a:rPr lang="en-US" sz="2400" dirty="0" err="1" smtClean="0"/>
              <a:t>physico</a:t>
            </a:r>
            <a:r>
              <a:rPr lang="en-US" sz="2400" dirty="0" smtClean="0"/>
              <a:t>-chemical in nature. In addition, all units in this order have the ‘will to live’ in ‘I’. Indeed no unit in this order can be separated from this ‘will to live’. It is intrinsic to every unit in this order.</a:t>
            </a:r>
          </a:p>
        </p:txBody>
      </p:sp>
    </p:spTree>
    <p:extLst>
      <p:ext uri="{BB962C8B-B14F-4D97-AF65-F5344CB8AC3E}">
        <p14:creationId xmlns:p14="http://schemas.microsoft.com/office/powerpoint/2010/main" xmlns="" val="1256054862"/>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2727" y="581891"/>
            <a:ext cx="10834255" cy="5763484"/>
          </a:xfrm>
        </p:spPr>
        <p:txBody>
          <a:bodyPr>
            <a:noAutofit/>
          </a:bodyPr>
          <a:lstStyle/>
          <a:p>
            <a:pPr>
              <a:buNone/>
            </a:pPr>
            <a:r>
              <a:rPr lang="en-US" sz="2400" b="1" dirty="0" smtClean="0"/>
              <a:t>Innateness of Material order, plant order, animal order and Human order:</a:t>
            </a:r>
          </a:p>
          <a:p>
            <a:r>
              <a:rPr lang="en-US" sz="2400" b="1" dirty="0" smtClean="0"/>
              <a:t>Human (knowledge) order </a:t>
            </a:r>
            <a:r>
              <a:rPr lang="en-US" sz="2400" dirty="0" smtClean="0"/>
              <a:t>When we look at the human being, we find that ‘existence’ and ‘growth’ are fundamentally present in the body, just as in the animal body. At the level of ‘I’ however, in addition to the ‘will to live’, a human being’s innateness is the ‘will to live with happiness’.</a:t>
            </a:r>
          </a:p>
        </p:txBody>
      </p:sp>
      <p:pic>
        <p:nvPicPr>
          <p:cNvPr id="1031" name="Picture 7"/>
          <p:cNvPicPr>
            <a:picLocks noChangeAspect="1" noChangeArrowheads="1"/>
          </p:cNvPicPr>
          <p:nvPr/>
        </p:nvPicPr>
        <p:blipFill>
          <a:blip r:embed="rId2"/>
          <a:srcRect/>
          <a:stretch>
            <a:fillRect/>
          </a:stretch>
        </p:blipFill>
        <p:spPr bwMode="auto">
          <a:xfrm>
            <a:off x="845127" y="2658341"/>
            <a:ext cx="9767455" cy="3314700"/>
          </a:xfrm>
          <a:prstGeom prst="rect">
            <a:avLst/>
          </a:prstGeom>
          <a:noFill/>
          <a:ln w="9525">
            <a:noFill/>
            <a:miter lim="800000"/>
            <a:headEnd/>
            <a:tailEnd/>
          </a:ln>
          <a:effectLst/>
        </p:spPr>
      </p:pic>
    </p:spTree>
    <p:extLst>
      <p:ext uri="{BB962C8B-B14F-4D97-AF65-F5344CB8AC3E}">
        <p14:creationId xmlns:p14="http://schemas.microsoft.com/office/powerpoint/2010/main" xmlns="" val="1256054862"/>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2727" y="415636"/>
            <a:ext cx="10834255" cy="5929739"/>
          </a:xfrm>
        </p:spPr>
        <p:txBody>
          <a:bodyPr>
            <a:noAutofit/>
          </a:bodyPr>
          <a:lstStyle/>
          <a:p>
            <a:pPr>
              <a:spcBef>
                <a:spcPts val="0"/>
              </a:spcBef>
              <a:buNone/>
            </a:pPr>
            <a:r>
              <a:rPr lang="en-US" sz="2400" b="1" dirty="0" smtClean="0"/>
              <a:t>Natural Characteristics of Material order, plant order, animal order and Human order:</a:t>
            </a:r>
          </a:p>
          <a:p>
            <a:pPr>
              <a:spcBef>
                <a:spcPts val="0"/>
              </a:spcBef>
              <a:buNone/>
            </a:pPr>
            <a:r>
              <a:rPr lang="en-US" sz="2400" dirty="0" smtClean="0"/>
              <a:t>When we look at the different orders in nature, we find that each order has a certain value. In a fundamental way, this is the ‘usefulness’ or ‘participation’ of the order in existence. This ‘value’ or ‘participation’ is also referred to as “natural characteristic”. The ‘characteristic’ the order displays in ‘natural to itself’. This is the same as the value of the entity, or its participation also called ‘</a:t>
            </a:r>
            <a:r>
              <a:rPr lang="en-US" sz="2400" dirty="0" err="1" smtClean="0"/>
              <a:t>svabhava</a:t>
            </a:r>
            <a:r>
              <a:rPr lang="en-US" sz="2400" dirty="0" smtClean="0"/>
              <a:t>’. </a:t>
            </a:r>
          </a:p>
        </p:txBody>
      </p:sp>
      <p:pic>
        <p:nvPicPr>
          <p:cNvPr id="2050" name="Picture 2"/>
          <p:cNvPicPr>
            <a:picLocks noChangeAspect="1" noChangeArrowheads="1"/>
          </p:cNvPicPr>
          <p:nvPr/>
        </p:nvPicPr>
        <p:blipFill>
          <a:blip r:embed="rId2"/>
          <a:srcRect/>
          <a:stretch>
            <a:fillRect/>
          </a:stretch>
        </p:blipFill>
        <p:spPr bwMode="auto">
          <a:xfrm>
            <a:off x="1080655" y="2720686"/>
            <a:ext cx="9587345" cy="3943350"/>
          </a:xfrm>
          <a:prstGeom prst="rect">
            <a:avLst/>
          </a:prstGeom>
          <a:noFill/>
          <a:ln w="9525">
            <a:noFill/>
            <a:miter lim="800000"/>
            <a:headEnd/>
            <a:tailEnd/>
          </a:ln>
          <a:effectLst/>
        </p:spPr>
      </p:pic>
    </p:spTree>
    <p:extLst>
      <p:ext uri="{BB962C8B-B14F-4D97-AF65-F5344CB8AC3E}">
        <p14:creationId xmlns:p14="http://schemas.microsoft.com/office/powerpoint/2010/main" xmlns="" val="1256054862"/>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2727" y="581891"/>
            <a:ext cx="10834255" cy="5763484"/>
          </a:xfrm>
        </p:spPr>
        <p:txBody>
          <a:bodyPr>
            <a:noAutofit/>
          </a:bodyPr>
          <a:lstStyle/>
          <a:p>
            <a:pPr>
              <a:buNone/>
            </a:pPr>
            <a:r>
              <a:rPr lang="en-US" sz="2400" b="1" dirty="0" smtClean="0"/>
              <a:t>Perseverance, Bravery and Generosity characteristic of human beings:</a:t>
            </a:r>
          </a:p>
          <a:p>
            <a:pPr>
              <a:buNone/>
            </a:pPr>
            <a:r>
              <a:rPr lang="en-US" sz="2400" dirty="0" smtClean="0"/>
              <a:t>The </a:t>
            </a:r>
            <a:r>
              <a:rPr lang="en-US" sz="2400" dirty="0" err="1" smtClean="0"/>
              <a:t>svabhava</a:t>
            </a:r>
            <a:r>
              <a:rPr lang="en-US" sz="2400" dirty="0" smtClean="0"/>
              <a:t>/ value oft he self (‘I’) in human beings is perseverance (</a:t>
            </a:r>
            <a:r>
              <a:rPr lang="en-US" sz="2400" dirty="0" err="1" smtClean="0"/>
              <a:t>dhirata</a:t>
            </a:r>
            <a:r>
              <a:rPr lang="en-US" sz="2400" dirty="0" smtClean="0"/>
              <a:t>), bravery (</a:t>
            </a:r>
            <a:r>
              <a:rPr lang="en-US" sz="2400" dirty="0" err="1" smtClean="0"/>
              <a:t>virata</a:t>
            </a:r>
            <a:r>
              <a:rPr lang="en-US" sz="2400" dirty="0" smtClean="0"/>
              <a:t>)and generosity (</a:t>
            </a:r>
            <a:r>
              <a:rPr lang="en-US" sz="2400" dirty="0" err="1" smtClean="0"/>
              <a:t>udarata</a:t>
            </a:r>
            <a:r>
              <a:rPr lang="en-US" sz="2400" dirty="0" smtClean="0"/>
              <a:t>).</a:t>
            </a:r>
          </a:p>
          <a:p>
            <a:r>
              <a:rPr lang="en-US" sz="2400" b="1" dirty="0" smtClean="0"/>
              <a:t>Perseverance (</a:t>
            </a:r>
            <a:r>
              <a:rPr lang="en-US" sz="2400" b="1" dirty="0" err="1" smtClean="0"/>
              <a:t>dhirata</a:t>
            </a:r>
            <a:r>
              <a:rPr lang="en-US" sz="2400" b="1" dirty="0" smtClean="0"/>
              <a:t>): </a:t>
            </a:r>
            <a:r>
              <a:rPr lang="en-US" sz="2400" dirty="0" smtClean="0"/>
              <a:t>Being assured that the all encompassing solution is to understand and live in harmony at all levels of existence, living with this commitment without any perturbation.</a:t>
            </a:r>
          </a:p>
          <a:p>
            <a:r>
              <a:rPr lang="en-US" sz="2400" b="1" dirty="0" smtClean="0"/>
              <a:t>Bravery (</a:t>
            </a:r>
            <a:r>
              <a:rPr lang="en-US" sz="2400" b="1" dirty="0" err="1" smtClean="0"/>
              <a:t>virata</a:t>
            </a:r>
            <a:r>
              <a:rPr lang="en-US" sz="2400" b="1" dirty="0" smtClean="0"/>
              <a:t>): </a:t>
            </a:r>
            <a:r>
              <a:rPr lang="en-US" sz="2400" dirty="0" smtClean="0"/>
              <a:t>Being assured that the all encompassing solution is to understand and live in harmony at all levels and </a:t>
            </a:r>
            <a:r>
              <a:rPr lang="en-US" sz="2400" i="1" dirty="0" smtClean="0"/>
              <a:t>I am ready to help the other to have the right understanding. This is the commitment to help the other have the right understanding of the harmony and living at all levels of existence.</a:t>
            </a:r>
          </a:p>
          <a:p>
            <a:r>
              <a:rPr lang="en-US" sz="2400" b="1" dirty="0" smtClean="0"/>
              <a:t>Generosity (</a:t>
            </a:r>
            <a:r>
              <a:rPr lang="en-US" sz="2400" b="1" dirty="0" err="1" smtClean="0"/>
              <a:t>udarata</a:t>
            </a:r>
            <a:r>
              <a:rPr lang="en-US" sz="2400" b="1" dirty="0" smtClean="0"/>
              <a:t>): </a:t>
            </a:r>
            <a:r>
              <a:rPr lang="en-US" sz="2400" dirty="0" smtClean="0"/>
              <a:t>Being assured that the all encompassing solution is to understand and live in harmony at all the four levels and </a:t>
            </a:r>
            <a:r>
              <a:rPr lang="en-US" sz="2400" i="1" dirty="0" smtClean="0"/>
              <a:t>I am ready to invest myself, my body and wealth to help the other have the right understanding.</a:t>
            </a:r>
            <a:endParaRPr lang="en-US" sz="2400" dirty="0" smtClean="0"/>
          </a:p>
        </p:txBody>
      </p:sp>
    </p:spTree>
    <p:extLst>
      <p:ext uri="{BB962C8B-B14F-4D97-AF65-F5344CB8AC3E}">
        <p14:creationId xmlns:p14="http://schemas.microsoft.com/office/powerpoint/2010/main" xmlns="" val="1256054862"/>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7030A0"/>
                </a:solidFill>
              </a:rPr>
              <a:t>Overview</a:t>
            </a:r>
          </a:p>
        </p:txBody>
      </p:sp>
      <p:sp>
        <p:nvSpPr>
          <p:cNvPr id="3" name="Content Placeholder 2"/>
          <p:cNvSpPr>
            <a:spLocks noGrp="1"/>
          </p:cNvSpPr>
          <p:nvPr>
            <p:ph idx="1"/>
          </p:nvPr>
        </p:nvSpPr>
        <p:spPr>
          <a:xfrm>
            <a:off x="838200" y="1825625"/>
            <a:ext cx="11049000" cy="4351338"/>
          </a:xfrm>
        </p:spPr>
        <p:txBody>
          <a:bodyPr>
            <a:normAutofit/>
          </a:bodyPr>
          <a:lstStyle/>
          <a:p>
            <a:pPr lvl="0" algn="just">
              <a:lnSpc>
                <a:spcPct val="150000"/>
              </a:lnSpc>
            </a:pPr>
            <a:r>
              <a:rPr lang="en-US" sz="2400" dirty="0"/>
              <a:t>Understanding the harmony in the Nature</a:t>
            </a:r>
            <a:endParaRPr lang="en-IN" sz="2400" dirty="0"/>
          </a:p>
          <a:p>
            <a:pPr lvl="0" algn="just">
              <a:lnSpc>
                <a:spcPct val="150000"/>
              </a:lnSpc>
            </a:pPr>
            <a:r>
              <a:rPr lang="en-US" sz="2400" dirty="0"/>
              <a:t>Interconnectedness and mutual fulfillment among the four orders of nature- recyclability and self-regulation in nature</a:t>
            </a:r>
            <a:endParaRPr lang="en-IN" sz="2400" dirty="0"/>
          </a:p>
          <a:p>
            <a:pPr lvl="0" algn="just">
              <a:lnSpc>
                <a:spcPct val="150000"/>
              </a:lnSpc>
            </a:pPr>
            <a:r>
              <a:rPr lang="en-US" sz="2400" dirty="0"/>
              <a:t>Understanding Existence as Co-existence (</a:t>
            </a:r>
            <a:r>
              <a:rPr lang="en-US" sz="2400" i="1" dirty="0" err="1"/>
              <a:t>Sah-astitva</a:t>
            </a:r>
            <a:r>
              <a:rPr lang="en-US" sz="2400" dirty="0"/>
              <a:t>) of mutually interacting units in all-pervasive space</a:t>
            </a:r>
            <a:endParaRPr lang="en-IN" sz="2400" dirty="0"/>
          </a:p>
          <a:p>
            <a:pPr lvl="0" algn="just">
              <a:lnSpc>
                <a:spcPct val="150000"/>
              </a:lnSpc>
            </a:pPr>
            <a:r>
              <a:rPr lang="en-US" sz="2400" dirty="0"/>
              <a:t>Holistic perception of harmony at all levels of existence</a:t>
            </a:r>
            <a:endParaRPr lang="en-IN" sz="2400" dirty="0"/>
          </a:p>
        </p:txBody>
      </p:sp>
      <p:pic>
        <p:nvPicPr>
          <p:cNvPr id="4" name="Picture 3">
            <a:extLst>
              <a:ext uri="{FF2B5EF4-FFF2-40B4-BE49-F238E27FC236}">
                <a16:creationId xmlns:a16="http://schemas.microsoft.com/office/drawing/2014/main" xmlns="" id="{80DA3407-D965-1AC4-9D76-077E6D697488}"/>
              </a:ext>
            </a:extLst>
          </p:cNvPr>
          <p:cNvPicPr>
            <a:picLocks noChangeAspect="1"/>
          </p:cNvPicPr>
          <p:nvPr/>
        </p:nvPicPr>
        <p:blipFill>
          <a:blip r:embed="rId2"/>
          <a:stretch>
            <a:fillRect/>
          </a:stretch>
        </p:blipFill>
        <p:spPr>
          <a:xfrm>
            <a:off x="9455084" y="0"/>
            <a:ext cx="2736915" cy="923827"/>
          </a:xfrm>
          <a:prstGeom prst="rect">
            <a:avLst/>
          </a:prstGeom>
        </p:spPr>
      </p:pic>
    </p:spTree>
    <p:extLst>
      <p:ext uri="{BB962C8B-B14F-4D97-AF65-F5344CB8AC3E}">
        <p14:creationId xmlns:p14="http://schemas.microsoft.com/office/powerpoint/2010/main" xmlns="" val="2077027132"/>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2727" y="581891"/>
            <a:ext cx="10834255" cy="498764"/>
          </a:xfrm>
        </p:spPr>
        <p:txBody>
          <a:bodyPr>
            <a:noAutofit/>
          </a:bodyPr>
          <a:lstStyle/>
          <a:p>
            <a:pPr>
              <a:buNone/>
            </a:pPr>
            <a:r>
              <a:rPr lang="en-US" sz="2400" b="1" dirty="0" smtClean="0"/>
              <a:t>Meaning of Conformance &amp; conformance in 4 orders:</a:t>
            </a:r>
          </a:p>
          <a:p>
            <a:pPr>
              <a:buNone/>
            </a:pPr>
            <a:endParaRPr lang="en-US" sz="2400" b="1" dirty="0" smtClean="0"/>
          </a:p>
        </p:txBody>
      </p:sp>
      <p:pic>
        <p:nvPicPr>
          <p:cNvPr id="3076" name="Picture 4"/>
          <p:cNvPicPr>
            <a:picLocks noChangeAspect="1" noChangeArrowheads="1"/>
          </p:cNvPicPr>
          <p:nvPr/>
        </p:nvPicPr>
        <p:blipFill>
          <a:blip r:embed="rId2"/>
          <a:srcRect/>
          <a:stretch>
            <a:fillRect/>
          </a:stretch>
        </p:blipFill>
        <p:spPr bwMode="auto">
          <a:xfrm>
            <a:off x="2311977" y="1707140"/>
            <a:ext cx="6819900" cy="2390775"/>
          </a:xfrm>
          <a:prstGeom prst="rect">
            <a:avLst/>
          </a:prstGeom>
          <a:noFill/>
          <a:ln w="9525">
            <a:noFill/>
            <a:miter lim="800000"/>
            <a:headEnd/>
            <a:tailEnd/>
          </a:ln>
          <a:effectLst/>
        </p:spPr>
      </p:pic>
      <p:sp>
        <p:nvSpPr>
          <p:cNvPr id="6" name="Rectangle 5"/>
          <p:cNvSpPr/>
          <p:nvPr/>
        </p:nvSpPr>
        <p:spPr>
          <a:xfrm>
            <a:off x="651163" y="1000220"/>
            <a:ext cx="10806546" cy="769441"/>
          </a:xfrm>
          <a:prstGeom prst="rect">
            <a:avLst/>
          </a:prstGeom>
        </p:spPr>
        <p:txBody>
          <a:bodyPr wrap="square">
            <a:spAutoFit/>
          </a:bodyPr>
          <a:lstStyle/>
          <a:p>
            <a:r>
              <a:rPr lang="en-US" sz="2200" dirty="0" smtClean="0"/>
              <a:t>Each unit conforms through the principle of conformance or </a:t>
            </a:r>
            <a:r>
              <a:rPr lang="en-US" sz="2200" dirty="0" err="1" smtClean="0"/>
              <a:t>anusangita</a:t>
            </a:r>
            <a:r>
              <a:rPr lang="en-US" sz="2200" dirty="0" smtClean="0"/>
              <a:t>. It means how the continuity of the fundamental nature of the unit is preserved.</a:t>
            </a:r>
            <a:endParaRPr lang="en-US" sz="2200" dirty="0"/>
          </a:p>
        </p:txBody>
      </p:sp>
      <p:sp>
        <p:nvSpPr>
          <p:cNvPr id="7" name="Rectangle 6"/>
          <p:cNvSpPr/>
          <p:nvPr/>
        </p:nvSpPr>
        <p:spPr>
          <a:xfrm>
            <a:off x="0" y="4128655"/>
            <a:ext cx="11956473" cy="2800767"/>
          </a:xfrm>
          <a:prstGeom prst="rect">
            <a:avLst/>
          </a:prstGeom>
        </p:spPr>
        <p:txBody>
          <a:bodyPr wrap="square">
            <a:spAutoFit/>
          </a:bodyPr>
          <a:lstStyle/>
          <a:p>
            <a:r>
              <a:rPr lang="en-US" sz="2200" b="1" dirty="0" smtClean="0"/>
              <a:t>Material order </a:t>
            </a:r>
            <a:r>
              <a:rPr lang="en-US" sz="2200" dirty="0" smtClean="0"/>
              <a:t>The continuity of the fundamental nature of the material unit is preserved through the physical and chemical processes. Take iron for example. Each atom of iron conforms to the constitutional structure of ‘Iron’. There is no atom of iron that will be unlike the other atom of iron, if it were, we would not call it iron. We call this ‘constitution conformance’. The material order exhibits constitution conformance. We can verify this for all things in the material order. For example, oxygen, nitrogen, other gasses, gold, silver, </a:t>
            </a:r>
            <a:r>
              <a:rPr lang="en-US" sz="2200" dirty="0" err="1" smtClean="0"/>
              <a:t>aluminium</a:t>
            </a:r>
            <a:r>
              <a:rPr lang="en-US" sz="2200" dirty="0" smtClean="0"/>
              <a:t>… all of them </a:t>
            </a:r>
            <a:r>
              <a:rPr lang="en-US" sz="2200" i="1" dirty="0" smtClean="0"/>
              <a:t>conform to and are always according to the constitution of their kind. Hence, we say that any matter conforms to its constitution or has ‘constitution conformance’.</a:t>
            </a:r>
            <a:endParaRPr lang="en-US" sz="2200" dirty="0"/>
          </a:p>
        </p:txBody>
      </p:sp>
    </p:spTree>
    <p:extLst>
      <p:ext uri="{BB962C8B-B14F-4D97-AF65-F5344CB8AC3E}">
        <p14:creationId xmlns:p14="http://schemas.microsoft.com/office/powerpoint/2010/main" xmlns="" val="1256054862"/>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2727" y="581891"/>
            <a:ext cx="10834255" cy="498764"/>
          </a:xfrm>
        </p:spPr>
        <p:txBody>
          <a:bodyPr>
            <a:noAutofit/>
          </a:bodyPr>
          <a:lstStyle/>
          <a:p>
            <a:pPr>
              <a:buNone/>
            </a:pPr>
            <a:r>
              <a:rPr lang="en-US" sz="2400" b="1" dirty="0" smtClean="0"/>
              <a:t>Conformance in 4 orders:</a:t>
            </a:r>
          </a:p>
          <a:p>
            <a:pPr>
              <a:buNone/>
            </a:pPr>
            <a:endParaRPr lang="en-US" sz="2400" b="1" dirty="0" smtClean="0"/>
          </a:p>
        </p:txBody>
      </p:sp>
      <p:sp>
        <p:nvSpPr>
          <p:cNvPr id="7" name="Rectangle 6"/>
          <p:cNvSpPr/>
          <p:nvPr/>
        </p:nvSpPr>
        <p:spPr>
          <a:xfrm>
            <a:off x="180109" y="997527"/>
            <a:ext cx="11776364" cy="4524315"/>
          </a:xfrm>
          <a:prstGeom prst="rect">
            <a:avLst/>
          </a:prstGeom>
        </p:spPr>
        <p:txBody>
          <a:bodyPr wrap="square">
            <a:spAutoFit/>
          </a:bodyPr>
          <a:lstStyle/>
          <a:p>
            <a:r>
              <a:rPr lang="en-US" sz="2400" b="1" dirty="0" smtClean="0"/>
              <a:t>Plant/bio order: </a:t>
            </a:r>
            <a:r>
              <a:rPr lang="en-US" sz="2400" dirty="0" smtClean="0"/>
              <a:t>A </a:t>
            </a:r>
            <a:r>
              <a:rPr lang="en-US" sz="2400" dirty="0" err="1" smtClean="0"/>
              <a:t>neem</a:t>
            </a:r>
            <a:r>
              <a:rPr lang="en-US" sz="2400" dirty="0" smtClean="0"/>
              <a:t> seed will always sprout a </a:t>
            </a:r>
            <a:r>
              <a:rPr lang="en-US" sz="2400" dirty="0" err="1" smtClean="0"/>
              <a:t>neem</a:t>
            </a:r>
            <a:r>
              <a:rPr lang="en-US" sz="2400" dirty="0" smtClean="0"/>
              <a:t> plant. All of us know this. Its fruits, its leaves, the taste of the leaves, the </a:t>
            </a:r>
            <a:r>
              <a:rPr lang="en-US" sz="2400" dirty="0" err="1" smtClean="0"/>
              <a:t>colour</a:t>
            </a:r>
            <a:r>
              <a:rPr lang="en-US" sz="2400" dirty="0" smtClean="0"/>
              <a:t> of the leaves, all this information, this basic information of every </a:t>
            </a:r>
            <a:r>
              <a:rPr lang="en-US" sz="2400" dirty="0" err="1" smtClean="0"/>
              <a:t>neem</a:t>
            </a:r>
            <a:r>
              <a:rPr lang="en-US" sz="2400" dirty="0" smtClean="0"/>
              <a:t> plant is stored in the seed. Thus, we say the plant is always as the seed, or we can say, ‘as the seed, thus the plant’. </a:t>
            </a:r>
            <a:r>
              <a:rPr lang="en-US" sz="2400" i="1" dirty="0" smtClean="0"/>
              <a:t>Hence, we say that a plant conforms to the seed, or has ‘seed conformance’. This ‘seed conformance’ method is the mechanism by means of which the continuity of a plant species is maintained in nature/existence.</a:t>
            </a:r>
          </a:p>
          <a:p>
            <a:endParaRPr lang="en-US" sz="2400" i="1" dirty="0" smtClean="0"/>
          </a:p>
          <a:p>
            <a:r>
              <a:rPr lang="en-US" sz="2400" b="1" dirty="0" smtClean="0"/>
              <a:t>Animal order: </a:t>
            </a:r>
            <a:r>
              <a:rPr lang="en-US" sz="2400" dirty="0" smtClean="0"/>
              <a:t>We see that a cow is always like a cow, and a dog is always like a dog. Animals conform to their lineage. How animals are, their </a:t>
            </a:r>
            <a:r>
              <a:rPr lang="en-US" sz="2400" dirty="0" err="1" smtClean="0"/>
              <a:t>behaviour</a:t>
            </a:r>
            <a:r>
              <a:rPr lang="en-US" sz="2400" dirty="0" smtClean="0"/>
              <a:t>, is according to their lineage they belong to, the lineage they come from. </a:t>
            </a:r>
            <a:r>
              <a:rPr lang="en-US" sz="2400" i="1" dirty="0" smtClean="0"/>
              <a:t>Hence, we say that an animal conforms to its </a:t>
            </a:r>
            <a:r>
              <a:rPr lang="en-US" sz="2400" i="1" dirty="0" err="1" smtClean="0"/>
              <a:t>breed,or</a:t>
            </a:r>
            <a:r>
              <a:rPr lang="en-US" sz="2400" i="1" dirty="0" smtClean="0"/>
              <a:t> has ‘breed conformance’. This breed conformance method is the mechanism by means of which the continuity of an animal species is maintained in nature</a:t>
            </a:r>
            <a:endParaRPr lang="en-US" sz="2200" dirty="0"/>
          </a:p>
        </p:txBody>
      </p:sp>
    </p:spTree>
    <p:extLst>
      <p:ext uri="{BB962C8B-B14F-4D97-AF65-F5344CB8AC3E}">
        <p14:creationId xmlns:p14="http://schemas.microsoft.com/office/powerpoint/2010/main" xmlns="" val="1256054862"/>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2727" y="581891"/>
            <a:ext cx="10834255" cy="498764"/>
          </a:xfrm>
        </p:spPr>
        <p:txBody>
          <a:bodyPr>
            <a:noAutofit/>
          </a:bodyPr>
          <a:lstStyle/>
          <a:p>
            <a:pPr>
              <a:buNone/>
            </a:pPr>
            <a:r>
              <a:rPr lang="en-US" sz="2400" b="1" dirty="0" smtClean="0"/>
              <a:t>Conformance in Human orders:</a:t>
            </a:r>
          </a:p>
          <a:p>
            <a:pPr>
              <a:buNone/>
            </a:pPr>
            <a:endParaRPr lang="en-US" sz="2400" b="1" dirty="0" smtClean="0"/>
          </a:p>
        </p:txBody>
      </p:sp>
      <p:sp>
        <p:nvSpPr>
          <p:cNvPr id="7" name="Rectangle 6"/>
          <p:cNvSpPr/>
          <p:nvPr/>
        </p:nvSpPr>
        <p:spPr>
          <a:xfrm>
            <a:off x="623455" y="997527"/>
            <a:ext cx="10889672" cy="4154984"/>
          </a:xfrm>
          <a:prstGeom prst="rect">
            <a:avLst/>
          </a:prstGeom>
        </p:spPr>
        <p:txBody>
          <a:bodyPr wrap="square">
            <a:spAutoFit/>
          </a:bodyPr>
          <a:lstStyle/>
          <a:p>
            <a:r>
              <a:rPr lang="en-US" sz="2400" b="1" dirty="0" smtClean="0"/>
              <a:t>Human (knowledge) order </a:t>
            </a:r>
          </a:p>
          <a:p>
            <a:r>
              <a:rPr lang="en-US" sz="2400" dirty="0" smtClean="0"/>
              <a:t>We can see that we humans are not according to our lineage or race, as in animals. We may pick up something from our parents as we grow up, but we are usually very different in many ways from them. </a:t>
            </a:r>
          </a:p>
          <a:p>
            <a:r>
              <a:rPr lang="en-US" sz="2400" dirty="0" smtClean="0"/>
              <a:t>We humans are according to our </a:t>
            </a:r>
            <a:r>
              <a:rPr lang="en-US" sz="2400" i="1" dirty="0" smtClean="0"/>
              <a:t>imagination; according to our desires, thoughts and selection in ‘I’. the desires, thoughts and selections we have in ‘I’ can come from anywhere. It can come from past memories, it can come from our parents, the environment, the media, anywhere. In the case of humans, we can say ‘as the education, so the human’. We are according to our desires, thoughts and selections. Together, we call these ‘</a:t>
            </a:r>
            <a:r>
              <a:rPr lang="en-US" sz="2400" i="1" dirty="0" err="1" smtClean="0"/>
              <a:t>sanskara</a:t>
            </a:r>
            <a:r>
              <a:rPr lang="en-US" sz="2400" i="1" dirty="0" smtClean="0"/>
              <a:t>’. Hence, we say that a human being conforms to his or her </a:t>
            </a:r>
            <a:r>
              <a:rPr lang="en-US" sz="2400" i="1" dirty="0" err="1" smtClean="0"/>
              <a:t>sanskar</a:t>
            </a:r>
            <a:r>
              <a:rPr lang="en-US" sz="2400" i="1" dirty="0" smtClean="0"/>
              <a:t> or has ‘</a:t>
            </a:r>
            <a:r>
              <a:rPr lang="en-US" sz="2400" i="1" dirty="0" err="1" smtClean="0"/>
              <a:t>sanskaar</a:t>
            </a:r>
            <a:r>
              <a:rPr lang="en-US" sz="2400" i="1" dirty="0" smtClean="0"/>
              <a:t> conformance’.</a:t>
            </a:r>
            <a:endParaRPr lang="en-US" sz="2200" dirty="0"/>
          </a:p>
        </p:txBody>
      </p:sp>
    </p:spTree>
    <p:extLst>
      <p:ext uri="{BB962C8B-B14F-4D97-AF65-F5344CB8AC3E}">
        <p14:creationId xmlns:p14="http://schemas.microsoft.com/office/powerpoint/2010/main" xmlns="" val="1256054862"/>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2727" y="581891"/>
            <a:ext cx="10834255" cy="498764"/>
          </a:xfrm>
        </p:spPr>
        <p:txBody>
          <a:bodyPr>
            <a:noAutofit/>
          </a:bodyPr>
          <a:lstStyle/>
          <a:p>
            <a:pPr>
              <a:buNone/>
            </a:pPr>
            <a:r>
              <a:rPr lang="en-US" sz="2400" b="1" dirty="0" smtClean="0"/>
              <a:t>Meaning of Activity &amp; Activity in 4 orders of nature:</a:t>
            </a:r>
          </a:p>
          <a:p>
            <a:pPr>
              <a:buNone/>
            </a:pPr>
            <a:endParaRPr lang="en-US" sz="2400" b="1" dirty="0" smtClean="0"/>
          </a:p>
        </p:txBody>
      </p:sp>
      <p:sp>
        <p:nvSpPr>
          <p:cNvPr id="7" name="Rectangle 6"/>
          <p:cNvSpPr/>
          <p:nvPr/>
        </p:nvSpPr>
        <p:spPr>
          <a:xfrm>
            <a:off x="623455" y="997527"/>
            <a:ext cx="10889672" cy="2308324"/>
          </a:xfrm>
          <a:prstGeom prst="rect">
            <a:avLst/>
          </a:prstGeom>
        </p:spPr>
        <p:txBody>
          <a:bodyPr wrap="square">
            <a:spAutoFit/>
          </a:bodyPr>
          <a:lstStyle/>
          <a:p>
            <a:r>
              <a:rPr lang="en-US" sz="2200" b="1" dirty="0" smtClean="0"/>
              <a:t>Activity: </a:t>
            </a:r>
            <a:r>
              <a:rPr lang="en-US" sz="2400" dirty="0" smtClean="0"/>
              <a:t>An activity means something that ‘has motion’ and /or ‘has a result’. </a:t>
            </a:r>
          </a:p>
          <a:p>
            <a:r>
              <a:rPr lang="en-US" sz="2400" dirty="0" smtClean="0"/>
              <a:t>The material order is active in multiple ways, and the same with the plant order or animal order or human order. We are sitting in a room. But we are active. We are thinking, desiring, the body has breath running, heart throbbing. The air in the room is blowing. The wall standing constantly also have activity. The chair in the room is also active. It may not be very visible to our eyes but the chair is still active. </a:t>
            </a:r>
            <a:endParaRPr lang="en-US" sz="2200" b="1" dirty="0"/>
          </a:p>
        </p:txBody>
      </p:sp>
      <p:pic>
        <p:nvPicPr>
          <p:cNvPr id="4098" name="Picture 2"/>
          <p:cNvPicPr>
            <a:picLocks noChangeAspect="1" noChangeArrowheads="1"/>
          </p:cNvPicPr>
          <p:nvPr/>
        </p:nvPicPr>
        <p:blipFill>
          <a:blip r:embed="rId2"/>
          <a:srcRect/>
          <a:stretch>
            <a:fillRect/>
          </a:stretch>
        </p:blipFill>
        <p:spPr bwMode="auto">
          <a:xfrm>
            <a:off x="914401" y="3282228"/>
            <a:ext cx="10141526" cy="2981325"/>
          </a:xfrm>
          <a:prstGeom prst="rect">
            <a:avLst/>
          </a:prstGeom>
          <a:noFill/>
          <a:ln w="9525">
            <a:noFill/>
            <a:miter lim="800000"/>
            <a:headEnd/>
            <a:tailEnd/>
          </a:ln>
          <a:effectLst/>
        </p:spPr>
      </p:pic>
    </p:spTree>
    <p:extLst>
      <p:ext uri="{BB962C8B-B14F-4D97-AF65-F5344CB8AC3E}">
        <p14:creationId xmlns:p14="http://schemas.microsoft.com/office/powerpoint/2010/main" xmlns="" val="1256054862"/>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2727" y="581891"/>
            <a:ext cx="10834255" cy="498764"/>
          </a:xfrm>
        </p:spPr>
        <p:txBody>
          <a:bodyPr>
            <a:noAutofit/>
          </a:bodyPr>
          <a:lstStyle/>
          <a:p>
            <a:pPr>
              <a:buNone/>
            </a:pPr>
            <a:r>
              <a:rPr lang="en-US" sz="2400" b="1" dirty="0" smtClean="0"/>
              <a:t>Meaning of Activity &amp; Activity in 4 orders of nature:</a:t>
            </a:r>
          </a:p>
          <a:p>
            <a:pPr>
              <a:buNone/>
            </a:pPr>
            <a:endParaRPr lang="en-US" sz="2400" b="1" dirty="0" smtClean="0"/>
          </a:p>
        </p:txBody>
      </p:sp>
      <p:sp>
        <p:nvSpPr>
          <p:cNvPr id="7" name="Rectangle 6"/>
          <p:cNvSpPr/>
          <p:nvPr/>
        </p:nvSpPr>
        <p:spPr>
          <a:xfrm>
            <a:off x="623455" y="997527"/>
            <a:ext cx="10889672" cy="4154984"/>
          </a:xfrm>
          <a:prstGeom prst="rect">
            <a:avLst/>
          </a:prstGeom>
        </p:spPr>
        <p:txBody>
          <a:bodyPr wrap="square">
            <a:spAutoFit/>
          </a:bodyPr>
          <a:lstStyle/>
          <a:p>
            <a:r>
              <a:rPr lang="en-US" sz="2400" b="1" dirty="0" smtClean="0"/>
              <a:t>Material order: </a:t>
            </a:r>
            <a:r>
              <a:rPr lang="en-US" sz="2400" dirty="0" smtClean="0"/>
              <a:t>All material things (i.e. units in the material order) can be understood as an activity of ‘units’ coming together to form a bigger unit. We call this ‘composition’. For example, the chair is made of smaller pieces of wood. Bigger units can also separate from each other to form smaller units and we call this ‘decomposition’. Like a wooden chair can decay after a few years. Thus any unit in the material order can be understood as an ‘activity of ‘composition/decomposition’.</a:t>
            </a:r>
          </a:p>
          <a:p>
            <a:endParaRPr lang="en-US" sz="2400" dirty="0" smtClean="0"/>
          </a:p>
          <a:p>
            <a:r>
              <a:rPr lang="en-US" sz="2400" b="1" dirty="0" smtClean="0"/>
              <a:t>Plant/bio order : </a:t>
            </a:r>
            <a:r>
              <a:rPr lang="en-US" sz="2400" dirty="0" smtClean="0"/>
              <a:t>When we look at all the units that make up the plant/bio order we will find that they can be understood in terms of composition/ decomposition and respiration. Not only do plants compose (following new plants) and decompose (decaying), they are also breathing, or pulsating, which we call respiration.</a:t>
            </a:r>
            <a:endParaRPr lang="en-US" sz="2200" dirty="0"/>
          </a:p>
        </p:txBody>
      </p:sp>
    </p:spTree>
    <p:extLst>
      <p:ext uri="{BB962C8B-B14F-4D97-AF65-F5344CB8AC3E}">
        <p14:creationId xmlns:p14="http://schemas.microsoft.com/office/powerpoint/2010/main" xmlns="" val="1256054862"/>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2727" y="581891"/>
            <a:ext cx="10834255" cy="498764"/>
          </a:xfrm>
        </p:spPr>
        <p:txBody>
          <a:bodyPr>
            <a:noAutofit/>
          </a:bodyPr>
          <a:lstStyle/>
          <a:p>
            <a:pPr>
              <a:buNone/>
            </a:pPr>
            <a:r>
              <a:rPr lang="en-US" sz="2400" b="1" dirty="0" smtClean="0"/>
              <a:t>Meaning of Activity &amp; Activity in 4 orders of nature:</a:t>
            </a:r>
          </a:p>
          <a:p>
            <a:pPr>
              <a:buNone/>
            </a:pPr>
            <a:endParaRPr lang="en-US" sz="2400" b="1" dirty="0" smtClean="0"/>
          </a:p>
        </p:txBody>
      </p:sp>
      <p:sp>
        <p:nvSpPr>
          <p:cNvPr id="7" name="Rectangle 6"/>
          <p:cNvSpPr/>
          <p:nvPr/>
        </p:nvSpPr>
        <p:spPr>
          <a:xfrm>
            <a:off x="623455" y="997527"/>
            <a:ext cx="10889672" cy="5632311"/>
          </a:xfrm>
          <a:prstGeom prst="rect">
            <a:avLst/>
          </a:prstGeom>
        </p:spPr>
        <p:txBody>
          <a:bodyPr wrap="square">
            <a:spAutoFit/>
          </a:bodyPr>
          <a:lstStyle/>
          <a:p>
            <a:r>
              <a:rPr lang="en-US" sz="2400" b="1" dirty="0" smtClean="0"/>
              <a:t>Animal order: </a:t>
            </a:r>
            <a:r>
              <a:rPr lang="en-US" sz="2400" dirty="0" smtClean="0"/>
              <a:t>We can understand the activities of animal order in two aspects:</a:t>
            </a:r>
          </a:p>
          <a:p>
            <a:r>
              <a:rPr lang="en-US" sz="2400" dirty="0" smtClean="0"/>
              <a:t>Body In Animals – </a:t>
            </a:r>
            <a:r>
              <a:rPr lang="en-US" sz="2400" dirty="0" err="1" smtClean="0"/>
              <a:t>Physico</a:t>
            </a:r>
            <a:r>
              <a:rPr lang="en-US" sz="2400" dirty="0" smtClean="0"/>
              <a:t>-Chemical Activities The body displays the same activities that we see the plant. The body displays respiration, or breathing, or pulsating, as we call it. The body is also formed at one point in time and keeps building cells as well, i.e. there is composition in the body. Hence, the activities in the body are the same as that in the plant/bio order, which are: composition/ decomposition and respiration. Hence, we say that the body belongs to plant/bio order. · ‘I’ In Animals – Conscious Activities The activities in ‘I’ are fundamentally different from those in the body. </a:t>
            </a:r>
          </a:p>
          <a:p>
            <a:r>
              <a:rPr lang="en-US" sz="2400" b="1" dirty="0" smtClean="0"/>
              <a:t>Human (knowledge) order :</a:t>
            </a:r>
            <a:r>
              <a:rPr lang="en-US" sz="2400" dirty="0" smtClean="0"/>
              <a:t>The activities in human body are similar to that in the animal body, and we have seen this in detail as: composition/decomposition and respiration. When it comes to consciousness or ‘I’, however, the human displays more than just an ability to ‘select’ or make choices as animals do.</a:t>
            </a:r>
          </a:p>
          <a:p>
            <a:r>
              <a:rPr lang="en-US" sz="2400" dirty="0" smtClean="0"/>
              <a:t>Thus, in human beings, ‘I’ has the activities of desiring, thinking, and selecting/tasting, with a possibility or need for understanding and realization. Only humans have this need to know and that is why it is called </a:t>
            </a:r>
            <a:r>
              <a:rPr lang="en-US" sz="2400" dirty="0" err="1" smtClean="0"/>
              <a:t>gyana</a:t>
            </a:r>
            <a:r>
              <a:rPr lang="en-US" sz="2400" dirty="0" smtClean="0"/>
              <a:t> </a:t>
            </a:r>
            <a:r>
              <a:rPr lang="en-US" sz="2400" dirty="0" err="1" smtClean="0"/>
              <a:t>avastha</a:t>
            </a:r>
            <a:r>
              <a:rPr lang="en-US" sz="2400" dirty="0" smtClean="0"/>
              <a:t>–the knowledge order.</a:t>
            </a:r>
            <a:endParaRPr lang="en-US" sz="2200" dirty="0"/>
          </a:p>
        </p:txBody>
      </p:sp>
    </p:spTree>
    <p:extLst>
      <p:ext uri="{BB962C8B-B14F-4D97-AF65-F5344CB8AC3E}">
        <p14:creationId xmlns:p14="http://schemas.microsoft.com/office/powerpoint/2010/main" xmlns="" val="1256054862"/>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1998"/>
            <a:ext cx="10515600" cy="549275"/>
          </a:xfrm>
        </p:spPr>
        <p:txBody>
          <a:bodyPr>
            <a:normAutofit/>
          </a:bodyPr>
          <a:lstStyle/>
          <a:p>
            <a:r>
              <a:rPr lang="en-US" sz="2400" b="1" dirty="0" smtClean="0">
                <a:latin typeface="+mn-lt"/>
              </a:rPr>
              <a:t>‘Nature is Self Organized and in space Self-Organization Is Available.’</a:t>
            </a:r>
            <a:endParaRPr lang="en-IN" sz="2400" b="1" dirty="0">
              <a:latin typeface="+mn-lt"/>
            </a:endParaRPr>
          </a:p>
        </p:txBody>
      </p:sp>
      <p:sp>
        <p:nvSpPr>
          <p:cNvPr id="3" name="Content Placeholder 2"/>
          <p:cNvSpPr>
            <a:spLocks noGrp="1"/>
          </p:cNvSpPr>
          <p:nvPr>
            <p:ph idx="1"/>
          </p:nvPr>
        </p:nvSpPr>
        <p:spPr>
          <a:xfrm>
            <a:off x="484909" y="762000"/>
            <a:ext cx="11111346" cy="5414963"/>
          </a:xfrm>
        </p:spPr>
        <p:txBody>
          <a:bodyPr>
            <a:normAutofit fontScale="92500"/>
          </a:bodyPr>
          <a:lstStyle/>
          <a:p>
            <a:pPr>
              <a:buNone/>
            </a:pPr>
            <a:r>
              <a:rPr lang="en-US" sz="2400" dirty="0" smtClean="0"/>
              <a:t>Every unit is an organization. A unit recognizes other units and combines to form a bigger organization. Starting from the atom, to the big galaxy, this organization goes on, as a self-organization. At every level, we get a self-organization. Sub atomic particles recognize each other and come together to form atoms. Cells recognize each other and form organizations like organs and a body. Planetary bodies, solar systems, galaxies are still bigger organizations. We are not organizing it. We are not supplying it organization from outside.</a:t>
            </a:r>
          </a:p>
          <a:p>
            <a:pPr>
              <a:buNone/>
            </a:pPr>
            <a:r>
              <a:rPr lang="en-US" sz="2400" dirty="0" smtClean="0"/>
              <a:t>When we look at humans, we see that we are self-organized at the level of the body. We are not organizing the body. We </a:t>
            </a:r>
            <a:r>
              <a:rPr lang="en-US" sz="2400" i="1" dirty="0" smtClean="0"/>
              <a:t>are not doing anything for the coordination between the heart, kidneys, lungs, eyes, brain, hands, legs, etc. All these are functioning together. Our input is needed only to provide the required nutrition, and to assist the body when we fall sick/get injured. At the level of ‘I’, we are not self-organized, but being in space, self-organization is available to the self (‘I’). That’s why we are in pursuit of happiness, which is essentially being in harmony. Whenever we are not in harmony, we are unhappy.</a:t>
            </a:r>
          </a:p>
          <a:p>
            <a:pPr>
              <a:buNone/>
            </a:pPr>
            <a:r>
              <a:rPr lang="en-US" sz="2400" dirty="0" smtClean="0"/>
              <a:t>All the units of four orders are self-organized. No one is organizing them from outside. No one is supplying this organization. This self-organization is available to units being in space. Hence, for space, we say ‘self organization is available’.</a:t>
            </a:r>
            <a:endParaRPr lang="en-IN" sz="2400" dirty="0"/>
          </a:p>
        </p:txBody>
      </p:sp>
    </p:spTree>
    <p:extLst>
      <p:ext uri="{BB962C8B-B14F-4D97-AF65-F5344CB8AC3E}">
        <p14:creationId xmlns:p14="http://schemas.microsoft.com/office/powerpoint/2010/main" xmlns="" val="3311602042"/>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9275"/>
          </a:xfrm>
        </p:spPr>
        <p:txBody>
          <a:bodyPr>
            <a:normAutofit/>
          </a:bodyPr>
          <a:lstStyle/>
          <a:p>
            <a:r>
              <a:rPr lang="en-US" sz="2400" b="1" dirty="0" smtClean="0">
                <a:latin typeface="+mn-lt"/>
              </a:rPr>
              <a:t>Self regulation and recyclability in nature</a:t>
            </a:r>
            <a:endParaRPr lang="en-IN" sz="2400" b="1" dirty="0">
              <a:latin typeface="+mn-lt"/>
            </a:endParaRPr>
          </a:p>
        </p:txBody>
      </p:sp>
      <p:sp>
        <p:nvSpPr>
          <p:cNvPr id="3" name="Content Placeholder 2"/>
          <p:cNvSpPr>
            <a:spLocks noGrp="1"/>
          </p:cNvSpPr>
          <p:nvPr>
            <p:ph idx="1"/>
          </p:nvPr>
        </p:nvSpPr>
        <p:spPr>
          <a:xfrm>
            <a:off x="838200" y="886691"/>
            <a:ext cx="10515600" cy="5290272"/>
          </a:xfrm>
        </p:spPr>
        <p:txBody>
          <a:bodyPr>
            <a:normAutofit/>
          </a:bodyPr>
          <a:lstStyle/>
          <a:p>
            <a:pPr algn="just"/>
            <a:r>
              <a:rPr lang="en-US" sz="2400" dirty="0" smtClean="0"/>
              <a:t>There </a:t>
            </a:r>
            <a:r>
              <a:rPr lang="en-US" sz="2400" dirty="0"/>
              <a:t>is interconnectedness and mutual </a:t>
            </a:r>
            <a:r>
              <a:rPr lang="en-US" sz="2400" dirty="0" smtClean="0"/>
              <a:t>fulfilment among </a:t>
            </a:r>
            <a:r>
              <a:rPr lang="en-US" sz="2400" dirty="0"/>
              <a:t>the four orders in nature. </a:t>
            </a:r>
            <a:endParaRPr lang="en-US" sz="2400" dirty="0" smtClean="0"/>
          </a:p>
          <a:p>
            <a:pPr algn="just"/>
            <a:r>
              <a:rPr lang="en-US" sz="2400" dirty="0" smtClean="0"/>
              <a:t>One </a:t>
            </a:r>
            <a:r>
              <a:rPr lang="en-US" sz="2400" dirty="0"/>
              <a:t>can also see that there is self-regulation in nature. In a forest, </a:t>
            </a:r>
            <a:r>
              <a:rPr lang="en-US" sz="2400" dirty="0" smtClean="0"/>
              <a:t>the proportion </a:t>
            </a:r>
            <a:r>
              <a:rPr lang="en-US" sz="2400" dirty="0"/>
              <a:t>of soil, plants and animals of various species is self-regulated. </a:t>
            </a:r>
            <a:endParaRPr lang="en-US" sz="2400" dirty="0" smtClean="0"/>
          </a:p>
          <a:p>
            <a:pPr algn="just"/>
            <a:r>
              <a:rPr lang="en-US" sz="2400" dirty="0" smtClean="0"/>
              <a:t>It </a:t>
            </a:r>
            <a:r>
              <a:rPr lang="en-US" sz="2400" dirty="0"/>
              <a:t>never happens that the </a:t>
            </a:r>
            <a:r>
              <a:rPr lang="en-US" sz="2400" dirty="0" smtClean="0"/>
              <a:t>lions eat </a:t>
            </a:r>
            <a:r>
              <a:rPr lang="en-US" sz="2400" dirty="0"/>
              <a:t>up all the deer or the deer eat up all the grasses or that the plants grow to the extent that there is </a:t>
            </a:r>
            <a:r>
              <a:rPr lang="en-US" sz="2400" dirty="0" smtClean="0"/>
              <a:t>no space </a:t>
            </a:r>
            <a:r>
              <a:rPr lang="en-US" sz="2400" dirty="0"/>
              <a:t>for deer or that there is lack of soil for new plants and so on. </a:t>
            </a:r>
            <a:endParaRPr lang="en-US" sz="2400" dirty="0" smtClean="0"/>
          </a:p>
          <a:p>
            <a:pPr algn="just"/>
            <a:r>
              <a:rPr lang="en-US" sz="2400" dirty="0" smtClean="0"/>
              <a:t>The </a:t>
            </a:r>
            <a:r>
              <a:rPr lang="en-US" sz="2400" dirty="0"/>
              <a:t>forest does not need to </a:t>
            </a:r>
            <a:r>
              <a:rPr lang="en-US" sz="2400" dirty="0" smtClean="0"/>
              <a:t>be regulated </a:t>
            </a:r>
            <a:r>
              <a:rPr lang="en-US" sz="2400" dirty="0"/>
              <a:t>by human being to be in harmony. </a:t>
            </a:r>
            <a:endParaRPr lang="en-US" sz="2400" dirty="0" smtClean="0"/>
          </a:p>
          <a:p>
            <a:pPr algn="just"/>
            <a:r>
              <a:rPr lang="en-US" sz="2400" dirty="0" smtClean="0"/>
              <a:t>With </a:t>
            </a:r>
            <a:r>
              <a:rPr lang="en-US" sz="2400" dirty="0"/>
              <a:t>right understanding only, human being will also </a:t>
            </a:r>
            <a:r>
              <a:rPr lang="en-US" sz="2400" dirty="0" smtClean="0"/>
              <a:t>be self-</a:t>
            </a:r>
            <a:r>
              <a:rPr lang="en-US" sz="2400" dirty="0" err="1" smtClean="0"/>
              <a:t>organised</a:t>
            </a:r>
            <a:r>
              <a:rPr lang="en-US" sz="2400" dirty="0"/>
              <a:t>, in harmony within and participate in the harmony in the larger order.</a:t>
            </a:r>
            <a:endParaRPr lang="en-IN" sz="2400" dirty="0"/>
          </a:p>
        </p:txBody>
      </p:sp>
    </p:spTree>
    <p:extLst>
      <p:ext uri="{BB962C8B-B14F-4D97-AF65-F5344CB8AC3E}">
        <p14:creationId xmlns:p14="http://schemas.microsoft.com/office/powerpoint/2010/main" xmlns="" val="3311602042"/>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1998"/>
            <a:ext cx="10515600" cy="549275"/>
          </a:xfrm>
        </p:spPr>
        <p:txBody>
          <a:bodyPr>
            <a:normAutofit/>
          </a:bodyPr>
          <a:lstStyle/>
          <a:p>
            <a:r>
              <a:rPr lang="en-US" sz="2400" b="1" dirty="0" smtClean="0">
                <a:latin typeface="+mn-lt"/>
              </a:rPr>
              <a:t>Recyclability and Self regulation in Nature - Examples</a:t>
            </a:r>
            <a:endParaRPr lang="en-IN" sz="2400" b="1" dirty="0">
              <a:latin typeface="+mn-lt"/>
            </a:endParaRPr>
          </a:p>
        </p:txBody>
      </p:sp>
      <p:sp>
        <p:nvSpPr>
          <p:cNvPr id="3" name="Content Placeholder 2"/>
          <p:cNvSpPr>
            <a:spLocks noGrp="1"/>
          </p:cNvSpPr>
          <p:nvPr>
            <p:ph idx="1"/>
          </p:nvPr>
        </p:nvSpPr>
        <p:spPr>
          <a:xfrm>
            <a:off x="484909" y="762000"/>
            <a:ext cx="11111346" cy="5414963"/>
          </a:xfrm>
        </p:spPr>
        <p:txBody>
          <a:bodyPr>
            <a:normAutofit/>
          </a:bodyPr>
          <a:lstStyle/>
          <a:p>
            <a:pPr>
              <a:buNone/>
            </a:pPr>
            <a:r>
              <a:rPr lang="en-US" sz="2400" dirty="0" smtClean="0"/>
              <a:t>There are several cyclical processes that we can see in nature. </a:t>
            </a:r>
          </a:p>
          <a:p>
            <a:pPr>
              <a:buNone/>
            </a:pPr>
            <a:r>
              <a:rPr lang="en-US" sz="2400" dirty="0" smtClean="0"/>
              <a:t>For example the cycle of water, evaporating, condensing and precipitating back to water giving the weather phenomena. The cycles keep these materials self-regulated on the earth. Breeds of plants and animals are similarly self-regulated in their environment. </a:t>
            </a:r>
          </a:p>
          <a:p>
            <a:pPr>
              <a:buNone/>
            </a:pPr>
            <a:r>
              <a:rPr lang="en-US" sz="2400" dirty="0" smtClean="0"/>
              <a:t>In a forest, the growth of trees takes place in a way so that the amount of soil, plants and animals remains conserved. It never happens that the number of trees shoots up and there is a lack of soil for the trees. The appropriateness of the conditions for growth of both plants and animals are self-regulated in nature keeping the population proportions naturally maintained. This phenomenon is termed as self-regulation. </a:t>
            </a:r>
          </a:p>
          <a:p>
            <a:pPr>
              <a:buNone/>
            </a:pPr>
            <a:r>
              <a:rPr lang="en-US" sz="2400" dirty="0" smtClean="0"/>
              <a:t>In a single breed of animals, the number of males and females generated through procreation is such that the continuity of species is ensured by itself. This happens with humans too, but inhuman practices have led to disproportionate numbers of men and women. These two characteristics namely, cyclical nature and self-regulation provide us with some clues of the harmony that is in nature.</a:t>
            </a:r>
            <a:endParaRPr lang="en-IN" sz="2400" dirty="0"/>
          </a:p>
        </p:txBody>
      </p:sp>
    </p:spTree>
    <p:extLst>
      <p:ext uri="{BB962C8B-B14F-4D97-AF65-F5344CB8AC3E}">
        <p14:creationId xmlns:p14="http://schemas.microsoft.com/office/powerpoint/2010/main" xmlns="" val="3311602042"/>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18548"/>
          </a:xfrm>
        </p:spPr>
        <p:txBody>
          <a:bodyPr>
            <a:normAutofit/>
          </a:bodyPr>
          <a:lstStyle/>
          <a:p>
            <a:r>
              <a:rPr lang="en-US" sz="2400" b="1" dirty="0" smtClean="0">
                <a:latin typeface="+mn-lt"/>
              </a:rPr>
              <a:t>Salient Aspects of Four Orders</a:t>
            </a:r>
            <a:endParaRPr lang="en-IN" sz="2400" b="1" dirty="0">
              <a:latin typeface="+mn-lt"/>
            </a:endParaRPr>
          </a:p>
        </p:txBody>
      </p:sp>
      <p:pic>
        <p:nvPicPr>
          <p:cNvPr id="4" name="Picture 3"/>
          <p:cNvPicPr>
            <a:picLocks noChangeAspect="1"/>
          </p:cNvPicPr>
          <p:nvPr/>
        </p:nvPicPr>
        <p:blipFill>
          <a:blip r:embed="rId2"/>
          <a:stretch>
            <a:fillRect/>
          </a:stretch>
        </p:blipFill>
        <p:spPr>
          <a:xfrm>
            <a:off x="845127" y="803563"/>
            <a:ext cx="10030691" cy="5763491"/>
          </a:xfrm>
          <a:prstGeom prst="rect">
            <a:avLst/>
          </a:prstGeom>
        </p:spPr>
      </p:pic>
    </p:spTree>
    <p:extLst>
      <p:ext uri="{BB962C8B-B14F-4D97-AF65-F5344CB8AC3E}">
        <p14:creationId xmlns:p14="http://schemas.microsoft.com/office/powerpoint/2010/main" xmlns="" val="233259519"/>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306638" y="0"/>
            <a:ext cx="7578725"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646638421"/>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79022"/>
            <a:ext cx="11744084" cy="5260622"/>
          </a:xfrm>
          <a:prstGeom prst="rect">
            <a:avLst/>
          </a:prstGeom>
        </p:spPr>
      </p:pic>
    </p:spTree>
    <p:extLst>
      <p:ext uri="{BB962C8B-B14F-4D97-AF65-F5344CB8AC3E}">
        <p14:creationId xmlns:p14="http://schemas.microsoft.com/office/powerpoint/2010/main" xmlns="" val="1636376040"/>
      </p:ext>
    </p:extLst>
  </p:cSld>
  <p:clrMapOvr>
    <a:masterClrMapping/>
  </p:clrMapOvr>
  <p:transition advClick="0"/>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636" y="572945"/>
            <a:ext cx="10515600" cy="493856"/>
          </a:xfrm>
        </p:spPr>
        <p:txBody>
          <a:bodyPr>
            <a:normAutofit/>
          </a:bodyPr>
          <a:lstStyle/>
          <a:p>
            <a:r>
              <a:rPr lang="en-US" sz="2400" b="1" dirty="0" smtClean="0">
                <a:latin typeface="+mn-lt"/>
              </a:rPr>
              <a:t>Meaning of Existence, Difference between Unit and Space</a:t>
            </a:r>
            <a:endParaRPr lang="en-IN" sz="2400" b="1" dirty="0">
              <a:latin typeface="+mn-lt"/>
            </a:endParaRPr>
          </a:p>
        </p:txBody>
      </p:sp>
      <p:sp>
        <p:nvSpPr>
          <p:cNvPr id="3" name="Content Placeholder 2"/>
          <p:cNvSpPr>
            <a:spLocks noGrp="1"/>
          </p:cNvSpPr>
          <p:nvPr>
            <p:ph idx="1"/>
          </p:nvPr>
        </p:nvSpPr>
        <p:spPr>
          <a:xfrm>
            <a:off x="838200" y="1052945"/>
            <a:ext cx="10515600" cy="5124018"/>
          </a:xfrm>
        </p:spPr>
        <p:txBody>
          <a:bodyPr>
            <a:normAutofit fontScale="92500"/>
          </a:bodyPr>
          <a:lstStyle/>
          <a:p>
            <a:pPr>
              <a:buNone/>
            </a:pPr>
            <a:r>
              <a:rPr lang="en-US" sz="2400" dirty="0" smtClean="0"/>
              <a:t>All the units together constitute nature. All the units of nature exist in space which is an important reality to understand. Existence is nothing but the nature in space (</a:t>
            </a:r>
            <a:r>
              <a:rPr lang="en-US" sz="2400" dirty="0" err="1" smtClean="0"/>
              <a:t>sunya</a:t>
            </a:r>
            <a:r>
              <a:rPr lang="en-US" sz="2400" dirty="0" smtClean="0"/>
              <a:t>). </a:t>
            </a:r>
          </a:p>
          <a:p>
            <a:pPr>
              <a:buNone/>
            </a:pPr>
            <a:r>
              <a:rPr lang="en-US" sz="2400" dirty="0" smtClean="0"/>
              <a:t>Existence     =      Exist      +         Essence,          whatever exists. </a:t>
            </a:r>
          </a:p>
          <a:p>
            <a:pPr>
              <a:buNone/>
            </a:pPr>
            <a:r>
              <a:rPr lang="en-US" sz="2400" dirty="0" smtClean="0"/>
              <a:t>                                 </a:t>
            </a:r>
          </a:p>
          <a:p>
            <a:pPr>
              <a:buNone/>
            </a:pPr>
            <a:r>
              <a:rPr lang="en-US" sz="2400" dirty="0" smtClean="0"/>
              <a:t>                                To be            harmony </a:t>
            </a:r>
          </a:p>
          <a:p>
            <a:pPr>
              <a:buNone/>
            </a:pPr>
            <a:r>
              <a:rPr lang="en-US" sz="2400" dirty="0" smtClean="0"/>
              <a:t>We define unit as something that is limited in size. Like a small blade of human hair to the biggest planets we know of, they are all limited in size, i.e. bounded on six sides. So, all the ‘things’ we have been studying so far: the human beings, animals, lumps of matter as well as various atoms and molecules, are all ‘units’. We can recognize them as such, they are countable. </a:t>
            </a:r>
          </a:p>
          <a:p>
            <a:pPr>
              <a:buNone/>
            </a:pPr>
            <a:r>
              <a:rPr lang="en-US" sz="2400" dirty="0" smtClean="0"/>
              <a:t>But there is another ‘reality’ called ‘space’. We normally don’t pay attention to this ‘reality’, because it’s not a ‘unit’. We can’t ‘touch it’, smell it. We normally just ‘see through it’. But the fact is because we can’t ‘touch it’ or ‘see it’ as we would see a unit like our body, our friends, or a piece of rock, doesn’t mean it does not exist. Space exists everywhere. </a:t>
            </a:r>
            <a:endParaRPr lang="en-IN" sz="2400" dirty="0">
              <a:latin typeface="Bookman Old Style" panose="02050604050505020204" pitchFamily="18" charset="0"/>
            </a:endParaRPr>
          </a:p>
        </p:txBody>
      </p:sp>
      <p:cxnSp>
        <p:nvCxnSpPr>
          <p:cNvPr id="5" name="Straight Arrow Connector 4"/>
          <p:cNvCxnSpPr/>
          <p:nvPr/>
        </p:nvCxnSpPr>
        <p:spPr>
          <a:xfrm rot="5400000">
            <a:off x="2777837" y="2403757"/>
            <a:ext cx="595745"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7" name="Straight Arrow Connector 6"/>
          <p:cNvCxnSpPr/>
          <p:nvPr/>
        </p:nvCxnSpPr>
        <p:spPr>
          <a:xfrm rot="5400000">
            <a:off x="4440382" y="2417612"/>
            <a:ext cx="595745"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xmlns="" val="3022247458"/>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8140"/>
            <a:ext cx="10515600" cy="507711"/>
          </a:xfrm>
        </p:spPr>
        <p:txBody>
          <a:bodyPr>
            <a:normAutofit/>
          </a:bodyPr>
          <a:lstStyle/>
          <a:p>
            <a:r>
              <a:rPr lang="en-US" sz="2400" b="1" dirty="0" smtClean="0">
                <a:latin typeface="+mn-lt"/>
              </a:rPr>
              <a:t>Co Existence Of Units In Space</a:t>
            </a:r>
            <a:endParaRPr lang="en-IN" sz="2400" b="1" dirty="0">
              <a:latin typeface="+mn-lt"/>
            </a:endParaRPr>
          </a:p>
        </p:txBody>
      </p:sp>
      <p:sp>
        <p:nvSpPr>
          <p:cNvPr id="3" name="Content Placeholder 2"/>
          <p:cNvSpPr>
            <a:spLocks noGrp="1"/>
          </p:cNvSpPr>
          <p:nvPr>
            <p:ph idx="1"/>
          </p:nvPr>
        </p:nvSpPr>
        <p:spPr>
          <a:xfrm>
            <a:off x="782782" y="665018"/>
            <a:ext cx="10515600" cy="5541817"/>
          </a:xfrm>
        </p:spPr>
        <p:txBody>
          <a:bodyPr>
            <a:normAutofit/>
          </a:bodyPr>
          <a:lstStyle/>
          <a:p>
            <a:pPr>
              <a:lnSpc>
                <a:spcPct val="100000"/>
              </a:lnSpc>
              <a:spcBef>
                <a:spcPts val="0"/>
              </a:spcBef>
              <a:buNone/>
            </a:pPr>
            <a:r>
              <a:rPr lang="en-US" sz="2200" dirty="0" smtClean="0"/>
              <a:t>Co-existence is a state in which two or more groups are living together while respecting their differences and resolving their conflicts non-violently. Co-existence has been defined in numerous ways: </a:t>
            </a:r>
          </a:p>
          <a:p>
            <a:pPr marL="457200" indent="-457200">
              <a:lnSpc>
                <a:spcPct val="100000"/>
              </a:lnSpc>
              <a:spcBef>
                <a:spcPts val="0"/>
              </a:spcBef>
              <a:buAutoNum type="arabicPeriod"/>
            </a:pPr>
            <a:r>
              <a:rPr lang="en-US" sz="2200" dirty="0" smtClean="0"/>
              <a:t>To exist together (in time or space) and to exist in mutual tolerance.</a:t>
            </a:r>
          </a:p>
          <a:p>
            <a:pPr marL="457200" indent="-457200">
              <a:lnSpc>
                <a:spcPct val="100000"/>
              </a:lnSpc>
              <a:spcBef>
                <a:spcPts val="0"/>
              </a:spcBef>
              <a:buAutoNum type="arabicPeriod"/>
            </a:pPr>
            <a:r>
              <a:rPr lang="en-US" sz="2200" dirty="0" smtClean="0"/>
              <a:t> To learn to recognize and live with difference. </a:t>
            </a:r>
          </a:p>
          <a:p>
            <a:pPr marL="457200" indent="-457200">
              <a:lnSpc>
                <a:spcPct val="100000"/>
              </a:lnSpc>
              <a:spcBef>
                <a:spcPts val="0"/>
              </a:spcBef>
              <a:buAutoNum type="arabicPeriod"/>
            </a:pPr>
            <a:r>
              <a:rPr lang="en-US" sz="2200" dirty="0" smtClean="0"/>
              <a:t>To have a relationship between persons or groups in which none of the parties is trying to destroy the other. </a:t>
            </a:r>
          </a:p>
          <a:p>
            <a:pPr marL="457200" indent="-457200">
              <a:lnSpc>
                <a:spcPct val="100000"/>
              </a:lnSpc>
              <a:spcBef>
                <a:spcPts val="0"/>
              </a:spcBef>
              <a:buAutoNum type="arabicPeriod"/>
            </a:pPr>
            <a:r>
              <a:rPr lang="en-US" sz="2200" dirty="0" smtClean="0"/>
              <a:t>To exist together (in time or place) and to exist in mutual tolerance. </a:t>
            </a:r>
          </a:p>
          <a:p>
            <a:pPr marL="457200" indent="-457200">
              <a:lnSpc>
                <a:spcPct val="100000"/>
              </a:lnSpc>
              <a:spcBef>
                <a:spcPts val="0"/>
              </a:spcBef>
              <a:buNone/>
            </a:pPr>
            <a:endParaRPr lang="en-IN" sz="2200" dirty="0">
              <a:latin typeface="Bookman Old Style" panose="02050604050505020204" pitchFamily="18" charset="0"/>
            </a:endParaRPr>
          </a:p>
        </p:txBody>
      </p:sp>
      <p:pic>
        <p:nvPicPr>
          <p:cNvPr id="5" name="Picture 4"/>
          <p:cNvPicPr>
            <a:picLocks noChangeAspect="1"/>
          </p:cNvPicPr>
          <p:nvPr/>
        </p:nvPicPr>
        <p:blipFill>
          <a:blip r:embed="rId2"/>
          <a:stretch>
            <a:fillRect/>
          </a:stretch>
        </p:blipFill>
        <p:spPr>
          <a:xfrm>
            <a:off x="2506486" y="3366656"/>
            <a:ext cx="6953250" cy="3350234"/>
          </a:xfrm>
          <a:prstGeom prst="rect">
            <a:avLst/>
          </a:prstGeom>
        </p:spPr>
      </p:pic>
    </p:spTree>
    <p:extLst>
      <p:ext uri="{BB962C8B-B14F-4D97-AF65-F5344CB8AC3E}">
        <p14:creationId xmlns:p14="http://schemas.microsoft.com/office/powerpoint/2010/main" xmlns="" val="768873361"/>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32509" y="290945"/>
            <a:ext cx="11194473" cy="6186309"/>
          </a:xfrm>
          <a:prstGeom prst="rect">
            <a:avLst/>
          </a:prstGeom>
        </p:spPr>
        <p:txBody>
          <a:bodyPr wrap="square">
            <a:spAutoFit/>
          </a:bodyPr>
          <a:lstStyle/>
          <a:p>
            <a:r>
              <a:rPr lang="en-US" sz="2200" b="1" dirty="0" smtClean="0"/>
              <a:t>Units In Space </a:t>
            </a:r>
          </a:p>
          <a:p>
            <a:r>
              <a:rPr lang="en-US" sz="2200" dirty="0" smtClean="0"/>
              <a:t>When we look at the existence around, the first thing we see is space. And then we see the units in space. Between every two units there is a space. The units exist in space. If we were to define this, we would say that there are two kinds of realities in existence and these are : space and units (in space). So we say, </a:t>
            </a:r>
          </a:p>
          <a:p>
            <a:r>
              <a:rPr lang="en-US" sz="2200" dirty="0" smtClean="0"/>
              <a:t>Existence = space + units (in space). </a:t>
            </a:r>
          </a:p>
          <a:p>
            <a:r>
              <a:rPr lang="en-US" sz="2200" dirty="0" smtClean="0"/>
              <a:t>Since nature consists of the four orders we have been discussing, we can say, </a:t>
            </a:r>
          </a:p>
          <a:p>
            <a:r>
              <a:rPr lang="en-US" sz="2200" dirty="0" smtClean="0"/>
              <a:t>“Existence = Nature submerged in space”. </a:t>
            </a:r>
          </a:p>
          <a:p>
            <a:r>
              <a:rPr lang="en-US" sz="2200" dirty="0" smtClean="0"/>
              <a:t>Nature = Four orders (Material, Plant/Bio or </a:t>
            </a:r>
            <a:r>
              <a:rPr lang="en-US" sz="2200" dirty="0" err="1" smtClean="0"/>
              <a:t>Pranic</a:t>
            </a:r>
            <a:r>
              <a:rPr lang="en-US" sz="2200" dirty="0" smtClean="0"/>
              <a:t>, Animal and Human Order) </a:t>
            </a:r>
          </a:p>
          <a:p>
            <a:r>
              <a:rPr lang="en-US" sz="2200" b="1" dirty="0" smtClean="0"/>
              <a:t>Limited And Unlimited :</a:t>
            </a:r>
            <a:r>
              <a:rPr lang="en-US" sz="2200" dirty="0" smtClean="0"/>
              <a:t>Nature has four orders and there are units in each order. Each unit is limited in size. The size ranges from being really small (atom) to really big (galaxies). Each and every unit is finite and limited in size, be it the smallest particle or the biggest galaxies. Space, on the other hand is unlimited. Space has no ‘size’, unlike units, it is not bounded. So, there is no beginning or end to space, as there is to units. For example, when you take a book, you </a:t>
            </a:r>
            <a:r>
              <a:rPr lang="en-US" sz="2200" smtClean="0"/>
              <a:t>know </a:t>
            </a:r>
            <a:r>
              <a:rPr lang="en-US" sz="2200" smtClean="0"/>
              <a:t>that </a:t>
            </a:r>
            <a:r>
              <a:rPr lang="en-US" sz="2200" dirty="0" smtClean="0"/>
              <a:t>it starts and finishes. We say the book is ‘limited’ in size. When we take space, there is no such thing. There is space behind us, inside us, between us and the book, between the book and the earth, in the book, in every page of it, inside the page, and beyond the earth…. all the way till we can imagine.</a:t>
            </a:r>
            <a:endParaRPr lang="en-US" sz="2200" dirty="0"/>
          </a:p>
        </p:txBody>
      </p:sp>
    </p:spTree>
    <p:extLst>
      <p:ext uri="{BB962C8B-B14F-4D97-AF65-F5344CB8AC3E}">
        <p14:creationId xmlns:p14="http://schemas.microsoft.com/office/powerpoint/2010/main" xmlns="" val="768873361"/>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32509" y="290945"/>
            <a:ext cx="11194473" cy="5847755"/>
          </a:xfrm>
          <a:prstGeom prst="rect">
            <a:avLst/>
          </a:prstGeom>
        </p:spPr>
        <p:txBody>
          <a:bodyPr wrap="square">
            <a:spAutoFit/>
          </a:bodyPr>
          <a:lstStyle/>
          <a:p>
            <a:r>
              <a:rPr lang="en-US" sz="2200" dirty="0" smtClean="0"/>
              <a:t>We find that space pervades; it is all-pervading. Units, on the other hand are not all pervading. This is how we recognize them as units. </a:t>
            </a:r>
          </a:p>
          <a:p>
            <a:r>
              <a:rPr lang="en-US" sz="2200" b="1" dirty="0" smtClean="0"/>
              <a:t>Active And No-Activity : </a:t>
            </a:r>
            <a:r>
              <a:rPr lang="en-US" sz="2200" dirty="0" smtClean="0"/>
              <a:t>We can understand each unit as something that is dynamic and active. Be it a physical activity, </a:t>
            </a:r>
            <a:r>
              <a:rPr lang="en-US" sz="2200" dirty="0" err="1" smtClean="0"/>
              <a:t>physico</a:t>
            </a:r>
            <a:r>
              <a:rPr lang="en-US" sz="2200" dirty="0" smtClean="0"/>
              <a:t>-chemical activity or a sentient activity. Each unit or entity of all the four orders is active. For example : we can our self see that ‘thinking’ is an activity we do, and so is ‘desiring’. Space on the other hand has no activity. Only units are active or in other words, when ‘something’ is active or has activity, we call it a ‘unit’. There is empty space between you and the book right now and it does not have any activity. The particles of gases and dust in between are active, but space is no-activity. That’s how we come to know of it. </a:t>
            </a:r>
          </a:p>
          <a:p>
            <a:r>
              <a:rPr lang="en-US" sz="2200" b="1" dirty="0" smtClean="0"/>
              <a:t>Energized And Energy In Equilibrium:  </a:t>
            </a:r>
            <a:r>
              <a:rPr lang="en-US" sz="2200" dirty="0" smtClean="0"/>
              <a:t>What we normally call or consider as energy today, is the ‘transfer of energy’. For example, when you place water in a vessel on the stove, we say the heat energy from the flame was transferred to the water in the vessel. Anything that is a unit, has activity, anything that has activity, is energized. All the particles in the water and the metal stove are active, very active and energized. Hence we don’t say that space is energized but we say ‘space is energy in equilibrium’ or it is ‘constant energy’. All units are energized in space. This energy is available to all units. In other words, space is equilibrium energy, all units are in space; all units are energized and active being in space.</a:t>
            </a:r>
            <a:endParaRPr lang="en-US" sz="2200" dirty="0"/>
          </a:p>
        </p:txBody>
      </p:sp>
    </p:spTree>
    <p:extLst>
      <p:ext uri="{BB962C8B-B14F-4D97-AF65-F5344CB8AC3E}">
        <p14:creationId xmlns:p14="http://schemas.microsoft.com/office/powerpoint/2010/main" xmlns="" val="768873361"/>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32509" y="512618"/>
            <a:ext cx="11374582" cy="5847755"/>
          </a:xfrm>
          <a:prstGeom prst="rect">
            <a:avLst/>
          </a:prstGeom>
        </p:spPr>
        <p:txBody>
          <a:bodyPr wrap="square">
            <a:spAutoFit/>
          </a:bodyPr>
          <a:lstStyle/>
          <a:p>
            <a:r>
              <a:rPr lang="en-US" sz="2200" b="1" dirty="0" smtClean="0"/>
              <a:t>Existence Is Co-Existence:</a:t>
            </a:r>
          </a:p>
          <a:p>
            <a:r>
              <a:rPr lang="en-US" sz="2200" dirty="0" smtClean="0"/>
              <a:t> The existence is ‘units in space’. We studied about space earlier. The units are of two types: </a:t>
            </a:r>
          </a:p>
          <a:p>
            <a:pPr marL="457200" indent="-457200">
              <a:buAutoNum type="arabicPeriod"/>
            </a:pPr>
            <a:r>
              <a:rPr lang="en-US" sz="2200" dirty="0" smtClean="0"/>
              <a:t>Material (insentient) </a:t>
            </a:r>
          </a:p>
          <a:p>
            <a:pPr marL="457200" indent="-457200">
              <a:buAutoNum type="arabicPeriod"/>
            </a:pPr>
            <a:r>
              <a:rPr lang="en-US" sz="2200" dirty="0" smtClean="0"/>
              <a:t>Consciousness (the sentient ‘I’) </a:t>
            </a:r>
          </a:p>
          <a:p>
            <a:r>
              <a:rPr lang="en-US" sz="2200" dirty="0" smtClean="0"/>
              <a:t>The material units are transformable, and their composition keeps on changing, hence these are </a:t>
            </a:r>
            <a:r>
              <a:rPr lang="en-US" sz="2200" b="1" dirty="0" err="1" smtClean="0"/>
              <a:t>gathansheel</a:t>
            </a:r>
            <a:r>
              <a:rPr lang="en-US" sz="2200" b="1" dirty="0" smtClean="0"/>
              <a:t>. </a:t>
            </a:r>
            <a:r>
              <a:rPr lang="en-US" sz="2200" dirty="0" smtClean="0"/>
              <a:t>The other category of units, the sentient ‘I’, do not transform and are complete in composition, hence </a:t>
            </a:r>
            <a:r>
              <a:rPr lang="en-US" sz="2200" b="1" dirty="0" err="1" smtClean="0"/>
              <a:t>gathanpurna</a:t>
            </a:r>
            <a:r>
              <a:rPr lang="en-US" sz="2200" b="1" dirty="0" smtClean="0"/>
              <a:t>.</a:t>
            </a:r>
            <a:r>
              <a:rPr lang="en-US" sz="2200" dirty="0" smtClean="0"/>
              <a:t> </a:t>
            </a:r>
          </a:p>
          <a:p>
            <a:r>
              <a:rPr lang="en-US" sz="2200" dirty="0" smtClean="0"/>
              <a:t>The material units are changeful (with activities of recognizing and fulfillment only) while the other kind of units are continuous (with activities of knowing, assuming, recognizing and fulfillment). The material units are available in two orders – material order and </a:t>
            </a:r>
            <a:r>
              <a:rPr lang="en-US" sz="2200" dirty="0" err="1" smtClean="0"/>
              <a:t>pranic</a:t>
            </a:r>
            <a:r>
              <a:rPr lang="en-US" sz="2200" dirty="0" smtClean="0"/>
              <a:t> order. In the material order, an atom combines with another atom to form a molecule, a molecule similarly forms a molecular structure. Molecular structures are found in two forms: lumps and fluids. Fluids give nutrition to </a:t>
            </a:r>
            <a:r>
              <a:rPr lang="en-US" sz="2200" dirty="0" err="1" smtClean="0"/>
              <a:t>pranic</a:t>
            </a:r>
            <a:r>
              <a:rPr lang="en-US" sz="2200" dirty="0" smtClean="0"/>
              <a:t> order. In </a:t>
            </a:r>
            <a:r>
              <a:rPr lang="en-US" sz="2200" dirty="0" err="1" smtClean="0"/>
              <a:t>pranic</a:t>
            </a:r>
            <a:r>
              <a:rPr lang="en-US" sz="2200" dirty="0" smtClean="0"/>
              <a:t> order, the smallest units are plant cells which combine with other cells to form plants, animal bodies and human bodies. The co-existence of ‘I’ with the animal body becomes the animal order, and the co-existence of ‘I’ with the human body becomes the human order. Completion of right understanding in human being is called </a:t>
            </a:r>
            <a:r>
              <a:rPr lang="en-US" sz="2200" b="1" dirty="0" err="1" smtClean="0"/>
              <a:t>kriyapurnata</a:t>
            </a:r>
            <a:r>
              <a:rPr lang="en-US" sz="2200" b="1" dirty="0" smtClean="0"/>
              <a:t> </a:t>
            </a:r>
            <a:r>
              <a:rPr lang="en-US" sz="2200" dirty="0" smtClean="0"/>
              <a:t>and ability to live with complete understanding is called </a:t>
            </a:r>
            <a:r>
              <a:rPr lang="en-US" sz="2200" b="1" dirty="0" err="1" smtClean="0"/>
              <a:t>acharanpurnata</a:t>
            </a:r>
            <a:r>
              <a:rPr lang="en-US" sz="2200" b="1" dirty="0" smtClean="0"/>
              <a:t>.</a:t>
            </a:r>
            <a:endParaRPr lang="en-US" sz="2200" b="1" dirty="0"/>
          </a:p>
        </p:txBody>
      </p:sp>
    </p:spTree>
    <p:extLst>
      <p:ext uri="{BB962C8B-B14F-4D97-AF65-F5344CB8AC3E}">
        <p14:creationId xmlns:p14="http://schemas.microsoft.com/office/powerpoint/2010/main" xmlns="" val="768873361"/>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5" name="Picture 3"/>
          <p:cNvPicPr>
            <a:picLocks noChangeAspect="1" noChangeArrowheads="1"/>
          </p:cNvPicPr>
          <p:nvPr/>
        </p:nvPicPr>
        <p:blipFill>
          <a:blip r:embed="rId2"/>
          <a:srcRect/>
          <a:stretch>
            <a:fillRect/>
          </a:stretch>
        </p:blipFill>
        <p:spPr bwMode="auto">
          <a:xfrm>
            <a:off x="1052945" y="526473"/>
            <a:ext cx="9919855" cy="5777345"/>
          </a:xfrm>
          <a:prstGeom prst="rect">
            <a:avLst/>
          </a:prstGeom>
          <a:noFill/>
          <a:ln w="9525">
            <a:noFill/>
            <a:miter lim="800000"/>
            <a:headEnd/>
            <a:tailEnd/>
          </a:ln>
          <a:effectLst/>
        </p:spPr>
      </p:pic>
    </p:spTree>
    <p:extLst>
      <p:ext uri="{BB962C8B-B14F-4D97-AF65-F5344CB8AC3E}">
        <p14:creationId xmlns:p14="http://schemas.microsoft.com/office/powerpoint/2010/main" xmlns="" val="2073272962"/>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86690" y="831273"/>
            <a:ext cx="10446327" cy="4154984"/>
          </a:xfrm>
          <a:prstGeom prst="rect">
            <a:avLst/>
          </a:prstGeom>
        </p:spPr>
        <p:txBody>
          <a:bodyPr wrap="square">
            <a:spAutoFit/>
          </a:bodyPr>
          <a:lstStyle/>
          <a:p>
            <a:r>
              <a:rPr lang="en-US" sz="2400" dirty="0" smtClean="0"/>
              <a:t>If we look at the left side of the chart, the transformation keeps taking place and the transformation is cyclic in nature. But on the right hand side, the transitions are acyclic. This implies that what we have understood continues to stay with us. We will never miss it. This is a transition in one direction. This is actually called development (</a:t>
            </a:r>
            <a:r>
              <a:rPr lang="en-US" sz="2400" dirty="0" err="1" smtClean="0"/>
              <a:t>vikas</a:t>
            </a:r>
            <a:r>
              <a:rPr lang="en-US" sz="2400" dirty="0" smtClean="0"/>
              <a:t>). </a:t>
            </a:r>
          </a:p>
          <a:p>
            <a:endParaRPr lang="en-US" sz="2400" dirty="0" smtClean="0"/>
          </a:p>
          <a:p>
            <a:r>
              <a:rPr lang="en-US" sz="2400" dirty="0" smtClean="0"/>
              <a:t>So, Existence is in the form of co-existence. It is in Harmony. We don’t have to create this harmony, it already exists. We only have to understand it to be in it. This means that having the knowledge of self (‘I’) gives me the knowledge of humane conduct (how to live in existence, with the four orders). With this knowledge, I can live with humane conduct. This is the pending task we have to complete. </a:t>
            </a:r>
            <a:endParaRPr lang="en-US" sz="2400" dirty="0"/>
          </a:p>
        </p:txBody>
      </p:sp>
    </p:spTree>
    <p:extLst>
      <p:ext uri="{BB962C8B-B14F-4D97-AF65-F5344CB8AC3E}">
        <p14:creationId xmlns:p14="http://schemas.microsoft.com/office/powerpoint/2010/main" xmlns="" val="2073272962"/>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089" y="99792"/>
            <a:ext cx="10515600" cy="786900"/>
          </a:xfrm>
        </p:spPr>
        <p:txBody>
          <a:bodyPr>
            <a:normAutofit/>
          </a:bodyPr>
          <a:lstStyle/>
          <a:p>
            <a:r>
              <a:rPr lang="en-US" sz="3600" b="1" dirty="0">
                <a:solidFill>
                  <a:srgbClr val="7030A0"/>
                </a:solidFill>
              </a:rPr>
              <a:t>Holistic perception of harmony at all levels of existence</a:t>
            </a:r>
            <a:endParaRPr lang="en-IN" sz="3600" dirty="0"/>
          </a:p>
        </p:txBody>
      </p:sp>
      <p:pic>
        <p:nvPicPr>
          <p:cNvPr id="4" name="Picture 3"/>
          <p:cNvPicPr>
            <a:picLocks noChangeAspect="1"/>
          </p:cNvPicPr>
          <p:nvPr/>
        </p:nvPicPr>
        <p:blipFill>
          <a:blip r:embed="rId2"/>
          <a:stretch>
            <a:fillRect/>
          </a:stretch>
        </p:blipFill>
        <p:spPr>
          <a:xfrm>
            <a:off x="2376202" y="1051281"/>
            <a:ext cx="7217922" cy="5246379"/>
          </a:xfrm>
          <a:prstGeom prst="rect">
            <a:avLst/>
          </a:prstGeom>
        </p:spPr>
      </p:pic>
    </p:spTree>
    <p:extLst>
      <p:ext uri="{BB962C8B-B14F-4D97-AF65-F5344CB8AC3E}">
        <p14:creationId xmlns:p14="http://schemas.microsoft.com/office/powerpoint/2010/main" xmlns="" val="1859903142"/>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35420"/>
          </a:xfrm>
        </p:spPr>
        <p:txBody>
          <a:bodyPr>
            <a:noAutofit/>
          </a:bodyPr>
          <a:lstStyle/>
          <a:p>
            <a:pPr lvl="0"/>
            <a:r>
              <a:rPr lang="en-US" sz="2400" b="1" dirty="0" smtClean="0">
                <a:latin typeface="+mn-lt"/>
              </a:rPr>
              <a:t/>
            </a:r>
            <a:br>
              <a:rPr lang="en-US" sz="2400" b="1" dirty="0" smtClean="0">
                <a:latin typeface="+mn-lt"/>
              </a:rPr>
            </a:br>
            <a:r>
              <a:rPr lang="en-US" sz="2400" b="1" dirty="0" smtClean="0">
                <a:latin typeface="+mn-lt"/>
              </a:rPr>
              <a:t>Holistic </a:t>
            </a:r>
            <a:r>
              <a:rPr lang="en-US" sz="2400" b="1" dirty="0">
                <a:latin typeface="+mn-lt"/>
              </a:rPr>
              <a:t>perception of </a:t>
            </a:r>
            <a:r>
              <a:rPr lang="en-US" sz="2400" b="1" dirty="0" smtClean="0">
                <a:latin typeface="+mn-lt"/>
              </a:rPr>
              <a:t>harmony at all levels of existence</a:t>
            </a:r>
            <a:r>
              <a:rPr lang="en-IN" sz="2400" dirty="0">
                <a:latin typeface="+mn-lt"/>
              </a:rPr>
              <a:t/>
            </a:r>
            <a:br>
              <a:rPr lang="en-IN" sz="2400" dirty="0">
                <a:latin typeface="+mn-lt"/>
              </a:rPr>
            </a:br>
            <a:endParaRPr lang="en-IN" sz="2400" dirty="0">
              <a:latin typeface="+mn-lt"/>
            </a:endParaRPr>
          </a:p>
        </p:txBody>
      </p:sp>
      <p:sp>
        <p:nvSpPr>
          <p:cNvPr id="3" name="Content Placeholder 2"/>
          <p:cNvSpPr>
            <a:spLocks noGrp="1"/>
          </p:cNvSpPr>
          <p:nvPr>
            <p:ph idx="1"/>
          </p:nvPr>
        </p:nvSpPr>
        <p:spPr>
          <a:xfrm>
            <a:off x="824345" y="886691"/>
            <a:ext cx="10515600" cy="5331835"/>
          </a:xfrm>
        </p:spPr>
        <p:txBody>
          <a:bodyPr>
            <a:normAutofit/>
          </a:bodyPr>
          <a:lstStyle/>
          <a:p>
            <a:pPr marL="0" indent="0">
              <a:buNone/>
            </a:pPr>
            <a:r>
              <a:rPr lang="en-IN" sz="2400" dirty="0" smtClean="0"/>
              <a:t>Each one of us lives at all these levels-myself, family, society and nature / existence. And wants to understand all these levels of our living.  </a:t>
            </a:r>
          </a:p>
          <a:p>
            <a:pPr marL="0" indent="0">
              <a:buNone/>
            </a:pPr>
            <a:r>
              <a:rPr lang="en-IN" sz="2400" dirty="0" smtClean="0"/>
              <a:t>We will look into ourselves and identify our various activities, our choice, thoughts and desires.  This will help us to identify how we think, and what we want.  </a:t>
            </a:r>
          </a:p>
          <a:p>
            <a:pPr marL="0" indent="0">
              <a:buNone/>
            </a:pPr>
            <a:r>
              <a:rPr lang="en-IN" sz="2400" dirty="0" smtClean="0"/>
              <a:t>As a result, human relationship becomes possible if they have right understanding, recognition of values, fulfilment, right evaluation and leads to mutual happiness. </a:t>
            </a:r>
          </a:p>
          <a:p>
            <a:pPr marL="0" indent="0">
              <a:buNone/>
            </a:pPr>
            <a:r>
              <a:rPr lang="en-IN" sz="2400" dirty="0" smtClean="0"/>
              <a:t>We will also look into the various dimensions of human society, what the comprehensive human goal is and how this can be achieved after that we will study nature existence and understand interconnectedness in nature.</a:t>
            </a:r>
          </a:p>
          <a:p>
            <a:pPr marL="0" indent="0">
              <a:buNone/>
            </a:pPr>
            <a:r>
              <a:rPr lang="en-IN" sz="2400" dirty="0" smtClean="0"/>
              <a:t>When we have our self-investigation we find out that we want to be in harmony all levels of our living.</a:t>
            </a:r>
            <a:endParaRPr lang="en-IN" sz="2400" dirty="0"/>
          </a:p>
        </p:txBody>
      </p:sp>
    </p:spTree>
    <p:extLst>
      <p:ext uri="{BB962C8B-B14F-4D97-AF65-F5344CB8AC3E}">
        <p14:creationId xmlns:p14="http://schemas.microsoft.com/office/powerpoint/2010/main" xmlns="" val="2471754809"/>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3346" y="443339"/>
            <a:ext cx="11277600" cy="6026727"/>
          </a:xfrm>
        </p:spPr>
        <p:txBody>
          <a:bodyPr>
            <a:noAutofit/>
          </a:bodyPr>
          <a:lstStyle/>
          <a:p>
            <a:pPr lvl="0" algn="ctr">
              <a:lnSpc>
                <a:spcPct val="100000"/>
              </a:lnSpc>
              <a:spcBef>
                <a:spcPts val="0"/>
              </a:spcBef>
              <a:buNone/>
            </a:pPr>
            <a:r>
              <a:rPr lang="en-US" sz="2400" b="1" dirty="0"/>
              <a:t>Understanding the harmony in the </a:t>
            </a:r>
            <a:r>
              <a:rPr lang="en-US" sz="2400" b="1" dirty="0" smtClean="0"/>
              <a:t>Nature</a:t>
            </a:r>
          </a:p>
          <a:p>
            <a:pPr>
              <a:spcBef>
                <a:spcPts val="0"/>
              </a:spcBef>
              <a:buNone/>
            </a:pPr>
            <a:r>
              <a:rPr lang="en-US" sz="2400" dirty="0" smtClean="0"/>
              <a:t>If one is to enjoy the benefit of life to the fullest, it is necessary to develop and maintain harmony. The law of nature has a unique cause and effect system which must be understood in order to be in harmony with the natural law of things. Natural harmony is necessary for the following reasons:</a:t>
            </a:r>
          </a:p>
          <a:p>
            <a:pPr>
              <a:spcBef>
                <a:spcPts val="0"/>
              </a:spcBef>
              <a:buNone/>
            </a:pPr>
            <a:endParaRPr lang="en-US" sz="2400" dirty="0" smtClean="0"/>
          </a:p>
          <a:p>
            <a:pPr marL="457200" indent="-457200">
              <a:spcBef>
                <a:spcPts val="0"/>
              </a:spcBef>
              <a:buAutoNum type="arabicPeriod"/>
            </a:pPr>
            <a:r>
              <a:rPr lang="en-US" sz="2400" dirty="0" smtClean="0"/>
              <a:t>To solve the problem of global warming and depletion of non-renewable natural resource can be avoided.</a:t>
            </a:r>
          </a:p>
          <a:p>
            <a:pPr marL="457200" indent="-457200">
              <a:spcBef>
                <a:spcPts val="0"/>
              </a:spcBef>
              <a:buAutoNum type="arabicPeriod"/>
            </a:pPr>
            <a:endParaRPr lang="en-US" sz="2400" dirty="0" smtClean="0"/>
          </a:p>
          <a:p>
            <a:pPr>
              <a:spcBef>
                <a:spcPts val="0"/>
              </a:spcBef>
              <a:buNone/>
            </a:pPr>
            <a:r>
              <a:rPr lang="en-US" sz="2400" dirty="0" smtClean="0"/>
              <a:t>2. With trees cure all problems like – reduction of wind velocity, energy savings, doing companion planting, development of an eco-subsystem in terms of establishing a forest garden, reduction of building heat.</a:t>
            </a:r>
          </a:p>
          <a:p>
            <a:pPr>
              <a:spcBef>
                <a:spcPts val="0"/>
              </a:spcBef>
              <a:buNone/>
            </a:pPr>
            <a:endParaRPr lang="en-US" sz="2400" dirty="0" smtClean="0"/>
          </a:p>
          <a:p>
            <a:pPr>
              <a:spcBef>
                <a:spcPts val="0"/>
              </a:spcBef>
              <a:buNone/>
            </a:pPr>
            <a:r>
              <a:rPr lang="en-US" sz="2400" dirty="0" smtClean="0"/>
              <a:t>3. One can understand the depths of harmony and alignment in natural by contemplating and reflecting upon the natural order. It is possible to unravel the mystery of the natural synthesis in the midst of ongoing chaos at the material plane.</a:t>
            </a:r>
          </a:p>
          <a:p>
            <a:pPr lvl="0" algn="ctr">
              <a:lnSpc>
                <a:spcPct val="150000"/>
              </a:lnSpc>
              <a:buNone/>
            </a:pPr>
            <a:endParaRPr lang="en-IN" sz="2400" b="1" dirty="0"/>
          </a:p>
        </p:txBody>
      </p:sp>
    </p:spTree>
    <p:extLst>
      <p:ext uri="{BB962C8B-B14F-4D97-AF65-F5344CB8AC3E}">
        <p14:creationId xmlns:p14="http://schemas.microsoft.com/office/powerpoint/2010/main" xmlns="" val="1256054862"/>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35420"/>
          </a:xfrm>
        </p:spPr>
        <p:txBody>
          <a:bodyPr>
            <a:noAutofit/>
          </a:bodyPr>
          <a:lstStyle/>
          <a:p>
            <a:pPr lvl="0"/>
            <a:r>
              <a:rPr lang="en-US" sz="2400" b="1" dirty="0" smtClean="0">
                <a:latin typeface="+mn-lt"/>
              </a:rPr>
              <a:t/>
            </a:r>
            <a:br>
              <a:rPr lang="en-US" sz="2400" b="1" dirty="0" smtClean="0">
                <a:latin typeface="+mn-lt"/>
              </a:rPr>
            </a:br>
            <a:r>
              <a:rPr lang="en-US" sz="2400" b="1" dirty="0" smtClean="0">
                <a:latin typeface="+mn-lt"/>
              </a:rPr>
              <a:t>Holistic </a:t>
            </a:r>
            <a:r>
              <a:rPr lang="en-US" sz="2400" b="1" dirty="0">
                <a:latin typeface="+mn-lt"/>
              </a:rPr>
              <a:t>perception of </a:t>
            </a:r>
            <a:r>
              <a:rPr lang="en-US" sz="2400" b="1" dirty="0" smtClean="0">
                <a:latin typeface="+mn-lt"/>
              </a:rPr>
              <a:t>harmony at all levels of existence</a:t>
            </a:r>
            <a:r>
              <a:rPr lang="en-IN" sz="2400" dirty="0">
                <a:latin typeface="+mn-lt"/>
              </a:rPr>
              <a:t/>
            </a:r>
            <a:br>
              <a:rPr lang="en-IN" sz="2400" dirty="0">
                <a:latin typeface="+mn-lt"/>
              </a:rPr>
            </a:br>
            <a:endParaRPr lang="en-IN" sz="2400" dirty="0">
              <a:latin typeface="+mn-lt"/>
            </a:endParaRPr>
          </a:p>
        </p:txBody>
      </p:sp>
      <p:sp>
        <p:nvSpPr>
          <p:cNvPr id="3" name="Content Placeholder 2"/>
          <p:cNvSpPr>
            <a:spLocks noGrp="1"/>
          </p:cNvSpPr>
          <p:nvPr>
            <p:ph idx="1"/>
          </p:nvPr>
        </p:nvSpPr>
        <p:spPr>
          <a:xfrm>
            <a:off x="824345" y="886691"/>
            <a:ext cx="10515600" cy="5331835"/>
          </a:xfrm>
        </p:spPr>
        <p:txBody>
          <a:bodyPr>
            <a:normAutofit/>
          </a:bodyPr>
          <a:lstStyle/>
          <a:p>
            <a:pPr marL="514350" indent="-514350">
              <a:buAutoNum type="romanLcPeriod"/>
            </a:pPr>
            <a:r>
              <a:rPr lang="en-IN" sz="2400" dirty="0" smtClean="0"/>
              <a:t>Harmony in myself</a:t>
            </a:r>
          </a:p>
          <a:p>
            <a:pPr marL="514350" indent="-514350">
              <a:buAutoNum type="romanLcPeriod"/>
            </a:pPr>
            <a:r>
              <a:rPr lang="en-IN" sz="2400" dirty="0" smtClean="0"/>
              <a:t>Harmony in family</a:t>
            </a:r>
          </a:p>
          <a:p>
            <a:pPr marL="514350" indent="-514350">
              <a:buAutoNum type="romanLcPeriod"/>
            </a:pPr>
            <a:r>
              <a:rPr lang="en-IN" sz="2400" dirty="0" smtClean="0"/>
              <a:t>Harmony in society</a:t>
            </a:r>
          </a:p>
          <a:p>
            <a:pPr marL="514350" indent="-514350">
              <a:buAutoNum type="romanLcPeriod"/>
            </a:pPr>
            <a:r>
              <a:rPr lang="en-IN" sz="2400" dirty="0" smtClean="0"/>
              <a:t>Harmony in nature/ existence.</a:t>
            </a:r>
          </a:p>
          <a:p>
            <a:pPr marL="514350" indent="-514350">
              <a:buNone/>
            </a:pPr>
            <a:r>
              <a:rPr lang="en-IN" sz="2400" dirty="0" smtClean="0"/>
              <a:t>In harmony in myself, we have mutual happiness and a feeling of prosperity.  In harmony in family, we have mutual </a:t>
            </a:r>
            <a:r>
              <a:rPr lang="en-IN" sz="2400" dirty="0" err="1" smtClean="0"/>
              <a:t>fulfillment</a:t>
            </a:r>
            <a:r>
              <a:rPr lang="en-IN" sz="2400" dirty="0" smtClean="0"/>
              <a:t> in relationship and prosperity in the family.  In society, there is fearlessness and undivided society.  In nature, we have harmony in nature and understanding the inherent co-existence.</a:t>
            </a:r>
          </a:p>
          <a:p>
            <a:pPr marL="514350" indent="-514350">
              <a:buNone/>
            </a:pPr>
            <a:r>
              <a:rPr lang="en-IN" sz="2400" dirty="0" smtClean="0"/>
              <a:t>Having known this harmony at all levels, we can then identify  our role in it.  This role of human being is nothing but his/ her participation in nature existence.  We shall see that these human values are natural and universal.</a:t>
            </a:r>
          </a:p>
          <a:p>
            <a:pPr marL="514350" indent="-514350">
              <a:buNone/>
            </a:pPr>
            <a:r>
              <a:rPr lang="en-IN" sz="2400" dirty="0" smtClean="0"/>
              <a:t>Thus, this is the holistic way of life.</a:t>
            </a:r>
            <a:endParaRPr lang="en-IN" sz="2400" dirty="0"/>
          </a:p>
        </p:txBody>
      </p:sp>
    </p:spTree>
    <p:extLst>
      <p:ext uri="{BB962C8B-B14F-4D97-AF65-F5344CB8AC3E}">
        <p14:creationId xmlns:p14="http://schemas.microsoft.com/office/powerpoint/2010/main" xmlns="" val="2471754809"/>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2209800" y="571500"/>
            <a:ext cx="6869113" cy="630396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2" name="Rectangle 1"/>
          <p:cNvSpPr/>
          <p:nvPr/>
        </p:nvSpPr>
        <p:spPr>
          <a:xfrm>
            <a:off x="7078663" y="5054600"/>
            <a:ext cx="1873250" cy="1820863"/>
          </a:xfrm>
          <a:prstGeom prst="rect">
            <a:avLst/>
          </a:prstGeom>
          <a:solidFill>
            <a:srgbClr val="8000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grpSp>
        <p:nvGrpSpPr>
          <p:cNvPr id="14340" name="Group 122"/>
          <p:cNvGrpSpPr>
            <a:grpSpLocks noChangeAspect="1"/>
          </p:cNvGrpSpPr>
          <p:nvPr/>
        </p:nvGrpSpPr>
        <p:grpSpPr bwMode="auto">
          <a:xfrm>
            <a:off x="2209800" y="0"/>
            <a:ext cx="6994525" cy="7188200"/>
            <a:chOff x="540" y="1077"/>
            <a:chExt cx="11016" cy="11319"/>
          </a:xfrm>
        </p:grpSpPr>
        <p:sp>
          <p:nvSpPr>
            <p:cNvPr id="14360" name="AutoShape 194"/>
            <p:cNvSpPr>
              <a:spLocks noChangeAspect="1" noChangeArrowheads="1" noTextEdit="1"/>
            </p:cNvSpPr>
            <p:nvPr/>
          </p:nvSpPr>
          <p:spPr bwMode="auto">
            <a:xfrm>
              <a:off x="540" y="1077"/>
              <a:ext cx="11016" cy="113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IN"/>
            </a:p>
          </p:txBody>
        </p:sp>
        <p:sp>
          <p:nvSpPr>
            <p:cNvPr id="14361" name="Text Box 193"/>
            <p:cNvSpPr txBox="1">
              <a:spLocks noChangeArrowheads="1"/>
            </p:cNvSpPr>
            <p:nvPr/>
          </p:nvSpPr>
          <p:spPr bwMode="auto">
            <a:xfrm>
              <a:off x="8208" y="9596"/>
              <a:ext cx="2925" cy="6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200" b="1">
                  <a:solidFill>
                    <a:srgbClr val="FFFF00"/>
                  </a:solidFill>
                  <a:ea typeface="Times New Roman" panose="02020603050405020304" pitchFamily="18" charset="0"/>
                  <a:cs typeface="Arial" panose="020B0604020202020204" pitchFamily="34" charset="0"/>
                </a:rPr>
                <a:t>Right Understanding &amp;</a:t>
              </a:r>
            </a:p>
            <a:p>
              <a:pPr algn="ctr"/>
              <a:r>
                <a:rPr lang="en-US" altLang="en-US" sz="1200" b="1">
                  <a:solidFill>
                    <a:srgbClr val="FFFF00"/>
                  </a:solidFill>
                  <a:ea typeface="Times New Roman" panose="02020603050405020304" pitchFamily="18" charset="0"/>
                  <a:cs typeface="Arial" panose="020B0604020202020204" pitchFamily="34" charset="0"/>
                </a:rPr>
                <a:t>Right Feeling</a:t>
              </a:r>
              <a:endParaRPr lang="en-US" altLang="en-US">
                <a:solidFill>
                  <a:srgbClr val="FFFF00"/>
                </a:solidFill>
                <a:ea typeface="Times New Roman" panose="02020603050405020304" pitchFamily="18" charset="0"/>
                <a:cs typeface="Arial" panose="020B0604020202020204" pitchFamily="34" charset="0"/>
              </a:endParaRPr>
            </a:p>
          </p:txBody>
        </p:sp>
        <p:sp>
          <p:nvSpPr>
            <p:cNvPr id="14362" name="Text Box 192"/>
            <p:cNvSpPr txBox="1">
              <a:spLocks noChangeArrowheads="1"/>
            </p:cNvSpPr>
            <p:nvPr/>
          </p:nvSpPr>
          <p:spPr bwMode="auto">
            <a:xfrm>
              <a:off x="8133" y="6822"/>
              <a:ext cx="540" cy="534"/>
            </a:xfrm>
            <a:prstGeom prst="rect">
              <a:avLst/>
            </a:prstGeom>
            <a:solidFill>
              <a:srgbClr val="FFFFFF"/>
            </a:solidFill>
            <a:ln w="9525">
              <a:solidFill>
                <a:srgbClr val="FFFFFF"/>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a:solidFill>
                    <a:srgbClr val="000000"/>
                  </a:solidFill>
                  <a:ea typeface="Times New Roman" panose="02020603050405020304" pitchFamily="18" charset="0"/>
                  <a:cs typeface="Arial" panose="020B0604020202020204" pitchFamily="34" charset="0"/>
                </a:rPr>
                <a:t>+</a:t>
              </a:r>
              <a:endParaRPr lang="en-US" altLang="en-US">
                <a:solidFill>
                  <a:srgbClr val="000000"/>
                </a:solidFill>
                <a:ea typeface="Times New Roman" panose="02020603050405020304" pitchFamily="18" charset="0"/>
                <a:cs typeface="Arial" panose="020B0604020202020204" pitchFamily="34" charset="0"/>
              </a:endParaRPr>
            </a:p>
          </p:txBody>
        </p:sp>
        <p:grpSp>
          <p:nvGrpSpPr>
            <p:cNvPr id="14363" name="Group 186"/>
            <p:cNvGrpSpPr>
              <a:grpSpLocks/>
            </p:cNvGrpSpPr>
            <p:nvPr/>
          </p:nvGrpSpPr>
          <p:grpSpPr bwMode="auto">
            <a:xfrm>
              <a:off x="7686" y="2725"/>
              <a:ext cx="1800" cy="720"/>
              <a:chOff x="7380" y="2697"/>
              <a:chExt cx="1800" cy="720"/>
            </a:xfrm>
          </p:grpSpPr>
          <p:sp>
            <p:nvSpPr>
              <p:cNvPr id="14421" name="Text Box 191"/>
              <p:cNvSpPr txBox="1">
                <a:spLocks noChangeArrowheads="1"/>
              </p:cNvSpPr>
              <p:nvPr/>
            </p:nvSpPr>
            <p:spPr bwMode="auto">
              <a:xfrm>
                <a:off x="7380" y="2697"/>
                <a:ext cx="1800" cy="3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000">
                    <a:solidFill>
                      <a:srgbClr val="000000"/>
                    </a:solidFill>
                    <a:ea typeface="Times New Roman" panose="02020603050405020304" pitchFamily="18" charset="0"/>
                    <a:cs typeface="Arial" panose="020B0604020202020204" pitchFamily="34" charset="0"/>
                  </a:rPr>
                  <a:t>Unlimited</a:t>
                </a:r>
                <a:endParaRPr lang="en-US" altLang="en-US">
                  <a:solidFill>
                    <a:srgbClr val="000000"/>
                  </a:solidFill>
                  <a:ea typeface="Times New Roman" panose="02020603050405020304" pitchFamily="18" charset="0"/>
                  <a:cs typeface="Arial" panose="020B0604020202020204" pitchFamily="34" charset="0"/>
                </a:endParaRPr>
              </a:p>
            </p:txBody>
          </p:sp>
          <p:sp>
            <p:nvSpPr>
              <p:cNvPr id="14422" name="Text Box 189"/>
              <p:cNvSpPr txBox="1">
                <a:spLocks noChangeArrowheads="1"/>
              </p:cNvSpPr>
              <p:nvPr/>
            </p:nvSpPr>
            <p:spPr bwMode="auto">
              <a:xfrm>
                <a:off x="7380" y="3057"/>
                <a:ext cx="1800" cy="3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000">
                    <a:solidFill>
                      <a:srgbClr val="000000"/>
                    </a:solidFill>
                    <a:ea typeface="Times New Roman" panose="02020603050405020304" pitchFamily="18" charset="0"/>
                    <a:cs typeface="Arial" panose="020B0604020202020204" pitchFamily="34" charset="0"/>
                  </a:rPr>
                  <a:t>No activity</a:t>
                </a:r>
                <a:endParaRPr lang="en-US" altLang="en-US">
                  <a:solidFill>
                    <a:srgbClr val="000000"/>
                  </a:solidFill>
                  <a:ea typeface="Times New Roman" panose="02020603050405020304" pitchFamily="18" charset="0"/>
                  <a:cs typeface="Arial" panose="020B0604020202020204" pitchFamily="34" charset="0"/>
                </a:endParaRPr>
              </a:p>
            </p:txBody>
          </p:sp>
        </p:grpSp>
        <p:sp>
          <p:nvSpPr>
            <p:cNvPr id="14364" name="Rectangle 185"/>
            <p:cNvSpPr>
              <a:spLocks noChangeArrowheads="1"/>
            </p:cNvSpPr>
            <p:nvPr/>
          </p:nvSpPr>
          <p:spPr bwMode="auto">
            <a:xfrm>
              <a:off x="4614" y="6840"/>
              <a:ext cx="1800" cy="541"/>
            </a:xfrm>
            <a:prstGeom prst="rect">
              <a:avLst/>
            </a:prstGeom>
            <a:solidFill>
              <a:srgbClr val="00206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200" b="1">
                  <a:solidFill>
                    <a:srgbClr val="FFFFFF"/>
                  </a:solidFill>
                  <a:ea typeface="Times New Roman" panose="02020603050405020304" pitchFamily="18" charset="0"/>
                  <a:cs typeface="Arial" panose="020B0604020202020204" pitchFamily="34" charset="0"/>
                </a:rPr>
                <a:t>Bio Order</a:t>
              </a:r>
              <a:endParaRPr lang="en-US" altLang="en-US">
                <a:solidFill>
                  <a:srgbClr val="FFFFFF"/>
                </a:solidFill>
                <a:ea typeface="Times New Roman" panose="02020603050405020304" pitchFamily="18" charset="0"/>
                <a:cs typeface="Arial" panose="020B0604020202020204" pitchFamily="34" charset="0"/>
              </a:endParaRPr>
            </a:p>
          </p:txBody>
        </p:sp>
        <p:grpSp>
          <p:nvGrpSpPr>
            <p:cNvPr id="14365" name="Group 182"/>
            <p:cNvGrpSpPr>
              <a:grpSpLocks/>
            </p:cNvGrpSpPr>
            <p:nvPr/>
          </p:nvGrpSpPr>
          <p:grpSpPr bwMode="auto">
            <a:xfrm>
              <a:off x="2340" y="5397"/>
              <a:ext cx="2880" cy="897"/>
              <a:chOff x="2520" y="5580"/>
              <a:chExt cx="2880" cy="897"/>
            </a:xfrm>
          </p:grpSpPr>
          <p:sp>
            <p:nvSpPr>
              <p:cNvPr id="14419" name="Text Box 184"/>
              <p:cNvSpPr txBox="1">
                <a:spLocks noChangeArrowheads="1"/>
              </p:cNvSpPr>
              <p:nvPr/>
            </p:nvSpPr>
            <p:spPr bwMode="auto">
              <a:xfrm>
                <a:off x="2520" y="5580"/>
                <a:ext cx="1800" cy="5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000">
                    <a:solidFill>
                      <a:srgbClr val="000000"/>
                    </a:solidFill>
                    <a:ea typeface="Times New Roman" panose="02020603050405020304" pitchFamily="18" charset="0"/>
                    <a:cs typeface="Arial" panose="020B0604020202020204" pitchFamily="34" charset="0"/>
                  </a:rPr>
                  <a:t>Temporary</a:t>
                </a:r>
                <a:endParaRPr lang="en-US" altLang="en-US">
                  <a:solidFill>
                    <a:srgbClr val="000000"/>
                  </a:solidFill>
                  <a:ea typeface="Times New Roman" panose="02020603050405020304" pitchFamily="18" charset="0"/>
                  <a:cs typeface="Arial" panose="020B0604020202020204" pitchFamily="34" charset="0"/>
                </a:endParaRPr>
              </a:p>
            </p:txBody>
          </p:sp>
          <p:sp>
            <p:nvSpPr>
              <p:cNvPr id="14420" name="Text Box 183"/>
              <p:cNvSpPr txBox="1">
                <a:spLocks noChangeArrowheads="1"/>
              </p:cNvSpPr>
              <p:nvPr/>
            </p:nvSpPr>
            <p:spPr bwMode="auto">
              <a:xfrm>
                <a:off x="2520" y="5937"/>
                <a:ext cx="2880" cy="5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000">
                    <a:solidFill>
                      <a:srgbClr val="000000"/>
                    </a:solidFill>
                    <a:ea typeface="Times New Roman" panose="02020603050405020304" pitchFamily="18" charset="0"/>
                    <a:cs typeface="Arial" panose="020B0604020202020204" pitchFamily="34" charset="0"/>
                  </a:rPr>
                  <a:t>Recognising, Fulfilling</a:t>
                </a:r>
                <a:endParaRPr lang="en-US" altLang="en-US">
                  <a:solidFill>
                    <a:srgbClr val="000000"/>
                  </a:solidFill>
                  <a:ea typeface="Times New Roman" panose="02020603050405020304" pitchFamily="18" charset="0"/>
                  <a:cs typeface="Arial" panose="020B0604020202020204" pitchFamily="34" charset="0"/>
                </a:endParaRPr>
              </a:p>
            </p:txBody>
          </p:sp>
        </p:grpSp>
        <p:grpSp>
          <p:nvGrpSpPr>
            <p:cNvPr id="14366" name="Group 179"/>
            <p:cNvGrpSpPr>
              <a:grpSpLocks/>
            </p:cNvGrpSpPr>
            <p:nvPr/>
          </p:nvGrpSpPr>
          <p:grpSpPr bwMode="auto">
            <a:xfrm>
              <a:off x="7776" y="5397"/>
              <a:ext cx="3060" cy="1082"/>
              <a:chOff x="7380" y="5397"/>
              <a:chExt cx="3060" cy="1082"/>
            </a:xfrm>
          </p:grpSpPr>
          <p:sp>
            <p:nvSpPr>
              <p:cNvPr id="14417" name="Text Box 181"/>
              <p:cNvSpPr txBox="1">
                <a:spLocks noChangeArrowheads="1"/>
              </p:cNvSpPr>
              <p:nvPr/>
            </p:nvSpPr>
            <p:spPr bwMode="auto">
              <a:xfrm>
                <a:off x="7380" y="5397"/>
                <a:ext cx="1980" cy="5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000">
                    <a:solidFill>
                      <a:srgbClr val="000000"/>
                    </a:solidFill>
                    <a:ea typeface="Times New Roman" panose="02020603050405020304" pitchFamily="18" charset="0"/>
                    <a:cs typeface="Arial" panose="020B0604020202020204" pitchFamily="34" charset="0"/>
                  </a:rPr>
                  <a:t>Continuous</a:t>
                </a:r>
                <a:endParaRPr lang="en-US" altLang="en-US">
                  <a:solidFill>
                    <a:srgbClr val="000000"/>
                  </a:solidFill>
                  <a:ea typeface="Times New Roman" panose="02020603050405020304" pitchFamily="18" charset="0"/>
                  <a:cs typeface="Arial" panose="020B0604020202020204" pitchFamily="34" charset="0"/>
                </a:endParaRPr>
              </a:p>
            </p:txBody>
          </p:sp>
          <p:sp>
            <p:nvSpPr>
              <p:cNvPr id="14418" name="Text Box 180"/>
              <p:cNvSpPr txBox="1">
                <a:spLocks noChangeArrowheads="1"/>
              </p:cNvSpPr>
              <p:nvPr/>
            </p:nvSpPr>
            <p:spPr bwMode="auto">
              <a:xfrm>
                <a:off x="7380" y="5757"/>
                <a:ext cx="3060" cy="7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000">
                    <a:solidFill>
                      <a:srgbClr val="000000"/>
                    </a:solidFill>
                    <a:ea typeface="Times New Roman" panose="02020603050405020304" pitchFamily="18" charset="0"/>
                    <a:cs typeface="Arial" panose="020B0604020202020204" pitchFamily="34" charset="0"/>
                  </a:rPr>
                  <a:t>Knowing, Assuming, Recognising, Fulfilling</a:t>
                </a:r>
                <a:endParaRPr lang="en-US" altLang="en-US">
                  <a:solidFill>
                    <a:srgbClr val="000000"/>
                  </a:solidFill>
                  <a:ea typeface="Times New Roman" panose="02020603050405020304" pitchFamily="18" charset="0"/>
                  <a:cs typeface="Arial" panose="020B0604020202020204" pitchFamily="34" charset="0"/>
                </a:endParaRPr>
              </a:p>
            </p:txBody>
          </p:sp>
        </p:grpSp>
        <p:sp>
          <p:nvSpPr>
            <p:cNvPr id="14367" name="Rectangle 178"/>
            <p:cNvSpPr>
              <a:spLocks noChangeArrowheads="1"/>
            </p:cNvSpPr>
            <p:nvPr/>
          </p:nvSpPr>
          <p:spPr bwMode="auto">
            <a:xfrm>
              <a:off x="5955" y="4857"/>
              <a:ext cx="4917" cy="54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b="1">
                  <a:solidFill>
                    <a:srgbClr val="000000"/>
                  </a:solidFill>
                  <a:ea typeface="Times New Roman" panose="02020603050405020304" pitchFamily="18" charset="0"/>
                  <a:cs typeface="Arial" panose="020B0604020202020204" pitchFamily="34" charset="0"/>
                </a:rPr>
                <a:t>Consciousness (Self)	</a:t>
              </a:r>
              <a:r>
                <a:rPr lang="en-US" altLang="en-US" sz="1600" b="1">
                  <a:solidFill>
                    <a:srgbClr val="002060"/>
                  </a:solidFill>
                  <a:latin typeface="Kruti Dev 010" pitchFamily="2" charset="0"/>
                  <a:ea typeface="Times New Roman" panose="02020603050405020304" pitchFamily="18" charset="0"/>
                  <a:cs typeface="Arial" panose="020B0604020202020204" pitchFamily="34" charset="0"/>
                </a:rPr>
                <a:t>pSrU;</a:t>
              </a:r>
              <a:endParaRPr lang="en-US" altLang="en-US">
                <a:solidFill>
                  <a:srgbClr val="000000"/>
                </a:solidFill>
                <a:ea typeface="Times New Roman" panose="02020603050405020304" pitchFamily="18" charset="0"/>
                <a:cs typeface="Arial" panose="020B0604020202020204" pitchFamily="34" charset="0"/>
              </a:endParaRPr>
            </a:p>
          </p:txBody>
        </p:sp>
        <p:sp>
          <p:nvSpPr>
            <p:cNvPr id="14368" name="Line 177"/>
            <p:cNvSpPr>
              <a:spLocks noChangeShapeType="1"/>
            </p:cNvSpPr>
            <p:nvPr/>
          </p:nvSpPr>
          <p:spPr bwMode="auto">
            <a:xfrm>
              <a:off x="8583" y="4677"/>
              <a:ext cx="2" cy="179"/>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IN"/>
            </a:p>
          </p:txBody>
        </p:sp>
        <p:sp>
          <p:nvSpPr>
            <p:cNvPr id="14369" name="Line 176"/>
            <p:cNvSpPr>
              <a:spLocks noChangeShapeType="1"/>
            </p:cNvSpPr>
            <p:nvPr/>
          </p:nvSpPr>
          <p:spPr bwMode="auto">
            <a:xfrm>
              <a:off x="2340" y="4681"/>
              <a:ext cx="2" cy="179"/>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IN"/>
            </a:p>
          </p:txBody>
        </p:sp>
        <p:sp>
          <p:nvSpPr>
            <p:cNvPr id="14370" name="Line 175"/>
            <p:cNvSpPr>
              <a:spLocks noChangeShapeType="1"/>
            </p:cNvSpPr>
            <p:nvPr/>
          </p:nvSpPr>
          <p:spPr bwMode="auto">
            <a:xfrm>
              <a:off x="5523" y="6480"/>
              <a:ext cx="2" cy="36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IN"/>
            </a:p>
          </p:txBody>
        </p:sp>
        <p:sp>
          <p:nvSpPr>
            <p:cNvPr id="14371" name="Line 174"/>
            <p:cNvSpPr>
              <a:spLocks noChangeShapeType="1"/>
            </p:cNvSpPr>
            <p:nvPr/>
          </p:nvSpPr>
          <p:spPr bwMode="auto">
            <a:xfrm>
              <a:off x="2740" y="10234"/>
              <a:ext cx="1" cy="205"/>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IN"/>
            </a:p>
          </p:txBody>
        </p:sp>
        <p:sp>
          <p:nvSpPr>
            <p:cNvPr id="14372" name="Rectangle 173"/>
            <p:cNvSpPr>
              <a:spLocks noChangeArrowheads="1"/>
            </p:cNvSpPr>
            <p:nvPr/>
          </p:nvSpPr>
          <p:spPr bwMode="auto">
            <a:xfrm>
              <a:off x="2340" y="2157"/>
              <a:ext cx="2340" cy="539"/>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400" b="1">
                  <a:solidFill>
                    <a:srgbClr val="000000"/>
                  </a:solidFill>
                  <a:ea typeface="Times New Roman" panose="02020603050405020304" pitchFamily="18" charset="0"/>
                  <a:cs typeface="Arial" panose="020B0604020202020204" pitchFamily="34" charset="0"/>
                </a:rPr>
                <a:t>Units (Nature)</a:t>
              </a:r>
              <a:endParaRPr lang="en-US" altLang="en-US">
                <a:solidFill>
                  <a:srgbClr val="000000"/>
                </a:solidFill>
                <a:ea typeface="Times New Roman" panose="02020603050405020304" pitchFamily="18" charset="0"/>
                <a:cs typeface="Arial" panose="020B0604020202020204" pitchFamily="34" charset="0"/>
              </a:endParaRPr>
            </a:p>
          </p:txBody>
        </p:sp>
        <p:sp>
          <p:nvSpPr>
            <p:cNvPr id="14373" name="Line 172"/>
            <p:cNvSpPr>
              <a:spLocks noChangeShapeType="1"/>
            </p:cNvSpPr>
            <p:nvPr/>
          </p:nvSpPr>
          <p:spPr bwMode="auto">
            <a:xfrm>
              <a:off x="3420" y="2697"/>
              <a:ext cx="2" cy="1984"/>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IN"/>
            </a:p>
          </p:txBody>
        </p:sp>
        <p:sp>
          <p:nvSpPr>
            <p:cNvPr id="14374" name="Line 171"/>
            <p:cNvSpPr>
              <a:spLocks noChangeShapeType="1"/>
            </p:cNvSpPr>
            <p:nvPr/>
          </p:nvSpPr>
          <p:spPr bwMode="auto">
            <a:xfrm>
              <a:off x="3400" y="1941"/>
              <a:ext cx="2" cy="216"/>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IN"/>
            </a:p>
          </p:txBody>
        </p:sp>
        <p:sp>
          <p:nvSpPr>
            <p:cNvPr id="14375" name="Rectangle 170"/>
            <p:cNvSpPr>
              <a:spLocks noChangeArrowheads="1"/>
            </p:cNvSpPr>
            <p:nvPr/>
          </p:nvSpPr>
          <p:spPr bwMode="auto">
            <a:xfrm>
              <a:off x="6513" y="2157"/>
              <a:ext cx="3393" cy="539"/>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400" b="1">
                  <a:solidFill>
                    <a:srgbClr val="000000"/>
                  </a:solidFill>
                  <a:ea typeface="Times New Roman" panose="02020603050405020304" pitchFamily="18" charset="0"/>
                  <a:cs typeface="Arial" panose="020B0604020202020204" pitchFamily="34" charset="0"/>
                </a:rPr>
                <a:t>Space (All-pervading)</a:t>
              </a:r>
              <a:endParaRPr lang="en-US" altLang="en-US">
                <a:solidFill>
                  <a:srgbClr val="000000"/>
                </a:solidFill>
                <a:ea typeface="Times New Roman" panose="02020603050405020304" pitchFamily="18" charset="0"/>
                <a:cs typeface="Arial" panose="020B0604020202020204" pitchFamily="34" charset="0"/>
              </a:endParaRPr>
            </a:p>
          </p:txBody>
        </p:sp>
        <p:sp>
          <p:nvSpPr>
            <p:cNvPr id="14376" name="Rectangle 169"/>
            <p:cNvSpPr>
              <a:spLocks noChangeArrowheads="1"/>
            </p:cNvSpPr>
            <p:nvPr/>
          </p:nvSpPr>
          <p:spPr bwMode="auto">
            <a:xfrm>
              <a:off x="1080" y="4860"/>
              <a:ext cx="3780" cy="54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b="1">
                  <a:solidFill>
                    <a:srgbClr val="000000"/>
                  </a:solidFill>
                  <a:ea typeface="Times New Roman" panose="02020603050405020304" pitchFamily="18" charset="0"/>
                  <a:cs typeface="Arial" panose="020B0604020202020204" pitchFamily="34" charset="0"/>
                </a:rPr>
                <a:t>Material	</a:t>
              </a:r>
              <a:r>
                <a:rPr lang="en-US" altLang="en-US" sz="1600" b="1">
                  <a:solidFill>
                    <a:srgbClr val="002060"/>
                  </a:solidFill>
                  <a:latin typeface="Kruti Dev 010" pitchFamily="2" charset="0"/>
                  <a:ea typeface="Times New Roman" panose="02020603050405020304" pitchFamily="18" charset="0"/>
                  <a:cs typeface="Arial" panose="020B0604020202020204" pitchFamily="34" charset="0"/>
                </a:rPr>
                <a:t>tM+</a:t>
              </a:r>
              <a:endParaRPr lang="en-US" altLang="en-US">
                <a:solidFill>
                  <a:srgbClr val="000000"/>
                </a:solidFill>
                <a:ea typeface="Times New Roman" panose="02020603050405020304" pitchFamily="18" charset="0"/>
                <a:cs typeface="Arial" panose="020B0604020202020204" pitchFamily="34" charset="0"/>
              </a:endParaRPr>
            </a:p>
          </p:txBody>
        </p:sp>
        <p:sp>
          <p:nvSpPr>
            <p:cNvPr id="14377" name="Line 168"/>
            <p:cNvSpPr>
              <a:spLocks noChangeShapeType="1"/>
            </p:cNvSpPr>
            <p:nvPr/>
          </p:nvSpPr>
          <p:spPr bwMode="auto">
            <a:xfrm>
              <a:off x="2340" y="5399"/>
              <a:ext cx="2" cy="1081"/>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IN"/>
            </a:p>
          </p:txBody>
        </p:sp>
        <p:sp>
          <p:nvSpPr>
            <p:cNvPr id="14378" name="Rectangle 167"/>
            <p:cNvSpPr>
              <a:spLocks noChangeArrowheads="1"/>
            </p:cNvSpPr>
            <p:nvPr/>
          </p:nvSpPr>
          <p:spPr bwMode="auto">
            <a:xfrm>
              <a:off x="966" y="6840"/>
              <a:ext cx="2020" cy="541"/>
            </a:xfrm>
            <a:prstGeom prst="rect">
              <a:avLst/>
            </a:prstGeom>
            <a:solidFill>
              <a:srgbClr val="00206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200" b="1">
                  <a:solidFill>
                    <a:srgbClr val="FFFFFF"/>
                  </a:solidFill>
                  <a:ea typeface="Times New Roman" panose="02020603050405020304" pitchFamily="18" charset="0"/>
                  <a:cs typeface="Arial" panose="020B0604020202020204" pitchFamily="34" charset="0"/>
                </a:rPr>
                <a:t>Physical Order</a:t>
              </a:r>
              <a:endParaRPr lang="en-US" altLang="en-US">
                <a:solidFill>
                  <a:srgbClr val="FFFFFF"/>
                </a:solidFill>
                <a:ea typeface="Times New Roman" panose="02020603050405020304" pitchFamily="18" charset="0"/>
                <a:cs typeface="Arial" panose="020B0604020202020204" pitchFamily="34" charset="0"/>
              </a:endParaRPr>
            </a:p>
          </p:txBody>
        </p:sp>
        <p:sp>
          <p:nvSpPr>
            <p:cNvPr id="14379" name="Line 166"/>
            <p:cNvSpPr>
              <a:spLocks noChangeShapeType="1"/>
            </p:cNvSpPr>
            <p:nvPr/>
          </p:nvSpPr>
          <p:spPr bwMode="auto">
            <a:xfrm>
              <a:off x="1981" y="6482"/>
              <a:ext cx="3544" cy="1"/>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IN"/>
            </a:p>
          </p:txBody>
        </p:sp>
        <p:sp>
          <p:nvSpPr>
            <p:cNvPr id="14380" name="Line 165"/>
            <p:cNvSpPr>
              <a:spLocks noChangeShapeType="1"/>
            </p:cNvSpPr>
            <p:nvPr/>
          </p:nvSpPr>
          <p:spPr bwMode="auto">
            <a:xfrm>
              <a:off x="1980" y="6480"/>
              <a:ext cx="2" cy="36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IN"/>
            </a:p>
          </p:txBody>
        </p:sp>
        <p:sp>
          <p:nvSpPr>
            <p:cNvPr id="14381" name="Line 164"/>
            <p:cNvSpPr>
              <a:spLocks noChangeShapeType="1"/>
            </p:cNvSpPr>
            <p:nvPr/>
          </p:nvSpPr>
          <p:spPr bwMode="auto">
            <a:xfrm>
              <a:off x="1980" y="7381"/>
              <a:ext cx="2" cy="359"/>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IN"/>
            </a:p>
          </p:txBody>
        </p:sp>
        <p:sp>
          <p:nvSpPr>
            <p:cNvPr id="14382" name="Rectangle 163"/>
            <p:cNvSpPr>
              <a:spLocks noChangeArrowheads="1"/>
            </p:cNvSpPr>
            <p:nvPr/>
          </p:nvSpPr>
          <p:spPr bwMode="auto">
            <a:xfrm>
              <a:off x="1239" y="8641"/>
              <a:ext cx="1440" cy="536"/>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200" b="1">
                  <a:solidFill>
                    <a:srgbClr val="000000"/>
                  </a:solidFill>
                  <a:ea typeface="Times New Roman" panose="02020603050405020304" pitchFamily="18" charset="0"/>
                  <a:cs typeface="Arial" panose="020B0604020202020204" pitchFamily="34" charset="0"/>
                </a:rPr>
                <a:t>Molecule</a:t>
              </a:r>
              <a:endParaRPr lang="en-US" altLang="en-US">
                <a:solidFill>
                  <a:srgbClr val="000000"/>
                </a:solidFill>
                <a:ea typeface="Times New Roman" panose="02020603050405020304" pitchFamily="18" charset="0"/>
                <a:cs typeface="Arial" panose="020B0604020202020204" pitchFamily="34" charset="0"/>
              </a:endParaRPr>
            </a:p>
          </p:txBody>
        </p:sp>
        <p:sp>
          <p:nvSpPr>
            <p:cNvPr id="14383" name="Rectangle 162"/>
            <p:cNvSpPr>
              <a:spLocks noChangeArrowheads="1"/>
            </p:cNvSpPr>
            <p:nvPr/>
          </p:nvSpPr>
          <p:spPr bwMode="auto">
            <a:xfrm>
              <a:off x="1428" y="7740"/>
              <a:ext cx="1080" cy="54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200" b="1">
                  <a:solidFill>
                    <a:srgbClr val="000000"/>
                  </a:solidFill>
                  <a:ea typeface="Times New Roman" panose="02020603050405020304" pitchFamily="18" charset="0"/>
                  <a:cs typeface="Arial" panose="020B0604020202020204" pitchFamily="34" charset="0"/>
                </a:rPr>
                <a:t>Atom</a:t>
              </a:r>
              <a:endParaRPr lang="en-US" altLang="en-US">
                <a:solidFill>
                  <a:srgbClr val="000000"/>
                </a:solidFill>
                <a:ea typeface="Times New Roman" panose="02020603050405020304" pitchFamily="18" charset="0"/>
                <a:cs typeface="Arial" panose="020B0604020202020204" pitchFamily="34" charset="0"/>
              </a:endParaRPr>
            </a:p>
          </p:txBody>
        </p:sp>
        <p:sp>
          <p:nvSpPr>
            <p:cNvPr id="14384" name="Line 161"/>
            <p:cNvSpPr>
              <a:spLocks noChangeShapeType="1"/>
            </p:cNvSpPr>
            <p:nvPr/>
          </p:nvSpPr>
          <p:spPr bwMode="auto">
            <a:xfrm>
              <a:off x="1979" y="8281"/>
              <a:ext cx="1" cy="36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IN"/>
            </a:p>
          </p:txBody>
        </p:sp>
        <p:sp>
          <p:nvSpPr>
            <p:cNvPr id="14385" name="Rectangle 160"/>
            <p:cNvSpPr>
              <a:spLocks noChangeArrowheads="1"/>
            </p:cNvSpPr>
            <p:nvPr/>
          </p:nvSpPr>
          <p:spPr bwMode="auto">
            <a:xfrm>
              <a:off x="630" y="9537"/>
              <a:ext cx="2700" cy="541"/>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200" b="1">
                  <a:solidFill>
                    <a:srgbClr val="000000"/>
                  </a:solidFill>
                  <a:ea typeface="Times New Roman" panose="02020603050405020304" pitchFamily="18" charset="0"/>
                  <a:cs typeface="Arial" panose="020B0604020202020204" pitchFamily="34" charset="0"/>
                </a:rPr>
                <a:t>Molecular Structure</a:t>
              </a:r>
              <a:endParaRPr lang="en-US" altLang="en-US">
                <a:solidFill>
                  <a:srgbClr val="000000"/>
                </a:solidFill>
                <a:ea typeface="Times New Roman" panose="02020603050405020304" pitchFamily="18" charset="0"/>
                <a:cs typeface="Arial" panose="020B0604020202020204" pitchFamily="34" charset="0"/>
              </a:endParaRPr>
            </a:p>
          </p:txBody>
        </p:sp>
        <p:sp>
          <p:nvSpPr>
            <p:cNvPr id="14386" name="Rectangle 159"/>
            <p:cNvSpPr>
              <a:spLocks noChangeArrowheads="1"/>
            </p:cNvSpPr>
            <p:nvPr/>
          </p:nvSpPr>
          <p:spPr bwMode="auto">
            <a:xfrm>
              <a:off x="651" y="10440"/>
              <a:ext cx="1080" cy="541"/>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200" b="1">
                  <a:solidFill>
                    <a:srgbClr val="000000"/>
                  </a:solidFill>
                  <a:ea typeface="Times New Roman" panose="02020603050405020304" pitchFamily="18" charset="0"/>
                  <a:cs typeface="Arial" panose="020B0604020202020204" pitchFamily="34" charset="0"/>
                </a:rPr>
                <a:t>Lump</a:t>
              </a:r>
              <a:endParaRPr lang="en-US" altLang="en-US">
                <a:solidFill>
                  <a:srgbClr val="000000"/>
                </a:solidFill>
                <a:ea typeface="Times New Roman" panose="02020603050405020304" pitchFamily="18" charset="0"/>
                <a:cs typeface="Arial" panose="020B0604020202020204" pitchFamily="34" charset="0"/>
              </a:endParaRPr>
            </a:p>
          </p:txBody>
        </p:sp>
        <p:sp>
          <p:nvSpPr>
            <p:cNvPr id="14387" name="Rectangle 158"/>
            <p:cNvSpPr>
              <a:spLocks noChangeArrowheads="1"/>
            </p:cNvSpPr>
            <p:nvPr/>
          </p:nvSpPr>
          <p:spPr bwMode="auto">
            <a:xfrm>
              <a:off x="2163" y="10440"/>
              <a:ext cx="1152" cy="541"/>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200" b="1">
                  <a:solidFill>
                    <a:srgbClr val="000000"/>
                  </a:solidFill>
                  <a:ea typeface="Times New Roman" panose="02020603050405020304" pitchFamily="18" charset="0"/>
                  <a:cs typeface="Arial" panose="020B0604020202020204" pitchFamily="34" charset="0"/>
                </a:rPr>
                <a:t>Fluid</a:t>
              </a:r>
              <a:endParaRPr lang="en-US" altLang="en-US">
                <a:solidFill>
                  <a:srgbClr val="000000"/>
                </a:solidFill>
                <a:ea typeface="Times New Roman" panose="02020603050405020304" pitchFamily="18" charset="0"/>
                <a:cs typeface="Arial" panose="020B0604020202020204" pitchFamily="34" charset="0"/>
              </a:endParaRPr>
            </a:p>
          </p:txBody>
        </p:sp>
        <p:sp>
          <p:nvSpPr>
            <p:cNvPr id="14388" name="Line 157"/>
            <p:cNvSpPr>
              <a:spLocks noChangeShapeType="1"/>
            </p:cNvSpPr>
            <p:nvPr/>
          </p:nvSpPr>
          <p:spPr bwMode="auto">
            <a:xfrm>
              <a:off x="1980" y="9180"/>
              <a:ext cx="1" cy="36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IN"/>
            </a:p>
          </p:txBody>
        </p:sp>
        <p:sp>
          <p:nvSpPr>
            <p:cNvPr id="14389" name="Line 156"/>
            <p:cNvSpPr>
              <a:spLocks noChangeShapeType="1"/>
            </p:cNvSpPr>
            <p:nvPr/>
          </p:nvSpPr>
          <p:spPr bwMode="auto">
            <a:xfrm>
              <a:off x="1962" y="10080"/>
              <a:ext cx="1" cy="181"/>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IN"/>
            </a:p>
          </p:txBody>
        </p:sp>
        <p:sp>
          <p:nvSpPr>
            <p:cNvPr id="14390" name="Line 155"/>
            <p:cNvSpPr>
              <a:spLocks noChangeShapeType="1"/>
            </p:cNvSpPr>
            <p:nvPr/>
          </p:nvSpPr>
          <p:spPr bwMode="auto">
            <a:xfrm>
              <a:off x="1189" y="10234"/>
              <a:ext cx="1" cy="206"/>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IN"/>
            </a:p>
          </p:txBody>
        </p:sp>
        <p:sp>
          <p:nvSpPr>
            <p:cNvPr id="14391" name="Line 154"/>
            <p:cNvSpPr>
              <a:spLocks noChangeShapeType="1"/>
            </p:cNvSpPr>
            <p:nvPr/>
          </p:nvSpPr>
          <p:spPr bwMode="auto">
            <a:xfrm>
              <a:off x="1189" y="10241"/>
              <a:ext cx="1551" cy="1"/>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IN"/>
            </a:p>
          </p:txBody>
        </p:sp>
        <p:sp>
          <p:nvSpPr>
            <p:cNvPr id="14392" name="Rectangle 153"/>
            <p:cNvSpPr>
              <a:spLocks noChangeArrowheads="1"/>
            </p:cNvSpPr>
            <p:nvPr/>
          </p:nvSpPr>
          <p:spPr bwMode="auto">
            <a:xfrm>
              <a:off x="4509" y="10440"/>
              <a:ext cx="1980" cy="541"/>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200" b="1">
                  <a:solidFill>
                    <a:srgbClr val="000000"/>
                  </a:solidFill>
                  <a:ea typeface="Times New Roman" panose="02020603050405020304" pitchFamily="18" charset="0"/>
                  <a:cs typeface="Arial" panose="020B0604020202020204" pitchFamily="34" charset="0"/>
                </a:rPr>
                <a:t>Human Body</a:t>
              </a:r>
              <a:endParaRPr lang="en-US" altLang="en-US">
                <a:solidFill>
                  <a:srgbClr val="000000"/>
                </a:solidFill>
                <a:ea typeface="Times New Roman" panose="02020603050405020304" pitchFamily="18" charset="0"/>
                <a:cs typeface="Arial" panose="020B0604020202020204" pitchFamily="34" charset="0"/>
              </a:endParaRPr>
            </a:p>
          </p:txBody>
        </p:sp>
        <p:sp>
          <p:nvSpPr>
            <p:cNvPr id="14393" name="Rectangle 152"/>
            <p:cNvSpPr>
              <a:spLocks noChangeArrowheads="1"/>
            </p:cNvSpPr>
            <p:nvPr/>
          </p:nvSpPr>
          <p:spPr bwMode="auto">
            <a:xfrm>
              <a:off x="4509" y="9521"/>
              <a:ext cx="1980" cy="542"/>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200" b="1">
                  <a:solidFill>
                    <a:srgbClr val="000000"/>
                  </a:solidFill>
                  <a:ea typeface="Times New Roman" panose="02020603050405020304" pitchFamily="18" charset="0"/>
                  <a:cs typeface="Arial" panose="020B0604020202020204" pitchFamily="34" charset="0"/>
                </a:rPr>
                <a:t>Animal Body</a:t>
              </a:r>
              <a:endParaRPr lang="en-US" altLang="en-US">
                <a:solidFill>
                  <a:srgbClr val="000000"/>
                </a:solidFill>
                <a:ea typeface="Times New Roman" panose="02020603050405020304" pitchFamily="18" charset="0"/>
                <a:cs typeface="Arial" panose="020B0604020202020204" pitchFamily="34" charset="0"/>
              </a:endParaRPr>
            </a:p>
          </p:txBody>
        </p:sp>
        <p:sp>
          <p:nvSpPr>
            <p:cNvPr id="14394" name="Rectangle 151"/>
            <p:cNvSpPr>
              <a:spLocks noChangeArrowheads="1"/>
            </p:cNvSpPr>
            <p:nvPr/>
          </p:nvSpPr>
          <p:spPr bwMode="auto">
            <a:xfrm>
              <a:off x="4614" y="7740"/>
              <a:ext cx="1760" cy="541"/>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200" b="1">
                  <a:solidFill>
                    <a:srgbClr val="000000"/>
                  </a:solidFill>
                  <a:ea typeface="Times New Roman" panose="02020603050405020304" pitchFamily="18" charset="0"/>
                  <a:cs typeface="Arial" panose="020B0604020202020204" pitchFamily="34" charset="0"/>
                </a:rPr>
                <a:t>Cell</a:t>
              </a:r>
              <a:endParaRPr lang="en-US" altLang="en-US">
                <a:solidFill>
                  <a:srgbClr val="000000"/>
                </a:solidFill>
                <a:ea typeface="Times New Roman" panose="02020603050405020304" pitchFamily="18" charset="0"/>
                <a:cs typeface="Arial" panose="020B0604020202020204" pitchFamily="34" charset="0"/>
              </a:endParaRPr>
            </a:p>
          </p:txBody>
        </p:sp>
        <p:sp>
          <p:nvSpPr>
            <p:cNvPr id="14395" name="Rectangle 150"/>
            <p:cNvSpPr>
              <a:spLocks noChangeArrowheads="1"/>
            </p:cNvSpPr>
            <p:nvPr/>
          </p:nvSpPr>
          <p:spPr bwMode="auto">
            <a:xfrm>
              <a:off x="4866" y="8640"/>
              <a:ext cx="1260" cy="541"/>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200" b="1">
                  <a:solidFill>
                    <a:srgbClr val="000000"/>
                  </a:solidFill>
                  <a:ea typeface="Times New Roman" panose="02020603050405020304" pitchFamily="18" charset="0"/>
                  <a:cs typeface="Arial" panose="020B0604020202020204" pitchFamily="34" charset="0"/>
                </a:rPr>
                <a:t>Plant</a:t>
              </a:r>
              <a:endParaRPr lang="en-US" altLang="en-US">
                <a:solidFill>
                  <a:srgbClr val="000000"/>
                </a:solidFill>
                <a:ea typeface="Times New Roman" panose="02020603050405020304" pitchFamily="18" charset="0"/>
                <a:cs typeface="Arial" panose="020B0604020202020204" pitchFamily="34" charset="0"/>
              </a:endParaRPr>
            </a:p>
          </p:txBody>
        </p:sp>
        <p:sp>
          <p:nvSpPr>
            <p:cNvPr id="14396" name="Line 149"/>
            <p:cNvSpPr>
              <a:spLocks noChangeShapeType="1"/>
            </p:cNvSpPr>
            <p:nvPr/>
          </p:nvSpPr>
          <p:spPr bwMode="auto">
            <a:xfrm>
              <a:off x="5499" y="10080"/>
              <a:ext cx="4" cy="36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IN"/>
            </a:p>
          </p:txBody>
        </p:sp>
        <p:cxnSp>
          <p:nvCxnSpPr>
            <p:cNvPr id="14397" name="AutoShape 148"/>
            <p:cNvCxnSpPr>
              <a:cxnSpLocks noChangeShapeType="1"/>
            </p:cNvCxnSpPr>
            <p:nvPr/>
          </p:nvCxnSpPr>
          <p:spPr bwMode="auto">
            <a:xfrm flipV="1">
              <a:off x="3315" y="8011"/>
              <a:ext cx="1299" cy="2700"/>
            </a:xfrm>
            <a:prstGeom prst="bentConnector3">
              <a:avLst>
                <a:gd name="adj1" fmla="val 49963"/>
              </a:avLst>
            </a:prstGeom>
            <a:noFill/>
            <a:ln w="19050">
              <a:solidFill>
                <a:srgbClr val="000000"/>
              </a:solidFill>
              <a:prstDash val="sysDot"/>
              <a:miter lim="800000"/>
              <a:headEnd/>
              <a:tailEnd type="triangle" w="med" len="med"/>
            </a:ln>
            <a:extLst>
              <a:ext uri="{909E8E84-426E-40DD-AFC4-6F175D3DCCD1}">
                <a14:hiddenFill xmlns:a14="http://schemas.microsoft.com/office/drawing/2010/main" xmlns="">
                  <a:noFill/>
                </a14:hiddenFill>
              </a:ext>
            </a:extLst>
          </p:spPr>
        </p:cxnSp>
        <p:sp>
          <p:nvSpPr>
            <p:cNvPr id="14398" name="Rectangle 147"/>
            <p:cNvSpPr>
              <a:spLocks noChangeArrowheads="1"/>
            </p:cNvSpPr>
            <p:nvPr/>
          </p:nvSpPr>
          <p:spPr bwMode="auto">
            <a:xfrm>
              <a:off x="7461" y="7359"/>
              <a:ext cx="1932" cy="543"/>
            </a:xfrm>
            <a:prstGeom prst="rect">
              <a:avLst/>
            </a:prstGeom>
            <a:solidFill>
              <a:srgbClr val="00206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200" b="1">
                  <a:solidFill>
                    <a:srgbClr val="FFFFFF"/>
                  </a:solidFill>
                  <a:ea typeface="Times New Roman" panose="02020603050405020304" pitchFamily="18" charset="0"/>
                  <a:cs typeface="Arial" panose="020B0604020202020204" pitchFamily="34" charset="0"/>
                </a:rPr>
                <a:t>Animal Order</a:t>
              </a:r>
              <a:endParaRPr lang="en-US" altLang="en-US">
                <a:solidFill>
                  <a:srgbClr val="FFFFFF"/>
                </a:solidFill>
                <a:ea typeface="Times New Roman" panose="02020603050405020304" pitchFamily="18" charset="0"/>
                <a:cs typeface="Arial" panose="020B0604020202020204" pitchFamily="34" charset="0"/>
              </a:endParaRPr>
            </a:p>
          </p:txBody>
        </p:sp>
        <p:sp>
          <p:nvSpPr>
            <p:cNvPr id="14399" name="Text Box 146"/>
            <p:cNvSpPr txBox="1">
              <a:spLocks noChangeArrowheads="1"/>
            </p:cNvSpPr>
            <p:nvPr/>
          </p:nvSpPr>
          <p:spPr bwMode="auto">
            <a:xfrm>
              <a:off x="9387" y="7956"/>
              <a:ext cx="481" cy="534"/>
            </a:xfrm>
            <a:prstGeom prst="rect">
              <a:avLst/>
            </a:prstGeom>
            <a:solidFill>
              <a:srgbClr val="FFFFFF"/>
            </a:solidFill>
            <a:ln w="9525">
              <a:solidFill>
                <a:srgbClr val="FFFFFF"/>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a:solidFill>
                    <a:srgbClr val="000000"/>
                  </a:solidFill>
                  <a:ea typeface="Times New Roman" panose="02020603050405020304" pitchFamily="18" charset="0"/>
                  <a:cs typeface="Arial" panose="020B0604020202020204" pitchFamily="34" charset="0"/>
                </a:rPr>
                <a:t>+</a:t>
              </a:r>
              <a:endParaRPr lang="en-US" altLang="en-US">
                <a:solidFill>
                  <a:srgbClr val="000000"/>
                </a:solidFill>
                <a:ea typeface="Times New Roman" panose="02020603050405020304" pitchFamily="18" charset="0"/>
                <a:cs typeface="Arial" panose="020B0604020202020204" pitchFamily="34" charset="0"/>
              </a:endParaRPr>
            </a:p>
          </p:txBody>
        </p:sp>
        <p:cxnSp>
          <p:nvCxnSpPr>
            <p:cNvPr id="14400" name="AutoShape 145"/>
            <p:cNvCxnSpPr>
              <a:cxnSpLocks noChangeShapeType="1"/>
            </p:cNvCxnSpPr>
            <p:nvPr/>
          </p:nvCxnSpPr>
          <p:spPr bwMode="auto">
            <a:xfrm flipH="1">
              <a:off x="8673" y="5129"/>
              <a:ext cx="2199" cy="1960"/>
            </a:xfrm>
            <a:prstGeom prst="bentConnector3">
              <a:avLst>
                <a:gd name="adj1" fmla="val -16324"/>
              </a:avLst>
            </a:prstGeom>
            <a:noFill/>
            <a:ln w="9525">
              <a:solidFill>
                <a:srgbClr val="000000"/>
              </a:solidFill>
              <a:miter lim="800000"/>
              <a:headEnd/>
              <a:tailEnd type="triangle" w="med" len="med"/>
            </a:ln>
            <a:extLst>
              <a:ext uri="{909E8E84-426E-40DD-AFC4-6F175D3DCCD1}">
                <a14:hiddenFill xmlns:a14="http://schemas.microsoft.com/office/drawing/2010/main" xmlns="">
                  <a:noFill/>
                </a14:hiddenFill>
              </a:ext>
            </a:extLst>
          </p:spPr>
        </p:cxnSp>
        <p:cxnSp>
          <p:nvCxnSpPr>
            <p:cNvPr id="14401" name="AutoShape 144"/>
            <p:cNvCxnSpPr>
              <a:cxnSpLocks noChangeShapeType="1"/>
            </p:cNvCxnSpPr>
            <p:nvPr/>
          </p:nvCxnSpPr>
          <p:spPr bwMode="auto">
            <a:xfrm flipV="1">
              <a:off x="6489" y="7089"/>
              <a:ext cx="1644" cy="2703"/>
            </a:xfrm>
            <a:prstGeom prst="bentConnector3">
              <a:avLst>
                <a:gd name="adj1" fmla="val 50000"/>
              </a:avLst>
            </a:prstGeom>
            <a:noFill/>
            <a:ln w="9525">
              <a:solidFill>
                <a:srgbClr val="000000"/>
              </a:solidFill>
              <a:miter lim="800000"/>
              <a:headEnd/>
              <a:tailEnd type="triangle" w="med" len="med"/>
            </a:ln>
            <a:extLst>
              <a:ext uri="{909E8E84-426E-40DD-AFC4-6F175D3DCCD1}">
                <a14:hiddenFill xmlns:a14="http://schemas.microsoft.com/office/drawing/2010/main" xmlns="">
                  <a:noFill/>
                </a14:hiddenFill>
              </a:ext>
            </a:extLst>
          </p:spPr>
        </p:cxnSp>
        <p:cxnSp>
          <p:nvCxnSpPr>
            <p:cNvPr id="14402" name="AutoShape 143"/>
            <p:cNvCxnSpPr>
              <a:cxnSpLocks noChangeShapeType="1"/>
            </p:cNvCxnSpPr>
            <p:nvPr/>
          </p:nvCxnSpPr>
          <p:spPr bwMode="auto">
            <a:xfrm flipV="1">
              <a:off x="6489" y="8223"/>
              <a:ext cx="2898" cy="2488"/>
            </a:xfrm>
            <a:prstGeom prst="bentConnector3">
              <a:avLst>
                <a:gd name="adj1" fmla="val 50000"/>
              </a:avLst>
            </a:prstGeom>
            <a:noFill/>
            <a:ln w="9525">
              <a:solidFill>
                <a:srgbClr val="000000"/>
              </a:solidFill>
              <a:miter lim="800000"/>
              <a:headEnd/>
              <a:tailEnd type="triangle" w="med" len="med"/>
            </a:ln>
            <a:extLst>
              <a:ext uri="{909E8E84-426E-40DD-AFC4-6F175D3DCCD1}">
                <a14:hiddenFill xmlns:a14="http://schemas.microsoft.com/office/drawing/2010/main" xmlns="">
                  <a:noFill/>
                </a14:hiddenFill>
              </a:ext>
            </a:extLst>
          </p:spPr>
        </p:cxnSp>
        <p:cxnSp>
          <p:nvCxnSpPr>
            <p:cNvPr id="14403" name="AutoShape 142"/>
            <p:cNvCxnSpPr>
              <a:cxnSpLocks noChangeShapeType="1"/>
            </p:cNvCxnSpPr>
            <p:nvPr/>
          </p:nvCxnSpPr>
          <p:spPr bwMode="auto">
            <a:xfrm flipH="1">
              <a:off x="9868" y="5129"/>
              <a:ext cx="1004" cy="3094"/>
            </a:xfrm>
            <a:prstGeom prst="bentConnector3">
              <a:avLst>
                <a:gd name="adj1" fmla="val -35759"/>
              </a:avLst>
            </a:prstGeom>
            <a:noFill/>
            <a:ln w="9525">
              <a:solidFill>
                <a:srgbClr val="000000"/>
              </a:solidFill>
              <a:miter lim="800000"/>
              <a:headEnd/>
              <a:tailEnd type="triangle" w="med" len="med"/>
            </a:ln>
            <a:extLst>
              <a:ext uri="{909E8E84-426E-40DD-AFC4-6F175D3DCCD1}">
                <a14:hiddenFill xmlns:a14="http://schemas.microsoft.com/office/drawing/2010/main" xmlns="">
                  <a:noFill/>
                </a14:hiddenFill>
              </a:ext>
            </a:extLst>
          </p:spPr>
        </p:cxnSp>
        <p:grpSp>
          <p:nvGrpSpPr>
            <p:cNvPr id="14404" name="Group 136"/>
            <p:cNvGrpSpPr>
              <a:grpSpLocks/>
            </p:cNvGrpSpPr>
            <p:nvPr/>
          </p:nvGrpSpPr>
          <p:grpSpPr bwMode="auto">
            <a:xfrm>
              <a:off x="3474" y="2725"/>
              <a:ext cx="3780" cy="1973"/>
              <a:chOff x="3600" y="2704"/>
              <a:chExt cx="3780" cy="1973"/>
            </a:xfrm>
          </p:grpSpPr>
          <p:sp>
            <p:nvSpPr>
              <p:cNvPr id="14412" name="Text Box 141"/>
              <p:cNvSpPr txBox="1">
                <a:spLocks noChangeArrowheads="1"/>
              </p:cNvSpPr>
              <p:nvPr/>
            </p:nvSpPr>
            <p:spPr bwMode="auto">
              <a:xfrm>
                <a:off x="3600" y="2704"/>
                <a:ext cx="1800" cy="3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000">
                    <a:solidFill>
                      <a:srgbClr val="000000"/>
                    </a:solidFill>
                    <a:ea typeface="Times New Roman" panose="02020603050405020304" pitchFamily="18" charset="0"/>
                    <a:cs typeface="Arial" panose="020B0604020202020204" pitchFamily="34" charset="0"/>
                  </a:rPr>
                  <a:t>Limited in size</a:t>
                </a:r>
                <a:endParaRPr lang="en-US" altLang="en-US">
                  <a:solidFill>
                    <a:srgbClr val="000000"/>
                  </a:solidFill>
                  <a:ea typeface="Times New Roman" panose="02020603050405020304" pitchFamily="18" charset="0"/>
                  <a:cs typeface="Arial" panose="020B0604020202020204" pitchFamily="34" charset="0"/>
                </a:endParaRPr>
              </a:p>
            </p:txBody>
          </p:sp>
          <p:sp>
            <p:nvSpPr>
              <p:cNvPr id="14413" name="Text Box 140"/>
              <p:cNvSpPr txBox="1">
                <a:spLocks noChangeArrowheads="1"/>
              </p:cNvSpPr>
              <p:nvPr/>
            </p:nvSpPr>
            <p:spPr bwMode="auto">
              <a:xfrm>
                <a:off x="3600" y="3064"/>
                <a:ext cx="1260" cy="3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000">
                    <a:solidFill>
                      <a:srgbClr val="000000"/>
                    </a:solidFill>
                    <a:ea typeface="Times New Roman" panose="02020603050405020304" pitchFamily="18" charset="0"/>
                    <a:cs typeface="Arial" panose="020B0604020202020204" pitchFamily="34" charset="0"/>
                  </a:rPr>
                  <a:t>Activity</a:t>
                </a:r>
              </a:p>
            </p:txBody>
          </p:sp>
          <p:sp>
            <p:nvSpPr>
              <p:cNvPr id="14414" name="Text Box 139"/>
              <p:cNvSpPr txBox="1">
                <a:spLocks noChangeArrowheads="1"/>
              </p:cNvSpPr>
              <p:nvPr/>
            </p:nvSpPr>
            <p:spPr bwMode="auto">
              <a:xfrm>
                <a:off x="3600" y="3422"/>
                <a:ext cx="1800" cy="5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000">
                    <a:solidFill>
                      <a:srgbClr val="000000"/>
                    </a:solidFill>
                    <a:ea typeface="Times New Roman" panose="02020603050405020304" pitchFamily="18" charset="0"/>
                    <a:cs typeface="Arial" panose="020B0604020202020204" pitchFamily="34" charset="0"/>
                  </a:rPr>
                  <a:t>Self-organized </a:t>
                </a:r>
                <a:endParaRPr lang="en-US" altLang="en-US">
                  <a:solidFill>
                    <a:srgbClr val="000000"/>
                  </a:solidFill>
                  <a:ea typeface="Times New Roman" panose="02020603050405020304" pitchFamily="18" charset="0"/>
                  <a:cs typeface="Arial" panose="020B0604020202020204" pitchFamily="34" charset="0"/>
                </a:endParaRPr>
              </a:p>
            </p:txBody>
          </p:sp>
          <p:sp>
            <p:nvSpPr>
              <p:cNvPr id="14415" name="Text Box 138"/>
              <p:cNvSpPr txBox="1">
                <a:spLocks noChangeArrowheads="1"/>
              </p:cNvSpPr>
              <p:nvPr/>
            </p:nvSpPr>
            <p:spPr bwMode="auto">
              <a:xfrm>
                <a:off x="3600" y="3782"/>
                <a:ext cx="1440" cy="5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000">
                    <a:solidFill>
                      <a:srgbClr val="000000"/>
                    </a:solidFill>
                    <a:ea typeface="Times New Roman" panose="02020603050405020304" pitchFamily="18" charset="0"/>
                    <a:cs typeface="Arial" panose="020B0604020202020204" pitchFamily="34" charset="0"/>
                  </a:rPr>
                  <a:t>Energized</a:t>
                </a:r>
                <a:endParaRPr lang="en-US" altLang="en-US">
                  <a:solidFill>
                    <a:srgbClr val="000000"/>
                  </a:solidFill>
                  <a:ea typeface="Times New Roman" panose="02020603050405020304" pitchFamily="18" charset="0"/>
                  <a:cs typeface="Arial" panose="020B0604020202020204" pitchFamily="34" charset="0"/>
                </a:endParaRPr>
              </a:p>
            </p:txBody>
          </p:sp>
          <p:sp>
            <p:nvSpPr>
              <p:cNvPr id="14416" name="Text Box 137"/>
              <p:cNvSpPr txBox="1">
                <a:spLocks noChangeArrowheads="1"/>
              </p:cNvSpPr>
              <p:nvPr/>
            </p:nvSpPr>
            <p:spPr bwMode="auto">
              <a:xfrm>
                <a:off x="3600" y="4143"/>
                <a:ext cx="3780" cy="5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000">
                    <a:solidFill>
                      <a:srgbClr val="000000"/>
                    </a:solidFill>
                    <a:ea typeface="Times New Roman" panose="02020603050405020304" pitchFamily="18" charset="0"/>
                    <a:cs typeface="Arial" panose="020B0604020202020204" pitchFamily="34" charset="0"/>
                  </a:rPr>
                  <a:t>Recognises the relationship and fulfills </a:t>
                </a:r>
                <a:endParaRPr lang="en-US" altLang="en-US">
                  <a:solidFill>
                    <a:srgbClr val="000000"/>
                  </a:solidFill>
                  <a:ea typeface="Times New Roman" panose="02020603050405020304" pitchFamily="18" charset="0"/>
                  <a:cs typeface="Arial" panose="020B0604020202020204" pitchFamily="34" charset="0"/>
                </a:endParaRPr>
              </a:p>
            </p:txBody>
          </p:sp>
        </p:grpSp>
        <p:sp>
          <p:nvSpPr>
            <p:cNvPr id="14405" name="Rectangle 134"/>
            <p:cNvSpPr>
              <a:spLocks noChangeArrowheads="1"/>
            </p:cNvSpPr>
            <p:nvPr/>
          </p:nvSpPr>
          <p:spPr bwMode="auto">
            <a:xfrm>
              <a:off x="8574" y="8490"/>
              <a:ext cx="2160" cy="543"/>
            </a:xfrm>
            <a:prstGeom prst="rect">
              <a:avLst/>
            </a:prstGeom>
            <a:solidFill>
              <a:srgbClr val="00206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200" b="1">
                  <a:solidFill>
                    <a:srgbClr val="FFFFFF"/>
                  </a:solidFill>
                  <a:ea typeface="Times New Roman" panose="02020603050405020304" pitchFamily="18" charset="0"/>
                  <a:cs typeface="Arial" panose="020B0604020202020204" pitchFamily="34" charset="0"/>
                </a:rPr>
                <a:t>Human Order</a:t>
              </a:r>
              <a:endParaRPr lang="en-US" altLang="en-US">
                <a:solidFill>
                  <a:srgbClr val="FFFFFF"/>
                </a:solidFill>
                <a:ea typeface="Times New Roman" panose="02020603050405020304" pitchFamily="18" charset="0"/>
                <a:cs typeface="Arial" panose="020B0604020202020204" pitchFamily="34" charset="0"/>
              </a:endParaRPr>
            </a:p>
          </p:txBody>
        </p:sp>
        <p:sp>
          <p:nvSpPr>
            <p:cNvPr id="14406" name="Line 132"/>
            <p:cNvSpPr>
              <a:spLocks noChangeShapeType="1"/>
            </p:cNvSpPr>
            <p:nvPr/>
          </p:nvSpPr>
          <p:spPr bwMode="auto">
            <a:xfrm>
              <a:off x="2340" y="4677"/>
              <a:ext cx="6243" cy="1"/>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IN"/>
            </a:p>
          </p:txBody>
        </p:sp>
        <p:sp>
          <p:nvSpPr>
            <p:cNvPr id="4" name="Line 130"/>
            <p:cNvSpPr>
              <a:spLocks noChangeShapeType="1"/>
            </p:cNvSpPr>
            <p:nvPr/>
          </p:nvSpPr>
          <p:spPr bwMode="auto">
            <a:xfrm flipH="1">
              <a:off x="9661" y="10439"/>
              <a:ext cx="10" cy="632"/>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a:lstStyle/>
            <a:p>
              <a:pPr>
                <a:defRPr/>
              </a:pPr>
              <a:endParaRPr lang="en-US">
                <a:solidFill>
                  <a:prstClr val="black"/>
                </a:solidFill>
              </a:endParaRPr>
            </a:p>
          </p:txBody>
        </p:sp>
        <p:sp>
          <p:nvSpPr>
            <p:cNvPr id="14408" name="Line 126"/>
            <p:cNvSpPr>
              <a:spLocks noChangeShapeType="1"/>
            </p:cNvSpPr>
            <p:nvPr/>
          </p:nvSpPr>
          <p:spPr bwMode="auto">
            <a:xfrm>
              <a:off x="5500" y="7356"/>
              <a:ext cx="2" cy="359"/>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IN"/>
            </a:p>
          </p:txBody>
        </p:sp>
        <p:sp>
          <p:nvSpPr>
            <p:cNvPr id="14409" name="Line 125"/>
            <p:cNvSpPr>
              <a:spLocks noChangeShapeType="1"/>
            </p:cNvSpPr>
            <p:nvPr/>
          </p:nvSpPr>
          <p:spPr bwMode="auto">
            <a:xfrm>
              <a:off x="5499" y="8256"/>
              <a:ext cx="1" cy="36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IN"/>
            </a:p>
          </p:txBody>
        </p:sp>
        <p:sp>
          <p:nvSpPr>
            <p:cNvPr id="14410" name="Line 124"/>
            <p:cNvSpPr>
              <a:spLocks noChangeShapeType="1"/>
            </p:cNvSpPr>
            <p:nvPr/>
          </p:nvSpPr>
          <p:spPr bwMode="auto">
            <a:xfrm>
              <a:off x="5500" y="9155"/>
              <a:ext cx="1" cy="36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IN"/>
            </a:p>
          </p:txBody>
        </p:sp>
        <p:sp>
          <p:nvSpPr>
            <p:cNvPr id="14411" name="Line 123"/>
            <p:cNvSpPr>
              <a:spLocks noChangeShapeType="1"/>
            </p:cNvSpPr>
            <p:nvPr/>
          </p:nvSpPr>
          <p:spPr bwMode="auto">
            <a:xfrm>
              <a:off x="8221" y="1941"/>
              <a:ext cx="2" cy="216"/>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IN"/>
            </a:p>
          </p:txBody>
        </p:sp>
      </p:grpSp>
      <p:sp>
        <p:nvSpPr>
          <p:cNvPr id="14341" name="Rectangle 196"/>
          <p:cNvSpPr>
            <a:spLocks noChangeArrowheads="1"/>
          </p:cNvSpPr>
          <p:nvPr/>
        </p:nvSpPr>
        <p:spPr bwMode="auto">
          <a:xfrm>
            <a:off x="2209800" y="-31750"/>
            <a:ext cx="184150"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solidFill>
                <a:srgbClr val="000000"/>
              </a:solidFill>
            </a:endParaRPr>
          </a:p>
        </p:txBody>
      </p:sp>
      <p:sp>
        <p:nvSpPr>
          <p:cNvPr id="14342" name="Rectangle 237"/>
          <p:cNvSpPr>
            <a:spLocks noChangeArrowheads="1"/>
          </p:cNvSpPr>
          <p:nvPr/>
        </p:nvSpPr>
        <p:spPr bwMode="auto">
          <a:xfrm>
            <a:off x="2209800" y="7199313"/>
            <a:ext cx="184150" cy="739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200">
              <a:solidFill>
                <a:srgbClr val="000000"/>
              </a:solidFill>
              <a:cs typeface="Times New Roman" panose="02020603050405020304" pitchFamily="18" charset="0"/>
            </a:endParaRPr>
          </a:p>
          <a:p>
            <a:r>
              <a:rPr lang="en-US" altLang="en-US" sz="1200">
                <a:solidFill>
                  <a:srgbClr val="000000"/>
                </a:solidFill>
                <a:cs typeface="Times New Roman" panose="02020603050405020304" pitchFamily="18" charset="0"/>
              </a:rPr>
              <a:t/>
            </a:r>
            <a:br>
              <a:rPr lang="en-US" altLang="en-US" sz="1200">
                <a:solidFill>
                  <a:srgbClr val="000000"/>
                </a:solidFill>
                <a:cs typeface="Times New Roman" panose="02020603050405020304" pitchFamily="18" charset="0"/>
              </a:rPr>
            </a:br>
            <a:endParaRPr lang="en-US" altLang="en-US">
              <a:solidFill>
                <a:srgbClr val="000000"/>
              </a:solidFill>
            </a:endParaRPr>
          </a:p>
        </p:txBody>
      </p:sp>
      <p:sp>
        <p:nvSpPr>
          <p:cNvPr id="14343" name="Text Box 121"/>
          <p:cNvSpPr txBox="1">
            <a:spLocks noChangeArrowheads="1"/>
          </p:cNvSpPr>
          <p:nvPr/>
        </p:nvSpPr>
        <p:spPr bwMode="auto">
          <a:xfrm>
            <a:off x="2743200" y="6373813"/>
            <a:ext cx="3086100" cy="4841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400" b="1">
                <a:solidFill>
                  <a:srgbClr val="FF0000"/>
                </a:solidFill>
                <a:ea typeface="Times New Roman" panose="02020603050405020304" pitchFamily="18" charset="0"/>
                <a:cs typeface="Arial" panose="020B0604020202020204" pitchFamily="34" charset="0"/>
              </a:rPr>
              <a:t>No Development</a:t>
            </a:r>
          </a:p>
          <a:p>
            <a:pPr algn="ctr"/>
            <a:r>
              <a:rPr lang="en-US" altLang="en-US" sz="1400" b="1">
                <a:solidFill>
                  <a:srgbClr val="FF0000"/>
                </a:solidFill>
                <a:ea typeface="Times New Roman" panose="02020603050405020304" pitchFamily="18" charset="0"/>
                <a:cs typeface="Arial" panose="020B0604020202020204" pitchFamily="34" charset="0"/>
              </a:rPr>
              <a:t>Cyclic</a:t>
            </a:r>
            <a:endParaRPr lang="en-US" altLang="en-US" sz="1400">
              <a:solidFill>
                <a:srgbClr val="FF0000"/>
              </a:solidFill>
              <a:ea typeface="Times New Roman" panose="02020603050405020304" pitchFamily="18" charset="0"/>
              <a:cs typeface="Arial" panose="020B0604020202020204" pitchFamily="34" charset="0"/>
            </a:endParaRPr>
          </a:p>
        </p:txBody>
      </p:sp>
      <p:sp>
        <p:nvSpPr>
          <p:cNvPr id="6" name="Line 130"/>
          <p:cNvSpPr>
            <a:spLocks noChangeShapeType="1"/>
          </p:cNvSpPr>
          <p:nvPr/>
        </p:nvSpPr>
        <p:spPr bwMode="auto">
          <a:xfrm flipH="1">
            <a:off x="8001000" y="4953000"/>
            <a:ext cx="6350" cy="522288"/>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a:lstStyle/>
          <a:p>
            <a:pPr>
              <a:defRPr/>
            </a:pPr>
            <a:endParaRPr lang="en-US">
              <a:solidFill>
                <a:prstClr val="black"/>
              </a:solidFill>
            </a:endParaRPr>
          </a:p>
        </p:txBody>
      </p:sp>
      <p:sp>
        <p:nvSpPr>
          <p:cNvPr id="14345" name="Text Box 127"/>
          <p:cNvSpPr txBox="1">
            <a:spLocks noChangeArrowheads="1"/>
          </p:cNvSpPr>
          <p:nvPr/>
        </p:nvSpPr>
        <p:spPr bwMode="auto">
          <a:xfrm>
            <a:off x="6019800" y="6400800"/>
            <a:ext cx="3962400" cy="401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200" b="1">
                <a:solidFill>
                  <a:srgbClr val="FFFF00"/>
                </a:solidFill>
                <a:ea typeface="Times New Roman" panose="02020603050405020304" pitchFamily="18" charset="0"/>
                <a:cs typeface="Arial" panose="020B0604020202020204" pitchFamily="34" charset="0"/>
              </a:rPr>
              <a:t>Definite Human Conduct</a:t>
            </a:r>
            <a:endParaRPr lang="en-US" altLang="en-US" sz="1400">
              <a:solidFill>
                <a:srgbClr val="FFFF00"/>
              </a:solidFill>
              <a:ea typeface="Times New Roman" panose="02020603050405020304" pitchFamily="18" charset="0"/>
              <a:cs typeface="Arial" panose="020B0604020202020204" pitchFamily="34" charset="0"/>
            </a:endParaRPr>
          </a:p>
          <a:p>
            <a:pPr algn="ctr"/>
            <a:r>
              <a:rPr lang="en-GB" altLang="en-US" sz="1400" b="1">
                <a:solidFill>
                  <a:srgbClr val="FFFF00"/>
                </a:solidFill>
                <a:latin typeface="Kruti Dev 010" pitchFamily="2" charset="0"/>
                <a:ea typeface="Times New Roman" panose="02020603050405020304" pitchFamily="18" charset="0"/>
                <a:cs typeface="Arial" panose="020B0604020202020204" pitchFamily="34" charset="0"/>
              </a:rPr>
              <a:t>uf”pr Ekkuoh; vkpj.k</a:t>
            </a:r>
            <a:endParaRPr lang="en-US" altLang="en-US" sz="1400" b="1">
              <a:solidFill>
                <a:srgbClr val="FFFF00"/>
              </a:solidFill>
              <a:latin typeface="Kruti Dev 010" pitchFamily="2" charset="0"/>
              <a:ea typeface="Times New Roman" panose="02020603050405020304" pitchFamily="18" charset="0"/>
              <a:cs typeface="Arial" panose="020B0604020202020204" pitchFamily="34" charset="0"/>
            </a:endParaRPr>
          </a:p>
        </p:txBody>
      </p:sp>
      <p:grpSp>
        <p:nvGrpSpPr>
          <p:cNvPr id="14346" name="Group 85"/>
          <p:cNvGrpSpPr>
            <a:grpSpLocks/>
          </p:cNvGrpSpPr>
          <p:nvPr/>
        </p:nvGrpSpPr>
        <p:grpSpPr bwMode="auto">
          <a:xfrm>
            <a:off x="2438400" y="6475413"/>
            <a:ext cx="381000" cy="306387"/>
            <a:chOff x="2475690" y="3657600"/>
            <a:chExt cx="381742" cy="306746"/>
          </a:xfrm>
        </p:grpSpPr>
        <p:sp>
          <p:nvSpPr>
            <p:cNvPr id="14358" name="AutoShape 128"/>
            <p:cNvSpPr>
              <a:spLocks noChangeArrowheads="1"/>
            </p:cNvSpPr>
            <p:nvPr/>
          </p:nvSpPr>
          <p:spPr bwMode="auto">
            <a:xfrm rot="10800000">
              <a:off x="2475690" y="3657600"/>
              <a:ext cx="342832" cy="154346"/>
            </a:xfrm>
            <a:prstGeom prst="curvedUpArrow">
              <a:avLst>
                <a:gd name="adj1" fmla="val 18469"/>
                <a:gd name="adj2" fmla="val 67644"/>
                <a:gd name="adj3" fmla="val 15648"/>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solidFill>
                  <a:srgbClr val="000000"/>
                </a:solidFill>
              </a:endParaRPr>
            </a:p>
          </p:txBody>
        </p:sp>
        <p:sp>
          <p:nvSpPr>
            <p:cNvPr id="14359" name="AutoShape 128"/>
            <p:cNvSpPr>
              <a:spLocks noChangeArrowheads="1"/>
            </p:cNvSpPr>
            <p:nvPr/>
          </p:nvSpPr>
          <p:spPr bwMode="auto">
            <a:xfrm>
              <a:off x="2514600" y="3810000"/>
              <a:ext cx="342832" cy="154346"/>
            </a:xfrm>
            <a:prstGeom prst="curvedUpArrow">
              <a:avLst>
                <a:gd name="adj1" fmla="val 18469"/>
                <a:gd name="adj2" fmla="val 67644"/>
                <a:gd name="adj3" fmla="val 15648"/>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solidFill>
                  <a:srgbClr val="000000"/>
                </a:solidFill>
              </a:endParaRPr>
            </a:p>
          </p:txBody>
        </p:sp>
      </p:grpSp>
      <p:grpSp>
        <p:nvGrpSpPr>
          <p:cNvPr id="14347" name="Group 86"/>
          <p:cNvGrpSpPr>
            <a:grpSpLocks/>
          </p:cNvGrpSpPr>
          <p:nvPr/>
        </p:nvGrpSpPr>
        <p:grpSpPr bwMode="auto">
          <a:xfrm>
            <a:off x="5638800" y="6477000"/>
            <a:ext cx="381000" cy="306388"/>
            <a:chOff x="2475690" y="3657600"/>
            <a:chExt cx="381742" cy="306746"/>
          </a:xfrm>
        </p:grpSpPr>
        <p:sp>
          <p:nvSpPr>
            <p:cNvPr id="14356" name="AutoShape 128"/>
            <p:cNvSpPr>
              <a:spLocks noChangeArrowheads="1"/>
            </p:cNvSpPr>
            <p:nvPr/>
          </p:nvSpPr>
          <p:spPr bwMode="auto">
            <a:xfrm rot="10800000">
              <a:off x="2475690" y="3657600"/>
              <a:ext cx="342832" cy="154346"/>
            </a:xfrm>
            <a:prstGeom prst="curvedUpArrow">
              <a:avLst>
                <a:gd name="adj1" fmla="val 18469"/>
                <a:gd name="adj2" fmla="val 67644"/>
                <a:gd name="adj3" fmla="val 15648"/>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solidFill>
                  <a:srgbClr val="000000"/>
                </a:solidFill>
              </a:endParaRPr>
            </a:p>
          </p:txBody>
        </p:sp>
        <p:sp>
          <p:nvSpPr>
            <p:cNvPr id="14357" name="AutoShape 128"/>
            <p:cNvSpPr>
              <a:spLocks noChangeArrowheads="1"/>
            </p:cNvSpPr>
            <p:nvPr/>
          </p:nvSpPr>
          <p:spPr bwMode="auto">
            <a:xfrm>
              <a:off x="2514600" y="3810000"/>
              <a:ext cx="342832" cy="154346"/>
            </a:xfrm>
            <a:prstGeom prst="curvedUpArrow">
              <a:avLst>
                <a:gd name="adj1" fmla="val 18469"/>
                <a:gd name="adj2" fmla="val 67644"/>
                <a:gd name="adj3" fmla="val 15648"/>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solidFill>
                  <a:srgbClr val="000000"/>
                </a:solidFill>
              </a:endParaRPr>
            </a:p>
          </p:txBody>
        </p:sp>
      </p:grpSp>
      <p:grpSp>
        <p:nvGrpSpPr>
          <p:cNvPr id="14348" name="Group 89"/>
          <p:cNvGrpSpPr>
            <a:grpSpLocks/>
          </p:cNvGrpSpPr>
          <p:nvPr/>
        </p:nvGrpSpPr>
        <p:grpSpPr bwMode="auto">
          <a:xfrm>
            <a:off x="4038600" y="3733800"/>
            <a:ext cx="381000" cy="306388"/>
            <a:chOff x="2475690" y="3657600"/>
            <a:chExt cx="381742" cy="306746"/>
          </a:xfrm>
        </p:grpSpPr>
        <p:sp>
          <p:nvSpPr>
            <p:cNvPr id="14354" name="AutoShape 128"/>
            <p:cNvSpPr>
              <a:spLocks noChangeArrowheads="1"/>
            </p:cNvSpPr>
            <p:nvPr/>
          </p:nvSpPr>
          <p:spPr bwMode="auto">
            <a:xfrm rot="10800000">
              <a:off x="2475690" y="3657600"/>
              <a:ext cx="342832" cy="154346"/>
            </a:xfrm>
            <a:prstGeom prst="curvedUpArrow">
              <a:avLst>
                <a:gd name="adj1" fmla="val 18469"/>
                <a:gd name="adj2" fmla="val 67644"/>
                <a:gd name="adj3" fmla="val 15648"/>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solidFill>
                  <a:srgbClr val="000000"/>
                </a:solidFill>
              </a:endParaRPr>
            </a:p>
          </p:txBody>
        </p:sp>
        <p:sp>
          <p:nvSpPr>
            <p:cNvPr id="14355" name="AutoShape 128"/>
            <p:cNvSpPr>
              <a:spLocks noChangeArrowheads="1"/>
            </p:cNvSpPr>
            <p:nvPr/>
          </p:nvSpPr>
          <p:spPr bwMode="auto">
            <a:xfrm>
              <a:off x="2514600" y="3810000"/>
              <a:ext cx="342832" cy="154346"/>
            </a:xfrm>
            <a:prstGeom prst="curvedUpArrow">
              <a:avLst>
                <a:gd name="adj1" fmla="val 18469"/>
                <a:gd name="adj2" fmla="val 67644"/>
                <a:gd name="adj3" fmla="val 15648"/>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solidFill>
                  <a:srgbClr val="000000"/>
                </a:solidFill>
              </a:endParaRPr>
            </a:p>
          </p:txBody>
        </p:sp>
      </p:grpSp>
      <p:sp>
        <p:nvSpPr>
          <p:cNvPr id="14349" name="Text Box 121"/>
          <p:cNvSpPr txBox="1">
            <a:spLocks noChangeArrowheads="1"/>
          </p:cNvSpPr>
          <p:nvPr/>
        </p:nvSpPr>
        <p:spPr bwMode="auto">
          <a:xfrm rot="-5400000">
            <a:off x="8403431" y="5693569"/>
            <a:ext cx="1846263" cy="517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400" b="1">
                <a:solidFill>
                  <a:srgbClr val="FF0000"/>
                </a:solidFill>
                <a:ea typeface="Times New Roman" panose="02020603050405020304" pitchFamily="18" charset="0"/>
                <a:cs typeface="Arial" panose="020B0604020202020204" pitchFamily="34" charset="0"/>
              </a:rPr>
              <a:t>Development</a:t>
            </a:r>
          </a:p>
          <a:p>
            <a:pPr algn="ctr"/>
            <a:r>
              <a:rPr lang="en-US" altLang="en-US" sz="1400" b="1">
                <a:solidFill>
                  <a:srgbClr val="FF0000"/>
                </a:solidFill>
                <a:ea typeface="Times New Roman" panose="02020603050405020304" pitchFamily="18" charset="0"/>
                <a:cs typeface="Arial" panose="020B0604020202020204" pitchFamily="34" charset="0"/>
              </a:rPr>
              <a:t>Linear – Not Cyclic</a:t>
            </a:r>
            <a:endParaRPr lang="en-US" altLang="en-US" sz="1400">
              <a:solidFill>
                <a:srgbClr val="FF0000"/>
              </a:solidFill>
              <a:ea typeface="Times New Roman" panose="02020603050405020304" pitchFamily="18" charset="0"/>
              <a:cs typeface="Arial" panose="020B0604020202020204" pitchFamily="34" charset="0"/>
            </a:endParaRPr>
          </a:p>
        </p:txBody>
      </p:sp>
      <p:sp>
        <p:nvSpPr>
          <p:cNvPr id="14350" name="Rectangle 195"/>
          <p:cNvSpPr>
            <a:spLocks noChangeArrowheads="1"/>
          </p:cNvSpPr>
          <p:nvPr/>
        </p:nvSpPr>
        <p:spPr bwMode="auto">
          <a:xfrm>
            <a:off x="2376488" y="0"/>
            <a:ext cx="6500812" cy="571500"/>
          </a:xfrm>
          <a:prstGeom prst="rect">
            <a:avLst/>
          </a:prstGeom>
          <a:solidFill>
            <a:srgbClr val="00206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400" b="1">
                <a:solidFill>
                  <a:srgbClr val="FFFFFF"/>
                </a:solidFill>
                <a:ea typeface="Times New Roman" panose="02020603050405020304" pitchFamily="18" charset="0"/>
                <a:cs typeface="Arial" panose="020B0604020202020204" pitchFamily="34" charset="0"/>
              </a:rPr>
              <a:t>Existence</a:t>
            </a:r>
            <a:endParaRPr lang="en-US" altLang="en-US" sz="1400">
              <a:solidFill>
                <a:srgbClr val="FFFFFF"/>
              </a:solidFill>
              <a:ea typeface="Times New Roman" panose="02020603050405020304" pitchFamily="18" charset="0"/>
              <a:cs typeface="Arial" panose="020B0604020202020204" pitchFamily="34" charset="0"/>
            </a:endParaRPr>
          </a:p>
          <a:p>
            <a:pPr algn="ctr"/>
            <a:r>
              <a:rPr lang="en-US" altLang="en-US" sz="1400" b="1">
                <a:solidFill>
                  <a:srgbClr val="FFFFFF"/>
                </a:solidFill>
                <a:ea typeface="Times New Roman" panose="02020603050405020304" pitchFamily="18" charset="0"/>
                <a:cs typeface="Arial" panose="020B0604020202020204" pitchFamily="34" charset="0"/>
              </a:rPr>
              <a:t>(= Co-existence = Units submerged in Space)</a:t>
            </a:r>
            <a:endParaRPr lang="en-US" altLang="en-US">
              <a:solidFill>
                <a:srgbClr val="FFFFFF"/>
              </a:solidFill>
              <a:ea typeface="Times New Roman" panose="02020603050405020304" pitchFamily="18" charset="0"/>
              <a:cs typeface="Arial" panose="020B0604020202020204" pitchFamily="34" charset="0"/>
            </a:endParaRPr>
          </a:p>
        </p:txBody>
      </p:sp>
      <p:sp>
        <p:nvSpPr>
          <p:cNvPr id="5" name="TextBox 4"/>
          <p:cNvSpPr txBox="1">
            <a:spLocks noChangeArrowheads="1"/>
          </p:cNvSpPr>
          <p:nvPr/>
        </p:nvSpPr>
        <p:spPr bwMode="auto">
          <a:xfrm>
            <a:off x="9078913" y="1046163"/>
            <a:ext cx="3106737"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IN" altLang="en-US" dirty="0">
                <a:solidFill>
                  <a:srgbClr val="000000"/>
                </a:solidFill>
              </a:rPr>
              <a:t>This is already in harmony</a:t>
            </a:r>
            <a:endParaRPr lang="en-US" altLang="en-US" dirty="0">
              <a:solidFill>
                <a:srgbClr val="000000"/>
              </a:solidFill>
            </a:endParaRPr>
          </a:p>
        </p:txBody>
      </p:sp>
      <p:sp>
        <p:nvSpPr>
          <p:cNvPr id="85" name="TextBox 84"/>
          <p:cNvSpPr txBox="1">
            <a:spLocks noChangeArrowheads="1"/>
          </p:cNvSpPr>
          <p:nvPr/>
        </p:nvSpPr>
        <p:spPr bwMode="auto">
          <a:xfrm>
            <a:off x="9194800" y="4129088"/>
            <a:ext cx="2990850" cy="923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IN" altLang="en-US">
                <a:solidFill>
                  <a:srgbClr val="000000"/>
                </a:solidFill>
              </a:rPr>
              <a:t>Only this part is remaining</a:t>
            </a:r>
          </a:p>
          <a:p>
            <a:r>
              <a:rPr lang="en-IN" altLang="en-US">
                <a:solidFill>
                  <a:srgbClr val="000000"/>
                </a:solidFill>
              </a:rPr>
              <a:t>And it has to happen in the Self by the Self</a:t>
            </a:r>
            <a:endParaRPr lang="en-US" altLang="en-US">
              <a:solidFill>
                <a:srgbClr val="000000"/>
              </a:solidFill>
            </a:endParaRPr>
          </a:p>
        </p:txBody>
      </p:sp>
      <p:cxnSp>
        <p:nvCxnSpPr>
          <p:cNvPr id="7" name="Straight Arrow Connector 6"/>
          <p:cNvCxnSpPr>
            <a:cxnSpLocks/>
          </p:cNvCxnSpPr>
          <p:nvPr/>
        </p:nvCxnSpPr>
        <p:spPr>
          <a:xfrm flipH="1">
            <a:off x="8991600" y="5029200"/>
            <a:ext cx="334963" cy="1603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xmlns="" val="2782251876"/>
      </p:ext>
    </p:extLst>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8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6711" y="553156"/>
            <a:ext cx="11232445" cy="5539978"/>
          </a:xfrm>
          <a:prstGeom prst="rect">
            <a:avLst/>
          </a:prstGeom>
          <a:noFill/>
        </p:spPr>
        <p:txBody>
          <a:bodyPr wrap="square" rtlCol="0">
            <a:spAutoFit/>
          </a:bodyPr>
          <a:lstStyle/>
          <a:p>
            <a:pPr marL="285750" indent="-285750" algn="just">
              <a:buFont typeface="Arial" panose="020B0604020202020204" pitchFamily="34" charset="0"/>
              <a:buChar char="•"/>
            </a:pPr>
            <a:endParaRPr lang="en-US" sz="2400" dirty="0" smtClean="0"/>
          </a:p>
          <a:p>
            <a:pPr marL="285750" indent="-285750" algn="just">
              <a:buFont typeface="Arial" panose="020B0604020202020204" pitchFamily="34" charset="0"/>
              <a:buChar char="•"/>
            </a:pPr>
            <a:r>
              <a:rPr lang="en-US" sz="2400" dirty="0" smtClean="0"/>
              <a:t>Whatever </a:t>
            </a:r>
            <a:r>
              <a:rPr lang="en-US" sz="2400" dirty="0"/>
              <a:t>we do with the material world is cyclic</a:t>
            </a:r>
            <a:r>
              <a:rPr lang="en-US" sz="2400" dirty="0" smtClean="0"/>
              <a:t>.</a:t>
            </a:r>
          </a:p>
          <a:p>
            <a:pPr marL="285750" indent="-285750" algn="just">
              <a:buFont typeface="Arial" panose="020B0604020202020204" pitchFamily="34" charset="0"/>
              <a:buChar char="•"/>
            </a:pPr>
            <a:endParaRPr lang="en-US" sz="2400" dirty="0" smtClean="0"/>
          </a:p>
          <a:p>
            <a:pPr marL="285750" indent="-285750" algn="just">
              <a:buFont typeface="Arial" panose="020B0604020202020204" pitchFamily="34" charset="0"/>
              <a:buChar char="•"/>
            </a:pPr>
            <a:r>
              <a:rPr lang="en-US" sz="2400" dirty="0"/>
              <a:t>Only in the human order, there is </a:t>
            </a:r>
            <a:r>
              <a:rPr lang="en-US" sz="2400" dirty="0" smtClean="0"/>
              <a:t>a potential </a:t>
            </a:r>
            <a:r>
              <a:rPr lang="en-US" sz="2400" dirty="0"/>
              <a:t>for development or transformation in the Self which is not cyclic. Development or </a:t>
            </a:r>
            <a:r>
              <a:rPr lang="en-US" sz="2400" dirty="0" smtClean="0"/>
              <a:t>permanent change </a:t>
            </a:r>
            <a:r>
              <a:rPr lang="en-US" sz="2400" dirty="0"/>
              <a:t>is possible only in the domain of consciousness. It is in terms </a:t>
            </a:r>
            <a:r>
              <a:rPr lang="en-US" sz="2400" dirty="0" smtClean="0"/>
              <a:t>of:</a:t>
            </a:r>
          </a:p>
          <a:p>
            <a:pPr marL="742950" lvl="1" indent="-285750" algn="just">
              <a:buFont typeface="Wingdings" panose="05000000000000000000" pitchFamily="2" charset="2"/>
              <a:buChar char="v"/>
            </a:pPr>
            <a:r>
              <a:rPr lang="en-US" sz="2400" dirty="0"/>
              <a:t>	developing right understanding (understanding co-existence) and right feeling (feeling of coexistence</a:t>
            </a:r>
            <a:r>
              <a:rPr lang="en-US" sz="2400" dirty="0" smtClean="0"/>
              <a:t>) </a:t>
            </a:r>
            <a:r>
              <a:rPr lang="en-IN" sz="2400" dirty="0"/>
              <a:t>in the Self.</a:t>
            </a:r>
            <a:endParaRPr lang="en-US" sz="2400" dirty="0"/>
          </a:p>
          <a:p>
            <a:pPr marL="742950" lvl="1" indent="-285750" algn="just">
              <a:buFont typeface="Wingdings" panose="05000000000000000000" pitchFamily="2" charset="2"/>
              <a:buChar char="v"/>
            </a:pPr>
            <a:r>
              <a:rPr lang="en-IN" sz="2400" dirty="0" smtClean="0"/>
              <a:t>updating </a:t>
            </a:r>
            <a:r>
              <a:rPr lang="en-IN" sz="2400" dirty="0"/>
              <a:t>all our desires</a:t>
            </a:r>
            <a:r>
              <a:rPr lang="en-IN" sz="2400" dirty="0" smtClean="0"/>
              <a:t>, </a:t>
            </a:r>
            <a:r>
              <a:rPr lang="en-US" sz="2400" dirty="0" smtClean="0"/>
              <a:t>thoughts </a:t>
            </a:r>
            <a:r>
              <a:rPr lang="en-US" sz="2400" dirty="0"/>
              <a:t>and expectations in line with right understanding and right </a:t>
            </a:r>
            <a:r>
              <a:rPr lang="en-US" sz="2400" dirty="0" smtClean="0"/>
              <a:t>feeling.</a:t>
            </a:r>
          </a:p>
          <a:p>
            <a:pPr marL="742950" lvl="1" indent="-285750" algn="just">
              <a:buFont typeface="Wingdings" panose="05000000000000000000" pitchFamily="2" charset="2"/>
              <a:buChar char="v"/>
            </a:pPr>
            <a:r>
              <a:rPr lang="en-IN" sz="2400" dirty="0" smtClean="0"/>
              <a:t>Expression </a:t>
            </a:r>
            <a:r>
              <a:rPr lang="en-US" sz="2400" dirty="0" smtClean="0"/>
              <a:t>in </a:t>
            </a:r>
            <a:r>
              <a:rPr lang="en-US" sz="2400" dirty="0"/>
              <a:t>the form of </a:t>
            </a:r>
            <a:r>
              <a:rPr lang="en-US" sz="2400" dirty="0" err="1"/>
              <a:t>behaviour</a:t>
            </a:r>
            <a:r>
              <a:rPr lang="en-US" sz="2400" dirty="0"/>
              <a:t>, work and participation in the larger order.</a:t>
            </a:r>
            <a:endParaRPr lang="en-US" sz="2400" dirty="0" smtClean="0"/>
          </a:p>
          <a:p>
            <a:pPr marL="1657350" lvl="3" indent="-285750" algn="just">
              <a:buFont typeface="Wingdings" panose="05000000000000000000" pitchFamily="2" charset="2"/>
              <a:buChar char="v"/>
            </a:pPr>
            <a:endParaRPr lang="en-US" sz="2400" dirty="0"/>
          </a:p>
          <a:p>
            <a:pPr marL="342900" indent="-342900" algn="just">
              <a:buFont typeface="Arial" panose="020B0604020202020204" pitchFamily="34" charset="0"/>
              <a:buChar char="•"/>
            </a:pPr>
            <a:r>
              <a:rPr lang="en-US" sz="2400" dirty="0"/>
              <a:t>This development, this transformation in human being is facilitated by education-</a:t>
            </a:r>
            <a:r>
              <a:rPr lang="en-US" sz="2400" dirty="0" err="1"/>
              <a:t>sanskar</a:t>
            </a:r>
            <a:r>
              <a:rPr lang="en-US" sz="2400" dirty="0"/>
              <a:t>. There </a:t>
            </a:r>
            <a:r>
              <a:rPr lang="en-US" sz="2400" dirty="0" smtClean="0"/>
              <a:t>is every </a:t>
            </a:r>
            <a:r>
              <a:rPr lang="en-US" sz="2400" dirty="0"/>
              <a:t>provision in existence for this development.</a:t>
            </a:r>
            <a:endParaRPr lang="en-US" sz="2400" dirty="0" smtClean="0"/>
          </a:p>
          <a:p>
            <a:endParaRPr lang="en-IN" dirty="0"/>
          </a:p>
        </p:txBody>
      </p:sp>
      <p:sp>
        <p:nvSpPr>
          <p:cNvPr id="3" name="Rectangle 2"/>
          <p:cNvSpPr/>
          <p:nvPr/>
        </p:nvSpPr>
        <p:spPr>
          <a:xfrm>
            <a:off x="100918" y="331503"/>
            <a:ext cx="10871882" cy="461665"/>
          </a:xfrm>
          <a:prstGeom prst="rect">
            <a:avLst/>
          </a:prstGeom>
        </p:spPr>
        <p:txBody>
          <a:bodyPr wrap="square">
            <a:spAutoFit/>
          </a:bodyPr>
          <a:lstStyle/>
          <a:p>
            <a:pPr algn="ctr"/>
            <a:r>
              <a:rPr lang="en-US" sz="2400" b="1" dirty="0"/>
              <a:t>Development in the Existential Sense</a:t>
            </a:r>
            <a:endParaRPr lang="en-IN" sz="2400" b="1" dirty="0"/>
          </a:p>
        </p:txBody>
      </p:sp>
    </p:spTree>
    <p:extLst>
      <p:ext uri="{BB962C8B-B14F-4D97-AF65-F5344CB8AC3E}">
        <p14:creationId xmlns:p14="http://schemas.microsoft.com/office/powerpoint/2010/main" xmlns="" val="3225866962"/>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38683" y="1012203"/>
            <a:ext cx="7721503" cy="5812854"/>
          </a:xfrm>
          <a:prstGeom prst="rect">
            <a:avLst/>
          </a:prstGeom>
        </p:spPr>
      </p:pic>
      <p:sp>
        <p:nvSpPr>
          <p:cNvPr id="3" name="Rectangle 2"/>
          <p:cNvSpPr/>
          <p:nvPr/>
        </p:nvSpPr>
        <p:spPr>
          <a:xfrm>
            <a:off x="100918" y="331503"/>
            <a:ext cx="10871882" cy="461665"/>
          </a:xfrm>
          <a:prstGeom prst="rect">
            <a:avLst/>
          </a:prstGeom>
        </p:spPr>
        <p:txBody>
          <a:bodyPr wrap="square">
            <a:spAutoFit/>
          </a:bodyPr>
          <a:lstStyle/>
          <a:p>
            <a:r>
              <a:rPr lang="en-US" sz="2400" b="1" dirty="0"/>
              <a:t>Development in the Existential Sense</a:t>
            </a:r>
            <a:endParaRPr lang="en-IN" sz="2400" b="1" dirty="0"/>
          </a:p>
        </p:txBody>
      </p:sp>
    </p:spTree>
    <p:extLst>
      <p:ext uri="{BB962C8B-B14F-4D97-AF65-F5344CB8AC3E}">
        <p14:creationId xmlns:p14="http://schemas.microsoft.com/office/powerpoint/2010/main" xmlns="" val="1810203813"/>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6711" y="747120"/>
            <a:ext cx="11232445" cy="5632311"/>
          </a:xfrm>
          <a:prstGeom prst="rect">
            <a:avLst/>
          </a:prstGeom>
          <a:noFill/>
        </p:spPr>
        <p:txBody>
          <a:bodyPr wrap="square" rtlCol="0">
            <a:spAutoFit/>
          </a:bodyPr>
          <a:lstStyle/>
          <a:p>
            <a:pPr marL="285750" indent="-285750" algn="just"/>
            <a:r>
              <a:rPr lang="en-US" sz="2400" dirty="0" smtClean="0"/>
              <a:t>Right understanding helps us to develop a vision of a holistic approach.  By holistic approach, we mean the processes and the </a:t>
            </a:r>
            <a:r>
              <a:rPr lang="en-US" sz="2400" dirty="0" err="1" smtClean="0"/>
              <a:t>the</a:t>
            </a:r>
            <a:r>
              <a:rPr lang="en-US" sz="2400" dirty="0" smtClean="0"/>
              <a:t> technologies adopted by us must be compatible with nature.  </a:t>
            </a:r>
          </a:p>
          <a:p>
            <a:pPr marL="285750" indent="-285750" algn="just"/>
            <a:r>
              <a:rPr lang="en-US" sz="2400" dirty="0" smtClean="0"/>
              <a:t>Modern technology is the child of human brain.  All inventions are the result of increasing needs.  </a:t>
            </a:r>
          </a:p>
          <a:p>
            <a:pPr marL="285750" indent="-285750" algn="just"/>
            <a:r>
              <a:rPr lang="en-US" sz="2400" dirty="0" smtClean="0"/>
              <a:t>In order to facilitate the development of holistic technologies, it is indispensible to create specific criteria for holistic evaluation of technologies.</a:t>
            </a:r>
          </a:p>
          <a:p>
            <a:pPr marL="285750" indent="-285750" algn="just"/>
            <a:r>
              <a:rPr lang="en-US" sz="2400" dirty="0" smtClean="0"/>
              <a:t>The broad criteria to guide the development of such technologies and systems:</a:t>
            </a:r>
          </a:p>
          <a:p>
            <a:pPr marL="514350" indent="-514350" algn="just">
              <a:buAutoNum type="romanLcParenR"/>
            </a:pPr>
            <a:r>
              <a:rPr lang="en-US" sz="2400" dirty="0" smtClean="0"/>
              <a:t>Caring to appropriate needs and life style.</a:t>
            </a:r>
          </a:p>
          <a:p>
            <a:pPr marL="514350" indent="-514350" algn="just">
              <a:buAutoNum type="romanLcParenR"/>
            </a:pPr>
            <a:r>
              <a:rPr lang="en-US" sz="2400" dirty="0" smtClean="0"/>
              <a:t>People friendly</a:t>
            </a:r>
          </a:p>
          <a:p>
            <a:pPr marL="514350" indent="-514350" algn="just">
              <a:buAutoNum type="romanLcParenR"/>
            </a:pPr>
            <a:r>
              <a:rPr lang="en-US" sz="2400" dirty="0" smtClean="0"/>
              <a:t>Eco-friendly.</a:t>
            </a:r>
          </a:p>
          <a:p>
            <a:pPr marL="514350" indent="-514350" algn="just"/>
            <a:r>
              <a:rPr lang="en-US" sz="2400" dirty="0" smtClean="0"/>
              <a:t>Modern technologies are creating environmental problems, because of the wide spread use of natural resources.  We are burning fossil fuels and other renewable resources.  The natural resources are depleting very rapidly.  There is now increasing demand through out the world to evolve alternative renewable technologies.</a:t>
            </a:r>
          </a:p>
        </p:txBody>
      </p:sp>
      <p:sp>
        <p:nvSpPr>
          <p:cNvPr id="3" name="Rectangle 2"/>
          <p:cNvSpPr/>
          <p:nvPr/>
        </p:nvSpPr>
        <p:spPr>
          <a:xfrm>
            <a:off x="100918" y="331503"/>
            <a:ext cx="10871882" cy="461665"/>
          </a:xfrm>
          <a:prstGeom prst="rect">
            <a:avLst/>
          </a:prstGeom>
        </p:spPr>
        <p:txBody>
          <a:bodyPr wrap="square">
            <a:spAutoFit/>
          </a:bodyPr>
          <a:lstStyle/>
          <a:p>
            <a:pPr algn="ctr"/>
            <a:r>
              <a:rPr lang="en-US" sz="2400" b="1" dirty="0" smtClean="0"/>
              <a:t>Holistic Technology &amp; Its Importance with Examples</a:t>
            </a:r>
            <a:endParaRPr lang="en-IN" sz="2400" b="1" dirty="0"/>
          </a:p>
        </p:txBody>
      </p:sp>
    </p:spTree>
    <p:extLst>
      <p:ext uri="{BB962C8B-B14F-4D97-AF65-F5344CB8AC3E}">
        <p14:creationId xmlns:p14="http://schemas.microsoft.com/office/powerpoint/2010/main" xmlns="" val="3225866962"/>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5147" y="1093484"/>
            <a:ext cx="11232445" cy="3785652"/>
          </a:xfrm>
          <a:prstGeom prst="rect">
            <a:avLst/>
          </a:prstGeom>
          <a:noFill/>
        </p:spPr>
        <p:txBody>
          <a:bodyPr wrap="square" rtlCol="0">
            <a:spAutoFit/>
          </a:bodyPr>
          <a:lstStyle/>
          <a:p>
            <a:pPr marL="285750" indent="-285750" algn="just"/>
            <a:r>
              <a:rPr lang="en-US" sz="2400" dirty="0" smtClean="0"/>
              <a:t>Certainly this is only possible through right understanding and evaluation of human-needs.  We need to work on renewable energy technologies.  </a:t>
            </a:r>
          </a:p>
          <a:p>
            <a:pPr marL="285750" indent="-285750" algn="just"/>
            <a:r>
              <a:rPr lang="en-US" sz="2400" dirty="0" smtClean="0"/>
              <a:t>When we are making use of technology we need to take care of the needs of people.  Because the technologies are to help people and this thing needs to be kept in mind, while we evolve a system.  In modern days science and technology are not being used only for human welfare and this is happening in the society because of lack of right understanding and an evaluation of human needs.</a:t>
            </a:r>
          </a:p>
          <a:p>
            <a:pPr marL="285750" indent="-285750" algn="just"/>
            <a:r>
              <a:rPr lang="en-US" sz="2400" dirty="0" smtClean="0"/>
              <a:t>Instead of making technology, human friendly, we are making it anti-human.  </a:t>
            </a:r>
          </a:p>
          <a:p>
            <a:pPr marL="285750" indent="-285750" algn="just"/>
            <a:r>
              <a:rPr lang="en-US" sz="2400" dirty="0" smtClean="0"/>
              <a:t>For the right utilization of technology, we need to work out about our basic needs through right understanding.</a:t>
            </a:r>
          </a:p>
        </p:txBody>
      </p:sp>
      <p:sp>
        <p:nvSpPr>
          <p:cNvPr id="3" name="Rectangle 2"/>
          <p:cNvSpPr/>
          <p:nvPr/>
        </p:nvSpPr>
        <p:spPr>
          <a:xfrm>
            <a:off x="0" y="567030"/>
            <a:ext cx="10871882" cy="461665"/>
          </a:xfrm>
          <a:prstGeom prst="rect">
            <a:avLst/>
          </a:prstGeom>
        </p:spPr>
        <p:txBody>
          <a:bodyPr wrap="square">
            <a:spAutoFit/>
          </a:bodyPr>
          <a:lstStyle/>
          <a:p>
            <a:pPr algn="ctr"/>
            <a:r>
              <a:rPr lang="en-US" sz="2400" b="1" dirty="0" smtClean="0"/>
              <a:t>Holistic Technology &amp; Its Importance with Examples</a:t>
            </a:r>
            <a:endParaRPr lang="en-IN" sz="2400" b="1" dirty="0"/>
          </a:p>
        </p:txBody>
      </p:sp>
    </p:spTree>
    <p:extLst>
      <p:ext uri="{BB962C8B-B14F-4D97-AF65-F5344CB8AC3E}">
        <p14:creationId xmlns:p14="http://schemas.microsoft.com/office/powerpoint/2010/main" xmlns="" val="3225866962"/>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6178" y="2856089"/>
            <a:ext cx="2348089" cy="707886"/>
          </a:xfrm>
          <a:prstGeom prst="rect">
            <a:avLst/>
          </a:prstGeom>
          <a:noFill/>
        </p:spPr>
        <p:txBody>
          <a:bodyPr wrap="square" rtlCol="0">
            <a:spAutoFit/>
          </a:bodyPr>
          <a:lstStyle/>
          <a:p>
            <a:r>
              <a:rPr lang="en-US" sz="4000" dirty="0" smtClean="0"/>
              <a:t>Thank You</a:t>
            </a:r>
            <a:endParaRPr lang="en-IN" sz="4000" dirty="0"/>
          </a:p>
        </p:txBody>
      </p:sp>
    </p:spTree>
    <p:extLst>
      <p:ext uri="{BB962C8B-B14F-4D97-AF65-F5344CB8AC3E}">
        <p14:creationId xmlns:p14="http://schemas.microsoft.com/office/powerpoint/2010/main" xmlns="" val="2259743652"/>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86690" y="803564"/>
            <a:ext cx="10668001" cy="5264727"/>
          </a:xfrm>
        </p:spPr>
        <p:txBody>
          <a:bodyPr>
            <a:noAutofit/>
          </a:bodyPr>
          <a:lstStyle/>
          <a:p>
            <a:pPr lvl="0" algn="ctr">
              <a:lnSpc>
                <a:spcPct val="100000"/>
              </a:lnSpc>
              <a:spcBef>
                <a:spcPts val="0"/>
              </a:spcBef>
              <a:buNone/>
            </a:pPr>
            <a:r>
              <a:rPr lang="en-US" sz="2400" b="1" dirty="0"/>
              <a:t>Understanding the harmony in the </a:t>
            </a:r>
            <a:r>
              <a:rPr lang="en-US" sz="2400" b="1" dirty="0" smtClean="0"/>
              <a:t>Nature</a:t>
            </a:r>
          </a:p>
          <a:p>
            <a:pPr>
              <a:spcBef>
                <a:spcPts val="0"/>
              </a:spcBef>
              <a:buNone/>
            </a:pPr>
            <a:r>
              <a:rPr lang="en-US" sz="2400" dirty="0" smtClean="0"/>
              <a:t>First of all we have to understand the importance of nature for our existence then we have to understand our responsibility towards nature.  When we take from nature, we should also plan to give back to it. This is possible. Renewable energy sources, such as solar power and wind, are perhaps the best methods to begin moving in this direction. There can be harmony only if each subsystem of the entire creation can strike a mutually satisfying relationship with every subsystem without disturbing the other’s peaceful existence and without hindering its own growth.</a:t>
            </a:r>
          </a:p>
          <a:p>
            <a:r>
              <a:rPr lang="en-US" sz="2400" dirty="0" smtClean="0"/>
              <a:t>To create harmony in nature, first of all we have to work in the direction of development of mankind from animal consciousness to human consciousness. And this entails working for the right understanding.</a:t>
            </a:r>
          </a:p>
          <a:p>
            <a:pPr lvl="0" algn="ctr">
              <a:lnSpc>
                <a:spcPct val="150000"/>
              </a:lnSpc>
              <a:buNone/>
            </a:pPr>
            <a:endParaRPr lang="en-IN" sz="2400" b="1" dirty="0"/>
          </a:p>
        </p:txBody>
      </p:sp>
    </p:spTree>
    <p:extLst>
      <p:ext uri="{BB962C8B-B14F-4D97-AF65-F5344CB8AC3E}">
        <p14:creationId xmlns:p14="http://schemas.microsoft.com/office/powerpoint/2010/main" xmlns="" val="1256054862"/>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75177" y="229658"/>
            <a:ext cx="8463845" cy="6057229"/>
          </a:xfrm>
          <a:prstGeom prst="rect">
            <a:avLst/>
          </a:prstGeom>
        </p:spPr>
      </p:pic>
    </p:spTree>
    <p:extLst>
      <p:ext uri="{BB962C8B-B14F-4D97-AF65-F5344CB8AC3E}">
        <p14:creationId xmlns:p14="http://schemas.microsoft.com/office/powerpoint/2010/main" xmlns="" val="1256054862"/>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1055" y="678873"/>
            <a:ext cx="11111345" cy="5791193"/>
          </a:xfrm>
        </p:spPr>
        <p:txBody>
          <a:bodyPr>
            <a:noAutofit/>
          </a:bodyPr>
          <a:lstStyle/>
          <a:p>
            <a:pPr lvl="0" algn="ctr">
              <a:lnSpc>
                <a:spcPct val="100000"/>
              </a:lnSpc>
              <a:spcBef>
                <a:spcPts val="0"/>
              </a:spcBef>
              <a:buNone/>
            </a:pPr>
            <a:r>
              <a:rPr lang="en-US" sz="2400" b="1" dirty="0" smtClean="0"/>
              <a:t>Four orders of Nature</a:t>
            </a:r>
          </a:p>
          <a:p>
            <a:pPr>
              <a:lnSpc>
                <a:spcPct val="100000"/>
              </a:lnSpc>
              <a:spcBef>
                <a:spcPts val="0"/>
              </a:spcBef>
              <a:buNone/>
            </a:pPr>
            <a:r>
              <a:rPr lang="en-US" sz="2400" dirty="0" smtClean="0"/>
              <a:t>All the physical objects that are in solid, liquid or gas state either living or non living, collectively termed as nature. In other words, the aggregate of all the mutually interacting units – big or small, sentient or insentient together can be called nature. These units are infinite in number and we could easily observe that there exists a dynamic balance, self regulation among all these units. There are four orders of nature:</a:t>
            </a:r>
          </a:p>
          <a:p>
            <a:pPr>
              <a:lnSpc>
                <a:spcPct val="100000"/>
              </a:lnSpc>
              <a:spcBef>
                <a:spcPts val="0"/>
              </a:spcBef>
              <a:buNone/>
            </a:pPr>
            <a:endParaRPr lang="en-US" sz="2400" dirty="0" smtClean="0"/>
          </a:p>
          <a:p>
            <a:pPr>
              <a:lnSpc>
                <a:spcPct val="100000"/>
              </a:lnSpc>
              <a:spcBef>
                <a:spcPts val="0"/>
              </a:spcBef>
            </a:pPr>
            <a:r>
              <a:rPr lang="en-US" sz="2400" b="1" dirty="0" smtClean="0"/>
              <a:t>Material order:</a:t>
            </a:r>
            <a:r>
              <a:rPr lang="en-US" sz="2400" dirty="0" smtClean="0"/>
              <a:t> The big land mass of the continents, gigantic water bodies like ocean and seas, mountains and rivers, the atmosphere above, the heaps of metals and mineral below, the dense gases and fossil fuels deep below the surface of the earth – all fall into the material order or </a:t>
            </a:r>
            <a:r>
              <a:rPr lang="en-US" sz="2400" dirty="0" err="1" smtClean="0"/>
              <a:t>padartha</a:t>
            </a:r>
            <a:r>
              <a:rPr lang="en-US" sz="2400" dirty="0" smtClean="0"/>
              <a:t> </a:t>
            </a:r>
            <a:r>
              <a:rPr lang="en-US" sz="2400" dirty="0" err="1" smtClean="0"/>
              <a:t>avastha</a:t>
            </a:r>
            <a:r>
              <a:rPr lang="en-US" sz="2400" dirty="0" smtClean="0"/>
              <a:t>. In fact, if we look around beyond the earth, the material order is visible even in the form of stars, planets, moons and several astronomical bodies.</a:t>
            </a:r>
          </a:p>
          <a:p>
            <a:pPr lvl="0" algn="ctr">
              <a:lnSpc>
                <a:spcPct val="100000"/>
              </a:lnSpc>
              <a:spcBef>
                <a:spcPts val="0"/>
              </a:spcBef>
              <a:buNone/>
            </a:pPr>
            <a:endParaRPr lang="en-IN" sz="2400" b="1" dirty="0"/>
          </a:p>
        </p:txBody>
      </p:sp>
    </p:spTree>
    <p:extLst>
      <p:ext uri="{BB962C8B-B14F-4D97-AF65-F5344CB8AC3E}">
        <p14:creationId xmlns:p14="http://schemas.microsoft.com/office/powerpoint/2010/main" xmlns="" val="1256054862"/>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2727" y="581891"/>
            <a:ext cx="10834255" cy="5763484"/>
          </a:xfrm>
        </p:spPr>
        <p:txBody>
          <a:bodyPr>
            <a:noAutofit/>
          </a:bodyPr>
          <a:lstStyle/>
          <a:p>
            <a:pPr lvl="0" algn="ctr">
              <a:lnSpc>
                <a:spcPct val="100000"/>
              </a:lnSpc>
              <a:spcBef>
                <a:spcPts val="0"/>
              </a:spcBef>
              <a:buNone/>
            </a:pPr>
            <a:r>
              <a:rPr lang="en-US" sz="2400" b="1" dirty="0" smtClean="0"/>
              <a:t>Four orders of Nature</a:t>
            </a:r>
          </a:p>
          <a:p>
            <a:pPr>
              <a:lnSpc>
                <a:spcPct val="100000"/>
              </a:lnSpc>
              <a:spcBef>
                <a:spcPts val="0"/>
              </a:spcBef>
            </a:pPr>
            <a:r>
              <a:rPr lang="en-US" sz="2400" b="1" dirty="0" err="1" smtClean="0"/>
              <a:t>Pranic</a:t>
            </a:r>
            <a:r>
              <a:rPr lang="en-US" sz="2400" b="1" dirty="0" smtClean="0"/>
              <a:t> order: </a:t>
            </a:r>
            <a:r>
              <a:rPr lang="en-US" sz="2400" dirty="0" smtClean="0"/>
              <a:t>Our land mass is covered with grass and small shrubs and they form the lining on the entire soil. Shrubs, plants and trees form huge forest along with the flora in the ocean. All of this is the plant/bio order or </a:t>
            </a:r>
            <a:r>
              <a:rPr lang="en-US" sz="2400" dirty="0" err="1" smtClean="0"/>
              <a:t>prana</a:t>
            </a:r>
            <a:r>
              <a:rPr lang="en-US" sz="2400" dirty="0" smtClean="0"/>
              <a:t> </a:t>
            </a:r>
            <a:r>
              <a:rPr lang="en-US" sz="2400" dirty="0" err="1" smtClean="0"/>
              <a:t>avastha</a:t>
            </a:r>
            <a:r>
              <a:rPr lang="en-US" sz="2400" dirty="0" smtClean="0"/>
              <a:t> and it is the next big order on our planet. (The material order is far greater in quantity compared to the plant/bio order)</a:t>
            </a:r>
          </a:p>
          <a:p>
            <a:pPr>
              <a:lnSpc>
                <a:spcPct val="100000"/>
              </a:lnSpc>
              <a:spcBef>
                <a:spcPts val="0"/>
              </a:spcBef>
            </a:pPr>
            <a:endParaRPr lang="en-US" sz="2400" dirty="0" smtClean="0"/>
          </a:p>
          <a:p>
            <a:pPr>
              <a:lnSpc>
                <a:spcPct val="100000"/>
              </a:lnSpc>
              <a:spcBef>
                <a:spcPts val="0"/>
              </a:spcBef>
            </a:pPr>
            <a:r>
              <a:rPr lang="en-US" sz="2400" b="1" dirty="0" smtClean="0"/>
              <a:t>Animal order: </a:t>
            </a:r>
            <a:r>
              <a:rPr lang="en-US" sz="2400" dirty="0" smtClean="0"/>
              <a:t>Animals and birds form the third largest order and we call them the animal order or </a:t>
            </a:r>
            <a:r>
              <a:rPr lang="en-US" sz="2400" dirty="0" err="1" smtClean="0"/>
              <a:t>jiva</a:t>
            </a:r>
            <a:r>
              <a:rPr lang="en-US" sz="2400" dirty="0" smtClean="0"/>
              <a:t> </a:t>
            </a:r>
            <a:r>
              <a:rPr lang="en-US" sz="2400" dirty="0" err="1" smtClean="0"/>
              <a:t>avastha</a:t>
            </a:r>
            <a:r>
              <a:rPr lang="en-US" sz="2400" dirty="0" smtClean="0"/>
              <a:t>. Here again, we see that the plant/bio order is far greater in quantity than the animal order.</a:t>
            </a:r>
          </a:p>
          <a:p>
            <a:pPr>
              <a:lnSpc>
                <a:spcPct val="100000"/>
              </a:lnSpc>
              <a:spcBef>
                <a:spcPts val="0"/>
              </a:spcBef>
            </a:pPr>
            <a:endParaRPr lang="en-US" sz="2400" dirty="0" smtClean="0"/>
          </a:p>
          <a:p>
            <a:pPr>
              <a:spcBef>
                <a:spcPts val="0"/>
              </a:spcBef>
            </a:pPr>
            <a:r>
              <a:rPr lang="en-US" sz="2400" b="1" dirty="0" smtClean="0"/>
              <a:t>Human order: </a:t>
            </a:r>
            <a:r>
              <a:rPr lang="en-US" sz="2400" dirty="0" smtClean="0"/>
              <a:t>Human are the smallest order and they are referred to as human order or </a:t>
            </a:r>
            <a:r>
              <a:rPr lang="en-US" sz="2400" dirty="0" err="1" smtClean="0"/>
              <a:t>gyana</a:t>
            </a:r>
            <a:r>
              <a:rPr lang="en-US" sz="2400" dirty="0" smtClean="0"/>
              <a:t> </a:t>
            </a:r>
            <a:r>
              <a:rPr lang="en-US" sz="2400" dirty="0" err="1" smtClean="0"/>
              <a:t>avastha</a:t>
            </a:r>
            <a:r>
              <a:rPr lang="en-US" sz="2400" dirty="0" smtClean="0"/>
              <a:t>. Animals are far greater in quantity as compared to the human order.</a:t>
            </a:r>
          </a:p>
          <a:p>
            <a:pPr lvl="0" algn="ctr">
              <a:lnSpc>
                <a:spcPct val="100000"/>
              </a:lnSpc>
              <a:spcBef>
                <a:spcPts val="0"/>
              </a:spcBef>
              <a:buNone/>
            </a:pPr>
            <a:endParaRPr lang="en-IN" sz="2400" b="1" dirty="0"/>
          </a:p>
        </p:txBody>
      </p:sp>
    </p:spTree>
    <p:extLst>
      <p:ext uri="{BB962C8B-B14F-4D97-AF65-F5344CB8AC3E}">
        <p14:creationId xmlns:p14="http://schemas.microsoft.com/office/powerpoint/2010/main" xmlns="" val="1256054862"/>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2727" y="581891"/>
            <a:ext cx="10834255" cy="5763484"/>
          </a:xfrm>
        </p:spPr>
        <p:txBody>
          <a:bodyPr>
            <a:noAutofit/>
          </a:bodyPr>
          <a:lstStyle/>
          <a:p>
            <a:pPr lvl="0" algn="ctr">
              <a:lnSpc>
                <a:spcPct val="100000"/>
              </a:lnSpc>
              <a:spcBef>
                <a:spcPts val="0"/>
              </a:spcBef>
              <a:buNone/>
            </a:pPr>
            <a:r>
              <a:rPr lang="en-US" sz="2400" b="1" dirty="0" smtClean="0"/>
              <a:t>Four orders of Nature</a:t>
            </a:r>
          </a:p>
          <a:p>
            <a:pPr>
              <a:lnSpc>
                <a:spcPct val="100000"/>
              </a:lnSpc>
              <a:spcBef>
                <a:spcPts val="0"/>
              </a:spcBef>
            </a:pPr>
            <a:r>
              <a:rPr lang="en-US" sz="2400" b="1" dirty="0" err="1" smtClean="0"/>
              <a:t>Pranic</a:t>
            </a:r>
            <a:r>
              <a:rPr lang="en-US" sz="2400" b="1" dirty="0" smtClean="0"/>
              <a:t> order: </a:t>
            </a:r>
            <a:r>
              <a:rPr lang="en-US" sz="2400" dirty="0" smtClean="0"/>
              <a:t>Our land mass is covered with grass and small shrubs and they form the lining on the entire soil. Shrubs, plants and trees form huge forest along with the flora in the ocean. All of this is the plant/bio order or </a:t>
            </a:r>
            <a:r>
              <a:rPr lang="en-US" sz="2400" dirty="0" err="1" smtClean="0"/>
              <a:t>prana</a:t>
            </a:r>
            <a:r>
              <a:rPr lang="en-US" sz="2400" dirty="0" smtClean="0"/>
              <a:t> </a:t>
            </a:r>
            <a:r>
              <a:rPr lang="en-US" sz="2400" dirty="0" err="1" smtClean="0"/>
              <a:t>avastha</a:t>
            </a:r>
            <a:r>
              <a:rPr lang="en-US" sz="2400" dirty="0" smtClean="0"/>
              <a:t> and it is the next big order on our planet. (The material order is far greater in quantity compared to the plant/bio order)</a:t>
            </a:r>
          </a:p>
          <a:p>
            <a:pPr>
              <a:lnSpc>
                <a:spcPct val="100000"/>
              </a:lnSpc>
              <a:spcBef>
                <a:spcPts val="0"/>
              </a:spcBef>
            </a:pPr>
            <a:endParaRPr lang="en-US" sz="2400" dirty="0" smtClean="0"/>
          </a:p>
          <a:p>
            <a:pPr>
              <a:lnSpc>
                <a:spcPct val="100000"/>
              </a:lnSpc>
              <a:spcBef>
                <a:spcPts val="0"/>
              </a:spcBef>
            </a:pPr>
            <a:r>
              <a:rPr lang="en-US" sz="2400" b="1" dirty="0" smtClean="0"/>
              <a:t>Animal order: </a:t>
            </a:r>
            <a:r>
              <a:rPr lang="en-US" sz="2400" dirty="0" smtClean="0"/>
              <a:t>Animals and birds form the third largest order and we call them the animal order or </a:t>
            </a:r>
            <a:r>
              <a:rPr lang="en-US" sz="2400" dirty="0" err="1" smtClean="0"/>
              <a:t>jiva</a:t>
            </a:r>
            <a:r>
              <a:rPr lang="en-US" sz="2400" dirty="0" smtClean="0"/>
              <a:t> </a:t>
            </a:r>
            <a:r>
              <a:rPr lang="en-US" sz="2400" dirty="0" err="1" smtClean="0"/>
              <a:t>avastha</a:t>
            </a:r>
            <a:r>
              <a:rPr lang="en-US" sz="2400" dirty="0" smtClean="0"/>
              <a:t>. Here again, we see that the plant/bio order is far greater in quantity than the animal order.</a:t>
            </a:r>
          </a:p>
          <a:p>
            <a:pPr>
              <a:lnSpc>
                <a:spcPct val="100000"/>
              </a:lnSpc>
              <a:spcBef>
                <a:spcPts val="0"/>
              </a:spcBef>
            </a:pPr>
            <a:endParaRPr lang="en-US" sz="2400" dirty="0" smtClean="0"/>
          </a:p>
          <a:p>
            <a:pPr>
              <a:spcBef>
                <a:spcPts val="0"/>
              </a:spcBef>
            </a:pPr>
            <a:r>
              <a:rPr lang="en-US" sz="2400" b="1" dirty="0" smtClean="0"/>
              <a:t>Human order: </a:t>
            </a:r>
            <a:r>
              <a:rPr lang="en-US" sz="2400" dirty="0" smtClean="0"/>
              <a:t>Human are the smallest order and they are referred to as human order or </a:t>
            </a:r>
            <a:r>
              <a:rPr lang="en-US" sz="2400" dirty="0" err="1" smtClean="0"/>
              <a:t>gyana</a:t>
            </a:r>
            <a:r>
              <a:rPr lang="en-US" sz="2400" dirty="0" smtClean="0"/>
              <a:t> </a:t>
            </a:r>
            <a:r>
              <a:rPr lang="en-US" sz="2400" dirty="0" err="1" smtClean="0"/>
              <a:t>avastha</a:t>
            </a:r>
            <a:r>
              <a:rPr lang="en-US" sz="2400" dirty="0" smtClean="0"/>
              <a:t>. Animals are far greater in quantity as compared to the human order.</a:t>
            </a:r>
          </a:p>
          <a:p>
            <a:pPr lvl="0" algn="ctr">
              <a:lnSpc>
                <a:spcPct val="100000"/>
              </a:lnSpc>
              <a:spcBef>
                <a:spcPts val="0"/>
              </a:spcBef>
              <a:buNone/>
            </a:pPr>
            <a:endParaRPr lang="en-IN" sz="2400" b="1" dirty="0"/>
          </a:p>
        </p:txBody>
      </p:sp>
    </p:spTree>
    <p:extLst>
      <p:ext uri="{BB962C8B-B14F-4D97-AF65-F5344CB8AC3E}">
        <p14:creationId xmlns:p14="http://schemas.microsoft.com/office/powerpoint/2010/main" xmlns="" val="1256054862"/>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33695</TotalTime>
  <Words>6059</Words>
  <Application>Microsoft Office PowerPoint</Application>
  <PresentationFormat>Custom</PresentationFormat>
  <Paragraphs>227</Paragraphs>
  <Slides>46</Slides>
  <Notes>0</Notes>
  <HiddenSlides>2</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Office Theme</vt:lpstr>
      <vt:lpstr>Course:  UNIVERSAL HUMAN VALUES (UHV38)   Unit 4: Understanding Harmony in the Nature and Existence </vt:lpstr>
      <vt:lpstr>Overview</vt:lpstr>
      <vt:lpstr>Slide 3</vt:lpstr>
      <vt:lpstr>Slide 4</vt:lpstr>
      <vt:lpstr>Slide 5</vt:lpstr>
      <vt:lpstr>Slide 6</vt:lpstr>
      <vt:lpstr>Slide 7</vt:lpstr>
      <vt:lpstr>Slide 8</vt:lpstr>
      <vt:lpstr>Slide 9</vt:lpstr>
      <vt:lpstr>Slide 10</vt:lpstr>
      <vt:lpstr>Interconnectedness and mutual fulfillment among the four orders of nature</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‘Nature is Self Organized and in space Self-Organization Is Available.’</vt:lpstr>
      <vt:lpstr>Self regulation and recyclability in nature</vt:lpstr>
      <vt:lpstr>Recyclability and Self regulation in Nature - Examples</vt:lpstr>
      <vt:lpstr>Salient Aspects of Four Orders</vt:lpstr>
      <vt:lpstr>Slide 30</vt:lpstr>
      <vt:lpstr>Meaning of Existence, Difference between Unit and Space</vt:lpstr>
      <vt:lpstr>Co Existence Of Units In Space</vt:lpstr>
      <vt:lpstr>Slide 33</vt:lpstr>
      <vt:lpstr>Slide 34</vt:lpstr>
      <vt:lpstr>Slide 35</vt:lpstr>
      <vt:lpstr>Slide 36</vt:lpstr>
      <vt:lpstr>Slide 37</vt:lpstr>
      <vt:lpstr>Holistic perception of harmony at all levels of existence</vt:lpstr>
      <vt:lpstr> Holistic perception of harmony at all levels of existence </vt:lpstr>
      <vt:lpstr> Holistic perception of harmony at all levels of existence </vt:lpstr>
      <vt:lpstr>Slide 41</vt:lpstr>
      <vt:lpstr>Slide 42</vt:lpstr>
      <vt:lpstr>Slide 43</vt:lpstr>
      <vt:lpstr>Slide 44</vt:lpstr>
      <vt:lpstr>Slide 45</vt:lpstr>
      <vt:lpstr>Slide 46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Hansimurthy</cp:lastModifiedBy>
  <cp:revision>115</cp:revision>
  <dcterms:created xsi:type="dcterms:W3CDTF">2022-11-24T10:11:47Z</dcterms:created>
  <dcterms:modified xsi:type="dcterms:W3CDTF">2023-01-24T05:29:44Z</dcterms:modified>
</cp:coreProperties>
</file>