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307" r:id="rId5"/>
    <p:sldId id="346" r:id="rId6"/>
    <p:sldId id="309" r:id="rId7"/>
    <p:sldId id="312" r:id="rId8"/>
    <p:sldId id="310" r:id="rId9"/>
    <p:sldId id="348" r:id="rId10"/>
    <p:sldId id="349" r:id="rId11"/>
    <p:sldId id="350" r:id="rId12"/>
    <p:sldId id="295" r:id="rId13"/>
    <p:sldId id="268" r:id="rId14"/>
    <p:sldId id="315" r:id="rId15"/>
    <p:sldId id="316" r:id="rId16"/>
    <p:sldId id="272" r:id="rId17"/>
    <p:sldId id="273" r:id="rId18"/>
    <p:sldId id="274" r:id="rId19"/>
    <p:sldId id="318" r:id="rId20"/>
    <p:sldId id="319" r:id="rId21"/>
    <p:sldId id="277" r:id="rId22"/>
    <p:sldId id="301" r:id="rId23"/>
    <p:sldId id="304" r:id="rId24"/>
    <p:sldId id="305" r:id="rId25"/>
    <p:sldId id="302" r:id="rId26"/>
    <p:sldId id="321" r:id="rId27"/>
    <p:sldId id="322" r:id="rId28"/>
    <p:sldId id="323" r:id="rId29"/>
    <p:sldId id="352" r:id="rId30"/>
    <p:sldId id="278" r:id="rId31"/>
    <p:sldId id="325" r:id="rId32"/>
    <p:sldId id="326" r:id="rId33"/>
    <p:sldId id="327" r:id="rId34"/>
    <p:sldId id="299" r:id="rId35"/>
    <p:sldId id="329" r:id="rId36"/>
    <p:sldId id="279" r:id="rId37"/>
    <p:sldId id="280" r:id="rId38"/>
    <p:sldId id="355" r:id="rId39"/>
    <p:sldId id="331" r:id="rId40"/>
    <p:sldId id="332" r:id="rId41"/>
    <p:sldId id="353" r:id="rId42"/>
    <p:sldId id="354" r:id="rId43"/>
    <p:sldId id="356" r:id="rId44"/>
    <p:sldId id="357" r:id="rId45"/>
    <p:sldId id="333" r:id="rId46"/>
    <p:sldId id="282" r:id="rId47"/>
    <p:sldId id="283" r:id="rId48"/>
    <p:sldId id="336" r:id="rId49"/>
    <p:sldId id="344" r:id="rId50"/>
    <p:sldId id="337" r:id="rId51"/>
    <p:sldId id="338" r:id="rId52"/>
    <p:sldId id="286" r:id="rId53"/>
    <p:sldId id="287" r:id="rId54"/>
    <p:sldId id="289" r:id="rId55"/>
    <p:sldId id="340" r:id="rId56"/>
    <p:sldId id="342" r:id="rId57"/>
    <p:sldId id="29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004" y="4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05E0E78-34CB-4CEE-8F7B-09757837C3B7}" type="datetimeFigureOut">
              <a:rPr lang="en-US" smtClean="0"/>
              <a:pPr/>
              <a:t>11/20/2023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F3AA1-BDDC-4C81-B99F-0666E14C013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5E0E78-34CB-4CEE-8F7B-09757837C3B7}" type="datetimeFigureOut">
              <a:rPr lang="en-US" smtClean="0"/>
              <a:pPr/>
              <a:t>11/20/2023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F3AA1-BDDC-4C81-B99F-0666E14C013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5E0E78-34CB-4CEE-8F7B-09757837C3B7}" type="datetimeFigureOut">
              <a:rPr lang="en-US" smtClean="0"/>
              <a:pPr/>
              <a:t>11/20/2023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F3AA1-BDDC-4C81-B99F-0666E14C0134}"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277813"/>
            <a:ext cx="8229600" cy="1139825"/>
          </a:xfrm>
        </p:spPr>
        <p:txBody>
          <a:bodyPr/>
          <a:lstStyle/>
          <a:p>
            <a:r>
              <a:rPr lang="zh-TW" altLang="en-US"/>
              <a:t>按一下以編輯母片標題樣式</a:t>
            </a:r>
          </a:p>
        </p:txBody>
      </p:sp>
      <p:sp>
        <p:nvSpPr>
          <p:cNvPr id="3" name="表格版面配置區 2"/>
          <p:cNvSpPr>
            <a:spLocks noGrp="1"/>
          </p:cNvSpPr>
          <p:nvPr>
            <p:ph type="tbl" idx="1"/>
          </p:nvPr>
        </p:nvSpPr>
        <p:spPr>
          <a:xfrm>
            <a:off x="457200" y="1600200"/>
            <a:ext cx="8229600" cy="4530725"/>
          </a:xfrm>
        </p:spPr>
        <p:txBody>
          <a:bodyPr/>
          <a:lstStyle/>
          <a:p>
            <a:pPr lvl="0"/>
            <a:endParaRPr lang="zh-TW" altLang="en-US" noProof="0"/>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6F717E39-3EA4-4272-8D20-11DBBF5984F7}" type="slidenum">
              <a:rPr lang="en-US" altLang="zh-TW"/>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05E0E78-34CB-4CEE-8F7B-09757837C3B7}" type="datetimeFigureOut">
              <a:rPr lang="en-US" smtClean="0"/>
              <a:pPr/>
              <a:t>11/20/2023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F3AA1-BDDC-4C81-B99F-0666E14C013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5E0E78-34CB-4CEE-8F7B-09757837C3B7}" type="datetimeFigureOut">
              <a:rPr lang="en-US" smtClean="0"/>
              <a:pPr/>
              <a:t>11/20/2023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BF3AA1-BDDC-4C81-B99F-0666E14C013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05E0E78-34CB-4CEE-8F7B-09757837C3B7}" type="datetimeFigureOut">
              <a:rPr lang="en-US" smtClean="0"/>
              <a:pPr/>
              <a:t>11/20/2023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F3AA1-BDDC-4C81-B99F-0666E14C013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05E0E78-34CB-4CEE-8F7B-09757837C3B7}" type="datetimeFigureOut">
              <a:rPr lang="en-US" smtClean="0"/>
              <a:pPr/>
              <a:t>11/20/2023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BF3AA1-BDDC-4C81-B99F-0666E14C013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05E0E78-34CB-4CEE-8F7B-09757837C3B7}" type="datetimeFigureOut">
              <a:rPr lang="en-US" smtClean="0"/>
              <a:pPr/>
              <a:t>11/20/2023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BF3AA1-BDDC-4C81-B99F-0666E14C013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5E0E78-34CB-4CEE-8F7B-09757837C3B7}" type="datetimeFigureOut">
              <a:rPr lang="en-US" smtClean="0"/>
              <a:pPr/>
              <a:t>11/20/2023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CBF3AA1-BDDC-4C81-B99F-0666E14C013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5E0E78-34CB-4CEE-8F7B-09757837C3B7}" type="datetimeFigureOut">
              <a:rPr lang="en-US" smtClean="0"/>
              <a:pPr/>
              <a:t>11/20/2023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F3AA1-BDDC-4C81-B99F-0666E14C013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5E0E78-34CB-4CEE-8F7B-09757837C3B7}" type="datetimeFigureOut">
              <a:rPr lang="en-US" smtClean="0"/>
              <a:pPr/>
              <a:t>11/20/2023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BF3AA1-BDDC-4C81-B99F-0666E14C013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E0E78-34CB-4CEE-8F7B-09757837C3B7}" type="datetimeFigureOut">
              <a:rPr lang="en-US" smtClean="0"/>
              <a:pPr/>
              <a:t>11/20/2023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F3AA1-BDDC-4C81-B99F-0666E14C013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0" y="2130425"/>
            <a:ext cx="4572000" cy="1470025"/>
          </a:xfrm>
        </p:spPr>
        <p:txBody>
          <a:bodyPr>
            <a:normAutofit fontScale="90000"/>
          </a:bodyPr>
          <a:lstStyle/>
          <a:p>
            <a:r>
              <a:rPr lang="en-IN" dirty="0"/>
              <a:t>Regular </a:t>
            </a:r>
            <a:r>
              <a:rPr lang="en-IN"/>
              <a:t>Expressions and Lexical </a:t>
            </a:r>
            <a:r>
              <a:rPr lang="en-IN" dirty="0"/>
              <a:t>Analysis</a:t>
            </a:r>
          </a:p>
        </p:txBody>
      </p:sp>
      <p:sp>
        <p:nvSpPr>
          <p:cNvPr id="3" name="Subtitle 2"/>
          <p:cNvSpPr>
            <a:spLocks noGrp="1"/>
          </p:cNvSpPr>
          <p:nvPr>
            <p:ph type="subTitle" idx="1"/>
          </p:nvPr>
        </p:nvSpPr>
        <p:spPr>
          <a:xfrm>
            <a:off x="6143636" y="3643314"/>
            <a:ext cx="3000364" cy="1357322"/>
          </a:xfrm>
        </p:spPr>
        <p:txBody>
          <a:bodyPr>
            <a:normAutofit/>
          </a:bodyPr>
          <a:lstStyle/>
          <a:p>
            <a:r>
              <a:rPr lang="en-IN" dirty="0"/>
              <a:t>Chapter 3</a:t>
            </a:r>
          </a:p>
          <a:p>
            <a:r>
              <a:rPr lang="en-IN" dirty="0"/>
              <a:t>Unit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Compiler Construction</a:t>
            </a:r>
          </a:p>
        </p:txBody>
      </p:sp>
      <p:sp>
        <p:nvSpPr>
          <p:cNvPr id="8194" name="Rectangle 2"/>
          <p:cNvSpPr>
            <a:spLocks noGrp="1" noChangeArrowheads="1"/>
          </p:cNvSpPr>
          <p:nvPr>
            <p:ph type="title"/>
          </p:nvPr>
        </p:nvSpPr>
        <p:spPr/>
        <p:txBody>
          <a:bodyPr/>
          <a:lstStyle/>
          <a:p>
            <a:r>
              <a:rPr lang="en-US"/>
              <a:t>What’s a Token?</a:t>
            </a:r>
          </a:p>
        </p:txBody>
      </p:sp>
      <p:sp>
        <p:nvSpPr>
          <p:cNvPr id="8195" name="Rectangle 3"/>
          <p:cNvSpPr>
            <a:spLocks noGrp="1" noChangeArrowheads="1"/>
          </p:cNvSpPr>
          <p:nvPr>
            <p:ph type="body" idx="1"/>
          </p:nvPr>
        </p:nvSpPr>
        <p:spPr/>
        <p:txBody>
          <a:bodyPr/>
          <a:lstStyle/>
          <a:p>
            <a:r>
              <a:rPr lang="en-US">
                <a:latin typeface="Times New Roman" pitchFamily="18" charset="0"/>
                <a:cs typeface="Times New Roman" pitchFamily="18" charset="0"/>
              </a:rPr>
              <a:t>A syntactic category</a:t>
            </a:r>
          </a:p>
          <a:p>
            <a:pPr lvl="1"/>
            <a:r>
              <a:rPr lang="en-US">
                <a:latin typeface="Times New Roman" pitchFamily="18" charset="0"/>
                <a:cs typeface="Times New Roman" pitchFamily="18" charset="0"/>
              </a:rPr>
              <a:t> In English:</a:t>
            </a:r>
          </a:p>
          <a:p>
            <a:r>
              <a:rPr lang="en-US">
                <a:latin typeface="Times New Roman" pitchFamily="18" charset="0"/>
                <a:cs typeface="Times New Roman" pitchFamily="18" charset="0"/>
              </a:rPr>
              <a:t>noun, verb, adjective, …</a:t>
            </a:r>
          </a:p>
          <a:p>
            <a:pPr lvl="1"/>
            <a:r>
              <a:rPr lang="en-US">
                <a:latin typeface="Times New Roman" pitchFamily="18" charset="0"/>
                <a:cs typeface="Times New Roman" pitchFamily="18" charset="0"/>
              </a:rPr>
              <a:t>In a programming language:</a:t>
            </a:r>
          </a:p>
          <a:p>
            <a:r>
              <a:rPr lang="en-US">
                <a:latin typeface="Times New Roman" pitchFamily="18" charset="0"/>
                <a:cs typeface="Times New Roman" pitchFamily="18" charset="0"/>
              </a:rPr>
              <a:t>Identifier, Integer, Keyword, Whitespace,</a:t>
            </a:r>
          </a:p>
          <a:p>
            <a:endParaRPr lang="en-US">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Compiler Construction</a:t>
            </a:r>
          </a:p>
        </p:txBody>
      </p:sp>
      <p:sp>
        <p:nvSpPr>
          <p:cNvPr id="9218" name="Rectangle 2"/>
          <p:cNvSpPr>
            <a:spLocks noGrp="1" noChangeArrowheads="1"/>
          </p:cNvSpPr>
          <p:nvPr>
            <p:ph type="title"/>
          </p:nvPr>
        </p:nvSpPr>
        <p:spPr/>
        <p:txBody>
          <a:bodyPr/>
          <a:lstStyle/>
          <a:p>
            <a:r>
              <a:rPr lang="en-US"/>
              <a:t>Tokens</a:t>
            </a:r>
          </a:p>
        </p:txBody>
      </p:sp>
      <p:sp>
        <p:nvSpPr>
          <p:cNvPr id="9219" name="Rectangle 3"/>
          <p:cNvSpPr>
            <a:spLocks noGrp="1" noChangeArrowheads="1"/>
          </p:cNvSpPr>
          <p:nvPr>
            <p:ph type="body" idx="1"/>
          </p:nvPr>
        </p:nvSpPr>
        <p:spPr/>
        <p:txBody>
          <a:bodyPr/>
          <a:lstStyle/>
          <a:p>
            <a:r>
              <a:rPr lang="en-US">
                <a:latin typeface="Times New Roman" pitchFamily="18" charset="0"/>
                <a:cs typeface="Times New Roman" pitchFamily="18" charset="0"/>
              </a:rPr>
              <a:t>Tokens correspond to sets of strings.</a:t>
            </a:r>
          </a:p>
          <a:p>
            <a:pPr lvl="1"/>
            <a:r>
              <a:rPr lang="en-US">
                <a:latin typeface="Times New Roman" pitchFamily="18" charset="0"/>
                <a:cs typeface="Times New Roman" pitchFamily="18" charset="0"/>
              </a:rPr>
              <a:t> Identifier: strings of letters or digits, starting with a letter</a:t>
            </a:r>
          </a:p>
          <a:p>
            <a:pPr lvl="1"/>
            <a:r>
              <a:rPr lang="en-US">
                <a:latin typeface="Times New Roman" pitchFamily="18" charset="0"/>
                <a:cs typeface="Times New Roman" pitchFamily="18" charset="0"/>
              </a:rPr>
              <a:t>Integer: a non-empty string of digits</a:t>
            </a:r>
          </a:p>
          <a:p>
            <a:pPr lvl="1"/>
            <a:r>
              <a:rPr lang="en-US">
                <a:latin typeface="Times New Roman" pitchFamily="18" charset="0"/>
                <a:cs typeface="Times New Roman" pitchFamily="18" charset="0"/>
              </a:rPr>
              <a:t> Keyword: “else” or “if” or “begin” or …</a:t>
            </a:r>
          </a:p>
          <a:p>
            <a:pPr lvl="1"/>
            <a:r>
              <a:rPr lang="en-US">
                <a:latin typeface="Times New Roman" pitchFamily="18" charset="0"/>
                <a:cs typeface="Times New Roman" pitchFamily="18" charset="0"/>
              </a:rPr>
              <a:t>Whitespace: a non-empty sequence of blanks, newlines, and tabs</a:t>
            </a:r>
          </a:p>
          <a:p>
            <a:endParaRPr lang="en-US">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685800" y="228600"/>
            <a:ext cx="7772400" cy="5867400"/>
          </a:xfrm>
        </p:spPr>
        <p:txBody>
          <a:bodyPr/>
          <a:lstStyle/>
          <a:p>
            <a:r>
              <a:rPr lang="en-US" dirty="0"/>
              <a:t>Two issues in lexical analysis.</a:t>
            </a:r>
          </a:p>
          <a:p>
            <a:pPr lvl="1"/>
            <a:r>
              <a:rPr lang="en-US" sz="2000" dirty="0"/>
              <a:t>How to specify tokens (patterns)?</a:t>
            </a:r>
          </a:p>
          <a:p>
            <a:pPr lvl="1"/>
            <a:r>
              <a:rPr lang="en-US" sz="2000" dirty="0"/>
              <a:t>How to recognize the tokens giving a token specification (how to implement the </a:t>
            </a:r>
            <a:r>
              <a:rPr lang="en-US" sz="2000" dirty="0" err="1"/>
              <a:t>nexttoken</a:t>
            </a:r>
            <a:r>
              <a:rPr lang="en-US" sz="2000" dirty="0"/>
              <a:t>() routine)?</a:t>
            </a:r>
          </a:p>
          <a:p>
            <a:r>
              <a:rPr lang="en-US" dirty="0"/>
              <a:t>How to specify tokens:</a:t>
            </a:r>
          </a:p>
          <a:p>
            <a:pPr lvl="1"/>
            <a:r>
              <a:rPr lang="en-US" dirty="0"/>
              <a:t>all the basic elements in a language must be tokens so that they can be recognized.</a:t>
            </a:r>
          </a:p>
          <a:p>
            <a:pPr lvl="1"/>
            <a:endParaRPr lang="en-US" dirty="0"/>
          </a:p>
          <a:p>
            <a:pPr lvl="1"/>
            <a:endParaRPr lang="en-US" dirty="0"/>
          </a:p>
          <a:p>
            <a:pPr lvl="1"/>
            <a:endParaRPr lang="en-US" dirty="0"/>
          </a:p>
          <a:p>
            <a:pPr lvl="2"/>
            <a:r>
              <a:rPr lang="en-US" sz="2000" dirty="0"/>
              <a:t>Token types: constant, identifier, reserved word, operator and misc. symbol.</a:t>
            </a:r>
          </a:p>
          <a:p>
            <a:pPr lvl="1"/>
            <a:r>
              <a:rPr lang="en-US" dirty="0"/>
              <a:t>Tokens are specified by </a:t>
            </a:r>
            <a:r>
              <a:rPr lang="en-US" b="1" dirty="0"/>
              <a:t>regular expressions</a:t>
            </a:r>
            <a:r>
              <a:rPr lang="en-US" dirty="0"/>
              <a:t>.</a:t>
            </a:r>
          </a:p>
        </p:txBody>
      </p:sp>
      <p:sp>
        <p:nvSpPr>
          <p:cNvPr id="3077" name="Text Box 5"/>
          <p:cNvSpPr txBox="1">
            <a:spLocks noChangeArrowheads="1"/>
          </p:cNvSpPr>
          <p:nvPr/>
        </p:nvSpPr>
        <p:spPr bwMode="auto">
          <a:xfrm>
            <a:off x="3275856" y="3645024"/>
            <a:ext cx="3528392" cy="1200329"/>
          </a:xfrm>
          <a:prstGeom prst="rect">
            <a:avLst/>
          </a:prstGeom>
          <a:noFill/>
          <a:ln w="9525">
            <a:solidFill>
              <a:schemeClr val="tx1"/>
            </a:solidFill>
            <a:miter lim="800000"/>
            <a:headEnd/>
            <a:tailEnd/>
          </a:ln>
          <a:effectLst/>
        </p:spPr>
        <p:txBody>
          <a:bodyPr wrap="square">
            <a:spAutoFit/>
          </a:bodyPr>
          <a:lstStyle/>
          <a:p>
            <a:r>
              <a:rPr lang="en-US" sz="1200" i="0" dirty="0"/>
              <a:t>main() {</a:t>
            </a:r>
          </a:p>
          <a:p>
            <a:r>
              <a:rPr lang="en-US" sz="1200" i="0" dirty="0"/>
              <a:t>    int </a:t>
            </a:r>
            <a:r>
              <a:rPr lang="en-US" sz="1200" i="0" dirty="0" err="1"/>
              <a:t>i</a:t>
            </a:r>
            <a:r>
              <a:rPr lang="en-US" sz="1200" i="0" dirty="0"/>
              <a:t>, j;</a:t>
            </a:r>
          </a:p>
          <a:p>
            <a:r>
              <a:rPr lang="en-US" sz="1200" i="0" dirty="0"/>
              <a:t>    for (I=0; I&lt;50; I++) {</a:t>
            </a:r>
          </a:p>
          <a:p>
            <a:r>
              <a:rPr lang="en-US" sz="1200" i="0" dirty="0"/>
              <a:t>        </a:t>
            </a:r>
            <a:r>
              <a:rPr lang="en-US" sz="1200" i="0" dirty="0" err="1"/>
              <a:t>printf</a:t>
            </a:r>
            <a:r>
              <a:rPr lang="en-US" sz="1200" i="0" dirty="0"/>
              <a:t>(“I = %d”, I);</a:t>
            </a:r>
          </a:p>
          <a:p>
            <a:r>
              <a:rPr lang="en-US" sz="1200" i="0" dirty="0"/>
              <a:t>    }</a:t>
            </a:r>
          </a:p>
          <a:p>
            <a:r>
              <a:rPr lang="en-US" sz="1200" i="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Tokens, Patterns and Lexemes</a:t>
            </a:r>
          </a:p>
        </p:txBody>
      </p:sp>
      <p:sp>
        <p:nvSpPr>
          <p:cNvPr id="9219" name="Rectangle 3"/>
          <p:cNvSpPr>
            <a:spLocks noGrp="1" noChangeArrowheads="1"/>
          </p:cNvSpPr>
          <p:nvPr>
            <p:ph idx="1"/>
          </p:nvPr>
        </p:nvSpPr>
        <p:spPr/>
        <p:txBody>
          <a:bodyPr>
            <a:normAutofit fontScale="92500" lnSpcReduction="20000"/>
          </a:bodyPr>
          <a:lstStyle/>
          <a:p>
            <a:pPr eaLnBrk="1" hangingPunct="1"/>
            <a:r>
              <a:rPr lang="en-US" dirty="0"/>
              <a:t>A token is a pair a token name and an optional token value.</a:t>
            </a:r>
          </a:p>
          <a:p>
            <a:pPr marL="342900" lvl="1" indent="-342900">
              <a:buFont typeface="Arial" pitchFamily="34" charset="0"/>
              <a:buChar char="•"/>
            </a:pPr>
            <a:r>
              <a:rPr lang="en-US" altLang="zh-TW" sz="2200" dirty="0"/>
              <a:t>Example: </a:t>
            </a:r>
            <a:r>
              <a:rPr lang="en-US" altLang="zh-TW" sz="2200" b="1" dirty="0">
                <a:solidFill>
                  <a:srgbClr val="FF0000"/>
                </a:solidFill>
                <a:latin typeface="Times New Roman" pitchFamily="18" charset="0"/>
              </a:rPr>
              <a:t>num</a:t>
            </a:r>
            <a:r>
              <a:rPr lang="en-US" altLang="zh-TW" sz="2200" b="1" dirty="0">
                <a:latin typeface="Times New Roman" pitchFamily="18" charset="0"/>
              </a:rPr>
              <a:t>, </a:t>
            </a:r>
            <a:r>
              <a:rPr lang="en-US" altLang="zh-TW" sz="2200" b="1" dirty="0">
                <a:solidFill>
                  <a:srgbClr val="FF0000"/>
                </a:solidFill>
                <a:latin typeface="Times New Roman" pitchFamily="18" charset="0"/>
              </a:rPr>
              <a:t>id</a:t>
            </a:r>
          </a:p>
          <a:p>
            <a:pPr eaLnBrk="1" hangingPunct="1"/>
            <a:r>
              <a:rPr lang="en-US" dirty="0"/>
              <a:t>A pattern is a description of the form that the lexemes of a token may take.</a:t>
            </a:r>
          </a:p>
          <a:p>
            <a:pPr marL="342900" lvl="1" indent="-342900">
              <a:buFont typeface="Arial" pitchFamily="34" charset="0"/>
              <a:buChar char="•"/>
            </a:pPr>
            <a:r>
              <a:rPr lang="en-US" altLang="zh-TW" sz="2200" dirty="0"/>
              <a:t>Example: </a:t>
            </a:r>
            <a:r>
              <a:rPr lang="en-US" altLang="zh-TW" sz="2200" dirty="0">
                <a:latin typeface="Times New Roman" pitchFamily="18" charset="0"/>
              </a:rPr>
              <a:t>“</a:t>
            </a:r>
            <a:r>
              <a:rPr lang="en-US" altLang="zh-TW" sz="2200" i="1" dirty="0">
                <a:solidFill>
                  <a:srgbClr val="FF0000"/>
                </a:solidFill>
                <a:latin typeface="Times New Roman" pitchFamily="18" charset="0"/>
              </a:rPr>
              <a:t>non-empty sequence of digits</a:t>
            </a:r>
            <a:r>
              <a:rPr lang="en-US" altLang="zh-TW" sz="2200" dirty="0">
                <a:latin typeface="Times New Roman" pitchFamily="18" charset="0"/>
              </a:rPr>
              <a:t>”,  “</a:t>
            </a:r>
            <a:r>
              <a:rPr lang="en-US" altLang="zh-TW" sz="2200" i="1" dirty="0">
                <a:solidFill>
                  <a:srgbClr val="FF0000"/>
                </a:solidFill>
                <a:latin typeface="Times New Roman" pitchFamily="18" charset="0"/>
              </a:rPr>
              <a:t>letter followed by letters and digits</a:t>
            </a:r>
            <a:r>
              <a:rPr lang="en-US" altLang="zh-TW" sz="2200" i="1" dirty="0">
                <a:latin typeface="Times New Roman" pitchFamily="18" charset="0"/>
              </a:rPr>
              <a:t>”</a:t>
            </a:r>
            <a:r>
              <a:rPr lang="en-US" altLang="zh-TW" sz="2200" dirty="0"/>
              <a:t> </a:t>
            </a:r>
          </a:p>
          <a:p>
            <a:pPr marL="342900" lvl="1" indent="-342900">
              <a:buFont typeface="Arial" pitchFamily="34" charset="0"/>
              <a:buChar char="•"/>
            </a:pPr>
            <a:r>
              <a:rPr lang="en-US" sz="2400" dirty="0"/>
              <a:t>identifier:    ([a-</a:t>
            </a:r>
            <a:r>
              <a:rPr lang="en-US" sz="2400" dirty="0" err="1"/>
              <a:t>zA</a:t>
            </a:r>
            <a:r>
              <a:rPr lang="en-US" sz="2400" dirty="0"/>
              <a:t>-Z_]) ([a-</a:t>
            </a:r>
            <a:r>
              <a:rPr lang="en-US" sz="2400" dirty="0" err="1"/>
              <a:t>zA</a:t>
            </a:r>
            <a:r>
              <a:rPr lang="en-US" sz="2400" dirty="0"/>
              <a:t>-Z_]|[0-9])*</a:t>
            </a:r>
          </a:p>
          <a:p>
            <a:pPr eaLnBrk="1" hangingPunct="1"/>
            <a:r>
              <a:rPr lang="en-US" dirty="0"/>
              <a:t>A lexeme is a sequence of characters in the source program that matches the pattern for a token.</a:t>
            </a:r>
          </a:p>
          <a:p>
            <a:pPr marL="342900" lvl="1" indent="-342900">
              <a:buFont typeface="Arial" pitchFamily="34" charset="0"/>
              <a:buChar char="•"/>
            </a:pPr>
            <a:r>
              <a:rPr lang="en-US" altLang="zh-TW" sz="2200" dirty="0"/>
              <a:t>Example: </a:t>
            </a:r>
            <a:r>
              <a:rPr lang="en-US" altLang="zh-TW" sz="2200" b="1" dirty="0">
                <a:solidFill>
                  <a:srgbClr val="FF0000"/>
                </a:solidFill>
                <a:latin typeface="Courier New" pitchFamily="49" charset="0"/>
              </a:rPr>
              <a:t>123</a:t>
            </a:r>
            <a:r>
              <a:rPr lang="en-US" altLang="zh-TW" sz="2200" dirty="0"/>
              <a:t>, </a:t>
            </a:r>
            <a:r>
              <a:rPr lang="en-US" altLang="zh-TW" sz="2200" b="1" dirty="0" err="1">
                <a:solidFill>
                  <a:srgbClr val="FF0000"/>
                </a:solidFill>
                <a:latin typeface="Courier New" pitchFamily="49" charset="0"/>
              </a:rPr>
              <a:t>abc</a:t>
            </a:r>
            <a:endParaRPr lang="en-US" altLang="zh-TW" sz="2200" b="1" dirty="0">
              <a:solidFill>
                <a:srgbClr val="FF0000"/>
              </a:solidFill>
              <a:latin typeface="Courier New" pitchFamily="49" charset="0"/>
            </a:endParaRPr>
          </a:p>
          <a:p>
            <a:pPr eaLnBrk="1" hangingPunct="1"/>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TW" sz="3800"/>
              <a:t>Examples: Tokens, Patterns, and Lexemes</a:t>
            </a:r>
          </a:p>
        </p:txBody>
      </p:sp>
      <p:graphicFrame>
        <p:nvGraphicFramePr>
          <p:cNvPr id="11465" name="Group 201"/>
          <p:cNvGraphicFramePr>
            <a:graphicFrameLocks noGrp="1"/>
          </p:cNvGraphicFramePr>
          <p:nvPr>
            <p:ph idx="1"/>
          </p:nvPr>
        </p:nvGraphicFramePr>
        <p:xfrm>
          <a:off x="250825" y="1268413"/>
          <a:ext cx="8713788" cy="4769106"/>
        </p:xfrm>
        <a:graphic>
          <a:graphicData uri="http://schemas.openxmlformats.org/drawingml/2006/table">
            <a:tbl>
              <a:tblPr/>
              <a:tblGrid>
                <a:gridCol w="1944688">
                  <a:extLst>
                    <a:ext uri="{9D8B030D-6E8A-4147-A177-3AD203B41FA5}">
                      <a16:colId xmlns:a16="http://schemas.microsoft.com/office/drawing/2014/main" val="20000"/>
                    </a:ext>
                  </a:extLst>
                </a:gridCol>
                <a:gridCol w="4681537">
                  <a:extLst>
                    <a:ext uri="{9D8B030D-6E8A-4147-A177-3AD203B41FA5}">
                      <a16:colId xmlns:a16="http://schemas.microsoft.com/office/drawing/2014/main" val="20001"/>
                    </a:ext>
                  </a:extLst>
                </a:gridCol>
                <a:gridCol w="2087563">
                  <a:extLst>
                    <a:ext uri="{9D8B030D-6E8A-4147-A177-3AD203B41FA5}">
                      <a16:colId xmlns:a16="http://schemas.microsoft.com/office/drawing/2014/main" val="20002"/>
                    </a:ext>
                  </a:extLst>
                </a:gridCol>
              </a:tblGrid>
              <a:tr h="6477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Token</a:t>
                      </a:r>
                    </a:p>
                  </a:txBody>
                  <a:tcPr marL="90000" marR="90000" marT="46800" marB="46800"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Pattern</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Lexeme</a:t>
                      </a:r>
                    </a:p>
                  </a:txBody>
                  <a:tcPr marL="90000" marR="90000" marT="46800" marB="46800"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61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1" i="0" u="none" strike="noStrike" cap="none" normalizeH="0" baseline="0">
                          <a:ln>
                            <a:noFill/>
                          </a:ln>
                          <a:solidFill>
                            <a:schemeClr val="tx1"/>
                          </a:solidFill>
                          <a:effectLst/>
                          <a:latin typeface="Times New Roman" pitchFamily="18" charset="0"/>
                          <a:ea typeface="新細明體" pitchFamily="18" charset="-120"/>
                        </a:rPr>
                        <a:t>if</a:t>
                      </a:r>
                    </a:p>
                  </a:txBody>
                  <a:tcPr marL="90000" marR="90000" marT="46800" marB="468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characters i  f</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if</a:t>
                      </a:r>
                    </a:p>
                  </a:txBody>
                  <a:tcPr marL="90000" marR="90000" marT="46800" marB="4680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1" i="0" u="none" strike="noStrike" cap="none" normalizeH="0" baseline="0">
                          <a:ln>
                            <a:noFill/>
                          </a:ln>
                          <a:solidFill>
                            <a:schemeClr val="tx1"/>
                          </a:solidFill>
                          <a:effectLst/>
                          <a:latin typeface="Times New Roman" pitchFamily="18" charset="0"/>
                          <a:ea typeface="新細明體" pitchFamily="18" charset="-120"/>
                        </a:rPr>
                        <a:t>else</a:t>
                      </a:r>
                    </a:p>
                  </a:txBody>
                  <a:tcPr marL="90000" marR="90000" marT="46800" marB="4680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characters e  l  s 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else</a:t>
                      </a:r>
                    </a:p>
                  </a:txBody>
                  <a:tcPr marL="90000" marR="90000" marT="46800" marB="4680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2"/>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1" i="0" u="none" strike="noStrike" cap="none" normalizeH="0" baseline="0">
                          <a:ln>
                            <a:noFill/>
                          </a:ln>
                          <a:solidFill>
                            <a:schemeClr val="tx1"/>
                          </a:solidFill>
                          <a:effectLst/>
                          <a:latin typeface="Times New Roman" pitchFamily="18" charset="0"/>
                          <a:ea typeface="新細明體" pitchFamily="18" charset="-120"/>
                        </a:rPr>
                        <a:t>comparison</a:t>
                      </a:r>
                    </a:p>
                  </a:txBody>
                  <a:tcPr marL="90000" marR="90000" marT="46800" marB="4680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&lt; or &gt; or &lt;= or &gt;= or == or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&lt;=, !=</a:t>
                      </a:r>
                    </a:p>
                  </a:txBody>
                  <a:tcPr marL="90000" marR="90000" marT="46800" marB="4680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3"/>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1" i="0" u="none" strike="noStrike" cap="none" normalizeH="0" baseline="0">
                          <a:ln>
                            <a:noFill/>
                          </a:ln>
                          <a:solidFill>
                            <a:schemeClr val="tx1"/>
                          </a:solidFill>
                          <a:effectLst/>
                          <a:latin typeface="Times New Roman" pitchFamily="18" charset="0"/>
                          <a:ea typeface="新細明體" pitchFamily="18" charset="-120"/>
                        </a:rPr>
                        <a:t>id</a:t>
                      </a:r>
                    </a:p>
                  </a:txBody>
                  <a:tcPr marL="90000" marR="90000" marT="46800" marB="4680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letter followed by letters and digits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pi, score, D2</a:t>
                      </a:r>
                    </a:p>
                  </a:txBody>
                  <a:tcPr marL="90000" marR="90000" marT="46800" marB="4680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4"/>
                  </a:ext>
                </a:extLst>
              </a:tr>
              <a:tr h="6461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1" i="0" u="none" strike="noStrike" cap="none" normalizeH="0" baseline="0">
                          <a:ln>
                            <a:noFill/>
                          </a:ln>
                          <a:solidFill>
                            <a:schemeClr val="tx1"/>
                          </a:solidFill>
                          <a:effectLst/>
                          <a:latin typeface="Times New Roman" pitchFamily="18" charset="0"/>
                          <a:ea typeface="新細明體" pitchFamily="18" charset="-120"/>
                        </a:rPr>
                        <a:t>number</a:t>
                      </a:r>
                    </a:p>
                  </a:txBody>
                  <a:tcPr marL="90000" marR="90000" marT="46800" marB="4680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any numeric constant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3.14, 0, 6.23</a:t>
                      </a:r>
                    </a:p>
                  </a:txBody>
                  <a:tcPr marL="90000" marR="90000" marT="46800" marB="4680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0005"/>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1" i="0" u="none" strike="noStrike" cap="none" normalizeH="0" baseline="0">
                          <a:ln>
                            <a:noFill/>
                          </a:ln>
                          <a:solidFill>
                            <a:schemeClr val="tx1"/>
                          </a:solidFill>
                          <a:effectLst/>
                          <a:latin typeface="Times New Roman" pitchFamily="18" charset="0"/>
                          <a:ea typeface="新細明體" pitchFamily="18" charset="-120"/>
                        </a:rPr>
                        <a:t>literal</a:t>
                      </a:r>
                    </a:p>
                  </a:txBody>
                  <a:tcPr marL="90000" marR="90000" marT="46800" marB="46800" horzOverflow="overflow">
                    <a:lnL>
                      <a:noFill/>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anything but </a:t>
                      </a:r>
                      <a:r>
                        <a:rPr kumimoji="1" lang="en-US" altLang="zh-TW" sz="2600" b="0" i="0" u="none" strike="noStrike" cap="none" normalizeH="0" baseline="0">
                          <a:ln>
                            <a:noFill/>
                          </a:ln>
                          <a:solidFill>
                            <a:schemeClr val="tx1"/>
                          </a:solidFill>
                          <a:effectLst/>
                          <a:latin typeface="Arial" charset="0"/>
                          <a:ea typeface="新細明體" pitchFamily="18" charset="-120"/>
                        </a:rPr>
                        <a:t>“</a:t>
                      </a: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 surrounded by </a:t>
                      </a:r>
                      <a:r>
                        <a:rPr kumimoji="1" lang="en-US" altLang="zh-TW" sz="2600" b="0" i="0" u="none" strike="noStrike" cap="none" normalizeH="0" baseline="0">
                          <a:ln>
                            <a:noFill/>
                          </a:ln>
                          <a:solidFill>
                            <a:schemeClr val="tx1"/>
                          </a:solidFill>
                          <a:effectLst/>
                          <a:latin typeface="Arial" charset="0"/>
                          <a:ea typeface="新細明體" pitchFamily="18" charset="-120"/>
                        </a:rPr>
                        <a:t>“</a:t>
                      </a: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’s  </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“core dump”</a:t>
                      </a:r>
                    </a:p>
                  </a:txBody>
                  <a:tcPr marL="90000" marR="90000" marT="46800" marB="46800"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TW"/>
              <a:t>An Example</a:t>
            </a:r>
          </a:p>
        </p:txBody>
      </p:sp>
      <p:sp>
        <p:nvSpPr>
          <p:cNvPr id="10243" name="Rectangle 3"/>
          <p:cNvSpPr>
            <a:spLocks noGrp="1" noChangeArrowheads="1"/>
          </p:cNvSpPr>
          <p:nvPr>
            <p:ph type="body" idx="1"/>
          </p:nvPr>
        </p:nvSpPr>
        <p:spPr>
          <a:xfrm>
            <a:off x="457200" y="1600200"/>
            <a:ext cx="8229600" cy="4276725"/>
          </a:xfrm>
        </p:spPr>
        <p:txBody>
          <a:bodyPr/>
          <a:lstStyle/>
          <a:p>
            <a:pPr eaLnBrk="1" hangingPunct="1"/>
            <a:r>
              <a:rPr lang="en-US" altLang="zh-TW" sz="2600"/>
              <a:t>E = M * C ** 2</a:t>
            </a:r>
          </a:p>
          <a:p>
            <a:pPr eaLnBrk="1" hangingPunct="1"/>
            <a:r>
              <a:rPr lang="en-US" altLang="zh-TW" sz="2600"/>
              <a:t>A sequence of pairs by lexical analyzer</a:t>
            </a:r>
          </a:p>
          <a:p>
            <a:pPr lvl="1" eaLnBrk="1" hangingPunct="1">
              <a:buFont typeface="Wingdings" pitchFamily="2" charset="2"/>
              <a:buNone/>
            </a:pPr>
            <a:r>
              <a:rPr lang="en-US" altLang="zh-TW" sz="2400">
                <a:latin typeface="Courier New" pitchFamily="49" charset="0"/>
              </a:rPr>
              <a:t>&lt;</a:t>
            </a:r>
            <a:r>
              <a:rPr lang="en-US" altLang="zh-TW" sz="2400" b="1">
                <a:latin typeface="Courier New" pitchFamily="49" charset="0"/>
              </a:rPr>
              <a:t>id</a:t>
            </a:r>
            <a:r>
              <a:rPr lang="en-US" altLang="zh-TW" sz="2400">
                <a:latin typeface="Courier New" pitchFamily="49" charset="0"/>
              </a:rPr>
              <a:t>, pointer to symbol-table entry for E&gt;</a:t>
            </a:r>
          </a:p>
          <a:p>
            <a:pPr lvl="1" eaLnBrk="1" hangingPunct="1">
              <a:buFont typeface="Wingdings" pitchFamily="2" charset="2"/>
              <a:buNone/>
            </a:pPr>
            <a:r>
              <a:rPr lang="en-US" altLang="zh-TW" sz="2400">
                <a:latin typeface="Courier New" pitchFamily="49" charset="0"/>
              </a:rPr>
              <a:t>&lt;</a:t>
            </a:r>
            <a:r>
              <a:rPr lang="en-US" altLang="zh-TW" sz="2400" b="1">
                <a:latin typeface="Courier New" pitchFamily="49" charset="0"/>
              </a:rPr>
              <a:t>assign_op</a:t>
            </a:r>
            <a:r>
              <a:rPr lang="en-US" altLang="zh-TW" sz="2400">
                <a:latin typeface="Courier New" pitchFamily="49" charset="0"/>
              </a:rPr>
              <a:t>&gt;</a:t>
            </a:r>
          </a:p>
          <a:p>
            <a:pPr lvl="1" eaLnBrk="1" hangingPunct="1">
              <a:buFont typeface="Wingdings" pitchFamily="2" charset="2"/>
              <a:buNone/>
            </a:pPr>
            <a:r>
              <a:rPr lang="en-US" altLang="zh-TW" sz="2400">
                <a:latin typeface="Courier New" pitchFamily="49" charset="0"/>
              </a:rPr>
              <a:t>&lt;</a:t>
            </a:r>
            <a:r>
              <a:rPr lang="en-US" altLang="zh-TW" sz="2400" b="1">
                <a:latin typeface="Courier New" pitchFamily="49" charset="0"/>
              </a:rPr>
              <a:t>id</a:t>
            </a:r>
            <a:r>
              <a:rPr lang="en-US" altLang="zh-TW" sz="2400">
                <a:latin typeface="Courier New" pitchFamily="49" charset="0"/>
              </a:rPr>
              <a:t>, pointer to symbol-table entry for M&gt;</a:t>
            </a:r>
          </a:p>
          <a:p>
            <a:pPr lvl="1" eaLnBrk="1" hangingPunct="1">
              <a:buFont typeface="Wingdings" pitchFamily="2" charset="2"/>
              <a:buNone/>
            </a:pPr>
            <a:r>
              <a:rPr lang="en-US" altLang="zh-TW" sz="2400">
                <a:latin typeface="Courier New" pitchFamily="49" charset="0"/>
              </a:rPr>
              <a:t>&lt;</a:t>
            </a:r>
            <a:r>
              <a:rPr lang="en-US" altLang="zh-TW" sz="2400" b="1">
                <a:latin typeface="Courier New" pitchFamily="49" charset="0"/>
              </a:rPr>
              <a:t>mult_op</a:t>
            </a:r>
            <a:r>
              <a:rPr lang="en-US" altLang="zh-TW" sz="2400">
                <a:latin typeface="Courier New" pitchFamily="49" charset="0"/>
              </a:rPr>
              <a:t>&gt;</a:t>
            </a:r>
          </a:p>
          <a:p>
            <a:pPr lvl="1" eaLnBrk="1" hangingPunct="1">
              <a:buFont typeface="Wingdings" pitchFamily="2" charset="2"/>
              <a:buNone/>
            </a:pPr>
            <a:r>
              <a:rPr lang="en-US" altLang="zh-TW" sz="2400">
                <a:latin typeface="Courier New" pitchFamily="49" charset="0"/>
              </a:rPr>
              <a:t>&lt;</a:t>
            </a:r>
            <a:r>
              <a:rPr lang="en-US" altLang="zh-TW" sz="2400" b="1">
                <a:latin typeface="Courier New" pitchFamily="49" charset="0"/>
              </a:rPr>
              <a:t>id</a:t>
            </a:r>
            <a:r>
              <a:rPr lang="en-US" altLang="zh-TW" sz="2400">
                <a:latin typeface="Courier New" pitchFamily="49" charset="0"/>
              </a:rPr>
              <a:t>, pointer to symbol-table entry for C&gt;</a:t>
            </a:r>
          </a:p>
          <a:p>
            <a:pPr lvl="1" eaLnBrk="1" hangingPunct="1">
              <a:buFont typeface="Wingdings" pitchFamily="2" charset="2"/>
              <a:buNone/>
            </a:pPr>
            <a:r>
              <a:rPr lang="en-US" altLang="zh-TW" sz="2400">
                <a:latin typeface="Courier New" pitchFamily="49" charset="0"/>
              </a:rPr>
              <a:t>&lt;</a:t>
            </a:r>
            <a:r>
              <a:rPr lang="en-US" altLang="zh-TW" sz="2400" b="1">
                <a:latin typeface="Courier New" pitchFamily="49" charset="0"/>
              </a:rPr>
              <a:t>exp_op</a:t>
            </a:r>
            <a:r>
              <a:rPr lang="en-US" altLang="zh-TW" sz="2400">
                <a:latin typeface="Courier New" pitchFamily="49" charset="0"/>
              </a:rPr>
              <a:t>&gt;</a:t>
            </a:r>
          </a:p>
          <a:p>
            <a:pPr lvl="1" eaLnBrk="1" hangingPunct="1">
              <a:buFont typeface="Wingdings" pitchFamily="2" charset="2"/>
              <a:buNone/>
            </a:pPr>
            <a:r>
              <a:rPr lang="en-US" altLang="zh-TW" sz="2400">
                <a:latin typeface="Courier New" pitchFamily="49" charset="0"/>
              </a:rPr>
              <a:t>&lt;</a:t>
            </a:r>
            <a:r>
              <a:rPr lang="en-US" altLang="zh-TW" sz="2400" b="1">
                <a:latin typeface="Courier New" pitchFamily="49" charset="0"/>
              </a:rPr>
              <a:t>number</a:t>
            </a:r>
            <a:r>
              <a:rPr lang="en-US" altLang="zh-TW" sz="2400">
                <a:latin typeface="Courier New" pitchFamily="49" charset="0"/>
              </a:rPr>
              <a:t>, integer value 2&gt;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Lexical errors</a:t>
            </a:r>
          </a:p>
        </p:txBody>
      </p:sp>
      <p:sp>
        <p:nvSpPr>
          <p:cNvPr id="12291" name="Rectangle 3"/>
          <p:cNvSpPr>
            <a:spLocks noGrp="1" noChangeArrowheads="1"/>
          </p:cNvSpPr>
          <p:nvPr>
            <p:ph idx="1"/>
          </p:nvPr>
        </p:nvSpPr>
        <p:spPr/>
        <p:txBody>
          <a:bodyPr/>
          <a:lstStyle/>
          <a:p>
            <a:pPr eaLnBrk="1" hangingPunct="1"/>
            <a:r>
              <a:rPr lang="en-US"/>
              <a:t>Some errors are out of power of lexical analyzer to recognize:</a:t>
            </a:r>
          </a:p>
          <a:p>
            <a:pPr lvl="1" eaLnBrk="1" hangingPunct="1"/>
            <a:r>
              <a:rPr lang="en-US"/>
              <a:t>fi (a == f(x)) …</a:t>
            </a:r>
          </a:p>
          <a:p>
            <a:pPr eaLnBrk="1" hangingPunct="1"/>
            <a:r>
              <a:rPr lang="en-US"/>
              <a:t>However it may be able to recognize errors like:</a:t>
            </a:r>
          </a:p>
          <a:p>
            <a:pPr lvl="1" eaLnBrk="1" hangingPunct="1"/>
            <a:r>
              <a:rPr lang="en-US"/>
              <a:t>d = 2r</a:t>
            </a:r>
          </a:p>
          <a:p>
            <a:pPr eaLnBrk="1" hangingPunct="1"/>
            <a:r>
              <a:rPr lang="en-US"/>
              <a:t>Such errors are recognized when no pattern for tokens matches a character sequence</a:t>
            </a:r>
          </a:p>
          <a:p>
            <a:pPr eaLnBrk="1" hangingPunct="1"/>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Error recovery</a:t>
            </a:r>
          </a:p>
        </p:txBody>
      </p:sp>
      <p:sp>
        <p:nvSpPr>
          <p:cNvPr id="13315" name="Content Placeholder 10"/>
          <p:cNvSpPr>
            <a:spLocks noGrp="1"/>
          </p:cNvSpPr>
          <p:nvPr>
            <p:ph idx="1"/>
          </p:nvPr>
        </p:nvSpPr>
        <p:spPr>
          <a:xfrm>
            <a:off x="457200" y="1124744"/>
            <a:ext cx="8229600" cy="5001419"/>
          </a:xfrm>
        </p:spPr>
        <p:txBody>
          <a:bodyPr>
            <a:normAutofit lnSpcReduction="10000"/>
          </a:bodyPr>
          <a:lstStyle/>
          <a:p>
            <a:pPr eaLnBrk="1" hangingPunct="1"/>
            <a:r>
              <a:rPr lang="en-US" dirty="0"/>
              <a:t>Panic mode: successive characters are ignored until we reach to a well formed token or delimiters.</a:t>
            </a:r>
          </a:p>
          <a:p>
            <a:pPr marL="0" indent="0" eaLnBrk="1" hangingPunct="1">
              <a:buNone/>
            </a:pPr>
            <a:r>
              <a:rPr lang="en-US" u="sng" dirty="0"/>
              <a:t>Corrective Actions</a:t>
            </a:r>
          </a:p>
          <a:p>
            <a:pPr eaLnBrk="1" hangingPunct="1"/>
            <a:r>
              <a:rPr lang="en-US" dirty="0"/>
              <a:t>Delete one character from the remaining input</a:t>
            </a:r>
          </a:p>
          <a:p>
            <a:pPr eaLnBrk="1" hangingPunct="1"/>
            <a:r>
              <a:rPr lang="en-US" dirty="0"/>
              <a:t>Insert a missing character into the remaining input</a:t>
            </a:r>
          </a:p>
          <a:p>
            <a:pPr eaLnBrk="1" hangingPunct="1"/>
            <a:r>
              <a:rPr lang="en-US" dirty="0"/>
              <a:t>Replace a character by another character</a:t>
            </a:r>
          </a:p>
          <a:p>
            <a:pPr eaLnBrk="1" hangingPunct="1"/>
            <a:r>
              <a:rPr lang="en-US" dirty="0"/>
              <a:t>Transpose two adjacent characters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t>Input buffering</a:t>
            </a:r>
          </a:p>
        </p:txBody>
      </p:sp>
      <p:sp>
        <p:nvSpPr>
          <p:cNvPr id="14339" name="Content Placeholder 2"/>
          <p:cNvSpPr>
            <a:spLocks noGrp="1"/>
          </p:cNvSpPr>
          <p:nvPr>
            <p:ph idx="1"/>
          </p:nvPr>
        </p:nvSpPr>
        <p:spPr/>
        <p:txBody>
          <a:bodyPr/>
          <a:lstStyle/>
          <a:p>
            <a:pPr eaLnBrk="1" hangingPunct="1"/>
            <a:r>
              <a:rPr lang="en-US"/>
              <a:t>Sometimes lexical analyzer needs to look ahead some symbols to decide about the token to return</a:t>
            </a:r>
          </a:p>
          <a:p>
            <a:pPr lvl="1" eaLnBrk="1" hangingPunct="1"/>
            <a:r>
              <a:rPr lang="en-US"/>
              <a:t>In C language: we need to look after -, = or &lt; to decide what token to return</a:t>
            </a:r>
          </a:p>
          <a:p>
            <a:pPr lvl="1" eaLnBrk="1" hangingPunct="1"/>
            <a:r>
              <a:rPr lang="en-US"/>
              <a:t>In Fortran: DO 5 I = 1.25</a:t>
            </a:r>
          </a:p>
          <a:p>
            <a:pPr eaLnBrk="1" hangingPunct="1"/>
            <a:r>
              <a:rPr lang="en-US"/>
              <a:t>We need to introduce a two buffer scheme to handle large look-aheads safely</a:t>
            </a:r>
          </a:p>
          <a:p>
            <a:pPr eaLnBrk="1" hangingPunct="1"/>
            <a:endParaRPr lang="en-US"/>
          </a:p>
        </p:txBody>
      </p:sp>
      <p:sp>
        <p:nvSpPr>
          <p:cNvPr id="4" name="Rectangle 3"/>
          <p:cNvSpPr/>
          <p:nvPr/>
        </p:nvSpPr>
        <p:spPr>
          <a:xfrm>
            <a:off x="685800" y="5562600"/>
            <a:ext cx="79248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a:solidFill>
                <a:srgbClr val="FFFFFF"/>
              </a:solidFill>
              <a:cs typeface="Arial" charset="0"/>
            </a:endParaRPr>
          </a:p>
        </p:txBody>
      </p:sp>
      <p:cxnSp>
        <p:nvCxnSpPr>
          <p:cNvPr id="6" name="Straight Connector 5"/>
          <p:cNvCxnSpPr>
            <a:stCxn id="4" idx="0"/>
            <a:endCxn id="4" idx="2"/>
          </p:cNvCxnSpPr>
          <p:nvPr/>
        </p:nvCxnSpPr>
        <p:spPr>
          <a:xfrm rot="16200000" flipH="1">
            <a:off x="4495801" y="5715000"/>
            <a:ext cx="304800" cy="3175"/>
          </a:xfrm>
          <a:prstGeom prst="line">
            <a:avLst/>
          </a:prstGeom>
        </p:spPr>
        <p:style>
          <a:lnRef idx="1">
            <a:schemeClr val="accent1"/>
          </a:lnRef>
          <a:fillRef idx="0">
            <a:schemeClr val="accent1"/>
          </a:fillRef>
          <a:effectRef idx="0">
            <a:schemeClr val="accent1"/>
          </a:effectRef>
          <a:fontRef idx="minor">
            <a:schemeClr val="tx1"/>
          </a:fontRef>
        </p:style>
      </p:cxnSp>
      <p:sp>
        <p:nvSpPr>
          <p:cNvPr id="14342" name="TextBox 6"/>
          <p:cNvSpPr txBox="1">
            <a:spLocks noChangeArrowheads="1"/>
          </p:cNvSpPr>
          <p:nvPr/>
        </p:nvSpPr>
        <p:spPr bwMode="auto">
          <a:xfrm>
            <a:off x="3200400" y="5486400"/>
            <a:ext cx="2076209" cy="369332"/>
          </a:xfrm>
          <a:prstGeom prst="rect">
            <a:avLst/>
          </a:prstGeom>
          <a:noFill/>
          <a:ln w="9525">
            <a:noFill/>
            <a:miter lim="800000"/>
            <a:headEnd/>
            <a:tailEnd/>
          </a:ln>
        </p:spPr>
        <p:txBody>
          <a:bodyPr wrap="none">
            <a:spAutoFit/>
          </a:bodyPr>
          <a:lstStyle/>
          <a:p>
            <a:r>
              <a:rPr lang="en-US" dirty="0"/>
              <a:t>E   =   M *  C *  2 </a:t>
            </a:r>
            <a:r>
              <a:rPr lang="en-US" sz="1800" dirty="0" err="1"/>
              <a:t>eof</a:t>
            </a:r>
            <a:endParaRPr lang="en-US" sz="1800" dirty="0"/>
          </a:p>
        </p:txBody>
      </p:sp>
      <p:cxnSp>
        <p:nvCxnSpPr>
          <p:cNvPr id="9" name="Straight Connector 8"/>
          <p:cNvCxnSpPr/>
          <p:nvPr/>
        </p:nvCxnSpPr>
        <p:spPr>
          <a:xfrm rot="5400000">
            <a:off x="3124994" y="571579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3520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35059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7330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939382"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2664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823619"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0411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5280819"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5509419"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58681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2896394" y="5715794"/>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26677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24391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2105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9819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17533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15247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12961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10675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8389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60967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63238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65524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67810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70096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72382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74683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76954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a:off x="7925594" y="5714206"/>
            <a:ext cx="304800"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8152607" y="5714206"/>
            <a:ext cx="30480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TW"/>
              <a:t>Input Buffering</a:t>
            </a:r>
          </a:p>
        </p:txBody>
      </p:sp>
      <p:graphicFrame>
        <p:nvGraphicFramePr>
          <p:cNvPr id="33935" name="Group 143"/>
          <p:cNvGraphicFramePr>
            <a:graphicFrameLocks noGrp="1"/>
          </p:cNvGraphicFramePr>
          <p:nvPr>
            <p:ph sz="half" idx="1"/>
            <p:extLst>
              <p:ext uri="{D42A27DB-BD31-4B8C-83A1-F6EECF244321}">
                <p14:modId xmlns:p14="http://schemas.microsoft.com/office/powerpoint/2010/main" val="3011478849"/>
              </p:ext>
            </p:extLst>
          </p:nvPr>
        </p:nvGraphicFramePr>
        <p:xfrm>
          <a:off x="395288" y="1989138"/>
          <a:ext cx="7715250" cy="489840"/>
        </p:xfrm>
        <a:graphic>
          <a:graphicData uri="http://schemas.openxmlformats.org/drawingml/2006/table">
            <a:tbl>
              <a:tblPr/>
              <a:tblGrid>
                <a:gridCol w="515937">
                  <a:extLst>
                    <a:ext uri="{9D8B030D-6E8A-4147-A177-3AD203B41FA5}">
                      <a16:colId xmlns:a16="http://schemas.microsoft.com/office/drawing/2014/main" val="20000"/>
                    </a:ext>
                  </a:extLst>
                </a:gridCol>
                <a:gridCol w="512763">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2762">
                  <a:extLst>
                    <a:ext uri="{9D8B030D-6E8A-4147-A177-3AD203B41FA5}">
                      <a16:colId xmlns:a16="http://schemas.microsoft.com/office/drawing/2014/main" val="20003"/>
                    </a:ext>
                  </a:extLst>
                </a:gridCol>
                <a:gridCol w="515938">
                  <a:extLst>
                    <a:ext uri="{9D8B030D-6E8A-4147-A177-3AD203B41FA5}">
                      <a16:colId xmlns:a16="http://schemas.microsoft.com/office/drawing/2014/main" val="20004"/>
                    </a:ext>
                  </a:extLst>
                </a:gridCol>
                <a:gridCol w="515937">
                  <a:extLst>
                    <a:ext uri="{9D8B030D-6E8A-4147-A177-3AD203B41FA5}">
                      <a16:colId xmlns:a16="http://schemas.microsoft.com/office/drawing/2014/main" val="20005"/>
                    </a:ext>
                  </a:extLst>
                </a:gridCol>
                <a:gridCol w="512763">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781992">
                  <a:extLst>
                    <a:ext uri="{9D8B030D-6E8A-4147-A177-3AD203B41FA5}">
                      <a16:colId xmlns:a16="http://schemas.microsoft.com/office/drawing/2014/main" val="20008"/>
                    </a:ext>
                  </a:extLst>
                </a:gridCol>
                <a:gridCol w="762645">
                  <a:extLst>
                    <a:ext uri="{9D8B030D-6E8A-4147-A177-3AD203B41FA5}">
                      <a16:colId xmlns:a16="http://schemas.microsoft.com/office/drawing/2014/main" val="20009"/>
                    </a:ext>
                  </a:extLst>
                </a:gridCol>
                <a:gridCol w="512763">
                  <a:extLst>
                    <a:ext uri="{9D8B030D-6E8A-4147-A177-3AD203B41FA5}">
                      <a16:colId xmlns:a16="http://schemas.microsoft.com/office/drawing/2014/main" val="20010"/>
                    </a:ext>
                  </a:extLst>
                </a:gridCol>
                <a:gridCol w="514350">
                  <a:extLst>
                    <a:ext uri="{9D8B030D-6E8A-4147-A177-3AD203B41FA5}">
                      <a16:colId xmlns:a16="http://schemas.microsoft.com/office/drawing/2014/main" val="20011"/>
                    </a:ext>
                  </a:extLst>
                </a:gridCol>
                <a:gridCol w="512762">
                  <a:extLst>
                    <a:ext uri="{9D8B030D-6E8A-4147-A177-3AD203B41FA5}">
                      <a16:colId xmlns:a16="http://schemas.microsoft.com/office/drawing/2014/main" val="20012"/>
                    </a:ext>
                  </a:extLst>
                </a:gridCol>
                <a:gridCol w="515938">
                  <a:extLst>
                    <a:ext uri="{9D8B030D-6E8A-4147-A177-3AD203B41FA5}">
                      <a16:colId xmlns:a16="http://schemas.microsoft.com/office/drawing/2014/main" val="20013"/>
                    </a:ext>
                  </a:extLst>
                </a:gridCol>
              </a:tblGrid>
              <a:tr h="4603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1" lang="zh-TW" altLang="zh-TW" sz="2600" b="0" i="0" u="none" strike="noStrike" cap="none" normalizeH="0" baseline="0">
                        <a:ln>
                          <a:noFill/>
                        </a:ln>
                        <a:solidFill>
                          <a:schemeClr val="tx1"/>
                        </a:solidFill>
                        <a:effectLst/>
                        <a:latin typeface="Arial" charset="0"/>
                        <a:ea typeface="新細明體" pitchFamily="18" charset="-12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1" lang="zh-TW" altLang="zh-TW" sz="2600" b="0" i="0" u="none" strike="noStrike" cap="none" normalizeH="0" baseline="0">
                        <a:ln>
                          <a:noFill/>
                        </a:ln>
                        <a:solidFill>
                          <a:schemeClr val="tx1"/>
                        </a:solidFill>
                        <a:effectLst/>
                        <a:latin typeface="Arial" charset="0"/>
                        <a:ea typeface="新細明體" pitchFamily="18" charset="-120"/>
                      </a:endParaRP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E</a:t>
                      </a: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a:t>
                      </a: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M</a:t>
                      </a: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a:t>
                      </a: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C</a:t>
                      </a: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a:t>
                      </a: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dirty="0">
                          <a:ln>
                            <a:noFill/>
                          </a:ln>
                          <a:solidFill>
                            <a:schemeClr val="tx1"/>
                          </a:solidFill>
                          <a:effectLst/>
                          <a:latin typeface="Courier New" pitchFamily="49" charset="0"/>
                          <a:ea typeface="新細明體" pitchFamily="18" charset="-120"/>
                        </a:rPr>
                        <a:t>2</a:t>
                      </a: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000" b="1" i="0" u="none" strike="noStrike" cap="none" normalizeH="0" baseline="0">
                          <a:ln>
                            <a:noFill/>
                          </a:ln>
                          <a:solidFill>
                            <a:schemeClr val="tx1"/>
                          </a:solidFill>
                          <a:effectLst/>
                          <a:latin typeface="Times New Roman" pitchFamily="18" charset="0"/>
                          <a:ea typeface="新細明體" pitchFamily="18" charset="-120"/>
                        </a:rPr>
                        <a:t>eof</a:t>
                      </a: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1" lang="zh-TW" altLang="zh-TW" sz="2600" b="0" i="0" u="none" strike="noStrike" cap="none" normalizeH="0" baseline="0">
                        <a:ln>
                          <a:noFill/>
                        </a:ln>
                        <a:solidFill>
                          <a:schemeClr val="tx1"/>
                        </a:solidFill>
                        <a:effectLst/>
                        <a:latin typeface="Arial" charset="0"/>
                        <a:ea typeface="新細明體" pitchFamily="18" charset="-120"/>
                      </a:endParaRP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1" lang="zh-TW" altLang="zh-TW" sz="2600" b="0" i="0" u="none" strike="noStrike" cap="none" normalizeH="0" baseline="0">
                        <a:ln>
                          <a:noFill/>
                        </a:ln>
                        <a:solidFill>
                          <a:schemeClr val="tx1"/>
                        </a:solidFill>
                        <a:effectLst/>
                        <a:latin typeface="Arial" charset="0"/>
                        <a:ea typeface="新細明體" pitchFamily="18" charset="-120"/>
                      </a:endParaRP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1" lang="zh-TW" altLang="zh-TW" sz="2600" b="0" i="0" u="none" strike="noStrike" cap="none" normalizeH="0" baseline="0">
                        <a:ln>
                          <a:noFill/>
                        </a:ln>
                        <a:solidFill>
                          <a:schemeClr val="tx1"/>
                        </a:solidFill>
                        <a:effectLst/>
                        <a:latin typeface="Arial" charset="0"/>
                        <a:ea typeface="新細明體" pitchFamily="18" charset="-120"/>
                      </a:endParaRP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000" b="1" i="0" u="none" strike="noStrike" cap="none" normalizeH="0" baseline="0" dirty="0" err="1">
                          <a:ln>
                            <a:noFill/>
                          </a:ln>
                          <a:solidFill>
                            <a:schemeClr val="tx1"/>
                          </a:solidFill>
                          <a:effectLst/>
                          <a:latin typeface="Times New Roman" pitchFamily="18" charset="0"/>
                          <a:ea typeface="新細明體" pitchFamily="18" charset="-120"/>
                        </a:rPr>
                        <a:t>eof</a:t>
                      </a:r>
                      <a:endParaRPr kumimoji="1" lang="en-US" altLang="zh-TW" sz="2000" b="1" i="0" u="none" strike="noStrike" cap="none" normalizeH="0" baseline="0" dirty="0">
                        <a:ln>
                          <a:noFill/>
                        </a:ln>
                        <a:solidFill>
                          <a:schemeClr val="tx1"/>
                        </a:solidFill>
                        <a:effectLst/>
                        <a:latin typeface="Times New Roman" pitchFamily="18" charset="0"/>
                        <a:ea typeface="新細明體" pitchFamily="18" charset="-120"/>
                      </a:endParaRPr>
                    </a:p>
                  </a:txBody>
                  <a:tcPr marL="90000" marR="90000" marT="46800" marB="46800" anchor="ctr"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936" name="Group 144"/>
          <p:cNvGraphicFramePr>
            <a:graphicFrameLocks noGrp="1"/>
          </p:cNvGraphicFramePr>
          <p:nvPr>
            <p:ph sz="half" idx="2"/>
          </p:nvPr>
        </p:nvGraphicFramePr>
        <p:xfrm>
          <a:off x="395288" y="3933825"/>
          <a:ext cx="7777162" cy="504825"/>
        </p:xfrm>
        <a:graphic>
          <a:graphicData uri="http://schemas.openxmlformats.org/drawingml/2006/table">
            <a:tbl>
              <a:tblPr/>
              <a:tblGrid>
                <a:gridCol w="519112">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9113">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519113">
                  <a:extLst>
                    <a:ext uri="{9D8B030D-6E8A-4147-A177-3AD203B41FA5}">
                      <a16:colId xmlns:a16="http://schemas.microsoft.com/office/drawing/2014/main" val="20005"/>
                    </a:ext>
                  </a:extLst>
                </a:gridCol>
                <a:gridCol w="517525">
                  <a:extLst>
                    <a:ext uri="{9D8B030D-6E8A-4147-A177-3AD203B41FA5}">
                      <a16:colId xmlns:a16="http://schemas.microsoft.com/office/drawing/2014/main" val="20006"/>
                    </a:ext>
                  </a:extLst>
                </a:gridCol>
                <a:gridCol w="519112">
                  <a:extLst>
                    <a:ext uri="{9D8B030D-6E8A-4147-A177-3AD203B41FA5}">
                      <a16:colId xmlns:a16="http://schemas.microsoft.com/office/drawing/2014/main" val="20007"/>
                    </a:ext>
                  </a:extLst>
                </a:gridCol>
                <a:gridCol w="517525">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9112">
                  <a:extLst>
                    <a:ext uri="{9D8B030D-6E8A-4147-A177-3AD203B41FA5}">
                      <a16:colId xmlns:a16="http://schemas.microsoft.com/office/drawing/2014/main" val="20010"/>
                    </a:ext>
                  </a:extLst>
                </a:gridCol>
                <a:gridCol w="517525">
                  <a:extLst>
                    <a:ext uri="{9D8B030D-6E8A-4147-A177-3AD203B41FA5}">
                      <a16:colId xmlns:a16="http://schemas.microsoft.com/office/drawing/2014/main" val="20011"/>
                    </a:ext>
                  </a:extLst>
                </a:gridCol>
                <a:gridCol w="519113">
                  <a:extLst>
                    <a:ext uri="{9D8B030D-6E8A-4147-A177-3AD203B41FA5}">
                      <a16:colId xmlns:a16="http://schemas.microsoft.com/office/drawing/2014/main" val="20012"/>
                    </a:ext>
                  </a:extLst>
                </a:gridCol>
                <a:gridCol w="517525">
                  <a:extLst>
                    <a:ext uri="{9D8B030D-6E8A-4147-A177-3AD203B41FA5}">
                      <a16:colId xmlns:a16="http://schemas.microsoft.com/office/drawing/2014/main" val="20013"/>
                    </a:ext>
                  </a:extLst>
                </a:gridCol>
                <a:gridCol w="519112">
                  <a:extLst>
                    <a:ext uri="{9D8B030D-6E8A-4147-A177-3AD203B41FA5}">
                      <a16:colId xmlns:a16="http://schemas.microsoft.com/office/drawing/2014/main" val="20014"/>
                    </a:ext>
                  </a:extLst>
                </a:gridCol>
              </a:tblGrid>
              <a:tr h="5048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1" lang="zh-TW" altLang="zh-TW" sz="2600" b="0" i="0" u="none" strike="noStrike" cap="none" normalizeH="0" baseline="0">
                        <a:ln>
                          <a:noFill/>
                        </a:ln>
                        <a:solidFill>
                          <a:schemeClr val="tx1"/>
                        </a:solidFill>
                        <a:effectLst/>
                        <a:latin typeface="Arial" charset="0"/>
                        <a:ea typeface="新細明體" pitchFamily="18" charset="-12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1" lang="zh-TW" altLang="zh-TW" sz="2600" b="0" i="0" u="none" strike="noStrike" cap="none" normalizeH="0" baseline="0">
                        <a:ln>
                          <a:noFill/>
                        </a:ln>
                        <a:solidFill>
                          <a:schemeClr val="tx1"/>
                        </a:solidFill>
                        <a:effectLst/>
                        <a:latin typeface="Arial" charset="0"/>
                        <a:ea typeface="新細明體" pitchFamily="18" charset="-120"/>
                      </a:endParaRP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1" lang="zh-TW" altLang="zh-TW" sz="2600" b="0" i="0" u="none" strike="noStrike" cap="none" normalizeH="0" baseline="0">
                        <a:ln>
                          <a:noFill/>
                        </a:ln>
                        <a:solidFill>
                          <a:schemeClr val="tx1"/>
                        </a:solidFill>
                        <a:effectLst/>
                        <a:latin typeface="Courier New" pitchFamily="49" charset="0"/>
                        <a:ea typeface="新細明體" pitchFamily="18" charset="-120"/>
                      </a:endParaRP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1" lang="zh-TW" altLang="zh-TW" sz="2600" b="0" i="0" u="none" strike="noStrike" cap="none" normalizeH="0" baseline="0">
                        <a:ln>
                          <a:noFill/>
                        </a:ln>
                        <a:solidFill>
                          <a:schemeClr val="tx1"/>
                        </a:solidFill>
                        <a:effectLst/>
                        <a:latin typeface="Courier New" pitchFamily="49" charset="0"/>
                        <a:ea typeface="新細明體" pitchFamily="18" charset="-120"/>
                      </a:endParaRP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1" lang="zh-TW" altLang="zh-TW" sz="2600" b="0" i="0" u="none" strike="noStrike" cap="none" normalizeH="0" baseline="0">
                        <a:ln>
                          <a:noFill/>
                        </a:ln>
                        <a:solidFill>
                          <a:schemeClr val="tx1"/>
                        </a:solidFill>
                        <a:effectLst/>
                        <a:latin typeface="Courier New" pitchFamily="49" charset="0"/>
                        <a:ea typeface="新細明體" pitchFamily="18" charset="-120"/>
                      </a:endParaRP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1" lang="zh-TW" altLang="zh-TW" sz="2600" b="0" i="0" u="none" strike="noStrike" cap="none" normalizeH="0" baseline="0">
                        <a:ln>
                          <a:noFill/>
                        </a:ln>
                        <a:solidFill>
                          <a:schemeClr val="tx1"/>
                        </a:solidFill>
                        <a:effectLst/>
                        <a:latin typeface="Courier New" pitchFamily="49" charset="0"/>
                        <a:ea typeface="新細明體" pitchFamily="18" charset="-120"/>
                      </a:endParaRP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1" lang="zh-TW" altLang="zh-TW" sz="2600" b="0" i="0" u="none" strike="noStrike" cap="none" normalizeH="0" baseline="0">
                        <a:ln>
                          <a:noFill/>
                        </a:ln>
                        <a:solidFill>
                          <a:schemeClr val="tx1"/>
                        </a:solidFill>
                        <a:effectLst/>
                        <a:latin typeface="Courier New" pitchFamily="49" charset="0"/>
                        <a:ea typeface="新細明體" pitchFamily="18" charset="-120"/>
                      </a:endParaRP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1" lang="zh-TW" altLang="zh-TW" sz="2600" b="0" i="0" u="none" strike="noStrike" cap="none" normalizeH="0" baseline="0">
                        <a:ln>
                          <a:noFill/>
                        </a:ln>
                        <a:solidFill>
                          <a:schemeClr val="tx1"/>
                        </a:solidFill>
                        <a:effectLst/>
                        <a:latin typeface="Courier New" pitchFamily="49" charset="0"/>
                        <a:ea typeface="新細明體" pitchFamily="18" charset="-120"/>
                      </a:endParaRP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1" lang="zh-TW" altLang="zh-TW" sz="2600" b="0" i="0" u="none" strike="noStrike" cap="none" normalizeH="0" baseline="0">
                        <a:ln>
                          <a:noFill/>
                        </a:ln>
                        <a:solidFill>
                          <a:schemeClr val="tx1"/>
                        </a:solidFill>
                        <a:effectLst/>
                        <a:latin typeface="Courier New" pitchFamily="49" charset="0"/>
                        <a:ea typeface="新細明體" pitchFamily="18" charset="-120"/>
                      </a:endParaRP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1" lang="zh-TW" altLang="zh-TW" sz="2600" b="0" i="0" u="none" strike="noStrike" cap="none" normalizeH="0" baseline="0">
                        <a:ln>
                          <a:noFill/>
                        </a:ln>
                        <a:solidFill>
                          <a:schemeClr val="tx1"/>
                        </a:solidFill>
                        <a:effectLst/>
                        <a:latin typeface="Courier New" pitchFamily="49" charset="0"/>
                        <a:ea typeface="新細明體" pitchFamily="18" charset="-120"/>
                      </a:endParaRP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1" lang="zh-TW" altLang="zh-TW" sz="2000" b="1" i="0" u="none" strike="noStrike" cap="none" normalizeH="0" baseline="0">
                        <a:ln>
                          <a:noFill/>
                        </a:ln>
                        <a:solidFill>
                          <a:schemeClr val="tx1"/>
                        </a:solidFill>
                        <a:effectLst/>
                        <a:latin typeface="Times New Roman" pitchFamily="18" charset="0"/>
                        <a:ea typeface="新細明體" pitchFamily="18" charset="-120"/>
                      </a:endParaRP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1" lang="zh-TW" altLang="zh-TW" sz="2600" b="0" i="0" u="none" strike="noStrike" cap="none" normalizeH="0" baseline="0">
                        <a:ln>
                          <a:noFill/>
                        </a:ln>
                        <a:solidFill>
                          <a:schemeClr val="tx1"/>
                        </a:solidFill>
                        <a:effectLst/>
                        <a:latin typeface="Arial" charset="0"/>
                        <a:ea typeface="新細明體" pitchFamily="18" charset="-120"/>
                      </a:endParaRP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1" lang="zh-TW" altLang="zh-TW" sz="2600" b="0" i="0" u="none" strike="noStrike" cap="none" normalizeH="0" baseline="0">
                        <a:ln>
                          <a:noFill/>
                        </a:ln>
                        <a:solidFill>
                          <a:schemeClr val="tx1"/>
                        </a:solidFill>
                        <a:effectLst/>
                        <a:latin typeface="Arial" charset="0"/>
                        <a:ea typeface="新細明體" pitchFamily="18" charset="-120"/>
                      </a:endParaRP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1" lang="zh-TW" altLang="zh-TW" sz="2600" b="0" i="0" u="none" strike="noStrike" cap="none" normalizeH="0" baseline="0">
                        <a:ln>
                          <a:noFill/>
                        </a:ln>
                        <a:solidFill>
                          <a:schemeClr val="tx1"/>
                        </a:solidFill>
                        <a:effectLst/>
                        <a:latin typeface="Arial" charset="0"/>
                        <a:ea typeface="新細明體" pitchFamily="18" charset="-120"/>
                      </a:endParaRPr>
                    </a:p>
                  </a:txBody>
                  <a:tcPr marL="90000" marR="90000" marT="46800" marB="46800" anchor="ct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000" b="1" i="0" u="none" strike="noStrike" cap="none" normalizeH="0" baseline="0">
                          <a:ln>
                            <a:noFill/>
                          </a:ln>
                          <a:solidFill>
                            <a:schemeClr val="tx1"/>
                          </a:solidFill>
                          <a:effectLst/>
                          <a:latin typeface="Times New Roman" pitchFamily="18" charset="0"/>
                          <a:ea typeface="新細明體" pitchFamily="18" charset="-120"/>
                        </a:rPr>
                        <a:t>eof</a:t>
                      </a:r>
                    </a:p>
                  </a:txBody>
                  <a:tcPr marL="90000" marR="90000" marT="46800" marB="46800" anchor="ctr" horzOverflow="overflow">
                    <a:lnL w="12700"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335" name="Line 145"/>
          <p:cNvSpPr>
            <a:spLocks noChangeShapeType="1"/>
          </p:cNvSpPr>
          <p:nvPr/>
        </p:nvSpPr>
        <p:spPr bwMode="auto">
          <a:xfrm flipV="1">
            <a:off x="4067944" y="2638425"/>
            <a:ext cx="0" cy="503238"/>
          </a:xfrm>
          <a:prstGeom prst="line">
            <a:avLst/>
          </a:prstGeom>
          <a:noFill/>
          <a:ln w="28575">
            <a:solidFill>
              <a:schemeClr val="tx1"/>
            </a:solidFill>
            <a:round/>
            <a:headEnd/>
            <a:tailEnd type="triangle" w="med" len="med"/>
          </a:ln>
        </p:spPr>
        <p:txBody>
          <a:bodyPr wrap="none" lIns="90000" tIns="46800" rIns="90000" bIns="46800" anchor="ctr"/>
          <a:lstStyle/>
          <a:p>
            <a:endParaRPr lang="en-IN"/>
          </a:p>
        </p:txBody>
      </p:sp>
      <p:sp>
        <p:nvSpPr>
          <p:cNvPr id="11336" name="Text Box 146"/>
          <p:cNvSpPr txBox="1">
            <a:spLocks noChangeArrowheads="1"/>
          </p:cNvSpPr>
          <p:nvPr/>
        </p:nvSpPr>
        <p:spPr bwMode="auto">
          <a:xfrm>
            <a:off x="3348038" y="3141663"/>
            <a:ext cx="1547812" cy="396875"/>
          </a:xfrm>
          <a:prstGeom prst="rect">
            <a:avLst/>
          </a:prstGeom>
          <a:noFill/>
          <a:ln w="9525">
            <a:noFill/>
            <a:miter lim="800000"/>
            <a:headEnd/>
            <a:tailEnd/>
          </a:ln>
        </p:spPr>
        <p:txBody>
          <a:bodyPr wrap="none" lIns="90000" tIns="46800" rIns="90000" bIns="46800">
            <a:spAutoFit/>
          </a:bodyPr>
          <a:lstStyle/>
          <a:p>
            <a:r>
              <a:rPr lang="en-US" altLang="zh-TW" sz="2000" b="1">
                <a:latin typeface="Times New Roman" pitchFamily="18" charset="0"/>
              </a:rPr>
              <a:t>lexemeBegin</a:t>
            </a:r>
          </a:p>
        </p:txBody>
      </p:sp>
      <p:sp>
        <p:nvSpPr>
          <p:cNvPr id="11337" name="Line 147"/>
          <p:cNvSpPr>
            <a:spLocks noChangeShapeType="1"/>
          </p:cNvSpPr>
          <p:nvPr/>
        </p:nvSpPr>
        <p:spPr bwMode="auto">
          <a:xfrm flipV="1">
            <a:off x="5076056" y="2565400"/>
            <a:ext cx="0" cy="503238"/>
          </a:xfrm>
          <a:prstGeom prst="line">
            <a:avLst/>
          </a:prstGeom>
          <a:noFill/>
          <a:ln w="28575">
            <a:solidFill>
              <a:schemeClr val="tx1"/>
            </a:solidFill>
            <a:round/>
            <a:headEnd/>
            <a:tailEnd type="triangle" w="med" len="med"/>
          </a:ln>
        </p:spPr>
        <p:txBody>
          <a:bodyPr wrap="none" lIns="90000" tIns="46800" rIns="90000" bIns="46800" anchor="ctr"/>
          <a:lstStyle/>
          <a:p>
            <a:endParaRPr lang="en-IN"/>
          </a:p>
        </p:txBody>
      </p:sp>
      <p:sp>
        <p:nvSpPr>
          <p:cNvPr id="11338" name="Text Box 148"/>
          <p:cNvSpPr txBox="1">
            <a:spLocks noChangeArrowheads="1"/>
          </p:cNvSpPr>
          <p:nvPr/>
        </p:nvSpPr>
        <p:spPr bwMode="auto">
          <a:xfrm>
            <a:off x="4859338" y="3141663"/>
            <a:ext cx="1069975" cy="396875"/>
          </a:xfrm>
          <a:prstGeom prst="rect">
            <a:avLst/>
          </a:prstGeom>
          <a:noFill/>
          <a:ln w="9525">
            <a:noFill/>
            <a:miter lim="800000"/>
            <a:headEnd/>
            <a:tailEnd/>
          </a:ln>
        </p:spPr>
        <p:txBody>
          <a:bodyPr wrap="none" lIns="90000" tIns="46800" rIns="90000" bIns="46800">
            <a:spAutoFit/>
          </a:bodyPr>
          <a:lstStyle/>
          <a:p>
            <a:r>
              <a:rPr lang="en-US" altLang="zh-TW" sz="2000" b="1">
                <a:latin typeface="Times New Roman" pitchFamily="18" charset="0"/>
              </a:rPr>
              <a:t>forward</a:t>
            </a:r>
          </a:p>
        </p:txBody>
      </p:sp>
      <p:sp>
        <p:nvSpPr>
          <p:cNvPr id="11339" name="Oval 149"/>
          <p:cNvSpPr>
            <a:spLocks noChangeArrowheads="1"/>
          </p:cNvSpPr>
          <p:nvPr/>
        </p:nvSpPr>
        <p:spPr bwMode="auto">
          <a:xfrm>
            <a:off x="7524750" y="3789363"/>
            <a:ext cx="790575" cy="792162"/>
          </a:xfrm>
          <a:prstGeom prst="ellipse">
            <a:avLst/>
          </a:prstGeom>
          <a:noFill/>
          <a:ln w="57150">
            <a:solidFill>
              <a:srgbClr val="FF0000"/>
            </a:solidFill>
            <a:round/>
            <a:headEnd/>
            <a:tailEnd/>
          </a:ln>
        </p:spPr>
        <p:txBody>
          <a:bodyPr wrap="none" lIns="90000" tIns="46800" rIns="90000" bIns="46800" anchor="ctr"/>
          <a:lstStyle/>
          <a:p>
            <a:endParaRPr lang="zh-TW" altLang="en-US"/>
          </a:p>
        </p:txBody>
      </p:sp>
      <p:sp>
        <p:nvSpPr>
          <p:cNvPr id="11340" name="Text Box 150"/>
          <p:cNvSpPr txBox="1">
            <a:spLocks noChangeArrowheads="1"/>
          </p:cNvSpPr>
          <p:nvPr/>
        </p:nvSpPr>
        <p:spPr bwMode="auto">
          <a:xfrm>
            <a:off x="7308850" y="5084763"/>
            <a:ext cx="1152525" cy="396875"/>
          </a:xfrm>
          <a:prstGeom prst="rect">
            <a:avLst/>
          </a:prstGeom>
          <a:noFill/>
          <a:ln w="9525">
            <a:noFill/>
            <a:miter lim="800000"/>
            <a:headEnd/>
            <a:tailEnd/>
          </a:ln>
        </p:spPr>
        <p:txBody>
          <a:bodyPr wrap="none" lIns="90000" tIns="46800" rIns="90000" bIns="46800">
            <a:spAutoFit/>
          </a:bodyPr>
          <a:lstStyle/>
          <a:p>
            <a:r>
              <a:rPr lang="en-US" altLang="zh-TW" sz="2000" b="1">
                <a:latin typeface="Times New Roman" pitchFamily="18" charset="0"/>
              </a:rPr>
              <a:t>Sentinels</a:t>
            </a:r>
          </a:p>
        </p:txBody>
      </p:sp>
      <p:sp>
        <p:nvSpPr>
          <p:cNvPr id="11341" name="Line 151"/>
          <p:cNvSpPr>
            <a:spLocks noChangeShapeType="1"/>
          </p:cNvSpPr>
          <p:nvPr/>
        </p:nvSpPr>
        <p:spPr bwMode="auto">
          <a:xfrm>
            <a:off x="7885113" y="4581525"/>
            <a:ext cx="0" cy="431800"/>
          </a:xfrm>
          <a:prstGeom prst="line">
            <a:avLst/>
          </a:prstGeom>
          <a:noFill/>
          <a:ln w="38100">
            <a:solidFill>
              <a:srgbClr val="FF0000"/>
            </a:solidFill>
            <a:round/>
            <a:headEnd/>
            <a:tailEnd type="triangle" w="med" len="med"/>
          </a:ln>
        </p:spPr>
        <p:txBody>
          <a:bodyPr wrap="none" lIns="90000" tIns="46800" rIns="90000" bIns="46800" anchor="ct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17525" y="171450"/>
            <a:ext cx="4498975" cy="579438"/>
          </a:xfrm>
          <a:prstGeom prst="rect">
            <a:avLst/>
          </a:prstGeom>
          <a:noFill/>
          <a:ln w="9525">
            <a:noFill/>
            <a:miter lim="800000"/>
            <a:headEnd/>
            <a:tailEnd/>
          </a:ln>
          <a:effectLst/>
        </p:spPr>
        <p:txBody>
          <a:bodyPr wrap="none">
            <a:spAutoFit/>
          </a:bodyPr>
          <a:lstStyle/>
          <a:p>
            <a:r>
              <a:rPr lang="en-US" sz="3200" i="0"/>
              <a:t>Review: Compiler Phases:</a:t>
            </a:r>
            <a:endParaRPr lang="en-US" i="0"/>
          </a:p>
        </p:txBody>
      </p:sp>
      <p:sp>
        <p:nvSpPr>
          <p:cNvPr id="12291" name="Text Box 3"/>
          <p:cNvSpPr txBox="1">
            <a:spLocks noChangeArrowheads="1"/>
          </p:cNvSpPr>
          <p:nvPr/>
        </p:nvSpPr>
        <p:spPr bwMode="auto">
          <a:xfrm>
            <a:off x="3581400" y="685800"/>
            <a:ext cx="2138363" cy="457200"/>
          </a:xfrm>
          <a:prstGeom prst="rect">
            <a:avLst/>
          </a:prstGeom>
          <a:noFill/>
          <a:ln w="9525">
            <a:noFill/>
            <a:miter lim="800000"/>
            <a:headEnd/>
            <a:tailEnd/>
          </a:ln>
          <a:effectLst/>
        </p:spPr>
        <p:txBody>
          <a:bodyPr wrap="none">
            <a:spAutoFit/>
          </a:bodyPr>
          <a:lstStyle/>
          <a:p>
            <a:r>
              <a:rPr lang="en-US" i="0"/>
              <a:t>Source program</a:t>
            </a:r>
          </a:p>
        </p:txBody>
      </p:sp>
      <p:sp>
        <p:nvSpPr>
          <p:cNvPr id="12292" name="Text Box 4"/>
          <p:cNvSpPr txBox="1">
            <a:spLocks noChangeArrowheads="1"/>
          </p:cNvSpPr>
          <p:nvPr/>
        </p:nvSpPr>
        <p:spPr bwMode="auto">
          <a:xfrm>
            <a:off x="3505200" y="1371600"/>
            <a:ext cx="2211388" cy="466725"/>
          </a:xfrm>
          <a:prstGeom prst="rect">
            <a:avLst/>
          </a:prstGeom>
          <a:noFill/>
          <a:ln w="9525">
            <a:solidFill>
              <a:schemeClr val="tx1"/>
            </a:solidFill>
            <a:miter lim="800000"/>
            <a:headEnd/>
            <a:tailEnd/>
          </a:ln>
          <a:effectLst/>
        </p:spPr>
        <p:txBody>
          <a:bodyPr wrap="none">
            <a:spAutoFit/>
          </a:bodyPr>
          <a:lstStyle/>
          <a:p>
            <a:r>
              <a:rPr lang="en-US" i="0"/>
              <a:t>Lexical analyzer</a:t>
            </a:r>
          </a:p>
        </p:txBody>
      </p:sp>
      <p:sp>
        <p:nvSpPr>
          <p:cNvPr id="12293" name="Text Box 5"/>
          <p:cNvSpPr txBox="1">
            <a:spLocks noChangeArrowheads="1"/>
          </p:cNvSpPr>
          <p:nvPr/>
        </p:nvSpPr>
        <p:spPr bwMode="auto">
          <a:xfrm>
            <a:off x="3505200" y="2057400"/>
            <a:ext cx="2146300" cy="466725"/>
          </a:xfrm>
          <a:prstGeom prst="rect">
            <a:avLst/>
          </a:prstGeom>
          <a:noFill/>
          <a:ln w="9525">
            <a:solidFill>
              <a:schemeClr val="tx1"/>
            </a:solidFill>
            <a:miter lim="800000"/>
            <a:headEnd/>
            <a:tailEnd/>
          </a:ln>
          <a:effectLst/>
        </p:spPr>
        <p:txBody>
          <a:bodyPr wrap="none">
            <a:spAutoFit/>
          </a:bodyPr>
          <a:lstStyle/>
          <a:p>
            <a:r>
              <a:rPr lang="en-US" i="0"/>
              <a:t>Syntax analyzer</a:t>
            </a:r>
          </a:p>
        </p:txBody>
      </p:sp>
      <p:sp>
        <p:nvSpPr>
          <p:cNvPr id="12294" name="Text Box 6"/>
          <p:cNvSpPr txBox="1">
            <a:spLocks noChangeArrowheads="1"/>
          </p:cNvSpPr>
          <p:nvPr/>
        </p:nvSpPr>
        <p:spPr bwMode="auto">
          <a:xfrm>
            <a:off x="3429000" y="2743200"/>
            <a:ext cx="2432050" cy="466725"/>
          </a:xfrm>
          <a:prstGeom prst="rect">
            <a:avLst/>
          </a:prstGeom>
          <a:noFill/>
          <a:ln w="9525">
            <a:solidFill>
              <a:schemeClr val="tx1"/>
            </a:solidFill>
            <a:miter lim="800000"/>
            <a:headEnd/>
            <a:tailEnd/>
          </a:ln>
          <a:effectLst/>
        </p:spPr>
        <p:txBody>
          <a:bodyPr wrap="none">
            <a:spAutoFit/>
          </a:bodyPr>
          <a:lstStyle/>
          <a:p>
            <a:r>
              <a:rPr lang="en-US" i="0"/>
              <a:t>Semantic analyzer</a:t>
            </a:r>
          </a:p>
        </p:txBody>
      </p:sp>
      <p:sp>
        <p:nvSpPr>
          <p:cNvPr id="12295" name="Text Box 7"/>
          <p:cNvSpPr txBox="1">
            <a:spLocks noChangeArrowheads="1"/>
          </p:cNvSpPr>
          <p:nvPr/>
        </p:nvSpPr>
        <p:spPr bwMode="auto">
          <a:xfrm>
            <a:off x="2895600" y="3429000"/>
            <a:ext cx="3606800" cy="466725"/>
          </a:xfrm>
          <a:prstGeom prst="rect">
            <a:avLst/>
          </a:prstGeom>
          <a:noFill/>
          <a:ln w="9525">
            <a:solidFill>
              <a:schemeClr val="tx1"/>
            </a:solidFill>
            <a:miter lim="800000"/>
            <a:headEnd/>
            <a:tailEnd/>
          </a:ln>
          <a:effectLst/>
        </p:spPr>
        <p:txBody>
          <a:bodyPr wrap="none">
            <a:spAutoFit/>
          </a:bodyPr>
          <a:lstStyle/>
          <a:p>
            <a:r>
              <a:rPr lang="en-US" i="0"/>
              <a:t>Intermediate code generator</a:t>
            </a:r>
          </a:p>
        </p:txBody>
      </p:sp>
      <p:sp>
        <p:nvSpPr>
          <p:cNvPr id="12296" name="Text Box 8"/>
          <p:cNvSpPr txBox="1">
            <a:spLocks noChangeArrowheads="1"/>
          </p:cNvSpPr>
          <p:nvPr/>
        </p:nvSpPr>
        <p:spPr bwMode="auto">
          <a:xfrm>
            <a:off x="3581400" y="4191000"/>
            <a:ext cx="2078038" cy="466725"/>
          </a:xfrm>
          <a:prstGeom prst="rect">
            <a:avLst/>
          </a:prstGeom>
          <a:noFill/>
          <a:ln w="9525">
            <a:solidFill>
              <a:schemeClr val="tx1"/>
            </a:solidFill>
            <a:miter lim="800000"/>
            <a:headEnd/>
            <a:tailEnd/>
          </a:ln>
          <a:effectLst/>
        </p:spPr>
        <p:txBody>
          <a:bodyPr wrap="none">
            <a:spAutoFit/>
          </a:bodyPr>
          <a:lstStyle/>
          <a:p>
            <a:r>
              <a:rPr lang="en-US" i="0"/>
              <a:t>Code optimizer</a:t>
            </a:r>
          </a:p>
        </p:txBody>
      </p:sp>
      <p:sp>
        <p:nvSpPr>
          <p:cNvPr id="12297" name="Text Box 9"/>
          <p:cNvSpPr txBox="1">
            <a:spLocks noChangeArrowheads="1"/>
          </p:cNvSpPr>
          <p:nvPr/>
        </p:nvSpPr>
        <p:spPr bwMode="auto">
          <a:xfrm>
            <a:off x="3581400" y="5105400"/>
            <a:ext cx="2062163" cy="466725"/>
          </a:xfrm>
          <a:prstGeom prst="rect">
            <a:avLst/>
          </a:prstGeom>
          <a:noFill/>
          <a:ln w="9525">
            <a:solidFill>
              <a:schemeClr val="tx1"/>
            </a:solidFill>
            <a:miter lim="800000"/>
            <a:headEnd/>
            <a:tailEnd/>
          </a:ln>
          <a:effectLst/>
        </p:spPr>
        <p:txBody>
          <a:bodyPr wrap="none">
            <a:spAutoFit/>
          </a:bodyPr>
          <a:lstStyle/>
          <a:p>
            <a:r>
              <a:rPr lang="en-US" i="0"/>
              <a:t>Code generator</a:t>
            </a:r>
          </a:p>
        </p:txBody>
      </p:sp>
      <p:sp>
        <p:nvSpPr>
          <p:cNvPr id="12298" name="Text Box 10"/>
          <p:cNvSpPr txBox="1">
            <a:spLocks noChangeArrowheads="1"/>
          </p:cNvSpPr>
          <p:nvPr/>
        </p:nvSpPr>
        <p:spPr bwMode="auto">
          <a:xfrm>
            <a:off x="1143000" y="2362200"/>
            <a:ext cx="1808163" cy="831850"/>
          </a:xfrm>
          <a:prstGeom prst="rect">
            <a:avLst/>
          </a:prstGeom>
          <a:noFill/>
          <a:ln w="9525">
            <a:solidFill>
              <a:schemeClr val="tx1"/>
            </a:solidFill>
            <a:miter lim="800000"/>
            <a:headEnd/>
            <a:tailEnd/>
          </a:ln>
          <a:effectLst/>
        </p:spPr>
        <p:txBody>
          <a:bodyPr wrap="none">
            <a:spAutoFit/>
          </a:bodyPr>
          <a:lstStyle/>
          <a:p>
            <a:r>
              <a:rPr lang="en-US" i="0"/>
              <a:t>Symbol table</a:t>
            </a:r>
          </a:p>
          <a:p>
            <a:r>
              <a:rPr lang="en-US" i="0"/>
              <a:t>manager</a:t>
            </a:r>
          </a:p>
        </p:txBody>
      </p:sp>
      <p:sp>
        <p:nvSpPr>
          <p:cNvPr id="12299" name="Text Box 11"/>
          <p:cNvSpPr txBox="1">
            <a:spLocks noChangeArrowheads="1"/>
          </p:cNvSpPr>
          <p:nvPr/>
        </p:nvSpPr>
        <p:spPr bwMode="auto">
          <a:xfrm>
            <a:off x="6537325" y="2632075"/>
            <a:ext cx="1825625" cy="466725"/>
          </a:xfrm>
          <a:prstGeom prst="rect">
            <a:avLst/>
          </a:prstGeom>
          <a:noFill/>
          <a:ln w="9525">
            <a:solidFill>
              <a:schemeClr val="tx1"/>
            </a:solidFill>
            <a:miter lim="800000"/>
            <a:headEnd/>
            <a:tailEnd/>
          </a:ln>
          <a:effectLst/>
        </p:spPr>
        <p:txBody>
          <a:bodyPr wrap="none">
            <a:spAutoFit/>
          </a:bodyPr>
          <a:lstStyle/>
          <a:p>
            <a:r>
              <a:rPr lang="en-US" i="0"/>
              <a:t>Error handler</a:t>
            </a:r>
          </a:p>
        </p:txBody>
      </p:sp>
      <p:sp>
        <p:nvSpPr>
          <p:cNvPr id="12300" name="Line 12"/>
          <p:cNvSpPr>
            <a:spLocks noChangeShapeType="1"/>
          </p:cNvSpPr>
          <p:nvPr/>
        </p:nvSpPr>
        <p:spPr bwMode="auto">
          <a:xfrm>
            <a:off x="4572000" y="1143000"/>
            <a:ext cx="0" cy="152400"/>
          </a:xfrm>
          <a:prstGeom prst="line">
            <a:avLst/>
          </a:prstGeom>
          <a:noFill/>
          <a:ln w="9525">
            <a:solidFill>
              <a:schemeClr val="tx1"/>
            </a:solidFill>
            <a:round/>
            <a:headEnd/>
            <a:tailEnd type="triangle" w="med" len="med"/>
          </a:ln>
          <a:effectLst/>
        </p:spPr>
        <p:txBody>
          <a:bodyPr wrap="none" anchor="ctr"/>
          <a:lstStyle/>
          <a:p>
            <a:endParaRPr lang="en-IN"/>
          </a:p>
        </p:txBody>
      </p:sp>
      <p:sp>
        <p:nvSpPr>
          <p:cNvPr id="12301" name="Line 13"/>
          <p:cNvSpPr>
            <a:spLocks noChangeShapeType="1"/>
          </p:cNvSpPr>
          <p:nvPr/>
        </p:nvSpPr>
        <p:spPr bwMode="auto">
          <a:xfrm>
            <a:off x="4572000" y="1828800"/>
            <a:ext cx="0" cy="228600"/>
          </a:xfrm>
          <a:prstGeom prst="line">
            <a:avLst/>
          </a:prstGeom>
          <a:noFill/>
          <a:ln w="9525">
            <a:solidFill>
              <a:schemeClr val="tx1"/>
            </a:solidFill>
            <a:round/>
            <a:headEnd/>
            <a:tailEnd type="triangle" w="med" len="med"/>
          </a:ln>
          <a:effectLst/>
        </p:spPr>
        <p:txBody>
          <a:bodyPr wrap="none" anchor="ctr"/>
          <a:lstStyle/>
          <a:p>
            <a:endParaRPr lang="en-IN"/>
          </a:p>
        </p:txBody>
      </p:sp>
      <p:sp>
        <p:nvSpPr>
          <p:cNvPr id="12302" name="Line 14"/>
          <p:cNvSpPr>
            <a:spLocks noChangeShapeType="1"/>
          </p:cNvSpPr>
          <p:nvPr/>
        </p:nvSpPr>
        <p:spPr bwMode="auto">
          <a:xfrm>
            <a:off x="4572000" y="2514600"/>
            <a:ext cx="0" cy="228600"/>
          </a:xfrm>
          <a:prstGeom prst="line">
            <a:avLst/>
          </a:prstGeom>
          <a:noFill/>
          <a:ln w="9525">
            <a:solidFill>
              <a:schemeClr val="tx1"/>
            </a:solidFill>
            <a:round/>
            <a:headEnd/>
            <a:tailEnd type="triangle" w="med" len="med"/>
          </a:ln>
          <a:effectLst/>
        </p:spPr>
        <p:txBody>
          <a:bodyPr wrap="none" anchor="ctr"/>
          <a:lstStyle/>
          <a:p>
            <a:endParaRPr lang="en-IN"/>
          </a:p>
        </p:txBody>
      </p:sp>
      <p:sp>
        <p:nvSpPr>
          <p:cNvPr id="12303" name="Line 15"/>
          <p:cNvSpPr>
            <a:spLocks noChangeShapeType="1"/>
          </p:cNvSpPr>
          <p:nvPr/>
        </p:nvSpPr>
        <p:spPr bwMode="auto">
          <a:xfrm>
            <a:off x="4572000" y="3276600"/>
            <a:ext cx="0" cy="152400"/>
          </a:xfrm>
          <a:prstGeom prst="line">
            <a:avLst/>
          </a:prstGeom>
          <a:noFill/>
          <a:ln w="9525">
            <a:solidFill>
              <a:schemeClr val="tx1"/>
            </a:solidFill>
            <a:round/>
            <a:headEnd/>
            <a:tailEnd type="triangle" w="med" len="med"/>
          </a:ln>
          <a:effectLst/>
        </p:spPr>
        <p:txBody>
          <a:bodyPr wrap="none" anchor="ctr"/>
          <a:lstStyle/>
          <a:p>
            <a:endParaRPr lang="en-IN"/>
          </a:p>
        </p:txBody>
      </p:sp>
      <p:sp>
        <p:nvSpPr>
          <p:cNvPr id="12304" name="Line 16"/>
          <p:cNvSpPr>
            <a:spLocks noChangeShapeType="1"/>
          </p:cNvSpPr>
          <p:nvPr/>
        </p:nvSpPr>
        <p:spPr bwMode="auto">
          <a:xfrm>
            <a:off x="4572000" y="3886200"/>
            <a:ext cx="0" cy="304800"/>
          </a:xfrm>
          <a:prstGeom prst="line">
            <a:avLst/>
          </a:prstGeom>
          <a:noFill/>
          <a:ln w="9525">
            <a:solidFill>
              <a:schemeClr val="tx1"/>
            </a:solidFill>
            <a:round/>
            <a:headEnd/>
            <a:tailEnd type="triangle" w="med" len="med"/>
          </a:ln>
          <a:effectLst/>
        </p:spPr>
        <p:txBody>
          <a:bodyPr wrap="none" anchor="ctr"/>
          <a:lstStyle/>
          <a:p>
            <a:endParaRPr lang="en-IN"/>
          </a:p>
        </p:txBody>
      </p:sp>
      <p:sp>
        <p:nvSpPr>
          <p:cNvPr id="12305" name="Line 17"/>
          <p:cNvSpPr>
            <a:spLocks noChangeShapeType="1"/>
          </p:cNvSpPr>
          <p:nvPr/>
        </p:nvSpPr>
        <p:spPr bwMode="auto">
          <a:xfrm>
            <a:off x="4572000" y="4724400"/>
            <a:ext cx="0" cy="381000"/>
          </a:xfrm>
          <a:prstGeom prst="line">
            <a:avLst/>
          </a:prstGeom>
          <a:noFill/>
          <a:ln w="9525">
            <a:solidFill>
              <a:schemeClr val="tx1"/>
            </a:solidFill>
            <a:round/>
            <a:headEnd/>
            <a:tailEnd type="triangle" w="med" len="med"/>
          </a:ln>
          <a:effectLst/>
        </p:spPr>
        <p:txBody>
          <a:bodyPr wrap="none" anchor="ctr"/>
          <a:lstStyle/>
          <a:p>
            <a:endParaRPr lang="en-IN"/>
          </a:p>
        </p:txBody>
      </p:sp>
      <p:sp>
        <p:nvSpPr>
          <p:cNvPr id="12307" name="Text Box 19"/>
          <p:cNvSpPr txBox="1">
            <a:spLocks noChangeArrowheads="1"/>
          </p:cNvSpPr>
          <p:nvPr/>
        </p:nvSpPr>
        <p:spPr bwMode="auto">
          <a:xfrm>
            <a:off x="6994525" y="1260475"/>
            <a:ext cx="1411288" cy="457200"/>
          </a:xfrm>
          <a:prstGeom prst="rect">
            <a:avLst/>
          </a:prstGeom>
          <a:solidFill>
            <a:schemeClr val="accent1"/>
          </a:solidFill>
          <a:ln w="9525">
            <a:noFill/>
            <a:miter lim="800000"/>
            <a:headEnd/>
            <a:tailEnd/>
          </a:ln>
          <a:effectLst/>
        </p:spPr>
        <p:txBody>
          <a:bodyPr wrap="none">
            <a:spAutoFit/>
          </a:bodyPr>
          <a:lstStyle/>
          <a:p>
            <a:r>
              <a:rPr lang="en-US" i="0"/>
              <a:t>Front End</a:t>
            </a:r>
          </a:p>
        </p:txBody>
      </p:sp>
      <p:sp>
        <p:nvSpPr>
          <p:cNvPr id="12308" name="Text Box 20"/>
          <p:cNvSpPr txBox="1">
            <a:spLocks noChangeArrowheads="1"/>
          </p:cNvSpPr>
          <p:nvPr/>
        </p:nvSpPr>
        <p:spPr bwMode="auto">
          <a:xfrm>
            <a:off x="6765925" y="4765675"/>
            <a:ext cx="1249363" cy="457200"/>
          </a:xfrm>
          <a:prstGeom prst="rect">
            <a:avLst/>
          </a:prstGeom>
          <a:solidFill>
            <a:schemeClr val="accent1"/>
          </a:solidFill>
          <a:ln w="9525">
            <a:noFill/>
            <a:miter lim="800000"/>
            <a:headEnd/>
            <a:tailEnd/>
          </a:ln>
          <a:effectLst/>
        </p:spPr>
        <p:txBody>
          <a:bodyPr wrap="none">
            <a:spAutoFit/>
          </a:bodyPr>
          <a:lstStyle/>
          <a:p>
            <a:r>
              <a:rPr lang="en-US" i="0"/>
              <a:t>Backend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TW"/>
              <a:t>Lookahead Code with Sentinels </a:t>
            </a:r>
          </a:p>
        </p:txBody>
      </p:sp>
      <p:sp>
        <p:nvSpPr>
          <p:cNvPr id="12291"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zh-TW" sz="1800" b="1">
                <a:latin typeface="Courier New" pitchFamily="49" charset="0"/>
              </a:rPr>
              <a:t>switch</a:t>
            </a:r>
            <a:r>
              <a:rPr lang="en-US" altLang="zh-TW" sz="1800">
                <a:latin typeface="Courier New" pitchFamily="49" charset="0"/>
              </a:rPr>
              <a:t> (*</a:t>
            </a:r>
            <a:r>
              <a:rPr lang="en-US" altLang="zh-TW" sz="1800" i="1">
                <a:latin typeface="Courier New" pitchFamily="49" charset="0"/>
              </a:rPr>
              <a:t>forward</a:t>
            </a:r>
            <a:r>
              <a:rPr lang="en-US" altLang="zh-TW" sz="1800">
                <a:latin typeface="Courier New" pitchFamily="49" charset="0"/>
              </a:rPr>
              <a:t>++) {</a:t>
            </a:r>
          </a:p>
          <a:p>
            <a:pPr eaLnBrk="1" hangingPunct="1">
              <a:lnSpc>
                <a:spcPct val="80000"/>
              </a:lnSpc>
              <a:buFont typeface="Wingdings" pitchFamily="2" charset="2"/>
              <a:buNone/>
            </a:pPr>
            <a:r>
              <a:rPr lang="en-US" altLang="zh-TW" sz="1800">
                <a:latin typeface="Courier New" pitchFamily="49" charset="0"/>
              </a:rPr>
              <a:t>   </a:t>
            </a:r>
            <a:r>
              <a:rPr lang="en-US" altLang="zh-TW" sz="1800" b="1">
                <a:latin typeface="Courier New" pitchFamily="49" charset="0"/>
              </a:rPr>
              <a:t>case</a:t>
            </a:r>
            <a:r>
              <a:rPr lang="en-US" altLang="zh-TW" sz="1800">
                <a:latin typeface="Courier New" pitchFamily="49" charset="0"/>
              </a:rPr>
              <a:t> </a:t>
            </a:r>
            <a:r>
              <a:rPr lang="en-US" altLang="zh-TW" sz="1800" b="1">
                <a:latin typeface="Courier New" pitchFamily="49" charset="0"/>
              </a:rPr>
              <a:t>eof</a:t>
            </a:r>
            <a:r>
              <a:rPr lang="en-US" altLang="zh-TW" sz="1800">
                <a:latin typeface="Courier New" pitchFamily="49" charset="0"/>
              </a:rPr>
              <a:t>:</a:t>
            </a:r>
          </a:p>
          <a:p>
            <a:pPr eaLnBrk="1" hangingPunct="1">
              <a:lnSpc>
                <a:spcPct val="80000"/>
              </a:lnSpc>
              <a:buFont typeface="Wingdings" pitchFamily="2" charset="2"/>
              <a:buNone/>
            </a:pPr>
            <a:r>
              <a:rPr lang="en-US" altLang="zh-TW" sz="1800">
                <a:latin typeface="Courier New" pitchFamily="49" charset="0"/>
              </a:rPr>
              <a:t>         </a:t>
            </a:r>
            <a:r>
              <a:rPr lang="en-US" altLang="zh-TW" sz="1800" b="1">
                <a:latin typeface="Courier New" pitchFamily="49" charset="0"/>
              </a:rPr>
              <a:t>if</a:t>
            </a:r>
            <a:r>
              <a:rPr lang="en-US" altLang="zh-TW" sz="1800">
                <a:latin typeface="Courier New" pitchFamily="49" charset="0"/>
              </a:rPr>
              <a:t> (</a:t>
            </a:r>
            <a:r>
              <a:rPr lang="en-US" altLang="zh-TW" sz="1800" i="1">
                <a:latin typeface="Courier New" pitchFamily="49" charset="0"/>
              </a:rPr>
              <a:t>forward</a:t>
            </a:r>
            <a:r>
              <a:rPr lang="en-US" altLang="zh-TW" sz="1800">
                <a:latin typeface="Courier New" pitchFamily="49" charset="0"/>
              </a:rPr>
              <a:t> is at end of first buffer) {</a:t>
            </a:r>
          </a:p>
          <a:p>
            <a:pPr eaLnBrk="1" hangingPunct="1">
              <a:lnSpc>
                <a:spcPct val="80000"/>
              </a:lnSpc>
              <a:buFont typeface="Wingdings" pitchFamily="2" charset="2"/>
              <a:buNone/>
            </a:pPr>
            <a:r>
              <a:rPr lang="en-US" altLang="zh-TW" sz="1800">
                <a:latin typeface="Courier New" pitchFamily="49" charset="0"/>
              </a:rPr>
              <a:t>            reload second buffer;</a:t>
            </a:r>
          </a:p>
          <a:p>
            <a:pPr eaLnBrk="1" hangingPunct="1">
              <a:lnSpc>
                <a:spcPct val="80000"/>
              </a:lnSpc>
              <a:buFont typeface="Wingdings" pitchFamily="2" charset="2"/>
              <a:buNone/>
            </a:pPr>
            <a:r>
              <a:rPr lang="en-US" altLang="zh-TW" sz="1800">
                <a:latin typeface="Courier New" pitchFamily="49" charset="0"/>
              </a:rPr>
              <a:t>            </a:t>
            </a:r>
            <a:r>
              <a:rPr lang="en-US" altLang="zh-TW" sz="1800" i="1">
                <a:latin typeface="Courier New" pitchFamily="49" charset="0"/>
              </a:rPr>
              <a:t>forward</a:t>
            </a:r>
            <a:r>
              <a:rPr lang="en-US" altLang="zh-TW" sz="1800">
                <a:latin typeface="Courier New" pitchFamily="49" charset="0"/>
              </a:rPr>
              <a:t> = beginning of second buffer;</a:t>
            </a:r>
          </a:p>
          <a:p>
            <a:pPr eaLnBrk="1" hangingPunct="1">
              <a:lnSpc>
                <a:spcPct val="80000"/>
              </a:lnSpc>
              <a:buFont typeface="Wingdings" pitchFamily="2" charset="2"/>
              <a:buNone/>
            </a:pPr>
            <a:r>
              <a:rPr lang="en-US" altLang="zh-TW" sz="1800">
                <a:latin typeface="Courier New" pitchFamily="49" charset="0"/>
              </a:rPr>
              <a:t>         } </a:t>
            </a:r>
          </a:p>
          <a:p>
            <a:pPr eaLnBrk="1" hangingPunct="1">
              <a:lnSpc>
                <a:spcPct val="80000"/>
              </a:lnSpc>
              <a:buFont typeface="Wingdings" pitchFamily="2" charset="2"/>
              <a:buNone/>
            </a:pPr>
            <a:r>
              <a:rPr lang="en-US" altLang="zh-TW" sz="1800">
                <a:latin typeface="Courier New" pitchFamily="49" charset="0"/>
              </a:rPr>
              <a:t>         </a:t>
            </a:r>
            <a:r>
              <a:rPr lang="en-US" altLang="zh-TW" sz="1800" b="1">
                <a:latin typeface="Courier New" pitchFamily="49" charset="0"/>
              </a:rPr>
              <a:t>else if</a:t>
            </a:r>
            <a:r>
              <a:rPr lang="en-US" altLang="zh-TW" sz="1800">
                <a:latin typeface="Courier New" pitchFamily="49" charset="0"/>
              </a:rPr>
              <a:t> (</a:t>
            </a:r>
            <a:r>
              <a:rPr lang="en-US" altLang="zh-TW" sz="1800" i="1">
                <a:latin typeface="Courier New" pitchFamily="49" charset="0"/>
              </a:rPr>
              <a:t>forward</a:t>
            </a:r>
            <a:r>
              <a:rPr lang="en-US" altLang="zh-TW" sz="1800">
                <a:latin typeface="Courier New" pitchFamily="49" charset="0"/>
              </a:rPr>
              <a:t> is at end of second buffer) {</a:t>
            </a:r>
          </a:p>
          <a:p>
            <a:pPr eaLnBrk="1" hangingPunct="1">
              <a:lnSpc>
                <a:spcPct val="80000"/>
              </a:lnSpc>
              <a:buFont typeface="Wingdings" pitchFamily="2" charset="2"/>
              <a:buNone/>
            </a:pPr>
            <a:r>
              <a:rPr lang="en-US" altLang="zh-TW" sz="1800">
                <a:latin typeface="Courier New" pitchFamily="49" charset="0"/>
              </a:rPr>
              <a:t>            reload first buffer;</a:t>
            </a:r>
          </a:p>
          <a:p>
            <a:pPr eaLnBrk="1" hangingPunct="1">
              <a:lnSpc>
                <a:spcPct val="80000"/>
              </a:lnSpc>
              <a:buFont typeface="Wingdings" pitchFamily="2" charset="2"/>
              <a:buNone/>
            </a:pPr>
            <a:r>
              <a:rPr lang="en-US" altLang="zh-TW" sz="1800">
                <a:latin typeface="Courier New" pitchFamily="49" charset="0"/>
              </a:rPr>
              <a:t>            </a:t>
            </a:r>
            <a:r>
              <a:rPr lang="en-US" altLang="zh-TW" sz="1800" i="1">
                <a:latin typeface="Courier New" pitchFamily="49" charset="0"/>
              </a:rPr>
              <a:t>forward</a:t>
            </a:r>
            <a:r>
              <a:rPr lang="en-US" altLang="zh-TW" sz="1800">
                <a:latin typeface="Courier New" pitchFamily="49" charset="0"/>
              </a:rPr>
              <a:t> = beginning of first buffer;</a:t>
            </a:r>
          </a:p>
          <a:p>
            <a:pPr eaLnBrk="1" hangingPunct="1">
              <a:lnSpc>
                <a:spcPct val="80000"/>
              </a:lnSpc>
              <a:buFont typeface="Wingdings" pitchFamily="2" charset="2"/>
              <a:buNone/>
            </a:pPr>
            <a:r>
              <a:rPr lang="en-US" altLang="zh-TW" sz="1800">
                <a:latin typeface="Courier New" pitchFamily="49" charset="0"/>
              </a:rPr>
              <a:t>         }</a:t>
            </a:r>
          </a:p>
          <a:p>
            <a:pPr eaLnBrk="1" hangingPunct="1">
              <a:lnSpc>
                <a:spcPct val="80000"/>
              </a:lnSpc>
              <a:buFont typeface="Wingdings" pitchFamily="2" charset="2"/>
              <a:buNone/>
            </a:pPr>
            <a:r>
              <a:rPr lang="en-US" altLang="zh-TW" sz="1800">
                <a:latin typeface="Courier New" pitchFamily="49" charset="0"/>
              </a:rPr>
              <a:t>         </a:t>
            </a:r>
            <a:r>
              <a:rPr lang="en-US" altLang="zh-TW" sz="1800" b="1">
                <a:latin typeface="Courier New" pitchFamily="49" charset="0"/>
              </a:rPr>
              <a:t>else</a:t>
            </a:r>
            <a:r>
              <a:rPr lang="en-US" altLang="zh-TW" sz="1800">
                <a:latin typeface="Courier New" pitchFamily="49" charset="0"/>
              </a:rPr>
              <a:t> </a:t>
            </a:r>
          </a:p>
          <a:p>
            <a:pPr eaLnBrk="1" hangingPunct="1">
              <a:lnSpc>
                <a:spcPct val="80000"/>
              </a:lnSpc>
              <a:buFont typeface="Wingdings" pitchFamily="2" charset="2"/>
              <a:buNone/>
            </a:pPr>
            <a:r>
              <a:rPr lang="en-US" altLang="zh-TW" sz="1800">
                <a:latin typeface="Courier New" pitchFamily="49" charset="0"/>
              </a:rPr>
              <a:t>          </a:t>
            </a:r>
            <a:r>
              <a:rPr lang="en-US" altLang="zh-TW" sz="1800">
                <a:solidFill>
                  <a:schemeClr val="tx2"/>
                </a:solidFill>
                <a:latin typeface="Courier New" pitchFamily="49" charset="0"/>
              </a:rPr>
              <a:t>/* eof within a buffer marks the end of inout */</a:t>
            </a:r>
          </a:p>
          <a:p>
            <a:pPr eaLnBrk="1" hangingPunct="1">
              <a:lnSpc>
                <a:spcPct val="80000"/>
              </a:lnSpc>
              <a:buFont typeface="Wingdings" pitchFamily="2" charset="2"/>
              <a:buNone/>
            </a:pPr>
            <a:r>
              <a:rPr lang="en-US" altLang="zh-TW" sz="1800">
                <a:latin typeface="Courier New" pitchFamily="49" charset="0"/>
              </a:rPr>
              <a:t>             terminate lexical anaysis;</a:t>
            </a:r>
          </a:p>
          <a:p>
            <a:pPr eaLnBrk="1" hangingPunct="1">
              <a:lnSpc>
                <a:spcPct val="80000"/>
              </a:lnSpc>
              <a:buFont typeface="Wingdings" pitchFamily="2" charset="2"/>
              <a:buNone/>
            </a:pPr>
            <a:r>
              <a:rPr lang="en-US" altLang="zh-TW" sz="1800">
                <a:latin typeface="Courier New" pitchFamily="49" charset="0"/>
              </a:rPr>
              <a:t>         </a:t>
            </a:r>
            <a:r>
              <a:rPr lang="en-US" altLang="zh-TW" sz="1800" b="1">
                <a:latin typeface="Courier New" pitchFamily="49" charset="0"/>
              </a:rPr>
              <a:t>break;</a:t>
            </a:r>
          </a:p>
          <a:p>
            <a:pPr eaLnBrk="1" hangingPunct="1">
              <a:lnSpc>
                <a:spcPct val="80000"/>
              </a:lnSpc>
              <a:buFont typeface="Wingdings" pitchFamily="2" charset="2"/>
              <a:buNone/>
            </a:pPr>
            <a:r>
              <a:rPr lang="en-US" altLang="zh-TW" sz="1800">
                <a:latin typeface="Courier New" pitchFamily="49" charset="0"/>
              </a:rPr>
              <a:t>   </a:t>
            </a:r>
            <a:r>
              <a:rPr lang="en-US" altLang="zh-TW" sz="1800" b="1">
                <a:latin typeface="Courier New" pitchFamily="49" charset="0"/>
              </a:rPr>
              <a:t>cases </a:t>
            </a:r>
            <a:r>
              <a:rPr lang="en-US" altLang="zh-TW" sz="1800">
                <a:latin typeface="Courier New" pitchFamily="49" charset="0"/>
              </a:rPr>
              <a:t>for the other characters;</a:t>
            </a:r>
          </a:p>
          <a:p>
            <a:pPr eaLnBrk="1" hangingPunct="1">
              <a:lnSpc>
                <a:spcPct val="80000"/>
              </a:lnSpc>
              <a:buFont typeface="Wingdings" pitchFamily="2" charset="2"/>
              <a:buNone/>
            </a:pPr>
            <a:r>
              <a:rPr lang="en-US" altLang="zh-TW" sz="1800">
                <a:latin typeface="Courier New"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4"/>
          <p:cNvSpPr>
            <a:spLocks noGrp="1"/>
          </p:cNvSpPr>
          <p:nvPr>
            <p:ph type="title"/>
          </p:nvPr>
        </p:nvSpPr>
        <p:spPr/>
        <p:txBody>
          <a:bodyPr/>
          <a:lstStyle/>
          <a:p>
            <a:pPr eaLnBrk="1" hangingPunct="1"/>
            <a:r>
              <a:rPr lang="en-US"/>
              <a:t>Specification of tokens</a:t>
            </a:r>
          </a:p>
        </p:txBody>
      </p:sp>
      <p:sp>
        <p:nvSpPr>
          <p:cNvPr id="16387" name="Content Placeholder 15"/>
          <p:cNvSpPr>
            <a:spLocks noGrp="1"/>
          </p:cNvSpPr>
          <p:nvPr>
            <p:ph idx="1"/>
          </p:nvPr>
        </p:nvSpPr>
        <p:spPr/>
        <p:txBody>
          <a:bodyPr>
            <a:normAutofit lnSpcReduction="10000"/>
          </a:bodyPr>
          <a:lstStyle/>
          <a:p>
            <a:pPr eaLnBrk="1" hangingPunct="1"/>
            <a:r>
              <a:rPr lang="en-US" dirty="0"/>
              <a:t>In theory of compilation regular expressions are used to formalize the specification of tokens</a:t>
            </a:r>
          </a:p>
          <a:p>
            <a:pPr eaLnBrk="1" hangingPunct="1"/>
            <a:r>
              <a:rPr lang="en-US" dirty="0"/>
              <a:t>Regular expressions are means for specifying regular languages</a:t>
            </a:r>
          </a:p>
          <a:p>
            <a:pPr eaLnBrk="1" hangingPunct="1"/>
            <a:r>
              <a:rPr lang="en-US" dirty="0"/>
              <a:t>Example:</a:t>
            </a:r>
          </a:p>
          <a:p>
            <a:pPr lvl="2" eaLnBrk="1" hangingPunct="1"/>
            <a:r>
              <a:rPr lang="en-US" dirty="0"/>
              <a:t>letter_(letter_ | digit)*</a:t>
            </a:r>
          </a:p>
          <a:p>
            <a:pPr eaLnBrk="1" hangingPunct="1"/>
            <a:r>
              <a:rPr lang="en-US" dirty="0"/>
              <a:t>Each regular expression is a pattern specifying the form of strings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15913" y="0"/>
            <a:ext cx="8415337" cy="1143000"/>
          </a:xfrm>
        </p:spPr>
        <p:txBody>
          <a:bodyPr/>
          <a:lstStyle/>
          <a:p>
            <a:r>
              <a:rPr lang="en-US" altLang="he-IL" sz="3600">
                <a:solidFill>
                  <a:schemeClr val="tx1"/>
                </a:solidFill>
              </a:rPr>
              <a:t>Ambiguity Resolving</a:t>
            </a:r>
            <a:endParaRPr lang="en-US" altLang="he-IL">
              <a:solidFill>
                <a:schemeClr val="tx1"/>
              </a:solidFill>
            </a:endParaRPr>
          </a:p>
        </p:txBody>
      </p:sp>
      <p:sp>
        <p:nvSpPr>
          <p:cNvPr id="19459" name="Rectangle 3"/>
          <p:cNvSpPr>
            <a:spLocks noGrp="1" noChangeArrowheads="1"/>
          </p:cNvSpPr>
          <p:nvPr>
            <p:ph type="body" idx="1"/>
          </p:nvPr>
        </p:nvSpPr>
        <p:spPr>
          <a:xfrm>
            <a:off x="762000" y="1600200"/>
            <a:ext cx="7772400" cy="4170363"/>
          </a:xfrm>
        </p:spPr>
        <p:txBody>
          <a:bodyPr/>
          <a:lstStyle/>
          <a:p>
            <a:r>
              <a:rPr lang="en-US" altLang="he-IL"/>
              <a:t>Find the longest matching token</a:t>
            </a:r>
          </a:p>
          <a:p>
            <a:r>
              <a:rPr lang="en-US" altLang="he-IL"/>
              <a:t>Between two tokens with the same length use the one declared first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15913" y="0"/>
            <a:ext cx="8415337" cy="1143000"/>
          </a:xfrm>
        </p:spPr>
        <p:txBody>
          <a:bodyPr/>
          <a:lstStyle/>
          <a:p>
            <a:r>
              <a:rPr lang="en-US" altLang="he-IL" sz="3600">
                <a:solidFill>
                  <a:schemeClr val="tx1"/>
                </a:solidFill>
              </a:rPr>
              <a:t>How to Implement Ambiguity Resolving</a:t>
            </a:r>
            <a:endParaRPr lang="en-US" altLang="he-IL">
              <a:solidFill>
                <a:schemeClr val="tx1"/>
              </a:solidFill>
            </a:endParaRPr>
          </a:p>
        </p:txBody>
      </p:sp>
      <p:sp>
        <p:nvSpPr>
          <p:cNvPr id="409603" name="Rectangle 3"/>
          <p:cNvSpPr>
            <a:spLocks noGrp="1" noChangeArrowheads="1"/>
          </p:cNvSpPr>
          <p:nvPr>
            <p:ph type="body" idx="1"/>
          </p:nvPr>
        </p:nvSpPr>
        <p:spPr>
          <a:xfrm>
            <a:off x="762000" y="1600200"/>
            <a:ext cx="7772400" cy="4170363"/>
          </a:xfrm>
        </p:spPr>
        <p:txBody>
          <a:bodyPr/>
          <a:lstStyle/>
          <a:p>
            <a:r>
              <a:rPr lang="en-US" altLang="he-IL"/>
              <a:t>Between two tokens with the same length use the one declared first</a:t>
            </a:r>
          </a:p>
          <a:p>
            <a:r>
              <a:rPr lang="en-US" altLang="he-IL"/>
              <a:t>Find the longest matching token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35000" y="33338"/>
            <a:ext cx="8180388" cy="809625"/>
          </a:xfrm>
          <a:noFill/>
        </p:spPr>
        <p:txBody>
          <a:bodyPr/>
          <a:lstStyle/>
          <a:p>
            <a:r>
              <a:rPr lang="en-US" altLang="he-IL">
                <a:solidFill>
                  <a:schemeClr val="tx1"/>
                </a:solidFill>
              </a:rPr>
              <a:t>Pathological Example</a:t>
            </a:r>
          </a:p>
        </p:txBody>
      </p:sp>
      <p:sp>
        <p:nvSpPr>
          <p:cNvPr id="377859" name="Rectangle 3"/>
          <p:cNvSpPr>
            <a:spLocks noGrp="1" noChangeArrowheads="1"/>
          </p:cNvSpPr>
          <p:nvPr>
            <p:ph type="body" idx="4294967295"/>
          </p:nvPr>
        </p:nvSpPr>
        <p:spPr>
          <a:xfrm>
            <a:off x="1246188" y="1068388"/>
            <a:ext cx="7897812" cy="5789612"/>
          </a:xfrm>
        </p:spPr>
        <p:txBody>
          <a:bodyPr/>
          <a:lstStyle/>
          <a:p>
            <a:endParaRPr lang="en-US" altLang="he-IL" sz="2800">
              <a:solidFill>
                <a:schemeClr val="bg1"/>
              </a:solidFill>
            </a:endParaRPr>
          </a:p>
          <a:p>
            <a:endParaRPr lang="en-US" altLang="he-IL" sz="2800">
              <a:solidFill>
                <a:schemeClr val="bg1"/>
              </a:solidFill>
            </a:endParaRPr>
          </a:p>
        </p:txBody>
      </p:sp>
      <p:sp>
        <p:nvSpPr>
          <p:cNvPr id="24580" name="Text Box 4"/>
          <p:cNvSpPr txBox="1">
            <a:spLocks noChangeArrowheads="1"/>
          </p:cNvSpPr>
          <p:nvPr/>
        </p:nvSpPr>
        <p:spPr bwMode="auto">
          <a:xfrm>
            <a:off x="879475" y="923925"/>
            <a:ext cx="7335838" cy="2282825"/>
          </a:xfrm>
          <a:prstGeom prst="rect">
            <a:avLst/>
          </a:prstGeom>
          <a:noFill/>
          <a:ln w="38100">
            <a:noFill/>
            <a:miter lim="800000"/>
            <a:headEnd/>
            <a:tailEnd/>
          </a:ln>
        </p:spPr>
        <p:txBody>
          <a:bodyPr anchor="ctr">
            <a:spAutoFit/>
          </a:bodyPr>
          <a:lstStyle/>
          <a:p>
            <a:r>
              <a:rPr lang="en-US" altLang="he-IL"/>
              <a:t>if					{ return IF; }</a:t>
            </a:r>
          </a:p>
          <a:p>
            <a:r>
              <a:rPr lang="en-US" altLang="he-IL"/>
              <a:t>[a-z][a-z0-9]*				{ return ID; }</a:t>
            </a:r>
          </a:p>
          <a:p>
            <a:r>
              <a:rPr lang="en-US" altLang="he-IL"/>
              <a:t>[0-9]+ 					{ return NUM; }</a:t>
            </a:r>
          </a:p>
          <a:p>
            <a:r>
              <a:rPr lang="en-US" altLang="he-IL"/>
              <a:t>[0-9]”.”[0-9]*|[0-9]*”.”[0-9]+	{ return REAL; }</a:t>
            </a:r>
          </a:p>
          <a:p>
            <a:r>
              <a:rPr lang="en-US" altLang="he-IL"/>
              <a:t>(\-\-[a-z]*\n)|(“  “|\n|\t)		{ ; }</a:t>
            </a:r>
          </a:p>
          <a:p>
            <a:r>
              <a:rPr lang="en-US" altLang="he-IL"/>
              <a:t>.					{ error(); }</a:t>
            </a:r>
          </a:p>
        </p:txBody>
      </p:sp>
      <p:pic>
        <p:nvPicPr>
          <p:cNvPr id="377861" name="Picture 5" descr="f2_4"/>
          <p:cNvPicPr>
            <a:picLocks noChangeAspect="1" noChangeArrowheads="1"/>
          </p:cNvPicPr>
          <p:nvPr/>
        </p:nvPicPr>
        <p:blipFill>
          <a:blip r:embed="rId2"/>
          <a:srcRect/>
          <a:stretch>
            <a:fillRect/>
          </a:stretch>
        </p:blipFill>
        <p:spPr bwMode="auto">
          <a:xfrm>
            <a:off x="2063750" y="3381375"/>
            <a:ext cx="4943475" cy="3089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377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778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5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solidFill>
                  <a:schemeClr val="tx1"/>
                </a:solidFill>
              </a:rPr>
              <a:t>The Lexical Analysis Problem</a:t>
            </a:r>
          </a:p>
        </p:txBody>
      </p:sp>
      <p:sp>
        <p:nvSpPr>
          <p:cNvPr id="20483" name="Rectangle 3"/>
          <p:cNvSpPr>
            <a:spLocks noGrp="1" noChangeArrowheads="1"/>
          </p:cNvSpPr>
          <p:nvPr>
            <p:ph type="body" idx="1"/>
          </p:nvPr>
        </p:nvSpPr>
        <p:spPr>
          <a:xfrm>
            <a:off x="685800" y="1736725"/>
            <a:ext cx="7772400" cy="4656138"/>
          </a:xfrm>
        </p:spPr>
        <p:txBody>
          <a:bodyPr>
            <a:normAutofit lnSpcReduction="10000"/>
          </a:bodyPr>
          <a:lstStyle/>
          <a:p>
            <a:pPr>
              <a:lnSpc>
                <a:spcPct val="90000"/>
              </a:lnSpc>
            </a:pPr>
            <a:r>
              <a:rPr lang="en-US"/>
              <a:t>Given </a:t>
            </a:r>
          </a:p>
          <a:p>
            <a:pPr lvl="1">
              <a:lnSpc>
                <a:spcPct val="90000"/>
              </a:lnSpc>
            </a:pPr>
            <a:r>
              <a:rPr lang="en-US"/>
              <a:t>A set of token descriptions</a:t>
            </a:r>
          </a:p>
          <a:p>
            <a:pPr lvl="2">
              <a:lnSpc>
                <a:spcPct val="90000"/>
              </a:lnSpc>
            </a:pPr>
            <a:r>
              <a:rPr lang="en-US"/>
              <a:t>Token name</a:t>
            </a:r>
          </a:p>
          <a:p>
            <a:pPr lvl="2">
              <a:lnSpc>
                <a:spcPct val="90000"/>
              </a:lnSpc>
            </a:pPr>
            <a:r>
              <a:rPr lang="en-US"/>
              <a:t>Regular expression</a:t>
            </a:r>
          </a:p>
          <a:p>
            <a:pPr lvl="1">
              <a:lnSpc>
                <a:spcPct val="90000"/>
              </a:lnSpc>
            </a:pPr>
            <a:r>
              <a:rPr lang="en-US"/>
              <a:t>An input string</a:t>
            </a:r>
          </a:p>
          <a:p>
            <a:pPr>
              <a:lnSpc>
                <a:spcPct val="90000"/>
              </a:lnSpc>
            </a:pPr>
            <a:r>
              <a:rPr lang="en-US"/>
              <a:t>Partition the strings into tokens </a:t>
            </a:r>
            <a:br>
              <a:rPr lang="en-US"/>
            </a:br>
            <a:r>
              <a:rPr lang="en-US"/>
              <a:t>(class, value)</a:t>
            </a:r>
          </a:p>
          <a:p>
            <a:pPr>
              <a:lnSpc>
                <a:spcPct val="90000"/>
              </a:lnSpc>
            </a:pPr>
            <a:r>
              <a:rPr lang="en-US"/>
              <a:t>Ambiguity resolution</a:t>
            </a:r>
          </a:p>
          <a:p>
            <a:pPr lvl="1">
              <a:lnSpc>
                <a:spcPct val="90000"/>
              </a:lnSpc>
            </a:pPr>
            <a:r>
              <a:rPr lang="en-US"/>
              <a:t>The longest matching token </a:t>
            </a:r>
          </a:p>
          <a:p>
            <a:pPr lvl="1">
              <a:lnSpc>
                <a:spcPct val="90000"/>
              </a:lnSpc>
            </a:pPr>
            <a:r>
              <a:rPr lang="en-US"/>
              <a:t>Between two equal length tokens select the first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TW"/>
              <a:t>Strings and Languages</a:t>
            </a:r>
          </a:p>
        </p:txBody>
      </p:sp>
      <p:pic>
        <p:nvPicPr>
          <p:cNvPr id="3" name="Content Placeholder 2"/>
          <p:cNvPicPr>
            <a:picLocks noGrp="1" noChangeAspect="1"/>
          </p:cNvPicPr>
          <p:nvPr>
            <p:ph idx="1"/>
          </p:nvPr>
        </p:nvPicPr>
        <p:blipFill>
          <a:blip r:embed="rId2"/>
          <a:stretch>
            <a:fillRect/>
          </a:stretch>
        </p:blipFill>
        <p:spPr>
          <a:xfrm>
            <a:off x="457200" y="1187121"/>
            <a:ext cx="8003231" cy="520489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TW" dirty="0"/>
              <a:t>String Operations</a:t>
            </a:r>
          </a:p>
        </p:txBody>
      </p:sp>
      <p:pic>
        <p:nvPicPr>
          <p:cNvPr id="5" name="Content Placeholder 4"/>
          <p:cNvPicPr>
            <a:picLocks noGrp="1" noChangeAspect="1"/>
          </p:cNvPicPr>
          <p:nvPr>
            <p:ph idx="1"/>
          </p:nvPr>
        </p:nvPicPr>
        <p:blipFill>
          <a:blip r:embed="rId2"/>
          <a:stretch>
            <a:fillRect/>
          </a:stretch>
        </p:blipFill>
        <p:spPr>
          <a:xfrm>
            <a:off x="663356" y="1417638"/>
            <a:ext cx="7432894" cy="465058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288" y="260350"/>
            <a:ext cx="8229600" cy="1139825"/>
          </a:xfrm>
        </p:spPr>
        <p:txBody>
          <a:bodyPr/>
          <a:lstStyle/>
          <a:p>
            <a:pPr eaLnBrk="1" hangingPunct="1"/>
            <a:r>
              <a:rPr lang="en-US" altLang="zh-TW"/>
              <a:t>Language Operations</a:t>
            </a:r>
          </a:p>
        </p:txBody>
      </p:sp>
      <p:pic>
        <p:nvPicPr>
          <p:cNvPr id="3" name="Picture 2"/>
          <p:cNvPicPr>
            <a:picLocks noChangeAspect="1"/>
          </p:cNvPicPr>
          <p:nvPr/>
        </p:nvPicPr>
        <p:blipFill>
          <a:blip r:embed="rId2"/>
          <a:stretch>
            <a:fillRect/>
          </a:stretch>
        </p:blipFill>
        <p:spPr>
          <a:xfrm>
            <a:off x="539552" y="1556043"/>
            <a:ext cx="7432846" cy="51853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5496" y="260647"/>
            <a:ext cx="8712968" cy="608524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Outline</a:t>
            </a:r>
          </a:p>
        </p:txBody>
      </p:sp>
      <p:sp>
        <p:nvSpPr>
          <p:cNvPr id="6147" name="Rectangle 3"/>
          <p:cNvSpPr>
            <a:spLocks noGrp="1" noChangeArrowheads="1"/>
          </p:cNvSpPr>
          <p:nvPr>
            <p:ph idx="1"/>
          </p:nvPr>
        </p:nvSpPr>
        <p:spPr/>
        <p:txBody>
          <a:bodyPr/>
          <a:lstStyle/>
          <a:p>
            <a:pPr eaLnBrk="1" hangingPunct="1"/>
            <a:r>
              <a:rPr lang="en-US"/>
              <a:t>Role of lexical analyzer</a:t>
            </a:r>
          </a:p>
          <a:p>
            <a:pPr eaLnBrk="1" hangingPunct="1"/>
            <a:r>
              <a:rPr lang="en-US"/>
              <a:t>Specification of tokens</a:t>
            </a:r>
          </a:p>
          <a:p>
            <a:pPr eaLnBrk="1" hangingPunct="1"/>
            <a:r>
              <a:rPr lang="en-US"/>
              <a:t>Recognition of tokens</a:t>
            </a:r>
          </a:p>
          <a:p>
            <a:pPr eaLnBrk="1" hangingPunct="1"/>
            <a:r>
              <a:rPr lang="en-US"/>
              <a:t>Lexical analyzer generator</a:t>
            </a:r>
          </a:p>
          <a:p>
            <a:pPr eaLnBrk="1" hangingPunct="1"/>
            <a:r>
              <a:rPr lang="en-US"/>
              <a:t>Finite automata</a:t>
            </a:r>
          </a:p>
          <a:p>
            <a:pPr eaLnBrk="1" hangingPunct="1"/>
            <a:r>
              <a:rPr lang="en-US"/>
              <a:t>Design of lexical analyzer generator</a:t>
            </a:r>
          </a:p>
          <a:p>
            <a:pPr eaLnBrk="1" hangingPunct="1">
              <a:buFontTx/>
              <a:buNone/>
            </a:pP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4"/>
          <p:cNvSpPr>
            <a:spLocks noGrp="1"/>
          </p:cNvSpPr>
          <p:nvPr>
            <p:ph type="title"/>
          </p:nvPr>
        </p:nvSpPr>
        <p:spPr/>
        <p:txBody>
          <a:bodyPr/>
          <a:lstStyle/>
          <a:p>
            <a:pPr eaLnBrk="1" hangingPunct="1"/>
            <a:r>
              <a:rPr lang="en-US"/>
              <a:t>Regular expressions</a:t>
            </a:r>
          </a:p>
        </p:txBody>
      </p:sp>
      <p:pic>
        <p:nvPicPr>
          <p:cNvPr id="3" name="Picture 2"/>
          <p:cNvPicPr>
            <a:picLocks noChangeAspect="1"/>
          </p:cNvPicPr>
          <p:nvPr/>
        </p:nvPicPr>
        <p:blipFill>
          <a:blip r:embed="rId2"/>
          <a:stretch>
            <a:fillRect/>
          </a:stretch>
        </p:blipFill>
        <p:spPr>
          <a:xfrm>
            <a:off x="899593" y="1296066"/>
            <a:ext cx="8011732" cy="465321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TW"/>
              <a:t>Regular Expressions</a:t>
            </a:r>
          </a:p>
        </p:txBody>
      </p:sp>
      <p:sp>
        <p:nvSpPr>
          <p:cNvPr id="16387" name="Rectangle 3"/>
          <p:cNvSpPr>
            <a:spLocks noGrp="1" noChangeArrowheads="1"/>
          </p:cNvSpPr>
          <p:nvPr>
            <p:ph type="body" idx="1"/>
          </p:nvPr>
        </p:nvSpPr>
        <p:spPr>
          <a:xfrm>
            <a:off x="179388" y="1268413"/>
            <a:ext cx="8640762" cy="4530725"/>
          </a:xfrm>
        </p:spPr>
        <p:txBody>
          <a:bodyPr/>
          <a:lstStyle/>
          <a:p>
            <a:pPr eaLnBrk="1" hangingPunct="1"/>
            <a:r>
              <a:rPr lang="en-US" altLang="zh-TW">
                <a:solidFill>
                  <a:srgbClr val="FF0000"/>
                </a:solidFill>
              </a:rPr>
              <a:t>Regular Expressions</a:t>
            </a:r>
            <a:r>
              <a:rPr lang="en-US" altLang="zh-TW"/>
              <a:t> </a:t>
            </a:r>
          </a:p>
          <a:p>
            <a:pPr lvl="1" eaLnBrk="1" hangingPunct="1"/>
            <a:r>
              <a:rPr lang="en-US" altLang="zh-TW"/>
              <a:t>A convenient means of specifying certain simple sets of strings.</a:t>
            </a:r>
          </a:p>
          <a:p>
            <a:pPr lvl="1" eaLnBrk="1" hangingPunct="1"/>
            <a:r>
              <a:rPr lang="en-US" altLang="zh-TW"/>
              <a:t>We use regular expressions to define structures of tokens.</a:t>
            </a:r>
          </a:p>
          <a:p>
            <a:pPr lvl="1" eaLnBrk="1" hangingPunct="1"/>
            <a:r>
              <a:rPr lang="en-US" altLang="zh-TW"/>
              <a:t>Tokens are built from symbols of </a:t>
            </a:r>
            <a:r>
              <a:rPr lang="en-US" altLang="zh-TW">
                <a:solidFill>
                  <a:srgbClr val="FF0000"/>
                </a:solidFill>
              </a:rPr>
              <a:t>a finite vocabulary</a:t>
            </a:r>
            <a:r>
              <a:rPr lang="en-US" altLang="zh-TW"/>
              <a:t>.</a:t>
            </a:r>
          </a:p>
          <a:p>
            <a:pPr eaLnBrk="1" hangingPunct="1"/>
            <a:r>
              <a:rPr lang="en-US" altLang="zh-TW">
                <a:solidFill>
                  <a:srgbClr val="FF0000"/>
                </a:solidFill>
              </a:rPr>
              <a:t>Regular Sets</a:t>
            </a:r>
          </a:p>
          <a:p>
            <a:pPr lvl="1" eaLnBrk="1" hangingPunct="1"/>
            <a:r>
              <a:rPr lang="en-US" altLang="zh-TW"/>
              <a:t>The sets of strings defined by regular expressions.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TW"/>
              <a:t>Regular Expressions</a:t>
            </a:r>
          </a:p>
        </p:txBody>
      </p:sp>
      <p:pic>
        <p:nvPicPr>
          <p:cNvPr id="3" name="Picture 2"/>
          <p:cNvPicPr>
            <a:picLocks noChangeAspect="1"/>
          </p:cNvPicPr>
          <p:nvPr/>
        </p:nvPicPr>
        <p:blipFill>
          <a:blip r:embed="rId2"/>
          <a:stretch>
            <a:fillRect/>
          </a:stretch>
        </p:blipFill>
        <p:spPr>
          <a:xfrm>
            <a:off x="107503" y="1437948"/>
            <a:ext cx="8542771" cy="4655347"/>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2"/>
          <p:cNvSpPr>
            <a:spLocks noGrp="1" noChangeArrowheads="1"/>
          </p:cNvSpPr>
          <p:nvPr>
            <p:ph type="title"/>
          </p:nvPr>
        </p:nvSpPr>
        <p:spPr/>
        <p:txBody>
          <a:bodyPr/>
          <a:lstStyle/>
          <a:p>
            <a:pPr eaLnBrk="1" hangingPunct="1"/>
            <a:r>
              <a:rPr lang="en-US" altLang="zh-TW" sz="4600"/>
              <a:t>Operator Precedence</a:t>
            </a:r>
          </a:p>
        </p:txBody>
      </p:sp>
      <p:graphicFrame>
        <p:nvGraphicFramePr>
          <p:cNvPr id="20518" name="Group 38"/>
          <p:cNvGraphicFramePr>
            <a:graphicFrameLocks noGrp="1"/>
          </p:cNvGraphicFramePr>
          <p:nvPr>
            <p:ph idx="1"/>
          </p:nvPr>
        </p:nvGraphicFramePr>
        <p:xfrm>
          <a:off x="395288" y="1844675"/>
          <a:ext cx="8229600" cy="3314701"/>
        </p:xfrm>
        <a:graphic>
          <a:graphicData uri="http://schemas.openxmlformats.org/drawingml/2006/table">
            <a:tbl>
              <a:tblPr/>
              <a:tblGrid>
                <a:gridCol w="2663825">
                  <a:extLst>
                    <a:ext uri="{9D8B030D-6E8A-4147-A177-3AD203B41FA5}">
                      <a16:colId xmlns:a16="http://schemas.microsoft.com/office/drawing/2014/main" val="20000"/>
                    </a:ext>
                  </a:extLst>
                </a:gridCol>
                <a:gridCol w="2603500">
                  <a:extLst>
                    <a:ext uri="{9D8B030D-6E8A-4147-A177-3AD203B41FA5}">
                      <a16:colId xmlns:a16="http://schemas.microsoft.com/office/drawing/2014/main" val="20001"/>
                    </a:ext>
                  </a:extLst>
                </a:gridCol>
                <a:gridCol w="2962275">
                  <a:extLst>
                    <a:ext uri="{9D8B030D-6E8A-4147-A177-3AD203B41FA5}">
                      <a16:colId xmlns:a16="http://schemas.microsoft.com/office/drawing/2014/main" val="20002"/>
                    </a:ext>
                  </a:extLst>
                </a:gridCol>
              </a:tblGrid>
              <a:tr h="803275">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3000" b="0" i="0" u="none" strike="noStrike" cap="none" normalizeH="0" baseline="0">
                          <a:ln>
                            <a:noFill/>
                          </a:ln>
                          <a:solidFill>
                            <a:schemeClr val="tx1"/>
                          </a:solidFill>
                          <a:effectLst/>
                          <a:latin typeface="Arial" charset="0"/>
                          <a:ea typeface="新細明體" pitchFamily="18" charset="-120"/>
                        </a:rPr>
                        <a:t>Operator</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3000" b="0" i="0" u="none" strike="noStrike" cap="none" normalizeH="0" baseline="0">
                          <a:ln>
                            <a:noFill/>
                          </a:ln>
                          <a:solidFill>
                            <a:schemeClr val="tx1"/>
                          </a:solidFill>
                          <a:effectLst/>
                          <a:latin typeface="Arial" charset="0"/>
                          <a:ea typeface="新細明體" pitchFamily="18" charset="-120"/>
                        </a:rPr>
                        <a:t>Precedence</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3000" b="0" i="0" u="none" strike="noStrike" cap="none" normalizeH="0" baseline="0">
                          <a:ln>
                            <a:noFill/>
                          </a:ln>
                          <a:solidFill>
                            <a:schemeClr val="tx1"/>
                          </a:solidFill>
                          <a:effectLst/>
                          <a:latin typeface="Arial" charset="0"/>
                          <a:ea typeface="新細明體" pitchFamily="18" charset="-120"/>
                        </a:rPr>
                        <a:t>Associative</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52488">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3000" b="0" i="0" u="none" strike="noStrike" cap="none" normalizeH="0" baseline="0">
                          <a:ln>
                            <a:noFill/>
                          </a:ln>
                          <a:solidFill>
                            <a:schemeClr val="tx1"/>
                          </a:solidFill>
                          <a:effectLst/>
                          <a:latin typeface="Arial" charset="0"/>
                          <a:ea typeface="新細明體" pitchFamily="18" charset="-120"/>
                        </a:rPr>
                        <a:t>*</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3000" b="0" i="0" u="none" strike="noStrike" cap="none" normalizeH="0" baseline="0">
                          <a:ln>
                            <a:noFill/>
                          </a:ln>
                          <a:solidFill>
                            <a:schemeClr val="tx1"/>
                          </a:solidFill>
                          <a:effectLst/>
                          <a:latin typeface="Arial" charset="0"/>
                          <a:ea typeface="新細明體" pitchFamily="18" charset="-120"/>
                        </a:rPr>
                        <a:t>highest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3000" b="0" i="0" u="none" strike="noStrike" cap="none" normalizeH="0" baseline="0">
                          <a:ln>
                            <a:noFill/>
                          </a:ln>
                          <a:solidFill>
                            <a:schemeClr val="tx1"/>
                          </a:solidFill>
                          <a:effectLst/>
                          <a:latin typeface="Arial" charset="0"/>
                          <a:ea typeface="新細明體" pitchFamily="18" charset="-120"/>
                        </a:rPr>
                        <a:t>left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55663">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3000" b="0" i="0" u="none" strike="noStrike" cap="none" normalizeH="0" baseline="0">
                          <a:ln>
                            <a:noFill/>
                          </a:ln>
                          <a:solidFill>
                            <a:schemeClr val="tx1"/>
                          </a:solidFill>
                          <a:effectLst/>
                          <a:latin typeface="Arial" charset="0"/>
                          <a:ea typeface="新細明體" pitchFamily="18" charset="-120"/>
                        </a:rPr>
                        <a:t>concatenation</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3000" b="0" i="0" u="none" strike="noStrike" cap="none" normalizeH="0" baseline="0">
                          <a:ln>
                            <a:noFill/>
                          </a:ln>
                          <a:solidFill>
                            <a:schemeClr val="tx1"/>
                          </a:solidFill>
                          <a:effectLst/>
                          <a:latin typeface="Arial" charset="0"/>
                          <a:ea typeface="新細明體" pitchFamily="18" charset="-120"/>
                        </a:rPr>
                        <a:t>Second </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3000" b="0" i="0" u="none" strike="noStrike" cap="none" normalizeH="0" baseline="0">
                          <a:ln>
                            <a:noFill/>
                          </a:ln>
                          <a:solidFill>
                            <a:schemeClr val="tx1"/>
                          </a:solidFill>
                          <a:effectLst/>
                          <a:latin typeface="Arial" charset="0"/>
                          <a:ea typeface="新細明體" pitchFamily="18" charset="-120"/>
                        </a:rPr>
                        <a:t>left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03275">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3000" b="0" i="0" u="none" strike="noStrike" cap="none" normalizeH="0" baseline="0">
                          <a:ln>
                            <a:noFill/>
                          </a:ln>
                          <a:solidFill>
                            <a:schemeClr val="tx1"/>
                          </a:solidFill>
                          <a:effectLst/>
                          <a:latin typeface="Arial" charset="0"/>
                          <a:ea typeface="新細明體" pitchFamily="18" charset="-120"/>
                        </a:rPr>
                        <a:t>|</a:t>
                      </a: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3000" b="0" i="0" u="none" strike="noStrike" cap="none" normalizeH="0" baseline="0">
                          <a:ln>
                            <a:noFill/>
                          </a:ln>
                          <a:solidFill>
                            <a:schemeClr val="tx1"/>
                          </a:solidFill>
                          <a:effectLst/>
                          <a:latin typeface="Arial" charset="0"/>
                          <a:ea typeface="新細明體" pitchFamily="18" charset="-120"/>
                        </a:rPr>
                        <a:t>lowest</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3000" b="0" i="0" u="none" strike="noStrike" cap="none" normalizeH="0" baseline="0">
                          <a:ln>
                            <a:noFill/>
                          </a:ln>
                          <a:solidFill>
                            <a:schemeClr val="tx1"/>
                          </a:solidFill>
                          <a:effectLst/>
                          <a:latin typeface="Arial" charset="0"/>
                          <a:ea typeface="新細明體" pitchFamily="18" charset="-120"/>
                        </a:rPr>
                        <a:t>left</a:t>
                      </a:r>
                    </a:p>
                  </a:txBody>
                  <a:tcPr marL="90000" marR="90000"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21300" y="476672"/>
            <a:ext cx="7839132" cy="585812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TW" sz="3800"/>
              <a:t>Algebraic Laws for Regular Expressions</a:t>
            </a:r>
          </a:p>
        </p:txBody>
      </p:sp>
      <p:pic>
        <p:nvPicPr>
          <p:cNvPr id="3" name="Picture 2"/>
          <p:cNvPicPr>
            <a:picLocks noChangeAspect="1"/>
          </p:cNvPicPr>
          <p:nvPr/>
        </p:nvPicPr>
        <p:blipFill>
          <a:blip r:embed="rId2"/>
          <a:stretch>
            <a:fillRect/>
          </a:stretch>
        </p:blipFill>
        <p:spPr>
          <a:xfrm>
            <a:off x="-1" y="1417638"/>
            <a:ext cx="9149249" cy="527030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4"/>
          <p:cNvSpPr>
            <a:spLocks noGrp="1"/>
          </p:cNvSpPr>
          <p:nvPr>
            <p:ph type="title"/>
          </p:nvPr>
        </p:nvSpPr>
        <p:spPr/>
        <p:txBody>
          <a:bodyPr/>
          <a:lstStyle/>
          <a:p>
            <a:pPr eaLnBrk="1" hangingPunct="1"/>
            <a:r>
              <a:rPr lang="en-US"/>
              <a:t>Regular definitions</a:t>
            </a:r>
          </a:p>
        </p:txBody>
      </p:sp>
      <p:sp>
        <p:nvSpPr>
          <p:cNvPr id="18435" name="Content Placeholder 15"/>
          <p:cNvSpPr>
            <a:spLocks noGrp="1"/>
          </p:cNvSpPr>
          <p:nvPr>
            <p:ph idx="1"/>
          </p:nvPr>
        </p:nvSpPr>
        <p:spPr>
          <a:xfrm>
            <a:off x="457200" y="1417638"/>
            <a:ext cx="8229600" cy="4708525"/>
          </a:xfrm>
        </p:spPr>
        <p:txBody>
          <a:bodyPr>
            <a:normAutofit fontScale="92500" lnSpcReduction="10000"/>
          </a:bodyPr>
          <a:lstStyle/>
          <a:p>
            <a:pPr marL="514350" indent="-514350" algn="just" eaLnBrk="1" hangingPunct="1">
              <a:buFont typeface="Wingdings 2" pitchFamily="18" charset="2"/>
              <a:buNone/>
            </a:pPr>
            <a:r>
              <a:rPr lang="en-US" dirty="0"/>
              <a:t>d1 -&gt; r1</a:t>
            </a:r>
          </a:p>
          <a:p>
            <a:pPr marL="514350" indent="-514350" algn="just" eaLnBrk="1" hangingPunct="1">
              <a:buFont typeface="Wingdings 2" pitchFamily="18" charset="2"/>
              <a:buNone/>
            </a:pPr>
            <a:r>
              <a:rPr lang="en-US" dirty="0"/>
              <a:t>d2 -&gt; r2</a:t>
            </a:r>
          </a:p>
          <a:p>
            <a:pPr marL="514350" indent="-514350" algn="just" eaLnBrk="1" hangingPunct="1">
              <a:buFont typeface="Wingdings 2" pitchFamily="18" charset="2"/>
              <a:buNone/>
            </a:pPr>
            <a:r>
              <a:rPr lang="en-US" dirty="0"/>
              <a:t>…</a:t>
            </a:r>
          </a:p>
          <a:p>
            <a:pPr marL="514350" indent="-514350" algn="just" eaLnBrk="1" hangingPunct="1">
              <a:buFont typeface="Wingdings 2" pitchFamily="18" charset="2"/>
              <a:buNone/>
            </a:pPr>
            <a:r>
              <a:rPr lang="en-US" dirty="0" err="1"/>
              <a:t>dn</a:t>
            </a:r>
            <a:r>
              <a:rPr lang="en-US" dirty="0"/>
              <a:t> -&gt; </a:t>
            </a:r>
            <a:r>
              <a:rPr lang="en-US" dirty="0" err="1"/>
              <a:t>rn</a:t>
            </a:r>
            <a:endParaRPr lang="en-US" dirty="0"/>
          </a:p>
          <a:p>
            <a:pPr marL="514350" indent="-514350" algn="just" eaLnBrk="1" hangingPunct="1">
              <a:buFont typeface="Wingdings 2" pitchFamily="18" charset="2"/>
              <a:buNone/>
            </a:pPr>
            <a:endParaRPr lang="en-US" dirty="0"/>
          </a:p>
          <a:p>
            <a:pPr marL="514350" indent="-514350" algn="just" eaLnBrk="1" hangingPunct="1"/>
            <a:r>
              <a:rPr lang="en-US" dirty="0"/>
              <a:t>Example:</a:t>
            </a:r>
          </a:p>
          <a:p>
            <a:pPr marL="881063" lvl="1" indent="-514350" algn="just" eaLnBrk="1" hangingPunct="1">
              <a:buFont typeface="Wingdings 2" pitchFamily="18" charset="2"/>
              <a:buNone/>
            </a:pPr>
            <a:r>
              <a:rPr lang="en-US" dirty="0"/>
              <a:t>letter_ -&gt; A | B | … | Z | a | b | … | Z | _</a:t>
            </a:r>
          </a:p>
          <a:p>
            <a:pPr marL="881063" lvl="1" indent="-514350" algn="just" eaLnBrk="1" hangingPunct="1">
              <a:buFont typeface="Wingdings 2" pitchFamily="18" charset="2"/>
              <a:buNone/>
            </a:pPr>
            <a:r>
              <a:rPr lang="en-US" dirty="0"/>
              <a:t>digit     -&gt; 0 | 1 | … | 9</a:t>
            </a:r>
          </a:p>
          <a:p>
            <a:pPr marL="881063" lvl="1" indent="-514350" algn="just" eaLnBrk="1" hangingPunct="1">
              <a:buFont typeface="Wingdings 2" pitchFamily="18" charset="2"/>
              <a:buNone/>
            </a:pPr>
            <a:r>
              <a:rPr lang="en-US" dirty="0"/>
              <a:t>id          -&gt; letter_ (letter_ | digit)*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p:txBody>
          <a:bodyPr/>
          <a:lstStyle/>
          <a:p>
            <a:pPr eaLnBrk="1" hangingPunct="1"/>
            <a:r>
              <a:rPr lang="en-US"/>
              <a:t>Extensions</a:t>
            </a:r>
          </a:p>
        </p:txBody>
      </p:sp>
      <p:sp>
        <p:nvSpPr>
          <p:cNvPr id="19459" name="Content Placeholder 4"/>
          <p:cNvSpPr>
            <a:spLocks noGrp="1"/>
          </p:cNvSpPr>
          <p:nvPr>
            <p:ph idx="1"/>
          </p:nvPr>
        </p:nvSpPr>
        <p:spPr/>
        <p:txBody>
          <a:bodyPr/>
          <a:lstStyle/>
          <a:p>
            <a:pPr eaLnBrk="1" hangingPunct="1"/>
            <a:r>
              <a:rPr lang="en-US"/>
              <a:t>One or more instances: (r)+</a:t>
            </a:r>
          </a:p>
          <a:p>
            <a:pPr eaLnBrk="1" hangingPunct="1"/>
            <a:r>
              <a:rPr lang="en-US"/>
              <a:t>Zero of one instances: r?</a:t>
            </a:r>
          </a:p>
          <a:p>
            <a:pPr eaLnBrk="1" hangingPunct="1"/>
            <a:r>
              <a:rPr lang="en-US"/>
              <a:t>Character classes: [abc]</a:t>
            </a:r>
          </a:p>
          <a:p>
            <a:pPr eaLnBrk="1" hangingPunct="1"/>
            <a:endParaRPr lang="en-US"/>
          </a:p>
          <a:p>
            <a:pPr eaLnBrk="1" hangingPunct="1"/>
            <a:r>
              <a:rPr lang="en-US"/>
              <a:t>Example:</a:t>
            </a:r>
          </a:p>
          <a:p>
            <a:pPr lvl="1" eaLnBrk="1" hangingPunct="1"/>
            <a:r>
              <a:rPr lang="en-US"/>
              <a:t>letter_  -&gt; [A-Za-z_]</a:t>
            </a:r>
          </a:p>
          <a:p>
            <a:pPr lvl="1" eaLnBrk="1" hangingPunct="1"/>
            <a:r>
              <a:rPr lang="en-US"/>
              <a:t>digit     -&gt; [0-9]</a:t>
            </a:r>
          </a:p>
          <a:p>
            <a:pPr lvl="1" eaLnBrk="1" hangingPunct="1"/>
            <a:r>
              <a:rPr lang="en-US"/>
              <a:t>id          -&gt; letter_(letter|digit)*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US" dirty="0" err="1"/>
              <a:t>Lex</a:t>
            </a:r>
            <a:r>
              <a:rPr lang="en-US" dirty="0"/>
              <a:t> Regular Expressions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3188288"/>
              </p:ext>
            </p:extLst>
          </p:nvPr>
        </p:nvGraphicFramePr>
        <p:xfrm>
          <a:off x="457200" y="1124744"/>
          <a:ext cx="8229600" cy="5590376"/>
        </p:xfrm>
        <a:graphic>
          <a:graphicData uri="http://schemas.openxmlformats.org/drawingml/2006/table">
            <a:tbl>
              <a:tblPr firstRow="1" bandRow="1">
                <a:tableStyleId>{5C22544A-7EE6-4342-B048-85BDC9FD1C3A}</a:tableStyleId>
              </a:tblPr>
              <a:tblGrid>
                <a:gridCol w="1738536">
                  <a:extLst>
                    <a:ext uri="{9D8B030D-6E8A-4147-A177-3AD203B41FA5}">
                      <a16:colId xmlns:a16="http://schemas.microsoft.com/office/drawing/2014/main" val="20000"/>
                    </a:ext>
                  </a:extLst>
                </a:gridCol>
                <a:gridCol w="3747864">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56734">
                <a:tc>
                  <a:txBody>
                    <a:bodyPr/>
                    <a:lstStyle/>
                    <a:p>
                      <a:r>
                        <a:rPr lang="en-US" dirty="0"/>
                        <a:t>Expression</a:t>
                      </a:r>
                    </a:p>
                  </a:txBody>
                  <a:tcPr/>
                </a:tc>
                <a:tc>
                  <a:txBody>
                    <a:bodyPr/>
                    <a:lstStyle/>
                    <a:p>
                      <a:r>
                        <a:rPr lang="en-US" dirty="0"/>
                        <a:t>Matches</a:t>
                      </a:r>
                    </a:p>
                  </a:txBody>
                  <a:tcPr/>
                </a:tc>
                <a:tc>
                  <a:txBody>
                    <a:bodyPr/>
                    <a:lstStyle/>
                    <a:p>
                      <a:r>
                        <a:rPr lang="en-US" dirty="0"/>
                        <a:t>Example</a:t>
                      </a:r>
                    </a:p>
                  </a:txBody>
                  <a:tcPr/>
                </a:tc>
                <a:extLst>
                  <a:ext uri="{0D108BD9-81ED-4DB2-BD59-A6C34878D82A}">
                    <a16:rowId xmlns:a16="http://schemas.microsoft.com/office/drawing/2014/main" val="10000"/>
                  </a:ext>
                </a:extLst>
              </a:tr>
              <a:tr h="356734">
                <a:tc>
                  <a:txBody>
                    <a:bodyPr/>
                    <a:lstStyle/>
                    <a:p>
                      <a:r>
                        <a:rPr lang="en-US" dirty="0"/>
                        <a:t>\c</a:t>
                      </a:r>
                    </a:p>
                  </a:txBody>
                  <a:tcPr/>
                </a:tc>
                <a:tc>
                  <a:txBody>
                    <a:bodyPr/>
                    <a:lstStyle/>
                    <a:p>
                      <a:r>
                        <a:rPr lang="en-US" dirty="0"/>
                        <a:t>Character c literally</a:t>
                      </a:r>
                    </a:p>
                  </a:txBody>
                  <a:tcPr/>
                </a:tc>
                <a:tc>
                  <a:txBody>
                    <a:bodyPr/>
                    <a:lstStyle/>
                    <a:p>
                      <a:r>
                        <a:rPr lang="en-US" dirty="0"/>
                        <a:t>\*</a:t>
                      </a:r>
                    </a:p>
                  </a:txBody>
                  <a:tcPr/>
                </a:tc>
                <a:extLst>
                  <a:ext uri="{0D108BD9-81ED-4DB2-BD59-A6C34878D82A}">
                    <a16:rowId xmlns:a16="http://schemas.microsoft.com/office/drawing/2014/main" val="10001"/>
                  </a:ext>
                </a:extLst>
              </a:tr>
              <a:tr h="356734">
                <a:tc>
                  <a:txBody>
                    <a:bodyPr/>
                    <a:lstStyle/>
                    <a:p>
                      <a:r>
                        <a:rPr lang="en-US" dirty="0"/>
                        <a:t>“s”</a:t>
                      </a:r>
                    </a:p>
                  </a:txBody>
                  <a:tcPr/>
                </a:tc>
                <a:tc>
                  <a:txBody>
                    <a:bodyPr/>
                    <a:lstStyle/>
                    <a:p>
                      <a:r>
                        <a:rPr lang="en-US" dirty="0"/>
                        <a:t>String s literally</a:t>
                      </a:r>
                    </a:p>
                  </a:txBody>
                  <a:tcPr/>
                </a:tc>
                <a:tc>
                  <a:txBody>
                    <a:bodyPr/>
                    <a:lstStyle/>
                    <a:p>
                      <a:r>
                        <a:rPr lang="en-US" dirty="0"/>
                        <a:t>“**”</a:t>
                      </a:r>
                    </a:p>
                  </a:txBody>
                  <a:tcPr/>
                </a:tc>
                <a:extLst>
                  <a:ext uri="{0D108BD9-81ED-4DB2-BD59-A6C34878D82A}">
                    <a16:rowId xmlns:a16="http://schemas.microsoft.com/office/drawing/2014/main" val="10002"/>
                  </a:ext>
                </a:extLst>
              </a:tr>
              <a:tr h="356734">
                <a:tc>
                  <a:txBody>
                    <a:bodyPr/>
                    <a:lstStyle/>
                    <a:p>
                      <a:r>
                        <a:rPr lang="en-US" dirty="0"/>
                        <a:t>.</a:t>
                      </a:r>
                    </a:p>
                  </a:txBody>
                  <a:tcPr/>
                </a:tc>
                <a:tc>
                  <a:txBody>
                    <a:bodyPr/>
                    <a:lstStyle/>
                    <a:p>
                      <a:r>
                        <a:rPr lang="en-US" dirty="0"/>
                        <a:t>Any character but newline</a:t>
                      </a:r>
                    </a:p>
                  </a:txBody>
                  <a:tcPr/>
                </a:tc>
                <a:tc>
                  <a:txBody>
                    <a:bodyPr/>
                    <a:lstStyle/>
                    <a:p>
                      <a:r>
                        <a:rPr lang="en-US" dirty="0"/>
                        <a:t>a.*b</a:t>
                      </a:r>
                    </a:p>
                  </a:txBody>
                  <a:tcPr/>
                </a:tc>
                <a:extLst>
                  <a:ext uri="{0D108BD9-81ED-4DB2-BD59-A6C34878D82A}">
                    <a16:rowId xmlns:a16="http://schemas.microsoft.com/office/drawing/2014/main" val="10003"/>
                  </a:ext>
                </a:extLst>
              </a:tr>
              <a:tr h="356734">
                <a:tc>
                  <a:txBody>
                    <a:bodyPr/>
                    <a:lstStyle/>
                    <a:p>
                      <a:r>
                        <a:rPr lang="en-US" dirty="0"/>
                        <a:t>^</a:t>
                      </a:r>
                    </a:p>
                  </a:txBody>
                  <a:tcPr/>
                </a:tc>
                <a:tc>
                  <a:txBody>
                    <a:bodyPr/>
                    <a:lstStyle/>
                    <a:p>
                      <a:r>
                        <a:rPr lang="en-US" dirty="0"/>
                        <a:t>Beginning of a line</a:t>
                      </a:r>
                    </a:p>
                  </a:txBody>
                  <a:tcPr/>
                </a:tc>
                <a:tc>
                  <a:txBody>
                    <a:bodyPr/>
                    <a:lstStyle/>
                    <a:p>
                      <a:r>
                        <a:rPr lang="en-US" dirty="0"/>
                        <a:t>^a</a:t>
                      </a:r>
                    </a:p>
                  </a:txBody>
                  <a:tcPr/>
                </a:tc>
                <a:extLst>
                  <a:ext uri="{0D108BD9-81ED-4DB2-BD59-A6C34878D82A}">
                    <a16:rowId xmlns:a16="http://schemas.microsoft.com/office/drawing/2014/main" val="10004"/>
                  </a:ext>
                </a:extLst>
              </a:tr>
              <a:tr h="356734">
                <a:tc>
                  <a:txBody>
                    <a:bodyPr/>
                    <a:lstStyle/>
                    <a:p>
                      <a:r>
                        <a:rPr lang="en-US" dirty="0"/>
                        <a:t>$</a:t>
                      </a:r>
                    </a:p>
                  </a:txBody>
                  <a:tcPr/>
                </a:tc>
                <a:tc>
                  <a:txBody>
                    <a:bodyPr/>
                    <a:lstStyle/>
                    <a:p>
                      <a:r>
                        <a:rPr lang="en-US" dirty="0"/>
                        <a:t>End of a line</a:t>
                      </a:r>
                    </a:p>
                  </a:txBody>
                  <a:tcPr/>
                </a:tc>
                <a:tc>
                  <a:txBody>
                    <a:bodyPr/>
                    <a:lstStyle/>
                    <a:p>
                      <a:r>
                        <a:rPr lang="en-US" dirty="0"/>
                        <a:t>a$</a:t>
                      </a:r>
                    </a:p>
                  </a:txBody>
                  <a:tcPr/>
                </a:tc>
                <a:extLst>
                  <a:ext uri="{0D108BD9-81ED-4DB2-BD59-A6C34878D82A}">
                    <a16:rowId xmlns:a16="http://schemas.microsoft.com/office/drawing/2014/main" val="10005"/>
                  </a:ext>
                </a:extLst>
              </a:tr>
              <a:tr h="469736">
                <a:tc>
                  <a:txBody>
                    <a:bodyPr/>
                    <a:lstStyle/>
                    <a:p>
                      <a:r>
                        <a:rPr lang="en-US" dirty="0"/>
                        <a:t>[^s]</a:t>
                      </a:r>
                    </a:p>
                  </a:txBody>
                  <a:tcPr/>
                </a:tc>
                <a:tc>
                  <a:txBody>
                    <a:bodyPr/>
                    <a:lstStyle/>
                    <a:p>
                      <a:r>
                        <a:rPr lang="en-US" dirty="0"/>
                        <a:t>Any one character not in string s</a:t>
                      </a:r>
                    </a:p>
                  </a:txBody>
                  <a:tcPr/>
                </a:tc>
                <a:tc>
                  <a:txBody>
                    <a:bodyPr/>
                    <a:lstStyle/>
                    <a:p>
                      <a:r>
                        <a:rPr lang="en-US" dirty="0"/>
                        <a:t>[^a]</a:t>
                      </a:r>
                    </a:p>
                  </a:txBody>
                  <a:tcPr/>
                </a:tc>
                <a:extLst>
                  <a:ext uri="{0D108BD9-81ED-4DB2-BD59-A6C34878D82A}">
                    <a16:rowId xmlns:a16="http://schemas.microsoft.com/office/drawing/2014/main" val="10006"/>
                  </a:ext>
                </a:extLst>
              </a:tr>
              <a:tr h="356734">
                <a:tc>
                  <a:txBody>
                    <a:bodyPr/>
                    <a:lstStyle/>
                    <a:p>
                      <a:r>
                        <a:rPr lang="en-US" dirty="0"/>
                        <a:t>r*</a:t>
                      </a:r>
                    </a:p>
                  </a:txBody>
                  <a:tcPr/>
                </a:tc>
                <a:tc>
                  <a:txBody>
                    <a:bodyPr/>
                    <a:lstStyle/>
                    <a:p>
                      <a:r>
                        <a:rPr lang="en-US" dirty="0"/>
                        <a:t>Zero or more strings </a:t>
                      </a:r>
                    </a:p>
                  </a:txBody>
                  <a:tcPr/>
                </a:tc>
                <a:tc>
                  <a:txBody>
                    <a:bodyPr/>
                    <a:lstStyle/>
                    <a:p>
                      <a:endParaRPr lang="en-US" dirty="0"/>
                    </a:p>
                  </a:txBody>
                  <a:tcPr/>
                </a:tc>
                <a:extLst>
                  <a:ext uri="{0D108BD9-81ED-4DB2-BD59-A6C34878D82A}">
                    <a16:rowId xmlns:a16="http://schemas.microsoft.com/office/drawing/2014/main" val="10007"/>
                  </a:ext>
                </a:extLst>
              </a:tr>
              <a:tr h="356734">
                <a:tc>
                  <a:txBody>
                    <a:bodyPr/>
                    <a:lstStyle/>
                    <a:p>
                      <a:r>
                        <a:rPr lang="en-US" dirty="0"/>
                        <a:t>r?</a:t>
                      </a:r>
                    </a:p>
                  </a:txBody>
                  <a:tcPr/>
                </a:tc>
                <a:tc>
                  <a:txBody>
                    <a:bodyPr/>
                    <a:lstStyle/>
                    <a:p>
                      <a:r>
                        <a:rPr lang="en-US" dirty="0"/>
                        <a:t>Zero</a:t>
                      </a:r>
                      <a:r>
                        <a:rPr lang="en-US" baseline="0" dirty="0"/>
                        <a:t> or one</a:t>
                      </a:r>
                      <a:endParaRPr lang="en-US" dirty="0"/>
                    </a:p>
                  </a:txBody>
                  <a:tcPr/>
                </a:tc>
                <a:tc>
                  <a:txBody>
                    <a:bodyPr/>
                    <a:lstStyle/>
                    <a:p>
                      <a:endParaRPr lang="en-US" dirty="0"/>
                    </a:p>
                  </a:txBody>
                  <a:tcPr/>
                </a:tc>
                <a:extLst>
                  <a:ext uri="{0D108BD9-81ED-4DB2-BD59-A6C34878D82A}">
                    <a16:rowId xmlns:a16="http://schemas.microsoft.com/office/drawing/2014/main" val="10008"/>
                  </a:ext>
                </a:extLst>
              </a:tr>
              <a:tr h="356734">
                <a:tc>
                  <a:txBody>
                    <a:bodyPr/>
                    <a:lstStyle/>
                    <a:p>
                      <a:r>
                        <a:rPr lang="en-US" dirty="0"/>
                        <a:t>r{</a:t>
                      </a:r>
                      <a:r>
                        <a:rPr lang="en-US" dirty="0" err="1"/>
                        <a:t>m,n</a:t>
                      </a:r>
                      <a:r>
                        <a:rPr lang="en-US" dirty="0"/>
                        <a:t>}</a:t>
                      </a:r>
                    </a:p>
                  </a:txBody>
                  <a:tcPr/>
                </a:tc>
                <a:tc>
                  <a:txBody>
                    <a:bodyPr/>
                    <a:lstStyle/>
                    <a:p>
                      <a:r>
                        <a:rPr lang="en-US" dirty="0"/>
                        <a:t>Between m and n occurrences of r</a:t>
                      </a:r>
                    </a:p>
                  </a:txBody>
                  <a:tcPr/>
                </a:tc>
                <a:tc>
                  <a:txBody>
                    <a:bodyPr/>
                    <a:lstStyle/>
                    <a:p>
                      <a:r>
                        <a:rPr lang="en-US" dirty="0"/>
                        <a:t>a{1,2}</a:t>
                      </a:r>
                    </a:p>
                  </a:txBody>
                  <a:tcPr/>
                </a:tc>
                <a:extLst>
                  <a:ext uri="{0D108BD9-81ED-4DB2-BD59-A6C34878D82A}">
                    <a16:rowId xmlns:a16="http://schemas.microsoft.com/office/drawing/2014/main" val="10009"/>
                  </a:ext>
                </a:extLst>
              </a:tr>
              <a:tr h="356734">
                <a:tc>
                  <a:txBody>
                    <a:bodyPr/>
                    <a:lstStyle/>
                    <a:p>
                      <a:r>
                        <a:rPr lang="en-US" dirty="0" err="1"/>
                        <a:t>ab</a:t>
                      </a:r>
                      <a:endParaRPr lang="en-US" dirty="0"/>
                    </a:p>
                  </a:txBody>
                  <a:tcPr/>
                </a:tc>
                <a:tc>
                  <a:txBody>
                    <a:bodyPr/>
                    <a:lstStyle/>
                    <a:p>
                      <a:r>
                        <a:rPr lang="en-US" dirty="0"/>
                        <a:t>concatenation</a:t>
                      </a:r>
                    </a:p>
                  </a:txBody>
                  <a:tcPr/>
                </a:tc>
                <a:tc>
                  <a:txBody>
                    <a:bodyPr/>
                    <a:lstStyle/>
                    <a:p>
                      <a:endParaRPr lang="en-US" dirty="0"/>
                    </a:p>
                  </a:txBody>
                  <a:tcPr/>
                </a:tc>
                <a:extLst>
                  <a:ext uri="{0D108BD9-81ED-4DB2-BD59-A6C34878D82A}">
                    <a16:rowId xmlns:a16="http://schemas.microsoft.com/office/drawing/2014/main" val="10010"/>
                  </a:ext>
                </a:extLst>
              </a:tr>
              <a:tr h="356734">
                <a:tc>
                  <a:txBody>
                    <a:bodyPr/>
                    <a:lstStyle/>
                    <a:p>
                      <a:r>
                        <a:rPr lang="en-US" dirty="0"/>
                        <a:t>r1|r2</a:t>
                      </a:r>
                    </a:p>
                  </a:txBody>
                  <a:tcPr/>
                </a:tc>
                <a:tc>
                  <a:txBody>
                    <a:bodyPr/>
                    <a:lstStyle/>
                    <a:p>
                      <a:r>
                        <a:rPr lang="en-US" dirty="0"/>
                        <a:t>r1 or an r2</a:t>
                      </a:r>
                    </a:p>
                  </a:txBody>
                  <a:tcPr/>
                </a:tc>
                <a:tc>
                  <a:txBody>
                    <a:bodyPr/>
                    <a:lstStyle/>
                    <a:p>
                      <a:r>
                        <a:rPr lang="en-US" dirty="0" err="1"/>
                        <a:t>a|b</a:t>
                      </a:r>
                      <a:endParaRPr lang="en-US" dirty="0"/>
                    </a:p>
                  </a:txBody>
                  <a:tcPr/>
                </a:tc>
                <a:extLst>
                  <a:ext uri="{0D108BD9-81ED-4DB2-BD59-A6C34878D82A}">
                    <a16:rowId xmlns:a16="http://schemas.microsoft.com/office/drawing/2014/main" val="10011"/>
                  </a:ext>
                </a:extLst>
              </a:tr>
              <a:tr h="356734">
                <a:tc>
                  <a:txBody>
                    <a:bodyPr/>
                    <a:lstStyle/>
                    <a:p>
                      <a:r>
                        <a:rPr lang="en-US" dirty="0"/>
                        <a:t>(r)</a:t>
                      </a:r>
                    </a:p>
                  </a:txBody>
                  <a:tcPr/>
                </a:tc>
                <a:tc>
                  <a:txBody>
                    <a:bodyPr/>
                    <a:lstStyle/>
                    <a:p>
                      <a:r>
                        <a:rPr lang="en-US" dirty="0"/>
                        <a:t>Same as r</a:t>
                      </a:r>
                    </a:p>
                  </a:txBody>
                  <a:tcPr/>
                </a:tc>
                <a:tc>
                  <a:txBody>
                    <a:bodyPr/>
                    <a:lstStyle/>
                    <a:p>
                      <a:r>
                        <a:rPr lang="en-US" dirty="0"/>
                        <a:t>(</a:t>
                      </a:r>
                      <a:r>
                        <a:rPr lang="en-US" dirty="0" err="1"/>
                        <a:t>a|b</a:t>
                      </a:r>
                      <a:r>
                        <a:rPr lang="en-US" dirty="0"/>
                        <a:t>)</a:t>
                      </a:r>
                    </a:p>
                  </a:txBody>
                  <a:tcPr/>
                </a:tc>
                <a:extLst>
                  <a:ext uri="{0D108BD9-81ED-4DB2-BD59-A6C34878D82A}">
                    <a16:rowId xmlns:a16="http://schemas.microsoft.com/office/drawing/2014/main" val="10012"/>
                  </a:ext>
                </a:extLst>
              </a:tr>
              <a:tr h="356734">
                <a:tc>
                  <a:txBody>
                    <a:bodyPr/>
                    <a:lstStyle/>
                    <a:p>
                      <a:r>
                        <a:rPr lang="en-US"/>
                        <a:t>r1/r2</a:t>
                      </a:r>
                      <a:endParaRPr lang="en-US" dirty="0"/>
                    </a:p>
                  </a:txBody>
                  <a:tcPr/>
                </a:tc>
                <a:tc>
                  <a:txBody>
                    <a:bodyPr/>
                    <a:lstStyle/>
                    <a:p>
                      <a:r>
                        <a:rPr lang="en-US" dirty="0"/>
                        <a:t>r1</a:t>
                      </a:r>
                      <a:r>
                        <a:rPr lang="en-US" baseline="0" dirty="0"/>
                        <a:t> when followed by r2</a:t>
                      </a:r>
                      <a:endParaRPr lang="en-US" dirty="0"/>
                    </a:p>
                  </a:txBody>
                  <a:tcPr/>
                </a:tc>
                <a:tc>
                  <a:txBody>
                    <a:bodyPr/>
                    <a:lstStyle/>
                    <a:p>
                      <a:r>
                        <a:rPr lang="en-US" dirty="0"/>
                        <a:t>(</a:t>
                      </a:r>
                      <a:r>
                        <a:rPr lang="en-US" dirty="0" err="1"/>
                        <a:t>i</a:t>
                      </a:r>
                      <a:r>
                        <a:rPr lang="en-US" dirty="0"/>
                        <a:t>/am)</a:t>
                      </a:r>
                    </a:p>
                  </a:txBody>
                  <a:tcPr/>
                </a:tc>
                <a:extLst>
                  <a:ext uri="{0D108BD9-81ED-4DB2-BD59-A6C34878D82A}">
                    <a16:rowId xmlns:a16="http://schemas.microsoft.com/office/drawing/2014/main" val="10013"/>
                  </a:ext>
                </a:extLst>
              </a:tr>
              <a:tr h="356734">
                <a:tc>
                  <a:txBody>
                    <a:bodyPr/>
                    <a:lstStyle/>
                    <a:p>
                      <a:r>
                        <a:rPr lang="en-US" dirty="0"/>
                        <a:t>R+</a:t>
                      </a:r>
                    </a:p>
                  </a:txBody>
                  <a:tcPr/>
                </a:tc>
                <a:tc>
                  <a:txBody>
                    <a:bodyPr/>
                    <a:lstStyle/>
                    <a:p>
                      <a:r>
                        <a:rPr lang="en-US" dirty="0"/>
                        <a:t>One or more strings</a:t>
                      </a:r>
                    </a:p>
                  </a:txBody>
                  <a:tcPr/>
                </a:tc>
                <a:tc>
                  <a:txBody>
                    <a:bodyPr/>
                    <a:lstStyle/>
                    <a:p>
                      <a:endParaRPr lang="en-US" dirty="0"/>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826474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TW"/>
              <a:t>Regular Definitions</a:t>
            </a:r>
          </a:p>
        </p:txBody>
      </p:sp>
      <p:sp>
        <p:nvSpPr>
          <p:cNvPr id="20483" name="Rectangle 3"/>
          <p:cNvSpPr>
            <a:spLocks noGrp="1" noChangeArrowheads="1"/>
          </p:cNvSpPr>
          <p:nvPr>
            <p:ph type="body" idx="1"/>
          </p:nvPr>
        </p:nvSpPr>
        <p:spPr>
          <a:xfrm>
            <a:off x="468313" y="1125538"/>
            <a:ext cx="8229600" cy="5256212"/>
          </a:xfrm>
        </p:spPr>
        <p:txBody>
          <a:bodyPr/>
          <a:lstStyle/>
          <a:p>
            <a:pPr eaLnBrk="1" hangingPunct="1"/>
            <a:r>
              <a:rPr lang="en-US" altLang="zh-TW" sz="2600"/>
              <a:t>If Σ is an alphabet of basic symbols, then a regular definitions is a sequence of definitions of the form: </a:t>
            </a:r>
            <a:br>
              <a:rPr lang="en-US" altLang="zh-TW" sz="2600"/>
            </a:br>
            <a:r>
              <a:rPr lang="en-US" altLang="zh-TW" sz="2600"/>
              <a:t>	</a:t>
            </a:r>
            <a:r>
              <a:rPr lang="en-US" altLang="zh-TW" sz="2600" i="1">
                <a:latin typeface="Times New Roman" pitchFamily="18" charset="0"/>
              </a:rPr>
              <a:t>d</a:t>
            </a:r>
            <a:r>
              <a:rPr lang="en-US" altLang="zh-TW" sz="2600" baseline="-25000">
                <a:latin typeface="Times New Roman" pitchFamily="18" charset="0"/>
              </a:rPr>
              <a:t>1</a:t>
            </a:r>
            <a:r>
              <a:rPr lang="en-US" altLang="zh-TW" sz="2600">
                <a:latin typeface="Times New Roman" pitchFamily="18" charset="0"/>
              </a:rPr>
              <a:t> </a:t>
            </a:r>
            <a:r>
              <a:rPr lang="en-US" altLang="zh-TW" sz="2600">
                <a:latin typeface="Times New Roman" pitchFamily="18" charset="0"/>
                <a:sym typeface="Symbol" pitchFamily="18" charset="2"/>
              </a:rPr>
              <a:t> </a:t>
            </a:r>
            <a:r>
              <a:rPr lang="en-US" altLang="zh-TW" sz="2600" i="1">
                <a:latin typeface="Times New Roman" pitchFamily="18" charset="0"/>
                <a:sym typeface="Symbol" pitchFamily="18" charset="2"/>
              </a:rPr>
              <a:t>r</a:t>
            </a:r>
            <a:r>
              <a:rPr lang="en-US" altLang="zh-TW" sz="2600" baseline="-25000">
                <a:latin typeface="Times New Roman" pitchFamily="18" charset="0"/>
                <a:sym typeface="Symbol" pitchFamily="18" charset="2"/>
              </a:rPr>
              <a:t>1  </a:t>
            </a:r>
            <a:br>
              <a:rPr lang="en-US" altLang="zh-TW" sz="2600" baseline="-25000">
                <a:latin typeface="Times New Roman" pitchFamily="18" charset="0"/>
                <a:sym typeface="Symbol" pitchFamily="18" charset="2"/>
              </a:rPr>
            </a:br>
            <a:r>
              <a:rPr lang="en-US" altLang="zh-TW" sz="2600" baseline="-25000">
                <a:latin typeface="Times New Roman" pitchFamily="18" charset="0"/>
                <a:sym typeface="Symbol" pitchFamily="18" charset="2"/>
              </a:rPr>
              <a:t>   	</a:t>
            </a:r>
            <a:r>
              <a:rPr lang="en-US" altLang="zh-TW" sz="2600" i="1">
                <a:latin typeface="Times New Roman" pitchFamily="18" charset="0"/>
              </a:rPr>
              <a:t>d</a:t>
            </a:r>
            <a:r>
              <a:rPr lang="en-US" altLang="zh-TW" sz="2600" baseline="-25000">
                <a:latin typeface="Times New Roman" pitchFamily="18" charset="0"/>
              </a:rPr>
              <a:t>2</a:t>
            </a:r>
            <a:r>
              <a:rPr lang="en-US" altLang="zh-TW" sz="2600">
                <a:latin typeface="Times New Roman" pitchFamily="18" charset="0"/>
              </a:rPr>
              <a:t> </a:t>
            </a:r>
            <a:r>
              <a:rPr lang="en-US" altLang="zh-TW" sz="2600">
                <a:latin typeface="Times New Roman" pitchFamily="18" charset="0"/>
                <a:sym typeface="Symbol" pitchFamily="18" charset="2"/>
              </a:rPr>
              <a:t> </a:t>
            </a:r>
            <a:r>
              <a:rPr lang="en-US" altLang="zh-TW" sz="2600" i="1">
                <a:latin typeface="Times New Roman" pitchFamily="18" charset="0"/>
                <a:sym typeface="Symbol" pitchFamily="18" charset="2"/>
              </a:rPr>
              <a:t>r</a:t>
            </a:r>
            <a:r>
              <a:rPr lang="en-US" altLang="zh-TW" sz="2600" baseline="-25000">
                <a:latin typeface="Times New Roman" pitchFamily="18" charset="0"/>
                <a:sym typeface="Symbol" pitchFamily="18" charset="2"/>
              </a:rPr>
              <a:t>2        </a:t>
            </a:r>
            <a:br>
              <a:rPr lang="en-US" altLang="zh-TW" sz="2600" baseline="-25000">
                <a:latin typeface="Times New Roman" pitchFamily="18" charset="0"/>
                <a:sym typeface="Symbol" pitchFamily="18" charset="2"/>
              </a:rPr>
            </a:br>
            <a:r>
              <a:rPr lang="en-US" altLang="zh-TW" sz="2600" baseline="-25000">
                <a:latin typeface="Times New Roman" pitchFamily="18" charset="0"/>
                <a:sym typeface="Symbol" pitchFamily="18" charset="2"/>
              </a:rPr>
              <a:t>      	</a:t>
            </a:r>
            <a:r>
              <a:rPr lang="en-US" altLang="zh-TW" sz="2600">
                <a:latin typeface="Times New Roman" pitchFamily="18" charset="0"/>
                <a:sym typeface="Symbol" pitchFamily="18" charset="2"/>
              </a:rPr>
              <a:t>…</a:t>
            </a:r>
            <a:br>
              <a:rPr lang="en-US" altLang="zh-TW" sz="2600" baseline="-25000">
                <a:latin typeface="Times New Roman" pitchFamily="18" charset="0"/>
                <a:sym typeface="Symbol" pitchFamily="18" charset="2"/>
              </a:rPr>
            </a:br>
            <a:r>
              <a:rPr lang="en-US" altLang="zh-TW" sz="2600" baseline="-25000">
                <a:latin typeface="Times New Roman" pitchFamily="18" charset="0"/>
                <a:sym typeface="Symbol" pitchFamily="18" charset="2"/>
              </a:rPr>
              <a:t> 	</a:t>
            </a:r>
            <a:r>
              <a:rPr lang="en-US" altLang="zh-TW" sz="2600" i="1">
                <a:latin typeface="Times New Roman" pitchFamily="18" charset="0"/>
              </a:rPr>
              <a:t>d</a:t>
            </a:r>
            <a:r>
              <a:rPr lang="en-US" altLang="zh-TW" sz="2600" i="1" baseline="-25000">
                <a:latin typeface="Times New Roman" pitchFamily="18" charset="0"/>
              </a:rPr>
              <a:t>n</a:t>
            </a:r>
            <a:r>
              <a:rPr lang="en-US" altLang="zh-TW" sz="2600">
                <a:latin typeface="Times New Roman" pitchFamily="18" charset="0"/>
              </a:rPr>
              <a:t> </a:t>
            </a:r>
            <a:r>
              <a:rPr lang="en-US" altLang="zh-TW" sz="2600">
                <a:latin typeface="Times New Roman" pitchFamily="18" charset="0"/>
                <a:sym typeface="Symbol" pitchFamily="18" charset="2"/>
              </a:rPr>
              <a:t> </a:t>
            </a:r>
            <a:r>
              <a:rPr lang="en-US" altLang="zh-TW" sz="2600" i="1">
                <a:latin typeface="Times New Roman" pitchFamily="18" charset="0"/>
                <a:sym typeface="Symbol" pitchFamily="18" charset="2"/>
              </a:rPr>
              <a:t>r</a:t>
            </a:r>
            <a:r>
              <a:rPr lang="en-US" altLang="zh-TW" sz="2600" i="1" baseline="-25000">
                <a:latin typeface="Times New Roman" pitchFamily="18" charset="0"/>
                <a:sym typeface="Symbol" pitchFamily="18" charset="2"/>
              </a:rPr>
              <a:t>n</a:t>
            </a:r>
            <a:r>
              <a:rPr lang="en-US" altLang="zh-TW" sz="2600"/>
              <a:t> </a:t>
            </a:r>
          </a:p>
          <a:p>
            <a:pPr lvl="1" eaLnBrk="1" hangingPunct="1"/>
            <a:r>
              <a:rPr lang="en-US" altLang="zh-TW" sz="2200"/>
              <a:t>Each </a:t>
            </a:r>
            <a:r>
              <a:rPr lang="en-US" altLang="zh-TW" sz="2200" b="1" i="1">
                <a:solidFill>
                  <a:srgbClr val="FF0000"/>
                </a:solidFill>
                <a:latin typeface="Times New Roman" pitchFamily="18" charset="0"/>
              </a:rPr>
              <a:t>d</a:t>
            </a:r>
            <a:r>
              <a:rPr lang="en-US" altLang="zh-TW" sz="2200" b="1" i="1" baseline="-25000">
                <a:solidFill>
                  <a:srgbClr val="FF0000"/>
                </a:solidFill>
                <a:latin typeface="Times New Roman" pitchFamily="18" charset="0"/>
              </a:rPr>
              <a:t>i</a:t>
            </a:r>
            <a:r>
              <a:rPr lang="en-US" altLang="zh-TW" sz="2200"/>
              <a:t> is a new symbol, not in Σ and not the same as  any other of </a:t>
            </a:r>
            <a:r>
              <a:rPr lang="en-US" altLang="zh-TW" sz="2200" i="1">
                <a:solidFill>
                  <a:srgbClr val="FF0000"/>
                </a:solidFill>
              </a:rPr>
              <a:t>d’s</a:t>
            </a:r>
            <a:r>
              <a:rPr lang="en-US" altLang="zh-TW" sz="2200"/>
              <a:t>. </a:t>
            </a:r>
          </a:p>
          <a:p>
            <a:pPr lvl="1" eaLnBrk="1" hangingPunct="1"/>
            <a:r>
              <a:rPr lang="en-US" altLang="zh-TW" sz="2200"/>
              <a:t>Each </a:t>
            </a:r>
            <a:r>
              <a:rPr lang="en-US" altLang="zh-TW" sz="2200" b="1" i="1">
                <a:solidFill>
                  <a:srgbClr val="FF0000"/>
                </a:solidFill>
                <a:latin typeface="Times New Roman" pitchFamily="18" charset="0"/>
              </a:rPr>
              <a:t>r</a:t>
            </a:r>
            <a:r>
              <a:rPr lang="en-US" altLang="zh-TW" sz="2200" b="1" i="1" baseline="-25000">
                <a:solidFill>
                  <a:srgbClr val="FF0000"/>
                </a:solidFill>
                <a:latin typeface="Times New Roman" pitchFamily="18" charset="0"/>
              </a:rPr>
              <a:t>i</a:t>
            </a:r>
            <a:r>
              <a:rPr lang="en-US" altLang="zh-TW" sz="2200"/>
              <a:t> is a regular expression over the alphabet</a:t>
            </a:r>
            <a:br>
              <a:rPr lang="en-US" altLang="zh-TW" sz="2200"/>
            </a:br>
            <a:r>
              <a:rPr lang="en-US" altLang="zh-TW" sz="2200">
                <a:sym typeface="Symbol" pitchFamily="18" charset="2"/>
              </a:rPr>
              <a:t>  {</a:t>
            </a:r>
            <a:r>
              <a:rPr lang="en-US" altLang="zh-TW" sz="2200" i="1">
                <a:sym typeface="Symbol" pitchFamily="18" charset="2"/>
              </a:rPr>
              <a:t>d</a:t>
            </a:r>
            <a:r>
              <a:rPr lang="en-US" altLang="zh-TW" sz="2200" baseline="-25000">
                <a:sym typeface="Symbol" pitchFamily="18" charset="2"/>
              </a:rPr>
              <a:t>1</a:t>
            </a:r>
            <a:r>
              <a:rPr lang="en-US" altLang="zh-TW" sz="2200">
                <a:sym typeface="Symbol" pitchFamily="18" charset="2"/>
              </a:rPr>
              <a:t>, </a:t>
            </a:r>
            <a:r>
              <a:rPr lang="en-US" altLang="zh-TW" sz="2200" i="1">
                <a:sym typeface="Symbol" pitchFamily="18" charset="2"/>
              </a:rPr>
              <a:t>d</a:t>
            </a:r>
            <a:r>
              <a:rPr lang="en-US" altLang="zh-TW" sz="2200" baseline="-25000">
                <a:sym typeface="Symbol" pitchFamily="18" charset="2"/>
              </a:rPr>
              <a:t>2</a:t>
            </a:r>
            <a:r>
              <a:rPr lang="en-US" altLang="zh-TW" sz="2200">
                <a:sym typeface="Symbol" pitchFamily="18" charset="2"/>
              </a:rPr>
              <a:t>, …, </a:t>
            </a:r>
            <a:r>
              <a:rPr lang="en-US" altLang="zh-TW" sz="2200" i="1">
                <a:sym typeface="Symbol" pitchFamily="18" charset="2"/>
              </a:rPr>
              <a:t>d</a:t>
            </a:r>
            <a:r>
              <a:rPr lang="en-US" altLang="zh-TW" sz="2200" baseline="-25000">
                <a:sym typeface="Symbol" pitchFamily="18" charset="2"/>
              </a:rPr>
              <a:t>i-1</a:t>
            </a:r>
            <a:r>
              <a:rPr lang="en-US" altLang="zh-TW" sz="2200">
                <a:sym typeface="Symbol" pitchFamily="18" charset="2"/>
              </a:rPr>
              <a:t> }</a:t>
            </a:r>
          </a:p>
          <a:p>
            <a:pPr eaLnBrk="1" hangingPunct="1"/>
            <a:r>
              <a:rPr lang="en-US" altLang="zh-TW" sz="2600">
                <a:sym typeface="Symbol" pitchFamily="18" charset="2"/>
              </a:rPr>
              <a:t>Any </a:t>
            </a:r>
            <a:r>
              <a:rPr lang="en-US" altLang="zh-TW" sz="2600" i="1">
                <a:solidFill>
                  <a:srgbClr val="FF0000"/>
                </a:solidFill>
                <a:latin typeface="Times New Roman" pitchFamily="18" charset="0"/>
                <a:sym typeface="Symbol" pitchFamily="18" charset="2"/>
              </a:rPr>
              <a:t>d</a:t>
            </a:r>
            <a:r>
              <a:rPr lang="en-US" altLang="zh-TW" sz="2600" i="1" baseline="-25000">
                <a:solidFill>
                  <a:srgbClr val="FF0000"/>
                </a:solidFill>
                <a:latin typeface="Times New Roman" pitchFamily="18" charset="0"/>
                <a:sym typeface="Symbol" pitchFamily="18" charset="2"/>
              </a:rPr>
              <a:t>j</a:t>
            </a:r>
            <a:r>
              <a:rPr lang="en-US" altLang="zh-TW" sz="2600">
                <a:sym typeface="Symbol" pitchFamily="18" charset="2"/>
              </a:rPr>
              <a:t> in </a:t>
            </a:r>
            <a:r>
              <a:rPr lang="en-US" altLang="zh-TW" sz="2600" i="1">
                <a:solidFill>
                  <a:srgbClr val="FF0000"/>
                </a:solidFill>
                <a:latin typeface="Times New Roman" pitchFamily="18" charset="0"/>
                <a:sym typeface="Symbol" pitchFamily="18" charset="2"/>
              </a:rPr>
              <a:t>r</a:t>
            </a:r>
            <a:r>
              <a:rPr lang="en-US" altLang="zh-TW" sz="2600" i="1" baseline="-25000">
                <a:solidFill>
                  <a:srgbClr val="FF0000"/>
                </a:solidFill>
                <a:latin typeface="Times New Roman" pitchFamily="18" charset="0"/>
                <a:sym typeface="Symbol" pitchFamily="18" charset="2"/>
              </a:rPr>
              <a:t>i</a:t>
            </a:r>
            <a:r>
              <a:rPr lang="en-US" altLang="zh-TW" sz="2600">
                <a:solidFill>
                  <a:srgbClr val="FF0000"/>
                </a:solidFill>
                <a:latin typeface="Times New Roman" pitchFamily="18" charset="0"/>
                <a:sym typeface="Symbol" pitchFamily="18" charset="2"/>
              </a:rPr>
              <a:t> </a:t>
            </a:r>
            <a:r>
              <a:rPr lang="en-US" altLang="zh-TW" sz="2600">
                <a:sym typeface="Symbol" pitchFamily="18" charset="2"/>
              </a:rPr>
              <a:t>can be textually substituted in</a:t>
            </a:r>
            <a:r>
              <a:rPr lang="en-US" altLang="zh-TW" sz="2600">
                <a:solidFill>
                  <a:srgbClr val="FF0000"/>
                </a:solidFill>
                <a:latin typeface="Times New Roman" pitchFamily="18" charset="0"/>
                <a:sym typeface="Symbol" pitchFamily="18" charset="2"/>
              </a:rPr>
              <a:t> </a:t>
            </a:r>
            <a:r>
              <a:rPr lang="en-US" altLang="zh-TW" sz="2600" i="1">
                <a:solidFill>
                  <a:srgbClr val="FF0000"/>
                </a:solidFill>
                <a:latin typeface="Times New Roman" pitchFamily="18" charset="0"/>
                <a:sym typeface="Symbol" pitchFamily="18" charset="2"/>
              </a:rPr>
              <a:t>r</a:t>
            </a:r>
            <a:r>
              <a:rPr lang="en-US" altLang="zh-TW" sz="2600" i="1" baseline="-25000">
                <a:solidFill>
                  <a:srgbClr val="FF0000"/>
                </a:solidFill>
                <a:latin typeface="Times New Roman" pitchFamily="18" charset="0"/>
                <a:sym typeface="Symbol" pitchFamily="18" charset="2"/>
              </a:rPr>
              <a:t>i</a:t>
            </a:r>
            <a:r>
              <a:rPr lang="en-US" altLang="zh-TW" sz="2600">
                <a:solidFill>
                  <a:srgbClr val="FF0000"/>
                </a:solidFill>
                <a:latin typeface="Times New Roman" pitchFamily="18" charset="0"/>
                <a:sym typeface="Symbol" pitchFamily="18" charset="2"/>
              </a:rPr>
              <a:t> </a:t>
            </a:r>
            <a:r>
              <a:rPr lang="en-US" altLang="zh-TW" sz="2600">
                <a:sym typeface="Symbol" pitchFamily="18" charset="2"/>
              </a:rPr>
              <a:t>to obtain an equivalent set of definitions</a:t>
            </a:r>
            <a:endParaRPr lang="en-US" altLang="zh-TW"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pPr eaLnBrk="1" hangingPunct="1"/>
            <a:r>
              <a:rPr lang="en-US" altLang="zh-TW" dirty="0"/>
              <a:t>The Role of the Lexical Analyzer</a:t>
            </a:r>
          </a:p>
        </p:txBody>
      </p:sp>
      <p:sp>
        <p:nvSpPr>
          <p:cNvPr id="5123" name="Rectangle 5"/>
          <p:cNvSpPr>
            <a:spLocks noChangeArrowheads="1"/>
          </p:cNvSpPr>
          <p:nvPr/>
        </p:nvSpPr>
        <p:spPr bwMode="auto">
          <a:xfrm>
            <a:off x="1692275" y="2492375"/>
            <a:ext cx="2209800" cy="1066800"/>
          </a:xfrm>
          <a:prstGeom prst="rect">
            <a:avLst/>
          </a:prstGeom>
          <a:solidFill>
            <a:srgbClr val="CCFFCC"/>
          </a:solidFill>
          <a:ln w="9525">
            <a:solidFill>
              <a:schemeClr val="tx1"/>
            </a:solidFill>
            <a:miter lim="800000"/>
            <a:headEnd/>
            <a:tailEnd/>
          </a:ln>
        </p:spPr>
        <p:txBody>
          <a:bodyPr wrap="none" anchor="ctr"/>
          <a:lstStyle/>
          <a:p>
            <a:pPr algn="ctr" eaLnBrk="0" hangingPunct="0"/>
            <a:r>
              <a:rPr kumimoji="0" lang="en-US" altLang="zh-TW" sz="2400" dirty="0">
                <a:latin typeface="Times" pitchFamily="18" charset="0"/>
              </a:rPr>
              <a:t>Lexical</a:t>
            </a:r>
            <a:br>
              <a:rPr kumimoji="0" lang="en-US" altLang="zh-TW" sz="2400" dirty="0">
                <a:latin typeface="Times" pitchFamily="18" charset="0"/>
              </a:rPr>
            </a:br>
            <a:r>
              <a:rPr kumimoji="0" lang="en-US" altLang="zh-TW" sz="2400" dirty="0">
                <a:latin typeface="Times" pitchFamily="18" charset="0"/>
              </a:rPr>
              <a:t>Analyzer</a:t>
            </a:r>
          </a:p>
        </p:txBody>
      </p:sp>
      <p:sp>
        <p:nvSpPr>
          <p:cNvPr id="5124" name="Rectangle 6"/>
          <p:cNvSpPr>
            <a:spLocks noChangeArrowheads="1"/>
          </p:cNvSpPr>
          <p:nvPr/>
        </p:nvSpPr>
        <p:spPr bwMode="auto">
          <a:xfrm>
            <a:off x="5940425" y="2492375"/>
            <a:ext cx="1774847" cy="1066800"/>
          </a:xfrm>
          <a:prstGeom prst="rect">
            <a:avLst/>
          </a:prstGeom>
          <a:solidFill>
            <a:srgbClr val="CCFFCC"/>
          </a:solidFill>
          <a:ln w="9525">
            <a:solidFill>
              <a:schemeClr val="tx1"/>
            </a:solidFill>
            <a:miter lim="800000"/>
            <a:headEnd/>
            <a:tailEnd/>
          </a:ln>
        </p:spPr>
        <p:txBody>
          <a:bodyPr wrap="none" anchor="ctr"/>
          <a:lstStyle/>
          <a:p>
            <a:pPr algn="ctr" eaLnBrk="0" hangingPunct="0"/>
            <a:r>
              <a:rPr kumimoji="0" lang="en-US" altLang="zh-TW" sz="2400">
                <a:latin typeface="Times" pitchFamily="18" charset="0"/>
              </a:rPr>
              <a:t>Parser</a:t>
            </a:r>
          </a:p>
        </p:txBody>
      </p:sp>
      <p:sp>
        <p:nvSpPr>
          <p:cNvPr id="5125" name="Text Box 7"/>
          <p:cNvSpPr txBox="1">
            <a:spLocks noChangeArrowheads="1"/>
          </p:cNvSpPr>
          <p:nvPr/>
        </p:nvSpPr>
        <p:spPr bwMode="auto">
          <a:xfrm>
            <a:off x="219075" y="2590800"/>
            <a:ext cx="1233488" cy="822325"/>
          </a:xfrm>
          <a:prstGeom prst="rect">
            <a:avLst/>
          </a:prstGeom>
          <a:noFill/>
          <a:ln w="9525">
            <a:noFill/>
            <a:miter lim="800000"/>
            <a:headEnd/>
            <a:tailEnd/>
          </a:ln>
        </p:spPr>
        <p:txBody>
          <a:bodyPr wrap="none">
            <a:spAutoFit/>
          </a:bodyPr>
          <a:lstStyle/>
          <a:p>
            <a:pPr algn="ctr" eaLnBrk="0" hangingPunct="0"/>
            <a:r>
              <a:rPr kumimoji="0" lang="en-US" altLang="zh-TW" sz="2400">
                <a:latin typeface="Times" pitchFamily="18" charset="0"/>
              </a:rPr>
              <a:t>Source</a:t>
            </a:r>
            <a:br>
              <a:rPr kumimoji="0" lang="en-US" altLang="zh-TW" sz="2400">
                <a:latin typeface="Times" pitchFamily="18" charset="0"/>
              </a:rPr>
            </a:br>
            <a:r>
              <a:rPr kumimoji="0" lang="en-US" altLang="zh-TW" sz="2400">
                <a:latin typeface="Times" pitchFamily="18" charset="0"/>
              </a:rPr>
              <a:t>Program</a:t>
            </a:r>
          </a:p>
        </p:txBody>
      </p:sp>
      <p:sp>
        <p:nvSpPr>
          <p:cNvPr id="5126" name="Text Box 8"/>
          <p:cNvSpPr txBox="1">
            <a:spLocks noChangeArrowheads="1"/>
          </p:cNvSpPr>
          <p:nvPr/>
        </p:nvSpPr>
        <p:spPr bwMode="auto">
          <a:xfrm>
            <a:off x="4211638" y="2349500"/>
            <a:ext cx="962025" cy="457200"/>
          </a:xfrm>
          <a:prstGeom prst="rect">
            <a:avLst/>
          </a:prstGeom>
          <a:noFill/>
          <a:ln w="9525">
            <a:noFill/>
            <a:miter lim="800000"/>
            <a:headEnd/>
            <a:tailEnd/>
          </a:ln>
        </p:spPr>
        <p:txBody>
          <a:bodyPr wrap="none">
            <a:spAutoFit/>
          </a:bodyPr>
          <a:lstStyle/>
          <a:p>
            <a:pPr algn="ctr" eaLnBrk="0" hangingPunct="0"/>
            <a:r>
              <a:rPr kumimoji="0" lang="en-US" altLang="zh-TW" sz="2400">
                <a:latin typeface="Times" pitchFamily="18" charset="0"/>
              </a:rPr>
              <a:t>Token</a:t>
            </a:r>
          </a:p>
        </p:txBody>
      </p:sp>
      <p:sp>
        <p:nvSpPr>
          <p:cNvPr id="5127" name="Line 10"/>
          <p:cNvSpPr>
            <a:spLocks noChangeShapeType="1"/>
          </p:cNvSpPr>
          <p:nvPr/>
        </p:nvSpPr>
        <p:spPr bwMode="auto">
          <a:xfrm>
            <a:off x="7786710" y="3000372"/>
            <a:ext cx="381000" cy="0"/>
          </a:xfrm>
          <a:prstGeom prst="line">
            <a:avLst/>
          </a:prstGeom>
          <a:noFill/>
          <a:ln w="25400">
            <a:solidFill>
              <a:schemeClr val="tx1"/>
            </a:solidFill>
            <a:round/>
            <a:headEnd/>
            <a:tailEnd type="stealth" w="lg" len="lg"/>
          </a:ln>
        </p:spPr>
        <p:txBody>
          <a:bodyPr wrap="none" anchor="ctr"/>
          <a:lstStyle/>
          <a:p>
            <a:endParaRPr lang="en-IN"/>
          </a:p>
        </p:txBody>
      </p:sp>
      <p:sp>
        <p:nvSpPr>
          <p:cNvPr id="5128" name="Line 11"/>
          <p:cNvSpPr>
            <a:spLocks noChangeShapeType="1"/>
          </p:cNvSpPr>
          <p:nvPr/>
        </p:nvSpPr>
        <p:spPr bwMode="auto">
          <a:xfrm>
            <a:off x="1295400" y="3048000"/>
            <a:ext cx="381000" cy="0"/>
          </a:xfrm>
          <a:prstGeom prst="line">
            <a:avLst/>
          </a:prstGeom>
          <a:noFill/>
          <a:ln w="25400">
            <a:solidFill>
              <a:schemeClr val="tx1"/>
            </a:solidFill>
            <a:round/>
            <a:headEnd/>
            <a:tailEnd type="stealth" w="lg" len="lg"/>
          </a:ln>
        </p:spPr>
        <p:txBody>
          <a:bodyPr wrap="none" anchor="ctr"/>
          <a:lstStyle/>
          <a:p>
            <a:endParaRPr lang="en-IN"/>
          </a:p>
        </p:txBody>
      </p:sp>
      <p:sp>
        <p:nvSpPr>
          <p:cNvPr id="5129" name="Rectangle 12"/>
          <p:cNvSpPr>
            <a:spLocks noChangeArrowheads="1"/>
          </p:cNvSpPr>
          <p:nvPr/>
        </p:nvSpPr>
        <p:spPr bwMode="auto">
          <a:xfrm>
            <a:off x="3273425" y="5105400"/>
            <a:ext cx="2590800" cy="1220788"/>
          </a:xfrm>
          <a:prstGeom prst="rect">
            <a:avLst/>
          </a:prstGeom>
          <a:solidFill>
            <a:srgbClr val="FFFF99"/>
          </a:solidFill>
          <a:ln w="9525">
            <a:solidFill>
              <a:schemeClr val="tx1"/>
            </a:solidFill>
            <a:miter lim="800000"/>
            <a:headEnd/>
            <a:tailEnd/>
          </a:ln>
        </p:spPr>
        <p:txBody>
          <a:bodyPr wrap="none" lIns="90000" tIns="46800" rIns="90000" bIns="46800" anchor="ctr"/>
          <a:lstStyle/>
          <a:p>
            <a:pPr algn="ctr" eaLnBrk="0" hangingPunct="0"/>
            <a:r>
              <a:rPr kumimoji="0" lang="en-US" altLang="zh-TW" sz="2400">
                <a:latin typeface="Times" pitchFamily="18" charset="0"/>
              </a:rPr>
              <a:t>Symbol Table</a:t>
            </a:r>
          </a:p>
        </p:txBody>
      </p:sp>
      <p:sp>
        <p:nvSpPr>
          <p:cNvPr id="5130" name="Line 13"/>
          <p:cNvSpPr>
            <a:spLocks noChangeShapeType="1"/>
          </p:cNvSpPr>
          <p:nvPr/>
        </p:nvSpPr>
        <p:spPr bwMode="auto">
          <a:xfrm flipV="1">
            <a:off x="5486400" y="3573463"/>
            <a:ext cx="885825" cy="1531937"/>
          </a:xfrm>
          <a:prstGeom prst="line">
            <a:avLst/>
          </a:prstGeom>
          <a:noFill/>
          <a:ln w="25400">
            <a:solidFill>
              <a:schemeClr val="tx1"/>
            </a:solidFill>
            <a:prstDash val="dash"/>
            <a:round/>
            <a:headEnd type="triangle" w="med" len="med"/>
            <a:tailEnd type="triangle" w="med" len="med"/>
          </a:ln>
        </p:spPr>
        <p:txBody>
          <a:bodyPr wrap="none" anchor="ctr"/>
          <a:lstStyle/>
          <a:p>
            <a:endParaRPr lang="en-IN"/>
          </a:p>
        </p:txBody>
      </p:sp>
      <p:sp>
        <p:nvSpPr>
          <p:cNvPr id="5131" name="Line 14"/>
          <p:cNvSpPr>
            <a:spLocks noChangeShapeType="1"/>
          </p:cNvSpPr>
          <p:nvPr/>
        </p:nvSpPr>
        <p:spPr bwMode="auto">
          <a:xfrm flipH="1" flipV="1">
            <a:off x="2895600" y="3581400"/>
            <a:ext cx="838200" cy="1524000"/>
          </a:xfrm>
          <a:prstGeom prst="line">
            <a:avLst/>
          </a:prstGeom>
          <a:noFill/>
          <a:ln w="25400">
            <a:solidFill>
              <a:schemeClr val="tx1"/>
            </a:solidFill>
            <a:prstDash val="dash"/>
            <a:round/>
            <a:headEnd type="triangle" w="med" len="med"/>
            <a:tailEnd type="triangle" w="med" len="med"/>
          </a:ln>
        </p:spPr>
        <p:txBody>
          <a:bodyPr wrap="none" anchor="ctr"/>
          <a:lstStyle/>
          <a:p>
            <a:endParaRPr lang="en-IN"/>
          </a:p>
        </p:txBody>
      </p:sp>
      <p:sp>
        <p:nvSpPr>
          <p:cNvPr id="5132" name="Text Box 16"/>
          <p:cNvSpPr txBox="1">
            <a:spLocks noChangeArrowheads="1"/>
          </p:cNvSpPr>
          <p:nvPr/>
        </p:nvSpPr>
        <p:spPr bwMode="auto">
          <a:xfrm>
            <a:off x="3924300" y="3213100"/>
            <a:ext cx="1857375" cy="457200"/>
          </a:xfrm>
          <a:prstGeom prst="rect">
            <a:avLst/>
          </a:prstGeom>
          <a:noFill/>
          <a:ln w="9525">
            <a:noFill/>
            <a:miter lim="800000"/>
            <a:headEnd/>
            <a:tailEnd/>
          </a:ln>
        </p:spPr>
        <p:txBody>
          <a:bodyPr wrap="none">
            <a:spAutoFit/>
          </a:bodyPr>
          <a:lstStyle/>
          <a:p>
            <a:pPr algn="ctr" eaLnBrk="0" hangingPunct="0"/>
            <a:r>
              <a:rPr kumimoji="0" lang="en-US" altLang="zh-TW" sz="2400" i="1">
                <a:latin typeface="Times" pitchFamily="18" charset="0"/>
              </a:rPr>
              <a:t>getNextToken</a:t>
            </a:r>
          </a:p>
        </p:txBody>
      </p:sp>
      <p:sp>
        <p:nvSpPr>
          <p:cNvPr id="5133" name="Line 17"/>
          <p:cNvSpPr>
            <a:spLocks noChangeShapeType="1"/>
          </p:cNvSpPr>
          <p:nvPr/>
        </p:nvSpPr>
        <p:spPr bwMode="auto">
          <a:xfrm flipH="1">
            <a:off x="2514600" y="3581400"/>
            <a:ext cx="0" cy="685800"/>
          </a:xfrm>
          <a:prstGeom prst="line">
            <a:avLst/>
          </a:prstGeom>
          <a:noFill/>
          <a:ln w="25400">
            <a:solidFill>
              <a:schemeClr val="tx1"/>
            </a:solidFill>
            <a:round/>
            <a:headEnd/>
            <a:tailEnd type="stealth" w="lg" len="lg"/>
          </a:ln>
        </p:spPr>
        <p:txBody>
          <a:bodyPr wrap="none" anchor="ctr"/>
          <a:lstStyle/>
          <a:p>
            <a:endParaRPr lang="en-IN"/>
          </a:p>
        </p:txBody>
      </p:sp>
      <p:sp>
        <p:nvSpPr>
          <p:cNvPr id="5134" name="Line 18"/>
          <p:cNvSpPr>
            <a:spLocks noChangeShapeType="1"/>
          </p:cNvSpPr>
          <p:nvPr/>
        </p:nvSpPr>
        <p:spPr bwMode="auto">
          <a:xfrm flipH="1">
            <a:off x="6929454" y="3571876"/>
            <a:ext cx="0" cy="685800"/>
          </a:xfrm>
          <a:prstGeom prst="line">
            <a:avLst/>
          </a:prstGeom>
          <a:noFill/>
          <a:ln w="25400">
            <a:solidFill>
              <a:schemeClr val="tx1"/>
            </a:solidFill>
            <a:round/>
            <a:headEnd/>
            <a:tailEnd type="stealth" w="lg" len="lg"/>
          </a:ln>
        </p:spPr>
        <p:txBody>
          <a:bodyPr wrap="none" anchor="ctr"/>
          <a:lstStyle/>
          <a:p>
            <a:endParaRPr lang="en-IN"/>
          </a:p>
        </p:txBody>
      </p:sp>
      <p:sp>
        <p:nvSpPr>
          <p:cNvPr id="5135" name="Text Box 19"/>
          <p:cNvSpPr txBox="1">
            <a:spLocks noChangeArrowheads="1"/>
          </p:cNvSpPr>
          <p:nvPr/>
        </p:nvSpPr>
        <p:spPr bwMode="auto">
          <a:xfrm>
            <a:off x="2133600" y="4191000"/>
            <a:ext cx="776288" cy="457200"/>
          </a:xfrm>
          <a:prstGeom prst="rect">
            <a:avLst/>
          </a:prstGeom>
          <a:noFill/>
          <a:ln w="9525">
            <a:noFill/>
            <a:miter lim="800000"/>
            <a:headEnd/>
            <a:tailEnd/>
          </a:ln>
        </p:spPr>
        <p:txBody>
          <a:bodyPr wrap="none">
            <a:spAutoFit/>
          </a:bodyPr>
          <a:lstStyle/>
          <a:p>
            <a:pPr algn="ctr" eaLnBrk="0" hangingPunct="0"/>
            <a:r>
              <a:rPr kumimoji="0" lang="en-US" altLang="zh-TW" sz="2400">
                <a:latin typeface="Times" pitchFamily="18" charset="0"/>
              </a:rPr>
              <a:t>error</a:t>
            </a:r>
          </a:p>
        </p:txBody>
      </p:sp>
      <p:sp>
        <p:nvSpPr>
          <p:cNvPr id="5136" name="Text Box 20"/>
          <p:cNvSpPr txBox="1">
            <a:spLocks noChangeArrowheads="1"/>
          </p:cNvSpPr>
          <p:nvPr/>
        </p:nvSpPr>
        <p:spPr bwMode="auto">
          <a:xfrm>
            <a:off x="6500826" y="4286256"/>
            <a:ext cx="776287" cy="457200"/>
          </a:xfrm>
          <a:prstGeom prst="rect">
            <a:avLst/>
          </a:prstGeom>
          <a:noFill/>
          <a:ln w="9525">
            <a:noFill/>
            <a:miter lim="800000"/>
            <a:headEnd/>
            <a:tailEnd/>
          </a:ln>
        </p:spPr>
        <p:txBody>
          <a:bodyPr wrap="none">
            <a:spAutoFit/>
          </a:bodyPr>
          <a:lstStyle/>
          <a:p>
            <a:pPr algn="ctr" eaLnBrk="0" hangingPunct="0"/>
            <a:r>
              <a:rPr kumimoji="0" lang="en-US" altLang="zh-TW" sz="2400" dirty="0">
                <a:latin typeface="Times" pitchFamily="18" charset="0"/>
              </a:rPr>
              <a:t>error</a:t>
            </a:r>
          </a:p>
        </p:txBody>
      </p:sp>
      <p:sp>
        <p:nvSpPr>
          <p:cNvPr id="5137" name="Line 21"/>
          <p:cNvSpPr>
            <a:spLocks noChangeShapeType="1"/>
          </p:cNvSpPr>
          <p:nvPr/>
        </p:nvSpPr>
        <p:spPr bwMode="auto">
          <a:xfrm>
            <a:off x="3924300" y="2924175"/>
            <a:ext cx="2016125" cy="0"/>
          </a:xfrm>
          <a:prstGeom prst="line">
            <a:avLst/>
          </a:prstGeom>
          <a:noFill/>
          <a:ln w="28575">
            <a:solidFill>
              <a:schemeClr val="tx1"/>
            </a:solidFill>
            <a:round/>
            <a:headEnd/>
            <a:tailEnd type="triangle" w="med" len="med"/>
          </a:ln>
        </p:spPr>
        <p:txBody>
          <a:bodyPr/>
          <a:lstStyle/>
          <a:p>
            <a:endParaRPr lang="en-IN"/>
          </a:p>
        </p:txBody>
      </p:sp>
      <p:sp>
        <p:nvSpPr>
          <p:cNvPr id="5138" name="Line 22"/>
          <p:cNvSpPr>
            <a:spLocks noChangeShapeType="1"/>
          </p:cNvSpPr>
          <p:nvPr/>
        </p:nvSpPr>
        <p:spPr bwMode="auto">
          <a:xfrm flipH="1">
            <a:off x="3924300" y="3141663"/>
            <a:ext cx="2016125" cy="0"/>
          </a:xfrm>
          <a:prstGeom prst="line">
            <a:avLst/>
          </a:prstGeom>
          <a:noFill/>
          <a:ln w="28575">
            <a:solidFill>
              <a:schemeClr val="tx1"/>
            </a:solidFill>
            <a:round/>
            <a:headEnd/>
            <a:tailEnd type="triangle" w="med" len="med"/>
          </a:ln>
        </p:spPr>
        <p:txBody>
          <a:bodyPr wrap="none" lIns="90000" tIns="46800" rIns="90000" bIns="46800" anchor="ctr"/>
          <a:lstStyle/>
          <a:p>
            <a:endParaRPr lang="en-IN"/>
          </a:p>
        </p:txBody>
      </p:sp>
      <p:sp>
        <p:nvSpPr>
          <p:cNvPr id="20" name="Rectangle 19"/>
          <p:cNvSpPr/>
          <p:nvPr/>
        </p:nvSpPr>
        <p:spPr>
          <a:xfrm>
            <a:off x="2643174" y="1357298"/>
            <a:ext cx="4572032" cy="369332"/>
          </a:xfrm>
          <a:prstGeom prst="rect">
            <a:avLst/>
          </a:prstGeom>
        </p:spPr>
        <p:txBody>
          <a:bodyPr wrap="square">
            <a:spAutoFit/>
          </a:bodyPr>
          <a:lstStyle/>
          <a:p>
            <a:r>
              <a:rPr lang="en-US" b="1" dirty="0"/>
              <a:t>(Interaction of Lexical analyzer with  parser)</a:t>
            </a:r>
            <a:endParaRPr lang="en-IN" b="1" dirty="0"/>
          </a:p>
        </p:txBody>
      </p:sp>
      <p:sp>
        <p:nvSpPr>
          <p:cNvPr id="21" name="TextBox 26"/>
          <p:cNvSpPr txBox="1">
            <a:spLocks noChangeArrowheads="1"/>
          </p:cNvSpPr>
          <p:nvPr/>
        </p:nvSpPr>
        <p:spPr bwMode="auto">
          <a:xfrm>
            <a:off x="7858148" y="2285992"/>
            <a:ext cx="1285852" cy="1015663"/>
          </a:xfrm>
          <a:prstGeom prst="rect">
            <a:avLst/>
          </a:prstGeom>
          <a:noFill/>
          <a:ln w="9525">
            <a:noFill/>
            <a:miter lim="800000"/>
            <a:headEnd/>
            <a:tailEnd/>
          </a:ln>
        </p:spPr>
        <p:txBody>
          <a:bodyPr wrap="square">
            <a:spAutoFit/>
          </a:bodyPr>
          <a:lstStyle/>
          <a:p>
            <a:r>
              <a:rPr lang="en-US" sz="2000" dirty="0"/>
              <a:t>To semantic</a:t>
            </a:r>
          </a:p>
          <a:p>
            <a:r>
              <a:rPr lang="en-US" sz="2000" dirty="0"/>
              <a:t>analysis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TW"/>
              <a:t>Extensions of Regular Definitions</a:t>
            </a:r>
          </a:p>
        </p:txBody>
      </p:sp>
      <p:sp>
        <p:nvSpPr>
          <p:cNvPr id="22531" name="Rectangle 3"/>
          <p:cNvSpPr>
            <a:spLocks noGrp="1" noChangeArrowheads="1"/>
          </p:cNvSpPr>
          <p:nvPr>
            <p:ph type="body" idx="1"/>
          </p:nvPr>
        </p:nvSpPr>
        <p:spPr>
          <a:xfrm>
            <a:off x="468313" y="1196975"/>
            <a:ext cx="8229600" cy="4530725"/>
          </a:xfrm>
        </p:spPr>
        <p:txBody>
          <a:bodyPr/>
          <a:lstStyle/>
          <a:p>
            <a:pPr eaLnBrk="1" hangingPunct="1">
              <a:lnSpc>
                <a:spcPct val="90000"/>
              </a:lnSpc>
            </a:pPr>
            <a:r>
              <a:rPr lang="en-US" altLang="zh-TW" sz="2600"/>
              <a:t>One or more instance</a:t>
            </a:r>
          </a:p>
          <a:p>
            <a:pPr lvl="1" eaLnBrk="1" hangingPunct="1">
              <a:lnSpc>
                <a:spcPct val="90000"/>
              </a:lnSpc>
            </a:pPr>
            <a:r>
              <a:rPr lang="en-US" altLang="zh-TW" sz="2200" i="1">
                <a:latin typeface="Times New Roman" pitchFamily="18" charset="0"/>
              </a:rPr>
              <a:t>r</a:t>
            </a:r>
            <a:r>
              <a:rPr lang="en-US" altLang="zh-TW" sz="2200" baseline="30000">
                <a:latin typeface="Times New Roman" pitchFamily="18" charset="0"/>
              </a:rPr>
              <a:t>+</a:t>
            </a:r>
            <a:r>
              <a:rPr lang="en-US" altLang="zh-TW" sz="2200">
                <a:latin typeface="Times New Roman" pitchFamily="18" charset="0"/>
              </a:rPr>
              <a:t> =  </a:t>
            </a:r>
            <a:r>
              <a:rPr lang="en-US" altLang="zh-TW" sz="2200" i="1">
                <a:latin typeface="Times New Roman" pitchFamily="18" charset="0"/>
              </a:rPr>
              <a:t>rr</a:t>
            </a:r>
            <a:r>
              <a:rPr lang="en-US" altLang="zh-TW" sz="2200" baseline="30000">
                <a:latin typeface="Times New Roman" pitchFamily="18" charset="0"/>
              </a:rPr>
              <a:t>*  </a:t>
            </a:r>
            <a:r>
              <a:rPr lang="en-US" altLang="zh-TW" sz="2200">
                <a:latin typeface="Times New Roman" pitchFamily="18" charset="0"/>
              </a:rPr>
              <a:t>= </a:t>
            </a:r>
            <a:r>
              <a:rPr lang="en-US" altLang="zh-TW" sz="2200" i="1">
                <a:latin typeface="Times New Roman" pitchFamily="18" charset="0"/>
              </a:rPr>
              <a:t>r</a:t>
            </a:r>
            <a:r>
              <a:rPr lang="en-US" altLang="zh-TW" sz="2200" baseline="30000">
                <a:latin typeface="Times New Roman" pitchFamily="18" charset="0"/>
              </a:rPr>
              <a:t>*</a:t>
            </a:r>
            <a:r>
              <a:rPr lang="en-US" altLang="zh-TW" sz="2200" i="1">
                <a:latin typeface="Times New Roman" pitchFamily="18" charset="0"/>
              </a:rPr>
              <a:t>r</a:t>
            </a:r>
          </a:p>
          <a:p>
            <a:pPr lvl="1" eaLnBrk="1" hangingPunct="1">
              <a:lnSpc>
                <a:spcPct val="90000"/>
              </a:lnSpc>
            </a:pPr>
            <a:r>
              <a:rPr lang="en-US" altLang="zh-TW" sz="2200" i="1">
                <a:latin typeface="Times New Roman" pitchFamily="18" charset="0"/>
              </a:rPr>
              <a:t>r</a:t>
            </a:r>
            <a:r>
              <a:rPr lang="en-US" altLang="zh-TW" sz="2200" baseline="30000">
                <a:latin typeface="Times New Roman" pitchFamily="18" charset="0"/>
              </a:rPr>
              <a:t>*  </a:t>
            </a:r>
            <a:r>
              <a:rPr lang="en-US" altLang="zh-TW" sz="2200">
                <a:latin typeface="Times New Roman" pitchFamily="18" charset="0"/>
              </a:rPr>
              <a:t>=  </a:t>
            </a:r>
            <a:r>
              <a:rPr lang="en-US" altLang="zh-TW" sz="2200" i="1">
                <a:latin typeface="Times New Roman" pitchFamily="18" charset="0"/>
              </a:rPr>
              <a:t>r</a:t>
            </a:r>
            <a:r>
              <a:rPr lang="en-US" altLang="zh-TW" sz="2200" baseline="30000">
                <a:latin typeface="Times New Roman" pitchFamily="18" charset="0"/>
              </a:rPr>
              <a:t>+</a:t>
            </a:r>
            <a:r>
              <a:rPr lang="en-US" altLang="zh-TW" sz="2200">
                <a:latin typeface="Times New Roman" pitchFamily="18" charset="0"/>
              </a:rPr>
              <a:t> | </a:t>
            </a:r>
            <a:r>
              <a:rPr lang="en-US" altLang="zh-TW" sz="2200"/>
              <a:t>ε</a:t>
            </a:r>
            <a:endParaRPr lang="en-US" altLang="zh-TW" sz="2200">
              <a:latin typeface="Times New Roman" pitchFamily="18" charset="0"/>
            </a:endParaRPr>
          </a:p>
          <a:p>
            <a:pPr eaLnBrk="1" hangingPunct="1">
              <a:lnSpc>
                <a:spcPct val="90000"/>
              </a:lnSpc>
            </a:pPr>
            <a:r>
              <a:rPr lang="en-US" altLang="zh-TW" sz="2600"/>
              <a:t>Zero or one instance</a:t>
            </a:r>
          </a:p>
          <a:p>
            <a:pPr lvl="1" eaLnBrk="1" hangingPunct="1">
              <a:lnSpc>
                <a:spcPct val="90000"/>
              </a:lnSpc>
            </a:pPr>
            <a:r>
              <a:rPr lang="en-US" altLang="zh-TW" sz="2200" i="1">
                <a:latin typeface="Times New Roman" pitchFamily="18" charset="0"/>
              </a:rPr>
              <a:t>r</a:t>
            </a:r>
            <a:r>
              <a:rPr lang="en-US" altLang="zh-TW" sz="2200">
                <a:latin typeface="Times New Roman" pitchFamily="18" charset="0"/>
              </a:rPr>
              <a:t>?</a:t>
            </a:r>
            <a:r>
              <a:rPr lang="en-US" altLang="zh-TW" sz="2200" baseline="30000"/>
              <a:t> </a:t>
            </a:r>
            <a:r>
              <a:rPr lang="en-US" altLang="zh-TW" sz="2200">
                <a:latin typeface="Times New Roman" pitchFamily="18" charset="0"/>
              </a:rPr>
              <a:t>=</a:t>
            </a:r>
            <a:r>
              <a:rPr lang="en-US" altLang="zh-TW" sz="2200" baseline="30000"/>
              <a:t>  </a:t>
            </a:r>
            <a:r>
              <a:rPr lang="en-US" altLang="zh-TW" sz="2200" i="1">
                <a:latin typeface="Times New Roman" pitchFamily="18" charset="0"/>
              </a:rPr>
              <a:t>r</a:t>
            </a:r>
            <a:r>
              <a:rPr lang="en-US" altLang="zh-TW" sz="2200">
                <a:latin typeface="Times New Roman" pitchFamily="18" charset="0"/>
              </a:rPr>
              <a:t> |</a:t>
            </a:r>
            <a:r>
              <a:rPr lang="en-US" altLang="zh-TW" sz="2200"/>
              <a:t>ε</a:t>
            </a:r>
            <a:endParaRPr lang="en-US" altLang="zh-TW" sz="2200" baseline="30000"/>
          </a:p>
          <a:p>
            <a:pPr eaLnBrk="1" hangingPunct="1">
              <a:lnSpc>
                <a:spcPct val="90000"/>
              </a:lnSpc>
            </a:pPr>
            <a:r>
              <a:rPr lang="en-US" altLang="zh-TW" sz="2600"/>
              <a:t>Character classes</a:t>
            </a:r>
          </a:p>
          <a:p>
            <a:pPr lvl="1" eaLnBrk="1" hangingPunct="1">
              <a:lnSpc>
                <a:spcPct val="90000"/>
              </a:lnSpc>
            </a:pPr>
            <a:r>
              <a:rPr lang="en-US" altLang="zh-TW" sz="2200" b="1">
                <a:latin typeface="Courier New" pitchFamily="49" charset="0"/>
                <a:sym typeface="Symbol" pitchFamily="18" charset="2"/>
              </a:rPr>
              <a:t>[a-z] = abc…z</a:t>
            </a:r>
          </a:p>
          <a:p>
            <a:pPr lvl="1" eaLnBrk="1" hangingPunct="1">
              <a:lnSpc>
                <a:spcPct val="90000"/>
              </a:lnSpc>
            </a:pPr>
            <a:r>
              <a:rPr lang="en-US" altLang="zh-TW" sz="2200" b="1">
                <a:latin typeface="Courier New" pitchFamily="49" charset="0"/>
                <a:sym typeface="Symbol" pitchFamily="18" charset="2"/>
              </a:rPr>
              <a:t>[A-Za-z] = A|B|…|Z|a|…|z</a:t>
            </a:r>
            <a:endParaRPr lang="en-US" altLang="zh-TW" sz="2200"/>
          </a:p>
          <a:p>
            <a:pPr eaLnBrk="1" hangingPunct="1">
              <a:lnSpc>
                <a:spcPct val="90000"/>
              </a:lnSpc>
            </a:pPr>
            <a:r>
              <a:rPr lang="en-US" altLang="zh-TW" sz="2600"/>
              <a:t>Example</a:t>
            </a:r>
          </a:p>
          <a:p>
            <a:pPr lvl="1" eaLnBrk="1" hangingPunct="1">
              <a:lnSpc>
                <a:spcPct val="90000"/>
              </a:lnSpc>
            </a:pPr>
            <a:r>
              <a:rPr lang="en-US" altLang="zh-TW" sz="2200" b="1">
                <a:latin typeface="Times New Roman" pitchFamily="18" charset="0"/>
                <a:sym typeface="Symbol" pitchFamily="18" charset="2"/>
              </a:rPr>
              <a:t>digit</a:t>
            </a:r>
            <a:r>
              <a:rPr lang="en-US" altLang="zh-TW" sz="2200">
                <a:sym typeface="Symbol" pitchFamily="18" charset="2"/>
              </a:rPr>
              <a:t>  </a:t>
            </a:r>
            <a:r>
              <a:rPr lang="en-US" altLang="zh-TW" sz="2200" b="1">
                <a:latin typeface="Courier New" pitchFamily="49" charset="0"/>
                <a:sym typeface="Symbol" pitchFamily="18" charset="2"/>
              </a:rPr>
              <a:t>[0-9]</a:t>
            </a:r>
          </a:p>
          <a:p>
            <a:pPr lvl="1" eaLnBrk="1" hangingPunct="1">
              <a:lnSpc>
                <a:spcPct val="90000"/>
              </a:lnSpc>
            </a:pPr>
            <a:r>
              <a:rPr lang="en-US" altLang="zh-TW" sz="2200" b="1">
                <a:latin typeface="Times New Roman" pitchFamily="18" charset="0"/>
                <a:sym typeface="Symbol" pitchFamily="18" charset="2"/>
              </a:rPr>
              <a:t>num</a:t>
            </a:r>
            <a:r>
              <a:rPr lang="en-US" altLang="zh-TW" sz="2200">
                <a:sym typeface="Symbol" pitchFamily="18" charset="2"/>
              </a:rPr>
              <a:t>  </a:t>
            </a:r>
            <a:r>
              <a:rPr lang="en-US" altLang="zh-TW" sz="2200" b="1">
                <a:latin typeface="Times New Roman" pitchFamily="18" charset="0"/>
                <a:sym typeface="Symbol" pitchFamily="18" charset="2"/>
              </a:rPr>
              <a:t>digit</a:t>
            </a:r>
            <a:r>
              <a:rPr lang="en-US" altLang="zh-TW" sz="2200" baseline="30000">
                <a:latin typeface="Times New Roman" pitchFamily="18" charset="0"/>
                <a:sym typeface="Symbol" pitchFamily="18" charset="2"/>
              </a:rPr>
              <a:t>+</a:t>
            </a:r>
            <a:r>
              <a:rPr lang="en-US" altLang="zh-TW" sz="2200">
                <a:latin typeface="Times New Roman" pitchFamily="18" charset="0"/>
                <a:sym typeface="Symbol" pitchFamily="18" charset="2"/>
              </a:rPr>
              <a:t> (</a:t>
            </a:r>
            <a:r>
              <a:rPr lang="en-US" altLang="zh-TW" sz="2200" b="1">
                <a:latin typeface="Times New Roman" pitchFamily="18" charset="0"/>
                <a:sym typeface="Symbol" pitchFamily="18" charset="2"/>
              </a:rPr>
              <a:t>. digit</a:t>
            </a:r>
            <a:r>
              <a:rPr lang="en-US" altLang="zh-TW" sz="2200" baseline="30000">
                <a:latin typeface="Times New Roman" pitchFamily="18" charset="0"/>
                <a:sym typeface="Symbol" pitchFamily="18" charset="2"/>
              </a:rPr>
              <a:t>+</a:t>
            </a:r>
            <a:r>
              <a:rPr lang="en-US" altLang="zh-TW" sz="2200">
                <a:latin typeface="Times New Roman" pitchFamily="18" charset="0"/>
                <a:sym typeface="Symbol" pitchFamily="18" charset="2"/>
              </a:rPr>
              <a:t>)? ( </a:t>
            </a:r>
            <a:r>
              <a:rPr lang="en-US" altLang="zh-TW" sz="2200" b="1">
                <a:latin typeface="Times New Roman" pitchFamily="18" charset="0"/>
                <a:sym typeface="Symbol" pitchFamily="18" charset="2"/>
              </a:rPr>
              <a:t>E</a:t>
            </a:r>
            <a:r>
              <a:rPr lang="en-US" altLang="zh-TW" sz="2200">
                <a:latin typeface="Times New Roman" pitchFamily="18" charset="0"/>
                <a:sym typeface="Symbol" pitchFamily="18" charset="2"/>
              </a:rPr>
              <a:t> (</a:t>
            </a:r>
            <a:r>
              <a:rPr lang="en-US" altLang="zh-TW" sz="2200" b="1">
                <a:latin typeface="Times New Roman" pitchFamily="18" charset="0"/>
                <a:sym typeface="Symbol" pitchFamily="18" charset="2"/>
              </a:rPr>
              <a:t>+</a:t>
            </a:r>
            <a:r>
              <a:rPr lang="en-US" altLang="zh-TW" sz="2200">
                <a:latin typeface="Times New Roman" pitchFamily="18" charset="0"/>
                <a:sym typeface="Symbol" pitchFamily="18" charset="2"/>
              </a:rPr>
              <a:t></a:t>
            </a:r>
            <a:r>
              <a:rPr lang="en-US" altLang="zh-TW" sz="2200" b="1">
                <a:latin typeface="Times New Roman" pitchFamily="18" charset="0"/>
                <a:sym typeface="Symbol" pitchFamily="18" charset="2"/>
              </a:rPr>
              <a:t>-</a:t>
            </a:r>
            <a:r>
              <a:rPr lang="en-US" altLang="zh-TW" sz="2200">
                <a:latin typeface="Times New Roman" pitchFamily="18" charset="0"/>
                <a:sym typeface="Symbol" pitchFamily="18" charset="2"/>
              </a:rPr>
              <a:t>)? </a:t>
            </a:r>
            <a:r>
              <a:rPr lang="en-US" altLang="zh-TW" sz="2200" b="1">
                <a:latin typeface="Times New Roman" pitchFamily="18" charset="0"/>
                <a:sym typeface="Symbol" pitchFamily="18" charset="2"/>
              </a:rPr>
              <a:t>digit</a:t>
            </a:r>
            <a:r>
              <a:rPr lang="en-US" altLang="zh-TW" sz="2200" baseline="30000">
                <a:latin typeface="Times New Roman" pitchFamily="18" charset="0"/>
                <a:sym typeface="Symbol" pitchFamily="18" charset="2"/>
              </a:rPr>
              <a:t>+</a:t>
            </a:r>
            <a:r>
              <a:rPr lang="en-US" altLang="zh-TW" sz="2200">
                <a:latin typeface="Times New Roman" pitchFamily="18" charset="0"/>
                <a:sym typeface="Symbol" pitchFamily="18" charset="2"/>
              </a:rPr>
              <a:t> )?</a:t>
            </a:r>
          </a:p>
          <a:p>
            <a:pPr eaLnBrk="1" hangingPunct="1">
              <a:lnSpc>
                <a:spcPct val="90000"/>
              </a:lnSpc>
            </a:pPr>
            <a:endParaRPr lang="en-US" altLang="zh-TW" sz="26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417638"/>
          </a:xfrm>
        </p:spPr>
        <p:txBody>
          <a:bodyPr>
            <a:normAutofit fontScale="90000"/>
          </a:bodyPr>
          <a:lstStyle/>
          <a:p>
            <a:pPr lvl="0"/>
            <a:br>
              <a:rPr lang="en-US" b="1" dirty="0"/>
            </a:br>
            <a:r>
              <a:rPr lang="en-US" b="1" dirty="0"/>
              <a:t>Write character classes for the following sets of characters:</a:t>
            </a:r>
            <a:br>
              <a:rPr lang="en-US" dirty="0"/>
            </a:br>
            <a:endParaRPr lang="en-US" dirty="0"/>
          </a:p>
        </p:txBody>
      </p:sp>
      <p:sp>
        <p:nvSpPr>
          <p:cNvPr id="3" name="Content Placeholder 2"/>
          <p:cNvSpPr>
            <a:spLocks noGrp="1"/>
          </p:cNvSpPr>
          <p:nvPr>
            <p:ph idx="1"/>
          </p:nvPr>
        </p:nvSpPr>
        <p:spPr/>
        <p:txBody>
          <a:bodyPr>
            <a:normAutofit lnSpcReduction="10000"/>
          </a:bodyPr>
          <a:lstStyle/>
          <a:p>
            <a:pPr marL="514350" lvl="0" indent="-514350">
              <a:buFont typeface="+mj-lt"/>
              <a:buAutoNum type="arabicPeriod"/>
            </a:pPr>
            <a:r>
              <a:rPr lang="en-US" dirty="0"/>
              <a:t>The first ten letters (up to "j") in either upper or lower case.</a:t>
            </a:r>
          </a:p>
          <a:p>
            <a:pPr marL="514350" lvl="0" indent="-514350">
              <a:buFont typeface="+mj-lt"/>
              <a:buAutoNum type="arabicPeriod"/>
            </a:pPr>
            <a:r>
              <a:rPr lang="en-US" dirty="0"/>
              <a:t>The lowercase consonants.</a:t>
            </a:r>
          </a:p>
          <a:p>
            <a:pPr marL="514350" lvl="0" indent="-514350">
              <a:buFont typeface="+mj-lt"/>
              <a:buAutoNum type="arabicPeriod"/>
            </a:pPr>
            <a:r>
              <a:rPr lang="en-US" dirty="0"/>
              <a:t>The "digits" in a hexadecimal number (choose either upper or lower case for the "digits" above 9).</a:t>
            </a:r>
          </a:p>
          <a:p>
            <a:pPr marL="514350" lvl="0" indent="-514350">
              <a:buFont typeface="+mj-lt"/>
              <a:buAutoNum type="arabicPeriod"/>
            </a:pPr>
            <a:r>
              <a:rPr lang="en-US" dirty="0"/>
              <a:t>The characters that can appear at the end of </a:t>
            </a:r>
            <a:r>
              <a:rPr lang="en-US" dirty="0" err="1"/>
              <a:t>alegitimate</a:t>
            </a:r>
            <a:r>
              <a:rPr lang="en-US" dirty="0"/>
              <a:t> English sentence (e.g. , exclamation point) .</a:t>
            </a:r>
          </a:p>
          <a:p>
            <a:endParaRPr lang="en-US" dirty="0"/>
          </a:p>
        </p:txBody>
      </p:sp>
    </p:spTree>
    <p:extLst>
      <p:ext uri="{BB962C8B-B14F-4D97-AF65-F5344CB8AC3E}">
        <p14:creationId xmlns:p14="http://schemas.microsoft.com/office/powerpoint/2010/main" val="204197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Regular Expressions for</a:t>
            </a:r>
          </a:p>
        </p:txBody>
      </p:sp>
      <p:sp>
        <p:nvSpPr>
          <p:cNvPr id="3" name="Content Placeholder 2"/>
          <p:cNvSpPr>
            <a:spLocks noGrp="1"/>
          </p:cNvSpPr>
          <p:nvPr>
            <p:ph idx="1"/>
          </p:nvPr>
        </p:nvSpPr>
        <p:spPr/>
        <p:txBody>
          <a:bodyPr/>
          <a:lstStyle/>
          <a:p>
            <a:pPr marL="514350" indent="-514350">
              <a:buFont typeface="+mj-lt"/>
              <a:buAutoNum type="arabicPeriod"/>
            </a:pPr>
            <a:r>
              <a:rPr lang="en-US" dirty="0"/>
              <a:t>Arithmetic expression</a:t>
            </a:r>
          </a:p>
          <a:p>
            <a:pPr marL="514350" indent="-514350">
              <a:buFont typeface="+mj-lt"/>
              <a:buAutoNum type="arabicPeriod"/>
            </a:pPr>
            <a:r>
              <a:rPr lang="en-US" dirty="0"/>
              <a:t>Relational expression</a:t>
            </a:r>
          </a:p>
          <a:p>
            <a:pPr marL="0" indent="0">
              <a:buNone/>
            </a:pPr>
            <a:endParaRPr lang="en-US" dirty="0"/>
          </a:p>
        </p:txBody>
      </p:sp>
    </p:spTree>
    <p:extLst>
      <p:ext uri="{BB962C8B-B14F-4D97-AF65-F5344CB8AC3E}">
        <p14:creationId xmlns:p14="http://schemas.microsoft.com/office/powerpoint/2010/main" val="582337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5576" y="1638767"/>
            <a:ext cx="7931224" cy="3831818"/>
          </a:xfrm>
          <a:prstGeom prst="rect">
            <a:avLst/>
          </a:prstGeom>
        </p:spPr>
        <p:txBody>
          <a:bodyPr wrap="square">
            <a:spAutoFit/>
          </a:bodyPr>
          <a:lstStyle/>
          <a:p>
            <a:pPr marL="342900" marR="0" lvl="0" indent="-342900" algn="just">
              <a:lnSpc>
                <a:spcPct val="150000"/>
              </a:lnSpc>
              <a:spcBef>
                <a:spcPts val="0"/>
              </a:spcBef>
              <a:spcAft>
                <a:spcPts val="1040"/>
              </a:spcAft>
              <a:buFont typeface="+mj-lt"/>
              <a:buAutoNum type="romanUcPeriod"/>
            </a:pPr>
            <a:r>
              <a:rPr lang="en-US" b="1"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Most languages are case sensitive, so keywords can be written only one way, and the regular expressions describing their lexeme is very simple. However, some languages, like SQL, are case insensitive, so a keyword can be written either in lowercase or in uppercase, or in any mixture of cases. Thus, the SQL keyword SELECT can also be written select, Select, or </a:t>
            </a:r>
            <a:r>
              <a:rPr lang="en-US" b="1" dirty="0" err="1">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sElEcT</a:t>
            </a:r>
            <a:r>
              <a:rPr lang="en-US" b="1"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for instance. Show how to write a regular expression for a keyword in a case­ insensitive language. Illustrate the idea by writing the expression for "select" in SQL.</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8254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Answer</a:t>
            </a:r>
            <a:br>
              <a:rPr lang="en-US"/>
            </a:br>
            <a:endParaRPr lang="en-US"/>
          </a:p>
        </p:txBody>
      </p:sp>
      <p:sp>
        <p:nvSpPr>
          <p:cNvPr id="3" name="Content Placeholder 2"/>
          <p:cNvSpPr>
            <a:spLocks noGrp="1"/>
          </p:cNvSpPr>
          <p:nvPr>
            <p:ph idx="1"/>
          </p:nvPr>
        </p:nvSpPr>
        <p:spPr/>
        <p:txBody>
          <a:bodyPr/>
          <a:lstStyle/>
          <a:p>
            <a:r>
              <a:rPr lang="en-US" dirty="0"/>
              <a:t>select -&gt; [</a:t>
            </a:r>
            <a:r>
              <a:rPr lang="en-US" dirty="0" err="1"/>
              <a:t>Ss</a:t>
            </a:r>
            <a:r>
              <a:rPr lang="en-US" dirty="0"/>
              <a:t>][</a:t>
            </a:r>
            <a:r>
              <a:rPr lang="en-US" dirty="0" err="1"/>
              <a:t>Ee</a:t>
            </a:r>
            <a:r>
              <a:rPr lang="en-US" dirty="0"/>
              <a:t>][</a:t>
            </a:r>
            <a:r>
              <a:rPr lang="en-US" dirty="0" err="1"/>
              <a:t>Ll</a:t>
            </a:r>
            <a:r>
              <a:rPr lang="en-US" dirty="0"/>
              <a:t>][</a:t>
            </a:r>
            <a:r>
              <a:rPr lang="en-US" dirty="0" err="1"/>
              <a:t>Ee</a:t>
            </a:r>
            <a:r>
              <a:rPr lang="en-US" dirty="0"/>
              <a:t>][Cc][</a:t>
            </a:r>
            <a:r>
              <a:rPr lang="en-US" dirty="0" err="1"/>
              <a:t>Tt</a:t>
            </a:r>
            <a:r>
              <a:rPr lang="en-US" dirty="0"/>
              <a:t>]</a:t>
            </a:r>
          </a:p>
          <a:p>
            <a:r>
              <a:rPr lang="en-US" dirty="0"/>
              <a:t>OR</a:t>
            </a:r>
          </a:p>
          <a:p>
            <a:r>
              <a:rPr lang="en-US" dirty="0"/>
              <a:t>Select</a:t>
            </a:r>
            <a:r>
              <a:rPr lang="en-US" dirty="0">
                <a:sym typeface="Wingdings" panose="05000000000000000000" pitchFamily="2" charset="2"/>
              </a:rPr>
              <a:t></a:t>
            </a:r>
            <a:r>
              <a:rPr lang="en-US" dirty="0"/>
              <a:t>(S|s)(</a:t>
            </a:r>
            <a:r>
              <a:rPr lang="en-US" dirty="0" err="1"/>
              <a:t>E|e</a:t>
            </a:r>
            <a:r>
              <a:rPr lang="en-US" dirty="0"/>
              <a:t>)(</a:t>
            </a:r>
            <a:r>
              <a:rPr lang="en-US" dirty="0" err="1"/>
              <a:t>L|l</a:t>
            </a:r>
            <a:r>
              <a:rPr lang="en-US" dirty="0"/>
              <a:t>)(</a:t>
            </a:r>
            <a:r>
              <a:rPr lang="en-US" dirty="0" err="1"/>
              <a:t>E|e</a:t>
            </a:r>
            <a:r>
              <a:rPr lang="en-US" dirty="0"/>
              <a:t>)(</a:t>
            </a:r>
            <a:r>
              <a:rPr lang="en-US" dirty="0" err="1"/>
              <a:t>C|c</a:t>
            </a:r>
            <a:r>
              <a:rPr lang="en-US" dirty="0"/>
              <a:t>)(</a:t>
            </a:r>
            <a:r>
              <a:rPr lang="en-US" dirty="0" err="1"/>
              <a:t>T|t</a:t>
            </a:r>
            <a:r>
              <a:rPr lang="en-US" dirty="0"/>
              <a:t>)</a:t>
            </a:r>
          </a:p>
          <a:p>
            <a:endParaRPr lang="en-US" dirty="0"/>
          </a:p>
        </p:txBody>
      </p:sp>
    </p:spTree>
    <p:extLst>
      <p:ext uri="{BB962C8B-B14F-4D97-AF65-F5344CB8AC3E}">
        <p14:creationId xmlns:p14="http://schemas.microsoft.com/office/powerpoint/2010/main" val="20292044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68313" y="188913"/>
            <a:ext cx="8229600" cy="596881"/>
          </a:xfrm>
        </p:spPr>
        <p:txBody>
          <a:bodyPr>
            <a:normAutofit fontScale="90000"/>
          </a:bodyPr>
          <a:lstStyle/>
          <a:p>
            <a:pPr eaLnBrk="1" hangingPunct="1"/>
            <a:r>
              <a:rPr lang="en-US" altLang="zh-TW" dirty="0"/>
              <a:t>Regular Definitions and Grammars</a:t>
            </a:r>
          </a:p>
        </p:txBody>
      </p:sp>
      <p:sp>
        <p:nvSpPr>
          <p:cNvPr id="23555" name="Text Box 4"/>
          <p:cNvSpPr txBox="1">
            <a:spLocks noChangeArrowheads="1"/>
          </p:cNvSpPr>
          <p:nvPr/>
        </p:nvSpPr>
        <p:spPr bwMode="auto">
          <a:xfrm>
            <a:off x="323850" y="908050"/>
            <a:ext cx="4392613" cy="3378200"/>
          </a:xfrm>
          <a:prstGeom prst="rect">
            <a:avLst/>
          </a:prstGeom>
          <a:noFill/>
          <a:ln w="57150">
            <a:solidFill>
              <a:srgbClr val="003366"/>
            </a:solidFill>
            <a:miter lim="800000"/>
            <a:headEnd/>
            <a:tailEnd/>
          </a:ln>
        </p:spPr>
        <p:txBody>
          <a:bodyPr>
            <a:spAutoFit/>
          </a:bodyPr>
          <a:lstStyle/>
          <a:p>
            <a:pPr eaLnBrk="0" hangingPunct="0"/>
            <a:r>
              <a:rPr kumimoji="0" lang="en-US" altLang="zh-TW" sz="2400" b="1">
                <a:solidFill>
                  <a:srgbClr val="FF0000"/>
                </a:solidFill>
                <a:latin typeface="Times New Roman" pitchFamily="18" charset="0"/>
              </a:rPr>
              <a:t>Context-Free</a:t>
            </a:r>
            <a:r>
              <a:rPr kumimoji="0" lang="en-US" altLang="zh-TW" sz="2400" i="1">
                <a:solidFill>
                  <a:srgbClr val="FF0000"/>
                </a:solidFill>
                <a:latin typeface="Times New Roman" pitchFamily="18" charset="0"/>
              </a:rPr>
              <a:t> </a:t>
            </a:r>
            <a:r>
              <a:rPr kumimoji="0" lang="en-US" altLang="zh-TW" sz="2400" b="1">
                <a:solidFill>
                  <a:srgbClr val="FF0000"/>
                </a:solidFill>
                <a:latin typeface="Times New Roman" pitchFamily="18" charset="0"/>
              </a:rPr>
              <a:t>Grammars</a:t>
            </a:r>
            <a:r>
              <a:rPr kumimoji="0" lang="en-US" altLang="zh-TW" sz="2400" b="1">
                <a:latin typeface="Times New Roman" pitchFamily="18" charset="0"/>
              </a:rPr>
              <a:t> </a:t>
            </a:r>
          </a:p>
          <a:p>
            <a:pPr eaLnBrk="0" hangingPunct="0"/>
            <a:r>
              <a:rPr kumimoji="0" lang="en-US" altLang="zh-TW" sz="2400" i="1">
                <a:latin typeface="Times" pitchFamily="18" charset="0"/>
              </a:rPr>
              <a:t>stmt</a:t>
            </a:r>
            <a:r>
              <a:rPr kumimoji="0" lang="en-US" altLang="zh-TW" sz="2400">
                <a:latin typeface="Times" pitchFamily="18" charset="0"/>
              </a:rPr>
              <a:t> </a:t>
            </a:r>
            <a:r>
              <a:rPr kumimoji="0" lang="en-US" altLang="zh-TW" sz="2400">
                <a:latin typeface="Times" pitchFamily="18" charset="0"/>
                <a:sym typeface="Symbol" pitchFamily="18" charset="2"/>
              </a:rPr>
              <a:t> </a:t>
            </a:r>
            <a:r>
              <a:rPr kumimoji="0" lang="en-US" altLang="zh-TW" sz="2400" b="1">
                <a:latin typeface="Times" pitchFamily="18" charset="0"/>
                <a:sym typeface="Symbol" pitchFamily="18" charset="2"/>
              </a:rPr>
              <a:t>if</a:t>
            </a:r>
            <a:r>
              <a:rPr kumimoji="0" lang="en-US" altLang="zh-TW" sz="2400">
                <a:latin typeface="Times" pitchFamily="18" charset="0"/>
                <a:sym typeface="Symbol" pitchFamily="18" charset="2"/>
              </a:rPr>
              <a:t> </a:t>
            </a:r>
            <a:r>
              <a:rPr kumimoji="0" lang="en-US" altLang="zh-TW" sz="2400" i="1">
                <a:latin typeface="Times" pitchFamily="18" charset="0"/>
                <a:sym typeface="Symbol" pitchFamily="18" charset="2"/>
              </a:rPr>
              <a:t>expr</a:t>
            </a:r>
            <a:r>
              <a:rPr kumimoji="0" lang="en-US" altLang="zh-TW" sz="2400">
                <a:latin typeface="Times" pitchFamily="18" charset="0"/>
                <a:sym typeface="Symbol" pitchFamily="18" charset="2"/>
              </a:rPr>
              <a:t> </a:t>
            </a:r>
            <a:r>
              <a:rPr kumimoji="0" lang="en-US" altLang="zh-TW" sz="2400" b="1">
                <a:latin typeface="Times" pitchFamily="18" charset="0"/>
                <a:sym typeface="Symbol" pitchFamily="18" charset="2"/>
              </a:rPr>
              <a:t>then</a:t>
            </a:r>
            <a:r>
              <a:rPr kumimoji="0" lang="en-US" altLang="zh-TW" sz="2400">
                <a:latin typeface="Times" pitchFamily="18" charset="0"/>
                <a:sym typeface="Symbol" pitchFamily="18" charset="2"/>
              </a:rPr>
              <a:t> </a:t>
            </a:r>
            <a:r>
              <a:rPr kumimoji="0" lang="en-US" altLang="zh-TW" sz="2400" i="1">
                <a:latin typeface="Times" pitchFamily="18" charset="0"/>
                <a:sym typeface="Symbol" pitchFamily="18" charset="2"/>
              </a:rPr>
              <a:t>stmt</a:t>
            </a:r>
            <a:br>
              <a:rPr kumimoji="0" lang="en-US" altLang="zh-TW" sz="2400" i="1">
                <a:latin typeface="Times" pitchFamily="18" charset="0"/>
                <a:sym typeface="Symbol" pitchFamily="18" charset="2"/>
              </a:rPr>
            </a:br>
            <a:r>
              <a:rPr kumimoji="0" lang="en-US" altLang="zh-TW" sz="2400">
                <a:latin typeface="Times" pitchFamily="18" charset="0"/>
                <a:sym typeface="Symbol" pitchFamily="18" charset="2"/>
              </a:rPr>
              <a:t>         </a:t>
            </a:r>
            <a:r>
              <a:rPr kumimoji="0" lang="en-US" altLang="zh-TW" sz="2800">
                <a:latin typeface="Times" pitchFamily="18" charset="0"/>
                <a:sym typeface="Symbol" pitchFamily="18" charset="2"/>
              </a:rPr>
              <a:t></a:t>
            </a:r>
            <a:r>
              <a:rPr kumimoji="0" lang="en-US" altLang="zh-TW" sz="2400">
                <a:latin typeface="Times" pitchFamily="18" charset="0"/>
                <a:sym typeface="Symbol" pitchFamily="18" charset="2"/>
              </a:rPr>
              <a:t> </a:t>
            </a:r>
            <a:r>
              <a:rPr kumimoji="0" lang="en-US" altLang="zh-TW" sz="2400" b="1">
                <a:latin typeface="Times" pitchFamily="18" charset="0"/>
                <a:sym typeface="Symbol" pitchFamily="18" charset="2"/>
              </a:rPr>
              <a:t>if </a:t>
            </a:r>
            <a:r>
              <a:rPr kumimoji="0" lang="en-US" altLang="zh-TW" sz="2400" i="1">
                <a:latin typeface="Times" pitchFamily="18" charset="0"/>
                <a:sym typeface="Symbol" pitchFamily="18" charset="2"/>
              </a:rPr>
              <a:t>expr</a:t>
            </a:r>
            <a:r>
              <a:rPr kumimoji="0" lang="en-US" altLang="zh-TW" sz="2400">
                <a:latin typeface="Times" pitchFamily="18" charset="0"/>
                <a:sym typeface="Symbol" pitchFamily="18" charset="2"/>
              </a:rPr>
              <a:t> </a:t>
            </a:r>
            <a:r>
              <a:rPr kumimoji="0" lang="en-US" altLang="zh-TW" sz="2400" b="1">
                <a:latin typeface="Times" pitchFamily="18" charset="0"/>
                <a:sym typeface="Symbol" pitchFamily="18" charset="2"/>
              </a:rPr>
              <a:t>then</a:t>
            </a:r>
            <a:r>
              <a:rPr kumimoji="0" lang="en-US" altLang="zh-TW" sz="2400">
                <a:latin typeface="Times" pitchFamily="18" charset="0"/>
                <a:sym typeface="Symbol" pitchFamily="18" charset="2"/>
              </a:rPr>
              <a:t> </a:t>
            </a:r>
            <a:r>
              <a:rPr kumimoji="0" lang="en-US" altLang="zh-TW" sz="2400" i="1">
                <a:latin typeface="Times" pitchFamily="18" charset="0"/>
                <a:sym typeface="Symbol" pitchFamily="18" charset="2"/>
              </a:rPr>
              <a:t>stmt</a:t>
            </a:r>
            <a:r>
              <a:rPr kumimoji="0" lang="en-US" altLang="zh-TW" sz="2400">
                <a:latin typeface="Times" pitchFamily="18" charset="0"/>
                <a:sym typeface="Symbol" pitchFamily="18" charset="2"/>
              </a:rPr>
              <a:t> </a:t>
            </a:r>
            <a:r>
              <a:rPr kumimoji="0" lang="en-US" altLang="zh-TW" sz="2400" b="1">
                <a:latin typeface="Times" pitchFamily="18" charset="0"/>
                <a:sym typeface="Symbol" pitchFamily="18" charset="2"/>
              </a:rPr>
              <a:t>else</a:t>
            </a:r>
            <a:r>
              <a:rPr kumimoji="0" lang="en-US" altLang="zh-TW" sz="2400">
                <a:latin typeface="Times" pitchFamily="18" charset="0"/>
                <a:sym typeface="Symbol" pitchFamily="18" charset="2"/>
              </a:rPr>
              <a:t> </a:t>
            </a:r>
            <a:r>
              <a:rPr kumimoji="0" lang="en-US" altLang="zh-TW" sz="2400" i="1">
                <a:latin typeface="Times" pitchFamily="18" charset="0"/>
                <a:sym typeface="Symbol" pitchFamily="18" charset="2"/>
              </a:rPr>
              <a:t>stmt</a:t>
            </a:r>
            <a:br>
              <a:rPr kumimoji="0" lang="en-US" altLang="zh-TW" sz="2400" i="1">
                <a:latin typeface="Times" pitchFamily="18" charset="0"/>
                <a:sym typeface="Symbol" pitchFamily="18" charset="2"/>
              </a:rPr>
            </a:br>
            <a:r>
              <a:rPr kumimoji="0" lang="en-US" altLang="zh-TW" sz="2400">
                <a:latin typeface="Times" pitchFamily="18" charset="0"/>
                <a:sym typeface="Symbol" pitchFamily="18" charset="2"/>
              </a:rPr>
              <a:t>         </a:t>
            </a:r>
            <a:r>
              <a:rPr kumimoji="0" lang="en-US" altLang="zh-TW" sz="2800">
                <a:latin typeface="Times" pitchFamily="18" charset="0"/>
                <a:sym typeface="Symbol" pitchFamily="18" charset="2"/>
              </a:rPr>
              <a:t></a:t>
            </a:r>
            <a:r>
              <a:rPr kumimoji="0" lang="en-US" altLang="zh-TW" sz="2400">
                <a:latin typeface="Times" pitchFamily="18" charset="0"/>
                <a:sym typeface="Symbol" pitchFamily="18" charset="2"/>
              </a:rPr>
              <a:t> </a:t>
            </a:r>
            <a:r>
              <a:rPr kumimoji="0" lang="en-US" altLang="zh-TW" sz="3200">
                <a:latin typeface="Times" pitchFamily="18" charset="0"/>
                <a:sym typeface="Symbol" pitchFamily="18" charset="2"/>
              </a:rPr>
              <a:t></a:t>
            </a:r>
            <a:r>
              <a:rPr kumimoji="0" lang="en-US" altLang="zh-TW" sz="2400">
                <a:latin typeface="Times" pitchFamily="18" charset="0"/>
                <a:sym typeface="Symbol" pitchFamily="18" charset="2"/>
              </a:rPr>
              <a:t> </a:t>
            </a:r>
            <a:br>
              <a:rPr kumimoji="0" lang="en-US" altLang="zh-TW" sz="2400" i="1">
                <a:latin typeface="Times" pitchFamily="18" charset="0"/>
                <a:sym typeface="Symbol" pitchFamily="18" charset="2"/>
              </a:rPr>
            </a:br>
            <a:r>
              <a:rPr kumimoji="0" lang="en-US" altLang="zh-TW" sz="2400" i="1">
                <a:latin typeface="Times" pitchFamily="18" charset="0"/>
                <a:sym typeface="Symbol" pitchFamily="18" charset="2"/>
              </a:rPr>
              <a:t>expr </a:t>
            </a:r>
            <a:r>
              <a:rPr kumimoji="0" lang="en-US" altLang="zh-TW" sz="2400">
                <a:latin typeface="Times" pitchFamily="18" charset="0"/>
                <a:sym typeface="Symbol" pitchFamily="18" charset="2"/>
              </a:rPr>
              <a:t></a:t>
            </a:r>
            <a:r>
              <a:rPr kumimoji="0" lang="en-US" altLang="zh-TW" sz="2400" i="1">
                <a:latin typeface="Times" pitchFamily="18" charset="0"/>
                <a:sym typeface="Symbol" pitchFamily="18" charset="2"/>
              </a:rPr>
              <a:t> term </a:t>
            </a:r>
            <a:r>
              <a:rPr kumimoji="0" lang="en-US" altLang="zh-TW" sz="2400" b="1">
                <a:latin typeface="Times" pitchFamily="18" charset="0"/>
                <a:sym typeface="Symbol" pitchFamily="18" charset="2"/>
              </a:rPr>
              <a:t>relop</a:t>
            </a:r>
            <a:r>
              <a:rPr kumimoji="0" lang="en-US" altLang="zh-TW" sz="2400">
                <a:latin typeface="Times" pitchFamily="18" charset="0"/>
                <a:sym typeface="Symbol" pitchFamily="18" charset="2"/>
              </a:rPr>
              <a:t> </a:t>
            </a:r>
            <a:r>
              <a:rPr kumimoji="0" lang="en-US" altLang="zh-TW" sz="2400" i="1">
                <a:latin typeface="Times" pitchFamily="18" charset="0"/>
                <a:sym typeface="Symbol" pitchFamily="18" charset="2"/>
              </a:rPr>
              <a:t>term</a:t>
            </a:r>
            <a:br>
              <a:rPr kumimoji="0" lang="en-US" altLang="zh-TW" sz="2400" i="1">
                <a:latin typeface="Times" pitchFamily="18" charset="0"/>
                <a:sym typeface="Symbol" pitchFamily="18" charset="2"/>
              </a:rPr>
            </a:br>
            <a:r>
              <a:rPr kumimoji="0" lang="en-US" altLang="zh-TW" sz="2400">
                <a:latin typeface="Times" pitchFamily="18" charset="0"/>
                <a:sym typeface="Symbol" pitchFamily="18" charset="2"/>
              </a:rPr>
              <a:t>         </a:t>
            </a:r>
            <a:r>
              <a:rPr kumimoji="0" lang="en-US" altLang="zh-TW" sz="2800">
                <a:latin typeface="Times" pitchFamily="18" charset="0"/>
                <a:sym typeface="Symbol" pitchFamily="18" charset="2"/>
              </a:rPr>
              <a:t></a:t>
            </a:r>
            <a:r>
              <a:rPr kumimoji="0" lang="en-US" altLang="zh-TW" sz="2400">
                <a:latin typeface="Times" pitchFamily="18" charset="0"/>
                <a:sym typeface="Symbol" pitchFamily="18" charset="2"/>
              </a:rPr>
              <a:t> </a:t>
            </a:r>
            <a:r>
              <a:rPr kumimoji="0" lang="en-US" altLang="zh-TW" sz="2400" i="1">
                <a:latin typeface="Times" pitchFamily="18" charset="0"/>
                <a:sym typeface="Symbol" pitchFamily="18" charset="2"/>
              </a:rPr>
              <a:t>term</a:t>
            </a:r>
            <a:br>
              <a:rPr kumimoji="0" lang="en-US" altLang="zh-TW" sz="2400" i="1">
                <a:latin typeface="Times" pitchFamily="18" charset="0"/>
                <a:sym typeface="Symbol" pitchFamily="18" charset="2"/>
              </a:rPr>
            </a:br>
            <a:r>
              <a:rPr kumimoji="0" lang="en-US" altLang="zh-TW" sz="2400" i="1">
                <a:latin typeface="Times" pitchFamily="18" charset="0"/>
                <a:sym typeface="Symbol" pitchFamily="18" charset="2"/>
              </a:rPr>
              <a:t>term </a:t>
            </a:r>
            <a:r>
              <a:rPr kumimoji="0" lang="en-US" altLang="zh-TW" sz="2400">
                <a:latin typeface="Times" pitchFamily="18" charset="0"/>
                <a:sym typeface="Symbol" pitchFamily="18" charset="2"/>
              </a:rPr>
              <a:t> </a:t>
            </a:r>
            <a:r>
              <a:rPr kumimoji="0" lang="en-US" altLang="zh-TW" sz="2400" b="1">
                <a:latin typeface="Times" pitchFamily="18" charset="0"/>
                <a:sym typeface="Symbol" pitchFamily="18" charset="2"/>
              </a:rPr>
              <a:t>id</a:t>
            </a:r>
            <a:br>
              <a:rPr kumimoji="0" lang="en-US" altLang="zh-TW" sz="2400" b="1">
                <a:latin typeface="Times" pitchFamily="18" charset="0"/>
                <a:sym typeface="Symbol" pitchFamily="18" charset="2"/>
              </a:rPr>
            </a:br>
            <a:r>
              <a:rPr kumimoji="0" lang="en-US" altLang="zh-TW" sz="2400">
                <a:latin typeface="Times" pitchFamily="18" charset="0"/>
                <a:sym typeface="Symbol" pitchFamily="18" charset="2"/>
              </a:rPr>
              <a:t>         </a:t>
            </a:r>
            <a:r>
              <a:rPr kumimoji="0" lang="en-US" altLang="zh-TW" sz="2800">
                <a:latin typeface="Times" pitchFamily="18" charset="0"/>
                <a:sym typeface="Symbol" pitchFamily="18" charset="2"/>
              </a:rPr>
              <a:t></a:t>
            </a:r>
            <a:r>
              <a:rPr kumimoji="0" lang="en-US" altLang="zh-TW" sz="2400">
                <a:latin typeface="Times" pitchFamily="18" charset="0"/>
                <a:sym typeface="Symbol" pitchFamily="18" charset="2"/>
              </a:rPr>
              <a:t> </a:t>
            </a:r>
            <a:r>
              <a:rPr kumimoji="0" lang="en-US" altLang="zh-TW" sz="2400" b="1">
                <a:latin typeface="Times" pitchFamily="18" charset="0"/>
                <a:sym typeface="Symbol" pitchFamily="18" charset="2"/>
              </a:rPr>
              <a:t>num</a:t>
            </a:r>
          </a:p>
        </p:txBody>
      </p:sp>
      <p:sp>
        <p:nvSpPr>
          <p:cNvPr id="23556" name="Text Box 5"/>
          <p:cNvSpPr txBox="1">
            <a:spLocks noChangeArrowheads="1"/>
          </p:cNvSpPr>
          <p:nvPr/>
        </p:nvSpPr>
        <p:spPr bwMode="auto">
          <a:xfrm>
            <a:off x="2771775" y="3141663"/>
            <a:ext cx="6121400" cy="3559175"/>
          </a:xfrm>
          <a:prstGeom prst="rect">
            <a:avLst/>
          </a:prstGeom>
          <a:solidFill>
            <a:schemeClr val="bg1"/>
          </a:solidFill>
          <a:ln w="57150">
            <a:solidFill>
              <a:srgbClr val="003366"/>
            </a:solidFill>
            <a:miter lim="800000"/>
            <a:headEnd/>
            <a:tailEnd/>
          </a:ln>
        </p:spPr>
        <p:txBody>
          <a:bodyPr>
            <a:spAutoFit/>
          </a:bodyPr>
          <a:lstStyle/>
          <a:p>
            <a:pPr eaLnBrk="0" hangingPunct="0"/>
            <a:r>
              <a:rPr kumimoji="0" lang="en-US" altLang="zh-TW" sz="2400" b="1">
                <a:solidFill>
                  <a:srgbClr val="FF0000"/>
                </a:solidFill>
                <a:latin typeface="Times New Roman" pitchFamily="18" charset="0"/>
              </a:rPr>
              <a:t> Regular Definitions</a:t>
            </a:r>
          </a:p>
          <a:p>
            <a:pPr eaLnBrk="0" hangingPunct="0"/>
            <a:r>
              <a:rPr kumimoji="0" lang="en-US" altLang="zh-TW" sz="2400" b="1">
                <a:latin typeface="Times" pitchFamily="18" charset="0"/>
              </a:rPr>
              <a:t> digit </a:t>
            </a:r>
            <a:r>
              <a:rPr kumimoji="0" lang="en-US" altLang="zh-TW" sz="2400">
                <a:latin typeface="Times" pitchFamily="18" charset="0"/>
                <a:sym typeface="Symbol" pitchFamily="18" charset="2"/>
              </a:rPr>
              <a:t></a:t>
            </a:r>
            <a:r>
              <a:rPr kumimoji="0" lang="en-US" altLang="zh-TW">
                <a:sym typeface="Symbol" pitchFamily="18" charset="2"/>
              </a:rPr>
              <a:t> </a:t>
            </a:r>
            <a:r>
              <a:rPr kumimoji="0" lang="en-US" altLang="zh-TW" sz="2400" b="1">
                <a:latin typeface="Courier New" pitchFamily="49" charset="0"/>
                <a:sym typeface="Symbol" pitchFamily="18" charset="2"/>
              </a:rPr>
              <a:t>[0-9]</a:t>
            </a:r>
          </a:p>
          <a:p>
            <a:pPr eaLnBrk="0" hangingPunct="0"/>
            <a:r>
              <a:rPr kumimoji="0" lang="en-US" altLang="zh-TW" sz="2400" b="1">
                <a:latin typeface="Times" pitchFamily="18" charset="0"/>
                <a:sym typeface="Symbol" pitchFamily="18" charset="2"/>
              </a:rPr>
              <a:t>letter </a:t>
            </a:r>
            <a:r>
              <a:rPr kumimoji="0" lang="en-US" altLang="zh-TW" sz="2400">
                <a:latin typeface="Times" pitchFamily="18" charset="0"/>
                <a:sym typeface="Symbol" pitchFamily="18" charset="2"/>
              </a:rPr>
              <a:t></a:t>
            </a:r>
            <a:r>
              <a:rPr kumimoji="0" lang="en-US" altLang="zh-TW">
                <a:sym typeface="Symbol" pitchFamily="18" charset="2"/>
              </a:rPr>
              <a:t> </a:t>
            </a:r>
            <a:r>
              <a:rPr kumimoji="0" lang="en-US" altLang="zh-TW" sz="2400" b="1">
                <a:latin typeface="Courier New" pitchFamily="49" charset="0"/>
                <a:sym typeface="Symbol" pitchFamily="18" charset="2"/>
              </a:rPr>
              <a:t>[A-Za-z]</a:t>
            </a:r>
            <a:endParaRPr kumimoji="0" lang="en-US" altLang="zh-TW" sz="2400" b="1">
              <a:latin typeface="Courier New" pitchFamily="49" charset="0"/>
            </a:endParaRPr>
          </a:p>
          <a:p>
            <a:pPr eaLnBrk="0" hangingPunct="0"/>
            <a:r>
              <a:rPr kumimoji="0" lang="en-US" altLang="zh-TW" sz="2400" b="1">
                <a:latin typeface="Times" pitchFamily="18" charset="0"/>
              </a:rPr>
              <a:t>      if</a:t>
            </a:r>
            <a:r>
              <a:rPr kumimoji="0" lang="en-US" altLang="zh-TW" sz="2400">
                <a:latin typeface="Times" pitchFamily="18" charset="0"/>
              </a:rPr>
              <a:t>  </a:t>
            </a:r>
            <a:r>
              <a:rPr kumimoji="0" lang="en-US" altLang="zh-TW" sz="2400">
                <a:latin typeface="Times" pitchFamily="18" charset="0"/>
                <a:sym typeface="Symbol" pitchFamily="18" charset="2"/>
              </a:rPr>
              <a:t> </a:t>
            </a:r>
            <a:r>
              <a:rPr kumimoji="0" lang="en-US" altLang="zh-TW" sz="2400" b="1">
                <a:latin typeface="Courier New" pitchFamily="49" charset="0"/>
                <a:sym typeface="Symbol" pitchFamily="18" charset="2"/>
              </a:rPr>
              <a:t>if</a:t>
            </a:r>
            <a:br>
              <a:rPr kumimoji="0" lang="en-US" altLang="zh-TW" sz="2400" b="1">
                <a:latin typeface="Courier New" pitchFamily="49" charset="0"/>
                <a:sym typeface="Symbol" pitchFamily="18" charset="2"/>
              </a:rPr>
            </a:br>
            <a:r>
              <a:rPr kumimoji="0" lang="en-US" altLang="zh-TW" sz="2400" b="1">
                <a:latin typeface="Times" pitchFamily="18" charset="0"/>
              </a:rPr>
              <a:t>  then</a:t>
            </a:r>
            <a:r>
              <a:rPr kumimoji="0" lang="en-US" altLang="zh-TW" sz="2400">
                <a:latin typeface="Times" pitchFamily="18" charset="0"/>
              </a:rPr>
              <a:t> </a:t>
            </a:r>
            <a:r>
              <a:rPr kumimoji="0" lang="en-US" altLang="zh-TW" sz="2400">
                <a:latin typeface="Times" pitchFamily="18" charset="0"/>
                <a:sym typeface="Symbol" pitchFamily="18" charset="2"/>
              </a:rPr>
              <a:t> </a:t>
            </a:r>
            <a:r>
              <a:rPr kumimoji="0" lang="en-US" altLang="zh-TW" sz="2400" b="1">
                <a:latin typeface="Courier New" pitchFamily="49" charset="0"/>
                <a:sym typeface="Symbol" pitchFamily="18" charset="2"/>
              </a:rPr>
              <a:t>then</a:t>
            </a:r>
            <a:br>
              <a:rPr kumimoji="0" lang="en-US" altLang="zh-TW" sz="2400" b="1">
                <a:latin typeface="Courier New" pitchFamily="49" charset="0"/>
                <a:sym typeface="Symbol" pitchFamily="18" charset="2"/>
              </a:rPr>
            </a:br>
            <a:r>
              <a:rPr kumimoji="0" lang="en-US" altLang="zh-TW" sz="2400" b="1">
                <a:latin typeface="Times" pitchFamily="18" charset="0"/>
              </a:rPr>
              <a:t>   else</a:t>
            </a:r>
            <a:r>
              <a:rPr kumimoji="0" lang="en-US" altLang="zh-TW" sz="2400">
                <a:latin typeface="Times" pitchFamily="18" charset="0"/>
              </a:rPr>
              <a:t> </a:t>
            </a:r>
            <a:r>
              <a:rPr kumimoji="0" lang="en-US" altLang="zh-TW" sz="2400">
                <a:latin typeface="Times" pitchFamily="18" charset="0"/>
                <a:sym typeface="Symbol" pitchFamily="18" charset="2"/>
              </a:rPr>
              <a:t> </a:t>
            </a:r>
            <a:r>
              <a:rPr kumimoji="0" lang="en-US" altLang="zh-TW" sz="2400" b="1">
                <a:latin typeface="Courier New" pitchFamily="49" charset="0"/>
                <a:sym typeface="Symbol" pitchFamily="18" charset="2"/>
              </a:rPr>
              <a:t>else</a:t>
            </a:r>
            <a:br>
              <a:rPr kumimoji="0" lang="en-US" altLang="zh-TW" sz="2400" b="1">
                <a:latin typeface="Courier New" pitchFamily="49" charset="0"/>
                <a:sym typeface="Symbol" pitchFamily="18" charset="2"/>
              </a:rPr>
            </a:br>
            <a:r>
              <a:rPr kumimoji="0" lang="en-US" altLang="zh-TW" sz="2400" b="1">
                <a:latin typeface="Times" pitchFamily="18" charset="0"/>
              </a:rPr>
              <a:t>relop</a:t>
            </a:r>
            <a:r>
              <a:rPr kumimoji="0" lang="en-US" altLang="zh-TW" sz="2400">
                <a:latin typeface="Times" pitchFamily="18" charset="0"/>
              </a:rPr>
              <a:t>  </a:t>
            </a:r>
            <a:r>
              <a:rPr kumimoji="0" lang="en-US" altLang="zh-TW" sz="2400">
                <a:latin typeface="Times" pitchFamily="18" charset="0"/>
                <a:sym typeface="Symbol" pitchFamily="18" charset="2"/>
              </a:rPr>
              <a:t> </a:t>
            </a:r>
            <a:r>
              <a:rPr kumimoji="0" lang="en-US" altLang="zh-TW" sz="2400" b="1">
                <a:latin typeface="Courier New" pitchFamily="49" charset="0"/>
                <a:sym typeface="Symbol" pitchFamily="18" charset="2"/>
              </a:rPr>
              <a:t>&lt;</a:t>
            </a:r>
            <a:r>
              <a:rPr kumimoji="0" lang="en-US" altLang="zh-TW" sz="2400">
                <a:latin typeface="Times" pitchFamily="18" charset="0"/>
              </a:rPr>
              <a:t> </a:t>
            </a:r>
            <a:r>
              <a:rPr kumimoji="0" lang="en-US" altLang="zh-TW" sz="2800">
                <a:latin typeface="Times" pitchFamily="18" charset="0"/>
                <a:sym typeface="Symbol" pitchFamily="18" charset="2"/>
              </a:rPr>
              <a:t></a:t>
            </a:r>
            <a:r>
              <a:rPr kumimoji="0" lang="en-US" altLang="zh-TW" sz="2400" b="1">
                <a:latin typeface="Times" pitchFamily="18" charset="0"/>
              </a:rPr>
              <a:t> </a:t>
            </a:r>
            <a:r>
              <a:rPr kumimoji="0" lang="en-US" altLang="zh-TW" sz="2400" b="1">
                <a:latin typeface="Courier New" pitchFamily="49" charset="0"/>
                <a:sym typeface="Symbol" pitchFamily="18" charset="2"/>
              </a:rPr>
              <a:t>&lt;=</a:t>
            </a:r>
            <a:r>
              <a:rPr kumimoji="0" lang="en-US" altLang="zh-TW" sz="2400">
                <a:latin typeface="Times" pitchFamily="18" charset="0"/>
              </a:rPr>
              <a:t> </a:t>
            </a:r>
            <a:r>
              <a:rPr kumimoji="0" lang="en-US" altLang="zh-TW" sz="2800">
                <a:latin typeface="Times" pitchFamily="18" charset="0"/>
                <a:sym typeface="Symbol" pitchFamily="18" charset="2"/>
              </a:rPr>
              <a:t></a:t>
            </a:r>
            <a:r>
              <a:rPr kumimoji="0" lang="en-US" altLang="zh-TW" sz="2400" b="1">
                <a:latin typeface="Times" pitchFamily="18" charset="0"/>
              </a:rPr>
              <a:t> </a:t>
            </a:r>
            <a:r>
              <a:rPr kumimoji="0" lang="en-US" altLang="zh-TW" sz="2400" b="1">
                <a:latin typeface="Courier New" pitchFamily="49" charset="0"/>
                <a:sym typeface="Symbol" pitchFamily="18" charset="2"/>
              </a:rPr>
              <a:t>&lt;&gt;</a:t>
            </a:r>
            <a:r>
              <a:rPr kumimoji="0" lang="en-US" altLang="zh-TW" sz="2400">
                <a:latin typeface="Times" pitchFamily="18" charset="0"/>
              </a:rPr>
              <a:t> </a:t>
            </a:r>
            <a:r>
              <a:rPr kumimoji="0" lang="en-US" altLang="zh-TW" sz="2800">
                <a:latin typeface="Times" pitchFamily="18" charset="0"/>
                <a:sym typeface="Symbol" pitchFamily="18" charset="2"/>
              </a:rPr>
              <a:t></a:t>
            </a:r>
            <a:r>
              <a:rPr kumimoji="0" lang="en-US" altLang="zh-TW" sz="2400" b="1">
                <a:latin typeface="Times" pitchFamily="18" charset="0"/>
              </a:rPr>
              <a:t> </a:t>
            </a:r>
            <a:r>
              <a:rPr kumimoji="0" lang="en-US" altLang="zh-TW" sz="2400" b="1">
                <a:latin typeface="Courier New" pitchFamily="49" charset="0"/>
                <a:sym typeface="Symbol" pitchFamily="18" charset="2"/>
              </a:rPr>
              <a:t>&gt;</a:t>
            </a:r>
            <a:r>
              <a:rPr kumimoji="0" lang="en-US" altLang="zh-TW" sz="2400">
                <a:latin typeface="Times" pitchFamily="18" charset="0"/>
              </a:rPr>
              <a:t> </a:t>
            </a:r>
            <a:r>
              <a:rPr kumimoji="0" lang="en-US" altLang="zh-TW" sz="2800">
                <a:latin typeface="Times" pitchFamily="18" charset="0"/>
                <a:sym typeface="Symbol" pitchFamily="18" charset="2"/>
              </a:rPr>
              <a:t></a:t>
            </a:r>
            <a:r>
              <a:rPr kumimoji="0" lang="en-US" altLang="zh-TW" sz="2400" b="1">
                <a:latin typeface="Times" pitchFamily="18" charset="0"/>
              </a:rPr>
              <a:t> </a:t>
            </a:r>
            <a:r>
              <a:rPr kumimoji="0" lang="en-US" altLang="zh-TW" sz="2400" b="1">
                <a:latin typeface="Courier New" pitchFamily="49" charset="0"/>
                <a:sym typeface="Symbol" pitchFamily="18" charset="2"/>
              </a:rPr>
              <a:t>&gt;=</a:t>
            </a:r>
            <a:r>
              <a:rPr kumimoji="0" lang="en-US" altLang="zh-TW" sz="2400">
                <a:latin typeface="Times" pitchFamily="18" charset="0"/>
              </a:rPr>
              <a:t> </a:t>
            </a:r>
            <a:r>
              <a:rPr kumimoji="0" lang="en-US" altLang="zh-TW" sz="2800">
                <a:latin typeface="Times" pitchFamily="18" charset="0"/>
                <a:sym typeface="Symbol" pitchFamily="18" charset="2"/>
              </a:rPr>
              <a:t></a:t>
            </a:r>
            <a:r>
              <a:rPr kumimoji="0" lang="en-US" altLang="zh-TW" sz="2400" b="1">
                <a:latin typeface="Times" pitchFamily="18" charset="0"/>
              </a:rPr>
              <a:t> </a:t>
            </a:r>
            <a:r>
              <a:rPr kumimoji="0" lang="en-US" altLang="zh-TW" sz="2400" b="1">
                <a:latin typeface="Courier New" pitchFamily="49" charset="0"/>
                <a:sym typeface="Symbol" pitchFamily="18" charset="2"/>
              </a:rPr>
              <a:t>=</a:t>
            </a:r>
            <a:br>
              <a:rPr kumimoji="0" lang="en-US" altLang="zh-TW" sz="2400" b="1">
                <a:latin typeface="Courier New" pitchFamily="49" charset="0"/>
                <a:sym typeface="Symbol" pitchFamily="18" charset="2"/>
              </a:rPr>
            </a:br>
            <a:r>
              <a:rPr kumimoji="0" lang="en-US" altLang="zh-TW" sz="2400" b="1">
                <a:latin typeface="Times" pitchFamily="18" charset="0"/>
              </a:rPr>
              <a:t>      id</a:t>
            </a:r>
            <a:r>
              <a:rPr kumimoji="0" lang="en-US" altLang="zh-TW" sz="2400">
                <a:latin typeface="Times" pitchFamily="18" charset="0"/>
              </a:rPr>
              <a:t>  </a:t>
            </a:r>
            <a:r>
              <a:rPr kumimoji="0" lang="en-US" altLang="zh-TW" sz="2400">
                <a:latin typeface="Times" pitchFamily="18" charset="0"/>
                <a:sym typeface="Symbol" pitchFamily="18" charset="2"/>
              </a:rPr>
              <a:t> </a:t>
            </a:r>
            <a:r>
              <a:rPr kumimoji="0" lang="en-US" altLang="zh-TW" sz="2400" b="1">
                <a:latin typeface="Times" pitchFamily="18" charset="0"/>
                <a:sym typeface="Symbol" pitchFamily="18" charset="2"/>
              </a:rPr>
              <a:t>letter ( letter</a:t>
            </a:r>
            <a:r>
              <a:rPr kumimoji="0" lang="en-US" altLang="zh-TW" sz="2400">
                <a:latin typeface="Times" pitchFamily="18" charset="0"/>
                <a:sym typeface="Symbol" pitchFamily="18" charset="2"/>
              </a:rPr>
              <a:t> | </a:t>
            </a:r>
            <a:r>
              <a:rPr kumimoji="0" lang="en-US" altLang="zh-TW" sz="2400" b="1">
                <a:latin typeface="Times" pitchFamily="18" charset="0"/>
                <a:sym typeface="Symbol" pitchFamily="18" charset="2"/>
              </a:rPr>
              <a:t>digit</a:t>
            </a:r>
            <a:r>
              <a:rPr kumimoji="0" lang="en-US" altLang="zh-TW" sz="2400">
                <a:latin typeface="Times" pitchFamily="18" charset="0"/>
                <a:sym typeface="Symbol" pitchFamily="18" charset="2"/>
              </a:rPr>
              <a:t> )</a:t>
            </a:r>
            <a:r>
              <a:rPr kumimoji="0" lang="en-US" altLang="zh-TW" sz="2400" baseline="30000">
                <a:latin typeface="Times" pitchFamily="18" charset="0"/>
                <a:sym typeface="Symbol" pitchFamily="18" charset="2"/>
              </a:rPr>
              <a:t>*</a:t>
            </a:r>
            <a:br>
              <a:rPr kumimoji="0" lang="en-US" altLang="zh-TW" sz="2400" b="1">
                <a:latin typeface="Courier New" pitchFamily="49" charset="0"/>
                <a:sym typeface="Symbol" pitchFamily="18" charset="2"/>
              </a:rPr>
            </a:br>
            <a:r>
              <a:rPr kumimoji="0" lang="en-US" altLang="zh-TW" sz="2400" b="1">
                <a:latin typeface="Times" pitchFamily="18" charset="0"/>
              </a:rPr>
              <a:t>  num</a:t>
            </a:r>
            <a:r>
              <a:rPr kumimoji="0" lang="en-US" altLang="zh-TW" sz="2400">
                <a:latin typeface="Times" pitchFamily="18" charset="0"/>
              </a:rPr>
              <a:t> </a:t>
            </a:r>
            <a:r>
              <a:rPr kumimoji="0" lang="en-US" altLang="zh-TW" sz="2400">
                <a:latin typeface="Times" pitchFamily="18" charset="0"/>
                <a:sym typeface="Symbol" pitchFamily="18" charset="2"/>
              </a:rPr>
              <a:t> </a:t>
            </a:r>
            <a:r>
              <a:rPr kumimoji="0" lang="en-US" altLang="zh-TW" sz="2400" b="1">
                <a:latin typeface="Times" pitchFamily="18" charset="0"/>
                <a:sym typeface="Symbol" pitchFamily="18" charset="2"/>
              </a:rPr>
              <a:t>digit</a:t>
            </a:r>
            <a:r>
              <a:rPr kumimoji="0" lang="en-US" altLang="zh-TW" sz="2400" baseline="30000">
                <a:latin typeface="Times" pitchFamily="18" charset="0"/>
                <a:sym typeface="Symbol" pitchFamily="18" charset="2"/>
              </a:rPr>
              <a:t>+</a:t>
            </a:r>
            <a:r>
              <a:rPr kumimoji="0" lang="en-US" altLang="zh-TW" sz="2400">
                <a:latin typeface="Times" pitchFamily="18" charset="0"/>
                <a:sym typeface="Symbol" pitchFamily="18" charset="2"/>
              </a:rPr>
              <a:t> (</a:t>
            </a:r>
            <a:r>
              <a:rPr kumimoji="0" lang="en-US" altLang="zh-TW" sz="2400" b="1">
                <a:latin typeface="Times" pitchFamily="18" charset="0"/>
                <a:sym typeface="Symbol" pitchFamily="18" charset="2"/>
              </a:rPr>
              <a:t>. digit</a:t>
            </a:r>
            <a:r>
              <a:rPr kumimoji="0" lang="en-US" altLang="zh-TW" sz="2400" baseline="30000">
                <a:latin typeface="Times" pitchFamily="18" charset="0"/>
                <a:sym typeface="Symbol" pitchFamily="18" charset="2"/>
              </a:rPr>
              <a:t>+</a:t>
            </a:r>
            <a:r>
              <a:rPr kumimoji="0" lang="en-US" altLang="zh-TW" sz="2400">
                <a:latin typeface="Times" pitchFamily="18" charset="0"/>
                <a:sym typeface="Symbol" pitchFamily="18" charset="2"/>
              </a:rPr>
              <a:t>)? ( </a:t>
            </a:r>
            <a:r>
              <a:rPr kumimoji="0" lang="en-US" altLang="zh-TW" sz="2400" b="1">
                <a:latin typeface="Times" pitchFamily="18" charset="0"/>
                <a:sym typeface="Symbol" pitchFamily="18" charset="2"/>
              </a:rPr>
              <a:t>E</a:t>
            </a:r>
            <a:r>
              <a:rPr kumimoji="0" lang="en-US" altLang="zh-TW" sz="2400">
                <a:latin typeface="Times" pitchFamily="18" charset="0"/>
                <a:sym typeface="Symbol" pitchFamily="18" charset="2"/>
              </a:rPr>
              <a:t> (</a:t>
            </a:r>
            <a:r>
              <a:rPr kumimoji="0" lang="en-US" altLang="zh-TW" sz="2400" b="1">
                <a:latin typeface="Times" pitchFamily="18" charset="0"/>
                <a:sym typeface="Symbol" pitchFamily="18" charset="2"/>
              </a:rPr>
              <a:t>+ </a:t>
            </a:r>
            <a:r>
              <a:rPr kumimoji="0" lang="en-US" altLang="zh-TW" sz="2800">
                <a:latin typeface="Times" pitchFamily="18" charset="0"/>
                <a:sym typeface="Symbol" pitchFamily="18" charset="2"/>
              </a:rPr>
              <a:t>| </a:t>
            </a:r>
            <a:r>
              <a:rPr kumimoji="0" lang="en-US" altLang="zh-TW" sz="2400" b="1">
                <a:latin typeface="Times" pitchFamily="18" charset="0"/>
                <a:sym typeface="Symbol" pitchFamily="18" charset="2"/>
              </a:rPr>
              <a:t>-</a:t>
            </a:r>
            <a:r>
              <a:rPr kumimoji="0" lang="en-US" altLang="zh-TW" sz="2400">
                <a:latin typeface="Times" pitchFamily="18" charset="0"/>
                <a:sym typeface="Symbol" pitchFamily="18" charset="2"/>
              </a:rPr>
              <a:t>)? </a:t>
            </a:r>
            <a:r>
              <a:rPr kumimoji="0" lang="en-US" altLang="zh-TW" sz="2400" b="1">
                <a:latin typeface="Times" pitchFamily="18" charset="0"/>
                <a:sym typeface="Symbol" pitchFamily="18" charset="2"/>
              </a:rPr>
              <a:t>digit</a:t>
            </a:r>
            <a:r>
              <a:rPr kumimoji="0" lang="en-US" altLang="zh-TW" sz="2400" baseline="30000">
                <a:latin typeface="Times" pitchFamily="18" charset="0"/>
                <a:sym typeface="Symbol" pitchFamily="18" charset="2"/>
              </a:rPr>
              <a:t>+</a:t>
            </a:r>
            <a:r>
              <a:rPr kumimoji="0" lang="en-US" altLang="zh-TW" sz="2400">
                <a:latin typeface="Times" pitchFamily="18" charset="0"/>
                <a:sym typeface="Symbol" pitchFamily="18" charset="2"/>
              </a:rPr>
              <a:t> )?</a:t>
            </a:r>
          </a:p>
        </p:txBody>
      </p:sp>
      <p:sp>
        <p:nvSpPr>
          <p:cNvPr id="23557" name="Text Box 6"/>
          <p:cNvSpPr txBox="1">
            <a:spLocks noChangeArrowheads="1"/>
          </p:cNvSpPr>
          <p:nvPr/>
        </p:nvSpPr>
        <p:spPr bwMode="auto">
          <a:xfrm>
            <a:off x="3779838" y="2420938"/>
            <a:ext cx="5029200" cy="514350"/>
          </a:xfrm>
          <a:prstGeom prst="rect">
            <a:avLst/>
          </a:prstGeom>
          <a:solidFill>
            <a:schemeClr val="bg1"/>
          </a:solidFill>
          <a:ln w="57150">
            <a:solidFill>
              <a:srgbClr val="FF0000"/>
            </a:solidFill>
            <a:miter lim="800000"/>
            <a:headEnd/>
            <a:tailEnd/>
          </a:ln>
        </p:spPr>
        <p:txBody>
          <a:bodyPr wrap="none" lIns="90000" tIns="46800" rIns="90000" bIns="46800">
            <a:spAutoFit/>
          </a:bodyPr>
          <a:lstStyle/>
          <a:p>
            <a:r>
              <a:rPr lang="en-US" altLang="zh-TW" sz="2400" b="1">
                <a:latin typeface="Times New Roman" pitchFamily="18" charset="0"/>
              </a:rPr>
              <a:t>ws</a:t>
            </a:r>
            <a:r>
              <a:rPr lang="en-US" altLang="zh-TW" sz="2000"/>
              <a:t> </a:t>
            </a:r>
            <a:r>
              <a:rPr kumimoji="0" lang="en-US" altLang="zh-TW" sz="2000">
                <a:sym typeface="Symbol" pitchFamily="18" charset="2"/>
              </a:rPr>
              <a:t> </a:t>
            </a:r>
            <a:r>
              <a:rPr kumimoji="0" lang="en-US" altLang="zh-TW" sz="2000" b="1">
                <a:latin typeface="Courier New" pitchFamily="49" charset="0"/>
                <a:sym typeface="Symbol" pitchFamily="18" charset="2"/>
              </a:rPr>
              <a:t>( blank | tab | newline )</a:t>
            </a:r>
            <a:r>
              <a:rPr kumimoji="0" lang="en-US" altLang="zh-TW" sz="2000" b="1" baseline="30000">
                <a:latin typeface="Courier New" pitchFamily="49" charset="0"/>
                <a:sym typeface="Symbol" pitchFamily="18" charset="2"/>
              </a:rPr>
              <a:t>+</a:t>
            </a:r>
            <a:r>
              <a:rPr lang="en-US" altLang="zh-TW" sz="2000">
                <a:latin typeface="Courier New" pitchFamily="49"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p:cNvSpPr>
            <a:spLocks noGrp="1"/>
          </p:cNvSpPr>
          <p:nvPr>
            <p:ph type="title"/>
          </p:nvPr>
        </p:nvSpPr>
        <p:spPr/>
        <p:txBody>
          <a:bodyPr/>
          <a:lstStyle/>
          <a:p>
            <a:pPr eaLnBrk="1" hangingPunct="1"/>
            <a:r>
              <a:rPr lang="en-US"/>
              <a:t>Recognition of tokens</a:t>
            </a:r>
          </a:p>
        </p:txBody>
      </p:sp>
      <p:sp>
        <p:nvSpPr>
          <p:cNvPr id="20483" name="Content Placeholder 5"/>
          <p:cNvSpPr>
            <a:spLocks noGrp="1"/>
          </p:cNvSpPr>
          <p:nvPr>
            <p:ph idx="1"/>
          </p:nvPr>
        </p:nvSpPr>
        <p:spPr/>
        <p:txBody>
          <a:bodyPr>
            <a:normAutofit lnSpcReduction="10000"/>
          </a:bodyPr>
          <a:lstStyle/>
          <a:p>
            <a:pPr eaLnBrk="1" hangingPunct="1"/>
            <a:r>
              <a:rPr lang="en-US"/>
              <a:t>Starting point is the language grammar to understand the tokens:</a:t>
            </a:r>
          </a:p>
          <a:p>
            <a:pPr lvl="1" eaLnBrk="1" hangingPunct="1">
              <a:buFont typeface="Wingdings 2" pitchFamily="18" charset="2"/>
              <a:buNone/>
            </a:pPr>
            <a:r>
              <a:rPr lang="en-US"/>
              <a:t>stmt -&gt; </a:t>
            </a:r>
            <a:r>
              <a:rPr lang="en-US" b="1"/>
              <a:t>if</a:t>
            </a:r>
            <a:r>
              <a:rPr lang="en-US"/>
              <a:t> expr </a:t>
            </a:r>
            <a:r>
              <a:rPr lang="en-US" b="1"/>
              <a:t>then</a:t>
            </a:r>
            <a:r>
              <a:rPr lang="en-US"/>
              <a:t> stmt</a:t>
            </a:r>
          </a:p>
          <a:p>
            <a:pPr lvl="1" eaLnBrk="1" hangingPunct="1">
              <a:buFont typeface="Wingdings 2" pitchFamily="18" charset="2"/>
              <a:buNone/>
            </a:pPr>
            <a:r>
              <a:rPr lang="en-US"/>
              <a:t>           |  </a:t>
            </a:r>
            <a:r>
              <a:rPr lang="en-US" b="1"/>
              <a:t>if</a:t>
            </a:r>
            <a:r>
              <a:rPr lang="en-US"/>
              <a:t> expr </a:t>
            </a:r>
            <a:r>
              <a:rPr lang="en-US" b="1"/>
              <a:t>then</a:t>
            </a:r>
            <a:r>
              <a:rPr lang="en-US"/>
              <a:t> stmt </a:t>
            </a:r>
            <a:r>
              <a:rPr lang="en-US" b="1"/>
              <a:t>else</a:t>
            </a:r>
            <a:r>
              <a:rPr lang="en-US"/>
              <a:t> stmt</a:t>
            </a:r>
          </a:p>
          <a:p>
            <a:pPr lvl="1" eaLnBrk="1" hangingPunct="1">
              <a:buFont typeface="Wingdings 2" pitchFamily="18" charset="2"/>
              <a:buNone/>
            </a:pPr>
            <a:r>
              <a:rPr lang="en-US"/>
              <a:t>           | </a:t>
            </a:r>
            <a:r>
              <a:rPr lang="en-US" sz="1600">
                <a:latin typeface="MS Mincho" pitchFamily="49" charset="-128"/>
                <a:ea typeface="MS Mincho" pitchFamily="49" charset="-128"/>
              </a:rPr>
              <a:t>Ɛ</a:t>
            </a:r>
            <a:endParaRPr lang="en-US" sz="1600"/>
          </a:p>
          <a:p>
            <a:pPr lvl="1" eaLnBrk="1" hangingPunct="1">
              <a:buFont typeface="Wingdings 2" pitchFamily="18" charset="2"/>
              <a:buNone/>
            </a:pPr>
            <a:r>
              <a:rPr lang="en-US"/>
              <a:t>expr -&gt; term </a:t>
            </a:r>
            <a:r>
              <a:rPr lang="en-US" b="1"/>
              <a:t>relop</a:t>
            </a:r>
            <a:r>
              <a:rPr lang="en-US"/>
              <a:t> term</a:t>
            </a:r>
          </a:p>
          <a:p>
            <a:pPr lvl="1" eaLnBrk="1" hangingPunct="1">
              <a:buFont typeface="Wingdings 2" pitchFamily="18" charset="2"/>
              <a:buNone/>
            </a:pPr>
            <a:r>
              <a:rPr lang="en-US"/>
              <a:t>           |  term</a:t>
            </a:r>
          </a:p>
          <a:p>
            <a:pPr lvl="1" eaLnBrk="1" hangingPunct="1">
              <a:buFont typeface="Wingdings 2" pitchFamily="18" charset="2"/>
              <a:buNone/>
            </a:pPr>
            <a:r>
              <a:rPr lang="en-US"/>
              <a:t>term -&gt; </a:t>
            </a:r>
            <a:r>
              <a:rPr lang="en-US" b="1"/>
              <a:t>id</a:t>
            </a:r>
          </a:p>
          <a:p>
            <a:pPr lvl="1" eaLnBrk="1" hangingPunct="1">
              <a:buFont typeface="Wingdings 2" pitchFamily="18" charset="2"/>
              <a:buNone/>
            </a:pPr>
            <a:r>
              <a:rPr lang="en-US"/>
              <a:t>           |  </a:t>
            </a:r>
            <a:r>
              <a:rPr lang="en-US" b="1"/>
              <a:t>number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4"/>
          <p:cNvSpPr>
            <a:spLocks noGrp="1"/>
          </p:cNvSpPr>
          <p:nvPr>
            <p:ph type="title"/>
          </p:nvPr>
        </p:nvSpPr>
        <p:spPr/>
        <p:txBody>
          <a:bodyPr/>
          <a:lstStyle/>
          <a:p>
            <a:pPr eaLnBrk="1" hangingPunct="1"/>
            <a:r>
              <a:rPr lang="en-US"/>
              <a:t>Recognition of tokens (cont.)</a:t>
            </a:r>
          </a:p>
        </p:txBody>
      </p:sp>
      <p:sp>
        <p:nvSpPr>
          <p:cNvPr id="21507" name="Content Placeholder 5"/>
          <p:cNvSpPr>
            <a:spLocks noGrp="1"/>
          </p:cNvSpPr>
          <p:nvPr>
            <p:ph idx="1"/>
          </p:nvPr>
        </p:nvSpPr>
        <p:spPr/>
        <p:txBody>
          <a:bodyPr/>
          <a:lstStyle/>
          <a:p>
            <a:pPr eaLnBrk="1" hangingPunct="1"/>
            <a:r>
              <a:rPr lang="en-US"/>
              <a:t>The next step is to formalize the patterns:</a:t>
            </a:r>
          </a:p>
          <a:p>
            <a:pPr lvl="1" eaLnBrk="1" hangingPunct="1">
              <a:buFont typeface="Wingdings 2" pitchFamily="18" charset="2"/>
              <a:buNone/>
            </a:pPr>
            <a:r>
              <a:rPr lang="en-US" sz="1800" i="1"/>
              <a:t>digit</a:t>
            </a:r>
            <a:r>
              <a:rPr lang="en-US" sz="1800"/>
              <a:t>     -&gt; [0-9]</a:t>
            </a:r>
          </a:p>
          <a:p>
            <a:pPr lvl="1" eaLnBrk="1" hangingPunct="1">
              <a:buFont typeface="Wingdings 2" pitchFamily="18" charset="2"/>
              <a:buNone/>
            </a:pPr>
            <a:r>
              <a:rPr lang="en-US" sz="1800" i="1"/>
              <a:t>Digits</a:t>
            </a:r>
            <a:r>
              <a:rPr lang="en-US" sz="1800"/>
              <a:t>   -&gt; digit+</a:t>
            </a:r>
          </a:p>
          <a:p>
            <a:pPr lvl="1" eaLnBrk="1" hangingPunct="1">
              <a:buFont typeface="Wingdings 2" pitchFamily="18" charset="2"/>
              <a:buNone/>
            </a:pPr>
            <a:r>
              <a:rPr lang="en-US" sz="1800" i="1"/>
              <a:t>number</a:t>
            </a:r>
            <a:r>
              <a:rPr lang="en-US" sz="1800"/>
              <a:t> -&gt; digit(.digits)? (E[+-]? Digit)?</a:t>
            </a:r>
          </a:p>
          <a:p>
            <a:pPr lvl="1" eaLnBrk="1" hangingPunct="1">
              <a:buFont typeface="Wingdings 2" pitchFamily="18" charset="2"/>
              <a:buNone/>
            </a:pPr>
            <a:r>
              <a:rPr lang="en-US" sz="1800" i="1"/>
              <a:t>letter  </a:t>
            </a:r>
            <a:r>
              <a:rPr lang="en-US" sz="1800"/>
              <a:t>-&gt; [A-Za-z_]</a:t>
            </a:r>
          </a:p>
          <a:p>
            <a:pPr lvl="1" eaLnBrk="1" hangingPunct="1">
              <a:buFont typeface="Wingdings 2" pitchFamily="18" charset="2"/>
              <a:buNone/>
            </a:pPr>
            <a:r>
              <a:rPr lang="en-US" sz="1800" i="1"/>
              <a:t>id</a:t>
            </a:r>
            <a:r>
              <a:rPr lang="en-US" sz="1800"/>
              <a:t>          -&gt; letter (letter|digit)*</a:t>
            </a:r>
          </a:p>
          <a:p>
            <a:pPr lvl="1" eaLnBrk="1" hangingPunct="1">
              <a:buFont typeface="Wingdings 2" pitchFamily="18" charset="2"/>
              <a:buNone/>
            </a:pPr>
            <a:r>
              <a:rPr lang="en-US" sz="1800" i="1"/>
              <a:t>If</a:t>
            </a:r>
            <a:r>
              <a:rPr lang="en-US" sz="1800"/>
              <a:t>           -&gt; if</a:t>
            </a:r>
          </a:p>
          <a:p>
            <a:pPr lvl="1" eaLnBrk="1" hangingPunct="1">
              <a:buFont typeface="Wingdings 2" pitchFamily="18" charset="2"/>
              <a:buNone/>
            </a:pPr>
            <a:r>
              <a:rPr lang="en-US" sz="1800" i="1"/>
              <a:t>Then</a:t>
            </a:r>
            <a:r>
              <a:rPr lang="en-US" sz="1800"/>
              <a:t>     -&gt; then</a:t>
            </a:r>
          </a:p>
          <a:p>
            <a:pPr lvl="1" eaLnBrk="1" hangingPunct="1">
              <a:buFont typeface="Wingdings 2" pitchFamily="18" charset="2"/>
              <a:buNone/>
            </a:pPr>
            <a:r>
              <a:rPr lang="en-US" sz="1800" i="1"/>
              <a:t>Else</a:t>
            </a:r>
            <a:r>
              <a:rPr lang="en-US" sz="1800"/>
              <a:t>       -&gt; else</a:t>
            </a:r>
          </a:p>
          <a:p>
            <a:pPr lvl="1" eaLnBrk="1" hangingPunct="1">
              <a:buFont typeface="Wingdings 2" pitchFamily="18" charset="2"/>
              <a:buNone/>
            </a:pPr>
            <a:r>
              <a:rPr lang="en-US" sz="1800" i="1"/>
              <a:t>Relop</a:t>
            </a:r>
            <a:r>
              <a:rPr lang="en-US" sz="1800"/>
              <a:t>    -&gt; &lt; | &gt; | &lt;= | &gt;= | = | &lt;&gt;</a:t>
            </a:r>
          </a:p>
          <a:p>
            <a:pPr eaLnBrk="1" hangingPunct="1"/>
            <a:r>
              <a:rPr lang="en-US" sz="2400"/>
              <a:t>We also need to handle whitespaces:</a:t>
            </a:r>
          </a:p>
          <a:p>
            <a:pPr lvl="1" eaLnBrk="1" hangingPunct="1">
              <a:buFont typeface="Wingdings 2" pitchFamily="18" charset="2"/>
              <a:buNone/>
            </a:pPr>
            <a:r>
              <a:rPr lang="en-US" sz="2200" i="1"/>
              <a:t>ws</a:t>
            </a:r>
            <a:r>
              <a:rPr lang="en-US" sz="2200"/>
              <a:t> -&gt; (blank | tab | newline)+</a:t>
            </a:r>
          </a:p>
          <a:p>
            <a:pPr lvl="1" eaLnBrk="1" hangingPunct="1"/>
            <a:endParaRPr lang="en-US"/>
          </a:p>
          <a:p>
            <a:pPr lvl="1" eaLnBrk="1" hangingPunct="1">
              <a:buFont typeface="Wingdings 2" pitchFamily="18" charset="2"/>
              <a:buNone/>
            </a:pP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620" name="Group 76"/>
          <p:cNvGraphicFramePr>
            <a:graphicFrameLocks noGrp="1"/>
          </p:cNvGraphicFramePr>
          <p:nvPr>
            <p:ph idx="1"/>
          </p:nvPr>
        </p:nvGraphicFramePr>
        <p:xfrm>
          <a:off x="468313" y="260350"/>
          <a:ext cx="8229600" cy="6367920"/>
        </p:xfrm>
        <a:graphic>
          <a:graphicData uri="http://schemas.openxmlformats.org/drawingml/2006/table">
            <a:tbl>
              <a:tblPr/>
              <a:tblGrid>
                <a:gridCol w="2232025">
                  <a:extLst>
                    <a:ext uri="{9D8B030D-6E8A-4147-A177-3AD203B41FA5}">
                      <a16:colId xmlns:a16="http://schemas.microsoft.com/office/drawing/2014/main" val="20000"/>
                    </a:ext>
                  </a:extLst>
                </a:gridCol>
                <a:gridCol w="2447925">
                  <a:extLst>
                    <a:ext uri="{9D8B030D-6E8A-4147-A177-3AD203B41FA5}">
                      <a16:colId xmlns:a16="http://schemas.microsoft.com/office/drawing/2014/main" val="20001"/>
                    </a:ext>
                  </a:extLst>
                </a:gridCol>
                <a:gridCol w="3549650">
                  <a:extLst>
                    <a:ext uri="{9D8B030D-6E8A-4147-A177-3AD203B41FA5}">
                      <a16:colId xmlns:a16="http://schemas.microsoft.com/office/drawing/2014/main" val="20002"/>
                    </a:ext>
                  </a:extLst>
                </a:gridCol>
              </a:tblGrid>
              <a:tr h="3127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LEXEMES</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TOKEN NAME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ATTRIBUTE VALUE</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767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Any </a:t>
                      </a:r>
                      <a:r>
                        <a:rPr kumimoji="1" lang="en-US" altLang="zh-TW" sz="2600" b="0" i="1" u="none" strike="noStrike" cap="none" normalizeH="0" baseline="0">
                          <a:ln>
                            <a:noFill/>
                          </a:ln>
                          <a:solidFill>
                            <a:schemeClr val="tx1"/>
                          </a:solidFill>
                          <a:effectLst/>
                          <a:latin typeface="Times New Roman" pitchFamily="18" charset="0"/>
                          <a:ea typeface="新細明體" pitchFamily="18" charset="-120"/>
                        </a:rPr>
                        <a:t>ws</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if</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1" i="0" u="none" strike="noStrike" cap="none" normalizeH="0" baseline="0">
                          <a:ln>
                            <a:noFill/>
                          </a:ln>
                          <a:solidFill>
                            <a:schemeClr val="tx1"/>
                          </a:solidFill>
                          <a:effectLst/>
                          <a:latin typeface="Times New Roman" pitchFamily="18" charset="0"/>
                          <a:ea typeface="新細明體" pitchFamily="18" charset="-120"/>
                        </a:rPr>
                        <a:t>if</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then</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1" i="0" u="none" strike="noStrike" cap="none" normalizeH="0" baseline="0">
                          <a:ln>
                            <a:noFill/>
                          </a:ln>
                          <a:solidFill>
                            <a:schemeClr val="tx1"/>
                          </a:solidFill>
                          <a:effectLst/>
                          <a:latin typeface="Times New Roman" pitchFamily="18" charset="0"/>
                          <a:ea typeface="新細明體" pitchFamily="18" charset="-120"/>
                        </a:rPr>
                        <a:t>then</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else</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1" i="0" u="none" strike="noStrike" cap="none" normalizeH="0" baseline="0">
                          <a:ln>
                            <a:noFill/>
                          </a:ln>
                          <a:solidFill>
                            <a:schemeClr val="tx1"/>
                          </a:solidFill>
                          <a:effectLst/>
                          <a:latin typeface="Times New Roman" pitchFamily="18" charset="0"/>
                          <a:ea typeface="新細明體" pitchFamily="18" charset="-120"/>
                        </a:rPr>
                        <a:t>else</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Any </a:t>
                      </a:r>
                      <a:r>
                        <a:rPr kumimoji="1" lang="en-US" altLang="zh-TW" sz="2600" b="0" i="1" u="none" strike="noStrike" cap="none" normalizeH="0" baseline="0">
                          <a:ln>
                            <a:noFill/>
                          </a:ln>
                          <a:solidFill>
                            <a:schemeClr val="tx1"/>
                          </a:solidFill>
                          <a:effectLst/>
                          <a:latin typeface="Times New Roman" pitchFamily="18" charset="0"/>
                          <a:ea typeface="新細明體" pitchFamily="18" charset="-120"/>
                        </a:rPr>
                        <a:t>id</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1" i="0" u="none" strike="noStrike" cap="none" normalizeH="0" baseline="0">
                          <a:ln>
                            <a:noFill/>
                          </a:ln>
                          <a:solidFill>
                            <a:schemeClr val="tx1"/>
                          </a:solidFill>
                          <a:effectLst/>
                          <a:latin typeface="Times New Roman" pitchFamily="18" charset="0"/>
                          <a:ea typeface="新細明體" pitchFamily="18" charset="-120"/>
                        </a:rPr>
                        <a:t>id</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000" b="0" i="0" u="none" strike="noStrike" cap="none" normalizeH="0" baseline="0">
                          <a:ln>
                            <a:noFill/>
                          </a:ln>
                          <a:solidFill>
                            <a:schemeClr val="tx1"/>
                          </a:solidFill>
                          <a:effectLst/>
                          <a:latin typeface="Courier New" pitchFamily="49" charset="0"/>
                          <a:ea typeface="新細明體" pitchFamily="18" charset="-120"/>
                        </a:rPr>
                        <a:t>Pointer to table entry</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Any </a:t>
                      </a:r>
                      <a:r>
                        <a:rPr kumimoji="1" lang="en-US" altLang="zh-TW" sz="2600" b="0" i="1" u="none" strike="noStrike" cap="none" normalizeH="0" baseline="0">
                          <a:ln>
                            <a:noFill/>
                          </a:ln>
                          <a:solidFill>
                            <a:schemeClr val="tx1"/>
                          </a:solidFill>
                          <a:effectLst/>
                          <a:latin typeface="Times New Roman" pitchFamily="18" charset="0"/>
                          <a:ea typeface="新細明體" pitchFamily="18" charset="-120"/>
                        </a:rPr>
                        <a:t>number</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1" i="0" u="none" strike="noStrike" cap="none" normalizeH="0" baseline="0">
                          <a:ln>
                            <a:noFill/>
                          </a:ln>
                          <a:solidFill>
                            <a:schemeClr val="tx1"/>
                          </a:solidFill>
                          <a:effectLst/>
                          <a:latin typeface="Times New Roman" pitchFamily="18" charset="0"/>
                          <a:ea typeface="新細明體" pitchFamily="18" charset="-120"/>
                        </a:rPr>
                        <a:t>number</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000" b="0" i="0" u="none" strike="noStrike" cap="none" normalizeH="0" baseline="0">
                          <a:ln>
                            <a:noFill/>
                          </a:ln>
                          <a:solidFill>
                            <a:schemeClr val="tx1"/>
                          </a:solidFill>
                          <a:effectLst/>
                          <a:latin typeface="Courier New" pitchFamily="49" charset="0"/>
                          <a:ea typeface="新細明體" pitchFamily="18" charset="-120"/>
                        </a:rPr>
                        <a:t>Pointer to table entry</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&lt;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1" i="0" u="none" strike="noStrike" cap="none" normalizeH="0" baseline="0">
                          <a:ln>
                            <a:noFill/>
                          </a:ln>
                          <a:solidFill>
                            <a:schemeClr val="tx1"/>
                          </a:solidFill>
                          <a:effectLst/>
                          <a:latin typeface="Times New Roman" pitchFamily="18" charset="0"/>
                          <a:ea typeface="新細明體" pitchFamily="18" charset="-120"/>
                        </a:rPr>
                        <a:t>relop</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LT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&lt;=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1" i="0" u="none" strike="noStrike" cap="none" normalizeH="0" baseline="0">
                          <a:ln>
                            <a:noFill/>
                          </a:ln>
                          <a:solidFill>
                            <a:schemeClr val="tx1"/>
                          </a:solidFill>
                          <a:effectLst/>
                          <a:latin typeface="Times New Roman" pitchFamily="18" charset="0"/>
                          <a:ea typeface="新細明體" pitchFamily="18" charset="-120"/>
                        </a:rPr>
                        <a:t>relop</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LE</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1" i="0" u="none" strike="noStrike" cap="none" normalizeH="0" baseline="0">
                          <a:ln>
                            <a:noFill/>
                          </a:ln>
                          <a:solidFill>
                            <a:schemeClr val="tx1"/>
                          </a:solidFill>
                          <a:effectLst/>
                          <a:latin typeface="Times New Roman" pitchFamily="18" charset="0"/>
                          <a:ea typeface="新細明體" pitchFamily="18" charset="-120"/>
                        </a:rPr>
                        <a:t>relop</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EQ</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&lt;&gt;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1" i="0" u="none" strike="noStrike" cap="none" normalizeH="0" baseline="0">
                          <a:ln>
                            <a:noFill/>
                          </a:ln>
                          <a:solidFill>
                            <a:schemeClr val="tx1"/>
                          </a:solidFill>
                          <a:effectLst/>
                          <a:latin typeface="Times New Roman" pitchFamily="18" charset="0"/>
                          <a:ea typeface="新細明體" pitchFamily="18" charset="-120"/>
                        </a:rPr>
                        <a:t>relop</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NE</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&gt;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1" i="0" u="none" strike="noStrike" cap="none" normalizeH="0" baseline="0">
                          <a:ln>
                            <a:noFill/>
                          </a:ln>
                          <a:solidFill>
                            <a:schemeClr val="tx1"/>
                          </a:solidFill>
                          <a:effectLst/>
                          <a:latin typeface="Times New Roman" pitchFamily="18" charset="0"/>
                          <a:ea typeface="新細明體" pitchFamily="18" charset="-120"/>
                        </a:rPr>
                        <a:t>relop</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GT</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27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Times New Roman" pitchFamily="18" charset="0"/>
                          <a:ea typeface="新細明體" pitchFamily="18" charset="-120"/>
                        </a:rPr>
                        <a:t>&gt;=</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1" i="0" u="none" strike="noStrike" cap="none" normalizeH="0" baseline="0">
                          <a:ln>
                            <a:noFill/>
                          </a:ln>
                          <a:solidFill>
                            <a:schemeClr val="tx1"/>
                          </a:solidFill>
                          <a:effectLst/>
                          <a:latin typeface="Times New Roman" pitchFamily="18" charset="0"/>
                          <a:ea typeface="新細明體" pitchFamily="18" charset="-120"/>
                        </a:rPr>
                        <a:t>relop</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1" lang="en-US" altLang="zh-TW" sz="2600" b="0" i="0" u="none" strike="noStrike" cap="none" normalizeH="0" baseline="0">
                          <a:ln>
                            <a:noFill/>
                          </a:ln>
                          <a:solidFill>
                            <a:schemeClr val="tx1"/>
                          </a:solidFill>
                          <a:effectLst/>
                          <a:latin typeface="Courier New" pitchFamily="49" charset="0"/>
                          <a:ea typeface="新細明體" pitchFamily="18" charset="-120"/>
                        </a:rPr>
                        <a:t>GE</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TW"/>
              <a:t>Transition Graph for FA</a:t>
            </a:r>
          </a:p>
        </p:txBody>
      </p:sp>
      <p:sp>
        <p:nvSpPr>
          <p:cNvPr id="30723" name="Oval 4"/>
          <p:cNvSpPr>
            <a:spLocks noChangeArrowheads="1"/>
          </p:cNvSpPr>
          <p:nvPr/>
        </p:nvSpPr>
        <p:spPr bwMode="auto">
          <a:xfrm>
            <a:off x="1187450" y="1484313"/>
            <a:ext cx="647700" cy="649287"/>
          </a:xfrm>
          <a:prstGeom prst="ellipse">
            <a:avLst/>
          </a:prstGeom>
          <a:solidFill>
            <a:srgbClr val="FFFF99"/>
          </a:solidFill>
          <a:ln w="9525">
            <a:solidFill>
              <a:schemeClr val="tx1"/>
            </a:solidFill>
            <a:round/>
            <a:headEnd/>
            <a:tailEnd/>
          </a:ln>
        </p:spPr>
        <p:txBody>
          <a:bodyPr wrap="none" lIns="90000" tIns="46800" rIns="90000" bIns="46800" anchor="ctr"/>
          <a:lstStyle/>
          <a:p>
            <a:endParaRPr lang="zh-TW" altLang="en-US"/>
          </a:p>
        </p:txBody>
      </p:sp>
      <p:sp>
        <p:nvSpPr>
          <p:cNvPr id="30724" name="Text Box 5"/>
          <p:cNvSpPr txBox="1">
            <a:spLocks noChangeArrowheads="1"/>
          </p:cNvSpPr>
          <p:nvPr/>
        </p:nvSpPr>
        <p:spPr bwMode="auto">
          <a:xfrm>
            <a:off x="2268538" y="1484313"/>
            <a:ext cx="1804987" cy="579437"/>
          </a:xfrm>
          <a:prstGeom prst="rect">
            <a:avLst/>
          </a:prstGeom>
          <a:noFill/>
          <a:ln w="9525">
            <a:noFill/>
            <a:miter lim="800000"/>
            <a:headEnd/>
            <a:tailEnd/>
          </a:ln>
        </p:spPr>
        <p:txBody>
          <a:bodyPr wrap="none" lIns="90000" tIns="46800" rIns="90000" bIns="46800">
            <a:spAutoFit/>
          </a:bodyPr>
          <a:lstStyle/>
          <a:p>
            <a:r>
              <a:rPr lang="en-US" altLang="zh-TW" sz="3200"/>
              <a:t>is a state</a:t>
            </a:r>
          </a:p>
        </p:txBody>
      </p:sp>
      <p:sp>
        <p:nvSpPr>
          <p:cNvPr id="30725" name="Line 6"/>
          <p:cNvSpPr>
            <a:spLocks noChangeShapeType="1"/>
          </p:cNvSpPr>
          <p:nvPr/>
        </p:nvSpPr>
        <p:spPr bwMode="auto">
          <a:xfrm>
            <a:off x="1116013" y="2924175"/>
            <a:ext cx="792162" cy="0"/>
          </a:xfrm>
          <a:prstGeom prst="line">
            <a:avLst/>
          </a:prstGeom>
          <a:noFill/>
          <a:ln w="38100">
            <a:solidFill>
              <a:schemeClr val="tx1"/>
            </a:solidFill>
            <a:round/>
            <a:headEnd/>
            <a:tailEnd type="triangle" w="med" len="med"/>
          </a:ln>
        </p:spPr>
        <p:txBody>
          <a:bodyPr wrap="none" lIns="90000" tIns="46800" rIns="90000" bIns="46800" anchor="ctr"/>
          <a:lstStyle/>
          <a:p>
            <a:endParaRPr lang="en-IN"/>
          </a:p>
        </p:txBody>
      </p:sp>
      <p:sp>
        <p:nvSpPr>
          <p:cNvPr id="30726" name="Text Box 7"/>
          <p:cNvSpPr txBox="1">
            <a:spLocks noChangeArrowheads="1"/>
          </p:cNvSpPr>
          <p:nvPr/>
        </p:nvSpPr>
        <p:spPr bwMode="auto">
          <a:xfrm>
            <a:off x="2268538" y="2636838"/>
            <a:ext cx="2571750" cy="579437"/>
          </a:xfrm>
          <a:prstGeom prst="rect">
            <a:avLst/>
          </a:prstGeom>
          <a:noFill/>
          <a:ln w="9525">
            <a:noFill/>
            <a:miter lim="800000"/>
            <a:headEnd/>
            <a:tailEnd/>
          </a:ln>
        </p:spPr>
        <p:txBody>
          <a:bodyPr wrap="none" lIns="90000" tIns="46800" rIns="90000" bIns="46800">
            <a:spAutoFit/>
          </a:bodyPr>
          <a:lstStyle/>
          <a:p>
            <a:r>
              <a:rPr lang="en-US" altLang="zh-TW" sz="3200"/>
              <a:t>is a transition</a:t>
            </a:r>
          </a:p>
        </p:txBody>
      </p:sp>
      <p:sp>
        <p:nvSpPr>
          <p:cNvPr id="30727" name="Oval 8"/>
          <p:cNvSpPr>
            <a:spLocks noChangeArrowheads="1"/>
          </p:cNvSpPr>
          <p:nvPr/>
        </p:nvSpPr>
        <p:spPr bwMode="auto">
          <a:xfrm>
            <a:off x="1187450" y="3789363"/>
            <a:ext cx="647700" cy="649287"/>
          </a:xfrm>
          <a:prstGeom prst="ellipse">
            <a:avLst/>
          </a:prstGeom>
          <a:solidFill>
            <a:srgbClr val="FFFF99"/>
          </a:solidFill>
          <a:ln w="9525">
            <a:solidFill>
              <a:schemeClr val="tx1"/>
            </a:solidFill>
            <a:round/>
            <a:headEnd/>
            <a:tailEnd/>
          </a:ln>
        </p:spPr>
        <p:txBody>
          <a:bodyPr wrap="none" lIns="90000" tIns="46800" rIns="90000" bIns="46800" anchor="ctr"/>
          <a:lstStyle/>
          <a:p>
            <a:endParaRPr lang="zh-TW" altLang="en-US"/>
          </a:p>
        </p:txBody>
      </p:sp>
      <p:sp>
        <p:nvSpPr>
          <p:cNvPr id="30728" name="Line 9"/>
          <p:cNvSpPr>
            <a:spLocks noChangeShapeType="1"/>
          </p:cNvSpPr>
          <p:nvPr/>
        </p:nvSpPr>
        <p:spPr bwMode="auto">
          <a:xfrm>
            <a:off x="395288" y="4149725"/>
            <a:ext cx="792162" cy="0"/>
          </a:xfrm>
          <a:prstGeom prst="line">
            <a:avLst/>
          </a:prstGeom>
          <a:noFill/>
          <a:ln w="38100">
            <a:solidFill>
              <a:schemeClr val="tx1"/>
            </a:solidFill>
            <a:round/>
            <a:headEnd/>
            <a:tailEnd type="triangle" w="med" len="med"/>
          </a:ln>
        </p:spPr>
        <p:txBody>
          <a:bodyPr wrap="none" lIns="90000" tIns="46800" rIns="90000" bIns="46800" anchor="ctr"/>
          <a:lstStyle/>
          <a:p>
            <a:endParaRPr lang="en-IN"/>
          </a:p>
        </p:txBody>
      </p:sp>
      <p:sp>
        <p:nvSpPr>
          <p:cNvPr id="30729" name="Text Box 10"/>
          <p:cNvSpPr txBox="1">
            <a:spLocks noChangeArrowheads="1"/>
          </p:cNvSpPr>
          <p:nvPr/>
        </p:nvSpPr>
        <p:spPr bwMode="auto">
          <a:xfrm>
            <a:off x="2268538" y="3789363"/>
            <a:ext cx="3382962" cy="579437"/>
          </a:xfrm>
          <a:prstGeom prst="rect">
            <a:avLst/>
          </a:prstGeom>
          <a:noFill/>
          <a:ln w="9525">
            <a:noFill/>
            <a:miter lim="800000"/>
            <a:headEnd/>
            <a:tailEnd/>
          </a:ln>
        </p:spPr>
        <p:txBody>
          <a:bodyPr wrap="none" lIns="90000" tIns="46800" rIns="90000" bIns="46800">
            <a:spAutoFit/>
          </a:bodyPr>
          <a:lstStyle/>
          <a:p>
            <a:r>
              <a:rPr lang="en-US" altLang="zh-TW" sz="3200"/>
              <a:t>is a the start state</a:t>
            </a:r>
          </a:p>
        </p:txBody>
      </p:sp>
      <p:grpSp>
        <p:nvGrpSpPr>
          <p:cNvPr id="2" name="Group 13"/>
          <p:cNvGrpSpPr>
            <a:grpSpLocks/>
          </p:cNvGrpSpPr>
          <p:nvPr/>
        </p:nvGrpSpPr>
        <p:grpSpPr bwMode="auto">
          <a:xfrm>
            <a:off x="1187450" y="5157788"/>
            <a:ext cx="647700" cy="649287"/>
            <a:chOff x="703" y="3249"/>
            <a:chExt cx="408" cy="409"/>
          </a:xfrm>
        </p:grpSpPr>
        <p:sp>
          <p:nvSpPr>
            <p:cNvPr id="30732" name="Oval 11"/>
            <p:cNvSpPr>
              <a:spLocks noChangeArrowheads="1"/>
            </p:cNvSpPr>
            <p:nvPr/>
          </p:nvSpPr>
          <p:spPr bwMode="auto">
            <a:xfrm>
              <a:off x="703" y="3249"/>
              <a:ext cx="408" cy="409"/>
            </a:xfrm>
            <a:prstGeom prst="ellipse">
              <a:avLst/>
            </a:prstGeom>
            <a:solidFill>
              <a:srgbClr val="FFFF99"/>
            </a:solidFill>
            <a:ln w="9525">
              <a:solidFill>
                <a:schemeClr val="tx1"/>
              </a:solidFill>
              <a:round/>
              <a:headEnd/>
              <a:tailEnd/>
            </a:ln>
          </p:spPr>
          <p:txBody>
            <a:bodyPr wrap="none" lIns="90000" tIns="46800" rIns="90000" bIns="46800" anchor="ctr"/>
            <a:lstStyle/>
            <a:p>
              <a:endParaRPr lang="zh-TW" altLang="en-US"/>
            </a:p>
          </p:txBody>
        </p:sp>
        <p:sp>
          <p:nvSpPr>
            <p:cNvPr id="30733" name="Oval 12"/>
            <p:cNvSpPr>
              <a:spLocks noChangeArrowheads="1"/>
            </p:cNvSpPr>
            <p:nvPr/>
          </p:nvSpPr>
          <p:spPr bwMode="auto">
            <a:xfrm>
              <a:off x="744" y="3290"/>
              <a:ext cx="329" cy="322"/>
            </a:xfrm>
            <a:prstGeom prst="ellipse">
              <a:avLst/>
            </a:prstGeom>
            <a:solidFill>
              <a:srgbClr val="FFFF99"/>
            </a:solidFill>
            <a:ln w="9525">
              <a:solidFill>
                <a:schemeClr val="tx1"/>
              </a:solidFill>
              <a:round/>
              <a:headEnd/>
              <a:tailEnd/>
            </a:ln>
          </p:spPr>
          <p:txBody>
            <a:bodyPr wrap="none" lIns="90000" tIns="46800" rIns="90000" bIns="46800" anchor="ctr"/>
            <a:lstStyle/>
            <a:p>
              <a:endParaRPr lang="zh-TW" altLang="en-US"/>
            </a:p>
          </p:txBody>
        </p:sp>
      </p:grpSp>
      <p:sp>
        <p:nvSpPr>
          <p:cNvPr id="30731" name="Text Box 14"/>
          <p:cNvSpPr txBox="1">
            <a:spLocks noChangeArrowheads="1"/>
          </p:cNvSpPr>
          <p:nvPr/>
        </p:nvSpPr>
        <p:spPr bwMode="auto">
          <a:xfrm>
            <a:off x="2268538" y="5229225"/>
            <a:ext cx="2662237" cy="579438"/>
          </a:xfrm>
          <a:prstGeom prst="rect">
            <a:avLst/>
          </a:prstGeom>
          <a:noFill/>
          <a:ln w="9525">
            <a:noFill/>
            <a:miter lim="800000"/>
            <a:headEnd/>
            <a:tailEnd/>
          </a:ln>
        </p:spPr>
        <p:txBody>
          <a:bodyPr wrap="none" lIns="90000" tIns="46800" rIns="90000" bIns="46800">
            <a:spAutoFit/>
          </a:bodyPr>
          <a:lstStyle/>
          <a:p>
            <a:r>
              <a:rPr lang="en-US" altLang="zh-TW" sz="3200"/>
              <a:t>is a final state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Compiler Construction</a:t>
            </a:r>
          </a:p>
        </p:txBody>
      </p:sp>
      <p:sp>
        <p:nvSpPr>
          <p:cNvPr id="18434" name="Rectangle 2"/>
          <p:cNvSpPr>
            <a:spLocks noGrp="1" noChangeArrowheads="1"/>
          </p:cNvSpPr>
          <p:nvPr>
            <p:ph type="title"/>
          </p:nvPr>
        </p:nvSpPr>
        <p:spPr>
          <a:xfrm>
            <a:off x="685800" y="228600"/>
            <a:ext cx="7772400" cy="838200"/>
          </a:xfrm>
        </p:spPr>
        <p:txBody>
          <a:bodyPr/>
          <a:lstStyle/>
          <a:p>
            <a:r>
              <a:rPr lang="en-US"/>
              <a:t> </a:t>
            </a:r>
            <a:r>
              <a:rPr lang="en-US" sz="2900" b="1" u="sng"/>
              <a:t>Lexical Analyzer</a:t>
            </a:r>
          </a:p>
        </p:txBody>
      </p:sp>
      <p:sp>
        <p:nvSpPr>
          <p:cNvPr id="18435" name="Rectangle 3"/>
          <p:cNvSpPr>
            <a:spLocks noGrp="1" noChangeArrowheads="1"/>
          </p:cNvSpPr>
          <p:nvPr>
            <p:ph type="body" idx="1"/>
          </p:nvPr>
        </p:nvSpPr>
        <p:spPr>
          <a:xfrm>
            <a:off x="684213" y="1341438"/>
            <a:ext cx="7772400" cy="5111750"/>
          </a:xfrm>
        </p:spPr>
        <p:txBody>
          <a:bodyPr>
            <a:normAutofit/>
          </a:bodyPr>
          <a:lstStyle/>
          <a:p>
            <a:r>
              <a:rPr lang="en-US" sz="2800" dirty="0">
                <a:latin typeface="Times New Roman" pitchFamily="18" charset="0"/>
                <a:cs typeface="Times New Roman" pitchFamily="18" charset="0"/>
              </a:rPr>
              <a:t>Functions(Tasks)</a:t>
            </a:r>
          </a:p>
          <a:p>
            <a:pPr lvl="1"/>
            <a:r>
              <a:rPr lang="en-US" dirty="0">
                <a:latin typeface="Times New Roman" pitchFamily="18" charset="0"/>
                <a:cs typeface="Times New Roman" pitchFamily="18" charset="0"/>
              </a:rPr>
              <a:t>Grouping input characters into tokens</a:t>
            </a:r>
          </a:p>
          <a:p>
            <a:pPr lvl="1"/>
            <a:r>
              <a:rPr lang="en-US" dirty="0">
                <a:latin typeface="Times New Roman" pitchFamily="18" charset="0"/>
                <a:cs typeface="Times New Roman" pitchFamily="18" charset="0"/>
              </a:rPr>
              <a:t>Stripping out comments and white spaces</a:t>
            </a:r>
          </a:p>
          <a:p>
            <a:pPr lvl="1"/>
            <a:r>
              <a:rPr lang="en-US" altLang="he-IL" dirty="0">
                <a:latin typeface="Times New Roman" pitchFamily="18" charset="0"/>
                <a:cs typeface="Times New Roman" pitchFamily="18" charset="0"/>
              </a:rPr>
              <a:t>Keep track of number of newline characters seen </a:t>
            </a:r>
          </a:p>
          <a:p>
            <a:pPr lvl="1"/>
            <a:r>
              <a:rPr lang="en-US" dirty="0">
                <a:latin typeface="Times New Roman" pitchFamily="18" charset="0"/>
                <a:cs typeface="Times New Roman" pitchFamily="18" charset="0"/>
              </a:rPr>
              <a:t>Correlating error messages with the source program</a:t>
            </a:r>
          </a:p>
          <a:p>
            <a:pPr lvl="1"/>
            <a:r>
              <a:rPr lang="en-US" altLang="he-IL" dirty="0">
                <a:latin typeface="Times New Roman" pitchFamily="18" charset="0"/>
                <a:cs typeface="Times New Roman" pitchFamily="18" charset="0"/>
              </a:rPr>
              <a:t>Handle include files and macros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a:t>Transition Diagrams</a:t>
            </a:r>
          </a:p>
        </p:txBody>
      </p:sp>
      <p:sp>
        <p:nvSpPr>
          <p:cNvPr id="25603" name="Oval 4"/>
          <p:cNvSpPr>
            <a:spLocks noChangeArrowheads="1"/>
          </p:cNvSpPr>
          <p:nvPr/>
        </p:nvSpPr>
        <p:spPr bwMode="auto">
          <a:xfrm>
            <a:off x="2392363" y="2655888"/>
            <a:ext cx="304800" cy="304800"/>
          </a:xfrm>
          <a:prstGeom prst="ellipse">
            <a:avLst/>
          </a:prstGeom>
          <a:solidFill>
            <a:srgbClr val="FFCC99"/>
          </a:solidFill>
          <a:ln w="9525">
            <a:solidFill>
              <a:schemeClr val="tx1"/>
            </a:solidFill>
            <a:round/>
            <a:headEnd/>
            <a:tailEnd/>
          </a:ln>
        </p:spPr>
        <p:txBody>
          <a:bodyPr wrap="none" anchor="ctr"/>
          <a:lstStyle/>
          <a:p>
            <a:pPr algn="ctr" eaLnBrk="0" hangingPunct="0"/>
            <a:r>
              <a:rPr kumimoji="0" lang="en-US" altLang="zh-TW" sz="2000">
                <a:latin typeface="Times" pitchFamily="18" charset="0"/>
              </a:rPr>
              <a:t>0</a:t>
            </a:r>
          </a:p>
        </p:txBody>
      </p:sp>
      <p:sp>
        <p:nvSpPr>
          <p:cNvPr id="25604" name="Oval 5"/>
          <p:cNvSpPr>
            <a:spLocks noChangeArrowheads="1"/>
          </p:cNvSpPr>
          <p:nvPr/>
        </p:nvSpPr>
        <p:spPr bwMode="auto">
          <a:xfrm>
            <a:off x="5592763" y="2655888"/>
            <a:ext cx="304800" cy="304800"/>
          </a:xfrm>
          <a:prstGeom prst="ellipse">
            <a:avLst/>
          </a:prstGeom>
          <a:solidFill>
            <a:srgbClr val="FFCC99"/>
          </a:solidFill>
          <a:ln w="38100" cmpd="dbl">
            <a:solidFill>
              <a:schemeClr val="tx1"/>
            </a:solidFill>
            <a:round/>
            <a:headEnd/>
            <a:tailEnd/>
          </a:ln>
        </p:spPr>
        <p:txBody>
          <a:bodyPr wrap="none" anchor="ctr"/>
          <a:lstStyle/>
          <a:p>
            <a:pPr algn="ctr" eaLnBrk="0" hangingPunct="0"/>
            <a:r>
              <a:rPr kumimoji="0" lang="en-US" altLang="zh-TW" sz="2000">
                <a:latin typeface="Times" pitchFamily="18" charset="0"/>
              </a:rPr>
              <a:t>2</a:t>
            </a:r>
          </a:p>
        </p:txBody>
      </p:sp>
      <p:sp>
        <p:nvSpPr>
          <p:cNvPr id="25605" name="Oval 6"/>
          <p:cNvSpPr>
            <a:spLocks noChangeArrowheads="1"/>
          </p:cNvSpPr>
          <p:nvPr/>
        </p:nvSpPr>
        <p:spPr bwMode="auto">
          <a:xfrm>
            <a:off x="3992563" y="2655888"/>
            <a:ext cx="304800" cy="304800"/>
          </a:xfrm>
          <a:prstGeom prst="ellipse">
            <a:avLst/>
          </a:prstGeom>
          <a:solidFill>
            <a:srgbClr val="FFCC99"/>
          </a:solidFill>
          <a:ln w="9525">
            <a:solidFill>
              <a:schemeClr val="tx1"/>
            </a:solidFill>
            <a:round/>
            <a:headEnd/>
            <a:tailEnd/>
          </a:ln>
        </p:spPr>
        <p:txBody>
          <a:bodyPr wrap="none" anchor="ctr"/>
          <a:lstStyle/>
          <a:p>
            <a:pPr algn="ctr" eaLnBrk="0" hangingPunct="0"/>
            <a:r>
              <a:rPr kumimoji="0" lang="en-US" altLang="zh-TW" sz="2000">
                <a:latin typeface="Times" pitchFamily="18" charset="0"/>
              </a:rPr>
              <a:t>1</a:t>
            </a:r>
          </a:p>
        </p:txBody>
      </p:sp>
      <p:sp>
        <p:nvSpPr>
          <p:cNvPr id="25606" name="Oval 7"/>
          <p:cNvSpPr>
            <a:spLocks noChangeArrowheads="1"/>
          </p:cNvSpPr>
          <p:nvPr/>
        </p:nvSpPr>
        <p:spPr bwMode="auto">
          <a:xfrm>
            <a:off x="3992563" y="4484688"/>
            <a:ext cx="304800" cy="304800"/>
          </a:xfrm>
          <a:prstGeom prst="ellipse">
            <a:avLst/>
          </a:prstGeom>
          <a:solidFill>
            <a:srgbClr val="FFCC99"/>
          </a:solidFill>
          <a:ln w="9525">
            <a:solidFill>
              <a:schemeClr val="tx1"/>
            </a:solidFill>
            <a:round/>
            <a:headEnd/>
            <a:tailEnd/>
          </a:ln>
        </p:spPr>
        <p:txBody>
          <a:bodyPr wrap="none" anchor="ctr"/>
          <a:lstStyle/>
          <a:p>
            <a:pPr algn="ctr" eaLnBrk="0" hangingPunct="0"/>
            <a:r>
              <a:rPr kumimoji="0" lang="en-US" altLang="zh-TW" sz="2000">
                <a:latin typeface="Times" pitchFamily="18" charset="0"/>
              </a:rPr>
              <a:t>6</a:t>
            </a:r>
          </a:p>
        </p:txBody>
      </p:sp>
      <p:sp>
        <p:nvSpPr>
          <p:cNvPr id="25607" name="Oval 8"/>
          <p:cNvSpPr>
            <a:spLocks noChangeArrowheads="1"/>
          </p:cNvSpPr>
          <p:nvPr/>
        </p:nvSpPr>
        <p:spPr bwMode="auto">
          <a:xfrm>
            <a:off x="5592763" y="3113088"/>
            <a:ext cx="304800" cy="304800"/>
          </a:xfrm>
          <a:prstGeom prst="ellipse">
            <a:avLst/>
          </a:prstGeom>
          <a:solidFill>
            <a:srgbClr val="FFCC99"/>
          </a:solidFill>
          <a:ln w="38100" cmpd="dbl">
            <a:solidFill>
              <a:schemeClr val="tx1"/>
            </a:solidFill>
            <a:round/>
            <a:headEnd/>
            <a:tailEnd/>
          </a:ln>
        </p:spPr>
        <p:txBody>
          <a:bodyPr wrap="none" anchor="ctr"/>
          <a:lstStyle/>
          <a:p>
            <a:pPr algn="ctr" eaLnBrk="0" hangingPunct="0"/>
            <a:r>
              <a:rPr kumimoji="0" lang="en-US" altLang="zh-TW" sz="2000">
                <a:latin typeface="Times" pitchFamily="18" charset="0"/>
              </a:rPr>
              <a:t>3</a:t>
            </a:r>
          </a:p>
        </p:txBody>
      </p:sp>
      <p:sp>
        <p:nvSpPr>
          <p:cNvPr id="25608" name="Oval 9"/>
          <p:cNvSpPr>
            <a:spLocks noChangeArrowheads="1"/>
          </p:cNvSpPr>
          <p:nvPr/>
        </p:nvSpPr>
        <p:spPr bwMode="auto">
          <a:xfrm>
            <a:off x="5592763" y="3570288"/>
            <a:ext cx="304800" cy="304800"/>
          </a:xfrm>
          <a:prstGeom prst="ellipse">
            <a:avLst/>
          </a:prstGeom>
          <a:solidFill>
            <a:srgbClr val="FFCC99"/>
          </a:solidFill>
          <a:ln w="38100" cmpd="dbl">
            <a:solidFill>
              <a:schemeClr val="tx1"/>
            </a:solidFill>
            <a:round/>
            <a:headEnd/>
            <a:tailEnd/>
          </a:ln>
        </p:spPr>
        <p:txBody>
          <a:bodyPr wrap="none" anchor="ctr"/>
          <a:lstStyle/>
          <a:p>
            <a:pPr algn="ctr" eaLnBrk="0" hangingPunct="0"/>
            <a:r>
              <a:rPr kumimoji="0" lang="en-US" altLang="zh-TW" sz="2000">
                <a:latin typeface="Times" pitchFamily="18" charset="0"/>
              </a:rPr>
              <a:t>4</a:t>
            </a:r>
          </a:p>
        </p:txBody>
      </p:sp>
      <p:sp>
        <p:nvSpPr>
          <p:cNvPr id="25609" name="Oval 10"/>
          <p:cNvSpPr>
            <a:spLocks noChangeArrowheads="1"/>
          </p:cNvSpPr>
          <p:nvPr/>
        </p:nvSpPr>
        <p:spPr bwMode="auto">
          <a:xfrm>
            <a:off x="3992563" y="4027488"/>
            <a:ext cx="304800" cy="304800"/>
          </a:xfrm>
          <a:prstGeom prst="ellipse">
            <a:avLst/>
          </a:prstGeom>
          <a:solidFill>
            <a:srgbClr val="FFCC99"/>
          </a:solidFill>
          <a:ln w="38100" cmpd="dbl">
            <a:solidFill>
              <a:schemeClr val="tx1"/>
            </a:solidFill>
            <a:round/>
            <a:headEnd/>
            <a:tailEnd/>
          </a:ln>
        </p:spPr>
        <p:txBody>
          <a:bodyPr wrap="none" anchor="ctr"/>
          <a:lstStyle/>
          <a:p>
            <a:pPr algn="ctr" eaLnBrk="0" hangingPunct="0"/>
            <a:r>
              <a:rPr kumimoji="0" lang="en-US" altLang="zh-TW" sz="2000">
                <a:latin typeface="Times" pitchFamily="18" charset="0"/>
              </a:rPr>
              <a:t>5</a:t>
            </a:r>
          </a:p>
        </p:txBody>
      </p:sp>
      <p:sp>
        <p:nvSpPr>
          <p:cNvPr id="25610" name="Oval 11"/>
          <p:cNvSpPr>
            <a:spLocks noChangeArrowheads="1"/>
          </p:cNvSpPr>
          <p:nvPr/>
        </p:nvSpPr>
        <p:spPr bwMode="auto">
          <a:xfrm>
            <a:off x="5592763" y="4484688"/>
            <a:ext cx="304800" cy="304800"/>
          </a:xfrm>
          <a:prstGeom prst="ellipse">
            <a:avLst/>
          </a:prstGeom>
          <a:solidFill>
            <a:srgbClr val="FFCC99"/>
          </a:solidFill>
          <a:ln w="38100" cmpd="dbl">
            <a:solidFill>
              <a:schemeClr val="tx1"/>
            </a:solidFill>
            <a:round/>
            <a:headEnd/>
            <a:tailEnd/>
          </a:ln>
        </p:spPr>
        <p:txBody>
          <a:bodyPr wrap="none" anchor="ctr"/>
          <a:lstStyle/>
          <a:p>
            <a:pPr algn="ctr" eaLnBrk="0" hangingPunct="0"/>
            <a:r>
              <a:rPr kumimoji="0" lang="en-US" altLang="zh-TW" sz="2000">
                <a:latin typeface="Times" pitchFamily="18" charset="0"/>
              </a:rPr>
              <a:t>7</a:t>
            </a:r>
          </a:p>
        </p:txBody>
      </p:sp>
      <p:sp>
        <p:nvSpPr>
          <p:cNvPr id="25611" name="Oval 12"/>
          <p:cNvSpPr>
            <a:spLocks noChangeArrowheads="1"/>
          </p:cNvSpPr>
          <p:nvPr/>
        </p:nvSpPr>
        <p:spPr bwMode="auto">
          <a:xfrm>
            <a:off x="5592763" y="4941888"/>
            <a:ext cx="304800" cy="304800"/>
          </a:xfrm>
          <a:prstGeom prst="ellipse">
            <a:avLst/>
          </a:prstGeom>
          <a:solidFill>
            <a:srgbClr val="FFCC99"/>
          </a:solidFill>
          <a:ln w="38100" cmpd="dbl">
            <a:solidFill>
              <a:schemeClr val="tx1"/>
            </a:solidFill>
            <a:round/>
            <a:headEnd/>
            <a:tailEnd/>
          </a:ln>
        </p:spPr>
        <p:txBody>
          <a:bodyPr wrap="none" anchor="ctr"/>
          <a:lstStyle/>
          <a:p>
            <a:pPr algn="ctr" eaLnBrk="0" hangingPunct="0"/>
            <a:r>
              <a:rPr kumimoji="0" lang="en-US" altLang="zh-TW" sz="2000">
                <a:latin typeface="Times" pitchFamily="18" charset="0"/>
              </a:rPr>
              <a:t>8</a:t>
            </a:r>
          </a:p>
        </p:txBody>
      </p:sp>
      <p:sp>
        <p:nvSpPr>
          <p:cNvPr id="25612" name="Text Box 13"/>
          <p:cNvSpPr txBox="1">
            <a:spLocks noChangeArrowheads="1"/>
          </p:cNvSpPr>
          <p:nvPr/>
        </p:nvSpPr>
        <p:spPr bwMode="auto">
          <a:xfrm>
            <a:off x="6011863" y="2655888"/>
            <a:ext cx="1868487" cy="366712"/>
          </a:xfrm>
          <a:prstGeom prst="rect">
            <a:avLst/>
          </a:prstGeom>
          <a:noFill/>
          <a:ln w="9525">
            <a:noFill/>
            <a:miter lim="800000"/>
            <a:headEnd/>
            <a:tailEnd/>
          </a:ln>
        </p:spPr>
        <p:txBody>
          <a:bodyPr wrap="none">
            <a:spAutoFit/>
          </a:bodyPr>
          <a:lstStyle/>
          <a:p>
            <a:pPr eaLnBrk="0" hangingPunct="0"/>
            <a:r>
              <a:rPr kumimoji="0" lang="en-US" altLang="zh-TW" b="1">
                <a:latin typeface="Times" pitchFamily="18" charset="0"/>
              </a:rPr>
              <a:t>return</a:t>
            </a:r>
            <a:r>
              <a:rPr kumimoji="0" lang="en-US" altLang="zh-TW">
                <a:latin typeface="Times" pitchFamily="18" charset="0"/>
              </a:rPr>
              <a:t>(</a:t>
            </a:r>
            <a:r>
              <a:rPr kumimoji="0" lang="en-US" altLang="zh-TW" b="1">
                <a:latin typeface="Times" pitchFamily="18" charset="0"/>
              </a:rPr>
              <a:t>relop</a:t>
            </a:r>
            <a:r>
              <a:rPr kumimoji="0" lang="en-US" altLang="zh-TW">
                <a:latin typeface="Times" pitchFamily="18" charset="0"/>
              </a:rPr>
              <a:t>, </a:t>
            </a:r>
            <a:r>
              <a:rPr kumimoji="0" lang="en-US" altLang="zh-TW" b="1">
                <a:latin typeface="Courier New" pitchFamily="49" charset="0"/>
              </a:rPr>
              <a:t>LE</a:t>
            </a:r>
            <a:r>
              <a:rPr kumimoji="0" lang="en-US" altLang="zh-TW">
                <a:latin typeface="Times" pitchFamily="18" charset="0"/>
              </a:rPr>
              <a:t>)</a:t>
            </a:r>
          </a:p>
        </p:txBody>
      </p:sp>
      <p:sp>
        <p:nvSpPr>
          <p:cNvPr id="25613" name="Text Box 14"/>
          <p:cNvSpPr txBox="1">
            <a:spLocks noChangeArrowheads="1"/>
          </p:cNvSpPr>
          <p:nvPr/>
        </p:nvSpPr>
        <p:spPr bwMode="auto">
          <a:xfrm>
            <a:off x="6011863" y="3113088"/>
            <a:ext cx="1868487" cy="366712"/>
          </a:xfrm>
          <a:prstGeom prst="rect">
            <a:avLst/>
          </a:prstGeom>
          <a:noFill/>
          <a:ln w="9525">
            <a:noFill/>
            <a:miter lim="800000"/>
            <a:headEnd/>
            <a:tailEnd/>
          </a:ln>
        </p:spPr>
        <p:txBody>
          <a:bodyPr wrap="none">
            <a:spAutoFit/>
          </a:bodyPr>
          <a:lstStyle/>
          <a:p>
            <a:pPr eaLnBrk="0" hangingPunct="0"/>
            <a:r>
              <a:rPr kumimoji="0" lang="en-US" altLang="zh-TW" b="1">
                <a:latin typeface="Times" pitchFamily="18" charset="0"/>
              </a:rPr>
              <a:t>return</a:t>
            </a:r>
            <a:r>
              <a:rPr kumimoji="0" lang="en-US" altLang="zh-TW">
                <a:latin typeface="Times" pitchFamily="18" charset="0"/>
              </a:rPr>
              <a:t>(</a:t>
            </a:r>
            <a:r>
              <a:rPr kumimoji="0" lang="en-US" altLang="zh-TW" b="1">
                <a:latin typeface="Times" pitchFamily="18" charset="0"/>
              </a:rPr>
              <a:t>relop</a:t>
            </a:r>
            <a:r>
              <a:rPr kumimoji="0" lang="en-US" altLang="zh-TW">
                <a:latin typeface="Times" pitchFamily="18" charset="0"/>
              </a:rPr>
              <a:t>, </a:t>
            </a:r>
            <a:r>
              <a:rPr kumimoji="0" lang="en-US" altLang="zh-TW" b="1">
                <a:latin typeface="Courier New" pitchFamily="49" charset="0"/>
              </a:rPr>
              <a:t>NE</a:t>
            </a:r>
            <a:r>
              <a:rPr kumimoji="0" lang="en-US" altLang="zh-TW">
                <a:latin typeface="Times" pitchFamily="18" charset="0"/>
              </a:rPr>
              <a:t>)</a:t>
            </a:r>
          </a:p>
        </p:txBody>
      </p:sp>
      <p:sp>
        <p:nvSpPr>
          <p:cNvPr id="25614" name="Text Box 15"/>
          <p:cNvSpPr txBox="1">
            <a:spLocks noChangeArrowheads="1"/>
          </p:cNvSpPr>
          <p:nvPr/>
        </p:nvSpPr>
        <p:spPr bwMode="auto">
          <a:xfrm>
            <a:off x="6011863" y="3570288"/>
            <a:ext cx="1868487" cy="366712"/>
          </a:xfrm>
          <a:prstGeom prst="rect">
            <a:avLst/>
          </a:prstGeom>
          <a:noFill/>
          <a:ln w="9525">
            <a:noFill/>
            <a:miter lim="800000"/>
            <a:headEnd/>
            <a:tailEnd/>
          </a:ln>
        </p:spPr>
        <p:txBody>
          <a:bodyPr wrap="none">
            <a:spAutoFit/>
          </a:bodyPr>
          <a:lstStyle/>
          <a:p>
            <a:pPr eaLnBrk="0" hangingPunct="0"/>
            <a:r>
              <a:rPr kumimoji="0" lang="en-US" altLang="zh-TW" b="1">
                <a:latin typeface="Times" pitchFamily="18" charset="0"/>
              </a:rPr>
              <a:t>return</a:t>
            </a:r>
            <a:r>
              <a:rPr kumimoji="0" lang="en-US" altLang="zh-TW">
                <a:latin typeface="Times" pitchFamily="18" charset="0"/>
              </a:rPr>
              <a:t>(</a:t>
            </a:r>
            <a:r>
              <a:rPr kumimoji="0" lang="en-US" altLang="zh-TW" b="1">
                <a:latin typeface="Times" pitchFamily="18" charset="0"/>
              </a:rPr>
              <a:t>relop</a:t>
            </a:r>
            <a:r>
              <a:rPr kumimoji="0" lang="en-US" altLang="zh-TW">
                <a:latin typeface="Times" pitchFamily="18" charset="0"/>
              </a:rPr>
              <a:t>, </a:t>
            </a:r>
            <a:r>
              <a:rPr kumimoji="0" lang="en-US" altLang="zh-TW" b="1">
                <a:latin typeface="Courier New" pitchFamily="49" charset="0"/>
              </a:rPr>
              <a:t>LT</a:t>
            </a:r>
            <a:r>
              <a:rPr kumimoji="0" lang="en-US" altLang="zh-TW">
                <a:latin typeface="Times" pitchFamily="18" charset="0"/>
              </a:rPr>
              <a:t>)</a:t>
            </a:r>
          </a:p>
        </p:txBody>
      </p:sp>
      <p:sp>
        <p:nvSpPr>
          <p:cNvPr id="25615" name="Text Box 16"/>
          <p:cNvSpPr txBox="1">
            <a:spLocks noChangeArrowheads="1"/>
          </p:cNvSpPr>
          <p:nvPr/>
        </p:nvSpPr>
        <p:spPr bwMode="auto">
          <a:xfrm>
            <a:off x="4411663" y="4019550"/>
            <a:ext cx="1868487" cy="366713"/>
          </a:xfrm>
          <a:prstGeom prst="rect">
            <a:avLst/>
          </a:prstGeom>
          <a:noFill/>
          <a:ln w="9525">
            <a:noFill/>
            <a:miter lim="800000"/>
            <a:headEnd/>
            <a:tailEnd/>
          </a:ln>
        </p:spPr>
        <p:txBody>
          <a:bodyPr wrap="none">
            <a:spAutoFit/>
          </a:bodyPr>
          <a:lstStyle/>
          <a:p>
            <a:pPr eaLnBrk="0" hangingPunct="0"/>
            <a:r>
              <a:rPr kumimoji="0" lang="en-US" altLang="zh-TW" b="1">
                <a:latin typeface="Times" pitchFamily="18" charset="0"/>
              </a:rPr>
              <a:t>return</a:t>
            </a:r>
            <a:r>
              <a:rPr kumimoji="0" lang="en-US" altLang="zh-TW">
                <a:latin typeface="Times" pitchFamily="18" charset="0"/>
              </a:rPr>
              <a:t>(</a:t>
            </a:r>
            <a:r>
              <a:rPr kumimoji="0" lang="en-US" altLang="zh-TW" b="1">
                <a:latin typeface="Times" pitchFamily="18" charset="0"/>
              </a:rPr>
              <a:t>relop</a:t>
            </a:r>
            <a:r>
              <a:rPr kumimoji="0" lang="en-US" altLang="zh-TW">
                <a:latin typeface="Times" pitchFamily="18" charset="0"/>
              </a:rPr>
              <a:t>, </a:t>
            </a:r>
            <a:r>
              <a:rPr kumimoji="0" lang="en-US" altLang="zh-TW" b="1">
                <a:latin typeface="Courier New" pitchFamily="49" charset="0"/>
              </a:rPr>
              <a:t>EQ</a:t>
            </a:r>
            <a:r>
              <a:rPr kumimoji="0" lang="en-US" altLang="zh-TW">
                <a:latin typeface="Times" pitchFamily="18" charset="0"/>
              </a:rPr>
              <a:t>)</a:t>
            </a:r>
          </a:p>
        </p:txBody>
      </p:sp>
      <p:sp>
        <p:nvSpPr>
          <p:cNvPr id="25616" name="Text Box 17"/>
          <p:cNvSpPr txBox="1">
            <a:spLocks noChangeArrowheads="1"/>
          </p:cNvSpPr>
          <p:nvPr/>
        </p:nvSpPr>
        <p:spPr bwMode="auto">
          <a:xfrm>
            <a:off x="6011863" y="4484688"/>
            <a:ext cx="1868487" cy="366712"/>
          </a:xfrm>
          <a:prstGeom prst="rect">
            <a:avLst/>
          </a:prstGeom>
          <a:noFill/>
          <a:ln w="9525">
            <a:noFill/>
            <a:miter lim="800000"/>
            <a:headEnd/>
            <a:tailEnd/>
          </a:ln>
        </p:spPr>
        <p:txBody>
          <a:bodyPr wrap="none">
            <a:spAutoFit/>
          </a:bodyPr>
          <a:lstStyle/>
          <a:p>
            <a:pPr eaLnBrk="0" hangingPunct="0"/>
            <a:r>
              <a:rPr kumimoji="0" lang="en-US" altLang="zh-TW" b="1">
                <a:latin typeface="Times" pitchFamily="18" charset="0"/>
              </a:rPr>
              <a:t>return</a:t>
            </a:r>
            <a:r>
              <a:rPr kumimoji="0" lang="en-US" altLang="zh-TW">
                <a:latin typeface="Times" pitchFamily="18" charset="0"/>
              </a:rPr>
              <a:t>(</a:t>
            </a:r>
            <a:r>
              <a:rPr kumimoji="0" lang="en-US" altLang="zh-TW" b="1">
                <a:latin typeface="Times" pitchFamily="18" charset="0"/>
              </a:rPr>
              <a:t>relop</a:t>
            </a:r>
            <a:r>
              <a:rPr kumimoji="0" lang="en-US" altLang="zh-TW">
                <a:latin typeface="Times" pitchFamily="18" charset="0"/>
              </a:rPr>
              <a:t>, </a:t>
            </a:r>
            <a:r>
              <a:rPr kumimoji="0" lang="en-US" altLang="zh-TW" b="1">
                <a:latin typeface="Courier New" pitchFamily="49" charset="0"/>
              </a:rPr>
              <a:t>GE</a:t>
            </a:r>
            <a:r>
              <a:rPr kumimoji="0" lang="en-US" altLang="zh-TW">
                <a:latin typeface="Times" pitchFamily="18" charset="0"/>
              </a:rPr>
              <a:t>)</a:t>
            </a:r>
          </a:p>
        </p:txBody>
      </p:sp>
      <p:sp>
        <p:nvSpPr>
          <p:cNvPr id="25617" name="Text Box 18"/>
          <p:cNvSpPr txBox="1">
            <a:spLocks noChangeArrowheads="1"/>
          </p:cNvSpPr>
          <p:nvPr/>
        </p:nvSpPr>
        <p:spPr bwMode="auto">
          <a:xfrm>
            <a:off x="6011863" y="4941888"/>
            <a:ext cx="1868487" cy="366712"/>
          </a:xfrm>
          <a:prstGeom prst="rect">
            <a:avLst/>
          </a:prstGeom>
          <a:noFill/>
          <a:ln w="9525">
            <a:noFill/>
            <a:miter lim="800000"/>
            <a:headEnd/>
            <a:tailEnd/>
          </a:ln>
        </p:spPr>
        <p:txBody>
          <a:bodyPr wrap="none">
            <a:spAutoFit/>
          </a:bodyPr>
          <a:lstStyle/>
          <a:p>
            <a:pPr eaLnBrk="0" hangingPunct="0"/>
            <a:r>
              <a:rPr kumimoji="0" lang="en-US" altLang="zh-TW" b="1">
                <a:latin typeface="Times" pitchFamily="18" charset="0"/>
              </a:rPr>
              <a:t>return</a:t>
            </a:r>
            <a:r>
              <a:rPr kumimoji="0" lang="en-US" altLang="zh-TW">
                <a:latin typeface="Times" pitchFamily="18" charset="0"/>
              </a:rPr>
              <a:t>(</a:t>
            </a:r>
            <a:r>
              <a:rPr kumimoji="0" lang="en-US" altLang="zh-TW" b="1">
                <a:latin typeface="Times" pitchFamily="18" charset="0"/>
              </a:rPr>
              <a:t>relop</a:t>
            </a:r>
            <a:r>
              <a:rPr kumimoji="0" lang="en-US" altLang="zh-TW">
                <a:latin typeface="Times" pitchFamily="18" charset="0"/>
              </a:rPr>
              <a:t>, </a:t>
            </a:r>
            <a:r>
              <a:rPr kumimoji="0" lang="en-US" altLang="zh-TW" b="1">
                <a:latin typeface="Courier New" pitchFamily="49" charset="0"/>
              </a:rPr>
              <a:t>GT</a:t>
            </a:r>
            <a:r>
              <a:rPr kumimoji="0" lang="en-US" altLang="zh-TW">
                <a:latin typeface="Times" pitchFamily="18" charset="0"/>
              </a:rPr>
              <a:t>)</a:t>
            </a:r>
          </a:p>
        </p:txBody>
      </p:sp>
      <p:sp>
        <p:nvSpPr>
          <p:cNvPr id="25618" name="Line 19"/>
          <p:cNvSpPr>
            <a:spLocks noChangeShapeType="1"/>
          </p:cNvSpPr>
          <p:nvPr/>
        </p:nvSpPr>
        <p:spPr bwMode="auto">
          <a:xfrm>
            <a:off x="2697163" y="2808288"/>
            <a:ext cx="1295400" cy="0"/>
          </a:xfrm>
          <a:prstGeom prst="line">
            <a:avLst/>
          </a:prstGeom>
          <a:noFill/>
          <a:ln w="25400">
            <a:solidFill>
              <a:schemeClr val="tx1"/>
            </a:solidFill>
            <a:round/>
            <a:headEnd/>
            <a:tailEnd type="arrow" w="med" len="lg"/>
          </a:ln>
        </p:spPr>
        <p:txBody>
          <a:bodyPr wrap="none" anchor="ctr"/>
          <a:lstStyle/>
          <a:p>
            <a:endParaRPr lang="en-IN"/>
          </a:p>
        </p:txBody>
      </p:sp>
      <p:sp>
        <p:nvSpPr>
          <p:cNvPr id="25619" name="Line 20"/>
          <p:cNvSpPr>
            <a:spLocks noChangeShapeType="1"/>
          </p:cNvSpPr>
          <p:nvPr/>
        </p:nvSpPr>
        <p:spPr bwMode="auto">
          <a:xfrm>
            <a:off x="4297363" y="2808288"/>
            <a:ext cx="1295400" cy="0"/>
          </a:xfrm>
          <a:prstGeom prst="line">
            <a:avLst/>
          </a:prstGeom>
          <a:noFill/>
          <a:ln w="25400">
            <a:solidFill>
              <a:schemeClr val="tx1"/>
            </a:solidFill>
            <a:round/>
            <a:headEnd/>
            <a:tailEnd type="arrow" w="med" len="lg"/>
          </a:ln>
        </p:spPr>
        <p:txBody>
          <a:bodyPr wrap="none" anchor="ctr"/>
          <a:lstStyle/>
          <a:p>
            <a:endParaRPr lang="en-IN"/>
          </a:p>
        </p:txBody>
      </p:sp>
      <p:sp>
        <p:nvSpPr>
          <p:cNvPr id="25620" name="Line 21"/>
          <p:cNvSpPr>
            <a:spLocks noChangeShapeType="1"/>
          </p:cNvSpPr>
          <p:nvPr/>
        </p:nvSpPr>
        <p:spPr bwMode="auto">
          <a:xfrm>
            <a:off x="4297363" y="4637088"/>
            <a:ext cx="1295400" cy="0"/>
          </a:xfrm>
          <a:prstGeom prst="line">
            <a:avLst/>
          </a:prstGeom>
          <a:noFill/>
          <a:ln w="25400">
            <a:solidFill>
              <a:schemeClr val="tx1"/>
            </a:solidFill>
            <a:round/>
            <a:headEnd/>
            <a:tailEnd type="arrow" w="med" len="lg"/>
          </a:ln>
        </p:spPr>
        <p:txBody>
          <a:bodyPr wrap="none" anchor="ctr"/>
          <a:lstStyle/>
          <a:p>
            <a:endParaRPr lang="en-IN"/>
          </a:p>
        </p:txBody>
      </p:sp>
      <p:sp>
        <p:nvSpPr>
          <p:cNvPr id="25621" name="Freeform 22"/>
          <p:cNvSpPr>
            <a:spLocks/>
          </p:cNvSpPr>
          <p:nvPr/>
        </p:nvSpPr>
        <p:spPr bwMode="auto">
          <a:xfrm>
            <a:off x="4140200" y="2960688"/>
            <a:ext cx="1425575" cy="315912"/>
          </a:xfrm>
          <a:custGeom>
            <a:avLst/>
            <a:gdLst>
              <a:gd name="T0" fmla="*/ 3 w 898"/>
              <a:gd name="T1" fmla="*/ 0 h 199"/>
              <a:gd name="T2" fmla="*/ 149 w 898"/>
              <a:gd name="T3" fmla="*/ 168 h 199"/>
              <a:gd name="T4" fmla="*/ 898 w 898"/>
              <a:gd name="T5" fmla="*/ 185 h 199"/>
              <a:gd name="T6" fmla="*/ 0 60000 65536"/>
              <a:gd name="T7" fmla="*/ 0 60000 65536"/>
              <a:gd name="T8" fmla="*/ 0 60000 65536"/>
              <a:gd name="T9" fmla="*/ 0 w 898"/>
              <a:gd name="T10" fmla="*/ 0 h 199"/>
              <a:gd name="T11" fmla="*/ 898 w 898"/>
              <a:gd name="T12" fmla="*/ 199 h 199"/>
            </a:gdLst>
            <a:ahLst/>
            <a:cxnLst>
              <a:cxn ang="T6">
                <a:pos x="T0" y="T1"/>
              </a:cxn>
              <a:cxn ang="T7">
                <a:pos x="T2" y="T3"/>
              </a:cxn>
              <a:cxn ang="T8">
                <a:pos x="T4" y="T5"/>
              </a:cxn>
            </a:cxnLst>
            <a:rect l="T9" t="T10" r="T11" b="T12"/>
            <a:pathLst>
              <a:path w="898" h="199">
                <a:moveTo>
                  <a:pt x="3" y="0"/>
                </a:moveTo>
                <a:cubicBezTo>
                  <a:pt x="27" y="28"/>
                  <a:pt x="0" y="137"/>
                  <a:pt x="149" y="168"/>
                </a:cubicBezTo>
                <a:cubicBezTo>
                  <a:pt x="298" y="199"/>
                  <a:pt x="742" y="182"/>
                  <a:pt x="898" y="185"/>
                </a:cubicBezTo>
              </a:path>
            </a:pathLst>
          </a:custGeom>
          <a:noFill/>
          <a:ln w="25400">
            <a:solidFill>
              <a:schemeClr val="tx1"/>
            </a:solidFill>
            <a:round/>
            <a:headEnd/>
            <a:tailEnd type="arrow" w="med" len="lg"/>
          </a:ln>
        </p:spPr>
        <p:txBody>
          <a:bodyPr wrap="none" anchor="ctr"/>
          <a:lstStyle/>
          <a:p>
            <a:endParaRPr lang="en-IN"/>
          </a:p>
        </p:txBody>
      </p:sp>
      <p:sp>
        <p:nvSpPr>
          <p:cNvPr id="25622" name="Freeform 23"/>
          <p:cNvSpPr>
            <a:spLocks/>
          </p:cNvSpPr>
          <p:nvPr/>
        </p:nvSpPr>
        <p:spPr bwMode="auto">
          <a:xfrm>
            <a:off x="4132263" y="2970213"/>
            <a:ext cx="1460500" cy="812800"/>
          </a:xfrm>
          <a:custGeom>
            <a:avLst/>
            <a:gdLst>
              <a:gd name="T0" fmla="*/ 0 w 920"/>
              <a:gd name="T1" fmla="*/ 0 h 512"/>
              <a:gd name="T2" fmla="*/ 162 w 920"/>
              <a:gd name="T3" fmla="*/ 434 h 512"/>
              <a:gd name="T4" fmla="*/ 920 w 920"/>
              <a:gd name="T5" fmla="*/ 468 h 512"/>
              <a:gd name="T6" fmla="*/ 0 60000 65536"/>
              <a:gd name="T7" fmla="*/ 0 60000 65536"/>
              <a:gd name="T8" fmla="*/ 0 60000 65536"/>
              <a:gd name="T9" fmla="*/ 0 w 920"/>
              <a:gd name="T10" fmla="*/ 0 h 512"/>
              <a:gd name="T11" fmla="*/ 920 w 920"/>
              <a:gd name="T12" fmla="*/ 512 h 512"/>
            </a:gdLst>
            <a:ahLst/>
            <a:cxnLst>
              <a:cxn ang="T6">
                <a:pos x="T0" y="T1"/>
              </a:cxn>
              <a:cxn ang="T7">
                <a:pos x="T2" y="T3"/>
              </a:cxn>
              <a:cxn ang="T8">
                <a:pos x="T4" y="T5"/>
              </a:cxn>
            </a:cxnLst>
            <a:rect l="T9" t="T10" r="T11" b="T12"/>
            <a:pathLst>
              <a:path w="920" h="512">
                <a:moveTo>
                  <a:pt x="0" y="0"/>
                </a:moveTo>
                <a:cubicBezTo>
                  <a:pt x="27" y="72"/>
                  <a:pt x="9" y="356"/>
                  <a:pt x="162" y="434"/>
                </a:cubicBezTo>
                <a:cubicBezTo>
                  <a:pt x="315" y="512"/>
                  <a:pt x="762" y="461"/>
                  <a:pt x="920" y="468"/>
                </a:cubicBezTo>
              </a:path>
            </a:pathLst>
          </a:custGeom>
          <a:noFill/>
          <a:ln w="25400">
            <a:solidFill>
              <a:schemeClr val="tx1"/>
            </a:solidFill>
            <a:round/>
            <a:headEnd/>
            <a:tailEnd type="arrow" w="med" len="lg"/>
          </a:ln>
        </p:spPr>
        <p:txBody>
          <a:bodyPr wrap="none" anchor="ctr"/>
          <a:lstStyle/>
          <a:p>
            <a:endParaRPr lang="en-IN"/>
          </a:p>
        </p:txBody>
      </p:sp>
      <p:sp>
        <p:nvSpPr>
          <p:cNvPr id="25623" name="Freeform 24"/>
          <p:cNvSpPr>
            <a:spLocks/>
          </p:cNvSpPr>
          <p:nvPr/>
        </p:nvSpPr>
        <p:spPr bwMode="auto">
          <a:xfrm>
            <a:off x="4144963" y="4789488"/>
            <a:ext cx="1425575" cy="315912"/>
          </a:xfrm>
          <a:custGeom>
            <a:avLst/>
            <a:gdLst>
              <a:gd name="T0" fmla="*/ 3 w 898"/>
              <a:gd name="T1" fmla="*/ 0 h 199"/>
              <a:gd name="T2" fmla="*/ 149 w 898"/>
              <a:gd name="T3" fmla="*/ 168 h 199"/>
              <a:gd name="T4" fmla="*/ 898 w 898"/>
              <a:gd name="T5" fmla="*/ 185 h 199"/>
              <a:gd name="T6" fmla="*/ 0 60000 65536"/>
              <a:gd name="T7" fmla="*/ 0 60000 65536"/>
              <a:gd name="T8" fmla="*/ 0 60000 65536"/>
              <a:gd name="T9" fmla="*/ 0 w 898"/>
              <a:gd name="T10" fmla="*/ 0 h 199"/>
              <a:gd name="T11" fmla="*/ 898 w 898"/>
              <a:gd name="T12" fmla="*/ 199 h 199"/>
            </a:gdLst>
            <a:ahLst/>
            <a:cxnLst>
              <a:cxn ang="T6">
                <a:pos x="T0" y="T1"/>
              </a:cxn>
              <a:cxn ang="T7">
                <a:pos x="T2" y="T3"/>
              </a:cxn>
              <a:cxn ang="T8">
                <a:pos x="T4" y="T5"/>
              </a:cxn>
            </a:cxnLst>
            <a:rect l="T9" t="T10" r="T11" b="T12"/>
            <a:pathLst>
              <a:path w="898" h="199">
                <a:moveTo>
                  <a:pt x="3" y="0"/>
                </a:moveTo>
                <a:cubicBezTo>
                  <a:pt x="27" y="28"/>
                  <a:pt x="0" y="137"/>
                  <a:pt x="149" y="168"/>
                </a:cubicBezTo>
                <a:cubicBezTo>
                  <a:pt x="298" y="199"/>
                  <a:pt x="742" y="182"/>
                  <a:pt x="898" y="185"/>
                </a:cubicBezTo>
              </a:path>
            </a:pathLst>
          </a:custGeom>
          <a:noFill/>
          <a:ln w="25400">
            <a:solidFill>
              <a:schemeClr val="tx1"/>
            </a:solidFill>
            <a:round/>
            <a:headEnd/>
            <a:tailEnd type="arrow" w="med" len="lg"/>
          </a:ln>
        </p:spPr>
        <p:txBody>
          <a:bodyPr wrap="none" anchor="ctr"/>
          <a:lstStyle/>
          <a:p>
            <a:endParaRPr lang="en-IN"/>
          </a:p>
        </p:txBody>
      </p:sp>
      <p:sp>
        <p:nvSpPr>
          <p:cNvPr id="25624" name="Freeform 25"/>
          <p:cNvSpPr>
            <a:spLocks/>
          </p:cNvSpPr>
          <p:nvPr/>
        </p:nvSpPr>
        <p:spPr bwMode="auto">
          <a:xfrm>
            <a:off x="2544763" y="2957513"/>
            <a:ext cx="1425575" cy="1282700"/>
          </a:xfrm>
          <a:custGeom>
            <a:avLst/>
            <a:gdLst>
              <a:gd name="T0" fmla="*/ 5 w 898"/>
              <a:gd name="T1" fmla="*/ 0 h 808"/>
              <a:gd name="T2" fmla="*/ 149 w 898"/>
              <a:gd name="T3" fmla="*/ 681 h 808"/>
              <a:gd name="T4" fmla="*/ 898 w 898"/>
              <a:gd name="T5" fmla="*/ 763 h 808"/>
              <a:gd name="T6" fmla="*/ 0 60000 65536"/>
              <a:gd name="T7" fmla="*/ 0 60000 65536"/>
              <a:gd name="T8" fmla="*/ 0 60000 65536"/>
              <a:gd name="T9" fmla="*/ 0 w 898"/>
              <a:gd name="T10" fmla="*/ 0 h 808"/>
              <a:gd name="T11" fmla="*/ 898 w 898"/>
              <a:gd name="T12" fmla="*/ 808 h 808"/>
            </a:gdLst>
            <a:ahLst/>
            <a:cxnLst>
              <a:cxn ang="T6">
                <a:pos x="T0" y="T1"/>
              </a:cxn>
              <a:cxn ang="T7">
                <a:pos x="T2" y="T3"/>
              </a:cxn>
              <a:cxn ang="T8">
                <a:pos x="T4" y="T5"/>
              </a:cxn>
            </a:cxnLst>
            <a:rect l="T9" t="T10" r="T11" b="T12"/>
            <a:pathLst>
              <a:path w="898" h="808">
                <a:moveTo>
                  <a:pt x="5" y="0"/>
                </a:moveTo>
                <a:cubicBezTo>
                  <a:pt x="29" y="113"/>
                  <a:pt x="0" y="554"/>
                  <a:pt x="149" y="681"/>
                </a:cubicBezTo>
                <a:cubicBezTo>
                  <a:pt x="298" y="808"/>
                  <a:pt x="742" y="746"/>
                  <a:pt x="898" y="763"/>
                </a:cubicBezTo>
              </a:path>
            </a:pathLst>
          </a:custGeom>
          <a:noFill/>
          <a:ln w="25400">
            <a:solidFill>
              <a:schemeClr val="tx1"/>
            </a:solidFill>
            <a:round/>
            <a:headEnd/>
            <a:tailEnd type="arrow" w="med" len="lg"/>
          </a:ln>
        </p:spPr>
        <p:txBody>
          <a:bodyPr wrap="none" anchor="ctr"/>
          <a:lstStyle/>
          <a:p>
            <a:endParaRPr lang="en-IN"/>
          </a:p>
        </p:txBody>
      </p:sp>
      <p:sp>
        <p:nvSpPr>
          <p:cNvPr id="25625" name="Freeform 26"/>
          <p:cNvSpPr>
            <a:spLocks/>
          </p:cNvSpPr>
          <p:nvPr/>
        </p:nvSpPr>
        <p:spPr bwMode="auto">
          <a:xfrm>
            <a:off x="2530475" y="2970213"/>
            <a:ext cx="1439863" cy="1776412"/>
          </a:xfrm>
          <a:custGeom>
            <a:avLst/>
            <a:gdLst>
              <a:gd name="T0" fmla="*/ 5 w 907"/>
              <a:gd name="T1" fmla="*/ 0 h 1119"/>
              <a:gd name="T2" fmla="*/ 150 w 907"/>
              <a:gd name="T3" fmla="*/ 945 h 1119"/>
              <a:gd name="T4" fmla="*/ 907 w 907"/>
              <a:gd name="T5" fmla="*/ 1043 h 1119"/>
              <a:gd name="T6" fmla="*/ 0 60000 65536"/>
              <a:gd name="T7" fmla="*/ 0 60000 65536"/>
              <a:gd name="T8" fmla="*/ 0 60000 65536"/>
              <a:gd name="T9" fmla="*/ 0 w 907"/>
              <a:gd name="T10" fmla="*/ 0 h 1119"/>
              <a:gd name="T11" fmla="*/ 907 w 907"/>
              <a:gd name="T12" fmla="*/ 1119 h 1119"/>
            </a:gdLst>
            <a:ahLst/>
            <a:cxnLst>
              <a:cxn ang="T6">
                <a:pos x="T0" y="T1"/>
              </a:cxn>
              <a:cxn ang="T7">
                <a:pos x="T2" y="T3"/>
              </a:cxn>
              <a:cxn ang="T8">
                <a:pos x="T4" y="T5"/>
              </a:cxn>
            </a:cxnLst>
            <a:rect l="T9" t="T10" r="T11" b="T12"/>
            <a:pathLst>
              <a:path w="907" h="1119">
                <a:moveTo>
                  <a:pt x="5" y="0"/>
                </a:moveTo>
                <a:cubicBezTo>
                  <a:pt x="29" y="157"/>
                  <a:pt x="0" y="771"/>
                  <a:pt x="150" y="945"/>
                </a:cubicBezTo>
                <a:cubicBezTo>
                  <a:pt x="300" y="1119"/>
                  <a:pt x="749" y="1023"/>
                  <a:pt x="907" y="1043"/>
                </a:cubicBezTo>
              </a:path>
            </a:pathLst>
          </a:custGeom>
          <a:noFill/>
          <a:ln w="25400">
            <a:solidFill>
              <a:schemeClr val="tx1"/>
            </a:solidFill>
            <a:round/>
            <a:headEnd/>
            <a:tailEnd type="arrow" w="med" len="lg"/>
          </a:ln>
        </p:spPr>
        <p:txBody>
          <a:bodyPr wrap="none" anchor="ctr"/>
          <a:lstStyle/>
          <a:p>
            <a:endParaRPr lang="en-IN"/>
          </a:p>
        </p:txBody>
      </p:sp>
      <p:sp>
        <p:nvSpPr>
          <p:cNvPr id="25626" name="Text Box 27"/>
          <p:cNvSpPr txBox="1">
            <a:spLocks noChangeArrowheads="1"/>
          </p:cNvSpPr>
          <p:nvPr/>
        </p:nvSpPr>
        <p:spPr bwMode="auto">
          <a:xfrm>
            <a:off x="1433513" y="2495550"/>
            <a:ext cx="577850" cy="366713"/>
          </a:xfrm>
          <a:prstGeom prst="rect">
            <a:avLst/>
          </a:prstGeom>
          <a:noFill/>
          <a:ln w="9525">
            <a:noFill/>
            <a:miter lim="800000"/>
            <a:headEnd/>
            <a:tailEnd/>
          </a:ln>
        </p:spPr>
        <p:txBody>
          <a:bodyPr wrap="none">
            <a:spAutoFit/>
          </a:bodyPr>
          <a:lstStyle/>
          <a:p>
            <a:pPr eaLnBrk="0" hangingPunct="0"/>
            <a:r>
              <a:rPr kumimoji="0" lang="en-US" altLang="zh-TW">
                <a:latin typeface="Times" pitchFamily="18" charset="0"/>
              </a:rPr>
              <a:t>start</a:t>
            </a:r>
          </a:p>
        </p:txBody>
      </p:sp>
      <p:sp>
        <p:nvSpPr>
          <p:cNvPr id="25627" name="Line 28"/>
          <p:cNvSpPr>
            <a:spLocks noChangeShapeType="1"/>
          </p:cNvSpPr>
          <p:nvPr/>
        </p:nvSpPr>
        <p:spPr bwMode="auto">
          <a:xfrm>
            <a:off x="1096963" y="2808288"/>
            <a:ext cx="1295400" cy="0"/>
          </a:xfrm>
          <a:prstGeom prst="line">
            <a:avLst/>
          </a:prstGeom>
          <a:noFill/>
          <a:ln w="25400">
            <a:solidFill>
              <a:schemeClr val="tx1"/>
            </a:solidFill>
            <a:round/>
            <a:headEnd/>
            <a:tailEnd type="arrow" w="med" len="lg"/>
          </a:ln>
        </p:spPr>
        <p:txBody>
          <a:bodyPr wrap="none" anchor="ctr"/>
          <a:lstStyle/>
          <a:p>
            <a:endParaRPr lang="en-IN"/>
          </a:p>
        </p:txBody>
      </p:sp>
      <p:sp>
        <p:nvSpPr>
          <p:cNvPr id="25628" name="Rectangle 29"/>
          <p:cNvSpPr>
            <a:spLocks noChangeArrowheads="1"/>
          </p:cNvSpPr>
          <p:nvPr/>
        </p:nvSpPr>
        <p:spPr bwMode="auto">
          <a:xfrm>
            <a:off x="3138488" y="2503488"/>
            <a:ext cx="320675" cy="366712"/>
          </a:xfrm>
          <a:prstGeom prst="rect">
            <a:avLst/>
          </a:prstGeom>
          <a:noFill/>
          <a:ln w="9525">
            <a:noFill/>
            <a:miter lim="800000"/>
            <a:headEnd/>
            <a:tailEnd/>
          </a:ln>
        </p:spPr>
        <p:txBody>
          <a:bodyPr wrap="none">
            <a:spAutoFit/>
          </a:bodyPr>
          <a:lstStyle/>
          <a:p>
            <a:pPr eaLnBrk="0" hangingPunct="0"/>
            <a:r>
              <a:rPr kumimoji="0" lang="en-US" altLang="zh-TW" b="1">
                <a:latin typeface="Courier New" pitchFamily="49" charset="0"/>
              </a:rPr>
              <a:t>&lt;</a:t>
            </a:r>
          </a:p>
        </p:txBody>
      </p:sp>
      <p:sp>
        <p:nvSpPr>
          <p:cNvPr id="25629" name="Rectangle 30"/>
          <p:cNvSpPr>
            <a:spLocks noChangeArrowheads="1"/>
          </p:cNvSpPr>
          <p:nvPr/>
        </p:nvSpPr>
        <p:spPr bwMode="auto">
          <a:xfrm>
            <a:off x="3154363" y="3875088"/>
            <a:ext cx="320675" cy="366712"/>
          </a:xfrm>
          <a:prstGeom prst="rect">
            <a:avLst/>
          </a:prstGeom>
          <a:noFill/>
          <a:ln w="9525">
            <a:noFill/>
            <a:miter lim="800000"/>
            <a:headEnd/>
            <a:tailEnd/>
          </a:ln>
        </p:spPr>
        <p:txBody>
          <a:bodyPr wrap="none">
            <a:spAutoFit/>
          </a:bodyPr>
          <a:lstStyle/>
          <a:p>
            <a:pPr eaLnBrk="0" hangingPunct="0"/>
            <a:r>
              <a:rPr kumimoji="0" lang="en-US" altLang="zh-TW" b="1">
                <a:latin typeface="Courier New" pitchFamily="49" charset="0"/>
              </a:rPr>
              <a:t>=</a:t>
            </a:r>
          </a:p>
        </p:txBody>
      </p:sp>
      <p:sp>
        <p:nvSpPr>
          <p:cNvPr id="25630" name="Rectangle 31"/>
          <p:cNvSpPr>
            <a:spLocks noChangeArrowheads="1"/>
          </p:cNvSpPr>
          <p:nvPr/>
        </p:nvSpPr>
        <p:spPr bwMode="auto">
          <a:xfrm>
            <a:off x="3154363" y="4332288"/>
            <a:ext cx="320675" cy="366712"/>
          </a:xfrm>
          <a:prstGeom prst="rect">
            <a:avLst/>
          </a:prstGeom>
          <a:noFill/>
          <a:ln w="9525">
            <a:noFill/>
            <a:miter lim="800000"/>
            <a:headEnd/>
            <a:tailEnd/>
          </a:ln>
        </p:spPr>
        <p:txBody>
          <a:bodyPr wrap="none">
            <a:spAutoFit/>
          </a:bodyPr>
          <a:lstStyle/>
          <a:p>
            <a:pPr eaLnBrk="0" hangingPunct="0"/>
            <a:r>
              <a:rPr kumimoji="0" lang="en-US" altLang="zh-TW" b="1">
                <a:latin typeface="Courier New" pitchFamily="49" charset="0"/>
              </a:rPr>
              <a:t>&gt;</a:t>
            </a:r>
          </a:p>
        </p:txBody>
      </p:sp>
      <p:sp>
        <p:nvSpPr>
          <p:cNvPr id="25631" name="Rectangle 32"/>
          <p:cNvSpPr>
            <a:spLocks noChangeArrowheads="1"/>
          </p:cNvSpPr>
          <p:nvPr/>
        </p:nvSpPr>
        <p:spPr bwMode="auto">
          <a:xfrm>
            <a:off x="4814888" y="2503488"/>
            <a:ext cx="320675" cy="366712"/>
          </a:xfrm>
          <a:prstGeom prst="rect">
            <a:avLst/>
          </a:prstGeom>
          <a:noFill/>
          <a:ln w="9525">
            <a:noFill/>
            <a:miter lim="800000"/>
            <a:headEnd/>
            <a:tailEnd/>
          </a:ln>
        </p:spPr>
        <p:txBody>
          <a:bodyPr wrap="none">
            <a:spAutoFit/>
          </a:bodyPr>
          <a:lstStyle/>
          <a:p>
            <a:pPr eaLnBrk="0" hangingPunct="0"/>
            <a:r>
              <a:rPr kumimoji="0" lang="en-US" altLang="zh-TW" b="1">
                <a:latin typeface="Courier New" pitchFamily="49" charset="0"/>
              </a:rPr>
              <a:t>=</a:t>
            </a:r>
          </a:p>
        </p:txBody>
      </p:sp>
      <p:sp>
        <p:nvSpPr>
          <p:cNvPr id="25632" name="Rectangle 33"/>
          <p:cNvSpPr>
            <a:spLocks noChangeArrowheads="1"/>
          </p:cNvSpPr>
          <p:nvPr/>
        </p:nvSpPr>
        <p:spPr bwMode="auto">
          <a:xfrm>
            <a:off x="4830763" y="2960688"/>
            <a:ext cx="320675" cy="366712"/>
          </a:xfrm>
          <a:prstGeom prst="rect">
            <a:avLst/>
          </a:prstGeom>
          <a:noFill/>
          <a:ln w="9525">
            <a:noFill/>
            <a:miter lim="800000"/>
            <a:headEnd/>
            <a:tailEnd/>
          </a:ln>
        </p:spPr>
        <p:txBody>
          <a:bodyPr wrap="none">
            <a:spAutoFit/>
          </a:bodyPr>
          <a:lstStyle/>
          <a:p>
            <a:pPr eaLnBrk="0" hangingPunct="0"/>
            <a:r>
              <a:rPr kumimoji="0" lang="en-US" altLang="zh-TW" b="1">
                <a:latin typeface="Courier New" pitchFamily="49" charset="0"/>
              </a:rPr>
              <a:t>&gt;</a:t>
            </a:r>
          </a:p>
        </p:txBody>
      </p:sp>
      <p:sp>
        <p:nvSpPr>
          <p:cNvPr id="25633" name="Rectangle 34"/>
          <p:cNvSpPr>
            <a:spLocks noChangeArrowheads="1"/>
          </p:cNvSpPr>
          <p:nvPr/>
        </p:nvSpPr>
        <p:spPr bwMode="auto">
          <a:xfrm>
            <a:off x="4830763" y="4332288"/>
            <a:ext cx="320675" cy="366712"/>
          </a:xfrm>
          <a:prstGeom prst="rect">
            <a:avLst/>
          </a:prstGeom>
          <a:noFill/>
          <a:ln w="9525">
            <a:noFill/>
            <a:miter lim="800000"/>
            <a:headEnd/>
            <a:tailEnd/>
          </a:ln>
        </p:spPr>
        <p:txBody>
          <a:bodyPr wrap="none">
            <a:spAutoFit/>
          </a:bodyPr>
          <a:lstStyle/>
          <a:p>
            <a:pPr eaLnBrk="0" hangingPunct="0"/>
            <a:r>
              <a:rPr kumimoji="0" lang="en-US" altLang="zh-TW" b="1">
                <a:latin typeface="Courier New" pitchFamily="49" charset="0"/>
              </a:rPr>
              <a:t>=</a:t>
            </a:r>
          </a:p>
        </p:txBody>
      </p:sp>
      <p:sp>
        <p:nvSpPr>
          <p:cNvPr id="25634" name="Text Box 35"/>
          <p:cNvSpPr txBox="1">
            <a:spLocks noChangeArrowheads="1"/>
          </p:cNvSpPr>
          <p:nvPr/>
        </p:nvSpPr>
        <p:spPr bwMode="auto">
          <a:xfrm>
            <a:off x="4602163" y="4789488"/>
            <a:ext cx="704850" cy="366712"/>
          </a:xfrm>
          <a:prstGeom prst="rect">
            <a:avLst/>
          </a:prstGeom>
          <a:noFill/>
          <a:ln w="9525">
            <a:noFill/>
            <a:miter lim="800000"/>
            <a:headEnd/>
            <a:tailEnd/>
          </a:ln>
        </p:spPr>
        <p:txBody>
          <a:bodyPr wrap="none">
            <a:spAutoFit/>
          </a:bodyPr>
          <a:lstStyle/>
          <a:p>
            <a:pPr eaLnBrk="0" hangingPunct="0"/>
            <a:r>
              <a:rPr kumimoji="0" lang="en-US" altLang="zh-TW" b="1">
                <a:latin typeface="Times" pitchFamily="18" charset="0"/>
              </a:rPr>
              <a:t>other</a:t>
            </a:r>
            <a:endParaRPr kumimoji="0" lang="en-US" altLang="zh-TW">
              <a:latin typeface="Times" pitchFamily="18" charset="0"/>
            </a:endParaRPr>
          </a:p>
        </p:txBody>
      </p:sp>
      <p:sp>
        <p:nvSpPr>
          <p:cNvPr id="25635" name="Text Box 36"/>
          <p:cNvSpPr txBox="1">
            <a:spLocks noChangeArrowheads="1"/>
          </p:cNvSpPr>
          <p:nvPr/>
        </p:nvSpPr>
        <p:spPr bwMode="auto">
          <a:xfrm>
            <a:off x="4602163" y="3417888"/>
            <a:ext cx="704850" cy="366712"/>
          </a:xfrm>
          <a:prstGeom prst="rect">
            <a:avLst/>
          </a:prstGeom>
          <a:noFill/>
          <a:ln w="9525">
            <a:noFill/>
            <a:miter lim="800000"/>
            <a:headEnd/>
            <a:tailEnd/>
          </a:ln>
        </p:spPr>
        <p:txBody>
          <a:bodyPr wrap="none">
            <a:spAutoFit/>
          </a:bodyPr>
          <a:lstStyle/>
          <a:p>
            <a:pPr eaLnBrk="0" hangingPunct="0"/>
            <a:r>
              <a:rPr kumimoji="0" lang="en-US" altLang="zh-TW" b="1">
                <a:latin typeface="Times" pitchFamily="18" charset="0"/>
              </a:rPr>
              <a:t>other</a:t>
            </a:r>
            <a:endParaRPr kumimoji="0" lang="en-US" altLang="zh-TW">
              <a:latin typeface="Times" pitchFamily="18" charset="0"/>
            </a:endParaRPr>
          </a:p>
        </p:txBody>
      </p:sp>
      <p:sp>
        <p:nvSpPr>
          <p:cNvPr id="25636" name="Text Box 37"/>
          <p:cNvSpPr txBox="1">
            <a:spLocks noChangeArrowheads="1"/>
          </p:cNvSpPr>
          <p:nvPr/>
        </p:nvSpPr>
        <p:spPr bwMode="auto">
          <a:xfrm>
            <a:off x="5789613" y="4789488"/>
            <a:ext cx="336550" cy="457200"/>
          </a:xfrm>
          <a:prstGeom prst="rect">
            <a:avLst/>
          </a:prstGeom>
          <a:noFill/>
          <a:ln w="9525">
            <a:noFill/>
            <a:miter lim="800000"/>
            <a:headEnd/>
            <a:tailEnd/>
          </a:ln>
        </p:spPr>
        <p:txBody>
          <a:bodyPr wrap="none">
            <a:spAutoFit/>
          </a:bodyPr>
          <a:lstStyle/>
          <a:p>
            <a:pPr eaLnBrk="0" hangingPunct="0"/>
            <a:r>
              <a:rPr kumimoji="0" lang="en-US" altLang="zh-TW" sz="2400">
                <a:latin typeface="Times" pitchFamily="18" charset="0"/>
              </a:rPr>
              <a:t>*</a:t>
            </a:r>
          </a:p>
        </p:txBody>
      </p:sp>
      <p:sp>
        <p:nvSpPr>
          <p:cNvPr id="25637" name="Text Box 38"/>
          <p:cNvSpPr txBox="1">
            <a:spLocks noChangeArrowheads="1"/>
          </p:cNvSpPr>
          <p:nvPr/>
        </p:nvSpPr>
        <p:spPr bwMode="auto">
          <a:xfrm>
            <a:off x="5789613" y="3417888"/>
            <a:ext cx="336550" cy="457200"/>
          </a:xfrm>
          <a:prstGeom prst="rect">
            <a:avLst/>
          </a:prstGeom>
          <a:noFill/>
          <a:ln w="9525">
            <a:noFill/>
            <a:miter lim="800000"/>
            <a:headEnd/>
            <a:tailEnd/>
          </a:ln>
        </p:spPr>
        <p:txBody>
          <a:bodyPr wrap="none">
            <a:spAutoFit/>
          </a:bodyPr>
          <a:lstStyle/>
          <a:p>
            <a:pPr eaLnBrk="0" hangingPunct="0"/>
            <a:r>
              <a:rPr kumimoji="0" lang="en-US" altLang="zh-TW" sz="2400">
                <a:latin typeface="Times" pitchFamily="18" charset="0"/>
              </a:rPr>
              <a:t>*</a:t>
            </a:r>
          </a:p>
        </p:txBody>
      </p:sp>
      <p:sp>
        <p:nvSpPr>
          <p:cNvPr id="25638" name="Rectangle 39"/>
          <p:cNvSpPr>
            <a:spLocks noChangeArrowheads="1"/>
          </p:cNvSpPr>
          <p:nvPr/>
        </p:nvSpPr>
        <p:spPr bwMode="auto">
          <a:xfrm>
            <a:off x="900113" y="1484313"/>
            <a:ext cx="5537200" cy="617537"/>
          </a:xfrm>
          <a:prstGeom prst="rect">
            <a:avLst/>
          </a:prstGeom>
          <a:noFill/>
          <a:ln w="38100">
            <a:solidFill>
              <a:srgbClr val="FF0000"/>
            </a:solidFill>
            <a:miter lim="800000"/>
            <a:headEnd/>
            <a:tailEnd/>
          </a:ln>
        </p:spPr>
        <p:txBody>
          <a:bodyPr wrap="none" lIns="90000" tIns="46800" rIns="90000" bIns="46800">
            <a:spAutoFit/>
          </a:bodyPr>
          <a:lstStyle/>
          <a:p>
            <a:r>
              <a:rPr kumimoji="0" lang="en-US" altLang="zh-TW" sz="2800" b="1">
                <a:latin typeface="Times New Roman" pitchFamily="18" charset="0"/>
              </a:rPr>
              <a:t>relop</a:t>
            </a:r>
            <a:r>
              <a:rPr kumimoji="0" lang="en-US" altLang="zh-TW" sz="3200"/>
              <a:t>  </a:t>
            </a:r>
            <a:r>
              <a:rPr kumimoji="0" lang="en-US" altLang="zh-TW" sz="3200">
                <a:sym typeface="Symbol" pitchFamily="18" charset="2"/>
              </a:rPr>
              <a:t> </a:t>
            </a:r>
            <a:r>
              <a:rPr kumimoji="0" lang="en-US" altLang="zh-TW" sz="2800" b="1">
                <a:latin typeface="Times New Roman" pitchFamily="18" charset="0"/>
                <a:sym typeface="Symbol" pitchFamily="18" charset="2"/>
              </a:rPr>
              <a:t>&lt;</a:t>
            </a:r>
            <a:r>
              <a:rPr kumimoji="0" lang="en-US" altLang="zh-TW" sz="2800">
                <a:latin typeface="Times New Roman" pitchFamily="18" charset="0"/>
              </a:rPr>
              <a:t> </a:t>
            </a:r>
            <a:r>
              <a:rPr kumimoji="0" lang="en-US" altLang="zh-TW" sz="2800">
                <a:latin typeface="Times New Roman" pitchFamily="18" charset="0"/>
                <a:sym typeface="Symbol" pitchFamily="18" charset="2"/>
              </a:rPr>
              <a:t></a:t>
            </a:r>
            <a:r>
              <a:rPr kumimoji="0" lang="en-US" altLang="zh-TW" sz="2800">
                <a:latin typeface="Times New Roman" pitchFamily="18" charset="0"/>
              </a:rPr>
              <a:t> </a:t>
            </a:r>
            <a:r>
              <a:rPr kumimoji="0" lang="en-US" altLang="zh-TW" sz="2800" b="1">
                <a:latin typeface="Times New Roman" pitchFamily="18" charset="0"/>
                <a:sym typeface="Symbol" pitchFamily="18" charset="2"/>
              </a:rPr>
              <a:t>&lt;=</a:t>
            </a:r>
            <a:r>
              <a:rPr kumimoji="0" lang="en-US" altLang="zh-TW" sz="2800">
                <a:latin typeface="Times New Roman" pitchFamily="18" charset="0"/>
              </a:rPr>
              <a:t> </a:t>
            </a:r>
            <a:r>
              <a:rPr kumimoji="0" lang="en-US" altLang="zh-TW" sz="2800">
                <a:latin typeface="Times New Roman" pitchFamily="18" charset="0"/>
                <a:sym typeface="Symbol" pitchFamily="18" charset="2"/>
              </a:rPr>
              <a:t></a:t>
            </a:r>
            <a:r>
              <a:rPr kumimoji="0" lang="en-US" altLang="zh-TW" sz="2800">
                <a:latin typeface="Times New Roman" pitchFamily="18" charset="0"/>
              </a:rPr>
              <a:t> </a:t>
            </a:r>
            <a:r>
              <a:rPr kumimoji="0" lang="en-US" altLang="zh-TW" sz="2800" b="1">
                <a:latin typeface="Times New Roman" pitchFamily="18" charset="0"/>
                <a:sym typeface="Symbol" pitchFamily="18" charset="2"/>
              </a:rPr>
              <a:t>&lt;&gt;</a:t>
            </a:r>
            <a:r>
              <a:rPr kumimoji="0" lang="en-US" altLang="zh-TW" sz="2800">
                <a:latin typeface="Times New Roman" pitchFamily="18" charset="0"/>
              </a:rPr>
              <a:t> </a:t>
            </a:r>
            <a:r>
              <a:rPr kumimoji="0" lang="en-US" altLang="zh-TW" sz="2800">
                <a:latin typeface="Times New Roman" pitchFamily="18" charset="0"/>
                <a:sym typeface="Symbol" pitchFamily="18" charset="2"/>
              </a:rPr>
              <a:t></a:t>
            </a:r>
            <a:r>
              <a:rPr kumimoji="0" lang="en-US" altLang="zh-TW" sz="2800">
                <a:latin typeface="Times New Roman" pitchFamily="18" charset="0"/>
              </a:rPr>
              <a:t> </a:t>
            </a:r>
            <a:r>
              <a:rPr kumimoji="0" lang="en-US" altLang="zh-TW" sz="2800" b="1">
                <a:latin typeface="Times New Roman" pitchFamily="18" charset="0"/>
                <a:sym typeface="Symbol" pitchFamily="18" charset="2"/>
              </a:rPr>
              <a:t>&gt;</a:t>
            </a:r>
            <a:r>
              <a:rPr kumimoji="0" lang="en-US" altLang="zh-TW" sz="2800">
                <a:latin typeface="Times New Roman" pitchFamily="18" charset="0"/>
              </a:rPr>
              <a:t> </a:t>
            </a:r>
            <a:r>
              <a:rPr kumimoji="0" lang="en-US" altLang="zh-TW" sz="2800">
                <a:latin typeface="Times New Roman" pitchFamily="18" charset="0"/>
                <a:sym typeface="Symbol" pitchFamily="18" charset="2"/>
              </a:rPr>
              <a:t></a:t>
            </a:r>
            <a:r>
              <a:rPr kumimoji="0" lang="en-US" altLang="zh-TW" sz="2800">
                <a:latin typeface="Times New Roman" pitchFamily="18" charset="0"/>
              </a:rPr>
              <a:t> </a:t>
            </a:r>
            <a:r>
              <a:rPr kumimoji="0" lang="en-US" altLang="zh-TW" sz="2800" b="1">
                <a:latin typeface="Times New Roman" pitchFamily="18" charset="0"/>
                <a:sym typeface="Symbol" pitchFamily="18" charset="2"/>
              </a:rPr>
              <a:t>&gt;=</a:t>
            </a:r>
            <a:r>
              <a:rPr kumimoji="0" lang="en-US" altLang="zh-TW" sz="2800">
                <a:latin typeface="Times New Roman" pitchFamily="18" charset="0"/>
              </a:rPr>
              <a:t> </a:t>
            </a:r>
            <a:r>
              <a:rPr kumimoji="0" lang="en-US" altLang="zh-TW" sz="2800">
                <a:latin typeface="Times New Roman" pitchFamily="18" charset="0"/>
                <a:sym typeface="Symbol" pitchFamily="18" charset="2"/>
              </a:rPr>
              <a:t></a:t>
            </a:r>
            <a:r>
              <a:rPr kumimoji="0" lang="en-US" altLang="zh-TW" sz="2800">
                <a:latin typeface="Times New Roman" pitchFamily="18" charset="0"/>
              </a:rPr>
              <a:t> </a:t>
            </a:r>
            <a:r>
              <a:rPr kumimoji="0" lang="en-US" altLang="zh-TW" sz="2800" b="1">
                <a:latin typeface="Times New Roman" pitchFamily="18" charset="0"/>
                <a:sym typeface="Symbol" pitchFamily="18" charset="2"/>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TW"/>
              <a:t>Transition Diagrams</a:t>
            </a:r>
          </a:p>
        </p:txBody>
      </p:sp>
      <p:sp>
        <p:nvSpPr>
          <p:cNvPr id="26627" name="Oval 4"/>
          <p:cNvSpPr>
            <a:spLocks noChangeArrowheads="1"/>
          </p:cNvSpPr>
          <p:nvPr/>
        </p:nvSpPr>
        <p:spPr bwMode="auto">
          <a:xfrm>
            <a:off x="1763713" y="3860800"/>
            <a:ext cx="304800" cy="304800"/>
          </a:xfrm>
          <a:prstGeom prst="ellipse">
            <a:avLst/>
          </a:prstGeom>
          <a:solidFill>
            <a:srgbClr val="FFFF99"/>
          </a:solidFill>
          <a:ln w="9525">
            <a:solidFill>
              <a:schemeClr val="tx1"/>
            </a:solidFill>
            <a:round/>
            <a:headEnd/>
            <a:tailEnd/>
          </a:ln>
        </p:spPr>
        <p:txBody>
          <a:bodyPr wrap="none" anchor="ctr"/>
          <a:lstStyle/>
          <a:p>
            <a:pPr algn="ctr" eaLnBrk="0" hangingPunct="0"/>
            <a:r>
              <a:rPr kumimoji="0" lang="en-US" altLang="zh-TW" sz="2000">
                <a:latin typeface="Times" pitchFamily="18" charset="0"/>
              </a:rPr>
              <a:t>9</a:t>
            </a:r>
          </a:p>
        </p:txBody>
      </p:sp>
      <p:sp>
        <p:nvSpPr>
          <p:cNvPr id="26628" name="Text Box 5"/>
          <p:cNvSpPr txBox="1">
            <a:spLocks noChangeArrowheads="1"/>
          </p:cNvSpPr>
          <p:nvPr/>
        </p:nvSpPr>
        <p:spPr bwMode="auto">
          <a:xfrm>
            <a:off x="808038" y="3640138"/>
            <a:ext cx="577850" cy="366712"/>
          </a:xfrm>
          <a:prstGeom prst="rect">
            <a:avLst/>
          </a:prstGeom>
          <a:noFill/>
          <a:ln w="9525">
            <a:noFill/>
            <a:miter lim="800000"/>
            <a:headEnd/>
            <a:tailEnd/>
          </a:ln>
        </p:spPr>
        <p:txBody>
          <a:bodyPr wrap="none">
            <a:spAutoFit/>
          </a:bodyPr>
          <a:lstStyle/>
          <a:p>
            <a:pPr eaLnBrk="0" hangingPunct="0"/>
            <a:r>
              <a:rPr kumimoji="0" lang="en-US" altLang="zh-TW">
                <a:latin typeface="Times New Roman" pitchFamily="18" charset="0"/>
              </a:rPr>
              <a:t>start</a:t>
            </a:r>
          </a:p>
        </p:txBody>
      </p:sp>
      <p:sp>
        <p:nvSpPr>
          <p:cNvPr id="26629" name="Line 6"/>
          <p:cNvSpPr>
            <a:spLocks noChangeShapeType="1"/>
          </p:cNvSpPr>
          <p:nvPr/>
        </p:nvSpPr>
        <p:spPr bwMode="auto">
          <a:xfrm>
            <a:off x="468313" y="4013200"/>
            <a:ext cx="1295400" cy="0"/>
          </a:xfrm>
          <a:prstGeom prst="line">
            <a:avLst/>
          </a:prstGeom>
          <a:noFill/>
          <a:ln w="25400">
            <a:solidFill>
              <a:schemeClr val="tx1"/>
            </a:solidFill>
            <a:round/>
            <a:headEnd/>
            <a:tailEnd type="arrow" w="med" len="lg"/>
          </a:ln>
        </p:spPr>
        <p:txBody>
          <a:bodyPr wrap="none" anchor="ctr"/>
          <a:lstStyle/>
          <a:p>
            <a:endParaRPr lang="en-IN"/>
          </a:p>
        </p:txBody>
      </p:sp>
      <p:sp>
        <p:nvSpPr>
          <p:cNvPr id="26630" name="Line 7"/>
          <p:cNvSpPr>
            <a:spLocks noChangeShapeType="1"/>
          </p:cNvSpPr>
          <p:nvPr/>
        </p:nvSpPr>
        <p:spPr bwMode="auto">
          <a:xfrm>
            <a:off x="2068513" y="4013200"/>
            <a:ext cx="1295400" cy="0"/>
          </a:xfrm>
          <a:prstGeom prst="line">
            <a:avLst/>
          </a:prstGeom>
          <a:noFill/>
          <a:ln w="25400">
            <a:solidFill>
              <a:schemeClr val="tx1"/>
            </a:solidFill>
            <a:round/>
            <a:headEnd/>
            <a:tailEnd type="arrow" w="med" len="lg"/>
          </a:ln>
        </p:spPr>
        <p:txBody>
          <a:bodyPr wrap="none" anchor="ctr"/>
          <a:lstStyle/>
          <a:p>
            <a:endParaRPr lang="en-IN"/>
          </a:p>
        </p:txBody>
      </p:sp>
      <p:sp>
        <p:nvSpPr>
          <p:cNvPr id="26631" name="Text Box 8"/>
          <p:cNvSpPr txBox="1">
            <a:spLocks noChangeArrowheads="1"/>
          </p:cNvSpPr>
          <p:nvPr/>
        </p:nvSpPr>
        <p:spPr bwMode="auto">
          <a:xfrm>
            <a:off x="2327275" y="3673475"/>
            <a:ext cx="704850" cy="366713"/>
          </a:xfrm>
          <a:prstGeom prst="rect">
            <a:avLst/>
          </a:prstGeom>
          <a:noFill/>
          <a:ln w="9525">
            <a:noFill/>
            <a:miter lim="800000"/>
            <a:headEnd/>
            <a:tailEnd/>
          </a:ln>
        </p:spPr>
        <p:txBody>
          <a:bodyPr wrap="none">
            <a:spAutoFit/>
          </a:bodyPr>
          <a:lstStyle/>
          <a:p>
            <a:pPr eaLnBrk="0" hangingPunct="0"/>
            <a:r>
              <a:rPr kumimoji="0" lang="en-US" altLang="zh-TW" b="1">
                <a:latin typeface="Times New Roman" pitchFamily="18" charset="0"/>
              </a:rPr>
              <a:t>letter</a:t>
            </a:r>
            <a:endParaRPr kumimoji="0" lang="en-US" altLang="zh-TW">
              <a:latin typeface="Times New Roman" pitchFamily="18" charset="0"/>
            </a:endParaRPr>
          </a:p>
        </p:txBody>
      </p:sp>
      <p:sp>
        <p:nvSpPr>
          <p:cNvPr id="26632" name="Oval 9"/>
          <p:cNvSpPr>
            <a:spLocks noChangeArrowheads="1"/>
          </p:cNvSpPr>
          <p:nvPr/>
        </p:nvSpPr>
        <p:spPr bwMode="auto">
          <a:xfrm>
            <a:off x="3363913" y="3860800"/>
            <a:ext cx="304800" cy="304800"/>
          </a:xfrm>
          <a:prstGeom prst="ellipse">
            <a:avLst/>
          </a:prstGeom>
          <a:solidFill>
            <a:srgbClr val="FFFF99"/>
          </a:solidFill>
          <a:ln w="9525">
            <a:solidFill>
              <a:schemeClr val="tx1"/>
            </a:solidFill>
            <a:round/>
            <a:headEnd/>
            <a:tailEnd/>
          </a:ln>
        </p:spPr>
        <p:txBody>
          <a:bodyPr wrap="none" anchor="ctr"/>
          <a:lstStyle/>
          <a:p>
            <a:pPr algn="ctr" eaLnBrk="0" hangingPunct="0"/>
            <a:r>
              <a:rPr kumimoji="0" lang="en-US" altLang="zh-TW" sz="2000">
                <a:latin typeface="Times" pitchFamily="18" charset="0"/>
              </a:rPr>
              <a:t>10</a:t>
            </a:r>
          </a:p>
        </p:txBody>
      </p:sp>
      <p:sp>
        <p:nvSpPr>
          <p:cNvPr id="26633" name="Oval 10"/>
          <p:cNvSpPr>
            <a:spLocks noChangeArrowheads="1"/>
          </p:cNvSpPr>
          <p:nvPr/>
        </p:nvSpPr>
        <p:spPr bwMode="auto">
          <a:xfrm>
            <a:off x="4964113" y="3860800"/>
            <a:ext cx="304800" cy="304800"/>
          </a:xfrm>
          <a:prstGeom prst="ellipse">
            <a:avLst/>
          </a:prstGeom>
          <a:solidFill>
            <a:srgbClr val="FFFF99"/>
          </a:solidFill>
          <a:ln w="38100" cmpd="dbl">
            <a:solidFill>
              <a:schemeClr val="tx1"/>
            </a:solidFill>
            <a:round/>
            <a:headEnd/>
            <a:tailEnd/>
          </a:ln>
        </p:spPr>
        <p:txBody>
          <a:bodyPr wrap="none" anchor="ctr"/>
          <a:lstStyle/>
          <a:p>
            <a:pPr algn="ctr" eaLnBrk="0" hangingPunct="0"/>
            <a:r>
              <a:rPr kumimoji="0" lang="en-US" altLang="zh-TW" sz="2000">
                <a:latin typeface="Times" pitchFamily="18" charset="0"/>
              </a:rPr>
              <a:t>11</a:t>
            </a:r>
          </a:p>
        </p:txBody>
      </p:sp>
      <p:sp>
        <p:nvSpPr>
          <p:cNvPr id="26634" name="Text Box 11"/>
          <p:cNvSpPr txBox="1">
            <a:spLocks noChangeArrowheads="1"/>
          </p:cNvSpPr>
          <p:nvPr/>
        </p:nvSpPr>
        <p:spPr bwMode="auto">
          <a:xfrm>
            <a:off x="5148263" y="3500438"/>
            <a:ext cx="336550" cy="457200"/>
          </a:xfrm>
          <a:prstGeom prst="rect">
            <a:avLst/>
          </a:prstGeom>
          <a:noFill/>
          <a:ln w="9525">
            <a:noFill/>
            <a:miter lim="800000"/>
            <a:headEnd/>
            <a:tailEnd/>
          </a:ln>
        </p:spPr>
        <p:txBody>
          <a:bodyPr wrap="none">
            <a:spAutoFit/>
          </a:bodyPr>
          <a:lstStyle/>
          <a:p>
            <a:pPr eaLnBrk="0" hangingPunct="0"/>
            <a:r>
              <a:rPr kumimoji="0" lang="en-US" altLang="zh-TW" sz="2400">
                <a:latin typeface="Times New Roman" pitchFamily="18" charset="0"/>
              </a:rPr>
              <a:t>*</a:t>
            </a:r>
          </a:p>
        </p:txBody>
      </p:sp>
      <p:sp>
        <p:nvSpPr>
          <p:cNvPr id="26635" name="Line 12"/>
          <p:cNvSpPr>
            <a:spLocks noChangeShapeType="1"/>
          </p:cNvSpPr>
          <p:nvPr/>
        </p:nvSpPr>
        <p:spPr bwMode="auto">
          <a:xfrm>
            <a:off x="3668713" y="4013200"/>
            <a:ext cx="1295400" cy="0"/>
          </a:xfrm>
          <a:prstGeom prst="line">
            <a:avLst/>
          </a:prstGeom>
          <a:noFill/>
          <a:ln w="25400">
            <a:solidFill>
              <a:schemeClr val="tx1"/>
            </a:solidFill>
            <a:round/>
            <a:headEnd/>
            <a:tailEnd type="arrow" w="med" len="lg"/>
          </a:ln>
        </p:spPr>
        <p:txBody>
          <a:bodyPr wrap="none" anchor="ctr"/>
          <a:lstStyle/>
          <a:p>
            <a:endParaRPr lang="en-IN"/>
          </a:p>
        </p:txBody>
      </p:sp>
      <p:sp>
        <p:nvSpPr>
          <p:cNvPr id="26636" name="Text Box 13"/>
          <p:cNvSpPr txBox="1">
            <a:spLocks noChangeArrowheads="1"/>
          </p:cNvSpPr>
          <p:nvPr/>
        </p:nvSpPr>
        <p:spPr bwMode="auto">
          <a:xfrm>
            <a:off x="4010025" y="3621088"/>
            <a:ext cx="704850" cy="366712"/>
          </a:xfrm>
          <a:prstGeom prst="rect">
            <a:avLst/>
          </a:prstGeom>
          <a:noFill/>
          <a:ln w="9525">
            <a:noFill/>
            <a:miter lim="800000"/>
            <a:headEnd/>
            <a:tailEnd/>
          </a:ln>
        </p:spPr>
        <p:txBody>
          <a:bodyPr wrap="none">
            <a:spAutoFit/>
          </a:bodyPr>
          <a:lstStyle/>
          <a:p>
            <a:pPr eaLnBrk="0" hangingPunct="0"/>
            <a:r>
              <a:rPr kumimoji="0" lang="en-US" altLang="zh-TW" b="1">
                <a:latin typeface="Times New Roman" pitchFamily="18" charset="0"/>
              </a:rPr>
              <a:t>other</a:t>
            </a:r>
            <a:endParaRPr kumimoji="0" lang="en-US" altLang="zh-TW">
              <a:latin typeface="Times New Roman" pitchFamily="18" charset="0"/>
            </a:endParaRPr>
          </a:p>
        </p:txBody>
      </p:sp>
      <p:sp>
        <p:nvSpPr>
          <p:cNvPr id="26637" name="Text Box 14"/>
          <p:cNvSpPr txBox="1">
            <a:spLocks noChangeArrowheads="1"/>
          </p:cNvSpPr>
          <p:nvPr/>
        </p:nvSpPr>
        <p:spPr bwMode="auto">
          <a:xfrm>
            <a:off x="2916238" y="2997200"/>
            <a:ext cx="1590675" cy="396875"/>
          </a:xfrm>
          <a:prstGeom prst="rect">
            <a:avLst/>
          </a:prstGeom>
          <a:noFill/>
          <a:ln w="9525">
            <a:noFill/>
            <a:miter lim="800000"/>
            <a:headEnd/>
            <a:tailEnd/>
          </a:ln>
        </p:spPr>
        <p:txBody>
          <a:bodyPr wrap="none">
            <a:spAutoFit/>
          </a:bodyPr>
          <a:lstStyle/>
          <a:p>
            <a:pPr eaLnBrk="0" hangingPunct="0"/>
            <a:r>
              <a:rPr kumimoji="0" lang="en-US" altLang="zh-TW" sz="2000" b="1">
                <a:latin typeface="Times New Roman" pitchFamily="18" charset="0"/>
              </a:rPr>
              <a:t>letter </a:t>
            </a:r>
            <a:r>
              <a:rPr kumimoji="0" lang="en-US" altLang="zh-TW" sz="2000">
                <a:latin typeface="Times New Roman" pitchFamily="18" charset="0"/>
              </a:rPr>
              <a:t>or</a:t>
            </a:r>
            <a:r>
              <a:rPr kumimoji="0" lang="en-US" altLang="zh-TW" sz="2000" b="1">
                <a:latin typeface="Times New Roman" pitchFamily="18" charset="0"/>
              </a:rPr>
              <a:t> digit</a:t>
            </a:r>
            <a:endParaRPr kumimoji="0" lang="en-US" altLang="zh-TW" sz="2000">
              <a:latin typeface="Times New Roman" pitchFamily="18" charset="0"/>
            </a:endParaRPr>
          </a:p>
        </p:txBody>
      </p:sp>
      <p:sp>
        <p:nvSpPr>
          <p:cNvPr id="26638" name="Freeform 15"/>
          <p:cNvSpPr>
            <a:spLocks/>
          </p:cNvSpPr>
          <p:nvPr/>
        </p:nvSpPr>
        <p:spPr bwMode="auto">
          <a:xfrm>
            <a:off x="3419475" y="3429000"/>
            <a:ext cx="479425" cy="431800"/>
          </a:xfrm>
          <a:custGeom>
            <a:avLst/>
            <a:gdLst>
              <a:gd name="T0" fmla="*/ 93 w 302"/>
              <a:gd name="T1" fmla="*/ 294 h 294"/>
              <a:gd name="T2" fmla="*/ 272 w 302"/>
              <a:gd name="T3" fmla="*/ 184 h 294"/>
              <a:gd name="T4" fmla="*/ 272 w 302"/>
              <a:gd name="T5" fmla="*/ 33 h 294"/>
              <a:gd name="T6" fmla="*/ 119 w 302"/>
              <a:gd name="T7" fmla="*/ 33 h 294"/>
              <a:gd name="T8" fmla="*/ 0 w 302"/>
              <a:gd name="T9" fmla="*/ 229 h 294"/>
              <a:gd name="T10" fmla="*/ 0 60000 65536"/>
              <a:gd name="T11" fmla="*/ 0 60000 65536"/>
              <a:gd name="T12" fmla="*/ 0 60000 65536"/>
              <a:gd name="T13" fmla="*/ 0 60000 65536"/>
              <a:gd name="T14" fmla="*/ 0 60000 65536"/>
              <a:gd name="T15" fmla="*/ 0 w 302"/>
              <a:gd name="T16" fmla="*/ 0 h 294"/>
              <a:gd name="T17" fmla="*/ 302 w 302"/>
              <a:gd name="T18" fmla="*/ 294 h 294"/>
            </a:gdLst>
            <a:ahLst/>
            <a:cxnLst>
              <a:cxn ang="T10">
                <a:pos x="T0" y="T1"/>
              </a:cxn>
              <a:cxn ang="T11">
                <a:pos x="T2" y="T3"/>
              </a:cxn>
              <a:cxn ang="T12">
                <a:pos x="T4" y="T5"/>
              </a:cxn>
              <a:cxn ang="T13">
                <a:pos x="T6" y="T7"/>
              </a:cxn>
              <a:cxn ang="T14">
                <a:pos x="T8" y="T9"/>
              </a:cxn>
            </a:cxnLst>
            <a:rect l="T15" t="T16" r="T17" b="T18"/>
            <a:pathLst>
              <a:path w="302" h="294">
                <a:moveTo>
                  <a:pt x="93" y="294"/>
                </a:moveTo>
                <a:cubicBezTo>
                  <a:pt x="123" y="276"/>
                  <a:pt x="242" y="227"/>
                  <a:pt x="272" y="184"/>
                </a:cubicBezTo>
                <a:cubicBezTo>
                  <a:pt x="302" y="141"/>
                  <a:pt x="297" y="58"/>
                  <a:pt x="272" y="33"/>
                </a:cubicBezTo>
                <a:cubicBezTo>
                  <a:pt x="247" y="8"/>
                  <a:pt x="164" y="0"/>
                  <a:pt x="119" y="33"/>
                </a:cubicBezTo>
                <a:cubicBezTo>
                  <a:pt x="74" y="66"/>
                  <a:pt x="25" y="188"/>
                  <a:pt x="0" y="229"/>
                </a:cubicBezTo>
              </a:path>
            </a:pathLst>
          </a:custGeom>
          <a:noFill/>
          <a:ln w="25400">
            <a:solidFill>
              <a:schemeClr val="tx1"/>
            </a:solidFill>
            <a:round/>
            <a:headEnd/>
            <a:tailEnd type="arrow" w="med" len="lg"/>
          </a:ln>
        </p:spPr>
        <p:txBody>
          <a:bodyPr wrap="none" anchor="ctr"/>
          <a:lstStyle/>
          <a:p>
            <a:endParaRPr lang="en-IN"/>
          </a:p>
        </p:txBody>
      </p:sp>
      <p:sp>
        <p:nvSpPr>
          <p:cNvPr id="26639" name="Text Box 16"/>
          <p:cNvSpPr txBox="1">
            <a:spLocks noChangeArrowheads="1"/>
          </p:cNvSpPr>
          <p:nvPr/>
        </p:nvSpPr>
        <p:spPr bwMode="auto">
          <a:xfrm>
            <a:off x="4500563" y="4365625"/>
            <a:ext cx="3600450" cy="396875"/>
          </a:xfrm>
          <a:prstGeom prst="rect">
            <a:avLst/>
          </a:prstGeom>
          <a:noFill/>
          <a:ln w="9525">
            <a:noFill/>
            <a:miter lim="800000"/>
            <a:headEnd/>
            <a:tailEnd/>
          </a:ln>
        </p:spPr>
        <p:txBody>
          <a:bodyPr>
            <a:spAutoFit/>
          </a:bodyPr>
          <a:lstStyle/>
          <a:p>
            <a:pPr eaLnBrk="0" hangingPunct="0"/>
            <a:r>
              <a:rPr kumimoji="0" lang="en-US" altLang="zh-TW" sz="2000" b="1">
                <a:latin typeface="Times New Roman" pitchFamily="18" charset="0"/>
              </a:rPr>
              <a:t>return </a:t>
            </a:r>
            <a:r>
              <a:rPr kumimoji="0" lang="en-US" altLang="zh-TW" sz="2000">
                <a:latin typeface="Times New Roman" pitchFamily="18" charset="0"/>
              </a:rPr>
              <a:t>(</a:t>
            </a:r>
            <a:r>
              <a:rPr kumimoji="0" lang="en-US" altLang="zh-TW" sz="2000" i="1">
                <a:latin typeface="Times New Roman" pitchFamily="18" charset="0"/>
              </a:rPr>
              <a:t>getToken</a:t>
            </a:r>
            <a:r>
              <a:rPr kumimoji="0" lang="en-US" altLang="zh-TW" sz="2000">
                <a:latin typeface="Times New Roman" pitchFamily="18" charset="0"/>
              </a:rPr>
              <a:t>(),  </a:t>
            </a:r>
            <a:r>
              <a:rPr kumimoji="0" lang="en-US" altLang="zh-TW" sz="2000" i="1">
                <a:latin typeface="Times New Roman" pitchFamily="18" charset="0"/>
              </a:rPr>
              <a:t>installID</a:t>
            </a:r>
            <a:r>
              <a:rPr kumimoji="0" lang="en-US" altLang="zh-TW" sz="2000">
                <a:latin typeface="Times New Roman" pitchFamily="18" charset="0"/>
              </a:rPr>
              <a:t>() )</a:t>
            </a:r>
          </a:p>
        </p:txBody>
      </p:sp>
      <p:sp>
        <p:nvSpPr>
          <p:cNvPr id="26640" name="Text Box 17"/>
          <p:cNvSpPr txBox="1">
            <a:spLocks noChangeArrowheads="1"/>
          </p:cNvSpPr>
          <p:nvPr/>
        </p:nvSpPr>
        <p:spPr bwMode="auto">
          <a:xfrm>
            <a:off x="684213" y="1844675"/>
            <a:ext cx="4252912" cy="617538"/>
          </a:xfrm>
          <a:prstGeom prst="rect">
            <a:avLst/>
          </a:prstGeom>
          <a:noFill/>
          <a:ln w="38100">
            <a:solidFill>
              <a:srgbClr val="FF0000"/>
            </a:solidFill>
            <a:miter lim="800000"/>
            <a:headEnd/>
            <a:tailEnd/>
          </a:ln>
        </p:spPr>
        <p:txBody>
          <a:bodyPr wrap="none">
            <a:spAutoFit/>
          </a:bodyPr>
          <a:lstStyle/>
          <a:p>
            <a:pPr eaLnBrk="0" hangingPunct="0"/>
            <a:r>
              <a:rPr kumimoji="0" lang="en-US" altLang="zh-TW" sz="2800" b="1">
                <a:latin typeface="Times New Roman" pitchFamily="18" charset="0"/>
              </a:rPr>
              <a:t>id</a:t>
            </a:r>
            <a:r>
              <a:rPr kumimoji="0" lang="en-US" altLang="zh-TW" sz="2800">
                <a:latin typeface="Times New Roman" pitchFamily="18" charset="0"/>
              </a:rPr>
              <a:t> </a:t>
            </a:r>
            <a:r>
              <a:rPr kumimoji="0" lang="en-US" altLang="zh-TW" sz="2800">
                <a:latin typeface="Times New Roman" pitchFamily="18" charset="0"/>
                <a:sym typeface="Symbol" pitchFamily="18" charset="2"/>
              </a:rPr>
              <a:t> </a:t>
            </a:r>
            <a:r>
              <a:rPr kumimoji="0" lang="en-US" altLang="zh-TW" sz="2800" b="1">
                <a:latin typeface="Times New Roman" pitchFamily="18" charset="0"/>
                <a:sym typeface="Symbol" pitchFamily="18" charset="2"/>
              </a:rPr>
              <a:t>letter ( letter </a:t>
            </a:r>
            <a:r>
              <a:rPr kumimoji="0" lang="en-US" altLang="zh-TW" sz="3200">
                <a:latin typeface="Times New Roman" pitchFamily="18" charset="0"/>
                <a:sym typeface="Symbol" pitchFamily="18" charset="2"/>
              </a:rPr>
              <a:t>| </a:t>
            </a:r>
            <a:r>
              <a:rPr kumimoji="0" lang="en-US" altLang="zh-TW" sz="2800" b="1">
                <a:latin typeface="Times New Roman" pitchFamily="18" charset="0"/>
                <a:sym typeface="Symbol" pitchFamily="18" charset="2"/>
              </a:rPr>
              <a:t>digit</a:t>
            </a:r>
            <a:r>
              <a:rPr kumimoji="0" lang="en-US" altLang="zh-TW" sz="2800">
                <a:latin typeface="Times New Roman" pitchFamily="18" charset="0"/>
                <a:sym typeface="Symbol" pitchFamily="18" charset="2"/>
              </a:rPr>
              <a:t> )</a:t>
            </a:r>
            <a:r>
              <a:rPr kumimoji="0" lang="en-US" altLang="zh-TW" sz="2800" baseline="30000">
                <a:latin typeface="Times New Roman" pitchFamily="18" charset="0"/>
                <a:sym typeface="Symbol" pitchFamily="18" charset="2"/>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3"/>
          <p:cNvSpPr>
            <a:spLocks noGrp="1"/>
          </p:cNvSpPr>
          <p:nvPr>
            <p:ph type="title"/>
          </p:nvPr>
        </p:nvSpPr>
        <p:spPr/>
        <p:txBody>
          <a:bodyPr/>
          <a:lstStyle/>
          <a:p>
            <a:pPr eaLnBrk="1" hangingPunct="1"/>
            <a:r>
              <a:rPr lang="en-US"/>
              <a:t>Transition diagrams (cont.)</a:t>
            </a:r>
          </a:p>
        </p:txBody>
      </p:sp>
      <p:sp>
        <p:nvSpPr>
          <p:cNvPr id="23555" name="Content Placeholder 14"/>
          <p:cNvSpPr>
            <a:spLocks noGrp="1"/>
          </p:cNvSpPr>
          <p:nvPr>
            <p:ph idx="1"/>
          </p:nvPr>
        </p:nvSpPr>
        <p:spPr/>
        <p:txBody>
          <a:bodyPr/>
          <a:lstStyle/>
          <a:p>
            <a:pPr eaLnBrk="1" hangingPunct="1"/>
            <a:r>
              <a:rPr lang="en-US"/>
              <a:t>Transition diagram for reserved words and identifiers</a:t>
            </a:r>
          </a:p>
        </p:txBody>
      </p:sp>
      <p:pic>
        <p:nvPicPr>
          <p:cNvPr id="23556" name="Picture 4"/>
          <p:cNvPicPr>
            <a:picLocks noChangeAspect="1" noChangeArrowheads="1"/>
          </p:cNvPicPr>
          <p:nvPr/>
        </p:nvPicPr>
        <p:blipFill>
          <a:blip r:embed="rId2"/>
          <a:srcRect/>
          <a:stretch>
            <a:fillRect/>
          </a:stretch>
        </p:blipFill>
        <p:spPr bwMode="auto">
          <a:xfrm>
            <a:off x="1238250" y="2881313"/>
            <a:ext cx="6667500" cy="1095375"/>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3"/>
          <p:cNvSpPr>
            <a:spLocks noGrp="1"/>
          </p:cNvSpPr>
          <p:nvPr>
            <p:ph type="title"/>
          </p:nvPr>
        </p:nvSpPr>
        <p:spPr/>
        <p:txBody>
          <a:bodyPr/>
          <a:lstStyle/>
          <a:p>
            <a:pPr eaLnBrk="1" hangingPunct="1"/>
            <a:r>
              <a:rPr lang="en-US"/>
              <a:t>Transition diagrams (cont.)</a:t>
            </a:r>
          </a:p>
        </p:txBody>
      </p:sp>
      <p:sp>
        <p:nvSpPr>
          <p:cNvPr id="24579" name="Content Placeholder 14"/>
          <p:cNvSpPr>
            <a:spLocks noGrp="1"/>
          </p:cNvSpPr>
          <p:nvPr>
            <p:ph idx="1"/>
          </p:nvPr>
        </p:nvSpPr>
        <p:spPr/>
        <p:txBody>
          <a:bodyPr/>
          <a:lstStyle/>
          <a:p>
            <a:pPr eaLnBrk="1" hangingPunct="1"/>
            <a:r>
              <a:rPr lang="en-US"/>
              <a:t>Transition diagram for unsigned numbers</a:t>
            </a:r>
          </a:p>
        </p:txBody>
      </p:sp>
      <p:pic>
        <p:nvPicPr>
          <p:cNvPr id="24580" name="Picture 4"/>
          <p:cNvPicPr>
            <a:picLocks noChangeAspect="1" noChangeArrowheads="1"/>
          </p:cNvPicPr>
          <p:nvPr/>
        </p:nvPicPr>
        <p:blipFill>
          <a:blip r:embed="rId2"/>
          <a:srcRect/>
          <a:stretch>
            <a:fillRect/>
          </a:stretch>
        </p:blipFill>
        <p:spPr bwMode="auto">
          <a:xfrm>
            <a:off x="828675" y="2962275"/>
            <a:ext cx="7486650" cy="252412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8"/>
          <p:cNvSpPr>
            <a:spLocks noGrp="1"/>
          </p:cNvSpPr>
          <p:nvPr>
            <p:ph type="title"/>
          </p:nvPr>
        </p:nvSpPr>
        <p:spPr/>
        <p:txBody>
          <a:bodyPr/>
          <a:lstStyle/>
          <a:p>
            <a:pPr eaLnBrk="1" hangingPunct="1"/>
            <a:r>
              <a:rPr lang="en-US" dirty="0"/>
              <a:t>Transition diagrams (cont.)</a:t>
            </a:r>
          </a:p>
        </p:txBody>
      </p:sp>
      <p:sp>
        <p:nvSpPr>
          <p:cNvPr id="25603" name="Content Placeholder 19"/>
          <p:cNvSpPr>
            <a:spLocks noGrp="1"/>
          </p:cNvSpPr>
          <p:nvPr>
            <p:ph idx="1"/>
          </p:nvPr>
        </p:nvSpPr>
        <p:spPr/>
        <p:txBody>
          <a:bodyPr/>
          <a:lstStyle/>
          <a:p>
            <a:pPr eaLnBrk="1" hangingPunct="1"/>
            <a:r>
              <a:rPr lang="en-US"/>
              <a:t>Transition diagram for whitespace</a:t>
            </a:r>
          </a:p>
        </p:txBody>
      </p:sp>
      <p:pic>
        <p:nvPicPr>
          <p:cNvPr id="25604" name="Picture 4"/>
          <p:cNvPicPr>
            <a:picLocks noChangeAspect="1" noChangeArrowheads="1"/>
          </p:cNvPicPr>
          <p:nvPr/>
        </p:nvPicPr>
        <p:blipFill>
          <a:blip r:embed="rId2"/>
          <a:srcRect/>
          <a:stretch>
            <a:fillRect/>
          </a:stretch>
        </p:blipFill>
        <p:spPr bwMode="auto">
          <a:xfrm>
            <a:off x="2957513" y="2895600"/>
            <a:ext cx="3228975" cy="10668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3"/>
          <p:cNvSpPr>
            <a:spLocks noGrp="1"/>
          </p:cNvSpPr>
          <p:nvPr>
            <p:ph type="title"/>
          </p:nvPr>
        </p:nvSpPr>
        <p:spPr/>
        <p:txBody>
          <a:bodyPr>
            <a:normAutofit fontScale="90000"/>
          </a:bodyPr>
          <a:lstStyle/>
          <a:p>
            <a:r>
              <a:rPr lang="en-US" dirty="0"/>
              <a:t>Transition diagrams </a:t>
            </a:r>
            <a:r>
              <a:rPr lang="en-US" dirty="0" err="1"/>
              <a:t>diagrams</a:t>
            </a:r>
            <a:r>
              <a:rPr lang="en-US" dirty="0"/>
              <a:t> (cont.)</a:t>
            </a:r>
          </a:p>
        </p:txBody>
      </p:sp>
      <p:sp>
        <p:nvSpPr>
          <p:cNvPr id="22531" name="Content Placeholder 14"/>
          <p:cNvSpPr>
            <a:spLocks noGrp="1"/>
          </p:cNvSpPr>
          <p:nvPr>
            <p:ph idx="1"/>
          </p:nvPr>
        </p:nvSpPr>
        <p:spPr/>
        <p:txBody>
          <a:bodyPr/>
          <a:lstStyle/>
          <a:p>
            <a:pPr eaLnBrk="1" hangingPunct="1"/>
            <a:r>
              <a:rPr lang="en-US"/>
              <a:t>Transition diagram for relop</a:t>
            </a:r>
          </a:p>
        </p:txBody>
      </p:sp>
      <p:pic>
        <p:nvPicPr>
          <p:cNvPr id="22532" name="Picture 5"/>
          <p:cNvPicPr>
            <a:picLocks noChangeAspect="1" noChangeArrowheads="1"/>
          </p:cNvPicPr>
          <p:nvPr/>
        </p:nvPicPr>
        <p:blipFill>
          <a:blip r:embed="rId2"/>
          <a:srcRect/>
          <a:stretch>
            <a:fillRect/>
          </a:stretch>
        </p:blipFill>
        <p:spPr bwMode="auto">
          <a:xfrm>
            <a:off x="1733550" y="2609850"/>
            <a:ext cx="5676900" cy="409575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0"/>
            <a:ext cx="8229600" cy="1417638"/>
          </a:xfrm>
        </p:spPr>
        <p:txBody>
          <a:bodyPr>
            <a:noAutofit/>
          </a:bodyPr>
          <a:lstStyle/>
          <a:p>
            <a:r>
              <a:rPr lang="en-US" sz="3200" b="1" dirty="0"/>
              <a:t>Architecture of a transition-diagram-based lexical analyzer</a:t>
            </a:r>
            <a:br>
              <a:rPr lang="en-US" sz="3200" b="1" dirty="0"/>
            </a:br>
            <a:r>
              <a:rPr lang="en-US" altLang="zh-TW" sz="3200" b="1" dirty="0"/>
              <a:t>Implement of RELOP</a:t>
            </a:r>
            <a:r>
              <a:rPr lang="en-US" altLang="zh-TW" sz="3200" dirty="0"/>
              <a:t> </a:t>
            </a:r>
          </a:p>
        </p:txBody>
      </p:sp>
      <p:sp>
        <p:nvSpPr>
          <p:cNvPr id="27651" name="Rectangle 3"/>
          <p:cNvSpPr>
            <a:spLocks noGrp="1" noChangeArrowheads="1"/>
          </p:cNvSpPr>
          <p:nvPr>
            <p:ph type="body" idx="1"/>
          </p:nvPr>
        </p:nvSpPr>
        <p:spPr>
          <a:xfrm>
            <a:off x="468313" y="1500174"/>
            <a:ext cx="8229600" cy="4881576"/>
          </a:xfrm>
        </p:spPr>
        <p:txBody>
          <a:bodyPr>
            <a:normAutofit fontScale="92500" lnSpcReduction="10000"/>
          </a:bodyPr>
          <a:lstStyle/>
          <a:p>
            <a:pPr eaLnBrk="1" hangingPunct="1">
              <a:lnSpc>
                <a:spcPct val="80000"/>
              </a:lnSpc>
              <a:buFont typeface="Wingdings" pitchFamily="2" charset="2"/>
              <a:buNone/>
            </a:pPr>
            <a:r>
              <a:rPr lang="en-US" altLang="zh-TW" sz="2000" dirty="0">
                <a:latin typeface="Courier New" pitchFamily="49" charset="0"/>
              </a:rPr>
              <a:t>TOKEN </a:t>
            </a:r>
            <a:r>
              <a:rPr lang="en-US" altLang="zh-TW" sz="2000" dirty="0" err="1">
                <a:latin typeface="Courier New" pitchFamily="49" charset="0"/>
              </a:rPr>
              <a:t>getRelop</a:t>
            </a:r>
            <a:r>
              <a:rPr lang="en-US" altLang="zh-TW" sz="2000" dirty="0">
                <a:latin typeface="Courier New" pitchFamily="49" charset="0"/>
              </a:rPr>
              <a:t>()</a:t>
            </a:r>
          </a:p>
          <a:p>
            <a:pPr eaLnBrk="1" hangingPunct="1">
              <a:lnSpc>
                <a:spcPct val="80000"/>
              </a:lnSpc>
              <a:buFont typeface="Wingdings" pitchFamily="2" charset="2"/>
              <a:buNone/>
            </a:pPr>
            <a:r>
              <a:rPr lang="en-US" altLang="zh-TW" sz="2000" dirty="0">
                <a:latin typeface="Courier New" pitchFamily="49" charset="0"/>
              </a:rPr>
              <a:t>{</a:t>
            </a:r>
          </a:p>
          <a:p>
            <a:pPr eaLnBrk="1" hangingPunct="1">
              <a:lnSpc>
                <a:spcPct val="80000"/>
              </a:lnSpc>
              <a:buFont typeface="Wingdings" pitchFamily="2" charset="2"/>
              <a:buNone/>
            </a:pPr>
            <a:r>
              <a:rPr lang="en-US" altLang="zh-TW" sz="2000" dirty="0">
                <a:latin typeface="Courier New" pitchFamily="49" charset="0"/>
              </a:rPr>
              <a:t>   TOKEN </a:t>
            </a:r>
            <a:r>
              <a:rPr lang="en-US" altLang="zh-TW" sz="2000" dirty="0" err="1">
                <a:latin typeface="Courier New" pitchFamily="49" charset="0"/>
              </a:rPr>
              <a:t>retToken</a:t>
            </a:r>
            <a:r>
              <a:rPr lang="en-US" altLang="zh-TW" sz="2000" dirty="0">
                <a:latin typeface="Courier New" pitchFamily="49" charset="0"/>
              </a:rPr>
              <a:t> = </a:t>
            </a:r>
            <a:r>
              <a:rPr lang="en-US" altLang="zh-TW" sz="2000" b="1" dirty="0">
                <a:latin typeface="Courier New" pitchFamily="49" charset="0"/>
              </a:rPr>
              <a:t>new</a:t>
            </a:r>
            <a:r>
              <a:rPr lang="en-US" altLang="zh-TW" sz="2000" dirty="0">
                <a:latin typeface="Courier New" pitchFamily="49" charset="0"/>
              </a:rPr>
              <a:t>(RELOP);</a:t>
            </a:r>
          </a:p>
          <a:p>
            <a:pPr>
              <a:buNone/>
            </a:pPr>
            <a:r>
              <a:rPr lang="en-US" altLang="zh-TW" sz="2000" dirty="0">
                <a:latin typeface="Courier New" pitchFamily="49" charset="0"/>
              </a:rPr>
              <a:t>   </a:t>
            </a:r>
            <a:r>
              <a:rPr lang="en-US" altLang="zh-TW" sz="2000" b="1" dirty="0">
                <a:latin typeface="Courier New" pitchFamily="49" charset="0"/>
              </a:rPr>
              <a:t>while</a:t>
            </a:r>
            <a:r>
              <a:rPr lang="en-US" altLang="zh-TW" sz="2000" dirty="0">
                <a:latin typeface="Courier New" pitchFamily="49" charset="0"/>
              </a:rPr>
              <a:t> (1) {      </a:t>
            </a:r>
            <a:r>
              <a:rPr lang="en-US" sz="2000" dirty="0"/>
              <a:t>/* repeat character processing until a</a:t>
            </a:r>
          </a:p>
          <a:p>
            <a:pPr>
              <a:buNone/>
            </a:pPr>
            <a:r>
              <a:rPr lang="en-US" sz="2000" dirty="0"/>
              <a:t>				        return or failure occurs	*/</a:t>
            </a:r>
            <a:endParaRPr lang="en-US" altLang="zh-TW" sz="2000" dirty="0">
              <a:latin typeface="Courier New" pitchFamily="49" charset="0"/>
            </a:endParaRPr>
          </a:p>
          <a:p>
            <a:pPr eaLnBrk="1" hangingPunct="1">
              <a:lnSpc>
                <a:spcPct val="80000"/>
              </a:lnSpc>
              <a:buFont typeface="Wingdings" pitchFamily="2" charset="2"/>
              <a:buNone/>
            </a:pPr>
            <a:r>
              <a:rPr lang="en-US" altLang="zh-TW" sz="2000" dirty="0">
                <a:latin typeface="Courier New" pitchFamily="49" charset="0"/>
              </a:rPr>
              <a:t>     </a:t>
            </a:r>
            <a:r>
              <a:rPr lang="en-US" altLang="zh-TW" sz="2000" b="1" dirty="0">
                <a:latin typeface="Courier New" pitchFamily="49" charset="0"/>
              </a:rPr>
              <a:t>case</a:t>
            </a:r>
            <a:r>
              <a:rPr lang="en-US" altLang="zh-TW" sz="2000" dirty="0">
                <a:latin typeface="Courier New" pitchFamily="49" charset="0"/>
              </a:rPr>
              <a:t> 0: c = </a:t>
            </a:r>
            <a:r>
              <a:rPr lang="en-US" altLang="zh-TW" sz="2000" dirty="0" err="1">
                <a:latin typeface="Courier New" pitchFamily="49" charset="0"/>
              </a:rPr>
              <a:t>nextChar</a:t>
            </a:r>
            <a:r>
              <a:rPr lang="en-US" altLang="zh-TW" sz="2000" dirty="0">
                <a:latin typeface="Courier New" pitchFamily="49" charset="0"/>
              </a:rPr>
              <a:t>();</a:t>
            </a:r>
          </a:p>
          <a:p>
            <a:pPr eaLnBrk="1" hangingPunct="1">
              <a:lnSpc>
                <a:spcPct val="80000"/>
              </a:lnSpc>
              <a:buFont typeface="Wingdings" pitchFamily="2" charset="2"/>
              <a:buNone/>
            </a:pPr>
            <a:r>
              <a:rPr lang="en-US" altLang="zh-TW" sz="2000" dirty="0">
                <a:latin typeface="Courier New" pitchFamily="49" charset="0"/>
              </a:rPr>
              <a:t>             </a:t>
            </a:r>
            <a:r>
              <a:rPr lang="en-US" altLang="zh-TW" sz="2000" b="1" dirty="0">
                <a:latin typeface="Courier New" pitchFamily="49" charset="0"/>
              </a:rPr>
              <a:t>if</a:t>
            </a:r>
            <a:r>
              <a:rPr lang="en-US" altLang="zh-TW" sz="2000" dirty="0">
                <a:latin typeface="Courier New" pitchFamily="49" charset="0"/>
              </a:rPr>
              <a:t> (c == ‘&lt;‘) state = 1;</a:t>
            </a:r>
          </a:p>
          <a:p>
            <a:pPr eaLnBrk="1" hangingPunct="1">
              <a:lnSpc>
                <a:spcPct val="80000"/>
              </a:lnSpc>
              <a:buFont typeface="Wingdings" pitchFamily="2" charset="2"/>
              <a:buNone/>
            </a:pPr>
            <a:r>
              <a:rPr lang="en-US" altLang="zh-TW" sz="2000" dirty="0">
                <a:latin typeface="Courier New" pitchFamily="49" charset="0"/>
              </a:rPr>
              <a:t>             </a:t>
            </a:r>
            <a:r>
              <a:rPr lang="en-US" altLang="zh-TW" sz="2000" b="1" dirty="0">
                <a:latin typeface="Courier New" pitchFamily="49" charset="0"/>
              </a:rPr>
              <a:t>else if</a:t>
            </a:r>
            <a:r>
              <a:rPr lang="en-US" altLang="zh-TW" sz="2000" dirty="0">
                <a:latin typeface="Courier New" pitchFamily="49" charset="0"/>
              </a:rPr>
              <a:t> (c == ‘=‘) state= 5;</a:t>
            </a:r>
          </a:p>
          <a:p>
            <a:pPr eaLnBrk="1" hangingPunct="1">
              <a:lnSpc>
                <a:spcPct val="80000"/>
              </a:lnSpc>
              <a:buFont typeface="Wingdings" pitchFamily="2" charset="2"/>
              <a:buNone/>
            </a:pPr>
            <a:r>
              <a:rPr lang="en-US" altLang="zh-TW" sz="2000" dirty="0">
                <a:latin typeface="Courier New" pitchFamily="49" charset="0"/>
              </a:rPr>
              <a:t>             </a:t>
            </a:r>
            <a:r>
              <a:rPr lang="en-US" altLang="zh-TW" sz="2000" b="1" dirty="0">
                <a:latin typeface="Courier New" pitchFamily="49" charset="0"/>
              </a:rPr>
              <a:t>else if</a:t>
            </a:r>
            <a:r>
              <a:rPr lang="en-US" altLang="zh-TW" sz="2000" dirty="0">
                <a:latin typeface="Courier New" pitchFamily="49" charset="0"/>
              </a:rPr>
              <a:t> (c == ‘&gt;‘) state= 6;</a:t>
            </a:r>
          </a:p>
          <a:p>
            <a:pPr>
              <a:lnSpc>
                <a:spcPct val="80000"/>
              </a:lnSpc>
              <a:buNone/>
            </a:pPr>
            <a:r>
              <a:rPr lang="en-US" altLang="zh-TW" sz="2000" dirty="0">
                <a:latin typeface="Courier New" pitchFamily="49" charset="0"/>
              </a:rPr>
              <a:t>             </a:t>
            </a:r>
            <a:r>
              <a:rPr lang="en-US" altLang="zh-TW" sz="2000" b="1" dirty="0">
                <a:latin typeface="Courier New" pitchFamily="49" charset="0"/>
              </a:rPr>
              <a:t>else</a:t>
            </a:r>
            <a:r>
              <a:rPr lang="en-US" altLang="zh-TW" sz="2000" dirty="0">
                <a:latin typeface="Courier New" pitchFamily="49" charset="0"/>
              </a:rPr>
              <a:t> fail();    </a:t>
            </a:r>
            <a:r>
              <a:rPr lang="en-US" sz="2000" dirty="0"/>
              <a:t>/* lexeme is not a </a:t>
            </a:r>
            <a:r>
              <a:rPr lang="en-US" sz="2000" dirty="0" err="1"/>
              <a:t>relop</a:t>
            </a:r>
            <a:r>
              <a:rPr lang="en-US" sz="2000" dirty="0"/>
              <a:t> */</a:t>
            </a:r>
            <a:endParaRPr lang="en-US" altLang="zh-TW" sz="2000" dirty="0">
              <a:latin typeface="Courier New" pitchFamily="49" charset="0"/>
            </a:endParaRPr>
          </a:p>
          <a:p>
            <a:pPr eaLnBrk="1" hangingPunct="1">
              <a:lnSpc>
                <a:spcPct val="80000"/>
              </a:lnSpc>
              <a:buFont typeface="Wingdings" pitchFamily="2" charset="2"/>
              <a:buNone/>
            </a:pPr>
            <a:r>
              <a:rPr lang="en-US" altLang="zh-TW" sz="2000" dirty="0">
                <a:latin typeface="Courier New" pitchFamily="49" charset="0"/>
              </a:rPr>
              <a:t>             </a:t>
            </a:r>
            <a:r>
              <a:rPr lang="en-US" altLang="zh-TW" sz="2000" b="1" dirty="0">
                <a:latin typeface="Courier New" pitchFamily="49" charset="0"/>
              </a:rPr>
              <a:t>break</a:t>
            </a:r>
            <a:r>
              <a:rPr lang="en-US" altLang="zh-TW" sz="2000" dirty="0">
                <a:latin typeface="Courier New" pitchFamily="49" charset="0"/>
              </a:rPr>
              <a:t>;</a:t>
            </a:r>
          </a:p>
          <a:p>
            <a:pPr eaLnBrk="1" hangingPunct="1">
              <a:lnSpc>
                <a:spcPct val="80000"/>
              </a:lnSpc>
              <a:buFont typeface="Wingdings" pitchFamily="2" charset="2"/>
              <a:buNone/>
            </a:pPr>
            <a:r>
              <a:rPr lang="en-US" altLang="zh-TW" sz="2000" dirty="0">
                <a:latin typeface="Courier New" pitchFamily="49" charset="0"/>
              </a:rPr>
              <a:t>     </a:t>
            </a:r>
            <a:r>
              <a:rPr lang="en-US" altLang="zh-TW" sz="2000" b="1" dirty="0">
                <a:latin typeface="Courier New" pitchFamily="49" charset="0"/>
              </a:rPr>
              <a:t>case</a:t>
            </a:r>
            <a:r>
              <a:rPr lang="en-US" altLang="zh-TW" sz="2000" dirty="0">
                <a:latin typeface="Courier New" pitchFamily="49" charset="0"/>
              </a:rPr>
              <a:t> 1: ...</a:t>
            </a:r>
          </a:p>
          <a:p>
            <a:pPr eaLnBrk="1" hangingPunct="1">
              <a:lnSpc>
                <a:spcPct val="80000"/>
              </a:lnSpc>
              <a:buFont typeface="Wingdings" pitchFamily="2" charset="2"/>
              <a:buNone/>
            </a:pPr>
            <a:r>
              <a:rPr lang="en-US" altLang="zh-TW" sz="2000" dirty="0">
                <a:latin typeface="Courier New" pitchFamily="49" charset="0"/>
              </a:rPr>
              <a:t>     ...</a:t>
            </a:r>
          </a:p>
          <a:p>
            <a:pPr eaLnBrk="1" hangingPunct="1">
              <a:lnSpc>
                <a:spcPct val="80000"/>
              </a:lnSpc>
              <a:buFont typeface="Wingdings" pitchFamily="2" charset="2"/>
              <a:buNone/>
            </a:pPr>
            <a:r>
              <a:rPr lang="en-US" altLang="zh-TW" sz="2000" dirty="0">
                <a:latin typeface="Courier New" pitchFamily="49" charset="0"/>
              </a:rPr>
              <a:t>     </a:t>
            </a:r>
            <a:r>
              <a:rPr lang="en-US" altLang="zh-TW" sz="2000" b="1" dirty="0">
                <a:latin typeface="Courier New" pitchFamily="49" charset="0"/>
              </a:rPr>
              <a:t>case</a:t>
            </a:r>
            <a:r>
              <a:rPr lang="en-US" altLang="zh-TW" sz="2000" dirty="0">
                <a:latin typeface="Courier New" pitchFamily="49" charset="0"/>
              </a:rPr>
              <a:t> 8: retract();</a:t>
            </a:r>
          </a:p>
          <a:p>
            <a:pPr eaLnBrk="1" hangingPunct="1">
              <a:lnSpc>
                <a:spcPct val="80000"/>
              </a:lnSpc>
              <a:buFont typeface="Wingdings" pitchFamily="2" charset="2"/>
              <a:buNone/>
            </a:pPr>
            <a:r>
              <a:rPr lang="en-US" altLang="zh-TW" sz="2000" dirty="0">
                <a:latin typeface="Courier New" pitchFamily="49" charset="0"/>
              </a:rPr>
              <a:t>             </a:t>
            </a:r>
            <a:r>
              <a:rPr lang="en-US" altLang="zh-TW" sz="2000" dirty="0" err="1">
                <a:latin typeface="Courier New" pitchFamily="49" charset="0"/>
              </a:rPr>
              <a:t>retToken.attribute</a:t>
            </a:r>
            <a:r>
              <a:rPr lang="en-US" altLang="zh-TW" sz="2000" dirty="0">
                <a:latin typeface="Courier New" pitchFamily="49" charset="0"/>
              </a:rPr>
              <a:t> = GT;</a:t>
            </a:r>
          </a:p>
          <a:p>
            <a:pPr eaLnBrk="1" hangingPunct="1">
              <a:lnSpc>
                <a:spcPct val="80000"/>
              </a:lnSpc>
              <a:buFont typeface="Wingdings" pitchFamily="2" charset="2"/>
              <a:buNone/>
            </a:pPr>
            <a:r>
              <a:rPr lang="en-US" altLang="zh-TW" sz="2000" dirty="0">
                <a:latin typeface="Courier New" pitchFamily="49" charset="0"/>
              </a:rPr>
              <a:t>             </a:t>
            </a:r>
            <a:r>
              <a:rPr lang="en-US" altLang="zh-TW" sz="2000" b="1" dirty="0">
                <a:latin typeface="Courier New" pitchFamily="49" charset="0"/>
              </a:rPr>
              <a:t>return</a:t>
            </a:r>
            <a:r>
              <a:rPr lang="en-US" altLang="zh-TW" sz="2000" dirty="0">
                <a:latin typeface="Courier New" pitchFamily="49" charset="0"/>
              </a:rPr>
              <a:t>(</a:t>
            </a:r>
            <a:r>
              <a:rPr lang="en-US" altLang="zh-TW" sz="2000" dirty="0" err="1">
                <a:latin typeface="Courier New" pitchFamily="49" charset="0"/>
              </a:rPr>
              <a:t>retTOKEN</a:t>
            </a:r>
            <a:r>
              <a:rPr lang="en-US" altLang="zh-TW" sz="2000" dirty="0">
                <a:latin typeface="Courier New" pitchFamily="49" charset="0"/>
              </a:rPr>
              <a:t>);   </a:t>
            </a:r>
          </a:p>
          <a:p>
            <a:pPr eaLnBrk="1" hangingPunct="1">
              <a:lnSpc>
                <a:spcPct val="80000"/>
              </a:lnSpc>
              <a:buFont typeface="Wingdings" pitchFamily="2" charset="2"/>
              <a:buNone/>
            </a:pPr>
            <a:r>
              <a:rPr lang="en-US" altLang="zh-TW" sz="2000" dirty="0">
                <a:latin typeface="Courier New" pitchFamily="49" charset="0"/>
              </a:rPr>
              <a:t>   }</a:t>
            </a:r>
          </a:p>
          <a:p>
            <a:pPr eaLnBrk="1" hangingPunct="1">
              <a:lnSpc>
                <a:spcPct val="80000"/>
              </a:lnSpc>
              <a:buFont typeface="Wingdings" pitchFamily="2" charset="2"/>
              <a:buNone/>
            </a:pPr>
            <a:r>
              <a:rPr lang="en-US" altLang="zh-TW" sz="2000" dirty="0">
                <a:latin typeface="Courier New" pitchFamily="49" charset="0"/>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t>Lexical Analyzer Generator - Lex</a:t>
            </a:r>
          </a:p>
        </p:txBody>
      </p:sp>
      <p:sp>
        <p:nvSpPr>
          <p:cNvPr id="4" name="Rounded Rectangle 3"/>
          <p:cNvSpPr/>
          <p:nvPr/>
        </p:nvSpPr>
        <p:spPr>
          <a:xfrm>
            <a:off x="3657600" y="23622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Lexical Compiler</a:t>
            </a:r>
          </a:p>
        </p:txBody>
      </p:sp>
      <p:cxnSp>
        <p:nvCxnSpPr>
          <p:cNvPr id="5" name="Straight Arrow Connector 4"/>
          <p:cNvCxnSpPr>
            <a:endCxn id="4" idx="1"/>
          </p:cNvCxnSpPr>
          <p:nvPr/>
        </p:nvCxnSpPr>
        <p:spPr>
          <a:xfrm>
            <a:off x="2514600" y="2819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3" name="TextBox 12"/>
          <p:cNvSpPr txBox="1">
            <a:spLocks noChangeArrowheads="1"/>
          </p:cNvSpPr>
          <p:nvPr/>
        </p:nvSpPr>
        <p:spPr bwMode="auto">
          <a:xfrm>
            <a:off x="533400" y="2416175"/>
            <a:ext cx="2271713" cy="708025"/>
          </a:xfrm>
          <a:prstGeom prst="rect">
            <a:avLst/>
          </a:prstGeom>
          <a:noFill/>
          <a:ln w="9525">
            <a:noFill/>
            <a:miter lim="800000"/>
            <a:headEnd/>
            <a:tailEnd/>
          </a:ln>
        </p:spPr>
        <p:txBody>
          <a:bodyPr>
            <a:spAutoFit/>
          </a:bodyPr>
          <a:lstStyle/>
          <a:p>
            <a:r>
              <a:rPr lang="en-US" sz="2000"/>
              <a:t>Lex Source program</a:t>
            </a:r>
          </a:p>
          <a:p>
            <a:r>
              <a:rPr lang="en-US" sz="2000"/>
              <a:t>lex.l</a:t>
            </a:r>
          </a:p>
        </p:txBody>
      </p:sp>
      <p:cxnSp>
        <p:nvCxnSpPr>
          <p:cNvPr id="8" name="Straight Arrow Connector 7"/>
          <p:cNvCxnSpPr/>
          <p:nvPr/>
        </p:nvCxnSpPr>
        <p:spPr>
          <a:xfrm>
            <a:off x="5715000" y="2819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5" name="TextBox 12"/>
          <p:cNvSpPr txBox="1">
            <a:spLocks noChangeArrowheads="1"/>
          </p:cNvSpPr>
          <p:nvPr/>
        </p:nvSpPr>
        <p:spPr bwMode="auto">
          <a:xfrm>
            <a:off x="7024688" y="2590800"/>
            <a:ext cx="1281112" cy="400050"/>
          </a:xfrm>
          <a:prstGeom prst="rect">
            <a:avLst/>
          </a:prstGeom>
          <a:noFill/>
          <a:ln w="9525">
            <a:noFill/>
            <a:miter lim="800000"/>
            <a:headEnd/>
            <a:tailEnd/>
          </a:ln>
        </p:spPr>
        <p:txBody>
          <a:bodyPr>
            <a:spAutoFit/>
          </a:bodyPr>
          <a:lstStyle/>
          <a:p>
            <a:r>
              <a:rPr lang="en-US" sz="2000"/>
              <a:t>lex.yy.c</a:t>
            </a:r>
          </a:p>
        </p:txBody>
      </p:sp>
      <p:sp>
        <p:nvSpPr>
          <p:cNvPr id="10" name="Rounded Rectangle 9"/>
          <p:cNvSpPr/>
          <p:nvPr/>
        </p:nvSpPr>
        <p:spPr>
          <a:xfrm>
            <a:off x="3657600" y="35814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a:solidFill>
                  <a:srgbClr val="FFFFFF"/>
                </a:solidFill>
                <a:cs typeface="Arial" charset="0"/>
              </a:rPr>
              <a:t>C</a:t>
            </a:r>
          </a:p>
          <a:p>
            <a:pPr algn="ctr"/>
            <a:r>
              <a:rPr lang="en-US">
                <a:solidFill>
                  <a:srgbClr val="FFFFFF"/>
                </a:solidFill>
                <a:cs typeface="Arial" charset="0"/>
              </a:rPr>
              <a:t>compiler</a:t>
            </a:r>
          </a:p>
        </p:txBody>
      </p:sp>
      <p:cxnSp>
        <p:nvCxnSpPr>
          <p:cNvPr id="11" name="Straight Arrow Connector 10"/>
          <p:cNvCxnSpPr>
            <a:endCxn id="10" idx="1"/>
          </p:cNvCxnSpPr>
          <p:nvPr/>
        </p:nvCxnSpPr>
        <p:spPr>
          <a:xfrm>
            <a:off x="2514600" y="4038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58" name="TextBox 12"/>
          <p:cNvSpPr txBox="1">
            <a:spLocks noChangeArrowheads="1"/>
          </p:cNvSpPr>
          <p:nvPr/>
        </p:nvSpPr>
        <p:spPr bwMode="auto">
          <a:xfrm>
            <a:off x="1066800" y="3810000"/>
            <a:ext cx="1585913" cy="400050"/>
          </a:xfrm>
          <a:prstGeom prst="rect">
            <a:avLst/>
          </a:prstGeom>
          <a:noFill/>
          <a:ln w="9525">
            <a:noFill/>
            <a:miter lim="800000"/>
            <a:headEnd/>
            <a:tailEnd/>
          </a:ln>
        </p:spPr>
        <p:txBody>
          <a:bodyPr>
            <a:spAutoFit/>
          </a:bodyPr>
          <a:lstStyle/>
          <a:p>
            <a:r>
              <a:rPr lang="en-US" sz="2000"/>
              <a:t>lex.yy.c</a:t>
            </a:r>
          </a:p>
        </p:txBody>
      </p:sp>
      <p:cxnSp>
        <p:nvCxnSpPr>
          <p:cNvPr id="13" name="Straight Arrow Connector 12"/>
          <p:cNvCxnSpPr/>
          <p:nvPr/>
        </p:nvCxnSpPr>
        <p:spPr>
          <a:xfrm>
            <a:off x="5715000" y="4038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0" name="TextBox 12"/>
          <p:cNvSpPr txBox="1">
            <a:spLocks noChangeArrowheads="1"/>
          </p:cNvSpPr>
          <p:nvPr/>
        </p:nvSpPr>
        <p:spPr bwMode="auto">
          <a:xfrm>
            <a:off x="7024688" y="3810000"/>
            <a:ext cx="1281112" cy="400050"/>
          </a:xfrm>
          <a:prstGeom prst="rect">
            <a:avLst/>
          </a:prstGeom>
          <a:noFill/>
          <a:ln w="9525">
            <a:noFill/>
            <a:miter lim="800000"/>
            <a:headEnd/>
            <a:tailEnd/>
          </a:ln>
        </p:spPr>
        <p:txBody>
          <a:bodyPr>
            <a:spAutoFit/>
          </a:bodyPr>
          <a:lstStyle/>
          <a:p>
            <a:r>
              <a:rPr lang="en-US" sz="2000"/>
              <a:t>a.out</a:t>
            </a:r>
          </a:p>
        </p:txBody>
      </p:sp>
      <p:sp>
        <p:nvSpPr>
          <p:cNvPr id="15" name="Rounded Rectangle 14"/>
          <p:cNvSpPr/>
          <p:nvPr/>
        </p:nvSpPr>
        <p:spPr>
          <a:xfrm>
            <a:off x="3657600" y="4724400"/>
            <a:ext cx="20574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t>a.out</a:t>
            </a:r>
            <a:endParaRPr lang="en-US" dirty="0"/>
          </a:p>
        </p:txBody>
      </p:sp>
      <p:cxnSp>
        <p:nvCxnSpPr>
          <p:cNvPr id="16" name="Straight Arrow Connector 15"/>
          <p:cNvCxnSpPr>
            <a:endCxn id="15" idx="1"/>
          </p:cNvCxnSpPr>
          <p:nvPr/>
        </p:nvCxnSpPr>
        <p:spPr>
          <a:xfrm>
            <a:off x="2514600" y="5181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3" name="TextBox 12"/>
          <p:cNvSpPr txBox="1">
            <a:spLocks noChangeArrowheads="1"/>
          </p:cNvSpPr>
          <p:nvPr/>
        </p:nvSpPr>
        <p:spPr bwMode="auto">
          <a:xfrm>
            <a:off x="990600" y="4953000"/>
            <a:ext cx="1585913" cy="400050"/>
          </a:xfrm>
          <a:prstGeom prst="rect">
            <a:avLst/>
          </a:prstGeom>
          <a:noFill/>
          <a:ln w="9525">
            <a:noFill/>
            <a:miter lim="800000"/>
            <a:headEnd/>
            <a:tailEnd/>
          </a:ln>
        </p:spPr>
        <p:txBody>
          <a:bodyPr>
            <a:spAutoFit/>
          </a:bodyPr>
          <a:lstStyle/>
          <a:p>
            <a:r>
              <a:rPr lang="en-US" sz="2000"/>
              <a:t>Input stream</a:t>
            </a:r>
          </a:p>
        </p:txBody>
      </p:sp>
      <p:cxnSp>
        <p:nvCxnSpPr>
          <p:cNvPr id="18" name="Straight Arrow Connector 17"/>
          <p:cNvCxnSpPr/>
          <p:nvPr/>
        </p:nvCxnSpPr>
        <p:spPr>
          <a:xfrm>
            <a:off x="5715000" y="51816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665" name="TextBox 12"/>
          <p:cNvSpPr txBox="1">
            <a:spLocks noChangeArrowheads="1"/>
          </p:cNvSpPr>
          <p:nvPr/>
        </p:nvSpPr>
        <p:spPr bwMode="auto">
          <a:xfrm>
            <a:off x="7024688" y="4854575"/>
            <a:ext cx="1281112" cy="708025"/>
          </a:xfrm>
          <a:prstGeom prst="rect">
            <a:avLst/>
          </a:prstGeom>
          <a:noFill/>
          <a:ln w="9525">
            <a:noFill/>
            <a:miter lim="800000"/>
            <a:headEnd/>
            <a:tailEnd/>
          </a:ln>
        </p:spPr>
        <p:txBody>
          <a:bodyPr>
            <a:spAutoFit/>
          </a:bodyPr>
          <a:lstStyle/>
          <a:p>
            <a:r>
              <a:rPr lang="en-US" sz="2000"/>
              <a:t>Sequence of tokens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7813"/>
            <a:ext cx="8507413" cy="1139825"/>
          </a:xfrm>
        </p:spPr>
        <p:txBody>
          <a:bodyPr/>
          <a:lstStyle/>
          <a:p>
            <a:pPr eaLnBrk="1" hangingPunct="1"/>
            <a:r>
              <a:rPr lang="en-US" altLang="zh-TW" sz="3800"/>
              <a:t>The  Reason for Using the Lexical Analyzer</a:t>
            </a:r>
          </a:p>
        </p:txBody>
      </p:sp>
      <p:sp>
        <p:nvSpPr>
          <p:cNvPr id="6147" name="Rectangle 3"/>
          <p:cNvSpPr>
            <a:spLocks noGrp="1" noChangeArrowheads="1"/>
          </p:cNvSpPr>
          <p:nvPr>
            <p:ph type="body" idx="1"/>
          </p:nvPr>
        </p:nvSpPr>
        <p:spPr>
          <a:xfrm>
            <a:off x="395288" y="1268413"/>
            <a:ext cx="8229600" cy="4897437"/>
          </a:xfrm>
        </p:spPr>
        <p:txBody>
          <a:bodyPr/>
          <a:lstStyle/>
          <a:p>
            <a:pPr eaLnBrk="1" hangingPunct="1">
              <a:lnSpc>
                <a:spcPct val="90000"/>
              </a:lnSpc>
            </a:pPr>
            <a:r>
              <a:rPr lang="en-US" altLang="zh-TW" sz="2600"/>
              <a:t>Simplifies the design of the compiler</a:t>
            </a:r>
          </a:p>
          <a:p>
            <a:pPr lvl="1" eaLnBrk="1" hangingPunct="1">
              <a:lnSpc>
                <a:spcPct val="90000"/>
              </a:lnSpc>
            </a:pPr>
            <a:r>
              <a:rPr lang="en-US" altLang="zh-TW" sz="2200"/>
              <a:t>A parser that had to deal with comments and white space as syntactic units would be more complex.</a:t>
            </a:r>
          </a:p>
          <a:p>
            <a:pPr lvl="1" eaLnBrk="1" hangingPunct="1">
              <a:lnSpc>
                <a:spcPct val="90000"/>
              </a:lnSpc>
            </a:pPr>
            <a:r>
              <a:rPr lang="en-US" altLang="zh-TW" sz="2200"/>
              <a:t>If lexical analysis is not separated from parser, then LL(1) or LR(1) parsing with 1 token lookahead would not be possible (multiple characters/tokens to match)</a:t>
            </a:r>
          </a:p>
          <a:p>
            <a:pPr eaLnBrk="1" hangingPunct="1">
              <a:lnSpc>
                <a:spcPct val="90000"/>
              </a:lnSpc>
            </a:pPr>
            <a:r>
              <a:rPr lang="en-US" altLang="zh-TW" sz="2600"/>
              <a:t>Compiler efficiency is improved</a:t>
            </a:r>
          </a:p>
          <a:p>
            <a:pPr lvl="1" eaLnBrk="1" hangingPunct="1">
              <a:lnSpc>
                <a:spcPct val="90000"/>
              </a:lnSpc>
            </a:pPr>
            <a:r>
              <a:rPr lang="en-US" altLang="zh-TW" sz="2200"/>
              <a:t>Systematic techniques to implement lexical analyzers by hand or automatically from specifications</a:t>
            </a:r>
          </a:p>
          <a:p>
            <a:pPr lvl="1" eaLnBrk="1" hangingPunct="1">
              <a:lnSpc>
                <a:spcPct val="90000"/>
              </a:lnSpc>
            </a:pPr>
            <a:r>
              <a:rPr lang="en-US" altLang="zh-TW" sz="2200"/>
              <a:t>Stream buffering methods to scan input</a:t>
            </a:r>
          </a:p>
          <a:p>
            <a:pPr eaLnBrk="1" hangingPunct="1">
              <a:lnSpc>
                <a:spcPct val="90000"/>
              </a:lnSpc>
            </a:pPr>
            <a:r>
              <a:rPr lang="en-US" altLang="zh-TW" sz="2600"/>
              <a:t>Compiler portability is enhanced</a:t>
            </a:r>
          </a:p>
          <a:p>
            <a:pPr lvl="1" eaLnBrk="1" hangingPunct="1">
              <a:lnSpc>
                <a:spcPct val="90000"/>
              </a:lnSpc>
            </a:pPr>
            <a:r>
              <a:rPr lang="en-US" altLang="zh-TW" sz="2200"/>
              <a:t>Input-device-specific peculiarities can be restricted to the lexical analyzer.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a:t>Why to separate Lexical analysis and parsing</a:t>
            </a:r>
          </a:p>
        </p:txBody>
      </p:sp>
      <p:sp>
        <p:nvSpPr>
          <p:cNvPr id="8195" name="Rectangle 3"/>
          <p:cNvSpPr>
            <a:spLocks noGrp="1" noChangeArrowheads="1"/>
          </p:cNvSpPr>
          <p:nvPr>
            <p:ph idx="1"/>
          </p:nvPr>
        </p:nvSpPr>
        <p:spPr/>
        <p:txBody>
          <a:bodyPr/>
          <a:lstStyle/>
          <a:p>
            <a:pPr marL="457200" indent="-457200" eaLnBrk="1" hangingPunct="1">
              <a:lnSpc>
                <a:spcPct val="90000"/>
              </a:lnSpc>
              <a:buFont typeface="Calibri" pitchFamily="34" charset="0"/>
              <a:buAutoNum type="arabicPeriod"/>
            </a:pPr>
            <a:r>
              <a:rPr lang="en-US" sz="2400" dirty="0"/>
              <a:t>Simplicity of design </a:t>
            </a:r>
          </a:p>
          <a:p>
            <a:pPr marL="457200" indent="-457200" eaLnBrk="1" hangingPunct="1">
              <a:lnSpc>
                <a:spcPct val="90000"/>
              </a:lnSpc>
              <a:buFont typeface="Calibri" pitchFamily="34" charset="0"/>
              <a:buAutoNum type="arabicPeriod"/>
            </a:pPr>
            <a:r>
              <a:rPr lang="en-US" sz="2400" dirty="0"/>
              <a:t>Improving compiler efficiency</a:t>
            </a:r>
          </a:p>
          <a:p>
            <a:pPr marL="457200" indent="-457200">
              <a:lnSpc>
                <a:spcPct val="90000"/>
              </a:lnSpc>
              <a:buFont typeface="Calibri" pitchFamily="34" charset="0"/>
              <a:buAutoNum type="arabicPeriod"/>
            </a:pPr>
            <a:r>
              <a:rPr lang="en-US" sz="2400" dirty="0"/>
              <a:t>Enhancing compiler portability</a:t>
            </a:r>
            <a:r>
              <a:rPr lang="en-US" sz="2400" dirty="0">
                <a:latin typeface="Times New Roman" pitchFamily="18" charset="0"/>
                <a:cs typeface="Times New Roman" pitchFamily="18" charset="0"/>
              </a:rPr>
              <a:t> (e.g. Linux</a:t>
            </a:r>
            <a:r>
              <a:rPr lang="en-US" sz="2400" dirty="0">
                <a:latin typeface="Times New Roman" pitchFamily="18" charset="0"/>
                <a:cs typeface="Times New Roman" pitchFamily="18" charset="0"/>
                <a:sym typeface="Wingdings" pitchFamily="2" charset="2"/>
              </a:rPr>
              <a:t> to Win)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zh-TW"/>
              <a:t>Lexical Analyzer</a:t>
            </a:r>
          </a:p>
        </p:txBody>
      </p:sp>
      <p:sp>
        <p:nvSpPr>
          <p:cNvPr id="7171" name="Rectangle 3"/>
          <p:cNvSpPr>
            <a:spLocks noGrp="1" noChangeArrowheads="1"/>
          </p:cNvSpPr>
          <p:nvPr>
            <p:ph type="body" idx="1"/>
          </p:nvPr>
        </p:nvSpPr>
        <p:spPr>
          <a:xfrm>
            <a:off x="457200" y="1268413"/>
            <a:ext cx="8229600" cy="4862512"/>
          </a:xfrm>
        </p:spPr>
        <p:txBody>
          <a:bodyPr/>
          <a:lstStyle/>
          <a:p>
            <a:pPr eaLnBrk="1" hangingPunct="1"/>
            <a:r>
              <a:rPr lang="en-US" altLang="zh-TW"/>
              <a:t>Lexical analyzer are divided into a cascade of two process.</a:t>
            </a:r>
          </a:p>
          <a:p>
            <a:pPr lvl="1" eaLnBrk="1" hangingPunct="1"/>
            <a:r>
              <a:rPr lang="en-US" altLang="zh-TW"/>
              <a:t>Scanning</a:t>
            </a:r>
          </a:p>
          <a:p>
            <a:pPr lvl="2" eaLnBrk="1" hangingPunct="1"/>
            <a:r>
              <a:rPr lang="en-US" altLang="zh-TW"/>
              <a:t>Consists of the simple processes that do not require tokenization of the input.</a:t>
            </a:r>
          </a:p>
          <a:p>
            <a:pPr lvl="3" eaLnBrk="1" hangingPunct="1"/>
            <a:r>
              <a:rPr lang="en-US" altLang="zh-TW"/>
              <a:t>Deletion of comments.</a:t>
            </a:r>
          </a:p>
          <a:p>
            <a:pPr lvl="3" eaLnBrk="1" hangingPunct="1"/>
            <a:r>
              <a:rPr lang="en-US" altLang="zh-TW"/>
              <a:t>Compaction of consecutive whitespace characters into one.</a:t>
            </a:r>
          </a:p>
          <a:p>
            <a:pPr lvl="1" eaLnBrk="1" hangingPunct="1"/>
            <a:r>
              <a:rPr lang="en-US" altLang="zh-TW"/>
              <a:t>Lexical analysis</a:t>
            </a:r>
          </a:p>
          <a:p>
            <a:pPr lvl="2" eaLnBrk="1" hangingPunct="1"/>
            <a:r>
              <a:rPr lang="en-US" altLang="zh-TW"/>
              <a:t>The scanner produces the sequence of tokens as output.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Compiler Construction</a:t>
            </a:r>
          </a:p>
        </p:txBody>
      </p:sp>
      <p:sp>
        <p:nvSpPr>
          <p:cNvPr id="7170" name="Rectangle 2"/>
          <p:cNvSpPr>
            <a:spLocks noGrp="1" noChangeArrowheads="1"/>
          </p:cNvSpPr>
          <p:nvPr>
            <p:ph type="title"/>
          </p:nvPr>
        </p:nvSpPr>
        <p:spPr/>
        <p:txBody>
          <a:bodyPr/>
          <a:lstStyle/>
          <a:p>
            <a:r>
              <a:rPr lang="en-US"/>
              <a:t>Lexical Analysis</a:t>
            </a:r>
          </a:p>
        </p:txBody>
      </p:sp>
      <p:sp>
        <p:nvSpPr>
          <p:cNvPr id="7171" name="Rectangle 3"/>
          <p:cNvSpPr>
            <a:spLocks noGrp="1" noChangeArrowheads="1"/>
          </p:cNvSpPr>
          <p:nvPr>
            <p:ph type="body" idx="1"/>
          </p:nvPr>
        </p:nvSpPr>
        <p:spPr/>
        <p:txBody>
          <a:bodyPr/>
          <a:lstStyle/>
          <a:p>
            <a:pPr indent="374650">
              <a:lnSpc>
                <a:spcPct val="90000"/>
              </a:lnSpc>
            </a:pPr>
            <a:r>
              <a:rPr lang="en-US" sz="2800">
                <a:latin typeface="Times New Roman" pitchFamily="18" charset="0"/>
                <a:cs typeface="Times New Roman" pitchFamily="18" charset="0"/>
              </a:rPr>
              <a:t>What do we want to do? Example:</a:t>
            </a:r>
          </a:p>
          <a:p>
            <a:pPr indent="374650">
              <a:lnSpc>
                <a:spcPct val="90000"/>
              </a:lnSpc>
              <a:buFont typeface="Wingdings" pitchFamily="2" charset="2"/>
              <a:buNone/>
            </a:pPr>
            <a:r>
              <a:rPr lang="en-US" sz="2800">
                <a:latin typeface="Times New Roman" pitchFamily="18" charset="0"/>
                <a:cs typeface="Times New Roman" pitchFamily="18" charset="0"/>
              </a:rPr>
              <a:t>if (i == j)</a:t>
            </a:r>
          </a:p>
          <a:p>
            <a:pPr indent="374650">
              <a:lnSpc>
                <a:spcPct val="90000"/>
              </a:lnSpc>
              <a:buFont typeface="Wingdings" pitchFamily="2" charset="2"/>
              <a:buNone/>
            </a:pPr>
            <a:r>
              <a:rPr lang="en-US" sz="2800">
                <a:latin typeface="Times New Roman" pitchFamily="18" charset="0"/>
                <a:cs typeface="Times New Roman" pitchFamily="18" charset="0"/>
              </a:rPr>
              <a:t>Z = 0;</a:t>
            </a:r>
          </a:p>
          <a:p>
            <a:pPr indent="374650">
              <a:lnSpc>
                <a:spcPct val="90000"/>
              </a:lnSpc>
              <a:buFont typeface="Wingdings" pitchFamily="2" charset="2"/>
              <a:buNone/>
            </a:pPr>
            <a:r>
              <a:rPr lang="en-US" sz="2800">
                <a:latin typeface="Times New Roman" pitchFamily="18" charset="0"/>
                <a:cs typeface="Times New Roman" pitchFamily="18" charset="0"/>
              </a:rPr>
              <a:t>else</a:t>
            </a:r>
          </a:p>
          <a:p>
            <a:pPr indent="374650">
              <a:lnSpc>
                <a:spcPct val="90000"/>
              </a:lnSpc>
              <a:buFont typeface="Wingdings" pitchFamily="2" charset="2"/>
              <a:buNone/>
            </a:pPr>
            <a:r>
              <a:rPr lang="en-US" sz="2800">
                <a:latin typeface="Times New Roman" pitchFamily="18" charset="0"/>
                <a:cs typeface="Times New Roman" pitchFamily="18" charset="0"/>
              </a:rPr>
              <a:t>Z = 1;</a:t>
            </a:r>
          </a:p>
          <a:p>
            <a:pPr indent="374650">
              <a:lnSpc>
                <a:spcPct val="90000"/>
              </a:lnSpc>
            </a:pPr>
            <a:r>
              <a:rPr lang="en-US" sz="2800">
                <a:latin typeface="Times New Roman" pitchFamily="18" charset="0"/>
                <a:cs typeface="Times New Roman" pitchFamily="18" charset="0"/>
              </a:rPr>
              <a:t>The input is just a string of characters:</a:t>
            </a:r>
          </a:p>
          <a:p>
            <a:pPr indent="374650">
              <a:lnSpc>
                <a:spcPct val="90000"/>
              </a:lnSpc>
              <a:buFont typeface="Wingdings" pitchFamily="2" charset="2"/>
              <a:buNone/>
            </a:pPr>
            <a:r>
              <a:rPr lang="en-US" sz="2800">
                <a:latin typeface="Times New Roman" pitchFamily="18" charset="0"/>
                <a:cs typeface="Times New Roman" pitchFamily="18" charset="0"/>
              </a:rPr>
              <a:t>\t if (i == j) \n \t \t z = 0;\n \t else \n \t \t z = 1;</a:t>
            </a:r>
          </a:p>
          <a:p>
            <a:pPr indent="374650">
              <a:lnSpc>
                <a:spcPct val="90000"/>
              </a:lnSpc>
            </a:pPr>
            <a:r>
              <a:rPr lang="en-US" sz="2800">
                <a:latin typeface="Times New Roman" pitchFamily="18" charset="0"/>
                <a:cs typeface="Times New Roman" pitchFamily="18" charset="0"/>
              </a:rPr>
              <a:t>Goal: Partition input string into substrings</a:t>
            </a:r>
          </a:p>
          <a:p>
            <a:pPr marL="1182688" lvl="1">
              <a:lnSpc>
                <a:spcPct val="90000"/>
              </a:lnSpc>
            </a:pPr>
            <a:r>
              <a:rPr lang="en-US" sz="2400">
                <a:latin typeface="Times New Roman" pitchFamily="18" charset="0"/>
                <a:cs typeface="Times New Roman" pitchFamily="18" charset="0"/>
              </a:rPr>
              <a:t>Where the substrings are tokens</a:t>
            </a:r>
          </a:p>
          <a:p>
            <a:pPr indent="374650">
              <a:lnSpc>
                <a:spcPct val="90000"/>
              </a:lnSpc>
            </a:pPr>
            <a:endParaRPr lang="en-US" sz="280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2649</Words>
  <Application>Microsoft Office PowerPoint</Application>
  <PresentationFormat>On-screen Show (4:3)</PresentationFormat>
  <Paragraphs>493</Paragraphs>
  <Slides>57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57</vt:i4>
      </vt:variant>
    </vt:vector>
  </HeadingPairs>
  <TitlesOfParts>
    <vt:vector size="69" baseType="lpstr">
      <vt:lpstr>MS Mincho</vt:lpstr>
      <vt:lpstr>新細明體</vt:lpstr>
      <vt:lpstr>Arial</vt:lpstr>
      <vt:lpstr>Calibri</vt:lpstr>
      <vt:lpstr>Courier New</vt:lpstr>
      <vt:lpstr>Helvetica</vt:lpstr>
      <vt:lpstr>Symbol</vt:lpstr>
      <vt:lpstr>Times</vt:lpstr>
      <vt:lpstr>Times New Roman</vt:lpstr>
      <vt:lpstr>Wingdings</vt:lpstr>
      <vt:lpstr>Wingdings 2</vt:lpstr>
      <vt:lpstr>Office Theme</vt:lpstr>
      <vt:lpstr>Regular Expressions and Lexical Analysis</vt:lpstr>
      <vt:lpstr>PowerPoint Presentation</vt:lpstr>
      <vt:lpstr>Outline</vt:lpstr>
      <vt:lpstr>The Role of the Lexical Analyzer</vt:lpstr>
      <vt:lpstr> Lexical Analyzer</vt:lpstr>
      <vt:lpstr>The  Reason for Using the Lexical Analyzer</vt:lpstr>
      <vt:lpstr>Why to separate Lexical analysis and parsing</vt:lpstr>
      <vt:lpstr>Lexical Analyzer</vt:lpstr>
      <vt:lpstr>Lexical Analysis</vt:lpstr>
      <vt:lpstr>What’s a Token?</vt:lpstr>
      <vt:lpstr>Tokens</vt:lpstr>
      <vt:lpstr>PowerPoint Presentation</vt:lpstr>
      <vt:lpstr>Tokens, Patterns and Lexemes</vt:lpstr>
      <vt:lpstr>Examples: Tokens, Patterns, and Lexemes</vt:lpstr>
      <vt:lpstr>An Example</vt:lpstr>
      <vt:lpstr>Lexical errors</vt:lpstr>
      <vt:lpstr>Error recovery</vt:lpstr>
      <vt:lpstr>Input buffering</vt:lpstr>
      <vt:lpstr>Input Buffering</vt:lpstr>
      <vt:lpstr>Lookahead Code with Sentinels </vt:lpstr>
      <vt:lpstr>Specification of tokens</vt:lpstr>
      <vt:lpstr>Ambiguity Resolving</vt:lpstr>
      <vt:lpstr>How to Implement Ambiguity Resolving</vt:lpstr>
      <vt:lpstr>Pathological Example</vt:lpstr>
      <vt:lpstr>The Lexical Analysis Problem</vt:lpstr>
      <vt:lpstr>Strings and Languages</vt:lpstr>
      <vt:lpstr>String Operations</vt:lpstr>
      <vt:lpstr>Language Operations</vt:lpstr>
      <vt:lpstr>PowerPoint Presentation</vt:lpstr>
      <vt:lpstr>Regular expressions</vt:lpstr>
      <vt:lpstr>Regular Expressions</vt:lpstr>
      <vt:lpstr>Regular Expressions</vt:lpstr>
      <vt:lpstr>Operator Precedence</vt:lpstr>
      <vt:lpstr>PowerPoint Presentation</vt:lpstr>
      <vt:lpstr>Algebraic Laws for Regular Expressions</vt:lpstr>
      <vt:lpstr>Regular definitions</vt:lpstr>
      <vt:lpstr>Extensions</vt:lpstr>
      <vt:lpstr>Lex Regular Expressions</vt:lpstr>
      <vt:lpstr>Regular Definitions</vt:lpstr>
      <vt:lpstr>Extensions of Regular Definitions</vt:lpstr>
      <vt:lpstr> Write character classes for the following sets of characters: </vt:lpstr>
      <vt:lpstr>Write Regular Expressions for</vt:lpstr>
      <vt:lpstr>PowerPoint Presentation</vt:lpstr>
      <vt:lpstr>Answer </vt:lpstr>
      <vt:lpstr>Regular Definitions and Grammars</vt:lpstr>
      <vt:lpstr>Recognition of tokens</vt:lpstr>
      <vt:lpstr>Recognition of tokens (cont.)</vt:lpstr>
      <vt:lpstr>PowerPoint Presentation</vt:lpstr>
      <vt:lpstr>Transition Graph for FA</vt:lpstr>
      <vt:lpstr>Transition Diagrams</vt:lpstr>
      <vt:lpstr>Transition Diagrams</vt:lpstr>
      <vt:lpstr>Transition diagrams (cont.)</vt:lpstr>
      <vt:lpstr>Transition diagrams (cont.)</vt:lpstr>
      <vt:lpstr>Transition diagrams (cont.)</vt:lpstr>
      <vt:lpstr>Transition diagrams diagrams (cont.)</vt:lpstr>
      <vt:lpstr>Architecture of a transition-diagram-based lexical analyzer Implement of RELOP </vt:lpstr>
      <vt:lpstr>Lexical Analyzer Generator - Lex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Lexical Analysis</dc:title>
  <dc:creator>sini</dc:creator>
  <cp:lastModifiedBy>ADMIN</cp:lastModifiedBy>
  <cp:revision>45</cp:revision>
  <dcterms:created xsi:type="dcterms:W3CDTF">2020-01-26T11:22:28Z</dcterms:created>
  <dcterms:modified xsi:type="dcterms:W3CDTF">2023-11-19T22:11:38Z</dcterms:modified>
</cp:coreProperties>
</file>