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7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0" r:id="rId6"/>
    <p:sldId id="291" r:id="rId7"/>
    <p:sldId id="261" r:id="rId8"/>
    <p:sldId id="262" r:id="rId9"/>
    <p:sldId id="292" r:id="rId10"/>
    <p:sldId id="264" r:id="rId11"/>
    <p:sldId id="293" r:id="rId12"/>
    <p:sldId id="29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6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7186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53334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4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1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43095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88383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9484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0295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4368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6881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4621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4621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0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19" r:id="rId13"/>
    <p:sldLayoutId id="2147483673" r:id="rId14"/>
    <p:sldLayoutId id="2147483699" r:id="rId15"/>
    <p:sldLayoutId id="2147483700" r:id="rId16"/>
    <p:sldLayoutId id="2147483692" r:id="rId17"/>
    <p:sldLayoutId id="2147483681" r:id="rId18"/>
    <p:sldLayoutId id="2147483696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215" y="840256"/>
            <a:ext cx="8717872" cy="112220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i="0" dirty="0">
                <a:solidFill>
                  <a:srgbClr val="1A202C"/>
                </a:solidFill>
                <a:effectLst/>
                <a:latin typeface="circular"/>
              </a:rPr>
              <a:t>Recipe Recommender Assignment-EDA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536117"/>
            <a:ext cx="4244803" cy="231426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Submitted By: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O V M SARMA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PAVITHRA 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PRAJWALA</a:t>
            </a:r>
          </a:p>
          <a:p>
            <a:pPr algn="ctr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6A273-1CCC-689B-9474-7454289406EB}"/>
              </a:ext>
            </a:extLst>
          </p:cNvPr>
          <p:cNvSpPr txBox="1"/>
          <p:nvPr/>
        </p:nvSpPr>
        <p:spPr>
          <a:xfrm>
            <a:off x="5095782" y="2361461"/>
            <a:ext cx="285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DSC 52 (EPGPDS)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4C67-6F45-166F-95E5-223D0CED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DB57-20AB-A0F3-E05C-7E9419BED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91E42"/>
                </a:solidFill>
                <a:latin typeface="freight-text-pro"/>
              </a:rPr>
              <a:t>Objective is t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o design a recommender system to recommend recipes to users based on their choice and the current recipe they are looking at.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Here, we are not designing a recommender engine from scratch. </a:t>
            </a:r>
            <a:r>
              <a:rPr lang="en-US" dirty="0">
                <a:solidFill>
                  <a:srgbClr val="091E42"/>
                </a:solidFill>
                <a:latin typeface="freight-text-pro"/>
              </a:rPr>
              <a:t>Instead, we are using the cleaned data provided by UpGrad</a:t>
            </a:r>
          </a:p>
          <a:p>
            <a:r>
              <a:rPr lang="en-US" dirty="0">
                <a:solidFill>
                  <a:srgbClr val="091E42"/>
                </a:solidFill>
                <a:latin typeface="freight-text-pro"/>
              </a:rPr>
              <a:t>Also, assignment is just about 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to explore the data and create features that can be used to build the recommender.</a:t>
            </a:r>
            <a:endParaRPr lang="en-US" dirty="0">
              <a:solidFill>
                <a:srgbClr val="091E42"/>
              </a:solidFill>
              <a:latin typeface="freight-text-pro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6C147-A261-98C7-7028-EE07B922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1F17B-2D4E-B41D-32D6-0AF52F5A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2F61-BD1A-D253-4A19-A02CAF81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69F6-1B3A-E1A8-8CD9-0DE219CD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assignment submitted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8363-2E3E-D884-D087-01B5C78E1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submitted 3 python files along with this PPT after completing the codes in the templates provided by UpGrad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01_FeatureExtractionPart01_final.ipynb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02_EDA-CompleteSolution_Final.ipynb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03_FeatureExtractionPart02-CompleteSolution_final.ipynb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Everywhere in the file we have URI related to our bucket where the data is loaded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56C4-28CA-471D-3570-DA2B75F1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54592-91E0-8E31-2CED-0A2B9C7B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3E077-6D63-D4BA-72FA-01CBE55E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2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2">
            <a:extLst>
              <a:ext uri="{FF2B5EF4-FFF2-40B4-BE49-F238E27FC236}">
                <a16:creationId xmlns:a16="http://schemas.microsoft.com/office/drawing/2014/main" id="{3854A071-E77A-F2E0-1083-398EAC3172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7463" y="122208"/>
            <a:ext cx="741997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Arial"/>
                <a:cs typeface="Arial"/>
              </a:rPr>
              <a:t>Case Study Insights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EDE5B613-3ABA-CCAA-E7E7-FCD40A4D56A2}"/>
              </a:ext>
            </a:extLst>
          </p:cNvPr>
          <p:cNvSpPr txBox="1"/>
          <p:nvPr/>
        </p:nvSpPr>
        <p:spPr>
          <a:xfrm>
            <a:off x="537463" y="805579"/>
            <a:ext cx="10695313" cy="4776116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Distribution of ratings of restaurants in Bangalore.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Very good quality restaurants in Bangalore, as most of the restaurants, have been rated between the range from 3 to 4.5.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How’s online order availability?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Approximately 75% of the restaurant delivers online in Bangalore.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How many restaurants have a table booking option?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Around 85% of the restaurants don't have a table booking facility.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Average Budget of restaurants in Bangalore.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majority of restaurants are pocket friendly and have an average cost below 1000 for 2 people. There is around only 75 restaurant which has the cost between 1500 and 4000.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most favourite food of </a:t>
            </a:r>
            <a:r>
              <a:rPr lang="en-IN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Bangaloreans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Pasta, Pizza, Cocktails, Mocktails, Burgers, Biryani, and Coffee are the most liked food in Bangalore.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">
            <a:extLst>
              <a:ext uri="{FF2B5EF4-FFF2-40B4-BE49-F238E27FC236}">
                <a16:creationId xmlns:a16="http://schemas.microsoft.com/office/drawing/2014/main" id="{DBE601C3-C709-1D73-4863-6B6E7FCF9F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0"/>
            <a:ext cx="9552373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Arial"/>
                <a:cs typeface="Arial"/>
              </a:rPr>
              <a:t>Case Study Insights</a:t>
            </a:r>
            <a:br>
              <a:rPr lang="en-US" dirty="0">
                <a:latin typeface="Arial"/>
                <a:cs typeface="Arial"/>
              </a:rPr>
            </a:br>
            <a:endParaRPr sz="4400" dirty="0">
              <a:latin typeface="Arial"/>
              <a:cs typeface="Arial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B170E5AC-BBDB-2206-DD8D-5DE77CB529CF}"/>
              </a:ext>
            </a:extLst>
          </p:cNvPr>
          <p:cNvSpPr txBox="1"/>
          <p:nvPr/>
        </p:nvSpPr>
        <p:spPr>
          <a:xfrm>
            <a:off x="536316" y="1451106"/>
            <a:ext cx="11551023" cy="496244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Which are the most commonly served food items in Bangalore.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Most of the restaurant serves a different variety of fried and other types of rice, but most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favorite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food item among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Bangaloreans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are Pasta, Pizza, Cocktails, Mocktails, and Burgers.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 including these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favorite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food items in their menu might increase their number of customers.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Most voted restaurants.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Post Brew Pub, Church Street Social, Hoot and Meghana Foods, Hammered, Chutney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chang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Koramangala Social, Vidyarthi Bhavan,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Sotally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tober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are the most visited restaurants.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IN" b="1" dirty="0">
                <a:latin typeface="Calibri" panose="020F0502020204030204" pitchFamily="34" charset="0"/>
                <a:cs typeface="Mangal" panose="02040503050203030202" pitchFamily="18" charset="0"/>
              </a:rPr>
              <a:t>Highly and least rated restaurants.</a:t>
            </a:r>
            <a:endParaRPr lang="en-US" b="1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Calibri" panose="020F0502020204030204" pitchFamily="34" charset="0"/>
                <a:cs typeface="Mangal" panose="02040503050203030202" pitchFamily="18" charset="0"/>
              </a:rPr>
              <a:t>Belgian Waffle Factory, Biergarten, Hammered, You Mee, Toast &amp; Tonic, Koramangala Social, The Terrace At Gilly's Redefined, Caperberry, Apsara Ice Cream And Smoke House Deli are highly rated restaurants.</a:t>
            </a:r>
            <a:endParaRPr lang="en-US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Calibri" panose="020F0502020204030204" pitchFamily="34" charset="0"/>
                <a:cs typeface="Mangal" panose="02040503050203030202" pitchFamily="18" charset="0"/>
              </a:rPr>
              <a:t>Navya's, Shaadi Ki Biryani, Ammi's Biryani, Mast </a:t>
            </a:r>
            <a:r>
              <a:rPr lang="en-IN" dirty="0" err="1">
                <a:latin typeface="Calibri" panose="020F0502020204030204" pitchFamily="34" charset="0"/>
                <a:cs typeface="Mangal" panose="02040503050203030202" pitchFamily="18" charset="0"/>
              </a:rPr>
              <a:t>Kalandar</a:t>
            </a:r>
            <a:r>
              <a:rPr lang="en-IN" dirty="0">
                <a:latin typeface="Calibri" panose="020F0502020204030204" pitchFamily="34" charset="0"/>
                <a:cs typeface="Mangal" panose="02040503050203030202" pitchFamily="18" charset="0"/>
              </a:rPr>
              <a:t>, Meghana Biryani, Mamma Mexicana, </a:t>
            </a:r>
            <a:r>
              <a:rPr lang="en-IN" dirty="0" err="1">
                <a:latin typeface="Calibri" panose="020F0502020204030204" pitchFamily="34" charset="0"/>
                <a:cs typeface="Mangal" panose="02040503050203030202" pitchFamily="18" charset="0"/>
              </a:rPr>
              <a:t>Bageecha</a:t>
            </a:r>
            <a:r>
              <a:rPr lang="en-IN" dirty="0">
                <a:latin typeface="Calibri" panose="020F0502020204030204" pitchFamily="34" charset="0"/>
                <a:cs typeface="Mangal" panose="02040503050203030202" pitchFamily="18" charset="0"/>
              </a:rPr>
              <a:t>, Decker's Lane, </a:t>
            </a:r>
            <a:r>
              <a:rPr lang="en-IN" dirty="0" err="1">
                <a:latin typeface="Calibri" panose="020F0502020204030204" pitchFamily="34" charset="0"/>
                <a:cs typeface="Mangal" panose="02040503050203030202" pitchFamily="18" charset="0"/>
              </a:rPr>
              <a:t>Bageecha</a:t>
            </a:r>
            <a:r>
              <a:rPr lang="en-IN" dirty="0">
                <a:latin typeface="Calibri" panose="020F0502020204030204" pitchFamily="34" charset="0"/>
                <a:cs typeface="Mangal" panose="02040503050203030202" pitchFamily="18" charset="0"/>
              </a:rPr>
              <a:t>, Alibi - Maya International Hotel are least rated restaurants.</a:t>
            </a:r>
            <a:endParaRPr lang="en-US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EF68-32D8-E815-FD37-11DD5351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0" y="458255"/>
            <a:ext cx="9603275" cy="868333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*Important Finding*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84671-4838-94A2-DC40-86CE565A7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28800"/>
            <a:ext cx="9603275" cy="3637545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r>
              <a:rPr lang="en-IN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Considering only rating is not the right measure of popularity, as there may be the case where one restaurant is rated 5 by few customers and another rated 4.8 by many customers.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 which one is better, the obvious choice is the second restaurant. Thus, we need to calculate the weighted rating using rating and number of votes.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calculate the weighted rating we will use the weight factor and penalize rating with the formula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4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weighted_rating</a:t>
            </a:r>
            <a:r>
              <a:rPr lang="en-IN" sz="1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</a:t>
            </a:r>
            <a:r>
              <a:rPr lang="en-IN" sz="14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weight_factor</a:t>
            </a:r>
            <a:r>
              <a:rPr lang="en-IN" sz="1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* </a:t>
            </a:r>
            <a:r>
              <a:rPr lang="en-IN" sz="14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aggregate_rating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where,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weight_factor</a:t>
            </a:r>
            <a:r>
              <a:rPr lang="en-IN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is the total number of votes for any restaurant divided by max number of votes in the whole dataset (i.e. votes/</a:t>
            </a:r>
            <a:r>
              <a:rPr lang="en-IN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max_votes</a:t>
            </a:r>
            <a:r>
              <a:rPr lang="en-IN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aggregate_rating</a:t>
            </a:r>
            <a:r>
              <a:rPr lang="en-IN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is the average rating for the restaurant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0E0DC-4DA1-6666-2876-2E902EF6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ECB6-E457-0723-C501-ED5D4710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0DAC-743A-B700-8F50-98847C44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5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BF6CD754-A221-344E-D1B8-5ABED72996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7463" y="308613"/>
            <a:ext cx="741997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Arial"/>
                <a:cs typeface="Arial"/>
              </a:rPr>
              <a:t>Case Study Insights</a:t>
            </a:r>
            <a:br>
              <a:rPr lang="en-US" dirty="0">
                <a:latin typeface="Arial"/>
                <a:cs typeface="Arial"/>
              </a:rPr>
            </a:br>
            <a:endParaRPr sz="4400" dirty="0">
              <a:latin typeface="Arial"/>
              <a:cs typeface="Arial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9355ECF-B5CB-2CF3-0D60-56A95D9212C4}"/>
              </a:ext>
            </a:extLst>
          </p:cNvPr>
          <p:cNvSpPr txBox="1"/>
          <p:nvPr/>
        </p:nvSpPr>
        <p:spPr>
          <a:xfrm>
            <a:off x="359044" y="1256976"/>
            <a:ext cx="11072495" cy="588494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Type of Cuisines available in Bangalore.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There are many food varieties available in Bangalore, but the majority of the restaurant serves North Indian, South Indian, and Chinese.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Which area has the most number of restaurants?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BTM and Koramangala mostly dominate in terms of the number of restaurants.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Explore area wise food specialty.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No particular area specializes in any one kind of food, we can get all variety in each locality and North Indian, Chinese are most common in all localities.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each category of restaurant, suggest the 'hottest' restaurant that received the most votes.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Buffet - Vt Sindhur Veg, Cafes -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Yomama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!!, Delivery -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Zengi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Pub &amp; Restaurant, Desserts -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Wafl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Co, Dine-Out - Zodiac Grills, Drinks &amp; Nightlife - Xtreme Sports Bar, Pubs and Bars - White Horse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A6F0B-82AE-FD44-5243-5F9D390CB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83907"/>
            <a:ext cx="9603275" cy="5361278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Recommender system approach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Combine name,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rest_type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dish_liked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menu_item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category, and reviews.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Clean and normalize combined text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Filter restaurants are based on location, cost, and cuisine type provided by the user.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Then calculate cosine similarity between User Feels like (text) and combined text and store as similarity score.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Sort and return the top three restaurants based on similarity score and popularity score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What can be done to improve the recommendation?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count and percentage of positive, negative reviews can be used for better recommendation results.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 more sophisticated formula like the Bayesian average can be used for calculating the popularity score, as the used formula is biased towards the number of votes.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better recommendations, more advance methods like word embeddings or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CountVectorizer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can be used  for encoding text to vector (or feature extraction)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CB1CB-BF91-32E4-3649-38B436F6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3B6A-0A65-4F3B-A2CB-AEDB5D68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4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ABF8-9E1D-AFDB-D0AE-26244A96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763480"/>
            <a:ext cx="9603275" cy="4702865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Major restaurant group.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Apsara Ice Cream,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Mcdonald's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Ramji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Chaiwale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Brooks And Bonds Brewery, Lassi Shop, Pizza Hut,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Petoo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Jigarthanda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Lakeview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Milkbar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A2b - Adyar Ananda Bhavan are major chain restaurants available in Bangalore.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Whether rating depends on cost or not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There is not much dependency, however, we don't have any lower rating in a restaurant with an average cost of more than 1500. This means that most of the costly restaurant takes good care of their food and service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Whether a table booking facility dependent on average cost?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Yes! the costlier restaurants mostly have a table booking facility.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EC41-003D-0A55-9B2F-6C82B913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B0498-6F6C-CC4E-3C38-FCFF2847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52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7592</TotalTime>
  <Words>1085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circular</vt:lpstr>
      <vt:lpstr>Courier New</vt:lpstr>
      <vt:lpstr>freight-text-pro</vt:lpstr>
      <vt:lpstr>Gill Sans MT</vt:lpstr>
      <vt:lpstr>Symbol</vt:lpstr>
      <vt:lpstr>Gallery</vt:lpstr>
      <vt:lpstr>Recipe Recommender Assignment-EDA</vt:lpstr>
      <vt:lpstr>Problem statement</vt:lpstr>
      <vt:lpstr>Overview of the assignment submitted</vt:lpstr>
      <vt:lpstr>Case Study Insights</vt:lpstr>
      <vt:lpstr>Case Study Insights </vt:lpstr>
      <vt:lpstr> *Important Finding* </vt:lpstr>
      <vt:lpstr>Case Study Insights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Hyder Ali</dc:creator>
  <cp:lastModifiedBy>Pavithra Naik</cp:lastModifiedBy>
  <cp:revision>4</cp:revision>
  <dcterms:created xsi:type="dcterms:W3CDTF">2023-07-18T12:00:29Z</dcterms:created>
  <dcterms:modified xsi:type="dcterms:W3CDTF">2023-09-05T11:46:56Z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