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wdp" ContentType="image/vnd.ms-photo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503" r:id="rId4"/>
  </p:sldMasterIdLst>
  <p:notesMasterIdLst>
    <p:notesMasterId r:id="rId12"/>
  </p:notesMasterIdLst>
  <p:sldIdLst>
    <p:sldId id="299" r:id="rId5"/>
    <p:sldId id="300" r:id="rId6"/>
    <p:sldId id="302" r:id="rId7"/>
    <p:sldId id="301" r:id="rId8"/>
    <p:sldId id="305" r:id="rId9"/>
    <p:sldId id="306" r:id="rId10"/>
    <p:sldId id="30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85DFFF"/>
    <a:srgbClr val="00FFFF"/>
    <a:srgbClr val="362795"/>
    <a:srgbClr val="10103D"/>
    <a:srgbClr val="D4D0E9"/>
    <a:srgbClr val="FFFFFF"/>
    <a:srgbClr val="439EB7"/>
    <a:srgbClr val="000000"/>
    <a:srgbClr val="21213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6357" autoAdjust="0"/>
  </p:normalViewPr>
  <p:slideViewPr>
    <p:cSldViewPr snapToGrid="0">
      <p:cViewPr>
        <p:scale>
          <a:sx n="90" d="100"/>
          <a:sy n="90" d="100"/>
        </p:scale>
        <p:origin x="-446" y="1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7771-3FAA-4D43-A059-9A7D838C2880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68C18-1BF1-F447-95ED-60EAAE3542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upport.microsoft.com/en-us/office/edit-your-school-presentation-44445997-6769-4d44-8b30-f9e3050adbfb?ui=en-us&amp;rs=en-us&amp;ad=us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9987" y="884255"/>
            <a:ext cx="5148105" cy="285751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 b="1" cap="all" baseline="0"/>
            </a:lvl1pPr>
          </a:lstStyle>
          <a:p>
            <a:r>
              <a:rPr lang="en-US" dirty="0"/>
              <a:t>Add Title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A2B5661-7CA8-2748-8523-AD0DFD354CC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8057" y="4552915"/>
            <a:ext cx="5030036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 b="1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8057" y="4928790"/>
            <a:ext cx="5030036" cy="150267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63268" y="4083933"/>
            <a:ext cx="1253208" cy="0"/>
          </a:xfrm>
          <a:prstGeom prst="line">
            <a:avLst/>
          </a:prstGeom>
          <a:ln w="76200">
            <a:solidFill>
              <a:schemeClr val="accent2"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FFF9B1CD-0F75-2582-F5BC-0027F62F80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08657" y="1064814"/>
            <a:ext cx="4884723" cy="5024485"/>
          </a:xfrm>
          <a:prstGeom prst="ellipse">
            <a:avLst/>
          </a:prstGeom>
          <a:ln w="952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to add picture </a:t>
            </a:r>
          </a:p>
        </p:txBody>
      </p:sp>
    </p:spTree>
    <p:extLst>
      <p:ext uri="{BB962C8B-B14F-4D97-AF65-F5344CB8AC3E}">
        <p14:creationId xmlns="" xmlns:p14="http://schemas.microsoft.com/office/powerpoint/2010/main" val="265495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440766"/>
            <a:ext cx="10506386" cy="586583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3200" b="1" cap="all" baseline="0"/>
            </a:lvl1pPr>
          </a:lstStyle>
          <a:p>
            <a:r>
              <a:rPr lang="en-US" dirty="0"/>
              <a:t>Add Title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370880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="" xmlns:a16="http://schemas.microsoft.com/office/drawing/2014/main" id="{06B18601-29B7-CEC1-B476-E63FC26258C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008647" y="1497208"/>
            <a:ext cx="8266112" cy="4541837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39359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4F2E5F8C-6D58-8F32-B51F-0C3D8A3488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53739" y="0"/>
            <a:ext cx="7938261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440766"/>
            <a:ext cx="10506386" cy="586583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3200" b="1" cap="all" baseline="0"/>
            </a:lvl1pPr>
          </a:lstStyle>
          <a:p>
            <a:r>
              <a:rPr lang="en-US" dirty="0"/>
              <a:t>Add Title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7865" y="1665516"/>
            <a:ext cx="2492882" cy="3506871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CE266693-B86C-0A7F-4122-5AFA502869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370880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678FDCB9-AEA4-F924-769F-D7879C1F8D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2978" y="1532515"/>
            <a:ext cx="777240" cy="77724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91440" anchor="ctr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="" xmlns:a16="http://schemas.microsoft.com/office/drawing/2014/main" id="{1F1B55E6-D30C-94A2-74A3-7753E4C42B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1376" y="1355087"/>
            <a:ext cx="5052635" cy="1132097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="" xmlns:a16="http://schemas.microsoft.com/office/drawing/2014/main" id="{CF472EDF-4FA4-A513-0E98-D822B8C958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22978" y="3030332"/>
            <a:ext cx="777240" cy="77724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91440" anchor="ctr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="" xmlns:a16="http://schemas.microsoft.com/office/drawing/2014/main" id="{21466440-7F75-D2E2-E6A5-0B6934E0C4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1375" y="2852903"/>
            <a:ext cx="5052635" cy="1132097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="" xmlns:a16="http://schemas.microsoft.com/office/drawing/2014/main" id="{E67C585A-7EB8-F39C-0B1A-47CB38C4717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22978" y="4528149"/>
            <a:ext cx="777240" cy="77724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91440" anchor="ctr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="" xmlns:a16="http://schemas.microsoft.com/office/drawing/2014/main" id="{8F912DBC-B36A-7029-667C-F843955330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71375" y="4350721"/>
            <a:ext cx="5052635" cy="1132097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4023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C8873926-7B78-3D8B-7329-EF50EAE684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152471" y="983016"/>
            <a:ext cx="7176252" cy="4806702"/>
            <a:chOff x="3843454" y="907788"/>
            <a:chExt cx="7789936" cy="5217752"/>
          </a:xfrm>
        </p:grpSpPr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E4085623-B323-15BB-984D-DDE69D4B9587}"/>
                </a:ext>
              </a:extLst>
            </p:cNvPr>
            <p:cNvSpPr/>
            <p:nvPr/>
          </p:nvSpPr>
          <p:spPr>
            <a:xfrm>
              <a:off x="3843454" y="3122988"/>
              <a:ext cx="3002552" cy="3002552"/>
            </a:xfrm>
            <a:prstGeom prst="ellipse">
              <a:avLst/>
            </a:prstGeom>
            <a:solidFill>
              <a:schemeClr val="accent2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rbel" panose="020B0503020204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B6C7E221-8D2B-CBFC-68D6-839D5E0657F8}"/>
                </a:ext>
              </a:extLst>
            </p:cNvPr>
            <p:cNvSpPr/>
            <p:nvPr/>
          </p:nvSpPr>
          <p:spPr>
            <a:xfrm>
              <a:off x="8630838" y="907788"/>
              <a:ext cx="3002552" cy="3002552"/>
            </a:xfrm>
            <a:prstGeom prst="ellipse">
              <a:avLst/>
            </a:prstGeom>
            <a:solidFill>
              <a:schemeClr val="accent2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rbel" panose="020B0503020204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775363E9-2831-22C4-5953-A85CCD374559}"/>
                </a:ext>
              </a:extLst>
            </p:cNvPr>
            <p:cNvSpPr/>
            <p:nvPr/>
          </p:nvSpPr>
          <p:spPr>
            <a:xfrm>
              <a:off x="6431113" y="2040522"/>
              <a:ext cx="2786092" cy="27860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rbel" panose="020B050302020402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2D9BC358-DA62-078E-A1CA-3210A4B84823}"/>
                </a:ext>
              </a:extLst>
            </p:cNvPr>
            <p:cNvSpPr/>
            <p:nvPr/>
          </p:nvSpPr>
          <p:spPr>
            <a:xfrm>
              <a:off x="6214653" y="1838034"/>
              <a:ext cx="3201728" cy="32017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rbel" panose="020B050302020402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440766"/>
            <a:ext cx="10506386" cy="586583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3200" b="1" cap="all" baseline="0"/>
            </a:lvl1pPr>
          </a:lstStyle>
          <a:p>
            <a:r>
              <a:rPr lang="en-US" dirty="0"/>
              <a:t>Add Title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CE266693-B86C-0A7F-4122-5AFA502869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370880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9">
            <a:extLst>
              <a:ext uri="{FF2B5EF4-FFF2-40B4-BE49-F238E27FC236}">
                <a16:creationId xmlns="" xmlns:a16="http://schemas.microsoft.com/office/drawing/2014/main" id="{37AB175B-864E-BA0F-E983-C33054BB0D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7865" y="1665516"/>
            <a:ext cx="2492882" cy="3506871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5561" y="3838475"/>
            <a:ext cx="2146157" cy="98473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="" xmlns:a16="http://schemas.microsoft.com/office/drawing/2014/main" id="{FDE2C736-388B-9EFD-81DA-A15F750F95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45561" y="4857546"/>
            <a:ext cx="2146157" cy="3148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="" xmlns:a16="http://schemas.microsoft.com/office/drawing/2014/main" id="{F2E321BD-9A11-AE29-8459-9C200AF797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33442" y="2753783"/>
            <a:ext cx="1984267" cy="948574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="" xmlns:a16="http://schemas.microsoft.com/office/drawing/2014/main" id="{86DD92F1-24D0-50C9-4AB7-DC84EC5DEA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43490" y="3702356"/>
            <a:ext cx="1984267" cy="3177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="" xmlns:a16="http://schemas.microsoft.com/office/drawing/2014/main" id="{0EFE4CF5-A2F0-8B32-3770-9CAA8D022A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971447" y="1712736"/>
            <a:ext cx="1984267" cy="89606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="" xmlns:a16="http://schemas.microsoft.com/office/drawing/2014/main" id="{D79E692B-5B0D-1A20-90E6-6E364FBB4ED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71447" y="2608801"/>
            <a:ext cx="1984267" cy="3651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3979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4F2E5F8C-6D58-8F32-B51F-0C3D8A3488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53739" y="0"/>
            <a:ext cx="7938261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17" y="269182"/>
            <a:ext cx="3362008" cy="1196426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200" b="1" cap="all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816" y="2100107"/>
            <a:ext cx="2899443" cy="307228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CE266693-B86C-0A7F-4122-5AFA502869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802953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BB38A35A-0479-9C12-5A6F-E459151CA6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93485" y="873373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="" xmlns:a16="http://schemas.microsoft.com/office/drawing/2014/main" id="{A36BCCE0-8E96-CFD7-773F-6DD34953319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559245" y="1239133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="" xmlns:a16="http://schemas.microsoft.com/office/drawing/2014/main" id="{1F1B55E6-D30C-94A2-74A3-7753E4C42B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617" y="2504151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3312D6E0-52A8-9730-81A1-85A486A1FB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02181" y="873373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icture Placeholder 27">
            <a:extLst>
              <a:ext uri="{FF2B5EF4-FFF2-40B4-BE49-F238E27FC236}">
                <a16:creationId xmlns="" xmlns:a16="http://schemas.microsoft.com/office/drawing/2014/main" id="{DDE02828-F855-FC8F-BE08-3709165F933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867941" y="1239133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="" xmlns:a16="http://schemas.microsoft.com/office/drawing/2014/main" id="{B27154A6-5E2E-B227-1A26-0180BD3790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15313" y="2504151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05C45418-A5D9-CF6D-A126-CFC5822051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10877" y="873373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icture Placeholder 27">
            <a:extLst>
              <a:ext uri="{FF2B5EF4-FFF2-40B4-BE49-F238E27FC236}">
                <a16:creationId xmlns="" xmlns:a16="http://schemas.microsoft.com/office/drawing/2014/main" id="{C9960172-8670-373D-A621-80693CE45A8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0176637" y="1239133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="" xmlns:a16="http://schemas.microsoft.com/office/drawing/2014/main" id="{864550A4-3E55-BC7E-8E76-D618452D34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724009" y="2504151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DC3DC7D4-9A01-6517-BBA3-25985ED39F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93485" y="3507830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Picture Placeholder 27">
            <a:extLst>
              <a:ext uri="{FF2B5EF4-FFF2-40B4-BE49-F238E27FC236}">
                <a16:creationId xmlns="" xmlns:a16="http://schemas.microsoft.com/office/drawing/2014/main" id="{8B660B9C-1FDD-B66C-4771-6927C706C1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559245" y="3895767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5CEDB5D2-20DC-E42D-81A3-DD675DB5DAC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06617" y="5112564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E6E0A5FF-B1AF-63A9-AB13-9C59EC05FD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02181" y="3507830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Picture Placeholder 27">
            <a:extLst>
              <a:ext uri="{FF2B5EF4-FFF2-40B4-BE49-F238E27FC236}">
                <a16:creationId xmlns="" xmlns:a16="http://schemas.microsoft.com/office/drawing/2014/main" id="{CE1131E2-6ABA-CCF9-F1A8-115DB733B6E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867941" y="3895767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="" xmlns:a16="http://schemas.microsoft.com/office/drawing/2014/main" id="{11333C39-8C83-07F1-DB19-333B85C4D5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15313" y="5122612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B65DEC11-1F32-4EAC-3FA0-360A3FEBE1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10877" y="3507830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Picture Placeholder 27">
            <a:extLst>
              <a:ext uri="{FF2B5EF4-FFF2-40B4-BE49-F238E27FC236}">
                <a16:creationId xmlns="" xmlns:a16="http://schemas.microsoft.com/office/drawing/2014/main" id="{ADD5603E-E24A-E9C5-D35F-A38DC46658F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176637" y="3895767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ext Placeholder 9">
            <a:extLst>
              <a:ext uri="{FF2B5EF4-FFF2-40B4-BE49-F238E27FC236}">
                <a16:creationId xmlns="" xmlns:a16="http://schemas.microsoft.com/office/drawing/2014/main" id="{E65FCE6B-F5AD-CA04-8BC6-D677E90648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24009" y="5122612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7312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440766"/>
            <a:ext cx="10506386" cy="586583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3200" b="1" cap="all" baseline="0"/>
            </a:lvl1pPr>
          </a:lstStyle>
          <a:p>
            <a:r>
              <a:rPr lang="en-US" dirty="0"/>
              <a:t>Add Title </a:t>
            </a:r>
          </a:p>
        </p:txBody>
      </p:sp>
      <p:cxnSp>
        <p:nvCxnSpPr>
          <p:cNvPr id="13" name="Straight Connector 12" descr="Verticle Rule Line">
            <a:extLst>
              <a:ext uri="{FF2B5EF4-FFF2-40B4-BE49-F238E27FC236}">
                <a16:creationId xmlns=""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370880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079171D-B8A1-3D4F-8F0C-145874B4BC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08647" y="1497208"/>
            <a:ext cx="8266112" cy="2471891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="" xmlns:a16="http://schemas.microsoft.com/office/drawing/2014/main" id="{90BFEB1E-8991-0667-6BDA-AFC8E1A819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08647" y="4270548"/>
            <a:ext cx="8265604" cy="1090244"/>
          </a:xfrm>
        </p:spPr>
        <p:txBody>
          <a:bodyPr lIns="137160" tIns="0" rIns="0" bIns="0" numCol="3" spcCol="640080">
            <a:normAutofit/>
          </a:bodyPr>
          <a:lstStyle>
            <a:lvl1pPr marL="182880" indent="-347472">
              <a:lnSpc>
                <a:spcPct val="150000"/>
              </a:lnSpc>
              <a:buFont typeface="Arial" panose="020B0604020202020204" pitchFamily="34" charset="0"/>
              <a:buChar char="•"/>
              <a:defRPr sz="16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4431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214692"/>
            <a:ext cx="3713700" cy="124598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200" b="1" cap="all" baseline="0"/>
            </a:lvl1pPr>
          </a:lstStyle>
          <a:p>
            <a:r>
              <a:rPr lang="en-US" dirty="0"/>
              <a:t>Add Title 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28743" y="2090054"/>
            <a:ext cx="8034492" cy="4093447"/>
          </a:xfrm>
        </p:spPr>
        <p:txBody>
          <a:bodyPr>
            <a:noAutofit/>
          </a:bodyPr>
          <a:lstStyle>
            <a:lvl1pPr marL="274320" indent="-274320">
              <a:lnSpc>
                <a:spcPct val="120000"/>
              </a:lnSpc>
              <a:spcBef>
                <a:spcPts val="3000"/>
              </a:spcBef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792905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605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214692"/>
            <a:ext cx="3713700" cy="124598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200" b="1" cap="all" baseline="0"/>
            </a:lvl1pPr>
          </a:lstStyle>
          <a:p>
            <a:r>
              <a:rPr lang="en-US" dirty="0"/>
              <a:t>Add Title 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6288" y="2059910"/>
            <a:ext cx="4072934" cy="11254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0"/>
              </a:spcBef>
              <a:buFont typeface="Arial" panose="020B0604020202020204" pitchFamily="34" charset="0"/>
              <a:buNone/>
              <a:defRPr sz="2400" u="sng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792905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 descr="Circle with left arrow with solid fill">
            <a:hlinkClick r:id="rId2"/>
            <a:extLst>
              <a:ext uri="{FF2B5EF4-FFF2-40B4-BE49-F238E27FC236}">
                <a16:creationId xmlns="" xmlns:a16="http://schemas.microsoft.com/office/drawing/2014/main" id="{D888B852-56B6-C839-5CBD-590D6856CF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192428" y="2103070"/>
            <a:ext cx="830997" cy="8309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7264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2A44999A-DAD5-F853-1F66-4F461193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A6A5DA8F-E966-3396-E829-59C248D6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5219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accent5">
                <a:lumMod val="50000"/>
              </a:schemeClr>
            </a:gs>
            <a:gs pos="100000">
              <a:schemeClr val="accent5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olorfulness, purple, magenta, violet&#10;&#10;Description automatically generated">
            <a:extLst>
              <a:ext uri="{FF2B5EF4-FFF2-40B4-BE49-F238E27FC236}">
                <a16:creationId xmlns="" xmlns:a16="http://schemas.microsoft.com/office/drawing/2014/main" id="{21C67B27-3DCB-A612-1630-DEAAA09B86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screen">
            <a:alphaModFix amt="20000"/>
            <a:extLst>
              <a:ext uri="{BEBA8EAE-BF5A-486C-A8C5-ECC9F3942E4B}">
                <a14:imgProps xmlns=""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FE9871A-9A2C-2E6F-0221-5C00575E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0B15982-9619-48E7-255C-DAB69168F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920CA30-D605-A6EE-40D5-0F18CC14B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7005CC9-ACBC-4F41-893C-06CDEFA85144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ABEE9BE-1334-B164-BD91-65446700A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4121F1D-6897-D2A8-3BF8-B5672CDFF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7603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5" r:id="rId1"/>
    <p:sldLayoutId id="2147484516" r:id="rId2"/>
    <p:sldLayoutId id="2147484517" r:id="rId3"/>
    <p:sldLayoutId id="2147484518" r:id="rId4"/>
    <p:sldLayoutId id="2147484519" r:id="rId5"/>
    <p:sldLayoutId id="2147484520" r:id="rId6"/>
    <p:sldLayoutId id="2147484521" r:id="rId7"/>
    <p:sldLayoutId id="2147484522" r:id="rId8"/>
    <p:sldLayoutId id="214748451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65BD28-376C-83FF-3BDA-B0F5DCD0E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081" y="129540"/>
            <a:ext cx="10378440" cy="906780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Electricity Bill Payment System Using Core Java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8BC5B2A-4E07-94EA-3944-3703FF79C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057" y="1866901"/>
            <a:ext cx="5030036" cy="2369819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Created by :</a:t>
            </a:r>
          </a:p>
          <a:p>
            <a:r>
              <a:rPr lang="en-IN" dirty="0" smtClean="0"/>
              <a:t>	</a:t>
            </a:r>
            <a:r>
              <a:rPr lang="en-IN" dirty="0" smtClean="0">
                <a:solidFill>
                  <a:srgbClr val="00B0F0"/>
                </a:solidFill>
              </a:rPr>
              <a:t>1.)ANANDARAJ A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	2.)KANNADHASAN </a:t>
            </a:r>
          </a:p>
          <a:p>
            <a:r>
              <a:rPr lang="en-IN" dirty="0" smtClean="0">
                <a:solidFill>
                  <a:schemeClr val="accent1"/>
                </a:solidFill>
              </a:rPr>
              <a:t>	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batch code </a:t>
            </a:r>
            <a:r>
              <a:rPr lang="en-IN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: 10141</a:t>
            </a:r>
          </a:p>
          <a:p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N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Centre name :</a:t>
            </a:r>
            <a:r>
              <a:rPr lang="en-IN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tambaram</a:t>
            </a:r>
            <a:r>
              <a:rPr lang="en-IN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,</a:t>
            </a:r>
            <a:r>
              <a:rPr lang="en-IN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chennai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IN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0FCD781-0F38-BE75-A79C-DABE55E2F0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8057" y="4928790"/>
            <a:ext cx="5030036" cy="1502677"/>
          </a:xfrm>
        </p:spPr>
        <p:txBody>
          <a:bodyPr/>
          <a:lstStyle/>
          <a:p>
            <a:r>
              <a:rPr lang="en-US" dirty="0" smtClean="0"/>
              <a:t>Guided by : 	</a:t>
            </a:r>
          </a:p>
          <a:p>
            <a:r>
              <a:rPr lang="en-IN" dirty="0" smtClean="0"/>
              <a:t>	</a:t>
            </a:r>
            <a:r>
              <a:rPr lang="en-IN" sz="2800" dirty="0" err="1" smtClean="0">
                <a:solidFill>
                  <a:srgbClr val="00B0F0"/>
                </a:solidFill>
              </a:rPr>
              <a:t>Praisy</a:t>
            </a:r>
            <a:r>
              <a:rPr lang="en-IN" sz="2800" dirty="0" smtClean="0">
                <a:solidFill>
                  <a:srgbClr val="00B0F0"/>
                </a:solidFill>
              </a:rPr>
              <a:t> J</a:t>
            </a:r>
            <a:endParaRPr lang="en-US" sz="2800" dirty="0">
              <a:solidFill>
                <a:srgbClr val="00B0F0"/>
              </a:solidFill>
            </a:endParaRPr>
          </a:p>
        </p:txBody>
      </p:sp>
      <p:pic>
        <p:nvPicPr>
          <p:cNvPr id="10" name="Picture Placeholder 9" descr="A person holding a tablet">
            <a:extLst>
              <a:ext uri="{FF2B5EF4-FFF2-40B4-BE49-F238E27FC236}">
                <a16:creationId xmlns="" xmlns:a16="http://schemas.microsoft.com/office/drawing/2014/main" id="{3B249526-D038-B7B4-88AE-1D6E9B20789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>
            <a:off x="6208657" y="1562100"/>
            <a:ext cx="4352663" cy="4450080"/>
          </a:xfrm>
        </p:spPr>
      </p:pic>
    </p:spTree>
    <p:extLst>
      <p:ext uri="{BB962C8B-B14F-4D97-AF65-F5344CB8AC3E}">
        <p14:creationId xmlns="" xmlns:p14="http://schemas.microsoft.com/office/powerpoint/2010/main" val="381395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8916D1-6E5B-BA77-8F43-80D0631FB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865" y="440766"/>
            <a:ext cx="10506386" cy="586583"/>
          </a:xfrm>
        </p:spPr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3705786-8131-FBD6-E8CF-DB29DCDC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/>
          <a:p>
            <a:r>
              <a:rPr lang="en-US" dirty="0" smtClean="0"/>
              <a:t>Core  java</a:t>
            </a:r>
            <a:endParaRPr lang="en-US" dirty="0"/>
          </a:p>
        </p:txBody>
      </p:sp>
      <p:sp>
        <p:nvSpPr>
          <p:cNvPr id="44" name="Slide Number Placeholder 43">
            <a:extLst>
              <a:ext uri="{FF2B5EF4-FFF2-40B4-BE49-F238E27FC236}">
                <a16:creationId xmlns="" xmlns:a16="http://schemas.microsoft.com/office/drawing/2014/main" id="{ED2877CA-93DC-27E4-7E88-A3BFD023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C380214-D480-A4DA-83AE-72A2879904E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008313" y="1497013"/>
            <a:ext cx="8266112" cy="4541837"/>
          </a:xfrm>
        </p:spPr>
        <p:txBody>
          <a:bodyPr>
            <a:normAutofit/>
          </a:bodyPr>
          <a:lstStyle/>
          <a:p>
            <a:r>
              <a:rPr lang="en-GB" dirty="0" smtClean="0"/>
              <a:t>"Our project, the Electrical Billing System, automates billing processes, minimizes errors, and enhances security using Core Java. It's a modern solution for efficient and accurate electrical billing</a:t>
            </a:r>
            <a:r>
              <a:rPr lang="en-GB" dirty="0" smtClean="0"/>
              <a:t>.“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="" xmlns:p14="http://schemas.microsoft.com/office/powerpoint/2010/main" val="357990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7EE71E21-F825-552E-685A-A16DFD08C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865" y="440766"/>
            <a:ext cx="10506386" cy="586583"/>
          </a:xfrm>
        </p:spPr>
        <p:txBody>
          <a:bodyPr/>
          <a:lstStyle/>
          <a:p>
            <a:r>
              <a:rPr lang="en-US" dirty="0" smtClean="0"/>
              <a:t>Hardware and software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B3B02CA1-46F0-C88E-1D4D-AD45E4BEEC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7865" y="1665516"/>
            <a:ext cx="2492882" cy="3506871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PROCESSOR  :</a:t>
            </a:r>
            <a:r>
              <a:rPr lang="en-IN" dirty="0" smtClean="0"/>
              <a:t>HP i3 7</a:t>
            </a:r>
            <a:r>
              <a:rPr lang="en-IN" baseline="30000" dirty="0" smtClean="0"/>
              <a:t>th</a:t>
            </a:r>
            <a:r>
              <a:rPr lang="en-IN" dirty="0" smtClean="0"/>
              <a:t> gen Laptop.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SYSTEM PROCESSOR SPEED : 1.70GHZ TO 2.40GHZ.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RAM :8gb Ram 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 HARDDISK :500  Gigabyte  SSD.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AA67296C-B54D-C9E0-7D35-C566B558EE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561" y="3838475"/>
            <a:ext cx="2146157" cy="984735"/>
          </a:xfrm>
        </p:spPr>
        <p:txBody>
          <a:bodyPr/>
          <a:lstStyle/>
          <a:p>
            <a:r>
              <a:rPr lang="en-US" dirty="0" smtClean="0"/>
              <a:t>Eclipse IDE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236FB88-8B4F-3B1A-3D00-E7CAB9D24C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45561" y="4857546"/>
            <a:ext cx="2146157" cy="314841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Version :</a:t>
            </a:r>
            <a:r>
              <a:rPr lang="en-US" dirty="0" smtClean="0"/>
              <a:t>2023-06 (4.28.0)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1EABD9D-673D-C03F-F3E6-FDE21FAC3B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33442" y="2753783"/>
            <a:ext cx="1984267" cy="948574"/>
          </a:xfrm>
        </p:spPr>
        <p:txBody>
          <a:bodyPr/>
          <a:lstStyle/>
          <a:p>
            <a:r>
              <a:rPr lang="en-US" dirty="0" smtClean="0"/>
              <a:t>Windows 10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63E2E3D1-FC51-66CF-8771-0D5865F648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43490" y="3702356"/>
            <a:ext cx="1984267" cy="3177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Single language</a:t>
            </a:r>
            <a:endParaRPr lang="en-US" dirty="0"/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CD9E2FDD-3DAA-E87E-5AFE-C00DD46A99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971447" y="1712736"/>
            <a:ext cx="1984267" cy="896066"/>
          </a:xfrm>
        </p:spPr>
        <p:txBody>
          <a:bodyPr/>
          <a:lstStyle/>
          <a:p>
            <a:r>
              <a:rPr lang="en-IN" dirty="0" smtClean="0"/>
              <a:t>JDK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AEE6F8A0-427D-4668-C2FF-5EEFF7198C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250680" y="2608801"/>
            <a:ext cx="1705034" cy="365125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Java runtime environment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="" xmlns:a16="http://schemas.microsoft.com/office/drawing/2014/main" id="{BE884F42-92FD-22A5-CA92-C0F2FCE9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="" xmlns:a16="http://schemas.microsoft.com/office/drawing/2014/main" id="{088C50D6-EAAD-53D4-AB70-E52B1033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627120" y="982980"/>
            <a:ext cx="0" cy="462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16680" y="1203960"/>
            <a:ext cx="2491740" cy="815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Software Used: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670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0D091F-2E1A-3912-A662-9729BFF72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865" y="440766"/>
            <a:ext cx="10506386" cy="586583"/>
          </a:xfrm>
        </p:spPr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BC666B-BB3E-B2ED-8A5E-19221BAAE8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9100" y="1665516"/>
            <a:ext cx="3368039" cy="350687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User Input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Billing Calculation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Payment Processing (Credit Card, Net Banking, UPI)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Authentication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AB7AEC9E-CD35-42D1-BC0E-9ADB786E41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22978" y="1532515"/>
            <a:ext cx="777240" cy="777240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1" name="Text Placeholder 110">
            <a:extLst>
              <a:ext uri="{FF2B5EF4-FFF2-40B4-BE49-F238E27FC236}">
                <a16:creationId xmlns="" xmlns:a16="http://schemas.microsoft.com/office/drawing/2014/main" id="{E98D4F18-5E2F-031D-60BB-4B142E36E3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1376" y="1355087"/>
            <a:ext cx="5052635" cy="1132097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Created main class and  using Scanner method user </a:t>
            </a:r>
            <a:r>
              <a:rPr lang="en-GB" dirty="0" smtClean="0"/>
              <a:t>provides input (name, EB number, units consumed)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BF9B9F52-1D1B-C12E-B4CD-FE05CFE5D17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22978" y="3030332"/>
            <a:ext cx="777240" cy="777240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2" name="Text Placeholder 111">
            <a:extLst>
              <a:ext uri="{FF2B5EF4-FFF2-40B4-BE49-F238E27FC236}">
                <a16:creationId xmlns="" xmlns:a16="http://schemas.microsoft.com/office/drawing/2014/main" id="{43AE4C46-DDC1-E4A5-9BB9-D3B96E0DB1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71375" y="2852903"/>
            <a:ext cx="5052635" cy="1132097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If &amp;If-else is used to find the consumed units falls in which condition  and bill amount is calculated .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6C4D62A7-4691-23C9-A9A0-E32D8B7496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22978" y="4224867"/>
            <a:ext cx="777240" cy="7196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3" name="Text Placeholder 112">
            <a:extLst>
              <a:ext uri="{FF2B5EF4-FFF2-40B4-BE49-F238E27FC236}">
                <a16:creationId xmlns="" xmlns:a16="http://schemas.microsoft.com/office/drawing/2014/main" id="{8C559730-60A8-902B-3589-AA34371DB4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71375" y="4004734"/>
            <a:ext cx="5052635" cy="115146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For Payment we provided three options , which one is comfortable for consumer can avail it . That achieved by  using Switch case() .</a:t>
            </a:r>
          </a:p>
        </p:txBody>
      </p:sp>
      <p:sp>
        <p:nvSpPr>
          <p:cNvPr id="114" name="Footer Placeholder 113">
            <a:extLst>
              <a:ext uri="{FF2B5EF4-FFF2-40B4-BE49-F238E27FC236}">
                <a16:creationId xmlns="" xmlns:a16="http://schemas.microsoft.com/office/drawing/2014/main" id="{40207CFE-CACC-9CEB-794D-0044294F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/>
          <a:p>
            <a:r>
              <a:rPr lang="en-US" dirty="0" smtClean="0"/>
              <a:t>Core  java</a:t>
            </a:r>
            <a:endParaRPr lang="en-US" dirty="0"/>
          </a:p>
        </p:txBody>
      </p:sp>
      <p:sp>
        <p:nvSpPr>
          <p:cNvPr id="115" name="Slide Number Placeholder 114">
            <a:extLst>
              <a:ext uri="{FF2B5EF4-FFF2-40B4-BE49-F238E27FC236}">
                <a16:creationId xmlns="" xmlns:a16="http://schemas.microsoft.com/office/drawing/2014/main" id="{CC42DFEC-7500-6BE8-98B9-115C5A76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="" xmlns:a16="http://schemas.microsoft.com/office/drawing/2014/main" id="{6C4D62A7-4691-23C9-A9A0-E32D8B7496F0}"/>
              </a:ext>
            </a:extLst>
          </p:cNvPr>
          <p:cNvSpPr txBox="1">
            <a:spLocks/>
          </p:cNvSpPr>
          <p:nvPr/>
        </p:nvSpPr>
        <p:spPr>
          <a:xfrm rot="10800000" flipV="1">
            <a:off x="4945103" y="5464685"/>
            <a:ext cx="779624" cy="822136"/>
          </a:xfrm>
          <a:prstGeom prst="ellipse">
            <a:avLst/>
          </a:prstGeom>
          <a:solidFill>
            <a:schemeClr val="tx1"/>
          </a:solidFill>
        </p:spPr>
        <p:txBody>
          <a:bodyPr vert="horz" lIns="0" tIns="0" rIns="0" bIns="9144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3200" dirty="0" smtClean="0">
                <a:solidFill>
                  <a:schemeClr val="bg1"/>
                </a:solidFill>
              </a:rPr>
              <a:t>4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04467" y="5223933"/>
            <a:ext cx="5935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Authentication is Achieved by created authenticate method and get input as username and pass , using the keyword “equals” which return </a:t>
            </a:r>
            <a:r>
              <a:rPr lang="en-IN" dirty="0" smtClean="0"/>
              <a:t>B</a:t>
            </a:r>
            <a:r>
              <a:rPr lang="en-IN" dirty="0" smtClean="0"/>
              <a:t>oolean output to check given input are correct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381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F05898-B41A-2D9A-ABB7-DE8B01AB5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865" y="214692"/>
            <a:ext cx="3713700" cy="1245980"/>
          </a:xfrm>
        </p:spPr>
        <p:txBody>
          <a:bodyPr/>
          <a:lstStyle/>
          <a:p>
            <a:pPr lvl="0"/>
            <a:r>
              <a:rPr lang="en-US" noProof="0" dirty="0" smtClean="0"/>
              <a:t>Output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D12ECFB-2308-495C-A870-B32B4A3A76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07733" y="1430868"/>
            <a:ext cx="8455502" cy="475263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dirty="0" smtClean="0"/>
              <a:t>Sample output: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="" xmlns:a16="http://schemas.microsoft.com/office/drawing/2014/main" id="{6E1D331B-00D9-AF8A-EED7-38C7312F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/>
          <a:p>
            <a:r>
              <a:rPr lang="en-US" dirty="0" err="1" smtClean="0"/>
              <a:t>corejava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="" xmlns:a16="http://schemas.microsoft.com/office/drawing/2014/main" id="{724B3F9C-8F1F-B774-A218-3173242F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 descr="Screenshot 2023-09-30 10345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134" y="1744133"/>
            <a:ext cx="7214166" cy="51138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5299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7191CB-F46D-85EC-C93A-7CA0D4306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865" y="214692"/>
            <a:ext cx="3713700" cy="1245980"/>
          </a:xfrm>
        </p:spPr>
        <p:txBody>
          <a:bodyPr/>
          <a:lstStyle/>
          <a:p>
            <a:pPr lvl="0"/>
            <a:r>
              <a:rPr lang="en-US" dirty="0" smtClean="0"/>
              <a:t>Conclusion 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FAE86BE-3601-3793-7981-28D3C11E52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91467" y="609601"/>
            <a:ext cx="8153399" cy="6112934"/>
          </a:xfrm>
        </p:spPr>
        <p:txBody>
          <a:bodyPr/>
          <a:lstStyle/>
          <a:p>
            <a:r>
              <a:rPr lang="en-GB" sz="1800" b="1" dirty="0" smtClean="0"/>
              <a:t>Project Completion</a:t>
            </a:r>
            <a:r>
              <a:rPr lang="en-GB" sz="1800" dirty="0" smtClean="0"/>
              <a:t>: Mention that the project has been successfully completed, and the system is capable of calculating and processing electricity bills.</a:t>
            </a:r>
          </a:p>
          <a:p>
            <a:r>
              <a:rPr lang="en-GB" sz="1800" b="1" dirty="0" smtClean="0"/>
              <a:t>Achieved Objectives</a:t>
            </a:r>
            <a:r>
              <a:rPr lang="en-GB" sz="1800" dirty="0" smtClean="0"/>
              <a:t>: Summarize the project's main objectives, such as automating the billing process and offering multiple payment options.</a:t>
            </a:r>
          </a:p>
          <a:p>
            <a:endParaRPr lang="en-GB" sz="1800" b="1" dirty="0" smtClean="0"/>
          </a:p>
          <a:p>
            <a:r>
              <a:rPr lang="en-GB" sz="1800" b="1" dirty="0" smtClean="0"/>
              <a:t>User-Friendly</a:t>
            </a:r>
            <a:r>
              <a:rPr lang="en-GB" sz="1800" dirty="0" smtClean="0"/>
              <a:t>: Emphasize that the system is user-friendly, allowing customers to easily input their information and choose their preferred payment method.</a:t>
            </a:r>
          </a:p>
          <a:p>
            <a:r>
              <a:rPr lang="en-GB" sz="1800" b="1" dirty="0" smtClean="0"/>
              <a:t>Billing Accuracy</a:t>
            </a:r>
            <a:r>
              <a:rPr lang="en-GB" sz="1800" dirty="0" smtClean="0"/>
              <a:t>: Highlight how the system accurately calculates electricity bills based on consumption, ensuring fairness and transparency.</a:t>
            </a:r>
          </a:p>
          <a:p>
            <a:r>
              <a:rPr lang="en-GB" sz="1800" b="1" dirty="0" smtClean="0"/>
              <a:t>Payment Options</a:t>
            </a:r>
            <a:r>
              <a:rPr lang="en-GB" sz="1800" dirty="0" smtClean="0"/>
              <a:t>: Discuss the different payment options available, including credit/debit cards, net banking, and UPI, providing convenience to customers.</a:t>
            </a:r>
          </a:p>
          <a:p>
            <a:r>
              <a:rPr lang="en-GB" sz="1800" b="1" dirty="0" smtClean="0"/>
              <a:t>Security</a:t>
            </a:r>
            <a:r>
              <a:rPr lang="en-GB" sz="1800" dirty="0" smtClean="0"/>
              <a:t>: Mention that the system includes security measures, such as authentication for net banking, to protect user data and ensure safe transactions.</a:t>
            </a:r>
            <a:endParaRPr lang="en-GB" sz="1800" dirty="0"/>
          </a:p>
        </p:txBody>
      </p:sp>
      <p:sp>
        <p:nvSpPr>
          <p:cNvPr id="4" name="Rectangle 3"/>
          <p:cNvSpPr/>
          <p:nvPr/>
        </p:nvSpPr>
        <p:spPr>
          <a:xfrm>
            <a:off x="6189133" y="2252133"/>
            <a:ext cx="1261534" cy="86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ownload (1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533" y="2267003"/>
            <a:ext cx="1236132" cy="8225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77014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7191CB-F46D-85EC-C93A-7CA0D4306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865" y="214692"/>
            <a:ext cx="3713700" cy="1245980"/>
          </a:xfrm>
        </p:spPr>
        <p:txBody>
          <a:bodyPr/>
          <a:lstStyle/>
          <a:p>
            <a:pPr lvl="0"/>
            <a:r>
              <a:rPr lang="en-US" dirty="0" smtClean="0"/>
              <a:t> the end 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FAE86BE-3601-3793-7981-28D3C11E52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1400" y="2302933"/>
            <a:ext cx="4368800" cy="584200"/>
          </a:xfrm>
        </p:spPr>
        <p:txBody>
          <a:bodyPr/>
          <a:lstStyle/>
          <a:p>
            <a:r>
              <a:rPr lang="en-GB" sz="3200" u="none" dirty="0" smtClean="0"/>
              <a:t>THANK YOU</a:t>
            </a:r>
            <a:endParaRPr lang="en-GB" sz="3200" u="none" dirty="0"/>
          </a:p>
        </p:txBody>
      </p:sp>
    </p:spTree>
    <p:extLst>
      <p:ext uri="{BB962C8B-B14F-4D97-AF65-F5344CB8AC3E}">
        <p14:creationId xmlns="" xmlns:p14="http://schemas.microsoft.com/office/powerpoint/2010/main" val="247701433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D4D0E9"/>
      </a:accent2>
      <a:accent3>
        <a:srgbClr val="0070C0"/>
      </a:accent3>
      <a:accent4>
        <a:srgbClr val="FFC000"/>
      </a:accent4>
      <a:accent5>
        <a:srgbClr val="362795"/>
      </a:accent5>
      <a:accent6>
        <a:srgbClr val="70AD47"/>
      </a:accent6>
      <a:hlink>
        <a:srgbClr val="85DFFF"/>
      </a:hlink>
      <a:folHlink>
        <a:srgbClr val="00B0F0"/>
      </a:folHlink>
    </a:clrScheme>
    <a:fontScheme name="Custom 61">
      <a:majorFont>
        <a:latin typeface="Batang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M45175639_Win32_SL_V3" id="{E3BABE8A-5E36-4CEB-8367-07951D61F935}" vid="{CBF2C544-30BB-46F6-928C-1C11FB7997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739EF8B-F994-4519-B48E-10C452FEAD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1C2A15-7366-43A1-B7CD-9C6962E5A8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2B3A36-3019-4E93-B322-5E261AC587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376</Words>
  <Application>Microsoft Office PowerPoint</Application>
  <PresentationFormat>Custom</PresentationFormat>
  <Paragraphs>57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Custom</vt:lpstr>
      <vt:lpstr>Electricity Bill Payment System Using Core Java</vt:lpstr>
      <vt:lpstr>Explanation</vt:lpstr>
      <vt:lpstr>Hardware and software</vt:lpstr>
      <vt:lpstr>Modules</vt:lpstr>
      <vt:lpstr>Output</vt:lpstr>
      <vt:lpstr>Conclusion </vt:lpstr>
      <vt:lpstr> the end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2023-07-17T18:59:19Z</dcterms:created>
  <dcterms:modified xsi:type="dcterms:W3CDTF">2023-09-30T05:54:32Z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