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4"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muduri anand" userId="ec5eb2364e50f376" providerId="LiveId" clId="{171A797B-3252-4F1A-91A4-F278E550C3FA}"/>
    <pc:docChg chg="modSld">
      <pc:chgData name="namuduri anand" userId="ec5eb2364e50f376" providerId="LiveId" clId="{171A797B-3252-4F1A-91A4-F278E550C3FA}" dt="2023-10-11T08:48:00.970" v="0" actId="20577"/>
      <pc:docMkLst>
        <pc:docMk/>
      </pc:docMkLst>
      <pc:sldChg chg="modSp mod">
        <pc:chgData name="namuduri anand" userId="ec5eb2364e50f376" providerId="LiveId" clId="{171A797B-3252-4F1A-91A4-F278E550C3FA}" dt="2023-10-11T08:48:00.970" v="0" actId="20577"/>
        <pc:sldMkLst>
          <pc:docMk/>
          <pc:sldMk cId="654352196" sldId="258"/>
        </pc:sldMkLst>
        <pc:spChg chg="mod">
          <ac:chgData name="namuduri anand" userId="ec5eb2364e50f376" providerId="LiveId" clId="{171A797B-3252-4F1A-91A4-F278E550C3FA}" dt="2023-10-11T08:48:00.970" v="0" actId="20577"/>
          <ac:spMkLst>
            <pc:docMk/>
            <pc:sldMk cId="654352196" sldId="258"/>
            <ac:spMk id="4" creationId="{953C723E-1666-F744-FBCF-EDA37AF1E9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8B4B9-ED3E-4F6A-A368-EE99E757E94C}"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C5CE3-3BC2-4ABD-8973-B59124213C8B}" type="slidenum">
              <a:rPr lang="en-IN" smtClean="0"/>
              <a:t>‹#›</a:t>
            </a:fld>
            <a:endParaRPr lang="en-IN"/>
          </a:p>
        </p:txBody>
      </p:sp>
    </p:spTree>
    <p:extLst>
      <p:ext uri="{BB962C8B-B14F-4D97-AF65-F5344CB8AC3E}">
        <p14:creationId xmlns:p14="http://schemas.microsoft.com/office/powerpoint/2010/main" val="2294340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DD77-FEE0-3476-D3B8-D38157367F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8D0A6D-7FD3-BC0E-FF51-B49BCB973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8F99E1-4483-6ECA-E92C-F628FF1FE63A}"/>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C9F9B92B-AEC8-3160-2156-E4A6C303D4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ECE86A-A2D7-AA18-2210-DBD4B0BA276E}"/>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2903786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8C779-5D06-BA1F-047C-154FE1AB39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BA187-7F11-CC48-12E7-30B1C4070A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3FE98-4ACF-4C3F-E085-5AEE13EAD626}"/>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6D8C0BCA-2F55-7EE5-0212-7349B9A63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708A4-A2D8-F0D3-91F2-0F93F448F257}"/>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62684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5701FA-0C05-9B4F-2357-78C0339A92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4F242C-CC9A-949F-6BB3-BE5AD3FE9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49E90-78D1-1940-4993-DD0C3AE9B47A}"/>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5E43364F-46E9-7A92-EFBD-861979A712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9C557B-1965-F5B0-F0E5-E0F527CCD46D}"/>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3662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FD04-5681-88F0-8F0F-3C23EBD74D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F935AD-603E-DEB6-A012-9DFC48022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AEBF4-FE8A-5519-ECB9-5E4A1BB80B3A}"/>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A4AF4997-558F-3478-83F0-0C1907FD63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62E59B-8F7A-F142-CAF6-621BE6A0E420}"/>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232863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F3562-48AC-BBDA-92A6-F903893B4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FDA9E8-F4A0-CF5A-599B-33A06C83B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1FACE-45F2-8C73-A46C-ADA941E8B60D}"/>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A662F0D8-8D21-84ED-4917-BCF9212CE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1B1846-0357-C73F-F656-ED40F39BFA6A}"/>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425548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7AEA9-C18D-B379-3D9F-434BFE41FC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961F51-8262-3F2D-BCB7-DB21EC3185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86CBEA-9ED2-C055-6B16-547F9D5B98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950061-7D7E-2069-2ED5-93E8CA0D5133}"/>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6" name="Footer Placeholder 5">
            <a:extLst>
              <a:ext uri="{FF2B5EF4-FFF2-40B4-BE49-F238E27FC236}">
                <a16:creationId xmlns:a16="http://schemas.microsoft.com/office/drawing/2014/main" id="{C0A68797-CD18-79DE-E1B1-A1F32E10FC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D60364-0E9B-DE85-C66F-0C94EE873AC4}"/>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222601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2AC5-100F-962E-4859-8F127DA396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880DA-0B7C-9250-6FAA-365A1F390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48511-BED0-72CD-C1A8-57342B08BE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8B784-30AA-9514-283D-F3F01D8B2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3FFA26-F06F-319D-18FB-96415DDDD6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56BC85-2184-BD0E-BB21-1818C0DD38DF}"/>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8" name="Footer Placeholder 7">
            <a:extLst>
              <a:ext uri="{FF2B5EF4-FFF2-40B4-BE49-F238E27FC236}">
                <a16:creationId xmlns:a16="http://schemas.microsoft.com/office/drawing/2014/main" id="{2190FC80-A1E8-25B7-BF34-44AF091B62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F4B03D-E253-C412-7A1E-63BB2ACD2DB9}"/>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3606375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497F-74DE-912A-B04F-9470B47AEB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FF6F31-87D7-259B-F4A8-CF0D9AFB802D}"/>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4" name="Footer Placeholder 3">
            <a:extLst>
              <a:ext uri="{FF2B5EF4-FFF2-40B4-BE49-F238E27FC236}">
                <a16:creationId xmlns:a16="http://schemas.microsoft.com/office/drawing/2014/main" id="{7129DA84-2C2C-EF58-E211-58CA45CEDF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E75853-F3B2-8BFF-1ABE-89BF9CB4BA00}"/>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1377956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04099-FE2B-00C0-B29B-E42598E226CE}"/>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3" name="Footer Placeholder 2">
            <a:extLst>
              <a:ext uri="{FF2B5EF4-FFF2-40B4-BE49-F238E27FC236}">
                <a16:creationId xmlns:a16="http://schemas.microsoft.com/office/drawing/2014/main" id="{8BB58DE0-8A95-74F6-86D1-A5F4905056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AC83990-2F69-6DD7-41DB-052564719C23}"/>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153949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6526-B194-8DBE-51B2-4A4C40E6D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12FAB-1DD7-2C8F-8DC3-30EEAABBB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4582DA-4B7B-5487-9C06-9848BF160A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B2C3A-B6C1-2E92-97F6-DB392D8E0043}"/>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6" name="Footer Placeholder 5">
            <a:extLst>
              <a:ext uri="{FF2B5EF4-FFF2-40B4-BE49-F238E27FC236}">
                <a16:creationId xmlns:a16="http://schemas.microsoft.com/office/drawing/2014/main" id="{49D6F5F5-3A91-1D67-64B8-BB0CB20C79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CAAD4-D5DA-D8D7-3925-14500F2E2E34}"/>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377360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71143-7343-764E-D52F-E13F0E9F8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35BB9A-E7B8-2DBF-1E12-E8369B20F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731D40-FCFE-D1AF-A7D9-47B8E8B2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2CB39-BED2-AB1E-C412-97E435ECDCDB}"/>
              </a:ext>
            </a:extLst>
          </p:cNvPr>
          <p:cNvSpPr>
            <a:spLocks noGrp="1"/>
          </p:cNvSpPr>
          <p:nvPr>
            <p:ph type="dt" sz="half" idx="10"/>
          </p:nvPr>
        </p:nvSpPr>
        <p:spPr/>
        <p:txBody>
          <a:bodyPr/>
          <a:lstStyle/>
          <a:p>
            <a:fld id="{117B6FC6-8327-46F5-A0EB-10A9B4FB9665}" type="datetimeFigureOut">
              <a:rPr lang="en-IN" smtClean="0"/>
              <a:t>01-11-2023</a:t>
            </a:fld>
            <a:endParaRPr lang="en-IN"/>
          </a:p>
        </p:txBody>
      </p:sp>
      <p:sp>
        <p:nvSpPr>
          <p:cNvPr id="6" name="Footer Placeholder 5">
            <a:extLst>
              <a:ext uri="{FF2B5EF4-FFF2-40B4-BE49-F238E27FC236}">
                <a16:creationId xmlns:a16="http://schemas.microsoft.com/office/drawing/2014/main" id="{1E341E30-0D9C-16B4-BE1A-4A32BF9E91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2B4EA3-4EB1-244A-0018-8FD020B5087E}"/>
              </a:ext>
            </a:extLst>
          </p:cNvPr>
          <p:cNvSpPr>
            <a:spLocks noGrp="1"/>
          </p:cNvSpPr>
          <p:nvPr>
            <p:ph type="sldNum" sz="quarter" idx="12"/>
          </p:nvPr>
        </p:nvSpPr>
        <p:spPr/>
        <p:txBody>
          <a:bodyPr/>
          <a:lstStyle/>
          <a:p>
            <a:fld id="{326621F5-AB81-451B-B36F-B19FC9797C9C}" type="slidenum">
              <a:rPr lang="en-IN" smtClean="0"/>
              <a:t>‹#›</a:t>
            </a:fld>
            <a:endParaRPr lang="en-IN"/>
          </a:p>
        </p:txBody>
      </p:sp>
    </p:spTree>
    <p:extLst>
      <p:ext uri="{BB962C8B-B14F-4D97-AF65-F5344CB8AC3E}">
        <p14:creationId xmlns:p14="http://schemas.microsoft.com/office/powerpoint/2010/main" val="72401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AD7380-9A75-FFF2-A8FB-0F0FFB094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C6B7FE-334E-1457-FEF4-0744D75791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0EEE9-B549-1928-86A5-44E61F137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B6FC6-8327-46F5-A0EB-10A9B4FB9665}" type="datetimeFigureOut">
              <a:rPr lang="en-IN" smtClean="0"/>
              <a:t>01-11-2023</a:t>
            </a:fld>
            <a:endParaRPr lang="en-IN"/>
          </a:p>
        </p:txBody>
      </p:sp>
      <p:sp>
        <p:nvSpPr>
          <p:cNvPr id="5" name="Footer Placeholder 4">
            <a:extLst>
              <a:ext uri="{FF2B5EF4-FFF2-40B4-BE49-F238E27FC236}">
                <a16:creationId xmlns:a16="http://schemas.microsoft.com/office/drawing/2014/main" id="{BA91CAA5-3B6E-5AD0-9A1C-34B92FDCA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B970DB-F674-9A99-9698-0123802705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21F5-AB81-451B-B36F-B19FC9797C9C}" type="slidenum">
              <a:rPr lang="en-IN" smtClean="0"/>
              <a:t>‹#›</a:t>
            </a:fld>
            <a:endParaRPr lang="en-IN"/>
          </a:p>
        </p:txBody>
      </p:sp>
    </p:spTree>
    <p:extLst>
      <p:ext uri="{BB962C8B-B14F-4D97-AF65-F5344CB8AC3E}">
        <p14:creationId xmlns:p14="http://schemas.microsoft.com/office/powerpoint/2010/main" val="2686721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0431-D783-3A26-7853-8540BBA3075A}"/>
              </a:ext>
            </a:extLst>
          </p:cNvPr>
          <p:cNvSpPr>
            <a:spLocks noGrp="1"/>
          </p:cNvSpPr>
          <p:nvPr>
            <p:ph type="ctrTitle"/>
          </p:nvPr>
        </p:nvSpPr>
        <p:spPr/>
        <p:txBody>
          <a:bodyPr/>
          <a:lstStyle/>
          <a:p>
            <a:r>
              <a:rPr lang="en-IN" dirty="0"/>
              <a:t>LOGISTIC REGRESSION</a:t>
            </a:r>
          </a:p>
        </p:txBody>
      </p:sp>
      <p:sp>
        <p:nvSpPr>
          <p:cNvPr id="3" name="Subtitle 2">
            <a:extLst>
              <a:ext uri="{FF2B5EF4-FFF2-40B4-BE49-F238E27FC236}">
                <a16:creationId xmlns:a16="http://schemas.microsoft.com/office/drawing/2014/main" id="{ADAE5B1C-BE96-B057-3936-7B923A7459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1827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C3A2E-7493-3AC7-8271-693C67455CCB}"/>
              </a:ext>
            </a:extLst>
          </p:cNvPr>
          <p:cNvPicPr>
            <a:picLocks noChangeAspect="1"/>
          </p:cNvPicPr>
          <p:nvPr/>
        </p:nvPicPr>
        <p:blipFill>
          <a:blip r:embed="rId2"/>
          <a:stretch>
            <a:fillRect/>
          </a:stretch>
        </p:blipFill>
        <p:spPr>
          <a:xfrm>
            <a:off x="3509962" y="190500"/>
            <a:ext cx="5172075" cy="6477000"/>
          </a:xfrm>
          <a:prstGeom prst="rect">
            <a:avLst/>
          </a:prstGeom>
        </p:spPr>
      </p:pic>
    </p:spTree>
    <p:extLst>
      <p:ext uri="{BB962C8B-B14F-4D97-AF65-F5344CB8AC3E}">
        <p14:creationId xmlns:p14="http://schemas.microsoft.com/office/powerpoint/2010/main" val="184565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5D18-4D56-EBEB-FDFE-6F8331A69CD5}"/>
              </a:ext>
            </a:extLst>
          </p:cNvPr>
          <p:cNvSpPr>
            <a:spLocks noGrp="1"/>
          </p:cNvSpPr>
          <p:nvPr>
            <p:ph type="title"/>
          </p:nvPr>
        </p:nvSpPr>
        <p:spPr/>
        <p:txBody>
          <a:bodyPr>
            <a:normAutofit/>
          </a:bodyPr>
          <a:lstStyle/>
          <a:p>
            <a:r>
              <a:rPr lang="en-IN" sz="4400" dirty="0"/>
              <a:t>LINEAR REGRESSION</a:t>
            </a:r>
          </a:p>
        </p:txBody>
      </p:sp>
      <p:pic>
        <p:nvPicPr>
          <p:cNvPr id="6" name="Picture Placeholder 5">
            <a:extLst>
              <a:ext uri="{FF2B5EF4-FFF2-40B4-BE49-F238E27FC236}">
                <a16:creationId xmlns:a16="http://schemas.microsoft.com/office/drawing/2014/main" id="{7151A003-4909-1F4B-0677-8782A7F35B9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49" b="649"/>
          <a:stretch>
            <a:fillRect/>
          </a:stretch>
        </p:blipFill>
        <p:spPr/>
      </p:pic>
      <p:sp>
        <p:nvSpPr>
          <p:cNvPr id="4" name="Text Placeholder 3">
            <a:extLst>
              <a:ext uri="{FF2B5EF4-FFF2-40B4-BE49-F238E27FC236}">
                <a16:creationId xmlns:a16="http://schemas.microsoft.com/office/drawing/2014/main" id="{B0E596F7-8CE7-6144-B16B-D003B4A5EF23}"/>
              </a:ext>
            </a:extLst>
          </p:cNvPr>
          <p:cNvSpPr>
            <a:spLocks noGrp="1"/>
          </p:cNvSpPr>
          <p:nvPr>
            <p:ph type="body" sz="half" idx="2"/>
          </p:nvPr>
        </p:nvSpPr>
        <p:spPr/>
        <p:txBody>
          <a:bodyPr>
            <a:normAutofit/>
          </a:bodyPr>
          <a:lstStyle/>
          <a:p>
            <a:r>
              <a:rPr lang="en-US" sz="1800" dirty="0"/>
              <a:t>Linear Regression is one of the most simple Machine learning algorithm that comes under Supervised Learning technique and used for solving regression problems. It is used for predicting the continuous dependent variable with the help of independent variables. The goal of the Linear regression is to find the best fit line that can accurately predict the output for the continuous dependent variable.</a:t>
            </a:r>
            <a:endParaRPr lang="en-IN" sz="1800" dirty="0"/>
          </a:p>
        </p:txBody>
      </p:sp>
    </p:spTree>
    <p:extLst>
      <p:ext uri="{BB962C8B-B14F-4D97-AF65-F5344CB8AC3E}">
        <p14:creationId xmlns:p14="http://schemas.microsoft.com/office/powerpoint/2010/main" val="92171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13DA-3B9F-768D-7CA6-9A3AAB1BBCF7}"/>
              </a:ext>
            </a:extLst>
          </p:cNvPr>
          <p:cNvSpPr>
            <a:spLocks noGrp="1"/>
          </p:cNvSpPr>
          <p:nvPr>
            <p:ph type="title"/>
          </p:nvPr>
        </p:nvSpPr>
        <p:spPr/>
        <p:txBody>
          <a:bodyPr/>
          <a:lstStyle/>
          <a:p>
            <a:r>
              <a:rPr lang="en-IN" dirty="0"/>
              <a:t>LOGISTIC REGRESSION</a:t>
            </a:r>
          </a:p>
        </p:txBody>
      </p:sp>
      <p:pic>
        <p:nvPicPr>
          <p:cNvPr id="6" name="Picture Placeholder 5">
            <a:extLst>
              <a:ext uri="{FF2B5EF4-FFF2-40B4-BE49-F238E27FC236}">
                <a16:creationId xmlns:a16="http://schemas.microsoft.com/office/drawing/2014/main" id="{CA8A1E30-4A01-45F6-2593-788946C73A9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07" r="12007"/>
          <a:stretch>
            <a:fillRect/>
          </a:stretch>
        </p:blipFill>
        <p:spPr/>
      </p:pic>
      <p:sp>
        <p:nvSpPr>
          <p:cNvPr id="4" name="Text Placeholder 3">
            <a:extLst>
              <a:ext uri="{FF2B5EF4-FFF2-40B4-BE49-F238E27FC236}">
                <a16:creationId xmlns:a16="http://schemas.microsoft.com/office/drawing/2014/main" id="{953C723E-1666-F744-FBCF-EDA37AF1E91E}"/>
              </a:ext>
            </a:extLst>
          </p:cNvPr>
          <p:cNvSpPr>
            <a:spLocks noGrp="1"/>
          </p:cNvSpPr>
          <p:nvPr>
            <p:ph type="body" sz="half" idx="2"/>
          </p:nvPr>
        </p:nvSpPr>
        <p:spPr/>
        <p:txBody>
          <a:bodyPr/>
          <a:lstStyle/>
          <a:p>
            <a:r>
              <a:rPr lang="en-US"/>
              <a:t>Logistic </a:t>
            </a:r>
            <a:r>
              <a:rPr lang="en-US" dirty="0"/>
              <a:t>regression is one of the most popular Machine Learning algorithms, which comes under the Supervised Learning technique. It is used for predicting the categorical dependent variable using a given set of independent </a:t>
            </a:r>
            <a:r>
              <a:rPr lang="en-US" dirty="0" err="1"/>
              <a:t>variables.Logistic</a:t>
            </a:r>
            <a:r>
              <a:rPr lang="en-US" dirty="0"/>
              <a:t>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endParaRPr lang="en-IN" dirty="0"/>
          </a:p>
        </p:txBody>
      </p:sp>
    </p:spTree>
    <p:extLst>
      <p:ext uri="{BB962C8B-B14F-4D97-AF65-F5344CB8AC3E}">
        <p14:creationId xmlns:p14="http://schemas.microsoft.com/office/powerpoint/2010/main" val="654352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8F2EE96-2F35-7EB2-17F6-8345EC7470E3}"/>
                  </a:ext>
                </a:extLst>
              </p:cNvPr>
              <p:cNvSpPr txBox="1"/>
              <p:nvPr/>
            </p:nvSpPr>
            <p:spPr>
              <a:xfrm>
                <a:off x="0" y="-58723"/>
                <a:ext cx="12192000" cy="6370847"/>
              </a:xfrm>
              <a:prstGeom prst="rect">
                <a:avLst/>
              </a:prstGeom>
              <a:noFill/>
            </p:spPr>
            <p:txBody>
              <a:bodyPr wrap="square" rtlCol="0">
                <a:spAutoFit/>
              </a:bodyPr>
              <a:lstStyle/>
              <a:p>
                <a:r>
                  <a:rPr lang="en-IN" dirty="0"/>
                  <a:t>X=[14.9,15.9,9.0,14.9,14.7]</a:t>
                </a:r>
              </a:p>
              <a:p>
                <a:r>
                  <a:rPr lang="en-IN" dirty="0"/>
                  <a:t>Y=[22.7,25.4,21.5,16,22]</a:t>
                </a:r>
              </a:p>
              <a:p>
                <a:r>
                  <a:rPr lang="en-IN" dirty="0" err="1"/>
                  <a:t>mean_x</a:t>
                </a:r>
                <a:r>
                  <a:rPr lang="en-IN" dirty="0"/>
                  <a:t>=13.88</a:t>
                </a:r>
              </a:p>
              <a:p>
                <a:r>
                  <a:rPr lang="en-IN" dirty="0" err="1"/>
                  <a:t>Mean_y</a:t>
                </a:r>
                <a:r>
                  <a:rPr lang="en-IN" dirty="0"/>
                  <a:t>=21.52</a:t>
                </a:r>
              </a:p>
              <a:p>
                <a:r>
                  <a:rPr lang="en-IN" dirty="0" err="1"/>
                  <a:t>x_diff</a:t>
                </a:r>
                <a:r>
                  <a:rPr lang="en-IN" dirty="0"/>
                  <a:t>=X-</a:t>
                </a:r>
                <a:r>
                  <a:rPr lang="en-IN" dirty="0" err="1"/>
                  <a:t>mean_x</a:t>
                </a:r>
                <a:r>
                  <a:rPr lang="en-IN" dirty="0"/>
                  <a:t>=[1.02,2.02,-4.88,1.02,0.82]</a:t>
                </a:r>
              </a:p>
              <a:p>
                <a:r>
                  <a:rPr lang="en-IN" dirty="0" err="1"/>
                  <a:t>Y_diff</a:t>
                </a:r>
                <a:r>
                  <a:rPr lang="en-IN" dirty="0"/>
                  <a:t>=y-</a:t>
                </a:r>
                <a:r>
                  <a:rPr lang="en-IN" dirty="0" err="1"/>
                  <a:t>mean_Y</a:t>
                </a:r>
                <a:r>
                  <a:rPr lang="en-IN" dirty="0"/>
                  <a:t>=[1.18,3.88,-0.02,-5.52,0.48</a:t>
                </a:r>
              </a:p>
              <a:p>
                <a:r>
                  <a:rPr lang="en-IN" dirty="0"/>
                  <a:t>Prod=</a:t>
                </a:r>
                <a:r>
                  <a:rPr lang="en-IN" dirty="0" err="1"/>
                  <a:t>x_diff</a:t>
                </a:r>
                <a:r>
                  <a:rPr lang="en-IN" dirty="0"/>
                  <a:t>*</a:t>
                </a:r>
                <a:r>
                  <a:rPr lang="en-IN" dirty="0" err="1"/>
                  <a:t>Y_diff</a:t>
                </a:r>
                <a:r>
                  <a:rPr lang="en-IN" dirty="0"/>
                  <a:t>=[1.2036,7.8376,0.0976,-5.6304,0.3936]</a:t>
                </a:r>
              </a:p>
              <a:p>
                <a:r>
                  <a:rPr lang="en-IN" dirty="0" err="1"/>
                  <a:t>sq</a:t>
                </a:r>
                <a:r>
                  <a:rPr lang="en-IN" dirty="0"/>
                  <a:t>=</a:t>
                </a:r>
                <a:r>
                  <a:rPr lang="en-IN" dirty="0" err="1"/>
                  <a:t>x_diff</a:t>
                </a:r>
                <a:r>
                  <a:rPr lang="en-IN" dirty="0"/>
                  <a:t>**2=[1.0404,4.0804,23.8144,1.0404,0.6724]</a:t>
                </a:r>
              </a:p>
              <a:p>
                <a:r>
                  <a:rPr lang="en-IN" dirty="0"/>
                  <a:t>M(slope)=</a:t>
                </a:r>
                <a14:m>
                  <m:oMath xmlns:m="http://schemas.openxmlformats.org/officeDocument/2006/math">
                    <m:f>
                      <m:fPr>
                        <m:ctrlPr>
                          <a:rPr lang="en-IN" sz="2400" i="1" dirty="0" smtClean="0">
                            <a:solidFill>
                              <a:srgbClr val="836967"/>
                            </a:solidFill>
                            <a:latin typeface="Cambria Math" panose="02040503050406030204" pitchFamily="18" charset="0"/>
                          </a:rPr>
                        </m:ctrlPr>
                      </m:fPr>
                      <m:num>
                        <m:nary>
                          <m:naryPr>
                            <m:chr m:val="∑"/>
                            <m:grow m:val="on"/>
                            <m:subHide m:val="on"/>
                            <m:supHide m:val="on"/>
                            <m:ctrlPr>
                              <a:rPr lang="en-IN" sz="2400" i="1" dirty="0">
                                <a:solidFill>
                                  <a:srgbClr val="836967"/>
                                </a:solidFill>
                                <a:latin typeface="Cambria Math" panose="02040503050406030204" pitchFamily="18" charset="0"/>
                              </a:rPr>
                            </m:ctrlPr>
                          </m:naryPr>
                          <m:sub/>
                          <m:sup/>
                          <m:e>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r>
                                  <a:rPr lang="en-IN" sz="2400" i="0" dirty="0">
                                    <a:latin typeface="Cambria Math" panose="02040503050406030204" pitchFamily="18" charset="0"/>
                                  </a:rPr>
                                  <m:t>−</m:t>
                                </m:r>
                                <m:acc>
                                  <m:accPr>
                                    <m:chr m:val="̅"/>
                                    <m:ctrlPr>
                                      <a:rPr lang="en-IN" sz="2400" i="1" dirty="0">
                                        <a:solidFill>
                                          <a:srgbClr val="836967"/>
                                        </a:solidFill>
                                        <a:latin typeface="Cambria Math" panose="02040503050406030204" pitchFamily="18" charset="0"/>
                                      </a:rPr>
                                    </m:ctrlPr>
                                  </m:accPr>
                                  <m:e>
                                    <m:r>
                                      <a:rPr lang="en-IN" sz="2400" i="1" dirty="0">
                                        <a:latin typeface="Cambria Math" panose="02040503050406030204" pitchFamily="18" charset="0"/>
                                      </a:rPr>
                                      <m:t>𝑥</m:t>
                                    </m:r>
                                  </m:e>
                                </m:acc>
                              </m:e>
                            </m:d>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𝑦</m:t>
                                </m:r>
                                <m:r>
                                  <a:rPr lang="en-IN" sz="2400" i="0" dirty="0">
                                    <a:latin typeface="Cambria Math" panose="02040503050406030204" pitchFamily="18" charset="0"/>
                                  </a:rPr>
                                  <m:t>−</m:t>
                                </m:r>
                                <m:acc>
                                  <m:accPr>
                                    <m:chr m:val="̅"/>
                                    <m:ctrlPr>
                                      <a:rPr lang="en-IN" sz="2400" i="1" dirty="0">
                                        <a:solidFill>
                                          <a:srgbClr val="836967"/>
                                        </a:solidFill>
                                        <a:latin typeface="Cambria Math" panose="02040503050406030204" pitchFamily="18" charset="0"/>
                                      </a:rPr>
                                    </m:ctrlPr>
                                  </m:accPr>
                                  <m:e>
                                    <m:r>
                                      <a:rPr lang="en-IN" sz="2400" i="1" dirty="0">
                                        <a:latin typeface="Cambria Math" panose="02040503050406030204" pitchFamily="18" charset="0"/>
                                      </a:rPr>
                                      <m:t>𝑦</m:t>
                                    </m:r>
                                  </m:e>
                                </m:acc>
                              </m:e>
                            </m:d>
                          </m:e>
                        </m:nary>
                      </m:num>
                      <m:den>
                        <m:nary>
                          <m:naryPr>
                            <m:chr m:val="∑"/>
                            <m:grow m:val="on"/>
                            <m:subHide m:val="on"/>
                            <m:supHide m:val="on"/>
                            <m:ctrlPr>
                              <a:rPr lang="en-IN" sz="2400" i="1" dirty="0">
                                <a:latin typeface="Cambria Math" panose="02040503050406030204" pitchFamily="18" charset="0"/>
                              </a:rPr>
                            </m:ctrlPr>
                          </m:naryPr>
                          <m:sub/>
                          <m:sup/>
                          <m:e>
                            <m:sSup>
                              <m:sSupPr>
                                <m:ctrlPr>
                                  <a:rPr lang="en-IN" sz="2400" i="1" dirty="0">
                                    <a:solidFill>
                                      <a:srgbClr val="836967"/>
                                    </a:solidFill>
                                    <a:latin typeface="Cambria Math" panose="02040503050406030204" pitchFamily="18" charset="0"/>
                                  </a:rPr>
                                </m:ctrlPr>
                              </m:sSupPr>
                              <m:e>
                                <m:d>
                                  <m:dPr>
                                    <m:ctrlPr>
                                      <a:rPr lang="en-IN" sz="2400" i="1" dirty="0">
                                        <a:solidFill>
                                          <a:srgbClr val="836967"/>
                                        </a:solidFill>
                                        <a:latin typeface="Cambria Math" panose="02040503050406030204" pitchFamily="18" charset="0"/>
                                      </a:rPr>
                                    </m:ctrlPr>
                                  </m:dPr>
                                  <m:e>
                                    <m:r>
                                      <a:rPr lang="en-IN" sz="2400" i="1" dirty="0">
                                        <a:latin typeface="Cambria Math" panose="02040503050406030204" pitchFamily="18" charset="0"/>
                                      </a:rPr>
                                      <m:t>𝑥</m:t>
                                    </m:r>
                                    <m:r>
                                      <a:rPr lang="en-IN" sz="2400" i="0" dirty="0">
                                        <a:latin typeface="Cambria Math" panose="02040503050406030204" pitchFamily="18" charset="0"/>
                                      </a:rPr>
                                      <m:t>−</m:t>
                                    </m:r>
                                    <m:acc>
                                      <m:accPr>
                                        <m:chr m:val="̅"/>
                                        <m:ctrlPr>
                                          <a:rPr lang="en-IN" sz="2400" i="1" dirty="0">
                                            <a:solidFill>
                                              <a:srgbClr val="836967"/>
                                            </a:solidFill>
                                            <a:latin typeface="Cambria Math" panose="02040503050406030204" pitchFamily="18" charset="0"/>
                                          </a:rPr>
                                        </m:ctrlPr>
                                      </m:accPr>
                                      <m:e>
                                        <m:r>
                                          <a:rPr lang="en-IN" sz="2400" i="1" dirty="0">
                                            <a:latin typeface="Cambria Math" panose="02040503050406030204" pitchFamily="18" charset="0"/>
                                          </a:rPr>
                                          <m:t>𝑥</m:t>
                                        </m:r>
                                      </m:e>
                                    </m:acc>
                                  </m:e>
                                </m:d>
                              </m:e>
                              <m:sup>
                                <m:r>
                                  <a:rPr lang="en-IN" sz="2400" i="0" dirty="0">
                                    <a:latin typeface="Cambria Math" panose="02040503050406030204" pitchFamily="18" charset="0"/>
                                  </a:rPr>
                                  <m:t>2</m:t>
                                </m:r>
                              </m:sup>
                            </m:sSup>
                          </m:e>
                        </m:nary>
                      </m:den>
                    </m:f>
                  </m:oMath>
                </a14:m>
                <a:endParaRPr lang="en-IN" sz="2400" dirty="0"/>
              </a:p>
              <a:p>
                <a:r>
                  <a:rPr lang="en-IN" sz="2400" dirty="0"/>
                  <a:t>	</a:t>
                </a:r>
                <a:r>
                  <a:rPr lang="en-IN" dirty="0"/>
                  <a:t>=</a:t>
                </a:r>
                <a14:m>
                  <m:oMath xmlns:m="http://schemas.openxmlformats.org/officeDocument/2006/math">
                    <m:r>
                      <a:rPr lang="en-IN" i="1" dirty="0" smtClean="0">
                        <a:latin typeface="Cambria Math" panose="02040503050406030204" pitchFamily="18" charset="0"/>
                      </a:rPr>
                      <m:t>𝛴</m:t>
                    </m:r>
                    <m:r>
                      <a:rPr lang="en-IN" b="0" i="1" dirty="0" smtClean="0">
                        <a:latin typeface="Cambria Math" panose="02040503050406030204" pitchFamily="18" charset="0"/>
                      </a:rPr>
                      <m:t>𝑝𝑟𝑜𝑑</m:t>
                    </m:r>
                    <m:r>
                      <a:rPr lang="en-IN" b="0" i="1" dirty="0" smtClean="0">
                        <a:latin typeface="Cambria Math" panose="02040503050406030204" pitchFamily="18" charset="0"/>
                      </a:rPr>
                      <m:t>/</m:t>
                    </m:r>
                    <m:r>
                      <a:rPr lang="en-IN" i="1" dirty="0">
                        <a:latin typeface="Cambria Math" panose="02040503050406030204" pitchFamily="18" charset="0"/>
                      </a:rPr>
                      <m:t>𝛴</m:t>
                    </m:r>
                  </m:oMath>
                </a14:m>
                <a:r>
                  <a:rPr lang="en-IN" dirty="0"/>
                  <a:t>sq</a:t>
                </a:r>
              </a:p>
              <a:p>
                <a:r>
                  <a:rPr lang="en-IN" dirty="0"/>
                  <a:t>	=1.2036+7.8376+0.0976-5.6304+0.3936/1.0404+4.0804+23.8144+1.0404+0.6724</a:t>
                </a:r>
              </a:p>
              <a:p>
                <a:r>
                  <a:rPr lang="en-IN" dirty="0"/>
                  <a:t>	=0.1273166</a:t>
                </a:r>
              </a:p>
              <a:p>
                <a:r>
                  <a:rPr lang="en-IN" dirty="0"/>
                  <a:t>C=y-mx=2.52-(0.1273)*(13.88)=19.753</a:t>
                </a:r>
              </a:p>
              <a:p>
                <a:r>
                  <a:rPr lang="en-IN" dirty="0"/>
                  <a:t>Regression Equation=y=</a:t>
                </a:r>
                <a:r>
                  <a:rPr lang="en-IN" dirty="0" err="1"/>
                  <a:t>mx+c</a:t>
                </a:r>
                <a:r>
                  <a:rPr lang="en-IN" dirty="0"/>
                  <a:t>=0.127x+19.753</a:t>
                </a:r>
              </a:p>
              <a:p>
                <a:r>
                  <a:rPr lang="en-IN" dirty="0" err="1"/>
                  <a:t>Predicted_y</a:t>
                </a:r>
                <a:r>
                  <a:rPr lang="en-IN" dirty="0"/>
                  <a:t>(for given X)=&gt;y=0.1273*14.9+19. 753=21.6497</a:t>
                </a:r>
              </a:p>
              <a:p>
                <a:r>
                  <a:rPr lang="en-IN" dirty="0"/>
                  <a:t>		            y=0.1273*15.9+19.753=21.77707</a:t>
                </a:r>
              </a:p>
              <a:p>
                <a:r>
                  <a:rPr lang="en-IN" dirty="0"/>
                  <a:t>		            y=0.1273*9+19.753=20.8987</a:t>
                </a:r>
              </a:p>
              <a:p>
                <a:r>
                  <a:rPr lang="en-IN" dirty="0"/>
                  <a:t>		             y=0.1273*14.9+19.753=21.6497</a:t>
                </a:r>
              </a:p>
              <a:p>
                <a:r>
                  <a:rPr lang="en-IN" dirty="0"/>
                  <a:t>		            y=0.1273*14.7+19.753=21.62431</a:t>
                </a:r>
              </a:p>
              <a:p>
                <a:r>
                  <a:rPr lang="en-IN" dirty="0" err="1"/>
                  <a:t>Predicted_y</a:t>
                </a:r>
                <a:r>
                  <a:rPr lang="en-IN" dirty="0"/>
                  <a:t>=[21.6497,21.77707,20.8987,21.6497,21.62431]</a:t>
                </a:r>
              </a:p>
              <a:p>
                <a:endParaRPr lang="en-IN" dirty="0"/>
              </a:p>
            </p:txBody>
          </p:sp>
        </mc:Choice>
        <mc:Fallback xmlns="">
          <p:sp>
            <p:nvSpPr>
              <p:cNvPr id="3" name="TextBox 2">
                <a:extLst>
                  <a:ext uri="{FF2B5EF4-FFF2-40B4-BE49-F238E27FC236}">
                    <a16:creationId xmlns:a16="http://schemas.microsoft.com/office/drawing/2014/main" id="{D8F2EE96-2F35-7EB2-17F6-8345EC7470E3}"/>
                  </a:ext>
                </a:extLst>
              </p:cNvPr>
              <p:cNvSpPr txBox="1">
                <a:spLocks noRot="1" noChangeAspect="1" noMove="1" noResize="1" noEditPoints="1" noAdjustHandles="1" noChangeArrowheads="1" noChangeShapeType="1" noTextEdit="1"/>
              </p:cNvSpPr>
              <p:nvPr/>
            </p:nvSpPr>
            <p:spPr>
              <a:xfrm>
                <a:off x="0" y="-58723"/>
                <a:ext cx="12192000" cy="6370847"/>
              </a:xfrm>
              <a:prstGeom prst="rect">
                <a:avLst/>
              </a:prstGeom>
              <a:blipFill>
                <a:blip r:embed="rId2"/>
                <a:stretch>
                  <a:fillRect l="-400" t="-47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1FBA3D2D-D609-13F4-FDA2-855EF33ABA06}"/>
              </a:ext>
            </a:extLst>
          </p:cNvPr>
          <p:cNvPicPr>
            <a:picLocks noChangeAspect="1"/>
          </p:cNvPicPr>
          <p:nvPr/>
        </p:nvPicPr>
        <p:blipFill>
          <a:blip r:embed="rId3"/>
          <a:stretch>
            <a:fillRect/>
          </a:stretch>
        </p:blipFill>
        <p:spPr>
          <a:xfrm>
            <a:off x="1754959" y="6170822"/>
            <a:ext cx="7943850" cy="400050"/>
          </a:xfrm>
          <a:prstGeom prst="rect">
            <a:avLst/>
          </a:prstGeom>
        </p:spPr>
      </p:pic>
      <p:pic>
        <p:nvPicPr>
          <p:cNvPr id="11" name="Picture 10">
            <a:extLst>
              <a:ext uri="{FF2B5EF4-FFF2-40B4-BE49-F238E27FC236}">
                <a16:creationId xmlns:a16="http://schemas.microsoft.com/office/drawing/2014/main" id="{FAB4BA38-0EEF-E5BA-3459-EAB28962E422}"/>
              </a:ext>
            </a:extLst>
          </p:cNvPr>
          <p:cNvPicPr>
            <a:picLocks noChangeAspect="1"/>
          </p:cNvPicPr>
          <p:nvPr/>
        </p:nvPicPr>
        <p:blipFill>
          <a:blip r:embed="rId4"/>
          <a:stretch>
            <a:fillRect/>
          </a:stretch>
        </p:blipFill>
        <p:spPr>
          <a:xfrm>
            <a:off x="4545915" y="3953618"/>
            <a:ext cx="4962525" cy="276225"/>
          </a:xfrm>
          <a:prstGeom prst="rect">
            <a:avLst/>
          </a:prstGeom>
        </p:spPr>
      </p:pic>
    </p:spTree>
    <p:extLst>
      <p:ext uri="{BB962C8B-B14F-4D97-AF65-F5344CB8AC3E}">
        <p14:creationId xmlns:p14="http://schemas.microsoft.com/office/powerpoint/2010/main" val="3004810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764C5B-63EC-933E-C9D6-2443137C7F0F}"/>
              </a:ext>
            </a:extLst>
          </p:cNvPr>
          <p:cNvPicPr>
            <a:picLocks noChangeAspect="1"/>
          </p:cNvPicPr>
          <p:nvPr/>
        </p:nvPicPr>
        <p:blipFill>
          <a:blip r:embed="rId2"/>
          <a:stretch>
            <a:fillRect/>
          </a:stretch>
        </p:blipFill>
        <p:spPr>
          <a:xfrm>
            <a:off x="5570288" y="0"/>
            <a:ext cx="5956250" cy="3030890"/>
          </a:xfrm>
          <a:prstGeom prst="rect">
            <a:avLst/>
          </a:prstGeom>
        </p:spPr>
      </p:pic>
      <p:pic>
        <p:nvPicPr>
          <p:cNvPr id="8" name="Picture 7">
            <a:extLst>
              <a:ext uri="{FF2B5EF4-FFF2-40B4-BE49-F238E27FC236}">
                <a16:creationId xmlns:a16="http://schemas.microsoft.com/office/drawing/2014/main" id="{8BB126D1-E628-6B70-5BD0-632147FCBE46}"/>
              </a:ext>
            </a:extLst>
          </p:cNvPr>
          <p:cNvPicPr>
            <a:picLocks noChangeAspect="1"/>
          </p:cNvPicPr>
          <p:nvPr/>
        </p:nvPicPr>
        <p:blipFill>
          <a:blip r:embed="rId3"/>
          <a:stretch>
            <a:fillRect/>
          </a:stretch>
        </p:blipFill>
        <p:spPr>
          <a:xfrm>
            <a:off x="5712903" y="3053915"/>
            <a:ext cx="5813635" cy="1181100"/>
          </a:xfrm>
          <a:prstGeom prst="rect">
            <a:avLst/>
          </a:prstGeom>
        </p:spPr>
      </p:pic>
      <p:pic>
        <p:nvPicPr>
          <p:cNvPr id="12" name="Picture 11">
            <a:extLst>
              <a:ext uri="{FF2B5EF4-FFF2-40B4-BE49-F238E27FC236}">
                <a16:creationId xmlns:a16="http://schemas.microsoft.com/office/drawing/2014/main" id="{5C0F541E-848E-0166-9006-A0DC7803FD0B}"/>
              </a:ext>
            </a:extLst>
          </p:cNvPr>
          <p:cNvPicPr>
            <a:picLocks noChangeAspect="1"/>
          </p:cNvPicPr>
          <p:nvPr/>
        </p:nvPicPr>
        <p:blipFill>
          <a:blip r:embed="rId4"/>
          <a:stretch>
            <a:fillRect/>
          </a:stretch>
        </p:blipFill>
        <p:spPr>
          <a:xfrm>
            <a:off x="189452" y="3515768"/>
            <a:ext cx="4156046" cy="3196550"/>
          </a:xfrm>
          <a:prstGeom prst="rect">
            <a:avLst/>
          </a:prstGeom>
        </p:spPr>
      </p:pic>
      <p:pic>
        <p:nvPicPr>
          <p:cNvPr id="14" name="Picture 13">
            <a:extLst>
              <a:ext uri="{FF2B5EF4-FFF2-40B4-BE49-F238E27FC236}">
                <a16:creationId xmlns:a16="http://schemas.microsoft.com/office/drawing/2014/main" id="{98094ADC-B797-7662-C339-A2967FC95AA9}"/>
              </a:ext>
            </a:extLst>
          </p:cNvPr>
          <p:cNvPicPr>
            <a:picLocks noChangeAspect="1"/>
          </p:cNvPicPr>
          <p:nvPr/>
        </p:nvPicPr>
        <p:blipFill>
          <a:blip r:embed="rId5"/>
          <a:stretch>
            <a:fillRect/>
          </a:stretch>
        </p:blipFill>
        <p:spPr>
          <a:xfrm>
            <a:off x="1366728" y="1798106"/>
            <a:ext cx="1801493" cy="1846359"/>
          </a:xfrm>
          <a:prstGeom prst="rect">
            <a:avLst/>
          </a:prstGeom>
        </p:spPr>
      </p:pic>
      <p:pic>
        <p:nvPicPr>
          <p:cNvPr id="17" name="Picture 16">
            <a:extLst>
              <a:ext uri="{FF2B5EF4-FFF2-40B4-BE49-F238E27FC236}">
                <a16:creationId xmlns:a16="http://schemas.microsoft.com/office/drawing/2014/main" id="{2F51FDCC-DAE5-FF03-2CBE-7174B83864F6}"/>
              </a:ext>
            </a:extLst>
          </p:cNvPr>
          <p:cNvPicPr>
            <a:picLocks noChangeAspect="1"/>
          </p:cNvPicPr>
          <p:nvPr/>
        </p:nvPicPr>
        <p:blipFill>
          <a:blip r:embed="rId6"/>
          <a:stretch>
            <a:fillRect/>
          </a:stretch>
        </p:blipFill>
        <p:spPr>
          <a:xfrm>
            <a:off x="1" y="24576"/>
            <a:ext cx="5570288" cy="1773529"/>
          </a:xfrm>
          <a:prstGeom prst="rect">
            <a:avLst/>
          </a:prstGeom>
        </p:spPr>
      </p:pic>
      <p:pic>
        <p:nvPicPr>
          <p:cNvPr id="19" name="Picture 18">
            <a:extLst>
              <a:ext uri="{FF2B5EF4-FFF2-40B4-BE49-F238E27FC236}">
                <a16:creationId xmlns:a16="http://schemas.microsoft.com/office/drawing/2014/main" id="{EFEDA33D-96F7-7A5C-8B9F-5D8EC3531D37}"/>
              </a:ext>
            </a:extLst>
          </p:cNvPr>
          <p:cNvPicPr>
            <a:picLocks noChangeAspect="1"/>
          </p:cNvPicPr>
          <p:nvPr/>
        </p:nvPicPr>
        <p:blipFill>
          <a:blip r:embed="rId7"/>
          <a:stretch>
            <a:fillRect/>
          </a:stretch>
        </p:blipFill>
        <p:spPr>
          <a:xfrm>
            <a:off x="6241541" y="4207751"/>
            <a:ext cx="3209925" cy="723900"/>
          </a:xfrm>
          <a:prstGeom prst="rect">
            <a:avLst/>
          </a:prstGeom>
        </p:spPr>
      </p:pic>
    </p:spTree>
    <p:extLst>
      <p:ext uri="{BB962C8B-B14F-4D97-AF65-F5344CB8AC3E}">
        <p14:creationId xmlns:p14="http://schemas.microsoft.com/office/powerpoint/2010/main" val="267127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72C253-22B7-AF40-F62C-44B9A5543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078"/>
            <a:ext cx="4957894" cy="2882363"/>
          </a:xfrm>
          <a:prstGeom prst="rect">
            <a:avLst/>
          </a:prstGeom>
        </p:spPr>
      </p:pic>
      <p:pic>
        <p:nvPicPr>
          <p:cNvPr id="5" name="Picture 4">
            <a:extLst>
              <a:ext uri="{FF2B5EF4-FFF2-40B4-BE49-F238E27FC236}">
                <a16:creationId xmlns:a16="http://schemas.microsoft.com/office/drawing/2014/main" id="{913B050A-E6C7-CC78-82F0-F4BD9AE7F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388" y="3267791"/>
            <a:ext cx="4557117" cy="2502482"/>
          </a:xfrm>
          <a:prstGeom prst="rect">
            <a:avLst/>
          </a:prstGeom>
        </p:spPr>
      </p:pic>
      <p:pic>
        <p:nvPicPr>
          <p:cNvPr id="2" name="Picture 1">
            <a:extLst>
              <a:ext uri="{FF2B5EF4-FFF2-40B4-BE49-F238E27FC236}">
                <a16:creationId xmlns:a16="http://schemas.microsoft.com/office/drawing/2014/main" id="{56BC5BC1-F9F8-8CB5-81BC-9CD43EFED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666" y="142613"/>
            <a:ext cx="5683025" cy="4152550"/>
          </a:xfrm>
          <a:prstGeom prst="rect">
            <a:avLst/>
          </a:prstGeom>
        </p:spPr>
      </p:pic>
    </p:spTree>
    <p:extLst>
      <p:ext uri="{BB962C8B-B14F-4D97-AF65-F5344CB8AC3E}">
        <p14:creationId xmlns:p14="http://schemas.microsoft.com/office/powerpoint/2010/main" val="237051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C1BE21-AA88-0BA7-806E-23C614EB6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6" y="75501"/>
            <a:ext cx="5712329" cy="3598877"/>
          </a:xfrm>
          <a:prstGeom prst="rect">
            <a:avLst/>
          </a:prstGeom>
        </p:spPr>
      </p:pic>
      <p:pic>
        <p:nvPicPr>
          <p:cNvPr id="11" name="Picture 10">
            <a:extLst>
              <a:ext uri="{FF2B5EF4-FFF2-40B4-BE49-F238E27FC236}">
                <a16:creationId xmlns:a16="http://schemas.microsoft.com/office/drawing/2014/main" id="{5DBD6EDD-FE2B-7547-E946-39A8DE0BF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56" y="3674378"/>
            <a:ext cx="5712329" cy="1593908"/>
          </a:xfrm>
          <a:prstGeom prst="rect">
            <a:avLst/>
          </a:prstGeom>
        </p:spPr>
      </p:pic>
      <p:pic>
        <p:nvPicPr>
          <p:cNvPr id="13" name="Picture 12">
            <a:extLst>
              <a:ext uri="{FF2B5EF4-FFF2-40B4-BE49-F238E27FC236}">
                <a16:creationId xmlns:a16="http://schemas.microsoft.com/office/drawing/2014/main" id="{CB9555D5-E91C-2129-606F-38FC967B0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100" y="5499857"/>
            <a:ext cx="5724525" cy="791886"/>
          </a:xfrm>
          <a:prstGeom prst="rect">
            <a:avLst/>
          </a:prstGeom>
        </p:spPr>
      </p:pic>
      <p:pic>
        <p:nvPicPr>
          <p:cNvPr id="15" name="Picture 14">
            <a:extLst>
              <a:ext uri="{FF2B5EF4-FFF2-40B4-BE49-F238E27FC236}">
                <a16:creationId xmlns:a16="http://schemas.microsoft.com/office/drawing/2014/main" id="{7B9D1143-7B71-70C6-26BF-B6EC89C13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607502"/>
            <a:ext cx="6037384" cy="4031610"/>
          </a:xfrm>
          <a:prstGeom prst="rect">
            <a:avLst/>
          </a:prstGeom>
        </p:spPr>
      </p:pic>
    </p:spTree>
    <p:extLst>
      <p:ext uri="{BB962C8B-B14F-4D97-AF65-F5344CB8AC3E}">
        <p14:creationId xmlns:p14="http://schemas.microsoft.com/office/powerpoint/2010/main" val="140930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2A242A-CA92-5B06-C644-1ACA28A14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4" y="1"/>
            <a:ext cx="5491784" cy="4074159"/>
          </a:xfrm>
          <a:prstGeom prst="rect">
            <a:avLst/>
          </a:prstGeom>
        </p:spPr>
      </p:pic>
      <p:pic>
        <p:nvPicPr>
          <p:cNvPr id="8" name="Picture 7">
            <a:extLst>
              <a:ext uri="{FF2B5EF4-FFF2-40B4-BE49-F238E27FC236}">
                <a16:creationId xmlns:a16="http://schemas.microsoft.com/office/drawing/2014/main" id="{70309BEC-150A-2874-FA1D-436D3CF8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 y="4074160"/>
            <a:ext cx="6084606" cy="2828532"/>
          </a:xfrm>
          <a:prstGeom prst="rect">
            <a:avLst/>
          </a:prstGeom>
        </p:spPr>
      </p:pic>
      <p:pic>
        <p:nvPicPr>
          <p:cNvPr id="11" name="Picture 10">
            <a:extLst>
              <a:ext uri="{FF2B5EF4-FFF2-40B4-BE49-F238E27FC236}">
                <a16:creationId xmlns:a16="http://schemas.microsoft.com/office/drawing/2014/main" id="{36E516C5-D15B-5942-E020-2279C7D117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616" y="0"/>
            <a:ext cx="6362136" cy="3491505"/>
          </a:xfrm>
          <a:prstGeom prst="rect">
            <a:avLst/>
          </a:prstGeom>
        </p:spPr>
      </p:pic>
    </p:spTree>
    <p:extLst>
      <p:ext uri="{BB962C8B-B14F-4D97-AF65-F5344CB8AC3E}">
        <p14:creationId xmlns:p14="http://schemas.microsoft.com/office/powerpoint/2010/main" val="1481867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75037-5CC5-53D6-1E4A-4F38C61E1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249366" cy="6858000"/>
          </a:xfrm>
          <a:prstGeom prst="rect">
            <a:avLst/>
          </a:prstGeom>
        </p:spPr>
      </p:pic>
      <p:pic>
        <p:nvPicPr>
          <p:cNvPr id="5" name="Picture 4">
            <a:extLst>
              <a:ext uri="{FF2B5EF4-FFF2-40B4-BE49-F238E27FC236}">
                <a16:creationId xmlns:a16="http://schemas.microsoft.com/office/drawing/2014/main" id="{30A9D629-5BCE-C7FF-47B9-1910335F6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366" y="0"/>
            <a:ext cx="1969929" cy="6858000"/>
          </a:xfrm>
          <a:prstGeom prst="rect">
            <a:avLst/>
          </a:prstGeom>
        </p:spPr>
      </p:pic>
      <p:pic>
        <p:nvPicPr>
          <p:cNvPr id="7" name="Picture 6">
            <a:extLst>
              <a:ext uri="{FF2B5EF4-FFF2-40B4-BE49-F238E27FC236}">
                <a16:creationId xmlns:a16="http://schemas.microsoft.com/office/drawing/2014/main" id="{E5E2ABA1-068A-31F0-74E9-5D8A31314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9295" y="111464"/>
            <a:ext cx="7051430" cy="3405627"/>
          </a:xfrm>
          <a:prstGeom prst="rect">
            <a:avLst/>
          </a:prstGeom>
        </p:spPr>
      </p:pic>
      <p:pic>
        <p:nvPicPr>
          <p:cNvPr id="9" name="Picture 8">
            <a:extLst>
              <a:ext uri="{FF2B5EF4-FFF2-40B4-BE49-F238E27FC236}">
                <a16:creationId xmlns:a16="http://schemas.microsoft.com/office/drawing/2014/main" id="{88A0002F-98C0-A957-1751-9376AB98B9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1103" y="3139588"/>
            <a:ext cx="5089280" cy="3493704"/>
          </a:xfrm>
          <a:prstGeom prst="rect">
            <a:avLst/>
          </a:prstGeom>
        </p:spPr>
      </p:pic>
    </p:spTree>
    <p:extLst>
      <p:ext uri="{BB962C8B-B14F-4D97-AF65-F5344CB8AC3E}">
        <p14:creationId xmlns:p14="http://schemas.microsoft.com/office/powerpoint/2010/main" val="6991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322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LOGISTIC REGRESSION</vt:lpstr>
      <vt:lpstr>LINEAR REGRESSION</vt:lpstr>
      <vt:lpstr>LOGISTIC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namuduri anand</dc:creator>
  <cp:lastModifiedBy>namuduri anand</cp:lastModifiedBy>
  <cp:revision>4</cp:revision>
  <dcterms:created xsi:type="dcterms:W3CDTF">2023-10-10T14:25:05Z</dcterms:created>
  <dcterms:modified xsi:type="dcterms:W3CDTF">2023-11-01T14:35:16Z</dcterms:modified>
</cp:coreProperties>
</file>