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CF2B29-D455-4D5D-9231-90646856DC03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500AB7A-6FC8-4F1D-BC55-2B6E6F03E15E}">
      <dgm:prSet/>
      <dgm:spPr/>
      <dgm:t>
        <a:bodyPr/>
        <a:lstStyle/>
        <a:p>
          <a:r>
            <a:rPr lang="en-IN"/>
            <a:t>The retailer can target the European Countries to acquire more customers</a:t>
          </a:r>
          <a:endParaRPr lang="en-US"/>
        </a:p>
      </dgm:t>
    </dgm:pt>
    <dgm:pt modelId="{37CA38D4-8CBD-4645-BA49-E8D88A9CC480}" type="parTrans" cxnId="{6C619258-4E75-46C3-966A-6BFBF607D756}">
      <dgm:prSet/>
      <dgm:spPr/>
      <dgm:t>
        <a:bodyPr/>
        <a:lstStyle/>
        <a:p>
          <a:endParaRPr lang="en-US"/>
        </a:p>
      </dgm:t>
    </dgm:pt>
    <dgm:pt modelId="{F65A858B-4889-46D4-81E4-FEEAE53F5B40}" type="sibTrans" cxnId="{6C619258-4E75-46C3-966A-6BFBF607D756}">
      <dgm:prSet/>
      <dgm:spPr/>
      <dgm:t>
        <a:bodyPr/>
        <a:lstStyle/>
        <a:p>
          <a:endParaRPr lang="en-US"/>
        </a:p>
      </dgm:t>
    </dgm:pt>
    <dgm:pt modelId="{89A85866-DC74-4DD5-9984-AC8E59464EDA}">
      <dgm:prSet/>
      <dgm:spPr/>
      <dgm:t>
        <a:bodyPr/>
        <a:lstStyle/>
        <a:p>
          <a:r>
            <a:rPr lang="en-IN"/>
            <a:t>Steps could be taken to reduce the percentage of cancellations/returns. </a:t>
          </a:r>
          <a:endParaRPr lang="en-US"/>
        </a:p>
      </dgm:t>
    </dgm:pt>
    <dgm:pt modelId="{487D8FB6-99A1-4604-ABF3-7329070CE562}" type="parTrans" cxnId="{C84EA678-CC84-4F78-AC7B-33FE0A56639A}">
      <dgm:prSet/>
      <dgm:spPr/>
      <dgm:t>
        <a:bodyPr/>
        <a:lstStyle/>
        <a:p>
          <a:endParaRPr lang="en-US"/>
        </a:p>
      </dgm:t>
    </dgm:pt>
    <dgm:pt modelId="{4018CFBA-EAD0-44BD-AFC0-CC5DED4369E3}" type="sibTrans" cxnId="{C84EA678-CC84-4F78-AC7B-33FE0A56639A}">
      <dgm:prSet/>
      <dgm:spPr/>
      <dgm:t>
        <a:bodyPr/>
        <a:lstStyle/>
        <a:p>
          <a:endParaRPr lang="en-US"/>
        </a:p>
      </dgm:t>
    </dgm:pt>
    <dgm:pt modelId="{19F0E70A-8FE3-42AD-B0BB-BA2D124EF46C}" type="pres">
      <dgm:prSet presAssocID="{50CF2B29-D455-4D5D-9231-90646856DC03}" presName="vert0" presStyleCnt="0">
        <dgm:presLayoutVars>
          <dgm:dir/>
          <dgm:animOne val="branch"/>
          <dgm:animLvl val="lvl"/>
        </dgm:presLayoutVars>
      </dgm:prSet>
      <dgm:spPr/>
    </dgm:pt>
    <dgm:pt modelId="{C8B47B7A-60E9-4EE4-BC0A-883C82DA4573}" type="pres">
      <dgm:prSet presAssocID="{0500AB7A-6FC8-4F1D-BC55-2B6E6F03E15E}" presName="thickLine" presStyleLbl="alignNode1" presStyleIdx="0" presStyleCnt="2"/>
      <dgm:spPr/>
    </dgm:pt>
    <dgm:pt modelId="{5FD33472-A42A-4966-AE13-4B5DB341B888}" type="pres">
      <dgm:prSet presAssocID="{0500AB7A-6FC8-4F1D-BC55-2B6E6F03E15E}" presName="horz1" presStyleCnt="0"/>
      <dgm:spPr/>
    </dgm:pt>
    <dgm:pt modelId="{A075ACE1-B258-4B50-AFD4-4C0C24BFAA75}" type="pres">
      <dgm:prSet presAssocID="{0500AB7A-6FC8-4F1D-BC55-2B6E6F03E15E}" presName="tx1" presStyleLbl="revTx" presStyleIdx="0" presStyleCnt="2"/>
      <dgm:spPr/>
    </dgm:pt>
    <dgm:pt modelId="{2DA2F0E8-FC0D-4C04-8D57-EB2B313895E5}" type="pres">
      <dgm:prSet presAssocID="{0500AB7A-6FC8-4F1D-BC55-2B6E6F03E15E}" presName="vert1" presStyleCnt="0"/>
      <dgm:spPr/>
    </dgm:pt>
    <dgm:pt modelId="{5F812459-D8A2-4686-BD80-D0C0407669DF}" type="pres">
      <dgm:prSet presAssocID="{89A85866-DC74-4DD5-9984-AC8E59464EDA}" presName="thickLine" presStyleLbl="alignNode1" presStyleIdx="1" presStyleCnt="2"/>
      <dgm:spPr/>
    </dgm:pt>
    <dgm:pt modelId="{1DCECAFF-E0EF-47E3-A561-ACFFAF2D3034}" type="pres">
      <dgm:prSet presAssocID="{89A85866-DC74-4DD5-9984-AC8E59464EDA}" presName="horz1" presStyleCnt="0"/>
      <dgm:spPr/>
    </dgm:pt>
    <dgm:pt modelId="{4B1BA031-0F0A-439C-8E84-645A8882F292}" type="pres">
      <dgm:prSet presAssocID="{89A85866-DC74-4DD5-9984-AC8E59464EDA}" presName="tx1" presStyleLbl="revTx" presStyleIdx="1" presStyleCnt="2"/>
      <dgm:spPr/>
    </dgm:pt>
    <dgm:pt modelId="{18696856-6364-4BED-8B37-83F0BF0E0858}" type="pres">
      <dgm:prSet presAssocID="{89A85866-DC74-4DD5-9984-AC8E59464EDA}" presName="vert1" presStyleCnt="0"/>
      <dgm:spPr/>
    </dgm:pt>
  </dgm:ptLst>
  <dgm:cxnLst>
    <dgm:cxn modelId="{C189B56D-9DE0-4EE5-9DED-8EB3F98AAF0D}" type="presOf" srcId="{0500AB7A-6FC8-4F1D-BC55-2B6E6F03E15E}" destId="{A075ACE1-B258-4B50-AFD4-4C0C24BFAA75}" srcOrd="0" destOrd="0" presId="urn:microsoft.com/office/officeart/2008/layout/LinedList"/>
    <dgm:cxn modelId="{6C619258-4E75-46C3-966A-6BFBF607D756}" srcId="{50CF2B29-D455-4D5D-9231-90646856DC03}" destId="{0500AB7A-6FC8-4F1D-BC55-2B6E6F03E15E}" srcOrd="0" destOrd="0" parTransId="{37CA38D4-8CBD-4645-BA49-E8D88A9CC480}" sibTransId="{F65A858B-4889-46D4-81E4-FEEAE53F5B40}"/>
    <dgm:cxn modelId="{C84EA678-CC84-4F78-AC7B-33FE0A56639A}" srcId="{50CF2B29-D455-4D5D-9231-90646856DC03}" destId="{89A85866-DC74-4DD5-9984-AC8E59464EDA}" srcOrd="1" destOrd="0" parTransId="{487D8FB6-99A1-4604-ABF3-7329070CE562}" sibTransId="{4018CFBA-EAD0-44BD-AFC0-CC5DED4369E3}"/>
    <dgm:cxn modelId="{1B927B7A-D27C-478E-8CC8-EA9CF49ED589}" type="presOf" srcId="{50CF2B29-D455-4D5D-9231-90646856DC03}" destId="{19F0E70A-8FE3-42AD-B0BB-BA2D124EF46C}" srcOrd="0" destOrd="0" presId="urn:microsoft.com/office/officeart/2008/layout/LinedList"/>
    <dgm:cxn modelId="{3146DBC5-7EEF-4F00-8868-3B4E43183083}" type="presOf" srcId="{89A85866-DC74-4DD5-9984-AC8E59464EDA}" destId="{4B1BA031-0F0A-439C-8E84-645A8882F292}" srcOrd="0" destOrd="0" presId="urn:microsoft.com/office/officeart/2008/layout/LinedList"/>
    <dgm:cxn modelId="{FFFF5127-33CE-46D3-8A4F-CE16D6CDCA16}" type="presParOf" srcId="{19F0E70A-8FE3-42AD-B0BB-BA2D124EF46C}" destId="{C8B47B7A-60E9-4EE4-BC0A-883C82DA4573}" srcOrd="0" destOrd="0" presId="urn:microsoft.com/office/officeart/2008/layout/LinedList"/>
    <dgm:cxn modelId="{5AF41773-AF64-448B-82BE-5610E66D8E5D}" type="presParOf" srcId="{19F0E70A-8FE3-42AD-B0BB-BA2D124EF46C}" destId="{5FD33472-A42A-4966-AE13-4B5DB341B888}" srcOrd="1" destOrd="0" presId="urn:microsoft.com/office/officeart/2008/layout/LinedList"/>
    <dgm:cxn modelId="{2651C2FC-36DD-4592-9361-A26888D41357}" type="presParOf" srcId="{5FD33472-A42A-4966-AE13-4B5DB341B888}" destId="{A075ACE1-B258-4B50-AFD4-4C0C24BFAA75}" srcOrd="0" destOrd="0" presId="urn:microsoft.com/office/officeart/2008/layout/LinedList"/>
    <dgm:cxn modelId="{E26B52C4-8581-481A-A8B9-57F7C624A74B}" type="presParOf" srcId="{5FD33472-A42A-4966-AE13-4B5DB341B888}" destId="{2DA2F0E8-FC0D-4C04-8D57-EB2B313895E5}" srcOrd="1" destOrd="0" presId="urn:microsoft.com/office/officeart/2008/layout/LinedList"/>
    <dgm:cxn modelId="{E96A70B2-672B-461F-9D78-3CAC7A7A5BFD}" type="presParOf" srcId="{19F0E70A-8FE3-42AD-B0BB-BA2D124EF46C}" destId="{5F812459-D8A2-4686-BD80-D0C0407669DF}" srcOrd="2" destOrd="0" presId="urn:microsoft.com/office/officeart/2008/layout/LinedList"/>
    <dgm:cxn modelId="{2E77CD20-EE68-4BA9-BBCE-311EB3AE60EB}" type="presParOf" srcId="{19F0E70A-8FE3-42AD-B0BB-BA2D124EF46C}" destId="{1DCECAFF-E0EF-47E3-A561-ACFFAF2D3034}" srcOrd="3" destOrd="0" presId="urn:microsoft.com/office/officeart/2008/layout/LinedList"/>
    <dgm:cxn modelId="{0D868BC6-94B9-46D4-8284-787D23AB7C40}" type="presParOf" srcId="{1DCECAFF-E0EF-47E3-A561-ACFFAF2D3034}" destId="{4B1BA031-0F0A-439C-8E84-645A8882F292}" srcOrd="0" destOrd="0" presId="urn:microsoft.com/office/officeart/2008/layout/LinedList"/>
    <dgm:cxn modelId="{CEFA395D-FA23-47C2-BEB7-067A87A28BB6}" type="presParOf" srcId="{1DCECAFF-E0EF-47E3-A561-ACFFAF2D3034}" destId="{18696856-6364-4BED-8B37-83F0BF0E085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47B7A-60E9-4EE4-BC0A-883C82DA4573}">
      <dsp:nvSpPr>
        <dsp:cNvPr id="0" name=""/>
        <dsp:cNvSpPr/>
      </dsp:nvSpPr>
      <dsp:spPr>
        <a:xfrm>
          <a:off x="0" y="0"/>
          <a:ext cx="57446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75ACE1-B258-4B50-AFD4-4C0C24BFAA75}">
      <dsp:nvSpPr>
        <dsp:cNvPr id="0" name=""/>
        <dsp:cNvSpPr/>
      </dsp:nvSpPr>
      <dsp:spPr>
        <a:xfrm>
          <a:off x="0" y="0"/>
          <a:ext cx="5744684" cy="2363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The retailer can target the European Countries to acquire more customers</a:t>
          </a:r>
          <a:endParaRPr lang="en-US" sz="4000" kern="1200"/>
        </a:p>
      </dsp:txBody>
      <dsp:txXfrm>
        <a:off x="0" y="0"/>
        <a:ext cx="5744684" cy="2363137"/>
      </dsp:txXfrm>
    </dsp:sp>
    <dsp:sp modelId="{5F812459-D8A2-4686-BD80-D0C0407669DF}">
      <dsp:nvSpPr>
        <dsp:cNvPr id="0" name=""/>
        <dsp:cNvSpPr/>
      </dsp:nvSpPr>
      <dsp:spPr>
        <a:xfrm>
          <a:off x="0" y="2363137"/>
          <a:ext cx="5744684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1BA031-0F0A-439C-8E84-645A8882F292}">
      <dsp:nvSpPr>
        <dsp:cNvPr id="0" name=""/>
        <dsp:cNvSpPr/>
      </dsp:nvSpPr>
      <dsp:spPr>
        <a:xfrm>
          <a:off x="0" y="2363137"/>
          <a:ext cx="5744684" cy="2363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Steps could be taken to reduce the percentage of cancellations/returns. </a:t>
          </a:r>
          <a:endParaRPr lang="en-US" sz="4000" kern="1200"/>
        </a:p>
      </dsp:txBody>
      <dsp:txXfrm>
        <a:off x="0" y="2363137"/>
        <a:ext cx="5744684" cy="2363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80AE-DCAF-41D3-946A-858D9428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4D6B9-2847-490A-8414-C6BE44DBE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ECB2D-B1D1-41CE-B927-23A31BA4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FE73-C29C-469B-BEC3-A11659553C89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BCAFB-734D-4464-AC00-E8EAE87D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8B4A-98F3-4377-94C4-48293EE9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D3E7-A35C-42AC-BEA9-F4F6FC63B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24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E343-1101-4F14-A280-9067B700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845BF-7EEB-4B79-99F0-5DEB5F67A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DE23F-C46B-4B9E-829A-D41DC5C9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FE73-C29C-469B-BEC3-A11659553C89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4E107-BC7C-4318-9D20-CF49DA5F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563AC-979F-4694-8FEC-30848075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D3E7-A35C-42AC-BEA9-F4F6FC63B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A5A7E-4C8A-4837-A6AA-4C770B90B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D0C8B-861E-44A7-900B-2AFCC5071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95D52-35EE-4432-A287-4C38FAD1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FE73-C29C-469B-BEC3-A11659553C89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9E89A-7FCA-40FE-9B62-03F2C6FD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76A6-A360-45D0-B954-8E2D3850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D3E7-A35C-42AC-BEA9-F4F6FC63B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38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CE5F-36BC-4E67-A5C3-8DBEA2F9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5F0CE-8B8C-4DFF-98D4-BCB8ADA3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BC21F-863C-40F3-AE1E-DDE39307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FE73-C29C-469B-BEC3-A11659553C89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8401-45DA-49D8-A1CC-A565663A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65157-5E82-4543-B7D1-954E998D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D3E7-A35C-42AC-BEA9-F4F6FC63B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49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A51D-EF69-40BA-A5B2-1BAB80BF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9786B-1725-449B-8939-B0B8D2B81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4E592-E5B1-4611-874C-EEBC6057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FE73-C29C-469B-BEC3-A11659553C89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E5035-0846-480D-9ED9-91A78903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7DDB3-51FF-4C38-8A79-C4018734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D3E7-A35C-42AC-BEA9-F4F6FC63B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13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2470-ABE0-46B6-BDAA-FACC4F2C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10117-309A-4BD3-BD6F-3B886C319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E70C1-FCFA-4305-BEB3-8D1213E03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1514C-DE38-4A02-B14C-5EE88D62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FE73-C29C-469B-BEC3-A11659553C89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16CC5-7EC8-4904-AA7D-835F0316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08DE1-CE58-4035-B1EA-5DC2C953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D3E7-A35C-42AC-BEA9-F4F6FC63B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0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174D-34E8-40EC-BB3A-C3887A96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5CDE3-C32A-42C7-B126-8E924A75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9857-6542-4E11-B0DB-94276A92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A8F54-0520-42CE-BC5A-13380A425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AE55B-03DA-4C18-BC05-92BB7223C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B1CEE-3F56-4512-A488-567C5D18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FE73-C29C-469B-BEC3-A11659553C89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6132E-5BDA-43AB-AF7D-4A2042F8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98DC1-7BC8-42AD-891E-4B82DF5B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D3E7-A35C-42AC-BEA9-F4F6FC63B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70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8B46-6000-4BEB-B371-104A7612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6F82C-D85C-40BB-AFC8-AE637A49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FE73-C29C-469B-BEC3-A11659553C89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6FBDA-DCDB-4D2C-975F-BB7D415F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32A1B-B5F2-4D10-B493-E225AB48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D3E7-A35C-42AC-BEA9-F4F6FC63B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75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69933-36F7-443B-9065-246CB539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FE73-C29C-469B-BEC3-A11659553C89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1BD43-7433-4F22-A388-603E350C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3395C-C350-49FF-94CF-2B549C51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D3E7-A35C-42AC-BEA9-F4F6FC63B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38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10DA-6B78-4BBC-ACC6-94E8F003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BE7BF-F1FA-4ED3-9E18-B45B909C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DBD18-5C1A-49CC-95EF-A356EA9BF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64B00-B102-41D1-B1EF-B57EF6E0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FE73-C29C-469B-BEC3-A11659553C89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67459-F9FA-4EA0-894B-9C1EBB99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B2BDD-576F-43A4-8FD5-18C24CFB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D3E7-A35C-42AC-BEA9-F4F6FC63B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4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BDB2-8D5C-4562-8710-1B38B2234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6A5AF-A2C9-4E46-BE13-5294002FD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EC55C-90E5-4DB2-B300-46CEEA4E3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0DCBB-F8BB-41E9-B068-A0AD6C67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FE73-C29C-469B-BEC3-A11659553C89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825E0-1AE1-4F95-84DF-89C63867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7E1A6-8A53-45B7-BF32-F5BE5777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D3E7-A35C-42AC-BEA9-F4F6FC63B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48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48FD0-2C10-495E-856E-9694D5DC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D1914-0E1E-4248-9120-51C094B8F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CBE1-FAEF-4155-8C55-25E4AFB80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2FE73-C29C-469B-BEC3-A11659553C89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0754-4355-4FA6-ABED-FD776F88C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4E409-32DF-46D7-B511-E447427A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FD3E7-A35C-42AC-BEA9-F4F6FC63B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7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621A551F-2669-4BAB-9D54-A5FD09B708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8913" b="681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CB9AA-1534-45DF-AF4C-BB79DC6B1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en-IN" sz="6200"/>
              <a:t>Retail Customer Churn</a:t>
            </a:r>
            <a:br>
              <a:rPr lang="en-IN" sz="6200"/>
            </a:br>
            <a:r>
              <a:rPr lang="en-IN" sz="6200"/>
              <a:t>Exploratory Data Analysis</a:t>
            </a:r>
            <a:endParaRPr lang="en-GB" sz="6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EFED7-6542-42D3-B6B9-831D32E78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IN"/>
              <a:t>Shreyas Anand</a:t>
            </a:r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256734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7677FB-4DC5-4103-8712-4C8FA3C5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IN" sz="4000" dirty="0"/>
              <a:t>Raw File Summary</a:t>
            </a:r>
            <a:endParaRPr lang="en-GB" sz="4000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E64B7-54A4-422F-A3DC-A6778D1CB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73742"/>
            <a:ext cx="10914060" cy="21555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7CAF3-1DBE-434C-B890-328CF9A3A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59"/>
            <a:ext cx="6439080" cy="16229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1800" dirty="0"/>
              <a:t>541,909  Retail Transaction Records</a:t>
            </a:r>
          </a:p>
        </p:txBody>
      </p:sp>
    </p:spTree>
    <p:extLst>
      <p:ext uri="{BB962C8B-B14F-4D97-AF65-F5344CB8AC3E}">
        <p14:creationId xmlns:p14="http://schemas.microsoft.com/office/powerpoint/2010/main" val="263848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62E14A27-DE3D-4D39-9DD3-F86AD0910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10" b="142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D0E0D0-9FEF-4E92-887B-8E139711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Cleaning the Raw File</a:t>
            </a:r>
            <a:endParaRPr lang="en-GB" sz="40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9356-6BA3-49F0-8C5A-4FAE5202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rgbClr val="FFFFFF"/>
                </a:solidFill>
              </a:rPr>
              <a:t>135080 Transactions that had no Customer ID dropped from the analysis</a:t>
            </a:r>
          </a:p>
          <a:p>
            <a:r>
              <a:rPr lang="en-IN" sz="2000" dirty="0">
                <a:solidFill>
                  <a:srgbClr val="FFFFFF"/>
                </a:solidFill>
              </a:rPr>
              <a:t>These most likely are stock adjustment transactions not involving a customer</a:t>
            </a:r>
          </a:p>
          <a:p>
            <a:r>
              <a:rPr lang="en-IN" sz="2000" dirty="0">
                <a:solidFill>
                  <a:srgbClr val="FFFFFF"/>
                </a:solidFill>
              </a:rPr>
              <a:t>Rest </a:t>
            </a:r>
            <a:r>
              <a:rPr lang="en-IN" sz="2000" b="1" dirty="0">
                <a:solidFill>
                  <a:srgbClr val="FFFFFF"/>
                </a:solidFill>
              </a:rPr>
              <a:t>406,829</a:t>
            </a:r>
            <a:r>
              <a:rPr lang="en-IN" sz="2000" dirty="0">
                <a:solidFill>
                  <a:srgbClr val="FFFFFF"/>
                </a:solidFill>
              </a:rPr>
              <a:t> transactions were further analysed. </a:t>
            </a:r>
          </a:p>
          <a:p>
            <a:r>
              <a:rPr lang="en-IN" sz="2000" dirty="0">
                <a:solidFill>
                  <a:srgbClr val="FFFFFF"/>
                </a:solidFill>
              </a:rPr>
              <a:t>Invoice Date column converted from text to Date-Time format to enable Date based analysis. </a:t>
            </a:r>
          </a:p>
          <a:p>
            <a:endParaRPr lang="en-GB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63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2A4B-60C2-47FA-BF70-C9E72837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>
            <a:normAutofit/>
          </a:bodyPr>
          <a:lstStyle/>
          <a:p>
            <a:r>
              <a:rPr lang="en-IN" sz="4000"/>
              <a:t>Transaction Data Statistics</a:t>
            </a:r>
            <a:endParaRPr lang="en-GB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E8A06-BC90-43C0-AB14-D1C6D0DDE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42" y="821197"/>
            <a:ext cx="6064660" cy="5215606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5770-B3C5-42BA-99BB-1E65FEB55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IN" sz="1800" dirty="0"/>
              <a:t>Invoice Date Range is about 1 year from Dec 1, 2010 to Dec 9, 2011  </a:t>
            </a:r>
          </a:p>
          <a:p>
            <a:r>
              <a:rPr lang="en-IN" sz="1800" dirty="0"/>
              <a:t>The transactions are for 37 countries</a:t>
            </a:r>
          </a:p>
          <a:p>
            <a:r>
              <a:rPr lang="en-IN" sz="1800" dirty="0"/>
              <a:t>89% Transactions are from the United Kingdom</a:t>
            </a:r>
          </a:p>
          <a:p>
            <a:r>
              <a:rPr lang="en-IN" sz="1800" dirty="0"/>
              <a:t>There are 4372 unique customers</a:t>
            </a:r>
          </a:p>
          <a:p>
            <a:r>
              <a:rPr lang="en-IN" sz="1800" dirty="0"/>
              <a:t>Number of Transactions per customer range from 1 to 7983 per customer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4245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2A4B-60C2-47FA-BF70-C9E72837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IN" sz="3600"/>
              <a:t>Transaction Data Statistics</a:t>
            </a:r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5770-B3C5-42BA-99BB-1E65FEB55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IN" sz="2000" dirty="0"/>
              <a:t>Bulk of the customers have up to 100 transactions  </a:t>
            </a:r>
          </a:p>
          <a:p>
            <a:r>
              <a:rPr lang="en-IN" sz="2000" dirty="0"/>
              <a:t>Bulk of Customers have total purchase up to 1000 Dollars during the  year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8E120-220A-42FC-B560-C9B4310CF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44" y="2742397"/>
            <a:ext cx="4823208" cy="329184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8F8EA2-8299-4F0C-BA5C-CF6229ABD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753004"/>
            <a:ext cx="4974336" cy="327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6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E3D9-C760-4F5A-9152-D4B5460C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IN" sz="3600" dirty="0"/>
              <a:t>Transaction Data Statistics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516E-57E5-4CB1-8906-8C3C734B8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IN" sz="2000"/>
              <a:t>Customers in some European countries like Germany and Norway have significant count of purchases and value of purchases although they are fewer in number than in the UK</a:t>
            </a:r>
          </a:p>
          <a:p>
            <a:pPr marL="0" indent="0">
              <a:buNone/>
            </a:pPr>
            <a:endParaRPr lang="en-GB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E6CE55-ADD2-4428-9BAD-012628629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975" y="2742397"/>
            <a:ext cx="3558746" cy="3291840"/>
          </a:xfrm>
          <a:prstGeom prst="rect">
            <a:avLst/>
          </a:prstGeom>
        </p:spPr>
      </p:pic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9F7EA-69DA-4D04-9ACA-B68EA02F9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635" y="2742397"/>
            <a:ext cx="3678033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980A8-AD93-4FFC-9645-0599B961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anchor="b">
            <a:normAutofit/>
          </a:bodyPr>
          <a:lstStyle/>
          <a:p>
            <a:r>
              <a:rPr lang="en-IN" sz="4000"/>
              <a:t>Observations</a:t>
            </a:r>
            <a:endParaRPr lang="en-GB" sz="4000"/>
          </a:p>
        </p:txBody>
      </p:sp>
      <p:pic>
        <p:nvPicPr>
          <p:cNvPr id="5" name="Picture 4" descr="Antique cash register keys">
            <a:extLst>
              <a:ext uri="{FF2B5EF4-FFF2-40B4-BE49-F238E27FC236}">
                <a16:creationId xmlns:a16="http://schemas.microsoft.com/office/drawing/2014/main" id="{50EE093C-C519-468B-9AFD-69600FE18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08" r="21167" b="2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sp>
        <p:nvSpPr>
          <p:cNvPr id="18" name="!!Line">
            <a:extLst>
              <a:ext uri="{FF2B5EF4-FFF2-40B4-BE49-F238E27FC236}">
                <a16:creationId xmlns:a16="http://schemas.microsoft.com/office/drawing/2014/main" id="{0AF80B57-54E2-4D01-8731-3F38B0C5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92" y="1417320"/>
            <a:ext cx="9144" cy="402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8F7F-A623-45B0-B8C7-20623B23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182" y="2894529"/>
            <a:ext cx="4887685" cy="3210179"/>
          </a:xfrm>
        </p:spPr>
        <p:txBody>
          <a:bodyPr anchor="t">
            <a:normAutofit/>
          </a:bodyPr>
          <a:lstStyle/>
          <a:p>
            <a:r>
              <a:rPr lang="en-IN" sz="2000"/>
              <a:t>Maximum Cancellations </a:t>
            </a:r>
            <a:r>
              <a:rPr lang="en-GB" sz="2000"/>
              <a:t>by a single customer in the one year period are 226</a:t>
            </a:r>
          </a:p>
          <a:p>
            <a:r>
              <a:rPr lang="en-GB" sz="2000"/>
              <a:t>Number of Cancellations are around 2% of the transactions during the year</a:t>
            </a:r>
          </a:p>
          <a:p>
            <a:r>
              <a:rPr lang="en-GB" sz="2000"/>
              <a:t>Cancellations/Returns may be due to bad product quality and may lead to customer churn.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447193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A7888-BFA4-49C4-81B7-08C99141A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804" b="59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2120C4-E29C-4B39-AEE5-74FA57AD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IN" sz="3100">
                <a:solidFill>
                  <a:srgbClr val="FFFFFF"/>
                </a:solidFill>
              </a:rPr>
              <a:t>Recommendations</a:t>
            </a:r>
            <a:endParaRPr lang="en-GB" sz="310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8249B8-4B75-4F57-B21D-CB576C2EF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267671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9584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Retail Customer Churn Exploratory Data Analysis</vt:lpstr>
      <vt:lpstr>Raw File Summary</vt:lpstr>
      <vt:lpstr>Cleaning the Raw File</vt:lpstr>
      <vt:lpstr>Transaction Data Statistics</vt:lpstr>
      <vt:lpstr>Transaction Data Statistics</vt:lpstr>
      <vt:lpstr>Transaction Data Statistics</vt:lpstr>
      <vt:lpstr>Observations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Customer Churn Exploratory Data Analysis</dc:title>
  <dc:creator>Ashish Anand</dc:creator>
  <cp:lastModifiedBy>Ashish Anand</cp:lastModifiedBy>
  <cp:revision>1</cp:revision>
  <dcterms:created xsi:type="dcterms:W3CDTF">2021-12-10T11:08:12Z</dcterms:created>
  <dcterms:modified xsi:type="dcterms:W3CDTF">2021-12-10T13:00:08Z</dcterms:modified>
</cp:coreProperties>
</file>