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6"/>
  </p:notesMasterIdLst>
  <p:handoutMasterIdLst>
    <p:handoutMasterId r:id="rId27"/>
  </p:handoutMasterIdLst>
  <p:sldIdLst>
    <p:sldId id="256" r:id="rId2"/>
    <p:sldId id="722" r:id="rId3"/>
    <p:sldId id="548" r:id="rId4"/>
    <p:sldId id="708" r:id="rId5"/>
    <p:sldId id="715" r:id="rId6"/>
    <p:sldId id="719" r:id="rId7"/>
    <p:sldId id="716" r:id="rId8"/>
    <p:sldId id="512" r:id="rId9"/>
    <p:sldId id="422" r:id="rId10"/>
    <p:sldId id="526" r:id="rId11"/>
    <p:sldId id="427" r:id="rId12"/>
    <p:sldId id="699" r:id="rId13"/>
    <p:sldId id="542" r:id="rId14"/>
    <p:sldId id="720" r:id="rId15"/>
    <p:sldId id="475" r:id="rId16"/>
    <p:sldId id="714" r:id="rId17"/>
    <p:sldId id="645" r:id="rId18"/>
    <p:sldId id="704" r:id="rId19"/>
    <p:sldId id="709" r:id="rId20"/>
    <p:sldId id="710" r:id="rId21"/>
    <p:sldId id="711" r:id="rId22"/>
    <p:sldId id="717" r:id="rId23"/>
    <p:sldId id="718" r:id="rId24"/>
    <p:sldId id="721" r:id="rId25"/>
  </p:sldIdLst>
  <p:sldSz cx="9144000" cy="6858000" type="screen4x3"/>
  <p:notesSz cx="6858000" cy="91805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  <a:srgbClr val="800080"/>
    <a:srgbClr val="FFFF00"/>
    <a:srgbClr val="CCFFCC"/>
    <a:srgbClr val="FF0000"/>
    <a:srgbClr val="99CC99"/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11" autoAdjust="0"/>
    <p:restoredTop sz="94265" autoAdjust="0"/>
  </p:normalViewPr>
  <p:slideViewPr>
    <p:cSldViewPr snapToGrid="0">
      <p:cViewPr>
        <p:scale>
          <a:sx n="75" d="100"/>
          <a:sy n="75" d="100"/>
        </p:scale>
        <p:origin x="-1428" y="-78"/>
      </p:cViewPr>
      <p:guideLst>
        <p:guide orient="horz" pos="864"/>
        <p:guide orient="horz" pos="2160"/>
        <p:guide pos="302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966" y="378"/>
      </p:cViewPr>
      <p:guideLst>
        <p:guide orient="horz" pos="2891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955AC-455A-48E7-8DEB-E3DF0B85BB77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4963B6-8629-4EEE-AF08-F4B00F62045F}">
      <dgm:prSet/>
      <dgm:spPr/>
      <dgm:t>
        <a:bodyPr/>
        <a:lstStyle/>
        <a:p>
          <a:pPr rtl="0"/>
          <a:r>
            <a:rPr lang="en-US" dirty="0" smtClean="0"/>
            <a:t>Under the guidance of </a:t>
          </a:r>
          <a:endParaRPr lang="en-US" dirty="0"/>
        </a:p>
      </dgm:t>
    </dgm:pt>
    <dgm:pt modelId="{2DC89F93-D3E5-4E5E-9AE7-4FCEFD932094}" type="parTrans" cxnId="{F623BE7B-8A7D-484F-A46A-028CE837E9FC}">
      <dgm:prSet/>
      <dgm:spPr/>
      <dgm:t>
        <a:bodyPr/>
        <a:lstStyle/>
        <a:p>
          <a:endParaRPr lang="en-US"/>
        </a:p>
      </dgm:t>
    </dgm:pt>
    <dgm:pt modelId="{592D1B5E-EDC1-4DEC-8A55-756B889B53BC}" type="sibTrans" cxnId="{F623BE7B-8A7D-484F-A46A-028CE837E9FC}">
      <dgm:prSet/>
      <dgm:spPr/>
      <dgm:t>
        <a:bodyPr/>
        <a:lstStyle/>
        <a:p>
          <a:endParaRPr lang="en-US"/>
        </a:p>
      </dgm:t>
    </dgm:pt>
    <dgm:pt modelId="{3D08D6FE-23E7-4ADE-B61A-CEBCF2CBB28E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Anandkumar</a:t>
          </a:r>
          <a:endParaRPr lang="en-US" dirty="0">
            <a:solidFill>
              <a:schemeClr val="tx1"/>
            </a:solidFill>
          </a:endParaRPr>
        </a:p>
      </dgm:t>
    </dgm:pt>
    <dgm:pt modelId="{640C62D8-87D4-49A9-9938-8E126199DD25}" type="parTrans" cxnId="{2E651089-2E19-49FD-A208-C7CF0D8E6939}">
      <dgm:prSet/>
      <dgm:spPr/>
      <dgm:t>
        <a:bodyPr/>
        <a:lstStyle/>
        <a:p>
          <a:endParaRPr lang="en-US"/>
        </a:p>
      </dgm:t>
    </dgm:pt>
    <dgm:pt modelId="{CA3DFCE5-8BFD-4E93-B12C-00D96E477509}" type="sibTrans" cxnId="{2E651089-2E19-49FD-A208-C7CF0D8E6939}">
      <dgm:prSet/>
      <dgm:spPr/>
      <dgm:t>
        <a:bodyPr/>
        <a:lstStyle/>
        <a:p>
          <a:endParaRPr lang="en-US"/>
        </a:p>
      </dgm:t>
    </dgm:pt>
    <dgm:pt modelId="{B862170F-C4A7-4339-9669-DE0DA33FF877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Presented by</a:t>
          </a:r>
          <a:endParaRPr lang="en-US" dirty="0">
            <a:solidFill>
              <a:schemeClr val="tx1"/>
            </a:solidFill>
          </a:endParaRPr>
        </a:p>
      </dgm:t>
    </dgm:pt>
    <dgm:pt modelId="{EFF0B87D-E620-4978-BE01-80E573A5B685}" type="sibTrans" cxnId="{C0FA97B0-320D-4939-B2E3-1CC8C8E2659C}">
      <dgm:prSet/>
      <dgm:spPr/>
      <dgm:t>
        <a:bodyPr/>
        <a:lstStyle/>
        <a:p>
          <a:endParaRPr lang="en-US"/>
        </a:p>
      </dgm:t>
    </dgm:pt>
    <dgm:pt modelId="{9E7EFC8C-5080-48A2-BC29-53135B4428E0}" type="parTrans" cxnId="{C0FA97B0-320D-4939-B2E3-1CC8C8E2659C}">
      <dgm:prSet/>
      <dgm:spPr/>
      <dgm:t>
        <a:bodyPr/>
        <a:lstStyle/>
        <a:p>
          <a:endParaRPr lang="en-US"/>
        </a:p>
      </dgm:t>
    </dgm:pt>
    <dgm:pt modelId="{A5A4CEE5-BD19-41C5-BB06-59E4B72C55DB}">
      <dgm:prSet/>
      <dgm:spPr/>
      <dgm:t>
        <a:bodyPr/>
        <a:lstStyle/>
        <a:p>
          <a:pPr rtl="0"/>
          <a:r>
            <a:rPr lang="en-US" dirty="0" smtClean="0"/>
            <a:t>Prof.Sanjeev Gogga</a:t>
          </a:r>
          <a:endParaRPr lang="en-US" dirty="0"/>
        </a:p>
      </dgm:t>
    </dgm:pt>
    <dgm:pt modelId="{D4704809-C729-4AB2-A4F0-A67985DABABE}" type="parTrans" cxnId="{3E49C424-7B62-4CCB-A29F-EF9793C93A43}">
      <dgm:prSet/>
      <dgm:spPr/>
      <dgm:t>
        <a:bodyPr/>
        <a:lstStyle/>
        <a:p>
          <a:endParaRPr lang="en-US"/>
        </a:p>
      </dgm:t>
    </dgm:pt>
    <dgm:pt modelId="{1157175D-9F28-46F6-8143-8F2362BE5B41}" type="sibTrans" cxnId="{3E49C424-7B62-4CCB-A29F-EF9793C93A43}">
      <dgm:prSet/>
      <dgm:spPr/>
      <dgm:t>
        <a:bodyPr/>
        <a:lstStyle/>
        <a:p>
          <a:endParaRPr lang="en-US"/>
        </a:p>
      </dgm:t>
    </dgm:pt>
    <dgm:pt modelId="{F92A2835-DBF2-410E-AAED-A564A806F0E7}" type="pres">
      <dgm:prSet presAssocID="{812955AC-455A-48E7-8DEB-E3DF0B85BB7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40FC59E-F75E-4734-BA28-98393F156B3C}" type="pres">
      <dgm:prSet presAssocID="{5A4963B6-8629-4EEE-AF08-F4B00F62045F}" presName="horFlow" presStyleCnt="0"/>
      <dgm:spPr/>
    </dgm:pt>
    <dgm:pt modelId="{96789209-9F20-4ECA-8F59-BA464070AF94}" type="pres">
      <dgm:prSet presAssocID="{5A4963B6-8629-4EEE-AF08-F4B00F62045F}" presName="bigChev" presStyleLbl="node1" presStyleIdx="0" presStyleCnt="4" custScaleX="147604" custLinFactY="100000" custLinFactNeighborX="-11208" custLinFactNeighborY="129501"/>
      <dgm:spPr/>
      <dgm:t>
        <a:bodyPr/>
        <a:lstStyle/>
        <a:p>
          <a:endParaRPr lang="en-US"/>
        </a:p>
      </dgm:t>
    </dgm:pt>
    <dgm:pt modelId="{CB879B62-38FA-4D0E-BED8-BBEEBBCB5EC9}" type="pres">
      <dgm:prSet presAssocID="{5A4963B6-8629-4EEE-AF08-F4B00F62045F}" presName="vSp" presStyleCnt="0"/>
      <dgm:spPr/>
    </dgm:pt>
    <dgm:pt modelId="{9B4757E2-116D-4711-8D4E-AC42E440FD19}" type="pres">
      <dgm:prSet presAssocID="{B862170F-C4A7-4339-9669-DE0DA33FF877}" presName="horFlow" presStyleCnt="0"/>
      <dgm:spPr/>
    </dgm:pt>
    <dgm:pt modelId="{3E3B8862-DC3F-438B-B6E4-C9FA636948B3}" type="pres">
      <dgm:prSet presAssocID="{B862170F-C4A7-4339-9669-DE0DA33FF877}" presName="bigChev" presStyleLbl="node1" presStyleIdx="1" presStyleCnt="4" custScaleX="151632" custLinFactY="-14027" custLinFactNeighborX="-11208" custLinFactNeighborY="-100000"/>
      <dgm:spPr/>
      <dgm:t>
        <a:bodyPr/>
        <a:lstStyle/>
        <a:p>
          <a:endParaRPr lang="en-US"/>
        </a:p>
      </dgm:t>
    </dgm:pt>
    <dgm:pt modelId="{ECA62071-FE17-428A-BB08-C24A348E86A6}" type="pres">
      <dgm:prSet presAssocID="{B862170F-C4A7-4339-9669-DE0DA33FF877}" presName="vSp" presStyleCnt="0"/>
      <dgm:spPr/>
    </dgm:pt>
    <dgm:pt modelId="{1CEFF7C5-233B-413A-868E-BF741E7D9A12}" type="pres">
      <dgm:prSet presAssocID="{A5A4CEE5-BD19-41C5-BB06-59E4B72C55DB}" presName="horFlow" presStyleCnt="0"/>
      <dgm:spPr/>
    </dgm:pt>
    <dgm:pt modelId="{328201D4-659D-4D1D-8D38-C497D4A66920}" type="pres">
      <dgm:prSet presAssocID="{A5A4CEE5-BD19-41C5-BB06-59E4B72C55DB}" presName="bigChev" presStyleLbl="node1" presStyleIdx="2" presStyleCnt="4" custScaleX="144831" custLinFactY="12015" custLinFactNeighborX="-11208" custLinFactNeighborY="100000"/>
      <dgm:spPr/>
      <dgm:t>
        <a:bodyPr/>
        <a:lstStyle/>
        <a:p>
          <a:endParaRPr lang="en-US"/>
        </a:p>
      </dgm:t>
    </dgm:pt>
    <dgm:pt modelId="{3420A5E1-707A-4FDB-B831-254677842C2E}" type="pres">
      <dgm:prSet presAssocID="{A5A4CEE5-BD19-41C5-BB06-59E4B72C55DB}" presName="vSp" presStyleCnt="0"/>
      <dgm:spPr/>
    </dgm:pt>
    <dgm:pt modelId="{F8E8EC59-1514-41CA-AD09-EB81BA22ED1E}" type="pres">
      <dgm:prSet presAssocID="{3D08D6FE-23E7-4ADE-B61A-CEBCF2CBB28E}" presName="horFlow" presStyleCnt="0"/>
      <dgm:spPr/>
    </dgm:pt>
    <dgm:pt modelId="{2EB14CBF-1EA7-4398-AC0E-9A8AB23C7FA0}" type="pres">
      <dgm:prSet presAssocID="{3D08D6FE-23E7-4ADE-B61A-CEBCF2CBB28E}" presName="bigChev" presStyleLbl="node1" presStyleIdx="3" presStyleCnt="4" custScaleX="154404" custLinFactY="-100000" custLinFactNeighborX="-14609" custLinFactNeighborY="-131513"/>
      <dgm:spPr/>
      <dgm:t>
        <a:bodyPr/>
        <a:lstStyle/>
        <a:p>
          <a:endParaRPr lang="en-US"/>
        </a:p>
      </dgm:t>
    </dgm:pt>
  </dgm:ptLst>
  <dgm:cxnLst>
    <dgm:cxn modelId="{2F5DFC86-B08D-46B7-9592-A5BCA87DB472}" type="presOf" srcId="{A5A4CEE5-BD19-41C5-BB06-59E4B72C55DB}" destId="{328201D4-659D-4D1D-8D38-C497D4A66920}" srcOrd="0" destOrd="0" presId="urn:microsoft.com/office/officeart/2005/8/layout/lProcess3"/>
    <dgm:cxn modelId="{E197C6D6-0CD7-4646-9FBA-1676BACC40A4}" type="presOf" srcId="{5A4963B6-8629-4EEE-AF08-F4B00F62045F}" destId="{96789209-9F20-4ECA-8F59-BA464070AF94}" srcOrd="0" destOrd="0" presId="urn:microsoft.com/office/officeart/2005/8/layout/lProcess3"/>
    <dgm:cxn modelId="{3E49C424-7B62-4CCB-A29F-EF9793C93A43}" srcId="{812955AC-455A-48E7-8DEB-E3DF0B85BB77}" destId="{A5A4CEE5-BD19-41C5-BB06-59E4B72C55DB}" srcOrd="2" destOrd="0" parTransId="{D4704809-C729-4AB2-A4F0-A67985DABABE}" sibTransId="{1157175D-9F28-46F6-8143-8F2362BE5B41}"/>
    <dgm:cxn modelId="{2E651089-2E19-49FD-A208-C7CF0D8E6939}" srcId="{812955AC-455A-48E7-8DEB-E3DF0B85BB77}" destId="{3D08D6FE-23E7-4ADE-B61A-CEBCF2CBB28E}" srcOrd="3" destOrd="0" parTransId="{640C62D8-87D4-49A9-9938-8E126199DD25}" sibTransId="{CA3DFCE5-8BFD-4E93-B12C-00D96E477509}"/>
    <dgm:cxn modelId="{C0FA97B0-320D-4939-B2E3-1CC8C8E2659C}" srcId="{812955AC-455A-48E7-8DEB-E3DF0B85BB77}" destId="{B862170F-C4A7-4339-9669-DE0DA33FF877}" srcOrd="1" destOrd="0" parTransId="{9E7EFC8C-5080-48A2-BC29-53135B4428E0}" sibTransId="{EFF0B87D-E620-4978-BE01-80E573A5B685}"/>
    <dgm:cxn modelId="{F623BE7B-8A7D-484F-A46A-028CE837E9FC}" srcId="{812955AC-455A-48E7-8DEB-E3DF0B85BB77}" destId="{5A4963B6-8629-4EEE-AF08-F4B00F62045F}" srcOrd="0" destOrd="0" parTransId="{2DC89F93-D3E5-4E5E-9AE7-4FCEFD932094}" sibTransId="{592D1B5E-EDC1-4DEC-8A55-756B889B53BC}"/>
    <dgm:cxn modelId="{469E87B8-D2BD-4B44-B9DB-607151EFED6C}" type="presOf" srcId="{B862170F-C4A7-4339-9669-DE0DA33FF877}" destId="{3E3B8862-DC3F-438B-B6E4-C9FA636948B3}" srcOrd="0" destOrd="0" presId="urn:microsoft.com/office/officeart/2005/8/layout/lProcess3"/>
    <dgm:cxn modelId="{E372611A-4502-427B-8985-00C0722918AE}" type="presOf" srcId="{812955AC-455A-48E7-8DEB-E3DF0B85BB77}" destId="{F92A2835-DBF2-410E-AAED-A564A806F0E7}" srcOrd="0" destOrd="0" presId="urn:microsoft.com/office/officeart/2005/8/layout/lProcess3"/>
    <dgm:cxn modelId="{8054460E-B568-4D0A-AC7E-FDAC2CE4F038}" type="presOf" srcId="{3D08D6FE-23E7-4ADE-B61A-CEBCF2CBB28E}" destId="{2EB14CBF-1EA7-4398-AC0E-9A8AB23C7FA0}" srcOrd="0" destOrd="0" presId="urn:microsoft.com/office/officeart/2005/8/layout/lProcess3"/>
    <dgm:cxn modelId="{0F91202F-D456-4A87-924A-812D21DCAD9F}" type="presParOf" srcId="{F92A2835-DBF2-410E-AAED-A564A806F0E7}" destId="{040FC59E-F75E-4734-BA28-98393F156B3C}" srcOrd="0" destOrd="0" presId="urn:microsoft.com/office/officeart/2005/8/layout/lProcess3"/>
    <dgm:cxn modelId="{911FCA5E-E11B-4252-99E8-B4950C39D396}" type="presParOf" srcId="{040FC59E-F75E-4734-BA28-98393F156B3C}" destId="{96789209-9F20-4ECA-8F59-BA464070AF94}" srcOrd="0" destOrd="0" presId="urn:microsoft.com/office/officeart/2005/8/layout/lProcess3"/>
    <dgm:cxn modelId="{E95AC240-66D6-46A9-9A7E-291F71B0653A}" type="presParOf" srcId="{F92A2835-DBF2-410E-AAED-A564A806F0E7}" destId="{CB879B62-38FA-4D0E-BED8-BBEEBBCB5EC9}" srcOrd="1" destOrd="0" presId="urn:microsoft.com/office/officeart/2005/8/layout/lProcess3"/>
    <dgm:cxn modelId="{14515CF3-2562-45FD-AC49-0962DFF85936}" type="presParOf" srcId="{F92A2835-DBF2-410E-AAED-A564A806F0E7}" destId="{9B4757E2-116D-4711-8D4E-AC42E440FD19}" srcOrd="2" destOrd="0" presId="urn:microsoft.com/office/officeart/2005/8/layout/lProcess3"/>
    <dgm:cxn modelId="{107D010A-19FE-47CA-839E-C191E1FBF787}" type="presParOf" srcId="{9B4757E2-116D-4711-8D4E-AC42E440FD19}" destId="{3E3B8862-DC3F-438B-B6E4-C9FA636948B3}" srcOrd="0" destOrd="0" presId="urn:microsoft.com/office/officeart/2005/8/layout/lProcess3"/>
    <dgm:cxn modelId="{94DF0939-745A-47E0-A65A-E25AEFBDCC19}" type="presParOf" srcId="{F92A2835-DBF2-410E-AAED-A564A806F0E7}" destId="{ECA62071-FE17-428A-BB08-C24A348E86A6}" srcOrd="3" destOrd="0" presId="urn:microsoft.com/office/officeart/2005/8/layout/lProcess3"/>
    <dgm:cxn modelId="{519AFF14-71CD-45B4-937E-53E0D2A2E076}" type="presParOf" srcId="{F92A2835-DBF2-410E-AAED-A564A806F0E7}" destId="{1CEFF7C5-233B-413A-868E-BF741E7D9A12}" srcOrd="4" destOrd="0" presId="urn:microsoft.com/office/officeart/2005/8/layout/lProcess3"/>
    <dgm:cxn modelId="{87BCF32F-2AFC-4DD0-9273-E7F547AC15B7}" type="presParOf" srcId="{1CEFF7C5-233B-413A-868E-BF741E7D9A12}" destId="{328201D4-659D-4D1D-8D38-C497D4A66920}" srcOrd="0" destOrd="0" presId="urn:microsoft.com/office/officeart/2005/8/layout/lProcess3"/>
    <dgm:cxn modelId="{2F7BCD94-76D0-4BD3-BA89-5D659C587872}" type="presParOf" srcId="{F92A2835-DBF2-410E-AAED-A564A806F0E7}" destId="{3420A5E1-707A-4FDB-B831-254677842C2E}" srcOrd="5" destOrd="0" presId="urn:microsoft.com/office/officeart/2005/8/layout/lProcess3"/>
    <dgm:cxn modelId="{6FA32DE8-AF35-4BDE-B4ED-504ABBD6F8F9}" type="presParOf" srcId="{F92A2835-DBF2-410E-AAED-A564A806F0E7}" destId="{F8E8EC59-1514-41CA-AD09-EB81BA22ED1E}" srcOrd="6" destOrd="0" presId="urn:microsoft.com/office/officeart/2005/8/layout/lProcess3"/>
    <dgm:cxn modelId="{F9EA6564-29A4-4621-8C64-B4566EE31F59}" type="presParOf" srcId="{F8E8EC59-1514-41CA-AD09-EB81BA22ED1E}" destId="{2EB14CBF-1EA7-4398-AC0E-9A8AB23C7FA0}" srcOrd="0" destOrd="0" presId="urn:microsoft.com/office/officeart/2005/8/layout/l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8" tIns="45664" rIns="91328" bIns="45664" numCol="1" anchor="t" anchorCtr="0" compatLnSpc="1">
            <a:prstTxWarp prst="textNoShape">
              <a:avLst/>
            </a:prstTxWarp>
          </a:bodyPr>
          <a:lstStyle>
            <a:lvl1pPr algn="l" defTabSz="9128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8" tIns="45664" rIns="91328" bIns="45664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01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8" tIns="45664" rIns="91328" bIns="45664" numCol="1" anchor="b" anchorCtr="0" compatLnSpc="1">
            <a:prstTxWarp prst="textNoShape">
              <a:avLst/>
            </a:prstTxWarp>
          </a:bodyPr>
          <a:lstStyle>
            <a:lvl1pPr algn="l" defTabSz="9128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01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8" tIns="45664" rIns="91328" bIns="45664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1406977-950F-4ECD-83AD-AA488BE48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52" tIns="45176" rIns="90352" bIns="45176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845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52" tIns="45176" rIns="90352" bIns="45176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82625"/>
            <a:ext cx="4551363" cy="3413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398963"/>
            <a:ext cx="5072063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52" tIns="45176" rIns="90352" bIns="451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0138"/>
            <a:ext cx="29845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52" tIns="45176" rIns="90352" bIns="45176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20138"/>
            <a:ext cx="29845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52" tIns="45176" rIns="90352" bIns="45176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CA5EF08D-5AAE-44A0-9C88-54F872F98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7B25F-4695-4529-9C98-06AB8FAA631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BC209-663E-4ECD-A10C-F1FCFA5FB3E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B749E-0F5D-4A7F-86E8-D399AA1754B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4AAEA4-625C-4368-98CE-4D4669A2D0D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9ADE9-45D7-4641-AA4E-3B8F518DB69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AD370-F0C5-4772-87FD-F5FE33B2500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A524B5-08E3-4B24-BDE5-BD031E3740C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B99E4-D5AD-4A1E-ACD0-52236C024A8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90563"/>
            <a:ext cx="4586288" cy="34401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0863"/>
            <a:ext cx="5029200" cy="4129087"/>
          </a:xfrm>
          <a:noFill/>
          <a:ln/>
        </p:spPr>
        <p:txBody>
          <a:bodyPr lIns="91761" tIns="45880" rIns="91761" bIns="45880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91CBDA-7192-4F80-982B-81647D42275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5FAD-EE18-474C-9B55-80F1530A9B1C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78C5-9459-471D-AD28-DEAF2FA1A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5FAD-EE18-474C-9B55-80F1530A9B1C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78C5-9459-471D-AD28-DEAF2FA1A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5FAD-EE18-474C-9B55-80F1530A9B1C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78C5-9459-471D-AD28-DEAF2FA1A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1000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3810000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3810000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5FAD-EE18-474C-9B55-80F1530A9B1C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78C5-9459-471D-AD28-DEAF2FA1A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5FAD-EE18-474C-9B55-80F1530A9B1C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78C5-9459-471D-AD28-DEAF2FA1A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5FAD-EE18-474C-9B55-80F1530A9B1C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78C5-9459-471D-AD28-DEAF2FA1A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5FAD-EE18-474C-9B55-80F1530A9B1C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78C5-9459-471D-AD28-DEAF2FA1A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5FAD-EE18-474C-9B55-80F1530A9B1C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78C5-9459-471D-AD28-DEAF2FA1A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5FAD-EE18-474C-9B55-80F1530A9B1C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78C5-9459-471D-AD28-DEAF2FA1A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5FAD-EE18-474C-9B55-80F1530A9B1C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78C5-9459-471D-AD28-DEAF2FA1A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5FAD-EE18-474C-9B55-80F1530A9B1C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78C5-9459-471D-AD28-DEAF2FA1A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5FAD-EE18-474C-9B55-80F1530A9B1C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E78C5-9459-471D-AD28-DEAF2FA1A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50174" y="1014145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BHEEMANNA KHANDRE INSTITUTE OF TECHNOLOGY BHALKI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Subtitle 6"/>
          <p:cNvSpPr>
            <a:spLocks noGrp="1"/>
          </p:cNvSpPr>
          <p:nvPr>
            <p:ph type="subTitle" idx="1"/>
          </p:nvPr>
        </p:nvSpPr>
        <p:spPr>
          <a:xfrm>
            <a:off x="967839" y="3874325"/>
            <a:ext cx="7226300" cy="17526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ELECTRONICS &amp;COMMUNICATION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ENGNEERING</a:t>
            </a:r>
            <a:endParaRPr lang="en-IN" sz="28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0"/>
          <p:cNvSpPr>
            <a:spLocks noChangeArrowheads="1"/>
          </p:cNvSpPr>
          <p:nvPr/>
        </p:nvSpPr>
        <p:spPr bwMode="auto">
          <a:xfrm>
            <a:off x="7086600" y="1981200"/>
            <a:ext cx="1905000" cy="1295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3" name="Rectangle 37"/>
          <p:cNvSpPr>
            <a:spLocks noChangeArrowheads="1"/>
          </p:cNvSpPr>
          <p:nvPr/>
        </p:nvSpPr>
        <p:spPr bwMode="auto">
          <a:xfrm>
            <a:off x="152400" y="1981200"/>
            <a:ext cx="1905000" cy="1295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Why Free Space Optics?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D5A1E"/>
                </a:solidFill>
              </a:rPr>
              <a:t>How Fiber Optic Cable Works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152400" y="2133600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/>
              <a:t>Light Source</a:t>
            </a:r>
          </a:p>
        </p:txBody>
      </p:sp>
      <p:sp>
        <p:nvSpPr>
          <p:cNvPr id="10246" name="Text Box 12"/>
          <p:cNvSpPr txBox="1">
            <a:spLocks noChangeArrowheads="1"/>
          </p:cNvSpPr>
          <p:nvPr/>
        </p:nvSpPr>
        <p:spPr bwMode="auto">
          <a:xfrm>
            <a:off x="3581400" y="1728788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1"/>
              <a:t>Glass Fiber Strands</a:t>
            </a:r>
          </a:p>
        </p:txBody>
      </p:sp>
      <p:sp>
        <p:nvSpPr>
          <p:cNvPr id="10247" name="Text Box 14"/>
          <p:cNvSpPr txBox="1">
            <a:spLocks noChangeArrowheads="1"/>
          </p:cNvSpPr>
          <p:nvPr/>
        </p:nvSpPr>
        <p:spPr bwMode="auto">
          <a:xfrm>
            <a:off x="457200" y="2743200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/>
              <a:t>Detector</a:t>
            </a:r>
          </a:p>
        </p:txBody>
      </p:sp>
      <p:grpSp>
        <p:nvGrpSpPr>
          <p:cNvPr id="10248" name="Group 26"/>
          <p:cNvGrpSpPr>
            <a:grpSpLocks/>
          </p:cNvGrpSpPr>
          <p:nvPr/>
        </p:nvGrpSpPr>
        <p:grpSpPr bwMode="auto">
          <a:xfrm>
            <a:off x="1600200" y="2133600"/>
            <a:ext cx="5943600" cy="381000"/>
            <a:chOff x="960" y="2592"/>
            <a:chExt cx="3888" cy="240"/>
          </a:xfrm>
        </p:grpSpPr>
        <p:sp>
          <p:nvSpPr>
            <p:cNvPr id="10260" name="AutoShape 23"/>
            <p:cNvSpPr>
              <a:spLocks noChangeArrowheads="1"/>
            </p:cNvSpPr>
            <p:nvPr/>
          </p:nvSpPr>
          <p:spPr bwMode="auto">
            <a:xfrm rot="5400000">
              <a:off x="2760" y="792"/>
              <a:ext cx="240" cy="3840"/>
            </a:xfrm>
            <a:prstGeom prst="can">
              <a:avLst>
                <a:gd name="adj" fmla="val 76074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1" name="AutoShape 24"/>
            <p:cNvSpPr>
              <a:spLocks noChangeArrowheads="1"/>
            </p:cNvSpPr>
            <p:nvPr/>
          </p:nvSpPr>
          <p:spPr bwMode="auto">
            <a:xfrm rot="5400000">
              <a:off x="960" y="2592"/>
              <a:ext cx="240" cy="240"/>
            </a:xfrm>
            <a:prstGeom prst="can">
              <a:avLst>
                <a:gd name="adj" fmla="val 49995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2" name="AutoShape 25"/>
            <p:cNvSpPr>
              <a:spLocks noChangeArrowheads="1"/>
            </p:cNvSpPr>
            <p:nvPr/>
          </p:nvSpPr>
          <p:spPr bwMode="auto">
            <a:xfrm rot="5400000">
              <a:off x="4608" y="2592"/>
              <a:ext cx="240" cy="240"/>
            </a:xfrm>
            <a:prstGeom prst="can">
              <a:avLst>
                <a:gd name="adj" fmla="val 49995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249" name="Text Box 27"/>
          <p:cNvSpPr txBox="1">
            <a:spLocks noChangeArrowheads="1"/>
          </p:cNvSpPr>
          <p:nvPr/>
        </p:nvSpPr>
        <p:spPr bwMode="auto">
          <a:xfrm>
            <a:off x="609600" y="3352800"/>
            <a:ext cx="102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Network</a:t>
            </a:r>
            <a:br>
              <a:rPr lang="en-US" sz="1800"/>
            </a:br>
            <a:r>
              <a:rPr lang="en-US" sz="1800"/>
              <a:t>Device</a:t>
            </a:r>
          </a:p>
        </p:txBody>
      </p:sp>
      <p:sp>
        <p:nvSpPr>
          <p:cNvPr id="10250" name="Text Box 29"/>
          <p:cNvSpPr txBox="1">
            <a:spLocks noChangeArrowheads="1"/>
          </p:cNvSpPr>
          <p:nvPr/>
        </p:nvSpPr>
        <p:spPr bwMode="auto">
          <a:xfrm>
            <a:off x="1676400" y="4038600"/>
            <a:ext cx="6019800" cy="2286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indent="-233363" algn="l">
              <a:spcBef>
                <a:spcPct val="25000"/>
              </a:spcBef>
              <a:buFontTx/>
              <a:buChar char="•"/>
            </a:pPr>
            <a:r>
              <a:rPr lang="en-US" sz="2400"/>
              <a:t>Pulses of light communicate the data</a:t>
            </a:r>
          </a:p>
          <a:p>
            <a:pPr marL="693738" lvl="1" indent="-236538" algn="l">
              <a:spcBef>
                <a:spcPct val="25000"/>
              </a:spcBef>
              <a:buFontTx/>
              <a:buChar char="•"/>
            </a:pPr>
            <a:r>
              <a:rPr lang="en-US" sz="2400"/>
              <a:t>“ON” = 1</a:t>
            </a:r>
          </a:p>
          <a:p>
            <a:pPr marL="693738" lvl="1" indent="-236538" algn="l">
              <a:spcBef>
                <a:spcPct val="25000"/>
              </a:spcBef>
              <a:buFontTx/>
              <a:buChar char="•"/>
            </a:pPr>
            <a:r>
              <a:rPr lang="en-US" sz="2400"/>
              <a:t>“OFF = 0</a:t>
            </a:r>
          </a:p>
          <a:p>
            <a:pPr marL="233363" indent="-233363" algn="l">
              <a:spcBef>
                <a:spcPct val="25000"/>
              </a:spcBef>
              <a:buFontTx/>
              <a:buChar char="•"/>
            </a:pPr>
            <a:r>
              <a:rPr lang="en-US" sz="2400"/>
              <a:t>Capable of more than 40 Gbps</a:t>
            </a:r>
          </a:p>
          <a:p>
            <a:pPr marL="693738" lvl="1" indent="-236538" algn="l">
              <a:spcBef>
                <a:spcPct val="25000"/>
              </a:spcBef>
              <a:buFontTx/>
              <a:buChar char="•"/>
            </a:pPr>
            <a:r>
              <a:rPr lang="en-US" sz="2400"/>
              <a:t>&gt;7 CDs a second</a:t>
            </a:r>
          </a:p>
        </p:txBody>
      </p:sp>
      <p:grpSp>
        <p:nvGrpSpPr>
          <p:cNvPr id="10251" name="Group 33"/>
          <p:cNvGrpSpPr>
            <a:grpSpLocks/>
          </p:cNvGrpSpPr>
          <p:nvPr/>
        </p:nvGrpSpPr>
        <p:grpSpPr bwMode="auto">
          <a:xfrm>
            <a:off x="1600200" y="2743200"/>
            <a:ext cx="5943600" cy="381000"/>
            <a:chOff x="960" y="2592"/>
            <a:chExt cx="3888" cy="240"/>
          </a:xfrm>
        </p:grpSpPr>
        <p:sp>
          <p:nvSpPr>
            <p:cNvPr id="10257" name="AutoShape 34"/>
            <p:cNvSpPr>
              <a:spLocks noChangeArrowheads="1"/>
            </p:cNvSpPr>
            <p:nvPr/>
          </p:nvSpPr>
          <p:spPr bwMode="auto">
            <a:xfrm rot="5400000">
              <a:off x="2760" y="792"/>
              <a:ext cx="240" cy="3840"/>
            </a:xfrm>
            <a:prstGeom prst="can">
              <a:avLst>
                <a:gd name="adj" fmla="val 76074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58" name="AutoShape 35"/>
            <p:cNvSpPr>
              <a:spLocks noChangeArrowheads="1"/>
            </p:cNvSpPr>
            <p:nvPr/>
          </p:nvSpPr>
          <p:spPr bwMode="auto">
            <a:xfrm rot="5400000">
              <a:off x="960" y="2592"/>
              <a:ext cx="240" cy="240"/>
            </a:xfrm>
            <a:prstGeom prst="can">
              <a:avLst>
                <a:gd name="adj" fmla="val 49995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59" name="AutoShape 36"/>
            <p:cNvSpPr>
              <a:spLocks noChangeArrowheads="1"/>
            </p:cNvSpPr>
            <p:nvPr/>
          </p:nvSpPr>
          <p:spPr bwMode="auto">
            <a:xfrm rot="5400000">
              <a:off x="4608" y="2592"/>
              <a:ext cx="240" cy="240"/>
            </a:xfrm>
            <a:prstGeom prst="can">
              <a:avLst>
                <a:gd name="adj" fmla="val 49995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252" name="Text Box 41"/>
          <p:cNvSpPr txBox="1">
            <a:spLocks noChangeArrowheads="1"/>
          </p:cNvSpPr>
          <p:nvPr/>
        </p:nvSpPr>
        <p:spPr bwMode="auto">
          <a:xfrm>
            <a:off x="7543800" y="2743200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/>
              <a:t>Light Source</a:t>
            </a:r>
          </a:p>
        </p:txBody>
      </p:sp>
      <p:sp>
        <p:nvSpPr>
          <p:cNvPr id="10253" name="Text Box 42"/>
          <p:cNvSpPr txBox="1">
            <a:spLocks noChangeArrowheads="1"/>
          </p:cNvSpPr>
          <p:nvPr/>
        </p:nvSpPr>
        <p:spPr bwMode="auto">
          <a:xfrm>
            <a:off x="7620000" y="2133600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/>
              <a:t>Detector</a:t>
            </a:r>
          </a:p>
        </p:txBody>
      </p:sp>
      <p:sp>
        <p:nvSpPr>
          <p:cNvPr id="10254" name="Text Box 43"/>
          <p:cNvSpPr txBox="1">
            <a:spLocks noChangeArrowheads="1"/>
          </p:cNvSpPr>
          <p:nvPr/>
        </p:nvSpPr>
        <p:spPr bwMode="auto">
          <a:xfrm>
            <a:off x="7543800" y="3352800"/>
            <a:ext cx="102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Network</a:t>
            </a:r>
            <a:br>
              <a:rPr lang="en-US" sz="1800"/>
            </a:br>
            <a:r>
              <a:rPr lang="en-US" sz="1800"/>
              <a:t>Device</a:t>
            </a:r>
          </a:p>
        </p:txBody>
      </p:sp>
      <p:sp>
        <p:nvSpPr>
          <p:cNvPr id="10255" name="Line 44"/>
          <p:cNvSpPr>
            <a:spLocks noChangeShapeType="1"/>
          </p:cNvSpPr>
          <p:nvPr/>
        </p:nvSpPr>
        <p:spPr bwMode="auto">
          <a:xfrm>
            <a:off x="3810000" y="2362200"/>
            <a:ext cx="1219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45"/>
          <p:cNvSpPr>
            <a:spLocks noChangeShapeType="1"/>
          </p:cNvSpPr>
          <p:nvPr/>
        </p:nvSpPr>
        <p:spPr bwMode="auto">
          <a:xfrm flipH="1">
            <a:off x="3810000" y="2971800"/>
            <a:ext cx="1219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9" descr="HPC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8125" y="2289175"/>
            <a:ext cx="665163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4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Why Free Space Optics?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D5A1E"/>
                </a:solidFill>
              </a:rPr>
              <a:t>How FSO Works</a:t>
            </a:r>
          </a:p>
        </p:txBody>
      </p:sp>
      <p:grpSp>
        <p:nvGrpSpPr>
          <p:cNvPr id="11268" name="Group 21"/>
          <p:cNvGrpSpPr>
            <a:grpSpLocks/>
          </p:cNvGrpSpPr>
          <p:nvPr/>
        </p:nvGrpSpPr>
        <p:grpSpPr bwMode="auto">
          <a:xfrm>
            <a:off x="228600" y="4308475"/>
            <a:ext cx="2041525" cy="1314450"/>
            <a:chOff x="261" y="1845"/>
            <a:chExt cx="1286" cy="828"/>
          </a:xfrm>
        </p:grpSpPr>
        <p:sp>
          <p:nvSpPr>
            <p:cNvPr id="11289" name="Oval 5"/>
            <p:cNvSpPr>
              <a:spLocks noChangeArrowheads="1"/>
            </p:cNvSpPr>
            <p:nvPr/>
          </p:nvSpPr>
          <p:spPr bwMode="auto">
            <a:xfrm>
              <a:off x="261" y="1872"/>
              <a:ext cx="174" cy="174"/>
            </a:xfrm>
            <a:prstGeom prst="ellipse">
              <a:avLst/>
            </a:prstGeom>
            <a:solidFill>
              <a:srgbClr val="FD591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290" name="Text Box 9"/>
            <p:cNvSpPr txBox="1">
              <a:spLocks noChangeArrowheads="1"/>
            </p:cNvSpPr>
            <p:nvPr/>
          </p:nvSpPr>
          <p:spPr bwMode="auto">
            <a:xfrm>
              <a:off x="425" y="1845"/>
              <a:ext cx="1122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Network traffic converted into pulses of invisible light representing 1’s and 0’s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81000" y="1524000"/>
            <a:ext cx="7086600" cy="1458913"/>
            <a:chOff x="240" y="971"/>
            <a:chExt cx="4464" cy="919"/>
          </a:xfrm>
        </p:grpSpPr>
        <p:sp>
          <p:nvSpPr>
            <p:cNvPr id="11285" name="AutoShape 2"/>
            <p:cNvSpPr>
              <a:spLocks noChangeArrowheads="1"/>
            </p:cNvSpPr>
            <p:nvPr/>
          </p:nvSpPr>
          <p:spPr bwMode="auto">
            <a:xfrm rot="-5400000">
              <a:off x="2788" y="-26"/>
              <a:ext cx="376" cy="3456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F4E5CC"/>
                </a:gs>
                <a:gs pos="50000">
                  <a:srgbClr val="FD591F"/>
                </a:gs>
                <a:gs pos="100000">
                  <a:srgbClr val="F4E5CC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1286" name="Group 36"/>
            <p:cNvGrpSpPr>
              <a:grpSpLocks/>
            </p:cNvGrpSpPr>
            <p:nvPr/>
          </p:nvGrpSpPr>
          <p:grpSpPr bwMode="auto">
            <a:xfrm>
              <a:off x="240" y="971"/>
              <a:ext cx="2016" cy="520"/>
              <a:chOff x="240" y="971"/>
              <a:chExt cx="2016" cy="520"/>
            </a:xfrm>
          </p:grpSpPr>
          <p:sp>
            <p:nvSpPr>
              <p:cNvPr id="11287" name="Oval 6"/>
              <p:cNvSpPr>
                <a:spLocks noChangeArrowheads="1"/>
              </p:cNvSpPr>
              <p:nvPr/>
            </p:nvSpPr>
            <p:spPr bwMode="auto">
              <a:xfrm>
                <a:off x="240" y="1019"/>
                <a:ext cx="192" cy="181"/>
              </a:xfrm>
              <a:prstGeom prst="ellipse">
                <a:avLst/>
              </a:prstGeom>
              <a:solidFill>
                <a:srgbClr val="FD591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b="1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1288" name="Text Box 10"/>
              <p:cNvSpPr txBox="1">
                <a:spLocks noChangeArrowheads="1"/>
              </p:cNvSpPr>
              <p:nvPr/>
            </p:nvSpPr>
            <p:spPr bwMode="auto">
              <a:xfrm>
                <a:off x="419" y="971"/>
                <a:ext cx="1837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/>
                  <a:t>Transmitter projects the carefully aimed light pulses into the air </a:t>
                </a:r>
              </a:p>
            </p:txBody>
          </p:sp>
        </p:grpSp>
      </p:grpSp>
      <p:pic>
        <p:nvPicPr>
          <p:cNvPr id="11270" name="Picture 13" descr="HPC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0713" y="2292350"/>
            <a:ext cx="665162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209800" y="2403475"/>
            <a:ext cx="5029200" cy="1943100"/>
            <a:chOff x="1392" y="1514"/>
            <a:chExt cx="3168" cy="1224"/>
          </a:xfrm>
        </p:grpSpPr>
        <p:grpSp>
          <p:nvGrpSpPr>
            <p:cNvPr id="11281" name="Group 39"/>
            <p:cNvGrpSpPr>
              <a:grpSpLocks/>
            </p:cNvGrpSpPr>
            <p:nvPr/>
          </p:nvGrpSpPr>
          <p:grpSpPr bwMode="auto">
            <a:xfrm>
              <a:off x="1821" y="2064"/>
              <a:ext cx="2153" cy="674"/>
              <a:chOff x="1821" y="2064"/>
              <a:chExt cx="2153" cy="674"/>
            </a:xfrm>
          </p:grpSpPr>
          <p:sp>
            <p:nvSpPr>
              <p:cNvPr id="11283" name="Oval 15"/>
              <p:cNvSpPr>
                <a:spLocks noChangeArrowheads="1"/>
              </p:cNvSpPr>
              <p:nvPr/>
            </p:nvSpPr>
            <p:spPr bwMode="auto">
              <a:xfrm>
                <a:off x="1821" y="2068"/>
                <a:ext cx="195" cy="188"/>
              </a:xfrm>
              <a:prstGeom prst="ellipse">
                <a:avLst/>
              </a:prstGeom>
              <a:solidFill>
                <a:srgbClr val="FD591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b="1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1284" name="Text Box 16"/>
              <p:cNvSpPr txBox="1">
                <a:spLocks noChangeArrowheads="1"/>
              </p:cNvSpPr>
              <p:nvPr/>
            </p:nvSpPr>
            <p:spPr bwMode="auto">
              <a:xfrm>
                <a:off x="2016" y="2064"/>
                <a:ext cx="1958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dirty="0"/>
                  <a:t>Reverse direction data transported the same way.</a:t>
                </a:r>
              </a:p>
              <a:p>
                <a:pPr marL="693738" lvl="1" indent="-236538" algn="l">
                  <a:buFontTx/>
                  <a:buChar char="•"/>
                </a:pPr>
                <a:r>
                  <a:rPr lang="en-US" dirty="0"/>
                  <a:t>Full duplex</a:t>
                </a:r>
              </a:p>
              <a:p>
                <a:pPr algn="l"/>
                <a:r>
                  <a:rPr lang="en-US" dirty="0"/>
                  <a:t> </a:t>
                </a:r>
              </a:p>
            </p:txBody>
          </p:sp>
        </p:grpSp>
        <p:sp>
          <p:nvSpPr>
            <p:cNvPr id="11282" name="AutoShape 17"/>
            <p:cNvSpPr>
              <a:spLocks noChangeArrowheads="1"/>
            </p:cNvSpPr>
            <p:nvPr/>
          </p:nvSpPr>
          <p:spPr bwMode="auto">
            <a:xfrm rot="5400000" flipH="1">
              <a:off x="2788" y="118"/>
              <a:ext cx="376" cy="3168"/>
            </a:xfrm>
            <a:prstGeom prst="triangle">
              <a:avLst>
                <a:gd name="adj" fmla="val 50000"/>
              </a:avLst>
            </a:prstGeom>
            <a:solidFill>
              <a:srgbClr val="00A08D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5105400" y="1371600"/>
            <a:ext cx="3476625" cy="825500"/>
            <a:chOff x="3216" y="864"/>
            <a:chExt cx="2190" cy="520"/>
          </a:xfrm>
        </p:grpSpPr>
        <p:sp>
          <p:nvSpPr>
            <p:cNvPr id="11279" name="Oval 7"/>
            <p:cNvSpPr>
              <a:spLocks noChangeArrowheads="1"/>
            </p:cNvSpPr>
            <p:nvPr/>
          </p:nvSpPr>
          <p:spPr bwMode="auto">
            <a:xfrm>
              <a:off x="3216" y="904"/>
              <a:ext cx="174" cy="174"/>
            </a:xfrm>
            <a:prstGeom prst="ellipse">
              <a:avLst/>
            </a:prstGeom>
            <a:solidFill>
              <a:srgbClr val="FD591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280" name="Text Box 11"/>
            <p:cNvSpPr txBox="1">
              <a:spLocks noChangeArrowheads="1"/>
            </p:cNvSpPr>
            <p:nvPr/>
          </p:nvSpPr>
          <p:spPr bwMode="auto">
            <a:xfrm>
              <a:off x="3370" y="864"/>
              <a:ext cx="203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A receiver at the other end of the link collects the light using lenses and/or mirrors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6705600" y="4419600"/>
            <a:ext cx="2286000" cy="1314450"/>
            <a:chOff x="4179" y="1582"/>
            <a:chExt cx="1534" cy="828"/>
          </a:xfrm>
        </p:grpSpPr>
        <p:sp>
          <p:nvSpPr>
            <p:cNvPr id="11277" name="Oval 8"/>
            <p:cNvSpPr>
              <a:spLocks noChangeArrowheads="1"/>
            </p:cNvSpPr>
            <p:nvPr/>
          </p:nvSpPr>
          <p:spPr bwMode="auto">
            <a:xfrm>
              <a:off x="4179" y="1584"/>
              <a:ext cx="174" cy="174"/>
            </a:xfrm>
            <a:prstGeom prst="ellipse">
              <a:avLst/>
            </a:prstGeom>
            <a:solidFill>
              <a:srgbClr val="FD591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278" name="Text Box 19"/>
            <p:cNvSpPr txBox="1">
              <a:spLocks noChangeArrowheads="1"/>
            </p:cNvSpPr>
            <p:nvPr/>
          </p:nvSpPr>
          <p:spPr bwMode="auto">
            <a:xfrm>
              <a:off x="4336" y="1582"/>
              <a:ext cx="1377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/>
                <a:t>Received signal converted back into fiber or copper and connected to the network</a:t>
              </a:r>
            </a:p>
          </p:txBody>
        </p:sp>
      </p:grpSp>
      <p:pic>
        <p:nvPicPr>
          <p:cNvPr id="11274" name="Picture 34" descr="LAN-to-FSO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3368675"/>
            <a:ext cx="14747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35" descr="LAN-to-FSO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93013" y="3368675"/>
            <a:ext cx="14747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6" name="Text Box 42"/>
          <p:cNvSpPr txBox="1">
            <a:spLocks noChangeArrowheads="1"/>
          </p:cNvSpPr>
          <p:nvPr/>
        </p:nvSpPr>
        <p:spPr bwMode="auto">
          <a:xfrm>
            <a:off x="1828800" y="5715000"/>
            <a:ext cx="57150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6600"/>
                </a:solidFill>
              </a:rPr>
              <a:t>Anything that can be done in fiber can be done with FSO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9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dirty="0" smtClean="0"/>
              <a:t>Why Free Space Optics?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D5A1E"/>
                </a:solidFill>
              </a:rPr>
              <a:t>Transmission security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696200" cy="3962400"/>
          </a:xfrm>
        </p:spPr>
        <p:txBody>
          <a:bodyPr/>
          <a:lstStyle/>
          <a:p>
            <a:pPr eaLnBrk="1" hangingPunct="1"/>
            <a:r>
              <a:rPr lang="en-US" sz="2000" smtClean="0"/>
              <a:t>Beams only a few meters in diameter at a kilometer </a:t>
            </a:r>
          </a:p>
          <a:p>
            <a:pPr eaLnBrk="1" hangingPunct="1"/>
            <a:r>
              <a:rPr lang="en-US" sz="2000" smtClean="0"/>
              <a:t>Allows a very close spacing of links without interference</a:t>
            </a:r>
          </a:p>
          <a:p>
            <a:pPr eaLnBrk="1" hangingPunct="1"/>
            <a:r>
              <a:rPr lang="en-US" sz="2000" smtClean="0"/>
              <a:t>No side lobes</a:t>
            </a:r>
          </a:p>
          <a:p>
            <a:pPr eaLnBrk="1" hangingPunct="1"/>
            <a:r>
              <a:rPr lang="en-US" sz="2000" smtClean="0"/>
              <a:t>Highly secure</a:t>
            </a:r>
          </a:p>
          <a:p>
            <a:pPr eaLnBrk="1" hangingPunct="1"/>
            <a:r>
              <a:rPr lang="en-US" sz="2000" smtClean="0"/>
              <a:t>Efficient use of energy</a:t>
            </a:r>
          </a:p>
          <a:p>
            <a:pPr eaLnBrk="1" hangingPunct="1"/>
            <a:r>
              <a:rPr lang="en-US" sz="2000" smtClean="0"/>
              <a:t>Ranges of 20m to more than 8km possible</a:t>
            </a:r>
          </a:p>
        </p:txBody>
      </p:sp>
      <p:grpSp>
        <p:nvGrpSpPr>
          <p:cNvPr id="12291" name="Group 12"/>
          <p:cNvGrpSpPr>
            <a:grpSpLocks/>
          </p:cNvGrpSpPr>
          <p:nvPr/>
        </p:nvGrpSpPr>
        <p:grpSpPr bwMode="auto">
          <a:xfrm>
            <a:off x="1295400" y="4343400"/>
            <a:ext cx="6675438" cy="2089150"/>
            <a:chOff x="816" y="2256"/>
            <a:chExt cx="4205" cy="1316"/>
          </a:xfrm>
        </p:grpSpPr>
        <p:pic>
          <p:nvPicPr>
            <p:cNvPr id="12293" name="Picture 4" descr="HPC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17" y="2304"/>
              <a:ext cx="427" cy="1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94" name="AutoShape 5"/>
            <p:cNvSpPr>
              <a:spLocks noChangeArrowheads="1"/>
            </p:cNvSpPr>
            <p:nvPr/>
          </p:nvSpPr>
          <p:spPr bwMode="auto">
            <a:xfrm rot="-5400000">
              <a:off x="2789" y="696"/>
              <a:ext cx="672" cy="3792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pic>
          <p:nvPicPr>
            <p:cNvPr id="12295" name="Picture 6" descr="HPC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16" y="2328"/>
              <a:ext cx="419" cy="1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Why Free Space Optics?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>
                <a:solidFill>
                  <a:srgbClr val="FD5A1E"/>
                </a:solidFill>
              </a:rPr>
              <a:t>The FSO “Value Proposition”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05000"/>
            <a:ext cx="5105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000" smtClean="0"/>
              <a:t>No interference</a:t>
            </a:r>
          </a:p>
          <a:p>
            <a:pPr eaLnBrk="1" hangingPunct="1">
              <a:spcBef>
                <a:spcPct val="40000"/>
              </a:spcBef>
            </a:pPr>
            <a:r>
              <a:rPr lang="en-US" sz="2000" smtClean="0"/>
              <a:t>Unlicensed</a:t>
            </a:r>
          </a:p>
          <a:p>
            <a:pPr eaLnBrk="1" hangingPunct="1">
              <a:spcBef>
                <a:spcPct val="40000"/>
              </a:spcBef>
            </a:pPr>
            <a:r>
              <a:rPr lang="en-US" sz="2000" smtClean="0"/>
              <a:t>Easy to install</a:t>
            </a:r>
          </a:p>
          <a:p>
            <a:pPr eaLnBrk="1" hangingPunct="1">
              <a:spcBef>
                <a:spcPct val="40000"/>
              </a:spcBef>
            </a:pPr>
            <a:r>
              <a:rPr lang="en-US" sz="2000" smtClean="0"/>
              <a:t>Through the window </a:t>
            </a:r>
            <a:br>
              <a:rPr lang="en-US" sz="2000" smtClean="0"/>
            </a:br>
            <a:r>
              <a:rPr lang="en-US" sz="2000" smtClean="0"/>
              <a:t>(or from the rooftop)</a:t>
            </a:r>
          </a:p>
          <a:p>
            <a:pPr eaLnBrk="1" hangingPunct="1">
              <a:spcBef>
                <a:spcPct val="40000"/>
              </a:spcBef>
            </a:pPr>
            <a:r>
              <a:rPr lang="en-US" sz="2000" smtClean="0"/>
              <a:t>No trenching, no permits</a:t>
            </a:r>
          </a:p>
          <a:p>
            <a:pPr eaLnBrk="1" hangingPunct="1">
              <a:spcBef>
                <a:spcPct val="40000"/>
              </a:spcBef>
            </a:pPr>
            <a:r>
              <a:rPr lang="en-US" sz="2000" smtClean="0"/>
              <a:t>Fiber-like data rates</a:t>
            </a:r>
          </a:p>
          <a:p>
            <a:pPr eaLnBrk="1" hangingPunct="1">
              <a:spcBef>
                <a:spcPct val="40000"/>
              </a:spcBef>
            </a:pPr>
            <a:r>
              <a:rPr lang="en-US" sz="2000" smtClean="0"/>
              <a:t>Many deployment options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sz="2000" smtClean="0"/>
          </a:p>
          <a:p>
            <a:pPr eaLnBrk="1" hangingPunct="1">
              <a:spcBef>
                <a:spcPct val="40000"/>
              </a:spcBef>
            </a:pPr>
            <a:endParaRPr lang="en-US" smtClean="0"/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7009" y="2495723"/>
            <a:ext cx="2552381" cy="278095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Wave length issues </a:t>
            </a:r>
            <a:endParaRPr lang="en-IN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74663" y="1330325"/>
            <a:ext cx="7983537" cy="51292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000" smtClean="0"/>
              <a:t>Chosen Wavelength: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  780-850 nm (353-385 THz)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  1520-1600 nm (188-197 THz)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endParaRPr lang="en-US" sz="200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000" smtClean="0"/>
              <a:t>     Reason: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   Low attenuation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   Implementation and safety</a:t>
            </a:r>
          </a:p>
          <a:p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Challenges</a:t>
            </a:r>
            <a:br>
              <a:rPr lang="en-US" sz="2400" dirty="0" smtClean="0"/>
            </a:br>
            <a:r>
              <a:rPr lang="en-US" dirty="0" smtClean="0">
                <a:solidFill>
                  <a:srgbClr val="FD5A1E"/>
                </a:solidFill>
              </a:rPr>
              <a:t>Environmental factors</a:t>
            </a:r>
          </a:p>
        </p:txBody>
      </p:sp>
      <p:pic>
        <p:nvPicPr>
          <p:cNvPr id="15365" name="Picture 1082" descr="Image8_Rt_Sid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858000" y="1447800"/>
            <a:ext cx="803275" cy="2105025"/>
          </a:xfrm>
          <a:noFill/>
        </p:spPr>
      </p:pic>
      <p:pic>
        <p:nvPicPr>
          <p:cNvPr id="15366" name="Picture 1068" descr="Buildings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62000" y="3505200"/>
            <a:ext cx="1019175" cy="2819400"/>
          </a:xfrm>
          <a:noFill/>
        </p:spPr>
      </p:pic>
      <p:pic>
        <p:nvPicPr>
          <p:cNvPr id="15362" name="Picture 1084" descr="Grid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lum contrast="18000"/>
          </a:blip>
          <a:srcRect/>
          <a:stretch>
            <a:fillRect/>
          </a:stretch>
        </p:blipFill>
        <p:spPr>
          <a:xfrm>
            <a:off x="1295400" y="1905000"/>
            <a:ext cx="6215063" cy="3968750"/>
          </a:xfrm>
          <a:noFill/>
        </p:spPr>
      </p:pic>
      <p:sp>
        <p:nvSpPr>
          <p:cNvPr id="15363" name="AutoShape 1059"/>
          <p:cNvSpPr>
            <a:spLocks noChangeArrowheads="1"/>
          </p:cNvSpPr>
          <p:nvPr/>
        </p:nvSpPr>
        <p:spPr bwMode="auto">
          <a:xfrm rot="14811741" flipH="1">
            <a:off x="4031457" y="83343"/>
            <a:ext cx="1079500" cy="6246813"/>
          </a:xfrm>
          <a:prstGeom prst="triangle">
            <a:avLst>
              <a:gd name="adj" fmla="val 11898"/>
            </a:avLst>
          </a:prstGeom>
          <a:solidFill>
            <a:srgbClr val="00A08D">
              <a:alpha val="1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pic>
        <p:nvPicPr>
          <p:cNvPr id="15367" name="Picture 1035" descr="sun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0" y="457200"/>
            <a:ext cx="11430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Rectangle 1037"/>
          <p:cNvSpPr>
            <a:spLocks noChangeArrowheads="1"/>
          </p:cNvSpPr>
          <p:nvPr/>
        </p:nvSpPr>
        <p:spPr bwMode="auto">
          <a:xfrm>
            <a:off x="6629400" y="457200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1"/>
              <a:t>Sunlight</a:t>
            </a:r>
          </a:p>
        </p:txBody>
      </p:sp>
      <p:sp>
        <p:nvSpPr>
          <p:cNvPr id="15369" name="Rectangle 1038"/>
          <p:cNvSpPr>
            <a:spLocks noChangeArrowheads="1"/>
          </p:cNvSpPr>
          <p:nvPr/>
        </p:nvSpPr>
        <p:spPr bwMode="auto">
          <a:xfrm>
            <a:off x="1600200" y="2743200"/>
            <a:ext cx="1270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1"/>
              <a:t>Building </a:t>
            </a:r>
            <a:br>
              <a:rPr lang="en-US" sz="2000" b="1"/>
            </a:br>
            <a:r>
              <a:rPr lang="en-US" sz="2000" b="1"/>
              <a:t>Motion</a:t>
            </a:r>
          </a:p>
        </p:txBody>
      </p:sp>
      <p:sp>
        <p:nvSpPr>
          <p:cNvPr id="15370" name="Rectangle 1041"/>
          <p:cNvSpPr>
            <a:spLocks noChangeArrowheads="1"/>
          </p:cNvSpPr>
          <p:nvPr/>
        </p:nvSpPr>
        <p:spPr bwMode="auto">
          <a:xfrm>
            <a:off x="7032625" y="3810000"/>
            <a:ext cx="1425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1"/>
              <a:t>Alignment</a:t>
            </a:r>
          </a:p>
        </p:txBody>
      </p:sp>
      <p:sp>
        <p:nvSpPr>
          <p:cNvPr id="15371" name="Rectangle 1042"/>
          <p:cNvSpPr>
            <a:spLocks noChangeArrowheads="1"/>
          </p:cNvSpPr>
          <p:nvPr/>
        </p:nvSpPr>
        <p:spPr bwMode="auto">
          <a:xfrm>
            <a:off x="5026025" y="1431925"/>
            <a:ext cx="1595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1"/>
              <a:t>Window</a:t>
            </a:r>
          </a:p>
          <a:p>
            <a:pPr algn="l"/>
            <a:r>
              <a:rPr lang="en-US" sz="2000" b="1"/>
              <a:t>Attenuation</a:t>
            </a:r>
          </a:p>
        </p:txBody>
      </p:sp>
      <p:sp>
        <p:nvSpPr>
          <p:cNvPr id="15372" name="Rectangle 1045"/>
          <p:cNvSpPr>
            <a:spLocks noChangeArrowheads="1"/>
          </p:cNvSpPr>
          <p:nvPr/>
        </p:nvSpPr>
        <p:spPr bwMode="auto">
          <a:xfrm>
            <a:off x="3616325" y="1965325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Fog</a:t>
            </a:r>
          </a:p>
        </p:txBody>
      </p:sp>
      <p:sp>
        <p:nvSpPr>
          <p:cNvPr id="15373" name="AutoShape 1052"/>
          <p:cNvSpPr>
            <a:spLocks noChangeArrowheads="1"/>
          </p:cNvSpPr>
          <p:nvPr/>
        </p:nvSpPr>
        <p:spPr bwMode="auto">
          <a:xfrm>
            <a:off x="3048000" y="6019800"/>
            <a:ext cx="5638800" cy="609600"/>
          </a:xfrm>
          <a:prstGeom prst="roundRect">
            <a:avLst>
              <a:gd name="adj" fmla="val 16667"/>
            </a:avLst>
          </a:prstGeom>
          <a:solidFill>
            <a:srgbClr val="F4E4CB"/>
          </a:solidFill>
          <a:ln w="19050">
            <a:solidFill>
              <a:srgbClr val="FD5A1E"/>
            </a:solidFill>
            <a:round/>
            <a:headEnd/>
            <a:tailEnd/>
          </a:ln>
        </p:spPr>
        <p:txBody>
          <a:bodyPr anchor="ctr"/>
          <a:lstStyle/>
          <a:p>
            <a:pPr algn="l"/>
            <a:r>
              <a:rPr lang="en-US" sz="1400" b="1">
                <a:solidFill>
                  <a:srgbClr val="FD5A1E"/>
                </a:solidFill>
              </a:rPr>
              <a:t>Each of these factors can “attenuate” (reduce) the signal.  However, there are ways to mitigate each environmental factor.</a:t>
            </a:r>
          </a:p>
        </p:txBody>
      </p:sp>
      <p:sp>
        <p:nvSpPr>
          <p:cNvPr id="15374" name="Rectangle 1062"/>
          <p:cNvSpPr>
            <a:spLocks noChangeArrowheads="1"/>
          </p:cNvSpPr>
          <p:nvPr/>
        </p:nvSpPr>
        <p:spPr bwMode="auto">
          <a:xfrm>
            <a:off x="4246563" y="3886200"/>
            <a:ext cx="162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Scintillation</a:t>
            </a:r>
          </a:p>
        </p:txBody>
      </p:sp>
      <p:sp>
        <p:nvSpPr>
          <p:cNvPr id="15375" name="Rectangle 1050"/>
          <p:cNvSpPr>
            <a:spLocks noChangeArrowheads="1"/>
          </p:cNvSpPr>
          <p:nvPr/>
        </p:nvSpPr>
        <p:spPr bwMode="auto">
          <a:xfrm>
            <a:off x="5943600" y="4708525"/>
            <a:ext cx="96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1"/>
              <a:t>Range</a:t>
            </a:r>
          </a:p>
        </p:txBody>
      </p:sp>
      <p:sp>
        <p:nvSpPr>
          <p:cNvPr id="15376" name="Freeform 1089"/>
          <p:cNvSpPr>
            <a:spLocks/>
          </p:cNvSpPr>
          <p:nvPr/>
        </p:nvSpPr>
        <p:spPr bwMode="auto">
          <a:xfrm>
            <a:off x="5867400" y="29718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0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720" y="672"/>
                </a:moveTo>
                <a:cubicBezTo>
                  <a:pt x="624" y="632"/>
                  <a:pt x="528" y="592"/>
                  <a:pt x="432" y="528"/>
                </a:cubicBezTo>
                <a:cubicBezTo>
                  <a:pt x="336" y="464"/>
                  <a:pt x="216" y="376"/>
                  <a:pt x="144" y="288"/>
                </a:cubicBezTo>
                <a:cubicBezTo>
                  <a:pt x="72" y="200"/>
                  <a:pt x="36" y="10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15377" name="Group 1098"/>
          <p:cNvGrpSpPr>
            <a:grpSpLocks/>
          </p:cNvGrpSpPr>
          <p:nvPr/>
        </p:nvGrpSpPr>
        <p:grpSpPr bwMode="auto">
          <a:xfrm>
            <a:off x="3335338" y="2286000"/>
            <a:ext cx="1922462" cy="609600"/>
            <a:chOff x="1680" y="2352"/>
            <a:chExt cx="1211" cy="384"/>
          </a:xfrm>
        </p:grpSpPr>
        <p:sp>
          <p:nvSpPr>
            <p:cNvPr id="15400" name="Freeform 1093"/>
            <p:cNvSpPr>
              <a:spLocks/>
            </p:cNvSpPr>
            <p:nvPr/>
          </p:nvSpPr>
          <p:spPr bwMode="auto">
            <a:xfrm>
              <a:off x="1803" y="2495"/>
              <a:ext cx="596" cy="111"/>
            </a:xfrm>
            <a:custGeom>
              <a:avLst/>
              <a:gdLst>
                <a:gd name="T0" fmla="*/ 1 w 928"/>
                <a:gd name="T1" fmla="*/ 0 h 337"/>
                <a:gd name="T2" fmla="*/ 1 w 928"/>
                <a:gd name="T3" fmla="*/ 0 h 337"/>
                <a:gd name="T4" fmla="*/ 1 w 928"/>
                <a:gd name="T5" fmla="*/ 0 h 337"/>
                <a:gd name="T6" fmla="*/ 1 w 928"/>
                <a:gd name="T7" fmla="*/ 0 h 337"/>
                <a:gd name="T8" fmla="*/ 1 w 928"/>
                <a:gd name="T9" fmla="*/ 0 h 337"/>
                <a:gd name="T10" fmla="*/ 1 w 928"/>
                <a:gd name="T11" fmla="*/ 0 h 337"/>
                <a:gd name="T12" fmla="*/ 1 w 928"/>
                <a:gd name="T13" fmla="*/ 0 h 337"/>
                <a:gd name="T14" fmla="*/ 2 w 928"/>
                <a:gd name="T15" fmla="*/ 0 h 337"/>
                <a:gd name="T16" fmla="*/ 2 w 928"/>
                <a:gd name="T17" fmla="*/ 0 h 337"/>
                <a:gd name="T18" fmla="*/ 2 w 928"/>
                <a:gd name="T19" fmla="*/ 0 h 337"/>
                <a:gd name="T20" fmla="*/ 2 w 928"/>
                <a:gd name="T21" fmla="*/ 0 h 337"/>
                <a:gd name="T22" fmla="*/ 2 w 928"/>
                <a:gd name="T23" fmla="*/ 0 h 337"/>
                <a:gd name="T24" fmla="*/ 2 w 928"/>
                <a:gd name="T25" fmla="*/ 0 h 337"/>
                <a:gd name="T26" fmla="*/ 2 w 928"/>
                <a:gd name="T27" fmla="*/ 0 h 337"/>
                <a:gd name="T28" fmla="*/ 2 w 928"/>
                <a:gd name="T29" fmla="*/ 0 h 337"/>
                <a:gd name="T30" fmla="*/ 1 w 928"/>
                <a:gd name="T31" fmla="*/ 0 h 337"/>
                <a:gd name="T32" fmla="*/ 1 w 928"/>
                <a:gd name="T33" fmla="*/ 0 h 337"/>
                <a:gd name="T34" fmla="*/ 1 w 928"/>
                <a:gd name="T35" fmla="*/ 0 h 337"/>
                <a:gd name="T36" fmla="*/ 1 w 928"/>
                <a:gd name="T37" fmla="*/ 0 h 337"/>
                <a:gd name="T38" fmla="*/ 1 w 928"/>
                <a:gd name="T39" fmla="*/ 0 h 337"/>
                <a:gd name="T40" fmla="*/ 1 w 928"/>
                <a:gd name="T41" fmla="*/ 0 h 337"/>
                <a:gd name="T42" fmla="*/ 1 w 928"/>
                <a:gd name="T43" fmla="*/ 0 h 337"/>
                <a:gd name="T44" fmla="*/ 1 w 928"/>
                <a:gd name="T45" fmla="*/ 0 h 337"/>
                <a:gd name="T46" fmla="*/ 1 w 928"/>
                <a:gd name="T47" fmla="*/ 0 h 337"/>
                <a:gd name="T48" fmla="*/ 1 w 928"/>
                <a:gd name="T49" fmla="*/ 0 h 337"/>
                <a:gd name="T50" fmla="*/ 1 w 928"/>
                <a:gd name="T51" fmla="*/ 0 h 337"/>
                <a:gd name="T52" fmla="*/ 1 w 928"/>
                <a:gd name="T53" fmla="*/ 0 h 337"/>
                <a:gd name="T54" fmla="*/ 1 w 928"/>
                <a:gd name="T55" fmla="*/ 0 h 337"/>
                <a:gd name="T56" fmla="*/ 1 w 928"/>
                <a:gd name="T57" fmla="*/ 0 h 337"/>
                <a:gd name="T58" fmla="*/ 1 w 928"/>
                <a:gd name="T59" fmla="*/ 0 h 337"/>
                <a:gd name="T60" fmla="*/ 1 w 928"/>
                <a:gd name="T61" fmla="*/ 0 h 337"/>
                <a:gd name="T62" fmla="*/ 1 w 928"/>
                <a:gd name="T63" fmla="*/ 0 h 337"/>
                <a:gd name="T64" fmla="*/ 1 w 928"/>
                <a:gd name="T65" fmla="*/ 0 h 337"/>
                <a:gd name="T66" fmla="*/ 1 w 928"/>
                <a:gd name="T67" fmla="*/ 0 h 337"/>
                <a:gd name="T68" fmla="*/ 1 w 928"/>
                <a:gd name="T69" fmla="*/ 0 h 337"/>
                <a:gd name="T70" fmla="*/ 1 w 928"/>
                <a:gd name="T71" fmla="*/ 0 h 337"/>
                <a:gd name="T72" fmla="*/ 1 w 928"/>
                <a:gd name="T73" fmla="*/ 0 h 337"/>
                <a:gd name="T74" fmla="*/ 1 w 928"/>
                <a:gd name="T75" fmla="*/ 0 h 337"/>
                <a:gd name="T76" fmla="*/ 1 w 928"/>
                <a:gd name="T77" fmla="*/ 0 h 337"/>
                <a:gd name="T78" fmla="*/ 1 w 928"/>
                <a:gd name="T79" fmla="*/ 0 h 337"/>
                <a:gd name="T80" fmla="*/ 1 w 928"/>
                <a:gd name="T81" fmla="*/ 0 h 337"/>
                <a:gd name="T82" fmla="*/ 1 w 928"/>
                <a:gd name="T83" fmla="*/ 0 h 337"/>
                <a:gd name="T84" fmla="*/ 1 w 928"/>
                <a:gd name="T85" fmla="*/ 0 h 337"/>
                <a:gd name="T86" fmla="*/ 1 w 928"/>
                <a:gd name="T87" fmla="*/ 0 h 337"/>
                <a:gd name="T88" fmla="*/ 1 w 928"/>
                <a:gd name="T89" fmla="*/ 0 h 337"/>
                <a:gd name="T90" fmla="*/ 1 w 928"/>
                <a:gd name="T91" fmla="*/ 0 h 337"/>
                <a:gd name="T92" fmla="*/ 1 w 928"/>
                <a:gd name="T93" fmla="*/ 0 h 337"/>
                <a:gd name="T94" fmla="*/ 1 w 928"/>
                <a:gd name="T95" fmla="*/ 0 h 337"/>
                <a:gd name="T96" fmla="*/ 1 w 928"/>
                <a:gd name="T97" fmla="*/ 0 h 337"/>
                <a:gd name="T98" fmla="*/ 1 w 928"/>
                <a:gd name="T99" fmla="*/ 0 h 337"/>
                <a:gd name="T100" fmla="*/ 1 w 928"/>
                <a:gd name="T101" fmla="*/ 0 h 337"/>
                <a:gd name="T102" fmla="*/ 1 w 928"/>
                <a:gd name="T103" fmla="*/ 0 h 337"/>
                <a:gd name="T104" fmla="*/ 1 w 928"/>
                <a:gd name="T105" fmla="*/ 0 h 337"/>
                <a:gd name="T106" fmla="*/ 1 w 928"/>
                <a:gd name="T107" fmla="*/ 0 h 337"/>
                <a:gd name="T108" fmla="*/ 1 w 928"/>
                <a:gd name="T109" fmla="*/ 0 h 337"/>
                <a:gd name="T110" fmla="*/ 1 w 928"/>
                <a:gd name="T111" fmla="*/ 0 h 337"/>
                <a:gd name="T112" fmla="*/ 1 w 928"/>
                <a:gd name="T113" fmla="*/ 0 h 337"/>
                <a:gd name="T114" fmla="*/ 1 w 928"/>
                <a:gd name="T115" fmla="*/ 0 h 337"/>
                <a:gd name="T116" fmla="*/ 1 w 928"/>
                <a:gd name="T117" fmla="*/ 0 h 337"/>
                <a:gd name="T118" fmla="*/ 1 w 928"/>
                <a:gd name="T119" fmla="*/ 0 h 337"/>
                <a:gd name="T120" fmla="*/ 1 w 928"/>
                <a:gd name="T121" fmla="*/ 0 h 337"/>
                <a:gd name="T122" fmla="*/ 1 w 928"/>
                <a:gd name="T123" fmla="*/ 0 h 337"/>
                <a:gd name="T124" fmla="*/ 1 w 928"/>
                <a:gd name="T125" fmla="*/ 0 h 33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8"/>
                <a:gd name="T190" fmla="*/ 0 h 337"/>
                <a:gd name="T191" fmla="*/ 928 w 928"/>
                <a:gd name="T192" fmla="*/ 337 h 33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8" h="337">
                  <a:moveTo>
                    <a:pt x="380" y="102"/>
                  </a:moveTo>
                  <a:lnTo>
                    <a:pt x="393" y="102"/>
                  </a:lnTo>
                  <a:lnTo>
                    <a:pt x="405" y="102"/>
                  </a:lnTo>
                  <a:lnTo>
                    <a:pt x="419" y="101"/>
                  </a:lnTo>
                  <a:lnTo>
                    <a:pt x="432" y="98"/>
                  </a:lnTo>
                  <a:lnTo>
                    <a:pt x="444" y="96"/>
                  </a:lnTo>
                  <a:lnTo>
                    <a:pt x="457" y="93"/>
                  </a:lnTo>
                  <a:lnTo>
                    <a:pt x="471" y="90"/>
                  </a:lnTo>
                  <a:lnTo>
                    <a:pt x="484" y="88"/>
                  </a:lnTo>
                  <a:lnTo>
                    <a:pt x="496" y="86"/>
                  </a:lnTo>
                  <a:lnTo>
                    <a:pt x="509" y="86"/>
                  </a:lnTo>
                  <a:lnTo>
                    <a:pt x="522" y="86"/>
                  </a:lnTo>
                  <a:lnTo>
                    <a:pt x="533" y="87"/>
                  </a:lnTo>
                  <a:lnTo>
                    <a:pt x="546" y="89"/>
                  </a:lnTo>
                  <a:lnTo>
                    <a:pt x="557" y="94"/>
                  </a:lnTo>
                  <a:lnTo>
                    <a:pt x="568" y="101"/>
                  </a:lnTo>
                  <a:lnTo>
                    <a:pt x="579" y="109"/>
                  </a:lnTo>
                  <a:lnTo>
                    <a:pt x="591" y="118"/>
                  </a:lnTo>
                  <a:lnTo>
                    <a:pt x="600" y="129"/>
                  </a:lnTo>
                  <a:lnTo>
                    <a:pt x="610" y="141"/>
                  </a:lnTo>
                  <a:lnTo>
                    <a:pt x="620" y="151"/>
                  </a:lnTo>
                  <a:lnTo>
                    <a:pt x="629" y="162"/>
                  </a:lnTo>
                  <a:lnTo>
                    <a:pt x="639" y="171"/>
                  </a:lnTo>
                  <a:lnTo>
                    <a:pt x="651" y="178"/>
                  </a:lnTo>
                  <a:lnTo>
                    <a:pt x="663" y="182"/>
                  </a:lnTo>
                  <a:lnTo>
                    <a:pt x="678" y="178"/>
                  </a:lnTo>
                  <a:lnTo>
                    <a:pt x="692" y="173"/>
                  </a:lnTo>
                  <a:lnTo>
                    <a:pt x="707" y="171"/>
                  </a:lnTo>
                  <a:lnTo>
                    <a:pt x="722" y="171"/>
                  </a:lnTo>
                  <a:lnTo>
                    <a:pt x="736" y="171"/>
                  </a:lnTo>
                  <a:lnTo>
                    <a:pt x="751" y="172"/>
                  </a:lnTo>
                  <a:lnTo>
                    <a:pt x="765" y="176"/>
                  </a:lnTo>
                  <a:lnTo>
                    <a:pt x="780" y="179"/>
                  </a:lnTo>
                  <a:lnTo>
                    <a:pt x="792" y="184"/>
                  </a:lnTo>
                  <a:lnTo>
                    <a:pt x="806" y="189"/>
                  </a:lnTo>
                  <a:lnTo>
                    <a:pt x="820" y="195"/>
                  </a:lnTo>
                  <a:lnTo>
                    <a:pt x="833" y="203"/>
                  </a:lnTo>
                  <a:lnTo>
                    <a:pt x="844" y="211"/>
                  </a:lnTo>
                  <a:lnTo>
                    <a:pt x="856" y="219"/>
                  </a:lnTo>
                  <a:lnTo>
                    <a:pt x="867" y="229"/>
                  </a:lnTo>
                  <a:lnTo>
                    <a:pt x="878" y="239"/>
                  </a:lnTo>
                  <a:lnTo>
                    <a:pt x="884" y="239"/>
                  </a:lnTo>
                  <a:lnTo>
                    <a:pt x="891" y="239"/>
                  </a:lnTo>
                  <a:lnTo>
                    <a:pt x="898" y="239"/>
                  </a:lnTo>
                  <a:lnTo>
                    <a:pt x="905" y="239"/>
                  </a:lnTo>
                  <a:lnTo>
                    <a:pt x="911" y="240"/>
                  </a:lnTo>
                  <a:lnTo>
                    <a:pt x="917" y="241"/>
                  </a:lnTo>
                  <a:lnTo>
                    <a:pt x="922" y="243"/>
                  </a:lnTo>
                  <a:lnTo>
                    <a:pt x="928" y="247"/>
                  </a:lnTo>
                  <a:lnTo>
                    <a:pt x="928" y="256"/>
                  </a:lnTo>
                  <a:lnTo>
                    <a:pt x="917" y="271"/>
                  </a:lnTo>
                  <a:lnTo>
                    <a:pt x="904" y="283"/>
                  </a:lnTo>
                  <a:lnTo>
                    <a:pt x="890" y="290"/>
                  </a:lnTo>
                  <a:lnTo>
                    <a:pt x="878" y="294"/>
                  </a:lnTo>
                  <a:lnTo>
                    <a:pt x="863" y="295"/>
                  </a:lnTo>
                  <a:lnTo>
                    <a:pt x="849" y="295"/>
                  </a:lnTo>
                  <a:lnTo>
                    <a:pt x="834" y="293"/>
                  </a:lnTo>
                  <a:lnTo>
                    <a:pt x="819" y="290"/>
                  </a:lnTo>
                  <a:lnTo>
                    <a:pt x="804" y="285"/>
                  </a:lnTo>
                  <a:lnTo>
                    <a:pt x="789" y="281"/>
                  </a:lnTo>
                  <a:lnTo>
                    <a:pt x="774" y="278"/>
                  </a:lnTo>
                  <a:lnTo>
                    <a:pt x="758" y="276"/>
                  </a:lnTo>
                  <a:lnTo>
                    <a:pt x="743" y="275"/>
                  </a:lnTo>
                  <a:lnTo>
                    <a:pt x="728" y="277"/>
                  </a:lnTo>
                  <a:lnTo>
                    <a:pt x="713" y="281"/>
                  </a:lnTo>
                  <a:lnTo>
                    <a:pt x="698" y="288"/>
                  </a:lnTo>
                  <a:lnTo>
                    <a:pt x="684" y="293"/>
                  </a:lnTo>
                  <a:lnTo>
                    <a:pt x="671" y="299"/>
                  </a:lnTo>
                  <a:lnTo>
                    <a:pt x="658" y="305"/>
                  </a:lnTo>
                  <a:lnTo>
                    <a:pt x="644" y="310"/>
                  </a:lnTo>
                  <a:lnTo>
                    <a:pt x="630" y="315"/>
                  </a:lnTo>
                  <a:lnTo>
                    <a:pt x="615" y="321"/>
                  </a:lnTo>
                  <a:lnTo>
                    <a:pt x="601" y="325"/>
                  </a:lnTo>
                  <a:lnTo>
                    <a:pt x="587" y="330"/>
                  </a:lnTo>
                  <a:lnTo>
                    <a:pt x="572" y="332"/>
                  </a:lnTo>
                  <a:lnTo>
                    <a:pt x="557" y="336"/>
                  </a:lnTo>
                  <a:lnTo>
                    <a:pt x="543" y="337"/>
                  </a:lnTo>
                  <a:lnTo>
                    <a:pt x="529" y="336"/>
                  </a:lnTo>
                  <a:lnTo>
                    <a:pt x="514" y="334"/>
                  </a:lnTo>
                  <a:lnTo>
                    <a:pt x="500" y="331"/>
                  </a:lnTo>
                  <a:lnTo>
                    <a:pt x="485" y="326"/>
                  </a:lnTo>
                  <a:lnTo>
                    <a:pt x="470" y="320"/>
                  </a:lnTo>
                  <a:lnTo>
                    <a:pt x="455" y="308"/>
                  </a:lnTo>
                  <a:lnTo>
                    <a:pt x="440" y="298"/>
                  </a:lnTo>
                  <a:lnTo>
                    <a:pt x="423" y="291"/>
                  </a:lnTo>
                  <a:lnTo>
                    <a:pt x="405" y="284"/>
                  </a:lnTo>
                  <a:lnTo>
                    <a:pt x="388" y="280"/>
                  </a:lnTo>
                  <a:lnTo>
                    <a:pt x="370" y="277"/>
                  </a:lnTo>
                  <a:lnTo>
                    <a:pt x="350" y="276"/>
                  </a:lnTo>
                  <a:lnTo>
                    <a:pt x="332" y="276"/>
                  </a:lnTo>
                  <a:lnTo>
                    <a:pt x="312" y="276"/>
                  </a:lnTo>
                  <a:lnTo>
                    <a:pt x="292" y="278"/>
                  </a:lnTo>
                  <a:lnTo>
                    <a:pt x="274" y="280"/>
                  </a:lnTo>
                  <a:lnTo>
                    <a:pt x="254" y="284"/>
                  </a:lnTo>
                  <a:lnTo>
                    <a:pt x="236" y="287"/>
                  </a:lnTo>
                  <a:lnTo>
                    <a:pt x="217" y="291"/>
                  </a:lnTo>
                  <a:lnTo>
                    <a:pt x="200" y="295"/>
                  </a:lnTo>
                  <a:lnTo>
                    <a:pt x="183" y="299"/>
                  </a:lnTo>
                  <a:lnTo>
                    <a:pt x="163" y="302"/>
                  </a:lnTo>
                  <a:lnTo>
                    <a:pt x="144" y="306"/>
                  </a:lnTo>
                  <a:lnTo>
                    <a:pt x="123" y="307"/>
                  </a:lnTo>
                  <a:lnTo>
                    <a:pt x="102" y="308"/>
                  </a:lnTo>
                  <a:lnTo>
                    <a:pt x="82" y="307"/>
                  </a:lnTo>
                  <a:lnTo>
                    <a:pt x="62" y="303"/>
                  </a:lnTo>
                  <a:lnTo>
                    <a:pt x="44" y="298"/>
                  </a:lnTo>
                  <a:lnTo>
                    <a:pt x="27" y="288"/>
                  </a:lnTo>
                  <a:lnTo>
                    <a:pt x="27" y="257"/>
                  </a:lnTo>
                  <a:lnTo>
                    <a:pt x="50" y="263"/>
                  </a:lnTo>
                  <a:lnTo>
                    <a:pt x="75" y="268"/>
                  </a:lnTo>
                  <a:lnTo>
                    <a:pt x="98" y="269"/>
                  </a:lnTo>
                  <a:lnTo>
                    <a:pt x="121" y="269"/>
                  </a:lnTo>
                  <a:lnTo>
                    <a:pt x="143" y="268"/>
                  </a:lnTo>
                  <a:lnTo>
                    <a:pt x="166" y="264"/>
                  </a:lnTo>
                  <a:lnTo>
                    <a:pt x="188" y="261"/>
                  </a:lnTo>
                  <a:lnTo>
                    <a:pt x="211" y="256"/>
                  </a:lnTo>
                  <a:lnTo>
                    <a:pt x="232" y="252"/>
                  </a:lnTo>
                  <a:lnTo>
                    <a:pt x="254" y="247"/>
                  </a:lnTo>
                  <a:lnTo>
                    <a:pt x="277" y="242"/>
                  </a:lnTo>
                  <a:lnTo>
                    <a:pt x="299" y="238"/>
                  </a:lnTo>
                  <a:lnTo>
                    <a:pt x="322" y="235"/>
                  </a:lnTo>
                  <a:lnTo>
                    <a:pt x="344" y="233"/>
                  </a:lnTo>
                  <a:lnTo>
                    <a:pt x="367" y="232"/>
                  </a:lnTo>
                  <a:lnTo>
                    <a:pt x="390" y="233"/>
                  </a:lnTo>
                  <a:lnTo>
                    <a:pt x="413" y="239"/>
                  </a:lnTo>
                  <a:lnTo>
                    <a:pt x="435" y="247"/>
                  </a:lnTo>
                  <a:lnTo>
                    <a:pt x="457" y="256"/>
                  </a:lnTo>
                  <a:lnTo>
                    <a:pt x="479" y="267"/>
                  </a:lnTo>
                  <a:lnTo>
                    <a:pt x="501" y="276"/>
                  </a:lnTo>
                  <a:lnTo>
                    <a:pt x="523" y="281"/>
                  </a:lnTo>
                  <a:lnTo>
                    <a:pt x="547" y="284"/>
                  </a:lnTo>
                  <a:lnTo>
                    <a:pt x="573" y="280"/>
                  </a:lnTo>
                  <a:lnTo>
                    <a:pt x="593" y="278"/>
                  </a:lnTo>
                  <a:lnTo>
                    <a:pt x="613" y="276"/>
                  </a:lnTo>
                  <a:lnTo>
                    <a:pt x="632" y="273"/>
                  </a:lnTo>
                  <a:lnTo>
                    <a:pt x="652" y="270"/>
                  </a:lnTo>
                  <a:lnTo>
                    <a:pt x="670" y="265"/>
                  </a:lnTo>
                  <a:lnTo>
                    <a:pt x="689" y="260"/>
                  </a:lnTo>
                  <a:lnTo>
                    <a:pt x="706" y="252"/>
                  </a:lnTo>
                  <a:lnTo>
                    <a:pt x="722" y="241"/>
                  </a:lnTo>
                  <a:lnTo>
                    <a:pt x="706" y="246"/>
                  </a:lnTo>
                  <a:lnTo>
                    <a:pt x="690" y="248"/>
                  </a:lnTo>
                  <a:lnTo>
                    <a:pt x="675" y="248"/>
                  </a:lnTo>
                  <a:lnTo>
                    <a:pt x="660" y="247"/>
                  </a:lnTo>
                  <a:lnTo>
                    <a:pt x="645" y="245"/>
                  </a:lnTo>
                  <a:lnTo>
                    <a:pt x="630" y="240"/>
                  </a:lnTo>
                  <a:lnTo>
                    <a:pt x="615" y="235"/>
                  </a:lnTo>
                  <a:lnTo>
                    <a:pt x="601" y="230"/>
                  </a:lnTo>
                  <a:lnTo>
                    <a:pt x="587" y="224"/>
                  </a:lnTo>
                  <a:lnTo>
                    <a:pt x="573" y="217"/>
                  </a:lnTo>
                  <a:lnTo>
                    <a:pt x="560" y="210"/>
                  </a:lnTo>
                  <a:lnTo>
                    <a:pt x="546" y="202"/>
                  </a:lnTo>
                  <a:lnTo>
                    <a:pt x="532" y="195"/>
                  </a:lnTo>
                  <a:lnTo>
                    <a:pt x="518" y="188"/>
                  </a:lnTo>
                  <a:lnTo>
                    <a:pt x="504" y="181"/>
                  </a:lnTo>
                  <a:lnTo>
                    <a:pt x="490" y="176"/>
                  </a:lnTo>
                  <a:lnTo>
                    <a:pt x="470" y="171"/>
                  </a:lnTo>
                  <a:lnTo>
                    <a:pt x="448" y="169"/>
                  </a:lnTo>
                  <a:lnTo>
                    <a:pt x="426" y="166"/>
                  </a:lnTo>
                  <a:lnTo>
                    <a:pt x="404" y="164"/>
                  </a:lnTo>
                  <a:lnTo>
                    <a:pt x="383" y="161"/>
                  </a:lnTo>
                  <a:lnTo>
                    <a:pt x="363" y="155"/>
                  </a:lnTo>
                  <a:lnTo>
                    <a:pt x="344" y="147"/>
                  </a:lnTo>
                  <a:lnTo>
                    <a:pt x="327" y="135"/>
                  </a:lnTo>
                  <a:lnTo>
                    <a:pt x="318" y="128"/>
                  </a:lnTo>
                  <a:lnTo>
                    <a:pt x="308" y="121"/>
                  </a:lnTo>
                  <a:lnTo>
                    <a:pt x="299" y="114"/>
                  </a:lnTo>
                  <a:lnTo>
                    <a:pt x="290" y="108"/>
                  </a:lnTo>
                  <a:lnTo>
                    <a:pt x="281" y="101"/>
                  </a:lnTo>
                  <a:lnTo>
                    <a:pt x="270" y="95"/>
                  </a:lnTo>
                  <a:lnTo>
                    <a:pt x="261" y="89"/>
                  </a:lnTo>
                  <a:lnTo>
                    <a:pt x="251" y="85"/>
                  </a:lnTo>
                  <a:lnTo>
                    <a:pt x="254" y="96"/>
                  </a:lnTo>
                  <a:lnTo>
                    <a:pt x="259" y="106"/>
                  </a:lnTo>
                  <a:lnTo>
                    <a:pt x="266" y="118"/>
                  </a:lnTo>
                  <a:lnTo>
                    <a:pt x="273" y="128"/>
                  </a:lnTo>
                  <a:lnTo>
                    <a:pt x="281" y="139"/>
                  </a:lnTo>
                  <a:lnTo>
                    <a:pt x="289" y="149"/>
                  </a:lnTo>
                  <a:lnTo>
                    <a:pt x="297" y="159"/>
                  </a:lnTo>
                  <a:lnTo>
                    <a:pt x="304" y="170"/>
                  </a:lnTo>
                  <a:lnTo>
                    <a:pt x="284" y="171"/>
                  </a:lnTo>
                  <a:lnTo>
                    <a:pt x="266" y="167"/>
                  </a:lnTo>
                  <a:lnTo>
                    <a:pt x="249" y="159"/>
                  </a:lnTo>
                  <a:lnTo>
                    <a:pt x="231" y="148"/>
                  </a:lnTo>
                  <a:lnTo>
                    <a:pt x="214" y="135"/>
                  </a:lnTo>
                  <a:lnTo>
                    <a:pt x="197" y="123"/>
                  </a:lnTo>
                  <a:lnTo>
                    <a:pt x="179" y="111"/>
                  </a:lnTo>
                  <a:lnTo>
                    <a:pt x="162" y="101"/>
                  </a:lnTo>
                  <a:lnTo>
                    <a:pt x="166" y="112"/>
                  </a:lnTo>
                  <a:lnTo>
                    <a:pt x="171" y="123"/>
                  </a:lnTo>
                  <a:lnTo>
                    <a:pt x="179" y="133"/>
                  </a:lnTo>
                  <a:lnTo>
                    <a:pt x="188" y="142"/>
                  </a:lnTo>
                  <a:lnTo>
                    <a:pt x="197" y="153"/>
                  </a:lnTo>
                  <a:lnTo>
                    <a:pt x="205" y="163"/>
                  </a:lnTo>
                  <a:lnTo>
                    <a:pt x="212" y="173"/>
                  </a:lnTo>
                  <a:lnTo>
                    <a:pt x="217" y="185"/>
                  </a:lnTo>
                  <a:lnTo>
                    <a:pt x="196" y="184"/>
                  </a:lnTo>
                  <a:lnTo>
                    <a:pt x="175" y="179"/>
                  </a:lnTo>
                  <a:lnTo>
                    <a:pt x="154" y="172"/>
                  </a:lnTo>
                  <a:lnTo>
                    <a:pt x="135" y="164"/>
                  </a:lnTo>
                  <a:lnTo>
                    <a:pt x="116" y="154"/>
                  </a:lnTo>
                  <a:lnTo>
                    <a:pt x="97" y="142"/>
                  </a:lnTo>
                  <a:lnTo>
                    <a:pt x="78" y="131"/>
                  </a:lnTo>
                  <a:lnTo>
                    <a:pt x="60" y="119"/>
                  </a:lnTo>
                  <a:lnTo>
                    <a:pt x="63" y="133"/>
                  </a:lnTo>
                  <a:lnTo>
                    <a:pt x="70" y="146"/>
                  </a:lnTo>
                  <a:lnTo>
                    <a:pt x="79" y="158"/>
                  </a:lnTo>
                  <a:lnTo>
                    <a:pt x="90" y="171"/>
                  </a:lnTo>
                  <a:lnTo>
                    <a:pt x="101" y="182"/>
                  </a:lnTo>
                  <a:lnTo>
                    <a:pt x="113" y="194"/>
                  </a:lnTo>
                  <a:lnTo>
                    <a:pt x="125" y="203"/>
                  </a:lnTo>
                  <a:lnTo>
                    <a:pt x="138" y="211"/>
                  </a:lnTo>
                  <a:lnTo>
                    <a:pt x="133" y="216"/>
                  </a:lnTo>
                  <a:lnTo>
                    <a:pt x="129" y="218"/>
                  </a:lnTo>
                  <a:lnTo>
                    <a:pt x="122" y="218"/>
                  </a:lnTo>
                  <a:lnTo>
                    <a:pt x="116" y="218"/>
                  </a:lnTo>
                  <a:lnTo>
                    <a:pt x="109" y="217"/>
                  </a:lnTo>
                  <a:lnTo>
                    <a:pt x="103" y="215"/>
                  </a:lnTo>
                  <a:lnTo>
                    <a:pt x="98" y="212"/>
                  </a:lnTo>
                  <a:lnTo>
                    <a:pt x="92" y="210"/>
                  </a:lnTo>
                  <a:lnTo>
                    <a:pt x="80" y="201"/>
                  </a:lnTo>
                  <a:lnTo>
                    <a:pt x="69" y="192"/>
                  </a:lnTo>
                  <a:lnTo>
                    <a:pt x="60" y="180"/>
                  </a:lnTo>
                  <a:lnTo>
                    <a:pt x="49" y="169"/>
                  </a:lnTo>
                  <a:lnTo>
                    <a:pt x="40" y="157"/>
                  </a:lnTo>
                  <a:lnTo>
                    <a:pt x="30" y="146"/>
                  </a:lnTo>
                  <a:lnTo>
                    <a:pt x="19" y="136"/>
                  </a:lnTo>
                  <a:lnTo>
                    <a:pt x="7" y="127"/>
                  </a:lnTo>
                  <a:lnTo>
                    <a:pt x="1" y="120"/>
                  </a:lnTo>
                  <a:lnTo>
                    <a:pt x="0" y="111"/>
                  </a:lnTo>
                  <a:lnTo>
                    <a:pt x="2" y="103"/>
                  </a:lnTo>
                  <a:lnTo>
                    <a:pt x="7" y="96"/>
                  </a:lnTo>
                  <a:lnTo>
                    <a:pt x="19" y="86"/>
                  </a:lnTo>
                  <a:lnTo>
                    <a:pt x="32" y="75"/>
                  </a:lnTo>
                  <a:lnTo>
                    <a:pt x="45" y="66"/>
                  </a:lnTo>
                  <a:lnTo>
                    <a:pt x="57" y="56"/>
                  </a:lnTo>
                  <a:lnTo>
                    <a:pt x="70" y="47"/>
                  </a:lnTo>
                  <a:lnTo>
                    <a:pt x="84" y="37"/>
                  </a:lnTo>
                  <a:lnTo>
                    <a:pt x="98" y="29"/>
                  </a:lnTo>
                  <a:lnTo>
                    <a:pt x="111" y="21"/>
                  </a:lnTo>
                  <a:lnTo>
                    <a:pt x="125" y="14"/>
                  </a:lnTo>
                  <a:lnTo>
                    <a:pt x="139" y="10"/>
                  </a:lnTo>
                  <a:lnTo>
                    <a:pt x="154" y="5"/>
                  </a:lnTo>
                  <a:lnTo>
                    <a:pt x="169" y="2"/>
                  </a:lnTo>
                  <a:lnTo>
                    <a:pt x="184" y="0"/>
                  </a:lnTo>
                  <a:lnTo>
                    <a:pt x="200" y="2"/>
                  </a:lnTo>
                  <a:lnTo>
                    <a:pt x="216" y="3"/>
                  </a:lnTo>
                  <a:lnTo>
                    <a:pt x="232" y="7"/>
                  </a:lnTo>
                  <a:lnTo>
                    <a:pt x="252" y="17"/>
                  </a:lnTo>
                  <a:lnTo>
                    <a:pt x="269" y="29"/>
                  </a:lnTo>
                  <a:lnTo>
                    <a:pt x="287" y="44"/>
                  </a:lnTo>
                  <a:lnTo>
                    <a:pt x="304" y="60"/>
                  </a:lnTo>
                  <a:lnTo>
                    <a:pt x="321" y="75"/>
                  </a:lnTo>
                  <a:lnTo>
                    <a:pt x="338" y="88"/>
                  </a:lnTo>
                  <a:lnTo>
                    <a:pt x="358" y="97"/>
                  </a:lnTo>
                  <a:lnTo>
                    <a:pt x="380" y="10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401" name="Freeform 1094"/>
            <p:cNvSpPr>
              <a:spLocks/>
            </p:cNvSpPr>
            <p:nvPr/>
          </p:nvSpPr>
          <p:spPr bwMode="auto">
            <a:xfrm>
              <a:off x="1926" y="2352"/>
              <a:ext cx="965" cy="162"/>
            </a:xfrm>
            <a:custGeom>
              <a:avLst/>
              <a:gdLst>
                <a:gd name="T0" fmla="*/ 3 w 1505"/>
                <a:gd name="T1" fmla="*/ 0 h 487"/>
                <a:gd name="T2" fmla="*/ 3 w 1505"/>
                <a:gd name="T3" fmla="*/ 0 h 487"/>
                <a:gd name="T4" fmla="*/ 3 w 1505"/>
                <a:gd name="T5" fmla="*/ 0 h 487"/>
                <a:gd name="T6" fmla="*/ 3 w 1505"/>
                <a:gd name="T7" fmla="*/ 0 h 487"/>
                <a:gd name="T8" fmla="*/ 3 w 1505"/>
                <a:gd name="T9" fmla="*/ 0 h 487"/>
                <a:gd name="T10" fmla="*/ 3 w 1505"/>
                <a:gd name="T11" fmla="*/ 0 h 487"/>
                <a:gd name="T12" fmla="*/ 3 w 1505"/>
                <a:gd name="T13" fmla="*/ 0 h 487"/>
                <a:gd name="T14" fmla="*/ 3 w 1505"/>
                <a:gd name="T15" fmla="*/ 0 h 487"/>
                <a:gd name="T16" fmla="*/ 2 w 1505"/>
                <a:gd name="T17" fmla="*/ 0 h 487"/>
                <a:gd name="T18" fmla="*/ 2 w 1505"/>
                <a:gd name="T19" fmla="*/ 0 h 487"/>
                <a:gd name="T20" fmla="*/ 2 w 1505"/>
                <a:gd name="T21" fmla="*/ 0 h 487"/>
                <a:gd name="T22" fmla="*/ 2 w 1505"/>
                <a:gd name="T23" fmla="*/ 0 h 487"/>
                <a:gd name="T24" fmla="*/ 2 w 1505"/>
                <a:gd name="T25" fmla="*/ 0 h 487"/>
                <a:gd name="T26" fmla="*/ 2 w 1505"/>
                <a:gd name="T27" fmla="*/ 0 h 487"/>
                <a:gd name="T28" fmla="*/ 2 w 1505"/>
                <a:gd name="T29" fmla="*/ 0 h 487"/>
                <a:gd name="T30" fmla="*/ 2 w 1505"/>
                <a:gd name="T31" fmla="*/ 0 h 487"/>
                <a:gd name="T32" fmla="*/ 2 w 1505"/>
                <a:gd name="T33" fmla="*/ 0 h 487"/>
                <a:gd name="T34" fmla="*/ 2 w 1505"/>
                <a:gd name="T35" fmla="*/ 0 h 487"/>
                <a:gd name="T36" fmla="*/ 1 w 1505"/>
                <a:gd name="T37" fmla="*/ 0 h 487"/>
                <a:gd name="T38" fmla="*/ 1 w 1505"/>
                <a:gd name="T39" fmla="*/ 0 h 487"/>
                <a:gd name="T40" fmla="*/ 1 w 1505"/>
                <a:gd name="T41" fmla="*/ 0 h 487"/>
                <a:gd name="T42" fmla="*/ 1 w 1505"/>
                <a:gd name="T43" fmla="*/ 0 h 487"/>
                <a:gd name="T44" fmla="*/ 1 w 1505"/>
                <a:gd name="T45" fmla="*/ 0 h 487"/>
                <a:gd name="T46" fmla="*/ 1 w 1505"/>
                <a:gd name="T47" fmla="*/ 0 h 487"/>
                <a:gd name="T48" fmla="*/ 1 w 1505"/>
                <a:gd name="T49" fmla="*/ 0 h 487"/>
                <a:gd name="T50" fmla="*/ 1 w 1505"/>
                <a:gd name="T51" fmla="*/ 0 h 487"/>
                <a:gd name="T52" fmla="*/ 1 w 1505"/>
                <a:gd name="T53" fmla="*/ 0 h 487"/>
                <a:gd name="T54" fmla="*/ 1 w 1505"/>
                <a:gd name="T55" fmla="*/ 0 h 487"/>
                <a:gd name="T56" fmla="*/ 1 w 1505"/>
                <a:gd name="T57" fmla="*/ 0 h 487"/>
                <a:gd name="T58" fmla="*/ 1 w 1505"/>
                <a:gd name="T59" fmla="*/ 0 h 487"/>
                <a:gd name="T60" fmla="*/ 2 w 1505"/>
                <a:gd name="T61" fmla="*/ 0 h 487"/>
                <a:gd name="T62" fmla="*/ 2 w 1505"/>
                <a:gd name="T63" fmla="*/ 0 h 487"/>
                <a:gd name="T64" fmla="*/ 2 w 1505"/>
                <a:gd name="T65" fmla="*/ 0 h 487"/>
                <a:gd name="T66" fmla="*/ 2 w 1505"/>
                <a:gd name="T67" fmla="*/ 0 h 487"/>
                <a:gd name="T68" fmla="*/ 3 w 1505"/>
                <a:gd name="T69" fmla="*/ 0 h 487"/>
                <a:gd name="T70" fmla="*/ 3 w 1505"/>
                <a:gd name="T71" fmla="*/ 0 h 487"/>
                <a:gd name="T72" fmla="*/ 3 w 1505"/>
                <a:gd name="T73" fmla="*/ 0 h 487"/>
                <a:gd name="T74" fmla="*/ 3 w 1505"/>
                <a:gd name="T75" fmla="*/ 0 h 487"/>
                <a:gd name="T76" fmla="*/ 3 w 1505"/>
                <a:gd name="T77" fmla="*/ 0 h 487"/>
                <a:gd name="T78" fmla="*/ 3 w 1505"/>
                <a:gd name="T79" fmla="*/ 0 h 487"/>
                <a:gd name="T80" fmla="*/ 2 w 1505"/>
                <a:gd name="T81" fmla="*/ 0 h 487"/>
                <a:gd name="T82" fmla="*/ 2 w 1505"/>
                <a:gd name="T83" fmla="*/ 0 h 487"/>
                <a:gd name="T84" fmla="*/ 2 w 1505"/>
                <a:gd name="T85" fmla="*/ 0 h 487"/>
                <a:gd name="T86" fmla="*/ 2 w 1505"/>
                <a:gd name="T87" fmla="*/ 0 h 487"/>
                <a:gd name="T88" fmla="*/ 1 w 1505"/>
                <a:gd name="T89" fmla="*/ 0 h 487"/>
                <a:gd name="T90" fmla="*/ 1 w 1505"/>
                <a:gd name="T91" fmla="*/ 0 h 487"/>
                <a:gd name="T92" fmla="*/ 1 w 1505"/>
                <a:gd name="T93" fmla="*/ 0 h 487"/>
                <a:gd name="T94" fmla="*/ 1 w 1505"/>
                <a:gd name="T95" fmla="*/ 0 h 487"/>
                <a:gd name="T96" fmla="*/ 1 w 1505"/>
                <a:gd name="T97" fmla="*/ 0 h 487"/>
                <a:gd name="T98" fmla="*/ 1 w 1505"/>
                <a:gd name="T99" fmla="*/ 0 h 487"/>
                <a:gd name="T100" fmla="*/ 1 w 1505"/>
                <a:gd name="T101" fmla="*/ 0 h 487"/>
                <a:gd name="T102" fmla="*/ 1 w 1505"/>
                <a:gd name="T103" fmla="*/ 0 h 487"/>
                <a:gd name="T104" fmla="*/ 1 w 1505"/>
                <a:gd name="T105" fmla="*/ 0 h 487"/>
                <a:gd name="T106" fmla="*/ 1 w 1505"/>
                <a:gd name="T107" fmla="*/ 0 h 487"/>
                <a:gd name="T108" fmla="*/ 1 w 1505"/>
                <a:gd name="T109" fmla="*/ 0 h 487"/>
                <a:gd name="T110" fmla="*/ 2 w 1505"/>
                <a:gd name="T111" fmla="*/ 0 h 487"/>
                <a:gd name="T112" fmla="*/ 2 w 1505"/>
                <a:gd name="T113" fmla="*/ 0 h 487"/>
                <a:gd name="T114" fmla="*/ 2 w 1505"/>
                <a:gd name="T115" fmla="*/ 0 h 487"/>
                <a:gd name="T116" fmla="*/ 2 w 1505"/>
                <a:gd name="T117" fmla="*/ 0 h 487"/>
                <a:gd name="T118" fmla="*/ 3 w 1505"/>
                <a:gd name="T119" fmla="*/ 0 h 487"/>
                <a:gd name="T120" fmla="*/ 3 w 1505"/>
                <a:gd name="T121" fmla="*/ 0 h 487"/>
                <a:gd name="T122" fmla="*/ 3 w 1505"/>
                <a:gd name="T123" fmla="*/ 0 h 487"/>
                <a:gd name="T124" fmla="*/ 3 w 1505"/>
                <a:gd name="T125" fmla="*/ 0 h 4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05"/>
                <a:gd name="T190" fmla="*/ 0 h 487"/>
                <a:gd name="T191" fmla="*/ 1505 w 1505"/>
                <a:gd name="T192" fmla="*/ 487 h 48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05" h="487">
                  <a:moveTo>
                    <a:pt x="1503" y="24"/>
                  </a:moveTo>
                  <a:lnTo>
                    <a:pt x="1505" y="42"/>
                  </a:lnTo>
                  <a:lnTo>
                    <a:pt x="1504" y="58"/>
                  </a:lnTo>
                  <a:lnTo>
                    <a:pt x="1501" y="74"/>
                  </a:lnTo>
                  <a:lnTo>
                    <a:pt x="1496" y="90"/>
                  </a:lnTo>
                  <a:lnTo>
                    <a:pt x="1489" y="105"/>
                  </a:lnTo>
                  <a:lnTo>
                    <a:pt x="1481" y="120"/>
                  </a:lnTo>
                  <a:lnTo>
                    <a:pt x="1473" y="135"/>
                  </a:lnTo>
                  <a:lnTo>
                    <a:pt x="1465" y="149"/>
                  </a:lnTo>
                  <a:lnTo>
                    <a:pt x="1455" y="154"/>
                  </a:lnTo>
                  <a:lnTo>
                    <a:pt x="1455" y="134"/>
                  </a:lnTo>
                  <a:lnTo>
                    <a:pt x="1456" y="107"/>
                  </a:lnTo>
                  <a:lnTo>
                    <a:pt x="1456" y="82"/>
                  </a:lnTo>
                  <a:lnTo>
                    <a:pt x="1451" y="58"/>
                  </a:lnTo>
                  <a:lnTo>
                    <a:pt x="1448" y="82"/>
                  </a:lnTo>
                  <a:lnTo>
                    <a:pt x="1439" y="104"/>
                  </a:lnTo>
                  <a:lnTo>
                    <a:pt x="1426" y="125"/>
                  </a:lnTo>
                  <a:lnTo>
                    <a:pt x="1411" y="143"/>
                  </a:lnTo>
                  <a:lnTo>
                    <a:pt x="1392" y="160"/>
                  </a:lnTo>
                  <a:lnTo>
                    <a:pt x="1373" y="176"/>
                  </a:lnTo>
                  <a:lnTo>
                    <a:pt x="1353" y="193"/>
                  </a:lnTo>
                  <a:lnTo>
                    <a:pt x="1335" y="207"/>
                  </a:lnTo>
                  <a:lnTo>
                    <a:pt x="1346" y="183"/>
                  </a:lnTo>
                  <a:lnTo>
                    <a:pt x="1354" y="157"/>
                  </a:lnTo>
                  <a:lnTo>
                    <a:pt x="1360" y="129"/>
                  </a:lnTo>
                  <a:lnTo>
                    <a:pt x="1364" y="99"/>
                  </a:lnTo>
                  <a:lnTo>
                    <a:pt x="1356" y="107"/>
                  </a:lnTo>
                  <a:lnTo>
                    <a:pt x="1348" y="116"/>
                  </a:lnTo>
                  <a:lnTo>
                    <a:pt x="1341" y="126"/>
                  </a:lnTo>
                  <a:lnTo>
                    <a:pt x="1334" y="135"/>
                  </a:lnTo>
                  <a:lnTo>
                    <a:pt x="1326" y="145"/>
                  </a:lnTo>
                  <a:lnTo>
                    <a:pt x="1318" y="156"/>
                  </a:lnTo>
                  <a:lnTo>
                    <a:pt x="1310" y="165"/>
                  </a:lnTo>
                  <a:lnTo>
                    <a:pt x="1300" y="174"/>
                  </a:lnTo>
                  <a:lnTo>
                    <a:pt x="1231" y="221"/>
                  </a:lnTo>
                  <a:lnTo>
                    <a:pt x="1242" y="197"/>
                  </a:lnTo>
                  <a:lnTo>
                    <a:pt x="1250" y="171"/>
                  </a:lnTo>
                  <a:lnTo>
                    <a:pt x="1254" y="144"/>
                  </a:lnTo>
                  <a:lnTo>
                    <a:pt x="1252" y="118"/>
                  </a:lnTo>
                  <a:lnTo>
                    <a:pt x="1242" y="122"/>
                  </a:lnTo>
                  <a:lnTo>
                    <a:pt x="1235" y="129"/>
                  </a:lnTo>
                  <a:lnTo>
                    <a:pt x="1229" y="140"/>
                  </a:lnTo>
                  <a:lnTo>
                    <a:pt x="1223" y="149"/>
                  </a:lnTo>
                  <a:lnTo>
                    <a:pt x="1217" y="161"/>
                  </a:lnTo>
                  <a:lnTo>
                    <a:pt x="1210" y="174"/>
                  </a:lnTo>
                  <a:lnTo>
                    <a:pt x="1201" y="184"/>
                  </a:lnTo>
                  <a:lnTo>
                    <a:pt x="1192" y="195"/>
                  </a:lnTo>
                  <a:lnTo>
                    <a:pt x="1181" y="205"/>
                  </a:lnTo>
                  <a:lnTo>
                    <a:pt x="1169" y="214"/>
                  </a:lnTo>
                  <a:lnTo>
                    <a:pt x="1157" y="222"/>
                  </a:lnTo>
                  <a:lnTo>
                    <a:pt x="1146" y="231"/>
                  </a:lnTo>
                  <a:lnTo>
                    <a:pt x="1149" y="142"/>
                  </a:lnTo>
                  <a:lnTo>
                    <a:pt x="1140" y="153"/>
                  </a:lnTo>
                  <a:lnTo>
                    <a:pt x="1130" y="165"/>
                  </a:lnTo>
                  <a:lnTo>
                    <a:pt x="1119" y="175"/>
                  </a:lnTo>
                  <a:lnTo>
                    <a:pt x="1108" y="187"/>
                  </a:lnTo>
                  <a:lnTo>
                    <a:pt x="1096" y="197"/>
                  </a:lnTo>
                  <a:lnTo>
                    <a:pt x="1085" y="209"/>
                  </a:lnTo>
                  <a:lnTo>
                    <a:pt x="1073" y="219"/>
                  </a:lnTo>
                  <a:lnTo>
                    <a:pt x="1062" y="229"/>
                  </a:lnTo>
                  <a:lnTo>
                    <a:pt x="1049" y="240"/>
                  </a:lnTo>
                  <a:lnTo>
                    <a:pt x="1037" y="250"/>
                  </a:lnTo>
                  <a:lnTo>
                    <a:pt x="1024" y="259"/>
                  </a:lnTo>
                  <a:lnTo>
                    <a:pt x="1011" y="270"/>
                  </a:lnTo>
                  <a:lnTo>
                    <a:pt x="998" y="279"/>
                  </a:lnTo>
                  <a:lnTo>
                    <a:pt x="986" y="287"/>
                  </a:lnTo>
                  <a:lnTo>
                    <a:pt x="972" y="295"/>
                  </a:lnTo>
                  <a:lnTo>
                    <a:pt x="959" y="303"/>
                  </a:lnTo>
                  <a:lnTo>
                    <a:pt x="965" y="292"/>
                  </a:lnTo>
                  <a:lnTo>
                    <a:pt x="972" y="281"/>
                  </a:lnTo>
                  <a:lnTo>
                    <a:pt x="980" y="271"/>
                  </a:lnTo>
                  <a:lnTo>
                    <a:pt x="988" y="260"/>
                  </a:lnTo>
                  <a:lnTo>
                    <a:pt x="997" y="250"/>
                  </a:lnTo>
                  <a:lnTo>
                    <a:pt x="1004" y="241"/>
                  </a:lnTo>
                  <a:lnTo>
                    <a:pt x="1011" y="229"/>
                  </a:lnTo>
                  <a:lnTo>
                    <a:pt x="1017" y="219"/>
                  </a:lnTo>
                  <a:lnTo>
                    <a:pt x="1013" y="214"/>
                  </a:lnTo>
                  <a:lnTo>
                    <a:pt x="1001" y="226"/>
                  </a:lnTo>
                  <a:lnTo>
                    <a:pt x="988" y="236"/>
                  </a:lnTo>
                  <a:lnTo>
                    <a:pt x="974" y="248"/>
                  </a:lnTo>
                  <a:lnTo>
                    <a:pt x="962" y="258"/>
                  </a:lnTo>
                  <a:lnTo>
                    <a:pt x="948" y="267"/>
                  </a:lnTo>
                  <a:lnTo>
                    <a:pt x="934" y="278"/>
                  </a:lnTo>
                  <a:lnTo>
                    <a:pt x="920" y="287"/>
                  </a:lnTo>
                  <a:lnTo>
                    <a:pt x="906" y="295"/>
                  </a:lnTo>
                  <a:lnTo>
                    <a:pt x="891" y="303"/>
                  </a:lnTo>
                  <a:lnTo>
                    <a:pt x="878" y="311"/>
                  </a:lnTo>
                  <a:lnTo>
                    <a:pt x="863" y="319"/>
                  </a:lnTo>
                  <a:lnTo>
                    <a:pt x="848" y="325"/>
                  </a:lnTo>
                  <a:lnTo>
                    <a:pt x="833" y="332"/>
                  </a:lnTo>
                  <a:lnTo>
                    <a:pt x="818" y="338"/>
                  </a:lnTo>
                  <a:lnTo>
                    <a:pt x="803" y="342"/>
                  </a:lnTo>
                  <a:lnTo>
                    <a:pt x="787" y="347"/>
                  </a:lnTo>
                  <a:lnTo>
                    <a:pt x="795" y="340"/>
                  </a:lnTo>
                  <a:lnTo>
                    <a:pt x="804" y="332"/>
                  </a:lnTo>
                  <a:lnTo>
                    <a:pt x="813" y="324"/>
                  </a:lnTo>
                  <a:lnTo>
                    <a:pt x="823" y="316"/>
                  </a:lnTo>
                  <a:lnTo>
                    <a:pt x="833" y="307"/>
                  </a:lnTo>
                  <a:lnTo>
                    <a:pt x="842" y="297"/>
                  </a:lnTo>
                  <a:lnTo>
                    <a:pt x="850" y="288"/>
                  </a:lnTo>
                  <a:lnTo>
                    <a:pt x="857" y="278"/>
                  </a:lnTo>
                  <a:lnTo>
                    <a:pt x="850" y="278"/>
                  </a:lnTo>
                  <a:lnTo>
                    <a:pt x="844" y="279"/>
                  </a:lnTo>
                  <a:lnTo>
                    <a:pt x="837" y="282"/>
                  </a:lnTo>
                  <a:lnTo>
                    <a:pt x="831" y="286"/>
                  </a:lnTo>
                  <a:lnTo>
                    <a:pt x="826" y="289"/>
                  </a:lnTo>
                  <a:lnTo>
                    <a:pt x="820" y="294"/>
                  </a:lnTo>
                  <a:lnTo>
                    <a:pt x="813" y="297"/>
                  </a:lnTo>
                  <a:lnTo>
                    <a:pt x="807" y="300"/>
                  </a:lnTo>
                  <a:lnTo>
                    <a:pt x="795" y="303"/>
                  </a:lnTo>
                  <a:lnTo>
                    <a:pt x="781" y="307"/>
                  </a:lnTo>
                  <a:lnTo>
                    <a:pt x="768" y="310"/>
                  </a:lnTo>
                  <a:lnTo>
                    <a:pt x="754" y="312"/>
                  </a:lnTo>
                  <a:lnTo>
                    <a:pt x="740" y="315"/>
                  </a:lnTo>
                  <a:lnTo>
                    <a:pt x="727" y="317"/>
                  </a:lnTo>
                  <a:lnTo>
                    <a:pt x="713" y="318"/>
                  </a:lnTo>
                  <a:lnTo>
                    <a:pt x="698" y="318"/>
                  </a:lnTo>
                  <a:lnTo>
                    <a:pt x="706" y="312"/>
                  </a:lnTo>
                  <a:lnTo>
                    <a:pt x="715" y="308"/>
                  </a:lnTo>
                  <a:lnTo>
                    <a:pt x="723" y="302"/>
                  </a:lnTo>
                  <a:lnTo>
                    <a:pt x="732" y="296"/>
                  </a:lnTo>
                  <a:lnTo>
                    <a:pt x="740" y="290"/>
                  </a:lnTo>
                  <a:lnTo>
                    <a:pt x="749" y="283"/>
                  </a:lnTo>
                  <a:lnTo>
                    <a:pt x="755" y="275"/>
                  </a:lnTo>
                  <a:lnTo>
                    <a:pt x="762" y="267"/>
                  </a:lnTo>
                  <a:lnTo>
                    <a:pt x="742" y="272"/>
                  </a:lnTo>
                  <a:lnTo>
                    <a:pt x="720" y="277"/>
                  </a:lnTo>
                  <a:lnTo>
                    <a:pt x="699" y="281"/>
                  </a:lnTo>
                  <a:lnTo>
                    <a:pt x="677" y="286"/>
                  </a:lnTo>
                  <a:lnTo>
                    <a:pt x="654" y="288"/>
                  </a:lnTo>
                  <a:lnTo>
                    <a:pt x="632" y="290"/>
                  </a:lnTo>
                  <a:lnTo>
                    <a:pt x="609" y="290"/>
                  </a:lnTo>
                  <a:lnTo>
                    <a:pt x="586" y="288"/>
                  </a:lnTo>
                  <a:lnTo>
                    <a:pt x="593" y="282"/>
                  </a:lnTo>
                  <a:lnTo>
                    <a:pt x="601" y="278"/>
                  </a:lnTo>
                  <a:lnTo>
                    <a:pt x="609" y="272"/>
                  </a:lnTo>
                  <a:lnTo>
                    <a:pt x="616" y="266"/>
                  </a:lnTo>
                  <a:lnTo>
                    <a:pt x="623" y="262"/>
                  </a:lnTo>
                  <a:lnTo>
                    <a:pt x="630" y="255"/>
                  </a:lnTo>
                  <a:lnTo>
                    <a:pt x="637" y="249"/>
                  </a:lnTo>
                  <a:lnTo>
                    <a:pt x="643" y="242"/>
                  </a:lnTo>
                  <a:lnTo>
                    <a:pt x="634" y="242"/>
                  </a:lnTo>
                  <a:lnTo>
                    <a:pt x="628" y="244"/>
                  </a:lnTo>
                  <a:lnTo>
                    <a:pt x="621" y="247"/>
                  </a:lnTo>
                  <a:lnTo>
                    <a:pt x="613" y="250"/>
                  </a:lnTo>
                  <a:lnTo>
                    <a:pt x="606" y="255"/>
                  </a:lnTo>
                  <a:lnTo>
                    <a:pt x="599" y="258"/>
                  </a:lnTo>
                  <a:lnTo>
                    <a:pt x="591" y="260"/>
                  </a:lnTo>
                  <a:lnTo>
                    <a:pt x="583" y="263"/>
                  </a:lnTo>
                  <a:lnTo>
                    <a:pt x="434" y="301"/>
                  </a:lnTo>
                  <a:lnTo>
                    <a:pt x="435" y="293"/>
                  </a:lnTo>
                  <a:lnTo>
                    <a:pt x="495" y="240"/>
                  </a:lnTo>
                  <a:lnTo>
                    <a:pt x="472" y="245"/>
                  </a:lnTo>
                  <a:lnTo>
                    <a:pt x="448" y="252"/>
                  </a:lnTo>
                  <a:lnTo>
                    <a:pt x="426" y="260"/>
                  </a:lnTo>
                  <a:lnTo>
                    <a:pt x="403" y="270"/>
                  </a:lnTo>
                  <a:lnTo>
                    <a:pt x="381" y="279"/>
                  </a:lnTo>
                  <a:lnTo>
                    <a:pt x="358" y="289"/>
                  </a:lnTo>
                  <a:lnTo>
                    <a:pt x="336" y="300"/>
                  </a:lnTo>
                  <a:lnTo>
                    <a:pt x="314" y="310"/>
                  </a:lnTo>
                  <a:lnTo>
                    <a:pt x="182" y="368"/>
                  </a:lnTo>
                  <a:lnTo>
                    <a:pt x="205" y="372"/>
                  </a:lnTo>
                  <a:lnTo>
                    <a:pt x="227" y="376"/>
                  </a:lnTo>
                  <a:lnTo>
                    <a:pt x="250" y="377"/>
                  </a:lnTo>
                  <a:lnTo>
                    <a:pt x="272" y="377"/>
                  </a:lnTo>
                  <a:lnTo>
                    <a:pt x="295" y="376"/>
                  </a:lnTo>
                  <a:lnTo>
                    <a:pt x="317" y="373"/>
                  </a:lnTo>
                  <a:lnTo>
                    <a:pt x="340" y="371"/>
                  </a:lnTo>
                  <a:lnTo>
                    <a:pt x="361" y="368"/>
                  </a:lnTo>
                  <a:lnTo>
                    <a:pt x="384" y="365"/>
                  </a:lnTo>
                  <a:lnTo>
                    <a:pt x="406" y="362"/>
                  </a:lnTo>
                  <a:lnTo>
                    <a:pt x="429" y="360"/>
                  </a:lnTo>
                  <a:lnTo>
                    <a:pt x="452" y="358"/>
                  </a:lnTo>
                  <a:lnTo>
                    <a:pt x="475" y="358"/>
                  </a:lnTo>
                  <a:lnTo>
                    <a:pt x="499" y="358"/>
                  </a:lnTo>
                  <a:lnTo>
                    <a:pt x="522" y="361"/>
                  </a:lnTo>
                  <a:lnTo>
                    <a:pt x="546" y="365"/>
                  </a:lnTo>
                  <a:lnTo>
                    <a:pt x="660" y="383"/>
                  </a:lnTo>
                  <a:lnTo>
                    <a:pt x="674" y="388"/>
                  </a:lnTo>
                  <a:lnTo>
                    <a:pt x="687" y="395"/>
                  </a:lnTo>
                  <a:lnTo>
                    <a:pt x="701" y="402"/>
                  </a:lnTo>
                  <a:lnTo>
                    <a:pt x="716" y="410"/>
                  </a:lnTo>
                  <a:lnTo>
                    <a:pt x="730" y="417"/>
                  </a:lnTo>
                  <a:lnTo>
                    <a:pt x="744" y="423"/>
                  </a:lnTo>
                  <a:lnTo>
                    <a:pt x="759" y="430"/>
                  </a:lnTo>
                  <a:lnTo>
                    <a:pt x="774" y="436"/>
                  </a:lnTo>
                  <a:lnTo>
                    <a:pt x="788" y="440"/>
                  </a:lnTo>
                  <a:lnTo>
                    <a:pt x="803" y="445"/>
                  </a:lnTo>
                  <a:lnTo>
                    <a:pt x="818" y="447"/>
                  </a:lnTo>
                  <a:lnTo>
                    <a:pt x="834" y="449"/>
                  </a:lnTo>
                  <a:lnTo>
                    <a:pt x="849" y="449"/>
                  </a:lnTo>
                  <a:lnTo>
                    <a:pt x="865" y="447"/>
                  </a:lnTo>
                  <a:lnTo>
                    <a:pt x="881" y="445"/>
                  </a:lnTo>
                  <a:lnTo>
                    <a:pt x="897" y="439"/>
                  </a:lnTo>
                  <a:lnTo>
                    <a:pt x="919" y="432"/>
                  </a:lnTo>
                  <a:lnTo>
                    <a:pt x="940" y="424"/>
                  </a:lnTo>
                  <a:lnTo>
                    <a:pt x="960" y="416"/>
                  </a:lnTo>
                  <a:lnTo>
                    <a:pt x="981" y="406"/>
                  </a:lnTo>
                  <a:lnTo>
                    <a:pt x="1002" y="396"/>
                  </a:lnTo>
                  <a:lnTo>
                    <a:pt x="1023" y="387"/>
                  </a:lnTo>
                  <a:lnTo>
                    <a:pt x="1043" y="377"/>
                  </a:lnTo>
                  <a:lnTo>
                    <a:pt x="1064" y="368"/>
                  </a:lnTo>
                  <a:lnTo>
                    <a:pt x="1085" y="358"/>
                  </a:lnTo>
                  <a:lnTo>
                    <a:pt x="1106" y="351"/>
                  </a:lnTo>
                  <a:lnTo>
                    <a:pt x="1128" y="345"/>
                  </a:lnTo>
                  <a:lnTo>
                    <a:pt x="1149" y="339"/>
                  </a:lnTo>
                  <a:lnTo>
                    <a:pt x="1171" y="334"/>
                  </a:lnTo>
                  <a:lnTo>
                    <a:pt x="1194" y="332"/>
                  </a:lnTo>
                  <a:lnTo>
                    <a:pt x="1217" y="332"/>
                  </a:lnTo>
                  <a:lnTo>
                    <a:pt x="1242" y="334"/>
                  </a:lnTo>
                  <a:lnTo>
                    <a:pt x="1257" y="339"/>
                  </a:lnTo>
                  <a:lnTo>
                    <a:pt x="1272" y="343"/>
                  </a:lnTo>
                  <a:lnTo>
                    <a:pt x="1286" y="347"/>
                  </a:lnTo>
                  <a:lnTo>
                    <a:pt x="1303" y="350"/>
                  </a:lnTo>
                  <a:lnTo>
                    <a:pt x="1319" y="351"/>
                  </a:lnTo>
                  <a:lnTo>
                    <a:pt x="1335" y="353"/>
                  </a:lnTo>
                  <a:lnTo>
                    <a:pt x="1351" y="351"/>
                  </a:lnTo>
                  <a:lnTo>
                    <a:pt x="1367" y="348"/>
                  </a:lnTo>
                  <a:lnTo>
                    <a:pt x="1382" y="342"/>
                  </a:lnTo>
                  <a:lnTo>
                    <a:pt x="1396" y="335"/>
                  </a:lnTo>
                  <a:lnTo>
                    <a:pt x="1410" y="328"/>
                  </a:lnTo>
                  <a:lnTo>
                    <a:pt x="1424" y="323"/>
                  </a:lnTo>
                  <a:lnTo>
                    <a:pt x="1439" y="316"/>
                  </a:lnTo>
                  <a:lnTo>
                    <a:pt x="1452" y="311"/>
                  </a:lnTo>
                  <a:lnTo>
                    <a:pt x="1467" y="307"/>
                  </a:lnTo>
                  <a:lnTo>
                    <a:pt x="1483" y="304"/>
                  </a:lnTo>
                  <a:lnTo>
                    <a:pt x="1466" y="320"/>
                  </a:lnTo>
                  <a:lnTo>
                    <a:pt x="1454" y="327"/>
                  </a:lnTo>
                  <a:lnTo>
                    <a:pt x="1441" y="336"/>
                  </a:lnTo>
                  <a:lnTo>
                    <a:pt x="1428" y="346"/>
                  </a:lnTo>
                  <a:lnTo>
                    <a:pt x="1416" y="355"/>
                  </a:lnTo>
                  <a:lnTo>
                    <a:pt x="1403" y="364"/>
                  </a:lnTo>
                  <a:lnTo>
                    <a:pt x="1391" y="374"/>
                  </a:lnTo>
                  <a:lnTo>
                    <a:pt x="1379" y="384"/>
                  </a:lnTo>
                  <a:lnTo>
                    <a:pt x="1366" y="392"/>
                  </a:lnTo>
                  <a:lnTo>
                    <a:pt x="1352" y="400"/>
                  </a:lnTo>
                  <a:lnTo>
                    <a:pt x="1339" y="406"/>
                  </a:lnTo>
                  <a:lnTo>
                    <a:pt x="1326" y="411"/>
                  </a:lnTo>
                  <a:lnTo>
                    <a:pt x="1312" y="415"/>
                  </a:lnTo>
                  <a:lnTo>
                    <a:pt x="1297" y="416"/>
                  </a:lnTo>
                  <a:lnTo>
                    <a:pt x="1282" y="415"/>
                  </a:lnTo>
                  <a:lnTo>
                    <a:pt x="1267" y="411"/>
                  </a:lnTo>
                  <a:lnTo>
                    <a:pt x="1251" y="406"/>
                  </a:lnTo>
                  <a:lnTo>
                    <a:pt x="1223" y="398"/>
                  </a:lnTo>
                  <a:lnTo>
                    <a:pt x="1197" y="392"/>
                  </a:lnTo>
                  <a:lnTo>
                    <a:pt x="1171" y="391"/>
                  </a:lnTo>
                  <a:lnTo>
                    <a:pt x="1146" y="393"/>
                  </a:lnTo>
                  <a:lnTo>
                    <a:pt x="1122" y="396"/>
                  </a:lnTo>
                  <a:lnTo>
                    <a:pt x="1098" y="402"/>
                  </a:lnTo>
                  <a:lnTo>
                    <a:pt x="1073" y="410"/>
                  </a:lnTo>
                  <a:lnTo>
                    <a:pt x="1050" y="419"/>
                  </a:lnTo>
                  <a:lnTo>
                    <a:pt x="1026" y="430"/>
                  </a:lnTo>
                  <a:lnTo>
                    <a:pt x="1003" y="440"/>
                  </a:lnTo>
                  <a:lnTo>
                    <a:pt x="980" y="450"/>
                  </a:lnTo>
                  <a:lnTo>
                    <a:pt x="956" y="460"/>
                  </a:lnTo>
                  <a:lnTo>
                    <a:pt x="932" y="469"/>
                  </a:lnTo>
                  <a:lnTo>
                    <a:pt x="907" y="477"/>
                  </a:lnTo>
                  <a:lnTo>
                    <a:pt x="883" y="483"/>
                  </a:lnTo>
                  <a:lnTo>
                    <a:pt x="858" y="486"/>
                  </a:lnTo>
                  <a:lnTo>
                    <a:pt x="837" y="487"/>
                  </a:lnTo>
                  <a:lnTo>
                    <a:pt x="816" y="487"/>
                  </a:lnTo>
                  <a:lnTo>
                    <a:pt x="797" y="486"/>
                  </a:lnTo>
                  <a:lnTo>
                    <a:pt x="777" y="484"/>
                  </a:lnTo>
                  <a:lnTo>
                    <a:pt x="759" y="480"/>
                  </a:lnTo>
                  <a:lnTo>
                    <a:pt x="740" y="475"/>
                  </a:lnTo>
                  <a:lnTo>
                    <a:pt x="722" y="470"/>
                  </a:lnTo>
                  <a:lnTo>
                    <a:pt x="705" y="463"/>
                  </a:lnTo>
                  <a:lnTo>
                    <a:pt x="686" y="456"/>
                  </a:lnTo>
                  <a:lnTo>
                    <a:pt x="669" y="449"/>
                  </a:lnTo>
                  <a:lnTo>
                    <a:pt x="652" y="442"/>
                  </a:lnTo>
                  <a:lnTo>
                    <a:pt x="634" y="436"/>
                  </a:lnTo>
                  <a:lnTo>
                    <a:pt x="617" y="427"/>
                  </a:lnTo>
                  <a:lnTo>
                    <a:pt x="599" y="421"/>
                  </a:lnTo>
                  <a:lnTo>
                    <a:pt x="581" y="414"/>
                  </a:lnTo>
                  <a:lnTo>
                    <a:pt x="564" y="408"/>
                  </a:lnTo>
                  <a:lnTo>
                    <a:pt x="538" y="401"/>
                  </a:lnTo>
                  <a:lnTo>
                    <a:pt x="511" y="395"/>
                  </a:lnTo>
                  <a:lnTo>
                    <a:pt x="485" y="393"/>
                  </a:lnTo>
                  <a:lnTo>
                    <a:pt x="459" y="393"/>
                  </a:lnTo>
                  <a:lnTo>
                    <a:pt x="433" y="394"/>
                  </a:lnTo>
                  <a:lnTo>
                    <a:pt x="408" y="396"/>
                  </a:lnTo>
                  <a:lnTo>
                    <a:pt x="382" y="399"/>
                  </a:lnTo>
                  <a:lnTo>
                    <a:pt x="356" y="402"/>
                  </a:lnTo>
                  <a:lnTo>
                    <a:pt x="330" y="407"/>
                  </a:lnTo>
                  <a:lnTo>
                    <a:pt x="304" y="410"/>
                  </a:lnTo>
                  <a:lnTo>
                    <a:pt x="279" y="412"/>
                  </a:lnTo>
                  <a:lnTo>
                    <a:pt x="252" y="415"/>
                  </a:lnTo>
                  <a:lnTo>
                    <a:pt x="226" y="416"/>
                  </a:lnTo>
                  <a:lnTo>
                    <a:pt x="199" y="415"/>
                  </a:lnTo>
                  <a:lnTo>
                    <a:pt x="171" y="412"/>
                  </a:lnTo>
                  <a:lnTo>
                    <a:pt x="144" y="407"/>
                  </a:lnTo>
                  <a:lnTo>
                    <a:pt x="125" y="403"/>
                  </a:lnTo>
                  <a:lnTo>
                    <a:pt x="106" y="401"/>
                  </a:lnTo>
                  <a:lnTo>
                    <a:pt x="86" y="400"/>
                  </a:lnTo>
                  <a:lnTo>
                    <a:pt x="67" y="399"/>
                  </a:lnTo>
                  <a:lnTo>
                    <a:pt x="48" y="395"/>
                  </a:lnTo>
                  <a:lnTo>
                    <a:pt x="31" y="391"/>
                  </a:lnTo>
                  <a:lnTo>
                    <a:pt x="15" y="383"/>
                  </a:lnTo>
                  <a:lnTo>
                    <a:pt x="0" y="371"/>
                  </a:lnTo>
                  <a:lnTo>
                    <a:pt x="3" y="355"/>
                  </a:lnTo>
                  <a:lnTo>
                    <a:pt x="11" y="342"/>
                  </a:lnTo>
                  <a:lnTo>
                    <a:pt x="23" y="332"/>
                  </a:lnTo>
                  <a:lnTo>
                    <a:pt x="35" y="324"/>
                  </a:lnTo>
                  <a:lnTo>
                    <a:pt x="50" y="317"/>
                  </a:lnTo>
                  <a:lnTo>
                    <a:pt x="67" y="312"/>
                  </a:lnTo>
                  <a:lnTo>
                    <a:pt x="82" y="308"/>
                  </a:lnTo>
                  <a:lnTo>
                    <a:pt x="95" y="303"/>
                  </a:lnTo>
                  <a:lnTo>
                    <a:pt x="197" y="293"/>
                  </a:lnTo>
                  <a:lnTo>
                    <a:pt x="215" y="274"/>
                  </a:lnTo>
                  <a:lnTo>
                    <a:pt x="234" y="256"/>
                  </a:lnTo>
                  <a:lnTo>
                    <a:pt x="254" y="239"/>
                  </a:lnTo>
                  <a:lnTo>
                    <a:pt x="274" y="224"/>
                  </a:lnTo>
                  <a:lnTo>
                    <a:pt x="296" y="209"/>
                  </a:lnTo>
                  <a:lnTo>
                    <a:pt x="318" y="195"/>
                  </a:lnTo>
                  <a:lnTo>
                    <a:pt x="340" y="182"/>
                  </a:lnTo>
                  <a:lnTo>
                    <a:pt x="363" y="172"/>
                  </a:lnTo>
                  <a:lnTo>
                    <a:pt x="386" y="163"/>
                  </a:lnTo>
                  <a:lnTo>
                    <a:pt x="410" y="156"/>
                  </a:lnTo>
                  <a:lnTo>
                    <a:pt x="434" y="151"/>
                  </a:lnTo>
                  <a:lnTo>
                    <a:pt x="458" y="148"/>
                  </a:lnTo>
                  <a:lnTo>
                    <a:pt x="484" y="146"/>
                  </a:lnTo>
                  <a:lnTo>
                    <a:pt x="509" y="149"/>
                  </a:lnTo>
                  <a:lnTo>
                    <a:pt x="534" y="152"/>
                  </a:lnTo>
                  <a:lnTo>
                    <a:pt x="561" y="159"/>
                  </a:lnTo>
                  <a:lnTo>
                    <a:pt x="583" y="168"/>
                  </a:lnTo>
                  <a:lnTo>
                    <a:pt x="603" y="179"/>
                  </a:lnTo>
                  <a:lnTo>
                    <a:pt x="624" y="189"/>
                  </a:lnTo>
                  <a:lnTo>
                    <a:pt x="645" y="199"/>
                  </a:lnTo>
                  <a:lnTo>
                    <a:pt x="667" y="209"/>
                  </a:lnTo>
                  <a:lnTo>
                    <a:pt x="690" y="214"/>
                  </a:lnTo>
                  <a:lnTo>
                    <a:pt x="714" y="216"/>
                  </a:lnTo>
                  <a:lnTo>
                    <a:pt x="739" y="212"/>
                  </a:lnTo>
                  <a:lnTo>
                    <a:pt x="763" y="206"/>
                  </a:lnTo>
                  <a:lnTo>
                    <a:pt x="787" y="206"/>
                  </a:lnTo>
                  <a:lnTo>
                    <a:pt x="808" y="209"/>
                  </a:lnTo>
                  <a:lnTo>
                    <a:pt x="831" y="214"/>
                  </a:lnTo>
                  <a:lnTo>
                    <a:pt x="853" y="219"/>
                  </a:lnTo>
                  <a:lnTo>
                    <a:pt x="875" y="222"/>
                  </a:lnTo>
                  <a:lnTo>
                    <a:pt x="897" y="222"/>
                  </a:lnTo>
                  <a:lnTo>
                    <a:pt x="919" y="217"/>
                  </a:lnTo>
                  <a:lnTo>
                    <a:pt x="940" y="196"/>
                  </a:lnTo>
                  <a:lnTo>
                    <a:pt x="959" y="172"/>
                  </a:lnTo>
                  <a:lnTo>
                    <a:pt x="978" y="146"/>
                  </a:lnTo>
                  <a:lnTo>
                    <a:pt x="996" y="122"/>
                  </a:lnTo>
                  <a:lnTo>
                    <a:pt x="1017" y="99"/>
                  </a:lnTo>
                  <a:lnTo>
                    <a:pt x="1039" y="78"/>
                  </a:lnTo>
                  <a:lnTo>
                    <a:pt x="1064" y="64"/>
                  </a:lnTo>
                  <a:lnTo>
                    <a:pt x="1094" y="53"/>
                  </a:lnTo>
                  <a:lnTo>
                    <a:pt x="1106" y="51"/>
                  </a:lnTo>
                  <a:lnTo>
                    <a:pt x="1118" y="49"/>
                  </a:lnTo>
                  <a:lnTo>
                    <a:pt x="1130" y="47"/>
                  </a:lnTo>
                  <a:lnTo>
                    <a:pt x="1142" y="47"/>
                  </a:lnTo>
                  <a:lnTo>
                    <a:pt x="1155" y="47"/>
                  </a:lnTo>
                  <a:lnTo>
                    <a:pt x="1167" y="47"/>
                  </a:lnTo>
                  <a:lnTo>
                    <a:pt x="1179" y="49"/>
                  </a:lnTo>
                  <a:lnTo>
                    <a:pt x="1191" y="50"/>
                  </a:lnTo>
                  <a:lnTo>
                    <a:pt x="1204" y="52"/>
                  </a:lnTo>
                  <a:lnTo>
                    <a:pt x="1215" y="54"/>
                  </a:lnTo>
                  <a:lnTo>
                    <a:pt x="1227" y="57"/>
                  </a:lnTo>
                  <a:lnTo>
                    <a:pt x="1238" y="60"/>
                  </a:lnTo>
                  <a:lnTo>
                    <a:pt x="1250" y="64"/>
                  </a:lnTo>
                  <a:lnTo>
                    <a:pt x="1260" y="68"/>
                  </a:lnTo>
                  <a:lnTo>
                    <a:pt x="1272" y="72"/>
                  </a:lnTo>
                  <a:lnTo>
                    <a:pt x="1282" y="76"/>
                  </a:lnTo>
                  <a:lnTo>
                    <a:pt x="1296" y="75"/>
                  </a:lnTo>
                  <a:lnTo>
                    <a:pt x="1310" y="73"/>
                  </a:lnTo>
                  <a:lnTo>
                    <a:pt x="1322" y="67"/>
                  </a:lnTo>
                  <a:lnTo>
                    <a:pt x="1335" y="61"/>
                  </a:lnTo>
                  <a:lnTo>
                    <a:pt x="1348" y="54"/>
                  </a:lnTo>
                  <a:lnTo>
                    <a:pt x="1359" y="46"/>
                  </a:lnTo>
                  <a:lnTo>
                    <a:pt x="1371" y="37"/>
                  </a:lnTo>
                  <a:lnTo>
                    <a:pt x="1382" y="29"/>
                  </a:lnTo>
                  <a:lnTo>
                    <a:pt x="1394" y="21"/>
                  </a:lnTo>
                  <a:lnTo>
                    <a:pt x="1405" y="14"/>
                  </a:lnTo>
                  <a:lnTo>
                    <a:pt x="1418" y="7"/>
                  </a:lnTo>
                  <a:lnTo>
                    <a:pt x="1430" y="4"/>
                  </a:lnTo>
                  <a:lnTo>
                    <a:pt x="1443" y="0"/>
                  </a:lnTo>
                  <a:lnTo>
                    <a:pt x="1457" y="0"/>
                  </a:lnTo>
                  <a:lnTo>
                    <a:pt x="1472" y="2"/>
                  </a:lnTo>
                  <a:lnTo>
                    <a:pt x="1487" y="8"/>
                  </a:lnTo>
                  <a:lnTo>
                    <a:pt x="150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402" name="Freeform 1095"/>
            <p:cNvSpPr>
              <a:spLocks/>
            </p:cNvSpPr>
            <p:nvPr/>
          </p:nvSpPr>
          <p:spPr bwMode="auto">
            <a:xfrm>
              <a:off x="1680" y="2574"/>
              <a:ext cx="965" cy="162"/>
            </a:xfrm>
            <a:custGeom>
              <a:avLst/>
              <a:gdLst>
                <a:gd name="T0" fmla="*/ 3 w 1505"/>
                <a:gd name="T1" fmla="*/ 0 h 487"/>
                <a:gd name="T2" fmla="*/ 3 w 1505"/>
                <a:gd name="T3" fmla="*/ 0 h 487"/>
                <a:gd name="T4" fmla="*/ 3 w 1505"/>
                <a:gd name="T5" fmla="*/ 0 h 487"/>
                <a:gd name="T6" fmla="*/ 3 w 1505"/>
                <a:gd name="T7" fmla="*/ 0 h 487"/>
                <a:gd name="T8" fmla="*/ 3 w 1505"/>
                <a:gd name="T9" fmla="*/ 0 h 487"/>
                <a:gd name="T10" fmla="*/ 3 w 1505"/>
                <a:gd name="T11" fmla="*/ 0 h 487"/>
                <a:gd name="T12" fmla="*/ 3 w 1505"/>
                <a:gd name="T13" fmla="*/ 0 h 487"/>
                <a:gd name="T14" fmla="*/ 3 w 1505"/>
                <a:gd name="T15" fmla="*/ 0 h 487"/>
                <a:gd name="T16" fmla="*/ 2 w 1505"/>
                <a:gd name="T17" fmla="*/ 0 h 487"/>
                <a:gd name="T18" fmla="*/ 2 w 1505"/>
                <a:gd name="T19" fmla="*/ 0 h 487"/>
                <a:gd name="T20" fmla="*/ 2 w 1505"/>
                <a:gd name="T21" fmla="*/ 0 h 487"/>
                <a:gd name="T22" fmla="*/ 2 w 1505"/>
                <a:gd name="T23" fmla="*/ 0 h 487"/>
                <a:gd name="T24" fmla="*/ 2 w 1505"/>
                <a:gd name="T25" fmla="*/ 0 h 487"/>
                <a:gd name="T26" fmla="*/ 2 w 1505"/>
                <a:gd name="T27" fmla="*/ 0 h 487"/>
                <a:gd name="T28" fmla="*/ 2 w 1505"/>
                <a:gd name="T29" fmla="*/ 0 h 487"/>
                <a:gd name="T30" fmla="*/ 2 w 1505"/>
                <a:gd name="T31" fmla="*/ 0 h 487"/>
                <a:gd name="T32" fmla="*/ 2 w 1505"/>
                <a:gd name="T33" fmla="*/ 0 h 487"/>
                <a:gd name="T34" fmla="*/ 2 w 1505"/>
                <a:gd name="T35" fmla="*/ 0 h 487"/>
                <a:gd name="T36" fmla="*/ 1 w 1505"/>
                <a:gd name="T37" fmla="*/ 0 h 487"/>
                <a:gd name="T38" fmla="*/ 1 w 1505"/>
                <a:gd name="T39" fmla="*/ 0 h 487"/>
                <a:gd name="T40" fmla="*/ 1 w 1505"/>
                <a:gd name="T41" fmla="*/ 0 h 487"/>
                <a:gd name="T42" fmla="*/ 1 w 1505"/>
                <a:gd name="T43" fmla="*/ 0 h 487"/>
                <a:gd name="T44" fmla="*/ 1 w 1505"/>
                <a:gd name="T45" fmla="*/ 0 h 487"/>
                <a:gd name="T46" fmla="*/ 1 w 1505"/>
                <a:gd name="T47" fmla="*/ 0 h 487"/>
                <a:gd name="T48" fmla="*/ 1 w 1505"/>
                <a:gd name="T49" fmla="*/ 0 h 487"/>
                <a:gd name="T50" fmla="*/ 1 w 1505"/>
                <a:gd name="T51" fmla="*/ 0 h 487"/>
                <a:gd name="T52" fmla="*/ 1 w 1505"/>
                <a:gd name="T53" fmla="*/ 0 h 487"/>
                <a:gd name="T54" fmla="*/ 1 w 1505"/>
                <a:gd name="T55" fmla="*/ 0 h 487"/>
                <a:gd name="T56" fmla="*/ 1 w 1505"/>
                <a:gd name="T57" fmla="*/ 0 h 487"/>
                <a:gd name="T58" fmla="*/ 1 w 1505"/>
                <a:gd name="T59" fmla="*/ 0 h 487"/>
                <a:gd name="T60" fmla="*/ 2 w 1505"/>
                <a:gd name="T61" fmla="*/ 0 h 487"/>
                <a:gd name="T62" fmla="*/ 2 w 1505"/>
                <a:gd name="T63" fmla="*/ 0 h 487"/>
                <a:gd name="T64" fmla="*/ 2 w 1505"/>
                <a:gd name="T65" fmla="*/ 0 h 487"/>
                <a:gd name="T66" fmla="*/ 2 w 1505"/>
                <a:gd name="T67" fmla="*/ 0 h 487"/>
                <a:gd name="T68" fmla="*/ 3 w 1505"/>
                <a:gd name="T69" fmla="*/ 0 h 487"/>
                <a:gd name="T70" fmla="*/ 3 w 1505"/>
                <a:gd name="T71" fmla="*/ 0 h 487"/>
                <a:gd name="T72" fmla="*/ 3 w 1505"/>
                <a:gd name="T73" fmla="*/ 0 h 487"/>
                <a:gd name="T74" fmla="*/ 3 w 1505"/>
                <a:gd name="T75" fmla="*/ 0 h 487"/>
                <a:gd name="T76" fmla="*/ 3 w 1505"/>
                <a:gd name="T77" fmla="*/ 0 h 487"/>
                <a:gd name="T78" fmla="*/ 3 w 1505"/>
                <a:gd name="T79" fmla="*/ 0 h 487"/>
                <a:gd name="T80" fmla="*/ 2 w 1505"/>
                <a:gd name="T81" fmla="*/ 0 h 487"/>
                <a:gd name="T82" fmla="*/ 2 w 1505"/>
                <a:gd name="T83" fmla="*/ 0 h 487"/>
                <a:gd name="T84" fmla="*/ 2 w 1505"/>
                <a:gd name="T85" fmla="*/ 0 h 487"/>
                <a:gd name="T86" fmla="*/ 2 w 1505"/>
                <a:gd name="T87" fmla="*/ 0 h 487"/>
                <a:gd name="T88" fmla="*/ 1 w 1505"/>
                <a:gd name="T89" fmla="*/ 0 h 487"/>
                <a:gd name="T90" fmla="*/ 1 w 1505"/>
                <a:gd name="T91" fmla="*/ 0 h 487"/>
                <a:gd name="T92" fmla="*/ 1 w 1505"/>
                <a:gd name="T93" fmla="*/ 0 h 487"/>
                <a:gd name="T94" fmla="*/ 1 w 1505"/>
                <a:gd name="T95" fmla="*/ 0 h 487"/>
                <a:gd name="T96" fmla="*/ 1 w 1505"/>
                <a:gd name="T97" fmla="*/ 0 h 487"/>
                <a:gd name="T98" fmla="*/ 1 w 1505"/>
                <a:gd name="T99" fmla="*/ 0 h 487"/>
                <a:gd name="T100" fmla="*/ 1 w 1505"/>
                <a:gd name="T101" fmla="*/ 0 h 487"/>
                <a:gd name="T102" fmla="*/ 1 w 1505"/>
                <a:gd name="T103" fmla="*/ 0 h 487"/>
                <a:gd name="T104" fmla="*/ 1 w 1505"/>
                <a:gd name="T105" fmla="*/ 0 h 487"/>
                <a:gd name="T106" fmla="*/ 1 w 1505"/>
                <a:gd name="T107" fmla="*/ 0 h 487"/>
                <a:gd name="T108" fmla="*/ 1 w 1505"/>
                <a:gd name="T109" fmla="*/ 0 h 487"/>
                <a:gd name="T110" fmla="*/ 2 w 1505"/>
                <a:gd name="T111" fmla="*/ 0 h 487"/>
                <a:gd name="T112" fmla="*/ 2 w 1505"/>
                <a:gd name="T113" fmla="*/ 0 h 487"/>
                <a:gd name="T114" fmla="*/ 2 w 1505"/>
                <a:gd name="T115" fmla="*/ 0 h 487"/>
                <a:gd name="T116" fmla="*/ 2 w 1505"/>
                <a:gd name="T117" fmla="*/ 0 h 487"/>
                <a:gd name="T118" fmla="*/ 3 w 1505"/>
                <a:gd name="T119" fmla="*/ 0 h 487"/>
                <a:gd name="T120" fmla="*/ 3 w 1505"/>
                <a:gd name="T121" fmla="*/ 0 h 487"/>
                <a:gd name="T122" fmla="*/ 3 w 1505"/>
                <a:gd name="T123" fmla="*/ 0 h 487"/>
                <a:gd name="T124" fmla="*/ 3 w 1505"/>
                <a:gd name="T125" fmla="*/ 0 h 4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05"/>
                <a:gd name="T190" fmla="*/ 0 h 487"/>
                <a:gd name="T191" fmla="*/ 1505 w 1505"/>
                <a:gd name="T192" fmla="*/ 487 h 48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05" h="487">
                  <a:moveTo>
                    <a:pt x="1503" y="24"/>
                  </a:moveTo>
                  <a:lnTo>
                    <a:pt x="1505" y="42"/>
                  </a:lnTo>
                  <a:lnTo>
                    <a:pt x="1504" y="58"/>
                  </a:lnTo>
                  <a:lnTo>
                    <a:pt x="1501" y="74"/>
                  </a:lnTo>
                  <a:lnTo>
                    <a:pt x="1496" y="90"/>
                  </a:lnTo>
                  <a:lnTo>
                    <a:pt x="1489" y="105"/>
                  </a:lnTo>
                  <a:lnTo>
                    <a:pt x="1481" y="120"/>
                  </a:lnTo>
                  <a:lnTo>
                    <a:pt x="1473" y="135"/>
                  </a:lnTo>
                  <a:lnTo>
                    <a:pt x="1465" y="149"/>
                  </a:lnTo>
                  <a:lnTo>
                    <a:pt x="1455" y="154"/>
                  </a:lnTo>
                  <a:lnTo>
                    <a:pt x="1455" y="134"/>
                  </a:lnTo>
                  <a:lnTo>
                    <a:pt x="1456" y="107"/>
                  </a:lnTo>
                  <a:lnTo>
                    <a:pt x="1456" y="82"/>
                  </a:lnTo>
                  <a:lnTo>
                    <a:pt x="1451" y="58"/>
                  </a:lnTo>
                  <a:lnTo>
                    <a:pt x="1448" y="82"/>
                  </a:lnTo>
                  <a:lnTo>
                    <a:pt x="1439" y="104"/>
                  </a:lnTo>
                  <a:lnTo>
                    <a:pt x="1426" y="125"/>
                  </a:lnTo>
                  <a:lnTo>
                    <a:pt x="1411" y="143"/>
                  </a:lnTo>
                  <a:lnTo>
                    <a:pt x="1392" y="160"/>
                  </a:lnTo>
                  <a:lnTo>
                    <a:pt x="1373" y="176"/>
                  </a:lnTo>
                  <a:lnTo>
                    <a:pt x="1353" y="193"/>
                  </a:lnTo>
                  <a:lnTo>
                    <a:pt x="1335" y="207"/>
                  </a:lnTo>
                  <a:lnTo>
                    <a:pt x="1346" y="183"/>
                  </a:lnTo>
                  <a:lnTo>
                    <a:pt x="1354" y="157"/>
                  </a:lnTo>
                  <a:lnTo>
                    <a:pt x="1360" y="129"/>
                  </a:lnTo>
                  <a:lnTo>
                    <a:pt x="1364" y="99"/>
                  </a:lnTo>
                  <a:lnTo>
                    <a:pt x="1356" y="107"/>
                  </a:lnTo>
                  <a:lnTo>
                    <a:pt x="1348" y="116"/>
                  </a:lnTo>
                  <a:lnTo>
                    <a:pt x="1341" y="126"/>
                  </a:lnTo>
                  <a:lnTo>
                    <a:pt x="1334" y="135"/>
                  </a:lnTo>
                  <a:lnTo>
                    <a:pt x="1326" y="145"/>
                  </a:lnTo>
                  <a:lnTo>
                    <a:pt x="1318" y="156"/>
                  </a:lnTo>
                  <a:lnTo>
                    <a:pt x="1310" y="165"/>
                  </a:lnTo>
                  <a:lnTo>
                    <a:pt x="1300" y="174"/>
                  </a:lnTo>
                  <a:lnTo>
                    <a:pt x="1231" y="221"/>
                  </a:lnTo>
                  <a:lnTo>
                    <a:pt x="1242" y="197"/>
                  </a:lnTo>
                  <a:lnTo>
                    <a:pt x="1250" y="171"/>
                  </a:lnTo>
                  <a:lnTo>
                    <a:pt x="1254" y="144"/>
                  </a:lnTo>
                  <a:lnTo>
                    <a:pt x="1252" y="118"/>
                  </a:lnTo>
                  <a:lnTo>
                    <a:pt x="1242" y="122"/>
                  </a:lnTo>
                  <a:lnTo>
                    <a:pt x="1235" y="129"/>
                  </a:lnTo>
                  <a:lnTo>
                    <a:pt x="1229" y="140"/>
                  </a:lnTo>
                  <a:lnTo>
                    <a:pt x="1223" y="149"/>
                  </a:lnTo>
                  <a:lnTo>
                    <a:pt x="1217" y="161"/>
                  </a:lnTo>
                  <a:lnTo>
                    <a:pt x="1210" y="174"/>
                  </a:lnTo>
                  <a:lnTo>
                    <a:pt x="1201" y="184"/>
                  </a:lnTo>
                  <a:lnTo>
                    <a:pt x="1192" y="195"/>
                  </a:lnTo>
                  <a:lnTo>
                    <a:pt x="1181" y="205"/>
                  </a:lnTo>
                  <a:lnTo>
                    <a:pt x="1169" y="214"/>
                  </a:lnTo>
                  <a:lnTo>
                    <a:pt x="1157" y="222"/>
                  </a:lnTo>
                  <a:lnTo>
                    <a:pt x="1146" y="231"/>
                  </a:lnTo>
                  <a:lnTo>
                    <a:pt x="1149" y="142"/>
                  </a:lnTo>
                  <a:lnTo>
                    <a:pt x="1140" y="153"/>
                  </a:lnTo>
                  <a:lnTo>
                    <a:pt x="1130" y="165"/>
                  </a:lnTo>
                  <a:lnTo>
                    <a:pt x="1119" y="175"/>
                  </a:lnTo>
                  <a:lnTo>
                    <a:pt x="1108" y="187"/>
                  </a:lnTo>
                  <a:lnTo>
                    <a:pt x="1096" y="197"/>
                  </a:lnTo>
                  <a:lnTo>
                    <a:pt x="1085" y="209"/>
                  </a:lnTo>
                  <a:lnTo>
                    <a:pt x="1073" y="219"/>
                  </a:lnTo>
                  <a:lnTo>
                    <a:pt x="1062" y="229"/>
                  </a:lnTo>
                  <a:lnTo>
                    <a:pt x="1049" y="240"/>
                  </a:lnTo>
                  <a:lnTo>
                    <a:pt x="1037" y="250"/>
                  </a:lnTo>
                  <a:lnTo>
                    <a:pt x="1024" y="259"/>
                  </a:lnTo>
                  <a:lnTo>
                    <a:pt x="1011" y="270"/>
                  </a:lnTo>
                  <a:lnTo>
                    <a:pt x="998" y="279"/>
                  </a:lnTo>
                  <a:lnTo>
                    <a:pt x="986" y="287"/>
                  </a:lnTo>
                  <a:lnTo>
                    <a:pt x="972" y="295"/>
                  </a:lnTo>
                  <a:lnTo>
                    <a:pt x="959" y="303"/>
                  </a:lnTo>
                  <a:lnTo>
                    <a:pt x="965" y="292"/>
                  </a:lnTo>
                  <a:lnTo>
                    <a:pt x="972" y="281"/>
                  </a:lnTo>
                  <a:lnTo>
                    <a:pt x="980" y="271"/>
                  </a:lnTo>
                  <a:lnTo>
                    <a:pt x="988" y="260"/>
                  </a:lnTo>
                  <a:lnTo>
                    <a:pt x="997" y="250"/>
                  </a:lnTo>
                  <a:lnTo>
                    <a:pt x="1004" y="241"/>
                  </a:lnTo>
                  <a:lnTo>
                    <a:pt x="1011" y="229"/>
                  </a:lnTo>
                  <a:lnTo>
                    <a:pt x="1017" y="219"/>
                  </a:lnTo>
                  <a:lnTo>
                    <a:pt x="1013" y="214"/>
                  </a:lnTo>
                  <a:lnTo>
                    <a:pt x="1001" y="226"/>
                  </a:lnTo>
                  <a:lnTo>
                    <a:pt x="988" y="236"/>
                  </a:lnTo>
                  <a:lnTo>
                    <a:pt x="974" y="248"/>
                  </a:lnTo>
                  <a:lnTo>
                    <a:pt x="962" y="258"/>
                  </a:lnTo>
                  <a:lnTo>
                    <a:pt x="948" y="267"/>
                  </a:lnTo>
                  <a:lnTo>
                    <a:pt x="934" y="278"/>
                  </a:lnTo>
                  <a:lnTo>
                    <a:pt x="920" y="287"/>
                  </a:lnTo>
                  <a:lnTo>
                    <a:pt x="906" y="295"/>
                  </a:lnTo>
                  <a:lnTo>
                    <a:pt x="891" y="303"/>
                  </a:lnTo>
                  <a:lnTo>
                    <a:pt x="878" y="311"/>
                  </a:lnTo>
                  <a:lnTo>
                    <a:pt x="863" y="319"/>
                  </a:lnTo>
                  <a:lnTo>
                    <a:pt x="848" y="325"/>
                  </a:lnTo>
                  <a:lnTo>
                    <a:pt x="833" y="332"/>
                  </a:lnTo>
                  <a:lnTo>
                    <a:pt x="818" y="338"/>
                  </a:lnTo>
                  <a:lnTo>
                    <a:pt x="803" y="342"/>
                  </a:lnTo>
                  <a:lnTo>
                    <a:pt x="787" y="347"/>
                  </a:lnTo>
                  <a:lnTo>
                    <a:pt x="795" y="340"/>
                  </a:lnTo>
                  <a:lnTo>
                    <a:pt x="804" y="332"/>
                  </a:lnTo>
                  <a:lnTo>
                    <a:pt x="813" y="324"/>
                  </a:lnTo>
                  <a:lnTo>
                    <a:pt x="823" y="316"/>
                  </a:lnTo>
                  <a:lnTo>
                    <a:pt x="833" y="307"/>
                  </a:lnTo>
                  <a:lnTo>
                    <a:pt x="842" y="297"/>
                  </a:lnTo>
                  <a:lnTo>
                    <a:pt x="850" y="288"/>
                  </a:lnTo>
                  <a:lnTo>
                    <a:pt x="857" y="278"/>
                  </a:lnTo>
                  <a:lnTo>
                    <a:pt x="850" y="278"/>
                  </a:lnTo>
                  <a:lnTo>
                    <a:pt x="844" y="279"/>
                  </a:lnTo>
                  <a:lnTo>
                    <a:pt x="837" y="282"/>
                  </a:lnTo>
                  <a:lnTo>
                    <a:pt x="831" y="286"/>
                  </a:lnTo>
                  <a:lnTo>
                    <a:pt x="826" y="289"/>
                  </a:lnTo>
                  <a:lnTo>
                    <a:pt x="820" y="294"/>
                  </a:lnTo>
                  <a:lnTo>
                    <a:pt x="813" y="297"/>
                  </a:lnTo>
                  <a:lnTo>
                    <a:pt x="807" y="300"/>
                  </a:lnTo>
                  <a:lnTo>
                    <a:pt x="795" y="303"/>
                  </a:lnTo>
                  <a:lnTo>
                    <a:pt x="781" y="307"/>
                  </a:lnTo>
                  <a:lnTo>
                    <a:pt x="768" y="310"/>
                  </a:lnTo>
                  <a:lnTo>
                    <a:pt x="754" y="312"/>
                  </a:lnTo>
                  <a:lnTo>
                    <a:pt x="740" y="315"/>
                  </a:lnTo>
                  <a:lnTo>
                    <a:pt x="727" y="317"/>
                  </a:lnTo>
                  <a:lnTo>
                    <a:pt x="713" y="318"/>
                  </a:lnTo>
                  <a:lnTo>
                    <a:pt x="698" y="318"/>
                  </a:lnTo>
                  <a:lnTo>
                    <a:pt x="706" y="312"/>
                  </a:lnTo>
                  <a:lnTo>
                    <a:pt x="715" y="308"/>
                  </a:lnTo>
                  <a:lnTo>
                    <a:pt x="723" y="302"/>
                  </a:lnTo>
                  <a:lnTo>
                    <a:pt x="732" y="296"/>
                  </a:lnTo>
                  <a:lnTo>
                    <a:pt x="740" y="290"/>
                  </a:lnTo>
                  <a:lnTo>
                    <a:pt x="749" y="283"/>
                  </a:lnTo>
                  <a:lnTo>
                    <a:pt x="755" y="275"/>
                  </a:lnTo>
                  <a:lnTo>
                    <a:pt x="762" y="267"/>
                  </a:lnTo>
                  <a:lnTo>
                    <a:pt x="742" y="272"/>
                  </a:lnTo>
                  <a:lnTo>
                    <a:pt x="720" y="277"/>
                  </a:lnTo>
                  <a:lnTo>
                    <a:pt x="699" y="281"/>
                  </a:lnTo>
                  <a:lnTo>
                    <a:pt x="677" y="286"/>
                  </a:lnTo>
                  <a:lnTo>
                    <a:pt x="654" y="288"/>
                  </a:lnTo>
                  <a:lnTo>
                    <a:pt x="632" y="290"/>
                  </a:lnTo>
                  <a:lnTo>
                    <a:pt x="609" y="290"/>
                  </a:lnTo>
                  <a:lnTo>
                    <a:pt x="586" y="288"/>
                  </a:lnTo>
                  <a:lnTo>
                    <a:pt x="593" y="282"/>
                  </a:lnTo>
                  <a:lnTo>
                    <a:pt x="601" y="278"/>
                  </a:lnTo>
                  <a:lnTo>
                    <a:pt x="609" y="272"/>
                  </a:lnTo>
                  <a:lnTo>
                    <a:pt x="616" y="266"/>
                  </a:lnTo>
                  <a:lnTo>
                    <a:pt x="623" y="262"/>
                  </a:lnTo>
                  <a:lnTo>
                    <a:pt x="630" y="255"/>
                  </a:lnTo>
                  <a:lnTo>
                    <a:pt x="637" y="249"/>
                  </a:lnTo>
                  <a:lnTo>
                    <a:pt x="643" y="242"/>
                  </a:lnTo>
                  <a:lnTo>
                    <a:pt x="634" y="242"/>
                  </a:lnTo>
                  <a:lnTo>
                    <a:pt x="628" y="244"/>
                  </a:lnTo>
                  <a:lnTo>
                    <a:pt x="621" y="247"/>
                  </a:lnTo>
                  <a:lnTo>
                    <a:pt x="613" y="250"/>
                  </a:lnTo>
                  <a:lnTo>
                    <a:pt x="606" y="255"/>
                  </a:lnTo>
                  <a:lnTo>
                    <a:pt x="599" y="258"/>
                  </a:lnTo>
                  <a:lnTo>
                    <a:pt x="591" y="260"/>
                  </a:lnTo>
                  <a:lnTo>
                    <a:pt x="583" y="263"/>
                  </a:lnTo>
                  <a:lnTo>
                    <a:pt x="434" y="301"/>
                  </a:lnTo>
                  <a:lnTo>
                    <a:pt x="435" y="293"/>
                  </a:lnTo>
                  <a:lnTo>
                    <a:pt x="495" y="240"/>
                  </a:lnTo>
                  <a:lnTo>
                    <a:pt x="472" y="245"/>
                  </a:lnTo>
                  <a:lnTo>
                    <a:pt x="448" y="252"/>
                  </a:lnTo>
                  <a:lnTo>
                    <a:pt x="426" y="260"/>
                  </a:lnTo>
                  <a:lnTo>
                    <a:pt x="403" y="270"/>
                  </a:lnTo>
                  <a:lnTo>
                    <a:pt x="381" y="279"/>
                  </a:lnTo>
                  <a:lnTo>
                    <a:pt x="358" y="289"/>
                  </a:lnTo>
                  <a:lnTo>
                    <a:pt x="336" y="300"/>
                  </a:lnTo>
                  <a:lnTo>
                    <a:pt x="314" y="310"/>
                  </a:lnTo>
                  <a:lnTo>
                    <a:pt x="182" y="368"/>
                  </a:lnTo>
                  <a:lnTo>
                    <a:pt x="205" y="372"/>
                  </a:lnTo>
                  <a:lnTo>
                    <a:pt x="227" y="376"/>
                  </a:lnTo>
                  <a:lnTo>
                    <a:pt x="250" y="377"/>
                  </a:lnTo>
                  <a:lnTo>
                    <a:pt x="272" y="377"/>
                  </a:lnTo>
                  <a:lnTo>
                    <a:pt x="295" y="376"/>
                  </a:lnTo>
                  <a:lnTo>
                    <a:pt x="317" y="373"/>
                  </a:lnTo>
                  <a:lnTo>
                    <a:pt x="340" y="371"/>
                  </a:lnTo>
                  <a:lnTo>
                    <a:pt x="361" y="368"/>
                  </a:lnTo>
                  <a:lnTo>
                    <a:pt x="384" y="365"/>
                  </a:lnTo>
                  <a:lnTo>
                    <a:pt x="406" y="362"/>
                  </a:lnTo>
                  <a:lnTo>
                    <a:pt x="429" y="360"/>
                  </a:lnTo>
                  <a:lnTo>
                    <a:pt x="452" y="358"/>
                  </a:lnTo>
                  <a:lnTo>
                    <a:pt x="475" y="358"/>
                  </a:lnTo>
                  <a:lnTo>
                    <a:pt x="499" y="358"/>
                  </a:lnTo>
                  <a:lnTo>
                    <a:pt x="522" y="361"/>
                  </a:lnTo>
                  <a:lnTo>
                    <a:pt x="546" y="365"/>
                  </a:lnTo>
                  <a:lnTo>
                    <a:pt x="660" y="383"/>
                  </a:lnTo>
                  <a:lnTo>
                    <a:pt x="674" y="388"/>
                  </a:lnTo>
                  <a:lnTo>
                    <a:pt x="687" y="395"/>
                  </a:lnTo>
                  <a:lnTo>
                    <a:pt x="701" y="402"/>
                  </a:lnTo>
                  <a:lnTo>
                    <a:pt x="716" y="410"/>
                  </a:lnTo>
                  <a:lnTo>
                    <a:pt x="730" y="417"/>
                  </a:lnTo>
                  <a:lnTo>
                    <a:pt x="744" y="423"/>
                  </a:lnTo>
                  <a:lnTo>
                    <a:pt x="759" y="430"/>
                  </a:lnTo>
                  <a:lnTo>
                    <a:pt x="774" y="436"/>
                  </a:lnTo>
                  <a:lnTo>
                    <a:pt x="788" y="440"/>
                  </a:lnTo>
                  <a:lnTo>
                    <a:pt x="803" y="445"/>
                  </a:lnTo>
                  <a:lnTo>
                    <a:pt x="818" y="447"/>
                  </a:lnTo>
                  <a:lnTo>
                    <a:pt x="834" y="449"/>
                  </a:lnTo>
                  <a:lnTo>
                    <a:pt x="849" y="449"/>
                  </a:lnTo>
                  <a:lnTo>
                    <a:pt x="865" y="447"/>
                  </a:lnTo>
                  <a:lnTo>
                    <a:pt x="881" y="445"/>
                  </a:lnTo>
                  <a:lnTo>
                    <a:pt x="897" y="439"/>
                  </a:lnTo>
                  <a:lnTo>
                    <a:pt x="919" y="432"/>
                  </a:lnTo>
                  <a:lnTo>
                    <a:pt x="940" y="424"/>
                  </a:lnTo>
                  <a:lnTo>
                    <a:pt x="960" y="416"/>
                  </a:lnTo>
                  <a:lnTo>
                    <a:pt x="981" y="406"/>
                  </a:lnTo>
                  <a:lnTo>
                    <a:pt x="1002" y="396"/>
                  </a:lnTo>
                  <a:lnTo>
                    <a:pt x="1023" y="387"/>
                  </a:lnTo>
                  <a:lnTo>
                    <a:pt x="1043" y="377"/>
                  </a:lnTo>
                  <a:lnTo>
                    <a:pt x="1064" y="368"/>
                  </a:lnTo>
                  <a:lnTo>
                    <a:pt x="1085" y="358"/>
                  </a:lnTo>
                  <a:lnTo>
                    <a:pt x="1106" y="351"/>
                  </a:lnTo>
                  <a:lnTo>
                    <a:pt x="1128" y="345"/>
                  </a:lnTo>
                  <a:lnTo>
                    <a:pt x="1149" y="339"/>
                  </a:lnTo>
                  <a:lnTo>
                    <a:pt x="1171" y="334"/>
                  </a:lnTo>
                  <a:lnTo>
                    <a:pt x="1194" y="332"/>
                  </a:lnTo>
                  <a:lnTo>
                    <a:pt x="1217" y="332"/>
                  </a:lnTo>
                  <a:lnTo>
                    <a:pt x="1242" y="334"/>
                  </a:lnTo>
                  <a:lnTo>
                    <a:pt x="1257" y="339"/>
                  </a:lnTo>
                  <a:lnTo>
                    <a:pt x="1272" y="343"/>
                  </a:lnTo>
                  <a:lnTo>
                    <a:pt x="1286" y="347"/>
                  </a:lnTo>
                  <a:lnTo>
                    <a:pt x="1303" y="350"/>
                  </a:lnTo>
                  <a:lnTo>
                    <a:pt x="1319" y="351"/>
                  </a:lnTo>
                  <a:lnTo>
                    <a:pt x="1335" y="353"/>
                  </a:lnTo>
                  <a:lnTo>
                    <a:pt x="1351" y="351"/>
                  </a:lnTo>
                  <a:lnTo>
                    <a:pt x="1367" y="348"/>
                  </a:lnTo>
                  <a:lnTo>
                    <a:pt x="1382" y="342"/>
                  </a:lnTo>
                  <a:lnTo>
                    <a:pt x="1396" y="335"/>
                  </a:lnTo>
                  <a:lnTo>
                    <a:pt x="1410" y="328"/>
                  </a:lnTo>
                  <a:lnTo>
                    <a:pt x="1424" y="323"/>
                  </a:lnTo>
                  <a:lnTo>
                    <a:pt x="1439" y="316"/>
                  </a:lnTo>
                  <a:lnTo>
                    <a:pt x="1452" y="311"/>
                  </a:lnTo>
                  <a:lnTo>
                    <a:pt x="1467" y="307"/>
                  </a:lnTo>
                  <a:lnTo>
                    <a:pt x="1483" y="304"/>
                  </a:lnTo>
                  <a:lnTo>
                    <a:pt x="1466" y="320"/>
                  </a:lnTo>
                  <a:lnTo>
                    <a:pt x="1454" y="327"/>
                  </a:lnTo>
                  <a:lnTo>
                    <a:pt x="1441" y="336"/>
                  </a:lnTo>
                  <a:lnTo>
                    <a:pt x="1428" y="346"/>
                  </a:lnTo>
                  <a:lnTo>
                    <a:pt x="1416" y="355"/>
                  </a:lnTo>
                  <a:lnTo>
                    <a:pt x="1403" y="364"/>
                  </a:lnTo>
                  <a:lnTo>
                    <a:pt x="1391" y="374"/>
                  </a:lnTo>
                  <a:lnTo>
                    <a:pt x="1379" y="384"/>
                  </a:lnTo>
                  <a:lnTo>
                    <a:pt x="1366" y="392"/>
                  </a:lnTo>
                  <a:lnTo>
                    <a:pt x="1352" y="400"/>
                  </a:lnTo>
                  <a:lnTo>
                    <a:pt x="1339" y="406"/>
                  </a:lnTo>
                  <a:lnTo>
                    <a:pt x="1326" y="411"/>
                  </a:lnTo>
                  <a:lnTo>
                    <a:pt x="1312" y="415"/>
                  </a:lnTo>
                  <a:lnTo>
                    <a:pt x="1297" y="416"/>
                  </a:lnTo>
                  <a:lnTo>
                    <a:pt x="1282" y="415"/>
                  </a:lnTo>
                  <a:lnTo>
                    <a:pt x="1267" y="411"/>
                  </a:lnTo>
                  <a:lnTo>
                    <a:pt x="1251" y="406"/>
                  </a:lnTo>
                  <a:lnTo>
                    <a:pt x="1223" y="398"/>
                  </a:lnTo>
                  <a:lnTo>
                    <a:pt x="1197" y="392"/>
                  </a:lnTo>
                  <a:lnTo>
                    <a:pt x="1171" y="391"/>
                  </a:lnTo>
                  <a:lnTo>
                    <a:pt x="1146" y="393"/>
                  </a:lnTo>
                  <a:lnTo>
                    <a:pt x="1122" y="396"/>
                  </a:lnTo>
                  <a:lnTo>
                    <a:pt x="1098" y="402"/>
                  </a:lnTo>
                  <a:lnTo>
                    <a:pt x="1073" y="410"/>
                  </a:lnTo>
                  <a:lnTo>
                    <a:pt x="1050" y="419"/>
                  </a:lnTo>
                  <a:lnTo>
                    <a:pt x="1026" y="430"/>
                  </a:lnTo>
                  <a:lnTo>
                    <a:pt x="1003" y="440"/>
                  </a:lnTo>
                  <a:lnTo>
                    <a:pt x="980" y="450"/>
                  </a:lnTo>
                  <a:lnTo>
                    <a:pt x="956" y="460"/>
                  </a:lnTo>
                  <a:lnTo>
                    <a:pt x="932" y="469"/>
                  </a:lnTo>
                  <a:lnTo>
                    <a:pt x="907" y="477"/>
                  </a:lnTo>
                  <a:lnTo>
                    <a:pt x="883" y="483"/>
                  </a:lnTo>
                  <a:lnTo>
                    <a:pt x="858" y="486"/>
                  </a:lnTo>
                  <a:lnTo>
                    <a:pt x="837" y="487"/>
                  </a:lnTo>
                  <a:lnTo>
                    <a:pt x="816" y="487"/>
                  </a:lnTo>
                  <a:lnTo>
                    <a:pt x="797" y="486"/>
                  </a:lnTo>
                  <a:lnTo>
                    <a:pt x="777" y="484"/>
                  </a:lnTo>
                  <a:lnTo>
                    <a:pt x="759" y="480"/>
                  </a:lnTo>
                  <a:lnTo>
                    <a:pt x="740" y="475"/>
                  </a:lnTo>
                  <a:lnTo>
                    <a:pt x="722" y="470"/>
                  </a:lnTo>
                  <a:lnTo>
                    <a:pt x="705" y="463"/>
                  </a:lnTo>
                  <a:lnTo>
                    <a:pt x="686" y="456"/>
                  </a:lnTo>
                  <a:lnTo>
                    <a:pt x="669" y="449"/>
                  </a:lnTo>
                  <a:lnTo>
                    <a:pt x="652" y="442"/>
                  </a:lnTo>
                  <a:lnTo>
                    <a:pt x="634" y="436"/>
                  </a:lnTo>
                  <a:lnTo>
                    <a:pt x="617" y="427"/>
                  </a:lnTo>
                  <a:lnTo>
                    <a:pt x="599" y="421"/>
                  </a:lnTo>
                  <a:lnTo>
                    <a:pt x="581" y="414"/>
                  </a:lnTo>
                  <a:lnTo>
                    <a:pt x="564" y="408"/>
                  </a:lnTo>
                  <a:lnTo>
                    <a:pt x="538" y="401"/>
                  </a:lnTo>
                  <a:lnTo>
                    <a:pt x="511" y="395"/>
                  </a:lnTo>
                  <a:lnTo>
                    <a:pt x="485" y="393"/>
                  </a:lnTo>
                  <a:lnTo>
                    <a:pt x="459" y="393"/>
                  </a:lnTo>
                  <a:lnTo>
                    <a:pt x="433" y="394"/>
                  </a:lnTo>
                  <a:lnTo>
                    <a:pt x="408" y="396"/>
                  </a:lnTo>
                  <a:lnTo>
                    <a:pt x="382" y="399"/>
                  </a:lnTo>
                  <a:lnTo>
                    <a:pt x="356" y="402"/>
                  </a:lnTo>
                  <a:lnTo>
                    <a:pt x="330" y="407"/>
                  </a:lnTo>
                  <a:lnTo>
                    <a:pt x="304" y="410"/>
                  </a:lnTo>
                  <a:lnTo>
                    <a:pt x="279" y="412"/>
                  </a:lnTo>
                  <a:lnTo>
                    <a:pt x="252" y="415"/>
                  </a:lnTo>
                  <a:lnTo>
                    <a:pt x="226" y="416"/>
                  </a:lnTo>
                  <a:lnTo>
                    <a:pt x="199" y="415"/>
                  </a:lnTo>
                  <a:lnTo>
                    <a:pt x="171" y="412"/>
                  </a:lnTo>
                  <a:lnTo>
                    <a:pt x="144" y="407"/>
                  </a:lnTo>
                  <a:lnTo>
                    <a:pt x="125" y="403"/>
                  </a:lnTo>
                  <a:lnTo>
                    <a:pt x="106" y="401"/>
                  </a:lnTo>
                  <a:lnTo>
                    <a:pt x="86" y="400"/>
                  </a:lnTo>
                  <a:lnTo>
                    <a:pt x="67" y="399"/>
                  </a:lnTo>
                  <a:lnTo>
                    <a:pt x="48" y="395"/>
                  </a:lnTo>
                  <a:lnTo>
                    <a:pt x="31" y="391"/>
                  </a:lnTo>
                  <a:lnTo>
                    <a:pt x="15" y="383"/>
                  </a:lnTo>
                  <a:lnTo>
                    <a:pt x="0" y="371"/>
                  </a:lnTo>
                  <a:lnTo>
                    <a:pt x="3" y="355"/>
                  </a:lnTo>
                  <a:lnTo>
                    <a:pt x="11" y="342"/>
                  </a:lnTo>
                  <a:lnTo>
                    <a:pt x="23" y="332"/>
                  </a:lnTo>
                  <a:lnTo>
                    <a:pt x="35" y="324"/>
                  </a:lnTo>
                  <a:lnTo>
                    <a:pt x="50" y="317"/>
                  </a:lnTo>
                  <a:lnTo>
                    <a:pt x="67" y="312"/>
                  </a:lnTo>
                  <a:lnTo>
                    <a:pt x="82" y="308"/>
                  </a:lnTo>
                  <a:lnTo>
                    <a:pt x="95" y="303"/>
                  </a:lnTo>
                  <a:lnTo>
                    <a:pt x="197" y="293"/>
                  </a:lnTo>
                  <a:lnTo>
                    <a:pt x="215" y="274"/>
                  </a:lnTo>
                  <a:lnTo>
                    <a:pt x="234" y="256"/>
                  </a:lnTo>
                  <a:lnTo>
                    <a:pt x="254" y="239"/>
                  </a:lnTo>
                  <a:lnTo>
                    <a:pt x="274" y="224"/>
                  </a:lnTo>
                  <a:lnTo>
                    <a:pt x="296" y="209"/>
                  </a:lnTo>
                  <a:lnTo>
                    <a:pt x="318" y="195"/>
                  </a:lnTo>
                  <a:lnTo>
                    <a:pt x="340" y="182"/>
                  </a:lnTo>
                  <a:lnTo>
                    <a:pt x="363" y="172"/>
                  </a:lnTo>
                  <a:lnTo>
                    <a:pt x="386" y="163"/>
                  </a:lnTo>
                  <a:lnTo>
                    <a:pt x="410" y="156"/>
                  </a:lnTo>
                  <a:lnTo>
                    <a:pt x="434" y="151"/>
                  </a:lnTo>
                  <a:lnTo>
                    <a:pt x="458" y="148"/>
                  </a:lnTo>
                  <a:lnTo>
                    <a:pt x="484" y="146"/>
                  </a:lnTo>
                  <a:lnTo>
                    <a:pt x="509" y="149"/>
                  </a:lnTo>
                  <a:lnTo>
                    <a:pt x="534" y="152"/>
                  </a:lnTo>
                  <a:lnTo>
                    <a:pt x="561" y="159"/>
                  </a:lnTo>
                  <a:lnTo>
                    <a:pt x="583" y="168"/>
                  </a:lnTo>
                  <a:lnTo>
                    <a:pt x="603" y="179"/>
                  </a:lnTo>
                  <a:lnTo>
                    <a:pt x="624" y="189"/>
                  </a:lnTo>
                  <a:lnTo>
                    <a:pt x="645" y="199"/>
                  </a:lnTo>
                  <a:lnTo>
                    <a:pt x="667" y="209"/>
                  </a:lnTo>
                  <a:lnTo>
                    <a:pt x="690" y="214"/>
                  </a:lnTo>
                  <a:lnTo>
                    <a:pt x="714" y="216"/>
                  </a:lnTo>
                  <a:lnTo>
                    <a:pt x="739" y="212"/>
                  </a:lnTo>
                  <a:lnTo>
                    <a:pt x="763" y="206"/>
                  </a:lnTo>
                  <a:lnTo>
                    <a:pt x="787" y="206"/>
                  </a:lnTo>
                  <a:lnTo>
                    <a:pt x="808" y="209"/>
                  </a:lnTo>
                  <a:lnTo>
                    <a:pt x="831" y="214"/>
                  </a:lnTo>
                  <a:lnTo>
                    <a:pt x="853" y="219"/>
                  </a:lnTo>
                  <a:lnTo>
                    <a:pt x="875" y="222"/>
                  </a:lnTo>
                  <a:lnTo>
                    <a:pt x="897" y="222"/>
                  </a:lnTo>
                  <a:lnTo>
                    <a:pt x="919" y="217"/>
                  </a:lnTo>
                  <a:lnTo>
                    <a:pt x="940" y="196"/>
                  </a:lnTo>
                  <a:lnTo>
                    <a:pt x="959" y="172"/>
                  </a:lnTo>
                  <a:lnTo>
                    <a:pt x="978" y="146"/>
                  </a:lnTo>
                  <a:lnTo>
                    <a:pt x="996" y="122"/>
                  </a:lnTo>
                  <a:lnTo>
                    <a:pt x="1017" y="99"/>
                  </a:lnTo>
                  <a:lnTo>
                    <a:pt x="1039" y="78"/>
                  </a:lnTo>
                  <a:lnTo>
                    <a:pt x="1064" y="64"/>
                  </a:lnTo>
                  <a:lnTo>
                    <a:pt x="1094" y="53"/>
                  </a:lnTo>
                  <a:lnTo>
                    <a:pt x="1106" y="51"/>
                  </a:lnTo>
                  <a:lnTo>
                    <a:pt x="1118" y="49"/>
                  </a:lnTo>
                  <a:lnTo>
                    <a:pt x="1130" y="47"/>
                  </a:lnTo>
                  <a:lnTo>
                    <a:pt x="1142" y="47"/>
                  </a:lnTo>
                  <a:lnTo>
                    <a:pt x="1155" y="47"/>
                  </a:lnTo>
                  <a:lnTo>
                    <a:pt x="1167" y="47"/>
                  </a:lnTo>
                  <a:lnTo>
                    <a:pt x="1179" y="49"/>
                  </a:lnTo>
                  <a:lnTo>
                    <a:pt x="1191" y="50"/>
                  </a:lnTo>
                  <a:lnTo>
                    <a:pt x="1204" y="52"/>
                  </a:lnTo>
                  <a:lnTo>
                    <a:pt x="1215" y="54"/>
                  </a:lnTo>
                  <a:lnTo>
                    <a:pt x="1227" y="57"/>
                  </a:lnTo>
                  <a:lnTo>
                    <a:pt x="1238" y="60"/>
                  </a:lnTo>
                  <a:lnTo>
                    <a:pt x="1250" y="64"/>
                  </a:lnTo>
                  <a:lnTo>
                    <a:pt x="1260" y="68"/>
                  </a:lnTo>
                  <a:lnTo>
                    <a:pt x="1272" y="72"/>
                  </a:lnTo>
                  <a:lnTo>
                    <a:pt x="1282" y="76"/>
                  </a:lnTo>
                  <a:lnTo>
                    <a:pt x="1296" y="75"/>
                  </a:lnTo>
                  <a:lnTo>
                    <a:pt x="1310" y="73"/>
                  </a:lnTo>
                  <a:lnTo>
                    <a:pt x="1322" y="67"/>
                  </a:lnTo>
                  <a:lnTo>
                    <a:pt x="1335" y="61"/>
                  </a:lnTo>
                  <a:lnTo>
                    <a:pt x="1348" y="54"/>
                  </a:lnTo>
                  <a:lnTo>
                    <a:pt x="1359" y="46"/>
                  </a:lnTo>
                  <a:lnTo>
                    <a:pt x="1371" y="37"/>
                  </a:lnTo>
                  <a:lnTo>
                    <a:pt x="1382" y="29"/>
                  </a:lnTo>
                  <a:lnTo>
                    <a:pt x="1394" y="21"/>
                  </a:lnTo>
                  <a:lnTo>
                    <a:pt x="1405" y="14"/>
                  </a:lnTo>
                  <a:lnTo>
                    <a:pt x="1418" y="7"/>
                  </a:lnTo>
                  <a:lnTo>
                    <a:pt x="1430" y="4"/>
                  </a:lnTo>
                  <a:lnTo>
                    <a:pt x="1443" y="0"/>
                  </a:lnTo>
                  <a:lnTo>
                    <a:pt x="1457" y="0"/>
                  </a:lnTo>
                  <a:lnTo>
                    <a:pt x="1472" y="2"/>
                  </a:lnTo>
                  <a:lnTo>
                    <a:pt x="1487" y="8"/>
                  </a:lnTo>
                  <a:lnTo>
                    <a:pt x="150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5378" name="Group 1106"/>
          <p:cNvGrpSpPr>
            <a:grpSpLocks/>
          </p:cNvGrpSpPr>
          <p:nvPr/>
        </p:nvGrpSpPr>
        <p:grpSpPr bwMode="auto">
          <a:xfrm>
            <a:off x="4572000" y="2971800"/>
            <a:ext cx="914400" cy="838200"/>
            <a:chOff x="2736" y="1872"/>
            <a:chExt cx="576" cy="528"/>
          </a:xfrm>
        </p:grpSpPr>
        <p:sp>
          <p:nvSpPr>
            <p:cNvPr id="15393" name="Oval 1099"/>
            <p:cNvSpPr>
              <a:spLocks noChangeArrowheads="1"/>
            </p:cNvSpPr>
            <p:nvPr/>
          </p:nvSpPr>
          <p:spPr bwMode="auto">
            <a:xfrm>
              <a:off x="2736" y="2160"/>
              <a:ext cx="144" cy="144"/>
            </a:xfrm>
            <a:prstGeom prst="ellipse">
              <a:avLst/>
            </a:prstGeom>
            <a:noFill/>
            <a:ln w="952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94" name="Oval 1100"/>
            <p:cNvSpPr>
              <a:spLocks noChangeArrowheads="1"/>
            </p:cNvSpPr>
            <p:nvPr/>
          </p:nvSpPr>
          <p:spPr bwMode="auto">
            <a:xfrm>
              <a:off x="2928" y="2256"/>
              <a:ext cx="144" cy="144"/>
            </a:xfrm>
            <a:prstGeom prst="ellipse">
              <a:avLst/>
            </a:prstGeom>
            <a:noFill/>
            <a:ln w="952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95" name="Oval 1101"/>
            <p:cNvSpPr>
              <a:spLocks noChangeArrowheads="1"/>
            </p:cNvSpPr>
            <p:nvPr/>
          </p:nvSpPr>
          <p:spPr bwMode="auto">
            <a:xfrm>
              <a:off x="2928" y="2064"/>
              <a:ext cx="144" cy="144"/>
            </a:xfrm>
            <a:prstGeom prst="ellipse">
              <a:avLst/>
            </a:prstGeom>
            <a:noFill/>
            <a:ln w="952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96" name="Oval 1102"/>
            <p:cNvSpPr>
              <a:spLocks noChangeArrowheads="1"/>
            </p:cNvSpPr>
            <p:nvPr/>
          </p:nvSpPr>
          <p:spPr bwMode="auto">
            <a:xfrm>
              <a:off x="2736" y="1968"/>
              <a:ext cx="144" cy="144"/>
            </a:xfrm>
            <a:prstGeom prst="ellipse">
              <a:avLst/>
            </a:prstGeom>
            <a:noFill/>
            <a:ln w="952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97" name="Oval 1103"/>
            <p:cNvSpPr>
              <a:spLocks noChangeArrowheads="1"/>
            </p:cNvSpPr>
            <p:nvPr/>
          </p:nvSpPr>
          <p:spPr bwMode="auto">
            <a:xfrm>
              <a:off x="2976" y="1872"/>
              <a:ext cx="144" cy="144"/>
            </a:xfrm>
            <a:prstGeom prst="ellipse">
              <a:avLst/>
            </a:prstGeom>
            <a:noFill/>
            <a:ln w="952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98" name="Oval 1104"/>
            <p:cNvSpPr>
              <a:spLocks noChangeArrowheads="1"/>
            </p:cNvSpPr>
            <p:nvPr/>
          </p:nvSpPr>
          <p:spPr bwMode="auto">
            <a:xfrm>
              <a:off x="3168" y="2016"/>
              <a:ext cx="144" cy="144"/>
            </a:xfrm>
            <a:prstGeom prst="ellipse">
              <a:avLst/>
            </a:prstGeom>
            <a:noFill/>
            <a:ln w="952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99" name="Oval 1105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ellipse">
              <a:avLst/>
            </a:prstGeom>
            <a:noFill/>
            <a:ln w="952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379" name="Rectangle 1107"/>
          <p:cNvSpPr>
            <a:spLocks noChangeArrowheads="1"/>
          </p:cNvSpPr>
          <p:nvPr/>
        </p:nvSpPr>
        <p:spPr bwMode="auto">
          <a:xfrm>
            <a:off x="3276600" y="4876800"/>
            <a:ext cx="176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1"/>
              <a:t>Obstructions</a:t>
            </a:r>
          </a:p>
        </p:txBody>
      </p:sp>
      <p:pic>
        <p:nvPicPr>
          <p:cNvPr id="15380" name="Picture 1110" descr="j021596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38425" y="3505200"/>
            <a:ext cx="1552575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1" name="Freeform 1111"/>
          <p:cNvSpPr>
            <a:spLocks/>
          </p:cNvSpPr>
          <p:nvPr/>
        </p:nvSpPr>
        <p:spPr bwMode="auto">
          <a:xfrm>
            <a:off x="6400800" y="1600200"/>
            <a:ext cx="533400" cy="381000"/>
          </a:xfrm>
          <a:custGeom>
            <a:avLst/>
            <a:gdLst>
              <a:gd name="T0" fmla="*/ 0 w 336"/>
              <a:gd name="T1" fmla="*/ 0 h 240"/>
              <a:gd name="T2" fmla="*/ 2147483647 w 336"/>
              <a:gd name="T3" fmla="*/ 2147483647 h 240"/>
              <a:gd name="T4" fmla="*/ 2147483647 w 336"/>
              <a:gd name="T5" fmla="*/ 2147483647 h 240"/>
              <a:gd name="T6" fmla="*/ 2147483647 w 336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240"/>
              <a:gd name="T14" fmla="*/ 336 w 33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0" y="160"/>
                  <a:pt x="192" y="192"/>
                </a:cubicBezTo>
                <a:cubicBezTo>
                  <a:pt x="224" y="224"/>
                  <a:pt x="280" y="232"/>
                  <a:pt x="336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cxnSp>
        <p:nvCxnSpPr>
          <p:cNvPr id="15382" name="AutoShape 1112"/>
          <p:cNvCxnSpPr>
            <a:cxnSpLocks noChangeShapeType="1"/>
            <a:stCxn id="15369" idx="1"/>
          </p:cNvCxnSpPr>
          <p:nvPr/>
        </p:nvCxnSpPr>
        <p:spPr bwMode="auto">
          <a:xfrm rot="10800000" flipV="1">
            <a:off x="1271588" y="3094038"/>
            <a:ext cx="328612" cy="411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5383" name="Group 1113"/>
          <p:cNvGrpSpPr>
            <a:grpSpLocks/>
          </p:cNvGrpSpPr>
          <p:nvPr/>
        </p:nvGrpSpPr>
        <p:grpSpPr bwMode="auto">
          <a:xfrm>
            <a:off x="228600" y="3429000"/>
            <a:ext cx="1922463" cy="533400"/>
            <a:chOff x="1680" y="2352"/>
            <a:chExt cx="1211" cy="384"/>
          </a:xfrm>
        </p:grpSpPr>
        <p:sp>
          <p:nvSpPr>
            <p:cNvPr id="15390" name="Freeform 1114"/>
            <p:cNvSpPr>
              <a:spLocks/>
            </p:cNvSpPr>
            <p:nvPr/>
          </p:nvSpPr>
          <p:spPr bwMode="auto">
            <a:xfrm>
              <a:off x="1803" y="2495"/>
              <a:ext cx="596" cy="111"/>
            </a:xfrm>
            <a:custGeom>
              <a:avLst/>
              <a:gdLst>
                <a:gd name="T0" fmla="*/ 1 w 928"/>
                <a:gd name="T1" fmla="*/ 0 h 337"/>
                <a:gd name="T2" fmla="*/ 1 w 928"/>
                <a:gd name="T3" fmla="*/ 0 h 337"/>
                <a:gd name="T4" fmla="*/ 1 w 928"/>
                <a:gd name="T5" fmla="*/ 0 h 337"/>
                <a:gd name="T6" fmla="*/ 1 w 928"/>
                <a:gd name="T7" fmla="*/ 0 h 337"/>
                <a:gd name="T8" fmla="*/ 1 w 928"/>
                <a:gd name="T9" fmla="*/ 0 h 337"/>
                <a:gd name="T10" fmla="*/ 1 w 928"/>
                <a:gd name="T11" fmla="*/ 0 h 337"/>
                <a:gd name="T12" fmla="*/ 1 w 928"/>
                <a:gd name="T13" fmla="*/ 0 h 337"/>
                <a:gd name="T14" fmla="*/ 2 w 928"/>
                <a:gd name="T15" fmla="*/ 0 h 337"/>
                <a:gd name="T16" fmla="*/ 2 w 928"/>
                <a:gd name="T17" fmla="*/ 0 h 337"/>
                <a:gd name="T18" fmla="*/ 2 w 928"/>
                <a:gd name="T19" fmla="*/ 0 h 337"/>
                <a:gd name="T20" fmla="*/ 2 w 928"/>
                <a:gd name="T21" fmla="*/ 0 h 337"/>
                <a:gd name="T22" fmla="*/ 2 w 928"/>
                <a:gd name="T23" fmla="*/ 0 h 337"/>
                <a:gd name="T24" fmla="*/ 2 w 928"/>
                <a:gd name="T25" fmla="*/ 0 h 337"/>
                <a:gd name="T26" fmla="*/ 2 w 928"/>
                <a:gd name="T27" fmla="*/ 0 h 337"/>
                <a:gd name="T28" fmla="*/ 2 w 928"/>
                <a:gd name="T29" fmla="*/ 0 h 337"/>
                <a:gd name="T30" fmla="*/ 1 w 928"/>
                <a:gd name="T31" fmla="*/ 0 h 337"/>
                <a:gd name="T32" fmla="*/ 1 w 928"/>
                <a:gd name="T33" fmla="*/ 0 h 337"/>
                <a:gd name="T34" fmla="*/ 1 w 928"/>
                <a:gd name="T35" fmla="*/ 0 h 337"/>
                <a:gd name="T36" fmla="*/ 1 w 928"/>
                <a:gd name="T37" fmla="*/ 0 h 337"/>
                <a:gd name="T38" fmla="*/ 1 w 928"/>
                <a:gd name="T39" fmla="*/ 0 h 337"/>
                <a:gd name="T40" fmla="*/ 1 w 928"/>
                <a:gd name="T41" fmla="*/ 0 h 337"/>
                <a:gd name="T42" fmla="*/ 1 w 928"/>
                <a:gd name="T43" fmla="*/ 0 h 337"/>
                <a:gd name="T44" fmla="*/ 1 w 928"/>
                <a:gd name="T45" fmla="*/ 0 h 337"/>
                <a:gd name="T46" fmla="*/ 1 w 928"/>
                <a:gd name="T47" fmla="*/ 0 h 337"/>
                <a:gd name="T48" fmla="*/ 1 w 928"/>
                <a:gd name="T49" fmla="*/ 0 h 337"/>
                <a:gd name="T50" fmla="*/ 1 w 928"/>
                <a:gd name="T51" fmla="*/ 0 h 337"/>
                <a:gd name="T52" fmla="*/ 1 w 928"/>
                <a:gd name="T53" fmla="*/ 0 h 337"/>
                <a:gd name="T54" fmla="*/ 1 w 928"/>
                <a:gd name="T55" fmla="*/ 0 h 337"/>
                <a:gd name="T56" fmla="*/ 1 w 928"/>
                <a:gd name="T57" fmla="*/ 0 h 337"/>
                <a:gd name="T58" fmla="*/ 1 w 928"/>
                <a:gd name="T59" fmla="*/ 0 h 337"/>
                <a:gd name="T60" fmla="*/ 1 w 928"/>
                <a:gd name="T61" fmla="*/ 0 h 337"/>
                <a:gd name="T62" fmla="*/ 1 w 928"/>
                <a:gd name="T63" fmla="*/ 0 h 337"/>
                <a:gd name="T64" fmla="*/ 1 w 928"/>
                <a:gd name="T65" fmla="*/ 0 h 337"/>
                <a:gd name="T66" fmla="*/ 1 w 928"/>
                <a:gd name="T67" fmla="*/ 0 h 337"/>
                <a:gd name="T68" fmla="*/ 1 w 928"/>
                <a:gd name="T69" fmla="*/ 0 h 337"/>
                <a:gd name="T70" fmla="*/ 1 w 928"/>
                <a:gd name="T71" fmla="*/ 0 h 337"/>
                <a:gd name="T72" fmla="*/ 1 w 928"/>
                <a:gd name="T73" fmla="*/ 0 h 337"/>
                <a:gd name="T74" fmla="*/ 1 w 928"/>
                <a:gd name="T75" fmla="*/ 0 h 337"/>
                <a:gd name="T76" fmla="*/ 1 w 928"/>
                <a:gd name="T77" fmla="*/ 0 h 337"/>
                <a:gd name="T78" fmla="*/ 1 w 928"/>
                <a:gd name="T79" fmla="*/ 0 h 337"/>
                <a:gd name="T80" fmla="*/ 1 w 928"/>
                <a:gd name="T81" fmla="*/ 0 h 337"/>
                <a:gd name="T82" fmla="*/ 1 w 928"/>
                <a:gd name="T83" fmla="*/ 0 h 337"/>
                <a:gd name="T84" fmla="*/ 1 w 928"/>
                <a:gd name="T85" fmla="*/ 0 h 337"/>
                <a:gd name="T86" fmla="*/ 1 w 928"/>
                <a:gd name="T87" fmla="*/ 0 h 337"/>
                <a:gd name="T88" fmla="*/ 1 w 928"/>
                <a:gd name="T89" fmla="*/ 0 h 337"/>
                <a:gd name="T90" fmla="*/ 1 w 928"/>
                <a:gd name="T91" fmla="*/ 0 h 337"/>
                <a:gd name="T92" fmla="*/ 1 w 928"/>
                <a:gd name="T93" fmla="*/ 0 h 337"/>
                <a:gd name="T94" fmla="*/ 1 w 928"/>
                <a:gd name="T95" fmla="*/ 0 h 337"/>
                <a:gd name="T96" fmla="*/ 1 w 928"/>
                <a:gd name="T97" fmla="*/ 0 h 337"/>
                <a:gd name="T98" fmla="*/ 1 w 928"/>
                <a:gd name="T99" fmla="*/ 0 h 337"/>
                <a:gd name="T100" fmla="*/ 1 w 928"/>
                <a:gd name="T101" fmla="*/ 0 h 337"/>
                <a:gd name="T102" fmla="*/ 1 w 928"/>
                <a:gd name="T103" fmla="*/ 0 h 337"/>
                <a:gd name="T104" fmla="*/ 1 w 928"/>
                <a:gd name="T105" fmla="*/ 0 h 337"/>
                <a:gd name="T106" fmla="*/ 1 w 928"/>
                <a:gd name="T107" fmla="*/ 0 h 337"/>
                <a:gd name="T108" fmla="*/ 1 w 928"/>
                <a:gd name="T109" fmla="*/ 0 h 337"/>
                <a:gd name="T110" fmla="*/ 1 w 928"/>
                <a:gd name="T111" fmla="*/ 0 h 337"/>
                <a:gd name="T112" fmla="*/ 1 w 928"/>
                <a:gd name="T113" fmla="*/ 0 h 337"/>
                <a:gd name="T114" fmla="*/ 1 w 928"/>
                <a:gd name="T115" fmla="*/ 0 h 337"/>
                <a:gd name="T116" fmla="*/ 1 w 928"/>
                <a:gd name="T117" fmla="*/ 0 h 337"/>
                <a:gd name="T118" fmla="*/ 1 w 928"/>
                <a:gd name="T119" fmla="*/ 0 h 337"/>
                <a:gd name="T120" fmla="*/ 1 w 928"/>
                <a:gd name="T121" fmla="*/ 0 h 337"/>
                <a:gd name="T122" fmla="*/ 1 w 928"/>
                <a:gd name="T123" fmla="*/ 0 h 337"/>
                <a:gd name="T124" fmla="*/ 1 w 928"/>
                <a:gd name="T125" fmla="*/ 0 h 33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8"/>
                <a:gd name="T190" fmla="*/ 0 h 337"/>
                <a:gd name="T191" fmla="*/ 928 w 928"/>
                <a:gd name="T192" fmla="*/ 337 h 33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8" h="337">
                  <a:moveTo>
                    <a:pt x="380" y="102"/>
                  </a:moveTo>
                  <a:lnTo>
                    <a:pt x="393" y="102"/>
                  </a:lnTo>
                  <a:lnTo>
                    <a:pt x="405" y="102"/>
                  </a:lnTo>
                  <a:lnTo>
                    <a:pt x="419" y="101"/>
                  </a:lnTo>
                  <a:lnTo>
                    <a:pt x="432" y="98"/>
                  </a:lnTo>
                  <a:lnTo>
                    <a:pt x="444" y="96"/>
                  </a:lnTo>
                  <a:lnTo>
                    <a:pt x="457" y="93"/>
                  </a:lnTo>
                  <a:lnTo>
                    <a:pt x="471" y="90"/>
                  </a:lnTo>
                  <a:lnTo>
                    <a:pt x="484" y="88"/>
                  </a:lnTo>
                  <a:lnTo>
                    <a:pt x="496" y="86"/>
                  </a:lnTo>
                  <a:lnTo>
                    <a:pt x="509" y="86"/>
                  </a:lnTo>
                  <a:lnTo>
                    <a:pt x="522" y="86"/>
                  </a:lnTo>
                  <a:lnTo>
                    <a:pt x="533" y="87"/>
                  </a:lnTo>
                  <a:lnTo>
                    <a:pt x="546" y="89"/>
                  </a:lnTo>
                  <a:lnTo>
                    <a:pt x="557" y="94"/>
                  </a:lnTo>
                  <a:lnTo>
                    <a:pt x="568" y="101"/>
                  </a:lnTo>
                  <a:lnTo>
                    <a:pt x="579" y="109"/>
                  </a:lnTo>
                  <a:lnTo>
                    <a:pt x="591" y="118"/>
                  </a:lnTo>
                  <a:lnTo>
                    <a:pt x="600" y="129"/>
                  </a:lnTo>
                  <a:lnTo>
                    <a:pt x="610" y="141"/>
                  </a:lnTo>
                  <a:lnTo>
                    <a:pt x="620" y="151"/>
                  </a:lnTo>
                  <a:lnTo>
                    <a:pt x="629" y="162"/>
                  </a:lnTo>
                  <a:lnTo>
                    <a:pt x="639" y="171"/>
                  </a:lnTo>
                  <a:lnTo>
                    <a:pt x="651" y="178"/>
                  </a:lnTo>
                  <a:lnTo>
                    <a:pt x="663" y="182"/>
                  </a:lnTo>
                  <a:lnTo>
                    <a:pt x="678" y="178"/>
                  </a:lnTo>
                  <a:lnTo>
                    <a:pt x="692" y="173"/>
                  </a:lnTo>
                  <a:lnTo>
                    <a:pt x="707" y="171"/>
                  </a:lnTo>
                  <a:lnTo>
                    <a:pt x="722" y="171"/>
                  </a:lnTo>
                  <a:lnTo>
                    <a:pt x="736" y="171"/>
                  </a:lnTo>
                  <a:lnTo>
                    <a:pt x="751" y="172"/>
                  </a:lnTo>
                  <a:lnTo>
                    <a:pt x="765" y="176"/>
                  </a:lnTo>
                  <a:lnTo>
                    <a:pt x="780" y="179"/>
                  </a:lnTo>
                  <a:lnTo>
                    <a:pt x="792" y="184"/>
                  </a:lnTo>
                  <a:lnTo>
                    <a:pt x="806" y="189"/>
                  </a:lnTo>
                  <a:lnTo>
                    <a:pt x="820" y="195"/>
                  </a:lnTo>
                  <a:lnTo>
                    <a:pt x="833" y="203"/>
                  </a:lnTo>
                  <a:lnTo>
                    <a:pt x="844" y="211"/>
                  </a:lnTo>
                  <a:lnTo>
                    <a:pt x="856" y="219"/>
                  </a:lnTo>
                  <a:lnTo>
                    <a:pt x="867" y="229"/>
                  </a:lnTo>
                  <a:lnTo>
                    <a:pt x="878" y="239"/>
                  </a:lnTo>
                  <a:lnTo>
                    <a:pt x="884" y="239"/>
                  </a:lnTo>
                  <a:lnTo>
                    <a:pt x="891" y="239"/>
                  </a:lnTo>
                  <a:lnTo>
                    <a:pt x="898" y="239"/>
                  </a:lnTo>
                  <a:lnTo>
                    <a:pt x="905" y="239"/>
                  </a:lnTo>
                  <a:lnTo>
                    <a:pt x="911" y="240"/>
                  </a:lnTo>
                  <a:lnTo>
                    <a:pt x="917" y="241"/>
                  </a:lnTo>
                  <a:lnTo>
                    <a:pt x="922" y="243"/>
                  </a:lnTo>
                  <a:lnTo>
                    <a:pt x="928" y="247"/>
                  </a:lnTo>
                  <a:lnTo>
                    <a:pt x="928" y="256"/>
                  </a:lnTo>
                  <a:lnTo>
                    <a:pt x="917" y="271"/>
                  </a:lnTo>
                  <a:lnTo>
                    <a:pt x="904" y="283"/>
                  </a:lnTo>
                  <a:lnTo>
                    <a:pt x="890" y="290"/>
                  </a:lnTo>
                  <a:lnTo>
                    <a:pt x="878" y="294"/>
                  </a:lnTo>
                  <a:lnTo>
                    <a:pt x="863" y="295"/>
                  </a:lnTo>
                  <a:lnTo>
                    <a:pt x="849" y="295"/>
                  </a:lnTo>
                  <a:lnTo>
                    <a:pt x="834" y="293"/>
                  </a:lnTo>
                  <a:lnTo>
                    <a:pt x="819" y="290"/>
                  </a:lnTo>
                  <a:lnTo>
                    <a:pt x="804" y="285"/>
                  </a:lnTo>
                  <a:lnTo>
                    <a:pt x="789" y="281"/>
                  </a:lnTo>
                  <a:lnTo>
                    <a:pt x="774" y="278"/>
                  </a:lnTo>
                  <a:lnTo>
                    <a:pt x="758" y="276"/>
                  </a:lnTo>
                  <a:lnTo>
                    <a:pt x="743" y="275"/>
                  </a:lnTo>
                  <a:lnTo>
                    <a:pt x="728" y="277"/>
                  </a:lnTo>
                  <a:lnTo>
                    <a:pt x="713" y="281"/>
                  </a:lnTo>
                  <a:lnTo>
                    <a:pt x="698" y="288"/>
                  </a:lnTo>
                  <a:lnTo>
                    <a:pt x="684" y="293"/>
                  </a:lnTo>
                  <a:lnTo>
                    <a:pt x="671" y="299"/>
                  </a:lnTo>
                  <a:lnTo>
                    <a:pt x="658" y="305"/>
                  </a:lnTo>
                  <a:lnTo>
                    <a:pt x="644" y="310"/>
                  </a:lnTo>
                  <a:lnTo>
                    <a:pt x="630" y="315"/>
                  </a:lnTo>
                  <a:lnTo>
                    <a:pt x="615" y="321"/>
                  </a:lnTo>
                  <a:lnTo>
                    <a:pt x="601" y="325"/>
                  </a:lnTo>
                  <a:lnTo>
                    <a:pt x="587" y="330"/>
                  </a:lnTo>
                  <a:lnTo>
                    <a:pt x="572" y="332"/>
                  </a:lnTo>
                  <a:lnTo>
                    <a:pt x="557" y="336"/>
                  </a:lnTo>
                  <a:lnTo>
                    <a:pt x="543" y="337"/>
                  </a:lnTo>
                  <a:lnTo>
                    <a:pt x="529" y="336"/>
                  </a:lnTo>
                  <a:lnTo>
                    <a:pt x="514" y="334"/>
                  </a:lnTo>
                  <a:lnTo>
                    <a:pt x="500" y="331"/>
                  </a:lnTo>
                  <a:lnTo>
                    <a:pt x="485" y="326"/>
                  </a:lnTo>
                  <a:lnTo>
                    <a:pt x="470" y="320"/>
                  </a:lnTo>
                  <a:lnTo>
                    <a:pt x="455" y="308"/>
                  </a:lnTo>
                  <a:lnTo>
                    <a:pt x="440" y="298"/>
                  </a:lnTo>
                  <a:lnTo>
                    <a:pt x="423" y="291"/>
                  </a:lnTo>
                  <a:lnTo>
                    <a:pt x="405" y="284"/>
                  </a:lnTo>
                  <a:lnTo>
                    <a:pt x="388" y="280"/>
                  </a:lnTo>
                  <a:lnTo>
                    <a:pt x="370" y="277"/>
                  </a:lnTo>
                  <a:lnTo>
                    <a:pt x="350" y="276"/>
                  </a:lnTo>
                  <a:lnTo>
                    <a:pt x="332" y="276"/>
                  </a:lnTo>
                  <a:lnTo>
                    <a:pt x="312" y="276"/>
                  </a:lnTo>
                  <a:lnTo>
                    <a:pt x="292" y="278"/>
                  </a:lnTo>
                  <a:lnTo>
                    <a:pt x="274" y="280"/>
                  </a:lnTo>
                  <a:lnTo>
                    <a:pt x="254" y="284"/>
                  </a:lnTo>
                  <a:lnTo>
                    <a:pt x="236" y="287"/>
                  </a:lnTo>
                  <a:lnTo>
                    <a:pt x="217" y="291"/>
                  </a:lnTo>
                  <a:lnTo>
                    <a:pt x="200" y="295"/>
                  </a:lnTo>
                  <a:lnTo>
                    <a:pt x="183" y="299"/>
                  </a:lnTo>
                  <a:lnTo>
                    <a:pt x="163" y="302"/>
                  </a:lnTo>
                  <a:lnTo>
                    <a:pt x="144" y="306"/>
                  </a:lnTo>
                  <a:lnTo>
                    <a:pt x="123" y="307"/>
                  </a:lnTo>
                  <a:lnTo>
                    <a:pt x="102" y="308"/>
                  </a:lnTo>
                  <a:lnTo>
                    <a:pt x="82" y="307"/>
                  </a:lnTo>
                  <a:lnTo>
                    <a:pt x="62" y="303"/>
                  </a:lnTo>
                  <a:lnTo>
                    <a:pt x="44" y="298"/>
                  </a:lnTo>
                  <a:lnTo>
                    <a:pt x="27" y="288"/>
                  </a:lnTo>
                  <a:lnTo>
                    <a:pt x="27" y="257"/>
                  </a:lnTo>
                  <a:lnTo>
                    <a:pt x="50" y="263"/>
                  </a:lnTo>
                  <a:lnTo>
                    <a:pt x="75" y="268"/>
                  </a:lnTo>
                  <a:lnTo>
                    <a:pt x="98" y="269"/>
                  </a:lnTo>
                  <a:lnTo>
                    <a:pt x="121" y="269"/>
                  </a:lnTo>
                  <a:lnTo>
                    <a:pt x="143" y="268"/>
                  </a:lnTo>
                  <a:lnTo>
                    <a:pt x="166" y="264"/>
                  </a:lnTo>
                  <a:lnTo>
                    <a:pt x="188" y="261"/>
                  </a:lnTo>
                  <a:lnTo>
                    <a:pt x="211" y="256"/>
                  </a:lnTo>
                  <a:lnTo>
                    <a:pt x="232" y="252"/>
                  </a:lnTo>
                  <a:lnTo>
                    <a:pt x="254" y="247"/>
                  </a:lnTo>
                  <a:lnTo>
                    <a:pt x="277" y="242"/>
                  </a:lnTo>
                  <a:lnTo>
                    <a:pt x="299" y="238"/>
                  </a:lnTo>
                  <a:lnTo>
                    <a:pt x="322" y="235"/>
                  </a:lnTo>
                  <a:lnTo>
                    <a:pt x="344" y="233"/>
                  </a:lnTo>
                  <a:lnTo>
                    <a:pt x="367" y="232"/>
                  </a:lnTo>
                  <a:lnTo>
                    <a:pt x="390" y="233"/>
                  </a:lnTo>
                  <a:lnTo>
                    <a:pt x="413" y="239"/>
                  </a:lnTo>
                  <a:lnTo>
                    <a:pt x="435" y="247"/>
                  </a:lnTo>
                  <a:lnTo>
                    <a:pt x="457" y="256"/>
                  </a:lnTo>
                  <a:lnTo>
                    <a:pt x="479" y="267"/>
                  </a:lnTo>
                  <a:lnTo>
                    <a:pt x="501" y="276"/>
                  </a:lnTo>
                  <a:lnTo>
                    <a:pt x="523" y="281"/>
                  </a:lnTo>
                  <a:lnTo>
                    <a:pt x="547" y="284"/>
                  </a:lnTo>
                  <a:lnTo>
                    <a:pt x="573" y="280"/>
                  </a:lnTo>
                  <a:lnTo>
                    <a:pt x="593" y="278"/>
                  </a:lnTo>
                  <a:lnTo>
                    <a:pt x="613" y="276"/>
                  </a:lnTo>
                  <a:lnTo>
                    <a:pt x="632" y="273"/>
                  </a:lnTo>
                  <a:lnTo>
                    <a:pt x="652" y="270"/>
                  </a:lnTo>
                  <a:lnTo>
                    <a:pt x="670" y="265"/>
                  </a:lnTo>
                  <a:lnTo>
                    <a:pt x="689" y="260"/>
                  </a:lnTo>
                  <a:lnTo>
                    <a:pt x="706" y="252"/>
                  </a:lnTo>
                  <a:lnTo>
                    <a:pt x="722" y="241"/>
                  </a:lnTo>
                  <a:lnTo>
                    <a:pt x="706" y="246"/>
                  </a:lnTo>
                  <a:lnTo>
                    <a:pt x="690" y="248"/>
                  </a:lnTo>
                  <a:lnTo>
                    <a:pt x="675" y="248"/>
                  </a:lnTo>
                  <a:lnTo>
                    <a:pt x="660" y="247"/>
                  </a:lnTo>
                  <a:lnTo>
                    <a:pt x="645" y="245"/>
                  </a:lnTo>
                  <a:lnTo>
                    <a:pt x="630" y="240"/>
                  </a:lnTo>
                  <a:lnTo>
                    <a:pt x="615" y="235"/>
                  </a:lnTo>
                  <a:lnTo>
                    <a:pt x="601" y="230"/>
                  </a:lnTo>
                  <a:lnTo>
                    <a:pt x="587" y="224"/>
                  </a:lnTo>
                  <a:lnTo>
                    <a:pt x="573" y="217"/>
                  </a:lnTo>
                  <a:lnTo>
                    <a:pt x="560" y="210"/>
                  </a:lnTo>
                  <a:lnTo>
                    <a:pt x="546" y="202"/>
                  </a:lnTo>
                  <a:lnTo>
                    <a:pt x="532" y="195"/>
                  </a:lnTo>
                  <a:lnTo>
                    <a:pt x="518" y="188"/>
                  </a:lnTo>
                  <a:lnTo>
                    <a:pt x="504" y="181"/>
                  </a:lnTo>
                  <a:lnTo>
                    <a:pt x="490" y="176"/>
                  </a:lnTo>
                  <a:lnTo>
                    <a:pt x="470" y="171"/>
                  </a:lnTo>
                  <a:lnTo>
                    <a:pt x="448" y="169"/>
                  </a:lnTo>
                  <a:lnTo>
                    <a:pt x="426" y="166"/>
                  </a:lnTo>
                  <a:lnTo>
                    <a:pt x="404" y="164"/>
                  </a:lnTo>
                  <a:lnTo>
                    <a:pt x="383" y="161"/>
                  </a:lnTo>
                  <a:lnTo>
                    <a:pt x="363" y="155"/>
                  </a:lnTo>
                  <a:lnTo>
                    <a:pt x="344" y="147"/>
                  </a:lnTo>
                  <a:lnTo>
                    <a:pt x="327" y="135"/>
                  </a:lnTo>
                  <a:lnTo>
                    <a:pt x="318" y="128"/>
                  </a:lnTo>
                  <a:lnTo>
                    <a:pt x="308" y="121"/>
                  </a:lnTo>
                  <a:lnTo>
                    <a:pt x="299" y="114"/>
                  </a:lnTo>
                  <a:lnTo>
                    <a:pt x="290" y="108"/>
                  </a:lnTo>
                  <a:lnTo>
                    <a:pt x="281" y="101"/>
                  </a:lnTo>
                  <a:lnTo>
                    <a:pt x="270" y="95"/>
                  </a:lnTo>
                  <a:lnTo>
                    <a:pt x="261" y="89"/>
                  </a:lnTo>
                  <a:lnTo>
                    <a:pt x="251" y="85"/>
                  </a:lnTo>
                  <a:lnTo>
                    <a:pt x="254" y="96"/>
                  </a:lnTo>
                  <a:lnTo>
                    <a:pt x="259" y="106"/>
                  </a:lnTo>
                  <a:lnTo>
                    <a:pt x="266" y="118"/>
                  </a:lnTo>
                  <a:lnTo>
                    <a:pt x="273" y="128"/>
                  </a:lnTo>
                  <a:lnTo>
                    <a:pt x="281" y="139"/>
                  </a:lnTo>
                  <a:lnTo>
                    <a:pt x="289" y="149"/>
                  </a:lnTo>
                  <a:lnTo>
                    <a:pt x="297" y="159"/>
                  </a:lnTo>
                  <a:lnTo>
                    <a:pt x="304" y="170"/>
                  </a:lnTo>
                  <a:lnTo>
                    <a:pt x="284" y="171"/>
                  </a:lnTo>
                  <a:lnTo>
                    <a:pt x="266" y="167"/>
                  </a:lnTo>
                  <a:lnTo>
                    <a:pt x="249" y="159"/>
                  </a:lnTo>
                  <a:lnTo>
                    <a:pt x="231" y="148"/>
                  </a:lnTo>
                  <a:lnTo>
                    <a:pt x="214" y="135"/>
                  </a:lnTo>
                  <a:lnTo>
                    <a:pt x="197" y="123"/>
                  </a:lnTo>
                  <a:lnTo>
                    <a:pt x="179" y="111"/>
                  </a:lnTo>
                  <a:lnTo>
                    <a:pt x="162" y="101"/>
                  </a:lnTo>
                  <a:lnTo>
                    <a:pt x="166" y="112"/>
                  </a:lnTo>
                  <a:lnTo>
                    <a:pt x="171" y="123"/>
                  </a:lnTo>
                  <a:lnTo>
                    <a:pt x="179" y="133"/>
                  </a:lnTo>
                  <a:lnTo>
                    <a:pt x="188" y="142"/>
                  </a:lnTo>
                  <a:lnTo>
                    <a:pt x="197" y="153"/>
                  </a:lnTo>
                  <a:lnTo>
                    <a:pt x="205" y="163"/>
                  </a:lnTo>
                  <a:lnTo>
                    <a:pt x="212" y="173"/>
                  </a:lnTo>
                  <a:lnTo>
                    <a:pt x="217" y="185"/>
                  </a:lnTo>
                  <a:lnTo>
                    <a:pt x="196" y="184"/>
                  </a:lnTo>
                  <a:lnTo>
                    <a:pt x="175" y="179"/>
                  </a:lnTo>
                  <a:lnTo>
                    <a:pt x="154" y="172"/>
                  </a:lnTo>
                  <a:lnTo>
                    <a:pt x="135" y="164"/>
                  </a:lnTo>
                  <a:lnTo>
                    <a:pt x="116" y="154"/>
                  </a:lnTo>
                  <a:lnTo>
                    <a:pt x="97" y="142"/>
                  </a:lnTo>
                  <a:lnTo>
                    <a:pt x="78" y="131"/>
                  </a:lnTo>
                  <a:lnTo>
                    <a:pt x="60" y="119"/>
                  </a:lnTo>
                  <a:lnTo>
                    <a:pt x="63" y="133"/>
                  </a:lnTo>
                  <a:lnTo>
                    <a:pt x="70" y="146"/>
                  </a:lnTo>
                  <a:lnTo>
                    <a:pt x="79" y="158"/>
                  </a:lnTo>
                  <a:lnTo>
                    <a:pt x="90" y="171"/>
                  </a:lnTo>
                  <a:lnTo>
                    <a:pt x="101" y="182"/>
                  </a:lnTo>
                  <a:lnTo>
                    <a:pt x="113" y="194"/>
                  </a:lnTo>
                  <a:lnTo>
                    <a:pt x="125" y="203"/>
                  </a:lnTo>
                  <a:lnTo>
                    <a:pt x="138" y="211"/>
                  </a:lnTo>
                  <a:lnTo>
                    <a:pt x="133" y="216"/>
                  </a:lnTo>
                  <a:lnTo>
                    <a:pt x="129" y="218"/>
                  </a:lnTo>
                  <a:lnTo>
                    <a:pt x="122" y="218"/>
                  </a:lnTo>
                  <a:lnTo>
                    <a:pt x="116" y="218"/>
                  </a:lnTo>
                  <a:lnTo>
                    <a:pt x="109" y="217"/>
                  </a:lnTo>
                  <a:lnTo>
                    <a:pt x="103" y="215"/>
                  </a:lnTo>
                  <a:lnTo>
                    <a:pt x="98" y="212"/>
                  </a:lnTo>
                  <a:lnTo>
                    <a:pt x="92" y="210"/>
                  </a:lnTo>
                  <a:lnTo>
                    <a:pt x="80" y="201"/>
                  </a:lnTo>
                  <a:lnTo>
                    <a:pt x="69" y="192"/>
                  </a:lnTo>
                  <a:lnTo>
                    <a:pt x="60" y="180"/>
                  </a:lnTo>
                  <a:lnTo>
                    <a:pt x="49" y="169"/>
                  </a:lnTo>
                  <a:lnTo>
                    <a:pt x="40" y="157"/>
                  </a:lnTo>
                  <a:lnTo>
                    <a:pt x="30" y="146"/>
                  </a:lnTo>
                  <a:lnTo>
                    <a:pt x="19" y="136"/>
                  </a:lnTo>
                  <a:lnTo>
                    <a:pt x="7" y="127"/>
                  </a:lnTo>
                  <a:lnTo>
                    <a:pt x="1" y="120"/>
                  </a:lnTo>
                  <a:lnTo>
                    <a:pt x="0" y="111"/>
                  </a:lnTo>
                  <a:lnTo>
                    <a:pt x="2" y="103"/>
                  </a:lnTo>
                  <a:lnTo>
                    <a:pt x="7" y="96"/>
                  </a:lnTo>
                  <a:lnTo>
                    <a:pt x="19" y="86"/>
                  </a:lnTo>
                  <a:lnTo>
                    <a:pt x="32" y="75"/>
                  </a:lnTo>
                  <a:lnTo>
                    <a:pt x="45" y="66"/>
                  </a:lnTo>
                  <a:lnTo>
                    <a:pt x="57" y="56"/>
                  </a:lnTo>
                  <a:lnTo>
                    <a:pt x="70" y="47"/>
                  </a:lnTo>
                  <a:lnTo>
                    <a:pt x="84" y="37"/>
                  </a:lnTo>
                  <a:lnTo>
                    <a:pt x="98" y="29"/>
                  </a:lnTo>
                  <a:lnTo>
                    <a:pt x="111" y="21"/>
                  </a:lnTo>
                  <a:lnTo>
                    <a:pt x="125" y="14"/>
                  </a:lnTo>
                  <a:lnTo>
                    <a:pt x="139" y="10"/>
                  </a:lnTo>
                  <a:lnTo>
                    <a:pt x="154" y="5"/>
                  </a:lnTo>
                  <a:lnTo>
                    <a:pt x="169" y="2"/>
                  </a:lnTo>
                  <a:lnTo>
                    <a:pt x="184" y="0"/>
                  </a:lnTo>
                  <a:lnTo>
                    <a:pt x="200" y="2"/>
                  </a:lnTo>
                  <a:lnTo>
                    <a:pt x="216" y="3"/>
                  </a:lnTo>
                  <a:lnTo>
                    <a:pt x="232" y="7"/>
                  </a:lnTo>
                  <a:lnTo>
                    <a:pt x="252" y="17"/>
                  </a:lnTo>
                  <a:lnTo>
                    <a:pt x="269" y="29"/>
                  </a:lnTo>
                  <a:lnTo>
                    <a:pt x="287" y="44"/>
                  </a:lnTo>
                  <a:lnTo>
                    <a:pt x="304" y="60"/>
                  </a:lnTo>
                  <a:lnTo>
                    <a:pt x="321" y="75"/>
                  </a:lnTo>
                  <a:lnTo>
                    <a:pt x="338" y="88"/>
                  </a:lnTo>
                  <a:lnTo>
                    <a:pt x="358" y="97"/>
                  </a:lnTo>
                  <a:lnTo>
                    <a:pt x="380" y="10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91" name="Freeform 1115"/>
            <p:cNvSpPr>
              <a:spLocks/>
            </p:cNvSpPr>
            <p:nvPr/>
          </p:nvSpPr>
          <p:spPr bwMode="auto">
            <a:xfrm>
              <a:off x="1926" y="2352"/>
              <a:ext cx="965" cy="162"/>
            </a:xfrm>
            <a:custGeom>
              <a:avLst/>
              <a:gdLst>
                <a:gd name="T0" fmla="*/ 3 w 1505"/>
                <a:gd name="T1" fmla="*/ 0 h 487"/>
                <a:gd name="T2" fmla="*/ 3 w 1505"/>
                <a:gd name="T3" fmla="*/ 0 h 487"/>
                <a:gd name="T4" fmla="*/ 3 w 1505"/>
                <a:gd name="T5" fmla="*/ 0 h 487"/>
                <a:gd name="T6" fmla="*/ 3 w 1505"/>
                <a:gd name="T7" fmla="*/ 0 h 487"/>
                <a:gd name="T8" fmla="*/ 3 w 1505"/>
                <a:gd name="T9" fmla="*/ 0 h 487"/>
                <a:gd name="T10" fmla="*/ 3 w 1505"/>
                <a:gd name="T11" fmla="*/ 0 h 487"/>
                <a:gd name="T12" fmla="*/ 3 w 1505"/>
                <a:gd name="T13" fmla="*/ 0 h 487"/>
                <a:gd name="T14" fmla="*/ 3 w 1505"/>
                <a:gd name="T15" fmla="*/ 0 h 487"/>
                <a:gd name="T16" fmla="*/ 2 w 1505"/>
                <a:gd name="T17" fmla="*/ 0 h 487"/>
                <a:gd name="T18" fmla="*/ 2 w 1505"/>
                <a:gd name="T19" fmla="*/ 0 h 487"/>
                <a:gd name="T20" fmla="*/ 2 w 1505"/>
                <a:gd name="T21" fmla="*/ 0 h 487"/>
                <a:gd name="T22" fmla="*/ 2 w 1505"/>
                <a:gd name="T23" fmla="*/ 0 h 487"/>
                <a:gd name="T24" fmla="*/ 2 w 1505"/>
                <a:gd name="T25" fmla="*/ 0 h 487"/>
                <a:gd name="T26" fmla="*/ 2 w 1505"/>
                <a:gd name="T27" fmla="*/ 0 h 487"/>
                <a:gd name="T28" fmla="*/ 2 w 1505"/>
                <a:gd name="T29" fmla="*/ 0 h 487"/>
                <a:gd name="T30" fmla="*/ 2 w 1505"/>
                <a:gd name="T31" fmla="*/ 0 h 487"/>
                <a:gd name="T32" fmla="*/ 2 w 1505"/>
                <a:gd name="T33" fmla="*/ 0 h 487"/>
                <a:gd name="T34" fmla="*/ 2 w 1505"/>
                <a:gd name="T35" fmla="*/ 0 h 487"/>
                <a:gd name="T36" fmla="*/ 1 w 1505"/>
                <a:gd name="T37" fmla="*/ 0 h 487"/>
                <a:gd name="T38" fmla="*/ 1 w 1505"/>
                <a:gd name="T39" fmla="*/ 0 h 487"/>
                <a:gd name="T40" fmla="*/ 1 w 1505"/>
                <a:gd name="T41" fmla="*/ 0 h 487"/>
                <a:gd name="T42" fmla="*/ 1 w 1505"/>
                <a:gd name="T43" fmla="*/ 0 h 487"/>
                <a:gd name="T44" fmla="*/ 1 w 1505"/>
                <a:gd name="T45" fmla="*/ 0 h 487"/>
                <a:gd name="T46" fmla="*/ 1 w 1505"/>
                <a:gd name="T47" fmla="*/ 0 h 487"/>
                <a:gd name="T48" fmla="*/ 1 w 1505"/>
                <a:gd name="T49" fmla="*/ 0 h 487"/>
                <a:gd name="T50" fmla="*/ 1 w 1505"/>
                <a:gd name="T51" fmla="*/ 0 h 487"/>
                <a:gd name="T52" fmla="*/ 1 w 1505"/>
                <a:gd name="T53" fmla="*/ 0 h 487"/>
                <a:gd name="T54" fmla="*/ 1 w 1505"/>
                <a:gd name="T55" fmla="*/ 0 h 487"/>
                <a:gd name="T56" fmla="*/ 1 w 1505"/>
                <a:gd name="T57" fmla="*/ 0 h 487"/>
                <a:gd name="T58" fmla="*/ 1 w 1505"/>
                <a:gd name="T59" fmla="*/ 0 h 487"/>
                <a:gd name="T60" fmla="*/ 2 w 1505"/>
                <a:gd name="T61" fmla="*/ 0 h 487"/>
                <a:gd name="T62" fmla="*/ 2 w 1505"/>
                <a:gd name="T63" fmla="*/ 0 h 487"/>
                <a:gd name="T64" fmla="*/ 2 w 1505"/>
                <a:gd name="T65" fmla="*/ 0 h 487"/>
                <a:gd name="T66" fmla="*/ 2 w 1505"/>
                <a:gd name="T67" fmla="*/ 0 h 487"/>
                <a:gd name="T68" fmla="*/ 3 w 1505"/>
                <a:gd name="T69" fmla="*/ 0 h 487"/>
                <a:gd name="T70" fmla="*/ 3 w 1505"/>
                <a:gd name="T71" fmla="*/ 0 h 487"/>
                <a:gd name="T72" fmla="*/ 3 w 1505"/>
                <a:gd name="T73" fmla="*/ 0 h 487"/>
                <a:gd name="T74" fmla="*/ 3 w 1505"/>
                <a:gd name="T75" fmla="*/ 0 h 487"/>
                <a:gd name="T76" fmla="*/ 3 w 1505"/>
                <a:gd name="T77" fmla="*/ 0 h 487"/>
                <a:gd name="T78" fmla="*/ 3 w 1505"/>
                <a:gd name="T79" fmla="*/ 0 h 487"/>
                <a:gd name="T80" fmla="*/ 2 w 1505"/>
                <a:gd name="T81" fmla="*/ 0 h 487"/>
                <a:gd name="T82" fmla="*/ 2 w 1505"/>
                <a:gd name="T83" fmla="*/ 0 h 487"/>
                <a:gd name="T84" fmla="*/ 2 w 1505"/>
                <a:gd name="T85" fmla="*/ 0 h 487"/>
                <a:gd name="T86" fmla="*/ 2 w 1505"/>
                <a:gd name="T87" fmla="*/ 0 h 487"/>
                <a:gd name="T88" fmla="*/ 1 w 1505"/>
                <a:gd name="T89" fmla="*/ 0 h 487"/>
                <a:gd name="T90" fmla="*/ 1 w 1505"/>
                <a:gd name="T91" fmla="*/ 0 h 487"/>
                <a:gd name="T92" fmla="*/ 1 w 1505"/>
                <a:gd name="T93" fmla="*/ 0 h 487"/>
                <a:gd name="T94" fmla="*/ 1 w 1505"/>
                <a:gd name="T95" fmla="*/ 0 h 487"/>
                <a:gd name="T96" fmla="*/ 1 w 1505"/>
                <a:gd name="T97" fmla="*/ 0 h 487"/>
                <a:gd name="T98" fmla="*/ 1 w 1505"/>
                <a:gd name="T99" fmla="*/ 0 h 487"/>
                <a:gd name="T100" fmla="*/ 1 w 1505"/>
                <a:gd name="T101" fmla="*/ 0 h 487"/>
                <a:gd name="T102" fmla="*/ 1 w 1505"/>
                <a:gd name="T103" fmla="*/ 0 h 487"/>
                <a:gd name="T104" fmla="*/ 1 w 1505"/>
                <a:gd name="T105" fmla="*/ 0 h 487"/>
                <a:gd name="T106" fmla="*/ 1 w 1505"/>
                <a:gd name="T107" fmla="*/ 0 h 487"/>
                <a:gd name="T108" fmla="*/ 1 w 1505"/>
                <a:gd name="T109" fmla="*/ 0 h 487"/>
                <a:gd name="T110" fmla="*/ 2 w 1505"/>
                <a:gd name="T111" fmla="*/ 0 h 487"/>
                <a:gd name="T112" fmla="*/ 2 w 1505"/>
                <a:gd name="T113" fmla="*/ 0 h 487"/>
                <a:gd name="T114" fmla="*/ 2 w 1505"/>
                <a:gd name="T115" fmla="*/ 0 h 487"/>
                <a:gd name="T116" fmla="*/ 2 w 1505"/>
                <a:gd name="T117" fmla="*/ 0 h 487"/>
                <a:gd name="T118" fmla="*/ 3 w 1505"/>
                <a:gd name="T119" fmla="*/ 0 h 487"/>
                <a:gd name="T120" fmla="*/ 3 w 1505"/>
                <a:gd name="T121" fmla="*/ 0 h 487"/>
                <a:gd name="T122" fmla="*/ 3 w 1505"/>
                <a:gd name="T123" fmla="*/ 0 h 487"/>
                <a:gd name="T124" fmla="*/ 3 w 1505"/>
                <a:gd name="T125" fmla="*/ 0 h 4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05"/>
                <a:gd name="T190" fmla="*/ 0 h 487"/>
                <a:gd name="T191" fmla="*/ 1505 w 1505"/>
                <a:gd name="T192" fmla="*/ 487 h 48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05" h="487">
                  <a:moveTo>
                    <a:pt x="1503" y="24"/>
                  </a:moveTo>
                  <a:lnTo>
                    <a:pt x="1505" y="42"/>
                  </a:lnTo>
                  <a:lnTo>
                    <a:pt x="1504" y="58"/>
                  </a:lnTo>
                  <a:lnTo>
                    <a:pt x="1501" y="74"/>
                  </a:lnTo>
                  <a:lnTo>
                    <a:pt x="1496" y="90"/>
                  </a:lnTo>
                  <a:lnTo>
                    <a:pt x="1489" y="105"/>
                  </a:lnTo>
                  <a:lnTo>
                    <a:pt x="1481" y="120"/>
                  </a:lnTo>
                  <a:lnTo>
                    <a:pt x="1473" y="135"/>
                  </a:lnTo>
                  <a:lnTo>
                    <a:pt x="1465" y="149"/>
                  </a:lnTo>
                  <a:lnTo>
                    <a:pt x="1455" y="154"/>
                  </a:lnTo>
                  <a:lnTo>
                    <a:pt x="1455" y="134"/>
                  </a:lnTo>
                  <a:lnTo>
                    <a:pt x="1456" y="107"/>
                  </a:lnTo>
                  <a:lnTo>
                    <a:pt x="1456" y="82"/>
                  </a:lnTo>
                  <a:lnTo>
                    <a:pt x="1451" y="58"/>
                  </a:lnTo>
                  <a:lnTo>
                    <a:pt x="1448" y="82"/>
                  </a:lnTo>
                  <a:lnTo>
                    <a:pt x="1439" y="104"/>
                  </a:lnTo>
                  <a:lnTo>
                    <a:pt x="1426" y="125"/>
                  </a:lnTo>
                  <a:lnTo>
                    <a:pt x="1411" y="143"/>
                  </a:lnTo>
                  <a:lnTo>
                    <a:pt x="1392" y="160"/>
                  </a:lnTo>
                  <a:lnTo>
                    <a:pt x="1373" y="176"/>
                  </a:lnTo>
                  <a:lnTo>
                    <a:pt x="1353" y="193"/>
                  </a:lnTo>
                  <a:lnTo>
                    <a:pt x="1335" y="207"/>
                  </a:lnTo>
                  <a:lnTo>
                    <a:pt x="1346" y="183"/>
                  </a:lnTo>
                  <a:lnTo>
                    <a:pt x="1354" y="157"/>
                  </a:lnTo>
                  <a:lnTo>
                    <a:pt x="1360" y="129"/>
                  </a:lnTo>
                  <a:lnTo>
                    <a:pt x="1364" y="99"/>
                  </a:lnTo>
                  <a:lnTo>
                    <a:pt x="1356" y="107"/>
                  </a:lnTo>
                  <a:lnTo>
                    <a:pt x="1348" y="116"/>
                  </a:lnTo>
                  <a:lnTo>
                    <a:pt x="1341" y="126"/>
                  </a:lnTo>
                  <a:lnTo>
                    <a:pt x="1334" y="135"/>
                  </a:lnTo>
                  <a:lnTo>
                    <a:pt x="1326" y="145"/>
                  </a:lnTo>
                  <a:lnTo>
                    <a:pt x="1318" y="156"/>
                  </a:lnTo>
                  <a:lnTo>
                    <a:pt x="1310" y="165"/>
                  </a:lnTo>
                  <a:lnTo>
                    <a:pt x="1300" y="174"/>
                  </a:lnTo>
                  <a:lnTo>
                    <a:pt x="1231" y="221"/>
                  </a:lnTo>
                  <a:lnTo>
                    <a:pt x="1242" y="197"/>
                  </a:lnTo>
                  <a:lnTo>
                    <a:pt x="1250" y="171"/>
                  </a:lnTo>
                  <a:lnTo>
                    <a:pt x="1254" y="144"/>
                  </a:lnTo>
                  <a:lnTo>
                    <a:pt x="1252" y="118"/>
                  </a:lnTo>
                  <a:lnTo>
                    <a:pt x="1242" y="122"/>
                  </a:lnTo>
                  <a:lnTo>
                    <a:pt x="1235" y="129"/>
                  </a:lnTo>
                  <a:lnTo>
                    <a:pt x="1229" y="140"/>
                  </a:lnTo>
                  <a:lnTo>
                    <a:pt x="1223" y="149"/>
                  </a:lnTo>
                  <a:lnTo>
                    <a:pt x="1217" y="161"/>
                  </a:lnTo>
                  <a:lnTo>
                    <a:pt x="1210" y="174"/>
                  </a:lnTo>
                  <a:lnTo>
                    <a:pt x="1201" y="184"/>
                  </a:lnTo>
                  <a:lnTo>
                    <a:pt x="1192" y="195"/>
                  </a:lnTo>
                  <a:lnTo>
                    <a:pt x="1181" y="205"/>
                  </a:lnTo>
                  <a:lnTo>
                    <a:pt x="1169" y="214"/>
                  </a:lnTo>
                  <a:lnTo>
                    <a:pt x="1157" y="222"/>
                  </a:lnTo>
                  <a:lnTo>
                    <a:pt x="1146" y="231"/>
                  </a:lnTo>
                  <a:lnTo>
                    <a:pt x="1149" y="142"/>
                  </a:lnTo>
                  <a:lnTo>
                    <a:pt x="1140" y="153"/>
                  </a:lnTo>
                  <a:lnTo>
                    <a:pt x="1130" y="165"/>
                  </a:lnTo>
                  <a:lnTo>
                    <a:pt x="1119" y="175"/>
                  </a:lnTo>
                  <a:lnTo>
                    <a:pt x="1108" y="187"/>
                  </a:lnTo>
                  <a:lnTo>
                    <a:pt x="1096" y="197"/>
                  </a:lnTo>
                  <a:lnTo>
                    <a:pt x="1085" y="209"/>
                  </a:lnTo>
                  <a:lnTo>
                    <a:pt x="1073" y="219"/>
                  </a:lnTo>
                  <a:lnTo>
                    <a:pt x="1062" y="229"/>
                  </a:lnTo>
                  <a:lnTo>
                    <a:pt x="1049" y="240"/>
                  </a:lnTo>
                  <a:lnTo>
                    <a:pt x="1037" y="250"/>
                  </a:lnTo>
                  <a:lnTo>
                    <a:pt x="1024" y="259"/>
                  </a:lnTo>
                  <a:lnTo>
                    <a:pt x="1011" y="270"/>
                  </a:lnTo>
                  <a:lnTo>
                    <a:pt x="998" y="279"/>
                  </a:lnTo>
                  <a:lnTo>
                    <a:pt x="986" y="287"/>
                  </a:lnTo>
                  <a:lnTo>
                    <a:pt x="972" y="295"/>
                  </a:lnTo>
                  <a:lnTo>
                    <a:pt x="959" y="303"/>
                  </a:lnTo>
                  <a:lnTo>
                    <a:pt x="965" y="292"/>
                  </a:lnTo>
                  <a:lnTo>
                    <a:pt x="972" y="281"/>
                  </a:lnTo>
                  <a:lnTo>
                    <a:pt x="980" y="271"/>
                  </a:lnTo>
                  <a:lnTo>
                    <a:pt x="988" y="260"/>
                  </a:lnTo>
                  <a:lnTo>
                    <a:pt x="997" y="250"/>
                  </a:lnTo>
                  <a:lnTo>
                    <a:pt x="1004" y="241"/>
                  </a:lnTo>
                  <a:lnTo>
                    <a:pt x="1011" y="229"/>
                  </a:lnTo>
                  <a:lnTo>
                    <a:pt x="1017" y="219"/>
                  </a:lnTo>
                  <a:lnTo>
                    <a:pt x="1013" y="214"/>
                  </a:lnTo>
                  <a:lnTo>
                    <a:pt x="1001" y="226"/>
                  </a:lnTo>
                  <a:lnTo>
                    <a:pt x="988" y="236"/>
                  </a:lnTo>
                  <a:lnTo>
                    <a:pt x="974" y="248"/>
                  </a:lnTo>
                  <a:lnTo>
                    <a:pt x="962" y="258"/>
                  </a:lnTo>
                  <a:lnTo>
                    <a:pt x="948" y="267"/>
                  </a:lnTo>
                  <a:lnTo>
                    <a:pt x="934" y="278"/>
                  </a:lnTo>
                  <a:lnTo>
                    <a:pt x="920" y="287"/>
                  </a:lnTo>
                  <a:lnTo>
                    <a:pt x="906" y="295"/>
                  </a:lnTo>
                  <a:lnTo>
                    <a:pt x="891" y="303"/>
                  </a:lnTo>
                  <a:lnTo>
                    <a:pt x="878" y="311"/>
                  </a:lnTo>
                  <a:lnTo>
                    <a:pt x="863" y="319"/>
                  </a:lnTo>
                  <a:lnTo>
                    <a:pt x="848" y="325"/>
                  </a:lnTo>
                  <a:lnTo>
                    <a:pt x="833" y="332"/>
                  </a:lnTo>
                  <a:lnTo>
                    <a:pt x="818" y="338"/>
                  </a:lnTo>
                  <a:lnTo>
                    <a:pt x="803" y="342"/>
                  </a:lnTo>
                  <a:lnTo>
                    <a:pt x="787" y="347"/>
                  </a:lnTo>
                  <a:lnTo>
                    <a:pt x="795" y="340"/>
                  </a:lnTo>
                  <a:lnTo>
                    <a:pt x="804" y="332"/>
                  </a:lnTo>
                  <a:lnTo>
                    <a:pt x="813" y="324"/>
                  </a:lnTo>
                  <a:lnTo>
                    <a:pt x="823" y="316"/>
                  </a:lnTo>
                  <a:lnTo>
                    <a:pt x="833" y="307"/>
                  </a:lnTo>
                  <a:lnTo>
                    <a:pt x="842" y="297"/>
                  </a:lnTo>
                  <a:lnTo>
                    <a:pt x="850" y="288"/>
                  </a:lnTo>
                  <a:lnTo>
                    <a:pt x="857" y="278"/>
                  </a:lnTo>
                  <a:lnTo>
                    <a:pt x="850" y="278"/>
                  </a:lnTo>
                  <a:lnTo>
                    <a:pt x="844" y="279"/>
                  </a:lnTo>
                  <a:lnTo>
                    <a:pt x="837" y="282"/>
                  </a:lnTo>
                  <a:lnTo>
                    <a:pt x="831" y="286"/>
                  </a:lnTo>
                  <a:lnTo>
                    <a:pt x="826" y="289"/>
                  </a:lnTo>
                  <a:lnTo>
                    <a:pt x="820" y="294"/>
                  </a:lnTo>
                  <a:lnTo>
                    <a:pt x="813" y="297"/>
                  </a:lnTo>
                  <a:lnTo>
                    <a:pt x="807" y="300"/>
                  </a:lnTo>
                  <a:lnTo>
                    <a:pt x="795" y="303"/>
                  </a:lnTo>
                  <a:lnTo>
                    <a:pt x="781" y="307"/>
                  </a:lnTo>
                  <a:lnTo>
                    <a:pt x="768" y="310"/>
                  </a:lnTo>
                  <a:lnTo>
                    <a:pt x="754" y="312"/>
                  </a:lnTo>
                  <a:lnTo>
                    <a:pt x="740" y="315"/>
                  </a:lnTo>
                  <a:lnTo>
                    <a:pt x="727" y="317"/>
                  </a:lnTo>
                  <a:lnTo>
                    <a:pt x="713" y="318"/>
                  </a:lnTo>
                  <a:lnTo>
                    <a:pt x="698" y="318"/>
                  </a:lnTo>
                  <a:lnTo>
                    <a:pt x="706" y="312"/>
                  </a:lnTo>
                  <a:lnTo>
                    <a:pt x="715" y="308"/>
                  </a:lnTo>
                  <a:lnTo>
                    <a:pt x="723" y="302"/>
                  </a:lnTo>
                  <a:lnTo>
                    <a:pt x="732" y="296"/>
                  </a:lnTo>
                  <a:lnTo>
                    <a:pt x="740" y="290"/>
                  </a:lnTo>
                  <a:lnTo>
                    <a:pt x="749" y="283"/>
                  </a:lnTo>
                  <a:lnTo>
                    <a:pt x="755" y="275"/>
                  </a:lnTo>
                  <a:lnTo>
                    <a:pt x="762" y="267"/>
                  </a:lnTo>
                  <a:lnTo>
                    <a:pt x="742" y="272"/>
                  </a:lnTo>
                  <a:lnTo>
                    <a:pt x="720" y="277"/>
                  </a:lnTo>
                  <a:lnTo>
                    <a:pt x="699" y="281"/>
                  </a:lnTo>
                  <a:lnTo>
                    <a:pt x="677" y="286"/>
                  </a:lnTo>
                  <a:lnTo>
                    <a:pt x="654" y="288"/>
                  </a:lnTo>
                  <a:lnTo>
                    <a:pt x="632" y="290"/>
                  </a:lnTo>
                  <a:lnTo>
                    <a:pt x="609" y="290"/>
                  </a:lnTo>
                  <a:lnTo>
                    <a:pt x="586" y="288"/>
                  </a:lnTo>
                  <a:lnTo>
                    <a:pt x="593" y="282"/>
                  </a:lnTo>
                  <a:lnTo>
                    <a:pt x="601" y="278"/>
                  </a:lnTo>
                  <a:lnTo>
                    <a:pt x="609" y="272"/>
                  </a:lnTo>
                  <a:lnTo>
                    <a:pt x="616" y="266"/>
                  </a:lnTo>
                  <a:lnTo>
                    <a:pt x="623" y="262"/>
                  </a:lnTo>
                  <a:lnTo>
                    <a:pt x="630" y="255"/>
                  </a:lnTo>
                  <a:lnTo>
                    <a:pt x="637" y="249"/>
                  </a:lnTo>
                  <a:lnTo>
                    <a:pt x="643" y="242"/>
                  </a:lnTo>
                  <a:lnTo>
                    <a:pt x="634" y="242"/>
                  </a:lnTo>
                  <a:lnTo>
                    <a:pt x="628" y="244"/>
                  </a:lnTo>
                  <a:lnTo>
                    <a:pt x="621" y="247"/>
                  </a:lnTo>
                  <a:lnTo>
                    <a:pt x="613" y="250"/>
                  </a:lnTo>
                  <a:lnTo>
                    <a:pt x="606" y="255"/>
                  </a:lnTo>
                  <a:lnTo>
                    <a:pt x="599" y="258"/>
                  </a:lnTo>
                  <a:lnTo>
                    <a:pt x="591" y="260"/>
                  </a:lnTo>
                  <a:lnTo>
                    <a:pt x="583" y="263"/>
                  </a:lnTo>
                  <a:lnTo>
                    <a:pt x="434" y="301"/>
                  </a:lnTo>
                  <a:lnTo>
                    <a:pt x="435" y="293"/>
                  </a:lnTo>
                  <a:lnTo>
                    <a:pt x="495" y="240"/>
                  </a:lnTo>
                  <a:lnTo>
                    <a:pt x="472" y="245"/>
                  </a:lnTo>
                  <a:lnTo>
                    <a:pt x="448" y="252"/>
                  </a:lnTo>
                  <a:lnTo>
                    <a:pt x="426" y="260"/>
                  </a:lnTo>
                  <a:lnTo>
                    <a:pt x="403" y="270"/>
                  </a:lnTo>
                  <a:lnTo>
                    <a:pt x="381" y="279"/>
                  </a:lnTo>
                  <a:lnTo>
                    <a:pt x="358" y="289"/>
                  </a:lnTo>
                  <a:lnTo>
                    <a:pt x="336" y="300"/>
                  </a:lnTo>
                  <a:lnTo>
                    <a:pt x="314" y="310"/>
                  </a:lnTo>
                  <a:lnTo>
                    <a:pt x="182" y="368"/>
                  </a:lnTo>
                  <a:lnTo>
                    <a:pt x="205" y="372"/>
                  </a:lnTo>
                  <a:lnTo>
                    <a:pt x="227" y="376"/>
                  </a:lnTo>
                  <a:lnTo>
                    <a:pt x="250" y="377"/>
                  </a:lnTo>
                  <a:lnTo>
                    <a:pt x="272" y="377"/>
                  </a:lnTo>
                  <a:lnTo>
                    <a:pt x="295" y="376"/>
                  </a:lnTo>
                  <a:lnTo>
                    <a:pt x="317" y="373"/>
                  </a:lnTo>
                  <a:lnTo>
                    <a:pt x="340" y="371"/>
                  </a:lnTo>
                  <a:lnTo>
                    <a:pt x="361" y="368"/>
                  </a:lnTo>
                  <a:lnTo>
                    <a:pt x="384" y="365"/>
                  </a:lnTo>
                  <a:lnTo>
                    <a:pt x="406" y="362"/>
                  </a:lnTo>
                  <a:lnTo>
                    <a:pt x="429" y="360"/>
                  </a:lnTo>
                  <a:lnTo>
                    <a:pt x="452" y="358"/>
                  </a:lnTo>
                  <a:lnTo>
                    <a:pt x="475" y="358"/>
                  </a:lnTo>
                  <a:lnTo>
                    <a:pt x="499" y="358"/>
                  </a:lnTo>
                  <a:lnTo>
                    <a:pt x="522" y="361"/>
                  </a:lnTo>
                  <a:lnTo>
                    <a:pt x="546" y="365"/>
                  </a:lnTo>
                  <a:lnTo>
                    <a:pt x="660" y="383"/>
                  </a:lnTo>
                  <a:lnTo>
                    <a:pt x="674" y="388"/>
                  </a:lnTo>
                  <a:lnTo>
                    <a:pt x="687" y="395"/>
                  </a:lnTo>
                  <a:lnTo>
                    <a:pt x="701" y="402"/>
                  </a:lnTo>
                  <a:lnTo>
                    <a:pt x="716" y="410"/>
                  </a:lnTo>
                  <a:lnTo>
                    <a:pt x="730" y="417"/>
                  </a:lnTo>
                  <a:lnTo>
                    <a:pt x="744" y="423"/>
                  </a:lnTo>
                  <a:lnTo>
                    <a:pt x="759" y="430"/>
                  </a:lnTo>
                  <a:lnTo>
                    <a:pt x="774" y="436"/>
                  </a:lnTo>
                  <a:lnTo>
                    <a:pt x="788" y="440"/>
                  </a:lnTo>
                  <a:lnTo>
                    <a:pt x="803" y="445"/>
                  </a:lnTo>
                  <a:lnTo>
                    <a:pt x="818" y="447"/>
                  </a:lnTo>
                  <a:lnTo>
                    <a:pt x="834" y="449"/>
                  </a:lnTo>
                  <a:lnTo>
                    <a:pt x="849" y="449"/>
                  </a:lnTo>
                  <a:lnTo>
                    <a:pt x="865" y="447"/>
                  </a:lnTo>
                  <a:lnTo>
                    <a:pt x="881" y="445"/>
                  </a:lnTo>
                  <a:lnTo>
                    <a:pt x="897" y="439"/>
                  </a:lnTo>
                  <a:lnTo>
                    <a:pt x="919" y="432"/>
                  </a:lnTo>
                  <a:lnTo>
                    <a:pt x="940" y="424"/>
                  </a:lnTo>
                  <a:lnTo>
                    <a:pt x="960" y="416"/>
                  </a:lnTo>
                  <a:lnTo>
                    <a:pt x="981" y="406"/>
                  </a:lnTo>
                  <a:lnTo>
                    <a:pt x="1002" y="396"/>
                  </a:lnTo>
                  <a:lnTo>
                    <a:pt x="1023" y="387"/>
                  </a:lnTo>
                  <a:lnTo>
                    <a:pt x="1043" y="377"/>
                  </a:lnTo>
                  <a:lnTo>
                    <a:pt x="1064" y="368"/>
                  </a:lnTo>
                  <a:lnTo>
                    <a:pt x="1085" y="358"/>
                  </a:lnTo>
                  <a:lnTo>
                    <a:pt x="1106" y="351"/>
                  </a:lnTo>
                  <a:lnTo>
                    <a:pt x="1128" y="345"/>
                  </a:lnTo>
                  <a:lnTo>
                    <a:pt x="1149" y="339"/>
                  </a:lnTo>
                  <a:lnTo>
                    <a:pt x="1171" y="334"/>
                  </a:lnTo>
                  <a:lnTo>
                    <a:pt x="1194" y="332"/>
                  </a:lnTo>
                  <a:lnTo>
                    <a:pt x="1217" y="332"/>
                  </a:lnTo>
                  <a:lnTo>
                    <a:pt x="1242" y="334"/>
                  </a:lnTo>
                  <a:lnTo>
                    <a:pt x="1257" y="339"/>
                  </a:lnTo>
                  <a:lnTo>
                    <a:pt x="1272" y="343"/>
                  </a:lnTo>
                  <a:lnTo>
                    <a:pt x="1286" y="347"/>
                  </a:lnTo>
                  <a:lnTo>
                    <a:pt x="1303" y="350"/>
                  </a:lnTo>
                  <a:lnTo>
                    <a:pt x="1319" y="351"/>
                  </a:lnTo>
                  <a:lnTo>
                    <a:pt x="1335" y="353"/>
                  </a:lnTo>
                  <a:lnTo>
                    <a:pt x="1351" y="351"/>
                  </a:lnTo>
                  <a:lnTo>
                    <a:pt x="1367" y="348"/>
                  </a:lnTo>
                  <a:lnTo>
                    <a:pt x="1382" y="342"/>
                  </a:lnTo>
                  <a:lnTo>
                    <a:pt x="1396" y="335"/>
                  </a:lnTo>
                  <a:lnTo>
                    <a:pt x="1410" y="328"/>
                  </a:lnTo>
                  <a:lnTo>
                    <a:pt x="1424" y="323"/>
                  </a:lnTo>
                  <a:lnTo>
                    <a:pt x="1439" y="316"/>
                  </a:lnTo>
                  <a:lnTo>
                    <a:pt x="1452" y="311"/>
                  </a:lnTo>
                  <a:lnTo>
                    <a:pt x="1467" y="307"/>
                  </a:lnTo>
                  <a:lnTo>
                    <a:pt x="1483" y="304"/>
                  </a:lnTo>
                  <a:lnTo>
                    <a:pt x="1466" y="320"/>
                  </a:lnTo>
                  <a:lnTo>
                    <a:pt x="1454" y="327"/>
                  </a:lnTo>
                  <a:lnTo>
                    <a:pt x="1441" y="336"/>
                  </a:lnTo>
                  <a:lnTo>
                    <a:pt x="1428" y="346"/>
                  </a:lnTo>
                  <a:lnTo>
                    <a:pt x="1416" y="355"/>
                  </a:lnTo>
                  <a:lnTo>
                    <a:pt x="1403" y="364"/>
                  </a:lnTo>
                  <a:lnTo>
                    <a:pt x="1391" y="374"/>
                  </a:lnTo>
                  <a:lnTo>
                    <a:pt x="1379" y="384"/>
                  </a:lnTo>
                  <a:lnTo>
                    <a:pt x="1366" y="392"/>
                  </a:lnTo>
                  <a:lnTo>
                    <a:pt x="1352" y="400"/>
                  </a:lnTo>
                  <a:lnTo>
                    <a:pt x="1339" y="406"/>
                  </a:lnTo>
                  <a:lnTo>
                    <a:pt x="1326" y="411"/>
                  </a:lnTo>
                  <a:lnTo>
                    <a:pt x="1312" y="415"/>
                  </a:lnTo>
                  <a:lnTo>
                    <a:pt x="1297" y="416"/>
                  </a:lnTo>
                  <a:lnTo>
                    <a:pt x="1282" y="415"/>
                  </a:lnTo>
                  <a:lnTo>
                    <a:pt x="1267" y="411"/>
                  </a:lnTo>
                  <a:lnTo>
                    <a:pt x="1251" y="406"/>
                  </a:lnTo>
                  <a:lnTo>
                    <a:pt x="1223" y="398"/>
                  </a:lnTo>
                  <a:lnTo>
                    <a:pt x="1197" y="392"/>
                  </a:lnTo>
                  <a:lnTo>
                    <a:pt x="1171" y="391"/>
                  </a:lnTo>
                  <a:lnTo>
                    <a:pt x="1146" y="393"/>
                  </a:lnTo>
                  <a:lnTo>
                    <a:pt x="1122" y="396"/>
                  </a:lnTo>
                  <a:lnTo>
                    <a:pt x="1098" y="402"/>
                  </a:lnTo>
                  <a:lnTo>
                    <a:pt x="1073" y="410"/>
                  </a:lnTo>
                  <a:lnTo>
                    <a:pt x="1050" y="419"/>
                  </a:lnTo>
                  <a:lnTo>
                    <a:pt x="1026" y="430"/>
                  </a:lnTo>
                  <a:lnTo>
                    <a:pt x="1003" y="440"/>
                  </a:lnTo>
                  <a:lnTo>
                    <a:pt x="980" y="450"/>
                  </a:lnTo>
                  <a:lnTo>
                    <a:pt x="956" y="460"/>
                  </a:lnTo>
                  <a:lnTo>
                    <a:pt x="932" y="469"/>
                  </a:lnTo>
                  <a:lnTo>
                    <a:pt x="907" y="477"/>
                  </a:lnTo>
                  <a:lnTo>
                    <a:pt x="883" y="483"/>
                  </a:lnTo>
                  <a:lnTo>
                    <a:pt x="858" y="486"/>
                  </a:lnTo>
                  <a:lnTo>
                    <a:pt x="837" y="487"/>
                  </a:lnTo>
                  <a:lnTo>
                    <a:pt x="816" y="487"/>
                  </a:lnTo>
                  <a:lnTo>
                    <a:pt x="797" y="486"/>
                  </a:lnTo>
                  <a:lnTo>
                    <a:pt x="777" y="484"/>
                  </a:lnTo>
                  <a:lnTo>
                    <a:pt x="759" y="480"/>
                  </a:lnTo>
                  <a:lnTo>
                    <a:pt x="740" y="475"/>
                  </a:lnTo>
                  <a:lnTo>
                    <a:pt x="722" y="470"/>
                  </a:lnTo>
                  <a:lnTo>
                    <a:pt x="705" y="463"/>
                  </a:lnTo>
                  <a:lnTo>
                    <a:pt x="686" y="456"/>
                  </a:lnTo>
                  <a:lnTo>
                    <a:pt x="669" y="449"/>
                  </a:lnTo>
                  <a:lnTo>
                    <a:pt x="652" y="442"/>
                  </a:lnTo>
                  <a:lnTo>
                    <a:pt x="634" y="436"/>
                  </a:lnTo>
                  <a:lnTo>
                    <a:pt x="617" y="427"/>
                  </a:lnTo>
                  <a:lnTo>
                    <a:pt x="599" y="421"/>
                  </a:lnTo>
                  <a:lnTo>
                    <a:pt x="581" y="414"/>
                  </a:lnTo>
                  <a:lnTo>
                    <a:pt x="564" y="408"/>
                  </a:lnTo>
                  <a:lnTo>
                    <a:pt x="538" y="401"/>
                  </a:lnTo>
                  <a:lnTo>
                    <a:pt x="511" y="395"/>
                  </a:lnTo>
                  <a:lnTo>
                    <a:pt x="485" y="393"/>
                  </a:lnTo>
                  <a:lnTo>
                    <a:pt x="459" y="393"/>
                  </a:lnTo>
                  <a:lnTo>
                    <a:pt x="433" y="394"/>
                  </a:lnTo>
                  <a:lnTo>
                    <a:pt x="408" y="396"/>
                  </a:lnTo>
                  <a:lnTo>
                    <a:pt x="382" y="399"/>
                  </a:lnTo>
                  <a:lnTo>
                    <a:pt x="356" y="402"/>
                  </a:lnTo>
                  <a:lnTo>
                    <a:pt x="330" y="407"/>
                  </a:lnTo>
                  <a:lnTo>
                    <a:pt x="304" y="410"/>
                  </a:lnTo>
                  <a:lnTo>
                    <a:pt x="279" y="412"/>
                  </a:lnTo>
                  <a:lnTo>
                    <a:pt x="252" y="415"/>
                  </a:lnTo>
                  <a:lnTo>
                    <a:pt x="226" y="416"/>
                  </a:lnTo>
                  <a:lnTo>
                    <a:pt x="199" y="415"/>
                  </a:lnTo>
                  <a:lnTo>
                    <a:pt x="171" y="412"/>
                  </a:lnTo>
                  <a:lnTo>
                    <a:pt x="144" y="407"/>
                  </a:lnTo>
                  <a:lnTo>
                    <a:pt x="125" y="403"/>
                  </a:lnTo>
                  <a:lnTo>
                    <a:pt x="106" y="401"/>
                  </a:lnTo>
                  <a:lnTo>
                    <a:pt x="86" y="400"/>
                  </a:lnTo>
                  <a:lnTo>
                    <a:pt x="67" y="399"/>
                  </a:lnTo>
                  <a:lnTo>
                    <a:pt x="48" y="395"/>
                  </a:lnTo>
                  <a:lnTo>
                    <a:pt x="31" y="391"/>
                  </a:lnTo>
                  <a:lnTo>
                    <a:pt x="15" y="383"/>
                  </a:lnTo>
                  <a:lnTo>
                    <a:pt x="0" y="371"/>
                  </a:lnTo>
                  <a:lnTo>
                    <a:pt x="3" y="355"/>
                  </a:lnTo>
                  <a:lnTo>
                    <a:pt x="11" y="342"/>
                  </a:lnTo>
                  <a:lnTo>
                    <a:pt x="23" y="332"/>
                  </a:lnTo>
                  <a:lnTo>
                    <a:pt x="35" y="324"/>
                  </a:lnTo>
                  <a:lnTo>
                    <a:pt x="50" y="317"/>
                  </a:lnTo>
                  <a:lnTo>
                    <a:pt x="67" y="312"/>
                  </a:lnTo>
                  <a:lnTo>
                    <a:pt x="82" y="308"/>
                  </a:lnTo>
                  <a:lnTo>
                    <a:pt x="95" y="303"/>
                  </a:lnTo>
                  <a:lnTo>
                    <a:pt x="197" y="293"/>
                  </a:lnTo>
                  <a:lnTo>
                    <a:pt x="215" y="274"/>
                  </a:lnTo>
                  <a:lnTo>
                    <a:pt x="234" y="256"/>
                  </a:lnTo>
                  <a:lnTo>
                    <a:pt x="254" y="239"/>
                  </a:lnTo>
                  <a:lnTo>
                    <a:pt x="274" y="224"/>
                  </a:lnTo>
                  <a:lnTo>
                    <a:pt x="296" y="209"/>
                  </a:lnTo>
                  <a:lnTo>
                    <a:pt x="318" y="195"/>
                  </a:lnTo>
                  <a:lnTo>
                    <a:pt x="340" y="182"/>
                  </a:lnTo>
                  <a:lnTo>
                    <a:pt x="363" y="172"/>
                  </a:lnTo>
                  <a:lnTo>
                    <a:pt x="386" y="163"/>
                  </a:lnTo>
                  <a:lnTo>
                    <a:pt x="410" y="156"/>
                  </a:lnTo>
                  <a:lnTo>
                    <a:pt x="434" y="151"/>
                  </a:lnTo>
                  <a:lnTo>
                    <a:pt x="458" y="148"/>
                  </a:lnTo>
                  <a:lnTo>
                    <a:pt x="484" y="146"/>
                  </a:lnTo>
                  <a:lnTo>
                    <a:pt x="509" y="149"/>
                  </a:lnTo>
                  <a:lnTo>
                    <a:pt x="534" y="152"/>
                  </a:lnTo>
                  <a:lnTo>
                    <a:pt x="561" y="159"/>
                  </a:lnTo>
                  <a:lnTo>
                    <a:pt x="583" y="168"/>
                  </a:lnTo>
                  <a:lnTo>
                    <a:pt x="603" y="179"/>
                  </a:lnTo>
                  <a:lnTo>
                    <a:pt x="624" y="189"/>
                  </a:lnTo>
                  <a:lnTo>
                    <a:pt x="645" y="199"/>
                  </a:lnTo>
                  <a:lnTo>
                    <a:pt x="667" y="209"/>
                  </a:lnTo>
                  <a:lnTo>
                    <a:pt x="690" y="214"/>
                  </a:lnTo>
                  <a:lnTo>
                    <a:pt x="714" y="216"/>
                  </a:lnTo>
                  <a:lnTo>
                    <a:pt x="739" y="212"/>
                  </a:lnTo>
                  <a:lnTo>
                    <a:pt x="763" y="206"/>
                  </a:lnTo>
                  <a:lnTo>
                    <a:pt x="787" y="206"/>
                  </a:lnTo>
                  <a:lnTo>
                    <a:pt x="808" y="209"/>
                  </a:lnTo>
                  <a:lnTo>
                    <a:pt x="831" y="214"/>
                  </a:lnTo>
                  <a:lnTo>
                    <a:pt x="853" y="219"/>
                  </a:lnTo>
                  <a:lnTo>
                    <a:pt x="875" y="222"/>
                  </a:lnTo>
                  <a:lnTo>
                    <a:pt x="897" y="222"/>
                  </a:lnTo>
                  <a:lnTo>
                    <a:pt x="919" y="217"/>
                  </a:lnTo>
                  <a:lnTo>
                    <a:pt x="940" y="196"/>
                  </a:lnTo>
                  <a:lnTo>
                    <a:pt x="959" y="172"/>
                  </a:lnTo>
                  <a:lnTo>
                    <a:pt x="978" y="146"/>
                  </a:lnTo>
                  <a:lnTo>
                    <a:pt x="996" y="122"/>
                  </a:lnTo>
                  <a:lnTo>
                    <a:pt x="1017" y="99"/>
                  </a:lnTo>
                  <a:lnTo>
                    <a:pt x="1039" y="78"/>
                  </a:lnTo>
                  <a:lnTo>
                    <a:pt x="1064" y="64"/>
                  </a:lnTo>
                  <a:lnTo>
                    <a:pt x="1094" y="53"/>
                  </a:lnTo>
                  <a:lnTo>
                    <a:pt x="1106" y="51"/>
                  </a:lnTo>
                  <a:lnTo>
                    <a:pt x="1118" y="49"/>
                  </a:lnTo>
                  <a:lnTo>
                    <a:pt x="1130" y="47"/>
                  </a:lnTo>
                  <a:lnTo>
                    <a:pt x="1142" y="47"/>
                  </a:lnTo>
                  <a:lnTo>
                    <a:pt x="1155" y="47"/>
                  </a:lnTo>
                  <a:lnTo>
                    <a:pt x="1167" y="47"/>
                  </a:lnTo>
                  <a:lnTo>
                    <a:pt x="1179" y="49"/>
                  </a:lnTo>
                  <a:lnTo>
                    <a:pt x="1191" y="50"/>
                  </a:lnTo>
                  <a:lnTo>
                    <a:pt x="1204" y="52"/>
                  </a:lnTo>
                  <a:lnTo>
                    <a:pt x="1215" y="54"/>
                  </a:lnTo>
                  <a:lnTo>
                    <a:pt x="1227" y="57"/>
                  </a:lnTo>
                  <a:lnTo>
                    <a:pt x="1238" y="60"/>
                  </a:lnTo>
                  <a:lnTo>
                    <a:pt x="1250" y="64"/>
                  </a:lnTo>
                  <a:lnTo>
                    <a:pt x="1260" y="68"/>
                  </a:lnTo>
                  <a:lnTo>
                    <a:pt x="1272" y="72"/>
                  </a:lnTo>
                  <a:lnTo>
                    <a:pt x="1282" y="76"/>
                  </a:lnTo>
                  <a:lnTo>
                    <a:pt x="1296" y="75"/>
                  </a:lnTo>
                  <a:lnTo>
                    <a:pt x="1310" y="73"/>
                  </a:lnTo>
                  <a:lnTo>
                    <a:pt x="1322" y="67"/>
                  </a:lnTo>
                  <a:lnTo>
                    <a:pt x="1335" y="61"/>
                  </a:lnTo>
                  <a:lnTo>
                    <a:pt x="1348" y="54"/>
                  </a:lnTo>
                  <a:lnTo>
                    <a:pt x="1359" y="46"/>
                  </a:lnTo>
                  <a:lnTo>
                    <a:pt x="1371" y="37"/>
                  </a:lnTo>
                  <a:lnTo>
                    <a:pt x="1382" y="29"/>
                  </a:lnTo>
                  <a:lnTo>
                    <a:pt x="1394" y="21"/>
                  </a:lnTo>
                  <a:lnTo>
                    <a:pt x="1405" y="14"/>
                  </a:lnTo>
                  <a:lnTo>
                    <a:pt x="1418" y="7"/>
                  </a:lnTo>
                  <a:lnTo>
                    <a:pt x="1430" y="4"/>
                  </a:lnTo>
                  <a:lnTo>
                    <a:pt x="1443" y="0"/>
                  </a:lnTo>
                  <a:lnTo>
                    <a:pt x="1457" y="0"/>
                  </a:lnTo>
                  <a:lnTo>
                    <a:pt x="1472" y="2"/>
                  </a:lnTo>
                  <a:lnTo>
                    <a:pt x="1487" y="8"/>
                  </a:lnTo>
                  <a:lnTo>
                    <a:pt x="150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92" name="Freeform 1116"/>
            <p:cNvSpPr>
              <a:spLocks/>
            </p:cNvSpPr>
            <p:nvPr/>
          </p:nvSpPr>
          <p:spPr bwMode="auto">
            <a:xfrm>
              <a:off x="1680" y="2574"/>
              <a:ext cx="965" cy="162"/>
            </a:xfrm>
            <a:custGeom>
              <a:avLst/>
              <a:gdLst>
                <a:gd name="T0" fmla="*/ 3 w 1505"/>
                <a:gd name="T1" fmla="*/ 0 h 487"/>
                <a:gd name="T2" fmla="*/ 3 w 1505"/>
                <a:gd name="T3" fmla="*/ 0 h 487"/>
                <a:gd name="T4" fmla="*/ 3 w 1505"/>
                <a:gd name="T5" fmla="*/ 0 h 487"/>
                <a:gd name="T6" fmla="*/ 3 w 1505"/>
                <a:gd name="T7" fmla="*/ 0 h 487"/>
                <a:gd name="T8" fmla="*/ 3 w 1505"/>
                <a:gd name="T9" fmla="*/ 0 h 487"/>
                <a:gd name="T10" fmla="*/ 3 w 1505"/>
                <a:gd name="T11" fmla="*/ 0 h 487"/>
                <a:gd name="T12" fmla="*/ 3 w 1505"/>
                <a:gd name="T13" fmla="*/ 0 h 487"/>
                <a:gd name="T14" fmla="*/ 3 w 1505"/>
                <a:gd name="T15" fmla="*/ 0 h 487"/>
                <a:gd name="T16" fmla="*/ 2 w 1505"/>
                <a:gd name="T17" fmla="*/ 0 h 487"/>
                <a:gd name="T18" fmla="*/ 2 w 1505"/>
                <a:gd name="T19" fmla="*/ 0 h 487"/>
                <a:gd name="T20" fmla="*/ 2 w 1505"/>
                <a:gd name="T21" fmla="*/ 0 h 487"/>
                <a:gd name="T22" fmla="*/ 2 w 1505"/>
                <a:gd name="T23" fmla="*/ 0 h 487"/>
                <a:gd name="T24" fmla="*/ 2 w 1505"/>
                <a:gd name="T25" fmla="*/ 0 h 487"/>
                <a:gd name="T26" fmla="*/ 2 w 1505"/>
                <a:gd name="T27" fmla="*/ 0 h 487"/>
                <a:gd name="T28" fmla="*/ 2 w 1505"/>
                <a:gd name="T29" fmla="*/ 0 h 487"/>
                <a:gd name="T30" fmla="*/ 2 w 1505"/>
                <a:gd name="T31" fmla="*/ 0 h 487"/>
                <a:gd name="T32" fmla="*/ 2 w 1505"/>
                <a:gd name="T33" fmla="*/ 0 h 487"/>
                <a:gd name="T34" fmla="*/ 2 w 1505"/>
                <a:gd name="T35" fmla="*/ 0 h 487"/>
                <a:gd name="T36" fmla="*/ 1 w 1505"/>
                <a:gd name="T37" fmla="*/ 0 h 487"/>
                <a:gd name="T38" fmla="*/ 1 w 1505"/>
                <a:gd name="T39" fmla="*/ 0 h 487"/>
                <a:gd name="T40" fmla="*/ 1 w 1505"/>
                <a:gd name="T41" fmla="*/ 0 h 487"/>
                <a:gd name="T42" fmla="*/ 1 w 1505"/>
                <a:gd name="T43" fmla="*/ 0 h 487"/>
                <a:gd name="T44" fmla="*/ 1 w 1505"/>
                <a:gd name="T45" fmla="*/ 0 h 487"/>
                <a:gd name="T46" fmla="*/ 1 w 1505"/>
                <a:gd name="T47" fmla="*/ 0 h 487"/>
                <a:gd name="T48" fmla="*/ 1 w 1505"/>
                <a:gd name="T49" fmla="*/ 0 h 487"/>
                <a:gd name="T50" fmla="*/ 1 w 1505"/>
                <a:gd name="T51" fmla="*/ 0 h 487"/>
                <a:gd name="T52" fmla="*/ 1 w 1505"/>
                <a:gd name="T53" fmla="*/ 0 h 487"/>
                <a:gd name="T54" fmla="*/ 1 w 1505"/>
                <a:gd name="T55" fmla="*/ 0 h 487"/>
                <a:gd name="T56" fmla="*/ 1 w 1505"/>
                <a:gd name="T57" fmla="*/ 0 h 487"/>
                <a:gd name="T58" fmla="*/ 1 w 1505"/>
                <a:gd name="T59" fmla="*/ 0 h 487"/>
                <a:gd name="T60" fmla="*/ 2 w 1505"/>
                <a:gd name="T61" fmla="*/ 0 h 487"/>
                <a:gd name="T62" fmla="*/ 2 w 1505"/>
                <a:gd name="T63" fmla="*/ 0 h 487"/>
                <a:gd name="T64" fmla="*/ 2 w 1505"/>
                <a:gd name="T65" fmla="*/ 0 h 487"/>
                <a:gd name="T66" fmla="*/ 2 w 1505"/>
                <a:gd name="T67" fmla="*/ 0 h 487"/>
                <a:gd name="T68" fmla="*/ 3 w 1505"/>
                <a:gd name="T69" fmla="*/ 0 h 487"/>
                <a:gd name="T70" fmla="*/ 3 w 1505"/>
                <a:gd name="T71" fmla="*/ 0 h 487"/>
                <a:gd name="T72" fmla="*/ 3 w 1505"/>
                <a:gd name="T73" fmla="*/ 0 h 487"/>
                <a:gd name="T74" fmla="*/ 3 w 1505"/>
                <a:gd name="T75" fmla="*/ 0 h 487"/>
                <a:gd name="T76" fmla="*/ 3 w 1505"/>
                <a:gd name="T77" fmla="*/ 0 h 487"/>
                <a:gd name="T78" fmla="*/ 3 w 1505"/>
                <a:gd name="T79" fmla="*/ 0 h 487"/>
                <a:gd name="T80" fmla="*/ 2 w 1505"/>
                <a:gd name="T81" fmla="*/ 0 h 487"/>
                <a:gd name="T82" fmla="*/ 2 w 1505"/>
                <a:gd name="T83" fmla="*/ 0 h 487"/>
                <a:gd name="T84" fmla="*/ 2 w 1505"/>
                <a:gd name="T85" fmla="*/ 0 h 487"/>
                <a:gd name="T86" fmla="*/ 2 w 1505"/>
                <a:gd name="T87" fmla="*/ 0 h 487"/>
                <a:gd name="T88" fmla="*/ 1 w 1505"/>
                <a:gd name="T89" fmla="*/ 0 h 487"/>
                <a:gd name="T90" fmla="*/ 1 w 1505"/>
                <a:gd name="T91" fmla="*/ 0 h 487"/>
                <a:gd name="T92" fmla="*/ 1 w 1505"/>
                <a:gd name="T93" fmla="*/ 0 h 487"/>
                <a:gd name="T94" fmla="*/ 1 w 1505"/>
                <a:gd name="T95" fmla="*/ 0 h 487"/>
                <a:gd name="T96" fmla="*/ 1 w 1505"/>
                <a:gd name="T97" fmla="*/ 0 h 487"/>
                <a:gd name="T98" fmla="*/ 1 w 1505"/>
                <a:gd name="T99" fmla="*/ 0 h 487"/>
                <a:gd name="T100" fmla="*/ 1 w 1505"/>
                <a:gd name="T101" fmla="*/ 0 h 487"/>
                <a:gd name="T102" fmla="*/ 1 w 1505"/>
                <a:gd name="T103" fmla="*/ 0 h 487"/>
                <a:gd name="T104" fmla="*/ 1 w 1505"/>
                <a:gd name="T105" fmla="*/ 0 h 487"/>
                <a:gd name="T106" fmla="*/ 1 w 1505"/>
                <a:gd name="T107" fmla="*/ 0 h 487"/>
                <a:gd name="T108" fmla="*/ 1 w 1505"/>
                <a:gd name="T109" fmla="*/ 0 h 487"/>
                <a:gd name="T110" fmla="*/ 2 w 1505"/>
                <a:gd name="T111" fmla="*/ 0 h 487"/>
                <a:gd name="T112" fmla="*/ 2 w 1505"/>
                <a:gd name="T113" fmla="*/ 0 h 487"/>
                <a:gd name="T114" fmla="*/ 2 w 1505"/>
                <a:gd name="T115" fmla="*/ 0 h 487"/>
                <a:gd name="T116" fmla="*/ 2 w 1505"/>
                <a:gd name="T117" fmla="*/ 0 h 487"/>
                <a:gd name="T118" fmla="*/ 3 w 1505"/>
                <a:gd name="T119" fmla="*/ 0 h 487"/>
                <a:gd name="T120" fmla="*/ 3 w 1505"/>
                <a:gd name="T121" fmla="*/ 0 h 487"/>
                <a:gd name="T122" fmla="*/ 3 w 1505"/>
                <a:gd name="T123" fmla="*/ 0 h 487"/>
                <a:gd name="T124" fmla="*/ 3 w 1505"/>
                <a:gd name="T125" fmla="*/ 0 h 4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05"/>
                <a:gd name="T190" fmla="*/ 0 h 487"/>
                <a:gd name="T191" fmla="*/ 1505 w 1505"/>
                <a:gd name="T192" fmla="*/ 487 h 48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05" h="487">
                  <a:moveTo>
                    <a:pt x="1503" y="24"/>
                  </a:moveTo>
                  <a:lnTo>
                    <a:pt x="1505" y="42"/>
                  </a:lnTo>
                  <a:lnTo>
                    <a:pt x="1504" y="58"/>
                  </a:lnTo>
                  <a:lnTo>
                    <a:pt x="1501" y="74"/>
                  </a:lnTo>
                  <a:lnTo>
                    <a:pt x="1496" y="90"/>
                  </a:lnTo>
                  <a:lnTo>
                    <a:pt x="1489" y="105"/>
                  </a:lnTo>
                  <a:lnTo>
                    <a:pt x="1481" y="120"/>
                  </a:lnTo>
                  <a:lnTo>
                    <a:pt x="1473" y="135"/>
                  </a:lnTo>
                  <a:lnTo>
                    <a:pt x="1465" y="149"/>
                  </a:lnTo>
                  <a:lnTo>
                    <a:pt x="1455" y="154"/>
                  </a:lnTo>
                  <a:lnTo>
                    <a:pt x="1455" y="134"/>
                  </a:lnTo>
                  <a:lnTo>
                    <a:pt x="1456" y="107"/>
                  </a:lnTo>
                  <a:lnTo>
                    <a:pt x="1456" y="82"/>
                  </a:lnTo>
                  <a:lnTo>
                    <a:pt x="1451" y="58"/>
                  </a:lnTo>
                  <a:lnTo>
                    <a:pt x="1448" y="82"/>
                  </a:lnTo>
                  <a:lnTo>
                    <a:pt x="1439" y="104"/>
                  </a:lnTo>
                  <a:lnTo>
                    <a:pt x="1426" y="125"/>
                  </a:lnTo>
                  <a:lnTo>
                    <a:pt x="1411" y="143"/>
                  </a:lnTo>
                  <a:lnTo>
                    <a:pt x="1392" y="160"/>
                  </a:lnTo>
                  <a:lnTo>
                    <a:pt x="1373" y="176"/>
                  </a:lnTo>
                  <a:lnTo>
                    <a:pt x="1353" y="193"/>
                  </a:lnTo>
                  <a:lnTo>
                    <a:pt x="1335" y="207"/>
                  </a:lnTo>
                  <a:lnTo>
                    <a:pt x="1346" y="183"/>
                  </a:lnTo>
                  <a:lnTo>
                    <a:pt x="1354" y="157"/>
                  </a:lnTo>
                  <a:lnTo>
                    <a:pt x="1360" y="129"/>
                  </a:lnTo>
                  <a:lnTo>
                    <a:pt x="1364" y="99"/>
                  </a:lnTo>
                  <a:lnTo>
                    <a:pt x="1356" y="107"/>
                  </a:lnTo>
                  <a:lnTo>
                    <a:pt x="1348" y="116"/>
                  </a:lnTo>
                  <a:lnTo>
                    <a:pt x="1341" y="126"/>
                  </a:lnTo>
                  <a:lnTo>
                    <a:pt x="1334" y="135"/>
                  </a:lnTo>
                  <a:lnTo>
                    <a:pt x="1326" y="145"/>
                  </a:lnTo>
                  <a:lnTo>
                    <a:pt x="1318" y="156"/>
                  </a:lnTo>
                  <a:lnTo>
                    <a:pt x="1310" y="165"/>
                  </a:lnTo>
                  <a:lnTo>
                    <a:pt x="1300" y="174"/>
                  </a:lnTo>
                  <a:lnTo>
                    <a:pt x="1231" y="221"/>
                  </a:lnTo>
                  <a:lnTo>
                    <a:pt x="1242" y="197"/>
                  </a:lnTo>
                  <a:lnTo>
                    <a:pt x="1250" y="171"/>
                  </a:lnTo>
                  <a:lnTo>
                    <a:pt x="1254" y="144"/>
                  </a:lnTo>
                  <a:lnTo>
                    <a:pt x="1252" y="118"/>
                  </a:lnTo>
                  <a:lnTo>
                    <a:pt x="1242" y="122"/>
                  </a:lnTo>
                  <a:lnTo>
                    <a:pt x="1235" y="129"/>
                  </a:lnTo>
                  <a:lnTo>
                    <a:pt x="1229" y="140"/>
                  </a:lnTo>
                  <a:lnTo>
                    <a:pt x="1223" y="149"/>
                  </a:lnTo>
                  <a:lnTo>
                    <a:pt x="1217" y="161"/>
                  </a:lnTo>
                  <a:lnTo>
                    <a:pt x="1210" y="174"/>
                  </a:lnTo>
                  <a:lnTo>
                    <a:pt x="1201" y="184"/>
                  </a:lnTo>
                  <a:lnTo>
                    <a:pt x="1192" y="195"/>
                  </a:lnTo>
                  <a:lnTo>
                    <a:pt x="1181" y="205"/>
                  </a:lnTo>
                  <a:lnTo>
                    <a:pt x="1169" y="214"/>
                  </a:lnTo>
                  <a:lnTo>
                    <a:pt x="1157" y="222"/>
                  </a:lnTo>
                  <a:lnTo>
                    <a:pt x="1146" y="231"/>
                  </a:lnTo>
                  <a:lnTo>
                    <a:pt x="1149" y="142"/>
                  </a:lnTo>
                  <a:lnTo>
                    <a:pt x="1140" y="153"/>
                  </a:lnTo>
                  <a:lnTo>
                    <a:pt x="1130" y="165"/>
                  </a:lnTo>
                  <a:lnTo>
                    <a:pt x="1119" y="175"/>
                  </a:lnTo>
                  <a:lnTo>
                    <a:pt x="1108" y="187"/>
                  </a:lnTo>
                  <a:lnTo>
                    <a:pt x="1096" y="197"/>
                  </a:lnTo>
                  <a:lnTo>
                    <a:pt x="1085" y="209"/>
                  </a:lnTo>
                  <a:lnTo>
                    <a:pt x="1073" y="219"/>
                  </a:lnTo>
                  <a:lnTo>
                    <a:pt x="1062" y="229"/>
                  </a:lnTo>
                  <a:lnTo>
                    <a:pt x="1049" y="240"/>
                  </a:lnTo>
                  <a:lnTo>
                    <a:pt x="1037" y="250"/>
                  </a:lnTo>
                  <a:lnTo>
                    <a:pt x="1024" y="259"/>
                  </a:lnTo>
                  <a:lnTo>
                    <a:pt x="1011" y="270"/>
                  </a:lnTo>
                  <a:lnTo>
                    <a:pt x="998" y="279"/>
                  </a:lnTo>
                  <a:lnTo>
                    <a:pt x="986" y="287"/>
                  </a:lnTo>
                  <a:lnTo>
                    <a:pt x="972" y="295"/>
                  </a:lnTo>
                  <a:lnTo>
                    <a:pt x="959" y="303"/>
                  </a:lnTo>
                  <a:lnTo>
                    <a:pt x="965" y="292"/>
                  </a:lnTo>
                  <a:lnTo>
                    <a:pt x="972" y="281"/>
                  </a:lnTo>
                  <a:lnTo>
                    <a:pt x="980" y="271"/>
                  </a:lnTo>
                  <a:lnTo>
                    <a:pt x="988" y="260"/>
                  </a:lnTo>
                  <a:lnTo>
                    <a:pt x="997" y="250"/>
                  </a:lnTo>
                  <a:lnTo>
                    <a:pt x="1004" y="241"/>
                  </a:lnTo>
                  <a:lnTo>
                    <a:pt x="1011" y="229"/>
                  </a:lnTo>
                  <a:lnTo>
                    <a:pt x="1017" y="219"/>
                  </a:lnTo>
                  <a:lnTo>
                    <a:pt x="1013" y="214"/>
                  </a:lnTo>
                  <a:lnTo>
                    <a:pt x="1001" y="226"/>
                  </a:lnTo>
                  <a:lnTo>
                    <a:pt x="988" y="236"/>
                  </a:lnTo>
                  <a:lnTo>
                    <a:pt x="974" y="248"/>
                  </a:lnTo>
                  <a:lnTo>
                    <a:pt x="962" y="258"/>
                  </a:lnTo>
                  <a:lnTo>
                    <a:pt x="948" y="267"/>
                  </a:lnTo>
                  <a:lnTo>
                    <a:pt x="934" y="278"/>
                  </a:lnTo>
                  <a:lnTo>
                    <a:pt x="920" y="287"/>
                  </a:lnTo>
                  <a:lnTo>
                    <a:pt x="906" y="295"/>
                  </a:lnTo>
                  <a:lnTo>
                    <a:pt x="891" y="303"/>
                  </a:lnTo>
                  <a:lnTo>
                    <a:pt x="878" y="311"/>
                  </a:lnTo>
                  <a:lnTo>
                    <a:pt x="863" y="319"/>
                  </a:lnTo>
                  <a:lnTo>
                    <a:pt x="848" y="325"/>
                  </a:lnTo>
                  <a:lnTo>
                    <a:pt x="833" y="332"/>
                  </a:lnTo>
                  <a:lnTo>
                    <a:pt x="818" y="338"/>
                  </a:lnTo>
                  <a:lnTo>
                    <a:pt x="803" y="342"/>
                  </a:lnTo>
                  <a:lnTo>
                    <a:pt x="787" y="347"/>
                  </a:lnTo>
                  <a:lnTo>
                    <a:pt x="795" y="340"/>
                  </a:lnTo>
                  <a:lnTo>
                    <a:pt x="804" y="332"/>
                  </a:lnTo>
                  <a:lnTo>
                    <a:pt x="813" y="324"/>
                  </a:lnTo>
                  <a:lnTo>
                    <a:pt x="823" y="316"/>
                  </a:lnTo>
                  <a:lnTo>
                    <a:pt x="833" y="307"/>
                  </a:lnTo>
                  <a:lnTo>
                    <a:pt x="842" y="297"/>
                  </a:lnTo>
                  <a:lnTo>
                    <a:pt x="850" y="288"/>
                  </a:lnTo>
                  <a:lnTo>
                    <a:pt x="857" y="278"/>
                  </a:lnTo>
                  <a:lnTo>
                    <a:pt x="850" y="278"/>
                  </a:lnTo>
                  <a:lnTo>
                    <a:pt x="844" y="279"/>
                  </a:lnTo>
                  <a:lnTo>
                    <a:pt x="837" y="282"/>
                  </a:lnTo>
                  <a:lnTo>
                    <a:pt x="831" y="286"/>
                  </a:lnTo>
                  <a:lnTo>
                    <a:pt x="826" y="289"/>
                  </a:lnTo>
                  <a:lnTo>
                    <a:pt x="820" y="294"/>
                  </a:lnTo>
                  <a:lnTo>
                    <a:pt x="813" y="297"/>
                  </a:lnTo>
                  <a:lnTo>
                    <a:pt x="807" y="300"/>
                  </a:lnTo>
                  <a:lnTo>
                    <a:pt x="795" y="303"/>
                  </a:lnTo>
                  <a:lnTo>
                    <a:pt x="781" y="307"/>
                  </a:lnTo>
                  <a:lnTo>
                    <a:pt x="768" y="310"/>
                  </a:lnTo>
                  <a:lnTo>
                    <a:pt x="754" y="312"/>
                  </a:lnTo>
                  <a:lnTo>
                    <a:pt x="740" y="315"/>
                  </a:lnTo>
                  <a:lnTo>
                    <a:pt x="727" y="317"/>
                  </a:lnTo>
                  <a:lnTo>
                    <a:pt x="713" y="318"/>
                  </a:lnTo>
                  <a:lnTo>
                    <a:pt x="698" y="318"/>
                  </a:lnTo>
                  <a:lnTo>
                    <a:pt x="706" y="312"/>
                  </a:lnTo>
                  <a:lnTo>
                    <a:pt x="715" y="308"/>
                  </a:lnTo>
                  <a:lnTo>
                    <a:pt x="723" y="302"/>
                  </a:lnTo>
                  <a:lnTo>
                    <a:pt x="732" y="296"/>
                  </a:lnTo>
                  <a:lnTo>
                    <a:pt x="740" y="290"/>
                  </a:lnTo>
                  <a:lnTo>
                    <a:pt x="749" y="283"/>
                  </a:lnTo>
                  <a:lnTo>
                    <a:pt x="755" y="275"/>
                  </a:lnTo>
                  <a:lnTo>
                    <a:pt x="762" y="267"/>
                  </a:lnTo>
                  <a:lnTo>
                    <a:pt x="742" y="272"/>
                  </a:lnTo>
                  <a:lnTo>
                    <a:pt x="720" y="277"/>
                  </a:lnTo>
                  <a:lnTo>
                    <a:pt x="699" y="281"/>
                  </a:lnTo>
                  <a:lnTo>
                    <a:pt x="677" y="286"/>
                  </a:lnTo>
                  <a:lnTo>
                    <a:pt x="654" y="288"/>
                  </a:lnTo>
                  <a:lnTo>
                    <a:pt x="632" y="290"/>
                  </a:lnTo>
                  <a:lnTo>
                    <a:pt x="609" y="290"/>
                  </a:lnTo>
                  <a:lnTo>
                    <a:pt x="586" y="288"/>
                  </a:lnTo>
                  <a:lnTo>
                    <a:pt x="593" y="282"/>
                  </a:lnTo>
                  <a:lnTo>
                    <a:pt x="601" y="278"/>
                  </a:lnTo>
                  <a:lnTo>
                    <a:pt x="609" y="272"/>
                  </a:lnTo>
                  <a:lnTo>
                    <a:pt x="616" y="266"/>
                  </a:lnTo>
                  <a:lnTo>
                    <a:pt x="623" y="262"/>
                  </a:lnTo>
                  <a:lnTo>
                    <a:pt x="630" y="255"/>
                  </a:lnTo>
                  <a:lnTo>
                    <a:pt x="637" y="249"/>
                  </a:lnTo>
                  <a:lnTo>
                    <a:pt x="643" y="242"/>
                  </a:lnTo>
                  <a:lnTo>
                    <a:pt x="634" y="242"/>
                  </a:lnTo>
                  <a:lnTo>
                    <a:pt x="628" y="244"/>
                  </a:lnTo>
                  <a:lnTo>
                    <a:pt x="621" y="247"/>
                  </a:lnTo>
                  <a:lnTo>
                    <a:pt x="613" y="250"/>
                  </a:lnTo>
                  <a:lnTo>
                    <a:pt x="606" y="255"/>
                  </a:lnTo>
                  <a:lnTo>
                    <a:pt x="599" y="258"/>
                  </a:lnTo>
                  <a:lnTo>
                    <a:pt x="591" y="260"/>
                  </a:lnTo>
                  <a:lnTo>
                    <a:pt x="583" y="263"/>
                  </a:lnTo>
                  <a:lnTo>
                    <a:pt x="434" y="301"/>
                  </a:lnTo>
                  <a:lnTo>
                    <a:pt x="435" y="293"/>
                  </a:lnTo>
                  <a:lnTo>
                    <a:pt x="495" y="240"/>
                  </a:lnTo>
                  <a:lnTo>
                    <a:pt x="472" y="245"/>
                  </a:lnTo>
                  <a:lnTo>
                    <a:pt x="448" y="252"/>
                  </a:lnTo>
                  <a:lnTo>
                    <a:pt x="426" y="260"/>
                  </a:lnTo>
                  <a:lnTo>
                    <a:pt x="403" y="270"/>
                  </a:lnTo>
                  <a:lnTo>
                    <a:pt x="381" y="279"/>
                  </a:lnTo>
                  <a:lnTo>
                    <a:pt x="358" y="289"/>
                  </a:lnTo>
                  <a:lnTo>
                    <a:pt x="336" y="300"/>
                  </a:lnTo>
                  <a:lnTo>
                    <a:pt x="314" y="310"/>
                  </a:lnTo>
                  <a:lnTo>
                    <a:pt x="182" y="368"/>
                  </a:lnTo>
                  <a:lnTo>
                    <a:pt x="205" y="372"/>
                  </a:lnTo>
                  <a:lnTo>
                    <a:pt x="227" y="376"/>
                  </a:lnTo>
                  <a:lnTo>
                    <a:pt x="250" y="377"/>
                  </a:lnTo>
                  <a:lnTo>
                    <a:pt x="272" y="377"/>
                  </a:lnTo>
                  <a:lnTo>
                    <a:pt x="295" y="376"/>
                  </a:lnTo>
                  <a:lnTo>
                    <a:pt x="317" y="373"/>
                  </a:lnTo>
                  <a:lnTo>
                    <a:pt x="340" y="371"/>
                  </a:lnTo>
                  <a:lnTo>
                    <a:pt x="361" y="368"/>
                  </a:lnTo>
                  <a:lnTo>
                    <a:pt x="384" y="365"/>
                  </a:lnTo>
                  <a:lnTo>
                    <a:pt x="406" y="362"/>
                  </a:lnTo>
                  <a:lnTo>
                    <a:pt x="429" y="360"/>
                  </a:lnTo>
                  <a:lnTo>
                    <a:pt x="452" y="358"/>
                  </a:lnTo>
                  <a:lnTo>
                    <a:pt x="475" y="358"/>
                  </a:lnTo>
                  <a:lnTo>
                    <a:pt x="499" y="358"/>
                  </a:lnTo>
                  <a:lnTo>
                    <a:pt x="522" y="361"/>
                  </a:lnTo>
                  <a:lnTo>
                    <a:pt x="546" y="365"/>
                  </a:lnTo>
                  <a:lnTo>
                    <a:pt x="660" y="383"/>
                  </a:lnTo>
                  <a:lnTo>
                    <a:pt x="674" y="388"/>
                  </a:lnTo>
                  <a:lnTo>
                    <a:pt x="687" y="395"/>
                  </a:lnTo>
                  <a:lnTo>
                    <a:pt x="701" y="402"/>
                  </a:lnTo>
                  <a:lnTo>
                    <a:pt x="716" y="410"/>
                  </a:lnTo>
                  <a:lnTo>
                    <a:pt x="730" y="417"/>
                  </a:lnTo>
                  <a:lnTo>
                    <a:pt x="744" y="423"/>
                  </a:lnTo>
                  <a:lnTo>
                    <a:pt x="759" y="430"/>
                  </a:lnTo>
                  <a:lnTo>
                    <a:pt x="774" y="436"/>
                  </a:lnTo>
                  <a:lnTo>
                    <a:pt x="788" y="440"/>
                  </a:lnTo>
                  <a:lnTo>
                    <a:pt x="803" y="445"/>
                  </a:lnTo>
                  <a:lnTo>
                    <a:pt x="818" y="447"/>
                  </a:lnTo>
                  <a:lnTo>
                    <a:pt x="834" y="449"/>
                  </a:lnTo>
                  <a:lnTo>
                    <a:pt x="849" y="449"/>
                  </a:lnTo>
                  <a:lnTo>
                    <a:pt x="865" y="447"/>
                  </a:lnTo>
                  <a:lnTo>
                    <a:pt x="881" y="445"/>
                  </a:lnTo>
                  <a:lnTo>
                    <a:pt x="897" y="439"/>
                  </a:lnTo>
                  <a:lnTo>
                    <a:pt x="919" y="432"/>
                  </a:lnTo>
                  <a:lnTo>
                    <a:pt x="940" y="424"/>
                  </a:lnTo>
                  <a:lnTo>
                    <a:pt x="960" y="416"/>
                  </a:lnTo>
                  <a:lnTo>
                    <a:pt x="981" y="406"/>
                  </a:lnTo>
                  <a:lnTo>
                    <a:pt x="1002" y="396"/>
                  </a:lnTo>
                  <a:lnTo>
                    <a:pt x="1023" y="387"/>
                  </a:lnTo>
                  <a:lnTo>
                    <a:pt x="1043" y="377"/>
                  </a:lnTo>
                  <a:lnTo>
                    <a:pt x="1064" y="368"/>
                  </a:lnTo>
                  <a:lnTo>
                    <a:pt x="1085" y="358"/>
                  </a:lnTo>
                  <a:lnTo>
                    <a:pt x="1106" y="351"/>
                  </a:lnTo>
                  <a:lnTo>
                    <a:pt x="1128" y="345"/>
                  </a:lnTo>
                  <a:lnTo>
                    <a:pt x="1149" y="339"/>
                  </a:lnTo>
                  <a:lnTo>
                    <a:pt x="1171" y="334"/>
                  </a:lnTo>
                  <a:lnTo>
                    <a:pt x="1194" y="332"/>
                  </a:lnTo>
                  <a:lnTo>
                    <a:pt x="1217" y="332"/>
                  </a:lnTo>
                  <a:lnTo>
                    <a:pt x="1242" y="334"/>
                  </a:lnTo>
                  <a:lnTo>
                    <a:pt x="1257" y="339"/>
                  </a:lnTo>
                  <a:lnTo>
                    <a:pt x="1272" y="343"/>
                  </a:lnTo>
                  <a:lnTo>
                    <a:pt x="1286" y="347"/>
                  </a:lnTo>
                  <a:lnTo>
                    <a:pt x="1303" y="350"/>
                  </a:lnTo>
                  <a:lnTo>
                    <a:pt x="1319" y="351"/>
                  </a:lnTo>
                  <a:lnTo>
                    <a:pt x="1335" y="353"/>
                  </a:lnTo>
                  <a:lnTo>
                    <a:pt x="1351" y="351"/>
                  </a:lnTo>
                  <a:lnTo>
                    <a:pt x="1367" y="348"/>
                  </a:lnTo>
                  <a:lnTo>
                    <a:pt x="1382" y="342"/>
                  </a:lnTo>
                  <a:lnTo>
                    <a:pt x="1396" y="335"/>
                  </a:lnTo>
                  <a:lnTo>
                    <a:pt x="1410" y="328"/>
                  </a:lnTo>
                  <a:lnTo>
                    <a:pt x="1424" y="323"/>
                  </a:lnTo>
                  <a:lnTo>
                    <a:pt x="1439" y="316"/>
                  </a:lnTo>
                  <a:lnTo>
                    <a:pt x="1452" y="311"/>
                  </a:lnTo>
                  <a:lnTo>
                    <a:pt x="1467" y="307"/>
                  </a:lnTo>
                  <a:lnTo>
                    <a:pt x="1483" y="304"/>
                  </a:lnTo>
                  <a:lnTo>
                    <a:pt x="1466" y="320"/>
                  </a:lnTo>
                  <a:lnTo>
                    <a:pt x="1454" y="327"/>
                  </a:lnTo>
                  <a:lnTo>
                    <a:pt x="1441" y="336"/>
                  </a:lnTo>
                  <a:lnTo>
                    <a:pt x="1428" y="346"/>
                  </a:lnTo>
                  <a:lnTo>
                    <a:pt x="1416" y="355"/>
                  </a:lnTo>
                  <a:lnTo>
                    <a:pt x="1403" y="364"/>
                  </a:lnTo>
                  <a:lnTo>
                    <a:pt x="1391" y="374"/>
                  </a:lnTo>
                  <a:lnTo>
                    <a:pt x="1379" y="384"/>
                  </a:lnTo>
                  <a:lnTo>
                    <a:pt x="1366" y="392"/>
                  </a:lnTo>
                  <a:lnTo>
                    <a:pt x="1352" y="400"/>
                  </a:lnTo>
                  <a:lnTo>
                    <a:pt x="1339" y="406"/>
                  </a:lnTo>
                  <a:lnTo>
                    <a:pt x="1326" y="411"/>
                  </a:lnTo>
                  <a:lnTo>
                    <a:pt x="1312" y="415"/>
                  </a:lnTo>
                  <a:lnTo>
                    <a:pt x="1297" y="416"/>
                  </a:lnTo>
                  <a:lnTo>
                    <a:pt x="1282" y="415"/>
                  </a:lnTo>
                  <a:lnTo>
                    <a:pt x="1267" y="411"/>
                  </a:lnTo>
                  <a:lnTo>
                    <a:pt x="1251" y="406"/>
                  </a:lnTo>
                  <a:lnTo>
                    <a:pt x="1223" y="398"/>
                  </a:lnTo>
                  <a:lnTo>
                    <a:pt x="1197" y="392"/>
                  </a:lnTo>
                  <a:lnTo>
                    <a:pt x="1171" y="391"/>
                  </a:lnTo>
                  <a:lnTo>
                    <a:pt x="1146" y="393"/>
                  </a:lnTo>
                  <a:lnTo>
                    <a:pt x="1122" y="396"/>
                  </a:lnTo>
                  <a:lnTo>
                    <a:pt x="1098" y="402"/>
                  </a:lnTo>
                  <a:lnTo>
                    <a:pt x="1073" y="410"/>
                  </a:lnTo>
                  <a:lnTo>
                    <a:pt x="1050" y="419"/>
                  </a:lnTo>
                  <a:lnTo>
                    <a:pt x="1026" y="430"/>
                  </a:lnTo>
                  <a:lnTo>
                    <a:pt x="1003" y="440"/>
                  </a:lnTo>
                  <a:lnTo>
                    <a:pt x="980" y="450"/>
                  </a:lnTo>
                  <a:lnTo>
                    <a:pt x="956" y="460"/>
                  </a:lnTo>
                  <a:lnTo>
                    <a:pt x="932" y="469"/>
                  </a:lnTo>
                  <a:lnTo>
                    <a:pt x="907" y="477"/>
                  </a:lnTo>
                  <a:lnTo>
                    <a:pt x="883" y="483"/>
                  </a:lnTo>
                  <a:lnTo>
                    <a:pt x="858" y="486"/>
                  </a:lnTo>
                  <a:lnTo>
                    <a:pt x="837" y="487"/>
                  </a:lnTo>
                  <a:lnTo>
                    <a:pt x="816" y="487"/>
                  </a:lnTo>
                  <a:lnTo>
                    <a:pt x="797" y="486"/>
                  </a:lnTo>
                  <a:lnTo>
                    <a:pt x="777" y="484"/>
                  </a:lnTo>
                  <a:lnTo>
                    <a:pt x="759" y="480"/>
                  </a:lnTo>
                  <a:lnTo>
                    <a:pt x="740" y="475"/>
                  </a:lnTo>
                  <a:lnTo>
                    <a:pt x="722" y="470"/>
                  </a:lnTo>
                  <a:lnTo>
                    <a:pt x="705" y="463"/>
                  </a:lnTo>
                  <a:lnTo>
                    <a:pt x="686" y="456"/>
                  </a:lnTo>
                  <a:lnTo>
                    <a:pt x="669" y="449"/>
                  </a:lnTo>
                  <a:lnTo>
                    <a:pt x="652" y="442"/>
                  </a:lnTo>
                  <a:lnTo>
                    <a:pt x="634" y="436"/>
                  </a:lnTo>
                  <a:lnTo>
                    <a:pt x="617" y="427"/>
                  </a:lnTo>
                  <a:lnTo>
                    <a:pt x="599" y="421"/>
                  </a:lnTo>
                  <a:lnTo>
                    <a:pt x="581" y="414"/>
                  </a:lnTo>
                  <a:lnTo>
                    <a:pt x="564" y="408"/>
                  </a:lnTo>
                  <a:lnTo>
                    <a:pt x="538" y="401"/>
                  </a:lnTo>
                  <a:lnTo>
                    <a:pt x="511" y="395"/>
                  </a:lnTo>
                  <a:lnTo>
                    <a:pt x="485" y="393"/>
                  </a:lnTo>
                  <a:lnTo>
                    <a:pt x="459" y="393"/>
                  </a:lnTo>
                  <a:lnTo>
                    <a:pt x="433" y="394"/>
                  </a:lnTo>
                  <a:lnTo>
                    <a:pt x="408" y="396"/>
                  </a:lnTo>
                  <a:lnTo>
                    <a:pt x="382" y="399"/>
                  </a:lnTo>
                  <a:lnTo>
                    <a:pt x="356" y="402"/>
                  </a:lnTo>
                  <a:lnTo>
                    <a:pt x="330" y="407"/>
                  </a:lnTo>
                  <a:lnTo>
                    <a:pt x="304" y="410"/>
                  </a:lnTo>
                  <a:lnTo>
                    <a:pt x="279" y="412"/>
                  </a:lnTo>
                  <a:lnTo>
                    <a:pt x="252" y="415"/>
                  </a:lnTo>
                  <a:lnTo>
                    <a:pt x="226" y="416"/>
                  </a:lnTo>
                  <a:lnTo>
                    <a:pt x="199" y="415"/>
                  </a:lnTo>
                  <a:lnTo>
                    <a:pt x="171" y="412"/>
                  </a:lnTo>
                  <a:lnTo>
                    <a:pt x="144" y="407"/>
                  </a:lnTo>
                  <a:lnTo>
                    <a:pt x="125" y="403"/>
                  </a:lnTo>
                  <a:lnTo>
                    <a:pt x="106" y="401"/>
                  </a:lnTo>
                  <a:lnTo>
                    <a:pt x="86" y="400"/>
                  </a:lnTo>
                  <a:lnTo>
                    <a:pt x="67" y="399"/>
                  </a:lnTo>
                  <a:lnTo>
                    <a:pt x="48" y="395"/>
                  </a:lnTo>
                  <a:lnTo>
                    <a:pt x="31" y="391"/>
                  </a:lnTo>
                  <a:lnTo>
                    <a:pt x="15" y="383"/>
                  </a:lnTo>
                  <a:lnTo>
                    <a:pt x="0" y="371"/>
                  </a:lnTo>
                  <a:lnTo>
                    <a:pt x="3" y="355"/>
                  </a:lnTo>
                  <a:lnTo>
                    <a:pt x="11" y="342"/>
                  </a:lnTo>
                  <a:lnTo>
                    <a:pt x="23" y="332"/>
                  </a:lnTo>
                  <a:lnTo>
                    <a:pt x="35" y="324"/>
                  </a:lnTo>
                  <a:lnTo>
                    <a:pt x="50" y="317"/>
                  </a:lnTo>
                  <a:lnTo>
                    <a:pt x="67" y="312"/>
                  </a:lnTo>
                  <a:lnTo>
                    <a:pt x="82" y="308"/>
                  </a:lnTo>
                  <a:lnTo>
                    <a:pt x="95" y="303"/>
                  </a:lnTo>
                  <a:lnTo>
                    <a:pt x="197" y="293"/>
                  </a:lnTo>
                  <a:lnTo>
                    <a:pt x="215" y="274"/>
                  </a:lnTo>
                  <a:lnTo>
                    <a:pt x="234" y="256"/>
                  </a:lnTo>
                  <a:lnTo>
                    <a:pt x="254" y="239"/>
                  </a:lnTo>
                  <a:lnTo>
                    <a:pt x="274" y="224"/>
                  </a:lnTo>
                  <a:lnTo>
                    <a:pt x="296" y="209"/>
                  </a:lnTo>
                  <a:lnTo>
                    <a:pt x="318" y="195"/>
                  </a:lnTo>
                  <a:lnTo>
                    <a:pt x="340" y="182"/>
                  </a:lnTo>
                  <a:lnTo>
                    <a:pt x="363" y="172"/>
                  </a:lnTo>
                  <a:lnTo>
                    <a:pt x="386" y="163"/>
                  </a:lnTo>
                  <a:lnTo>
                    <a:pt x="410" y="156"/>
                  </a:lnTo>
                  <a:lnTo>
                    <a:pt x="434" y="151"/>
                  </a:lnTo>
                  <a:lnTo>
                    <a:pt x="458" y="148"/>
                  </a:lnTo>
                  <a:lnTo>
                    <a:pt x="484" y="146"/>
                  </a:lnTo>
                  <a:lnTo>
                    <a:pt x="509" y="149"/>
                  </a:lnTo>
                  <a:lnTo>
                    <a:pt x="534" y="152"/>
                  </a:lnTo>
                  <a:lnTo>
                    <a:pt x="561" y="159"/>
                  </a:lnTo>
                  <a:lnTo>
                    <a:pt x="583" y="168"/>
                  </a:lnTo>
                  <a:lnTo>
                    <a:pt x="603" y="179"/>
                  </a:lnTo>
                  <a:lnTo>
                    <a:pt x="624" y="189"/>
                  </a:lnTo>
                  <a:lnTo>
                    <a:pt x="645" y="199"/>
                  </a:lnTo>
                  <a:lnTo>
                    <a:pt x="667" y="209"/>
                  </a:lnTo>
                  <a:lnTo>
                    <a:pt x="690" y="214"/>
                  </a:lnTo>
                  <a:lnTo>
                    <a:pt x="714" y="216"/>
                  </a:lnTo>
                  <a:lnTo>
                    <a:pt x="739" y="212"/>
                  </a:lnTo>
                  <a:lnTo>
                    <a:pt x="763" y="206"/>
                  </a:lnTo>
                  <a:lnTo>
                    <a:pt x="787" y="206"/>
                  </a:lnTo>
                  <a:lnTo>
                    <a:pt x="808" y="209"/>
                  </a:lnTo>
                  <a:lnTo>
                    <a:pt x="831" y="214"/>
                  </a:lnTo>
                  <a:lnTo>
                    <a:pt x="853" y="219"/>
                  </a:lnTo>
                  <a:lnTo>
                    <a:pt x="875" y="222"/>
                  </a:lnTo>
                  <a:lnTo>
                    <a:pt x="897" y="222"/>
                  </a:lnTo>
                  <a:lnTo>
                    <a:pt x="919" y="217"/>
                  </a:lnTo>
                  <a:lnTo>
                    <a:pt x="940" y="196"/>
                  </a:lnTo>
                  <a:lnTo>
                    <a:pt x="959" y="172"/>
                  </a:lnTo>
                  <a:lnTo>
                    <a:pt x="978" y="146"/>
                  </a:lnTo>
                  <a:lnTo>
                    <a:pt x="996" y="122"/>
                  </a:lnTo>
                  <a:lnTo>
                    <a:pt x="1017" y="99"/>
                  </a:lnTo>
                  <a:lnTo>
                    <a:pt x="1039" y="78"/>
                  </a:lnTo>
                  <a:lnTo>
                    <a:pt x="1064" y="64"/>
                  </a:lnTo>
                  <a:lnTo>
                    <a:pt x="1094" y="53"/>
                  </a:lnTo>
                  <a:lnTo>
                    <a:pt x="1106" y="51"/>
                  </a:lnTo>
                  <a:lnTo>
                    <a:pt x="1118" y="49"/>
                  </a:lnTo>
                  <a:lnTo>
                    <a:pt x="1130" y="47"/>
                  </a:lnTo>
                  <a:lnTo>
                    <a:pt x="1142" y="47"/>
                  </a:lnTo>
                  <a:lnTo>
                    <a:pt x="1155" y="47"/>
                  </a:lnTo>
                  <a:lnTo>
                    <a:pt x="1167" y="47"/>
                  </a:lnTo>
                  <a:lnTo>
                    <a:pt x="1179" y="49"/>
                  </a:lnTo>
                  <a:lnTo>
                    <a:pt x="1191" y="50"/>
                  </a:lnTo>
                  <a:lnTo>
                    <a:pt x="1204" y="52"/>
                  </a:lnTo>
                  <a:lnTo>
                    <a:pt x="1215" y="54"/>
                  </a:lnTo>
                  <a:lnTo>
                    <a:pt x="1227" y="57"/>
                  </a:lnTo>
                  <a:lnTo>
                    <a:pt x="1238" y="60"/>
                  </a:lnTo>
                  <a:lnTo>
                    <a:pt x="1250" y="64"/>
                  </a:lnTo>
                  <a:lnTo>
                    <a:pt x="1260" y="68"/>
                  </a:lnTo>
                  <a:lnTo>
                    <a:pt x="1272" y="72"/>
                  </a:lnTo>
                  <a:lnTo>
                    <a:pt x="1282" y="76"/>
                  </a:lnTo>
                  <a:lnTo>
                    <a:pt x="1296" y="75"/>
                  </a:lnTo>
                  <a:lnTo>
                    <a:pt x="1310" y="73"/>
                  </a:lnTo>
                  <a:lnTo>
                    <a:pt x="1322" y="67"/>
                  </a:lnTo>
                  <a:lnTo>
                    <a:pt x="1335" y="61"/>
                  </a:lnTo>
                  <a:lnTo>
                    <a:pt x="1348" y="54"/>
                  </a:lnTo>
                  <a:lnTo>
                    <a:pt x="1359" y="46"/>
                  </a:lnTo>
                  <a:lnTo>
                    <a:pt x="1371" y="37"/>
                  </a:lnTo>
                  <a:lnTo>
                    <a:pt x="1382" y="29"/>
                  </a:lnTo>
                  <a:lnTo>
                    <a:pt x="1394" y="21"/>
                  </a:lnTo>
                  <a:lnTo>
                    <a:pt x="1405" y="14"/>
                  </a:lnTo>
                  <a:lnTo>
                    <a:pt x="1418" y="7"/>
                  </a:lnTo>
                  <a:lnTo>
                    <a:pt x="1430" y="4"/>
                  </a:lnTo>
                  <a:lnTo>
                    <a:pt x="1443" y="0"/>
                  </a:lnTo>
                  <a:lnTo>
                    <a:pt x="1457" y="0"/>
                  </a:lnTo>
                  <a:lnTo>
                    <a:pt x="1472" y="2"/>
                  </a:lnTo>
                  <a:lnTo>
                    <a:pt x="1487" y="8"/>
                  </a:lnTo>
                  <a:lnTo>
                    <a:pt x="150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5384" name="Group 1117"/>
          <p:cNvGrpSpPr>
            <a:grpSpLocks/>
          </p:cNvGrpSpPr>
          <p:nvPr/>
        </p:nvGrpSpPr>
        <p:grpSpPr bwMode="auto">
          <a:xfrm>
            <a:off x="228600" y="4495800"/>
            <a:ext cx="1922463" cy="533400"/>
            <a:chOff x="1680" y="2352"/>
            <a:chExt cx="1211" cy="384"/>
          </a:xfrm>
        </p:grpSpPr>
        <p:sp>
          <p:nvSpPr>
            <p:cNvPr id="15387" name="Freeform 1118"/>
            <p:cNvSpPr>
              <a:spLocks/>
            </p:cNvSpPr>
            <p:nvPr/>
          </p:nvSpPr>
          <p:spPr bwMode="auto">
            <a:xfrm>
              <a:off x="1803" y="2495"/>
              <a:ext cx="596" cy="111"/>
            </a:xfrm>
            <a:custGeom>
              <a:avLst/>
              <a:gdLst>
                <a:gd name="T0" fmla="*/ 1 w 928"/>
                <a:gd name="T1" fmla="*/ 0 h 337"/>
                <a:gd name="T2" fmla="*/ 1 w 928"/>
                <a:gd name="T3" fmla="*/ 0 h 337"/>
                <a:gd name="T4" fmla="*/ 1 w 928"/>
                <a:gd name="T5" fmla="*/ 0 h 337"/>
                <a:gd name="T6" fmla="*/ 1 w 928"/>
                <a:gd name="T7" fmla="*/ 0 h 337"/>
                <a:gd name="T8" fmla="*/ 1 w 928"/>
                <a:gd name="T9" fmla="*/ 0 h 337"/>
                <a:gd name="T10" fmla="*/ 1 w 928"/>
                <a:gd name="T11" fmla="*/ 0 h 337"/>
                <a:gd name="T12" fmla="*/ 1 w 928"/>
                <a:gd name="T13" fmla="*/ 0 h 337"/>
                <a:gd name="T14" fmla="*/ 2 w 928"/>
                <a:gd name="T15" fmla="*/ 0 h 337"/>
                <a:gd name="T16" fmla="*/ 2 w 928"/>
                <a:gd name="T17" fmla="*/ 0 h 337"/>
                <a:gd name="T18" fmla="*/ 2 w 928"/>
                <a:gd name="T19" fmla="*/ 0 h 337"/>
                <a:gd name="T20" fmla="*/ 2 w 928"/>
                <a:gd name="T21" fmla="*/ 0 h 337"/>
                <a:gd name="T22" fmla="*/ 2 w 928"/>
                <a:gd name="T23" fmla="*/ 0 h 337"/>
                <a:gd name="T24" fmla="*/ 2 w 928"/>
                <a:gd name="T25" fmla="*/ 0 h 337"/>
                <a:gd name="T26" fmla="*/ 2 w 928"/>
                <a:gd name="T27" fmla="*/ 0 h 337"/>
                <a:gd name="T28" fmla="*/ 2 w 928"/>
                <a:gd name="T29" fmla="*/ 0 h 337"/>
                <a:gd name="T30" fmla="*/ 1 w 928"/>
                <a:gd name="T31" fmla="*/ 0 h 337"/>
                <a:gd name="T32" fmla="*/ 1 w 928"/>
                <a:gd name="T33" fmla="*/ 0 h 337"/>
                <a:gd name="T34" fmla="*/ 1 w 928"/>
                <a:gd name="T35" fmla="*/ 0 h 337"/>
                <a:gd name="T36" fmla="*/ 1 w 928"/>
                <a:gd name="T37" fmla="*/ 0 h 337"/>
                <a:gd name="T38" fmla="*/ 1 w 928"/>
                <a:gd name="T39" fmla="*/ 0 h 337"/>
                <a:gd name="T40" fmla="*/ 1 w 928"/>
                <a:gd name="T41" fmla="*/ 0 h 337"/>
                <a:gd name="T42" fmla="*/ 1 w 928"/>
                <a:gd name="T43" fmla="*/ 0 h 337"/>
                <a:gd name="T44" fmla="*/ 1 w 928"/>
                <a:gd name="T45" fmla="*/ 0 h 337"/>
                <a:gd name="T46" fmla="*/ 1 w 928"/>
                <a:gd name="T47" fmla="*/ 0 h 337"/>
                <a:gd name="T48" fmla="*/ 1 w 928"/>
                <a:gd name="T49" fmla="*/ 0 h 337"/>
                <a:gd name="T50" fmla="*/ 1 w 928"/>
                <a:gd name="T51" fmla="*/ 0 h 337"/>
                <a:gd name="T52" fmla="*/ 1 w 928"/>
                <a:gd name="T53" fmla="*/ 0 h 337"/>
                <a:gd name="T54" fmla="*/ 1 w 928"/>
                <a:gd name="T55" fmla="*/ 0 h 337"/>
                <a:gd name="T56" fmla="*/ 1 w 928"/>
                <a:gd name="T57" fmla="*/ 0 h 337"/>
                <a:gd name="T58" fmla="*/ 1 w 928"/>
                <a:gd name="T59" fmla="*/ 0 h 337"/>
                <a:gd name="T60" fmla="*/ 1 w 928"/>
                <a:gd name="T61" fmla="*/ 0 h 337"/>
                <a:gd name="T62" fmla="*/ 1 w 928"/>
                <a:gd name="T63" fmla="*/ 0 h 337"/>
                <a:gd name="T64" fmla="*/ 1 w 928"/>
                <a:gd name="T65" fmla="*/ 0 h 337"/>
                <a:gd name="T66" fmla="*/ 1 w 928"/>
                <a:gd name="T67" fmla="*/ 0 h 337"/>
                <a:gd name="T68" fmla="*/ 1 w 928"/>
                <a:gd name="T69" fmla="*/ 0 h 337"/>
                <a:gd name="T70" fmla="*/ 1 w 928"/>
                <a:gd name="T71" fmla="*/ 0 h 337"/>
                <a:gd name="T72" fmla="*/ 1 w 928"/>
                <a:gd name="T73" fmla="*/ 0 h 337"/>
                <a:gd name="T74" fmla="*/ 1 w 928"/>
                <a:gd name="T75" fmla="*/ 0 h 337"/>
                <a:gd name="T76" fmla="*/ 1 w 928"/>
                <a:gd name="T77" fmla="*/ 0 h 337"/>
                <a:gd name="T78" fmla="*/ 1 w 928"/>
                <a:gd name="T79" fmla="*/ 0 h 337"/>
                <a:gd name="T80" fmla="*/ 1 w 928"/>
                <a:gd name="T81" fmla="*/ 0 h 337"/>
                <a:gd name="T82" fmla="*/ 1 w 928"/>
                <a:gd name="T83" fmla="*/ 0 h 337"/>
                <a:gd name="T84" fmla="*/ 1 w 928"/>
                <a:gd name="T85" fmla="*/ 0 h 337"/>
                <a:gd name="T86" fmla="*/ 1 w 928"/>
                <a:gd name="T87" fmla="*/ 0 h 337"/>
                <a:gd name="T88" fmla="*/ 1 w 928"/>
                <a:gd name="T89" fmla="*/ 0 h 337"/>
                <a:gd name="T90" fmla="*/ 1 w 928"/>
                <a:gd name="T91" fmla="*/ 0 h 337"/>
                <a:gd name="T92" fmla="*/ 1 w 928"/>
                <a:gd name="T93" fmla="*/ 0 h 337"/>
                <a:gd name="T94" fmla="*/ 1 w 928"/>
                <a:gd name="T95" fmla="*/ 0 h 337"/>
                <a:gd name="T96" fmla="*/ 1 w 928"/>
                <a:gd name="T97" fmla="*/ 0 h 337"/>
                <a:gd name="T98" fmla="*/ 1 w 928"/>
                <a:gd name="T99" fmla="*/ 0 h 337"/>
                <a:gd name="T100" fmla="*/ 1 w 928"/>
                <a:gd name="T101" fmla="*/ 0 h 337"/>
                <a:gd name="T102" fmla="*/ 1 w 928"/>
                <a:gd name="T103" fmla="*/ 0 h 337"/>
                <a:gd name="T104" fmla="*/ 1 w 928"/>
                <a:gd name="T105" fmla="*/ 0 h 337"/>
                <a:gd name="T106" fmla="*/ 1 w 928"/>
                <a:gd name="T107" fmla="*/ 0 h 337"/>
                <a:gd name="T108" fmla="*/ 1 w 928"/>
                <a:gd name="T109" fmla="*/ 0 h 337"/>
                <a:gd name="T110" fmla="*/ 1 w 928"/>
                <a:gd name="T111" fmla="*/ 0 h 337"/>
                <a:gd name="T112" fmla="*/ 1 w 928"/>
                <a:gd name="T113" fmla="*/ 0 h 337"/>
                <a:gd name="T114" fmla="*/ 1 w 928"/>
                <a:gd name="T115" fmla="*/ 0 h 337"/>
                <a:gd name="T116" fmla="*/ 1 w 928"/>
                <a:gd name="T117" fmla="*/ 0 h 337"/>
                <a:gd name="T118" fmla="*/ 1 w 928"/>
                <a:gd name="T119" fmla="*/ 0 h 337"/>
                <a:gd name="T120" fmla="*/ 1 w 928"/>
                <a:gd name="T121" fmla="*/ 0 h 337"/>
                <a:gd name="T122" fmla="*/ 1 w 928"/>
                <a:gd name="T123" fmla="*/ 0 h 337"/>
                <a:gd name="T124" fmla="*/ 1 w 928"/>
                <a:gd name="T125" fmla="*/ 0 h 33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8"/>
                <a:gd name="T190" fmla="*/ 0 h 337"/>
                <a:gd name="T191" fmla="*/ 928 w 928"/>
                <a:gd name="T192" fmla="*/ 337 h 33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8" h="337">
                  <a:moveTo>
                    <a:pt x="380" y="102"/>
                  </a:moveTo>
                  <a:lnTo>
                    <a:pt x="393" y="102"/>
                  </a:lnTo>
                  <a:lnTo>
                    <a:pt x="405" y="102"/>
                  </a:lnTo>
                  <a:lnTo>
                    <a:pt x="419" y="101"/>
                  </a:lnTo>
                  <a:lnTo>
                    <a:pt x="432" y="98"/>
                  </a:lnTo>
                  <a:lnTo>
                    <a:pt x="444" y="96"/>
                  </a:lnTo>
                  <a:lnTo>
                    <a:pt x="457" y="93"/>
                  </a:lnTo>
                  <a:lnTo>
                    <a:pt x="471" y="90"/>
                  </a:lnTo>
                  <a:lnTo>
                    <a:pt x="484" y="88"/>
                  </a:lnTo>
                  <a:lnTo>
                    <a:pt x="496" y="86"/>
                  </a:lnTo>
                  <a:lnTo>
                    <a:pt x="509" y="86"/>
                  </a:lnTo>
                  <a:lnTo>
                    <a:pt x="522" y="86"/>
                  </a:lnTo>
                  <a:lnTo>
                    <a:pt x="533" y="87"/>
                  </a:lnTo>
                  <a:lnTo>
                    <a:pt x="546" y="89"/>
                  </a:lnTo>
                  <a:lnTo>
                    <a:pt x="557" y="94"/>
                  </a:lnTo>
                  <a:lnTo>
                    <a:pt x="568" y="101"/>
                  </a:lnTo>
                  <a:lnTo>
                    <a:pt x="579" y="109"/>
                  </a:lnTo>
                  <a:lnTo>
                    <a:pt x="591" y="118"/>
                  </a:lnTo>
                  <a:lnTo>
                    <a:pt x="600" y="129"/>
                  </a:lnTo>
                  <a:lnTo>
                    <a:pt x="610" y="141"/>
                  </a:lnTo>
                  <a:lnTo>
                    <a:pt x="620" y="151"/>
                  </a:lnTo>
                  <a:lnTo>
                    <a:pt x="629" y="162"/>
                  </a:lnTo>
                  <a:lnTo>
                    <a:pt x="639" y="171"/>
                  </a:lnTo>
                  <a:lnTo>
                    <a:pt x="651" y="178"/>
                  </a:lnTo>
                  <a:lnTo>
                    <a:pt x="663" y="182"/>
                  </a:lnTo>
                  <a:lnTo>
                    <a:pt x="678" y="178"/>
                  </a:lnTo>
                  <a:lnTo>
                    <a:pt x="692" y="173"/>
                  </a:lnTo>
                  <a:lnTo>
                    <a:pt x="707" y="171"/>
                  </a:lnTo>
                  <a:lnTo>
                    <a:pt x="722" y="171"/>
                  </a:lnTo>
                  <a:lnTo>
                    <a:pt x="736" y="171"/>
                  </a:lnTo>
                  <a:lnTo>
                    <a:pt x="751" y="172"/>
                  </a:lnTo>
                  <a:lnTo>
                    <a:pt x="765" y="176"/>
                  </a:lnTo>
                  <a:lnTo>
                    <a:pt x="780" y="179"/>
                  </a:lnTo>
                  <a:lnTo>
                    <a:pt x="792" y="184"/>
                  </a:lnTo>
                  <a:lnTo>
                    <a:pt x="806" y="189"/>
                  </a:lnTo>
                  <a:lnTo>
                    <a:pt x="820" y="195"/>
                  </a:lnTo>
                  <a:lnTo>
                    <a:pt x="833" y="203"/>
                  </a:lnTo>
                  <a:lnTo>
                    <a:pt x="844" y="211"/>
                  </a:lnTo>
                  <a:lnTo>
                    <a:pt x="856" y="219"/>
                  </a:lnTo>
                  <a:lnTo>
                    <a:pt x="867" y="229"/>
                  </a:lnTo>
                  <a:lnTo>
                    <a:pt x="878" y="239"/>
                  </a:lnTo>
                  <a:lnTo>
                    <a:pt x="884" y="239"/>
                  </a:lnTo>
                  <a:lnTo>
                    <a:pt x="891" y="239"/>
                  </a:lnTo>
                  <a:lnTo>
                    <a:pt x="898" y="239"/>
                  </a:lnTo>
                  <a:lnTo>
                    <a:pt x="905" y="239"/>
                  </a:lnTo>
                  <a:lnTo>
                    <a:pt x="911" y="240"/>
                  </a:lnTo>
                  <a:lnTo>
                    <a:pt x="917" y="241"/>
                  </a:lnTo>
                  <a:lnTo>
                    <a:pt x="922" y="243"/>
                  </a:lnTo>
                  <a:lnTo>
                    <a:pt x="928" y="247"/>
                  </a:lnTo>
                  <a:lnTo>
                    <a:pt x="928" y="256"/>
                  </a:lnTo>
                  <a:lnTo>
                    <a:pt x="917" y="271"/>
                  </a:lnTo>
                  <a:lnTo>
                    <a:pt x="904" y="283"/>
                  </a:lnTo>
                  <a:lnTo>
                    <a:pt x="890" y="290"/>
                  </a:lnTo>
                  <a:lnTo>
                    <a:pt x="878" y="294"/>
                  </a:lnTo>
                  <a:lnTo>
                    <a:pt x="863" y="295"/>
                  </a:lnTo>
                  <a:lnTo>
                    <a:pt x="849" y="295"/>
                  </a:lnTo>
                  <a:lnTo>
                    <a:pt x="834" y="293"/>
                  </a:lnTo>
                  <a:lnTo>
                    <a:pt x="819" y="290"/>
                  </a:lnTo>
                  <a:lnTo>
                    <a:pt x="804" y="285"/>
                  </a:lnTo>
                  <a:lnTo>
                    <a:pt x="789" y="281"/>
                  </a:lnTo>
                  <a:lnTo>
                    <a:pt x="774" y="278"/>
                  </a:lnTo>
                  <a:lnTo>
                    <a:pt x="758" y="276"/>
                  </a:lnTo>
                  <a:lnTo>
                    <a:pt x="743" y="275"/>
                  </a:lnTo>
                  <a:lnTo>
                    <a:pt x="728" y="277"/>
                  </a:lnTo>
                  <a:lnTo>
                    <a:pt x="713" y="281"/>
                  </a:lnTo>
                  <a:lnTo>
                    <a:pt x="698" y="288"/>
                  </a:lnTo>
                  <a:lnTo>
                    <a:pt x="684" y="293"/>
                  </a:lnTo>
                  <a:lnTo>
                    <a:pt x="671" y="299"/>
                  </a:lnTo>
                  <a:lnTo>
                    <a:pt x="658" y="305"/>
                  </a:lnTo>
                  <a:lnTo>
                    <a:pt x="644" y="310"/>
                  </a:lnTo>
                  <a:lnTo>
                    <a:pt x="630" y="315"/>
                  </a:lnTo>
                  <a:lnTo>
                    <a:pt x="615" y="321"/>
                  </a:lnTo>
                  <a:lnTo>
                    <a:pt x="601" y="325"/>
                  </a:lnTo>
                  <a:lnTo>
                    <a:pt x="587" y="330"/>
                  </a:lnTo>
                  <a:lnTo>
                    <a:pt x="572" y="332"/>
                  </a:lnTo>
                  <a:lnTo>
                    <a:pt x="557" y="336"/>
                  </a:lnTo>
                  <a:lnTo>
                    <a:pt x="543" y="337"/>
                  </a:lnTo>
                  <a:lnTo>
                    <a:pt x="529" y="336"/>
                  </a:lnTo>
                  <a:lnTo>
                    <a:pt x="514" y="334"/>
                  </a:lnTo>
                  <a:lnTo>
                    <a:pt x="500" y="331"/>
                  </a:lnTo>
                  <a:lnTo>
                    <a:pt x="485" y="326"/>
                  </a:lnTo>
                  <a:lnTo>
                    <a:pt x="470" y="320"/>
                  </a:lnTo>
                  <a:lnTo>
                    <a:pt x="455" y="308"/>
                  </a:lnTo>
                  <a:lnTo>
                    <a:pt x="440" y="298"/>
                  </a:lnTo>
                  <a:lnTo>
                    <a:pt x="423" y="291"/>
                  </a:lnTo>
                  <a:lnTo>
                    <a:pt x="405" y="284"/>
                  </a:lnTo>
                  <a:lnTo>
                    <a:pt x="388" y="280"/>
                  </a:lnTo>
                  <a:lnTo>
                    <a:pt x="370" y="277"/>
                  </a:lnTo>
                  <a:lnTo>
                    <a:pt x="350" y="276"/>
                  </a:lnTo>
                  <a:lnTo>
                    <a:pt x="332" y="276"/>
                  </a:lnTo>
                  <a:lnTo>
                    <a:pt x="312" y="276"/>
                  </a:lnTo>
                  <a:lnTo>
                    <a:pt x="292" y="278"/>
                  </a:lnTo>
                  <a:lnTo>
                    <a:pt x="274" y="280"/>
                  </a:lnTo>
                  <a:lnTo>
                    <a:pt x="254" y="284"/>
                  </a:lnTo>
                  <a:lnTo>
                    <a:pt x="236" y="287"/>
                  </a:lnTo>
                  <a:lnTo>
                    <a:pt x="217" y="291"/>
                  </a:lnTo>
                  <a:lnTo>
                    <a:pt x="200" y="295"/>
                  </a:lnTo>
                  <a:lnTo>
                    <a:pt x="183" y="299"/>
                  </a:lnTo>
                  <a:lnTo>
                    <a:pt x="163" y="302"/>
                  </a:lnTo>
                  <a:lnTo>
                    <a:pt x="144" y="306"/>
                  </a:lnTo>
                  <a:lnTo>
                    <a:pt x="123" y="307"/>
                  </a:lnTo>
                  <a:lnTo>
                    <a:pt x="102" y="308"/>
                  </a:lnTo>
                  <a:lnTo>
                    <a:pt x="82" y="307"/>
                  </a:lnTo>
                  <a:lnTo>
                    <a:pt x="62" y="303"/>
                  </a:lnTo>
                  <a:lnTo>
                    <a:pt x="44" y="298"/>
                  </a:lnTo>
                  <a:lnTo>
                    <a:pt x="27" y="288"/>
                  </a:lnTo>
                  <a:lnTo>
                    <a:pt x="27" y="257"/>
                  </a:lnTo>
                  <a:lnTo>
                    <a:pt x="50" y="263"/>
                  </a:lnTo>
                  <a:lnTo>
                    <a:pt x="75" y="268"/>
                  </a:lnTo>
                  <a:lnTo>
                    <a:pt x="98" y="269"/>
                  </a:lnTo>
                  <a:lnTo>
                    <a:pt x="121" y="269"/>
                  </a:lnTo>
                  <a:lnTo>
                    <a:pt x="143" y="268"/>
                  </a:lnTo>
                  <a:lnTo>
                    <a:pt x="166" y="264"/>
                  </a:lnTo>
                  <a:lnTo>
                    <a:pt x="188" y="261"/>
                  </a:lnTo>
                  <a:lnTo>
                    <a:pt x="211" y="256"/>
                  </a:lnTo>
                  <a:lnTo>
                    <a:pt x="232" y="252"/>
                  </a:lnTo>
                  <a:lnTo>
                    <a:pt x="254" y="247"/>
                  </a:lnTo>
                  <a:lnTo>
                    <a:pt x="277" y="242"/>
                  </a:lnTo>
                  <a:lnTo>
                    <a:pt x="299" y="238"/>
                  </a:lnTo>
                  <a:lnTo>
                    <a:pt x="322" y="235"/>
                  </a:lnTo>
                  <a:lnTo>
                    <a:pt x="344" y="233"/>
                  </a:lnTo>
                  <a:lnTo>
                    <a:pt x="367" y="232"/>
                  </a:lnTo>
                  <a:lnTo>
                    <a:pt x="390" y="233"/>
                  </a:lnTo>
                  <a:lnTo>
                    <a:pt x="413" y="239"/>
                  </a:lnTo>
                  <a:lnTo>
                    <a:pt x="435" y="247"/>
                  </a:lnTo>
                  <a:lnTo>
                    <a:pt x="457" y="256"/>
                  </a:lnTo>
                  <a:lnTo>
                    <a:pt x="479" y="267"/>
                  </a:lnTo>
                  <a:lnTo>
                    <a:pt x="501" y="276"/>
                  </a:lnTo>
                  <a:lnTo>
                    <a:pt x="523" y="281"/>
                  </a:lnTo>
                  <a:lnTo>
                    <a:pt x="547" y="284"/>
                  </a:lnTo>
                  <a:lnTo>
                    <a:pt x="573" y="280"/>
                  </a:lnTo>
                  <a:lnTo>
                    <a:pt x="593" y="278"/>
                  </a:lnTo>
                  <a:lnTo>
                    <a:pt x="613" y="276"/>
                  </a:lnTo>
                  <a:lnTo>
                    <a:pt x="632" y="273"/>
                  </a:lnTo>
                  <a:lnTo>
                    <a:pt x="652" y="270"/>
                  </a:lnTo>
                  <a:lnTo>
                    <a:pt x="670" y="265"/>
                  </a:lnTo>
                  <a:lnTo>
                    <a:pt x="689" y="260"/>
                  </a:lnTo>
                  <a:lnTo>
                    <a:pt x="706" y="252"/>
                  </a:lnTo>
                  <a:lnTo>
                    <a:pt x="722" y="241"/>
                  </a:lnTo>
                  <a:lnTo>
                    <a:pt x="706" y="246"/>
                  </a:lnTo>
                  <a:lnTo>
                    <a:pt x="690" y="248"/>
                  </a:lnTo>
                  <a:lnTo>
                    <a:pt x="675" y="248"/>
                  </a:lnTo>
                  <a:lnTo>
                    <a:pt x="660" y="247"/>
                  </a:lnTo>
                  <a:lnTo>
                    <a:pt x="645" y="245"/>
                  </a:lnTo>
                  <a:lnTo>
                    <a:pt x="630" y="240"/>
                  </a:lnTo>
                  <a:lnTo>
                    <a:pt x="615" y="235"/>
                  </a:lnTo>
                  <a:lnTo>
                    <a:pt x="601" y="230"/>
                  </a:lnTo>
                  <a:lnTo>
                    <a:pt x="587" y="224"/>
                  </a:lnTo>
                  <a:lnTo>
                    <a:pt x="573" y="217"/>
                  </a:lnTo>
                  <a:lnTo>
                    <a:pt x="560" y="210"/>
                  </a:lnTo>
                  <a:lnTo>
                    <a:pt x="546" y="202"/>
                  </a:lnTo>
                  <a:lnTo>
                    <a:pt x="532" y="195"/>
                  </a:lnTo>
                  <a:lnTo>
                    <a:pt x="518" y="188"/>
                  </a:lnTo>
                  <a:lnTo>
                    <a:pt x="504" y="181"/>
                  </a:lnTo>
                  <a:lnTo>
                    <a:pt x="490" y="176"/>
                  </a:lnTo>
                  <a:lnTo>
                    <a:pt x="470" y="171"/>
                  </a:lnTo>
                  <a:lnTo>
                    <a:pt x="448" y="169"/>
                  </a:lnTo>
                  <a:lnTo>
                    <a:pt x="426" y="166"/>
                  </a:lnTo>
                  <a:lnTo>
                    <a:pt x="404" y="164"/>
                  </a:lnTo>
                  <a:lnTo>
                    <a:pt x="383" y="161"/>
                  </a:lnTo>
                  <a:lnTo>
                    <a:pt x="363" y="155"/>
                  </a:lnTo>
                  <a:lnTo>
                    <a:pt x="344" y="147"/>
                  </a:lnTo>
                  <a:lnTo>
                    <a:pt x="327" y="135"/>
                  </a:lnTo>
                  <a:lnTo>
                    <a:pt x="318" y="128"/>
                  </a:lnTo>
                  <a:lnTo>
                    <a:pt x="308" y="121"/>
                  </a:lnTo>
                  <a:lnTo>
                    <a:pt x="299" y="114"/>
                  </a:lnTo>
                  <a:lnTo>
                    <a:pt x="290" y="108"/>
                  </a:lnTo>
                  <a:lnTo>
                    <a:pt x="281" y="101"/>
                  </a:lnTo>
                  <a:lnTo>
                    <a:pt x="270" y="95"/>
                  </a:lnTo>
                  <a:lnTo>
                    <a:pt x="261" y="89"/>
                  </a:lnTo>
                  <a:lnTo>
                    <a:pt x="251" y="85"/>
                  </a:lnTo>
                  <a:lnTo>
                    <a:pt x="254" y="96"/>
                  </a:lnTo>
                  <a:lnTo>
                    <a:pt x="259" y="106"/>
                  </a:lnTo>
                  <a:lnTo>
                    <a:pt x="266" y="118"/>
                  </a:lnTo>
                  <a:lnTo>
                    <a:pt x="273" y="128"/>
                  </a:lnTo>
                  <a:lnTo>
                    <a:pt x="281" y="139"/>
                  </a:lnTo>
                  <a:lnTo>
                    <a:pt x="289" y="149"/>
                  </a:lnTo>
                  <a:lnTo>
                    <a:pt x="297" y="159"/>
                  </a:lnTo>
                  <a:lnTo>
                    <a:pt x="304" y="170"/>
                  </a:lnTo>
                  <a:lnTo>
                    <a:pt x="284" y="171"/>
                  </a:lnTo>
                  <a:lnTo>
                    <a:pt x="266" y="167"/>
                  </a:lnTo>
                  <a:lnTo>
                    <a:pt x="249" y="159"/>
                  </a:lnTo>
                  <a:lnTo>
                    <a:pt x="231" y="148"/>
                  </a:lnTo>
                  <a:lnTo>
                    <a:pt x="214" y="135"/>
                  </a:lnTo>
                  <a:lnTo>
                    <a:pt x="197" y="123"/>
                  </a:lnTo>
                  <a:lnTo>
                    <a:pt x="179" y="111"/>
                  </a:lnTo>
                  <a:lnTo>
                    <a:pt x="162" y="101"/>
                  </a:lnTo>
                  <a:lnTo>
                    <a:pt x="166" y="112"/>
                  </a:lnTo>
                  <a:lnTo>
                    <a:pt x="171" y="123"/>
                  </a:lnTo>
                  <a:lnTo>
                    <a:pt x="179" y="133"/>
                  </a:lnTo>
                  <a:lnTo>
                    <a:pt x="188" y="142"/>
                  </a:lnTo>
                  <a:lnTo>
                    <a:pt x="197" y="153"/>
                  </a:lnTo>
                  <a:lnTo>
                    <a:pt x="205" y="163"/>
                  </a:lnTo>
                  <a:lnTo>
                    <a:pt x="212" y="173"/>
                  </a:lnTo>
                  <a:lnTo>
                    <a:pt x="217" y="185"/>
                  </a:lnTo>
                  <a:lnTo>
                    <a:pt x="196" y="184"/>
                  </a:lnTo>
                  <a:lnTo>
                    <a:pt x="175" y="179"/>
                  </a:lnTo>
                  <a:lnTo>
                    <a:pt x="154" y="172"/>
                  </a:lnTo>
                  <a:lnTo>
                    <a:pt x="135" y="164"/>
                  </a:lnTo>
                  <a:lnTo>
                    <a:pt x="116" y="154"/>
                  </a:lnTo>
                  <a:lnTo>
                    <a:pt x="97" y="142"/>
                  </a:lnTo>
                  <a:lnTo>
                    <a:pt x="78" y="131"/>
                  </a:lnTo>
                  <a:lnTo>
                    <a:pt x="60" y="119"/>
                  </a:lnTo>
                  <a:lnTo>
                    <a:pt x="63" y="133"/>
                  </a:lnTo>
                  <a:lnTo>
                    <a:pt x="70" y="146"/>
                  </a:lnTo>
                  <a:lnTo>
                    <a:pt x="79" y="158"/>
                  </a:lnTo>
                  <a:lnTo>
                    <a:pt x="90" y="171"/>
                  </a:lnTo>
                  <a:lnTo>
                    <a:pt x="101" y="182"/>
                  </a:lnTo>
                  <a:lnTo>
                    <a:pt x="113" y="194"/>
                  </a:lnTo>
                  <a:lnTo>
                    <a:pt x="125" y="203"/>
                  </a:lnTo>
                  <a:lnTo>
                    <a:pt x="138" y="211"/>
                  </a:lnTo>
                  <a:lnTo>
                    <a:pt x="133" y="216"/>
                  </a:lnTo>
                  <a:lnTo>
                    <a:pt x="129" y="218"/>
                  </a:lnTo>
                  <a:lnTo>
                    <a:pt x="122" y="218"/>
                  </a:lnTo>
                  <a:lnTo>
                    <a:pt x="116" y="218"/>
                  </a:lnTo>
                  <a:lnTo>
                    <a:pt x="109" y="217"/>
                  </a:lnTo>
                  <a:lnTo>
                    <a:pt x="103" y="215"/>
                  </a:lnTo>
                  <a:lnTo>
                    <a:pt x="98" y="212"/>
                  </a:lnTo>
                  <a:lnTo>
                    <a:pt x="92" y="210"/>
                  </a:lnTo>
                  <a:lnTo>
                    <a:pt x="80" y="201"/>
                  </a:lnTo>
                  <a:lnTo>
                    <a:pt x="69" y="192"/>
                  </a:lnTo>
                  <a:lnTo>
                    <a:pt x="60" y="180"/>
                  </a:lnTo>
                  <a:lnTo>
                    <a:pt x="49" y="169"/>
                  </a:lnTo>
                  <a:lnTo>
                    <a:pt x="40" y="157"/>
                  </a:lnTo>
                  <a:lnTo>
                    <a:pt x="30" y="146"/>
                  </a:lnTo>
                  <a:lnTo>
                    <a:pt x="19" y="136"/>
                  </a:lnTo>
                  <a:lnTo>
                    <a:pt x="7" y="127"/>
                  </a:lnTo>
                  <a:lnTo>
                    <a:pt x="1" y="120"/>
                  </a:lnTo>
                  <a:lnTo>
                    <a:pt x="0" y="111"/>
                  </a:lnTo>
                  <a:lnTo>
                    <a:pt x="2" y="103"/>
                  </a:lnTo>
                  <a:lnTo>
                    <a:pt x="7" y="96"/>
                  </a:lnTo>
                  <a:lnTo>
                    <a:pt x="19" y="86"/>
                  </a:lnTo>
                  <a:lnTo>
                    <a:pt x="32" y="75"/>
                  </a:lnTo>
                  <a:lnTo>
                    <a:pt x="45" y="66"/>
                  </a:lnTo>
                  <a:lnTo>
                    <a:pt x="57" y="56"/>
                  </a:lnTo>
                  <a:lnTo>
                    <a:pt x="70" y="47"/>
                  </a:lnTo>
                  <a:lnTo>
                    <a:pt x="84" y="37"/>
                  </a:lnTo>
                  <a:lnTo>
                    <a:pt x="98" y="29"/>
                  </a:lnTo>
                  <a:lnTo>
                    <a:pt x="111" y="21"/>
                  </a:lnTo>
                  <a:lnTo>
                    <a:pt x="125" y="14"/>
                  </a:lnTo>
                  <a:lnTo>
                    <a:pt x="139" y="10"/>
                  </a:lnTo>
                  <a:lnTo>
                    <a:pt x="154" y="5"/>
                  </a:lnTo>
                  <a:lnTo>
                    <a:pt x="169" y="2"/>
                  </a:lnTo>
                  <a:lnTo>
                    <a:pt x="184" y="0"/>
                  </a:lnTo>
                  <a:lnTo>
                    <a:pt x="200" y="2"/>
                  </a:lnTo>
                  <a:lnTo>
                    <a:pt x="216" y="3"/>
                  </a:lnTo>
                  <a:lnTo>
                    <a:pt x="232" y="7"/>
                  </a:lnTo>
                  <a:lnTo>
                    <a:pt x="252" y="17"/>
                  </a:lnTo>
                  <a:lnTo>
                    <a:pt x="269" y="29"/>
                  </a:lnTo>
                  <a:lnTo>
                    <a:pt x="287" y="44"/>
                  </a:lnTo>
                  <a:lnTo>
                    <a:pt x="304" y="60"/>
                  </a:lnTo>
                  <a:lnTo>
                    <a:pt x="321" y="75"/>
                  </a:lnTo>
                  <a:lnTo>
                    <a:pt x="338" y="88"/>
                  </a:lnTo>
                  <a:lnTo>
                    <a:pt x="358" y="97"/>
                  </a:lnTo>
                  <a:lnTo>
                    <a:pt x="380" y="10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88" name="Freeform 1119"/>
            <p:cNvSpPr>
              <a:spLocks/>
            </p:cNvSpPr>
            <p:nvPr/>
          </p:nvSpPr>
          <p:spPr bwMode="auto">
            <a:xfrm>
              <a:off x="1926" y="2352"/>
              <a:ext cx="965" cy="162"/>
            </a:xfrm>
            <a:custGeom>
              <a:avLst/>
              <a:gdLst>
                <a:gd name="T0" fmla="*/ 3 w 1505"/>
                <a:gd name="T1" fmla="*/ 0 h 487"/>
                <a:gd name="T2" fmla="*/ 3 w 1505"/>
                <a:gd name="T3" fmla="*/ 0 h 487"/>
                <a:gd name="T4" fmla="*/ 3 w 1505"/>
                <a:gd name="T5" fmla="*/ 0 h 487"/>
                <a:gd name="T6" fmla="*/ 3 w 1505"/>
                <a:gd name="T7" fmla="*/ 0 h 487"/>
                <a:gd name="T8" fmla="*/ 3 w 1505"/>
                <a:gd name="T9" fmla="*/ 0 h 487"/>
                <a:gd name="T10" fmla="*/ 3 w 1505"/>
                <a:gd name="T11" fmla="*/ 0 h 487"/>
                <a:gd name="T12" fmla="*/ 3 w 1505"/>
                <a:gd name="T13" fmla="*/ 0 h 487"/>
                <a:gd name="T14" fmla="*/ 3 w 1505"/>
                <a:gd name="T15" fmla="*/ 0 h 487"/>
                <a:gd name="T16" fmla="*/ 2 w 1505"/>
                <a:gd name="T17" fmla="*/ 0 h 487"/>
                <a:gd name="T18" fmla="*/ 2 w 1505"/>
                <a:gd name="T19" fmla="*/ 0 h 487"/>
                <a:gd name="T20" fmla="*/ 2 w 1505"/>
                <a:gd name="T21" fmla="*/ 0 h 487"/>
                <a:gd name="T22" fmla="*/ 2 w 1505"/>
                <a:gd name="T23" fmla="*/ 0 h 487"/>
                <a:gd name="T24" fmla="*/ 2 w 1505"/>
                <a:gd name="T25" fmla="*/ 0 h 487"/>
                <a:gd name="T26" fmla="*/ 2 w 1505"/>
                <a:gd name="T27" fmla="*/ 0 h 487"/>
                <a:gd name="T28" fmla="*/ 2 w 1505"/>
                <a:gd name="T29" fmla="*/ 0 h 487"/>
                <a:gd name="T30" fmla="*/ 2 w 1505"/>
                <a:gd name="T31" fmla="*/ 0 h 487"/>
                <a:gd name="T32" fmla="*/ 2 w 1505"/>
                <a:gd name="T33" fmla="*/ 0 h 487"/>
                <a:gd name="T34" fmla="*/ 2 w 1505"/>
                <a:gd name="T35" fmla="*/ 0 h 487"/>
                <a:gd name="T36" fmla="*/ 1 w 1505"/>
                <a:gd name="T37" fmla="*/ 0 h 487"/>
                <a:gd name="T38" fmla="*/ 1 w 1505"/>
                <a:gd name="T39" fmla="*/ 0 h 487"/>
                <a:gd name="T40" fmla="*/ 1 w 1505"/>
                <a:gd name="T41" fmla="*/ 0 h 487"/>
                <a:gd name="T42" fmla="*/ 1 w 1505"/>
                <a:gd name="T43" fmla="*/ 0 h 487"/>
                <a:gd name="T44" fmla="*/ 1 w 1505"/>
                <a:gd name="T45" fmla="*/ 0 h 487"/>
                <a:gd name="T46" fmla="*/ 1 w 1505"/>
                <a:gd name="T47" fmla="*/ 0 h 487"/>
                <a:gd name="T48" fmla="*/ 1 w 1505"/>
                <a:gd name="T49" fmla="*/ 0 h 487"/>
                <a:gd name="T50" fmla="*/ 1 w 1505"/>
                <a:gd name="T51" fmla="*/ 0 h 487"/>
                <a:gd name="T52" fmla="*/ 1 w 1505"/>
                <a:gd name="T53" fmla="*/ 0 h 487"/>
                <a:gd name="T54" fmla="*/ 1 w 1505"/>
                <a:gd name="T55" fmla="*/ 0 h 487"/>
                <a:gd name="T56" fmla="*/ 1 w 1505"/>
                <a:gd name="T57" fmla="*/ 0 h 487"/>
                <a:gd name="T58" fmla="*/ 1 w 1505"/>
                <a:gd name="T59" fmla="*/ 0 h 487"/>
                <a:gd name="T60" fmla="*/ 2 w 1505"/>
                <a:gd name="T61" fmla="*/ 0 h 487"/>
                <a:gd name="T62" fmla="*/ 2 w 1505"/>
                <a:gd name="T63" fmla="*/ 0 h 487"/>
                <a:gd name="T64" fmla="*/ 2 w 1505"/>
                <a:gd name="T65" fmla="*/ 0 h 487"/>
                <a:gd name="T66" fmla="*/ 2 w 1505"/>
                <a:gd name="T67" fmla="*/ 0 h 487"/>
                <a:gd name="T68" fmla="*/ 3 w 1505"/>
                <a:gd name="T69" fmla="*/ 0 h 487"/>
                <a:gd name="T70" fmla="*/ 3 w 1505"/>
                <a:gd name="T71" fmla="*/ 0 h 487"/>
                <a:gd name="T72" fmla="*/ 3 w 1505"/>
                <a:gd name="T73" fmla="*/ 0 h 487"/>
                <a:gd name="T74" fmla="*/ 3 w 1505"/>
                <a:gd name="T75" fmla="*/ 0 h 487"/>
                <a:gd name="T76" fmla="*/ 3 w 1505"/>
                <a:gd name="T77" fmla="*/ 0 h 487"/>
                <a:gd name="T78" fmla="*/ 3 w 1505"/>
                <a:gd name="T79" fmla="*/ 0 h 487"/>
                <a:gd name="T80" fmla="*/ 2 w 1505"/>
                <a:gd name="T81" fmla="*/ 0 h 487"/>
                <a:gd name="T82" fmla="*/ 2 w 1505"/>
                <a:gd name="T83" fmla="*/ 0 h 487"/>
                <a:gd name="T84" fmla="*/ 2 w 1505"/>
                <a:gd name="T85" fmla="*/ 0 h 487"/>
                <a:gd name="T86" fmla="*/ 2 w 1505"/>
                <a:gd name="T87" fmla="*/ 0 h 487"/>
                <a:gd name="T88" fmla="*/ 1 w 1505"/>
                <a:gd name="T89" fmla="*/ 0 h 487"/>
                <a:gd name="T90" fmla="*/ 1 w 1505"/>
                <a:gd name="T91" fmla="*/ 0 h 487"/>
                <a:gd name="T92" fmla="*/ 1 w 1505"/>
                <a:gd name="T93" fmla="*/ 0 h 487"/>
                <a:gd name="T94" fmla="*/ 1 w 1505"/>
                <a:gd name="T95" fmla="*/ 0 h 487"/>
                <a:gd name="T96" fmla="*/ 1 w 1505"/>
                <a:gd name="T97" fmla="*/ 0 h 487"/>
                <a:gd name="T98" fmla="*/ 1 w 1505"/>
                <a:gd name="T99" fmla="*/ 0 h 487"/>
                <a:gd name="T100" fmla="*/ 1 w 1505"/>
                <a:gd name="T101" fmla="*/ 0 h 487"/>
                <a:gd name="T102" fmla="*/ 1 w 1505"/>
                <a:gd name="T103" fmla="*/ 0 h 487"/>
                <a:gd name="T104" fmla="*/ 1 w 1505"/>
                <a:gd name="T105" fmla="*/ 0 h 487"/>
                <a:gd name="T106" fmla="*/ 1 w 1505"/>
                <a:gd name="T107" fmla="*/ 0 h 487"/>
                <a:gd name="T108" fmla="*/ 1 w 1505"/>
                <a:gd name="T109" fmla="*/ 0 h 487"/>
                <a:gd name="T110" fmla="*/ 2 w 1505"/>
                <a:gd name="T111" fmla="*/ 0 h 487"/>
                <a:gd name="T112" fmla="*/ 2 w 1505"/>
                <a:gd name="T113" fmla="*/ 0 h 487"/>
                <a:gd name="T114" fmla="*/ 2 w 1505"/>
                <a:gd name="T115" fmla="*/ 0 h 487"/>
                <a:gd name="T116" fmla="*/ 2 w 1505"/>
                <a:gd name="T117" fmla="*/ 0 h 487"/>
                <a:gd name="T118" fmla="*/ 3 w 1505"/>
                <a:gd name="T119" fmla="*/ 0 h 487"/>
                <a:gd name="T120" fmla="*/ 3 w 1505"/>
                <a:gd name="T121" fmla="*/ 0 h 487"/>
                <a:gd name="T122" fmla="*/ 3 w 1505"/>
                <a:gd name="T123" fmla="*/ 0 h 487"/>
                <a:gd name="T124" fmla="*/ 3 w 1505"/>
                <a:gd name="T125" fmla="*/ 0 h 4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05"/>
                <a:gd name="T190" fmla="*/ 0 h 487"/>
                <a:gd name="T191" fmla="*/ 1505 w 1505"/>
                <a:gd name="T192" fmla="*/ 487 h 48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05" h="487">
                  <a:moveTo>
                    <a:pt x="1503" y="24"/>
                  </a:moveTo>
                  <a:lnTo>
                    <a:pt x="1505" y="42"/>
                  </a:lnTo>
                  <a:lnTo>
                    <a:pt x="1504" y="58"/>
                  </a:lnTo>
                  <a:lnTo>
                    <a:pt x="1501" y="74"/>
                  </a:lnTo>
                  <a:lnTo>
                    <a:pt x="1496" y="90"/>
                  </a:lnTo>
                  <a:lnTo>
                    <a:pt x="1489" y="105"/>
                  </a:lnTo>
                  <a:lnTo>
                    <a:pt x="1481" y="120"/>
                  </a:lnTo>
                  <a:lnTo>
                    <a:pt x="1473" y="135"/>
                  </a:lnTo>
                  <a:lnTo>
                    <a:pt x="1465" y="149"/>
                  </a:lnTo>
                  <a:lnTo>
                    <a:pt x="1455" y="154"/>
                  </a:lnTo>
                  <a:lnTo>
                    <a:pt x="1455" y="134"/>
                  </a:lnTo>
                  <a:lnTo>
                    <a:pt x="1456" y="107"/>
                  </a:lnTo>
                  <a:lnTo>
                    <a:pt x="1456" y="82"/>
                  </a:lnTo>
                  <a:lnTo>
                    <a:pt x="1451" y="58"/>
                  </a:lnTo>
                  <a:lnTo>
                    <a:pt x="1448" y="82"/>
                  </a:lnTo>
                  <a:lnTo>
                    <a:pt x="1439" y="104"/>
                  </a:lnTo>
                  <a:lnTo>
                    <a:pt x="1426" y="125"/>
                  </a:lnTo>
                  <a:lnTo>
                    <a:pt x="1411" y="143"/>
                  </a:lnTo>
                  <a:lnTo>
                    <a:pt x="1392" y="160"/>
                  </a:lnTo>
                  <a:lnTo>
                    <a:pt x="1373" y="176"/>
                  </a:lnTo>
                  <a:lnTo>
                    <a:pt x="1353" y="193"/>
                  </a:lnTo>
                  <a:lnTo>
                    <a:pt x="1335" y="207"/>
                  </a:lnTo>
                  <a:lnTo>
                    <a:pt x="1346" y="183"/>
                  </a:lnTo>
                  <a:lnTo>
                    <a:pt x="1354" y="157"/>
                  </a:lnTo>
                  <a:lnTo>
                    <a:pt x="1360" y="129"/>
                  </a:lnTo>
                  <a:lnTo>
                    <a:pt x="1364" y="99"/>
                  </a:lnTo>
                  <a:lnTo>
                    <a:pt x="1356" y="107"/>
                  </a:lnTo>
                  <a:lnTo>
                    <a:pt x="1348" y="116"/>
                  </a:lnTo>
                  <a:lnTo>
                    <a:pt x="1341" y="126"/>
                  </a:lnTo>
                  <a:lnTo>
                    <a:pt x="1334" y="135"/>
                  </a:lnTo>
                  <a:lnTo>
                    <a:pt x="1326" y="145"/>
                  </a:lnTo>
                  <a:lnTo>
                    <a:pt x="1318" y="156"/>
                  </a:lnTo>
                  <a:lnTo>
                    <a:pt x="1310" y="165"/>
                  </a:lnTo>
                  <a:lnTo>
                    <a:pt x="1300" y="174"/>
                  </a:lnTo>
                  <a:lnTo>
                    <a:pt x="1231" y="221"/>
                  </a:lnTo>
                  <a:lnTo>
                    <a:pt x="1242" y="197"/>
                  </a:lnTo>
                  <a:lnTo>
                    <a:pt x="1250" y="171"/>
                  </a:lnTo>
                  <a:lnTo>
                    <a:pt x="1254" y="144"/>
                  </a:lnTo>
                  <a:lnTo>
                    <a:pt x="1252" y="118"/>
                  </a:lnTo>
                  <a:lnTo>
                    <a:pt x="1242" y="122"/>
                  </a:lnTo>
                  <a:lnTo>
                    <a:pt x="1235" y="129"/>
                  </a:lnTo>
                  <a:lnTo>
                    <a:pt x="1229" y="140"/>
                  </a:lnTo>
                  <a:lnTo>
                    <a:pt x="1223" y="149"/>
                  </a:lnTo>
                  <a:lnTo>
                    <a:pt x="1217" y="161"/>
                  </a:lnTo>
                  <a:lnTo>
                    <a:pt x="1210" y="174"/>
                  </a:lnTo>
                  <a:lnTo>
                    <a:pt x="1201" y="184"/>
                  </a:lnTo>
                  <a:lnTo>
                    <a:pt x="1192" y="195"/>
                  </a:lnTo>
                  <a:lnTo>
                    <a:pt x="1181" y="205"/>
                  </a:lnTo>
                  <a:lnTo>
                    <a:pt x="1169" y="214"/>
                  </a:lnTo>
                  <a:lnTo>
                    <a:pt x="1157" y="222"/>
                  </a:lnTo>
                  <a:lnTo>
                    <a:pt x="1146" y="231"/>
                  </a:lnTo>
                  <a:lnTo>
                    <a:pt x="1149" y="142"/>
                  </a:lnTo>
                  <a:lnTo>
                    <a:pt x="1140" y="153"/>
                  </a:lnTo>
                  <a:lnTo>
                    <a:pt x="1130" y="165"/>
                  </a:lnTo>
                  <a:lnTo>
                    <a:pt x="1119" y="175"/>
                  </a:lnTo>
                  <a:lnTo>
                    <a:pt x="1108" y="187"/>
                  </a:lnTo>
                  <a:lnTo>
                    <a:pt x="1096" y="197"/>
                  </a:lnTo>
                  <a:lnTo>
                    <a:pt x="1085" y="209"/>
                  </a:lnTo>
                  <a:lnTo>
                    <a:pt x="1073" y="219"/>
                  </a:lnTo>
                  <a:lnTo>
                    <a:pt x="1062" y="229"/>
                  </a:lnTo>
                  <a:lnTo>
                    <a:pt x="1049" y="240"/>
                  </a:lnTo>
                  <a:lnTo>
                    <a:pt x="1037" y="250"/>
                  </a:lnTo>
                  <a:lnTo>
                    <a:pt x="1024" y="259"/>
                  </a:lnTo>
                  <a:lnTo>
                    <a:pt x="1011" y="270"/>
                  </a:lnTo>
                  <a:lnTo>
                    <a:pt x="998" y="279"/>
                  </a:lnTo>
                  <a:lnTo>
                    <a:pt x="986" y="287"/>
                  </a:lnTo>
                  <a:lnTo>
                    <a:pt x="972" y="295"/>
                  </a:lnTo>
                  <a:lnTo>
                    <a:pt x="959" y="303"/>
                  </a:lnTo>
                  <a:lnTo>
                    <a:pt x="965" y="292"/>
                  </a:lnTo>
                  <a:lnTo>
                    <a:pt x="972" y="281"/>
                  </a:lnTo>
                  <a:lnTo>
                    <a:pt x="980" y="271"/>
                  </a:lnTo>
                  <a:lnTo>
                    <a:pt x="988" y="260"/>
                  </a:lnTo>
                  <a:lnTo>
                    <a:pt x="997" y="250"/>
                  </a:lnTo>
                  <a:lnTo>
                    <a:pt x="1004" y="241"/>
                  </a:lnTo>
                  <a:lnTo>
                    <a:pt x="1011" y="229"/>
                  </a:lnTo>
                  <a:lnTo>
                    <a:pt x="1017" y="219"/>
                  </a:lnTo>
                  <a:lnTo>
                    <a:pt x="1013" y="214"/>
                  </a:lnTo>
                  <a:lnTo>
                    <a:pt x="1001" y="226"/>
                  </a:lnTo>
                  <a:lnTo>
                    <a:pt x="988" y="236"/>
                  </a:lnTo>
                  <a:lnTo>
                    <a:pt x="974" y="248"/>
                  </a:lnTo>
                  <a:lnTo>
                    <a:pt x="962" y="258"/>
                  </a:lnTo>
                  <a:lnTo>
                    <a:pt x="948" y="267"/>
                  </a:lnTo>
                  <a:lnTo>
                    <a:pt x="934" y="278"/>
                  </a:lnTo>
                  <a:lnTo>
                    <a:pt x="920" y="287"/>
                  </a:lnTo>
                  <a:lnTo>
                    <a:pt x="906" y="295"/>
                  </a:lnTo>
                  <a:lnTo>
                    <a:pt x="891" y="303"/>
                  </a:lnTo>
                  <a:lnTo>
                    <a:pt x="878" y="311"/>
                  </a:lnTo>
                  <a:lnTo>
                    <a:pt x="863" y="319"/>
                  </a:lnTo>
                  <a:lnTo>
                    <a:pt x="848" y="325"/>
                  </a:lnTo>
                  <a:lnTo>
                    <a:pt x="833" y="332"/>
                  </a:lnTo>
                  <a:lnTo>
                    <a:pt x="818" y="338"/>
                  </a:lnTo>
                  <a:lnTo>
                    <a:pt x="803" y="342"/>
                  </a:lnTo>
                  <a:lnTo>
                    <a:pt x="787" y="347"/>
                  </a:lnTo>
                  <a:lnTo>
                    <a:pt x="795" y="340"/>
                  </a:lnTo>
                  <a:lnTo>
                    <a:pt x="804" y="332"/>
                  </a:lnTo>
                  <a:lnTo>
                    <a:pt x="813" y="324"/>
                  </a:lnTo>
                  <a:lnTo>
                    <a:pt x="823" y="316"/>
                  </a:lnTo>
                  <a:lnTo>
                    <a:pt x="833" y="307"/>
                  </a:lnTo>
                  <a:lnTo>
                    <a:pt x="842" y="297"/>
                  </a:lnTo>
                  <a:lnTo>
                    <a:pt x="850" y="288"/>
                  </a:lnTo>
                  <a:lnTo>
                    <a:pt x="857" y="278"/>
                  </a:lnTo>
                  <a:lnTo>
                    <a:pt x="850" y="278"/>
                  </a:lnTo>
                  <a:lnTo>
                    <a:pt x="844" y="279"/>
                  </a:lnTo>
                  <a:lnTo>
                    <a:pt x="837" y="282"/>
                  </a:lnTo>
                  <a:lnTo>
                    <a:pt x="831" y="286"/>
                  </a:lnTo>
                  <a:lnTo>
                    <a:pt x="826" y="289"/>
                  </a:lnTo>
                  <a:lnTo>
                    <a:pt x="820" y="294"/>
                  </a:lnTo>
                  <a:lnTo>
                    <a:pt x="813" y="297"/>
                  </a:lnTo>
                  <a:lnTo>
                    <a:pt x="807" y="300"/>
                  </a:lnTo>
                  <a:lnTo>
                    <a:pt x="795" y="303"/>
                  </a:lnTo>
                  <a:lnTo>
                    <a:pt x="781" y="307"/>
                  </a:lnTo>
                  <a:lnTo>
                    <a:pt x="768" y="310"/>
                  </a:lnTo>
                  <a:lnTo>
                    <a:pt x="754" y="312"/>
                  </a:lnTo>
                  <a:lnTo>
                    <a:pt x="740" y="315"/>
                  </a:lnTo>
                  <a:lnTo>
                    <a:pt x="727" y="317"/>
                  </a:lnTo>
                  <a:lnTo>
                    <a:pt x="713" y="318"/>
                  </a:lnTo>
                  <a:lnTo>
                    <a:pt x="698" y="318"/>
                  </a:lnTo>
                  <a:lnTo>
                    <a:pt x="706" y="312"/>
                  </a:lnTo>
                  <a:lnTo>
                    <a:pt x="715" y="308"/>
                  </a:lnTo>
                  <a:lnTo>
                    <a:pt x="723" y="302"/>
                  </a:lnTo>
                  <a:lnTo>
                    <a:pt x="732" y="296"/>
                  </a:lnTo>
                  <a:lnTo>
                    <a:pt x="740" y="290"/>
                  </a:lnTo>
                  <a:lnTo>
                    <a:pt x="749" y="283"/>
                  </a:lnTo>
                  <a:lnTo>
                    <a:pt x="755" y="275"/>
                  </a:lnTo>
                  <a:lnTo>
                    <a:pt x="762" y="267"/>
                  </a:lnTo>
                  <a:lnTo>
                    <a:pt x="742" y="272"/>
                  </a:lnTo>
                  <a:lnTo>
                    <a:pt x="720" y="277"/>
                  </a:lnTo>
                  <a:lnTo>
                    <a:pt x="699" y="281"/>
                  </a:lnTo>
                  <a:lnTo>
                    <a:pt x="677" y="286"/>
                  </a:lnTo>
                  <a:lnTo>
                    <a:pt x="654" y="288"/>
                  </a:lnTo>
                  <a:lnTo>
                    <a:pt x="632" y="290"/>
                  </a:lnTo>
                  <a:lnTo>
                    <a:pt x="609" y="290"/>
                  </a:lnTo>
                  <a:lnTo>
                    <a:pt x="586" y="288"/>
                  </a:lnTo>
                  <a:lnTo>
                    <a:pt x="593" y="282"/>
                  </a:lnTo>
                  <a:lnTo>
                    <a:pt x="601" y="278"/>
                  </a:lnTo>
                  <a:lnTo>
                    <a:pt x="609" y="272"/>
                  </a:lnTo>
                  <a:lnTo>
                    <a:pt x="616" y="266"/>
                  </a:lnTo>
                  <a:lnTo>
                    <a:pt x="623" y="262"/>
                  </a:lnTo>
                  <a:lnTo>
                    <a:pt x="630" y="255"/>
                  </a:lnTo>
                  <a:lnTo>
                    <a:pt x="637" y="249"/>
                  </a:lnTo>
                  <a:lnTo>
                    <a:pt x="643" y="242"/>
                  </a:lnTo>
                  <a:lnTo>
                    <a:pt x="634" y="242"/>
                  </a:lnTo>
                  <a:lnTo>
                    <a:pt x="628" y="244"/>
                  </a:lnTo>
                  <a:lnTo>
                    <a:pt x="621" y="247"/>
                  </a:lnTo>
                  <a:lnTo>
                    <a:pt x="613" y="250"/>
                  </a:lnTo>
                  <a:lnTo>
                    <a:pt x="606" y="255"/>
                  </a:lnTo>
                  <a:lnTo>
                    <a:pt x="599" y="258"/>
                  </a:lnTo>
                  <a:lnTo>
                    <a:pt x="591" y="260"/>
                  </a:lnTo>
                  <a:lnTo>
                    <a:pt x="583" y="263"/>
                  </a:lnTo>
                  <a:lnTo>
                    <a:pt x="434" y="301"/>
                  </a:lnTo>
                  <a:lnTo>
                    <a:pt x="435" y="293"/>
                  </a:lnTo>
                  <a:lnTo>
                    <a:pt x="495" y="240"/>
                  </a:lnTo>
                  <a:lnTo>
                    <a:pt x="472" y="245"/>
                  </a:lnTo>
                  <a:lnTo>
                    <a:pt x="448" y="252"/>
                  </a:lnTo>
                  <a:lnTo>
                    <a:pt x="426" y="260"/>
                  </a:lnTo>
                  <a:lnTo>
                    <a:pt x="403" y="270"/>
                  </a:lnTo>
                  <a:lnTo>
                    <a:pt x="381" y="279"/>
                  </a:lnTo>
                  <a:lnTo>
                    <a:pt x="358" y="289"/>
                  </a:lnTo>
                  <a:lnTo>
                    <a:pt x="336" y="300"/>
                  </a:lnTo>
                  <a:lnTo>
                    <a:pt x="314" y="310"/>
                  </a:lnTo>
                  <a:lnTo>
                    <a:pt x="182" y="368"/>
                  </a:lnTo>
                  <a:lnTo>
                    <a:pt x="205" y="372"/>
                  </a:lnTo>
                  <a:lnTo>
                    <a:pt x="227" y="376"/>
                  </a:lnTo>
                  <a:lnTo>
                    <a:pt x="250" y="377"/>
                  </a:lnTo>
                  <a:lnTo>
                    <a:pt x="272" y="377"/>
                  </a:lnTo>
                  <a:lnTo>
                    <a:pt x="295" y="376"/>
                  </a:lnTo>
                  <a:lnTo>
                    <a:pt x="317" y="373"/>
                  </a:lnTo>
                  <a:lnTo>
                    <a:pt x="340" y="371"/>
                  </a:lnTo>
                  <a:lnTo>
                    <a:pt x="361" y="368"/>
                  </a:lnTo>
                  <a:lnTo>
                    <a:pt x="384" y="365"/>
                  </a:lnTo>
                  <a:lnTo>
                    <a:pt x="406" y="362"/>
                  </a:lnTo>
                  <a:lnTo>
                    <a:pt x="429" y="360"/>
                  </a:lnTo>
                  <a:lnTo>
                    <a:pt x="452" y="358"/>
                  </a:lnTo>
                  <a:lnTo>
                    <a:pt x="475" y="358"/>
                  </a:lnTo>
                  <a:lnTo>
                    <a:pt x="499" y="358"/>
                  </a:lnTo>
                  <a:lnTo>
                    <a:pt x="522" y="361"/>
                  </a:lnTo>
                  <a:lnTo>
                    <a:pt x="546" y="365"/>
                  </a:lnTo>
                  <a:lnTo>
                    <a:pt x="660" y="383"/>
                  </a:lnTo>
                  <a:lnTo>
                    <a:pt x="674" y="388"/>
                  </a:lnTo>
                  <a:lnTo>
                    <a:pt x="687" y="395"/>
                  </a:lnTo>
                  <a:lnTo>
                    <a:pt x="701" y="402"/>
                  </a:lnTo>
                  <a:lnTo>
                    <a:pt x="716" y="410"/>
                  </a:lnTo>
                  <a:lnTo>
                    <a:pt x="730" y="417"/>
                  </a:lnTo>
                  <a:lnTo>
                    <a:pt x="744" y="423"/>
                  </a:lnTo>
                  <a:lnTo>
                    <a:pt x="759" y="430"/>
                  </a:lnTo>
                  <a:lnTo>
                    <a:pt x="774" y="436"/>
                  </a:lnTo>
                  <a:lnTo>
                    <a:pt x="788" y="440"/>
                  </a:lnTo>
                  <a:lnTo>
                    <a:pt x="803" y="445"/>
                  </a:lnTo>
                  <a:lnTo>
                    <a:pt x="818" y="447"/>
                  </a:lnTo>
                  <a:lnTo>
                    <a:pt x="834" y="449"/>
                  </a:lnTo>
                  <a:lnTo>
                    <a:pt x="849" y="449"/>
                  </a:lnTo>
                  <a:lnTo>
                    <a:pt x="865" y="447"/>
                  </a:lnTo>
                  <a:lnTo>
                    <a:pt x="881" y="445"/>
                  </a:lnTo>
                  <a:lnTo>
                    <a:pt x="897" y="439"/>
                  </a:lnTo>
                  <a:lnTo>
                    <a:pt x="919" y="432"/>
                  </a:lnTo>
                  <a:lnTo>
                    <a:pt x="940" y="424"/>
                  </a:lnTo>
                  <a:lnTo>
                    <a:pt x="960" y="416"/>
                  </a:lnTo>
                  <a:lnTo>
                    <a:pt x="981" y="406"/>
                  </a:lnTo>
                  <a:lnTo>
                    <a:pt x="1002" y="396"/>
                  </a:lnTo>
                  <a:lnTo>
                    <a:pt x="1023" y="387"/>
                  </a:lnTo>
                  <a:lnTo>
                    <a:pt x="1043" y="377"/>
                  </a:lnTo>
                  <a:lnTo>
                    <a:pt x="1064" y="368"/>
                  </a:lnTo>
                  <a:lnTo>
                    <a:pt x="1085" y="358"/>
                  </a:lnTo>
                  <a:lnTo>
                    <a:pt x="1106" y="351"/>
                  </a:lnTo>
                  <a:lnTo>
                    <a:pt x="1128" y="345"/>
                  </a:lnTo>
                  <a:lnTo>
                    <a:pt x="1149" y="339"/>
                  </a:lnTo>
                  <a:lnTo>
                    <a:pt x="1171" y="334"/>
                  </a:lnTo>
                  <a:lnTo>
                    <a:pt x="1194" y="332"/>
                  </a:lnTo>
                  <a:lnTo>
                    <a:pt x="1217" y="332"/>
                  </a:lnTo>
                  <a:lnTo>
                    <a:pt x="1242" y="334"/>
                  </a:lnTo>
                  <a:lnTo>
                    <a:pt x="1257" y="339"/>
                  </a:lnTo>
                  <a:lnTo>
                    <a:pt x="1272" y="343"/>
                  </a:lnTo>
                  <a:lnTo>
                    <a:pt x="1286" y="347"/>
                  </a:lnTo>
                  <a:lnTo>
                    <a:pt x="1303" y="350"/>
                  </a:lnTo>
                  <a:lnTo>
                    <a:pt x="1319" y="351"/>
                  </a:lnTo>
                  <a:lnTo>
                    <a:pt x="1335" y="353"/>
                  </a:lnTo>
                  <a:lnTo>
                    <a:pt x="1351" y="351"/>
                  </a:lnTo>
                  <a:lnTo>
                    <a:pt x="1367" y="348"/>
                  </a:lnTo>
                  <a:lnTo>
                    <a:pt x="1382" y="342"/>
                  </a:lnTo>
                  <a:lnTo>
                    <a:pt x="1396" y="335"/>
                  </a:lnTo>
                  <a:lnTo>
                    <a:pt x="1410" y="328"/>
                  </a:lnTo>
                  <a:lnTo>
                    <a:pt x="1424" y="323"/>
                  </a:lnTo>
                  <a:lnTo>
                    <a:pt x="1439" y="316"/>
                  </a:lnTo>
                  <a:lnTo>
                    <a:pt x="1452" y="311"/>
                  </a:lnTo>
                  <a:lnTo>
                    <a:pt x="1467" y="307"/>
                  </a:lnTo>
                  <a:lnTo>
                    <a:pt x="1483" y="304"/>
                  </a:lnTo>
                  <a:lnTo>
                    <a:pt x="1466" y="320"/>
                  </a:lnTo>
                  <a:lnTo>
                    <a:pt x="1454" y="327"/>
                  </a:lnTo>
                  <a:lnTo>
                    <a:pt x="1441" y="336"/>
                  </a:lnTo>
                  <a:lnTo>
                    <a:pt x="1428" y="346"/>
                  </a:lnTo>
                  <a:lnTo>
                    <a:pt x="1416" y="355"/>
                  </a:lnTo>
                  <a:lnTo>
                    <a:pt x="1403" y="364"/>
                  </a:lnTo>
                  <a:lnTo>
                    <a:pt x="1391" y="374"/>
                  </a:lnTo>
                  <a:lnTo>
                    <a:pt x="1379" y="384"/>
                  </a:lnTo>
                  <a:lnTo>
                    <a:pt x="1366" y="392"/>
                  </a:lnTo>
                  <a:lnTo>
                    <a:pt x="1352" y="400"/>
                  </a:lnTo>
                  <a:lnTo>
                    <a:pt x="1339" y="406"/>
                  </a:lnTo>
                  <a:lnTo>
                    <a:pt x="1326" y="411"/>
                  </a:lnTo>
                  <a:lnTo>
                    <a:pt x="1312" y="415"/>
                  </a:lnTo>
                  <a:lnTo>
                    <a:pt x="1297" y="416"/>
                  </a:lnTo>
                  <a:lnTo>
                    <a:pt x="1282" y="415"/>
                  </a:lnTo>
                  <a:lnTo>
                    <a:pt x="1267" y="411"/>
                  </a:lnTo>
                  <a:lnTo>
                    <a:pt x="1251" y="406"/>
                  </a:lnTo>
                  <a:lnTo>
                    <a:pt x="1223" y="398"/>
                  </a:lnTo>
                  <a:lnTo>
                    <a:pt x="1197" y="392"/>
                  </a:lnTo>
                  <a:lnTo>
                    <a:pt x="1171" y="391"/>
                  </a:lnTo>
                  <a:lnTo>
                    <a:pt x="1146" y="393"/>
                  </a:lnTo>
                  <a:lnTo>
                    <a:pt x="1122" y="396"/>
                  </a:lnTo>
                  <a:lnTo>
                    <a:pt x="1098" y="402"/>
                  </a:lnTo>
                  <a:lnTo>
                    <a:pt x="1073" y="410"/>
                  </a:lnTo>
                  <a:lnTo>
                    <a:pt x="1050" y="419"/>
                  </a:lnTo>
                  <a:lnTo>
                    <a:pt x="1026" y="430"/>
                  </a:lnTo>
                  <a:lnTo>
                    <a:pt x="1003" y="440"/>
                  </a:lnTo>
                  <a:lnTo>
                    <a:pt x="980" y="450"/>
                  </a:lnTo>
                  <a:lnTo>
                    <a:pt x="956" y="460"/>
                  </a:lnTo>
                  <a:lnTo>
                    <a:pt x="932" y="469"/>
                  </a:lnTo>
                  <a:lnTo>
                    <a:pt x="907" y="477"/>
                  </a:lnTo>
                  <a:lnTo>
                    <a:pt x="883" y="483"/>
                  </a:lnTo>
                  <a:lnTo>
                    <a:pt x="858" y="486"/>
                  </a:lnTo>
                  <a:lnTo>
                    <a:pt x="837" y="487"/>
                  </a:lnTo>
                  <a:lnTo>
                    <a:pt x="816" y="487"/>
                  </a:lnTo>
                  <a:lnTo>
                    <a:pt x="797" y="486"/>
                  </a:lnTo>
                  <a:lnTo>
                    <a:pt x="777" y="484"/>
                  </a:lnTo>
                  <a:lnTo>
                    <a:pt x="759" y="480"/>
                  </a:lnTo>
                  <a:lnTo>
                    <a:pt x="740" y="475"/>
                  </a:lnTo>
                  <a:lnTo>
                    <a:pt x="722" y="470"/>
                  </a:lnTo>
                  <a:lnTo>
                    <a:pt x="705" y="463"/>
                  </a:lnTo>
                  <a:lnTo>
                    <a:pt x="686" y="456"/>
                  </a:lnTo>
                  <a:lnTo>
                    <a:pt x="669" y="449"/>
                  </a:lnTo>
                  <a:lnTo>
                    <a:pt x="652" y="442"/>
                  </a:lnTo>
                  <a:lnTo>
                    <a:pt x="634" y="436"/>
                  </a:lnTo>
                  <a:lnTo>
                    <a:pt x="617" y="427"/>
                  </a:lnTo>
                  <a:lnTo>
                    <a:pt x="599" y="421"/>
                  </a:lnTo>
                  <a:lnTo>
                    <a:pt x="581" y="414"/>
                  </a:lnTo>
                  <a:lnTo>
                    <a:pt x="564" y="408"/>
                  </a:lnTo>
                  <a:lnTo>
                    <a:pt x="538" y="401"/>
                  </a:lnTo>
                  <a:lnTo>
                    <a:pt x="511" y="395"/>
                  </a:lnTo>
                  <a:lnTo>
                    <a:pt x="485" y="393"/>
                  </a:lnTo>
                  <a:lnTo>
                    <a:pt x="459" y="393"/>
                  </a:lnTo>
                  <a:lnTo>
                    <a:pt x="433" y="394"/>
                  </a:lnTo>
                  <a:lnTo>
                    <a:pt x="408" y="396"/>
                  </a:lnTo>
                  <a:lnTo>
                    <a:pt x="382" y="399"/>
                  </a:lnTo>
                  <a:lnTo>
                    <a:pt x="356" y="402"/>
                  </a:lnTo>
                  <a:lnTo>
                    <a:pt x="330" y="407"/>
                  </a:lnTo>
                  <a:lnTo>
                    <a:pt x="304" y="410"/>
                  </a:lnTo>
                  <a:lnTo>
                    <a:pt x="279" y="412"/>
                  </a:lnTo>
                  <a:lnTo>
                    <a:pt x="252" y="415"/>
                  </a:lnTo>
                  <a:lnTo>
                    <a:pt x="226" y="416"/>
                  </a:lnTo>
                  <a:lnTo>
                    <a:pt x="199" y="415"/>
                  </a:lnTo>
                  <a:lnTo>
                    <a:pt x="171" y="412"/>
                  </a:lnTo>
                  <a:lnTo>
                    <a:pt x="144" y="407"/>
                  </a:lnTo>
                  <a:lnTo>
                    <a:pt x="125" y="403"/>
                  </a:lnTo>
                  <a:lnTo>
                    <a:pt x="106" y="401"/>
                  </a:lnTo>
                  <a:lnTo>
                    <a:pt x="86" y="400"/>
                  </a:lnTo>
                  <a:lnTo>
                    <a:pt x="67" y="399"/>
                  </a:lnTo>
                  <a:lnTo>
                    <a:pt x="48" y="395"/>
                  </a:lnTo>
                  <a:lnTo>
                    <a:pt x="31" y="391"/>
                  </a:lnTo>
                  <a:lnTo>
                    <a:pt x="15" y="383"/>
                  </a:lnTo>
                  <a:lnTo>
                    <a:pt x="0" y="371"/>
                  </a:lnTo>
                  <a:lnTo>
                    <a:pt x="3" y="355"/>
                  </a:lnTo>
                  <a:lnTo>
                    <a:pt x="11" y="342"/>
                  </a:lnTo>
                  <a:lnTo>
                    <a:pt x="23" y="332"/>
                  </a:lnTo>
                  <a:lnTo>
                    <a:pt x="35" y="324"/>
                  </a:lnTo>
                  <a:lnTo>
                    <a:pt x="50" y="317"/>
                  </a:lnTo>
                  <a:lnTo>
                    <a:pt x="67" y="312"/>
                  </a:lnTo>
                  <a:lnTo>
                    <a:pt x="82" y="308"/>
                  </a:lnTo>
                  <a:lnTo>
                    <a:pt x="95" y="303"/>
                  </a:lnTo>
                  <a:lnTo>
                    <a:pt x="197" y="293"/>
                  </a:lnTo>
                  <a:lnTo>
                    <a:pt x="215" y="274"/>
                  </a:lnTo>
                  <a:lnTo>
                    <a:pt x="234" y="256"/>
                  </a:lnTo>
                  <a:lnTo>
                    <a:pt x="254" y="239"/>
                  </a:lnTo>
                  <a:lnTo>
                    <a:pt x="274" y="224"/>
                  </a:lnTo>
                  <a:lnTo>
                    <a:pt x="296" y="209"/>
                  </a:lnTo>
                  <a:lnTo>
                    <a:pt x="318" y="195"/>
                  </a:lnTo>
                  <a:lnTo>
                    <a:pt x="340" y="182"/>
                  </a:lnTo>
                  <a:lnTo>
                    <a:pt x="363" y="172"/>
                  </a:lnTo>
                  <a:lnTo>
                    <a:pt x="386" y="163"/>
                  </a:lnTo>
                  <a:lnTo>
                    <a:pt x="410" y="156"/>
                  </a:lnTo>
                  <a:lnTo>
                    <a:pt x="434" y="151"/>
                  </a:lnTo>
                  <a:lnTo>
                    <a:pt x="458" y="148"/>
                  </a:lnTo>
                  <a:lnTo>
                    <a:pt x="484" y="146"/>
                  </a:lnTo>
                  <a:lnTo>
                    <a:pt x="509" y="149"/>
                  </a:lnTo>
                  <a:lnTo>
                    <a:pt x="534" y="152"/>
                  </a:lnTo>
                  <a:lnTo>
                    <a:pt x="561" y="159"/>
                  </a:lnTo>
                  <a:lnTo>
                    <a:pt x="583" y="168"/>
                  </a:lnTo>
                  <a:lnTo>
                    <a:pt x="603" y="179"/>
                  </a:lnTo>
                  <a:lnTo>
                    <a:pt x="624" y="189"/>
                  </a:lnTo>
                  <a:lnTo>
                    <a:pt x="645" y="199"/>
                  </a:lnTo>
                  <a:lnTo>
                    <a:pt x="667" y="209"/>
                  </a:lnTo>
                  <a:lnTo>
                    <a:pt x="690" y="214"/>
                  </a:lnTo>
                  <a:lnTo>
                    <a:pt x="714" y="216"/>
                  </a:lnTo>
                  <a:lnTo>
                    <a:pt x="739" y="212"/>
                  </a:lnTo>
                  <a:lnTo>
                    <a:pt x="763" y="206"/>
                  </a:lnTo>
                  <a:lnTo>
                    <a:pt x="787" y="206"/>
                  </a:lnTo>
                  <a:lnTo>
                    <a:pt x="808" y="209"/>
                  </a:lnTo>
                  <a:lnTo>
                    <a:pt x="831" y="214"/>
                  </a:lnTo>
                  <a:lnTo>
                    <a:pt x="853" y="219"/>
                  </a:lnTo>
                  <a:lnTo>
                    <a:pt x="875" y="222"/>
                  </a:lnTo>
                  <a:lnTo>
                    <a:pt x="897" y="222"/>
                  </a:lnTo>
                  <a:lnTo>
                    <a:pt x="919" y="217"/>
                  </a:lnTo>
                  <a:lnTo>
                    <a:pt x="940" y="196"/>
                  </a:lnTo>
                  <a:lnTo>
                    <a:pt x="959" y="172"/>
                  </a:lnTo>
                  <a:lnTo>
                    <a:pt x="978" y="146"/>
                  </a:lnTo>
                  <a:lnTo>
                    <a:pt x="996" y="122"/>
                  </a:lnTo>
                  <a:lnTo>
                    <a:pt x="1017" y="99"/>
                  </a:lnTo>
                  <a:lnTo>
                    <a:pt x="1039" y="78"/>
                  </a:lnTo>
                  <a:lnTo>
                    <a:pt x="1064" y="64"/>
                  </a:lnTo>
                  <a:lnTo>
                    <a:pt x="1094" y="53"/>
                  </a:lnTo>
                  <a:lnTo>
                    <a:pt x="1106" y="51"/>
                  </a:lnTo>
                  <a:lnTo>
                    <a:pt x="1118" y="49"/>
                  </a:lnTo>
                  <a:lnTo>
                    <a:pt x="1130" y="47"/>
                  </a:lnTo>
                  <a:lnTo>
                    <a:pt x="1142" y="47"/>
                  </a:lnTo>
                  <a:lnTo>
                    <a:pt x="1155" y="47"/>
                  </a:lnTo>
                  <a:lnTo>
                    <a:pt x="1167" y="47"/>
                  </a:lnTo>
                  <a:lnTo>
                    <a:pt x="1179" y="49"/>
                  </a:lnTo>
                  <a:lnTo>
                    <a:pt x="1191" y="50"/>
                  </a:lnTo>
                  <a:lnTo>
                    <a:pt x="1204" y="52"/>
                  </a:lnTo>
                  <a:lnTo>
                    <a:pt x="1215" y="54"/>
                  </a:lnTo>
                  <a:lnTo>
                    <a:pt x="1227" y="57"/>
                  </a:lnTo>
                  <a:lnTo>
                    <a:pt x="1238" y="60"/>
                  </a:lnTo>
                  <a:lnTo>
                    <a:pt x="1250" y="64"/>
                  </a:lnTo>
                  <a:lnTo>
                    <a:pt x="1260" y="68"/>
                  </a:lnTo>
                  <a:lnTo>
                    <a:pt x="1272" y="72"/>
                  </a:lnTo>
                  <a:lnTo>
                    <a:pt x="1282" y="76"/>
                  </a:lnTo>
                  <a:lnTo>
                    <a:pt x="1296" y="75"/>
                  </a:lnTo>
                  <a:lnTo>
                    <a:pt x="1310" y="73"/>
                  </a:lnTo>
                  <a:lnTo>
                    <a:pt x="1322" y="67"/>
                  </a:lnTo>
                  <a:lnTo>
                    <a:pt x="1335" y="61"/>
                  </a:lnTo>
                  <a:lnTo>
                    <a:pt x="1348" y="54"/>
                  </a:lnTo>
                  <a:lnTo>
                    <a:pt x="1359" y="46"/>
                  </a:lnTo>
                  <a:lnTo>
                    <a:pt x="1371" y="37"/>
                  </a:lnTo>
                  <a:lnTo>
                    <a:pt x="1382" y="29"/>
                  </a:lnTo>
                  <a:lnTo>
                    <a:pt x="1394" y="21"/>
                  </a:lnTo>
                  <a:lnTo>
                    <a:pt x="1405" y="14"/>
                  </a:lnTo>
                  <a:lnTo>
                    <a:pt x="1418" y="7"/>
                  </a:lnTo>
                  <a:lnTo>
                    <a:pt x="1430" y="4"/>
                  </a:lnTo>
                  <a:lnTo>
                    <a:pt x="1443" y="0"/>
                  </a:lnTo>
                  <a:lnTo>
                    <a:pt x="1457" y="0"/>
                  </a:lnTo>
                  <a:lnTo>
                    <a:pt x="1472" y="2"/>
                  </a:lnTo>
                  <a:lnTo>
                    <a:pt x="1487" y="8"/>
                  </a:lnTo>
                  <a:lnTo>
                    <a:pt x="150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89" name="Freeform 1120"/>
            <p:cNvSpPr>
              <a:spLocks/>
            </p:cNvSpPr>
            <p:nvPr/>
          </p:nvSpPr>
          <p:spPr bwMode="auto">
            <a:xfrm>
              <a:off x="1680" y="2574"/>
              <a:ext cx="965" cy="162"/>
            </a:xfrm>
            <a:custGeom>
              <a:avLst/>
              <a:gdLst>
                <a:gd name="T0" fmla="*/ 3 w 1505"/>
                <a:gd name="T1" fmla="*/ 0 h 487"/>
                <a:gd name="T2" fmla="*/ 3 w 1505"/>
                <a:gd name="T3" fmla="*/ 0 h 487"/>
                <a:gd name="T4" fmla="*/ 3 w 1505"/>
                <a:gd name="T5" fmla="*/ 0 h 487"/>
                <a:gd name="T6" fmla="*/ 3 w 1505"/>
                <a:gd name="T7" fmla="*/ 0 h 487"/>
                <a:gd name="T8" fmla="*/ 3 w 1505"/>
                <a:gd name="T9" fmla="*/ 0 h 487"/>
                <a:gd name="T10" fmla="*/ 3 w 1505"/>
                <a:gd name="T11" fmla="*/ 0 h 487"/>
                <a:gd name="T12" fmla="*/ 3 w 1505"/>
                <a:gd name="T13" fmla="*/ 0 h 487"/>
                <a:gd name="T14" fmla="*/ 3 w 1505"/>
                <a:gd name="T15" fmla="*/ 0 h 487"/>
                <a:gd name="T16" fmla="*/ 2 w 1505"/>
                <a:gd name="T17" fmla="*/ 0 h 487"/>
                <a:gd name="T18" fmla="*/ 2 w 1505"/>
                <a:gd name="T19" fmla="*/ 0 h 487"/>
                <a:gd name="T20" fmla="*/ 2 w 1505"/>
                <a:gd name="T21" fmla="*/ 0 h 487"/>
                <a:gd name="T22" fmla="*/ 2 w 1505"/>
                <a:gd name="T23" fmla="*/ 0 h 487"/>
                <a:gd name="T24" fmla="*/ 2 w 1505"/>
                <a:gd name="T25" fmla="*/ 0 h 487"/>
                <a:gd name="T26" fmla="*/ 2 w 1505"/>
                <a:gd name="T27" fmla="*/ 0 h 487"/>
                <a:gd name="T28" fmla="*/ 2 w 1505"/>
                <a:gd name="T29" fmla="*/ 0 h 487"/>
                <a:gd name="T30" fmla="*/ 2 w 1505"/>
                <a:gd name="T31" fmla="*/ 0 h 487"/>
                <a:gd name="T32" fmla="*/ 2 w 1505"/>
                <a:gd name="T33" fmla="*/ 0 h 487"/>
                <a:gd name="T34" fmla="*/ 2 w 1505"/>
                <a:gd name="T35" fmla="*/ 0 h 487"/>
                <a:gd name="T36" fmla="*/ 1 w 1505"/>
                <a:gd name="T37" fmla="*/ 0 h 487"/>
                <a:gd name="T38" fmla="*/ 1 w 1505"/>
                <a:gd name="T39" fmla="*/ 0 h 487"/>
                <a:gd name="T40" fmla="*/ 1 w 1505"/>
                <a:gd name="T41" fmla="*/ 0 h 487"/>
                <a:gd name="T42" fmla="*/ 1 w 1505"/>
                <a:gd name="T43" fmla="*/ 0 h 487"/>
                <a:gd name="T44" fmla="*/ 1 w 1505"/>
                <a:gd name="T45" fmla="*/ 0 h 487"/>
                <a:gd name="T46" fmla="*/ 1 w 1505"/>
                <a:gd name="T47" fmla="*/ 0 h 487"/>
                <a:gd name="T48" fmla="*/ 1 w 1505"/>
                <a:gd name="T49" fmla="*/ 0 h 487"/>
                <a:gd name="T50" fmla="*/ 1 w 1505"/>
                <a:gd name="T51" fmla="*/ 0 h 487"/>
                <a:gd name="T52" fmla="*/ 1 w 1505"/>
                <a:gd name="T53" fmla="*/ 0 h 487"/>
                <a:gd name="T54" fmla="*/ 1 w 1505"/>
                <a:gd name="T55" fmla="*/ 0 h 487"/>
                <a:gd name="T56" fmla="*/ 1 w 1505"/>
                <a:gd name="T57" fmla="*/ 0 h 487"/>
                <a:gd name="T58" fmla="*/ 1 w 1505"/>
                <a:gd name="T59" fmla="*/ 0 h 487"/>
                <a:gd name="T60" fmla="*/ 2 w 1505"/>
                <a:gd name="T61" fmla="*/ 0 h 487"/>
                <a:gd name="T62" fmla="*/ 2 w 1505"/>
                <a:gd name="T63" fmla="*/ 0 h 487"/>
                <a:gd name="T64" fmla="*/ 2 w 1505"/>
                <a:gd name="T65" fmla="*/ 0 h 487"/>
                <a:gd name="T66" fmla="*/ 2 w 1505"/>
                <a:gd name="T67" fmla="*/ 0 h 487"/>
                <a:gd name="T68" fmla="*/ 3 w 1505"/>
                <a:gd name="T69" fmla="*/ 0 h 487"/>
                <a:gd name="T70" fmla="*/ 3 w 1505"/>
                <a:gd name="T71" fmla="*/ 0 h 487"/>
                <a:gd name="T72" fmla="*/ 3 w 1505"/>
                <a:gd name="T73" fmla="*/ 0 h 487"/>
                <a:gd name="T74" fmla="*/ 3 w 1505"/>
                <a:gd name="T75" fmla="*/ 0 h 487"/>
                <a:gd name="T76" fmla="*/ 3 w 1505"/>
                <a:gd name="T77" fmla="*/ 0 h 487"/>
                <a:gd name="T78" fmla="*/ 3 w 1505"/>
                <a:gd name="T79" fmla="*/ 0 h 487"/>
                <a:gd name="T80" fmla="*/ 2 w 1505"/>
                <a:gd name="T81" fmla="*/ 0 h 487"/>
                <a:gd name="T82" fmla="*/ 2 w 1505"/>
                <a:gd name="T83" fmla="*/ 0 h 487"/>
                <a:gd name="T84" fmla="*/ 2 w 1505"/>
                <a:gd name="T85" fmla="*/ 0 h 487"/>
                <a:gd name="T86" fmla="*/ 2 w 1505"/>
                <a:gd name="T87" fmla="*/ 0 h 487"/>
                <a:gd name="T88" fmla="*/ 1 w 1505"/>
                <a:gd name="T89" fmla="*/ 0 h 487"/>
                <a:gd name="T90" fmla="*/ 1 w 1505"/>
                <a:gd name="T91" fmla="*/ 0 h 487"/>
                <a:gd name="T92" fmla="*/ 1 w 1505"/>
                <a:gd name="T93" fmla="*/ 0 h 487"/>
                <a:gd name="T94" fmla="*/ 1 w 1505"/>
                <a:gd name="T95" fmla="*/ 0 h 487"/>
                <a:gd name="T96" fmla="*/ 1 w 1505"/>
                <a:gd name="T97" fmla="*/ 0 h 487"/>
                <a:gd name="T98" fmla="*/ 1 w 1505"/>
                <a:gd name="T99" fmla="*/ 0 h 487"/>
                <a:gd name="T100" fmla="*/ 1 w 1505"/>
                <a:gd name="T101" fmla="*/ 0 h 487"/>
                <a:gd name="T102" fmla="*/ 1 w 1505"/>
                <a:gd name="T103" fmla="*/ 0 h 487"/>
                <a:gd name="T104" fmla="*/ 1 w 1505"/>
                <a:gd name="T105" fmla="*/ 0 h 487"/>
                <a:gd name="T106" fmla="*/ 1 w 1505"/>
                <a:gd name="T107" fmla="*/ 0 h 487"/>
                <a:gd name="T108" fmla="*/ 1 w 1505"/>
                <a:gd name="T109" fmla="*/ 0 h 487"/>
                <a:gd name="T110" fmla="*/ 2 w 1505"/>
                <a:gd name="T111" fmla="*/ 0 h 487"/>
                <a:gd name="T112" fmla="*/ 2 w 1505"/>
                <a:gd name="T113" fmla="*/ 0 h 487"/>
                <a:gd name="T114" fmla="*/ 2 w 1505"/>
                <a:gd name="T115" fmla="*/ 0 h 487"/>
                <a:gd name="T116" fmla="*/ 2 w 1505"/>
                <a:gd name="T117" fmla="*/ 0 h 487"/>
                <a:gd name="T118" fmla="*/ 3 w 1505"/>
                <a:gd name="T119" fmla="*/ 0 h 487"/>
                <a:gd name="T120" fmla="*/ 3 w 1505"/>
                <a:gd name="T121" fmla="*/ 0 h 487"/>
                <a:gd name="T122" fmla="*/ 3 w 1505"/>
                <a:gd name="T123" fmla="*/ 0 h 487"/>
                <a:gd name="T124" fmla="*/ 3 w 1505"/>
                <a:gd name="T125" fmla="*/ 0 h 4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05"/>
                <a:gd name="T190" fmla="*/ 0 h 487"/>
                <a:gd name="T191" fmla="*/ 1505 w 1505"/>
                <a:gd name="T192" fmla="*/ 487 h 48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05" h="487">
                  <a:moveTo>
                    <a:pt x="1503" y="24"/>
                  </a:moveTo>
                  <a:lnTo>
                    <a:pt x="1505" y="42"/>
                  </a:lnTo>
                  <a:lnTo>
                    <a:pt x="1504" y="58"/>
                  </a:lnTo>
                  <a:lnTo>
                    <a:pt x="1501" y="74"/>
                  </a:lnTo>
                  <a:lnTo>
                    <a:pt x="1496" y="90"/>
                  </a:lnTo>
                  <a:lnTo>
                    <a:pt x="1489" y="105"/>
                  </a:lnTo>
                  <a:lnTo>
                    <a:pt x="1481" y="120"/>
                  </a:lnTo>
                  <a:lnTo>
                    <a:pt x="1473" y="135"/>
                  </a:lnTo>
                  <a:lnTo>
                    <a:pt x="1465" y="149"/>
                  </a:lnTo>
                  <a:lnTo>
                    <a:pt x="1455" y="154"/>
                  </a:lnTo>
                  <a:lnTo>
                    <a:pt x="1455" y="134"/>
                  </a:lnTo>
                  <a:lnTo>
                    <a:pt x="1456" y="107"/>
                  </a:lnTo>
                  <a:lnTo>
                    <a:pt x="1456" y="82"/>
                  </a:lnTo>
                  <a:lnTo>
                    <a:pt x="1451" y="58"/>
                  </a:lnTo>
                  <a:lnTo>
                    <a:pt x="1448" y="82"/>
                  </a:lnTo>
                  <a:lnTo>
                    <a:pt x="1439" y="104"/>
                  </a:lnTo>
                  <a:lnTo>
                    <a:pt x="1426" y="125"/>
                  </a:lnTo>
                  <a:lnTo>
                    <a:pt x="1411" y="143"/>
                  </a:lnTo>
                  <a:lnTo>
                    <a:pt x="1392" y="160"/>
                  </a:lnTo>
                  <a:lnTo>
                    <a:pt x="1373" y="176"/>
                  </a:lnTo>
                  <a:lnTo>
                    <a:pt x="1353" y="193"/>
                  </a:lnTo>
                  <a:lnTo>
                    <a:pt x="1335" y="207"/>
                  </a:lnTo>
                  <a:lnTo>
                    <a:pt x="1346" y="183"/>
                  </a:lnTo>
                  <a:lnTo>
                    <a:pt x="1354" y="157"/>
                  </a:lnTo>
                  <a:lnTo>
                    <a:pt x="1360" y="129"/>
                  </a:lnTo>
                  <a:lnTo>
                    <a:pt x="1364" y="99"/>
                  </a:lnTo>
                  <a:lnTo>
                    <a:pt x="1356" y="107"/>
                  </a:lnTo>
                  <a:lnTo>
                    <a:pt x="1348" y="116"/>
                  </a:lnTo>
                  <a:lnTo>
                    <a:pt x="1341" y="126"/>
                  </a:lnTo>
                  <a:lnTo>
                    <a:pt x="1334" y="135"/>
                  </a:lnTo>
                  <a:lnTo>
                    <a:pt x="1326" y="145"/>
                  </a:lnTo>
                  <a:lnTo>
                    <a:pt x="1318" y="156"/>
                  </a:lnTo>
                  <a:lnTo>
                    <a:pt x="1310" y="165"/>
                  </a:lnTo>
                  <a:lnTo>
                    <a:pt x="1300" y="174"/>
                  </a:lnTo>
                  <a:lnTo>
                    <a:pt x="1231" y="221"/>
                  </a:lnTo>
                  <a:lnTo>
                    <a:pt x="1242" y="197"/>
                  </a:lnTo>
                  <a:lnTo>
                    <a:pt x="1250" y="171"/>
                  </a:lnTo>
                  <a:lnTo>
                    <a:pt x="1254" y="144"/>
                  </a:lnTo>
                  <a:lnTo>
                    <a:pt x="1252" y="118"/>
                  </a:lnTo>
                  <a:lnTo>
                    <a:pt x="1242" y="122"/>
                  </a:lnTo>
                  <a:lnTo>
                    <a:pt x="1235" y="129"/>
                  </a:lnTo>
                  <a:lnTo>
                    <a:pt x="1229" y="140"/>
                  </a:lnTo>
                  <a:lnTo>
                    <a:pt x="1223" y="149"/>
                  </a:lnTo>
                  <a:lnTo>
                    <a:pt x="1217" y="161"/>
                  </a:lnTo>
                  <a:lnTo>
                    <a:pt x="1210" y="174"/>
                  </a:lnTo>
                  <a:lnTo>
                    <a:pt x="1201" y="184"/>
                  </a:lnTo>
                  <a:lnTo>
                    <a:pt x="1192" y="195"/>
                  </a:lnTo>
                  <a:lnTo>
                    <a:pt x="1181" y="205"/>
                  </a:lnTo>
                  <a:lnTo>
                    <a:pt x="1169" y="214"/>
                  </a:lnTo>
                  <a:lnTo>
                    <a:pt x="1157" y="222"/>
                  </a:lnTo>
                  <a:lnTo>
                    <a:pt x="1146" y="231"/>
                  </a:lnTo>
                  <a:lnTo>
                    <a:pt x="1149" y="142"/>
                  </a:lnTo>
                  <a:lnTo>
                    <a:pt x="1140" y="153"/>
                  </a:lnTo>
                  <a:lnTo>
                    <a:pt x="1130" y="165"/>
                  </a:lnTo>
                  <a:lnTo>
                    <a:pt x="1119" y="175"/>
                  </a:lnTo>
                  <a:lnTo>
                    <a:pt x="1108" y="187"/>
                  </a:lnTo>
                  <a:lnTo>
                    <a:pt x="1096" y="197"/>
                  </a:lnTo>
                  <a:lnTo>
                    <a:pt x="1085" y="209"/>
                  </a:lnTo>
                  <a:lnTo>
                    <a:pt x="1073" y="219"/>
                  </a:lnTo>
                  <a:lnTo>
                    <a:pt x="1062" y="229"/>
                  </a:lnTo>
                  <a:lnTo>
                    <a:pt x="1049" y="240"/>
                  </a:lnTo>
                  <a:lnTo>
                    <a:pt x="1037" y="250"/>
                  </a:lnTo>
                  <a:lnTo>
                    <a:pt x="1024" y="259"/>
                  </a:lnTo>
                  <a:lnTo>
                    <a:pt x="1011" y="270"/>
                  </a:lnTo>
                  <a:lnTo>
                    <a:pt x="998" y="279"/>
                  </a:lnTo>
                  <a:lnTo>
                    <a:pt x="986" y="287"/>
                  </a:lnTo>
                  <a:lnTo>
                    <a:pt x="972" y="295"/>
                  </a:lnTo>
                  <a:lnTo>
                    <a:pt x="959" y="303"/>
                  </a:lnTo>
                  <a:lnTo>
                    <a:pt x="965" y="292"/>
                  </a:lnTo>
                  <a:lnTo>
                    <a:pt x="972" y="281"/>
                  </a:lnTo>
                  <a:lnTo>
                    <a:pt x="980" y="271"/>
                  </a:lnTo>
                  <a:lnTo>
                    <a:pt x="988" y="260"/>
                  </a:lnTo>
                  <a:lnTo>
                    <a:pt x="997" y="250"/>
                  </a:lnTo>
                  <a:lnTo>
                    <a:pt x="1004" y="241"/>
                  </a:lnTo>
                  <a:lnTo>
                    <a:pt x="1011" y="229"/>
                  </a:lnTo>
                  <a:lnTo>
                    <a:pt x="1017" y="219"/>
                  </a:lnTo>
                  <a:lnTo>
                    <a:pt x="1013" y="214"/>
                  </a:lnTo>
                  <a:lnTo>
                    <a:pt x="1001" y="226"/>
                  </a:lnTo>
                  <a:lnTo>
                    <a:pt x="988" y="236"/>
                  </a:lnTo>
                  <a:lnTo>
                    <a:pt x="974" y="248"/>
                  </a:lnTo>
                  <a:lnTo>
                    <a:pt x="962" y="258"/>
                  </a:lnTo>
                  <a:lnTo>
                    <a:pt x="948" y="267"/>
                  </a:lnTo>
                  <a:lnTo>
                    <a:pt x="934" y="278"/>
                  </a:lnTo>
                  <a:lnTo>
                    <a:pt x="920" y="287"/>
                  </a:lnTo>
                  <a:lnTo>
                    <a:pt x="906" y="295"/>
                  </a:lnTo>
                  <a:lnTo>
                    <a:pt x="891" y="303"/>
                  </a:lnTo>
                  <a:lnTo>
                    <a:pt x="878" y="311"/>
                  </a:lnTo>
                  <a:lnTo>
                    <a:pt x="863" y="319"/>
                  </a:lnTo>
                  <a:lnTo>
                    <a:pt x="848" y="325"/>
                  </a:lnTo>
                  <a:lnTo>
                    <a:pt x="833" y="332"/>
                  </a:lnTo>
                  <a:lnTo>
                    <a:pt x="818" y="338"/>
                  </a:lnTo>
                  <a:lnTo>
                    <a:pt x="803" y="342"/>
                  </a:lnTo>
                  <a:lnTo>
                    <a:pt x="787" y="347"/>
                  </a:lnTo>
                  <a:lnTo>
                    <a:pt x="795" y="340"/>
                  </a:lnTo>
                  <a:lnTo>
                    <a:pt x="804" y="332"/>
                  </a:lnTo>
                  <a:lnTo>
                    <a:pt x="813" y="324"/>
                  </a:lnTo>
                  <a:lnTo>
                    <a:pt x="823" y="316"/>
                  </a:lnTo>
                  <a:lnTo>
                    <a:pt x="833" y="307"/>
                  </a:lnTo>
                  <a:lnTo>
                    <a:pt x="842" y="297"/>
                  </a:lnTo>
                  <a:lnTo>
                    <a:pt x="850" y="288"/>
                  </a:lnTo>
                  <a:lnTo>
                    <a:pt x="857" y="278"/>
                  </a:lnTo>
                  <a:lnTo>
                    <a:pt x="850" y="278"/>
                  </a:lnTo>
                  <a:lnTo>
                    <a:pt x="844" y="279"/>
                  </a:lnTo>
                  <a:lnTo>
                    <a:pt x="837" y="282"/>
                  </a:lnTo>
                  <a:lnTo>
                    <a:pt x="831" y="286"/>
                  </a:lnTo>
                  <a:lnTo>
                    <a:pt x="826" y="289"/>
                  </a:lnTo>
                  <a:lnTo>
                    <a:pt x="820" y="294"/>
                  </a:lnTo>
                  <a:lnTo>
                    <a:pt x="813" y="297"/>
                  </a:lnTo>
                  <a:lnTo>
                    <a:pt x="807" y="300"/>
                  </a:lnTo>
                  <a:lnTo>
                    <a:pt x="795" y="303"/>
                  </a:lnTo>
                  <a:lnTo>
                    <a:pt x="781" y="307"/>
                  </a:lnTo>
                  <a:lnTo>
                    <a:pt x="768" y="310"/>
                  </a:lnTo>
                  <a:lnTo>
                    <a:pt x="754" y="312"/>
                  </a:lnTo>
                  <a:lnTo>
                    <a:pt x="740" y="315"/>
                  </a:lnTo>
                  <a:lnTo>
                    <a:pt x="727" y="317"/>
                  </a:lnTo>
                  <a:lnTo>
                    <a:pt x="713" y="318"/>
                  </a:lnTo>
                  <a:lnTo>
                    <a:pt x="698" y="318"/>
                  </a:lnTo>
                  <a:lnTo>
                    <a:pt x="706" y="312"/>
                  </a:lnTo>
                  <a:lnTo>
                    <a:pt x="715" y="308"/>
                  </a:lnTo>
                  <a:lnTo>
                    <a:pt x="723" y="302"/>
                  </a:lnTo>
                  <a:lnTo>
                    <a:pt x="732" y="296"/>
                  </a:lnTo>
                  <a:lnTo>
                    <a:pt x="740" y="290"/>
                  </a:lnTo>
                  <a:lnTo>
                    <a:pt x="749" y="283"/>
                  </a:lnTo>
                  <a:lnTo>
                    <a:pt x="755" y="275"/>
                  </a:lnTo>
                  <a:lnTo>
                    <a:pt x="762" y="267"/>
                  </a:lnTo>
                  <a:lnTo>
                    <a:pt x="742" y="272"/>
                  </a:lnTo>
                  <a:lnTo>
                    <a:pt x="720" y="277"/>
                  </a:lnTo>
                  <a:lnTo>
                    <a:pt x="699" y="281"/>
                  </a:lnTo>
                  <a:lnTo>
                    <a:pt x="677" y="286"/>
                  </a:lnTo>
                  <a:lnTo>
                    <a:pt x="654" y="288"/>
                  </a:lnTo>
                  <a:lnTo>
                    <a:pt x="632" y="290"/>
                  </a:lnTo>
                  <a:lnTo>
                    <a:pt x="609" y="290"/>
                  </a:lnTo>
                  <a:lnTo>
                    <a:pt x="586" y="288"/>
                  </a:lnTo>
                  <a:lnTo>
                    <a:pt x="593" y="282"/>
                  </a:lnTo>
                  <a:lnTo>
                    <a:pt x="601" y="278"/>
                  </a:lnTo>
                  <a:lnTo>
                    <a:pt x="609" y="272"/>
                  </a:lnTo>
                  <a:lnTo>
                    <a:pt x="616" y="266"/>
                  </a:lnTo>
                  <a:lnTo>
                    <a:pt x="623" y="262"/>
                  </a:lnTo>
                  <a:lnTo>
                    <a:pt x="630" y="255"/>
                  </a:lnTo>
                  <a:lnTo>
                    <a:pt x="637" y="249"/>
                  </a:lnTo>
                  <a:lnTo>
                    <a:pt x="643" y="242"/>
                  </a:lnTo>
                  <a:lnTo>
                    <a:pt x="634" y="242"/>
                  </a:lnTo>
                  <a:lnTo>
                    <a:pt x="628" y="244"/>
                  </a:lnTo>
                  <a:lnTo>
                    <a:pt x="621" y="247"/>
                  </a:lnTo>
                  <a:lnTo>
                    <a:pt x="613" y="250"/>
                  </a:lnTo>
                  <a:lnTo>
                    <a:pt x="606" y="255"/>
                  </a:lnTo>
                  <a:lnTo>
                    <a:pt x="599" y="258"/>
                  </a:lnTo>
                  <a:lnTo>
                    <a:pt x="591" y="260"/>
                  </a:lnTo>
                  <a:lnTo>
                    <a:pt x="583" y="263"/>
                  </a:lnTo>
                  <a:lnTo>
                    <a:pt x="434" y="301"/>
                  </a:lnTo>
                  <a:lnTo>
                    <a:pt x="435" y="293"/>
                  </a:lnTo>
                  <a:lnTo>
                    <a:pt x="495" y="240"/>
                  </a:lnTo>
                  <a:lnTo>
                    <a:pt x="472" y="245"/>
                  </a:lnTo>
                  <a:lnTo>
                    <a:pt x="448" y="252"/>
                  </a:lnTo>
                  <a:lnTo>
                    <a:pt x="426" y="260"/>
                  </a:lnTo>
                  <a:lnTo>
                    <a:pt x="403" y="270"/>
                  </a:lnTo>
                  <a:lnTo>
                    <a:pt x="381" y="279"/>
                  </a:lnTo>
                  <a:lnTo>
                    <a:pt x="358" y="289"/>
                  </a:lnTo>
                  <a:lnTo>
                    <a:pt x="336" y="300"/>
                  </a:lnTo>
                  <a:lnTo>
                    <a:pt x="314" y="310"/>
                  </a:lnTo>
                  <a:lnTo>
                    <a:pt x="182" y="368"/>
                  </a:lnTo>
                  <a:lnTo>
                    <a:pt x="205" y="372"/>
                  </a:lnTo>
                  <a:lnTo>
                    <a:pt x="227" y="376"/>
                  </a:lnTo>
                  <a:lnTo>
                    <a:pt x="250" y="377"/>
                  </a:lnTo>
                  <a:lnTo>
                    <a:pt x="272" y="377"/>
                  </a:lnTo>
                  <a:lnTo>
                    <a:pt x="295" y="376"/>
                  </a:lnTo>
                  <a:lnTo>
                    <a:pt x="317" y="373"/>
                  </a:lnTo>
                  <a:lnTo>
                    <a:pt x="340" y="371"/>
                  </a:lnTo>
                  <a:lnTo>
                    <a:pt x="361" y="368"/>
                  </a:lnTo>
                  <a:lnTo>
                    <a:pt x="384" y="365"/>
                  </a:lnTo>
                  <a:lnTo>
                    <a:pt x="406" y="362"/>
                  </a:lnTo>
                  <a:lnTo>
                    <a:pt x="429" y="360"/>
                  </a:lnTo>
                  <a:lnTo>
                    <a:pt x="452" y="358"/>
                  </a:lnTo>
                  <a:lnTo>
                    <a:pt x="475" y="358"/>
                  </a:lnTo>
                  <a:lnTo>
                    <a:pt x="499" y="358"/>
                  </a:lnTo>
                  <a:lnTo>
                    <a:pt x="522" y="361"/>
                  </a:lnTo>
                  <a:lnTo>
                    <a:pt x="546" y="365"/>
                  </a:lnTo>
                  <a:lnTo>
                    <a:pt x="660" y="383"/>
                  </a:lnTo>
                  <a:lnTo>
                    <a:pt x="674" y="388"/>
                  </a:lnTo>
                  <a:lnTo>
                    <a:pt x="687" y="395"/>
                  </a:lnTo>
                  <a:lnTo>
                    <a:pt x="701" y="402"/>
                  </a:lnTo>
                  <a:lnTo>
                    <a:pt x="716" y="410"/>
                  </a:lnTo>
                  <a:lnTo>
                    <a:pt x="730" y="417"/>
                  </a:lnTo>
                  <a:lnTo>
                    <a:pt x="744" y="423"/>
                  </a:lnTo>
                  <a:lnTo>
                    <a:pt x="759" y="430"/>
                  </a:lnTo>
                  <a:lnTo>
                    <a:pt x="774" y="436"/>
                  </a:lnTo>
                  <a:lnTo>
                    <a:pt x="788" y="440"/>
                  </a:lnTo>
                  <a:lnTo>
                    <a:pt x="803" y="445"/>
                  </a:lnTo>
                  <a:lnTo>
                    <a:pt x="818" y="447"/>
                  </a:lnTo>
                  <a:lnTo>
                    <a:pt x="834" y="449"/>
                  </a:lnTo>
                  <a:lnTo>
                    <a:pt x="849" y="449"/>
                  </a:lnTo>
                  <a:lnTo>
                    <a:pt x="865" y="447"/>
                  </a:lnTo>
                  <a:lnTo>
                    <a:pt x="881" y="445"/>
                  </a:lnTo>
                  <a:lnTo>
                    <a:pt x="897" y="439"/>
                  </a:lnTo>
                  <a:lnTo>
                    <a:pt x="919" y="432"/>
                  </a:lnTo>
                  <a:lnTo>
                    <a:pt x="940" y="424"/>
                  </a:lnTo>
                  <a:lnTo>
                    <a:pt x="960" y="416"/>
                  </a:lnTo>
                  <a:lnTo>
                    <a:pt x="981" y="406"/>
                  </a:lnTo>
                  <a:lnTo>
                    <a:pt x="1002" y="396"/>
                  </a:lnTo>
                  <a:lnTo>
                    <a:pt x="1023" y="387"/>
                  </a:lnTo>
                  <a:lnTo>
                    <a:pt x="1043" y="377"/>
                  </a:lnTo>
                  <a:lnTo>
                    <a:pt x="1064" y="368"/>
                  </a:lnTo>
                  <a:lnTo>
                    <a:pt x="1085" y="358"/>
                  </a:lnTo>
                  <a:lnTo>
                    <a:pt x="1106" y="351"/>
                  </a:lnTo>
                  <a:lnTo>
                    <a:pt x="1128" y="345"/>
                  </a:lnTo>
                  <a:lnTo>
                    <a:pt x="1149" y="339"/>
                  </a:lnTo>
                  <a:lnTo>
                    <a:pt x="1171" y="334"/>
                  </a:lnTo>
                  <a:lnTo>
                    <a:pt x="1194" y="332"/>
                  </a:lnTo>
                  <a:lnTo>
                    <a:pt x="1217" y="332"/>
                  </a:lnTo>
                  <a:lnTo>
                    <a:pt x="1242" y="334"/>
                  </a:lnTo>
                  <a:lnTo>
                    <a:pt x="1257" y="339"/>
                  </a:lnTo>
                  <a:lnTo>
                    <a:pt x="1272" y="343"/>
                  </a:lnTo>
                  <a:lnTo>
                    <a:pt x="1286" y="347"/>
                  </a:lnTo>
                  <a:lnTo>
                    <a:pt x="1303" y="350"/>
                  </a:lnTo>
                  <a:lnTo>
                    <a:pt x="1319" y="351"/>
                  </a:lnTo>
                  <a:lnTo>
                    <a:pt x="1335" y="353"/>
                  </a:lnTo>
                  <a:lnTo>
                    <a:pt x="1351" y="351"/>
                  </a:lnTo>
                  <a:lnTo>
                    <a:pt x="1367" y="348"/>
                  </a:lnTo>
                  <a:lnTo>
                    <a:pt x="1382" y="342"/>
                  </a:lnTo>
                  <a:lnTo>
                    <a:pt x="1396" y="335"/>
                  </a:lnTo>
                  <a:lnTo>
                    <a:pt x="1410" y="328"/>
                  </a:lnTo>
                  <a:lnTo>
                    <a:pt x="1424" y="323"/>
                  </a:lnTo>
                  <a:lnTo>
                    <a:pt x="1439" y="316"/>
                  </a:lnTo>
                  <a:lnTo>
                    <a:pt x="1452" y="311"/>
                  </a:lnTo>
                  <a:lnTo>
                    <a:pt x="1467" y="307"/>
                  </a:lnTo>
                  <a:lnTo>
                    <a:pt x="1483" y="304"/>
                  </a:lnTo>
                  <a:lnTo>
                    <a:pt x="1466" y="320"/>
                  </a:lnTo>
                  <a:lnTo>
                    <a:pt x="1454" y="327"/>
                  </a:lnTo>
                  <a:lnTo>
                    <a:pt x="1441" y="336"/>
                  </a:lnTo>
                  <a:lnTo>
                    <a:pt x="1428" y="346"/>
                  </a:lnTo>
                  <a:lnTo>
                    <a:pt x="1416" y="355"/>
                  </a:lnTo>
                  <a:lnTo>
                    <a:pt x="1403" y="364"/>
                  </a:lnTo>
                  <a:lnTo>
                    <a:pt x="1391" y="374"/>
                  </a:lnTo>
                  <a:lnTo>
                    <a:pt x="1379" y="384"/>
                  </a:lnTo>
                  <a:lnTo>
                    <a:pt x="1366" y="392"/>
                  </a:lnTo>
                  <a:lnTo>
                    <a:pt x="1352" y="400"/>
                  </a:lnTo>
                  <a:lnTo>
                    <a:pt x="1339" y="406"/>
                  </a:lnTo>
                  <a:lnTo>
                    <a:pt x="1326" y="411"/>
                  </a:lnTo>
                  <a:lnTo>
                    <a:pt x="1312" y="415"/>
                  </a:lnTo>
                  <a:lnTo>
                    <a:pt x="1297" y="416"/>
                  </a:lnTo>
                  <a:lnTo>
                    <a:pt x="1282" y="415"/>
                  </a:lnTo>
                  <a:lnTo>
                    <a:pt x="1267" y="411"/>
                  </a:lnTo>
                  <a:lnTo>
                    <a:pt x="1251" y="406"/>
                  </a:lnTo>
                  <a:lnTo>
                    <a:pt x="1223" y="398"/>
                  </a:lnTo>
                  <a:lnTo>
                    <a:pt x="1197" y="392"/>
                  </a:lnTo>
                  <a:lnTo>
                    <a:pt x="1171" y="391"/>
                  </a:lnTo>
                  <a:lnTo>
                    <a:pt x="1146" y="393"/>
                  </a:lnTo>
                  <a:lnTo>
                    <a:pt x="1122" y="396"/>
                  </a:lnTo>
                  <a:lnTo>
                    <a:pt x="1098" y="402"/>
                  </a:lnTo>
                  <a:lnTo>
                    <a:pt x="1073" y="410"/>
                  </a:lnTo>
                  <a:lnTo>
                    <a:pt x="1050" y="419"/>
                  </a:lnTo>
                  <a:lnTo>
                    <a:pt x="1026" y="430"/>
                  </a:lnTo>
                  <a:lnTo>
                    <a:pt x="1003" y="440"/>
                  </a:lnTo>
                  <a:lnTo>
                    <a:pt x="980" y="450"/>
                  </a:lnTo>
                  <a:lnTo>
                    <a:pt x="956" y="460"/>
                  </a:lnTo>
                  <a:lnTo>
                    <a:pt x="932" y="469"/>
                  </a:lnTo>
                  <a:lnTo>
                    <a:pt x="907" y="477"/>
                  </a:lnTo>
                  <a:lnTo>
                    <a:pt x="883" y="483"/>
                  </a:lnTo>
                  <a:lnTo>
                    <a:pt x="858" y="486"/>
                  </a:lnTo>
                  <a:lnTo>
                    <a:pt x="837" y="487"/>
                  </a:lnTo>
                  <a:lnTo>
                    <a:pt x="816" y="487"/>
                  </a:lnTo>
                  <a:lnTo>
                    <a:pt x="797" y="486"/>
                  </a:lnTo>
                  <a:lnTo>
                    <a:pt x="777" y="484"/>
                  </a:lnTo>
                  <a:lnTo>
                    <a:pt x="759" y="480"/>
                  </a:lnTo>
                  <a:lnTo>
                    <a:pt x="740" y="475"/>
                  </a:lnTo>
                  <a:lnTo>
                    <a:pt x="722" y="470"/>
                  </a:lnTo>
                  <a:lnTo>
                    <a:pt x="705" y="463"/>
                  </a:lnTo>
                  <a:lnTo>
                    <a:pt x="686" y="456"/>
                  </a:lnTo>
                  <a:lnTo>
                    <a:pt x="669" y="449"/>
                  </a:lnTo>
                  <a:lnTo>
                    <a:pt x="652" y="442"/>
                  </a:lnTo>
                  <a:lnTo>
                    <a:pt x="634" y="436"/>
                  </a:lnTo>
                  <a:lnTo>
                    <a:pt x="617" y="427"/>
                  </a:lnTo>
                  <a:lnTo>
                    <a:pt x="599" y="421"/>
                  </a:lnTo>
                  <a:lnTo>
                    <a:pt x="581" y="414"/>
                  </a:lnTo>
                  <a:lnTo>
                    <a:pt x="564" y="408"/>
                  </a:lnTo>
                  <a:lnTo>
                    <a:pt x="538" y="401"/>
                  </a:lnTo>
                  <a:lnTo>
                    <a:pt x="511" y="395"/>
                  </a:lnTo>
                  <a:lnTo>
                    <a:pt x="485" y="393"/>
                  </a:lnTo>
                  <a:lnTo>
                    <a:pt x="459" y="393"/>
                  </a:lnTo>
                  <a:lnTo>
                    <a:pt x="433" y="394"/>
                  </a:lnTo>
                  <a:lnTo>
                    <a:pt x="408" y="396"/>
                  </a:lnTo>
                  <a:lnTo>
                    <a:pt x="382" y="399"/>
                  </a:lnTo>
                  <a:lnTo>
                    <a:pt x="356" y="402"/>
                  </a:lnTo>
                  <a:lnTo>
                    <a:pt x="330" y="407"/>
                  </a:lnTo>
                  <a:lnTo>
                    <a:pt x="304" y="410"/>
                  </a:lnTo>
                  <a:lnTo>
                    <a:pt x="279" y="412"/>
                  </a:lnTo>
                  <a:lnTo>
                    <a:pt x="252" y="415"/>
                  </a:lnTo>
                  <a:lnTo>
                    <a:pt x="226" y="416"/>
                  </a:lnTo>
                  <a:lnTo>
                    <a:pt x="199" y="415"/>
                  </a:lnTo>
                  <a:lnTo>
                    <a:pt x="171" y="412"/>
                  </a:lnTo>
                  <a:lnTo>
                    <a:pt x="144" y="407"/>
                  </a:lnTo>
                  <a:lnTo>
                    <a:pt x="125" y="403"/>
                  </a:lnTo>
                  <a:lnTo>
                    <a:pt x="106" y="401"/>
                  </a:lnTo>
                  <a:lnTo>
                    <a:pt x="86" y="400"/>
                  </a:lnTo>
                  <a:lnTo>
                    <a:pt x="67" y="399"/>
                  </a:lnTo>
                  <a:lnTo>
                    <a:pt x="48" y="395"/>
                  </a:lnTo>
                  <a:lnTo>
                    <a:pt x="31" y="391"/>
                  </a:lnTo>
                  <a:lnTo>
                    <a:pt x="15" y="383"/>
                  </a:lnTo>
                  <a:lnTo>
                    <a:pt x="0" y="371"/>
                  </a:lnTo>
                  <a:lnTo>
                    <a:pt x="3" y="355"/>
                  </a:lnTo>
                  <a:lnTo>
                    <a:pt x="11" y="342"/>
                  </a:lnTo>
                  <a:lnTo>
                    <a:pt x="23" y="332"/>
                  </a:lnTo>
                  <a:lnTo>
                    <a:pt x="35" y="324"/>
                  </a:lnTo>
                  <a:lnTo>
                    <a:pt x="50" y="317"/>
                  </a:lnTo>
                  <a:lnTo>
                    <a:pt x="67" y="312"/>
                  </a:lnTo>
                  <a:lnTo>
                    <a:pt x="82" y="308"/>
                  </a:lnTo>
                  <a:lnTo>
                    <a:pt x="95" y="303"/>
                  </a:lnTo>
                  <a:lnTo>
                    <a:pt x="197" y="293"/>
                  </a:lnTo>
                  <a:lnTo>
                    <a:pt x="215" y="274"/>
                  </a:lnTo>
                  <a:lnTo>
                    <a:pt x="234" y="256"/>
                  </a:lnTo>
                  <a:lnTo>
                    <a:pt x="254" y="239"/>
                  </a:lnTo>
                  <a:lnTo>
                    <a:pt x="274" y="224"/>
                  </a:lnTo>
                  <a:lnTo>
                    <a:pt x="296" y="209"/>
                  </a:lnTo>
                  <a:lnTo>
                    <a:pt x="318" y="195"/>
                  </a:lnTo>
                  <a:lnTo>
                    <a:pt x="340" y="182"/>
                  </a:lnTo>
                  <a:lnTo>
                    <a:pt x="363" y="172"/>
                  </a:lnTo>
                  <a:lnTo>
                    <a:pt x="386" y="163"/>
                  </a:lnTo>
                  <a:lnTo>
                    <a:pt x="410" y="156"/>
                  </a:lnTo>
                  <a:lnTo>
                    <a:pt x="434" y="151"/>
                  </a:lnTo>
                  <a:lnTo>
                    <a:pt x="458" y="148"/>
                  </a:lnTo>
                  <a:lnTo>
                    <a:pt x="484" y="146"/>
                  </a:lnTo>
                  <a:lnTo>
                    <a:pt x="509" y="149"/>
                  </a:lnTo>
                  <a:lnTo>
                    <a:pt x="534" y="152"/>
                  </a:lnTo>
                  <a:lnTo>
                    <a:pt x="561" y="159"/>
                  </a:lnTo>
                  <a:lnTo>
                    <a:pt x="583" y="168"/>
                  </a:lnTo>
                  <a:lnTo>
                    <a:pt x="603" y="179"/>
                  </a:lnTo>
                  <a:lnTo>
                    <a:pt x="624" y="189"/>
                  </a:lnTo>
                  <a:lnTo>
                    <a:pt x="645" y="199"/>
                  </a:lnTo>
                  <a:lnTo>
                    <a:pt x="667" y="209"/>
                  </a:lnTo>
                  <a:lnTo>
                    <a:pt x="690" y="214"/>
                  </a:lnTo>
                  <a:lnTo>
                    <a:pt x="714" y="216"/>
                  </a:lnTo>
                  <a:lnTo>
                    <a:pt x="739" y="212"/>
                  </a:lnTo>
                  <a:lnTo>
                    <a:pt x="763" y="206"/>
                  </a:lnTo>
                  <a:lnTo>
                    <a:pt x="787" y="206"/>
                  </a:lnTo>
                  <a:lnTo>
                    <a:pt x="808" y="209"/>
                  </a:lnTo>
                  <a:lnTo>
                    <a:pt x="831" y="214"/>
                  </a:lnTo>
                  <a:lnTo>
                    <a:pt x="853" y="219"/>
                  </a:lnTo>
                  <a:lnTo>
                    <a:pt x="875" y="222"/>
                  </a:lnTo>
                  <a:lnTo>
                    <a:pt x="897" y="222"/>
                  </a:lnTo>
                  <a:lnTo>
                    <a:pt x="919" y="217"/>
                  </a:lnTo>
                  <a:lnTo>
                    <a:pt x="940" y="196"/>
                  </a:lnTo>
                  <a:lnTo>
                    <a:pt x="959" y="172"/>
                  </a:lnTo>
                  <a:lnTo>
                    <a:pt x="978" y="146"/>
                  </a:lnTo>
                  <a:lnTo>
                    <a:pt x="996" y="122"/>
                  </a:lnTo>
                  <a:lnTo>
                    <a:pt x="1017" y="99"/>
                  </a:lnTo>
                  <a:lnTo>
                    <a:pt x="1039" y="78"/>
                  </a:lnTo>
                  <a:lnTo>
                    <a:pt x="1064" y="64"/>
                  </a:lnTo>
                  <a:lnTo>
                    <a:pt x="1094" y="53"/>
                  </a:lnTo>
                  <a:lnTo>
                    <a:pt x="1106" y="51"/>
                  </a:lnTo>
                  <a:lnTo>
                    <a:pt x="1118" y="49"/>
                  </a:lnTo>
                  <a:lnTo>
                    <a:pt x="1130" y="47"/>
                  </a:lnTo>
                  <a:lnTo>
                    <a:pt x="1142" y="47"/>
                  </a:lnTo>
                  <a:lnTo>
                    <a:pt x="1155" y="47"/>
                  </a:lnTo>
                  <a:lnTo>
                    <a:pt x="1167" y="47"/>
                  </a:lnTo>
                  <a:lnTo>
                    <a:pt x="1179" y="49"/>
                  </a:lnTo>
                  <a:lnTo>
                    <a:pt x="1191" y="50"/>
                  </a:lnTo>
                  <a:lnTo>
                    <a:pt x="1204" y="52"/>
                  </a:lnTo>
                  <a:lnTo>
                    <a:pt x="1215" y="54"/>
                  </a:lnTo>
                  <a:lnTo>
                    <a:pt x="1227" y="57"/>
                  </a:lnTo>
                  <a:lnTo>
                    <a:pt x="1238" y="60"/>
                  </a:lnTo>
                  <a:lnTo>
                    <a:pt x="1250" y="64"/>
                  </a:lnTo>
                  <a:lnTo>
                    <a:pt x="1260" y="68"/>
                  </a:lnTo>
                  <a:lnTo>
                    <a:pt x="1272" y="72"/>
                  </a:lnTo>
                  <a:lnTo>
                    <a:pt x="1282" y="76"/>
                  </a:lnTo>
                  <a:lnTo>
                    <a:pt x="1296" y="75"/>
                  </a:lnTo>
                  <a:lnTo>
                    <a:pt x="1310" y="73"/>
                  </a:lnTo>
                  <a:lnTo>
                    <a:pt x="1322" y="67"/>
                  </a:lnTo>
                  <a:lnTo>
                    <a:pt x="1335" y="61"/>
                  </a:lnTo>
                  <a:lnTo>
                    <a:pt x="1348" y="54"/>
                  </a:lnTo>
                  <a:lnTo>
                    <a:pt x="1359" y="46"/>
                  </a:lnTo>
                  <a:lnTo>
                    <a:pt x="1371" y="37"/>
                  </a:lnTo>
                  <a:lnTo>
                    <a:pt x="1382" y="29"/>
                  </a:lnTo>
                  <a:lnTo>
                    <a:pt x="1394" y="21"/>
                  </a:lnTo>
                  <a:lnTo>
                    <a:pt x="1405" y="14"/>
                  </a:lnTo>
                  <a:lnTo>
                    <a:pt x="1418" y="7"/>
                  </a:lnTo>
                  <a:lnTo>
                    <a:pt x="1430" y="4"/>
                  </a:lnTo>
                  <a:lnTo>
                    <a:pt x="1443" y="0"/>
                  </a:lnTo>
                  <a:lnTo>
                    <a:pt x="1457" y="0"/>
                  </a:lnTo>
                  <a:lnTo>
                    <a:pt x="1472" y="2"/>
                  </a:lnTo>
                  <a:lnTo>
                    <a:pt x="1487" y="8"/>
                  </a:lnTo>
                  <a:lnTo>
                    <a:pt x="150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385" name="Rectangle 1121"/>
          <p:cNvSpPr>
            <a:spLocks noChangeArrowheads="1"/>
          </p:cNvSpPr>
          <p:nvPr/>
        </p:nvSpPr>
        <p:spPr bwMode="auto">
          <a:xfrm>
            <a:off x="1835150" y="5410200"/>
            <a:ext cx="162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Low Clouds</a:t>
            </a:r>
          </a:p>
        </p:txBody>
      </p:sp>
      <p:cxnSp>
        <p:nvCxnSpPr>
          <p:cNvPr id="15386" name="AutoShape 1123"/>
          <p:cNvCxnSpPr>
            <a:cxnSpLocks noChangeShapeType="1"/>
            <a:stCxn id="15385" idx="0"/>
          </p:cNvCxnSpPr>
          <p:nvPr/>
        </p:nvCxnSpPr>
        <p:spPr bwMode="auto">
          <a:xfrm rot="5400000" flipH="1">
            <a:off x="1966913" y="4729162"/>
            <a:ext cx="495300" cy="866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24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challenges</a:t>
            </a:r>
            <a:br>
              <a:rPr lang="en-US" dirty="0" smtClean="0"/>
            </a:br>
            <a:endParaRPr lang="en-IN" dirty="0">
              <a:solidFill>
                <a:srgbClr val="FF6600"/>
              </a:solidFill>
            </a:endParaRPr>
          </a:p>
        </p:txBody>
      </p:sp>
      <p:sp>
        <p:nvSpPr>
          <p:cNvPr id="16387" name="Text Placeholder 2"/>
          <p:cNvSpPr>
            <a:spLocks noGrp="1"/>
          </p:cNvSpPr>
          <p:nvPr>
            <p:ph type="body" sz="half" idx="1"/>
          </p:nvPr>
        </p:nvSpPr>
        <p:spPr>
          <a:xfrm>
            <a:off x="415925" y="1555750"/>
            <a:ext cx="8099425" cy="4559300"/>
          </a:xfrm>
        </p:spPr>
        <p:txBody>
          <a:bodyPr/>
          <a:lstStyle/>
          <a:p>
            <a:r>
              <a:rPr lang="en-US" sz="2000" smtClean="0">
                <a:solidFill>
                  <a:srgbClr val="FF6600"/>
                </a:solidFill>
              </a:rPr>
              <a:t>physical obstructions: </a:t>
            </a:r>
            <a:r>
              <a:rPr lang="en-US" sz="2000" smtClean="0">
                <a:cs typeface="Times New Roman" pitchFamily="18" charset="0"/>
              </a:rPr>
              <a:t>Flying birds can temporarily block a single beam, but this tends to cause only short interruptions, and transmissions are easily and automatically resumed.</a:t>
            </a:r>
          </a:p>
          <a:p>
            <a:endParaRPr lang="en-US" sz="2000" smtClean="0"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2000" b="1" smtClean="0">
                <a:solidFill>
                  <a:srgbClr val="FF6600"/>
                </a:solidFill>
                <a:cs typeface="Times New Roman" pitchFamily="18" charset="0"/>
              </a:rPr>
              <a:t>Safety</a:t>
            </a:r>
            <a:r>
              <a:rPr lang="en-US" sz="2000" smtClean="0">
                <a:solidFill>
                  <a:srgbClr val="FF6600"/>
                </a:solidFill>
                <a:cs typeface="Times New Roman" pitchFamily="18" charset="0"/>
              </a:rPr>
              <a:t>: </a:t>
            </a:r>
            <a:r>
              <a:rPr lang="en-US" sz="2000" smtClean="0">
                <a:cs typeface="Times New Roman" pitchFamily="18" charset="0"/>
              </a:rPr>
              <a:t>To those unfamiliar with FSO, safety is often a concern because the technology uses lasers for transmission</a:t>
            </a:r>
          </a:p>
          <a:p>
            <a:pPr algn="just">
              <a:lnSpc>
                <a:spcPct val="80000"/>
              </a:lnSpc>
            </a:pPr>
            <a:endParaRPr lang="en-US" sz="2000" smtClean="0">
              <a:cs typeface="Times New Roman" pitchFamily="18" charset="0"/>
            </a:endParaRPr>
          </a:p>
          <a:p>
            <a:pPr algn="just"/>
            <a:r>
              <a:rPr lang="en-US" sz="2000" b="1" smtClean="0">
                <a:solidFill>
                  <a:srgbClr val="FF6600"/>
                </a:solidFill>
                <a:cs typeface="Times New Roman" pitchFamily="18" charset="0"/>
              </a:rPr>
              <a:t>Absorption</a:t>
            </a:r>
            <a:r>
              <a:rPr lang="en-US" sz="2000" smtClean="0">
                <a:solidFill>
                  <a:srgbClr val="FF6600"/>
                </a:solidFill>
                <a:cs typeface="Times New Roman" pitchFamily="18" charset="0"/>
              </a:rPr>
              <a:t>: </a:t>
            </a:r>
            <a:r>
              <a:rPr lang="en-US" sz="2000" smtClean="0">
                <a:cs typeface="Times New Roman" pitchFamily="18" charset="0"/>
              </a:rPr>
              <a:t>Absorption occurs when suspended water molecules in the terrestrial atmosphere extinguish photons. This causes a decrease in the power density (attenuation) of the FSO beam and directly affects the availability of a system.</a:t>
            </a:r>
          </a:p>
          <a:p>
            <a:pPr algn="just">
              <a:lnSpc>
                <a:spcPct val="80000"/>
              </a:lnSpc>
            </a:pPr>
            <a:endParaRPr lang="en-US" sz="2000" smtClean="0"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86200"/>
            <a:ext cx="4572000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52400" y="1371600"/>
            <a:ext cx="8747125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algn="l">
              <a:spcBef>
                <a:spcPct val="35000"/>
              </a:spcBef>
              <a:buFontTx/>
              <a:buChar char="•"/>
            </a:pPr>
            <a:r>
              <a:rPr lang="en-US" sz="2400"/>
              <a:t>Beam spreading and wandering due to propagation through air pockets of varying temperature, density, and index of refraction.</a:t>
            </a:r>
          </a:p>
          <a:p>
            <a:pPr marL="228600" indent="-228600" algn="l">
              <a:spcBef>
                <a:spcPct val="35000"/>
              </a:spcBef>
              <a:buFontTx/>
              <a:buChar char="•"/>
            </a:pPr>
            <a:r>
              <a:rPr lang="en-US" sz="2400"/>
              <a:t>Almost mutually exclusive with fog attenuation.</a:t>
            </a:r>
          </a:p>
          <a:p>
            <a:pPr marL="228600" indent="-228600" algn="l">
              <a:spcBef>
                <a:spcPct val="35000"/>
              </a:spcBef>
              <a:buFontTx/>
              <a:buChar char="•"/>
            </a:pPr>
            <a:r>
              <a:rPr lang="en-US" sz="2400"/>
              <a:t>Results in increased error rate but not complete outage.</a:t>
            </a:r>
          </a:p>
        </p:txBody>
      </p:sp>
      <p:sp>
        <p:nvSpPr>
          <p:cNvPr id="886790" name="Rectangle 6"/>
          <p:cNvSpPr>
            <a:spLocks noChangeArrowheads="1"/>
          </p:cNvSpPr>
          <p:nvPr/>
        </p:nvSpPr>
        <p:spPr bwMode="auto">
          <a:xfrm>
            <a:off x="457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F4E4CB"/>
            </a:outerShdw>
          </a:effectLst>
        </p:spPr>
        <p:txBody>
          <a:bodyPr/>
          <a:lstStyle/>
          <a:p>
            <a:pPr algn="l">
              <a:lnSpc>
                <a:spcPct val="95000"/>
              </a:lnSpc>
              <a:defRPr/>
            </a:pPr>
            <a:r>
              <a:rPr lang="en-US" sz="2400" b="1">
                <a:solidFill>
                  <a:srgbClr val="2CA67E"/>
                </a:solidFill>
                <a:latin typeface="Garamond" pitchFamily="18" charset="0"/>
              </a:rPr>
              <a:t>Challenges</a:t>
            </a:r>
            <a:br>
              <a:rPr lang="en-US" sz="2400" b="1">
                <a:solidFill>
                  <a:srgbClr val="2CA67E"/>
                </a:solidFill>
                <a:latin typeface="Garamond" pitchFamily="18" charset="0"/>
              </a:rPr>
            </a:br>
            <a:r>
              <a:rPr lang="en-US" sz="3200" b="1">
                <a:solidFill>
                  <a:srgbClr val="FD5A1E"/>
                </a:solidFill>
                <a:latin typeface="Garamond" pitchFamily="18" charset="0"/>
              </a:rPr>
              <a:t>Scintillation</a:t>
            </a:r>
          </a:p>
        </p:txBody>
      </p:sp>
      <p:pic>
        <p:nvPicPr>
          <p:cNvPr id="17413" name="Picture 7" descr="scintilla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9538" y="3867150"/>
            <a:ext cx="30988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uildSwaySun2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325" y="1684338"/>
            <a:ext cx="502920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665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smtClean="0"/>
              <a:t>Challenges</a:t>
            </a:r>
            <a:br>
              <a:rPr lang="en-US" sz="2400" smtClean="0"/>
            </a:br>
            <a:r>
              <a:rPr lang="en-US" smtClean="0">
                <a:solidFill>
                  <a:srgbClr val="FD5A1E"/>
                </a:solidFill>
              </a:rPr>
              <a:t>Building Motion – Thermal Expansion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41938" y="1804988"/>
            <a:ext cx="3652837" cy="3902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>
                <a:latin typeface="Verdana" pitchFamily="34" charset="0"/>
              </a:rPr>
              <a:t>Results from Seattle Deployment:</a:t>
            </a:r>
          </a:p>
          <a:p>
            <a:pPr algn="l"/>
            <a:endParaRPr lang="en-US" sz="2000">
              <a:latin typeface="Verdana" pitchFamily="34" charset="0"/>
            </a:endParaRPr>
          </a:p>
          <a:p>
            <a:pPr lvl="1" indent="-228600" algn="l">
              <a:buFontTx/>
              <a:buChar char="•"/>
            </a:pPr>
            <a:r>
              <a:rPr lang="en-US" sz="2000">
                <a:latin typeface="Verdana" pitchFamily="34" charset="0"/>
              </a:rPr>
              <a:t>15% of buildings move more than 4 mrad</a:t>
            </a:r>
          </a:p>
          <a:p>
            <a:pPr lvl="1" indent="-228600" algn="l">
              <a:buFontTx/>
              <a:buChar char="•"/>
            </a:pPr>
            <a:endParaRPr lang="en-US" sz="2000">
              <a:latin typeface="Verdana" pitchFamily="34" charset="0"/>
            </a:endParaRPr>
          </a:p>
          <a:p>
            <a:pPr lvl="1" indent="-228600" algn="l">
              <a:buFontTx/>
              <a:buChar char="•"/>
            </a:pPr>
            <a:r>
              <a:rPr lang="en-US" sz="2000">
                <a:latin typeface="Verdana" pitchFamily="34" charset="0"/>
              </a:rPr>
              <a:t>5% of buildings move more than 6 mrad</a:t>
            </a:r>
          </a:p>
          <a:p>
            <a:pPr lvl="1" indent="-228600" algn="l">
              <a:buFontTx/>
              <a:buChar char="•"/>
            </a:pPr>
            <a:endParaRPr lang="en-US" sz="2000">
              <a:latin typeface="Verdana" pitchFamily="34" charset="0"/>
            </a:endParaRPr>
          </a:p>
          <a:p>
            <a:pPr lvl="1" indent="-228600" algn="l">
              <a:buFontTx/>
              <a:buChar char="•"/>
            </a:pPr>
            <a:r>
              <a:rPr lang="en-US" sz="2000">
                <a:latin typeface="Verdana" pitchFamily="34" charset="0"/>
              </a:rPr>
              <a:t>1% of buildings move more than 10 mrad</a:t>
            </a:r>
          </a:p>
          <a:p>
            <a:pPr>
              <a:spcBef>
                <a:spcPct val="50000"/>
              </a:spcBef>
            </a:pPr>
            <a:endParaRPr lang="en-US" sz="2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Advantages</a:t>
            </a:r>
            <a:endParaRPr lang="en-IN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50" y="1187450"/>
            <a:ext cx="8383588" cy="45370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mtClean="0"/>
              <a:t> </a:t>
            </a:r>
            <a:r>
              <a:rPr lang="en-US" sz="2000" smtClean="0"/>
              <a:t>Ease of deployment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 License-free operation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 High bit rates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 Low bit error rates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 Immunity to electromagnetic interference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 Full duplex operation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 Very secure due to the high directionality and                                       narrowness of the beam(s)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I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7772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Seminar on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“NEXT GENERATION FREE SPACE OPTICS SYSTEM IN WIRELESS COMMUNICATION TECHNLOGY”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33425" y="2308225"/>
          <a:ext cx="77724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4"/>
      <p:bldGraphic spid="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Disadvantages</a:t>
            </a:r>
            <a:endParaRPr lang="en-IN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15925" y="1139825"/>
            <a:ext cx="8042275" cy="51069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mtClean="0"/>
              <a:t> </a:t>
            </a:r>
            <a:r>
              <a:rPr lang="en-US" sz="2000" smtClean="0"/>
              <a:t>Beam dispersion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 Atmospheric absorption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 Rain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 Fog (10..~100 dB/km attenuation)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 Scintillation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 Pollution / smog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 If the sun goes exactly behind the transmitter, it can swamp the signal.</a:t>
            </a:r>
            <a:endParaRPr lang="en-I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806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Future of FSO technology</a:t>
            </a:r>
            <a:endParaRPr lang="en-IN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44488" y="1293813"/>
            <a:ext cx="8113712" cy="4346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FSO technology will evolve from just an alternative to the fiber optics into one of the most important access solutions.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Char char="Ø"/>
            </a:pPr>
            <a:r>
              <a:rPr lang="en-US" sz="2000" smtClean="0"/>
              <a:t> Several future FSO applications are the cellular backhaul, where FSO is used to transfer voice and data between cellular base stations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Char char="Ø"/>
            </a:pPr>
            <a:r>
              <a:rPr lang="en-US" sz="2000" smtClean="0"/>
              <a:t> Wi-Fi hotspots, where FSO and Wi-Fi work well together since FSO provides no interference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Char char="Ø"/>
            </a:pPr>
            <a:r>
              <a:rPr lang="en-US" sz="2000" smtClean="0"/>
              <a:t> cable TV networks, where FSO is used to transfer the digital video data, and of course as redundant links for optical fiber networks, where FSO serves as the backup link.</a:t>
            </a:r>
          </a:p>
          <a:p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27038" y="1258888"/>
            <a:ext cx="8253412" cy="4868862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sz="1800" smtClean="0"/>
              <a:t>Fso technology will be good alternative for the fixed wireless broadband communications</a:t>
            </a:r>
          </a:p>
          <a:p>
            <a:pPr>
              <a:lnSpc>
                <a:spcPct val="300000"/>
              </a:lnSpc>
            </a:pPr>
            <a:r>
              <a:rPr lang="en-US" sz="1800" smtClean="0"/>
              <a:t>It provides high bandwidth near to the optical fiber capacity,short-time installation and low cost</a:t>
            </a:r>
          </a:p>
          <a:p>
            <a:pPr>
              <a:lnSpc>
                <a:spcPct val="300000"/>
              </a:lnSpc>
            </a:pPr>
            <a:r>
              <a:rPr lang="en-US" sz="1800" smtClean="0"/>
              <a:t>It can send higher data rates</a:t>
            </a:r>
            <a:endParaRPr lang="en-IN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References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11175" y="1520825"/>
            <a:ext cx="8418513" cy="45942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 The Free Space Optic Website  (</a:t>
            </a:r>
            <a:r>
              <a:rPr lang="en-US" smtClean="0">
                <a:solidFill>
                  <a:srgbClr val="FF0000"/>
                </a:solidFill>
              </a:rPr>
              <a:t>http://www.freespaceoptic.com</a:t>
            </a:r>
            <a:r>
              <a:rPr lang="en-US" smtClean="0"/>
              <a:t>)</a:t>
            </a:r>
          </a:p>
          <a:p>
            <a:pPr eaLnBrk="1" hangingPunct="1">
              <a:buFont typeface="Wingdings" pitchFamily="2" charset="2"/>
              <a:buChar char="Ø"/>
            </a:pPr>
            <a:endParaRPr lang="en-US" smtClean="0"/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The Components in Electronics Web Site </a:t>
            </a:r>
            <a:r>
              <a:rPr lang="en-US" smtClean="0">
                <a:solidFill>
                  <a:srgbClr val="FF0000"/>
                </a:solidFill>
              </a:rPr>
              <a:t>(http://www.cieonline.co.uk)</a:t>
            </a:r>
          </a:p>
          <a:p>
            <a:pPr eaLnBrk="1" hangingPunct="1">
              <a:buFont typeface="Wingdings" pitchFamily="2" charset="2"/>
              <a:buChar char="Ø"/>
            </a:pPr>
            <a:endParaRPr lang="en-US" smtClean="0"/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Google Search</a:t>
            </a:r>
          </a:p>
          <a:p>
            <a:pPr eaLnBrk="1" hangingPunct="1">
              <a:buFont typeface="Wingdings" pitchFamily="2" charset="2"/>
              <a:buChar char="Ø"/>
            </a:pPr>
            <a:endParaRPr lang="en-US" smtClean="0"/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Wikipedia Search</a:t>
            </a:r>
          </a:p>
          <a:p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801938"/>
            <a:ext cx="7772400" cy="12827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        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Presentation Overview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587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22375"/>
            <a:ext cx="7772400" cy="51784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Need for FSO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Historical over view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Major subsystem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Why free space optics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Wave length issues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Challenges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Advantages &amp; disadvantages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Future of FSO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conclusion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8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8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5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5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5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5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5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83343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INTRODUCTION</a:t>
            </a:r>
            <a:endParaRPr lang="en-IN" sz="2800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sz="half" idx="1"/>
          </p:nvPr>
        </p:nvSpPr>
        <p:spPr>
          <a:xfrm>
            <a:off x="444500" y="1176338"/>
            <a:ext cx="8320088" cy="52498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000" smtClean="0"/>
              <a:t>FSO is a wireless technology that transmit data via laser beams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smtClean="0"/>
              <a:t>FSO uses a light to transmit data between buildings that have a clear line of sight(LOS) 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smtClean="0"/>
              <a:t>Currently it can allow up to 2.5gbps of data rate but can increases to 10gbps using WDM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smtClean="0"/>
              <a:t>FSO is based on connectivity between two stations consisting of optical transcivers with a laser Tx and laser RX to provide full duplex communication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smtClean="0"/>
              <a:t>Free space link behave a similarly to a fiber optic system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I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Need for FSO</a:t>
            </a:r>
            <a:endParaRPr lang="en-IN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03225" y="1354138"/>
            <a:ext cx="8348663" cy="5284787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Fso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send large amount of data(around 2.5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gbps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data)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need to get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licence,the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spectrum used is an unlicensed world wide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transmit data at distance around 8km(almost 4 and half miles)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cost is often less than that of using fiber optic cables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Fso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system can be installed quickly(in days)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 it used light there is no RF interference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Historical over view </a:t>
            </a:r>
            <a:endParaRPr lang="en-IN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46100" y="1317625"/>
            <a:ext cx="7912100" cy="49291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Developed in late 60‘s by a German scientist Dr.Erhard Kube also known ‘Father of FSO technology‘</a:t>
            </a:r>
          </a:p>
          <a:p>
            <a:pPr eaLnBrk="1" hangingPunct="1">
              <a:lnSpc>
                <a:spcPct val="150000"/>
              </a:lnSpc>
            </a:pPr>
            <a:endParaRPr lang="en-US" sz="200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It has been used by military and NASA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The aim of its providing secure data and voice transmission in military researchers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endParaRPr lang="en-US" sz="200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smtClean="0"/>
              <a:t>Recently entered into the field of Telecommunications due to its fast accessing technology</a:t>
            </a:r>
          </a:p>
          <a:p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Major subsystem</a:t>
            </a:r>
            <a:endParaRPr lang="en-IN" dirty="0"/>
          </a:p>
        </p:txBody>
      </p:sp>
      <p:pic>
        <p:nvPicPr>
          <p:cNvPr id="717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54150" y="1746250"/>
            <a:ext cx="6084888" cy="35734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smtClean="0"/>
              <a:t>Why Free Space Optics (FSO)?</a:t>
            </a:r>
            <a:br>
              <a:rPr lang="en-US" sz="2400" smtClean="0"/>
            </a:br>
            <a:r>
              <a:rPr lang="en-US" smtClean="0">
                <a:solidFill>
                  <a:srgbClr val="FD5A1E"/>
                </a:solidFill>
              </a:rPr>
              <a:t>The “Last Mile” Bottleneck Problem</a:t>
            </a:r>
          </a:p>
        </p:txBody>
      </p:sp>
      <p:pic>
        <p:nvPicPr>
          <p:cNvPr id="8195" name="Picture 7" descr="3DscreenShotSM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926137" y="4705350"/>
            <a:ext cx="2676525" cy="2152650"/>
          </a:xfrm>
          <a:noFill/>
        </p:spPr>
      </p:pic>
      <p:pic>
        <p:nvPicPr>
          <p:cNvPr id="8197" name="Picture 16" descr="bottl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 t="1601"/>
          <a:stretch>
            <a:fillRect/>
          </a:stretch>
        </p:blipFill>
        <p:spPr>
          <a:xfrm>
            <a:off x="3276600" y="2590800"/>
            <a:ext cx="2743200" cy="828675"/>
          </a:xfrm>
          <a:noFill/>
        </p:spPr>
      </p:pic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1447800" y="5715000"/>
            <a:ext cx="342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/>
              <a:t>Only about 5% of commercial buildings are lit with fiber</a:t>
            </a:r>
            <a:r>
              <a:rPr lang="en-US"/>
              <a:t> </a:t>
            </a:r>
          </a:p>
        </p:txBody>
      </p:sp>
      <p:pic>
        <p:nvPicPr>
          <p:cNvPr id="8198" name="Picture 20" descr="j0235014"/>
          <p:cNvPicPr>
            <a:picLocks noChangeAspect="1" noChangeArrowheads="1"/>
          </p:cNvPicPr>
          <p:nvPr/>
        </p:nvPicPr>
        <p:blipFill>
          <a:blip r:embed="rId5"/>
          <a:srcRect l="12698" t="12698" r="11111" b="11111"/>
          <a:stretch>
            <a:fillRect/>
          </a:stretch>
        </p:blipFill>
        <p:spPr bwMode="auto">
          <a:xfrm>
            <a:off x="914400" y="28194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23" descr="j023546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3200" y="2667000"/>
            <a:ext cx="2057400" cy="2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0" name="Text Box 24"/>
          <p:cNvSpPr txBox="1">
            <a:spLocks noChangeArrowheads="1"/>
          </p:cNvSpPr>
          <p:nvPr/>
        </p:nvSpPr>
        <p:spPr bwMode="auto">
          <a:xfrm>
            <a:off x="228600" y="1447800"/>
            <a:ext cx="3352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/>
              <a:t>Wide Area Networks between major cities are extremely fast</a:t>
            </a:r>
          </a:p>
          <a:p>
            <a:pPr marL="682625" lvl="1" indent="-225425" algn="l">
              <a:buFontTx/>
              <a:buChar char="•"/>
            </a:pPr>
            <a:r>
              <a:rPr lang="en-US" sz="1800"/>
              <a:t>Fiber based</a:t>
            </a:r>
          </a:p>
          <a:p>
            <a:pPr marL="682625" lvl="1" indent="-225425" algn="l">
              <a:buFontTx/>
              <a:buChar char="•"/>
            </a:pPr>
            <a:r>
              <a:rPr lang="en-US" sz="1800"/>
              <a:t>&gt;2.5 Gbps</a:t>
            </a:r>
          </a:p>
        </p:txBody>
      </p:sp>
      <p:sp>
        <p:nvSpPr>
          <p:cNvPr id="8201" name="Text Box 25"/>
          <p:cNvSpPr txBox="1">
            <a:spLocks noChangeArrowheads="1"/>
          </p:cNvSpPr>
          <p:nvPr/>
        </p:nvSpPr>
        <p:spPr bwMode="auto">
          <a:xfrm>
            <a:off x="6400800" y="1447800"/>
            <a:ext cx="3124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/>
              <a:t>Local Area Networks in buildings are also fast</a:t>
            </a:r>
          </a:p>
          <a:p>
            <a:pPr marL="682625" lvl="1" indent="-225425" algn="l">
              <a:buFontTx/>
              <a:buChar char="•"/>
            </a:pPr>
            <a:r>
              <a:rPr lang="en-US" sz="1800"/>
              <a:t>&gt;100Mbps</a:t>
            </a:r>
          </a:p>
        </p:txBody>
      </p:sp>
      <p:grpSp>
        <p:nvGrpSpPr>
          <p:cNvPr id="8202" name="Group 32"/>
          <p:cNvGrpSpPr>
            <a:grpSpLocks/>
          </p:cNvGrpSpPr>
          <p:nvPr/>
        </p:nvGrpSpPr>
        <p:grpSpPr bwMode="auto">
          <a:xfrm>
            <a:off x="457200" y="1295400"/>
            <a:ext cx="8229600" cy="3429000"/>
            <a:chOff x="432" y="2880"/>
            <a:chExt cx="4800" cy="864"/>
          </a:xfrm>
        </p:grpSpPr>
        <p:sp>
          <p:nvSpPr>
            <p:cNvPr id="8204" name="Freeform 33"/>
            <p:cNvSpPr>
              <a:spLocks/>
            </p:cNvSpPr>
            <p:nvPr/>
          </p:nvSpPr>
          <p:spPr bwMode="auto">
            <a:xfrm>
              <a:off x="432" y="2880"/>
              <a:ext cx="4800" cy="336"/>
            </a:xfrm>
            <a:custGeom>
              <a:avLst/>
              <a:gdLst>
                <a:gd name="T0" fmla="*/ 0 w 4800"/>
                <a:gd name="T1" fmla="*/ 0 h 336"/>
                <a:gd name="T2" fmla="*/ 1680 w 4800"/>
                <a:gd name="T3" fmla="*/ 0 h 336"/>
                <a:gd name="T4" fmla="*/ 2016 w 4800"/>
                <a:gd name="T5" fmla="*/ 336 h 336"/>
                <a:gd name="T6" fmla="*/ 3072 w 4800"/>
                <a:gd name="T7" fmla="*/ 336 h 336"/>
                <a:gd name="T8" fmla="*/ 3408 w 4800"/>
                <a:gd name="T9" fmla="*/ 0 h 336"/>
                <a:gd name="T10" fmla="*/ 4800 w 4800"/>
                <a:gd name="T11" fmla="*/ 0 h 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0"/>
                <a:gd name="T19" fmla="*/ 0 h 336"/>
                <a:gd name="T20" fmla="*/ 4800 w 4800"/>
                <a:gd name="T21" fmla="*/ 336 h 3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0" h="336">
                  <a:moveTo>
                    <a:pt x="0" y="0"/>
                  </a:moveTo>
                  <a:lnTo>
                    <a:pt x="1680" y="0"/>
                  </a:lnTo>
                  <a:lnTo>
                    <a:pt x="2016" y="336"/>
                  </a:lnTo>
                  <a:lnTo>
                    <a:pt x="3072" y="336"/>
                  </a:lnTo>
                  <a:lnTo>
                    <a:pt x="3408" y="0"/>
                  </a:lnTo>
                  <a:lnTo>
                    <a:pt x="4800" y="0"/>
                  </a:ln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05" name="Freeform 34"/>
            <p:cNvSpPr>
              <a:spLocks/>
            </p:cNvSpPr>
            <p:nvPr/>
          </p:nvSpPr>
          <p:spPr bwMode="auto">
            <a:xfrm flipV="1">
              <a:off x="432" y="3408"/>
              <a:ext cx="4800" cy="336"/>
            </a:xfrm>
            <a:custGeom>
              <a:avLst/>
              <a:gdLst>
                <a:gd name="T0" fmla="*/ 0 w 4800"/>
                <a:gd name="T1" fmla="*/ 0 h 336"/>
                <a:gd name="T2" fmla="*/ 1680 w 4800"/>
                <a:gd name="T3" fmla="*/ 0 h 336"/>
                <a:gd name="T4" fmla="*/ 2016 w 4800"/>
                <a:gd name="T5" fmla="*/ 336 h 336"/>
                <a:gd name="T6" fmla="*/ 3072 w 4800"/>
                <a:gd name="T7" fmla="*/ 336 h 336"/>
                <a:gd name="T8" fmla="*/ 3408 w 4800"/>
                <a:gd name="T9" fmla="*/ 0 h 336"/>
                <a:gd name="T10" fmla="*/ 4800 w 4800"/>
                <a:gd name="T11" fmla="*/ 0 h 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0"/>
                <a:gd name="T19" fmla="*/ 0 h 336"/>
                <a:gd name="T20" fmla="*/ 4800 w 4800"/>
                <a:gd name="T21" fmla="*/ 336 h 3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0" h="336">
                  <a:moveTo>
                    <a:pt x="0" y="0"/>
                  </a:moveTo>
                  <a:lnTo>
                    <a:pt x="1680" y="0"/>
                  </a:lnTo>
                  <a:lnTo>
                    <a:pt x="2016" y="336"/>
                  </a:lnTo>
                  <a:lnTo>
                    <a:pt x="3072" y="336"/>
                  </a:lnTo>
                  <a:lnTo>
                    <a:pt x="3408" y="0"/>
                  </a:lnTo>
                  <a:lnTo>
                    <a:pt x="4800" y="0"/>
                  </a:ln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203" name="Text Box 36"/>
          <p:cNvSpPr txBox="1">
            <a:spLocks noChangeArrowheads="1"/>
          </p:cNvSpPr>
          <p:nvPr/>
        </p:nvSpPr>
        <p:spPr bwMode="auto">
          <a:xfrm>
            <a:off x="3733800" y="3733800"/>
            <a:ext cx="2362200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The connections in between are typically a lot slower</a:t>
            </a:r>
          </a:p>
          <a:p>
            <a:pPr marL="682625" lvl="1" indent="-225425" algn="l">
              <a:buFontTx/>
              <a:buChar char="•"/>
            </a:pPr>
            <a:r>
              <a:rPr lang="en-US" sz="1800"/>
              <a:t>0.3-1.5 Mbps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>
          <a:xfrm>
            <a:off x="-266700" y="236538"/>
            <a:ext cx="79375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Why Free Space Optics?</a:t>
            </a:r>
            <a:br>
              <a:rPr lang="en-US" sz="2400" dirty="0" smtClean="0"/>
            </a:br>
            <a:r>
              <a:rPr lang="en-US" dirty="0" smtClean="0">
                <a:solidFill>
                  <a:srgbClr val="FD5A1E"/>
                </a:solidFill>
              </a:rPr>
              <a:t>Why Not Just Bury More Fiber?</a:t>
            </a:r>
          </a:p>
        </p:txBody>
      </p:sp>
      <p:sp>
        <p:nvSpPr>
          <p:cNvPr id="9219" name="Rectangle 19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5181600" cy="3810000"/>
          </a:xfrm>
        </p:spPr>
        <p:txBody>
          <a:bodyPr/>
          <a:lstStyle/>
          <a:p>
            <a:pPr marL="231775" indent="-231775" eaLnBrk="1" hangingPunct="1">
              <a:spcBef>
                <a:spcPct val="35000"/>
              </a:spcBef>
            </a:pPr>
            <a:r>
              <a:rPr lang="en-US" dirty="0" smtClean="0"/>
              <a:t>Cost</a:t>
            </a:r>
          </a:p>
          <a:p>
            <a:pPr marL="231775" indent="-231775" eaLnBrk="1" hangingPunct="1">
              <a:spcBef>
                <a:spcPct val="35000"/>
              </a:spcBef>
            </a:pPr>
            <a:r>
              <a:rPr lang="en-US" dirty="0" smtClean="0"/>
              <a:t>Rights of Way</a:t>
            </a:r>
          </a:p>
          <a:p>
            <a:pPr marL="231775" indent="-231775" eaLnBrk="1" hangingPunct="1">
              <a:spcBef>
                <a:spcPct val="35000"/>
              </a:spcBef>
            </a:pPr>
            <a:r>
              <a:rPr lang="en-US" dirty="0" smtClean="0"/>
              <a:t>Permits</a:t>
            </a:r>
          </a:p>
          <a:p>
            <a:pPr marL="231775" indent="-231775" eaLnBrk="1" hangingPunct="1">
              <a:spcBef>
                <a:spcPct val="35000"/>
              </a:spcBef>
            </a:pPr>
            <a:r>
              <a:rPr lang="en-US" dirty="0" smtClean="0"/>
              <a:t>Trenching</a:t>
            </a:r>
          </a:p>
          <a:p>
            <a:pPr marL="231775" indent="-231775" eaLnBrk="1" hangingPunct="1">
              <a:spcBef>
                <a:spcPct val="35000"/>
              </a:spcBef>
            </a:pPr>
            <a:r>
              <a:rPr lang="en-US" dirty="0" smtClean="0"/>
              <a:t>Time</a:t>
            </a:r>
          </a:p>
          <a:p>
            <a:pPr marL="231775" indent="-231775" eaLnBrk="1" hangingPunct="1">
              <a:spcBef>
                <a:spcPct val="35000"/>
              </a:spcBef>
            </a:pPr>
            <a:endParaRPr lang="en-US" dirty="0" smtClean="0"/>
          </a:p>
        </p:txBody>
      </p:sp>
      <p:pic>
        <p:nvPicPr>
          <p:cNvPr id="9220" name="Picture 15" descr="fiberoptic_tren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100" y="3733800"/>
            <a:ext cx="4191000" cy="296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16" descr="jackhamme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5375" y="0"/>
            <a:ext cx="29686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6" name="AutoShape 22"/>
          <p:cNvSpPr>
            <a:spLocks noChangeArrowheads="1"/>
          </p:cNvSpPr>
          <p:nvPr/>
        </p:nvSpPr>
        <p:spPr bwMode="auto">
          <a:xfrm>
            <a:off x="241300" y="5073650"/>
            <a:ext cx="4572000" cy="1295400"/>
          </a:xfrm>
          <a:prstGeom prst="roundRect">
            <a:avLst>
              <a:gd name="adj" fmla="val 16667"/>
            </a:avLst>
          </a:prstGeom>
          <a:solidFill>
            <a:srgbClr val="A2C2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With FSO, especially through the window, no permits, no digging, no fees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17631</TotalTime>
  <Words>1009</Words>
  <Application>Microsoft PowerPoint</Application>
  <PresentationFormat>On-screen Show (4:3)</PresentationFormat>
  <Paragraphs>183</Paragraphs>
  <Slides>24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BHEEMANNA KHANDRE INSTITUTE OF TECHNOLOGY BHALKI</vt:lpstr>
      <vt:lpstr>Seminar on “NEXT GENERATION FREE SPACE OPTICS SYSTEM IN WIRELESS COMMUNICATION TECHNLOGY”</vt:lpstr>
      <vt:lpstr>Presentation Overview </vt:lpstr>
      <vt:lpstr>INTRODUCTION</vt:lpstr>
      <vt:lpstr>Need for FSO</vt:lpstr>
      <vt:lpstr>Historical over view </vt:lpstr>
      <vt:lpstr>Major subsystem</vt:lpstr>
      <vt:lpstr>Why Free Space Optics (FSO)? The “Last Mile” Bottleneck Problem</vt:lpstr>
      <vt:lpstr>Why Free Space Optics? Why Not Just Bury More Fiber?</vt:lpstr>
      <vt:lpstr>Why Free Space Optics? How Fiber Optic Cable Works</vt:lpstr>
      <vt:lpstr>Why Free Space Optics? How FSO Works</vt:lpstr>
      <vt:lpstr>Why Free Space Optics? Transmission security </vt:lpstr>
      <vt:lpstr>Why Free Space Optics? The FSO “Value Proposition”</vt:lpstr>
      <vt:lpstr>Wave length issues </vt:lpstr>
      <vt:lpstr>Challenges Environmental factors</vt:lpstr>
      <vt:lpstr>challenges </vt:lpstr>
      <vt:lpstr>Slide 17</vt:lpstr>
      <vt:lpstr>Challenges Building Motion – Thermal Expansion</vt:lpstr>
      <vt:lpstr>Advantages</vt:lpstr>
      <vt:lpstr>Disadvantages</vt:lpstr>
      <vt:lpstr>Future of FSO technology</vt:lpstr>
      <vt:lpstr>conclusion</vt:lpstr>
      <vt:lpstr>References </vt:lpstr>
      <vt:lpstr>              Thank you</vt:lpstr>
    </vt:vector>
  </TitlesOfParts>
  <Company>Terabeam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Ellefsen/Galarza</dc:creator>
  <cp:lastModifiedBy>user</cp:lastModifiedBy>
  <cp:revision>542</cp:revision>
  <dcterms:created xsi:type="dcterms:W3CDTF">2000-11-06T16:50:47Z</dcterms:created>
  <dcterms:modified xsi:type="dcterms:W3CDTF">2020-03-06T16:14:19Z</dcterms:modified>
</cp:coreProperties>
</file>