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1" r:id="rId5"/>
    <p:sldId id="262" r:id="rId6"/>
    <p:sldId id="263" r:id="rId7"/>
    <p:sldId id="264" r:id="rId8"/>
    <p:sldId id="265" r:id="rId9"/>
    <p:sldId id="283" r:id="rId10"/>
    <p:sldId id="266" r:id="rId11"/>
    <p:sldId id="267" r:id="rId12"/>
    <p:sldId id="268" r:id="rId13"/>
    <p:sldId id="270" r:id="rId14"/>
    <p:sldId id="272" r:id="rId15"/>
    <p:sldId id="269" r:id="rId16"/>
    <p:sldId id="273" r:id="rId17"/>
    <p:sldId id="274" r:id="rId18"/>
    <p:sldId id="275" r:id="rId19"/>
    <p:sldId id="276" r:id="rId20"/>
    <p:sldId id="277"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834318-631A-4FB6-BC53-9D6F48C813A6}">
          <p14:sldIdLst>
            <p14:sldId id="256"/>
            <p14:sldId id="257"/>
            <p14:sldId id="259"/>
            <p14:sldId id="261"/>
            <p14:sldId id="262"/>
            <p14:sldId id="263"/>
            <p14:sldId id="264"/>
            <p14:sldId id="265"/>
            <p14:sldId id="283"/>
            <p14:sldId id="266"/>
            <p14:sldId id="267"/>
            <p14:sldId id="268"/>
            <p14:sldId id="270"/>
            <p14:sldId id="272"/>
            <p14:sldId id="269"/>
            <p14:sldId id="273"/>
            <p14:sldId id="274"/>
            <p14:sldId id="275"/>
            <p14:sldId id="276"/>
            <p14:sldId id="277"/>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65" d="100"/>
          <a:sy n="65" d="100"/>
        </p:scale>
        <p:origin x="8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48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436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5119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163711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400709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57993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9"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9"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1"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1"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255630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7"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108574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789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4578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625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8021480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3.png"/><Relationship Id="rId1" Type="http://schemas.openxmlformats.org/officeDocument/2006/relationships/slideLayout" Target="../slideLayouts/slideLayout5.xml"/><Relationship Id="rId5" Type="http://schemas.microsoft.com/office/2007/relationships/hdphoto" Target="../media/hdphoto5.wdp"/><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EFB255D2-9B9B-4AB6-8F6B-B45A82BD5D5B}"/>
              </a:ext>
            </a:extLst>
          </p:cNvPr>
          <p:cNvPicPr>
            <a:picLocks noChangeAspect="1"/>
          </p:cNvPicPr>
          <p:nvPr/>
        </p:nvPicPr>
        <p:blipFill rotWithShape="1">
          <a:blip r:embed="rId2">
            <a:alphaModFix amt="50000"/>
          </a:blip>
          <a:srcRect t="7384" r="-1" b="-1"/>
          <a:stretch/>
        </p:blipFill>
        <p:spPr>
          <a:xfrm>
            <a:off x="0" y="10"/>
            <a:ext cx="12188930" cy="6857990"/>
          </a:xfrm>
          <a:prstGeom prst="rect">
            <a:avLst/>
          </a:prstGeom>
        </p:spPr>
      </p:pic>
      <p:sp>
        <p:nvSpPr>
          <p:cNvPr id="2" name="Title 1">
            <a:extLst>
              <a:ext uri="{FF2B5EF4-FFF2-40B4-BE49-F238E27FC236}">
                <a16:creationId xmlns:a16="http://schemas.microsoft.com/office/drawing/2014/main" id="{B43EC432-82F8-4606-9627-22373F60BEC6}"/>
              </a:ext>
            </a:extLst>
          </p:cNvPr>
          <p:cNvSpPr>
            <a:spLocks noGrp="1"/>
          </p:cNvSpPr>
          <p:nvPr>
            <p:ph type="ctrTitle"/>
          </p:nvPr>
        </p:nvSpPr>
        <p:spPr>
          <a:xfrm>
            <a:off x="701040" y="426720"/>
            <a:ext cx="10622280" cy="3758883"/>
          </a:xfrm>
        </p:spPr>
        <p:txBody>
          <a:bodyPr>
            <a:normAutofit/>
          </a:bodyPr>
          <a:lstStyle/>
          <a:p>
            <a:pPr algn="ctr">
              <a:lnSpc>
                <a:spcPct val="90000"/>
              </a:lnSpc>
            </a:pPr>
            <a:r>
              <a:rPr lang="en-IN" sz="6800" dirty="0">
                <a:latin typeface="Algerian" panose="04020705040A02060702" pitchFamily="82" charset="0"/>
              </a:rPr>
              <a:t>Data MINING CA 2</a:t>
            </a:r>
            <a:br>
              <a:rPr lang="en-IN" sz="6800" dirty="0">
                <a:latin typeface="Algerian" panose="04020705040A02060702" pitchFamily="82" charset="0"/>
              </a:rPr>
            </a:br>
            <a:r>
              <a:rPr lang="en-IN" sz="6800" dirty="0">
                <a:latin typeface="Algerian" panose="04020705040A02060702" pitchFamily="82" charset="0"/>
              </a:rPr>
              <a:t>Analysis on Real Time election result</a:t>
            </a:r>
            <a:endParaRPr lang="en-US" sz="6800" dirty="0"/>
          </a:p>
        </p:txBody>
      </p:sp>
      <p:sp>
        <p:nvSpPr>
          <p:cNvPr id="3" name="Subtitle 2">
            <a:extLst>
              <a:ext uri="{FF2B5EF4-FFF2-40B4-BE49-F238E27FC236}">
                <a16:creationId xmlns:a16="http://schemas.microsoft.com/office/drawing/2014/main" id="{39707C6E-6E5E-4079-813E-A72E1D2DB456}"/>
              </a:ext>
            </a:extLst>
          </p:cNvPr>
          <p:cNvSpPr>
            <a:spLocks noGrp="1"/>
          </p:cNvSpPr>
          <p:nvPr>
            <p:ph type="subTitle" idx="1"/>
          </p:nvPr>
        </p:nvSpPr>
        <p:spPr>
          <a:xfrm>
            <a:off x="1527048" y="4599432"/>
            <a:ext cx="9144000" cy="785794"/>
          </a:xfrm>
        </p:spPr>
        <p:txBody>
          <a:bodyPr>
            <a:normAutofit/>
          </a:bodyPr>
          <a:lstStyle/>
          <a:p>
            <a:r>
              <a:rPr lang="en-US" sz="3200" dirty="0">
                <a:latin typeface="Times New Roman" panose="02020603050405020304" pitchFamily="18" charset="0"/>
                <a:cs typeface="Times New Roman" panose="02020603050405020304" pitchFamily="18" charset="0"/>
              </a:rPr>
              <a:t>ANAND TRIPATHY (10527557)</a:t>
            </a:r>
          </a:p>
        </p:txBody>
      </p:sp>
      <p:sp>
        <p:nvSpPr>
          <p:cNvPr id="25"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8"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0847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A929-CC00-4AC6-A528-C679C675D673}"/>
              </a:ext>
            </a:extLst>
          </p:cNvPr>
          <p:cNvSpPr>
            <a:spLocks noGrp="1"/>
          </p:cNvSpPr>
          <p:nvPr>
            <p:ph type="title"/>
          </p:nvPr>
        </p:nvSpPr>
        <p:spPr>
          <a:xfrm>
            <a:off x="520262" y="315311"/>
            <a:ext cx="10833538" cy="867103"/>
          </a:xfrm>
        </p:spPr>
        <p:txBody>
          <a:bodyPr/>
          <a:lstStyle/>
          <a:p>
            <a:r>
              <a:rPr lang="en-US" b="1" dirty="0">
                <a:latin typeface="Times New Roman" panose="02020603050405020304" pitchFamily="18" charset="0"/>
                <a:cs typeface="Times New Roman" panose="02020603050405020304" pitchFamily="18" charset="0"/>
              </a:rPr>
              <a:t>Features Selection</a:t>
            </a:r>
          </a:p>
        </p:txBody>
      </p:sp>
      <p:pic>
        <p:nvPicPr>
          <p:cNvPr id="4" name="Picture 3">
            <a:extLst>
              <a:ext uri="{FF2B5EF4-FFF2-40B4-BE49-F238E27FC236}">
                <a16:creationId xmlns:a16="http://schemas.microsoft.com/office/drawing/2014/main" id="{B2A851C2-23D7-4292-A790-AF98F4F31B88}"/>
              </a:ext>
            </a:extLst>
          </p:cNvPr>
          <p:cNvPicPr/>
          <p:nvPr/>
        </p:nvPicPr>
        <p:blipFill>
          <a:blip r:embed="rId2"/>
          <a:stretch>
            <a:fillRect/>
          </a:stretch>
        </p:blipFill>
        <p:spPr>
          <a:xfrm>
            <a:off x="712922" y="1581150"/>
            <a:ext cx="10640878" cy="5114118"/>
          </a:xfrm>
          <a:prstGeom prst="rect">
            <a:avLst/>
          </a:prstGeom>
        </p:spPr>
      </p:pic>
    </p:spTree>
    <p:extLst>
      <p:ext uri="{BB962C8B-B14F-4D97-AF65-F5344CB8AC3E}">
        <p14:creationId xmlns:p14="http://schemas.microsoft.com/office/powerpoint/2010/main" val="363310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BC98-909B-402C-8D69-39AEE5765A7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Modelling </a:t>
            </a:r>
          </a:p>
        </p:txBody>
      </p:sp>
      <p:sp>
        <p:nvSpPr>
          <p:cNvPr id="3" name="Content Placeholder 2">
            <a:extLst>
              <a:ext uri="{FF2B5EF4-FFF2-40B4-BE49-F238E27FC236}">
                <a16:creationId xmlns:a16="http://schemas.microsoft.com/office/drawing/2014/main" id="{BE18507D-7880-4980-84C6-F61BF1C2BC2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Suitable modelling techniques are selected and applied to the data and parameters are checked and calibrated to optimal values. Modelling steps includes the following:</a:t>
            </a:r>
          </a:p>
          <a:p>
            <a:r>
              <a:rPr lang="en-US" dirty="0">
                <a:latin typeface="Times New Roman" panose="02020603050405020304" pitchFamily="18" charset="0"/>
                <a:cs typeface="Times New Roman" panose="02020603050405020304" pitchFamily="18" charset="0"/>
              </a:rPr>
              <a:t>Selecting modeling technique</a:t>
            </a:r>
          </a:p>
          <a:p>
            <a:r>
              <a:rPr lang="en-US" dirty="0">
                <a:latin typeface="Times New Roman" panose="02020603050405020304" pitchFamily="18" charset="0"/>
                <a:cs typeface="Times New Roman" panose="02020603050405020304" pitchFamily="18" charset="0"/>
              </a:rPr>
              <a:t>Generate Test Design</a:t>
            </a:r>
          </a:p>
          <a:p>
            <a:r>
              <a:rPr lang="en-US" dirty="0">
                <a:latin typeface="Times New Roman" panose="02020603050405020304" pitchFamily="18" charset="0"/>
                <a:cs typeface="Times New Roman" panose="02020603050405020304" pitchFamily="18" charset="0"/>
              </a:rPr>
              <a:t>Build the mode</a:t>
            </a:r>
          </a:p>
          <a:p>
            <a:r>
              <a:rPr lang="en-US" dirty="0">
                <a:latin typeface="Times New Roman" panose="02020603050405020304" pitchFamily="18" charset="0"/>
                <a:cs typeface="Times New Roman" panose="02020603050405020304" pitchFamily="18" charset="0"/>
              </a:rPr>
              <a:t>Assess the model</a:t>
            </a:r>
          </a:p>
        </p:txBody>
      </p:sp>
    </p:spTree>
    <p:extLst>
      <p:ext uri="{BB962C8B-B14F-4D97-AF65-F5344CB8AC3E}">
        <p14:creationId xmlns:p14="http://schemas.microsoft.com/office/powerpoint/2010/main" val="3660327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A4A1-500C-4A1E-A6C1-E5182C9DC864}"/>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 Calculating the Accuracy of the Different Classification Model  </a:t>
            </a:r>
          </a:p>
        </p:txBody>
      </p:sp>
      <p:pic>
        <p:nvPicPr>
          <p:cNvPr id="5" name="Picture 4">
            <a:extLst>
              <a:ext uri="{FF2B5EF4-FFF2-40B4-BE49-F238E27FC236}">
                <a16:creationId xmlns:a16="http://schemas.microsoft.com/office/drawing/2014/main" id="{79702DF3-8757-4925-81E8-9DE204895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36" y="1690688"/>
            <a:ext cx="10941803" cy="5167312"/>
          </a:xfrm>
          <a:prstGeom prst="rect">
            <a:avLst/>
          </a:prstGeom>
        </p:spPr>
      </p:pic>
    </p:spTree>
    <p:extLst>
      <p:ext uri="{BB962C8B-B14F-4D97-AF65-F5344CB8AC3E}">
        <p14:creationId xmlns:p14="http://schemas.microsoft.com/office/powerpoint/2010/main" val="246745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1E4D-D808-4F0C-874F-7063E87D322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Decision Tree classifier using (Rapid Miner)</a:t>
            </a:r>
            <a:endParaRPr lang="en-US" dirty="0"/>
          </a:p>
        </p:txBody>
      </p:sp>
      <p:pic>
        <p:nvPicPr>
          <p:cNvPr id="5" name="Content Placeholder 4">
            <a:extLst>
              <a:ext uri="{FF2B5EF4-FFF2-40B4-BE49-F238E27FC236}">
                <a16:creationId xmlns:a16="http://schemas.microsoft.com/office/drawing/2014/main" id="{7EA42BC1-9FF1-4A5A-B729-F6E54E378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051" y="1928812"/>
            <a:ext cx="9484241" cy="4769699"/>
          </a:xfrm>
        </p:spPr>
      </p:pic>
    </p:spTree>
    <p:extLst>
      <p:ext uri="{BB962C8B-B14F-4D97-AF65-F5344CB8AC3E}">
        <p14:creationId xmlns:p14="http://schemas.microsoft.com/office/powerpoint/2010/main" val="195844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3459AF-5282-4561-9647-267879715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48" y="777240"/>
            <a:ext cx="11915553" cy="5303520"/>
          </a:xfrm>
          <a:prstGeom prst="rect">
            <a:avLst/>
          </a:prstGeom>
        </p:spPr>
      </p:pic>
    </p:spTree>
    <p:extLst>
      <p:ext uri="{BB962C8B-B14F-4D97-AF65-F5344CB8AC3E}">
        <p14:creationId xmlns:p14="http://schemas.microsoft.com/office/powerpoint/2010/main" val="387734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5F6E-D0D3-45D7-9712-9C92A2F93FA8}"/>
              </a:ext>
            </a:extLst>
          </p:cNvPr>
          <p:cNvSpPr>
            <a:spLocks noGrp="1"/>
          </p:cNvSpPr>
          <p:nvPr>
            <p:ph type="title"/>
          </p:nvPr>
        </p:nvSpPr>
        <p:spPr>
          <a:xfrm>
            <a:off x="0" y="126127"/>
            <a:ext cx="12192000" cy="993227"/>
          </a:xfrm>
        </p:spPr>
        <p:txBody>
          <a:bodyPr/>
          <a:lstStyle/>
          <a:p>
            <a:r>
              <a:rPr lang="en-US" b="1" dirty="0">
                <a:latin typeface="Times New Roman" panose="02020603050405020304" pitchFamily="18" charset="0"/>
                <a:cs typeface="Times New Roman" panose="02020603050405020304" pitchFamily="18" charset="0"/>
              </a:rPr>
              <a:t>Decision Tree classifier (python) </a:t>
            </a:r>
          </a:p>
        </p:txBody>
      </p:sp>
      <p:pic>
        <p:nvPicPr>
          <p:cNvPr id="8" name="Picture 7">
            <a:extLst>
              <a:ext uri="{FF2B5EF4-FFF2-40B4-BE49-F238E27FC236}">
                <a16:creationId xmlns:a16="http://schemas.microsoft.com/office/drawing/2014/main" id="{6065D3DA-6152-4987-872A-B56B8465F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88" y="1577285"/>
            <a:ext cx="10951535" cy="1851715"/>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533B06C3-AAFF-4F5F-B55D-D02962117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7" y="3429000"/>
            <a:ext cx="12192000" cy="3018295"/>
          </a:xfrm>
          <a:prstGeom prst="rect">
            <a:avLst/>
          </a:prstGeom>
        </p:spPr>
      </p:pic>
    </p:spTree>
    <p:extLst>
      <p:ext uri="{BB962C8B-B14F-4D97-AF65-F5344CB8AC3E}">
        <p14:creationId xmlns:p14="http://schemas.microsoft.com/office/powerpoint/2010/main" val="358142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59D6-B812-4B95-B372-04E546B96930}"/>
              </a:ext>
            </a:extLst>
          </p:cNvPr>
          <p:cNvSpPr>
            <a:spLocks noGrp="1"/>
          </p:cNvSpPr>
          <p:nvPr>
            <p:ph type="title"/>
          </p:nvPr>
        </p:nvSpPr>
        <p:spPr>
          <a:xfrm>
            <a:off x="1" y="3"/>
            <a:ext cx="12191999" cy="1488557"/>
          </a:xfrm>
        </p:spPr>
        <p:txBody>
          <a:bodyPr>
            <a:normAutofit/>
          </a:bodyPr>
          <a:lstStyle/>
          <a:p>
            <a:r>
              <a:rPr lang="en-IN" b="1" dirty="0">
                <a:latin typeface="Times New Roman" panose="02020603050405020304" pitchFamily="18" charset="0"/>
                <a:cs typeface="Times New Roman" panose="02020603050405020304" pitchFamily="18" charset="0"/>
              </a:rPr>
              <a:t>Decision Tree Performance Comparison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641AF8-B251-4B67-B6EA-50FBDB9ACD3E}"/>
              </a:ext>
            </a:extLst>
          </p:cNvPr>
          <p:cNvSpPr>
            <a:spLocks noGrp="1"/>
          </p:cNvSpPr>
          <p:nvPr>
            <p:ph idx="1"/>
          </p:nvPr>
        </p:nvSpPr>
        <p:spPr>
          <a:xfrm>
            <a:off x="0" y="1488559"/>
            <a:ext cx="12191998" cy="5369440"/>
          </a:xfrm>
        </p:spPr>
        <p:txBody>
          <a:bodyPr/>
          <a:lstStyle/>
          <a:p>
            <a:pPr marL="0" indent="0">
              <a:buNone/>
            </a:pPr>
            <a:r>
              <a:rPr lang="en-IN" dirty="0">
                <a:latin typeface="Times New Roman" panose="02020603050405020304" pitchFamily="18" charset="0"/>
                <a:cs typeface="Times New Roman" panose="02020603050405020304" pitchFamily="18" charset="0"/>
              </a:rPr>
              <a:t>  Python 						    RapidMiner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A2CA3E-2AF3-437A-B222-F24119E40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204" y="2275366"/>
            <a:ext cx="5911702" cy="4497572"/>
          </a:xfrm>
          <a:prstGeom prst="rect">
            <a:avLst/>
          </a:prstGeom>
        </p:spPr>
      </p:pic>
      <p:pic>
        <p:nvPicPr>
          <p:cNvPr id="8" name="Picture 7">
            <a:extLst>
              <a:ext uri="{FF2B5EF4-FFF2-40B4-BE49-F238E27FC236}">
                <a16:creationId xmlns:a16="http://schemas.microsoft.com/office/drawing/2014/main" id="{67E373B0-80FE-4539-A76E-3B73B869F9A6}"/>
              </a:ext>
            </a:extLst>
          </p:cNvPr>
          <p:cNvPicPr/>
          <p:nvPr/>
        </p:nvPicPr>
        <p:blipFill>
          <a:blip r:embed="rId3"/>
          <a:stretch>
            <a:fillRect/>
          </a:stretch>
        </p:blipFill>
        <p:spPr>
          <a:xfrm>
            <a:off x="102782" y="2530551"/>
            <a:ext cx="6117266" cy="4327449"/>
          </a:xfrm>
          <a:prstGeom prst="rect">
            <a:avLst/>
          </a:prstGeom>
        </p:spPr>
      </p:pic>
    </p:spTree>
    <p:extLst>
      <p:ext uri="{BB962C8B-B14F-4D97-AF65-F5344CB8AC3E}">
        <p14:creationId xmlns:p14="http://schemas.microsoft.com/office/powerpoint/2010/main" val="132215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1B2E-7AC6-44F5-9FD0-E3880B67A83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 </a:t>
            </a:r>
          </a:p>
        </p:txBody>
      </p:sp>
      <p:pic>
        <p:nvPicPr>
          <p:cNvPr id="5" name="Picture 4">
            <a:extLst>
              <a:ext uri="{FF2B5EF4-FFF2-40B4-BE49-F238E27FC236}">
                <a16:creationId xmlns:a16="http://schemas.microsoft.com/office/drawing/2014/main" id="{18600273-F00D-47FB-A000-3A829730E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90690"/>
            <a:ext cx="10515599" cy="2183886"/>
          </a:xfrm>
          <a:prstGeom prst="rect">
            <a:avLst/>
          </a:prstGeom>
        </p:spPr>
      </p:pic>
      <p:pic>
        <p:nvPicPr>
          <p:cNvPr id="7" name="Picture 6">
            <a:extLst>
              <a:ext uri="{FF2B5EF4-FFF2-40B4-BE49-F238E27FC236}">
                <a16:creationId xmlns:a16="http://schemas.microsoft.com/office/drawing/2014/main" id="{A0FAA82F-A775-46E8-A598-9A61BFF43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159" y="3874576"/>
            <a:ext cx="5311035" cy="2983424"/>
          </a:xfrm>
          <a:prstGeom prst="rect">
            <a:avLst/>
          </a:prstGeom>
        </p:spPr>
      </p:pic>
    </p:spTree>
    <p:extLst>
      <p:ext uri="{BB962C8B-B14F-4D97-AF65-F5344CB8AC3E}">
        <p14:creationId xmlns:p14="http://schemas.microsoft.com/office/powerpoint/2010/main" val="476925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F70A-AD5B-45DD-9495-507D5319AF9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 (RapidMiner)</a:t>
            </a:r>
            <a:endParaRPr lang="en-US" dirty="0"/>
          </a:p>
        </p:txBody>
      </p:sp>
      <p:pic>
        <p:nvPicPr>
          <p:cNvPr id="5" name="Content Placeholder 4">
            <a:extLst>
              <a:ext uri="{FF2B5EF4-FFF2-40B4-BE49-F238E27FC236}">
                <a16:creationId xmlns:a16="http://schemas.microsoft.com/office/drawing/2014/main" id="{4C3B1ED6-6595-4C66-971A-B449C6223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312" y="2076773"/>
            <a:ext cx="10631468" cy="2836190"/>
          </a:xfrm>
        </p:spPr>
      </p:pic>
      <p:pic>
        <p:nvPicPr>
          <p:cNvPr id="7" name="Picture 6">
            <a:extLst>
              <a:ext uri="{FF2B5EF4-FFF2-40B4-BE49-F238E27FC236}">
                <a16:creationId xmlns:a16="http://schemas.microsoft.com/office/drawing/2014/main" id="{2CE97B8D-DA30-4F7F-8DC1-E429CAFAA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12" y="4434175"/>
            <a:ext cx="10631468" cy="2245593"/>
          </a:xfrm>
          <a:prstGeom prst="rect">
            <a:avLst/>
          </a:prstGeom>
        </p:spPr>
      </p:pic>
    </p:spTree>
    <p:extLst>
      <p:ext uri="{BB962C8B-B14F-4D97-AF65-F5344CB8AC3E}">
        <p14:creationId xmlns:p14="http://schemas.microsoft.com/office/powerpoint/2010/main" val="3811037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B6B8-3999-4DFE-80B8-CF7A0D75EA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Clustering(Contd.)</a:t>
            </a:r>
            <a:endParaRPr lang="en-US" dirty="0"/>
          </a:p>
        </p:txBody>
      </p:sp>
      <p:pic>
        <p:nvPicPr>
          <p:cNvPr id="6" name="Content Placeholder 5">
            <a:extLst>
              <a:ext uri="{FF2B5EF4-FFF2-40B4-BE49-F238E27FC236}">
                <a16:creationId xmlns:a16="http://schemas.microsoft.com/office/drawing/2014/main" id="{7F930074-BDF8-4CEA-9417-A5D7DE758C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441" y="1929384"/>
            <a:ext cx="5477359" cy="4114955"/>
          </a:xfrm>
        </p:spPr>
      </p:pic>
      <p:pic>
        <p:nvPicPr>
          <p:cNvPr id="10" name="Content Placeholder 9">
            <a:extLst>
              <a:ext uri="{FF2B5EF4-FFF2-40B4-BE49-F238E27FC236}">
                <a16:creationId xmlns:a16="http://schemas.microsoft.com/office/drawing/2014/main" id="{C4FDCF39-FFB9-443F-B544-5A7FC43EE78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929384"/>
            <a:ext cx="5477358" cy="4563489"/>
          </a:xfrm>
        </p:spPr>
      </p:pic>
    </p:spTree>
    <p:extLst>
      <p:ext uri="{BB962C8B-B14F-4D97-AF65-F5344CB8AC3E}">
        <p14:creationId xmlns:p14="http://schemas.microsoft.com/office/powerpoint/2010/main" val="378827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FB16-851B-4C2D-B102-C49D40DBB206}"/>
              </a:ext>
            </a:extLst>
          </p:cNvPr>
          <p:cNvSpPr>
            <a:spLocks noGrp="1"/>
          </p:cNvSpPr>
          <p:nvPr>
            <p:ph type="title"/>
          </p:nvPr>
        </p:nvSpPr>
        <p:spPr/>
        <p:txBody>
          <a:bodyPr/>
          <a:lstStyle/>
          <a:p>
            <a:r>
              <a:rPr lang="en-US" sz="5400" dirty="0"/>
              <a:t>INTRODUCTION </a:t>
            </a:r>
            <a:endParaRPr lang="en-US" dirty="0"/>
          </a:p>
        </p:txBody>
      </p:sp>
      <p:sp>
        <p:nvSpPr>
          <p:cNvPr id="3" name="Content Placeholder 2">
            <a:extLst>
              <a:ext uri="{FF2B5EF4-FFF2-40B4-BE49-F238E27FC236}">
                <a16:creationId xmlns:a16="http://schemas.microsoft.com/office/drawing/2014/main" id="{E0AE3AA5-5BE3-44B5-AB6E-670DAD9007DF}"/>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dataset describe</a:t>
            </a:r>
            <a:r>
              <a:rPr lang="en-US" b="1" dirty="0">
                <a:latin typeface="Times New Roman" panose="02020603050405020304" pitchFamily="18" charset="0"/>
                <a:cs typeface="Times New Roman" panose="02020603050405020304" pitchFamily="18" charset="0"/>
              </a:rPr>
              <a:t> Portuguese legislative election of 2019</a:t>
            </a:r>
            <a:r>
              <a:rPr lang="en-US" dirty="0">
                <a:latin typeface="Times New Roman" panose="02020603050405020304" pitchFamily="18" charset="0"/>
                <a:cs typeface="Times New Roman" panose="02020603050405020304" pitchFamily="18" charset="0"/>
              </a:rPr>
              <a:t>  which was held on 6 oct, 2019 for 230 seats for assembly of the republic. Concerning the results of the 27 parties involved in the electoral event.</a:t>
            </a:r>
          </a:p>
          <a:p>
            <a:r>
              <a:rPr lang="en-US" dirty="0">
                <a:latin typeface="Times New Roman" panose="02020603050405020304" pitchFamily="18" charset="0"/>
                <a:cs typeface="Times New Roman" panose="02020603050405020304" pitchFamily="18" charset="0"/>
              </a:rPr>
              <a:t>It contains information about territory name, total and available mandates, blank or null votes, number of party, number of votes, final mandates etc. As the dataset was released for  predictive modelling tasks, mostly focused on numerical forecasting tasks.</a:t>
            </a:r>
          </a:p>
          <a:p>
            <a:r>
              <a:rPr lang="en-US" dirty="0">
                <a:latin typeface="Times New Roman" panose="02020603050405020304" pitchFamily="18" charset="0"/>
                <a:cs typeface="Times New Roman" panose="02020603050405020304" pitchFamily="18" charset="0"/>
              </a:rPr>
              <a:t>Our Objective is to find the votes per party and finding the clusters of the party using CRISP-DM Methodology.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74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E2BD-B6C3-4761-8091-9061684ADE6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 Model(RapidMiner)</a:t>
            </a:r>
            <a:endParaRPr lang="en-US" dirty="0"/>
          </a:p>
        </p:txBody>
      </p:sp>
      <p:pic>
        <p:nvPicPr>
          <p:cNvPr id="5" name="Content Placeholder 4">
            <a:extLst>
              <a:ext uri="{FF2B5EF4-FFF2-40B4-BE49-F238E27FC236}">
                <a16:creationId xmlns:a16="http://schemas.microsoft.com/office/drawing/2014/main" id="{880659BD-6D9D-41F7-B029-683BB5F8DFD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743201" y="1928812"/>
            <a:ext cx="5827362" cy="4797451"/>
          </a:xfrm>
        </p:spPr>
      </p:pic>
    </p:spTree>
    <p:extLst>
      <p:ext uri="{BB962C8B-B14F-4D97-AF65-F5344CB8AC3E}">
        <p14:creationId xmlns:p14="http://schemas.microsoft.com/office/powerpoint/2010/main" val="327525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460109-1DB3-4A33-958F-BD800715040F}"/>
              </a:ext>
            </a:extLst>
          </p:cNvPr>
          <p:cNvSpPr>
            <a:spLocks noGrp="1"/>
          </p:cNvSpPr>
          <p:nvPr>
            <p:ph type="body" idx="1"/>
          </p:nvPr>
        </p:nvSpPr>
        <p:spPr>
          <a:xfrm>
            <a:off x="839789" y="760662"/>
            <a:ext cx="5157787" cy="823912"/>
          </a:xfrm>
        </p:spPr>
        <p:txBody>
          <a:bodyPr>
            <a:normAutofit fontScale="92500"/>
          </a:bodyPr>
          <a:lstStyle/>
          <a:p>
            <a:r>
              <a:rPr lang="en-US" dirty="0">
                <a:latin typeface="Times New Roman" panose="02020603050405020304" pitchFamily="18" charset="0"/>
                <a:cs typeface="Times New Roman" panose="02020603050405020304" pitchFamily="18" charset="0"/>
              </a:rPr>
              <a:t>Clustering Parameters     &amp;</a:t>
            </a:r>
          </a:p>
        </p:txBody>
      </p:sp>
      <p:pic>
        <p:nvPicPr>
          <p:cNvPr id="8" name="Content Placeholder 7">
            <a:extLst>
              <a:ext uri="{FF2B5EF4-FFF2-40B4-BE49-F238E27FC236}">
                <a16:creationId xmlns:a16="http://schemas.microsoft.com/office/drawing/2014/main" id="{26F1E8BE-75FD-469E-8293-84F630FD77B0}"/>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36612" y="1952786"/>
            <a:ext cx="4851266" cy="4541003"/>
          </a:xfrm>
        </p:spPr>
      </p:pic>
      <p:sp>
        <p:nvSpPr>
          <p:cNvPr id="5" name="Text Placeholder 4">
            <a:extLst>
              <a:ext uri="{FF2B5EF4-FFF2-40B4-BE49-F238E27FC236}">
                <a16:creationId xmlns:a16="http://schemas.microsoft.com/office/drawing/2014/main" id="{0722373A-62A8-4703-A112-701536E254AA}"/>
              </a:ext>
            </a:extLst>
          </p:cNvPr>
          <p:cNvSpPr>
            <a:spLocks noGrp="1"/>
          </p:cNvSpPr>
          <p:nvPr>
            <p:ph type="body" sz="quarter" idx="3"/>
          </p:nvPr>
        </p:nvSpPr>
        <p:spPr>
          <a:xfrm>
            <a:off x="6172201" y="729655"/>
            <a:ext cx="5183188" cy="823912"/>
          </a:xfrm>
        </p:spPr>
        <p:txBody>
          <a:bodyPr>
            <a:normAutofit fontScale="92500"/>
          </a:bodyPr>
          <a:lstStyle/>
          <a:p>
            <a:r>
              <a:rPr lang="en-US" dirty="0">
                <a:latin typeface="Times New Roman" panose="02020603050405020304" pitchFamily="18" charset="0"/>
                <a:cs typeface="Times New Roman" panose="02020603050405020304" pitchFamily="18" charset="0"/>
              </a:rPr>
              <a:t>Performance Vectors</a:t>
            </a:r>
          </a:p>
        </p:txBody>
      </p:sp>
      <p:pic>
        <p:nvPicPr>
          <p:cNvPr id="10" name="Content Placeholder 9">
            <a:extLst>
              <a:ext uri="{FF2B5EF4-FFF2-40B4-BE49-F238E27FC236}">
                <a16:creationId xmlns:a16="http://schemas.microsoft.com/office/drawing/2014/main" id="{6B786788-28F6-41D4-9A69-41B8818B8344}"/>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385303" y="1952787"/>
            <a:ext cx="4417016" cy="4541002"/>
          </a:xfrm>
        </p:spPr>
      </p:pic>
    </p:spTree>
    <p:extLst>
      <p:ext uri="{BB962C8B-B14F-4D97-AF65-F5344CB8AC3E}">
        <p14:creationId xmlns:p14="http://schemas.microsoft.com/office/powerpoint/2010/main" val="309848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9108-6DB6-472F-8430-16534AAB03B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 Result</a:t>
            </a:r>
          </a:p>
        </p:txBody>
      </p:sp>
      <p:sp>
        <p:nvSpPr>
          <p:cNvPr id="3" name="Content Placeholder 2">
            <a:extLst>
              <a:ext uri="{FF2B5EF4-FFF2-40B4-BE49-F238E27FC236}">
                <a16:creationId xmlns:a16="http://schemas.microsoft.com/office/drawing/2014/main" id="{CECE7354-D98B-438A-9956-AE86231FC01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Scatter Plot</a:t>
            </a:r>
          </a:p>
        </p:txBody>
      </p:sp>
      <p:pic>
        <p:nvPicPr>
          <p:cNvPr id="5" name="Picture 4">
            <a:extLst>
              <a:ext uri="{FF2B5EF4-FFF2-40B4-BE49-F238E27FC236}">
                <a16:creationId xmlns:a16="http://schemas.microsoft.com/office/drawing/2014/main" id="{806C1AD9-42F9-40E1-ABD8-6E5F30BB3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90" y="2464232"/>
            <a:ext cx="10042902" cy="4104572"/>
          </a:xfrm>
          <a:prstGeom prst="rect">
            <a:avLst/>
          </a:prstGeom>
        </p:spPr>
      </p:pic>
    </p:spTree>
    <p:extLst>
      <p:ext uri="{BB962C8B-B14F-4D97-AF65-F5344CB8AC3E}">
        <p14:creationId xmlns:p14="http://schemas.microsoft.com/office/powerpoint/2010/main" val="2247000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C54D-21D9-4D62-8F38-32FD082979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 Visualization</a:t>
            </a:r>
          </a:p>
        </p:txBody>
      </p:sp>
      <p:sp>
        <p:nvSpPr>
          <p:cNvPr id="3" name="Text Placeholder 2">
            <a:extLst>
              <a:ext uri="{FF2B5EF4-FFF2-40B4-BE49-F238E27FC236}">
                <a16:creationId xmlns:a16="http://schemas.microsoft.com/office/drawing/2014/main" id="{729E89E4-2CBF-4C76-BA58-69D2FD1D9456}"/>
              </a:ext>
            </a:extLst>
          </p:cNvPr>
          <p:cNvSpPr>
            <a:spLocks noGrp="1"/>
          </p:cNvSpPr>
          <p:nvPr>
            <p:ph type="body" idx="1"/>
          </p:nvPr>
        </p:nvSpPr>
        <p:spPr>
          <a:xfrm>
            <a:off x="839789" y="1783548"/>
            <a:ext cx="5157787" cy="823912"/>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Scatter Plot for blankVots Vs votes </a:t>
            </a:r>
          </a:p>
        </p:txBody>
      </p:sp>
      <p:pic>
        <p:nvPicPr>
          <p:cNvPr id="8" name="Content Placeholder 7">
            <a:extLst>
              <a:ext uri="{FF2B5EF4-FFF2-40B4-BE49-F238E27FC236}">
                <a16:creationId xmlns:a16="http://schemas.microsoft.com/office/drawing/2014/main" id="{15BFC510-D3C7-466F-AB78-7CAB9B7B0F67}"/>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78970" y="2925763"/>
            <a:ext cx="5718606" cy="3567110"/>
          </a:xfrm>
        </p:spPr>
      </p:pic>
      <p:sp>
        <p:nvSpPr>
          <p:cNvPr id="5" name="Text Placeholder 4">
            <a:extLst>
              <a:ext uri="{FF2B5EF4-FFF2-40B4-BE49-F238E27FC236}">
                <a16:creationId xmlns:a16="http://schemas.microsoft.com/office/drawing/2014/main" id="{14D660B5-306C-4505-B3AC-1D6536881A27}"/>
              </a:ext>
            </a:extLst>
          </p:cNvPr>
          <p:cNvSpPr>
            <a:spLocks noGrp="1"/>
          </p:cNvSpPr>
          <p:nvPr>
            <p:ph type="body" sz="quarter" idx="3"/>
          </p:nvPr>
        </p:nvSpPr>
        <p:spPr>
          <a:xfrm>
            <a:off x="6172201" y="1752552"/>
            <a:ext cx="5183188" cy="823912"/>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Scatter Plot Votes Vs total Mandates</a:t>
            </a:r>
          </a:p>
        </p:txBody>
      </p:sp>
      <p:pic>
        <p:nvPicPr>
          <p:cNvPr id="10" name="Content Placeholder 9">
            <a:extLst>
              <a:ext uri="{FF2B5EF4-FFF2-40B4-BE49-F238E27FC236}">
                <a16:creationId xmlns:a16="http://schemas.microsoft.com/office/drawing/2014/main" id="{6A74EC13-C7A3-4E42-9990-27D2DD6D553C}"/>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194426" y="2925763"/>
            <a:ext cx="5336313" cy="3567110"/>
          </a:xfrm>
        </p:spPr>
      </p:pic>
    </p:spTree>
    <p:extLst>
      <p:ext uri="{BB962C8B-B14F-4D97-AF65-F5344CB8AC3E}">
        <p14:creationId xmlns:p14="http://schemas.microsoft.com/office/powerpoint/2010/main" val="396765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6D16-1A97-420C-8440-C1C525879CC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CRSIP-DM Methodology</a:t>
            </a:r>
          </a:p>
        </p:txBody>
      </p:sp>
      <p:sp>
        <p:nvSpPr>
          <p:cNvPr id="13" name="Content Placeholder 12">
            <a:extLst>
              <a:ext uri="{FF2B5EF4-FFF2-40B4-BE49-F238E27FC236}">
                <a16:creationId xmlns:a16="http://schemas.microsoft.com/office/drawing/2014/main" id="{9AAA6780-144C-49DC-98D8-BA65EA374558}"/>
              </a:ext>
            </a:extLst>
          </p:cNvPr>
          <p:cNvSpPr>
            <a:spLocks noGrp="1"/>
          </p:cNvSpPr>
          <p:nvPr>
            <p:ph idx="1"/>
          </p:nvPr>
        </p:nvSpPr>
        <p:spPr>
          <a:xfrm>
            <a:off x="173421" y="1929383"/>
            <a:ext cx="11571889" cy="4692133"/>
          </a:xfrm>
        </p:spPr>
        <p:txBody>
          <a:bodyPr>
            <a:noAutofit/>
          </a:bodyPr>
          <a:lstStyle/>
          <a:p>
            <a:r>
              <a:rPr lang="en-US" sz="2400" dirty="0">
                <a:latin typeface="Times New Roman" panose="02020603050405020304" pitchFamily="18" charset="0"/>
                <a:cs typeface="Times New Roman" panose="02020603050405020304" pitchFamily="18" charset="0"/>
              </a:rPr>
              <a:t>We are using Data Mining techniques to understand the votes division and clusters detection of the parties. For this, CRISP – DM methodology is used which consist of following steps.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Business Understanding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Understanding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Preparation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Modelling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Evaluation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Deployment</a:t>
            </a:r>
          </a:p>
          <a:p>
            <a:endParaRPr lang="en-US"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B6D64876-9ADB-4DC0-A1BF-32A68896C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145" y="2822029"/>
            <a:ext cx="4572000" cy="3799488"/>
          </a:xfrm>
          <a:prstGeom prst="rect">
            <a:avLst/>
          </a:prstGeom>
        </p:spPr>
      </p:pic>
    </p:spTree>
    <p:extLst>
      <p:ext uri="{BB962C8B-B14F-4D97-AF65-F5344CB8AC3E}">
        <p14:creationId xmlns:p14="http://schemas.microsoft.com/office/powerpoint/2010/main" val="256368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941A-A1FF-407A-804C-51798BBD8A61}"/>
              </a:ext>
            </a:extLst>
          </p:cNvPr>
          <p:cNvSpPr>
            <a:spLocks noGrp="1"/>
          </p:cNvSpPr>
          <p:nvPr>
            <p:ph type="title"/>
          </p:nvPr>
        </p:nvSpPr>
        <p:spPr>
          <a:xfrm>
            <a:off x="108488" y="185981"/>
            <a:ext cx="11245312" cy="1425843"/>
          </a:xfrm>
        </p:spPr>
        <p:txBody>
          <a:bodyPr/>
          <a:lstStyle/>
          <a:p>
            <a:r>
              <a:rPr lang="en-US" b="1" dirty="0">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2633B4A6-AFFF-4CA3-8432-B85BE7866744}"/>
              </a:ext>
            </a:extLst>
          </p:cNvPr>
          <p:cNvSpPr>
            <a:spLocks noGrp="1"/>
          </p:cNvSpPr>
          <p:nvPr>
            <p:ph idx="1"/>
          </p:nvPr>
        </p:nvSpPr>
        <p:spPr>
          <a:xfrm>
            <a:off x="108488" y="1379349"/>
            <a:ext cx="11975024" cy="5292670"/>
          </a:xfrm>
        </p:spPr>
        <p:txBody>
          <a:bodyPr>
            <a:noAutofit/>
          </a:bodyPr>
          <a:lstStyle/>
          <a:p>
            <a:r>
              <a:rPr lang="en-US" sz="2300" b="1" dirty="0">
                <a:latin typeface="Times New Roman" panose="02020603050405020304" pitchFamily="18" charset="0"/>
                <a:cs typeface="Times New Roman" panose="02020603050405020304" pitchFamily="18" charset="0"/>
              </a:rPr>
              <a:t>Business Understanding</a:t>
            </a:r>
            <a:r>
              <a:rPr lang="en-US" sz="2300" dirty="0">
                <a:latin typeface="Times New Roman" panose="02020603050405020304" pitchFamily="18" charset="0"/>
                <a:cs typeface="Times New Roman" panose="02020603050405020304" pitchFamily="18" charset="0"/>
              </a:rPr>
              <a:t> focuses on the project idea with respect to business perspective. User is expected to familiarize with the data before proceeding with its handling. It is the most important phase of the project involving establishing business objective, understanding scenario, determining mining goals and developing the project plans.</a:t>
            </a:r>
          </a:p>
          <a:p>
            <a:r>
              <a:rPr lang="en-US" sz="2300" b="1" dirty="0">
                <a:latin typeface="Times New Roman" panose="02020603050405020304" pitchFamily="18" charset="0"/>
                <a:cs typeface="Times New Roman" panose="02020603050405020304" pitchFamily="18" charset="0"/>
              </a:rPr>
              <a:t>Our Business Objective:</a:t>
            </a:r>
          </a:p>
          <a:p>
            <a:pPr>
              <a:buFont typeface="Wingdings" panose="05000000000000000000" pitchFamily="2" charset="2"/>
              <a:buChar char="Ø"/>
            </a:pPr>
            <a:r>
              <a:rPr lang="en-GB" sz="2300" dirty="0">
                <a:latin typeface="Times New Roman" panose="02020603050405020304" pitchFamily="18" charset="0"/>
                <a:cs typeface="Times New Roman" panose="02020603050405020304" pitchFamily="18" charset="0"/>
              </a:rPr>
              <a:t> Analysis on data is derived from various political parties.</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300" dirty="0">
                <a:latin typeface="Times New Roman" panose="02020603050405020304" pitchFamily="18" charset="0"/>
                <a:cs typeface="Times New Roman" panose="02020603050405020304" pitchFamily="18" charset="0"/>
              </a:rPr>
              <a:t>To predict the political parties knowing by their total votes and their percentage</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300" dirty="0">
                <a:latin typeface="Times New Roman" panose="02020603050405020304" pitchFamily="18" charset="0"/>
                <a:cs typeface="Times New Roman" panose="02020603050405020304" pitchFamily="18" charset="0"/>
              </a:rPr>
              <a:t> To determine which Machine learning algorithm techniques gives a better accuracy with the same set of data.</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300" dirty="0">
                <a:latin typeface="Times New Roman" panose="02020603050405020304" pitchFamily="18" charset="0"/>
                <a:cs typeface="Times New Roman" panose="02020603050405020304" pitchFamily="18" charset="0"/>
              </a:rPr>
              <a:t>Determine the number of clusters that will fit into the dataset by using unsupervised learning model</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300" dirty="0">
                <a:latin typeface="Times New Roman" panose="02020603050405020304" pitchFamily="18" charset="0"/>
                <a:cs typeface="Times New Roman" panose="02020603050405020304" pitchFamily="18" charset="0"/>
              </a:rPr>
              <a:t> Visualization of complete dataset according to the Party by covering as much various as can.</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23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B6C5-D9EC-4B81-942A-BA2573E5DF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Understanding </a:t>
            </a:r>
          </a:p>
        </p:txBody>
      </p:sp>
      <p:sp>
        <p:nvSpPr>
          <p:cNvPr id="3" name="Content Placeholder 2">
            <a:extLst>
              <a:ext uri="{FF2B5EF4-FFF2-40B4-BE49-F238E27FC236}">
                <a16:creationId xmlns:a16="http://schemas.microsoft.com/office/drawing/2014/main" id="{8F1EB71A-C2B4-40FA-B94E-11FE4709DF0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phase starts with collecting data and identifying data quality problems. We create initial insights and find subsets to form hypotheses. In Dataset, it contains 21643 observations and 28 features with mixture of categorical and numeric values in nature and no null values. And we have use multiple visualization plot to observer the trend, pattern for data understanding.   </a:t>
            </a:r>
          </a:p>
        </p:txBody>
      </p:sp>
    </p:spTree>
    <p:extLst>
      <p:ext uri="{BB962C8B-B14F-4D97-AF65-F5344CB8AC3E}">
        <p14:creationId xmlns:p14="http://schemas.microsoft.com/office/powerpoint/2010/main" val="425939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833C-F8EB-47CD-AB53-CF123111A5E3}"/>
              </a:ext>
            </a:extLst>
          </p:cNvPr>
          <p:cNvSpPr>
            <a:spLocks noGrp="1"/>
          </p:cNvSpPr>
          <p:nvPr>
            <p:ph type="title"/>
          </p:nvPr>
        </p:nvSpPr>
        <p:spPr>
          <a:xfrm>
            <a:off x="157655" y="0"/>
            <a:ext cx="11196145" cy="977462"/>
          </a:xfrm>
        </p:spPr>
        <p:txBody>
          <a:bodyPr>
            <a:normAutofit/>
          </a:bodyPr>
          <a:lstStyle/>
          <a:p>
            <a:r>
              <a:rPr lang="en-US" sz="3000" b="1" dirty="0">
                <a:latin typeface="Times New Roman" panose="02020603050405020304" pitchFamily="18" charset="0"/>
                <a:cs typeface="Times New Roman" panose="02020603050405020304" pitchFamily="18" charset="0"/>
              </a:rPr>
              <a:t>Data understanding</a:t>
            </a:r>
          </a:p>
        </p:txBody>
      </p:sp>
      <p:pic>
        <p:nvPicPr>
          <p:cNvPr id="5" name="Content Placeholder 4" descr="A screenshot of a computer&#10;&#10;Description automatically generated">
            <a:extLst>
              <a:ext uri="{FF2B5EF4-FFF2-40B4-BE49-F238E27FC236}">
                <a16:creationId xmlns:a16="http://schemas.microsoft.com/office/drawing/2014/main" id="{614F4A2D-DCDD-4AEB-A789-0E2F5C9C2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56" y="1213946"/>
            <a:ext cx="11448394" cy="2690287"/>
          </a:xfrm>
        </p:spPr>
      </p:pic>
      <p:pic>
        <p:nvPicPr>
          <p:cNvPr id="7" name="Picture 6" descr="A screenshot of a cell phone&#10;&#10;Description automatically generated">
            <a:extLst>
              <a:ext uri="{FF2B5EF4-FFF2-40B4-BE49-F238E27FC236}">
                <a16:creationId xmlns:a16="http://schemas.microsoft.com/office/drawing/2014/main" id="{DB400872-CEE0-4F7F-94BC-6D48DF810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55" y="4107101"/>
            <a:ext cx="11448393" cy="2750899"/>
          </a:xfrm>
          <a:prstGeom prst="rect">
            <a:avLst/>
          </a:prstGeom>
        </p:spPr>
      </p:pic>
    </p:spTree>
    <p:extLst>
      <p:ext uri="{BB962C8B-B14F-4D97-AF65-F5344CB8AC3E}">
        <p14:creationId xmlns:p14="http://schemas.microsoft.com/office/powerpoint/2010/main" val="146620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472C-3DAE-4B64-BB2A-D6229D25AA90}"/>
              </a:ext>
            </a:extLst>
          </p:cNvPr>
          <p:cNvSpPr>
            <a:spLocks noGrp="1"/>
          </p:cNvSpPr>
          <p:nvPr>
            <p:ph type="title"/>
          </p:nvPr>
        </p:nvSpPr>
        <p:spPr>
          <a:xfrm>
            <a:off x="283779" y="365125"/>
            <a:ext cx="11070021" cy="801523"/>
          </a:xfrm>
        </p:spPr>
        <p:txBody>
          <a:bodyPr>
            <a:normAutofit/>
          </a:bodyPr>
          <a:lstStyle/>
          <a:p>
            <a:r>
              <a:rPr lang="en-US" sz="3000" b="1" dirty="0">
                <a:latin typeface="Times New Roman" panose="02020603050405020304" pitchFamily="18" charset="0"/>
                <a:cs typeface="Times New Roman" panose="02020603050405020304" pitchFamily="18" charset="0"/>
              </a:rPr>
              <a:t>Histogram Plot </a:t>
            </a:r>
          </a:p>
        </p:txBody>
      </p:sp>
      <p:pic>
        <p:nvPicPr>
          <p:cNvPr id="5" name="Picture 4">
            <a:extLst>
              <a:ext uri="{FF2B5EF4-FFF2-40B4-BE49-F238E27FC236}">
                <a16:creationId xmlns:a16="http://schemas.microsoft.com/office/drawing/2014/main" id="{3B452B4F-8CF3-4515-A52B-2C2B25BF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79" y="1324302"/>
            <a:ext cx="11220649" cy="5374209"/>
          </a:xfrm>
          <a:prstGeom prst="rect">
            <a:avLst/>
          </a:prstGeom>
        </p:spPr>
      </p:pic>
    </p:spTree>
    <p:extLst>
      <p:ext uri="{BB962C8B-B14F-4D97-AF65-F5344CB8AC3E}">
        <p14:creationId xmlns:p14="http://schemas.microsoft.com/office/powerpoint/2010/main" val="205283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A28D-48B5-4714-87C2-61F10DF58E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3EFDA81C-8A02-485E-B618-F991CED578B7}"/>
              </a:ext>
            </a:extLst>
          </p:cNvPr>
          <p:cNvSpPr>
            <a:spLocks noGrp="1"/>
          </p:cNvSpPr>
          <p:nvPr>
            <p:ph idx="1"/>
          </p:nvPr>
        </p:nvSpPr>
        <p:spPr>
          <a:xfrm>
            <a:off x="425669" y="1929385"/>
            <a:ext cx="11571890" cy="4770961"/>
          </a:xfrm>
        </p:spPr>
        <p:txBody>
          <a:bodyPr>
            <a:normAutofit fontScale="85000" lnSpcReduction="10000"/>
          </a:bodyPr>
          <a:lstStyle/>
          <a:p>
            <a:r>
              <a:rPr lang="en-US" sz="3100" dirty="0">
                <a:latin typeface="Times New Roman" panose="02020603050405020304" pitchFamily="18" charset="0"/>
                <a:cs typeface="Times New Roman" panose="02020603050405020304" pitchFamily="18" charset="0"/>
              </a:rPr>
              <a:t>This phase covers activities to finalize the data set. Tables, records or selected attribute are transformed and cleaned for data modelling. This is further used to construct the final data set. </a:t>
            </a:r>
          </a:p>
          <a:p>
            <a:pPr>
              <a:buFont typeface="Wingdings" panose="05000000000000000000" pitchFamily="2" charset="2"/>
              <a:buChar char="Ø"/>
            </a:pPr>
            <a:r>
              <a:rPr lang="en-US" sz="3100" dirty="0">
                <a:latin typeface="Times New Roman" panose="02020603050405020304" pitchFamily="18" charset="0"/>
                <a:cs typeface="Times New Roman" panose="02020603050405020304" pitchFamily="18" charset="0"/>
              </a:rPr>
              <a:t>Initial stage: there are some feature which is not required as per our business need, so we removed the feature like ‘Time Elapsed', 'time’, 'total Mandates’, 'Mandates’.</a:t>
            </a:r>
          </a:p>
          <a:p>
            <a:pPr>
              <a:buFont typeface="Wingdings" panose="05000000000000000000" pitchFamily="2" charset="2"/>
              <a:buChar char="Ø"/>
            </a:pPr>
            <a:r>
              <a:rPr lang="en-US" sz="3100" dirty="0">
                <a:latin typeface="Times New Roman" panose="02020603050405020304" pitchFamily="18" charset="0"/>
                <a:cs typeface="Times New Roman" panose="02020603050405020304" pitchFamily="18" charset="0"/>
              </a:rPr>
              <a:t>Stage Second: By using LabelEncodeder, we have converted all categorical value into Numerical values and check the null values </a:t>
            </a:r>
          </a:p>
          <a:p>
            <a:pPr>
              <a:buFont typeface="Wingdings" panose="05000000000000000000" pitchFamily="2" charset="2"/>
              <a:buChar char="Ø"/>
            </a:pPr>
            <a:r>
              <a:rPr lang="en-US" sz="3100" dirty="0">
                <a:latin typeface="Times New Roman" panose="02020603050405020304" pitchFamily="18" charset="0"/>
                <a:cs typeface="Times New Roman" panose="02020603050405020304" pitchFamily="18" charset="0"/>
              </a:rPr>
              <a:t>Third Stage :Selected the feature which are more suitable for our business objective by using feature Selection and Split the data into Train and test set using Train_Test_split.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70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C54D-21D9-4D62-8F38-32FD082979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 Visualization</a:t>
            </a:r>
          </a:p>
        </p:txBody>
      </p:sp>
      <p:sp>
        <p:nvSpPr>
          <p:cNvPr id="3" name="Text Placeholder 2">
            <a:extLst>
              <a:ext uri="{FF2B5EF4-FFF2-40B4-BE49-F238E27FC236}">
                <a16:creationId xmlns:a16="http://schemas.microsoft.com/office/drawing/2014/main" id="{729E89E4-2CBF-4C76-BA58-69D2FD1D9456}"/>
              </a:ext>
            </a:extLst>
          </p:cNvPr>
          <p:cNvSpPr>
            <a:spLocks noGrp="1"/>
          </p:cNvSpPr>
          <p:nvPr>
            <p:ph type="body" idx="1"/>
          </p:nvPr>
        </p:nvSpPr>
        <p:spPr>
          <a:xfrm>
            <a:off x="839789" y="1783548"/>
            <a:ext cx="5157787" cy="823912"/>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Scatter Plot for blankVots Vs votes </a:t>
            </a:r>
          </a:p>
        </p:txBody>
      </p:sp>
      <p:pic>
        <p:nvPicPr>
          <p:cNvPr id="8" name="Content Placeholder 7">
            <a:extLst>
              <a:ext uri="{FF2B5EF4-FFF2-40B4-BE49-F238E27FC236}">
                <a16:creationId xmlns:a16="http://schemas.microsoft.com/office/drawing/2014/main" id="{15BFC510-D3C7-466F-AB78-7CAB9B7B0F67}"/>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78970" y="2925763"/>
            <a:ext cx="5718606" cy="3567110"/>
          </a:xfrm>
        </p:spPr>
      </p:pic>
      <p:sp>
        <p:nvSpPr>
          <p:cNvPr id="5" name="Text Placeholder 4">
            <a:extLst>
              <a:ext uri="{FF2B5EF4-FFF2-40B4-BE49-F238E27FC236}">
                <a16:creationId xmlns:a16="http://schemas.microsoft.com/office/drawing/2014/main" id="{14D660B5-306C-4505-B3AC-1D6536881A27}"/>
              </a:ext>
            </a:extLst>
          </p:cNvPr>
          <p:cNvSpPr>
            <a:spLocks noGrp="1"/>
          </p:cNvSpPr>
          <p:nvPr>
            <p:ph type="body" sz="quarter" idx="3"/>
          </p:nvPr>
        </p:nvSpPr>
        <p:spPr>
          <a:xfrm>
            <a:off x="6172201" y="1752552"/>
            <a:ext cx="5183188" cy="823912"/>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Scatter Plot Votes Vs total Mandates</a:t>
            </a:r>
          </a:p>
        </p:txBody>
      </p:sp>
      <p:pic>
        <p:nvPicPr>
          <p:cNvPr id="10" name="Content Placeholder 9">
            <a:extLst>
              <a:ext uri="{FF2B5EF4-FFF2-40B4-BE49-F238E27FC236}">
                <a16:creationId xmlns:a16="http://schemas.microsoft.com/office/drawing/2014/main" id="{6A74EC13-C7A3-4E42-9990-27D2DD6D553C}"/>
              </a:ext>
            </a:extLst>
          </p:cNvPr>
          <p:cNvPicPr>
            <a:picLocks noGrp="1" noChangeAspect="1"/>
          </p:cNvPicPr>
          <p:nvPr>
            <p:ph sz="quarter" idx="4"/>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194426" y="2925763"/>
            <a:ext cx="5336313" cy="3567110"/>
          </a:xfrm>
        </p:spPr>
      </p:pic>
    </p:spTree>
    <p:extLst>
      <p:ext uri="{BB962C8B-B14F-4D97-AF65-F5344CB8AC3E}">
        <p14:creationId xmlns:p14="http://schemas.microsoft.com/office/powerpoint/2010/main" val="326093744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368</TotalTime>
  <Words>626</Words>
  <Application>Microsoft Office PowerPoint</Application>
  <PresentationFormat>Widescreen</PresentationFormat>
  <Paragraphs>57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Modern Love</vt:lpstr>
      <vt:lpstr>The Hand</vt:lpstr>
      <vt:lpstr>Times New Roman</vt:lpstr>
      <vt:lpstr>Wingdings</vt:lpstr>
      <vt:lpstr>SketchyVTI</vt:lpstr>
      <vt:lpstr>Data MINING CA 2 Analysis on Real Time election result</vt:lpstr>
      <vt:lpstr>INTRODUCTION </vt:lpstr>
      <vt:lpstr>CRSIP-DM Methodology</vt:lpstr>
      <vt:lpstr>Business Understanding</vt:lpstr>
      <vt:lpstr>Data Understanding </vt:lpstr>
      <vt:lpstr>Data understanding</vt:lpstr>
      <vt:lpstr>Histogram Plot </vt:lpstr>
      <vt:lpstr>Data Preparation</vt:lpstr>
      <vt:lpstr>Clustering Visualization</vt:lpstr>
      <vt:lpstr>Features Selection</vt:lpstr>
      <vt:lpstr>Data Modelling </vt:lpstr>
      <vt:lpstr> Calculating the Accuracy of the Different Classification Model  </vt:lpstr>
      <vt:lpstr>Decision Tree classifier using (Rapid Miner)</vt:lpstr>
      <vt:lpstr>PowerPoint Presentation</vt:lpstr>
      <vt:lpstr>Decision Tree classifier (python) </vt:lpstr>
      <vt:lpstr>Decision Tree Performance Comparison</vt:lpstr>
      <vt:lpstr>Clustering </vt:lpstr>
      <vt:lpstr>Clustering (RapidMiner)</vt:lpstr>
      <vt:lpstr>Clustering(Contd.)</vt:lpstr>
      <vt:lpstr>Clustering Model(RapidMiner)</vt:lpstr>
      <vt:lpstr>PowerPoint Presentation</vt:lpstr>
      <vt:lpstr>Clustering Result</vt:lpstr>
      <vt:lpstr>Clustering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CA 2 Analysis on Real Time election result</dc:title>
  <dc:creator>anandt.14@gmail.com</dc:creator>
  <cp:lastModifiedBy>Anand Tripathy</cp:lastModifiedBy>
  <cp:revision>55</cp:revision>
  <dcterms:created xsi:type="dcterms:W3CDTF">2020-04-14T13:31:11Z</dcterms:created>
  <dcterms:modified xsi:type="dcterms:W3CDTF">2021-03-24T22:42:33Z</dcterms:modified>
</cp:coreProperties>
</file>