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he7M2ATNlkFd5myV49Ergk+NTZ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23"/>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0"/>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p:nvPr>
            <p:ph idx="2" type="pic"/>
          </p:nvPr>
        </p:nvSpPr>
        <p:spPr>
          <a:xfrm>
            <a:off x="447817" y="641350"/>
            <a:ext cx="11290800" cy="3651300"/>
          </a:xfrm>
          <a:prstGeom prst="rect">
            <a:avLst/>
          </a:prstGeom>
          <a:noFill/>
          <a:ln>
            <a:noFill/>
          </a:ln>
        </p:spPr>
      </p:sp>
      <p:sp>
        <p:nvSpPr>
          <p:cNvPr id="72" name="Google Shape;72;p21"/>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2"/>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owasp.org/" TargetMode="External"/><Relationship Id="rId4" Type="http://schemas.openxmlformats.org/officeDocument/2006/relationships/hyperlink" Target="https://www.researchgate.net/publication/328319758_Understanding_and_Detecting_Keylogger_Attacks_in_Cloud_Computing_Environments" TargetMode="External"/><Relationship Id="rId5"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70983" y="1512218"/>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SECURITY</a:t>
            </a:r>
            <a:endParaRPr b="1">
              <a:solidFill>
                <a:schemeClr val="accent1"/>
              </a:solidFill>
              <a:latin typeface="Arial"/>
              <a:ea typeface="Arial"/>
              <a:cs typeface="Arial"/>
              <a:sym typeface="Arial"/>
            </a:endParaRPr>
          </a:p>
        </p:txBody>
      </p:sp>
      <p:sp>
        <p:nvSpPr>
          <p:cNvPr id="97" name="Google Shape;97;p1"/>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1482AB"/>
                </a:solidFill>
              </a:rPr>
              <a:t>Anandakrishnan MS </a:t>
            </a:r>
            <a:r>
              <a:rPr b="1" i="0" lang="en-US" sz="2000" u="none" cap="none" strike="noStrike">
                <a:solidFill>
                  <a:srgbClr val="1482AB"/>
                </a:solidFill>
                <a:latin typeface="Arial"/>
                <a:ea typeface="Arial"/>
                <a:cs typeface="Arial"/>
                <a:sym typeface="Arial"/>
              </a:rPr>
              <a:t>-SSM College of Engineering-B.E-CSE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1" name="Google Shape;151;p1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0000" lnSpcReduction="20000"/>
          </a:bodyPr>
          <a:lstStyle/>
          <a:p>
            <a:pPr indent="-306070" lvl="0" marL="306070" rtl="0" algn="l">
              <a:lnSpc>
                <a:spcPct val="110000"/>
              </a:lnSpc>
              <a:spcBef>
                <a:spcPts val="0"/>
              </a:spcBef>
              <a:spcAft>
                <a:spcPts val="0"/>
              </a:spcAft>
              <a:buSzPct val="92000"/>
              <a:buChar char="◼"/>
            </a:pPr>
            <a:r>
              <a:rPr lang="en-US"/>
              <a:t>Here are some references for understanding keyloggers and security:</a:t>
            </a:r>
            <a:endParaRPr/>
          </a:p>
          <a:p>
            <a:pPr indent="-306070" lvl="0" marL="306070" rtl="0" algn="l">
              <a:lnSpc>
                <a:spcPct val="110000"/>
              </a:lnSpc>
              <a:spcBef>
                <a:spcPts val="838"/>
              </a:spcBef>
              <a:spcAft>
                <a:spcPts val="0"/>
              </a:spcAft>
              <a:buSzPct val="92000"/>
              <a:buChar char="◼"/>
            </a:pPr>
            <a:r>
              <a:rPr b="1" lang="en-US"/>
              <a:t>Article</a:t>
            </a:r>
            <a:r>
              <a:rPr lang="en-US"/>
              <a:t>: "What Is a Keylogger?" by NortonLifeLock</a:t>
            </a:r>
            <a:endParaRPr/>
          </a:p>
          <a:p>
            <a:pPr indent="-306069" lvl="1" marL="629920" rtl="0" algn="l">
              <a:lnSpc>
                <a:spcPct val="100000"/>
              </a:lnSpc>
              <a:spcBef>
                <a:spcPts val="796"/>
              </a:spcBef>
              <a:spcAft>
                <a:spcPts val="0"/>
              </a:spcAft>
              <a:buSzPct val="92000"/>
              <a:buChar char="◼"/>
            </a:pPr>
            <a:r>
              <a:rPr lang="en-US"/>
              <a:t>Link: https://us.norton.com/internetsecurity-privacy-what-is-a-keylogger.html</a:t>
            </a:r>
            <a:endParaRPr/>
          </a:p>
          <a:p>
            <a:pPr indent="-306069" lvl="1" marL="629920" rtl="0" algn="l">
              <a:lnSpc>
                <a:spcPct val="100000"/>
              </a:lnSpc>
              <a:spcBef>
                <a:spcPts val="796"/>
              </a:spcBef>
              <a:spcAft>
                <a:spcPts val="0"/>
              </a:spcAft>
              <a:buSzPct val="92000"/>
              <a:buChar char="◼"/>
            </a:pPr>
            <a:r>
              <a:rPr lang="en-US"/>
              <a:t>Description: This article provides a comprehensive overview of keyloggers, including their types, uses, and methods of prevention.</a:t>
            </a:r>
            <a:endParaRPr/>
          </a:p>
          <a:p>
            <a:pPr indent="-306070" lvl="0" marL="306070" rtl="0" algn="l">
              <a:lnSpc>
                <a:spcPct val="110000"/>
              </a:lnSpc>
              <a:spcBef>
                <a:spcPts val="838"/>
              </a:spcBef>
              <a:spcAft>
                <a:spcPts val="0"/>
              </a:spcAft>
              <a:buSzPct val="92000"/>
              <a:buChar char="◼"/>
            </a:pPr>
            <a:r>
              <a:rPr b="1" lang="en-US"/>
              <a:t>Book</a:t>
            </a:r>
            <a:r>
              <a:rPr lang="en-US"/>
              <a:t>: "The Web Application Hacker's Handbook: Finding and Exploiting Security Flaws" by Dafydd Stuttard and Marcus Pinto</a:t>
            </a:r>
            <a:endParaRPr/>
          </a:p>
          <a:p>
            <a:pPr indent="-306069" lvl="1" marL="629920" rtl="0" algn="l">
              <a:lnSpc>
                <a:spcPct val="100000"/>
              </a:lnSpc>
              <a:spcBef>
                <a:spcPts val="796"/>
              </a:spcBef>
              <a:spcAft>
                <a:spcPts val="0"/>
              </a:spcAft>
              <a:buSzPct val="92000"/>
              <a:buChar char="◼"/>
            </a:pPr>
            <a:r>
              <a:rPr lang="en-US"/>
              <a:t>Description: This book covers various web security issues, including keyloggers and other attack vectors, providing insights into how they work and how to defend against them.</a:t>
            </a:r>
            <a:endParaRPr/>
          </a:p>
          <a:p>
            <a:pPr indent="-306070" lvl="0" marL="306070" rtl="0" algn="l">
              <a:lnSpc>
                <a:spcPct val="110000"/>
              </a:lnSpc>
              <a:spcBef>
                <a:spcPts val="838"/>
              </a:spcBef>
              <a:spcAft>
                <a:spcPts val="0"/>
              </a:spcAft>
              <a:buSzPct val="92000"/>
              <a:buChar char="◼"/>
            </a:pPr>
            <a:r>
              <a:rPr b="1" lang="en-US"/>
              <a:t>Website</a:t>
            </a:r>
            <a:r>
              <a:rPr lang="en-US"/>
              <a:t>: OWASP (Open Web Application Security Project)</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3"/>
              </a:rPr>
              <a:t>https://owasp.org/</a:t>
            </a:r>
            <a:endParaRPr/>
          </a:p>
          <a:p>
            <a:pPr indent="-306069" lvl="1" marL="629920" rtl="0" algn="l">
              <a:lnSpc>
                <a:spcPct val="100000"/>
              </a:lnSpc>
              <a:spcBef>
                <a:spcPts val="796"/>
              </a:spcBef>
              <a:spcAft>
                <a:spcPts val="0"/>
              </a:spcAft>
              <a:buSzPct val="92000"/>
              <a:buChar char="◼"/>
            </a:pPr>
            <a:r>
              <a:rPr lang="en-US"/>
              <a:t>Description: OWASP is a nonprofit organization focused on improving software security. Their website offers a wealth of resources, including guides, tools, and best practices for securing web applications and preventing attacks such as keylogging.</a:t>
            </a:r>
            <a:endParaRPr/>
          </a:p>
          <a:p>
            <a:pPr indent="-306070" lvl="0" marL="306070" rtl="0" algn="l">
              <a:lnSpc>
                <a:spcPct val="110000"/>
              </a:lnSpc>
              <a:spcBef>
                <a:spcPts val="838"/>
              </a:spcBef>
              <a:spcAft>
                <a:spcPts val="0"/>
              </a:spcAft>
              <a:buSzPct val="92000"/>
              <a:buChar char="◼"/>
            </a:pPr>
            <a:r>
              <a:rPr b="1" lang="en-US"/>
              <a:t>Article</a:t>
            </a:r>
            <a:r>
              <a:rPr lang="en-US"/>
              <a:t>: "How to Detect and Remove Keyloggers" by TechJunkie</a:t>
            </a:r>
            <a:endParaRPr/>
          </a:p>
          <a:p>
            <a:pPr indent="-306069" lvl="1" marL="629920" rtl="0" algn="l">
              <a:lnSpc>
                <a:spcPct val="100000"/>
              </a:lnSpc>
              <a:spcBef>
                <a:spcPts val="796"/>
              </a:spcBef>
              <a:spcAft>
                <a:spcPts val="0"/>
              </a:spcAft>
              <a:buSzPct val="92000"/>
              <a:buChar char="◼"/>
            </a:pPr>
            <a:r>
              <a:rPr lang="en-US"/>
              <a:t>Link: https://www.techjunkie.com/detect-remove-keyloggers/</a:t>
            </a:r>
            <a:endParaRPr/>
          </a:p>
          <a:p>
            <a:pPr indent="-306069" lvl="1" marL="629920" rtl="0" algn="l">
              <a:lnSpc>
                <a:spcPct val="100000"/>
              </a:lnSpc>
              <a:spcBef>
                <a:spcPts val="796"/>
              </a:spcBef>
              <a:spcAft>
                <a:spcPts val="0"/>
              </a:spcAft>
              <a:buSzPct val="92000"/>
              <a:buChar char="◼"/>
            </a:pPr>
            <a:r>
              <a:rPr lang="en-US"/>
              <a:t>Description: This article discusses methods for detecting and removing keyloggers from your system, as well as preventive measures to protect against them.</a:t>
            </a:r>
            <a:endParaRPr/>
          </a:p>
          <a:p>
            <a:pPr indent="-306070" lvl="0" marL="306070" rtl="0" algn="l">
              <a:lnSpc>
                <a:spcPct val="110000"/>
              </a:lnSpc>
              <a:spcBef>
                <a:spcPts val="838"/>
              </a:spcBef>
              <a:spcAft>
                <a:spcPts val="0"/>
              </a:spcAft>
              <a:buSzPct val="92000"/>
              <a:buChar char="◼"/>
            </a:pPr>
            <a:r>
              <a:rPr b="1" lang="en-US"/>
              <a:t>Research Paper</a:t>
            </a:r>
            <a:r>
              <a:rPr lang="en-US"/>
              <a:t>: "Understanding and Detecting Keylogger Attacks in Cloud Computing Environments" by Xun Yi et al.</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4"/>
              </a:rPr>
              <a:t>https://www.researchgate.net/publication/328319758_Understanding_and_Detecting_Keylogger_Attacks_in_Cloud_Computing_Environments</a:t>
            </a:r>
            <a:endParaRPr/>
          </a:p>
          <a:p>
            <a:pPr indent="-306069" lvl="1" marL="629920" rtl="0" algn="l">
              <a:lnSpc>
                <a:spcPct val="100000"/>
              </a:lnSpc>
              <a:spcBef>
                <a:spcPts val="796"/>
              </a:spcBef>
              <a:spcAft>
                <a:spcPts val="0"/>
              </a:spcAft>
              <a:buSzPct val="92000"/>
              <a:buChar char="◼"/>
            </a:pPr>
            <a:r>
              <a:rPr lang="en-US"/>
              <a:t>Description: This research paper explores keylogger attacks in cloud computing environments, offering insights into their detection and mitigation strategies.</a:t>
            </a:r>
            <a:endParaRPr/>
          </a:p>
          <a:p>
            <a:pPr indent="-306070" lvl="0" marL="306070" rtl="0" algn="l">
              <a:lnSpc>
                <a:spcPct val="110000"/>
              </a:lnSpc>
              <a:spcBef>
                <a:spcPts val="838"/>
              </a:spcBef>
              <a:spcAft>
                <a:spcPts val="0"/>
              </a:spcAft>
              <a:buSzPct val="92000"/>
              <a:buChar char="◼"/>
            </a:pPr>
            <a:r>
              <a:rPr b="1" lang="en-US"/>
              <a:t>Video</a:t>
            </a:r>
            <a:r>
              <a:rPr lang="en-US"/>
              <a:t>: "How to Protect Yourself Against Keyloggers" by Malwarebytes</a:t>
            </a:r>
            <a:endParaRPr/>
          </a:p>
          <a:p>
            <a:pPr indent="-306069" lvl="1" marL="629920" rtl="0" algn="l">
              <a:lnSpc>
                <a:spcPct val="100000"/>
              </a:lnSpc>
              <a:spcBef>
                <a:spcPts val="796"/>
              </a:spcBef>
              <a:spcAft>
                <a:spcPts val="0"/>
              </a:spcAft>
              <a:buSzPct val="92000"/>
              <a:buChar char="◼"/>
            </a:pPr>
            <a:r>
              <a:rPr lang="en-US"/>
              <a:t>Link: </a:t>
            </a:r>
            <a:r>
              <a:rPr lang="en-US" u="sng">
                <a:solidFill>
                  <a:schemeClr val="hlink"/>
                </a:solidFill>
                <a:hlinkClick r:id="rId5"/>
              </a:rPr>
              <a:t>https://www.youtube.com/watch?v=NTBfGmpFjPw</a:t>
            </a:r>
            <a:endParaRPr/>
          </a:p>
          <a:p>
            <a:pPr indent="-306069" lvl="1" marL="629920" rtl="0" algn="l">
              <a:lnSpc>
                <a:spcPct val="100000"/>
              </a:lnSpc>
              <a:spcBef>
                <a:spcPts val="796"/>
              </a:spcBef>
              <a:spcAft>
                <a:spcPts val="0"/>
              </a:spcAft>
              <a:buSzPct val="92000"/>
              <a:buChar char="◼"/>
            </a:pPr>
            <a:r>
              <a:rPr lang="en-US"/>
              <a:t>Description: This video from Malwarebytes provides practical tips and advice on how to protect yourself against keyloggers and other types of malware.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b="1">
              <a:solidFill>
                <a:srgbClr val="002060"/>
              </a:solidFill>
              <a:latin typeface="Arial"/>
              <a:ea typeface="Arial"/>
              <a:cs typeface="Arial"/>
              <a:sym typeface="Arial"/>
            </a:endParaRPr>
          </a:p>
        </p:txBody>
      </p:sp>
      <p:sp>
        <p:nvSpPr>
          <p:cNvPr id="103" name="Google Shape;103;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09" name="Google Shape;109;p3"/>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62500" lnSpcReduction="20000"/>
          </a:bodyPr>
          <a:lstStyle/>
          <a:p>
            <a:pPr indent="-306070" lvl="0" marL="306070" rtl="0" algn="l">
              <a:lnSpc>
                <a:spcPct val="110000"/>
              </a:lnSpc>
              <a:spcBef>
                <a:spcPts val="0"/>
              </a:spcBef>
              <a:spcAft>
                <a:spcPts val="0"/>
              </a:spcAft>
              <a:buSzPct val="92000"/>
              <a:buChar char="◼"/>
            </a:pPr>
            <a:r>
              <a:rPr b="1" lang="en-US" sz="3200"/>
              <a:t>Key Logger Problem Statement:</a:t>
            </a:r>
            <a:endParaRPr sz="3200"/>
          </a:p>
          <a:p>
            <a:pPr indent="-306070" lvl="0" marL="306070" rtl="0" algn="l">
              <a:lnSpc>
                <a:spcPct val="110000"/>
              </a:lnSpc>
              <a:spcBef>
                <a:spcPts val="1000"/>
              </a:spcBef>
              <a:spcAft>
                <a:spcPts val="0"/>
              </a:spcAft>
              <a:buSzPct val="92000"/>
              <a:buChar char="◼"/>
            </a:pPr>
            <a:r>
              <a:rPr lang="en-US" sz="3200"/>
              <a:t>Problem: Develop a key logger application capable of recording keystrokes made by users on a computer system without their knowledge or consent.</a:t>
            </a:r>
            <a:endParaRPr sz="3200"/>
          </a:p>
          <a:p>
            <a:pPr indent="-306070" lvl="0" marL="306070" rtl="0" algn="l">
              <a:lnSpc>
                <a:spcPct val="110000"/>
              </a:lnSpc>
              <a:spcBef>
                <a:spcPts val="1000"/>
              </a:spcBef>
              <a:spcAft>
                <a:spcPts val="0"/>
              </a:spcAft>
              <a:buSzPct val="92000"/>
              <a:buChar char="◼"/>
            </a:pPr>
            <a:r>
              <a:rPr lang="en-US" sz="3200"/>
              <a:t>Requirements:</a:t>
            </a:r>
            <a:endParaRPr sz="3200"/>
          </a:p>
          <a:p>
            <a:pPr indent="-306070" lvl="0" marL="306070" rtl="0" algn="l">
              <a:lnSpc>
                <a:spcPct val="110000"/>
              </a:lnSpc>
              <a:spcBef>
                <a:spcPts val="1000"/>
              </a:spcBef>
              <a:spcAft>
                <a:spcPts val="0"/>
              </a:spcAft>
              <a:buSzPct val="92000"/>
              <a:buChar char="◼"/>
            </a:pPr>
            <a:r>
              <a:rPr lang="en-US" sz="3200"/>
              <a:t>Capture all keystrokes including letters, numbers, symbols, and special keys.</a:t>
            </a:r>
            <a:endParaRPr sz="3200"/>
          </a:p>
          <a:p>
            <a:pPr indent="-306070" lvl="0" marL="306070" rtl="0" algn="l">
              <a:lnSpc>
                <a:spcPct val="110000"/>
              </a:lnSpc>
              <a:spcBef>
                <a:spcPts val="1000"/>
              </a:spcBef>
              <a:spcAft>
                <a:spcPts val="0"/>
              </a:spcAft>
              <a:buSzPct val="92000"/>
              <a:buChar char="◼"/>
            </a:pPr>
            <a:r>
              <a:rPr lang="en-US" sz="3200"/>
              <a:t>Store the captured keystrokes securely without detection by the user.</a:t>
            </a:r>
            <a:endParaRPr sz="3200"/>
          </a:p>
          <a:p>
            <a:pPr indent="-306070" lvl="0" marL="306070" rtl="0" algn="l">
              <a:lnSpc>
                <a:spcPct val="110000"/>
              </a:lnSpc>
              <a:spcBef>
                <a:spcPts val="1000"/>
              </a:spcBef>
              <a:spcAft>
                <a:spcPts val="0"/>
              </a:spcAft>
              <a:buSzPct val="92000"/>
              <a:buChar char="◼"/>
            </a:pPr>
            <a:r>
              <a:rPr lang="en-US" sz="3200"/>
              <a:t>Implement stealth mode to run silently in the background without any visible indication to the user.</a:t>
            </a:r>
            <a:endParaRPr sz="3200"/>
          </a:p>
          <a:p>
            <a:pPr indent="-306070" lvl="0" marL="306070" rtl="0" algn="l">
              <a:lnSpc>
                <a:spcPct val="110000"/>
              </a:lnSpc>
              <a:spcBef>
                <a:spcPts val="1000"/>
              </a:spcBef>
              <a:spcAft>
                <a:spcPts val="0"/>
              </a:spcAft>
              <a:buSzPct val="92000"/>
              <a:buChar char="◼"/>
            </a:pPr>
            <a:r>
              <a:rPr lang="en-US" sz="3200"/>
              <a:t>Ensure the key logger is capable of bypassing antivirus and security software detection.</a:t>
            </a:r>
            <a:endParaRPr sz="3200"/>
          </a:p>
          <a:p>
            <a:pPr indent="-306070" lvl="0" marL="306070" rtl="0" algn="l">
              <a:lnSpc>
                <a:spcPct val="110000"/>
              </a:lnSpc>
              <a:spcBef>
                <a:spcPts val="1000"/>
              </a:spcBef>
              <a:spcAft>
                <a:spcPts val="0"/>
              </a:spcAft>
              <a:buSzPct val="92000"/>
              <a:buChar char="◼"/>
            </a:pPr>
            <a:r>
              <a:rPr lang="en-US" sz="3200"/>
              <a:t>Provide an interface for the attacker to retrieve the recorded keystrokes remotely.</a:t>
            </a:r>
            <a:endParaRPr sz="3200"/>
          </a:p>
          <a:p>
            <a:pPr indent="-306070" lvl="0" marL="306070" rtl="0" algn="l">
              <a:lnSpc>
                <a:spcPct val="110000"/>
              </a:lnSpc>
              <a:spcBef>
                <a:spcPts val="1000"/>
              </a:spcBef>
              <a:spcAft>
                <a:spcPts val="0"/>
              </a:spcAft>
              <a:buSzPct val="92000"/>
              <a:buChar char="◼"/>
            </a:pPr>
            <a:r>
              <a:rPr lang="en-US" sz="3200"/>
              <a:t>Ensure compatibility with various operating systems including Windows, macOS, and Linux.</a:t>
            </a:r>
            <a:endParaRPr sz="3200"/>
          </a:p>
          <a:p>
            <a:pPr indent="-243392" lvl="0" marL="305435" rtl="0" algn="l">
              <a:lnSpc>
                <a:spcPct val="110000"/>
              </a:lnSpc>
              <a:spcBef>
                <a:spcPts val="812"/>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5" name="Google Shape;115;p4"/>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840"/>
              </a:spcBef>
              <a:spcAft>
                <a:spcPts val="0"/>
              </a:spcAft>
              <a:buSzPts val="1104"/>
              <a:buNone/>
            </a:pPr>
            <a:r>
              <a:rPr lang="en-US" sz="1200"/>
              <a:t>To propose a security solution against key loggers, here are several measures that can be implemented:</a:t>
            </a:r>
            <a:endParaRPr sz="1200"/>
          </a:p>
          <a:p>
            <a:pPr indent="-306070" lvl="0" marL="306070" rtl="0" algn="l">
              <a:lnSpc>
                <a:spcPct val="110000"/>
              </a:lnSpc>
              <a:spcBef>
                <a:spcPts val="840"/>
              </a:spcBef>
              <a:spcAft>
                <a:spcPts val="0"/>
              </a:spcAft>
              <a:buSzPts val="1104"/>
              <a:buChar char="◼"/>
            </a:pPr>
            <a:r>
              <a:rPr b="1" lang="en-US" sz="1200"/>
              <a:t>Antivirus/Anti-Malware Software</a:t>
            </a:r>
            <a:r>
              <a:rPr lang="en-US" sz="1200"/>
              <a:t>: Use reputable antivirus and anti-malware software that includes features to detect and remove key loggers. Regularly update the software to ensure it can recognize the latest threats.</a:t>
            </a:r>
            <a:endParaRPr sz="1200"/>
          </a:p>
          <a:p>
            <a:pPr indent="-306070" lvl="0" marL="306070" rtl="0" algn="l">
              <a:lnSpc>
                <a:spcPct val="110000"/>
              </a:lnSpc>
              <a:spcBef>
                <a:spcPts val="840"/>
              </a:spcBef>
              <a:spcAft>
                <a:spcPts val="0"/>
              </a:spcAft>
              <a:buSzPts val="1104"/>
              <a:buChar char="◼"/>
            </a:pPr>
            <a:r>
              <a:rPr b="1" lang="en-US" sz="1200"/>
              <a:t>Firewall</a:t>
            </a:r>
            <a:r>
              <a:rPr lang="en-US" sz="1200"/>
              <a:t>: Employ a firewall to monitor and control incoming and outgoing network traffic. This can prevent unauthorized access to your system and help block communication between a key logger and its operator.</a:t>
            </a:r>
            <a:endParaRPr sz="1200"/>
          </a:p>
          <a:p>
            <a:pPr indent="-306070" lvl="0" marL="306070" rtl="0" algn="l">
              <a:lnSpc>
                <a:spcPct val="110000"/>
              </a:lnSpc>
              <a:spcBef>
                <a:spcPts val="840"/>
              </a:spcBef>
              <a:spcAft>
                <a:spcPts val="0"/>
              </a:spcAft>
              <a:buSzPts val="1104"/>
              <a:buChar char="◼"/>
            </a:pPr>
            <a:r>
              <a:rPr b="1" lang="en-US" sz="1200"/>
              <a:t>Security Updates and Patches</a:t>
            </a:r>
            <a:r>
              <a:rPr lang="en-US" sz="1200"/>
              <a:t>: Keep your operating system, software applications, and drivers up-to-date with the latest security patches. Vulnerabilities in outdated software can be exploited by key loggers and other malware.</a:t>
            </a:r>
            <a:endParaRPr sz="1200"/>
          </a:p>
          <a:p>
            <a:pPr indent="-306070" lvl="0" marL="306070" rtl="0" algn="l">
              <a:lnSpc>
                <a:spcPct val="110000"/>
              </a:lnSpc>
              <a:spcBef>
                <a:spcPts val="840"/>
              </a:spcBef>
              <a:spcAft>
                <a:spcPts val="0"/>
              </a:spcAft>
              <a:buSzPts val="1104"/>
              <a:buChar char="◼"/>
            </a:pPr>
            <a:r>
              <a:rPr b="1" lang="en-US" sz="1200"/>
              <a:t>User Awareness Training</a:t>
            </a:r>
            <a:r>
              <a:rPr lang="en-US" sz="1200"/>
              <a:t>: Educate users about the dangers of key loggers and how to recognize suspicious behavior. Encourage them to be cautious when clicking on links or downloading attachments from unknown sources, as these can be vectors for malware infection.</a:t>
            </a:r>
            <a:endParaRPr sz="1200"/>
          </a:p>
          <a:p>
            <a:pPr indent="-306070" lvl="0" marL="306070" rtl="0" algn="l">
              <a:lnSpc>
                <a:spcPct val="110000"/>
              </a:lnSpc>
              <a:spcBef>
                <a:spcPts val="840"/>
              </a:spcBef>
              <a:spcAft>
                <a:spcPts val="0"/>
              </a:spcAft>
              <a:buSzPts val="1104"/>
              <a:buChar char="◼"/>
            </a:pPr>
            <a:r>
              <a:rPr b="1" lang="en-US" sz="1200"/>
              <a:t>Use Virtual Keyboards</a:t>
            </a:r>
            <a:r>
              <a:rPr lang="en-US" sz="1200"/>
              <a:t>: When entering sensitive information such as passwords or credit card numbers, use the virtual keyboard provided by the operating system or security software. Virtual keyboards can help bypass key loggers as they don't rely on physical keystrokes.</a:t>
            </a:r>
            <a:endParaRPr sz="1200"/>
          </a:p>
          <a:p>
            <a:pPr indent="-306070" lvl="0" marL="306070" rtl="0" algn="l">
              <a:lnSpc>
                <a:spcPct val="110000"/>
              </a:lnSpc>
              <a:spcBef>
                <a:spcPts val="840"/>
              </a:spcBef>
              <a:spcAft>
                <a:spcPts val="0"/>
              </a:spcAft>
              <a:buSzPts val="1104"/>
              <a:buChar char="◼"/>
            </a:pPr>
            <a:r>
              <a:rPr b="1" lang="en-US" sz="1200"/>
              <a:t>Behavior-Based Detection</a:t>
            </a:r>
            <a:r>
              <a:rPr lang="en-US" sz="1200"/>
              <a:t>: Implement security solutions that use behavior-based detection techniques to identify and block malicious activity, including key logging behavior. This can help detect previously unknown key loggers based on their actions rather than relying solely on signature-based detection.</a:t>
            </a:r>
            <a:endParaRPr sz="1200"/>
          </a:p>
          <a:p>
            <a:pPr indent="-306070" lvl="0" marL="306070" rtl="0" algn="l">
              <a:lnSpc>
                <a:spcPct val="110000"/>
              </a:lnSpc>
              <a:spcBef>
                <a:spcPts val="840"/>
              </a:spcBef>
              <a:spcAft>
                <a:spcPts val="0"/>
              </a:spcAft>
              <a:buSzPts val="1104"/>
              <a:buChar char="◼"/>
            </a:pPr>
            <a:r>
              <a:rPr b="1" lang="en-US" sz="1200"/>
              <a:t>Two-Factor Authentication (2FA)</a:t>
            </a:r>
            <a:r>
              <a:rPr lang="en-US" sz="1200"/>
              <a:t>: Enable two-factor authentication whenever possible, especially for accessing sensitive accounts or systems. Even if a key logger captures your password, it will be useless without the second factor (e.g., a code sent to your phone).</a:t>
            </a:r>
            <a:endParaRPr sz="1200"/>
          </a:p>
          <a:p>
            <a:pPr indent="-306070" lvl="0" marL="306070" rtl="0" algn="l">
              <a:lnSpc>
                <a:spcPct val="110000"/>
              </a:lnSpc>
              <a:spcBef>
                <a:spcPts val="840"/>
              </a:spcBef>
              <a:spcAft>
                <a:spcPts val="0"/>
              </a:spcAft>
              <a:buSzPts val="1104"/>
              <a:buChar char="◼"/>
            </a:pPr>
            <a:r>
              <a:rPr b="1" lang="en-US" sz="1200"/>
              <a:t>Encryption</a:t>
            </a:r>
            <a:r>
              <a:rPr lang="en-US" sz="1200"/>
              <a:t>: Encrypt sensitive data both at rest and in transit to protect it from being intercepted or captured by key loggers. This includes using encrypted connections (e.g., HTTPS) when browsing the web and encrypting files stored on your computer.</a:t>
            </a:r>
            <a:endParaRPr sz="1200"/>
          </a:p>
          <a:p>
            <a:pPr indent="-306070" lvl="0" marL="306070" rtl="0" algn="l">
              <a:lnSpc>
                <a:spcPct val="110000"/>
              </a:lnSpc>
              <a:spcBef>
                <a:spcPts val="840"/>
              </a:spcBef>
              <a:spcAft>
                <a:spcPts val="0"/>
              </a:spcAft>
              <a:buSzPts val="1104"/>
              <a:buChar char="◼"/>
            </a:pPr>
            <a:r>
              <a:rPr b="1" lang="en-US" sz="1200"/>
              <a:t>Regular System Scans</a:t>
            </a:r>
            <a:r>
              <a:rPr lang="en-US" sz="1200"/>
              <a:t>: Perform regular scans of your system using antivirus or anti-malware software to detect and remove any key loggers or other malware that may be present.</a:t>
            </a:r>
            <a:endParaRPr sz="1200"/>
          </a:p>
          <a:p>
            <a:pPr indent="-306070" lvl="0" marL="306070" rtl="0" algn="l">
              <a:lnSpc>
                <a:spcPct val="110000"/>
              </a:lnSpc>
              <a:spcBef>
                <a:spcPts val="840"/>
              </a:spcBef>
              <a:spcAft>
                <a:spcPts val="0"/>
              </a:spcAft>
              <a:buSzPts val="1104"/>
              <a:buChar char="◼"/>
            </a:pPr>
            <a:r>
              <a:rPr b="1" lang="en-US" sz="1200"/>
              <a:t>Secure Configuration</a:t>
            </a:r>
            <a:r>
              <a:rPr lang="en-US" sz="1200"/>
              <a:t>: Configure your system and network devices securely, following best practices such as disabling unnecessary services, limiting user privileges, and using strong passwords..</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1" name="Google Shape;121;p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0" lvl="0" marL="0" rtl="0" algn="l">
              <a:lnSpc>
                <a:spcPct val="110000"/>
              </a:lnSpc>
              <a:spcBef>
                <a:spcPts val="960"/>
              </a:spcBef>
              <a:spcAft>
                <a:spcPts val="0"/>
              </a:spcAft>
              <a:buSzPts val="1656"/>
              <a:buNone/>
            </a:pPr>
            <a:r>
              <a:rPr b="1" lang="en-US" sz="1800">
                <a:solidFill>
                  <a:srgbClr val="0F0F0F"/>
                </a:solidFill>
              </a:rPr>
              <a:t>         System requirements Library requirements:</a:t>
            </a:r>
            <a:endParaRPr b="1"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1. </a:t>
            </a:r>
            <a:r>
              <a:rPr lang="en-US" sz="1800">
                <a:solidFill>
                  <a:srgbClr val="0F0F0F"/>
                </a:solidFill>
              </a:rPr>
              <a:t>python IDLE</a:t>
            </a:r>
            <a:endParaRPr sz="1800">
              <a:solidFill>
                <a:srgbClr val="0F0F0F"/>
              </a:solidFill>
            </a:endParaRPr>
          </a:p>
          <a:p>
            <a:pPr indent="0" lvl="0" marL="0" rtl="0" algn="l">
              <a:lnSpc>
                <a:spcPct val="110000"/>
              </a:lnSpc>
              <a:spcBef>
                <a:spcPts val="960"/>
              </a:spcBef>
              <a:spcAft>
                <a:spcPts val="0"/>
              </a:spcAft>
              <a:buSzPts val="1656"/>
              <a:buNone/>
            </a:pPr>
            <a:r>
              <a:rPr b="1" lang="en-US" sz="1800">
                <a:solidFill>
                  <a:srgbClr val="0F0F0F"/>
                </a:solidFill>
              </a:rPr>
              <a:t>               2. </a:t>
            </a:r>
            <a:r>
              <a:rPr lang="en-US" sz="1800">
                <a:solidFill>
                  <a:srgbClr val="0F0F0F"/>
                </a:solidFill>
              </a:rPr>
              <a:t>Pynput library </a:t>
            </a:r>
            <a:endParaRPr sz="1800">
              <a:solidFill>
                <a:srgbClr val="0F0F0F"/>
              </a:solidFill>
            </a:endParaRPr>
          </a:p>
          <a:p>
            <a:pPr indent="0" lvl="0" marL="0" rtl="0" algn="l">
              <a:lnSpc>
                <a:spcPct val="110000"/>
              </a:lnSpc>
              <a:spcBef>
                <a:spcPts val="960"/>
              </a:spcBef>
              <a:spcAft>
                <a:spcPts val="0"/>
              </a:spcAft>
              <a:buSzPts val="1656"/>
              <a:buNone/>
            </a:pPr>
            <a:r>
              <a:t/>
            </a:r>
            <a:endParaRPr sz="1800">
              <a:solidFill>
                <a:srgbClr val="0F0F0F"/>
              </a:solidFill>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7" name="Google Shape;127;p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306099" lvl="0" marL="306070" rtl="0" algn="l">
              <a:lnSpc>
                <a:spcPct val="110000"/>
              </a:lnSpc>
              <a:spcBef>
                <a:spcPts val="0"/>
              </a:spcBef>
              <a:spcAft>
                <a:spcPts val="0"/>
              </a:spcAft>
              <a:buSzPct val="92000"/>
              <a:buChar char="◼"/>
            </a:pPr>
            <a:r>
              <a:rPr lang="en-US"/>
              <a:t>The provided code is a basic key logger implemented using Python's tkinter for the GUI, pynput for monitoring keyboard events, and json for saving the keystrokes into a JSON file. Below is an algorithmic explanation of how the code works:</a:t>
            </a:r>
            <a:endParaRPr/>
          </a:p>
          <a:p>
            <a:pPr indent="-306099" lvl="0" marL="306070" rtl="0" algn="l">
              <a:lnSpc>
                <a:spcPct val="110000"/>
              </a:lnSpc>
              <a:spcBef>
                <a:spcPts val="863"/>
              </a:spcBef>
              <a:spcAft>
                <a:spcPts val="0"/>
              </a:spcAft>
              <a:buSzPct val="92000"/>
              <a:buChar char="◼"/>
            </a:pPr>
            <a:r>
              <a:rPr b="1" lang="en-US"/>
              <a:t>Import Required Libraries</a:t>
            </a:r>
            <a:r>
              <a:rPr lang="en-US"/>
              <a:t>: Import the necessary libraries including tkinter for GUI, pynput for keyboard monitoring, and json for handling JSON files.</a:t>
            </a:r>
            <a:endParaRPr/>
          </a:p>
          <a:p>
            <a:pPr indent="-306099" lvl="0" marL="306070" rtl="0" algn="l">
              <a:lnSpc>
                <a:spcPct val="110000"/>
              </a:lnSpc>
              <a:spcBef>
                <a:spcPts val="863"/>
              </a:spcBef>
              <a:spcAft>
                <a:spcPts val="0"/>
              </a:spcAft>
              <a:buSzPct val="92000"/>
              <a:buChar char="◼"/>
            </a:pPr>
            <a:r>
              <a:rPr b="1" lang="en-US"/>
              <a:t>Global Variables</a:t>
            </a:r>
            <a:r>
              <a:rPr lang="en-US"/>
              <a:t>: Initialize global variables such as keys_used, flag, and keys. keys_used stores the list of keys pressed, flag is used to differentiate between key press and key hold events, and keys stores the concatenated string representation of keys pressed.</a:t>
            </a:r>
            <a:endParaRPr/>
          </a:p>
          <a:p>
            <a:pPr indent="-306099" lvl="0" marL="306070" rtl="0" algn="l">
              <a:lnSpc>
                <a:spcPct val="110000"/>
              </a:lnSpc>
              <a:spcBef>
                <a:spcPts val="863"/>
              </a:spcBef>
              <a:spcAft>
                <a:spcPts val="0"/>
              </a:spcAft>
              <a:buSzPct val="92000"/>
              <a:buChar char="◼"/>
            </a:pPr>
            <a:r>
              <a:rPr b="1" lang="en-US"/>
              <a:t>Function Definitions</a:t>
            </a:r>
            <a:r>
              <a:rPr lang="en-US"/>
              <a:t>:</a:t>
            </a:r>
            <a:endParaRPr/>
          </a:p>
          <a:p>
            <a:pPr indent="-306069" lvl="1" marL="629920" rtl="0" algn="l">
              <a:lnSpc>
                <a:spcPct val="100000"/>
              </a:lnSpc>
              <a:spcBef>
                <a:spcPts val="817"/>
              </a:spcBef>
              <a:spcAft>
                <a:spcPts val="0"/>
              </a:spcAft>
              <a:buSzPct val="92000"/>
              <a:buChar char="◼"/>
            </a:pPr>
            <a:r>
              <a:rPr lang="en-US"/>
              <a:t>generate_text_log(key): This function writes the pressed keys to a text file named 'key_log.txt'.</a:t>
            </a:r>
            <a:endParaRPr/>
          </a:p>
          <a:p>
            <a:pPr indent="-306069" lvl="1" marL="629920" rtl="0" algn="l">
              <a:lnSpc>
                <a:spcPct val="100000"/>
              </a:lnSpc>
              <a:spcBef>
                <a:spcPts val="817"/>
              </a:spcBef>
              <a:spcAft>
                <a:spcPts val="0"/>
              </a:spcAft>
              <a:buSzPct val="92000"/>
              <a:buChar char="◼"/>
            </a:pPr>
            <a:r>
              <a:rPr lang="en-US"/>
              <a:t>generate_json_file(keys_used): This function generates a JSON file named 'key_log.json' containing the list of keys pressed.</a:t>
            </a:r>
            <a:endParaRPr/>
          </a:p>
          <a:p>
            <a:pPr indent="-306069" lvl="1" marL="629920" rtl="0" algn="l">
              <a:lnSpc>
                <a:spcPct val="100000"/>
              </a:lnSpc>
              <a:spcBef>
                <a:spcPts val="817"/>
              </a:spcBef>
              <a:spcAft>
                <a:spcPts val="0"/>
              </a:spcAft>
              <a:buSzPct val="92000"/>
              <a:buChar char="◼"/>
            </a:pPr>
            <a:r>
              <a:rPr lang="en-US"/>
              <a:t>on_press(key): This function is called when a key is pressed. It appends the pressed or held key to the keys_used list and generates the JSON file.</a:t>
            </a:r>
            <a:endParaRPr/>
          </a:p>
          <a:p>
            <a:pPr indent="-306069" lvl="1" marL="629920" rtl="0" algn="l">
              <a:lnSpc>
                <a:spcPct val="100000"/>
              </a:lnSpc>
              <a:spcBef>
                <a:spcPts val="817"/>
              </a:spcBef>
              <a:spcAft>
                <a:spcPts val="0"/>
              </a:spcAft>
              <a:buSzPct val="92000"/>
              <a:buChar char="◼"/>
            </a:pPr>
            <a:r>
              <a:rPr lang="en-US"/>
              <a:t>on_release(key): This function is called when a key is released. It appends the released key to the keys_used list, updates the keys variable, and generates both JSON and text log files.</a:t>
            </a:r>
            <a:endParaRPr/>
          </a:p>
          <a:p>
            <a:pPr indent="-306069" lvl="1" marL="629920" rtl="0" algn="l">
              <a:lnSpc>
                <a:spcPct val="100000"/>
              </a:lnSpc>
              <a:spcBef>
                <a:spcPts val="817"/>
              </a:spcBef>
              <a:spcAft>
                <a:spcPts val="0"/>
              </a:spcAft>
              <a:buSzPct val="92000"/>
              <a:buChar char="◼"/>
            </a:pPr>
            <a:r>
              <a:rPr lang="en-US"/>
              <a:t>start_keylogger(): This function starts the keylogger by initializing the keyboard listener and updating the GUI accordingly.</a:t>
            </a:r>
            <a:endParaRPr/>
          </a:p>
          <a:p>
            <a:pPr indent="-306069" lvl="1" marL="629920" rtl="0" algn="l">
              <a:lnSpc>
                <a:spcPct val="100000"/>
              </a:lnSpc>
              <a:spcBef>
                <a:spcPts val="817"/>
              </a:spcBef>
              <a:spcAft>
                <a:spcPts val="0"/>
              </a:spcAft>
              <a:buSzPct val="92000"/>
              <a:buChar char="◼"/>
            </a:pPr>
            <a:r>
              <a:rPr lang="en-US"/>
              <a:t>stop_keylogger(): This function stops the keylogger by stopping the keyboard listener and updating the GUI accordingly.</a:t>
            </a:r>
            <a:endParaRPr/>
          </a:p>
          <a:p>
            <a:pPr indent="-306099" lvl="0" marL="306070" rtl="0" algn="l">
              <a:lnSpc>
                <a:spcPct val="110000"/>
              </a:lnSpc>
              <a:spcBef>
                <a:spcPts val="863"/>
              </a:spcBef>
              <a:spcAft>
                <a:spcPts val="0"/>
              </a:spcAft>
              <a:buSzPct val="92000"/>
              <a:buChar char="◼"/>
            </a:pPr>
            <a:r>
              <a:rPr b="1" lang="en-US"/>
              <a:t>GUI Setup</a:t>
            </a:r>
            <a:r>
              <a:rPr lang="en-US"/>
              <a:t>:</a:t>
            </a:r>
            <a:endParaRPr/>
          </a:p>
          <a:p>
            <a:pPr indent="-306069" lvl="1" marL="629920" rtl="0" algn="l">
              <a:lnSpc>
                <a:spcPct val="100000"/>
              </a:lnSpc>
              <a:spcBef>
                <a:spcPts val="817"/>
              </a:spcBef>
              <a:spcAft>
                <a:spcPts val="0"/>
              </a:spcAft>
              <a:buSzPct val="92000"/>
              <a:buChar char="◼"/>
            </a:pPr>
            <a:r>
              <a:rPr lang="en-US"/>
              <a:t>Create a tkinter window titled "Keylogger".</a:t>
            </a:r>
            <a:endParaRPr/>
          </a:p>
          <a:p>
            <a:pPr indent="-306069" lvl="1" marL="629920" rtl="0" algn="l">
              <a:lnSpc>
                <a:spcPct val="100000"/>
              </a:lnSpc>
              <a:spcBef>
                <a:spcPts val="817"/>
              </a:spcBef>
              <a:spcAft>
                <a:spcPts val="0"/>
              </a:spcAft>
              <a:buSzPct val="92000"/>
              <a:buChar char="◼"/>
            </a:pPr>
            <a:r>
              <a:rPr lang="en-US"/>
              <a:t>Create a label widget displaying instructions to start the keylogger.</a:t>
            </a:r>
            <a:endParaRPr/>
          </a:p>
          <a:p>
            <a:pPr indent="-306069" lvl="1" marL="629920" rtl="0" algn="l">
              <a:lnSpc>
                <a:spcPct val="100000"/>
              </a:lnSpc>
              <a:spcBef>
                <a:spcPts val="817"/>
              </a:spcBef>
              <a:spcAft>
                <a:spcPts val="0"/>
              </a:spcAft>
              <a:buSzPct val="92000"/>
              <a:buChar char="◼"/>
            </a:pPr>
            <a:r>
              <a:rPr lang="en-US"/>
              <a:t>Create "Start" and "Stop" buttons to start and stop the keylogger respectively.</a:t>
            </a:r>
            <a:endParaRPr/>
          </a:p>
          <a:p>
            <a:pPr indent="-306099" lvl="0" marL="306070" rtl="0" algn="l">
              <a:lnSpc>
                <a:spcPct val="110000"/>
              </a:lnSpc>
              <a:spcBef>
                <a:spcPts val="863"/>
              </a:spcBef>
              <a:spcAft>
                <a:spcPts val="0"/>
              </a:spcAft>
              <a:buSzPct val="92000"/>
              <a:buChar char="◼"/>
            </a:pPr>
            <a:r>
              <a:rPr b="1" lang="en-US"/>
              <a:t>Main Loop</a:t>
            </a:r>
            <a:r>
              <a:rPr lang="en-US"/>
              <a:t>: Start the tkinter event loop with root.mainloop().</a:t>
            </a:r>
            <a:endParaRPr/>
          </a:p>
          <a:p>
            <a:pPr indent="-228494" lvl="0" marL="305435" rtl="0" algn="l">
              <a:lnSpc>
                <a:spcPct val="110000"/>
              </a:lnSpc>
              <a:spcBef>
                <a:spcPts val="863"/>
              </a:spcBef>
              <a:spcAft>
                <a:spcPts val="0"/>
              </a:spcAft>
              <a:buSzPct val="9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3" name="Google Shape;133;p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70" lvl="0" marL="306070" rtl="0" algn="l">
              <a:lnSpc>
                <a:spcPct val="110000"/>
              </a:lnSpc>
              <a:spcBef>
                <a:spcPts val="0"/>
              </a:spcBef>
              <a:spcAft>
                <a:spcPts val="0"/>
              </a:spcAft>
              <a:buSzPts val="2208"/>
              <a:buChar char="◼"/>
            </a:pPr>
            <a:r>
              <a:rPr lang="en-US" sz="2400"/>
              <a:t>Keyloggers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sz="2400"/>
          </a:p>
          <a:p>
            <a:pPr indent="-306070" lvl="0" marL="306070" rtl="0" algn="l">
              <a:lnSpc>
                <a:spcPct val="110000"/>
              </a:lnSpc>
              <a:spcBef>
                <a:spcPts val="1080"/>
              </a:spcBef>
              <a:spcAft>
                <a:spcPts val="0"/>
              </a:spcAft>
              <a:buSzPts val="2208"/>
              <a:buChar char="◼"/>
            </a:pPr>
            <a:r>
              <a:rPr lang="en-US" sz="2400"/>
              <a:t>In terms of security, keyloggers pose a significant threat as they can compromise the confidentiality and integrity of sensitive information. Preventive measures against keyloggers include using reputable antivirus software, keeping systems and software updated, being cautious of phishing emails and suspicious websites, and using virtual keyboards for entering sensitive information like passwords.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39" name="Google Shape;139;p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t>In conclusion, keyloggers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keylogger attacks, it is imperative to employ robust cybersecurity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keylogger threats. By remaining vigilant and proactive in addressing cybersecurity risks, individuals and organizations can effectively mitigate the dangers posed by keyloggers and enhance overall digital security posture.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55000" lnSpcReduction="20000"/>
          </a:bodyPr>
          <a:lstStyle/>
          <a:p>
            <a:pPr indent="0" lvl="0" marL="0" rtl="0" algn="l">
              <a:lnSpc>
                <a:spcPct val="110000"/>
              </a:lnSpc>
              <a:spcBef>
                <a:spcPts val="0"/>
              </a:spcBef>
              <a:spcAft>
                <a:spcPts val="0"/>
              </a:spcAft>
              <a:buSzPct val="91998"/>
              <a:buNone/>
            </a:pPr>
            <a:r>
              <a:t/>
            </a:r>
            <a:endParaRPr b="1" sz="2000"/>
          </a:p>
          <a:p>
            <a:pPr indent="-306070" lvl="0" marL="306070" rtl="0" algn="l">
              <a:lnSpc>
                <a:spcPct val="110000"/>
              </a:lnSpc>
              <a:spcBef>
                <a:spcPts val="787"/>
              </a:spcBef>
              <a:spcAft>
                <a:spcPts val="0"/>
              </a:spcAft>
              <a:buSzPct val="92000"/>
              <a:buChar char="◼"/>
            </a:pPr>
            <a:r>
              <a:rPr lang="en-US"/>
              <a:t>The future scopes for keyloggers and security can evolve in several directions, both in terms of threats and countermeasures. Here are some potential future directions:</a:t>
            </a:r>
            <a:endParaRPr/>
          </a:p>
          <a:p>
            <a:pPr indent="-306070" lvl="0" marL="306070" rtl="0" algn="l">
              <a:lnSpc>
                <a:spcPct val="110000"/>
              </a:lnSpc>
              <a:spcBef>
                <a:spcPts val="787"/>
              </a:spcBef>
              <a:spcAft>
                <a:spcPts val="0"/>
              </a:spcAft>
              <a:buSzPct val="92000"/>
              <a:buChar char="◼"/>
            </a:pPr>
            <a:r>
              <a:rPr b="1" lang="en-US"/>
              <a:t>Advanced Keylogger Technologies</a:t>
            </a:r>
            <a:r>
              <a:rPr lang="en-US"/>
              <a:t>:</a:t>
            </a:r>
            <a:endParaRPr/>
          </a:p>
          <a:p>
            <a:pPr indent="-306069" lvl="1" marL="629920" rtl="0" algn="l">
              <a:lnSpc>
                <a:spcPct val="100000"/>
              </a:lnSpc>
              <a:spcBef>
                <a:spcPts val="754"/>
              </a:spcBef>
              <a:spcAft>
                <a:spcPts val="0"/>
              </a:spcAft>
              <a:buSzPct val="92000"/>
              <a:buChar char="◼"/>
            </a:pPr>
            <a:r>
              <a:rPr lang="en-US"/>
              <a:t>Keyloggers could become more sophisticated, utilizing machine learning algorithms to better understand context and discern valuable information from keystrokes.</a:t>
            </a:r>
            <a:endParaRPr/>
          </a:p>
          <a:p>
            <a:pPr indent="-306069" lvl="1" marL="629920" rtl="0" algn="l">
              <a:lnSpc>
                <a:spcPct val="100000"/>
              </a:lnSpc>
              <a:spcBef>
                <a:spcPts val="754"/>
              </a:spcBef>
              <a:spcAft>
                <a:spcPts val="0"/>
              </a:spcAft>
              <a:buSzPct val="92000"/>
              <a:buChar char="◼"/>
            </a:pPr>
            <a:r>
              <a:rPr lang="en-US"/>
              <a:t>Integration with other forms of surveillance, such as webcam and microphone access, to capture a more comprehensive picture of user activity.</a:t>
            </a:r>
            <a:endParaRPr/>
          </a:p>
          <a:p>
            <a:pPr indent="-306069" lvl="1" marL="629920" rtl="0" algn="l">
              <a:lnSpc>
                <a:spcPct val="100000"/>
              </a:lnSpc>
              <a:spcBef>
                <a:spcPts val="754"/>
              </a:spcBef>
              <a:spcAft>
                <a:spcPts val="0"/>
              </a:spcAft>
              <a:buSzPct val="92000"/>
              <a:buChar char="◼"/>
            </a:pPr>
            <a:r>
              <a:rPr lang="en-US"/>
              <a:t>Utilization of hardware-based keyloggers, which can be harder to detect and remove compared to software-based ones.</a:t>
            </a:r>
            <a:endParaRPr/>
          </a:p>
          <a:p>
            <a:pPr indent="-306070" lvl="0" marL="306070" rtl="0" algn="l">
              <a:lnSpc>
                <a:spcPct val="110000"/>
              </a:lnSpc>
              <a:spcBef>
                <a:spcPts val="787"/>
              </a:spcBef>
              <a:spcAft>
                <a:spcPts val="0"/>
              </a:spcAft>
              <a:buSzPct val="92000"/>
              <a:buChar char="◼"/>
            </a:pPr>
            <a:r>
              <a:rPr b="1" lang="en-US"/>
              <a:t>Targeting IoT Devices</a:t>
            </a:r>
            <a:r>
              <a:rPr lang="en-US"/>
              <a:t>:</a:t>
            </a:r>
            <a:endParaRPr/>
          </a:p>
          <a:p>
            <a:pPr indent="-306069" lvl="1" marL="629920" rtl="0" algn="l">
              <a:lnSpc>
                <a:spcPct val="100000"/>
              </a:lnSpc>
              <a:spcBef>
                <a:spcPts val="754"/>
              </a:spcBef>
              <a:spcAft>
                <a:spcPts val="0"/>
              </a:spcAft>
              <a:buSzPct val="92000"/>
              <a:buChar char="◼"/>
            </a:pPr>
            <a:r>
              <a:rPr lang="en-US"/>
              <a:t>With the increasing prevalence of Internet of Things (IoT) devices, keyloggers may start targeting these devices to capture sensitive information such as passwords and personal data entered through smart home systems, wearables, and other connected devices.</a:t>
            </a:r>
            <a:endParaRPr/>
          </a:p>
          <a:p>
            <a:pPr indent="-306070" lvl="0" marL="306070" rtl="0" algn="l">
              <a:lnSpc>
                <a:spcPct val="110000"/>
              </a:lnSpc>
              <a:spcBef>
                <a:spcPts val="787"/>
              </a:spcBef>
              <a:spcAft>
                <a:spcPts val="0"/>
              </a:spcAft>
              <a:buSzPct val="92000"/>
              <a:buChar char="◼"/>
            </a:pPr>
            <a:r>
              <a:rPr b="1" lang="en-US"/>
              <a:t>Stealth and Evasion Techniques</a:t>
            </a:r>
            <a:r>
              <a:rPr lang="en-US"/>
              <a:t>:</a:t>
            </a:r>
            <a:endParaRPr/>
          </a:p>
          <a:p>
            <a:pPr indent="-306069" lvl="1" marL="629920" rtl="0" algn="l">
              <a:lnSpc>
                <a:spcPct val="100000"/>
              </a:lnSpc>
              <a:spcBef>
                <a:spcPts val="754"/>
              </a:spcBef>
              <a:spcAft>
                <a:spcPts val="0"/>
              </a:spcAft>
              <a:buSzPct val="92000"/>
              <a:buChar char="◼"/>
            </a:pPr>
            <a:r>
              <a:rPr lang="en-US"/>
              <a:t>Keyloggers may employ more advanced evasion techniques to avoid detection by antivirus software and intrusion detection systems.</a:t>
            </a:r>
            <a:endParaRPr/>
          </a:p>
          <a:p>
            <a:pPr indent="-306069" lvl="1" marL="629920" rtl="0" algn="l">
              <a:lnSpc>
                <a:spcPct val="100000"/>
              </a:lnSpc>
              <a:spcBef>
                <a:spcPts val="754"/>
              </a:spcBef>
              <a:spcAft>
                <a:spcPts val="0"/>
              </a:spcAft>
              <a:buSzPct val="92000"/>
              <a:buChar char="◼"/>
            </a:pPr>
            <a:r>
              <a:rPr lang="en-US"/>
              <a:t>Encrypted communication channels could be used to exfiltrate captured data, making it harder for security systems to detect malicious activity.</a:t>
            </a:r>
            <a:endParaRPr/>
          </a:p>
          <a:p>
            <a:pPr indent="-306070" lvl="0" marL="306070" rtl="0" algn="l">
              <a:lnSpc>
                <a:spcPct val="110000"/>
              </a:lnSpc>
              <a:spcBef>
                <a:spcPts val="787"/>
              </a:spcBef>
              <a:spcAft>
                <a:spcPts val="0"/>
              </a:spcAft>
              <a:buSzPct val="92000"/>
              <a:buChar char="◼"/>
            </a:pPr>
            <a:r>
              <a:rPr b="1" lang="en-US"/>
              <a:t>Countermeasures</a:t>
            </a:r>
            <a:r>
              <a:rPr lang="en-US"/>
              <a:t>:</a:t>
            </a:r>
            <a:endParaRPr/>
          </a:p>
          <a:p>
            <a:pPr indent="-306069" lvl="1" marL="629920" rtl="0" algn="l">
              <a:lnSpc>
                <a:spcPct val="100000"/>
              </a:lnSpc>
              <a:spcBef>
                <a:spcPts val="754"/>
              </a:spcBef>
              <a:spcAft>
                <a:spcPts val="0"/>
              </a:spcAft>
              <a:buSzPct val="92000"/>
              <a:buChar char="◼"/>
            </a:pPr>
            <a:r>
              <a:rPr lang="en-US"/>
              <a:t>Enhanced behavioral analysis techniques could be developed to detect anomalous keyboard behavior and identify potential keylogger activity.</a:t>
            </a:r>
            <a:endParaRPr/>
          </a:p>
          <a:p>
            <a:pPr indent="-306069" lvl="1" marL="629920" rtl="0" algn="l">
              <a:lnSpc>
                <a:spcPct val="100000"/>
              </a:lnSpc>
              <a:spcBef>
                <a:spcPts val="754"/>
              </a:spcBef>
              <a:spcAft>
                <a:spcPts val="0"/>
              </a:spcAft>
              <a:buSzPct val="92000"/>
              <a:buChar char="◼"/>
            </a:pPr>
            <a:r>
              <a:rPr lang="en-US"/>
              <a:t>Integration of hardware-based security mechanisms into devices to prevent physical access to keyboards and other input devices.</a:t>
            </a:r>
            <a:endParaRPr/>
          </a:p>
          <a:p>
            <a:pPr indent="-306069" lvl="1" marL="629920" rtl="0" algn="l">
              <a:lnSpc>
                <a:spcPct val="100000"/>
              </a:lnSpc>
              <a:spcBef>
                <a:spcPts val="754"/>
              </a:spcBef>
              <a:spcAft>
                <a:spcPts val="0"/>
              </a:spcAft>
              <a:buSzPct val="92000"/>
              <a:buChar char="◼"/>
            </a:pPr>
            <a:r>
              <a:rPr lang="en-US"/>
              <a:t>Development of secure input methods that can protect sensitive data even in the presence of keyloggers, such as virtual keyboards and two-factor authentication.</a:t>
            </a:r>
            <a:endParaRPr/>
          </a:p>
          <a:p>
            <a:pPr indent="-306070" lvl="0" marL="306070" rtl="0" algn="l">
              <a:lnSpc>
                <a:spcPct val="110000"/>
              </a:lnSpc>
              <a:spcBef>
                <a:spcPts val="787"/>
              </a:spcBef>
              <a:spcAft>
                <a:spcPts val="0"/>
              </a:spcAft>
              <a:buSzPct val="92000"/>
              <a:buChar char="◼"/>
            </a:pPr>
            <a:r>
              <a:rPr b="1" lang="en-US"/>
              <a:t>Legal and Ethical Considerations</a:t>
            </a:r>
            <a:r>
              <a:rPr lang="en-US"/>
              <a:t>:</a:t>
            </a:r>
            <a:endParaRPr/>
          </a:p>
          <a:p>
            <a:pPr indent="-306069" lvl="1" marL="629920" rtl="0" algn="l">
              <a:lnSpc>
                <a:spcPct val="100000"/>
              </a:lnSpc>
              <a:spcBef>
                <a:spcPts val="754"/>
              </a:spcBef>
              <a:spcAft>
                <a:spcPts val="0"/>
              </a:spcAft>
              <a:buSzPct val="92000"/>
              <a:buChar char="◼"/>
            </a:pPr>
            <a:r>
              <a:rPr lang="en-US"/>
              <a:t>Continued legal efforts to criminalize the creation, distribution, and use of keyloggers and other malicious software.</a:t>
            </a:r>
            <a:endParaRPr/>
          </a:p>
          <a:p>
            <a:pPr indent="-306069" lvl="1" marL="629920" rtl="0" algn="l">
              <a:lnSpc>
                <a:spcPct val="100000"/>
              </a:lnSpc>
              <a:spcBef>
                <a:spcPts val="754"/>
              </a:spcBef>
              <a:spcAft>
                <a:spcPts val="0"/>
              </a:spcAft>
              <a:buSzPct val="92000"/>
              <a:buChar char="◼"/>
            </a:pPr>
            <a:r>
              <a:rPr lang="en-US"/>
              <a:t>Ethical debates surrounding the use of keyloggers for legitimate purposes such as parental control or employee monitoring, and the potential invasion of privacy.</a:t>
            </a:r>
            <a:endParaRPr/>
          </a:p>
          <a:p>
            <a:pPr indent="-306070" lvl="0" marL="306070" rtl="0" algn="l">
              <a:lnSpc>
                <a:spcPct val="110000"/>
              </a:lnSpc>
              <a:spcBef>
                <a:spcPts val="787"/>
              </a:spcBef>
              <a:spcAft>
                <a:spcPts val="0"/>
              </a:spcAft>
              <a:buSzPct val="92000"/>
              <a:buChar char="◼"/>
            </a:pPr>
            <a:r>
              <a:rPr b="1" lang="en-US"/>
              <a:t>Education and Awareness</a:t>
            </a:r>
            <a:r>
              <a:rPr lang="en-US"/>
              <a:t>:</a:t>
            </a:r>
            <a:endParaRPr/>
          </a:p>
          <a:p>
            <a:pPr indent="-306069" lvl="1" marL="629920" rtl="0" algn="l">
              <a:lnSpc>
                <a:spcPct val="100000"/>
              </a:lnSpc>
              <a:spcBef>
                <a:spcPts val="754"/>
              </a:spcBef>
              <a:spcAft>
                <a:spcPts val="0"/>
              </a:spcAft>
              <a:buSzPct val="92000"/>
              <a:buChar char="◼"/>
            </a:pPr>
            <a:r>
              <a:rPr lang="en-US"/>
              <a:t>Increased emphasis on educating users about the risks of keyloggers and other forms of malware, and promoting best practices for maintaining cybersecurity hygiene.</a:t>
            </a:r>
            <a:endParaRPr/>
          </a:p>
          <a:p>
            <a:pPr indent="-306069" lvl="1" marL="629920" rtl="0" algn="l">
              <a:lnSpc>
                <a:spcPct val="100000"/>
              </a:lnSpc>
              <a:spcBef>
                <a:spcPts val="754"/>
              </a:spcBef>
              <a:spcAft>
                <a:spcPts val="0"/>
              </a:spcAft>
              <a:buSzPct val="92000"/>
              <a:buChar char="◼"/>
            </a:pPr>
            <a:r>
              <a:rPr lang="en-US"/>
              <a:t>Training programs for cybersecurity professionals to stay updated on evolving threats and develop effective countermeasures against keyloggers and other emerging threats.</a:t>
            </a:r>
            <a:endParaRPr/>
          </a:p>
          <a:p>
            <a:pPr indent="-250811" lvl="0" marL="305435" rtl="0" algn="l">
              <a:lnSpc>
                <a:spcPct val="110000"/>
              </a:lnSpc>
              <a:spcBef>
                <a:spcPts val="787"/>
              </a:spcBef>
              <a:spcAft>
                <a:spcPts val="0"/>
              </a:spcAft>
              <a:buSzPct val="92000"/>
              <a:buNone/>
            </a:pPr>
            <a:r>
              <a:t/>
            </a:r>
            <a:endParaRPr/>
          </a:p>
        </p:txBody>
      </p:sp>
      <p:sp>
        <p:nvSpPr>
          <p:cNvPr id="145" name="Google Shape;145;p9"/>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1" i="0" sz="4400" u="none" cap="none" strike="noStrik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