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64" r:id="rId4"/>
    <p:sldId id="269" r:id="rId5"/>
    <p:sldId id="262" r:id="rId6"/>
    <p:sldId id="259" r:id="rId7"/>
    <p:sldId id="267" r:id="rId8"/>
    <p:sldId id="272" r:id="rId9"/>
    <p:sldId id="273" r:id="rId10"/>
    <p:sldId id="274" r:id="rId11"/>
    <p:sldId id="270" r:id="rId12"/>
    <p:sldId id="266" r:id="rId13"/>
    <p:sldId id="26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C5AD36E-980B-4643-9A88-9D6103B95E27}">
          <p14:sldIdLst>
            <p14:sldId id="258"/>
            <p14:sldId id="256"/>
            <p14:sldId id="264"/>
            <p14:sldId id="269"/>
          </p14:sldIdLst>
        </p14:section>
        <p14:section name="Untitled Section" id="{5809F666-8FDC-4B85-9503-E9A65A992023}">
          <p14:sldIdLst>
            <p14:sldId id="262"/>
            <p14:sldId id="259"/>
            <p14:sldId id="267"/>
            <p14:sldId id="272"/>
            <p14:sldId id="273"/>
            <p14:sldId id="274"/>
            <p14:sldId id="270"/>
            <p14:sldId id="266"/>
            <p14:sldId id="26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andu Sreekumar" initials="AS" lastIdx="1" clrIdx="0">
    <p:extLst>
      <p:ext uri="{19B8F6BF-5375-455C-9EA6-DF929625EA0E}">
        <p15:presenceInfo xmlns:p15="http://schemas.microsoft.com/office/powerpoint/2012/main" userId="37a0da28c9a6293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157" d="100"/>
          <a:sy n="157" d="100"/>
        </p:scale>
        <p:origin x="462"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10-07T21:16:10.546" idx="1">
    <p:pos x="7680" y="0"/>
    <p:text/>
    <p:extLst>
      <p:ext uri="{C676402C-5697-4E1C-873F-D02D1690AC5C}">
        <p15:threadingInfo xmlns:p15="http://schemas.microsoft.com/office/powerpoint/2012/main" timeZoneBias="4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BCF52-BF5B-B92F-ED2A-11E54CDC32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E6BF92-3858-6FEF-95F0-D7EBC3A8D9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EF32104-71D3-E191-41E6-02700F566007}"/>
              </a:ext>
            </a:extLst>
          </p:cNvPr>
          <p:cNvSpPr>
            <a:spLocks noGrp="1"/>
          </p:cNvSpPr>
          <p:nvPr>
            <p:ph type="dt" sz="half" idx="10"/>
          </p:nvPr>
        </p:nvSpPr>
        <p:spPr/>
        <p:txBody>
          <a:bodyPr/>
          <a:lstStyle/>
          <a:p>
            <a:fld id="{9C083F43-95A9-4F9D-91EF-4B5479AC15AF}" type="datetimeFigureOut">
              <a:rPr lang="en-US" smtClean="0"/>
              <a:t>11/30/2023</a:t>
            </a:fld>
            <a:endParaRPr lang="en-US"/>
          </a:p>
        </p:txBody>
      </p:sp>
      <p:sp>
        <p:nvSpPr>
          <p:cNvPr id="5" name="Footer Placeholder 4">
            <a:extLst>
              <a:ext uri="{FF2B5EF4-FFF2-40B4-BE49-F238E27FC236}">
                <a16:creationId xmlns:a16="http://schemas.microsoft.com/office/drawing/2014/main" id="{A5BF443A-56A2-A058-2255-CD88CA7B0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31280F-81C1-8731-D536-AEB24FA8082C}"/>
              </a:ext>
            </a:extLst>
          </p:cNvPr>
          <p:cNvSpPr>
            <a:spLocks noGrp="1"/>
          </p:cNvSpPr>
          <p:nvPr>
            <p:ph type="sldNum" sz="quarter" idx="12"/>
          </p:nvPr>
        </p:nvSpPr>
        <p:spPr/>
        <p:txBody>
          <a:bodyPr/>
          <a:lstStyle/>
          <a:p>
            <a:fld id="{133F8FD3-3A0A-4168-B187-47854B71E1C9}" type="slidenum">
              <a:rPr lang="en-US" smtClean="0"/>
              <a:t>‹#›</a:t>
            </a:fld>
            <a:endParaRPr lang="en-US"/>
          </a:p>
        </p:txBody>
      </p:sp>
    </p:spTree>
    <p:extLst>
      <p:ext uri="{BB962C8B-B14F-4D97-AF65-F5344CB8AC3E}">
        <p14:creationId xmlns:p14="http://schemas.microsoft.com/office/powerpoint/2010/main" val="1416632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D9D9F-B020-DC5D-E629-FB48B0C6C64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8C0343-720F-3ECD-FD57-207D976D1D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B309DC-FB48-45B0-F549-8467FC4EB357}"/>
              </a:ext>
            </a:extLst>
          </p:cNvPr>
          <p:cNvSpPr>
            <a:spLocks noGrp="1"/>
          </p:cNvSpPr>
          <p:nvPr>
            <p:ph type="dt" sz="half" idx="10"/>
          </p:nvPr>
        </p:nvSpPr>
        <p:spPr/>
        <p:txBody>
          <a:bodyPr/>
          <a:lstStyle/>
          <a:p>
            <a:fld id="{9C083F43-95A9-4F9D-91EF-4B5479AC15AF}" type="datetimeFigureOut">
              <a:rPr lang="en-US" smtClean="0"/>
              <a:t>11/30/2023</a:t>
            </a:fld>
            <a:endParaRPr lang="en-US"/>
          </a:p>
        </p:txBody>
      </p:sp>
      <p:sp>
        <p:nvSpPr>
          <p:cNvPr id="5" name="Footer Placeholder 4">
            <a:extLst>
              <a:ext uri="{FF2B5EF4-FFF2-40B4-BE49-F238E27FC236}">
                <a16:creationId xmlns:a16="http://schemas.microsoft.com/office/drawing/2014/main" id="{9C6AAAE7-CD1D-2599-6999-5761F47C7F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2D2269-D93F-BCC2-0248-07E8E14B8669}"/>
              </a:ext>
            </a:extLst>
          </p:cNvPr>
          <p:cNvSpPr>
            <a:spLocks noGrp="1"/>
          </p:cNvSpPr>
          <p:nvPr>
            <p:ph type="sldNum" sz="quarter" idx="12"/>
          </p:nvPr>
        </p:nvSpPr>
        <p:spPr/>
        <p:txBody>
          <a:bodyPr/>
          <a:lstStyle/>
          <a:p>
            <a:fld id="{133F8FD3-3A0A-4168-B187-47854B71E1C9}" type="slidenum">
              <a:rPr lang="en-US" smtClean="0"/>
              <a:t>‹#›</a:t>
            </a:fld>
            <a:endParaRPr lang="en-US"/>
          </a:p>
        </p:txBody>
      </p:sp>
    </p:spTree>
    <p:extLst>
      <p:ext uri="{BB962C8B-B14F-4D97-AF65-F5344CB8AC3E}">
        <p14:creationId xmlns:p14="http://schemas.microsoft.com/office/powerpoint/2010/main" val="2923527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E05E81-A362-3DE7-F209-A881C62821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2F26DE-C237-A3C0-DCA6-E3249B4016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E18D15-FFC4-8544-B45A-89F363C685A7}"/>
              </a:ext>
            </a:extLst>
          </p:cNvPr>
          <p:cNvSpPr>
            <a:spLocks noGrp="1"/>
          </p:cNvSpPr>
          <p:nvPr>
            <p:ph type="dt" sz="half" idx="10"/>
          </p:nvPr>
        </p:nvSpPr>
        <p:spPr/>
        <p:txBody>
          <a:bodyPr/>
          <a:lstStyle/>
          <a:p>
            <a:fld id="{9C083F43-95A9-4F9D-91EF-4B5479AC15AF}" type="datetimeFigureOut">
              <a:rPr lang="en-US" smtClean="0"/>
              <a:t>11/30/2023</a:t>
            </a:fld>
            <a:endParaRPr lang="en-US"/>
          </a:p>
        </p:txBody>
      </p:sp>
      <p:sp>
        <p:nvSpPr>
          <p:cNvPr id="5" name="Footer Placeholder 4">
            <a:extLst>
              <a:ext uri="{FF2B5EF4-FFF2-40B4-BE49-F238E27FC236}">
                <a16:creationId xmlns:a16="http://schemas.microsoft.com/office/drawing/2014/main" id="{72DA02EA-B523-84B1-0A0A-FBEA4A974C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C40244-A06E-3E1A-6B58-4F93F8D07301}"/>
              </a:ext>
            </a:extLst>
          </p:cNvPr>
          <p:cNvSpPr>
            <a:spLocks noGrp="1"/>
          </p:cNvSpPr>
          <p:nvPr>
            <p:ph type="sldNum" sz="quarter" idx="12"/>
          </p:nvPr>
        </p:nvSpPr>
        <p:spPr/>
        <p:txBody>
          <a:bodyPr/>
          <a:lstStyle/>
          <a:p>
            <a:fld id="{133F8FD3-3A0A-4168-B187-47854B71E1C9}" type="slidenum">
              <a:rPr lang="en-US" smtClean="0"/>
              <a:t>‹#›</a:t>
            </a:fld>
            <a:endParaRPr lang="en-US"/>
          </a:p>
        </p:txBody>
      </p:sp>
    </p:spTree>
    <p:extLst>
      <p:ext uri="{BB962C8B-B14F-4D97-AF65-F5344CB8AC3E}">
        <p14:creationId xmlns:p14="http://schemas.microsoft.com/office/powerpoint/2010/main" val="2796423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66A05-7FC1-EB9F-6C1F-126957658A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E41C7A-D616-F6A0-B39E-B80912A7D9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0A3542-FC49-6664-64DE-925646215BAC}"/>
              </a:ext>
            </a:extLst>
          </p:cNvPr>
          <p:cNvSpPr>
            <a:spLocks noGrp="1"/>
          </p:cNvSpPr>
          <p:nvPr>
            <p:ph type="dt" sz="half" idx="10"/>
          </p:nvPr>
        </p:nvSpPr>
        <p:spPr/>
        <p:txBody>
          <a:bodyPr/>
          <a:lstStyle/>
          <a:p>
            <a:fld id="{9C083F43-95A9-4F9D-91EF-4B5479AC15AF}" type="datetimeFigureOut">
              <a:rPr lang="en-US" smtClean="0"/>
              <a:t>11/30/2023</a:t>
            </a:fld>
            <a:endParaRPr lang="en-US"/>
          </a:p>
        </p:txBody>
      </p:sp>
      <p:sp>
        <p:nvSpPr>
          <p:cNvPr id="5" name="Footer Placeholder 4">
            <a:extLst>
              <a:ext uri="{FF2B5EF4-FFF2-40B4-BE49-F238E27FC236}">
                <a16:creationId xmlns:a16="http://schemas.microsoft.com/office/drawing/2014/main" id="{A715C8BE-AAEB-7176-DBB3-E52FF6E12E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5C2E31-447E-5F01-7836-9BF067AF6D6B}"/>
              </a:ext>
            </a:extLst>
          </p:cNvPr>
          <p:cNvSpPr>
            <a:spLocks noGrp="1"/>
          </p:cNvSpPr>
          <p:nvPr>
            <p:ph type="sldNum" sz="quarter" idx="12"/>
          </p:nvPr>
        </p:nvSpPr>
        <p:spPr/>
        <p:txBody>
          <a:bodyPr/>
          <a:lstStyle/>
          <a:p>
            <a:fld id="{133F8FD3-3A0A-4168-B187-47854B71E1C9}" type="slidenum">
              <a:rPr lang="en-US" smtClean="0"/>
              <a:t>‹#›</a:t>
            </a:fld>
            <a:endParaRPr lang="en-US"/>
          </a:p>
        </p:txBody>
      </p:sp>
    </p:spTree>
    <p:extLst>
      <p:ext uri="{BB962C8B-B14F-4D97-AF65-F5344CB8AC3E}">
        <p14:creationId xmlns:p14="http://schemas.microsoft.com/office/powerpoint/2010/main" val="3438916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49ADA-F95A-AC03-C395-38762985B8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320EE1-6307-1E86-1FF6-31BB50F7BB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4EFB21-3A70-8A04-A925-38BC2F63E7C3}"/>
              </a:ext>
            </a:extLst>
          </p:cNvPr>
          <p:cNvSpPr>
            <a:spLocks noGrp="1"/>
          </p:cNvSpPr>
          <p:nvPr>
            <p:ph type="dt" sz="half" idx="10"/>
          </p:nvPr>
        </p:nvSpPr>
        <p:spPr/>
        <p:txBody>
          <a:bodyPr/>
          <a:lstStyle/>
          <a:p>
            <a:fld id="{9C083F43-95A9-4F9D-91EF-4B5479AC15AF}" type="datetimeFigureOut">
              <a:rPr lang="en-US" smtClean="0"/>
              <a:t>11/30/2023</a:t>
            </a:fld>
            <a:endParaRPr lang="en-US"/>
          </a:p>
        </p:txBody>
      </p:sp>
      <p:sp>
        <p:nvSpPr>
          <p:cNvPr id="5" name="Footer Placeholder 4">
            <a:extLst>
              <a:ext uri="{FF2B5EF4-FFF2-40B4-BE49-F238E27FC236}">
                <a16:creationId xmlns:a16="http://schemas.microsoft.com/office/drawing/2014/main" id="{5EABEF56-A0D4-8816-F9DE-8EE4454418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7B9161-706F-8D24-5EC7-CE15D7943D8D}"/>
              </a:ext>
            </a:extLst>
          </p:cNvPr>
          <p:cNvSpPr>
            <a:spLocks noGrp="1"/>
          </p:cNvSpPr>
          <p:nvPr>
            <p:ph type="sldNum" sz="quarter" idx="12"/>
          </p:nvPr>
        </p:nvSpPr>
        <p:spPr/>
        <p:txBody>
          <a:bodyPr/>
          <a:lstStyle/>
          <a:p>
            <a:fld id="{133F8FD3-3A0A-4168-B187-47854B71E1C9}" type="slidenum">
              <a:rPr lang="en-US" smtClean="0"/>
              <a:t>‹#›</a:t>
            </a:fld>
            <a:endParaRPr lang="en-US"/>
          </a:p>
        </p:txBody>
      </p:sp>
    </p:spTree>
    <p:extLst>
      <p:ext uri="{BB962C8B-B14F-4D97-AF65-F5344CB8AC3E}">
        <p14:creationId xmlns:p14="http://schemas.microsoft.com/office/powerpoint/2010/main" val="1639310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D5909-2AB5-B6CA-A1C7-F991109987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645D61-68E1-4A0E-0D45-732005D9C0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05875B-6BBE-99A1-FE61-158A1F1317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833CD8-1D65-458C-AA80-CF389E4471AE}"/>
              </a:ext>
            </a:extLst>
          </p:cNvPr>
          <p:cNvSpPr>
            <a:spLocks noGrp="1"/>
          </p:cNvSpPr>
          <p:nvPr>
            <p:ph type="dt" sz="half" idx="10"/>
          </p:nvPr>
        </p:nvSpPr>
        <p:spPr/>
        <p:txBody>
          <a:bodyPr/>
          <a:lstStyle/>
          <a:p>
            <a:fld id="{9C083F43-95A9-4F9D-91EF-4B5479AC15AF}" type="datetimeFigureOut">
              <a:rPr lang="en-US" smtClean="0"/>
              <a:t>11/30/2023</a:t>
            </a:fld>
            <a:endParaRPr lang="en-US"/>
          </a:p>
        </p:txBody>
      </p:sp>
      <p:sp>
        <p:nvSpPr>
          <p:cNvPr id="6" name="Footer Placeholder 5">
            <a:extLst>
              <a:ext uri="{FF2B5EF4-FFF2-40B4-BE49-F238E27FC236}">
                <a16:creationId xmlns:a16="http://schemas.microsoft.com/office/drawing/2014/main" id="{50DEA44B-0D4E-6E51-D664-2823FBF11F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401BF7-1D6C-1422-0944-E25CF1225F53}"/>
              </a:ext>
            </a:extLst>
          </p:cNvPr>
          <p:cNvSpPr>
            <a:spLocks noGrp="1"/>
          </p:cNvSpPr>
          <p:nvPr>
            <p:ph type="sldNum" sz="quarter" idx="12"/>
          </p:nvPr>
        </p:nvSpPr>
        <p:spPr/>
        <p:txBody>
          <a:bodyPr/>
          <a:lstStyle/>
          <a:p>
            <a:fld id="{133F8FD3-3A0A-4168-B187-47854B71E1C9}" type="slidenum">
              <a:rPr lang="en-US" smtClean="0"/>
              <a:t>‹#›</a:t>
            </a:fld>
            <a:endParaRPr lang="en-US"/>
          </a:p>
        </p:txBody>
      </p:sp>
    </p:spTree>
    <p:extLst>
      <p:ext uri="{BB962C8B-B14F-4D97-AF65-F5344CB8AC3E}">
        <p14:creationId xmlns:p14="http://schemas.microsoft.com/office/powerpoint/2010/main" val="3280927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9E529-2912-B53A-6CD6-E6C2A081F2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7DC65DB-9B61-BE63-78E9-6EC1F45215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39E125-9F31-3F97-EDDB-9BA780DEB2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B83E94-4279-1238-A60F-62D390E7BE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E9ED6B-4C47-6671-CE1A-E4DA1C45F3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F76553A-C39D-9690-D903-EC4C2FFB92FB}"/>
              </a:ext>
            </a:extLst>
          </p:cNvPr>
          <p:cNvSpPr>
            <a:spLocks noGrp="1"/>
          </p:cNvSpPr>
          <p:nvPr>
            <p:ph type="dt" sz="half" idx="10"/>
          </p:nvPr>
        </p:nvSpPr>
        <p:spPr/>
        <p:txBody>
          <a:bodyPr/>
          <a:lstStyle/>
          <a:p>
            <a:fld id="{9C083F43-95A9-4F9D-91EF-4B5479AC15AF}" type="datetimeFigureOut">
              <a:rPr lang="en-US" smtClean="0"/>
              <a:t>11/30/2023</a:t>
            </a:fld>
            <a:endParaRPr lang="en-US"/>
          </a:p>
        </p:txBody>
      </p:sp>
      <p:sp>
        <p:nvSpPr>
          <p:cNvPr id="8" name="Footer Placeholder 7">
            <a:extLst>
              <a:ext uri="{FF2B5EF4-FFF2-40B4-BE49-F238E27FC236}">
                <a16:creationId xmlns:a16="http://schemas.microsoft.com/office/drawing/2014/main" id="{E1A42451-28A6-E48E-1636-7D09330FE7F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67E684-E5D1-F99B-8119-9BEE80C4C0B7}"/>
              </a:ext>
            </a:extLst>
          </p:cNvPr>
          <p:cNvSpPr>
            <a:spLocks noGrp="1"/>
          </p:cNvSpPr>
          <p:nvPr>
            <p:ph type="sldNum" sz="quarter" idx="12"/>
          </p:nvPr>
        </p:nvSpPr>
        <p:spPr/>
        <p:txBody>
          <a:bodyPr/>
          <a:lstStyle/>
          <a:p>
            <a:fld id="{133F8FD3-3A0A-4168-B187-47854B71E1C9}" type="slidenum">
              <a:rPr lang="en-US" smtClean="0"/>
              <a:t>‹#›</a:t>
            </a:fld>
            <a:endParaRPr lang="en-US"/>
          </a:p>
        </p:txBody>
      </p:sp>
    </p:spTree>
    <p:extLst>
      <p:ext uri="{BB962C8B-B14F-4D97-AF65-F5344CB8AC3E}">
        <p14:creationId xmlns:p14="http://schemas.microsoft.com/office/powerpoint/2010/main" val="2774388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44B95-FC3D-7342-9036-5CA4F6B2E2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21AD3DE-ADEC-153D-D756-AB3FF8331765}"/>
              </a:ext>
            </a:extLst>
          </p:cNvPr>
          <p:cNvSpPr>
            <a:spLocks noGrp="1"/>
          </p:cNvSpPr>
          <p:nvPr>
            <p:ph type="dt" sz="half" idx="10"/>
          </p:nvPr>
        </p:nvSpPr>
        <p:spPr/>
        <p:txBody>
          <a:bodyPr/>
          <a:lstStyle/>
          <a:p>
            <a:fld id="{9C083F43-95A9-4F9D-91EF-4B5479AC15AF}" type="datetimeFigureOut">
              <a:rPr lang="en-US" smtClean="0"/>
              <a:t>11/30/2023</a:t>
            </a:fld>
            <a:endParaRPr lang="en-US"/>
          </a:p>
        </p:txBody>
      </p:sp>
      <p:sp>
        <p:nvSpPr>
          <p:cNvPr id="4" name="Footer Placeholder 3">
            <a:extLst>
              <a:ext uri="{FF2B5EF4-FFF2-40B4-BE49-F238E27FC236}">
                <a16:creationId xmlns:a16="http://schemas.microsoft.com/office/drawing/2014/main" id="{75A9EBFB-B598-5C1A-4EB2-02AD2A9D7FE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64A640-B628-1989-7086-B646478931F7}"/>
              </a:ext>
            </a:extLst>
          </p:cNvPr>
          <p:cNvSpPr>
            <a:spLocks noGrp="1"/>
          </p:cNvSpPr>
          <p:nvPr>
            <p:ph type="sldNum" sz="quarter" idx="12"/>
          </p:nvPr>
        </p:nvSpPr>
        <p:spPr/>
        <p:txBody>
          <a:bodyPr/>
          <a:lstStyle/>
          <a:p>
            <a:fld id="{133F8FD3-3A0A-4168-B187-47854B71E1C9}" type="slidenum">
              <a:rPr lang="en-US" smtClean="0"/>
              <a:t>‹#›</a:t>
            </a:fld>
            <a:endParaRPr lang="en-US"/>
          </a:p>
        </p:txBody>
      </p:sp>
    </p:spTree>
    <p:extLst>
      <p:ext uri="{BB962C8B-B14F-4D97-AF65-F5344CB8AC3E}">
        <p14:creationId xmlns:p14="http://schemas.microsoft.com/office/powerpoint/2010/main" val="1654493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CD152-B129-86F5-19C2-245332588755}"/>
              </a:ext>
            </a:extLst>
          </p:cNvPr>
          <p:cNvSpPr>
            <a:spLocks noGrp="1"/>
          </p:cNvSpPr>
          <p:nvPr>
            <p:ph type="dt" sz="half" idx="10"/>
          </p:nvPr>
        </p:nvSpPr>
        <p:spPr/>
        <p:txBody>
          <a:bodyPr/>
          <a:lstStyle/>
          <a:p>
            <a:fld id="{9C083F43-95A9-4F9D-91EF-4B5479AC15AF}" type="datetimeFigureOut">
              <a:rPr lang="en-US" smtClean="0"/>
              <a:t>11/30/2023</a:t>
            </a:fld>
            <a:endParaRPr lang="en-US"/>
          </a:p>
        </p:txBody>
      </p:sp>
      <p:sp>
        <p:nvSpPr>
          <p:cNvPr id="3" name="Footer Placeholder 2">
            <a:extLst>
              <a:ext uri="{FF2B5EF4-FFF2-40B4-BE49-F238E27FC236}">
                <a16:creationId xmlns:a16="http://schemas.microsoft.com/office/drawing/2014/main" id="{854F7CFA-7F5F-5F42-3918-805A67DBA43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DC8D2BC-013C-39D8-FD8D-F245BEF5E2AB}"/>
              </a:ext>
            </a:extLst>
          </p:cNvPr>
          <p:cNvSpPr>
            <a:spLocks noGrp="1"/>
          </p:cNvSpPr>
          <p:nvPr>
            <p:ph type="sldNum" sz="quarter" idx="12"/>
          </p:nvPr>
        </p:nvSpPr>
        <p:spPr/>
        <p:txBody>
          <a:bodyPr/>
          <a:lstStyle/>
          <a:p>
            <a:fld id="{133F8FD3-3A0A-4168-B187-47854B71E1C9}" type="slidenum">
              <a:rPr lang="en-US" smtClean="0"/>
              <a:t>‹#›</a:t>
            </a:fld>
            <a:endParaRPr lang="en-US"/>
          </a:p>
        </p:txBody>
      </p:sp>
    </p:spTree>
    <p:extLst>
      <p:ext uri="{BB962C8B-B14F-4D97-AF65-F5344CB8AC3E}">
        <p14:creationId xmlns:p14="http://schemas.microsoft.com/office/powerpoint/2010/main" val="960070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54B63-B358-0757-F505-532F834443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AC896C5-B087-EB02-200F-0D84B006D8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EEE539C-04C8-DDAD-D884-D8A11C1995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FD2D59-B76E-60CF-8C52-B5298D9C813D}"/>
              </a:ext>
            </a:extLst>
          </p:cNvPr>
          <p:cNvSpPr>
            <a:spLocks noGrp="1"/>
          </p:cNvSpPr>
          <p:nvPr>
            <p:ph type="dt" sz="half" idx="10"/>
          </p:nvPr>
        </p:nvSpPr>
        <p:spPr/>
        <p:txBody>
          <a:bodyPr/>
          <a:lstStyle/>
          <a:p>
            <a:fld id="{9C083F43-95A9-4F9D-91EF-4B5479AC15AF}" type="datetimeFigureOut">
              <a:rPr lang="en-US" smtClean="0"/>
              <a:t>11/30/2023</a:t>
            </a:fld>
            <a:endParaRPr lang="en-US"/>
          </a:p>
        </p:txBody>
      </p:sp>
      <p:sp>
        <p:nvSpPr>
          <p:cNvPr id="6" name="Footer Placeholder 5">
            <a:extLst>
              <a:ext uri="{FF2B5EF4-FFF2-40B4-BE49-F238E27FC236}">
                <a16:creationId xmlns:a16="http://schemas.microsoft.com/office/drawing/2014/main" id="{1B735CF0-5CF0-2291-78D7-429DDD4A17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5519F0-1507-3304-0586-B4D536BC8574}"/>
              </a:ext>
            </a:extLst>
          </p:cNvPr>
          <p:cNvSpPr>
            <a:spLocks noGrp="1"/>
          </p:cNvSpPr>
          <p:nvPr>
            <p:ph type="sldNum" sz="quarter" idx="12"/>
          </p:nvPr>
        </p:nvSpPr>
        <p:spPr/>
        <p:txBody>
          <a:bodyPr/>
          <a:lstStyle/>
          <a:p>
            <a:fld id="{133F8FD3-3A0A-4168-B187-47854B71E1C9}" type="slidenum">
              <a:rPr lang="en-US" smtClean="0"/>
              <a:t>‹#›</a:t>
            </a:fld>
            <a:endParaRPr lang="en-US"/>
          </a:p>
        </p:txBody>
      </p:sp>
    </p:spTree>
    <p:extLst>
      <p:ext uri="{BB962C8B-B14F-4D97-AF65-F5344CB8AC3E}">
        <p14:creationId xmlns:p14="http://schemas.microsoft.com/office/powerpoint/2010/main" val="3288643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29684-8068-5E21-CD15-368D723239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7526CF2-33B5-139A-C5DC-720F69EE42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7CCBBAD-5288-83FD-EEA1-9EED16FB6F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C84CFF-B15F-2928-5536-89A1738B54FF}"/>
              </a:ext>
            </a:extLst>
          </p:cNvPr>
          <p:cNvSpPr>
            <a:spLocks noGrp="1"/>
          </p:cNvSpPr>
          <p:nvPr>
            <p:ph type="dt" sz="half" idx="10"/>
          </p:nvPr>
        </p:nvSpPr>
        <p:spPr/>
        <p:txBody>
          <a:bodyPr/>
          <a:lstStyle/>
          <a:p>
            <a:fld id="{9C083F43-95A9-4F9D-91EF-4B5479AC15AF}" type="datetimeFigureOut">
              <a:rPr lang="en-US" smtClean="0"/>
              <a:t>11/30/2023</a:t>
            </a:fld>
            <a:endParaRPr lang="en-US"/>
          </a:p>
        </p:txBody>
      </p:sp>
      <p:sp>
        <p:nvSpPr>
          <p:cNvPr id="6" name="Footer Placeholder 5">
            <a:extLst>
              <a:ext uri="{FF2B5EF4-FFF2-40B4-BE49-F238E27FC236}">
                <a16:creationId xmlns:a16="http://schemas.microsoft.com/office/drawing/2014/main" id="{1F3FA09A-696B-6733-F3A6-027E62C85C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E4B147-E051-D315-B4D5-DD71AE6DFA30}"/>
              </a:ext>
            </a:extLst>
          </p:cNvPr>
          <p:cNvSpPr>
            <a:spLocks noGrp="1"/>
          </p:cNvSpPr>
          <p:nvPr>
            <p:ph type="sldNum" sz="quarter" idx="12"/>
          </p:nvPr>
        </p:nvSpPr>
        <p:spPr/>
        <p:txBody>
          <a:bodyPr/>
          <a:lstStyle/>
          <a:p>
            <a:fld id="{133F8FD3-3A0A-4168-B187-47854B71E1C9}" type="slidenum">
              <a:rPr lang="en-US" smtClean="0"/>
              <a:t>‹#›</a:t>
            </a:fld>
            <a:endParaRPr lang="en-US"/>
          </a:p>
        </p:txBody>
      </p:sp>
    </p:spTree>
    <p:extLst>
      <p:ext uri="{BB962C8B-B14F-4D97-AF65-F5344CB8AC3E}">
        <p14:creationId xmlns:p14="http://schemas.microsoft.com/office/powerpoint/2010/main" val="3581152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CDE582-14F5-0816-EFDE-AFE27CF1BA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389641-0470-B94B-4904-39BE048A79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07FD2D-03FA-800F-5D1C-6A92FB8151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083F43-95A9-4F9D-91EF-4B5479AC15AF}" type="datetimeFigureOut">
              <a:rPr lang="en-US" smtClean="0"/>
              <a:t>11/30/2023</a:t>
            </a:fld>
            <a:endParaRPr lang="en-US"/>
          </a:p>
        </p:txBody>
      </p:sp>
      <p:sp>
        <p:nvSpPr>
          <p:cNvPr id="5" name="Footer Placeholder 4">
            <a:extLst>
              <a:ext uri="{FF2B5EF4-FFF2-40B4-BE49-F238E27FC236}">
                <a16:creationId xmlns:a16="http://schemas.microsoft.com/office/drawing/2014/main" id="{8B10A16B-5588-8E5C-5614-549D8F57B6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6277BA4-B637-52FA-4237-1CF36A950C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3F8FD3-3A0A-4168-B187-47854B71E1C9}" type="slidenum">
              <a:rPr lang="en-US" smtClean="0"/>
              <a:t>‹#›</a:t>
            </a:fld>
            <a:endParaRPr lang="en-US"/>
          </a:p>
        </p:txBody>
      </p:sp>
    </p:spTree>
    <p:extLst>
      <p:ext uri="{BB962C8B-B14F-4D97-AF65-F5344CB8AC3E}">
        <p14:creationId xmlns:p14="http://schemas.microsoft.com/office/powerpoint/2010/main" val="8438931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0"/>
                <a:lumOff val="100000"/>
              </a:schemeClr>
            </a:gs>
            <a:gs pos="6000">
              <a:schemeClr val="accent5">
                <a:lumMod val="0"/>
                <a:lumOff val="100000"/>
              </a:schemeClr>
            </a:gs>
            <a:gs pos="100000">
              <a:schemeClr val="accent5">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6676795D-DAE5-23E8-AE2C-879A2BBC96B7}"/>
              </a:ext>
            </a:extLst>
          </p:cNvPr>
          <p:cNvPicPr>
            <a:picLocks noChangeAspect="1"/>
          </p:cNvPicPr>
          <p:nvPr/>
        </p:nvPicPr>
        <p:blipFill rotWithShape="1">
          <a:blip r:embed="rId2">
            <a:extLst>
              <a:ext uri="{28A0092B-C50C-407E-A947-70E740481C1C}">
                <a14:useLocalDpi xmlns:a14="http://schemas.microsoft.com/office/drawing/2010/main" val="0"/>
              </a:ext>
            </a:extLst>
          </a:blip>
          <a:srcRect l="3208" r="39802" b="36305"/>
          <a:stretch/>
        </p:blipFill>
        <p:spPr>
          <a:xfrm>
            <a:off x="5803133" y="418011"/>
            <a:ext cx="2455465" cy="2744323"/>
          </a:xfrm>
          <a:prstGeom prst="rect">
            <a:avLst/>
          </a:prstGeom>
        </p:spPr>
      </p:pic>
      <p:pic>
        <p:nvPicPr>
          <p:cNvPr id="1028" name="Picture 4" descr="Driver license Vectors &amp; Illustrations for Free Download | Freepik">
            <a:extLst>
              <a:ext uri="{FF2B5EF4-FFF2-40B4-BE49-F238E27FC236}">
                <a16:creationId xmlns:a16="http://schemas.microsoft.com/office/drawing/2014/main" id="{6139ACC6-38B5-62FA-267C-F9B19A96706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241" t="24867" r="10129" b="24696"/>
          <a:stretch/>
        </p:blipFill>
        <p:spPr bwMode="auto">
          <a:xfrm rot="19892365">
            <a:off x="6196015" y="2330717"/>
            <a:ext cx="3467998" cy="219656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tudent Id PNG Transparent Images Free Download | Vector Files | Pngtree">
            <a:extLst>
              <a:ext uri="{FF2B5EF4-FFF2-40B4-BE49-F238E27FC236}">
                <a16:creationId xmlns:a16="http://schemas.microsoft.com/office/drawing/2014/main" id="{034638D9-5111-544A-BF92-EF23F52CF86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988" t="10444" r="18198" b="53013"/>
          <a:stretch/>
        </p:blipFill>
        <p:spPr bwMode="auto">
          <a:xfrm rot="20763314">
            <a:off x="6088062" y="3722817"/>
            <a:ext cx="3011762" cy="175212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083D488-04BF-6397-F34C-16C095C504CB}"/>
              </a:ext>
            </a:extLst>
          </p:cNvPr>
          <p:cNvSpPr/>
          <p:nvPr/>
        </p:nvSpPr>
        <p:spPr>
          <a:xfrm>
            <a:off x="7778602" y="-146460"/>
            <a:ext cx="4398480" cy="6858000"/>
          </a:xfrm>
          <a:prstGeom prst="rect">
            <a:avLst/>
          </a:prstGeom>
          <a:gradFill>
            <a:gsLst>
              <a:gs pos="100000">
                <a:schemeClr val="accent5">
                  <a:lumMod val="89000"/>
                </a:schemeClr>
              </a:gs>
              <a:gs pos="68000">
                <a:schemeClr val="accent5">
                  <a:lumMod val="89000"/>
                </a:schemeClr>
              </a:gs>
              <a:gs pos="82000">
                <a:schemeClr val="accent5">
                  <a:lumMod val="75000"/>
                </a:schemeClr>
              </a:gs>
              <a:gs pos="97000">
                <a:schemeClr val="accent5">
                  <a:lumMod val="70000"/>
                </a:schemeClr>
              </a:gs>
            </a:gsLst>
            <a:path path="circle">
              <a:fillToRect l="50000" t="50000" r="50000" b="50000"/>
            </a:path>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50000"/>
                </a:schemeClr>
              </a:solidFill>
            </a:endParaRPr>
          </a:p>
        </p:txBody>
      </p:sp>
      <p:sp>
        <p:nvSpPr>
          <p:cNvPr id="7" name="Subtitle 2">
            <a:extLst>
              <a:ext uri="{FF2B5EF4-FFF2-40B4-BE49-F238E27FC236}">
                <a16:creationId xmlns:a16="http://schemas.microsoft.com/office/drawing/2014/main" id="{1D9FD32E-DBE9-A1DF-6070-850A63C48D55}"/>
              </a:ext>
            </a:extLst>
          </p:cNvPr>
          <p:cNvSpPr txBox="1">
            <a:spLocks/>
          </p:cNvSpPr>
          <p:nvPr/>
        </p:nvSpPr>
        <p:spPr>
          <a:xfrm>
            <a:off x="403325" y="2260167"/>
            <a:ext cx="4528736" cy="204474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400" spc="600" dirty="0">
                <a:solidFill>
                  <a:schemeClr val="bg1"/>
                </a:solidFill>
              </a:rPr>
              <a:t>ONE</a:t>
            </a:r>
            <a:r>
              <a:rPr lang="en-US" sz="4400" b="1" i="1" spc="600" dirty="0">
                <a:solidFill>
                  <a:schemeClr val="bg1"/>
                </a:solidFill>
              </a:rPr>
              <a:t>-</a:t>
            </a:r>
            <a:r>
              <a:rPr lang="en-US" sz="4400" b="1" spc="600" dirty="0">
                <a:solidFill>
                  <a:schemeClr val="bg1"/>
                </a:solidFill>
              </a:rPr>
              <a:t>D</a:t>
            </a:r>
          </a:p>
          <a:p>
            <a:pPr algn="l"/>
            <a:r>
              <a:rPr lang="en-US" sz="900" b="1" spc="300" dirty="0"/>
              <a:t>UNIQUE ID TO YOUR TRUE I</a:t>
            </a:r>
            <a:r>
              <a:rPr lang="en-US" sz="1400" b="1" spc="300" dirty="0"/>
              <a:t>D</a:t>
            </a:r>
            <a:r>
              <a:rPr lang="en-US" sz="900" b="1" spc="300" dirty="0"/>
              <a:t>ENTITY</a:t>
            </a:r>
          </a:p>
        </p:txBody>
      </p:sp>
      <p:pic>
        <p:nvPicPr>
          <p:cNvPr id="11" name="Picture 10">
            <a:extLst>
              <a:ext uri="{FF2B5EF4-FFF2-40B4-BE49-F238E27FC236}">
                <a16:creationId xmlns:a16="http://schemas.microsoft.com/office/drawing/2014/main" id="{9EC6914F-CCA4-662D-9D7F-F2B37DD1D4A8}"/>
              </a:ext>
            </a:extLst>
          </p:cNvPr>
          <p:cNvPicPr>
            <a:picLocks noChangeAspect="1"/>
          </p:cNvPicPr>
          <p:nvPr/>
        </p:nvPicPr>
        <p:blipFill rotWithShape="1">
          <a:blip r:embed="rId5">
            <a:extLst>
              <a:ext uri="{28A0092B-C50C-407E-A947-70E740481C1C}">
                <a14:useLocalDpi xmlns:a14="http://schemas.microsoft.com/office/drawing/2010/main" val="0"/>
              </a:ext>
            </a:extLst>
          </a:blip>
          <a:srcRect l="40995" t="8861" r="30201" b="9845"/>
          <a:stretch/>
        </p:blipFill>
        <p:spPr>
          <a:xfrm>
            <a:off x="7802880" y="641416"/>
            <a:ext cx="1975385" cy="5575168"/>
          </a:xfrm>
          <a:prstGeom prst="rect">
            <a:avLst/>
          </a:prstGeom>
          <a:ln>
            <a:noFill/>
          </a:ln>
          <a:effectLst>
            <a:outerShdw blurRad="190500" algn="tl" rotWithShape="0">
              <a:srgbClr val="000000">
                <a:alpha val="70000"/>
              </a:srgbClr>
            </a:outerShdw>
          </a:effectLst>
        </p:spPr>
      </p:pic>
      <p:pic>
        <p:nvPicPr>
          <p:cNvPr id="6" name="Picture 5">
            <a:extLst>
              <a:ext uri="{FF2B5EF4-FFF2-40B4-BE49-F238E27FC236}">
                <a16:creationId xmlns:a16="http://schemas.microsoft.com/office/drawing/2014/main" id="{31B00FF9-E1E0-1D19-D6C2-F2E089B56CA7}"/>
              </a:ext>
            </a:extLst>
          </p:cNvPr>
          <p:cNvPicPr>
            <a:picLocks noChangeAspect="1"/>
          </p:cNvPicPr>
          <p:nvPr/>
        </p:nvPicPr>
        <p:blipFill>
          <a:blip r:embed="rId6"/>
          <a:stretch>
            <a:fillRect/>
          </a:stretch>
        </p:blipFill>
        <p:spPr>
          <a:xfrm>
            <a:off x="7793520" y="2625781"/>
            <a:ext cx="1481666" cy="1606437"/>
          </a:xfrm>
          <a:prstGeom prst="rect">
            <a:avLst/>
          </a:prstGeom>
        </p:spPr>
      </p:pic>
      <p:sp>
        <p:nvSpPr>
          <p:cNvPr id="14" name="TextBox 13">
            <a:extLst>
              <a:ext uri="{FF2B5EF4-FFF2-40B4-BE49-F238E27FC236}">
                <a16:creationId xmlns:a16="http://schemas.microsoft.com/office/drawing/2014/main" id="{D867268D-C76D-1469-18C8-024377A65680}"/>
              </a:ext>
            </a:extLst>
          </p:cNvPr>
          <p:cNvSpPr txBox="1"/>
          <p:nvPr/>
        </p:nvSpPr>
        <p:spPr>
          <a:xfrm>
            <a:off x="10055571" y="3696867"/>
            <a:ext cx="1570534" cy="246221"/>
          </a:xfrm>
          <a:prstGeom prst="rect">
            <a:avLst/>
          </a:prstGeom>
          <a:noFill/>
        </p:spPr>
        <p:txBody>
          <a:bodyPr wrap="square" rtlCol="0">
            <a:spAutoFit/>
          </a:bodyPr>
          <a:lstStyle/>
          <a:p>
            <a:r>
              <a:rPr lang="en-US" sz="1000" b="1" dirty="0">
                <a:solidFill>
                  <a:schemeClr val="accent6">
                    <a:lumMod val="20000"/>
                    <a:lumOff val="80000"/>
                  </a:schemeClr>
                </a:solidFill>
              </a:rPr>
              <a:t>TRAVEL SAFE</a:t>
            </a:r>
          </a:p>
        </p:txBody>
      </p:sp>
      <p:sp>
        <p:nvSpPr>
          <p:cNvPr id="21" name="TextBox 20">
            <a:extLst>
              <a:ext uri="{FF2B5EF4-FFF2-40B4-BE49-F238E27FC236}">
                <a16:creationId xmlns:a16="http://schemas.microsoft.com/office/drawing/2014/main" id="{02F429AE-5B5D-9234-4379-5766B69765D2}"/>
              </a:ext>
            </a:extLst>
          </p:cNvPr>
          <p:cNvSpPr txBox="1"/>
          <p:nvPr/>
        </p:nvSpPr>
        <p:spPr>
          <a:xfrm>
            <a:off x="10028637" y="3129540"/>
            <a:ext cx="2413736" cy="246221"/>
          </a:xfrm>
          <a:prstGeom prst="rect">
            <a:avLst/>
          </a:prstGeom>
          <a:noFill/>
        </p:spPr>
        <p:txBody>
          <a:bodyPr wrap="square" rtlCol="0">
            <a:spAutoFit/>
          </a:bodyPr>
          <a:lstStyle/>
          <a:p>
            <a:r>
              <a:rPr lang="en-US" sz="1000" b="1" dirty="0">
                <a:solidFill>
                  <a:schemeClr val="accent6">
                    <a:lumMod val="20000"/>
                    <a:lumOff val="80000"/>
                  </a:schemeClr>
                </a:solidFill>
              </a:rPr>
              <a:t>GLOBALLY VERIFIED</a:t>
            </a:r>
          </a:p>
        </p:txBody>
      </p:sp>
      <p:sp>
        <p:nvSpPr>
          <p:cNvPr id="22" name="TextBox 21">
            <a:extLst>
              <a:ext uri="{FF2B5EF4-FFF2-40B4-BE49-F238E27FC236}">
                <a16:creationId xmlns:a16="http://schemas.microsoft.com/office/drawing/2014/main" id="{831E1691-AD30-731D-E451-D3C4B4F98914}"/>
              </a:ext>
            </a:extLst>
          </p:cNvPr>
          <p:cNvSpPr txBox="1"/>
          <p:nvPr/>
        </p:nvSpPr>
        <p:spPr>
          <a:xfrm>
            <a:off x="10028637" y="2562213"/>
            <a:ext cx="1570534" cy="246221"/>
          </a:xfrm>
          <a:prstGeom prst="rect">
            <a:avLst/>
          </a:prstGeom>
          <a:noFill/>
        </p:spPr>
        <p:txBody>
          <a:bodyPr wrap="square" rtlCol="0">
            <a:spAutoFit/>
          </a:bodyPr>
          <a:lstStyle/>
          <a:p>
            <a:r>
              <a:rPr lang="en-US" sz="1000" dirty="0">
                <a:solidFill>
                  <a:schemeClr val="accent6">
                    <a:lumMod val="20000"/>
                    <a:lumOff val="80000"/>
                  </a:schemeClr>
                </a:solidFill>
                <a:latin typeface="Bahnschrift SemiBold" panose="020B0502040204020203" pitchFamily="34" charset="0"/>
              </a:rPr>
              <a:t>DIGITIZE</a:t>
            </a:r>
          </a:p>
        </p:txBody>
      </p:sp>
      <p:sp>
        <p:nvSpPr>
          <p:cNvPr id="28" name="Rectangle 27">
            <a:extLst>
              <a:ext uri="{FF2B5EF4-FFF2-40B4-BE49-F238E27FC236}">
                <a16:creationId xmlns:a16="http://schemas.microsoft.com/office/drawing/2014/main" id="{781BFEED-87D4-6478-5753-425BC6270B79}"/>
              </a:ext>
            </a:extLst>
          </p:cNvPr>
          <p:cNvSpPr/>
          <p:nvPr/>
        </p:nvSpPr>
        <p:spPr>
          <a:xfrm>
            <a:off x="7703383" y="0"/>
            <a:ext cx="94477"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FB556A89-6F58-9012-FDAD-93CCB692FEC7}"/>
              </a:ext>
            </a:extLst>
          </p:cNvPr>
          <p:cNvSpPr/>
          <p:nvPr/>
        </p:nvSpPr>
        <p:spPr>
          <a:xfrm>
            <a:off x="9977842" y="2397034"/>
            <a:ext cx="50795" cy="17112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B9FD682-464C-D288-4F09-0D91C3639836}"/>
              </a:ext>
            </a:extLst>
          </p:cNvPr>
          <p:cNvSpPr txBox="1"/>
          <p:nvPr/>
        </p:nvSpPr>
        <p:spPr>
          <a:xfrm>
            <a:off x="143691" y="6342018"/>
            <a:ext cx="4860626" cy="261610"/>
          </a:xfrm>
          <a:prstGeom prst="rect">
            <a:avLst/>
          </a:prstGeom>
          <a:noFill/>
        </p:spPr>
        <p:txBody>
          <a:bodyPr wrap="none" rtlCol="0">
            <a:spAutoFit/>
          </a:bodyPr>
          <a:lstStyle/>
          <a:p>
            <a:r>
              <a:rPr lang="en-US" sz="1100" b="1" dirty="0"/>
              <a:t>TEAM MEMBERS: </a:t>
            </a:r>
            <a:r>
              <a:rPr lang="en-US" sz="1100" dirty="0"/>
              <a:t>ANANDU SREEKUMAR | JESWANTH VADLAMUDI| SAI KRISHNA</a:t>
            </a:r>
          </a:p>
        </p:txBody>
      </p:sp>
      <p:sp>
        <p:nvSpPr>
          <p:cNvPr id="3" name="TextBox 2">
            <a:extLst>
              <a:ext uri="{FF2B5EF4-FFF2-40B4-BE49-F238E27FC236}">
                <a16:creationId xmlns:a16="http://schemas.microsoft.com/office/drawing/2014/main" id="{DE4541F6-04EB-F085-7EED-FAD5105D8993}"/>
              </a:ext>
            </a:extLst>
          </p:cNvPr>
          <p:cNvSpPr txBox="1"/>
          <p:nvPr/>
        </p:nvSpPr>
        <p:spPr>
          <a:xfrm>
            <a:off x="138671" y="6171717"/>
            <a:ext cx="1810111" cy="261610"/>
          </a:xfrm>
          <a:prstGeom prst="rect">
            <a:avLst/>
          </a:prstGeom>
          <a:noFill/>
        </p:spPr>
        <p:txBody>
          <a:bodyPr wrap="none" rtlCol="0">
            <a:spAutoFit/>
          </a:bodyPr>
          <a:lstStyle/>
          <a:p>
            <a:r>
              <a:rPr lang="en-US" sz="1100" b="1" dirty="0"/>
              <a:t>PROFESSOR : </a:t>
            </a:r>
            <a:r>
              <a:rPr lang="en-US" sz="1100" dirty="0"/>
              <a:t>SANJAY GARJE</a:t>
            </a:r>
          </a:p>
        </p:txBody>
      </p:sp>
      <p:sp>
        <p:nvSpPr>
          <p:cNvPr id="5" name="TextBox 4">
            <a:extLst>
              <a:ext uri="{FF2B5EF4-FFF2-40B4-BE49-F238E27FC236}">
                <a16:creationId xmlns:a16="http://schemas.microsoft.com/office/drawing/2014/main" id="{34BA8CCA-2A95-4D62-02A2-0A1D3F618F72}"/>
              </a:ext>
            </a:extLst>
          </p:cNvPr>
          <p:cNvSpPr txBox="1"/>
          <p:nvPr/>
        </p:nvSpPr>
        <p:spPr>
          <a:xfrm>
            <a:off x="143691" y="6015006"/>
            <a:ext cx="2738250" cy="261610"/>
          </a:xfrm>
          <a:prstGeom prst="rect">
            <a:avLst/>
          </a:prstGeom>
          <a:noFill/>
        </p:spPr>
        <p:txBody>
          <a:bodyPr wrap="none" rtlCol="0">
            <a:spAutoFit/>
          </a:bodyPr>
          <a:lstStyle/>
          <a:p>
            <a:r>
              <a:rPr lang="en-US" sz="1100" b="1" dirty="0"/>
              <a:t>COURSE: </a:t>
            </a:r>
            <a:r>
              <a:rPr lang="en-US" sz="1100" dirty="0"/>
              <a:t>CMPE-281- CLOUD TECHNOLOGIES</a:t>
            </a:r>
          </a:p>
        </p:txBody>
      </p:sp>
    </p:spTree>
    <p:extLst>
      <p:ext uri="{BB962C8B-B14F-4D97-AF65-F5344CB8AC3E}">
        <p14:creationId xmlns:p14="http://schemas.microsoft.com/office/powerpoint/2010/main" val="3481813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0 0 L 0.067 0.04 C 0.081 0.049 0.102 0.054 0.124 0.054 C 0.149 0.054 0.169 0.049 0.183 0.04 L 0.25 0 E" pathEditMode="relative" ptsTypes="">
                                      <p:cBhvr>
                                        <p:cTn id="6" dur="2000" fill="hold"/>
                                        <p:tgtEl>
                                          <p:spTgt spid="1032"/>
                                        </p:tgtEl>
                                        <p:attrNameLst>
                                          <p:attrName>ppt_x</p:attrName>
                                          <p:attrName>ppt_y</p:attrName>
                                        </p:attrNameLst>
                                      </p:cBhvr>
                                    </p:animMotion>
                                  </p:childTnLst>
                                </p:cTn>
                              </p:par>
                              <p:par>
                                <p:cTn id="7" presetID="37" presetClass="path" presetSubtype="0" accel="50000" decel="50000" fill="hold" nodeType="withEffect">
                                  <p:stCondLst>
                                    <p:cond delay="0"/>
                                  </p:stCondLst>
                                  <p:childTnLst>
                                    <p:animMotion origin="layout" path="M 0 0 L 0.067 0.04 C 0.081 0.049 0.102 0.054 0.124 0.054 C 0.149 0.054 0.169 0.049 0.183 0.04 L 0.25 0 E" pathEditMode="relative" ptsTypes="">
                                      <p:cBhvr>
                                        <p:cTn id="8" dur="2000" fill="hold"/>
                                        <p:tgtEl>
                                          <p:spTgt spid="1028"/>
                                        </p:tgtEl>
                                        <p:attrNameLst>
                                          <p:attrName>ppt_x</p:attrName>
                                          <p:attrName>ppt_y</p:attrName>
                                        </p:attrNameLst>
                                      </p:cBhvr>
                                    </p:animMotion>
                                  </p:childTnLst>
                                </p:cTn>
                              </p:par>
                              <p:par>
                                <p:cTn id="9" presetID="37" presetClass="path" presetSubtype="0" accel="50000" decel="50000" fill="hold" nodeType="withEffect">
                                  <p:stCondLst>
                                    <p:cond delay="0"/>
                                  </p:stCondLst>
                                  <p:childTnLst>
                                    <p:animMotion origin="layout" path="M 0 0 L 0.067 0.04 C 0.081 0.049 0.102 0.054 0.124 0.054 C 0.149 0.054 0.169 0.049 0.183 0.04 L 0.25 0 E" pathEditMode="relative" ptsTypes="">
                                      <p:cBhvr>
                                        <p:cTn id="10" dur="2000" fill="hold"/>
                                        <p:tgtEl>
                                          <p:spTgt spid="27"/>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100000">
              <a:schemeClr val="accent5">
                <a:lumMod val="0"/>
                <a:lumOff val="100000"/>
              </a:schemeClr>
            </a:gs>
            <a:gs pos="28120">
              <a:srgbClr val="C2DAEF"/>
            </a:gs>
            <a:gs pos="0">
              <a:schemeClr val="accent5">
                <a:lumMod val="0"/>
                <a:lumOff val="100000"/>
              </a:schemeClr>
            </a:gs>
            <a:gs pos="20000">
              <a:schemeClr val="accent5">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0860410B-B420-3C39-76DF-E40DE97E98D8}"/>
              </a:ext>
            </a:extLst>
          </p:cNvPr>
          <p:cNvSpPr txBox="1"/>
          <p:nvPr/>
        </p:nvSpPr>
        <p:spPr>
          <a:xfrm>
            <a:off x="333103" y="189413"/>
            <a:ext cx="3793026" cy="523220"/>
          </a:xfrm>
          <a:prstGeom prst="rect">
            <a:avLst/>
          </a:prstGeom>
          <a:noFill/>
        </p:spPr>
        <p:txBody>
          <a:bodyPr wrap="none" rtlCol="0">
            <a:spAutoFit/>
          </a:bodyPr>
          <a:lstStyle/>
          <a:p>
            <a:r>
              <a:rPr lang="en-US" sz="2800" b="1" dirty="0"/>
              <a:t>CI/CD – GitHub Actions  </a:t>
            </a:r>
          </a:p>
        </p:txBody>
      </p:sp>
      <p:sp>
        <p:nvSpPr>
          <p:cNvPr id="51" name="Rectangle 50">
            <a:extLst>
              <a:ext uri="{FF2B5EF4-FFF2-40B4-BE49-F238E27FC236}">
                <a16:creationId xmlns:a16="http://schemas.microsoft.com/office/drawing/2014/main" id="{27AA4F8C-2186-37C6-0506-3314A5752589}"/>
              </a:ext>
            </a:extLst>
          </p:cNvPr>
          <p:cNvSpPr/>
          <p:nvPr/>
        </p:nvSpPr>
        <p:spPr>
          <a:xfrm flipV="1">
            <a:off x="-1" y="712633"/>
            <a:ext cx="12192001" cy="457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AutoShape 2">
            <a:extLst>
              <a:ext uri="{FF2B5EF4-FFF2-40B4-BE49-F238E27FC236}">
                <a16:creationId xmlns:a16="http://schemas.microsoft.com/office/drawing/2014/main" id="{62446F36-E42F-F102-B3BD-56D73DA9113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651C1B97-B6DB-2EDB-74F0-A751A06CBF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0430" y="1656011"/>
            <a:ext cx="6811137" cy="3850778"/>
          </a:xfrm>
          <a:prstGeom prst="rect">
            <a:avLst/>
          </a:prstGeom>
        </p:spPr>
      </p:pic>
    </p:spTree>
    <p:extLst>
      <p:ext uri="{BB962C8B-B14F-4D97-AF65-F5344CB8AC3E}">
        <p14:creationId xmlns:p14="http://schemas.microsoft.com/office/powerpoint/2010/main" val="494939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100000">
              <a:schemeClr val="accent5">
                <a:lumMod val="0"/>
                <a:lumOff val="100000"/>
              </a:schemeClr>
            </a:gs>
            <a:gs pos="28120">
              <a:srgbClr val="C2DAEF"/>
            </a:gs>
            <a:gs pos="0">
              <a:schemeClr val="accent5">
                <a:lumMod val="0"/>
                <a:lumOff val="100000"/>
              </a:schemeClr>
            </a:gs>
            <a:gs pos="20000">
              <a:schemeClr val="accent5">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0860410B-B420-3C39-76DF-E40DE97E98D8}"/>
              </a:ext>
            </a:extLst>
          </p:cNvPr>
          <p:cNvSpPr txBox="1"/>
          <p:nvPr/>
        </p:nvSpPr>
        <p:spPr>
          <a:xfrm>
            <a:off x="333103" y="280851"/>
            <a:ext cx="2419830" cy="523220"/>
          </a:xfrm>
          <a:prstGeom prst="rect">
            <a:avLst/>
          </a:prstGeom>
          <a:noFill/>
        </p:spPr>
        <p:txBody>
          <a:bodyPr wrap="none" rtlCol="0">
            <a:spAutoFit/>
          </a:bodyPr>
          <a:lstStyle/>
          <a:p>
            <a:r>
              <a:rPr lang="en-US" sz="2800" b="1" dirty="0"/>
              <a:t>FUTURE SCOPE</a:t>
            </a:r>
          </a:p>
        </p:txBody>
      </p:sp>
      <p:sp>
        <p:nvSpPr>
          <p:cNvPr id="33" name="TextBox 32">
            <a:extLst>
              <a:ext uri="{FF2B5EF4-FFF2-40B4-BE49-F238E27FC236}">
                <a16:creationId xmlns:a16="http://schemas.microsoft.com/office/drawing/2014/main" id="{4731295B-F4E8-5783-61A2-5E246C8493E7}"/>
              </a:ext>
            </a:extLst>
          </p:cNvPr>
          <p:cNvSpPr txBox="1"/>
          <p:nvPr/>
        </p:nvSpPr>
        <p:spPr>
          <a:xfrm>
            <a:off x="333103" y="1743917"/>
            <a:ext cx="5677553" cy="2677656"/>
          </a:xfrm>
          <a:prstGeom prst="rect">
            <a:avLst/>
          </a:prstGeom>
          <a:noFill/>
        </p:spPr>
        <p:txBody>
          <a:bodyPr wrap="square" rtlCol="0">
            <a:spAutoFit/>
          </a:bodyPr>
          <a:lstStyle/>
          <a:p>
            <a:pPr algn="l">
              <a:buFont typeface="+mj-lt"/>
              <a:buAutoNum type="arabicPeriod"/>
            </a:pPr>
            <a:r>
              <a:rPr lang="en-US" sz="1400" b="1" i="0" dirty="0">
                <a:effectLst/>
                <a:latin typeface="Söhne"/>
              </a:rPr>
              <a:t>Worldwide Service Validation</a:t>
            </a:r>
            <a:r>
              <a:rPr lang="en-US" sz="1400" b="0" i="0" dirty="0">
                <a:effectLst/>
                <a:latin typeface="Söhne"/>
              </a:rPr>
              <a:t>: One-D is recognized and validated on a global scale.</a:t>
            </a:r>
            <a:endParaRPr lang="en-US" sz="1400" dirty="0">
              <a:latin typeface="Söhne"/>
            </a:endParaRPr>
          </a:p>
          <a:p>
            <a:pPr algn="l">
              <a:buFont typeface="+mj-lt"/>
              <a:buAutoNum type="arabicPeriod"/>
            </a:pPr>
            <a:r>
              <a:rPr lang="en-US" sz="1400" b="1" i="0" dirty="0">
                <a:effectLst/>
                <a:latin typeface="Söhne"/>
              </a:rPr>
              <a:t> E2E Encryption: </a:t>
            </a:r>
            <a:r>
              <a:rPr lang="en-US" sz="1400" i="0" dirty="0">
                <a:effectLst/>
                <a:latin typeface="Söhne"/>
              </a:rPr>
              <a:t>VIP service with data masking in database level.</a:t>
            </a:r>
          </a:p>
          <a:p>
            <a:pPr algn="l">
              <a:buFont typeface="+mj-lt"/>
              <a:buAutoNum type="arabicPeriod"/>
            </a:pPr>
            <a:r>
              <a:rPr lang="en-US" sz="1400" b="1" i="0" dirty="0">
                <a:effectLst/>
                <a:latin typeface="Söhne"/>
              </a:rPr>
              <a:t>Third-Party App Integration via One-D Sign-Up API</a:t>
            </a:r>
            <a:r>
              <a:rPr lang="en-US" sz="1400" b="0" i="0" dirty="0">
                <a:effectLst/>
                <a:latin typeface="Söhne"/>
              </a:rPr>
              <a:t>: Offers an API for third-party applications to integrate One-D's sign-up process, leveraging its pre-validated data for streamlined Single Sign-On (SSO) capabilities.</a:t>
            </a:r>
          </a:p>
          <a:p>
            <a:pPr algn="l">
              <a:buFont typeface="+mj-lt"/>
              <a:buAutoNum type="arabicPeriod"/>
            </a:pPr>
            <a:r>
              <a:rPr lang="en-US" sz="1400" b="1" i="0" dirty="0">
                <a:effectLst/>
                <a:latin typeface="Söhne"/>
              </a:rPr>
              <a:t>Secure Data Hub Utilizing Machine Learning</a:t>
            </a:r>
            <a:r>
              <a:rPr lang="en-US" sz="1400" b="0" i="0" dirty="0">
                <a:effectLst/>
                <a:latin typeface="Söhne"/>
              </a:rPr>
              <a:t>: Acts as a secure repository for user data, employing machine learning to analyze and provide tailored recommendations.</a:t>
            </a:r>
          </a:p>
          <a:p>
            <a:pPr algn="l">
              <a:buFont typeface="+mj-lt"/>
              <a:buAutoNum type="arabicPeriod"/>
            </a:pPr>
            <a:r>
              <a:rPr lang="en-US" sz="1400" b="1" i="0" dirty="0">
                <a:effectLst/>
                <a:latin typeface="Söhne"/>
              </a:rPr>
              <a:t>Recommendation API for E-commerce</a:t>
            </a:r>
            <a:r>
              <a:rPr lang="en-US" sz="1400" b="0" i="0" dirty="0">
                <a:effectLst/>
                <a:latin typeface="Söhne"/>
              </a:rPr>
              <a:t>: Provides a specialized API to e-commerce sites, ensuring user data security by only sharing analytical results, not the data itself, with third-party websites.</a:t>
            </a:r>
          </a:p>
        </p:txBody>
      </p:sp>
      <p:sp>
        <p:nvSpPr>
          <p:cNvPr id="51" name="Rectangle 50">
            <a:extLst>
              <a:ext uri="{FF2B5EF4-FFF2-40B4-BE49-F238E27FC236}">
                <a16:creationId xmlns:a16="http://schemas.microsoft.com/office/drawing/2014/main" id="{27AA4F8C-2186-37C6-0506-3314A5752589}"/>
              </a:ext>
            </a:extLst>
          </p:cNvPr>
          <p:cNvSpPr/>
          <p:nvPr/>
        </p:nvSpPr>
        <p:spPr>
          <a:xfrm flipV="1">
            <a:off x="-1" y="712633"/>
            <a:ext cx="12192001" cy="457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buscar un futuro financiero o una oportunidad de inversión. investigación encontrar información ...">
            <a:extLst>
              <a:ext uri="{FF2B5EF4-FFF2-40B4-BE49-F238E27FC236}">
                <a16:creationId xmlns:a16="http://schemas.microsoft.com/office/drawing/2014/main" id="{B90EC9FA-8622-DEBB-5252-2F53961798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9325" y="2050169"/>
            <a:ext cx="3921778" cy="2510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5041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100000">
              <a:schemeClr val="accent5">
                <a:lumMod val="0"/>
                <a:lumOff val="100000"/>
              </a:schemeClr>
            </a:gs>
            <a:gs pos="28120">
              <a:srgbClr val="C2DAEF"/>
            </a:gs>
            <a:gs pos="0">
              <a:schemeClr val="accent5">
                <a:lumMod val="0"/>
                <a:lumOff val="100000"/>
              </a:schemeClr>
            </a:gs>
            <a:gs pos="20000">
              <a:schemeClr val="accent5">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27AA4F8C-2186-37C6-0506-3314A5752589}"/>
              </a:ext>
            </a:extLst>
          </p:cNvPr>
          <p:cNvSpPr/>
          <p:nvPr/>
        </p:nvSpPr>
        <p:spPr>
          <a:xfrm flipV="1">
            <a:off x="-1" y="712633"/>
            <a:ext cx="12192001" cy="457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B36BC6E6-DC0A-63B0-11FC-CA7ACB6DF7DE}"/>
              </a:ext>
            </a:extLst>
          </p:cNvPr>
          <p:cNvPicPr>
            <a:picLocks noChangeAspect="1"/>
          </p:cNvPicPr>
          <p:nvPr/>
        </p:nvPicPr>
        <p:blipFill rotWithShape="1">
          <a:blip r:embed="rId2"/>
          <a:srcRect t="17637"/>
          <a:stretch/>
        </p:blipFill>
        <p:spPr>
          <a:xfrm>
            <a:off x="394357" y="2203975"/>
            <a:ext cx="6494123" cy="2986498"/>
          </a:xfrm>
          <a:prstGeom prst="rect">
            <a:avLst/>
          </a:prstGeom>
          <a:ln>
            <a:noFill/>
          </a:ln>
          <a:effectLst>
            <a:outerShdw blurRad="292100" dist="139700" dir="2700000" algn="tl" rotWithShape="0">
              <a:srgbClr val="333333">
                <a:alpha val="65000"/>
              </a:srgbClr>
            </a:outerShdw>
          </a:effectLst>
        </p:spPr>
      </p:pic>
      <p:sp>
        <p:nvSpPr>
          <p:cNvPr id="4" name="TextBox 3">
            <a:extLst>
              <a:ext uri="{FF2B5EF4-FFF2-40B4-BE49-F238E27FC236}">
                <a16:creationId xmlns:a16="http://schemas.microsoft.com/office/drawing/2014/main" id="{764175AE-B98B-FCF8-79C7-C5D5A7040821}"/>
              </a:ext>
            </a:extLst>
          </p:cNvPr>
          <p:cNvSpPr txBox="1"/>
          <p:nvPr/>
        </p:nvSpPr>
        <p:spPr>
          <a:xfrm>
            <a:off x="333103" y="280851"/>
            <a:ext cx="3541290" cy="523220"/>
          </a:xfrm>
          <a:prstGeom prst="rect">
            <a:avLst/>
          </a:prstGeom>
          <a:noFill/>
        </p:spPr>
        <p:txBody>
          <a:bodyPr wrap="none" rtlCol="0">
            <a:spAutoFit/>
          </a:bodyPr>
          <a:lstStyle/>
          <a:p>
            <a:r>
              <a:rPr lang="en-US" sz="2800" b="1" dirty="0"/>
              <a:t>EFFORT DISTRIBUTION</a:t>
            </a:r>
          </a:p>
        </p:txBody>
      </p:sp>
      <p:pic>
        <p:nvPicPr>
          <p:cNvPr id="6146" name="Picture 2" descr="business people teamwork in the workplace 662530 Vector Art at Vecteezy">
            <a:extLst>
              <a:ext uri="{FF2B5EF4-FFF2-40B4-BE49-F238E27FC236}">
                <a16:creationId xmlns:a16="http://schemas.microsoft.com/office/drawing/2014/main" id="{25761217-8B44-5D0E-0E0D-9294B1C7C6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1024" y="1698007"/>
            <a:ext cx="3718560" cy="3870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2239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100000">
              <a:schemeClr val="accent5">
                <a:lumMod val="0"/>
                <a:lumOff val="100000"/>
              </a:schemeClr>
            </a:gs>
            <a:gs pos="28120">
              <a:srgbClr val="C2DAEF"/>
            </a:gs>
            <a:gs pos="0">
              <a:schemeClr val="accent5">
                <a:lumMod val="0"/>
                <a:lumOff val="100000"/>
              </a:schemeClr>
            </a:gs>
            <a:gs pos="20000">
              <a:schemeClr val="accent5">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0860410B-B420-3C39-76DF-E40DE97E98D8}"/>
              </a:ext>
            </a:extLst>
          </p:cNvPr>
          <p:cNvSpPr txBox="1"/>
          <p:nvPr/>
        </p:nvSpPr>
        <p:spPr>
          <a:xfrm>
            <a:off x="3007941" y="3024216"/>
            <a:ext cx="6629835" cy="523220"/>
          </a:xfrm>
          <a:prstGeom prst="rect">
            <a:avLst/>
          </a:prstGeom>
          <a:noFill/>
        </p:spPr>
        <p:txBody>
          <a:bodyPr wrap="square" rtlCol="0">
            <a:spAutoFit/>
          </a:bodyPr>
          <a:lstStyle/>
          <a:p>
            <a:r>
              <a:rPr lang="en-US" sz="2800" b="1" dirty="0"/>
              <a:t>Invest in us. Be a part of the change!</a:t>
            </a:r>
          </a:p>
        </p:txBody>
      </p:sp>
    </p:spTree>
    <p:extLst>
      <p:ext uri="{BB962C8B-B14F-4D97-AF65-F5344CB8AC3E}">
        <p14:creationId xmlns:p14="http://schemas.microsoft.com/office/powerpoint/2010/main" val="1407592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100000">
              <a:schemeClr val="accent5">
                <a:lumMod val="0"/>
                <a:lumOff val="100000"/>
              </a:schemeClr>
            </a:gs>
            <a:gs pos="28120">
              <a:srgbClr val="C2DAEF"/>
            </a:gs>
            <a:gs pos="0">
              <a:schemeClr val="accent5">
                <a:lumMod val="0"/>
                <a:lumOff val="100000"/>
              </a:schemeClr>
            </a:gs>
            <a:gs pos="20000">
              <a:schemeClr val="accent5">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0860410B-B420-3C39-76DF-E40DE97E98D8}"/>
              </a:ext>
            </a:extLst>
          </p:cNvPr>
          <p:cNvSpPr txBox="1"/>
          <p:nvPr/>
        </p:nvSpPr>
        <p:spPr>
          <a:xfrm>
            <a:off x="333103" y="280851"/>
            <a:ext cx="3287118" cy="523220"/>
          </a:xfrm>
          <a:prstGeom prst="rect">
            <a:avLst/>
          </a:prstGeom>
          <a:noFill/>
        </p:spPr>
        <p:txBody>
          <a:bodyPr wrap="none" rtlCol="0">
            <a:spAutoFit/>
          </a:bodyPr>
          <a:lstStyle/>
          <a:p>
            <a:r>
              <a:rPr lang="en-US" sz="2800" b="1" dirty="0"/>
              <a:t>ABOUT THE PROJECT</a:t>
            </a:r>
          </a:p>
        </p:txBody>
      </p:sp>
      <p:sp>
        <p:nvSpPr>
          <p:cNvPr id="33" name="TextBox 32">
            <a:extLst>
              <a:ext uri="{FF2B5EF4-FFF2-40B4-BE49-F238E27FC236}">
                <a16:creationId xmlns:a16="http://schemas.microsoft.com/office/drawing/2014/main" id="{4731295B-F4E8-5783-61A2-5E246C8493E7}"/>
              </a:ext>
            </a:extLst>
          </p:cNvPr>
          <p:cNvSpPr txBox="1"/>
          <p:nvPr/>
        </p:nvSpPr>
        <p:spPr>
          <a:xfrm>
            <a:off x="263066" y="1746118"/>
            <a:ext cx="7076517" cy="4093428"/>
          </a:xfrm>
          <a:prstGeom prst="rect">
            <a:avLst/>
          </a:prstGeom>
          <a:noFill/>
        </p:spPr>
        <p:txBody>
          <a:bodyPr wrap="square" rtlCol="0">
            <a:spAutoFit/>
          </a:bodyPr>
          <a:lstStyle/>
          <a:p>
            <a:pPr algn="just"/>
            <a:r>
              <a:rPr lang="en-US" sz="1000" b="1" dirty="0"/>
              <a:t>Project’s Problem Statement: </a:t>
            </a:r>
            <a:r>
              <a:rPr lang="en-US" sz="1000" dirty="0"/>
              <a:t>International travelers and students often face disruptions due to the absence of essential documents, whether they’re heading to a pub, checking into a hotel, going to a movie theater, school, or traveling abroad. The lack of these crucial documents can lead to various challenges and inconveniences, underscoring the need for a reliable, secure, and easily accessible method of carrying and presenting these documents.</a:t>
            </a:r>
          </a:p>
          <a:p>
            <a:pPr algn="just"/>
            <a:endParaRPr lang="en-US" sz="1000" dirty="0"/>
          </a:p>
          <a:p>
            <a:pPr algn="just"/>
            <a:r>
              <a:rPr lang="en-US" sz="1000" b="1" dirty="0"/>
              <a:t>Proposed Solution: </a:t>
            </a:r>
            <a:r>
              <a:rPr lang="en-US" sz="1000" dirty="0"/>
              <a:t>The proposed solution is “ONE-D,” a unique digital platform that acts as a universal virtual ID card, replacing the need to carry multiple physical documents. This platform serves as a secure digital storage unit for users’ essential documents, mitigating the risks and inconveniences associated with forgetting or losing physical documents.</a:t>
            </a:r>
          </a:p>
          <a:p>
            <a:pPr algn="just"/>
            <a:endParaRPr lang="en-US" sz="1000" dirty="0"/>
          </a:p>
          <a:p>
            <a:pPr algn="just"/>
            <a:r>
              <a:rPr lang="en-US" sz="1000" dirty="0"/>
              <a:t>ONE-D is not just a storage solution; it also interfaces with local verification bodies (like notaries from UPS) to authenticate the digitally stored documents. When users upload their documents, the system generates questions that are subsequently verified by a local verification body. This step is vital as it authenticates the digital copy, ensuring it’s recognized and accepted as a valid form of identification or documentation globally.</a:t>
            </a:r>
          </a:p>
          <a:p>
            <a:pPr algn="just"/>
            <a:endParaRPr lang="en-US" sz="1000" dirty="0"/>
          </a:p>
          <a:p>
            <a:pPr algn="just"/>
            <a:r>
              <a:rPr lang="en-US" sz="1000" dirty="0"/>
              <a:t>Users are assigned a unique ID, which they can present for verification. Security is enhanced through a one-time password system, valid for one day, ensuring that information access is timely and secure. Additionally, users can share their information via NFC by tapping their phone, and VIP users benefit from physical cards with RFID technology, further simplifying the verification process. With ONE-D, carrying multiple physical documents becomes a thing of the past.</a:t>
            </a:r>
          </a:p>
          <a:p>
            <a:pPr algn="just"/>
            <a:endParaRPr lang="en-US" sz="1000" dirty="0"/>
          </a:p>
          <a:p>
            <a:pPr algn="just"/>
            <a:endParaRPr lang="en-US" sz="1000" dirty="0"/>
          </a:p>
          <a:p>
            <a:pPr algn="just"/>
            <a:endParaRPr lang="en-US" sz="1000" b="1" dirty="0"/>
          </a:p>
          <a:p>
            <a:pPr algn="just"/>
            <a:r>
              <a:rPr lang="pt-BR" sz="1000" b="1" dirty="0"/>
              <a:t>YouTube Video: </a:t>
            </a:r>
            <a:r>
              <a:rPr lang="pt-BR" sz="1000" dirty="0"/>
              <a:t>https://www.youtube.com/watch?v=TvD2M7JQdms&amp;ab_channel=AnanduSreekumar</a:t>
            </a:r>
          </a:p>
          <a:p>
            <a:pPr algn="just"/>
            <a:r>
              <a:rPr lang="pt-BR" sz="1000" b="1" dirty="0"/>
              <a:t>GitHub Repo: </a:t>
            </a:r>
            <a:r>
              <a:rPr lang="pt-BR" sz="1000" dirty="0"/>
              <a:t>https://github.com/AnanduSreekumar/one-d</a:t>
            </a:r>
          </a:p>
          <a:p>
            <a:pPr algn="just"/>
            <a:r>
              <a:rPr lang="pt-BR" sz="1000" b="1" dirty="0"/>
              <a:t>Website link: </a:t>
            </a:r>
            <a:r>
              <a:rPr lang="pt-BR" sz="1000" dirty="0"/>
              <a:t>www.one-d.cloud</a:t>
            </a:r>
            <a:endParaRPr lang="en-US" sz="1000" dirty="0"/>
          </a:p>
          <a:p>
            <a:pPr algn="just"/>
            <a:endParaRPr lang="en-US" sz="1000" dirty="0"/>
          </a:p>
          <a:p>
            <a:pPr algn="just"/>
            <a:endParaRPr lang="en-US" sz="1000" dirty="0"/>
          </a:p>
        </p:txBody>
      </p:sp>
      <p:sp>
        <p:nvSpPr>
          <p:cNvPr id="34" name="Rectangle 33">
            <a:extLst>
              <a:ext uri="{FF2B5EF4-FFF2-40B4-BE49-F238E27FC236}">
                <a16:creationId xmlns:a16="http://schemas.microsoft.com/office/drawing/2014/main" id="{7D806BE2-12AB-34D2-DDF3-A8A5C52AE97F}"/>
              </a:ext>
            </a:extLst>
          </p:cNvPr>
          <p:cNvSpPr/>
          <p:nvPr/>
        </p:nvSpPr>
        <p:spPr>
          <a:xfrm>
            <a:off x="7793520" y="0"/>
            <a:ext cx="4398480" cy="6858000"/>
          </a:xfrm>
          <a:prstGeom prst="rect">
            <a:avLst/>
          </a:prstGeom>
          <a:gradFill>
            <a:gsLst>
              <a:gs pos="100000">
                <a:schemeClr val="accent5">
                  <a:lumMod val="89000"/>
                </a:schemeClr>
              </a:gs>
              <a:gs pos="68000">
                <a:schemeClr val="accent5">
                  <a:lumMod val="89000"/>
                </a:schemeClr>
              </a:gs>
              <a:gs pos="82000">
                <a:schemeClr val="accent5">
                  <a:lumMod val="75000"/>
                </a:schemeClr>
              </a:gs>
              <a:gs pos="97000">
                <a:schemeClr val="accent5">
                  <a:lumMod val="70000"/>
                </a:schemeClr>
              </a:gs>
            </a:gsLst>
            <a:path path="circle">
              <a:fillToRect l="50000" t="50000" r="50000" b="50000"/>
            </a:path>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50000"/>
                </a:schemeClr>
              </a:solidFill>
            </a:endParaRPr>
          </a:p>
        </p:txBody>
      </p:sp>
      <p:pic>
        <p:nvPicPr>
          <p:cNvPr id="35" name="Picture 34">
            <a:extLst>
              <a:ext uri="{FF2B5EF4-FFF2-40B4-BE49-F238E27FC236}">
                <a16:creationId xmlns:a16="http://schemas.microsoft.com/office/drawing/2014/main" id="{E803EA4A-415B-DF53-9BCC-A2BB1C1B4FC7}"/>
              </a:ext>
            </a:extLst>
          </p:cNvPr>
          <p:cNvPicPr>
            <a:picLocks noChangeAspect="1"/>
          </p:cNvPicPr>
          <p:nvPr/>
        </p:nvPicPr>
        <p:blipFill rotWithShape="1">
          <a:blip r:embed="rId2">
            <a:extLst>
              <a:ext uri="{28A0092B-C50C-407E-A947-70E740481C1C}">
                <a14:useLocalDpi xmlns:a14="http://schemas.microsoft.com/office/drawing/2010/main" val="0"/>
              </a:ext>
            </a:extLst>
          </a:blip>
          <a:srcRect l="40995" t="8861" r="30201" b="9845"/>
          <a:stretch/>
        </p:blipFill>
        <p:spPr>
          <a:xfrm>
            <a:off x="7802880" y="641416"/>
            <a:ext cx="1975385" cy="5575168"/>
          </a:xfrm>
          <a:prstGeom prst="rect">
            <a:avLst/>
          </a:prstGeom>
          <a:ln>
            <a:noFill/>
          </a:ln>
          <a:effectLst>
            <a:outerShdw blurRad="190500" algn="tl" rotWithShape="0">
              <a:srgbClr val="000000">
                <a:alpha val="70000"/>
              </a:srgbClr>
            </a:outerShdw>
          </a:effectLst>
        </p:spPr>
      </p:pic>
      <p:sp>
        <p:nvSpPr>
          <p:cNvPr id="38" name="TextBox 37">
            <a:extLst>
              <a:ext uri="{FF2B5EF4-FFF2-40B4-BE49-F238E27FC236}">
                <a16:creationId xmlns:a16="http://schemas.microsoft.com/office/drawing/2014/main" id="{04E89C06-84F8-6E2E-A1C4-31ADC999DF3A}"/>
              </a:ext>
            </a:extLst>
          </p:cNvPr>
          <p:cNvSpPr txBox="1"/>
          <p:nvPr/>
        </p:nvSpPr>
        <p:spPr>
          <a:xfrm>
            <a:off x="7887767" y="1795398"/>
            <a:ext cx="1570534" cy="230832"/>
          </a:xfrm>
          <a:prstGeom prst="rect">
            <a:avLst/>
          </a:prstGeom>
          <a:noFill/>
        </p:spPr>
        <p:txBody>
          <a:bodyPr wrap="square" rtlCol="0">
            <a:spAutoFit/>
          </a:bodyPr>
          <a:lstStyle/>
          <a:p>
            <a:r>
              <a:rPr lang="en-US" sz="900" dirty="0"/>
              <a:t>Upload documents to cloud</a:t>
            </a:r>
          </a:p>
        </p:txBody>
      </p:sp>
      <p:sp>
        <p:nvSpPr>
          <p:cNvPr id="39" name="Rectangle 38">
            <a:extLst>
              <a:ext uri="{FF2B5EF4-FFF2-40B4-BE49-F238E27FC236}">
                <a16:creationId xmlns:a16="http://schemas.microsoft.com/office/drawing/2014/main" id="{3FDA1C51-0762-8888-E78F-A5A2C5B39EB1}"/>
              </a:ext>
            </a:extLst>
          </p:cNvPr>
          <p:cNvSpPr/>
          <p:nvPr/>
        </p:nvSpPr>
        <p:spPr>
          <a:xfrm>
            <a:off x="7703383" y="0"/>
            <a:ext cx="94477"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0189653C-B885-80DA-7550-C5FCEC982892}"/>
              </a:ext>
            </a:extLst>
          </p:cNvPr>
          <p:cNvSpPr/>
          <p:nvPr/>
        </p:nvSpPr>
        <p:spPr>
          <a:xfrm>
            <a:off x="7898983" y="1802944"/>
            <a:ext cx="45719" cy="27221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51FB2356-B44D-2DB2-1790-ED0050CEE84C}"/>
              </a:ext>
            </a:extLst>
          </p:cNvPr>
          <p:cNvSpPr txBox="1"/>
          <p:nvPr/>
        </p:nvSpPr>
        <p:spPr>
          <a:xfrm>
            <a:off x="7887767" y="2141061"/>
            <a:ext cx="1570534" cy="369332"/>
          </a:xfrm>
          <a:prstGeom prst="rect">
            <a:avLst/>
          </a:prstGeom>
          <a:noFill/>
        </p:spPr>
        <p:txBody>
          <a:bodyPr wrap="square" rtlCol="0">
            <a:spAutoFit/>
          </a:bodyPr>
          <a:lstStyle/>
          <a:p>
            <a:r>
              <a:rPr lang="en-US" sz="900" dirty="0"/>
              <a:t>Generate questions for verifications</a:t>
            </a:r>
          </a:p>
        </p:txBody>
      </p:sp>
      <p:sp>
        <p:nvSpPr>
          <p:cNvPr id="42" name="TextBox 41">
            <a:extLst>
              <a:ext uri="{FF2B5EF4-FFF2-40B4-BE49-F238E27FC236}">
                <a16:creationId xmlns:a16="http://schemas.microsoft.com/office/drawing/2014/main" id="{BF838A19-589D-5139-D359-E3EA31A16F0D}"/>
              </a:ext>
            </a:extLst>
          </p:cNvPr>
          <p:cNvSpPr txBox="1"/>
          <p:nvPr/>
        </p:nvSpPr>
        <p:spPr>
          <a:xfrm>
            <a:off x="7901508" y="2672381"/>
            <a:ext cx="1570534" cy="507831"/>
          </a:xfrm>
          <a:prstGeom prst="rect">
            <a:avLst/>
          </a:prstGeom>
          <a:noFill/>
        </p:spPr>
        <p:txBody>
          <a:bodyPr wrap="square" rtlCol="0">
            <a:spAutoFit/>
          </a:bodyPr>
          <a:lstStyle/>
          <a:p>
            <a:r>
              <a:rPr lang="en-US" sz="900" dirty="0"/>
              <a:t>Local notary authorize the documents by logging into the portal with their email ID</a:t>
            </a:r>
          </a:p>
        </p:txBody>
      </p:sp>
      <p:sp>
        <p:nvSpPr>
          <p:cNvPr id="43" name="TextBox 42">
            <a:extLst>
              <a:ext uri="{FF2B5EF4-FFF2-40B4-BE49-F238E27FC236}">
                <a16:creationId xmlns:a16="http://schemas.microsoft.com/office/drawing/2014/main" id="{D74BA5AF-C9BC-30BB-1EA1-29F13D1FF8A9}"/>
              </a:ext>
            </a:extLst>
          </p:cNvPr>
          <p:cNvSpPr txBox="1"/>
          <p:nvPr/>
        </p:nvSpPr>
        <p:spPr>
          <a:xfrm>
            <a:off x="7898983" y="3333760"/>
            <a:ext cx="1599002" cy="369332"/>
          </a:xfrm>
          <a:prstGeom prst="rect">
            <a:avLst/>
          </a:prstGeom>
          <a:noFill/>
        </p:spPr>
        <p:txBody>
          <a:bodyPr wrap="square" rtlCol="0">
            <a:spAutoFit/>
          </a:bodyPr>
          <a:lstStyle/>
          <a:p>
            <a:r>
              <a:rPr lang="en-US" sz="900" dirty="0"/>
              <a:t>User gets unique generated ID and OTP</a:t>
            </a:r>
          </a:p>
        </p:txBody>
      </p:sp>
      <p:sp>
        <p:nvSpPr>
          <p:cNvPr id="44" name="TextBox 43">
            <a:extLst>
              <a:ext uri="{FF2B5EF4-FFF2-40B4-BE49-F238E27FC236}">
                <a16:creationId xmlns:a16="http://schemas.microsoft.com/office/drawing/2014/main" id="{DAF512D5-A735-9588-8FA1-25C2F886C1D9}"/>
              </a:ext>
            </a:extLst>
          </p:cNvPr>
          <p:cNvSpPr txBox="1"/>
          <p:nvPr/>
        </p:nvSpPr>
        <p:spPr>
          <a:xfrm>
            <a:off x="7898983" y="4017240"/>
            <a:ext cx="1599002" cy="507831"/>
          </a:xfrm>
          <a:prstGeom prst="rect">
            <a:avLst/>
          </a:prstGeom>
          <a:noFill/>
        </p:spPr>
        <p:txBody>
          <a:bodyPr wrap="square" rtlCol="0">
            <a:spAutoFit/>
          </a:bodyPr>
          <a:lstStyle/>
          <a:p>
            <a:r>
              <a:rPr lang="en-US" sz="900" dirty="0"/>
              <a:t>Any external body can confirm their identity online with ID and passcode.</a:t>
            </a:r>
          </a:p>
        </p:txBody>
      </p:sp>
      <p:sp>
        <p:nvSpPr>
          <p:cNvPr id="46" name="Oval 45">
            <a:extLst>
              <a:ext uri="{FF2B5EF4-FFF2-40B4-BE49-F238E27FC236}">
                <a16:creationId xmlns:a16="http://schemas.microsoft.com/office/drawing/2014/main" id="{F213F968-AB47-5EEA-1AE6-F63153242345}"/>
              </a:ext>
            </a:extLst>
          </p:cNvPr>
          <p:cNvSpPr/>
          <p:nvPr/>
        </p:nvSpPr>
        <p:spPr>
          <a:xfrm>
            <a:off x="7887780" y="1848740"/>
            <a:ext cx="68427" cy="116672"/>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a:extLst>
              <a:ext uri="{FF2B5EF4-FFF2-40B4-BE49-F238E27FC236}">
                <a16:creationId xmlns:a16="http://schemas.microsoft.com/office/drawing/2014/main" id="{6F2C59FB-7553-ED8F-6B06-D14CB576D8A9}"/>
              </a:ext>
            </a:extLst>
          </p:cNvPr>
          <p:cNvSpPr/>
          <p:nvPr/>
        </p:nvSpPr>
        <p:spPr>
          <a:xfrm>
            <a:off x="7891936" y="2213039"/>
            <a:ext cx="68427" cy="116672"/>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EEB6DFFA-4F4C-C439-D79E-85C7E3BD9156}"/>
              </a:ext>
            </a:extLst>
          </p:cNvPr>
          <p:cNvSpPr/>
          <p:nvPr/>
        </p:nvSpPr>
        <p:spPr>
          <a:xfrm>
            <a:off x="7882544" y="2752832"/>
            <a:ext cx="68427" cy="116672"/>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a:extLst>
              <a:ext uri="{FF2B5EF4-FFF2-40B4-BE49-F238E27FC236}">
                <a16:creationId xmlns:a16="http://schemas.microsoft.com/office/drawing/2014/main" id="{5E4B4D2A-313F-416E-DD57-EDFF10CF3101}"/>
              </a:ext>
            </a:extLst>
          </p:cNvPr>
          <p:cNvSpPr/>
          <p:nvPr/>
        </p:nvSpPr>
        <p:spPr>
          <a:xfrm>
            <a:off x="7885066" y="3396758"/>
            <a:ext cx="68427" cy="116672"/>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a:extLst>
              <a:ext uri="{FF2B5EF4-FFF2-40B4-BE49-F238E27FC236}">
                <a16:creationId xmlns:a16="http://schemas.microsoft.com/office/drawing/2014/main" id="{AF273F45-CA64-2A46-E3F8-C34186905EB7}"/>
              </a:ext>
            </a:extLst>
          </p:cNvPr>
          <p:cNvSpPr/>
          <p:nvPr/>
        </p:nvSpPr>
        <p:spPr>
          <a:xfrm>
            <a:off x="7882543" y="4079310"/>
            <a:ext cx="68427" cy="116672"/>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27AA4F8C-2186-37C6-0506-3314A5752589}"/>
              </a:ext>
            </a:extLst>
          </p:cNvPr>
          <p:cNvSpPr/>
          <p:nvPr/>
        </p:nvSpPr>
        <p:spPr>
          <a:xfrm>
            <a:off x="-1" y="758352"/>
            <a:ext cx="7698363" cy="457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346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100000">
              <a:schemeClr val="accent5">
                <a:lumMod val="0"/>
                <a:lumOff val="100000"/>
              </a:schemeClr>
            </a:gs>
            <a:gs pos="28120">
              <a:srgbClr val="C2DAEF"/>
            </a:gs>
            <a:gs pos="0">
              <a:schemeClr val="accent5">
                <a:lumMod val="0"/>
                <a:lumOff val="100000"/>
              </a:schemeClr>
            </a:gs>
            <a:gs pos="20000">
              <a:schemeClr val="accent5">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0860410B-B420-3C39-76DF-E40DE97E98D8}"/>
              </a:ext>
            </a:extLst>
          </p:cNvPr>
          <p:cNvSpPr txBox="1"/>
          <p:nvPr/>
        </p:nvSpPr>
        <p:spPr>
          <a:xfrm>
            <a:off x="333103" y="280851"/>
            <a:ext cx="1665136" cy="523220"/>
          </a:xfrm>
          <a:prstGeom prst="rect">
            <a:avLst/>
          </a:prstGeom>
          <a:noFill/>
        </p:spPr>
        <p:txBody>
          <a:bodyPr wrap="none" rtlCol="0">
            <a:spAutoFit/>
          </a:bodyPr>
          <a:lstStyle/>
          <a:p>
            <a:r>
              <a:rPr lang="en-US" sz="2800" b="1" dirty="0"/>
              <a:t>FEATURES</a:t>
            </a:r>
          </a:p>
        </p:txBody>
      </p:sp>
      <p:sp>
        <p:nvSpPr>
          <p:cNvPr id="33" name="TextBox 32">
            <a:extLst>
              <a:ext uri="{FF2B5EF4-FFF2-40B4-BE49-F238E27FC236}">
                <a16:creationId xmlns:a16="http://schemas.microsoft.com/office/drawing/2014/main" id="{4731295B-F4E8-5783-61A2-5E246C8493E7}"/>
              </a:ext>
            </a:extLst>
          </p:cNvPr>
          <p:cNvSpPr txBox="1"/>
          <p:nvPr/>
        </p:nvSpPr>
        <p:spPr>
          <a:xfrm>
            <a:off x="333103" y="1725629"/>
            <a:ext cx="6652913" cy="2862322"/>
          </a:xfrm>
          <a:prstGeom prst="rect">
            <a:avLst/>
          </a:prstGeom>
          <a:noFill/>
        </p:spPr>
        <p:txBody>
          <a:bodyPr wrap="square" rtlCol="0">
            <a:spAutoFit/>
          </a:bodyPr>
          <a:lstStyle/>
          <a:p>
            <a:pPr algn="l">
              <a:buFont typeface="+mj-lt"/>
              <a:buAutoNum type="arabicPeriod"/>
            </a:pPr>
            <a:r>
              <a:rPr lang="en-US" sz="1000" b="1" i="0" dirty="0">
                <a:effectLst/>
                <a:latin typeface="Söhne"/>
              </a:rPr>
              <a:t>Digital Document Storage</a:t>
            </a:r>
            <a:r>
              <a:rPr lang="en-US" sz="1000" b="0" i="0" dirty="0">
                <a:effectLst/>
                <a:latin typeface="Söhne"/>
              </a:rPr>
              <a:t>: Securely store and manage all your essential documents in one digital location, eliminating the risk of loss or damage.</a:t>
            </a:r>
          </a:p>
          <a:p>
            <a:pPr algn="l">
              <a:buFont typeface="+mj-lt"/>
              <a:buAutoNum type="arabicPeriod"/>
            </a:pPr>
            <a:r>
              <a:rPr lang="en-US" sz="1000" b="1" i="0" dirty="0">
                <a:effectLst/>
                <a:latin typeface="Söhne"/>
              </a:rPr>
              <a:t>Universal Virtual ID Card</a:t>
            </a:r>
            <a:r>
              <a:rPr lang="en-US" sz="1000" b="0" i="0" dirty="0">
                <a:effectLst/>
                <a:latin typeface="Söhne"/>
              </a:rPr>
              <a:t>: Replace multiple physical IDs with a single, universally accepted virtual ID card for all your identification needs.</a:t>
            </a:r>
          </a:p>
          <a:p>
            <a:pPr algn="l">
              <a:buFont typeface="+mj-lt"/>
              <a:buAutoNum type="arabicPeriod"/>
            </a:pPr>
            <a:r>
              <a:rPr lang="en-US" sz="1000" b="1" i="0" dirty="0">
                <a:effectLst/>
                <a:latin typeface="Söhne"/>
              </a:rPr>
              <a:t>Local Verification Integration</a:t>
            </a:r>
            <a:r>
              <a:rPr lang="en-US" sz="1000" b="0" i="0" dirty="0">
                <a:effectLst/>
                <a:latin typeface="Söhne"/>
              </a:rPr>
              <a:t>: Seamlessly integrate with local verification authorities to ensure your digital documents are authenticated and valid.</a:t>
            </a:r>
          </a:p>
          <a:p>
            <a:pPr algn="l">
              <a:buFont typeface="+mj-lt"/>
              <a:buAutoNum type="arabicPeriod"/>
            </a:pPr>
            <a:r>
              <a:rPr lang="en-US" sz="1000" b="1" i="0" dirty="0">
                <a:effectLst/>
                <a:latin typeface="Söhne"/>
              </a:rPr>
              <a:t>Document Authentication Process</a:t>
            </a:r>
            <a:r>
              <a:rPr lang="en-US" sz="1000" b="0" i="0" dirty="0">
                <a:effectLst/>
                <a:latin typeface="Söhne"/>
              </a:rPr>
              <a:t>: Rigorous authentication process for digital documents, ensuring their legitimacy and acceptance globally.</a:t>
            </a:r>
          </a:p>
          <a:p>
            <a:pPr algn="l">
              <a:buFont typeface="+mj-lt"/>
              <a:buAutoNum type="arabicPeriod"/>
            </a:pPr>
            <a:r>
              <a:rPr lang="en-US" sz="1000" b="1" i="0" dirty="0">
                <a:effectLst/>
                <a:latin typeface="Söhne"/>
              </a:rPr>
              <a:t>Unique User ID Assignment</a:t>
            </a:r>
            <a:r>
              <a:rPr lang="en-US" sz="1000" b="0" i="0" dirty="0">
                <a:effectLst/>
                <a:latin typeface="Söhne"/>
              </a:rPr>
              <a:t>: Receive a unique identifier that simplifies and secures the process of proving your identity and accessing your documents.</a:t>
            </a:r>
          </a:p>
          <a:p>
            <a:pPr algn="l">
              <a:buFont typeface="+mj-lt"/>
              <a:buAutoNum type="arabicPeriod"/>
            </a:pPr>
            <a:r>
              <a:rPr lang="en-US" sz="1000" b="1" i="0" dirty="0">
                <a:effectLst/>
                <a:latin typeface="Söhne"/>
              </a:rPr>
              <a:t>Enhanced Security with OTP</a:t>
            </a:r>
            <a:r>
              <a:rPr lang="en-US" sz="1000" b="0" i="0" dirty="0">
                <a:effectLst/>
                <a:latin typeface="Söhne"/>
              </a:rPr>
              <a:t>: Implement a one-time password system for robust security, ensuring safe and time-bound access to your digital documents.</a:t>
            </a:r>
          </a:p>
          <a:p>
            <a:pPr algn="l">
              <a:buFont typeface="+mj-lt"/>
              <a:buAutoNum type="arabicPeriod"/>
            </a:pPr>
            <a:r>
              <a:rPr lang="en-US" sz="1000" b="1" i="0" dirty="0">
                <a:effectLst/>
                <a:latin typeface="Söhne"/>
              </a:rPr>
              <a:t>Global Acceptance and Recognition</a:t>
            </a:r>
            <a:r>
              <a:rPr lang="en-US" sz="1000" b="0" i="0" dirty="0">
                <a:effectLst/>
                <a:latin typeface="Söhne"/>
              </a:rPr>
              <a:t>: Achieve worldwide recognition and acceptance of your digital ID, making international travel and verification hassle-free.</a:t>
            </a:r>
          </a:p>
          <a:p>
            <a:pPr algn="l">
              <a:buFont typeface="+mj-lt"/>
              <a:buAutoNum type="arabicPeriod"/>
            </a:pPr>
            <a:r>
              <a:rPr lang="en-US" sz="1000" b="1" i="0" dirty="0">
                <a:effectLst/>
                <a:latin typeface="Söhne"/>
              </a:rPr>
              <a:t>Convenience and Accessibility</a:t>
            </a:r>
            <a:r>
              <a:rPr lang="en-US" sz="1000" b="0" i="0" dirty="0">
                <a:effectLst/>
                <a:latin typeface="Söhne"/>
              </a:rPr>
              <a:t>: Enjoy unparalleled convenience with easy access to your documents anytime, anywhere, simplifying verification processes.</a:t>
            </a:r>
          </a:p>
          <a:p>
            <a:pPr algn="l">
              <a:buFont typeface="+mj-lt"/>
              <a:buAutoNum type="arabicPeriod"/>
            </a:pPr>
            <a:r>
              <a:rPr lang="en-US" sz="1000" b="1" dirty="0">
                <a:latin typeface="Söhne"/>
              </a:rPr>
              <a:t>CICD based deployment</a:t>
            </a:r>
          </a:p>
          <a:p>
            <a:pPr algn="l">
              <a:buFont typeface="+mj-lt"/>
              <a:buAutoNum type="arabicPeriod"/>
            </a:pPr>
            <a:r>
              <a:rPr lang="en-US" sz="1000" b="1" i="0" dirty="0">
                <a:effectLst/>
                <a:latin typeface="Söhne"/>
              </a:rPr>
              <a:t>ML based text extraction using Textract</a:t>
            </a:r>
          </a:p>
        </p:txBody>
      </p:sp>
      <p:sp>
        <p:nvSpPr>
          <p:cNvPr id="51" name="Rectangle 50">
            <a:extLst>
              <a:ext uri="{FF2B5EF4-FFF2-40B4-BE49-F238E27FC236}">
                <a16:creationId xmlns:a16="http://schemas.microsoft.com/office/drawing/2014/main" id="{27AA4F8C-2186-37C6-0506-3314A5752589}"/>
              </a:ext>
            </a:extLst>
          </p:cNvPr>
          <p:cNvSpPr/>
          <p:nvPr/>
        </p:nvSpPr>
        <p:spPr>
          <a:xfrm flipV="1">
            <a:off x="-1" y="712633"/>
            <a:ext cx="12192001" cy="457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6614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7F7F56B-0954-A437-BFF8-F9FAF3DC85F8}"/>
              </a:ext>
            </a:extLst>
          </p:cNvPr>
          <p:cNvSpPr txBox="1"/>
          <p:nvPr/>
        </p:nvSpPr>
        <p:spPr>
          <a:xfrm>
            <a:off x="4679551" y="3167390"/>
            <a:ext cx="2509661" cy="523220"/>
          </a:xfrm>
          <a:prstGeom prst="rect">
            <a:avLst/>
          </a:prstGeom>
          <a:noFill/>
        </p:spPr>
        <p:txBody>
          <a:bodyPr wrap="none" rtlCol="0">
            <a:spAutoFit/>
          </a:bodyPr>
          <a:lstStyle/>
          <a:p>
            <a:r>
              <a:rPr lang="en-US" sz="2800" b="1" dirty="0"/>
              <a:t>PROJECT DEMO</a:t>
            </a:r>
          </a:p>
        </p:txBody>
      </p:sp>
    </p:spTree>
    <p:extLst>
      <p:ext uri="{BB962C8B-B14F-4D97-AF65-F5344CB8AC3E}">
        <p14:creationId xmlns:p14="http://schemas.microsoft.com/office/powerpoint/2010/main" val="667789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100000"/>
              </a:schemeClr>
            </a:gs>
            <a:gs pos="28120">
              <a:srgbClr val="C2DAEF"/>
            </a:gs>
            <a:gs pos="43000">
              <a:schemeClr val="accent5">
                <a:lumMod val="0"/>
                <a:lumOff val="100000"/>
              </a:schemeClr>
            </a:gs>
            <a:gs pos="20000">
              <a:schemeClr val="accent5">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0860410B-B420-3C39-76DF-E40DE97E98D8}"/>
              </a:ext>
            </a:extLst>
          </p:cNvPr>
          <p:cNvSpPr txBox="1"/>
          <p:nvPr/>
        </p:nvSpPr>
        <p:spPr>
          <a:xfrm>
            <a:off x="333103" y="280851"/>
            <a:ext cx="3725187" cy="523220"/>
          </a:xfrm>
          <a:prstGeom prst="rect">
            <a:avLst/>
          </a:prstGeom>
          <a:noFill/>
        </p:spPr>
        <p:txBody>
          <a:bodyPr wrap="none" rtlCol="0">
            <a:spAutoFit/>
          </a:bodyPr>
          <a:lstStyle/>
          <a:p>
            <a:r>
              <a:rPr lang="en-US" sz="2800" b="1" dirty="0"/>
              <a:t>PROJECT COMPONENTS</a:t>
            </a:r>
          </a:p>
        </p:txBody>
      </p:sp>
      <p:sp>
        <p:nvSpPr>
          <p:cNvPr id="2" name="Rectangle 1">
            <a:extLst>
              <a:ext uri="{FF2B5EF4-FFF2-40B4-BE49-F238E27FC236}">
                <a16:creationId xmlns:a16="http://schemas.microsoft.com/office/drawing/2014/main" id="{BCBBF971-ADA0-DC07-6D9C-B23FA6FF08B9}"/>
              </a:ext>
            </a:extLst>
          </p:cNvPr>
          <p:cNvSpPr/>
          <p:nvPr/>
        </p:nvSpPr>
        <p:spPr>
          <a:xfrm>
            <a:off x="-1" y="758352"/>
            <a:ext cx="12192001" cy="457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7281BB7-A71B-A0DE-51C7-E124C5D641D8}"/>
              </a:ext>
            </a:extLst>
          </p:cNvPr>
          <p:cNvSpPr txBox="1"/>
          <p:nvPr/>
        </p:nvSpPr>
        <p:spPr>
          <a:xfrm>
            <a:off x="333103" y="1566824"/>
            <a:ext cx="8097665" cy="3490314"/>
          </a:xfrm>
          <a:prstGeom prst="rect">
            <a:avLst/>
          </a:prstGeom>
          <a:noFill/>
        </p:spPr>
        <p:txBody>
          <a:bodyPr wrap="square" rtlCol="0">
            <a:spAutoFit/>
          </a:bodyPr>
          <a:lstStyle/>
          <a:p>
            <a:pPr marL="342900" marR="0" lvl="0" indent="-342900">
              <a:lnSpc>
                <a:spcPct val="150000"/>
              </a:lnSpc>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Calibri" panose="020F0502020204030204" pitchFamily="34" charset="0"/>
              </a:rPr>
              <a:t>User Login/signup</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Calibri" panose="020F0502020204030204" pitchFamily="34" charset="0"/>
              </a:rPr>
              <a:t>File management – segregation of files and life cycle policies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Calibri" panose="020F0502020204030204" pitchFamily="34" charset="0"/>
              </a:rPr>
              <a:t>File Upload/Download</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Calibri" panose="020F0502020204030204" pitchFamily="34" charset="0"/>
              </a:rPr>
              <a:t>User portal</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Calibri" panose="020F0502020204030204" pitchFamily="34" charset="0"/>
              </a:rPr>
              <a:t>Document Verification Interface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Calibri" panose="020F0502020204030204" pitchFamily="34" charset="0"/>
              </a:rPr>
              <a:t>Unique ID notification via SNS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Calibri" panose="020F0502020204030204" pitchFamily="34" charset="0"/>
              </a:rPr>
              <a:t>Virtual ONE-D card</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Calibri" panose="020F0502020204030204" pitchFamily="34" charset="0"/>
              </a:rPr>
              <a:t>OTP generation for offline confirmation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buFont typeface="+mj-lt"/>
              <a:buAutoNum type="arabicPeriod"/>
            </a:pPr>
            <a:r>
              <a:rPr lang="en-US" sz="1200" dirty="0">
                <a:effectLst/>
                <a:latin typeface="Calibri" panose="020F0502020204030204" pitchFamily="34" charset="0"/>
                <a:ea typeface="Calibri" panose="020F0502020204030204" pitchFamily="34" charset="0"/>
                <a:cs typeface="Calibri" panose="020F0502020204030204" pitchFamily="34" charset="0"/>
              </a:rPr>
              <a:t>ONE-D </a:t>
            </a:r>
            <a:r>
              <a:rPr lang="en-US" sz="1200" dirty="0">
                <a:latin typeface="Calibri" panose="020F0502020204030204" pitchFamily="34" charset="0"/>
                <a:ea typeface="Calibri" panose="020F0502020204030204" pitchFamily="34" charset="0"/>
                <a:cs typeface="Calibri" panose="020F0502020204030204" pitchFamily="34" charset="0"/>
              </a:rPr>
              <a:t>notary service </a:t>
            </a:r>
            <a:r>
              <a:rPr lang="en-US" sz="1200" dirty="0">
                <a:effectLst/>
                <a:latin typeface="Calibri" panose="020F0502020204030204" pitchFamily="34" charset="0"/>
                <a:ea typeface="Calibri" panose="020F0502020204030204" pitchFamily="34" charset="0"/>
                <a:cs typeface="Calibri" panose="020F0502020204030204" pitchFamily="34" charset="0"/>
              </a:rPr>
              <a:t>portal</a:t>
            </a:r>
          </a:p>
          <a:p>
            <a:pPr marL="342900" marR="0" lvl="0" indent="-342900">
              <a:lnSpc>
                <a:spcPct val="150000"/>
              </a:lnSpc>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Calibri" panose="020F0502020204030204" pitchFamily="34" charset="0"/>
              </a:rPr>
              <a:t>Virtual ONE-D card</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Calibri" panose="020F0502020204030204" pitchFamily="34" charset="0"/>
              </a:rPr>
              <a:t>OTP generation for offline confirmation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buFont typeface="+mj-lt"/>
              <a:buAutoNum type="arabicPeriod"/>
            </a:pPr>
            <a:r>
              <a:rPr lang="en-US" sz="1200" dirty="0">
                <a:effectLst/>
                <a:latin typeface="Calibri" panose="020F0502020204030204" pitchFamily="34" charset="0"/>
                <a:ea typeface="Calibri" panose="020F0502020204030204" pitchFamily="34" charset="0"/>
                <a:cs typeface="Calibri" panose="020F0502020204030204" pitchFamily="34" charset="0"/>
              </a:rPr>
              <a:t>ONE-D </a:t>
            </a:r>
            <a:r>
              <a:rPr lang="en-US" sz="1200" dirty="0">
                <a:latin typeface="Calibri" panose="020F0502020204030204" pitchFamily="34" charset="0"/>
                <a:ea typeface="Calibri" panose="020F0502020204030204" pitchFamily="34" charset="0"/>
                <a:cs typeface="Calibri" panose="020F0502020204030204" pitchFamily="34" charset="0"/>
              </a:rPr>
              <a:t>notary service </a:t>
            </a:r>
            <a:r>
              <a:rPr lang="en-US" sz="1200" dirty="0">
                <a:effectLst/>
                <a:latin typeface="Calibri" panose="020F0502020204030204" pitchFamily="34" charset="0"/>
                <a:ea typeface="Calibri" panose="020F0502020204030204" pitchFamily="34" charset="0"/>
                <a:cs typeface="Calibri" panose="020F0502020204030204" pitchFamily="34" charset="0"/>
              </a:rPr>
              <a:t>portal</a:t>
            </a:r>
          </a:p>
        </p:txBody>
      </p:sp>
    </p:spTree>
    <p:extLst>
      <p:ext uri="{BB962C8B-B14F-4D97-AF65-F5344CB8AC3E}">
        <p14:creationId xmlns:p14="http://schemas.microsoft.com/office/powerpoint/2010/main" val="3959228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100000"/>
              </a:schemeClr>
            </a:gs>
            <a:gs pos="28120">
              <a:srgbClr val="C2DAEF"/>
            </a:gs>
            <a:gs pos="43000">
              <a:schemeClr val="accent5">
                <a:lumMod val="0"/>
                <a:lumOff val="100000"/>
              </a:schemeClr>
            </a:gs>
            <a:gs pos="20000">
              <a:schemeClr val="accent5">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0860410B-B420-3C39-76DF-E40DE97E98D8}"/>
              </a:ext>
            </a:extLst>
          </p:cNvPr>
          <p:cNvSpPr txBox="1"/>
          <p:nvPr/>
        </p:nvSpPr>
        <p:spPr>
          <a:xfrm>
            <a:off x="333103" y="280851"/>
            <a:ext cx="2443554" cy="523220"/>
          </a:xfrm>
          <a:prstGeom prst="rect">
            <a:avLst/>
          </a:prstGeom>
          <a:noFill/>
        </p:spPr>
        <p:txBody>
          <a:bodyPr wrap="none" rtlCol="0">
            <a:spAutoFit/>
          </a:bodyPr>
          <a:lstStyle/>
          <a:p>
            <a:r>
              <a:rPr lang="en-US" sz="2800" b="1" dirty="0"/>
              <a:t>ARCHITECTURE</a:t>
            </a:r>
          </a:p>
        </p:txBody>
      </p:sp>
      <p:sp>
        <p:nvSpPr>
          <p:cNvPr id="2" name="Rectangle 1">
            <a:extLst>
              <a:ext uri="{FF2B5EF4-FFF2-40B4-BE49-F238E27FC236}">
                <a16:creationId xmlns:a16="http://schemas.microsoft.com/office/drawing/2014/main" id="{BCBBF971-ADA0-DC07-6D9C-B23FA6FF08B9}"/>
              </a:ext>
            </a:extLst>
          </p:cNvPr>
          <p:cNvSpPr/>
          <p:nvPr/>
        </p:nvSpPr>
        <p:spPr>
          <a:xfrm>
            <a:off x="-1" y="758352"/>
            <a:ext cx="12192001" cy="457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C6433C70-56EA-7BC6-1DDC-43F60F0A6792}"/>
              </a:ext>
            </a:extLst>
          </p:cNvPr>
          <p:cNvPicPr>
            <a:picLocks noChangeAspect="1"/>
          </p:cNvPicPr>
          <p:nvPr/>
        </p:nvPicPr>
        <p:blipFill>
          <a:blip r:embed="rId2"/>
          <a:stretch>
            <a:fillRect/>
          </a:stretch>
        </p:blipFill>
        <p:spPr>
          <a:xfrm>
            <a:off x="1353313" y="1190879"/>
            <a:ext cx="8868615" cy="4813681"/>
          </a:xfrm>
          <a:prstGeom prst="rect">
            <a:avLst/>
          </a:prstGeom>
        </p:spPr>
      </p:pic>
    </p:spTree>
    <p:extLst>
      <p:ext uri="{BB962C8B-B14F-4D97-AF65-F5344CB8AC3E}">
        <p14:creationId xmlns:p14="http://schemas.microsoft.com/office/powerpoint/2010/main" val="2625117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100000">
              <a:schemeClr val="accent5">
                <a:lumMod val="0"/>
                <a:lumOff val="100000"/>
              </a:schemeClr>
            </a:gs>
            <a:gs pos="28120">
              <a:srgbClr val="C2DAEF"/>
            </a:gs>
            <a:gs pos="0">
              <a:schemeClr val="accent5">
                <a:lumMod val="0"/>
                <a:lumOff val="100000"/>
              </a:schemeClr>
            </a:gs>
            <a:gs pos="20000">
              <a:schemeClr val="accent5">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0860410B-B420-3C39-76DF-E40DE97E98D8}"/>
              </a:ext>
            </a:extLst>
          </p:cNvPr>
          <p:cNvSpPr txBox="1"/>
          <p:nvPr/>
        </p:nvSpPr>
        <p:spPr>
          <a:xfrm>
            <a:off x="333103" y="280851"/>
            <a:ext cx="5655331" cy="523220"/>
          </a:xfrm>
          <a:prstGeom prst="rect">
            <a:avLst/>
          </a:prstGeom>
          <a:noFill/>
        </p:spPr>
        <p:txBody>
          <a:bodyPr wrap="none" rtlCol="0">
            <a:spAutoFit/>
          </a:bodyPr>
          <a:lstStyle/>
          <a:p>
            <a:r>
              <a:rPr lang="en-US" sz="2800" b="1" dirty="0"/>
              <a:t>AWS Services and Technologies Used</a:t>
            </a:r>
          </a:p>
        </p:txBody>
      </p:sp>
      <p:sp>
        <p:nvSpPr>
          <p:cNvPr id="33" name="TextBox 32">
            <a:extLst>
              <a:ext uri="{FF2B5EF4-FFF2-40B4-BE49-F238E27FC236}">
                <a16:creationId xmlns:a16="http://schemas.microsoft.com/office/drawing/2014/main" id="{4731295B-F4E8-5783-61A2-5E246C8493E7}"/>
              </a:ext>
            </a:extLst>
          </p:cNvPr>
          <p:cNvSpPr txBox="1"/>
          <p:nvPr/>
        </p:nvSpPr>
        <p:spPr>
          <a:xfrm>
            <a:off x="1271887" y="1926797"/>
            <a:ext cx="3153809" cy="2677656"/>
          </a:xfrm>
          <a:prstGeom prst="rect">
            <a:avLst/>
          </a:prstGeom>
          <a:noFill/>
        </p:spPr>
        <p:txBody>
          <a:bodyPr wrap="square" rtlCol="0">
            <a:spAutoFit/>
          </a:bodyPr>
          <a:lstStyle/>
          <a:p>
            <a:pPr algn="l">
              <a:buFont typeface="+mj-lt"/>
              <a:buAutoNum type="arabicPeriod"/>
            </a:pPr>
            <a:r>
              <a:rPr lang="en-US" sz="1400" b="0" i="0" dirty="0">
                <a:effectLst/>
                <a:latin typeface="Söhne"/>
              </a:rPr>
              <a:t>Frontend – ReactJS</a:t>
            </a:r>
          </a:p>
          <a:p>
            <a:pPr algn="l">
              <a:buFont typeface="+mj-lt"/>
              <a:buAutoNum type="arabicPeriod"/>
            </a:pPr>
            <a:r>
              <a:rPr lang="en-US" sz="1400" dirty="0">
                <a:latin typeface="Söhne"/>
              </a:rPr>
              <a:t>Backend - Flask</a:t>
            </a:r>
          </a:p>
          <a:p>
            <a:pPr algn="l">
              <a:buFont typeface="+mj-lt"/>
              <a:buAutoNum type="arabicPeriod"/>
            </a:pPr>
            <a:r>
              <a:rPr lang="en-US" sz="1400" dirty="0">
                <a:latin typeface="Söhne"/>
              </a:rPr>
              <a:t>Database - RDS</a:t>
            </a:r>
          </a:p>
          <a:p>
            <a:pPr algn="l">
              <a:buFont typeface="+mj-lt"/>
              <a:buAutoNum type="arabicPeriod"/>
            </a:pPr>
            <a:r>
              <a:rPr lang="en-US" sz="1400" b="0" i="0" dirty="0">
                <a:effectLst/>
                <a:latin typeface="Söhne"/>
              </a:rPr>
              <a:t>S3</a:t>
            </a:r>
          </a:p>
          <a:p>
            <a:pPr algn="l">
              <a:buFont typeface="+mj-lt"/>
              <a:buAutoNum type="arabicPeriod"/>
            </a:pPr>
            <a:r>
              <a:rPr lang="en-US" sz="1400" dirty="0">
                <a:latin typeface="Söhne"/>
              </a:rPr>
              <a:t>EC2 for backend and frontend</a:t>
            </a:r>
          </a:p>
          <a:p>
            <a:pPr algn="l">
              <a:buFont typeface="+mj-lt"/>
              <a:buAutoNum type="arabicPeriod"/>
            </a:pPr>
            <a:r>
              <a:rPr lang="en-US" sz="1400" b="0" i="0" dirty="0">
                <a:effectLst/>
                <a:latin typeface="Söhne"/>
              </a:rPr>
              <a:t> Cognito and IAM</a:t>
            </a:r>
          </a:p>
          <a:p>
            <a:pPr algn="l">
              <a:buFont typeface="+mj-lt"/>
              <a:buAutoNum type="arabicPeriod"/>
            </a:pPr>
            <a:r>
              <a:rPr lang="en-US" sz="1400" b="0" i="0" dirty="0">
                <a:effectLst/>
                <a:latin typeface="Söhne"/>
              </a:rPr>
              <a:t> Textract</a:t>
            </a:r>
            <a:endParaRPr lang="en-US" sz="1400" dirty="0">
              <a:latin typeface="Söhne"/>
            </a:endParaRPr>
          </a:p>
          <a:p>
            <a:pPr algn="l">
              <a:buFont typeface="+mj-lt"/>
              <a:buAutoNum type="arabicPeriod"/>
            </a:pPr>
            <a:r>
              <a:rPr lang="en-US" sz="1400" b="0" i="0" dirty="0">
                <a:effectLst/>
                <a:latin typeface="Söhne"/>
              </a:rPr>
              <a:t>Lambda</a:t>
            </a:r>
          </a:p>
          <a:p>
            <a:pPr algn="l">
              <a:buFont typeface="+mj-lt"/>
              <a:buAutoNum type="arabicPeriod"/>
            </a:pPr>
            <a:r>
              <a:rPr lang="en-US" sz="1400" dirty="0">
                <a:latin typeface="Söhne"/>
              </a:rPr>
              <a:t> CloudWatch</a:t>
            </a:r>
          </a:p>
          <a:p>
            <a:pPr algn="l">
              <a:buFont typeface="+mj-lt"/>
              <a:buAutoNum type="arabicPeriod"/>
            </a:pPr>
            <a:r>
              <a:rPr lang="en-US" sz="1400" dirty="0">
                <a:latin typeface="Söhne"/>
              </a:rPr>
              <a:t> Route53</a:t>
            </a:r>
          </a:p>
          <a:p>
            <a:pPr algn="l">
              <a:buFont typeface="+mj-lt"/>
              <a:buAutoNum type="arabicPeriod"/>
            </a:pPr>
            <a:r>
              <a:rPr lang="en-US" sz="1400" dirty="0">
                <a:latin typeface="Söhne"/>
              </a:rPr>
              <a:t>RDS</a:t>
            </a:r>
            <a:r>
              <a:rPr lang="en-US" sz="1400" b="0" i="0" dirty="0">
                <a:effectLst/>
                <a:latin typeface="Söhne"/>
              </a:rPr>
              <a:t>.</a:t>
            </a:r>
          </a:p>
          <a:p>
            <a:pPr algn="l">
              <a:buFont typeface="+mj-lt"/>
              <a:buAutoNum type="arabicPeriod"/>
            </a:pPr>
            <a:r>
              <a:rPr lang="en-US" sz="1400" dirty="0">
                <a:latin typeface="Söhne"/>
              </a:rPr>
              <a:t>CICD via GitHub Action</a:t>
            </a:r>
          </a:p>
        </p:txBody>
      </p:sp>
      <p:sp>
        <p:nvSpPr>
          <p:cNvPr id="51" name="Rectangle 50">
            <a:extLst>
              <a:ext uri="{FF2B5EF4-FFF2-40B4-BE49-F238E27FC236}">
                <a16:creationId xmlns:a16="http://schemas.microsoft.com/office/drawing/2014/main" id="{27AA4F8C-2186-37C6-0506-3314A5752589}"/>
              </a:ext>
            </a:extLst>
          </p:cNvPr>
          <p:cNvSpPr/>
          <p:nvPr/>
        </p:nvSpPr>
        <p:spPr>
          <a:xfrm flipV="1">
            <a:off x="-1" y="712633"/>
            <a:ext cx="12192001" cy="457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Amazon Textract | AWS Machine Learning Blog">
            <a:extLst>
              <a:ext uri="{FF2B5EF4-FFF2-40B4-BE49-F238E27FC236}">
                <a16:creationId xmlns:a16="http://schemas.microsoft.com/office/drawing/2014/main" id="{ADFAC4AC-C6A8-DCDD-1945-FCCA56247D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2090928"/>
            <a:ext cx="3998976" cy="2159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6174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100000">
              <a:schemeClr val="accent5">
                <a:lumMod val="0"/>
                <a:lumOff val="100000"/>
              </a:schemeClr>
            </a:gs>
            <a:gs pos="28120">
              <a:srgbClr val="C2DAEF"/>
            </a:gs>
            <a:gs pos="0">
              <a:schemeClr val="accent5">
                <a:lumMod val="0"/>
                <a:lumOff val="100000"/>
              </a:schemeClr>
            </a:gs>
            <a:gs pos="20000">
              <a:schemeClr val="accent5">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0860410B-B420-3C39-76DF-E40DE97E98D8}"/>
              </a:ext>
            </a:extLst>
          </p:cNvPr>
          <p:cNvSpPr txBox="1"/>
          <p:nvPr/>
        </p:nvSpPr>
        <p:spPr>
          <a:xfrm>
            <a:off x="333103" y="189413"/>
            <a:ext cx="8056244" cy="523220"/>
          </a:xfrm>
          <a:prstGeom prst="rect">
            <a:avLst/>
          </a:prstGeom>
          <a:noFill/>
        </p:spPr>
        <p:txBody>
          <a:bodyPr wrap="none" rtlCol="0">
            <a:spAutoFit/>
          </a:bodyPr>
          <a:lstStyle/>
          <a:p>
            <a:r>
              <a:rPr lang="en-US" sz="2800" b="1" dirty="0"/>
              <a:t>High Availability / Fault Tolerance/ Disaster Recovery</a:t>
            </a:r>
          </a:p>
        </p:txBody>
      </p:sp>
      <p:sp>
        <p:nvSpPr>
          <p:cNvPr id="33" name="TextBox 32">
            <a:extLst>
              <a:ext uri="{FF2B5EF4-FFF2-40B4-BE49-F238E27FC236}">
                <a16:creationId xmlns:a16="http://schemas.microsoft.com/office/drawing/2014/main" id="{4731295B-F4E8-5783-61A2-5E246C8493E7}"/>
              </a:ext>
            </a:extLst>
          </p:cNvPr>
          <p:cNvSpPr txBox="1"/>
          <p:nvPr/>
        </p:nvSpPr>
        <p:spPr>
          <a:xfrm>
            <a:off x="1283545" y="2049779"/>
            <a:ext cx="4476641" cy="2893100"/>
          </a:xfrm>
          <a:prstGeom prst="rect">
            <a:avLst/>
          </a:prstGeom>
          <a:noFill/>
        </p:spPr>
        <p:txBody>
          <a:bodyPr wrap="square" rtlCol="0">
            <a:spAutoFit/>
          </a:bodyPr>
          <a:lstStyle/>
          <a:p>
            <a:pPr algn="l"/>
            <a:r>
              <a:rPr lang="en-US" sz="1600" dirty="0">
                <a:latin typeface="Söhne"/>
              </a:rPr>
              <a:t>High Availability:</a:t>
            </a:r>
          </a:p>
          <a:p>
            <a:pPr marL="285750" indent="-285750" algn="l">
              <a:buFont typeface="Arial" panose="020B0604020202020204" pitchFamily="34" charset="0"/>
              <a:buChar char="•"/>
            </a:pPr>
            <a:r>
              <a:rPr lang="en-US" sz="1600" dirty="0">
                <a:latin typeface="Söhne"/>
              </a:rPr>
              <a:t> MultiAZs Implementation in S3 and RDS</a:t>
            </a:r>
          </a:p>
          <a:p>
            <a:pPr marL="285750" indent="-285750" algn="l">
              <a:buFont typeface="Arial" panose="020B0604020202020204" pitchFamily="34" charset="0"/>
              <a:buChar char="•"/>
            </a:pPr>
            <a:r>
              <a:rPr lang="en-US" sz="1600" dirty="0">
                <a:latin typeface="Söhne"/>
              </a:rPr>
              <a:t> CloudFront - Lambda @ Edgelocation</a:t>
            </a:r>
          </a:p>
          <a:p>
            <a:pPr algn="l"/>
            <a:endParaRPr lang="en-US" sz="1600" dirty="0">
              <a:latin typeface="Söhne"/>
            </a:endParaRPr>
          </a:p>
          <a:p>
            <a:pPr algn="l"/>
            <a:r>
              <a:rPr lang="en-US" sz="1600" dirty="0">
                <a:latin typeface="Söhne"/>
              </a:rPr>
              <a:t>Fault Tolerance:</a:t>
            </a:r>
          </a:p>
          <a:p>
            <a:pPr marL="285750" indent="-285750" algn="l">
              <a:buFont typeface="Arial" panose="020B0604020202020204" pitchFamily="34" charset="0"/>
              <a:buChar char="•"/>
            </a:pPr>
            <a:r>
              <a:rPr lang="en-US" sz="1600" dirty="0">
                <a:latin typeface="Söhne"/>
              </a:rPr>
              <a:t> Elastic Load Balancer and Autoscaling</a:t>
            </a:r>
          </a:p>
          <a:p>
            <a:pPr marL="285750" indent="-285750" algn="l">
              <a:buFont typeface="Arial" panose="020B0604020202020204" pitchFamily="34" charset="0"/>
              <a:buChar char="•"/>
            </a:pPr>
            <a:endParaRPr lang="en-US" sz="1600" dirty="0">
              <a:latin typeface="Söhne"/>
            </a:endParaRPr>
          </a:p>
          <a:p>
            <a:pPr algn="l"/>
            <a:r>
              <a:rPr lang="en-US" sz="1600" dirty="0">
                <a:latin typeface="Söhne"/>
              </a:rPr>
              <a:t>Disaster Recovery:</a:t>
            </a:r>
          </a:p>
          <a:p>
            <a:pPr marL="285750" indent="-285750" algn="l">
              <a:buFont typeface="Arial" panose="020B0604020202020204" pitchFamily="34" charset="0"/>
              <a:buChar char="•"/>
            </a:pPr>
            <a:r>
              <a:rPr lang="en-US" sz="1600" dirty="0">
                <a:latin typeface="Söhne"/>
              </a:rPr>
              <a:t>S3 Replication and RDS backup</a:t>
            </a:r>
          </a:p>
          <a:p>
            <a:pPr algn="l"/>
            <a:endParaRPr lang="en-US" sz="1600" dirty="0">
              <a:latin typeface="Söhne"/>
            </a:endParaRPr>
          </a:p>
          <a:p>
            <a:pPr algn="l"/>
            <a:endParaRPr lang="en-US" sz="1600" dirty="0">
              <a:latin typeface="Söhne"/>
            </a:endParaRPr>
          </a:p>
        </p:txBody>
      </p:sp>
      <p:sp>
        <p:nvSpPr>
          <p:cNvPr id="51" name="Rectangle 50">
            <a:extLst>
              <a:ext uri="{FF2B5EF4-FFF2-40B4-BE49-F238E27FC236}">
                <a16:creationId xmlns:a16="http://schemas.microsoft.com/office/drawing/2014/main" id="{27AA4F8C-2186-37C6-0506-3314A5752589}"/>
              </a:ext>
            </a:extLst>
          </p:cNvPr>
          <p:cNvSpPr/>
          <p:nvPr/>
        </p:nvSpPr>
        <p:spPr>
          <a:xfrm flipV="1">
            <a:off x="-1" y="712633"/>
            <a:ext cx="12192001" cy="457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AWS High Availability Architecture: How to Create it? | StormIT">
            <a:extLst>
              <a:ext uri="{FF2B5EF4-FFF2-40B4-BE49-F238E27FC236}">
                <a16:creationId xmlns:a16="http://schemas.microsoft.com/office/drawing/2014/main" id="{AD9C453F-DF63-0696-EA61-DB0692315C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1810" y="2049779"/>
            <a:ext cx="4046645" cy="2648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6141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100000">
              <a:schemeClr val="accent5">
                <a:lumMod val="0"/>
                <a:lumOff val="100000"/>
              </a:schemeClr>
            </a:gs>
            <a:gs pos="28120">
              <a:srgbClr val="C2DAEF"/>
            </a:gs>
            <a:gs pos="0">
              <a:schemeClr val="accent5">
                <a:lumMod val="0"/>
                <a:lumOff val="100000"/>
              </a:schemeClr>
            </a:gs>
            <a:gs pos="20000">
              <a:schemeClr val="accent5">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0860410B-B420-3C39-76DF-E40DE97E98D8}"/>
              </a:ext>
            </a:extLst>
          </p:cNvPr>
          <p:cNvSpPr txBox="1"/>
          <p:nvPr/>
        </p:nvSpPr>
        <p:spPr>
          <a:xfrm>
            <a:off x="333103" y="189413"/>
            <a:ext cx="4924233" cy="523220"/>
          </a:xfrm>
          <a:prstGeom prst="rect">
            <a:avLst/>
          </a:prstGeom>
          <a:noFill/>
        </p:spPr>
        <p:txBody>
          <a:bodyPr wrap="none" rtlCol="0">
            <a:spAutoFit/>
          </a:bodyPr>
          <a:lstStyle/>
          <a:p>
            <a:r>
              <a:rPr lang="en-US" sz="2800" b="1" dirty="0"/>
              <a:t>Security and </a:t>
            </a:r>
            <a:r>
              <a:rPr lang="en-US" sz="2800" b="1" dirty="0">
                <a:latin typeface="Söhne"/>
              </a:rPr>
              <a:t>Costs Optimization</a:t>
            </a:r>
            <a:endParaRPr lang="en-US" sz="2800" b="1" dirty="0"/>
          </a:p>
        </p:txBody>
      </p:sp>
      <p:sp>
        <p:nvSpPr>
          <p:cNvPr id="33" name="TextBox 32">
            <a:extLst>
              <a:ext uri="{FF2B5EF4-FFF2-40B4-BE49-F238E27FC236}">
                <a16:creationId xmlns:a16="http://schemas.microsoft.com/office/drawing/2014/main" id="{4731295B-F4E8-5783-61A2-5E246C8493E7}"/>
              </a:ext>
            </a:extLst>
          </p:cNvPr>
          <p:cNvSpPr txBox="1"/>
          <p:nvPr/>
        </p:nvSpPr>
        <p:spPr>
          <a:xfrm>
            <a:off x="1283545" y="2049779"/>
            <a:ext cx="4476641" cy="1569660"/>
          </a:xfrm>
          <a:prstGeom prst="rect">
            <a:avLst/>
          </a:prstGeom>
          <a:noFill/>
        </p:spPr>
        <p:txBody>
          <a:bodyPr wrap="square" rtlCol="0">
            <a:spAutoFit/>
          </a:bodyPr>
          <a:lstStyle/>
          <a:p>
            <a:pPr algn="l"/>
            <a:r>
              <a:rPr lang="en-US" sz="1600" dirty="0">
                <a:latin typeface="Söhne"/>
              </a:rPr>
              <a:t>Security:</a:t>
            </a:r>
          </a:p>
          <a:p>
            <a:pPr marL="285750" indent="-285750" algn="l">
              <a:buFont typeface="Arial" panose="020B0604020202020204" pitchFamily="34" charset="0"/>
              <a:buChar char="•"/>
            </a:pPr>
            <a:r>
              <a:rPr lang="en-US" sz="1600" dirty="0">
                <a:latin typeface="Söhne"/>
              </a:rPr>
              <a:t> Cognito and IAM</a:t>
            </a:r>
          </a:p>
          <a:p>
            <a:pPr marL="285750" indent="-285750" algn="l">
              <a:buFont typeface="Arial" panose="020B0604020202020204" pitchFamily="34" charset="0"/>
              <a:buChar char="•"/>
            </a:pPr>
            <a:r>
              <a:rPr lang="en-US" sz="1600" dirty="0">
                <a:latin typeface="Söhne"/>
              </a:rPr>
              <a:t> OTP based Authentication</a:t>
            </a:r>
          </a:p>
          <a:p>
            <a:pPr algn="l"/>
            <a:endParaRPr lang="en-US" sz="1600" dirty="0">
              <a:latin typeface="Söhne"/>
            </a:endParaRPr>
          </a:p>
          <a:p>
            <a:pPr algn="l"/>
            <a:r>
              <a:rPr lang="en-US" sz="1600" dirty="0">
                <a:latin typeface="Söhne"/>
              </a:rPr>
              <a:t>Costs Optimization:</a:t>
            </a:r>
          </a:p>
          <a:p>
            <a:pPr marL="285750" indent="-285750" algn="l">
              <a:buFont typeface="Arial" panose="020B0604020202020204" pitchFamily="34" charset="0"/>
              <a:buChar char="•"/>
            </a:pPr>
            <a:r>
              <a:rPr lang="en-US" sz="1600" dirty="0">
                <a:latin typeface="Söhne"/>
              </a:rPr>
              <a:t>S3 lifecycle policies</a:t>
            </a:r>
          </a:p>
        </p:txBody>
      </p:sp>
      <p:sp>
        <p:nvSpPr>
          <p:cNvPr id="51" name="Rectangle 50">
            <a:extLst>
              <a:ext uri="{FF2B5EF4-FFF2-40B4-BE49-F238E27FC236}">
                <a16:creationId xmlns:a16="http://schemas.microsoft.com/office/drawing/2014/main" id="{27AA4F8C-2186-37C6-0506-3314A5752589}"/>
              </a:ext>
            </a:extLst>
          </p:cNvPr>
          <p:cNvSpPr/>
          <p:nvPr/>
        </p:nvSpPr>
        <p:spPr>
          <a:xfrm flipV="1">
            <a:off x="-1" y="712633"/>
            <a:ext cx="12192001" cy="457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Big Data Apps Wasting Billions in the Cloud">
            <a:extLst>
              <a:ext uri="{FF2B5EF4-FFF2-40B4-BE49-F238E27FC236}">
                <a16:creationId xmlns:a16="http://schemas.microsoft.com/office/drawing/2014/main" id="{5C3EDE57-8315-22DF-7108-7A5BFC387D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7305" y="2022948"/>
            <a:ext cx="3976998" cy="2603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99630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10926</TotalTime>
  <Words>894</Words>
  <Application>Microsoft Office PowerPoint</Application>
  <PresentationFormat>Widescreen</PresentationFormat>
  <Paragraphs>92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Bahnschrift SemiBold</vt:lpstr>
      <vt:lpstr>Calibri</vt:lpstr>
      <vt:lpstr>Calibri Light</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Anandu Sreekumar</dc:creator>
  <cp:lastModifiedBy>Anandu Sreekumar</cp:lastModifiedBy>
  <cp:revision>12</cp:revision>
  <dcterms:created xsi:type="dcterms:W3CDTF">2023-10-08T04:21:34Z</dcterms:created>
  <dcterms:modified xsi:type="dcterms:W3CDTF">2023-12-08T00:30:40Z</dcterms:modified>
</cp:coreProperties>
</file>