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Instrument Sans Medium" panose="020B0604020202020204" charset="0"/>
      <p:regular r:id="rId9"/>
    </p:embeddedFont>
    <p:embeddedFont>
      <p:font typeface="Instrument Sans Semi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70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1098" y="26888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4800" b="1" dirty="0"/>
              <a:t>Agentic RAG Chatbot for Multi-Format Document QA Chatbot</a:t>
            </a:r>
          </a:p>
        </p:txBody>
      </p:sp>
      <p:sp>
        <p:nvSpPr>
          <p:cNvPr id="4" name="Text 1"/>
          <p:cNvSpPr/>
          <p:nvPr/>
        </p:nvSpPr>
        <p:spPr>
          <a:xfrm>
            <a:off x="6280190" y="508305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2000" b="1" dirty="0"/>
              <a:t>Leveraging MCP for Modular and Intelligent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82450-A5CC-6E6E-2C7E-93C61B11FB04}"/>
              </a:ext>
            </a:extLst>
          </p:cNvPr>
          <p:cNvSpPr/>
          <p:nvPr/>
        </p:nvSpPr>
        <p:spPr>
          <a:xfrm>
            <a:off x="12532659" y="7605656"/>
            <a:ext cx="2097741" cy="62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C5F42F6A-E89B-AA12-4E46-F2F88CB66F29}"/>
              </a:ext>
            </a:extLst>
          </p:cNvPr>
          <p:cNvSpPr/>
          <p:nvPr/>
        </p:nvSpPr>
        <p:spPr>
          <a:xfrm>
            <a:off x="724733" y="734854"/>
            <a:ext cx="6809661" cy="647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Query Processing Workflow</a:t>
            </a:r>
            <a:endParaRPr lang="en-US" sz="405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432D379D-CF6A-8DA6-AFDA-62B83D41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33" y="1796058"/>
            <a:ext cx="4393644" cy="828199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9017DF1B-148D-8FE3-4A8F-08F9CB70ED53}"/>
              </a:ext>
            </a:extLst>
          </p:cNvPr>
          <p:cNvSpPr/>
          <p:nvPr/>
        </p:nvSpPr>
        <p:spPr>
          <a:xfrm>
            <a:off x="931783" y="2831306"/>
            <a:ext cx="258841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Document Upload</a:t>
            </a:r>
            <a:endParaRPr lang="en-US" sz="20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38EA152-C1D6-F142-EAB2-D501C46AD729}"/>
              </a:ext>
            </a:extLst>
          </p:cNvPr>
          <p:cNvSpPr/>
          <p:nvPr/>
        </p:nvSpPr>
        <p:spPr>
          <a:xfrm>
            <a:off x="931783" y="3278981"/>
            <a:ext cx="3979545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user initiates the process by uploading a document to the system.</a:t>
            </a:r>
            <a:endParaRPr lang="en-US" sz="1600" dirty="0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B4A4CCAA-9FD0-5347-F1AF-06690C03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78" y="1796058"/>
            <a:ext cx="4393644" cy="828199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9F7FC3D3-9F81-A7D2-11D7-1397800718AF}"/>
              </a:ext>
            </a:extLst>
          </p:cNvPr>
          <p:cNvSpPr/>
          <p:nvPr/>
        </p:nvSpPr>
        <p:spPr>
          <a:xfrm>
            <a:off x="5325428" y="2831306"/>
            <a:ext cx="2635687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Orchestrator Request</a:t>
            </a:r>
            <a:endParaRPr lang="en-US" sz="20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335330C4-1893-75AE-6D2A-B01063D7E864}"/>
              </a:ext>
            </a:extLst>
          </p:cNvPr>
          <p:cNvSpPr/>
          <p:nvPr/>
        </p:nvSpPr>
        <p:spPr>
          <a:xfrm>
            <a:off x="5325428" y="3278981"/>
            <a:ext cx="3979545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Orchestrator sends an INGEST_REQUEST to the IngestionAgent, initiating the next phase.</a:t>
            </a:r>
            <a:endParaRPr lang="en-US" sz="16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E7451C02-72EC-F4B7-180B-7CEC7092F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022" y="1796058"/>
            <a:ext cx="4393644" cy="828199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59F13CA0-11F9-90B1-399A-394944B0CA86}"/>
              </a:ext>
            </a:extLst>
          </p:cNvPr>
          <p:cNvSpPr/>
          <p:nvPr/>
        </p:nvSpPr>
        <p:spPr>
          <a:xfrm>
            <a:off x="9719072" y="2831306"/>
            <a:ext cx="2894886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File Parsing &amp; Chunking</a:t>
            </a:r>
            <a:endParaRPr lang="en-US" sz="20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6CB409EB-E910-591F-65A0-4A1B38C57F37}"/>
              </a:ext>
            </a:extLst>
          </p:cNvPr>
          <p:cNvSpPr/>
          <p:nvPr/>
        </p:nvSpPr>
        <p:spPr>
          <a:xfrm>
            <a:off x="9719072" y="3278981"/>
            <a:ext cx="3979545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IngestionAgent parses and chunks the file into manageable segments, then responds with CHUNKS_READY.</a:t>
            </a:r>
            <a:endParaRPr lang="en-US" sz="160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34C9366A-072A-6F0C-D3A3-E8B72D840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33" y="4479727"/>
            <a:ext cx="4393644" cy="828199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62B94F88-9FB6-B925-4799-17CDA3ED72FA}"/>
              </a:ext>
            </a:extLst>
          </p:cNvPr>
          <p:cNvSpPr/>
          <p:nvPr/>
        </p:nvSpPr>
        <p:spPr>
          <a:xfrm>
            <a:off x="931783" y="5514975"/>
            <a:ext cx="2690217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Embedding &amp; Storage</a:t>
            </a:r>
            <a:endParaRPr lang="en-US" sz="20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9671BB82-0482-5F60-00B5-8577DA01D954}"/>
              </a:ext>
            </a:extLst>
          </p:cNvPr>
          <p:cNvSpPr/>
          <p:nvPr/>
        </p:nvSpPr>
        <p:spPr>
          <a:xfrm>
            <a:off x="931783" y="5962650"/>
            <a:ext cx="3979545" cy="1324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Orchestrator passes these chunks to the RetrievalAgent, which creates embeddings and stores them in Pinecone.</a:t>
            </a:r>
            <a:endParaRPr lang="en-US" sz="1600" dirty="0"/>
          </a:p>
        </p:txBody>
      </p:sp>
      <p:pic>
        <p:nvPicPr>
          <p:cNvPr id="17" name="Image 4" descr="preencoded.png">
            <a:extLst>
              <a:ext uri="{FF2B5EF4-FFF2-40B4-BE49-F238E27FC236}">
                <a16:creationId xmlns:a16="http://schemas.microsoft.com/office/drawing/2014/main" id="{4C1F4F6A-862F-D027-3DDA-3665E0096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378" y="4479727"/>
            <a:ext cx="4393644" cy="828199"/>
          </a:xfrm>
          <a:prstGeom prst="rect">
            <a:avLst/>
          </a:prstGeom>
        </p:spPr>
      </p:pic>
      <p:sp>
        <p:nvSpPr>
          <p:cNvPr id="18" name="Text 9">
            <a:extLst>
              <a:ext uri="{FF2B5EF4-FFF2-40B4-BE49-F238E27FC236}">
                <a16:creationId xmlns:a16="http://schemas.microsoft.com/office/drawing/2014/main" id="{88551134-3514-A0C1-23A9-9D80B6C50D7A}"/>
              </a:ext>
            </a:extLst>
          </p:cNvPr>
          <p:cNvSpPr/>
          <p:nvPr/>
        </p:nvSpPr>
        <p:spPr>
          <a:xfrm>
            <a:off x="5325428" y="5514975"/>
            <a:ext cx="2641640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Storage Confirmation</a:t>
            </a:r>
            <a:endParaRPr lang="en-US" sz="200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7D9B9088-A71D-DF5E-CB67-0372A1AD7DCA}"/>
              </a:ext>
            </a:extLst>
          </p:cNvPr>
          <p:cNvSpPr/>
          <p:nvPr/>
        </p:nvSpPr>
        <p:spPr>
          <a:xfrm>
            <a:off x="5325428" y="5962650"/>
            <a:ext cx="3979545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STORAGE_SUCCESS message is returned, confirming the successful storage of the document's embeddings.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D3571A-0617-A4B5-A430-BFF2ADE9E28C}"/>
              </a:ext>
            </a:extLst>
          </p:cNvPr>
          <p:cNvSpPr/>
          <p:nvPr/>
        </p:nvSpPr>
        <p:spPr>
          <a:xfrm>
            <a:off x="12532659" y="7605656"/>
            <a:ext cx="2097741" cy="62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3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B5702-4DE4-BE0C-73E8-9AA7B01D6D5A}"/>
              </a:ext>
            </a:extLst>
          </p:cNvPr>
          <p:cNvSpPr/>
          <p:nvPr/>
        </p:nvSpPr>
        <p:spPr>
          <a:xfrm>
            <a:off x="12532659" y="7605656"/>
            <a:ext cx="2097741" cy="62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B883F57C-35F2-F7F2-BBB1-E12513C7305A}"/>
              </a:ext>
            </a:extLst>
          </p:cNvPr>
          <p:cNvSpPr/>
          <p:nvPr/>
        </p:nvSpPr>
        <p:spPr>
          <a:xfrm>
            <a:off x="793790" y="774978"/>
            <a:ext cx="7459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Query Processing Workflow</a:t>
            </a:r>
            <a:endParaRPr lang="en-US" sz="445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698DD3E5-C937-ABF6-2C9B-3207158A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37385"/>
            <a:ext cx="6521410" cy="907256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1E27D36B-1D58-724B-38C7-5809E9E97639}"/>
              </a:ext>
            </a:extLst>
          </p:cNvPr>
          <p:cNvSpPr/>
          <p:nvPr/>
        </p:nvSpPr>
        <p:spPr>
          <a:xfrm>
            <a:off x="1020604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Query Initiation</a:t>
            </a:r>
            <a:endParaRPr lang="en-US" sz="22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45F725FF-9BDB-D5A6-4762-10A6BFF1B6B8}"/>
              </a:ext>
            </a:extLst>
          </p:cNvPr>
          <p:cNvSpPr/>
          <p:nvPr/>
        </p:nvSpPr>
        <p:spPr>
          <a:xfrm>
            <a:off x="1020604" y="3561874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user initiates the process by asking a query to the system.</a:t>
            </a:r>
            <a:endParaRPr lang="en-US" sz="1750" dirty="0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C446E0E-7545-B9D9-1BA8-1DE07FB21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937385"/>
            <a:ext cx="6521410" cy="907256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46402FBF-641A-2CC0-6C6F-55D0BB022308}"/>
              </a:ext>
            </a:extLst>
          </p:cNvPr>
          <p:cNvSpPr/>
          <p:nvPr/>
        </p:nvSpPr>
        <p:spPr>
          <a:xfrm>
            <a:off x="7542014" y="3071455"/>
            <a:ext cx="28867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Orchestrator Request</a:t>
            </a:r>
            <a:endParaRPr lang="en-US" sz="2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A862DD83-9585-F1A4-58F8-D1E3A9FF8A97}"/>
              </a:ext>
            </a:extLst>
          </p:cNvPr>
          <p:cNvSpPr/>
          <p:nvPr/>
        </p:nvSpPr>
        <p:spPr>
          <a:xfrm>
            <a:off x="7542014" y="3561874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Orchestrator sends a RETRIEVE_REQUEST to the RetrievalAgent.</a:t>
            </a:r>
            <a:endParaRPr lang="en-US" sz="175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9E32E74E-605C-7B6A-23DC-9C9C2C2E8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514493"/>
            <a:ext cx="6521410" cy="907256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69823DBC-E8E2-FB8C-358A-4F3F533F84A2}"/>
              </a:ext>
            </a:extLst>
          </p:cNvPr>
          <p:cNvSpPr/>
          <p:nvPr/>
        </p:nvSpPr>
        <p:spPr>
          <a:xfrm>
            <a:off x="1020604" y="5648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Retrieval</a:t>
            </a:r>
            <a:endParaRPr lang="en-US" sz="22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127FAF25-882C-9D27-20D0-08BFCD663C40}"/>
              </a:ext>
            </a:extLst>
          </p:cNvPr>
          <p:cNvSpPr/>
          <p:nvPr/>
        </p:nvSpPr>
        <p:spPr>
          <a:xfrm>
            <a:off x="1020604" y="6138982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RetrievalAgent fetches the top-k relevant chunks and returns a CONTEXT_RESPONSE.</a:t>
            </a:r>
            <a:endParaRPr lang="en-US" sz="175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A923A098-560F-468F-CE26-A1960F8C9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514493"/>
            <a:ext cx="6521410" cy="907256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7055F35F-A17C-653E-BDD4-E33346809A3B}"/>
              </a:ext>
            </a:extLst>
          </p:cNvPr>
          <p:cNvSpPr/>
          <p:nvPr/>
        </p:nvSpPr>
        <p:spPr>
          <a:xfrm>
            <a:off x="7542014" y="5648563"/>
            <a:ext cx="28634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Response Generation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EA8D5D39-405B-B07A-CF8B-5944A973079C}"/>
              </a:ext>
            </a:extLst>
          </p:cNvPr>
          <p:cNvSpPr/>
          <p:nvPr/>
        </p:nvSpPr>
        <p:spPr>
          <a:xfrm>
            <a:off x="7542014" y="6138982"/>
            <a:ext cx="60677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Orchestrator sends the context to the LLMResponseAgent, which then generates the FINAL_RESPONSE.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7580"/>
            <a:ext cx="107743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Core Technologies Powering Our Agents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9998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19346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Python 3.10+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2425065"/>
            <a:ext cx="3308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backbone language, enabling custom agent classes for modular development.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179998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86356" y="1934647"/>
            <a:ext cx="3308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LangChain &amp; Unstructured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086356" y="2779395"/>
            <a:ext cx="3308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Frameworks for robust agent orchestration and efficient document parsing (PDF, DOCX, TXT).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179998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28459" y="1934647"/>
            <a:ext cx="3308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Pinecone &amp; SentenceTransformers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528459" y="2779395"/>
            <a:ext cx="3308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Vector database for similarity search (cosine) and embedding generation for high-performance retrieval.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797981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44253" y="4932640"/>
            <a:ext cx="3308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Groq-hosted LLaMA3-8B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644253" y="5777389"/>
            <a:ext cx="3308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Leveraging the power of Groq for rapid, factual answer generation through langchain_groq.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893" y="4797981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086356" y="4932640"/>
            <a:ext cx="3308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MCP (Model Context Protocol)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6086356" y="5777389"/>
            <a:ext cx="330815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Standardized JSON-based communication protocol ensuring clear, traceable, and structured inter-agent messages.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4B0FB3-B0E6-6F38-FCBF-0D975A8C86B5}"/>
              </a:ext>
            </a:extLst>
          </p:cNvPr>
          <p:cNvSpPr/>
          <p:nvPr/>
        </p:nvSpPr>
        <p:spPr>
          <a:xfrm>
            <a:off x="12532659" y="7605656"/>
            <a:ext cx="2097741" cy="62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624"/>
            <a:ext cx="11731228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Interactions: Visualizing Agent Data Flow</a:t>
            </a:r>
            <a:endParaRPr lang="en-US" sz="4350" dirty="0"/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5574" y="1645920"/>
            <a:ext cx="4234577" cy="2477886"/>
          </a:xfrm>
          <a:prstGeom prst="rect">
            <a:avLst/>
          </a:prstGeom>
        </p:spPr>
      </p:pic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5574" y="4463372"/>
            <a:ext cx="4234577" cy="2443721"/>
          </a:xfrm>
          <a:prstGeom prst="rect">
            <a:avLst/>
          </a:prstGeom>
        </p:spPr>
      </p:pic>
      <p:pic>
        <p:nvPicPr>
          <p:cNvPr id="6" name="Image 3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23068" y="1558492"/>
            <a:ext cx="8767483" cy="5809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BD7397-BE04-3A34-3B5E-FB4214DF336A}"/>
              </a:ext>
            </a:extLst>
          </p:cNvPr>
          <p:cNvSpPr/>
          <p:nvPr/>
        </p:nvSpPr>
        <p:spPr>
          <a:xfrm>
            <a:off x="12532659" y="7605656"/>
            <a:ext cx="2097741" cy="62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6190" y="1237955"/>
            <a:ext cx="101546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Overcoming Development Challenges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1294924" y="2657656"/>
            <a:ext cx="35297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294924" y="3148075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5066" y="3225297"/>
            <a:ext cx="4196358" cy="2810947"/>
          </a:xfrm>
          <a:prstGeom prst="roundRect">
            <a:avLst>
              <a:gd name="adj" fmla="val 5205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4586" y="3225297"/>
            <a:ext cx="121920" cy="2810947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9" name="Text 7"/>
          <p:cNvSpPr/>
          <p:nvPr/>
        </p:nvSpPr>
        <p:spPr>
          <a:xfrm>
            <a:off x="873800" y="3482591"/>
            <a:ext cx="32301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LLM Accuracy &amp; Control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73800" y="3973010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Challenge: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LLM hallucination. </a:t>
            </a: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Solution: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Strict prompt engineering to restrict LLM to provided context only.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933256" y="3257204"/>
            <a:ext cx="4196358" cy="2810947"/>
          </a:xfrm>
          <a:prstGeom prst="roundRect">
            <a:avLst>
              <a:gd name="adj" fmla="val 5205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4902776" y="3257204"/>
            <a:ext cx="121920" cy="2810947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13" name="Text 11"/>
          <p:cNvSpPr/>
          <p:nvPr/>
        </p:nvSpPr>
        <p:spPr>
          <a:xfrm>
            <a:off x="5281991" y="3514498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Vector Database Synchronization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5281991" y="4359247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Challenge: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Pinecone indexing delay. </a:t>
            </a: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Solution: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Added a wait-loop with </a:t>
            </a: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describe_index_stats()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for reliable synchronization.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9321047" y="3210843"/>
            <a:ext cx="4632567" cy="2777683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9623235" y="3573008"/>
            <a:ext cx="2835235" cy="449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Testing &amp; Debugging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9616188" y="4137362"/>
            <a:ext cx="4283833" cy="1381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Challenge: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Difficulties in isolated testing. </a:t>
            </a: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Solution: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Added isolated </a:t>
            </a: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__main__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blocks for each agent for independent testing.</a:t>
            </a:r>
            <a:endParaRPr lang="en-US" sz="17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84BF56-63F0-D645-E21E-91D6F286BDEF}"/>
              </a:ext>
            </a:extLst>
          </p:cNvPr>
          <p:cNvSpPr/>
          <p:nvPr/>
        </p:nvSpPr>
        <p:spPr>
          <a:xfrm>
            <a:off x="12685059" y="7875752"/>
            <a:ext cx="2097741" cy="62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hape 10">
            <a:extLst>
              <a:ext uri="{FF2B5EF4-FFF2-40B4-BE49-F238E27FC236}">
                <a16:creationId xmlns:a16="http://schemas.microsoft.com/office/drawing/2014/main" id="{0BCCD9BE-6EAC-C2D6-5463-1B42715D321E}"/>
              </a:ext>
            </a:extLst>
          </p:cNvPr>
          <p:cNvSpPr/>
          <p:nvPr/>
        </p:nvSpPr>
        <p:spPr>
          <a:xfrm>
            <a:off x="9312916" y="3210843"/>
            <a:ext cx="121920" cy="2810947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A68DFA-146E-3202-FB6A-ED1525EC95C1}"/>
              </a:ext>
            </a:extLst>
          </p:cNvPr>
          <p:cNvSpPr/>
          <p:nvPr/>
        </p:nvSpPr>
        <p:spPr>
          <a:xfrm>
            <a:off x="12532659" y="7605656"/>
            <a:ext cx="2097741" cy="62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362</Words>
  <Application>Microsoft Office PowerPoint</Application>
  <PresentationFormat>Custom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Instrument Sans Semi Bold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V Anand</cp:lastModifiedBy>
  <cp:revision>2</cp:revision>
  <dcterms:created xsi:type="dcterms:W3CDTF">2025-07-23T14:28:28Z</dcterms:created>
  <dcterms:modified xsi:type="dcterms:W3CDTF">2025-07-23T14:57:53Z</dcterms:modified>
</cp:coreProperties>
</file>