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9" r:id="rId4"/>
    <p:sldId id="261" r:id="rId5"/>
    <p:sldId id="263" r:id="rId6"/>
    <p:sldId id="264" r:id="rId7"/>
    <p:sldId id="269" r:id="rId8"/>
    <p:sldId id="268"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3" autoAdjust="0"/>
    <p:restoredTop sz="94717"/>
  </p:normalViewPr>
  <p:slideViewPr>
    <p:cSldViewPr snapToGrid="0">
      <p:cViewPr varScale="1">
        <p:scale>
          <a:sx n="61" d="100"/>
          <a:sy n="61" d="100"/>
        </p:scale>
        <p:origin x="232" y="17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25/11/24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120017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4F72C87-819B-4D64-8C1B-ABD8895C83F3}" type="datetimeFigureOut">
              <a:rPr lang="en-IN" smtClean="0"/>
              <a:t>25/11/24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1441382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44F72C87-819B-4D64-8C1B-ABD8895C83F3}" type="datetimeFigureOut">
              <a:rPr lang="en-IN" smtClean="0"/>
              <a:t>25/11/24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1339719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44F72C87-819B-4D64-8C1B-ABD8895C83F3}" type="datetimeFigureOut">
              <a:rPr lang="en-IN" smtClean="0"/>
              <a:t>25/11/24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1552836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25/11/24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2892045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25/11/24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313688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4F72C87-819B-4D64-8C1B-ABD8895C83F3}" type="datetimeFigureOut">
              <a:rPr lang="en-IN" smtClean="0"/>
              <a:t>25/11/24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311613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4F72C87-819B-4D64-8C1B-ABD8895C83F3}" type="datetimeFigureOut">
              <a:rPr lang="en-IN" smtClean="0"/>
              <a:t>25/11/24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71855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4F72C87-819B-4D64-8C1B-ABD8895C83F3}" type="datetimeFigureOut">
              <a:rPr lang="en-IN" smtClean="0"/>
              <a:t>25/11/24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4023171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4F72C87-819B-4D64-8C1B-ABD8895C83F3}" type="datetimeFigureOut">
              <a:rPr lang="en-IN" smtClean="0"/>
              <a:t>25/11/24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297480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4F72C87-819B-4D64-8C1B-ABD8895C83F3}" type="datetimeFigureOut">
              <a:rPr lang="en-IN" smtClean="0"/>
              <a:t>25/11/24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84362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F72C87-819B-4D64-8C1B-ABD8895C83F3}" type="datetimeFigureOut">
              <a:rPr lang="en-IN" smtClean="0"/>
              <a:t>25/11/24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70546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4F72C87-819B-4D64-8C1B-ABD8895C83F3}" type="datetimeFigureOut">
              <a:rPr lang="en-IN" smtClean="0"/>
              <a:t>25/11/24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212355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F72C87-819B-4D64-8C1B-ABD8895C83F3}" type="datetimeFigureOut">
              <a:rPr lang="en-IN" smtClean="0"/>
              <a:t>25/11/24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9FDD169-D0E9-489C-96FC-F2B1FBF4B024}" type="slidenum">
              <a:rPr lang="en-IN" smtClean="0"/>
              <a:t>‹#›</a:t>
            </a:fld>
            <a:endParaRPr lang="en-IN"/>
          </a:p>
        </p:txBody>
      </p:sp>
    </p:spTree>
    <p:extLst>
      <p:ext uri="{BB962C8B-B14F-4D97-AF65-F5344CB8AC3E}">
        <p14:creationId xmlns:p14="http://schemas.microsoft.com/office/powerpoint/2010/main" val="349351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4F72C87-819B-4D64-8C1B-ABD8895C83F3}" type="datetimeFigureOut">
              <a:rPr lang="en-IN" smtClean="0"/>
              <a:t>25/11/24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9FDD169-D0E9-489C-96FC-F2B1FBF4B024}" type="slidenum">
              <a:rPr lang="en-IN" smtClean="0"/>
              <a:t>‹#›</a:t>
            </a:fld>
            <a:endParaRPr lang="en-IN"/>
          </a:p>
        </p:txBody>
      </p:sp>
    </p:spTree>
    <p:extLst>
      <p:ext uri="{BB962C8B-B14F-4D97-AF65-F5344CB8AC3E}">
        <p14:creationId xmlns:p14="http://schemas.microsoft.com/office/powerpoint/2010/main" val="1582285134"/>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5F14-A990-D611-48BC-D0441AE44DB0}"/>
              </a:ext>
            </a:extLst>
          </p:cNvPr>
          <p:cNvSpPr>
            <a:spLocks noGrp="1"/>
          </p:cNvSpPr>
          <p:nvPr>
            <p:ph type="ctrTitle"/>
          </p:nvPr>
        </p:nvSpPr>
        <p:spPr>
          <a:xfrm>
            <a:off x="1643742" y="718457"/>
            <a:ext cx="10548257" cy="1221990"/>
          </a:xfrm>
        </p:spPr>
        <p:txBody>
          <a:bodyPr>
            <a:normAutofit/>
          </a:bodyPr>
          <a:lstStyle/>
          <a:p>
            <a:r>
              <a:rPr lang="en-IN" sz="7000" b="1" dirty="0">
                <a:effectLst/>
                <a:latin typeface="AppleGothic" pitchFamily="2" charset="-127"/>
                <a:ea typeface="AppleGothic" pitchFamily="2" charset="-127"/>
                <a:cs typeface="Times New Roman" panose="02020603050405020304" pitchFamily="18" charset="0"/>
              </a:rPr>
              <a:t>Crop Yield Predictor</a:t>
            </a:r>
            <a:endParaRPr lang="en-IN" sz="7000" dirty="0">
              <a:latin typeface="AppleGothic" pitchFamily="2" charset="-127"/>
              <a:ea typeface="AppleGothic" pitchFamily="2" charset="-127"/>
            </a:endParaRPr>
          </a:p>
        </p:txBody>
      </p:sp>
      <p:sp>
        <p:nvSpPr>
          <p:cNvPr id="3" name="Subtitle 2">
            <a:extLst>
              <a:ext uri="{FF2B5EF4-FFF2-40B4-BE49-F238E27FC236}">
                <a16:creationId xmlns:a16="http://schemas.microsoft.com/office/drawing/2014/main" id="{2A469F27-94E8-0CA6-1B8D-A9451DE6C69D}"/>
              </a:ext>
            </a:extLst>
          </p:cNvPr>
          <p:cNvSpPr>
            <a:spLocks noGrp="1"/>
          </p:cNvSpPr>
          <p:nvPr>
            <p:ph type="subTitle" idx="1"/>
          </p:nvPr>
        </p:nvSpPr>
        <p:spPr>
          <a:xfrm>
            <a:off x="3820467" y="1777859"/>
            <a:ext cx="8637072" cy="977621"/>
          </a:xfrm>
        </p:spPr>
        <p:txBody>
          <a:bodyPr>
            <a:noAutofit/>
          </a:bodyPr>
          <a:lstStyle/>
          <a:p>
            <a:r>
              <a:rPr lang="en-IN" sz="5000" b="1" dirty="0">
                <a:effectLst/>
                <a:ea typeface="Calibri" panose="020F0502020204030204" pitchFamily="34" charset="0"/>
                <a:cs typeface="Times New Roman" panose="02020603050405020304" pitchFamily="18" charset="0"/>
              </a:rPr>
              <a:t>(per country</a:t>
            </a:r>
            <a:r>
              <a:rPr lang="en-IN" sz="5000" b="1" dirty="0">
                <a:effectLst/>
                <a:latin typeface="Arial Narrow" panose="020B0606020202030204" pitchFamily="34" charset="0"/>
                <a:ea typeface="Calibri" panose="020F0502020204030204" pitchFamily="34" charset="0"/>
                <a:cs typeface="Times New Roman" panose="02020603050405020304" pitchFamily="18" charset="0"/>
              </a:rPr>
              <a:t>)</a:t>
            </a:r>
            <a:endParaRPr lang="en-IN" sz="5000" dirty="0"/>
          </a:p>
        </p:txBody>
      </p:sp>
      <p:sp>
        <p:nvSpPr>
          <p:cNvPr id="4" name="TextBox 3">
            <a:extLst>
              <a:ext uri="{FF2B5EF4-FFF2-40B4-BE49-F238E27FC236}">
                <a16:creationId xmlns:a16="http://schemas.microsoft.com/office/drawing/2014/main" id="{7562A95C-95DA-1D6C-9A28-E5DBBF6650A8}"/>
              </a:ext>
            </a:extLst>
          </p:cNvPr>
          <p:cNvSpPr txBox="1"/>
          <p:nvPr/>
        </p:nvSpPr>
        <p:spPr>
          <a:xfrm>
            <a:off x="3037114" y="3625467"/>
            <a:ext cx="8429756" cy="954107"/>
          </a:xfrm>
          <a:prstGeom prst="rect">
            <a:avLst/>
          </a:prstGeom>
          <a:noFill/>
        </p:spPr>
        <p:txBody>
          <a:bodyPr wrap="square" rtlCol="0">
            <a:spAutoFit/>
          </a:bodyPr>
          <a:lstStyle/>
          <a:p>
            <a:r>
              <a:rPr lang="en-IN" sz="2000" b="1" dirty="0">
                <a:latin typeface="Arial Narrow" panose="020B0606020202030204" pitchFamily="34" charset="0"/>
              </a:rPr>
              <a:t>TEAM DETAILS  </a:t>
            </a:r>
            <a:r>
              <a:rPr lang="en-IN" dirty="0"/>
              <a:t>-  1) Anandvardhan Singh Chauhan  (E23CSEU1246)</a:t>
            </a:r>
            <a:br>
              <a:rPr lang="en-IN" dirty="0"/>
            </a:br>
            <a:r>
              <a:rPr lang="en-IN" dirty="0"/>
              <a:t>			        2) Deepankar </a:t>
            </a:r>
            <a:r>
              <a:rPr lang="en-IN" dirty="0" err="1"/>
              <a:t>Shokeen</a:t>
            </a:r>
            <a:r>
              <a:rPr lang="en-IN" dirty="0"/>
              <a:t>  (E23CSEU1257)</a:t>
            </a:r>
          </a:p>
          <a:p>
            <a:r>
              <a:rPr lang="en-IN" dirty="0"/>
              <a:t>			        3) Vardhan Shandilya  (E23CSEU1236)</a:t>
            </a:r>
          </a:p>
        </p:txBody>
      </p:sp>
    </p:spTree>
    <p:extLst>
      <p:ext uri="{BB962C8B-B14F-4D97-AF65-F5344CB8AC3E}">
        <p14:creationId xmlns:p14="http://schemas.microsoft.com/office/powerpoint/2010/main" val="3972519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F3AFAF-8127-42D9-E559-F1DA4141A150}"/>
              </a:ext>
            </a:extLst>
          </p:cNvPr>
          <p:cNvSpPr txBox="1"/>
          <p:nvPr/>
        </p:nvSpPr>
        <p:spPr>
          <a:xfrm>
            <a:off x="2126740" y="914535"/>
            <a:ext cx="6676103" cy="861774"/>
          </a:xfrm>
          <a:prstGeom prst="rect">
            <a:avLst/>
          </a:prstGeom>
          <a:noFill/>
        </p:spPr>
        <p:txBody>
          <a:bodyPr wrap="square" rtlCol="0">
            <a:spAutoFit/>
          </a:bodyPr>
          <a:lstStyle/>
          <a:p>
            <a:r>
              <a:rPr lang="en-IN" sz="5000" b="1" dirty="0">
                <a:latin typeface="Arial Narrow" panose="020B0606020202030204" pitchFamily="34" charset="0"/>
              </a:rPr>
              <a:t>INTRODUCTION </a:t>
            </a:r>
          </a:p>
        </p:txBody>
      </p:sp>
      <p:sp>
        <p:nvSpPr>
          <p:cNvPr id="5" name="TextBox 4">
            <a:extLst>
              <a:ext uri="{FF2B5EF4-FFF2-40B4-BE49-F238E27FC236}">
                <a16:creationId xmlns:a16="http://schemas.microsoft.com/office/drawing/2014/main" id="{2FB8C141-FE59-3D56-E8CA-084C0D058A68}"/>
              </a:ext>
            </a:extLst>
          </p:cNvPr>
          <p:cNvSpPr txBox="1"/>
          <p:nvPr/>
        </p:nvSpPr>
        <p:spPr>
          <a:xfrm>
            <a:off x="1705898" y="2212258"/>
            <a:ext cx="9306232" cy="2361865"/>
          </a:xfrm>
          <a:prstGeom prst="rect">
            <a:avLst/>
          </a:prstGeom>
          <a:noFill/>
        </p:spPr>
        <p:txBody>
          <a:bodyPr wrap="square" rtlCol="0">
            <a:spAutoFit/>
          </a:bodyPr>
          <a:lstStyle/>
          <a:p>
            <a:pPr>
              <a:lnSpc>
                <a:spcPct val="107000"/>
              </a:lnSpc>
              <a:spcAft>
                <a:spcPts val="800"/>
              </a:spcAft>
            </a:pPr>
            <a:r>
              <a:rPr lang="en-IN" sz="2800" dirty="0"/>
              <a:t>This project leverages machine learning to predict crop yields at a country level using historical and environmental data (e.g., rainfall, temperature, pesticide usage). The goal is to support agricultural planning, food security, and decision-making</a:t>
            </a:r>
          </a:p>
        </p:txBody>
      </p:sp>
    </p:spTree>
    <p:extLst>
      <p:ext uri="{BB962C8B-B14F-4D97-AF65-F5344CB8AC3E}">
        <p14:creationId xmlns:p14="http://schemas.microsoft.com/office/powerpoint/2010/main" val="22595452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76CCDE-3AA4-6D67-5F63-3EB7503B2B1C}"/>
              </a:ext>
            </a:extLst>
          </p:cNvPr>
          <p:cNvSpPr txBox="1"/>
          <p:nvPr/>
        </p:nvSpPr>
        <p:spPr>
          <a:xfrm>
            <a:off x="1600200" y="2247901"/>
            <a:ext cx="8861323" cy="4247317"/>
          </a:xfrm>
          <a:prstGeom prst="rect">
            <a:avLst/>
          </a:prstGeom>
          <a:noFill/>
        </p:spPr>
        <p:txBody>
          <a:bodyPr wrap="square" rtlCol="0">
            <a:spAutoFit/>
          </a:bodyPr>
          <a:lstStyle/>
          <a:p>
            <a:r>
              <a:rPr lang="en-IN" sz="2800" kern="100" dirty="0">
                <a:effectLst/>
                <a:latin typeface="Calibri" panose="020F0502020204030204" pitchFamily="34" charset="0"/>
                <a:ea typeface="Calibri" panose="020F0502020204030204" pitchFamily="34" charset="0"/>
                <a:cs typeface="Times New Roman" panose="02020603050405020304" pitchFamily="18" charset="0"/>
              </a:rPr>
              <a:t>we use features like country name, average rainfall, year, pesticide usage, average temperature, area, and crop name to build our predictive model for crop yield. This selection of data points enables the model to consider key environmental and agricultural factors, aiming to provide accurate yield predictions to inform agricultural planning and enhance food security measures.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The Algorithm with the best performance metrices is used in the Framework or in website deployment.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80FD4355-B6A6-9FB0-2B8A-5041BC9461F5}"/>
              </a:ext>
            </a:extLst>
          </p:cNvPr>
          <p:cNvSpPr txBox="1"/>
          <p:nvPr/>
        </p:nvSpPr>
        <p:spPr>
          <a:xfrm>
            <a:off x="1297172" y="850605"/>
            <a:ext cx="7571525" cy="861774"/>
          </a:xfrm>
          <a:prstGeom prst="rect">
            <a:avLst/>
          </a:prstGeom>
          <a:noFill/>
        </p:spPr>
        <p:txBody>
          <a:bodyPr wrap="square" rtlCol="0">
            <a:spAutoFit/>
          </a:bodyPr>
          <a:lstStyle/>
          <a:p>
            <a:r>
              <a:rPr lang="en-IN" sz="5000" b="1" dirty="0">
                <a:latin typeface="Arial Narrow" panose="020B0606020202030204" pitchFamily="34" charset="0"/>
              </a:rPr>
              <a:t>USE OF PROJECT </a:t>
            </a:r>
          </a:p>
        </p:txBody>
      </p:sp>
    </p:spTree>
    <p:extLst>
      <p:ext uri="{BB962C8B-B14F-4D97-AF65-F5344CB8AC3E}">
        <p14:creationId xmlns:p14="http://schemas.microsoft.com/office/powerpoint/2010/main" val="251444344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B5B2-2D3B-4553-B5DC-0B5BDC3F19E8}"/>
              </a:ext>
            </a:extLst>
          </p:cNvPr>
          <p:cNvSpPr>
            <a:spLocks noGrp="1"/>
          </p:cNvSpPr>
          <p:nvPr>
            <p:ph type="title"/>
          </p:nvPr>
        </p:nvSpPr>
        <p:spPr>
          <a:xfrm>
            <a:off x="2070101" y="1016001"/>
            <a:ext cx="8534400" cy="802638"/>
          </a:xfrm>
        </p:spPr>
        <p:txBody>
          <a:bodyPr>
            <a:noAutofit/>
          </a:bodyPr>
          <a:lstStyle/>
          <a:p>
            <a:r>
              <a:rPr lang="en-IN" sz="5000" dirty="0">
                <a:latin typeface="Arial" panose="020B0604020202020204" pitchFamily="34" charset="0"/>
                <a:cs typeface="Arial" panose="020B0604020202020204" pitchFamily="34" charset="0"/>
              </a:rPr>
              <a:t>Features</a:t>
            </a:r>
            <a:r>
              <a:rPr lang="en-IN" sz="5000" dirty="0"/>
              <a:t> and Libraries</a:t>
            </a:r>
            <a:endParaRPr lang="en-IN" sz="5000" b="1" dirty="0">
              <a:latin typeface="Arial Narrow" panose="020B0606020202030204" pitchFamily="34" charset="0"/>
            </a:endParaRPr>
          </a:p>
        </p:txBody>
      </p:sp>
      <p:sp>
        <p:nvSpPr>
          <p:cNvPr id="4" name="TextBox 3">
            <a:extLst>
              <a:ext uri="{FF2B5EF4-FFF2-40B4-BE49-F238E27FC236}">
                <a16:creationId xmlns:a16="http://schemas.microsoft.com/office/drawing/2014/main" id="{713E6954-6D87-DD5D-D792-7788F2CDA520}"/>
              </a:ext>
            </a:extLst>
          </p:cNvPr>
          <p:cNvSpPr txBox="1"/>
          <p:nvPr/>
        </p:nvSpPr>
        <p:spPr>
          <a:xfrm>
            <a:off x="1828800" y="2349500"/>
            <a:ext cx="9472663" cy="2685124"/>
          </a:xfrm>
          <a:prstGeom prst="rect">
            <a:avLst/>
          </a:prstGeom>
          <a:noFill/>
        </p:spPr>
        <p:txBody>
          <a:bodyPr wrap="square" rtlCol="0">
            <a:spAutoFit/>
          </a:bodyPr>
          <a:lstStyle/>
          <a:p>
            <a:r>
              <a:rPr lang="en-IN" sz="2800" dirty="0"/>
              <a:t>Features: Country, Year, Rainfall, Temperature, Pesticide Usage, Area, Crop Name</a:t>
            </a:r>
          </a:p>
          <a:p>
            <a:endParaRPr lang="en-IN" sz="2800" dirty="0"/>
          </a:p>
          <a:p>
            <a:r>
              <a:rPr lang="en-IN" sz="2800" dirty="0"/>
              <a:t>Libraries: NumPy, Pandas, Matplotlib, Seaborn, Scikit-learn</a:t>
            </a:r>
          </a:p>
          <a:p>
            <a:pPr lvl="0">
              <a:lnSpc>
                <a:spcPct val="107000"/>
              </a:lnSpc>
              <a:spcAft>
                <a:spcPts val="800"/>
              </a:spcAft>
              <a:tabLst>
                <a:tab pos="408940" algn="l"/>
              </a:tabLst>
            </a:pPr>
            <a:endParaRPr lang="en-IN" sz="2300" dirty="0"/>
          </a:p>
        </p:txBody>
      </p:sp>
    </p:spTree>
    <p:extLst>
      <p:ext uri="{BB962C8B-B14F-4D97-AF65-F5344CB8AC3E}">
        <p14:creationId xmlns:p14="http://schemas.microsoft.com/office/powerpoint/2010/main" val="932987699"/>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4953B-81CF-403E-EF4C-0E7BDB2D0733}"/>
              </a:ext>
            </a:extLst>
          </p:cNvPr>
          <p:cNvSpPr>
            <a:spLocks noGrp="1"/>
          </p:cNvSpPr>
          <p:nvPr>
            <p:ph type="title"/>
          </p:nvPr>
        </p:nvSpPr>
        <p:spPr>
          <a:xfrm>
            <a:off x="1627238" y="831027"/>
            <a:ext cx="9603275" cy="1049235"/>
          </a:xfrm>
        </p:spPr>
        <p:txBody>
          <a:bodyPr>
            <a:normAutofit/>
          </a:bodyPr>
          <a:lstStyle/>
          <a:p>
            <a:r>
              <a:rPr lang="en-IN" sz="5000" dirty="0">
                <a:solidFill>
                  <a:schemeClr val="tx1"/>
                </a:solidFill>
                <a:effectLst/>
                <a:latin typeface="Arial" panose="020B0604020202020204" pitchFamily="34" charset="0"/>
                <a:cs typeface="Arial" panose="020B0604020202020204" pitchFamily="34" charset="0"/>
              </a:rPr>
              <a:t>Process Overview</a:t>
            </a:r>
          </a:p>
        </p:txBody>
      </p:sp>
      <p:sp>
        <p:nvSpPr>
          <p:cNvPr id="9" name="TextBox 8">
            <a:extLst>
              <a:ext uri="{FF2B5EF4-FFF2-40B4-BE49-F238E27FC236}">
                <a16:creationId xmlns:a16="http://schemas.microsoft.com/office/drawing/2014/main" id="{6ED99E96-627F-344B-835A-3BE6ED9DC94C}"/>
              </a:ext>
            </a:extLst>
          </p:cNvPr>
          <p:cNvSpPr txBox="1"/>
          <p:nvPr/>
        </p:nvSpPr>
        <p:spPr>
          <a:xfrm>
            <a:off x="1627238" y="2564918"/>
            <a:ext cx="8937523" cy="3716402"/>
          </a:xfrm>
          <a:prstGeom prst="rect">
            <a:avLst/>
          </a:prstGeom>
          <a:noFill/>
        </p:spPr>
        <p:txBody>
          <a:bodyPr wrap="square" rtlCol="0">
            <a:spAutoFit/>
          </a:bodyPr>
          <a:lstStyle/>
          <a:p>
            <a:pPr>
              <a:spcBef>
                <a:spcPts val="900"/>
              </a:spcBef>
            </a:pPr>
            <a:r>
              <a:rPr lang="en-IN" sz="2000" dirty="0">
                <a:effectLst/>
                <a:latin typeface=".AppleSystemUIFont"/>
              </a:rPr>
              <a:t>1. </a:t>
            </a:r>
            <a:r>
              <a:rPr lang="en-IN" sz="2000" b="1" dirty="0">
                <a:effectLst/>
                <a:latin typeface=".AppleSystemUIFont"/>
              </a:rPr>
              <a:t>Data Preparation</a:t>
            </a:r>
            <a:r>
              <a:rPr lang="en-IN" sz="2000" dirty="0">
                <a:effectLst/>
                <a:latin typeface=".AppleSystemUIFont"/>
              </a:rPr>
              <a:t>:</a:t>
            </a:r>
          </a:p>
          <a:p>
            <a:pPr>
              <a:spcBef>
                <a:spcPts val="900"/>
              </a:spcBef>
            </a:pPr>
            <a:r>
              <a:rPr lang="en-IN" sz="2000" dirty="0">
                <a:effectLst/>
                <a:latin typeface=".AppleSystemUIFont"/>
              </a:rPr>
              <a:t>• </a:t>
            </a:r>
            <a:r>
              <a:rPr lang="en-IN" sz="2000" b="1" dirty="0">
                <a:effectLst/>
                <a:latin typeface=".AppleSystemUIFont"/>
              </a:rPr>
              <a:t>Dataset Collection</a:t>
            </a:r>
            <a:r>
              <a:rPr lang="en-IN" sz="2000" dirty="0">
                <a:effectLst/>
                <a:latin typeface=".AppleSystemUIFont"/>
              </a:rPr>
              <a:t>: Gathered from Kaggle and GitHub with 15,000+ entries, featuring country, year, rainfall, temperature, pesticide usage, area, and crop name.</a:t>
            </a:r>
          </a:p>
          <a:p>
            <a:pPr>
              <a:spcBef>
                <a:spcPts val="900"/>
              </a:spcBef>
            </a:pPr>
            <a:r>
              <a:rPr lang="en-IN" sz="2000" dirty="0">
                <a:effectLst/>
                <a:latin typeface=".AppleSystemUIFont"/>
              </a:rPr>
              <a:t>• </a:t>
            </a:r>
            <a:r>
              <a:rPr lang="en-IN" sz="2000" b="1" dirty="0">
                <a:effectLst/>
                <a:latin typeface=".AppleSystemUIFont"/>
              </a:rPr>
              <a:t>Data Exploration</a:t>
            </a:r>
            <a:r>
              <a:rPr lang="en-IN" sz="2000" dirty="0">
                <a:effectLst/>
                <a:latin typeface=".AppleSystemUIFont"/>
              </a:rPr>
              <a:t>: </a:t>
            </a:r>
            <a:r>
              <a:rPr lang="en-IN" sz="2000" dirty="0" err="1">
                <a:effectLst/>
                <a:latin typeface=".AppleSystemUIFont"/>
              </a:rPr>
              <a:t>Analyze</a:t>
            </a:r>
            <a:r>
              <a:rPr lang="en-IN" sz="2000" dirty="0">
                <a:effectLst/>
                <a:latin typeface=".AppleSystemUIFont"/>
              </a:rPr>
              <a:t> structure, trends, and identify missing values.</a:t>
            </a:r>
          </a:p>
          <a:p>
            <a:pPr>
              <a:spcBef>
                <a:spcPts val="900"/>
              </a:spcBef>
            </a:pPr>
            <a:r>
              <a:rPr lang="en-IN" sz="2000" dirty="0">
                <a:effectLst/>
                <a:latin typeface=".AppleSystemUIFont"/>
              </a:rPr>
              <a:t>• </a:t>
            </a:r>
            <a:r>
              <a:rPr lang="en-IN" sz="2000" b="1" dirty="0">
                <a:effectLst/>
                <a:latin typeface=".AppleSystemUIFont"/>
              </a:rPr>
              <a:t>Data Preprocessing</a:t>
            </a:r>
            <a:r>
              <a:rPr lang="en-IN" sz="2000" dirty="0">
                <a:effectLst/>
                <a:latin typeface=".AppleSystemUIFont"/>
              </a:rPr>
              <a:t>: Handle missing values, encode variables, and standardize features to ensure compatibility with machine learning models.</a:t>
            </a:r>
          </a:p>
          <a:p>
            <a:pPr>
              <a:spcBef>
                <a:spcPts val="900"/>
              </a:spcBef>
            </a:pPr>
            <a:r>
              <a:rPr lang="en-IN" sz="2000" dirty="0">
                <a:effectLst/>
                <a:latin typeface=".AppleSystemUIFont"/>
              </a:rPr>
              <a:t>2. </a:t>
            </a:r>
            <a:r>
              <a:rPr lang="en-IN" sz="2000" b="1" dirty="0">
                <a:effectLst/>
                <a:latin typeface=".AppleSystemUIFont"/>
              </a:rPr>
              <a:t>Exploratory Data Analysis (EDA)</a:t>
            </a:r>
            <a:r>
              <a:rPr lang="en-IN" sz="2000" dirty="0">
                <a:effectLst/>
                <a:latin typeface=".AppleSystemUIFont"/>
              </a:rPr>
              <a:t>:</a:t>
            </a:r>
          </a:p>
          <a:p>
            <a:pPr>
              <a:spcBef>
                <a:spcPts val="900"/>
              </a:spcBef>
            </a:pPr>
            <a:r>
              <a:rPr lang="en-IN" sz="2000" dirty="0">
                <a:effectLst/>
                <a:latin typeface=".AppleSystemUIFont"/>
              </a:rPr>
              <a:t>• Use visual and statistical tools (Matplotlib, Seaborn) to uncover relationships, trends, and outliers in data.</a:t>
            </a:r>
          </a:p>
          <a:p>
            <a:endParaRPr lang="en-IN" dirty="0"/>
          </a:p>
        </p:txBody>
      </p:sp>
    </p:spTree>
    <p:extLst>
      <p:ext uri="{BB962C8B-B14F-4D97-AF65-F5344CB8AC3E}">
        <p14:creationId xmlns:p14="http://schemas.microsoft.com/office/powerpoint/2010/main" val="132048142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CB0DF2-C776-B70D-4CF3-B8B17D94F6E7}"/>
              </a:ext>
            </a:extLst>
          </p:cNvPr>
          <p:cNvSpPr txBox="1"/>
          <p:nvPr/>
        </p:nvSpPr>
        <p:spPr>
          <a:xfrm>
            <a:off x="1799303" y="2320412"/>
            <a:ext cx="8593393" cy="3323987"/>
          </a:xfrm>
          <a:prstGeom prst="rect">
            <a:avLst/>
          </a:prstGeom>
          <a:noFill/>
        </p:spPr>
        <p:txBody>
          <a:bodyPr wrap="square" rtlCol="0">
            <a:spAutoFit/>
          </a:bodyPr>
          <a:lstStyle/>
          <a:p>
            <a:pPr>
              <a:spcBef>
                <a:spcPts val="900"/>
              </a:spcBef>
            </a:pPr>
            <a:r>
              <a:rPr lang="en-IN" sz="2000" dirty="0">
                <a:effectLst/>
                <a:latin typeface=".AppleSystemUIFont"/>
              </a:rPr>
              <a:t>1. </a:t>
            </a:r>
            <a:r>
              <a:rPr lang="en-IN" sz="2000" b="1" dirty="0">
                <a:effectLst/>
                <a:latin typeface=".AppleSystemUIFont"/>
              </a:rPr>
              <a:t>Model Training</a:t>
            </a:r>
            <a:r>
              <a:rPr lang="en-IN" sz="2000" dirty="0">
                <a:effectLst/>
                <a:latin typeface=".AppleSystemUIFont"/>
              </a:rPr>
              <a:t>:</a:t>
            </a:r>
          </a:p>
          <a:p>
            <a:pPr>
              <a:spcBef>
                <a:spcPts val="900"/>
              </a:spcBef>
            </a:pPr>
            <a:r>
              <a:rPr lang="en-IN" sz="2000" dirty="0">
                <a:effectLst/>
                <a:latin typeface=".AppleSystemUIFont"/>
              </a:rPr>
              <a:t>• Train multiple models: Linear Regression, Lasso, Ridge, KNN, and Decision Tree.</a:t>
            </a:r>
          </a:p>
          <a:p>
            <a:pPr>
              <a:spcBef>
                <a:spcPts val="900"/>
              </a:spcBef>
            </a:pPr>
            <a:r>
              <a:rPr lang="en-IN" sz="2000" dirty="0">
                <a:effectLst/>
                <a:latin typeface=".AppleSystemUIFont"/>
              </a:rPr>
              <a:t>2. </a:t>
            </a:r>
            <a:r>
              <a:rPr lang="en-IN" sz="2000" b="1" dirty="0">
                <a:effectLst/>
                <a:latin typeface=".AppleSystemUIFont"/>
              </a:rPr>
              <a:t>Model Evaluation</a:t>
            </a:r>
            <a:r>
              <a:rPr lang="en-IN" sz="2000" dirty="0">
                <a:effectLst/>
                <a:latin typeface=".AppleSystemUIFont"/>
              </a:rPr>
              <a:t>:</a:t>
            </a:r>
          </a:p>
          <a:p>
            <a:pPr>
              <a:spcBef>
                <a:spcPts val="900"/>
              </a:spcBef>
            </a:pPr>
            <a:r>
              <a:rPr lang="en-IN" sz="2000" dirty="0">
                <a:effectLst/>
                <a:latin typeface=".AppleSystemUIFont"/>
              </a:rPr>
              <a:t>• Compare performance metrics (e.g., R² score).</a:t>
            </a:r>
          </a:p>
          <a:p>
            <a:pPr>
              <a:spcBef>
                <a:spcPts val="900"/>
              </a:spcBef>
            </a:pPr>
            <a:r>
              <a:rPr lang="en-IN" sz="2000" dirty="0">
                <a:effectLst/>
                <a:latin typeface=".AppleSystemUIFont"/>
              </a:rPr>
              <a:t>• Select the best model (KNN with R² = 0.987) for deployment.</a:t>
            </a:r>
          </a:p>
          <a:p>
            <a:pPr>
              <a:spcBef>
                <a:spcPts val="900"/>
              </a:spcBef>
            </a:pPr>
            <a:r>
              <a:rPr lang="en-IN" sz="2000" dirty="0">
                <a:effectLst/>
                <a:latin typeface=".AppleSystemUIFont"/>
              </a:rPr>
              <a:t>3. </a:t>
            </a:r>
            <a:r>
              <a:rPr lang="en-IN" sz="2000" b="1" dirty="0">
                <a:effectLst/>
                <a:latin typeface=".AppleSystemUIFont"/>
              </a:rPr>
              <a:t>Deployment Plan</a:t>
            </a:r>
            <a:r>
              <a:rPr lang="en-IN" sz="2000" dirty="0">
                <a:effectLst/>
                <a:latin typeface=".AppleSystemUIFont"/>
              </a:rPr>
              <a:t>:</a:t>
            </a:r>
          </a:p>
          <a:p>
            <a:pPr>
              <a:spcBef>
                <a:spcPts val="900"/>
              </a:spcBef>
            </a:pPr>
            <a:r>
              <a:rPr lang="en-IN" sz="2000" dirty="0">
                <a:effectLst/>
                <a:latin typeface=".AppleSystemUIFont"/>
              </a:rPr>
              <a:t>• Use Flask to create an accessible application for predictions.</a:t>
            </a:r>
          </a:p>
          <a:p>
            <a:endParaRPr lang="en-IN" sz="25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25A5F9F8-616C-9F45-D199-CFD601306562}"/>
              </a:ext>
            </a:extLst>
          </p:cNvPr>
          <p:cNvSpPr>
            <a:spLocks noGrp="1"/>
          </p:cNvSpPr>
          <p:nvPr>
            <p:ph type="title"/>
          </p:nvPr>
        </p:nvSpPr>
        <p:spPr>
          <a:xfrm>
            <a:off x="1143000" y="1213601"/>
            <a:ext cx="10238998" cy="1106811"/>
          </a:xfrm>
        </p:spPr>
        <p:txBody>
          <a:bodyPr/>
          <a:lstStyle/>
          <a:p>
            <a:r>
              <a:rPr lang="en-IN" sz="5000" b="1" dirty="0">
                <a:solidFill>
                  <a:schemeClr val="tx1"/>
                </a:solidFill>
                <a:effectLst/>
                <a:latin typeface="Arial" panose="020B0604020202020204" pitchFamily="34" charset="0"/>
                <a:cs typeface="Arial" panose="020B0604020202020204" pitchFamily="34" charset="0"/>
              </a:rPr>
              <a:t>Model Development and Selection</a:t>
            </a:r>
            <a:br>
              <a:rPr lang="en-IN" dirty="0">
                <a:solidFill>
                  <a:srgbClr val="0E0E0E"/>
                </a:solidFill>
                <a:effectLst/>
                <a:latin typeface=".AppleSystemUIFont"/>
              </a:rPr>
            </a:br>
            <a:endParaRPr lang="en-US" dirty="0"/>
          </a:p>
        </p:txBody>
      </p:sp>
    </p:spTree>
    <p:extLst>
      <p:ext uri="{BB962C8B-B14F-4D97-AF65-F5344CB8AC3E}">
        <p14:creationId xmlns:p14="http://schemas.microsoft.com/office/powerpoint/2010/main" val="213142096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A4A6-6072-CE31-978D-332F64AA4AC2}"/>
              </a:ext>
            </a:extLst>
          </p:cNvPr>
          <p:cNvSpPr>
            <a:spLocks noGrp="1"/>
          </p:cNvSpPr>
          <p:nvPr>
            <p:ph type="title"/>
          </p:nvPr>
        </p:nvSpPr>
        <p:spPr>
          <a:xfrm>
            <a:off x="1615697" y="808074"/>
            <a:ext cx="10674626" cy="1137695"/>
          </a:xfrm>
        </p:spPr>
        <p:txBody>
          <a:bodyPr>
            <a:normAutofit/>
          </a:bodyPr>
          <a:lstStyle/>
          <a:p>
            <a:r>
              <a:rPr lang="en-IN" sz="4500" b="1" dirty="0">
                <a:latin typeface="Arial Narrow" panose="020B0606020202030204" pitchFamily="34" charset="0"/>
              </a:rPr>
              <a:t>SCOPE AND ADVANTAGES  </a:t>
            </a:r>
          </a:p>
        </p:txBody>
      </p:sp>
      <p:sp>
        <p:nvSpPr>
          <p:cNvPr id="3" name="Content Placeholder 2">
            <a:extLst>
              <a:ext uri="{FF2B5EF4-FFF2-40B4-BE49-F238E27FC236}">
                <a16:creationId xmlns:a16="http://schemas.microsoft.com/office/drawing/2014/main" id="{A644A7B7-9C12-D0FA-7A29-ED00158EB928}"/>
              </a:ext>
            </a:extLst>
          </p:cNvPr>
          <p:cNvSpPr>
            <a:spLocks noGrp="1"/>
          </p:cNvSpPr>
          <p:nvPr>
            <p:ph idx="1"/>
          </p:nvPr>
        </p:nvSpPr>
        <p:spPr>
          <a:xfrm>
            <a:off x="934278" y="2385390"/>
            <a:ext cx="10674626" cy="4472610"/>
          </a:xfrm>
        </p:spPr>
        <p:txBody>
          <a:bodyPr>
            <a:noAutofit/>
          </a:bodyPr>
          <a:lstStyle/>
          <a:p>
            <a:r>
              <a:rPr lang="en-IN" sz="2000" dirty="0"/>
              <a:t>Provides insights into crop productivity to guide agricultural planning.</a:t>
            </a:r>
          </a:p>
          <a:p>
            <a:r>
              <a:rPr lang="en-IN" sz="2000" dirty="0"/>
              <a:t>Helps compare crop performance across regions and varieties.</a:t>
            </a:r>
          </a:p>
          <a:p>
            <a:r>
              <a:rPr lang="en-IN" sz="2000" dirty="0"/>
              <a:t>Supports farmers and policymakers in optimizing resources and improving yields.</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In conclusion, a crop yield description is an important tool for evaluating and monitoring crop productivity. It can help farmers and other stakeholders make better decisions about how to manage and improve crop productivity.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12002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3CA5C-F254-4D52-9440-EF6560584B32}"/>
              </a:ext>
            </a:extLst>
          </p:cNvPr>
          <p:cNvSpPr>
            <a:spLocks noGrp="1"/>
          </p:cNvSpPr>
          <p:nvPr>
            <p:ph type="title"/>
          </p:nvPr>
        </p:nvSpPr>
        <p:spPr>
          <a:xfrm>
            <a:off x="1294361" y="775022"/>
            <a:ext cx="9603275" cy="1049235"/>
          </a:xfrm>
        </p:spPr>
        <p:txBody>
          <a:bodyPr>
            <a:normAutofit/>
          </a:bodyPr>
          <a:lstStyle/>
          <a:p>
            <a:r>
              <a:rPr lang="en-IN" sz="5000" b="1" dirty="0">
                <a:latin typeface="Arial Narrow" panose="020B0606020202030204" pitchFamily="34" charset="0"/>
              </a:rPr>
              <a:t>CONCLUSION</a:t>
            </a:r>
          </a:p>
        </p:txBody>
      </p:sp>
      <p:sp>
        <p:nvSpPr>
          <p:cNvPr id="4" name="TextBox 3">
            <a:extLst>
              <a:ext uri="{FF2B5EF4-FFF2-40B4-BE49-F238E27FC236}">
                <a16:creationId xmlns:a16="http://schemas.microsoft.com/office/drawing/2014/main" id="{8F1616E1-31EB-26FC-21FF-A99D2626EB67}"/>
              </a:ext>
            </a:extLst>
          </p:cNvPr>
          <p:cNvSpPr txBox="1"/>
          <p:nvPr/>
        </p:nvSpPr>
        <p:spPr>
          <a:xfrm>
            <a:off x="2030361" y="2356088"/>
            <a:ext cx="8131277" cy="2677656"/>
          </a:xfrm>
          <a:prstGeom prst="rect">
            <a:avLst/>
          </a:prstGeom>
          <a:noFill/>
        </p:spPr>
        <p:txBody>
          <a:bodyPr wrap="square" rtlCol="0">
            <a:spAutoFit/>
          </a:bodyPr>
          <a:lstStyle/>
          <a:p>
            <a:r>
              <a:rPr lang="en-IN" sz="2500" kern="100" dirty="0">
                <a:effectLst/>
                <a:latin typeface="Calibri" panose="020F0502020204030204" pitchFamily="34" charset="0"/>
                <a:ea typeface="Calibri" panose="020F0502020204030204" pitchFamily="34" charset="0"/>
                <a:cs typeface="Times New Roman" panose="02020603050405020304" pitchFamily="18" charset="0"/>
              </a:rPr>
              <a:t>The primary project file is available in both `.</a:t>
            </a:r>
            <a:r>
              <a:rPr lang="en-IN" sz="2500" kern="100" dirty="0" err="1">
                <a:effectLst/>
                <a:latin typeface="Calibri" panose="020F0502020204030204" pitchFamily="34" charset="0"/>
                <a:ea typeface="Calibri" panose="020F0502020204030204" pitchFamily="34" charset="0"/>
                <a:cs typeface="Times New Roman" panose="02020603050405020304" pitchFamily="18" charset="0"/>
              </a:rPr>
              <a:t>ipynb</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2500" kern="100" dirty="0" err="1">
                <a:effectLst/>
                <a:latin typeface="Calibri" panose="020F0502020204030204" pitchFamily="34" charset="0"/>
                <a:ea typeface="Calibri" panose="020F0502020204030204" pitchFamily="34" charset="0"/>
                <a:cs typeface="Times New Roman" panose="02020603050405020304" pitchFamily="18" charset="0"/>
              </a:rPr>
              <a:t>py</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formats, with the dataset provided in a `.csv` file. Simply open these files to explore the complete workflow and analysis. We are currently developing a </a:t>
            </a:r>
            <a:r>
              <a:rPr lang="en-IN" sz="2500" b="1" kern="100" dirty="0">
                <a:effectLst/>
                <a:latin typeface="Calibri" panose="020F0502020204030204" pitchFamily="34" charset="0"/>
                <a:ea typeface="Calibri" panose="020F0502020204030204" pitchFamily="34" charset="0"/>
                <a:cs typeface="Times New Roman" panose="02020603050405020304" pitchFamily="18" charset="0"/>
              </a:rPr>
              <a:t>Flask</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(application) to host and integrate our crop yield prediction model, enhancing accessibility and usability.</a:t>
            </a:r>
          </a:p>
          <a:p>
            <a:endParaRPr lang="en-IN" dirty="0"/>
          </a:p>
        </p:txBody>
      </p:sp>
    </p:spTree>
    <p:extLst>
      <p:ext uri="{BB962C8B-B14F-4D97-AF65-F5344CB8AC3E}">
        <p14:creationId xmlns:p14="http://schemas.microsoft.com/office/powerpoint/2010/main" val="4117397347"/>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E7597382-59B5-427B-9E49-55383F0A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Rounded Rectangle 16">
            <a:extLst>
              <a:ext uri="{FF2B5EF4-FFF2-40B4-BE49-F238E27FC236}">
                <a16:creationId xmlns:a16="http://schemas.microsoft.com/office/drawing/2014/main" id="{26471DC7-FA6E-40EF-A167-93BB0BCE1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8" y="643466"/>
            <a:ext cx="10905066" cy="4592561"/>
          </a:xfrm>
          <a:prstGeom prst="roundRect">
            <a:avLst>
              <a:gd name="adj" fmla="val 3513"/>
            </a:avLst>
          </a:prstGeom>
          <a:solidFill>
            <a:schemeClr val="tx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2534DD4-9817-7847-DB61-86BC042A958A}"/>
              </a:ext>
            </a:extLst>
          </p:cNvPr>
          <p:cNvPicPr>
            <a:picLocks noChangeAspect="1"/>
          </p:cNvPicPr>
          <p:nvPr/>
        </p:nvPicPr>
        <p:blipFill>
          <a:blip r:embed="rId2">
            <a:extLst>
              <a:ext uri="{28A0092B-C50C-407E-A947-70E740481C1C}">
                <a14:useLocalDpi xmlns:a14="http://schemas.microsoft.com/office/drawing/2010/main" val="0"/>
              </a:ext>
            </a:extLst>
          </a:blip>
          <a:srcRect t="17582"/>
          <a:stretch/>
        </p:blipFill>
        <p:spPr>
          <a:xfrm>
            <a:off x="2422164" y="873202"/>
            <a:ext cx="7347674" cy="4133088"/>
          </a:xfrm>
          <a:prstGeom prst="rect">
            <a:avLst/>
          </a:prstGeom>
        </p:spPr>
      </p:pic>
    </p:spTree>
    <p:extLst>
      <p:ext uri="{BB962C8B-B14F-4D97-AF65-F5344CB8AC3E}">
        <p14:creationId xmlns:p14="http://schemas.microsoft.com/office/powerpoint/2010/main" val="34261260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273</TotalTime>
  <Words>516</Words>
  <Application>Microsoft Macintosh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.AppleSystemUIFont</vt:lpstr>
      <vt:lpstr>AppleGothic</vt:lpstr>
      <vt:lpstr>Arial</vt:lpstr>
      <vt:lpstr>Arial Narrow</vt:lpstr>
      <vt:lpstr>Calibri</vt:lpstr>
      <vt:lpstr>Century Gothic</vt:lpstr>
      <vt:lpstr>Wingdings 2</vt:lpstr>
      <vt:lpstr>Quotable</vt:lpstr>
      <vt:lpstr>Crop Yield Predictor</vt:lpstr>
      <vt:lpstr>PowerPoint Presentation</vt:lpstr>
      <vt:lpstr>PowerPoint Presentation</vt:lpstr>
      <vt:lpstr>Features and Libraries</vt:lpstr>
      <vt:lpstr>Process Overview</vt:lpstr>
      <vt:lpstr>Model Development and Selection </vt:lpstr>
      <vt:lpstr>SCOPE AND ADVANTAGES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 singhal</dc:creator>
  <cp:lastModifiedBy>anand singh chauhan</cp:lastModifiedBy>
  <cp:revision>8</cp:revision>
  <dcterms:created xsi:type="dcterms:W3CDTF">2024-10-29T15:19:27Z</dcterms:created>
  <dcterms:modified xsi:type="dcterms:W3CDTF">2024-11-24T20:57:19Z</dcterms:modified>
</cp:coreProperties>
</file>