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80" r:id="rId6"/>
    <p:sldId id="261" r:id="rId7"/>
    <p:sldId id="260" r:id="rId8"/>
    <p:sldId id="262" r:id="rId9"/>
    <p:sldId id="263" r:id="rId10"/>
    <p:sldId id="273" r:id="rId11"/>
    <p:sldId id="265" r:id="rId12"/>
    <p:sldId id="266" r:id="rId13"/>
    <p:sldId id="267" r:id="rId14"/>
    <p:sldId id="274" r:id="rId15"/>
    <p:sldId id="275" r:id="rId16"/>
    <p:sldId id="276" r:id="rId17"/>
    <p:sldId id="277" r:id="rId18"/>
    <p:sldId id="281" r:id="rId19"/>
    <p:sldId id="282" r:id="rId20"/>
    <p:sldId id="283" r:id="rId21"/>
    <p:sldId id="284" r:id="rId22"/>
    <p:sldId id="285" r:id="rId23"/>
    <p:sldId id="286" r:id="rId24"/>
    <p:sldId id="278" r:id="rId25"/>
    <p:sldId id="287" r:id="rId26"/>
    <p:sldId id="288" r:id="rId27"/>
    <p:sldId id="279" r:id="rId2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887" autoAdjust="0"/>
  </p:normalViewPr>
  <p:slideViewPr>
    <p:cSldViewPr snapToGrid="0">
      <p:cViewPr varScale="1">
        <p:scale>
          <a:sx n="40" d="100"/>
          <a:sy n="40" d="100"/>
        </p:scale>
        <p:origin x="-1620"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7A5D1-C564-487B-A5B0-74632CB57EB3}"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DBA0-1EA1-43A9-88B2-84470B71B966}" type="slidenum">
              <a:rPr lang="zh-CN" altLang="en-US" smtClean="0"/>
              <a:t>‹#›</a:t>
            </a:fld>
            <a:endParaRPr lang="zh-CN" altLang="en-US"/>
          </a:p>
        </p:txBody>
      </p:sp>
    </p:spTree>
    <p:extLst>
      <p:ext uri="{BB962C8B-B14F-4D97-AF65-F5344CB8AC3E}">
        <p14:creationId xmlns:p14="http://schemas.microsoft.com/office/powerpoint/2010/main" val="315126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itchFamily="2" charset="2"/>
              <a:buNone/>
            </a:pP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4</a:t>
            </a:fld>
            <a:endParaRPr lang="zh-CN" altLang="en-US"/>
          </a:p>
        </p:txBody>
      </p:sp>
    </p:spTree>
    <p:extLst>
      <p:ext uri="{BB962C8B-B14F-4D97-AF65-F5344CB8AC3E}">
        <p14:creationId xmlns:p14="http://schemas.microsoft.com/office/powerpoint/2010/main" val="2578124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27</a:t>
            </a:fld>
            <a:endParaRPr lang="zh-CN" altLang="en-US"/>
          </a:p>
        </p:txBody>
      </p:sp>
    </p:spTree>
    <p:extLst>
      <p:ext uri="{BB962C8B-B14F-4D97-AF65-F5344CB8AC3E}">
        <p14:creationId xmlns:p14="http://schemas.microsoft.com/office/powerpoint/2010/main" val="156110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17</a:t>
            </a:fld>
            <a:endParaRPr lang="zh-CN" altLang="en-US"/>
          </a:p>
        </p:txBody>
      </p:sp>
    </p:spTree>
    <p:extLst>
      <p:ext uri="{BB962C8B-B14F-4D97-AF65-F5344CB8AC3E}">
        <p14:creationId xmlns:p14="http://schemas.microsoft.com/office/powerpoint/2010/main" val="406540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18</a:t>
            </a:fld>
            <a:endParaRPr lang="zh-CN" altLang="en-US"/>
          </a:p>
        </p:txBody>
      </p:sp>
    </p:spTree>
    <p:extLst>
      <p:ext uri="{BB962C8B-B14F-4D97-AF65-F5344CB8AC3E}">
        <p14:creationId xmlns:p14="http://schemas.microsoft.com/office/powerpoint/2010/main" val="171805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19</a:t>
            </a:fld>
            <a:endParaRPr lang="zh-CN" altLang="en-US"/>
          </a:p>
        </p:txBody>
      </p:sp>
    </p:spTree>
    <p:extLst>
      <p:ext uri="{BB962C8B-B14F-4D97-AF65-F5344CB8AC3E}">
        <p14:creationId xmlns:p14="http://schemas.microsoft.com/office/powerpoint/2010/main" val="104930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21</a:t>
            </a:fld>
            <a:endParaRPr lang="zh-CN" altLang="en-US"/>
          </a:p>
        </p:txBody>
      </p:sp>
    </p:spTree>
    <p:extLst>
      <p:ext uri="{BB962C8B-B14F-4D97-AF65-F5344CB8AC3E}">
        <p14:creationId xmlns:p14="http://schemas.microsoft.com/office/powerpoint/2010/main" val="283671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22</a:t>
            </a:fld>
            <a:endParaRPr lang="zh-CN" altLang="en-US"/>
          </a:p>
        </p:txBody>
      </p:sp>
    </p:spTree>
    <p:extLst>
      <p:ext uri="{BB962C8B-B14F-4D97-AF65-F5344CB8AC3E}">
        <p14:creationId xmlns:p14="http://schemas.microsoft.com/office/powerpoint/2010/main" val="1033071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24</a:t>
            </a:fld>
            <a:endParaRPr lang="zh-CN" altLang="en-US"/>
          </a:p>
        </p:txBody>
      </p:sp>
    </p:spTree>
    <p:extLst>
      <p:ext uri="{BB962C8B-B14F-4D97-AF65-F5344CB8AC3E}">
        <p14:creationId xmlns:p14="http://schemas.microsoft.com/office/powerpoint/2010/main" val="2458632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25</a:t>
            </a:fld>
            <a:endParaRPr lang="zh-CN" altLang="en-US"/>
          </a:p>
        </p:txBody>
      </p:sp>
    </p:spTree>
    <p:extLst>
      <p:ext uri="{BB962C8B-B14F-4D97-AF65-F5344CB8AC3E}">
        <p14:creationId xmlns:p14="http://schemas.microsoft.com/office/powerpoint/2010/main" val="2120821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79DBA0-1EA1-43A9-88B2-84470B71B966}" type="slidenum">
              <a:rPr lang="zh-CN" altLang="en-US" smtClean="0"/>
              <a:t>26</a:t>
            </a:fld>
            <a:endParaRPr lang="zh-CN" altLang="en-US"/>
          </a:p>
        </p:txBody>
      </p:sp>
    </p:spTree>
    <p:extLst>
      <p:ext uri="{BB962C8B-B14F-4D97-AF65-F5344CB8AC3E}">
        <p14:creationId xmlns:p14="http://schemas.microsoft.com/office/powerpoint/2010/main" val="2910584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A6BBF7D-60FD-41A8-B2A5-CDB5465318C3}"/>
              </a:ext>
            </a:extLst>
          </p:cNvPr>
          <p:cNvSpPr>
            <a:spLocks noGrp="1"/>
          </p:cNvSpPr>
          <p:nvPr>
            <p:ph type="title"/>
          </p:nvPr>
        </p:nvSpPr>
        <p:spPr>
          <a:xfrm>
            <a:off x="941848" y="134346"/>
            <a:ext cx="10163432" cy="607193"/>
          </a:xfrm>
          <a:prstGeom prst="rect">
            <a:avLst/>
          </a:prstGeom>
        </p:spPr>
        <p:txBody>
          <a:bodyPr/>
          <a:lstStyle>
            <a:lvl1pPr>
              <a:lnSpc>
                <a:spcPct val="100000"/>
              </a:lnSpc>
              <a:defRPr/>
            </a:lvl1pPr>
          </a:lstStyle>
          <a:p>
            <a:r>
              <a:rPr lang="zh-CN" altLang="en-US"/>
              <a:t>单击此处编辑母版标题样式</a:t>
            </a:r>
            <a:endParaRPr lang="zh-CN" altLang="en-US" dirty="0"/>
          </a:p>
        </p:txBody>
      </p:sp>
      <p:sp>
        <p:nvSpPr>
          <p:cNvPr id="5" name="内容占位符 4">
            <a:extLst>
              <a:ext uri="{FF2B5EF4-FFF2-40B4-BE49-F238E27FC236}">
                <a16:creationId xmlns="" xmlns:a16="http://schemas.microsoft.com/office/drawing/2014/main" id="{A56DD71E-4D06-44F3-8442-11EF8058442A}"/>
              </a:ext>
            </a:extLst>
          </p:cNvPr>
          <p:cNvSpPr>
            <a:spLocks noGrp="1"/>
          </p:cNvSpPr>
          <p:nvPr>
            <p:ph sz="quarter" idx="10"/>
          </p:nvPr>
        </p:nvSpPr>
        <p:spPr>
          <a:xfrm>
            <a:off x="1199456" y="925491"/>
            <a:ext cx="9648216" cy="4942244"/>
          </a:xfrm>
          <a:prstGeom prst="rect">
            <a:avLst/>
          </a:prstGeom>
        </p:spPr>
        <p:txBody>
          <a:bodyPr/>
          <a:lstStyle>
            <a:lvl1pPr marL="360000" indent="-360000">
              <a:lnSpc>
                <a:spcPct val="150000"/>
              </a:lnSpc>
              <a:spcBef>
                <a:spcPts val="500"/>
              </a:spcBef>
              <a:buFont typeface="Wingdings" panose="05000000000000000000" pitchFamily="2" charset="2"/>
              <a:buChar char=""/>
              <a:defRPr b="0">
                <a:solidFill>
                  <a:srgbClr val="0000FF"/>
                </a:solidFill>
              </a:defRPr>
            </a:lvl1pPr>
            <a:lvl2pPr marL="720000" indent="-288000">
              <a:lnSpc>
                <a:spcPct val="150000"/>
              </a:lnSpc>
              <a:buFont typeface="Wingdings" panose="05000000000000000000" pitchFamily="2" charset="2"/>
              <a:buChar char="Ø"/>
              <a:defRPr b="0"/>
            </a:lvl2pPr>
            <a:lvl3pPr marL="1080000" indent="-216000">
              <a:lnSpc>
                <a:spcPct val="130000"/>
              </a:lnSpc>
              <a:spcBef>
                <a:spcPts val="500"/>
              </a:spcBef>
              <a:defRPr/>
            </a:lvl3pPr>
            <a:lvl4pPr>
              <a:lnSpc>
                <a:spcPct val="100000"/>
              </a:lnSpc>
              <a:defRPr/>
            </a:lvl4pPr>
            <a:lvl5pPr>
              <a:lnSpc>
                <a:spcPct val="100000"/>
              </a:lnSpc>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908286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图片2">
            <a:extLst>
              <a:ext uri="{FF2B5EF4-FFF2-40B4-BE49-F238E27FC236}">
                <a16:creationId xmlns="" xmlns:a16="http://schemas.microsoft.com/office/drawing/2014/main" id="{ED5CBDB8-B62F-42DB-8A64-F08039575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1" y="0"/>
            <a:ext cx="714374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图片1">
            <a:extLst>
              <a:ext uri="{FF2B5EF4-FFF2-40B4-BE49-F238E27FC236}">
                <a16:creationId xmlns="" xmlns:a16="http://schemas.microsoft.com/office/drawing/2014/main" id="{E23EC5C2-D76D-4537-AFB3-7AE7018F3F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219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2">
            <a:extLst>
              <a:ext uri="{FF2B5EF4-FFF2-40B4-BE49-F238E27FC236}">
                <a16:creationId xmlns="" xmlns:a16="http://schemas.microsoft.com/office/drawing/2014/main" id="{640FB178-E880-4380-A6AD-6ED4A373D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1" y="0"/>
            <a:ext cx="714374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1">
            <a:extLst>
              <a:ext uri="{FF2B5EF4-FFF2-40B4-BE49-F238E27FC236}">
                <a16:creationId xmlns="" xmlns:a16="http://schemas.microsoft.com/office/drawing/2014/main" id="{A93D94EA-1441-4C85-B685-39F6D680F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219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
            <a:extLst>
              <a:ext uri="{FF2B5EF4-FFF2-40B4-BE49-F238E27FC236}">
                <a16:creationId xmlns="" xmlns:a16="http://schemas.microsoft.com/office/drawing/2014/main" id="{4D4FD7FD-422B-4124-9DD4-F6F5B1385EA0}"/>
              </a:ext>
            </a:extLst>
          </p:cNvPr>
          <p:cNvSpPr txBox="1"/>
          <p:nvPr/>
        </p:nvSpPr>
        <p:spPr>
          <a:xfrm>
            <a:off x="237067" y="207963"/>
            <a:ext cx="1752600" cy="323850"/>
          </a:xfrm>
          <a:prstGeom prst="rect">
            <a:avLst/>
          </a:prstGeom>
          <a:noFill/>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defRPr/>
            </a:pPr>
            <a:endParaRPr lang="zh-CN" altLang="zh-CN" sz="1500">
              <a:solidFill>
                <a:srgbClr val="0D0D0D"/>
              </a:solidFill>
              <a:latin typeface="华文行楷" pitchFamily="2" charset="-122"/>
              <a:ea typeface="华文行楷" pitchFamily="2" charset="-122"/>
              <a:cs typeface="Tahoma" pitchFamily="34" charset="0"/>
            </a:endParaRPr>
          </a:p>
        </p:txBody>
      </p:sp>
      <p:sp>
        <p:nvSpPr>
          <p:cNvPr id="12" name="标题 1">
            <a:extLst>
              <a:ext uri="{FF2B5EF4-FFF2-40B4-BE49-F238E27FC236}">
                <a16:creationId xmlns="" xmlns:a16="http://schemas.microsoft.com/office/drawing/2014/main" id="{6F4D9714-E6FD-4E2B-BDC5-71C9BAC36887}"/>
              </a:ext>
            </a:extLst>
          </p:cNvPr>
          <p:cNvSpPr txBox="1">
            <a:spLocks noChangeArrowheads="1"/>
          </p:cNvSpPr>
          <p:nvPr/>
        </p:nvSpPr>
        <p:spPr bwMode="auto">
          <a:xfrm>
            <a:off x="2540000" y="115888"/>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a:solidFill>
                  <a:schemeClr val="bg1"/>
                </a:solidFill>
                <a:latin typeface="微软雅黑" panose="020B0503020204020204" pitchFamily="34" charset="-122"/>
                <a:ea typeface="微软雅黑" panose="020B0503020204020204" pitchFamily="34" charset="-122"/>
              </a:rPr>
              <a:t>单击此处编辑母版标题样式</a:t>
            </a:r>
          </a:p>
        </p:txBody>
      </p:sp>
      <p:pic>
        <p:nvPicPr>
          <p:cNvPr id="13" name="Picture 6" descr="图片2">
            <a:extLst>
              <a:ext uri="{FF2B5EF4-FFF2-40B4-BE49-F238E27FC236}">
                <a16:creationId xmlns="" xmlns:a16="http://schemas.microsoft.com/office/drawing/2014/main" id="{602D97AB-F1E3-4160-B492-64F78D3AE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1" y="0"/>
            <a:ext cx="714374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图片1">
            <a:extLst>
              <a:ext uri="{FF2B5EF4-FFF2-40B4-BE49-F238E27FC236}">
                <a16:creationId xmlns="" xmlns:a16="http://schemas.microsoft.com/office/drawing/2014/main" id="{90932187-675A-4D89-AE6B-D1264FFA2A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219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图片2">
            <a:extLst>
              <a:ext uri="{FF2B5EF4-FFF2-40B4-BE49-F238E27FC236}">
                <a16:creationId xmlns="" xmlns:a16="http://schemas.microsoft.com/office/drawing/2014/main" id="{94E30BF6-4B32-4B38-89A6-1A87EB90D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1" y="0"/>
            <a:ext cx="714374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图片1">
            <a:extLst>
              <a:ext uri="{FF2B5EF4-FFF2-40B4-BE49-F238E27FC236}">
                <a16:creationId xmlns="" xmlns:a16="http://schemas.microsoft.com/office/drawing/2014/main" id="{8EF8BD46-9E6E-42C4-835C-4FBD70BBA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219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8">
            <a:extLst>
              <a:ext uri="{FF2B5EF4-FFF2-40B4-BE49-F238E27FC236}">
                <a16:creationId xmlns="" xmlns:a16="http://schemas.microsoft.com/office/drawing/2014/main" id="{7C5E6803-83B9-4F56-B6E7-B8681758C8C6}"/>
              </a:ext>
            </a:extLst>
          </p:cNvPr>
          <p:cNvSpPr>
            <a:spLocks noChangeArrowheads="1"/>
          </p:cNvSpPr>
          <p:nvPr/>
        </p:nvSpPr>
        <p:spPr bwMode="ltGray">
          <a:xfrm>
            <a:off x="0" y="6579909"/>
            <a:ext cx="12192000" cy="291446"/>
          </a:xfrm>
          <a:prstGeom prst="rect">
            <a:avLst/>
          </a:prstGeom>
          <a:gradFill rotWithShape="1">
            <a:gsLst>
              <a:gs pos="0">
                <a:schemeClr val="accent1"/>
              </a:gs>
              <a:gs pos="100000">
                <a:schemeClr val="accent2"/>
              </a:gs>
            </a:gsLst>
            <a:lin ang="0" scaled="1"/>
          </a:gradFill>
          <a:ln w="12700" cap="sq">
            <a:noFill/>
            <a:miter lim="800000"/>
            <a:headEnd type="none" w="sm" len="sm"/>
            <a:tailEnd type="none" w="sm" len="sm"/>
          </a:ln>
          <a:effectLst/>
        </p:spPr>
        <p:txBody>
          <a:bodyPr wrap="none" anchor="ctr"/>
          <a:lstStyle/>
          <a:p>
            <a:pPr eaLnBrk="1" hangingPunct="1"/>
            <a:endParaRPr lang="zh-CN" altLang="en-US"/>
          </a:p>
        </p:txBody>
      </p:sp>
    </p:spTree>
    <p:extLst>
      <p:ext uri="{BB962C8B-B14F-4D97-AF65-F5344CB8AC3E}">
        <p14:creationId xmlns:p14="http://schemas.microsoft.com/office/powerpoint/2010/main" val="13753384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lnSpc>
          <a:spcPct val="90000"/>
        </a:lnSpc>
        <a:spcBef>
          <a:spcPct val="0"/>
        </a:spcBef>
        <a:buNone/>
        <a:defRPr sz="24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A86013B-D019-483C-A014-79C994CAE37B}"/>
              </a:ext>
            </a:extLst>
          </p:cNvPr>
          <p:cNvSpPr>
            <a:spLocks noGrp="1"/>
          </p:cNvSpPr>
          <p:nvPr>
            <p:ph type="title"/>
          </p:nvPr>
        </p:nvSpPr>
        <p:spPr/>
        <p:txBody>
          <a:bodyPr/>
          <a:lstStyle/>
          <a:p>
            <a:r>
              <a:rPr lang="en-US" altLang="zh-CN"/>
              <a:t>DM1 </a:t>
            </a:r>
            <a:r>
              <a:rPr lang="zh-CN" altLang="en-US"/>
              <a:t>引论</a:t>
            </a:r>
            <a:endParaRPr lang="zh-CN" altLang="en-US" dirty="0"/>
          </a:p>
        </p:txBody>
      </p:sp>
      <p:sp>
        <p:nvSpPr>
          <p:cNvPr id="3" name="内容占位符 2">
            <a:extLst>
              <a:ext uri="{FF2B5EF4-FFF2-40B4-BE49-F238E27FC236}">
                <a16:creationId xmlns="" xmlns:a16="http://schemas.microsoft.com/office/drawing/2014/main" id="{3B7F7321-5C6E-457F-A5F9-C54982CDF3A0}"/>
              </a:ext>
            </a:extLst>
          </p:cNvPr>
          <p:cNvSpPr>
            <a:spLocks noGrp="1"/>
          </p:cNvSpPr>
          <p:nvPr>
            <p:ph sz="quarter" idx="10"/>
          </p:nvPr>
        </p:nvSpPr>
        <p:spPr>
          <a:xfrm>
            <a:off x="3759776" y="1900851"/>
            <a:ext cx="5536624" cy="2503509"/>
          </a:xfrm>
        </p:spPr>
        <p:txBody>
          <a:bodyPr/>
          <a:lstStyle/>
          <a:p>
            <a:pPr marL="0" indent="0">
              <a:buNone/>
            </a:pPr>
            <a:r>
              <a:rPr lang="en-US" altLang="zh-CN" sz="2400" dirty="0">
                <a:solidFill>
                  <a:schemeClr val="tx1"/>
                </a:solidFill>
              </a:rPr>
              <a:t>1.1 </a:t>
            </a:r>
            <a:r>
              <a:rPr lang="zh-CN" altLang="en-US" sz="2400" dirty="0">
                <a:solidFill>
                  <a:schemeClr val="tx1"/>
                </a:solidFill>
              </a:rPr>
              <a:t>为什么进行数据挖掘？</a:t>
            </a:r>
            <a:endParaRPr lang="en-US" altLang="zh-CN" sz="2400" dirty="0">
              <a:solidFill>
                <a:schemeClr val="tx1"/>
              </a:solidFill>
            </a:endParaRPr>
          </a:p>
          <a:p>
            <a:pPr marL="0" indent="0">
              <a:buNone/>
            </a:pPr>
            <a:r>
              <a:rPr lang="en-US" altLang="zh-CN" sz="2400" dirty="0">
                <a:solidFill>
                  <a:schemeClr val="tx1"/>
                </a:solidFill>
              </a:rPr>
              <a:t>1.2 </a:t>
            </a:r>
            <a:r>
              <a:rPr lang="zh-CN" altLang="en-US" sz="2400" dirty="0">
                <a:solidFill>
                  <a:schemeClr val="tx1"/>
                </a:solidFill>
              </a:rPr>
              <a:t>什么是数据挖掘？</a:t>
            </a:r>
            <a:endParaRPr lang="en-US" altLang="zh-CN" sz="2400" dirty="0">
              <a:solidFill>
                <a:schemeClr val="tx1"/>
              </a:solidFill>
            </a:endParaRPr>
          </a:p>
          <a:p>
            <a:pPr marL="0" indent="0">
              <a:buNone/>
            </a:pPr>
            <a:r>
              <a:rPr lang="en-US" altLang="zh-CN" sz="2400" dirty="0">
                <a:solidFill>
                  <a:schemeClr val="tx1"/>
                </a:solidFill>
              </a:rPr>
              <a:t>1.3 </a:t>
            </a:r>
            <a:r>
              <a:rPr lang="zh-CN" altLang="en-US" sz="2400" dirty="0">
                <a:solidFill>
                  <a:schemeClr val="tx1"/>
                </a:solidFill>
              </a:rPr>
              <a:t>可以挖掘什么类型的数据？</a:t>
            </a:r>
            <a:endParaRPr lang="en-US" altLang="zh-CN" sz="2400" dirty="0">
              <a:solidFill>
                <a:schemeClr val="tx1"/>
              </a:solidFill>
            </a:endParaRPr>
          </a:p>
          <a:p>
            <a:pPr marL="0" indent="0">
              <a:buNone/>
            </a:pPr>
            <a:r>
              <a:rPr lang="en-US" altLang="zh-CN" sz="2400" dirty="0">
                <a:solidFill>
                  <a:schemeClr val="tx1"/>
                </a:solidFill>
              </a:rPr>
              <a:t>1.4 </a:t>
            </a:r>
            <a:r>
              <a:rPr lang="zh-CN" altLang="en-US" sz="2400" dirty="0">
                <a:solidFill>
                  <a:schemeClr val="tx1"/>
                </a:solidFill>
              </a:rPr>
              <a:t>可以挖掘什么类型的模式？</a:t>
            </a:r>
            <a:endParaRPr lang="en-US" altLang="zh-CN" sz="2400" dirty="0">
              <a:solidFill>
                <a:schemeClr val="tx1"/>
              </a:solidFill>
            </a:endParaRPr>
          </a:p>
          <a:p>
            <a:pPr marL="0" indent="0">
              <a:buNone/>
            </a:pPr>
            <a:r>
              <a:rPr lang="en-US" altLang="zh-CN" sz="2400" dirty="0">
                <a:solidFill>
                  <a:schemeClr val="tx1"/>
                </a:solidFill>
              </a:rPr>
              <a:t>1.5 </a:t>
            </a:r>
            <a:r>
              <a:rPr lang="zh-CN" altLang="en-US" sz="2400" dirty="0">
                <a:solidFill>
                  <a:schemeClr val="tx1"/>
                </a:solidFill>
              </a:rPr>
              <a:t>使用什么技术？</a:t>
            </a:r>
            <a:endParaRPr lang="en-US" altLang="zh-CN" sz="2400" dirty="0">
              <a:solidFill>
                <a:schemeClr val="tx1"/>
              </a:solidFill>
            </a:endParaRPr>
          </a:p>
          <a:p>
            <a:pPr marL="0" indent="0">
              <a:buNone/>
            </a:pPr>
            <a:r>
              <a:rPr lang="en-US" altLang="zh-CN" sz="2400" dirty="0">
                <a:solidFill>
                  <a:schemeClr val="tx1"/>
                </a:solidFill>
              </a:rPr>
              <a:t>1.6 </a:t>
            </a:r>
            <a:r>
              <a:rPr lang="zh-CN" altLang="en-US" sz="2400" dirty="0">
                <a:solidFill>
                  <a:schemeClr val="tx1"/>
                </a:solidFill>
              </a:rPr>
              <a:t>面向什么类型的应用？</a:t>
            </a:r>
            <a:endParaRPr lang="zh-CN" altLang="en-US" dirty="0"/>
          </a:p>
        </p:txBody>
      </p:sp>
    </p:spTree>
    <p:extLst>
      <p:ext uri="{BB962C8B-B14F-4D97-AF65-F5344CB8AC3E}">
        <p14:creationId xmlns:p14="http://schemas.microsoft.com/office/powerpoint/2010/main" val="2664388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561B3-C846-40AC-8F97-CAAD39604E61}"/>
              </a:ext>
            </a:extLst>
          </p:cNvPr>
          <p:cNvSpPr>
            <a:spLocks noGrp="1"/>
          </p:cNvSpPr>
          <p:nvPr>
            <p:ph type="title"/>
          </p:nvPr>
        </p:nvSpPr>
        <p:spPr/>
        <p:txBody>
          <a:bodyPr/>
          <a:lstStyle/>
          <a:p>
            <a:r>
              <a:rPr lang="en-US" altLang="zh-CN" dirty="0"/>
              <a:t>1.3 </a:t>
            </a:r>
            <a:r>
              <a:rPr lang="zh-CN" altLang="en-US" dirty="0"/>
              <a:t>可以挖掘什么类型的数据？</a:t>
            </a:r>
          </a:p>
        </p:txBody>
      </p:sp>
      <p:sp>
        <p:nvSpPr>
          <p:cNvPr id="3" name="内容占位符 2">
            <a:extLst>
              <a:ext uri="{FF2B5EF4-FFF2-40B4-BE49-F238E27FC236}">
                <a16:creationId xmlns="" xmlns:a16="http://schemas.microsoft.com/office/drawing/2014/main" id="{B6B33E89-5418-4699-AA75-B2D41FE4B40C}"/>
              </a:ext>
            </a:extLst>
          </p:cNvPr>
          <p:cNvSpPr>
            <a:spLocks noGrp="1"/>
          </p:cNvSpPr>
          <p:nvPr>
            <p:ph sz="quarter" idx="10"/>
          </p:nvPr>
        </p:nvSpPr>
        <p:spPr>
          <a:xfrm>
            <a:off x="1199456" y="925491"/>
            <a:ext cx="9648216" cy="4942244"/>
          </a:xfrm>
        </p:spPr>
        <p:txBody>
          <a:bodyPr/>
          <a:lstStyle/>
          <a:p>
            <a:r>
              <a:rPr lang="zh-CN" altLang="en-US" dirty="0"/>
              <a:t>数据类型</a:t>
            </a:r>
            <a:endParaRPr lang="en-US" altLang="zh-CN" dirty="0"/>
          </a:p>
          <a:p>
            <a:pPr lvl="1"/>
            <a:r>
              <a:rPr lang="zh-CN" altLang="en-US" dirty="0"/>
              <a:t>数据库数据</a:t>
            </a:r>
            <a:endParaRPr lang="en-US" altLang="zh-CN" dirty="0"/>
          </a:p>
          <a:p>
            <a:pPr lvl="1"/>
            <a:r>
              <a:rPr lang="zh-CN" altLang="en-US" dirty="0"/>
              <a:t>数据仓库</a:t>
            </a:r>
            <a:endParaRPr lang="en-US" altLang="zh-CN" dirty="0"/>
          </a:p>
          <a:p>
            <a:pPr lvl="1"/>
            <a:r>
              <a:rPr lang="zh-CN" altLang="en-US" dirty="0"/>
              <a:t>事务数据</a:t>
            </a:r>
            <a:endParaRPr lang="en-US" altLang="zh-CN" dirty="0"/>
          </a:p>
          <a:p>
            <a:pPr lvl="1"/>
            <a:r>
              <a:rPr lang="zh-CN" altLang="en-US" dirty="0"/>
              <a:t>其它类型的数据</a:t>
            </a:r>
            <a:endParaRPr lang="en-US" altLang="zh-CN" dirty="0"/>
          </a:p>
          <a:p>
            <a:pPr lvl="2"/>
            <a:r>
              <a:rPr lang="zh-CN" altLang="en-US" dirty="0"/>
              <a:t>时间相关数据或序列数据</a:t>
            </a:r>
          </a:p>
          <a:p>
            <a:pPr lvl="2"/>
            <a:r>
              <a:rPr lang="zh-CN" altLang="en-US" dirty="0"/>
              <a:t>数据流</a:t>
            </a:r>
            <a:endParaRPr lang="en-US" altLang="zh-CN" dirty="0"/>
          </a:p>
          <a:p>
            <a:pPr lvl="2"/>
            <a:r>
              <a:rPr lang="zh-CN" altLang="en-US" dirty="0"/>
              <a:t>空间数据</a:t>
            </a:r>
          </a:p>
          <a:p>
            <a:pPr lvl="2"/>
            <a:r>
              <a:rPr lang="zh-CN" altLang="en-US" dirty="0"/>
              <a:t>超文本和多媒体数据</a:t>
            </a:r>
            <a:endParaRPr lang="en-US" altLang="zh-CN" dirty="0"/>
          </a:p>
          <a:p>
            <a:pPr lvl="2"/>
            <a:r>
              <a:rPr lang="zh-CN" altLang="en-US" dirty="0"/>
              <a:t>万维网等等</a:t>
            </a:r>
          </a:p>
        </p:txBody>
      </p:sp>
    </p:spTree>
    <p:extLst>
      <p:ext uri="{BB962C8B-B14F-4D97-AF65-F5344CB8AC3E}">
        <p14:creationId xmlns:p14="http://schemas.microsoft.com/office/powerpoint/2010/main" val="143337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88D3534-EBA0-495A-800F-4CB75F64D9A2}"/>
              </a:ext>
            </a:extLst>
          </p:cNvPr>
          <p:cNvSpPr>
            <a:spLocks noGrp="1"/>
          </p:cNvSpPr>
          <p:nvPr>
            <p:ph type="title"/>
          </p:nvPr>
        </p:nvSpPr>
        <p:spPr/>
        <p:txBody>
          <a:bodyPr/>
          <a:lstStyle/>
          <a:p>
            <a:r>
              <a:rPr lang="zh-CN" altLang="en-US" dirty="0"/>
              <a:t>数据库数据</a:t>
            </a:r>
          </a:p>
        </p:txBody>
      </p:sp>
      <p:sp>
        <p:nvSpPr>
          <p:cNvPr id="3" name="内容占位符 2">
            <a:extLst>
              <a:ext uri="{FF2B5EF4-FFF2-40B4-BE49-F238E27FC236}">
                <a16:creationId xmlns="" xmlns:a16="http://schemas.microsoft.com/office/drawing/2014/main" id="{BEB378EA-5364-4AC6-BACC-30D3B56505D6}"/>
              </a:ext>
            </a:extLst>
          </p:cNvPr>
          <p:cNvSpPr>
            <a:spLocks noGrp="1"/>
          </p:cNvSpPr>
          <p:nvPr>
            <p:ph sz="quarter" idx="10"/>
          </p:nvPr>
        </p:nvSpPr>
        <p:spPr/>
        <p:txBody>
          <a:bodyPr/>
          <a:lstStyle/>
          <a:p>
            <a:pPr algn="just"/>
            <a:r>
              <a:rPr lang="zh-CN" altLang="en-US" dirty="0"/>
              <a:t>数据库系统</a:t>
            </a:r>
            <a:r>
              <a:rPr lang="zh-CN" altLang="en-US" dirty="0">
                <a:solidFill>
                  <a:schemeClr val="tx1"/>
                </a:solidFill>
              </a:rPr>
              <a:t>：由一组内部相关的数据和一组管理和存取数据的软件程序组成</a:t>
            </a:r>
            <a:endParaRPr lang="en-US" altLang="zh-CN" dirty="0">
              <a:solidFill>
                <a:schemeClr val="tx1"/>
              </a:solidFill>
            </a:endParaRPr>
          </a:p>
          <a:p>
            <a:pPr lvl="1"/>
            <a:r>
              <a:rPr lang="zh-CN" altLang="en-US" dirty="0"/>
              <a:t>关系数据库是表的汇集，每个表都被赋予一个唯一的名字。</a:t>
            </a:r>
            <a:endParaRPr lang="en-US" altLang="zh-CN" dirty="0"/>
          </a:p>
          <a:p>
            <a:pPr lvl="2"/>
            <a:r>
              <a:rPr lang="zh-CN" altLang="en-US" sz="2000" dirty="0"/>
              <a:t>例子：商店、学校</a:t>
            </a:r>
            <a:endParaRPr lang="en-US" altLang="zh-CN" sz="2000" dirty="0"/>
          </a:p>
          <a:p>
            <a:pPr lvl="2"/>
            <a:r>
              <a:rPr lang="zh-CN" altLang="en-US" sz="2000" dirty="0"/>
              <a:t>关系数据可以通过数据库查询访问</a:t>
            </a:r>
            <a:endParaRPr lang="en-US" altLang="zh-CN" sz="2000" dirty="0"/>
          </a:p>
          <a:p>
            <a:pPr lvl="1"/>
            <a:r>
              <a:rPr lang="zh-CN" altLang="en-US" dirty="0"/>
              <a:t>当数据挖掘用于关系数据库时，可以进一步搜索趋势或数据模式。</a:t>
            </a:r>
            <a:endParaRPr lang="en-US" altLang="zh-CN" dirty="0"/>
          </a:p>
          <a:p>
            <a:pPr lvl="2"/>
            <a:r>
              <a:rPr lang="zh-CN" altLang="en-US" sz="2000" dirty="0"/>
              <a:t>分析顾客数据：新顾客的信用风险</a:t>
            </a:r>
            <a:endParaRPr lang="en-US" altLang="zh-CN" sz="2000" dirty="0"/>
          </a:p>
          <a:p>
            <a:pPr lvl="2"/>
            <a:r>
              <a:rPr lang="zh-CN" altLang="en-US" sz="2000" dirty="0"/>
              <a:t>检测偏差：哪些商品的销售出人预料</a:t>
            </a:r>
          </a:p>
        </p:txBody>
      </p:sp>
    </p:spTree>
    <p:extLst>
      <p:ext uri="{BB962C8B-B14F-4D97-AF65-F5344CB8AC3E}">
        <p14:creationId xmlns:p14="http://schemas.microsoft.com/office/powerpoint/2010/main" val="330941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88D3534-EBA0-495A-800F-4CB75F64D9A2}"/>
              </a:ext>
            </a:extLst>
          </p:cNvPr>
          <p:cNvSpPr>
            <a:spLocks noGrp="1"/>
          </p:cNvSpPr>
          <p:nvPr>
            <p:ph type="title"/>
          </p:nvPr>
        </p:nvSpPr>
        <p:spPr/>
        <p:txBody>
          <a:bodyPr/>
          <a:lstStyle/>
          <a:p>
            <a:r>
              <a:rPr lang="zh-CN" altLang="en-US" dirty="0"/>
              <a:t>数据仓库</a:t>
            </a:r>
          </a:p>
        </p:txBody>
      </p:sp>
      <p:sp>
        <p:nvSpPr>
          <p:cNvPr id="3" name="内容占位符 2">
            <a:extLst>
              <a:ext uri="{FF2B5EF4-FFF2-40B4-BE49-F238E27FC236}">
                <a16:creationId xmlns="" xmlns:a16="http://schemas.microsoft.com/office/drawing/2014/main" id="{BEB378EA-5364-4AC6-BACC-30D3B56505D6}"/>
              </a:ext>
            </a:extLst>
          </p:cNvPr>
          <p:cNvSpPr>
            <a:spLocks noGrp="1"/>
          </p:cNvSpPr>
          <p:nvPr>
            <p:ph sz="quarter" idx="10"/>
          </p:nvPr>
        </p:nvSpPr>
        <p:spPr/>
        <p:txBody>
          <a:bodyPr/>
          <a:lstStyle/>
          <a:p>
            <a:pPr algn="just"/>
            <a:r>
              <a:rPr lang="zh-CN" altLang="en-US" dirty="0"/>
              <a:t>数据仓库</a:t>
            </a:r>
            <a:r>
              <a:rPr lang="zh-CN" altLang="en-US" dirty="0">
                <a:solidFill>
                  <a:schemeClr val="tx1"/>
                </a:solidFill>
              </a:rPr>
              <a:t>：是一个从多个数据源收集的信息存储库，存放在一致的模式下，并且通常驻留在单个站点上。</a:t>
            </a:r>
            <a:endParaRPr lang="en-US" altLang="zh-CN" dirty="0">
              <a:solidFill>
                <a:schemeClr val="tx1"/>
              </a:solidFill>
            </a:endParaRPr>
          </a:p>
          <a:p>
            <a:pPr lvl="1"/>
            <a:r>
              <a:rPr lang="zh-CN" altLang="en-US" dirty="0"/>
              <a:t>例子：沃尔玛，银行</a:t>
            </a:r>
          </a:p>
          <a:p>
            <a:pPr marL="0" indent="0" algn="just">
              <a:buNone/>
            </a:pPr>
            <a:endParaRPr lang="en-US" altLang="zh-CN" dirty="0"/>
          </a:p>
        </p:txBody>
      </p:sp>
      <p:pic>
        <p:nvPicPr>
          <p:cNvPr id="4" name="Picture 2">
            <a:extLst>
              <a:ext uri="{FF2B5EF4-FFF2-40B4-BE49-F238E27FC236}">
                <a16:creationId xmlns="" xmlns:a16="http://schemas.microsoft.com/office/drawing/2014/main" id="{3079CC63-C73A-4A4A-87D9-20D72FFDF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638" y="2750255"/>
            <a:ext cx="6319851" cy="288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42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0D429F-7E19-4EBD-816F-A0D195D8D31D}"/>
              </a:ext>
            </a:extLst>
          </p:cNvPr>
          <p:cNvSpPr>
            <a:spLocks noGrp="1"/>
          </p:cNvSpPr>
          <p:nvPr>
            <p:ph type="title"/>
          </p:nvPr>
        </p:nvSpPr>
        <p:spPr/>
        <p:txBody>
          <a:bodyPr/>
          <a:lstStyle/>
          <a:p>
            <a:r>
              <a:rPr lang="zh-CN" altLang="en-US" dirty="0"/>
              <a:t>事务数据</a:t>
            </a:r>
          </a:p>
        </p:txBody>
      </p:sp>
      <p:sp>
        <p:nvSpPr>
          <p:cNvPr id="3" name="内容占位符 2">
            <a:extLst>
              <a:ext uri="{FF2B5EF4-FFF2-40B4-BE49-F238E27FC236}">
                <a16:creationId xmlns="" xmlns:a16="http://schemas.microsoft.com/office/drawing/2014/main" id="{A4F5524A-0020-4E4B-9B5C-8D85AA640779}"/>
              </a:ext>
            </a:extLst>
          </p:cNvPr>
          <p:cNvSpPr>
            <a:spLocks noGrp="1"/>
          </p:cNvSpPr>
          <p:nvPr>
            <p:ph sz="quarter" idx="10"/>
          </p:nvPr>
        </p:nvSpPr>
        <p:spPr/>
        <p:txBody>
          <a:bodyPr/>
          <a:lstStyle/>
          <a:p>
            <a:r>
              <a:rPr lang="zh-CN" altLang="en-US" dirty="0"/>
              <a:t>事务数据</a:t>
            </a:r>
            <a:r>
              <a:rPr lang="zh-CN" altLang="en-US" dirty="0">
                <a:solidFill>
                  <a:schemeClr val="tx1"/>
                </a:solidFill>
              </a:rPr>
              <a:t>：事务数据库的每个记录代表一个事务：如顾客的一个购物，一个航班订票</a:t>
            </a:r>
            <a:endParaRPr lang="en-US" altLang="zh-CN" dirty="0">
              <a:solidFill>
                <a:schemeClr val="tx1"/>
              </a:solidFill>
            </a:endParaRPr>
          </a:p>
          <a:p>
            <a:endParaRPr lang="zh-CN" altLang="en-US" dirty="0">
              <a:solidFill>
                <a:schemeClr val="tx1"/>
              </a:solidFill>
            </a:endParaRPr>
          </a:p>
          <a:p>
            <a:r>
              <a:rPr lang="zh-CN" altLang="en-US" dirty="0"/>
              <a:t>数据挖掘的应用：</a:t>
            </a:r>
            <a:r>
              <a:rPr lang="zh-CN" altLang="en-US" dirty="0">
                <a:solidFill>
                  <a:schemeClr val="tx1"/>
                </a:solidFill>
              </a:rPr>
              <a:t>通过频繁项集来挖掘促销策略：如一起销售商品的集合</a:t>
            </a:r>
          </a:p>
          <a:p>
            <a:endParaRPr lang="zh-CN" altLang="en-US" dirty="0"/>
          </a:p>
        </p:txBody>
      </p:sp>
    </p:spTree>
    <p:extLst>
      <p:ext uri="{BB962C8B-B14F-4D97-AF65-F5344CB8AC3E}">
        <p14:creationId xmlns:p14="http://schemas.microsoft.com/office/powerpoint/2010/main" val="370181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0D429F-7E19-4EBD-816F-A0D195D8D31D}"/>
              </a:ext>
            </a:extLst>
          </p:cNvPr>
          <p:cNvSpPr>
            <a:spLocks noGrp="1"/>
          </p:cNvSpPr>
          <p:nvPr>
            <p:ph type="title"/>
          </p:nvPr>
        </p:nvSpPr>
        <p:spPr/>
        <p:txBody>
          <a:bodyPr/>
          <a:lstStyle/>
          <a:p>
            <a:r>
              <a:rPr lang="zh-CN" altLang="en-US" dirty="0"/>
              <a:t>其它类型的数据</a:t>
            </a:r>
          </a:p>
        </p:txBody>
      </p:sp>
      <p:sp>
        <p:nvSpPr>
          <p:cNvPr id="3" name="内容占位符 2">
            <a:extLst>
              <a:ext uri="{FF2B5EF4-FFF2-40B4-BE49-F238E27FC236}">
                <a16:creationId xmlns="" xmlns:a16="http://schemas.microsoft.com/office/drawing/2014/main" id="{A4F5524A-0020-4E4B-9B5C-8D85AA640779}"/>
              </a:ext>
            </a:extLst>
          </p:cNvPr>
          <p:cNvSpPr>
            <a:spLocks noGrp="1"/>
          </p:cNvSpPr>
          <p:nvPr>
            <p:ph sz="quarter" idx="10"/>
          </p:nvPr>
        </p:nvSpPr>
        <p:spPr/>
        <p:txBody>
          <a:bodyPr/>
          <a:lstStyle/>
          <a:p>
            <a:r>
              <a:rPr lang="zh-CN" altLang="en-US" dirty="0"/>
              <a:t>时间相关数据或序列数据</a:t>
            </a:r>
            <a:endParaRPr lang="en-US" altLang="zh-CN" dirty="0"/>
          </a:p>
          <a:p>
            <a:pPr lvl="1"/>
            <a:r>
              <a:rPr lang="zh-CN" altLang="en-US" dirty="0"/>
              <a:t>例：历史记录、股票交易数据、时间序列和生物学序列数据</a:t>
            </a:r>
            <a:endParaRPr lang="en-US" altLang="zh-CN" dirty="0"/>
          </a:p>
          <a:p>
            <a:pPr lvl="1"/>
            <a:r>
              <a:rPr lang="zh-CN" altLang="en-US" dirty="0"/>
              <a:t>例：就时间数据而言，可以挖掘银行数据的变化趋势，这可以帮助银行根据顾客流量安排出纳员。可以挖掘股票交易数据，发现趋势，帮助你规划投资策略（例如，购买某支股票的最佳时机</a:t>
            </a:r>
            <a:r>
              <a:rPr lang="en-US" altLang="zh-CN" dirty="0"/>
              <a:t>)</a:t>
            </a:r>
            <a:r>
              <a:rPr lang="zh-CN" altLang="en-US" dirty="0"/>
              <a:t>。</a:t>
            </a:r>
            <a:endParaRPr lang="en-US" altLang="zh-CN" dirty="0"/>
          </a:p>
          <a:p>
            <a:r>
              <a:rPr lang="zh-CN" altLang="en-US" dirty="0"/>
              <a:t>数据流</a:t>
            </a:r>
            <a:endParaRPr lang="en-US" altLang="zh-CN" dirty="0"/>
          </a:p>
          <a:p>
            <a:pPr lvl="1"/>
            <a:r>
              <a:rPr lang="zh-CN" altLang="en-US" dirty="0"/>
              <a:t>例：视频监控和传感器数据，它们连续播送</a:t>
            </a:r>
            <a:endParaRPr lang="en-US" altLang="zh-CN" dirty="0"/>
          </a:p>
          <a:p>
            <a:pPr lvl="1"/>
            <a:r>
              <a:rPr lang="zh-CN" altLang="en-US" dirty="0"/>
              <a:t>例：可以挖掘计算机网络数据，根据消息流的异常进行入侵检测。这种异常可以通过聚类、流模型的动态构建，或把当前的频繁模式与先前的比较来发现。</a:t>
            </a:r>
          </a:p>
        </p:txBody>
      </p:sp>
    </p:spTree>
    <p:extLst>
      <p:ext uri="{BB962C8B-B14F-4D97-AF65-F5344CB8AC3E}">
        <p14:creationId xmlns:p14="http://schemas.microsoft.com/office/powerpoint/2010/main" val="288642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0D429F-7E19-4EBD-816F-A0D195D8D31D}"/>
              </a:ext>
            </a:extLst>
          </p:cNvPr>
          <p:cNvSpPr>
            <a:spLocks noGrp="1"/>
          </p:cNvSpPr>
          <p:nvPr>
            <p:ph type="title"/>
          </p:nvPr>
        </p:nvSpPr>
        <p:spPr/>
        <p:txBody>
          <a:bodyPr/>
          <a:lstStyle/>
          <a:p>
            <a:r>
              <a:rPr lang="zh-CN" altLang="en-US" dirty="0"/>
              <a:t>其它类型的数据</a:t>
            </a:r>
          </a:p>
        </p:txBody>
      </p:sp>
      <p:sp>
        <p:nvSpPr>
          <p:cNvPr id="3" name="内容占位符 2">
            <a:extLst>
              <a:ext uri="{FF2B5EF4-FFF2-40B4-BE49-F238E27FC236}">
                <a16:creationId xmlns="" xmlns:a16="http://schemas.microsoft.com/office/drawing/2014/main" id="{A4F5524A-0020-4E4B-9B5C-8D85AA640779}"/>
              </a:ext>
            </a:extLst>
          </p:cNvPr>
          <p:cNvSpPr>
            <a:spLocks noGrp="1"/>
          </p:cNvSpPr>
          <p:nvPr>
            <p:ph sz="quarter" idx="10"/>
          </p:nvPr>
        </p:nvSpPr>
        <p:spPr/>
        <p:txBody>
          <a:bodyPr/>
          <a:lstStyle/>
          <a:p>
            <a:r>
              <a:rPr lang="zh-CN" altLang="en-US" dirty="0"/>
              <a:t>空间数据</a:t>
            </a:r>
            <a:endParaRPr lang="en-US" altLang="zh-CN" dirty="0"/>
          </a:p>
          <a:p>
            <a:pPr lvl="1"/>
            <a:r>
              <a:rPr lang="zh-CN" altLang="en-US" dirty="0"/>
              <a:t>例：地图</a:t>
            </a:r>
            <a:endParaRPr lang="en-US" altLang="zh-CN" dirty="0"/>
          </a:p>
          <a:p>
            <a:pPr lvl="1"/>
            <a:r>
              <a:rPr lang="zh-CN" altLang="en-US" dirty="0"/>
              <a:t>例：使用空间数据，我们可能得到根据城市离主要公路的距离描述都市贫困率的变化趋势的模式。</a:t>
            </a:r>
          </a:p>
          <a:p>
            <a:r>
              <a:rPr lang="zh-CN" altLang="en-US" dirty="0"/>
              <a:t>超文本和多媒体数据</a:t>
            </a:r>
            <a:endParaRPr lang="en-US" altLang="zh-CN" dirty="0"/>
          </a:p>
          <a:p>
            <a:pPr lvl="1"/>
            <a:r>
              <a:rPr lang="zh-CN" altLang="en-US" dirty="0"/>
              <a:t>例：文本、图像、视频和音频数据</a:t>
            </a:r>
            <a:endParaRPr lang="en-US" altLang="zh-CN" dirty="0"/>
          </a:p>
          <a:p>
            <a:pPr lvl="1"/>
            <a:r>
              <a:rPr lang="zh-CN" altLang="en-US" dirty="0"/>
              <a:t>例：通过挖掘文本数据，如挖掘过去</a:t>
            </a:r>
            <a:r>
              <a:rPr lang="en-US" altLang="zh-CN" dirty="0"/>
              <a:t>10</a:t>
            </a:r>
            <a:r>
              <a:rPr lang="zh-CN" altLang="en-US" dirty="0"/>
              <a:t>年“数据挖掘”方面的文献，可以了解该领域热点课题的演变。通过挖掘顾客对产品发表的评论，我们可以评估顾客的意见，了解产品被市场接受的程度。由多媒体数据，我们可以挖掘图像，识别对象。通过挖掘曲棍球运动的视频数据，可以检测对应于进球的视频序列。</a:t>
            </a:r>
            <a:endParaRPr lang="en-US" altLang="zh-CN" dirty="0"/>
          </a:p>
        </p:txBody>
      </p:sp>
    </p:spTree>
    <p:extLst>
      <p:ext uri="{BB962C8B-B14F-4D97-AF65-F5344CB8AC3E}">
        <p14:creationId xmlns:p14="http://schemas.microsoft.com/office/powerpoint/2010/main" val="378719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0D429F-7E19-4EBD-816F-A0D195D8D31D}"/>
              </a:ext>
            </a:extLst>
          </p:cNvPr>
          <p:cNvSpPr>
            <a:spLocks noGrp="1"/>
          </p:cNvSpPr>
          <p:nvPr>
            <p:ph type="title"/>
          </p:nvPr>
        </p:nvSpPr>
        <p:spPr/>
        <p:txBody>
          <a:bodyPr/>
          <a:lstStyle/>
          <a:p>
            <a:r>
              <a:rPr lang="zh-CN" altLang="en-US" dirty="0"/>
              <a:t>其它类型的数据</a:t>
            </a:r>
          </a:p>
        </p:txBody>
      </p:sp>
      <p:sp>
        <p:nvSpPr>
          <p:cNvPr id="3" name="内容占位符 2">
            <a:extLst>
              <a:ext uri="{FF2B5EF4-FFF2-40B4-BE49-F238E27FC236}">
                <a16:creationId xmlns="" xmlns:a16="http://schemas.microsoft.com/office/drawing/2014/main" id="{A4F5524A-0020-4E4B-9B5C-8D85AA640779}"/>
              </a:ext>
            </a:extLst>
          </p:cNvPr>
          <p:cNvSpPr>
            <a:spLocks noGrp="1"/>
          </p:cNvSpPr>
          <p:nvPr>
            <p:ph sz="quarter" idx="10"/>
          </p:nvPr>
        </p:nvSpPr>
        <p:spPr/>
        <p:txBody>
          <a:bodyPr/>
          <a:lstStyle/>
          <a:p>
            <a:r>
              <a:rPr lang="zh-CN" altLang="en-US" dirty="0"/>
              <a:t>万维网</a:t>
            </a:r>
            <a:endParaRPr lang="en-US" altLang="zh-CN" dirty="0"/>
          </a:p>
          <a:p>
            <a:pPr lvl="1"/>
            <a:r>
              <a:rPr lang="zh-CN" altLang="en-US" dirty="0"/>
              <a:t>例：由</a:t>
            </a:r>
            <a:r>
              <a:rPr lang="en-US" altLang="zh-CN" dirty="0"/>
              <a:t>Internet</a:t>
            </a:r>
            <a:r>
              <a:rPr lang="zh-CN" altLang="en-US" dirty="0"/>
              <a:t>提供的巨型、广泛分布的信息存储库</a:t>
            </a:r>
            <a:endParaRPr lang="en-US" altLang="zh-CN" dirty="0"/>
          </a:p>
          <a:p>
            <a:pPr lvl="1"/>
            <a:r>
              <a:rPr lang="zh-CN" altLang="en-US" dirty="0"/>
              <a:t>例： </a:t>
            </a:r>
            <a:r>
              <a:rPr lang="en-US" altLang="zh-CN" dirty="0"/>
              <a:t>Web</a:t>
            </a:r>
            <a:r>
              <a:rPr lang="zh-CN" altLang="en-US" dirty="0"/>
              <a:t>挖掘可以帮助我们了解万维网信息的一般分布，刻画网页的特征，对网页进行分类，并发现</a:t>
            </a:r>
            <a:r>
              <a:rPr lang="en-US" altLang="zh-CN" dirty="0"/>
              <a:t>Web</a:t>
            </a:r>
            <a:r>
              <a:rPr lang="zh-CN" altLang="en-US" dirty="0"/>
              <a:t>的动态，以及不同网页、用户、社区和基于</a:t>
            </a:r>
            <a:r>
              <a:rPr lang="en-US" altLang="zh-CN" dirty="0"/>
              <a:t>Web</a:t>
            </a:r>
            <a:r>
              <a:rPr lang="zh-CN" altLang="en-US" dirty="0"/>
              <a:t>的活动之间的关联和联系。</a:t>
            </a:r>
          </a:p>
          <a:p>
            <a:r>
              <a:rPr lang="zh-CN" altLang="en-US" dirty="0"/>
              <a:t>注：</a:t>
            </a:r>
            <a:endParaRPr lang="en-US" altLang="zh-CN" dirty="0"/>
          </a:p>
          <a:p>
            <a:pPr lvl="1"/>
            <a:r>
              <a:rPr lang="zh-CN" altLang="en-US" sz="1800" dirty="0">
                <a:solidFill>
                  <a:srgbClr val="FF0000"/>
                </a:solidFill>
              </a:rPr>
              <a:t>问题：</a:t>
            </a:r>
            <a:r>
              <a:rPr lang="zh-CN" altLang="en-US" sz="1800" dirty="0">
                <a:solidFill>
                  <a:schemeClr val="tx1"/>
                </a:solidFill>
              </a:rPr>
              <a:t>在许多应用中，存在多种数据类型，例如，在</a:t>
            </a:r>
            <a:r>
              <a:rPr lang="en-US" altLang="zh-CN" sz="1800" dirty="0">
                <a:solidFill>
                  <a:schemeClr val="tx1"/>
                </a:solidFill>
              </a:rPr>
              <a:t>Web</a:t>
            </a:r>
            <a:r>
              <a:rPr lang="zh-CN" altLang="en-US" sz="1800" dirty="0">
                <a:solidFill>
                  <a:schemeClr val="tx1"/>
                </a:solidFill>
              </a:rPr>
              <a:t>挖掘中，网页上常常有文本数据和多媒体数据（如照片和视频）。</a:t>
            </a:r>
            <a:endParaRPr lang="en-US" altLang="zh-CN" sz="1800" dirty="0">
              <a:solidFill>
                <a:schemeClr val="tx1"/>
              </a:solidFill>
            </a:endParaRPr>
          </a:p>
          <a:p>
            <a:pPr lvl="1"/>
            <a:r>
              <a:rPr lang="zh-CN" altLang="en-US" sz="1800" dirty="0">
                <a:solidFill>
                  <a:srgbClr val="FF0000"/>
                </a:solidFill>
              </a:rPr>
              <a:t>机遇与挑战：</a:t>
            </a:r>
            <a:r>
              <a:rPr lang="zh-CN" altLang="en-US" sz="1800" dirty="0"/>
              <a:t>一方面，</a:t>
            </a:r>
            <a:r>
              <a:rPr lang="zh-CN" altLang="en-US" sz="1800" dirty="0">
                <a:solidFill>
                  <a:schemeClr val="tx1"/>
                </a:solidFill>
              </a:rPr>
              <a:t>由于多个数据源的相互提升与加强，挖掘复杂对象的多个数据源常常导致硕果累累的发现。另一方面，由于数据清理和数据集成的困难性，以及这种数据的多个数据源之间的复杂相互作用，挖掘复杂对象也是一大挑战。</a:t>
            </a:r>
          </a:p>
        </p:txBody>
      </p:sp>
    </p:spTree>
    <p:extLst>
      <p:ext uri="{BB962C8B-B14F-4D97-AF65-F5344CB8AC3E}">
        <p14:creationId xmlns:p14="http://schemas.microsoft.com/office/powerpoint/2010/main" val="352155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561B3-C846-40AC-8F97-CAAD39604E61}"/>
              </a:ext>
            </a:extLst>
          </p:cNvPr>
          <p:cNvSpPr>
            <a:spLocks noGrp="1"/>
          </p:cNvSpPr>
          <p:nvPr>
            <p:ph type="title"/>
          </p:nvPr>
        </p:nvSpPr>
        <p:spPr/>
        <p:txBody>
          <a:bodyPr/>
          <a:lstStyle/>
          <a:p>
            <a:r>
              <a:rPr lang="en-US" altLang="zh-CN" dirty="0"/>
              <a:t>1.4 </a:t>
            </a:r>
            <a:r>
              <a:rPr lang="zh-CN" altLang="en-US" dirty="0"/>
              <a:t>可以挖掘什么类型的模式？</a:t>
            </a:r>
          </a:p>
        </p:txBody>
      </p:sp>
      <p:sp>
        <p:nvSpPr>
          <p:cNvPr id="3" name="内容占位符 2">
            <a:extLst>
              <a:ext uri="{FF2B5EF4-FFF2-40B4-BE49-F238E27FC236}">
                <a16:creationId xmlns="" xmlns:a16="http://schemas.microsoft.com/office/drawing/2014/main" id="{B6B33E89-5418-4699-AA75-B2D41FE4B40C}"/>
              </a:ext>
            </a:extLst>
          </p:cNvPr>
          <p:cNvSpPr>
            <a:spLocks noGrp="1"/>
          </p:cNvSpPr>
          <p:nvPr>
            <p:ph sz="quarter" idx="10"/>
          </p:nvPr>
        </p:nvSpPr>
        <p:spPr>
          <a:xfrm>
            <a:off x="1199456" y="925491"/>
            <a:ext cx="9648216" cy="4942244"/>
          </a:xfrm>
        </p:spPr>
        <p:txBody>
          <a:bodyPr/>
          <a:lstStyle/>
          <a:p>
            <a:r>
              <a:rPr lang="zh-CN" altLang="en-US" dirty="0"/>
              <a:t>一般功能</a:t>
            </a:r>
            <a:endParaRPr lang="en-US" altLang="zh-CN" dirty="0"/>
          </a:p>
          <a:p>
            <a:pPr lvl="1"/>
            <a:r>
              <a:rPr lang="zh-CN" altLang="en-US" dirty="0"/>
              <a:t>描述性的数据挖掘</a:t>
            </a:r>
            <a:r>
              <a:rPr lang="en-US" altLang="zh-CN" dirty="0"/>
              <a:t>-</a:t>
            </a:r>
            <a:r>
              <a:rPr lang="zh-CN" altLang="en-US" dirty="0"/>
              <a:t>描述数据的一般性质，了解数据中潜在的规律</a:t>
            </a:r>
            <a:endParaRPr lang="en-US" altLang="zh-CN" dirty="0"/>
          </a:p>
          <a:p>
            <a:pPr lvl="1"/>
            <a:r>
              <a:rPr lang="zh-CN" altLang="en-US" dirty="0"/>
              <a:t>预测性的数据挖掘</a:t>
            </a:r>
            <a:r>
              <a:rPr lang="en-US" altLang="zh-CN" dirty="0"/>
              <a:t>-</a:t>
            </a:r>
            <a:r>
              <a:rPr lang="zh-CN" altLang="en-US" dirty="0"/>
              <a:t>对数据进行推断，做预测</a:t>
            </a:r>
          </a:p>
          <a:p>
            <a:r>
              <a:rPr lang="zh-CN" altLang="en-US" dirty="0"/>
              <a:t>常用功能</a:t>
            </a:r>
            <a:endParaRPr lang="en-US" altLang="zh-CN" dirty="0"/>
          </a:p>
          <a:p>
            <a:pPr lvl="1"/>
            <a:r>
              <a:rPr lang="zh-CN" altLang="en-US" dirty="0" smtClean="0"/>
              <a:t>通常</a:t>
            </a:r>
            <a:r>
              <a:rPr lang="zh-CN" altLang="en-US" dirty="0"/>
              <a:t>，用户并不知道在数据中能挖掘出什么东西，对此我们会在数据挖掘中应用一些常用的数据挖掘功能，挖掘出一些常用的模式，包括：</a:t>
            </a:r>
            <a:endParaRPr lang="en-US" altLang="zh-CN" dirty="0"/>
          </a:p>
          <a:p>
            <a:pPr marL="1160100" lvl="2" indent="-342900"/>
            <a:r>
              <a:rPr lang="zh-CN" altLang="en-US" dirty="0">
                <a:solidFill>
                  <a:schemeClr val="bg2">
                    <a:lumMod val="25000"/>
                  </a:schemeClr>
                </a:solidFill>
              </a:rPr>
              <a:t>类</a:t>
            </a:r>
            <a:r>
              <a:rPr lang="en-US" altLang="zh-CN" dirty="0">
                <a:solidFill>
                  <a:schemeClr val="bg2">
                    <a:lumMod val="25000"/>
                  </a:schemeClr>
                </a:solidFill>
              </a:rPr>
              <a:t>/</a:t>
            </a:r>
            <a:r>
              <a:rPr lang="zh-CN" altLang="en-US" dirty="0">
                <a:solidFill>
                  <a:schemeClr val="bg2">
                    <a:lumMod val="25000"/>
                  </a:schemeClr>
                </a:solidFill>
              </a:rPr>
              <a:t>概念描述：特性化与区分</a:t>
            </a:r>
          </a:p>
          <a:p>
            <a:pPr marL="1160100" lvl="2" indent="-342900"/>
            <a:r>
              <a:rPr lang="zh-CN" altLang="en-US" dirty="0">
                <a:solidFill>
                  <a:schemeClr val="bg2">
                    <a:lumMod val="25000"/>
                  </a:schemeClr>
                </a:solidFill>
              </a:rPr>
              <a:t>挖掘频繁模式、关联和相关性</a:t>
            </a:r>
          </a:p>
          <a:p>
            <a:pPr marL="1160100" lvl="2" indent="-342900"/>
            <a:r>
              <a:rPr lang="zh-CN" altLang="en-US" dirty="0">
                <a:solidFill>
                  <a:schemeClr val="bg2">
                    <a:lumMod val="25000"/>
                  </a:schemeClr>
                </a:solidFill>
              </a:rPr>
              <a:t>用于预测分析的分类与回归</a:t>
            </a:r>
          </a:p>
          <a:p>
            <a:pPr marL="1160100" lvl="2" indent="-342900"/>
            <a:r>
              <a:rPr lang="zh-CN" altLang="en-US" dirty="0">
                <a:solidFill>
                  <a:schemeClr val="bg2">
                    <a:lumMod val="25000"/>
                  </a:schemeClr>
                </a:solidFill>
              </a:rPr>
              <a:t>聚类分析</a:t>
            </a:r>
          </a:p>
          <a:p>
            <a:pPr marL="1160100" lvl="2" indent="-342900"/>
            <a:r>
              <a:rPr lang="zh-CN" altLang="en-US" dirty="0">
                <a:solidFill>
                  <a:schemeClr val="bg2">
                    <a:lumMod val="25000"/>
                  </a:schemeClr>
                </a:solidFill>
              </a:rPr>
              <a:t>离群点分析</a:t>
            </a:r>
          </a:p>
          <a:p>
            <a:pPr lvl="1"/>
            <a:endParaRPr lang="zh-CN" altLang="en-US" dirty="0"/>
          </a:p>
          <a:p>
            <a:endParaRPr lang="zh-CN" altLang="en-US" dirty="0"/>
          </a:p>
        </p:txBody>
      </p:sp>
    </p:spTree>
    <p:extLst>
      <p:ext uri="{BB962C8B-B14F-4D97-AF65-F5344CB8AC3E}">
        <p14:creationId xmlns:p14="http://schemas.microsoft.com/office/powerpoint/2010/main" val="1447495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A30F79-5975-49C6-9516-8CF6DE975CBA}"/>
              </a:ext>
            </a:extLst>
          </p:cNvPr>
          <p:cNvSpPr>
            <a:spLocks noGrp="1"/>
          </p:cNvSpPr>
          <p:nvPr>
            <p:ph type="title"/>
          </p:nvPr>
        </p:nvSpPr>
        <p:spPr/>
        <p:txBody>
          <a:bodyPr/>
          <a:lstStyle/>
          <a:p>
            <a:r>
              <a:rPr lang="zh-CN" altLang="en-US" dirty="0"/>
              <a:t>类</a:t>
            </a:r>
            <a:r>
              <a:rPr lang="en-US" altLang="zh-CN" dirty="0"/>
              <a:t>/</a:t>
            </a:r>
            <a:r>
              <a:rPr lang="zh-CN" altLang="en-US" dirty="0"/>
              <a:t>概念描述：特性化和区分</a:t>
            </a:r>
            <a:r>
              <a:rPr lang="zh-CN" altLang="en-US" dirty="0">
                <a:solidFill>
                  <a:schemeClr val="bg2">
                    <a:lumMod val="25000"/>
                  </a:schemeClr>
                </a:solidFill>
              </a:rPr>
              <a:t/>
            </a:r>
            <a:br>
              <a:rPr lang="zh-CN" altLang="en-US" dirty="0">
                <a:solidFill>
                  <a:schemeClr val="bg2">
                    <a:lumMod val="25000"/>
                  </a:schemeClr>
                </a:solidFill>
              </a:rPr>
            </a:br>
            <a:endParaRPr lang="zh-CN" altLang="en-US" dirty="0"/>
          </a:p>
        </p:txBody>
      </p:sp>
      <p:sp>
        <p:nvSpPr>
          <p:cNvPr id="3" name="内容占位符 2">
            <a:extLst>
              <a:ext uri="{FF2B5EF4-FFF2-40B4-BE49-F238E27FC236}">
                <a16:creationId xmlns="" xmlns:a16="http://schemas.microsoft.com/office/drawing/2014/main" id="{13DC0EAF-BF2E-496D-945D-03CF3653A3B4}"/>
              </a:ext>
            </a:extLst>
          </p:cNvPr>
          <p:cNvSpPr>
            <a:spLocks noGrp="1"/>
          </p:cNvSpPr>
          <p:nvPr>
            <p:ph sz="quarter" idx="10"/>
          </p:nvPr>
        </p:nvSpPr>
        <p:spPr/>
        <p:txBody>
          <a:bodyPr/>
          <a:lstStyle/>
          <a:p>
            <a:r>
              <a:rPr lang="zh-CN" altLang="en-US" dirty="0"/>
              <a:t>概念描述</a:t>
            </a:r>
            <a:endParaRPr lang="en-US" altLang="zh-CN" dirty="0"/>
          </a:p>
          <a:p>
            <a:pPr lvl="1"/>
            <a:r>
              <a:rPr lang="zh-CN" altLang="en-US" dirty="0"/>
              <a:t>为数据的特征化和区分产生描述（当所描述的概念所指的是一类对象时，也称为类描述）</a:t>
            </a:r>
            <a:endParaRPr lang="en-US" altLang="zh-CN" dirty="0"/>
          </a:p>
          <a:p>
            <a:pPr marL="360000" lvl="1" indent="-360000">
              <a:buFont typeface="Wingdings" panose="05000000000000000000" pitchFamily="2" charset="2"/>
              <a:buChar char=""/>
            </a:pPr>
            <a:r>
              <a:rPr lang="zh-CN" altLang="en-US" sz="2200" dirty="0">
                <a:solidFill>
                  <a:srgbClr val="0000FF"/>
                </a:solidFill>
              </a:rPr>
              <a:t>数据特征化</a:t>
            </a:r>
            <a:r>
              <a:rPr lang="zh-CN" altLang="en-US" sz="2200" dirty="0"/>
              <a:t>：提供给定数据集的简洁汇总</a:t>
            </a:r>
            <a:endParaRPr lang="en-US" altLang="zh-CN" sz="2200" dirty="0"/>
          </a:p>
          <a:p>
            <a:pPr lvl="1"/>
            <a:r>
              <a:rPr lang="zh-CN" altLang="en-US" dirty="0"/>
              <a:t>例：对公司的“大客户”（年消费额</a:t>
            </a:r>
            <a:r>
              <a:rPr lang="en-US" altLang="zh-CN" dirty="0"/>
              <a:t>$1000</a:t>
            </a:r>
            <a:r>
              <a:rPr lang="zh-CN" altLang="en-US" dirty="0"/>
              <a:t>以上）的特征化描述：</a:t>
            </a:r>
            <a:r>
              <a:rPr lang="en-US" altLang="zh-CN" dirty="0"/>
              <a:t>40</a:t>
            </a:r>
            <a:r>
              <a:rPr lang="zh-CN" altLang="en-US" dirty="0"/>
              <a:t>－</a:t>
            </a:r>
            <a:r>
              <a:rPr lang="en-US" altLang="zh-CN" dirty="0"/>
              <a:t>50</a:t>
            </a:r>
            <a:r>
              <a:rPr lang="zh-CN" altLang="en-US" dirty="0"/>
              <a:t>岁，有固定职业，信誉良好，等等</a:t>
            </a:r>
          </a:p>
          <a:p>
            <a:pPr marL="360000" lvl="1" indent="-360000">
              <a:buFont typeface="Wingdings" panose="05000000000000000000" pitchFamily="2" charset="2"/>
              <a:buChar char=""/>
            </a:pPr>
            <a:r>
              <a:rPr lang="zh-CN" altLang="en-US" sz="2200" dirty="0">
                <a:solidFill>
                  <a:srgbClr val="0000FF"/>
                </a:solidFill>
              </a:rPr>
              <a:t>数据区分</a:t>
            </a:r>
            <a:r>
              <a:rPr lang="zh-CN" altLang="en-US" sz="2200" dirty="0"/>
              <a:t>：提供两个或多个数据集的比较描述</a:t>
            </a:r>
            <a:endParaRPr lang="en-US" altLang="zh-CN" sz="2200" dirty="0"/>
          </a:p>
          <a:p>
            <a:pPr lvl="1"/>
            <a:r>
              <a:rPr lang="zh-CN" altLang="en-US" dirty="0"/>
              <a:t>例：</a:t>
            </a:r>
          </a:p>
        </p:txBody>
      </p:sp>
      <p:graphicFrame>
        <p:nvGraphicFramePr>
          <p:cNvPr id="5" name="表格 4">
            <a:extLst>
              <a:ext uri="{FF2B5EF4-FFF2-40B4-BE49-F238E27FC236}">
                <a16:creationId xmlns="" xmlns:a16="http://schemas.microsoft.com/office/drawing/2014/main" id="{F260D606-5449-4026-8019-A8F9EFF11DC8}"/>
              </a:ext>
            </a:extLst>
          </p:cNvPr>
          <p:cNvGraphicFramePr>
            <a:graphicFrameLocks noGrp="1"/>
          </p:cNvGraphicFramePr>
          <p:nvPr>
            <p:extLst>
              <p:ext uri="{D42A27DB-BD31-4B8C-83A1-F6EECF244321}">
                <p14:modId xmlns:p14="http://schemas.microsoft.com/office/powerpoint/2010/main" val="1804557260"/>
              </p:ext>
            </p:extLst>
          </p:nvPr>
        </p:nvGraphicFramePr>
        <p:xfrm>
          <a:off x="2628900" y="4785554"/>
          <a:ext cx="8737600" cy="1290320"/>
        </p:xfrm>
        <a:graphic>
          <a:graphicData uri="http://schemas.openxmlformats.org/drawingml/2006/table">
            <a:tbl>
              <a:tblPr firstRow="1" bandRow="1">
                <a:tableStyleId>{5C22544A-7EE6-4342-B048-85BDC9FD1C3A}</a:tableStyleId>
              </a:tblPr>
              <a:tblGrid>
                <a:gridCol w="1747520">
                  <a:extLst>
                    <a:ext uri="{9D8B030D-6E8A-4147-A177-3AD203B41FA5}">
                      <a16:colId xmlns="" xmlns:a16="http://schemas.microsoft.com/office/drawing/2014/main" val="2875146030"/>
                    </a:ext>
                  </a:extLst>
                </a:gridCol>
                <a:gridCol w="1747520">
                  <a:extLst>
                    <a:ext uri="{9D8B030D-6E8A-4147-A177-3AD203B41FA5}">
                      <a16:colId xmlns="" xmlns:a16="http://schemas.microsoft.com/office/drawing/2014/main" val="26913420"/>
                    </a:ext>
                  </a:extLst>
                </a:gridCol>
                <a:gridCol w="1747520">
                  <a:extLst>
                    <a:ext uri="{9D8B030D-6E8A-4147-A177-3AD203B41FA5}">
                      <a16:colId xmlns="" xmlns:a16="http://schemas.microsoft.com/office/drawing/2014/main" val="3263310771"/>
                    </a:ext>
                  </a:extLst>
                </a:gridCol>
                <a:gridCol w="1747520">
                  <a:extLst>
                    <a:ext uri="{9D8B030D-6E8A-4147-A177-3AD203B41FA5}">
                      <a16:colId xmlns="" xmlns:a16="http://schemas.microsoft.com/office/drawing/2014/main" val="106024620"/>
                    </a:ext>
                  </a:extLst>
                </a:gridCol>
                <a:gridCol w="1747520">
                  <a:extLst>
                    <a:ext uri="{9D8B030D-6E8A-4147-A177-3AD203B41FA5}">
                      <a16:colId xmlns="" xmlns:a16="http://schemas.microsoft.com/office/drawing/2014/main" val="2957391094"/>
                    </a:ext>
                  </a:extLst>
                </a:gridCol>
              </a:tblGrid>
              <a:tr h="370840">
                <a:tc>
                  <a:txBody>
                    <a:bodyPr/>
                    <a:lstStyle/>
                    <a:p>
                      <a:pPr>
                        <a:spcAft>
                          <a:spcPts val="0"/>
                        </a:spcAft>
                      </a:pPr>
                      <a:r>
                        <a:rPr lang="en-US" sz="1800" dirty="0">
                          <a:effectLst/>
                          <a:latin typeface="微软雅黑" panose="020B0503020204020204" pitchFamily="34" charset="-122"/>
                          <a:ea typeface="微软雅黑" panose="020B0503020204020204" pitchFamily="34" charset="-122"/>
                        </a:rPr>
                        <a:t>Status</a:t>
                      </a:r>
                      <a:endParaRPr lang="zh-CN" sz="1800" dirty="0">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dirty="0">
                          <a:effectLst/>
                          <a:latin typeface="微软雅黑" panose="020B0503020204020204" pitchFamily="34" charset="-122"/>
                          <a:ea typeface="微软雅黑" panose="020B0503020204020204" pitchFamily="34" charset="-122"/>
                        </a:rPr>
                        <a:t>Birth_country</a:t>
                      </a:r>
                      <a:endParaRPr lang="zh-CN" sz="1800" dirty="0">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a:effectLst/>
                          <a:latin typeface="微软雅黑" panose="020B0503020204020204" pitchFamily="34" charset="-122"/>
                          <a:ea typeface="微软雅黑" panose="020B0503020204020204" pitchFamily="34" charset="-122"/>
                        </a:rPr>
                        <a:t>Age_range</a:t>
                      </a:r>
                      <a:endParaRPr lang="zh-CN" sz="1800">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a:effectLst/>
                          <a:latin typeface="微软雅黑" panose="020B0503020204020204" pitchFamily="34" charset="-122"/>
                          <a:ea typeface="微软雅黑" panose="020B0503020204020204" pitchFamily="34" charset="-122"/>
                        </a:rPr>
                        <a:t>Gpa</a:t>
                      </a:r>
                      <a:endParaRPr lang="zh-CN" sz="1800">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dirty="0">
                          <a:effectLst/>
                          <a:latin typeface="微软雅黑" panose="020B0503020204020204" pitchFamily="34" charset="-122"/>
                          <a:ea typeface="微软雅黑" panose="020B0503020204020204" pitchFamily="34" charset="-122"/>
                        </a:rPr>
                        <a:t>Count</a:t>
                      </a:r>
                      <a:endParaRPr lang="zh-CN" sz="1800" dirty="0">
                        <a:effectLst/>
                        <a:latin typeface="微软雅黑" panose="020B0503020204020204" pitchFamily="34" charset="-122"/>
                        <a:ea typeface="微软雅黑" panose="020B0503020204020204" pitchFamily="34" charset="-122"/>
                      </a:endParaRPr>
                    </a:p>
                  </a:txBody>
                  <a:tcPr marL="84344" marR="84344" marT="0" marB="0" anchor="ctr"/>
                </a:tc>
                <a:extLst>
                  <a:ext uri="{0D108BD9-81ED-4DB2-BD59-A6C34878D82A}">
                    <a16:rowId xmlns="" xmlns:a16="http://schemas.microsoft.com/office/drawing/2014/main" val="3754434043"/>
                  </a:ext>
                </a:extLst>
              </a:tr>
              <a:tr h="370840">
                <a:tc>
                  <a:txBody>
                    <a:bodyPr/>
                    <a:lstStyle/>
                    <a:p>
                      <a:pPr>
                        <a:spcAft>
                          <a:spcPts val="0"/>
                        </a:spcAft>
                      </a:pPr>
                      <a:r>
                        <a:rPr lang="en-US" sz="1800" b="1" dirty="0">
                          <a:solidFill>
                            <a:schemeClr val="bg2">
                              <a:lumMod val="25000"/>
                            </a:schemeClr>
                          </a:solidFill>
                          <a:effectLst/>
                          <a:latin typeface="微软雅黑" panose="020B0503020204020204" pitchFamily="34" charset="-122"/>
                          <a:ea typeface="微软雅黑" panose="020B0503020204020204" pitchFamily="34" charset="-122"/>
                        </a:rPr>
                        <a:t>Graduate</a:t>
                      </a:r>
                      <a:endParaRPr lang="zh-CN" sz="1800" b="1" dirty="0">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b="1" kern="0">
                          <a:solidFill>
                            <a:schemeClr val="bg2">
                              <a:lumMod val="25000"/>
                            </a:schemeClr>
                          </a:solidFill>
                          <a:effectLst/>
                          <a:latin typeface="微软雅黑" panose="020B0503020204020204" pitchFamily="34" charset="-122"/>
                          <a:ea typeface="微软雅黑" panose="020B0503020204020204" pitchFamily="34" charset="-122"/>
                        </a:rPr>
                        <a:t>Canada</a:t>
                      </a:r>
                      <a:endParaRPr lang="zh-CN" sz="1800" b="1" kern="0">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b="1" dirty="0">
                          <a:solidFill>
                            <a:schemeClr val="bg2">
                              <a:lumMod val="25000"/>
                            </a:schemeClr>
                          </a:solidFill>
                          <a:effectLst/>
                          <a:latin typeface="微软雅黑" panose="020B0503020204020204" pitchFamily="34" charset="-122"/>
                          <a:ea typeface="微软雅黑" panose="020B0503020204020204" pitchFamily="34" charset="-122"/>
                        </a:rPr>
                        <a:t>25-30</a:t>
                      </a:r>
                      <a:endParaRPr lang="zh-CN" sz="1800" b="1" dirty="0">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b="1">
                          <a:solidFill>
                            <a:schemeClr val="bg2">
                              <a:lumMod val="25000"/>
                            </a:schemeClr>
                          </a:solidFill>
                          <a:effectLst/>
                          <a:latin typeface="微软雅黑" panose="020B0503020204020204" pitchFamily="34" charset="-122"/>
                          <a:ea typeface="微软雅黑" panose="020B0503020204020204" pitchFamily="34" charset="-122"/>
                        </a:rPr>
                        <a:t>Good</a:t>
                      </a:r>
                      <a:endParaRPr lang="zh-CN" sz="1800" b="1">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b="1" dirty="0">
                          <a:solidFill>
                            <a:schemeClr val="bg2">
                              <a:lumMod val="25000"/>
                            </a:schemeClr>
                          </a:solidFill>
                          <a:effectLst/>
                          <a:latin typeface="微软雅黑" panose="020B0503020204020204" pitchFamily="34" charset="-122"/>
                          <a:ea typeface="微软雅黑" panose="020B0503020204020204" pitchFamily="34" charset="-122"/>
                        </a:rPr>
                        <a:t>90</a:t>
                      </a:r>
                      <a:endParaRPr lang="zh-CN" sz="1800" b="1" dirty="0">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extLst>
                  <a:ext uri="{0D108BD9-81ED-4DB2-BD59-A6C34878D82A}">
                    <a16:rowId xmlns="" xmlns:a16="http://schemas.microsoft.com/office/drawing/2014/main" val="4009011647"/>
                  </a:ext>
                </a:extLst>
              </a:tr>
              <a:tr h="370840">
                <a:tc>
                  <a:txBody>
                    <a:bodyPr/>
                    <a:lstStyle/>
                    <a:p>
                      <a:pPr>
                        <a:spcAft>
                          <a:spcPts val="0"/>
                        </a:spcAft>
                      </a:pPr>
                      <a:r>
                        <a:rPr lang="en-US" sz="1800" b="1" dirty="0">
                          <a:solidFill>
                            <a:schemeClr val="bg2">
                              <a:lumMod val="25000"/>
                            </a:schemeClr>
                          </a:solidFill>
                          <a:effectLst/>
                          <a:latin typeface="微软雅黑" panose="020B0503020204020204" pitchFamily="34" charset="-122"/>
                          <a:ea typeface="微软雅黑" panose="020B0503020204020204" pitchFamily="34" charset="-122"/>
                        </a:rPr>
                        <a:t>Undergraduate</a:t>
                      </a:r>
                      <a:endParaRPr lang="zh-CN" sz="1800" b="1" dirty="0">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b="1">
                          <a:solidFill>
                            <a:schemeClr val="bg2">
                              <a:lumMod val="25000"/>
                            </a:schemeClr>
                          </a:solidFill>
                          <a:effectLst/>
                          <a:latin typeface="微软雅黑" panose="020B0503020204020204" pitchFamily="34" charset="-122"/>
                          <a:ea typeface="微软雅黑" panose="020B0503020204020204" pitchFamily="34" charset="-122"/>
                        </a:rPr>
                        <a:t>Canada</a:t>
                      </a:r>
                      <a:endParaRPr lang="zh-CN" sz="1800" b="1">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b="1" dirty="0">
                          <a:solidFill>
                            <a:schemeClr val="bg2">
                              <a:lumMod val="25000"/>
                            </a:schemeClr>
                          </a:solidFill>
                          <a:effectLst/>
                          <a:latin typeface="微软雅黑" panose="020B0503020204020204" pitchFamily="34" charset="-122"/>
                          <a:ea typeface="微软雅黑" panose="020B0503020204020204" pitchFamily="34" charset="-122"/>
                        </a:rPr>
                        <a:t>25-30</a:t>
                      </a:r>
                      <a:endParaRPr lang="zh-CN" sz="1800" b="1" dirty="0">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b="1">
                          <a:solidFill>
                            <a:schemeClr val="bg2">
                              <a:lumMod val="25000"/>
                            </a:schemeClr>
                          </a:solidFill>
                          <a:effectLst/>
                          <a:latin typeface="微软雅黑" panose="020B0503020204020204" pitchFamily="34" charset="-122"/>
                          <a:ea typeface="微软雅黑" panose="020B0503020204020204" pitchFamily="34" charset="-122"/>
                        </a:rPr>
                        <a:t>Good</a:t>
                      </a:r>
                      <a:endParaRPr lang="zh-CN" sz="1800" b="1">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tc>
                  <a:txBody>
                    <a:bodyPr/>
                    <a:lstStyle/>
                    <a:p>
                      <a:pPr>
                        <a:spcAft>
                          <a:spcPts val="0"/>
                        </a:spcAft>
                      </a:pPr>
                      <a:r>
                        <a:rPr lang="en-US" sz="1800" b="1" dirty="0">
                          <a:solidFill>
                            <a:schemeClr val="bg2">
                              <a:lumMod val="25000"/>
                            </a:schemeClr>
                          </a:solidFill>
                          <a:effectLst/>
                          <a:latin typeface="微软雅黑" panose="020B0503020204020204" pitchFamily="34" charset="-122"/>
                          <a:ea typeface="微软雅黑" panose="020B0503020204020204" pitchFamily="34" charset="-122"/>
                        </a:rPr>
                        <a:t>210</a:t>
                      </a:r>
                      <a:endParaRPr lang="zh-CN" sz="1800" b="1" dirty="0">
                        <a:solidFill>
                          <a:schemeClr val="bg2">
                            <a:lumMod val="25000"/>
                          </a:schemeClr>
                        </a:solidFill>
                        <a:effectLst/>
                        <a:latin typeface="微软雅黑" panose="020B0503020204020204" pitchFamily="34" charset="-122"/>
                        <a:ea typeface="微软雅黑" panose="020B0503020204020204" pitchFamily="34" charset="-122"/>
                      </a:endParaRPr>
                    </a:p>
                  </a:txBody>
                  <a:tcPr marL="84344" marR="84344" marT="0" marB="0" anchor="ctr"/>
                </a:tc>
                <a:extLst>
                  <a:ext uri="{0D108BD9-81ED-4DB2-BD59-A6C34878D82A}">
                    <a16:rowId xmlns="" xmlns:a16="http://schemas.microsoft.com/office/drawing/2014/main" val="1992924845"/>
                  </a:ext>
                </a:extLst>
              </a:tr>
            </a:tbl>
          </a:graphicData>
        </a:graphic>
      </p:graphicFrame>
    </p:spTree>
    <p:extLst>
      <p:ext uri="{BB962C8B-B14F-4D97-AF65-F5344CB8AC3E}">
        <p14:creationId xmlns:p14="http://schemas.microsoft.com/office/powerpoint/2010/main" val="152906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57506A-BF7C-4BAB-B145-D7FA0E15274E}"/>
              </a:ext>
            </a:extLst>
          </p:cNvPr>
          <p:cNvSpPr>
            <a:spLocks noGrp="1"/>
          </p:cNvSpPr>
          <p:nvPr>
            <p:ph type="title"/>
          </p:nvPr>
        </p:nvSpPr>
        <p:spPr/>
        <p:txBody>
          <a:bodyPr/>
          <a:lstStyle/>
          <a:p>
            <a:r>
              <a:rPr lang="zh-CN" altLang="en-US" dirty="0"/>
              <a:t>挖掘频繁模式、关联和相关性</a:t>
            </a:r>
            <a:r>
              <a:rPr lang="zh-CN" altLang="en-US" dirty="0">
                <a:solidFill>
                  <a:schemeClr val="bg2">
                    <a:lumMod val="25000"/>
                  </a:schemeClr>
                </a:solidFill>
              </a:rPr>
              <a:t/>
            </a:r>
            <a:br>
              <a:rPr lang="zh-CN" altLang="en-US" dirty="0">
                <a:solidFill>
                  <a:schemeClr val="bg2">
                    <a:lumMod val="25000"/>
                  </a:schemeClr>
                </a:solidFill>
              </a:rPr>
            </a:br>
            <a:endParaRPr lang="zh-CN" altLang="en-US" dirty="0"/>
          </a:p>
        </p:txBody>
      </p:sp>
      <p:sp>
        <p:nvSpPr>
          <p:cNvPr id="3" name="内容占位符 2">
            <a:extLst>
              <a:ext uri="{FF2B5EF4-FFF2-40B4-BE49-F238E27FC236}">
                <a16:creationId xmlns="" xmlns:a16="http://schemas.microsoft.com/office/drawing/2014/main" id="{A84502FA-5A9B-4437-987B-8FAB7A0F0E02}"/>
              </a:ext>
            </a:extLst>
          </p:cNvPr>
          <p:cNvSpPr>
            <a:spLocks noGrp="1"/>
          </p:cNvSpPr>
          <p:nvPr>
            <p:ph sz="quarter" idx="10"/>
          </p:nvPr>
        </p:nvSpPr>
        <p:spPr/>
        <p:txBody>
          <a:bodyPr/>
          <a:lstStyle/>
          <a:p>
            <a:r>
              <a:rPr lang="zh-CN" altLang="en-US" dirty="0"/>
              <a:t>频繁模式</a:t>
            </a:r>
            <a:endParaRPr lang="en-US" altLang="zh-CN" dirty="0"/>
          </a:p>
          <a:p>
            <a:pPr lvl="1"/>
            <a:r>
              <a:rPr lang="zh-CN" altLang="en-US" dirty="0"/>
              <a:t>在数据中频繁出现的模式，包括频繁项集、频繁子序列和频繁子结构</a:t>
            </a:r>
            <a:endParaRPr lang="en-US" altLang="zh-CN" dirty="0"/>
          </a:p>
          <a:p>
            <a:r>
              <a:rPr lang="zh-CN" altLang="en-US" dirty="0"/>
              <a:t>关联规则挖掘</a:t>
            </a:r>
            <a:endParaRPr lang="en-US" altLang="zh-CN" dirty="0"/>
          </a:p>
          <a:p>
            <a:pPr lvl="1"/>
            <a:r>
              <a:rPr lang="zh-CN" altLang="en-US" dirty="0"/>
              <a:t>从事务数据库，关系数据库和其他信息存储中的大量数据的项集之间发现有趣的、频繁出现的模式、关联和相关性</a:t>
            </a:r>
          </a:p>
          <a:p>
            <a:pPr lvl="1"/>
            <a:r>
              <a:rPr lang="zh-CN" altLang="en-US" dirty="0"/>
              <a:t>广泛的用于购物篮或事务数据分析</a:t>
            </a:r>
          </a:p>
          <a:p>
            <a:r>
              <a:rPr lang="zh-CN" altLang="en-US" dirty="0"/>
              <a:t>示例</a:t>
            </a:r>
          </a:p>
        </p:txBody>
      </p:sp>
      <p:graphicFrame>
        <p:nvGraphicFramePr>
          <p:cNvPr id="4" name="Object 4">
            <a:extLst>
              <a:ext uri="{FF2B5EF4-FFF2-40B4-BE49-F238E27FC236}">
                <a16:creationId xmlns="" xmlns:a16="http://schemas.microsoft.com/office/drawing/2014/main" id="{53E74778-9A10-4786-A09B-6193297F2081}"/>
              </a:ext>
            </a:extLst>
          </p:cNvPr>
          <p:cNvGraphicFramePr>
            <a:graphicFrameLocks noGrp="1" noChangeAspect="1"/>
          </p:cNvGraphicFramePr>
          <p:nvPr>
            <p:extLst>
              <p:ext uri="{D42A27DB-BD31-4B8C-83A1-F6EECF244321}">
                <p14:modId xmlns:p14="http://schemas.microsoft.com/office/powerpoint/2010/main" val="3530913654"/>
              </p:ext>
            </p:extLst>
          </p:nvPr>
        </p:nvGraphicFramePr>
        <p:xfrm>
          <a:off x="2513997" y="4665684"/>
          <a:ext cx="5284268" cy="1266825"/>
        </p:xfrm>
        <a:graphic>
          <a:graphicData uri="http://schemas.openxmlformats.org/presentationml/2006/ole">
            <mc:AlternateContent xmlns:mc="http://schemas.openxmlformats.org/markup-compatibility/2006">
              <mc:Choice xmlns:v="urn:schemas-microsoft-com:vml" Requires="v">
                <p:oleObj spid="_x0000_s1041" name="Equation" r:id="rId4" imgW="2755021" imgH="660430" progId="Equation.DSMT4">
                  <p:embed/>
                </p:oleObj>
              </mc:Choice>
              <mc:Fallback>
                <p:oleObj name="Equation" r:id="rId4" imgW="2755021" imgH="660430" progId="Equation.DSMT4">
                  <p:embed/>
                  <p:pic>
                    <p:nvPicPr>
                      <p:cNvPr id="4"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3997" y="4665684"/>
                        <a:ext cx="5284268" cy="1266825"/>
                      </a:xfrm>
                      <a:prstGeom prst="rect">
                        <a:avLst/>
                      </a:prstGeom>
                      <a:solidFill>
                        <a:schemeClr val="bg2">
                          <a:lumMod val="90000"/>
                        </a:schemeClr>
                      </a:solidFill>
                      <a:ln>
                        <a:noFill/>
                      </a:ln>
                      <a:effectLst/>
                    </p:spPr>
                  </p:pic>
                </p:oleObj>
              </mc:Fallback>
            </mc:AlternateContent>
          </a:graphicData>
        </a:graphic>
      </p:graphicFrame>
    </p:spTree>
    <p:extLst>
      <p:ext uri="{BB962C8B-B14F-4D97-AF65-F5344CB8AC3E}">
        <p14:creationId xmlns:p14="http://schemas.microsoft.com/office/powerpoint/2010/main" val="266156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B13D82-6CC3-4E16-AFDA-A19F2EB82B01}"/>
              </a:ext>
            </a:extLst>
          </p:cNvPr>
          <p:cNvSpPr>
            <a:spLocks noGrp="1"/>
          </p:cNvSpPr>
          <p:nvPr>
            <p:ph type="title"/>
          </p:nvPr>
        </p:nvSpPr>
        <p:spPr/>
        <p:txBody>
          <a:bodyPr/>
          <a:lstStyle/>
          <a:p>
            <a:r>
              <a:rPr lang="en-US" altLang="zh-CN" dirty="0"/>
              <a:t>1.1 </a:t>
            </a:r>
            <a:r>
              <a:rPr lang="zh-CN" altLang="en-US" dirty="0"/>
              <a:t>为什么进行数据挖掘？</a:t>
            </a:r>
          </a:p>
        </p:txBody>
      </p:sp>
      <p:sp>
        <p:nvSpPr>
          <p:cNvPr id="3" name="内容占位符 2">
            <a:extLst>
              <a:ext uri="{FF2B5EF4-FFF2-40B4-BE49-F238E27FC236}">
                <a16:creationId xmlns="" xmlns:a16="http://schemas.microsoft.com/office/drawing/2014/main" id="{2F98D8A9-47C4-4D48-923D-5B2FCB26B8FC}"/>
              </a:ext>
            </a:extLst>
          </p:cNvPr>
          <p:cNvSpPr>
            <a:spLocks noGrp="1"/>
          </p:cNvSpPr>
          <p:nvPr>
            <p:ph sz="quarter" idx="10"/>
          </p:nvPr>
        </p:nvSpPr>
        <p:spPr/>
        <p:txBody>
          <a:bodyPr/>
          <a:lstStyle/>
          <a:p>
            <a:pPr>
              <a:buClr>
                <a:srgbClr val="0000FF"/>
              </a:buClr>
            </a:pPr>
            <a:r>
              <a:rPr lang="zh-CN" altLang="en-US" dirty="0"/>
              <a:t>数据爆炸性增长</a:t>
            </a:r>
            <a:endParaRPr lang="en-US" altLang="zh-CN" dirty="0"/>
          </a:p>
          <a:p>
            <a:pPr marL="0" indent="0">
              <a:spcBef>
                <a:spcPts val="400"/>
              </a:spcBef>
              <a:buClr>
                <a:srgbClr val="0000FF"/>
              </a:buClr>
              <a:buNone/>
            </a:pPr>
            <a:r>
              <a:rPr kumimoji="1" lang="en-US" altLang="zh-CN" sz="2000" dirty="0"/>
              <a:t>     </a:t>
            </a:r>
            <a:r>
              <a:rPr kumimoji="1" lang="en-US" altLang="zh-CN" sz="2000" dirty="0">
                <a:solidFill>
                  <a:schemeClr val="tx1"/>
                </a:solidFill>
              </a:rPr>
              <a:t>---</a:t>
            </a:r>
            <a:r>
              <a:rPr kumimoji="1" lang="zh-CN" altLang="en-US" sz="2000" dirty="0">
                <a:solidFill>
                  <a:schemeClr val="tx1"/>
                </a:solidFill>
              </a:rPr>
              <a:t>我们生活在一个网络化时代，通信、计算机和网络技术正改变整个人类社会。</a:t>
            </a:r>
            <a:endParaRPr kumimoji="1" lang="en-US" altLang="zh-CN" sz="2000" dirty="0">
              <a:solidFill>
                <a:schemeClr val="tx1"/>
              </a:solidFill>
            </a:endParaRPr>
          </a:p>
          <a:p>
            <a:pPr lvl="1"/>
            <a:r>
              <a:rPr lang="zh-CN" altLang="en-US" dirty="0"/>
              <a:t>商务环境（</a:t>
            </a:r>
            <a:r>
              <a:rPr lang="en-US" altLang="zh-CN" dirty="0"/>
              <a:t>CRM)</a:t>
            </a:r>
            <a:r>
              <a:rPr lang="zh-CN" altLang="en-US" dirty="0"/>
              <a:t>：电子商务的</a:t>
            </a:r>
            <a:r>
              <a:rPr lang="en-US" altLang="zh-CN" dirty="0"/>
              <a:t>Web </a:t>
            </a:r>
            <a:r>
              <a:rPr lang="zh-CN" altLang="en-US" dirty="0"/>
              <a:t>数据</a:t>
            </a:r>
            <a:endParaRPr lang="en-US" altLang="zh-CN" dirty="0"/>
          </a:p>
          <a:p>
            <a:pPr lvl="1"/>
            <a:r>
              <a:rPr lang="zh-CN" altLang="en-US" dirty="0"/>
              <a:t>社交平台数据：</a:t>
            </a:r>
            <a:r>
              <a:rPr lang="en-US" altLang="zh-CN" dirty="0"/>
              <a:t>facebook</a:t>
            </a:r>
            <a:r>
              <a:rPr lang="zh-CN" altLang="en-US" dirty="0"/>
              <a:t>、</a:t>
            </a:r>
            <a:r>
              <a:rPr lang="en-US" altLang="zh-CN" dirty="0"/>
              <a:t>twitter</a:t>
            </a:r>
            <a:r>
              <a:rPr lang="zh-CN" altLang="en-US" dirty="0"/>
              <a:t>、微博（评论挖掘、商品营销、事件预测等）、人人网等</a:t>
            </a:r>
            <a:endParaRPr lang="en-US" altLang="zh-CN" dirty="0"/>
          </a:p>
          <a:p>
            <a:pPr lvl="1"/>
            <a:r>
              <a:rPr lang="zh-CN" altLang="en-US" dirty="0"/>
              <a:t>金融：银行卡交易数据</a:t>
            </a:r>
            <a:endParaRPr lang="en-US" altLang="zh-CN" dirty="0"/>
          </a:p>
          <a:p>
            <a:pPr lvl="1"/>
            <a:r>
              <a:rPr lang="zh-CN" altLang="en-US" dirty="0"/>
              <a:t>科学计算：天气、地理环境等</a:t>
            </a:r>
            <a:endParaRPr lang="en-US" altLang="zh-CN" dirty="0"/>
          </a:p>
          <a:p>
            <a:endParaRPr lang="zh-CN" altLang="en-US" dirty="0"/>
          </a:p>
        </p:txBody>
      </p:sp>
    </p:spTree>
    <p:extLst>
      <p:ext uri="{BB962C8B-B14F-4D97-AF65-F5344CB8AC3E}">
        <p14:creationId xmlns:p14="http://schemas.microsoft.com/office/powerpoint/2010/main" val="407676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476DD8-B783-432A-9502-9F20E3B1D2EC}"/>
              </a:ext>
            </a:extLst>
          </p:cNvPr>
          <p:cNvSpPr>
            <a:spLocks noGrp="1"/>
          </p:cNvSpPr>
          <p:nvPr>
            <p:ph type="title"/>
          </p:nvPr>
        </p:nvSpPr>
        <p:spPr/>
        <p:txBody>
          <a:bodyPr/>
          <a:lstStyle/>
          <a:p>
            <a:r>
              <a:rPr lang="zh-CN" altLang="en-US" dirty="0"/>
              <a:t>用于预测分析的分类与回归</a:t>
            </a:r>
          </a:p>
        </p:txBody>
      </p:sp>
      <p:sp>
        <p:nvSpPr>
          <p:cNvPr id="3" name="内容占位符 2">
            <a:extLst>
              <a:ext uri="{FF2B5EF4-FFF2-40B4-BE49-F238E27FC236}">
                <a16:creationId xmlns="" xmlns:a16="http://schemas.microsoft.com/office/drawing/2014/main" id="{C87FDF35-04ED-4A02-88AA-82B25878F14B}"/>
              </a:ext>
            </a:extLst>
          </p:cNvPr>
          <p:cNvSpPr>
            <a:spLocks noGrp="1"/>
          </p:cNvSpPr>
          <p:nvPr>
            <p:ph sz="quarter" idx="10"/>
          </p:nvPr>
        </p:nvSpPr>
        <p:spPr/>
        <p:txBody>
          <a:bodyPr/>
          <a:lstStyle/>
          <a:p>
            <a:r>
              <a:rPr lang="zh-CN" altLang="en-US" dirty="0"/>
              <a:t>概念描述</a:t>
            </a:r>
            <a:endParaRPr lang="en-US" altLang="zh-CN" dirty="0"/>
          </a:p>
          <a:p>
            <a:pPr lvl="1"/>
            <a:r>
              <a:rPr lang="zh-CN" altLang="en-US" dirty="0">
                <a:solidFill>
                  <a:schemeClr val="bg2">
                    <a:lumMod val="25000"/>
                  </a:schemeClr>
                </a:solidFill>
              </a:rPr>
              <a:t>根据训练数据集和类标号属性，构建模型来分类现有数据，并用来分类新数据（分类），用来预测类型标志未知的对象类（预测）</a:t>
            </a:r>
            <a:endParaRPr lang="en-US" altLang="zh-CN" dirty="0">
              <a:solidFill>
                <a:schemeClr val="bg2">
                  <a:lumMod val="25000"/>
                </a:schemeClr>
              </a:solidFill>
            </a:endParaRPr>
          </a:p>
          <a:p>
            <a:r>
              <a:rPr lang="zh-CN" altLang="en-US" dirty="0"/>
              <a:t>其它</a:t>
            </a:r>
            <a:endParaRPr lang="en-US" altLang="zh-CN" dirty="0"/>
          </a:p>
          <a:p>
            <a:pPr lvl="1"/>
            <a:r>
              <a:rPr lang="zh-CN" altLang="en-US" dirty="0">
                <a:solidFill>
                  <a:schemeClr val="bg2">
                    <a:lumMod val="25000"/>
                  </a:schemeClr>
                </a:solidFill>
              </a:rPr>
              <a:t>比如：按气候将国家分类，按汽油消耗定额将汽车分类</a:t>
            </a:r>
          </a:p>
          <a:p>
            <a:pPr lvl="1"/>
            <a:r>
              <a:rPr lang="zh-CN" altLang="en-US" dirty="0">
                <a:solidFill>
                  <a:schemeClr val="bg2">
                    <a:lumMod val="25000"/>
                  </a:schemeClr>
                </a:solidFill>
              </a:rPr>
              <a:t>导出模型的表示：决策树、分类规则、神经网络</a:t>
            </a:r>
          </a:p>
          <a:p>
            <a:pPr lvl="1"/>
            <a:r>
              <a:rPr lang="zh-CN" altLang="en-US" dirty="0">
                <a:solidFill>
                  <a:schemeClr val="bg2">
                    <a:lumMod val="25000"/>
                  </a:schemeClr>
                </a:solidFill>
              </a:rPr>
              <a:t>可以用来预报某些未知的或丢失的数字值 </a:t>
            </a:r>
          </a:p>
          <a:p>
            <a:pPr marL="360000" lvl="1" indent="-360000">
              <a:buFont typeface="Wingdings" panose="05000000000000000000" pitchFamily="2" charset="2"/>
              <a:buChar char=""/>
            </a:pPr>
            <a:r>
              <a:rPr lang="zh-CN" altLang="en-US" sz="2200" dirty="0">
                <a:solidFill>
                  <a:srgbClr val="0000FF"/>
                </a:solidFill>
              </a:rPr>
              <a:t>分类规则</a:t>
            </a:r>
            <a:endParaRPr lang="en-US" altLang="zh-CN" sz="2200" dirty="0">
              <a:solidFill>
                <a:srgbClr val="0000FF"/>
              </a:solidFill>
            </a:endParaRPr>
          </a:p>
          <a:p>
            <a:pPr lvl="1"/>
            <a:r>
              <a:rPr lang="en-US" altLang="zh-CN" dirty="0">
                <a:solidFill>
                  <a:schemeClr val="bg2">
                    <a:lumMod val="25000"/>
                  </a:schemeClr>
                </a:solidFill>
              </a:rPr>
              <a:t>IF age =“&lt;=30”AND student = “no” THEN buys_computer =“no”</a:t>
            </a:r>
          </a:p>
          <a:p>
            <a:pPr lvl="1"/>
            <a:r>
              <a:rPr lang="en-US" altLang="zh-CN" dirty="0">
                <a:solidFill>
                  <a:schemeClr val="bg2">
                    <a:lumMod val="25000"/>
                  </a:schemeClr>
                </a:solidFill>
              </a:rPr>
              <a:t>IF age =“&lt;=30”AND student = “</a:t>
            </a:r>
            <a:r>
              <a:rPr lang="en-US" altLang="zh-CN" dirty="0" err="1">
                <a:solidFill>
                  <a:schemeClr val="bg2">
                    <a:lumMod val="25000"/>
                  </a:schemeClr>
                </a:solidFill>
              </a:rPr>
              <a:t>yes”THEN</a:t>
            </a:r>
            <a:r>
              <a:rPr lang="en-US" altLang="zh-CN" dirty="0">
                <a:solidFill>
                  <a:schemeClr val="bg2">
                    <a:lumMod val="25000"/>
                  </a:schemeClr>
                </a:solidFill>
              </a:rPr>
              <a:t> buys_computer =“yes”</a:t>
            </a:r>
          </a:p>
        </p:txBody>
      </p:sp>
    </p:spTree>
    <p:extLst>
      <p:ext uri="{BB962C8B-B14F-4D97-AF65-F5344CB8AC3E}">
        <p14:creationId xmlns:p14="http://schemas.microsoft.com/office/powerpoint/2010/main" val="1775789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12CF2B0-55D0-47A2-87A7-EEA976AD86F4}"/>
              </a:ext>
            </a:extLst>
          </p:cNvPr>
          <p:cNvSpPr>
            <a:spLocks noGrp="1"/>
          </p:cNvSpPr>
          <p:nvPr>
            <p:ph type="title"/>
          </p:nvPr>
        </p:nvSpPr>
        <p:spPr/>
        <p:txBody>
          <a:bodyPr/>
          <a:lstStyle/>
          <a:p>
            <a:r>
              <a:rPr lang="zh-CN" altLang="en-US" dirty="0"/>
              <a:t>聚类分析</a:t>
            </a:r>
          </a:p>
        </p:txBody>
      </p:sp>
      <p:sp>
        <p:nvSpPr>
          <p:cNvPr id="3" name="内容占位符 2">
            <a:extLst>
              <a:ext uri="{FF2B5EF4-FFF2-40B4-BE49-F238E27FC236}">
                <a16:creationId xmlns="" xmlns:a16="http://schemas.microsoft.com/office/drawing/2014/main" id="{F782098B-E81B-425F-B715-7D43D5205C82}"/>
              </a:ext>
            </a:extLst>
          </p:cNvPr>
          <p:cNvSpPr>
            <a:spLocks noGrp="1"/>
          </p:cNvSpPr>
          <p:nvPr>
            <p:ph sz="quarter" idx="10"/>
          </p:nvPr>
        </p:nvSpPr>
        <p:spPr>
          <a:xfrm>
            <a:off x="1199456" y="925491"/>
            <a:ext cx="9648216" cy="4942244"/>
          </a:xfrm>
        </p:spPr>
        <p:txBody>
          <a:bodyPr/>
          <a:lstStyle/>
          <a:p>
            <a:r>
              <a:rPr lang="zh-CN" altLang="en-US" dirty="0"/>
              <a:t>聚类分析</a:t>
            </a:r>
            <a:endParaRPr lang="en-US" altLang="zh-CN" dirty="0"/>
          </a:p>
          <a:p>
            <a:pPr lvl="1"/>
            <a:r>
              <a:rPr lang="zh-CN" altLang="en-US" dirty="0"/>
              <a:t>将物理或抽象对象的集合分组成为由类似的对象组成的多个类的过程</a:t>
            </a:r>
          </a:p>
          <a:p>
            <a:pPr lvl="1"/>
            <a:r>
              <a:rPr lang="zh-CN" altLang="en-US" dirty="0"/>
              <a:t>最大化类内的相似性和最小化类间的相似性</a:t>
            </a:r>
          </a:p>
          <a:p>
            <a:r>
              <a:rPr lang="zh-CN" altLang="en-US" dirty="0"/>
              <a:t>应用</a:t>
            </a:r>
            <a:endParaRPr lang="en-US" altLang="zh-CN" dirty="0"/>
          </a:p>
          <a:p>
            <a:pPr lvl="1"/>
            <a:r>
              <a:rPr lang="zh-CN" altLang="en-US" dirty="0"/>
              <a:t>对</a:t>
            </a:r>
            <a:r>
              <a:rPr lang="en-US" altLang="zh-CN" dirty="0"/>
              <a:t>WEB</a:t>
            </a:r>
            <a:r>
              <a:rPr lang="zh-CN" altLang="en-US" dirty="0"/>
              <a:t>日志的数据进行聚类，以发现相同的用户访问模式</a:t>
            </a:r>
          </a:p>
          <a:p>
            <a:pPr lvl="1"/>
            <a:endParaRPr lang="zh-CN" altLang="en-US" dirty="0"/>
          </a:p>
        </p:txBody>
      </p:sp>
      <p:grpSp>
        <p:nvGrpSpPr>
          <p:cNvPr id="4" name="组合 3">
            <a:extLst>
              <a:ext uri="{FF2B5EF4-FFF2-40B4-BE49-F238E27FC236}">
                <a16:creationId xmlns="" xmlns:a16="http://schemas.microsoft.com/office/drawing/2014/main" id="{7FF1C060-C301-46C0-98C2-ED0102DEFBC2}"/>
              </a:ext>
            </a:extLst>
          </p:cNvPr>
          <p:cNvGrpSpPr/>
          <p:nvPr/>
        </p:nvGrpSpPr>
        <p:grpSpPr>
          <a:xfrm>
            <a:off x="8521499" y="3576788"/>
            <a:ext cx="3505200" cy="2895600"/>
            <a:chOff x="8376357" y="2472795"/>
            <a:chExt cx="3505200" cy="2895600"/>
          </a:xfrm>
        </p:grpSpPr>
        <p:sp>
          <p:nvSpPr>
            <p:cNvPr id="5" name="Freeform 2">
              <a:extLst>
                <a:ext uri="{FF2B5EF4-FFF2-40B4-BE49-F238E27FC236}">
                  <a16:creationId xmlns="" xmlns:a16="http://schemas.microsoft.com/office/drawing/2014/main" id="{C889B07E-4DBE-4C70-A727-6ACA9E0A048D}"/>
                </a:ext>
              </a:extLst>
            </p:cNvPr>
            <p:cNvSpPr>
              <a:spLocks/>
            </p:cNvSpPr>
            <p:nvPr/>
          </p:nvSpPr>
          <p:spPr bwMode="auto">
            <a:xfrm>
              <a:off x="9182807" y="4301595"/>
              <a:ext cx="1403350" cy="822325"/>
            </a:xfrm>
            <a:custGeom>
              <a:avLst/>
              <a:gdLst>
                <a:gd name="T0" fmla="*/ 9 w 1140"/>
                <a:gd name="T1" fmla="*/ 612 h 674"/>
                <a:gd name="T2" fmla="*/ 102 w 1140"/>
                <a:gd name="T3" fmla="*/ 418 h 674"/>
                <a:gd name="T4" fmla="*/ 118 w 1140"/>
                <a:gd name="T5" fmla="*/ 403 h 674"/>
                <a:gd name="T6" fmla="*/ 226 w 1140"/>
                <a:gd name="T7" fmla="*/ 286 h 674"/>
                <a:gd name="T8" fmla="*/ 327 w 1140"/>
                <a:gd name="T9" fmla="*/ 217 h 674"/>
                <a:gd name="T10" fmla="*/ 389 w 1140"/>
                <a:gd name="T11" fmla="*/ 201 h 674"/>
                <a:gd name="T12" fmla="*/ 520 w 1140"/>
                <a:gd name="T13" fmla="*/ 108 h 674"/>
                <a:gd name="T14" fmla="*/ 644 w 1140"/>
                <a:gd name="T15" fmla="*/ 70 h 674"/>
                <a:gd name="T16" fmla="*/ 838 w 1140"/>
                <a:gd name="T17" fmla="*/ 0 h 674"/>
                <a:gd name="T18" fmla="*/ 938 w 1140"/>
                <a:gd name="T19" fmla="*/ 8 h 674"/>
                <a:gd name="T20" fmla="*/ 993 w 1140"/>
                <a:gd name="T21" fmla="*/ 85 h 674"/>
                <a:gd name="T22" fmla="*/ 1062 w 1140"/>
                <a:gd name="T23" fmla="*/ 147 h 674"/>
                <a:gd name="T24" fmla="*/ 1078 w 1140"/>
                <a:gd name="T25" fmla="*/ 163 h 674"/>
                <a:gd name="T26" fmla="*/ 1109 w 1140"/>
                <a:gd name="T27" fmla="*/ 225 h 674"/>
                <a:gd name="T28" fmla="*/ 1140 w 1140"/>
                <a:gd name="T29" fmla="*/ 348 h 674"/>
                <a:gd name="T30" fmla="*/ 1101 w 1140"/>
                <a:gd name="T31" fmla="*/ 488 h 674"/>
                <a:gd name="T32" fmla="*/ 807 w 1140"/>
                <a:gd name="T33" fmla="*/ 612 h 674"/>
                <a:gd name="T34" fmla="*/ 458 w 1140"/>
                <a:gd name="T35" fmla="*/ 650 h 674"/>
                <a:gd name="T36" fmla="*/ 303 w 1140"/>
                <a:gd name="T37" fmla="*/ 674 h 674"/>
                <a:gd name="T38" fmla="*/ 25 w 1140"/>
                <a:gd name="T39" fmla="*/ 666 h 674"/>
                <a:gd name="T40" fmla="*/ 9 w 1140"/>
                <a:gd name="T41" fmla="*/ 61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0" h="674">
                  <a:moveTo>
                    <a:pt x="9" y="612"/>
                  </a:moveTo>
                  <a:cubicBezTo>
                    <a:pt x="42" y="548"/>
                    <a:pt x="70" y="482"/>
                    <a:pt x="102" y="418"/>
                  </a:cubicBezTo>
                  <a:cubicBezTo>
                    <a:pt x="105" y="411"/>
                    <a:pt x="113" y="409"/>
                    <a:pt x="118" y="403"/>
                  </a:cubicBezTo>
                  <a:cubicBezTo>
                    <a:pt x="151" y="361"/>
                    <a:pt x="188" y="324"/>
                    <a:pt x="226" y="286"/>
                  </a:cubicBezTo>
                  <a:cubicBezTo>
                    <a:pt x="253" y="259"/>
                    <a:pt x="291" y="230"/>
                    <a:pt x="327" y="217"/>
                  </a:cubicBezTo>
                  <a:cubicBezTo>
                    <a:pt x="347" y="210"/>
                    <a:pt x="389" y="201"/>
                    <a:pt x="389" y="201"/>
                  </a:cubicBezTo>
                  <a:cubicBezTo>
                    <a:pt x="434" y="171"/>
                    <a:pt x="476" y="139"/>
                    <a:pt x="520" y="108"/>
                  </a:cubicBezTo>
                  <a:cubicBezTo>
                    <a:pt x="541" y="93"/>
                    <a:pt x="612" y="80"/>
                    <a:pt x="644" y="70"/>
                  </a:cubicBezTo>
                  <a:cubicBezTo>
                    <a:pt x="715" y="47"/>
                    <a:pt x="762" y="16"/>
                    <a:pt x="838" y="0"/>
                  </a:cubicBezTo>
                  <a:cubicBezTo>
                    <a:pt x="871" y="3"/>
                    <a:pt x="905" y="1"/>
                    <a:pt x="938" y="8"/>
                  </a:cubicBezTo>
                  <a:cubicBezTo>
                    <a:pt x="948" y="10"/>
                    <a:pt x="981" y="73"/>
                    <a:pt x="993" y="85"/>
                  </a:cubicBezTo>
                  <a:cubicBezTo>
                    <a:pt x="1011" y="103"/>
                    <a:pt x="1048" y="133"/>
                    <a:pt x="1062" y="147"/>
                  </a:cubicBezTo>
                  <a:cubicBezTo>
                    <a:pt x="1067" y="152"/>
                    <a:pt x="1078" y="163"/>
                    <a:pt x="1078" y="163"/>
                  </a:cubicBezTo>
                  <a:cubicBezTo>
                    <a:pt x="1086" y="189"/>
                    <a:pt x="1090" y="206"/>
                    <a:pt x="1109" y="225"/>
                  </a:cubicBezTo>
                  <a:cubicBezTo>
                    <a:pt x="1122" y="266"/>
                    <a:pt x="1133" y="305"/>
                    <a:pt x="1140" y="348"/>
                  </a:cubicBezTo>
                  <a:cubicBezTo>
                    <a:pt x="1134" y="395"/>
                    <a:pt x="1127" y="447"/>
                    <a:pt x="1101" y="488"/>
                  </a:cubicBezTo>
                  <a:cubicBezTo>
                    <a:pt x="1039" y="586"/>
                    <a:pt x="910" y="602"/>
                    <a:pt x="807" y="612"/>
                  </a:cubicBezTo>
                  <a:cubicBezTo>
                    <a:pt x="692" y="638"/>
                    <a:pt x="576" y="642"/>
                    <a:pt x="458" y="650"/>
                  </a:cubicBezTo>
                  <a:cubicBezTo>
                    <a:pt x="406" y="658"/>
                    <a:pt x="354" y="663"/>
                    <a:pt x="303" y="674"/>
                  </a:cubicBezTo>
                  <a:cubicBezTo>
                    <a:pt x="210" y="671"/>
                    <a:pt x="117" y="674"/>
                    <a:pt x="25" y="666"/>
                  </a:cubicBezTo>
                  <a:cubicBezTo>
                    <a:pt x="0" y="664"/>
                    <a:pt x="3" y="626"/>
                    <a:pt x="9" y="612"/>
                  </a:cubicBezTo>
                  <a:close/>
                </a:path>
              </a:pathLst>
            </a:custGeom>
            <a:pattFill prst="dashUpDiag">
              <a:fgClr>
                <a:srgbClr val="33CCCC"/>
              </a:fgClr>
              <a:bgClr>
                <a:srgbClr val="FFFFFF"/>
              </a:bgClr>
            </a:patt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4">
              <a:extLst>
                <a:ext uri="{FF2B5EF4-FFF2-40B4-BE49-F238E27FC236}">
                  <a16:creationId xmlns="" xmlns:a16="http://schemas.microsoft.com/office/drawing/2014/main" id="{9F3BC0F6-BDB0-437D-A64A-80AF244A1506}"/>
                </a:ext>
              </a:extLst>
            </p:cNvPr>
            <p:cNvSpPr>
              <a:spLocks noChangeShapeType="1"/>
            </p:cNvSpPr>
            <p:nvPr/>
          </p:nvSpPr>
          <p:spPr bwMode="auto">
            <a:xfrm>
              <a:off x="8376357" y="2472795"/>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 xmlns:a16="http://schemas.microsoft.com/office/drawing/2014/main" id="{154F4125-3B2E-4C26-94D4-53B7AE78B105}"/>
                </a:ext>
              </a:extLst>
            </p:cNvPr>
            <p:cNvSpPr>
              <a:spLocks noChangeShapeType="1"/>
            </p:cNvSpPr>
            <p:nvPr/>
          </p:nvSpPr>
          <p:spPr bwMode="auto">
            <a:xfrm>
              <a:off x="8376357" y="5368395"/>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a:extLst>
                <a:ext uri="{FF2B5EF4-FFF2-40B4-BE49-F238E27FC236}">
                  <a16:creationId xmlns="" xmlns:a16="http://schemas.microsoft.com/office/drawing/2014/main" id="{837B60FC-838D-4D24-A2B0-A47F9128A9F6}"/>
                </a:ext>
              </a:extLst>
            </p:cNvPr>
            <p:cNvSpPr>
              <a:spLocks noChangeShapeType="1"/>
            </p:cNvSpPr>
            <p:nvPr/>
          </p:nvSpPr>
          <p:spPr bwMode="auto">
            <a:xfrm>
              <a:off x="8376357" y="2472795"/>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a:extLst>
                <a:ext uri="{FF2B5EF4-FFF2-40B4-BE49-F238E27FC236}">
                  <a16:creationId xmlns="" xmlns:a16="http://schemas.microsoft.com/office/drawing/2014/main" id="{6B601FFC-14FA-4485-890C-0BA907EB11ED}"/>
                </a:ext>
              </a:extLst>
            </p:cNvPr>
            <p:cNvSpPr>
              <a:spLocks noChangeShapeType="1"/>
            </p:cNvSpPr>
            <p:nvPr/>
          </p:nvSpPr>
          <p:spPr bwMode="auto">
            <a:xfrm>
              <a:off x="8376357" y="5368395"/>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9">
              <a:extLst>
                <a:ext uri="{FF2B5EF4-FFF2-40B4-BE49-F238E27FC236}">
                  <a16:creationId xmlns="" xmlns:a16="http://schemas.microsoft.com/office/drawing/2014/main" id="{C12DE34E-5FDB-489A-9724-F81192CB9F06}"/>
                </a:ext>
              </a:extLst>
            </p:cNvPr>
            <p:cNvSpPr>
              <a:spLocks noChangeArrowheads="1"/>
            </p:cNvSpPr>
            <p:nvPr/>
          </p:nvSpPr>
          <p:spPr bwMode="auto">
            <a:xfrm>
              <a:off x="9068507" y="36221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0">
              <a:extLst>
                <a:ext uri="{FF2B5EF4-FFF2-40B4-BE49-F238E27FC236}">
                  <a16:creationId xmlns="" xmlns:a16="http://schemas.microsoft.com/office/drawing/2014/main" id="{60EEAB17-F131-4062-8E21-E0EDF3DF736A}"/>
                </a:ext>
              </a:extLst>
            </p:cNvPr>
            <p:cNvSpPr>
              <a:spLocks noChangeArrowheads="1"/>
            </p:cNvSpPr>
            <p:nvPr/>
          </p:nvSpPr>
          <p:spPr bwMode="auto">
            <a:xfrm>
              <a:off x="9220907" y="37745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1">
              <a:extLst>
                <a:ext uri="{FF2B5EF4-FFF2-40B4-BE49-F238E27FC236}">
                  <a16:creationId xmlns="" xmlns:a16="http://schemas.microsoft.com/office/drawing/2014/main" id="{8905E647-43F0-4D9C-8FDA-65D3FD2D7418}"/>
                </a:ext>
              </a:extLst>
            </p:cNvPr>
            <p:cNvSpPr>
              <a:spLocks noChangeArrowheads="1"/>
            </p:cNvSpPr>
            <p:nvPr/>
          </p:nvSpPr>
          <p:spPr bwMode="auto">
            <a:xfrm>
              <a:off x="9525707" y="36983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2">
              <a:extLst>
                <a:ext uri="{FF2B5EF4-FFF2-40B4-BE49-F238E27FC236}">
                  <a16:creationId xmlns="" xmlns:a16="http://schemas.microsoft.com/office/drawing/2014/main" id="{3329A925-B18A-4303-83C6-5B638B8BF3B5}"/>
                </a:ext>
              </a:extLst>
            </p:cNvPr>
            <p:cNvSpPr>
              <a:spLocks noChangeArrowheads="1"/>
            </p:cNvSpPr>
            <p:nvPr/>
          </p:nvSpPr>
          <p:spPr bwMode="auto">
            <a:xfrm>
              <a:off x="9830507" y="36221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3">
              <a:extLst>
                <a:ext uri="{FF2B5EF4-FFF2-40B4-BE49-F238E27FC236}">
                  <a16:creationId xmlns="" xmlns:a16="http://schemas.microsoft.com/office/drawing/2014/main" id="{83514338-44B3-49DE-A69C-B44E8B898B4D}"/>
                </a:ext>
              </a:extLst>
            </p:cNvPr>
            <p:cNvSpPr>
              <a:spLocks noChangeArrowheads="1"/>
            </p:cNvSpPr>
            <p:nvPr/>
          </p:nvSpPr>
          <p:spPr bwMode="auto">
            <a:xfrm>
              <a:off x="8992307" y="43079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4">
              <a:extLst>
                <a:ext uri="{FF2B5EF4-FFF2-40B4-BE49-F238E27FC236}">
                  <a16:creationId xmlns="" xmlns:a16="http://schemas.microsoft.com/office/drawing/2014/main" id="{8BC03811-4DEC-4001-97EF-6BA1FDC5A852}"/>
                </a:ext>
              </a:extLst>
            </p:cNvPr>
            <p:cNvSpPr>
              <a:spLocks noChangeArrowheads="1"/>
            </p:cNvSpPr>
            <p:nvPr/>
          </p:nvSpPr>
          <p:spPr bwMode="auto">
            <a:xfrm>
              <a:off x="10211507" y="33173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5">
              <a:extLst>
                <a:ext uri="{FF2B5EF4-FFF2-40B4-BE49-F238E27FC236}">
                  <a16:creationId xmlns="" xmlns:a16="http://schemas.microsoft.com/office/drawing/2014/main" id="{C8117B4B-9D19-471E-802A-9D4D00337198}"/>
                </a:ext>
              </a:extLst>
            </p:cNvPr>
            <p:cNvSpPr>
              <a:spLocks noChangeArrowheads="1"/>
            </p:cNvSpPr>
            <p:nvPr/>
          </p:nvSpPr>
          <p:spPr bwMode="auto">
            <a:xfrm>
              <a:off x="9373307" y="40793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6">
              <a:extLst>
                <a:ext uri="{FF2B5EF4-FFF2-40B4-BE49-F238E27FC236}">
                  <a16:creationId xmlns="" xmlns:a16="http://schemas.microsoft.com/office/drawing/2014/main" id="{71AEC6A0-C8D9-4B30-9AA2-D2D304E31703}"/>
                </a:ext>
              </a:extLst>
            </p:cNvPr>
            <p:cNvSpPr>
              <a:spLocks noChangeArrowheads="1"/>
            </p:cNvSpPr>
            <p:nvPr/>
          </p:nvSpPr>
          <p:spPr bwMode="auto">
            <a:xfrm>
              <a:off x="9830507" y="39269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17">
              <a:extLst>
                <a:ext uri="{FF2B5EF4-FFF2-40B4-BE49-F238E27FC236}">
                  <a16:creationId xmlns="" xmlns:a16="http://schemas.microsoft.com/office/drawing/2014/main" id="{5F6EE733-0425-4F09-9E42-5F96FB495B5A}"/>
                </a:ext>
              </a:extLst>
            </p:cNvPr>
            <p:cNvSpPr>
              <a:spLocks noChangeArrowheads="1"/>
            </p:cNvSpPr>
            <p:nvPr/>
          </p:nvSpPr>
          <p:spPr bwMode="auto">
            <a:xfrm>
              <a:off x="10211507" y="38507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8">
              <a:extLst>
                <a:ext uri="{FF2B5EF4-FFF2-40B4-BE49-F238E27FC236}">
                  <a16:creationId xmlns="" xmlns:a16="http://schemas.microsoft.com/office/drawing/2014/main" id="{403038B9-6DA8-4940-8F24-F888D6402963}"/>
                </a:ext>
              </a:extLst>
            </p:cNvPr>
            <p:cNvSpPr>
              <a:spLocks noChangeArrowheads="1"/>
            </p:cNvSpPr>
            <p:nvPr/>
          </p:nvSpPr>
          <p:spPr bwMode="auto">
            <a:xfrm>
              <a:off x="9144707" y="44603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19">
              <a:extLst>
                <a:ext uri="{FF2B5EF4-FFF2-40B4-BE49-F238E27FC236}">
                  <a16:creationId xmlns="" xmlns:a16="http://schemas.microsoft.com/office/drawing/2014/main" id="{80A51FF3-83B0-40B5-BD27-EEFE1CCB706C}"/>
                </a:ext>
              </a:extLst>
            </p:cNvPr>
            <p:cNvSpPr>
              <a:spLocks noChangeArrowheads="1"/>
            </p:cNvSpPr>
            <p:nvPr/>
          </p:nvSpPr>
          <p:spPr bwMode="auto">
            <a:xfrm>
              <a:off x="8916107" y="46889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0">
              <a:extLst>
                <a:ext uri="{FF2B5EF4-FFF2-40B4-BE49-F238E27FC236}">
                  <a16:creationId xmlns="" xmlns:a16="http://schemas.microsoft.com/office/drawing/2014/main" id="{DC8020C8-D4D5-488A-A1B7-0C8DB09541E8}"/>
                </a:ext>
              </a:extLst>
            </p:cNvPr>
            <p:cNvSpPr>
              <a:spLocks noChangeArrowheads="1"/>
            </p:cNvSpPr>
            <p:nvPr/>
          </p:nvSpPr>
          <p:spPr bwMode="auto">
            <a:xfrm>
              <a:off x="9601907" y="33173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1">
              <a:extLst>
                <a:ext uri="{FF2B5EF4-FFF2-40B4-BE49-F238E27FC236}">
                  <a16:creationId xmlns="" xmlns:a16="http://schemas.microsoft.com/office/drawing/2014/main" id="{0D0E68F7-A2D2-448D-BBFB-1D5C793E8804}"/>
                </a:ext>
              </a:extLst>
            </p:cNvPr>
            <p:cNvSpPr>
              <a:spLocks noChangeArrowheads="1"/>
            </p:cNvSpPr>
            <p:nvPr/>
          </p:nvSpPr>
          <p:spPr bwMode="auto">
            <a:xfrm>
              <a:off x="10211507" y="35459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2">
              <a:extLst>
                <a:ext uri="{FF2B5EF4-FFF2-40B4-BE49-F238E27FC236}">
                  <a16:creationId xmlns="" xmlns:a16="http://schemas.microsoft.com/office/drawing/2014/main" id="{FC606A7A-F0D9-44F4-9406-B24BBFD518FC}"/>
                </a:ext>
              </a:extLst>
            </p:cNvPr>
            <p:cNvSpPr>
              <a:spLocks noChangeArrowheads="1"/>
            </p:cNvSpPr>
            <p:nvPr/>
          </p:nvSpPr>
          <p:spPr bwMode="auto">
            <a:xfrm>
              <a:off x="11278307" y="36221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3">
              <a:extLst>
                <a:ext uri="{FF2B5EF4-FFF2-40B4-BE49-F238E27FC236}">
                  <a16:creationId xmlns="" xmlns:a16="http://schemas.microsoft.com/office/drawing/2014/main" id="{A1C0F32C-F8F1-4E50-A975-E3E4456DD4B3}"/>
                </a:ext>
              </a:extLst>
            </p:cNvPr>
            <p:cNvSpPr>
              <a:spLocks noChangeArrowheads="1"/>
            </p:cNvSpPr>
            <p:nvPr/>
          </p:nvSpPr>
          <p:spPr bwMode="auto">
            <a:xfrm>
              <a:off x="10973507" y="38507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4">
              <a:extLst>
                <a:ext uri="{FF2B5EF4-FFF2-40B4-BE49-F238E27FC236}">
                  <a16:creationId xmlns="" xmlns:a16="http://schemas.microsoft.com/office/drawing/2014/main" id="{02710C17-1128-4579-9844-DAAEBE61C31D}"/>
                </a:ext>
              </a:extLst>
            </p:cNvPr>
            <p:cNvSpPr>
              <a:spLocks noChangeArrowheads="1"/>
            </p:cNvSpPr>
            <p:nvPr/>
          </p:nvSpPr>
          <p:spPr bwMode="auto">
            <a:xfrm>
              <a:off x="10897307" y="41555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5">
              <a:extLst>
                <a:ext uri="{FF2B5EF4-FFF2-40B4-BE49-F238E27FC236}">
                  <a16:creationId xmlns="" xmlns:a16="http://schemas.microsoft.com/office/drawing/2014/main" id="{0C57E9F9-3D96-4F65-8008-33AD4B64D5A2}"/>
                </a:ext>
              </a:extLst>
            </p:cNvPr>
            <p:cNvSpPr>
              <a:spLocks noChangeArrowheads="1"/>
            </p:cNvSpPr>
            <p:nvPr/>
          </p:nvSpPr>
          <p:spPr bwMode="auto">
            <a:xfrm>
              <a:off x="11202107" y="42317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6">
              <a:extLst>
                <a:ext uri="{FF2B5EF4-FFF2-40B4-BE49-F238E27FC236}">
                  <a16:creationId xmlns="" xmlns:a16="http://schemas.microsoft.com/office/drawing/2014/main" id="{8C6D9B37-F406-4EF1-9B40-0D509344CDC2}"/>
                </a:ext>
              </a:extLst>
            </p:cNvPr>
            <p:cNvSpPr>
              <a:spLocks noChangeArrowheads="1"/>
            </p:cNvSpPr>
            <p:nvPr/>
          </p:nvSpPr>
          <p:spPr bwMode="auto">
            <a:xfrm>
              <a:off x="11354507" y="43841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27">
              <a:extLst>
                <a:ext uri="{FF2B5EF4-FFF2-40B4-BE49-F238E27FC236}">
                  <a16:creationId xmlns="" xmlns:a16="http://schemas.microsoft.com/office/drawing/2014/main" id="{320D091D-12C7-4D5E-8E3D-DF639C25E0F3}"/>
                </a:ext>
              </a:extLst>
            </p:cNvPr>
            <p:cNvSpPr>
              <a:spLocks noChangeArrowheads="1"/>
            </p:cNvSpPr>
            <p:nvPr/>
          </p:nvSpPr>
          <p:spPr bwMode="auto">
            <a:xfrm>
              <a:off x="11278307" y="400314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28">
              <a:extLst>
                <a:ext uri="{FF2B5EF4-FFF2-40B4-BE49-F238E27FC236}">
                  <a16:creationId xmlns="" xmlns:a16="http://schemas.microsoft.com/office/drawing/2014/main" id="{1412CF36-658F-41E3-A37C-F846AAF04704}"/>
                </a:ext>
              </a:extLst>
            </p:cNvPr>
            <p:cNvSpPr>
              <a:spLocks noChangeArrowheads="1"/>
            </p:cNvSpPr>
            <p:nvPr/>
          </p:nvSpPr>
          <p:spPr bwMode="auto">
            <a:xfrm>
              <a:off x="9366957" y="483499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29">
              <a:extLst>
                <a:ext uri="{FF2B5EF4-FFF2-40B4-BE49-F238E27FC236}">
                  <a16:creationId xmlns="" xmlns:a16="http://schemas.microsoft.com/office/drawing/2014/main" id="{37C62B52-3EA7-4B20-8A46-D28D383D465F}"/>
                </a:ext>
              </a:extLst>
            </p:cNvPr>
            <p:cNvSpPr>
              <a:spLocks noChangeArrowheads="1"/>
            </p:cNvSpPr>
            <p:nvPr/>
          </p:nvSpPr>
          <p:spPr bwMode="auto">
            <a:xfrm>
              <a:off x="9595557" y="468259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0">
              <a:extLst>
                <a:ext uri="{FF2B5EF4-FFF2-40B4-BE49-F238E27FC236}">
                  <a16:creationId xmlns="" xmlns:a16="http://schemas.microsoft.com/office/drawing/2014/main" id="{0A727788-D4B6-48F8-A5EF-361D708EA74D}"/>
                </a:ext>
              </a:extLst>
            </p:cNvPr>
            <p:cNvSpPr>
              <a:spLocks noChangeArrowheads="1"/>
            </p:cNvSpPr>
            <p:nvPr/>
          </p:nvSpPr>
          <p:spPr bwMode="auto">
            <a:xfrm>
              <a:off x="9900357" y="475879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1">
              <a:extLst>
                <a:ext uri="{FF2B5EF4-FFF2-40B4-BE49-F238E27FC236}">
                  <a16:creationId xmlns="" xmlns:a16="http://schemas.microsoft.com/office/drawing/2014/main" id="{0C82F32F-FC19-479D-B108-17197B7376B3}"/>
                </a:ext>
              </a:extLst>
            </p:cNvPr>
            <p:cNvSpPr>
              <a:spLocks noChangeArrowheads="1"/>
            </p:cNvSpPr>
            <p:nvPr/>
          </p:nvSpPr>
          <p:spPr bwMode="auto">
            <a:xfrm>
              <a:off x="9900357" y="453019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2">
              <a:extLst>
                <a:ext uri="{FF2B5EF4-FFF2-40B4-BE49-F238E27FC236}">
                  <a16:creationId xmlns="" xmlns:a16="http://schemas.microsoft.com/office/drawing/2014/main" id="{917D6346-9B37-4F3E-9D77-D000EC5D7FF9}"/>
                </a:ext>
              </a:extLst>
            </p:cNvPr>
            <p:cNvSpPr>
              <a:spLocks noChangeArrowheads="1"/>
            </p:cNvSpPr>
            <p:nvPr/>
          </p:nvSpPr>
          <p:spPr bwMode="auto">
            <a:xfrm>
              <a:off x="10205157" y="445399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3">
              <a:extLst>
                <a:ext uri="{FF2B5EF4-FFF2-40B4-BE49-F238E27FC236}">
                  <a16:creationId xmlns="" xmlns:a16="http://schemas.microsoft.com/office/drawing/2014/main" id="{599C0944-E627-4700-A3FA-B0ABB288C817}"/>
                </a:ext>
              </a:extLst>
            </p:cNvPr>
            <p:cNvSpPr>
              <a:spLocks noChangeArrowheads="1"/>
            </p:cNvSpPr>
            <p:nvPr/>
          </p:nvSpPr>
          <p:spPr bwMode="auto">
            <a:xfrm>
              <a:off x="10281357" y="4758795"/>
              <a:ext cx="152400" cy="1524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4">
              <a:extLst>
                <a:ext uri="{FF2B5EF4-FFF2-40B4-BE49-F238E27FC236}">
                  <a16:creationId xmlns="" xmlns:a16="http://schemas.microsoft.com/office/drawing/2014/main" id="{CA20E51D-9AE4-44E6-84D0-54BCD84D0A27}"/>
                </a:ext>
              </a:extLst>
            </p:cNvPr>
            <p:cNvSpPr>
              <a:spLocks noChangeArrowheads="1"/>
            </p:cNvSpPr>
            <p:nvPr/>
          </p:nvSpPr>
          <p:spPr bwMode="auto">
            <a:xfrm>
              <a:off x="9900357" y="331099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35">
              <a:extLst>
                <a:ext uri="{FF2B5EF4-FFF2-40B4-BE49-F238E27FC236}">
                  <a16:creationId xmlns="" xmlns:a16="http://schemas.microsoft.com/office/drawing/2014/main" id="{A8AA0E2D-7D42-4E96-9716-75B65B33E456}"/>
                </a:ext>
              </a:extLst>
            </p:cNvPr>
            <p:cNvSpPr>
              <a:spLocks noChangeArrowheads="1"/>
            </p:cNvSpPr>
            <p:nvPr/>
          </p:nvSpPr>
          <p:spPr bwMode="auto">
            <a:xfrm>
              <a:off x="10890957" y="4453995"/>
              <a:ext cx="139700" cy="139700"/>
            </a:xfrm>
            <a:prstGeom prst="ellipse">
              <a:avLst/>
            </a:prstGeom>
            <a:solidFill>
              <a:srgbClr val="FFFF00">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Freeform 36" descr="Wide downward diagonal">
              <a:extLst>
                <a:ext uri="{FF2B5EF4-FFF2-40B4-BE49-F238E27FC236}">
                  <a16:creationId xmlns="" xmlns:a16="http://schemas.microsoft.com/office/drawing/2014/main" id="{323C79CB-A4AC-4C3B-8233-3B452516DD4B}"/>
                </a:ext>
              </a:extLst>
            </p:cNvPr>
            <p:cNvSpPr>
              <a:spLocks/>
            </p:cNvSpPr>
            <p:nvPr/>
          </p:nvSpPr>
          <p:spPr bwMode="auto">
            <a:xfrm>
              <a:off x="8760532" y="3230033"/>
              <a:ext cx="1752600" cy="1684337"/>
            </a:xfrm>
            <a:custGeom>
              <a:avLst/>
              <a:gdLst>
                <a:gd name="T0" fmla="*/ 12 w 1104"/>
                <a:gd name="T1" fmla="*/ 945 h 1061"/>
                <a:gd name="T2" fmla="*/ 51 w 1104"/>
                <a:gd name="T3" fmla="*/ 534 h 1061"/>
                <a:gd name="T4" fmla="*/ 66 w 1104"/>
                <a:gd name="T5" fmla="*/ 457 h 1061"/>
                <a:gd name="T6" fmla="*/ 268 w 1104"/>
                <a:gd name="T7" fmla="*/ 155 h 1061"/>
                <a:gd name="T8" fmla="*/ 360 w 1104"/>
                <a:gd name="T9" fmla="*/ 101 h 1061"/>
                <a:gd name="T10" fmla="*/ 430 w 1104"/>
                <a:gd name="T11" fmla="*/ 54 h 1061"/>
                <a:gd name="T12" fmla="*/ 647 w 1104"/>
                <a:gd name="T13" fmla="*/ 0 h 1061"/>
                <a:gd name="T14" fmla="*/ 879 w 1104"/>
                <a:gd name="T15" fmla="*/ 8 h 1061"/>
                <a:gd name="T16" fmla="*/ 949 w 1104"/>
                <a:gd name="T17" fmla="*/ 31 h 1061"/>
                <a:gd name="T18" fmla="*/ 1065 w 1104"/>
                <a:gd name="T19" fmla="*/ 54 h 1061"/>
                <a:gd name="T20" fmla="*/ 1104 w 1104"/>
                <a:gd name="T21" fmla="*/ 124 h 1061"/>
                <a:gd name="T22" fmla="*/ 1096 w 1104"/>
                <a:gd name="T23" fmla="*/ 349 h 1061"/>
                <a:gd name="T24" fmla="*/ 1057 w 1104"/>
                <a:gd name="T25" fmla="*/ 418 h 1061"/>
                <a:gd name="T26" fmla="*/ 771 w 1104"/>
                <a:gd name="T27" fmla="*/ 565 h 1061"/>
                <a:gd name="T28" fmla="*/ 693 w 1104"/>
                <a:gd name="T29" fmla="*/ 604 h 1061"/>
                <a:gd name="T30" fmla="*/ 624 w 1104"/>
                <a:gd name="T31" fmla="*/ 643 h 1061"/>
                <a:gd name="T32" fmla="*/ 453 w 1104"/>
                <a:gd name="T33" fmla="*/ 782 h 1061"/>
                <a:gd name="T34" fmla="*/ 399 w 1104"/>
                <a:gd name="T35" fmla="*/ 821 h 1061"/>
                <a:gd name="T36" fmla="*/ 275 w 1104"/>
                <a:gd name="T37" fmla="*/ 929 h 1061"/>
                <a:gd name="T38" fmla="*/ 144 w 1104"/>
                <a:gd name="T39" fmla="*/ 968 h 1061"/>
                <a:gd name="T40" fmla="*/ 120 w 1104"/>
                <a:gd name="T41" fmla="*/ 976 h 1061"/>
                <a:gd name="T42" fmla="*/ 182 w 1104"/>
                <a:gd name="T43" fmla="*/ 937 h 1061"/>
                <a:gd name="T44" fmla="*/ 198 w 1104"/>
                <a:gd name="T45" fmla="*/ 1030 h 1061"/>
                <a:gd name="T46" fmla="*/ 120 w 1104"/>
                <a:gd name="T47" fmla="*/ 1061 h 1061"/>
                <a:gd name="T48" fmla="*/ 20 w 1104"/>
                <a:gd name="T49" fmla="*/ 1022 h 1061"/>
                <a:gd name="T50" fmla="*/ 12 w 1104"/>
                <a:gd name="T51" fmla="*/ 945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4" h="1061">
                  <a:moveTo>
                    <a:pt x="12" y="945"/>
                  </a:moveTo>
                  <a:cubicBezTo>
                    <a:pt x="21" y="808"/>
                    <a:pt x="19" y="668"/>
                    <a:pt x="51" y="534"/>
                  </a:cubicBezTo>
                  <a:cubicBezTo>
                    <a:pt x="53" y="525"/>
                    <a:pt x="63" y="465"/>
                    <a:pt x="66" y="457"/>
                  </a:cubicBezTo>
                  <a:cubicBezTo>
                    <a:pt x="108" y="349"/>
                    <a:pt x="179" y="231"/>
                    <a:pt x="268" y="155"/>
                  </a:cubicBezTo>
                  <a:cubicBezTo>
                    <a:pt x="328" y="104"/>
                    <a:pt x="265" y="164"/>
                    <a:pt x="360" y="101"/>
                  </a:cubicBezTo>
                  <a:cubicBezTo>
                    <a:pt x="383" y="86"/>
                    <a:pt x="403" y="63"/>
                    <a:pt x="430" y="54"/>
                  </a:cubicBezTo>
                  <a:cubicBezTo>
                    <a:pt x="502" y="31"/>
                    <a:pt x="572" y="11"/>
                    <a:pt x="647" y="0"/>
                  </a:cubicBezTo>
                  <a:cubicBezTo>
                    <a:pt x="724" y="3"/>
                    <a:pt x="802" y="3"/>
                    <a:pt x="879" y="8"/>
                  </a:cubicBezTo>
                  <a:cubicBezTo>
                    <a:pt x="902" y="9"/>
                    <a:pt x="927" y="26"/>
                    <a:pt x="949" y="31"/>
                  </a:cubicBezTo>
                  <a:cubicBezTo>
                    <a:pt x="987" y="40"/>
                    <a:pt x="1026" y="48"/>
                    <a:pt x="1065" y="54"/>
                  </a:cubicBezTo>
                  <a:cubicBezTo>
                    <a:pt x="1080" y="78"/>
                    <a:pt x="1088" y="101"/>
                    <a:pt x="1104" y="124"/>
                  </a:cubicBezTo>
                  <a:cubicBezTo>
                    <a:pt x="1101" y="199"/>
                    <a:pt x="1101" y="274"/>
                    <a:pt x="1096" y="349"/>
                  </a:cubicBezTo>
                  <a:cubicBezTo>
                    <a:pt x="1094" y="375"/>
                    <a:pt x="1057" y="418"/>
                    <a:pt x="1057" y="418"/>
                  </a:cubicBezTo>
                  <a:cubicBezTo>
                    <a:pt x="1010" y="559"/>
                    <a:pt x="899" y="557"/>
                    <a:pt x="771" y="565"/>
                  </a:cubicBezTo>
                  <a:cubicBezTo>
                    <a:pt x="737" y="574"/>
                    <a:pt x="725" y="593"/>
                    <a:pt x="693" y="604"/>
                  </a:cubicBezTo>
                  <a:cubicBezTo>
                    <a:pt x="672" y="626"/>
                    <a:pt x="650" y="626"/>
                    <a:pt x="624" y="643"/>
                  </a:cubicBezTo>
                  <a:cubicBezTo>
                    <a:pt x="570" y="678"/>
                    <a:pt x="512" y="765"/>
                    <a:pt x="453" y="782"/>
                  </a:cubicBezTo>
                  <a:cubicBezTo>
                    <a:pt x="435" y="802"/>
                    <a:pt x="425" y="812"/>
                    <a:pt x="399" y="821"/>
                  </a:cubicBezTo>
                  <a:cubicBezTo>
                    <a:pt x="369" y="867"/>
                    <a:pt x="324" y="905"/>
                    <a:pt x="275" y="929"/>
                  </a:cubicBezTo>
                  <a:cubicBezTo>
                    <a:pt x="243" y="964"/>
                    <a:pt x="189" y="961"/>
                    <a:pt x="144" y="968"/>
                  </a:cubicBezTo>
                  <a:cubicBezTo>
                    <a:pt x="136" y="971"/>
                    <a:pt x="124" y="983"/>
                    <a:pt x="120" y="976"/>
                  </a:cubicBezTo>
                  <a:cubicBezTo>
                    <a:pt x="109" y="954"/>
                    <a:pt x="182" y="937"/>
                    <a:pt x="182" y="937"/>
                  </a:cubicBezTo>
                  <a:cubicBezTo>
                    <a:pt x="228" y="952"/>
                    <a:pt x="233" y="994"/>
                    <a:pt x="198" y="1030"/>
                  </a:cubicBezTo>
                  <a:cubicBezTo>
                    <a:pt x="178" y="1051"/>
                    <a:pt x="147" y="1054"/>
                    <a:pt x="120" y="1061"/>
                  </a:cubicBezTo>
                  <a:cubicBezTo>
                    <a:pt x="52" y="1053"/>
                    <a:pt x="57" y="1061"/>
                    <a:pt x="20" y="1022"/>
                  </a:cubicBezTo>
                  <a:cubicBezTo>
                    <a:pt x="0" y="966"/>
                    <a:pt x="0" y="992"/>
                    <a:pt x="12" y="945"/>
                  </a:cubicBezTo>
                  <a:close/>
                </a:path>
              </a:pathLst>
            </a:custGeom>
            <a:pattFill prst="wdDnDiag">
              <a:fgClr>
                <a:srgbClr val="FF99CC">
                  <a:alpha val="50000"/>
                </a:srgbClr>
              </a:fgClr>
              <a:bgClr>
                <a:srgbClr val="FFFFFF">
                  <a:alpha val="50000"/>
                </a:srgbClr>
              </a:bgClr>
            </a:patt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Freeform 37">
              <a:extLst>
                <a:ext uri="{FF2B5EF4-FFF2-40B4-BE49-F238E27FC236}">
                  <a16:creationId xmlns="" xmlns:a16="http://schemas.microsoft.com/office/drawing/2014/main" id="{F47CA64E-6F94-4C78-976C-6DCCFB4E68BD}"/>
                </a:ext>
              </a:extLst>
            </p:cNvPr>
            <p:cNvSpPr>
              <a:spLocks/>
            </p:cNvSpPr>
            <p:nvPr/>
          </p:nvSpPr>
          <p:spPr bwMode="auto">
            <a:xfrm>
              <a:off x="10781420" y="3449108"/>
              <a:ext cx="1006475" cy="1403350"/>
            </a:xfrm>
            <a:custGeom>
              <a:avLst/>
              <a:gdLst>
                <a:gd name="T0" fmla="*/ 204 w 634"/>
                <a:gd name="T1" fmla="*/ 80 h 884"/>
                <a:gd name="T2" fmla="*/ 131 w 634"/>
                <a:gd name="T3" fmla="*/ 117 h 884"/>
                <a:gd name="T4" fmla="*/ 73 w 634"/>
                <a:gd name="T5" fmla="*/ 204 h 884"/>
                <a:gd name="T6" fmla="*/ 43 w 634"/>
                <a:gd name="T7" fmla="*/ 277 h 884"/>
                <a:gd name="T8" fmla="*/ 29 w 634"/>
                <a:gd name="T9" fmla="*/ 321 h 884"/>
                <a:gd name="T10" fmla="*/ 22 w 634"/>
                <a:gd name="T11" fmla="*/ 343 h 884"/>
                <a:gd name="T12" fmla="*/ 0 w 634"/>
                <a:gd name="T13" fmla="*/ 525 h 884"/>
                <a:gd name="T14" fmla="*/ 7 w 634"/>
                <a:gd name="T15" fmla="*/ 671 h 884"/>
                <a:gd name="T16" fmla="*/ 36 w 634"/>
                <a:gd name="T17" fmla="*/ 736 h 884"/>
                <a:gd name="T18" fmla="*/ 255 w 634"/>
                <a:gd name="T19" fmla="*/ 882 h 884"/>
                <a:gd name="T20" fmla="*/ 423 w 634"/>
                <a:gd name="T21" fmla="*/ 868 h 884"/>
                <a:gd name="T22" fmla="*/ 503 w 634"/>
                <a:gd name="T23" fmla="*/ 824 h 884"/>
                <a:gd name="T24" fmla="*/ 554 w 634"/>
                <a:gd name="T25" fmla="*/ 758 h 884"/>
                <a:gd name="T26" fmla="*/ 583 w 634"/>
                <a:gd name="T27" fmla="*/ 714 h 884"/>
                <a:gd name="T28" fmla="*/ 612 w 634"/>
                <a:gd name="T29" fmla="*/ 642 h 884"/>
                <a:gd name="T30" fmla="*/ 634 w 634"/>
                <a:gd name="T31" fmla="*/ 510 h 884"/>
                <a:gd name="T32" fmla="*/ 627 w 634"/>
                <a:gd name="T33" fmla="*/ 372 h 884"/>
                <a:gd name="T34" fmla="*/ 605 w 634"/>
                <a:gd name="T35" fmla="*/ 204 h 884"/>
                <a:gd name="T36" fmla="*/ 503 w 634"/>
                <a:gd name="T37" fmla="*/ 0 h 884"/>
                <a:gd name="T38" fmla="*/ 248 w 634"/>
                <a:gd name="T39" fmla="*/ 29 h 884"/>
                <a:gd name="T40" fmla="*/ 160 w 634"/>
                <a:gd name="T41" fmla="*/ 66 h 884"/>
                <a:gd name="T42" fmla="*/ 153 w 634"/>
                <a:gd name="T43" fmla="*/ 102 h 884"/>
                <a:gd name="T44" fmla="*/ 165 w 634"/>
                <a:gd name="T45" fmla="*/ 57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4" h="884">
                  <a:moveTo>
                    <a:pt x="204" y="80"/>
                  </a:moveTo>
                  <a:cubicBezTo>
                    <a:pt x="180" y="92"/>
                    <a:pt x="154" y="103"/>
                    <a:pt x="131" y="117"/>
                  </a:cubicBezTo>
                  <a:cubicBezTo>
                    <a:pt x="99" y="136"/>
                    <a:pt x="91" y="175"/>
                    <a:pt x="73" y="204"/>
                  </a:cubicBezTo>
                  <a:cubicBezTo>
                    <a:pt x="65" y="233"/>
                    <a:pt x="60" y="252"/>
                    <a:pt x="43" y="277"/>
                  </a:cubicBezTo>
                  <a:cubicBezTo>
                    <a:pt x="38" y="292"/>
                    <a:pt x="34" y="306"/>
                    <a:pt x="29" y="321"/>
                  </a:cubicBezTo>
                  <a:cubicBezTo>
                    <a:pt x="27" y="328"/>
                    <a:pt x="22" y="343"/>
                    <a:pt x="22" y="343"/>
                  </a:cubicBezTo>
                  <a:cubicBezTo>
                    <a:pt x="14" y="404"/>
                    <a:pt x="6" y="464"/>
                    <a:pt x="0" y="525"/>
                  </a:cubicBezTo>
                  <a:cubicBezTo>
                    <a:pt x="2" y="574"/>
                    <a:pt x="3" y="622"/>
                    <a:pt x="7" y="671"/>
                  </a:cubicBezTo>
                  <a:cubicBezTo>
                    <a:pt x="9" y="695"/>
                    <a:pt x="26" y="715"/>
                    <a:pt x="36" y="736"/>
                  </a:cubicBezTo>
                  <a:cubicBezTo>
                    <a:pt x="83" y="835"/>
                    <a:pt x="157" y="858"/>
                    <a:pt x="255" y="882"/>
                  </a:cubicBezTo>
                  <a:cubicBezTo>
                    <a:pt x="258" y="882"/>
                    <a:pt x="381" y="884"/>
                    <a:pt x="423" y="868"/>
                  </a:cubicBezTo>
                  <a:cubicBezTo>
                    <a:pt x="453" y="857"/>
                    <a:pt x="472" y="834"/>
                    <a:pt x="503" y="824"/>
                  </a:cubicBezTo>
                  <a:cubicBezTo>
                    <a:pt x="513" y="794"/>
                    <a:pt x="535" y="785"/>
                    <a:pt x="554" y="758"/>
                  </a:cubicBezTo>
                  <a:cubicBezTo>
                    <a:pt x="564" y="744"/>
                    <a:pt x="583" y="714"/>
                    <a:pt x="583" y="714"/>
                  </a:cubicBezTo>
                  <a:cubicBezTo>
                    <a:pt x="592" y="688"/>
                    <a:pt x="597" y="665"/>
                    <a:pt x="612" y="642"/>
                  </a:cubicBezTo>
                  <a:cubicBezTo>
                    <a:pt x="626" y="599"/>
                    <a:pt x="629" y="555"/>
                    <a:pt x="634" y="510"/>
                  </a:cubicBezTo>
                  <a:cubicBezTo>
                    <a:pt x="632" y="464"/>
                    <a:pt x="630" y="418"/>
                    <a:pt x="627" y="372"/>
                  </a:cubicBezTo>
                  <a:cubicBezTo>
                    <a:pt x="623" y="315"/>
                    <a:pt x="613" y="260"/>
                    <a:pt x="605" y="204"/>
                  </a:cubicBezTo>
                  <a:cubicBezTo>
                    <a:pt x="592" y="118"/>
                    <a:pt x="599" y="31"/>
                    <a:pt x="503" y="0"/>
                  </a:cubicBezTo>
                  <a:cubicBezTo>
                    <a:pt x="418" y="7"/>
                    <a:pt x="333" y="17"/>
                    <a:pt x="248" y="29"/>
                  </a:cubicBezTo>
                  <a:cubicBezTo>
                    <a:pt x="217" y="42"/>
                    <a:pt x="187" y="47"/>
                    <a:pt x="160" y="66"/>
                  </a:cubicBezTo>
                  <a:cubicBezTo>
                    <a:pt x="151" y="92"/>
                    <a:pt x="153" y="80"/>
                    <a:pt x="153" y="102"/>
                  </a:cubicBezTo>
                  <a:lnTo>
                    <a:pt x="165" y="57"/>
                  </a:lnTo>
                </a:path>
              </a:pathLst>
            </a:custGeom>
            <a:solidFill>
              <a:srgbClr val="FFFF00">
                <a:alpha val="56000"/>
              </a:srgbClr>
            </a:solidFill>
            <a:ln w="9525" cap="flat" cmpd="sng">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98694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2C5083-683D-4651-BA93-B6643ABF976A}"/>
              </a:ext>
            </a:extLst>
          </p:cNvPr>
          <p:cNvSpPr>
            <a:spLocks noGrp="1"/>
          </p:cNvSpPr>
          <p:nvPr>
            <p:ph type="title"/>
          </p:nvPr>
        </p:nvSpPr>
        <p:spPr/>
        <p:txBody>
          <a:bodyPr/>
          <a:lstStyle/>
          <a:p>
            <a:r>
              <a:rPr lang="zh-CN" altLang="en-US" dirty="0"/>
              <a:t>离群点分析</a:t>
            </a:r>
          </a:p>
        </p:txBody>
      </p:sp>
      <p:sp>
        <p:nvSpPr>
          <p:cNvPr id="3" name="内容占位符 2">
            <a:extLst>
              <a:ext uri="{FF2B5EF4-FFF2-40B4-BE49-F238E27FC236}">
                <a16:creationId xmlns="" xmlns:a16="http://schemas.microsoft.com/office/drawing/2014/main" id="{8B5492E0-0BAD-4A65-B99C-8AAD30640D87}"/>
              </a:ext>
            </a:extLst>
          </p:cNvPr>
          <p:cNvSpPr>
            <a:spLocks noGrp="1"/>
          </p:cNvSpPr>
          <p:nvPr>
            <p:ph sz="quarter" idx="10"/>
          </p:nvPr>
        </p:nvSpPr>
        <p:spPr/>
        <p:txBody>
          <a:bodyPr/>
          <a:lstStyle/>
          <a:p>
            <a:r>
              <a:rPr lang="zh-CN" altLang="en-US" dirty="0"/>
              <a:t>离群点分析</a:t>
            </a:r>
            <a:endParaRPr lang="en-US" altLang="zh-CN" dirty="0"/>
          </a:p>
          <a:p>
            <a:pPr lvl="1"/>
            <a:r>
              <a:rPr lang="zh-CN" altLang="en-US" dirty="0"/>
              <a:t>离群点：一些与数据的一般行为或模型不一致的数据</a:t>
            </a:r>
          </a:p>
          <a:p>
            <a:pPr lvl="1"/>
            <a:r>
              <a:rPr lang="zh-CN" altLang="en-US" dirty="0"/>
              <a:t>通常离群点被作为“噪音”或异常被丢弃，但在欺骗检测中却可以通过对罕见事件进行离群点分析而得到结论</a:t>
            </a:r>
          </a:p>
          <a:p>
            <a:pPr marL="360000" lvl="1" indent="-360000">
              <a:buFont typeface="Wingdings" panose="05000000000000000000" pitchFamily="2" charset="2"/>
              <a:buChar char=""/>
            </a:pPr>
            <a:r>
              <a:rPr lang="zh-CN" altLang="en-US" sz="2200" dirty="0">
                <a:solidFill>
                  <a:srgbClr val="0000FF"/>
                </a:solidFill>
              </a:rPr>
              <a:t>应用</a:t>
            </a:r>
            <a:endParaRPr lang="en-US" altLang="zh-CN" sz="2200" dirty="0">
              <a:solidFill>
                <a:srgbClr val="0000FF"/>
              </a:solidFill>
            </a:endParaRPr>
          </a:p>
          <a:p>
            <a:pPr lvl="1"/>
            <a:r>
              <a:rPr lang="zh-CN" altLang="en-US" dirty="0"/>
              <a:t>信用卡欺诈检测</a:t>
            </a:r>
          </a:p>
          <a:p>
            <a:pPr lvl="1"/>
            <a:r>
              <a:rPr lang="zh-CN" altLang="en-US" dirty="0"/>
              <a:t>移动电话欺诈检测</a:t>
            </a:r>
          </a:p>
          <a:p>
            <a:pPr lvl="1"/>
            <a:r>
              <a:rPr lang="zh-CN" altLang="en-US" dirty="0"/>
              <a:t>客户划分</a:t>
            </a:r>
          </a:p>
          <a:p>
            <a:pPr lvl="1"/>
            <a:r>
              <a:rPr lang="zh-CN" altLang="en-US" dirty="0"/>
              <a:t>医疗分析（异常）</a:t>
            </a:r>
          </a:p>
          <a:p>
            <a:pPr marL="0" indent="0">
              <a:buNone/>
            </a:pPr>
            <a:endParaRPr lang="zh-CN" altLang="en-US" dirty="0"/>
          </a:p>
        </p:txBody>
      </p:sp>
    </p:spTree>
    <p:extLst>
      <p:ext uri="{BB962C8B-B14F-4D97-AF65-F5344CB8AC3E}">
        <p14:creationId xmlns:p14="http://schemas.microsoft.com/office/powerpoint/2010/main" val="65191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5D0F1A7-41CF-4BE4-995A-7BFB10A1B18A}"/>
              </a:ext>
            </a:extLst>
          </p:cNvPr>
          <p:cNvSpPr>
            <a:spLocks noGrp="1"/>
          </p:cNvSpPr>
          <p:nvPr>
            <p:ph type="title"/>
          </p:nvPr>
        </p:nvSpPr>
        <p:spPr/>
        <p:txBody>
          <a:bodyPr/>
          <a:lstStyle/>
          <a:p>
            <a:r>
              <a:rPr lang="zh-CN" altLang="en-US" dirty="0"/>
              <a:t>所有模式都是有趣的吗</a:t>
            </a:r>
            <a:r>
              <a:rPr lang="en-US" altLang="zh-CN" dirty="0"/>
              <a:t>?</a:t>
            </a:r>
            <a:endParaRPr lang="zh-CN" altLang="en-US" dirty="0"/>
          </a:p>
        </p:txBody>
      </p:sp>
      <p:sp>
        <p:nvSpPr>
          <p:cNvPr id="3" name="内容占位符 2">
            <a:extLst>
              <a:ext uri="{FF2B5EF4-FFF2-40B4-BE49-F238E27FC236}">
                <a16:creationId xmlns="" xmlns:a16="http://schemas.microsoft.com/office/drawing/2014/main" id="{D4942D46-AF68-47CB-9604-D69726B7665F}"/>
              </a:ext>
            </a:extLst>
          </p:cNvPr>
          <p:cNvSpPr>
            <a:spLocks noGrp="1"/>
          </p:cNvSpPr>
          <p:nvPr>
            <p:ph sz="quarter" idx="10"/>
          </p:nvPr>
        </p:nvSpPr>
        <p:spPr/>
        <p:txBody>
          <a:bodyPr/>
          <a:lstStyle/>
          <a:p>
            <a:r>
              <a:rPr lang="zh-CN" altLang="en-US" dirty="0"/>
              <a:t>结论</a:t>
            </a:r>
            <a:endParaRPr lang="en-US" altLang="zh-CN" dirty="0"/>
          </a:p>
          <a:p>
            <a:pPr lvl="1"/>
            <a:r>
              <a:rPr lang="zh-CN" altLang="en-US" dirty="0"/>
              <a:t>数据挖掘可能产生数以千计的模式或规则，但并不是所有的模式或规则都是令人感兴趣的</a:t>
            </a:r>
            <a:endParaRPr lang="en-US" altLang="zh-CN" dirty="0"/>
          </a:p>
          <a:p>
            <a:pPr marL="360000" lvl="1" indent="-360000">
              <a:buFont typeface="Wingdings" panose="05000000000000000000" pitchFamily="2" charset="2"/>
              <a:buChar char=""/>
            </a:pPr>
            <a:r>
              <a:rPr lang="zh-CN" altLang="en-US" sz="2200" dirty="0">
                <a:solidFill>
                  <a:srgbClr val="0000FF"/>
                </a:solidFill>
              </a:rPr>
              <a:t>模式兴趣度的度量</a:t>
            </a:r>
            <a:endParaRPr lang="en-US" altLang="zh-CN" sz="2200" dirty="0">
              <a:solidFill>
                <a:srgbClr val="0000FF"/>
              </a:solidFill>
            </a:endParaRPr>
          </a:p>
          <a:p>
            <a:pPr lvl="1"/>
            <a:r>
              <a:rPr lang="zh-CN" altLang="en-US" dirty="0"/>
              <a:t>一个模式是有趣的，如果</a:t>
            </a:r>
            <a:r>
              <a:rPr lang="en-US" altLang="zh-CN" dirty="0"/>
              <a:t>(1) </a:t>
            </a:r>
            <a:r>
              <a:rPr lang="zh-CN" altLang="en-US" dirty="0"/>
              <a:t>它易于被人理解 ；（</a:t>
            </a:r>
            <a:r>
              <a:rPr lang="en-US" altLang="zh-CN" dirty="0"/>
              <a:t>2</a:t>
            </a:r>
            <a:r>
              <a:rPr lang="zh-CN" altLang="en-US" dirty="0"/>
              <a:t>）在某种程度上，对于新的或测试数据是有效的；（</a:t>
            </a:r>
            <a:r>
              <a:rPr lang="en-US" altLang="zh-CN" dirty="0"/>
              <a:t>3</a:t>
            </a:r>
            <a:r>
              <a:rPr lang="zh-CN" altLang="en-US" dirty="0"/>
              <a:t>）具有潜在效用；（</a:t>
            </a:r>
            <a:r>
              <a:rPr lang="en-US" altLang="zh-CN" dirty="0"/>
              <a:t>4</a:t>
            </a:r>
            <a:r>
              <a:rPr lang="zh-CN" altLang="en-US" dirty="0"/>
              <a:t>）新颖的；（</a:t>
            </a:r>
            <a:r>
              <a:rPr lang="en-US" altLang="zh-CN" dirty="0"/>
              <a:t>5</a:t>
            </a:r>
            <a:r>
              <a:rPr lang="zh-CN" altLang="en-US" dirty="0"/>
              <a:t>）符合用户确信的某种假设</a:t>
            </a:r>
          </a:p>
          <a:p>
            <a:pPr marL="360000" lvl="1" indent="-360000">
              <a:buFont typeface="Wingdings" panose="05000000000000000000" pitchFamily="2" charset="2"/>
              <a:buChar char=""/>
            </a:pPr>
            <a:r>
              <a:rPr lang="zh-CN" altLang="en-US" sz="2200" dirty="0">
                <a:solidFill>
                  <a:srgbClr val="0000FF"/>
                </a:solidFill>
              </a:rPr>
              <a:t>模式兴趣度的客观和主观度量</a:t>
            </a:r>
            <a:endParaRPr lang="en-US" altLang="zh-CN" sz="2200" dirty="0">
              <a:solidFill>
                <a:srgbClr val="0000FF"/>
              </a:solidFill>
            </a:endParaRPr>
          </a:p>
          <a:p>
            <a:pPr lvl="1"/>
            <a:r>
              <a:rPr lang="zh-CN" altLang="en-US" dirty="0"/>
              <a:t>客观度量：基于所发现模式的结构和关于它们的统计，如：支持度、置信度等</a:t>
            </a:r>
          </a:p>
          <a:p>
            <a:pPr lvl="1"/>
            <a:r>
              <a:rPr lang="zh-CN" altLang="en-US" dirty="0"/>
              <a:t>主观度量：基于用户对数据的判断。比如：出乎意料的、新颖的、可行动的等</a:t>
            </a:r>
          </a:p>
          <a:p>
            <a:pPr lvl="1"/>
            <a:endParaRPr lang="zh-CN" altLang="en-US" dirty="0"/>
          </a:p>
          <a:p>
            <a:pPr lvl="1"/>
            <a:endParaRPr lang="zh-CN" altLang="en-US" dirty="0"/>
          </a:p>
        </p:txBody>
      </p:sp>
    </p:spTree>
    <p:extLst>
      <p:ext uri="{BB962C8B-B14F-4D97-AF65-F5344CB8AC3E}">
        <p14:creationId xmlns:p14="http://schemas.microsoft.com/office/powerpoint/2010/main" val="1450911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561B3-C846-40AC-8F97-CAAD39604E61}"/>
              </a:ext>
            </a:extLst>
          </p:cNvPr>
          <p:cNvSpPr>
            <a:spLocks noGrp="1"/>
          </p:cNvSpPr>
          <p:nvPr>
            <p:ph type="title"/>
          </p:nvPr>
        </p:nvSpPr>
        <p:spPr/>
        <p:txBody>
          <a:bodyPr/>
          <a:lstStyle/>
          <a:p>
            <a:r>
              <a:rPr lang="zh-CN" altLang="en-US" dirty="0"/>
              <a:t>数据挖掘：多个学科的融合</a:t>
            </a:r>
          </a:p>
        </p:txBody>
      </p:sp>
      <p:sp>
        <p:nvSpPr>
          <p:cNvPr id="4" name="矩形 3">
            <a:extLst>
              <a:ext uri="{FF2B5EF4-FFF2-40B4-BE49-F238E27FC236}">
                <a16:creationId xmlns="" xmlns:a16="http://schemas.microsoft.com/office/drawing/2014/main" id="{E2363ADA-D2D2-4A66-B1E6-2EE9652D7727}"/>
              </a:ext>
            </a:extLst>
          </p:cNvPr>
          <p:cNvSpPr/>
          <p:nvPr/>
        </p:nvSpPr>
        <p:spPr>
          <a:xfrm>
            <a:off x="9743894" y="134346"/>
            <a:ext cx="24481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1.5 </a:t>
            </a:r>
            <a:r>
              <a:rPr lang="zh-CN" altLang="en-US" sz="2000" b="1" dirty="0">
                <a:solidFill>
                  <a:schemeClr val="bg1"/>
                </a:solidFill>
                <a:latin typeface="微软雅黑" panose="020B0503020204020204" pitchFamily="34" charset="-122"/>
                <a:ea typeface="微软雅黑" panose="020B0503020204020204" pitchFamily="34" charset="-122"/>
              </a:rPr>
              <a:t>使用什么技术？</a:t>
            </a:r>
          </a:p>
        </p:txBody>
      </p:sp>
      <p:grpSp>
        <p:nvGrpSpPr>
          <p:cNvPr id="5" name="组合 4">
            <a:extLst>
              <a:ext uri="{FF2B5EF4-FFF2-40B4-BE49-F238E27FC236}">
                <a16:creationId xmlns="" xmlns:a16="http://schemas.microsoft.com/office/drawing/2014/main" id="{F1A1603B-889C-4362-84FE-EC8FB2C3C159}"/>
              </a:ext>
            </a:extLst>
          </p:cNvPr>
          <p:cNvGrpSpPr/>
          <p:nvPr/>
        </p:nvGrpSpPr>
        <p:grpSpPr>
          <a:xfrm>
            <a:off x="2260356" y="1719137"/>
            <a:ext cx="7899888" cy="3419725"/>
            <a:chOff x="900113" y="1773238"/>
            <a:chExt cx="7899888" cy="3419725"/>
          </a:xfrm>
        </p:grpSpPr>
        <p:sp>
          <p:nvSpPr>
            <p:cNvPr id="6" name="Rectangle 4">
              <a:extLst>
                <a:ext uri="{FF2B5EF4-FFF2-40B4-BE49-F238E27FC236}">
                  <a16:creationId xmlns="" xmlns:a16="http://schemas.microsoft.com/office/drawing/2014/main" id="{6EA9F3EF-E583-4B98-9359-2262E7698739}"/>
                </a:ext>
              </a:extLst>
            </p:cNvPr>
            <p:cNvSpPr>
              <a:spLocks noChangeArrowheads="1"/>
            </p:cNvSpPr>
            <p:nvPr/>
          </p:nvSpPr>
          <p:spPr bwMode="auto">
            <a:xfrm>
              <a:off x="900113" y="1773238"/>
              <a:ext cx="144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dirty="0">
                  <a:solidFill>
                    <a:schemeClr val="bg2">
                      <a:lumMod val="10000"/>
                    </a:schemeClr>
                  </a:solidFill>
                  <a:latin typeface="微软雅黑" panose="020B0503020204020204" pitchFamily="34" charset="-122"/>
                  <a:ea typeface="微软雅黑" panose="020B0503020204020204" pitchFamily="34" charset="-122"/>
                </a:rPr>
                <a:t>统计学</a:t>
              </a:r>
            </a:p>
          </p:txBody>
        </p:sp>
        <p:sp>
          <p:nvSpPr>
            <p:cNvPr id="7" name="Rectangle 5">
              <a:extLst>
                <a:ext uri="{FF2B5EF4-FFF2-40B4-BE49-F238E27FC236}">
                  <a16:creationId xmlns="" xmlns:a16="http://schemas.microsoft.com/office/drawing/2014/main" id="{1A3F84AD-DDD7-47F3-9270-DA1A4EB57258}"/>
                </a:ext>
              </a:extLst>
            </p:cNvPr>
            <p:cNvSpPr>
              <a:spLocks noChangeArrowheads="1"/>
            </p:cNvSpPr>
            <p:nvPr/>
          </p:nvSpPr>
          <p:spPr bwMode="auto">
            <a:xfrm>
              <a:off x="900113" y="2733146"/>
              <a:ext cx="144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数据库系统</a:t>
              </a:r>
            </a:p>
          </p:txBody>
        </p:sp>
        <p:sp>
          <p:nvSpPr>
            <p:cNvPr id="8" name="Rectangle 6">
              <a:extLst>
                <a:ext uri="{FF2B5EF4-FFF2-40B4-BE49-F238E27FC236}">
                  <a16:creationId xmlns="" xmlns:a16="http://schemas.microsoft.com/office/drawing/2014/main" id="{3FBF428C-C2F5-417A-B2A4-C89D62B774C0}"/>
                </a:ext>
              </a:extLst>
            </p:cNvPr>
            <p:cNvSpPr>
              <a:spLocks noChangeArrowheads="1"/>
            </p:cNvSpPr>
            <p:nvPr/>
          </p:nvSpPr>
          <p:spPr bwMode="auto">
            <a:xfrm>
              <a:off x="900113" y="3693054"/>
              <a:ext cx="144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数据仓库</a:t>
              </a:r>
            </a:p>
          </p:txBody>
        </p:sp>
        <p:sp>
          <p:nvSpPr>
            <p:cNvPr id="9" name="Rectangle 7">
              <a:extLst>
                <a:ext uri="{FF2B5EF4-FFF2-40B4-BE49-F238E27FC236}">
                  <a16:creationId xmlns="" xmlns:a16="http://schemas.microsoft.com/office/drawing/2014/main" id="{0225CA78-7A1E-4664-9E9D-BD63C24EBF6D}"/>
                </a:ext>
              </a:extLst>
            </p:cNvPr>
            <p:cNvSpPr>
              <a:spLocks noChangeArrowheads="1"/>
            </p:cNvSpPr>
            <p:nvPr/>
          </p:nvSpPr>
          <p:spPr bwMode="auto">
            <a:xfrm>
              <a:off x="900113" y="4652963"/>
              <a:ext cx="144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dirty="0">
                  <a:solidFill>
                    <a:schemeClr val="bg2">
                      <a:lumMod val="10000"/>
                    </a:schemeClr>
                  </a:solidFill>
                  <a:latin typeface="微软雅黑" panose="020B0503020204020204" pitchFamily="34" charset="-122"/>
                  <a:ea typeface="微软雅黑" panose="020B0503020204020204" pitchFamily="34" charset="-122"/>
                </a:rPr>
                <a:t>信息检索</a:t>
              </a:r>
            </a:p>
          </p:txBody>
        </p:sp>
        <p:sp>
          <p:nvSpPr>
            <p:cNvPr id="10" name="Rectangle 8">
              <a:extLst>
                <a:ext uri="{FF2B5EF4-FFF2-40B4-BE49-F238E27FC236}">
                  <a16:creationId xmlns="" xmlns:a16="http://schemas.microsoft.com/office/drawing/2014/main" id="{51F28DE4-4945-49D8-9ADC-B87919083951}"/>
                </a:ext>
              </a:extLst>
            </p:cNvPr>
            <p:cNvSpPr>
              <a:spLocks noChangeArrowheads="1"/>
            </p:cNvSpPr>
            <p:nvPr/>
          </p:nvSpPr>
          <p:spPr bwMode="auto">
            <a:xfrm>
              <a:off x="4069556" y="1773238"/>
              <a:ext cx="162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dirty="0">
                  <a:solidFill>
                    <a:schemeClr val="bg2">
                      <a:lumMod val="10000"/>
                    </a:schemeClr>
                  </a:solidFill>
                  <a:latin typeface="微软雅黑" panose="020B0503020204020204" pitchFamily="34" charset="-122"/>
                  <a:ea typeface="微软雅黑" panose="020B0503020204020204" pitchFamily="34" charset="-122"/>
                </a:rPr>
                <a:t>机器学习</a:t>
              </a:r>
            </a:p>
          </p:txBody>
        </p:sp>
        <p:sp>
          <p:nvSpPr>
            <p:cNvPr id="11" name="Rectangle 9">
              <a:extLst>
                <a:ext uri="{FF2B5EF4-FFF2-40B4-BE49-F238E27FC236}">
                  <a16:creationId xmlns="" xmlns:a16="http://schemas.microsoft.com/office/drawing/2014/main" id="{E68FE4FB-622D-4810-A251-73BAB2BC5484}"/>
                </a:ext>
              </a:extLst>
            </p:cNvPr>
            <p:cNvSpPr>
              <a:spLocks noChangeArrowheads="1"/>
            </p:cNvSpPr>
            <p:nvPr/>
          </p:nvSpPr>
          <p:spPr bwMode="auto">
            <a:xfrm>
              <a:off x="4069556" y="3177382"/>
              <a:ext cx="1620000" cy="540000"/>
            </a:xfrm>
            <a:prstGeom prst="rect">
              <a:avLst/>
            </a:prstGeom>
            <a:solidFill>
              <a:srgbClr val="333399"/>
            </a:solidFill>
            <a:ln w="9525" cmpd="sng">
              <a:noFill/>
              <a:miter lim="800000"/>
              <a:headEnd/>
              <a:tailEnd/>
            </a:ln>
            <a:effectLst/>
          </p:spPr>
          <p:txBody>
            <a:bodyPr wrap="none"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数据挖掘</a:t>
              </a:r>
            </a:p>
          </p:txBody>
        </p:sp>
        <p:sp>
          <p:nvSpPr>
            <p:cNvPr id="12" name="Rectangle 10">
              <a:extLst>
                <a:ext uri="{FF2B5EF4-FFF2-40B4-BE49-F238E27FC236}">
                  <a16:creationId xmlns="" xmlns:a16="http://schemas.microsoft.com/office/drawing/2014/main" id="{F39E3BB1-9B3E-45E0-B641-1B45A24B2ECC}"/>
                </a:ext>
              </a:extLst>
            </p:cNvPr>
            <p:cNvSpPr>
              <a:spLocks noChangeArrowheads="1"/>
            </p:cNvSpPr>
            <p:nvPr/>
          </p:nvSpPr>
          <p:spPr bwMode="auto">
            <a:xfrm>
              <a:off x="4069556" y="4652963"/>
              <a:ext cx="162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应用</a:t>
              </a:r>
            </a:p>
          </p:txBody>
        </p:sp>
        <p:sp>
          <p:nvSpPr>
            <p:cNvPr id="13" name="Rectangle 11">
              <a:extLst>
                <a:ext uri="{FF2B5EF4-FFF2-40B4-BE49-F238E27FC236}">
                  <a16:creationId xmlns="" xmlns:a16="http://schemas.microsoft.com/office/drawing/2014/main" id="{94DF870B-6E81-4E93-84CB-499F74D1F3BC}"/>
                </a:ext>
              </a:extLst>
            </p:cNvPr>
            <p:cNvSpPr>
              <a:spLocks noChangeArrowheads="1"/>
            </p:cNvSpPr>
            <p:nvPr/>
          </p:nvSpPr>
          <p:spPr bwMode="auto">
            <a:xfrm>
              <a:off x="7360001" y="1773238"/>
              <a:ext cx="144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模式识别</a:t>
              </a:r>
            </a:p>
          </p:txBody>
        </p:sp>
        <p:sp>
          <p:nvSpPr>
            <p:cNvPr id="14" name="Rectangle 12">
              <a:extLst>
                <a:ext uri="{FF2B5EF4-FFF2-40B4-BE49-F238E27FC236}">
                  <a16:creationId xmlns="" xmlns:a16="http://schemas.microsoft.com/office/drawing/2014/main" id="{7B8C93E7-0AA0-4367-A547-3A934C89EFE3}"/>
                </a:ext>
              </a:extLst>
            </p:cNvPr>
            <p:cNvSpPr>
              <a:spLocks noChangeArrowheads="1"/>
            </p:cNvSpPr>
            <p:nvPr/>
          </p:nvSpPr>
          <p:spPr bwMode="auto">
            <a:xfrm>
              <a:off x="7360001" y="2733146"/>
              <a:ext cx="144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可视化</a:t>
              </a:r>
            </a:p>
          </p:txBody>
        </p:sp>
        <p:sp>
          <p:nvSpPr>
            <p:cNvPr id="15" name="Rectangle 13">
              <a:extLst>
                <a:ext uri="{FF2B5EF4-FFF2-40B4-BE49-F238E27FC236}">
                  <a16:creationId xmlns="" xmlns:a16="http://schemas.microsoft.com/office/drawing/2014/main" id="{4000D1D2-A0C2-437A-BC34-40D4622E69D3}"/>
                </a:ext>
              </a:extLst>
            </p:cNvPr>
            <p:cNvSpPr>
              <a:spLocks noChangeArrowheads="1"/>
            </p:cNvSpPr>
            <p:nvPr/>
          </p:nvSpPr>
          <p:spPr bwMode="auto">
            <a:xfrm>
              <a:off x="7360001" y="3693054"/>
              <a:ext cx="144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算法</a:t>
              </a:r>
            </a:p>
          </p:txBody>
        </p:sp>
        <p:sp>
          <p:nvSpPr>
            <p:cNvPr id="16" name="Rectangle 14">
              <a:extLst>
                <a:ext uri="{FF2B5EF4-FFF2-40B4-BE49-F238E27FC236}">
                  <a16:creationId xmlns="" xmlns:a16="http://schemas.microsoft.com/office/drawing/2014/main" id="{FA52B924-D3E6-4AFD-A3F1-C4EAF8B5C013}"/>
                </a:ext>
              </a:extLst>
            </p:cNvPr>
            <p:cNvSpPr>
              <a:spLocks noChangeArrowheads="1"/>
            </p:cNvSpPr>
            <p:nvPr/>
          </p:nvSpPr>
          <p:spPr bwMode="auto">
            <a:xfrm>
              <a:off x="7360001" y="4652963"/>
              <a:ext cx="1440000" cy="540000"/>
            </a:xfrm>
            <a:prstGeom prst="rect">
              <a:avLst/>
            </a:prstGeom>
            <a:solidFill>
              <a:schemeClr val="bg2">
                <a:lumMod val="75000"/>
              </a:schemeClr>
            </a:solidFill>
            <a:ln w="9525" cmpd="sng">
              <a:noFill/>
              <a:miter lim="800000"/>
              <a:headEnd/>
              <a:tailEnd/>
            </a:ln>
            <a:effectLst/>
          </p:spPr>
          <p:txBody>
            <a:bodyPr wrap="none" anchor="ctr"/>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高性能计算</a:t>
              </a:r>
            </a:p>
          </p:txBody>
        </p:sp>
        <p:sp>
          <p:nvSpPr>
            <p:cNvPr id="17" name="箭头 521">
              <a:extLst>
                <a:ext uri="{FF2B5EF4-FFF2-40B4-BE49-F238E27FC236}">
                  <a16:creationId xmlns="" xmlns:a16="http://schemas.microsoft.com/office/drawing/2014/main" id="{A32072E5-3DEA-44F6-B16F-40F572A5566C}"/>
                </a:ext>
              </a:extLst>
            </p:cNvPr>
            <p:cNvSpPr>
              <a:spLocks noChangeShapeType="1"/>
            </p:cNvSpPr>
            <p:nvPr/>
          </p:nvSpPr>
          <p:spPr bwMode="auto">
            <a:xfrm>
              <a:off x="2430087" y="2133600"/>
              <a:ext cx="1512888" cy="1223963"/>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箭头 522">
              <a:extLst>
                <a:ext uri="{FF2B5EF4-FFF2-40B4-BE49-F238E27FC236}">
                  <a16:creationId xmlns="" xmlns:a16="http://schemas.microsoft.com/office/drawing/2014/main" id="{E862A4EE-CF73-482B-A445-D1E4E42DBFD7}"/>
                </a:ext>
              </a:extLst>
            </p:cNvPr>
            <p:cNvSpPr>
              <a:spLocks noChangeShapeType="1"/>
            </p:cNvSpPr>
            <p:nvPr/>
          </p:nvSpPr>
          <p:spPr bwMode="auto">
            <a:xfrm>
              <a:off x="2503112" y="3070225"/>
              <a:ext cx="1439863" cy="358775"/>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箭头 523">
              <a:extLst>
                <a:ext uri="{FF2B5EF4-FFF2-40B4-BE49-F238E27FC236}">
                  <a16:creationId xmlns="" xmlns:a16="http://schemas.microsoft.com/office/drawing/2014/main" id="{E11452B2-F5DF-4F25-9BDB-63E86AA3D67F}"/>
                </a:ext>
              </a:extLst>
            </p:cNvPr>
            <p:cNvSpPr>
              <a:spLocks noChangeShapeType="1"/>
            </p:cNvSpPr>
            <p:nvPr/>
          </p:nvSpPr>
          <p:spPr bwMode="auto">
            <a:xfrm flipV="1">
              <a:off x="2574550" y="3502025"/>
              <a:ext cx="1368425" cy="503238"/>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箭头 524">
              <a:extLst>
                <a:ext uri="{FF2B5EF4-FFF2-40B4-BE49-F238E27FC236}">
                  <a16:creationId xmlns="" xmlns:a16="http://schemas.microsoft.com/office/drawing/2014/main" id="{831AF40E-B513-4C7D-AB9C-13FA4FE2165E}"/>
                </a:ext>
              </a:extLst>
            </p:cNvPr>
            <p:cNvSpPr>
              <a:spLocks noChangeShapeType="1"/>
            </p:cNvSpPr>
            <p:nvPr/>
          </p:nvSpPr>
          <p:spPr bwMode="auto">
            <a:xfrm flipV="1">
              <a:off x="2503112" y="3573463"/>
              <a:ext cx="1439863" cy="1368425"/>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箭头 525">
              <a:extLst>
                <a:ext uri="{FF2B5EF4-FFF2-40B4-BE49-F238E27FC236}">
                  <a16:creationId xmlns="" xmlns:a16="http://schemas.microsoft.com/office/drawing/2014/main" id="{1A4D6EE7-0975-41B0-9F4C-D5C400D536BC}"/>
                </a:ext>
              </a:extLst>
            </p:cNvPr>
            <p:cNvSpPr>
              <a:spLocks noChangeShapeType="1"/>
            </p:cNvSpPr>
            <p:nvPr/>
          </p:nvSpPr>
          <p:spPr bwMode="auto">
            <a:xfrm>
              <a:off x="4878762" y="2349229"/>
              <a:ext cx="1588" cy="792162"/>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箭头 526">
              <a:extLst>
                <a:ext uri="{FF2B5EF4-FFF2-40B4-BE49-F238E27FC236}">
                  <a16:creationId xmlns="" xmlns:a16="http://schemas.microsoft.com/office/drawing/2014/main" id="{61C01CD7-2C91-40E0-B83B-A91169E5006B}"/>
                </a:ext>
              </a:extLst>
            </p:cNvPr>
            <p:cNvSpPr>
              <a:spLocks noChangeShapeType="1"/>
            </p:cNvSpPr>
            <p:nvPr/>
          </p:nvSpPr>
          <p:spPr bwMode="auto">
            <a:xfrm flipV="1">
              <a:off x="4878762" y="3753373"/>
              <a:ext cx="1588" cy="863600"/>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箭头 521">
              <a:extLst>
                <a:ext uri="{FF2B5EF4-FFF2-40B4-BE49-F238E27FC236}">
                  <a16:creationId xmlns="" xmlns:a16="http://schemas.microsoft.com/office/drawing/2014/main" id="{A0582673-8E31-4550-8554-41E1A0653657}"/>
                </a:ext>
              </a:extLst>
            </p:cNvPr>
            <p:cNvSpPr>
              <a:spLocks noChangeShapeType="1"/>
            </p:cNvSpPr>
            <p:nvPr/>
          </p:nvSpPr>
          <p:spPr bwMode="auto">
            <a:xfrm flipH="1">
              <a:off x="5768334" y="2133600"/>
              <a:ext cx="1512888" cy="1223963"/>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箭头 522">
              <a:extLst>
                <a:ext uri="{FF2B5EF4-FFF2-40B4-BE49-F238E27FC236}">
                  <a16:creationId xmlns="" xmlns:a16="http://schemas.microsoft.com/office/drawing/2014/main" id="{84BB8911-CF15-4DAB-B242-975FE68DF7F0}"/>
                </a:ext>
              </a:extLst>
            </p:cNvPr>
            <p:cNvSpPr>
              <a:spLocks noChangeShapeType="1"/>
            </p:cNvSpPr>
            <p:nvPr/>
          </p:nvSpPr>
          <p:spPr bwMode="auto">
            <a:xfrm flipH="1">
              <a:off x="5768334" y="3070225"/>
              <a:ext cx="1439863" cy="358775"/>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箭头 523">
              <a:extLst>
                <a:ext uri="{FF2B5EF4-FFF2-40B4-BE49-F238E27FC236}">
                  <a16:creationId xmlns="" xmlns:a16="http://schemas.microsoft.com/office/drawing/2014/main" id="{8D1C5D02-6E86-4EB3-96AB-6AFD70CF7FF9}"/>
                </a:ext>
              </a:extLst>
            </p:cNvPr>
            <p:cNvSpPr>
              <a:spLocks noChangeShapeType="1"/>
            </p:cNvSpPr>
            <p:nvPr/>
          </p:nvSpPr>
          <p:spPr bwMode="auto">
            <a:xfrm flipH="1" flipV="1">
              <a:off x="5768334" y="3502025"/>
              <a:ext cx="1368425" cy="503238"/>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箭头 524">
              <a:extLst>
                <a:ext uri="{FF2B5EF4-FFF2-40B4-BE49-F238E27FC236}">
                  <a16:creationId xmlns="" xmlns:a16="http://schemas.microsoft.com/office/drawing/2014/main" id="{3C046412-A272-47C8-9F78-8F662455303B}"/>
                </a:ext>
              </a:extLst>
            </p:cNvPr>
            <p:cNvSpPr>
              <a:spLocks noChangeShapeType="1"/>
            </p:cNvSpPr>
            <p:nvPr/>
          </p:nvSpPr>
          <p:spPr bwMode="auto">
            <a:xfrm flipH="1" flipV="1">
              <a:off x="5768334" y="3573463"/>
              <a:ext cx="1439863" cy="1368425"/>
            </a:xfrm>
            <a:prstGeom prst="line">
              <a:avLst/>
            </a:prstGeom>
            <a:noFill/>
            <a:ln w="3810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500086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0351EF5-F84D-41C9-B81D-888EEBAAC0B1}"/>
              </a:ext>
            </a:extLst>
          </p:cNvPr>
          <p:cNvSpPr>
            <a:spLocks noGrp="1"/>
          </p:cNvSpPr>
          <p:nvPr>
            <p:ph type="title"/>
          </p:nvPr>
        </p:nvSpPr>
        <p:spPr/>
        <p:txBody>
          <a:bodyPr/>
          <a:lstStyle/>
          <a:p>
            <a:r>
              <a:rPr lang="zh-CN" altLang="en-US" dirty="0"/>
              <a:t>统计学</a:t>
            </a:r>
          </a:p>
        </p:txBody>
      </p:sp>
      <p:sp>
        <p:nvSpPr>
          <p:cNvPr id="3" name="内容占位符 2">
            <a:extLst>
              <a:ext uri="{FF2B5EF4-FFF2-40B4-BE49-F238E27FC236}">
                <a16:creationId xmlns="" xmlns:a16="http://schemas.microsoft.com/office/drawing/2014/main" id="{E6C45F71-85CC-4CC8-8341-05BE64D5B9B6}"/>
              </a:ext>
            </a:extLst>
          </p:cNvPr>
          <p:cNvSpPr>
            <a:spLocks noGrp="1"/>
          </p:cNvSpPr>
          <p:nvPr>
            <p:ph sz="quarter" idx="10"/>
          </p:nvPr>
        </p:nvSpPr>
        <p:spPr/>
        <p:txBody>
          <a:bodyPr/>
          <a:lstStyle/>
          <a:p>
            <a:r>
              <a:rPr lang="zh-CN" altLang="en-US" dirty="0"/>
              <a:t>统计学</a:t>
            </a:r>
            <a:endParaRPr lang="en-US" altLang="zh-CN" dirty="0"/>
          </a:p>
          <a:p>
            <a:pPr lvl="1"/>
            <a:r>
              <a:rPr lang="zh-CN" altLang="en-US" sz="2200" dirty="0">
                <a:solidFill>
                  <a:schemeClr val="bg2">
                    <a:lumMod val="25000"/>
                  </a:schemeClr>
                </a:solidFill>
              </a:rPr>
              <a:t>研究数据的收集、分析、解释和表示。统计学方法可以用来汇总或描述数据集</a:t>
            </a:r>
          </a:p>
          <a:p>
            <a:r>
              <a:rPr lang="zh-CN" altLang="en-US" dirty="0"/>
              <a:t>统计模型</a:t>
            </a:r>
            <a:endParaRPr lang="en-US" altLang="zh-CN" dirty="0"/>
          </a:p>
          <a:p>
            <a:pPr lvl="1"/>
            <a:r>
              <a:rPr lang="zh-CN" altLang="en-US" sz="2200" dirty="0">
                <a:solidFill>
                  <a:schemeClr val="bg2">
                    <a:lumMod val="25000"/>
                  </a:schemeClr>
                </a:solidFill>
              </a:rPr>
              <a:t>一组数学函数，他们用随机变量及其概率分布刻画目标类对象的行为</a:t>
            </a:r>
          </a:p>
          <a:p>
            <a:r>
              <a:rPr lang="zh-CN" altLang="en-US" dirty="0"/>
              <a:t>推理统计学（或预测统计学）</a:t>
            </a:r>
            <a:endParaRPr lang="en-US" altLang="zh-CN" dirty="0"/>
          </a:p>
          <a:p>
            <a:pPr lvl="1"/>
            <a:r>
              <a:rPr lang="zh-CN" altLang="en-US" sz="2200" dirty="0">
                <a:solidFill>
                  <a:schemeClr val="bg2">
                    <a:lumMod val="25000"/>
                  </a:schemeClr>
                </a:solidFill>
              </a:rPr>
              <a:t>用某种方式对数据建模，解释观测中的随机性和确定性，并用来提取关于所考查的过程或总体的结论</a:t>
            </a:r>
          </a:p>
          <a:p>
            <a:r>
              <a:rPr lang="zh-CN" altLang="en-US" dirty="0"/>
              <a:t>统计假设检验（有时叫做证实数据分析）</a:t>
            </a:r>
            <a:endParaRPr lang="en-US" altLang="zh-CN" dirty="0"/>
          </a:p>
          <a:p>
            <a:pPr lvl="1"/>
            <a:r>
              <a:rPr lang="zh-CN" altLang="en-US" sz="2200" dirty="0">
                <a:solidFill>
                  <a:schemeClr val="bg2">
                    <a:lumMod val="25000"/>
                  </a:schemeClr>
                </a:solidFill>
              </a:rPr>
              <a:t>使用实验数据进行统计决策</a:t>
            </a:r>
          </a:p>
          <a:p>
            <a:endParaRPr lang="zh-CN" altLang="en-US" dirty="0"/>
          </a:p>
        </p:txBody>
      </p:sp>
    </p:spTree>
    <p:extLst>
      <p:ext uri="{BB962C8B-B14F-4D97-AF65-F5344CB8AC3E}">
        <p14:creationId xmlns:p14="http://schemas.microsoft.com/office/powerpoint/2010/main" val="3575176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AECACAE-87ED-4E63-8B1E-0F21D318B670}"/>
              </a:ext>
            </a:extLst>
          </p:cNvPr>
          <p:cNvSpPr>
            <a:spLocks noGrp="1"/>
          </p:cNvSpPr>
          <p:nvPr>
            <p:ph type="title"/>
          </p:nvPr>
        </p:nvSpPr>
        <p:spPr/>
        <p:txBody>
          <a:bodyPr/>
          <a:lstStyle/>
          <a:p>
            <a:r>
              <a:rPr lang="zh-CN" altLang="en-US" dirty="0"/>
              <a:t>机器学习</a:t>
            </a:r>
          </a:p>
        </p:txBody>
      </p:sp>
      <p:sp>
        <p:nvSpPr>
          <p:cNvPr id="3" name="内容占位符 2">
            <a:extLst>
              <a:ext uri="{FF2B5EF4-FFF2-40B4-BE49-F238E27FC236}">
                <a16:creationId xmlns="" xmlns:a16="http://schemas.microsoft.com/office/drawing/2014/main" id="{45773963-0642-45A8-B195-A0385BAF1691}"/>
              </a:ext>
            </a:extLst>
          </p:cNvPr>
          <p:cNvSpPr>
            <a:spLocks noGrp="1"/>
          </p:cNvSpPr>
          <p:nvPr>
            <p:ph sz="quarter" idx="10"/>
          </p:nvPr>
        </p:nvSpPr>
        <p:spPr/>
        <p:txBody>
          <a:bodyPr/>
          <a:lstStyle/>
          <a:p>
            <a:r>
              <a:rPr lang="zh-CN" altLang="en-US" dirty="0"/>
              <a:t>机器学习</a:t>
            </a:r>
            <a:endParaRPr lang="en-US" altLang="zh-CN" dirty="0"/>
          </a:p>
          <a:p>
            <a:pPr lvl="1"/>
            <a:r>
              <a:rPr lang="zh-CN" altLang="en-US" dirty="0"/>
              <a:t>是指考察计算机如何基于数据学习（或提高它们的性能）</a:t>
            </a:r>
            <a:endParaRPr lang="en-US" altLang="zh-CN" dirty="0"/>
          </a:p>
          <a:p>
            <a:pPr lvl="1"/>
            <a:r>
              <a:rPr lang="zh-CN" altLang="en-US" dirty="0"/>
              <a:t>其主要研究领域之一是，计算机程序基于数据自动的学习识别复杂的模式，并作出智能的决策</a:t>
            </a:r>
          </a:p>
          <a:p>
            <a:pPr marL="360000" lvl="1" indent="-360000">
              <a:buFont typeface="Wingdings" panose="05000000000000000000" pitchFamily="2" charset="2"/>
              <a:buChar char=""/>
            </a:pPr>
            <a:r>
              <a:rPr lang="zh-CN" altLang="en-US" sz="2200" dirty="0">
                <a:solidFill>
                  <a:srgbClr val="0000FF"/>
                </a:solidFill>
              </a:rPr>
              <a:t>与数据挖掘高度相关的、经典的机器学习问题</a:t>
            </a:r>
            <a:endParaRPr lang="en-US" altLang="zh-CN" sz="2200" dirty="0">
              <a:solidFill>
                <a:srgbClr val="0000FF"/>
              </a:solidFill>
            </a:endParaRPr>
          </a:p>
          <a:p>
            <a:pPr lvl="1"/>
            <a:r>
              <a:rPr lang="zh-CN" altLang="en-US" dirty="0"/>
              <a:t>监督学习</a:t>
            </a:r>
          </a:p>
          <a:p>
            <a:pPr lvl="1"/>
            <a:r>
              <a:rPr lang="zh-CN" altLang="en-US" dirty="0"/>
              <a:t>无监督学习</a:t>
            </a:r>
          </a:p>
          <a:p>
            <a:pPr lvl="1"/>
            <a:r>
              <a:rPr lang="zh-CN" altLang="en-US" dirty="0"/>
              <a:t>半监督学习</a:t>
            </a:r>
          </a:p>
          <a:p>
            <a:pPr lvl="1"/>
            <a:r>
              <a:rPr lang="zh-CN" altLang="en-US" dirty="0"/>
              <a:t>主动学习</a:t>
            </a:r>
          </a:p>
          <a:p>
            <a:pPr lvl="1"/>
            <a:endParaRPr lang="zh-CN" altLang="en-US" dirty="0"/>
          </a:p>
        </p:txBody>
      </p:sp>
    </p:spTree>
    <p:extLst>
      <p:ext uri="{BB962C8B-B14F-4D97-AF65-F5344CB8AC3E}">
        <p14:creationId xmlns:p14="http://schemas.microsoft.com/office/powerpoint/2010/main" val="44145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561B3-C846-40AC-8F97-CAAD39604E61}"/>
              </a:ext>
            </a:extLst>
          </p:cNvPr>
          <p:cNvSpPr>
            <a:spLocks noGrp="1"/>
          </p:cNvSpPr>
          <p:nvPr>
            <p:ph type="title"/>
          </p:nvPr>
        </p:nvSpPr>
        <p:spPr/>
        <p:txBody>
          <a:bodyPr/>
          <a:lstStyle/>
          <a:p>
            <a:r>
              <a:rPr lang="en-US" altLang="zh-CN" dirty="0"/>
              <a:t>1.6 </a:t>
            </a:r>
            <a:r>
              <a:rPr lang="zh-CN" altLang="en-US" dirty="0"/>
              <a:t>面向什么类型的应用？</a:t>
            </a:r>
          </a:p>
        </p:txBody>
      </p:sp>
      <p:sp>
        <p:nvSpPr>
          <p:cNvPr id="3" name="内容占位符 2">
            <a:extLst>
              <a:ext uri="{FF2B5EF4-FFF2-40B4-BE49-F238E27FC236}">
                <a16:creationId xmlns="" xmlns:a16="http://schemas.microsoft.com/office/drawing/2014/main" id="{B6B33E89-5418-4699-AA75-B2D41FE4B40C}"/>
              </a:ext>
            </a:extLst>
          </p:cNvPr>
          <p:cNvSpPr>
            <a:spLocks noGrp="1"/>
          </p:cNvSpPr>
          <p:nvPr>
            <p:ph sz="quarter" idx="10"/>
          </p:nvPr>
        </p:nvSpPr>
        <p:spPr>
          <a:xfrm>
            <a:off x="1199456" y="925491"/>
            <a:ext cx="9648216" cy="4942244"/>
          </a:xfrm>
        </p:spPr>
        <p:txBody>
          <a:bodyPr/>
          <a:lstStyle/>
          <a:p>
            <a:r>
              <a:rPr lang="zh-CN" altLang="en-US" dirty="0"/>
              <a:t>哪里有数据，哪里就有数据挖掘的应用</a:t>
            </a:r>
            <a:endParaRPr lang="en-US" altLang="zh-CN" dirty="0"/>
          </a:p>
          <a:p>
            <a:pPr lvl="1"/>
            <a:r>
              <a:rPr lang="zh-CN" altLang="en-US" dirty="0"/>
              <a:t>商务智能（</a:t>
            </a:r>
            <a:r>
              <a:rPr lang="en-US" altLang="zh-CN" dirty="0"/>
              <a:t>BI</a:t>
            </a:r>
            <a:r>
              <a:rPr lang="zh-CN" altLang="en-US" dirty="0"/>
              <a:t>）技术提供商务运作的历史、现状和预测视图，例子包括报告、联机分析处理、上午业绩管理、竞争情报、标杆管理和预测分析。数据挖掘是商务智能的核心。</a:t>
            </a:r>
          </a:p>
          <a:p>
            <a:pPr lvl="1"/>
            <a:r>
              <a:rPr lang="en-US" altLang="zh-CN" dirty="0"/>
              <a:t>web</a:t>
            </a:r>
            <a:r>
              <a:rPr lang="zh-CN" altLang="en-US" dirty="0"/>
              <a:t>搜索引擎是一种专门的计算机服务器，在</a:t>
            </a:r>
            <a:r>
              <a:rPr lang="en-US" altLang="zh-CN" dirty="0"/>
              <a:t>web</a:t>
            </a:r>
            <a:r>
              <a:rPr lang="zh-CN" altLang="en-US" dirty="0"/>
              <a:t>上搜索信息。其本质是大型数据挖掘应用。</a:t>
            </a:r>
          </a:p>
          <a:p>
            <a:endParaRPr lang="zh-CN" altLang="en-US" dirty="0"/>
          </a:p>
        </p:txBody>
      </p:sp>
    </p:spTree>
    <p:extLst>
      <p:ext uri="{BB962C8B-B14F-4D97-AF65-F5344CB8AC3E}">
        <p14:creationId xmlns:p14="http://schemas.microsoft.com/office/powerpoint/2010/main" val="154203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561B3-C846-40AC-8F97-CAAD39604E61}"/>
              </a:ext>
            </a:extLst>
          </p:cNvPr>
          <p:cNvSpPr>
            <a:spLocks noGrp="1"/>
          </p:cNvSpPr>
          <p:nvPr>
            <p:ph type="title"/>
          </p:nvPr>
        </p:nvSpPr>
        <p:spPr/>
        <p:txBody>
          <a:bodyPr/>
          <a:lstStyle/>
          <a:p>
            <a:r>
              <a:rPr lang="en-US" altLang="zh-CN" dirty="0"/>
              <a:t>1.1 </a:t>
            </a:r>
            <a:r>
              <a:rPr lang="zh-CN" altLang="en-US" dirty="0"/>
              <a:t>为什么进行数据挖掘？</a:t>
            </a:r>
          </a:p>
        </p:txBody>
      </p:sp>
      <p:sp>
        <p:nvSpPr>
          <p:cNvPr id="3" name="内容占位符 2">
            <a:extLst>
              <a:ext uri="{FF2B5EF4-FFF2-40B4-BE49-F238E27FC236}">
                <a16:creationId xmlns="" xmlns:a16="http://schemas.microsoft.com/office/drawing/2014/main" id="{B6B33E89-5418-4699-AA75-B2D41FE4B40C}"/>
              </a:ext>
            </a:extLst>
          </p:cNvPr>
          <p:cNvSpPr>
            <a:spLocks noGrp="1"/>
          </p:cNvSpPr>
          <p:nvPr>
            <p:ph sz="quarter" idx="10"/>
          </p:nvPr>
        </p:nvSpPr>
        <p:spPr/>
        <p:txBody>
          <a:bodyPr/>
          <a:lstStyle/>
          <a:p>
            <a:r>
              <a:rPr lang="zh-CN" altLang="en-US" dirty="0"/>
              <a:t>数据爆炸性增长带来的契机与挑战</a:t>
            </a:r>
          </a:p>
          <a:p>
            <a:pPr lvl="1"/>
            <a:r>
              <a:rPr lang="zh-CN" altLang="en-US" dirty="0"/>
              <a:t>电影</a:t>
            </a:r>
            <a:r>
              <a:rPr lang="en-US" altLang="zh-CN" dirty="0"/>
              <a:t>《</a:t>
            </a:r>
            <a:r>
              <a:rPr lang="zh-CN" altLang="en-US" dirty="0"/>
              <a:t>永无止境</a:t>
            </a:r>
            <a:r>
              <a:rPr lang="en-US" altLang="zh-CN" dirty="0"/>
              <a:t>》</a:t>
            </a:r>
            <a:r>
              <a:rPr lang="zh-CN" altLang="en-US" dirty="0"/>
              <a:t>：讲述一位落魄的作家库珀，服用了一种可以迅速提升智力的神奇蓝色药物，然后他将这种高智商用于炒股。库珀是怎么炒股的呢？就是他能在短时间掌握无数公司资料和背景，也就是将世界上已经存在的海量数据（包括公司财报、电视、几十年前的报纸、互联网、小道消息等）挖掘出来，串联起来，甚至将</a:t>
            </a:r>
            <a:r>
              <a:rPr lang="en-US" altLang="zh-CN" dirty="0"/>
              <a:t>FaceBook</a:t>
            </a:r>
            <a:r>
              <a:rPr lang="zh-CN" altLang="en-US" dirty="0"/>
              <a:t>、</a:t>
            </a:r>
            <a:r>
              <a:rPr lang="en-US" altLang="zh-CN" dirty="0"/>
              <a:t>Twitter</a:t>
            </a:r>
            <a:r>
              <a:rPr lang="zh-CN" altLang="en-US" dirty="0"/>
              <a:t>的海量社交数据挖掘得到普通大众对某种股票的感情倾向，通过海量信息的挖掘、分析，使一切内幕都不是内幕，使一切趋势都在眼前，结果在</a:t>
            </a:r>
            <a:r>
              <a:rPr lang="en-US" altLang="zh-CN" dirty="0"/>
              <a:t>10</a:t>
            </a:r>
            <a:r>
              <a:rPr lang="zh-CN" altLang="en-US" dirty="0"/>
              <a:t>天内他就赢得了</a:t>
            </a:r>
            <a:r>
              <a:rPr lang="en-US" altLang="zh-CN" dirty="0"/>
              <a:t>200</a:t>
            </a:r>
            <a:r>
              <a:rPr lang="zh-CN" altLang="en-US" dirty="0"/>
              <a:t>万美元，神奇的表现让身边的职业投资者目瞪口呆。</a:t>
            </a:r>
            <a:endParaRPr lang="en-US" altLang="zh-CN" dirty="0"/>
          </a:p>
          <a:p>
            <a:pPr lvl="1"/>
            <a:r>
              <a:rPr lang="zh-CN" altLang="en-US" dirty="0"/>
              <a:t>数据爆炸、知识贫乏</a:t>
            </a:r>
          </a:p>
          <a:p>
            <a:endParaRPr lang="zh-CN" altLang="en-US" dirty="0"/>
          </a:p>
        </p:txBody>
      </p:sp>
    </p:spTree>
    <p:extLst>
      <p:ext uri="{BB962C8B-B14F-4D97-AF65-F5344CB8AC3E}">
        <p14:creationId xmlns:p14="http://schemas.microsoft.com/office/powerpoint/2010/main" val="136428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41482FF-9E7F-4237-820B-C64BC9379749}"/>
              </a:ext>
            </a:extLst>
          </p:cNvPr>
          <p:cNvSpPr>
            <a:spLocks noGrp="1"/>
          </p:cNvSpPr>
          <p:nvPr>
            <p:ph type="title"/>
          </p:nvPr>
        </p:nvSpPr>
        <p:spPr/>
        <p:txBody>
          <a:bodyPr/>
          <a:lstStyle/>
          <a:p>
            <a:r>
              <a:rPr lang="en-US" altLang="zh-CN" dirty="0"/>
              <a:t>1.1 </a:t>
            </a:r>
            <a:r>
              <a:rPr lang="zh-CN" altLang="en-US" dirty="0"/>
              <a:t>为什么进行数据挖掘？</a:t>
            </a:r>
          </a:p>
        </p:txBody>
      </p:sp>
      <p:sp>
        <p:nvSpPr>
          <p:cNvPr id="3" name="内容占位符 2">
            <a:extLst>
              <a:ext uri="{FF2B5EF4-FFF2-40B4-BE49-F238E27FC236}">
                <a16:creationId xmlns="" xmlns:a16="http://schemas.microsoft.com/office/drawing/2014/main" id="{949DD787-AE26-424E-B57A-0BFE75AD7BB1}"/>
              </a:ext>
            </a:extLst>
          </p:cNvPr>
          <p:cNvSpPr>
            <a:spLocks noGrp="1"/>
          </p:cNvSpPr>
          <p:nvPr>
            <p:ph sz="quarter" idx="10"/>
          </p:nvPr>
        </p:nvSpPr>
        <p:spPr/>
        <p:txBody>
          <a:bodyPr/>
          <a:lstStyle/>
          <a:p>
            <a:r>
              <a:rPr lang="zh-CN" altLang="en-US" dirty="0"/>
              <a:t>数据爆炸、知识贫乏</a:t>
            </a:r>
            <a:endParaRPr lang="en-US" altLang="zh-CN" dirty="0"/>
          </a:p>
          <a:p>
            <a:pPr marL="0" indent="0">
              <a:buNone/>
            </a:pPr>
            <a:endParaRPr lang="en-US" altLang="zh-CN" sz="2000" dirty="0"/>
          </a:p>
          <a:p>
            <a:pPr marL="342900" indent="-342900">
              <a:buFont typeface="Wingdings" pitchFamily="2" charset="2"/>
              <a:buChar char="n"/>
            </a:pPr>
            <a:endParaRPr lang="en-US" altLang="zh-CN" sz="2000" dirty="0"/>
          </a:p>
          <a:p>
            <a:endParaRPr lang="en-US" altLang="zh-CN" dirty="0"/>
          </a:p>
          <a:p>
            <a:pPr marL="432000" lvl="1" indent="0">
              <a:buNone/>
            </a:pPr>
            <a:endParaRPr lang="zh-CN" altLang="en-US" dirty="0"/>
          </a:p>
        </p:txBody>
      </p:sp>
      <p:pic>
        <p:nvPicPr>
          <p:cNvPr id="6" name="Picture 2">
            <a:extLst>
              <a:ext uri="{FF2B5EF4-FFF2-40B4-BE49-F238E27FC236}">
                <a16:creationId xmlns="" xmlns:a16="http://schemas.microsoft.com/office/drawing/2014/main" id="{7249DD8A-9382-41B7-8DF6-4AFC7B94E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876" y="1602157"/>
            <a:ext cx="8092248" cy="479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0468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561B3-C846-40AC-8F97-CAAD39604E61}"/>
              </a:ext>
            </a:extLst>
          </p:cNvPr>
          <p:cNvSpPr>
            <a:spLocks noGrp="1"/>
          </p:cNvSpPr>
          <p:nvPr>
            <p:ph type="title"/>
          </p:nvPr>
        </p:nvSpPr>
        <p:spPr/>
        <p:txBody>
          <a:bodyPr/>
          <a:lstStyle/>
          <a:p>
            <a:r>
              <a:rPr lang="en-US" altLang="zh-CN" dirty="0"/>
              <a:t>1.1 </a:t>
            </a:r>
            <a:r>
              <a:rPr lang="zh-CN" altLang="en-US" dirty="0"/>
              <a:t>为什么进行数据挖掘？</a:t>
            </a:r>
          </a:p>
        </p:txBody>
      </p:sp>
      <p:sp>
        <p:nvSpPr>
          <p:cNvPr id="3" name="内容占位符 2">
            <a:extLst>
              <a:ext uri="{FF2B5EF4-FFF2-40B4-BE49-F238E27FC236}">
                <a16:creationId xmlns="" xmlns:a16="http://schemas.microsoft.com/office/drawing/2014/main" id="{B6B33E89-5418-4699-AA75-B2D41FE4B40C}"/>
              </a:ext>
            </a:extLst>
          </p:cNvPr>
          <p:cNvSpPr>
            <a:spLocks noGrp="1"/>
          </p:cNvSpPr>
          <p:nvPr>
            <p:ph sz="quarter" idx="10"/>
          </p:nvPr>
        </p:nvSpPr>
        <p:spPr/>
        <p:txBody>
          <a:bodyPr/>
          <a:lstStyle/>
          <a:p>
            <a:r>
              <a:rPr lang="zh-CN" altLang="en-US" dirty="0"/>
              <a:t>数据、信息、知识</a:t>
            </a:r>
          </a:p>
          <a:p>
            <a:pPr lvl="1"/>
            <a:r>
              <a:rPr kumimoji="1" lang="zh-CN" altLang="en-US" sz="2100" dirty="0"/>
              <a:t>数据仅是人们用各种工具和手段观察外部世界得到的原始材料；</a:t>
            </a:r>
            <a:endParaRPr kumimoji="1" lang="en-US" altLang="zh-CN" sz="2100" dirty="0"/>
          </a:p>
          <a:p>
            <a:pPr lvl="1"/>
            <a:r>
              <a:rPr kumimoji="1" lang="zh-CN" altLang="en-US" sz="2100" dirty="0"/>
              <a:t>信息虽给出数据中有一定意义的东西，但往往和任务无直接联系，不能作为判断、决策和行动的依据；</a:t>
            </a:r>
            <a:endParaRPr kumimoji="1" lang="en-US" altLang="zh-CN" sz="2100" dirty="0"/>
          </a:p>
          <a:p>
            <a:pPr lvl="1"/>
            <a:r>
              <a:rPr kumimoji="1" lang="zh-CN" altLang="en-US" sz="2100" dirty="0"/>
              <a:t>知识是人们作出正确的判断、决策和采取正确行动的依据。</a:t>
            </a:r>
          </a:p>
          <a:p>
            <a:pPr lvl="1"/>
            <a:endParaRPr lang="zh-CN" altLang="en-US" dirty="0"/>
          </a:p>
        </p:txBody>
      </p:sp>
      <p:pic>
        <p:nvPicPr>
          <p:cNvPr id="4" name="Picture 2">
            <a:extLst>
              <a:ext uri="{FF2B5EF4-FFF2-40B4-BE49-F238E27FC236}">
                <a16:creationId xmlns="" xmlns:a16="http://schemas.microsoft.com/office/drawing/2014/main" id="{75F90495-65E3-4044-BB19-93F82DFE4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313" y="3623295"/>
            <a:ext cx="856297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978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561B3-C846-40AC-8F97-CAAD39604E61}"/>
              </a:ext>
            </a:extLst>
          </p:cNvPr>
          <p:cNvSpPr>
            <a:spLocks noGrp="1"/>
          </p:cNvSpPr>
          <p:nvPr>
            <p:ph type="title"/>
          </p:nvPr>
        </p:nvSpPr>
        <p:spPr/>
        <p:txBody>
          <a:bodyPr/>
          <a:lstStyle/>
          <a:p>
            <a:r>
              <a:rPr lang="en-US" altLang="zh-CN" dirty="0"/>
              <a:t>1.1 </a:t>
            </a:r>
            <a:r>
              <a:rPr lang="zh-CN" altLang="en-US" dirty="0"/>
              <a:t>为什么进行数据挖掘？</a:t>
            </a:r>
          </a:p>
        </p:txBody>
      </p:sp>
      <p:sp>
        <p:nvSpPr>
          <p:cNvPr id="3" name="内容占位符 2">
            <a:extLst>
              <a:ext uri="{FF2B5EF4-FFF2-40B4-BE49-F238E27FC236}">
                <a16:creationId xmlns="" xmlns:a16="http://schemas.microsoft.com/office/drawing/2014/main" id="{B6B33E89-5418-4699-AA75-B2D41FE4B40C}"/>
              </a:ext>
            </a:extLst>
          </p:cNvPr>
          <p:cNvSpPr>
            <a:spLocks noGrp="1"/>
          </p:cNvSpPr>
          <p:nvPr>
            <p:ph sz="quarter" idx="10"/>
          </p:nvPr>
        </p:nvSpPr>
        <p:spPr/>
        <p:txBody>
          <a:bodyPr/>
          <a:lstStyle/>
          <a:p>
            <a:r>
              <a:rPr lang="zh-CN" altLang="en-US" dirty="0"/>
              <a:t>社会需求</a:t>
            </a:r>
            <a:endParaRPr lang="en-US" altLang="zh-CN" dirty="0"/>
          </a:p>
          <a:p>
            <a:pPr lvl="1"/>
            <a:r>
              <a:rPr lang="zh-CN" altLang="en-US" dirty="0"/>
              <a:t>数据爆炸、知识贫乏</a:t>
            </a:r>
            <a:r>
              <a:rPr kumimoji="1" lang="zh-CN" altLang="en-US" dirty="0"/>
              <a:t>带来了对</a:t>
            </a:r>
            <a:r>
              <a:rPr kumimoji="1" lang="zh-CN" altLang="en-US" b="1" dirty="0">
                <a:solidFill>
                  <a:srgbClr val="FF0000"/>
                </a:solidFill>
              </a:rPr>
              <a:t>强有力的数据分析工具</a:t>
            </a:r>
            <a:r>
              <a:rPr kumimoji="1" lang="zh-CN" altLang="en-US" dirty="0"/>
              <a:t>的需求！</a:t>
            </a:r>
            <a:endParaRPr kumimoji="1" lang="zh-CN" altLang="en-US" b="1" dirty="0"/>
          </a:p>
          <a:p>
            <a:r>
              <a:rPr lang="zh-CN" altLang="en-US" dirty="0"/>
              <a:t>解决办法</a:t>
            </a:r>
            <a:endParaRPr lang="en-US" altLang="zh-CN" dirty="0"/>
          </a:p>
          <a:p>
            <a:pPr lvl="1"/>
            <a:r>
              <a:rPr lang="zh-CN" altLang="en-US" dirty="0"/>
              <a:t>数据仓库技术和数据挖掘技术</a:t>
            </a:r>
          </a:p>
          <a:p>
            <a:r>
              <a:rPr lang="zh-CN" altLang="en-US" dirty="0"/>
              <a:t>数据仓库</a:t>
            </a:r>
            <a:r>
              <a:rPr lang="en-US" altLang="zh-CN" dirty="0"/>
              <a:t>	</a:t>
            </a:r>
          </a:p>
          <a:p>
            <a:pPr lvl="1"/>
            <a:r>
              <a:rPr lang="zh-CN" altLang="en-US" dirty="0"/>
              <a:t>在线分析处理</a:t>
            </a:r>
            <a:r>
              <a:rPr lang="en-US" altLang="zh-CN" dirty="0"/>
              <a:t>(OLAP)</a:t>
            </a:r>
            <a:endParaRPr lang="zh-CN" altLang="en-US" dirty="0"/>
          </a:p>
          <a:p>
            <a:pPr marL="360000" lvl="1" indent="-360000">
              <a:buFont typeface="Wingdings" panose="05000000000000000000" pitchFamily="2" charset="2"/>
              <a:buChar char=""/>
            </a:pPr>
            <a:r>
              <a:rPr lang="zh-CN" altLang="en-US" sz="2200" dirty="0">
                <a:solidFill>
                  <a:srgbClr val="0000FF"/>
                </a:solidFill>
              </a:rPr>
              <a:t>数据挖掘</a:t>
            </a:r>
            <a:endParaRPr lang="en-US" altLang="zh-CN" sz="2200" dirty="0">
              <a:solidFill>
                <a:srgbClr val="0000FF"/>
              </a:solidFill>
            </a:endParaRPr>
          </a:p>
          <a:p>
            <a:pPr lvl="1"/>
            <a:r>
              <a:rPr lang="zh-CN" altLang="en-US" dirty="0"/>
              <a:t>从大量数据中寻找其规律的技术，是统计学、数据库技术和人工智能技术的综合</a:t>
            </a:r>
          </a:p>
          <a:p>
            <a:pPr lvl="1"/>
            <a:endParaRPr lang="zh-CN" altLang="en-US" dirty="0"/>
          </a:p>
          <a:p>
            <a:endParaRPr lang="zh-CN" altLang="en-US" dirty="0"/>
          </a:p>
        </p:txBody>
      </p:sp>
    </p:spTree>
    <p:extLst>
      <p:ext uri="{BB962C8B-B14F-4D97-AF65-F5344CB8AC3E}">
        <p14:creationId xmlns:p14="http://schemas.microsoft.com/office/powerpoint/2010/main" val="271307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561B3-C846-40AC-8F97-CAAD39604E61}"/>
              </a:ext>
            </a:extLst>
          </p:cNvPr>
          <p:cNvSpPr>
            <a:spLocks noGrp="1"/>
          </p:cNvSpPr>
          <p:nvPr>
            <p:ph type="title"/>
          </p:nvPr>
        </p:nvSpPr>
        <p:spPr/>
        <p:txBody>
          <a:bodyPr/>
          <a:lstStyle/>
          <a:p>
            <a:r>
              <a:rPr lang="en-US" altLang="zh-CN" dirty="0"/>
              <a:t>1.2 </a:t>
            </a:r>
            <a:r>
              <a:rPr lang="zh-CN" altLang="en-US" dirty="0"/>
              <a:t>什么是数据挖掘？</a:t>
            </a:r>
          </a:p>
        </p:txBody>
      </p:sp>
      <p:sp>
        <p:nvSpPr>
          <p:cNvPr id="3" name="内容占位符 2">
            <a:extLst>
              <a:ext uri="{FF2B5EF4-FFF2-40B4-BE49-F238E27FC236}">
                <a16:creationId xmlns="" xmlns:a16="http://schemas.microsoft.com/office/drawing/2014/main" id="{B6B33E89-5418-4699-AA75-B2D41FE4B40C}"/>
              </a:ext>
            </a:extLst>
          </p:cNvPr>
          <p:cNvSpPr>
            <a:spLocks noGrp="1"/>
          </p:cNvSpPr>
          <p:nvPr>
            <p:ph sz="quarter" idx="10"/>
          </p:nvPr>
        </p:nvSpPr>
        <p:spPr>
          <a:xfrm>
            <a:off x="1199456" y="925491"/>
            <a:ext cx="9648216" cy="4942244"/>
          </a:xfrm>
        </p:spPr>
        <p:txBody>
          <a:bodyPr/>
          <a:lstStyle/>
          <a:p>
            <a:r>
              <a:rPr lang="zh-CN" altLang="en-US" dirty="0"/>
              <a:t>数据挖掘 </a:t>
            </a:r>
            <a:r>
              <a:rPr lang="en-US" altLang="zh-CN" dirty="0"/>
              <a:t>(</a:t>
            </a:r>
            <a:r>
              <a:rPr lang="zh-CN" altLang="en-US" dirty="0"/>
              <a:t>从数据中发现知识</a:t>
            </a:r>
            <a:r>
              <a:rPr lang="en-US" altLang="zh-CN" dirty="0"/>
              <a:t>) </a:t>
            </a:r>
          </a:p>
          <a:p>
            <a:pPr lvl="1"/>
            <a:r>
              <a:rPr lang="zh-CN" altLang="en-US" dirty="0"/>
              <a:t>从大量的数据中挖掘哪些令人感兴趣的（易被理解、新颖的、潜在有用的、非平凡的）模式或知识 </a:t>
            </a:r>
          </a:p>
          <a:p>
            <a:pPr lvl="1"/>
            <a:r>
              <a:rPr lang="zh-CN" altLang="en-US" dirty="0"/>
              <a:t>挖掘的不仅仅是数据（所以“数据挖掘”并非一个精确的用词）</a:t>
            </a:r>
            <a:endParaRPr lang="en-US" altLang="zh-CN" dirty="0"/>
          </a:p>
          <a:p>
            <a:r>
              <a:rPr lang="zh-CN" altLang="en-US" dirty="0"/>
              <a:t>数据挖掘的替换词</a:t>
            </a:r>
            <a:endParaRPr lang="en-US" altLang="zh-CN" dirty="0"/>
          </a:p>
          <a:p>
            <a:pPr lvl="1"/>
            <a:r>
              <a:rPr lang="zh-CN" altLang="en-US" b="1" dirty="0">
                <a:solidFill>
                  <a:srgbClr val="FF0000"/>
                </a:solidFill>
              </a:rPr>
              <a:t>数据库中的知识挖掘（</a:t>
            </a:r>
            <a:r>
              <a:rPr lang="en-US" altLang="zh-CN" b="1" dirty="0">
                <a:solidFill>
                  <a:srgbClr val="FF0000"/>
                </a:solidFill>
              </a:rPr>
              <a:t>KDD</a:t>
            </a:r>
            <a:r>
              <a:rPr lang="zh-CN" altLang="en-US" b="1" dirty="0">
                <a:solidFill>
                  <a:srgbClr val="FF0000"/>
                </a:solidFill>
              </a:rPr>
              <a:t>）</a:t>
            </a:r>
          </a:p>
          <a:p>
            <a:pPr lvl="1"/>
            <a:r>
              <a:rPr lang="zh-CN" altLang="en-US" dirty="0"/>
              <a:t>知识提取</a:t>
            </a:r>
          </a:p>
          <a:p>
            <a:pPr lvl="1"/>
            <a:r>
              <a:rPr lang="zh-CN" altLang="en-US" dirty="0"/>
              <a:t>数据</a:t>
            </a:r>
            <a:r>
              <a:rPr lang="en-US" altLang="zh-CN" dirty="0"/>
              <a:t>/</a:t>
            </a:r>
            <a:r>
              <a:rPr lang="zh-CN" altLang="en-US" dirty="0"/>
              <a:t>模式分析等等</a:t>
            </a:r>
            <a:endParaRPr lang="en-US" altLang="zh-CN" dirty="0"/>
          </a:p>
          <a:p>
            <a:pPr lvl="1"/>
            <a:r>
              <a:rPr lang="zh-CN" altLang="en-US" dirty="0"/>
              <a:t>数据考古</a:t>
            </a:r>
          </a:p>
          <a:p>
            <a:pPr lvl="1"/>
            <a:r>
              <a:rPr lang="zh-CN" altLang="en-US" dirty="0"/>
              <a:t>数据捕捞等等</a:t>
            </a:r>
          </a:p>
          <a:p>
            <a:pPr lvl="1"/>
            <a:endParaRPr lang="zh-CN" altLang="en-US" dirty="0"/>
          </a:p>
          <a:p>
            <a:endParaRPr lang="zh-CN" altLang="en-US" dirty="0"/>
          </a:p>
        </p:txBody>
      </p:sp>
    </p:spTree>
    <p:extLst>
      <p:ext uri="{BB962C8B-B14F-4D97-AF65-F5344CB8AC3E}">
        <p14:creationId xmlns:p14="http://schemas.microsoft.com/office/powerpoint/2010/main" val="156721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47D2481-50E1-40A5-97C4-5D42860E71A7}"/>
              </a:ext>
            </a:extLst>
          </p:cNvPr>
          <p:cNvSpPr>
            <a:spLocks noGrp="1"/>
          </p:cNvSpPr>
          <p:nvPr>
            <p:ph type="title"/>
          </p:nvPr>
        </p:nvSpPr>
        <p:spPr/>
        <p:txBody>
          <a:bodyPr/>
          <a:lstStyle/>
          <a:p>
            <a:r>
              <a:rPr lang="zh-CN" altLang="en-US" dirty="0"/>
              <a:t>数据库中的知识挖掘</a:t>
            </a:r>
            <a:r>
              <a:rPr lang="en-US" altLang="zh-CN" dirty="0"/>
              <a:t>(KDD)</a:t>
            </a:r>
            <a:endParaRPr lang="zh-CN" altLang="en-US" dirty="0"/>
          </a:p>
        </p:txBody>
      </p:sp>
      <p:sp>
        <p:nvSpPr>
          <p:cNvPr id="11" name="Rectangle 3">
            <a:extLst>
              <a:ext uri="{FF2B5EF4-FFF2-40B4-BE49-F238E27FC236}">
                <a16:creationId xmlns="" xmlns:a16="http://schemas.microsoft.com/office/drawing/2014/main" id="{AD50B5EE-732C-407A-9D38-A6752D4675C7}"/>
              </a:ext>
            </a:extLst>
          </p:cNvPr>
          <p:cNvSpPr>
            <a:spLocks noGrp="1" noChangeArrowheads="1"/>
          </p:cNvSpPr>
          <p:nvPr/>
        </p:nvSpPr>
        <p:spPr bwMode="auto">
          <a:xfrm>
            <a:off x="839036" y="1586264"/>
            <a:ext cx="4977843" cy="332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a:buFont typeface="Arial" panose="020B0604020202020204" pitchFamily="34" charset="0"/>
              <a:buNone/>
            </a:pPr>
            <a:r>
              <a:rPr lang="zh-CN" altLang="en-US" b="1" dirty="0">
                <a:solidFill>
                  <a:srgbClr val="FF0000"/>
                </a:solidFill>
                <a:latin typeface="微软雅黑" panose="020B0503020204020204" pitchFamily="34" charset="-122"/>
                <a:ea typeface="微软雅黑" panose="020B0503020204020204" pitchFamily="34" charset="-122"/>
              </a:rPr>
              <a:t>数据挖掘</a:t>
            </a:r>
            <a:r>
              <a:rPr lang="en-US" altLang="zh-CN" b="1" dirty="0">
                <a:solidFill>
                  <a:srgbClr val="FF0000"/>
                </a:solidFill>
                <a:latin typeface="微软雅黑" panose="020B0503020204020204" pitchFamily="34" charset="-122"/>
                <a:ea typeface="微软雅黑" panose="020B0503020204020204" pitchFamily="34" charset="-122"/>
              </a:rPr>
              <a:t>——KDD</a:t>
            </a:r>
            <a:r>
              <a:rPr lang="zh-CN" altLang="en-US" b="1" dirty="0">
                <a:solidFill>
                  <a:srgbClr val="FF0000"/>
                </a:solidFill>
                <a:latin typeface="微软雅黑" panose="020B0503020204020204" pitchFamily="34" charset="-122"/>
                <a:ea typeface="微软雅黑" panose="020B0503020204020204" pitchFamily="34" charset="-122"/>
              </a:rPr>
              <a:t>的核心</a:t>
            </a:r>
          </a:p>
        </p:txBody>
      </p:sp>
      <p:sp>
        <p:nvSpPr>
          <p:cNvPr id="12" name="Line 4">
            <a:extLst>
              <a:ext uri="{FF2B5EF4-FFF2-40B4-BE49-F238E27FC236}">
                <a16:creationId xmlns="" xmlns:a16="http://schemas.microsoft.com/office/drawing/2014/main" id="{E49D8056-2E8B-45C5-85D5-0F409F4B0331}"/>
              </a:ext>
            </a:extLst>
          </p:cNvPr>
          <p:cNvSpPr>
            <a:spLocks noChangeShapeType="1"/>
          </p:cNvSpPr>
          <p:nvPr/>
        </p:nvSpPr>
        <p:spPr bwMode="auto">
          <a:xfrm flipV="1">
            <a:off x="3048000" y="4953000"/>
            <a:ext cx="990600" cy="609600"/>
          </a:xfrm>
          <a:prstGeom prst="line">
            <a:avLst/>
          </a:prstGeom>
          <a:noFill/>
          <a:ln w="38100" cap="flat" cmpd="sng">
            <a:solidFill>
              <a:srgbClr val="333399"/>
            </a:solidFill>
            <a:bevel/>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Line 5">
            <a:extLst>
              <a:ext uri="{FF2B5EF4-FFF2-40B4-BE49-F238E27FC236}">
                <a16:creationId xmlns="" xmlns:a16="http://schemas.microsoft.com/office/drawing/2014/main" id="{F169191A-AF40-4773-8963-DE139055F02E}"/>
              </a:ext>
            </a:extLst>
          </p:cNvPr>
          <p:cNvSpPr>
            <a:spLocks noChangeShapeType="1"/>
          </p:cNvSpPr>
          <p:nvPr/>
        </p:nvSpPr>
        <p:spPr bwMode="auto">
          <a:xfrm flipV="1">
            <a:off x="8915400" y="1447800"/>
            <a:ext cx="685800" cy="422031"/>
          </a:xfrm>
          <a:prstGeom prst="line">
            <a:avLst/>
          </a:prstGeom>
          <a:noFill/>
          <a:ln w="38100" cap="flat" cmpd="sng">
            <a:solidFill>
              <a:srgbClr val="333399"/>
            </a:solidFill>
            <a:bevel/>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6">
            <a:extLst>
              <a:ext uri="{FF2B5EF4-FFF2-40B4-BE49-F238E27FC236}">
                <a16:creationId xmlns="" xmlns:a16="http://schemas.microsoft.com/office/drawing/2014/main" id="{81E2E8C9-1027-4186-9732-B8398D5397A5}"/>
              </a:ext>
            </a:extLst>
          </p:cNvPr>
          <p:cNvSpPr>
            <a:spLocks noChangeShapeType="1"/>
          </p:cNvSpPr>
          <p:nvPr/>
        </p:nvSpPr>
        <p:spPr bwMode="auto">
          <a:xfrm flipV="1">
            <a:off x="6934200" y="2514600"/>
            <a:ext cx="990600" cy="609600"/>
          </a:xfrm>
          <a:prstGeom prst="line">
            <a:avLst/>
          </a:prstGeom>
          <a:noFill/>
          <a:ln w="38100" cap="flat" cmpd="sng">
            <a:solidFill>
              <a:srgbClr val="333399"/>
            </a:solidFill>
            <a:bevel/>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7">
            <a:extLst>
              <a:ext uri="{FF2B5EF4-FFF2-40B4-BE49-F238E27FC236}">
                <a16:creationId xmlns="" xmlns:a16="http://schemas.microsoft.com/office/drawing/2014/main" id="{0278D11E-40FC-47B9-BFBB-23E6D191C198}"/>
              </a:ext>
            </a:extLst>
          </p:cNvPr>
          <p:cNvSpPr>
            <a:spLocks noChangeShapeType="1"/>
          </p:cNvSpPr>
          <p:nvPr/>
        </p:nvSpPr>
        <p:spPr bwMode="auto">
          <a:xfrm flipV="1">
            <a:off x="5105400" y="3581400"/>
            <a:ext cx="990600" cy="609600"/>
          </a:xfrm>
          <a:prstGeom prst="line">
            <a:avLst/>
          </a:prstGeom>
          <a:noFill/>
          <a:ln w="38100" cap="flat" cmpd="sng">
            <a:solidFill>
              <a:srgbClr val="333399"/>
            </a:solidFill>
            <a:bevel/>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Text Box 17">
            <a:extLst>
              <a:ext uri="{FF2B5EF4-FFF2-40B4-BE49-F238E27FC236}">
                <a16:creationId xmlns="" xmlns:a16="http://schemas.microsoft.com/office/drawing/2014/main" id="{68168AFA-4A81-439A-9121-0B527174E46D}"/>
              </a:ext>
            </a:extLst>
          </p:cNvPr>
          <p:cNvSpPr txBox="1">
            <a:spLocks noChangeArrowheads="1"/>
          </p:cNvSpPr>
          <p:nvPr/>
        </p:nvSpPr>
        <p:spPr bwMode="auto">
          <a:xfrm>
            <a:off x="2133600" y="4706938"/>
            <a:ext cx="20351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chemeClr val="bg2">
                    <a:lumMod val="25000"/>
                  </a:schemeClr>
                </a:solidFill>
                <a:latin typeface="微软雅黑" panose="020B0503020204020204" pitchFamily="34" charset="-122"/>
                <a:ea typeface="微软雅黑" panose="020B0503020204020204" pitchFamily="34" charset="-122"/>
              </a:rPr>
              <a:t>数据清理</a:t>
            </a:r>
            <a:endParaRPr lang="zh-CN" altLang="en-US">
              <a:solidFill>
                <a:schemeClr val="bg2">
                  <a:lumMod val="25000"/>
                </a:schemeClr>
              </a:solidFill>
              <a:latin typeface="微软雅黑" panose="020B0503020204020204" pitchFamily="34" charset="-122"/>
              <a:ea typeface="微软雅黑" panose="020B0503020204020204" pitchFamily="34" charset="-122"/>
            </a:endParaRPr>
          </a:p>
        </p:txBody>
      </p:sp>
      <p:sp>
        <p:nvSpPr>
          <p:cNvPr id="17" name="Text Box 18">
            <a:extLst>
              <a:ext uri="{FF2B5EF4-FFF2-40B4-BE49-F238E27FC236}">
                <a16:creationId xmlns="" xmlns:a16="http://schemas.microsoft.com/office/drawing/2014/main" id="{9B85FC6A-FC3A-434F-9DCF-943935985D05}"/>
              </a:ext>
            </a:extLst>
          </p:cNvPr>
          <p:cNvSpPr txBox="1">
            <a:spLocks noChangeArrowheads="1"/>
          </p:cNvSpPr>
          <p:nvPr/>
        </p:nvSpPr>
        <p:spPr bwMode="auto">
          <a:xfrm>
            <a:off x="3552269" y="5165725"/>
            <a:ext cx="20351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数据集成</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8" name="Text Box 19">
            <a:extLst>
              <a:ext uri="{FF2B5EF4-FFF2-40B4-BE49-F238E27FC236}">
                <a16:creationId xmlns="" xmlns:a16="http://schemas.microsoft.com/office/drawing/2014/main" id="{21302FB7-CFFE-45B0-A493-A3C772CEF3E1}"/>
              </a:ext>
            </a:extLst>
          </p:cNvPr>
          <p:cNvSpPr txBox="1">
            <a:spLocks noChangeArrowheads="1"/>
          </p:cNvSpPr>
          <p:nvPr/>
        </p:nvSpPr>
        <p:spPr bwMode="auto">
          <a:xfrm>
            <a:off x="2314813" y="6158229"/>
            <a:ext cx="1211104"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333399"/>
                </a:solidFill>
                <a:latin typeface="微软雅黑" panose="020B0503020204020204" pitchFamily="34" charset="-122"/>
                <a:ea typeface="微软雅黑" panose="020B0503020204020204" pitchFamily="34" charset="-122"/>
              </a:rPr>
              <a:t>数据库</a:t>
            </a:r>
          </a:p>
        </p:txBody>
      </p:sp>
      <p:sp>
        <p:nvSpPr>
          <p:cNvPr id="19" name="Text Box 20">
            <a:extLst>
              <a:ext uri="{FF2B5EF4-FFF2-40B4-BE49-F238E27FC236}">
                <a16:creationId xmlns="" xmlns:a16="http://schemas.microsoft.com/office/drawing/2014/main" id="{80EBC0EB-6AC4-432A-97DA-85F7164096F0}"/>
              </a:ext>
            </a:extLst>
          </p:cNvPr>
          <p:cNvSpPr txBox="1">
            <a:spLocks noChangeArrowheads="1"/>
          </p:cNvSpPr>
          <p:nvPr/>
        </p:nvSpPr>
        <p:spPr bwMode="auto">
          <a:xfrm>
            <a:off x="3048000" y="3962400"/>
            <a:ext cx="1997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333399"/>
                </a:solidFill>
                <a:latin typeface="微软雅黑" panose="020B0503020204020204" pitchFamily="34" charset="-122"/>
                <a:ea typeface="微软雅黑" panose="020B0503020204020204" pitchFamily="34" charset="-122"/>
              </a:rPr>
              <a:t>数据仓库</a:t>
            </a:r>
          </a:p>
        </p:txBody>
      </p:sp>
      <p:sp>
        <p:nvSpPr>
          <p:cNvPr id="20" name="WordArt 29">
            <a:extLst>
              <a:ext uri="{FF2B5EF4-FFF2-40B4-BE49-F238E27FC236}">
                <a16:creationId xmlns="" xmlns:a16="http://schemas.microsoft.com/office/drawing/2014/main" id="{5156B421-6910-4E9A-91B5-D32721A4C036}"/>
              </a:ext>
            </a:extLst>
          </p:cNvPr>
          <p:cNvSpPr>
            <a:spLocks noChangeArrowheads="1" noChangeShapeType="1" noTextEdit="1"/>
          </p:cNvSpPr>
          <p:nvPr/>
        </p:nvSpPr>
        <p:spPr bwMode="auto">
          <a:xfrm>
            <a:off x="8915400" y="838200"/>
            <a:ext cx="1743075" cy="612775"/>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7" lon="1080000" rev="0"/>
              </a:camera>
              <a:lightRig rig="legacyFlat1" dir="r"/>
            </a:scene3d>
            <a:sp3d extrusionH="430200" prstMaterial="legacyMatte">
              <a:extrusionClr>
                <a:srgbClr val="FF6600"/>
              </a:extrusionClr>
              <a:contourClr>
                <a:srgbClr val="FFE701"/>
              </a:contourClr>
            </a:sp3d>
          </a:bodyPr>
          <a:lstStyle/>
          <a:p>
            <a:pPr algn="ctr"/>
            <a:r>
              <a:rPr lang="en-US" altLang="zh-CN" sz="2800" kern="10" dirty="0">
                <a:ln w="9525" cap="flat" cmpd="sng">
                  <a:bevel/>
                  <a:headEnd/>
                  <a:tailEnd/>
                </a:ln>
                <a:gradFill rotWithShape="1">
                  <a:gsLst>
                    <a:gs pos="0">
                      <a:srgbClr val="FFE701"/>
                    </a:gs>
                    <a:gs pos="100000">
                      <a:srgbClr val="FE3E02"/>
                    </a:gs>
                  </a:gsLst>
                  <a:lin ang="5400000" scaled="1"/>
                </a:gradFill>
                <a:latin typeface="Impact" panose="020B0806030902050204" pitchFamily="34" charset="0"/>
              </a:rPr>
              <a:t>Knowledge</a:t>
            </a:r>
            <a:endParaRPr lang="zh-CN" altLang="en-US" sz="2800" kern="10" dirty="0">
              <a:ln w="9525" cap="flat" cmpd="sng">
                <a:bevel/>
                <a:headEnd/>
                <a:tailEnd/>
              </a:ln>
              <a:gradFill rotWithShape="1">
                <a:gsLst>
                  <a:gs pos="0">
                    <a:srgbClr val="FFE701"/>
                  </a:gs>
                  <a:gs pos="100000">
                    <a:srgbClr val="FE3E02"/>
                  </a:gs>
                </a:gsLst>
                <a:lin ang="5400000" scaled="1"/>
              </a:gradFill>
              <a:latin typeface="Impact" panose="020B0806030902050204" pitchFamily="34" charset="0"/>
            </a:endParaRPr>
          </a:p>
        </p:txBody>
      </p:sp>
      <p:sp>
        <p:nvSpPr>
          <p:cNvPr id="21" name="Text Box 30">
            <a:extLst>
              <a:ext uri="{FF2B5EF4-FFF2-40B4-BE49-F238E27FC236}">
                <a16:creationId xmlns="" xmlns:a16="http://schemas.microsoft.com/office/drawing/2014/main" id="{CC712157-6F72-4294-93FC-D088F9879A8E}"/>
              </a:ext>
            </a:extLst>
          </p:cNvPr>
          <p:cNvSpPr txBox="1">
            <a:spLocks noChangeArrowheads="1"/>
          </p:cNvSpPr>
          <p:nvPr/>
        </p:nvSpPr>
        <p:spPr bwMode="auto">
          <a:xfrm>
            <a:off x="4343400" y="3106738"/>
            <a:ext cx="24177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333399"/>
                </a:solidFill>
                <a:latin typeface="微软雅黑" panose="020B0503020204020204" pitchFamily="34" charset="-122"/>
                <a:ea typeface="微软雅黑" panose="020B0503020204020204" pitchFamily="34" charset="-122"/>
              </a:rPr>
              <a:t>任务相关数据</a:t>
            </a:r>
          </a:p>
        </p:txBody>
      </p:sp>
      <p:sp>
        <p:nvSpPr>
          <p:cNvPr id="22" name="Text Box 31">
            <a:extLst>
              <a:ext uri="{FF2B5EF4-FFF2-40B4-BE49-F238E27FC236}">
                <a16:creationId xmlns="" xmlns:a16="http://schemas.microsoft.com/office/drawing/2014/main" id="{4186FEED-A83F-4768-A47F-6E3F961ADB3A}"/>
              </a:ext>
            </a:extLst>
          </p:cNvPr>
          <p:cNvSpPr txBox="1">
            <a:spLocks noChangeArrowheads="1"/>
          </p:cNvSpPr>
          <p:nvPr/>
        </p:nvSpPr>
        <p:spPr bwMode="auto">
          <a:xfrm>
            <a:off x="5470525" y="3883025"/>
            <a:ext cx="69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chemeClr val="bg2">
                    <a:lumMod val="25000"/>
                  </a:schemeClr>
                </a:solidFill>
                <a:latin typeface="微软雅黑" panose="020B0503020204020204" pitchFamily="34" charset="-122"/>
                <a:ea typeface="微软雅黑" panose="020B0503020204020204" pitchFamily="34" charset="-122"/>
              </a:rPr>
              <a:t>选择</a:t>
            </a:r>
          </a:p>
        </p:txBody>
      </p:sp>
      <p:sp>
        <p:nvSpPr>
          <p:cNvPr id="23" name="Text Box 32">
            <a:extLst>
              <a:ext uri="{FF2B5EF4-FFF2-40B4-BE49-F238E27FC236}">
                <a16:creationId xmlns="" xmlns:a16="http://schemas.microsoft.com/office/drawing/2014/main" id="{ED90D789-DB10-4666-9739-B11052B7B0B6}"/>
              </a:ext>
            </a:extLst>
          </p:cNvPr>
          <p:cNvSpPr txBox="1">
            <a:spLocks noChangeArrowheads="1"/>
          </p:cNvSpPr>
          <p:nvPr/>
        </p:nvSpPr>
        <p:spPr bwMode="auto">
          <a:xfrm>
            <a:off x="6096000" y="2420938"/>
            <a:ext cx="16732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200" b="1">
                <a:solidFill>
                  <a:srgbClr val="C00000"/>
                </a:solidFill>
                <a:latin typeface="微软雅黑" panose="020B0503020204020204" pitchFamily="34" charset="-122"/>
                <a:ea typeface="微软雅黑" panose="020B0503020204020204" pitchFamily="34" charset="-122"/>
              </a:rPr>
              <a:t>数据挖掘</a:t>
            </a:r>
          </a:p>
        </p:txBody>
      </p:sp>
      <p:sp>
        <p:nvSpPr>
          <p:cNvPr id="24" name="Text Box 33">
            <a:extLst>
              <a:ext uri="{FF2B5EF4-FFF2-40B4-BE49-F238E27FC236}">
                <a16:creationId xmlns="" xmlns:a16="http://schemas.microsoft.com/office/drawing/2014/main" id="{29AF7660-25A4-47ED-A42A-D083416E1609}"/>
              </a:ext>
            </a:extLst>
          </p:cNvPr>
          <p:cNvSpPr txBox="1">
            <a:spLocks noChangeArrowheads="1"/>
          </p:cNvSpPr>
          <p:nvPr/>
        </p:nvSpPr>
        <p:spPr bwMode="auto">
          <a:xfrm>
            <a:off x="7086600" y="1506538"/>
            <a:ext cx="16906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chemeClr val="bg2">
                    <a:lumMod val="25000"/>
                  </a:schemeClr>
                </a:solidFill>
                <a:latin typeface="微软雅黑" panose="020B0503020204020204" pitchFamily="34" charset="-122"/>
                <a:ea typeface="微软雅黑" panose="020B0503020204020204" pitchFamily="34" charset="-122"/>
              </a:rPr>
              <a:t>模式评估</a:t>
            </a:r>
          </a:p>
        </p:txBody>
      </p:sp>
      <p:sp>
        <p:nvSpPr>
          <p:cNvPr id="25" name="Line 34">
            <a:extLst>
              <a:ext uri="{FF2B5EF4-FFF2-40B4-BE49-F238E27FC236}">
                <a16:creationId xmlns="" xmlns:a16="http://schemas.microsoft.com/office/drawing/2014/main" id="{A593A5C4-6BDF-4114-B8F7-330F33F8E139}"/>
              </a:ext>
            </a:extLst>
          </p:cNvPr>
          <p:cNvSpPr>
            <a:spLocks noChangeShapeType="1"/>
          </p:cNvSpPr>
          <p:nvPr/>
        </p:nvSpPr>
        <p:spPr bwMode="auto">
          <a:xfrm>
            <a:off x="7467600" y="2971800"/>
            <a:ext cx="0" cy="2133600"/>
          </a:xfrm>
          <a:prstGeom prst="line">
            <a:avLst/>
          </a:prstGeom>
          <a:noFill/>
          <a:ln w="38100" cap="flat" cmpd="sng">
            <a:solidFill>
              <a:srgbClr val="333399"/>
            </a:solidFill>
            <a:bevel/>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Line 35">
            <a:extLst>
              <a:ext uri="{FF2B5EF4-FFF2-40B4-BE49-F238E27FC236}">
                <a16:creationId xmlns="" xmlns:a16="http://schemas.microsoft.com/office/drawing/2014/main" id="{EA0C5A36-D3C2-4DE0-8D7B-6C229CEF3543}"/>
              </a:ext>
            </a:extLst>
          </p:cNvPr>
          <p:cNvSpPr>
            <a:spLocks noChangeShapeType="1"/>
          </p:cNvSpPr>
          <p:nvPr/>
        </p:nvSpPr>
        <p:spPr bwMode="auto">
          <a:xfrm>
            <a:off x="9144000" y="1905000"/>
            <a:ext cx="0" cy="3200400"/>
          </a:xfrm>
          <a:prstGeom prst="line">
            <a:avLst/>
          </a:prstGeom>
          <a:noFill/>
          <a:ln w="38100" cap="flat" cmpd="sng">
            <a:solidFill>
              <a:srgbClr val="333399"/>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Line 36">
            <a:extLst>
              <a:ext uri="{FF2B5EF4-FFF2-40B4-BE49-F238E27FC236}">
                <a16:creationId xmlns="" xmlns:a16="http://schemas.microsoft.com/office/drawing/2014/main" id="{611A3FB7-3A56-46E8-A84C-163E30B8E227}"/>
              </a:ext>
            </a:extLst>
          </p:cNvPr>
          <p:cNvSpPr>
            <a:spLocks noChangeShapeType="1"/>
          </p:cNvSpPr>
          <p:nvPr/>
        </p:nvSpPr>
        <p:spPr bwMode="auto">
          <a:xfrm flipH="1">
            <a:off x="5791200" y="5105400"/>
            <a:ext cx="3352800" cy="0"/>
          </a:xfrm>
          <a:prstGeom prst="line">
            <a:avLst/>
          </a:prstGeom>
          <a:noFill/>
          <a:ln w="38100" cap="flat" cmpd="sng">
            <a:solidFill>
              <a:srgbClr val="333399"/>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Line 37">
            <a:extLst>
              <a:ext uri="{FF2B5EF4-FFF2-40B4-BE49-F238E27FC236}">
                <a16:creationId xmlns="" xmlns:a16="http://schemas.microsoft.com/office/drawing/2014/main" id="{F603B0BB-A213-498F-85C7-9A43A98EC632}"/>
              </a:ext>
            </a:extLst>
          </p:cNvPr>
          <p:cNvSpPr>
            <a:spLocks noChangeShapeType="1"/>
          </p:cNvSpPr>
          <p:nvPr/>
        </p:nvSpPr>
        <p:spPr bwMode="auto">
          <a:xfrm flipV="1">
            <a:off x="5791200" y="4191000"/>
            <a:ext cx="0" cy="914400"/>
          </a:xfrm>
          <a:prstGeom prst="line">
            <a:avLst/>
          </a:prstGeom>
          <a:noFill/>
          <a:ln w="38100" cap="flat" cmpd="sng">
            <a:solidFill>
              <a:srgbClr val="333399"/>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38">
            <a:extLst>
              <a:ext uri="{FF2B5EF4-FFF2-40B4-BE49-F238E27FC236}">
                <a16:creationId xmlns="" xmlns:a16="http://schemas.microsoft.com/office/drawing/2014/main" id="{60F2568E-3C50-4E6F-9500-8A0A57AFDE21}"/>
              </a:ext>
            </a:extLst>
          </p:cNvPr>
          <p:cNvSpPr>
            <a:spLocks noChangeShapeType="1"/>
          </p:cNvSpPr>
          <p:nvPr/>
        </p:nvSpPr>
        <p:spPr bwMode="auto">
          <a:xfrm>
            <a:off x="9144000" y="5105400"/>
            <a:ext cx="0" cy="838200"/>
          </a:xfrm>
          <a:prstGeom prst="line">
            <a:avLst/>
          </a:prstGeom>
          <a:noFill/>
          <a:ln w="38100" cap="flat" cmpd="sng">
            <a:solidFill>
              <a:srgbClr val="333399"/>
            </a:solidFill>
            <a:prstDash val="sysDot"/>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39">
            <a:extLst>
              <a:ext uri="{FF2B5EF4-FFF2-40B4-BE49-F238E27FC236}">
                <a16:creationId xmlns="" xmlns:a16="http://schemas.microsoft.com/office/drawing/2014/main" id="{23F1139C-936C-442C-A9B8-7CEF483F2EE1}"/>
              </a:ext>
            </a:extLst>
          </p:cNvPr>
          <p:cNvSpPr>
            <a:spLocks noChangeShapeType="1"/>
          </p:cNvSpPr>
          <p:nvPr/>
        </p:nvSpPr>
        <p:spPr bwMode="auto">
          <a:xfrm flipH="1">
            <a:off x="4114800" y="5943600"/>
            <a:ext cx="5029200" cy="0"/>
          </a:xfrm>
          <a:prstGeom prst="line">
            <a:avLst/>
          </a:prstGeom>
          <a:noFill/>
          <a:ln w="38100" cap="flat" cmpd="sng">
            <a:solidFill>
              <a:srgbClr val="333399"/>
            </a:solidFill>
            <a:prstDash val="sysDot"/>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Line 40">
            <a:extLst>
              <a:ext uri="{FF2B5EF4-FFF2-40B4-BE49-F238E27FC236}">
                <a16:creationId xmlns="" xmlns:a16="http://schemas.microsoft.com/office/drawing/2014/main" id="{0BD6A0BC-1801-4B0C-8C59-5AE2D809C87F}"/>
              </a:ext>
            </a:extLst>
          </p:cNvPr>
          <p:cNvSpPr>
            <a:spLocks noChangeShapeType="1"/>
          </p:cNvSpPr>
          <p:nvPr/>
        </p:nvSpPr>
        <p:spPr bwMode="auto">
          <a:xfrm flipH="1" flipV="1">
            <a:off x="3733800" y="5516880"/>
            <a:ext cx="381000" cy="426720"/>
          </a:xfrm>
          <a:prstGeom prst="line">
            <a:avLst/>
          </a:prstGeom>
          <a:noFill/>
          <a:ln w="38100" cap="flat" cmpd="sng">
            <a:solidFill>
              <a:srgbClr val="333399"/>
            </a:solidFill>
            <a:prstDash val="sysDot"/>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41">
            <a:extLst>
              <a:ext uri="{FF2B5EF4-FFF2-40B4-BE49-F238E27FC236}">
                <a16:creationId xmlns="" xmlns:a16="http://schemas.microsoft.com/office/drawing/2014/main" id="{B8F83235-78AC-47E5-B492-7F3E3B88961D}"/>
              </a:ext>
            </a:extLst>
          </p:cNvPr>
          <p:cNvSpPr>
            <a:spLocks noChangeShapeType="1"/>
          </p:cNvSpPr>
          <p:nvPr/>
        </p:nvSpPr>
        <p:spPr bwMode="auto">
          <a:xfrm>
            <a:off x="4114800" y="5103813"/>
            <a:ext cx="1371600" cy="0"/>
          </a:xfrm>
          <a:prstGeom prst="line">
            <a:avLst/>
          </a:prstGeom>
          <a:noFill/>
          <a:ln w="28575" cap="flat" cmpd="sng">
            <a:solidFill>
              <a:srgbClr val="333399"/>
            </a:solidFill>
            <a:prstDash val="dash"/>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
        <p:nvSpPr>
          <p:cNvPr id="33" name="Line 42">
            <a:extLst>
              <a:ext uri="{FF2B5EF4-FFF2-40B4-BE49-F238E27FC236}">
                <a16:creationId xmlns="" xmlns:a16="http://schemas.microsoft.com/office/drawing/2014/main" id="{DED072A0-4198-4133-B3DA-2D9B96EBAF25}"/>
              </a:ext>
            </a:extLst>
          </p:cNvPr>
          <p:cNvSpPr>
            <a:spLocks noChangeShapeType="1"/>
          </p:cNvSpPr>
          <p:nvPr/>
        </p:nvSpPr>
        <p:spPr bwMode="auto">
          <a:xfrm flipV="1">
            <a:off x="5486400" y="4038599"/>
            <a:ext cx="0" cy="1065213"/>
          </a:xfrm>
          <a:prstGeom prst="line">
            <a:avLst/>
          </a:prstGeom>
          <a:noFill/>
          <a:ln w="28575" cap="flat" cmpd="sng">
            <a:solidFill>
              <a:srgbClr val="333399"/>
            </a:solidFill>
            <a:prstDash val="dash"/>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
        <p:nvSpPr>
          <p:cNvPr id="34" name="流程图: 磁盘 33">
            <a:extLst>
              <a:ext uri="{FF2B5EF4-FFF2-40B4-BE49-F238E27FC236}">
                <a16:creationId xmlns="" xmlns:a16="http://schemas.microsoft.com/office/drawing/2014/main" id="{28BE5634-991C-4935-9C62-25D9017542CD}"/>
              </a:ext>
            </a:extLst>
          </p:cNvPr>
          <p:cNvSpPr/>
          <p:nvPr/>
        </p:nvSpPr>
        <p:spPr>
          <a:xfrm>
            <a:off x="2697480" y="5257800"/>
            <a:ext cx="445770" cy="685800"/>
          </a:xfrm>
          <a:prstGeom prst="flowChartMagneticDisk">
            <a:avLst/>
          </a:prstGeom>
          <a:solidFill>
            <a:srgbClr val="3333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磁盘 34">
            <a:extLst>
              <a:ext uri="{FF2B5EF4-FFF2-40B4-BE49-F238E27FC236}">
                <a16:creationId xmlns="" xmlns:a16="http://schemas.microsoft.com/office/drawing/2014/main" id="{D59114D6-0996-4D9F-BA91-3EDB73D423FE}"/>
              </a:ext>
            </a:extLst>
          </p:cNvPr>
          <p:cNvSpPr/>
          <p:nvPr/>
        </p:nvSpPr>
        <p:spPr>
          <a:xfrm>
            <a:off x="2179320" y="5516880"/>
            <a:ext cx="445770" cy="685800"/>
          </a:xfrm>
          <a:prstGeom prst="flowChartMagneticDisk">
            <a:avLst/>
          </a:prstGeom>
          <a:solidFill>
            <a:srgbClr val="3333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磁盘 35">
            <a:extLst>
              <a:ext uri="{FF2B5EF4-FFF2-40B4-BE49-F238E27FC236}">
                <a16:creationId xmlns="" xmlns:a16="http://schemas.microsoft.com/office/drawing/2014/main" id="{715F8D9E-C594-44B0-BD0B-DD603F3D6C7E}"/>
              </a:ext>
            </a:extLst>
          </p:cNvPr>
          <p:cNvSpPr/>
          <p:nvPr/>
        </p:nvSpPr>
        <p:spPr>
          <a:xfrm>
            <a:off x="3215640" y="5516880"/>
            <a:ext cx="445770" cy="685800"/>
          </a:xfrm>
          <a:prstGeom prst="flowChartMagneticDisk">
            <a:avLst/>
          </a:prstGeom>
          <a:solidFill>
            <a:srgbClr val="3333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磁盘 36">
            <a:extLst>
              <a:ext uri="{FF2B5EF4-FFF2-40B4-BE49-F238E27FC236}">
                <a16:creationId xmlns="" xmlns:a16="http://schemas.microsoft.com/office/drawing/2014/main" id="{A645B1CE-BC06-402C-9E33-71679A183550}"/>
              </a:ext>
            </a:extLst>
          </p:cNvPr>
          <p:cNvSpPr/>
          <p:nvPr/>
        </p:nvSpPr>
        <p:spPr>
          <a:xfrm>
            <a:off x="3984625" y="4249738"/>
            <a:ext cx="1235075" cy="673100"/>
          </a:xfrm>
          <a:prstGeom prst="flowChartMagneticDisk">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多文档 37">
            <a:extLst>
              <a:ext uri="{FF2B5EF4-FFF2-40B4-BE49-F238E27FC236}">
                <a16:creationId xmlns="" xmlns:a16="http://schemas.microsoft.com/office/drawing/2014/main" id="{97CC6742-2BF9-46D6-844E-22348F93AA14}"/>
              </a:ext>
            </a:extLst>
          </p:cNvPr>
          <p:cNvSpPr/>
          <p:nvPr/>
        </p:nvSpPr>
        <p:spPr>
          <a:xfrm>
            <a:off x="6096000" y="3028951"/>
            <a:ext cx="776287" cy="755649"/>
          </a:xfrm>
          <a:prstGeom prst="flowChartMultidocumen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KSO_Shape">
            <a:extLst>
              <a:ext uri="{FF2B5EF4-FFF2-40B4-BE49-F238E27FC236}">
                <a16:creationId xmlns="" xmlns:a16="http://schemas.microsoft.com/office/drawing/2014/main" id="{0DCFF3EA-6C15-4685-AE85-7F38D8ADCACD}"/>
              </a:ext>
            </a:extLst>
          </p:cNvPr>
          <p:cNvSpPr>
            <a:spLocks/>
          </p:cNvSpPr>
          <p:nvPr/>
        </p:nvSpPr>
        <p:spPr bwMode="auto">
          <a:xfrm>
            <a:off x="7956073" y="2018940"/>
            <a:ext cx="959327" cy="682722"/>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tx2">
              <a:lumMod val="75000"/>
            </a:schemeClr>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200991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824585B-D44C-49BA-AC4A-47511517AB8C}"/>
              </a:ext>
            </a:extLst>
          </p:cNvPr>
          <p:cNvSpPr>
            <a:spLocks noGrp="1"/>
          </p:cNvSpPr>
          <p:nvPr>
            <p:ph type="title"/>
          </p:nvPr>
        </p:nvSpPr>
        <p:spPr/>
        <p:txBody>
          <a:bodyPr/>
          <a:lstStyle/>
          <a:p>
            <a:r>
              <a:rPr lang="en-US" altLang="zh-CN" dirty="0"/>
              <a:t>KDD</a:t>
            </a:r>
            <a:r>
              <a:rPr lang="zh-CN" altLang="en-US" dirty="0"/>
              <a:t>的步骤</a:t>
            </a:r>
          </a:p>
        </p:txBody>
      </p:sp>
      <p:sp>
        <p:nvSpPr>
          <p:cNvPr id="3" name="内容占位符 2">
            <a:extLst>
              <a:ext uri="{FF2B5EF4-FFF2-40B4-BE49-F238E27FC236}">
                <a16:creationId xmlns="" xmlns:a16="http://schemas.microsoft.com/office/drawing/2014/main" id="{F388886C-1BA1-47F3-BA3A-CEFBB2AF4D8D}"/>
              </a:ext>
            </a:extLst>
          </p:cNvPr>
          <p:cNvSpPr>
            <a:spLocks noGrp="1"/>
          </p:cNvSpPr>
          <p:nvPr>
            <p:ph sz="quarter" idx="10"/>
          </p:nvPr>
        </p:nvSpPr>
        <p:spPr/>
        <p:txBody>
          <a:bodyPr/>
          <a:lstStyle/>
          <a:p>
            <a:r>
              <a:rPr lang="en-US" altLang="zh-CN" dirty="0"/>
              <a:t>KDD</a:t>
            </a:r>
            <a:r>
              <a:rPr lang="zh-CN" altLang="en-US" dirty="0"/>
              <a:t>的步骤</a:t>
            </a:r>
            <a:endParaRPr lang="en-US" altLang="zh-CN" dirty="0"/>
          </a:p>
          <a:p>
            <a:pPr lvl="1"/>
            <a:r>
              <a:rPr lang="zh-CN" altLang="en-US" dirty="0"/>
              <a:t>数据清理</a:t>
            </a:r>
            <a:r>
              <a:rPr lang="en-US" altLang="zh-CN" dirty="0"/>
              <a:t>: (</a:t>
            </a:r>
            <a:r>
              <a:rPr lang="zh-CN" altLang="en-US" dirty="0"/>
              <a:t>消除噪声和删除不一致的数据。占全过程</a:t>
            </a:r>
            <a:r>
              <a:rPr lang="en-US" altLang="zh-CN" dirty="0"/>
              <a:t>60</a:t>
            </a:r>
            <a:r>
              <a:rPr lang="zh-CN" altLang="en-US" dirty="0"/>
              <a:t>％的工作量</a:t>
            </a:r>
            <a:r>
              <a:rPr lang="en-US" altLang="zh-CN" dirty="0"/>
              <a:t>)</a:t>
            </a:r>
          </a:p>
          <a:p>
            <a:pPr lvl="1"/>
            <a:r>
              <a:rPr lang="zh-CN" altLang="en-US" dirty="0"/>
              <a:t>数据集成（多种数据源可以组合在一起）</a:t>
            </a:r>
          </a:p>
          <a:p>
            <a:pPr lvl="1"/>
            <a:r>
              <a:rPr lang="zh-CN" altLang="en-US" dirty="0"/>
              <a:t>数据选择（从数据库中提取与分析任务相关的数据）</a:t>
            </a:r>
          </a:p>
          <a:p>
            <a:pPr lvl="1"/>
            <a:r>
              <a:rPr lang="zh-CN" altLang="en-US" dirty="0"/>
              <a:t>数据变换（数据变换或统一成适合挖掘的形式）</a:t>
            </a:r>
          </a:p>
          <a:p>
            <a:pPr lvl="1"/>
            <a:r>
              <a:rPr lang="zh-CN" altLang="en-US" dirty="0">
                <a:solidFill>
                  <a:srgbClr val="FF0000"/>
                </a:solidFill>
              </a:rPr>
              <a:t>数据挖掘（核心步骤，使用智能方法提取数据模式）</a:t>
            </a:r>
          </a:p>
          <a:p>
            <a:pPr lvl="1"/>
            <a:r>
              <a:rPr lang="zh-CN" altLang="en-US" dirty="0"/>
              <a:t>模式评估（根据某种兴趣度度量，识别提供知识的真正有趣的模式）</a:t>
            </a:r>
          </a:p>
          <a:p>
            <a:pPr lvl="1"/>
            <a:r>
              <a:rPr lang="zh-CN" altLang="en-US" dirty="0"/>
              <a:t>知识表示（使用可视化和知识表示技术，向用户提供挖掘的知识）</a:t>
            </a:r>
          </a:p>
          <a:p>
            <a:endParaRPr lang="zh-CN" altLang="en-US" dirty="0"/>
          </a:p>
        </p:txBody>
      </p:sp>
    </p:spTree>
    <p:extLst>
      <p:ext uri="{BB962C8B-B14F-4D97-AF65-F5344CB8AC3E}">
        <p14:creationId xmlns:p14="http://schemas.microsoft.com/office/powerpoint/2010/main" val="1404865317"/>
      </p:ext>
    </p:extLst>
  </p:cSld>
  <p:clrMapOvr>
    <a:masterClrMapping/>
  </p:clrMapOvr>
</p:sld>
</file>

<file path=ppt/theme/theme1.xml><?xml version="1.0" encoding="utf-8"?>
<a:theme xmlns:a="http://schemas.openxmlformats.org/drawingml/2006/main" name="ＤＭ">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ＤＭ" id="{DEE3CDF5-3896-4ED5-8AB0-2000C2D689CB}" vid="{9D76093C-1799-42A6-BD2A-1A6747261AE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ＤＭ</Template>
  <TotalTime>369</TotalTime>
  <Words>2174</Words>
  <Application>Microsoft Office PowerPoint</Application>
  <PresentationFormat>自定义</PresentationFormat>
  <Paragraphs>231</Paragraphs>
  <Slides>27</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ＤＭ</vt:lpstr>
      <vt:lpstr>Equation</vt:lpstr>
      <vt:lpstr>DM1 引论</vt:lpstr>
      <vt:lpstr>1.1 为什么进行数据挖掘？</vt:lpstr>
      <vt:lpstr>1.1 为什么进行数据挖掘？</vt:lpstr>
      <vt:lpstr>1.1 为什么进行数据挖掘？</vt:lpstr>
      <vt:lpstr>1.1 为什么进行数据挖掘？</vt:lpstr>
      <vt:lpstr>1.1 为什么进行数据挖掘？</vt:lpstr>
      <vt:lpstr>1.2 什么是数据挖掘？</vt:lpstr>
      <vt:lpstr>数据库中的知识挖掘(KDD)</vt:lpstr>
      <vt:lpstr>KDD的步骤</vt:lpstr>
      <vt:lpstr>1.3 可以挖掘什么类型的数据？</vt:lpstr>
      <vt:lpstr>数据库数据</vt:lpstr>
      <vt:lpstr>数据仓库</vt:lpstr>
      <vt:lpstr>事务数据</vt:lpstr>
      <vt:lpstr>其它类型的数据</vt:lpstr>
      <vt:lpstr>其它类型的数据</vt:lpstr>
      <vt:lpstr>其它类型的数据</vt:lpstr>
      <vt:lpstr>1.4 可以挖掘什么类型的模式？</vt:lpstr>
      <vt:lpstr>类/概念描述：特性化和区分 </vt:lpstr>
      <vt:lpstr>挖掘频繁模式、关联和相关性 </vt:lpstr>
      <vt:lpstr>用于预测分析的分类与回归</vt:lpstr>
      <vt:lpstr>聚类分析</vt:lpstr>
      <vt:lpstr>离群点分析</vt:lpstr>
      <vt:lpstr>所有模式都是有趣的吗?</vt:lpstr>
      <vt:lpstr>数据挖掘：多个学科的融合</vt:lpstr>
      <vt:lpstr>统计学</vt:lpstr>
      <vt:lpstr>机器学习</vt:lpstr>
      <vt:lpstr>1.6 面向什么类型的应用？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DM1 引论</dc:title>
  <dc:creator>syr</dc:creator>
  <cp:lastModifiedBy>syr</cp:lastModifiedBy>
  <cp:revision>48</cp:revision>
  <dcterms:created xsi:type="dcterms:W3CDTF">2017-11-26T15:11:17Z</dcterms:created>
  <dcterms:modified xsi:type="dcterms:W3CDTF">2018-01-12T00:20:53Z</dcterms:modified>
</cp:coreProperties>
</file>