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47"/>
  </p:notesMasterIdLst>
  <p:sldIdLst>
    <p:sldId id="300" r:id="rId2"/>
    <p:sldId id="256" r:id="rId3"/>
    <p:sldId id="305" r:id="rId4"/>
    <p:sldId id="301" r:id="rId5"/>
    <p:sldId id="304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2" r:id="rId41"/>
    <p:sldId id="294" r:id="rId42"/>
    <p:sldId id="295" r:id="rId43"/>
    <p:sldId id="297" r:id="rId44"/>
    <p:sldId id="296" r:id="rId45"/>
    <p:sldId id="299" r:id="rId4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51070" autoAdjust="0"/>
  </p:normalViewPr>
  <p:slideViewPr>
    <p:cSldViewPr snapToGrid="0">
      <p:cViewPr varScale="1">
        <p:scale>
          <a:sx n="34" d="100"/>
          <a:sy n="34" d="100"/>
        </p:scale>
        <p:origin x="1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9B-4B3B-A325-F252D3DF382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类别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9B-4B3B-A325-F252D3DF382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类别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9B-4B3B-A325-F252D3DF382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类别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9B-4B3B-A325-F252D3DF3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444288"/>
        <c:axId val="170445824"/>
      </c:barChart>
      <c:catAx>
        <c:axId val="170444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0445824"/>
        <c:crosses val="autoZero"/>
        <c:auto val="1"/>
        <c:lblAlgn val="ctr"/>
        <c:lblOffset val="100"/>
        <c:noMultiLvlLbl val="0"/>
      </c:catAx>
      <c:valAx>
        <c:axId val="17044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044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EAAF-D8E6-4FD4-A607-550C5F26060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28E00-6258-4BC6-B070-AA1796780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4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3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8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4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4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9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55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3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3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4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9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0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3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7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28E00-6258-4BC6-B070-AA1796780B8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BBF7D-60FD-41A8-B2A5-CDB54653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134346"/>
            <a:ext cx="10163432" cy="60719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56DD71E-4D06-44F3-8442-11EF805844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9456" y="925491"/>
            <a:ext cx="9648216" cy="4942244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b="0">
                <a:solidFill>
                  <a:srgbClr val="0000FF"/>
                </a:solidFill>
              </a:defRPr>
            </a:lvl1pPr>
            <a:lvl2pPr marL="720000" indent="-288000">
              <a:lnSpc>
                <a:spcPct val="150000"/>
              </a:lnSpc>
              <a:buFont typeface="Wingdings" panose="05000000000000000000" pitchFamily="2" charset="2"/>
              <a:buChar char="Ø"/>
              <a:defRPr b="0"/>
            </a:lvl2pPr>
            <a:lvl3pPr marL="1080000" indent="-216000">
              <a:lnSpc>
                <a:spcPct val="130000"/>
              </a:lnSpc>
              <a:spcBef>
                <a:spcPts val="500"/>
              </a:spcBef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27696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图片2">
            <a:extLst>
              <a:ext uri="{FF2B5EF4-FFF2-40B4-BE49-F238E27FC236}">
                <a16:creationId xmlns:a16="http://schemas.microsoft.com/office/drawing/2014/main" id="{ED5CBDB8-B62F-42DB-8A64-F0803957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1" y="0"/>
            <a:ext cx="714374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图片1">
            <a:extLst>
              <a:ext uri="{FF2B5EF4-FFF2-40B4-BE49-F238E27FC236}">
                <a16:creationId xmlns:a16="http://schemas.microsoft.com/office/drawing/2014/main" id="{E23EC5C2-D76D-4537-AFB3-7AE7018F3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2">
            <a:extLst>
              <a:ext uri="{FF2B5EF4-FFF2-40B4-BE49-F238E27FC236}">
                <a16:creationId xmlns:a16="http://schemas.microsoft.com/office/drawing/2014/main" id="{640FB178-E880-4380-A6AD-6ED4A373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1" y="0"/>
            <a:ext cx="714374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1">
            <a:extLst>
              <a:ext uri="{FF2B5EF4-FFF2-40B4-BE49-F238E27FC236}">
                <a16:creationId xmlns:a16="http://schemas.microsoft.com/office/drawing/2014/main" id="{A93D94EA-1441-4C85-B685-39F6D680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4D4FD7FD-422B-4124-9DD4-F6F5B1385EA0}"/>
              </a:ext>
            </a:extLst>
          </p:cNvPr>
          <p:cNvSpPr txBox="1"/>
          <p:nvPr/>
        </p:nvSpPr>
        <p:spPr>
          <a:xfrm>
            <a:off x="237067" y="207963"/>
            <a:ext cx="1752600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endParaRPr lang="zh-CN" altLang="zh-CN" sz="1500">
              <a:solidFill>
                <a:srgbClr val="0D0D0D"/>
              </a:solidFill>
              <a:latin typeface="华文行楷" pitchFamily="2" charset="-122"/>
              <a:ea typeface="华文行楷" pitchFamily="2" charset="-122"/>
              <a:cs typeface="Tahoma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F4D9714-E6FD-4E2B-BDC5-71C9BAC36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115888"/>
            <a:ext cx="762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pic>
        <p:nvPicPr>
          <p:cNvPr id="13" name="Picture 6" descr="图片2">
            <a:extLst>
              <a:ext uri="{FF2B5EF4-FFF2-40B4-BE49-F238E27FC236}">
                <a16:creationId xmlns:a16="http://schemas.microsoft.com/office/drawing/2014/main" id="{602D97AB-F1E3-4160-B492-64F78D3A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1" y="0"/>
            <a:ext cx="714374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图片1">
            <a:extLst>
              <a:ext uri="{FF2B5EF4-FFF2-40B4-BE49-F238E27FC236}">
                <a16:creationId xmlns:a16="http://schemas.microsoft.com/office/drawing/2014/main" id="{90932187-675A-4D89-AE6B-D1264FFA2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 descr="图片2">
            <a:extLst>
              <a:ext uri="{FF2B5EF4-FFF2-40B4-BE49-F238E27FC236}">
                <a16:creationId xmlns:a16="http://schemas.microsoft.com/office/drawing/2014/main" id="{94E30BF6-4B32-4B38-89A6-1A87EB90D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1" y="0"/>
            <a:ext cx="714374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 descr="图片1">
            <a:extLst>
              <a:ext uri="{FF2B5EF4-FFF2-40B4-BE49-F238E27FC236}">
                <a16:creationId xmlns:a16="http://schemas.microsoft.com/office/drawing/2014/main" id="{8EF8BD46-9E6E-42C4-835C-4FBD70BBA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8">
            <a:extLst>
              <a:ext uri="{FF2B5EF4-FFF2-40B4-BE49-F238E27FC236}">
                <a16:creationId xmlns:a16="http://schemas.microsoft.com/office/drawing/2014/main" id="{7C5E6803-83B9-4F56-B6E7-B8681758C8C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9909"/>
            <a:ext cx="12192000" cy="29144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9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2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6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4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6013B-D019-483C-A014-79C994CA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DM2 </a:t>
            </a:r>
            <a:r>
              <a:rPr lang="zh-CN" altLang="en-US" dirty="0"/>
              <a:t>认识数据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F7321-5C6E-457F-A5F9-C54982CDF3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59776" y="1900851"/>
            <a:ext cx="5536624" cy="25035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2.1 </a:t>
            </a:r>
            <a:r>
              <a:rPr lang="zh-CN" altLang="en-US" sz="2400" dirty="0">
                <a:solidFill>
                  <a:schemeClr val="tx1"/>
                </a:solidFill>
              </a:rPr>
              <a:t>数据对象与属性类型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2.2 </a:t>
            </a:r>
            <a:r>
              <a:rPr lang="zh-CN" altLang="en-US" sz="2400" dirty="0">
                <a:solidFill>
                  <a:schemeClr val="tx1"/>
                </a:solidFill>
              </a:rPr>
              <a:t>数据的基本统计描述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2.3 </a:t>
            </a:r>
            <a:r>
              <a:rPr lang="zh-CN" altLang="en-US" sz="2400" dirty="0">
                <a:solidFill>
                  <a:schemeClr val="tx1"/>
                </a:solidFill>
              </a:rPr>
              <a:t>数据可视化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2.4 </a:t>
            </a:r>
            <a:r>
              <a:rPr lang="zh-CN" altLang="en-US" sz="2400" dirty="0">
                <a:solidFill>
                  <a:schemeClr val="tx1"/>
                </a:solidFill>
              </a:rPr>
              <a:t>度量数据的相似性和相异性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38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4286-660E-4EEC-B456-E562E59C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度量数据的中心趋势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49DF7-0503-48BB-8DE9-BFF3BB3701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均值：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加权平均值：</a:t>
            </a:r>
            <a:endParaRPr lang="en-US" altLang="zh-CN" dirty="0"/>
          </a:p>
          <a:p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截尾均值：</a:t>
            </a:r>
            <a:r>
              <a:rPr lang="zh-CN" altLang="en-US" dirty="0">
                <a:solidFill>
                  <a:schemeClr val="tx1"/>
                </a:solidFill>
              </a:rPr>
              <a:t>去掉高、低极端值得到的均值，</a:t>
            </a:r>
            <a:r>
              <a:rPr lang="en-US" altLang="zh-CN" dirty="0">
                <a:solidFill>
                  <a:schemeClr val="tx1"/>
                </a:solidFill>
              </a:rPr>
              <a:t>e.g. </a:t>
            </a:r>
            <a:r>
              <a:rPr lang="zh-CN" altLang="en-US" dirty="0">
                <a:solidFill>
                  <a:schemeClr val="tx1"/>
                </a:solidFill>
              </a:rPr>
              <a:t>计算平均工资时，可以截掉上下各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％的值后计算均值，以抵消少数极端值的影响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/>
              <a:t>：对极端值很敏感</a:t>
            </a:r>
            <a:endParaRPr lang="en-US" altLang="zh-CN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2E5E779-18A2-47AF-89B0-13D6A0A9C0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38119"/>
              </p:ext>
            </p:extLst>
          </p:nvPr>
        </p:nvGraphicFramePr>
        <p:xfrm>
          <a:off x="2644093" y="1125805"/>
          <a:ext cx="1730000" cy="83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711200" imgH="431800" progId="Equation.DSMT4">
                  <p:embed/>
                </p:oleObj>
              </mc:Choice>
              <mc:Fallback>
                <p:oleObj name="Equation" r:id="rId3" imgW="711200" imgH="43180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093" y="1125805"/>
                        <a:ext cx="1730000" cy="836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C785DFB-F048-4CBA-B4B4-275E3A562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154435"/>
              </p:ext>
            </p:extLst>
          </p:nvPr>
        </p:nvGraphicFramePr>
        <p:xfrm>
          <a:off x="3715760" y="2418945"/>
          <a:ext cx="1821719" cy="144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5" imgW="749300" imgH="838200" progId="Equation.3">
                  <p:embed/>
                </p:oleObj>
              </mc:Choice>
              <mc:Fallback>
                <p:oleObj name="Equation" r:id="rId5" imgW="749300" imgH="8382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760" y="2418945"/>
                        <a:ext cx="1821719" cy="1447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0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F520-5565-4B69-A8F6-F0FA9405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度量数据的中心趋势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48F88-1ECB-4E09-BC01-1F74AA0080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9456" y="1208299"/>
            <a:ext cx="9648216" cy="4942244"/>
          </a:xfrm>
        </p:spPr>
        <p:txBody>
          <a:bodyPr/>
          <a:lstStyle/>
          <a:p>
            <a:r>
              <a:rPr lang="zh-CN" altLang="en-US" dirty="0"/>
              <a:t>中位数：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有序集的中间值或者中间两个值平均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zh-CN" altLang="en-US" dirty="0"/>
              <a:t>适用于倾斜数据</a:t>
            </a:r>
          </a:p>
          <a:p>
            <a:r>
              <a:rPr lang="zh-CN" altLang="en-US" dirty="0"/>
              <a:t>众数（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zh-CN" altLang="en-US" dirty="0"/>
              <a:t>，也叫模） 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集合中出现频率最高的值</a:t>
            </a:r>
            <a:r>
              <a:rPr lang="zh-CN" altLang="en-US" dirty="0"/>
              <a:t>，对于适度倾斜（非对称的）的单峰频率曲线，可以使用以下经验公式计算众数：</a:t>
            </a:r>
            <a:endParaRPr lang="en-US" altLang="zh-CN" dirty="0"/>
          </a:p>
          <a:p>
            <a:pPr lvl="1">
              <a:buClr>
                <a:srgbClr val="0000FF"/>
              </a:buClr>
              <a:buSzPct val="100000"/>
            </a:pP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rgbClr val="FF0000"/>
              </a:buClr>
              <a:buSzPct val="100000"/>
            </a:pPr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zh-CN" altLang="en-US" dirty="0"/>
              <a:t>可能最高频率对应多个不同值，导致多个众数；极端情况下，如果每个数据值仅出现一次，则它没有众数；</a:t>
            </a:r>
            <a:endParaRPr lang="en-US" altLang="zh-CN" dirty="0"/>
          </a:p>
          <a:p>
            <a:pPr lvl="1">
              <a:buClr>
                <a:srgbClr val="0000FF"/>
              </a:buClr>
              <a:buSzPct val="100000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BB5C9D7-B644-4AB6-8938-24CC947EB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5064"/>
              </p:ext>
            </p:extLst>
          </p:nvPr>
        </p:nvGraphicFramePr>
        <p:xfrm>
          <a:off x="2837720" y="4404026"/>
          <a:ext cx="4609560" cy="43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3" imgW="2197100" imgH="203200" progId="Equation.3">
                  <p:embed/>
                </p:oleObj>
              </mc:Choice>
              <mc:Fallback>
                <p:oleObj name="Equation" r:id="rId3" imgW="2197100" imgH="2032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720" y="4404026"/>
                        <a:ext cx="4609560" cy="435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2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F0340-BB8C-49B7-B4D6-0D214E56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度量数据的中心趋势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C3516-37DC-4411-934A-5C582B7A9D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对称、正倾斜、负倾斜数据的中位数、均值和众数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766A1A-5D3A-4CDA-B7D7-BDCB5FB5E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26" y="800295"/>
            <a:ext cx="3608628" cy="277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BA478FC-DA98-4763-8F1B-474C0B31D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4"/>
          <a:stretch/>
        </p:blipFill>
        <p:spPr bwMode="auto">
          <a:xfrm>
            <a:off x="1619767" y="3679421"/>
            <a:ext cx="4357945" cy="31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F6E70-DF4A-4337-8F92-850C61A0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42" y="3803687"/>
            <a:ext cx="3672408" cy="300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43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6D90-92FE-4023-8A21-79DFF06F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度量数据的离散程度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146B3-C3A0-469C-95C6-AA39F397B6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极差</a:t>
            </a:r>
            <a:endParaRPr lang="en-US" altLang="zh-CN" dirty="0"/>
          </a:p>
          <a:p>
            <a:pPr lvl="1"/>
            <a:r>
              <a:rPr lang="zh-CN" altLang="en-US" dirty="0"/>
              <a:t>数据集的最大值和最小值之差</a:t>
            </a:r>
            <a:endParaRPr lang="en-US" altLang="zh-CN" dirty="0"/>
          </a:p>
          <a:p>
            <a:pPr marL="360000" lvl="1" indent="-360000">
              <a:buFont typeface="Wingdings" panose="05000000000000000000" pitchFamily="2" charset="2"/>
              <a:buChar char=""/>
            </a:pPr>
            <a:r>
              <a:rPr lang="zh-CN" altLang="en-US" sz="2200" dirty="0">
                <a:solidFill>
                  <a:srgbClr val="0000FF"/>
                </a:solidFill>
              </a:rPr>
              <a:t>四分位数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buSzPct val="100000"/>
            </a:pPr>
            <a:r>
              <a:rPr lang="en-US" altLang="zh-CN" dirty="0"/>
              <a:t>Q1 (25th percentile), Q3 (75th percentile)</a:t>
            </a:r>
            <a:r>
              <a:rPr lang="zh-CN" altLang="en-US" dirty="0"/>
              <a:t>，中位数就是第</a:t>
            </a:r>
            <a:r>
              <a:rPr lang="en-US" altLang="zh-CN" dirty="0"/>
              <a:t>2</a:t>
            </a:r>
            <a:r>
              <a:rPr lang="zh-CN" altLang="en-US" dirty="0"/>
              <a:t>个四分位数</a:t>
            </a:r>
            <a:endParaRPr lang="en-US" altLang="zh-CN" dirty="0"/>
          </a:p>
          <a:p>
            <a:pPr marL="360000" lvl="1" indent="-360000">
              <a:buFont typeface="Wingdings" panose="05000000000000000000" pitchFamily="2" charset="2"/>
              <a:buChar char=""/>
            </a:pPr>
            <a:r>
              <a:rPr lang="zh-CN" altLang="en-US" sz="2200" dirty="0">
                <a:solidFill>
                  <a:srgbClr val="0000FF"/>
                </a:solidFill>
              </a:rPr>
              <a:t>四分位极差（</a:t>
            </a:r>
            <a:r>
              <a:rPr lang="en-US" altLang="zh-CN" sz="2200" dirty="0">
                <a:solidFill>
                  <a:srgbClr val="0000FF"/>
                </a:solidFill>
              </a:rPr>
              <a:t>IQR</a:t>
            </a:r>
            <a:r>
              <a:rPr lang="zh-CN" altLang="en-US" sz="2200" dirty="0">
                <a:solidFill>
                  <a:srgbClr val="0000FF"/>
                </a:solidFill>
              </a:rPr>
              <a:t>）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buSzPct val="100000"/>
            </a:pPr>
            <a:r>
              <a:rPr lang="en-US" altLang="zh-CN" dirty="0"/>
              <a:t>IQR = Q3 – Q1 </a:t>
            </a:r>
          </a:p>
          <a:p>
            <a:pPr lvl="1">
              <a:buSzPct val="100000"/>
            </a:pPr>
            <a:r>
              <a:rPr lang="zh-CN" altLang="en-US" dirty="0"/>
              <a:t>通常我们认为，孤立点是指落在第三个四分位数之上或第一个四分位数之下至少 </a:t>
            </a:r>
            <a:r>
              <a:rPr lang="en-US" altLang="zh-CN" dirty="0"/>
              <a:t>1.5×IQR </a:t>
            </a:r>
            <a:r>
              <a:rPr lang="zh-CN" altLang="en-US" dirty="0"/>
              <a:t>处的值</a:t>
            </a:r>
          </a:p>
          <a:p>
            <a:pPr marL="360000" lvl="1" indent="-360000">
              <a:buFont typeface="Wingdings" panose="05000000000000000000" pitchFamily="2" charset="2"/>
              <a:buChar char=""/>
            </a:pPr>
            <a:r>
              <a:rPr lang="zh-CN" altLang="en-US" sz="2200" dirty="0">
                <a:solidFill>
                  <a:srgbClr val="0000FF"/>
                </a:solidFill>
              </a:rPr>
              <a:t>方差和标准差</a:t>
            </a:r>
            <a:endParaRPr lang="en-US" altLang="zh-CN" sz="2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5D80892-7EC9-4714-94BA-4ECE51055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096294"/>
              </p:ext>
            </p:extLst>
          </p:nvPr>
        </p:nvGraphicFramePr>
        <p:xfrm>
          <a:off x="3451791" y="5745531"/>
          <a:ext cx="4195989" cy="75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r:id="rId3" imgW="2235517" imgH="432117" progId="Equation.3">
                  <p:embed/>
                </p:oleObj>
              </mc:Choice>
              <mc:Fallback>
                <p:oleObj r:id="rId3" imgW="2235517" imgH="432117" progId="Equation.3">
                  <p:embed/>
                  <p:pic>
                    <p:nvPicPr>
                      <p:cNvPr id="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791" y="5745531"/>
                        <a:ext cx="4195989" cy="756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25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6D90-92FE-4023-8A21-79DFF06F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度量数据的离散程度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146B3-C3A0-469C-95C6-AA39F397B6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五数概括</a:t>
            </a:r>
            <a:endParaRPr lang="en-US" altLang="zh-CN" dirty="0"/>
          </a:p>
          <a:p>
            <a:pPr lvl="1"/>
            <a:r>
              <a:rPr lang="zh-CN" altLang="en-US" dirty="0"/>
              <a:t>分布的五数概括由中位数</a:t>
            </a:r>
            <a:r>
              <a:rPr lang="en-US" altLang="zh-CN" dirty="0"/>
              <a:t>Q2</a:t>
            </a:r>
            <a:r>
              <a:rPr lang="zh-CN" altLang="en-US" dirty="0"/>
              <a:t>、四分位数</a:t>
            </a:r>
            <a:r>
              <a:rPr lang="en-US" altLang="zh-CN" dirty="0"/>
              <a:t>Q1</a:t>
            </a:r>
            <a:r>
              <a:rPr lang="zh-CN" altLang="en-US" dirty="0"/>
              <a:t>和</a:t>
            </a:r>
            <a:r>
              <a:rPr lang="en-US" altLang="zh-CN" dirty="0"/>
              <a:t>Q3</a:t>
            </a:r>
            <a:r>
              <a:rPr lang="zh-CN" altLang="en-US" dirty="0"/>
              <a:t>，最小和最大观测值组成，按次序</a:t>
            </a:r>
            <a:r>
              <a:rPr lang="en-US" altLang="zh-CN" dirty="0"/>
              <a:t>Minimum</a:t>
            </a:r>
            <a:r>
              <a:rPr lang="zh-CN" altLang="en-US" dirty="0"/>
              <a:t>、</a:t>
            </a:r>
            <a:r>
              <a:rPr lang="en-US" altLang="zh-CN" dirty="0"/>
              <a:t>Q1</a:t>
            </a:r>
            <a:r>
              <a:rPr lang="zh-CN" altLang="en-US" dirty="0"/>
              <a:t>、</a:t>
            </a:r>
            <a:r>
              <a:rPr lang="en-US" altLang="zh-CN" dirty="0"/>
              <a:t>Median</a:t>
            </a:r>
            <a:r>
              <a:rPr lang="zh-CN" altLang="en-US" dirty="0"/>
              <a:t>、</a:t>
            </a:r>
            <a:r>
              <a:rPr lang="en-US" altLang="zh-CN" dirty="0"/>
              <a:t>Q3</a:t>
            </a:r>
            <a:r>
              <a:rPr lang="zh-CN" altLang="en-US" dirty="0"/>
              <a:t>、</a:t>
            </a:r>
            <a:r>
              <a:rPr lang="en-US" altLang="zh-CN" dirty="0"/>
              <a:t>Maximum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5" name="Picture 1038" descr="three">
            <a:extLst>
              <a:ext uri="{FF2B5EF4-FFF2-40B4-BE49-F238E27FC236}">
                <a16:creationId xmlns:a16="http://schemas.microsoft.com/office/drawing/2014/main" id="{A637AFCC-10DD-4BA8-89A1-9B4C564C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95" y="3429000"/>
            <a:ext cx="7101433" cy="25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03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6D90-92FE-4023-8A21-79DFF06F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基本统计描述的图形显示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146B3-C3A0-469C-95C6-AA39F397B6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盒图</a:t>
            </a:r>
            <a:endParaRPr lang="en-US" altLang="zh-CN" dirty="0"/>
          </a:p>
          <a:p>
            <a:pPr lvl="1"/>
            <a:r>
              <a:rPr lang="zh-CN" altLang="en-US" dirty="0"/>
              <a:t>一种流行的分布的直观表示。体现了五数概括：</a:t>
            </a:r>
            <a:endParaRPr lang="en-US" altLang="zh-CN" dirty="0"/>
          </a:p>
          <a:p>
            <a:pPr lvl="2"/>
            <a:r>
              <a:rPr lang="zh-CN" altLang="en-US" dirty="0"/>
              <a:t>盒的端点一般在四分位数上，使得盒的长度是四分位数极差</a:t>
            </a:r>
            <a:r>
              <a:rPr lang="en-US" altLang="zh-CN" dirty="0"/>
              <a:t>IQR</a:t>
            </a:r>
          </a:p>
          <a:p>
            <a:pPr lvl="2"/>
            <a:r>
              <a:rPr lang="zh-CN" altLang="en-US" dirty="0"/>
              <a:t>中位数用盒内的线标记</a:t>
            </a:r>
            <a:endParaRPr lang="en-US" altLang="zh-CN" dirty="0"/>
          </a:p>
          <a:p>
            <a:pPr lvl="2"/>
            <a:r>
              <a:rPr lang="zh-CN" altLang="en-US" dirty="0"/>
              <a:t>盒外的两条线（称作胡须）延伸到最小（</a:t>
            </a:r>
            <a:r>
              <a:rPr lang="en-US" altLang="zh-CN" dirty="0"/>
              <a:t>Minimum</a:t>
            </a:r>
            <a:r>
              <a:rPr lang="zh-CN" altLang="en-US" dirty="0"/>
              <a:t>）和最大（</a:t>
            </a:r>
            <a:r>
              <a:rPr lang="en-US" altLang="zh-CN" dirty="0"/>
              <a:t>Maximum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如：在给定的时间段</a:t>
            </a:r>
            <a:r>
              <a:rPr lang="en-US" altLang="zh-CN" dirty="0"/>
              <a:t>ALLElectronics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个销售部门的商品单价数据的盒图。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B203F3-5F30-4652-986F-672447B84399}"/>
              </a:ext>
            </a:extLst>
          </p:cNvPr>
          <p:cNvGrpSpPr/>
          <p:nvPr/>
        </p:nvGrpSpPr>
        <p:grpSpPr>
          <a:xfrm>
            <a:off x="2828354" y="4138863"/>
            <a:ext cx="5521562" cy="2719137"/>
            <a:chOff x="2503502" y="3374310"/>
            <a:chExt cx="5473700" cy="2881313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31A0E417-E9FC-4481-AAA0-1FA9214FE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127" y="3392488"/>
              <a:ext cx="0" cy="2431334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79CF6770-110F-46C3-91D4-FFBF7BDEA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127" y="5823823"/>
              <a:ext cx="4537075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A2CAA3C6-550E-42A3-AC66-1D459D834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3590210"/>
              <a:ext cx="216000" cy="1588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294529CD-75FB-40AC-B4E7-5DB7638C7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5103098"/>
              <a:ext cx="216000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C05F3439-086C-44BC-A776-200EC095F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5534898"/>
              <a:ext cx="216000" cy="1587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EA4CD98-2043-4D6A-B255-B5BAF261F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5318998"/>
              <a:ext cx="216000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C85FC656-AB79-4D9A-B1E6-F2F3E472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4887198"/>
              <a:ext cx="216000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34946BB4-789F-420A-8A3F-CA047C796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4669710"/>
              <a:ext cx="216000" cy="1588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FEDD61B-10DE-4DA2-BCF2-83A4ED1A8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4453810"/>
              <a:ext cx="216000" cy="1588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8D5D9C59-D321-4B4C-9740-DF5FC5FD2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4237910"/>
              <a:ext cx="216000" cy="1588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7E54AD28-1410-43C0-AC0D-82100C4C0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4022010"/>
              <a:ext cx="216000" cy="1588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7D4E0219-A641-4824-8AAE-677910DB0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3806110"/>
              <a:ext cx="216000" cy="1588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588E9DB8-9A5A-43FD-8F1F-B545C48A2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36632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F76091-5E55-4ABA-A7CC-9E38AFBE2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38791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F3C74D70-2D1B-4E35-A7AB-EC909955D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40950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140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422AD7F4-00E9-47E7-BE90-54FE76718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43109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120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CC5F80D5-8ABB-4F5E-9BA4-84E382FE2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45268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35E4FE18-50A1-4D78-BDBF-43F5539F6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47427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7AD5BC9-3DEA-433E-B6A0-5C4C78558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49586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B7C58A52-E27F-4D13-ACD2-1DCF7E66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51745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185D314-65B7-4670-A71A-0530AFB95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5390435"/>
              <a:ext cx="7207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8EFD9CCE-F9CE-4D7D-A3FE-41815448B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5606335"/>
              <a:ext cx="7207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D35C0AF-2F5E-4BFC-995E-57C83BA75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002" y="5966698"/>
              <a:ext cx="793750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部门1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11AD024-6400-4EEC-BFB9-36FD503F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52" y="5968285"/>
              <a:ext cx="865188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部门2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C1CFFEF8-4845-4E9A-B42D-30FE136D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15" y="5966698"/>
              <a:ext cx="863600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部门3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C64BACC6-DAC6-4EDF-99C6-DF75E8C5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5966698"/>
              <a:ext cx="7207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部门4</a:t>
              </a: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C346ADD5-5384-4648-A4C3-9BFFF4F0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027" y="4671298"/>
              <a:ext cx="431800" cy="431800"/>
            </a:xfrm>
            <a:prstGeom prst="rect">
              <a:avLst/>
            </a:prstGeom>
            <a:solidFill>
              <a:srgbClr val="FFC000"/>
            </a:solidFill>
            <a:ln w="9525" cmpd="sng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768BF26B-889A-443D-A74C-09D677412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027" y="4887198"/>
              <a:ext cx="431800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A6EDD9E8-B2D8-4EAD-A5F8-96747DBC7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465" y="4310935"/>
              <a:ext cx="288925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0C4482F2-C2D4-48AE-A5F9-2DC9FC0E8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927" y="4310935"/>
              <a:ext cx="0" cy="358775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D4C0BF7-7925-494C-810D-FD587CBA1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465" y="5390435"/>
              <a:ext cx="287337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0A189B12-ADCE-465D-A151-30D374F0B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927" y="5103098"/>
              <a:ext cx="0" cy="287337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67DAF927-9578-4F1B-BA64-253C7643F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90" y="4095035"/>
              <a:ext cx="504825" cy="863600"/>
            </a:xfrm>
            <a:prstGeom prst="rect">
              <a:avLst/>
            </a:prstGeom>
            <a:solidFill>
              <a:srgbClr val="FFC000"/>
            </a:solidFill>
            <a:ln w="9525" cmpd="sng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CCFBD6E5-C6EB-424F-9236-FE4555618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9990" y="4669710"/>
              <a:ext cx="504825" cy="1588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11C1768-BEEB-4D1E-B40B-826291255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452" y="5174535"/>
              <a:ext cx="360363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3640BA22-537D-48E2-8090-76271F6CF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427" y="3879135"/>
              <a:ext cx="360363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E560FCC8-3C46-48A1-ADA5-7E28A581E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327" y="3879135"/>
              <a:ext cx="1588" cy="215900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7A740CB9-FC2B-41CA-B496-70F310CB5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327" y="4958635"/>
              <a:ext cx="1588" cy="215900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C2ECA0FB-7A01-4B54-AFED-6D000297A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15" y="4023598"/>
              <a:ext cx="503237" cy="1008062"/>
            </a:xfrm>
            <a:prstGeom prst="rect">
              <a:avLst/>
            </a:prstGeom>
            <a:solidFill>
              <a:srgbClr val="FFC000"/>
            </a:solidFill>
            <a:ln w="9525" cmpd="sng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3B20C58A-0F08-45E1-9B61-D5348C2BA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15" y="4237910"/>
              <a:ext cx="503237" cy="1588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83D6AA0D-0F26-4992-92ED-1D7B59B31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9852" y="3663235"/>
              <a:ext cx="360363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EC1F82F4-A035-4636-983A-6A6AFE8F0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15" y="5318998"/>
              <a:ext cx="503237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93D3C15E-179D-49D1-9FB2-69433F731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5752" y="3663235"/>
              <a:ext cx="1588" cy="358775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4BDDD69B-02C0-4D4D-96AB-6E13EC20E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5752" y="5030073"/>
              <a:ext cx="1588" cy="288925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020789BE-9A52-4453-BCCF-AF5600AD8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02" y="3374310"/>
              <a:ext cx="7207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b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id="{3A125D7E-AC51-463A-B53A-041E46F9A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502" y="4383960"/>
              <a:ext cx="431800" cy="1006475"/>
            </a:xfrm>
            <a:prstGeom prst="rect">
              <a:avLst/>
            </a:prstGeom>
            <a:solidFill>
              <a:srgbClr val="FFC000"/>
            </a:solidFill>
            <a:ln w="9525" cmpd="sng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7EC0749E-DA37-4F42-98A2-4100AA037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0940" y="5606335"/>
              <a:ext cx="360362" cy="0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F71F09B3-C769-480C-98E1-3D3F08251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15" y="5390435"/>
              <a:ext cx="1587" cy="215900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894F9B93-17F2-41F1-AC46-0E3B9E6A0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7915" y="4166473"/>
              <a:ext cx="360362" cy="1587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7E2EF33E-9A3C-427E-9A2F-F9716009E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15" y="4166473"/>
              <a:ext cx="1587" cy="215900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A63A70E9-6AF7-4475-8A8D-9ABEFC2F0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227" y="5822234"/>
              <a:ext cx="216000" cy="1587"/>
            </a:xfrm>
            <a:prstGeom prst="line">
              <a:avLst/>
            </a:prstGeom>
            <a:noFill/>
            <a:ln w="952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44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57B7-A062-4E00-B5E1-77049089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基本统计描述的图形显示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D6BEF-3073-4EA3-B5B0-A8E83580B6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分位数图</a:t>
            </a:r>
            <a:endParaRPr lang="en-US" altLang="zh-CN" dirty="0"/>
          </a:p>
          <a:p>
            <a:pPr lvl="1"/>
            <a:r>
              <a:rPr lang="zh-CN" altLang="en-US" dirty="0"/>
              <a:t>一种观察单变量数据分布的简单有效方法</a:t>
            </a:r>
            <a:endParaRPr lang="en-US" altLang="zh-CN" dirty="0"/>
          </a:p>
          <a:p>
            <a:pPr lvl="1"/>
            <a:r>
              <a:rPr lang="zh-CN" altLang="en-US" dirty="0"/>
              <a:t>显示给定属性的所有数据，允许用户评估总的情况和不寻常情况的出现</a:t>
            </a:r>
            <a:endParaRPr lang="en-US" altLang="zh-CN" dirty="0"/>
          </a:p>
          <a:p>
            <a:pPr lvl="1"/>
            <a:r>
              <a:rPr lang="zh-CN" altLang="en-US" sz="2000" dirty="0"/>
              <a:t>绘出了分位数信息</a:t>
            </a:r>
            <a:r>
              <a:rPr lang="zh-CN" altLang="en-US" dirty="0"/>
              <a:t>，</a:t>
            </a:r>
            <a:r>
              <a:rPr lang="zh-CN" altLang="en-US" sz="2000" dirty="0"/>
              <a:t>设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  </a:t>
            </a:r>
            <a:r>
              <a:rPr lang="zh-CN" altLang="en-US" sz="2000" dirty="0"/>
              <a:t>是递增排序的数据，每个观测值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  </a:t>
            </a:r>
            <a:r>
              <a:rPr lang="zh-CN" altLang="en-US" sz="2000" dirty="0"/>
              <a:t>都有相对应的百分数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，指出大约</a:t>
            </a:r>
            <a:r>
              <a:rPr lang="en-US" altLang="zh-CN" sz="2000" i="1" dirty="0"/>
              <a:t>100 f</a:t>
            </a:r>
            <a:r>
              <a:rPr lang="en-US" altLang="zh-CN" sz="2000" i="1" baseline="-25000" dirty="0"/>
              <a:t>i</a:t>
            </a:r>
            <a:r>
              <a:rPr lang="en-US" altLang="zh-CN" sz="2000" i="1" dirty="0"/>
              <a:t> </a:t>
            </a:r>
            <a:r>
              <a:rPr lang="zh-CN" altLang="en-US" sz="2000" i="1" dirty="0"/>
              <a:t>％</a:t>
            </a:r>
            <a:r>
              <a:rPr lang="zh-CN" altLang="en-US" sz="2000" dirty="0"/>
              <a:t>的数据小于等于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2F053D5-CF95-4D75-8E32-D6858DA5197F}"/>
              </a:ext>
            </a:extLst>
          </p:cNvPr>
          <p:cNvGrpSpPr/>
          <p:nvPr/>
        </p:nvGrpSpPr>
        <p:grpSpPr>
          <a:xfrm>
            <a:off x="2578783" y="3996803"/>
            <a:ext cx="6296610" cy="2707996"/>
            <a:chOff x="1958975" y="2095500"/>
            <a:chExt cx="6400800" cy="325596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DAA18A7-115F-44FB-A1C3-B57C1EEBA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095500"/>
              <a:ext cx="6400800" cy="325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C211BC-4FD6-4E6F-9223-0587D31A7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663" y="3248025"/>
              <a:ext cx="287337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2400" b="1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438F6E-C163-41DA-B13D-517DCE9C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600" y="2960688"/>
              <a:ext cx="793750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24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中位数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EC7B26-8302-4BE6-9D7B-0654E5EE1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050" y="2743200"/>
              <a:ext cx="35877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24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09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D155-82D7-4F1D-83F6-F45F703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基本统计描述的图形显示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55DC2-16C8-4007-994D-B79BD3EABD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分位数－分位数图（</a:t>
            </a:r>
            <a:r>
              <a:rPr lang="en-US" altLang="zh-CN" dirty="0"/>
              <a:t>Q-Q</a:t>
            </a:r>
            <a:r>
              <a:rPr lang="zh-CN" altLang="en-US" dirty="0"/>
              <a:t>图）</a:t>
            </a:r>
            <a:endParaRPr lang="en-US" altLang="zh-CN" dirty="0"/>
          </a:p>
          <a:p>
            <a:pPr lvl="1"/>
            <a:r>
              <a:rPr lang="zh-CN" altLang="en-US" dirty="0"/>
              <a:t>对着另一个对应的分位数，绘制一个单变量分布的分位数</a:t>
            </a:r>
          </a:p>
          <a:p>
            <a:pPr lvl="1">
              <a:buSzPct val="100000"/>
            </a:pPr>
            <a:r>
              <a:rPr lang="zh-CN" altLang="en-US" dirty="0"/>
              <a:t>允许用户观察是不是有从一个分布到另外一个分布的迁移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F07A0E-89AC-4C56-AB53-580A561D0B9C}"/>
              </a:ext>
            </a:extLst>
          </p:cNvPr>
          <p:cNvGrpSpPr/>
          <p:nvPr/>
        </p:nvGrpSpPr>
        <p:grpSpPr>
          <a:xfrm>
            <a:off x="2796882" y="3183875"/>
            <a:ext cx="5300516" cy="3414573"/>
            <a:chOff x="2144712" y="2119313"/>
            <a:chExt cx="6029325" cy="3460750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071E0FFF-32ED-4FD0-873B-41E95CC35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712" y="2119313"/>
              <a:ext cx="6029325" cy="3460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A7A69C-EDD6-4CDE-A62A-EFD09B20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449" y="3775075"/>
              <a:ext cx="504825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24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9E05F-7560-4790-8509-7A7B0602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74" y="3127375"/>
              <a:ext cx="720725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24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中位数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8EBBEE-1EE9-4FD0-B468-BE5B42F4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4299" y="2551113"/>
              <a:ext cx="360363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24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79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BDA99-2F17-4D9A-8C82-F55BF033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基本统计描述的图形显示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3C136-FBB1-4BAE-AC7C-9F732CF030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直方图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是标称的，则对于</a:t>
            </a:r>
            <a:r>
              <a:rPr lang="en-US" altLang="zh-CN" dirty="0"/>
              <a:t>X</a:t>
            </a:r>
            <a:r>
              <a:rPr lang="zh-CN" altLang="en-US" dirty="0"/>
              <a:t>的每个已知值，画一个柱或竖直条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是数值的，</a:t>
            </a:r>
            <a:r>
              <a:rPr lang="en-US" altLang="zh-CN" dirty="0"/>
              <a:t>X</a:t>
            </a:r>
            <a:r>
              <a:rPr lang="zh-CN" altLang="en-US" dirty="0"/>
              <a:t>的值域被划分成不相交的连续子域，通常诸桶是等宽的</a:t>
            </a:r>
            <a:endParaRPr lang="en-US" altLang="zh-CN" dirty="0"/>
          </a:p>
          <a:p>
            <a:pPr lvl="1"/>
            <a:r>
              <a:rPr lang="zh-CN" altLang="en-US" dirty="0"/>
              <a:t>对于比较单变量观测组，它可能不如分位数图、分位数图</a:t>
            </a:r>
            <a:r>
              <a:rPr lang="en-US" altLang="zh-CN" dirty="0"/>
              <a:t>-</a:t>
            </a:r>
            <a:r>
              <a:rPr lang="zh-CN" altLang="en-US" dirty="0"/>
              <a:t>分位数图、盒图方法有效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7C9280D-0A20-489B-A0A7-591CB4CE3FDF}"/>
              </a:ext>
            </a:extLst>
          </p:cNvPr>
          <p:cNvGrpSpPr/>
          <p:nvPr/>
        </p:nvGrpSpPr>
        <p:grpSpPr>
          <a:xfrm>
            <a:off x="3684102" y="3666151"/>
            <a:ext cx="5038792" cy="3038648"/>
            <a:chOff x="2690841" y="1840251"/>
            <a:chExt cx="6053109" cy="3667106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BCE32459-429F-4E3A-87DD-6464FC3F0D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6175350"/>
                </p:ext>
              </p:extLst>
            </p:nvPr>
          </p:nvGraphicFramePr>
          <p:xfrm>
            <a:off x="2690841" y="1840251"/>
            <a:ext cx="5500659" cy="36671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33B66F1-5C1E-4A02-8F57-95EF02C9D5D9}"/>
                </a:ext>
              </a:extLst>
            </p:cNvPr>
            <p:cNvCxnSpPr/>
            <p:nvPr/>
          </p:nvCxnSpPr>
          <p:spPr>
            <a:xfrm>
              <a:off x="3333750" y="5353050"/>
              <a:ext cx="541020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BA197AA-3D1D-4FB6-903B-AEF63F8835ED}"/>
                </a:ext>
              </a:extLst>
            </p:cNvPr>
            <p:cNvCxnSpPr/>
            <p:nvPr/>
          </p:nvCxnSpPr>
          <p:spPr>
            <a:xfrm flipV="1">
              <a:off x="3352800" y="2114550"/>
              <a:ext cx="0" cy="323850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20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A8D4A-5C0D-49D8-A48A-E8534237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基本统计描述的图形显示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54EE-05C9-41A6-ACDE-24E26AFB18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散点图</a:t>
            </a:r>
            <a:endParaRPr lang="en-US" altLang="zh-CN" dirty="0"/>
          </a:p>
          <a:p>
            <a:pPr lvl="1"/>
            <a:r>
              <a:rPr lang="zh-CN" altLang="en-US" dirty="0"/>
              <a:t>一种观察双变量数据有有效方法，确定两个数值变量之间看上去是否存在联系、模式或趋势的最有效的图形方法之一</a:t>
            </a:r>
            <a:endParaRPr lang="en-US" altLang="zh-CN" dirty="0"/>
          </a:p>
          <a:p>
            <a:pPr lvl="1"/>
            <a:r>
              <a:rPr lang="zh-CN" altLang="en-US" dirty="0"/>
              <a:t>散布图中的每个值都被视作代数坐标对，并作为一个点画在平面上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2E0CFFC-172C-4CD9-8301-C19A3EF2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79" y="3753161"/>
            <a:ext cx="6468069" cy="310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8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DA2AC-0023-4BE6-B24A-B3221FB9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771E2-E90D-4AF9-A3F2-F82CBF13AA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数据对象（又称</a:t>
            </a:r>
            <a:r>
              <a:rPr lang="zh-CN" altLang="en-US" dirty="0"/>
              <a:t>样本</a:t>
            </a:r>
            <a:r>
              <a:rPr lang="zh-CN" altLang="en-US" dirty="0">
                <a:solidFill>
                  <a:schemeClr val="tx1"/>
                </a:solidFill>
              </a:rPr>
              <a:t>）：它代表一个实体，由一组</a:t>
            </a:r>
            <a:r>
              <a:rPr lang="zh-CN" altLang="en-US" dirty="0"/>
              <a:t>属性</a:t>
            </a:r>
            <a:r>
              <a:rPr lang="zh-CN" altLang="en-US" dirty="0">
                <a:solidFill>
                  <a:schemeClr val="tx1"/>
                </a:solidFill>
              </a:rPr>
              <a:t>（或特征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变量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维）描述，描述一个样本的一组属性称为</a:t>
            </a:r>
            <a:r>
              <a:rPr lang="zh-CN" altLang="en-US" dirty="0"/>
              <a:t>属性向量</a:t>
            </a:r>
            <a:r>
              <a:rPr lang="zh-CN" altLang="en-US" dirty="0">
                <a:solidFill>
                  <a:schemeClr val="tx1"/>
                </a:solidFill>
              </a:rPr>
              <a:t>（或特征向量）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样本：</a:t>
            </a:r>
            <a:r>
              <a:rPr lang="en-US" altLang="zh-CN" dirty="0">
                <a:solidFill>
                  <a:schemeClr val="tx1"/>
                </a:solidFill>
              </a:rPr>
              <a:t>X =(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</a:rPr>
              <a:t>1</a:t>
            </a:r>
            <a:r>
              <a:rPr lang="zh-CN" altLang="en-US" i="1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</a:rPr>
              <a:t>2</a:t>
            </a:r>
            <a:r>
              <a:rPr lang="en-US" altLang="zh-CN" i="1" dirty="0">
                <a:solidFill>
                  <a:schemeClr val="tx1"/>
                </a:solidFill>
              </a:rPr>
              <a:t>…… x</a:t>
            </a:r>
            <a:r>
              <a:rPr lang="en-US" altLang="zh-CN" i="1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属性：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，可为各种类型，可取各种值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zh-CN" altLang="en-US" dirty="0"/>
              <a:t>例如：    </a:t>
            </a:r>
            <a:endParaRPr lang="en-US" altLang="zh-CN" dirty="0"/>
          </a:p>
          <a:p>
            <a:pPr marL="0" indent="0"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　　　　物品</a:t>
            </a:r>
            <a:r>
              <a:rPr lang="en-US" altLang="zh-CN" sz="2000" dirty="0">
                <a:solidFill>
                  <a:schemeClr val="tx1"/>
                </a:solidFill>
              </a:rPr>
              <a:t>=(</a:t>
            </a:r>
            <a:r>
              <a:rPr lang="zh-CN" altLang="en-US" sz="2000" dirty="0">
                <a:solidFill>
                  <a:schemeClr val="tx1"/>
                </a:solidFill>
              </a:rPr>
              <a:t>编号，名称，产地，型号，价格，库存量， </a:t>
            </a:r>
            <a:r>
              <a:rPr lang="en-US" altLang="zh-CN" sz="2000" dirty="0">
                <a:solidFill>
                  <a:schemeClr val="tx1"/>
                </a:solidFill>
              </a:rPr>
              <a:t>……)</a:t>
            </a: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　　　　张三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（身份证号码，性别，年龄，教育程度， </a:t>
            </a:r>
            <a:r>
              <a:rPr lang="en-US" altLang="zh-CN" sz="2000" dirty="0">
                <a:solidFill>
                  <a:schemeClr val="tx1"/>
                </a:solidFill>
              </a:rPr>
              <a:t>……)</a:t>
            </a: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　　　　天气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（温度，湿度，风力，气压，</a:t>
            </a: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DF0328-E641-4C2C-8205-3AD46F4BD22C}"/>
              </a:ext>
            </a:extLst>
          </p:cNvPr>
          <p:cNvSpPr/>
          <p:nvPr/>
        </p:nvSpPr>
        <p:spPr>
          <a:xfrm>
            <a:off x="8985651" y="154002"/>
            <a:ext cx="2961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数据对象与属性类型</a:t>
            </a:r>
          </a:p>
        </p:txBody>
      </p:sp>
      <p:sp>
        <p:nvSpPr>
          <p:cNvPr id="6" name="矩形 68611">
            <a:extLst>
              <a:ext uri="{FF2B5EF4-FFF2-40B4-BE49-F238E27FC236}">
                <a16:creationId xmlns:a16="http://schemas.microsoft.com/office/drawing/2014/main" id="{96D702B7-F716-4FBE-9C59-B65FE9DBD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96" y="4925635"/>
            <a:ext cx="431800" cy="10795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</a:t>
            </a:r>
          </a:p>
        </p:txBody>
      </p:sp>
      <p:sp>
        <p:nvSpPr>
          <p:cNvPr id="7" name="直接连接符 68612">
            <a:extLst>
              <a:ext uri="{FF2B5EF4-FFF2-40B4-BE49-F238E27FC236}">
                <a16:creationId xmlns:a16="http://schemas.microsoft.com/office/drawing/2014/main" id="{B447B378-219B-442B-82DD-777757619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897" y="3989575"/>
            <a:ext cx="1080740" cy="136786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8" name="直接连接符 68613">
            <a:extLst>
              <a:ext uri="{FF2B5EF4-FFF2-40B4-BE49-F238E27FC236}">
                <a16:creationId xmlns:a16="http://schemas.microsoft.com/office/drawing/2014/main" id="{FDA203F5-5EA4-4E18-937A-41D915979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897" y="4853750"/>
            <a:ext cx="1080740" cy="50368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9" name="直接连接符 68614">
            <a:extLst>
              <a:ext uri="{FF2B5EF4-FFF2-40B4-BE49-F238E27FC236}">
                <a16:creationId xmlns:a16="http://schemas.microsoft.com/office/drawing/2014/main" id="{DD3399B3-F43B-4A6F-9803-AD6E910A2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896" y="5381795"/>
            <a:ext cx="1080741" cy="46786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0" name="矩形 68615">
            <a:extLst>
              <a:ext uri="{FF2B5EF4-FFF2-40B4-BE49-F238E27FC236}">
                <a16:creationId xmlns:a16="http://schemas.microsoft.com/office/drawing/2014/main" id="{44185BA6-4E01-4C1E-B53F-712B55CA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798" y="4925635"/>
            <a:ext cx="431674" cy="10795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属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</a:t>
            </a:r>
          </a:p>
        </p:txBody>
      </p:sp>
      <p:sp>
        <p:nvSpPr>
          <p:cNvPr id="11" name="直接连接符 68616">
            <a:extLst>
              <a:ext uri="{FF2B5EF4-FFF2-40B4-BE49-F238E27FC236}">
                <a16:creationId xmlns:a16="http://schemas.microsoft.com/office/drawing/2014/main" id="{554A7CA7-24CD-41A9-9493-A731B5D1A1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89518" y="4145278"/>
            <a:ext cx="904555" cy="121215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2" name="直接连接符 68617">
            <a:extLst>
              <a:ext uri="{FF2B5EF4-FFF2-40B4-BE49-F238E27FC236}">
                <a16:creationId xmlns:a16="http://schemas.microsoft.com/office/drawing/2014/main" id="{B0F4343F-59AA-4A32-A951-68B3D34205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16751" y="5044820"/>
            <a:ext cx="1777323" cy="31261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3" name="直接连接符 68618">
            <a:extLst>
              <a:ext uri="{FF2B5EF4-FFF2-40B4-BE49-F238E27FC236}">
                <a16:creationId xmlns:a16="http://schemas.microsoft.com/office/drawing/2014/main" id="{1A0C9A6A-B4DB-456D-B846-CAA198F09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357434"/>
            <a:ext cx="2398074" cy="40743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4" name="矩形 68611">
            <a:extLst>
              <a:ext uri="{FF2B5EF4-FFF2-40B4-BE49-F238E27FC236}">
                <a16:creationId xmlns:a16="http://schemas.microsoft.com/office/drawing/2014/main" id="{B5396DF8-B786-46C6-8D61-5192B062B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973" y="3945223"/>
            <a:ext cx="1030221" cy="40011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样本集</a:t>
            </a:r>
          </a:p>
        </p:txBody>
      </p:sp>
      <p:sp>
        <p:nvSpPr>
          <p:cNvPr id="15" name="直接连接符 68613">
            <a:extLst>
              <a:ext uri="{FF2B5EF4-FFF2-40B4-BE49-F238E27FC236}">
                <a16:creationId xmlns:a16="http://schemas.microsoft.com/office/drawing/2014/main" id="{FFE09E78-A2DB-4979-B6D5-F052AF287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7750" y="4345333"/>
            <a:ext cx="0" cy="83290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F1937-0532-462E-BF9C-92E5A156F091}"/>
              </a:ext>
            </a:extLst>
          </p:cNvPr>
          <p:cNvSpPr/>
          <p:nvPr/>
        </p:nvSpPr>
        <p:spPr>
          <a:xfrm>
            <a:off x="9573412" y="5156775"/>
            <a:ext cx="3219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张三，李四，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4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6E932-0C08-42A1-ACA0-A401E0B7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基本统计描述的图形显示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68519-4B42-4CD3-9D3B-9D186E46E9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散点图可以用来发现属性之间的相关性</a:t>
            </a:r>
            <a:endParaRPr lang="en-US" altLang="zh-CN" dirty="0"/>
          </a:p>
          <a:p>
            <a:pPr lvl="1"/>
            <a:r>
              <a:rPr lang="zh-CN" altLang="en-US" dirty="0"/>
              <a:t>正相关</a:t>
            </a:r>
            <a:endParaRPr lang="en-US" altLang="zh-CN" dirty="0"/>
          </a:p>
          <a:p>
            <a:pPr lvl="1"/>
            <a:r>
              <a:rPr lang="zh-CN" altLang="en-US" dirty="0"/>
              <a:t>负相关</a:t>
            </a:r>
            <a:r>
              <a:rPr lang="en-US" altLang="zh-CN" dirty="0"/>
              <a:t>	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5F1313-D1A9-422E-AA7F-21703938E60A}"/>
              </a:ext>
            </a:extLst>
          </p:cNvPr>
          <p:cNvGrpSpPr/>
          <p:nvPr/>
        </p:nvGrpSpPr>
        <p:grpSpPr>
          <a:xfrm>
            <a:off x="1732737" y="3131814"/>
            <a:ext cx="8489950" cy="3466634"/>
            <a:chOff x="1460500" y="2330651"/>
            <a:chExt cx="8489950" cy="3466634"/>
          </a:xfrm>
        </p:grpSpPr>
        <p:pic>
          <p:nvPicPr>
            <p:cNvPr id="5" name="Picture 4" descr="ha02correl1">
              <a:extLst>
                <a:ext uri="{FF2B5EF4-FFF2-40B4-BE49-F238E27FC236}">
                  <a16:creationId xmlns:a16="http://schemas.microsoft.com/office/drawing/2014/main" id="{F043F080-FDFD-4D92-8117-26EABDC08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2403676"/>
              <a:ext cx="3365500" cy="276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 descr="ha02correl2">
              <a:extLst>
                <a:ext uri="{FF2B5EF4-FFF2-40B4-BE49-F238E27FC236}">
                  <a16:creationId xmlns:a16="http://schemas.microsoft.com/office/drawing/2014/main" id="{5A63B988-1B0C-4F82-AB5A-8B6269596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450" y="2330651"/>
              <a:ext cx="3810000" cy="289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E1F4F4-3A78-44C2-99C0-DD8BD179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856" y="5259620"/>
              <a:ext cx="1728788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20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a.正相关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319490-5C7F-4D94-A088-DD1642BD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5365485"/>
              <a:ext cx="1727200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20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b.负相关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54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6E932-0C08-42A1-ACA0-A401E0B7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基本统计描述的图形显示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68519-4B42-4CD3-9D3B-9D186E46E9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散点图：</a:t>
            </a:r>
            <a:endParaRPr lang="en-US" altLang="zh-CN" dirty="0"/>
          </a:p>
          <a:p>
            <a:pPr lvl="1"/>
            <a:r>
              <a:rPr lang="zh-CN" altLang="en-US" dirty="0"/>
              <a:t>三种情况中，两个属性之间都不存在相关性</a:t>
            </a:r>
          </a:p>
          <a:p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1BB6B1-26C4-4E99-99F1-20DE805F2536}"/>
              </a:ext>
            </a:extLst>
          </p:cNvPr>
          <p:cNvGrpSpPr/>
          <p:nvPr/>
        </p:nvGrpSpPr>
        <p:grpSpPr>
          <a:xfrm>
            <a:off x="573705" y="2629365"/>
            <a:ext cx="11008695" cy="3122327"/>
            <a:chOff x="573705" y="2629365"/>
            <a:chExt cx="11008695" cy="31223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29663AD-8AE4-4E1A-9AEC-1244A2DB328B}"/>
                </a:ext>
              </a:extLst>
            </p:cNvPr>
            <p:cNvGrpSpPr/>
            <p:nvPr/>
          </p:nvGrpSpPr>
          <p:grpSpPr>
            <a:xfrm>
              <a:off x="573705" y="2629365"/>
              <a:ext cx="3613837" cy="3108040"/>
              <a:chOff x="573705" y="2585297"/>
              <a:chExt cx="3613837" cy="310804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0994E74-E37B-4E9F-B789-5E824E2A73AE}"/>
                  </a:ext>
                </a:extLst>
              </p:cNvPr>
              <p:cNvSpPr/>
              <p:nvPr/>
            </p:nvSpPr>
            <p:spPr>
              <a:xfrm>
                <a:off x="845855" y="2585297"/>
                <a:ext cx="3341687" cy="2939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" name="Picture 5" descr="fig18-3">
                <a:extLst>
                  <a:ext uri="{FF2B5EF4-FFF2-40B4-BE49-F238E27FC236}">
                    <a16:creationId xmlns:a16="http://schemas.microsoft.com/office/drawing/2014/main" id="{8D6A09A4-F880-4430-9961-49F6EEA414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705" y="2765627"/>
                <a:ext cx="3463396" cy="2927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C3561CE-9D60-4F22-87F7-C7D5F7863618}"/>
                </a:ext>
              </a:extLst>
            </p:cNvPr>
            <p:cNvGrpSpPr/>
            <p:nvPr/>
          </p:nvGrpSpPr>
          <p:grpSpPr>
            <a:xfrm>
              <a:off x="4220249" y="2629365"/>
              <a:ext cx="3613837" cy="3108040"/>
              <a:chOff x="4395824" y="2585297"/>
              <a:chExt cx="3613837" cy="310804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128F4A2-28C4-4D8D-8497-D6061ACB1CCE}"/>
                  </a:ext>
                </a:extLst>
              </p:cNvPr>
              <p:cNvSpPr/>
              <p:nvPr/>
            </p:nvSpPr>
            <p:spPr>
              <a:xfrm>
                <a:off x="4667974" y="2585297"/>
                <a:ext cx="3341687" cy="2939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Picture 3" descr="fig18-1">
                <a:extLst>
                  <a:ext uri="{FF2B5EF4-FFF2-40B4-BE49-F238E27FC236}">
                    <a16:creationId xmlns:a16="http://schemas.microsoft.com/office/drawing/2014/main" id="{24A6E657-057A-4127-9D8E-5029033154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5824" y="2585297"/>
                <a:ext cx="3362623" cy="3108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287ED7-A11C-48C3-8B5A-113878FD1FD4}"/>
                </a:ext>
              </a:extLst>
            </p:cNvPr>
            <p:cNvGrpSpPr/>
            <p:nvPr/>
          </p:nvGrpSpPr>
          <p:grpSpPr>
            <a:xfrm>
              <a:off x="7866794" y="2629365"/>
              <a:ext cx="3715606" cy="3122327"/>
              <a:chOff x="8117170" y="2585297"/>
              <a:chExt cx="3715606" cy="312232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51DCF21-55F1-4C49-8103-66AD29D88381}"/>
                  </a:ext>
                </a:extLst>
              </p:cNvPr>
              <p:cNvSpPr/>
              <p:nvPr/>
            </p:nvSpPr>
            <p:spPr>
              <a:xfrm>
                <a:off x="8399449" y="2585297"/>
                <a:ext cx="3341687" cy="2939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4" descr="fig18-2">
                <a:extLst>
                  <a:ext uri="{FF2B5EF4-FFF2-40B4-BE49-F238E27FC236}">
                    <a16:creationId xmlns:a16="http://schemas.microsoft.com/office/drawing/2014/main" id="{62576324-6F35-4B0D-866F-C7797A702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7170" y="2598939"/>
                <a:ext cx="3715606" cy="3108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2771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75BE9-3462-4935-9769-BA7E899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96" y="153201"/>
            <a:ext cx="10163432" cy="60719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数据可视化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A876E-68D3-4582-AC67-3CB4BE15C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动机：</a:t>
            </a:r>
            <a:r>
              <a:rPr lang="zh-CN" altLang="en-US" dirty="0">
                <a:solidFill>
                  <a:schemeClr val="tx1"/>
                </a:solidFill>
              </a:rPr>
              <a:t>通过图形表示清晰有效地表达数据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应用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编写报告、管理工商企业运转、跟踪任务进展等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发现数据中不易观察到的数据联系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制造乐趣和有趣的图案</a:t>
            </a:r>
            <a:endParaRPr lang="en-US" altLang="zh-CN" dirty="0"/>
          </a:p>
          <a:p>
            <a:pPr marL="360000" lvl="1" indent="-360000">
              <a:spcBef>
                <a:spcPts val="0"/>
              </a:spcBef>
              <a:buSzPct val="100000"/>
              <a:buFont typeface="Wingdings" panose="05000000000000000000" pitchFamily="2" charset="2"/>
              <a:buChar char=""/>
            </a:pPr>
            <a:r>
              <a:rPr lang="zh-CN" altLang="en-US" sz="2200" dirty="0">
                <a:solidFill>
                  <a:srgbClr val="0000FF"/>
                </a:solidFill>
              </a:rPr>
              <a:t>分类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基于像素的可视化技术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几何投影可视化技术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基于图符的可视化技术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层次可视化技术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可视化复杂对象和关系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endParaRPr lang="en-US" altLang="zh-CN" dirty="0"/>
          </a:p>
          <a:p>
            <a:pPr marL="360000" lvl="1" indent="-360000">
              <a:spcBef>
                <a:spcPts val="0"/>
              </a:spcBef>
              <a:buSzPct val="100000"/>
              <a:buFont typeface="Wingdings" panose="05000000000000000000" pitchFamily="2" charset="2"/>
              <a:buChar char=""/>
            </a:pPr>
            <a:endParaRPr lang="zh-CN" altLang="en-US" sz="2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5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3511F-115E-43F1-AA1C-5F17E55E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基于像素的可视化技术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D7AD6-65C3-4D04-A11B-00665DC4D1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基于像素的可视化技术：一种可视化一维值的简单方法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对一个</a:t>
            </a:r>
            <a:r>
              <a:rPr lang="en-US" altLang="zh-CN" dirty="0"/>
              <a:t>m</a:t>
            </a:r>
            <a:r>
              <a:rPr lang="zh-CN" altLang="en-US" dirty="0"/>
              <a:t>维的数据集，在屏幕上创建</a:t>
            </a:r>
            <a:r>
              <a:rPr lang="en-US" altLang="zh-CN" dirty="0"/>
              <a:t>m</a:t>
            </a:r>
            <a:r>
              <a:rPr lang="zh-CN" altLang="en-US" dirty="0"/>
              <a:t>个窗口，每维一个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记录的</a:t>
            </a:r>
            <a:r>
              <a:rPr lang="en-US" altLang="zh-CN" dirty="0"/>
              <a:t>m</a:t>
            </a:r>
            <a:r>
              <a:rPr lang="zh-CN" altLang="en-US" dirty="0"/>
              <a:t>个维值映射到窗口中对应位置上的</a:t>
            </a:r>
            <a:r>
              <a:rPr lang="en-US" altLang="zh-CN" dirty="0"/>
              <a:t>m</a:t>
            </a:r>
            <a:r>
              <a:rPr lang="zh-CN" altLang="en-US" dirty="0"/>
              <a:t>个像素</a:t>
            </a:r>
            <a:endParaRPr lang="en-US" altLang="zh-CN" dirty="0"/>
          </a:p>
          <a:p>
            <a:pPr lvl="1">
              <a:spcBef>
                <a:spcPts val="0"/>
              </a:spcBef>
              <a:buSzPct val="100000"/>
            </a:pPr>
            <a:r>
              <a:rPr lang="zh-CN" altLang="en-US" dirty="0"/>
              <a:t>像素的颜色值反映该维的值</a:t>
            </a:r>
            <a:endParaRPr lang="en-US" altLang="zh-CN" dirty="0"/>
          </a:p>
          <a:p>
            <a:pPr>
              <a:buSzPct val="100000"/>
            </a:pPr>
            <a:r>
              <a:rPr lang="zh-CN" altLang="en-US" dirty="0"/>
              <a:t>典型：矩形窗口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852D591-EC9D-452A-AC67-95D9665DC9A0}"/>
              </a:ext>
            </a:extLst>
          </p:cNvPr>
          <p:cNvGrpSpPr/>
          <p:nvPr/>
        </p:nvGrpSpPr>
        <p:grpSpPr>
          <a:xfrm>
            <a:off x="2186118" y="3679421"/>
            <a:ext cx="7583188" cy="3057785"/>
            <a:chOff x="642792" y="3573016"/>
            <a:chExt cx="8013276" cy="3057785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88837BA9-582F-47A6-9FF2-90E957329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92" y="3573016"/>
              <a:ext cx="7673624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20E2D66F-8221-4438-90C5-040A65412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792" y="6230691"/>
              <a:ext cx="80132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收入             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信用限额           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交易额 　　　　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873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3511F-115E-43F1-AA1C-5F17E55E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基于像素的可视化技术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D7AD6-65C3-4D04-A11B-00665DC4D1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100000"/>
            </a:pPr>
            <a:r>
              <a:rPr lang="zh-CN" altLang="en-US" dirty="0"/>
              <a:t>典型：圆弓形窗口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232936-4DCF-4A18-A954-9F7652753C40}"/>
              </a:ext>
            </a:extLst>
          </p:cNvPr>
          <p:cNvGrpSpPr/>
          <p:nvPr/>
        </p:nvGrpSpPr>
        <p:grpSpPr>
          <a:xfrm>
            <a:off x="2161288" y="2148983"/>
            <a:ext cx="7632848" cy="3834236"/>
            <a:chOff x="683568" y="2629177"/>
            <a:chExt cx="7632848" cy="3834236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36B2A32-2E4E-446B-BAC5-76C70CF02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836" y="6063303"/>
              <a:ext cx="72873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在圆弓内表示一个数据记录　　　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在圆弓内安排像素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62864D-6FDA-490B-9F11-CD7AF8A8E7D6}"/>
                </a:ext>
              </a:extLst>
            </p:cNvPr>
            <p:cNvGrpSpPr/>
            <p:nvPr/>
          </p:nvGrpSpPr>
          <p:grpSpPr>
            <a:xfrm>
              <a:off x="683568" y="2629177"/>
              <a:ext cx="7632848" cy="3320103"/>
              <a:chOff x="539552" y="2346325"/>
              <a:chExt cx="7632848" cy="3320103"/>
            </a:xfrm>
          </p:grpSpPr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F72CDD39-FDE9-4820-BB6E-6C2E8640B0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2423447"/>
                <a:ext cx="3744416" cy="31290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11">
                <a:extLst>
                  <a:ext uri="{FF2B5EF4-FFF2-40B4-BE49-F238E27FC236}">
                    <a16:creationId xmlns:a16="http://schemas.microsoft.com/office/drawing/2014/main" id="{C40E6BC5-C27B-41AF-A33E-130D000AE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346325"/>
                <a:ext cx="3600400" cy="3320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76268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3511F-115E-43F1-AA1C-5F17E55E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基于像素的可视化技术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D7AD6-65C3-4D04-A11B-00665DC4D1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100000"/>
            </a:pPr>
            <a:r>
              <a:rPr lang="zh-CN" altLang="en-US" dirty="0"/>
              <a:t>例子：基因表达值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Picture 9" descr="gene 拷贝">
            <a:extLst>
              <a:ext uri="{FF2B5EF4-FFF2-40B4-BE49-F238E27FC236}">
                <a16:creationId xmlns:a16="http://schemas.microsoft.com/office/drawing/2014/main" id="{15970856-1802-4432-98C8-D44A8019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28" y="1208299"/>
            <a:ext cx="6781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EA6E7EE9-CC19-43C4-88EA-BF76830AFE10}"/>
              </a:ext>
            </a:extLst>
          </p:cNvPr>
          <p:cNvGrpSpPr/>
          <p:nvPr/>
        </p:nvGrpSpPr>
        <p:grpSpPr bwMode="auto">
          <a:xfrm>
            <a:off x="6107916" y="1188278"/>
            <a:ext cx="1285875" cy="4941888"/>
            <a:chOff x="2400" y="672"/>
            <a:chExt cx="810" cy="3113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534BFBC5-242A-40F6-A1F6-8162CA7AE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72"/>
              <a:ext cx="90" cy="3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54E075BC-3EF3-4109-8F5C-5D14CA77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672"/>
              <a:ext cx="90" cy="3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17">
            <a:extLst>
              <a:ext uri="{FF2B5EF4-FFF2-40B4-BE49-F238E27FC236}">
                <a16:creationId xmlns:a16="http://schemas.microsoft.com/office/drawing/2014/main" id="{0DA8F665-C549-4872-A6DA-5226FFF3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916" y="5046573"/>
            <a:ext cx="5791200" cy="152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65F3-ABEB-4706-8087-ED2C7D13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几何投影可视化技术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38289-7757-49E5-9AF2-B9100D1F5D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100000"/>
            </a:pPr>
            <a:r>
              <a:rPr lang="zh-CN" altLang="en-US" dirty="0"/>
              <a:t>几何投影可视化技术：发现多维数据集的有趣投影</a:t>
            </a:r>
            <a:endParaRPr lang="en-US" altLang="zh-CN" dirty="0"/>
          </a:p>
          <a:p>
            <a:pPr>
              <a:buSzPct val="100000"/>
            </a:pPr>
            <a:r>
              <a:rPr lang="zh-CN" altLang="en-US" dirty="0"/>
              <a:t>典型：散点图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 descr="图片包含 文字&#10;&#10;已生成高可信度的说明">
            <a:extLst>
              <a:ext uri="{FF2B5EF4-FFF2-40B4-BE49-F238E27FC236}">
                <a16:creationId xmlns:a16="http://schemas.microsoft.com/office/drawing/2014/main" id="{0BE8F7EB-1823-4AA6-A57D-B481908C5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14" y="2560781"/>
            <a:ext cx="3742864" cy="3528392"/>
          </a:xfrm>
          <a:prstGeom prst="rect">
            <a:avLst/>
          </a:prstGeom>
        </p:spPr>
      </p:pic>
      <p:pic>
        <p:nvPicPr>
          <p:cNvPr id="5" name="图片 4" descr="图片包含 地图, 文字&#10;&#10;已生成极高可信度的说明">
            <a:extLst>
              <a:ext uri="{FF2B5EF4-FFF2-40B4-BE49-F238E27FC236}">
                <a16:creationId xmlns:a16="http://schemas.microsoft.com/office/drawing/2014/main" id="{2401AAE3-E799-422C-B033-74E7F8A1A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86" y="2056725"/>
            <a:ext cx="5112568" cy="48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7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65F3-ABEB-4706-8087-ED2C7D13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几何投影可视化技术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38289-7757-49E5-9AF2-B9100D1F5D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100000"/>
            </a:pPr>
            <a:r>
              <a:rPr lang="zh-CN" altLang="en-US" dirty="0"/>
              <a:t>典型：散点图矩阵</a:t>
            </a:r>
            <a:r>
              <a:rPr lang="zh-CN" altLang="en-US" dirty="0">
                <a:solidFill>
                  <a:schemeClr val="tx1"/>
                </a:solidFill>
              </a:rPr>
              <a:t>（对于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维数据集，散点图矩阵是二维散点图的</a:t>
            </a:r>
            <a:r>
              <a:rPr lang="en-US" altLang="zh-CN" dirty="0">
                <a:solidFill>
                  <a:schemeClr val="tx1"/>
                </a:solidFill>
              </a:rPr>
              <a:t>n*n</a:t>
            </a:r>
            <a:r>
              <a:rPr lang="zh-CN" altLang="en-US" dirty="0">
                <a:solidFill>
                  <a:schemeClr val="tx1"/>
                </a:solidFill>
              </a:rPr>
              <a:t>网格，提供每个维与所有其它维的可视化）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189173-2971-4D69-93EF-7CA5E45DA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185" y="1869274"/>
            <a:ext cx="5652122" cy="49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9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65F3-ABEB-4706-8087-ED2C7D13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几何投影可视化技术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38289-7757-49E5-9AF2-B9100D1F5D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100000"/>
            </a:pPr>
            <a:r>
              <a:rPr lang="zh-CN" altLang="en-US" dirty="0"/>
              <a:t>典型：平行坐标</a:t>
            </a:r>
            <a:endParaRPr lang="en-US" altLang="zh-CN" dirty="0"/>
          </a:p>
          <a:p>
            <a:pPr lvl="1">
              <a:buSzPct val="100000"/>
            </a:pPr>
            <a:r>
              <a:rPr lang="zh-CN" altLang="de-DE" dirty="0"/>
              <a:t>对应于</a:t>
            </a:r>
            <a:r>
              <a:rPr lang="de-DE" altLang="zh-CN" dirty="0"/>
              <a:t>n</a:t>
            </a:r>
            <a:r>
              <a:rPr lang="zh-CN" altLang="de-DE" dirty="0"/>
              <a:t>个属性的</a:t>
            </a:r>
            <a:r>
              <a:rPr lang="de-DE" altLang="zh-CN" dirty="0"/>
              <a:t>n</a:t>
            </a:r>
            <a:r>
              <a:rPr lang="zh-CN" altLang="de-DE" dirty="0"/>
              <a:t>个等距轴平行于一个屏幕轴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SzPct val="100000"/>
            </a:pPr>
            <a:r>
              <a:rPr lang="zh-CN" altLang="en-US" dirty="0"/>
              <a:t>数据记录用折线表示，与每个轴在对应于相关维值的点上相交。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2D0C61-BA39-493F-9572-453BCE29A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6464" y="3035516"/>
            <a:ext cx="5609949" cy="36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90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7BFF-607F-46BB-B501-0EAD71C9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基于图符的可视化技术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CD820-D578-44BE-BDAB-EEADFAD821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基于图符的可视化技术：使用少量图符表示多维数据集</a:t>
            </a:r>
            <a:endParaRPr lang="en-US" altLang="zh-CN" dirty="0"/>
          </a:p>
          <a:p>
            <a:r>
              <a:rPr lang="zh-CN" altLang="de-DE" dirty="0"/>
              <a:t>典型</a:t>
            </a:r>
            <a:r>
              <a:rPr lang="zh-CN" altLang="en-US" dirty="0"/>
              <a:t>：切尔诺夫</a:t>
            </a:r>
            <a:r>
              <a:rPr lang="zh-CN" altLang="de-DE" dirty="0"/>
              <a:t>脸</a:t>
            </a:r>
            <a:r>
              <a:rPr lang="zh-CN" altLang="en-US" dirty="0"/>
              <a:t>（非对称切尔诺夫脸</a:t>
            </a:r>
            <a:r>
              <a:rPr lang="en-US" altLang="zh-CN" dirty="0"/>
              <a:t>-36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/>
            <a:r>
              <a:rPr lang="zh-CN" altLang="en-US" dirty="0"/>
              <a:t>把多达</a:t>
            </a:r>
            <a:r>
              <a:rPr lang="en-US" altLang="zh-CN" dirty="0"/>
              <a:t>18</a:t>
            </a:r>
            <a:r>
              <a:rPr lang="zh-CN" altLang="en-US" dirty="0"/>
              <a:t>个维的多维数据以卡通人脸显示。脸的要素，如眼、耳、口、鼻等用其形状、大小、位置和方向表示维的值。</a:t>
            </a:r>
            <a:endParaRPr lang="en-US" altLang="zh-CN" dirty="0"/>
          </a:p>
          <a:p>
            <a:pPr lvl="1"/>
            <a:r>
              <a:rPr lang="zh-CN" altLang="en-US" dirty="0"/>
              <a:t>例如，维可以映射到如下面部特征：眼的大小、两眼的距离、嘴巴宽度、嘴巴阔度、眼球大小、眉毛倾斜、眼睛偏离程度和头部偏离程度。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4" descr="ChernoffFaces">
            <a:extLst>
              <a:ext uri="{FF2B5EF4-FFF2-40B4-BE49-F238E27FC236}">
                <a16:creationId xmlns:a16="http://schemas.microsoft.com/office/drawing/2014/main" id="{2A820DDF-CCA7-4A9F-A5CA-835DBB68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60" y="4119354"/>
            <a:ext cx="3342599" cy="247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6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341E2-C660-45EB-8885-12BA9CF8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F86D4-3514-4745-BEE0-D5BADFDA9B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例如：图像</a:t>
            </a:r>
            <a:r>
              <a:rPr lang="zh-CN" altLang="en-US" dirty="0">
                <a:sym typeface="+mn-ea"/>
              </a:rPr>
              <a:t>数据（数字图像中像素的灰度值）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Line 34">
            <a:extLst>
              <a:ext uri="{FF2B5EF4-FFF2-40B4-BE49-F238E27FC236}">
                <a16:creationId xmlns:a16="http://schemas.microsoft.com/office/drawing/2014/main" id="{A9FFE0BE-7BF3-4561-B38C-AD6736454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760" y="4016827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35">
            <a:extLst>
              <a:ext uri="{FF2B5EF4-FFF2-40B4-BE49-F238E27FC236}">
                <a16:creationId xmlns:a16="http://schemas.microsoft.com/office/drawing/2014/main" id="{37A9FD54-4E69-4977-B66E-4ED24B93E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760" y="562242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Object 36">
            <a:extLst>
              <a:ext uri="{FF2B5EF4-FFF2-40B4-BE49-F238E27FC236}">
                <a16:creationId xmlns:a16="http://schemas.microsoft.com/office/drawing/2014/main" id="{2933A3A3-3D2F-46FE-9304-84FC48BC4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698547"/>
              </p:ext>
            </p:extLst>
          </p:nvPr>
        </p:nvGraphicFramePr>
        <p:xfrm>
          <a:off x="8425498" y="3431040"/>
          <a:ext cx="5254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3" imgW="292100" imgH="774065" progId="Equation.DSMT4">
                  <p:embed/>
                </p:oleObj>
              </mc:Choice>
              <mc:Fallback>
                <p:oleObj name="Equation" r:id="rId3" imgW="292100" imgH="774065" progId="Equation.DSMT4">
                  <p:embed/>
                  <p:pic>
                    <p:nvPicPr>
                      <p:cNvPr id="317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5498" y="3431040"/>
                        <a:ext cx="5254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>
            <a:extLst>
              <a:ext uri="{FF2B5EF4-FFF2-40B4-BE49-F238E27FC236}">
                <a16:creationId xmlns:a16="http://schemas.microsoft.com/office/drawing/2014/main" id="{62C6CB8E-F39D-4F30-9B09-977FBC3D0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502141"/>
              </p:ext>
            </p:extLst>
          </p:nvPr>
        </p:nvGraphicFramePr>
        <p:xfrm>
          <a:off x="8341360" y="4719138"/>
          <a:ext cx="2401888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5" imgW="1180465" imgH="799465" progId="Equation.DSMT4">
                  <p:embed/>
                </p:oleObj>
              </mc:Choice>
              <mc:Fallback>
                <p:oleObj name="Equation" r:id="rId5" imgW="1180465" imgH="799465" progId="Equation.DSMT4">
                  <p:embed/>
                  <p:pic>
                    <p:nvPicPr>
                      <p:cNvPr id="317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360" y="4719138"/>
                        <a:ext cx="2401888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8" descr="人脸1 拷贝">
            <a:extLst>
              <a:ext uri="{FF2B5EF4-FFF2-40B4-BE49-F238E27FC236}">
                <a16:creationId xmlns:a16="http://schemas.microsoft.com/office/drawing/2014/main" id="{463ED36C-F414-4857-A42D-36B6C9D7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60" y="3323090"/>
            <a:ext cx="884238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6" descr="人脸8 拷贝">
            <a:extLst>
              <a:ext uri="{FF2B5EF4-FFF2-40B4-BE49-F238E27FC236}">
                <a16:creationId xmlns:a16="http://schemas.microsoft.com/office/drawing/2014/main" id="{08A1326D-B936-40DC-A0D9-E4E0F72A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60" y="4966788"/>
            <a:ext cx="2133600" cy="14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9">
            <a:extLst>
              <a:ext uri="{FF2B5EF4-FFF2-40B4-BE49-F238E27FC236}">
                <a16:creationId xmlns:a16="http://schemas.microsoft.com/office/drawing/2014/main" id="{1901766D-7FB2-4DA3-A8CD-38A15472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760" y="1706880"/>
            <a:ext cx="73152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78">
            <a:extLst>
              <a:ext uri="{FF2B5EF4-FFF2-40B4-BE49-F238E27FC236}">
                <a16:creationId xmlns:a16="http://schemas.microsoft.com/office/drawing/2014/main" id="{59A0CDB1-B4B5-481E-B9BE-C6A76D4F69A3}"/>
              </a:ext>
            </a:extLst>
          </p:cNvPr>
          <p:cNvGrpSpPr/>
          <p:nvPr/>
        </p:nvGrpSpPr>
        <p:grpSpPr bwMode="auto">
          <a:xfrm>
            <a:off x="6436360" y="3773805"/>
            <a:ext cx="1219200" cy="1788160"/>
            <a:chOff x="2352" y="2352"/>
            <a:chExt cx="768" cy="1306"/>
          </a:xfrm>
        </p:grpSpPr>
        <p:graphicFrame>
          <p:nvGraphicFramePr>
            <p:cNvPr id="16" name="Object 47">
              <a:extLst>
                <a:ext uri="{FF2B5EF4-FFF2-40B4-BE49-F238E27FC236}">
                  <a16:creationId xmlns:a16="http://schemas.microsoft.com/office/drawing/2014/main" id="{65DDF460-1B97-4FB3-80E4-752640291A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504"/>
            <a:ext cx="76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9" name="Equation" r:id="rId10" imgW="761365" imgH="152400" progId="Equation.DSMT4">
                    <p:embed/>
                  </p:oleObj>
                </mc:Choice>
                <mc:Fallback>
                  <p:oleObj name="Equation" r:id="rId10" imgW="761365" imgH="152400" progId="Equation.DSMT4">
                    <p:embed/>
                    <p:pic>
                      <p:nvPicPr>
                        <p:cNvPr id="31791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04"/>
                          <a:ext cx="76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64">
              <a:extLst>
                <a:ext uri="{FF2B5EF4-FFF2-40B4-BE49-F238E27FC236}">
                  <a16:creationId xmlns:a16="http://schemas.microsoft.com/office/drawing/2014/main" id="{8BC19C58-537B-4A65-96D7-088492E5AA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352"/>
            <a:ext cx="74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Equation" r:id="rId12" imgW="761365" imgH="152400" progId="Equation.DSMT4">
                    <p:embed/>
                  </p:oleObj>
                </mc:Choice>
                <mc:Fallback>
                  <p:oleObj name="Equation" r:id="rId12" imgW="761365" imgH="152400" progId="Equation.DSMT4">
                    <p:embed/>
                    <p:pic>
                      <p:nvPicPr>
                        <p:cNvPr id="31808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352"/>
                          <a:ext cx="74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77">
            <a:extLst>
              <a:ext uri="{FF2B5EF4-FFF2-40B4-BE49-F238E27FC236}">
                <a16:creationId xmlns:a16="http://schemas.microsoft.com/office/drawing/2014/main" id="{91AD3AC0-464A-4F81-AF6C-BD00FADB3E2B}"/>
              </a:ext>
            </a:extLst>
          </p:cNvPr>
          <p:cNvGrpSpPr/>
          <p:nvPr/>
        </p:nvGrpSpPr>
        <p:grpSpPr bwMode="auto">
          <a:xfrm>
            <a:off x="7512686" y="1995805"/>
            <a:ext cx="669925" cy="1060450"/>
            <a:chOff x="2653" y="825"/>
            <a:chExt cx="422" cy="668"/>
          </a:xfrm>
        </p:grpSpPr>
        <p:sp>
          <p:nvSpPr>
            <p:cNvPr id="19" name="Oval 66">
              <a:extLst>
                <a:ext uri="{FF2B5EF4-FFF2-40B4-BE49-F238E27FC236}">
                  <a16:creationId xmlns:a16="http://schemas.microsoft.com/office/drawing/2014/main" id="{8E978A30-44DC-402E-A166-2B118669A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825"/>
              <a:ext cx="254" cy="2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68">
              <a:extLst>
                <a:ext uri="{FF2B5EF4-FFF2-40B4-BE49-F238E27FC236}">
                  <a16:creationId xmlns:a16="http://schemas.microsoft.com/office/drawing/2014/main" id="{93D3ECC8-520B-4F58-932E-F1008D2C7A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1344"/>
            <a:ext cx="422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Equation" r:id="rId14" imgW="431165" imgH="152400" progId="Equation.DSMT4">
                    <p:embed/>
                  </p:oleObj>
                </mc:Choice>
                <mc:Fallback>
                  <p:oleObj name="Equation" r:id="rId14" imgW="431165" imgH="152400" progId="Equation.DSMT4">
                    <p:embed/>
                    <p:pic>
                      <p:nvPicPr>
                        <p:cNvPr id="31812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344"/>
                          <a:ext cx="422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72">
              <a:extLst>
                <a:ext uri="{FF2B5EF4-FFF2-40B4-BE49-F238E27FC236}">
                  <a16:creationId xmlns:a16="http://schemas.microsoft.com/office/drawing/2014/main" id="{08429C94-895E-42CB-B85C-A14C4E9FB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1104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2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7BFF-607F-46BB-B501-0EAD71C9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基于图符的可视化技术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CD820-D578-44BE-BDAB-EEADFAD821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de-DE" dirty="0"/>
              <a:t>典型</a:t>
            </a:r>
            <a:r>
              <a:rPr lang="zh-CN" altLang="en-US" dirty="0"/>
              <a:t>：人物线条画</a:t>
            </a:r>
            <a:endParaRPr lang="en-US" altLang="zh-CN" dirty="0"/>
          </a:p>
          <a:p>
            <a:pPr lvl="1"/>
            <a:r>
              <a:rPr lang="zh-CN" altLang="en-US" dirty="0"/>
              <a:t>多维数据映射到５段人物线条画，其中每个画都有四肢和一个躯体；</a:t>
            </a:r>
            <a:endParaRPr lang="en-US" altLang="zh-CN" dirty="0"/>
          </a:p>
          <a:p>
            <a:pPr lvl="1"/>
            <a:r>
              <a:rPr lang="zh-CN" altLang="en-US" dirty="0"/>
              <a:t>例如，人口普查数据，年龄、收入被映射到显示轴，其余的维映射到四肢角度或长度。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2" descr="StickCensus">
            <a:extLst>
              <a:ext uri="{FF2B5EF4-FFF2-40B4-BE49-F238E27FC236}">
                <a16:creationId xmlns:a16="http://schemas.microsoft.com/office/drawing/2014/main" id="{E93E4987-A72B-42E2-B0EB-684F9672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12" y="2539996"/>
            <a:ext cx="6332715" cy="431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808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C683-0DC7-4DDB-AF3F-C0747BEE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B24E6-5D1A-4851-A730-44383B62FF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层次可视化技术：把所有维划分成子集，再按层次可视化。</a:t>
            </a:r>
            <a:endParaRPr lang="en-US" altLang="zh-CN" dirty="0"/>
          </a:p>
          <a:p>
            <a:r>
              <a:rPr lang="zh-CN" altLang="de-DE" dirty="0"/>
              <a:t>典型</a:t>
            </a:r>
            <a:r>
              <a:rPr lang="zh-CN" altLang="en-US" dirty="0"/>
              <a:t>：“世界中的世界”</a:t>
            </a:r>
            <a:endParaRPr lang="en-US" altLang="zh-CN" dirty="0"/>
          </a:p>
          <a:p>
            <a:pPr lvl="1"/>
            <a:r>
              <a:rPr lang="zh-CN" altLang="en-US" dirty="0"/>
              <a:t>内世界的原点位于外世界的固定点处</a:t>
            </a:r>
            <a:endParaRPr lang="en-US" altLang="zh-CN" dirty="0"/>
          </a:p>
          <a:p>
            <a:pPr lvl="1"/>
            <a:r>
              <a:rPr lang="zh-CN" altLang="en-US" dirty="0"/>
              <a:t>例如：想观察维</a:t>
            </a:r>
            <a:r>
              <a:rPr lang="en-US" altLang="zh-CN" dirty="0"/>
              <a:t>F</a:t>
            </a:r>
            <a:r>
              <a:rPr lang="zh-CN" altLang="en-US" dirty="0"/>
              <a:t>如何随其他维变化，内世界的原点位于外世界的固定点</a:t>
            </a:r>
            <a:r>
              <a:rPr lang="en-US" altLang="zh-CN" dirty="0"/>
              <a:t>(c3</a:t>
            </a:r>
            <a:r>
              <a:rPr lang="zh-CN" altLang="en-US" dirty="0"/>
              <a:t>，</a:t>
            </a:r>
            <a:r>
              <a:rPr lang="en-US" altLang="zh-CN" dirty="0"/>
              <a:t>c4</a:t>
            </a:r>
            <a:r>
              <a:rPr lang="zh-CN" altLang="en-US" dirty="0"/>
              <a:t>，</a:t>
            </a:r>
            <a:r>
              <a:rPr lang="en-US" altLang="zh-CN" dirty="0"/>
              <a:t>c5)</a:t>
            </a:r>
            <a:r>
              <a:rPr lang="zh-CN" altLang="en-US" dirty="0"/>
              <a:t>处；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D3C0DB-BEE2-4B43-A682-6A5FEE8F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6961" y="3429000"/>
            <a:ext cx="4182467" cy="33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31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C683-0DC7-4DDB-AF3F-C0747BEE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层次可视化技术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B24E6-5D1A-4851-A730-44383B62FF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de-DE" dirty="0"/>
              <a:t>典型</a:t>
            </a:r>
            <a:r>
              <a:rPr lang="zh-CN" altLang="en-US" dirty="0"/>
              <a:t>：树型</a:t>
            </a:r>
            <a:endParaRPr lang="en-US" altLang="zh-CN" dirty="0"/>
          </a:p>
          <a:p>
            <a:pPr lvl="1"/>
            <a:r>
              <a:rPr lang="zh-CN" altLang="en-US" dirty="0"/>
              <a:t>把层次数据显示成嵌套矩形的集合。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Google</a:t>
            </a:r>
            <a:r>
              <a:rPr lang="zh-CN" altLang="en-US" dirty="0"/>
              <a:t>新闻报导可视化的树图。所有的新闻报道组织成</a:t>
            </a:r>
            <a:r>
              <a:rPr lang="en-US" altLang="zh-CN" dirty="0"/>
              <a:t>7</a:t>
            </a:r>
            <a:r>
              <a:rPr lang="zh-CN" altLang="en-US" dirty="0"/>
              <a:t>个类别，每个显示在一个唯一颜色的矩形中。在每个类别内（即在最顶层每个矩形内），新闻报道进一划分成较小的子类别。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815DD-4D78-462D-9B6A-E9D69496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28" y="3217375"/>
            <a:ext cx="4408227" cy="364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340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4120-F045-447A-8F09-5DC19F98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可视化复杂对象和关系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4A211-ACBB-4F24-A06A-FBE0997C1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复杂对象的可视化</a:t>
            </a:r>
            <a:endParaRPr lang="en-US" altLang="zh-CN" sz="2000" dirty="0"/>
          </a:p>
          <a:p>
            <a:pPr lvl="1"/>
            <a:r>
              <a:rPr lang="zh-CN" altLang="en-US" dirty="0"/>
              <a:t>例如：标签云（</a:t>
            </a:r>
            <a:r>
              <a:rPr lang="en-US" altLang="zh-CN" dirty="0"/>
              <a:t>tag cloud</a:t>
            </a:r>
            <a:r>
              <a:rPr lang="zh-CN" altLang="en-US" dirty="0"/>
              <a:t>）用于用户产生的标签的统计量的可视化。标签通常按字母次序或用户指定的次序列举，按照热门程度确定字体的大小和颜色。这样，依照次序或者热门程度来寻找信息便成为可能。例如：对</a:t>
            </a:r>
            <a:r>
              <a:rPr lang="en-US" altLang="zh-CN" dirty="0"/>
              <a:t>Web</a:t>
            </a:r>
            <a:r>
              <a:rPr lang="zh-CN" altLang="en-US" dirty="0"/>
              <a:t>站点使用的流行标签可视化的标签云。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A37AA8-4AD9-4DF2-8F10-52A2ED674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21" y="3429000"/>
            <a:ext cx="7335557" cy="28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4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4120-F045-447A-8F09-5DC19F98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可视化复杂对象和关系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4A211-ACBB-4F24-A06A-FBE0997C1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数据项之间复杂关系的可视化</a:t>
            </a:r>
            <a:endParaRPr lang="en-US" altLang="zh-CN" sz="2000" dirty="0"/>
          </a:p>
          <a:p>
            <a:pPr lvl="1"/>
            <a:r>
              <a:rPr lang="zh-CN" altLang="en-US" dirty="0"/>
              <a:t>例如：使用疾病影响图来可视化疾病之间的相关性。图中的结点是疾病，每个结点的大小与对应疾病的流行程度成正比。如果对应的疾病具有相关性，两个结点用一条边连接。边的宽度与两个对应的疾病的相关强度成正比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1DFB5-8C53-4E57-9976-FBEC4970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2948" y="3305088"/>
            <a:ext cx="5890676" cy="3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48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863EC-37C4-45AF-AFEB-CEA9D441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96" y="153201"/>
            <a:ext cx="10163432" cy="607193"/>
          </a:xfrm>
        </p:spPr>
        <p:txBody>
          <a:bodyPr/>
          <a:lstStyle/>
          <a:p>
            <a:r>
              <a:rPr lang="zh-CN" altLang="en-US" dirty="0"/>
              <a:t>邻近性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FADFD-3283-4C17-8823-261C5E336A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相似性</a:t>
            </a:r>
            <a:endParaRPr lang="en-US" altLang="zh-CN" dirty="0"/>
          </a:p>
          <a:p>
            <a:pPr lvl="1"/>
            <a:r>
              <a:rPr lang="zh-CN" altLang="en-US" dirty="0"/>
              <a:t>量化两组数据的相似性</a:t>
            </a:r>
          </a:p>
          <a:p>
            <a:pPr lvl="1"/>
            <a:r>
              <a:rPr lang="zh-CN" altLang="en-US" dirty="0"/>
              <a:t>物体相似性越大时，值越大</a:t>
            </a:r>
          </a:p>
          <a:p>
            <a:pPr lvl="1"/>
            <a:r>
              <a:rPr lang="zh-CN" altLang="en-US" dirty="0"/>
              <a:t>取值范围是</a:t>
            </a:r>
            <a:r>
              <a:rPr lang="en-US" altLang="zh-CN" dirty="0"/>
              <a:t>[0,1]</a:t>
            </a:r>
          </a:p>
          <a:p>
            <a:pPr marL="311150" lvl="2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zh-CN" altLang="en-US" dirty="0"/>
          </a:p>
          <a:p>
            <a:pPr marL="360000" lvl="1" indent="-360000">
              <a:buFont typeface="Wingdings" panose="05000000000000000000" pitchFamily="2" charset="2"/>
              <a:buChar char=""/>
              <a:defRPr/>
            </a:pPr>
            <a:r>
              <a:rPr lang="zh-CN" altLang="en-US" sz="2200" dirty="0">
                <a:solidFill>
                  <a:srgbClr val="0000FF"/>
                </a:solidFill>
              </a:rPr>
              <a:t>相异性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zh-CN" altLang="en-US" dirty="0"/>
              <a:t>量化两组数据的不同的程度</a:t>
            </a:r>
          </a:p>
          <a:p>
            <a:pPr lvl="1">
              <a:defRPr/>
            </a:pPr>
            <a:r>
              <a:rPr lang="zh-CN" altLang="en-US" dirty="0"/>
              <a:t>物体相似性越大时，值越小</a:t>
            </a:r>
          </a:p>
          <a:p>
            <a:pPr lvl="1">
              <a:defRPr/>
            </a:pPr>
            <a:r>
              <a:rPr lang="zh-CN" altLang="en-US" dirty="0"/>
              <a:t>最小的差异值取</a:t>
            </a:r>
            <a:r>
              <a:rPr lang="en-US" altLang="zh-CN" dirty="0"/>
              <a:t>0</a:t>
            </a:r>
          </a:p>
          <a:p>
            <a:pPr lvl="1">
              <a:defRPr/>
            </a:pPr>
            <a:r>
              <a:rPr lang="zh-CN" altLang="en-US" dirty="0"/>
              <a:t>上限值根绝实际不同而不同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F4F973-7131-4756-A5E8-DCE3A70901D2}"/>
              </a:ext>
            </a:extLst>
          </p:cNvPr>
          <p:cNvSpPr/>
          <p:nvPr/>
        </p:nvSpPr>
        <p:spPr>
          <a:xfrm>
            <a:off x="8434324" y="140354"/>
            <a:ext cx="3753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度量数据的相似性和相异性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F00E2F-24CE-43AB-9116-2B067097037A}"/>
              </a:ext>
            </a:extLst>
          </p:cNvPr>
          <p:cNvSpPr/>
          <p:nvPr/>
        </p:nvSpPr>
        <p:spPr>
          <a:xfrm>
            <a:off x="6740680" y="3463977"/>
            <a:ext cx="3570208" cy="43088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相似性和相异性都称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邻近性</a:t>
            </a:r>
          </a:p>
        </p:txBody>
      </p:sp>
    </p:spTree>
    <p:extLst>
      <p:ext uri="{BB962C8B-B14F-4D97-AF65-F5344CB8AC3E}">
        <p14:creationId xmlns:p14="http://schemas.microsoft.com/office/powerpoint/2010/main" val="858130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863EC-37C4-45AF-AFEB-CEA9D441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96" y="153201"/>
            <a:ext cx="10163432" cy="607193"/>
          </a:xfrm>
        </p:spPr>
        <p:txBody>
          <a:bodyPr/>
          <a:lstStyle/>
          <a:p>
            <a:r>
              <a:rPr lang="zh-CN" altLang="en-US" dirty="0"/>
              <a:t>数据矩阵和相异性矩阵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FADFD-3283-4C17-8823-261C5E336A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数据矩阵</a:t>
            </a:r>
            <a:endParaRPr lang="en-US" altLang="zh-CN" dirty="0"/>
          </a:p>
          <a:p>
            <a:pPr lvl="1"/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属性结构</a:t>
            </a:r>
            <a:endParaRPr lang="en-US" altLang="zh-CN" dirty="0"/>
          </a:p>
          <a:p>
            <a:pPr lvl="1"/>
            <a:r>
              <a:rPr lang="zh-CN" altLang="en-US" dirty="0"/>
              <a:t>二模矩阵，行与列代表不同实体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n×p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个对象</a:t>
            </a:r>
            <a:r>
              <a:rPr lang="en-US" altLang="zh-CN" dirty="0"/>
              <a:t>×p</a:t>
            </a:r>
            <a:r>
              <a:rPr lang="zh-CN" altLang="en-US" dirty="0"/>
              <a:t>个属性）矩阵存放</a:t>
            </a:r>
            <a:r>
              <a:rPr lang="en-US" altLang="zh-CN" dirty="0"/>
              <a:t>n</a:t>
            </a:r>
            <a:r>
              <a:rPr lang="zh-CN" altLang="en-US" dirty="0"/>
              <a:t>个对象</a:t>
            </a:r>
          </a:p>
          <a:p>
            <a:pPr marL="311150" lvl="2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zh-CN" altLang="en-US" dirty="0"/>
          </a:p>
          <a:p>
            <a:pPr marL="360000" lvl="1" indent="-360000">
              <a:buFont typeface="Wingdings" panose="05000000000000000000" pitchFamily="2" charset="2"/>
              <a:buChar char=""/>
              <a:defRPr/>
            </a:pPr>
            <a:r>
              <a:rPr lang="zh-CN" altLang="en-US" sz="2200" dirty="0">
                <a:solidFill>
                  <a:srgbClr val="0000FF"/>
                </a:solidFill>
              </a:rPr>
              <a:t>相异性矩阵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对象结构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单模矩阵，行和列代表相同的实体</a:t>
            </a:r>
          </a:p>
          <a:p>
            <a:pPr lvl="1">
              <a:defRPr/>
            </a:pPr>
            <a:r>
              <a:rPr lang="zh-CN" altLang="en-US" dirty="0"/>
              <a:t>存储</a:t>
            </a:r>
            <a:r>
              <a:rPr lang="en-US" altLang="zh-CN" dirty="0"/>
              <a:t>n</a:t>
            </a:r>
            <a:r>
              <a:rPr lang="zh-CN" altLang="en-US" dirty="0"/>
              <a:t>个对象两两之间的相异性</a:t>
            </a:r>
          </a:p>
          <a:p>
            <a:endParaRPr lang="zh-CN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BC2B5F4-0932-4D0E-A01D-379EE26F2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8344" y="1208299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BC2B5F4-0932-4D0E-A01D-379EE26F2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8344" y="1208299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AF11DDA-6E12-49AA-8FB0-95289878009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68344" y="3906148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AF11DDA-6E12-49AA-8FB0-952898780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8344" y="3906148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995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6AF38-BD47-4EC9-84F0-98380E08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邻近性度量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D5030-E1C8-424B-ADF6-9884144BE8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标称属性的邻近性度量</a:t>
            </a:r>
            <a:endParaRPr lang="en-US" altLang="zh-CN" dirty="0"/>
          </a:p>
          <a:p>
            <a:pPr lvl="1"/>
            <a:r>
              <a:rPr lang="zh-CN" altLang="en-US" dirty="0"/>
              <a:t>对象 </a:t>
            </a:r>
            <a:r>
              <a:rPr lang="en-US" altLang="zh-CN" dirty="0"/>
              <a:t>i, j </a:t>
            </a:r>
            <a:r>
              <a:rPr lang="zh-CN" altLang="en-US" dirty="0"/>
              <a:t>有</a:t>
            </a:r>
            <a:r>
              <a:rPr lang="en-US" altLang="zh-CN" dirty="0"/>
              <a:t>p</a:t>
            </a:r>
            <a:r>
              <a:rPr lang="zh-CN" altLang="en-US" dirty="0"/>
              <a:t>个属性，</a:t>
            </a:r>
            <a:r>
              <a:rPr lang="en-US" altLang="zh-CN" dirty="0"/>
              <a:t>m</a:t>
            </a:r>
            <a:r>
              <a:rPr lang="zh-CN" altLang="en-US" dirty="0"/>
              <a:t>指匹配的数目，即对象 </a:t>
            </a:r>
            <a:r>
              <a:rPr lang="en-US" altLang="zh-CN" dirty="0"/>
              <a:t>i </a:t>
            </a:r>
            <a:r>
              <a:rPr lang="zh-CN" altLang="en-US" dirty="0"/>
              <a:t>和 </a:t>
            </a:r>
            <a:r>
              <a:rPr lang="en-US" altLang="zh-CN" dirty="0"/>
              <a:t>j </a:t>
            </a:r>
            <a:r>
              <a:rPr lang="zh-CN" altLang="en-US" dirty="0"/>
              <a:t>取相同属性值的数目，则对象 </a:t>
            </a:r>
            <a:r>
              <a:rPr lang="en-US" altLang="zh-CN" dirty="0"/>
              <a:t>i</a:t>
            </a:r>
            <a:r>
              <a:rPr lang="zh-CN" altLang="en-US" dirty="0"/>
              <a:t>和 </a:t>
            </a:r>
            <a:r>
              <a:rPr lang="en-US" altLang="zh-CN" dirty="0"/>
              <a:t>j</a:t>
            </a:r>
            <a:r>
              <a:rPr lang="zh-CN" altLang="en-US" dirty="0"/>
              <a:t>之间的</a:t>
            </a:r>
            <a:r>
              <a:rPr lang="zh-CN" altLang="en-US" dirty="0">
                <a:solidFill>
                  <a:srgbClr val="FF0000"/>
                </a:solidFill>
              </a:rPr>
              <a:t>相异性</a:t>
            </a:r>
            <a:r>
              <a:rPr lang="zh-CN" altLang="en-US" dirty="0"/>
              <a:t>为：</a:t>
            </a:r>
          </a:p>
          <a:p>
            <a:pPr lvl="1"/>
            <a:endParaRPr lang="en-US" altLang="zh-CN" dirty="0"/>
          </a:p>
          <a:p>
            <a:pPr marL="360000" lvl="1" indent="-360000">
              <a:buFont typeface="Wingdings" panose="05000000000000000000" pitchFamily="2" charset="2"/>
              <a:buChar char=""/>
            </a:pPr>
            <a:r>
              <a:rPr lang="zh-CN" altLang="en-US" sz="2200" dirty="0">
                <a:solidFill>
                  <a:srgbClr val="0000FF"/>
                </a:solidFill>
              </a:rPr>
              <a:t>二元属性的邻近性度量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二元属性只有两种状态：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表示该属性不出现，</a:t>
            </a:r>
            <a:r>
              <a:rPr lang="en-US" altLang="zh-CN" dirty="0"/>
              <a:t>1</a:t>
            </a:r>
            <a:r>
              <a:rPr lang="zh-CN" altLang="en-US" dirty="0"/>
              <a:t>表示该属性出现</a:t>
            </a:r>
          </a:p>
          <a:p>
            <a:pPr lvl="1"/>
            <a:r>
              <a:rPr lang="zh-CN" altLang="en-US" dirty="0"/>
              <a:t>二元属性的列联表</a:t>
            </a:r>
          </a:p>
          <a:p>
            <a:pPr marL="720000" lvl="2" indent="-360000">
              <a:buFont typeface="Wingdings" panose="05000000000000000000" pitchFamily="2" charset="2"/>
              <a:buChar char=""/>
            </a:pPr>
            <a:endParaRPr lang="en-US" altLang="zh-CN" sz="2000" dirty="0"/>
          </a:p>
          <a:p>
            <a:pPr marL="360000" lvl="2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</a:p>
          <a:p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0B39DA9-02B1-4232-974A-1DB48C89F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61739"/>
              </p:ext>
            </p:extLst>
          </p:nvPr>
        </p:nvGraphicFramePr>
        <p:xfrm>
          <a:off x="5112660" y="2008861"/>
          <a:ext cx="2339935" cy="58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r:id="rId3" imgW="1384617" imgH="470217" progId="Equation.3">
                  <p:embed/>
                </p:oleObj>
              </mc:Choice>
              <mc:Fallback>
                <p:oleObj r:id="rId3" imgW="1384617" imgH="470217" progId="Equation.3">
                  <p:embed/>
                  <p:pic>
                    <p:nvPicPr>
                      <p:cNvPr id="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660" y="2008861"/>
                        <a:ext cx="2339935" cy="585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DF1851FC-96C7-4FAF-8E8D-F01F13CC00AA}"/>
              </a:ext>
            </a:extLst>
          </p:cNvPr>
          <p:cNvGrpSpPr/>
          <p:nvPr/>
        </p:nvGrpSpPr>
        <p:grpSpPr>
          <a:xfrm>
            <a:off x="4260788" y="4185448"/>
            <a:ext cx="4302125" cy="2159000"/>
            <a:chOff x="1258888" y="3286125"/>
            <a:chExt cx="4302125" cy="2159000"/>
          </a:xfrm>
        </p:grpSpPr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BD8E5261-EFD4-49C9-8759-63A0D3D031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158166"/>
                </p:ext>
              </p:extLst>
            </p:nvPr>
          </p:nvGraphicFramePr>
          <p:xfrm>
            <a:off x="2478088" y="3743325"/>
            <a:ext cx="2895600" cy="165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5" imgW="2540000" imgH="1447800" progId="Equation.3">
                    <p:embed/>
                  </p:oleObj>
                </mc:Choice>
                <mc:Fallback>
                  <p:oleObj name="Equation" r:id="rId5" imgW="2540000" imgH="1447800" progId="Equation.3">
                    <p:embed/>
                    <p:pic>
                      <p:nvPicPr>
                        <p:cNvPr id="2017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088" y="3743325"/>
                          <a:ext cx="2895600" cy="165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5F2B8D89-49C4-4761-9D78-E3ACA9A87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4048125"/>
              <a:ext cx="4302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2DDD0D16-04D8-4313-8D13-4A6D3F54D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888" y="3357563"/>
              <a:ext cx="0" cy="2087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17C4C614-4703-4368-8930-E8F5726BE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581525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Object </a:t>
              </a:r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8DA123A-2DA6-4A3E-BAFA-3E93E645B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3488" y="3286125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Object 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592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6AF38-BD47-4EC9-84F0-98380E08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邻近性度量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D5030-E1C8-424B-ADF6-9884144BE8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对称的二元属性相异性</a:t>
            </a:r>
            <a:endParaRPr lang="en-US" altLang="zh-CN" dirty="0"/>
          </a:p>
          <a:p>
            <a:pPr lvl="1"/>
            <a:r>
              <a:rPr lang="zh-CN" altLang="en-US" dirty="0"/>
              <a:t>对于对称的二元属性，每个状态都同样重要。对象</a:t>
            </a:r>
            <a:r>
              <a:rPr lang="en-US" altLang="zh-CN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相异性</a:t>
            </a:r>
            <a:r>
              <a:rPr lang="zh-CN" altLang="en-US" dirty="0"/>
              <a:t>为：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非对称的二元属性相异性</a:t>
            </a:r>
            <a:endParaRPr lang="en-US" altLang="zh-CN" dirty="0"/>
          </a:p>
          <a:p>
            <a:pPr lvl="1"/>
            <a:r>
              <a:rPr lang="zh-CN" altLang="en-US" dirty="0"/>
              <a:t>对于非对称的二元属性，两个状态不是同等重要的。对象</a:t>
            </a:r>
            <a:r>
              <a:rPr lang="en-US" altLang="zh-CN" dirty="0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相异性</a:t>
            </a:r>
            <a:r>
              <a:rPr lang="zh-CN" altLang="en-US" dirty="0"/>
              <a:t>为：</a:t>
            </a:r>
          </a:p>
          <a:p>
            <a:pPr marL="720000" lvl="2" indent="-360000">
              <a:buFont typeface="Wingdings" panose="05000000000000000000" pitchFamily="2" charset="2"/>
              <a:buChar char=""/>
            </a:pPr>
            <a:endParaRPr lang="en-US" altLang="zh-CN" sz="2000" dirty="0"/>
          </a:p>
          <a:p>
            <a:pPr marL="360000" lvl="2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</a:p>
          <a:p>
            <a:endParaRPr lang="zh-CN" altLang="en-US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08CF9D8-6DBF-4DB9-8192-09B6E4517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032371"/>
              </p:ext>
            </p:extLst>
          </p:nvPr>
        </p:nvGraphicFramePr>
        <p:xfrm>
          <a:off x="4548685" y="2256930"/>
          <a:ext cx="2080810" cy="49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3" imgW="2044700" imgH="482600" progId="Equation.3">
                  <p:embed/>
                </p:oleObj>
              </mc:Choice>
              <mc:Fallback>
                <p:oleObj name="Equation" r:id="rId3" imgW="2044700" imgH="482600" progId="Equation.3">
                  <p:embed/>
                  <p:pic>
                    <p:nvPicPr>
                      <p:cNvPr id="2027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685" y="2256930"/>
                        <a:ext cx="2080810" cy="491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E2773A4A-BBB6-4EEC-AED3-7AB6DC213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96894"/>
              </p:ext>
            </p:extLst>
          </p:nvPr>
        </p:nvGraphicFramePr>
        <p:xfrm>
          <a:off x="4548685" y="4408055"/>
          <a:ext cx="1801220" cy="51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5" imgW="1701800" imgH="482600" progId="Equation.3">
                  <p:embed/>
                </p:oleObj>
              </mc:Choice>
              <mc:Fallback>
                <p:oleObj name="Equation" r:id="rId5" imgW="1701800" imgH="482600" progId="Equation.3">
                  <p:embed/>
                  <p:pic>
                    <p:nvPicPr>
                      <p:cNvPr id="2027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685" y="4408055"/>
                        <a:ext cx="1801220" cy="510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70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6AF38-BD47-4EC9-84F0-98380E08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邻近性度量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D5030-E1C8-424B-ADF6-9884144BE8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>
                <a:solidFill>
                  <a:schemeClr val="tx1"/>
                </a:solidFill>
              </a:rPr>
              <a:t>：二元属性相异性（病人记录表）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Name</a:t>
            </a:r>
            <a:r>
              <a:rPr lang="zh-CN" altLang="en-US" sz="2000" dirty="0">
                <a:solidFill>
                  <a:schemeClr val="tx1"/>
                </a:solidFill>
              </a:rPr>
              <a:t>是对象标识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gender</a:t>
            </a:r>
            <a:r>
              <a:rPr lang="zh-CN" altLang="en-US" sz="2000" dirty="0">
                <a:solidFill>
                  <a:schemeClr val="tx1"/>
                </a:solidFill>
              </a:rPr>
              <a:t>是对称的二元属性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chemeClr val="tx1"/>
                </a:solidFill>
              </a:rPr>
              <a:t>其余属性都是非对称的二元属性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chemeClr val="tx1"/>
                </a:solidFill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P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positive</a:t>
            </a:r>
            <a:r>
              <a:rPr lang="zh-CN" altLang="en-US" sz="2000" dirty="0">
                <a:solidFill>
                  <a:schemeClr val="tx1"/>
                </a:solidFill>
              </a:rPr>
              <a:t>阳性）为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，则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2877CD6-9584-4552-BD91-9A5B0F8BA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678559"/>
              </p:ext>
            </p:extLst>
          </p:nvPr>
        </p:nvGraphicFramePr>
        <p:xfrm>
          <a:off x="2226310" y="1737880"/>
          <a:ext cx="592931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3" imgW="6820535" imgH="1428750" progId="Word.Document.8">
                  <p:embed/>
                </p:oleObj>
              </mc:Choice>
              <mc:Fallback>
                <p:oleObj name="Document" r:id="rId3" imgW="6820535" imgH="1428750" progId="Word.Document.8">
                  <p:embed/>
                  <p:pic>
                    <p:nvPicPr>
                      <p:cNvPr id="2037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310" y="1737880"/>
                        <a:ext cx="5929313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41EF79B2-0F9B-4471-BB44-8153FB78C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89345"/>
              </p:ext>
            </p:extLst>
          </p:nvPr>
        </p:nvGraphicFramePr>
        <p:xfrm>
          <a:off x="7277735" y="3791694"/>
          <a:ext cx="28797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2037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735" y="3791694"/>
                        <a:ext cx="2879725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22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341E2-C660-45EB-8885-12BA9CF8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F86D4-3514-4745-BEE0-D5BADFDA9B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例如：基因</a:t>
            </a:r>
            <a:r>
              <a:rPr lang="zh-CN" altLang="en-US" dirty="0">
                <a:sym typeface="+mn-ea"/>
              </a:rPr>
              <a:t>数据（急性白血病亚型样本中基因数据的表达值）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Picture 9" descr="gene 拷贝">
            <a:extLst>
              <a:ext uri="{FF2B5EF4-FFF2-40B4-BE49-F238E27FC236}">
                <a16:creationId xmlns:a16="http://schemas.microsoft.com/office/drawing/2014/main" id="{2BF4AE68-15C7-47C6-B163-D5ADE802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30" y="1662769"/>
            <a:ext cx="5996940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25">
            <a:extLst>
              <a:ext uri="{FF2B5EF4-FFF2-40B4-BE49-F238E27FC236}">
                <a16:creationId xmlns:a16="http://schemas.microsoft.com/office/drawing/2014/main" id="{DBD13D74-615A-43E7-A32C-3C1A7924CB58}"/>
              </a:ext>
            </a:extLst>
          </p:cNvPr>
          <p:cNvGrpSpPr/>
          <p:nvPr/>
        </p:nvGrpSpPr>
        <p:grpSpPr bwMode="auto">
          <a:xfrm>
            <a:off x="5196841" y="1589109"/>
            <a:ext cx="1285875" cy="4941888"/>
            <a:chOff x="2400" y="672"/>
            <a:chExt cx="810" cy="311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278C0100-B2D6-4416-918D-6A769AFEF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72"/>
              <a:ext cx="90" cy="3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C78D9C8B-8F60-4987-89A8-FF51D65B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672"/>
              <a:ext cx="90" cy="3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Rectangle 17">
            <a:extLst>
              <a:ext uri="{FF2B5EF4-FFF2-40B4-BE49-F238E27FC236}">
                <a16:creationId xmlns:a16="http://schemas.microsoft.com/office/drawing/2014/main" id="{2F1C0BAE-425D-4E1A-B920-D6EAF595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085" y="5290842"/>
            <a:ext cx="5791200" cy="152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5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BDC4-BE22-4AFE-80BB-D1AF2A06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相异性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63092-912A-4C73-A00A-DD40944603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数值属性的相异性</a:t>
            </a:r>
            <a:r>
              <a:rPr lang="en-US" altLang="zh-CN" dirty="0"/>
              <a:t>(1)</a:t>
            </a:r>
          </a:p>
          <a:p>
            <a:pPr lvl="1"/>
            <a:r>
              <a:rPr lang="zh-CN" altLang="en-US" dirty="0"/>
              <a:t>步骤一：度量值选用的度量单位将影响聚类分析的结果，因此需要实现度量值的标准化，将原来的值转化为无单位的值，给定一个变量</a:t>
            </a:r>
            <a:r>
              <a:rPr lang="en-US" altLang="zh-CN" dirty="0"/>
              <a:t>f</a:t>
            </a:r>
            <a:r>
              <a:rPr lang="zh-CN" altLang="en-US" dirty="0"/>
              <a:t>的度量值，可使用以下方法进行</a:t>
            </a:r>
            <a:r>
              <a:rPr lang="zh-CN" altLang="en-US" dirty="0">
                <a:solidFill>
                  <a:srgbClr val="FF0000"/>
                </a:solidFill>
              </a:rPr>
              <a:t>标准化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计算平均绝对偏差：</a:t>
            </a:r>
          </a:p>
          <a:p>
            <a:pPr lvl="2">
              <a:buClr>
                <a:schemeClr val="tx1"/>
              </a:buClr>
              <a:defRPr/>
            </a:pPr>
            <a:endParaRPr lang="en-US" altLang="zh-CN" dirty="0"/>
          </a:p>
          <a:p>
            <a:pPr lvl="2">
              <a:buClr>
                <a:schemeClr val="tx1"/>
              </a:buClr>
              <a:defRPr/>
            </a:pPr>
            <a:r>
              <a:rPr lang="zh-CN" altLang="en-US" dirty="0"/>
              <a:t>其中</a:t>
            </a:r>
          </a:p>
          <a:p>
            <a:pPr lvl="2">
              <a:buClr>
                <a:schemeClr val="tx1"/>
              </a:buClr>
              <a:defRPr/>
            </a:pPr>
            <a:endParaRPr lang="en-US" altLang="zh-CN" dirty="0"/>
          </a:p>
          <a:p>
            <a:pPr lvl="2">
              <a:defRPr/>
            </a:pPr>
            <a:r>
              <a:rPr lang="zh-CN" altLang="en-US" dirty="0"/>
              <a:t>计算标准化的度量值</a:t>
            </a:r>
            <a:r>
              <a:rPr lang="en-US" altLang="zh-CN" dirty="0"/>
              <a:t>(z-score)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F067EF1-7821-422E-A945-96B3D2F5F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845029"/>
              </p:ext>
            </p:extLst>
          </p:nvPr>
        </p:nvGraphicFramePr>
        <p:xfrm>
          <a:off x="4461468" y="2940827"/>
          <a:ext cx="4608513" cy="42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3" imgW="4343400" imgH="406400" progId="Equation.3">
                  <p:embed/>
                </p:oleObj>
              </mc:Choice>
              <mc:Fallback>
                <p:oleObj name="Equation" r:id="rId3" imgW="4343400" imgH="406400" progId="Equation.3">
                  <p:embed/>
                  <p:pic>
                    <p:nvPicPr>
                      <p:cNvPr id="1986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468" y="2940827"/>
                        <a:ext cx="4608513" cy="429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E13911-D0BB-4B30-820D-918920FAF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79728"/>
              </p:ext>
            </p:extLst>
          </p:nvPr>
        </p:nvGraphicFramePr>
        <p:xfrm>
          <a:off x="2935476" y="3770861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5" imgW="2451100" imgH="431800" progId="Equation.3">
                  <p:embed/>
                </p:oleObj>
              </mc:Choice>
              <mc:Fallback>
                <p:oleObj name="Equation" r:id="rId5" imgW="2451100" imgH="431800" progId="Equation.3">
                  <p:embed/>
                  <p:pic>
                    <p:nvPicPr>
                      <p:cNvPr id="1986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476" y="3770861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A17B4376-F7A0-4CC4-BC36-C0BB5A835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51588"/>
              </p:ext>
            </p:extLst>
          </p:nvPr>
        </p:nvGraphicFramePr>
        <p:xfrm>
          <a:off x="5638245" y="4532540"/>
          <a:ext cx="127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7" imgW="1270000" imgH="685800" progId="Equation.DSMT4">
                  <p:embed/>
                </p:oleObj>
              </mc:Choice>
              <mc:Fallback>
                <p:oleObj name="Equation" r:id="rId7" imgW="1270000" imgH="685800" progId="Equation.DSMT4">
                  <p:embed/>
                  <p:pic>
                    <p:nvPicPr>
                      <p:cNvPr id="1986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245" y="4532540"/>
                        <a:ext cx="127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">
            <a:extLst>
              <a:ext uri="{FF2B5EF4-FFF2-40B4-BE49-F238E27FC236}">
                <a16:creationId xmlns:a16="http://schemas.microsoft.com/office/drawing/2014/main" id="{C395F927-765E-4D4E-80C3-A67E7AE69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037099"/>
              </p:ext>
            </p:extLst>
          </p:nvPr>
        </p:nvGraphicFramePr>
        <p:xfrm>
          <a:off x="9273128" y="5085560"/>
          <a:ext cx="216058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r:id="rId9" imgW="2005965" imgH="1498600" progId="Equation.3">
                  <p:embed/>
                </p:oleObj>
              </mc:Choice>
              <mc:Fallback>
                <p:oleObj r:id="rId9" imgW="2005965" imgH="1498600" progId="Equation.3">
                  <p:embed/>
                  <p:pic>
                    <p:nvPicPr>
                      <p:cNvPr id="198662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3128" y="5085560"/>
                        <a:ext cx="2160587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641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5D4DF-621A-421A-852C-4C1305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相异性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E1817-8252-475C-B30E-68F550C13C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数值属性的相异性</a:t>
            </a:r>
            <a:r>
              <a:rPr lang="en-US" altLang="zh-CN" dirty="0"/>
              <a:t>(2)</a:t>
            </a:r>
          </a:p>
          <a:p>
            <a:pPr lvl="1"/>
            <a:r>
              <a:rPr lang="zh-CN" altLang="en-US" dirty="0"/>
              <a:t>步骤二：对象的</a:t>
            </a:r>
            <a:r>
              <a:rPr lang="zh-CN" altLang="en-US" dirty="0">
                <a:solidFill>
                  <a:srgbClr val="FF0000"/>
                </a:solidFill>
              </a:rPr>
              <a:t>相异性</a:t>
            </a:r>
            <a:r>
              <a:rPr lang="zh-CN" altLang="en-US" dirty="0"/>
              <a:t>是基于两个对象的距离计算的，假设</a:t>
            </a:r>
            <a:endParaRPr lang="en-US" altLang="zh-CN" dirty="0"/>
          </a:p>
          <a:p>
            <a:pPr marL="432000" lvl="1" indent="0">
              <a:buNone/>
            </a:pPr>
            <a:r>
              <a:rPr lang="zh-CN" altLang="en-US" dirty="0"/>
              <a:t>                                                              是两个</a:t>
            </a:r>
            <a:r>
              <a:rPr lang="en-US" altLang="zh-CN" dirty="0"/>
              <a:t>p </a:t>
            </a:r>
            <a:r>
              <a:rPr lang="zh-CN" altLang="en-US" dirty="0"/>
              <a:t>维对象，则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Euclidean</a:t>
            </a:r>
            <a:r>
              <a:rPr lang="zh-CN" altLang="en-US" dirty="0"/>
              <a:t>距离（欧几里得距离）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2">
              <a:defRPr/>
            </a:pPr>
            <a:r>
              <a:rPr lang="en-US" altLang="zh-CN" dirty="0"/>
              <a:t>Manhattan</a:t>
            </a:r>
            <a:r>
              <a:rPr lang="zh-CN" altLang="en-US" dirty="0"/>
              <a:t>距离（曼哈顿距离）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2">
              <a:defRPr/>
            </a:pPr>
            <a:r>
              <a:rPr lang="en-US" altLang="zh-CN" dirty="0"/>
              <a:t>Minkowski</a:t>
            </a:r>
            <a:r>
              <a:rPr lang="zh-CN" altLang="en-US" dirty="0"/>
              <a:t>距离（闵科夫斯基距离）</a:t>
            </a:r>
            <a:endParaRPr lang="en-US" altLang="zh-CN" dirty="0"/>
          </a:p>
          <a:p>
            <a:pPr marL="432000" lvl="1" indent="0">
              <a:buNone/>
              <a:defRPr/>
            </a:pPr>
            <a:r>
              <a:rPr lang="en-US" altLang="zh-CN" dirty="0"/>
              <a:t>	</a:t>
            </a:r>
          </a:p>
          <a:p>
            <a:pPr marL="432000" lvl="1" indent="0"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上式中，</a:t>
            </a:r>
            <a:r>
              <a:rPr lang="en-US" altLang="zh-CN" dirty="0"/>
              <a:t>q</a:t>
            </a:r>
            <a:r>
              <a:rPr lang="zh-CN" altLang="en-US" dirty="0"/>
              <a:t>为正整数，如果</a:t>
            </a:r>
            <a:r>
              <a:rPr lang="en-US" altLang="zh-CN" dirty="0"/>
              <a:t>q=1</a:t>
            </a:r>
            <a:r>
              <a:rPr lang="zh-CN" altLang="en-US" dirty="0"/>
              <a:t>则表示</a:t>
            </a:r>
            <a:r>
              <a:rPr lang="en-US" altLang="zh-CN" dirty="0"/>
              <a:t>Manhattan</a:t>
            </a:r>
            <a:r>
              <a:rPr lang="zh-CN" altLang="en-US" dirty="0"/>
              <a:t>距离，如果</a:t>
            </a:r>
            <a:r>
              <a:rPr lang="en-US" altLang="zh-CN" dirty="0"/>
              <a:t>q=2</a:t>
            </a:r>
            <a:r>
              <a:rPr lang="zh-CN" altLang="en-US" dirty="0"/>
              <a:t>则表示</a:t>
            </a:r>
            <a:r>
              <a:rPr lang="en-US" altLang="zh-CN" dirty="0"/>
              <a:t>	Euclidean</a:t>
            </a:r>
            <a:r>
              <a:rPr lang="zh-CN" altLang="en-US" dirty="0"/>
              <a:t>距离。</a:t>
            </a:r>
          </a:p>
          <a:p>
            <a:pPr marL="432000" lvl="1" indent="0">
              <a:buNone/>
            </a:pPr>
            <a:endParaRPr lang="en-US" altLang="zh-CN" dirty="0"/>
          </a:p>
        </p:txBody>
      </p:sp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DA74ACEA-5E7F-48CB-8654-676C1BF49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544067"/>
              </p:ext>
            </p:extLst>
          </p:nvPr>
        </p:nvGraphicFramePr>
        <p:xfrm>
          <a:off x="1959293" y="2085466"/>
          <a:ext cx="43195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3" imgW="3657600" imgH="381000" progId="Equation.DSMT4">
                  <p:embed/>
                </p:oleObj>
              </mc:Choice>
              <mc:Fallback>
                <p:oleObj name="Equation" r:id="rId3" imgW="3657600" imgH="381000" progId="Equation.DSMT4">
                  <p:embed/>
                  <p:pic>
                    <p:nvPicPr>
                      <p:cNvPr id="19968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293" y="2085466"/>
                        <a:ext cx="431958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CC22C5-9D9C-45A8-B72B-44B729A43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450532"/>
              </p:ext>
            </p:extLst>
          </p:nvPr>
        </p:nvGraphicFramePr>
        <p:xfrm>
          <a:off x="2356166" y="2997424"/>
          <a:ext cx="47529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5" imgW="4470400" imgH="469900" progId="Equation.DSMT4">
                  <p:embed/>
                </p:oleObj>
              </mc:Choice>
              <mc:Fallback>
                <p:oleObj name="Equation" r:id="rId5" imgW="4470400" imgH="469900" progId="Equation.DSMT4">
                  <p:embed/>
                  <p:pic>
                    <p:nvPicPr>
                      <p:cNvPr id="1996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166" y="2997424"/>
                        <a:ext cx="47529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6AC9D8EB-1C58-4A17-A8AD-20BE4485D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187930"/>
              </p:ext>
            </p:extLst>
          </p:nvPr>
        </p:nvGraphicFramePr>
        <p:xfrm>
          <a:off x="2356166" y="4024821"/>
          <a:ext cx="47529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7" imgW="4038600" imgH="355600" progId="Equation.DSMT4">
                  <p:embed/>
                </p:oleObj>
              </mc:Choice>
              <mc:Fallback>
                <p:oleObj name="Equation" r:id="rId7" imgW="4038600" imgH="355600" progId="Equation.DSMT4">
                  <p:embed/>
                  <p:pic>
                    <p:nvPicPr>
                      <p:cNvPr id="1996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166" y="4024821"/>
                        <a:ext cx="47529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>
            <a:extLst>
              <a:ext uri="{FF2B5EF4-FFF2-40B4-BE49-F238E27FC236}">
                <a16:creationId xmlns:a16="http://schemas.microsoft.com/office/drawing/2014/main" id="{269A8CB2-69FB-4D5A-9411-3ECF5238D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43977"/>
              </p:ext>
            </p:extLst>
          </p:nvPr>
        </p:nvGraphicFramePr>
        <p:xfrm>
          <a:off x="2356166" y="4883572"/>
          <a:ext cx="51927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9" imgW="4483100" imgH="469900" progId="Equation.DSMT4">
                  <p:embed/>
                </p:oleObj>
              </mc:Choice>
              <mc:Fallback>
                <p:oleObj name="Equation" r:id="rId9" imgW="4483100" imgH="469900" progId="Equation.DSMT4">
                  <p:embed/>
                  <p:pic>
                    <p:nvPicPr>
                      <p:cNvPr id="19968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166" y="4883572"/>
                        <a:ext cx="51927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046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C4BF-FD72-4C6F-930D-556255EC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邻近性度量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23F00-28E6-4865-9382-0C922B8CE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序数属性的邻近性度量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i="1" dirty="0"/>
              <a:t>f </a:t>
            </a:r>
            <a:r>
              <a:rPr lang="zh-CN" altLang="en-US" dirty="0"/>
              <a:t>是描述</a:t>
            </a:r>
            <a:r>
              <a:rPr lang="en-US" altLang="zh-CN" i="1" dirty="0"/>
              <a:t>n </a:t>
            </a:r>
            <a:r>
              <a:rPr lang="zh-CN" altLang="en-US" dirty="0"/>
              <a:t>个对象的一组序数属性之一，</a:t>
            </a:r>
            <a:r>
              <a:rPr lang="en-US" altLang="zh-CN" i="1" dirty="0"/>
              <a:t>f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相异性</a:t>
            </a:r>
            <a:r>
              <a:rPr lang="zh-CN" altLang="en-US" dirty="0"/>
              <a:t>计算步骤如下：</a:t>
            </a:r>
            <a:endParaRPr lang="en-US" altLang="zh-CN" dirty="0"/>
          </a:p>
          <a:p>
            <a:pPr lvl="2"/>
            <a:r>
              <a:rPr lang="zh-CN" altLang="en-US" dirty="0"/>
              <a:t>设第</a:t>
            </a:r>
            <a:r>
              <a:rPr lang="en-US" altLang="zh-CN" i="1" dirty="0"/>
              <a:t>i </a:t>
            </a:r>
            <a:r>
              <a:rPr lang="zh-CN" altLang="en-US" dirty="0"/>
              <a:t>个对象的</a:t>
            </a:r>
            <a:r>
              <a:rPr lang="en-US" altLang="zh-CN" i="1" dirty="0"/>
              <a:t>f </a:t>
            </a:r>
            <a:r>
              <a:rPr lang="zh-CN" altLang="en-US" dirty="0"/>
              <a:t>值为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if</a:t>
            </a:r>
            <a:r>
              <a:rPr lang="zh-CN" altLang="en-US" dirty="0"/>
              <a:t>，则用它在值中的序</a:t>
            </a:r>
            <a:r>
              <a:rPr lang="en-US" altLang="zh-CN" i="1" dirty="0"/>
              <a:t>                     </a:t>
            </a:r>
            <a:r>
              <a:rPr lang="zh-CN" altLang="en-US" dirty="0"/>
              <a:t>代替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将每个</a:t>
            </a:r>
            <a:r>
              <a:rPr lang="en-US" altLang="zh-CN" i="1" dirty="0"/>
              <a:t>f </a:t>
            </a:r>
            <a:r>
              <a:rPr lang="zh-CN" altLang="en-US" dirty="0"/>
              <a:t>值的序映射到</a:t>
            </a:r>
            <a:r>
              <a:rPr lang="en-US" altLang="zh-CN" dirty="0"/>
              <a:t>[0,1]</a:t>
            </a:r>
            <a:r>
              <a:rPr lang="zh-CN" altLang="en-US" dirty="0"/>
              <a:t>空间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采用区间标度属性的相异性计算方法计算</a:t>
            </a:r>
            <a:r>
              <a:rPr lang="en-US" altLang="zh-CN" i="1" dirty="0"/>
              <a:t>f </a:t>
            </a:r>
            <a:r>
              <a:rPr lang="zh-CN" altLang="en-US" dirty="0"/>
              <a:t>的相异性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1898E46-B678-4A5C-BCAC-E3B55DDC9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99248"/>
              </p:ext>
            </p:extLst>
          </p:nvPr>
        </p:nvGraphicFramePr>
        <p:xfrm>
          <a:off x="6778308" y="2098763"/>
          <a:ext cx="1397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1397000" imgH="368300" progId="Equation.3">
                  <p:embed/>
                </p:oleObj>
              </mc:Choice>
              <mc:Fallback>
                <p:oleObj name="Equation" r:id="rId3" imgW="1397000" imgH="368300" progId="Equation.3">
                  <p:embed/>
                  <p:pic>
                    <p:nvPicPr>
                      <p:cNvPr id="2058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308" y="2098763"/>
                        <a:ext cx="1397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317078-BC1D-44C2-8F2C-DE443CD3B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281063"/>
              </p:ext>
            </p:extLst>
          </p:nvPr>
        </p:nvGraphicFramePr>
        <p:xfrm>
          <a:off x="5573395" y="2695575"/>
          <a:ext cx="12049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1168400" imgH="711200" progId="Equation.3">
                  <p:embed/>
                </p:oleObj>
              </mc:Choice>
              <mc:Fallback>
                <p:oleObj name="Equation" r:id="rId5" imgW="1168400" imgH="711200" progId="Equation.3">
                  <p:embed/>
                  <p:pic>
                    <p:nvPicPr>
                      <p:cNvPr id="2058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395" y="2695575"/>
                        <a:ext cx="120491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">
            <a:extLst>
              <a:ext uri="{FF2B5EF4-FFF2-40B4-BE49-F238E27FC236}">
                <a16:creationId xmlns:a16="http://schemas.microsoft.com/office/drawing/2014/main" id="{E772BF87-63E3-45D8-9A18-A30001A69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923563"/>
              </p:ext>
            </p:extLst>
          </p:nvPr>
        </p:nvGraphicFramePr>
        <p:xfrm>
          <a:off x="9038224" y="4560888"/>
          <a:ext cx="2017712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7" imgW="2095500" imgH="1498600" progId="Equation.DSMT4">
                  <p:embed/>
                </p:oleObj>
              </mc:Choice>
              <mc:Fallback>
                <p:oleObj name="Equation" r:id="rId7" imgW="2095500" imgH="1498600" progId="Equation.DSMT4">
                  <p:embed/>
                  <p:pic>
                    <p:nvPicPr>
                      <p:cNvPr id="205829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8224" y="4560888"/>
                        <a:ext cx="2017712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419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C4BF-FD72-4C6F-930D-556255EC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相异性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23F00-28E6-4865-9382-0C922B8CE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混合属性的相异性</a:t>
            </a:r>
            <a:endParaRPr lang="en-US" altLang="zh-CN" sz="2000" dirty="0"/>
          </a:p>
          <a:p>
            <a:pPr lvl="1"/>
            <a:r>
              <a:rPr lang="zh-CN" altLang="en-US" dirty="0"/>
              <a:t>在真实数据集中，对象不是被一种类型的属性描述，而是被多种类型的属性描述。</a:t>
            </a:r>
            <a:r>
              <a:rPr lang="zh-CN" altLang="en-US" sz="2000" dirty="0"/>
              <a:t>计算混合型属性描述的对象之间的</a:t>
            </a:r>
            <a:r>
              <a:rPr lang="zh-CN" altLang="en-US" sz="2000" dirty="0">
                <a:solidFill>
                  <a:srgbClr val="FF0000"/>
                </a:solidFill>
              </a:rPr>
              <a:t>相异性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latin typeface="+mj-ea"/>
              </a:rPr>
              <a:t>将属性按类型分组，对每种类型的变量进行单独的分析</a:t>
            </a:r>
            <a:endParaRPr lang="en-US" altLang="zh-CN" dirty="0">
              <a:latin typeface="+mj-ea"/>
            </a:endParaRPr>
          </a:p>
          <a:p>
            <a:pPr lvl="2"/>
            <a:r>
              <a:rPr lang="zh-CN" altLang="en-US" dirty="0">
                <a:latin typeface="+mj-ea"/>
              </a:rPr>
              <a:t>所有属性一起处理，进行一次分析，可以将不同类型的属性组合在单个相异性矩阵中，把所有有意义的属性转换到共同的值域区间</a:t>
            </a:r>
            <a:r>
              <a:rPr lang="en-US" altLang="zh-CN" dirty="0">
                <a:latin typeface="+mj-ea"/>
              </a:rPr>
              <a:t>[0,1]</a:t>
            </a:r>
            <a:r>
              <a:rPr lang="zh-CN" altLang="en-US" dirty="0">
                <a:latin typeface="+mj-ea"/>
              </a:rPr>
              <a:t>之内，则：</a:t>
            </a:r>
            <a:endParaRPr lang="en-US" altLang="zh-CN" dirty="0">
              <a:latin typeface="+mj-ea"/>
            </a:endParaRPr>
          </a:p>
          <a:p>
            <a:pPr lvl="2"/>
            <a:endParaRPr lang="en-US" altLang="zh-CN" dirty="0">
              <a:latin typeface="+mj-ea"/>
            </a:endParaRPr>
          </a:p>
          <a:p>
            <a:pPr marL="864000" lvl="2" indent="0">
              <a:buNone/>
            </a:pPr>
            <a:r>
              <a:rPr lang="en-US" altLang="zh-CN" dirty="0">
                <a:latin typeface="+mj-ea"/>
              </a:rPr>
              <a:t> </a:t>
            </a:r>
            <a:br>
              <a:rPr lang="en-US" altLang="zh-CN" dirty="0">
                <a:latin typeface="+mj-ea"/>
              </a:rPr>
            </a:b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其中，           为单个类型属性定义的距离，</a:t>
            </a:r>
            <a:r>
              <a:rPr lang="zh-CN" altLang="en-US" i="1" dirty="0"/>
              <a:t>p</a:t>
            </a:r>
            <a:r>
              <a:rPr lang="zh-CN" altLang="en-US" dirty="0"/>
              <a:t>为属性的个数。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7" name="对象 3">
            <a:extLst>
              <a:ext uri="{FF2B5EF4-FFF2-40B4-BE49-F238E27FC236}">
                <a16:creationId xmlns:a16="http://schemas.microsoft.com/office/drawing/2014/main" id="{1C320907-A44F-4435-A4C0-DF9B61B52756}"/>
              </a:ext>
            </a:extLst>
          </p:cNvPr>
          <p:cNvGraphicFramePr/>
          <p:nvPr>
            <p:extLst/>
          </p:nvPr>
        </p:nvGraphicFramePr>
        <p:xfrm>
          <a:off x="4249936" y="3967586"/>
          <a:ext cx="24034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3" imgW="1307880" imgH="634680" progId="Equation.DSMT4">
                  <p:embed/>
                </p:oleObj>
              </mc:Choice>
              <mc:Fallback>
                <p:oleObj name="Equation" r:id="rId3" imgW="1307880" imgH="634680" progId="Equation.DSMT4">
                  <p:embed/>
                  <p:pic>
                    <p:nvPicPr>
                      <p:cNvPr id="7" name="对象 3">
                        <a:extLst>
                          <a:ext uri="{FF2B5EF4-FFF2-40B4-BE49-F238E27FC236}">
                            <a16:creationId xmlns:a16="http://schemas.microsoft.com/office/drawing/2014/main" id="{1C320907-A44F-4435-A4C0-DF9B61B527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936" y="3967586"/>
                        <a:ext cx="24034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5">
            <a:extLst>
              <a:ext uri="{FF2B5EF4-FFF2-40B4-BE49-F238E27FC236}">
                <a16:creationId xmlns:a16="http://schemas.microsoft.com/office/drawing/2014/main" id="{063ADDD0-EF72-4D07-8975-A34F1756FBF1}"/>
              </a:ext>
            </a:extLst>
          </p:cNvPr>
          <p:cNvGraphicFramePr/>
          <p:nvPr>
            <p:extLst/>
          </p:nvPr>
        </p:nvGraphicFramePr>
        <p:xfrm>
          <a:off x="2957662" y="5121381"/>
          <a:ext cx="815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5" imgW="443865" imgH="254000" progId="Equation.DSMT4">
                  <p:embed/>
                </p:oleObj>
              </mc:Choice>
              <mc:Fallback>
                <p:oleObj name="Equation" r:id="rId5" imgW="443865" imgH="254000" progId="Equation.DSMT4">
                  <p:embed/>
                  <p:pic>
                    <p:nvPicPr>
                      <p:cNvPr id="8" name="对象 5">
                        <a:extLst>
                          <a:ext uri="{FF2B5EF4-FFF2-40B4-BE49-F238E27FC236}">
                            <a16:creationId xmlns:a16="http://schemas.microsoft.com/office/drawing/2014/main" id="{063ADDD0-EF72-4D07-8975-A34F1756FBF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662" y="5121381"/>
                        <a:ext cx="815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045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C4BF-FD72-4C6F-930D-556255EC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余弦相似性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23F00-28E6-4865-9382-0C922B8CE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余弦相异性</a:t>
            </a:r>
            <a:endParaRPr lang="en-US" altLang="zh-CN" sz="2000" dirty="0"/>
          </a:p>
          <a:p>
            <a:pPr lvl="1"/>
            <a:r>
              <a:rPr lang="zh-CN" altLang="en-US" dirty="0"/>
              <a:t>余弦相似性是一种度量，它可以用来比较文档，或针对给定的查询词向量对文档排序。令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是两个待比较的向量，使用余弦度量作为相似函数，有：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2F46FBBC-2C4F-4354-A537-B97D315AE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673831"/>
              </p:ext>
            </p:extLst>
          </p:nvPr>
        </p:nvGraphicFramePr>
        <p:xfrm>
          <a:off x="4744403" y="3041727"/>
          <a:ext cx="2184717" cy="8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3" imgW="1168517" imgH="444557" progId="Equation.3">
                  <p:embed/>
                </p:oleObj>
              </mc:Choice>
              <mc:Fallback>
                <p:oleObj r:id="rId3" imgW="1168517" imgH="444557" progId="Equation.3">
                  <p:embed/>
                  <p:pic>
                    <p:nvPicPr>
                      <p:cNvPr id="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403" y="3041727"/>
                        <a:ext cx="2184717" cy="8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44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CCFBA-D6FD-4192-9F6D-FDC8BDB0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10206-9FCC-42D9-A6D6-6B5F24F719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假设所分析的数据包括属性</a:t>
            </a:r>
            <a:r>
              <a:rPr lang="en-US" altLang="zh-CN" dirty="0"/>
              <a:t>age</a:t>
            </a:r>
            <a:r>
              <a:rPr lang="zh-CN" altLang="en-US" dirty="0"/>
              <a:t>，它在数据元组中的值（以递增序）为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15,16,16,19,20,20,21,22,22,25,25,25,25</a:t>
            </a:r>
            <a:r>
              <a:rPr lang="zh-CN" altLang="en-US" dirty="0"/>
              <a:t>，</a:t>
            </a:r>
            <a:r>
              <a:rPr lang="en-US" altLang="zh-CN" dirty="0"/>
              <a:t>30,33,33,35,35,35,35,36,40,45,46,52,70</a:t>
            </a:r>
          </a:p>
          <a:p>
            <a:pPr lvl="1"/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该数据的均值是多少？中位数是什么？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该数据的众数是什么？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dirty="0"/>
              <a:t>给定两个元组（</a:t>
            </a:r>
            <a:r>
              <a:rPr lang="en-US" altLang="zh-CN" dirty="0"/>
              <a:t>22,1,42,10</a:t>
            </a:r>
            <a:r>
              <a:rPr lang="zh-CN" altLang="en-US" dirty="0"/>
              <a:t>）和（</a:t>
            </a:r>
            <a:r>
              <a:rPr lang="en-US" altLang="zh-CN" dirty="0"/>
              <a:t>20,0</a:t>
            </a:r>
            <a:r>
              <a:rPr lang="zh-CN" altLang="en-US" dirty="0"/>
              <a:t>，</a:t>
            </a:r>
            <a:r>
              <a:rPr lang="en-US" altLang="zh-CN" dirty="0"/>
              <a:t>36,8</a:t>
            </a:r>
            <a:r>
              <a:rPr lang="zh-CN" altLang="en-US" dirty="0"/>
              <a:t>）表示的对象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计算这两个对象之间的欧氏距离和曼哈顿距离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使用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q=3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，计算这两个对象之间的闵科夫斯基距离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41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341E2-C660-45EB-8885-12BA9CF8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F86D4-3514-4745-BEE0-D5BADFDA9B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r>
              <a:rPr lang="zh-CN" altLang="en-US" dirty="0">
                <a:sym typeface="+mn-ea"/>
              </a:rPr>
              <a:t>文本数据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1774">
            <a:extLst>
              <a:ext uri="{FF2B5EF4-FFF2-40B4-BE49-F238E27FC236}">
                <a16:creationId xmlns:a16="http://schemas.microsoft.com/office/drawing/2014/main" id="{216661C3-D1FC-49E3-8A15-D4C142522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1" y="3166746"/>
            <a:ext cx="54387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775">
            <a:extLst>
              <a:ext uri="{FF2B5EF4-FFF2-40B4-BE49-F238E27FC236}">
                <a16:creationId xmlns:a16="http://schemas.microsoft.com/office/drawing/2014/main" id="{CD4A0D73-F8EF-4296-9F30-41F3D585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1106170"/>
            <a:ext cx="57150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776">
            <a:extLst>
              <a:ext uri="{FF2B5EF4-FFF2-40B4-BE49-F238E27FC236}">
                <a16:creationId xmlns:a16="http://schemas.microsoft.com/office/drawing/2014/main" id="{FA4FABC3-39EB-4C5A-9266-09C08AF36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1" y="4474845"/>
            <a:ext cx="4721225" cy="3683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777">
            <a:extLst>
              <a:ext uri="{FF2B5EF4-FFF2-40B4-BE49-F238E27FC236}">
                <a16:creationId xmlns:a16="http://schemas.microsoft.com/office/drawing/2014/main" id="{8179BD28-DCD5-4A73-8286-917B3B66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3369945"/>
            <a:ext cx="573088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7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9A20-697E-437E-8322-3F855449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E03AA-5F70-4C4A-AAC1-03A6C80D2A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标称属性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定性的，属性值是一些符号或事物的名称，如：</a:t>
            </a:r>
            <a:r>
              <a:rPr lang="en-US" altLang="zh-CN" dirty="0"/>
              <a:t>hair_color(</a:t>
            </a:r>
            <a:r>
              <a:rPr lang="zh-CN" altLang="en-US" dirty="0"/>
              <a:t>头发颜色</a:t>
            </a:r>
            <a:r>
              <a:rPr lang="en-US" altLang="zh-CN" dirty="0"/>
              <a:t>)</a:t>
            </a:r>
            <a:r>
              <a:rPr lang="zh-CN" altLang="en-US" dirty="0"/>
              <a:t>是描述人的特征，</a:t>
            </a:r>
            <a:r>
              <a:rPr lang="en-US" altLang="zh-CN" dirty="0"/>
              <a:t>hair_color</a:t>
            </a:r>
            <a:r>
              <a:rPr lang="zh-CN" altLang="en-US" dirty="0"/>
              <a:t>的可能值为黑色、棕色、淡黄色等；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标称属性值并不具有有意义的序，并且不是定量的。因此，给定一个对象集，找出属性的均值（平均值）或中位数（中值）是没有意义的，但是，找出属性的众数（一种中心趋势的度量，使</a:t>
            </a:r>
            <a:r>
              <a:rPr lang="zh-CN" altLang="en-US" dirty="0"/>
              <a:t>该属性经常出现的值</a:t>
            </a:r>
            <a:r>
              <a:rPr lang="zh-CN" altLang="en-US" sz="2000" dirty="0">
                <a:solidFill>
                  <a:schemeClr val="tx1"/>
                </a:solidFill>
              </a:rPr>
              <a:t>）却是有意义的。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60000" lvl="1" indent="-360000">
              <a:lnSpc>
                <a:spcPct val="130000"/>
              </a:lnSpc>
              <a:buFont typeface="Wingdings" panose="05000000000000000000" pitchFamily="2" charset="2"/>
              <a:buChar char=""/>
            </a:pPr>
            <a:r>
              <a:rPr lang="zh-CN" altLang="en-US" sz="2200" dirty="0">
                <a:solidFill>
                  <a:srgbClr val="0000FF"/>
                </a:solidFill>
              </a:rPr>
              <a:t>二元属性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/>
              <a:t>二元属性是一种标称属性，只有两个类别或状态：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，如果两种状态对应于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的话，二元属性又称布尔属性。</a:t>
            </a:r>
          </a:p>
          <a:p>
            <a:pPr lvl="2"/>
            <a:r>
              <a:rPr lang="zh-CN" altLang="en-US" dirty="0"/>
              <a:t>如果一个事物的两种状态具有同等价值并且携带相同的权重，则称一个二元属性是对称的。如：属性</a:t>
            </a:r>
            <a:r>
              <a:rPr lang="en-US" altLang="zh-CN" dirty="0"/>
              <a:t>gender</a:t>
            </a:r>
            <a:r>
              <a:rPr lang="zh-CN" altLang="en-US" dirty="0"/>
              <a:t>中的男、女。</a:t>
            </a:r>
          </a:p>
          <a:p>
            <a:pPr lvl="2"/>
            <a:r>
              <a:rPr lang="zh-CN" altLang="en-US" dirty="0"/>
              <a:t>如果其状态的结果不是同等重要的，则称一个二元属性是非对称的。如：</a:t>
            </a:r>
            <a:r>
              <a:rPr lang="en-US" altLang="zh-CN" dirty="0"/>
              <a:t>HIV</a:t>
            </a:r>
            <a:r>
              <a:rPr lang="zh-CN" altLang="en-US" dirty="0"/>
              <a:t>化验的阴性、阳性结果。</a:t>
            </a:r>
          </a:p>
          <a:p>
            <a:pPr marL="360000" lvl="1" indent="-360000">
              <a:buFont typeface="Wingdings" panose="05000000000000000000" pitchFamily="2" charset="2"/>
              <a:buChar char=""/>
            </a:pPr>
            <a:endParaRPr lang="zh-CN" alt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E2208-273A-4F3D-888D-5781B246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27FD5-F26C-4E0E-A78A-766766988C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序数属性</a:t>
            </a:r>
            <a:endParaRPr lang="en-US" altLang="zh-CN" dirty="0"/>
          </a:p>
          <a:p>
            <a:pPr lvl="1"/>
            <a:r>
              <a:rPr lang="zh-CN" altLang="en-US" dirty="0"/>
              <a:t>定性的，序数属性值之间具有有意义的序或秩评定，但是相继值之间的差是未知的，其中心趋势可以用众数和中位数来表示。</a:t>
            </a:r>
            <a:endParaRPr lang="en-US" altLang="zh-CN" dirty="0"/>
          </a:p>
          <a:p>
            <a:pPr lvl="1"/>
            <a:r>
              <a:rPr lang="zh-CN" altLang="en-US" dirty="0"/>
              <a:t>比如：</a:t>
            </a:r>
            <a:r>
              <a:rPr lang="en-US" altLang="zh-CN" dirty="0"/>
              <a:t>professional_rank(</a:t>
            </a:r>
            <a:r>
              <a:rPr lang="zh-CN" altLang="en-US" dirty="0"/>
              <a:t>职位</a:t>
            </a:r>
            <a:r>
              <a:rPr lang="en-US" altLang="zh-CN" dirty="0"/>
              <a:t>)</a:t>
            </a:r>
            <a:r>
              <a:rPr lang="zh-CN" altLang="en-US" dirty="0"/>
              <a:t>可以按顺序枚举，如对于教师有助教、讲师、副教授和教授</a:t>
            </a:r>
            <a:endParaRPr lang="en-US" altLang="zh-CN" dirty="0"/>
          </a:p>
          <a:p>
            <a:r>
              <a:rPr lang="zh-CN" altLang="en-US" dirty="0"/>
              <a:t>数值属性</a:t>
            </a:r>
            <a:endParaRPr lang="en-US" altLang="zh-CN" dirty="0"/>
          </a:p>
          <a:p>
            <a:pPr lvl="1"/>
            <a:r>
              <a:rPr lang="zh-CN" altLang="en-US" dirty="0"/>
              <a:t>定量的，即它是可度量的量，用整数或实数值表示。数值属性可以是区间标度的或比率标度的，其中心趋势度量可以用均值、中位数或众数来表示</a:t>
            </a:r>
          </a:p>
          <a:p>
            <a:pPr lvl="2"/>
            <a:r>
              <a:rPr lang="zh-CN" altLang="en-US" dirty="0"/>
              <a:t>区间标度属性用相等的单位尺度度量，比如：温度</a:t>
            </a:r>
          </a:p>
          <a:p>
            <a:pPr lvl="2"/>
            <a:r>
              <a:rPr lang="zh-CN" altLang="en-US" dirty="0"/>
              <a:t>比率标度属性是具有固定零点的数值属性，比如：重量、高度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6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EC540-120E-4B8B-9E62-EF15641B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7E67F-A290-4174-80D4-1E3CBE51DB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离散的或连续的</a:t>
            </a:r>
            <a:r>
              <a:rPr lang="zh-CN" altLang="en-US" dirty="0">
                <a:solidFill>
                  <a:schemeClr val="tx1"/>
                </a:solidFill>
              </a:rPr>
              <a:t>（机器学习领域分类算法的常用分类法）</a:t>
            </a:r>
          </a:p>
          <a:p>
            <a:pPr lvl="1"/>
            <a:r>
              <a:rPr lang="zh-CN" altLang="en-US" dirty="0"/>
              <a:t>离散属性具有有限或无限可能个值，可以用或不用整数表示。如：属性</a:t>
            </a:r>
            <a:r>
              <a:rPr lang="en-US" altLang="zh-CN" dirty="0"/>
              <a:t>hair_color</a:t>
            </a:r>
            <a:r>
              <a:rPr lang="zh-CN" altLang="en-US" dirty="0"/>
              <a:t>、</a:t>
            </a:r>
            <a:r>
              <a:rPr lang="en-US" altLang="zh-CN" dirty="0"/>
              <a:t>smoker</a:t>
            </a:r>
            <a:r>
              <a:rPr lang="zh-CN" altLang="en-US" dirty="0"/>
              <a:t>都有有限个值，因此是离散的</a:t>
            </a:r>
          </a:p>
          <a:p>
            <a:pPr lvl="1"/>
            <a:r>
              <a:rPr lang="zh-CN" altLang="en-US" dirty="0"/>
              <a:t>如果属性不是离散的，则它是连续的。在文献中，数值属性与连续属性可以互换使用</a:t>
            </a:r>
          </a:p>
        </p:txBody>
      </p:sp>
    </p:spTree>
    <p:extLst>
      <p:ext uri="{BB962C8B-B14F-4D97-AF65-F5344CB8AC3E}">
        <p14:creationId xmlns:p14="http://schemas.microsoft.com/office/powerpoint/2010/main" val="73600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75BE9-3462-4935-9769-BA7E899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96" y="153201"/>
            <a:ext cx="10163432" cy="60719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数据的基本统计描述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A876E-68D3-4582-AC67-3CB4BE15C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动机：</a:t>
            </a:r>
            <a:r>
              <a:rPr lang="zh-CN" altLang="en-US" dirty="0">
                <a:solidFill>
                  <a:schemeClr val="tx1"/>
                </a:solidFill>
              </a:rPr>
              <a:t>能够理好地理解数据，它们对于数据清理特别有用</a:t>
            </a:r>
          </a:p>
          <a:p>
            <a:pPr lvl="1"/>
            <a:r>
              <a:rPr lang="zh-CN" altLang="en-US" dirty="0"/>
              <a:t>获得数据的总体印象</a:t>
            </a:r>
            <a:endParaRPr lang="en-US" altLang="zh-CN" dirty="0"/>
          </a:p>
          <a:p>
            <a:pPr lvl="1"/>
            <a:r>
              <a:rPr lang="zh-CN" altLang="en-US" dirty="0"/>
              <a:t>识别数据的典型特征</a:t>
            </a:r>
            <a:endParaRPr lang="en-US" altLang="zh-CN" dirty="0"/>
          </a:p>
          <a:p>
            <a:pPr lvl="1"/>
            <a:r>
              <a:rPr lang="zh-CN" altLang="en-US" dirty="0"/>
              <a:t>凸显噪声或离群点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度量数据的中心趋势</a:t>
            </a:r>
            <a:endParaRPr lang="en-US" altLang="zh-CN" dirty="0"/>
          </a:p>
          <a:p>
            <a:pPr lvl="1">
              <a:buSzPct val="100000"/>
            </a:pPr>
            <a:r>
              <a:rPr lang="zh-CN" altLang="en-US" dirty="0"/>
              <a:t>均值、中位数、众数（模）等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度量数据的离散程度</a:t>
            </a:r>
            <a:endParaRPr lang="en-US" altLang="zh-CN" dirty="0"/>
          </a:p>
          <a:p>
            <a:pPr lvl="1">
              <a:buSzPct val="100000"/>
            </a:pPr>
            <a:r>
              <a:rPr lang="zh-CN" altLang="en-US" dirty="0"/>
              <a:t>四分位数、四分位数极差、方差、标准差等</a:t>
            </a:r>
            <a:endParaRPr lang="en-US" altLang="zh-CN" dirty="0"/>
          </a:p>
          <a:p>
            <a:pPr marL="360000" lvl="1" indent="-360000">
              <a:spcBef>
                <a:spcPts val="0"/>
              </a:spcBef>
              <a:buSzPct val="100000"/>
              <a:buFont typeface="Wingdings" panose="05000000000000000000" pitchFamily="2" charset="2"/>
              <a:buChar char=""/>
            </a:pPr>
            <a:r>
              <a:rPr lang="zh-CN" altLang="en-US" sz="2200" dirty="0">
                <a:solidFill>
                  <a:srgbClr val="0000FF"/>
                </a:solidFill>
              </a:rPr>
              <a:t>基本统计描述的图形显示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buSzPct val="100000"/>
            </a:pPr>
            <a:r>
              <a:rPr lang="zh-CN" altLang="en-US" dirty="0"/>
              <a:t>直方图、分位数图、</a:t>
            </a:r>
            <a:r>
              <a:rPr lang="en-US" altLang="zh-CN" dirty="0"/>
              <a:t>q-q</a:t>
            </a:r>
            <a:r>
              <a:rPr lang="zh-CN" altLang="en-US" dirty="0"/>
              <a:t>图、散布图、局部回归曲线、盒图</a:t>
            </a:r>
            <a:endParaRPr lang="en-US" altLang="zh-CN" dirty="0"/>
          </a:p>
          <a:p>
            <a:pPr marL="360000" lvl="1" indent="-360000">
              <a:spcBef>
                <a:spcPts val="0"/>
              </a:spcBef>
              <a:buSzPct val="100000"/>
              <a:buFont typeface="Wingdings" panose="05000000000000000000" pitchFamily="2" charset="2"/>
              <a:buChar char=""/>
            </a:pPr>
            <a:endParaRPr lang="zh-CN" altLang="en-US" sz="2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38870"/>
      </p:ext>
    </p:extLst>
  </p:cSld>
  <p:clrMapOvr>
    <a:masterClrMapping/>
  </p:clrMapOvr>
</p:sld>
</file>

<file path=ppt/theme/theme1.xml><?xml version="1.0" encoding="utf-8"?>
<a:theme xmlns:a="http://schemas.openxmlformats.org/drawingml/2006/main" name="1_ＤＭ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ＤＭ" id="{9C35CF3B-BD99-45E7-A2E6-5B1814F190A8}" vid="{93E28C89-36A9-42D4-86F0-5D56110CAE6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ＤＭ</Template>
  <TotalTime>0</TotalTime>
  <Words>2867</Words>
  <Application>Microsoft Office PowerPoint</Application>
  <PresentationFormat>宽屏</PresentationFormat>
  <Paragraphs>321</Paragraphs>
  <Slides>45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等线</vt:lpstr>
      <vt:lpstr>等线 Light</vt:lpstr>
      <vt:lpstr>黑体</vt:lpstr>
      <vt:lpstr>华文行楷</vt:lpstr>
      <vt:lpstr>宋体</vt:lpstr>
      <vt:lpstr>微软雅黑</vt:lpstr>
      <vt:lpstr>Arial</vt:lpstr>
      <vt:lpstr>Tahoma</vt:lpstr>
      <vt:lpstr>Times New Roman</vt:lpstr>
      <vt:lpstr>Wingdings</vt:lpstr>
      <vt:lpstr>1_ＤＭ</vt:lpstr>
      <vt:lpstr>Equation</vt:lpstr>
      <vt:lpstr>Microsoft 公式 3.0</vt:lpstr>
      <vt:lpstr>Document</vt:lpstr>
      <vt:lpstr>DM2 认识数据</vt:lpstr>
      <vt:lpstr>数据对象</vt:lpstr>
      <vt:lpstr>数据对象</vt:lpstr>
      <vt:lpstr>数据对象</vt:lpstr>
      <vt:lpstr>数据对象</vt:lpstr>
      <vt:lpstr>属性类型</vt:lpstr>
      <vt:lpstr>属性类型</vt:lpstr>
      <vt:lpstr>属性类型</vt:lpstr>
      <vt:lpstr>2.2 数据的基本统计描述 </vt:lpstr>
      <vt:lpstr>度量数据的中心趋势</vt:lpstr>
      <vt:lpstr>度量数据的中心趋势</vt:lpstr>
      <vt:lpstr>度量数据的中心趋势</vt:lpstr>
      <vt:lpstr>度量数据的离散程度</vt:lpstr>
      <vt:lpstr>度量数据的离散程度</vt:lpstr>
      <vt:lpstr>基本统计描述的图形显示</vt:lpstr>
      <vt:lpstr>基本统计描述的图形显示</vt:lpstr>
      <vt:lpstr>基本统计描述的图形显示</vt:lpstr>
      <vt:lpstr>基本统计描述的图形显示</vt:lpstr>
      <vt:lpstr>基本统计描述的图形显示</vt:lpstr>
      <vt:lpstr>基本统计描述的图形显示</vt:lpstr>
      <vt:lpstr>基本统计描述的图形显示</vt:lpstr>
      <vt:lpstr>2.3 数据可视化 </vt:lpstr>
      <vt:lpstr>基于像素的可视化技术</vt:lpstr>
      <vt:lpstr>基于像素的可视化技术</vt:lpstr>
      <vt:lpstr>基于像素的可视化技术</vt:lpstr>
      <vt:lpstr>几何投影可视化技术</vt:lpstr>
      <vt:lpstr>几何投影可视化技术</vt:lpstr>
      <vt:lpstr>几何投影可视化技术</vt:lpstr>
      <vt:lpstr>基于图符的可视化技术</vt:lpstr>
      <vt:lpstr>基于图符的可视化技术</vt:lpstr>
      <vt:lpstr>层次可视化技术</vt:lpstr>
      <vt:lpstr>层次可视化技术</vt:lpstr>
      <vt:lpstr>可视化复杂对象和关系</vt:lpstr>
      <vt:lpstr>可视化复杂对象和关系</vt:lpstr>
      <vt:lpstr>邻近性</vt:lpstr>
      <vt:lpstr>数据矩阵和相异性矩阵</vt:lpstr>
      <vt:lpstr>邻近性度量</vt:lpstr>
      <vt:lpstr>邻近性度量</vt:lpstr>
      <vt:lpstr>邻近性度量</vt:lpstr>
      <vt:lpstr>相异性</vt:lpstr>
      <vt:lpstr>相异性</vt:lpstr>
      <vt:lpstr>邻近性度量</vt:lpstr>
      <vt:lpstr>相异性</vt:lpstr>
      <vt:lpstr>余弦相似性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2017-12-05T03:47:06Z</dcterms:created>
  <dcterms:modified xsi:type="dcterms:W3CDTF">2017-12-05T03:48:41Z</dcterms:modified>
</cp:coreProperties>
</file>