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73"/>
  </p:notesMasterIdLst>
  <p:sldIdLst>
    <p:sldId id="306" r:id="rId2"/>
    <p:sldId id="307" r:id="rId3"/>
    <p:sldId id="308" r:id="rId4"/>
    <p:sldId id="309" r:id="rId5"/>
    <p:sldId id="311" r:id="rId6"/>
    <p:sldId id="310" r:id="rId7"/>
    <p:sldId id="312" r:id="rId8"/>
    <p:sldId id="313" r:id="rId9"/>
    <p:sldId id="314" r:id="rId10"/>
    <p:sldId id="315" r:id="rId11"/>
    <p:sldId id="316" r:id="rId12"/>
    <p:sldId id="317" r:id="rId13"/>
    <p:sldId id="319" r:id="rId14"/>
    <p:sldId id="320" r:id="rId15"/>
    <p:sldId id="321" r:id="rId16"/>
    <p:sldId id="322" r:id="rId17"/>
    <p:sldId id="323" r:id="rId18"/>
    <p:sldId id="324" r:id="rId19"/>
    <p:sldId id="325" r:id="rId20"/>
    <p:sldId id="326" r:id="rId21"/>
    <p:sldId id="361" r:id="rId22"/>
    <p:sldId id="345" r:id="rId23"/>
    <p:sldId id="329" r:id="rId24"/>
    <p:sldId id="346" r:id="rId25"/>
    <p:sldId id="388" r:id="rId26"/>
    <p:sldId id="331" r:id="rId27"/>
    <p:sldId id="332" r:id="rId28"/>
    <p:sldId id="347" r:id="rId29"/>
    <p:sldId id="342" r:id="rId30"/>
    <p:sldId id="343" r:id="rId31"/>
    <p:sldId id="383" r:id="rId32"/>
    <p:sldId id="328" r:id="rId33"/>
    <p:sldId id="350" r:id="rId34"/>
    <p:sldId id="333" r:id="rId35"/>
    <p:sldId id="334" r:id="rId36"/>
    <p:sldId id="389" r:id="rId37"/>
    <p:sldId id="336" r:id="rId38"/>
    <p:sldId id="360" r:id="rId39"/>
    <p:sldId id="354" r:id="rId40"/>
    <p:sldId id="355" r:id="rId41"/>
    <p:sldId id="359" r:id="rId42"/>
    <p:sldId id="340" r:id="rId43"/>
    <p:sldId id="341" r:id="rId44"/>
    <p:sldId id="381" r:id="rId45"/>
    <p:sldId id="380" r:id="rId46"/>
    <p:sldId id="382" r:id="rId47"/>
    <p:sldId id="384" r:id="rId48"/>
    <p:sldId id="385" r:id="rId49"/>
    <p:sldId id="363" r:id="rId50"/>
    <p:sldId id="386" r:id="rId51"/>
    <p:sldId id="387" r:id="rId52"/>
    <p:sldId id="364" r:id="rId53"/>
    <p:sldId id="365" r:id="rId54"/>
    <p:sldId id="366" r:id="rId55"/>
    <p:sldId id="367" r:id="rId56"/>
    <p:sldId id="368" r:id="rId57"/>
    <p:sldId id="369" r:id="rId58"/>
    <p:sldId id="370" r:id="rId59"/>
    <p:sldId id="372" r:id="rId60"/>
    <p:sldId id="371" r:id="rId61"/>
    <p:sldId id="373" r:id="rId62"/>
    <p:sldId id="374" r:id="rId63"/>
    <p:sldId id="375" r:id="rId64"/>
    <p:sldId id="376" r:id="rId65"/>
    <p:sldId id="377" r:id="rId66"/>
    <p:sldId id="378" r:id="rId67"/>
    <p:sldId id="379" r:id="rId68"/>
    <p:sldId id="404" r:id="rId69"/>
    <p:sldId id="401" r:id="rId70"/>
    <p:sldId id="408" r:id="rId71"/>
    <p:sldId id="407" r:id="rId7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8" autoAdjust="0"/>
    <p:restoredTop sz="77154" autoAdjust="0"/>
  </p:normalViewPr>
  <p:slideViewPr>
    <p:cSldViewPr snapToGrid="0">
      <p:cViewPr>
        <p:scale>
          <a:sx n="50" d="100"/>
          <a:sy n="50" d="100"/>
        </p:scale>
        <p:origin x="-636" y="-27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5" Type="http://schemas.openxmlformats.org/officeDocument/2006/relationships/image" Target="../media/image5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 Id="rId14"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65.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image" Target="../media/image67.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image" Target="../media/image78.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12" Type="http://schemas.openxmlformats.org/officeDocument/2006/relationships/image" Target="../media/image100.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atin typeface="Arial" pitchFamily="34" charset="0"/>
                <a:ea typeface="宋体" pitchFamily="2" charset="-122"/>
              </a:defRPr>
            </a:lvl1pPr>
          </a:lstStyle>
          <a:p>
            <a:pPr>
              <a:defRPr/>
            </a:pPr>
            <a:fld id="{B18B4518-4FD2-46E7-9EAE-E8FB6B4F302E}" type="datetimeFigureOut">
              <a:rPr lang="zh-CN" altLang="en-US"/>
              <a:pPr>
                <a:defRPr/>
              </a:pPr>
              <a:t>2011-2-6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atin typeface="Arial" pitchFamily="34" charset="0"/>
                <a:ea typeface="宋体" pitchFamily="2" charset="-122"/>
              </a:defRPr>
            </a:lvl1pPr>
          </a:lstStyle>
          <a:p>
            <a:pPr>
              <a:defRPr/>
            </a:pPr>
            <a:fld id="{C37E723B-3E9C-45BF-91CC-9585004BAE7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等线"/>
      </a:defRPr>
    </a:lvl1pPr>
    <a:lvl2pPr marL="457200" algn="l" rtl="0" fontAlgn="base">
      <a:spcBef>
        <a:spcPct val="30000"/>
      </a:spcBef>
      <a:spcAft>
        <a:spcPct val="0"/>
      </a:spcAft>
      <a:defRPr sz="1200" kern="1200">
        <a:solidFill>
          <a:schemeClr val="tx1"/>
        </a:solidFill>
        <a:latin typeface="+mn-lt"/>
        <a:ea typeface="+mn-ea"/>
        <a:cs typeface="等线"/>
      </a:defRPr>
    </a:lvl2pPr>
    <a:lvl3pPr marL="914400" algn="l" rtl="0" fontAlgn="base">
      <a:spcBef>
        <a:spcPct val="30000"/>
      </a:spcBef>
      <a:spcAft>
        <a:spcPct val="0"/>
      </a:spcAft>
      <a:defRPr sz="1200" kern="1200">
        <a:solidFill>
          <a:schemeClr val="tx1"/>
        </a:solidFill>
        <a:latin typeface="+mn-lt"/>
        <a:ea typeface="+mn-ea"/>
        <a:cs typeface="等线"/>
      </a:defRPr>
    </a:lvl3pPr>
    <a:lvl4pPr marL="1371600" algn="l" rtl="0" fontAlgn="base">
      <a:spcBef>
        <a:spcPct val="30000"/>
      </a:spcBef>
      <a:spcAft>
        <a:spcPct val="0"/>
      </a:spcAft>
      <a:defRPr sz="1200" kern="1200">
        <a:solidFill>
          <a:schemeClr val="tx1"/>
        </a:solidFill>
        <a:latin typeface="+mn-lt"/>
        <a:ea typeface="+mn-ea"/>
        <a:cs typeface="等线"/>
      </a:defRPr>
    </a:lvl4pPr>
    <a:lvl5pPr marL="1828800" algn="l" rtl="0" fontAlgn="base">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89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1F3EECE-0CFF-46A8-8F98-E427DAA68331}" type="slidenum">
              <a:rPr lang="zh-CN" altLang="en-US">
                <a:latin typeface="Arial" charset="0"/>
                <a:ea typeface="宋体" charset="-122"/>
              </a:rPr>
              <a:pPr/>
              <a:t>1</a:t>
            </a:fld>
            <a:endParaRPr lang="en-US" altLang="zh-CN">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715319C-A0A8-4CAC-B9A9-CFD9E4502FE5}" type="slidenum">
              <a:rPr lang="zh-CN" altLang="en-US">
                <a:latin typeface="Arial" charset="0"/>
                <a:ea typeface="宋体" charset="-122"/>
              </a:rPr>
              <a:pPr/>
              <a:t>26</a:t>
            </a:fld>
            <a:endParaRPr lang="en-US" altLang="zh-CN">
              <a:latin typeface="Arial"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12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0B32E3-2BCA-4AC7-BB31-0A4073017C24}" type="slidenum">
              <a:rPr lang="zh-CN" altLang="en-US">
                <a:latin typeface="Arial" charset="0"/>
                <a:ea typeface="宋体" charset="-122"/>
              </a:rPr>
              <a:pPr/>
              <a:t>27</a:t>
            </a:fld>
            <a:endParaRPr lang="en-US" altLang="zh-CN">
              <a:latin typeface="Arial"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bwMode="auto">
          <a:noFill/>
          <a:ln>
            <a:solidFill>
              <a:srgbClr val="000000"/>
            </a:solidFill>
            <a:miter lim="800000"/>
            <a:headEnd/>
            <a:tailEnd/>
          </a:ln>
        </p:spPr>
      </p:sp>
      <p:sp>
        <p:nvSpPr>
          <p:cNvPr id="532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32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E2CAF7-C06E-4584-9492-4E53266A7739}" type="slidenum">
              <a:rPr lang="zh-CN" altLang="en-US">
                <a:latin typeface="Arial" charset="0"/>
                <a:ea typeface="宋体" charset="-122"/>
              </a:rPr>
              <a:pPr/>
              <a:t>28</a:t>
            </a:fld>
            <a:endParaRPr lang="en-US" altLang="zh-CN">
              <a:latin typeface="Arial" charset="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24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BEB45A-3E1B-4870-AB36-AAE49D7DE6F0}" type="slidenum">
              <a:rPr lang="zh-CN" altLang="en-US">
                <a:latin typeface="Arial" charset="0"/>
                <a:ea typeface="宋体" charset="-122"/>
              </a:rPr>
              <a:pPr/>
              <a:t>33</a:t>
            </a:fld>
            <a:endParaRPr lang="en-US" altLang="zh-CN">
              <a:latin typeface="Arial" charset="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noFill/>
          <a:ln>
            <a:solidFill>
              <a:srgbClr val="000000"/>
            </a:solidFill>
            <a:miter lim="800000"/>
            <a:headEnd/>
            <a:tailEnd/>
          </a:ln>
        </p:spPr>
      </p:sp>
      <p:sp>
        <p:nvSpPr>
          <p:cNvPr id="686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6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225F8B-5A53-4219-AE76-9F2DF80E09EA}" type="slidenum">
              <a:rPr lang="zh-CN" altLang="en-US">
                <a:latin typeface="Arial" charset="0"/>
                <a:ea typeface="宋体" charset="-122"/>
              </a:rPr>
              <a:pPr/>
              <a:t>35</a:t>
            </a:fld>
            <a:endParaRPr lang="en-US" altLang="zh-CN">
              <a:latin typeface="Arial" charset="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16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8FD971-F837-4864-BD8B-7509EAA8775B}" type="slidenum">
              <a:rPr lang="zh-CN" altLang="en-US">
                <a:latin typeface="Arial" charset="0"/>
                <a:ea typeface="宋体" charset="-122"/>
              </a:rPr>
              <a:pPr/>
              <a:t>36</a:t>
            </a:fld>
            <a:endParaRPr lang="en-US" altLang="zh-CN">
              <a:latin typeface="Arial" charset="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7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48B679F-9B9F-441F-B5D5-1A82AAC0D17A}" type="slidenum">
              <a:rPr lang="zh-CN" altLang="en-US">
                <a:latin typeface="Arial" charset="0"/>
                <a:ea typeface="宋体" charset="-122"/>
              </a:rPr>
              <a:pPr/>
              <a:t>37</a:t>
            </a:fld>
            <a:endParaRPr lang="en-US" altLang="zh-CN">
              <a:latin typeface="Arial" charset="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274C31-6B8B-403A-96D8-B6BA2A2A54EF}" type="slidenum">
              <a:rPr lang="zh-CN" altLang="en-US">
                <a:latin typeface="Arial" charset="0"/>
                <a:ea typeface="宋体" charset="-122"/>
              </a:rPr>
              <a:pPr/>
              <a:t>40</a:t>
            </a:fld>
            <a:endParaRPr lang="en-US" altLang="zh-CN">
              <a:latin typeface="Arial"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bwMode="auto">
          <a:noFill/>
          <a:ln>
            <a:solidFill>
              <a:srgbClr val="000000"/>
            </a:solidFill>
            <a:miter lim="800000"/>
            <a:headEnd/>
            <a:tailEnd/>
          </a:ln>
        </p:spPr>
      </p:sp>
      <p:sp>
        <p:nvSpPr>
          <p:cNvPr id="819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19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5AB387-A298-423A-8FBD-5411BD9D23BE}" type="slidenum">
              <a:rPr lang="zh-CN" altLang="en-US">
                <a:latin typeface="Arial" charset="0"/>
                <a:ea typeface="宋体" charset="-122"/>
              </a:rPr>
              <a:pPr/>
              <a:t>41</a:t>
            </a:fld>
            <a:endParaRPr lang="en-US" altLang="zh-CN">
              <a:latin typeface="Arial" charset="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p:cNvSpPr>
          <p:nvPr>
            <p:ph type="sldImg"/>
          </p:nvPr>
        </p:nvSpPr>
        <p:spPr bwMode="auto">
          <a:noFill/>
          <a:ln>
            <a:solidFill>
              <a:srgbClr val="000000"/>
            </a:solidFill>
            <a:miter lim="800000"/>
            <a:headEnd/>
            <a:tailEnd/>
          </a:ln>
        </p:spPr>
      </p:sp>
      <p:sp>
        <p:nvSpPr>
          <p:cNvPr id="849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49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661BF6-26B5-4C52-AEEB-778B0B3FA33F}" type="slidenum">
              <a:rPr lang="zh-CN" altLang="en-US">
                <a:latin typeface="Arial" charset="0"/>
                <a:ea typeface="宋体" charset="-122"/>
              </a:rPr>
              <a:pPr/>
              <a:t>42</a:t>
            </a:fld>
            <a:endParaRPr lang="en-US" altLang="zh-CN">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bwMode="auto">
          <a:noFill/>
          <a:ln>
            <a:solidFill>
              <a:srgbClr val="000000"/>
            </a:solidFill>
            <a:miter lim="800000"/>
            <a:headEnd/>
            <a:tailEnd/>
          </a:ln>
        </p:spPr>
      </p:sp>
      <p:sp>
        <p:nvSpPr>
          <p:cNvPr id="501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6E161A-B393-4AEF-A3B1-C58499AD04A8}" type="slidenum">
              <a:rPr lang="zh-CN" altLang="en-US">
                <a:latin typeface="Arial" charset="0"/>
                <a:ea typeface="宋体" charset="-122"/>
              </a:rPr>
              <a:pPr/>
              <a:t>3</a:t>
            </a:fld>
            <a:endParaRPr lang="en-US" altLang="zh-CN">
              <a:latin typeface="Arial" charset="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p:cNvSpPr>
          <p:nvPr>
            <p:ph type="sldImg"/>
          </p:nvPr>
        </p:nvSpPr>
        <p:spPr bwMode="auto">
          <a:noFill/>
          <a:ln>
            <a:solidFill>
              <a:srgbClr val="000000"/>
            </a:solidFill>
            <a:miter lim="800000"/>
            <a:headEnd/>
            <a:tailEnd/>
          </a:ln>
        </p:spPr>
      </p:sp>
      <p:sp>
        <p:nvSpPr>
          <p:cNvPr id="870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0BE0BE7-7B14-4845-92ED-35C8AC6197A9}" type="slidenum">
              <a:rPr lang="zh-CN" altLang="en-US">
                <a:latin typeface="Arial" charset="0"/>
                <a:ea typeface="宋体" charset="-122"/>
              </a:rPr>
              <a:pPr/>
              <a:t>43</a:t>
            </a:fld>
            <a:endParaRPr lang="en-US" altLang="zh-CN">
              <a:latin typeface="Arial"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bwMode="auto">
          <a:noFill/>
          <a:ln>
            <a:solidFill>
              <a:srgbClr val="000000"/>
            </a:solidFill>
            <a:miter lim="800000"/>
            <a:headEnd/>
            <a:tailEnd/>
          </a:ln>
        </p:spPr>
      </p:sp>
      <p:sp>
        <p:nvSpPr>
          <p:cNvPr id="942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42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5292F97-DDC2-4832-A24B-2D018523FEAC}" type="slidenum">
              <a:rPr lang="zh-CN" altLang="en-US">
                <a:latin typeface="Arial" charset="0"/>
                <a:ea typeface="宋体" charset="-122"/>
              </a:rPr>
              <a:pPr/>
              <a:t>48</a:t>
            </a:fld>
            <a:endParaRPr lang="en-US" altLang="zh-CN">
              <a:latin typeface="Arial" charset="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p:cNvSpPr>
          <p:nvPr>
            <p:ph type="sldImg"/>
          </p:nvPr>
        </p:nvSpPr>
        <p:spPr bwMode="auto">
          <a:noFill/>
          <a:ln>
            <a:solidFill>
              <a:srgbClr val="000000"/>
            </a:solidFill>
            <a:miter lim="800000"/>
            <a:headEnd/>
            <a:tailEnd/>
          </a:ln>
        </p:spPr>
      </p:sp>
      <p:sp>
        <p:nvSpPr>
          <p:cNvPr id="972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72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A2F6E8-3132-47BC-9045-0FA0AA12FFBA}" type="slidenum">
              <a:rPr lang="zh-CN" altLang="en-US">
                <a:latin typeface="Arial" charset="0"/>
                <a:ea typeface="宋体" charset="-122"/>
              </a:rPr>
              <a:pPr/>
              <a:t>50</a:t>
            </a:fld>
            <a:endParaRPr lang="en-US" altLang="zh-CN">
              <a:latin typeface="Arial" charset="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p:cNvSpPr>
          <p:nvPr>
            <p:ph type="sldImg"/>
          </p:nvPr>
        </p:nvSpPr>
        <p:spPr bwMode="auto">
          <a:noFill/>
          <a:ln>
            <a:solidFill>
              <a:srgbClr val="000000"/>
            </a:solidFill>
            <a:miter lim="800000"/>
            <a:headEnd/>
            <a:tailEnd/>
          </a:ln>
        </p:spPr>
      </p:sp>
      <p:sp>
        <p:nvSpPr>
          <p:cNvPr id="993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93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17EB3E-20A2-4F32-97F3-AF04C7AC44DE}" type="slidenum">
              <a:rPr lang="zh-CN" altLang="en-US">
                <a:latin typeface="Arial" charset="0"/>
                <a:ea typeface="宋体" charset="-122"/>
              </a:rPr>
              <a:pPr/>
              <a:t>51</a:t>
            </a:fld>
            <a:endParaRPr lang="en-US" altLang="zh-CN">
              <a:latin typeface="Arial" charset="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p:cNvSpPr>
          <p:nvPr>
            <p:ph type="sldImg"/>
          </p:nvPr>
        </p:nvSpPr>
        <p:spPr bwMode="auto">
          <a:noFill/>
          <a:ln>
            <a:solidFill>
              <a:srgbClr val="000000"/>
            </a:solidFill>
            <a:miter lim="800000"/>
            <a:headEnd/>
            <a:tailEnd/>
          </a:ln>
        </p:spPr>
      </p:sp>
      <p:sp>
        <p:nvSpPr>
          <p:cNvPr id="1013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13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047C81-0631-4462-81EF-372411DB7C94}" type="slidenum">
              <a:rPr lang="zh-CN" altLang="en-US">
                <a:latin typeface="Arial" charset="0"/>
                <a:ea typeface="宋体" charset="-122"/>
              </a:rPr>
              <a:pPr/>
              <a:t>52</a:t>
            </a:fld>
            <a:endParaRPr lang="en-US" altLang="zh-CN">
              <a:latin typeface="Arial" charset="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bwMode="auto">
          <a:noFill/>
          <a:ln>
            <a:solidFill>
              <a:srgbClr val="000000"/>
            </a:solidFill>
            <a:miter lim="800000"/>
            <a:headEnd/>
            <a:tailEnd/>
          </a:ln>
        </p:spPr>
      </p:sp>
      <p:sp>
        <p:nvSpPr>
          <p:cNvPr id="1064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64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08D7E8-624C-48E1-B479-6CA8BD177A76}" type="slidenum">
              <a:rPr lang="zh-CN" altLang="en-US">
                <a:latin typeface="Arial" charset="0"/>
                <a:ea typeface="宋体" charset="-122"/>
              </a:rPr>
              <a:pPr/>
              <a:t>56</a:t>
            </a:fld>
            <a:endParaRPr lang="en-US" altLang="zh-CN">
              <a:latin typeface="Arial"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p:cNvSpPr>
          <p:nvPr>
            <p:ph type="sldImg"/>
          </p:nvPr>
        </p:nvSpPr>
        <p:spPr bwMode="auto">
          <a:noFill/>
          <a:ln>
            <a:solidFill>
              <a:srgbClr val="000000"/>
            </a:solidFill>
            <a:miter lim="800000"/>
            <a:headEnd/>
            <a:tailEnd/>
          </a:ln>
        </p:spPr>
      </p:sp>
      <p:sp>
        <p:nvSpPr>
          <p:cNvPr id="1085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85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AD0CFA0-68A7-4B9F-9263-934B6DEE3C0F}" type="slidenum">
              <a:rPr lang="zh-CN" altLang="en-US">
                <a:latin typeface="Arial" charset="0"/>
                <a:ea typeface="宋体" charset="-122"/>
              </a:rPr>
              <a:pPr/>
              <a:t>57</a:t>
            </a:fld>
            <a:endParaRPr lang="en-US" altLang="zh-CN">
              <a:latin typeface="Arial"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p:cNvSpPr>
          <p:nvPr>
            <p:ph type="sldImg"/>
          </p:nvPr>
        </p:nvSpPr>
        <p:spPr bwMode="auto">
          <a:noFill/>
          <a:ln>
            <a:solidFill>
              <a:srgbClr val="000000"/>
            </a:solidFill>
            <a:miter lim="800000"/>
            <a:headEnd/>
            <a:tailEnd/>
          </a:ln>
        </p:spPr>
      </p:sp>
      <p:sp>
        <p:nvSpPr>
          <p:cNvPr id="1105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05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FDA617-045D-4D38-968D-55E129D8C749}" type="slidenum">
              <a:rPr lang="zh-CN" altLang="en-US">
                <a:latin typeface="Arial" charset="0"/>
                <a:ea typeface="宋体" charset="-122"/>
              </a:rPr>
              <a:pPr/>
              <a:t>58</a:t>
            </a:fld>
            <a:endParaRPr lang="en-US" altLang="zh-CN">
              <a:latin typeface="Arial" charset="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p:nvPr>
        </p:nvSpPr>
        <p:spPr bwMode="auto">
          <a:noFill/>
          <a:ln>
            <a:solidFill>
              <a:srgbClr val="000000"/>
            </a:solidFill>
            <a:miter lim="800000"/>
            <a:headEnd/>
            <a:tailEnd/>
          </a:ln>
        </p:spPr>
      </p:sp>
      <p:sp>
        <p:nvSpPr>
          <p:cNvPr id="1126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26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7A7A209-E057-45D6-B16A-9DE9D64430FC}" type="slidenum">
              <a:rPr lang="zh-CN" altLang="en-US">
                <a:latin typeface="Arial" charset="0"/>
                <a:ea typeface="宋体" charset="-122"/>
              </a:rPr>
              <a:pPr/>
              <a:t>59</a:t>
            </a:fld>
            <a:endParaRPr lang="en-US" altLang="zh-CN">
              <a:latin typeface="Arial" charset="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p:cNvSpPr>
          <p:nvPr>
            <p:ph type="sldImg"/>
          </p:nvPr>
        </p:nvSpPr>
        <p:spPr bwMode="auto">
          <a:noFill/>
          <a:ln>
            <a:solidFill>
              <a:srgbClr val="000000"/>
            </a:solidFill>
            <a:miter lim="800000"/>
            <a:headEnd/>
            <a:tailEnd/>
          </a:ln>
        </p:spPr>
      </p:sp>
      <p:sp>
        <p:nvSpPr>
          <p:cNvPr id="1146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46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909E75-0E68-44B9-BAF7-AC81FD05B8E3}" type="slidenum">
              <a:rPr lang="zh-CN" altLang="en-US">
                <a:latin typeface="Arial" charset="0"/>
                <a:ea typeface="宋体" charset="-122"/>
              </a:rPr>
              <a:pPr/>
              <a:t>60</a:t>
            </a:fld>
            <a:endParaRPr lang="en-US" altLang="zh-CN">
              <a:latin typeface="Arial"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bwMode="auto">
          <a:noFill/>
          <a:ln>
            <a:solidFill>
              <a:srgbClr val="000000"/>
            </a:solidFill>
            <a:miter lim="800000"/>
            <a:headEnd/>
            <a:tailEnd/>
          </a:ln>
        </p:spPr>
      </p:sp>
      <p:sp>
        <p:nvSpPr>
          <p:cNvPr id="645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386D42-690F-4955-A3E6-D7644C127306}" type="slidenum">
              <a:rPr lang="zh-CN" altLang="en-US">
                <a:latin typeface="Arial" charset="0"/>
                <a:ea typeface="宋体" charset="-122"/>
              </a:rPr>
              <a:pPr/>
              <a:t>4</a:t>
            </a:fld>
            <a:endParaRPr lang="en-US" altLang="zh-CN">
              <a:latin typeface="Arial" charset="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p:cNvSpPr>
          <p:nvPr>
            <p:ph type="sldImg"/>
          </p:nvPr>
        </p:nvSpPr>
        <p:spPr bwMode="auto">
          <a:noFill/>
          <a:ln>
            <a:solidFill>
              <a:srgbClr val="000000"/>
            </a:solidFill>
            <a:miter lim="800000"/>
            <a:headEnd/>
            <a:tailEnd/>
          </a:ln>
        </p:spPr>
      </p:sp>
      <p:sp>
        <p:nvSpPr>
          <p:cNvPr id="1167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67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04CA36-F52F-4465-8862-20DF94454ECE}" type="slidenum">
              <a:rPr lang="zh-CN" altLang="en-US">
                <a:latin typeface="Arial" charset="0"/>
                <a:ea typeface="宋体" charset="-122"/>
              </a:rPr>
              <a:pPr/>
              <a:t>61</a:t>
            </a:fld>
            <a:endParaRPr lang="en-US" altLang="zh-CN">
              <a:latin typeface="Arial" charset="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bwMode="auto">
          <a:noFill/>
          <a:ln>
            <a:solidFill>
              <a:srgbClr val="000000"/>
            </a:solidFill>
            <a:miter lim="800000"/>
            <a:headEnd/>
            <a:tailEnd/>
          </a:ln>
        </p:spPr>
      </p:sp>
      <p:sp>
        <p:nvSpPr>
          <p:cNvPr id="1228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CN" smtClean="0"/>
          </a:p>
        </p:txBody>
      </p:sp>
      <p:sp>
        <p:nvSpPr>
          <p:cNvPr id="1228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CD1AA8-7D55-4C8B-A789-E89D43F489C9}" type="slidenum">
              <a:rPr lang="zh-CN" altLang="en-US">
                <a:latin typeface="Arial" charset="0"/>
                <a:ea typeface="宋体" charset="-122"/>
              </a:rPr>
              <a:pPr/>
              <a:t>65</a:t>
            </a:fld>
            <a:endParaRPr lang="en-US" altLang="zh-CN">
              <a:latin typeface="Arial" charset="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p:cNvSpPr>
          <p:nvPr>
            <p:ph type="sldImg"/>
          </p:nvPr>
        </p:nvSpPr>
        <p:spPr bwMode="auto">
          <a:noFill/>
          <a:ln>
            <a:solidFill>
              <a:srgbClr val="000000"/>
            </a:solidFill>
            <a:miter lim="800000"/>
            <a:headEnd/>
            <a:tailEnd/>
          </a:ln>
        </p:spPr>
      </p:sp>
      <p:sp>
        <p:nvSpPr>
          <p:cNvPr id="1259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59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9803DF-5CD0-4F0C-8F80-7A2DDAADF3D8}" type="slidenum">
              <a:rPr lang="zh-CN" altLang="en-US">
                <a:latin typeface="Arial" charset="0"/>
                <a:ea typeface="宋体" charset="-122"/>
              </a:rPr>
              <a:pPr/>
              <a:t>67</a:t>
            </a:fld>
            <a:endParaRPr lang="en-US" altLang="zh-CN">
              <a:latin typeface="Arial" charset="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p:cNvSpPr>
          <p:nvPr>
            <p:ph type="sldImg"/>
          </p:nvPr>
        </p:nvSpPr>
        <p:spPr bwMode="auto">
          <a:noFill/>
          <a:ln>
            <a:solidFill>
              <a:srgbClr val="000000"/>
            </a:solidFill>
            <a:miter lim="800000"/>
            <a:headEnd/>
            <a:tailEnd/>
          </a:ln>
        </p:spPr>
      </p:sp>
      <p:sp>
        <p:nvSpPr>
          <p:cNvPr id="1280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80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40D25F-1AF1-43B4-AD93-ED5F46201E2E}" type="slidenum">
              <a:rPr lang="zh-CN" altLang="en-US">
                <a:latin typeface="Arial" charset="0"/>
                <a:ea typeface="宋体" charset="-122"/>
              </a:rPr>
              <a:pPr/>
              <a:t>68</a:t>
            </a:fld>
            <a:endParaRPr lang="en-US" altLang="zh-CN">
              <a:latin typeface="Arial"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45FC8C-3620-47B2-A51A-284760465787}" type="slidenum">
              <a:rPr lang="zh-CN" altLang="en-US">
                <a:latin typeface="Arial" charset="0"/>
                <a:ea typeface="宋体" charset="-122"/>
              </a:rPr>
              <a:pPr/>
              <a:t>12</a:t>
            </a:fld>
            <a:endParaRPr lang="en-US" altLang="zh-CN">
              <a:latin typeface="Arial"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15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2DE840-1C33-4E26-AAD7-11D57D41ED2C}" type="slidenum">
              <a:rPr lang="zh-CN" altLang="en-US">
                <a:latin typeface="Arial" charset="0"/>
                <a:ea typeface="宋体" charset="-122"/>
              </a:rPr>
              <a:pPr/>
              <a:t>13</a:t>
            </a:fld>
            <a:endParaRPr lang="en-US" altLang="zh-CN">
              <a:latin typeface="Arial"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DB900E-CBB3-456D-8264-31CF4340CC46}" type="slidenum">
              <a:rPr lang="zh-CN" altLang="en-US">
                <a:latin typeface="Arial" charset="0"/>
                <a:ea typeface="宋体" charset="-122"/>
              </a:rPr>
              <a:pPr/>
              <a:t>18</a:t>
            </a:fld>
            <a:endParaRPr lang="en-US" altLang="zh-CN">
              <a:latin typeface="Arial"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bwMode="auto">
          <a:noFill/>
          <a:ln>
            <a:solidFill>
              <a:srgbClr val="000000"/>
            </a:solidFill>
            <a:miter lim="800000"/>
            <a:headEnd/>
            <a:tailEnd/>
          </a:ln>
        </p:spPr>
      </p:sp>
      <p:sp>
        <p:nvSpPr>
          <p:cNvPr id="327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27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36C363-B41E-416C-AA9B-6CE3A61E1F1A}" type="slidenum">
              <a:rPr lang="zh-CN" altLang="en-US">
                <a:latin typeface="Arial" charset="0"/>
                <a:ea typeface="宋体" charset="-122"/>
              </a:rPr>
              <a:pPr/>
              <a:t>19</a:t>
            </a:fld>
            <a:endParaRPr lang="en-US" altLang="zh-CN">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bwMode="auto">
          <a:noFill/>
          <a:ln>
            <a:solidFill>
              <a:srgbClr val="000000"/>
            </a:solidFill>
            <a:miter lim="800000"/>
            <a:headEnd/>
            <a:tailEnd/>
          </a:ln>
        </p:spPr>
      </p:sp>
      <p:sp>
        <p:nvSpPr>
          <p:cNvPr id="419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24F7E1-FC4F-4CA1-AD6C-E11437CECA93}" type="slidenum">
              <a:rPr lang="zh-CN" altLang="en-US">
                <a:latin typeface="Arial" charset="0"/>
                <a:ea typeface="宋体" charset="-122"/>
              </a:rPr>
              <a:pPr/>
              <a:t>24</a:t>
            </a:fld>
            <a:endParaRPr lang="en-US" altLang="zh-CN">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50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4081AB-CFFE-4E04-9120-E646CD67B425}" type="slidenum">
              <a:rPr lang="zh-CN" altLang="en-US">
                <a:latin typeface="Arial" charset="0"/>
                <a:ea typeface="宋体" charset="-122"/>
              </a:rPr>
              <a:pPr/>
              <a:t>25</a:t>
            </a:fld>
            <a:endParaRPr lang="en-US" altLang="zh-CN">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extLst>
          </p:cNvPr>
          <p:cNvSpPr>
            <a:spLocks noGrp="1"/>
          </p:cNvSpPr>
          <p:nvPr>
            <p:ph type="title"/>
          </p:nvPr>
        </p:nvSpPr>
        <p:spPr>
          <a:xfrm>
            <a:off x="941848" y="134346"/>
            <a:ext cx="10163432" cy="607193"/>
          </a:xfrm>
          <a:prstGeom prst="rect">
            <a:avLst/>
          </a:prstGeom>
        </p:spPr>
        <p:txBody>
          <a:bodyPr/>
          <a:lstStyle>
            <a:lvl1pPr>
              <a:lnSpc>
                <a:spcPct val="100000"/>
              </a:lnSpc>
              <a:defRPr/>
            </a:lvl1pPr>
          </a:lstStyle>
          <a:p>
            <a:r>
              <a:rPr lang="zh-CN" altLang="en-US" dirty="0"/>
              <a:t>单击此处编辑母版标题样式</a:t>
            </a:r>
          </a:p>
        </p:txBody>
      </p:sp>
      <p:sp>
        <p:nvSpPr>
          <p:cNvPr id="5" name="内容占位符 4">
            <a:extLst>
              <a:ext uri="{FF2B5EF4-FFF2-40B4-BE49-F238E27FC236}"/>
            </a:extLst>
          </p:cNvPr>
          <p:cNvSpPr>
            <a:spLocks noGrp="1"/>
          </p:cNvSpPr>
          <p:nvPr>
            <p:ph sz="quarter" idx="10"/>
          </p:nvPr>
        </p:nvSpPr>
        <p:spPr>
          <a:xfrm>
            <a:off x="1199456" y="925491"/>
            <a:ext cx="9648216" cy="4942244"/>
          </a:xfrm>
          <a:prstGeom prst="rect">
            <a:avLst/>
          </a:prstGeom>
        </p:spPr>
        <p:txBody>
          <a:bodyPr/>
          <a:lstStyle>
            <a:lvl1pPr marL="360000" indent="-360000">
              <a:lnSpc>
                <a:spcPct val="150000"/>
              </a:lnSpc>
              <a:spcBef>
                <a:spcPts val="500"/>
              </a:spcBef>
              <a:buFont typeface="Wingdings" panose="05000000000000000000" pitchFamily="2" charset="2"/>
              <a:buChar char=""/>
              <a:defRPr b="0">
                <a:solidFill>
                  <a:srgbClr val="0000FF"/>
                </a:solidFill>
              </a:defRPr>
            </a:lvl1pPr>
            <a:lvl2pPr marL="720000" indent="-288000">
              <a:lnSpc>
                <a:spcPct val="150000"/>
              </a:lnSpc>
              <a:buFont typeface="Wingdings" panose="05000000000000000000" pitchFamily="2" charset="2"/>
              <a:buChar char="Ø"/>
              <a:defRPr b="0"/>
            </a:lvl2pPr>
            <a:lvl3pPr marL="1080000" indent="-216000">
              <a:lnSpc>
                <a:spcPct val="130000"/>
              </a:lnSpc>
              <a:spcBef>
                <a:spcPts val="500"/>
              </a:spcBef>
              <a:defRPr/>
            </a:lvl3pPr>
            <a:lvl4pPr>
              <a:lnSpc>
                <a:spcPct val="100000"/>
              </a:lnSpc>
              <a:defRPr/>
            </a:lvl4pPr>
            <a:lvl5pPr>
              <a:lnSpc>
                <a:spcPct val="100000"/>
              </a:lnSpc>
              <a:defRPr/>
            </a:lvl5pPr>
          </a:lstStyle>
          <a:p>
            <a:pPr lvl="0"/>
            <a:r>
              <a:rPr lang="zh-CN" altLang="en-US" dirty="0"/>
              <a:t>编辑母版文本样式</a:t>
            </a:r>
          </a:p>
          <a:p>
            <a:pPr lvl="1"/>
            <a:r>
              <a:rPr lang="zh-CN" altLang="en-US" dirty="0"/>
              <a:t>第二级</a:t>
            </a:r>
          </a:p>
          <a:p>
            <a:pPr lvl="2"/>
            <a:r>
              <a:rPr lang="zh-CN" altLang="en-US" dirty="0"/>
              <a:t>第三级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0834" name="Picture 6" descr="图片2"/>
          <p:cNvPicPr>
            <a:picLocks noChangeAspect="1" noChangeArrowheads="1"/>
          </p:cNvPicPr>
          <p:nvPr/>
        </p:nvPicPr>
        <p:blipFill>
          <a:blip r:embed="rId3"/>
          <a:srcRect/>
          <a:stretch>
            <a:fillRect/>
          </a:stretch>
        </p:blipFill>
        <p:spPr bwMode="auto">
          <a:xfrm>
            <a:off x="5048250" y="0"/>
            <a:ext cx="7143750" cy="762000"/>
          </a:xfrm>
          <a:prstGeom prst="rect">
            <a:avLst/>
          </a:prstGeom>
          <a:noFill/>
          <a:ln w="9525">
            <a:noFill/>
            <a:miter lim="800000"/>
            <a:headEnd/>
            <a:tailEnd/>
          </a:ln>
        </p:spPr>
      </p:pic>
      <p:pic>
        <p:nvPicPr>
          <p:cNvPr id="120835" name="Picture 7" descr="图片1"/>
          <p:cNvPicPr>
            <a:picLocks noChangeAspect="1" noChangeArrowheads="1"/>
          </p:cNvPicPr>
          <p:nvPr/>
        </p:nvPicPr>
        <p:blipFill>
          <a:blip r:embed="rId4"/>
          <a:srcRect/>
          <a:stretch>
            <a:fillRect/>
          </a:stretch>
        </p:blipFill>
        <p:spPr bwMode="auto">
          <a:xfrm>
            <a:off x="0" y="76200"/>
            <a:ext cx="12192000" cy="609600"/>
          </a:xfrm>
          <a:prstGeom prst="rect">
            <a:avLst/>
          </a:prstGeom>
          <a:noFill/>
          <a:ln w="9525">
            <a:noFill/>
            <a:miter lim="800000"/>
            <a:headEnd/>
            <a:tailEnd/>
          </a:ln>
        </p:spPr>
      </p:pic>
      <p:pic>
        <p:nvPicPr>
          <p:cNvPr id="120836" name="Picture 9" descr="图片2"/>
          <p:cNvPicPr>
            <a:picLocks noChangeAspect="1" noChangeArrowheads="1"/>
          </p:cNvPicPr>
          <p:nvPr/>
        </p:nvPicPr>
        <p:blipFill>
          <a:blip r:embed="rId3"/>
          <a:srcRect/>
          <a:stretch>
            <a:fillRect/>
          </a:stretch>
        </p:blipFill>
        <p:spPr bwMode="auto">
          <a:xfrm>
            <a:off x="5048250" y="0"/>
            <a:ext cx="7143750" cy="762000"/>
          </a:xfrm>
          <a:prstGeom prst="rect">
            <a:avLst/>
          </a:prstGeom>
          <a:noFill/>
          <a:ln w="9525">
            <a:noFill/>
            <a:miter lim="800000"/>
            <a:headEnd/>
            <a:tailEnd/>
          </a:ln>
        </p:spPr>
      </p:pic>
      <p:pic>
        <p:nvPicPr>
          <p:cNvPr id="120837" name="Picture 10" descr="图片1"/>
          <p:cNvPicPr>
            <a:picLocks noChangeAspect="1" noChangeArrowheads="1"/>
          </p:cNvPicPr>
          <p:nvPr/>
        </p:nvPicPr>
        <p:blipFill>
          <a:blip r:embed="rId4"/>
          <a:srcRect/>
          <a:stretch>
            <a:fillRect/>
          </a:stretch>
        </p:blipFill>
        <p:spPr bwMode="auto">
          <a:xfrm>
            <a:off x="0" y="76200"/>
            <a:ext cx="12192000" cy="609600"/>
          </a:xfrm>
          <a:prstGeom prst="rect">
            <a:avLst/>
          </a:prstGeom>
          <a:noFill/>
          <a:ln w="9525">
            <a:noFill/>
            <a:miter lim="800000"/>
            <a:headEnd/>
            <a:tailEnd/>
          </a:ln>
        </p:spPr>
      </p:pic>
      <p:sp>
        <p:nvSpPr>
          <p:cNvPr id="11" name="TextBox 7">
            <a:extLst>
              <a:ext uri="{FF2B5EF4-FFF2-40B4-BE49-F238E27FC236}"/>
            </a:extLst>
          </p:cNvPr>
          <p:cNvSpPr txBox="1"/>
          <p:nvPr/>
        </p:nvSpPr>
        <p:spPr>
          <a:xfrm>
            <a:off x="236538" y="207963"/>
            <a:ext cx="1752600" cy="323850"/>
          </a:xfrm>
          <a:prstGeom prst="rect">
            <a:avLst/>
          </a:prstGeom>
          <a:noFill/>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defRPr/>
            </a:pPr>
            <a:endParaRPr lang="zh-CN" altLang="zh-CN" sz="1500">
              <a:solidFill>
                <a:srgbClr val="0D0D0D"/>
              </a:solidFill>
              <a:latin typeface="华文行楷" pitchFamily="2" charset="-122"/>
              <a:ea typeface="华文行楷" pitchFamily="2" charset="-122"/>
              <a:cs typeface="Tahoma" pitchFamily="34" charset="0"/>
            </a:endParaRPr>
          </a:p>
        </p:txBody>
      </p:sp>
      <p:sp>
        <p:nvSpPr>
          <p:cNvPr id="12" name="标题 1">
            <a:extLst>
              <a:ext uri="{FF2B5EF4-FFF2-40B4-BE49-F238E27FC236}"/>
            </a:extLst>
          </p:cNvPr>
          <p:cNvSpPr txBox="1">
            <a:spLocks noChangeArrowheads="1"/>
          </p:cNvSpPr>
          <p:nvPr/>
        </p:nvSpPr>
        <p:spPr bwMode="auto">
          <a:xfrm>
            <a:off x="2540000" y="115888"/>
            <a:ext cx="7620000" cy="533400"/>
          </a:xfrm>
          <a:prstGeom prst="rect">
            <a:avLst/>
          </a:prstGeom>
          <a:noFill/>
          <a:ln>
            <a:noFill/>
          </a:ln>
          <a:extLst>
            <a:ext uri="{909E8E84-426E-40DD-AFC4-6F175D3DCCD1}"/>
            <a:ext uri="{91240B29-F687-4F45-9708-019B960494DF}"/>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b="1">
                <a:solidFill>
                  <a:schemeClr val="bg1"/>
                </a:solidFill>
                <a:latin typeface="微软雅黑" panose="020B0503020204020204" pitchFamily="34" charset="-122"/>
                <a:ea typeface="微软雅黑" panose="020B0503020204020204" pitchFamily="34" charset="-122"/>
              </a:rPr>
              <a:t>单击此处编辑母版标题样式</a:t>
            </a:r>
          </a:p>
        </p:txBody>
      </p:sp>
      <p:pic>
        <p:nvPicPr>
          <p:cNvPr id="120840" name="Picture 6" descr="图片2"/>
          <p:cNvPicPr>
            <a:picLocks noChangeAspect="1" noChangeArrowheads="1"/>
          </p:cNvPicPr>
          <p:nvPr/>
        </p:nvPicPr>
        <p:blipFill>
          <a:blip r:embed="rId3"/>
          <a:srcRect/>
          <a:stretch>
            <a:fillRect/>
          </a:stretch>
        </p:blipFill>
        <p:spPr bwMode="auto">
          <a:xfrm>
            <a:off x="5048250" y="0"/>
            <a:ext cx="7143750" cy="762000"/>
          </a:xfrm>
          <a:prstGeom prst="rect">
            <a:avLst/>
          </a:prstGeom>
          <a:noFill/>
          <a:ln w="9525">
            <a:noFill/>
            <a:miter lim="800000"/>
            <a:headEnd/>
            <a:tailEnd/>
          </a:ln>
        </p:spPr>
      </p:pic>
      <p:pic>
        <p:nvPicPr>
          <p:cNvPr id="120841" name="Picture 7" descr="图片1"/>
          <p:cNvPicPr>
            <a:picLocks noChangeAspect="1" noChangeArrowheads="1"/>
          </p:cNvPicPr>
          <p:nvPr/>
        </p:nvPicPr>
        <p:blipFill>
          <a:blip r:embed="rId4"/>
          <a:srcRect/>
          <a:stretch>
            <a:fillRect/>
          </a:stretch>
        </p:blipFill>
        <p:spPr bwMode="auto">
          <a:xfrm>
            <a:off x="0" y="76200"/>
            <a:ext cx="12192000" cy="609600"/>
          </a:xfrm>
          <a:prstGeom prst="rect">
            <a:avLst/>
          </a:prstGeom>
          <a:noFill/>
          <a:ln w="9525">
            <a:noFill/>
            <a:miter lim="800000"/>
            <a:headEnd/>
            <a:tailEnd/>
          </a:ln>
        </p:spPr>
      </p:pic>
      <p:pic>
        <p:nvPicPr>
          <p:cNvPr id="120842" name="Picture 9" descr="图片2"/>
          <p:cNvPicPr>
            <a:picLocks noChangeAspect="1" noChangeArrowheads="1"/>
          </p:cNvPicPr>
          <p:nvPr/>
        </p:nvPicPr>
        <p:blipFill>
          <a:blip r:embed="rId3"/>
          <a:srcRect/>
          <a:stretch>
            <a:fillRect/>
          </a:stretch>
        </p:blipFill>
        <p:spPr bwMode="auto">
          <a:xfrm>
            <a:off x="5048250" y="0"/>
            <a:ext cx="7143750" cy="762000"/>
          </a:xfrm>
          <a:prstGeom prst="rect">
            <a:avLst/>
          </a:prstGeom>
          <a:noFill/>
          <a:ln w="9525">
            <a:noFill/>
            <a:miter lim="800000"/>
            <a:headEnd/>
            <a:tailEnd/>
          </a:ln>
        </p:spPr>
      </p:pic>
      <p:pic>
        <p:nvPicPr>
          <p:cNvPr id="120843" name="Picture 10" descr="图片1"/>
          <p:cNvPicPr>
            <a:picLocks noChangeAspect="1" noChangeArrowheads="1"/>
          </p:cNvPicPr>
          <p:nvPr/>
        </p:nvPicPr>
        <p:blipFill>
          <a:blip r:embed="rId4"/>
          <a:srcRect/>
          <a:stretch>
            <a:fillRect/>
          </a:stretch>
        </p:blipFill>
        <p:spPr bwMode="auto">
          <a:xfrm>
            <a:off x="0" y="76200"/>
            <a:ext cx="12192000" cy="609600"/>
          </a:xfrm>
          <a:prstGeom prst="rect">
            <a:avLst/>
          </a:prstGeom>
          <a:noFill/>
          <a:ln w="9525">
            <a:noFill/>
            <a:miter lim="800000"/>
            <a:headEnd/>
            <a:tailEnd/>
          </a:ln>
        </p:spPr>
      </p:pic>
      <p:sp>
        <p:nvSpPr>
          <p:cNvPr id="17" name="Rectangle 78">
            <a:extLst>
              <a:ext uri="{FF2B5EF4-FFF2-40B4-BE49-F238E27FC236}"/>
            </a:extLst>
          </p:cNvPr>
          <p:cNvSpPr>
            <a:spLocks noChangeArrowheads="1"/>
          </p:cNvSpPr>
          <p:nvPr userDrawn="1"/>
        </p:nvSpPr>
        <p:spPr bwMode="ltGray">
          <a:xfrm>
            <a:off x="0" y="6580188"/>
            <a:ext cx="12192000" cy="290512"/>
          </a:xfrm>
          <a:prstGeom prst="rect">
            <a:avLst/>
          </a:prstGeom>
          <a:gradFill rotWithShape="1">
            <a:gsLst>
              <a:gs pos="0">
                <a:schemeClr val="accent1"/>
              </a:gs>
              <a:gs pos="100000">
                <a:schemeClr val="accent2"/>
              </a:gs>
            </a:gsLst>
            <a:lin ang="0" scaled="1"/>
          </a:gradFill>
          <a:ln w="12700" cap="sq">
            <a:noFill/>
            <a:miter lim="800000"/>
            <a:headEnd type="none" w="sm" len="sm"/>
            <a:tailEnd type="none" w="sm" len="sm"/>
          </a:ln>
          <a:effectLst/>
        </p:spPr>
        <p:txBody>
          <a:bodyPr wrap="none" anchor="ctr"/>
          <a:lstStyle/>
          <a:p>
            <a:pPr>
              <a:defRPr/>
            </a:pPr>
            <a:endParaRPr lang="zh-CN" altLang="en-US">
              <a:latin typeface="Arial"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ctr" rtl="0" fontAlgn="base">
        <a:lnSpc>
          <a:spcPct val="90000"/>
        </a:lnSpc>
        <a:spcBef>
          <a:spcPct val="0"/>
        </a:spcBef>
        <a:spcAft>
          <a:spcPct val="0"/>
        </a:spcAft>
        <a:defRPr sz="2400" b="1" kern="1200">
          <a:solidFill>
            <a:schemeClr val="bg1"/>
          </a:solidFill>
          <a:latin typeface="微软雅黑" panose="020B0503020204020204" pitchFamily="34" charset="-122"/>
          <a:ea typeface="微软雅黑" panose="020B0503020204020204" pitchFamily="34" charset="-122"/>
          <a:cs typeface="微软雅黑"/>
        </a:defRPr>
      </a:lvl1pPr>
      <a:lvl2pPr algn="ctr" rtl="0" fontAlgn="base">
        <a:lnSpc>
          <a:spcPct val="90000"/>
        </a:lnSpc>
        <a:spcBef>
          <a:spcPct val="0"/>
        </a:spcBef>
        <a:spcAft>
          <a:spcPct val="0"/>
        </a:spcAft>
        <a:defRPr sz="2400" b="1">
          <a:solidFill>
            <a:schemeClr val="bg1"/>
          </a:solidFill>
          <a:latin typeface="微软雅黑"/>
          <a:ea typeface="微软雅黑"/>
          <a:cs typeface="微软雅黑"/>
        </a:defRPr>
      </a:lvl2pPr>
      <a:lvl3pPr algn="ctr" rtl="0" fontAlgn="base">
        <a:lnSpc>
          <a:spcPct val="90000"/>
        </a:lnSpc>
        <a:spcBef>
          <a:spcPct val="0"/>
        </a:spcBef>
        <a:spcAft>
          <a:spcPct val="0"/>
        </a:spcAft>
        <a:defRPr sz="2400" b="1">
          <a:solidFill>
            <a:schemeClr val="bg1"/>
          </a:solidFill>
          <a:latin typeface="微软雅黑"/>
          <a:ea typeface="微软雅黑"/>
          <a:cs typeface="微软雅黑"/>
        </a:defRPr>
      </a:lvl3pPr>
      <a:lvl4pPr algn="ctr" rtl="0" fontAlgn="base">
        <a:lnSpc>
          <a:spcPct val="90000"/>
        </a:lnSpc>
        <a:spcBef>
          <a:spcPct val="0"/>
        </a:spcBef>
        <a:spcAft>
          <a:spcPct val="0"/>
        </a:spcAft>
        <a:defRPr sz="2400" b="1">
          <a:solidFill>
            <a:schemeClr val="bg1"/>
          </a:solidFill>
          <a:latin typeface="微软雅黑"/>
          <a:ea typeface="微软雅黑"/>
          <a:cs typeface="微软雅黑"/>
        </a:defRPr>
      </a:lvl4pPr>
      <a:lvl5pPr algn="ctr" rtl="0" fontAlgn="base">
        <a:lnSpc>
          <a:spcPct val="90000"/>
        </a:lnSpc>
        <a:spcBef>
          <a:spcPct val="0"/>
        </a:spcBef>
        <a:spcAft>
          <a:spcPct val="0"/>
        </a:spcAft>
        <a:defRPr sz="2400" b="1">
          <a:solidFill>
            <a:schemeClr val="bg1"/>
          </a:solidFill>
          <a:latin typeface="微软雅黑"/>
          <a:ea typeface="微软雅黑"/>
          <a:cs typeface="微软雅黑"/>
        </a:defRPr>
      </a:lvl5pPr>
      <a:lvl6pPr marL="457200" algn="ctr" rtl="0" fontAlgn="base">
        <a:lnSpc>
          <a:spcPct val="90000"/>
        </a:lnSpc>
        <a:spcBef>
          <a:spcPct val="0"/>
        </a:spcBef>
        <a:spcAft>
          <a:spcPct val="0"/>
        </a:spcAft>
        <a:defRPr sz="2400" b="1">
          <a:solidFill>
            <a:schemeClr val="bg1"/>
          </a:solidFill>
          <a:latin typeface="微软雅黑"/>
          <a:ea typeface="微软雅黑"/>
          <a:cs typeface="微软雅黑"/>
        </a:defRPr>
      </a:lvl6pPr>
      <a:lvl7pPr marL="914400" algn="ctr" rtl="0" fontAlgn="base">
        <a:lnSpc>
          <a:spcPct val="90000"/>
        </a:lnSpc>
        <a:spcBef>
          <a:spcPct val="0"/>
        </a:spcBef>
        <a:spcAft>
          <a:spcPct val="0"/>
        </a:spcAft>
        <a:defRPr sz="2400" b="1">
          <a:solidFill>
            <a:schemeClr val="bg1"/>
          </a:solidFill>
          <a:latin typeface="微软雅黑"/>
          <a:ea typeface="微软雅黑"/>
          <a:cs typeface="微软雅黑"/>
        </a:defRPr>
      </a:lvl7pPr>
      <a:lvl8pPr marL="1371600" algn="ctr" rtl="0" fontAlgn="base">
        <a:lnSpc>
          <a:spcPct val="90000"/>
        </a:lnSpc>
        <a:spcBef>
          <a:spcPct val="0"/>
        </a:spcBef>
        <a:spcAft>
          <a:spcPct val="0"/>
        </a:spcAft>
        <a:defRPr sz="2400" b="1">
          <a:solidFill>
            <a:schemeClr val="bg1"/>
          </a:solidFill>
          <a:latin typeface="微软雅黑"/>
          <a:ea typeface="微软雅黑"/>
          <a:cs typeface="微软雅黑"/>
        </a:defRPr>
      </a:lvl8pPr>
      <a:lvl9pPr marL="1828800" algn="ctr" rtl="0" fontAlgn="base">
        <a:lnSpc>
          <a:spcPct val="90000"/>
        </a:lnSpc>
        <a:spcBef>
          <a:spcPct val="0"/>
        </a:spcBef>
        <a:spcAft>
          <a:spcPct val="0"/>
        </a:spcAft>
        <a:defRPr sz="2400" b="1">
          <a:solidFill>
            <a:schemeClr val="bg1"/>
          </a:solidFill>
          <a:latin typeface="微软雅黑"/>
          <a:ea typeface="微软雅黑"/>
          <a:cs typeface="微软雅黑"/>
        </a:defRPr>
      </a:lvl9pPr>
    </p:titleStyle>
    <p:bodyStyle>
      <a:lvl1pPr marL="228600" indent="-228600" algn="l" rtl="0" fontAlgn="base">
        <a:lnSpc>
          <a:spcPct val="90000"/>
        </a:lnSpc>
        <a:spcBef>
          <a:spcPts val="1000"/>
        </a:spcBef>
        <a:spcAft>
          <a:spcPct val="0"/>
        </a:spcAft>
        <a:buFont typeface="Arial" charset="0"/>
        <a:buChar char="•"/>
        <a:defRPr sz="2200" b="1" kern="1200">
          <a:solidFill>
            <a:schemeClr val="tx1"/>
          </a:solidFill>
          <a:latin typeface="微软雅黑" panose="020B0503020204020204" pitchFamily="34" charset="-122"/>
          <a:ea typeface="微软雅黑" panose="020B0503020204020204" pitchFamily="34" charset="-122"/>
          <a:cs typeface="微软雅黑"/>
        </a:defRPr>
      </a:lvl1pPr>
      <a:lvl2pPr marL="685800" indent="-228600" algn="l" rtl="0" fontAlgn="base">
        <a:lnSpc>
          <a:spcPct val="90000"/>
        </a:lnSpc>
        <a:spcBef>
          <a:spcPts val="500"/>
        </a:spcBef>
        <a:spcAft>
          <a:spcPct val="0"/>
        </a:spcAft>
        <a:buFont typeface="Arial" charset="0"/>
        <a:buChar char="•"/>
        <a:defRPr sz="2000" b="1" kern="1200">
          <a:solidFill>
            <a:schemeClr val="tx1"/>
          </a:solidFill>
          <a:latin typeface="微软雅黑" panose="020B0503020204020204" pitchFamily="34" charset="-122"/>
          <a:ea typeface="微软雅黑" panose="020B0503020204020204" pitchFamily="34" charset="-122"/>
          <a:cs typeface="微软雅黑"/>
        </a:defRPr>
      </a:lvl2pPr>
      <a:lvl3pPr marL="1143000" indent="-228600" algn="l" rtl="0" fontAlgn="base">
        <a:lnSpc>
          <a:spcPct val="90000"/>
        </a:lnSpc>
        <a:spcBef>
          <a:spcPts val="500"/>
        </a:spcBef>
        <a:spcAft>
          <a:spcPct val="0"/>
        </a:spcAft>
        <a:buFont typeface="Arial" charset="0"/>
        <a:buChar char="•"/>
        <a:defRPr kern="1200">
          <a:solidFill>
            <a:schemeClr val="tx1"/>
          </a:solidFill>
          <a:latin typeface="微软雅黑" panose="020B0503020204020204" pitchFamily="34" charset="-122"/>
          <a:ea typeface="微软雅黑" panose="020B0503020204020204" pitchFamily="34" charset="-122"/>
          <a:cs typeface="微软雅黑"/>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1.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oleObject" Target="../embeddings/oleObject42.bin"/><Relationship Id="rId3" Type="http://schemas.openxmlformats.org/officeDocument/2006/relationships/oleObject" Target="../embeddings/oleObject32.bin"/><Relationship Id="rId7" Type="http://schemas.openxmlformats.org/officeDocument/2006/relationships/oleObject" Target="../embeddings/oleObject36.bin"/><Relationship Id="rId12" Type="http://schemas.openxmlformats.org/officeDocument/2006/relationships/oleObject" Target="../embeddings/oleObject41.bin"/><Relationship Id="rId17" Type="http://schemas.openxmlformats.org/officeDocument/2006/relationships/oleObject" Target="../embeddings/oleObject46.bin"/><Relationship Id="rId2" Type="http://schemas.openxmlformats.org/officeDocument/2006/relationships/slideLayout" Target="../slideLayouts/slideLayout1.xml"/><Relationship Id="rId16" Type="http://schemas.openxmlformats.org/officeDocument/2006/relationships/oleObject" Target="../embeddings/oleObject45.bin"/><Relationship Id="rId1" Type="http://schemas.openxmlformats.org/officeDocument/2006/relationships/vmlDrawing" Target="../drawings/vmlDrawing13.vml"/><Relationship Id="rId6" Type="http://schemas.openxmlformats.org/officeDocument/2006/relationships/oleObject" Target="../embeddings/oleObject35.bin"/><Relationship Id="rId11" Type="http://schemas.openxmlformats.org/officeDocument/2006/relationships/oleObject" Target="../embeddings/oleObject40.bin"/><Relationship Id="rId5" Type="http://schemas.openxmlformats.org/officeDocument/2006/relationships/oleObject" Target="../embeddings/oleObject34.bin"/><Relationship Id="rId15" Type="http://schemas.openxmlformats.org/officeDocument/2006/relationships/oleObject" Target="../embeddings/oleObject44.bin"/><Relationship Id="rId10" Type="http://schemas.openxmlformats.org/officeDocument/2006/relationships/oleObject" Target="../embeddings/oleObject39.bin"/><Relationship Id="rId4" Type="http://schemas.openxmlformats.org/officeDocument/2006/relationships/oleObject" Target="../embeddings/oleObject33.bin"/><Relationship Id="rId9" Type="http://schemas.openxmlformats.org/officeDocument/2006/relationships/oleObject" Target="../embeddings/oleObject38.bin"/><Relationship Id="rId14" Type="http://schemas.openxmlformats.org/officeDocument/2006/relationships/oleObject" Target="../embeddings/oleObject4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4.bin"/><Relationship Id="rId3" Type="http://schemas.openxmlformats.org/officeDocument/2006/relationships/notesSlide" Target="../notesSlides/notesSlide14.xml"/><Relationship Id="rId7" Type="http://schemas.openxmlformats.org/officeDocument/2006/relationships/oleObject" Target="../embeddings/oleObject48.bin"/><Relationship Id="rId12"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47.bin"/><Relationship Id="rId11" Type="http://schemas.openxmlformats.org/officeDocument/2006/relationships/oleObject" Target="../embeddings/oleObject52.bin"/><Relationship Id="rId5" Type="http://schemas.openxmlformats.org/officeDocument/2006/relationships/image" Target="../media/image60.emf"/><Relationship Id="rId10" Type="http://schemas.openxmlformats.org/officeDocument/2006/relationships/oleObject" Target="../embeddings/oleObject51.bin"/><Relationship Id="rId4" Type="http://schemas.openxmlformats.org/officeDocument/2006/relationships/image" Target="../media/image59.emf"/><Relationship Id="rId9" Type="http://schemas.openxmlformats.org/officeDocument/2006/relationships/oleObject" Target="../embeddings/oleObject5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oleObject" Target="../embeddings/oleObject61.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oleObject" Target="../embeddings/oleObject6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4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0.jpe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oleObject" Target="../embeddings/oleObject66.bin"/></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51.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wmf"/><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3.bin"/><Relationship Id="rId3" Type="http://schemas.openxmlformats.org/officeDocument/2006/relationships/oleObject" Target="../embeddings/oleObject73.bin"/><Relationship Id="rId7" Type="http://schemas.openxmlformats.org/officeDocument/2006/relationships/oleObject" Target="../embeddings/oleObject77.bin"/><Relationship Id="rId12" Type="http://schemas.openxmlformats.org/officeDocument/2006/relationships/oleObject" Target="../embeddings/oleObject82.bin"/><Relationship Id="rId2" Type="http://schemas.openxmlformats.org/officeDocument/2006/relationships/slideLayout" Target="../slideLayouts/slideLayout1.xml"/><Relationship Id="rId16" Type="http://schemas.openxmlformats.org/officeDocument/2006/relationships/oleObject" Target="../embeddings/oleObject86.bin"/><Relationship Id="rId1" Type="http://schemas.openxmlformats.org/officeDocument/2006/relationships/vmlDrawing" Target="../drawings/vmlDrawing22.vml"/><Relationship Id="rId6" Type="http://schemas.openxmlformats.org/officeDocument/2006/relationships/oleObject" Target="../embeddings/oleObject76.bin"/><Relationship Id="rId11" Type="http://schemas.openxmlformats.org/officeDocument/2006/relationships/oleObject" Target="../embeddings/oleObject81.bin"/><Relationship Id="rId5" Type="http://schemas.openxmlformats.org/officeDocument/2006/relationships/oleObject" Target="../embeddings/oleObject75.bin"/><Relationship Id="rId15" Type="http://schemas.openxmlformats.org/officeDocument/2006/relationships/oleObject" Target="../embeddings/oleObject85.bin"/><Relationship Id="rId10" Type="http://schemas.openxmlformats.org/officeDocument/2006/relationships/oleObject" Target="../embeddings/oleObject80.bin"/><Relationship Id="rId4" Type="http://schemas.openxmlformats.org/officeDocument/2006/relationships/oleObject" Target="../embeddings/oleObject74.bin"/><Relationship Id="rId9" Type="http://schemas.openxmlformats.org/officeDocument/2006/relationships/oleObject" Target="../embeddings/oleObject79.bin"/><Relationship Id="rId14" Type="http://schemas.openxmlformats.org/officeDocument/2006/relationships/oleObject" Target="../embeddings/oleObject8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微软雅黑"/>
                <a:ea typeface="微软雅黑"/>
              </a:rPr>
              <a:t>DM3 </a:t>
            </a:r>
            <a:r>
              <a:rPr lang="zh-CN" altLang="en-US" smtClean="0">
                <a:latin typeface="微软雅黑"/>
                <a:ea typeface="微软雅黑"/>
              </a:rPr>
              <a:t>数据预处理</a:t>
            </a:r>
          </a:p>
        </p:txBody>
      </p:sp>
      <p:sp>
        <p:nvSpPr>
          <p:cNvPr id="34818" name="内容占位符 2"/>
          <p:cNvSpPr>
            <a:spLocks noGrp="1"/>
          </p:cNvSpPr>
          <p:nvPr>
            <p:ph sz="quarter" idx="10"/>
          </p:nvPr>
        </p:nvSpPr>
        <p:spPr bwMode="auto">
          <a:xfrm>
            <a:off x="3759200" y="1900238"/>
            <a:ext cx="5537200" cy="2503487"/>
          </a:xfrm>
          <a:noFill/>
          <a:ln>
            <a:miter lim="800000"/>
            <a:headEnd/>
            <a:tailEnd/>
          </a:ln>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zh-CN" sz="2400" smtClean="0">
                <a:solidFill>
                  <a:schemeClr val="tx1"/>
                </a:solidFill>
                <a:latin typeface="微软雅黑"/>
                <a:ea typeface="微软雅黑"/>
              </a:rPr>
              <a:t>3.1 </a:t>
            </a:r>
            <a:r>
              <a:rPr lang="zh-CN" altLang="en-US" sz="2400" smtClean="0">
                <a:solidFill>
                  <a:schemeClr val="tx1"/>
                </a:solidFill>
                <a:latin typeface="微软雅黑"/>
                <a:ea typeface="微软雅黑"/>
              </a:rPr>
              <a:t>数据预处理</a:t>
            </a:r>
            <a:endParaRPr lang="en-US" altLang="zh-CN" sz="2400" smtClean="0">
              <a:solidFill>
                <a:schemeClr val="tx1"/>
              </a:solidFill>
              <a:latin typeface="微软雅黑"/>
              <a:ea typeface="微软雅黑"/>
            </a:endParaRPr>
          </a:p>
          <a:p>
            <a:pPr marL="0" indent="0">
              <a:buFont typeface="Wingdings" panose="05000000000000000000" pitchFamily="2" charset="2"/>
              <a:buNone/>
            </a:pPr>
            <a:r>
              <a:rPr lang="en-US" altLang="zh-CN" sz="2400" smtClean="0">
                <a:solidFill>
                  <a:schemeClr val="tx1"/>
                </a:solidFill>
                <a:latin typeface="微软雅黑"/>
                <a:ea typeface="微软雅黑"/>
              </a:rPr>
              <a:t>3.2 </a:t>
            </a:r>
            <a:r>
              <a:rPr lang="zh-CN" altLang="en-US" sz="2400" smtClean="0">
                <a:solidFill>
                  <a:schemeClr val="tx1"/>
                </a:solidFill>
                <a:latin typeface="微软雅黑"/>
                <a:ea typeface="微软雅黑"/>
              </a:rPr>
              <a:t>数据清理</a:t>
            </a:r>
            <a:endParaRPr lang="en-US" altLang="zh-CN" sz="2400" smtClean="0">
              <a:solidFill>
                <a:schemeClr val="tx1"/>
              </a:solidFill>
              <a:latin typeface="微软雅黑"/>
              <a:ea typeface="微软雅黑"/>
            </a:endParaRPr>
          </a:p>
          <a:p>
            <a:pPr marL="0" indent="0">
              <a:buFont typeface="Wingdings" panose="05000000000000000000" pitchFamily="2" charset="2"/>
              <a:buNone/>
            </a:pPr>
            <a:r>
              <a:rPr lang="en-US" altLang="zh-CN" sz="2400" smtClean="0">
                <a:solidFill>
                  <a:schemeClr val="tx1"/>
                </a:solidFill>
                <a:latin typeface="微软雅黑"/>
                <a:ea typeface="微软雅黑"/>
              </a:rPr>
              <a:t>3.3 </a:t>
            </a:r>
            <a:r>
              <a:rPr lang="zh-CN" altLang="en-US" sz="2400" smtClean="0">
                <a:solidFill>
                  <a:schemeClr val="tx1"/>
                </a:solidFill>
                <a:latin typeface="微软雅黑"/>
                <a:ea typeface="微软雅黑"/>
              </a:rPr>
              <a:t>数据集成</a:t>
            </a:r>
            <a:endParaRPr lang="en-US" altLang="zh-CN" sz="2400" smtClean="0">
              <a:solidFill>
                <a:schemeClr val="tx1"/>
              </a:solidFill>
              <a:latin typeface="微软雅黑"/>
              <a:ea typeface="微软雅黑"/>
            </a:endParaRPr>
          </a:p>
          <a:p>
            <a:pPr marL="0" indent="0">
              <a:buFont typeface="Wingdings" panose="05000000000000000000" pitchFamily="2" charset="2"/>
              <a:buNone/>
            </a:pPr>
            <a:r>
              <a:rPr lang="en-US" altLang="zh-CN" sz="2400" smtClean="0">
                <a:solidFill>
                  <a:schemeClr val="tx1"/>
                </a:solidFill>
                <a:latin typeface="微软雅黑"/>
                <a:ea typeface="微软雅黑"/>
              </a:rPr>
              <a:t>3.4 </a:t>
            </a:r>
            <a:r>
              <a:rPr lang="zh-CN" altLang="en-US" sz="2400" smtClean="0">
                <a:solidFill>
                  <a:schemeClr val="tx1"/>
                </a:solidFill>
                <a:latin typeface="微软雅黑"/>
                <a:ea typeface="微软雅黑"/>
              </a:rPr>
              <a:t>数据归约</a:t>
            </a:r>
            <a:endParaRPr lang="en-US" altLang="zh-CN" sz="2400" smtClean="0">
              <a:solidFill>
                <a:schemeClr val="tx1"/>
              </a:solidFill>
              <a:latin typeface="微软雅黑"/>
              <a:ea typeface="微软雅黑"/>
            </a:endParaRPr>
          </a:p>
          <a:p>
            <a:pPr marL="0" indent="0">
              <a:buFont typeface="Wingdings" panose="05000000000000000000" pitchFamily="2" charset="2"/>
              <a:buNone/>
            </a:pPr>
            <a:r>
              <a:rPr lang="en-US" altLang="zh-CN" sz="2400" smtClean="0">
                <a:solidFill>
                  <a:schemeClr val="tx1"/>
                </a:solidFill>
                <a:latin typeface="微软雅黑"/>
                <a:ea typeface="微软雅黑"/>
              </a:rPr>
              <a:t>3.5 </a:t>
            </a:r>
            <a:r>
              <a:rPr lang="zh-CN" altLang="en-US" sz="2400" smtClean="0">
                <a:solidFill>
                  <a:schemeClr val="tx1"/>
                </a:solidFill>
                <a:latin typeface="微软雅黑"/>
                <a:ea typeface="微软雅黑"/>
              </a:rPr>
              <a:t>数据变换与数据离散化</a:t>
            </a:r>
            <a:endParaRPr lang="zh-CN" altLang="en-US" smtClean="0">
              <a:latin typeface="微软雅黑"/>
              <a:ea typeface="微软雅黑"/>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如何处理噪声</a:t>
            </a:r>
          </a:p>
        </p:txBody>
      </p:sp>
      <p:sp>
        <p:nvSpPr>
          <p:cNvPr id="57346"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分箱</a:t>
            </a:r>
            <a:endParaRPr lang="en-US" altLang="zh-CN" smtClean="0">
              <a:latin typeface="微软雅黑"/>
              <a:ea typeface="微软雅黑"/>
            </a:endParaRPr>
          </a:p>
          <a:p>
            <a:pPr marL="719138" lvl="1" indent="-287338"/>
            <a:r>
              <a:rPr lang="en-US" altLang="zh-CN" smtClean="0">
                <a:latin typeface="微软雅黑"/>
                <a:ea typeface="微软雅黑"/>
              </a:rPr>
              <a:t>price</a:t>
            </a:r>
            <a:r>
              <a:rPr lang="zh-CN" altLang="en-US" smtClean="0">
                <a:latin typeface="微软雅黑"/>
                <a:ea typeface="微软雅黑"/>
              </a:rPr>
              <a:t>的排序后数据（单位：美元）：</a:t>
            </a:r>
            <a:r>
              <a:rPr lang="en-US" altLang="zh-CN" smtClean="0">
                <a:latin typeface="微软雅黑"/>
                <a:ea typeface="微软雅黑"/>
              </a:rPr>
              <a:t> 4</a:t>
            </a:r>
            <a:r>
              <a:rPr lang="zh-CN" altLang="en-US" smtClean="0">
                <a:latin typeface="微软雅黑"/>
                <a:ea typeface="微软雅黑"/>
              </a:rPr>
              <a:t>，</a:t>
            </a:r>
            <a:r>
              <a:rPr lang="en-US" altLang="zh-CN" smtClean="0">
                <a:latin typeface="微软雅黑"/>
                <a:ea typeface="微软雅黑"/>
              </a:rPr>
              <a:t>8</a:t>
            </a:r>
            <a:r>
              <a:rPr lang="zh-CN" altLang="en-US" smtClean="0">
                <a:latin typeface="微软雅黑"/>
                <a:ea typeface="微软雅黑"/>
              </a:rPr>
              <a:t>，</a:t>
            </a:r>
            <a:r>
              <a:rPr lang="en-US" altLang="zh-CN" smtClean="0">
                <a:latin typeface="微软雅黑"/>
                <a:ea typeface="微软雅黑"/>
              </a:rPr>
              <a:t>15</a:t>
            </a:r>
            <a:r>
              <a:rPr lang="zh-CN" altLang="en-US" smtClean="0">
                <a:latin typeface="微软雅黑"/>
                <a:ea typeface="微软雅黑"/>
              </a:rPr>
              <a:t>，</a:t>
            </a:r>
            <a:r>
              <a:rPr lang="en-US" altLang="zh-CN" smtClean="0">
                <a:latin typeface="微软雅黑"/>
                <a:ea typeface="微软雅黑"/>
              </a:rPr>
              <a:t>21</a:t>
            </a:r>
            <a:r>
              <a:rPr lang="zh-CN" altLang="en-US" smtClean="0">
                <a:latin typeface="微软雅黑"/>
                <a:ea typeface="微软雅黑"/>
              </a:rPr>
              <a:t>，</a:t>
            </a:r>
            <a:r>
              <a:rPr lang="en-US" altLang="zh-CN" smtClean="0">
                <a:latin typeface="微软雅黑"/>
                <a:ea typeface="微软雅黑"/>
              </a:rPr>
              <a:t>21</a:t>
            </a:r>
            <a:r>
              <a:rPr lang="zh-CN" altLang="en-US" smtClean="0">
                <a:latin typeface="微软雅黑"/>
                <a:ea typeface="微软雅黑"/>
              </a:rPr>
              <a:t>，</a:t>
            </a:r>
            <a:r>
              <a:rPr lang="en-US" altLang="zh-CN" smtClean="0">
                <a:latin typeface="微软雅黑"/>
                <a:ea typeface="微软雅黑"/>
              </a:rPr>
              <a:t>24</a:t>
            </a:r>
            <a:r>
              <a:rPr lang="zh-CN" altLang="en-US" smtClean="0">
                <a:latin typeface="微软雅黑"/>
                <a:ea typeface="微软雅黑"/>
              </a:rPr>
              <a:t>，</a:t>
            </a:r>
            <a:r>
              <a:rPr lang="en-US" altLang="zh-CN" smtClean="0">
                <a:latin typeface="微软雅黑"/>
                <a:ea typeface="微软雅黑"/>
              </a:rPr>
              <a:t>25</a:t>
            </a:r>
            <a:r>
              <a:rPr lang="zh-CN" altLang="en-US" smtClean="0">
                <a:latin typeface="微软雅黑"/>
                <a:ea typeface="微软雅黑"/>
              </a:rPr>
              <a:t>，</a:t>
            </a:r>
            <a:r>
              <a:rPr lang="en-US" altLang="zh-CN" smtClean="0">
                <a:latin typeface="微软雅黑"/>
                <a:ea typeface="微软雅黑"/>
              </a:rPr>
              <a:t>28</a:t>
            </a:r>
            <a:r>
              <a:rPr lang="zh-CN" altLang="en-US" smtClean="0">
                <a:latin typeface="微软雅黑"/>
                <a:ea typeface="微软雅黑"/>
              </a:rPr>
              <a:t>，</a:t>
            </a:r>
            <a:r>
              <a:rPr lang="en-US" altLang="zh-CN" smtClean="0">
                <a:latin typeface="微软雅黑"/>
                <a:ea typeface="微软雅黑"/>
              </a:rPr>
              <a:t>34</a:t>
            </a:r>
          </a:p>
          <a:p>
            <a:pPr marL="719138" lvl="1" indent="-287338"/>
            <a:r>
              <a:rPr lang="zh-CN" altLang="en-US" smtClean="0">
                <a:latin typeface="微软雅黑"/>
                <a:ea typeface="微软雅黑"/>
              </a:rPr>
              <a:t>划分为（等深的）箱：</a:t>
            </a:r>
            <a:endParaRPr lang="en-US" altLang="zh-CN" smtClean="0">
              <a:latin typeface="微软雅黑"/>
              <a:ea typeface="微软雅黑"/>
            </a:endParaRPr>
          </a:p>
          <a:p>
            <a:pPr marL="1079500" lvl="2" indent="-215900"/>
            <a:r>
              <a:rPr lang="zh-CN" altLang="en-US" smtClean="0">
                <a:latin typeface="微软雅黑"/>
                <a:ea typeface="微软雅黑"/>
              </a:rPr>
              <a:t>箱</a:t>
            </a:r>
            <a:r>
              <a:rPr lang="en-US" altLang="zh-CN" smtClean="0">
                <a:latin typeface="微软雅黑"/>
                <a:ea typeface="微软雅黑"/>
              </a:rPr>
              <a:t>1</a:t>
            </a:r>
            <a:r>
              <a:rPr lang="zh-CN" altLang="en-US" smtClean="0">
                <a:latin typeface="微软雅黑"/>
                <a:ea typeface="微软雅黑"/>
              </a:rPr>
              <a:t>：</a:t>
            </a:r>
            <a:r>
              <a:rPr lang="en-US" altLang="zh-CN" smtClean="0">
                <a:latin typeface="微软雅黑"/>
                <a:ea typeface="微软雅黑"/>
              </a:rPr>
              <a:t>4</a:t>
            </a:r>
            <a:r>
              <a:rPr lang="zh-CN" altLang="en-US" smtClean="0">
                <a:latin typeface="微软雅黑"/>
                <a:ea typeface="微软雅黑"/>
              </a:rPr>
              <a:t>，</a:t>
            </a:r>
            <a:r>
              <a:rPr lang="en-US" altLang="zh-CN" smtClean="0">
                <a:latin typeface="微软雅黑"/>
                <a:ea typeface="微软雅黑"/>
              </a:rPr>
              <a:t>8</a:t>
            </a:r>
            <a:r>
              <a:rPr lang="zh-CN" altLang="en-US" smtClean="0">
                <a:latin typeface="微软雅黑"/>
                <a:ea typeface="微软雅黑"/>
              </a:rPr>
              <a:t>，</a:t>
            </a:r>
            <a:r>
              <a:rPr lang="en-US" altLang="zh-CN" smtClean="0">
                <a:latin typeface="微软雅黑"/>
                <a:ea typeface="微软雅黑"/>
              </a:rPr>
              <a:t>15</a:t>
            </a:r>
          </a:p>
          <a:p>
            <a:pPr marL="1079500" lvl="2" indent="-215900"/>
            <a:r>
              <a:rPr lang="zh-CN" altLang="en-US" smtClean="0">
                <a:latin typeface="微软雅黑"/>
                <a:ea typeface="微软雅黑"/>
              </a:rPr>
              <a:t>箱</a:t>
            </a:r>
            <a:r>
              <a:rPr lang="en-US" altLang="zh-CN" smtClean="0">
                <a:latin typeface="微软雅黑"/>
                <a:ea typeface="微软雅黑"/>
              </a:rPr>
              <a:t>2</a:t>
            </a:r>
            <a:r>
              <a:rPr lang="zh-CN" altLang="en-US" smtClean="0">
                <a:latin typeface="微软雅黑"/>
                <a:ea typeface="微软雅黑"/>
              </a:rPr>
              <a:t>：</a:t>
            </a:r>
            <a:r>
              <a:rPr lang="en-US" altLang="zh-CN" smtClean="0">
                <a:latin typeface="微软雅黑"/>
                <a:ea typeface="微软雅黑"/>
              </a:rPr>
              <a:t>21</a:t>
            </a:r>
            <a:r>
              <a:rPr lang="zh-CN" altLang="en-US" smtClean="0">
                <a:latin typeface="微软雅黑"/>
                <a:ea typeface="微软雅黑"/>
              </a:rPr>
              <a:t>，</a:t>
            </a:r>
            <a:r>
              <a:rPr lang="en-US" altLang="zh-CN" smtClean="0">
                <a:latin typeface="微软雅黑"/>
                <a:ea typeface="微软雅黑"/>
              </a:rPr>
              <a:t>21</a:t>
            </a:r>
            <a:r>
              <a:rPr lang="zh-CN" altLang="en-US" smtClean="0">
                <a:latin typeface="微软雅黑"/>
                <a:ea typeface="微软雅黑"/>
              </a:rPr>
              <a:t>，</a:t>
            </a:r>
            <a:r>
              <a:rPr lang="en-US" altLang="zh-CN" smtClean="0">
                <a:latin typeface="微软雅黑"/>
                <a:ea typeface="微软雅黑"/>
              </a:rPr>
              <a:t>24</a:t>
            </a:r>
          </a:p>
          <a:p>
            <a:pPr marL="1079500" lvl="2" indent="-215900"/>
            <a:r>
              <a:rPr lang="zh-CN" altLang="en-US" smtClean="0">
                <a:latin typeface="微软雅黑"/>
                <a:ea typeface="微软雅黑"/>
              </a:rPr>
              <a:t>箱</a:t>
            </a:r>
            <a:r>
              <a:rPr lang="en-US" altLang="zh-CN" smtClean="0">
                <a:latin typeface="微软雅黑"/>
                <a:ea typeface="微软雅黑"/>
              </a:rPr>
              <a:t>3</a:t>
            </a:r>
            <a:r>
              <a:rPr lang="zh-CN" altLang="en-US" smtClean="0">
                <a:latin typeface="微软雅黑"/>
                <a:ea typeface="微软雅黑"/>
              </a:rPr>
              <a:t>：</a:t>
            </a:r>
            <a:r>
              <a:rPr lang="en-US" altLang="zh-CN" smtClean="0">
                <a:latin typeface="微软雅黑"/>
                <a:ea typeface="微软雅黑"/>
              </a:rPr>
              <a:t>25</a:t>
            </a:r>
            <a:r>
              <a:rPr lang="zh-CN" altLang="en-US" smtClean="0">
                <a:latin typeface="微软雅黑"/>
                <a:ea typeface="微软雅黑"/>
              </a:rPr>
              <a:t>，</a:t>
            </a:r>
            <a:r>
              <a:rPr lang="en-US" altLang="zh-CN" smtClean="0">
                <a:latin typeface="微软雅黑"/>
                <a:ea typeface="微软雅黑"/>
              </a:rPr>
              <a:t>28</a:t>
            </a:r>
            <a:r>
              <a:rPr lang="zh-CN" altLang="en-US" smtClean="0">
                <a:latin typeface="微软雅黑"/>
                <a:ea typeface="微软雅黑"/>
              </a:rPr>
              <a:t>，</a:t>
            </a:r>
            <a:r>
              <a:rPr lang="en-US" altLang="zh-CN" smtClean="0">
                <a:latin typeface="微软雅黑"/>
                <a:ea typeface="微软雅黑"/>
              </a:rPr>
              <a:t>34</a:t>
            </a:r>
          </a:p>
          <a:p>
            <a:pPr marL="719138" lvl="1" indent="-287338"/>
            <a:r>
              <a:rPr lang="zh-CN" altLang="en-US" smtClean="0">
                <a:latin typeface="微软雅黑"/>
                <a:ea typeface="微软雅黑"/>
              </a:rPr>
              <a:t>用箱平均值平滑：</a:t>
            </a:r>
            <a:endParaRPr lang="en-US" altLang="zh-CN" smtClean="0">
              <a:latin typeface="微软雅黑"/>
              <a:ea typeface="微软雅黑"/>
            </a:endParaRPr>
          </a:p>
          <a:p>
            <a:pPr marL="1079500" lvl="2" indent="-215900"/>
            <a:r>
              <a:rPr lang="zh-CN" altLang="en-US" smtClean="0">
                <a:latin typeface="微软雅黑"/>
                <a:ea typeface="微软雅黑"/>
              </a:rPr>
              <a:t>箱</a:t>
            </a:r>
            <a:r>
              <a:rPr lang="en-US" altLang="zh-CN" smtClean="0">
                <a:latin typeface="微软雅黑"/>
                <a:ea typeface="微软雅黑"/>
              </a:rPr>
              <a:t>1</a:t>
            </a:r>
            <a:r>
              <a:rPr lang="zh-CN" altLang="en-US" smtClean="0">
                <a:latin typeface="微软雅黑"/>
                <a:ea typeface="微软雅黑"/>
              </a:rPr>
              <a:t>：</a:t>
            </a:r>
            <a:r>
              <a:rPr lang="en-US" altLang="zh-CN" smtClean="0">
                <a:latin typeface="微软雅黑"/>
                <a:ea typeface="微软雅黑"/>
              </a:rPr>
              <a:t>9</a:t>
            </a:r>
            <a:r>
              <a:rPr lang="zh-CN" altLang="en-US" smtClean="0">
                <a:latin typeface="微软雅黑"/>
                <a:ea typeface="微软雅黑"/>
              </a:rPr>
              <a:t>，</a:t>
            </a:r>
            <a:r>
              <a:rPr lang="en-US" altLang="zh-CN" smtClean="0">
                <a:latin typeface="微软雅黑"/>
                <a:ea typeface="微软雅黑"/>
              </a:rPr>
              <a:t>9</a:t>
            </a:r>
            <a:r>
              <a:rPr lang="zh-CN" altLang="en-US" smtClean="0">
                <a:latin typeface="微软雅黑"/>
                <a:ea typeface="微软雅黑"/>
              </a:rPr>
              <a:t>，</a:t>
            </a:r>
            <a:r>
              <a:rPr lang="en-US" altLang="zh-CN" smtClean="0">
                <a:latin typeface="微软雅黑"/>
                <a:ea typeface="微软雅黑"/>
              </a:rPr>
              <a:t>9</a:t>
            </a:r>
            <a:r>
              <a:rPr lang="zh-CN" altLang="en-US" smtClean="0">
                <a:latin typeface="微软雅黑"/>
                <a:ea typeface="微软雅黑"/>
              </a:rPr>
              <a:t>；箱</a:t>
            </a:r>
            <a:r>
              <a:rPr lang="en-US" altLang="zh-CN" smtClean="0">
                <a:latin typeface="微软雅黑"/>
                <a:ea typeface="微软雅黑"/>
              </a:rPr>
              <a:t>2</a:t>
            </a:r>
            <a:r>
              <a:rPr lang="zh-CN" altLang="en-US" smtClean="0">
                <a:latin typeface="微软雅黑"/>
                <a:ea typeface="微软雅黑"/>
              </a:rPr>
              <a:t>：</a:t>
            </a:r>
            <a:r>
              <a:rPr lang="en-US" altLang="zh-CN" smtClean="0">
                <a:latin typeface="微软雅黑"/>
                <a:ea typeface="微软雅黑"/>
              </a:rPr>
              <a:t>22</a:t>
            </a:r>
            <a:r>
              <a:rPr lang="zh-CN" altLang="en-US" smtClean="0">
                <a:latin typeface="微软雅黑"/>
                <a:ea typeface="微软雅黑"/>
              </a:rPr>
              <a:t>，</a:t>
            </a:r>
            <a:r>
              <a:rPr lang="en-US" altLang="zh-CN" smtClean="0">
                <a:latin typeface="微软雅黑"/>
                <a:ea typeface="微软雅黑"/>
              </a:rPr>
              <a:t>22</a:t>
            </a:r>
            <a:r>
              <a:rPr lang="zh-CN" altLang="en-US" smtClean="0">
                <a:latin typeface="微软雅黑"/>
                <a:ea typeface="微软雅黑"/>
              </a:rPr>
              <a:t>，</a:t>
            </a:r>
            <a:r>
              <a:rPr lang="en-US" altLang="zh-CN" smtClean="0">
                <a:latin typeface="微软雅黑"/>
                <a:ea typeface="微软雅黑"/>
              </a:rPr>
              <a:t>22</a:t>
            </a:r>
            <a:r>
              <a:rPr lang="zh-CN" altLang="en-US" smtClean="0">
                <a:latin typeface="微软雅黑"/>
                <a:ea typeface="微软雅黑"/>
              </a:rPr>
              <a:t>；箱</a:t>
            </a:r>
            <a:r>
              <a:rPr lang="en-US" altLang="zh-CN" smtClean="0">
                <a:latin typeface="微软雅黑"/>
                <a:ea typeface="微软雅黑"/>
              </a:rPr>
              <a:t>3</a:t>
            </a:r>
            <a:r>
              <a:rPr lang="zh-CN" altLang="en-US" smtClean="0">
                <a:latin typeface="微软雅黑"/>
                <a:ea typeface="微软雅黑"/>
              </a:rPr>
              <a:t>：</a:t>
            </a:r>
            <a:r>
              <a:rPr lang="en-US" altLang="zh-CN" smtClean="0">
                <a:latin typeface="微软雅黑"/>
                <a:ea typeface="微软雅黑"/>
              </a:rPr>
              <a:t>29</a:t>
            </a:r>
            <a:r>
              <a:rPr lang="zh-CN" altLang="en-US" smtClean="0">
                <a:latin typeface="微软雅黑"/>
                <a:ea typeface="微软雅黑"/>
              </a:rPr>
              <a:t>，</a:t>
            </a:r>
            <a:r>
              <a:rPr lang="en-US" altLang="zh-CN" smtClean="0">
                <a:latin typeface="微软雅黑"/>
                <a:ea typeface="微软雅黑"/>
              </a:rPr>
              <a:t>29</a:t>
            </a:r>
            <a:r>
              <a:rPr lang="zh-CN" altLang="en-US" smtClean="0">
                <a:latin typeface="微软雅黑"/>
                <a:ea typeface="微软雅黑"/>
              </a:rPr>
              <a:t>，</a:t>
            </a:r>
            <a:r>
              <a:rPr lang="en-US" altLang="zh-CN" smtClean="0">
                <a:latin typeface="微软雅黑"/>
                <a:ea typeface="微软雅黑"/>
              </a:rPr>
              <a:t>29</a:t>
            </a:r>
          </a:p>
          <a:p>
            <a:pPr marL="719138" lvl="1" indent="-287338"/>
            <a:r>
              <a:rPr lang="zh-CN" altLang="en-US" smtClean="0">
                <a:latin typeface="微软雅黑"/>
                <a:ea typeface="微软雅黑"/>
              </a:rPr>
              <a:t>用箱边界平滑：</a:t>
            </a:r>
            <a:endParaRPr lang="en-US" altLang="zh-CN" smtClean="0">
              <a:latin typeface="微软雅黑"/>
              <a:ea typeface="微软雅黑"/>
            </a:endParaRPr>
          </a:p>
          <a:p>
            <a:pPr marL="1079500" lvl="2" indent="-215900"/>
            <a:r>
              <a:rPr lang="zh-CN" altLang="en-US" smtClean="0">
                <a:latin typeface="微软雅黑"/>
                <a:ea typeface="微软雅黑"/>
              </a:rPr>
              <a:t>箱</a:t>
            </a:r>
            <a:r>
              <a:rPr lang="en-US" altLang="zh-CN" smtClean="0">
                <a:latin typeface="微软雅黑"/>
                <a:ea typeface="微软雅黑"/>
              </a:rPr>
              <a:t>1</a:t>
            </a:r>
            <a:r>
              <a:rPr lang="zh-CN" altLang="en-US" smtClean="0">
                <a:latin typeface="微软雅黑"/>
                <a:ea typeface="微软雅黑"/>
              </a:rPr>
              <a:t>：</a:t>
            </a:r>
            <a:r>
              <a:rPr lang="en-US" altLang="zh-CN" smtClean="0">
                <a:latin typeface="微软雅黑"/>
                <a:ea typeface="微软雅黑"/>
              </a:rPr>
              <a:t>4</a:t>
            </a:r>
            <a:r>
              <a:rPr lang="zh-CN" altLang="en-US" smtClean="0">
                <a:latin typeface="微软雅黑"/>
                <a:ea typeface="微软雅黑"/>
              </a:rPr>
              <a:t>，</a:t>
            </a:r>
            <a:r>
              <a:rPr lang="en-US" altLang="zh-CN" smtClean="0">
                <a:latin typeface="微软雅黑"/>
                <a:ea typeface="微软雅黑"/>
              </a:rPr>
              <a:t>4</a:t>
            </a:r>
            <a:r>
              <a:rPr lang="zh-CN" altLang="en-US" smtClean="0">
                <a:latin typeface="微软雅黑"/>
                <a:ea typeface="微软雅黑"/>
              </a:rPr>
              <a:t>，</a:t>
            </a:r>
            <a:r>
              <a:rPr lang="en-US" altLang="zh-CN" smtClean="0">
                <a:latin typeface="微软雅黑"/>
                <a:ea typeface="微软雅黑"/>
              </a:rPr>
              <a:t>15</a:t>
            </a:r>
            <a:r>
              <a:rPr lang="zh-CN" altLang="en-US" smtClean="0">
                <a:latin typeface="微软雅黑"/>
                <a:ea typeface="微软雅黑"/>
              </a:rPr>
              <a:t>；箱</a:t>
            </a:r>
            <a:r>
              <a:rPr lang="en-US" altLang="zh-CN" smtClean="0">
                <a:latin typeface="微软雅黑"/>
                <a:ea typeface="微软雅黑"/>
              </a:rPr>
              <a:t>2</a:t>
            </a:r>
            <a:r>
              <a:rPr lang="zh-CN" altLang="en-US" smtClean="0">
                <a:latin typeface="微软雅黑"/>
                <a:ea typeface="微软雅黑"/>
              </a:rPr>
              <a:t>：</a:t>
            </a:r>
            <a:r>
              <a:rPr lang="en-US" altLang="zh-CN" smtClean="0">
                <a:latin typeface="微软雅黑"/>
                <a:ea typeface="微软雅黑"/>
              </a:rPr>
              <a:t>21</a:t>
            </a:r>
            <a:r>
              <a:rPr lang="zh-CN" altLang="en-US" smtClean="0">
                <a:latin typeface="微软雅黑"/>
                <a:ea typeface="微软雅黑"/>
              </a:rPr>
              <a:t>，</a:t>
            </a:r>
            <a:r>
              <a:rPr lang="en-US" altLang="zh-CN" smtClean="0">
                <a:latin typeface="微软雅黑"/>
                <a:ea typeface="微软雅黑"/>
              </a:rPr>
              <a:t>21</a:t>
            </a:r>
            <a:r>
              <a:rPr lang="zh-CN" altLang="en-US" smtClean="0">
                <a:latin typeface="微软雅黑"/>
                <a:ea typeface="微软雅黑"/>
              </a:rPr>
              <a:t>，</a:t>
            </a:r>
            <a:r>
              <a:rPr lang="en-US" altLang="zh-CN" smtClean="0">
                <a:latin typeface="微软雅黑"/>
                <a:ea typeface="微软雅黑"/>
              </a:rPr>
              <a:t>24</a:t>
            </a:r>
            <a:r>
              <a:rPr lang="zh-CN" altLang="en-US" smtClean="0">
                <a:latin typeface="微软雅黑"/>
                <a:ea typeface="微软雅黑"/>
              </a:rPr>
              <a:t>；箱</a:t>
            </a:r>
            <a:r>
              <a:rPr lang="en-US" altLang="zh-CN" smtClean="0">
                <a:latin typeface="微软雅黑"/>
                <a:ea typeface="微软雅黑"/>
              </a:rPr>
              <a:t>3</a:t>
            </a:r>
            <a:r>
              <a:rPr lang="zh-CN" altLang="en-US" smtClean="0">
                <a:latin typeface="微软雅黑"/>
                <a:ea typeface="微软雅黑"/>
              </a:rPr>
              <a:t>：</a:t>
            </a:r>
            <a:r>
              <a:rPr lang="en-US" altLang="zh-CN" smtClean="0">
                <a:latin typeface="微软雅黑"/>
                <a:ea typeface="微软雅黑"/>
              </a:rPr>
              <a:t>25</a:t>
            </a:r>
            <a:r>
              <a:rPr lang="zh-CN" altLang="en-US" smtClean="0">
                <a:latin typeface="微软雅黑"/>
                <a:ea typeface="微软雅黑"/>
              </a:rPr>
              <a:t>，</a:t>
            </a:r>
            <a:r>
              <a:rPr lang="en-US" altLang="zh-CN" smtClean="0">
                <a:latin typeface="微软雅黑"/>
                <a:ea typeface="微软雅黑"/>
              </a:rPr>
              <a:t>25</a:t>
            </a:r>
            <a:r>
              <a:rPr lang="zh-CN" altLang="en-US" smtClean="0">
                <a:latin typeface="微软雅黑"/>
                <a:ea typeface="微软雅黑"/>
              </a:rPr>
              <a:t>，</a:t>
            </a:r>
            <a:r>
              <a:rPr lang="en-US" altLang="zh-CN" smtClean="0">
                <a:latin typeface="微软雅黑"/>
                <a:ea typeface="微软雅黑"/>
              </a:rPr>
              <a:t>34</a:t>
            </a:r>
          </a:p>
          <a:p>
            <a:pPr marL="358775" indent="-358775"/>
            <a:endParaRPr lang="zh-CN" altLang="en-US" smtClean="0">
              <a:latin typeface="微软雅黑"/>
              <a:ea typeface="微软雅黑"/>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如何处理噪声</a:t>
            </a:r>
          </a:p>
        </p:txBody>
      </p:sp>
      <p:sp>
        <p:nvSpPr>
          <p:cNvPr id="40962"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回归</a:t>
            </a:r>
            <a:endParaRPr lang="en-US" altLang="zh-CN" smtClean="0">
              <a:latin typeface="微软雅黑"/>
              <a:ea typeface="微软雅黑"/>
            </a:endParaRPr>
          </a:p>
          <a:p>
            <a:pPr marL="719138" lvl="1" indent="-287338"/>
            <a:r>
              <a:rPr lang="zh-CN" altLang="en-US" smtClean="0">
                <a:latin typeface="微软雅黑"/>
                <a:ea typeface="微软雅黑"/>
              </a:rPr>
              <a:t>通过构造函数来符合数据变化的趋势，这样可以用一个变量预测另一个变量</a:t>
            </a:r>
            <a:endParaRPr lang="en-US" altLang="zh-CN" smtClean="0">
              <a:latin typeface="微软雅黑"/>
              <a:ea typeface="微软雅黑"/>
            </a:endParaRPr>
          </a:p>
          <a:p>
            <a:pPr marL="358775" indent="-358775"/>
            <a:endParaRPr lang="zh-CN" altLang="en-US" smtClean="0">
              <a:latin typeface="微软雅黑"/>
              <a:ea typeface="微软雅黑"/>
            </a:endParaRPr>
          </a:p>
        </p:txBody>
      </p:sp>
      <p:sp>
        <p:nvSpPr>
          <p:cNvPr id="40963" name="Line 4"/>
          <p:cNvSpPr>
            <a:spLocks noChangeShapeType="1"/>
          </p:cNvSpPr>
          <p:nvPr/>
        </p:nvSpPr>
        <p:spPr bwMode="auto">
          <a:xfrm>
            <a:off x="1792288" y="5422900"/>
            <a:ext cx="6923087" cy="0"/>
          </a:xfrm>
          <a:prstGeom prst="line">
            <a:avLst/>
          </a:prstGeom>
          <a:noFill/>
          <a:ln w="9525">
            <a:solidFill>
              <a:schemeClr val="tx1"/>
            </a:solidFill>
            <a:round/>
            <a:headEnd/>
            <a:tailEnd type="triangle" w="med" len="med"/>
          </a:ln>
        </p:spPr>
        <p:txBody>
          <a:bodyPr/>
          <a:lstStyle/>
          <a:p>
            <a:endParaRPr lang="zh-CN" altLang="en-US"/>
          </a:p>
        </p:txBody>
      </p:sp>
      <p:sp>
        <p:nvSpPr>
          <p:cNvPr id="40964" name="Line 5"/>
          <p:cNvSpPr>
            <a:spLocks noChangeShapeType="1"/>
          </p:cNvSpPr>
          <p:nvPr/>
        </p:nvSpPr>
        <p:spPr bwMode="auto">
          <a:xfrm flipV="1">
            <a:off x="5041900" y="2663825"/>
            <a:ext cx="0" cy="3816350"/>
          </a:xfrm>
          <a:prstGeom prst="line">
            <a:avLst/>
          </a:prstGeom>
          <a:noFill/>
          <a:ln w="9525">
            <a:solidFill>
              <a:schemeClr val="tx1"/>
            </a:solidFill>
            <a:round/>
            <a:headEnd/>
            <a:tailEnd type="triangle" w="med" len="med"/>
          </a:ln>
        </p:spPr>
        <p:txBody>
          <a:bodyPr/>
          <a:lstStyle/>
          <a:p>
            <a:endParaRPr lang="zh-CN" altLang="en-US"/>
          </a:p>
        </p:txBody>
      </p:sp>
      <p:sp>
        <p:nvSpPr>
          <p:cNvPr id="40965" name="Oval 6"/>
          <p:cNvSpPr>
            <a:spLocks noChangeArrowheads="1"/>
          </p:cNvSpPr>
          <p:nvPr/>
        </p:nvSpPr>
        <p:spPr bwMode="auto">
          <a:xfrm flipV="1">
            <a:off x="6427788" y="4333875"/>
            <a:ext cx="42862"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6" name="Oval 7"/>
          <p:cNvSpPr>
            <a:spLocks noChangeArrowheads="1"/>
          </p:cNvSpPr>
          <p:nvPr/>
        </p:nvSpPr>
        <p:spPr bwMode="auto">
          <a:xfrm flipV="1">
            <a:off x="6010275" y="4438650"/>
            <a:ext cx="42863"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7" name="Oval 8"/>
          <p:cNvSpPr>
            <a:spLocks noChangeArrowheads="1"/>
          </p:cNvSpPr>
          <p:nvPr/>
        </p:nvSpPr>
        <p:spPr bwMode="auto">
          <a:xfrm flipV="1">
            <a:off x="5835650" y="3514725"/>
            <a:ext cx="42863"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8" name="Oval 9"/>
          <p:cNvSpPr>
            <a:spLocks noChangeArrowheads="1"/>
          </p:cNvSpPr>
          <p:nvPr/>
        </p:nvSpPr>
        <p:spPr bwMode="auto">
          <a:xfrm flipV="1">
            <a:off x="5661025" y="4906963"/>
            <a:ext cx="42863" cy="428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9" name="Oval 10"/>
          <p:cNvSpPr>
            <a:spLocks noChangeArrowheads="1"/>
          </p:cNvSpPr>
          <p:nvPr/>
        </p:nvSpPr>
        <p:spPr bwMode="auto">
          <a:xfrm flipV="1">
            <a:off x="6532563" y="3981450"/>
            <a:ext cx="42862"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0" name="Oval 11"/>
          <p:cNvSpPr>
            <a:spLocks noChangeArrowheads="1"/>
          </p:cNvSpPr>
          <p:nvPr/>
        </p:nvSpPr>
        <p:spPr bwMode="auto">
          <a:xfrm flipV="1">
            <a:off x="6734175" y="3708400"/>
            <a:ext cx="42863"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1" name="Oval 12"/>
          <p:cNvSpPr>
            <a:spLocks noChangeArrowheads="1"/>
          </p:cNvSpPr>
          <p:nvPr/>
        </p:nvSpPr>
        <p:spPr bwMode="auto">
          <a:xfrm flipV="1">
            <a:off x="5302250" y="5003800"/>
            <a:ext cx="42863"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2" name="Oval 13"/>
          <p:cNvSpPr>
            <a:spLocks noChangeArrowheads="1"/>
          </p:cNvSpPr>
          <p:nvPr/>
        </p:nvSpPr>
        <p:spPr bwMode="auto">
          <a:xfrm flipV="1">
            <a:off x="7054850" y="3703638"/>
            <a:ext cx="42863" cy="428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3" name="Oval 14"/>
          <p:cNvSpPr>
            <a:spLocks noChangeArrowheads="1"/>
          </p:cNvSpPr>
          <p:nvPr/>
        </p:nvSpPr>
        <p:spPr bwMode="auto">
          <a:xfrm flipV="1">
            <a:off x="7075488" y="3463925"/>
            <a:ext cx="42862"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4" name="Oval 15"/>
          <p:cNvSpPr>
            <a:spLocks noChangeArrowheads="1"/>
          </p:cNvSpPr>
          <p:nvPr/>
        </p:nvSpPr>
        <p:spPr bwMode="auto">
          <a:xfrm flipV="1">
            <a:off x="7489825" y="3436938"/>
            <a:ext cx="42863" cy="428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5" name="Oval 16"/>
          <p:cNvSpPr>
            <a:spLocks noChangeArrowheads="1"/>
          </p:cNvSpPr>
          <p:nvPr/>
        </p:nvSpPr>
        <p:spPr bwMode="auto">
          <a:xfrm flipV="1">
            <a:off x="5257800" y="5270500"/>
            <a:ext cx="42863"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6" name="Oval 17"/>
          <p:cNvSpPr>
            <a:spLocks noChangeArrowheads="1"/>
          </p:cNvSpPr>
          <p:nvPr/>
        </p:nvSpPr>
        <p:spPr bwMode="auto">
          <a:xfrm flipV="1">
            <a:off x="7469188" y="3186113"/>
            <a:ext cx="42862" cy="428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7" name="Oval 18"/>
          <p:cNvSpPr>
            <a:spLocks noChangeArrowheads="1"/>
          </p:cNvSpPr>
          <p:nvPr/>
        </p:nvSpPr>
        <p:spPr bwMode="auto">
          <a:xfrm flipV="1">
            <a:off x="7799388" y="3060700"/>
            <a:ext cx="42862" cy="428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8" name="Line 19"/>
          <p:cNvSpPr>
            <a:spLocks noChangeShapeType="1"/>
          </p:cNvSpPr>
          <p:nvPr/>
        </p:nvSpPr>
        <p:spPr bwMode="auto">
          <a:xfrm flipV="1">
            <a:off x="5024438" y="2973388"/>
            <a:ext cx="2906712" cy="2270125"/>
          </a:xfrm>
          <a:prstGeom prst="line">
            <a:avLst/>
          </a:prstGeom>
          <a:noFill/>
          <a:ln w="9525">
            <a:solidFill>
              <a:schemeClr val="tx2"/>
            </a:solidFill>
            <a:round/>
            <a:headEnd/>
            <a:tailEnd/>
          </a:ln>
        </p:spPr>
        <p:txBody>
          <a:bodyPr/>
          <a:lstStyle/>
          <a:p>
            <a:endParaRPr lang="zh-CN" altLang="en-US"/>
          </a:p>
        </p:txBody>
      </p:sp>
      <p:sp>
        <p:nvSpPr>
          <p:cNvPr id="40979" name="Text Box 20"/>
          <p:cNvSpPr txBox="1">
            <a:spLocks noChangeArrowheads="1"/>
          </p:cNvSpPr>
          <p:nvPr/>
        </p:nvSpPr>
        <p:spPr bwMode="auto">
          <a:xfrm>
            <a:off x="8589963" y="5410200"/>
            <a:ext cx="336550" cy="457200"/>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x</a:t>
            </a:r>
          </a:p>
        </p:txBody>
      </p:sp>
      <p:sp>
        <p:nvSpPr>
          <p:cNvPr id="40980" name="Text Box 21"/>
          <p:cNvSpPr txBox="1">
            <a:spLocks noChangeArrowheads="1"/>
          </p:cNvSpPr>
          <p:nvPr/>
        </p:nvSpPr>
        <p:spPr bwMode="auto">
          <a:xfrm>
            <a:off x="5243513" y="2519363"/>
            <a:ext cx="336550" cy="457200"/>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y</a:t>
            </a:r>
          </a:p>
        </p:txBody>
      </p:sp>
      <p:sp>
        <p:nvSpPr>
          <p:cNvPr id="40981" name="Text Box 22"/>
          <p:cNvSpPr txBox="1">
            <a:spLocks noChangeArrowheads="1"/>
          </p:cNvSpPr>
          <p:nvPr/>
        </p:nvSpPr>
        <p:spPr bwMode="auto">
          <a:xfrm>
            <a:off x="6810375" y="4249738"/>
            <a:ext cx="1289050" cy="457200"/>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y = x + 1</a:t>
            </a:r>
          </a:p>
        </p:txBody>
      </p:sp>
      <p:sp>
        <p:nvSpPr>
          <p:cNvPr id="40982" name="Line 23"/>
          <p:cNvSpPr>
            <a:spLocks noChangeShapeType="1"/>
          </p:cNvSpPr>
          <p:nvPr/>
        </p:nvSpPr>
        <p:spPr bwMode="auto">
          <a:xfrm>
            <a:off x="5857875" y="3529013"/>
            <a:ext cx="0" cy="1909762"/>
          </a:xfrm>
          <a:prstGeom prst="line">
            <a:avLst/>
          </a:prstGeom>
          <a:noFill/>
          <a:ln w="9525">
            <a:solidFill>
              <a:srgbClr val="006666"/>
            </a:solidFill>
            <a:prstDash val="dash"/>
            <a:round/>
            <a:headEnd/>
            <a:tailEnd/>
          </a:ln>
        </p:spPr>
        <p:txBody>
          <a:bodyPr/>
          <a:lstStyle/>
          <a:p>
            <a:endParaRPr lang="zh-CN" altLang="en-US"/>
          </a:p>
        </p:txBody>
      </p:sp>
      <p:sp>
        <p:nvSpPr>
          <p:cNvPr id="40983" name="Line 24"/>
          <p:cNvSpPr>
            <a:spLocks noChangeShapeType="1"/>
          </p:cNvSpPr>
          <p:nvPr/>
        </p:nvSpPr>
        <p:spPr bwMode="auto">
          <a:xfrm flipH="1">
            <a:off x="5041900" y="3544888"/>
            <a:ext cx="800100" cy="0"/>
          </a:xfrm>
          <a:prstGeom prst="line">
            <a:avLst/>
          </a:prstGeom>
          <a:noFill/>
          <a:ln w="9525">
            <a:solidFill>
              <a:srgbClr val="006666"/>
            </a:solidFill>
            <a:prstDash val="dash"/>
            <a:round/>
            <a:headEnd/>
            <a:tailEnd/>
          </a:ln>
        </p:spPr>
        <p:txBody>
          <a:bodyPr/>
          <a:lstStyle/>
          <a:p>
            <a:endParaRPr lang="zh-CN" altLang="en-US"/>
          </a:p>
        </p:txBody>
      </p:sp>
      <p:sp>
        <p:nvSpPr>
          <p:cNvPr id="40984" name="Line 25"/>
          <p:cNvSpPr>
            <a:spLocks noChangeShapeType="1"/>
          </p:cNvSpPr>
          <p:nvPr/>
        </p:nvSpPr>
        <p:spPr bwMode="auto">
          <a:xfrm flipH="1">
            <a:off x="5026025" y="4556125"/>
            <a:ext cx="815975" cy="0"/>
          </a:xfrm>
          <a:prstGeom prst="line">
            <a:avLst/>
          </a:prstGeom>
          <a:noFill/>
          <a:ln w="9525">
            <a:solidFill>
              <a:srgbClr val="006666"/>
            </a:solidFill>
            <a:prstDash val="dash"/>
            <a:round/>
            <a:headEnd/>
            <a:tailEnd/>
          </a:ln>
        </p:spPr>
        <p:txBody>
          <a:bodyPr/>
          <a:lstStyle/>
          <a:p>
            <a:endParaRPr lang="zh-CN" altLang="en-US"/>
          </a:p>
        </p:txBody>
      </p:sp>
      <p:sp>
        <p:nvSpPr>
          <p:cNvPr id="40985" name="Text Box 26"/>
          <p:cNvSpPr txBox="1">
            <a:spLocks noChangeArrowheads="1"/>
          </p:cNvSpPr>
          <p:nvPr/>
        </p:nvSpPr>
        <p:spPr bwMode="auto">
          <a:xfrm>
            <a:off x="5781675" y="5441950"/>
            <a:ext cx="495300" cy="396875"/>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X1</a:t>
            </a:r>
          </a:p>
        </p:txBody>
      </p:sp>
      <p:sp>
        <p:nvSpPr>
          <p:cNvPr id="40986" name="Text Box 27"/>
          <p:cNvSpPr txBox="1">
            <a:spLocks noChangeArrowheads="1"/>
          </p:cNvSpPr>
          <p:nvPr/>
        </p:nvSpPr>
        <p:spPr bwMode="auto">
          <a:xfrm>
            <a:off x="4557713" y="3352800"/>
            <a:ext cx="495300" cy="396875"/>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Y1</a:t>
            </a:r>
          </a:p>
        </p:txBody>
      </p:sp>
      <p:sp>
        <p:nvSpPr>
          <p:cNvPr id="40987" name="Text Box 28"/>
          <p:cNvSpPr txBox="1">
            <a:spLocks noChangeArrowheads="1"/>
          </p:cNvSpPr>
          <p:nvPr/>
        </p:nvSpPr>
        <p:spPr bwMode="auto">
          <a:xfrm>
            <a:off x="4557713" y="4298950"/>
            <a:ext cx="579437" cy="396875"/>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Y1’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如何处理噪声</a:t>
            </a:r>
          </a:p>
        </p:txBody>
      </p:sp>
      <p:sp>
        <p:nvSpPr>
          <p:cNvPr id="76802"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聚类</a:t>
            </a:r>
            <a:endParaRPr lang="en-US" altLang="zh-CN" smtClean="0">
              <a:latin typeface="微软雅黑"/>
              <a:ea typeface="微软雅黑"/>
            </a:endParaRPr>
          </a:p>
          <a:p>
            <a:pPr marL="719138" lvl="1" indent="-287338"/>
            <a:r>
              <a:rPr lang="zh-CN" altLang="en-US" smtClean="0">
                <a:latin typeface="微软雅黑"/>
                <a:ea typeface="微软雅黑"/>
              </a:rPr>
              <a:t>通过聚类分析查找孤立点，消除噪声</a:t>
            </a:r>
          </a:p>
          <a:p>
            <a:pPr marL="358775" indent="-358775"/>
            <a:endParaRPr lang="zh-CN" altLang="en-US" smtClean="0">
              <a:latin typeface="微软雅黑"/>
              <a:ea typeface="微软雅黑"/>
            </a:endParaRPr>
          </a:p>
        </p:txBody>
      </p:sp>
      <p:grpSp>
        <p:nvGrpSpPr>
          <p:cNvPr id="76803" name="组合 3"/>
          <p:cNvGrpSpPr>
            <a:grpSpLocks/>
          </p:cNvGrpSpPr>
          <p:nvPr/>
        </p:nvGrpSpPr>
        <p:grpSpPr bwMode="auto">
          <a:xfrm>
            <a:off x="2867025" y="2441575"/>
            <a:ext cx="5443538" cy="3776663"/>
            <a:chOff x="2448632" y="2251075"/>
            <a:chExt cx="6016625" cy="4113213"/>
          </a:xfrm>
        </p:grpSpPr>
        <p:sp>
          <p:nvSpPr>
            <p:cNvPr id="76804" name="AutoShape 3"/>
            <p:cNvSpPr>
              <a:spLocks noChangeArrowheads="1"/>
            </p:cNvSpPr>
            <p:nvPr/>
          </p:nvSpPr>
          <p:spPr bwMode="auto">
            <a:xfrm>
              <a:off x="7514345" y="5761038"/>
              <a:ext cx="142875" cy="146050"/>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05" name="AutoShape 4"/>
            <p:cNvSpPr>
              <a:spLocks noChangeArrowheads="1"/>
            </p:cNvSpPr>
            <p:nvPr/>
          </p:nvSpPr>
          <p:spPr bwMode="auto">
            <a:xfrm>
              <a:off x="4593345" y="5940425"/>
              <a:ext cx="142875" cy="146050"/>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06" name="AutoShape 5"/>
            <p:cNvSpPr>
              <a:spLocks noChangeArrowheads="1"/>
            </p:cNvSpPr>
            <p:nvPr/>
          </p:nvSpPr>
          <p:spPr bwMode="auto">
            <a:xfrm>
              <a:off x="7892170" y="2514600"/>
              <a:ext cx="142875" cy="146050"/>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grpSp>
          <p:nvGrpSpPr>
            <p:cNvPr id="76807" name="Group 6"/>
            <p:cNvGrpSpPr>
              <a:grpSpLocks/>
            </p:cNvGrpSpPr>
            <p:nvPr/>
          </p:nvGrpSpPr>
          <p:grpSpPr bwMode="auto">
            <a:xfrm>
              <a:off x="4958470" y="4845050"/>
              <a:ext cx="173037" cy="173038"/>
              <a:chOff x="1900" y="3589"/>
              <a:chExt cx="109" cy="109"/>
            </a:xfrm>
          </p:grpSpPr>
          <p:sp>
            <p:nvSpPr>
              <p:cNvPr id="76846" name="Line 7"/>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zh-CN" altLang="en-US"/>
              </a:p>
            </p:txBody>
          </p:sp>
          <p:sp>
            <p:nvSpPr>
              <p:cNvPr id="76847" name="Line 8"/>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zh-CN" altLang="en-US"/>
              </a:p>
            </p:txBody>
          </p:sp>
        </p:grpSp>
        <p:grpSp>
          <p:nvGrpSpPr>
            <p:cNvPr id="76808" name="Group 9"/>
            <p:cNvGrpSpPr>
              <a:grpSpLocks/>
            </p:cNvGrpSpPr>
            <p:nvPr/>
          </p:nvGrpSpPr>
          <p:grpSpPr bwMode="auto">
            <a:xfrm>
              <a:off x="5977645" y="3625850"/>
              <a:ext cx="173037" cy="173038"/>
              <a:chOff x="1900" y="3589"/>
              <a:chExt cx="109" cy="109"/>
            </a:xfrm>
          </p:grpSpPr>
          <p:sp>
            <p:nvSpPr>
              <p:cNvPr id="76844" name="Line 10"/>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zh-CN" altLang="en-US"/>
              </a:p>
            </p:txBody>
          </p:sp>
          <p:sp>
            <p:nvSpPr>
              <p:cNvPr id="76845" name="Line 11"/>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zh-CN" altLang="en-US"/>
              </a:p>
            </p:txBody>
          </p:sp>
        </p:grpSp>
        <p:grpSp>
          <p:nvGrpSpPr>
            <p:cNvPr id="76809" name="Group 12"/>
            <p:cNvGrpSpPr>
              <a:grpSpLocks/>
            </p:cNvGrpSpPr>
            <p:nvPr/>
          </p:nvGrpSpPr>
          <p:grpSpPr bwMode="auto">
            <a:xfrm>
              <a:off x="3740857" y="3959225"/>
              <a:ext cx="173038" cy="173038"/>
              <a:chOff x="1900" y="3589"/>
              <a:chExt cx="109" cy="109"/>
            </a:xfrm>
          </p:grpSpPr>
          <p:sp>
            <p:nvSpPr>
              <p:cNvPr id="76842" name="Line 13"/>
              <p:cNvSpPr>
                <a:spLocks noChangeShapeType="1"/>
              </p:cNvSpPr>
              <p:nvPr/>
            </p:nvSpPr>
            <p:spPr bwMode="auto">
              <a:xfrm>
                <a:off x="1900" y="3637"/>
                <a:ext cx="109" cy="0"/>
              </a:xfrm>
              <a:prstGeom prst="line">
                <a:avLst/>
              </a:prstGeom>
              <a:noFill/>
              <a:ln w="9525">
                <a:solidFill>
                  <a:schemeClr val="tx1"/>
                </a:solidFill>
                <a:round/>
                <a:headEnd/>
                <a:tailEnd/>
              </a:ln>
            </p:spPr>
            <p:txBody>
              <a:bodyPr wrap="none" anchor="ctr"/>
              <a:lstStyle/>
              <a:p>
                <a:endParaRPr lang="zh-CN" altLang="en-US"/>
              </a:p>
            </p:txBody>
          </p:sp>
          <p:sp>
            <p:nvSpPr>
              <p:cNvPr id="76843" name="Line 14"/>
              <p:cNvSpPr>
                <a:spLocks noChangeShapeType="1"/>
              </p:cNvSpPr>
              <p:nvPr/>
            </p:nvSpPr>
            <p:spPr bwMode="auto">
              <a:xfrm rot="-5400000">
                <a:off x="1896" y="3644"/>
                <a:ext cx="109" cy="0"/>
              </a:xfrm>
              <a:prstGeom prst="line">
                <a:avLst/>
              </a:prstGeom>
              <a:noFill/>
              <a:ln w="9525">
                <a:solidFill>
                  <a:schemeClr val="tx1"/>
                </a:solidFill>
                <a:round/>
                <a:headEnd/>
                <a:tailEnd/>
              </a:ln>
            </p:spPr>
            <p:txBody>
              <a:bodyPr wrap="none" anchor="ctr"/>
              <a:lstStyle/>
              <a:p>
                <a:endParaRPr lang="zh-CN" altLang="en-US"/>
              </a:p>
            </p:txBody>
          </p:sp>
        </p:grpSp>
        <p:grpSp>
          <p:nvGrpSpPr>
            <p:cNvPr id="76810" name="Group 15"/>
            <p:cNvGrpSpPr>
              <a:grpSpLocks/>
            </p:cNvGrpSpPr>
            <p:nvPr/>
          </p:nvGrpSpPr>
          <p:grpSpPr bwMode="auto">
            <a:xfrm>
              <a:off x="2448632" y="2251075"/>
              <a:ext cx="6016625" cy="4113213"/>
              <a:chOff x="1028" y="1418"/>
              <a:chExt cx="3790" cy="2591"/>
            </a:xfrm>
          </p:grpSpPr>
          <p:sp>
            <p:nvSpPr>
              <p:cNvPr id="76811"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12"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13"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14"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15"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16"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17"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18"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19"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0"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1"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2"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3" name="Rectangle 28"/>
              <p:cNvSpPr>
                <a:spLocks noChangeArrowheads="1"/>
              </p:cNvSpPr>
              <p:nvPr/>
            </p:nvSpPr>
            <p:spPr bwMode="auto">
              <a:xfrm>
                <a:off x="1028" y="1418"/>
                <a:ext cx="3790" cy="2591"/>
              </a:xfrm>
              <a:prstGeom prst="rect">
                <a:avLst/>
              </a:prstGeom>
              <a:noFill/>
              <a:ln w="9525">
                <a:solidFill>
                  <a:schemeClr val="tx1"/>
                </a:solidFill>
                <a:miter lim="800000"/>
                <a:headEnd/>
                <a:tailEnd/>
              </a:ln>
            </p:spPr>
            <p:txBody>
              <a:bodyPr wrap="none" anchor="ctr"/>
              <a:lstStyle/>
              <a:p>
                <a:endParaRPr lang="zh-CN" altLang="en-US"/>
              </a:p>
            </p:txBody>
          </p:sp>
          <p:sp>
            <p:nvSpPr>
              <p:cNvPr id="76824"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5"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6"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7"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8"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29"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0"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1"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2"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3"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4"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5"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6"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7"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8"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76839" name="Freeform 44"/>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zh-CN" altLang="en-US"/>
              </a:p>
            </p:txBody>
          </p:sp>
          <p:sp>
            <p:nvSpPr>
              <p:cNvPr id="76840" name="Freeform 45"/>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zh-CN" altLang="en-US"/>
              </a:p>
            </p:txBody>
          </p:sp>
          <p:sp>
            <p:nvSpPr>
              <p:cNvPr id="76841" name="Freeform 46"/>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zh-CN" altLang="en-US"/>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微软雅黑"/>
                <a:ea typeface="微软雅黑"/>
              </a:rPr>
              <a:t>3.3 </a:t>
            </a:r>
            <a:r>
              <a:rPr lang="zh-CN" altLang="en-US" smtClean="0">
                <a:latin typeface="微软雅黑"/>
                <a:ea typeface="微软雅黑"/>
              </a:rPr>
              <a:t>数据集成</a:t>
            </a:r>
          </a:p>
        </p:txBody>
      </p:sp>
      <p:sp>
        <p:nvSpPr>
          <p:cNvPr id="20482"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实体识别问题</a:t>
            </a:r>
            <a:endParaRPr lang="en-US" altLang="zh-CN" smtClean="0">
              <a:latin typeface="微软雅黑"/>
              <a:ea typeface="微软雅黑"/>
            </a:endParaRPr>
          </a:p>
          <a:p>
            <a:pPr marL="719138" lvl="1" indent="-287338"/>
            <a:r>
              <a:rPr lang="zh-CN" altLang="en-US" smtClean="0">
                <a:latin typeface="微软雅黑"/>
                <a:ea typeface="微软雅黑"/>
              </a:rPr>
              <a:t>来自多个信息源的现实世界的等价实体如何才能“匹配”</a:t>
            </a:r>
            <a:endParaRPr lang="en-US" altLang="zh-CN" smtClean="0">
              <a:latin typeface="微软雅黑"/>
              <a:ea typeface="微软雅黑"/>
            </a:endParaRPr>
          </a:p>
          <a:p>
            <a:pPr marL="719138" lvl="1" indent="-287338"/>
            <a:r>
              <a:rPr lang="zh-CN" altLang="en-US" smtClean="0">
                <a:latin typeface="微软雅黑"/>
                <a:ea typeface="微软雅黑"/>
              </a:rPr>
              <a:t>例如：数据分析者或计算机如何才能确信一个数据库中的</a:t>
            </a:r>
            <a:r>
              <a:rPr lang="en-US" altLang="zh-CN" smtClean="0">
                <a:latin typeface="微软雅黑"/>
                <a:ea typeface="微软雅黑"/>
              </a:rPr>
              <a:t>customer_id </a:t>
            </a:r>
            <a:r>
              <a:rPr lang="zh-CN" altLang="en-US" smtClean="0">
                <a:latin typeface="微软雅黑"/>
                <a:ea typeface="微软雅黑"/>
              </a:rPr>
              <a:t>和另一个数据库中的</a:t>
            </a:r>
            <a:r>
              <a:rPr lang="en-US" altLang="zh-CN" smtClean="0">
                <a:latin typeface="微软雅黑"/>
                <a:ea typeface="微软雅黑"/>
              </a:rPr>
              <a:t>cust_number </a:t>
            </a:r>
            <a:r>
              <a:rPr lang="zh-CN" altLang="en-US" smtClean="0">
                <a:latin typeface="微软雅黑"/>
                <a:ea typeface="微软雅黑"/>
              </a:rPr>
              <a:t>指的是同一属性</a:t>
            </a:r>
          </a:p>
          <a:p>
            <a:pPr marL="358775" indent="-358775"/>
            <a:r>
              <a:rPr lang="zh-CN" altLang="en-US" smtClean="0">
                <a:latin typeface="微软雅黑"/>
                <a:ea typeface="微软雅黑"/>
              </a:rPr>
              <a:t>检测并解决数据值的冲突</a:t>
            </a:r>
          </a:p>
          <a:p>
            <a:pPr marL="719138" lvl="1" indent="-287338"/>
            <a:r>
              <a:rPr lang="zh-CN" altLang="en-US" smtClean="0">
                <a:latin typeface="微软雅黑"/>
                <a:ea typeface="微软雅黑"/>
              </a:rPr>
              <a:t>对现实世界中的同一实体，来自不同数据源的属性值可能是不同的</a:t>
            </a:r>
          </a:p>
          <a:p>
            <a:pPr marL="719138" lvl="1" indent="-287338"/>
            <a:r>
              <a:rPr lang="zh-CN" altLang="en-US" smtClean="0">
                <a:latin typeface="微软雅黑"/>
                <a:ea typeface="微软雅黑"/>
              </a:rPr>
              <a:t>可能的原因：不同的数据表示，不同的度量等等</a:t>
            </a:r>
          </a:p>
          <a:p>
            <a:pPr marL="358775" indent="-358775"/>
            <a:endParaRPr lang="zh-CN" altLang="en-US" smtClean="0">
              <a:latin typeface="微软雅黑"/>
              <a:ea typeface="微软雅黑"/>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处理数据集中的冗余数据</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集成多个数据库时，经常会出现冗余数据</a:t>
            </a:r>
            <a:endParaRPr lang="en-US" altLang="zh-CN" dirty="0">
              <a:cs typeface="+mn-cs"/>
            </a:endParaRPr>
          </a:p>
          <a:p>
            <a:pPr lvl="1" fontAlgn="auto">
              <a:spcAft>
                <a:spcPts val="0"/>
              </a:spcAft>
              <a:defRPr/>
            </a:pPr>
            <a:r>
              <a:rPr lang="zh-CN" altLang="en-US" dirty="0">
                <a:cs typeface="+mn-cs"/>
              </a:rPr>
              <a:t>同一属性在不同的数据库中会有不同的字段名</a:t>
            </a:r>
          </a:p>
          <a:p>
            <a:pPr lvl="1" fontAlgn="auto">
              <a:spcAft>
                <a:spcPts val="0"/>
              </a:spcAft>
              <a:defRPr/>
            </a:pPr>
            <a:r>
              <a:rPr lang="zh-CN" altLang="en-US" dirty="0">
                <a:cs typeface="+mn-cs"/>
              </a:rPr>
              <a:t>一个属性可以由另外一个属性导出</a:t>
            </a:r>
            <a:endParaRPr lang="en-US" altLang="zh-CN" dirty="0">
              <a:cs typeface="+mn-cs"/>
            </a:endParaRPr>
          </a:p>
          <a:p>
            <a:pPr marL="360000" lvl="1" indent="-360000" fontAlgn="auto">
              <a:spcAft>
                <a:spcPts val="0"/>
              </a:spcAft>
              <a:buFont typeface="Wingdings" panose="05000000000000000000" pitchFamily="2" charset="2"/>
              <a:buChar char=""/>
              <a:defRPr/>
            </a:pPr>
            <a:r>
              <a:rPr lang="zh-CN" altLang="en-US" sz="2200" dirty="0">
                <a:solidFill>
                  <a:srgbClr val="0000FF"/>
                </a:solidFill>
                <a:cs typeface="+mn-cs"/>
              </a:rPr>
              <a:t>有些冗余数据可用相关分析方法检查</a:t>
            </a:r>
            <a:endParaRPr lang="en-US" altLang="zh-CN" sz="2200" dirty="0">
              <a:solidFill>
                <a:srgbClr val="0000FF"/>
              </a:solidFill>
              <a:cs typeface="+mn-cs"/>
            </a:endParaRPr>
          </a:p>
          <a:p>
            <a:pPr lvl="1" fontAlgn="auto">
              <a:spcAft>
                <a:spcPts val="0"/>
              </a:spcAft>
              <a:defRPr/>
            </a:pPr>
            <a:r>
              <a:rPr lang="zh-CN" altLang="en-US" dirty="0">
                <a:cs typeface="+mn-cs"/>
              </a:rPr>
              <a:t>标称数据，使用卡方检验</a:t>
            </a:r>
            <a:endParaRPr lang="en-US" altLang="zh-CN" dirty="0">
              <a:cs typeface="+mn-cs"/>
            </a:endParaRPr>
          </a:p>
          <a:p>
            <a:pPr lvl="1" fontAlgn="auto">
              <a:spcAft>
                <a:spcPts val="0"/>
              </a:spcAft>
              <a:defRPr/>
            </a:pPr>
            <a:r>
              <a:rPr lang="zh-CN" altLang="en-US" dirty="0">
                <a:cs typeface="+mn-cs"/>
              </a:rPr>
              <a:t>数值属性，使用相关系数和协方差</a:t>
            </a:r>
            <a:endParaRPr lang="en-US" altLang="zh-CN" dirty="0">
              <a:cs typeface="+mn-cs"/>
            </a:endParaRPr>
          </a:p>
          <a:p>
            <a:pPr lvl="1" fontAlgn="auto">
              <a:spcAft>
                <a:spcPts val="0"/>
              </a:spcAft>
              <a:defRPr/>
            </a:pPr>
            <a:endParaRPr lang="zh-CN" altLang="en-US" dirty="0">
              <a:cs typeface="+mn-cs"/>
            </a:endParaRPr>
          </a:p>
          <a:p>
            <a:pPr fontAlgn="auto">
              <a:spcAft>
                <a:spcPts val="0"/>
              </a:spcAft>
              <a:defRPr/>
            </a:pPr>
            <a:endParaRPr lang="zh-CN" altLang="en-US" dirty="0">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相关分析</a:t>
            </a:r>
          </a:p>
        </p:txBody>
      </p:sp>
      <p:sp>
        <p:nvSpPr>
          <p:cNvPr id="1683"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标称数据的</a:t>
            </a:r>
            <a:r>
              <a:rPr lang="en-US" altLang="zh-CN" sz="2000" smtClean="0">
                <a:latin typeface="Times New Roman" pitchFamily="18" charset="0"/>
                <a:ea typeface="微软雅黑"/>
                <a:cs typeface="Times New Roman" pitchFamily="18" charset="0"/>
                <a:sym typeface="Symbol" pitchFamily="18" charset="2"/>
              </a:rPr>
              <a:t></a:t>
            </a:r>
            <a:r>
              <a:rPr lang="en-US" altLang="zh-CN" sz="2000" baseline="30000" smtClean="0">
                <a:latin typeface="Times New Roman" pitchFamily="18" charset="0"/>
                <a:ea typeface="微软雅黑"/>
                <a:cs typeface="Times New Roman" pitchFamily="18" charset="0"/>
                <a:sym typeface="Symbol" pitchFamily="18" charset="2"/>
              </a:rPr>
              <a:t>2</a:t>
            </a:r>
            <a:r>
              <a:rPr lang="zh-CN" altLang="en-US" smtClean="0">
                <a:latin typeface="微软雅黑"/>
                <a:ea typeface="微软雅黑"/>
              </a:rPr>
              <a:t>相关检验</a:t>
            </a:r>
            <a:endParaRPr lang="en-US" altLang="zh-CN" smtClean="0">
              <a:latin typeface="微软雅黑"/>
              <a:ea typeface="微软雅黑"/>
            </a:endParaRPr>
          </a:p>
          <a:p>
            <a:pPr marL="358775" indent="-358775"/>
            <a:endParaRPr lang="en-US" altLang="zh-CN" smtClean="0">
              <a:latin typeface="微软雅黑"/>
              <a:ea typeface="微软雅黑"/>
            </a:endParaRPr>
          </a:p>
          <a:p>
            <a:pPr marL="358775" indent="-358775"/>
            <a:endParaRPr lang="en-US" altLang="zh-CN" smtClean="0">
              <a:latin typeface="微软雅黑"/>
              <a:ea typeface="微软雅黑"/>
            </a:endParaRPr>
          </a:p>
          <a:p>
            <a:pPr marL="358775" indent="-358775"/>
            <a:endParaRPr lang="en-US" altLang="zh-CN" smtClean="0">
              <a:latin typeface="微软雅黑"/>
              <a:ea typeface="微软雅黑"/>
            </a:endParaRPr>
          </a:p>
          <a:p>
            <a:pPr marL="719138" lvl="1" indent="-287338"/>
            <a:r>
              <a:rPr lang="zh-CN" altLang="en-US" sz="2200" smtClean="0">
                <a:latin typeface="微软雅黑"/>
                <a:ea typeface="微软雅黑"/>
              </a:rPr>
              <a:t>其中，</a:t>
            </a:r>
            <a:r>
              <a:rPr lang="zh-CN" altLang="en-US" sz="2200" smtClean="0">
                <a:latin typeface="宋体" charset="-122"/>
                <a:ea typeface="微软雅黑"/>
              </a:rPr>
              <a:t>   </a:t>
            </a:r>
            <a:r>
              <a:rPr lang="zh-CN" altLang="en-US" sz="2200" smtClean="0">
                <a:latin typeface="微软雅黑"/>
                <a:ea typeface="微软雅黑"/>
              </a:rPr>
              <a:t>是联合事件的观测频度（即实际计数），而      是期望频度，可用下式计算</a:t>
            </a:r>
          </a:p>
          <a:p>
            <a:pPr marL="358775" indent="-358775"/>
            <a:endParaRPr lang="en-US" altLang="zh-CN" smtClean="0">
              <a:latin typeface="微软雅黑"/>
              <a:ea typeface="微软雅黑"/>
            </a:endParaRPr>
          </a:p>
          <a:p>
            <a:pPr marL="358775" indent="-358775"/>
            <a:endParaRPr lang="zh-CN" altLang="en-US" smtClean="0">
              <a:latin typeface="微软雅黑"/>
              <a:ea typeface="微软雅黑"/>
            </a:endParaRPr>
          </a:p>
        </p:txBody>
      </p:sp>
      <p:graphicFrame>
        <p:nvGraphicFramePr>
          <p:cNvPr id="1678" name="Object 654"/>
          <p:cNvGraphicFramePr>
            <a:graphicFrameLocks noChangeAspect="1"/>
          </p:cNvGraphicFramePr>
          <p:nvPr/>
        </p:nvGraphicFramePr>
        <p:xfrm>
          <a:off x="4295775" y="1804988"/>
          <a:ext cx="3600450" cy="984250"/>
        </p:xfrm>
        <a:graphic>
          <a:graphicData uri="http://schemas.openxmlformats.org/presentationml/2006/ole">
            <p:oleObj spid="_x0000_s1678" name="Equation" r:id="rId3" imgW="1307532" imgH="482391" progId="Equation.DSMT4">
              <p:embed/>
            </p:oleObj>
          </a:graphicData>
        </a:graphic>
      </p:graphicFrame>
      <p:graphicFrame>
        <p:nvGraphicFramePr>
          <p:cNvPr id="1679" name="Object 655"/>
          <p:cNvGraphicFramePr>
            <a:graphicFrameLocks noChangeAspect="1"/>
          </p:cNvGraphicFramePr>
          <p:nvPr/>
        </p:nvGraphicFramePr>
        <p:xfrm>
          <a:off x="2878138" y="3222625"/>
          <a:ext cx="371475" cy="504825"/>
        </p:xfrm>
        <a:graphic>
          <a:graphicData uri="http://schemas.openxmlformats.org/presentationml/2006/ole">
            <p:oleObj spid="_x0000_s1679" name="公式" r:id="rId4" imgW="177646" imgH="241091" progId="Equation.3">
              <p:embed/>
            </p:oleObj>
          </a:graphicData>
        </a:graphic>
      </p:graphicFrame>
      <p:graphicFrame>
        <p:nvGraphicFramePr>
          <p:cNvPr id="1680" name="Object 656"/>
          <p:cNvGraphicFramePr>
            <a:graphicFrameLocks noChangeAspect="1"/>
          </p:cNvGraphicFramePr>
          <p:nvPr/>
        </p:nvGraphicFramePr>
        <p:xfrm>
          <a:off x="8686800" y="3252788"/>
          <a:ext cx="344488" cy="493712"/>
        </p:xfrm>
        <a:graphic>
          <a:graphicData uri="http://schemas.openxmlformats.org/presentationml/2006/ole">
            <p:oleObj spid="_x0000_s1680" name="公式" r:id="rId5" imgW="164957" imgH="241091" progId="Equation.3">
              <p:embed/>
            </p:oleObj>
          </a:graphicData>
        </a:graphic>
      </p:graphicFrame>
      <p:graphicFrame>
        <p:nvGraphicFramePr>
          <p:cNvPr id="1681" name="Object 657"/>
          <p:cNvGraphicFramePr>
            <a:graphicFrameLocks noChangeAspect="1"/>
          </p:cNvGraphicFramePr>
          <p:nvPr/>
        </p:nvGraphicFramePr>
        <p:xfrm>
          <a:off x="3971925" y="4554538"/>
          <a:ext cx="4248150" cy="830262"/>
        </p:xfrm>
        <a:graphic>
          <a:graphicData uri="http://schemas.openxmlformats.org/presentationml/2006/ole">
            <p:oleObj spid="_x0000_s1681" name="公式" r:id="rId6" imgW="2146300" imgH="419100"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0"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相关性分析－示例</a:t>
            </a:r>
            <a:r>
              <a:rPr lang="en-US" altLang="zh-CN" smtClean="0">
                <a:latin typeface="微软雅黑"/>
                <a:ea typeface="微软雅黑"/>
              </a:rPr>
              <a:t>1</a:t>
            </a:r>
            <a:endParaRPr lang="zh-CN" altLang="en-US" smtClean="0">
              <a:latin typeface="微软雅黑"/>
              <a:ea typeface="微软雅黑"/>
            </a:endParaRPr>
          </a:p>
        </p:txBody>
      </p:sp>
      <p:sp>
        <p:nvSpPr>
          <p:cNvPr id="2381"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假设调查人数为</a:t>
            </a:r>
            <a:r>
              <a:rPr lang="en-US" altLang="zh-CN" smtClean="0">
                <a:latin typeface="微软雅黑"/>
                <a:ea typeface="微软雅黑"/>
              </a:rPr>
              <a:t>1500</a:t>
            </a:r>
            <a:r>
              <a:rPr lang="zh-CN" altLang="en-US" smtClean="0">
                <a:latin typeface="微软雅黑"/>
                <a:ea typeface="微软雅黑"/>
              </a:rPr>
              <a:t>人，每个人对喜爱的阅读材料投票，属性分别为性别和阅读偏好</a:t>
            </a:r>
            <a:endParaRPr lang="en-US" altLang="zh-CN" smtClean="0">
              <a:latin typeface="微软雅黑"/>
              <a:ea typeface="微软雅黑"/>
            </a:endParaRPr>
          </a:p>
          <a:p>
            <a:pPr marL="358775" indent="-358775"/>
            <a:endParaRPr lang="en-US" altLang="zh-CN" smtClean="0">
              <a:latin typeface="微软雅黑"/>
              <a:ea typeface="微软雅黑"/>
            </a:endParaRPr>
          </a:p>
          <a:p>
            <a:pPr marL="358775" indent="-358775"/>
            <a:endParaRPr lang="en-US" altLang="zh-CN" smtClean="0">
              <a:latin typeface="微软雅黑"/>
              <a:ea typeface="微软雅黑"/>
            </a:endParaRPr>
          </a:p>
          <a:p>
            <a:pPr marL="358775" indent="-358775"/>
            <a:endParaRPr lang="en-US" altLang="zh-CN" smtClean="0">
              <a:latin typeface="微软雅黑"/>
              <a:ea typeface="微软雅黑"/>
            </a:endParaRPr>
          </a:p>
          <a:p>
            <a:pPr marL="719138" lvl="1" indent="-287338"/>
            <a:r>
              <a:rPr lang="zh-CN" altLang="en-US" smtClean="0">
                <a:latin typeface="微软雅黑"/>
                <a:ea typeface="微软雅黑"/>
              </a:rPr>
              <a:t>如：单元（男，小说）的期望频率：</a:t>
            </a:r>
          </a:p>
          <a:p>
            <a:pPr marL="358775" indent="-358775"/>
            <a:endParaRPr lang="en-US" altLang="zh-CN" smtClean="0">
              <a:latin typeface="微软雅黑"/>
              <a:ea typeface="微软雅黑"/>
            </a:endParaRPr>
          </a:p>
          <a:p>
            <a:pPr marL="358775" indent="-358775"/>
            <a:endParaRPr lang="en-US" altLang="zh-CN" smtClean="0">
              <a:latin typeface="微软雅黑"/>
              <a:ea typeface="微软雅黑"/>
            </a:endParaRPr>
          </a:p>
          <a:p>
            <a:pPr marL="719138" lvl="1" indent="-287338"/>
            <a:r>
              <a:rPr lang="zh-CN" altLang="en-US" smtClean="0">
                <a:latin typeface="微软雅黑"/>
                <a:ea typeface="微软雅黑"/>
              </a:rPr>
              <a:t>对于自由度</a:t>
            </a:r>
            <a:r>
              <a:rPr lang="en-US" altLang="zh-CN" smtClean="0">
                <a:latin typeface="微软雅黑"/>
                <a:ea typeface="微软雅黑"/>
              </a:rPr>
              <a:t>1</a:t>
            </a:r>
            <a:r>
              <a:rPr lang="zh-CN" altLang="en-US" smtClean="0">
                <a:latin typeface="微软雅黑"/>
                <a:ea typeface="微软雅黑"/>
              </a:rPr>
              <a:t>，在</a:t>
            </a:r>
            <a:r>
              <a:rPr lang="en-US" altLang="zh-CN" smtClean="0">
                <a:latin typeface="微软雅黑"/>
                <a:ea typeface="微软雅黑"/>
              </a:rPr>
              <a:t>0.001</a:t>
            </a:r>
            <a:r>
              <a:rPr lang="zh-CN" altLang="en-US" smtClean="0">
                <a:latin typeface="微软雅黑"/>
                <a:ea typeface="微软雅黑"/>
              </a:rPr>
              <a:t>的置信水平下，拒绝假设的值为</a:t>
            </a:r>
            <a:r>
              <a:rPr lang="en-US" altLang="zh-CN" smtClean="0">
                <a:latin typeface="微软雅黑"/>
                <a:ea typeface="微软雅黑"/>
              </a:rPr>
              <a:t>10.828</a:t>
            </a:r>
            <a:r>
              <a:rPr lang="zh-CN" altLang="en-US" smtClean="0">
                <a:latin typeface="微软雅黑"/>
                <a:ea typeface="微软雅黑"/>
              </a:rPr>
              <a:t>，而计算的值大于该值，故可得知这两个属性是相关的。</a:t>
            </a:r>
          </a:p>
          <a:p>
            <a:pPr marL="358775" indent="-358775"/>
            <a:endParaRPr lang="zh-CN" altLang="en-US" smtClean="0">
              <a:latin typeface="微软雅黑"/>
              <a:ea typeface="微软雅黑"/>
            </a:endParaRPr>
          </a:p>
        </p:txBody>
      </p:sp>
      <p:graphicFrame>
        <p:nvGraphicFramePr>
          <p:cNvPr id="4" name="表格 3">
            <a:extLst>
              <a:ext uri="{FF2B5EF4-FFF2-40B4-BE49-F238E27FC236}"/>
            </a:extLst>
          </p:cNvPr>
          <p:cNvGraphicFramePr>
            <a:graphicFrameLocks noGrp="1"/>
          </p:cNvGraphicFramePr>
          <p:nvPr/>
        </p:nvGraphicFramePr>
        <p:xfrm>
          <a:off x="2276475" y="2014538"/>
          <a:ext cx="8128000" cy="1484312"/>
        </p:xfrm>
        <a:graphic>
          <a:graphicData uri="http://schemas.openxmlformats.org/drawingml/2006/table">
            <a:tbl>
              <a:tblPr firstRow="1" bandRow="1">
                <a:tableStyleId>{5C22544A-7EE6-4342-B048-85BDC9FD1C3A}</a:tableStyleId>
              </a:tblPr>
              <a:tblGrid>
                <a:gridCol w="2032000">
                  <a:extLst>
                    <a:ext uri="{9D8B030D-6E8A-4147-A177-3AD203B41FA5}"/>
                  </a:extLst>
                </a:gridCol>
                <a:gridCol w="2032000">
                  <a:extLst>
                    <a:ext uri="{9D8B030D-6E8A-4147-A177-3AD203B41FA5}"/>
                  </a:extLst>
                </a:gridCol>
                <a:gridCol w="2032000">
                  <a:extLst>
                    <a:ext uri="{9D8B030D-6E8A-4147-A177-3AD203B41FA5}"/>
                  </a:extLst>
                </a:gridCol>
                <a:gridCol w="2032000">
                  <a:extLst>
                    <a:ext uri="{9D8B030D-6E8A-4147-A177-3AD203B41FA5}"/>
                  </a:extLst>
                </a:gridCol>
              </a:tblGrid>
              <a:tr h="370840">
                <a:tc>
                  <a:txBody>
                    <a:bodyPr/>
                    <a:lstStyle/>
                    <a:p>
                      <a:endParaRPr lang="zh-CN" altLang="en-US" dirty="0"/>
                    </a:p>
                  </a:txBody>
                  <a:tcPr/>
                </a:tc>
                <a:tc>
                  <a:txBody>
                    <a:bodyPr/>
                    <a:lstStyle/>
                    <a:p>
                      <a:r>
                        <a:rPr lang="zh-CN" altLang="en-US" dirty="0"/>
                        <a:t>男</a:t>
                      </a:r>
                    </a:p>
                  </a:txBody>
                  <a:tcPr/>
                </a:tc>
                <a:tc>
                  <a:txBody>
                    <a:bodyPr/>
                    <a:lstStyle/>
                    <a:p>
                      <a:r>
                        <a:rPr lang="zh-CN" altLang="en-US" dirty="0"/>
                        <a:t>女</a:t>
                      </a:r>
                    </a:p>
                  </a:txBody>
                  <a:tcPr/>
                </a:tc>
                <a:tc>
                  <a:txBody>
                    <a:bodyPr/>
                    <a:lstStyle/>
                    <a:p>
                      <a:r>
                        <a:rPr lang="zh-CN" altLang="en-US" dirty="0"/>
                        <a:t>合计</a:t>
                      </a:r>
                    </a:p>
                  </a:txBody>
                  <a:tcPr/>
                </a:tc>
                <a:extLst>
                  <a:ext uri="{0D108BD9-81ED-4DB2-BD59-A6C34878D82A}"/>
                </a:extLst>
              </a:tr>
              <a:tr h="37084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小说</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250(90)</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200(360)</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450</a:t>
                      </a:r>
                    </a:p>
                  </a:txBody>
                  <a:tcPr anchor="ctr" horzOverflow="overflow"/>
                </a:tc>
                <a:extLst>
                  <a:ext uri="{0D108BD9-81ED-4DB2-BD59-A6C34878D82A}"/>
                </a:extLst>
              </a:tr>
              <a:tr h="37084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非小说</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50(210)</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1000(840)</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1050</a:t>
                      </a:r>
                    </a:p>
                  </a:txBody>
                  <a:tcPr anchor="ctr" horzOverflow="overflow"/>
                </a:tc>
                <a:extLst>
                  <a:ext uri="{0D108BD9-81ED-4DB2-BD59-A6C34878D82A}"/>
                </a:extLst>
              </a:tr>
              <a:tr h="37084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合计</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300</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1200</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1500</a:t>
                      </a:r>
                    </a:p>
                  </a:txBody>
                  <a:tcPr anchor="ctr" horzOverflow="overflow"/>
                </a:tc>
                <a:extLst>
                  <a:ext uri="{0D108BD9-81ED-4DB2-BD59-A6C34878D82A}"/>
                </a:extLst>
              </a:tr>
            </a:tbl>
          </a:graphicData>
        </a:graphic>
      </p:graphicFrame>
      <p:graphicFrame>
        <p:nvGraphicFramePr>
          <p:cNvPr id="2378" name="Object 330"/>
          <p:cNvGraphicFramePr>
            <a:graphicFrameLocks noChangeAspect="1"/>
          </p:cNvGraphicFramePr>
          <p:nvPr/>
        </p:nvGraphicFramePr>
        <p:xfrm>
          <a:off x="6218238" y="3683000"/>
          <a:ext cx="4032250" cy="568325"/>
        </p:xfrm>
        <a:graphic>
          <a:graphicData uri="http://schemas.openxmlformats.org/presentationml/2006/ole">
            <p:oleObj spid="_x0000_s2378" name="公式" r:id="rId3" imgW="2882900" imgH="406400" progId="Equation.3">
              <p:embed/>
            </p:oleObj>
          </a:graphicData>
        </a:graphic>
      </p:graphicFrame>
      <p:graphicFrame>
        <p:nvGraphicFramePr>
          <p:cNvPr id="2379" name="Object 331"/>
          <p:cNvGraphicFramePr>
            <a:graphicFrameLocks noChangeAspect="1"/>
          </p:cNvGraphicFramePr>
          <p:nvPr/>
        </p:nvGraphicFramePr>
        <p:xfrm>
          <a:off x="5651500" y="4452938"/>
          <a:ext cx="5651500" cy="552450"/>
        </p:xfrm>
        <a:graphic>
          <a:graphicData uri="http://schemas.openxmlformats.org/presentationml/2006/ole">
            <p:oleObj spid="_x0000_s2379" name="公式" r:id="rId4" imgW="4279900" imgH="419100" progId="Equation.3">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相关分析</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数值数据的相关系数</a:t>
            </a:r>
            <a:endParaRPr lang="en-US" altLang="zh-CN" dirty="0">
              <a:cs typeface="+mn-cs"/>
            </a:endParaRPr>
          </a:p>
          <a:p>
            <a:pPr fontAlgn="auto">
              <a:spcAft>
                <a:spcPts val="0"/>
              </a:spcAft>
              <a:defRPr/>
            </a:pPr>
            <a:endParaRPr lang="en-US" altLang="zh-CN" dirty="0">
              <a:cs typeface="+mn-cs"/>
            </a:endParaRPr>
          </a:p>
          <a:p>
            <a:pPr lvl="1" fontAlgn="auto">
              <a:spcAft>
                <a:spcPts val="0"/>
              </a:spcAft>
              <a:defRPr/>
            </a:pPr>
            <a:r>
              <a:rPr lang="zh-CN" altLang="en-US" dirty="0">
                <a:cs typeface="+mn-cs"/>
              </a:rPr>
              <a:t>其中 </a:t>
            </a:r>
            <a:r>
              <a:rPr lang="en-US" altLang="zh-CN" dirty="0">
                <a:cs typeface="+mn-cs"/>
              </a:rPr>
              <a:t>n</a:t>
            </a:r>
            <a:r>
              <a:rPr lang="zh-CN" altLang="en-US" dirty="0">
                <a:cs typeface="+mn-cs"/>
              </a:rPr>
              <a:t>是样本个数</a:t>
            </a:r>
            <a:r>
              <a:rPr lang="en-US" altLang="zh-CN" dirty="0">
                <a:cs typeface="+mn-cs"/>
              </a:rPr>
              <a:t>,</a:t>
            </a:r>
            <a:r>
              <a:rPr lang="zh-CN" altLang="en-US" dirty="0">
                <a:cs typeface="+mn-cs"/>
              </a:rPr>
              <a:t>       </a:t>
            </a:r>
            <a:r>
              <a:rPr lang="en-US" altLang="zh-CN" dirty="0">
                <a:cs typeface="+mn-cs"/>
              </a:rPr>
              <a:t>,    </a:t>
            </a:r>
            <a:r>
              <a:rPr lang="zh-CN" altLang="en-US" dirty="0">
                <a:cs typeface="+mn-cs"/>
              </a:rPr>
              <a:t>分别是属性</a:t>
            </a:r>
            <a:r>
              <a:rPr lang="en-US" altLang="zh-CN" dirty="0">
                <a:cs typeface="+mn-cs"/>
              </a:rPr>
              <a:t> </a:t>
            </a:r>
            <a:r>
              <a:rPr lang="en-US" altLang="zh-CN" i="1" dirty="0">
                <a:cs typeface="+mn-cs"/>
              </a:rPr>
              <a:t>A</a:t>
            </a:r>
            <a:r>
              <a:rPr lang="en-US" altLang="zh-CN" dirty="0">
                <a:cs typeface="+mn-cs"/>
              </a:rPr>
              <a:t> </a:t>
            </a:r>
            <a:r>
              <a:rPr lang="zh-CN" altLang="en-US" dirty="0">
                <a:cs typeface="+mn-cs"/>
              </a:rPr>
              <a:t>和 </a:t>
            </a:r>
            <a:r>
              <a:rPr lang="en-US" altLang="zh-CN" i="1" dirty="0">
                <a:cs typeface="+mn-cs"/>
              </a:rPr>
              <a:t>B </a:t>
            </a:r>
            <a:r>
              <a:rPr lang="zh-CN" altLang="en-US" dirty="0">
                <a:cs typeface="+mn-cs"/>
              </a:rPr>
              <a:t>的平均值</a:t>
            </a:r>
            <a:r>
              <a:rPr lang="en-US" altLang="zh-CN" dirty="0">
                <a:cs typeface="+mn-cs"/>
              </a:rPr>
              <a:t>, </a:t>
            </a:r>
            <a:r>
              <a:rPr lang="el-GR" altLang="zh-CN" dirty="0">
                <a:cs typeface="+mn-cs"/>
              </a:rPr>
              <a:t>σ</a:t>
            </a:r>
            <a:r>
              <a:rPr lang="en-US" altLang="zh-CN" baseline="-25000" dirty="0">
                <a:cs typeface="+mn-cs"/>
              </a:rPr>
              <a:t>A </a:t>
            </a:r>
            <a:r>
              <a:rPr lang="en-US" altLang="zh-CN" b="1" dirty="0">
                <a:solidFill>
                  <a:schemeClr val="bg2">
                    <a:lumMod val="25000"/>
                  </a:schemeClr>
                </a:solidFill>
                <a:cs typeface="+mn-cs"/>
              </a:rPr>
              <a:t>,</a:t>
            </a:r>
            <a:r>
              <a:rPr lang="el-GR" altLang="zh-CN" dirty="0">
                <a:cs typeface="+mn-cs"/>
              </a:rPr>
              <a:t> σ</a:t>
            </a:r>
            <a:r>
              <a:rPr lang="en-US" altLang="zh-CN" baseline="-25000" dirty="0">
                <a:cs typeface="+mn-cs"/>
              </a:rPr>
              <a:t>B</a:t>
            </a:r>
            <a:r>
              <a:rPr lang="zh-CN" altLang="en-US" dirty="0">
                <a:cs typeface="+mn-cs"/>
              </a:rPr>
              <a:t>分别是属性</a:t>
            </a:r>
            <a:r>
              <a:rPr lang="en-US" altLang="zh-CN" dirty="0">
                <a:cs typeface="+mn-cs"/>
              </a:rPr>
              <a:t>A</a:t>
            </a:r>
            <a:r>
              <a:rPr lang="zh-CN" altLang="en-US" dirty="0">
                <a:cs typeface="+mn-cs"/>
              </a:rPr>
              <a:t>和</a:t>
            </a:r>
            <a:r>
              <a:rPr lang="en-US" altLang="zh-CN" dirty="0">
                <a:cs typeface="+mn-cs"/>
              </a:rPr>
              <a:t>B</a:t>
            </a:r>
            <a:r>
              <a:rPr lang="zh-CN" altLang="en-US" dirty="0">
                <a:cs typeface="+mn-cs"/>
              </a:rPr>
              <a:t>的标准差。</a:t>
            </a:r>
            <a:endParaRPr lang="en-US" altLang="zh-CN" dirty="0">
              <a:cs typeface="+mn-cs"/>
            </a:endParaRPr>
          </a:p>
          <a:p>
            <a:pPr lvl="2" fontAlgn="auto">
              <a:spcAft>
                <a:spcPts val="0"/>
              </a:spcAft>
              <a:buFont typeface="Arial" panose="020B0604020202020204" pitchFamily="34" charset="0"/>
              <a:buChar char="•"/>
              <a:tabLst>
                <a:tab pos="261938" algn="l"/>
                <a:tab pos="363538" algn="l"/>
              </a:tabLst>
              <a:defRPr/>
            </a:pPr>
            <a:r>
              <a:rPr lang="zh-CN" altLang="en-US" dirty="0">
                <a:cs typeface="+mn-cs"/>
              </a:rPr>
              <a:t>如果</a:t>
            </a:r>
            <a:r>
              <a:rPr lang="en-US" altLang="zh-CN" dirty="0">
                <a:cs typeface="+mn-cs"/>
              </a:rPr>
              <a:t> </a:t>
            </a:r>
            <a:r>
              <a:rPr lang="en-US" altLang="zh-CN" sz="2000" dirty="0" err="1">
                <a:cs typeface="+mn-cs"/>
              </a:rPr>
              <a:t>r</a:t>
            </a:r>
            <a:r>
              <a:rPr lang="en-US" altLang="zh-CN" baseline="-25000" dirty="0" err="1">
                <a:cs typeface="+mn-cs"/>
              </a:rPr>
              <a:t>A,B</a:t>
            </a:r>
            <a:r>
              <a:rPr lang="en-US" altLang="zh-CN" dirty="0">
                <a:cs typeface="+mn-cs"/>
              </a:rPr>
              <a:t>&gt; 0</a:t>
            </a:r>
            <a:r>
              <a:rPr lang="zh-CN" altLang="en-US" dirty="0">
                <a:cs typeface="+mn-cs"/>
              </a:rPr>
              <a:t>，则</a:t>
            </a:r>
            <a:r>
              <a:rPr lang="en-US" altLang="zh-CN" dirty="0">
                <a:cs typeface="+mn-cs"/>
              </a:rPr>
              <a:t>A</a:t>
            </a:r>
            <a:r>
              <a:rPr lang="zh-CN" altLang="en-US" dirty="0">
                <a:cs typeface="+mn-cs"/>
              </a:rPr>
              <a:t>和</a:t>
            </a:r>
            <a:r>
              <a:rPr lang="en-US" altLang="zh-CN" dirty="0">
                <a:cs typeface="+mn-cs"/>
              </a:rPr>
              <a:t>B</a:t>
            </a:r>
            <a:r>
              <a:rPr lang="zh-CN" altLang="en-US" dirty="0">
                <a:cs typeface="+mn-cs"/>
              </a:rPr>
              <a:t>是正相关的，意味着</a:t>
            </a:r>
            <a:r>
              <a:rPr lang="en-US" altLang="zh-CN" dirty="0">
                <a:cs typeface="+mn-cs"/>
              </a:rPr>
              <a:t>A</a:t>
            </a:r>
            <a:r>
              <a:rPr lang="zh-CN" altLang="en-US" dirty="0">
                <a:cs typeface="+mn-cs"/>
              </a:rPr>
              <a:t>的值随</a:t>
            </a:r>
            <a:r>
              <a:rPr lang="en-US" altLang="zh-CN" dirty="0">
                <a:cs typeface="+mn-cs"/>
              </a:rPr>
              <a:t>B</a:t>
            </a:r>
            <a:r>
              <a:rPr lang="zh-CN" altLang="en-US" dirty="0">
                <a:cs typeface="+mn-cs"/>
              </a:rPr>
              <a:t>的值增加而增加。该值越大，相关性越强。</a:t>
            </a:r>
          </a:p>
          <a:p>
            <a:pPr lvl="2" fontAlgn="auto">
              <a:spcAft>
                <a:spcPts val="0"/>
              </a:spcAft>
              <a:buFont typeface="Arial" panose="020B0604020202020204" pitchFamily="34" charset="0"/>
              <a:buChar char="•"/>
              <a:tabLst>
                <a:tab pos="261938" algn="l"/>
                <a:tab pos="363538" algn="l"/>
              </a:tabLst>
              <a:defRPr/>
            </a:pPr>
            <a:r>
              <a:rPr lang="zh-CN" altLang="en-US" dirty="0">
                <a:cs typeface="+mn-cs"/>
              </a:rPr>
              <a:t>如果 </a:t>
            </a:r>
            <a:r>
              <a:rPr lang="en-US" altLang="zh-CN" sz="2000" dirty="0" err="1">
                <a:cs typeface="+mn-cs"/>
              </a:rPr>
              <a:t>r</a:t>
            </a:r>
            <a:r>
              <a:rPr lang="en-US" altLang="zh-CN" baseline="-25000" dirty="0" err="1">
                <a:cs typeface="+mn-cs"/>
              </a:rPr>
              <a:t>A,B</a:t>
            </a:r>
            <a:r>
              <a:rPr lang="en-US" altLang="zh-CN" dirty="0">
                <a:cs typeface="+mn-cs"/>
              </a:rPr>
              <a:t> = 0</a:t>
            </a:r>
            <a:r>
              <a:rPr lang="zh-CN" altLang="en-US" dirty="0">
                <a:cs typeface="+mn-cs"/>
              </a:rPr>
              <a:t>，则</a:t>
            </a:r>
            <a:r>
              <a:rPr lang="en-US" altLang="zh-CN" dirty="0">
                <a:cs typeface="+mn-cs"/>
              </a:rPr>
              <a:t>A</a:t>
            </a:r>
            <a:r>
              <a:rPr lang="zh-CN" altLang="en-US" dirty="0">
                <a:cs typeface="+mn-cs"/>
              </a:rPr>
              <a:t>和</a:t>
            </a:r>
            <a:r>
              <a:rPr lang="en-US" altLang="zh-CN" dirty="0">
                <a:cs typeface="+mn-cs"/>
              </a:rPr>
              <a:t>B</a:t>
            </a:r>
            <a:r>
              <a:rPr lang="zh-CN" altLang="en-US" dirty="0">
                <a:cs typeface="+mn-cs"/>
              </a:rPr>
              <a:t>是独立的，不存在相关。</a:t>
            </a:r>
          </a:p>
          <a:p>
            <a:pPr lvl="2" fontAlgn="auto">
              <a:spcAft>
                <a:spcPts val="0"/>
              </a:spcAft>
              <a:buFont typeface="Arial" panose="020B0604020202020204" pitchFamily="34" charset="0"/>
              <a:buChar char="•"/>
              <a:tabLst>
                <a:tab pos="261938" algn="l"/>
                <a:tab pos="363538" algn="l"/>
              </a:tabLst>
              <a:defRPr/>
            </a:pPr>
            <a:r>
              <a:rPr lang="zh-CN" altLang="en-US" dirty="0">
                <a:cs typeface="+mn-cs"/>
              </a:rPr>
              <a:t>如果 </a:t>
            </a:r>
            <a:r>
              <a:rPr lang="en-US" altLang="zh-CN" sz="2000" dirty="0" err="1">
                <a:cs typeface="+mn-cs"/>
              </a:rPr>
              <a:t>r</a:t>
            </a:r>
            <a:r>
              <a:rPr lang="en-US" altLang="zh-CN" baseline="-25000" dirty="0" err="1">
                <a:cs typeface="+mn-cs"/>
              </a:rPr>
              <a:t>A,B</a:t>
            </a:r>
            <a:r>
              <a:rPr lang="en-US" altLang="zh-CN" baseline="-25000" dirty="0">
                <a:cs typeface="+mn-cs"/>
              </a:rPr>
              <a:t> </a:t>
            </a:r>
            <a:r>
              <a:rPr lang="en-US" altLang="zh-CN" dirty="0">
                <a:cs typeface="+mn-cs"/>
              </a:rPr>
              <a:t>&lt; 0</a:t>
            </a:r>
            <a:r>
              <a:rPr lang="zh-CN" altLang="en-US" dirty="0">
                <a:cs typeface="+mn-cs"/>
              </a:rPr>
              <a:t>，则</a:t>
            </a:r>
            <a:r>
              <a:rPr lang="en-US" altLang="zh-CN" dirty="0">
                <a:cs typeface="+mn-cs"/>
              </a:rPr>
              <a:t>A</a:t>
            </a:r>
            <a:r>
              <a:rPr lang="zh-CN" altLang="en-US" dirty="0">
                <a:cs typeface="+mn-cs"/>
              </a:rPr>
              <a:t>和</a:t>
            </a:r>
            <a:r>
              <a:rPr lang="en-US" altLang="zh-CN" dirty="0">
                <a:cs typeface="+mn-cs"/>
              </a:rPr>
              <a:t>B</a:t>
            </a:r>
            <a:r>
              <a:rPr lang="zh-CN" altLang="en-US" dirty="0">
                <a:cs typeface="+mn-cs"/>
              </a:rPr>
              <a:t>是负相关的，一个值随另一个值的减少而增加。意味着每一个属性都阻止另一个出现。</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rPr>
              <a:t>注意：相关性并不蕴涵因果关系</a:t>
            </a:r>
            <a:endParaRPr lang="en-US" altLang="zh-CN" dirty="0">
              <a:cs typeface="+mn-cs"/>
            </a:endParaRPr>
          </a:p>
          <a:p>
            <a:pPr marL="360000" lvl="1" indent="-360000" fontAlgn="auto">
              <a:spcAft>
                <a:spcPts val="0"/>
              </a:spcAft>
              <a:buFont typeface="Wingdings" panose="05000000000000000000" pitchFamily="2" charset="2"/>
              <a:buChar char=""/>
              <a:defRPr/>
            </a:pPr>
            <a:r>
              <a:rPr lang="zh-CN" altLang="en-US" sz="2200" dirty="0">
                <a:solidFill>
                  <a:srgbClr val="0000FF"/>
                </a:solidFill>
                <a:cs typeface="+mn-cs"/>
              </a:rPr>
              <a:t>数值数据的协方差</a:t>
            </a:r>
            <a:endParaRPr lang="en-US" altLang="zh-CN" sz="2200" dirty="0">
              <a:solidFill>
                <a:srgbClr val="0000FF"/>
              </a:solidFill>
              <a:cs typeface="+mn-cs"/>
            </a:endParaRPr>
          </a:p>
          <a:p>
            <a:pPr lvl="1" fontAlgn="auto">
              <a:spcAft>
                <a:spcPts val="0"/>
              </a:spcAft>
              <a:defRPr/>
            </a:pPr>
            <a:endParaRPr lang="en-US" altLang="zh-CN" dirty="0">
              <a:cs typeface="+mn-cs"/>
            </a:endParaRPr>
          </a:p>
          <a:p>
            <a:pPr fontAlgn="auto">
              <a:spcAft>
                <a:spcPts val="0"/>
              </a:spcAft>
              <a:defRPr/>
            </a:pPr>
            <a:endParaRPr lang="zh-CN" altLang="en-US" dirty="0">
              <a:cs typeface="+mn-cs"/>
            </a:endParaRPr>
          </a:p>
        </p:txBody>
      </p:sp>
      <p:graphicFrame>
        <p:nvGraphicFramePr>
          <p:cNvPr id="3725" name="Object 653"/>
          <p:cNvGraphicFramePr>
            <a:graphicFrameLocks noChangeAspect="1"/>
          </p:cNvGraphicFramePr>
          <p:nvPr/>
        </p:nvGraphicFramePr>
        <p:xfrm>
          <a:off x="4338638" y="782638"/>
          <a:ext cx="6267450" cy="871537"/>
        </p:xfrm>
        <a:graphic>
          <a:graphicData uri="http://schemas.openxmlformats.org/presentationml/2006/ole">
            <p:oleObj spid="_x0000_s3725" name="Equation" r:id="rId3" imgW="2590560" imgH="444240" progId="Equation.DSMT4">
              <p:embed/>
            </p:oleObj>
          </a:graphicData>
        </a:graphic>
      </p:graphicFrame>
      <p:graphicFrame>
        <p:nvGraphicFramePr>
          <p:cNvPr id="3726" name="Object 654"/>
          <p:cNvGraphicFramePr>
            <a:graphicFrameLocks noChangeAspect="1"/>
          </p:cNvGraphicFramePr>
          <p:nvPr/>
        </p:nvGraphicFramePr>
        <p:xfrm>
          <a:off x="4651375" y="2165350"/>
          <a:ext cx="315913" cy="354013"/>
        </p:xfrm>
        <a:graphic>
          <a:graphicData uri="http://schemas.openxmlformats.org/presentationml/2006/ole">
            <p:oleObj spid="_x0000_s3726" name="Equation" r:id="rId4" imgW="152268" imgH="203024" progId="Equation.3">
              <p:embed/>
            </p:oleObj>
          </a:graphicData>
        </a:graphic>
      </p:graphicFrame>
      <p:graphicFrame>
        <p:nvGraphicFramePr>
          <p:cNvPr id="3727" name="Object 655"/>
          <p:cNvGraphicFramePr>
            <a:graphicFrameLocks noChangeAspect="1"/>
          </p:cNvGraphicFramePr>
          <p:nvPr/>
        </p:nvGraphicFramePr>
        <p:xfrm>
          <a:off x="4179888" y="2163763"/>
          <a:ext cx="315912" cy="355600"/>
        </p:xfrm>
        <a:graphic>
          <a:graphicData uri="http://schemas.openxmlformats.org/presentationml/2006/ole">
            <p:oleObj spid="_x0000_s3727" name="Equation" r:id="rId5" imgW="152268" imgH="203024" progId="Equation.3">
              <p:embed/>
            </p:oleObj>
          </a:graphicData>
        </a:graphic>
      </p:graphicFrame>
      <p:graphicFrame>
        <p:nvGraphicFramePr>
          <p:cNvPr id="3728" name="Object 656"/>
          <p:cNvGraphicFramePr>
            <a:graphicFrameLocks noChangeAspect="1"/>
          </p:cNvGraphicFramePr>
          <p:nvPr/>
        </p:nvGraphicFramePr>
        <p:xfrm>
          <a:off x="3987800" y="4997450"/>
          <a:ext cx="7712075" cy="1693863"/>
        </p:xfrm>
        <a:graphic>
          <a:graphicData uri="http://schemas.openxmlformats.org/presentationml/2006/ole">
            <p:oleObj spid="_x0000_s3728" name="Equation" r:id="rId6" imgW="3187440" imgH="863280" progId="Equation.DSMT4">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相关性分析－示例</a:t>
            </a:r>
            <a:r>
              <a:rPr lang="en-US" altLang="zh-CN" smtClean="0">
                <a:latin typeface="微软雅黑"/>
                <a:ea typeface="微软雅黑"/>
              </a:rPr>
              <a:t>2</a:t>
            </a:r>
            <a:endParaRPr lang="zh-CN" altLang="en-US" smtClean="0">
              <a:latin typeface="微软雅黑"/>
              <a:ea typeface="微软雅黑"/>
            </a:endParaRP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数值数据的协方差：假定给出</a:t>
            </a:r>
            <a:r>
              <a:rPr lang="en-US" altLang="zh-CN" dirty="0">
                <a:cs typeface="+mn-cs"/>
              </a:rPr>
              <a:t>5</a:t>
            </a:r>
            <a:r>
              <a:rPr lang="zh-CN" altLang="en-US" dirty="0">
                <a:cs typeface="+mn-cs"/>
              </a:rPr>
              <a:t>个时间点观测到的</a:t>
            </a:r>
            <a:r>
              <a:rPr lang="en-US" altLang="zh-CN" dirty="0">
                <a:cs typeface="+mn-cs"/>
              </a:rPr>
              <a:t>allelectronics</a:t>
            </a:r>
            <a:r>
              <a:rPr lang="zh-CN" altLang="en-US" dirty="0">
                <a:cs typeface="+mn-cs"/>
              </a:rPr>
              <a:t>和</a:t>
            </a:r>
            <a:r>
              <a:rPr lang="en-US" altLang="zh-CN" dirty="0">
                <a:cs typeface="+mn-cs"/>
              </a:rPr>
              <a:t>hightech</a:t>
            </a:r>
            <a:r>
              <a:rPr lang="zh-CN" altLang="en-US" dirty="0">
                <a:cs typeface="+mn-cs"/>
              </a:rPr>
              <a:t>公司股票价格，如下图所示</a:t>
            </a:r>
            <a:endParaRPr lang="en-US" altLang="zh-CN" dirty="0">
              <a:cs typeface="+mn-cs"/>
            </a:endParaRPr>
          </a:p>
          <a:p>
            <a:pPr fontAlgn="auto">
              <a:spcAft>
                <a:spcPts val="0"/>
              </a:spcAft>
              <a:defRPr/>
            </a:pPr>
            <a:endParaRPr lang="en-US" altLang="zh-CN" dirty="0">
              <a:cs typeface="+mn-cs"/>
            </a:endParaRPr>
          </a:p>
          <a:p>
            <a:pPr fontAlgn="auto">
              <a:spcAft>
                <a:spcPts val="0"/>
              </a:spcAft>
              <a:defRPr/>
            </a:pPr>
            <a:endParaRPr lang="en-US" altLang="zh-CN" dirty="0">
              <a:cs typeface="+mn-cs"/>
            </a:endParaRPr>
          </a:p>
          <a:p>
            <a:pPr fontAlgn="auto">
              <a:spcAft>
                <a:spcPts val="0"/>
              </a:spcAft>
              <a:defRPr/>
            </a:pPr>
            <a:endParaRPr lang="en-US" altLang="zh-CN" dirty="0">
              <a:cs typeface="+mn-cs"/>
            </a:endParaRPr>
          </a:p>
          <a:p>
            <a:pPr fontAlgn="auto">
              <a:spcAft>
                <a:spcPts val="0"/>
              </a:spcAft>
              <a:defRPr/>
            </a:pPr>
            <a:endParaRPr lang="en-US" altLang="zh-CN" dirty="0">
              <a:cs typeface="+mn-cs"/>
            </a:endParaRPr>
          </a:p>
          <a:p>
            <a:pPr lvl="1" fontAlgn="auto">
              <a:spcAft>
                <a:spcPts val="0"/>
              </a:spcAft>
              <a:defRPr/>
            </a:pPr>
            <a:r>
              <a:rPr lang="zh-CN" altLang="en-US" dirty="0">
                <a:cs typeface="+mn-cs"/>
              </a:rPr>
              <a:t>可得：</a:t>
            </a:r>
            <a:endParaRPr lang="en-US" altLang="zh-CN" dirty="0">
              <a:cs typeface="+mn-cs"/>
            </a:endParaRPr>
          </a:p>
          <a:p>
            <a:pPr lvl="2" fontAlgn="auto">
              <a:spcAft>
                <a:spcPts val="0"/>
              </a:spcAft>
              <a:buFont typeface="Arial" panose="020B0604020202020204" pitchFamily="34" charset="0"/>
              <a:buChar char="•"/>
              <a:defRPr/>
            </a:pPr>
            <a:r>
              <a:rPr lang="en-US" altLang="zh-CN" dirty="0">
                <a:solidFill>
                  <a:schemeClr val="bg2">
                    <a:lumMod val="25000"/>
                  </a:schemeClr>
                </a:solidFill>
                <a:cs typeface="+mn-cs"/>
              </a:rPr>
              <a:t>E(allelectronics)=(6+5+4+3+2)/5=4</a:t>
            </a:r>
          </a:p>
          <a:p>
            <a:pPr lvl="2" fontAlgn="auto">
              <a:spcAft>
                <a:spcPts val="0"/>
              </a:spcAft>
              <a:buFont typeface="Arial" panose="020B0604020202020204" pitchFamily="34" charset="0"/>
              <a:buChar char="•"/>
              <a:defRPr/>
            </a:pPr>
            <a:r>
              <a:rPr lang="en-US" altLang="zh-CN" dirty="0">
                <a:solidFill>
                  <a:schemeClr val="bg2">
                    <a:lumMod val="25000"/>
                  </a:schemeClr>
                </a:solidFill>
                <a:cs typeface="+mn-cs"/>
              </a:rPr>
              <a:t>E(hightech)=(20+10+14+5+5)/5=10.8</a:t>
            </a:r>
          </a:p>
          <a:p>
            <a:pPr lvl="2" fontAlgn="auto">
              <a:spcAft>
                <a:spcPts val="0"/>
              </a:spcAft>
              <a:buFont typeface="Arial" panose="020B0604020202020204" pitchFamily="34" charset="0"/>
              <a:buChar char="•"/>
              <a:defRPr/>
            </a:pPr>
            <a:r>
              <a:rPr lang="en-US" altLang="zh-CN" dirty="0">
                <a:solidFill>
                  <a:schemeClr val="bg2">
                    <a:lumMod val="25000"/>
                  </a:schemeClr>
                </a:solidFill>
                <a:cs typeface="+mn-cs"/>
              </a:rPr>
              <a:t>COV(allelectronics,hightech)=(6*20+5*10+4*14+3*5+2*5)/5-4*10.8=7</a:t>
            </a:r>
          </a:p>
          <a:p>
            <a:pPr lvl="2" fontAlgn="auto">
              <a:spcAft>
                <a:spcPts val="0"/>
              </a:spcAft>
              <a:buFont typeface="Arial" panose="020B0604020202020204" pitchFamily="34" charset="0"/>
              <a:buChar char="•"/>
              <a:defRPr/>
            </a:pPr>
            <a:r>
              <a:rPr lang="zh-CN" altLang="en-US" dirty="0">
                <a:solidFill>
                  <a:schemeClr val="bg2">
                    <a:lumMod val="25000"/>
                  </a:schemeClr>
                </a:solidFill>
                <a:cs typeface="+mn-cs"/>
              </a:rPr>
              <a:t>由于</a:t>
            </a:r>
            <a:r>
              <a:rPr lang="en-US" altLang="zh-CN" dirty="0">
                <a:solidFill>
                  <a:schemeClr val="bg2">
                    <a:lumMod val="25000"/>
                  </a:schemeClr>
                </a:solidFill>
                <a:cs typeface="+mn-cs"/>
              </a:rPr>
              <a:t>7&gt;0</a:t>
            </a:r>
            <a:r>
              <a:rPr lang="zh-CN" altLang="en-US" dirty="0">
                <a:solidFill>
                  <a:schemeClr val="bg2">
                    <a:lumMod val="25000"/>
                  </a:schemeClr>
                </a:solidFill>
                <a:cs typeface="+mn-cs"/>
              </a:rPr>
              <a:t>，因此这两个公司的股票同时上涨。</a:t>
            </a:r>
          </a:p>
          <a:p>
            <a:pPr fontAlgn="auto">
              <a:spcAft>
                <a:spcPts val="0"/>
              </a:spcAft>
              <a:defRPr/>
            </a:pPr>
            <a:endParaRPr lang="en-US" altLang="zh-CN" dirty="0">
              <a:solidFill>
                <a:schemeClr val="bg2">
                  <a:lumMod val="25000"/>
                </a:schemeClr>
              </a:solidFill>
              <a:cs typeface="+mn-cs"/>
            </a:endParaRPr>
          </a:p>
          <a:p>
            <a:pPr fontAlgn="auto">
              <a:spcAft>
                <a:spcPts val="0"/>
              </a:spcAft>
              <a:defRPr/>
            </a:pPr>
            <a:endParaRPr lang="zh-CN" altLang="en-US" dirty="0">
              <a:cs typeface="+mn-cs"/>
            </a:endParaRPr>
          </a:p>
          <a:p>
            <a:pPr fontAlgn="auto">
              <a:spcAft>
                <a:spcPts val="0"/>
              </a:spcAft>
              <a:defRPr/>
            </a:pPr>
            <a:endParaRPr lang="zh-CN" altLang="en-US" dirty="0">
              <a:cs typeface="+mn-cs"/>
            </a:endParaRPr>
          </a:p>
        </p:txBody>
      </p:sp>
      <p:graphicFrame>
        <p:nvGraphicFramePr>
          <p:cNvPr id="5" name="表格 4">
            <a:extLst>
              <a:ext uri="{FF2B5EF4-FFF2-40B4-BE49-F238E27FC236}"/>
            </a:extLst>
          </p:cNvPr>
          <p:cNvGraphicFramePr>
            <a:graphicFrameLocks noGrp="1"/>
          </p:cNvGraphicFramePr>
          <p:nvPr/>
        </p:nvGraphicFramePr>
        <p:xfrm>
          <a:off x="2032000" y="2046288"/>
          <a:ext cx="5786438" cy="2193925"/>
        </p:xfrm>
        <a:graphic>
          <a:graphicData uri="http://schemas.openxmlformats.org/drawingml/2006/table">
            <a:tbl>
              <a:tblPr firstRow="1" bandRow="1">
                <a:tableStyleId>{5C22544A-7EE6-4342-B048-85BDC9FD1C3A}</a:tableStyleId>
              </a:tblPr>
              <a:tblGrid>
                <a:gridCol w="1928706">
                  <a:extLst>
                    <a:ext uri="{9D8B030D-6E8A-4147-A177-3AD203B41FA5}"/>
                  </a:extLst>
                </a:gridCol>
                <a:gridCol w="1928706">
                  <a:extLst>
                    <a:ext uri="{9D8B030D-6E8A-4147-A177-3AD203B41FA5}"/>
                  </a:extLst>
                </a:gridCol>
                <a:gridCol w="1928706">
                  <a:extLst>
                    <a:ext uri="{9D8B030D-6E8A-4147-A177-3AD203B41FA5}"/>
                  </a:extLst>
                </a:gridCol>
              </a:tblGrid>
              <a:tr h="3550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时间点</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allelectronics</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hightech</a:t>
                      </a:r>
                    </a:p>
                  </a:txBody>
                  <a:tcPr anchor="ctr" horzOverflow="overflow"/>
                </a:tc>
                <a:extLst>
                  <a:ext uri="{0D108BD9-81ED-4DB2-BD59-A6C34878D82A}"/>
                </a:extLst>
              </a:tr>
              <a:tr h="3550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t1</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6</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20</a:t>
                      </a:r>
                    </a:p>
                  </a:txBody>
                  <a:tcPr anchor="ctr" horzOverflow="overflow"/>
                </a:tc>
                <a:extLst>
                  <a:ext uri="{0D108BD9-81ED-4DB2-BD59-A6C34878D82A}"/>
                </a:extLst>
              </a:tr>
              <a:tr h="3550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t2</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5</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10</a:t>
                      </a:r>
                    </a:p>
                  </a:txBody>
                  <a:tcPr anchor="ctr" horzOverflow="overflow"/>
                </a:tc>
                <a:extLst>
                  <a:ext uri="{0D108BD9-81ED-4DB2-BD59-A6C34878D82A}"/>
                </a:extLst>
              </a:tr>
              <a:tr h="3550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t3</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4</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14</a:t>
                      </a:r>
                    </a:p>
                  </a:txBody>
                  <a:tcPr anchor="ctr" horzOverflow="overflow"/>
                </a:tc>
                <a:extLst>
                  <a:ext uri="{0D108BD9-81ED-4DB2-BD59-A6C34878D82A}"/>
                </a:extLst>
              </a:tr>
              <a:tr h="3550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t4</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3</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5</a:t>
                      </a:r>
                    </a:p>
                  </a:txBody>
                  <a:tcPr anchor="ctr" horzOverflow="overflow"/>
                </a:tc>
                <a:extLst>
                  <a:ext uri="{0D108BD9-81ED-4DB2-BD59-A6C34878D82A}"/>
                </a:extLst>
              </a:tr>
              <a:tr h="3550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t5</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2</a:t>
                      </a:r>
                    </a:p>
                  </a:txBody>
                  <a:tcPr anchor="ctr" horzOverflow="overflow"/>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5</a:t>
                      </a:r>
                    </a:p>
                  </a:txBody>
                  <a:tcPr anchor="ctr" horzOverflow="overflow"/>
                </a:tc>
                <a:extLst>
                  <a:ext uri="{0D108BD9-81ED-4DB2-BD59-A6C34878D82A}"/>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数据归约策略概述</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数据归约策略</a:t>
            </a:r>
            <a:endParaRPr lang="en-US" altLang="zh-CN" dirty="0">
              <a:cs typeface="+mn-cs"/>
            </a:endParaRPr>
          </a:p>
          <a:p>
            <a:pPr lvl="1" fontAlgn="auto">
              <a:spcAft>
                <a:spcPts val="0"/>
              </a:spcAft>
              <a:defRPr/>
            </a:pPr>
            <a:r>
              <a:rPr lang="zh-CN" altLang="en-US" dirty="0">
                <a:solidFill>
                  <a:srgbClr val="FF0000"/>
                </a:solidFill>
                <a:cs typeface="+mn-cs"/>
              </a:rPr>
              <a:t>维规约：减少所考虑的随机变量或属性的个数</a:t>
            </a:r>
            <a:endParaRPr lang="en-US" altLang="zh-CN" dirty="0">
              <a:solidFill>
                <a:srgbClr val="FF0000"/>
              </a:solidFill>
              <a:cs typeface="+mn-cs"/>
            </a:endParaRPr>
          </a:p>
          <a:p>
            <a:pPr marL="432000" lvl="1" indent="0" fontAlgn="auto">
              <a:spcAft>
                <a:spcPts val="0"/>
              </a:spcAft>
              <a:buFont typeface="Wingdings" panose="05000000000000000000" pitchFamily="2" charset="2"/>
              <a:buNone/>
              <a:defRPr/>
            </a:pPr>
            <a:r>
              <a:rPr lang="zh-CN" altLang="en-US" dirty="0">
                <a:cs typeface="+mn-cs"/>
              </a:rPr>
              <a:t>方法：特征选择、特征提取</a:t>
            </a:r>
            <a:endParaRPr lang="en-US" altLang="zh-CN" dirty="0">
              <a:cs typeface="+mn-cs"/>
            </a:endParaRPr>
          </a:p>
          <a:p>
            <a:pPr lvl="1" fontAlgn="auto">
              <a:spcAft>
                <a:spcPts val="0"/>
              </a:spcAft>
              <a:defRPr/>
            </a:pPr>
            <a:r>
              <a:rPr lang="zh-CN" altLang="en-US" dirty="0">
                <a:cs typeface="+mn-cs"/>
              </a:rPr>
              <a:t>数值规约：用替代的、较小的数据表示替代或估计数据</a:t>
            </a:r>
            <a:endParaRPr lang="en-US" altLang="zh-CN" dirty="0">
              <a:cs typeface="+mn-cs"/>
            </a:endParaRPr>
          </a:p>
          <a:p>
            <a:pPr marL="432000" lvl="1" indent="0" fontAlgn="auto">
              <a:spcAft>
                <a:spcPts val="0"/>
              </a:spcAft>
              <a:buFont typeface="Wingdings" panose="05000000000000000000" pitchFamily="2" charset="2"/>
              <a:buNone/>
              <a:defRPr/>
            </a:pPr>
            <a:r>
              <a:rPr lang="zh-CN" altLang="en-US" dirty="0">
                <a:cs typeface="+mn-cs"/>
              </a:rPr>
              <a:t>方法：参数或非参数</a:t>
            </a:r>
            <a:endParaRPr lang="en-US" altLang="zh-CN" dirty="0">
              <a:cs typeface="+mn-cs"/>
            </a:endParaRPr>
          </a:p>
          <a:p>
            <a:pPr lvl="1" fontAlgn="auto">
              <a:spcAft>
                <a:spcPts val="0"/>
              </a:spcAft>
              <a:defRPr/>
            </a:pPr>
            <a:r>
              <a:rPr lang="zh-CN" altLang="en-US" dirty="0">
                <a:cs typeface="+mn-cs"/>
              </a:rPr>
              <a:t>数据压缩：使用编码机制压缩数据集，维归约和数量归约可以视为某种形式的数据压缩</a:t>
            </a:r>
            <a:endParaRPr lang="en-US" altLang="zh-CN" dirty="0">
              <a:cs typeface="+mn-cs"/>
            </a:endParaRPr>
          </a:p>
          <a:p>
            <a:pPr marL="432000" lvl="1" indent="0" fontAlgn="auto">
              <a:spcAft>
                <a:spcPts val="0"/>
              </a:spcAft>
              <a:buFont typeface="Wingdings" panose="05000000000000000000" pitchFamily="2" charset="2"/>
              <a:buNone/>
              <a:defRPr/>
            </a:pPr>
            <a:r>
              <a:rPr lang="zh-CN" altLang="en-US" dirty="0">
                <a:cs typeface="+mn-cs"/>
              </a:rPr>
              <a:t>方法：无损的和有损的</a:t>
            </a:r>
            <a:endParaRPr lang="en-US" altLang="zh-CN" dirty="0">
              <a:cs typeface="+mn-cs"/>
            </a:endParaRPr>
          </a:p>
          <a:p>
            <a:pPr fontAlgn="auto">
              <a:spcAft>
                <a:spcPts val="0"/>
              </a:spcAft>
              <a:defRPr/>
            </a:pPr>
            <a:r>
              <a:rPr lang="zh-CN" altLang="en-US" dirty="0">
                <a:solidFill>
                  <a:schemeClr val="tx1"/>
                </a:solidFill>
                <a:cs typeface="+mn-cs"/>
              </a:rPr>
              <a:t>花费在数据归约上的计算时间不应超过或“抵消”在归约后的数据挖掘上挖掘所节省的时间。</a:t>
            </a:r>
          </a:p>
          <a:p>
            <a:pPr marL="432000" lvl="1" indent="0" fontAlgn="auto">
              <a:spcAft>
                <a:spcPts val="0"/>
              </a:spcAft>
              <a:buFont typeface="Wingdings" panose="05000000000000000000" pitchFamily="2" charset="2"/>
              <a:buNone/>
              <a:defRPr/>
            </a:pPr>
            <a:endParaRPr lang="zh-CN" altLang="en-US" dirty="0">
              <a:cs typeface="+mn-cs"/>
            </a:endParaRPr>
          </a:p>
          <a:p>
            <a:pPr lvl="1" fontAlgn="auto">
              <a:spcAft>
                <a:spcPts val="0"/>
              </a:spcAft>
              <a:defRPr/>
            </a:pPr>
            <a:endParaRPr lang="zh-CN" altLang="en-US" dirty="0">
              <a:cs typeface="+mn-cs"/>
            </a:endParaRPr>
          </a:p>
        </p:txBody>
      </p:sp>
      <p:sp>
        <p:nvSpPr>
          <p:cNvPr id="70659" name="矩形 3"/>
          <p:cNvSpPr>
            <a:spLocks noChangeArrowheads="1"/>
          </p:cNvSpPr>
          <p:nvPr/>
        </p:nvSpPr>
        <p:spPr bwMode="auto">
          <a:xfrm>
            <a:off x="10264775" y="219075"/>
            <a:ext cx="1679575" cy="400050"/>
          </a:xfrm>
          <a:prstGeom prst="rect">
            <a:avLst/>
          </a:prstGeom>
          <a:noFill/>
          <a:ln w="9525">
            <a:noFill/>
            <a:miter lim="800000"/>
            <a:headEnd/>
            <a:tailEnd/>
          </a:ln>
        </p:spPr>
        <p:txBody>
          <a:bodyPr wrap="none">
            <a:spAutoFit/>
          </a:bodyPr>
          <a:lstStyle/>
          <a:p>
            <a:r>
              <a:rPr lang="en-US" altLang="zh-CN" sz="2000" b="1">
                <a:solidFill>
                  <a:schemeClr val="bg1"/>
                </a:solidFill>
                <a:latin typeface="微软雅黑"/>
                <a:ea typeface="微软雅黑"/>
                <a:cs typeface="微软雅黑"/>
              </a:rPr>
              <a:t>3.4 </a:t>
            </a:r>
            <a:r>
              <a:rPr lang="zh-CN" altLang="en-US" sz="2000" b="1">
                <a:solidFill>
                  <a:schemeClr val="bg1"/>
                </a:solidFill>
                <a:latin typeface="微软雅黑"/>
                <a:ea typeface="微软雅黑"/>
                <a:cs typeface="微软雅黑"/>
              </a:rPr>
              <a:t>数据归约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数据特征</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大容量</a:t>
            </a:r>
            <a:endParaRPr lang="en-US" altLang="zh-CN" dirty="0">
              <a:cs typeface="+mn-cs"/>
            </a:endParaRPr>
          </a:p>
          <a:p>
            <a:pPr lvl="1" fontAlgn="auto">
              <a:spcAft>
                <a:spcPts val="0"/>
              </a:spcAft>
              <a:defRPr/>
            </a:pPr>
            <a:r>
              <a:rPr lang="en-US" altLang="zh-CN" sz="2200" dirty="0">
                <a:solidFill>
                  <a:schemeClr val="bg2">
                    <a:lumMod val="25000"/>
                  </a:schemeClr>
                </a:solidFill>
                <a:cs typeface="+mn-cs"/>
              </a:rPr>
              <a:t>POS</a:t>
            </a:r>
            <a:r>
              <a:rPr lang="zh-CN" altLang="en-US" sz="2200" dirty="0">
                <a:solidFill>
                  <a:schemeClr val="bg2">
                    <a:lumMod val="25000"/>
                  </a:schemeClr>
                </a:solidFill>
                <a:cs typeface="+mn-cs"/>
              </a:rPr>
              <a:t>数据（某个超市每天要处理高达</a:t>
            </a:r>
            <a:r>
              <a:rPr lang="en-US" altLang="zh-CN" sz="2200" dirty="0">
                <a:solidFill>
                  <a:schemeClr val="bg2">
                    <a:lumMod val="25000"/>
                  </a:schemeClr>
                </a:solidFill>
                <a:cs typeface="+mn-cs"/>
              </a:rPr>
              <a:t>2000</a:t>
            </a:r>
            <a:r>
              <a:rPr lang="zh-CN" altLang="en-US" sz="2200" dirty="0">
                <a:solidFill>
                  <a:schemeClr val="bg2">
                    <a:lumMod val="25000"/>
                  </a:schemeClr>
                </a:solidFill>
                <a:cs typeface="+mn-cs"/>
              </a:rPr>
              <a:t>万笔交易）</a:t>
            </a:r>
            <a:endParaRPr lang="en-US" altLang="zh-CN" sz="2200" dirty="0">
              <a:solidFill>
                <a:schemeClr val="bg2">
                  <a:lumMod val="25000"/>
                </a:schemeClr>
              </a:solidFill>
              <a:cs typeface="+mn-cs"/>
            </a:endParaRPr>
          </a:p>
          <a:p>
            <a:pPr lvl="1" fontAlgn="auto">
              <a:spcAft>
                <a:spcPts val="0"/>
              </a:spcAft>
              <a:defRPr/>
            </a:pPr>
            <a:r>
              <a:rPr lang="zh-CN" altLang="en-US" sz="2200" dirty="0">
                <a:solidFill>
                  <a:schemeClr val="bg2">
                    <a:lumMod val="25000"/>
                  </a:schemeClr>
                </a:solidFill>
                <a:cs typeface="+mn-cs"/>
              </a:rPr>
              <a:t>卫星图像（</a:t>
            </a:r>
            <a:r>
              <a:rPr lang="en-US" altLang="zh-CN" sz="2200" dirty="0">
                <a:solidFill>
                  <a:schemeClr val="bg2">
                    <a:lumMod val="25000"/>
                  </a:schemeClr>
                </a:solidFill>
                <a:cs typeface="+mn-cs"/>
              </a:rPr>
              <a:t>NASA</a:t>
            </a:r>
            <a:r>
              <a:rPr lang="zh-CN" altLang="en-US" sz="2200" dirty="0">
                <a:solidFill>
                  <a:schemeClr val="bg2">
                    <a:lumMod val="25000"/>
                  </a:schemeClr>
                </a:solidFill>
                <a:cs typeface="+mn-cs"/>
              </a:rPr>
              <a:t>的地球观测卫星以每小时</a:t>
            </a:r>
            <a:r>
              <a:rPr lang="en-US" altLang="zh-CN" sz="2200" dirty="0">
                <a:solidFill>
                  <a:schemeClr val="bg2">
                    <a:lumMod val="25000"/>
                  </a:schemeClr>
                </a:solidFill>
                <a:cs typeface="+mn-cs"/>
              </a:rPr>
              <a:t>50GB</a:t>
            </a:r>
            <a:r>
              <a:rPr lang="zh-CN" altLang="en-US" sz="2200" dirty="0">
                <a:solidFill>
                  <a:schemeClr val="bg2">
                    <a:lumMod val="25000"/>
                  </a:schemeClr>
                </a:solidFill>
                <a:cs typeface="+mn-cs"/>
              </a:rPr>
              <a:t>的速度发回数据）</a:t>
            </a:r>
            <a:endParaRPr lang="en-US" altLang="zh-CN" sz="2200" dirty="0">
              <a:solidFill>
                <a:schemeClr val="bg2">
                  <a:lumMod val="25000"/>
                </a:schemeClr>
              </a:solidFill>
              <a:cs typeface="+mn-cs"/>
            </a:endParaRPr>
          </a:p>
          <a:p>
            <a:pPr lvl="1" fontAlgn="auto">
              <a:spcAft>
                <a:spcPts val="0"/>
              </a:spcAft>
              <a:defRPr/>
            </a:pPr>
            <a:r>
              <a:rPr lang="zh-CN" altLang="en-US" sz="2200" dirty="0">
                <a:solidFill>
                  <a:schemeClr val="bg2">
                    <a:lumMod val="25000"/>
                  </a:schemeClr>
                </a:solidFill>
                <a:cs typeface="+mn-cs"/>
              </a:rPr>
              <a:t>互联网数据</a:t>
            </a:r>
            <a:endParaRPr lang="en-US" altLang="zh-CN" sz="2200" dirty="0">
              <a:solidFill>
                <a:schemeClr val="bg2">
                  <a:lumMod val="25000"/>
                </a:schemeClr>
              </a:solidFill>
              <a:cs typeface="+mn-cs"/>
            </a:endParaRPr>
          </a:p>
          <a:p>
            <a:pPr fontAlgn="auto">
              <a:spcAft>
                <a:spcPts val="0"/>
              </a:spcAft>
              <a:defRPr/>
            </a:pPr>
            <a:r>
              <a:rPr lang="zh-CN" altLang="en-US" dirty="0">
                <a:cs typeface="+mn-cs"/>
              </a:rPr>
              <a:t>含噪音（不完全、不正确）</a:t>
            </a:r>
            <a:endParaRPr lang="en-US" altLang="zh-CN" dirty="0">
              <a:cs typeface="+mn-cs"/>
            </a:endParaRPr>
          </a:p>
          <a:p>
            <a:pPr fontAlgn="auto">
              <a:spcAft>
                <a:spcPts val="0"/>
              </a:spcAft>
              <a:defRPr/>
            </a:pPr>
            <a:r>
              <a:rPr lang="zh-CN" altLang="en-US" dirty="0">
                <a:cs typeface="+mn-cs"/>
              </a:rPr>
              <a:t>异质数据（多种数据类型混合的数据源，来自互联网的数据是典型的例子）</a:t>
            </a:r>
          </a:p>
          <a:p>
            <a:pPr fontAlgn="auto">
              <a:spcAft>
                <a:spcPts val="0"/>
              </a:spcAft>
              <a:defRPr/>
            </a:pPr>
            <a:endParaRPr lang="en-US" altLang="zh-CN" dirty="0">
              <a:cs typeface="+mn-cs"/>
            </a:endParaRPr>
          </a:p>
          <a:p>
            <a:pPr fontAlgn="auto">
              <a:spcAft>
                <a:spcPts val="0"/>
              </a:spcAft>
              <a:defRPr/>
            </a:pPr>
            <a:endParaRPr lang="zh-CN" altLang="en-US" dirty="0">
              <a:cs typeface="+mn-cs"/>
            </a:endParaRPr>
          </a:p>
        </p:txBody>
      </p:sp>
      <p:sp>
        <p:nvSpPr>
          <p:cNvPr id="6147" name="矩形 3"/>
          <p:cNvSpPr>
            <a:spLocks noChangeArrowheads="1"/>
          </p:cNvSpPr>
          <p:nvPr/>
        </p:nvSpPr>
        <p:spPr bwMode="auto">
          <a:xfrm>
            <a:off x="10098088" y="219075"/>
            <a:ext cx="1935162" cy="400050"/>
          </a:xfrm>
          <a:prstGeom prst="rect">
            <a:avLst/>
          </a:prstGeom>
          <a:noFill/>
          <a:ln w="9525">
            <a:noFill/>
            <a:miter lim="800000"/>
            <a:headEnd/>
            <a:tailEnd/>
          </a:ln>
        </p:spPr>
        <p:txBody>
          <a:bodyPr wrap="none">
            <a:spAutoFit/>
          </a:bodyPr>
          <a:lstStyle/>
          <a:p>
            <a:r>
              <a:rPr lang="en-US" altLang="zh-CN" sz="2000" b="1">
                <a:solidFill>
                  <a:schemeClr val="bg1"/>
                </a:solidFill>
                <a:latin typeface="微软雅黑"/>
                <a:ea typeface="微软雅黑"/>
                <a:cs typeface="微软雅黑"/>
              </a:rPr>
              <a:t>3.1 </a:t>
            </a:r>
            <a:r>
              <a:rPr lang="zh-CN" altLang="en-US" sz="2000" b="1">
                <a:solidFill>
                  <a:schemeClr val="bg1"/>
                </a:solidFill>
                <a:latin typeface="微软雅黑"/>
                <a:ea typeface="微软雅黑"/>
                <a:cs typeface="微软雅黑"/>
              </a:rPr>
              <a:t>数据预处理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维归约</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特征选择：</a:t>
            </a:r>
            <a:r>
              <a:rPr lang="zh-CN" altLang="en-US" sz="2000" dirty="0">
                <a:solidFill>
                  <a:schemeClr val="tx1"/>
                </a:solidFill>
                <a:cs typeface="+mn-cs"/>
                <a:sym typeface="+mn-ea"/>
              </a:rPr>
              <a:t>从原始特征中挑选出一些最有代表性的特征</a:t>
            </a:r>
            <a:endParaRPr lang="en-US" altLang="zh-CN" sz="2000" dirty="0">
              <a:solidFill>
                <a:schemeClr val="tx1"/>
              </a:solidFill>
              <a:cs typeface="+mn-cs"/>
              <a:sym typeface="+mn-ea"/>
            </a:endParaRPr>
          </a:p>
          <a:p>
            <a:pPr fontAlgn="auto">
              <a:spcAft>
                <a:spcPts val="0"/>
              </a:spcAft>
              <a:defRPr/>
            </a:pPr>
            <a:endParaRPr lang="en-US" altLang="zh-CN" sz="2000" dirty="0">
              <a:solidFill>
                <a:schemeClr val="tx1"/>
              </a:solidFill>
              <a:cs typeface="+mn-cs"/>
              <a:sym typeface="+mn-ea"/>
            </a:endParaRPr>
          </a:p>
          <a:p>
            <a:pPr fontAlgn="auto">
              <a:spcAft>
                <a:spcPts val="0"/>
              </a:spcAft>
              <a:defRPr/>
            </a:pPr>
            <a:endParaRPr lang="en-US" altLang="zh-CN" sz="2000" dirty="0">
              <a:solidFill>
                <a:schemeClr val="tx1"/>
              </a:solidFill>
              <a:cs typeface="+mn-cs"/>
              <a:sym typeface="+mn-ea"/>
            </a:endParaRPr>
          </a:p>
          <a:p>
            <a:pPr fontAlgn="auto">
              <a:spcAft>
                <a:spcPts val="0"/>
              </a:spcAft>
              <a:defRPr/>
            </a:pPr>
            <a:r>
              <a:rPr lang="zh-CN" altLang="en-US" dirty="0">
                <a:cs typeface="+mn-cs"/>
              </a:rPr>
              <a:t>启发式的（探索性的）方法</a:t>
            </a:r>
            <a:endParaRPr lang="en-US" altLang="zh-CN" dirty="0">
              <a:cs typeface="+mn-cs"/>
            </a:endParaRPr>
          </a:p>
          <a:p>
            <a:pPr lvl="1" fontAlgn="auto">
              <a:spcAft>
                <a:spcPts val="0"/>
              </a:spcAft>
              <a:defRPr/>
            </a:pPr>
            <a:r>
              <a:rPr lang="zh-CN" altLang="en-US" dirty="0">
                <a:solidFill>
                  <a:schemeClr val="bg2">
                    <a:lumMod val="25000"/>
                  </a:schemeClr>
                </a:solidFill>
                <a:cs typeface="+mn-cs"/>
              </a:rPr>
              <a:t>逐步向前选择：首先选择最好的单一属性，然后选择相对于第一个属性的下一个最好属性</a:t>
            </a:r>
            <a:endParaRPr lang="en-US" altLang="zh-CN" dirty="0">
              <a:solidFill>
                <a:schemeClr val="bg2">
                  <a:lumMod val="25000"/>
                </a:schemeClr>
              </a:solidFill>
              <a:cs typeface="+mn-cs"/>
            </a:endParaRPr>
          </a:p>
          <a:p>
            <a:pPr lvl="1" fontAlgn="auto">
              <a:spcAft>
                <a:spcPts val="0"/>
              </a:spcAft>
              <a:defRPr/>
            </a:pPr>
            <a:r>
              <a:rPr lang="zh-CN" altLang="en-US" dirty="0">
                <a:solidFill>
                  <a:schemeClr val="bg2">
                    <a:lumMod val="25000"/>
                  </a:schemeClr>
                </a:solidFill>
                <a:cs typeface="+mn-cs"/>
              </a:rPr>
              <a:t>逐步向后删除：重复删除最坏的属性</a:t>
            </a:r>
            <a:endParaRPr lang="en-US" altLang="zh-CN" dirty="0">
              <a:solidFill>
                <a:schemeClr val="bg2">
                  <a:lumMod val="25000"/>
                </a:schemeClr>
              </a:solidFill>
              <a:cs typeface="+mn-cs"/>
            </a:endParaRPr>
          </a:p>
          <a:p>
            <a:pPr lvl="1" fontAlgn="auto">
              <a:spcAft>
                <a:spcPts val="0"/>
              </a:spcAft>
              <a:defRPr/>
            </a:pPr>
            <a:r>
              <a:rPr lang="zh-CN" altLang="en-US" dirty="0">
                <a:solidFill>
                  <a:schemeClr val="bg2">
                    <a:lumMod val="25000"/>
                  </a:schemeClr>
                </a:solidFill>
                <a:cs typeface="+mn-cs"/>
              </a:rPr>
              <a:t>向前选择和向后删除相结合：每一步选择一个最好的属性，并在剩余属性中删除一个最坏属性</a:t>
            </a:r>
            <a:endParaRPr lang="en-US" altLang="zh-CN" dirty="0">
              <a:solidFill>
                <a:schemeClr val="bg2">
                  <a:lumMod val="25000"/>
                </a:schemeClr>
              </a:solidFill>
              <a:cs typeface="+mn-cs"/>
            </a:endParaRPr>
          </a:p>
          <a:p>
            <a:pPr lvl="1" fontAlgn="auto">
              <a:spcAft>
                <a:spcPts val="0"/>
              </a:spcAft>
              <a:defRPr/>
            </a:pPr>
            <a:r>
              <a:rPr lang="zh-CN" altLang="en-US" dirty="0">
                <a:solidFill>
                  <a:schemeClr val="bg2">
                    <a:lumMod val="25000"/>
                  </a:schemeClr>
                </a:solidFill>
                <a:cs typeface="+mn-cs"/>
              </a:rPr>
              <a:t>判定归纳树</a:t>
            </a:r>
          </a:p>
          <a:p>
            <a:pPr fontAlgn="auto">
              <a:spcAft>
                <a:spcPts val="0"/>
              </a:spcAft>
              <a:defRPr/>
            </a:pPr>
            <a:endParaRPr lang="en-US" altLang="zh-CN" sz="2000" dirty="0">
              <a:solidFill>
                <a:schemeClr val="tx1"/>
              </a:solidFill>
              <a:cs typeface="+mn-cs"/>
              <a:sym typeface="+mn-ea"/>
            </a:endParaRPr>
          </a:p>
          <a:p>
            <a:pPr fontAlgn="auto">
              <a:spcAft>
                <a:spcPts val="0"/>
              </a:spcAft>
              <a:defRPr/>
            </a:pPr>
            <a:endParaRPr lang="zh-CN" altLang="en-US" dirty="0">
              <a:cs typeface="+mn-cs"/>
            </a:endParaRPr>
          </a:p>
        </p:txBody>
      </p:sp>
      <p:graphicFrame>
        <p:nvGraphicFramePr>
          <p:cNvPr id="4238" name="Object 142"/>
          <p:cNvGraphicFramePr>
            <a:graphicFrameLocks noChangeAspect="1"/>
          </p:cNvGraphicFramePr>
          <p:nvPr/>
        </p:nvGraphicFramePr>
        <p:xfrm>
          <a:off x="3703638" y="1574800"/>
          <a:ext cx="3086100" cy="457200"/>
        </p:xfrm>
        <a:graphic>
          <a:graphicData uri="http://schemas.openxmlformats.org/presentationml/2006/ole">
            <p:oleObj spid="_x0000_s4238" name="Equation" r:id="rId3" imgW="1511300" imgH="254000" progId="Equation.DSMT4">
              <p:embed/>
            </p:oleObj>
          </a:graphicData>
        </a:graphic>
      </p:graphicFrame>
      <p:sp>
        <p:nvSpPr>
          <p:cNvPr id="4241" name="Rectangle 20"/>
          <p:cNvSpPr>
            <a:spLocks noChangeArrowheads="1"/>
          </p:cNvSpPr>
          <p:nvPr/>
        </p:nvSpPr>
        <p:spPr bwMode="auto">
          <a:xfrm>
            <a:off x="7180263" y="1574800"/>
            <a:ext cx="914400" cy="342900"/>
          </a:xfrm>
          <a:prstGeom prst="rect">
            <a:avLst/>
          </a:prstGeom>
          <a:solidFill>
            <a:srgbClr val="DA0000"/>
          </a:solidFill>
          <a:ln w="9525">
            <a:noFill/>
            <a:miter lim="800000"/>
            <a:headEnd/>
            <a:tailEnd/>
          </a:ln>
        </p:spPr>
        <p:txBody>
          <a:bodyPr wrap="none" anchor="ctr"/>
          <a:lstStyle/>
          <a:p>
            <a:pPr algn="ctr" eaLnBrk="0" hangingPunct="0"/>
            <a:r>
              <a:rPr lang="zh-CN" altLang="en-US" sz="2000">
                <a:solidFill>
                  <a:schemeClr val="bg1"/>
                </a:solidFill>
                <a:latin typeface="微软雅黑"/>
                <a:ea typeface="微软雅黑"/>
                <a:cs typeface="微软雅黑"/>
              </a:rPr>
              <a:t>子集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维归约</a:t>
            </a:r>
          </a:p>
        </p:txBody>
      </p:sp>
      <p:sp>
        <p:nvSpPr>
          <p:cNvPr id="66562"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启发式的（探索性的）方法示例</a:t>
            </a:r>
            <a:endParaRPr lang="en-US" altLang="zh-CN" smtClean="0">
              <a:latin typeface="微软雅黑"/>
              <a:ea typeface="微软雅黑"/>
            </a:endParaRPr>
          </a:p>
          <a:p>
            <a:pPr marL="358775" indent="-358775"/>
            <a:endParaRPr lang="en-US" altLang="zh-CN" sz="2000" smtClean="0">
              <a:solidFill>
                <a:schemeClr val="tx1"/>
              </a:solidFill>
              <a:latin typeface="微软雅黑"/>
              <a:ea typeface="微软雅黑"/>
              <a:sym typeface="+mn-ea"/>
            </a:endParaRPr>
          </a:p>
          <a:p>
            <a:pPr marL="358775" indent="-358775"/>
            <a:endParaRPr lang="zh-CN" altLang="en-US" smtClean="0">
              <a:latin typeface="微软雅黑"/>
              <a:ea typeface="微软雅黑"/>
            </a:endParaRPr>
          </a:p>
        </p:txBody>
      </p:sp>
      <p:pic>
        <p:nvPicPr>
          <p:cNvPr id="6" name="Picture 4"/>
          <p:cNvPicPr>
            <a:picLocks noChangeAspect="1" noChangeArrowheads="1"/>
          </p:cNvPicPr>
          <p:nvPr/>
        </p:nvPicPr>
        <p:blipFill>
          <a:blip r:embed="rId2"/>
          <a:srcRect/>
          <a:stretch>
            <a:fillRect/>
          </a:stretch>
        </p:blipFill>
        <p:spPr bwMode="auto">
          <a:xfrm>
            <a:off x="1870075" y="1709738"/>
            <a:ext cx="8305800" cy="43418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维归约</a:t>
            </a:r>
          </a:p>
        </p:txBody>
      </p:sp>
      <p:sp>
        <p:nvSpPr>
          <p:cNvPr id="13209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特征选择示例</a:t>
            </a:r>
          </a:p>
        </p:txBody>
      </p:sp>
      <p:pic>
        <p:nvPicPr>
          <p:cNvPr id="132099" name="Picture 1774"/>
          <p:cNvPicPr>
            <a:picLocks noChangeAspect="1" noChangeArrowheads="1"/>
          </p:cNvPicPr>
          <p:nvPr/>
        </p:nvPicPr>
        <p:blipFill>
          <a:blip r:embed="rId2"/>
          <a:srcRect/>
          <a:stretch>
            <a:fillRect/>
          </a:stretch>
        </p:blipFill>
        <p:spPr bwMode="auto">
          <a:xfrm>
            <a:off x="5784850" y="3478213"/>
            <a:ext cx="5438775" cy="2981325"/>
          </a:xfrm>
          <a:prstGeom prst="rect">
            <a:avLst/>
          </a:prstGeom>
          <a:noFill/>
          <a:ln w="9525">
            <a:noFill/>
            <a:miter lim="800000"/>
            <a:headEnd/>
            <a:tailEnd/>
          </a:ln>
        </p:spPr>
      </p:pic>
      <p:sp>
        <p:nvSpPr>
          <p:cNvPr id="29" name="Rectangle 1776"/>
          <p:cNvSpPr>
            <a:spLocks noChangeArrowheads="1"/>
          </p:cNvSpPr>
          <p:nvPr/>
        </p:nvSpPr>
        <p:spPr bwMode="auto">
          <a:xfrm>
            <a:off x="6623050" y="4786313"/>
            <a:ext cx="4721225" cy="368300"/>
          </a:xfrm>
          <a:prstGeom prst="rect">
            <a:avLst/>
          </a:prstGeom>
          <a:noFill/>
          <a:ln w="25400">
            <a:solidFill>
              <a:srgbClr val="FF0000"/>
            </a:solidFill>
            <a:miter lim="800000"/>
            <a:headEnd/>
            <a:tailEnd/>
          </a:ln>
        </p:spPr>
        <p:txBody>
          <a:bodyPr wrap="none" anchor="ctr"/>
          <a:lstStyle/>
          <a:p>
            <a:endParaRPr lang="zh-CN" altLang="en-US"/>
          </a:p>
        </p:txBody>
      </p:sp>
      <p:sp>
        <p:nvSpPr>
          <p:cNvPr id="30" name="Rectangle 1777"/>
          <p:cNvSpPr>
            <a:spLocks noChangeArrowheads="1"/>
          </p:cNvSpPr>
          <p:nvPr/>
        </p:nvSpPr>
        <p:spPr bwMode="auto">
          <a:xfrm>
            <a:off x="8680450" y="3681413"/>
            <a:ext cx="573088" cy="2819400"/>
          </a:xfrm>
          <a:prstGeom prst="rect">
            <a:avLst/>
          </a:prstGeom>
          <a:noFill/>
          <a:ln w="25400">
            <a:solidFill>
              <a:srgbClr val="FF0000"/>
            </a:solidFill>
            <a:miter lim="800000"/>
            <a:headEnd/>
            <a:tailEnd/>
          </a:ln>
        </p:spPr>
        <p:txBody>
          <a:bodyPr wrap="none" anchor="ctr"/>
          <a:lstStyle/>
          <a:p>
            <a:endParaRPr lang="zh-CN" altLang="en-US"/>
          </a:p>
        </p:txBody>
      </p:sp>
      <p:grpSp>
        <p:nvGrpSpPr>
          <p:cNvPr id="132102" name="组合 3"/>
          <p:cNvGrpSpPr>
            <a:grpSpLocks/>
          </p:cNvGrpSpPr>
          <p:nvPr/>
        </p:nvGrpSpPr>
        <p:grpSpPr bwMode="auto">
          <a:xfrm>
            <a:off x="1476375" y="2136775"/>
            <a:ext cx="2592388" cy="3136900"/>
            <a:chOff x="-1683192" y="2286121"/>
            <a:chExt cx="2592288" cy="3136943"/>
          </a:xfrm>
        </p:grpSpPr>
        <p:grpSp>
          <p:nvGrpSpPr>
            <p:cNvPr id="132125" name="Group 47"/>
            <p:cNvGrpSpPr>
              <a:grpSpLocks/>
            </p:cNvGrpSpPr>
            <p:nvPr/>
          </p:nvGrpSpPr>
          <p:grpSpPr bwMode="auto">
            <a:xfrm>
              <a:off x="-1683192" y="2286121"/>
              <a:ext cx="2592288" cy="3136943"/>
              <a:chOff x="192" y="3072"/>
              <a:chExt cx="2400" cy="576"/>
            </a:xfrm>
          </p:grpSpPr>
          <p:grpSp>
            <p:nvGrpSpPr>
              <p:cNvPr id="132127" name="Group 43"/>
              <p:cNvGrpSpPr>
                <a:grpSpLocks/>
              </p:cNvGrpSpPr>
              <p:nvPr/>
            </p:nvGrpSpPr>
            <p:grpSpPr bwMode="auto">
              <a:xfrm>
                <a:off x="192" y="3072"/>
                <a:ext cx="2400" cy="576"/>
                <a:chOff x="192" y="3072"/>
                <a:chExt cx="2400" cy="576"/>
              </a:xfrm>
            </p:grpSpPr>
            <p:sp>
              <p:nvSpPr>
                <p:cNvPr id="34" name="AutoShape 5">
                  <a:extLst>
                    <a:ext uri="{FF2B5EF4-FFF2-40B4-BE49-F238E27FC236}"/>
                  </a:extLst>
                </p:cNvPr>
                <p:cNvSpPr>
                  <a:spLocks noChangeArrowheads="1"/>
                </p:cNvSpPr>
                <p:nvPr/>
              </p:nvSpPr>
              <p:spPr bwMode="gray">
                <a:xfrm>
                  <a:off x="192" y="3072"/>
                  <a:ext cx="2400" cy="576"/>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ctr" eaLnBrk="0" hangingPunct="0">
                    <a:defRPr/>
                  </a:pPr>
                  <a:endParaRPr lang="zh-CN" altLang="en-US"/>
                </a:p>
              </p:txBody>
            </p:sp>
            <p:sp>
              <p:nvSpPr>
                <p:cNvPr id="132130" name="AutoShape 7"/>
                <p:cNvSpPr>
                  <a:spLocks noChangeArrowheads="1"/>
                </p:cNvSpPr>
                <p:nvPr/>
              </p:nvSpPr>
              <p:spPr bwMode="gray">
                <a:xfrm>
                  <a:off x="346" y="3090"/>
                  <a:ext cx="680" cy="97"/>
                </a:xfrm>
                <a:prstGeom prst="roundRect">
                  <a:avLst>
                    <a:gd name="adj" fmla="val 50000"/>
                  </a:avLst>
                </a:prstGeom>
                <a:solidFill>
                  <a:srgbClr val="256EBA"/>
                </a:solidFill>
                <a:ln w="38100">
                  <a:solidFill>
                    <a:schemeClr val="bg1"/>
                  </a:solidFill>
                  <a:round/>
                  <a:headEnd/>
                  <a:tailEnd/>
                </a:ln>
              </p:spPr>
              <p:txBody>
                <a:bodyPr wrap="none" anchor="ctr"/>
                <a:lstStyle/>
                <a:p>
                  <a:pPr algn="ctr"/>
                  <a:r>
                    <a:rPr lang="zh-CN" altLang="en-US" sz="2000">
                      <a:solidFill>
                        <a:srgbClr val="F2F2F2"/>
                      </a:solidFill>
                      <a:latin typeface="微软雅黑"/>
                      <a:ea typeface="微软雅黑"/>
                      <a:cs typeface="微软雅黑"/>
                    </a:rPr>
                    <a:t>特点</a:t>
                  </a:r>
                  <a:endParaRPr lang="zh-CN" altLang="en-US" sz="2000">
                    <a:solidFill>
                      <a:schemeClr val="bg1"/>
                    </a:solidFill>
                    <a:latin typeface="微软雅黑"/>
                    <a:ea typeface="微软雅黑"/>
                    <a:cs typeface="微软雅黑"/>
                  </a:endParaRPr>
                </a:p>
              </p:txBody>
            </p:sp>
          </p:grpSp>
          <p:sp>
            <p:nvSpPr>
              <p:cNvPr id="132128" name="矩形 14"/>
              <p:cNvSpPr>
                <a:spLocks noChangeArrowheads="1"/>
              </p:cNvSpPr>
              <p:nvPr/>
            </p:nvSpPr>
            <p:spPr bwMode="auto">
              <a:xfrm>
                <a:off x="291" y="3201"/>
                <a:ext cx="2210" cy="413"/>
              </a:xfrm>
              <a:prstGeom prst="rect">
                <a:avLst/>
              </a:prstGeom>
              <a:noFill/>
              <a:ln w="9525">
                <a:noFill/>
                <a:miter lim="800000"/>
                <a:headEnd/>
                <a:tailEnd/>
              </a:ln>
            </p:spPr>
            <p:txBody>
              <a:bodyPr>
                <a:spAutoFit/>
              </a:bodyPr>
              <a:lstStyle/>
              <a:p>
                <a:pPr eaLnBrk="0" hangingPunct="0"/>
                <a:r>
                  <a:rPr lang="zh-CN" altLang="en-US" sz="2000">
                    <a:latin typeface="微软雅黑"/>
                    <a:ea typeface="微软雅黑"/>
                    <a:cs typeface="微软雅黑"/>
                  </a:rPr>
                  <a:t>特征值之间的差异越大，特征所含的信息越多。</a:t>
                </a:r>
                <a:endParaRPr lang="en-US" altLang="zh-CN" sz="2000">
                  <a:latin typeface="微软雅黑"/>
                  <a:ea typeface="微软雅黑"/>
                  <a:cs typeface="微软雅黑"/>
                </a:endParaRPr>
              </a:p>
              <a:p>
                <a:pPr eaLnBrk="0" hangingPunct="0"/>
                <a:endParaRPr lang="en-US" altLang="zh-CN" sz="2000">
                  <a:latin typeface="微软雅黑"/>
                  <a:ea typeface="微软雅黑"/>
                  <a:cs typeface="微软雅黑"/>
                </a:endParaRPr>
              </a:p>
              <a:p>
                <a:pPr eaLnBrk="0" hangingPunct="0"/>
                <a:endParaRPr lang="en-US" altLang="zh-CN" sz="2000">
                  <a:latin typeface="微软雅黑"/>
                  <a:ea typeface="微软雅黑"/>
                  <a:cs typeface="微软雅黑"/>
                </a:endParaRPr>
              </a:p>
              <a:p>
                <a:pPr eaLnBrk="0" hangingPunct="0"/>
                <a:endParaRPr lang="en-US" altLang="zh-CN" sz="2000">
                  <a:latin typeface="微软雅黑"/>
                  <a:ea typeface="微软雅黑"/>
                  <a:cs typeface="微软雅黑"/>
                </a:endParaRPr>
              </a:p>
              <a:p>
                <a:pPr eaLnBrk="0" hangingPunct="0"/>
                <a:r>
                  <a:rPr lang="zh-CN" altLang="en-US" sz="2000">
                    <a:latin typeface="微软雅黑"/>
                    <a:ea typeface="微软雅黑"/>
                    <a:cs typeface="微软雅黑"/>
                  </a:rPr>
                  <a:t>方差、标准差等。</a:t>
                </a:r>
              </a:p>
            </p:txBody>
          </p:sp>
        </p:grpSp>
        <p:sp>
          <p:nvSpPr>
            <p:cNvPr id="132126" name="AutoShape 7"/>
            <p:cNvSpPr>
              <a:spLocks noChangeArrowheads="1"/>
            </p:cNvSpPr>
            <p:nvPr/>
          </p:nvSpPr>
          <p:spPr bwMode="gray">
            <a:xfrm>
              <a:off x="-1516854" y="4113282"/>
              <a:ext cx="734482" cy="528270"/>
            </a:xfrm>
            <a:prstGeom prst="roundRect">
              <a:avLst>
                <a:gd name="adj" fmla="val 50000"/>
              </a:avLst>
            </a:prstGeom>
            <a:solidFill>
              <a:srgbClr val="256EBA"/>
            </a:solidFill>
            <a:ln w="38100">
              <a:solidFill>
                <a:schemeClr val="bg1"/>
              </a:solidFill>
              <a:round/>
              <a:headEnd/>
              <a:tailEnd/>
            </a:ln>
          </p:spPr>
          <p:txBody>
            <a:bodyPr wrap="none" anchor="ctr"/>
            <a:lstStyle/>
            <a:p>
              <a:pPr algn="ctr"/>
              <a:r>
                <a:rPr lang="zh-CN" altLang="en-US" sz="2000">
                  <a:solidFill>
                    <a:srgbClr val="F2F2F2"/>
                  </a:solidFill>
                  <a:latin typeface="微软雅黑"/>
                  <a:ea typeface="微软雅黑"/>
                  <a:cs typeface="微软雅黑"/>
                </a:rPr>
                <a:t>目标</a:t>
              </a:r>
              <a:endParaRPr lang="zh-CN" altLang="en-US" sz="2000">
                <a:solidFill>
                  <a:schemeClr val="bg1"/>
                </a:solidFill>
                <a:latin typeface="微软雅黑"/>
                <a:ea typeface="微软雅黑"/>
                <a:cs typeface="微软雅黑"/>
              </a:endParaRPr>
            </a:p>
          </p:txBody>
        </p:sp>
      </p:grpSp>
      <p:grpSp>
        <p:nvGrpSpPr>
          <p:cNvPr id="132103" name="组合 4"/>
          <p:cNvGrpSpPr>
            <a:grpSpLocks/>
          </p:cNvGrpSpPr>
          <p:nvPr/>
        </p:nvGrpSpPr>
        <p:grpSpPr bwMode="auto">
          <a:xfrm>
            <a:off x="6623050" y="949325"/>
            <a:ext cx="3400425" cy="2447925"/>
            <a:chOff x="10125" y="3233"/>
            <a:chExt cx="6233" cy="6552"/>
          </a:xfrm>
        </p:grpSpPr>
        <p:sp>
          <p:nvSpPr>
            <p:cNvPr id="132104" name="矩形 2"/>
            <p:cNvSpPr>
              <a:spLocks noChangeArrowheads="1"/>
            </p:cNvSpPr>
            <p:nvPr/>
          </p:nvSpPr>
          <p:spPr bwMode="auto">
            <a:xfrm>
              <a:off x="12678" y="9353"/>
              <a:ext cx="200" cy="432"/>
            </a:xfrm>
            <a:prstGeom prst="rect">
              <a:avLst/>
            </a:prstGeom>
            <a:noFill/>
            <a:ln w="9525">
              <a:noFill/>
              <a:miter lim="800000"/>
              <a:headEnd/>
              <a:tailEnd/>
            </a:ln>
          </p:spPr>
          <p:txBody>
            <a:bodyPr lIns="0" tIns="0" rIns="0" bIns="0">
              <a:spAutoFit/>
            </a:bodyPr>
            <a:lstStyle/>
            <a:p>
              <a:endParaRPr lang="zh-CN" altLang="en-US" b="1">
                <a:latin typeface="Times New Roman" pitchFamily="18" charset="0"/>
              </a:endParaRPr>
            </a:p>
          </p:txBody>
        </p:sp>
        <p:grpSp>
          <p:nvGrpSpPr>
            <p:cNvPr id="132105" name="组合 346119"/>
            <p:cNvGrpSpPr>
              <a:grpSpLocks/>
            </p:cNvGrpSpPr>
            <p:nvPr/>
          </p:nvGrpSpPr>
          <p:grpSpPr bwMode="auto">
            <a:xfrm>
              <a:off x="10125" y="3233"/>
              <a:ext cx="6233" cy="6398"/>
              <a:chOff x="3090" y="1293"/>
              <a:chExt cx="2493" cy="2559"/>
            </a:xfrm>
          </p:grpSpPr>
          <p:sp>
            <p:nvSpPr>
              <p:cNvPr id="132106" name="直接连接符 346120"/>
              <p:cNvSpPr>
                <a:spLocks noChangeShapeType="1"/>
              </p:cNvSpPr>
              <p:nvPr/>
            </p:nvSpPr>
            <p:spPr bwMode="auto">
              <a:xfrm>
                <a:off x="3318" y="3600"/>
                <a:ext cx="2196" cy="1"/>
              </a:xfrm>
              <a:prstGeom prst="line">
                <a:avLst/>
              </a:prstGeom>
              <a:noFill/>
              <a:ln w="7938">
                <a:solidFill>
                  <a:srgbClr val="000000"/>
                </a:solidFill>
                <a:round/>
                <a:headEnd/>
                <a:tailEnd/>
              </a:ln>
            </p:spPr>
            <p:txBody>
              <a:bodyPr/>
              <a:lstStyle/>
              <a:p>
                <a:endParaRPr lang="zh-CN" altLang="en-US"/>
              </a:p>
            </p:txBody>
          </p:sp>
          <p:sp>
            <p:nvSpPr>
              <p:cNvPr id="132107" name="任意多边形 346121"/>
              <p:cNvSpPr>
                <a:spLocks noChangeArrowheads="1"/>
              </p:cNvSpPr>
              <p:nvPr/>
            </p:nvSpPr>
            <p:spPr bwMode="auto">
              <a:xfrm>
                <a:off x="5509" y="3544"/>
                <a:ext cx="74" cy="111"/>
              </a:xfrm>
              <a:custGeom>
                <a:avLst/>
                <a:gdLst>
                  <a:gd name="T0" fmla="*/ 0 w 74"/>
                  <a:gd name="T1" fmla="*/ 0 h 111"/>
                  <a:gd name="T2" fmla="*/ 74 w 74"/>
                  <a:gd name="T3" fmla="*/ 56 h 111"/>
                  <a:gd name="T4" fmla="*/ 0 w 74"/>
                  <a:gd name="T5" fmla="*/ 111 h 111"/>
                  <a:gd name="T6" fmla="*/ 0 w 74"/>
                  <a:gd name="T7" fmla="*/ 0 h 111"/>
                  <a:gd name="T8" fmla="*/ 0 60000 65536"/>
                  <a:gd name="T9" fmla="*/ 0 60000 65536"/>
                  <a:gd name="T10" fmla="*/ 0 60000 65536"/>
                  <a:gd name="T11" fmla="*/ 0 60000 65536"/>
                  <a:gd name="T12" fmla="*/ 0 w 74"/>
                  <a:gd name="T13" fmla="*/ 0 h 111"/>
                  <a:gd name="T14" fmla="*/ 74 w 74"/>
                  <a:gd name="T15" fmla="*/ 111 h 111"/>
                </a:gdLst>
                <a:ahLst/>
                <a:cxnLst>
                  <a:cxn ang="T8">
                    <a:pos x="T0" y="T1"/>
                  </a:cxn>
                  <a:cxn ang="T9">
                    <a:pos x="T2" y="T3"/>
                  </a:cxn>
                  <a:cxn ang="T10">
                    <a:pos x="T4" y="T5"/>
                  </a:cxn>
                  <a:cxn ang="T11">
                    <a:pos x="T6" y="T7"/>
                  </a:cxn>
                </a:cxnLst>
                <a:rect l="T12" t="T13" r="T14" b="T15"/>
                <a:pathLst>
                  <a:path w="74" h="111">
                    <a:moveTo>
                      <a:pt x="0" y="0"/>
                    </a:moveTo>
                    <a:lnTo>
                      <a:pt x="74" y="56"/>
                    </a:lnTo>
                    <a:lnTo>
                      <a:pt x="0" y="111"/>
                    </a:lnTo>
                    <a:lnTo>
                      <a:pt x="0" y="0"/>
                    </a:lnTo>
                    <a:close/>
                  </a:path>
                </a:pathLst>
              </a:custGeom>
              <a:solidFill>
                <a:srgbClr val="000000"/>
              </a:solidFill>
              <a:ln w="7938">
                <a:solidFill>
                  <a:srgbClr val="000000"/>
                </a:solidFill>
                <a:round/>
                <a:headEnd/>
                <a:tailEnd/>
              </a:ln>
            </p:spPr>
            <p:txBody>
              <a:bodyPr/>
              <a:lstStyle/>
              <a:p>
                <a:endParaRPr lang="zh-CN" altLang="en-US"/>
              </a:p>
            </p:txBody>
          </p:sp>
          <p:sp>
            <p:nvSpPr>
              <p:cNvPr id="132108" name="直接连接符 346122"/>
              <p:cNvSpPr>
                <a:spLocks noChangeShapeType="1"/>
              </p:cNvSpPr>
              <p:nvPr/>
            </p:nvSpPr>
            <p:spPr bwMode="auto">
              <a:xfrm flipV="1">
                <a:off x="3318" y="1451"/>
                <a:ext cx="1" cy="2149"/>
              </a:xfrm>
              <a:prstGeom prst="line">
                <a:avLst/>
              </a:prstGeom>
              <a:noFill/>
              <a:ln w="7938">
                <a:solidFill>
                  <a:srgbClr val="000000"/>
                </a:solidFill>
                <a:round/>
                <a:headEnd/>
                <a:tailEnd/>
              </a:ln>
            </p:spPr>
            <p:txBody>
              <a:bodyPr/>
              <a:lstStyle/>
              <a:p>
                <a:endParaRPr lang="zh-CN" altLang="en-US"/>
              </a:p>
            </p:txBody>
          </p:sp>
          <p:sp>
            <p:nvSpPr>
              <p:cNvPr id="132109" name="任意多边形 346123"/>
              <p:cNvSpPr>
                <a:spLocks noChangeArrowheads="1"/>
              </p:cNvSpPr>
              <p:nvPr/>
            </p:nvSpPr>
            <p:spPr bwMode="auto">
              <a:xfrm>
                <a:off x="3281" y="1356"/>
                <a:ext cx="74" cy="103"/>
              </a:xfrm>
              <a:custGeom>
                <a:avLst/>
                <a:gdLst>
                  <a:gd name="T0" fmla="*/ 0 w 74"/>
                  <a:gd name="T1" fmla="*/ 103 h 103"/>
                  <a:gd name="T2" fmla="*/ 37 w 74"/>
                  <a:gd name="T3" fmla="*/ 0 h 103"/>
                  <a:gd name="T4" fmla="*/ 74 w 74"/>
                  <a:gd name="T5" fmla="*/ 103 h 103"/>
                  <a:gd name="T6" fmla="*/ 0 w 74"/>
                  <a:gd name="T7" fmla="*/ 103 h 103"/>
                  <a:gd name="T8" fmla="*/ 0 60000 65536"/>
                  <a:gd name="T9" fmla="*/ 0 60000 65536"/>
                  <a:gd name="T10" fmla="*/ 0 60000 65536"/>
                  <a:gd name="T11" fmla="*/ 0 60000 65536"/>
                  <a:gd name="T12" fmla="*/ 0 w 74"/>
                  <a:gd name="T13" fmla="*/ 0 h 103"/>
                  <a:gd name="T14" fmla="*/ 74 w 74"/>
                  <a:gd name="T15" fmla="*/ 103 h 103"/>
                </a:gdLst>
                <a:ahLst/>
                <a:cxnLst>
                  <a:cxn ang="T8">
                    <a:pos x="T0" y="T1"/>
                  </a:cxn>
                  <a:cxn ang="T9">
                    <a:pos x="T2" y="T3"/>
                  </a:cxn>
                  <a:cxn ang="T10">
                    <a:pos x="T4" y="T5"/>
                  </a:cxn>
                  <a:cxn ang="T11">
                    <a:pos x="T6" y="T7"/>
                  </a:cxn>
                </a:cxnLst>
                <a:rect l="T12" t="T13" r="T14" b="T15"/>
                <a:pathLst>
                  <a:path w="74" h="103">
                    <a:moveTo>
                      <a:pt x="0" y="103"/>
                    </a:moveTo>
                    <a:lnTo>
                      <a:pt x="37" y="0"/>
                    </a:lnTo>
                    <a:lnTo>
                      <a:pt x="74" y="103"/>
                    </a:lnTo>
                    <a:lnTo>
                      <a:pt x="0" y="103"/>
                    </a:lnTo>
                    <a:close/>
                  </a:path>
                </a:pathLst>
              </a:custGeom>
              <a:solidFill>
                <a:srgbClr val="000000"/>
              </a:solidFill>
              <a:ln w="7938">
                <a:solidFill>
                  <a:srgbClr val="000000"/>
                </a:solidFill>
                <a:round/>
                <a:headEnd/>
                <a:tailEnd/>
              </a:ln>
            </p:spPr>
            <p:txBody>
              <a:bodyPr/>
              <a:lstStyle/>
              <a:p>
                <a:endParaRPr lang="zh-CN" altLang="en-US"/>
              </a:p>
            </p:txBody>
          </p:sp>
          <p:sp>
            <p:nvSpPr>
              <p:cNvPr id="132110" name="任意多边形 346124"/>
              <p:cNvSpPr>
                <a:spLocks noChangeArrowheads="1"/>
              </p:cNvSpPr>
              <p:nvPr/>
            </p:nvSpPr>
            <p:spPr bwMode="auto">
              <a:xfrm>
                <a:off x="4085" y="1635"/>
                <a:ext cx="377" cy="737"/>
              </a:xfrm>
              <a:custGeom>
                <a:avLst/>
                <a:gdLst>
                  <a:gd name="T0" fmla="*/ 0 w 377"/>
                  <a:gd name="T1" fmla="*/ 373 h 737"/>
                  <a:gd name="T2" fmla="*/ 5 w 377"/>
                  <a:gd name="T3" fmla="*/ 262 h 737"/>
                  <a:gd name="T4" fmla="*/ 31 w 377"/>
                  <a:gd name="T5" fmla="*/ 167 h 737"/>
                  <a:gd name="T6" fmla="*/ 63 w 377"/>
                  <a:gd name="T7" fmla="*/ 87 h 737"/>
                  <a:gd name="T8" fmla="*/ 111 w 377"/>
                  <a:gd name="T9" fmla="*/ 32 h 737"/>
                  <a:gd name="T10" fmla="*/ 159 w 377"/>
                  <a:gd name="T11" fmla="*/ 0 h 737"/>
                  <a:gd name="T12" fmla="*/ 212 w 377"/>
                  <a:gd name="T13" fmla="*/ 0 h 737"/>
                  <a:gd name="T14" fmla="*/ 265 w 377"/>
                  <a:gd name="T15" fmla="*/ 32 h 737"/>
                  <a:gd name="T16" fmla="*/ 313 w 377"/>
                  <a:gd name="T17" fmla="*/ 87 h 737"/>
                  <a:gd name="T18" fmla="*/ 345 w 377"/>
                  <a:gd name="T19" fmla="*/ 167 h 737"/>
                  <a:gd name="T20" fmla="*/ 366 w 377"/>
                  <a:gd name="T21" fmla="*/ 262 h 737"/>
                  <a:gd name="T22" fmla="*/ 377 w 377"/>
                  <a:gd name="T23" fmla="*/ 373 h 737"/>
                  <a:gd name="T24" fmla="*/ 366 w 377"/>
                  <a:gd name="T25" fmla="*/ 476 h 737"/>
                  <a:gd name="T26" fmla="*/ 345 w 377"/>
                  <a:gd name="T27" fmla="*/ 571 h 737"/>
                  <a:gd name="T28" fmla="*/ 313 w 377"/>
                  <a:gd name="T29" fmla="*/ 650 h 737"/>
                  <a:gd name="T30" fmla="*/ 265 w 377"/>
                  <a:gd name="T31" fmla="*/ 714 h 737"/>
                  <a:gd name="T32" fmla="*/ 212 w 377"/>
                  <a:gd name="T33" fmla="*/ 737 h 737"/>
                  <a:gd name="T34" fmla="*/ 159 w 377"/>
                  <a:gd name="T35" fmla="*/ 737 h 737"/>
                  <a:gd name="T36" fmla="*/ 111 w 377"/>
                  <a:gd name="T37" fmla="*/ 714 h 737"/>
                  <a:gd name="T38" fmla="*/ 63 w 377"/>
                  <a:gd name="T39" fmla="*/ 650 h 737"/>
                  <a:gd name="T40" fmla="*/ 31 w 377"/>
                  <a:gd name="T41" fmla="*/ 571 h 737"/>
                  <a:gd name="T42" fmla="*/ 5 w 377"/>
                  <a:gd name="T43" fmla="*/ 476 h 737"/>
                  <a:gd name="T44" fmla="*/ 0 w 377"/>
                  <a:gd name="T45" fmla="*/ 373 h 7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7"/>
                  <a:gd name="T70" fmla="*/ 0 h 737"/>
                  <a:gd name="T71" fmla="*/ 377 w 377"/>
                  <a:gd name="T72" fmla="*/ 737 h 7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7" h="737">
                    <a:moveTo>
                      <a:pt x="0" y="373"/>
                    </a:moveTo>
                    <a:lnTo>
                      <a:pt x="5" y="262"/>
                    </a:lnTo>
                    <a:lnTo>
                      <a:pt x="31" y="167"/>
                    </a:lnTo>
                    <a:lnTo>
                      <a:pt x="63" y="87"/>
                    </a:lnTo>
                    <a:lnTo>
                      <a:pt x="111" y="32"/>
                    </a:lnTo>
                    <a:lnTo>
                      <a:pt x="159" y="0"/>
                    </a:lnTo>
                    <a:lnTo>
                      <a:pt x="212" y="0"/>
                    </a:lnTo>
                    <a:lnTo>
                      <a:pt x="265" y="32"/>
                    </a:lnTo>
                    <a:lnTo>
                      <a:pt x="313" y="87"/>
                    </a:lnTo>
                    <a:lnTo>
                      <a:pt x="345" y="167"/>
                    </a:lnTo>
                    <a:lnTo>
                      <a:pt x="366" y="262"/>
                    </a:lnTo>
                    <a:lnTo>
                      <a:pt x="377" y="373"/>
                    </a:lnTo>
                    <a:lnTo>
                      <a:pt x="366" y="476"/>
                    </a:lnTo>
                    <a:lnTo>
                      <a:pt x="345" y="571"/>
                    </a:lnTo>
                    <a:lnTo>
                      <a:pt x="313" y="650"/>
                    </a:lnTo>
                    <a:lnTo>
                      <a:pt x="265" y="714"/>
                    </a:lnTo>
                    <a:lnTo>
                      <a:pt x="212" y="737"/>
                    </a:lnTo>
                    <a:lnTo>
                      <a:pt x="159" y="737"/>
                    </a:lnTo>
                    <a:lnTo>
                      <a:pt x="111" y="714"/>
                    </a:lnTo>
                    <a:lnTo>
                      <a:pt x="63" y="650"/>
                    </a:lnTo>
                    <a:lnTo>
                      <a:pt x="31" y="571"/>
                    </a:lnTo>
                    <a:lnTo>
                      <a:pt x="5" y="476"/>
                    </a:lnTo>
                    <a:lnTo>
                      <a:pt x="0" y="373"/>
                    </a:lnTo>
                    <a:close/>
                  </a:path>
                </a:pathLst>
              </a:custGeom>
              <a:solidFill>
                <a:srgbClr val="FFFFFF"/>
              </a:solidFill>
              <a:ln w="17463">
                <a:solidFill>
                  <a:srgbClr val="000000"/>
                </a:solidFill>
                <a:round/>
                <a:headEnd/>
                <a:tailEnd/>
              </a:ln>
            </p:spPr>
            <p:txBody>
              <a:bodyPr/>
              <a:lstStyle/>
              <a:p>
                <a:endParaRPr lang="zh-CN" altLang="en-US"/>
              </a:p>
            </p:txBody>
          </p:sp>
          <p:sp>
            <p:nvSpPr>
              <p:cNvPr id="132111" name="任意多边形 346125"/>
              <p:cNvSpPr>
                <a:spLocks noChangeArrowheads="1"/>
              </p:cNvSpPr>
              <p:nvPr/>
            </p:nvSpPr>
            <p:spPr bwMode="auto">
              <a:xfrm>
                <a:off x="3621" y="2387"/>
                <a:ext cx="378" cy="927"/>
              </a:xfrm>
              <a:custGeom>
                <a:avLst/>
                <a:gdLst>
                  <a:gd name="T0" fmla="*/ 0 w 378"/>
                  <a:gd name="T1" fmla="*/ 468 h 927"/>
                  <a:gd name="T2" fmla="*/ 5 w 378"/>
                  <a:gd name="T3" fmla="*/ 349 h 927"/>
                  <a:gd name="T4" fmla="*/ 21 w 378"/>
                  <a:gd name="T5" fmla="*/ 246 h 927"/>
                  <a:gd name="T6" fmla="*/ 48 w 378"/>
                  <a:gd name="T7" fmla="*/ 150 h 927"/>
                  <a:gd name="T8" fmla="*/ 80 w 378"/>
                  <a:gd name="T9" fmla="*/ 79 h 927"/>
                  <a:gd name="T10" fmla="*/ 122 w 378"/>
                  <a:gd name="T11" fmla="*/ 24 h 927"/>
                  <a:gd name="T12" fmla="*/ 165 w 378"/>
                  <a:gd name="T13" fmla="*/ 0 h 927"/>
                  <a:gd name="T14" fmla="*/ 213 w 378"/>
                  <a:gd name="T15" fmla="*/ 0 h 927"/>
                  <a:gd name="T16" fmla="*/ 255 w 378"/>
                  <a:gd name="T17" fmla="*/ 24 h 927"/>
                  <a:gd name="T18" fmla="*/ 298 w 378"/>
                  <a:gd name="T19" fmla="*/ 79 h 927"/>
                  <a:gd name="T20" fmla="*/ 330 w 378"/>
                  <a:gd name="T21" fmla="*/ 150 h 927"/>
                  <a:gd name="T22" fmla="*/ 356 w 378"/>
                  <a:gd name="T23" fmla="*/ 246 h 927"/>
                  <a:gd name="T24" fmla="*/ 372 w 378"/>
                  <a:gd name="T25" fmla="*/ 349 h 927"/>
                  <a:gd name="T26" fmla="*/ 378 w 378"/>
                  <a:gd name="T27" fmla="*/ 468 h 927"/>
                  <a:gd name="T28" fmla="*/ 372 w 378"/>
                  <a:gd name="T29" fmla="*/ 579 h 927"/>
                  <a:gd name="T30" fmla="*/ 356 w 378"/>
                  <a:gd name="T31" fmla="*/ 682 h 927"/>
                  <a:gd name="T32" fmla="*/ 330 w 378"/>
                  <a:gd name="T33" fmla="*/ 777 h 927"/>
                  <a:gd name="T34" fmla="*/ 298 w 378"/>
                  <a:gd name="T35" fmla="*/ 848 h 927"/>
                  <a:gd name="T36" fmla="*/ 255 w 378"/>
                  <a:gd name="T37" fmla="*/ 904 h 927"/>
                  <a:gd name="T38" fmla="*/ 213 w 378"/>
                  <a:gd name="T39" fmla="*/ 927 h 927"/>
                  <a:gd name="T40" fmla="*/ 165 w 378"/>
                  <a:gd name="T41" fmla="*/ 927 h 927"/>
                  <a:gd name="T42" fmla="*/ 122 w 378"/>
                  <a:gd name="T43" fmla="*/ 904 h 927"/>
                  <a:gd name="T44" fmla="*/ 80 w 378"/>
                  <a:gd name="T45" fmla="*/ 848 h 927"/>
                  <a:gd name="T46" fmla="*/ 48 w 378"/>
                  <a:gd name="T47" fmla="*/ 777 h 927"/>
                  <a:gd name="T48" fmla="*/ 21 w 378"/>
                  <a:gd name="T49" fmla="*/ 682 h 927"/>
                  <a:gd name="T50" fmla="*/ 5 w 378"/>
                  <a:gd name="T51" fmla="*/ 579 h 927"/>
                  <a:gd name="T52" fmla="*/ 0 w 378"/>
                  <a:gd name="T53" fmla="*/ 468 h 9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8"/>
                  <a:gd name="T82" fmla="*/ 0 h 927"/>
                  <a:gd name="T83" fmla="*/ 378 w 378"/>
                  <a:gd name="T84" fmla="*/ 927 h 9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8" h="927">
                    <a:moveTo>
                      <a:pt x="0" y="468"/>
                    </a:moveTo>
                    <a:lnTo>
                      <a:pt x="5" y="349"/>
                    </a:lnTo>
                    <a:lnTo>
                      <a:pt x="21" y="246"/>
                    </a:lnTo>
                    <a:lnTo>
                      <a:pt x="48" y="150"/>
                    </a:lnTo>
                    <a:lnTo>
                      <a:pt x="80" y="79"/>
                    </a:lnTo>
                    <a:lnTo>
                      <a:pt x="122" y="24"/>
                    </a:lnTo>
                    <a:lnTo>
                      <a:pt x="165" y="0"/>
                    </a:lnTo>
                    <a:lnTo>
                      <a:pt x="213" y="0"/>
                    </a:lnTo>
                    <a:lnTo>
                      <a:pt x="255" y="24"/>
                    </a:lnTo>
                    <a:lnTo>
                      <a:pt x="298" y="79"/>
                    </a:lnTo>
                    <a:lnTo>
                      <a:pt x="330" y="150"/>
                    </a:lnTo>
                    <a:lnTo>
                      <a:pt x="356" y="246"/>
                    </a:lnTo>
                    <a:lnTo>
                      <a:pt x="372" y="349"/>
                    </a:lnTo>
                    <a:lnTo>
                      <a:pt x="378" y="468"/>
                    </a:lnTo>
                    <a:lnTo>
                      <a:pt x="372" y="579"/>
                    </a:lnTo>
                    <a:lnTo>
                      <a:pt x="356" y="682"/>
                    </a:lnTo>
                    <a:lnTo>
                      <a:pt x="330" y="777"/>
                    </a:lnTo>
                    <a:lnTo>
                      <a:pt x="298" y="848"/>
                    </a:lnTo>
                    <a:lnTo>
                      <a:pt x="255" y="904"/>
                    </a:lnTo>
                    <a:lnTo>
                      <a:pt x="213" y="927"/>
                    </a:lnTo>
                    <a:lnTo>
                      <a:pt x="165" y="927"/>
                    </a:lnTo>
                    <a:lnTo>
                      <a:pt x="122" y="904"/>
                    </a:lnTo>
                    <a:lnTo>
                      <a:pt x="80" y="848"/>
                    </a:lnTo>
                    <a:lnTo>
                      <a:pt x="48" y="777"/>
                    </a:lnTo>
                    <a:lnTo>
                      <a:pt x="21" y="682"/>
                    </a:lnTo>
                    <a:lnTo>
                      <a:pt x="5" y="579"/>
                    </a:lnTo>
                    <a:lnTo>
                      <a:pt x="0" y="468"/>
                    </a:lnTo>
                    <a:close/>
                  </a:path>
                </a:pathLst>
              </a:custGeom>
              <a:solidFill>
                <a:srgbClr val="FFFFFF"/>
              </a:solidFill>
              <a:ln w="17463">
                <a:solidFill>
                  <a:srgbClr val="000000"/>
                </a:solidFill>
                <a:round/>
                <a:headEnd/>
                <a:tailEnd/>
              </a:ln>
            </p:spPr>
            <p:txBody>
              <a:bodyPr/>
              <a:lstStyle/>
              <a:p>
                <a:endParaRPr lang="zh-CN" altLang="en-US"/>
              </a:p>
            </p:txBody>
          </p:sp>
          <p:grpSp>
            <p:nvGrpSpPr>
              <p:cNvPr id="132112" name="组合 346126"/>
              <p:cNvGrpSpPr>
                <a:grpSpLocks/>
              </p:cNvGrpSpPr>
              <p:nvPr/>
            </p:nvGrpSpPr>
            <p:grpSpPr bwMode="auto">
              <a:xfrm>
                <a:off x="3690" y="2575"/>
                <a:ext cx="237" cy="494"/>
                <a:chOff x="3690" y="2575"/>
                <a:chExt cx="237" cy="494"/>
              </a:xfrm>
            </p:grpSpPr>
            <p:sp>
              <p:nvSpPr>
                <p:cNvPr id="132123" name="矩形 346127"/>
                <p:cNvSpPr>
                  <a:spLocks noChangeArrowheads="1"/>
                </p:cNvSpPr>
                <p:nvPr/>
              </p:nvSpPr>
              <p:spPr bwMode="auto">
                <a:xfrm>
                  <a:off x="3855" y="2851"/>
                  <a:ext cx="72" cy="186"/>
                </a:xfrm>
                <a:prstGeom prst="rect">
                  <a:avLst/>
                </a:prstGeom>
                <a:noFill/>
                <a:ln w="9525">
                  <a:noFill/>
                  <a:miter lim="800000"/>
                  <a:headEnd/>
                  <a:tailEnd/>
                </a:ln>
              </p:spPr>
              <p:txBody>
                <a:bodyPr lIns="0" tIns="0" rIns="0" bIns="0">
                  <a:spAutoFit/>
                </a:bodyPr>
                <a:lstStyle/>
                <a:p>
                  <a:r>
                    <a:rPr lang="en-US" altLang="zh-CN">
                      <a:solidFill>
                        <a:srgbClr val="000000"/>
                      </a:solidFill>
                      <a:latin typeface="Times New Roman" pitchFamily="18" charset="0"/>
                    </a:rPr>
                    <a:t>2</a:t>
                  </a:r>
                  <a:endParaRPr lang="en-US" altLang="zh-CN" b="1">
                    <a:latin typeface="Times New Roman" pitchFamily="18" charset="0"/>
                  </a:endParaRPr>
                </a:p>
              </p:txBody>
            </p:sp>
            <p:sp>
              <p:nvSpPr>
                <p:cNvPr id="132124" name="矩形 346128"/>
                <p:cNvSpPr>
                  <a:spLocks noChangeArrowheads="1"/>
                </p:cNvSpPr>
                <p:nvPr/>
              </p:nvSpPr>
              <p:spPr bwMode="auto">
                <a:xfrm>
                  <a:off x="3690" y="2575"/>
                  <a:ext cx="165" cy="494"/>
                </a:xfrm>
                <a:prstGeom prst="rect">
                  <a:avLst/>
                </a:prstGeom>
                <a:noFill/>
                <a:ln w="9525">
                  <a:noFill/>
                  <a:miter lim="800000"/>
                  <a:headEnd/>
                  <a:tailEnd/>
                </a:ln>
              </p:spPr>
              <p:txBody>
                <a:bodyPr lIns="0" tIns="0" rIns="0" bIns="0">
                  <a:spAutoFit/>
                </a:bodyPr>
                <a:lstStyle/>
                <a:p>
                  <a:r>
                    <a:rPr lang="en-US" altLang="zh-CN" sz="3000">
                      <a:solidFill>
                        <a:srgbClr val="000000"/>
                      </a:solidFill>
                      <a:latin typeface="Symbol" pitchFamily="18" charset="2"/>
                    </a:rPr>
                    <a:t>w</a:t>
                  </a:r>
                  <a:endParaRPr lang="en-US" altLang="zh-CN" b="1">
                    <a:latin typeface="Times New Roman" pitchFamily="18" charset="0"/>
                  </a:endParaRPr>
                </a:p>
              </p:txBody>
            </p:sp>
          </p:grpSp>
          <p:grpSp>
            <p:nvGrpSpPr>
              <p:cNvPr id="132113" name="组合 346132"/>
              <p:cNvGrpSpPr>
                <a:grpSpLocks/>
              </p:cNvGrpSpPr>
              <p:nvPr/>
            </p:nvGrpSpPr>
            <p:grpSpPr bwMode="auto">
              <a:xfrm>
                <a:off x="4163" y="1749"/>
                <a:ext cx="227" cy="469"/>
                <a:chOff x="4165" y="1718"/>
                <a:chExt cx="227" cy="469"/>
              </a:xfrm>
            </p:grpSpPr>
            <p:sp>
              <p:nvSpPr>
                <p:cNvPr id="132121" name="矩形 346133"/>
                <p:cNvSpPr>
                  <a:spLocks noChangeArrowheads="1"/>
                </p:cNvSpPr>
                <p:nvPr/>
              </p:nvSpPr>
              <p:spPr bwMode="auto">
                <a:xfrm>
                  <a:off x="4324" y="2011"/>
                  <a:ext cx="68" cy="176"/>
                </a:xfrm>
                <a:prstGeom prst="rect">
                  <a:avLst/>
                </a:prstGeom>
                <a:noFill/>
                <a:ln w="9525">
                  <a:noFill/>
                  <a:miter lim="800000"/>
                  <a:headEnd/>
                  <a:tailEnd/>
                </a:ln>
              </p:spPr>
              <p:txBody>
                <a:bodyPr lIns="0" tIns="0" rIns="0" bIns="0">
                  <a:spAutoFit/>
                </a:bodyPr>
                <a:lstStyle/>
                <a:p>
                  <a:r>
                    <a:rPr lang="en-US" altLang="zh-CN" sz="1700">
                      <a:solidFill>
                        <a:srgbClr val="000000"/>
                      </a:solidFill>
                      <a:latin typeface="Times New Roman" pitchFamily="18" charset="0"/>
                    </a:rPr>
                    <a:t>1</a:t>
                  </a:r>
                  <a:endParaRPr lang="en-US" altLang="zh-CN" b="1">
                    <a:latin typeface="Times New Roman" pitchFamily="18" charset="0"/>
                  </a:endParaRPr>
                </a:p>
              </p:txBody>
            </p:sp>
            <p:sp>
              <p:nvSpPr>
                <p:cNvPr id="132122" name="矩形 346134"/>
                <p:cNvSpPr>
                  <a:spLocks noChangeArrowheads="1"/>
                </p:cNvSpPr>
                <p:nvPr/>
              </p:nvSpPr>
              <p:spPr bwMode="auto">
                <a:xfrm>
                  <a:off x="4165" y="1718"/>
                  <a:ext cx="159" cy="315"/>
                </a:xfrm>
                <a:prstGeom prst="rect">
                  <a:avLst/>
                </a:prstGeom>
                <a:noFill/>
                <a:ln w="9525">
                  <a:noFill/>
                  <a:miter lim="800000"/>
                  <a:headEnd/>
                  <a:tailEnd/>
                </a:ln>
              </p:spPr>
              <p:txBody>
                <a:bodyPr lIns="0" tIns="0" rIns="0" bIns="0">
                  <a:spAutoFit/>
                </a:bodyPr>
                <a:lstStyle/>
                <a:p>
                  <a:r>
                    <a:rPr lang="en-US" altLang="zh-CN" sz="2900">
                      <a:solidFill>
                        <a:srgbClr val="000000"/>
                      </a:solidFill>
                      <a:latin typeface="Symbol" pitchFamily="18" charset="2"/>
                    </a:rPr>
                    <a:t>w</a:t>
                  </a:r>
                  <a:endParaRPr lang="en-US" altLang="zh-CN" b="1">
                    <a:latin typeface="Times New Roman" pitchFamily="18" charset="0"/>
                  </a:endParaRPr>
                </a:p>
              </p:txBody>
            </p:sp>
          </p:grpSp>
          <p:sp>
            <p:nvSpPr>
              <p:cNvPr id="24" name="矩形 23">
                <a:extLst>
                  <a:ext uri="{FF2B5EF4-FFF2-40B4-BE49-F238E27FC236}"/>
                </a:extLst>
              </p:cNvPr>
              <p:cNvSpPr/>
              <p:nvPr/>
            </p:nvSpPr>
            <p:spPr>
              <a:xfrm>
                <a:off x="3090" y="1293"/>
                <a:ext cx="216" cy="301"/>
              </a:xfrm>
              <a:prstGeom prst="rect">
                <a:avLst/>
              </a:prstGeom>
              <a:noFill/>
              <a:ln w="9525">
                <a:noFill/>
              </a:ln>
            </p:spPr>
            <p:txBody>
              <a:bodyPr lIns="0" tIns="0" rIns="0" bIns="0">
                <a:spAutoFit/>
              </a:bodyPr>
              <a:lstStyle/>
              <a:p>
                <a:pPr>
                  <a:defRPr/>
                </a:pPr>
                <a:r>
                  <a:rPr lang="en-US" altLang="zh-CN" sz="2900" i="1" noProof="1">
                    <a:solidFill>
                      <a:srgbClr val="000000"/>
                    </a:solidFill>
                    <a:latin typeface="Times New Roman" panose="02020603050405020304" pitchFamily="18" charset="0"/>
                    <a:ea typeface="宋体" pitchFamily="2" charset="-122"/>
                    <a:cs typeface="+mn-ea"/>
                  </a:rPr>
                  <a:t>x</a:t>
                </a:r>
                <a:r>
                  <a:rPr lang="en-US" altLang="zh-CN" sz="2900" baseline="-25000" noProof="1">
                    <a:solidFill>
                      <a:srgbClr val="000000"/>
                    </a:solidFill>
                    <a:latin typeface="Times New Roman" panose="02020603050405020304" pitchFamily="18" charset="0"/>
                    <a:ea typeface="宋体" pitchFamily="2" charset="-122"/>
                    <a:cs typeface="+mn-ea"/>
                  </a:rPr>
                  <a:t>2</a:t>
                </a:r>
                <a:endParaRPr lang="en-US" altLang="zh-CN" sz="2900" b="1" baseline="-25000" noProof="1">
                  <a:solidFill>
                    <a:srgbClr val="000000"/>
                  </a:solidFill>
                  <a:latin typeface="Times New Roman" panose="02020603050405020304" pitchFamily="18" charset="0"/>
                  <a:ea typeface="宋体" pitchFamily="2" charset="-122"/>
                </a:endParaRPr>
              </a:p>
            </p:txBody>
          </p:sp>
          <p:sp>
            <p:nvSpPr>
              <p:cNvPr id="25" name="矩形 24">
                <a:extLst>
                  <a:ext uri="{FF2B5EF4-FFF2-40B4-BE49-F238E27FC236}"/>
                </a:extLst>
              </p:cNvPr>
              <p:cNvSpPr/>
              <p:nvPr/>
            </p:nvSpPr>
            <p:spPr>
              <a:xfrm>
                <a:off x="5280" y="3159"/>
                <a:ext cx="271" cy="396"/>
              </a:xfrm>
              <a:prstGeom prst="rect">
                <a:avLst/>
              </a:prstGeom>
              <a:noFill/>
              <a:ln w="9525">
                <a:noFill/>
              </a:ln>
            </p:spPr>
            <p:txBody>
              <a:bodyPr lIns="0" tIns="0" rIns="0" bIns="0">
                <a:spAutoFit/>
              </a:bodyPr>
              <a:lstStyle/>
              <a:p>
                <a:pPr>
                  <a:defRPr/>
                </a:pPr>
                <a:r>
                  <a:rPr lang="en-US" altLang="zh-CN" sz="2900" i="1" noProof="1">
                    <a:solidFill>
                      <a:srgbClr val="000000"/>
                    </a:solidFill>
                    <a:latin typeface="Times New Roman" panose="02020603050405020304" pitchFamily="18" charset="0"/>
                    <a:ea typeface="宋体" pitchFamily="2" charset="-122"/>
                    <a:cs typeface="+mn-ea"/>
                  </a:rPr>
                  <a:t>x</a:t>
                </a:r>
                <a:r>
                  <a:rPr lang="en-US" altLang="zh-CN" sz="2900" baseline="-25000" noProof="1">
                    <a:solidFill>
                      <a:srgbClr val="000000"/>
                    </a:solidFill>
                    <a:latin typeface="Times New Roman" panose="02020603050405020304" pitchFamily="18" charset="0"/>
                    <a:ea typeface="宋体" pitchFamily="2" charset="-122"/>
                    <a:cs typeface="+mn-ea"/>
                  </a:rPr>
                  <a:t>1</a:t>
                </a:r>
                <a:endParaRPr lang="en-US" altLang="zh-CN" sz="2900" b="1" baseline="-25000" noProof="1">
                  <a:solidFill>
                    <a:srgbClr val="000000"/>
                  </a:solidFill>
                  <a:latin typeface="Times New Roman" panose="02020603050405020304" pitchFamily="18" charset="0"/>
                  <a:ea typeface="宋体" pitchFamily="2" charset="-122"/>
                </a:endParaRPr>
              </a:p>
            </p:txBody>
          </p:sp>
          <p:sp>
            <p:nvSpPr>
              <p:cNvPr id="132116" name="任意多边形 346144"/>
              <p:cNvSpPr>
                <a:spLocks noChangeArrowheads="1"/>
              </p:cNvSpPr>
              <p:nvPr/>
            </p:nvSpPr>
            <p:spPr bwMode="auto">
              <a:xfrm>
                <a:off x="4637" y="2482"/>
                <a:ext cx="377" cy="737"/>
              </a:xfrm>
              <a:custGeom>
                <a:avLst/>
                <a:gdLst>
                  <a:gd name="T0" fmla="*/ 0 w 377"/>
                  <a:gd name="T1" fmla="*/ 373 h 737"/>
                  <a:gd name="T2" fmla="*/ 10 w 377"/>
                  <a:gd name="T3" fmla="*/ 262 h 737"/>
                  <a:gd name="T4" fmla="*/ 32 w 377"/>
                  <a:gd name="T5" fmla="*/ 166 h 737"/>
                  <a:gd name="T6" fmla="*/ 69 w 377"/>
                  <a:gd name="T7" fmla="*/ 87 h 737"/>
                  <a:gd name="T8" fmla="*/ 111 w 377"/>
                  <a:gd name="T9" fmla="*/ 32 h 737"/>
                  <a:gd name="T10" fmla="*/ 165 w 377"/>
                  <a:gd name="T11" fmla="*/ 0 h 737"/>
                  <a:gd name="T12" fmla="*/ 218 w 377"/>
                  <a:gd name="T13" fmla="*/ 0 h 737"/>
                  <a:gd name="T14" fmla="*/ 266 w 377"/>
                  <a:gd name="T15" fmla="*/ 32 h 737"/>
                  <a:gd name="T16" fmla="*/ 313 w 377"/>
                  <a:gd name="T17" fmla="*/ 87 h 737"/>
                  <a:gd name="T18" fmla="*/ 351 w 377"/>
                  <a:gd name="T19" fmla="*/ 166 h 737"/>
                  <a:gd name="T20" fmla="*/ 372 w 377"/>
                  <a:gd name="T21" fmla="*/ 262 h 737"/>
                  <a:gd name="T22" fmla="*/ 377 w 377"/>
                  <a:gd name="T23" fmla="*/ 373 h 737"/>
                  <a:gd name="T24" fmla="*/ 372 w 377"/>
                  <a:gd name="T25" fmla="*/ 476 h 737"/>
                  <a:gd name="T26" fmla="*/ 351 w 377"/>
                  <a:gd name="T27" fmla="*/ 571 h 737"/>
                  <a:gd name="T28" fmla="*/ 313 w 377"/>
                  <a:gd name="T29" fmla="*/ 650 h 737"/>
                  <a:gd name="T30" fmla="*/ 266 w 377"/>
                  <a:gd name="T31" fmla="*/ 706 h 737"/>
                  <a:gd name="T32" fmla="*/ 218 w 377"/>
                  <a:gd name="T33" fmla="*/ 737 h 737"/>
                  <a:gd name="T34" fmla="*/ 165 w 377"/>
                  <a:gd name="T35" fmla="*/ 737 h 737"/>
                  <a:gd name="T36" fmla="*/ 111 w 377"/>
                  <a:gd name="T37" fmla="*/ 706 h 737"/>
                  <a:gd name="T38" fmla="*/ 69 w 377"/>
                  <a:gd name="T39" fmla="*/ 650 h 737"/>
                  <a:gd name="T40" fmla="*/ 32 w 377"/>
                  <a:gd name="T41" fmla="*/ 571 h 737"/>
                  <a:gd name="T42" fmla="*/ 10 w 377"/>
                  <a:gd name="T43" fmla="*/ 476 h 737"/>
                  <a:gd name="T44" fmla="*/ 0 w 377"/>
                  <a:gd name="T45" fmla="*/ 373 h 7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7"/>
                  <a:gd name="T70" fmla="*/ 0 h 737"/>
                  <a:gd name="T71" fmla="*/ 377 w 377"/>
                  <a:gd name="T72" fmla="*/ 737 h 7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7" h="737">
                    <a:moveTo>
                      <a:pt x="0" y="373"/>
                    </a:moveTo>
                    <a:lnTo>
                      <a:pt x="10" y="262"/>
                    </a:lnTo>
                    <a:lnTo>
                      <a:pt x="32" y="166"/>
                    </a:lnTo>
                    <a:lnTo>
                      <a:pt x="69" y="87"/>
                    </a:lnTo>
                    <a:lnTo>
                      <a:pt x="111" y="32"/>
                    </a:lnTo>
                    <a:lnTo>
                      <a:pt x="165" y="0"/>
                    </a:lnTo>
                    <a:lnTo>
                      <a:pt x="218" y="0"/>
                    </a:lnTo>
                    <a:lnTo>
                      <a:pt x="266" y="32"/>
                    </a:lnTo>
                    <a:lnTo>
                      <a:pt x="313" y="87"/>
                    </a:lnTo>
                    <a:lnTo>
                      <a:pt x="351" y="166"/>
                    </a:lnTo>
                    <a:lnTo>
                      <a:pt x="372" y="262"/>
                    </a:lnTo>
                    <a:lnTo>
                      <a:pt x="377" y="373"/>
                    </a:lnTo>
                    <a:lnTo>
                      <a:pt x="372" y="476"/>
                    </a:lnTo>
                    <a:lnTo>
                      <a:pt x="351" y="571"/>
                    </a:lnTo>
                    <a:lnTo>
                      <a:pt x="313" y="650"/>
                    </a:lnTo>
                    <a:lnTo>
                      <a:pt x="266" y="706"/>
                    </a:lnTo>
                    <a:lnTo>
                      <a:pt x="218" y="737"/>
                    </a:lnTo>
                    <a:lnTo>
                      <a:pt x="165" y="737"/>
                    </a:lnTo>
                    <a:lnTo>
                      <a:pt x="111" y="706"/>
                    </a:lnTo>
                    <a:lnTo>
                      <a:pt x="69" y="650"/>
                    </a:lnTo>
                    <a:lnTo>
                      <a:pt x="32" y="571"/>
                    </a:lnTo>
                    <a:lnTo>
                      <a:pt x="10" y="476"/>
                    </a:lnTo>
                    <a:lnTo>
                      <a:pt x="0" y="373"/>
                    </a:lnTo>
                    <a:close/>
                  </a:path>
                </a:pathLst>
              </a:custGeom>
              <a:solidFill>
                <a:srgbClr val="FFFFFF"/>
              </a:solidFill>
              <a:ln w="17463">
                <a:solidFill>
                  <a:srgbClr val="000000"/>
                </a:solidFill>
                <a:round/>
                <a:headEnd/>
                <a:tailEnd/>
              </a:ln>
            </p:spPr>
            <p:txBody>
              <a:bodyPr/>
              <a:lstStyle/>
              <a:p>
                <a:endParaRPr lang="zh-CN" altLang="en-US"/>
              </a:p>
            </p:txBody>
          </p:sp>
          <p:grpSp>
            <p:nvGrpSpPr>
              <p:cNvPr id="132117" name="组合 346145"/>
              <p:cNvGrpSpPr>
                <a:grpSpLocks/>
              </p:cNvGrpSpPr>
              <p:nvPr/>
            </p:nvGrpSpPr>
            <p:grpSpPr bwMode="auto">
              <a:xfrm>
                <a:off x="4699" y="2557"/>
                <a:ext cx="264" cy="480"/>
                <a:chOff x="4708" y="2499"/>
                <a:chExt cx="264" cy="480"/>
              </a:xfrm>
            </p:grpSpPr>
            <p:sp>
              <p:nvSpPr>
                <p:cNvPr id="132119" name="矩形 346146"/>
                <p:cNvSpPr>
                  <a:spLocks noChangeArrowheads="1"/>
                </p:cNvSpPr>
                <p:nvPr/>
              </p:nvSpPr>
              <p:spPr bwMode="auto">
                <a:xfrm>
                  <a:off x="4904" y="2803"/>
                  <a:ext cx="68" cy="176"/>
                </a:xfrm>
                <a:prstGeom prst="rect">
                  <a:avLst/>
                </a:prstGeom>
                <a:noFill/>
                <a:ln w="9525">
                  <a:noFill/>
                  <a:miter lim="800000"/>
                  <a:headEnd/>
                  <a:tailEnd/>
                </a:ln>
              </p:spPr>
              <p:txBody>
                <a:bodyPr lIns="0" tIns="0" rIns="0" bIns="0">
                  <a:spAutoFit/>
                </a:bodyPr>
                <a:lstStyle/>
                <a:p>
                  <a:r>
                    <a:rPr lang="en-US" altLang="zh-CN" sz="1700">
                      <a:solidFill>
                        <a:srgbClr val="000000"/>
                      </a:solidFill>
                      <a:latin typeface="Times New Roman" pitchFamily="18" charset="0"/>
                    </a:rPr>
                    <a:t>3</a:t>
                  </a:r>
                  <a:endParaRPr lang="en-US" altLang="zh-CN" b="1">
                    <a:latin typeface="Times New Roman" pitchFamily="18" charset="0"/>
                  </a:endParaRPr>
                </a:p>
              </p:txBody>
            </p:sp>
            <p:sp>
              <p:nvSpPr>
                <p:cNvPr id="132120" name="矩形 346147"/>
                <p:cNvSpPr>
                  <a:spLocks noChangeArrowheads="1"/>
                </p:cNvSpPr>
                <p:nvPr/>
              </p:nvSpPr>
              <p:spPr bwMode="auto">
                <a:xfrm>
                  <a:off x="4708" y="2499"/>
                  <a:ext cx="165" cy="326"/>
                </a:xfrm>
                <a:prstGeom prst="rect">
                  <a:avLst/>
                </a:prstGeom>
                <a:noFill/>
                <a:ln w="9525">
                  <a:noFill/>
                  <a:miter lim="800000"/>
                  <a:headEnd/>
                  <a:tailEnd/>
                </a:ln>
              </p:spPr>
              <p:txBody>
                <a:bodyPr lIns="0" tIns="0" rIns="0" bIns="0">
                  <a:spAutoFit/>
                </a:bodyPr>
                <a:lstStyle/>
                <a:p>
                  <a:r>
                    <a:rPr lang="en-US" altLang="zh-CN" sz="3000">
                      <a:solidFill>
                        <a:srgbClr val="000000"/>
                      </a:solidFill>
                      <a:latin typeface="Symbol" pitchFamily="18" charset="2"/>
                    </a:rPr>
                    <a:t>w</a:t>
                  </a:r>
                  <a:endParaRPr lang="en-US" altLang="zh-CN" b="1">
                    <a:latin typeface="Times New Roman" pitchFamily="18" charset="0"/>
                  </a:endParaRPr>
                </a:p>
              </p:txBody>
            </p:sp>
          </p:grpSp>
          <p:sp>
            <p:nvSpPr>
              <p:cNvPr id="132118" name="矩形 346151"/>
              <p:cNvSpPr>
                <a:spLocks noChangeArrowheads="1"/>
              </p:cNvSpPr>
              <p:nvPr/>
            </p:nvSpPr>
            <p:spPr bwMode="auto">
              <a:xfrm>
                <a:off x="4312" y="3679"/>
                <a:ext cx="80" cy="173"/>
              </a:xfrm>
              <a:prstGeom prst="rect">
                <a:avLst/>
              </a:prstGeom>
              <a:noFill/>
              <a:ln w="9525">
                <a:noFill/>
                <a:miter lim="800000"/>
                <a:headEnd/>
                <a:tailEnd/>
              </a:ln>
            </p:spPr>
            <p:txBody>
              <a:bodyPr lIns="0" tIns="0" rIns="0" bIns="0">
                <a:spAutoFit/>
              </a:bodyPr>
              <a:lstStyle/>
              <a:p>
                <a:endParaRPr lang="zh-CN" altLang="en-US" b="1">
                  <a:latin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4"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维归约</a:t>
            </a:r>
          </a:p>
        </p:txBody>
      </p:sp>
      <p:sp>
        <p:nvSpPr>
          <p:cNvPr id="5265"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特征提取：</a:t>
            </a:r>
            <a:r>
              <a:rPr lang="zh-CN" altLang="en-US" sz="2000" smtClean="0">
                <a:solidFill>
                  <a:schemeClr val="tx1"/>
                </a:solidFill>
                <a:latin typeface="微软雅黑"/>
                <a:ea typeface="微软雅黑"/>
                <a:sym typeface="+mn-ea"/>
              </a:rPr>
              <a:t>用映射（或变换）的方法把原始特征变换为较少的新特征</a:t>
            </a:r>
            <a:endParaRPr lang="en-US" altLang="zh-CN" sz="2000" smtClean="0">
              <a:solidFill>
                <a:schemeClr val="tx1"/>
              </a:solidFill>
              <a:latin typeface="微软雅黑"/>
              <a:ea typeface="微软雅黑"/>
              <a:sym typeface="+mn-ea"/>
            </a:endParaRPr>
          </a:p>
          <a:p>
            <a:pPr marL="358775" indent="-358775"/>
            <a:endParaRPr lang="en-US" altLang="zh-CN" sz="2000" smtClean="0">
              <a:solidFill>
                <a:schemeClr val="tx1"/>
              </a:solidFill>
              <a:latin typeface="微软雅黑"/>
              <a:ea typeface="微软雅黑"/>
              <a:sym typeface="+mn-ea"/>
            </a:endParaRPr>
          </a:p>
          <a:p>
            <a:pPr marL="358775" indent="-358775"/>
            <a:endParaRPr lang="en-US" altLang="zh-CN" sz="2000" smtClean="0">
              <a:solidFill>
                <a:schemeClr val="tx1"/>
              </a:solidFill>
              <a:latin typeface="微软雅黑"/>
              <a:ea typeface="微软雅黑"/>
              <a:sym typeface="+mn-ea"/>
            </a:endParaRPr>
          </a:p>
          <a:p>
            <a:pPr marL="719138" lvl="1" indent="-287338"/>
            <a:endParaRPr lang="en-US" altLang="zh-CN" smtClean="0">
              <a:latin typeface="微软雅黑"/>
              <a:ea typeface="微软雅黑"/>
              <a:sym typeface="+mn-ea"/>
            </a:endParaRPr>
          </a:p>
          <a:p>
            <a:pPr marL="719138" lvl="1" indent="-287338"/>
            <a:r>
              <a:rPr lang="zh-CN" altLang="en-US" smtClean="0">
                <a:latin typeface="微软雅黑"/>
                <a:ea typeface="微软雅黑"/>
                <a:sym typeface="+mn-ea"/>
              </a:rPr>
              <a:t>离散</a:t>
            </a:r>
            <a:r>
              <a:rPr lang="en-US" altLang="zh-CN" smtClean="0">
                <a:latin typeface="微软雅黑"/>
                <a:ea typeface="微软雅黑"/>
                <a:sym typeface="+mn-ea"/>
              </a:rPr>
              <a:t>K-L</a:t>
            </a:r>
            <a:r>
              <a:rPr lang="zh-CN" altLang="en-US" smtClean="0">
                <a:latin typeface="微软雅黑"/>
                <a:ea typeface="微软雅黑"/>
                <a:sym typeface="+mn-ea"/>
              </a:rPr>
              <a:t>变换</a:t>
            </a:r>
            <a:r>
              <a:rPr lang="en-US" altLang="zh-CN" smtClean="0">
                <a:latin typeface="微软雅黑"/>
                <a:ea typeface="微软雅黑"/>
                <a:sym typeface="+mn-ea"/>
              </a:rPr>
              <a:t> (Karhunen-Loeve)</a:t>
            </a:r>
          </a:p>
          <a:p>
            <a:pPr marL="719138" lvl="1" indent="-287338"/>
            <a:r>
              <a:rPr lang="zh-CN" altLang="en-US" smtClean="0">
                <a:latin typeface="微软雅黑"/>
                <a:ea typeface="微软雅黑"/>
                <a:sym typeface="+mn-ea"/>
              </a:rPr>
              <a:t>主成分分析</a:t>
            </a:r>
            <a:r>
              <a:rPr lang="en-US" altLang="zh-CN" smtClean="0">
                <a:latin typeface="微软雅黑"/>
                <a:ea typeface="微软雅黑"/>
                <a:sym typeface="+mn-ea"/>
              </a:rPr>
              <a:t>PCA (Principle Component Analysis)</a:t>
            </a:r>
          </a:p>
          <a:p>
            <a:pPr marL="358775" indent="-358775"/>
            <a:endParaRPr lang="en-US" altLang="zh-CN" sz="2000" smtClean="0">
              <a:solidFill>
                <a:schemeClr val="tx1"/>
              </a:solidFill>
              <a:latin typeface="微软雅黑"/>
              <a:ea typeface="微软雅黑"/>
              <a:sym typeface="+mn-ea"/>
            </a:endParaRPr>
          </a:p>
          <a:p>
            <a:pPr marL="358775" indent="-358775"/>
            <a:endParaRPr lang="zh-CN" altLang="en-US" smtClean="0">
              <a:latin typeface="微软雅黑"/>
              <a:ea typeface="微软雅黑"/>
            </a:endParaRPr>
          </a:p>
        </p:txBody>
      </p:sp>
      <p:graphicFrame>
        <p:nvGraphicFramePr>
          <p:cNvPr id="5263" name="Object 143"/>
          <p:cNvGraphicFramePr>
            <a:graphicFrameLocks noChangeAspect="1"/>
          </p:cNvGraphicFramePr>
          <p:nvPr/>
        </p:nvGraphicFramePr>
        <p:xfrm>
          <a:off x="4429125" y="1625600"/>
          <a:ext cx="1208088" cy="415925"/>
        </p:xfrm>
        <a:graphic>
          <a:graphicData uri="http://schemas.openxmlformats.org/presentationml/2006/ole">
            <p:oleObj spid="_x0000_s5263" name="Equation" r:id="rId3" imgW="571252" imgH="228501" progId="Equation.DSMT4">
              <p:embed/>
            </p:oleObj>
          </a:graphicData>
        </a:graphic>
      </p:graphicFrame>
      <p:sp>
        <p:nvSpPr>
          <p:cNvPr id="5266" name="Rectangle 20"/>
          <p:cNvSpPr>
            <a:spLocks noChangeArrowheads="1"/>
          </p:cNvSpPr>
          <p:nvPr/>
        </p:nvSpPr>
        <p:spPr bwMode="auto">
          <a:xfrm>
            <a:off x="6407150" y="1671638"/>
            <a:ext cx="1295400" cy="323850"/>
          </a:xfrm>
          <a:prstGeom prst="rect">
            <a:avLst/>
          </a:prstGeom>
          <a:solidFill>
            <a:srgbClr val="DA0000"/>
          </a:solidFill>
          <a:ln w="9525">
            <a:noFill/>
            <a:miter lim="800000"/>
            <a:headEnd/>
            <a:tailEnd/>
          </a:ln>
        </p:spPr>
        <p:txBody>
          <a:bodyPr wrap="none" anchor="ctr"/>
          <a:lstStyle/>
          <a:p>
            <a:pPr algn="ctr" eaLnBrk="0" hangingPunct="0"/>
            <a:r>
              <a:rPr lang="zh-CN" altLang="en-US" sz="2000">
                <a:solidFill>
                  <a:schemeClr val="bg1"/>
                </a:solidFill>
                <a:latin typeface="微软雅黑"/>
                <a:ea typeface="微软雅黑"/>
                <a:cs typeface="微软雅黑"/>
              </a:rPr>
              <a:t>映射空间</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2"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a:t>
            </a:r>
          </a:p>
        </p:txBody>
      </p:sp>
      <p:sp>
        <p:nvSpPr>
          <p:cNvPr id="17873"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离散</a:t>
            </a:r>
            <a:r>
              <a:rPr lang="en-US" altLang="zh-CN" smtClean="0">
                <a:latin typeface="微软雅黑"/>
                <a:ea typeface="微软雅黑"/>
                <a:sym typeface="+mn-ea"/>
              </a:rPr>
              <a:t>K-L (Karhunen-Loeve)</a:t>
            </a:r>
            <a:r>
              <a:rPr lang="zh-CN" altLang="en-US" smtClean="0">
                <a:latin typeface="微软雅黑"/>
                <a:ea typeface="微软雅黑"/>
              </a:rPr>
              <a:t>变换：</a:t>
            </a:r>
            <a:endParaRPr lang="en-US" altLang="zh-CN" smtClean="0">
              <a:latin typeface="微软雅黑"/>
              <a:ea typeface="微软雅黑"/>
            </a:endParaRPr>
          </a:p>
          <a:p>
            <a:pPr marL="719138" lvl="1" indent="-287338"/>
            <a:r>
              <a:rPr lang="zh-CN" altLang="en-US" smtClean="0">
                <a:latin typeface="微软雅黑"/>
                <a:ea typeface="微软雅黑"/>
              </a:rPr>
              <a:t>进行特征提取，新对象不能完全地表示原有的对象，能量总会有损失，我们希望找到一种能量最为集中、能量损失最小的变换方法。</a:t>
            </a:r>
          </a:p>
          <a:p>
            <a:pPr marL="719138" lvl="1" indent="-287338"/>
            <a:r>
              <a:rPr lang="zh-CN" altLang="en-US" smtClean="0">
                <a:latin typeface="微软雅黑"/>
                <a:ea typeface="微软雅黑"/>
              </a:rPr>
              <a:t>是一种</a:t>
            </a:r>
            <a:r>
              <a:rPr lang="zh-CN" altLang="en-US" smtClean="0">
                <a:solidFill>
                  <a:srgbClr val="FF0000"/>
                </a:solidFill>
                <a:latin typeface="微软雅黑"/>
                <a:ea typeface="微软雅黑"/>
              </a:rPr>
              <a:t>正交变换</a:t>
            </a:r>
            <a:r>
              <a:rPr lang="zh-CN" altLang="en-US" smtClean="0">
                <a:latin typeface="微软雅黑"/>
                <a:ea typeface="微软雅黑"/>
              </a:rPr>
              <a:t>，对原向量</a:t>
            </a:r>
            <a:r>
              <a:rPr lang="en-US" altLang="zh-CN" smtClean="0">
                <a:latin typeface="微软雅黑"/>
                <a:ea typeface="微软雅黑"/>
              </a:rPr>
              <a:t>x</a:t>
            </a:r>
            <a:r>
              <a:rPr lang="zh-CN" altLang="en-US" smtClean="0">
                <a:latin typeface="微软雅黑"/>
                <a:ea typeface="微软雅黑"/>
              </a:rPr>
              <a:t>用标准正交向量系</a:t>
            </a:r>
            <a:r>
              <a:rPr lang="en-US" altLang="zh-CN" b="1" smtClean="0">
                <a:latin typeface="微软雅黑"/>
                <a:ea typeface="微软雅黑"/>
              </a:rPr>
              <a:t>u</a:t>
            </a:r>
            <a:r>
              <a:rPr lang="en-US" altLang="zh-CN" baseline="-25000" smtClean="0">
                <a:latin typeface="微软雅黑"/>
                <a:ea typeface="微软雅黑"/>
              </a:rPr>
              <a:t>j</a:t>
            </a:r>
            <a:r>
              <a:rPr lang="zh-CN" altLang="en-US" smtClean="0">
                <a:latin typeface="微软雅黑"/>
                <a:ea typeface="微软雅黑"/>
              </a:rPr>
              <a:t>进行线性变换，得到新向量</a:t>
            </a:r>
            <a:r>
              <a:rPr lang="en-US" altLang="zh-CN" smtClean="0">
                <a:latin typeface="微软雅黑"/>
                <a:ea typeface="微软雅黑"/>
              </a:rPr>
              <a:t>y</a:t>
            </a:r>
            <a:r>
              <a:rPr lang="zh-CN" altLang="en-US" smtClean="0">
                <a:latin typeface="微软雅黑"/>
                <a:ea typeface="微软雅黑"/>
              </a:rPr>
              <a:t>用来</a:t>
            </a:r>
            <a:r>
              <a:rPr lang="zh-CN" altLang="en-US" smtClean="0">
                <a:solidFill>
                  <a:srgbClr val="FF0000"/>
                </a:solidFill>
                <a:latin typeface="微软雅黑"/>
                <a:ea typeface="微软雅黑"/>
              </a:rPr>
              <a:t>表示</a:t>
            </a:r>
            <a:r>
              <a:rPr lang="en-US" altLang="zh-CN" smtClean="0">
                <a:solidFill>
                  <a:srgbClr val="FF0000"/>
                </a:solidFill>
                <a:latin typeface="微软雅黑"/>
                <a:ea typeface="微软雅黑"/>
              </a:rPr>
              <a:t>x </a:t>
            </a:r>
            <a:r>
              <a:rPr lang="zh-CN" altLang="en-US" smtClean="0">
                <a:latin typeface="微软雅黑"/>
                <a:ea typeface="微软雅黑"/>
              </a:rPr>
              <a:t>，</a:t>
            </a:r>
            <a:r>
              <a:rPr lang="en-US" altLang="zh-CN" smtClean="0">
                <a:latin typeface="微软雅黑"/>
                <a:ea typeface="微软雅黑"/>
              </a:rPr>
              <a:t> </a:t>
            </a:r>
            <a:r>
              <a:rPr lang="zh-CN" altLang="en-US" smtClean="0">
                <a:latin typeface="微软雅黑"/>
                <a:ea typeface="微软雅黑"/>
              </a:rPr>
              <a:t>经过</a:t>
            </a:r>
            <a:r>
              <a:rPr lang="en-US" altLang="zh-CN" smtClean="0">
                <a:latin typeface="微软雅黑"/>
                <a:ea typeface="微软雅黑"/>
              </a:rPr>
              <a:t>K-L</a:t>
            </a:r>
            <a:r>
              <a:rPr lang="zh-CN" altLang="en-US" smtClean="0">
                <a:latin typeface="微软雅黑"/>
                <a:ea typeface="微软雅黑"/>
              </a:rPr>
              <a:t>变换组合，</a:t>
            </a:r>
            <a:r>
              <a:rPr lang="en-US" altLang="zh-CN" smtClean="0">
                <a:latin typeface="微软雅黑"/>
                <a:ea typeface="微软雅黑"/>
              </a:rPr>
              <a:t>y</a:t>
            </a:r>
            <a:r>
              <a:rPr lang="zh-CN" altLang="en-US" smtClean="0">
                <a:latin typeface="微软雅黑"/>
                <a:ea typeface="微软雅黑"/>
              </a:rPr>
              <a:t>是变换后的系数向量，它的各分量之间具有</a:t>
            </a:r>
            <a:r>
              <a:rPr lang="zh-CN" altLang="en-US" smtClean="0">
                <a:solidFill>
                  <a:srgbClr val="FF0000"/>
                </a:solidFill>
                <a:latin typeface="微软雅黑"/>
                <a:ea typeface="微软雅黑"/>
              </a:rPr>
              <a:t>最小的相关性</a:t>
            </a:r>
            <a:r>
              <a:rPr lang="zh-CN" altLang="en-US" smtClean="0">
                <a:latin typeface="微软雅黑"/>
                <a:ea typeface="微软雅黑"/>
              </a:rPr>
              <a:t>，</a:t>
            </a:r>
            <a:r>
              <a:rPr lang="zh-CN" altLang="en-US" smtClean="0">
                <a:solidFill>
                  <a:srgbClr val="FF0000"/>
                </a:solidFill>
                <a:latin typeface="微软雅黑"/>
                <a:ea typeface="微软雅黑"/>
              </a:rPr>
              <a:t>分量数比</a:t>
            </a:r>
            <a:r>
              <a:rPr lang="en-US" altLang="zh-CN" smtClean="0">
                <a:solidFill>
                  <a:srgbClr val="FF0000"/>
                </a:solidFill>
                <a:latin typeface="微软雅黑"/>
                <a:ea typeface="微软雅黑"/>
              </a:rPr>
              <a:t>x</a:t>
            </a:r>
            <a:r>
              <a:rPr lang="zh-CN" altLang="en-US" smtClean="0">
                <a:solidFill>
                  <a:srgbClr val="FF0000"/>
                </a:solidFill>
                <a:latin typeface="微软雅黑"/>
                <a:ea typeface="微软雅黑"/>
              </a:rPr>
              <a:t>少</a:t>
            </a:r>
            <a:r>
              <a:rPr lang="zh-CN" altLang="en-US" smtClean="0">
                <a:latin typeface="微软雅黑"/>
                <a:ea typeface="微软雅黑"/>
              </a:rPr>
              <a:t>，因此关键就是要找到这样的变换矩阵。</a:t>
            </a:r>
            <a:endParaRPr lang="en-US" altLang="zh-CN" smtClean="0">
              <a:latin typeface="微软雅黑"/>
              <a:ea typeface="微软雅黑"/>
            </a:endParaRPr>
          </a:p>
          <a:p>
            <a:pPr marL="719138" lvl="1" indent="-287338"/>
            <a:endParaRPr lang="en-US" altLang="zh-CN" smtClean="0">
              <a:latin typeface="微软雅黑"/>
              <a:ea typeface="微软雅黑"/>
            </a:endParaRPr>
          </a:p>
          <a:p>
            <a:pPr marL="358775" indent="-358775"/>
            <a:endParaRPr lang="en-US" altLang="zh-CN" smtClean="0">
              <a:solidFill>
                <a:schemeClr val="tx1"/>
              </a:solidFill>
              <a:latin typeface="微软雅黑"/>
              <a:ea typeface="微软雅黑"/>
            </a:endParaRPr>
          </a:p>
          <a:p>
            <a:pPr marL="358775" indent="-358775"/>
            <a:endParaRPr lang="en-US" altLang="zh-CN" smtClean="0">
              <a:latin typeface="微软雅黑"/>
              <a:ea typeface="微软雅黑"/>
              <a:sym typeface="+mn-ea"/>
            </a:endParaRPr>
          </a:p>
          <a:p>
            <a:pPr marL="358775" indent="-358775"/>
            <a:endParaRPr lang="en-US" altLang="zh-CN" sz="2000" smtClean="0">
              <a:solidFill>
                <a:schemeClr val="tx1"/>
              </a:solidFill>
              <a:latin typeface="微软雅黑"/>
              <a:ea typeface="微软雅黑"/>
              <a:sym typeface="+mn-ea"/>
            </a:endParaRPr>
          </a:p>
          <a:p>
            <a:pPr marL="358775" indent="-358775"/>
            <a:endParaRPr lang="zh-CN" altLang="en-US" smtClean="0">
              <a:latin typeface="微软雅黑"/>
              <a:ea typeface="微软雅黑"/>
            </a:endParaRPr>
          </a:p>
        </p:txBody>
      </p:sp>
      <p:graphicFrame>
        <p:nvGraphicFramePr>
          <p:cNvPr id="17869" name="Object 461"/>
          <p:cNvGraphicFramePr>
            <a:graphicFrameLocks noChangeAspect="1"/>
          </p:cNvGraphicFramePr>
          <p:nvPr/>
        </p:nvGraphicFramePr>
        <p:xfrm>
          <a:off x="6032500" y="3319463"/>
          <a:ext cx="127000" cy="215900"/>
        </p:xfrm>
        <a:graphic>
          <a:graphicData uri="http://schemas.openxmlformats.org/presentationml/2006/ole">
            <p:oleObj spid="_x0000_s17869" name="公式" r:id="rId4" imgW="126720" imgH="215640" progId="Equation.3">
              <p:embed/>
            </p:oleObj>
          </a:graphicData>
        </a:graphic>
      </p:graphicFrame>
      <p:graphicFrame>
        <p:nvGraphicFramePr>
          <p:cNvPr id="17870" name="Object 462"/>
          <p:cNvGraphicFramePr>
            <a:graphicFrameLocks noChangeAspect="1"/>
          </p:cNvGraphicFramePr>
          <p:nvPr/>
        </p:nvGraphicFramePr>
        <p:xfrm>
          <a:off x="6032500" y="3332163"/>
          <a:ext cx="127000" cy="190500"/>
        </p:xfrm>
        <a:graphic>
          <a:graphicData uri="http://schemas.openxmlformats.org/presentationml/2006/ole">
            <p:oleObj spid="_x0000_s17870" name="Equation" r:id="rId5" imgW="126720" imgH="190440" progId="Equation.DSMT4">
              <p:embed/>
            </p:oleObj>
          </a:graphicData>
        </a:graphic>
      </p:graphicFrame>
      <p:graphicFrame>
        <p:nvGraphicFramePr>
          <p:cNvPr id="17871" name="Object 463"/>
          <p:cNvGraphicFramePr>
            <a:graphicFrameLocks noChangeAspect="1"/>
          </p:cNvGraphicFramePr>
          <p:nvPr/>
        </p:nvGraphicFramePr>
        <p:xfrm>
          <a:off x="3614738" y="4257675"/>
          <a:ext cx="3644900" cy="887413"/>
        </p:xfrm>
        <a:graphic>
          <a:graphicData uri="http://schemas.openxmlformats.org/presentationml/2006/ole">
            <p:oleObj spid="_x0000_s17871" name="Equation" r:id="rId6" imgW="1981080" imgH="482400" progId="Equation.DSMT4">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0"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变换的表示</a:t>
            </a:r>
          </a:p>
        </p:txBody>
      </p:sp>
      <p:sp>
        <p:nvSpPr>
          <p:cNvPr id="30891"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离散</a:t>
            </a:r>
            <a:r>
              <a:rPr lang="en-US" altLang="zh-CN" smtClean="0">
                <a:latin typeface="微软雅黑"/>
                <a:ea typeface="微软雅黑"/>
                <a:sym typeface="+mn-ea"/>
              </a:rPr>
              <a:t>K-L (Karhunen-Loeve)</a:t>
            </a:r>
            <a:r>
              <a:rPr lang="zh-CN" altLang="en-US" smtClean="0">
                <a:latin typeface="微软雅黑"/>
                <a:ea typeface="微软雅黑"/>
              </a:rPr>
              <a:t>变换：</a:t>
            </a:r>
            <a:endParaRPr lang="en-US" altLang="zh-CN" smtClean="0">
              <a:latin typeface="微软雅黑"/>
              <a:ea typeface="微软雅黑"/>
            </a:endParaRPr>
          </a:p>
          <a:p>
            <a:pPr marL="719138" lvl="1" indent="-287338"/>
            <a:endParaRPr lang="en-US" altLang="zh-CN" smtClean="0">
              <a:latin typeface="微软雅黑"/>
              <a:ea typeface="微软雅黑"/>
            </a:endParaRPr>
          </a:p>
          <a:p>
            <a:pPr marL="719138" lvl="1" indent="-287338"/>
            <a:r>
              <a:rPr lang="en-US" altLang="zh-CN" smtClean="0">
                <a:latin typeface="微软雅黑"/>
                <a:ea typeface="微软雅黑"/>
              </a:rPr>
              <a:t>K-L</a:t>
            </a:r>
            <a:r>
              <a:rPr lang="zh-CN" altLang="en-US" smtClean="0">
                <a:latin typeface="微软雅黑"/>
                <a:ea typeface="微软雅黑"/>
              </a:rPr>
              <a:t>变换的向量展开表示：</a:t>
            </a:r>
            <a:endParaRPr lang="en-US" altLang="zh-CN" smtClean="0">
              <a:latin typeface="微软雅黑"/>
              <a:ea typeface="微软雅黑"/>
            </a:endParaRPr>
          </a:p>
          <a:p>
            <a:pPr marL="719138" lvl="1" indent="-287338"/>
            <a:endParaRPr lang="en-US" altLang="zh-CN" smtClean="0">
              <a:latin typeface="微软雅黑"/>
              <a:ea typeface="微软雅黑"/>
            </a:endParaRPr>
          </a:p>
          <a:p>
            <a:pPr marL="719138" lvl="1" indent="-287338"/>
            <a:endParaRPr lang="en-US" altLang="zh-CN" smtClean="0">
              <a:latin typeface="微软雅黑"/>
              <a:ea typeface="微软雅黑"/>
            </a:endParaRPr>
          </a:p>
          <a:p>
            <a:pPr marL="719138" lvl="1" indent="-287338"/>
            <a:r>
              <a:rPr lang="en-US" altLang="zh-CN" smtClean="0">
                <a:latin typeface="微软雅黑"/>
                <a:ea typeface="微软雅黑"/>
              </a:rPr>
              <a:t>K-L</a:t>
            </a:r>
            <a:r>
              <a:rPr lang="zh-CN" altLang="en-US" smtClean="0">
                <a:latin typeface="微软雅黑"/>
                <a:ea typeface="微软雅黑"/>
              </a:rPr>
              <a:t>变换的矩阵表示：</a:t>
            </a:r>
            <a:endParaRPr lang="en-US" altLang="zh-CN" smtClean="0">
              <a:latin typeface="微软雅黑"/>
              <a:ea typeface="微软雅黑"/>
            </a:endParaRPr>
          </a:p>
          <a:p>
            <a:pPr marL="358775" indent="-358775"/>
            <a:endParaRPr lang="en-US" altLang="zh-CN" smtClean="0">
              <a:solidFill>
                <a:schemeClr val="tx1"/>
              </a:solidFill>
              <a:latin typeface="微软雅黑"/>
              <a:ea typeface="微软雅黑"/>
            </a:endParaRPr>
          </a:p>
          <a:p>
            <a:pPr marL="358775" indent="-358775"/>
            <a:endParaRPr lang="en-US" altLang="zh-CN" smtClean="0">
              <a:latin typeface="微软雅黑"/>
              <a:ea typeface="微软雅黑"/>
              <a:sym typeface="+mn-ea"/>
            </a:endParaRPr>
          </a:p>
          <a:p>
            <a:pPr marL="358775" indent="-358775"/>
            <a:endParaRPr lang="en-US" altLang="zh-CN" sz="2000" smtClean="0">
              <a:solidFill>
                <a:schemeClr val="tx1"/>
              </a:solidFill>
              <a:latin typeface="微软雅黑"/>
              <a:ea typeface="微软雅黑"/>
              <a:sym typeface="+mn-ea"/>
            </a:endParaRPr>
          </a:p>
          <a:p>
            <a:pPr marL="358775" indent="-358775"/>
            <a:endParaRPr lang="zh-CN" altLang="en-US" smtClean="0">
              <a:latin typeface="微软雅黑"/>
              <a:ea typeface="微软雅黑"/>
            </a:endParaRPr>
          </a:p>
        </p:txBody>
      </p:sp>
      <p:graphicFrame>
        <p:nvGraphicFramePr>
          <p:cNvPr id="30886" name="Object 166"/>
          <p:cNvGraphicFramePr>
            <a:graphicFrameLocks noChangeAspect="1"/>
          </p:cNvGraphicFramePr>
          <p:nvPr/>
        </p:nvGraphicFramePr>
        <p:xfrm>
          <a:off x="6032500" y="3319463"/>
          <a:ext cx="127000" cy="215900"/>
        </p:xfrm>
        <a:graphic>
          <a:graphicData uri="http://schemas.openxmlformats.org/presentationml/2006/ole">
            <p:oleObj spid="_x0000_s30886" name="公式" r:id="rId4" imgW="126720" imgH="215640" progId="Equation.3">
              <p:embed/>
            </p:oleObj>
          </a:graphicData>
        </a:graphic>
      </p:graphicFrame>
      <p:graphicFrame>
        <p:nvGraphicFramePr>
          <p:cNvPr id="30887" name="Object 167"/>
          <p:cNvGraphicFramePr>
            <a:graphicFrameLocks noChangeAspect="1"/>
          </p:cNvGraphicFramePr>
          <p:nvPr/>
        </p:nvGraphicFramePr>
        <p:xfrm>
          <a:off x="6032500" y="3332163"/>
          <a:ext cx="127000" cy="190500"/>
        </p:xfrm>
        <a:graphic>
          <a:graphicData uri="http://schemas.openxmlformats.org/presentationml/2006/ole">
            <p:oleObj spid="_x0000_s30887" name="Equation" r:id="rId5" imgW="126720" imgH="190440" progId="Equation.DSMT4">
              <p:embed/>
            </p:oleObj>
          </a:graphicData>
        </a:graphic>
      </p:graphicFrame>
      <p:graphicFrame>
        <p:nvGraphicFramePr>
          <p:cNvPr id="30888" name="Object 168"/>
          <p:cNvGraphicFramePr>
            <a:graphicFrameLocks noChangeAspect="1"/>
          </p:cNvGraphicFramePr>
          <p:nvPr/>
        </p:nvGraphicFramePr>
        <p:xfrm>
          <a:off x="5151438" y="1879600"/>
          <a:ext cx="2640012" cy="817563"/>
        </p:xfrm>
        <a:graphic>
          <a:graphicData uri="http://schemas.openxmlformats.org/presentationml/2006/ole">
            <p:oleObj spid="_x0000_s30888" name="Equation" r:id="rId6" imgW="1434960" imgH="444240" progId="Equation.DSMT4">
              <p:embed/>
            </p:oleObj>
          </a:graphicData>
        </a:graphic>
      </p:graphicFrame>
      <p:graphicFrame>
        <p:nvGraphicFramePr>
          <p:cNvPr id="30889" name="Object 169"/>
          <p:cNvGraphicFramePr>
            <a:graphicFrameLocks noChangeAspect="1"/>
          </p:cNvGraphicFramePr>
          <p:nvPr/>
        </p:nvGraphicFramePr>
        <p:xfrm>
          <a:off x="4710113" y="3000375"/>
          <a:ext cx="5862637" cy="1728788"/>
        </p:xfrm>
        <a:graphic>
          <a:graphicData uri="http://schemas.openxmlformats.org/presentationml/2006/ole">
            <p:oleObj spid="_x0000_s30889" name="Equation" r:id="rId7" imgW="3187440" imgH="939600" progId="Equation.DSMT4">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变换的原理</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lvl="1" fontAlgn="auto">
              <a:spcAft>
                <a:spcPts val="0"/>
              </a:spcAft>
              <a:defRPr/>
            </a:pPr>
            <a:r>
              <a:rPr lang="en-US" altLang="zh-CN" dirty="0">
                <a:cs typeface="+mn-cs"/>
              </a:rPr>
              <a:t>1. </a:t>
            </a:r>
            <a:r>
              <a:rPr lang="zh-CN" altLang="en-US" dirty="0">
                <a:cs typeface="+mn-cs"/>
              </a:rPr>
              <a:t>对原向量</a:t>
            </a:r>
            <a:r>
              <a:rPr lang="en-US" altLang="zh-CN" dirty="0">
                <a:cs typeface="+mn-cs"/>
              </a:rPr>
              <a:t>x</a:t>
            </a:r>
            <a:r>
              <a:rPr lang="zh-CN" altLang="en-US" dirty="0">
                <a:cs typeface="+mn-cs"/>
              </a:rPr>
              <a:t>用确定的完备正交归一向量系 </a:t>
            </a:r>
            <a:r>
              <a:rPr lang="en-US" altLang="zh-CN" i="1" dirty="0">
                <a:cs typeface="+mn-cs"/>
              </a:rPr>
              <a:t>u</a:t>
            </a:r>
            <a:r>
              <a:rPr lang="en-US" altLang="zh-CN" baseline="-25000" dirty="0">
                <a:cs typeface="+mn-cs"/>
              </a:rPr>
              <a:t>j </a:t>
            </a:r>
            <a:r>
              <a:rPr lang="zh-CN" altLang="en-US" dirty="0">
                <a:cs typeface="+mn-cs"/>
              </a:rPr>
              <a:t>展开</a:t>
            </a:r>
            <a:r>
              <a:rPr lang="en-US" altLang="zh-CN" dirty="0">
                <a:cs typeface="+mn-cs"/>
              </a:rPr>
              <a:t>:</a:t>
            </a:r>
          </a:p>
          <a:p>
            <a:pPr lvl="1" fontAlgn="auto">
              <a:spcAft>
                <a:spcPts val="0"/>
              </a:spcAft>
              <a:defRPr/>
            </a:pPr>
            <a:r>
              <a:rPr lang="en-US" altLang="zh-CN" dirty="0">
                <a:cs typeface="+mn-cs"/>
              </a:rPr>
              <a:t>2.  </a:t>
            </a:r>
            <a:r>
              <a:rPr lang="zh-CN" altLang="en-US" dirty="0">
                <a:cs typeface="+mn-cs"/>
              </a:rPr>
              <a:t>用有限项逼近</a:t>
            </a:r>
            <a:r>
              <a:rPr lang="en-US" altLang="zh-CN" dirty="0">
                <a:cs typeface="+mn-cs"/>
              </a:rPr>
              <a:t>x:</a:t>
            </a:r>
          </a:p>
          <a:p>
            <a:pPr marL="432000" lvl="1" indent="0" fontAlgn="auto">
              <a:spcAft>
                <a:spcPts val="0"/>
              </a:spcAft>
              <a:buFont typeface="Wingdings" panose="05000000000000000000" pitchFamily="2" charset="2"/>
              <a:buNone/>
              <a:defRPr/>
            </a:pPr>
            <a:endParaRPr lang="en-US" altLang="zh-CN" dirty="0">
              <a:cs typeface="+mn-cs"/>
            </a:endParaRPr>
          </a:p>
          <a:p>
            <a:pPr lvl="1" fontAlgn="auto">
              <a:spcAft>
                <a:spcPts val="0"/>
              </a:spcAft>
              <a:defRPr/>
            </a:pPr>
            <a:r>
              <a:rPr lang="en-US" altLang="zh-CN" dirty="0">
                <a:cs typeface="+mn-cs"/>
                <a:sym typeface="+mn-ea"/>
              </a:rPr>
              <a:t>3. </a:t>
            </a:r>
            <a:r>
              <a:rPr lang="zh-CN" altLang="en-US" dirty="0">
                <a:cs typeface="+mn-cs"/>
                <a:sym typeface="+mn-ea"/>
              </a:rPr>
              <a:t>计算逼近的均方误差</a:t>
            </a:r>
            <a:r>
              <a:rPr lang="en-US" altLang="zh-CN" dirty="0">
                <a:cs typeface="+mn-cs"/>
                <a:sym typeface="+mn-ea"/>
              </a:rPr>
              <a:t>:</a:t>
            </a:r>
            <a:endParaRPr lang="zh-CN" altLang="en-US" dirty="0">
              <a:cs typeface="+mn-cs"/>
            </a:endParaRPr>
          </a:p>
          <a:p>
            <a:pPr lvl="1" fontAlgn="auto">
              <a:spcAft>
                <a:spcPts val="0"/>
              </a:spcAft>
              <a:defRPr/>
            </a:pPr>
            <a:endParaRPr lang="zh-CN" altLang="en-US" sz="1800" dirty="0">
              <a:cs typeface="+mn-cs"/>
            </a:endParaRPr>
          </a:p>
          <a:p>
            <a:pPr fontAlgn="auto">
              <a:spcAft>
                <a:spcPts val="0"/>
              </a:spcAft>
              <a:defRPr/>
            </a:pPr>
            <a:endParaRPr lang="en-US" altLang="zh-CN" sz="2000" dirty="0">
              <a:solidFill>
                <a:schemeClr val="tx1"/>
              </a:solidFill>
              <a:cs typeface="+mn-cs"/>
              <a:sym typeface="+mn-ea"/>
            </a:endParaRPr>
          </a:p>
          <a:p>
            <a:pPr fontAlgn="auto">
              <a:spcAft>
                <a:spcPts val="0"/>
              </a:spcAft>
              <a:defRPr/>
            </a:pPr>
            <a:endParaRPr lang="zh-CN" altLang="en-US" dirty="0">
              <a:cs typeface="+mn-cs"/>
            </a:endParaRPr>
          </a:p>
        </p:txBody>
      </p:sp>
      <p:sp>
        <p:nvSpPr>
          <p:cNvPr id="7967" name="椭圆形标注 5"/>
          <p:cNvSpPr>
            <a:spLocks noChangeArrowheads="1"/>
          </p:cNvSpPr>
          <p:nvPr/>
        </p:nvSpPr>
        <p:spPr bwMode="auto">
          <a:xfrm>
            <a:off x="9371013" y="5238750"/>
            <a:ext cx="2746375" cy="1127125"/>
          </a:xfrm>
          <a:prstGeom prst="wedgeEllipseCallout">
            <a:avLst>
              <a:gd name="adj1" fmla="val -86838"/>
              <a:gd name="adj2" fmla="val 32722"/>
            </a:avLst>
          </a:prstGeom>
          <a:noFill/>
          <a:ln w="38100" algn="ctr">
            <a:solidFill>
              <a:srgbClr val="C00000"/>
            </a:solidFill>
            <a:round/>
            <a:headEnd/>
            <a:tailEnd/>
          </a:ln>
        </p:spPr>
        <p:txBody>
          <a:bodyPr/>
          <a:lstStyle/>
          <a:p>
            <a:pPr algn="ctr" eaLnBrk="0" hangingPunct="0"/>
            <a:endParaRPr lang="zh-CN" altLang="en-US"/>
          </a:p>
        </p:txBody>
      </p:sp>
      <p:sp>
        <p:nvSpPr>
          <p:cNvPr id="7968" name="TextBox 1"/>
          <p:cNvSpPr txBox="1">
            <a:spLocks noChangeArrowheads="1"/>
          </p:cNvSpPr>
          <p:nvPr/>
        </p:nvSpPr>
        <p:spPr bwMode="auto">
          <a:xfrm>
            <a:off x="9998075" y="5238750"/>
            <a:ext cx="1758950" cy="1016000"/>
          </a:xfrm>
          <a:prstGeom prst="rect">
            <a:avLst/>
          </a:prstGeom>
          <a:noFill/>
          <a:ln w="9525">
            <a:noFill/>
            <a:miter lim="800000"/>
            <a:headEnd/>
            <a:tailEnd/>
          </a:ln>
        </p:spPr>
        <p:txBody>
          <a:bodyPr>
            <a:spAutoFit/>
          </a:bodyPr>
          <a:lstStyle/>
          <a:p>
            <a:r>
              <a:rPr lang="zh-CN" altLang="en-US" sz="2000" b="1">
                <a:solidFill>
                  <a:srgbClr val="C00000"/>
                </a:solidFill>
                <a:latin typeface="微软雅黑"/>
                <a:ea typeface="微软雅黑"/>
                <a:cs typeface="微软雅黑"/>
              </a:rPr>
              <a:t>问题：</a:t>
            </a:r>
            <a:endParaRPr lang="en-US" altLang="zh-CN" sz="2000" b="1">
              <a:solidFill>
                <a:srgbClr val="C00000"/>
              </a:solidFill>
              <a:latin typeface="微软雅黑"/>
              <a:ea typeface="微软雅黑"/>
              <a:cs typeface="微软雅黑"/>
            </a:endParaRPr>
          </a:p>
          <a:p>
            <a:r>
              <a:rPr lang="zh-CN" altLang="en-US" sz="2000" b="1">
                <a:latin typeface="微软雅黑"/>
                <a:ea typeface="微软雅黑"/>
                <a:cs typeface="微软雅黑"/>
              </a:rPr>
              <a:t>如何选择</a:t>
            </a:r>
            <a:r>
              <a:rPr lang="en-US" altLang="zh-CN" sz="2000" b="1" i="1">
                <a:latin typeface="微软雅黑"/>
                <a:ea typeface="微软雅黑"/>
                <a:cs typeface="微软雅黑"/>
              </a:rPr>
              <a:t>u</a:t>
            </a:r>
            <a:r>
              <a:rPr lang="en-US" altLang="zh-CN" sz="2000" b="1" baseline="-25000">
                <a:latin typeface="微软雅黑"/>
                <a:ea typeface="微软雅黑"/>
                <a:cs typeface="微软雅黑"/>
              </a:rPr>
              <a:t>j</a:t>
            </a:r>
          </a:p>
          <a:p>
            <a:r>
              <a:rPr lang="zh-CN" altLang="zh-CN" sz="2000" b="1">
                <a:latin typeface="微软雅黑"/>
                <a:ea typeface="微软雅黑"/>
                <a:cs typeface="微软雅黑"/>
              </a:rPr>
              <a:t>使</a:t>
            </a:r>
            <a:r>
              <a:rPr lang="zh-CN" altLang="en-US" sz="2000" b="1">
                <a:latin typeface="微软雅黑"/>
                <a:ea typeface="微软雅黑"/>
                <a:cs typeface="微软雅黑"/>
              </a:rPr>
              <a:t>误差</a:t>
            </a:r>
            <a:r>
              <a:rPr lang="zh-CN" altLang="zh-CN" sz="2000" b="1">
                <a:latin typeface="微软雅黑"/>
                <a:ea typeface="微软雅黑"/>
                <a:cs typeface="微软雅黑"/>
              </a:rPr>
              <a:t>最小</a:t>
            </a:r>
            <a:r>
              <a:rPr lang="zh-CN" altLang="en-US" sz="2000" b="1">
                <a:latin typeface="微软雅黑"/>
                <a:ea typeface="微软雅黑"/>
                <a:cs typeface="微软雅黑"/>
              </a:rPr>
              <a:t>？</a:t>
            </a:r>
            <a:endParaRPr lang="en-US" altLang="zh-CN" sz="2000" b="1">
              <a:latin typeface="微软雅黑"/>
              <a:ea typeface="微软雅黑"/>
              <a:cs typeface="微软雅黑"/>
            </a:endParaRPr>
          </a:p>
        </p:txBody>
      </p:sp>
      <p:graphicFrame>
        <p:nvGraphicFramePr>
          <p:cNvPr id="7961" name="Object 793"/>
          <p:cNvGraphicFramePr>
            <a:graphicFrameLocks noChangeAspect="1"/>
          </p:cNvGraphicFramePr>
          <p:nvPr/>
        </p:nvGraphicFramePr>
        <p:xfrm>
          <a:off x="6038850" y="3338513"/>
          <a:ext cx="114300" cy="177800"/>
        </p:xfrm>
        <a:graphic>
          <a:graphicData uri="http://schemas.openxmlformats.org/presentationml/2006/ole">
            <p:oleObj spid="_x0000_s7961" name="Equation" r:id="rId4" imgW="114120" imgH="177480" progId="Equation.DSMT4">
              <p:embed/>
            </p:oleObj>
          </a:graphicData>
        </a:graphic>
      </p:graphicFrame>
      <p:graphicFrame>
        <p:nvGraphicFramePr>
          <p:cNvPr id="7962" name="Object 794"/>
          <p:cNvGraphicFramePr>
            <a:graphicFrameLocks noChangeAspect="1"/>
          </p:cNvGraphicFramePr>
          <p:nvPr/>
        </p:nvGraphicFramePr>
        <p:xfrm>
          <a:off x="7642225" y="776288"/>
          <a:ext cx="4324350" cy="887412"/>
        </p:xfrm>
        <a:graphic>
          <a:graphicData uri="http://schemas.openxmlformats.org/presentationml/2006/ole">
            <p:oleObj spid="_x0000_s7962" name="Equation" r:id="rId5" imgW="2349360" imgH="482400" progId="Equation.DSMT4">
              <p:embed/>
            </p:oleObj>
          </a:graphicData>
        </a:graphic>
      </p:graphicFrame>
      <p:graphicFrame>
        <p:nvGraphicFramePr>
          <p:cNvPr id="7963" name="Object 795"/>
          <p:cNvGraphicFramePr>
            <a:graphicFrameLocks noChangeAspect="1"/>
          </p:cNvGraphicFramePr>
          <p:nvPr/>
        </p:nvGraphicFramePr>
        <p:xfrm>
          <a:off x="4195763" y="1363663"/>
          <a:ext cx="1355725" cy="817562"/>
        </p:xfrm>
        <a:graphic>
          <a:graphicData uri="http://schemas.openxmlformats.org/presentationml/2006/ole">
            <p:oleObj spid="_x0000_s7963" name="Equation" r:id="rId6" imgW="736560" imgH="444240" progId="Equation.DSMT4">
              <p:embed/>
            </p:oleObj>
          </a:graphicData>
        </a:graphic>
      </p:graphicFrame>
      <p:graphicFrame>
        <p:nvGraphicFramePr>
          <p:cNvPr id="7964" name="Object 796"/>
          <p:cNvGraphicFramePr>
            <a:graphicFrameLocks noChangeAspect="1"/>
          </p:cNvGraphicFramePr>
          <p:nvPr/>
        </p:nvGraphicFramePr>
        <p:xfrm>
          <a:off x="4719638" y="2465388"/>
          <a:ext cx="6146800" cy="4154487"/>
        </p:xfrm>
        <a:graphic>
          <a:graphicData uri="http://schemas.openxmlformats.org/presentationml/2006/ole">
            <p:oleObj spid="_x0000_s7964" name="Equation" r:id="rId7" imgW="3340080" imgH="2260440" progId="Equation.DSMT4">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变换的原理（续）</a:t>
            </a:r>
          </a:p>
        </p:txBody>
      </p:sp>
      <p:sp>
        <p:nvSpPr>
          <p:cNvPr id="8512"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719138" lvl="1" indent="-287338"/>
            <a:r>
              <a:rPr lang="en-US" altLang="zh-CN" smtClean="0">
                <a:latin typeface="微软雅黑"/>
                <a:ea typeface="微软雅黑"/>
                <a:sym typeface="+mn-ea"/>
              </a:rPr>
              <a:t>4. </a:t>
            </a:r>
            <a:r>
              <a:rPr lang="zh-CN" altLang="en-US" smtClean="0">
                <a:latin typeface="微软雅黑"/>
                <a:ea typeface="微软雅黑"/>
                <a:sym typeface="+mn-ea"/>
              </a:rPr>
              <a:t>用拉格朗日乘数法求极值</a:t>
            </a:r>
            <a:endParaRPr lang="en-US" altLang="zh-CN" smtClean="0">
              <a:latin typeface="微软雅黑"/>
              <a:ea typeface="微软雅黑"/>
              <a:sym typeface="+mn-ea"/>
            </a:endParaRPr>
          </a:p>
          <a:p>
            <a:pPr marL="719138" lvl="1" indent="-287338"/>
            <a:endParaRPr lang="en-US" altLang="zh-CN" smtClean="0">
              <a:latin typeface="微软雅黑"/>
              <a:ea typeface="微软雅黑"/>
              <a:sym typeface="+mn-ea"/>
            </a:endParaRPr>
          </a:p>
          <a:p>
            <a:pPr marL="719138" lvl="1" indent="-287338"/>
            <a:endParaRPr lang="en-US" altLang="zh-CN" smtClean="0">
              <a:latin typeface="微软雅黑"/>
              <a:ea typeface="微软雅黑"/>
              <a:sym typeface="+mn-ea"/>
            </a:endParaRPr>
          </a:p>
          <a:p>
            <a:pPr marL="719138" lvl="1" indent="-287338"/>
            <a:r>
              <a:rPr lang="zh-CN" altLang="en-US" smtClean="0">
                <a:latin typeface="微软雅黑"/>
                <a:ea typeface="微软雅黑"/>
                <a:sym typeface="+mn-ea"/>
              </a:rPr>
              <a:t>结论：</a:t>
            </a:r>
            <a:r>
              <a:rPr lang="zh-CN" altLang="en-US" smtClean="0">
                <a:solidFill>
                  <a:srgbClr val="FF0000"/>
                </a:solidFill>
                <a:latin typeface="微软雅黑"/>
                <a:ea typeface="微软雅黑"/>
                <a:sym typeface="+mn-ea"/>
              </a:rPr>
              <a:t>用</a:t>
            </a:r>
            <a:r>
              <a:rPr lang="en-US" altLang="zh-CN" i="1" smtClean="0">
                <a:solidFill>
                  <a:srgbClr val="FF0000"/>
                </a:solidFill>
                <a:latin typeface="微软雅黑"/>
                <a:ea typeface="微软雅黑"/>
                <a:sym typeface="+mn-ea"/>
              </a:rPr>
              <a:t>X </a:t>
            </a:r>
            <a:r>
              <a:rPr lang="zh-CN" altLang="en-US" smtClean="0">
                <a:solidFill>
                  <a:srgbClr val="FF0000"/>
                </a:solidFill>
                <a:latin typeface="微软雅黑"/>
                <a:ea typeface="微软雅黑"/>
                <a:sym typeface="+mn-ea"/>
              </a:rPr>
              <a:t>的自相关矩阵</a:t>
            </a:r>
            <a:r>
              <a:rPr lang="en-US" altLang="zh-CN" i="1" smtClean="0">
                <a:solidFill>
                  <a:srgbClr val="FF0000"/>
                </a:solidFill>
                <a:latin typeface="微软雅黑"/>
                <a:ea typeface="微软雅黑"/>
                <a:sym typeface="+mn-ea"/>
              </a:rPr>
              <a:t>R </a:t>
            </a:r>
            <a:r>
              <a:rPr lang="zh-CN" altLang="en-US" smtClean="0">
                <a:solidFill>
                  <a:srgbClr val="FF0000"/>
                </a:solidFill>
                <a:latin typeface="微软雅黑"/>
                <a:ea typeface="微软雅黑"/>
                <a:sym typeface="+mn-ea"/>
              </a:rPr>
              <a:t>的特征值对应的特征向量展开</a:t>
            </a:r>
            <a:r>
              <a:rPr lang="en-US" altLang="zh-CN" i="1" smtClean="0">
                <a:solidFill>
                  <a:srgbClr val="FF0000"/>
                </a:solidFill>
                <a:latin typeface="微软雅黑"/>
                <a:ea typeface="微软雅黑"/>
                <a:sym typeface="+mn-ea"/>
              </a:rPr>
              <a:t>X </a:t>
            </a:r>
            <a:r>
              <a:rPr lang="zh-CN" altLang="en-US" smtClean="0">
                <a:solidFill>
                  <a:srgbClr val="FF0000"/>
                </a:solidFill>
                <a:latin typeface="微软雅黑"/>
                <a:ea typeface="微软雅黑"/>
                <a:sym typeface="+mn-ea"/>
              </a:rPr>
              <a:t>时，截断误差</a:t>
            </a:r>
            <a:r>
              <a:rPr lang="en-US" altLang="zh-CN" smtClean="0">
                <a:solidFill>
                  <a:srgbClr val="FF0000"/>
                </a:solidFill>
                <a:latin typeface="微软雅黑"/>
                <a:ea typeface="微软雅黑"/>
                <a:sym typeface="+mn-ea"/>
              </a:rPr>
              <a:t>E</a:t>
            </a:r>
            <a:r>
              <a:rPr lang="zh-CN" altLang="en-US" smtClean="0">
                <a:solidFill>
                  <a:srgbClr val="FF0000"/>
                </a:solidFill>
                <a:latin typeface="微软雅黑"/>
                <a:ea typeface="微软雅黑"/>
                <a:sym typeface="+mn-ea"/>
              </a:rPr>
              <a:t>取得极值。</a:t>
            </a:r>
          </a:p>
          <a:p>
            <a:pPr marL="719138" lvl="1" indent="-287338"/>
            <a:r>
              <a:rPr lang="en-US" altLang="zh-CN" smtClean="0">
                <a:solidFill>
                  <a:srgbClr val="000000"/>
                </a:solidFill>
                <a:latin typeface="微软雅黑"/>
                <a:ea typeface="微软雅黑"/>
                <a:sym typeface="+mn-ea"/>
              </a:rPr>
              <a:t>5. </a:t>
            </a:r>
            <a:r>
              <a:rPr lang="zh-CN" altLang="en-US" smtClean="0">
                <a:solidFill>
                  <a:srgbClr val="000000"/>
                </a:solidFill>
                <a:latin typeface="微软雅黑"/>
                <a:ea typeface="微软雅黑"/>
                <a:sym typeface="+mn-ea"/>
              </a:rPr>
              <a:t>用</a:t>
            </a:r>
            <a:r>
              <a:rPr lang="en-US" altLang="zh-CN" i="1" smtClean="0">
                <a:solidFill>
                  <a:srgbClr val="000000"/>
                </a:solidFill>
                <a:latin typeface="微软雅黑"/>
                <a:ea typeface="微软雅黑"/>
                <a:sym typeface="+mn-ea"/>
              </a:rPr>
              <a:t>R </a:t>
            </a:r>
            <a:r>
              <a:rPr lang="zh-CN" altLang="en-US" smtClean="0">
                <a:solidFill>
                  <a:srgbClr val="000000"/>
                </a:solidFill>
                <a:latin typeface="微软雅黑"/>
                <a:ea typeface="微软雅黑"/>
                <a:sym typeface="+mn-ea"/>
              </a:rPr>
              <a:t>的特征向量为基向量展开</a:t>
            </a:r>
            <a:r>
              <a:rPr lang="en-US" altLang="zh-CN" i="1" smtClean="0">
                <a:solidFill>
                  <a:srgbClr val="000000"/>
                </a:solidFill>
                <a:latin typeface="微软雅黑"/>
                <a:ea typeface="微软雅黑"/>
                <a:sym typeface="+mn-ea"/>
              </a:rPr>
              <a:t>X </a:t>
            </a:r>
            <a:r>
              <a:rPr lang="zh-CN" altLang="en-US" smtClean="0">
                <a:solidFill>
                  <a:srgbClr val="000000"/>
                </a:solidFill>
                <a:latin typeface="微软雅黑"/>
                <a:ea typeface="微软雅黑"/>
                <a:sym typeface="+mn-ea"/>
              </a:rPr>
              <a:t>时，均方误差</a:t>
            </a:r>
            <a:endParaRPr lang="en-US" altLang="zh-CN" smtClean="0">
              <a:solidFill>
                <a:srgbClr val="000000"/>
              </a:solidFill>
              <a:latin typeface="微软雅黑"/>
              <a:ea typeface="微软雅黑"/>
              <a:sym typeface="+mn-ea"/>
            </a:endParaRPr>
          </a:p>
          <a:p>
            <a:pPr marL="719138" lvl="1" indent="-287338"/>
            <a:endParaRPr lang="en-US" altLang="zh-CN" u="sng" smtClean="0">
              <a:solidFill>
                <a:srgbClr val="000000"/>
              </a:solidFill>
              <a:latin typeface="微软雅黑"/>
              <a:ea typeface="微软雅黑"/>
              <a:sym typeface="+mn-ea"/>
            </a:endParaRPr>
          </a:p>
          <a:p>
            <a:pPr marL="719138" lvl="1" indent="-287338"/>
            <a:endParaRPr lang="en-US" altLang="zh-CN" u="sng" smtClean="0">
              <a:solidFill>
                <a:srgbClr val="000000"/>
              </a:solidFill>
              <a:latin typeface="微软雅黑"/>
              <a:ea typeface="微软雅黑"/>
              <a:sym typeface="+mn-ea"/>
            </a:endParaRPr>
          </a:p>
          <a:p>
            <a:pPr marL="719138" lvl="1" indent="-287338"/>
            <a:r>
              <a:rPr lang="zh-CN" altLang="en-US" smtClean="0">
                <a:solidFill>
                  <a:srgbClr val="FF0000"/>
                </a:solidFill>
                <a:latin typeface="微软雅黑"/>
                <a:ea typeface="微软雅黑"/>
                <a:sym typeface="+mn-ea"/>
              </a:rPr>
              <a:t>结论：当取矩阵</a:t>
            </a:r>
            <a:r>
              <a:rPr lang="en-US" altLang="zh-CN" smtClean="0">
                <a:solidFill>
                  <a:srgbClr val="FF0000"/>
                </a:solidFill>
                <a:latin typeface="微软雅黑"/>
                <a:ea typeface="微软雅黑"/>
                <a:sym typeface="+mn-ea"/>
              </a:rPr>
              <a:t>R</a:t>
            </a:r>
            <a:r>
              <a:rPr lang="zh-CN" altLang="en-US" smtClean="0">
                <a:solidFill>
                  <a:srgbClr val="FF0000"/>
                </a:solidFill>
                <a:latin typeface="微软雅黑"/>
                <a:ea typeface="微软雅黑"/>
                <a:sym typeface="+mn-ea"/>
              </a:rPr>
              <a:t>的</a:t>
            </a:r>
            <a:r>
              <a:rPr lang="en-US" altLang="zh-CN" smtClean="0">
                <a:solidFill>
                  <a:srgbClr val="FF0000"/>
                </a:solidFill>
                <a:latin typeface="微软雅黑"/>
                <a:ea typeface="微软雅黑"/>
                <a:sym typeface="+mn-ea"/>
              </a:rPr>
              <a:t>d</a:t>
            </a:r>
            <a:r>
              <a:rPr lang="zh-CN" altLang="en-US" smtClean="0">
                <a:solidFill>
                  <a:srgbClr val="FF0000"/>
                </a:solidFill>
                <a:latin typeface="微软雅黑"/>
                <a:ea typeface="微软雅黑"/>
                <a:sym typeface="+mn-ea"/>
              </a:rPr>
              <a:t>个最大特征值对应的特征向量来展开</a:t>
            </a:r>
            <a:r>
              <a:rPr lang="en-US" altLang="zh-CN" smtClean="0">
                <a:solidFill>
                  <a:srgbClr val="FF0000"/>
                </a:solidFill>
                <a:latin typeface="微软雅黑"/>
                <a:ea typeface="微软雅黑"/>
                <a:sym typeface="+mn-ea"/>
              </a:rPr>
              <a:t>X</a:t>
            </a:r>
            <a:r>
              <a:rPr lang="zh-CN" altLang="en-US" smtClean="0">
                <a:solidFill>
                  <a:srgbClr val="FF0000"/>
                </a:solidFill>
                <a:latin typeface="微软雅黑"/>
                <a:ea typeface="微软雅黑"/>
                <a:sym typeface="+mn-ea"/>
              </a:rPr>
              <a:t>时，其截断误差</a:t>
            </a:r>
            <a:r>
              <a:rPr lang="en-US" altLang="zh-CN" smtClean="0">
                <a:solidFill>
                  <a:srgbClr val="FF0000"/>
                </a:solidFill>
                <a:latin typeface="微软雅黑"/>
                <a:ea typeface="微软雅黑"/>
                <a:sym typeface="+mn-ea"/>
              </a:rPr>
              <a:t>E</a:t>
            </a:r>
            <a:r>
              <a:rPr lang="zh-CN" altLang="en-US" smtClean="0">
                <a:solidFill>
                  <a:srgbClr val="FF0000"/>
                </a:solidFill>
                <a:latin typeface="微软雅黑"/>
                <a:ea typeface="微软雅黑"/>
                <a:sym typeface="+mn-ea"/>
              </a:rPr>
              <a:t>最小。这d个特征向量组成的正交坐标系称作x所在的D维空间的d维K-L变换坐标系， x在K-L坐标系上的展开系数向量y称作x的K-L变换。</a:t>
            </a:r>
            <a:endParaRPr lang="zh-CN" altLang="en-US" smtClean="0">
              <a:latin typeface="微软雅黑"/>
              <a:ea typeface="微软雅黑"/>
            </a:endParaRPr>
          </a:p>
          <a:p>
            <a:pPr marL="719138" lvl="1" indent="-287338"/>
            <a:endParaRPr lang="zh-CN" altLang="en-US" sz="1800" u="sng" smtClean="0">
              <a:solidFill>
                <a:srgbClr val="000000"/>
              </a:solidFill>
              <a:latin typeface="微软雅黑"/>
              <a:ea typeface="微软雅黑"/>
              <a:sym typeface="+mn-ea"/>
            </a:endParaRPr>
          </a:p>
          <a:p>
            <a:pPr marL="719138" lvl="1" indent="-287338"/>
            <a:endParaRPr lang="zh-CN" altLang="en-US" sz="1800" smtClean="0">
              <a:latin typeface="微软雅黑"/>
              <a:ea typeface="微软雅黑"/>
              <a:sym typeface="+mn-ea"/>
            </a:endParaRPr>
          </a:p>
          <a:p>
            <a:pPr marL="358775" indent="-358775"/>
            <a:endParaRPr lang="en-US" altLang="zh-CN" sz="1800" smtClean="0">
              <a:solidFill>
                <a:schemeClr val="tx1"/>
              </a:solidFill>
              <a:latin typeface="微软雅黑"/>
              <a:ea typeface="微软雅黑"/>
              <a:sym typeface="+mn-ea"/>
            </a:endParaRPr>
          </a:p>
          <a:p>
            <a:pPr marL="719138" lvl="1" indent="-287338"/>
            <a:endParaRPr lang="en-US" altLang="zh-CN" sz="1800" smtClean="0">
              <a:latin typeface="微软雅黑"/>
              <a:ea typeface="微软雅黑"/>
            </a:endParaRPr>
          </a:p>
          <a:p>
            <a:pPr marL="358775" indent="-358775"/>
            <a:endParaRPr lang="zh-CN" altLang="en-US" smtClean="0">
              <a:latin typeface="微软雅黑"/>
              <a:ea typeface="微软雅黑"/>
            </a:endParaRPr>
          </a:p>
        </p:txBody>
      </p:sp>
      <p:graphicFrame>
        <p:nvGraphicFramePr>
          <p:cNvPr id="8509" name="Object 317"/>
          <p:cNvGraphicFramePr>
            <a:graphicFrameLocks noChangeAspect="1"/>
          </p:cNvGraphicFramePr>
          <p:nvPr/>
        </p:nvGraphicFramePr>
        <p:xfrm>
          <a:off x="2073275" y="1522413"/>
          <a:ext cx="8389938" cy="817562"/>
        </p:xfrm>
        <a:graphic>
          <a:graphicData uri="http://schemas.openxmlformats.org/presentationml/2006/ole">
            <p:oleObj spid="_x0000_s8509" name="Equation" r:id="rId4" imgW="4559040" imgH="444240" progId="Equation.DSMT4">
              <p:embed/>
            </p:oleObj>
          </a:graphicData>
        </a:graphic>
      </p:graphicFrame>
      <p:graphicFrame>
        <p:nvGraphicFramePr>
          <p:cNvPr id="8510" name="Object 318"/>
          <p:cNvGraphicFramePr>
            <a:graphicFrameLocks noChangeAspect="1"/>
          </p:cNvGraphicFramePr>
          <p:nvPr/>
        </p:nvGraphicFramePr>
        <p:xfrm>
          <a:off x="2073275" y="4110038"/>
          <a:ext cx="4673600" cy="817562"/>
        </p:xfrm>
        <a:graphic>
          <a:graphicData uri="http://schemas.openxmlformats.org/presentationml/2006/ole">
            <p:oleObj spid="_x0000_s8510" name="Equation" r:id="rId5" imgW="2539800" imgH="444240" progId="Equation.DSMT4">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变换的性质</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lnSpc>
                <a:spcPts val="3200"/>
              </a:lnSpc>
              <a:spcAft>
                <a:spcPts val="500"/>
              </a:spcAft>
              <a:defRPr/>
            </a:pPr>
            <a:r>
              <a:rPr lang="zh-CN" altLang="en-US" dirty="0">
                <a:cs typeface="+mn-cs"/>
              </a:rPr>
              <a:t>性质</a:t>
            </a:r>
            <a:r>
              <a:rPr lang="en-US" altLang="zh-CN" dirty="0">
                <a:cs typeface="+mn-cs"/>
              </a:rPr>
              <a:t>1</a:t>
            </a:r>
            <a:r>
              <a:rPr lang="zh-CN" altLang="en-US" dirty="0">
                <a:cs typeface="+mn-cs"/>
              </a:rPr>
              <a:t>：</a:t>
            </a:r>
            <a:r>
              <a:rPr lang="zh-CN" altLang="en-US" dirty="0">
                <a:solidFill>
                  <a:schemeClr val="tx1"/>
                </a:solidFill>
                <a:cs typeface="+mn-cs"/>
              </a:rPr>
              <a:t>变换产生的新分量正交或不相关</a:t>
            </a:r>
            <a:endParaRPr lang="en-US" altLang="zh-CN" dirty="0">
              <a:solidFill>
                <a:schemeClr val="tx1"/>
              </a:solidFill>
              <a:cs typeface="+mn-cs"/>
            </a:endParaRPr>
          </a:p>
          <a:p>
            <a:pPr marL="0" indent="0" fontAlgn="auto">
              <a:lnSpc>
                <a:spcPts val="3200"/>
              </a:lnSpc>
              <a:spcAft>
                <a:spcPts val="500"/>
              </a:spcAft>
              <a:buFont typeface="Wingdings" panose="05000000000000000000" pitchFamily="2" charset="2"/>
              <a:buNone/>
              <a:defRPr/>
            </a:pPr>
            <a:r>
              <a:rPr lang="zh-CN" altLang="en-US" dirty="0">
                <a:solidFill>
                  <a:schemeClr val="tx1"/>
                </a:solidFill>
                <a:cs typeface="+mn-cs"/>
              </a:rPr>
              <a:t>新分量 </a:t>
            </a:r>
            <a:r>
              <a:rPr lang="en-US" altLang="zh-CN" i="1" dirty="0">
                <a:solidFill>
                  <a:schemeClr val="tx1"/>
                </a:solidFill>
                <a:cs typeface="+mn-cs"/>
              </a:rPr>
              <a:t>y</a:t>
            </a:r>
            <a:r>
              <a:rPr lang="en-US" altLang="zh-CN" baseline="-25000" dirty="0">
                <a:solidFill>
                  <a:schemeClr val="tx1"/>
                </a:solidFill>
                <a:cs typeface="+mn-cs"/>
              </a:rPr>
              <a:t>1</a:t>
            </a:r>
            <a:r>
              <a:rPr lang="en-US" altLang="zh-CN" dirty="0">
                <a:solidFill>
                  <a:schemeClr val="tx1"/>
                </a:solidFill>
                <a:cs typeface="+mn-cs"/>
              </a:rPr>
              <a:t> </a:t>
            </a:r>
            <a:r>
              <a:rPr lang="zh-CN" altLang="en-US" dirty="0">
                <a:solidFill>
                  <a:schemeClr val="tx1"/>
                </a:solidFill>
                <a:cs typeface="+mn-cs"/>
              </a:rPr>
              <a:t>和 </a:t>
            </a:r>
            <a:r>
              <a:rPr lang="en-US" altLang="zh-CN" i="1" dirty="0">
                <a:solidFill>
                  <a:schemeClr val="tx1"/>
                </a:solidFill>
                <a:cs typeface="+mn-cs"/>
              </a:rPr>
              <a:t>y</a:t>
            </a:r>
            <a:r>
              <a:rPr lang="en-US" altLang="zh-CN" baseline="-25000" dirty="0">
                <a:solidFill>
                  <a:schemeClr val="tx1"/>
                </a:solidFill>
                <a:cs typeface="+mn-cs"/>
              </a:rPr>
              <a:t>2</a:t>
            </a:r>
            <a:r>
              <a:rPr lang="zh-CN" altLang="en-US" dirty="0">
                <a:solidFill>
                  <a:schemeClr val="tx1"/>
                </a:solidFill>
                <a:cs typeface="+mn-cs"/>
              </a:rPr>
              <a:t>正交（或不相关），两个新分量的坐标轴方向分别由 </a:t>
            </a:r>
            <a:r>
              <a:rPr lang="en-US" altLang="zh-CN" i="1" dirty="0">
                <a:solidFill>
                  <a:schemeClr val="tx1"/>
                </a:solidFill>
                <a:cs typeface="+mn-cs"/>
              </a:rPr>
              <a:t>u</a:t>
            </a:r>
            <a:r>
              <a:rPr lang="en-US" altLang="zh-CN" baseline="-25000" dirty="0">
                <a:solidFill>
                  <a:schemeClr val="tx1"/>
                </a:solidFill>
                <a:cs typeface="+mn-cs"/>
              </a:rPr>
              <a:t>1</a:t>
            </a:r>
            <a:r>
              <a:rPr lang="zh-CN" altLang="en-US" dirty="0">
                <a:solidFill>
                  <a:schemeClr val="tx1"/>
                </a:solidFill>
                <a:cs typeface="+mn-cs"/>
              </a:rPr>
              <a:t> 和 </a:t>
            </a:r>
            <a:r>
              <a:rPr lang="en-US" altLang="zh-CN" i="1" dirty="0">
                <a:solidFill>
                  <a:schemeClr val="tx1"/>
                </a:solidFill>
                <a:cs typeface="+mn-cs"/>
              </a:rPr>
              <a:t>u</a:t>
            </a:r>
            <a:r>
              <a:rPr lang="en-US" altLang="zh-CN" baseline="-25000" dirty="0">
                <a:solidFill>
                  <a:schemeClr val="tx1"/>
                </a:solidFill>
                <a:cs typeface="+mn-cs"/>
              </a:rPr>
              <a:t>2</a:t>
            </a:r>
            <a:r>
              <a:rPr lang="zh-CN" altLang="en-US" dirty="0">
                <a:solidFill>
                  <a:schemeClr val="tx1"/>
                </a:solidFill>
                <a:cs typeface="+mn-cs"/>
              </a:rPr>
              <a:t> 确定。</a:t>
            </a:r>
            <a:endParaRPr lang="zh-CN" altLang="zh-CN" dirty="0">
              <a:solidFill>
                <a:schemeClr val="tx1"/>
              </a:solidFill>
              <a:cs typeface="+mn-cs"/>
            </a:endParaRPr>
          </a:p>
          <a:p>
            <a:pPr fontAlgn="auto">
              <a:spcAft>
                <a:spcPts val="0"/>
              </a:spcAft>
              <a:defRPr/>
            </a:pPr>
            <a:endParaRPr lang="zh-CN" altLang="en-US" dirty="0">
              <a:cs typeface="+mn-cs"/>
            </a:endParaRPr>
          </a:p>
        </p:txBody>
      </p:sp>
      <p:grpSp>
        <p:nvGrpSpPr>
          <p:cNvPr id="52227" name="Group 3"/>
          <p:cNvGrpSpPr>
            <a:grpSpLocks/>
          </p:cNvGrpSpPr>
          <p:nvPr/>
        </p:nvGrpSpPr>
        <p:grpSpPr bwMode="auto">
          <a:xfrm>
            <a:off x="2917825" y="2684463"/>
            <a:ext cx="5149850" cy="3633787"/>
            <a:chOff x="0" y="0"/>
            <a:chExt cx="2365" cy="1905"/>
          </a:xfrm>
        </p:grpSpPr>
        <p:grpSp>
          <p:nvGrpSpPr>
            <p:cNvPr id="52228" name="Group 4"/>
            <p:cNvGrpSpPr>
              <a:grpSpLocks/>
            </p:cNvGrpSpPr>
            <p:nvPr/>
          </p:nvGrpSpPr>
          <p:grpSpPr bwMode="auto">
            <a:xfrm>
              <a:off x="9" y="136"/>
              <a:ext cx="2281" cy="1769"/>
              <a:chOff x="0" y="0"/>
              <a:chExt cx="2281" cy="1769"/>
            </a:xfrm>
          </p:grpSpPr>
          <p:sp>
            <p:nvSpPr>
              <p:cNvPr id="52237" name="Line 6"/>
              <p:cNvSpPr>
                <a:spLocks noChangeShapeType="1"/>
              </p:cNvSpPr>
              <p:nvPr/>
            </p:nvSpPr>
            <p:spPr bwMode="auto">
              <a:xfrm>
                <a:off x="0" y="908"/>
                <a:ext cx="2281" cy="0"/>
              </a:xfrm>
              <a:prstGeom prst="line">
                <a:avLst/>
              </a:prstGeom>
              <a:noFill/>
              <a:ln w="9525">
                <a:solidFill>
                  <a:srgbClr val="000000"/>
                </a:solidFill>
                <a:round/>
                <a:headEnd/>
                <a:tailEnd type="arrow" w="med" len="med"/>
              </a:ln>
            </p:spPr>
            <p:txBody>
              <a:bodyPr/>
              <a:lstStyle/>
              <a:p>
                <a:endParaRPr lang="zh-CN" altLang="en-US"/>
              </a:p>
            </p:txBody>
          </p:sp>
          <p:sp>
            <p:nvSpPr>
              <p:cNvPr id="52238" name="Line 7"/>
              <p:cNvSpPr>
                <a:spLocks noChangeShapeType="1"/>
              </p:cNvSpPr>
              <p:nvPr/>
            </p:nvSpPr>
            <p:spPr bwMode="auto">
              <a:xfrm rot="5400000" flipH="1" flipV="1">
                <a:off x="200" y="885"/>
                <a:ext cx="1769" cy="0"/>
              </a:xfrm>
              <a:prstGeom prst="line">
                <a:avLst/>
              </a:prstGeom>
              <a:noFill/>
              <a:ln w="9525">
                <a:solidFill>
                  <a:srgbClr val="000000"/>
                </a:solidFill>
                <a:round/>
                <a:headEnd/>
                <a:tailEnd type="arrow" w="med" len="med"/>
              </a:ln>
            </p:spPr>
            <p:txBody>
              <a:bodyPr/>
              <a:lstStyle/>
              <a:p>
                <a:endParaRPr lang="zh-CN" altLang="en-US"/>
              </a:p>
            </p:txBody>
          </p:sp>
        </p:grpSp>
        <p:sp>
          <p:nvSpPr>
            <p:cNvPr id="52229" name="Oval 8"/>
            <p:cNvSpPr>
              <a:spLocks noChangeArrowheads="1"/>
            </p:cNvSpPr>
            <p:nvPr/>
          </p:nvSpPr>
          <p:spPr bwMode="auto">
            <a:xfrm rot="-759877">
              <a:off x="415" y="855"/>
              <a:ext cx="1361" cy="340"/>
            </a:xfrm>
            <a:prstGeom prst="ellipse">
              <a:avLst/>
            </a:prstGeom>
            <a:noFill/>
            <a:ln w="9525">
              <a:solidFill>
                <a:schemeClr val="accent2"/>
              </a:solidFill>
              <a:round/>
              <a:headEnd/>
              <a:tailEnd/>
            </a:ln>
          </p:spPr>
          <p:txBody>
            <a:bodyPr wrap="none" anchor="ctr"/>
            <a:lstStyle/>
            <a:p>
              <a:endParaRPr lang="zh-CN" altLang="en-US">
                <a:latin typeface="Calibri" pitchFamily="34" charset="0"/>
              </a:endParaRPr>
            </a:p>
          </p:txBody>
        </p:sp>
        <p:grpSp>
          <p:nvGrpSpPr>
            <p:cNvPr id="52230" name="Group 8"/>
            <p:cNvGrpSpPr>
              <a:grpSpLocks/>
            </p:cNvGrpSpPr>
            <p:nvPr/>
          </p:nvGrpSpPr>
          <p:grpSpPr bwMode="auto">
            <a:xfrm rot="-823799">
              <a:off x="0" y="129"/>
              <a:ext cx="2281" cy="1769"/>
              <a:chOff x="0" y="0"/>
              <a:chExt cx="2281" cy="1769"/>
            </a:xfrm>
          </p:grpSpPr>
          <p:sp>
            <p:nvSpPr>
              <p:cNvPr id="52235" name="Line 10"/>
              <p:cNvSpPr>
                <a:spLocks noChangeShapeType="1"/>
              </p:cNvSpPr>
              <p:nvPr/>
            </p:nvSpPr>
            <p:spPr bwMode="auto">
              <a:xfrm>
                <a:off x="0" y="908"/>
                <a:ext cx="2281" cy="0"/>
              </a:xfrm>
              <a:prstGeom prst="line">
                <a:avLst/>
              </a:prstGeom>
              <a:noFill/>
              <a:ln w="9525">
                <a:solidFill>
                  <a:srgbClr val="000000"/>
                </a:solidFill>
                <a:prstDash val="dash"/>
                <a:round/>
                <a:headEnd/>
                <a:tailEnd type="arrow" w="med" len="med"/>
              </a:ln>
            </p:spPr>
            <p:txBody>
              <a:bodyPr/>
              <a:lstStyle/>
              <a:p>
                <a:endParaRPr lang="zh-CN" altLang="en-US"/>
              </a:p>
            </p:txBody>
          </p:sp>
          <p:sp>
            <p:nvSpPr>
              <p:cNvPr id="52236" name="Line 11"/>
              <p:cNvSpPr>
                <a:spLocks noChangeShapeType="1"/>
              </p:cNvSpPr>
              <p:nvPr/>
            </p:nvSpPr>
            <p:spPr bwMode="auto">
              <a:xfrm rot="5400000" flipH="1" flipV="1">
                <a:off x="200" y="885"/>
                <a:ext cx="1769" cy="0"/>
              </a:xfrm>
              <a:prstGeom prst="line">
                <a:avLst/>
              </a:prstGeom>
              <a:noFill/>
              <a:ln w="9525">
                <a:solidFill>
                  <a:srgbClr val="000000"/>
                </a:solidFill>
                <a:prstDash val="dash"/>
                <a:round/>
                <a:headEnd/>
                <a:tailEnd type="arrow" w="med" len="med"/>
              </a:ln>
            </p:spPr>
            <p:txBody>
              <a:bodyPr/>
              <a:lstStyle/>
              <a:p>
                <a:endParaRPr lang="zh-CN" altLang="en-US"/>
              </a:p>
            </p:txBody>
          </p:sp>
        </p:grpSp>
        <p:sp>
          <p:nvSpPr>
            <p:cNvPr id="52231" name="Text Box 12"/>
            <p:cNvSpPr txBox="1">
              <a:spLocks noChangeArrowheads="1"/>
            </p:cNvSpPr>
            <p:nvPr/>
          </p:nvSpPr>
          <p:spPr bwMode="auto">
            <a:xfrm>
              <a:off x="2086" y="998"/>
              <a:ext cx="279" cy="327"/>
            </a:xfrm>
            <a:prstGeom prst="rect">
              <a:avLst/>
            </a:prstGeom>
            <a:noFill/>
            <a:ln w="9525">
              <a:noFill/>
              <a:miter lim="800000"/>
              <a:headEnd/>
              <a:tailEnd/>
            </a:ln>
          </p:spPr>
          <p:txBody>
            <a:bodyPr>
              <a:spAutoFit/>
            </a:bodyPr>
            <a:lstStyle/>
            <a:p>
              <a:r>
                <a:rPr lang="en-US" altLang="zh-CN" sz="2800" i="1">
                  <a:solidFill>
                    <a:schemeClr val="accent2"/>
                  </a:solidFill>
                  <a:latin typeface="Times New Roman" pitchFamily="18" charset="0"/>
                </a:rPr>
                <a:t>x</a:t>
              </a:r>
              <a:r>
                <a:rPr lang="en-US" altLang="zh-CN" sz="2400" baseline="-25000">
                  <a:solidFill>
                    <a:schemeClr val="accent2"/>
                  </a:solidFill>
                  <a:latin typeface="Times New Roman" pitchFamily="18" charset="0"/>
                </a:rPr>
                <a:t>1</a:t>
              </a:r>
            </a:p>
          </p:txBody>
        </p:sp>
        <p:sp>
          <p:nvSpPr>
            <p:cNvPr id="52232" name="Text Box 13"/>
            <p:cNvSpPr txBox="1">
              <a:spLocks noChangeArrowheads="1"/>
            </p:cNvSpPr>
            <p:nvPr/>
          </p:nvSpPr>
          <p:spPr bwMode="auto">
            <a:xfrm>
              <a:off x="1140" y="0"/>
              <a:ext cx="279" cy="327"/>
            </a:xfrm>
            <a:prstGeom prst="rect">
              <a:avLst/>
            </a:prstGeom>
            <a:noFill/>
            <a:ln w="9525">
              <a:noFill/>
              <a:miter lim="800000"/>
              <a:headEnd/>
              <a:tailEnd/>
            </a:ln>
          </p:spPr>
          <p:txBody>
            <a:bodyPr>
              <a:spAutoFit/>
            </a:bodyPr>
            <a:lstStyle/>
            <a:p>
              <a:r>
                <a:rPr lang="en-US" altLang="zh-CN" sz="2800" i="1">
                  <a:solidFill>
                    <a:schemeClr val="accent2"/>
                  </a:solidFill>
                  <a:latin typeface="Times New Roman" pitchFamily="18" charset="0"/>
                </a:rPr>
                <a:t>x</a:t>
              </a:r>
              <a:r>
                <a:rPr lang="en-US" altLang="zh-CN" sz="2400" baseline="-25000">
                  <a:solidFill>
                    <a:schemeClr val="accent2"/>
                  </a:solidFill>
                  <a:latin typeface="Times New Roman" pitchFamily="18" charset="0"/>
                </a:rPr>
                <a:t>2</a:t>
              </a:r>
            </a:p>
          </p:txBody>
        </p:sp>
        <p:sp>
          <p:nvSpPr>
            <p:cNvPr id="52233" name="Text Box 14"/>
            <p:cNvSpPr txBox="1">
              <a:spLocks noChangeArrowheads="1"/>
            </p:cNvSpPr>
            <p:nvPr/>
          </p:nvSpPr>
          <p:spPr bwMode="auto">
            <a:xfrm>
              <a:off x="691" y="107"/>
              <a:ext cx="356" cy="500"/>
            </a:xfrm>
            <a:prstGeom prst="rect">
              <a:avLst/>
            </a:prstGeom>
            <a:noFill/>
            <a:ln w="9525">
              <a:noFill/>
              <a:miter lim="800000"/>
              <a:headEnd/>
              <a:tailEnd/>
            </a:ln>
          </p:spPr>
          <p:txBody>
            <a:bodyPr>
              <a:spAutoFit/>
            </a:bodyPr>
            <a:lstStyle/>
            <a:p>
              <a:r>
                <a:rPr lang="en-US" altLang="zh-CN" sz="2800" i="1">
                  <a:solidFill>
                    <a:schemeClr val="accent2"/>
                  </a:solidFill>
                  <a:latin typeface="Times New Roman" pitchFamily="18" charset="0"/>
                </a:rPr>
                <a:t>y</a:t>
              </a:r>
              <a:r>
                <a:rPr lang="en-US" altLang="zh-CN" sz="2800" baseline="-25000">
                  <a:solidFill>
                    <a:schemeClr val="accent2"/>
                  </a:solidFill>
                  <a:latin typeface="Times New Roman" pitchFamily="18" charset="0"/>
                </a:rPr>
                <a:t>2</a:t>
              </a:r>
            </a:p>
            <a:p>
              <a:r>
                <a:rPr lang="en-US" altLang="zh-CN" sz="2800" i="1">
                  <a:solidFill>
                    <a:schemeClr val="accent2"/>
                  </a:solidFill>
                  <a:latin typeface="Times New Roman" pitchFamily="18" charset="0"/>
                </a:rPr>
                <a:t>  u</a:t>
              </a:r>
              <a:r>
                <a:rPr lang="en-US" altLang="zh-CN" sz="2400" baseline="-25000">
                  <a:solidFill>
                    <a:schemeClr val="accent2"/>
                  </a:solidFill>
                  <a:latin typeface="Times New Roman" pitchFamily="18" charset="0"/>
                </a:rPr>
                <a:t>2</a:t>
              </a:r>
            </a:p>
          </p:txBody>
        </p:sp>
        <p:sp>
          <p:nvSpPr>
            <p:cNvPr id="52234" name="Text Box 15"/>
            <p:cNvSpPr txBox="1">
              <a:spLocks noChangeArrowheads="1"/>
            </p:cNvSpPr>
            <p:nvPr/>
          </p:nvSpPr>
          <p:spPr bwMode="auto">
            <a:xfrm>
              <a:off x="1976" y="479"/>
              <a:ext cx="324" cy="500"/>
            </a:xfrm>
            <a:prstGeom prst="rect">
              <a:avLst/>
            </a:prstGeom>
            <a:noFill/>
            <a:ln w="9525">
              <a:noFill/>
              <a:miter lim="800000"/>
              <a:headEnd/>
              <a:tailEnd/>
            </a:ln>
          </p:spPr>
          <p:txBody>
            <a:bodyPr>
              <a:spAutoFit/>
            </a:bodyPr>
            <a:lstStyle/>
            <a:p>
              <a:r>
                <a:rPr lang="en-US" altLang="zh-CN" sz="2800" i="1">
                  <a:solidFill>
                    <a:schemeClr val="accent2"/>
                  </a:solidFill>
                  <a:latin typeface="Times New Roman" pitchFamily="18" charset="0"/>
                </a:rPr>
                <a:t>y</a:t>
              </a:r>
              <a:r>
                <a:rPr lang="en-US" altLang="zh-CN" sz="2800" baseline="-25000">
                  <a:solidFill>
                    <a:schemeClr val="accent2"/>
                  </a:solidFill>
                  <a:latin typeface="Times New Roman" pitchFamily="18" charset="0"/>
                </a:rPr>
                <a:t>1</a:t>
              </a:r>
            </a:p>
            <a:p>
              <a:r>
                <a:rPr lang="en-US" altLang="zh-CN" sz="2800" i="1">
                  <a:solidFill>
                    <a:schemeClr val="accent2"/>
                  </a:solidFill>
                  <a:latin typeface="Times New Roman" pitchFamily="18" charset="0"/>
                </a:rPr>
                <a:t>u</a:t>
              </a:r>
              <a:r>
                <a:rPr lang="en-US" altLang="zh-CN" sz="2400" baseline="-25000">
                  <a:solidFill>
                    <a:schemeClr val="accent2"/>
                  </a:solidFill>
                  <a:latin typeface="Times New Roman" pitchFamily="18" charset="0"/>
                </a:rPr>
                <a:t>1</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变换的性质（续）</a:t>
            </a:r>
          </a:p>
        </p:txBody>
      </p:sp>
      <p:sp>
        <p:nvSpPr>
          <p:cNvPr id="15632"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性质</a:t>
            </a:r>
            <a:r>
              <a:rPr lang="en-US" altLang="zh-CN" smtClean="0">
                <a:latin typeface="微软雅黑"/>
                <a:ea typeface="微软雅黑"/>
              </a:rPr>
              <a:t>2</a:t>
            </a:r>
            <a:r>
              <a:rPr lang="zh-CN" altLang="en-US" smtClean="0">
                <a:solidFill>
                  <a:schemeClr val="tx1"/>
                </a:solidFill>
                <a:latin typeface="微软雅黑"/>
                <a:ea typeface="微软雅黑"/>
              </a:rPr>
              <a:t>：使新向量更趋确定、能量更趋集中</a:t>
            </a:r>
          </a:p>
          <a:p>
            <a:pPr marL="0" lvl="2" indent="0">
              <a:lnSpc>
                <a:spcPts val="3200"/>
              </a:lnSpc>
              <a:buClr>
                <a:schemeClr val="hlink"/>
              </a:buClr>
              <a:buFont typeface="Arial" charset="0"/>
              <a:buNone/>
            </a:pPr>
            <a:r>
              <a:rPr lang="en-US" altLang="zh-CN" sz="2200" smtClean="0">
                <a:latin typeface="微软雅黑"/>
                <a:ea typeface="微软雅黑"/>
              </a:rPr>
              <a:t>K-L</a:t>
            </a:r>
            <a:r>
              <a:rPr lang="zh-CN" altLang="en-US" sz="2200" smtClean="0">
                <a:latin typeface="微软雅黑"/>
                <a:ea typeface="微软雅黑"/>
              </a:rPr>
              <a:t>变换得到的向量 </a:t>
            </a:r>
            <a:r>
              <a:rPr lang="en-US" altLang="zh-CN" sz="2200" i="1" smtClean="0">
                <a:latin typeface="微软雅黑"/>
                <a:ea typeface="微软雅黑"/>
              </a:rPr>
              <a:t>y</a:t>
            </a:r>
            <a:r>
              <a:rPr lang="en-US" altLang="zh-CN" sz="2200" smtClean="0">
                <a:latin typeface="微软雅黑"/>
                <a:ea typeface="微软雅黑"/>
              </a:rPr>
              <a:t> ,</a:t>
            </a:r>
            <a:r>
              <a:rPr lang="zh-CN" altLang="en-US" sz="2200" smtClean="0">
                <a:latin typeface="微软雅黑"/>
                <a:ea typeface="微软雅黑"/>
              </a:rPr>
              <a:t>它的自相关矩阵</a:t>
            </a:r>
            <a:r>
              <a:rPr lang="en-US" altLang="zh-CN" sz="2200" smtClean="0">
                <a:latin typeface="微软雅黑"/>
                <a:ea typeface="微软雅黑"/>
              </a:rPr>
              <a:t> </a:t>
            </a:r>
            <a:r>
              <a:rPr lang="en-US" altLang="zh-CN" sz="2200" i="1" smtClean="0">
                <a:latin typeface="微软雅黑"/>
                <a:ea typeface="微软雅黑"/>
              </a:rPr>
              <a:t>R</a:t>
            </a:r>
            <a:r>
              <a:rPr lang="en-US" altLang="zh-CN" sz="2200" smtClean="0">
                <a:latin typeface="微软雅黑"/>
                <a:ea typeface="微软雅黑"/>
              </a:rPr>
              <a:t> </a:t>
            </a:r>
            <a:r>
              <a:rPr lang="zh-CN" altLang="en-US" sz="2200" smtClean="0">
                <a:latin typeface="微软雅黑"/>
                <a:ea typeface="微软雅黑"/>
              </a:rPr>
              <a:t>是对角矩阵，消除了原有向量 </a:t>
            </a:r>
            <a:r>
              <a:rPr lang="en-US" altLang="zh-CN" sz="2200" i="1" smtClean="0">
                <a:latin typeface="微软雅黑"/>
                <a:ea typeface="微软雅黑"/>
              </a:rPr>
              <a:t>x</a:t>
            </a:r>
            <a:r>
              <a:rPr lang="en-US" altLang="zh-CN" sz="2200" smtClean="0">
                <a:latin typeface="微软雅黑"/>
                <a:ea typeface="微软雅黑"/>
              </a:rPr>
              <a:t> </a:t>
            </a:r>
            <a:r>
              <a:rPr lang="zh-CN" altLang="en-US" sz="2200" smtClean="0">
                <a:latin typeface="微软雅黑"/>
                <a:ea typeface="微软雅黑"/>
              </a:rPr>
              <a:t>的各分量间的相关性，去掉了那些带有较少信息的分量。</a:t>
            </a:r>
            <a:endParaRPr lang="en-US" altLang="zh-CN" sz="2200" smtClean="0">
              <a:latin typeface="微软雅黑"/>
              <a:ea typeface="微软雅黑"/>
            </a:endParaRPr>
          </a:p>
          <a:p>
            <a:pPr marL="358775" indent="-358775"/>
            <a:endParaRPr lang="zh-CN" altLang="en-US" smtClean="0">
              <a:latin typeface="微软雅黑"/>
              <a:ea typeface="微软雅黑"/>
            </a:endParaRPr>
          </a:p>
        </p:txBody>
      </p:sp>
      <p:graphicFrame>
        <p:nvGraphicFramePr>
          <p:cNvPr id="15629" name="Object 269"/>
          <p:cNvGraphicFramePr>
            <a:graphicFrameLocks noChangeAspect="1"/>
          </p:cNvGraphicFramePr>
          <p:nvPr/>
        </p:nvGraphicFramePr>
        <p:xfrm>
          <a:off x="1960563" y="4117975"/>
          <a:ext cx="8126412" cy="1530350"/>
        </p:xfrm>
        <a:graphic>
          <a:graphicData uri="http://schemas.openxmlformats.org/presentationml/2006/ole">
            <p:oleObj spid="_x0000_s15629" name="Equation" r:id="rId3" imgW="3581400" imgH="939800" progId="Equation.DSMT4">
              <p:embed/>
            </p:oleObj>
          </a:graphicData>
        </a:graphic>
      </p:graphicFrame>
      <p:graphicFrame>
        <p:nvGraphicFramePr>
          <p:cNvPr id="15630" name="Object 270"/>
          <p:cNvGraphicFramePr>
            <a:graphicFrameLocks noChangeAspect="1"/>
          </p:cNvGraphicFramePr>
          <p:nvPr/>
        </p:nvGraphicFramePr>
        <p:xfrm>
          <a:off x="2701925" y="3173413"/>
          <a:ext cx="6194425" cy="511175"/>
        </p:xfrm>
        <a:graphic>
          <a:graphicData uri="http://schemas.openxmlformats.org/presentationml/2006/ole">
            <p:oleObj spid="_x0000_s15630" name="Equation" r:id="rId4" imgW="3365280" imgH="27936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数据质量－预处理的必要性</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现实世界的数据是“脏”的</a:t>
            </a:r>
            <a:r>
              <a:rPr lang="en-US" altLang="zh-CN" dirty="0">
                <a:cs typeface="+mn-cs"/>
              </a:rPr>
              <a:t> ——</a:t>
            </a:r>
            <a:r>
              <a:rPr lang="zh-CN" altLang="en-US" dirty="0">
                <a:cs typeface="+mn-cs"/>
              </a:rPr>
              <a:t>数据多了，什么问题都会出现</a:t>
            </a:r>
            <a:endParaRPr lang="en-US" altLang="zh-CN" dirty="0">
              <a:cs typeface="+mn-cs"/>
            </a:endParaRPr>
          </a:p>
          <a:p>
            <a:pPr lvl="1" fontAlgn="auto">
              <a:spcAft>
                <a:spcPts val="0"/>
              </a:spcAft>
              <a:defRPr/>
            </a:pPr>
            <a:r>
              <a:rPr lang="zh-CN" altLang="en-US" dirty="0">
                <a:cs typeface="+mn-cs"/>
              </a:rPr>
              <a:t>不完整：</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rPr>
              <a:t>缺少属性值，缺少感兴趣的属性，或仅包含汇总数据，</a:t>
            </a:r>
            <a:r>
              <a:rPr lang="en-US" altLang="zh-CN" dirty="0">
                <a:solidFill>
                  <a:schemeClr val="bg2">
                    <a:lumMod val="25000"/>
                  </a:schemeClr>
                </a:solidFill>
                <a:cs typeface="+mn-cs"/>
              </a:rPr>
              <a:t>e.g., Occupation=“”</a:t>
            </a:r>
            <a:endParaRPr lang="zh-CN" altLang="en-US" dirty="0">
              <a:solidFill>
                <a:schemeClr val="bg2">
                  <a:lumMod val="25000"/>
                </a:schemeClr>
              </a:solidFill>
              <a:cs typeface="+mn-cs"/>
            </a:endParaRPr>
          </a:p>
          <a:p>
            <a:pPr lvl="1" fontAlgn="auto">
              <a:spcAft>
                <a:spcPts val="0"/>
              </a:spcAft>
              <a:buSzPct val="100000"/>
              <a:defRPr/>
            </a:pPr>
            <a:r>
              <a:rPr lang="zh-CN" altLang="en-US" dirty="0">
                <a:cs typeface="+mn-cs"/>
              </a:rPr>
              <a:t>有噪声：</a:t>
            </a:r>
            <a:endParaRPr lang="en-US" altLang="zh-CN" dirty="0">
              <a:cs typeface="+mn-cs"/>
            </a:endParaRPr>
          </a:p>
          <a:p>
            <a:pPr lvl="2" fontAlgn="auto">
              <a:spcAft>
                <a:spcPts val="0"/>
              </a:spcAft>
              <a:buSzPct val="100000"/>
              <a:buFont typeface="Arial" panose="020B0604020202020204" pitchFamily="34" charset="0"/>
              <a:buChar char="•"/>
              <a:defRPr/>
            </a:pPr>
            <a:r>
              <a:rPr lang="zh-CN" altLang="en-US" dirty="0">
                <a:cs typeface="+mn-cs"/>
              </a:rPr>
              <a:t>包含错误或者孤立点，</a:t>
            </a:r>
            <a:r>
              <a:rPr lang="en-US" altLang="zh-CN" dirty="0">
                <a:cs typeface="+mn-cs"/>
              </a:rPr>
              <a:t>e.g., Salary = -10</a:t>
            </a:r>
          </a:p>
          <a:p>
            <a:pPr lvl="1" fontAlgn="auto">
              <a:spcAft>
                <a:spcPts val="0"/>
              </a:spcAft>
              <a:buSzPct val="100000"/>
              <a:defRPr/>
            </a:pPr>
            <a:r>
              <a:rPr lang="zh-CN" altLang="en-US" dirty="0">
                <a:cs typeface="+mn-cs"/>
              </a:rPr>
              <a:t>数据不一致</a:t>
            </a:r>
          </a:p>
          <a:p>
            <a:pPr lvl="2" fontAlgn="auto">
              <a:spcAft>
                <a:spcPts val="0"/>
              </a:spcAft>
              <a:buFont typeface="Arial" panose="020B0604020202020204" pitchFamily="34" charset="0"/>
              <a:buChar char="•"/>
              <a:defRPr/>
            </a:pPr>
            <a:r>
              <a:rPr lang="zh-CN" altLang="en-US" dirty="0">
                <a:cs typeface="+mn-cs"/>
              </a:rPr>
              <a:t>在编码或者命名上存在差异，</a:t>
            </a:r>
            <a:r>
              <a:rPr lang="en-US" altLang="zh-CN" dirty="0">
                <a:cs typeface="+mn-cs"/>
              </a:rPr>
              <a:t>e.g., </a:t>
            </a:r>
            <a:r>
              <a:rPr lang="zh-CN" altLang="en-US" dirty="0">
                <a:cs typeface="+mn-cs"/>
              </a:rPr>
              <a:t>过去的等级： “</a:t>
            </a:r>
            <a:r>
              <a:rPr lang="en-US" altLang="zh-CN" dirty="0">
                <a:cs typeface="+mn-cs"/>
              </a:rPr>
              <a:t>1,2,3”, </a:t>
            </a:r>
            <a:r>
              <a:rPr lang="zh-CN" altLang="en-US" dirty="0">
                <a:cs typeface="+mn-cs"/>
              </a:rPr>
              <a:t>现在的等级： “</a:t>
            </a:r>
            <a:r>
              <a:rPr lang="en-US" altLang="zh-CN" dirty="0">
                <a:cs typeface="+mn-cs"/>
              </a:rPr>
              <a:t>A, B, C”</a:t>
            </a:r>
          </a:p>
          <a:p>
            <a:pPr lvl="2" fontAlgn="auto">
              <a:spcAft>
                <a:spcPts val="0"/>
              </a:spcAft>
              <a:buFont typeface="Arial" panose="020B0604020202020204" pitchFamily="34" charset="0"/>
              <a:buChar char="•"/>
              <a:defRPr/>
            </a:pPr>
            <a:r>
              <a:rPr lang="zh-CN" altLang="en-US" dirty="0">
                <a:cs typeface="+mn-cs"/>
              </a:rPr>
              <a:t>重复记录间的不一致性，</a:t>
            </a:r>
            <a:r>
              <a:rPr lang="en-US" altLang="zh-CN" dirty="0">
                <a:cs typeface="+mn-cs"/>
              </a:rPr>
              <a:t>e.g., Age=“42” Birthday=“03/07/1997” </a:t>
            </a:r>
          </a:p>
          <a:p>
            <a:pPr marL="360000" lvl="1" indent="-360000" fontAlgn="auto">
              <a:spcAft>
                <a:spcPts val="0"/>
              </a:spcAft>
              <a:buFont typeface="Wingdings" panose="05000000000000000000" pitchFamily="2" charset="2"/>
              <a:buChar char=""/>
              <a:defRPr/>
            </a:pPr>
            <a:r>
              <a:rPr lang="zh-CN" altLang="en-US" sz="2200" dirty="0">
                <a:solidFill>
                  <a:srgbClr val="0000FF"/>
                </a:solidFill>
                <a:cs typeface="+mn-cs"/>
              </a:rPr>
              <a:t>没有高质量的数据，就没有高质量的挖掘结果</a:t>
            </a:r>
            <a:endParaRPr lang="en-US" altLang="zh-CN" sz="2200" dirty="0">
              <a:solidFill>
                <a:srgbClr val="0000FF"/>
              </a:solidFill>
              <a:cs typeface="+mn-cs"/>
            </a:endParaRPr>
          </a:p>
          <a:p>
            <a:pPr lvl="1" fontAlgn="auto">
              <a:spcAft>
                <a:spcPts val="0"/>
              </a:spcAft>
              <a:buClr>
                <a:srgbClr val="0000FF"/>
              </a:buClr>
              <a:buSzPct val="100000"/>
              <a:defRPr/>
            </a:pPr>
            <a:r>
              <a:rPr lang="zh-CN" altLang="en-US" dirty="0">
                <a:cs typeface="+mn-cs"/>
              </a:rPr>
              <a:t>例如：空缺值将会产生不正确的或者令人误导的统计</a:t>
            </a:r>
          </a:p>
          <a:p>
            <a:pPr lvl="1" fontAlgn="auto">
              <a:spcAft>
                <a:spcPts val="0"/>
              </a:spcAft>
              <a:buClr>
                <a:srgbClr val="0000FF"/>
              </a:buClr>
              <a:buSzPct val="100000"/>
              <a:defRPr/>
            </a:pPr>
            <a:r>
              <a:rPr lang="zh-CN" altLang="en-US" dirty="0">
                <a:cs typeface="+mn-cs"/>
              </a:rPr>
              <a:t>例如：没有进行预处理，数据占用空间大，处理时间长</a:t>
            </a:r>
            <a:endParaRPr lang="en-US" altLang="zh-CN" dirty="0">
              <a:cs typeface="+mn-cs"/>
            </a:endParaRPr>
          </a:p>
          <a:p>
            <a:pPr marL="0" indent="0" fontAlgn="auto">
              <a:spcAft>
                <a:spcPts val="0"/>
              </a:spcAft>
              <a:buFont typeface="Wingdings" panose="05000000000000000000" pitchFamily="2" charset="2"/>
              <a:buNone/>
              <a:defRPr/>
            </a:pPr>
            <a:endParaRPr lang="zh-CN" altLang="en-US" dirty="0">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8"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变换的性质（续）</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性质</a:t>
            </a:r>
            <a:r>
              <a:rPr lang="en-US" altLang="zh-CN" dirty="0">
                <a:cs typeface="+mn-cs"/>
              </a:rPr>
              <a:t>3</a:t>
            </a:r>
            <a:r>
              <a:rPr lang="zh-CN" altLang="en-US" dirty="0">
                <a:cs typeface="+mn-cs"/>
              </a:rPr>
              <a:t>：</a:t>
            </a:r>
            <a:r>
              <a:rPr lang="zh-CN" altLang="en-US" dirty="0">
                <a:solidFill>
                  <a:schemeClr val="tx1"/>
                </a:solidFill>
                <a:cs typeface="+mn-cs"/>
              </a:rPr>
              <a:t>以部分新分量表示原向量能量损失最小</a:t>
            </a:r>
          </a:p>
          <a:p>
            <a:pPr marL="0" indent="0" fontAlgn="auto">
              <a:lnSpc>
                <a:spcPts val="3200"/>
              </a:lnSpc>
              <a:spcBef>
                <a:spcPts val="0"/>
              </a:spcBef>
              <a:spcAft>
                <a:spcPts val="0"/>
              </a:spcAft>
              <a:buFont typeface="Wingdings" panose="05000000000000000000" pitchFamily="2" charset="2"/>
              <a:buNone/>
              <a:defRPr/>
            </a:pPr>
            <a:r>
              <a:rPr lang="zh-CN" altLang="en-US" dirty="0">
                <a:solidFill>
                  <a:schemeClr val="tx1"/>
                </a:solidFill>
                <a:cs typeface="+mn-cs"/>
              </a:rPr>
              <a:t>根据截断误差表达式，通过舍弃较小特征值对应的特征向量，使得截断误差最小。</a:t>
            </a:r>
            <a:endParaRPr lang="zh-CN" altLang="zh-CN" dirty="0">
              <a:solidFill>
                <a:schemeClr val="tx1"/>
              </a:solidFill>
              <a:cs typeface="+mn-cs"/>
            </a:endParaRPr>
          </a:p>
          <a:p>
            <a:pPr fontAlgn="auto">
              <a:spcAft>
                <a:spcPts val="0"/>
              </a:spcAft>
              <a:defRPr/>
            </a:pPr>
            <a:endParaRPr lang="en-US" altLang="zh-CN" dirty="0">
              <a:cs typeface="+mn-cs"/>
            </a:endParaRPr>
          </a:p>
          <a:p>
            <a:pPr fontAlgn="auto">
              <a:spcAft>
                <a:spcPts val="0"/>
              </a:spcAft>
              <a:defRPr/>
            </a:pPr>
            <a:endParaRPr lang="en-US" altLang="zh-CN" dirty="0">
              <a:cs typeface="+mn-cs"/>
            </a:endParaRPr>
          </a:p>
          <a:p>
            <a:pPr fontAlgn="auto">
              <a:spcAft>
                <a:spcPts val="0"/>
              </a:spcAft>
              <a:defRPr/>
            </a:pPr>
            <a:endParaRPr lang="zh-CN" altLang="en-US" dirty="0">
              <a:cs typeface="+mn-cs"/>
            </a:endParaRPr>
          </a:p>
        </p:txBody>
      </p:sp>
      <p:graphicFrame>
        <p:nvGraphicFramePr>
          <p:cNvPr id="16517" name="Object 133"/>
          <p:cNvGraphicFramePr>
            <a:graphicFrameLocks noChangeAspect="1"/>
          </p:cNvGraphicFramePr>
          <p:nvPr/>
        </p:nvGraphicFramePr>
        <p:xfrm>
          <a:off x="3524250" y="2562225"/>
          <a:ext cx="4672013" cy="835025"/>
        </p:xfrm>
        <a:graphic>
          <a:graphicData uri="http://schemas.openxmlformats.org/presentationml/2006/ole">
            <p:oleObj spid="_x0000_s16517" name="Equation" r:id="rId3" imgW="2489200" imgH="444500" progId="Equation.DSMT4">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变换的不足</a:t>
            </a:r>
          </a:p>
        </p:txBody>
      </p:sp>
      <p:sp>
        <p:nvSpPr>
          <p:cNvPr id="58370"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不足：</a:t>
            </a:r>
            <a:endParaRPr lang="en-US" altLang="zh-CN" smtClean="0">
              <a:latin typeface="微软雅黑"/>
              <a:ea typeface="微软雅黑"/>
            </a:endParaRPr>
          </a:p>
          <a:p>
            <a:pPr marL="719138" lvl="1" indent="-287338"/>
            <a:r>
              <a:rPr lang="zh-CN" altLang="zh-CN" smtClean="0">
                <a:latin typeface="隶书" pitchFamily="49" charset="-122"/>
                <a:ea typeface="微软雅黑"/>
              </a:rPr>
              <a:t>对两类问题容易得到较满意的结果。类别愈多，效果愈差。</a:t>
            </a:r>
            <a:endParaRPr lang="en-US" altLang="zh-CN" smtClean="0">
              <a:latin typeface="隶书" pitchFamily="49" charset="-122"/>
              <a:ea typeface="微软雅黑"/>
            </a:endParaRPr>
          </a:p>
          <a:p>
            <a:pPr marL="719138" lvl="1" indent="-287338"/>
            <a:r>
              <a:rPr lang="zh-CN" altLang="zh-CN" smtClean="0">
                <a:latin typeface="隶书" pitchFamily="49" charset="-122"/>
                <a:ea typeface="微软雅黑"/>
              </a:rPr>
              <a:t>需要通过足够多的样本估计样本集的协方差矩阵或其它类型的散布矩阵。当样本数不足时，矩阵的估计会变得十分粗略，变换的优越性也就不能充分的地显示出来。</a:t>
            </a:r>
            <a:endParaRPr lang="en-US" altLang="zh-CN" smtClean="0">
              <a:latin typeface="隶书" pitchFamily="49" charset="-122"/>
              <a:ea typeface="微软雅黑"/>
            </a:endParaRPr>
          </a:p>
          <a:p>
            <a:pPr marL="719138" lvl="1" indent="-287338"/>
            <a:r>
              <a:rPr lang="zh-CN" altLang="zh-CN" smtClean="0">
                <a:latin typeface="隶书" pitchFamily="49" charset="-122"/>
                <a:ea typeface="微软雅黑"/>
              </a:rPr>
              <a:t>计算矩阵的本征值和本征向量缺乏统一的快速算法，给计算带来困难</a:t>
            </a:r>
            <a:r>
              <a:rPr lang="zh-CN" altLang="zh-CN" smtClean="0">
                <a:latin typeface="微软雅黑"/>
                <a:ea typeface="微软雅黑"/>
              </a:rPr>
              <a:t>。 </a:t>
            </a:r>
          </a:p>
          <a:p>
            <a:pPr marL="358775" indent="-358775"/>
            <a:endParaRPr lang="zh-CN" altLang="en-US" smtClean="0">
              <a:latin typeface="微软雅黑"/>
              <a:ea typeface="微软雅黑"/>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变换算法</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sym typeface="+mn-ea"/>
              </a:rPr>
              <a:t>算法：利用自相关矩阵</a:t>
            </a:r>
            <a:endParaRPr lang="en-US" altLang="zh-CN" dirty="0">
              <a:cs typeface="+mn-cs"/>
            </a:endParaRPr>
          </a:p>
          <a:p>
            <a:pPr marL="0" indent="0" fontAlgn="auto">
              <a:spcAft>
                <a:spcPts val="0"/>
              </a:spcAft>
              <a:buFont typeface="Wingdings" panose="05000000000000000000" pitchFamily="2" charset="2"/>
              <a:buNone/>
              <a:defRPr/>
            </a:pPr>
            <a:r>
              <a:rPr lang="zh-CN" altLang="en-US" sz="2000" dirty="0">
                <a:solidFill>
                  <a:schemeClr val="tx1"/>
                </a:solidFill>
                <a:cs typeface="+mn-cs"/>
                <a:sym typeface="+mn-ea"/>
              </a:rPr>
              <a:t>假</a:t>
            </a:r>
            <a:r>
              <a:rPr lang="zh-CN" altLang="zh-CN" sz="2000" dirty="0">
                <a:solidFill>
                  <a:schemeClr val="tx1"/>
                </a:solidFill>
                <a:cs typeface="+mn-cs"/>
                <a:sym typeface="+mn-ea"/>
              </a:rPr>
              <a:t>设</a:t>
            </a:r>
            <a:r>
              <a:rPr lang="en-US" altLang="zh-CN" sz="2000" i="1" dirty="0">
                <a:solidFill>
                  <a:schemeClr val="tx1"/>
                </a:solidFill>
                <a:cs typeface="+mn-cs"/>
                <a:sym typeface="+mn-ea"/>
              </a:rPr>
              <a:t>X </a:t>
            </a:r>
            <a:r>
              <a:rPr lang="zh-CN" altLang="zh-CN" sz="2000" dirty="0">
                <a:solidFill>
                  <a:schemeClr val="tx1"/>
                </a:solidFill>
                <a:cs typeface="+mn-cs"/>
                <a:sym typeface="+mn-ea"/>
              </a:rPr>
              <a:t>是</a:t>
            </a:r>
            <a:r>
              <a:rPr lang="en-US" altLang="zh-CN" sz="2000" i="1" dirty="0">
                <a:solidFill>
                  <a:schemeClr val="tx1"/>
                </a:solidFill>
                <a:cs typeface="+mn-cs"/>
                <a:sym typeface="+mn-ea"/>
              </a:rPr>
              <a:t>D </a:t>
            </a:r>
            <a:r>
              <a:rPr lang="zh-CN" altLang="zh-CN" sz="2000" dirty="0">
                <a:solidFill>
                  <a:schemeClr val="tx1"/>
                </a:solidFill>
                <a:cs typeface="+mn-cs"/>
                <a:sym typeface="+mn-ea"/>
              </a:rPr>
              <a:t>维样本向量，</a:t>
            </a:r>
            <a:r>
              <a:rPr lang="en-US" altLang="zh-CN" sz="2000" dirty="0">
                <a:solidFill>
                  <a:schemeClr val="tx1"/>
                </a:solidFill>
                <a:cs typeface="+mn-cs"/>
                <a:sym typeface="+mn-ea"/>
              </a:rPr>
              <a:t> {</a:t>
            </a:r>
            <a:r>
              <a:rPr lang="en-US" altLang="zh-CN" sz="2000" i="1" dirty="0">
                <a:solidFill>
                  <a:schemeClr val="tx1"/>
                </a:solidFill>
                <a:cs typeface="+mn-cs"/>
                <a:sym typeface="+mn-ea"/>
              </a:rPr>
              <a:t>X </a:t>
            </a:r>
            <a:r>
              <a:rPr lang="en-US" altLang="zh-CN" sz="2000" dirty="0">
                <a:solidFill>
                  <a:schemeClr val="tx1"/>
                </a:solidFill>
                <a:cs typeface="+mn-cs"/>
                <a:sym typeface="+mn-ea"/>
              </a:rPr>
              <a:t>}</a:t>
            </a:r>
            <a:r>
              <a:rPr lang="zh-CN" altLang="zh-CN" sz="2000" dirty="0">
                <a:solidFill>
                  <a:schemeClr val="tx1"/>
                </a:solidFill>
                <a:cs typeface="+mn-cs"/>
                <a:sym typeface="+mn-ea"/>
              </a:rPr>
              <a:t>是包含</a:t>
            </a:r>
            <a:r>
              <a:rPr lang="en-US" altLang="zh-CN" sz="2000" dirty="0">
                <a:solidFill>
                  <a:schemeClr val="tx1"/>
                </a:solidFill>
                <a:cs typeface="+mn-cs"/>
                <a:sym typeface="+mn-ea"/>
              </a:rPr>
              <a:t>N</a:t>
            </a:r>
            <a:r>
              <a:rPr lang="zh-CN" altLang="en-US" sz="2000" dirty="0">
                <a:solidFill>
                  <a:schemeClr val="tx1"/>
                </a:solidFill>
                <a:cs typeface="+mn-cs"/>
                <a:sym typeface="+mn-ea"/>
              </a:rPr>
              <a:t>个样本</a:t>
            </a:r>
            <a:r>
              <a:rPr lang="en-US" altLang="zh-CN" sz="2000" dirty="0">
                <a:solidFill>
                  <a:schemeClr val="tx1"/>
                </a:solidFill>
                <a:cs typeface="+mn-cs"/>
                <a:sym typeface="+mn-ea"/>
              </a:rPr>
              <a:t>M</a:t>
            </a:r>
            <a:r>
              <a:rPr lang="zh-CN" altLang="zh-CN" sz="2000" dirty="0">
                <a:solidFill>
                  <a:schemeClr val="tx1"/>
                </a:solidFill>
                <a:cs typeface="+mn-cs"/>
                <a:sym typeface="+mn-ea"/>
              </a:rPr>
              <a:t>个类的样本集。将</a:t>
            </a:r>
            <a:r>
              <a:rPr lang="en-US" altLang="zh-CN" sz="2000" i="1" dirty="0">
                <a:solidFill>
                  <a:schemeClr val="tx1"/>
                </a:solidFill>
                <a:cs typeface="+mn-cs"/>
                <a:sym typeface="+mn-ea"/>
              </a:rPr>
              <a:t>X </a:t>
            </a:r>
            <a:r>
              <a:rPr lang="zh-CN" altLang="zh-CN" sz="2000" dirty="0">
                <a:solidFill>
                  <a:schemeClr val="tx1"/>
                </a:solidFill>
                <a:cs typeface="+mn-cs"/>
                <a:sym typeface="+mn-ea"/>
              </a:rPr>
              <a:t>变换为</a:t>
            </a:r>
            <a:r>
              <a:rPr lang="en-US" altLang="zh-CN" sz="2000" i="1" dirty="0">
                <a:solidFill>
                  <a:schemeClr val="tx1"/>
                </a:solidFill>
                <a:cs typeface="+mn-cs"/>
                <a:sym typeface="+mn-ea"/>
              </a:rPr>
              <a:t>d  </a:t>
            </a:r>
            <a:r>
              <a:rPr lang="zh-CN" altLang="zh-CN" sz="2000" dirty="0">
                <a:solidFill>
                  <a:schemeClr val="tx1"/>
                </a:solidFill>
                <a:cs typeface="+mn-cs"/>
                <a:sym typeface="+mn-ea"/>
              </a:rPr>
              <a:t>维样本向量的方法：</a:t>
            </a:r>
            <a:endParaRPr lang="zh-CN" altLang="zh-CN" sz="2000" dirty="0">
              <a:solidFill>
                <a:schemeClr val="tx1"/>
              </a:solidFill>
              <a:cs typeface="+mn-cs"/>
            </a:endParaRPr>
          </a:p>
          <a:p>
            <a:pPr marL="0" lvl="1" indent="284480" fontAlgn="auto">
              <a:spcBef>
                <a:spcPts val="0"/>
              </a:spcBef>
              <a:spcAft>
                <a:spcPts val="0"/>
              </a:spcAft>
              <a:buFont typeface="Wingdings" panose="05000000000000000000" pitchFamily="2" charset="2"/>
              <a:buNone/>
              <a:defRPr/>
            </a:pPr>
            <a:r>
              <a:rPr lang="zh-CN" altLang="zh-CN" dirty="0">
                <a:cs typeface="+mn-cs"/>
              </a:rPr>
              <a:t>第一步：求</a:t>
            </a:r>
            <a:r>
              <a:rPr lang="en-US" altLang="zh-CN" dirty="0">
                <a:cs typeface="+mn-cs"/>
              </a:rPr>
              <a:t>{</a:t>
            </a:r>
            <a:r>
              <a:rPr lang="en-US" altLang="zh-CN" i="1" dirty="0">
                <a:cs typeface="+mn-cs"/>
              </a:rPr>
              <a:t>X </a:t>
            </a:r>
            <a:r>
              <a:rPr lang="en-US" altLang="zh-CN" dirty="0">
                <a:cs typeface="+mn-cs"/>
              </a:rPr>
              <a:t>}</a:t>
            </a:r>
            <a:r>
              <a:rPr lang="zh-CN" altLang="zh-CN" dirty="0">
                <a:cs typeface="+mn-cs"/>
              </a:rPr>
              <a:t>的总体自相关矩阵：</a:t>
            </a:r>
            <a:endParaRPr lang="en-US" altLang="zh-CN" dirty="0">
              <a:cs typeface="+mn-cs"/>
            </a:endParaRPr>
          </a:p>
          <a:p>
            <a:pPr marL="0" lvl="1" indent="284480" fontAlgn="auto">
              <a:spcBef>
                <a:spcPts val="0"/>
              </a:spcBef>
              <a:spcAft>
                <a:spcPts val="0"/>
              </a:spcAft>
              <a:buFont typeface="Wingdings" panose="05000000000000000000" pitchFamily="2" charset="2"/>
              <a:buNone/>
              <a:defRPr/>
            </a:pPr>
            <a:r>
              <a:rPr lang="zh-CN" altLang="zh-CN" dirty="0">
                <a:cs typeface="+mn-cs"/>
              </a:rPr>
              <a:t>第二步：求</a:t>
            </a:r>
            <a:r>
              <a:rPr lang="en-US" altLang="zh-CN" i="1" dirty="0">
                <a:cs typeface="+mn-cs"/>
              </a:rPr>
              <a:t>R </a:t>
            </a:r>
            <a:r>
              <a:rPr lang="zh-CN" altLang="zh-CN" dirty="0">
                <a:cs typeface="+mn-cs"/>
              </a:rPr>
              <a:t>的特征值</a:t>
            </a:r>
            <a:r>
              <a:rPr lang="zh-CN" altLang="en-US" dirty="0">
                <a:cs typeface="+mn-cs"/>
              </a:rPr>
              <a:t>，</a:t>
            </a:r>
            <a:r>
              <a:rPr lang="zh-CN" altLang="zh-CN" dirty="0">
                <a:cs typeface="+mn-cs"/>
              </a:rPr>
              <a:t>对特征值由大到小进行排列，选择前</a:t>
            </a:r>
            <a:r>
              <a:rPr lang="en-US" altLang="zh-CN" i="1" dirty="0">
                <a:cs typeface="+mn-cs"/>
              </a:rPr>
              <a:t>d </a:t>
            </a:r>
            <a:r>
              <a:rPr lang="zh-CN" altLang="zh-CN" dirty="0">
                <a:cs typeface="+mn-cs"/>
              </a:rPr>
              <a:t>个最大的特征值。</a:t>
            </a:r>
          </a:p>
          <a:p>
            <a:pPr marL="0" lvl="1" indent="284480" fontAlgn="auto">
              <a:spcBef>
                <a:spcPts val="0"/>
              </a:spcBef>
              <a:spcAft>
                <a:spcPts val="0"/>
              </a:spcAft>
              <a:buFont typeface="Wingdings" panose="05000000000000000000" pitchFamily="2" charset="2"/>
              <a:buNone/>
              <a:defRPr/>
            </a:pPr>
            <a:r>
              <a:rPr lang="zh-CN" altLang="zh-CN" dirty="0">
                <a:cs typeface="+mn-cs"/>
              </a:rPr>
              <a:t>第三步：计算前</a:t>
            </a:r>
            <a:r>
              <a:rPr lang="en-US" altLang="zh-CN" i="1" dirty="0">
                <a:cs typeface="+mn-cs"/>
              </a:rPr>
              <a:t>d </a:t>
            </a:r>
            <a:r>
              <a:rPr lang="zh-CN" altLang="zh-CN" dirty="0">
                <a:cs typeface="+mn-cs"/>
              </a:rPr>
              <a:t>个最大的特征值对应的特征向量</a:t>
            </a:r>
            <a:r>
              <a:rPr lang="en-US" altLang="zh-CN" dirty="0">
                <a:cs typeface="+mn-cs"/>
              </a:rPr>
              <a:t> </a:t>
            </a:r>
            <a:r>
              <a:rPr lang="zh-CN" altLang="zh-CN" dirty="0">
                <a:cs typeface="+mn-cs"/>
              </a:rPr>
              <a:t>，归一化后构成变换矩阵</a:t>
            </a:r>
            <a:r>
              <a:rPr lang="en-US" altLang="zh-CN" dirty="0">
                <a:cs typeface="+mn-cs"/>
              </a:rPr>
              <a:t> :</a:t>
            </a:r>
          </a:p>
          <a:p>
            <a:pPr marL="0" lvl="1" indent="284480" fontAlgn="auto">
              <a:spcBef>
                <a:spcPts val="0"/>
              </a:spcBef>
              <a:spcAft>
                <a:spcPts val="0"/>
              </a:spcAft>
              <a:buFont typeface="Wingdings" panose="05000000000000000000" pitchFamily="2" charset="2"/>
              <a:buNone/>
              <a:defRPr/>
            </a:pPr>
            <a:endParaRPr lang="zh-CN" altLang="zh-CN" dirty="0">
              <a:cs typeface="+mn-cs"/>
            </a:endParaRPr>
          </a:p>
          <a:p>
            <a:pPr marL="0" lvl="1" indent="284480" fontAlgn="auto">
              <a:spcBef>
                <a:spcPts val="0"/>
              </a:spcBef>
              <a:spcAft>
                <a:spcPts val="0"/>
              </a:spcAft>
              <a:buFont typeface="Wingdings" panose="05000000000000000000" pitchFamily="2" charset="2"/>
              <a:buNone/>
              <a:defRPr/>
            </a:pPr>
            <a:r>
              <a:rPr lang="zh-CN" altLang="zh-CN" dirty="0">
                <a:cs typeface="+mn-cs"/>
              </a:rPr>
              <a:t>第四步：对</a:t>
            </a:r>
            <a:r>
              <a:rPr lang="en-US" altLang="zh-CN" dirty="0">
                <a:cs typeface="+mn-cs"/>
              </a:rPr>
              <a:t> </a:t>
            </a:r>
            <a:r>
              <a:rPr lang="en-US" altLang="zh-CN" i="1" dirty="0">
                <a:cs typeface="+mn-cs"/>
              </a:rPr>
              <a:t>X </a:t>
            </a:r>
            <a:r>
              <a:rPr lang="zh-CN" altLang="zh-CN" dirty="0">
                <a:cs typeface="+mn-cs"/>
              </a:rPr>
              <a:t>进行</a:t>
            </a:r>
            <a:r>
              <a:rPr lang="en-US" altLang="zh-CN" dirty="0">
                <a:cs typeface="+mn-cs"/>
              </a:rPr>
              <a:t>K-L</a:t>
            </a:r>
            <a:r>
              <a:rPr lang="zh-CN" altLang="zh-CN" dirty="0">
                <a:cs typeface="+mn-cs"/>
              </a:rPr>
              <a:t>变换，得变换后向量：</a:t>
            </a:r>
            <a:endParaRPr lang="en-US" altLang="zh-CN" dirty="0">
              <a:cs typeface="+mn-cs"/>
            </a:endParaRPr>
          </a:p>
          <a:p>
            <a:pPr marL="0" lvl="1" indent="284480" fontAlgn="auto">
              <a:spcBef>
                <a:spcPts val="0"/>
              </a:spcBef>
              <a:spcAft>
                <a:spcPts val="0"/>
              </a:spcAft>
              <a:buFont typeface="Wingdings" panose="05000000000000000000" pitchFamily="2" charset="2"/>
              <a:buNone/>
              <a:defRPr/>
            </a:pPr>
            <a:endParaRPr lang="zh-CN" altLang="zh-CN" dirty="0">
              <a:cs typeface="+mn-cs"/>
            </a:endParaRPr>
          </a:p>
          <a:p>
            <a:pPr marL="0" lvl="1" indent="284480" fontAlgn="auto">
              <a:spcBef>
                <a:spcPts val="0"/>
              </a:spcBef>
              <a:spcAft>
                <a:spcPts val="0"/>
              </a:spcAft>
              <a:buFont typeface="Wingdings" panose="05000000000000000000" pitchFamily="2" charset="2"/>
              <a:buNone/>
              <a:defRPr/>
            </a:pPr>
            <a:r>
              <a:rPr lang="zh-CN" altLang="en-US" b="1" dirty="0">
                <a:solidFill>
                  <a:srgbClr val="FF0000"/>
                </a:solidFill>
                <a:cs typeface="+mn-cs"/>
                <a:sym typeface="+mn-ea"/>
              </a:rPr>
              <a:t>变换结果：</a:t>
            </a:r>
            <a:r>
              <a:rPr lang="en-US" altLang="zh-CN" i="1" dirty="0">
                <a:cs typeface="+mn-cs"/>
                <a:sym typeface="+mn-ea"/>
              </a:rPr>
              <a:t>d</a:t>
            </a:r>
            <a:r>
              <a:rPr lang="en-US" altLang="zh-CN" dirty="0">
                <a:cs typeface="+mn-cs"/>
                <a:sym typeface="+mn-ea"/>
              </a:rPr>
              <a:t> </a:t>
            </a:r>
            <a:r>
              <a:rPr lang="zh-CN" altLang="zh-CN" dirty="0">
                <a:cs typeface="+mn-cs"/>
                <a:sym typeface="+mn-ea"/>
              </a:rPr>
              <a:t>维</a:t>
            </a:r>
            <a:r>
              <a:rPr lang="zh-CN" altLang="en-US" dirty="0">
                <a:cs typeface="+mn-cs"/>
                <a:sym typeface="+mn-ea"/>
              </a:rPr>
              <a:t>样本</a:t>
            </a:r>
            <a:r>
              <a:rPr lang="zh-CN" altLang="zh-CN" dirty="0">
                <a:cs typeface="+mn-cs"/>
                <a:sym typeface="+mn-ea"/>
              </a:rPr>
              <a:t>向量</a:t>
            </a:r>
            <a:r>
              <a:rPr lang="en-US" altLang="zh-CN" i="1" dirty="0">
                <a:cs typeface="+mn-cs"/>
                <a:sym typeface="+mn-ea"/>
              </a:rPr>
              <a:t>Y</a:t>
            </a:r>
            <a:endParaRPr lang="zh-CN" altLang="zh-CN" i="1" dirty="0">
              <a:cs typeface="+mn-cs"/>
            </a:endParaRPr>
          </a:p>
          <a:p>
            <a:pPr fontAlgn="auto">
              <a:spcAft>
                <a:spcPts val="0"/>
              </a:spcAft>
              <a:defRPr/>
            </a:pPr>
            <a:endParaRPr lang="zh-CN" altLang="en-US" dirty="0">
              <a:cs typeface="+mn-cs"/>
            </a:endParaRPr>
          </a:p>
        </p:txBody>
      </p:sp>
      <p:graphicFrame>
        <p:nvGraphicFramePr>
          <p:cNvPr id="9626" name="Object 410"/>
          <p:cNvGraphicFramePr>
            <a:graphicFrameLocks noChangeAspect="1"/>
          </p:cNvGraphicFramePr>
          <p:nvPr/>
        </p:nvGraphicFramePr>
        <p:xfrm>
          <a:off x="5518150" y="2422525"/>
          <a:ext cx="2698750" cy="625475"/>
        </p:xfrm>
        <a:graphic>
          <a:graphicData uri="http://schemas.openxmlformats.org/presentationml/2006/ole">
            <p:oleObj spid="_x0000_s9626" name="公式" r:id="rId3" imgW="1726451" imgH="444307" progId="Equation.3">
              <p:embed/>
            </p:oleObj>
          </a:graphicData>
        </a:graphic>
      </p:graphicFrame>
      <p:graphicFrame>
        <p:nvGraphicFramePr>
          <p:cNvPr id="7" name="Object 411"/>
          <p:cNvGraphicFramePr>
            <a:graphicFrameLocks noChangeAspect="1"/>
          </p:cNvGraphicFramePr>
          <p:nvPr/>
        </p:nvGraphicFramePr>
        <p:xfrm>
          <a:off x="2624138" y="3898900"/>
          <a:ext cx="1928812" cy="381000"/>
        </p:xfrm>
        <a:graphic>
          <a:graphicData uri="http://schemas.openxmlformats.org/presentationml/2006/ole">
            <p:oleObj spid="_x0000_s9627" name="公式" r:id="rId4" imgW="1155700" imgH="228600" progId="Equation.DSMT4">
              <p:embed/>
            </p:oleObj>
          </a:graphicData>
        </a:graphic>
      </p:graphicFrame>
      <p:graphicFrame>
        <p:nvGraphicFramePr>
          <p:cNvPr id="8" name="Object 412"/>
          <p:cNvGraphicFramePr>
            <a:graphicFrameLocks noChangeAspect="1"/>
          </p:cNvGraphicFramePr>
          <p:nvPr/>
        </p:nvGraphicFramePr>
        <p:xfrm>
          <a:off x="2624138" y="4710113"/>
          <a:ext cx="1200150" cy="363537"/>
        </p:xfrm>
        <a:graphic>
          <a:graphicData uri="http://schemas.openxmlformats.org/presentationml/2006/ole">
            <p:oleObj spid="_x0000_s9628" name="Equation" r:id="rId5" imgW="698197" imgH="215806"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变换的应用</a:t>
            </a:r>
          </a:p>
        </p:txBody>
      </p:sp>
      <p:sp>
        <p:nvSpPr>
          <p:cNvPr id="61442"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降维与压缩（示例）</a:t>
            </a:r>
            <a:endParaRPr lang="en-US" altLang="zh-CN" smtClean="0">
              <a:latin typeface="微软雅黑"/>
              <a:ea typeface="微软雅黑"/>
            </a:endParaRPr>
          </a:p>
          <a:p>
            <a:pPr marL="358775" indent="-358775"/>
            <a:r>
              <a:rPr lang="zh-CN" altLang="en-US" smtClean="0">
                <a:latin typeface="微软雅黑"/>
                <a:ea typeface="微软雅黑"/>
              </a:rPr>
              <a:t>构造参数模型</a:t>
            </a:r>
            <a:endParaRPr lang="en-US" altLang="zh-CN" smtClean="0">
              <a:latin typeface="微软雅黑"/>
              <a:ea typeface="微软雅黑"/>
            </a:endParaRPr>
          </a:p>
          <a:p>
            <a:pPr marL="719138" lvl="1" indent="-287338"/>
            <a:r>
              <a:rPr lang="zh-CN" altLang="en-US" smtClean="0">
                <a:latin typeface="微软雅黑"/>
                <a:ea typeface="微软雅黑"/>
              </a:rPr>
              <a:t>人脸图像重构</a:t>
            </a:r>
          </a:p>
        </p:txBody>
      </p:sp>
      <p:pic>
        <p:nvPicPr>
          <p:cNvPr id="61443" name="图片 6" descr="图片包含 照片, 伪装&#10;&#10;已生成极高可信度的说明"/>
          <p:cNvPicPr>
            <a:picLocks noChangeAspect="1"/>
          </p:cNvPicPr>
          <p:nvPr/>
        </p:nvPicPr>
        <p:blipFill>
          <a:blip r:embed="rId3"/>
          <a:srcRect/>
          <a:stretch>
            <a:fillRect/>
          </a:stretch>
        </p:blipFill>
        <p:spPr bwMode="auto">
          <a:xfrm>
            <a:off x="4975225" y="1663700"/>
            <a:ext cx="5524500" cy="43878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sym typeface="+mn-ea"/>
              </a:rPr>
              <a:t>降维与压缩：</a:t>
            </a:r>
            <a:r>
              <a:rPr lang="zh-CN" altLang="zh-CN" dirty="0">
                <a:cs typeface="+mn-cs"/>
              </a:rPr>
              <a:t>两个模式类的样本分别为</a:t>
            </a:r>
            <a:r>
              <a:rPr lang="en-US" altLang="zh-CN" dirty="0">
                <a:cs typeface="+mn-cs"/>
              </a:rPr>
              <a:t>:</a:t>
            </a:r>
          </a:p>
          <a:p>
            <a:pPr fontAlgn="auto">
              <a:spcAft>
                <a:spcPts val="0"/>
              </a:spcAft>
              <a:defRPr/>
            </a:pPr>
            <a:r>
              <a:rPr lang="zh-CN" altLang="en-US" dirty="0">
                <a:cs typeface="+mn-cs"/>
              </a:rPr>
              <a:t>利用自相关矩阵</a:t>
            </a:r>
            <a:r>
              <a:rPr lang="en-US" altLang="zh-CN" i="1" dirty="0">
                <a:cs typeface="+mn-cs"/>
              </a:rPr>
              <a:t>R </a:t>
            </a:r>
            <a:r>
              <a:rPr lang="zh-CN" altLang="en-US" dirty="0">
                <a:cs typeface="+mn-cs"/>
              </a:rPr>
              <a:t>作</a:t>
            </a:r>
            <a:r>
              <a:rPr lang="en-US" altLang="zh-CN" dirty="0">
                <a:cs typeface="+mn-cs"/>
              </a:rPr>
              <a:t>K-L</a:t>
            </a:r>
            <a:r>
              <a:rPr lang="zh-CN" altLang="en-US" dirty="0">
                <a:cs typeface="+mn-cs"/>
              </a:rPr>
              <a:t>变换，把原样本集压缩成一维样本集</a:t>
            </a:r>
            <a:endParaRPr lang="en-US" altLang="zh-CN" dirty="0">
              <a:cs typeface="+mn-cs"/>
            </a:endParaRPr>
          </a:p>
          <a:p>
            <a:pPr marL="457200" lvl="1" indent="0" fontAlgn="auto">
              <a:spcAft>
                <a:spcPts val="0"/>
              </a:spcAft>
              <a:buFont typeface="Wingdings" panose="05000000000000000000" pitchFamily="2" charset="2"/>
              <a:buNone/>
              <a:defRPr/>
            </a:pPr>
            <a:r>
              <a:rPr lang="zh-CN" altLang="zh-CN" dirty="0">
                <a:cs typeface="+mn-cs"/>
              </a:rPr>
              <a:t>第一步：计算总体自相关矩阵：</a:t>
            </a:r>
          </a:p>
          <a:p>
            <a:pPr marL="457200" lvl="1" indent="0" fontAlgn="auto">
              <a:spcAft>
                <a:spcPts val="0"/>
              </a:spcAft>
              <a:buFont typeface="Wingdings" panose="05000000000000000000" pitchFamily="2" charset="2"/>
              <a:buNone/>
              <a:defRPr/>
            </a:pPr>
            <a:endParaRPr lang="en-US" altLang="zh-CN" dirty="0">
              <a:cs typeface="+mn-cs"/>
            </a:endParaRPr>
          </a:p>
          <a:p>
            <a:pPr marL="457200" lvl="1" indent="0" fontAlgn="auto">
              <a:spcAft>
                <a:spcPts val="0"/>
              </a:spcAft>
              <a:buFont typeface="Wingdings" panose="05000000000000000000" pitchFamily="2" charset="2"/>
              <a:buNone/>
              <a:defRPr/>
            </a:pPr>
            <a:r>
              <a:rPr lang="zh-CN" altLang="zh-CN" dirty="0">
                <a:cs typeface="+mn-cs"/>
              </a:rPr>
              <a:t>第二步：计算</a:t>
            </a:r>
            <a:r>
              <a:rPr lang="en-US" altLang="zh-CN" i="1" dirty="0">
                <a:cs typeface="+mn-cs"/>
              </a:rPr>
              <a:t>R </a:t>
            </a:r>
            <a:r>
              <a:rPr lang="zh-CN" altLang="zh-CN" dirty="0">
                <a:cs typeface="+mn-cs"/>
              </a:rPr>
              <a:t>的特征值，并选择较大者</a:t>
            </a:r>
            <a:r>
              <a:rPr lang="en-US" altLang="zh-CN" dirty="0">
                <a:cs typeface="+mn-cs"/>
              </a:rPr>
              <a:t>   </a:t>
            </a:r>
            <a:r>
              <a:rPr lang="zh-CN" altLang="en-US" dirty="0">
                <a:cs typeface="+mn-cs"/>
              </a:rPr>
              <a:t>：</a:t>
            </a:r>
            <a:endParaRPr lang="zh-CN" altLang="zh-CN" dirty="0">
              <a:cs typeface="+mn-cs"/>
            </a:endParaRPr>
          </a:p>
          <a:p>
            <a:pPr marL="457200" lvl="1" indent="0" fontAlgn="auto">
              <a:spcAft>
                <a:spcPts val="0"/>
              </a:spcAft>
              <a:buFont typeface="Wingdings" panose="05000000000000000000" pitchFamily="2" charset="2"/>
              <a:buNone/>
              <a:defRPr/>
            </a:pPr>
            <a:r>
              <a:rPr lang="zh-CN" altLang="en-US" dirty="0">
                <a:cs typeface="+mn-cs"/>
              </a:rPr>
              <a:t>第三步：根据较大的特征计算对应的特征向量，先进行归一化，获得变换矩阵</a:t>
            </a:r>
            <a:r>
              <a:rPr lang="en-US" altLang="zh-CN" i="1" dirty="0">
                <a:cs typeface="+mn-cs"/>
              </a:rPr>
              <a:t>U</a:t>
            </a:r>
            <a:r>
              <a:rPr lang="zh-CN" altLang="en-US" dirty="0">
                <a:cs typeface="+mn-cs"/>
              </a:rPr>
              <a:t>：</a:t>
            </a:r>
          </a:p>
          <a:p>
            <a:pPr marL="457200" lvl="1" indent="0" fontAlgn="auto">
              <a:spcAft>
                <a:spcPts val="0"/>
              </a:spcAft>
              <a:buFont typeface="Wingdings" panose="05000000000000000000" pitchFamily="2" charset="2"/>
              <a:buNone/>
              <a:defRPr/>
            </a:pPr>
            <a:endParaRPr lang="zh-CN" altLang="en-US" dirty="0">
              <a:cs typeface="+mn-cs"/>
            </a:endParaRPr>
          </a:p>
          <a:p>
            <a:pPr marL="457200" lvl="1" indent="0" fontAlgn="auto">
              <a:spcAft>
                <a:spcPts val="0"/>
              </a:spcAft>
              <a:buFont typeface="Wingdings" panose="05000000000000000000" pitchFamily="2" charset="2"/>
              <a:buNone/>
              <a:defRPr/>
            </a:pPr>
            <a:r>
              <a:rPr lang="zh-CN" altLang="zh-CN" dirty="0">
                <a:cs typeface="+mn-cs"/>
              </a:rPr>
              <a:t>第四步：利用</a:t>
            </a:r>
            <a:r>
              <a:rPr lang="en-US" altLang="zh-CN" i="1" dirty="0">
                <a:cs typeface="+mn-cs"/>
              </a:rPr>
              <a:t>U </a:t>
            </a:r>
            <a:r>
              <a:rPr lang="zh-CN" altLang="zh-CN" dirty="0">
                <a:cs typeface="+mn-cs"/>
              </a:rPr>
              <a:t>对样本集中每个样本进行</a:t>
            </a:r>
            <a:r>
              <a:rPr lang="en-US" altLang="zh-CN" dirty="0">
                <a:cs typeface="+mn-cs"/>
              </a:rPr>
              <a:t>K-L</a:t>
            </a:r>
            <a:r>
              <a:rPr lang="zh-CN" altLang="zh-CN" dirty="0">
                <a:cs typeface="+mn-cs"/>
              </a:rPr>
              <a:t>变换</a:t>
            </a:r>
            <a:r>
              <a:rPr lang="zh-CN" altLang="en-US" dirty="0">
                <a:cs typeface="+mn-cs"/>
              </a:rPr>
              <a:t>：</a:t>
            </a:r>
            <a:endParaRPr lang="zh-CN" altLang="zh-CN" dirty="0">
              <a:cs typeface="+mn-cs"/>
            </a:endParaRPr>
          </a:p>
          <a:p>
            <a:pPr marL="0" indent="0" fontAlgn="auto">
              <a:spcAft>
                <a:spcPts val="0"/>
              </a:spcAft>
              <a:buFont typeface="Wingdings" panose="05000000000000000000" pitchFamily="2" charset="2"/>
              <a:buNone/>
              <a:defRPr/>
            </a:pPr>
            <a:endParaRPr lang="zh-CN" altLang="zh-CN" dirty="0">
              <a:cs typeface="+mn-cs"/>
            </a:endParaRPr>
          </a:p>
          <a:p>
            <a:pPr fontAlgn="auto">
              <a:spcAft>
                <a:spcPts val="0"/>
              </a:spcAft>
              <a:defRPr/>
            </a:pPr>
            <a:endParaRPr lang="en-US" altLang="zh-CN" dirty="0">
              <a:cs typeface="+mn-cs"/>
            </a:endParaRPr>
          </a:p>
          <a:p>
            <a:pPr fontAlgn="auto">
              <a:spcAft>
                <a:spcPts val="0"/>
              </a:spcAft>
              <a:defRPr/>
            </a:pPr>
            <a:endParaRPr lang="zh-CN" altLang="en-US" dirty="0">
              <a:cs typeface="+mn-cs"/>
            </a:endParaRPr>
          </a:p>
        </p:txBody>
      </p:sp>
      <p:sp>
        <p:nvSpPr>
          <p:cNvPr id="37898"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变换的应用（续）</a:t>
            </a:r>
          </a:p>
        </p:txBody>
      </p:sp>
      <p:grpSp>
        <p:nvGrpSpPr>
          <p:cNvPr id="37899" name="组合 8"/>
          <p:cNvGrpSpPr>
            <a:grpSpLocks/>
          </p:cNvGrpSpPr>
          <p:nvPr/>
        </p:nvGrpSpPr>
        <p:grpSpPr bwMode="auto">
          <a:xfrm>
            <a:off x="6618288" y="606425"/>
            <a:ext cx="4373562" cy="869950"/>
            <a:chOff x="3505200" y="838200"/>
            <a:chExt cx="4648200" cy="838200"/>
          </a:xfrm>
        </p:grpSpPr>
        <p:graphicFrame>
          <p:nvGraphicFramePr>
            <p:cNvPr id="24570" name="Object 2042"/>
            <p:cNvGraphicFramePr>
              <a:graphicFrameLocks noChangeAspect="1"/>
            </p:cNvGraphicFramePr>
            <p:nvPr/>
          </p:nvGraphicFramePr>
          <p:xfrm>
            <a:off x="3505200" y="838200"/>
            <a:ext cx="390525" cy="490099"/>
          </p:xfrm>
          <a:graphic>
            <a:graphicData uri="http://schemas.openxmlformats.org/presentationml/2006/ole">
              <p:oleObj spid="_x0000_s24570" name="Equation" r:id="rId3" imgW="177646" imgH="228402" progId="Equation.DSMT4">
                <p:embed/>
              </p:oleObj>
            </a:graphicData>
          </a:graphic>
        </p:graphicFrame>
        <p:graphicFrame>
          <p:nvGraphicFramePr>
            <p:cNvPr id="24571" name="Object 2043"/>
            <p:cNvGraphicFramePr>
              <a:graphicFrameLocks noChangeAspect="1"/>
            </p:cNvGraphicFramePr>
            <p:nvPr/>
          </p:nvGraphicFramePr>
          <p:xfrm>
            <a:off x="5562600" y="995927"/>
            <a:ext cx="950976" cy="304800"/>
          </p:xfrm>
          <a:graphic>
            <a:graphicData uri="http://schemas.openxmlformats.org/presentationml/2006/ole">
              <p:oleObj spid="_x0000_s24571" name="公式" r:id="rId4" imgW="749300" imgH="228600" progId="Equation.3">
                <p:embed/>
              </p:oleObj>
            </a:graphicData>
          </a:graphic>
        </p:graphicFrame>
        <p:graphicFrame>
          <p:nvGraphicFramePr>
            <p:cNvPr id="24572" name="Object 2044"/>
            <p:cNvGraphicFramePr>
              <a:graphicFrameLocks noChangeAspect="1"/>
            </p:cNvGraphicFramePr>
            <p:nvPr/>
          </p:nvGraphicFramePr>
          <p:xfrm>
            <a:off x="6934200" y="982131"/>
            <a:ext cx="1095525" cy="332392"/>
          </p:xfrm>
          <a:graphic>
            <a:graphicData uri="http://schemas.openxmlformats.org/presentationml/2006/ole">
              <p:oleObj spid="_x0000_s24572" name="Equation" r:id="rId5" imgW="736600" imgH="241300" progId="Equation.DSMT4">
                <p:embed/>
              </p:oleObj>
            </a:graphicData>
          </a:graphic>
        </p:graphicFrame>
        <p:graphicFrame>
          <p:nvGraphicFramePr>
            <p:cNvPr id="24573" name="Object 2045"/>
            <p:cNvGraphicFramePr>
              <a:graphicFrameLocks noChangeAspect="1"/>
            </p:cNvGraphicFramePr>
            <p:nvPr/>
          </p:nvGraphicFramePr>
          <p:xfrm>
            <a:off x="3522348" y="1214306"/>
            <a:ext cx="440056" cy="462094"/>
          </p:xfrm>
          <a:graphic>
            <a:graphicData uri="http://schemas.openxmlformats.org/presentationml/2006/ole">
              <p:oleObj spid="_x0000_s24573" name="公式" r:id="rId6" imgW="203024" imgH="215713" progId="Equation.3">
                <p:embed/>
              </p:oleObj>
            </a:graphicData>
          </a:graphic>
        </p:graphicFrame>
        <p:graphicFrame>
          <p:nvGraphicFramePr>
            <p:cNvPr id="24574" name="Object 2046"/>
            <p:cNvGraphicFramePr>
              <a:graphicFrameLocks noChangeAspect="1"/>
            </p:cNvGraphicFramePr>
            <p:nvPr/>
          </p:nvGraphicFramePr>
          <p:xfrm>
            <a:off x="4126990" y="1373762"/>
            <a:ext cx="1283210" cy="280543"/>
          </p:xfrm>
          <a:graphic>
            <a:graphicData uri="http://schemas.openxmlformats.org/presentationml/2006/ole">
              <p:oleObj spid="_x0000_s24574" name="公式" r:id="rId7" imgW="952087" imgH="228501" progId="Equation.3">
                <p:embed/>
              </p:oleObj>
            </a:graphicData>
          </a:graphic>
        </p:graphicFrame>
        <p:graphicFrame>
          <p:nvGraphicFramePr>
            <p:cNvPr id="24575" name="Object 2047"/>
            <p:cNvGraphicFramePr>
              <a:graphicFrameLocks noChangeAspect="1"/>
            </p:cNvGraphicFramePr>
            <p:nvPr/>
          </p:nvGraphicFramePr>
          <p:xfrm>
            <a:off x="5510792" y="1367917"/>
            <a:ext cx="1194812" cy="292233"/>
          </p:xfrm>
          <a:graphic>
            <a:graphicData uri="http://schemas.openxmlformats.org/presentationml/2006/ole">
              <p:oleObj spid="_x0000_s24575" name="公式" r:id="rId8" imgW="939392" imgH="241195" progId="Equation.3">
                <p:embed/>
              </p:oleObj>
            </a:graphicData>
          </a:graphic>
        </p:graphicFrame>
        <p:graphicFrame>
          <p:nvGraphicFramePr>
            <p:cNvPr id="37888" name="Object 2048"/>
            <p:cNvGraphicFramePr>
              <a:graphicFrameLocks noChangeAspect="1"/>
            </p:cNvGraphicFramePr>
            <p:nvPr/>
          </p:nvGraphicFramePr>
          <p:xfrm>
            <a:off x="6934204" y="1367917"/>
            <a:ext cx="1219196" cy="292234"/>
          </p:xfrm>
          <a:graphic>
            <a:graphicData uri="http://schemas.openxmlformats.org/presentationml/2006/ole">
              <p:oleObj spid="_x0000_s37888" name="公式" r:id="rId9" imgW="939392" imgH="241195" progId="Equation.3">
                <p:embed/>
              </p:oleObj>
            </a:graphicData>
          </a:graphic>
        </p:graphicFrame>
        <p:graphicFrame>
          <p:nvGraphicFramePr>
            <p:cNvPr id="37889" name="Object 2049"/>
            <p:cNvGraphicFramePr>
              <a:graphicFrameLocks noChangeAspect="1"/>
            </p:cNvGraphicFramePr>
            <p:nvPr/>
          </p:nvGraphicFramePr>
          <p:xfrm>
            <a:off x="4114804" y="1007538"/>
            <a:ext cx="990596" cy="281579"/>
          </p:xfrm>
          <a:graphic>
            <a:graphicData uri="http://schemas.openxmlformats.org/presentationml/2006/ole">
              <p:oleObj spid="_x0000_s37889" name="公式" r:id="rId10" imgW="749300" imgH="228600" progId="Equation.3">
                <p:embed/>
              </p:oleObj>
            </a:graphicData>
          </a:graphic>
        </p:graphicFrame>
      </p:grpSp>
      <p:graphicFrame>
        <p:nvGraphicFramePr>
          <p:cNvPr id="37890" name="Object 2050"/>
          <p:cNvGraphicFramePr>
            <a:graphicFrameLocks noChangeAspect="1"/>
          </p:cNvGraphicFramePr>
          <p:nvPr/>
        </p:nvGraphicFramePr>
        <p:xfrm>
          <a:off x="5340350" y="2027238"/>
          <a:ext cx="4267200" cy="762000"/>
        </p:xfrm>
        <a:graphic>
          <a:graphicData uri="http://schemas.openxmlformats.org/presentationml/2006/ole">
            <p:oleObj spid="_x0000_s37890" name="公式" r:id="rId11" imgW="2832100" imgH="457200" progId="Equation.3">
              <p:embed/>
            </p:oleObj>
          </a:graphicData>
        </a:graphic>
      </p:graphicFrame>
      <p:grpSp>
        <p:nvGrpSpPr>
          <p:cNvPr id="37900" name="组合 22"/>
          <p:cNvGrpSpPr>
            <a:grpSpLocks/>
          </p:cNvGrpSpPr>
          <p:nvPr/>
        </p:nvGrpSpPr>
        <p:grpSpPr bwMode="auto">
          <a:xfrm>
            <a:off x="6305550" y="3206750"/>
            <a:ext cx="2743200" cy="381000"/>
            <a:chOff x="5181600" y="3276600"/>
            <a:chExt cx="2667000" cy="381000"/>
          </a:xfrm>
        </p:grpSpPr>
        <p:graphicFrame>
          <p:nvGraphicFramePr>
            <p:cNvPr id="37891" name="Object 2051"/>
            <p:cNvGraphicFramePr>
              <a:graphicFrameLocks noChangeAspect="1"/>
            </p:cNvGraphicFramePr>
            <p:nvPr/>
          </p:nvGraphicFramePr>
          <p:xfrm>
            <a:off x="5628861" y="3276600"/>
            <a:ext cx="1076739" cy="381000"/>
          </p:xfrm>
          <a:graphic>
            <a:graphicData uri="http://schemas.openxmlformats.org/presentationml/2006/ole">
              <p:oleObj spid="_x0000_s37891" name="公式" r:id="rId12" imgW="660113" imgH="215806" progId="Equation.3">
                <p:embed/>
              </p:oleObj>
            </a:graphicData>
          </a:graphic>
        </p:graphicFrame>
        <p:graphicFrame>
          <p:nvGraphicFramePr>
            <p:cNvPr id="37892" name="Object 2052"/>
            <p:cNvGraphicFramePr>
              <a:graphicFrameLocks noChangeAspect="1"/>
            </p:cNvGraphicFramePr>
            <p:nvPr/>
          </p:nvGraphicFramePr>
          <p:xfrm>
            <a:off x="6755296" y="3276600"/>
            <a:ext cx="1093304" cy="381000"/>
          </p:xfrm>
          <a:graphic>
            <a:graphicData uri="http://schemas.openxmlformats.org/presentationml/2006/ole">
              <p:oleObj spid="_x0000_s37892" name="公式" r:id="rId13" imgW="622030" imgH="215806" progId="Equation.3">
                <p:embed/>
              </p:oleObj>
            </a:graphicData>
          </a:graphic>
        </p:graphicFrame>
        <p:graphicFrame>
          <p:nvGraphicFramePr>
            <p:cNvPr id="37893" name="Object 2053"/>
            <p:cNvGraphicFramePr>
              <a:graphicFrameLocks noChangeAspect="1"/>
            </p:cNvGraphicFramePr>
            <p:nvPr/>
          </p:nvGraphicFramePr>
          <p:xfrm>
            <a:off x="5181600" y="3295650"/>
            <a:ext cx="304800" cy="361950"/>
          </p:xfrm>
          <a:graphic>
            <a:graphicData uri="http://schemas.openxmlformats.org/presentationml/2006/ole">
              <p:oleObj spid="_x0000_s37893" name="公式" r:id="rId14" imgW="152268" imgH="215713" progId="Equation.3">
                <p:embed/>
              </p:oleObj>
            </a:graphicData>
          </a:graphic>
        </p:graphicFrame>
      </p:grpSp>
      <p:grpSp>
        <p:nvGrpSpPr>
          <p:cNvPr id="37901" name="组合 26"/>
          <p:cNvGrpSpPr>
            <a:grpSpLocks/>
          </p:cNvGrpSpPr>
          <p:nvPr/>
        </p:nvGrpSpPr>
        <p:grpSpPr bwMode="auto">
          <a:xfrm>
            <a:off x="2786063" y="4068763"/>
            <a:ext cx="6359525" cy="762000"/>
            <a:chOff x="1793875" y="4929188"/>
            <a:chExt cx="6359525" cy="809625"/>
          </a:xfrm>
        </p:grpSpPr>
        <p:graphicFrame>
          <p:nvGraphicFramePr>
            <p:cNvPr id="37894" name="Object 2054"/>
            <p:cNvGraphicFramePr>
              <a:graphicFrameLocks noChangeAspect="1"/>
            </p:cNvGraphicFramePr>
            <p:nvPr/>
          </p:nvGraphicFramePr>
          <p:xfrm>
            <a:off x="1793875" y="4929188"/>
            <a:ext cx="4127500" cy="809625"/>
          </p:xfrm>
          <a:graphic>
            <a:graphicData uri="http://schemas.openxmlformats.org/presentationml/2006/ole">
              <p:oleObj spid="_x0000_s37894" name="公式" r:id="rId15" imgW="2540000" imgH="444500" progId="Equation.3">
                <p:embed/>
              </p:oleObj>
            </a:graphicData>
          </a:graphic>
        </p:graphicFrame>
        <p:graphicFrame>
          <p:nvGraphicFramePr>
            <p:cNvPr id="37895" name="Object 2055"/>
            <p:cNvGraphicFramePr>
              <a:graphicFrameLocks noChangeAspect="1"/>
            </p:cNvGraphicFramePr>
            <p:nvPr/>
          </p:nvGraphicFramePr>
          <p:xfrm>
            <a:off x="6410325" y="4953000"/>
            <a:ext cx="1743075" cy="714375"/>
          </p:xfrm>
          <a:graphic>
            <a:graphicData uri="http://schemas.openxmlformats.org/presentationml/2006/ole">
              <p:oleObj spid="_x0000_s37895" name="公式" r:id="rId16" imgW="1092200" imgH="457200" progId="Equation.3">
                <p:embed/>
              </p:oleObj>
            </a:graphicData>
          </a:graphic>
        </p:graphicFrame>
      </p:grpSp>
      <p:graphicFrame>
        <p:nvGraphicFramePr>
          <p:cNvPr id="37896" name="Object 2056"/>
          <p:cNvGraphicFramePr>
            <a:graphicFrameLocks noChangeAspect="1"/>
          </p:cNvGraphicFramePr>
          <p:nvPr/>
        </p:nvGraphicFramePr>
        <p:xfrm>
          <a:off x="2763838" y="5295900"/>
          <a:ext cx="3698875" cy="762000"/>
        </p:xfrm>
        <a:graphic>
          <a:graphicData uri="http://schemas.openxmlformats.org/presentationml/2006/ole">
            <p:oleObj spid="_x0000_s37896" name="公式" r:id="rId17" imgW="2222500" imgH="457200" progId="Equation.3">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06"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a:t>
            </a:r>
            <a:r>
              <a:rPr lang="en-US" altLang="zh-CN" smtClean="0">
                <a:latin typeface="微软雅黑"/>
                <a:ea typeface="微软雅黑"/>
                <a:sym typeface="+mn-ea"/>
              </a:rPr>
              <a:t>K-L</a:t>
            </a:r>
            <a:r>
              <a:rPr lang="zh-CN" altLang="en-US" smtClean="0">
                <a:latin typeface="微软雅黑"/>
                <a:ea typeface="微软雅黑"/>
              </a:rPr>
              <a:t>变换的应用（续）</a:t>
            </a:r>
          </a:p>
        </p:txBody>
      </p:sp>
      <p:pic>
        <p:nvPicPr>
          <p:cNvPr id="5" name="Picture 6"/>
          <p:cNvPicPr>
            <a:picLocks noChangeAspect="1" noChangeArrowheads="1"/>
          </p:cNvPicPr>
          <p:nvPr/>
        </p:nvPicPr>
        <p:blipFill>
          <a:blip r:embed="rId4"/>
          <a:srcRect/>
          <a:stretch>
            <a:fillRect/>
          </a:stretch>
        </p:blipFill>
        <p:spPr bwMode="auto">
          <a:xfrm>
            <a:off x="1566863" y="3492500"/>
            <a:ext cx="4562475" cy="952500"/>
          </a:xfrm>
          <a:prstGeom prst="rect">
            <a:avLst/>
          </a:prstGeom>
          <a:noFill/>
          <a:ln w="9525">
            <a:noFill/>
            <a:miter lim="800000"/>
            <a:headEnd/>
            <a:tailEnd/>
          </a:ln>
        </p:spPr>
      </p:pic>
      <p:sp>
        <p:nvSpPr>
          <p:cNvPr id="6" name="圆角矩形 39">
            <a:extLst>
              <a:ext uri="{FF2B5EF4-FFF2-40B4-BE49-F238E27FC236}"/>
            </a:extLst>
          </p:cNvPr>
          <p:cNvSpPr/>
          <p:nvPr/>
        </p:nvSpPr>
        <p:spPr bwMode="auto">
          <a:xfrm>
            <a:off x="2216555" y="1017622"/>
            <a:ext cx="7086600" cy="1066800"/>
          </a:xfrm>
          <a:prstGeom prst="roundRect">
            <a:avLst/>
          </a:prstGeom>
          <a:ln w="31750">
            <a:noFill/>
            <a:headEnd type="none" w="med" len="med"/>
            <a:tailEnd type="none" w="med" len="med"/>
          </a:ln>
          <a:scene3d>
            <a:camera prst="orthographicFront"/>
            <a:lightRig rig="threePt" dir="t"/>
          </a:scene3d>
          <a:sp3d>
            <a:extrusionClr>
              <a:schemeClr val="bg1"/>
            </a:extrusionClr>
            <a:contourClr>
              <a:schemeClr val="tx1"/>
            </a:contourClr>
          </a:sp3d>
        </p:spPr>
        <p:style>
          <a:lnRef idx="2">
            <a:schemeClr val="accent5"/>
          </a:lnRef>
          <a:fillRef idx="1">
            <a:schemeClr val="lt1"/>
          </a:fillRef>
          <a:effectRef idx="0">
            <a:schemeClr val="accent5"/>
          </a:effectRef>
          <a:fontRef idx="minor">
            <a:schemeClr val="dk1"/>
          </a:fontRef>
        </p:style>
        <p:txBody>
          <a:bodyPr/>
          <a:lstStyle/>
          <a:p>
            <a:pPr>
              <a:defRPr/>
            </a:pPr>
            <a:endParaRPr lang="en-US" altLang="zh-CN" dirty="0">
              <a:latin typeface="微软雅黑" panose="020B0503020204020204" pitchFamily="34" charset="-122"/>
              <a:ea typeface="微软雅黑" panose="020B0503020204020204" pitchFamily="34" charset="-122"/>
            </a:endParaRPr>
          </a:p>
        </p:txBody>
      </p:sp>
      <p:sp>
        <p:nvSpPr>
          <p:cNvPr id="35911" name="内容占位符 2"/>
          <p:cNvSpPr txBox="1">
            <a:spLocks/>
          </p:cNvSpPr>
          <p:nvPr/>
        </p:nvSpPr>
        <p:spPr bwMode="auto">
          <a:xfrm>
            <a:off x="2498725" y="1208088"/>
            <a:ext cx="1585913" cy="342900"/>
          </a:xfrm>
          <a:prstGeom prst="rect">
            <a:avLst/>
          </a:prstGeom>
          <a:noFill/>
          <a:ln w="9525">
            <a:noFill/>
            <a:miter lim="800000"/>
            <a:headEnd/>
            <a:tailEnd/>
          </a:ln>
        </p:spPr>
        <p:txBody>
          <a:bodyPr/>
          <a:lstStyle/>
          <a:p>
            <a:pPr>
              <a:lnSpc>
                <a:spcPct val="90000"/>
              </a:lnSpc>
              <a:spcBef>
                <a:spcPts val="1000"/>
              </a:spcBef>
              <a:buFont typeface="Arial" charset="0"/>
              <a:buNone/>
            </a:pPr>
            <a:r>
              <a:rPr lang="zh-CN" altLang="en-US" sz="2000" b="1">
                <a:solidFill>
                  <a:srgbClr val="FF0000"/>
                </a:solidFill>
                <a:latin typeface="微软雅黑"/>
                <a:ea typeface="微软雅黑"/>
                <a:cs typeface="微软雅黑"/>
              </a:rPr>
              <a:t>变换结果：</a:t>
            </a:r>
          </a:p>
        </p:txBody>
      </p:sp>
      <p:pic>
        <p:nvPicPr>
          <p:cNvPr id="8" name="Picture 5"/>
          <p:cNvPicPr>
            <a:picLocks noChangeAspect="1" noChangeArrowheads="1"/>
          </p:cNvPicPr>
          <p:nvPr/>
        </p:nvPicPr>
        <p:blipFill>
          <a:blip r:embed="rId5"/>
          <a:srcRect/>
          <a:stretch>
            <a:fillRect/>
          </a:stretch>
        </p:blipFill>
        <p:spPr bwMode="auto">
          <a:xfrm>
            <a:off x="7092950" y="2795588"/>
            <a:ext cx="3660775" cy="3327400"/>
          </a:xfrm>
          <a:prstGeom prst="rect">
            <a:avLst/>
          </a:prstGeom>
          <a:noFill/>
          <a:ln w="9525">
            <a:noFill/>
            <a:miter lim="800000"/>
            <a:headEnd/>
            <a:tailEnd/>
          </a:ln>
        </p:spPr>
      </p:pic>
      <p:sp>
        <p:nvSpPr>
          <p:cNvPr id="35913" name="TextBox 25"/>
          <p:cNvSpPr txBox="1">
            <a:spLocks noChangeArrowheads="1"/>
          </p:cNvSpPr>
          <p:nvPr/>
        </p:nvSpPr>
        <p:spPr bwMode="auto">
          <a:xfrm>
            <a:off x="1930400" y="2395538"/>
            <a:ext cx="2495550" cy="400050"/>
          </a:xfrm>
          <a:prstGeom prst="rect">
            <a:avLst/>
          </a:prstGeom>
          <a:noFill/>
          <a:ln w="9525">
            <a:noFill/>
            <a:miter lim="800000"/>
            <a:headEnd/>
            <a:tailEnd/>
          </a:ln>
        </p:spPr>
        <p:txBody>
          <a:bodyPr>
            <a:spAutoFit/>
          </a:bodyPr>
          <a:lstStyle/>
          <a:p>
            <a:r>
              <a:rPr lang="zh-CN" altLang="en-US" sz="2000" b="1">
                <a:latin typeface="微软雅黑"/>
                <a:ea typeface="微软雅黑"/>
                <a:cs typeface="微软雅黑"/>
              </a:rPr>
              <a:t>变换结果分布图示：</a:t>
            </a:r>
            <a:endParaRPr lang="zh-CN" altLang="en-US"/>
          </a:p>
        </p:txBody>
      </p:sp>
      <p:sp>
        <p:nvSpPr>
          <p:cNvPr id="35914" name="TextBox 27"/>
          <p:cNvSpPr txBox="1">
            <a:spLocks noChangeArrowheads="1"/>
          </p:cNvSpPr>
          <p:nvPr/>
        </p:nvSpPr>
        <p:spPr bwMode="auto">
          <a:xfrm>
            <a:off x="7729538" y="2351088"/>
            <a:ext cx="2038350" cy="400050"/>
          </a:xfrm>
          <a:prstGeom prst="rect">
            <a:avLst/>
          </a:prstGeom>
          <a:noFill/>
          <a:ln w="9525">
            <a:noFill/>
            <a:miter lim="800000"/>
            <a:headEnd/>
            <a:tailEnd/>
          </a:ln>
        </p:spPr>
        <p:txBody>
          <a:bodyPr>
            <a:spAutoFit/>
          </a:bodyPr>
          <a:lstStyle/>
          <a:p>
            <a:r>
              <a:rPr lang="zh-CN" altLang="en-US" sz="2000" b="1">
                <a:latin typeface="微软雅黑"/>
                <a:ea typeface="微软雅黑"/>
                <a:cs typeface="微软雅黑"/>
              </a:rPr>
              <a:t>初始分布图示：</a:t>
            </a:r>
            <a:endParaRPr lang="zh-CN" altLang="en-US"/>
          </a:p>
        </p:txBody>
      </p:sp>
      <p:grpSp>
        <p:nvGrpSpPr>
          <p:cNvPr id="35915" name="组合 10"/>
          <p:cNvGrpSpPr>
            <a:grpSpLocks/>
          </p:cNvGrpSpPr>
          <p:nvPr/>
        </p:nvGrpSpPr>
        <p:grpSpPr bwMode="auto">
          <a:xfrm>
            <a:off x="5459413" y="2751138"/>
            <a:ext cx="2178050" cy="1344612"/>
            <a:chOff x="3173505" y="1779253"/>
            <a:chExt cx="2178423" cy="1344947"/>
          </a:xfrm>
        </p:grpSpPr>
        <p:sp>
          <p:nvSpPr>
            <p:cNvPr id="35918" name="爆炸形 1 36"/>
            <p:cNvSpPr>
              <a:spLocks noChangeArrowheads="1"/>
            </p:cNvSpPr>
            <p:nvPr/>
          </p:nvSpPr>
          <p:spPr bwMode="auto">
            <a:xfrm>
              <a:off x="3173505" y="1779253"/>
              <a:ext cx="2178423" cy="1344947"/>
            </a:xfrm>
            <a:prstGeom prst="irregularSeal1">
              <a:avLst/>
            </a:prstGeom>
            <a:solidFill>
              <a:srgbClr val="FF0000"/>
            </a:solidFill>
            <a:ln w="9525" algn="ctr">
              <a:solidFill>
                <a:schemeClr val="tx1"/>
              </a:solidFill>
              <a:round/>
              <a:headEnd/>
              <a:tailEnd/>
            </a:ln>
          </p:spPr>
          <p:txBody>
            <a:bodyPr/>
            <a:lstStyle/>
            <a:p>
              <a:pPr algn="ctr" eaLnBrk="0" hangingPunct="0"/>
              <a:endParaRPr lang="zh-CN" altLang="en-US"/>
            </a:p>
          </p:txBody>
        </p:sp>
        <p:sp>
          <p:nvSpPr>
            <p:cNvPr id="35919" name="TextBox 37"/>
            <p:cNvSpPr txBox="1">
              <a:spLocks noChangeArrowheads="1"/>
            </p:cNvSpPr>
            <p:nvPr/>
          </p:nvSpPr>
          <p:spPr bwMode="auto">
            <a:xfrm>
              <a:off x="3711386" y="2190116"/>
              <a:ext cx="1102659" cy="523220"/>
            </a:xfrm>
            <a:prstGeom prst="rect">
              <a:avLst/>
            </a:prstGeom>
            <a:noFill/>
            <a:ln w="9525">
              <a:noFill/>
              <a:miter lim="800000"/>
              <a:headEnd/>
              <a:tailEnd/>
            </a:ln>
          </p:spPr>
          <p:txBody>
            <a:bodyPr>
              <a:spAutoFit/>
            </a:bodyPr>
            <a:lstStyle/>
            <a:p>
              <a:r>
                <a:rPr lang="en-US" altLang="zh-CN" sz="2800" b="1"/>
                <a:t>PK</a:t>
              </a:r>
              <a:endParaRPr lang="zh-CN" altLang="en-US" sz="2800" b="1"/>
            </a:p>
          </p:txBody>
        </p:sp>
      </p:grpSp>
      <p:grpSp>
        <p:nvGrpSpPr>
          <p:cNvPr id="35916" name="组合 13"/>
          <p:cNvGrpSpPr>
            <a:grpSpLocks/>
          </p:cNvGrpSpPr>
          <p:nvPr/>
        </p:nvGrpSpPr>
        <p:grpSpPr bwMode="auto">
          <a:xfrm>
            <a:off x="3843338" y="1071563"/>
            <a:ext cx="4060825" cy="787400"/>
            <a:chOff x="2895600" y="838200"/>
            <a:chExt cx="4182621" cy="892629"/>
          </a:xfrm>
        </p:grpSpPr>
        <p:graphicFrame>
          <p:nvGraphicFramePr>
            <p:cNvPr id="35898" name="Object 1082"/>
            <p:cNvGraphicFramePr>
              <a:graphicFrameLocks noChangeAspect="1"/>
            </p:cNvGraphicFramePr>
            <p:nvPr/>
          </p:nvGraphicFramePr>
          <p:xfrm>
            <a:off x="3340100" y="861219"/>
            <a:ext cx="1065425" cy="412750"/>
          </p:xfrm>
          <a:graphic>
            <a:graphicData uri="http://schemas.openxmlformats.org/presentationml/2006/ole">
              <p:oleObj spid="_x0000_s35898" name="公式" r:id="rId6" imgW="787400" imgH="241300" progId="Equation.3">
                <p:embed/>
              </p:oleObj>
            </a:graphicData>
          </a:graphic>
        </p:graphicFrame>
        <p:graphicFrame>
          <p:nvGraphicFramePr>
            <p:cNvPr id="35899" name="Object 1083"/>
            <p:cNvGraphicFramePr>
              <a:graphicFrameLocks noChangeAspect="1"/>
            </p:cNvGraphicFramePr>
            <p:nvPr/>
          </p:nvGraphicFramePr>
          <p:xfrm>
            <a:off x="4668351" y="860766"/>
            <a:ext cx="1070376" cy="413657"/>
          </p:xfrm>
          <a:graphic>
            <a:graphicData uri="http://schemas.openxmlformats.org/presentationml/2006/ole">
              <p:oleObj spid="_x0000_s35899" name="公式" r:id="rId7" imgW="787400" imgH="241300" progId="Equation.3">
                <p:embed/>
              </p:oleObj>
            </a:graphicData>
          </a:graphic>
        </p:graphicFrame>
        <p:graphicFrame>
          <p:nvGraphicFramePr>
            <p:cNvPr id="35900" name="Object 1084"/>
            <p:cNvGraphicFramePr>
              <a:graphicFrameLocks noChangeAspect="1"/>
            </p:cNvGraphicFramePr>
            <p:nvPr/>
          </p:nvGraphicFramePr>
          <p:xfrm>
            <a:off x="5886996" y="860766"/>
            <a:ext cx="1123404" cy="413657"/>
          </p:xfrm>
          <a:graphic>
            <a:graphicData uri="http://schemas.openxmlformats.org/presentationml/2006/ole">
              <p:oleObj spid="_x0000_s35900" name="公式" r:id="rId8" imgW="787400" imgH="241300" progId="Equation.3">
                <p:embed/>
              </p:oleObj>
            </a:graphicData>
          </a:graphic>
        </p:graphicFrame>
        <p:graphicFrame>
          <p:nvGraphicFramePr>
            <p:cNvPr id="35901" name="Object 1085"/>
            <p:cNvGraphicFramePr>
              <a:graphicFrameLocks noChangeAspect="1"/>
            </p:cNvGraphicFramePr>
            <p:nvPr/>
          </p:nvGraphicFramePr>
          <p:xfrm>
            <a:off x="3352800" y="1317172"/>
            <a:ext cx="1191225" cy="413657"/>
          </p:xfrm>
          <a:graphic>
            <a:graphicData uri="http://schemas.openxmlformats.org/presentationml/2006/ole">
              <p:oleObj spid="_x0000_s35901" name="公式" r:id="rId9" imgW="876300" imgH="241300" progId="Equation.3">
                <p:embed/>
              </p:oleObj>
            </a:graphicData>
          </a:graphic>
        </p:graphicFrame>
        <p:graphicFrame>
          <p:nvGraphicFramePr>
            <p:cNvPr id="35902" name="Object 1086"/>
            <p:cNvGraphicFramePr>
              <a:graphicFrameLocks noChangeAspect="1"/>
            </p:cNvGraphicFramePr>
            <p:nvPr/>
          </p:nvGraphicFramePr>
          <p:xfrm>
            <a:off x="4668351" y="1317172"/>
            <a:ext cx="1191225" cy="413657"/>
          </p:xfrm>
          <a:graphic>
            <a:graphicData uri="http://schemas.openxmlformats.org/presentationml/2006/ole">
              <p:oleObj spid="_x0000_s35902" name="公式" r:id="rId10" imgW="876300" imgH="241300" progId="Equation.3">
                <p:embed/>
              </p:oleObj>
            </a:graphicData>
          </a:graphic>
        </p:graphicFrame>
        <p:graphicFrame>
          <p:nvGraphicFramePr>
            <p:cNvPr id="35903" name="Object 1087"/>
            <p:cNvGraphicFramePr>
              <a:graphicFrameLocks noChangeAspect="1"/>
            </p:cNvGraphicFramePr>
            <p:nvPr/>
          </p:nvGraphicFramePr>
          <p:xfrm>
            <a:off x="5886996" y="1317172"/>
            <a:ext cx="1191225" cy="413657"/>
          </p:xfrm>
          <a:graphic>
            <a:graphicData uri="http://schemas.openxmlformats.org/presentationml/2006/ole">
              <p:oleObj spid="_x0000_s35903" name="公式" r:id="rId11" imgW="876300" imgH="241300" progId="Equation.3">
                <p:embed/>
              </p:oleObj>
            </a:graphicData>
          </a:graphic>
        </p:graphicFrame>
        <p:graphicFrame>
          <p:nvGraphicFramePr>
            <p:cNvPr id="35904" name="Object 1088"/>
            <p:cNvGraphicFramePr>
              <a:graphicFrameLocks noChangeAspect="1"/>
            </p:cNvGraphicFramePr>
            <p:nvPr/>
          </p:nvGraphicFramePr>
          <p:xfrm>
            <a:off x="2895600" y="838200"/>
            <a:ext cx="398463" cy="458788"/>
          </p:xfrm>
          <a:graphic>
            <a:graphicData uri="http://schemas.openxmlformats.org/presentationml/2006/ole">
              <p:oleObj spid="_x0000_s35904" name="公式" r:id="rId12" imgW="190335" imgH="215713" progId="Equation.3">
                <p:embed/>
              </p:oleObj>
            </a:graphicData>
          </a:graphic>
        </p:graphicFrame>
        <p:graphicFrame>
          <p:nvGraphicFramePr>
            <p:cNvPr id="35905" name="Object 1089"/>
            <p:cNvGraphicFramePr>
              <a:graphicFrameLocks noChangeAspect="1"/>
            </p:cNvGraphicFramePr>
            <p:nvPr/>
          </p:nvGraphicFramePr>
          <p:xfrm>
            <a:off x="2923381" y="1318260"/>
            <a:ext cx="342900" cy="411480"/>
          </p:xfrm>
          <a:graphic>
            <a:graphicData uri="http://schemas.openxmlformats.org/presentationml/2006/ole">
              <p:oleObj spid="_x0000_s35905" name="公式" r:id="rId13" imgW="190500" imgH="228600" progId="Equation.3">
                <p:embed/>
              </p:oleObj>
            </a:graphicData>
          </a:graphic>
        </p:graphicFrame>
      </p:grpSp>
      <p:sp>
        <p:nvSpPr>
          <p:cNvPr id="35917" name="TextBox 23"/>
          <p:cNvSpPr txBox="1">
            <a:spLocks noChangeArrowheads="1"/>
          </p:cNvSpPr>
          <p:nvPr/>
        </p:nvSpPr>
        <p:spPr bwMode="auto">
          <a:xfrm>
            <a:off x="1930400" y="5570538"/>
            <a:ext cx="4324350" cy="400050"/>
          </a:xfrm>
          <a:prstGeom prst="rect">
            <a:avLst/>
          </a:prstGeom>
          <a:noFill/>
          <a:ln w="9525">
            <a:noFill/>
            <a:miter lim="800000"/>
            <a:headEnd/>
            <a:tailEnd/>
          </a:ln>
        </p:spPr>
        <p:txBody>
          <a:bodyPr>
            <a:spAutoFit/>
          </a:bodyPr>
          <a:lstStyle/>
          <a:p>
            <a:r>
              <a:rPr lang="zh-CN" altLang="en-US" sz="2000" b="1">
                <a:latin typeface="微软雅黑"/>
                <a:ea typeface="微软雅黑"/>
                <a:cs typeface="微软雅黑"/>
              </a:rPr>
              <a:t>思考：特征贡献率？</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主成分分析（</a:t>
            </a:r>
            <a:r>
              <a:rPr lang="en-US" altLang="zh-CN" smtClean="0">
                <a:latin typeface="微软雅黑"/>
                <a:ea typeface="微软雅黑"/>
              </a:rPr>
              <a:t>Primary Component Analysis, PCA</a:t>
            </a:r>
            <a:r>
              <a:rPr lang="zh-CN" altLang="en-US" smtClean="0">
                <a:latin typeface="微软雅黑"/>
                <a:ea typeface="微软雅黑"/>
              </a:rPr>
              <a:t>）</a:t>
            </a:r>
            <a:r>
              <a:rPr lang="en-US" altLang="zh-CN" smtClean="0">
                <a:latin typeface="微软雅黑"/>
                <a:ea typeface="微软雅黑"/>
              </a:rPr>
              <a:t/>
            </a:r>
            <a:br>
              <a:rPr lang="en-US" altLang="zh-CN" smtClean="0">
                <a:latin typeface="微软雅黑"/>
                <a:ea typeface="微软雅黑"/>
              </a:rPr>
            </a:br>
            <a:endParaRPr lang="zh-CN" altLang="en-US" smtClean="0">
              <a:latin typeface="微软雅黑"/>
              <a:ea typeface="微软雅黑"/>
            </a:endParaRP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目标：</a:t>
            </a:r>
            <a:endParaRPr lang="en-US" altLang="zh-CN" dirty="0">
              <a:cs typeface="+mn-cs"/>
            </a:endParaRPr>
          </a:p>
          <a:p>
            <a:pPr lvl="1" fontAlgn="auto">
              <a:spcAft>
                <a:spcPts val="0"/>
              </a:spcAft>
              <a:defRPr/>
            </a:pPr>
            <a:r>
              <a:rPr lang="zh-CN" altLang="zh-CN" dirty="0">
                <a:cs typeface="+mn-cs"/>
              </a:rPr>
              <a:t>寻找一个线性投影方向，把多个相关变量变换为少数几个无关变量（即主成分），这些主成分最能够代表原始数据结构，包含原始变量大部分的信息，通常由原始变量的线性组合来表示。</a:t>
            </a:r>
            <a:endParaRPr lang="en-US" altLang="zh-CN" dirty="0">
              <a:cs typeface="+mn-cs"/>
            </a:endParaRPr>
          </a:p>
          <a:p>
            <a:pPr lvl="1" fontAlgn="auto">
              <a:spcAft>
                <a:spcPts val="0"/>
              </a:spcAft>
              <a:defRPr/>
            </a:pPr>
            <a:r>
              <a:rPr lang="zh-CN" altLang="zh-CN" dirty="0">
                <a:cs typeface="+mn-cs"/>
              </a:rPr>
              <a:t>PCA</a:t>
            </a:r>
            <a:r>
              <a:rPr lang="zh-CN" altLang="en-US" dirty="0">
                <a:cs typeface="+mn-cs"/>
              </a:rPr>
              <a:t>是基于</a:t>
            </a:r>
            <a:r>
              <a:rPr lang="en-US" altLang="zh-CN" dirty="0">
                <a:cs typeface="+mn-cs"/>
              </a:rPr>
              <a:t>K-L</a:t>
            </a:r>
            <a:r>
              <a:rPr lang="zh-CN" altLang="en-US" dirty="0">
                <a:cs typeface="+mn-cs"/>
              </a:rPr>
              <a:t>变换的一种最优正交线性变换。</a:t>
            </a:r>
            <a:r>
              <a:rPr lang="zh-CN" altLang="zh-CN" dirty="0">
                <a:cs typeface="+mn-cs"/>
              </a:rPr>
              <a:t>PCA的变换矩阵是协方差矩阵，K-L变换的变换矩阵可以有很多种（</a:t>
            </a:r>
            <a:r>
              <a:rPr lang="zh-CN" altLang="en-US" dirty="0">
                <a:cs typeface="+mn-cs"/>
              </a:rPr>
              <a:t>自相关函数</a:t>
            </a:r>
            <a:r>
              <a:rPr lang="zh-CN" altLang="zh-CN" dirty="0">
                <a:cs typeface="+mn-cs"/>
              </a:rPr>
              <a:t>矩阵、协方差矩阵、</a:t>
            </a:r>
            <a:r>
              <a:rPr lang="zh-CN" altLang="en-US" dirty="0">
                <a:cs typeface="+mn-cs"/>
              </a:rPr>
              <a:t>样本</a:t>
            </a:r>
            <a:r>
              <a:rPr lang="zh-CN" altLang="zh-CN" dirty="0">
                <a:cs typeface="+mn-cs"/>
              </a:rPr>
              <a:t>总类内离散度矩阵等等）。当K-L变换矩阵为协方差矩阵时，等同于PCA。 </a:t>
            </a:r>
            <a:endParaRPr lang="en-US" altLang="zh-CN" dirty="0">
              <a:cs typeface="+mn-cs"/>
            </a:endParaRPr>
          </a:p>
          <a:p>
            <a:pPr marL="360000" lvl="1" indent="-360000" fontAlgn="auto">
              <a:spcAft>
                <a:spcPts val="0"/>
              </a:spcAft>
              <a:buFont typeface="Wingdings" panose="05000000000000000000" pitchFamily="2" charset="2"/>
              <a:buChar char=""/>
              <a:defRPr/>
            </a:pPr>
            <a:r>
              <a:rPr lang="zh-CN" altLang="en-US" sz="2200" dirty="0">
                <a:solidFill>
                  <a:srgbClr val="0000FF"/>
                </a:solidFill>
                <a:cs typeface="+mn-cs"/>
              </a:rPr>
              <a:t>准则函数：</a:t>
            </a:r>
            <a:endParaRPr lang="en-US" altLang="zh-CN" sz="2200" dirty="0">
              <a:solidFill>
                <a:srgbClr val="0000FF"/>
              </a:solidFill>
              <a:cs typeface="+mn-cs"/>
            </a:endParaRPr>
          </a:p>
          <a:p>
            <a:pPr fontAlgn="auto">
              <a:spcAft>
                <a:spcPts val="0"/>
              </a:spcAft>
              <a:defRPr/>
            </a:pPr>
            <a:endParaRPr lang="en-US" altLang="zh-CN" dirty="0">
              <a:cs typeface="+mn-cs"/>
            </a:endParaRPr>
          </a:p>
          <a:p>
            <a:pPr marL="360000" lvl="1" indent="-360000" fontAlgn="auto">
              <a:spcAft>
                <a:spcPts val="0"/>
              </a:spcAft>
              <a:buFont typeface="Wingdings" panose="05000000000000000000" pitchFamily="2" charset="2"/>
              <a:buChar char=""/>
              <a:defRPr/>
            </a:pPr>
            <a:r>
              <a:rPr lang="zh-CN" altLang="en-US" sz="2200" dirty="0">
                <a:solidFill>
                  <a:srgbClr val="0000FF"/>
                </a:solidFill>
                <a:cs typeface="+mn-cs"/>
              </a:rPr>
              <a:t>求解：</a:t>
            </a:r>
            <a:r>
              <a:rPr lang="zh-CN" altLang="zh-CN" sz="2200" dirty="0">
                <a:cs typeface="+mn-cs"/>
              </a:rPr>
              <a:t>对协方差矩阵</a:t>
            </a:r>
            <a:r>
              <a:rPr lang="en-US" altLang="zh-CN" sz="2200" dirty="0">
                <a:cs typeface="+mn-cs"/>
              </a:rPr>
              <a:t>            </a:t>
            </a:r>
            <a:r>
              <a:rPr lang="zh-CN" altLang="zh-CN" sz="2200" dirty="0">
                <a:cs typeface="+mn-cs"/>
              </a:rPr>
              <a:t>进行特征值分解，选取最大的</a:t>
            </a:r>
            <a:r>
              <a:rPr lang="en-US" altLang="zh-CN" sz="2200" i="1" dirty="0">
                <a:cs typeface="+mn-cs"/>
              </a:rPr>
              <a:t>d </a:t>
            </a:r>
            <a:r>
              <a:rPr lang="zh-CN" altLang="zh-CN" sz="2200" dirty="0">
                <a:cs typeface="+mn-cs"/>
              </a:rPr>
              <a:t>个特征值对应的特征向量组成</a:t>
            </a:r>
            <a:r>
              <a:rPr lang="en-US" altLang="zh-CN" sz="2200" dirty="0">
                <a:cs typeface="+mn-cs"/>
              </a:rPr>
              <a:t> </a:t>
            </a:r>
            <a:r>
              <a:rPr lang="zh-CN" altLang="zh-CN" sz="2200" dirty="0">
                <a:cs typeface="+mn-cs"/>
              </a:rPr>
              <a:t>，这就是</a:t>
            </a:r>
            <a:r>
              <a:rPr lang="en-US" altLang="zh-CN" sz="2200" dirty="0">
                <a:cs typeface="+mn-cs"/>
              </a:rPr>
              <a:t>PCA</a:t>
            </a:r>
            <a:r>
              <a:rPr lang="zh-CN" altLang="zh-CN" sz="2200" dirty="0">
                <a:cs typeface="+mn-cs"/>
              </a:rPr>
              <a:t>寻找的线性投影方向。</a:t>
            </a:r>
          </a:p>
          <a:p>
            <a:pPr marL="360000" lvl="1" indent="-360000" fontAlgn="auto">
              <a:spcAft>
                <a:spcPts val="0"/>
              </a:spcAft>
              <a:buFont typeface="Wingdings" panose="05000000000000000000" pitchFamily="2" charset="2"/>
              <a:buChar char=""/>
              <a:defRPr/>
            </a:pPr>
            <a:endParaRPr lang="en-US" altLang="zh-CN" sz="2200" dirty="0">
              <a:solidFill>
                <a:srgbClr val="0000FF"/>
              </a:solidFill>
              <a:cs typeface="+mn-cs"/>
            </a:endParaRPr>
          </a:p>
          <a:p>
            <a:pPr fontAlgn="auto">
              <a:spcAft>
                <a:spcPts val="0"/>
              </a:spcAft>
              <a:defRPr/>
            </a:pPr>
            <a:endParaRPr lang="en-US" altLang="zh-CN" dirty="0">
              <a:cs typeface="+mn-cs"/>
            </a:endParaRPr>
          </a:p>
          <a:p>
            <a:pPr fontAlgn="auto">
              <a:spcAft>
                <a:spcPts val="0"/>
              </a:spcAft>
              <a:defRPr/>
            </a:pPr>
            <a:endParaRPr lang="en-US" altLang="zh-CN" dirty="0">
              <a:cs typeface="+mn-cs"/>
            </a:endParaRPr>
          </a:p>
          <a:p>
            <a:pPr fontAlgn="auto">
              <a:spcAft>
                <a:spcPts val="0"/>
              </a:spcAft>
              <a:defRPr/>
            </a:pPr>
            <a:endParaRPr lang="zh-CN" altLang="en-US" dirty="0">
              <a:cs typeface="+mn-cs"/>
            </a:endParaRPr>
          </a:p>
        </p:txBody>
      </p:sp>
      <p:sp>
        <p:nvSpPr>
          <p:cNvPr id="31837" name="Rectangle 33"/>
          <p:cNvSpPr>
            <a:spLocks noChangeArrowheads="1"/>
          </p:cNvSpPr>
          <p:nvPr/>
        </p:nvSpPr>
        <p:spPr bwMode="auto">
          <a:xfrm>
            <a:off x="0" y="0"/>
            <a:ext cx="12192000" cy="0"/>
          </a:xfrm>
          <a:prstGeom prst="rect">
            <a:avLst/>
          </a:prstGeom>
          <a:noFill/>
          <a:ln w="9525">
            <a:noFill/>
            <a:miter lim="800000"/>
            <a:headEnd/>
            <a:tailEnd/>
          </a:ln>
        </p:spPr>
        <p:txBody>
          <a:bodyPr anchor="ctr">
            <a:spAutoFit/>
          </a:bodyPr>
          <a:lstStyle/>
          <a:p>
            <a:endParaRPr lang="zh-CN" altLang="en-US"/>
          </a:p>
        </p:txBody>
      </p:sp>
      <p:sp>
        <p:nvSpPr>
          <p:cNvPr id="31838"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endParaRPr lang="zh-CN" altLang="en-US"/>
          </a:p>
        </p:txBody>
      </p:sp>
      <p:graphicFrame>
        <p:nvGraphicFramePr>
          <p:cNvPr id="31833" name="Object 89"/>
          <p:cNvGraphicFramePr>
            <a:graphicFrameLocks noChangeAspect="1"/>
          </p:cNvGraphicFramePr>
          <p:nvPr/>
        </p:nvGraphicFramePr>
        <p:xfrm>
          <a:off x="3040063" y="4424363"/>
          <a:ext cx="2128837" cy="1023937"/>
        </p:xfrm>
        <a:graphic>
          <a:graphicData uri="http://schemas.openxmlformats.org/presentationml/2006/ole">
            <p:oleObj spid="_x0000_s31833" name="Equation" r:id="rId4" imgW="977760" imgH="469800" progId="Equation.DSMT4">
              <p:embed/>
            </p:oleObj>
          </a:graphicData>
        </a:graphic>
      </p:graphicFrame>
      <p:graphicFrame>
        <p:nvGraphicFramePr>
          <p:cNvPr id="31834" name="Object 90"/>
          <p:cNvGraphicFramePr>
            <a:graphicFrameLocks noChangeAspect="1"/>
          </p:cNvGraphicFramePr>
          <p:nvPr/>
        </p:nvGraphicFramePr>
        <p:xfrm>
          <a:off x="4173538" y="5637213"/>
          <a:ext cx="995362" cy="414337"/>
        </p:xfrm>
        <a:graphic>
          <a:graphicData uri="http://schemas.openxmlformats.org/presentationml/2006/ole">
            <p:oleObj spid="_x0000_s31834" name="Equation" r:id="rId5" imgW="457200" imgH="190440" progId="Equation.DSMT4">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主成分分析的性质</a:t>
            </a:r>
          </a:p>
        </p:txBody>
      </p:sp>
      <p:sp>
        <p:nvSpPr>
          <p:cNvPr id="72706"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z="2000" smtClean="0">
                <a:latin typeface="微软雅黑"/>
                <a:ea typeface="微软雅黑"/>
              </a:rPr>
              <a:t>性质</a:t>
            </a:r>
            <a:r>
              <a:rPr lang="en-US" altLang="zh-CN" sz="2000" smtClean="0">
                <a:latin typeface="微软雅黑"/>
                <a:ea typeface="微软雅黑"/>
              </a:rPr>
              <a:t>1</a:t>
            </a:r>
            <a:r>
              <a:rPr lang="zh-CN" altLang="en-US" sz="2000" smtClean="0">
                <a:latin typeface="微软雅黑"/>
                <a:ea typeface="微软雅黑"/>
              </a:rPr>
              <a:t>：</a:t>
            </a:r>
            <a:r>
              <a:rPr lang="zh-CN" altLang="en-US" sz="2000" smtClean="0">
                <a:solidFill>
                  <a:schemeClr val="tx1"/>
                </a:solidFill>
                <a:latin typeface="微软雅黑"/>
                <a:ea typeface="微软雅黑"/>
              </a:rPr>
              <a:t>从几何意义来看，变换后的主分量空间坐标系与变换前的空间坐标系相比旋转了一个角度。而且新坐标系的坐标轴一定指向数据信息量较大的方向。以二维空间为例，假定某样本的分布呈椭圆状，那么经过旋转后，新坐标系的坐标轴一定分别指向椭圆的长半轴和短半轴方向</a:t>
            </a:r>
            <a:r>
              <a:rPr lang="en-US" altLang="zh-CN" sz="2000" smtClean="0">
                <a:solidFill>
                  <a:schemeClr val="tx1"/>
                </a:solidFill>
                <a:latin typeface="微软雅黑"/>
                <a:ea typeface="微软雅黑"/>
              </a:rPr>
              <a:t>——</a:t>
            </a:r>
            <a:r>
              <a:rPr lang="zh-CN" altLang="en-US" sz="2000" smtClean="0">
                <a:solidFill>
                  <a:schemeClr val="tx1"/>
                </a:solidFill>
                <a:latin typeface="微软雅黑"/>
                <a:ea typeface="微软雅黑"/>
              </a:rPr>
              <a:t>主分量方向，因为长半轴这一方向的信息量最大。</a:t>
            </a:r>
            <a:endParaRPr lang="en-US" altLang="zh-CN" sz="2000" smtClean="0">
              <a:solidFill>
                <a:schemeClr val="tx1"/>
              </a:solidFill>
              <a:latin typeface="微软雅黑"/>
              <a:ea typeface="微软雅黑"/>
            </a:endParaRPr>
          </a:p>
          <a:p>
            <a:pPr marL="358775" indent="-358775"/>
            <a:r>
              <a:rPr lang="zh-CN" altLang="en-US" sz="2000" smtClean="0">
                <a:latin typeface="微软雅黑"/>
                <a:ea typeface="微软雅黑"/>
              </a:rPr>
              <a:t>性质</a:t>
            </a:r>
            <a:r>
              <a:rPr lang="en-US" altLang="zh-CN" sz="2000" smtClean="0">
                <a:latin typeface="微软雅黑"/>
                <a:ea typeface="微软雅黑"/>
              </a:rPr>
              <a:t>2</a:t>
            </a:r>
            <a:r>
              <a:rPr lang="zh-CN" altLang="en-US" sz="2000" smtClean="0">
                <a:latin typeface="微软雅黑"/>
                <a:ea typeface="微软雅黑"/>
              </a:rPr>
              <a:t>：</a:t>
            </a:r>
            <a:r>
              <a:rPr lang="en-US" altLang="zh-CN" sz="2000" smtClean="0">
                <a:solidFill>
                  <a:schemeClr val="tx1"/>
                </a:solidFill>
                <a:latin typeface="微软雅黑"/>
                <a:ea typeface="微软雅黑"/>
              </a:rPr>
              <a:t>PCA</a:t>
            </a:r>
            <a:r>
              <a:rPr lang="zh-CN" altLang="en-US" sz="2000" smtClean="0">
                <a:solidFill>
                  <a:schemeClr val="tx1"/>
                </a:solidFill>
                <a:latin typeface="微软雅黑"/>
                <a:ea typeface="微软雅黑"/>
              </a:rPr>
              <a:t>对于椭球状分布的样本集有很好的效果</a:t>
            </a:r>
            <a:r>
              <a:rPr lang="en-US" altLang="zh-CN" sz="2000" smtClean="0">
                <a:solidFill>
                  <a:schemeClr val="tx1"/>
                </a:solidFill>
                <a:latin typeface="微软雅黑"/>
                <a:ea typeface="微软雅黑"/>
              </a:rPr>
              <a:t>, </a:t>
            </a:r>
            <a:r>
              <a:rPr lang="zh-CN" altLang="en-US" sz="2000" smtClean="0">
                <a:solidFill>
                  <a:schemeClr val="tx1"/>
                </a:solidFill>
                <a:latin typeface="微软雅黑"/>
                <a:ea typeface="微软雅黑"/>
              </a:rPr>
              <a:t>学习所得的主方向就是椭球的主轴方向。</a:t>
            </a:r>
            <a:endParaRPr lang="en-US" altLang="zh-CN" sz="2000" smtClean="0">
              <a:solidFill>
                <a:schemeClr val="tx1"/>
              </a:solidFill>
              <a:latin typeface="微软雅黑"/>
              <a:ea typeface="微软雅黑"/>
            </a:endParaRPr>
          </a:p>
          <a:p>
            <a:pPr marL="358775" indent="-358775"/>
            <a:endParaRPr lang="en-US" altLang="zh-CN" sz="2400" smtClean="0">
              <a:solidFill>
                <a:schemeClr val="tx1"/>
              </a:solidFill>
              <a:latin typeface="微软雅黑"/>
              <a:ea typeface="微软雅黑"/>
            </a:endParaRPr>
          </a:p>
          <a:p>
            <a:pPr marL="358775" indent="-358775"/>
            <a:endParaRPr lang="zh-CN" altLang="en-US" sz="2400" smtClean="0">
              <a:solidFill>
                <a:schemeClr val="tx1"/>
              </a:solidFill>
              <a:latin typeface="微软雅黑"/>
              <a:ea typeface="微软雅黑"/>
            </a:endParaRPr>
          </a:p>
          <a:p>
            <a:pPr marL="358775" indent="-358775"/>
            <a:endParaRPr lang="zh-CN" altLang="en-US" smtClean="0">
              <a:latin typeface="微软雅黑"/>
              <a:ea typeface="微软雅黑"/>
            </a:endParaRPr>
          </a:p>
        </p:txBody>
      </p:sp>
      <p:grpSp>
        <p:nvGrpSpPr>
          <p:cNvPr id="72707" name="Group 3"/>
          <p:cNvGrpSpPr>
            <a:grpSpLocks/>
          </p:cNvGrpSpPr>
          <p:nvPr/>
        </p:nvGrpSpPr>
        <p:grpSpPr bwMode="auto">
          <a:xfrm>
            <a:off x="3695700" y="3878263"/>
            <a:ext cx="4103688" cy="2593975"/>
            <a:chOff x="0" y="0"/>
            <a:chExt cx="2365" cy="1905"/>
          </a:xfrm>
        </p:grpSpPr>
        <p:grpSp>
          <p:nvGrpSpPr>
            <p:cNvPr id="72708" name="Group 4"/>
            <p:cNvGrpSpPr>
              <a:grpSpLocks/>
            </p:cNvGrpSpPr>
            <p:nvPr/>
          </p:nvGrpSpPr>
          <p:grpSpPr bwMode="auto">
            <a:xfrm>
              <a:off x="9" y="136"/>
              <a:ext cx="2281" cy="1769"/>
              <a:chOff x="0" y="0"/>
              <a:chExt cx="2281" cy="1769"/>
            </a:xfrm>
          </p:grpSpPr>
          <p:sp>
            <p:nvSpPr>
              <p:cNvPr id="72717" name="Line 6"/>
              <p:cNvSpPr>
                <a:spLocks noChangeShapeType="1"/>
              </p:cNvSpPr>
              <p:nvPr/>
            </p:nvSpPr>
            <p:spPr bwMode="auto">
              <a:xfrm>
                <a:off x="0" y="908"/>
                <a:ext cx="2281" cy="0"/>
              </a:xfrm>
              <a:prstGeom prst="line">
                <a:avLst/>
              </a:prstGeom>
              <a:noFill/>
              <a:ln w="9525">
                <a:solidFill>
                  <a:srgbClr val="000000"/>
                </a:solidFill>
                <a:round/>
                <a:headEnd/>
                <a:tailEnd type="arrow" w="med" len="med"/>
              </a:ln>
            </p:spPr>
            <p:txBody>
              <a:bodyPr/>
              <a:lstStyle/>
              <a:p>
                <a:endParaRPr lang="zh-CN" altLang="en-US"/>
              </a:p>
            </p:txBody>
          </p:sp>
          <p:sp>
            <p:nvSpPr>
              <p:cNvPr id="72718" name="Line 7"/>
              <p:cNvSpPr>
                <a:spLocks noChangeShapeType="1"/>
              </p:cNvSpPr>
              <p:nvPr/>
            </p:nvSpPr>
            <p:spPr bwMode="auto">
              <a:xfrm rot="5400000" flipH="1" flipV="1">
                <a:off x="200" y="884"/>
                <a:ext cx="1769" cy="0"/>
              </a:xfrm>
              <a:prstGeom prst="line">
                <a:avLst/>
              </a:prstGeom>
              <a:noFill/>
              <a:ln w="9525">
                <a:solidFill>
                  <a:srgbClr val="000000"/>
                </a:solidFill>
                <a:round/>
                <a:headEnd/>
                <a:tailEnd type="arrow" w="med" len="med"/>
              </a:ln>
            </p:spPr>
            <p:txBody>
              <a:bodyPr/>
              <a:lstStyle/>
              <a:p>
                <a:endParaRPr lang="zh-CN" altLang="en-US"/>
              </a:p>
            </p:txBody>
          </p:sp>
        </p:grpSp>
        <p:sp>
          <p:nvSpPr>
            <p:cNvPr id="72709" name="Oval 8"/>
            <p:cNvSpPr>
              <a:spLocks noChangeArrowheads="1"/>
            </p:cNvSpPr>
            <p:nvPr/>
          </p:nvSpPr>
          <p:spPr bwMode="auto">
            <a:xfrm rot="-759877">
              <a:off x="415" y="855"/>
              <a:ext cx="1361" cy="340"/>
            </a:xfrm>
            <a:prstGeom prst="ellipse">
              <a:avLst/>
            </a:prstGeom>
            <a:noFill/>
            <a:ln w="9525">
              <a:solidFill>
                <a:schemeClr val="accent2"/>
              </a:solidFill>
              <a:round/>
              <a:headEnd/>
              <a:tailEnd/>
            </a:ln>
          </p:spPr>
          <p:txBody>
            <a:bodyPr wrap="none" anchor="ctr"/>
            <a:lstStyle/>
            <a:p>
              <a:endParaRPr lang="zh-CN" altLang="en-US">
                <a:latin typeface="Calibri" pitchFamily="34" charset="0"/>
              </a:endParaRPr>
            </a:p>
          </p:txBody>
        </p:sp>
        <p:grpSp>
          <p:nvGrpSpPr>
            <p:cNvPr id="72710" name="Group 8"/>
            <p:cNvGrpSpPr>
              <a:grpSpLocks/>
            </p:cNvGrpSpPr>
            <p:nvPr/>
          </p:nvGrpSpPr>
          <p:grpSpPr bwMode="auto">
            <a:xfrm rot="-823799">
              <a:off x="0" y="129"/>
              <a:ext cx="2281" cy="1769"/>
              <a:chOff x="0" y="0"/>
              <a:chExt cx="2281" cy="1769"/>
            </a:xfrm>
          </p:grpSpPr>
          <p:sp>
            <p:nvSpPr>
              <p:cNvPr id="72715" name="Line 10"/>
              <p:cNvSpPr>
                <a:spLocks noChangeShapeType="1"/>
              </p:cNvSpPr>
              <p:nvPr/>
            </p:nvSpPr>
            <p:spPr bwMode="auto">
              <a:xfrm>
                <a:off x="0" y="908"/>
                <a:ext cx="2281" cy="0"/>
              </a:xfrm>
              <a:prstGeom prst="line">
                <a:avLst/>
              </a:prstGeom>
              <a:noFill/>
              <a:ln w="9525">
                <a:solidFill>
                  <a:srgbClr val="000000"/>
                </a:solidFill>
                <a:prstDash val="dash"/>
                <a:round/>
                <a:headEnd/>
                <a:tailEnd type="arrow" w="med" len="med"/>
              </a:ln>
            </p:spPr>
            <p:txBody>
              <a:bodyPr/>
              <a:lstStyle/>
              <a:p>
                <a:endParaRPr lang="zh-CN" altLang="en-US"/>
              </a:p>
            </p:txBody>
          </p:sp>
          <p:sp>
            <p:nvSpPr>
              <p:cNvPr id="72716" name="Line 11"/>
              <p:cNvSpPr>
                <a:spLocks noChangeShapeType="1"/>
              </p:cNvSpPr>
              <p:nvPr/>
            </p:nvSpPr>
            <p:spPr bwMode="auto">
              <a:xfrm rot="5400000" flipH="1" flipV="1">
                <a:off x="200" y="884"/>
                <a:ext cx="1769" cy="0"/>
              </a:xfrm>
              <a:prstGeom prst="line">
                <a:avLst/>
              </a:prstGeom>
              <a:noFill/>
              <a:ln w="9525">
                <a:solidFill>
                  <a:srgbClr val="000000"/>
                </a:solidFill>
                <a:prstDash val="dash"/>
                <a:round/>
                <a:headEnd/>
                <a:tailEnd type="arrow" w="med" len="med"/>
              </a:ln>
            </p:spPr>
            <p:txBody>
              <a:bodyPr/>
              <a:lstStyle/>
              <a:p>
                <a:endParaRPr lang="zh-CN" altLang="en-US"/>
              </a:p>
            </p:txBody>
          </p:sp>
        </p:grpSp>
        <p:sp>
          <p:nvSpPr>
            <p:cNvPr id="72711" name="Text Box 12"/>
            <p:cNvSpPr txBox="1">
              <a:spLocks noChangeArrowheads="1"/>
            </p:cNvSpPr>
            <p:nvPr/>
          </p:nvSpPr>
          <p:spPr bwMode="auto">
            <a:xfrm>
              <a:off x="2086" y="998"/>
              <a:ext cx="279" cy="381"/>
            </a:xfrm>
            <a:prstGeom prst="rect">
              <a:avLst/>
            </a:prstGeom>
            <a:noFill/>
            <a:ln w="9525">
              <a:noFill/>
              <a:miter lim="800000"/>
              <a:headEnd/>
              <a:tailEnd/>
            </a:ln>
          </p:spPr>
          <p:txBody>
            <a:bodyPr>
              <a:spAutoFit/>
            </a:bodyPr>
            <a:lstStyle/>
            <a:p>
              <a:r>
                <a:rPr lang="en-US" altLang="zh-CN" sz="2800" i="1">
                  <a:solidFill>
                    <a:schemeClr val="accent2"/>
                  </a:solidFill>
                  <a:latin typeface="Times New Roman" pitchFamily="18" charset="0"/>
                </a:rPr>
                <a:t>x</a:t>
              </a:r>
              <a:r>
                <a:rPr lang="en-US" altLang="zh-CN" sz="2400" baseline="-25000">
                  <a:solidFill>
                    <a:schemeClr val="accent2"/>
                  </a:solidFill>
                  <a:latin typeface="Times New Roman" pitchFamily="18" charset="0"/>
                </a:rPr>
                <a:t>1</a:t>
              </a:r>
            </a:p>
          </p:txBody>
        </p:sp>
        <p:sp>
          <p:nvSpPr>
            <p:cNvPr id="72712" name="Text Box 13"/>
            <p:cNvSpPr txBox="1">
              <a:spLocks noChangeArrowheads="1"/>
            </p:cNvSpPr>
            <p:nvPr/>
          </p:nvSpPr>
          <p:spPr bwMode="auto">
            <a:xfrm>
              <a:off x="1140" y="0"/>
              <a:ext cx="279" cy="381"/>
            </a:xfrm>
            <a:prstGeom prst="rect">
              <a:avLst/>
            </a:prstGeom>
            <a:noFill/>
            <a:ln w="9525">
              <a:noFill/>
              <a:miter lim="800000"/>
              <a:headEnd/>
              <a:tailEnd/>
            </a:ln>
          </p:spPr>
          <p:txBody>
            <a:bodyPr>
              <a:spAutoFit/>
            </a:bodyPr>
            <a:lstStyle/>
            <a:p>
              <a:r>
                <a:rPr lang="en-US" altLang="zh-CN" sz="2800" i="1">
                  <a:solidFill>
                    <a:schemeClr val="accent2"/>
                  </a:solidFill>
                  <a:latin typeface="Times New Roman" pitchFamily="18" charset="0"/>
                </a:rPr>
                <a:t>x</a:t>
              </a:r>
              <a:r>
                <a:rPr lang="en-US" altLang="zh-CN" sz="2400" baseline="-25000">
                  <a:solidFill>
                    <a:schemeClr val="accent2"/>
                  </a:solidFill>
                  <a:latin typeface="Times New Roman" pitchFamily="18" charset="0"/>
                </a:rPr>
                <a:t>2</a:t>
              </a:r>
            </a:p>
          </p:txBody>
        </p:sp>
        <p:sp>
          <p:nvSpPr>
            <p:cNvPr id="72713" name="Text Box 14"/>
            <p:cNvSpPr txBox="1">
              <a:spLocks noChangeArrowheads="1"/>
            </p:cNvSpPr>
            <p:nvPr/>
          </p:nvSpPr>
          <p:spPr bwMode="auto">
            <a:xfrm>
              <a:off x="635" y="136"/>
              <a:ext cx="324" cy="382"/>
            </a:xfrm>
            <a:prstGeom prst="rect">
              <a:avLst/>
            </a:prstGeom>
            <a:noFill/>
            <a:ln w="9525">
              <a:noFill/>
              <a:miter lim="800000"/>
              <a:headEnd/>
              <a:tailEnd/>
            </a:ln>
          </p:spPr>
          <p:txBody>
            <a:bodyPr>
              <a:spAutoFit/>
            </a:bodyPr>
            <a:lstStyle/>
            <a:p>
              <a:r>
                <a:rPr lang="en-US" altLang="zh-CN" sz="2800" i="1">
                  <a:solidFill>
                    <a:schemeClr val="accent2"/>
                  </a:solidFill>
                  <a:latin typeface="Times New Roman" pitchFamily="18" charset="0"/>
                </a:rPr>
                <a:t>u</a:t>
              </a:r>
              <a:r>
                <a:rPr lang="en-US" altLang="zh-CN" sz="2400" baseline="-25000">
                  <a:solidFill>
                    <a:schemeClr val="accent2"/>
                  </a:solidFill>
                  <a:latin typeface="Times New Roman" pitchFamily="18" charset="0"/>
                </a:rPr>
                <a:t>2</a:t>
              </a:r>
            </a:p>
          </p:txBody>
        </p:sp>
        <p:sp>
          <p:nvSpPr>
            <p:cNvPr id="72714" name="Text Box 15"/>
            <p:cNvSpPr txBox="1">
              <a:spLocks noChangeArrowheads="1"/>
            </p:cNvSpPr>
            <p:nvPr/>
          </p:nvSpPr>
          <p:spPr bwMode="auto">
            <a:xfrm>
              <a:off x="1950" y="444"/>
              <a:ext cx="324" cy="381"/>
            </a:xfrm>
            <a:prstGeom prst="rect">
              <a:avLst/>
            </a:prstGeom>
            <a:noFill/>
            <a:ln w="9525">
              <a:noFill/>
              <a:miter lim="800000"/>
              <a:headEnd/>
              <a:tailEnd/>
            </a:ln>
          </p:spPr>
          <p:txBody>
            <a:bodyPr>
              <a:spAutoFit/>
            </a:bodyPr>
            <a:lstStyle/>
            <a:p>
              <a:r>
                <a:rPr lang="en-US" altLang="zh-CN" sz="2800" i="1">
                  <a:solidFill>
                    <a:schemeClr val="accent2"/>
                  </a:solidFill>
                  <a:latin typeface="Times New Roman" pitchFamily="18" charset="0"/>
                </a:rPr>
                <a:t>u</a:t>
              </a:r>
              <a:r>
                <a:rPr lang="en-US" altLang="zh-CN" sz="2400" baseline="-25000">
                  <a:solidFill>
                    <a:schemeClr val="accent2"/>
                  </a:solidFill>
                  <a:latin typeface="Times New Roman" pitchFamily="18" charset="0"/>
                </a:rPr>
                <a:t>1</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主成分分析的不足</a:t>
            </a:r>
          </a:p>
        </p:txBody>
      </p:sp>
      <p:sp>
        <p:nvSpPr>
          <p:cNvPr id="74754"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不足：</a:t>
            </a:r>
            <a:r>
              <a:rPr lang="en-US" altLang="zh-CN" smtClean="0">
                <a:solidFill>
                  <a:schemeClr val="tx1"/>
                </a:solidFill>
                <a:latin typeface="微软雅黑"/>
                <a:ea typeface="微软雅黑"/>
              </a:rPr>
              <a:t>PCA </a:t>
            </a:r>
            <a:r>
              <a:rPr lang="zh-CN" altLang="en-US" smtClean="0">
                <a:solidFill>
                  <a:schemeClr val="tx1"/>
                </a:solidFill>
                <a:latin typeface="微软雅黑"/>
                <a:ea typeface="微软雅黑"/>
              </a:rPr>
              <a:t>是一种非监督的算法，能找到很好地代表所有样本的方向，但这个方向对于分类未必是最有利的。</a:t>
            </a:r>
          </a:p>
          <a:p>
            <a:pPr marL="358775" indent="-358775"/>
            <a:endParaRPr lang="zh-CN" altLang="en-US" smtClean="0">
              <a:latin typeface="微软雅黑"/>
              <a:ea typeface="微软雅黑"/>
            </a:endParaRPr>
          </a:p>
        </p:txBody>
      </p:sp>
      <p:grpSp>
        <p:nvGrpSpPr>
          <p:cNvPr id="74755" name="Group 2"/>
          <p:cNvGrpSpPr>
            <a:grpSpLocks/>
          </p:cNvGrpSpPr>
          <p:nvPr/>
        </p:nvGrpSpPr>
        <p:grpSpPr bwMode="auto">
          <a:xfrm>
            <a:off x="3757613" y="2268538"/>
            <a:ext cx="4676775" cy="2255837"/>
            <a:chOff x="0" y="0"/>
            <a:chExt cx="3717" cy="1793"/>
          </a:xfrm>
        </p:grpSpPr>
        <p:sp>
          <p:nvSpPr>
            <p:cNvPr id="74756" name="Line 3"/>
            <p:cNvSpPr>
              <a:spLocks noChangeShapeType="1"/>
            </p:cNvSpPr>
            <p:nvPr/>
          </p:nvSpPr>
          <p:spPr bwMode="auto">
            <a:xfrm flipV="1">
              <a:off x="0" y="0"/>
              <a:ext cx="0" cy="1793"/>
            </a:xfrm>
            <a:prstGeom prst="line">
              <a:avLst/>
            </a:prstGeom>
            <a:noFill/>
            <a:ln w="9525">
              <a:solidFill>
                <a:schemeClr val="tx1"/>
              </a:solidFill>
              <a:round/>
              <a:headEnd/>
              <a:tailEnd type="triangle" w="med" len="med"/>
            </a:ln>
          </p:spPr>
          <p:txBody>
            <a:bodyPr/>
            <a:lstStyle/>
            <a:p>
              <a:endParaRPr lang="zh-CN" altLang="en-US"/>
            </a:p>
          </p:txBody>
        </p:sp>
        <p:sp>
          <p:nvSpPr>
            <p:cNvPr id="74757" name="Line 4"/>
            <p:cNvSpPr>
              <a:spLocks noChangeShapeType="1"/>
            </p:cNvSpPr>
            <p:nvPr/>
          </p:nvSpPr>
          <p:spPr bwMode="auto">
            <a:xfrm>
              <a:off x="0" y="1793"/>
              <a:ext cx="1861" cy="0"/>
            </a:xfrm>
            <a:prstGeom prst="line">
              <a:avLst/>
            </a:prstGeom>
            <a:noFill/>
            <a:ln w="9525">
              <a:solidFill>
                <a:schemeClr val="tx1"/>
              </a:solidFill>
              <a:round/>
              <a:headEnd/>
              <a:tailEnd type="triangle" w="med" len="med"/>
            </a:ln>
          </p:spPr>
          <p:txBody>
            <a:bodyPr/>
            <a:lstStyle/>
            <a:p>
              <a:endParaRPr lang="zh-CN" altLang="en-US"/>
            </a:p>
          </p:txBody>
        </p:sp>
        <p:sp>
          <p:nvSpPr>
            <p:cNvPr id="74758" name="Oval 5"/>
            <p:cNvSpPr>
              <a:spLocks noChangeArrowheads="1"/>
            </p:cNvSpPr>
            <p:nvPr/>
          </p:nvSpPr>
          <p:spPr bwMode="auto">
            <a:xfrm>
              <a:off x="345" y="1034"/>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59" name="Oval 6"/>
            <p:cNvSpPr>
              <a:spLocks noChangeArrowheads="1"/>
            </p:cNvSpPr>
            <p:nvPr/>
          </p:nvSpPr>
          <p:spPr bwMode="auto">
            <a:xfrm>
              <a:off x="1172" y="966"/>
              <a:ext cx="138" cy="137"/>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0" name="Oval 7"/>
            <p:cNvSpPr>
              <a:spLocks noChangeArrowheads="1"/>
            </p:cNvSpPr>
            <p:nvPr/>
          </p:nvSpPr>
          <p:spPr bwMode="auto">
            <a:xfrm>
              <a:off x="827" y="1034"/>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1" name="Oval 8"/>
            <p:cNvSpPr>
              <a:spLocks noChangeArrowheads="1"/>
            </p:cNvSpPr>
            <p:nvPr/>
          </p:nvSpPr>
          <p:spPr bwMode="auto">
            <a:xfrm>
              <a:off x="552" y="1172"/>
              <a:ext cx="137"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2" name="Oval 9"/>
            <p:cNvSpPr>
              <a:spLocks noChangeArrowheads="1"/>
            </p:cNvSpPr>
            <p:nvPr/>
          </p:nvSpPr>
          <p:spPr bwMode="auto">
            <a:xfrm>
              <a:off x="758" y="897"/>
              <a:ext cx="138" cy="137"/>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3" name="Oval 10"/>
            <p:cNvSpPr>
              <a:spLocks noChangeArrowheads="1"/>
            </p:cNvSpPr>
            <p:nvPr/>
          </p:nvSpPr>
          <p:spPr bwMode="auto">
            <a:xfrm>
              <a:off x="1172" y="690"/>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4" name="Oval 11"/>
            <p:cNvSpPr>
              <a:spLocks noChangeArrowheads="1"/>
            </p:cNvSpPr>
            <p:nvPr/>
          </p:nvSpPr>
          <p:spPr bwMode="auto">
            <a:xfrm>
              <a:off x="1517" y="483"/>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5" name="Oval 12"/>
            <p:cNvSpPr>
              <a:spLocks noChangeArrowheads="1"/>
            </p:cNvSpPr>
            <p:nvPr/>
          </p:nvSpPr>
          <p:spPr bwMode="auto">
            <a:xfrm>
              <a:off x="1792" y="483"/>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6" name="Oval 13"/>
            <p:cNvSpPr>
              <a:spLocks noChangeArrowheads="1"/>
            </p:cNvSpPr>
            <p:nvPr/>
          </p:nvSpPr>
          <p:spPr bwMode="auto">
            <a:xfrm>
              <a:off x="1448" y="759"/>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7" name="Oval 14"/>
            <p:cNvSpPr>
              <a:spLocks noChangeArrowheads="1"/>
            </p:cNvSpPr>
            <p:nvPr/>
          </p:nvSpPr>
          <p:spPr bwMode="auto">
            <a:xfrm>
              <a:off x="138" y="1517"/>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8" name="Oval 15"/>
            <p:cNvSpPr>
              <a:spLocks noChangeArrowheads="1"/>
            </p:cNvSpPr>
            <p:nvPr/>
          </p:nvSpPr>
          <p:spPr bwMode="auto">
            <a:xfrm>
              <a:off x="1655" y="828"/>
              <a:ext cx="137"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69" name="Oval 16"/>
            <p:cNvSpPr>
              <a:spLocks noChangeArrowheads="1"/>
            </p:cNvSpPr>
            <p:nvPr/>
          </p:nvSpPr>
          <p:spPr bwMode="auto">
            <a:xfrm>
              <a:off x="1103" y="1172"/>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70" name="Oval 17"/>
            <p:cNvSpPr>
              <a:spLocks noChangeArrowheads="1"/>
            </p:cNvSpPr>
            <p:nvPr/>
          </p:nvSpPr>
          <p:spPr bwMode="auto">
            <a:xfrm>
              <a:off x="483" y="1448"/>
              <a:ext cx="137"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71" name="Oval 18"/>
            <p:cNvSpPr>
              <a:spLocks noChangeArrowheads="1"/>
            </p:cNvSpPr>
            <p:nvPr/>
          </p:nvSpPr>
          <p:spPr bwMode="auto">
            <a:xfrm>
              <a:off x="896" y="1310"/>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72" name="Oval 19"/>
            <p:cNvSpPr>
              <a:spLocks noChangeArrowheads="1"/>
            </p:cNvSpPr>
            <p:nvPr/>
          </p:nvSpPr>
          <p:spPr bwMode="auto">
            <a:xfrm>
              <a:off x="276" y="1310"/>
              <a:ext cx="138" cy="13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74773" name="Line 20"/>
            <p:cNvSpPr>
              <a:spLocks noChangeShapeType="1"/>
            </p:cNvSpPr>
            <p:nvPr/>
          </p:nvSpPr>
          <p:spPr bwMode="auto">
            <a:xfrm flipV="1">
              <a:off x="69" y="276"/>
              <a:ext cx="2413" cy="1379"/>
            </a:xfrm>
            <a:prstGeom prst="line">
              <a:avLst/>
            </a:prstGeom>
            <a:noFill/>
            <a:ln w="63500">
              <a:solidFill>
                <a:srgbClr val="0000FF"/>
              </a:solidFill>
              <a:round/>
              <a:headEnd/>
              <a:tailEnd type="triangle" w="med" len="med"/>
            </a:ln>
          </p:spPr>
          <p:txBody>
            <a:bodyPr/>
            <a:lstStyle/>
            <a:p>
              <a:endParaRPr lang="zh-CN" altLang="en-US"/>
            </a:p>
          </p:txBody>
        </p:sp>
        <p:sp>
          <p:nvSpPr>
            <p:cNvPr id="74774" name="Text Box 21"/>
            <p:cNvSpPr txBox="1">
              <a:spLocks noChangeArrowheads="1"/>
            </p:cNvSpPr>
            <p:nvPr/>
          </p:nvSpPr>
          <p:spPr bwMode="auto">
            <a:xfrm>
              <a:off x="2496" y="0"/>
              <a:ext cx="1221" cy="712"/>
            </a:xfrm>
            <a:prstGeom prst="rect">
              <a:avLst/>
            </a:prstGeom>
            <a:noFill/>
            <a:ln w="9525">
              <a:noFill/>
              <a:miter lim="800000"/>
              <a:headEnd/>
              <a:tailEnd/>
            </a:ln>
          </p:spPr>
          <p:txBody>
            <a:bodyPr wrap="none">
              <a:spAutoFit/>
            </a:bodyPr>
            <a:lstStyle/>
            <a:p>
              <a:pPr>
                <a:spcBef>
                  <a:spcPct val="20000"/>
                </a:spcBef>
              </a:pPr>
              <a:r>
                <a:rPr lang="en-US" altLang="zh-CN" sz="2400">
                  <a:solidFill>
                    <a:srgbClr val="3333CC"/>
                  </a:solidFill>
                  <a:latin typeface="Times New Roman" pitchFamily="18" charset="0"/>
                </a:rPr>
                <a:t>Principal</a:t>
              </a:r>
            </a:p>
            <a:p>
              <a:pPr>
                <a:spcBef>
                  <a:spcPct val="20000"/>
                </a:spcBef>
              </a:pPr>
              <a:r>
                <a:rPr lang="en-US" altLang="zh-CN" sz="2400">
                  <a:solidFill>
                    <a:srgbClr val="3333CC"/>
                  </a:solidFill>
                  <a:latin typeface="Times New Roman" pitchFamily="18" charset="0"/>
                </a:rPr>
                <a:t>component</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1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主成分分析的算法</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sym typeface="+mn-ea"/>
              </a:rPr>
              <a:t>算法：利用协方差矩阵</a:t>
            </a:r>
            <a:endParaRPr lang="en-US" altLang="zh-CN" dirty="0">
              <a:cs typeface="+mn-cs"/>
            </a:endParaRPr>
          </a:p>
          <a:p>
            <a:pPr marL="0" indent="0" fontAlgn="auto">
              <a:spcAft>
                <a:spcPts val="0"/>
              </a:spcAft>
              <a:buFont typeface="Wingdings" panose="05000000000000000000" pitchFamily="2" charset="2"/>
              <a:buNone/>
              <a:defRPr/>
            </a:pPr>
            <a:r>
              <a:rPr lang="zh-CN" altLang="en-US" sz="2000" dirty="0">
                <a:solidFill>
                  <a:schemeClr val="tx1"/>
                </a:solidFill>
                <a:cs typeface="+mn-cs"/>
                <a:sym typeface="+mn-ea"/>
              </a:rPr>
              <a:t>假</a:t>
            </a:r>
            <a:r>
              <a:rPr lang="zh-CN" altLang="zh-CN" sz="2000" dirty="0">
                <a:solidFill>
                  <a:schemeClr val="tx1"/>
                </a:solidFill>
                <a:cs typeface="+mn-cs"/>
                <a:sym typeface="+mn-ea"/>
              </a:rPr>
              <a:t>设</a:t>
            </a:r>
            <a:r>
              <a:rPr lang="en-US" altLang="zh-CN" sz="2000" i="1" dirty="0">
                <a:solidFill>
                  <a:schemeClr val="tx1"/>
                </a:solidFill>
                <a:cs typeface="+mn-cs"/>
                <a:sym typeface="+mn-ea"/>
              </a:rPr>
              <a:t>X </a:t>
            </a:r>
            <a:r>
              <a:rPr lang="zh-CN" altLang="zh-CN" sz="2000" dirty="0">
                <a:solidFill>
                  <a:schemeClr val="tx1"/>
                </a:solidFill>
                <a:cs typeface="+mn-cs"/>
                <a:sym typeface="+mn-ea"/>
              </a:rPr>
              <a:t>是</a:t>
            </a:r>
            <a:r>
              <a:rPr lang="en-US" altLang="zh-CN" sz="2000" i="1" dirty="0">
                <a:solidFill>
                  <a:schemeClr val="tx1"/>
                </a:solidFill>
                <a:cs typeface="+mn-cs"/>
                <a:sym typeface="+mn-ea"/>
              </a:rPr>
              <a:t>D </a:t>
            </a:r>
            <a:r>
              <a:rPr lang="zh-CN" altLang="zh-CN" sz="2000" dirty="0">
                <a:solidFill>
                  <a:schemeClr val="tx1"/>
                </a:solidFill>
                <a:cs typeface="+mn-cs"/>
                <a:sym typeface="+mn-ea"/>
              </a:rPr>
              <a:t>维样本向量，</a:t>
            </a:r>
            <a:r>
              <a:rPr lang="en-US" altLang="zh-CN" sz="2000" dirty="0">
                <a:solidFill>
                  <a:schemeClr val="tx1"/>
                </a:solidFill>
                <a:cs typeface="+mn-cs"/>
                <a:sym typeface="+mn-ea"/>
              </a:rPr>
              <a:t> {</a:t>
            </a:r>
            <a:r>
              <a:rPr lang="en-US" altLang="zh-CN" sz="2000" i="1" dirty="0">
                <a:solidFill>
                  <a:schemeClr val="tx1"/>
                </a:solidFill>
                <a:cs typeface="+mn-cs"/>
                <a:sym typeface="+mn-ea"/>
              </a:rPr>
              <a:t>X </a:t>
            </a:r>
            <a:r>
              <a:rPr lang="en-US" altLang="zh-CN" sz="2000" dirty="0">
                <a:solidFill>
                  <a:schemeClr val="tx1"/>
                </a:solidFill>
                <a:cs typeface="+mn-cs"/>
                <a:sym typeface="+mn-ea"/>
              </a:rPr>
              <a:t>}</a:t>
            </a:r>
            <a:r>
              <a:rPr lang="zh-CN" altLang="zh-CN" sz="2000" dirty="0">
                <a:solidFill>
                  <a:schemeClr val="tx1"/>
                </a:solidFill>
                <a:cs typeface="+mn-cs"/>
                <a:sym typeface="+mn-ea"/>
              </a:rPr>
              <a:t>是包含</a:t>
            </a:r>
            <a:r>
              <a:rPr lang="en-US" altLang="zh-CN" sz="2000" dirty="0">
                <a:solidFill>
                  <a:schemeClr val="tx1"/>
                </a:solidFill>
                <a:cs typeface="+mn-cs"/>
                <a:sym typeface="+mn-ea"/>
              </a:rPr>
              <a:t>N</a:t>
            </a:r>
            <a:r>
              <a:rPr lang="zh-CN" altLang="en-US" sz="2000" dirty="0">
                <a:solidFill>
                  <a:schemeClr val="tx1"/>
                </a:solidFill>
                <a:cs typeface="+mn-cs"/>
                <a:sym typeface="+mn-ea"/>
              </a:rPr>
              <a:t>个样本</a:t>
            </a:r>
            <a:r>
              <a:rPr lang="en-US" altLang="zh-CN" sz="2000" dirty="0">
                <a:solidFill>
                  <a:schemeClr val="tx1"/>
                </a:solidFill>
                <a:cs typeface="+mn-cs"/>
                <a:sym typeface="+mn-ea"/>
              </a:rPr>
              <a:t>M</a:t>
            </a:r>
            <a:r>
              <a:rPr lang="zh-CN" altLang="zh-CN" sz="2000" dirty="0">
                <a:solidFill>
                  <a:schemeClr val="tx1"/>
                </a:solidFill>
                <a:cs typeface="+mn-cs"/>
                <a:sym typeface="+mn-ea"/>
              </a:rPr>
              <a:t>个类的样本集。将</a:t>
            </a:r>
            <a:r>
              <a:rPr lang="en-US" altLang="zh-CN" sz="2000" i="1" dirty="0">
                <a:solidFill>
                  <a:schemeClr val="tx1"/>
                </a:solidFill>
                <a:cs typeface="+mn-cs"/>
                <a:sym typeface="+mn-ea"/>
              </a:rPr>
              <a:t>X </a:t>
            </a:r>
            <a:r>
              <a:rPr lang="zh-CN" altLang="zh-CN" sz="2000" dirty="0">
                <a:solidFill>
                  <a:schemeClr val="tx1"/>
                </a:solidFill>
                <a:cs typeface="+mn-cs"/>
                <a:sym typeface="+mn-ea"/>
              </a:rPr>
              <a:t>变换为</a:t>
            </a:r>
            <a:r>
              <a:rPr lang="en-US" altLang="zh-CN" sz="2000" i="1" dirty="0">
                <a:solidFill>
                  <a:schemeClr val="tx1"/>
                </a:solidFill>
                <a:cs typeface="+mn-cs"/>
                <a:sym typeface="+mn-ea"/>
              </a:rPr>
              <a:t>d  </a:t>
            </a:r>
            <a:r>
              <a:rPr lang="zh-CN" altLang="zh-CN" sz="2000" dirty="0">
                <a:solidFill>
                  <a:schemeClr val="tx1"/>
                </a:solidFill>
                <a:cs typeface="+mn-cs"/>
                <a:sym typeface="+mn-ea"/>
              </a:rPr>
              <a:t>维样本向量的方法：</a:t>
            </a:r>
            <a:endParaRPr lang="zh-CN" altLang="zh-CN" sz="2000" dirty="0">
              <a:solidFill>
                <a:schemeClr val="tx1"/>
              </a:solidFill>
              <a:cs typeface="+mn-cs"/>
            </a:endParaRPr>
          </a:p>
          <a:p>
            <a:pPr marL="0" lvl="1" indent="284480" fontAlgn="auto">
              <a:spcBef>
                <a:spcPts val="0"/>
              </a:spcBef>
              <a:spcAft>
                <a:spcPts val="0"/>
              </a:spcAft>
              <a:buFont typeface="Wingdings" panose="05000000000000000000" pitchFamily="2" charset="2"/>
              <a:buNone/>
              <a:defRPr/>
            </a:pPr>
            <a:r>
              <a:rPr lang="zh-CN" altLang="zh-CN" dirty="0">
                <a:cs typeface="+mn-cs"/>
              </a:rPr>
              <a:t>第一步：</a:t>
            </a:r>
            <a:r>
              <a:rPr lang="zh-CN" altLang="en-US" dirty="0">
                <a:cs typeface="+mn-cs"/>
              </a:rPr>
              <a:t>求均值和差值： </a:t>
            </a:r>
            <a:endParaRPr lang="en-US" altLang="zh-CN" dirty="0">
              <a:cs typeface="+mn-cs"/>
            </a:endParaRPr>
          </a:p>
          <a:p>
            <a:pPr marL="0" lvl="1" indent="284480" fontAlgn="auto">
              <a:spcBef>
                <a:spcPts val="0"/>
              </a:spcBef>
              <a:spcAft>
                <a:spcPts val="0"/>
              </a:spcAft>
              <a:buFont typeface="Wingdings" panose="05000000000000000000" pitchFamily="2" charset="2"/>
              <a:buNone/>
              <a:defRPr/>
            </a:pPr>
            <a:endParaRPr lang="en-US" altLang="zh-CN" dirty="0">
              <a:cs typeface="+mn-cs"/>
            </a:endParaRPr>
          </a:p>
          <a:p>
            <a:pPr marL="0" lvl="1" indent="284480" fontAlgn="auto">
              <a:spcBef>
                <a:spcPts val="0"/>
              </a:spcBef>
              <a:spcAft>
                <a:spcPts val="0"/>
              </a:spcAft>
              <a:buFont typeface="Wingdings" panose="05000000000000000000" pitchFamily="2" charset="2"/>
              <a:buNone/>
              <a:defRPr/>
            </a:pPr>
            <a:r>
              <a:rPr lang="zh-CN" altLang="en-US" dirty="0">
                <a:cs typeface="+mn-cs"/>
              </a:rPr>
              <a:t>第二步：</a:t>
            </a:r>
            <a:r>
              <a:rPr lang="zh-CN" altLang="zh-CN" dirty="0">
                <a:cs typeface="+mn-cs"/>
              </a:rPr>
              <a:t>求</a:t>
            </a:r>
            <a:r>
              <a:rPr lang="zh-CN" altLang="en-US" dirty="0">
                <a:cs typeface="+mn-cs"/>
              </a:rPr>
              <a:t>协方差</a:t>
            </a:r>
            <a:r>
              <a:rPr lang="zh-CN" altLang="zh-CN" dirty="0">
                <a:cs typeface="+mn-cs"/>
              </a:rPr>
              <a:t>矩阵：</a:t>
            </a:r>
            <a:endParaRPr lang="en-US" altLang="zh-CN" dirty="0">
              <a:cs typeface="+mn-cs"/>
            </a:endParaRPr>
          </a:p>
          <a:p>
            <a:pPr marL="0" lvl="1" indent="284480" fontAlgn="auto">
              <a:spcBef>
                <a:spcPts val="0"/>
              </a:spcBef>
              <a:spcAft>
                <a:spcPts val="0"/>
              </a:spcAft>
              <a:buFont typeface="Wingdings" panose="05000000000000000000" pitchFamily="2" charset="2"/>
              <a:buNone/>
              <a:defRPr/>
            </a:pPr>
            <a:endParaRPr lang="en-US" altLang="zh-CN" dirty="0">
              <a:cs typeface="+mn-cs"/>
            </a:endParaRPr>
          </a:p>
          <a:p>
            <a:pPr marL="0" lvl="1" indent="284480" fontAlgn="auto">
              <a:spcBef>
                <a:spcPts val="0"/>
              </a:spcBef>
              <a:spcAft>
                <a:spcPts val="0"/>
              </a:spcAft>
              <a:buFont typeface="Wingdings" panose="05000000000000000000" pitchFamily="2" charset="2"/>
              <a:buNone/>
              <a:defRPr/>
            </a:pPr>
            <a:r>
              <a:rPr lang="zh-CN" altLang="zh-CN" dirty="0">
                <a:cs typeface="+mn-cs"/>
              </a:rPr>
              <a:t>第二步：求</a:t>
            </a:r>
            <a:r>
              <a:rPr lang="en-US" altLang="zh-CN" i="1" dirty="0">
                <a:cs typeface="+mn-cs"/>
              </a:rPr>
              <a:t>C </a:t>
            </a:r>
            <a:r>
              <a:rPr lang="zh-CN" altLang="zh-CN" dirty="0">
                <a:cs typeface="+mn-cs"/>
              </a:rPr>
              <a:t>的特征值</a:t>
            </a:r>
            <a:r>
              <a:rPr lang="zh-CN" altLang="en-US" dirty="0">
                <a:cs typeface="+mn-cs"/>
              </a:rPr>
              <a:t>，</a:t>
            </a:r>
            <a:r>
              <a:rPr lang="zh-CN" altLang="zh-CN" dirty="0">
                <a:cs typeface="+mn-cs"/>
              </a:rPr>
              <a:t>对特征值由大到小进行排列，选择前</a:t>
            </a:r>
            <a:r>
              <a:rPr lang="en-US" altLang="zh-CN" i="1" dirty="0">
                <a:cs typeface="+mn-cs"/>
              </a:rPr>
              <a:t>d </a:t>
            </a:r>
            <a:r>
              <a:rPr lang="zh-CN" altLang="zh-CN" dirty="0">
                <a:cs typeface="+mn-cs"/>
              </a:rPr>
              <a:t>个最大的特征值。</a:t>
            </a:r>
          </a:p>
          <a:p>
            <a:pPr marL="0" lvl="1" indent="284480" fontAlgn="auto">
              <a:spcBef>
                <a:spcPts val="0"/>
              </a:spcBef>
              <a:spcAft>
                <a:spcPts val="0"/>
              </a:spcAft>
              <a:buFont typeface="Wingdings" panose="05000000000000000000" pitchFamily="2" charset="2"/>
              <a:buNone/>
              <a:defRPr/>
            </a:pPr>
            <a:r>
              <a:rPr lang="zh-CN" altLang="zh-CN" dirty="0">
                <a:cs typeface="+mn-cs"/>
              </a:rPr>
              <a:t>第三步：计算前</a:t>
            </a:r>
            <a:r>
              <a:rPr lang="en-US" altLang="zh-CN" i="1" dirty="0">
                <a:cs typeface="+mn-cs"/>
              </a:rPr>
              <a:t>d </a:t>
            </a:r>
            <a:r>
              <a:rPr lang="zh-CN" altLang="zh-CN" dirty="0">
                <a:cs typeface="+mn-cs"/>
              </a:rPr>
              <a:t>个最大的特征值对应的特征向量</a:t>
            </a:r>
            <a:r>
              <a:rPr lang="en-US" altLang="zh-CN" dirty="0">
                <a:cs typeface="+mn-cs"/>
              </a:rPr>
              <a:t> </a:t>
            </a:r>
            <a:r>
              <a:rPr lang="zh-CN" altLang="zh-CN" dirty="0">
                <a:cs typeface="+mn-cs"/>
              </a:rPr>
              <a:t>，归一化后构成变换矩阵</a:t>
            </a:r>
            <a:r>
              <a:rPr lang="en-US" altLang="zh-CN" dirty="0">
                <a:cs typeface="+mn-cs"/>
              </a:rPr>
              <a:t> :</a:t>
            </a:r>
          </a:p>
          <a:p>
            <a:pPr marL="0" lvl="1" indent="284480" fontAlgn="auto">
              <a:spcBef>
                <a:spcPts val="0"/>
              </a:spcBef>
              <a:spcAft>
                <a:spcPts val="0"/>
              </a:spcAft>
              <a:buFont typeface="Wingdings" panose="05000000000000000000" pitchFamily="2" charset="2"/>
              <a:buNone/>
              <a:defRPr/>
            </a:pPr>
            <a:endParaRPr lang="en-US" altLang="zh-CN" dirty="0">
              <a:cs typeface="+mn-cs"/>
            </a:endParaRPr>
          </a:p>
          <a:p>
            <a:pPr marL="0" lvl="1" indent="284480" fontAlgn="auto">
              <a:spcBef>
                <a:spcPts val="0"/>
              </a:spcBef>
              <a:spcAft>
                <a:spcPts val="0"/>
              </a:spcAft>
              <a:buFont typeface="Wingdings" panose="05000000000000000000" pitchFamily="2" charset="2"/>
              <a:buNone/>
              <a:defRPr/>
            </a:pPr>
            <a:r>
              <a:rPr lang="zh-CN" altLang="zh-CN" dirty="0">
                <a:cs typeface="+mn-cs"/>
              </a:rPr>
              <a:t>第四步：对</a:t>
            </a:r>
            <a:r>
              <a:rPr lang="en-US" altLang="zh-CN" dirty="0">
                <a:cs typeface="+mn-cs"/>
              </a:rPr>
              <a:t> </a:t>
            </a:r>
            <a:r>
              <a:rPr lang="en-US" altLang="zh-CN" i="1" dirty="0">
                <a:cs typeface="+mn-cs"/>
              </a:rPr>
              <a:t>X </a:t>
            </a:r>
            <a:r>
              <a:rPr lang="zh-CN" altLang="zh-CN" dirty="0">
                <a:cs typeface="+mn-cs"/>
              </a:rPr>
              <a:t>进行变换，得变换后向量：</a:t>
            </a:r>
          </a:p>
          <a:p>
            <a:pPr marL="0" lvl="1" indent="284480" fontAlgn="auto">
              <a:spcBef>
                <a:spcPts val="0"/>
              </a:spcBef>
              <a:spcAft>
                <a:spcPts val="0"/>
              </a:spcAft>
              <a:buFont typeface="Wingdings" panose="05000000000000000000" pitchFamily="2" charset="2"/>
              <a:buNone/>
              <a:defRPr/>
            </a:pPr>
            <a:r>
              <a:rPr lang="zh-CN" altLang="en-US" b="1" dirty="0">
                <a:solidFill>
                  <a:srgbClr val="FF0000"/>
                </a:solidFill>
                <a:cs typeface="+mn-cs"/>
                <a:sym typeface="+mn-ea"/>
              </a:rPr>
              <a:t>变换结果：</a:t>
            </a:r>
            <a:r>
              <a:rPr lang="en-US" altLang="zh-CN" i="1" dirty="0">
                <a:cs typeface="+mn-cs"/>
                <a:sym typeface="+mn-ea"/>
              </a:rPr>
              <a:t>d</a:t>
            </a:r>
            <a:r>
              <a:rPr lang="en-US" altLang="zh-CN" dirty="0">
                <a:cs typeface="+mn-cs"/>
                <a:sym typeface="+mn-ea"/>
              </a:rPr>
              <a:t> </a:t>
            </a:r>
            <a:r>
              <a:rPr lang="zh-CN" altLang="zh-CN" dirty="0">
                <a:cs typeface="+mn-cs"/>
                <a:sym typeface="+mn-ea"/>
              </a:rPr>
              <a:t>维</a:t>
            </a:r>
            <a:r>
              <a:rPr lang="zh-CN" altLang="en-US" dirty="0">
                <a:cs typeface="+mn-cs"/>
                <a:sym typeface="+mn-ea"/>
              </a:rPr>
              <a:t>样本</a:t>
            </a:r>
            <a:r>
              <a:rPr lang="zh-CN" altLang="zh-CN" dirty="0">
                <a:cs typeface="+mn-cs"/>
                <a:sym typeface="+mn-ea"/>
              </a:rPr>
              <a:t>向量</a:t>
            </a:r>
            <a:r>
              <a:rPr lang="en-US" altLang="zh-CN" i="1" dirty="0">
                <a:cs typeface="+mn-cs"/>
                <a:sym typeface="+mn-ea"/>
              </a:rPr>
              <a:t>Y</a:t>
            </a:r>
            <a:endParaRPr lang="zh-CN" altLang="zh-CN" i="1" dirty="0">
              <a:cs typeface="+mn-cs"/>
            </a:endParaRPr>
          </a:p>
          <a:p>
            <a:pPr fontAlgn="auto">
              <a:spcAft>
                <a:spcPts val="0"/>
              </a:spcAft>
              <a:defRPr/>
            </a:pPr>
            <a:endParaRPr lang="zh-CN" altLang="en-US" dirty="0">
              <a:cs typeface="+mn-cs"/>
            </a:endParaRPr>
          </a:p>
        </p:txBody>
      </p:sp>
      <p:graphicFrame>
        <p:nvGraphicFramePr>
          <p:cNvPr id="7" name="Object 382"/>
          <p:cNvGraphicFramePr>
            <a:graphicFrameLocks noChangeAspect="1"/>
          </p:cNvGraphicFramePr>
          <p:nvPr/>
        </p:nvGraphicFramePr>
        <p:xfrm>
          <a:off x="4386263" y="5165725"/>
          <a:ext cx="2151062" cy="425450"/>
        </p:xfrm>
        <a:graphic>
          <a:graphicData uri="http://schemas.openxmlformats.org/presentationml/2006/ole">
            <p:oleObj spid="_x0000_s18814" name="Equation" r:id="rId3" imgW="1155700" imgH="228600" progId="Equation.DSMT4">
              <p:embed/>
            </p:oleObj>
          </a:graphicData>
        </a:graphic>
      </p:graphicFrame>
      <p:graphicFrame>
        <p:nvGraphicFramePr>
          <p:cNvPr id="8" name="Object 383"/>
          <p:cNvGraphicFramePr>
            <a:graphicFrameLocks noChangeAspect="1"/>
          </p:cNvGraphicFramePr>
          <p:nvPr/>
        </p:nvGraphicFramePr>
        <p:xfrm>
          <a:off x="6315075" y="5686425"/>
          <a:ext cx="1200150" cy="363538"/>
        </p:xfrm>
        <a:graphic>
          <a:graphicData uri="http://schemas.openxmlformats.org/presentationml/2006/ole">
            <p:oleObj spid="_x0000_s18815" name="Equation" r:id="rId4" imgW="698197" imgH="215806" progId="Equation.DSMT4">
              <p:embed/>
            </p:oleObj>
          </a:graphicData>
        </a:graphic>
      </p:graphicFrame>
      <p:graphicFrame>
        <p:nvGraphicFramePr>
          <p:cNvPr id="18816" name="Object 384"/>
          <p:cNvGraphicFramePr>
            <a:graphicFrameLocks noChangeAspect="1"/>
          </p:cNvGraphicFramePr>
          <p:nvPr/>
        </p:nvGraphicFramePr>
        <p:xfrm>
          <a:off x="4386263" y="2359025"/>
          <a:ext cx="1241425" cy="701675"/>
        </p:xfrm>
        <a:graphic>
          <a:graphicData uri="http://schemas.openxmlformats.org/presentationml/2006/ole">
            <p:oleObj spid="_x0000_s18816" name="Equation" r:id="rId5" imgW="825480" imgH="431640" progId="Equation.DSMT4">
              <p:embed/>
            </p:oleObj>
          </a:graphicData>
        </a:graphic>
      </p:graphicFrame>
      <p:graphicFrame>
        <p:nvGraphicFramePr>
          <p:cNvPr id="18817" name="Object 385"/>
          <p:cNvGraphicFramePr>
            <a:graphicFrameLocks noChangeAspect="1"/>
          </p:cNvGraphicFramePr>
          <p:nvPr/>
        </p:nvGraphicFramePr>
        <p:xfrm>
          <a:off x="5872163" y="2473325"/>
          <a:ext cx="1477962" cy="473075"/>
        </p:xfrm>
        <a:graphic>
          <a:graphicData uri="http://schemas.openxmlformats.org/presentationml/2006/ole">
            <p:oleObj spid="_x0000_s18817" r:id="rId6" imgW="787320" imgH="228600" progId="Equation.3">
              <p:embed/>
            </p:oleObj>
          </a:graphicData>
        </a:graphic>
      </p:graphicFrame>
      <p:graphicFrame>
        <p:nvGraphicFramePr>
          <p:cNvPr id="18818" name="Object 386"/>
          <p:cNvGraphicFramePr>
            <a:graphicFrameLocks noChangeAspect="1"/>
          </p:cNvGraphicFramePr>
          <p:nvPr/>
        </p:nvGraphicFramePr>
        <p:xfrm>
          <a:off x="4386263" y="3244850"/>
          <a:ext cx="2646362" cy="782638"/>
        </p:xfrm>
        <a:graphic>
          <a:graphicData uri="http://schemas.openxmlformats.org/presentationml/2006/ole">
            <p:oleObj spid="_x0000_s18818" r:id="rId7" imgW="14475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数据预处理的形式</a:t>
            </a:r>
          </a:p>
        </p:txBody>
      </p:sp>
      <p:sp>
        <p:nvSpPr>
          <p:cNvPr id="6041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数据清理</a:t>
            </a:r>
          </a:p>
          <a:p>
            <a:pPr marL="358775" lvl="1" indent="0">
              <a:lnSpc>
                <a:spcPct val="120000"/>
              </a:lnSpc>
              <a:spcBef>
                <a:spcPct val="0"/>
              </a:spcBef>
              <a:buFont typeface="Wingdings" panose="05000000000000000000" pitchFamily="2" charset="2"/>
              <a:buNone/>
            </a:pPr>
            <a:r>
              <a:rPr lang="zh-CN" altLang="en-US" smtClean="0">
                <a:latin typeface="微软雅黑"/>
                <a:ea typeface="微软雅黑"/>
              </a:rPr>
              <a:t>填写缺失的值；光滑噪声数据，识别或删除孤立点；解决不一致性；解决由于数据集成造成的数据冗余问题；</a:t>
            </a:r>
          </a:p>
          <a:p>
            <a:pPr marL="358775" indent="-358775">
              <a:spcBef>
                <a:spcPct val="0"/>
              </a:spcBef>
            </a:pPr>
            <a:r>
              <a:rPr lang="zh-CN" altLang="en-US" smtClean="0">
                <a:latin typeface="微软雅黑"/>
                <a:ea typeface="微软雅黑"/>
              </a:rPr>
              <a:t>数据集成</a:t>
            </a:r>
          </a:p>
          <a:p>
            <a:pPr marL="358775" lvl="1" indent="0">
              <a:lnSpc>
                <a:spcPct val="120000"/>
              </a:lnSpc>
              <a:spcBef>
                <a:spcPct val="0"/>
              </a:spcBef>
              <a:buFont typeface="Wingdings" panose="05000000000000000000" pitchFamily="2" charset="2"/>
              <a:buNone/>
            </a:pPr>
            <a:r>
              <a:rPr lang="zh-CN" altLang="en-US" smtClean="0">
                <a:latin typeface="微软雅黑"/>
                <a:ea typeface="微软雅黑"/>
              </a:rPr>
              <a:t>将多个数据源中的数据整合到一个一致的存储中，减少不一致和冗余；</a:t>
            </a:r>
            <a:endParaRPr lang="en-US" altLang="zh-CN" smtClean="0">
              <a:latin typeface="微软雅黑"/>
              <a:ea typeface="微软雅黑"/>
            </a:endParaRPr>
          </a:p>
          <a:p>
            <a:pPr marL="358775" indent="-358775">
              <a:spcBef>
                <a:spcPct val="0"/>
              </a:spcBef>
            </a:pPr>
            <a:r>
              <a:rPr lang="zh-CN" altLang="en-US" smtClean="0">
                <a:latin typeface="微软雅黑"/>
                <a:ea typeface="微软雅黑"/>
              </a:rPr>
              <a:t>数据归约</a:t>
            </a:r>
          </a:p>
          <a:p>
            <a:pPr marL="358775" lvl="1" indent="0">
              <a:lnSpc>
                <a:spcPct val="120000"/>
              </a:lnSpc>
              <a:spcBef>
                <a:spcPct val="0"/>
              </a:spcBef>
              <a:buFont typeface="Wingdings" panose="05000000000000000000" pitchFamily="2" charset="2"/>
              <a:buNone/>
            </a:pPr>
            <a:r>
              <a:rPr lang="zh-CN" altLang="en-US" smtClean="0">
                <a:latin typeface="微软雅黑"/>
                <a:ea typeface="微软雅黑"/>
              </a:rPr>
              <a:t>得到数据集的简化表示，它小得多，但可以得到相同或相近的结果，包括维归约和数值归约</a:t>
            </a:r>
          </a:p>
          <a:p>
            <a:pPr marL="358775" indent="-358775">
              <a:spcBef>
                <a:spcPct val="0"/>
              </a:spcBef>
            </a:pPr>
            <a:r>
              <a:rPr lang="zh-CN" altLang="en-US" smtClean="0">
                <a:latin typeface="微软雅黑"/>
                <a:ea typeface="微软雅黑"/>
              </a:rPr>
              <a:t>数据离散化和概念分层</a:t>
            </a:r>
          </a:p>
          <a:p>
            <a:pPr marL="358775" lvl="1" indent="0">
              <a:lnSpc>
                <a:spcPct val="120000"/>
              </a:lnSpc>
              <a:spcBef>
                <a:spcPct val="0"/>
              </a:spcBef>
              <a:buFont typeface="Wingdings" panose="05000000000000000000" pitchFamily="2" charset="2"/>
              <a:buNone/>
            </a:pPr>
            <a:r>
              <a:rPr lang="zh-CN" altLang="en-US" smtClean="0">
                <a:latin typeface="微软雅黑"/>
                <a:ea typeface="微软雅黑"/>
              </a:rPr>
              <a:t>是数据归约的一部分，通过数据的离散化和概念分层来归约数据，对数字型数据特别重要</a:t>
            </a:r>
          </a:p>
          <a:p>
            <a:pPr marL="358775" indent="-358775">
              <a:spcBef>
                <a:spcPct val="0"/>
              </a:spcBef>
            </a:pPr>
            <a:r>
              <a:rPr lang="zh-CN" altLang="en-US" smtClean="0">
                <a:latin typeface="微软雅黑"/>
                <a:ea typeface="微软雅黑"/>
              </a:rPr>
              <a:t>数据变换</a:t>
            </a:r>
          </a:p>
          <a:p>
            <a:pPr marL="358775" lvl="1" indent="0">
              <a:lnSpc>
                <a:spcPct val="120000"/>
              </a:lnSpc>
              <a:spcBef>
                <a:spcPct val="0"/>
              </a:spcBef>
              <a:buFont typeface="Wingdings" panose="05000000000000000000" pitchFamily="2" charset="2"/>
              <a:buNone/>
            </a:pPr>
            <a:r>
              <a:rPr lang="zh-CN" altLang="en-US" smtClean="0">
                <a:latin typeface="微软雅黑"/>
                <a:ea typeface="微软雅黑"/>
              </a:rPr>
              <a:t>规范化、数据离散化和概念分层都是某种形式的数据变换</a:t>
            </a:r>
          </a:p>
          <a:p>
            <a:pPr marL="358775" indent="-358775"/>
            <a:endParaRPr lang="zh-CN" altLang="en-US" smtClean="0">
              <a:latin typeface="微软雅黑"/>
              <a:ea typeface="微软雅黑"/>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04"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主成分分析的应用</a:t>
            </a:r>
          </a:p>
        </p:txBody>
      </p:sp>
      <p:sp>
        <p:nvSpPr>
          <p:cNvPr id="22605"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降维与压缩</a:t>
            </a:r>
            <a:endParaRPr lang="en-US" altLang="zh-CN" smtClean="0">
              <a:latin typeface="微软雅黑"/>
              <a:ea typeface="微软雅黑"/>
            </a:endParaRPr>
          </a:p>
          <a:p>
            <a:pPr marL="358775" indent="-358775"/>
            <a:r>
              <a:rPr lang="zh-CN" altLang="en-US" smtClean="0">
                <a:latin typeface="微软雅黑"/>
                <a:ea typeface="微软雅黑"/>
              </a:rPr>
              <a:t>构造参数模型</a:t>
            </a:r>
            <a:endParaRPr lang="en-US" altLang="zh-CN" smtClean="0">
              <a:latin typeface="微软雅黑"/>
              <a:ea typeface="微软雅黑"/>
            </a:endParaRPr>
          </a:p>
          <a:p>
            <a:pPr marL="719138" lvl="1" indent="-287338"/>
            <a:r>
              <a:rPr lang="zh-CN" altLang="en-US" smtClean="0">
                <a:latin typeface="微软雅黑"/>
                <a:ea typeface="微软雅黑"/>
              </a:rPr>
              <a:t>构建特征脸空间</a:t>
            </a:r>
          </a:p>
        </p:txBody>
      </p:sp>
      <p:graphicFrame>
        <p:nvGraphicFramePr>
          <p:cNvPr id="4" name="Object 75"/>
          <p:cNvGraphicFramePr>
            <a:graphicFrameLocks noChangeAspect="1"/>
          </p:cNvGraphicFramePr>
          <p:nvPr/>
        </p:nvGraphicFramePr>
        <p:xfrm>
          <a:off x="4510088" y="1931988"/>
          <a:ext cx="6481762" cy="4000500"/>
        </p:xfrm>
        <a:graphic>
          <a:graphicData uri="http://schemas.openxmlformats.org/presentationml/2006/ole">
            <p:oleObj spid="_x0000_s22603" r:id="rId4" imgW="6118555" imgH="3778606"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主成分分析的应用（续）</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sym typeface="+mn-ea"/>
              </a:rPr>
              <a:t>构建特征脸空间：</a:t>
            </a:r>
          </a:p>
          <a:p>
            <a:pPr marL="0" indent="0" fontAlgn="auto">
              <a:spcBef>
                <a:spcPts val="0"/>
              </a:spcBef>
              <a:spcAft>
                <a:spcPts val="0"/>
              </a:spcAft>
              <a:buClr>
                <a:srgbClr val="FF0000"/>
              </a:buClr>
              <a:buFont typeface="Wingdings" panose="05000000000000000000" pitchFamily="2" charset="2"/>
              <a:buNone/>
              <a:defRPr/>
            </a:pPr>
            <a:r>
              <a:rPr lang="zh-CN" altLang="en-US" sz="2400" dirty="0">
                <a:solidFill>
                  <a:schemeClr val="tx1"/>
                </a:solidFill>
                <a:cs typeface="+mn-cs"/>
              </a:rPr>
              <a:t>基于</a:t>
            </a:r>
            <a:r>
              <a:rPr lang="en-US" altLang="zh-CN" sz="2400" dirty="0">
                <a:solidFill>
                  <a:schemeClr val="tx1"/>
                </a:solidFill>
                <a:cs typeface="+mn-cs"/>
              </a:rPr>
              <a:t>PCA</a:t>
            </a:r>
            <a:r>
              <a:rPr lang="zh-CN" altLang="en-US" sz="2400" dirty="0">
                <a:solidFill>
                  <a:schemeClr val="tx1"/>
                </a:solidFill>
                <a:cs typeface="+mn-cs"/>
              </a:rPr>
              <a:t>构建特征脸空间是对图像进行</a:t>
            </a:r>
            <a:r>
              <a:rPr lang="en-US" altLang="zh-CN" sz="2400" dirty="0">
                <a:solidFill>
                  <a:schemeClr val="tx1"/>
                </a:solidFill>
                <a:cs typeface="+mn-cs"/>
              </a:rPr>
              <a:t>K-L</a:t>
            </a:r>
            <a:r>
              <a:rPr lang="zh-CN" altLang="en-US" sz="2400" dirty="0">
                <a:solidFill>
                  <a:schemeClr val="tx1"/>
                </a:solidFill>
                <a:cs typeface="+mn-cs"/>
              </a:rPr>
              <a:t>变换，以去除样本间的相关性，然后根据特征值的大小选择特征向量。这种方法首先将人脸图像映射为高维空间的向量，然后应用基于统计的离散</a:t>
            </a:r>
            <a:r>
              <a:rPr lang="en-US" altLang="zh-CN" sz="2400" dirty="0">
                <a:solidFill>
                  <a:schemeClr val="tx1"/>
                </a:solidFill>
                <a:cs typeface="+mn-cs"/>
              </a:rPr>
              <a:t>K-L</a:t>
            </a:r>
            <a:r>
              <a:rPr lang="zh-CN" altLang="en-US" sz="2400" dirty="0">
                <a:solidFill>
                  <a:schemeClr val="tx1"/>
                </a:solidFill>
                <a:cs typeface="+mn-cs"/>
              </a:rPr>
              <a:t>变换方法，构造一个各分量互不相关的特征空间，即特征脸空间，再将人脸图像在高维空间中的向量映射到特征脸空间，得到特征系数。</a:t>
            </a:r>
            <a:endParaRPr lang="zh-CN" altLang="en-US" sz="2800" b="1" dirty="0">
              <a:solidFill>
                <a:schemeClr val="tx1"/>
              </a:solidFill>
              <a:cs typeface="+mn-cs"/>
            </a:endParaRPr>
          </a:p>
          <a:p>
            <a:pPr fontAlgn="auto">
              <a:spcAft>
                <a:spcPts val="0"/>
              </a:spcAft>
              <a:defRPr/>
            </a:pPr>
            <a:endParaRPr lang="zh-CN" altLang="en-US" dirty="0">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0"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主成分分析的应用（续）</a:t>
            </a:r>
          </a:p>
        </p:txBody>
      </p:sp>
      <p:sp>
        <p:nvSpPr>
          <p:cNvPr id="13581"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sym typeface="+mn-ea"/>
              </a:rPr>
              <a:t>构建特征脸空间（续）：</a:t>
            </a:r>
            <a:endParaRPr lang="en-US" altLang="zh-CN" smtClean="0">
              <a:latin typeface="微软雅黑"/>
              <a:ea typeface="微软雅黑"/>
              <a:sym typeface="+mn-ea"/>
            </a:endParaRPr>
          </a:p>
          <a:p>
            <a:pPr marL="719138" lvl="1" indent="-287338"/>
            <a:r>
              <a:rPr lang="zh-CN" altLang="en-US" sz="2200" smtClean="0">
                <a:latin typeface="微软雅黑"/>
                <a:ea typeface="微软雅黑"/>
              </a:rPr>
              <a:t>特征脸 </a:t>
            </a:r>
            <a:r>
              <a:rPr lang="en-US" altLang="zh-CN" sz="2200" smtClean="0">
                <a:latin typeface="微软雅黑"/>
                <a:ea typeface="微软雅黑"/>
              </a:rPr>
              <a:t>= </a:t>
            </a:r>
            <a:r>
              <a:rPr lang="zh-CN" altLang="en-US" sz="2200" smtClean="0">
                <a:latin typeface="微软雅黑"/>
                <a:ea typeface="微软雅黑"/>
              </a:rPr>
              <a:t>特征向量</a:t>
            </a:r>
            <a:endParaRPr lang="en-US" altLang="zh-CN" sz="2200" smtClean="0">
              <a:latin typeface="微软雅黑"/>
              <a:ea typeface="微软雅黑"/>
            </a:endParaRPr>
          </a:p>
          <a:p>
            <a:pPr marL="719138" lvl="1" indent="-287338"/>
            <a:endParaRPr lang="en-US" altLang="zh-CN" sz="2200" smtClean="0">
              <a:latin typeface="微软雅黑"/>
              <a:ea typeface="微软雅黑"/>
            </a:endParaRPr>
          </a:p>
          <a:p>
            <a:pPr marL="719138" lvl="1" indent="-287338"/>
            <a:endParaRPr lang="en-US" altLang="zh-CN" sz="2200" smtClean="0">
              <a:latin typeface="微软雅黑"/>
              <a:ea typeface="微软雅黑"/>
            </a:endParaRPr>
          </a:p>
          <a:p>
            <a:pPr marL="719138" lvl="1" indent="-287338"/>
            <a:endParaRPr lang="en-US" altLang="zh-CN" sz="2200" smtClean="0">
              <a:latin typeface="微软雅黑"/>
              <a:ea typeface="微软雅黑"/>
            </a:endParaRPr>
          </a:p>
          <a:p>
            <a:pPr marL="719138" lvl="1" indent="-287338"/>
            <a:r>
              <a:rPr lang="zh-CN" altLang="en-US" sz="2400" smtClean="0">
                <a:latin typeface="微软雅黑"/>
                <a:ea typeface="微软雅黑"/>
              </a:rPr>
              <a:t>把人脸看成是各特征脸的线性组合</a:t>
            </a:r>
            <a:endParaRPr lang="zh-CN" altLang="en-US" sz="2800" smtClean="0">
              <a:latin typeface="微软雅黑"/>
              <a:ea typeface="微软雅黑"/>
            </a:endParaRPr>
          </a:p>
          <a:p>
            <a:pPr marL="719138" lvl="1" indent="-287338"/>
            <a:endParaRPr lang="zh-CN" altLang="en-US" sz="2200" smtClean="0">
              <a:latin typeface="微软雅黑"/>
              <a:ea typeface="微软雅黑"/>
            </a:endParaRPr>
          </a:p>
          <a:p>
            <a:pPr marL="358775" indent="-358775"/>
            <a:endParaRPr lang="zh-CN" altLang="en-US" smtClean="0">
              <a:latin typeface="微软雅黑"/>
              <a:ea typeface="微软雅黑"/>
            </a:endParaRPr>
          </a:p>
        </p:txBody>
      </p:sp>
      <p:graphicFrame>
        <p:nvGraphicFramePr>
          <p:cNvPr id="13578" name="Object 266"/>
          <p:cNvGraphicFramePr>
            <a:graphicFrameLocks/>
          </p:cNvGraphicFramePr>
          <p:nvPr/>
        </p:nvGraphicFramePr>
        <p:xfrm>
          <a:off x="1982788" y="2351088"/>
          <a:ext cx="4040187" cy="966787"/>
        </p:xfrm>
        <a:graphic>
          <a:graphicData uri="http://schemas.openxmlformats.org/presentationml/2006/ole">
            <p:oleObj spid="_x0000_s13578" r:id="rId4" imgW="4114286" imgH="980952" progId="Paint.Picture">
              <p:embed/>
            </p:oleObj>
          </a:graphicData>
        </a:graphic>
      </p:graphicFrame>
      <p:graphicFrame>
        <p:nvGraphicFramePr>
          <p:cNvPr id="13579" name="Object 267"/>
          <p:cNvGraphicFramePr>
            <a:graphicFrameLocks/>
          </p:cNvGraphicFramePr>
          <p:nvPr/>
        </p:nvGraphicFramePr>
        <p:xfrm>
          <a:off x="1982788" y="4743450"/>
          <a:ext cx="7161212" cy="862013"/>
        </p:xfrm>
        <a:graphic>
          <a:graphicData uri="http://schemas.openxmlformats.org/presentationml/2006/ole">
            <p:oleObj spid="_x0000_s13579" r:id="rId5" imgW="5609524" imgH="676369" progId="Paint.Picture">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主成分分析的应用（续）</a:t>
            </a:r>
          </a:p>
        </p:txBody>
      </p:sp>
      <p:sp>
        <p:nvSpPr>
          <p:cNvPr id="8601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sym typeface="+mn-ea"/>
              </a:rPr>
              <a:t>构建特征脸空间（续）：</a:t>
            </a:r>
            <a:endParaRPr lang="en-US" altLang="zh-CN" smtClean="0">
              <a:latin typeface="微软雅黑"/>
              <a:ea typeface="微软雅黑"/>
              <a:sym typeface="+mn-ea"/>
            </a:endParaRPr>
          </a:p>
          <a:p>
            <a:pPr marL="719138" lvl="1" indent="-287338"/>
            <a:r>
              <a:rPr lang="zh-CN" altLang="en-US" sz="2200" smtClean="0">
                <a:latin typeface="微软雅黑"/>
                <a:ea typeface="微软雅黑"/>
              </a:rPr>
              <a:t>特征值</a:t>
            </a:r>
            <a:endParaRPr lang="en-US" altLang="zh-CN" sz="2200" smtClean="0">
              <a:latin typeface="微软雅黑"/>
              <a:ea typeface="微软雅黑"/>
            </a:endParaRPr>
          </a:p>
          <a:p>
            <a:pPr marL="719138" lvl="1" indent="-287338"/>
            <a:endParaRPr lang="en-US" altLang="zh-CN" sz="2200" smtClean="0">
              <a:latin typeface="微软雅黑"/>
              <a:ea typeface="微软雅黑"/>
            </a:endParaRPr>
          </a:p>
          <a:p>
            <a:pPr marL="719138" lvl="1" indent="-287338"/>
            <a:endParaRPr lang="en-US" altLang="zh-CN" sz="2200" smtClean="0">
              <a:latin typeface="微软雅黑"/>
              <a:ea typeface="微软雅黑"/>
            </a:endParaRPr>
          </a:p>
          <a:p>
            <a:pPr marL="719138" lvl="1" indent="-287338"/>
            <a:endParaRPr lang="en-US" altLang="zh-CN" sz="2200" smtClean="0">
              <a:latin typeface="微软雅黑"/>
              <a:ea typeface="微软雅黑"/>
            </a:endParaRPr>
          </a:p>
          <a:p>
            <a:pPr marL="719138" lvl="1" indent="-287338"/>
            <a:endParaRPr lang="en-US" altLang="zh-CN" sz="2200" smtClean="0">
              <a:latin typeface="微软雅黑"/>
              <a:ea typeface="微软雅黑"/>
            </a:endParaRPr>
          </a:p>
          <a:p>
            <a:pPr marL="719138" lvl="1" indent="-287338"/>
            <a:r>
              <a:rPr lang="zh-CN" altLang="en-US" sz="2200" smtClean="0">
                <a:latin typeface="微软雅黑"/>
                <a:ea typeface="微软雅黑"/>
              </a:rPr>
              <a:t>特征脸空间</a:t>
            </a:r>
          </a:p>
          <a:p>
            <a:pPr marL="358775" indent="-358775"/>
            <a:endParaRPr lang="zh-CN" altLang="en-US" smtClean="0">
              <a:latin typeface="微软雅黑"/>
              <a:ea typeface="微软雅黑"/>
            </a:endParaRPr>
          </a:p>
        </p:txBody>
      </p:sp>
      <p:pic>
        <p:nvPicPr>
          <p:cNvPr id="86019" name="Picture 6" descr="eigenvalues"/>
          <p:cNvPicPr>
            <a:picLocks noChangeAspect="1"/>
          </p:cNvPicPr>
          <p:nvPr/>
        </p:nvPicPr>
        <p:blipFill>
          <a:blip r:embed="rId3"/>
          <a:srcRect l="4802" t="2167" r="5508"/>
          <a:stretch>
            <a:fillRect/>
          </a:stretch>
        </p:blipFill>
        <p:spPr bwMode="auto">
          <a:xfrm>
            <a:off x="5414963" y="1057275"/>
            <a:ext cx="3549650" cy="2905125"/>
          </a:xfrm>
          <a:prstGeom prst="rect">
            <a:avLst/>
          </a:prstGeom>
          <a:noFill/>
          <a:ln w="9525">
            <a:noFill/>
            <a:miter lim="800000"/>
            <a:headEnd/>
            <a:tailEnd/>
          </a:ln>
        </p:spPr>
      </p:pic>
      <p:pic>
        <p:nvPicPr>
          <p:cNvPr id="86020" name="Picture 7" descr="face"/>
          <p:cNvPicPr>
            <a:picLocks noChangeAspect="1"/>
          </p:cNvPicPr>
          <p:nvPr/>
        </p:nvPicPr>
        <p:blipFill>
          <a:blip r:embed="rId4"/>
          <a:srcRect/>
          <a:stretch>
            <a:fillRect/>
          </a:stretch>
        </p:blipFill>
        <p:spPr bwMode="auto">
          <a:xfrm>
            <a:off x="3602038" y="3962400"/>
            <a:ext cx="6242050" cy="2463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44"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线性判别分析（</a:t>
            </a:r>
            <a:r>
              <a:rPr lang="en-US" altLang="zh-CN" smtClean="0">
                <a:latin typeface="微软雅黑"/>
                <a:ea typeface="微软雅黑"/>
              </a:rPr>
              <a:t>Linear Discriminant Analysis</a:t>
            </a:r>
            <a:r>
              <a:rPr lang="zh-CN" altLang="en-US" smtClean="0">
                <a:latin typeface="微软雅黑"/>
                <a:ea typeface="微软雅黑"/>
              </a:rPr>
              <a:t>，</a:t>
            </a:r>
            <a:r>
              <a:rPr lang="en-US" altLang="zh-CN" smtClean="0">
                <a:latin typeface="微软雅黑"/>
                <a:ea typeface="微软雅黑"/>
              </a:rPr>
              <a:t>LDA</a:t>
            </a:r>
            <a:r>
              <a:rPr lang="zh-CN" altLang="en-US" smtClean="0">
                <a:latin typeface="微软雅黑"/>
                <a:ea typeface="微软雅黑"/>
              </a:rPr>
              <a:t>）</a:t>
            </a:r>
            <a:r>
              <a:rPr lang="en-US" altLang="zh-CN" smtClean="0">
                <a:latin typeface="微软雅黑"/>
                <a:ea typeface="微软雅黑"/>
              </a:rPr>
              <a:t/>
            </a:r>
            <a:br>
              <a:rPr lang="en-US" altLang="zh-CN" smtClean="0">
                <a:latin typeface="微软雅黑"/>
                <a:ea typeface="微软雅黑"/>
              </a:rPr>
            </a:br>
            <a:endParaRPr lang="zh-CN" altLang="en-US" smtClean="0">
              <a:latin typeface="微软雅黑"/>
              <a:ea typeface="微软雅黑"/>
            </a:endParaRP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目标：</a:t>
            </a:r>
            <a:endParaRPr lang="en-US" altLang="zh-CN" dirty="0">
              <a:cs typeface="+mn-cs"/>
            </a:endParaRPr>
          </a:p>
          <a:p>
            <a:pPr lvl="1" fontAlgn="auto">
              <a:spcAft>
                <a:spcPts val="0"/>
              </a:spcAft>
              <a:defRPr/>
            </a:pPr>
            <a:r>
              <a:rPr lang="zh-CN" altLang="zh-CN" dirty="0">
                <a:cs typeface="+mn-cs"/>
              </a:rPr>
              <a:t>寻找一个线性投影方向，</a:t>
            </a:r>
            <a:r>
              <a:rPr lang="zh-CN" altLang="en-US" dirty="0">
                <a:cs typeface="+mn-cs"/>
              </a:rPr>
              <a:t>使类内散度尽可能小，类间散度</a:t>
            </a:r>
            <a:r>
              <a:rPr lang="zh-CN" altLang="en-US" dirty="0">
                <a:cs typeface="+mn-cs"/>
                <a:sym typeface="+mn-ea"/>
              </a:rPr>
              <a:t>尽可能</a:t>
            </a:r>
            <a:r>
              <a:rPr lang="zh-CN" altLang="en-US" dirty="0">
                <a:cs typeface="+mn-cs"/>
              </a:rPr>
              <a:t>大，即</a:t>
            </a:r>
            <a:r>
              <a:rPr lang="zh-CN" altLang="en-US" dirty="0">
                <a:cs typeface="+mn-cs"/>
                <a:sym typeface="+mn-ea"/>
              </a:rPr>
              <a:t>寻找最能把两类样本分开的投影直线</a:t>
            </a:r>
            <a:r>
              <a:rPr lang="zh-CN" altLang="en-US" dirty="0">
                <a:cs typeface="+mn-cs"/>
              </a:rPr>
              <a:t>。</a:t>
            </a:r>
            <a:endParaRPr lang="en-US" altLang="zh-CN" dirty="0">
              <a:cs typeface="+mn-cs"/>
            </a:endParaRPr>
          </a:p>
          <a:p>
            <a:pPr lvl="1" fontAlgn="auto">
              <a:spcAft>
                <a:spcPts val="0"/>
              </a:spcAft>
              <a:defRPr/>
            </a:pPr>
            <a:r>
              <a:rPr lang="zh-CN" altLang="en-US" dirty="0">
                <a:cs typeface="+mn-cs"/>
                <a:sym typeface="+mn-ea"/>
              </a:rPr>
              <a:t>这实际上是两类数据的特征提取，提取的特征数是１。这一思想可以推广到任意类数据，提取任意多个特征。</a:t>
            </a:r>
            <a:endParaRPr lang="zh-CN" altLang="zh-CN" dirty="0">
              <a:cs typeface="+mn-cs"/>
            </a:endParaRPr>
          </a:p>
          <a:p>
            <a:pPr marL="360000" lvl="1" indent="-360000" fontAlgn="auto">
              <a:spcAft>
                <a:spcPts val="0"/>
              </a:spcAft>
              <a:buFont typeface="Wingdings" panose="05000000000000000000" pitchFamily="2" charset="2"/>
              <a:buChar char=""/>
              <a:defRPr/>
            </a:pPr>
            <a:endParaRPr lang="en-US" altLang="zh-CN" sz="2200" dirty="0">
              <a:solidFill>
                <a:srgbClr val="0000FF"/>
              </a:solidFill>
              <a:cs typeface="+mn-cs"/>
            </a:endParaRPr>
          </a:p>
          <a:p>
            <a:pPr marL="360000" lvl="1" indent="-360000" fontAlgn="auto">
              <a:spcAft>
                <a:spcPts val="0"/>
              </a:spcAft>
              <a:buFont typeface="Wingdings" panose="05000000000000000000" pitchFamily="2" charset="2"/>
              <a:buChar char=""/>
              <a:defRPr/>
            </a:pPr>
            <a:r>
              <a:rPr lang="zh-CN" altLang="en-US" sz="2200" dirty="0">
                <a:solidFill>
                  <a:srgbClr val="0000FF"/>
                </a:solidFill>
                <a:cs typeface="+mn-cs"/>
              </a:rPr>
              <a:t>准则函数及求解：</a:t>
            </a:r>
            <a:endParaRPr lang="en-US" altLang="zh-CN" sz="2200" dirty="0">
              <a:solidFill>
                <a:srgbClr val="0000FF"/>
              </a:solidFill>
              <a:cs typeface="+mn-cs"/>
            </a:endParaRPr>
          </a:p>
          <a:p>
            <a:pPr fontAlgn="auto">
              <a:spcAft>
                <a:spcPts val="0"/>
              </a:spcAft>
              <a:defRPr/>
            </a:pPr>
            <a:endParaRPr lang="en-US" altLang="zh-CN" dirty="0">
              <a:cs typeface="+mn-cs"/>
            </a:endParaRPr>
          </a:p>
          <a:p>
            <a:pPr marL="360000" lvl="1" indent="-360000" fontAlgn="auto">
              <a:spcAft>
                <a:spcPts val="0"/>
              </a:spcAft>
              <a:buFont typeface="Wingdings" panose="05000000000000000000" pitchFamily="2" charset="2"/>
              <a:buChar char=""/>
              <a:defRPr/>
            </a:pPr>
            <a:endParaRPr lang="en-US" altLang="zh-CN" sz="2200" dirty="0">
              <a:solidFill>
                <a:srgbClr val="0000FF"/>
              </a:solidFill>
              <a:cs typeface="+mn-cs"/>
            </a:endParaRPr>
          </a:p>
          <a:p>
            <a:pPr marL="0" indent="0" fontAlgn="auto">
              <a:spcAft>
                <a:spcPts val="0"/>
              </a:spcAft>
              <a:buFont typeface="Wingdings" panose="05000000000000000000" pitchFamily="2" charset="2"/>
              <a:buNone/>
              <a:defRPr/>
            </a:pPr>
            <a:endParaRPr lang="en-US" altLang="zh-CN" dirty="0">
              <a:cs typeface="+mn-cs"/>
            </a:endParaRPr>
          </a:p>
          <a:p>
            <a:pPr fontAlgn="auto">
              <a:spcAft>
                <a:spcPts val="0"/>
              </a:spcAft>
              <a:defRPr/>
            </a:pPr>
            <a:endParaRPr lang="en-US" altLang="zh-CN" dirty="0">
              <a:cs typeface="+mn-cs"/>
            </a:endParaRPr>
          </a:p>
          <a:p>
            <a:pPr fontAlgn="auto">
              <a:spcAft>
                <a:spcPts val="0"/>
              </a:spcAft>
              <a:defRPr/>
            </a:pPr>
            <a:endParaRPr lang="zh-CN" altLang="en-US" dirty="0">
              <a:cs typeface="+mn-cs"/>
            </a:endParaRPr>
          </a:p>
        </p:txBody>
      </p:sp>
      <p:graphicFrame>
        <p:nvGraphicFramePr>
          <p:cNvPr id="26742" name="Object 118"/>
          <p:cNvGraphicFramePr>
            <a:graphicFrameLocks noChangeAspect="1"/>
          </p:cNvGraphicFramePr>
          <p:nvPr/>
        </p:nvGraphicFramePr>
        <p:xfrm>
          <a:off x="6875463" y="3211513"/>
          <a:ext cx="4229100" cy="3375025"/>
        </p:xfrm>
        <a:graphic>
          <a:graphicData uri="http://schemas.openxmlformats.org/presentationml/2006/ole">
            <p:oleObj spid="_x0000_s26742" name="Equation" r:id="rId3" imgW="2234880" imgH="1790640" progId="Equation.DSMT4">
              <p:embed/>
            </p:oleObj>
          </a:graphicData>
        </a:graphic>
      </p:graphicFrame>
      <p:sp>
        <p:nvSpPr>
          <p:cNvPr id="26746" name="Rectangle 33"/>
          <p:cNvSpPr>
            <a:spLocks noChangeArrowheads="1"/>
          </p:cNvSpPr>
          <p:nvPr/>
        </p:nvSpPr>
        <p:spPr bwMode="auto">
          <a:xfrm>
            <a:off x="0" y="0"/>
            <a:ext cx="12192000" cy="0"/>
          </a:xfrm>
          <a:prstGeom prst="rect">
            <a:avLst/>
          </a:prstGeom>
          <a:noFill/>
          <a:ln w="9525">
            <a:noFill/>
            <a:miter lim="800000"/>
            <a:headEnd/>
            <a:tailEnd/>
          </a:ln>
        </p:spPr>
        <p:txBody>
          <a:bodyPr anchor="ctr">
            <a:spAutoFit/>
          </a:bodyPr>
          <a:lstStyle/>
          <a:p>
            <a:endParaRPr lang="zh-CN" altLang="en-US"/>
          </a:p>
        </p:txBody>
      </p:sp>
      <p:graphicFrame>
        <p:nvGraphicFramePr>
          <p:cNvPr id="26743" name="Object 119"/>
          <p:cNvGraphicFramePr>
            <a:graphicFrameLocks noChangeAspect="1"/>
          </p:cNvGraphicFramePr>
          <p:nvPr/>
        </p:nvGraphicFramePr>
        <p:xfrm>
          <a:off x="4108450" y="3873500"/>
          <a:ext cx="1543050" cy="1336675"/>
        </p:xfrm>
        <a:graphic>
          <a:graphicData uri="http://schemas.openxmlformats.org/presentationml/2006/ole">
            <p:oleObj spid="_x0000_s26743" name="Equation" r:id="rId4" imgW="660240" imgH="571320" progId="Equation.DSMT4">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线性判别分析的性质</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性质</a:t>
            </a:r>
            <a:r>
              <a:rPr lang="en-US" altLang="zh-CN" dirty="0">
                <a:cs typeface="+mn-cs"/>
              </a:rPr>
              <a:t>1</a:t>
            </a:r>
            <a:r>
              <a:rPr lang="zh-CN" altLang="en-US" dirty="0">
                <a:cs typeface="+mn-cs"/>
              </a:rPr>
              <a:t>：</a:t>
            </a:r>
            <a:r>
              <a:rPr lang="zh-CN" altLang="en-US" dirty="0">
                <a:solidFill>
                  <a:schemeClr val="tx1"/>
                </a:solidFill>
                <a:cs typeface="+mn-cs"/>
              </a:rPr>
              <a:t>满足</a:t>
            </a:r>
            <a:r>
              <a:rPr lang="zh-CN" altLang="en-US" dirty="0">
                <a:solidFill>
                  <a:schemeClr val="tx1"/>
                </a:solidFill>
                <a:cs typeface="+mn-cs"/>
                <a:sym typeface="+mn-ea"/>
              </a:rPr>
              <a:t>类间距尽可能大，类内距尽可能小</a:t>
            </a:r>
            <a:r>
              <a:rPr lang="zh-CN" altLang="en-US" dirty="0">
                <a:solidFill>
                  <a:schemeClr val="tx1"/>
                </a:solidFill>
                <a:cs typeface="+mn-cs"/>
              </a:rPr>
              <a:t>的原则</a:t>
            </a:r>
          </a:p>
          <a:p>
            <a:pPr fontAlgn="auto">
              <a:spcAft>
                <a:spcPts val="0"/>
              </a:spcAft>
              <a:defRPr/>
            </a:pPr>
            <a:endParaRPr lang="en-US" altLang="zh-CN" dirty="0">
              <a:solidFill>
                <a:schemeClr val="tx1"/>
              </a:solidFill>
              <a:cs typeface="+mn-cs"/>
            </a:endParaRPr>
          </a:p>
          <a:p>
            <a:pPr fontAlgn="auto">
              <a:spcAft>
                <a:spcPts val="0"/>
              </a:spcAft>
              <a:defRPr/>
            </a:pPr>
            <a:endParaRPr lang="en-US" altLang="zh-CN" dirty="0">
              <a:solidFill>
                <a:schemeClr val="tx1"/>
              </a:solidFill>
              <a:cs typeface="+mn-cs"/>
            </a:endParaRPr>
          </a:p>
          <a:p>
            <a:pPr fontAlgn="auto">
              <a:spcAft>
                <a:spcPts val="0"/>
              </a:spcAft>
              <a:defRPr/>
            </a:pPr>
            <a:endParaRPr lang="en-US" altLang="zh-CN" dirty="0">
              <a:solidFill>
                <a:schemeClr val="tx1"/>
              </a:solidFill>
              <a:cs typeface="+mn-cs"/>
            </a:endParaRPr>
          </a:p>
          <a:p>
            <a:pPr fontAlgn="auto">
              <a:spcAft>
                <a:spcPts val="0"/>
              </a:spcAft>
              <a:defRPr/>
            </a:pPr>
            <a:endParaRPr lang="en-US" altLang="zh-CN" dirty="0">
              <a:solidFill>
                <a:schemeClr val="tx1"/>
              </a:solidFill>
              <a:cs typeface="+mn-cs"/>
            </a:endParaRPr>
          </a:p>
          <a:p>
            <a:pPr fontAlgn="auto">
              <a:spcAft>
                <a:spcPts val="0"/>
              </a:spcAft>
              <a:defRPr/>
            </a:pPr>
            <a:endParaRPr lang="en-US" altLang="zh-CN" dirty="0">
              <a:solidFill>
                <a:schemeClr val="tx1"/>
              </a:solidFill>
              <a:cs typeface="+mn-cs"/>
            </a:endParaRPr>
          </a:p>
          <a:p>
            <a:pPr marL="0" indent="0" fontAlgn="auto">
              <a:spcAft>
                <a:spcPts val="0"/>
              </a:spcAft>
              <a:buFont typeface="Wingdings" panose="05000000000000000000" pitchFamily="2" charset="2"/>
              <a:buNone/>
              <a:defRPr/>
            </a:pPr>
            <a:endParaRPr lang="zh-CN" altLang="en-US" dirty="0">
              <a:solidFill>
                <a:schemeClr val="tx1"/>
              </a:solidFill>
              <a:cs typeface="+mn-cs"/>
            </a:endParaRPr>
          </a:p>
          <a:p>
            <a:pPr fontAlgn="auto">
              <a:spcAft>
                <a:spcPts val="0"/>
              </a:spcAft>
              <a:defRPr/>
            </a:pPr>
            <a:endParaRPr lang="zh-CN" altLang="en-US" dirty="0">
              <a:cs typeface="+mn-cs"/>
            </a:endParaRPr>
          </a:p>
        </p:txBody>
      </p:sp>
      <p:pic>
        <p:nvPicPr>
          <p:cNvPr id="90115" name="图片 37"/>
          <p:cNvPicPr>
            <a:picLocks noChangeAspect="1"/>
          </p:cNvPicPr>
          <p:nvPr/>
        </p:nvPicPr>
        <p:blipFill>
          <a:blip r:embed="rId2"/>
          <a:srcRect/>
          <a:stretch>
            <a:fillRect/>
          </a:stretch>
        </p:blipFill>
        <p:spPr bwMode="auto">
          <a:xfrm>
            <a:off x="1344613" y="1711325"/>
            <a:ext cx="3429000" cy="3819525"/>
          </a:xfrm>
          <a:prstGeom prst="rect">
            <a:avLst/>
          </a:prstGeom>
          <a:noFill/>
          <a:ln w="9525">
            <a:noFill/>
            <a:miter lim="800000"/>
            <a:headEnd/>
            <a:tailEnd/>
          </a:ln>
        </p:spPr>
      </p:pic>
      <p:pic>
        <p:nvPicPr>
          <p:cNvPr id="90116" name="图片 38"/>
          <p:cNvPicPr>
            <a:picLocks noChangeAspect="1"/>
          </p:cNvPicPr>
          <p:nvPr/>
        </p:nvPicPr>
        <p:blipFill>
          <a:blip r:embed="rId3"/>
          <a:srcRect/>
          <a:stretch>
            <a:fillRect/>
          </a:stretch>
        </p:blipFill>
        <p:spPr bwMode="auto">
          <a:xfrm>
            <a:off x="4773613" y="1711325"/>
            <a:ext cx="5048250" cy="38100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线性判别分析的不足</a:t>
            </a:r>
          </a:p>
        </p:txBody>
      </p:sp>
      <p:sp>
        <p:nvSpPr>
          <p:cNvPr id="9113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不足：</a:t>
            </a:r>
            <a:r>
              <a:rPr lang="en-US" altLang="zh-CN" smtClean="0">
                <a:solidFill>
                  <a:schemeClr val="tx1"/>
                </a:solidFill>
                <a:latin typeface="微软雅黑"/>
                <a:ea typeface="微软雅黑"/>
              </a:rPr>
              <a:t>LDA </a:t>
            </a:r>
            <a:r>
              <a:rPr lang="zh-CN" altLang="en-US" smtClean="0">
                <a:solidFill>
                  <a:schemeClr val="tx1"/>
                </a:solidFill>
                <a:latin typeface="微软雅黑"/>
                <a:ea typeface="微软雅黑"/>
              </a:rPr>
              <a:t>是一种监督的算法，能找到很好的方向对样本进行分类，但这个方向对于表示所有样本未必是最有利的。</a:t>
            </a:r>
          </a:p>
          <a:p>
            <a:pPr marL="358775" indent="-358775"/>
            <a:endParaRPr lang="zh-CN" altLang="en-US" smtClean="0">
              <a:solidFill>
                <a:schemeClr val="tx1"/>
              </a:solidFill>
              <a:latin typeface="微软雅黑"/>
              <a:ea typeface="微软雅黑"/>
            </a:endParaRPr>
          </a:p>
          <a:p>
            <a:pPr marL="358775" indent="-358775"/>
            <a:endParaRPr lang="zh-CN" altLang="en-US" smtClean="0">
              <a:latin typeface="微软雅黑"/>
              <a:ea typeface="微软雅黑"/>
            </a:endParaRPr>
          </a:p>
        </p:txBody>
      </p:sp>
      <p:sp>
        <p:nvSpPr>
          <p:cNvPr id="91139" name="Line 3"/>
          <p:cNvSpPr>
            <a:spLocks noChangeShapeType="1"/>
          </p:cNvSpPr>
          <p:nvPr/>
        </p:nvSpPr>
        <p:spPr bwMode="auto">
          <a:xfrm flipV="1">
            <a:off x="3522663" y="3309938"/>
            <a:ext cx="0" cy="2257425"/>
          </a:xfrm>
          <a:prstGeom prst="line">
            <a:avLst/>
          </a:prstGeom>
          <a:noFill/>
          <a:ln w="9525">
            <a:solidFill>
              <a:schemeClr val="tx1"/>
            </a:solidFill>
            <a:round/>
            <a:headEnd/>
            <a:tailEnd type="triangle" w="med" len="med"/>
          </a:ln>
        </p:spPr>
        <p:txBody>
          <a:bodyPr/>
          <a:lstStyle/>
          <a:p>
            <a:endParaRPr lang="zh-CN" altLang="en-US"/>
          </a:p>
        </p:txBody>
      </p:sp>
      <p:sp>
        <p:nvSpPr>
          <p:cNvPr id="91140" name="Line 4"/>
          <p:cNvSpPr>
            <a:spLocks noChangeShapeType="1"/>
          </p:cNvSpPr>
          <p:nvPr/>
        </p:nvSpPr>
        <p:spPr bwMode="auto">
          <a:xfrm>
            <a:off x="3522663" y="5567363"/>
            <a:ext cx="2341562" cy="0"/>
          </a:xfrm>
          <a:prstGeom prst="line">
            <a:avLst/>
          </a:prstGeom>
          <a:noFill/>
          <a:ln w="9525">
            <a:solidFill>
              <a:schemeClr val="tx1"/>
            </a:solidFill>
            <a:round/>
            <a:headEnd/>
            <a:tailEnd type="triangle" w="med" len="med"/>
          </a:ln>
        </p:spPr>
        <p:txBody>
          <a:bodyPr/>
          <a:lstStyle/>
          <a:p>
            <a:endParaRPr lang="zh-CN" altLang="en-US"/>
          </a:p>
        </p:txBody>
      </p:sp>
      <p:sp>
        <p:nvSpPr>
          <p:cNvPr id="91141" name="Oval 5"/>
          <p:cNvSpPr>
            <a:spLocks noChangeArrowheads="1"/>
          </p:cNvSpPr>
          <p:nvPr/>
        </p:nvSpPr>
        <p:spPr bwMode="auto">
          <a:xfrm>
            <a:off x="4284663" y="4300538"/>
            <a:ext cx="173037"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42" name="Oval 6"/>
          <p:cNvSpPr>
            <a:spLocks noChangeArrowheads="1"/>
          </p:cNvSpPr>
          <p:nvPr/>
        </p:nvSpPr>
        <p:spPr bwMode="auto">
          <a:xfrm>
            <a:off x="4564063" y="4611688"/>
            <a:ext cx="173037"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43" name="Oval 7"/>
          <p:cNvSpPr>
            <a:spLocks noChangeArrowheads="1"/>
          </p:cNvSpPr>
          <p:nvPr/>
        </p:nvSpPr>
        <p:spPr bwMode="auto">
          <a:xfrm>
            <a:off x="4217988" y="4786313"/>
            <a:ext cx="171450" cy="17145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44" name="Oval 8"/>
          <p:cNvSpPr>
            <a:spLocks noChangeArrowheads="1"/>
          </p:cNvSpPr>
          <p:nvPr/>
        </p:nvSpPr>
        <p:spPr bwMode="auto">
          <a:xfrm>
            <a:off x="4476750" y="4440238"/>
            <a:ext cx="173038" cy="171450"/>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45" name="Oval 9"/>
          <p:cNvSpPr>
            <a:spLocks noChangeArrowheads="1"/>
          </p:cNvSpPr>
          <p:nvPr/>
        </p:nvSpPr>
        <p:spPr bwMode="auto">
          <a:xfrm>
            <a:off x="4997450" y="4179888"/>
            <a:ext cx="174625" cy="171450"/>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46" name="Oval 10"/>
          <p:cNvSpPr>
            <a:spLocks noChangeArrowheads="1"/>
          </p:cNvSpPr>
          <p:nvPr/>
        </p:nvSpPr>
        <p:spPr bwMode="auto">
          <a:xfrm>
            <a:off x="5435600" y="3929063"/>
            <a:ext cx="173038"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47" name="Oval 11"/>
          <p:cNvSpPr>
            <a:spLocks noChangeArrowheads="1"/>
          </p:cNvSpPr>
          <p:nvPr/>
        </p:nvSpPr>
        <p:spPr bwMode="auto">
          <a:xfrm>
            <a:off x="5884863" y="48339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48" name="Oval 12"/>
          <p:cNvSpPr>
            <a:spLocks noChangeArrowheads="1"/>
          </p:cNvSpPr>
          <p:nvPr/>
        </p:nvSpPr>
        <p:spPr bwMode="auto">
          <a:xfrm>
            <a:off x="5345113" y="4265613"/>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49" name="Oval 13"/>
          <p:cNvSpPr>
            <a:spLocks noChangeArrowheads="1"/>
          </p:cNvSpPr>
          <p:nvPr/>
        </p:nvSpPr>
        <p:spPr bwMode="auto">
          <a:xfrm>
            <a:off x="4132263" y="4071938"/>
            <a:ext cx="174625"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50" name="Oval 14"/>
          <p:cNvSpPr>
            <a:spLocks noChangeArrowheads="1"/>
          </p:cNvSpPr>
          <p:nvPr/>
        </p:nvSpPr>
        <p:spPr bwMode="auto">
          <a:xfrm>
            <a:off x="5605463" y="43513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51" name="Oval 15"/>
          <p:cNvSpPr>
            <a:spLocks noChangeArrowheads="1"/>
          </p:cNvSpPr>
          <p:nvPr/>
        </p:nvSpPr>
        <p:spPr bwMode="auto">
          <a:xfrm>
            <a:off x="4894263" y="4910138"/>
            <a:ext cx="173037"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52" name="Oval 16"/>
          <p:cNvSpPr>
            <a:spLocks noChangeArrowheads="1"/>
          </p:cNvSpPr>
          <p:nvPr/>
        </p:nvSpPr>
        <p:spPr bwMode="auto">
          <a:xfrm>
            <a:off x="4649788" y="4957763"/>
            <a:ext cx="174625"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53" name="Oval 17"/>
          <p:cNvSpPr>
            <a:spLocks noChangeArrowheads="1"/>
          </p:cNvSpPr>
          <p:nvPr/>
        </p:nvSpPr>
        <p:spPr bwMode="auto">
          <a:xfrm>
            <a:off x="4970463" y="5138738"/>
            <a:ext cx="173037"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54" name="Line 18"/>
          <p:cNvSpPr>
            <a:spLocks noChangeShapeType="1"/>
          </p:cNvSpPr>
          <p:nvPr/>
        </p:nvSpPr>
        <p:spPr bwMode="auto">
          <a:xfrm flipV="1">
            <a:off x="3635375" y="3640138"/>
            <a:ext cx="3036888" cy="1736725"/>
          </a:xfrm>
          <a:prstGeom prst="line">
            <a:avLst/>
          </a:prstGeom>
          <a:noFill/>
          <a:ln w="63500">
            <a:solidFill>
              <a:srgbClr val="0000FF"/>
            </a:solidFill>
            <a:round/>
            <a:headEnd/>
            <a:tailEnd type="triangle" w="med" len="med"/>
          </a:ln>
        </p:spPr>
        <p:txBody>
          <a:bodyPr/>
          <a:lstStyle/>
          <a:p>
            <a:endParaRPr lang="zh-CN" altLang="en-US"/>
          </a:p>
        </p:txBody>
      </p:sp>
      <p:sp>
        <p:nvSpPr>
          <p:cNvPr id="91155" name="Text Box 19"/>
          <p:cNvSpPr txBox="1">
            <a:spLocks noChangeArrowheads="1"/>
          </p:cNvSpPr>
          <p:nvPr/>
        </p:nvSpPr>
        <p:spPr bwMode="auto">
          <a:xfrm>
            <a:off x="6799263" y="3309938"/>
            <a:ext cx="2039937" cy="1187450"/>
          </a:xfrm>
          <a:prstGeom prst="rect">
            <a:avLst/>
          </a:prstGeom>
          <a:noFill/>
          <a:ln w="9525">
            <a:noFill/>
            <a:miter lim="800000"/>
            <a:headEnd/>
            <a:tailEnd/>
          </a:ln>
        </p:spPr>
        <p:txBody>
          <a:bodyPr>
            <a:spAutoFit/>
          </a:bodyPr>
          <a:lstStyle/>
          <a:p>
            <a:pPr>
              <a:spcBef>
                <a:spcPct val="20000"/>
              </a:spcBef>
            </a:pPr>
            <a:r>
              <a:rPr lang="en-US" altLang="zh-CN" sz="2400">
                <a:solidFill>
                  <a:srgbClr val="3333CC"/>
                </a:solidFill>
                <a:latin typeface="Times New Roman" pitchFamily="18" charset="0"/>
              </a:rPr>
              <a:t>Best projection direction for classification</a:t>
            </a:r>
          </a:p>
        </p:txBody>
      </p:sp>
      <p:sp>
        <p:nvSpPr>
          <p:cNvPr id="91156" name="Oval 20"/>
          <p:cNvSpPr>
            <a:spLocks noChangeArrowheads="1"/>
          </p:cNvSpPr>
          <p:nvPr/>
        </p:nvSpPr>
        <p:spPr bwMode="auto">
          <a:xfrm>
            <a:off x="5584825" y="4071938"/>
            <a:ext cx="173038" cy="171450"/>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57" name="Oval 21"/>
          <p:cNvSpPr>
            <a:spLocks noChangeArrowheads="1"/>
          </p:cNvSpPr>
          <p:nvPr/>
        </p:nvSpPr>
        <p:spPr bwMode="auto">
          <a:xfrm>
            <a:off x="5199063" y="36909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58" name="Oval 22"/>
          <p:cNvSpPr>
            <a:spLocks noChangeArrowheads="1"/>
          </p:cNvSpPr>
          <p:nvPr/>
        </p:nvSpPr>
        <p:spPr bwMode="auto">
          <a:xfrm>
            <a:off x="5351463" y="46053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59" name="Oval 23"/>
          <p:cNvSpPr>
            <a:spLocks noChangeArrowheads="1"/>
          </p:cNvSpPr>
          <p:nvPr/>
        </p:nvSpPr>
        <p:spPr bwMode="auto">
          <a:xfrm>
            <a:off x="6113463" y="52149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60" name="Oval 24"/>
          <p:cNvSpPr>
            <a:spLocks noChangeArrowheads="1"/>
          </p:cNvSpPr>
          <p:nvPr/>
        </p:nvSpPr>
        <p:spPr bwMode="auto">
          <a:xfrm>
            <a:off x="4970463" y="36147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61" name="Oval 25"/>
          <p:cNvSpPr>
            <a:spLocks noChangeArrowheads="1"/>
          </p:cNvSpPr>
          <p:nvPr/>
        </p:nvSpPr>
        <p:spPr bwMode="auto">
          <a:xfrm>
            <a:off x="5656263" y="49101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62" name="Oval 26"/>
          <p:cNvSpPr>
            <a:spLocks noChangeArrowheads="1"/>
          </p:cNvSpPr>
          <p:nvPr/>
        </p:nvSpPr>
        <p:spPr bwMode="auto">
          <a:xfrm>
            <a:off x="5656263" y="46053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63" name="Oval 27"/>
          <p:cNvSpPr>
            <a:spLocks noChangeArrowheads="1"/>
          </p:cNvSpPr>
          <p:nvPr/>
        </p:nvSpPr>
        <p:spPr bwMode="auto">
          <a:xfrm>
            <a:off x="4589463" y="3614738"/>
            <a:ext cx="173037" cy="174625"/>
          </a:xfrm>
          <a:prstGeom prst="ellipse">
            <a:avLst/>
          </a:prstGeom>
          <a:solidFill>
            <a:srgbClr val="00CCFF"/>
          </a:solidFill>
          <a:ln w="9525">
            <a:solidFill>
              <a:schemeClr val="tx1"/>
            </a:solidFill>
            <a:round/>
            <a:headEnd/>
            <a:tailEnd/>
          </a:ln>
        </p:spPr>
        <p:txBody>
          <a:bodyPr wrap="none" anchor="ctr"/>
          <a:lstStyle/>
          <a:p>
            <a:endParaRPr lang="zh-CN" altLang="en-US"/>
          </a:p>
        </p:txBody>
      </p:sp>
      <p:sp>
        <p:nvSpPr>
          <p:cNvPr id="91164" name="Oval 28"/>
          <p:cNvSpPr>
            <a:spLocks noChangeArrowheads="1"/>
          </p:cNvSpPr>
          <p:nvPr/>
        </p:nvSpPr>
        <p:spPr bwMode="auto">
          <a:xfrm>
            <a:off x="4513263" y="4986338"/>
            <a:ext cx="173037"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65" name="Oval 29"/>
          <p:cNvSpPr>
            <a:spLocks noChangeArrowheads="1"/>
          </p:cNvSpPr>
          <p:nvPr/>
        </p:nvSpPr>
        <p:spPr bwMode="auto">
          <a:xfrm>
            <a:off x="5122863" y="5291138"/>
            <a:ext cx="173037"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66" name="Oval 30"/>
          <p:cNvSpPr>
            <a:spLocks noChangeArrowheads="1"/>
          </p:cNvSpPr>
          <p:nvPr/>
        </p:nvSpPr>
        <p:spPr bwMode="auto">
          <a:xfrm>
            <a:off x="4741863" y="5367338"/>
            <a:ext cx="173037"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67" name="Oval 31"/>
          <p:cNvSpPr>
            <a:spLocks noChangeArrowheads="1"/>
          </p:cNvSpPr>
          <p:nvPr/>
        </p:nvSpPr>
        <p:spPr bwMode="auto">
          <a:xfrm>
            <a:off x="3827463" y="4300538"/>
            <a:ext cx="174625"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68" name="Oval 32"/>
          <p:cNvSpPr>
            <a:spLocks noChangeArrowheads="1"/>
          </p:cNvSpPr>
          <p:nvPr/>
        </p:nvSpPr>
        <p:spPr bwMode="auto">
          <a:xfrm>
            <a:off x="3675063" y="3919538"/>
            <a:ext cx="174625"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91169" name="Oval 33"/>
          <p:cNvSpPr>
            <a:spLocks noChangeArrowheads="1"/>
          </p:cNvSpPr>
          <p:nvPr/>
        </p:nvSpPr>
        <p:spPr bwMode="auto">
          <a:xfrm>
            <a:off x="5122863" y="5672138"/>
            <a:ext cx="173037" cy="174625"/>
          </a:xfrm>
          <a:prstGeom prst="ellipse">
            <a:avLst/>
          </a:prstGeom>
          <a:solidFill>
            <a:srgbClr val="FF0000"/>
          </a:solidFill>
          <a:ln w="9525">
            <a:solidFill>
              <a:schemeClr val="tx1"/>
            </a:solidFill>
            <a:round/>
            <a:headEnd/>
            <a:tailEnd/>
          </a:ln>
        </p:spPr>
        <p:txBody>
          <a:bodyPr wrap="none" anchor="ct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线性特征提取方法的不足</a:t>
            </a:r>
          </a:p>
        </p:txBody>
      </p:sp>
      <p:sp>
        <p:nvSpPr>
          <p:cNvPr id="92162"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线性特征提取</a:t>
            </a:r>
            <a:endParaRPr lang="en-US" altLang="zh-CN" smtClean="0">
              <a:latin typeface="微软雅黑"/>
              <a:ea typeface="微软雅黑"/>
            </a:endParaRPr>
          </a:p>
          <a:p>
            <a:pPr marL="719138" lvl="1" indent="-287338"/>
            <a:r>
              <a:rPr lang="zh-CN" altLang="en-US" smtClean="0">
                <a:solidFill>
                  <a:srgbClr val="008000"/>
                </a:solidFill>
                <a:latin typeface="微软雅黑"/>
                <a:ea typeface="微软雅黑"/>
              </a:rPr>
              <a:t>主成分分析 </a:t>
            </a:r>
            <a:r>
              <a:rPr lang="en-US" altLang="zh-CN" smtClean="0">
                <a:solidFill>
                  <a:srgbClr val="008000"/>
                </a:solidFill>
                <a:latin typeface="微软雅黑"/>
                <a:ea typeface="微软雅黑"/>
              </a:rPr>
              <a:t>(PCA)</a:t>
            </a:r>
            <a:r>
              <a:rPr lang="en-US" altLang="zh-CN" smtClean="0">
                <a:latin typeface="微软雅黑"/>
                <a:ea typeface="微软雅黑"/>
              </a:rPr>
              <a:t> </a:t>
            </a:r>
          </a:p>
          <a:p>
            <a:pPr marL="719138" lvl="1" indent="-287338"/>
            <a:r>
              <a:rPr lang="zh-CN" altLang="en-US" smtClean="0">
                <a:solidFill>
                  <a:srgbClr val="008000"/>
                </a:solidFill>
                <a:latin typeface="微软雅黑"/>
                <a:ea typeface="微软雅黑"/>
              </a:rPr>
              <a:t>线性判别分析 </a:t>
            </a:r>
            <a:r>
              <a:rPr lang="en-US" altLang="zh-CN" smtClean="0">
                <a:solidFill>
                  <a:srgbClr val="008000"/>
                </a:solidFill>
                <a:latin typeface="微软雅黑"/>
                <a:ea typeface="微软雅黑"/>
              </a:rPr>
              <a:t>(LDA)</a:t>
            </a:r>
            <a:r>
              <a:rPr lang="en-US" altLang="zh-CN" sz="2400" smtClean="0">
                <a:latin typeface="微软雅黑"/>
                <a:ea typeface="微软雅黑"/>
              </a:rPr>
              <a:t> </a:t>
            </a:r>
          </a:p>
          <a:p>
            <a:pPr marL="358775" indent="-358775"/>
            <a:endParaRPr lang="zh-CN" altLang="en-US" smtClean="0">
              <a:latin typeface="微软雅黑"/>
              <a:ea typeface="微软雅黑"/>
            </a:endParaRPr>
          </a:p>
        </p:txBody>
      </p:sp>
      <p:grpSp>
        <p:nvGrpSpPr>
          <p:cNvPr id="4" name="Group 4"/>
          <p:cNvGrpSpPr>
            <a:grpSpLocks/>
          </p:cNvGrpSpPr>
          <p:nvPr/>
        </p:nvGrpSpPr>
        <p:grpSpPr bwMode="auto">
          <a:xfrm>
            <a:off x="9228138" y="3925888"/>
            <a:ext cx="1828800" cy="1951037"/>
            <a:chOff x="4404" y="2655"/>
            <a:chExt cx="1152" cy="1229"/>
          </a:xfrm>
        </p:grpSpPr>
        <p:sp>
          <p:nvSpPr>
            <p:cNvPr id="92261" name="Oval 5"/>
            <p:cNvSpPr>
              <a:spLocks noChangeAspect="1"/>
            </p:cNvSpPr>
            <p:nvPr/>
          </p:nvSpPr>
          <p:spPr bwMode="auto">
            <a:xfrm>
              <a:off x="4558" y="3001"/>
              <a:ext cx="76" cy="76"/>
            </a:xfrm>
            <a:prstGeom prst="ellipse">
              <a:avLst/>
            </a:prstGeom>
            <a:solidFill>
              <a:srgbClr val="FF9933"/>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62" name="Oval 6"/>
            <p:cNvSpPr>
              <a:spLocks noChangeAspect="1"/>
            </p:cNvSpPr>
            <p:nvPr/>
          </p:nvSpPr>
          <p:spPr bwMode="auto">
            <a:xfrm>
              <a:off x="4634" y="3462"/>
              <a:ext cx="77" cy="76"/>
            </a:xfrm>
            <a:prstGeom prst="ellipse">
              <a:avLst/>
            </a:prstGeom>
            <a:solidFill>
              <a:srgbClr val="FF9933"/>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63" name="Oval 7"/>
            <p:cNvSpPr>
              <a:spLocks noChangeAspect="1"/>
            </p:cNvSpPr>
            <p:nvPr/>
          </p:nvSpPr>
          <p:spPr bwMode="auto">
            <a:xfrm>
              <a:off x="5018" y="2924"/>
              <a:ext cx="77" cy="77"/>
            </a:xfrm>
            <a:prstGeom prst="ellipse">
              <a:avLst/>
            </a:prstGeom>
            <a:solidFill>
              <a:srgbClr val="FF9933"/>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64" name="Oval 8"/>
            <p:cNvSpPr>
              <a:spLocks noChangeAspect="1"/>
            </p:cNvSpPr>
            <p:nvPr/>
          </p:nvSpPr>
          <p:spPr bwMode="auto">
            <a:xfrm>
              <a:off x="4903" y="3385"/>
              <a:ext cx="77" cy="77"/>
            </a:xfrm>
            <a:prstGeom prst="ellipse">
              <a:avLst/>
            </a:prstGeom>
            <a:solidFill>
              <a:srgbClr val="FF9933"/>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65" name="Oval 9"/>
            <p:cNvSpPr>
              <a:spLocks noChangeAspect="1"/>
            </p:cNvSpPr>
            <p:nvPr/>
          </p:nvSpPr>
          <p:spPr bwMode="auto">
            <a:xfrm>
              <a:off x="5210" y="3308"/>
              <a:ext cx="77" cy="77"/>
            </a:xfrm>
            <a:prstGeom prst="ellipse">
              <a:avLst/>
            </a:prstGeom>
            <a:solidFill>
              <a:srgbClr val="FF9933"/>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66" name="Oval 10"/>
            <p:cNvSpPr>
              <a:spLocks noChangeAspect="1"/>
            </p:cNvSpPr>
            <p:nvPr/>
          </p:nvSpPr>
          <p:spPr bwMode="auto">
            <a:xfrm>
              <a:off x="4750" y="3116"/>
              <a:ext cx="76" cy="77"/>
            </a:xfrm>
            <a:prstGeom prst="ellipse">
              <a:avLst/>
            </a:prstGeom>
            <a:solidFill>
              <a:srgbClr val="FF9933"/>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67" name="Oval 11"/>
            <p:cNvSpPr>
              <a:spLocks noChangeAspect="1"/>
            </p:cNvSpPr>
            <p:nvPr/>
          </p:nvSpPr>
          <p:spPr bwMode="auto">
            <a:xfrm>
              <a:off x="4826" y="3692"/>
              <a:ext cx="77" cy="77"/>
            </a:xfrm>
            <a:prstGeom prst="ellipse">
              <a:avLst/>
            </a:prstGeom>
            <a:solidFill>
              <a:srgbClr val="FF9933"/>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68" name="Line 12"/>
            <p:cNvSpPr>
              <a:spLocks noChangeAspect="1"/>
            </p:cNvSpPr>
            <p:nvPr/>
          </p:nvSpPr>
          <p:spPr bwMode="auto">
            <a:xfrm flipV="1">
              <a:off x="4404" y="2655"/>
              <a:ext cx="0" cy="1229"/>
            </a:xfrm>
            <a:prstGeom prst="line">
              <a:avLst/>
            </a:prstGeom>
            <a:noFill/>
            <a:ln w="25400">
              <a:solidFill>
                <a:schemeClr val="tx1"/>
              </a:solidFill>
              <a:miter lim="800000"/>
              <a:headEnd/>
              <a:tailEnd type="arrow" w="med" len="med"/>
            </a:ln>
          </p:spPr>
          <p:txBody>
            <a:bodyPr/>
            <a:lstStyle/>
            <a:p>
              <a:endParaRPr lang="zh-CN" altLang="en-US"/>
            </a:p>
          </p:txBody>
        </p:sp>
        <p:sp>
          <p:nvSpPr>
            <p:cNvPr id="92269" name="Line 13"/>
            <p:cNvSpPr>
              <a:spLocks noChangeAspect="1"/>
            </p:cNvSpPr>
            <p:nvPr/>
          </p:nvSpPr>
          <p:spPr bwMode="auto">
            <a:xfrm flipV="1">
              <a:off x="4404" y="3878"/>
              <a:ext cx="1152" cy="0"/>
            </a:xfrm>
            <a:prstGeom prst="line">
              <a:avLst/>
            </a:prstGeom>
            <a:noFill/>
            <a:ln w="25400">
              <a:solidFill>
                <a:schemeClr val="tx1"/>
              </a:solidFill>
              <a:miter lim="800000"/>
              <a:headEnd/>
              <a:tailEnd type="arrow" w="med" len="med"/>
            </a:ln>
          </p:spPr>
          <p:txBody>
            <a:bodyPr/>
            <a:lstStyle/>
            <a:p>
              <a:endParaRPr lang="zh-CN" altLang="en-US"/>
            </a:p>
          </p:txBody>
        </p:sp>
        <p:sp>
          <p:nvSpPr>
            <p:cNvPr id="92270" name="Text Box 14"/>
            <p:cNvSpPr txBox="1">
              <a:spLocks noChangeAspect="1"/>
            </p:cNvSpPr>
            <p:nvPr/>
          </p:nvSpPr>
          <p:spPr bwMode="auto">
            <a:xfrm>
              <a:off x="4812" y="2732"/>
              <a:ext cx="248" cy="288"/>
            </a:xfrm>
            <a:prstGeom prst="rect">
              <a:avLst/>
            </a:prstGeom>
            <a:noFill/>
            <a:ln w="9525">
              <a:noFill/>
              <a:miter lim="800000"/>
              <a:headEnd/>
              <a:tailEnd/>
            </a:ln>
          </p:spPr>
          <p:txBody>
            <a:bodyPr wrap="none">
              <a:spAutoFit/>
            </a:bodyPr>
            <a:lstStyle/>
            <a:p>
              <a:pPr algn="ctr">
                <a:spcBef>
                  <a:spcPct val="20000"/>
                </a:spcBef>
              </a:pPr>
              <a:r>
                <a:rPr lang="en-US" altLang="zh-CN" sz="2400" b="1">
                  <a:latin typeface="Times New Roman" pitchFamily="18" charset="0"/>
                </a:rPr>
                <a:t>x</a:t>
              </a:r>
              <a:r>
                <a:rPr lang="en-US" altLang="zh-CN" sz="2400" baseline="-25000">
                  <a:latin typeface="Times New Roman" pitchFamily="18" charset="0"/>
                </a:rPr>
                <a:t>i</a:t>
              </a:r>
            </a:p>
          </p:txBody>
        </p:sp>
        <p:sp>
          <p:nvSpPr>
            <p:cNvPr id="92271" name="Text Box 15"/>
            <p:cNvSpPr txBox="1">
              <a:spLocks noChangeAspect="1"/>
            </p:cNvSpPr>
            <p:nvPr/>
          </p:nvSpPr>
          <p:spPr bwMode="auto">
            <a:xfrm>
              <a:off x="5224" y="3333"/>
              <a:ext cx="248" cy="288"/>
            </a:xfrm>
            <a:prstGeom prst="rect">
              <a:avLst/>
            </a:prstGeom>
            <a:noFill/>
            <a:ln w="9525">
              <a:noFill/>
              <a:miter lim="800000"/>
              <a:headEnd/>
              <a:tailEnd/>
            </a:ln>
          </p:spPr>
          <p:txBody>
            <a:bodyPr wrap="none">
              <a:spAutoFit/>
            </a:bodyPr>
            <a:lstStyle/>
            <a:p>
              <a:pPr algn="ctr">
                <a:spcBef>
                  <a:spcPct val="20000"/>
                </a:spcBef>
              </a:pPr>
              <a:r>
                <a:rPr lang="en-US" altLang="zh-CN" sz="2400" b="1">
                  <a:latin typeface="Times New Roman" pitchFamily="18" charset="0"/>
                </a:rPr>
                <a:t>x</a:t>
              </a:r>
              <a:r>
                <a:rPr lang="en-US" altLang="zh-CN" sz="2400" baseline="-25000">
                  <a:latin typeface="Times New Roman" pitchFamily="18" charset="0"/>
                </a:rPr>
                <a:t>j</a:t>
              </a:r>
            </a:p>
          </p:txBody>
        </p:sp>
        <p:sp>
          <p:nvSpPr>
            <p:cNvPr id="92272" name="Line 16"/>
            <p:cNvSpPr>
              <a:spLocks noChangeAspect="1"/>
            </p:cNvSpPr>
            <p:nvPr/>
          </p:nvSpPr>
          <p:spPr bwMode="auto">
            <a:xfrm>
              <a:off x="5095" y="3001"/>
              <a:ext cx="154" cy="307"/>
            </a:xfrm>
            <a:prstGeom prst="line">
              <a:avLst/>
            </a:prstGeom>
            <a:noFill/>
            <a:ln w="25400">
              <a:solidFill>
                <a:schemeClr val="tx1"/>
              </a:solidFill>
              <a:miter lim="800000"/>
              <a:headEnd type="arrow" w="med" len="med"/>
              <a:tailEnd type="arrow" w="med" len="med"/>
            </a:ln>
          </p:spPr>
          <p:txBody>
            <a:bodyPr/>
            <a:lstStyle/>
            <a:p>
              <a:endParaRPr lang="zh-CN" altLang="en-US"/>
            </a:p>
          </p:txBody>
        </p:sp>
      </p:grpSp>
      <p:sp>
        <p:nvSpPr>
          <p:cNvPr id="17" name="Text Box 17"/>
          <p:cNvSpPr txBox="1">
            <a:spLocks noChangeAspect="1"/>
          </p:cNvSpPr>
          <p:nvPr/>
        </p:nvSpPr>
        <p:spPr bwMode="auto">
          <a:xfrm>
            <a:off x="10460038" y="4398963"/>
            <a:ext cx="463550" cy="457200"/>
          </a:xfrm>
          <a:prstGeom prst="rect">
            <a:avLst/>
          </a:prstGeom>
          <a:noFill/>
          <a:ln w="9525">
            <a:noFill/>
            <a:miter lim="800000"/>
            <a:headEnd/>
            <a:tailEnd/>
          </a:ln>
        </p:spPr>
        <p:txBody>
          <a:bodyPr>
            <a:spAutoFit/>
          </a:bodyPr>
          <a:lstStyle/>
          <a:p>
            <a:pPr algn="ctr">
              <a:spcBef>
                <a:spcPct val="20000"/>
              </a:spcBef>
            </a:pPr>
            <a:r>
              <a:rPr lang="en-US" altLang="zh-CN" sz="2400" i="1">
                <a:solidFill>
                  <a:srgbClr val="FF0000"/>
                </a:solidFill>
                <a:latin typeface="Times New Roman" pitchFamily="18" charset="0"/>
              </a:rPr>
              <a:t>d</a:t>
            </a:r>
            <a:r>
              <a:rPr lang="en-US" altLang="zh-CN" sz="2400" baseline="-25000">
                <a:solidFill>
                  <a:srgbClr val="FF0000"/>
                </a:solidFill>
                <a:latin typeface="Times New Roman" pitchFamily="18" charset="0"/>
              </a:rPr>
              <a:t>ij</a:t>
            </a:r>
          </a:p>
        </p:txBody>
      </p:sp>
      <p:sp>
        <p:nvSpPr>
          <p:cNvPr id="18" name="AutoShape 18"/>
          <p:cNvSpPr>
            <a:spLocks noChangeArrowheads="1"/>
          </p:cNvSpPr>
          <p:nvPr/>
        </p:nvSpPr>
        <p:spPr bwMode="auto">
          <a:xfrm>
            <a:off x="7669213" y="4505325"/>
            <a:ext cx="1447800" cy="555625"/>
          </a:xfrm>
          <a:prstGeom prst="rightArrow">
            <a:avLst>
              <a:gd name="adj1" fmla="val 50000"/>
              <a:gd name="adj2" fmla="val 40183"/>
            </a:avLst>
          </a:prstGeom>
          <a:solidFill>
            <a:srgbClr val="CCFFFF"/>
          </a:solidFill>
          <a:ln w="9525">
            <a:solidFill>
              <a:srgbClr val="CCFFFF"/>
            </a:solidFill>
            <a:miter lim="800000"/>
            <a:headEnd/>
            <a:tailEnd/>
          </a:ln>
        </p:spPr>
        <p:txBody>
          <a:bodyPr wrap="none" anchor="ctr"/>
          <a:lstStyle/>
          <a:p>
            <a:pPr algn="ctr"/>
            <a:r>
              <a:rPr lang="en-US" altLang="zh-CN">
                <a:ea typeface="黑体" pitchFamily="2" charset="-122"/>
              </a:rPr>
              <a:t>Mapping</a:t>
            </a:r>
          </a:p>
        </p:txBody>
      </p:sp>
      <p:grpSp>
        <p:nvGrpSpPr>
          <p:cNvPr id="92166" name="Group 19"/>
          <p:cNvGrpSpPr>
            <a:grpSpLocks/>
          </p:cNvGrpSpPr>
          <p:nvPr/>
        </p:nvGrpSpPr>
        <p:grpSpPr bwMode="auto">
          <a:xfrm>
            <a:off x="5008563" y="3714750"/>
            <a:ext cx="2592387" cy="2305050"/>
            <a:chOff x="1383" y="2750"/>
            <a:chExt cx="1633" cy="1452"/>
          </a:xfrm>
        </p:grpSpPr>
        <p:sp>
          <p:nvSpPr>
            <p:cNvPr id="92244" name="Rectangle 20"/>
            <p:cNvSpPr>
              <a:spLocks noChangeAspect="1"/>
            </p:cNvSpPr>
            <p:nvPr/>
          </p:nvSpPr>
          <p:spPr bwMode="auto">
            <a:xfrm>
              <a:off x="2133" y="3053"/>
              <a:ext cx="77" cy="77"/>
            </a:xfrm>
            <a:prstGeom prst="rect">
              <a:avLst/>
            </a:prstGeom>
            <a:solidFill>
              <a:srgbClr val="FFFF00"/>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45" name="Rectangle 21"/>
            <p:cNvSpPr>
              <a:spLocks noChangeAspect="1"/>
            </p:cNvSpPr>
            <p:nvPr/>
          </p:nvSpPr>
          <p:spPr bwMode="auto">
            <a:xfrm>
              <a:off x="2594" y="3091"/>
              <a:ext cx="77" cy="77"/>
            </a:xfrm>
            <a:prstGeom prst="rect">
              <a:avLst/>
            </a:prstGeom>
            <a:solidFill>
              <a:srgbClr val="FFFF00"/>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46" name="Rectangle 22"/>
            <p:cNvSpPr>
              <a:spLocks noChangeAspect="1"/>
            </p:cNvSpPr>
            <p:nvPr/>
          </p:nvSpPr>
          <p:spPr bwMode="auto">
            <a:xfrm>
              <a:off x="1980" y="3475"/>
              <a:ext cx="77" cy="77"/>
            </a:xfrm>
            <a:prstGeom prst="rect">
              <a:avLst/>
            </a:prstGeom>
            <a:solidFill>
              <a:srgbClr val="FFFF00"/>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47" name="Rectangle 23"/>
            <p:cNvSpPr>
              <a:spLocks noChangeAspect="1"/>
            </p:cNvSpPr>
            <p:nvPr/>
          </p:nvSpPr>
          <p:spPr bwMode="auto">
            <a:xfrm>
              <a:off x="2210" y="3705"/>
              <a:ext cx="77" cy="77"/>
            </a:xfrm>
            <a:prstGeom prst="rect">
              <a:avLst/>
            </a:prstGeom>
            <a:solidFill>
              <a:srgbClr val="FFFF00"/>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48" name="Rectangle 24"/>
            <p:cNvSpPr>
              <a:spLocks noChangeAspect="1"/>
            </p:cNvSpPr>
            <p:nvPr/>
          </p:nvSpPr>
          <p:spPr bwMode="auto">
            <a:xfrm>
              <a:off x="2632" y="3398"/>
              <a:ext cx="77" cy="77"/>
            </a:xfrm>
            <a:prstGeom prst="rect">
              <a:avLst/>
            </a:prstGeom>
            <a:solidFill>
              <a:srgbClr val="FFFF00"/>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49" name="Rectangle 25"/>
            <p:cNvSpPr>
              <a:spLocks noChangeAspect="1"/>
            </p:cNvSpPr>
            <p:nvPr/>
          </p:nvSpPr>
          <p:spPr bwMode="auto">
            <a:xfrm>
              <a:off x="2594" y="3897"/>
              <a:ext cx="77" cy="77"/>
            </a:xfrm>
            <a:prstGeom prst="rect">
              <a:avLst/>
            </a:prstGeom>
            <a:solidFill>
              <a:srgbClr val="FFFF00"/>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50" name="Rectangle 26"/>
            <p:cNvSpPr>
              <a:spLocks noChangeAspect="1"/>
            </p:cNvSpPr>
            <p:nvPr/>
          </p:nvSpPr>
          <p:spPr bwMode="auto">
            <a:xfrm>
              <a:off x="2939" y="3437"/>
              <a:ext cx="77" cy="76"/>
            </a:xfrm>
            <a:prstGeom prst="rect">
              <a:avLst/>
            </a:prstGeom>
            <a:solidFill>
              <a:srgbClr val="FFFF00"/>
            </a:solidFill>
            <a:ln w="9525">
              <a:solidFill>
                <a:schemeClr val="tx1"/>
              </a:solidFill>
              <a:miter lim="800000"/>
              <a:headEnd/>
              <a:tailEnd/>
            </a:ln>
          </p:spPr>
          <p:txBody>
            <a:bodyPr wrap="none" anchor="ctr"/>
            <a:lstStyle/>
            <a:p>
              <a:pPr algn="ctr"/>
              <a:endParaRPr lang="zh-CN" altLang="zh-CN" sz="2400" b="1">
                <a:latin typeface="Times New Roman" pitchFamily="18" charset="0"/>
              </a:endParaRPr>
            </a:p>
          </p:txBody>
        </p:sp>
        <p:sp>
          <p:nvSpPr>
            <p:cNvPr id="92251" name="Text Box 27"/>
            <p:cNvSpPr txBox="1">
              <a:spLocks noChangeAspect="1"/>
            </p:cNvSpPr>
            <p:nvPr/>
          </p:nvSpPr>
          <p:spPr bwMode="auto">
            <a:xfrm>
              <a:off x="1879" y="2938"/>
              <a:ext cx="237" cy="288"/>
            </a:xfrm>
            <a:prstGeom prst="rect">
              <a:avLst/>
            </a:prstGeom>
            <a:noFill/>
            <a:ln w="9525">
              <a:noFill/>
              <a:miter lim="800000"/>
              <a:headEnd/>
              <a:tailEnd/>
            </a:ln>
          </p:spPr>
          <p:txBody>
            <a:bodyPr wrap="none">
              <a:spAutoFit/>
            </a:bodyPr>
            <a:lstStyle/>
            <a:p>
              <a:pPr algn="ctr">
                <a:spcBef>
                  <a:spcPct val="20000"/>
                </a:spcBef>
              </a:pPr>
              <a:r>
                <a:rPr lang="en-US" altLang="zh-CN" sz="2400">
                  <a:latin typeface="Times New Roman" pitchFamily="18" charset="0"/>
                </a:rPr>
                <a:t>z</a:t>
              </a:r>
              <a:r>
                <a:rPr lang="en-US" altLang="zh-CN" sz="2400" baseline="-25000">
                  <a:latin typeface="Times New Roman" pitchFamily="18" charset="0"/>
                </a:rPr>
                <a:t>i</a:t>
              </a:r>
            </a:p>
          </p:txBody>
        </p:sp>
        <p:sp>
          <p:nvSpPr>
            <p:cNvPr id="92252" name="Text Box 28"/>
            <p:cNvSpPr txBox="1">
              <a:spLocks noChangeAspect="1"/>
            </p:cNvSpPr>
            <p:nvPr/>
          </p:nvSpPr>
          <p:spPr bwMode="auto">
            <a:xfrm>
              <a:off x="2647" y="3015"/>
              <a:ext cx="237" cy="288"/>
            </a:xfrm>
            <a:prstGeom prst="rect">
              <a:avLst/>
            </a:prstGeom>
            <a:noFill/>
            <a:ln w="9525">
              <a:noFill/>
              <a:miter lim="800000"/>
              <a:headEnd/>
              <a:tailEnd/>
            </a:ln>
          </p:spPr>
          <p:txBody>
            <a:bodyPr wrap="none">
              <a:spAutoFit/>
            </a:bodyPr>
            <a:lstStyle/>
            <a:p>
              <a:pPr algn="ctr">
                <a:spcBef>
                  <a:spcPct val="20000"/>
                </a:spcBef>
              </a:pPr>
              <a:r>
                <a:rPr lang="en-US" altLang="zh-CN" sz="2400">
                  <a:latin typeface="Times New Roman" pitchFamily="18" charset="0"/>
                </a:rPr>
                <a:t>z</a:t>
              </a:r>
              <a:r>
                <a:rPr lang="en-US" altLang="zh-CN" sz="2400" baseline="-25000">
                  <a:latin typeface="Times New Roman" pitchFamily="18" charset="0"/>
                </a:rPr>
                <a:t>j</a:t>
              </a:r>
            </a:p>
          </p:txBody>
        </p:sp>
        <p:sp>
          <p:nvSpPr>
            <p:cNvPr id="92253" name="Line 29"/>
            <p:cNvSpPr>
              <a:spLocks noChangeAspect="1"/>
            </p:cNvSpPr>
            <p:nvPr/>
          </p:nvSpPr>
          <p:spPr bwMode="auto">
            <a:xfrm>
              <a:off x="2210" y="3091"/>
              <a:ext cx="384" cy="39"/>
            </a:xfrm>
            <a:prstGeom prst="line">
              <a:avLst/>
            </a:prstGeom>
            <a:noFill/>
            <a:ln w="25400">
              <a:solidFill>
                <a:schemeClr val="tx1"/>
              </a:solidFill>
              <a:miter lim="800000"/>
              <a:headEnd type="arrow" w="med" len="med"/>
              <a:tailEnd type="arrow" w="med" len="med"/>
            </a:ln>
          </p:spPr>
          <p:txBody>
            <a:bodyPr/>
            <a:lstStyle/>
            <a:p>
              <a:endParaRPr lang="zh-CN" altLang="en-US"/>
            </a:p>
          </p:txBody>
        </p:sp>
        <p:sp>
          <p:nvSpPr>
            <p:cNvPr id="92254" name="Text Box 30"/>
            <p:cNvSpPr txBox="1">
              <a:spLocks noChangeAspect="1"/>
            </p:cNvSpPr>
            <p:nvPr/>
          </p:nvSpPr>
          <p:spPr bwMode="auto">
            <a:xfrm>
              <a:off x="2260" y="2750"/>
              <a:ext cx="267" cy="288"/>
            </a:xfrm>
            <a:prstGeom prst="rect">
              <a:avLst/>
            </a:prstGeom>
            <a:noFill/>
            <a:ln w="9525">
              <a:noFill/>
              <a:miter lim="800000"/>
              <a:headEnd/>
              <a:tailEnd/>
            </a:ln>
          </p:spPr>
          <p:txBody>
            <a:bodyPr wrap="none">
              <a:spAutoFit/>
            </a:bodyPr>
            <a:lstStyle/>
            <a:p>
              <a:pPr algn="ctr">
                <a:spcBef>
                  <a:spcPct val="20000"/>
                </a:spcBef>
              </a:pPr>
              <a:r>
                <a:rPr lang="en-US" altLang="zh-CN" sz="2400">
                  <a:solidFill>
                    <a:srgbClr val="FF0000"/>
                  </a:solidFill>
                  <a:latin typeface="Symbol" pitchFamily="18" charset="2"/>
                </a:rPr>
                <a:t>g</a:t>
              </a:r>
              <a:r>
                <a:rPr lang="en-US" altLang="zh-CN" sz="2400" baseline="-25000">
                  <a:solidFill>
                    <a:srgbClr val="FF0000"/>
                  </a:solidFill>
                  <a:latin typeface="Times New Roman" pitchFamily="18" charset="0"/>
                </a:rPr>
                <a:t>ij</a:t>
              </a:r>
            </a:p>
          </p:txBody>
        </p:sp>
        <p:sp>
          <p:nvSpPr>
            <p:cNvPr id="92255" name="Line 31"/>
            <p:cNvSpPr>
              <a:spLocks noChangeShapeType="1"/>
            </p:cNvSpPr>
            <p:nvPr/>
          </p:nvSpPr>
          <p:spPr bwMode="auto">
            <a:xfrm flipV="1">
              <a:off x="1746" y="2840"/>
              <a:ext cx="0" cy="1180"/>
            </a:xfrm>
            <a:prstGeom prst="line">
              <a:avLst/>
            </a:prstGeom>
            <a:noFill/>
            <a:ln w="28575">
              <a:solidFill>
                <a:schemeClr val="tx1"/>
              </a:solidFill>
              <a:round/>
              <a:headEnd type="none" w="sm" len="sm"/>
              <a:tailEnd type="arrow" w="med" len="med"/>
            </a:ln>
          </p:spPr>
          <p:txBody>
            <a:bodyPr/>
            <a:lstStyle/>
            <a:p>
              <a:endParaRPr lang="zh-CN" altLang="en-US"/>
            </a:p>
          </p:txBody>
        </p:sp>
        <p:sp>
          <p:nvSpPr>
            <p:cNvPr id="92256" name="Line 32"/>
            <p:cNvSpPr>
              <a:spLocks noChangeShapeType="1"/>
            </p:cNvSpPr>
            <p:nvPr/>
          </p:nvSpPr>
          <p:spPr bwMode="auto">
            <a:xfrm flipV="1">
              <a:off x="1740" y="4020"/>
              <a:ext cx="1179" cy="0"/>
            </a:xfrm>
            <a:prstGeom prst="line">
              <a:avLst/>
            </a:prstGeom>
            <a:noFill/>
            <a:ln w="28575">
              <a:solidFill>
                <a:schemeClr val="tx1"/>
              </a:solidFill>
              <a:round/>
              <a:headEnd type="none" w="sm" len="sm"/>
              <a:tailEnd type="arrow" w="med" len="med"/>
            </a:ln>
          </p:spPr>
          <p:txBody>
            <a:bodyPr/>
            <a:lstStyle/>
            <a:p>
              <a:endParaRPr lang="zh-CN" altLang="en-US"/>
            </a:p>
          </p:txBody>
        </p:sp>
        <p:sp>
          <p:nvSpPr>
            <p:cNvPr id="92257" name="Line 33"/>
            <p:cNvSpPr>
              <a:spLocks noChangeShapeType="1"/>
            </p:cNvSpPr>
            <p:nvPr/>
          </p:nvSpPr>
          <p:spPr bwMode="auto">
            <a:xfrm flipH="1">
              <a:off x="1610" y="4014"/>
              <a:ext cx="136" cy="182"/>
            </a:xfrm>
            <a:prstGeom prst="line">
              <a:avLst/>
            </a:prstGeom>
            <a:noFill/>
            <a:ln w="28575">
              <a:solidFill>
                <a:schemeClr val="tx1"/>
              </a:solidFill>
              <a:round/>
              <a:headEnd type="none" w="sm" len="sm"/>
              <a:tailEnd type="arrow" w="med" len="med"/>
            </a:ln>
          </p:spPr>
          <p:txBody>
            <a:bodyPr/>
            <a:lstStyle/>
            <a:p>
              <a:endParaRPr lang="zh-CN" altLang="en-US"/>
            </a:p>
          </p:txBody>
        </p:sp>
        <p:sp>
          <p:nvSpPr>
            <p:cNvPr id="92258" name="Line 34"/>
            <p:cNvSpPr>
              <a:spLocks noChangeShapeType="1"/>
            </p:cNvSpPr>
            <p:nvPr/>
          </p:nvSpPr>
          <p:spPr bwMode="auto">
            <a:xfrm>
              <a:off x="1746" y="4020"/>
              <a:ext cx="45" cy="182"/>
            </a:xfrm>
            <a:prstGeom prst="line">
              <a:avLst/>
            </a:prstGeom>
            <a:noFill/>
            <a:ln w="28575">
              <a:solidFill>
                <a:schemeClr val="tx1"/>
              </a:solidFill>
              <a:round/>
              <a:headEnd type="none" w="sm" len="sm"/>
              <a:tailEnd type="arrow" w="med" len="med"/>
            </a:ln>
          </p:spPr>
          <p:txBody>
            <a:bodyPr/>
            <a:lstStyle/>
            <a:p>
              <a:endParaRPr lang="zh-CN" altLang="en-US"/>
            </a:p>
          </p:txBody>
        </p:sp>
        <p:sp>
          <p:nvSpPr>
            <p:cNvPr id="92259" name="Line 35"/>
            <p:cNvSpPr>
              <a:spLocks noChangeShapeType="1"/>
            </p:cNvSpPr>
            <p:nvPr/>
          </p:nvSpPr>
          <p:spPr bwMode="auto">
            <a:xfrm flipH="1" flipV="1">
              <a:off x="1383" y="3974"/>
              <a:ext cx="363" cy="46"/>
            </a:xfrm>
            <a:prstGeom prst="line">
              <a:avLst/>
            </a:prstGeom>
            <a:noFill/>
            <a:ln w="28575">
              <a:solidFill>
                <a:schemeClr val="tx1"/>
              </a:solidFill>
              <a:round/>
              <a:headEnd type="none" w="sm" len="sm"/>
              <a:tailEnd type="arrow" w="med" len="med"/>
            </a:ln>
          </p:spPr>
          <p:txBody>
            <a:bodyPr/>
            <a:lstStyle/>
            <a:p>
              <a:endParaRPr lang="zh-CN" altLang="en-US"/>
            </a:p>
          </p:txBody>
        </p:sp>
        <p:sp>
          <p:nvSpPr>
            <p:cNvPr id="92260" name="Line 36"/>
            <p:cNvSpPr>
              <a:spLocks noChangeShapeType="1"/>
            </p:cNvSpPr>
            <p:nvPr/>
          </p:nvSpPr>
          <p:spPr bwMode="auto">
            <a:xfrm flipV="1">
              <a:off x="1746" y="3884"/>
              <a:ext cx="136" cy="136"/>
            </a:xfrm>
            <a:prstGeom prst="line">
              <a:avLst/>
            </a:prstGeom>
            <a:noFill/>
            <a:ln w="28575">
              <a:solidFill>
                <a:schemeClr val="tx1"/>
              </a:solidFill>
              <a:round/>
              <a:headEnd type="none" w="sm" len="sm"/>
              <a:tailEnd type="arrow" w="med" len="med"/>
            </a:ln>
          </p:spPr>
          <p:txBody>
            <a:bodyPr/>
            <a:lstStyle/>
            <a:p>
              <a:endParaRPr lang="zh-CN" altLang="en-US"/>
            </a:p>
          </p:txBody>
        </p:sp>
      </p:grpSp>
      <p:sp>
        <p:nvSpPr>
          <p:cNvPr id="92167" name="Text Box 37"/>
          <p:cNvSpPr txBox="1">
            <a:spLocks noChangeArrowheads="1"/>
          </p:cNvSpPr>
          <p:nvPr/>
        </p:nvSpPr>
        <p:spPr bwMode="auto">
          <a:xfrm>
            <a:off x="5254625" y="6215063"/>
            <a:ext cx="2573338" cy="366712"/>
          </a:xfrm>
          <a:prstGeom prst="rect">
            <a:avLst/>
          </a:prstGeom>
          <a:noFill/>
          <a:ln w="9525">
            <a:noFill/>
            <a:miter lim="800000"/>
            <a:headEnd/>
            <a:tailEnd/>
          </a:ln>
        </p:spPr>
        <p:txBody>
          <a:bodyPr anchorCtr="1">
            <a:spAutoFit/>
          </a:bodyPr>
          <a:lstStyle/>
          <a:p>
            <a:r>
              <a:rPr lang="zh-CN" altLang="en-US">
                <a:ea typeface="黑体" pitchFamily="2" charset="-122"/>
              </a:rPr>
              <a:t>原始空间，可能非欧式</a:t>
            </a:r>
          </a:p>
        </p:txBody>
      </p:sp>
      <p:sp>
        <p:nvSpPr>
          <p:cNvPr id="38" name="Text Box 38"/>
          <p:cNvSpPr txBox="1">
            <a:spLocks noChangeArrowheads="1"/>
          </p:cNvSpPr>
          <p:nvPr/>
        </p:nvSpPr>
        <p:spPr bwMode="auto">
          <a:xfrm>
            <a:off x="9320213" y="6215063"/>
            <a:ext cx="1625600" cy="366712"/>
          </a:xfrm>
          <a:prstGeom prst="rect">
            <a:avLst/>
          </a:prstGeom>
          <a:noFill/>
          <a:ln w="9525">
            <a:noFill/>
            <a:miter lim="800000"/>
            <a:headEnd/>
            <a:tailEnd/>
          </a:ln>
        </p:spPr>
        <p:txBody>
          <a:bodyPr anchorCtr="1">
            <a:spAutoFit/>
          </a:bodyPr>
          <a:lstStyle/>
          <a:p>
            <a:r>
              <a:rPr lang="zh-CN" altLang="en-US">
                <a:ea typeface="黑体" pitchFamily="2" charset="-122"/>
              </a:rPr>
              <a:t>低维欧式空间</a:t>
            </a:r>
          </a:p>
        </p:txBody>
      </p:sp>
      <p:grpSp>
        <p:nvGrpSpPr>
          <p:cNvPr id="92169" name="Group 4"/>
          <p:cNvGrpSpPr>
            <a:grpSpLocks/>
          </p:cNvGrpSpPr>
          <p:nvPr/>
        </p:nvGrpSpPr>
        <p:grpSpPr bwMode="auto">
          <a:xfrm>
            <a:off x="6786563" y="965200"/>
            <a:ext cx="2441575" cy="2530475"/>
            <a:chOff x="3617" y="1905"/>
            <a:chExt cx="2041" cy="1701"/>
          </a:xfrm>
        </p:grpSpPr>
        <p:sp>
          <p:nvSpPr>
            <p:cNvPr id="92242" name="Line 5"/>
            <p:cNvSpPr>
              <a:spLocks noChangeShapeType="1"/>
            </p:cNvSpPr>
            <p:nvPr/>
          </p:nvSpPr>
          <p:spPr bwMode="auto">
            <a:xfrm flipV="1">
              <a:off x="3617" y="1905"/>
              <a:ext cx="0" cy="1701"/>
            </a:xfrm>
            <a:prstGeom prst="line">
              <a:avLst/>
            </a:prstGeom>
            <a:noFill/>
            <a:ln w="9525">
              <a:solidFill>
                <a:schemeClr val="tx1"/>
              </a:solidFill>
              <a:round/>
              <a:headEnd/>
              <a:tailEnd type="triangle" w="med" len="med"/>
            </a:ln>
          </p:spPr>
          <p:txBody>
            <a:bodyPr/>
            <a:lstStyle/>
            <a:p>
              <a:endParaRPr lang="zh-CN" altLang="en-US"/>
            </a:p>
          </p:txBody>
        </p:sp>
        <p:sp>
          <p:nvSpPr>
            <p:cNvPr id="92243" name="Line 6"/>
            <p:cNvSpPr>
              <a:spLocks noChangeShapeType="1"/>
            </p:cNvSpPr>
            <p:nvPr/>
          </p:nvSpPr>
          <p:spPr bwMode="auto">
            <a:xfrm>
              <a:off x="3617" y="3606"/>
              <a:ext cx="2041" cy="0"/>
            </a:xfrm>
            <a:prstGeom prst="line">
              <a:avLst/>
            </a:prstGeom>
            <a:noFill/>
            <a:ln w="9525">
              <a:solidFill>
                <a:schemeClr val="tx1"/>
              </a:solidFill>
              <a:round/>
              <a:headEnd/>
              <a:tailEnd type="triangle" w="med" len="med"/>
            </a:ln>
          </p:spPr>
          <p:txBody>
            <a:bodyPr/>
            <a:lstStyle/>
            <a:p>
              <a:endParaRPr lang="zh-CN" altLang="en-US"/>
            </a:p>
          </p:txBody>
        </p:sp>
      </p:grpSp>
      <p:sp>
        <p:nvSpPr>
          <p:cNvPr id="43" name="AutoShape 7"/>
          <p:cNvSpPr>
            <a:spLocks noChangeArrowheads="1"/>
          </p:cNvSpPr>
          <p:nvPr/>
        </p:nvSpPr>
        <p:spPr bwMode="auto">
          <a:xfrm>
            <a:off x="8056563" y="1335088"/>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44" name="AutoShape 8"/>
          <p:cNvSpPr>
            <a:spLocks noChangeArrowheads="1"/>
          </p:cNvSpPr>
          <p:nvPr/>
        </p:nvSpPr>
        <p:spPr bwMode="auto">
          <a:xfrm>
            <a:off x="8551863" y="885825"/>
            <a:ext cx="134937"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45" name="AutoShape 9"/>
          <p:cNvSpPr>
            <a:spLocks noChangeArrowheads="1"/>
          </p:cNvSpPr>
          <p:nvPr/>
        </p:nvSpPr>
        <p:spPr bwMode="auto">
          <a:xfrm>
            <a:off x="7470775" y="1560513"/>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46" name="AutoShape 10"/>
          <p:cNvSpPr>
            <a:spLocks noChangeArrowheads="1"/>
          </p:cNvSpPr>
          <p:nvPr/>
        </p:nvSpPr>
        <p:spPr bwMode="auto">
          <a:xfrm>
            <a:off x="7831138" y="1649413"/>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47" name="AutoShape 11"/>
          <p:cNvSpPr>
            <a:spLocks noChangeArrowheads="1"/>
          </p:cNvSpPr>
          <p:nvPr/>
        </p:nvSpPr>
        <p:spPr bwMode="auto">
          <a:xfrm>
            <a:off x="8235950" y="1020763"/>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48" name="AutoShape 12"/>
          <p:cNvSpPr>
            <a:spLocks noChangeArrowheads="1"/>
          </p:cNvSpPr>
          <p:nvPr/>
        </p:nvSpPr>
        <p:spPr bwMode="auto">
          <a:xfrm>
            <a:off x="7786688" y="2055813"/>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49" name="AutoShape 13"/>
          <p:cNvSpPr>
            <a:spLocks noChangeArrowheads="1"/>
          </p:cNvSpPr>
          <p:nvPr/>
        </p:nvSpPr>
        <p:spPr bwMode="auto">
          <a:xfrm>
            <a:off x="7335838" y="1920875"/>
            <a:ext cx="134937"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50" name="AutoShape 14"/>
          <p:cNvSpPr>
            <a:spLocks noChangeArrowheads="1"/>
          </p:cNvSpPr>
          <p:nvPr/>
        </p:nvSpPr>
        <p:spPr bwMode="auto">
          <a:xfrm>
            <a:off x="7740650" y="1335088"/>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51" name="AutoShape 15"/>
          <p:cNvSpPr>
            <a:spLocks noChangeArrowheads="1"/>
          </p:cNvSpPr>
          <p:nvPr/>
        </p:nvSpPr>
        <p:spPr bwMode="auto">
          <a:xfrm>
            <a:off x="7651750" y="1874838"/>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52" name="Oval 16"/>
          <p:cNvSpPr>
            <a:spLocks noChangeArrowheads="1"/>
          </p:cNvSpPr>
          <p:nvPr/>
        </p:nvSpPr>
        <p:spPr bwMode="auto">
          <a:xfrm>
            <a:off x="9001125" y="1830388"/>
            <a:ext cx="90488" cy="90487"/>
          </a:xfrm>
          <a:prstGeom prst="ellipse">
            <a:avLst/>
          </a:prstGeom>
          <a:noFill/>
          <a:ln w="9525">
            <a:solidFill>
              <a:srgbClr val="FF0000"/>
            </a:solidFill>
            <a:round/>
            <a:headEnd/>
            <a:tailEnd/>
          </a:ln>
        </p:spPr>
        <p:txBody>
          <a:bodyPr wrap="none" anchor="ctr"/>
          <a:lstStyle/>
          <a:p>
            <a:endParaRPr lang="zh-CN" altLang="en-US"/>
          </a:p>
        </p:txBody>
      </p:sp>
      <p:sp>
        <p:nvSpPr>
          <p:cNvPr id="53" name="Oval 17"/>
          <p:cNvSpPr>
            <a:spLocks noChangeArrowheads="1"/>
          </p:cNvSpPr>
          <p:nvPr/>
        </p:nvSpPr>
        <p:spPr bwMode="auto">
          <a:xfrm>
            <a:off x="8821738" y="2055813"/>
            <a:ext cx="90487" cy="90487"/>
          </a:xfrm>
          <a:prstGeom prst="ellipse">
            <a:avLst/>
          </a:prstGeom>
          <a:noFill/>
          <a:ln w="9525">
            <a:solidFill>
              <a:srgbClr val="FF0000"/>
            </a:solidFill>
            <a:round/>
            <a:headEnd/>
            <a:tailEnd/>
          </a:ln>
        </p:spPr>
        <p:txBody>
          <a:bodyPr wrap="none" anchor="ctr"/>
          <a:lstStyle/>
          <a:p>
            <a:endParaRPr lang="zh-CN" altLang="en-US"/>
          </a:p>
        </p:txBody>
      </p:sp>
      <p:sp>
        <p:nvSpPr>
          <p:cNvPr id="54" name="Oval 18"/>
          <p:cNvSpPr>
            <a:spLocks noChangeArrowheads="1"/>
          </p:cNvSpPr>
          <p:nvPr/>
        </p:nvSpPr>
        <p:spPr bwMode="auto">
          <a:xfrm>
            <a:off x="8461375" y="2144713"/>
            <a:ext cx="90488" cy="90487"/>
          </a:xfrm>
          <a:prstGeom prst="ellipse">
            <a:avLst/>
          </a:prstGeom>
          <a:noFill/>
          <a:ln w="9525">
            <a:solidFill>
              <a:srgbClr val="FF0000"/>
            </a:solidFill>
            <a:round/>
            <a:headEnd/>
            <a:tailEnd/>
          </a:ln>
        </p:spPr>
        <p:txBody>
          <a:bodyPr wrap="none" anchor="ctr"/>
          <a:lstStyle/>
          <a:p>
            <a:endParaRPr lang="zh-CN" altLang="en-US"/>
          </a:p>
        </p:txBody>
      </p:sp>
      <p:sp>
        <p:nvSpPr>
          <p:cNvPr id="55" name="Oval 19"/>
          <p:cNvSpPr>
            <a:spLocks noChangeArrowheads="1"/>
          </p:cNvSpPr>
          <p:nvPr/>
        </p:nvSpPr>
        <p:spPr bwMode="auto">
          <a:xfrm>
            <a:off x="8145463" y="2460625"/>
            <a:ext cx="90487" cy="90488"/>
          </a:xfrm>
          <a:prstGeom prst="ellipse">
            <a:avLst/>
          </a:prstGeom>
          <a:noFill/>
          <a:ln w="9525">
            <a:solidFill>
              <a:srgbClr val="FF0000"/>
            </a:solidFill>
            <a:round/>
            <a:headEnd/>
            <a:tailEnd/>
          </a:ln>
        </p:spPr>
        <p:txBody>
          <a:bodyPr wrap="none" anchor="ctr"/>
          <a:lstStyle/>
          <a:p>
            <a:endParaRPr lang="zh-CN" altLang="en-US"/>
          </a:p>
        </p:txBody>
      </p:sp>
      <p:sp>
        <p:nvSpPr>
          <p:cNvPr id="56" name="Oval 20"/>
          <p:cNvSpPr>
            <a:spLocks noChangeArrowheads="1"/>
          </p:cNvSpPr>
          <p:nvPr/>
        </p:nvSpPr>
        <p:spPr bwMode="auto">
          <a:xfrm>
            <a:off x="7966075" y="2640013"/>
            <a:ext cx="90488" cy="90487"/>
          </a:xfrm>
          <a:prstGeom prst="ellipse">
            <a:avLst/>
          </a:prstGeom>
          <a:noFill/>
          <a:ln w="9525">
            <a:solidFill>
              <a:srgbClr val="FF0000"/>
            </a:solidFill>
            <a:round/>
            <a:headEnd/>
            <a:tailEnd/>
          </a:ln>
        </p:spPr>
        <p:txBody>
          <a:bodyPr wrap="none" anchor="ctr"/>
          <a:lstStyle/>
          <a:p>
            <a:endParaRPr lang="zh-CN" altLang="en-US"/>
          </a:p>
        </p:txBody>
      </p:sp>
      <p:sp>
        <p:nvSpPr>
          <p:cNvPr id="57" name="Oval 21"/>
          <p:cNvSpPr>
            <a:spLocks noChangeArrowheads="1"/>
          </p:cNvSpPr>
          <p:nvPr/>
        </p:nvSpPr>
        <p:spPr bwMode="auto">
          <a:xfrm>
            <a:off x="8956675" y="1604963"/>
            <a:ext cx="90488" cy="90487"/>
          </a:xfrm>
          <a:prstGeom prst="ellipse">
            <a:avLst/>
          </a:prstGeom>
          <a:noFill/>
          <a:ln w="9525">
            <a:solidFill>
              <a:srgbClr val="FF0000"/>
            </a:solidFill>
            <a:round/>
            <a:headEnd/>
            <a:tailEnd/>
          </a:ln>
        </p:spPr>
        <p:txBody>
          <a:bodyPr wrap="none" anchor="ctr"/>
          <a:lstStyle/>
          <a:p>
            <a:endParaRPr lang="zh-CN" altLang="en-US"/>
          </a:p>
        </p:txBody>
      </p:sp>
      <p:sp>
        <p:nvSpPr>
          <p:cNvPr id="58" name="Oval 22"/>
          <p:cNvSpPr>
            <a:spLocks noChangeArrowheads="1"/>
          </p:cNvSpPr>
          <p:nvPr/>
        </p:nvSpPr>
        <p:spPr bwMode="auto">
          <a:xfrm>
            <a:off x="8777288" y="1830388"/>
            <a:ext cx="90487" cy="90487"/>
          </a:xfrm>
          <a:prstGeom prst="ellipse">
            <a:avLst/>
          </a:prstGeom>
          <a:noFill/>
          <a:ln w="9525">
            <a:solidFill>
              <a:srgbClr val="FF0000"/>
            </a:solidFill>
            <a:round/>
            <a:headEnd/>
            <a:tailEnd/>
          </a:ln>
        </p:spPr>
        <p:txBody>
          <a:bodyPr wrap="none" anchor="ctr"/>
          <a:lstStyle/>
          <a:p>
            <a:endParaRPr lang="zh-CN" altLang="en-US"/>
          </a:p>
        </p:txBody>
      </p:sp>
      <p:sp>
        <p:nvSpPr>
          <p:cNvPr id="59" name="Oval 23"/>
          <p:cNvSpPr>
            <a:spLocks noChangeArrowheads="1"/>
          </p:cNvSpPr>
          <p:nvPr/>
        </p:nvSpPr>
        <p:spPr bwMode="auto">
          <a:xfrm>
            <a:off x="8416925" y="1919288"/>
            <a:ext cx="90488" cy="90487"/>
          </a:xfrm>
          <a:prstGeom prst="ellipse">
            <a:avLst/>
          </a:prstGeom>
          <a:noFill/>
          <a:ln w="9525">
            <a:solidFill>
              <a:srgbClr val="FF0000"/>
            </a:solidFill>
            <a:round/>
            <a:headEnd/>
            <a:tailEnd/>
          </a:ln>
        </p:spPr>
        <p:txBody>
          <a:bodyPr wrap="none" anchor="ctr"/>
          <a:lstStyle/>
          <a:p>
            <a:endParaRPr lang="zh-CN" altLang="en-US"/>
          </a:p>
        </p:txBody>
      </p:sp>
      <p:sp>
        <p:nvSpPr>
          <p:cNvPr id="60" name="Oval 24"/>
          <p:cNvSpPr>
            <a:spLocks noChangeArrowheads="1"/>
          </p:cNvSpPr>
          <p:nvPr/>
        </p:nvSpPr>
        <p:spPr bwMode="auto">
          <a:xfrm>
            <a:off x="8101013" y="2235200"/>
            <a:ext cx="90487" cy="90488"/>
          </a:xfrm>
          <a:prstGeom prst="ellipse">
            <a:avLst/>
          </a:prstGeom>
          <a:noFill/>
          <a:ln w="9525">
            <a:solidFill>
              <a:srgbClr val="FF0000"/>
            </a:solidFill>
            <a:round/>
            <a:headEnd/>
            <a:tailEnd/>
          </a:ln>
        </p:spPr>
        <p:txBody>
          <a:bodyPr wrap="none" anchor="ctr"/>
          <a:lstStyle/>
          <a:p>
            <a:endParaRPr lang="zh-CN" altLang="en-US"/>
          </a:p>
        </p:txBody>
      </p:sp>
      <p:sp>
        <p:nvSpPr>
          <p:cNvPr id="61" name="Oval 25"/>
          <p:cNvSpPr>
            <a:spLocks noChangeArrowheads="1"/>
          </p:cNvSpPr>
          <p:nvPr/>
        </p:nvSpPr>
        <p:spPr bwMode="auto">
          <a:xfrm>
            <a:off x="7921625" y="2414588"/>
            <a:ext cx="90488" cy="90487"/>
          </a:xfrm>
          <a:prstGeom prst="ellipse">
            <a:avLst/>
          </a:prstGeom>
          <a:noFill/>
          <a:ln w="9525">
            <a:solidFill>
              <a:srgbClr val="FF0000"/>
            </a:solidFill>
            <a:round/>
            <a:headEnd/>
            <a:tailEnd/>
          </a:ln>
        </p:spPr>
        <p:txBody>
          <a:bodyPr wrap="none" anchor="ctr"/>
          <a:lstStyle/>
          <a:p>
            <a:endParaRPr lang="zh-CN" altLang="en-US"/>
          </a:p>
        </p:txBody>
      </p:sp>
      <p:sp>
        <p:nvSpPr>
          <p:cNvPr id="62" name="Oval 26"/>
          <p:cNvSpPr>
            <a:spLocks noChangeArrowheads="1"/>
          </p:cNvSpPr>
          <p:nvPr/>
        </p:nvSpPr>
        <p:spPr bwMode="auto">
          <a:xfrm>
            <a:off x="9136063" y="1470025"/>
            <a:ext cx="90487" cy="90488"/>
          </a:xfrm>
          <a:prstGeom prst="ellipse">
            <a:avLst/>
          </a:prstGeom>
          <a:noFill/>
          <a:ln w="9525">
            <a:solidFill>
              <a:srgbClr val="FF0000"/>
            </a:solidFill>
            <a:round/>
            <a:headEnd/>
            <a:tailEnd/>
          </a:ln>
        </p:spPr>
        <p:txBody>
          <a:bodyPr wrap="none" anchor="ctr"/>
          <a:lstStyle/>
          <a:p>
            <a:endParaRPr lang="zh-CN" altLang="en-US"/>
          </a:p>
        </p:txBody>
      </p:sp>
      <p:sp>
        <p:nvSpPr>
          <p:cNvPr id="63" name="Oval 27"/>
          <p:cNvSpPr>
            <a:spLocks noChangeArrowheads="1"/>
          </p:cNvSpPr>
          <p:nvPr/>
        </p:nvSpPr>
        <p:spPr bwMode="auto">
          <a:xfrm>
            <a:off x="7786688" y="2730500"/>
            <a:ext cx="90487" cy="90488"/>
          </a:xfrm>
          <a:prstGeom prst="ellipse">
            <a:avLst/>
          </a:prstGeom>
          <a:noFill/>
          <a:ln w="9525">
            <a:solidFill>
              <a:srgbClr val="FF0000"/>
            </a:solidFill>
            <a:round/>
            <a:headEnd/>
            <a:tailEnd/>
          </a:ln>
        </p:spPr>
        <p:txBody>
          <a:bodyPr wrap="none" anchor="ctr"/>
          <a:lstStyle/>
          <a:p>
            <a:endParaRPr lang="zh-CN" altLang="en-US"/>
          </a:p>
        </p:txBody>
      </p:sp>
      <p:sp>
        <p:nvSpPr>
          <p:cNvPr id="64" name="Oval 28"/>
          <p:cNvSpPr>
            <a:spLocks noChangeArrowheads="1"/>
          </p:cNvSpPr>
          <p:nvPr/>
        </p:nvSpPr>
        <p:spPr bwMode="auto">
          <a:xfrm>
            <a:off x="8640763" y="2324100"/>
            <a:ext cx="90487" cy="90488"/>
          </a:xfrm>
          <a:prstGeom prst="ellipse">
            <a:avLst/>
          </a:prstGeom>
          <a:noFill/>
          <a:ln w="9525">
            <a:solidFill>
              <a:srgbClr val="FF0000"/>
            </a:solidFill>
            <a:round/>
            <a:headEnd/>
            <a:tailEnd/>
          </a:ln>
        </p:spPr>
        <p:txBody>
          <a:bodyPr wrap="none" anchor="ctr"/>
          <a:lstStyle/>
          <a:p>
            <a:endParaRPr lang="zh-CN" altLang="en-US"/>
          </a:p>
        </p:txBody>
      </p:sp>
      <p:sp>
        <p:nvSpPr>
          <p:cNvPr id="65" name="Oval 29"/>
          <p:cNvSpPr>
            <a:spLocks noChangeArrowheads="1"/>
          </p:cNvSpPr>
          <p:nvPr/>
        </p:nvSpPr>
        <p:spPr bwMode="auto">
          <a:xfrm>
            <a:off x="8370888" y="2370138"/>
            <a:ext cx="90487" cy="90487"/>
          </a:xfrm>
          <a:prstGeom prst="ellipse">
            <a:avLst/>
          </a:prstGeom>
          <a:noFill/>
          <a:ln w="9525">
            <a:solidFill>
              <a:srgbClr val="FF0000"/>
            </a:solidFill>
            <a:round/>
            <a:headEnd/>
            <a:tailEnd/>
          </a:ln>
        </p:spPr>
        <p:txBody>
          <a:bodyPr wrap="none" anchor="ctr"/>
          <a:lstStyle/>
          <a:p>
            <a:endParaRPr lang="zh-CN" altLang="en-US"/>
          </a:p>
        </p:txBody>
      </p:sp>
      <p:sp>
        <p:nvSpPr>
          <p:cNvPr id="66" name="Oval 30"/>
          <p:cNvSpPr>
            <a:spLocks noChangeArrowheads="1"/>
          </p:cNvSpPr>
          <p:nvPr/>
        </p:nvSpPr>
        <p:spPr bwMode="auto">
          <a:xfrm>
            <a:off x="8370888" y="2595563"/>
            <a:ext cx="90487" cy="90487"/>
          </a:xfrm>
          <a:prstGeom prst="ellipse">
            <a:avLst/>
          </a:prstGeom>
          <a:noFill/>
          <a:ln w="9525">
            <a:solidFill>
              <a:srgbClr val="FF0000"/>
            </a:solidFill>
            <a:round/>
            <a:headEnd/>
            <a:tailEnd/>
          </a:ln>
        </p:spPr>
        <p:txBody>
          <a:bodyPr wrap="none" anchor="ctr"/>
          <a:lstStyle/>
          <a:p>
            <a:endParaRPr lang="zh-CN" altLang="en-US"/>
          </a:p>
        </p:txBody>
      </p:sp>
      <p:sp>
        <p:nvSpPr>
          <p:cNvPr id="67" name="AutoShape 31"/>
          <p:cNvSpPr>
            <a:spLocks noChangeArrowheads="1"/>
          </p:cNvSpPr>
          <p:nvPr/>
        </p:nvSpPr>
        <p:spPr bwMode="auto">
          <a:xfrm>
            <a:off x="7607300" y="1693863"/>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68" name="AutoShape 32"/>
          <p:cNvSpPr>
            <a:spLocks noChangeArrowheads="1"/>
          </p:cNvSpPr>
          <p:nvPr/>
        </p:nvSpPr>
        <p:spPr bwMode="auto">
          <a:xfrm>
            <a:off x="7021513" y="1919288"/>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69" name="AutoShape 33"/>
          <p:cNvSpPr>
            <a:spLocks noChangeArrowheads="1"/>
          </p:cNvSpPr>
          <p:nvPr/>
        </p:nvSpPr>
        <p:spPr bwMode="auto">
          <a:xfrm>
            <a:off x="7381875" y="2008188"/>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70" name="AutoShape 34"/>
          <p:cNvSpPr>
            <a:spLocks noChangeArrowheads="1"/>
          </p:cNvSpPr>
          <p:nvPr/>
        </p:nvSpPr>
        <p:spPr bwMode="auto">
          <a:xfrm>
            <a:off x="8101013" y="885825"/>
            <a:ext cx="134937"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71" name="AutoShape 35"/>
          <p:cNvSpPr>
            <a:spLocks noChangeArrowheads="1"/>
          </p:cNvSpPr>
          <p:nvPr/>
        </p:nvSpPr>
        <p:spPr bwMode="auto">
          <a:xfrm>
            <a:off x="7023100" y="2116138"/>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72" name="AutoShape 36"/>
          <p:cNvSpPr>
            <a:spLocks noChangeArrowheads="1"/>
          </p:cNvSpPr>
          <p:nvPr/>
        </p:nvSpPr>
        <p:spPr bwMode="auto">
          <a:xfrm>
            <a:off x="8010525" y="1155700"/>
            <a:ext cx="134938"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73" name="AutoShape 37"/>
          <p:cNvSpPr>
            <a:spLocks noChangeArrowheads="1"/>
          </p:cNvSpPr>
          <p:nvPr/>
        </p:nvSpPr>
        <p:spPr bwMode="auto">
          <a:xfrm>
            <a:off x="7202488" y="2233613"/>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74" name="AutoShape 38"/>
          <p:cNvSpPr>
            <a:spLocks noChangeArrowheads="1"/>
          </p:cNvSpPr>
          <p:nvPr/>
        </p:nvSpPr>
        <p:spPr bwMode="auto">
          <a:xfrm>
            <a:off x="8326438" y="1470025"/>
            <a:ext cx="134937"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92202" name="AutoShape 39"/>
          <p:cNvSpPr>
            <a:spLocks noChangeArrowheads="1"/>
          </p:cNvSpPr>
          <p:nvPr/>
        </p:nvSpPr>
        <p:spPr bwMode="auto">
          <a:xfrm>
            <a:off x="8462963" y="1603375"/>
            <a:ext cx="134937"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grpSp>
        <p:nvGrpSpPr>
          <p:cNvPr id="76" name="Group 40"/>
          <p:cNvGrpSpPr>
            <a:grpSpLocks/>
          </p:cNvGrpSpPr>
          <p:nvPr/>
        </p:nvGrpSpPr>
        <p:grpSpPr bwMode="auto">
          <a:xfrm>
            <a:off x="6694488" y="874713"/>
            <a:ext cx="2870200" cy="2511425"/>
            <a:chOff x="3780" y="1955"/>
            <a:chExt cx="1808" cy="1582"/>
          </a:xfrm>
        </p:grpSpPr>
        <p:sp>
          <p:nvSpPr>
            <p:cNvPr id="92240" name="Line 41"/>
            <p:cNvSpPr>
              <a:spLocks noChangeShapeType="1"/>
            </p:cNvSpPr>
            <p:nvPr/>
          </p:nvSpPr>
          <p:spPr bwMode="auto">
            <a:xfrm flipV="1">
              <a:off x="3780" y="2132"/>
              <a:ext cx="1566" cy="1405"/>
            </a:xfrm>
            <a:prstGeom prst="line">
              <a:avLst/>
            </a:prstGeom>
            <a:noFill/>
            <a:ln w="9525">
              <a:solidFill>
                <a:schemeClr val="tx1"/>
              </a:solidFill>
              <a:round/>
              <a:headEnd/>
              <a:tailEnd/>
            </a:ln>
          </p:spPr>
          <p:txBody>
            <a:bodyPr/>
            <a:lstStyle/>
            <a:p>
              <a:endParaRPr lang="zh-CN" altLang="en-US"/>
            </a:p>
          </p:txBody>
        </p:sp>
        <p:sp>
          <p:nvSpPr>
            <p:cNvPr id="92241" name="Text Box 42"/>
            <p:cNvSpPr txBox="1">
              <a:spLocks noChangeArrowheads="1"/>
            </p:cNvSpPr>
            <p:nvPr/>
          </p:nvSpPr>
          <p:spPr bwMode="auto">
            <a:xfrm>
              <a:off x="5176" y="1955"/>
              <a:ext cx="412" cy="231"/>
            </a:xfrm>
            <a:prstGeom prst="rect">
              <a:avLst/>
            </a:prstGeom>
            <a:noFill/>
            <a:ln w="9525">
              <a:noFill/>
              <a:miter lim="800000"/>
              <a:headEnd/>
              <a:tailEnd/>
            </a:ln>
          </p:spPr>
          <p:txBody>
            <a:bodyPr wrap="none">
              <a:spAutoFit/>
            </a:bodyPr>
            <a:lstStyle/>
            <a:p>
              <a:r>
                <a:rPr lang="en-US" altLang="zh-CN"/>
                <a:t>PCA</a:t>
              </a:r>
            </a:p>
          </p:txBody>
        </p:sp>
      </p:grpSp>
      <p:grpSp>
        <p:nvGrpSpPr>
          <p:cNvPr id="79" name="Group 43"/>
          <p:cNvGrpSpPr>
            <a:grpSpLocks/>
          </p:cNvGrpSpPr>
          <p:nvPr/>
        </p:nvGrpSpPr>
        <p:grpSpPr bwMode="auto">
          <a:xfrm>
            <a:off x="6754813" y="2235200"/>
            <a:ext cx="1616075" cy="1328738"/>
            <a:chOff x="3770" y="2937"/>
            <a:chExt cx="1018" cy="837"/>
          </a:xfrm>
        </p:grpSpPr>
        <p:sp>
          <p:nvSpPr>
            <p:cNvPr id="92238" name="Line 44"/>
            <p:cNvSpPr>
              <a:spLocks noChangeShapeType="1"/>
            </p:cNvSpPr>
            <p:nvPr/>
          </p:nvSpPr>
          <p:spPr bwMode="auto">
            <a:xfrm>
              <a:off x="3770" y="2937"/>
              <a:ext cx="751" cy="837"/>
            </a:xfrm>
            <a:prstGeom prst="line">
              <a:avLst/>
            </a:prstGeom>
            <a:noFill/>
            <a:ln w="9525">
              <a:solidFill>
                <a:schemeClr val="tx1"/>
              </a:solidFill>
              <a:round/>
              <a:headEnd/>
              <a:tailEnd/>
            </a:ln>
          </p:spPr>
          <p:txBody>
            <a:bodyPr/>
            <a:lstStyle/>
            <a:p>
              <a:endParaRPr lang="zh-CN" altLang="en-US"/>
            </a:p>
          </p:txBody>
        </p:sp>
        <p:sp>
          <p:nvSpPr>
            <p:cNvPr id="92239" name="Text Box 45"/>
            <p:cNvSpPr txBox="1">
              <a:spLocks noChangeArrowheads="1"/>
            </p:cNvSpPr>
            <p:nvPr/>
          </p:nvSpPr>
          <p:spPr bwMode="auto">
            <a:xfrm>
              <a:off x="4392" y="3455"/>
              <a:ext cx="396" cy="231"/>
            </a:xfrm>
            <a:prstGeom prst="rect">
              <a:avLst/>
            </a:prstGeom>
            <a:noFill/>
            <a:ln w="9525">
              <a:noFill/>
              <a:miter lim="800000"/>
              <a:headEnd/>
              <a:tailEnd/>
            </a:ln>
          </p:spPr>
          <p:txBody>
            <a:bodyPr wrap="none">
              <a:spAutoFit/>
            </a:bodyPr>
            <a:lstStyle/>
            <a:p>
              <a:r>
                <a:rPr lang="en-US" altLang="zh-CN"/>
                <a:t>LDA</a:t>
              </a:r>
            </a:p>
          </p:txBody>
        </p:sp>
      </p:grpSp>
      <p:sp>
        <p:nvSpPr>
          <p:cNvPr id="82" name="Oval 46"/>
          <p:cNvSpPr>
            <a:spLocks noChangeArrowheads="1"/>
          </p:cNvSpPr>
          <p:nvPr/>
        </p:nvSpPr>
        <p:spPr bwMode="auto">
          <a:xfrm>
            <a:off x="8999538" y="1824038"/>
            <a:ext cx="90487" cy="90487"/>
          </a:xfrm>
          <a:prstGeom prst="ellipse">
            <a:avLst/>
          </a:prstGeom>
          <a:noFill/>
          <a:ln w="9525">
            <a:solidFill>
              <a:srgbClr val="FF0000"/>
            </a:solidFill>
            <a:round/>
            <a:headEnd/>
            <a:tailEnd/>
          </a:ln>
        </p:spPr>
        <p:txBody>
          <a:bodyPr wrap="none" anchor="ctr"/>
          <a:lstStyle/>
          <a:p>
            <a:endParaRPr lang="zh-CN" altLang="en-US"/>
          </a:p>
        </p:txBody>
      </p:sp>
      <p:sp>
        <p:nvSpPr>
          <p:cNvPr id="83" name="Oval 47"/>
          <p:cNvSpPr>
            <a:spLocks noChangeArrowheads="1"/>
          </p:cNvSpPr>
          <p:nvPr/>
        </p:nvSpPr>
        <p:spPr bwMode="auto">
          <a:xfrm>
            <a:off x="8820150" y="2049463"/>
            <a:ext cx="90488" cy="90487"/>
          </a:xfrm>
          <a:prstGeom prst="ellipse">
            <a:avLst/>
          </a:prstGeom>
          <a:noFill/>
          <a:ln w="9525">
            <a:solidFill>
              <a:srgbClr val="FF0000"/>
            </a:solidFill>
            <a:round/>
            <a:headEnd/>
            <a:tailEnd/>
          </a:ln>
        </p:spPr>
        <p:txBody>
          <a:bodyPr wrap="none" anchor="ctr"/>
          <a:lstStyle/>
          <a:p>
            <a:endParaRPr lang="zh-CN" altLang="en-US"/>
          </a:p>
        </p:txBody>
      </p:sp>
      <p:sp>
        <p:nvSpPr>
          <p:cNvPr id="84" name="Oval 48"/>
          <p:cNvSpPr>
            <a:spLocks noChangeArrowheads="1"/>
          </p:cNvSpPr>
          <p:nvPr/>
        </p:nvSpPr>
        <p:spPr bwMode="auto">
          <a:xfrm>
            <a:off x="8459788" y="2138363"/>
            <a:ext cx="90487" cy="90487"/>
          </a:xfrm>
          <a:prstGeom prst="ellipse">
            <a:avLst/>
          </a:prstGeom>
          <a:noFill/>
          <a:ln w="9525">
            <a:solidFill>
              <a:srgbClr val="FF0000"/>
            </a:solidFill>
            <a:round/>
            <a:headEnd/>
            <a:tailEnd/>
          </a:ln>
        </p:spPr>
        <p:txBody>
          <a:bodyPr wrap="none" anchor="ctr"/>
          <a:lstStyle/>
          <a:p>
            <a:endParaRPr lang="zh-CN" altLang="en-US"/>
          </a:p>
        </p:txBody>
      </p:sp>
      <p:sp>
        <p:nvSpPr>
          <p:cNvPr id="85" name="Oval 49"/>
          <p:cNvSpPr>
            <a:spLocks noChangeArrowheads="1"/>
          </p:cNvSpPr>
          <p:nvPr/>
        </p:nvSpPr>
        <p:spPr bwMode="auto">
          <a:xfrm>
            <a:off x="8143875" y="2454275"/>
            <a:ext cx="90488" cy="90488"/>
          </a:xfrm>
          <a:prstGeom prst="ellipse">
            <a:avLst/>
          </a:prstGeom>
          <a:noFill/>
          <a:ln w="9525">
            <a:solidFill>
              <a:srgbClr val="FF0000"/>
            </a:solidFill>
            <a:round/>
            <a:headEnd/>
            <a:tailEnd/>
          </a:ln>
        </p:spPr>
        <p:txBody>
          <a:bodyPr wrap="none" anchor="ctr"/>
          <a:lstStyle/>
          <a:p>
            <a:endParaRPr lang="zh-CN" altLang="en-US"/>
          </a:p>
        </p:txBody>
      </p:sp>
      <p:sp>
        <p:nvSpPr>
          <p:cNvPr id="86" name="Oval 50"/>
          <p:cNvSpPr>
            <a:spLocks noChangeArrowheads="1"/>
          </p:cNvSpPr>
          <p:nvPr/>
        </p:nvSpPr>
        <p:spPr bwMode="auto">
          <a:xfrm>
            <a:off x="7964488" y="2633663"/>
            <a:ext cx="90487" cy="90487"/>
          </a:xfrm>
          <a:prstGeom prst="ellipse">
            <a:avLst/>
          </a:prstGeom>
          <a:noFill/>
          <a:ln w="9525">
            <a:solidFill>
              <a:srgbClr val="FF0000"/>
            </a:solidFill>
            <a:round/>
            <a:headEnd/>
            <a:tailEnd/>
          </a:ln>
        </p:spPr>
        <p:txBody>
          <a:bodyPr wrap="none" anchor="ctr"/>
          <a:lstStyle/>
          <a:p>
            <a:endParaRPr lang="zh-CN" altLang="en-US"/>
          </a:p>
        </p:txBody>
      </p:sp>
      <p:sp>
        <p:nvSpPr>
          <p:cNvPr id="87" name="Oval 51"/>
          <p:cNvSpPr>
            <a:spLocks noChangeArrowheads="1"/>
          </p:cNvSpPr>
          <p:nvPr/>
        </p:nvSpPr>
        <p:spPr bwMode="auto">
          <a:xfrm>
            <a:off x="8955088" y="1598613"/>
            <a:ext cx="90487" cy="90487"/>
          </a:xfrm>
          <a:prstGeom prst="ellipse">
            <a:avLst/>
          </a:prstGeom>
          <a:noFill/>
          <a:ln w="9525">
            <a:solidFill>
              <a:srgbClr val="FF0000"/>
            </a:solidFill>
            <a:round/>
            <a:headEnd/>
            <a:tailEnd/>
          </a:ln>
        </p:spPr>
        <p:txBody>
          <a:bodyPr wrap="none" anchor="ctr"/>
          <a:lstStyle/>
          <a:p>
            <a:endParaRPr lang="zh-CN" altLang="en-US"/>
          </a:p>
        </p:txBody>
      </p:sp>
      <p:sp>
        <p:nvSpPr>
          <p:cNvPr id="88" name="Oval 52"/>
          <p:cNvSpPr>
            <a:spLocks noChangeArrowheads="1"/>
          </p:cNvSpPr>
          <p:nvPr/>
        </p:nvSpPr>
        <p:spPr bwMode="auto">
          <a:xfrm>
            <a:off x="8775700" y="1824038"/>
            <a:ext cx="90488" cy="90487"/>
          </a:xfrm>
          <a:prstGeom prst="ellipse">
            <a:avLst/>
          </a:prstGeom>
          <a:noFill/>
          <a:ln w="9525">
            <a:solidFill>
              <a:srgbClr val="FF0000"/>
            </a:solidFill>
            <a:round/>
            <a:headEnd/>
            <a:tailEnd/>
          </a:ln>
        </p:spPr>
        <p:txBody>
          <a:bodyPr wrap="none" anchor="ctr"/>
          <a:lstStyle/>
          <a:p>
            <a:endParaRPr lang="zh-CN" altLang="en-US"/>
          </a:p>
        </p:txBody>
      </p:sp>
      <p:sp>
        <p:nvSpPr>
          <p:cNvPr id="89" name="Oval 53"/>
          <p:cNvSpPr>
            <a:spLocks noChangeArrowheads="1"/>
          </p:cNvSpPr>
          <p:nvPr/>
        </p:nvSpPr>
        <p:spPr bwMode="auto">
          <a:xfrm>
            <a:off x="8415338" y="1912938"/>
            <a:ext cx="90487" cy="90487"/>
          </a:xfrm>
          <a:prstGeom prst="ellipse">
            <a:avLst/>
          </a:prstGeom>
          <a:noFill/>
          <a:ln w="9525">
            <a:solidFill>
              <a:srgbClr val="FF0000"/>
            </a:solidFill>
            <a:round/>
            <a:headEnd/>
            <a:tailEnd/>
          </a:ln>
        </p:spPr>
        <p:txBody>
          <a:bodyPr wrap="none" anchor="ctr"/>
          <a:lstStyle/>
          <a:p>
            <a:endParaRPr lang="zh-CN" altLang="en-US"/>
          </a:p>
        </p:txBody>
      </p:sp>
      <p:sp>
        <p:nvSpPr>
          <p:cNvPr id="90" name="Oval 54"/>
          <p:cNvSpPr>
            <a:spLocks noChangeArrowheads="1"/>
          </p:cNvSpPr>
          <p:nvPr/>
        </p:nvSpPr>
        <p:spPr bwMode="auto">
          <a:xfrm>
            <a:off x="8099425" y="2228850"/>
            <a:ext cx="90488" cy="90488"/>
          </a:xfrm>
          <a:prstGeom prst="ellipse">
            <a:avLst/>
          </a:prstGeom>
          <a:noFill/>
          <a:ln w="9525">
            <a:solidFill>
              <a:srgbClr val="FF0000"/>
            </a:solidFill>
            <a:round/>
            <a:headEnd/>
            <a:tailEnd/>
          </a:ln>
        </p:spPr>
        <p:txBody>
          <a:bodyPr wrap="none" anchor="ctr"/>
          <a:lstStyle/>
          <a:p>
            <a:endParaRPr lang="zh-CN" altLang="en-US"/>
          </a:p>
        </p:txBody>
      </p:sp>
      <p:sp>
        <p:nvSpPr>
          <p:cNvPr id="91" name="Oval 55"/>
          <p:cNvSpPr>
            <a:spLocks noChangeArrowheads="1"/>
          </p:cNvSpPr>
          <p:nvPr/>
        </p:nvSpPr>
        <p:spPr bwMode="auto">
          <a:xfrm>
            <a:off x="7920038" y="2408238"/>
            <a:ext cx="90487" cy="90487"/>
          </a:xfrm>
          <a:prstGeom prst="ellipse">
            <a:avLst/>
          </a:prstGeom>
          <a:noFill/>
          <a:ln w="9525">
            <a:solidFill>
              <a:srgbClr val="FF0000"/>
            </a:solidFill>
            <a:round/>
            <a:headEnd/>
            <a:tailEnd/>
          </a:ln>
        </p:spPr>
        <p:txBody>
          <a:bodyPr wrap="none" anchor="ctr"/>
          <a:lstStyle/>
          <a:p>
            <a:endParaRPr lang="zh-CN" altLang="en-US"/>
          </a:p>
        </p:txBody>
      </p:sp>
      <p:sp>
        <p:nvSpPr>
          <p:cNvPr id="92" name="Oval 56"/>
          <p:cNvSpPr>
            <a:spLocks noChangeArrowheads="1"/>
          </p:cNvSpPr>
          <p:nvPr/>
        </p:nvSpPr>
        <p:spPr bwMode="auto">
          <a:xfrm>
            <a:off x="9134475" y="1463675"/>
            <a:ext cx="90488" cy="90488"/>
          </a:xfrm>
          <a:prstGeom prst="ellipse">
            <a:avLst/>
          </a:prstGeom>
          <a:noFill/>
          <a:ln w="9525">
            <a:solidFill>
              <a:srgbClr val="FF0000"/>
            </a:solidFill>
            <a:round/>
            <a:headEnd/>
            <a:tailEnd/>
          </a:ln>
        </p:spPr>
        <p:txBody>
          <a:bodyPr wrap="none" anchor="ctr"/>
          <a:lstStyle/>
          <a:p>
            <a:endParaRPr lang="zh-CN" altLang="en-US"/>
          </a:p>
        </p:txBody>
      </p:sp>
      <p:sp>
        <p:nvSpPr>
          <p:cNvPr id="93" name="Oval 57"/>
          <p:cNvSpPr>
            <a:spLocks noChangeArrowheads="1"/>
          </p:cNvSpPr>
          <p:nvPr/>
        </p:nvSpPr>
        <p:spPr bwMode="auto">
          <a:xfrm>
            <a:off x="7785100" y="2724150"/>
            <a:ext cx="90488" cy="90488"/>
          </a:xfrm>
          <a:prstGeom prst="ellipse">
            <a:avLst/>
          </a:prstGeom>
          <a:noFill/>
          <a:ln w="9525">
            <a:solidFill>
              <a:srgbClr val="FF0000"/>
            </a:solidFill>
            <a:round/>
            <a:headEnd/>
            <a:tailEnd/>
          </a:ln>
        </p:spPr>
        <p:txBody>
          <a:bodyPr wrap="none" anchor="ctr"/>
          <a:lstStyle/>
          <a:p>
            <a:endParaRPr lang="zh-CN" altLang="en-US"/>
          </a:p>
        </p:txBody>
      </p:sp>
      <p:sp>
        <p:nvSpPr>
          <p:cNvPr id="94" name="Oval 58"/>
          <p:cNvSpPr>
            <a:spLocks noChangeArrowheads="1"/>
          </p:cNvSpPr>
          <p:nvPr/>
        </p:nvSpPr>
        <p:spPr bwMode="auto">
          <a:xfrm>
            <a:off x="8639175" y="2317750"/>
            <a:ext cx="90488" cy="90488"/>
          </a:xfrm>
          <a:prstGeom prst="ellipse">
            <a:avLst/>
          </a:prstGeom>
          <a:noFill/>
          <a:ln w="9525">
            <a:solidFill>
              <a:srgbClr val="FF0000"/>
            </a:solidFill>
            <a:round/>
            <a:headEnd/>
            <a:tailEnd/>
          </a:ln>
        </p:spPr>
        <p:txBody>
          <a:bodyPr wrap="none" anchor="ctr"/>
          <a:lstStyle/>
          <a:p>
            <a:endParaRPr lang="zh-CN" altLang="en-US"/>
          </a:p>
        </p:txBody>
      </p:sp>
      <p:sp>
        <p:nvSpPr>
          <p:cNvPr id="95" name="Oval 59"/>
          <p:cNvSpPr>
            <a:spLocks noChangeArrowheads="1"/>
          </p:cNvSpPr>
          <p:nvPr/>
        </p:nvSpPr>
        <p:spPr bwMode="auto">
          <a:xfrm>
            <a:off x="8369300" y="2363788"/>
            <a:ext cx="90488" cy="90487"/>
          </a:xfrm>
          <a:prstGeom prst="ellipse">
            <a:avLst/>
          </a:prstGeom>
          <a:noFill/>
          <a:ln w="9525">
            <a:solidFill>
              <a:srgbClr val="FF0000"/>
            </a:solidFill>
            <a:round/>
            <a:headEnd/>
            <a:tailEnd/>
          </a:ln>
        </p:spPr>
        <p:txBody>
          <a:bodyPr wrap="none" anchor="ctr"/>
          <a:lstStyle/>
          <a:p>
            <a:endParaRPr lang="zh-CN" altLang="en-US"/>
          </a:p>
        </p:txBody>
      </p:sp>
      <p:sp>
        <p:nvSpPr>
          <p:cNvPr id="96" name="Oval 60"/>
          <p:cNvSpPr>
            <a:spLocks noChangeArrowheads="1"/>
          </p:cNvSpPr>
          <p:nvPr/>
        </p:nvSpPr>
        <p:spPr bwMode="auto">
          <a:xfrm>
            <a:off x="8369300" y="2589213"/>
            <a:ext cx="90488" cy="90487"/>
          </a:xfrm>
          <a:prstGeom prst="ellipse">
            <a:avLst/>
          </a:prstGeom>
          <a:noFill/>
          <a:ln w="9525">
            <a:solidFill>
              <a:srgbClr val="FF0000"/>
            </a:solidFill>
            <a:round/>
            <a:headEnd/>
            <a:tailEnd/>
          </a:ln>
        </p:spPr>
        <p:txBody>
          <a:bodyPr wrap="none" anchor="ctr"/>
          <a:lstStyle/>
          <a:p>
            <a:endParaRPr lang="zh-CN" altLang="en-US"/>
          </a:p>
        </p:txBody>
      </p:sp>
      <p:sp>
        <p:nvSpPr>
          <p:cNvPr id="97" name="AutoShape 61"/>
          <p:cNvSpPr>
            <a:spLocks noChangeArrowheads="1"/>
          </p:cNvSpPr>
          <p:nvPr/>
        </p:nvSpPr>
        <p:spPr bwMode="auto">
          <a:xfrm>
            <a:off x="8054975" y="1335088"/>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98" name="AutoShape 62"/>
          <p:cNvSpPr>
            <a:spLocks noChangeArrowheads="1"/>
          </p:cNvSpPr>
          <p:nvPr/>
        </p:nvSpPr>
        <p:spPr bwMode="auto">
          <a:xfrm>
            <a:off x="8496300" y="1155700"/>
            <a:ext cx="134938"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99" name="AutoShape 63"/>
          <p:cNvSpPr>
            <a:spLocks noChangeArrowheads="1"/>
          </p:cNvSpPr>
          <p:nvPr/>
        </p:nvSpPr>
        <p:spPr bwMode="auto">
          <a:xfrm>
            <a:off x="7469188" y="1560513"/>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0" name="AutoShape 64"/>
          <p:cNvSpPr>
            <a:spLocks noChangeArrowheads="1"/>
          </p:cNvSpPr>
          <p:nvPr/>
        </p:nvSpPr>
        <p:spPr bwMode="auto">
          <a:xfrm>
            <a:off x="7829550" y="1649413"/>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1" name="AutoShape 65"/>
          <p:cNvSpPr>
            <a:spLocks noChangeArrowheads="1"/>
          </p:cNvSpPr>
          <p:nvPr/>
        </p:nvSpPr>
        <p:spPr bwMode="auto">
          <a:xfrm>
            <a:off x="8234363" y="1020763"/>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2" name="AutoShape 66"/>
          <p:cNvSpPr>
            <a:spLocks noChangeArrowheads="1"/>
          </p:cNvSpPr>
          <p:nvPr/>
        </p:nvSpPr>
        <p:spPr bwMode="auto">
          <a:xfrm>
            <a:off x="7785100" y="2055813"/>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3" name="AutoShape 67"/>
          <p:cNvSpPr>
            <a:spLocks noChangeArrowheads="1"/>
          </p:cNvSpPr>
          <p:nvPr/>
        </p:nvSpPr>
        <p:spPr bwMode="auto">
          <a:xfrm>
            <a:off x="7334250" y="1920875"/>
            <a:ext cx="134938"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4" name="AutoShape 68"/>
          <p:cNvSpPr>
            <a:spLocks noChangeArrowheads="1"/>
          </p:cNvSpPr>
          <p:nvPr/>
        </p:nvSpPr>
        <p:spPr bwMode="auto">
          <a:xfrm>
            <a:off x="7739063" y="1335088"/>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5" name="AutoShape 69"/>
          <p:cNvSpPr>
            <a:spLocks noChangeArrowheads="1"/>
          </p:cNvSpPr>
          <p:nvPr/>
        </p:nvSpPr>
        <p:spPr bwMode="auto">
          <a:xfrm>
            <a:off x="7650163" y="1874838"/>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6" name="AutoShape 70"/>
          <p:cNvSpPr>
            <a:spLocks noChangeArrowheads="1"/>
          </p:cNvSpPr>
          <p:nvPr/>
        </p:nvSpPr>
        <p:spPr bwMode="auto">
          <a:xfrm>
            <a:off x="7605713" y="1693863"/>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7" name="AutoShape 71"/>
          <p:cNvSpPr>
            <a:spLocks noChangeArrowheads="1"/>
          </p:cNvSpPr>
          <p:nvPr/>
        </p:nvSpPr>
        <p:spPr bwMode="auto">
          <a:xfrm>
            <a:off x="7019925" y="1919288"/>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8" name="AutoShape 72"/>
          <p:cNvSpPr>
            <a:spLocks noChangeArrowheads="1"/>
          </p:cNvSpPr>
          <p:nvPr/>
        </p:nvSpPr>
        <p:spPr bwMode="auto">
          <a:xfrm>
            <a:off x="7380288" y="2008188"/>
            <a:ext cx="134937"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09" name="AutoShape 73"/>
          <p:cNvSpPr>
            <a:spLocks noChangeArrowheads="1"/>
          </p:cNvSpPr>
          <p:nvPr/>
        </p:nvSpPr>
        <p:spPr bwMode="auto">
          <a:xfrm>
            <a:off x="8080375" y="1598613"/>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10" name="AutoShape 74"/>
          <p:cNvSpPr>
            <a:spLocks noChangeArrowheads="1"/>
          </p:cNvSpPr>
          <p:nvPr/>
        </p:nvSpPr>
        <p:spPr bwMode="auto">
          <a:xfrm>
            <a:off x="7245350" y="1689100"/>
            <a:ext cx="134938"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11" name="AutoShape 75"/>
          <p:cNvSpPr>
            <a:spLocks noChangeArrowheads="1"/>
          </p:cNvSpPr>
          <p:nvPr/>
        </p:nvSpPr>
        <p:spPr bwMode="auto">
          <a:xfrm>
            <a:off x="8008938" y="1155700"/>
            <a:ext cx="134937"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12" name="AutoShape 76"/>
          <p:cNvSpPr>
            <a:spLocks noChangeArrowheads="1"/>
          </p:cNvSpPr>
          <p:nvPr/>
        </p:nvSpPr>
        <p:spPr bwMode="auto">
          <a:xfrm>
            <a:off x="7200900" y="2233613"/>
            <a:ext cx="134938" cy="134937"/>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13" name="AutoShape 77"/>
          <p:cNvSpPr>
            <a:spLocks noChangeArrowheads="1"/>
          </p:cNvSpPr>
          <p:nvPr/>
        </p:nvSpPr>
        <p:spPr bwMode="auto">
          <a:xfrm>
            <a:off x="8324850" y="1470025"/>
            <a:ext cx="134938"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
        <p:nvSpPr>
          <p:cNvPr id="114" name="AutoShape 78"/>
          <p:cNvSpPr>
            <a:spLocks noChangeArrowheads="1"/>
          </p:cNvSpPr>
          <p:nvPr/>
        </p:nvSpPr>
        <p:spPr bwMode="auto">
          <a:xfrm>
            <a:off x="8461375" y="1603375"/>
            <a:ext cx="134938" cy="134938"/>
          </a:xfrm>
          <a:prstGeom prst="triangle">
            <a:avLst>
              <a:gd name="adj" fmla="val 50000"/>
            </a:avLst>
          </a:prstGeom>
          <a:noFill/>
          <a:ln w="12700">
            <a:solidFill>
              <a:srgbClr val="0066FF"/>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 presetClass="entr" presetSubtype="16" fill="hold" grpId="1"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childTnLst>
                          </p:cTn>
                        </p:par>
                        <p:par>
                          <p:cTn id="16" fill="hold">
                            <p:stCondLst>
                              <p:cond delay="1500"/>
                            </p:stCondLst>
                            <p:childTnLst>
                              <p:par>
                                <p:cTn id="17" presetID="26" presetClass="emph" presetSubtype="0" fill="hold" grpId="0" nodeType="afterEffect">
                                  <p:stCondLst>
                                    <p:cond delay="0"/>
                                  </p:stCondLst>
                                  <p:childTnLst>
                                    <p:animEffect transition="out" filter="fade">
                                      <p:cBhvr>
                                        <p:cTn id="18" dur="500" tmFilter="0, 0; .2, .5; .8, .5; 1, 0"/>
                                        <p:tgtEl>
                                          <p:spTgt spid="17"/>
                                        </p:tgtEl>
                                      </p:cBhvr>
                                    </p:animEffect>
                                    <p:animScale>
                                      <p:cBhvr>
                                        <p:cTn id="19" dur="250" autoRev="1" fill="hold"/>
                                        <p:tgtEl>
                                          <p:spTgt spid="17"/>
                                        </p:tgtEl>
                                      </p:cBhvr>
                                      <p:by x="105000" y="105000"/>
                                    </p:animScale>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blinds(horizontal)">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0" nodeType="clickEffect">
                                  <p:stCondLst>
                                    <p:cond delay="0"/>
                                  </p:stCondLst>
                                  <p:childTnLst>
                                    <p:animMotion origin="layout" path="M 4.44444E-6 3.7037E-7 L -0.02466 -0.03287 " pathEditMode="relative" rAng="0" ptsTypes="AA">
                                      <p:cBhvr>
                                        <p:cTn id="31" dur="1000" fill="hold"/>
                                        <p:tgtEl>
                                          <p:spTgt spid="63"/>
                                        </p:tgtEl>
                                        <p:attrNameLst>
                                          <p:attrName>ppt_x</p:attrName>
                                          <p:attrName>ppt_y</p:attrName>
                                        </p:attrNameLst>
                                      </p:cBhvr>
                                      <p:rCtr x="-1200" y="-1600"/>
                                    </p:animMotion>
                                  </p:childTnLst>
                                </p:cTn>
                              </p:par>
                              <p:par>
                                <p:cTn id="32" presetID="0" presetClass="path" presetSubtype="0" accel="50000" decel="50000" fill="hold" grpId="0" nodeType="withEffect">
                                  <p:stCondLst>
                                    <p:cond delay="0"/>
                                  </p:stCondLst>
                                  <p:childTnLst>
                                    <p:animMotion origin="layout" path="M 0.0 0.0 L -0.02465 -0.03287 " pathEditMode="relative" ptsTypes="AA">
                                      <p:cBhvr>
                                        <p:cTn id="33" dur="1000" fill="hold"/>
                                        <p:tgtEl>
                                          <p:spTgt spid="56"/>
                                        </p:tgtEl>
                                        <p:attrNameLst>
                                          <p:attrName>ppt_x</p:attrName>
                                          <p:attrName>ppt_y</p:attrName>
                                        </p:attrNameLst>
                                      </p:cBhvr>
                                    </p:animMotion>
                                  </p:childTnLst>
                                </p:cTn>
                              </p:par>
                              <p:par>
                                <p:cTn id="34" presetID="0" presetClass="path" presetSubtype="0" accel="50000" decel="50000" fill="hold" grpId="0" nodeType="withEffect">
                                  <p:stCondLst>
                                    <p:cond delay="0"/>
                                  </p:stCondLst>
                                  <p:childTnLst>
                                    <p:animMotion origin="layout" path="M 0.0 0.0 L -0.02465 -0.03287 " pathEditMode="relative" ptsTypes="AA">
                                      <p:cBhvr>
                                        <p:cTn id="35" dur="1000" fill="hold"/>
                                        <p:tgtEl>
                                          <p:spTgt spid="55"/>
                                        </p:tgtEl>
                                        <p:attrNameLst>
                                          <p:attrName>ppt_x</p:attrName>
                                          <p:attrName>ppt_y</p:attrName>
                                        </p:attrNameLst>
                                      </p:cBhvr>
                                    </p:animMotion>
                                  </p:childTnLst>
                                </p:cTn>
                              </p:par>
                              <p:par>
                                <p:cTn id="36" presetID="0" presetClass="path" presetSubtype="0" accel="50000" decel="50000" fill="hold" grpId="0" nodeType="withEffect">
                                  <p:stCondLst>
                                    <p:cond delay="0"/>
                                  </p:stCondLst>
                                  <p:childTnLst>
                                    <p:animMotion origin="layout" path="M 0.0 0.0 L -0.02465 -0.03287 " pathEditMode="relative" ptsTypes="AA">
                                      <p:cBhvr>
                                        <p:cTn id="37" dur="1000" fill="hold"/>
                                        <p:tgtEl>
                                          <p:spTgt spid="54"/>
                                        </p:tgtEl>
                                        <p:attrNameLst>
                                          <p:attrName>ppt_x</p:attrName>
                                          <p:attrName>ppt_y</p:attrName>
                                        </p:attrNameLst>
                                      </p:cBhvr>
                                    </p:animMotion>
                                  </p:childTnLst>
                                </p:cTn>
                              </p:par>
                              <p:par>
                                <p:cTn id="38" presetID="0" presetClass="path" presetSubtype="0" accel="50000" decel="50000" fill="hold" grpId="0" nodeType="withEffect">
                                  <p:stCondLst>
                                    <p:cond delay="0"/>
                                  </p:stCondLst>
                                  <p:childTnLst>
                                    <p:animMotion origin="layout" path="M 0.0 0.0 L -0.02465 -0.03287 " pathEditMode="relative" ptsTypes="AA">
                                      <p:cBhvr>
                                        <p:cTn id="39" dur="1000" fill="hold"/>
                                        <p:tgtEl>
                                          <p:spTgt spid="58"/>
                                        </p:tgtEl>
                                        <p:attrNameLst>
                                          <p:attrName>ppt_x</p:attrName>
                                          <p:attrName>ppt_y</p:attrName>
                                        </p:attrNameLst>
                                      </p:cBhvr>
                                    </p:animMotion>
                                  </p:childTnLst>
                                </p:cTn>
                              </p:par>
                              <p:par>
                                <p:cTn id="40" presetID="0" presetClass="path" presetSubtype="0" accel="50000" decel="50000" fill="hold" grpId="0" nodeType="withEffect">
                                  <p:stCondLst>
                                    <p:cond delay="0"/>
                                  </p:stCondLst>
                                  <p:childTnLst>
                                    <p:animMotion origin="layout" path="M -2.5E-6 0.00024 L -0.00989 -0.01273 " pathEditMode="relative" rAng="0" ptsTypes="AA">
                                      <p:cBhvr>
                                        <p:cTn id="41" dur="1000" fill="hold"/>
                                        <p:tgtEl>
                                          <p:spTgt spid="61"/>
                                        </p:tgtEl>
                                        <p:attrNameLst>
                                          <p:attrName>ppt_x</p:attrName>
                                          <p:attrName>ppt_y</p:attrName>
                                        </p:attrNameLst>
                                      </p:cBhvr>
                                      <p:rCtr x="-500" y="-600"/>
                                    </p:animMotion>
                                  </p:childTnLst>
                                </p:cTn>
                              </p:par>
                              <p:par>
                                <p:cTn id="42" presetID="0" presetClass="path" presetSubtype="0" accel="50000" decel="50000" fill="hold" grpId="0" nodeType="withEffect">
                                  <p:stCondLst>
                                    <p:cond delay="0"/>
                                  </p:stCondLst>
                                  <p:childTnLst>
                                    <p:animMotion origin="layout" path="M -5.55556E-7 2.59259E-6 L -0.00972 -0.01297 " pathEditMode="relative" rAng="0" ptsTypes="AA">
                                      <p:cBhvr>
                                        <p:cTn id="43" dur="1000" fill="hold"/>
                                        <p:tgtEl>
                                          <p:spTgt spid="60"/>
                                        </p:tgtEl>
                                        <p:attrNameLst>
                                          <p:attrName>ppt_x</p:attrName>
                                          <p:attrName>ppt_y</p:attrName>
                                        </p:attrNameLst>
                                      </p:cBhvr>
                                      <p:rCtr x="-500" y="-600"/>
                                    </p:animMotion>
                                  </p:childTnLst>
                                </p:cTn>
                              </p:par>
                              <p:par>
                                <p:cTn id="44" presetID="0" presetClass="path" presetSubtype="0" accel="50000" decel="50000" fill="hold" grpId="0" nodeType="withEffect">
                                  <p:stCondLst>
                                    <p:cond delay="0"/>
                                  </p:stCondLst>
                                  <p:childTnLst>
                                    <p:animMotion origin="layout" path="M 8.33333E-7 -2.59259E-6 L -0.0099 -0.01296 " pathEditMode="relative" rAng="0" ptsTypes="AA">
                                      <p:cBhvr>
                                        <p:cTn id="45" dur="1000" fill="hold"/>
                                        <p:tgtEl>
                                          <p:spTgt spid="59"/>
                                        </p:tgtEl>
                                        <p:attrNameLst>
                                          <p:attrName>ppt_x</p:attrName>
                                          <p:attrName>ppt_y</p:attrName>
                                        </p:attrNameLst>
                                      </p:cBhvr>
                                      <p:rCtr x="-500" y="-600"/>
                                    </p:animMotion>
                                  </p:childTnLst>
                                </p:cTn>
                              </p:par>
                              <p:par>
                                <p:cTn id="46" presetID="0" presetClass="path" presetSubtype="0" accel="50000" decel="50000" fill="hold" grpId="0" nodeType="withEffect">
                                  <p:stCondLst>
                                    <p:cond delay="0"/>
                                  </p:stCondLst>
                                  <p:childTnLst>
                                    <p:animMotion origin="layout" path="M 0.0 0.0 L -0.03437 -0.04583 " pathEditMode="relative" ptsTypes="AA">
                                      <p:cBhvr>
                                        <p:cTn id="47" dur="1000" fill="hold"/>
                                        <p:tgtEl>
                                          <p:spTgt spid="52"/>
                                        </p:tgtEl>
                                        <p:attrNameLst>
                                          <p:attrName>ppt_x</p:attrName>
                                          <p:attrName>ppt_y</p:attrName>
                                        </p:attrNameLst>
                                      </p:cBhvr>
                                    </p:animMotion>
                                  </p:childTnLst>
                                </p:cTn>
                              </p:par>
                              <p:par>
                                <p:cTn id="48" presetID="0" presetClass="path" presetSubtype="0" accel="50000" decel="50000" fill="hold" grpId="0" nodeType="withEffect">
                                  <p:stCondLst>
                                    <p:cond delay="0"/>
                                  </p:stCondLst>
                                  <p:childTnLst>
                                    <p:animMotion origin="layout" path="M 3.05556E-6 7.40741E-7 L -0.01962 -0.02616 " pathEditMode="relative" rAng="0" ptsTypes="AA">
                                      <p:cBhvr>
                                        <p:cTn id="49" dur="1000" fill="hold"/>
                                        <p:tgtEl>
                                          <p:spTgt spid="57"/>
                                        </p:tgtEl>
                                        <p:attrNameLst>
                                          <p:attrName>ppt_x</p:attrName>
                                          <p:attrName>ppt_y</p:attrName>
                                        </p:attrNameLst>
                                      </p:cBhvr>
                                      <p:rCtr x="-1000" y="-1300"/>
                                    </p:animMotion>
                                  </p:childTnLst>
                                </p:cTn>
                              </p:par>
                              <p:par>
                                <p:cTn id="50" presetID="0" presetClass="path" presetSubtype="0" accel="50000" decel="50000" fill="hold" grpId="0" nodeType="withEffect">
                                  <p:stCondLst>
                                    <p:cond delay="0"/>
                                  </p:stCondLst>
                                  <p:childTnLst>
                                    <p:animMotion origin="layout" path="M 5.E-6 -3.33333E-6 L -0.01962 -0.02615 " pathEditMode="relative" rAng="0" ptsTypes="AA">
                                      <p:cBhvr>
                                        <p:cTn id="51" dur="1000" fill="hold"/>
                                        <p:tgtEl>
                                          <p:spTgt spid="62"/>
                                        </p:tgtEl>
                                        <p:attrNameLst>
                                          <p:attrName>ppt_x</p:attrName>
                                          <p:attrName>ppt_y</p:attrName>
                                        </p:attrNameLst>
                                      </p:cBhvr>
                                      <p:rCtr x="-1000" y="-1300"/>
                                    </p:animMotion>
                                  </p:childTnLst>
                                </p:cTn>
                              </p:par>
                              <p:par>
                                <p:cTn id="52" presetID="0" presetClass="path" presetSubtype="0" accel="50000" decel="50000" fill="hold" grpId="0" nodeType="withEffect">
                                  <p:stCondLst>
                                    <p:cond delay="0"/>
                                  </p:stCondLst>
                                  <p:childTnLst>
                                    <p:animMotion origin="layout" path="M 1.11022E-16 1.11022E-16 L -0.03941 -0.05255 " pathEditMode="relative" rAng="0" ptsTypes="AA">
                                      <p:cBhvr>
                                        <p:cTn id="53" dur="1000" fill="hold"/>
                                        <p:tgtEl>
                                          <p:spTgt spid="53"/>
                                        </p:tgtEl>
                                        <p:attrNameLst>
                                          <p:attrName>ppt_x</p:attrName>
                                          <p:attrName>ppt_y</p:attrName>
                                        </p:attrNameLst>
                                      </p:cBhvr>
                                      <p:rCtr x="-2000" y="-2600"/>
                                    </p:animMotion>
                                  </p:childTnLst>
                                </p:cTn>
                              </p:par>
                              <p:par>
                                <p:cTn id="54" presetID="0" presetClass="path" presetSubtype="0" accel="50000" decel="50000" fill="hold" grpId="0" nodeType="withEffect">
                                  <p:stCondLst>
                                    <p:cond delay="0"/>
                                  </p:stCondLst>
                                  <p:childTnLst>
                                    <p:animMotion origin="layout" path="M 1.66667E-6 -3.7037E-7 L -0.04427 -0.0588 " pathEditMode="relative" rAng="0" ptsTypes="AA">
                                      <p:cBhvr>
                                        <p:cTn id="55" dur="1000" fill="hold"/>
                                        <p:tgtEl>
                                          <p:spTgt spid="64"/>
                                        </p:tgtEl>
                                        <p:attrNameLst>
                                          <p:attrName>ppt_x</p:attrName>
                                          <p:attrName>ppt_y</p:attrName>
                                        </p:attrNameLst>
                                      </p:cBhvr>
                                      <p:rCtr x="-2200" y="-2900"/>
                                    </p:animMotion>
                                  </p:childTnLst>
                                </p:cTn>
                              </p:par>
                              <p:par>
                                <p:cTn id="56" presetID="0" presetClass="path" presetSubtype="0" accel="50000" decel="50000" fill="hold" grpId="0" nodeType="withEffect">
                                  <p:stCondLst>
                                    <p:cond delay="0"/>
                                  </p:stCondLst>
                                  <p:childTnLst>
                                    <p:animMotion origin="layout" path="M -4.44444E-6 -3.7037E-6 L -0.04427 -0.05902 " pathEditMode="relative" rAng="0" ptsTypes="AA">
                                      <p:cBhvr>
                                        <p:cTn id="57" dur="1000" fill="hold"/>
                                        <p:tgtEl>
                                          <p:spTgt spid="66"/>
                                        </p:tgtEl>
                                        <p:attrNameLst>
                                          <p:attrName>ppt_x</p:attrName>
                                          <p:attrName>ppt_y</p:attrName>
                                        </p:attrNameLst>
                                      </p:cBhvr>
                                      <p:rCtr x="-2200" y="-3000"/>
                                    </p:animMotion>
                                  </p:childTnLst>
                                </p:cTn>
                              </p:par>
                              <p:par>
                                <p:cTn id="58" presetID="0" presetClass="path" presetSubtype="0" accel="50000" decel="50000" fill="hold" grpId="0" nodeType="withEffect">
                                  <p:stCondLst>
                                    <p:cond delay="0"/>
                                  </p:stCondLst>
                                  <p:childTnLst>
                                    <p:animMotion origin="layout" path="M 0.0 0.0 L -0.03437 -0.04583 " pathEditMode="relative" ptsTypes="AA">
                                      <p:cBhvr>
                                        <p:cTn id="59" dur="1000" fill="hold"/>
                                        <p:tgtEl>
                                          <p:spTgt spid="65"/>
                                        </p:tgtEl>
                                        <p:attrNameLst>
                                          <p:attrName>ppt_x</p:attrName>
                                          <p:attrName>ppt_y</p:attrName>
                                        </p:attrNameLst>
                                      </p:cBhvr>
                                    </p:animMotion>
                                  </p:childTnLst>
                                </p:cTn>
                              </p:par>
                              <p:par>
                                <p:cTn id="60" presetID="0" presetClass="path" presetSubtype="0" accel="50000" decel="50000" fill="hold" grpId="0" nodeType="withEffect">
                                  <p:stCondLst>
                                    <p:cond delay="0"/>
                                  </p:stCondLst>
                                  <p:childTnLst>
                                    <p:animMotion origin="layout" path="M 3.05556E-6 -2.59259E-6 L 0.01354 0.01783 " pathEditMode="relative" rAng="0" ptsTypes="AA">
                                      <p:cBhvr>
                                        <p:cTn id="61" dur="1000" fill="hold"/>
                                        <p:tgtEl>
                                          <p:spTgt spid="48"/>
                                        </p:tgtEl>
                                        <p:attrNameLst>
                                          <p:attrName>ppt_x</p:attrName>
                                          <p:attrName>ppt_y</p:attrName>
                                        </p:attrNameLst>
                                      </p:cBhvr>
                                      <p:rCtr x="700" y="900"/>
                                    </p:animMotion>
                                  </p:childTnLst>
                                </p:cTn>
                              </p:par>
                              <p:par>
                                <p:cTn id="62" presetID="0" presetClass="path" presetSubtype="0" accel="50000" decel="50000" fill="hold" grpId="0" nodeType="withEffect">
                                  <p:stCondLst>
                                    <p:cond delay="0"/>
                                  </p:stCondLst>
                                  <p:childTnLst>
                                    <p:animMotion origin="layout" path="M -1.94444E-6 1.11111E-6 L 0.0184 0.02569 " pathEditMode="relative" rAng="0" ptsTypes="AA">
                                      <p:cBhvr>
                                        <p:cTn id="63" dur="1000" fill="hold"/>
                                        <p:tgtEl>
                                          <p:spTgt spid="74"/>
                                        </p:tgtEl>
                                        <p:attrNameLst>
                                          <p:attrName>ppt_x</p:attrName>
                                          <p:attrName>ppt_y</p:attrName>
                                        </p:attrNameLst>
                                      </p:cBhvr>
                                      <p:rCtr x="900" y="1300"/>
                                    </p:animMotion>
                                  </p:childTnLst>
                                </p:cTn>
                              </p:par>
                              <p:par>
                                <p:cTn id="64" presetID="0" presetClass="path" presetSubtype="0" accel="50000" decel="50000" fill="hold" grpId="0" nodeType="withEffect">
                                  <p:stCondLst>
                                    <p:cond delay="0"/>
                                  </p:stCondLst>
                                  <p:childTnLst>
                                    <p:animMotion origin="layout" path="M -8.33333E-7 -4.44444E-6 L 0.03976 0.05325 " pathEditMode="relative" rAng="0" ptsTypes="AA">
                                      <p:cBhvr>
                                        <p:cTn id="65" dur="1000" fill="hold"/>
                                        <p:tgtEl>
                                          <p:spTgt spid="43"/>
                                        </p:tgtEl>
                                        <p:attrNameLst>
                                          <p:attrName>ppt_x</p:attrName>
                                          <p:attrName>ppt_y</p:attrName>
                                        </p:attrNameLst>
                                      </p:cBhvr>
                                      <p:rCtr x="2000" y="2700"/>
                                    </p:animMotion>
                                  </p:childTnLst>
                                </p:cTn>
                              </p:par>
                              <p:par>
                                <p:cTn id="66" presetID="0" presetClass="path" presetSubtype="0" accel="50000" decel="50000" fill="hold" grpId="0" nodeType="withEffect">
                                  <p:stCondLst>
                                    <p:cond delay="0"/>
                                  </p:stCondLst>
                                  <p:childTnLst>
                                    <p:animMotion origin="layout" path="M 3.05556E-6 -4.07407E-6 L 0.05191 0.06968 " pathEditMode="relative" rAng="0" ptsTypes="AA">
                                      <p:cBhvr>
                                        <p:cTn id="67" dur="1000" fill="hold"/>
                                        <p:tgtEl>
                                          <p:spTgt spid="72"/>
                                        </p:tgtEl>
                                        <p:attrNameLst>
                                          <p:attrName>ppt_x</p:attrName>
                                          <p:attrName>ppt_y</p:attrName>
                                        </p:attrNameLst>
                                      </p:cBhvr>
                                      <p:rCtr x="2600" y="3500"/>
                                    </p:animMotion>
                                  </p:childTnLst>
                                </p:cTn>
                              </p:par>
                              <p:par>
                                <p:cTn id="68" presetID="0" presetClass="path" presetSubtype="0" accel="50000" decel="50000" fill="hold" grpId="0" nodeType="withEffect">
                                  <p:stCondLst>
                                    <p:cond delay="0"/>
                                  </p:stCondLst>
                                  <p:childTnLst>
                                    <p:animMotion origin="layout" path="M -1.94444E-6 -3.7037E-7 L 0.06372 0.08542 " pathEditMode="relative" rAng="0" ptsTypes="AA">
                                      <p:cBhvr>
                                        <p:cTn id="69" dur="1000" fill="hold"/>
                                        <p:tgtEl>
                                          <p:spTgt spid="70"/>
                                        </p:tgtEl>
                                        <p:attrNameLst>
                                          <p:attrName>ppt_x</p:attrName>
                                          <p:attrName>ppt_y</p:attrName>
                                        </p:attrNameLst>
                                      </p:cBhvr>
                                      <p:rCtr x="3200" y="4300"/>
                                    </p:animMotion>
                                  </p:childTnLst>
                                </p:cTn>
                              </p:par>
                              <p:par>
                                <p:cTn id="70" presetID="0" presetClass="path" presetSubtype="0" accel="50000" decel="50000" fill="hold" grpId="0" nodeType="withEffect">
                                  <p:stCondLst>
                                    <p:cond delay="0"/>
                                  </p:stCondLst>
                                  <p:childTnLst>
                                    <p:animMotion origin="layout" path="M -1.38889E-6 3.7037E-7 L 0.04844 0.06458 " pathEditMode="relative" rAng="0" ptsTypes="AA">
                                      <p:cBhvr>
                                        <p:cTn id="71" dur="1000" fill="hold"/>
                                        <p:tgtEl>
                                          <p:spTgt spid="47"/>
                                        </p:tgtEl>
                                        <p:attrNameLst>
                                          <p:attrName>ppt_x</p:attrName>
                                          <p:attrName>ppt_y</p:attrName>
                                        </p:attrNameLst>
                                      </p:cBhvr>
                                      <p:rCtr x="2400" y="3200"/>
                                    </p:animMotion>
                                  </p:childTnLst>
                                </p:cTn>
                              </p:par>
                              <p:par>
                                <p:cTn id="72" presetID="0" presetClass="path" presetSubtype="0" accel="50000" decel="50000" fill="hold" grpId="0" nodeType="withEffect">
                                  <p:stCondLst>
                                    <p:cond delay="0"/>
                                  </p:stCondLst>
                                  <p:childTnLst>
                                    <p:animMotion origin="layout" path="M -4.72222E-6 -2.22222E-6 L 0.04028 0.05417 " pathEditMode="relative" rAng="0" ptsTypes="AA">
                                      <p:cBhvr>
                                        <p:cTn id="73" dur="1000" fill="hold"/>
                                        <p:tgtEl>
                                          <p:spTgt spid="44"/>
                                        </p:tgtEl>
                                        <p:attrNameLst>
                                          <p:attrName>ppt_x</p:attrName>
                                          <p:attrName>ppt_y</p:attrName>
                                        </p:attrNameLst>
                                      </p:cBhvr>
                                      <p:rCtr x="2000" y="2700"/>
                                    </p:animMotion>
                                  </p:childTnLst>
                                </p:cTn>
                              </p:par>
                              <p:par>
                                <p:cTn id="74" presetID="0" presetClass="path" presetSubtype="0" accel="50000" decel="50000" fill="hold" grpId="0" nodeType="withEffect">
                                  <p:stCondLst>
                                    <p:cond delay="0"/>
                                  </p:stCondLst>
                                  <p:childTnLst>
                                    <p:animMotion origin="layout" path="M 1.38889E-6 0.0 L 0.05573 0.07523 " pathEditMode="relative" rAng="0" ptsTypes="AA">
                                      <p:cBhvr>
                                        <p:cTn id="75" dur="1000" fill="hold"/>
                                        <p:tgtEl>
                                          <p:spTgt spid="50"/>
                                        </p:tgtEl>
                                        <p:attrNameLst>
                                          <p:attrName>ppt_x</p:attrName>
                                          <p:attrName>ppt_y</p:attrName>
                                        </p:attrNameLst>
                                      </p:cBhvr>
                                      <p:rCtr x="2800" y="3800"/>
                                    </p:animMotion>
                                  </p:childTnLst>
                                </p:cTn>
                              </p:par>
                              <p:par>
                                <p:cTn id="76" presetID="0" presetClass="path" presetSubtype="0" accel="50000" decel="50000" fill="hold" grpId="0" nodeType="withEffect">
                                  <p:stCondLst>
                                    <p:cond delay="0"/>
                                  </p:stCondLst>
                                  <p:childTnLst>
                                    <p:animMotion origin="layout" path="M -1.11111E-6 0.0 L 0.05695 0.07593 " pathEditMode="relative" rAng="0" ptsTypes="AA">
                                      <p:cBhvr>
                                        <p:cTn id="77" dur="1000" fill="hold"/>
                                        <p:tgtEl>
                                          <p:spTgt spid="45"/>
                                        </p:tgtEl>
                                        <p:attrNameLst>
                                          <p:attrName>ppt_x</p:attrName>
                                          <p:attrName>ppt_y</p:attrName>
                                        </p:attrNameLst>
                                      </p:cBhvr>
                                      <p:rCtr x="2800" y="3800"/>
                                    </p:animMotion>
                                  </p:childTnLst>
                                </p:cTn>
                              </p:par>
                              <p:par>
                                <p:cTn id="78" presetID="0" presetClass="path" presetSubtype="0" accel="50000" decel="50000" fill="hold" grpId="0" nodeType="withEffect">
                                  <p:stCondLst>
                                    <p:cond delay="0"/>
                                  </p:stCondLst>
                                  <p:childTnLst>
                                    <p:animMotion origin="layout" path="M -2.5E-6 -3.7037E-7 L 0.03334 0.04468 " pathEditMode="relative" rAng="0" ptsTypes="AA">
                                      <p:cBhvr>
                                        <p:cTn id="79" dur="1000" fill="hold"/>
                                        <p:tgtEl>
                                          <p:spTgt spid="46"/>
                                        </p:tgtEl>
                                        <p:attrNameLst>
                                          <p:attrName>ppt_x</p:attrName>
                                          <p:attrName>ppt_y</p:attrName>
                                        </p:attrNameLst>
                                      </p:cBhvr>
                                      <p:rCtr x="1700" y="2200"/>
                                    </p:animMotion>
                                  </p:childTnLst>
                                </p:cTn>
                              </p:par>
                              <p:par>
                                <p:cTn id="80" presetID="0" presetClass="path" presetSubtype="0" accel="50000" decel="50000" fill="hold" grpId="0" nodeType="withEffect">
                                  <p:stCondLst>
                                    <p:cond delay="0"/>
                                  </p:stCondLst>
                                  <p:childTnLst>
                                    <p:animMotion origin="layout" path="M 3.88889E-6 -1.85185E-6 L 0.04253 0.05718 " pathEditMode="relative" rAng="0" ptsTypes="AA">
                                      <p:cBhvr>
                                        <p:cTn id="81" dur="1000" fill="hold"/>
                                        <p:tgtEl>
                                          <p:spTgt spid="67"/>
                                        </p:tgtEl>
                                        <p:attrNameLst>
                                          <p:attrName>ppt_x</p:attrName>
                                          <p:attrName>ppt_y</p:attrName>
                                        </p:attrNameLst>
                                      </p:cBhvr>
                                      <p:rCtr x="2100" y="2800"/>
                                    </p:animMotion>
                                  </p:childTnLst>
                                </p:cTn>
                              </p:par>
                              <p:par>
                                <p:cTn id="82" presetID="0" presetClass="path" presetSubtype="0" accel="50000" decel="50000" fill="hold" grpId="0" nodeType="withEffect">
                                  <p:stCondLst>
                                    <p:cond delay="0"/>
                                  </p:stCondLst>
                                  <p:childTnLst>
                                    <p:animMotion origin="layout" path="M 0.0 0.0 L 0.0309 0.04121 " pathEditMode="relative" ptsTypes="AA">
                                      <p:cBhvr>
                                        <p:cTn id="83" dur="1000" fill="hold"/>
                                        <p:tgtEl>
                                          <p:spTgt spid="51"/>
                                        </p:tgtEl>
                                        <p:attrNameLst>
                                          <p:attrName>ppt_x</p:attrName>
                                          <p:attrName>ppt_y</p:attrName>
                                        </p:attrNameLst>
                                      </p:cBhvr>
                                    </p:animMotion>
                                  </p:childTnLst>
                                </p:cTn>
                              </p:par>
                              <p:par>
                                <p:cTn id="84" presetID="0" presetClass="path" presetSubtype="0" accel="50000" decel="50000" fill="hold" grpId="0" nodeType="withEffect">
                                  <p:stCondLst>
                                    <p:cond delay="0"/>
                                  </p:stCondLst>
                                  <p:childTnLst>
                                    <p:animMotion origin="layout" path="M 3.05556E-6 -7.40741E-7 L 0.04392 0.05903 " pathEditMode="relative" rAng="0" ptsTypes="AA">
                                      <p:cBhvr>
                                        <p:cTn id="85" dur="1000" fill="hold"/>
                                        <p:tgtEl>
                                          <p:spTgt spid="49"/>
                                        </p:tgtEl>
                                        <p:attrNameLst>
                                          <p:attrName>ppt_x</p:attrName>
                                          <p:attrName>ppt_y</p:attrName>
                                        </p:attrNameLst>
                                      </p:cBhvr>
                                      <p:rCtr x="2200" y="2900"/>
                                    </p:animMotion>
                                  </p:childTnLst>
                                </p:cTn>
                              </p:par>
                              <p:par>
                                <p:cTn id="86" presetID="0" presetClass="path" presetSubtype="0" accel="50000" decel="50000" fill="hold" grpId="0" nodeType="withEffect">
                                  <p:stCondLst>
                                    <p:cond delay="0"/>
                                  </p:stCondLst>
                                  <p:childTnLst>
                                    <p:animMotion origin="layout" path="M -2.5E-6 -3.7037E-6 L 0.03611 0.04838 " pathEditMode="relative" rAng="0" ptsTypes="AA">
                                      <p:cBhvr>
                                        <p:cTn id="87" dur="1000" fill="hold"/>
                                        <p:tgtEl>
                                          <p:spTgt spid="69"/>
                                        </p:tgtEl>
                                        <p:attrNameLst>
                                          <p:attrName>ppt_x</p:attrName>
                                          <p:attrName>ppt_y</p:attrName>
                                        </p:attrNameLst>
                                      </p:cBhvr>
                                      <p:rCtr x="1800" y="2400"/>
                                    </p:animMotion>
                                  </p:childTnLst>
                                </p:cTn>
                              </p:par>
                              <p:par>
                                <p:cTn id="88" presetID="0" presetClass="path" presetSubtype="0" accel="50000" decel="50000" fill="hold" grpId="0" nodeType="withEffect">
                                  <p:stCondLst>
                                    <p:cond delay="0"/>
                                  </p:stCondLst>
                                  <p:childTnLst>
                                    <p:animMotion origin="layout" path="M 0.0 0.0 L 0.0309 0.04121 " pathEditMode="relative" ptsTypes="AA">
                                      <p:cBhvr>
                                        <p:cTn id="89" dur="1000" fill="hold"/>
                                        <p:tgtEl>
                                          <p:spTgt spid="73"/>
                                        </p:tgtEl>
                                        <p:attrNameLst>
                                          <p:attrName>ppt_x</p:attrName>
                                          <p:attrName>ppt_y</p:attrName>
                                        </p:attrNameLst>
                                      </p:cBhvr>
                                    </p:animMotion>
                                  </p:childTnLst>
                                </p:cTn>
                              </p:par>
                              <p:par>
                                <p:cTn id="90" presetID="0" presetClass="path" presetSubtype="0" accel="50000" decel="50000" fill="hold" grpId="0" nodeType="withEffect">
                                  <p:stCondLst>
                                    <p:cond delay="0"/>
                                  </p:stCondLst>
                                  <p:childTnLst>
                                    <p:animMotion origin="layout" path="M 1.38889E-6 3.7037E-7 L 0.04635 0.06157 " pathEditMode="relative" rAng="0" ptsTypes="AA">
                                      <p:cBhvr>
                                        <p:cTn id="91" dur="1000" fill="hold"/>
                                        <p:tgtEl>
                                          <p:spTgt spid="71"/>
                                        </p:tgtEl>
                                        <p:attrNameLst>
                                          <p:attrName>ppt_x</p:attrName>
                                          <p:attrName>ppt_y</p:attrName>
                                        </p:attrNameLst>
                                      </p:cBhvr>
                                      <p:rCtr x="2300" y="3100"/>
                                    </p:animMotion>
                                  </p:childTnLst>
                                </p:cTn>
                              </p:par>
                              <p:par>
                                <p:cTn id="92" presetID="0" presetClass="path" presetSubtype="0" accel="50000" decel="50000" fill="hold" grpId="0" nodeType="withEffect">
                                  <p:stCondLst>
                                    <p:cond delay="0"/>
                                  </p:stCondLst>
                                  <p:childTnLst>
                                    <p:animMotion origin="layout" path="M 4.44444E-6 3.7037E-6 L 0.05937 0.07939 " pathEditMode="relative" rAng="0" ptsTypes="AA">
                                      <p:cBhvr>
                                        <p:cTn id="93" dur="1000" fill="hold"/>
                                        <p:tgtEl>
                                          <p:spTgt spid="68"/>
                                        </p:tgtEl>
                                        <p:attrNameLst>
                                          <p:attrName>ppt_x</p:attrName>
                                          <p:attrName>ppt_y</p:attrName>
                                        </p:attrNameLst>
                                      </p:cBhvr>
                                      <p:rCtr x="3000" y="4000"/>
                                    </p:animMotion>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8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9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9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5"/>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6"/>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9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4"/>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94"/>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3"/>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82"/>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8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7"/>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0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10"/>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12"/>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9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02"/>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03"/>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05"/>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06"/>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08"/>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00"/>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04"/>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9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0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09"/>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11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1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14"/>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9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7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0" presetClass="path" presetSubtype="0" accel="50000" decel="50000" fill="hold" grpId="1" nodeType="clickEffect">
                                  <p:stCondLst>
                                    <p:cond delay="0"/>
                                  </p:stCondLst>
                                  <p:childTnLst>
                                    <p:animMotion origin="layout" path="M -0.00017 2.96296E-6 L -0.08871 0.1044 " pathEditMode="relative" rAng="0" ptsTypes="AA">
                                      <p:cBhvr>
                                        <p:cTn id="169" dur="1000" fill="hold"/>
                                        <p:tgtEl>
                                          <p:spTgt spid="85"/>
                                        </p:tgtEl>
                                        <p:attrNameLst>
                                          <p:attrName>ppt_x</p:attrName>
                                          <p:attrName>ppt_y</p:attrName>
                                        </p:attrNameLst>
                                      </p:cBhvr>
                                      <p:rCtr x="-4400" y="5200"/>
                                    </p:animMotion>
                                  </p:childTnLst>
                                </p:cTn>
                              </p:par>
                              <p:par>
                                <p:cTn id="170" presetID="0" presetClass="path" presetSubtype="0" accel="50000" decel="50000" fill="hold" grpId="1" nodeType="withEffect">
                                  <p:stCondLst>
                                    <p:cond delay="0"/>
                                  </p:stCondLst>
                                  <p:childTnLst>
                                    <p:animMotion origin="layout" path="M 3.33333E-6 -4.81481E-6 L -0.06598 0.0794 " pathEditMode="relative" rAng="0" ptsTypes="AA">
                                      <p:cBhvr>
                                        <p:cTn id="171" dur="1000" fill="hold"/>
                                        <p:tgtEl>
                                          <p:spTgt spid="86"/>
                                        </p:tgtEl>
                                        <p:attrNameLst>
                                          <p:attrName>ppt_x</p:attrName>
                                          <p:attrName>ppt_y</p:attrName>
                                        </p:attrNameLst>
                                      </p:cBhvr>
                                      <p:rCtr x="-3300" y="4000"/>
                                    </p:animMotion>
                                  </p:childTnLst>
                                </p:cTn>
                              </p:par>
                              <p:par>
                                <p:cTn id="172" presetID="0" presetClass="path" presetSubtype="0" accel="50000" decel="50000" fill="hold" grpId="1" nodeType="withEffect">
                                  <p:stCondLst>
                                    <p:cond delay="0"/>
                                  </p:stCondLst>
                                  <p:childTnLst>
                                    <p:animMotion origin="layout" path="M -4.44444E-6 -4.07407E-6 L -0.07864 0.09213 " pathEditMode="relative" rAng="0" ptsTypes="AA">
                                      <p:cBhvr>
                                        <p:cTn id="173" dur="1000" fill="hold"/>
                                        <p:tgtEl>
                                          <p:spTgt spid="91"/>
                                        </p:tgtEl>
                                        <p:attrNameLst>
                                          <p:attrName>ppt_x</p:attrName>
                                          <p:attrName>ppt_y</p:attrName>
                                        </p:attrNameLst>
                                      </p:cBhvr>
                                      <p:rCtr x="-3900" y="4600"/>
                                    </p:animMotion>
                                  </p:childTnLst>
                                </p:cTn>
                              </p:par>
                              <p:par>
                                <p:cTn id="174" presetID="0" presetClass="path" presetSubtype="0" accel="50000" decel="50000" fill="hold" grpId="1" nodeType="withEffect">
                                  <p:stCondLst>
                                    <p:cond delay="0"/>
                                  </p:stCondLst>
                                  <p:childTnLst>
                                    <p:animMotion origin="layout" path="M 5.E-6 -3.7037E-6 L -0.05157 0.06065 " pathEditMode="relative" rAng="0" ptsTypes="AA">
                                      <p:cBhvr>
                                        <p:cTn id="175" dur="1000" fill="hold"/>
                                        <p:tgtEl>
                                          <p:spTgt spid="93"/>
                                        </p:tgtEl>
                                        <p:attrNameLst>
                                          <p:attrName>ppt_x</p:attrName>
                                          <p:attrName>ppt_y</p:attrName>
                                        </p:attrNameLst>
                                      </p:cBhvr>
                                      <p:rCtr x="-2600" y="3000"/>
                                    </p:animMotion>
                                  </p:childTnLst>
                                </p:cTn>
                              </p:par>
                              <p:par>
                                <p:cTn id="176" presetID="0" presetClass="path" presetSubtype="0" accel="50000" decel="50000" fill="hold" grpId="1" nodeType="withEffect">
                                  <p:stCondLst>
                                    <p:cond delay="0"/>
                                  </p:stCondLst>
                                  <p:childTnLst>
                                    <p:animMotion origin="layout" path="M 3.61111E-6 -2.59259E-6 L -0.10816 0.12547 " pathEditMode="relative" rAng="0" ptsTypes="AA">
                                      <p:cBhvr>
                                        <p:cTn id="177" dur="1000" fill="hold"/>
                                        <p:tgtEl>
                                          <p:spTgt spid="95"/>
                                        </p:tgtEl>
                                        <p:attrNameLst>
                                          <p:attrName>ppt_x</p:attrName>
                                          <p:attrName>ppt_y</p:attrName>
                                        </p:attrNameLst>
                                      </p:cBhvr>
                                      <p:rCtr x="-5400" y="6300"/>
                                    </p:animMotion>
                                  </p:childTnLst>
                                </p:cTn>
                              </p:par>
                              <p:par>
                                <p:cTn id="178" presetID="0" presetClass="path" presetSubtype="0" accel="50000" decel="50000" fill="hold" grpId="1" nodeType="withEffect">
                                  <p:stCondLst>
                                    <p:cond delay="0"/>
                                  </p:stCondLst>
                                  <p:childTnLst>
                                    <p:animMotion origin="layout" path="M 3.61111E-6 -2.96296E-6 L -0.09601 0.11227 " pathEditMode="relative" rAng="0" ptsTypes="AA">
                                      <p:cBhvr>
                                        <p:cTn id="179" dur="1000" fill="hold"/>
                                        <p:tgtEl>
                                          <p:spTgt spid="96"/>
                                        </p:tgtEl>
                                        <p:attrNameLst>
                                          <p:attrName>ppt_x</p:attrName>
                                          <p:attrName>ppt_y</p:attrName>
                                        </p:attrNameLst>
                                      </p:cBhvr>
                                      <p:rCtr x="-4800" y="5600"/>
                                    </p:animMotion>
                                  </p:childTnLst>
                                </p:cTn>
                              </p:par>
                              <p:par>
                                <p:cTn id="180" presetID="0" presetClass="path" presetSubtype="0" accel="50000" decel="50000" fill="hold" grpId="1" nodeType="withEffect">
                                  <p:stCondLst>
                                    <p:cond delay="0"/>
                                  </p:stCondLst>
                                  <p:childTnLst>
                                    <p:animMotion origin="layout" path="M -2.77778E-7 3.7037E-7 L -0.12691 0.14954 " pathEditMode="relative" rAng="0" ptsTypes="AA">
                                      <p:cBhvr>
                                        <p:cTn id="181" dur="1000" fill="hold"/>
                                        <p:tgtEl>
                                          <p:spTgt spid="94"/>
                                        </p:tgtEl>
                                        <p:attrNameLst>
                                          <p:attrName>ppt_x</p:attrName>
                                          <p:attrName>ppt_y</p:attrName>
                                        </p:attrNameLst>
                                      </p:cBhvr>
                                      <p:rCtr x="-6400" y="7500"/>
                                    </p:animMotion>
                                  </p:childTnLst>
                                </p:cTn>
                              </p:par>
                              <p:par>
                                <p:cTn id="182" presetID="0" presetClass="path" presetSubtype="0" accel="50000" decel="50000" fill="hold" grpId="1" nodeType="withEffect">
                                  <p:stCondLst>
                                    <p:cond delay="0"/>
                                  </p:stCondLst>
                                  <p:childTnLst>
                                    <p:animMotion origin="layout" path="M 0.0 -2.59259E-6 L -0.09896 0.11389 " pathEditMode="relative" rAng="0" ptsTypes="AA">
                                      <p:cBhvr>
                                        <p:cTn id="183" dur="1000" fill="hold"/>
                                        <p:tgtEl>
                                          <p:spTgt spid="90"/>
                                        </p:tgtEl>
                                        <p:attrNameLst>
                                          <p:attrName>ppt_x</p:attrName>
                                          <p:attrName>ppt_y</p:attrName>
                                        </p:attrNameLst>
                                      </p:cBhvr>
                                      <p:rCtr x="-4900" y="5700"/>
                                    </p:animMotion>
                                  </p:childTnLst>
                                </p:cTn>
                              </p:par>
                              <p:par>
                                <p:cTn id="184" presetID="0" presetClass="path" presetSubtype="0" accel="50000" decel="50000" fill="hold" grpId="1" nodeType="withEffect">
                                  <p:stCondLst>
                                    <p:cond delay="0"/>
                                  </p:stCondLst>
                                  <p:childTnLst>
                                    <p:animMotion origin="layout" path="M 0.0 0.0 L -0.12309 0.14445 " pathEditMode="relative" ptsTypes="AA">
                                      <p:cBhvr>
                                        <p:cTn id="185" dur="1000" fill="hold"/>
                                        <p:tgtEl>
                                          <p:spTgt spid="84"/>
                                        </p:tgtEl>
                                        <p:attrNameLst>
                                          <p:attrName>ppt_x</p:attrName>
                                          <p:attrName>ppt_y</p:attrName>
                                        </p:attrNameLst>
                                      </p:cBhvr>
                                    </p:animMotion>
                                  </p:childTnLst>
                                </p:cTn>
                              </p:par>
                              <p:par>
                                <p:cTn id="186" presetID="0" presetClass="path" presetSubtype="0" accel="50000" decel="50000" fill="hold" grpId="1" nodeType="withEffect">
                                  <p:stCondLst>
                                    <p:cond delay="0"/>
                                  </p:stCondLst>
                                  <p:childTnLst>
                                    <p:animMotion origin="layout" path="M -1.11111E-6 -1.85185E-6 L -0.1342 0.15718 " pathEditMode="relative" rAng="0" ptsTypes="AA">
                                      <p:cBhvr>
                                        <p:cTn id="187" dur="1000" fill="hold"/>
                                        <p:tgtEl>
                                          <p:spTgt spid="89"/>
                                        </p:tgtEl>
                                        <p:attrNameLst>
                                          <p:attrName>ppt_x</p:attrName>
                                          <p:attrName>ppt_y</p:attrName>
                                        </p:attrNameLst>
                                      </p:cBhvr>
                                      <p:rCtr x="-6700" y="7800"/>
                                    </p:animMotion>
                                  </p:childTnLst>
                                </p:cTn>
                              </p:par>
                              <p:par>
                                <p:cTn id="188" presetID="0" presetClass="path" presetSubtype="0" accel="50000" decel="50000" fill="hold" grpId="1" nodeType="withEffect">
                                  <p:stCondLst>
                                    <p:cond delay="0"/>
                                  </p:stCondLst>
                                  <p:childTnLst>
                                    <p:animMotion origin="layout" path="M -8.33333E-7 1.11111E-6 L -0.16233 0.18773 " pathEditMode="relative" rAng="0" ptsTypes="AA">
                                      <p:cBhvr>
                                        <p:cTn id="189" dur="1000" fill="hold"/>
                                        <p:tgtEl>
                                          <p:spTgt spid="88"/>
                                        </p:tgtEl>
                                        <p:attrNameLst>
                                          <p:attrName>ppt_x</p:attrName>
                                          <p:attrName>ppt_y</p:attrName>
                                        </p:attrNameLst>
                                      </p:cBhvr>
                                      <p:rCtr x="-8100" y="9400"/>
                                    </p:animMotion>
                                  </p:childTnLst>
                                </p:cTn>
                              </p:par>
                              <p:par>
                                <p:cTn id="190" presetID="0" presetClass="path" presetSubtype="0" accel="50000" decel="50000" fill="hold" grpId="1" nodeType="withEffect">
                                  <p:stCondLst>
                                    <p:cond delay="0"/>
                                  </p:stCondLst>
                                  <p:childTnLst>
                                    <p:animMotion origin="layout" path="M 1.11111E-6 1.48148E-6 L -0.18559 0.21597 " pathEditMode="relative" rAng="0" ptsTypes="AA">
                                      <p:cBhvr>
                                        <p:cTn id="191" dur="1000" fill="hold"/>
                                        <p:tgtEl>
                                          <p:spTgt spid="87"/>
                                        </p:tgtEl>
                                        <p:attrNameLst>
                                          <p:attrName>ppt_x</p:attrName>
                                          <p:attrName>ppt_y</p:attrName>
                                        </p:attrNameLst>
                                      </p:cBhvr>
                                      <p:rCtr x="-9300" y="10800"/>
                                    </p:animMotion>
                                  </p:childTnLst>
                                </p:cTn>
                              </p:par>
                              <p:par>
                                <p:cTn id="192" presetID="0" presetClass="path" presetSubtype="0" accel="50000" decel="50000" fill="hold" grpId="1" nodeType="withEffect">
                                  <p:stCondLst>
                                    <p:cond delay="0"/>
                                  </p:stCondLst>
                                  <p:childTnLst>
                                    <p:animMotion origin="layout" path="M 3.05556E-6 -2.59259E-6 L -0.20348 0.23935 " pathEditMode="relative" rAng="0" ptsTypes="AA">
                                      <p:cBhvr>
                                        <p:cTn id="193" dur="1000" fill="hold"/>
                                        <p:tgtEl>
                                          <p:spTgt spid="92"/>
                                        </p:tgtEl>
                                        <p:attrNameLst>
                                          <p:attrName>ppt_x</p:attrName>
                                          <p:attrName>ppt_y</p:attrName>
                                        </p:attrNameLst>
                                      </p:cBhvr>
                                      <p:rCtr x="-10200" y="12000"/>
                                    </p:animMotion>
                                  </p:childTnLst>
                                </p:cTn>
                              </p:par>
                              <p:par>
                                <p:cTn id="194" presetID="0" presetClass="path" presetSubtype="0" accel="50000" decel="50000" fill="hold" grpId="1" nodeType="withEffect">
                                  <p:stCondLst>
                                    <p:cond delay="0"/>
                                  </p:stCondLst>
                                  <p:childTnLst>
                                    <p:animMotion origin="layout" path="M 0.0 1.11111E-6 L -0.17309 0.20555 " pathEditMode="relative" rAng="0" ptsTypes="AA">
                                      <p:cBhvr>
                                        <p:cTn id="195" dur="1000" fill="hold"/>
                                        <p:tgtEl>
                                          <p:spTgt spid="82"/>
                                        </p:tgtEl>
                                        <p:attrNameLst>
                                          <p:attrName>ppt_x</p:attrName>
                                          <p:attrName>ppt_y</p:attrName>
                                        </p:attrNameLst>
                                      </p:cBhvr>
                                      <p:rCtr x="-8700" y="10300"/>
                                    </p:animMotion>
                                  </p:childTnLst>
                                </p:cTn>
                              </p:par>
                              <p:par>
                                <p:cTn id="196" presetID="0" presetClass="path" presetSubtype="0" accel="50000" decel="50000" fill="hold" grpId="1" nodeType="withEffect">
                                  <p:stCondLst>
                                    <p:cond delay="0"/>
                                  </p:stCondLst>
                                  <p:childTnLst>
                                    <p:animMotion origin="layout" path="M -1.94444E-6 7.40741E-7 L -0.15139 0.17778 " pathEditMode="relative" rAng="0" ptsTypes="AA">
                                      <p:cBhvr>
                                        <p:cTn id="197" dur="1000" fill="hold"/>
                                        <p:tgtEl>
                                          <p:spTgt spid="83"/>
                                        </p:tgtEl>
                                        <p:attrNameLst>
                                          <p:attrName>ppt_x</p:attrName>
                                          <p:attrName>ppt_y</p:attrName>
                                        </p:attrNameLst>
                                      </p:cBhvr>
                                      <p:rCtr x="-7600" y="8900"/>
                                    </p:animMotion>
                                  </p:childTnLst>
                                </p:cTn>
                              </p:par>
                              <p:par>
                                <p:cTn id="198" presetID="0" presetClass="path" presetSubtype="0" accel="50000" decel="50000" fill="hold" grpId="1" nodeType="withEffect">
                                  <p:stCondLst>
                                    <p:cond delay="0"/>
                                  </p:stCondLst>
                                  <p:childTnLst>
                                    <p:animMotion origin="layout" path="M -3.33333E-6 -1.48148E-6 L -0.09913 0.11713 " pathEditMode="relative" rAng="0" ptsTypes="AA">
                                      <p:cBhvr>
                                        <p:cTn id="199" dur="1000" fill="hold"/>
                                        <p:tgtEl>
                                          <p:spTgt spid="99"/>
                                        </p:tgtEl>
                                        <p:attrNameLst>
                                          <p:attrName>ppt_x</p:attrName>
                                          <p:attrName>ppt_y</p:attrName>
                                        </p:attrNameLst>
                                      </p:cBhvr>
                                      <p:rCtr x="-5000" y="5900"/>
                                    </p:animMotion>
                                  </p:childTnLst>
                                </p:cTn>
                              </p:par>
                              <p:par>
                                <p:cTn id="200" presetID="0" presetClass="path" presetSubtype="0" accel="50000" decel="50000" fill="hold" grpId="1" nodeType="withEffect">
                                  <p:stCondLst>
                                    <p:cond delay="0"/>
                                  </p:stCondLst>
                                  <p:childTnLst>
                                    <p:animMotion origin="layout" path="M 3.61111E-6 -4.07407E-6 L -0.09115 0.10718 " pathEditMode="relative" rAng="0" ptsTypes="AA">
                                      <p:cBhvr>
                                        <p:cTn id="201" dur="1000" fill="hold"/>
                                        <p:tgtEl>
                                          <p:spTgt spid="102"/>
                                        </p:tgtEl>
                                        <p:attrNameLst>
                                          <p:attrName>ppt_x</p:attrName>
                                          <p:attrName>ppt_y</p:attrName>
                                        </p:attrNameLst>
                                      </p:cBhvr>
                                      <p:rCtr x="-4600" y="5300"/>
                                    </p:animMotion>
                                  </p:childTnLst>
                                </p:cTn>
                              </p:par>
                              <p:par>
                                <p:cTn id="202" presetID="0" presetClass="path" presetSubtype="0" accel="50000" decel="50000" fill="hold" grpId="1" nodeType="withEffect">
                                  <p:stCondLst>
                                    <p:cond delay="0"/>
                                  </p:stCondLst>
                                  <p:childTnLst>
                                    <p:animMotion origin="layout" path="M 8.33333E-7 3.7037E-7 L -0.06997 0.0838 " pathEditMode="relative" rAng="0" ptsTypes="AA">
                                      <p:cBhvr>
                                        <p:cTn id="203" dur="1000" fill="hold"/>
                                        <p:tgtEl>
                                          <p:spTgt spid="103"/>
                                        </p:tgtEl>
                                        <p:attrNameLst>
                                          <p:attrName>ppt_x</p:attrName>
                                          <p:attrName>ppt_y</p:attrName>
                                        </p:attrNameLst>
                                      </p:cBhvr>
                                      <p:rCtr x="-3500" y="4200"/>
                                    </p:animMotion>
                                  </p:childTnLst>
                                </p:cTn>
                              </p:par>
                              <p:par>
                                <p:cTn id="204" presetID="0" presetClass="path" presetSubtype="0" accel="50000" decel="50000" fill="hold" grpId="1" nodeType="withEffect">
                                  <p:stCondLst>
                                    <p:cond delay="0"/>
                                  </p:stCondLst>
                                  <p:childTnLst>
                                    <p:animMotion origin="layout" path="M 3.61111E-6 3.7037E-6 L -0.12709 0.15092 " pathEditMode="relative" rAng="0" ptsTypes="AA">
                                      <p:cBhvr>
                                        <p:cTn id="205" dur="1000" fill="hold"/>
                                        <p:tgtEl>
                                          <p:spTgt spid="104"/>
                                        </p:tgtEl>
                                        <p:attrNameLst>
                                          <p:attrName>ppt_x</p:attrName>
                                          <p:attrName>ppt_y</p:attrName>
                                        </p:attrNameLst>
                                      </p:cBhvr>
                                      <p:rCtr x="-6400" y="7500"/>
                                    </p:animMotion>
                                  </p:childTnLst>
                                </p:cTn>
                              </p:par>
                              <p:par>
                                <p:cTn id="206" presetID="0" presetClass="path" presetSubtype="0" accel="50000" decel="50000" fill="hold" grpId="1" nodeType="withEffect">
                                  <p:stCondLst>
                                    <p:cond delay="0"/>
                                  </p:stCondLst>
                                  <p:childTnLst>
                                    <p:animMotion origin="layout" path="M 5.E-6 -4.81481E-6 L -0.09218 0.10973 " pathEditMode="relative" rAng="0" ptsTypes="AA">
                                      <p:cBhvr>
                                        <p:cTn id="207" dur="1000" fill="hold"/>
                                        <p:tgtEl>
                                          <p:spTgt spid="105"/>
                                        </p:tgtEl>
                                        <p:attrNameLst>
                                          <p:attrName>ppt_x</p:attrName>
                                          <p:attrName>ppt_y</p:attrName>
                                        </p:attrNameLst>
                                      </p:cBhvr>
                                      <p:rCtr x="-4600" y="5500"/>
                                    </p:animMotion>
                                  </p:childTnLst>
                                </p:cTn>
                              </p:par>
                              <p:par>
                                <p:cTn id="208" presetID="0" presetClass="path" presetSubtype="0" accel="50000" decel="50000" fill="hold" grpId="1" nodeType="withEffect">
                                  <p:stCondLst>
                                    <p:cond delay="0"/>
                                  </p:stCondLst>
                                  <p:childTnLst>
                                    <p:animMotion origin="layout" path="M -3.05556E-6 -2.22222E-6 L -0.09965 0.11713 " pathEditMode="relative" rAng="0" ptsTypes="AA">
                                      <p:cBhvr>
                                        <p:cTn id="209" dur="1000" fill="hold"/>
                                        <p:tgtEl>
                                          <p:spTgt spid="106"/>
                                        </p:tgtEl>
                                        <p:attrNameLst>
                                          <p:attrName>ppt_x</p:attrName>
                                          <p:attrName>ppt_y</p:attrName>
                                        </p:attrNameLst>
                                      </p:cBhvr>
                                      <p:rCtr x="-5000" y="5900"/>
                                    </p:animMotion>
                                  </p:childTnLst>
                                </p:cTn>
                              </p:par>
                              <p:par>
                                <p:cTn id="210" presetID="0" presetClass="path" presetSubtype="0" accel="50000" decel="50000" fill="hold" grpId="1" nodeType="withEffect">
                                  <p:stCondLst>
                                    <p:cond delay="0"/>
                                  </p:stCondLst>
                                  <p:childTnLst>
                                    <p:animMotion origin="layout" path="M 1.94444E-6 4.44444E-6 L -0.05122 0.06111 " pathEditMode="relative" rAng="0" ptsTypes="AA">
                                      <p:cBhvr>
                                        <p:cTn id="211" dur="1000" fill="hold"/>
                                        <p:tgtEl>
                                          <p:spTgt spid="107"/>
                                        </p:tgtEl>
                                        <p:attrNameLst>
                                          <p:attrName>ppt_x</p:attrName>
                                          <p:attrName>ppt_y</p:attrName>
                                        </p:attrNameLst>
                                      </p:cBhvr>
                                      <p:rCtr x="-2600" y="3100"/>
                                    </p:animMotion>
                                  </p:childTnLst>
                                </p:cTn>
                              </p:par>
                              <p:par>
                                <p:cTn id="212" presetID="0" presetClass="path" presetSubtype="0" accel="50000" decel="50000" fill="hold" grpId="1" nodeType="withEffect">
                                  <p:stCondLst>
                                    <p:cond delay="0"/>
                                  </p:stCondLst>
                                  <p:childTnLst>
                                    <p:animMotion origin="layout" path="M 1.38889E-6 -1.48148E-6 L -0.06875 0.08102 " pathEditMode="relative" rAng="0" ptsTypes="AA">
                                      <p:cBhvr>
                                        <p:cTn id="213" dur="1000" fill="hold"/>
                                        <p:tgtEl>
                                          <p:spTgt spid="108"/>
                                        </p:tgtEl>
                                        <p:attrNameLst>
                                          <p:attrName>ppt_x</p:attrName>
                                          <p:attrName>ppt_y</p:attrName>
                                        </p:attrNameLst>
                                      </p:cBhvr>
                                      <p:rCtr x="-3400" y="4100"/>
                                    </p:animMotion>
                                  </p:childTnLst>
                                </p:cTn>
                              </p:par>
                              <p:par>
                                <p:cTn id="214" presetID="0" presetClass="path" presetSubtype="0" accel="50000" decel="50000" fill="hold" grpId="1" nodeType="withEffect">
                                  <p:stCondLst>
                                    <p:cond delay="0"/>
                                  </p:stCondLst>
                                  <p:childTnLst>
                                    <p:animMotion origin="layout" path="M 8.33333E-7 -2.96296E-6 L -0.02413 0.02871 " pathEditMode="relative" rAng="0" ptsTypes="AA">
                                      <p:cBhvr>
                                        <p:cTn id="215" dur="1000" fill="hold"/>
                                        <p:tgtEl>
                                          <p:spTgt spid="110"/>
                                        </p:tgtEl>
                                        <p:attrNameLst>
                                          <p:attrName>ppt_x</p:attrName>
                                          <p:attrName>ppt_y</p:attrName>
                                        </p:attrNameLst>
                                      </p:cBhvr>
                                      <p:rCtr x="-1200" y="1400"/>
                                    </p:animMotion>
                                  </p:childTnLst>
                                </p:cTn>
                              </p:par>
                              <p:par>
                                <p:cTn id="216" presetID="0" presetClass="path" presetSubtype="0" accel="50000" decel="50000" fill="hold" grpId="1" nodeType="withEffect">
                                  <p:stCondLst>
                                    <p:cond delay="0"/>
                                  </p:stCondLst>
                                  <p:childTnLst>
                                    <p:animMotion origin="layout" path="M 2.22222E-6 -4.44444E-6 L -0.04584 0.05371 " pathEditMode="relative" rAng="0" ptsTypes="AA">
                                      <p:cBhvr>
                                        <p:cTn id="217" dur="1000" fill="hold"/>
                                        <p:tgtEl>
                                          <p:spTgt spid="112"/>
                                        </p:tgtEl>
                                        <p:attrNameLst>
                                          <p:attrName>ppt_x</p:attrName>
                                          <p:attrName>ppt_y</p:attrName>
                                        </p:attrNameLst>
                                      </p:cBhvr>
                                      <p:rCtr x="-2300" y="2700"/>
                                    </p:animMotion>
                                  </p:childTnLst>
                                </p:cTn>
                              </p:par>
                              <p:par>
                                <p:cTn id="218" presetID="0" presetClass="path" presetSubtype="0" accel="50000" decel="50000" fill="hold" grpId="1" nodeType="withEffect">
                                  <p:stCondLst>
                                    <p:cond delay="0"/>
                                  </p:stCondLst>
                                  <p:childTnLst>
                                    <p:animMotion origin="layout" path="M -3.05556E-6 -4.44444E-6 L -0.11458 0.13982 " pathEditMode="relative" rAng="0" ptsTypes="AA">
                                      <p:cBhvr>
                                        <p:cTn id="219" dur="1000" fill="hold"/>
                                        <p:tgtEl>
                                          <p:spTgt spid="100"/>
                                        </p:tgtEl>
                                        <p:attrNameLst>
                                          <p:attrName>ppt_x</p:attrName>
                                          <p:attrName>ppt_y</p:attrName>
                                        </p:attrNameLst>
                                      </p:cBhvr>
                                      <p:rCtr x="-5700" y="7000"/>
                                    </p:animMotion>
                                  </p:childTnLst>
                                </p:cTn>
                              </p:par>
                              <p:par>
                                <p:cTn id="220" presetID="0" presetClass="path" presetSubtype="0" accel="50000" decel="50000" fill="hold" grpId="1" nodeType="withEffect">
                                  <p:stCondLst>
                                    <p:cond delay="0"/>
                                  </p:stCondLst>
                                  <p:childTnLst>
                                    <p:animMotion origin="layout" path="M 1.38889E-6 2.59259E-6 L -0.1566 0.18541 " pathEditMode="relative" rAng="0" ptsTypes="AA">
                                      <p:cBhvr>
                                        <p:cTn id="221" dur="1000" fill="hold"/>
                                        <p:tgtEl>
                                          <p:spTgt spid="114"/>
                                        </p:tgtEl>
                                        <p:attrNameLst>
                                          <p:attrName>ppt_x</p:attrName>
                                          <p:attrName>ppt_y</p:attrName>
                                        </p:attrNameLst>
                                      </p:cBhvr>
                                      <p:rCtr x="-7800" y="9300"/>
                                    </p:animMotion>
                                  </p:childTnLst>
                                </p:cTn>
                              </p:par>
                              <p:par>
                                <p:cTn id="222" presetID="0" presetClass="path" presetSubtype="0" accel="50000" decel="50000" fill="hold" grpId="1" nodeType="withEffect">
                                  <p:stCondLst>
                                    <p:cond delay="0"/>
                                  </p:stCondLst>
                                  <p:childTnLst>
                                    <p:animMotion origin="layout" path="M 2.77778E-7 2.96296E-6 L -0.15538 0.18472 " pathEditMode="relative" rAng="0" ptsTypes="AA">
                                      <p:cBhvr>
                                        <p:cTn id="223" dur="1000" fill="hold"/>
                                        <p:tgtEl>
                                          <p:spTgt spid="113"/>
                                        </p:tgtEl>
                                        <p:attrNameLst>
                                          <p:attrName>ppt_x</p:attrName>
                                          <p:attrName>ppt_y</p:attrName>
                                        </p:attrNameLst>
                                      </p:cBhvr>
                                      <p:rCtr x="-7800" y="9200"/>
                                    </p:animMotion>
                                  </p:childTnLst>
                                </p:cTn>
                              </p:par>
                              <p:par>
                                <p:cTn id="224" presetID="0" presetClass="path" presetSubtype="0" accel="50000" decel="50000" fill="hold" grpId="1" nodeType="withEffect">
                                  <p:stCondLst>
                                    <p:cond delay="0"/>
                                  </p:stCondLst>
                                  <p:childTnLst>
                                    <p:animMotion origin="layout" path="M 0.0 0.0 L -0.14584 0.17268 " pathEditMode="relative" ptsTypes="AA">
                                      <p:cBhvr>
                                        <p:cTn id="225" dur="1000" fill="hold"/>
                                        <p:tgtEl>
                                          <p:spTgt spid="97"/>
                                        </p:tgtEl>
                                        <p:attrNameLst>
                                          <p:attrName>ppt_x</p:attrName>
                                          <p:attrName>ppt_y</p:attrName>
                                        </p:attrNameLst>
                                      </p:cBhvr>
                                    </p:animMotion>
                                  </p:childTnLst>
                                </p:cTn>
                              </p:par>
                              <p:par>
                                <p:cTn id="226" presetID="0" presetClass="path" presetSubtype="0" accel="50000" decel="50000" fill="hold" grpId="1" nodeType="withEffect">
                                  <p:stCondLst>
                                    <p:cond delay="0"/>
                                  </p:stCondLst>
                                  <p:childTnLst>
                                    <p:animMotion origin="layout" path="M -1.11111E-6 1.85185E-6 L -0.15382 0.18264 " pathEditMode="relative" rAng="0" ptsTypes="AA">
                                      <p:cBhvr>
                                        <p:cTn id="227" dur="1000" fill="hold"/>
                                        <p:tgtEl>
                                          <p:spTgt spid="111"/>
                                        </p:tgtEl>
                                        <p:attrNameLst>
                                          <p:attrName>ppt_x</p:attrName>
                                          <p:attrName>ppt_y</p:attrName>
                                        </p:attrNameLst>
                                      </p:cBhvr>
                                      <p:rCtr x="-7700" y="9100"/>
                                    </p:animMotion>
                                  </p:childTnLst>
                                </p:cTn>
                              </p:par>
                              <p:par>
                                <p:cTn id="228" presetID="0" presetClass="path" presetSubtype="0" accel="50000" decel="50000" fill="hold" grpId="1" nodeType="withEffect">
                                  <p:stCondLst>
                                    <p:cond delay="0"/>
                                  </p:stCondLst>
                                  <p:childTnLst>
                                    <p:animMotion origin="layout" path="M 3.05556E-6 -1.85185E-6 L -0.17327 0.20417 " pathEditMode="relative" rAng="0" ptsTypes="AA">
                                      <p:cBhvr>
                                        <p:cTn id="229" dur="1000" fill="hold"/>
                                        <p:tgtEl>
                                          <p:spTgt spid="109"/>
                                        </p:tgtEl>
                                        <p:attrNameLst>
                                          <p:attrName>ppt_x</p:attrName>
                                          <p:attrName>ppt_y</p:attrName>
                                        </p:attrNameLst>
                                      </p:cBhvr>
                                      <p:rCtr x="-8700" y="10200"/>
                                    </p:animMotion>
                                  </p:childTnLst>
                                </p:cTn>
                              </p:par>
                              <p:par>
                                <p:cTn id="230" presetID="0" presetClass="path" presetSubtype="0" accel="50000" decel="50000" fill="hold" grpId="1" nodeType="withEffect">
                                  <p:stCondLst>
                                    <p:cond delay="0"/>
                                  </p:stCondLst>
                                  <p:childTnLst>
                                    <p:animMotion origin="layout" path="M 1.38889E-6 2.96296E-6 L -0.17535 0.20602 " pathEditMode="relative" rAng="0" ptsTypes="AA">
                                      <p:cBhvr>
                                        <p:cTn id="231" dur="1000" fill="hold"/>
                                        <p:tgtEl>
                                          <p:spTgt spid="101"/>
                                        </p:tgtEl>
                                        <p:attrNameLst>
                                          <p:attrName>ppt_x</p:attrName>
                                          <p:attrName>ppt_y</p:attrName>
                                        </p:attrNameLst>
                                      </p:cBhvr>
                                      <p:rCtr x="-8800" y="10300"/>
                                    </p:animMotion>
                                  </p:childTnLst>
                                </p:cTn>
                              </p:par>
                              <p:par>
                                <p:cTn id="232" presetID="0" presetClass="path" presetSubtype="0" accel="50000" decel="50000" fill="hold" grpId="1" nodeType="withEffect">
                                  <p:stCondLst>
                                    <p:cond delay="0"/>
                                  </p:stCondLst>
                                  <p:childTnLst>
                                    <p:animMotion origin="layout" path="M 2.77778E-6 -1.48148E-6 L -0.2 0.24051 " pathEditMode="relative" rAng="0" ptsTypes="AA">
                                      <p:cBhvr>
                                        <p:cTn id="233" dur="1000" fill="hold"/>
                                        <p:tgtEl>
                                          <p:spTgt spid="98"/>
                                        </p:tgtEl>
                                        <p:attrNameLst>
                                          <p:attrName>ppt_x</p:attrName>
                                          <p:attrName>ppt_y</p:attrName>
                                        </p:attrNameLst>
                                      </p:cBhvr>
                                      <p:rCtr x="-10000" y="12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bldLvl="0" animBg="1"/>
      <p:bldP spid="38" grpId="0"/>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1" grpId="0" bldLvl="0" animBg="1"/>
      <p:bldP spid="72" grpId="0" bldLvl="0" animBg="1"/>
      <p:bldP spid="73" grpId="0" bldLvl="0" animBg="1"/>
      <p:bldP spid="74" grpId="0" bldLvl="0" animBg="1"/>
      <p:bldP spid="82" grpId="0" bldLvl="0" animBg="1"/>
      <p:bldP spid="82" grpId="1" bldLvl="0" animBg="1"/>
      <p:bldP spid="83" grpId="0" bldLvl="0" animBg="1"/>
      <p:bldP spid="83" grpId="1" bldLvl="0" animBg="1"/>
      <p:bldP spid="84" grpId="0" bldLvl="0" animBg="1"/>
      <p:bldP spid="84" grpId="1" bldLvl="0" animBg="1"/>
      <p:bldP spid="85" grpId="0" bldLvl="0" animBg="1"/>
      <p:bldP spid="85" grpId="1" bldLvl="0" animBg="1"/>
      <p:bldP spid="86" grpId="0" bldLvl="0" animBg="1"/>
      <p:bldP spid="86" grpId="1" bldLvl="0" animBg="1"/>
      <p:bldP spid="87" grpId="0" bldLvl="0" animBg="1"/>
      <p:bldP spid="87" grpId="1" bldLvl="0" animBg="1"/>
      <p:bldP spid="88" grpId="0" bldLvl="0" animBg="1"/>
      <p:bldP spid="88" grpId="1" bldLvl="0" animBg="1"/>
      <p:bldP spid="89" grpId="0" bldLvl="0" animBg="1"/>
      <p:bldP spid="89" grpId="1" bldLvl="0" animBg="1"/>
      <p:bldP spid="90" grpId="0" bldLvl="0" animBg="1"/>
      <p:bldP spid="90" grpId="1" bldLvl="0" animBg="1"/>
      <p:bldP spid="91" grpId="0" bldLvl="0" animBg="1"/>
      <p:bldP spid="91" grpId="1" bldLvl="0" animBg="1"/>
      <p:bldP spid="92" grpId="0" bldLvl="0" animBg="1"/>
      <p:bldP spid="92" grpId="1" bldLvl="0" animBg="1"/>
      <p:bldP spid="93" grpId="0" bldLvl="0" animBg="1"/>
      <p:bldP spid="93" grpId="1" bldLvl="0" animBg="1"/>
      <p:bldP spid="94" grpId="0" bldLvl="0" animBg="1"/>
      <p:bldP spid="94" grpId="1" bldLvl="0" animBg="1"/>
      <p:bldP spid="95" grpId="0" bldLvl="0" animBg="1"/>
      <p:bldP spid="95" grpId="1" bldLvl="0" animBg="1"/>
      <p:bldP spid="96" grpId="0" bldLvl="0" animBg="1"/>
      <p:bldP spid="96" grpId="1" bldLvl="0" animBg="1"/>
      <p:bldP spid="97" grpId="0" bldLvl="0" animBg="1"/>
      <p:bldP spid="97" grpId="1" bldLvl="0" animBg="1"/>
      <p:bldP spid="98" grpId="0" bldLvl="0" animBg="1"/>
      <p:bldP spid="98" grpId="1" bldLvl="0" animBg="1"/>
      <p:bldP spid="99" grpId="0" bldLvl="0" animBg="1"/>
      <p:bldP spid="99" grpId="1" bldLvl="0" animBg="1"/>
      <p:bldP spid="100" grpId="0" bldLvl="0" animBg="1"/>
      <p:bldP spid="100" grpId="1" bldLvl="0" animBg="1"/>
      <p:bldP spid="101" grpId="0" bldLvl="0" animBg="1"/>
      <p:bldP spid="101" grpId="1" bldLvl="0" animBg="1"/>
      <p:bldP spid="102" grpId="0" bldLvl="0" animBg="1"/>
      <p:bldP spid="102" grpId="1" bldLvl="0" animBg="1"/>
      <p:bldP spid="103" grpId="0" bldLvl="0" animBg="1"/>
      <p:bldP spid="103" grpId="1" bldLvl="0" animBg="1"/>
      <p:bldP spid="104" grpId="0" bldLvl="0" animBg="1"/>
      <p:bldP spid="104" grpId="1" bldLvl="0" animBg="1"/>
      <p:bldP spid="105" grpId="0" bldLvl="0" animBg="1"/>
      <p:bldP spid="105" grpId="1" bldLvl="0" animBg="1"/>
      <p:bldP spid="106" grpId="0" bldLvl="0" animBg="1"/>
      <p:bldP spid="106" grpId="1" bldLvl="0" animBg="1"/>
      <p:bldP spid="107" grpId="0" bldLvl="0" animBg="1"/>
      <p:bldP spid="107" grpId="1" bldLvl="0" animBg="1"/>
      <p:bldP spid="108" grpId="0" bldLvl="0" animBg="1"/>
      <p:bldP spid="108" grpId="1" bldLvl="0" animBg="1"/>
      <p:bldP spid="109" grpId="0" bldLvl="0" animBg="1"/>
      <p:bldP spid="109" grpId="1" bldLvl="0" animBg="1"/>
      <p:bldP spid="110" grpId="0" bldLvl="0" animBg="1"/>
      <p:bldP spid="110" grpId="1" bldLvl="0" animBg="1"/>
      <p:bldP spid="111" grpId="0" bldLvl="0" animBg="1"/>
      <p:bldP spid="111" grpId="1" bldLvl="0" animBg="1"/>
      <p:bldP spid="112" grpId="0" bldLvl="0" animBg="1"/>
      <p:bldP spid="112" grpId="1" bldLvl="0" animBg="1"/>
      <p:bldP spid="113" grpId="0" bldLvl="0" animBg="1"/>
      <p:bldP spid="113" grpId="1" bldLvl="0" animBg="1"/>
      <p:bldP spid="114" grpId="0" bldLvl="0" animBg="1"/>
      <p:bldP spid="114" grpId="1"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非线性特征提取方法</a:t>
            </a:r>
          </a:p>
        </p:txBody>
      </p:sp>
      <p:sp>
        <p:nvSpPr>
          <p:cNvPr id="93186"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线性与非线性</a:t>
            </a:r>
          </a:p>
        </p:txBody>
      </p:sp>
      <p:pic>
        <p:nvPicPr>
          <p:cNvPr id="93187" name="Picture 3"/>
          <p:cNvPicPr>
            <a:picLocks noChangeAspect="1"/>
          </p:cNvPicPr>
          <p:nvPr/>
        </p:nvPicPr>
        <p:blipFill>
          <a:blip r:embed="rId3"/>
          <a:srcRect b="20465"/>
          <a:stretch>
            <a:fillRect/>
          </a:stretch>
        </p:blipFill>
        <p:spPr bwMode="auto">
          <a:xfrm>
            <a:off x="180975" y="2290763"/>
            <a:ext cx="11830050" cy="2916237"/>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非线性特征提取方法</a:t>
            </a:r>
          </a:p>
        </p:txBody>
      </p:sp>
      <p:sp>
        <p:nvSpPr>
          <p:cNvPr id="95234"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非线性特征提取</a:t>
            </a:r>
          </a:p>
        </p:txBody>
      </p:sp>
      <p:pic>
        <p:nvPicPr>
          <p:cNvPr id="4" name="Picture 3" descr="swiss_1"/>
          <p:cNvPicPr>
            <a:picLocks noChangeAspect="1" noChangeArrowheads="1"/>
          </p:cNvPicPr>
          <p:nvPr/>
        </p:nvPicPr>
        <p:blipFill>
          <a:blip r:embed="rId2"/>
          <a:srcRect/>
          <a:stretch>
            <a:fillRect/>
          </a:stretch>
        </p:blipFill>
        <p:spPr bwMode="auto">
          <a:xfrm>
            <a:off x="2165350" y="1789113"/>
            <a:ext cx="2819400" cy="2401887"/>
          </a:xfrm>
          <a:prstGeom prst="rect">
            <a:avLst/>
          </a:prstGeom>
          <a:noFill/>
          <a:ln w="9525">
            <a:noFill/>
            <a:miter lim="800000"/>
            <a:headEnd/>
            <a:tailEnd/>
          </a:ln>
        </p:spPr>
      </p:pic>
      <p:pic>
        <p:nvPicPr>
          <p:cNvPr id="5" name="Picture 4" descr="swiss_3"/>
          <p:cNvPicPr>
            <a:picLocks noChangeAspect="1" noChangeArrowheads="1"/>
          </p:cNvPicPr>
          <p:nvPr/>
        </p:nvPicPr>
        <p:blipFill>
          <a:blip r:embed="rId3"/>
          <a:srcRect/>
          <a:stretch>
            <a:fillRect/>
          </a:stretch>
        </p:blipFill>
        <p:spPr bwMode="auto">
          <a:xfrm>
            <a:off x="7693025" y="2652713"/>
            <a:ext cx="3436938" cy="1152525"/>
          </a:xfrm>
          <a:prstGeom prst="rect">
            <a:avLst/>
          </a:prstGeom>
          <a:noFill/>
          <a:ln w="9525">
            <a:noFill/>
            <a:miter lim="800000"/>
            <a:headEnd/>
            <a:tailEnd/>
          </a:ln>
        </p:spPr>
      </p:pic>
      <p:sp>
        <p:nvSpPr>
          <p:cNvPr id="6" name="AutoShape 5"/>
          <p:cNvSpPr>
            <a:spLocks noChangeArrowheads="1"/>
          </p:cNvSpPr>
          <p:nvPr/>
        </p:nvSpPr>
        <p:spPr bwMode="auto">
          <a:xfrm>
            <a:off x="5118100" y="3013075"/>
            <a:ext cx="2016125" cy="215900"/>
          </a:xfrm>
          <a:prstGeom prst="rightArrow">
            <a:avLst>
              <a:gd name="adj1" fmla="val 50000"/>
              <a:gd name="adj2" fmla="val 233456"/>
            </a:avLst>
          </a:prstGeom>
          <a:solidFill>
            <a:schemeClr val="accent1"/>
          </a:solidFill>
          <a:ln w="12700">
            <a:solidFill>
              <a:schemeClr val="tx1"/>
            </a:solidFill>
            <a:miter lim="800000"/>
            <a:headEnd type="none" w="sm" len="sm"/>
            <a:tailEnd type="none" w="sm" len="sm"/>
          </a:ln>
        </p:spPr>
        <p:txBody>
          <a:bodyPr wrap="none" anchor="ctr"/>
          <a:lstStyle/>
          <a:p>
            <a:endParaRPr lang="zh-CN" altLang="en-US">
              <a:latin typeface="微软雅黑"/>
              <a:ea typeface="微软雅黑"/>
              <a:cs typeface="微软雅黑"/>
            </a:endParaRPr>
          </a:p>
        </p:txBody>
      </p:sp>
      <p:sp>
        <p:nvSpPr>
          <p:cNvPr id="7" name="Text Box 6"/>
          <p:cNvSpPr txBox="1">
            <a:spLocks noChangeArrowheads="1"/>
          </p:cNvSpPr>
          <p:nvPr/>
        </p:nvSpPr>
        <p:spPr bwMode="auto">
          <a:xfrm>
            <a:off x="5118100" y="2339975"/>
            <a:ext cx="1727200" cy="457200"/>
          </a:xfrm>
          <a:prstGeom prst="rect">
            <a:avLst/>
          </a:prstGeom>
          <a:noFill/>
          <a:ln w="9525">
            <a:noFill/>
            <a:miter lim="800000"/>
            <a:headEnd/>
            <a:tailEnd/>
          </a:ln>
        </p:spPr>
        <p:txBody>
          <a:bodyPr>
            <a:spAutoFit/>
          </a:bodyPr>
          <a:lstStyle/>
          <a:p>
            <a:pPr algn="ctr"/>
            <a:r>
              <a:rPr kumimoji="1" lang="zh-CN" altLang="en-US" sz="2400">
                <a:latin typeface="微软雅黑"/>
                <a:ea typeface="微软雅黑"/>
                <a:cs typeface="微软雅黑"/>
              </a:rPr>
              <a:t>非线性</a:t>
            </a:r>
          </a:p>
        </p:txBody>
      </p:sp>
      <p:sp>
        <p:nvSpPr>
          <p:cNvPr id="8" name="AutoShape 7"/>
          <p:cNvSpPr>
            <a:spLocks noChangeArrowheads="1"/>
          </p:cNvSpPr>
          <p:nvPr/>
        </p:nvSpPr>
        <p:spPr bwMode="auto">
          <a:xfrm>
            <a:off x="1898650" y="5054600"/>
            <a:ext cx="2663825" cy="942975"/>
          </a:xfrm>
          <a:prstGeom prst="wedgeRoundRectCallout">
            <a:avLst>
              <a:gd name="adj1" fmla="val 42676"/>
              <a:gd name="adj2" fmla="val -79032"/>
              <a:gd name="adj3" fmla="val 16667"/>
            </a:avLst>
          </a:prstGeom>
          <a:solidFill>
            <a:srgbClr val="FFCC99"/>
          </a:solidFill>
          <a:ln w="12700">
            <a:solidFill>
              <a:schemeClr val="tx1"/>
            </a:solidFill>
            <a:miter lim="800000"/>
            <a:headEnd type="none" w="sm" len="sm"/>
            <a:tailEnd type="none" w="sm" len="sm"/>
          </a:ln>
        </p:spPr>
        <p:txBody>
          <a:bodyPr/>
          <a:lstStyle/>
          <a:p>
            <a:pPr algn="ctr"/>
            <a:r>
              <a:rPr kumimoji="1" lang="zh-CN" altLang="en-US">
                <a:latin typeface="微软雅黑"/>
                <a:ea typeface="微软雅黑"/>
                <a:cs typeface="微软雅黑"/>
              </a:rPr>
              <a:t>高维数据空间</a:t>
            </a:r>
          </a:p>
          <a:p>
            <a:pPr algn="ctr"/>
            <a:r>
              <a:rPr kumimoji="1" lang="en-US" altLang="zh-CN">
                <a:latin typeface="微软雅黑"/>
                <a:ea typeface="微软雅黑"/>
                <a:cs typeface="微软雅黑"/>
              </a:rPr>
              <a:t>data / </a:t>
            </a:r>
          </a:p>
          <a:p>
            <a:pPr algn="ctr"/>
            <a:r>
              <a:rPr kumimoji="1" lang="en-US" altLang="zh-CN">
                <a:latin typeface="微软雅黑"/>
                <a:ea typeface="微软雅黑"/>
                <a:cs typeface="微软雅黑"/>
              </a:rPr>
              <a:t>observation space</a:t>
            </a:r>
          </a:p>
        </p:txBody>
      </p:sp>
      <p:sp>
        <p:nvSpPr>
          <p:cNvPr id="9" name="AutoShape 8"/>
          <p:cNvSpPr>
            <a:spLocks noChangeArrowheads="1"/>
          </p:cNvSpPr>
          <p:nvPr/>
        </p:nvSpPr>
        <p:spPr bwMode="auto">
          <a:xfrm>
            <a:off x="7926388" y="4989513"/>
            <a:ext cx="2447925" cy="1008062"/>
          </a:xfrm>
          <a:prstGeom prst="wedgeRoundRectCallout">
            <a:avLst>
              <a:gd name="adj1" fmla="val -51685"/>
              <a:gd name="adj2" fmla="val -80866"/>
              <a:gd name="adj3" fmla="val 16667"/>
            </a:avLst>
          </a:prstGeom>
          <a:solidFill>
            <a:srgbClr val="FFCC99"/>
          </a:solidFill>
          <a:ln w="12700">
            <a:solidFill>
              <a:schemeClr val="tx1"/>
            </a:solidFill>
            <a:miter lim="800000"/>
            <a:headEnd type="none" w="sm" len="sm"/>
            <a:tailEnd type="none" w="sm" len="sm"/>
          </a:ln>
        </p:spPr>
        <p:txBody>
          <a:bodyPr/>
          <a:lstStyle/>
          <a:p>
            <a:pPr algn="ctr"/>
            <a:r>
              <a:rPr kumimoji="1" lang="zh-CN" altLang="en-US">
                <a:latin typeface="微软雅黑"/>
                <a:ea typeface="微软雅黑"/>
                <a:cs typeface="微软雅黑"/>
              </a:rPr>
              <a:t>低维嵌入空间</a:t>
            </a:r>
          </a:p>
          <a:p>
            <a:pPr algn="ctr"/>
            <a:r>
              <a:rPr kumimoji="1" lang="en-US" altLang="zh-CN">
                <a:latin typeface="微软雅黑"/>
                <a:ea typeface="微软雅黑"/>
                <a:cs typeface="微软雅黑"/>
              </a:rPr>
              <a:t>embedding / coordinate space</a:t>
            </a:r>
          </a:p>
        </p:txBody>
      </p:sp>
      <p:sp>
        <p:nvSpPr>
          <p:cNvPr id="10" name="Text Box 9"/>
          <p:cNvSpPr txBox="1">
            <a:spLocks noChangeArrowheads="1"/>
          </p:cNvSpPr>
          <p:nvPr/>
        </p:nvSpPr>
        <p:spPr bwMode="auto">
          <a:xfrm>
            <a:off x="5045075" y="3348038"/>
            <a:ext cx="2232025" cy="915987"/>
          </a:xfrm>
          <a:prstGeom prst="rect">
            <a:avLst/>
          </a:prstGeom>
          <a:solidFill>
            <a:srgbClr val="FFFF99"/>
          </a:solidFill>
          <a:ln w="9525">
            <a:noFill/>
            <a:miter lim="800000"/>
            <a:headEnd/>
            <a:tailEnd/>
          </a:ln>
        </p:spPr>
        <p:txBody>
          <a:bodyPr>
            <a:spAutoFit/>
          </a:bodyPr>
          <a:lstStyle/>
          <a:p>
            <a:r>
              <a:rPr kumimoji="1" lang="zh-CN" altLang="en-US">
                <a:solidFill>
                  <a:srgbClr val="FF0000"/>
                </a:solidFill>
                <a:latin typeface="微软雅黑"/>
                <a:ea typeface="微软雅黑"/>
                <a:cs typeface="微软雅黑"/>
              </a:rPr>
              <a:t>保持一定几何拓扑关系，如测地距离</a:t>
            </a:r>
            <a:r>
              <a:rPr kumimoji="1" lang="en-US" altLang="zh-CN">
                <a:solidFill>
                  <a:srgbClr val="FF0000"/>
                </a:solidFill>
                <a:latin typeface="微软雅黑"/>
                <a:ea typeface="微软雅黑"/>
                <a:cs typeface="微软雅黑"/>
              </a:rPr>
              <a:t>/</a:t>
            </a:r>
            <a:r>
              <a:rPr kumimoji="1" lang="zh-CN" altLang="en-US">
                <a:solidFill>
                  <a:srgbClr val="FF0000"/>
                </a:solidFill>
                <a:latin typeface="微软雅黑"/>
                <a:ea typeface="微软雅黑"/>
                <a:cs typeface="微软雅黑"/>
              </a:rPr>
              <a:t>邻域线性重构关系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amond(in)">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ldLvl="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数据预处理的形式</a:t>
            </a:r>
          </a:p>
        </p:txBody>
      </p:sp>
      <p:pic>
        <p:nvPicPr>
          <p:cNvPr id="11266" name="Picture 5"/>
          <p:cNvPicPr>
            <a:picLocks noGrp="1" noChangeAspect="1" noChangeArrowheads="1"/>
          </p:cNvPicPr>
          <p:nvPr>
            <p:ph sz="quarter" idx="10"/>
          </p:nvPr>
        </p:nvPicPr>
        <p:blipFill>
          <a:blip r:embed="rId2"/>
          <a:srcRect/>
          <a:stretch>
            <a:fillRect/>
          </a:stretch>
        </p:blipFill>
        <p:spPr bwMode="auto">
          <a:xfrm>
            <a:off x="1860550" y="1146175"/>
            <a:ext cx="8324850" cy="4867275"/>
          </a:xfrm>
          <a:noFill/>
          <a:ln>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7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非线性特征提取方法</a:t>
            </a:r>
          </a:p>
        </p:txBody>
      </p:sp>
      <p:sp>
        <p:nvSpPr>
          <p:cNvPr id="2777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非线性特征提取</a:t>
            </a:r>
          </a:p>
        </p:txBody>
      </p:sp>
      <p:grpSp>
        <p:nvGrpSpPr>
          <p:cNvPr id="11" name="Group 7"/>
          <p:cNvGrpSpPr>
            <a:grpSpLocks/>
          </p:cNvGrpSpPr>
          <p:nvPr/>
        </p:nvGrpSpPr>
        <p:grpSpPr bwMode="auto">
          <a:xfrm>
            <a:off x="1689100" y="2133600"/>
            <a:ext cx="3575050" cy="2827338"/>
            <a:chOff x="240" y="2571"/>
            <a:chExt cx="1315" cy="1535"/>
          </a:xfrm>
        </p:grpSpPr>
        <p:graphicFrame>
          <p:nvGraphicFramePr>
            <p:cNvPr id="27775" name="Object 127"/>
            <p:cNvGraphicFramePr>
              <a:graphicFrameLocks noChangeAspect="1"/>
            </p:cNvGraphicFramePr>
            <p:nvPr/>
          </p:nvGraphicFramePr>
          <p:xfrm>
            <a:off x="240" y="2571"/>
            <a:ext cx="1315" cy="1234"/>
          </p:xfrm>
          <a:graphic>
            <a:graphicData uri="http://schemas.openxmlformats.org/presentationml/2006/ole">
              <p:oleObj spid="_x0000_s27775" name="Photo Editor Photo" r:id="rId4" imgW="3847619" imgH="2943636" progId="">
                <p:embed/>
              </p:oleObj>
            </a:graphicData>
          </a:graphic>
        </p:graphicFrame>
        <p:sp>
          <p:nvSpPr>
            <p:cNvPr id="27783" name="Text Box 9"/>
            <p:cNvSpPr txBox="1">
              <a:spLocks noChangeArrowheads="1"/>
            </p:cNvSpPr>
            <p:nvPr/>
          </p:nvSpPr>
          <p:spPr bwMode="auto">
            <a:xfrm>
              <a:off x="458" y="3905"/>
              <a:ext cx="878" cy="201"/>
            </a:xfrm>
            <a:prstGeom prst="rect">
              <a:avLst/>
            </a:prstGeom>
            <a:noFill/>
            <a:ln w="9525">
              <a:noFill/>
              <a:miter lim="800000"/>
              <a:headEnd/>
              <a:tailEnd/>
            </a:ln>
          </p:spPr>
          <p:txBody>
            <a:bodyPr anchorCtr="1">
              <a:spAutoFit/>
            </a:bodyPr>
            <a:lstStyle/>
            <a:p>
              <a:r>
                <a:rPr lang="zh-CN" altLang="en-US">
                  <a:ea typeface="黑体" pitchFamily="2" charset="-122"/>
                </a:rPr>
                <a:t>欧式距离 </a:t>
              </a:r>
              <a:r>
                <a:rPr lang="en-US" altLang="zh-CN">
                  <a:ea typeface="黑体" pitchFamily="2" charset="-122"/>
                </a:rPr>
                <a:t>vs.</a:t>
              </a:r>
              <a:r>
                <a:rPr lang="zh-CN" altLang="en-US">
                  <a:ea typeface="黑体" pitchFamily="2" charset="-122"/>
                </a:rPr>
                <a:t>测地距离</a:t>
              </a:r>
            </a:p>
          </p:txBody>
        </p:sp>
      </p:grpSp>
      <p:grpSp>
        <p:nvGrpSpPr>
          <p:cNvPr id="14" name="Group 10"/>
          <p:cNvGrpSpPr>
            <a:grpSpLocks/>
          </p:cNvGrpSpPr>
          <p:nvPr/>
        </p:nvGrpSpPr>
        <p:grpSpPr bwMode="auto">
          <a:xfrm>
            <a:off x="6650038" y="2133600"/>
            <a:ext cx="3298825" cy="2841625"/>
            <a:chOff x="2047" y="2546"/>
            <a:chExt cx="1361" cy="1267"/>
          </a:xfrm>
        </p:grpSpPr>
        <p:graphicFrame>
          <p:nvGraphicFramePr>
            <p:cNvPr id="27776" name="Object 128"/>
            <p:cNvGraphicFramePr>
              <a:graphicFrameLocks noChangeAspect="1"/>
            </p:cNvGraphicFramePr>
            <p:nvPr/>
          </p:nvGraphicFramePr>
          <p:xfrm>
            <a:off x="2047" y="2546"/>
            <a:ext cx="1361" cy="1057"/>
          </p:xfrm>
          <a:graphic>
            <a:graphicData uri="http://schemas.openxmlformats.org/presentationml/2006/ole">
              <p:oleObj spid="_x0000_s27776" name="Photo Editor Photo" r:id="rId5" imgW="3790476" imgH="2943636" progId="">
                <p:embed/>
              </p:oleObj>
            </a:graphicData>
          </a:graphic>
        </p:graphicFrame>
        <p:sp>
          <p:nvSpPr>
            <p:cNvPr id="27782" name="Text Box 12"/>
            <p:cNvSpPr txBox="1">
              <a:spLocks noChangeArrowheads="1"/>
            </p:cNvSpPr>
            <p:nvPr/>
          </p:nvSpPr>
          <p:spPr bwMode="auto">
            <a:xfrm>
              <a:off x="2188" y="3648"/>
              <a:ext cx="1076" cy="165"/>
            </a:xfrm>
            <a:prstGeom prst="rect">
              <a:avLst/>
            </a:prstGeom>
            <a:noFill/>
            <a:ln w="9525">
              <a:noFill/>
              <a:miter lim="800000"/>
              <a:headEnd/>
              <a:tailEnd/>
            </a:ln>
          </p:spPr>
          <p:txBody>
            <a:bodyPr anchorCtr="1">
              <a:spAutoFit/>
            </a:bodyPr>
            <a:lstStyle/>
            <a:p>
              <a:r>
                <a:rPr lang="zh-CN" altLang="en-US">
                  <a:ea typeface="黑体" pitchFamily="2" charset="-122"/>
                </a:rPr>
                <a:t>最短路径近似测地距离</a:t>
              </a:r>
            </a:p>
          </p:txBody>
        </p:sp>
      </p:grpSp>
      <p:sp>
        <p:nvSpPr>
          <p:cNvPr id="20" name="AutoShape 16"/>
          <p:cNvSpPr>
            <a:spLocks noChangeArrowheads="1"/>
          </p:cNvSpPr>
          <p:nvPr/>
        </p:nvSpPr>
        <p:spPr bwMode="auto">
          <a:xfrm>
            <a:off x="5386388" y="3071813"/>
            <a:ext cx="1090612" cy="646112"/>
          </a:xfrm>
          <a:prstGeom prst="rightArrow">
            <a:avLst>
              <a:gd name="adj1" fmla="val 50000"/>
              <a:gd name="adj2" fmla="val 25007"/>
            </a:avLst>
          </a:prstGeom>
          <a:solidFill>
            <a:srgbClr val="00CCFF"/>
          </a:solidFill>
          <a:ln w="9525">
            <a:no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par>
                          <p:cTn id="8" fill="hold">
                            <p:stCondLst>
                              <p:cond delay="500"/>
                            </p:stCondLst>
                            <p:childTnLst>
                              <p:par>
                                <p:cTn id="9" presetID="17" presetClass="entr" presetSubtype="8" fill="hold" grpId="0" nodeType="afterEffect">
                                  <p:stCondLst>
                                    <p:cond delay="50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ppt_x</p:attrName>
                                        </p:attrNameLst>
                                      </p:cBhvr>
                                      <p:tavLst>
                                        <p:tav tm="0">
                                          <p:val>
                                            <p:strVal val="#ppt_x-#ppt_w/2"/>
                                          </p:val>
                                        </p:tav>
                                        <p:tav tm="100000">
                                          <p:val>
                                            <p:strVal val="#ppt_x"/>
                                          </p:val>
                                        </p:tav>
                                      </p:tavLst>
                                    </p:anim>
                                    <p:anim calcmode="lin" valueType="num">
                                      <p:cBhvr>
                                        <p:cTn id="12" dur="500" fill="hold"/>
                                        <p:tgtEl>
                                          <p:spTgt spid="20"/>
                                        </p:tgtEl>
                                        <p:attrNameLst>
                                          <p:attrName>ppt_y</p:attrName>
                                        </p:attrNameLst>
                                      </p:cBhvr>
                                      <p:tavLst>
                                        <p:tav tm="0">
                                          <p:val>
                                            <p:strVal val="#ppt_y"/>
                                          </p:val>
                                        </p:tav>
                                        <p:tav tm="100000">
                                          <p:val>
                                            <p:strVal val="#ppt_y"/>
                                          </p:val>
                                        </p:tav>
                                      </p:tavLst>
                                    </p:anim>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strVal val="#ppt_h"/>
                                          </p:val>
                                        </p:tav>
                                        <p:tav tm="100000">
                                          <p:val>
                                            <p:strVal val="#ppt_h"/>
                                          </p:val>
                                        </p:tav>
                                      </p:tavLst>
                                    </p:anim>
                                  </p:childTnLst>
                                </p:cTn>
                              </p:par>
                            </p:childTnLst>
                          </p:cTn>
                        </p:par>
                        <p:par>
                          <p:cTn id="15" fill="hold">
                            <p:stCondLst>
                              <p:cond delay="1500"/>
                            </p:stCondLst>
                            <p:childTnLst>
                              <p:par>
                                <p:cTn id="16" presetID="5" presetClass="entr" presetSubtype="1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非线性特征提取方法</a:t>
            </a:r>
          </a:p>
        </p:txBody>
      </p:sp>
      <p:sp>
        <p:nvSpPr>
          <p:cNvPr id="98306"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非线性特征提取</a:t>
            </a:r>
          </a:p>
        </p:txBody>
      </p:sp>
      <p:pic>
        <p:nvPicPr>
          <p:cNvPr id="98307" name="Picture 2"/>
          <p:cNvPicPr>
            <a:picLocks noChangeAspect="1" noChangeArrowheads="1"/>
          </p:cNvPicPr>
          <p:nvPr/>
        </p:nvPicPr>
        <p:blipFill>
          <a:blip r:embed="rId3"/>
          <a:srcRect/>
          <a:stretch>
            <a:fillRect/>
          </a:stretch>
        </p:blipFill>
        <p:spPr bwMode="auto">
          <a:xfrm>
            <a:off x="3979863" y="1116013"/>
            <a:ext cx="7624762" cy="5297487"/>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数据归约策略概述</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数据归约策略</a:t>
            </a:r>
            <a:endParaRPr lang="en-US" altLang="zh-CN" dirty="0">
              <a:cs typeface="+mn-cs"/>
            </a:endParaRPr>
          </a:p>
          <a:p>
            <a:pPr lvl="1" fontAlgn="auto">
              <a:spcAft>
                <a:spcPts val="0"/>
              </a:spcAft>
              <a:defRPr/>
            </a:pPr>
            <a:r>
              <a:rPr lang="zh-CN" altLang="en-US" dirty="0">
                <a:cs typeface="+mn-cs"/>
              </a:rPr>
              <a:t>维规约：减少所考虑的随机变量或属性的个数</a:t>
            </a:r>
            <a:endParaRPr lang="en-US" altLang="zh-CN" dirty="0">
              <a:cs typeface="+mn-cs"/>
            </a:endParaRPr>
          </a:p>
          <a:p>
            <a:pPr marL="432000" lvl="1" indent="0" fontAlgn="auto">
              <a:spcAft>
                <a:spcPts val="0"/>
              </a:spcAft>
              <a:buFont typeface="Wingdings" panose="05000000000000000000" pitchFamily="2" charset="2"/>
              <a:buNone/>
              <a:defRPr/>
            </a:pPr>
            <a:r>
              <a:rPr lang="zh-CN" altLang="en-US" dirty="0">
                <a:cs typeface="+mn-cs"/>
              </a:rPr>
              <a:t>方法：特征选择、特征提取</a:t>
            </a:r>
            <a:endParaRPr lang="en-US" altLang="zh-CN" dirty="0">
              <a:cs typeface="+mn-cs"/>
            </a:endParaRPr>
          </a:p>
          <a:p>
            <a:pPr lvl="1" fontAlgn="auto">
              <a:spcAft>
                <a:spcPts val="0"/>
              </a:spcAft>
              <a:defRPr/>
            </a:pPr>
            <a:r>
              <a:rPr lang="zh-CN" altLang="en-US" dirty="0">
                <a:solidFill>
                  <a:srgbClr val="FF0000"/>
                </a:solidFill>
                <a:cs typeface="+mn-cs"/>
              </a:rPr>
              <a:t>数值规约：用替代的、较小的数据表示替代或估计数据</a:t>
            </a:r>
            <a:endParaRPr lang="en-US" altLang="zh-CN" dirty="0">
              <a:solidFill>
                <a:srgbClr val="FF0000"/>
              </a:solidFill>
              <a:cs typeface="+mn-cs"/>
            </a:endParaRPr>
          </a:p>
          <a:p>
            <a:pPr marL="432000" lvl="1" indent="0" fontAlgn="auto">
              <a:spcAft>
                <a:spcPts val="0"/>
              </a:spcAft>
              <a:buFont typeface="Wingdings" panose="05000000000000000000" pitchFamily="2" charset="2"/>
              <a:buNone/>
              <a:defRPr/>
            </a:pPr>
            <a:r>
              <a:rPr lang="zh-CN" altLang="en-US" dirty="0">
                <a:cs typeface="+mn-cs"/>
              </a:rPr>
              <a:t>方法：参数或非参数</a:t>
            </a:r>
            <a:endParaRPr lang="en-US" altLang="zh-CN" dirty="0">
              <a:cs typeface="+mn-cs"/>
            </a:endParaRPr>
          </a:p>
          <a:p>
            <a:pPr lvl="1" fontAlgn="auto">
              <a:spcAft>
                <a:spcPts val="0"/>
              </a:spcAft>
              <a:defRPr/>
            </a:pPr>
            <a:r>
              <a:rPr lang="zh-CN" altLang="en-US" dirty="0">
                <a:cs typeface="+mn-cs"/>
              </a:rPr>
              <a:t>数据压缩：使用编码机制压缩数据集，维归约和数量归约可以视为某种形式的数据压缩</a:t>
            </a:r>
            <a:endParaRPr lang="en-US" altLang="zh-CN" dirty="0">
              <a:cs typeface="+mn-cs"/>
            </a:endParaRPr>
          </a:p>
          <a:p>
            <a:pPr marL="432000" lvl="1" indent="0" fontAlgn="auto">
              <a:spcAft>
                <a:spcPts val="0"/>
              </a:spcAft>
              <a:buFont typeface="Wingdings" panose="05000000000000000000" pitchFamily="2" charset="2"/>
              <a:buNone/>
              <a:defRPr/>
            </a:pPr>
            <a:r>
              <a:rPr lang="zh-CN" altLang="en-US" dirty="0">
                <a:cs typeface="+mn-cs"/>
              </a:rPr>
              <a:t>方法：无损的和有损的</a:t>
            </a:r>
            <a:endParaRPr lang="en-US" altLang="zh-CN" dirty="0">
              <a:cs typeface="+mn-cs"/>
            </a:endParaRPr>
          </a:p>
          <a:p>
            <a:pPr fontAlgn="auto">
              <a:spcAft>
                <a:spcPts val="0"/>
              </a:spcAft>
              <a:defRPr/>
            </a:pPr>
            <a:r>
              <a:rPr lang="zh-CN" altLang="en-US" dirty="0">
                <a:solidFill>
                  <a:schemeClr val="tx1"/>
                </a:solidFill>
                <a:cs typeface="+mn-cs"/>
              </a:rPr>
              <a:t>花费在数据归约上的计算时间不应超过或“抵消”在归约后的数据挖掘上挖掘所节省的时间。</a:t>
            </a:r>
          </a:p>
          <a:p>
            <a:pPr marL="432000" lvl="1" indent="0" fontAlgn="auto">
              <a:spcAft>
                <a:spcPts val="0"/>
              </a:spcAft>
              <a:buFont typeface="Wingdings" panose="05000000000000000000" pitchFamily="2" charset="2"/>
              <a:buNone/>
              <a:defRPr/>
            </a:pPr>
            <a:endParaRPr lang="zh-CN" altLang="en-US" dirty="0">
              <a:cs typeface="+mn-cs"/>
            </a:endParaRPr>
          </a:p>
          <a:p>
            <a:pPr lvl="1" fontAlgn="auto">
              <a:spcAft>
                <a:spcPts val="0"/>
              </a:spcAft>
              <a:defRPr/>
            </a:pPr>
            <a:endParaRPr lang="zh-CN" altLang="en-US" dirty="0">
              <a:cs typeface="+mn-cs"/>
            </a:endParaRPr>
          </a:p>
        </p:txBody>
      </p:sp>
      <p:sp>
        <p:nvSpPr>
          <p:cNvPr id="100355" name="矩形 3"/>
          <p:cNvSpPr>
            <a:spLocks noChangeArrowheads="1"/>
          </p:cNvSpPr>
          <p:nvPr/>
        </p:nvSpPr>
        <p:spPr bwMode="auto">
          <a:xfrm>
            <a:off x="10264775" y="219075"/>
            <a:ext cx="1679575" cy="400050"/>
          </a:xfrm>
          <a:prstGeom prst="rect">
            <a:avLst/>
          </a:prstGeom>
          <a:noFill/>
          <a:ln w="9525">
            <a:noFill/>
            <a:miter lim="800000"/>
            <a:headEnd/>
            <a:tailEnd/>
          </a:ln>
        </p:spPr>
        <p:txBody>
          <a:bodyPr wrap="none">
            <a:spAutoFit/>
          </a:bodyPr>
          <a:lstStyle/>
          <a:p>
            <a:r>
              <a:rPr lang="en-US" altLang="zh-CN" sz="2000" b="1">
                <a:solidFill>
                  <a:schemeClr val="bg1"/>
                </a:solidFill>
                <a:latin typeface="微软雅黑"/>
                <a:ea typeface="微软雅黑"/>
                <a:cs typeface="微软雅黑"/>
              </a:rPr>
              <a:t>3.4 </a:t>
            </a:r>
            <a:r>
              <a:rPr lang="zh-CN" altLang="en-US" sz="2000" b="1">
                <a:solidFill>
                  <a:schemeClr val="bg1"/>
                </a:solidFill>
                <a:latin typeface="微软雅黑"/>
                <a:ea typeface="微软雅黑"/>
                <a:cs typeface="微软雅黑"/>
              </a:rPr>
              <a:t>数据归约</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回归和对数线性模型（参数）</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一元线性回归模型</a:t>
            </a:r>
            <a:endParaRPr lang="en-US" altLang="zh-CN" dirty="0">
              <a:cs typeface="+mn-cs"/>
            </a:endParaRPr>
          </a:p>
          <a:p>
            <a:pPr lvl="1" fontAlgn="auto">
              <a:spcAft>
                <a:spcPts val="0"/>
              </a:spcAft>
              <a:defRPr/>
            </a:pPr>
            <a:r>
              <a:rPr lang="zh-CN" altLang="en-US" dirty="0">
                <a:cs typeface="+mn-cs"/>
              </a:rPr>
              <a:t>用一个自变量的线性函数对因变量</a:t>
            </a:r>
            <a:r>
              <a:rPr lang="en-US" altLang="zh-CN" i="1" dirty="0">
                <a:cs typeface="+mn-cs"/>
              </a:rPr>
              <a:t>Y </a:t>
            </a:r>
            <a:r>
              <a:rPr lang="zh-CN" altLang="en-US" dirty="0">
                <a:cs typeface="+mn-cs"/>
              </a:rPr>
              <a:t>建模，如：</a:t>
            </a:r>
            <a:endParaRPr lang="en-US" altLang="zh-CN" dirty="0">
              <a:cs typeface="+mn-cs"/>
            </a:endParaRPr>
          </a:p>
          <a:p>
            <a:pPr lvl="1" fontAlgn="auto">
              <a:spcAft>
                <a:spcPts val="0"/>
              </a:spcAft>
              <a:defRPr/>
            </a:pPr>
            <a:r>
              <a:rPr lang="zh-CN" altLang="en-US" dirty="0">
                <a:cs typeface="+mn-cs"/>
              </a:rPr>
              <a:t>两个参数</a:t>
            </a:r>
            <a:endParaRPr lang="en-US" altLang="zh-CN" i="1" dirty="0">
              <a:cs typeface="+mn-cs"/>
            </a:endParaRPr>
          </a:p>
          <a:p>
            <a:pPr lvl="1" fontAlgn="auto">
              <a:spcAft>
                <a:spcPts val="0"/>
              </a:spcAft>
              <a:defRPr/>
            </a:pPr>
            <a:r>
              <a:rPr lang="zh-CN" altLang="en-US" dirty="0">
                <a:cs typeface="+mn-cs"/>
              </a:rPr>
              <a:t>通常适用最小二乘法来确定这条直线</a:t>
            </a:r>
          </a:p>
          <a:p>
            <a:pPr marL="365760" indent="-255905" fontAlgn="auto">
              <a:spcBef>
                <a:spcPts val="0"/>
              </a:spcBef>
              <a:spcAft>
                <a:spcPts val="0"/>
              </a:spcAft>
              <a:buFont typeface="Wingdings 3" panose="05040102010807070707"/>
              <a:buChar char=""/>
              <a:defRPr/>
            </a:pPr>
            <a:endParaRPr lang="zh-CN" altLang="en-US" sz="2000" dirty="0">
              <a:cs typeface="+mn-cs"/>
            </a:endParaRPr>
          </a:p>
          <a:p>
            <a:pPr fontAlgn="auto">
              <a:spcAft>
                <a:spcPts val="0"/>
              </a:spcAft>
              <a:defRPr/>
            </a:pPr>
            <a:r>
              <a:rPr lang="zh-CN" altLang="en-US" dirty="0">
                <a:cs typeface="+mn-cs"/>
              </a:rPr>
              <a:t>多元线性回归模型</a:t>
            </a:r>
            <a:endParaRPr lang="en-US" altLang="zh-CN" dirty="0">
              <a:cs typeface="+mn-cs"/>
            </a:endParaRPr>
          </a:p>
          <a:p>
            <a:pPr lvl="1" fontAlgn="auto">
              <a:spcAft>
                <a:spcPts val="0"/>
              </a:spcAft>
              <a:defRPr/>
            </a:pPr>
            <a:r>
              <a:rPr lang="zh-CN" altLang="en-US" dirty="0">
                <a:cs typeface="+mn-cs"/>
              </a:rPr>
              <a:t>用两个或多个自变量的线性函数对因变量</a:t>
            </a:r>
            <a:r>
              <a:rPr lang="en-US" altLang="zh-CN" i="1" dirty="0">
                <a:cs typeface="+mn-cs"/>
              </a:rPr>
              <a:t>Y </a:t>
            </a:r>
            <a:r>
              <a:rPr lang="zh-CN" altLang="en-US" dirty="0">
                <a:cs typeface="+mn-cs"/>
              </a:rPr>
              <a:t>建模，如：</a:t>
            </a:r>
            <a:endParaRPr lang="en-US" altLang="zh-CN" i="1" dirty="0">
              <a:cs typeface="+mn-cs"/>
            </a:endParaRPr>
          </a:p>
          <a:p>
            <a:pPr lvl="1" fontAlgn="auto">
              <a:spcAft>
                <a:spcPts val="0"/>
              </a:spcAft>
              <a:defRPr/>
            </a:pPr>
            <a:r>
              <a:rPr lang="zh-CN" altLang="en-US" dirty="0">
                <a:cs typeface="+mn-cs"/>
              </a:rPr>
              <a:t>两个或多个参数</a:t>
            </a:r>
            <a:endParaRPr lang="en-US" altLang="zh-CN" dirty="0">
              <a:cs typeface="+mn-cs"/>
            </a:endParaRPr>
          </a:p>
          <a:p>
            <a:pPr marL="109855" indent="0" fontAlgn="auto">
              <a:spcBef>
                <a:spcPts val="0"/>
              </a:spcBef>
              <a:spcAft>
                <a:spcPts val="0"/>
              </a:spcAft>
              <a:buFont typeface="Wingdings" panose="05000000000000000000" pitchFamily="2" charset="2"/>
              <a:buNone/>
              <a:defRPr/>
            </a:pPr>
            <a:endParaRPr lang="zh-CN" altLang="en-US" sz="2000" dirty="0">
              <a:cs typeface="+mn-cs"/>
            </a:endParaRPr>
          </a:p>
          <a:p>
            <a:pPr fontAlgn="auto">
              <a:spcAft>
                <a:spcPts val="0"/>
              </a:spcAft>
              <a:defRPr/>
            </a:pPr>
            <a:r>
              <a:rPr lang="zh-CN" altLang="en-US" dirty="0">
                <a:cs typeface="+mn-cs"/>
              </a:rPr>
              <a:t>对数线性模型：近似离散的多维概率分布</a:t>
            </a:r>
          </a:p>
          <a:p>
            <a:pPr fontAlgn="auto">
              <a:spcAft>
                <a:spcPts val="0"/>
              </a:spcAft>
              <a:defRPr/>
            </a:pPr>
            <a:endParaRPr lang="zh-CN" altLang="en-US" dirty="0">
              <a:cs typeface="+mn-cs"/>
            </a:endParaRPr>
          </a:p>
        </p:txBody>
      </p:sp>
      <p:sp>
        <p:nvSpPr>
          <p:cNvPr id="4" name="矩形 3">
            <a:extLst>
              <a:ext uri="{FF2B5EF4-FFF2-40B4-BE49-F238E27FC236}"/>
            </a:extLst>
          </p:cNvPr>
          <p:cNvSpPr>
            <a:spLocks noRot="1" noChangeAspect="1" noMove="1" noResize="1" noEditPoints="1" noAdjustHandles="1" noChangeArrowheads="1" noChangeShapeType="1" noTextEdit="1"/>
          </p:cNvSpPr>
          <p:nvPr/>
        </p:nvSpPr>
        <p:spPr>
          <a:xfrm>
            <a:off x="7287195" y="1567934"/>
            <a:ext cx="1503809" cy="369332"/>
          </a:xfrm>
          <a:prstGeom prst="rect">
            <a:avLst/>
          </a:prstGeom>
          <a:blipFill>
            <a:blip r:embed="rId2"/>
            <a:stretch>
              <a:fillRect/>
            </a:stretch>
          </a:blipFill>
        </p:spPr>
        <p:txBody>
          <a:bodyPr/>
          <a:lstStyle/>
          <a:p>
            <a:pPr>
              <a:defRPr/>
            </a:pPr>
            <a:r>
              <a:rPr lang="zh-CN" altLang="en-US">
                <a:noFill/>
                <a:latin typeface="Arial" pitchFamily="34" charset="0"/>
                <a:ea typeface="宋体" pitchFamily="2" charset="-122"/>
              </a:rPr>
              <a:t> </a:t>
            </a:r>
          </a:p>
        </p:txBody>
      </p:sp>
      <p:sp>
        <p:nvSpPr>
          <p:cNvPr id="5" name="矩形 4">
            <a:extLst>
              <a:ext uri="{FF2B5EF4-FFF2-40B4-BE49-F238E27FC236}"/>
            </a:extLst>
          </p:cNvPr>
          <p:cNvSpPr>
            <a:spLocks noRot="1" noChangeAspect="1" noMove="1" noResize="1" noEditPoints="1" noAdjustHandles="1" noChangeArrowheads="1" noChangeShapeType="1" noTextEdit="1"/>
          </p:cNvSpPr>
          <p:nvPr/>
        </p:nvSpPr>
        <p:spPr>
          <a:xfrm>
            <a:off x="8039099" y="4171434"/>
            <a:ext cx="3596882" cy="369332"/>
          </a:xfrm>
          <a:prstGeom prst="rect">
            <a:avLst/>
          </a:prstGeom>
          <a:blipFill>
            <a:blip r:embed="rId3"/>
            <a:stretch>
              <a:fillRect/>
            </a:stretch>
          </a:blipFill>
        </p:spPr>
        <p:txBody>
          <a:bodyPr/>
          <a:lstStyle/>
          <a:p>
            <a:pPr>
              <a:defRPr/>
            </a:pPr>
            <a:r>
              <a:rPr lang="zh-CN" altLang="en-US">
                <a:noFill/>
                <a:latin typeface="Arial" pitchFamily="34" charset="0"/>
                <a:ea typeface="宋体" pitchFamily="2" charset="-122"/>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直方图（无参数）</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直方图：使用分箱来近似数据分布</a:t>
            </a:r>
            <a:endParaRPr lang="en-US" altLang="zh-CN" dirty="0">
              <a:cs typeface="+mn-cs"/>
            </a:endParaRPr>
          </a:p>
          <a:p>
            <a:pPr lvl="1" fontAlgn="auto">
              <a:spcAft>
                <a:spcPts val="0"/>
              </a:spcAft>
              <a:defRPr/>
            </a:pPr>
            <a:r>
              <a:rPr lang="zh-CN" altLang="en-US" dirty="0">
                <a:cs typeface="+mn-cs"/>
              </a:rPr>
              <a:t>将某属性的数据划分为不相交的桶</a:t>
            </a:r>
            <a:endParaRPr lang="en-US" altLang="zh-CN" dirty="0">
              <a:cs typeface="+mn-cs"/>
            </a:endParaRPr>
          </a:p>
          <a:p>
            <a:pPr lvl="1" fontAlgn="auto">
              <a:spcAft>
                <a:spcPts val="0"/>
              </a:spcAft>
              <a:defRPr/>
            </a:pPr>
            <a:r>
              <a:rPr lang="zh-CN" altLang="en-US" dirty="0">
                <a:cs typeface="+mn-cs"/>
              </a:rPr>
              <a:t>桶中放置该值的出现频率</a:t>
            </a:r>
            <a:endParaRPr lang="en-US" altLang="zh-CN" dirty="0">
              <a:cs typeface="+mn-cs"/>
            </a:endParaRPr>
          </a:p>
          <a:p>
            <a:pPr lvl="1" fontAlgn="auto">
              <a:spcAft>
                <a:spcPts val="0"/>
              </a:spcAft>
              <a:defRPr/>
            </a:pPr>
            <a:r>
              <a:rPr lang="zh-CN" altLang="en-US" dirty="0">
                <a:cs typeface="+mn-cs"/>
              </a:rPr>
              <a:t>桶和属性值的划分规则</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rPr>
              <a:t>等宽：每个桶的宽度区间是一致</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rPr>
              <a:t>等频：每个桶的频率粗略地为常数</a:t>
            </a:r>
            <a:endParaRPr lang="en-US" altLang="zh-CN" dirty="0">
              <a:cs typeface="+mn-cs"/>
            </a:endParaRPr>
          </a:p>
          <a:p>
            <a:pPr marL="864000" lvl="2" indent="0" fontAlgn="auto">
              <a:spcAft>
                <a:spcPts val="0"/>
              </a:spcAft>
              <a:buFont typeface="Arial" panose="020B0604020202020204" pitchFamily="34" charset="0"/>
              <a:buNone/>
              <a:defRPr/>
            </a:pPr>
            <a:r>
              <a:rPr lang="zh-CN" altLang="en-US" dirty="0">
                <a:cs typeface="+mn-cs"/>
              </a:rPr>
              <a:t>（每个桶大致包含相同个数的邻近数据样本）</a:t>
            </a:r>
          </a:p>
          <a:p>
            <a:pPr fontAlgn="auto">
              <a:spcAft>
                <a:spcPts val="0"/>
              </a:spcAft>
              <a:defRPr/>
            </a:pPr>
            <a:endParaRPr lang="zh-CN" altLang="en-US" dirty="0">
              <a:cs typeface="+mn-cs"/>
            </a:endParaRPr>
          </a:p>
        </p:txBody>
      </p:sp>
      <p:pic>
        <p:nvPicPr>
          <p:cNvPr id="103427" name="Picture 4"/>
          <p:cNvPicPr>
            <a:picLocks noChangeAspect="1" noChangeArrowheads="1"/>
          </p:cNvPicPr>
          <p:nvPr/>
        </p:nvPicPr>
        <p:blipFill>
          <a:blip r:embed="rId2"/>
          <a:srcRect/>
          <a:stretch>
            <a:fillRect/>
          </a:stretch>
        </p:blipFill>
        <p:spPr bwMode="auto">
          <a:xfrm>
            <a:off x="8221663" y="1068388"/>
            <a:ext cx="3403600" cy="2376487"/>
          </a:xfrm>
          <a:prstGeom prst="rect">
            <a:avLst/>
          </a:prstGeom>
          <a:noFill/>
          <a:ln w="9525">
            <a:noFill/>
            <a:miter lim="800000"/>
            <a:headEnd/>
            <a:tailEnd/>
          </a:ln>
        </p:spPr>
      </p:pic>
      <p:pic>
        <p:nvPicPr>
          <p:cNvPr id="103428" name="Picture 8"/>
          <p:cNvPicPr>
            <a:picLocks noChangeAspect="1" noChangeArrowheads="1"/>
          </p:cNvPicPr>
          <p:nvPr/>
        </p:nvPicPr>
        <p:blipFill>
          <a:blip r:embed="rId3"/>
          <a:srcRect/>
          <a:stretch>
            <a:fillRect/>
          </a:stretch>
        </p:blipFill>
        <p:spPr bwMode="auto">
          <a:xfrm>
            <a:off x="8221663" y="3473450"/>
            <a:ext cx="3403600" cy="239395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聚类（无参数）</a:t>
            </a:r>
          </a:p>
        </p:txBody>
      </p:sp>
      <p:sp>
        <p:nvSpPr>
          <p:cNvPr id="104450"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聚类：它将对象划分为群或簇，使得在一个簇中的对象相互“相似”，而与其他簇中的对象“相异” </a:t>
            </a:r>
            <a:endParaRPr lang="en-US" altLang="zh-CN" smtClean="0">
              <a:latin typeface="微软雅黑"/>
              <a:ea typeface="微软雅黑"/>
            </a:endParaRPr>
          </a:p>
          <a:p>
            <a:pPr marL="719138" lvl="1" indent="-287338"/>
            <a:r>
              <a:rPr lang="zh-CN" altLang="en-US" smtClean="0">
                <a:latin typeface="微软雅黑"/>
                <a:ea typeface="微软雅黑"/>
              </a:rPr>
              <a:t>相似性基于距离函数，用对象在空间中的“接近”程度定义。</a:t>
            </a:r>
            <a:endParaRPr lang="en-US" altLang="zh-CN" smtClean="0">
              <a:latin typeface="微软雅黑"/>
              <a:ea typeface="微软雅黑"/>
            </a:endParaRPr>
          </a:p>
          <a:p>
            <a:pPr marL="719138" lvl="1" indent="-287338"/>
            <a:r>
              <a:rPr lang="zh-CN" altLang="en-US" smtClean="0">
                <a:latin typeface="微软雅黑"/>
                <a:ea typeface="微软雅黑"/>
              </a:rPr>
              <a:t>簇的“质量”可以用直径度量，直径是簇中两个对象的最大距离。</a:t>
            </a:r>
            <a:endParaRPr lang="en-US" altLang="zh-CN" smtClean="0">
              <a:latin typeface="微软雅黑"/>
              <a:ea typeface="微软雅黑"/>
            </a:endParaRPr>
          </a:p>
          <a:p>
            <a:pPr marL="719138" lvl="1" indent="-287338"/>
            <a:r>
              <a:rPr lang="zh-CN" altLang="en-US" smtClean="0">
                <a:latin typeface="微软雅黑"/>
                <a:ea typeface="微软雅黑"/>
              </a:rPr>
              <a:t>簇的“质量”也可以用形心距离度量，它定义为簇中每个对象到簇形心（表示“平均对象”，或簇空间中的平均点）的平均距离。</a:t>
            </a:r>
          </a:p>
          <a:p>
            <a:pPr marL="358775" indent="-358775"/>
            <a:endParaRPr lang="zh-CN" altLang="en-US" smtClean="0">
              <a:latin typeface="微软雅黑"/>
              <a:ea typeface="微软雅黑"/>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抽样（无参数）</a:t>
            </a:r>
          </a:p>
        </p:txBody>
      </p:sp>
      <p:sp>
        <p:nvSpPr>
          <p:cNvPr id="105474"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抽样：允许用数据的较小随机样本（子集）表示大型数据集。假设大型数据集</a:t>
            </a:r>
            <a:r>
              <a:rPr lang="en-US" altLang="zh-CN" smtClean="0">
                <a:latin typeface="微软雅黑"/>
                <a:ea typeface="微软雅黑"/>
              </a:rPr>
              <a:t>D </a:t>
            </a:r>
            <a:r>
              <a:rPr lang="zh-CN" altLang="en-US" smtClean="0">
                <a:latin typeface="微软雅黑"/>
                <a:ea typeface="微软雅黑"/>
              </a:rPr>
              <a:t>包含</a:t>
            </a:r>
            <a:r>
              <a:rPr lang="en-US" altLang="zh-CN" smtClean="0">
                <a:latin typeface="微软雅黑"/>
                <a:ea typeface="微软雅黑"/>
              </a:rPr>
              <a:t>N </a:t>
            </a:r>
            <a:r>
              <a:rPr lang="zh-CN" altLang="en-US" smtClean="0">
                <a:latin typeface="微软雅黑"/>
                <a:ea typeface="微软雅黑"/>
              </a:rPr>
              <a:t>个元组，常用的对</a:t>
            </a:r>
            <a:r>
              <a:rPr lang="en-US" altLang="zh-CN" smtClean="0">
                <a:latin typeface="微软雅黑"/>
                <a:ea typeface="微软雅黑"/>
              </a:rPr>
              <a:t>D </a:t>
            </a:r>
            <a:r>
              <a:rPr lang="zh-CN" altLang="en-US" smtClean="0">
                <a:latin typeface="微软雅黑"/>
                <a:ea typeface="微软雅黑"/>
              </a:rPr>
              <a:t>的抽样方法有：</a:t>
            </a:r>
            <a:endParaRPr lang="en-US" altLang="zh-CN" smtClean="0">
              <a:latin typeface="微软雅黑"/>
              <a:ea typeface="微软雅黑"/>
            </a:endParaRPr>
          </a:p>
          <a:p>
            <a:pPr marL="719138" lvl="1" indent="-287338"/>
            <a:r>
              <a:rPr lang="en-US" altLang="zh-CN" i="1" smtClean="0">
                <a:latin typeface="微软雅黑"/>
                <a:ea typeface="微软雅黑"/>
              </a:rPr>
              <a:t>s</a:t>
            </a:r>
            <a:r>
              <a:rPr lang="zh-CN" altLang="en-US" smtClean="0">
                <a:latin typeface="微软雅黑"/>
                <a:ea typeface="微软雅黑"/>
              </a:rPr>
              <a:t>个样本的</a:t>
            </a:r>
            <a:r>
              <a:rPr lang="zh-CN" altLang="en-US" smtClean="0">
                <a:solidFill>
                  <a:srgbClr val="FF0000"/>
                </a:solidFill>
                <a:latin typeface="微软雅黑"/>
                <a:ea typeface="微软雅黑"/>
              </a:rPr>
              <a:t>无放回简单随机抽样（</a:t>
            </a:r>
            <a:r>
              <a:rPr lang="en-US" altLang="zh-CN" i="1" smtClean="0">
                <a:solidFill>
                  <a:srgbClr val="FF0000"/>
                </a:solidFill>
                <a:latin typeface="微软雅黑"/>
                <a:ea typeface="微软雅黑"/>
              </a:rPr>
              <a:t>SRSWOR</a:t>
            </a:r>
            <a:r>
              <a:rPr lang="zh-CN" altLang="en-US" smtClean="0">
                <a:solidFill>
                  <a:srgbClr val="FF0000"/>
                </a:solidFill>
                <a:latin typeface="微软雅黑"/>
                <a:ea typeface="微软雅黑"/>
              </a:rPr>
              <a:t>）</a:t>
            </a:r>
            <a:r>
              <a:rPr lang="zh-CN" altLang="en-US" smtClean="0">
                <a:latin typeface="微软雅黑"/>
                <a:ea typeface="微软雅黑"/>
              </a:rPr>
              <a:t>：由</a:t>
            </a:r>
            <a:r>
              <a:rPr lang="en-US" altLang="zh-CN" i="1" smtClean="0">
                <a:latin typeface="微软雅黑"/>
                <a:ea typeface="微软雅黑"/>
              </a:rPr>
              <a:t>D </a:t>
            </a:r>
            <a:r>
              <a:rPr lang="zh-CN" altLang="en-US" smtClean="0">
                <a:latin typeface="微软雅黑"/>
                <a:ea typeface="微软雅黑"/>
              </a:rPr>
              <a:t>的</a:t>
            </a:r>
            <a:r>
              <a:rPr lang="en-US" altLang="zh-CN" i="1" smtClean="0">
                <a:latin typeface="微软雅黑"/>
                <a:ea typeface="微软雅黑"/>
              </a:rPr>
              <a:t>N </a:t>
            </a:r>
            <a:r>
              <a:rPr lang="zh-CN" altLang="en-US" smtClean="0">
                <a:latin typeface="微软雅黑"/>
                <a:ea typeface="微软雅黑"/>
              </a:rPr>
              <a:t>个元组中抽取</a:t>
            </a:r>
            <a:r>
              <a:rPr lang="en-US" altLang="zh-CN" i="1" smtClean="0">
                <a:latin typeface="微软雅黑"/>
                <a:ea typeface="微软雅黑"/>
              </a:rPr>
              <a:t>s</a:t>
            </a:r>
            <a:r>
              <a:rPr lang="zh-CN" altLang="en-US" smtClean="0">
                <a:latin typeface="微软雅黑"/>
                <a:ea typeface="微软雅黑"/>
              </a:rPr>
              <a:t>个样本（</a:t>
            </a:r>
            <a:r>
              <a:rPr lang="en-US" altLang="zh-CN" i="1" smtClean="0">
                <a:latin typeface="微软雅黑"/>
                <a:ea typeface="微软雅黑"/>
              </a:rPr>
              <a:t>s&lt;N</a:t>
            </a:r>
            <a:r>
              <a:rPr lang="zh-CN" altLang="en-US" smtClean="0">
                <a:latin typeface="微软雅黑"/>
                <a:ea typeface="微软雅黑"/>
              </a:rPr>
              <a:t>）</a:t>
            </a:r>
            <a:endParaRPr lang="en-US" altLang="zh-CN" smtClean="0">
              <a:latin typeface="微软雅黑"/>
              <a:ea typeface="微软雅黑"/>
            </a:endParaRPr>
          </a:p>
          <a:p>
            <a:pPr marL="719138" lvl="1" indent="-287338"/>
            <a:r>
              <a:rPr lang="en-US" altLang="zh-CN" i="1" smtClean="0">
                <a:latin typeface="微软雅黑"/>
                <a:ea typeface="微软雅黑"/>
              </a:rPr>
              <a:t>s</a:t>
            </a:r>
            <a:r>
              <a:rPr lang="zh-CN" altLang="en-US" smtClean="0">
                <a:latin typeface="微软雅黑"/>
                <a:ea typeface="微软雅黑"/>
              </a:rPr>
              <a:t>个样本的</a:t>
            </a:r>
            <a:r>
              <a:rPr lang="zh-CN" altLang="en-US" smtClean="0">
                <a:solidFill>
                  <a:srgbClr val="FF0000"/>
                </a:solidFill>
                <a:latin typeface="微软雅黑"/>
                <a:ea typeface="微软雅黑"/>
              </a:rPr>
              <a:t>有放回简单随机抽样（</a:t>
            </a:r>
            <a:r>
              <a:rPr lang="en-US" altLang="zh-CN" i="1" smtClean="0">
                <a:solidFill>
                  <a:srgbClr val="FF0000"/>
                </a:solidFill>
                <a:latin typeface="微软雅黑"/>
                <a:ea typeface="微软雅黑"/>
              </a:rPr>
              <a:t>SRSWR</a:t>
            </a:r>
            <a:r>
              <a:rPr lang="zh-CN" altLang="en-US" smtClean="0">
                <a:solidFill>
                  <a:srgbClr val="FF0000"/>
                </a:solidFill>
                <a:latin typeface="微软雅黑"/>
                <a:ea typeface="微软雅黑"/>
              </a:rPr>
              <a:t>）</a:t>
            </a:r>
            <a:r>
              <a:rPr lang="zh-CN" altLang="en-US" smtClean="0">
                <a:latin typeface="微软雅黑"/>
                <a:ea typeface="微软雅黑"/>
              </a:rPr>
              <a:t>：过程同上，只是元组被抽取后，将被回放，可能再次被抽取</a:t>
            </a:r>
            <a:endParaRPr lang="en-US" altLang="zh-CN" smtClean="0">
              <a:latin typeface="微软雅黑"/>
              <a:ea typeface="微软雅黑"/>
            </a:endParaRPr>
          </a:p>
          <a:p>
            <a:pPr marL="719138" lvl="1" indent="-287338"/>
            <a:r>
              <a:rPr lang="zh-CN" altLang="en-US" smtClean="0">
                <a:solidFill>
                  <a:srgbClr val="FF0000"/>
                </a:solidFill>
                <a:latin typeface="微软雅黑"/>
                <a:ea typeface="微软雅黑"/>
              </a:rPr>
              <a:t>聚类抽样：</a:t>
            </a:r>
            <a:r>
              <a:rPr lang="en-US" altLang="zh-CN" i="1" smtClean="0">
                <a:latin typeface="微软雅黑"/>
                <a:ea typeface="微软雅黑"/>
              </a:rPr>
              <a:t>D </a:t>
            </a:r>
            <a:r>
              <a:rPr lang="zh-CN" altLang="en-US" smtClean="0">
                <a:latin typeface="微软雅黑"/>
                <a:ea typeface="微软雅黑"/>
              </a:rPr>
              <a:t>中元组被分入</a:t>
            </a:r>
            <a:r>
              <a:rPr lang="en-US" altLang="zh-CN" i="1" smtClean="0">
                <a:latin typeface="微软雅黑"/>
                <a:ea typeface="微软雅黑"/>
              </a:rPr>
              <a:t>M </a:t>
            </a:r>
            <a:r>
              <a:rPr lang="zh-CN" altLang="en-US" smtClean="0">
                <a:latin typeface="微软雅黑"/>
                <a:ea typeface="微软雅黑"/>
              </a:rPr>
              <a:t>个互不相交的聚类中，可在其中的</a:t>
            </a:r>
            <a:r>
              <a:rPr lang="en-US" altLang="zh-CN" i="1" smtClean="0">
                <a:latin typeface="微软雅黑"/>
                <a:ea typeface="微软雅黑"/>
              </a:rPr>
              <a:t>s</a:t>
            </a:r>
            <a:r>
              <a:rPr lang="zh-CN" altLang="en-US" smtClean="0">
                <a:latin typeface="微软雅黑"/>
                <a:ea typeface="微软雅黑"/>
              </a:rPr>
              <a:t>个聚类上进行简单随机抽样（</a:t>
            </a:r>
            <a:r>
              <a:rPr lang="en-US" altLang="zh-CN" i="1" smtClean="0">
                <a:latin typeface="微软雅黑"/>
                <a:ea typeface="微软雅黑"/>
              </a:rPr>
              <a:t>SRS</a:t>
            </a:r>
            <a:r>
              <a:rPr lang="zh-CN" altLang="en-US" i="1" smtClean="0">
                <a:latin typeface="微软雅黑"/>
                <a:ea typeface="微软雅黑"/>
              </a:rPr>
              <a:t>，</a:t>
            </a:r>
            <a:r>
              <a:rPr lang="en-US" altLang="zh-CN" i="1" smtClean="0">
                <a:latin typeface="微软雅黑"/>
                <a:ea typeface="微软雅黑"/>
              </a:rPr>
              <a:t>m&lt;M</a:t>
            </a:r>
            <a:r>
              <a:rPr lang="zh-CN" altLang="en-US" smtClean="0">
                <a:latin typeface="微软雅黑"/>
                <a:ea typeface="微软雅黑"/>
              </a:rPr>
              <a:t>）</a:t>
            </a:r>
            <a:endParaRPr lang="en-US" altLang="zh-CN" smtClean="0">
              <a:latin typeface="微软雅黑"/>
              <a:ea typeface="微软雅黑"/>
            </a:endParaRPr>
          </a:p>
          <a:p>
            <a:pPr marL="719138" lvl="1" indent="-287338"/>
            <a:r>
              <a:rPr lang="zh-CN" altLang="en-US" smtClean="0">
                <a:solidFill>
                  <a:srgbClr val="FF0000"/>
                </a:solidFill>
                <a:latin typeface="微软雅黑"/>
                <a:ea typeface="微软雅黑"/>
              </a:rPr>
              <a:t>分层抽样：</a:t>
            </a:r>
            <a:r>
              <a:rPr lang="en-US" altLang="zh-CN" i="1" smtClean="0">
                <a:latin typeface="微软雅黑"/>
                <a:ea typeface="微软雅黑"/>
              </a:rPr>
              <a:t>D </a:t>
            </a:r>
            <a:r>
              <a:rPr lang="zh-CN" altLang="en-US" smtClean="0">
                <a:latin typeface="微软雅黑"/>
                <a:ea typeface="微软雅黑"/>
              </a:rPr>
              <a:t>被划分为互不相交的“层”，则可通过对每一层的简单随机抽样（</a:t>
            </a:r>
            <a:r>
              <a:rPr lang="en-US" altLang="zh-CN" i="1" smtClean="0">
                <a:latin typeface="微软雅黑"/>
                <a:ea typeface="微软雅黑"/>
              </a:rPr>
              <a:t>SRS</a:t>
            </a:r>
            <a:r>
              <a:rPr lang="zh-CN" altLang="en-US" smtClean="0">
                <a:latin typeface="微软雅黑"/>
                <a:ea typeface="微软雅黑"/>
              </a:rPr>
              <a:t>）得到</a:t>
            </a:r>
            <a:r>
              <a:rPr lang="en-US" altLang="zh-CN" i="1" smtClean="0">
                <a:latin typeface="微软雅黑"/>
                <a:ea typeface="微软雅黑"/>
              </a:rPr>
              <a:t>D </a:t>
            </a:r>
            <a:r>
              <a:rPr lang="zh-CN" altLang="en-US" smtClean="0">
                <a:latin typeface="微软雅黑"/>
                <a:ea typeface="微软雅黑"/>
              </a:rPr>
              <a:t>的分层选样</a:t>
            </a:r>
          </a:p>
          <a:p>
            <a:pPr marL="358775" indent="-358775"/>
            <a:endParaRPr lang="zh-CN" altLang="en-US" smtClean="0">
              <a:latin typeface="微软雅黑"/>
              <a:ea typeface="微软雅黑"/>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抽样（无参数）</a:t>
            </a:r>
            <a:r>
              <a:rPr lang="en-US" altLang="zh-CN" smtClean="0">
                <a:latin typeface="微软雅黑"/>
                <a:ea typeface="微软雅黑"/>
              </a:rPr>
              <a:t>-SRS</a:t>
            </a:r>
            <a:endParaRPr lang="zh-CN" altLang="en-US" smtClean="0">
              <a:latin typeface="微软雅黑"/>
              <a:ea typeface="微软雅黑"/>
            </a:endParaRPr>
          </a:p>
        </p:txBody>
      </p:sp>
      <p:sp>
        <p:nvSpPr>
          <p:cNvPr id="107522" name="Text Box 4"/>
          <p:cNvSpPr txBox="1">
            <a:spLocks noChangeArrowheads="1"/>
          </p:cNvSpPr>
          <p:nvPr/>
        </p:nvSpPr>
        <p:spPr bwMode="auto">
          <a:xfrm rot="-1013563">
            <a:off x="5164138" y="2462213"/>
            <a:ext cx="1552575" cy="1076325"/>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SRSWOR</a:t>
            </a:r>
          </a:p>
          <a:p>
            <a:pPr eaLnBrk="0" hangingPunct="0"/>
            <a:r>
              <a:rPr lang="en-US" altLang="zh-CN" sz="2000">
                <a:latin typeface="微软雅黑"/>
                <a:ea typeface="微软雅黑"/>
                <a:cs typeface="微软雅黑"/>
              </a:rPr>
              <a:t>(</a:t>
            </a:r>
            <a:r>
              <a:rPr lang="zh-CN" altLang="en-US" sz="2000">
                <a:latin typeface="微软雅黑"/>
                <a:ea typeface="微软雅黑"/>
                <a:cs typeface="微软雅黑"/>
              </a:rPr>
              <a:t>简单随机抽</a:t>
            </a:r>
          </a:p>
          <a:p>
            <a:pPr eaLnBrk="0" hangingPunct="0"/>
            <a:r>
              <a:rPr lang="zh-CN" altLang="en-US" sz="2000">
                <a:latin typeface="微软雅黑"/>
                <a:ea typeface="微软雅黑"/>
                <a:cs typeface="微软雅黑"/>
              </a:rPr>
              <a:t>样，不回放</a:t>
            </a:r>
            <a:r>
              <a:rPr lang="en-US" altLang="zh-CN" sz="2000">
                <a:latin typeface="微软雅黑"/>
                <a:ea typeface="微软雅黑"/>
                <a:cs typeface="微软雅黑"/>
              </a:rPr>
              <a:t>)</a:t>
            </a:r>
          </a:p>
        </p:txBody>
      </p:sp>
      <p:grpSp>
        <p:nvGrpSpPr>
          <p:cNvPr id="107523" name="Group 5"/>
          <p:cNvGrpSpPr>
            <a:grpSpLocks/>
          </p:cNvGrpSpPr>
          <p:nvPr/>
        </p:nvGrpSpPr>
        <p:grpSpPr bwMode="auto">
          <a:xfrm>
            <a:off x="7042150" y="1293813"/>
            <a:ext cx="2438400" cy="1676400"/>
            <a:chOff x="3588" y="1116"/>
            <a:chExt cx="1536" cy="1056"/>
          </a:xfrm>
        </p:grpSpPr>
        <p:sp>
          <p:nvSpPr>
            <p:cNvPr id="107544" name="AutoShape 6"/>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p:spPr>
          <p:txBody>
            <a:bodyPr wrap="none" anchor="ctr"/>
            <a:lstStyle/>
            <a:p>
              <a:endParaRPr lang="zh-CN" altLang="en-US"/>
            </a:p>
          </p:txBody>
        </p:sp>
        <p:sp>
          <p:nvSpPr>
            <p:cNvPr id="107545" name="Oval 7"/>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7546" name="Oval 8"/>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7547" name="Oval 9"/>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p>
              <a:endParaRPr lang="zh-CN" altLang="en-US"/>
            </a:p>
          </p:txBody>
        </p:sp>
      </p:grpSp>
      <p:sp>
        <p:nvSpPr>
          <p:cNvPr id="107524" name="Text Box 10"/>
          <p:cNvSpPr txBox="1">
            <a:spLocks noChangeArrowheads="1"/>
          </p:cNvSpPr>
          <p:nvPr/>
        </p:nvSpPr>
        <p:spPr bwMode="auto">
          <a:xfrm rot="848056">
            <a:off x="5141913" y="4291013"/>
            <a:ext cx="1550987" cy="1446212"/>
          </a:xfrm>
          <a:prstGeom prst="rect">
            <a:avLst/>
          </a:prstGeom>
          <a:noFill/>
          <a:ln w="9525">
            <a:noFill/>
            <a:miter lim="800000"/>
            <a:headEnd/>
            <a:tailEnd/>
          </a:ln>
        </p:spPr>
        <p:txBody>
          <a:bodyPr>
            <a:spAutoFit/>
          </a:bodyPr>
          <a:lstStyle/>
          <a:p>
            <a:pPr eaLnBrk="0" hangingPunct="0"/>
            <a:r>
              <a:rPr lang="en-US" altLang="zh-CN" sz="2400">
                <a:latin typeface="Times New Roman" pitchFamily="18" charset="0"/>
              </a:rPr>
              <a:t>SRSWR</a:t>
            </a:r>
          </a:p>
          <a:p>
            <a:pPr eaLnBrk="0" hangingPunct="0"/>
            <a:r>
              <a:rPr lang="en-US" altLang="zh-CN" sz="2000">
                <a:latin typeface="微软雅黑"/>
                <a:ea typeface="微软雅黑"/>
                <a:cs typeface="微软雅黑"/>
              </a:rPr>
              <a:t>(</a:t>
            </a:r>
            <a:r>
              <a:rPr lang="zh-CN" altLang="en-US" sz="2000">
                <a:latin typeface="微软雅黑"/>
                <a:ea typeface="微软雅黑"/>
                <a:cs typeface="微软雅黑"/>
              </a:rPr>
              <a:t>简单随机抽</a:t>
            </a:r>
          </a:p>
          <a:p>
            <a:pPr eaLnBrk="0" hangingPunct="0"/>
            <a:r>
              <a:rPr lang="zh-CN" altLang="en-US" sz="2000">
                <a:latin typeface="微软雅黑"/>
                <a:ea typeface="微软雅黑"/>
                <a:cs typeface="微软雅黑"/>
              </a:rPr>
              <a:t>样，回放</a:t>
            </a:r>
            <a:r>
              <a:rPr lang="en-US" altLang="zh-CN" sz="2000">
                <a:latin typeface="微软雅黑"/>
                <a:ea typeface="微软雅黑"/>
                <a:cs typeface="微软雅黑"/>
              </a:rPr>
              <a:t>)</a:t>
            </a:r>
          </a:p>
          <a:p>
            <a:pPr eaLnBrk="0" hangingPunct="0"/>
            <a:endParaRPr lang="en-US" altLang="zh-CN" sz="2400">
              <a:latin typeface="Times New Roman" pitchFamily="18" charset="0"/>
            </a:endParaRPr>
          </a:p>
        </p:txBody>
      </p:sp>
      <p:grpSp>
        <p:nvGrpSpPr>
          <p:cNvPr id="107525" name="Group 11"/>
          <p:cNvGrpSpPr>
            <a:grpSpLocks/>
          </p:cNvGrpSpPr>
          <p:nvPr/>
        </p:nvGrpSpPr>
        <p:grpSpPr bwMode="auto">
          <a:xfrm>
            <a:off x="7118350" y="3979863"/>
            <a:ext cx="2438400" cy="1676400"/>
            <a:chOff x="3636" y="2808"/>
            <a:chExt cx="1536" cy="1056"/>
          </a:xfrm>
        </p:grpSpPr>
        <p:sp>
          <p:nvSpPr>
            <p:cNvPr id="107540" name="AutoShape 12"/>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p:spPr>
          <p:txBody>
            <a:bodyPr wrap="none" anchor="ctr"/>
            <a:lstStyle/>
            <a:p>
              <a:endParaRPr lang="zh-CN" altLang="en-US"/>
            </a:p>
          </p:txBody>
        </p:sp>
        <p:sp>
          <p:nvSpPr>
            <p:cNvPr id="107541" name="Oval 13"/>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7542" name="Oval 14"/>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7543" name="Oval 15"/>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p>
              <a:endParaRPr lang="zh-CN" altLang="en-US"/>
            </a:p>
          </p:txBody>
        </p:sp>
      </p:grpSp>
      <p:grpSp>
        <p:nvGrpSpPr>
          <p:cNvPr id="107526" name="Group 16"/>
          <p:cNvGrpSpPr>
            <a:grpSpLocks/>
          </p:cNvGrpSpPr>
          <p:nvPr/>
        </p:nvGrpSpPr>
        <p:grpSpPr bwMode="auto">
          <a:xfrm>
            <a:off x="2222500" y="1427163"/>
            <a:ext cx="2724150" cy="4535487"/>
            <a:chOff x="564" y="1284"/>
            <a:chExt cx="1716" cy="2857"/>
          </a:xfrm>
        </p:grpSpPr>
        <p:sp>
          <p:nvSpPr>
            <p:cNvPr id="107529" name="AutoShape 17"/>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p:spPr>
          <p:txBody>
            <a:bodyPr wrap="none" anchor="ctr"/>
            <a:lstStyle/>
            <a:p>
              <a:endParaRPr lang="zh-CN" altLang="en-US"/>
            </a:p>
          </p:txBody>
        </p:sp>
        <p:sp>
          <p:nvSpPr>
            <p:cNvPr id="107530" name="Oval 18"/>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p>
              <a:endParaRPr lang="zh-CN" altLang="en-US"/>
            </a:p>
          </p:txBody>
        </p:sp>
        <p:sp>
          <p:nvSpPr>
            <p:cNvPr id="107531" name="Oval 19"/>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p>
              <a:endParaRPr lang="zh-CN" altLang="en-US"/>
            </a:p>
          </p:txBody>
        </p:sp>
        <p:sp>
          <p:nvSpPr>
            <p:cNvPr id="107532" name="Oval 20"/>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p>
              <a:endParaRPr lang="zh-CN" altLang="en-US"/>
            </a:p>
          </p:txBody>
        </p:sp>
        <p:sp>
          <p:nvSpPr>
            <p:cNvPr id="107533" name="Oval 21"/>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7534" name="Oval 22"/>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p>
              <a:endParaRPr lang="zh-CN" altLang="en-US"/>
            </a:p>
          </p:txBody>
        </p:sp>
        <p:sp>
          <p:nvSpPr>
            <p:cNvPr id="107535" name="Oval 23"/>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p>
              <a:endParaRPr lang="zh-CN" altLang="en-US"/>
            </a:p>
          </p:txBody>
        </p:sp>
        <p:sp>
          <p:nvSpPr>
            <p:cNvPr id="107536" name="Oval 24"/>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7537" name="Oval 25"/>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107538" name="Oval 26"/>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p>
              <a:endParaRPr lang="zh-CN" altLang="en-US"/>
            </a:p>
          </p:txBody>
        </p:sp>
        <p:sp>
          <p:nvSpPr>
            <p:cNvPr id="107539" name="Text Box 27"/>
            <p:cNvSpPr txBox="1">
              <a:spLocks noChangeArrowheads="1"/>
            </p:cNvSpPr>
            <p:nvPr/>
          </p:nvSpPr>
          <p:spPr bwMode="auto">
            <a:xfrm>
              <a:off x="974" y="3853"/>
              <a:ext cx="884" cy="288"/>
            </a:xfrm>
            <a:prstGeom prst="rect">
              <a:avLst/>
            </a:prstGeom>
            <a:noFill/>
            <a:ln w="9525">
              <a:noFill/>
              <a:miter lim="800000"/>
              <a:headEnd/>
              <a:tailEnd/>
            </a:ln>
          </p:spPr>
          <p:txBody>
            <a:bodyPr wrap="none">
              <a:spAutoFit/>
            </a:bodyPr>
            <a:lstStyle/>
            <a:p>
              <a:pPr eaLnBrk="0" hangingPunct="0"/>
              <a:r>
                <a:rPr lang="zh-CN" altLang="en-US" sz="2400">
                  <a:latin typeface="Times New Roman" pitchFamily="18" charset="0"/>
                </a:rPr>
                <a:t>原始数据</a:t>
              </a:r>
            </a:p>
          </p:txBody>
        </p:sp>
      </p:grpSp>
      <p:sp>
        <p:nvSpPr>
          <p:cNvPr id="107527" name="Line 28"/>
          <p:cNvSpPr>
            <a:spLocks noChangeShapeType="1"/>
          </p:cNvSpPr>
          <p:nvPr/>
        </p:nvSpPr>
        <p:spPr bwMode="auto">
          <a:xfrm flipV="1">
            <a:off x="5156200" y="2493963"/>
            <a:ext cx="1657350" cy="552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7528" name="Line 29"/>
          <p:cNvSpPr>
            <a:spLocks noChangeShapeType="1"/>
          </p:cNvSpPr>
          <p:nvPr/>
        </p:nvSpPr>
        <p:spPr bwMode="auto">
          <a:xfrm>
            <a:off x="5175250" y="4418013"/>
            <a:ext cx="1790700" cy="495300"/>
          </a:xfrm>
          <a:prstGeom prst="line">
            <a:avLst/>
          </a:prstGeom>
          <a:noFill/>
          <a:ln w="9525">
            <a:solidFill>
              <a:schemeClr val="tx1"/>
            </a:solidFill>
            <a:round/>
            <a:headEnd/>
            <a:tailEnd type="triangle" w="med" len="med"/>
          </a:ln>
        </p:spPr>
        <p:txBody>
          <a:bodyPr wrap="none" anchor="ct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抽样（无参数）</a:t>
            </a:r>
            <a:r>
              <a:rPr lang="en-US" altLang="zh-CN" smtClean="0">
                <a:latin typeface="微软雅黑"/>
                <a:ea typeface="微软雅黑"/>
              </a:rPr>
              <a:t>-</a:t>
            </a:r>
            <a:r>
              <a:rPr lang="zh-CN" altLang="en-US" smtClean="0">
                <a:latin typeface="微软雅黑"/>
                <a:ea typeface="微软雅黑"/>
              </a:rPr>
              <a:t>聚类</a:t>
            </a:r>
            <a:r>
              <a:rPr lang="en-US" altLang="zh-CN" smtClean="0">
                <a:latin typeface="微软雅黑"/>
                <a:ea typeface="微软雅黑"/>
              </a:rPr>
              <a:t>/</a:t>
            </a:r>
            <a:r>
              <a:rPr lang="zh-CN" altLang="en-US" smtClean="0">
                <a:latin typeface="微软雅黑"/>
                <a:ea typeface="微软雅黑"/>
              </a:rPr>
              <a:t>分层抽样</a:t>
            </a:r>
          </a:p>
        </p:txBody>
      </p:sp>
      <p:grpSp>
        <p:nvGrpSpPr>
          <p:cNvPr id="109570" name="Group 4"/>
          <p:cNvGrpSpPr>
            <a:grpSpLocks/>
          </p:cNvGrpSpPr>
          <p:nvPr/>
        </p:nvGrpSpPr>
        <p:grpSpPr bwMode="auto">
          <a:xfrm>
            <a:off x="2108200" y="2132013"/>
            <a:ext cx="3751263" cy="3348037"/>
            <a:chOff x="274" y="1418"/>
            <a:chExt cx="2363" cy="2109"/>
          </a:xfrm>
        </p:grpSpPr>
        <p:sp>
          <p:nvSpPr>
            <p:cNvPr id="109591" name="Rectangle 5"/>
            <p:cNvSpPr>
              <a:spLocks noChangeArrowheads="1"/>
            </p:cNvSpPr>
            <p:nvPr/>
          </p:nvSpPr>
          <p:spPr bwMode="auto">
            <a:xfrm>
              <a:off x="274" y="1418"/>
              <a:ext cx="2363" cy="2109"/>
            </a:xfrm>
            <a:prstGeom prst="rect">
              <a:avLst/>
            </a:prstGeom>
            <a:noFill/>
            <a:ln w="9525">
              <a:solidFill>
                <a:schemeClr val="tx1"/>
              </a:solidFill>
              <a:miter lim="800000"/>
              <a:headEnd/>
              <a:tailEnd/>
            </a:ln>
          </p:spPr>
          <p:txBody>
            <a:bodyPr wrap="none" anchor="ctr"/>
            <a:lstStyle/>
            <a:p>
              <a:endParaRPr lang="zh-CN" altLang="en-US"/>
            </a:p>
          </p:txBody>
        </p:sp>
        <p:sp>
          <p:nvSpPr>
            <p:cNvPr id="109592" name="AutoShape 6"/>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93" name="AutoShape 7"/>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94" name="AutoShape 8"/>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95" name="AutoShape 9"/>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96" name="AutoShape 10"/>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97" name="AutoShape 11"/>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98" name="AutoShape 12"/>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99" name="AutoShape 13"/>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600" name="Freeform 14"/>
            <p:cNvSpPr>
              <a:spLocks/>
            </p:cNvSpPr>
            <p:nvPr/>
          </p:nvSpPr>
          <p:spPr bwMode="auto">
            <a:xfrm>
              <a:off x="1376" y="1763"/>
              <a:ext cx="686" cy="877"/>
            </a:xfrm>
            <a:custGeom>
              <a:avLst/>
              <a:gdLst>
                <a:gd name="T0" fmla="*/ 157 w 1101"/>
                <a:gd name="T1" fmla="*/ 129 h 1077"/>
                <a:gd name="T2" fmla="*/ 162 w 1101"/>
                <a:gd name="T3" fmla="*/ 213 h 1077"/>
                <a:gd name="T4" fmla="*/ 153 w 1101"/>
                <a:gd name="T5" fmla="*/ 409 h 1077"/>
                <a:gd name="T6" fmla="*/ 143 w 1101"/>
                <a:gd name="T7" fmla="*/ 458 h 1077"/>
                <a:gd name="T8" fmla="*/ 128 w 1101"/>
                <a:gd name="T9" fmla="*/ 473 h 1077"/>
                <a:gd name="T10" fmla="*/ 90 w 1101"/>
                <a:gd name="T11" fmla="*/ 458 h 1077"/>
                <a:gd name="T12" fmla="*/ 74 w 1101"/>
                <a:gd name="T13" fmla="*/ 437 h 1077"/>
                <a:gd name="T14" fmla="*/ 69 w 1101"/>
                <a:gd name="T15" fmla="*/ 433 h 1077"/>
                <a:gd name="T16" fmla="*/ 49 w 1101"/>
                <a:gd name="T17" fmla="*/ 385 h 1077"/>
                <a:gd name="T18" fmla="*/ 35 w 1101"/>
                <a:gd name="T19" fmla="*/ 353 h 1077"/>
                <a:gd name="T20" fmla="*/ 16 w 1101"/>
                <a:gd name="T21" fmla="*/ 301 h 1077"/>
                <a:gd name="T22" fmla="*/ 1 w 1101"/>
                <a:gd name="T23" fmla="*/ 198 h 1077"/>
                <a:gd name="T24" fmla="*/ 2 w 1101"/>
                <a:gd name="T25" fmla="*/ 57 h 1077"/>
                <a:gd name="T26" fmla="*/ 28 w 1101"/>
                <a:gd name="T27" fmla="*/ 9 h 1077"/>
                <a:gd name="T28" fmla="*/ 34 w 1101"/>
                <a:gd name="T29" fmla="*/ 6 h 1077"/>
                <a:gd name="T30" fmla="*/ 64 w 1101"/>
                <a:gd name="T31" fmla="*/ 13 h 1077"/>
                <a:gd name="T32" fmla="*/ 87 w 1101"/>
                <a:gd name="T33" fmla="*/ 45 h 1077"/>
                <a:gd name="T34" fmla="*/ 105 w 1101"/>
                <a:gd name="T35" fmla="*/ 77 h 1077"/>
                <a:gd name="T36" fmla="*/ 116 w 1101"/>
                <a:gd name="T37" fmla="*/ 89 h 1077"/>
                <a:gd name="T38" fmla="*/ 157 w 1101"/>
                <a:gd name="T39" fmla="*/ 129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zh-CN" altLang="en-US"/>
            </a:p>
          </p:txBody>
        </p:sp>
        <p:sp>
          <p:nvSpPr>
            <p:cNvPr id="109601" name="AutoShape 15"/>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02" name="AutoShape 16"/>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03" name="AutoShape 17"/>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04" name="AutoShape 18"/>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05" name="AutoShape 19"/>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06" name="AutoShape 20"/>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07" name="AutoShape 21"/>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08" name="AutoShape 22"/>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09" name="AutoShape 23"/>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610" name="Freeform 24"/>
            <p:cNvSpPr>
              <a:spLocks/>
            </p:cNvSpPr>
            <p:nvPr/>
          </p:nvSpPr>
          <p:spPr bwMode="auto">
            <a:xfrm>
              <a:off x="1061" y="2373"/>
              <a:ext cx="573" cy="785"/>
            </a:xfrm>
            <a:custGeom>
              <a:avLst/>
              <a:gdLst>
                <a:gd name="T0" fmla="*/ 35 w 918"/>
                <a:gd name="T1" fmla="*/ 358 h 965"/>
                <a:gd name="T2" fmla="*/ 29 w 918"/>
                <a:gd name="T3" fmla="*/ 342 h 965"/>
                <a:gd name="T4" fmla="*/ 18 w 918"/>
                <a:gd name="T5" fmla="*/ 323 h 965"/>
                <a:gd name="T6" fmla="*/ 12 w 918"/>
                <a:gd name="T7" fmla="*/ 307 h 965"/>
                <a:gd name="T8" fmla="*/ 7 w 918"/>
                <a:gd name="T9" fmla="*/ 283 h 965"/>
                <a:gd name="T10" fmla="*/ 0 w 918"/>
                <a:gd name="T11" fmla="*/ 203 h 965"/>
                <a:gd name="T12" fmla="*/ 1 w 918"/>
                <a:gd name="T13" fmla="*/ 88 h 965"/>
                <a:gd name="T14" fmla="*/ 12 w 918"/>
                <a:gd name="T15" fmla="*/ 59 h 965"/>
                <a:gd name="T16" fmla="*/ 44 w 918"/>
                <a:gd name="T17" fmla="*/ 0 h 965"/>
                <a:gd name="T18" fmla="*/ 59 w 918"/>
                <a:gd name="T19" fmla="*/ 8 h 965"/>
                <a:gd name="T20" fmla="*/ 74 w 918"/>
                <a:gd name="T21" fmla="*/ 24 h 965"/>
                <a:gd name="T22" fmla="*/ 105 w 918"/>
                <a:gd name="T23" fmla="*/ 72 h 965"/>
                <a:gd name="T24" fmla="*/ 109 w 918"/>
                <a:gd name="T25" fmla="*/ 95 h 965"/>
                <a:gd name="T26" fmla="*/ 113 w 918"/>
                <a:gd name="T27" fmla="*/ 108 h 965"/>
                <a:gd name="T28" fmla="*/ 123 w 918"/>
                <a:gd name="T29" fmla="*/ 151 h 965"/>
                <a:gd name="T30" fmla="*/ 128 w 918"/>
                <a:gd name="T31" fmla="*/ 186 h 965"/>
                <a:gd name="T32" fmla="*/ 131 w 918"/>
                <a:gd name="T33" fmla="*/ 226 h 965"/>
                <a:gd name="T34" fmla="*/ 135 w 918"/>
                <a:gd name="T35" fmla="*/ 267 h 965"/>
                <a:gd name="T36" fmla="*/ 139 w 918"/>
                <a:gd name="T37" fmla="*/ 338 h 965"/>
                <a:gd name="T38" fmla="*/ 125 w 918"/>
                <a:gd name="T39" fmla="*/ 406 h 965"/>
                <a:gd name="T40" fmla="*/ 115 w 918"/>
                <a:gd name="T41" fmla="*/ 414 h 965"/>
                <a:gd name="T42" fmla="*/ 109 w 918"/>
                <a:gd name="T43" fmla="*/ 418 h 965"/>
                <a:gd name="T44" fmla="*/ 54 w 918"/>
                <a:gd name="T45" fmla="*/ 410 h 965"/>
                <a:gd name="T46" fmla="*/ 37 w 918"/>
                <a:gd name="T47" fmla="*/ 378 h 965"/>
                <a:gd name="T48" fmla="*/ 35 w 918"/>
                <a:gd name="T49" fmla="*/ 35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zh-CN" altLang="en-US"/>
            </a:p>
          </p:txBody>
        </p:sp>
        <p:grpSp>
          <p:nvGrpSpPr>
            <p:cNvPr id="109611" name="Group 25"/>
            <p:cNvGrpSpPr>
              <a:grpSpLocks/>
            </p:cNvGrpSpPr>
            <p:nvPr/>
          </p:nvGrpSpPr>
          <p:grpSpPr bwMode="auto">
            <a:xfrm>
              <a:off x="551" y="1796"/>
              <a:ext cx="542" cy="954"/>
              <a:chOff x="551" y="1796"/>
              <a:chExt cx="542" cy="954"/>
            </a:xfrm>
          </p:grpSpPr>
          <p:sp>
            <p:nvSpPr>
              <p:cNvPr id="109612" name="AutoShape 26"/>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13" name="AutoShape 27"/>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14" name="AutoShape 28"/>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15" name="AutoShape 29"/>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16" name="AutoShape 30"/>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17" name="AutoShape 31"/>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18" name="AutoShape 32"/>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19" name="AutoShape 33"/>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20" name="AutoShape 34"/>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21" name="AutoShape 35"/>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622" name="Freeform 36"/>
              <p:cNvSpPr>
                <a:spLocks/>
              </p:cNvSpPr>
              <p:nvPr/>
            </p:nvSpPr>
            <p:spPr bwMode="auto">
              <a:xfrm>
                <a:off x="551" y="1796"/>
                <a:ext cx="542" cy="954"/>
              </a:xfrm>
              <a:custGeom>
                <a:avLst/>
                <a:gdLst>
                  <a:gd name="T0" fmla="*/ 114 w 869"/>
                  <a:gd name="T1" fmla="*/ 346 h 1173"/>
                  <a:gd name="T2" fmla="*/ 106 w 869"/>
                  <a:gd name="T3" fmla="*/ 413 h 1173"/>
                  <a:gd name="T4" fmla="*/ 99 w 869"/>
                  <a:gd name="T5" fmla="*/ 473 h 1173"/>
                  <a:gd name="T6" fmla="*/ 97 w 869"/>
                  <a:gd name="T7" fmla="*/ 497 h 1173"/>
                  <a:gd name="T8" fmla="*/ 94 w 869"/>
                  <a:gd name="T9" fmla="*/ 505 h 1173"/>
                  <a:gd name="T10" fmla="*/ 85 w 869"/>
                  <a:gd name="T11" fmla="*/ 513 h 1173"/>
                  <a:gd name="T12" fmla="*/ 44 w 869"/>
                  <a:gd name="T13" fmla="*/ 501 h 1173"/>
                  <a:gd name="T14" fmla="*/ 19 w 869"/>
                  <a:gd name="T15" fmla="*/ 469 h 1173"/>
                  <a:gd name="T16" fmla="*/ 6 w 869"/>
                  <a:gd name="T17" fmla="*/ 442 h 1173"/>
                  <a:gd name="T18" fmla="*/ 0 w 869"/>
                  <a:gd name="T19" fmla="*/ 418 h 1173"/>
                  <a:gd name="T20" fmla="*/ 12 w 869"/>
                  <a:gd name="T21" fmla="*/ 219 h 1173"/>
                  <a:gd name="T22" fmla="*/ 16 w 869"/>
                  <a:gd name="T23" fmla="*/ 103 h 1173"/>
                  <a:gd name="T24" fmla="*/ 23 w 869"/>
                  <a:gd name="T25" fmla="*/ 72 h 1173"/>
                  <a:gd name="T26" fmla="*/ 31 w 869"/>
                  <a:gd name="T27" fmla="*/ 59 h 1173"/>
                  <a:gd name="T28" fmla="*/ 47 w 869"/>
                  <a:gd name="T29" fmla="*/ 32 h 1173"/>
                  <a:gd name="T30" fmla="*/ 54 w 869"/>
                  <a:gd name="T31" fmla="*/ 20 h 1173"/>
                  <a:gd name="T32" fmla="*/ 65 w 869"/>
                  <a:gd name="T33" fmla="*/ 0 h 1173"/>
                  <a:gd name="T34" fmla="*/ 107 w 869"/>
                  <a:gd name="T35" fmla="*/ 36 h 1173"/>
                  <a:gd name="T36" fmla="*/ 122 w 869"/>
                  <a:gd name="T37" fmla="*/ 88 h 1173"/>
                  <a:gd name="T38" fmla="*/ 128 w 869"/>
                  <a:gd name="T39" fmla="*/ 111 h 1173"/>
                  <a:gd name="T40" fmla="*/ 131 w 869"/>
                  <a:gd name="T41" fmla="*/ 135 h 1173"/>
                  <a:gd name="T42" fmla="*/ 119 w 869"/>
                  <a:gd name="T43" fmla="*/ 310 h 1173"/>
                  <a:gd name="T44" fmla="*/ 114 w 869"/>
                  <a:gd name="T45" fmla="*/ 346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zh-CN" altLang="en-US"/>
              </a:p>
            </p:txBody>
          </p:sp>
        </p:grpSp>
      </p:grpSp>
      <p:sp>
        <p:nvSpPr>
          <p:cNvPr id="109571" name="Rectangle 37"/>
          <p:cNvSpPr>
            <a:spLocks noChangeArrowheads="1"/>
          </p:cNvSpPr>
          <p:nvPr/>
        </p:nvSpPr>
        <p:spPr bwMode="auto">
          <a:xfrm>
            <a:off x="6370638" y="2141538"/>
            <a:ext cx="3751262" cy="3348037"/>
          </a:xfrm>
          <a:prstGeom prst="rect">
            <a:avLst/>
          </a:prstGeom>
          <a:noFill/>
          <a:ln w="9525">
            <a:solidFill>
              <a:schemeClr val="tx1"/>
            </a:solidFill>
            <a:miter lim="800000"/>
            <a:headEnd/>
            <a:tailEnd/>
          </a:ln>
        </p:spPr>
        <p:txBody>
          <a:bodyPr wrap="none" anchor="ctr"/>
          <a:lstStyle/>
          <a:p>
            <a:endParaRPr lang="zh-CN" altLang="en-US"/>
          </a:p>
        </p:txBody>
      </p:sp>
      <p:grpSp>
        <p:nvGrpSpPr>
          <p:cNvPr id="109572" name="Group 38"/>
          <p:cNvGrpSpPr>
            <a:grpSpLocks/>
          </p:cNvGrpSpPr>
          <p:nvPr/>
        </p:nvGrpSpPr>
        <p:grpSpPr bwMode="auto">
          <a:xfrm>
            <a:off x="7081838" y="2705100"/>
            <a:ext cx="2398712" cy="2214563"/>
            <a:chOff x="3302" y="2032"/>
            <a:chExt cx="1511" cy="1395"/>
          </a:xfrm>
        </p:grpSpPr>
        <p:sp>
          <p:nvSpPr>
            <p:cNvPr id="109575" name="AutoShape 39"/>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576" name="AutoShape 40"/>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577" name="AutoShape 41"/>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78" name="AutoShape 42"/>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79" name="AutoShape 43"/>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80" name="AutoShape 44"/>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581" name="AutoShape 45"/>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582" name="AutoShape 46"/>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583" name="AutoShape 47"/>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584" name="AutoShape 48"/>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585" name="AutoShape 49"/>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p>
              <a:endParaRPr lang="zh-CN" altLang="en-US"/>
            </a:p>
          </p:txBody>
        </p:sp>
        <p:sp>
          <p:nvSpPr>
            <p:cNvPr id="109586" name="AutoShape 50"/>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p>
              <a:endParaRPr lang="zh-CN" altLang="en-US"/>
            </a:p>
          </p:txBody>
        </p:sp>
        <p:sp>
          <p:nvSpPr>
            <p:cNvPr id="109587" name="AutoShape 51"/>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p>
              <a:endParaRPr lang="zh-CN" altLang="en-US"/>
            </a:p>
          </p:txBody>
        </p:sp>
        <p:sp>
          <p:nvSpPr>
            <p:cNvPr id="109588" name="Freeform 52"/>
            <p:cNvSpPr>
              <a:spLocks/>
            </p:cNvSpPr>
            <p:nvPr/>
          </p:nvSpPr>
          <p:spPr bwMode="auto">
            <a:xfrm>
              <a:off x="4127" y="2032"/>
              <a:ext cx="686" cy="877"/>
            </a:xfrm>
            <a:custGeom>
              <a:avLst/>
              <a:gdLst>
                <a:gd name="T0" fmla="*/ 157 w 1101"/>
                <a:gd name="T1" fmla="*/ 129 h 1077"/>
                <a:gd name="T2" fmla="*/ 162 w 1101"/>
                <a:gd name="T3" fmla="*/ 213 h 1077"/>
                <a:gd name="T4" fmla="*/ 153 w 1101"/>
                <a:gd name="T5" fmla="*/ 409 h 1077"/>
                <a:gd name="T6" fmla="*/ 143 w 1101"/>
                <a:gd name="T7" fmla="*/ 458 h 1077"/>
                <a:gd name="T8" fmla="*/ 128 w 1101"/>
                <a:gd name="T9" fmla="*/ 473 h 1077"/>
                <a:gd name="T10" fmla="*/ 90 w 1101"/>
                <a:gd name="T11" fmla="*/ 458 h 1077"/>
                <a:gd name="T12" fmla="*/ 74 w 1101"/>
                <a:gd name="T13" fmla="*/ 437 h 1077"/>
                <a:gd name="T14" fmla="*/ 69 w 1101"/>
                <a:gd name="T15" fmla="*/ 433 h 1077"/>
                <a:gd name="T16" fmla="*/ 49 w 1101"/>
                <a:gd name="T17" fmla="*/ 385 h 1077"/>
                <a:gd name="T18" fmla="*/ 35 w 1101"/>
                <a:gd name="T19" fmla="*/ 353 h 1077"/>
                <a:gd name="T20" fmla="*/ 16 w 1101"/>
                <a:gd name="T21" fmla="*/ 301 h 1077"/>
                <a:gd name="T22" fmla="*/ 1 w 1101"/>
                <a:gd name="T23" fmla="*/ 198 h 1077"/>
                <a:gd name="T24" fmla="*/ 2 w 1101"/>
                <a:gd name="T25" fmla="*/ 57 h 1077"/>
                <a:gd name="T26" fmla="*/ 28 w 1101"/>
                <a:gd name="T27" fmla="*/ 9 h 1077"/>
                <a:gd name="T28" fmla="*/ 34 w 1101"/>
                <a:gd name="T29" fmla="*/ 6 h 1077"/>
                <a:gd name="T30" fmla="*/ 64 w 1101"/>
                <a:gd name="T31" fmla="*/ 13 h 1077"/>
                <a:gd name="T32" fmla="*/ 87 w 1101"/>
                <a:gd name="T33" fmla="*/ 45 h 1077"/>
                <a:gd name="T34" fmla="*/ 105 w 1101"/>
                <a:gd name="T35" fmla="*/ 77 h 1077"/>
                <a:gd name="T36" fmla="*/ 116 w 1101"/>
                <a:gd name="T37" fmla="*/ 89 h 1077"/>
                <a:gd name="T38" fmla="*/ 157 w 1101"/>
                <a:gd name="T39" fmla="*/ 129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zh-CN" altLang="en-US"/>
            </a:p>
          </p:txBody>
        </p:sp>
        <p:sp>
          <p:nvSpPr>
            <p:cNvPr id="109589" name="Freeform 53"/>
            <p:cNvSpPr>
              <a:spLocks/>
            </p:cNvSpPr>
            <p:nvPr/>
          </p:nvSpPr>
          <p:spPr bwMode="auto">
            <a:xfrm>
              <a:off x="3812" y="2642"/>
              <a:ext cx="573" cy="785"/>
            </a:xfrm>
            <a:custGeom>
              <a:avLst/>
              <a:gdLst>
                <a:gd name="T0" fmla="*/ 35 w 918"/>
                <a:gd name="T1" fmla="*/ 358 h 965"/>
                <a:gd name="T2" fmla="*/ 29 w 918"/>
                <a:gd name="T3" fmla="*/ 342 h 965"/>
                <a:gd name="T4" fmla="*/ 18 w 918"/>
                <a:gd name="T5" fmla="*/ 323 h 965"/>
                <a:gd name="T6" fmla="*/ 12 w 918"/>
                <a:gd name="T7" fmla="*/ 307 h 965"/>
                <a:gd name="T8" fmla="*/ 7 w 918"/>
                <a:gd name="T9" fmla="*/ 283 h 965"/>
                <a:gd name="T10" fmla="*/ 0 w 918"/>
                <a:gd name="T11" fmla="*/ 203 h 965"/>
                <a:gd name="T12" fmla="*/ 1 w 918"/>
                <a:gd name="T13" fmla="*/ 88 h 965"/>
                <a:gd name="T14" fmla="*/ 12 w 918"/>
                <a:gd name="T15" fmla="*/ 59 h 965"/>
                <a:gd name="T16" fmla="*/ 44 w 918"/>
                <a:gd name="T17" fmla="*/ 0 h 965"/>
                <a:gd name="T18" fmla="*/ 59 w 918"/>
                <a:gd name="T19" fmla="*/ 8 h 965"/>
                <a:gd name="T20" fmla="*/ 74 w 918"/>
                <a:gd name="T21" fmla="*/ 24 h 965"/>
                <a:gd name="T22" fmla="*/ 105 w 918"/>
                <a:gd name="T23" fmla="*/ 72 h 965"/>
                <a:gd name="T24" fmla="*/ 109 w 918"/>
                <a:gd name="T25" fmla="*/ 95 h 965"/>
                <a:gd name="T26" fmla="*/ 113 w 918"/>
                <a:gd name="T27" fmla="*/ 108 h 965"/>
                <a:gd name="T28" fmla="*/ 123 w 918"/>
                <a:gd name="T29" fmla="*/ 151 h 965"/>
                <a:gd name="T30" fmla="*/ 128 w 918"/>
                <a:gd name="T31" fmla="*/ 186 h 965"/>
                <a:gd name="T32" fmla="*/ 131 w 918"/>
                <a:gd name="T33" fmla="*/ 226 h 965"/>
                <a:gd name="T34" fmla="*/ 135 w 918"/>
                <a:gd name="T35" fmla="*/ 267 h 965"/>
                <a:gd name="T36" fmla="*/ 139 w 918"/>
                <a:gd name="T37" fmla="*/ 338 h 965"/>
                <a:gd name="T38" fmla="*/ 125 w 918"/>
                <a:gd name="T39" fmla="*/ 406 h 965"/>
                <a:gd name="T40" fmla="*/ 115 w 918"/>
                <a:gd name="T41" fmla="*/ 414 h 965"/>
                <a:gd name="T42" fmla="*/ 109 w 918"/>
                <a:gd name="T43" fmla="*/ 418 h 965"/>
                <a:gd name="T44" fmla="*/ 54 w 918"/>
                <a:gd name="T45" fmla="*/ 410 h 965"/>
                <a:gd name="T46" fmla="*/ 37 w 918"/>
                <a:gd name="T47" fmla="*/ 378 h 965"/>
                <a:gd name="T48" fmla="*/ 35 w 918"/>
                <a:gd name="T49" fmla="*/ 35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zh-CN" altLang="en-US"/>
            </a:p>
          </p:txBody>
        </p:sp>
        <p:sp>
          <p:nvSpPr>
            <p:cNvPr id="109590" name="Freeform 54"/>
            <p:cNvSpPr>
              <a:spLocks/>
            </p:cNvSpPr>
            <p:nvPr/>
          </p:nvSpPr>
          <p:spPr bwMode="auto">
            <a:xfrm>
              <a:off x="3302" y="2065"/>
              <a:ext cx="542" cy="954"/>
            </a:xfrm>
            <a:custGeom>
              <a:avLst/>
              <a:gdLst>
                <a:gd name="T0" fmla="*/ 114 w 869"/>
                <a:gd name="T1" fmla="*/ 346 h 1173"/>
                <a:gd name="T2" fmla="*/ 106 w 869"/>
                <a:gd name="T3" fmla="*/ 413 h 1173"/>
                <a:gd name="T4" fmla="*/ 99 w 869"/>
                <a:gd name="T5" fmla="*/ 473 h 1173"/>
                <a:gd name="T6" fmla="*/ 97 w 869"/>
                <a:gd name="T7" fmla="*/ 497 h 1173"/>
                <a:gd name="T8" fmla="*/ 94 w 869"/>
                <a:gd name="T9" fmla="*/ 505 h 1173"/>
                <a:gd name="T10" fmla="*/ 85 w 869"/>
                <a:gd name="T11" fmla="*/ 513 h 1173"/>
                <a:gd name="T12" fmla="*/ 44 w 869"/>
                <a:gd name="T13" fmla="*/ 501 h 1173"/>
                <a:gd name="T14" fmla="*/ 19 w 869"/>
                <a:gd name="T15" fmla="*/ 469 h 1173"/>
                <a:gd name="T16" fmla="*/ 6 w 869"/>
                <a:gd name="T17" fmla="*/ 442 h 1173"/>
                <a:gd name="T18" fmla="*/ 0 w 869"/>
                <a:gd name="T19" fmla="*/ 418 h 1173"/>
                <a:gd name="T20" fmla="*/ 12 w 869"/>
                <a:gd name="T21" fmla="*/ 219 h 1173"/>
                <a:gd name="T22" fmla="*/ 16 w 869"/>
                <a:gd name="T23" fmla="*/ 103 h 1173"/>
                <a:gd name="T24" fmla="*/ 23 w 869"/>
                <a:gd name="T25" fmla="*/ 72 h 1173"/>
                <a:gd name="T26" fmla="*/ 31 w 869"/>
                <a:gd name="T27" fmla="*/ 59 h 1173"/>
                <a:gd name="T28" fmla="*/ 47 w 869"/>
                <a:gd name="T29" fmla="*/ 32 h 1173"/>
                <a:gd name="T30" fmla="*/ 54 w 869"/>
                <a:gd name="T31" fmla="*/ 20 h 1173"/>
                <a:gd name="T32" fmla="*/ 65 w 869"/>
                <a:gd name="T33" fmla="*/ 0 h 1173"/>
                <a:gd name="T34" fmla="*/ 107 w 869"/>
                <a:gd name="T35" fmla="*/ 36 h 1173"/>
                <a:gd name="T36" fmla="*/ 122 w 869"/>
                <a:gd name="T37" fmla="*/ 88 h 1173"/>
                <a:gd name="T38" fmla="*/ 128 w 869"/>
                <a:gd name="T39" fmla="*/ 111 h 1173"/>
                <a:gd name="T40" fmla="*/ 131 w 869"/>
                <a:gd name="T41" fmla="*/ 135 h 1173"/>
                <a:gd name="T42" fmla="*/ 119 w 869"/>
                <a:gd name="T43" fmla="*/ 310 h 1173"/>
                <a:gd name="T44" fmla="*/ 114 w 869"/>
                <a:gd name="T45" fmla="*/ 346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zh-CN" altLang="en-US"/>
            </a:p>
          </p:txBody>
        </p:sp>
      </p:grpSp>
      <p:sp>
        <p:nvSpPr>
          <p:cNvPr id="109573" name="Text Box 55"/>
          <p:cNvSpPr txBox="1">
            <a:spLocks noChangeArrowheads="1"/>
          </p:cNvSpPr>
          <p:nvPr/>
        </p:nvSpPr>
        <p:spPr bwMode="auto">
          <a:xfrm>
            <a:off x="3230563" y="1346200"/>
            <a:ext cx="1506537" cy="461963"/>
          </a:xfrm>
          <a:prstGeom prst="rect">
            <a:avLst/>
          </a:prstGeom>
          <a:noFill/>
          <a:ln w="9525">
            <a:noFill/>
            <a:miter lim="800000"/>
            <a:headEnd/>
            <a:tailEnd/>
          </a:ln>
        </p:spPr>
        <p:txBody>
          <a:bodyPr wrap="none">
            <a:spAutoFit/>
          </a:bodyPr>
          <a:lstStyle/>
          <a:p>
            <a:pPr eaLnBrk="0" hangingPunct="0"/>
            <a:r>
              <a:rPr lang="zh-CN" altLang="en-US" sz="2400">
                <a:latin typeface="微软雅黑"/>
                <a:ea typeface="微软雅黑"/>
                <a:cs typeface="微软雅黑"/>
              </a:rPr>
              <a:t>原始数据 </a:t>
            </a:r>
          </a:p>
        </p:txBody>
      </p:sp>
      <p:sp>
        <p:nvSpPr>
          <p:cNvPr id="109574" name="Text Box 56"/>
          <p:cNvSpPr txBox="1">
            <a:spLocks noChangeArrowheads="1"/>
          </p:cNvSpPr>
          <p:nvPr/>
        </p:nvSpPr>
        <p:spPr bwMode="auto">
          <a:xfrm>
            <a:off x="7258050" y="1346200"/>
            <a:ext cx="2162175" cy="461963"/>
          </a:xfrm>
          <a:prstGeom prst="rect">
            <a:avLst/>
          </a:prstGeom>
          <a:noFill/>
          <a:ln w="9525">
            <a:noFill/>
            <a:miter lim="800000"/>
            <a:headEnd/>
            <a:tailEnd/>
          </a:ln>
        </p:spPr>
        <p:txBody>
          <a:bodyPr wrap="none">
            <a:spAutoFit/>
          </a:bodyPr>
          <a:lstStyle/>
          <a:p>
            <a:pPr eaLnBrk="0" hangingPunct="0"/>
            <a:r>
              <a:rPr lang="zh-CN" altLang="en-US" sz="2400">
                <a:latin typeface="微软雅黑"/>
                <a:ea typeface="微软雅黑"/>
                <a:cs typeface="微软雅黑"/>
              </a:rPr>
              <a:t>聚类</a:t>
            </a:r>
            <a:r>
              <a:rPr lang="en-US" altLang="zh-CN" sz="2400">
                <a:latin typeface="微软雅黑"/>
                <a:ea typeface="微软雅黑"/>
                <a:cs typeface="微软雅黑"/>
              </a:rPr>
              <a:t>/</a:t>
            </a:r>
            <a:r>
              <a:rPr lang="zh-CN" altLang="en-US" sz="2400">
                <a:latin typeface="微软雅黑"/>
                <a:ea typeface="微软雅黑"/>
                <a:cs typeface="微软雅黑"/>
              </a:rPr>
              <a:t>分层抽样</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数据立方体聚集</a:t>
            </a:r>
          </a:p>
        </p:txBody>
      </p:sp>
      <p:sp>
        <p:nvSpPr>
          <p:cNvPr id="11161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最底层的方体对应于基本方体</a:t>
            </a:r>
            <a:endParaRPr lang="en-US" altLang="zh-CN" smtClean="0">
              <a:latin typeface="微软雅黑"/>
              <a:ea typeface="微软雅黑"/>
            </a:endParaRPr>
          </a:p>
          <a:p>
            <a:pPr marL="719138" lvl="1" indent="-287338"/>
            <a:r>
              <a:rPr lang="zh-CN" altLang="en-US" smtClean="0">
                <a:latin typeface="微软雅黑"/>
                <a:ea typeface="微软雅黑"/>
              </a:rPr>
              <a:t>基本方体对应于感兴趣的实体</a:t>
            </a:r>
          </a:p>
          <a:p>
            <a:pPr marL="358775" indent="-358775"/>
            <a:r>
              <a:rPr lang="zh-CN" altLang="en-US" smtClean="0">
                <a:latin typeface="微软雅黑"/>
                <a:ea typeface="微软雅黑"/>
              </a:rPr>
              <a:t>在数据立方体中存在着不同级别的汇总</a:t>
            </a:r>
          </a:p>
          <a:p>
            <a:pPr marL="719138" lvl="1" indent="-287338"/>
            <a:r>
              <a:rPr lang="zh-CN" altLang="en-US" smtClean="0">
                <a:latin typeface="微软雅黑"/>
                <a:ea typeface="微软雅黑"/>
              </a:rPr>
              <a:t>数据立方体可以看成方体的格</a:t>
            </a:r>
          </a:p>
          <a:p>
            <a:pPr marL="719138" lvl="1" indent="-287338"/>
            <a:r>
              <a:rPr lang="zh-CN" altLang="en-US" smtClean="0">
                <a:latin typeface="微软雅黑"/>
                <a:ea typeface="微软雅黑"/>
              </a:rPr>
              <a:t>每个较高层次的抽象将进一步减少结果数据</a:t>
            </a:r>
          </a:p>
          <a:p>
            <a:pPr marL="358775" indent="-358775"/>
            <a:r>
              <a:rPr lang="zh-CN" altLang="en-US" smtClean="0">
                <a:latin typeface="微软雅黑"/>
                <a:ea typeface="微软雅黑"/>
              </a:rPr>
              <a:t>数据立方体提供了对预计算的汇总数据的快速访问</a:t>
            </a:r>
          </a:p>
          <a:p>
            <a:pPr marL="719138" lvl="1" indent="-287338"/>
            <a:r>
              <a:rPr lang="zh-CN" altLang="en-US" smtClean="0">
                <a:latin typeface="微软雅黑"/>
                <a:ea typeface="微软雅黑"/>
              </a:rPr>
              <a:t>使用与给定任务相关的最小方体</a:t>
            </a:r>
          </a:p>
          <a:p>
            <a:pPr marL="719138" lvl="1" indent="-287338"/>
            <a:r>
              <a:rPr lang="zh-CN" altLang="en-US" smtClean="0">
                <a:latin typeface="微软雅黑"/>
                <a:ea typeface="微软雅黑"/>
              </a:rPr>
              <a:t>在可能的情况下，对于汇总数据的查询应当使用数据立方体</a:t>
            </a:r>
          </a:p>
          <a:p>
            <a:pPr marL="358775" indent="-358775"/>
            <a:endParaRPr lang="zh-CN" altLang="en-US" smtClean="0">
              <a:latin typeface="微软雅黑"/>
              <a:ea typeface="微软雅黑"/>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空缺数据</a:t>
            </a:r>
          </a:p>
        </p:txBody>
      </p:sp>
      <p:sp>
        <p:nvSpPr>
          <p:cNvPr id="67586"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空缺值：数据清理任务</a:t>
            </a:r>
          </a:p>
          <a:p>
            <a:pPr marL="719138" lvl="1" indent="-287338"/>
            <a:r>
              <a:rPr lang="zh-CN" altLang="en-US" smtClean="0">
                <a:latin typeface="微软雅黑"/>
                <a:ea typeface="微软雅黑"/>
              </a:rPr>
              <a:t>例：数据库表中，很多条记录的对应字段没有相应值，比如销售表中的顾客收入</a:t>
            </a:r>
          </a:p>
          <a:p>
            <a:pPr marL="358775" indent="-358775"/>
            <a:r>
              <a:rPr lang="zh-CN" altLang="en-US" smtClean="0">
                <a:latin typeface="微软雅黑"/>
                <a:ea typeface="微软雅黑"/>
              </a:rPr>
              <a:t>引起空缺值的原因</a:t>
            </a:r>
            <a:endParaRPr lang="en-US" altLang="zh-CN" smtClean="0">
              <a:latin typeface="微软雅黑"/>
              <a:ea typeface="微软雅黑"/>
            </a:endParaRPr>
          </a:p>
          <a:p>
            <a:pPr marL="719138" lvl="1" indent="-287338"/>
            <a:r>
              <a:rPr lang="zh-CN" altLang="en-US" smtClean="0">
                <a:latin typeface="微软雅黑"/>
                <a:ea typeface="微软雅黑"/>
              </a:rPr>
              <a:t>设备异常</a:t>
            </a:r>
            <a:endParaRPr lang="en-US" altLang="zh-CN" smtClean="0">
              <a:latin typeface="微软雅黑"/>
              <a:ea typeface="微软雅黑"/>
            </a:endParaRPr>
          </a:p>
          <a:p>
            <a:pPr marL="719138" lvl="1" indent="-287338"/>
            <a:r>
              <a:rPr lang="zh-CN" altLang="en-US" smtClean="0">
                <a:latin typeface="微软雅黑"/>
                <a:ea typeface="微软雅黑"/>
              </a:rPr>
              <a:t>与其他已有数据不一致而被删除</a:t>
            </a:r>
            <a:endParaRPr lang="en-US" altLang="zh-CN" smtClean="0">
              <a:latin typeface="微软雅黑"/>
              <a:ea typeface="微软雅黑"/>
            </a:endParaRPr>
          </a:p>
          <a:p>
            <a:pPr marL="719138" lvl="1" indent="-287338"/>
            <a:r>
              <a:rPr lang="zh-CN" altLang="en-US" smtClean="0">
                <a:latin typeface="微软雅黑"/>
                <a:ea typeface="微软雅黑"/>
              </a:rPr>
              <a:t>因为误解而没有被输入的数据</a:t>
            </a:r>
            <a:endParaRPr lang="en-US" altLang="zh-CN" smtClean="0">
              <a:latin typeface="微软雅黑"/>
              <a:ea typeface="微软雅黑"/>
            </a:endParaRPr>
          </a:p>
          <a:p>
            <a:pPr marL="719138" lvl="1" indent="-287338"/>
            <a:r>
              <a:rPr lang="zh-CN" altLang="en-US" smtClean="0">
                <a:latin typeface="微软雅黑"/>
                <a:ea typeface="微软雅黑"/>
              </a:rPr>
              <a:t>输入时，有些数据因为得不到重视而没有被输入</a:t>
            </a:r>
            <a:endParaRPr lang="en-US" altLang="zh-CN" smtClean="0">
              <a:latin typeface="微软雅黑"/>
              <a:ea typeface="微软雅黑"/>
            </a:endParaRPr>
          </a:p>
          <a:p>
            <a:pPr marL="719138" lvl="1" indent="-287338"/>
            <a:r>
              <a:rPr lang="zh-CN" altLang="en-US" smtClean="0">
                <a:latin typeface="微软雅黑"/>
                <a:ea typeface="微软雅黑"/>
              </a:rPr>
              <a:t>对数据的改变没有进行日志记载</a:t>
            </a:r>
          </a:p>
          <a:p>
            <a:pPr marL="358775" indent="-358775"/>
            <a:endParaRPr lang="en-US" altLang="zh-CN" smtClean="0">
              <a:latin typeface="微软雅黑"/>
              <a:ea typeface="微软雅黑"/>
            </a:endParaRPr>
          </a:p>
          <a:p>
            <a:pPr marL="358775" indent="-358775"/>
            <a:endParaRPr lang="zh-CN" altLang="en-US" smtClean="0">
              <a:latin typeface="微软雅黑"/>
              <a:ea typeface="微软雅黑"/>
            </a:endParaRPr>
          </a:p>
        </p:txBody>
      </p:sp>
      <p:sp>
        <p:nvSpPr>
          <p:cNvPr id="67587" name="矩形 5"/>
          <p:cNvSpPr>
            <a:spLocks noChangeArrowheads="1"/>
          </p:cNvSpPr>
          <p:nvPr/>
        </p:nvSpPr>
        <p:spPr bwMode="auto">
          <a:xfrm>
            <a:off x="10504488" y="254000"/>
            <a:ext cx="1677987" cy="400050"/>
          </a:xfrm>
          <a:prstGeom prst="rect">
            <a:avLst/>
          </a:prstGeom>
          <a:noFill/>
          <a:ln w="9525">
            <a:noFill/>
            <a:miter lim="800000"/>
            <a:headEnd/>
            <a:tailEnd/>
          </a:ln>
        </p:spPr>
        <p:txBody>
          <a:bodyPr wrap="none">
            <a:spAutoFit/>
          </a:bodyPr>
          <a:lstStyle/>
          <a:p>
            <a:r>
              <a:rPr lang="en-US" altLang="zh-CN" sz="2000" b="1">
                <a:solidFill>
                  <a:schemeClr val="bg1"/>
                </a:solidFill>
                <a:latin typeface="微软雅黑"/>
                <a:ea typeface="微软雅黑"/>
                <a:cs typeface="微软雅黑"/>
              </a:rPr>
              <a:t>3.2 </a:t>
            </a:r>
            <a:r>
              <a:rPr lang="zh-CN" altLang="en-US" sz="2000" b="1">
                <a:solidFill>
                  <a:schemeClr val="bg1"/>
                </a:solidFill>
                <a:latin typeface="微软雅黑"/>
                <a:ea typeface="微软雅黑"/>
                <a:cs typeface="微软雅黑"/>
              </a:rPr>
              <a:t>数据清理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数据归约策略概述</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数据归约策略</a:t>
            </a:r>
            <a:endParaRPr lang="en-US" altLang="zh-CN" dirty="0">
              <a:cs typeface="+mn-cs"/>
            </a:endParaRPr>
          </a:p>
          <a:p>
            <a:pPr lvl="1" fontAlgn="auto">
              <a:spcAft>
                <a:spcPts val="0"/>
              </a:spcAft>
              <a:defRPr/>
            </a:pPr>
            <a:r>
              <a:rPr lang="zh-CN" altLang="en-US" dirty="0">
                <a:cs typeface="+mn-cs"/>
              </a:rPr>
              <a:t>维规约：减少所考虑的随机变量或属性的个数</a:t>
            </a:r>
            <a:endParaRPr lang="en-US" altLang="zh-CN" dirty="0">
              <a:cs typeface="+mn-cs"/>
            </a:endParaRPr>
          </a:p>
          <a:p>
            <a:pPr marL="432000" lvl="1" indent="0" fontAlgn="auto">
              <a:spcAft>
                <a:spcPts val="0"/>
              </a:spcAft>
              <a:buFont typeface="Wingdings" panose="05000000000000000000" pitchFamily="2" charset="2"/>
              <a:buNone/>
              <a:defRPr/>
            </a:pPr>
            <a:r>
              <a:rPr lang="zh-CN" altLang="en-US" dirty="0">
                <a:cs typeface="+mn-cs"/>
              </a:rPr>
              <a:t>方法：特征选择、特征提取</a:t>
            </a:r>
            <a:endParaRPr lang="en-US" altLang="zh-CN" dirty="0">
              <a:cs typeface="+mn-cs"/>
            </a:endParaRPr>
          </a:p>
          <a:p>
            <a:pPr lvl="1" fontAlgn="auto">
              <a:spcAft>
                <a:spcPts val="0"/>
              </a:spcAft>
              <a:defRPr/>
            </a:pPr>
            <a:r>
              <a:rPr lang="zh-CN" altLang="en-US" dirty="0">
                <a:cs typeface="+mn-cs"/>
              </a:rPr>
              <a:t>数值规约：用替代的、较小的数据表示替代或估计数据</a:t>
            </a:r>
            <a:endParaRPr lang="en-US" altLang="zh-CN" dirty="0">
              <a:cs typeface="+mn-cs"/>
            </a:endParaRPr>
          </a:p>
          <a:p>
            <a:pPr marL="432000" lvl="1" indent="0" fontAlgn="auto">
              <a:spcAft>
                <a:spcPts val="0"/>
              </a:spcAft>
              <a:buFont typeface="Wingdings" panose="05000000000000000000" pitchFamily="2" charset="2"/>
              <a:buNone/>
              <a:defRPr/>
            </a:pPr>
            <a:r>
              <a:rPr lang="zh-CN" altLang="en-US" dirty="0">
                <a:cs typeface="+mn-cs"/>
              </a:rPr>
              <a:t>方法：参数或非参数</a:t>
            </a:r>
            <a:endParaRPr lang="en-US" altLang="zh-CN" dirty="0">
              <a:cs typeface="+mn-cs"/>
            </a:endParaRPr>
          </a:p>
          <a:p>
            <a:pPr lvl="1" fontAlgn="auto">
              <a:spcAft>
                <a:spcPts val="0"/>
              </a:spcAft>
              <a:defRPr/>
            </a:pPr>
            <a:r>
              <a:rPr lang="zh-CN" altLang="en-US" dirty="0">
                <a:solidFill>
                  <a:srgbClr val="FF0000"/>
                </a:solidFill>
                <a:cs typeface="+mn-cs"/>
              </a:rPr>
              <a:t>数据压缩：使用编码机制压缩数据集，维归约和数量归约可以视为某种形式的数据压缩</a:t>
            </a:r>
            <a:endParaRPr lang="en-US" altLang="zh-CN" dirty="0">
              <a:solidFill>
                <a:srgbClr val="FF0000"/>
              </a:solidFill>
              <a:cs typeface="+mn-cs"/>
            </a:endParaRPr>
          </a:p>
          <a:p>
            <a:pPr marL="432000" lvl="1" indent="0" fontAlgn="auto">
              <a:spcAft>
                <a:spcPts val="0"/>
              </a:spcAft>
              <a:buFont typeface="Wingdings" panose="05000000000000000000" pitchFamily="2" charset="2"/>
              <a:buNone/>
              <a:defRPr/>
            </a:pPr>
            <a:r>
              <a:rPr lang="zh-CN" altLang="en-US" dirty="0">
                <a:cs typeface="+mn-cs"/>
              </a:rPr>
              <a:t>方法：无损的和有损的</a:t>
            </a:r>
            <a:endParaRPr lang="en-US" altLang="zh-CN" dirty="0">
              <a:cs typeface="+mn-cs"/>
            </a:endParaRPr>
          </a:p>
          <a:p>
            <a:pPr fontAlgn="auto">
              <a:spcAft>
                <a:spcPts val="0"/>
              </a:spcAft>
              <a:defRPr/>
            </a:pPr>
            <a:r>
              <a:rPr lang="zh-CN" altLang="en-US" dirty="0">
                <a:solidFill>
                  <a:schemeClr val="tx1"/>
                </a:solidFill>
                <a:cs typeface="+mn-cs"/>
              </a:rPr>
              <a:t>花费在数据归约上的计算时间不应超过或“抵消”在归约后的数据挖掘上挖掘所节省的时间。</a:t>
            </a:r>
          </a:p>
          <a:p>
            <a:pPr marL="432000" lvl="1" indent="0" fontAlgn="auto">
              <a:spcAft>
                <a:spcPts val="0"/>
              </a:spcAft>
              <a:buFont typeface="Wingdings" panose="05000000000000000000" pitchFamily="2" charset="2"/>
              <a:buNone/>
              <a:defRPr/>
            </a:pPr>
            <a:endParaRPr lang="zh-CN" altLang="en-US" dirty="0">
              <a:cs typeface="+mn-cs"/>
            </a:endParaRPr>
          </a:p>
          <a:p>
            <a:pPr lvl="1" fontAlgn="auto">
              <a:spcAft>
                <a:spcPts val="0"/>
              </a:spcAft>
              <a:defRPr/>
            </a:pPr>
            <a:endParaRPr lang="zh-CN" altLang="en-US" dirty="0">
              <a:cs typeface="+mn-cs"/>
            </a:endParaRPr>
          </a:p>
        </p:txBody>
      </p:sp>
      <p:sp>
        <p:nvSpPr>
          <p:cNvPr id="113667" name="矩形 3"/>
          <p:cNvSpPr>
            <a:spLocks noChangeArrowheads="1"/>
          </p:cNvSpPr>
          <p:nvPr/>
        </p:nvSpPr>
        <p:spPr bwMode="auto">
          <a:xfrm>
            <a:off x="10264775" y="219075"/>
            <a:ext cx="1679575" cy="400050"/>
          </a:xfrm>
          <a:prstGeom prst="rect">
            <a:avLst/>
          </a:prstGeom>
          <a:noFill/>
          <a:ln w="9525">
            <a:noFill/>
            <a:miter lim="800000"/>
            <a:headEnd/>
            <a:tailEnd/>
          </a:ln>
        </p:spPr>
        <p:txBody>
          <a:bodyPr wrap="none">
            <a:spAutoFit/>
          </a:bodyPr>
          <a:lstStyle/>
          <a:p>
            <a:r>
              <a:rPr lang="en-US" altLang="zh-CN" sz="2000" b="1">
                <a:solidFill>
                  <a:schemeClr val="bg1"/>
                </a:solidFill>
                <a:latin typeface="微软雅黑"/>
                <a:ea typeface="微软雅黑"/>
                <a:cs typeface="微软雅黑"/>
              </a:rPr>
              <a:t>3.4 </a:t>
            </a:r>
            <a:r>
              <a:rPr lang="zh-CN" altLang="en-US" sz="2000" b="1">
                <a:solidFill>
                  <a:schemeClr val="bg1"/>
                </a:solidFill>
                <a:latin typeface="微软雅黑"/>
                <a:ea typeface="微软雅黑"/>
                <a:cs typeface="微软雅黑"/>
              </a:rPr>
              <a:t>数据归约</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数据压缩</a:t>
            </a:r>
          </a:p>
        </p:txBody>
      </p:sp>
      <p:sp>
        <p:nvSpPr>
          <p:cNvPr id="115714"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有损压缩 </a:t>
            </a:r>
            <a:r>
              <a:rPr lang="en-US" altLang="zh-CN" smtClean="0">
                <a:latin typeface="微软雅黑"/>
                <a:ea typeface="微软雅黑"/>
              </a:rPr>
              <a:t>VS. </a:t>
            </a:r>
            <a:r>
              <a:rPr lang="zh-CN" altLang="en-US" smtClean="0">
                <a:latin typeface="微软雅黑"/>
                <a:ea typeface="微软雅黑"/>
              </a:rPr>
              <a:t>无损压缩</a:t>
            </a:r>
            <a:endParaRPr lang="en-US" altLang="zh-CN" smtClean="0">
              <a:latin typeface="微软雅黑"/>
              <a:ea typeface="微软雅黑"/>
            </a:endParaRPr>
          </a:p>
          <a:p>
            <a:pPr marL="719138" lvl="1" indent="-287338"/>
            <a:r>
              <a:rPr lang="zh-CN" altLang="en-US" smtClean="0">
                <a:latin typeface="微软雅黑"/>
                <a:ea typeface="微软雅黑"/>
              </a:rPr>
              <a:t>如果原数据能够从压缩后的数据重构而不损失信息，则该数据归约称为无损的。</a:t>
            </a:r>
            <a:endParaRPr lang="en-US" altLang="zh-CN" smtClean="0">
              <a:latin typeface="微软雅黑"/>
              <a:ea typeface="微软雅黑"/>
            </a:endParaRPr>
          </a:p>
          <a:p>
            <a:pPr marL="719138" lvl="1" indent="-287338"/>
            <a:r>
              <a:rPr lang="zh-CN" altLang="en-US" smtClean="0">
                <a:latin typeface="微软雅黑"/>
                <a:ea typeface="微软雅黑"/>
              </a:rPr>
              <a:t>如果我们只能近似重构原数据，则该数据归约称为有损的。</a:t>
            </a:r>
          </a:p>
          <a:p>
            <a:pPr marL="358775" indent="-358775">
              <a:buClr>
                <a:srgbClr val="FF0000"/>
              </a:buClr>
            </a:pPr>
            <a:r>
              <a:rPr lang="zh-CN" altLang="en-US" smtClean="0">
                <a:latin typeface="微软雅黑"/>
                <a:ea typeface="微软雅黑"/>
              </a:rPr>
              <a:t>字符串压缩</a:t>
            </a:r>
          </a:p>
          <a:p>
            <a:pPr marL="719138" lvl="1" indent="-287338">
              <a:buClr>
                <a:srgbClr val="0000FF"/>
              </a:buClr>
            </a:pPr>
            <a:r>
              <a:rPr lang="zh-CN" altLang="en-US" smtClean="0">
                <a:latin typeface="微软雅黑"/>
                <a:ea typeface="微软雅黑"/>
              </a:rPr>
              <a:t>通常是无损压缩，有广泛的理论基础和精妙的算法</a:t>
            </a:r>
          </a:p>
          <a:p>
            <a:pPr marL="719138" lvl="1" indent="-287338">
              <a:buClr>
                <a:srgbClr val="0000FF"/>
              </a:buClr>
            </a:pPr>
            <a:r>
              <a:rPr lang="zh-CN" altLang="en-US" smtClean="0">
                <a:latin typeface="微软雅黑"/>
                <a:ea typeface="微软雅黑"/>
              </a:rPr>
              <a:t>在解压缩前对字符串的操作非常有限</a:t>
            </a:r>
          </a:p>
          <a:p>
            <a:pPr marL="358775" indent="-358775">
              <a:buClr>
                <a:srgbClr val="FF0000"/>
              </a:buClr>
            </a:pPr>
            <a:r>
              <a:rPr lang="zh-CN" altLang="en-US" smtClean="0">
                <a:latin typeface="微软雅黑"/>
                <a:ea typeface="微软雅黑"/>
              </a:rPr>
              <a:t>音频</a:t>
            </a:r>
            <a:r>
              <a:rPr lang="en-US" altLang="zh-CN" smtClean="0">
                <a:latin typeface="微软雅黑"/>
                <a:ea typeface="微软雅黑"/>
              </a:rPr>
              <a:t>/</a:t>
            </a:r>
            <a:r>
              <a:rPr lang="zh-CN" altLang="en-US" smtClean="0">
                <a:latin typeface="微软雅黑"/>
                <a:ea typeface="微软雅黑"/>
              </a:rPr>
              <a:t>视频压缩</a:t>
            </a:r>
          </a:p>
          <a:p>
            <a:pPr marL="719138" lvl="1" indent="-287338">
              <a:buClr>
                <a:srgbClr val="0000FF"/>
              </a:buClr>
            </a:pPr>
            <a:r>
              <a:rPr lang="zh-CN" altLang="en-US" smtClean="0">
                <a:latin typeface="微软雅黑"/>
                <a:ea typeface="微软雅黑"/>
              </a:rPr>
              <a:t>通常是有损压缩，压缩精度可以递进选择</a:t>
            </a:r>
          </a:p>
          <a:p>
            <a:pPr marL="719138" lvl="1" indent="-287338">
              <a:buClr>
                <a:srgbClr val="0000FF"/>
              </a:buClr>
            </a:pPr>
            <a:r>
              <a:rPr lang="zh-CN" altLang="en-US" smtClean="0">
                <a:latin typeface="微软雅黑"/>
                <a:ea typeface="微软雅黑"/>
              </a:rPr>
              <a:t>有时可以在不解压整体数据的情况下，重构某个片断</a:t>
            </a:r>
          </a:p>
          <a:p>
            <a:pPr marL="358775" indent="-358775">
              <a:buClr>
                <a:srgbClr val="FF0000"/>
              </a:buClr>
            </a:pPr>
            <a:r>
              <a:rPr lang="zh-CN" altLang="en-US" smtClean="0">
                <a:latin typeface="微软雅黑"/>
                <a:ea typeface="微软雅黑"/>
              </a:rPr>
              <a:t>两种有损数据压缩的方法：小波变换和主成分分析</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数据压缩</a:t>
            </a:r>
          </a:p>
        </p:txBody>
      </p:sp>
      <p:sp>
        <p:nvSpPr>
          <p:cNvPr id="117762" name="AutoShape 3"/>
          <p:cNvSpPr>
            <a:spLocks noChangeArrowheads="1"/>
          </p:cNvSpPr>
          <p:nvPr/>
        </p:nvSpPr>
        <p:spPr bwMode="auto">
          <a:xfrm>
            <a:off x="2241550" y="1341438"/>
            <a:ext cx="3446463" cy="2595562"/>
          </a:xfrm>
          <a:prstGeom prst="can">
            <a:avLst>
              <a:gd name="adj" fmla="val 25000"/>
            </a:avLst>
          </a:prstGeom>
          <a:solidFill>
            <a:schemeClr val="bg1"/>
          </a:solidFill>
          <a:ln w="9525">
            <a:solidFill>
              <a:schemeClr val="tx1"/>
            </a:solidFill>
            <a:round/>
            <a:headEnd/>
            <a:tailEnd/>
          </a:ln>
        </p:spPr>
        <p:txBody>
          <a:bodyPr wrap="none" anchor="ctr"/>
          <a:lstStyle/>
          <a:p>
            <a:pPr algn="ctr" eaLnBrk="0" hangingPunct="0"/>
            <a:r>
              <a:rPr lang="zh-CN" altLang="en-US" sz="2800">
                <a:latin typeface="微软雅黑"/>
                <a:ea typeface="微软雅黑"/>
                <a:cs typeface="微软雅黑"/>
              </a:rPr>
              <a:t>原始数据</a:t>
            </a:r>
            <a:endParaRPr lang="en-US" altLang="zh-CN" sz="2800">
              <a:latin typeface="微软雅黑"/>
              <a:ea typeface="微软雅黑"/>
              <a:cs typeface="微软雅黑"/>
            </a:endParaRPr>
          </a:p>
        </p:txBody>
      </p:sp>
      <p:sp>
        <p:nvSpPr>
          <p:cNvPr id="117763" name="AutoShape 4"/>
          <p:cNvSpPr>
            <a:spLocks noChangeArrowheads="1"/>
          </p:cNvSpPr>
          <p:nvPr/>
        </p:nvSpPr>
        <p:spPr bwMode="auto">
          <a:xfrm>
            <a:off x="7870825" y="1820863"/>
            <a:ext cx="2182813" cy="1608137"/>
          </a:xfrm>
          <a:prstGeom prst="cube">
            <a:avLst>
              <a:gd name="adj" fmla="val 25000"/>
            </a:avLst>
          </a:prstGeom>
          <a:solidFill>
            <a:srgbClr val="F6E6EA"/>
          </a:solidFill>
          <a:ln w="9525">
            <a:solidFill>
              <a:schemeClr val="tx1"/>
            </a:solidFill>
            <a:miter lim="800000"/>
            <a:headEnd/>
            <a:tailEnd/>
          </a:ln>
        </p:spPr>
        <p:txBody>
          <a:bodyPr wrap="none" anchor="ctr"/>
          <a:lstStyle/>
          <a:p>
            <a:pPr algn="ctr" eaLnBrk="0" hangingPunct="0"/>
            <a:r>
              <a:rPr lang="zh-CN" altLang="en-US" sz="2800">
                <a:latin typeface="微软雅黑"/>
                <a:ea typeface="微软雅黑"/>
                <a:cs typeface="微软雅黑"/>
              </a:rPr>
              <a:t>压缩后</a:t>
            </a:r>
            <a:endParaRPr lang="en-US" altLang="zh-CN" sz="2800">
              <a:latin typeface="微软雅黑"/>
              <a:ea typeface="微软雅黑"/>
              <a:cs typeface="微软雅黑"/>
            </a:endParaRPr>
          </a:p>
          <a:p>
            <a:pPr algn="ctr" eaLnBrk="0" hangingPunct="0"/>
            <a:r>
              <a:rPr lang="zh-CN" altLang="en-US" sz="2800">
                <a:latin typeface="微软雅黑"/>
                <a:ea typeface="微软雅黑"/>
                <a:cs typeface="微软雅黑"/>
              </a:rPr>
              <a:t>的数据</a:t>
            </a:r>
            <a:endParaRPr lang="en-US" altLang="zh-CN" sz="2800">
              <a:latin typeface="微软雅黑"/>
              <a:ea typeface="微软雅黑"/>
              <a:cs typeface="微软雅黑"/>
            </a:endParaRPr>
          </a:p>
        </p:txBody>
      </p:sp>
      <p:sp>
        <p:nvSpPr>
          <p:cNvPr id="117764" name="Line 5"/>
          <p:cNvSpPr>
            <a:spLocks noChangeShapeType="1"/>
          </p:cNvSpPr>
          <p:nvPr/>
        </p:nvSpPr>
        <p:spPr bwMode="auto">
          <a:xfrm>
            <a:off x="5843588" y="2454275"/>
            <a:ext cx="18383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7765" name="Line 6"/>
          <p:cNvSpPr>
            <a:spLocks noChangeShapeType="1"/>
          </p:cNvSpPr>
          <p:nvPr/>
        </p:nvSpPr>
        <p:spPr bwMode="auto">
          <a:xfrm flipH="1">
            <a:off x="5816600" y="2803525"/>
            <a:ext cx="18383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7766" name="Text Box 7"/>
          <p:cNvSpPr txBox="1">
            <a:spLocks noChangeArrowheads="1"/>
          </p:cNvSpPr>
          <p:nvPr/>
        </p:nvSpPr>
        <p:spPr bwMode="auto">
          <a:xfrm>
            <a:off x="5924550" y="2905125"/>
            <a:ext cx="1620838" cy="523875"/>
          </a:xfrm>
          <a:prstGeom prst="rect">
            <a:avLst/>
          </a:prstGeom>
          <a:noFill/>
          <a:ln w="9525">
            <a:noFill/>
            <a:miter lim="800000"/>
            <a:headEnd/>
            <a:tailEnd/>
          </a:ln>
        </p:spPr>
        <p:txBody>
          <a:bodyPr wrap="none">
            <a:spAutoFit/>
          </a:bodyPr>
          <a:lstStyle/>
          <a:p>
            <a:pPr algn="ctr" eaLnBrk="0" hangingPunct="0"/>
            <a:r>
              <a:rPr lang="zh-CN" altLang="en-US" sz="2800">
                <a:latin typeface="微软雅黑"/>
                <a:ea typeface="微软雅黑"/>
                <a:cs typeface="微软雅黑"/>
              </a:rPr>
              <a:t>无损压缩</a:t>
            </a:r>
            <a:endParaRPr lang="en-US" altLang="zh-CN" sz="2800">
              <a:latin typeface="微软雅黑"/>
              <a:ea typeface="微软雅黑"/>
              <a:cs typeface="微软雅黑"/>
            </a:endParaRPr>
          </a:p>
        </p:txBody>
      </p:sp>
      <p:sp>
        <p:nvSpPr>
          <p:cNvPr id="117767" name="AutoShape 8"/>
          <p:cNvSpPr>
            <a:spLocks noChangeArrowheads="1"/>
          </p:cNvSpPr>
          <p:nvPr/>
        </p:nvSpPr>
        <p:spPr bwMode="auto">
          <a:xfrm>
            <a:off x="2354263" y="4083050"/>
            <a:ext cx="3286125" cy="2184400"/>
          </a:xfrm>
          <a:prstGeom prst="can">
            <a:avLst>
              <a:gd name="adj" fmla="val 25000"/>
            </a:avLst>
          </a:prstGeom>
          <a:solidFill>
            <a:schemeClr val="bg1"/>
          </a:solidFill>
          <a:ln w="9525">
            <a:solidFill>
              <a:schemeClr val="tx1"/>
            </a:solidFill>
            <a:round/>
            <a:headEnd/>
            <a:tailEnd/>
          </a:ln>
        </p:spPr>
        <p:txBody>
          <a:bodyPr wrap="none" anchor="ctr"/>
          <a:lstStyle/>
          <a:p>
            <a:pPr algn="ctr" eaLnBrk="0" hangingPunct="0"/>
            <a:r>
              <a:rPr lang="zh-CN" altLang="en-US" sz="2800">
                <a:latin typeface="微软雅黑"/>
                <a:ea typeface="微软雅黑"/>
                <a:cs typeface="微软雅黑"/>
              </a:rPr>
              <a:t>近似的</a:t>
            </a:r>
            <a:endParaRPr lang="en-US" altLang="zh-CN" sz="2800">
              <a:latin typeface="微软雅黑"/>
              <a:ea typeface="微软雅黑"/>
              <a:cs typeface="微软雅黑"/>
            </a:endParaRPr>
          </a:p>
          <a:p>
            <a:pPr algn="ctr" eaLnBrk="0" hangingPunct="0"/>
            <a:r>
              <a:rPr lang="zh-CN" altLang="en-US" sz="2800">
                <a:latin typeface="微软雅黑"/>
                <a:ea typeface="微软雅黑"/>
                <a:cs typeface="微软雅黑"/>
              </a:rPr>
              <a:t>原始数据</a:t>
            </a:r>
            <a:endParaRPr lang="en-US" altLang="zh-CN" sz="2800">
              <a:latin typeface="微软雅黑"/>
              <a:ea typeface="微软雅黑"/>
              <a:cs typeface="微软雅黑"/>
            </a:endParaRPr>
          </a:p>
        </p:txBody>
      </p:sp>
      <p:sp>
        <p:nvSpPr>
          <p:cNvPr id="117768" name="Line 9"/>
          <p:cNvSpPr>
            <a:spLocks noChangeShapeType="1"/>
          </p:cNvSpPr>
          <p:nvPr/>
        </p:nvSpPr>
        <p:spPr bwMode="auto">
          <a:xfrm flipH="1">
            <a:off x="5656263" y="3590925"/>
            <a:ext cx="2743200" cy="18065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7769" name="Text Box 10"/>
          <p:cNvSpPr txBox="1">
            <a:spLocks noChangeArrowheads="1"/>
          </p:cNvSpPr>
          <p:nvPr/>
        </p:nvSpPr>
        <p:spPr bwMode="auto">
          <a:xfrm rot="-1797028">
            <a:off x="6226175" y="4465638"/>
            <a:ext cx="1620838" cy="522287"/>
          </a:xfrm>
          <a:prstGeom prst="rect">
            <a:avLst/>
          </a:prstGeom>
          <a:noFill/>
          <a:ln w="9525">
            <a:noFill/>
            <a:miter lim="800000"/>
            <a:headEnd/>
            <a:tailEnd/>
          </a:ln>
        </p:spPr>
        <p:txBody>
          <a:bodyPr wrap="none">
            <a:spAutoFit/>
          </a:bodyPr>
          <a:lstStyle/>
          <a:p>
            <a:pPr algn="ctr" eaLnBrk="0" hangingPunct="0"/>
            <a:r>
              <a:rPr lang="zh-CN" altLang="en-US" sz="2800">
                <a:latin typeface="微软雅黑"/>
                <a:ea typeface="微软雅黑"/>
                <a:cs typeface="微软雅黑"/>
              </a:rPr>
              <a:t>有损压缩</a:t>
            </a:r>
            <a:endParaRPr lang="en-US" altLang="zh-CN" sz="2800">
              <a:latin typeface="微软雅黑"/>
              <a:ea typeface="微软雅黑"/>
              <a:cs typeface="微软雅黑"/>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数据变换策略概述</a:t>
            </a:r>
          </a:p>
        </p:txBody>
      </p:sp>
      <p:sp>
        <p:nvSpPr>
          <p:cNvPr id="118786"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光滑：</a:t>
            </a:r>
            <a:r>
              <a:rPr lang="zh-CN" altLang="en-US" sz="2000" smtClean="0">
                <a:solidFill>
                  <a:schemeClr val="tx1"/>
                </a:solidFill>
                <a:latin typeface="微软雅黑"/>
                <a:ea typeface="微软雅黑"/>
              </a:rPr>
              <a:t>去除数据中的噪声（分箱、聚类、回归）</a:t>
            </a:r>
          </a:p>
          <a:p>
            <a:pPr marL="358775" indent="-358775"/>
            <a:r>
              <a:rPr lang="zh-CN" altLang="en-US" smtClean="0">
                <a:latin typeface="微软雅黑"/>
                <a:ea typeface="微软雅黑"/>
              </a:rPr>
              <a:t>属性构造（特征构造）：</a:t>
            </a:r>
            <a:r>
              <a:rPr lang="zh-CN" altLang="en-US" sz="2000" smtClean="0">
                <a:solidFill>
                  <a:schemeClr val="tx1"/>
                </a:solidFill>
                <a:latin typeface="微软雅黑"/>
                <a:ea typeface="微软雅黑"/>
              </a:rPr>
              <a:t>由给定属性构造新的属性，并添加到属性集中，以增加对高维数据的结构的理解和精确度</a:t>
            </a:r>
          </a:p>
          <a:p>
            <a:pPr marL="358775" indent="-358775"/>
            <a:r>
              <a:rPr lang="zh-CN" altLang="en-US" smtClean="0">
                <a:latin typeface="微软雅黑"/>
                <a:ea typeface="微软雅黑"/>
              </a:rPr>
              <a:t>聚集：</a:t>
            </a:r>
            <a:r>
              <a:rPr lang="zh-CN" altLang="en-US" sz="2000" smtClean="0">
                <a:solidFill>
                  <a:schemeClr val="tx1"/>
                </a:solidFill>
                <a:latin typeface="微软雅黑"/>
                <a:ea typeface="微软雅黑"/>
              </a:rPr>
              <a:t>对数据进行汇总或聚集</a:t>
            </a:r>
            <a:endParaRPr lang="en-US" altLang="zh-CN" sz="2000" smtClean="0">
              <a:solidFill>
                <a:schemeClr val="tx1"/>
              </a:solidFill>
              <a:latin typeface="微软雅黑"/>
              <a:ea typeface="微软雅黑"/>
            </a:endParaRPr>
          </a:p>
          <a:p>
            <a:pPr marL="358775" indent="-358775"/>
            <a:endParaRPr lang="zh-CN" altLang="en-US" sz="2000" smtClean="0">
              <a:solidFill>
                <a:schemeClr val="tx1"/>
              </a:solidFill>
              <a:latin typeface="微软雅黑"/>
              <a:ea typeface="微软雅黑"/>
            </a:endParaRPr>
          </a:p>
          <a:p>
            <a:pPr marL="358775" indent="-358775"/>
            <a:r>
              <a:rPr lang="zh-CN" altLang="en-US" smtClean="0">
                <a:latin typeface="微软雅黑"/>
                <a:ea typeface="微软雅黑"/>
              </a:rPr>
              <a:t>规范化</a:t>
            </a:r>
            <a:endParaRPr lang="en-US" altLang="zh-CN" smtClean="0">
              <a:latin typeface="微软雅黑"/>
              <a:ea typeface="微软雅黑"/>
            </a:endParaRPr>
          </a:p>
          <a:p>
            <a:pPr marL="358775" indent="-358775"/>
            <a:endParaRPr lang="en-US" altLang="zh-CN" smtClean="0">
              <a:latin typeface="微软雅黑"/>
              <a:ea typeface="微软雅黑"/>
            </a:endParaRPr>
          </a:p>
          <a:p>
            <a:pPr marL="358775" indent="-358775"/>
            <a:r>
              <a:rPr lang="zh-CN" altLang="en-US" smtClean="0">
                <a:latin typeface="微软雅黑"/>
                <a:ea typeface="微软雅黑"/>
              </a:rPr>
              <a:t>离散化</a:t>
            </a:r>
            <a:endParaRPr lang="en-US" altLang="zh-CN" sz="2000" smtClean="0">
              <a:solidFill>
                <a:schemeClr val="tx1"/>
              </a:solidFill>
              <a:latin typeface="微软雅黑"/>
              <a:ea typeface="微软雅黑"/>
            </a:endParaRPr>
          </a:p>
          <a:p>
            <a:pPr marL="358775" indent="-358775"/>
            <a:r>
              <a:rPr lang="zh-CN" altLang="en-US" smtClean="0">
                <a:latin typeface="微软雅黑"/>
                <a:ea typeface="微软雅黑"/>
              </a:rPr>
              <a:t>标称数据的概念分层产生</a:t>
            </a:r>
          </a:p>
          <a:p>
            <a:pPr marL="358775" indent="-358775"/>
            <a:endParaRPr lang="en-US" altLang="zh-CN" smtClean="0">
              <a:latin typeface="微软雅黑"/>
              <a:ea typeface="微软雅黑"/>
            </a:endParaRPr>
          </a:p>
          <a:p>
            <a:pPr marL="358775" indent="-358775"/>
            <a:endParaRPr lang="zh-CN" altLang="en-US" smtClean="0">
              <a:latin typeface="微软雅黑"/>
              <a:ea typeface="微软雅黑"/>
            </a:endParaRPr>
          </a:p>
        </p:txBody>
      </p:sp>
      <p:sp>
        <p:nvSpPr>
          <p:cNvPr id="118787" name="矩形 3"/>
          <p:cNvSpPr>
            <a:spLocks noChangeArrowheads="1"/>
          </p:cNvSpPr>
          <p:nvPr/>
        </p:nvSpPr>
        <p:spPr bwMode="auto">
          <a:xfrm>
            <a:off x="9064625" y="176213"/>
            <a:ext cx="3217863" cy="400050"/>
          </a:xfrm>
          <a:prstGeom prst="rect">
            <a:avLst/>
          </a:prstGeom>
          <a:noFill/>
          <a:ln w="9525">
            <a:noFill/>
            <a:miter lim="800000"/>
            <a:headEnd/>
            <a:tailEnd/>
          </a:ln>
        </p:spPr>
        <p:txBody>
          <a:bodyPr wrap="none">
            <a:spAutoFit/>
          </a:bodyPr>
          <a:lstStyle/>
          <a:p>
            <a:r>
              <a:rPr lang="en-US" altLang="zh-CN" sz="2000" b="1">
                <a:solidFill>
                  <a:schemeClr val="bg1"/>
                </a:solidFill>
                <a:latin typeface="微软雅黑"/>
                <a:ea typeface="微软雅黑"/>
                <a:cs typeface="微软雅黑"/>
              </a:rPr>
              <a:t>3.5 </a:t>
            </a:r>
            <a:r>
              <a:rPr lang="zh-CN" altLang="en-US" sz="2000" b="1">
                <a:solidFill>
                  <a:schemeClr val="bg1"/>
                </a:solidFill>
                <a:latin typeface="微软雅黑"/>
                <a:ea typeface="微软雅黑"/>
                <a:cs typeface="微软雅黑"/>
              </a:rPr>
              <a:t>数据变换与数据离散化</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14"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通过规范化变换数据</a:t>
            </a:r>
          </a:p>
        </p:txBody>
      </p:sp>
      <p:sp>
        <p:nvSpPr>
          <p:cNvPr id="24815"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规范化：</a:t>
            </a:r>
            <a:r>
              <a:rPr lang="zh-CN" altLang="en-US" smtClean="0">
                <a:solidFill>
                  <a:schemeClr val="tx1"/>
                </a:solidFill>
                <a:latin typeface="微软雅黑"/>
                <a:ea typeface="微软雅黑"/>
              </a:rPr>
              <a:t>将数据按比例缩放，使之落入一个特定的小区间</a:t>
            </a:r>
            <a:endParaRPr lang="en-US" altLang="zh-CN" smtClean="0">
              <a:solidFill>
                <a:schemeClr val="tx1"/>
              </a:solidFill>
              <a:latin typeface="微软雅黑"/>
              <a:ea typeface="微软雅黑"/>
            </a:endParaRPr>
          </a:p>
          <a:p>
            <a:pPr marL="719138" lvl="1" indent="-287338"/>
            <a:r>
              <a:rPr lang="zh-CN" altLang="en-US" smtClean="0">
                <a:latin typeface="微软雅黑"/>
                <a:ea typeface="微软雅黑"/>
              </a:rPr>
              <a:t>最小－最大规范化</a:t>
            </a:r>
            <a:endParaRPr lang="en-US" altLang="zh-CN" smtClean="0">
              <a:latin typeface="微软雅黑"/>
              <a:ea typeface="微软雅黑"/>
            </a:endParaRPr>
          </a:p>
          <a:p>
            <a:pPr marL="358775" indent="-358775"/>
            <a:endParaRPr lang="en-US" altLang="zh-CN" smtClean="0">
              <a:latin typeface="微软雅黑"/>
              <a:ea typeface="微软雅黑"/>
            </a:endParaRPr>
          </a:p>
          <a:p>
            <a:pPr marL="358775" indent="-358775"/>
            <a:endParaRPr lang="zh-CN" altLang="en-US" smtClean="0">
              <a:latin typeface="微软雅黑"/>
              <a:ea typeface="微软雅黑"/>
            </a:endParaRPr>
          </a:p>
          <a:p>
            <a:pPr marL="719138" lvl="1" indent="-287338"/>
            <a:r>
              <a:rPr lang="en-US" altLang="zh-CN" smtClean="0">
                <a:latin typeface="微软雅黑"/>
                <a:ea typeface="微软雅黑"/>
              </a:rPr>
              <a:t>z-score</a:t>
            </a:r>
            <a:r>
              <a:rPr lang="zh-CN" altLang="en-US" smtClean="0">
                <a:latin typeface="微软雅黑"/>
                <a:ea typeface="微软雅黑"/>
              </a:rPr>
              <a:t>规范化</a:t>
            </a:r>
            <a:endParaRPr lang="en-US" altLang="zh-CN" smtClean="0">
              <a:latin typeface="微软雅黑"/>
              <a:ea typeface="微软雅黑"/>
            </a:endParaRPr>
          </a:p>
          <a:p>
            <a:pPr marL="358775" indent="-358775"/>
            <a:endParaRPr lang="en-US" altLang="zh-CN" smtClean="0">
              <a:latin typeface="微软雅黑"/>
              <a:ea typeface="微软雅黑"/>
            </a:endParaRPr>
          </a:p>
          <a:p>
            <a:pPr marL="358775" indent="-358775"/>
            <a:endParaRPr lang="zh-CN" altLang="en-US" smtClean="0">
              <a:latin typeface="微软雅黑"/>
              <a:ea typeface="微软雅黑"/>
            </a:endParaRPr>
          </a:p>
          <a:p>
            <a:pPr marL="719138" lvl="1" indent="-287338"/>
            <a:r>
              <a:rPr lang="zh-CN" altLang="en-US" smtClean="0">
                <a:latin typeface="微软雅黑"/>
                <a:ea typeface="微软雅黑"/>
              </a:rPr>
              <a:t>小数定标规范化</a:t>
            </a:r>
          </a:p>
          <a:p>
            <a:pPr marL="358775" indent="-358775"/>
            <a:endParaRPr lang="zh-CN" altLang="en-US" smtClean="0">
              <a:latin typeface="微软雅黑"/>
              <a:ea typeface="微软雅黑"/>
            </a:endParaRPr>
          </a:p>
        </p:txBody>
      </p:sp>
      <p:graphicFrame>
        <p:nvGraphicFramePr>
          <p:cNvPr id="24810" name="Object 234"/>
          <p:cNvGraphicFramePr>
            <a:graphicFrameLocks noChangeAspect="1"/>
          </p:cNvGraphicFramePr>
          <p:nvPr/>
        </p:nvGraphicFramePr>
        <p:xfrm>
          <a:off x="1817688" y="2146300"/>
          <a:ext cx="6121400" cy="722313"/>
        </p:xfrm>
        <a:graphic>
          <a:graphicData uri="http://schemas.openxmlformats.org/presentationml/2006/ole">
            <p:oleObj spid="_x0000_s24810" name="Equation" r:id="rId3" imgW="3340100" imgH="393700" progId="Equation.3">
              <p:embed/>
            </p:oleObj>
          </a:graphicData>
        </a:graphic>
      </p:graphicFrame>
      <p:graphicFrame>
        <p:nvGraphicFramePr>
          <p:cNvPr id="24811" name="Object 235"/>
          <p:cNvGraphicFramePr>
            <a:graphicFrameLocks noChangeAspect="1"/>
          </p:cNvGraphicFramePr>
          <p:nvPr/>
        </p:nvGraphicFramePr>
        <p:xfrm>
          <a:off x="1817688" y="3665538"/>
          <a:ext cx="2520950" cy="847725"/>
        </p:xfrm>
        <a:graphic>
          <a:graphicData uri="http://schemas.openxmlformats.org/presentationml/2006/ole">
            <p:oleObj spid="_x0000_s24811" name="公式" r:id="rId4" imgW="1244600" imgH="419100" progId="Equation.3">
              <p:embed/>
            </p:oleObj>
          </a:graphicData>
        </a:graphic>
      </p:graphicFrame>
      <p:graphicFrame>
        <p:nvGraphicFramePr>
          <p:cNvPr id="24812" name="Object 236"/>
          <p:cNvGraphicFramePr>
            <a:graphicFrameLocks noChangeAspect="1"/>
          </p:cNvGraphicFramePr>
          <p:nvPr/>
        </p:nvGraphicFramePr>
        <p:xfrm>
          <a:off x="1817688" y="5286375"/>
          <a:ext cx="936625" cy="744538"/>
        </p:xfrm>
        <a:graphic>
          <a:graphicData uri="http://schemas.openxmlformats.org/presentationml/2006/ole">
            <p:oleObj spid="_x0000_s24812" name="Equation" r:id="rId5" imgW="495085" imgH="393529" progId="Equation.3">
              <p:embed/>
            </p:oleObj>
          </a:graphicData>
        </a:graphic>
      </p:graphicFrame>
      <p:sp>
        <p:nvSpPr>
          <p:cNvPr id="24816" name="Text Box 9"/>
          <p:cNvSpPr txBox="1">
            <a:spLocks noChangeArrowheads="1"/>
          </p:cNvSpPr>
          <p:nvPr/>
        </p:nvSpPr>
        <p:spPr bwMode="auto">
          <a:xfrm>
            <a:off x="2940050" y="5408613"/>
            <a:ext cx="6126163" cy="500062"/>
          </a:xfrm>
          <a:prstGeom prst="rect">
            <a:avLst/>
          </a:prstGeom>
          <a:noFill/>
          <a:ln w="9525">
            <a:noFill/>
            <a:miter lim="800000"/>
            <a:headEnd/>
            <a:tailEnd/>
          </a:ln>
        </p:spPr>
        <p:txBody>
          <a:bodyPr anchor="ctr">
            <a:spAutoFit/>
          </a:bodyPr>
          <a:lstStyle/>
          <a:p>
            <a:pPr>
              <a:lnSpc>
                <a:spcPct val="150000"/>
              </a:lnSpc>
              <a:buFont typeface="Wingdings" pitchFamily="2" charset="2"/>
              <a:buNone/>
            </a:pPr>
            <a:r>
              <a:rPr lang="zh-CN" altLang="en-US" sz="2000">
                <a:solidFill>
                  <a:srgbClr val="3B3838"/>
                </a:solidFill>
                <a:latin typeface="微软雅黑"/>
                <a:ea typeface="微软雅黑"/>
                <a:cs typeface="微软雅黑"/>
              </a:rPr>
              <a:t>其中，</a:t>
            </a:r>
            <a:r>
              <a:rPr lang="en-US" altLang="zh-CN" sz="2000">
                <a:solidFill>
                  <a:srgbClr val="3B3838"/>
                </a:solidFill>
                <a:latin typeface="微软雅黑"/>
                <a:ea typeface="微软雅黑"/>
                <a:cs typeface="微软雅黑"/>
              </a:rPr>
              <a:t>j</a:t>
            </a:r>
            <a:r>
              <a:rPr lang="zh-CN" altLang="en-US" sz="2000">
                <a:solidFill>
                  <a:srgbClr val="3B3838"/>
                </a:solidFill>
                <a:latin typeface="微软雅黑"/>
                <a:ea typeface="微软雅黑"/>
                <a:cs typeface="微软雅黑"/>
              </a:rPr>
              <a:t>是使 </a:t>
            </a:r>
            <a:r>
              <a:rPr lang="en-US" altLang="zh-CN" sz="2000">
                <a:solidFill>
                  <a:srgbClr val="3B3838"/>
                </a:solidFill>
                <a:latin typeface="微软雅黑"/>
                <a:ea typeface="微软雅黑"/>
                <a:cs typeface="微软雅黑"/>
              </a:rPr>
              <a:t>Max(|     |)&lt;1</a:t>
            </a:r>
            <a:r>
              <a:rPr lang="zh-CN" altLang="en-US" sz="2000">
                <a:solidFill>
                  <a:srgbClr val="3B3838"/>
                </a:solidFill>
                <a:latin typeface="微软雅黑"/>
                <a:ea typeface="微软雅黑"/>
                <a:cs typeface="微软雅黑"/>
              </a:rPr>
              <a:t>的最小整数</a:t>
            </a:r>
          </a:p>
        </p:txBody>
      </p:sp>
      <p:graphicFrame>
        <p:nvGraphicFramePr>
          <p:cNvPr id="24813" name="Object 237"/>
          <p:cNvGraphicFramePr>
            <a:graphicFrameLocks noChangeAspect="1"/>
          </p:cNvGraphicFramePr>
          <p:nvPr/>
        </p:nvGraphicFramePr>
        <p:xfrm>
          <a:off x="5162550" y="5456238"/>
          <a:ext cx="320675" cy="404812"/>
        </p:xfrm>
        <a:graphic>
          <a:graphicData uri="http://schemas.openxmlformats.org/presentationml/2006/ole">
            <p:oleObj spid="_x0000_s24813" name="Equation" r:id="rId6" imgW="139579" imgH="177646" progId="Equation.3">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离散化</a:t>
            </a:r>
          </a:p>
        </p:txBody>
      </p:sp>
      <p:sp>
        <p:nvSpPr>
          <p:cNvPr id="12185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离散化：</a:t>
            </a:r>
            <a:r>
              <a:rPr lang="zh-CN" altLang="en-US" smtClean="0">
                <a:solidFill>
                  <a:schemeClr val="tx1"/>
                </a:solidFill>
                <a:latin typeface="微软雅黑"/>
                <a:ea typeface="微软雅黑"/>
              </a:rPr>
              <a:t>将连续属性的值域划分区间，便于数据挖掘，影响顶层决策</a:t>
            </a:r>
            <a:endParaRPr lang="en-US" altLang="zh-CN" smtClean="0">
              <a:solidFill>
                <a:schemeClr val="tx1"/>
              </a:solidFill>
              <a:latin typeface="微软雅黑"/>
              <a:ea typeface="微软雅黑"/>
            </a:endParaRPr>
          </a:p>
          <a:p>
            <a:pPr marL="719138" lvl="1" indent="-287338"/>
            <a:r>
              <a:rPr lang="zh-CN" altLang="en-US" smtClean="0">
                <a:latin typeface="微软雅黑"/>
                <a:ea typeface="微软雅黑"/>
              </a:rPr>
              <a:t>以数值数据年龄为例</a:t>
            </a:r>
            <a:endParaRPr lang="en-US" altLang="zh-CN" smtClean="0">
              <a:latin typeface="微软雅黑"/>
              <a:ea typeface="微软雅黑"/>
            </a:endParaRPr>
          </a:p>
          <a:p>
            <a:pPr marL="1079500" lvl="2" indent="-215900"/>
            <a:r>
              <a:rPr lang="zh-CN" altLang="en-US" smtClean="0">
                <a:latin typeface="微软雅黑"/>
                <a:ea typeface="微软雅黑"/>
              </a:rPr>
              <a:t>年龄是个连续属性，可以取</a:t>
            </a:r>
            <a:r>
              <a:rPr lang="en-US" altLang="zh-CN" smtClean="0">
                <a:latin typeface="微软雅黑"/>
                <a:ea typeface="微软雅黑"/>
              </a:rPr>
              <a:t>0~100</a:t>
            </a:r>
            <a:r>
              <a:rPr lang="zh-CN" altLang="en-US" smtClean="0">
                <a:latin typeface="微软雅黑"/>
                <a:ea typeface="微软雅黑"/>
              </a:rPr>
              <a:t>及以上的整数，单独研究特定年龄的样本数据并没有太大意义 </a:t>
            </a:r>
            <a:endParaRPr lang="en-US" altLang="zh-CN" smtClean="0">
              <a:latin typeface="微软雅黑"/>
              <a:ea typeface="微软雅黑"/>
            </a:endParaRPr>
          </a:p>
          <a:p>
            <a:pPr marL="1079500" lvl="2" indent="-215900"/>
            <a:r>
              <a:rPr lang="zh-CN" altLang="en-US" smtClean="0">
                <a:latin typeface="微软雅黑"/>
                <a:ea typeface="微软雅黑"/>
              </a:rPr>
              <a:t>但年龄可以用区间标签</a:t>
            </a:r>
            <a:r>
              <a:rPr lang="en-US" altLang="zh-CN" smtClean="0">
                <a:latin typeface="微软雅黑"/>
                <a:ea typeface="微软雅黑"/>
              </a:rPr>
              <a:t>(0~18,19~30,30~50,&gt;50)</a:t>
            </a:r>
            <a:r>
              <a:rPr lang="zh-CN" altLang="en-US" smtClean="0">
                <a:latin typeface="微软雅黑"/>
                <a:ea typeface="微软雅黑"/>
              </a:rPr>
              <a:t>或者概念标签</a:t>
            </a:r>
            <a:r>
              <a:rPr lang="en-US" altLang="zh-CN" smtClean="0">
                <a:latin typeface="微软雅黑"/>
                <a:ea typeface="微软雅黑"/>
              </a:rPr>
              <a:t>(</a:t>
            </a:r>
            <a:r>
              <a:rPr lang="zh-CN" altLang="en-US" smtClean="0">
                <a:latin typeface="微软雅黑"/>
                <a:ea typeface="微软雅黑"/>
              </a:rPr>
              <a:t>童年</a:t>
            </a:r>
            <a:r>
              <a:rPr lang="en-US" altLang="zh-CN" smtClean="0">
                <a:latin typeface="微软雅黑"/>
                <a:ea typeface="微软雅黑"/>
              </a:rPr>
              <a:t>,</a:t>
            </a:r>
            <a:r>
              <a:rPr lang="zh-CN" altLang="en-US" smtClean="0">
                <a:latin typeface="微软雅黑"/>
                <a:ea typeface="微软雅黑"/>
              </a:rPr>
              <a:t>青年</a:t>
            </a:r>
            <a:r>
              <a:rPr lang="en-US" altLang="zh-CN" smtClean="0">
                <a:latin typeface="微软雅黑"/>
                <a:ea typeface="微软雅黑"/>
              </a:rPr>
              <a:t>,</a:t>
            </a:r>
            <a:r>
              <a:rPr lang="zh-CN" altLang="en-US" smtClean="0">
                <a:latin typeface="微软雅黑"/>
                <a:ea typeface="微软雅黑"/>
              </a:rPr>
              <a:t>中年</a:t>
            </a:r>
            <a:r>
              <a:rPr lang="en-US" altLang="zh-CN" smtClean="0">
                <a:latin typeface="微软雅黑"/>
                <a:ea typeface="微软雅黑"/>
              </a:rPr>
              <a:t>,</a:t>
            </a:r>
            <a:r>
              <a:rPr lang="zh-CN" altLang="en-US" smtClean="0">
                <a:latin typeface="微软雅黑"/>
                <a:ea typeface="微软雅黑"/>
              </a:rPr>
              <a:t>老年</a:t>
            </a:r>
            <a:r>
              <a:rPr lang="en-US" altLang="zh-CN" smtClean="0">
                <a:latin typeface="微软雅黑"/>
                <a:ea typeface="微软雅黑"/>
              </a:rPr>
              <a:t>)</a:t>
            </a:r>
            <a:r>
              <a:rPr lang="zh-CN" altLang="en-US" smtClean="0">
                <a:latin typeface="微软雅黑"/>
                <a:ea typeface="微软雅黑"/>
              </a:rPr>
              <a:t>替换元素值，这些标签可以递归地组织成更高层概念，导致数值属性的概念分层，这样的研究成果才有指导价值</a:t>
            </a:r>
          </a:p>
          <a:p>
            <a:pPr marL="719138" lvl="1" indent="-287338">
              <a:buClr>
                <a:schemeClr val="tx1"/>
              </a:buClr>
              <a:buSzPct val="70000"/>
            </a:pPr>
            <a:r>
              <a:rPr lang="zh-CN" altLang="en-US" smtClean="0">
                <a:latin typeface="微软雅黑"/>
                <a:ea typeface="微软雅黑"/>
                <a:sym typeface="Symbol" pitchFamily="18" charset="2"/>
              </a:rPr>
              <a:t>分类方式</a:t>
            </a:r>
            <a:endParaRPr lang="en-US" altLang="zh-CN" smtClean="0">
              <a:latin typeface="微软雅黑"/>
              <a:ea typeface="微软雅黑"/>
              <a:sym typeface="Symbol" pitchFamily="18" charset="2"/>
            </a:endParaRPr>
          </a:p>
          <a:p>
            <a:pPr marL="1079500" lvl="2" indent="-215900">
              <a:buClr>
                <a:schemeClr val="tx1"/>
              </a:buClr>
              <a:buSzPct val="70000"/>
            </a:pPr>
            <a:r>
              <a:rPr lang="zh-CN" altLang="en-US" smtClean="0">
                <a:latin typeface="微软雅黑"/>
                <a:ea typeface="微软雅黑"/>
                <a:sym typeface="Symbol" pitchFamily="18" charset="2"/>
              </a:rPr>
              <a:t>根据是否使用类信息，分为监督离散化（</a:t>
            </a:r>
            <a:r>
              <a:rPr lang="en-US" altLang="zh-CN" smtClean="0">
                <a:latin typeface="微软雅黑"/>
                <a:ea typeface="微软雅黑"/>
                <a:sym typeface="Symbol" pitchFamily="18" charset="2"/>
              </a:rPr>
              <a:t>supervised discretization</a:t>
            </a:r>
            <a:r>
              <a:rPr lang="zh-CN" altLang="en-US" smtClean="0">
                <a:latin typeface="微软雅黑"/>
                <a:ea typeface="微软雅黑"/>
                <a:sym typeface="Symbol" pitchFamily="18" charset="2"/>
              </a:rPr>
              <a:t>）和非监督离散化（</a:t>
            </a:r>
            <a:r>
              <a:rPr lang="en-US" altLang="zh-CN" smtClean="0">
                <a:latin typeface="微软雅黑"/>
                <a:ea typeface="微软雅黑"/>
                <a:sym typeface="Symbol" pitchFamily="18" charset="2"/>
              </a:rPr>
              <a:t>unsupervised discretization</a:t>
            </a:r>
            <a:r>
              <a:rPr lang="zh-CN" altLang="en-US" smtClean="0">
                <a:latin typeface="微软雅黑"/>
                <a:ea typeface="微软雅黑"/>
                <a:sym typeface="Symbol" pitchFamily="18" charset="2"/>
              </a:rPr>
              <a:t>）。</a:t>
            </a:r>
          </a:p>
          <a:p>
            <a:pPr marL="1079500" lvl="2" indent="-215900">
              <a:buClr>
                <a:schemeClr val="tx1"/>
              </a:buClr>
              <a:buSzPct val="70000"/>
            </a:pPr>
            <a:r>
              <a:rPr lang="zh-CN" altLang="en-US" smtClean="0">
                <a:latin typeface="微软雅黑"/>
                <a:ea typeface="微软雅黑"/>
                <a:sym typeface="Symbol" pitchFamily="18" charset="2"/>
              </a:rPr>
              <a:t>根据离散化的时行方向，分为分裂：自顶向下离散化；合并：由底向上离散化。</a:t>
            </a:r>
            <a:endParaRPr lang="en-US" altLang="zh-CN" smtClean="0">
              <a:latin typeface="微软雅黑"/>
              <a:ea typeface="微软雅黑"/>
              <a:sym typeface="Symbol" pitchFamily="18" charset="2"/>
            </a:endParaRPr>
          </a:p>
          <a:p>
            <a:pPr marL="358775" indent="-358775"/>
            <a:endParaRPr lang="zh-CN" altLang="en-US" smtClean="0">
              <a:latin typeface="微软雅黑"/>
              <a:ea typeface="微软雅黑"/>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数值数据的离散化方法</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lnSpc>
                <a:spcPct val="130000"/>
              </a:lnSpc>
              <a:spcAft>
                <a:spcPts val="0"/>
              </a:spcAft>
              <a:defRPr/>
            </a:pPr>
            <a:r>
              <a:rPr lang="zh-CN" altLang="en-US" dirty="0">
                <a:cs typeface="+mn-cs"/>
                <a:sym typeface="Symbol" pitchFamily="18" charset="2"/>
              </a:rPr>
              <a:t>数值数据的离散化方法</a:t>
            </a:r>
          </a:p>
          <a:p>
            <a:pPr lvl="1" fontAlgn="auto">
              <a:lnSpc>
                <a:spcPct val="130000"/>
              </a:lnSpc>
              <a:spcAft>
                <a:spcPts val="0"/>
              </a:spcAft>
              <a:defRPr/>
            </a:pPr>
            <a:r>
              <a:rPr lang="zh-CN" altLang="en-US" dirty="0">
                <a:cs typeface="+mn-cs"/>
              </a:rPr>
              <a:t>分箱（</a:t>
            </a:r>
            <a:r>
              <a:rPr lang="en-US" altLang="zh-CN" dirty="0">
                <a:cs typeface="+mn-cs"/>
              </a:rPr>
              <a:t>binning</a:t>
            </a:r>
            <a:r>
              <a:rPr lang="zh-CN" altLang="en-US" dirty="0">
                <a:cs typeface="+mn-cs"/>
              </a:rPr>
              <a:t>）</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rPr>
              <a:t>自顶向下分裂，非监督的</a:t>
            </a:r>
          </a:p>
          <a:p>
            <a:pPr lvl="1" fontAlgn="auto">
              <a:lnSpc>
                <a:spcPct val="130000"/>
              </a:lnSpc>
              <a:spcAft>
                <a:spcPts val="0"/>
              </a:spcAft>
              <a:defRPr/>
            </a:pPr>
            <a:r>
              <a:rPr lang="zh-CN" altLang="en-US" dirty="0">
                <a:cs typeface="+mn-cs"/>
              </a:rPr>
              <a:t>直方图分析（</a:t>
            </a:r>
            <a:r>
              <a:rPr lang="en-US" altLang="zh-CN" dirty="0">
                <a:cs typeface="+mn-cs"/>
              </a:rPr>
              <a:t>histogram</a:t>
            </a:r>
            <a:r>
              <a:rPr lang="zh-CN" altLang="en-US" dirty="0">
                <a:cs typeface="+mn-cs"/>
              </a:rPr>
              <a:t>）</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sym typeface="Symbol" pitchFamily="18" charset="2"/>
              </a:rPr>
              <a:t>自顶向下分裂，非监督的</a:t>
            </a:r>
            <a:endParaRPr lang="zh-CN" altLang="en-US" dirty="0">
              <a:cs typeface="+mn-cs"/>
            </a:endParaRPr>
          </a:p>
          <a:p>
            <a:pPr lvl="1" fontAlgn="auto">
              <a:lnSpc>
                <a:spcPct val="130000"/>
              </a:lnSpc>
              <a:spcAft>
                <a:spcPts val="0"/>
              </a:spcAft>
              <a:defRPr/>
            </a:pPr>
            <a:r>
              <a:rPr lang="zh-CN" altLang="en-US" dirty="0">
                <a:cs typeface="+mn-cs"/>
              </a:rPr>
              <a:t>聚类分析</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sym typeface="Symbol" pitchFamily="18" charset="2"/>
              </a:rPr>
              <a:t>自顶向下分裂或</a:t>
            </a:r>
            <a:r>
              <a:rPr lang="zh-CN" altLang="en-US" dirty="0">
                <a:cs typeface="+mn-cs"/>
              </a:rPr>
              <a:t>将</a:t>
            </a:r>
            <a:r>
              <a:rPr lang="zh-CN" altLang="en-US" dirty="0">
                <a:cs typeface="+mn-cs"/>
                <a:sym typeface="Symbol" pitchFamily="18" charset="2"/>
              </a:rPr>
              <a:t>由底向上合并，</a:t>
            </a:r>
            <a:r>
              <a:rPr lang="zh-CN" altLang="en-US" dirty="0">
                <a:cs typeface="+mn-cs"/>
              </a:rPr>
              <a:t>数据划分成簇，每个簇形成同一个概念层上的一个节点</a:t>
            </a:r>
          </a:p>
          <a:p>
            <a:pPr lvl="1" fontAlgn="auto">
              <a:lnSpc>
                <a:spcPct val="130000"/>
              </a:lnSpc>
              <a:spcAft>
                <a:spcPts val="0"/>
              </a:spcAft>
              <a:defRPr/>
            </a:pPr>
            <a:r>
              <a:rPr lang="zh-CN" altLang="en-US" dirty="0">
                <a:cs typeface="+mn-cs"/>
              </a:rPr>
              <a:t>基于熵的离散化（决策树分析）</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sym typeface="Symbol" pitchFamily="18" charset="2"/>
              </a:rPr>
              <a:t>自顶向下分裂，监督的。</a:t>
            </a:r>
          </a:p>
          <a:p>
            <a:pPr lvl="1" fontAlgn="auto">
              <a:lnSpc>
                <a:spcPct val="130000"/>
              </a:lnSpc>
              <a:spcAft>
                <a:spcPts val="0"/>
              </a:spcAft>
              <a:defRPr/>
            </a:pPr>
            <a:r>
              <a:rPr lang="zh-CN" altLang="en-US" dirty="0">
                <a:cs typeface="+mn-cs"/>
                <a:sym typeface="Symbol" pitchFamily="18" charset="2"/>
              </a:rPr>
              <a:t>基于</a:t>
            </a:r>
            <a:r>
              <a:rPr lang="en-US" altLang="zh-CN" sz="2200" dirty="0">
                <a:cs typeface="+mn-cs"/>
                <a:sym typeface="Symbol" pitchFamily="18" charset="2"/>
              </a:rPr>
              <a:t></a:t>
            </a:r>
            <a:r>
              <a:rPr lang="en-US" altLang="zh-CN" baseline="30000" dirty="0">
                <a:cs typeface="+mn-cs"/>
              </a:rPr>
              <a:t>2</a:t>
            </a:r>
            <a:r>
              <a:rPr lang="zh-CN" altLang="en-US" dirty="0">
                <a:cs typeface="+mn-cs"/>
              </a:rPr>
              <a:t>分析的离散化（相关分析）</a:t>
            </a:r>
            <a:endParaRPr lang="en-US" altLang="zh-CN" dirty="0">
              <a:cs typeface="+mn-cs"/>
            </a:endParaRPr>
          </a:p>
          <a:p>
            <a:pPr lvl="2" fontAlgn="auto">
              <a:spcAft>
                <a:spcPts val="0"/>
              </a:spcAft>
              <a:buFont typeface="Arial" panose="020B0604020202020204" pitchFamily="34" charset="0"/>
              <a:buChar char="•"/>
              <a:defRPr/>
            </a:pPr>
            <a:r>
              <a:rPr lang="zh-CN" altLang="en-US" dirty="0">
                <a:cs typeface="+mn-cs"/>
                <a:sym typeface="Symbol" pitchFamily="18" charset="2"/>
              </a:rPr>
              <a:t>由底向上合并，监督的。</a:t>
            </a:r>
          </a:p>
          <a:p>
            <a:pPr marL="0" indent="0" fontAlgn="auto">
              <a:spcAft>
                <a:spcPts val="0"/>
              </a:spcAft>
              <a:buFont typeface="Wingdings" panose="05000000000000000000" pitchFamily="2" charset="2"/>
              <a:buNone/>
              <a:defRPr/>
            </a:pPr>
            <a:endParaRPr lang="en-US" altLang="zh-CN" dirty="0">
              <a:cs typeface="+mn-cs"/>
              <a:sym typeface="Symbol" pitchFamily="18" charset="2"/>
            </a:endParaRPr>
          </a:p>
          <a:p>
            <a:pPr fontAlgn="auto">
              <a:spcAft>
                <a:spcPts val="0"/>
              </a:spcAft>
              <a:defRPr/>
            </a:pPr>
            <a:endParaRPr lang="zh-CN" altLang="en-US" dirty="0">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标称数据的概念分层产生</a:t>
            </a:r>
          </a:p>
        </p:txBody>
      </p:sp>
      <p:sp>
        <p:nvSpPr>
          <p:cNvPr id="124930"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标称数据的概念分层产生：将标称数据变换到多个粒度层，标称数据是无序的离散数据，它有有限个不同值（但可能很多个）</a:t>
            </a:r>
            <a:endParaRPr lang="en-US" altLang="zh-CN" smtClean="0">
              <a:latin typeface="微软雅黑"/>
              <a:ea typeface="微软雅黑"/>
            </a:endParaRPr>
          </a:p>
          <a:p>
            <a:pPr marL="358775" indent="-358775"/>
            <a:r>
              <a:rPr lang="zh-CN" altLang="en-US" smtClean="0">
                <a:latin typeface="微软雅黑"/>
                <a:ea typeface="微软雅黑"/>
              </a:rPr>
              <a:t>标称数据的概念分层产生方法</a:t>
            </a:r>
            <a:endParaRPr lang="en-US" altLang="zh-CN" smtClean="0">
              <a:latin typeface="微软雅黑"/>
              <a:ea typeface="微软雅黑"/>
            </a:endParaRPr>
          </a:p>
          <a:p>
            <a:pPr marL="719138" lvl="1" indent="-287338"/>
            <a:r>
              <a:rPr lang="zh-CN" altLang="en-US" smtClean="0">
                <a:latin typeface="微软雅黑"/>
                <a:ea typeface="微软雅黑"/>
              </a:rPr>
              <a:t>由用户或专家在模式级显式的说明</a:t>
            </a:r>
            <a:r>
              <a:rPr lang="zh-CN" altLang="en-US" smtClean="0">
                <a:solidFill>
                  <a:srgbClr val="FF0000"/>
                </a:solidFill>
                <a:latin typeface="微软雅黑"/>
                <a:ea typeface="微软雅黑"/>
              </a:rPr>
              <a:t>属性</a:t>
            </a:r>
            <a:r>
              <a:rPr lang="zh-CN" altLang="en-US" smtClean="0">
                <a:latin typeface="微软雅黑"/>
                <a:ea typeface="微软雅黑"/>
              </a:rPr>
              <a:t>的部分序</a:t>
            </a:r>
            <a:endParaRPr lang="en-US" altLang="zh-CN" smtClean="0">
              <a:latin typeface="微软雅黑"/>
              <a:ea typeface="微软雅黑"/>
            </a:endParaRPr>
          </a:p>
          <a:p>
            <a:pPr marL="1079500" lvl="2" indent="-215900"/>
            <a:r>
              <a:rPr lang="zh-CN" altLang="en-US" smtClean="0">
                <a:latin typeface="微软雅黑"/>
                <a:ea typeface="微软雅黑"/>
              </a:rPr>
              <a:t>区</a:t>
            </a:r>
            <a:r>
              <a:rPr lang="en-US" altLang="zh-CN" smtClean="0">
                <a:latin typeface="微软雅黑"/>
                <a:ea typeface="微软雅黑"/>
              </a:rPr>
              <a:t>&lt;</a:t>
            </a:r>
            <a:r>
              <a:rPr lang="zh-CN" altLang="en-US" smtClean="0">
                <a:latin typeface="微软雅黑"/>
                <a:ea typeface="微软雅黑"/>
              </a:rPr>
              <a:t>市</a:t>
            </a:r>
            <a:r>
              <a:rPr lang="en-US" altLang="zh-CN" smtClean="0">
                <a:latin typeface="微软雅黑"/>
                <a:ea typeface="微软雅黑"/>
              </a:rPr>
              <a:t>&lt;</a:t>
            </a:r>
            <a:r>
              <a:rPr lang="zh-CN" altLang="en-US" smtClean="0">
                <a:latin typeface="微软雅黑"/>
                <a:ea typeface="微软雅黑"/>
              </a:rPr>
              <a:t>省</a:t>
            </a:r>
            <a:r>
              <a:rPr lang="en-US" altLang="zh-CN" smtClean="0">
                <a:latin typeface="微软雅黑"/>
                <a:ea typeface="微软雅黑"/>
              </a:rPr>
              <a:t>&lt;</a:t>
            </a:r>
            <a:r>
              <a:rPr lang="zh-CN" altLang="en-US" smtClean="0">
                <a:latin typeface="微软雅黑"/>
                <a:ea typeface="微软雅黑"/>
              </a:rPr>
              <a:t>国家</a:t>
            </a:r>
            <a:endParaRPr lang="en-US" altLang="zh-CN" smtClean="0">
              <a:latin typeface="微软雅黑"/>
              <a:ea typeface="微软雅黑"/>
            </a:endParaRPr>
          </a:p>
          <a:p>
            <a:pPr marL="719138" lvl="1" indent="-287338"/>
            <a:r>
              <a:rPr lang="zh-CN" altLang="en-US" smtClean="0">
                <a:latin typeface="微软雅黑"/>
                <a:ea typeface="微软雅黑"/>
              </a:rPr>
              <a:t>通过显示数据分组说明</a:t>
            </a:r>
            <a:r>
              <a:rPr lang="zh-CN" altLang="en-US" smtClean="0">
                <a:solidFill>
                  <a:srgbClr val="FF0000"/>
                </a:solidFill>
                <a:latin typeface="微软雅黑"/>
                <a:ea typeface="微软雅黑"/>
              </a:rPr>
              <a:t>分层结构</a:t>
            </a:r>
            <a:r>
              <a:rPr lang="zh-CN" altLang="en-US" smtClean="0">
                <a:latin typeface="微软雅黑"/>
                <a:ea typeface="微软雅黑"/>
              </a:rPr>
              <a:t>的一部分</a:t>
            </a:r>
            <a:endParaRPr lang="en-US" altLang="zh-CN" smtClean="0">
              <a:latin typeface="微软雅黑"/>
              <a:ea typeface="微软雅黑"/>
            </a:endParaRPr>
          </a:p>
          <a:p>
            <a:pPr marL="1079500" lvl="2" indent="-215900"/>
            <a:r>
              <a:rPr lang="en-US" altLang="zh-CN" smtClean="0">
                <a:latin typeface="微软雅黑"/>
                <a:ea typeface="微软雅黑"/>
              </a:rPr>
              <a:t>{</a:t>
            </a:r>
            <a:r>
              <a:rPr lang="zh-CN" altLang="en-US" smtClean="0">
                <a:latin typeface="微软雅黑"/>
                <a:ea typeface="微软雅黑"/>
              </a:rPr>
              <a:t>福建，广东，浙江</a:t>
            </a:r>
            <a:r>
              <a:rPr lang="en-US" altLang="zh-CN" smtClean="0">
                <a:latin typeface="微软雅黑"/>
                <a:ea typeface="微软雅黑"/>
              </a:rPr>
              <a:t>}&lt;</a:t>
            </a:r>
            <a:r>
              <a:rPr lang="zh-CN" altLang="en-US" smtClean="0">
                <a:latin typeface="微软雅黑"/>
                <a:ea typeface="微软雅黑"/>
              </a:rPr>
              <a:t>中国东南部</a:t>
            </a:r>
            <a:endParaRPr lang="en-US" altLang="zh-CN" smtClean="0">
              <a:latin typeface="微软雅黑"/>
              <a:ea typeface="微软雅黑"/>
            </a:endParaRPr>
          </a:p>
          <a:p>
            <a:pPr marL="719138" lvl="1" indent="-287338"/>
            <a:r>
              <a:rPr lang="zh-CN" altLang="en-US" smtClean="0">
                <a:latin typeface="微软雅黑"/>
                <a:ea typeface="微软雅黑"/>
              </a:rPr>
              <a:t>说明属性集，但不说明它们的偏序，然后系统根据算法自动产生属性的序，构造有意义的概念分层（示例）</a:t>
            </a:r>
          </a:p>
          <a:p>
            <a:pPr marL="719138" lvl="1" indent="-287338"/>
            <a:r>
              <a:rPr lang="zh-CN" altLang="en-US" smtClean="0">
                <a:latin typeface="微软雅黑"/>
                <a:ea typeface="微软雅黑"/>
              </a:rPr>
              <a:t>对只说明</a:t>
            </a:r>
            <a:r>
              <a:rPr lang="zh-CN" altLang="en-US" smtClean="0">
                <a:solidFill>
                  <a:srgbClr val="FF0000"/>
                </a:solidFill>
                <a:latin typeface="微软雅黑"/>
                <a:ea typeface="微软雅黑"/>
              </a:rPr>
              <a:t>部分属性集</a:t>
            </a:r>
            <a:r>
              <a:rPr lang="zh-CN" altLang="en-US" smtClean="0">
                <a:latin typeface="微软雅黑"/>
                <a:ea typeface="微软雅黑"/>
              </a:rPr>
              <a:t>的情况，则可根据数据库模式中的数据语义定义对属性的捆绑信息，来恢复相关的属性</a:t>
            </a:r>
          </a:p>
          <a:p>
            <a:pPr marL="358775" indent="-358775"/>
            <a:endParaRPr lang="zh-CN" altLang="en-US" smtClean="0">
              <a:latin typeface="微软雅黑"/>
              <a:ea typeface="微软雅黑"/>
            </a:endParaRPr>
          </a:p>
          <a:p>
            <a:pPr marL="358775" indent="-358775"/>
            <a:endParaRPr lang="zh-CN" altLang="en-US" smtClean="0">
              <a:latin typeface="微软雅黑"/>
              <a:ea typeface="微软雅黑"/>
            </a:endParaRPr>
          </a:p>
          <a:p>
            <a:pPr marL="358775" indent="-358775"/>
            <a:endParaRPr lang="zh-CN" altLang="en-US" smtClean="0">
              <a:latin typeface="微软雅黑"/>
              <a:ea typeface="微软雅黑"/>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标称数据的概念分层产生</a:t>
            </a:r>
          </a:p>
        </p:txBody>
      </p:sp>
      <p:sp>
        <p:nvSpPr>
          <p:cNvPr id="12697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启发规则：较高概念分层的属性，通常包含较少的不同值</a:t>
            </a:r>
          </a:p>
        </p:txBody>
      </p:sp>
      <p:sp>
        <p:nvSpPr>
          <p:cNvPr id="126979" name="Oval 4"/>
          <p:cNvSpPr>
            <a:spLocks noChangeArrowheads="1"/>
          </p:cNvSpPr>
          <p:nvPr/>
        </p:nvSpPr>
        <p:spPr bwMode="auto">
          <a:xfrm>
            <a:off x="2514600" y="2573338"/>
            <a:ext cx="3581400" cy="342900"/>
          </a:xfrm>
          <a:prstGeom prst="ellipse">
            <a:avLst/>
          </a:prstGeom>
          <a:solidFill>
            <a:schemeClr val="folHlink"/>
          </a:solidFill>
          <a:ln w="9525">
            <a:solidFill>
              <a:schemeClr val="folHlink"/>
            </a:solidFill>
            <a:round/>
            <a:headEnd/>
            <a:tailEnd/>
          </a:ln>
        </p:spPr>
        <p:txBody>
          <a:bodyPr wrap="none" anchor="ctr"/>
          <a:lstStyle/>
          <a:p>
            <a:pPr algn="ctr" eaLnBrk="0" hangingPunct="0"/>
            <a:r>
              <a:rPr lang="en-US" altLang="zh-CN" sz="2400">
                <a:solidFill>
                  <a:srgbClr val="F6E6EA"/>
                </a:solidFill>
                <a:latin typeface="微软雅黑"/>
                <a:ea typeface="微软雅黑"/>
                <a:cs typeface="微软雅黑"/>
              </a:rPr>
              <a:t>country</a:t>
            </a:r>
          </a:p>
        </p:txBody>
      </p:sp>
      <p:sp>
        <p:nvSpPr>
          <p:cNvPr id="126980" name="Oval 5"/>
          <p:cNvSpPr>
            <a:spLocks noChangeArrowheads="1"/>
          </p:cNvSpPr>
          <p:nvPr/>
        </p:nvSpPr>
        <p:spPr bwMode="auto">
          <a:xfrm>
            <a:off x="2503488" y="3297238"/>
            <a:ext cx="3581400" cy="342900"/>
          </a:xfrm>
          <a:prstGeom prst="ellipse">
            <a:avLst/>
          </a:prstGeom>
          <a:solidFill>
            <a:schemeClr val="folHlink"/>
          </a:solidFill>
          <a:ln w="9525">
            <a:solidFill>
              <a:schemeClr val="folHlink"/>
            </a:solidFill>
            <a:round/>
            <a:headEnd/>
            <a:tailEnd/>
          </a:ln>
        </p:spPr>
        <p:txBody>
          <a:bodyPr wrap="none" anchor="ctr"/>
          <a:lstStyle/>
          <a:p>
            <a:pPr algn="ctr" eaLnBrk="0" hangingPunct="0"/>
            <a:r>
              <a:rPr lang="en-US" altLang="zh-CN" sz="2400">
                <a:solidFill>
                  <a:srgbClr val="FAE2F6"/>
                </a:solidFill>
                <a:latin typeface="微软雅黑"/>
                <a:ea typeface="微软雅黑"/>
                <a:cs typeface="微软雅黑"/>
              </a:rPr>
              <a:t>province</a:t>
            </a:r>
          </a:p>
        </p:txBody>
      </p:sp>
      <p:sp>
        <p:nvSpPr>
          <p:cNvPr id="126981" name="Oval 6"/>
          <p:cNvSpPr>
            <a:spLocks noChangeArrowheads="1"/>
          </p:cNvSpPr>
          <p:nvPr/>
        </p:nvSpPr>
        <p:spPr bwMode="auto">
          <a:xfrm>
            <a:off x="2495550" y="4097338"/>
            <a:ext cx="3581400" cy="342900"/>
          </a:xfrm>
          <a:prstGeom prst="ellipse">
            <a:avLst/>
          </a:prstGeom>
          <a:solidFill>
            <a:schemeClr val="folHlink"/>
          </a:solidFill>
          <a:ln w="9525">
            <a:solidFill>
              <a:schemeClr val="folHlink"/>
            </a:solidFill>
            <a:round/>
            <a:headEnd/>
            <a:tailEnd/>
          </a:ln>
        </p:spPr>
        <p:txBody>
          <a:bodyPr wrap="none" anchor="ctr"/>
          <a:lstStyle/>
          <a:p>
            <a:pPr algn="ctr" eaLnBrk="0" hangingPunct="0"/>
            <a:r>
              <a:rPr lang="en-US" altLang="zh-CN" sz="2400">
                <a:solidFill>
                  <a:srgbClr val="FAE2F6"/>
                </a:solidFill>
                <a:latin typeface="微软雅黑"/>
                <a:ea typeface="微软雅黑"/>
                <a:cs typeface="微软雅黑"/>
              </a:rPr>
              <a:t>city</a:t>
            </a:r>
          </a:p>
        </p:txBody>
      </p:sp>
      <p:sp>
        <p:nvSpPr>
          <p:cNvPr id="126982" name="Oval 7"/>
          <p:cNvSpPr>
            <a:spLocks noChangeArrowheads="1"/>
          </p:cNvSpPr>
          <p:nvPr/>
        </p:nvSpPr>
        <p:spPr bwMode="auto">
          <a:xfrm>
            <a:off x="2560638" y="4859338"/>
            <a:ext cx="3581400" cy="342900"/>
          </a:xfrm>
          <a:prstGeom prst="ellipse">
            <a:avLst/>
          </a:prstGeom>
          <a:solidFill>
            <a:schemeClr val="folHlink"/>
          </a:solidFill>
          <a:ln w="9525">
            <a:solidFill>
              <a:schemeClr val="folHlink"/>
            </a:solidFill>
            <a:round/>
            <a:headEnd/>
            <a:tailEnd/>
          </a:ln>
        </p:spPr>
        <p:txBody>
          <a:bodyPr wrap="none" anchor="ctr"/>
          <a:lstStyle/>
          <a:p>
            <a:pPr algn="ctr" eaLnBrk="0" hangingPunct="0"/>
            <a:r>
              <a:rPr lang="en-US" altLang="zh-CN" sz="2400">
                <a:solidFill>
                  <a:srgbClr val="FAE2F6"/>
                </a:solidFill>
                <a:latin typeface="微软雅黑"/>
                <a:ea typeface="微软雅黑"/>
                <a:cs typeface="微软雅黑"/>
              </a:rPr>
              <a:t>street</a:t>
            </a:r>
          </a:p>
        </p:txBody>
      </p:sp>
      <p:sp>
        <p:nvSpPr>
          <p:cNvPr id="126983" name="Line 8"/>
          <p:cNvSpPr>
            <a:spLocks noChangeShapeType="1"/>
          </p:cNvSpPr>
          <p:nvPr/>
        </p:nvSpPr>
        <p:spPr bwMode="auto">
          <a:xfrm flipH="1">
            <a:off x="4294188" y="2954338"/>
            <a:ext cx="0" cy="381000"/>
          </a:xfrm>
          <a:prstGeom prst="line">
            <a:avLst/>
          </a:prstGeom>
          <a:noFill/>
          <a:ln w="9525">
            <a:solidFill>
              <a:schemeClr val="tx2"/>
            </a:solidFill>
            <a:round/>
            <a:headEnd/>
            <a:tailEnd/>
          </a:ln>
        </p:spPr>
        <p:txBody>
          <a:bodyPr/>
          <a:lstStyle/>
          <a:p>
            <a:endParaRPr lang="zh-CN" altLang="en-US"/>
          </a:p>
        </p:txBody>
      </p:sp>
      <p:sp>
        <p:nvSpPr>
          <p:cNvPr id="126984" name="Line 9"/>
          <p:cNvSpPr>
            <a:spLocks noChangeShapeType="1"/>
          </p:cNvSpPr>
          <p:nvPr/>
        </p:nvSpPr>
        <p:spPr bwMode="auto">
          <a:xfrm>
            <a:off x="4294188" y="3525838"/>
            <a:ext cx="0" cy="533400"/>
          </a:xfrm>
          <a:prstGeom prst="line">
            <a:avLst/>
          </a:prstGeom>
          <a:noFill/>
          <a:ln w="9525">
            <a:solidFill>
              <a:schemeClr val="tx2"/>
            </a:solidFill>
            <a:round/>
            <a:headEnd/>
            <a:tailEnd/>
          </a:ln>
        </p:spPr>
        <p:txBody>
          <a:bodyPr/>
          <a:lstStyle/>
          <a:p>
            <a:endParaRPr lang="zh-CN" altLang="en-US"/>
          </a:p>
        </p:txBody>
      </p:sp>
      <p:sp>
        <p:nvSpPr>
          <p:cNvPr id="126985" name="Line 10"/>
          <p:cNvSpPr>
            <a:spLocks noChangeShapeType="1"/>
          </p:cNvSpPr>
          <p:nvPr/>
        </p:nvSpPr>
        <p:spPr bwMode="auto">
          <a:xfrm>
            <a:off x="4294188" y="4344988"/>
            <a:ext cx="0" cy="552450"/>
          </a:xfrm>
          <a:prstGeom prst="line">
            <a:avLst/>
          </a:prstGeom>
          <a:noFill/>
          <a:ln w="9525">
            <a:solidFill>
              <a:schemeClr val="tx2"/>
            </a:solidFill>
            <a:round/>
            <a:headEnd/>
            <a:tailEnd/>
          </a:ln>
        </p:spPr>
        <p:txBody>
          <a:bodyPr/>
          <a:lstStyle/>
          <a:p>
            <a:endParaRPr lang="zh-CN" altLang="en-US"/>
          </a:p>
        </p:txBody>
      </p:sp>
      <p:sp>
        <p:nvSpPr>
          <p:cNvPr id="126986" name="Text Box 11"/>
          <p:cNvSpPr txBox="1">
            <a:spLocks noChangeArrowheads="1"/>
          </p:cNvSpPr>
          <p:nvPr/>
        </p:nvSpPr>
        <p:spPr bwMode="auto">
          <a:xfrm>
            <a:off x="7620000" y="2481263"/>
            <a:ext cx="1360488" cy="400050"/>
          </a:xfrm>
          <a:prstGeom prst="rect">
            <a:avLst/>
          </a:prstGeom>
          <a:noFill/>
          <a:ln w="9525">
            <a:noFill/>
            <a:miter lim="800000"/>
            <a:headEnd/>
            <a:tailEnd/>
          </a:ln>
        </p:spPr>
        <p:txBody>
          <a:bodyPr wrap="none">
            <a:spAutoFit/>
          </a:bodyPr>
          <a:lstStyle/>
          <a:p>
            <a:pPr algn="ctr" eaLnBrk="0" hangingPunct="0"/>
            <a:r>
              <a:rPr lang="en-US" altLang="zh-CN" sz="2000">
                <a:latin typeface="微软雅黑"/>
                <a:ea typeface="微软雅黑"/>
                <a:cs typeface="微软雅黑"/>
              </a:rPr>
              <a:t>5</a:t>
            </a:r>
            <a:r>
              <a:rPr lang="zh-CN" altLang="en-US" sz="2000">
                <a:latin typeface="微软雅黑"/>
                <a:ea typeface="微软雅黑"/>
                <a:cs typeface="微软雅黑"/>
              </a:rPr>
              <a:t>个不同值</a:t>
            </a:r>
          </a:p>
        </p:txBody>
      </p:sp>
      <p:sp>
        <p:nvSpPr>
          <p:cNvPr id="126987" name="Text Box 12"/>
          <p:cNvSpPr txBox="1">
            <a:spLocks noChangeArrowheads="1"/>
          </p:cNvSpPr>
          <p:nvPr/>
        </p:nvSpPr>
        <p:spPr bwMode="auto">
          <a:xfrm>
            <a:off x="7389813" y="3281363"/>
            <a:ext cx="2041525" cy="400050"/>
          </a:xfrm>
          <a:prstGeom prst="rect">
            <a:avLst/>
          </a:prstGeom>
          <a:noFill/>
          <a:ln w="9525">
            <a:noFill/>
            <a:miter lim="800000"/>
            <a:headEnd/>
            <a:tailEnd/>
          </a:ln>
        </p:spPr>
        <p:txBody>
          <a:bodyPr>
            <a:spAutoFit/>
          </a:bodyPr>
          <a:lstStyle/>
          <a:p>
            <a:pPr algn="ctr" eaLnBrk="0" hangingPunct="0"/>
            <a:r>
              <a:rPr lang="en-US" altLang="zh-CN" sz="2000">
                <a:latin typeface="微软雅黑"/>
                <a:ea typeface="微软雅黑"/>
                <a:cs typeface="微软雅黑"/>
              </a:rPr>
              <a:t>65 </a:t>
            </a:r>
            <a:r>
              <a:rPr lang="zh-CN" altLang="en-US" sz="2000">
                <a:latin typeface="微软雅黑"/>
                <a:ea typeface="微软雅黑"/>
                <a:cs typeface="微软雅黑"/>
              </a:rPr>
              <a:t>个不同值</a:t>
            </a:r>
          </a:p>
        </p:txBody>
      </p:sp>
      <p:sp>
        <p:nvSpPr>
          <p:cNvPr id="126988" name="Text Box 13"/>
          <p:cNvSpPr txBox="1">
            <a:spLocks noChangeArrowheads="1"/>
          </p:cNvSpPr>
          <p:nvPr/>
        </p:nvSpPr>
        <p:spPr bwMode="auto">
          <a:xfrm>
            <a:off x="7620000" y="4049713"/>
            <a:ext cx="1887538" cy="400050"/>
          </a:xfrm>
          <a:prstGeom prst="rect">
            <a:avLst/>
          </a:prstGeom>
          <a:noFill/>
          <a:ln w="9525">
            <a:noFill/>
            <a:miter lim="800000"/>
            <a:headEnd/>
            <a:tailEnd/>
          </a:ln>
        </p:spPr>
        <p:txBody>
          <a:bodyPr wrap="none">
            <a:spAutoFit/>
          </a:bodyPr>
          <a:lstStyle/>
          <a:p>
            <a:pPr algn="ctr" eaLnBrk="0" hangingPunct="0"/>
            <a:r>
              <a:rPr lang="en-US" altLang="zh-CN" sz="2000">
                <a:latin typeface="微软雅黑"/>
                <a:ea typeface="微软雅黑"/>
                <a:cs typeface="微软雅黑"/>
              </a:rPr>
              <a:t>3567 </a:t>
            </a:r>
            <a:r>
              <a:rPr lang="zh-CN" altLang="en-US" sz="2000">
                <a:latin typeface="微软雅黑"/>
                <a:ea typeface="微软雅黑"/>
                <a:cs typeface="微软雅黑"/>
              </a:rPr>
              <a:t>个不同值</a:t>
            </a:r>
          </a:p>
        </p:txBody>
      </p:sp>
      <p:sp>
        <p:nvSpPr>
          <p:cNvPr id="126989" name="Text Box 14"/>
          <p:cNvSpPr txBox="1">
            <a:spLocks noChangeArrowheads="1"/>
          </p:cNvSpPr>
          <p:nvPr/>
        </p:nvSpPr>
        <p:spPr bwMode="auto">
          <a:xfrm>
            <a:off x="7620000" y="4818063"/>
            <a:ext cx="2251075" cy="400050"/>
          </a:xfrm>
          <a:prstGeom prst="rect">
            <a:avLst/>
          </a:prstGeom>
          <a:noFill/>
          <a:ln w="9525">
            <a:noFill/>
            <a:miter lim="800000"/>
            <a:headEnd/>
            <a:tailEnd/>
          </a:ln>
        </p:spPr>
        <p:txBody>
          <a:bodyPr wrap="none">
            <a:spAutoFit/>
          </a:bodyPr>
          <a:lstStyle/>
          <a:p>
            <a:pPr algn="ctr" eaLnBrk="0" hangingPunct="0"/>
            <a:r>
              <a:rPr lang="en-US" altLang="zh-CN" sz="2000">
                <a:latin typeface="微软雅黑"/>
                <a:ea typeface="微软雅黑"/>
                <a:cs typeface="微软雅黑"/>
              </a:rPr>
              <a:t>674,339 </a:t>
            </a:r>
            <a:r>
              <a:rPr lang="zh-CN" altLang="en-US" sz="2000">
                <a:latin typeface="微软雅黑"/>
                <a:ea typeface="微软雅黑"/>
                <a:cs typeface="微软雅黑"/>
              </a:rPr>
              <a:t>个不同值</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作业</a:t>
            </a:r>
          </a:p>
        </p:txBody>
      </p:sp>
      <p:sp>
        <p:nvSpPr>
          <p:cNvPr id="129026"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对</a:t>
            </a:r>
            <a:r>
              <a:rPr lang="en-US" altLang="zh-CN" smtClean="0">
                <a:latin typeface="微软雅黑"/>
                <a:ea typeface="微软雅黑"/>
              </a:rPr>
              <a:t>a,b</a:t>
            </a:r>
            <a:r>
              <a:rPr lang="zh-CN" altLang="en-US" smtClean="0">
                <a:latin typeface="微软雅黑"/>
                <a:ea typeface="微软雅黑"/>
              </a:rPr>
              <a:t>两个图形，分别采用特征选择和特征提取方法降维，目的是识别。</a:t>
            </a:r>
          </a:p>
          <a:p>
            <a:pPr marL="358775" indent="-358775"/>
            <a:endParaRPr lang="en-US" altLang="zh-CN" smtClean="0">
              <a:latin typeface="微软雅黑"/>
              <a:ea typeface="微软雅黑"/>
            </a:endParaRPr>
          </a:p>
          <a:p>
            <a:pPr marL="358775" indent="-358775"/>
            <a:endParaRPr lang="zh-CN" altLang="en-US" sz="2400" smtClean="0">
              <a:latin typeface="微软雅黑"/>
              <a:ea typeface="微软雅黑"/>
            </a:endParaRPr>
          </a:p>
          <a:p>
            <a:pPr marL="358775" indent="-358775"/>
            <a:endParaRPr lang="zh-CN" altLang="en-US" smtClean="0">
              <a:latin typeface="微软雅黑"/>
              <a:ea typeface="微软雅黑"/>
            </a:endParaRPr>
          </a:p>
        </p:txBody>
      </p:sp>
      <p:grpSp>
        <p:nvGrpSpPr>
          <p:cNvPr id="4" name="Group 21"/>
          <p:cNvGrpSpPr>
            <a:grpSpLocks/>
          </p:cNvGrpSpPr>
          <p:nvPr/>
        </p:nvGrpSpPr>
        <p:grpSpPr bwMode="auto">
          <a:xfrm>
            <a:off x="3824288" y="2395538"/>
            <a:ext cx="2540000" cy="2066925"/>
            <a:chOff x="329" y="1820"/>
            <a:chExt cx="1600" cy="1301"/>
          </a:xfrm>
        </p:grpSpPr>
        <p:sp>
          <p:nvSpPr>
            <p:cNvPr id="129028" name="Text Box 4"/>
            <p:cNvSpPr txBox="1">
              <a:spLocks noChangeArrowheads="1"/>
            </p:cNvSpPr>
            <p:nvPr/>
          </p:nvSpPr>
          <p:spPr bwMode="auto">
            <a:xfrm>
              <a:off x="663" y="1820"/>
              <a:ext cx="482" cy="351"/>
            </a:xfrm>
            <a:prstGeom prst="rect">
              <a:avLst/>
            </a:prstGeom>
            <a:noFill/>
            <a:ln w="9525">
              <a:noFill/>
              <a:miter lim="800000"/>
              <a:headEnd/>
              <a:tailEnd/>
            </a:ln>
          </p:spPr>
          <p:txBody>
            <a:bodyPr/>
            <a:lstStyle/>
            <a:p>
              <a:pPr indent="304800" algn="just">
                <a:lnSpc>
                  <a:spcPct val="130000"/>
                </a:lnSpc>
              </a:pPr>
              <a:r>
                <a:rPr lang="en-US" altLang="zh-CN" sz="2600">
                  <a:latin typeface="Times New Roman" pitchFamily="18" charset="0"/>
                </a:rPr>
                <a:t>B</a:t>
              </a:r>
            </a:p>
          </p:txBody>
        </p:sp>
        <p:sp>
          <p:nvSpPr>
            <p:cNvPr id="129029" name="Oval 5"/>
            <p:cNvSpPr>
              <a:spLocks noChangeArrowheads="1"/>
            </p:cNvSpPr>
            <p:nvPr/>
          </p:nvSpPr>
          <p:spPr bwMode="auto">
            <a:xfrm rot="8170149">
              <a:off x="1129" y="2336"/>
              <a:ext cx="800" cy="785"/>
            </a:xfrm>
            <a:prstGeom prst="ellipse">
              <a:avLst/>
            </a:prstGeom>
            <a:noFill/>
            <a:ln w="9525">
              <a:solidFill>
                <a:srgbClr val="000000"/>
              </a:solidFill>
              <a:round/>
              <a:headEnd/>
              <a:tailEnd/>
            </a:ln>
          </p:spPr>
          <p:txBody>
            <a:bodyPr/>
            <a:lstStyle/>
            <a:p>
              <a:endParaRPr lang="zh-CN" altLang="en-US">
                <a:latin typeface="Times New Roman" pitchFamily="18" charset="0"/>
              </a:endParaRPr>
            </a:p>
          </p:txBody>
        </p:sp>
        <p:sp>
          <p:nvSpPr>
            <p:cNvPr id="129030" name="AutoShape 6"/>
            <p:cNvSpPr>
              <a:spLocks noChangeArrowheads="1"/>
            </p:cNvSpPr>
            <p:nvPr/>
          </p:nvSpPr>
          <p:spPr bwMode="auto">
            <a:xfrm rot="8170149">
              <a:off x="329" y="2221"/>
              <a:ext cx="1418" cy="65"/>
            </a:xfrm>
            <a:prstGeom prst="octagon">
              <a:avLst>
                <a:gd name="adj" fmla="val 29287"/>
              </a:avLst>
            </a:prstGeom>
            <a:noFill/>
            <a:ln w="9525">
              <a:solidFill>
                <a:srgbClr val="000000"/>
              </a:solidFill>
              <a:miter lim="800000"/>
              <a:headEnd/>
              <a:tailEnd/>
            </a:ln>
          </p:spPr>
          <p:txBody>
            <a:bodyPr/>
            <a:lstStyle/>
            <a:p>
              <a:endParaRPr lang="zh-CN" altLang="en-US">
                <a:latin typeface="Times New Roman" pitchFamily="18" charset="0"/>
              </a:endParaRPr>
            </a:p>
          </p:txBody>
        </p:sp>
        <p:sp>
          <p:nvSpPr>
            <p:cNvPr id="129031" name="Text Box 7"/>
            <p:cNvSpPr txBox="1">
              <a:spLocks noChangeArrowheads="1"/>
            </p:cNvSpPr>
            <p:nvPr/>
          </p:nvSpPr>
          <p:spPr bwMode="auto">
            <a:xfrm>
              <a:off x="1207" y="2500"/>
              <a:ext cx="482" cy="368"/>
            </a:xfrm>
            <a:prstGeom prst="rect">
              <a:avLst/>
            </a:prstGeom>
            <a:noFill/>
            <a:ln w="9525">
              <a:noFill/>
              <a:miter lim="800000"/>
              <a:headEnd/>
              <a:tailEnd/>
            </a:ln>
          </p:spPr>
          <p:txBody>
            <a:bodyPr/>
            <a:lstStyle/>
            <a:p>
              <a:pPr indent="304800" algn="just">
                <a:lnSpc>
                  <a:spcPct val="130000"/>
                </a:lnSpc>
              </a:pPr>
              <a:r>
                <a:rPr lang="en-US" altLang="zh-CN" sz="2600">
                  <a:latin typeface="Times New Roman" pitchFamily="18"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如何处理空缺值</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solidFill>
                  <a:schemeClr val="tx1"/>
                </a:solidFill>
                <a:cs typeface="+mn-cs"/>
              </a:rPr>
              <a:t>忽略元组：当类标号缺少时通常这么做（假定挖掘任务设计分类或描述），当每个属性缺少值的百分比变化很大时，它的效果非常差。</a:t>
            </a:r>
          </a:p>
          <a:p>
            <a:pPr marL="360000" lvl="1" indent="-360000" fontAlgn="auto">
              <a:spcAft>
                <a:spcPts val="0"/>
              </a:spcAft>
              <a:buFont typeface="Wingdings" panose="05000000000000000000" pitchFamily="2" charset="2"/>
              <a:buChar char=""/>
              <a:defRPr/>
            </a:pPr>
            <a:r>
              <a:rPr lang="zh-CN" altLang="en-US" sz="2200" dirty="0">
                <a:cs typeface="+mn-cs"/>
              </a:rPr>
              <a:t>人工填写空缺值：工作量大，可行性低</a:t>
            </a:r>
          </a:p>
          <a:p>
            <a:pPr marL="360000" lvl="1" indent="-360000" fontAlgn="auto">
              <a:spcAft>
                <a:spcPts val="0"/>
              </a:spcAft>
              <a:buFont typeface="Wingdings" panose="05000000000000000000" pitchFamily="2" charset="2"/>
              <a:buChar char=""/>
              <a:defRPr/>
            </a:pPr>
            <a:r>
              <a:rPr lang="zh-CN" altLang="en-US" sz="2200" dirty="0">
                <a:cs typeface="+mn-cs"/>
              </a:rPr>
              <a:t>使用一个全局变量填充空缺值：将缺失的属性值用同一个常量（如</a:t>
            </a:r>
            <a:r>
              <a:rPr lang="en-US" altLang="zh-CN" sz="2200" dirty="0">
                <a:cs typeface="+mn-cs"/>
              </a:rPr>
              <a:t>unknown</a:t>
            </a:r>
            <a:r>
              <a:rPr lang="zh-CN" altLang="en-US" sz="2200" dirty="0">
                <a:cs typeface="+mn-cs"/>
              </a:rPr>
              <a:t>或</a:t>
            </a:r>
            <a:r>
              <a:rPr lang="en-US" altLang="zh-CN" sz="2200" dirty="0">
                <a:cs typeface="+mn-cs"/>
              </a:rPr>
              <a:t>-∞</a:t>
            </a:r>
            <a:r>
              <a:rPr lang="zh-CN" altLang="en-US" sz="2200" dirty="0">
                <a:cs typeface="+mn-cs"/>
              </a:rPr>
              <a:t>）替换</a:t>
            </a:r>
            <a:endParaRPr lang="en-US" altLang="zh-CN" sz="2200" dirty="0">
              <a:cs typeface="+mn-cs"/>
            </a:endParaRPr>
          </a:p>
          <a:p>
            <a:pPr marL="360000" lvl="1" indent="-360000" fontAlgn="auto">
              <a:spcAft>
                <a:spcPts val="0"/>
              </a:spcAft>
              <a:buFont typeface="Wingdings" panose="05000000000000000000" pitchFamily="2" charset="2"/>
              <a:buChar char=""/>
              <a:defRPr/>
            </a:pPr>
            <a:r>
              <a:rPr lang="zh-CN" altLang="en-US" sz="2200" dirty="0">
                <a:cs typeface="+mn-cs"/>
              </a:rPr>
              <a:t>使用属性的中心度量（如均值或中位数）填充空缺值</a:t>
            </a:r>
          </a:p>
          <a:p>
            <a:pPr marL="360000" lvl="1" indent="-360000" fontAlgn="auto">
              <a:spcAft>
                <a:spcPts val="0"/>
              </a:spcAft>
              <a:buFont typeface="Wingdings" panose="05000000000000000000" pitchFamily="2" charset="2"/>
              <a:buChar char=""/>
              <a:defRPr/>
            </a:pPr>
            <a:r>
              <a:rPr lang="zh-CN" altLang="en-US" sz="2200" dirty="0">
                <a:cs typeface="+mn-cs"/>
              </a:rPr>
              <a:t>使用与给定元组属同一类的所有样本的属性均值或中位数</a:t>
            </a:r>
          </a:p>
          <a:p>
            <a:pPr marL="360000" lvl="1" indent="-360000" fontAlgn="auto">
              <a:spcAft>
                <a:spcPts val="0"/>
              </a:spcAft>
              <a:buFont typeface="Wingdings" panose="05000000000000000000" pitchFamily="2" charset="2"/>
              <a:buChar char=""/>
              <a:defRPr/>
            </a:pPr>
            <a:r>
              <a:rPr lang="zh-CN" altLang="en-US" sz="2200" dirty="0">
                <a:cs typeface="+mn-cs"/>
              </a:rPr>
              <a:t>使用最可能的值填充空缺值：使用像</a:t>
            </a:r>
            <a:r>
              <a:rPr lang="en-US" altLang="zh-CN" sz="2200" dirty="0">
                <a:cs typeface="+mn-cs"/>
              </a:rPr>
              <a:t>Bayesian</a:t>
            </a:r>
            <a:r>
              <a:rPr lang="zh-CN" altLang="en-US" sz="2200" dirty="0">
                <a:cs typeface="+mn-cs"/>
              </a:rPr>
              <a:t>公式或判定树这样的基于推断的方法</a:t>
            </a:r>
          </a:p>
          <a:p>
            <a:pPr lvl="1" fontAlgn="auto">
              <a:spcAft>
                <a:spcPts val="0"/>
              </a:spcAft>
              <a:defRPr/>
            </a:pPr>
            <a:endParaRPr lang="zh-CN" altLang="en-US" dirty="0">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作业</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dirty="0">
                <a:cs typeface="+mn-cs"/>
              </a:rPr>
              <a:t>特征选择</a:t>
            </a:r>
            <a:r>
              <a:rPr lang="zh-CN" altLang="en-US" dirty="0">
                <a:solidFill>
                  <a:schemeClr val="tx1"/>
                </a:solidFill>
                <a:cs typeface="+mn-cs"/>
              </a:rPr>
              <a:t>：一般根据物理特征或结构特征进行压缩。</a:t>
            </a:r>
            <a:endParaRPr lang="en-US" altLang="zh-CN" dirty="0">
              <a:solidFill>
                <a:schemeClr val="tx1"/>
              </a:solidFill>
              <a:cs typeface="+mn-cs"/>
            </a:endParaRPr>
          </a:p>
          <a:p>
            <a:pPr indent="0" fontAlgn="auto">
              <a:lnSpc>
                <a:spcPct val="130000"/>
              </a:lnSpc>
              <a:spcAft>
                <a:spcPts val="0"/>
              </a:spcAft>
              <a:buFont typeface="Wingdings" panose="05000000000000000000" pitchFamily="2" charset="2"/>
              <a:buNone/>
              <a:defRPr/>
            </a:pPr>
            <a:r>
              <a:rPr lang="en-US" altLang="zh-CN" sz="2000" dirty="0">
                <a:solidFill>
                  <a:schemeClr val="tx1"/>
                </a:solidFill>
                <a:cs typeface="+mn-cs"/>
              </a:rPr>
              <a:t>[</a:t>
            </a:r>
            <a:r>
              <a:rPr lang="zh-CN" altLang="en-US" sz="2000" dirty="0">
                <a:solidFill>
                  <a:schemeClr val="tx1"/>
                </a:solidFill>
                <a:cs typeface="+mn-cs"/>
              </a:rPr>
              <a:t>法</a:t>
            </a:r>
            <a:r>
              <a:rPr lang="en-US" altLang="zh-CN" sz="2000" dirty="0">
                <a:solidFill>
                  <a:schemeClr val="tx1"/>
                </a:solidFill>
                <a:cs typeface="+mn-cs"/>
              </a:rPr>
              <a:t>1]</a:t>
            </a:r>
            <a:r>
              <a:rPr lang="zh-CN" altLang="en-US" sz="2000" dirty="0">
                <a:solidFill>
                  <a:schemeClr val="tx1"/>
                </a:solidFill>
                <a:cs typeface="+mn-cs"/>
              </a:rPr>
              <a:t>解：</a:t>
            </a:r>
            <a:r>
              <a:rPr lang="en-US" altLang="zh-CN" sz="2000" dirty="0">
                <a:solidFill>
                  <a:schemeClr val="tx1"/>
                </a:solidFill>
                <a:cs typeface="+mn-cs"/>
              </a:rPr>
              <a:t> ① </a:t>
            </a:r>
            <a:r>
              <a:rPr lang="zh-CN" altLang="en-US" sz="2000" dirty="0">
                <a:solidFill>
                  <a:schemeClr val="tx1"/>
                </a:solidFill>
                <a:cs typeface="+mn-cs"/>
              </a:rPr>
              <a:t>测量三个结构特征</a:t>
            </a:r>
          </a:p>
          <a:p>
            <a:pPr indent="0" fontAlgn="auto">
              <a:lnSpc>
                <a:spcPct val="130000"/>
              </a:lnSpc>
              <a:spcAft>
                <a:spcPts val="0"/>
              </a:spcAft>
              <a:buFont typeface="Wingdings" panose="05000000000000000000" pitchFamily="2" charset="2"/>
              <a:buNone/>
              <a:defRPr/>
            </a:pPr>
            <a:r>
              <a:rPr lang="zh-CN" altLang="en-US" sz="2000" dirty="0">
                <a:solidFill>
                  <a:schemeClr val="tx1"/>
                </a:solidFill>
                <a:cs typeface="+mn-cs"/>
              </a:rPr>
              <a:t>               </a:t>
            </a:r>
            <a:r>
              <a:rPr lang="en-US" altLang="zh-CN" sz="2000" dirty="0">
                <a:solidFill>
                  <a:schemeClr val="tx1"/>
                </a:solidFill>
                <a:cs typeface="+mn-cs"/>
              </a:rPr>
              <a:t>(a)</a:t>
            </a:r>
            <a:r>
              <a:rPr lang="zh-CN" altLang="en-US" sz="2000" dirty="0">
                <a:solidFill>
                  <a:schemeClr val="tx1"/>
                </a:solidFill>
                <a:cs typeface="+mn-cs"/>
              </a:rPr>
              <a:t>周长  </a:t>
            </a:r>
          </a:p>
          <a:p>
            <a:pPr indent="0" fontAlgn="auto">
              <a:lnSpc>
                <a:spcPct val="130000"/>
              </a:lnSpc>
              <a:spcAft>
                <a:spcPts val="0"/>
              </a:spcAft>
              <a:buFont typeface="Wingdings" panose="05000000000000000000" pitchFamily="2" charset="2"/>
              <a:buNone/>
              <a:defRPr/>
            </a:pPr>
            <a:r>
              <a:rPr lang="zh-CN" altLang="en-US" sz="2000" dirty="0">
                <a:solidFill>
                  <a:schemeClr val="tx1"/>
                </a:solidFill>
                <a:cs typeface="+mn-cs"/>
              </a:rPr>
              <a:t>               </a:t>
            </a:r>
            <a:r>
              <a:rPr lang="en-US" altLang="zh-CN" sz="2000" dirty="0">
                <a:solidFill>
                  <a:schemeClr val="tx1"/>
                </a:solidFill>
                <a:cs typeface="+mn-cs"/>
              </a:rPr>
              <a:t>(b)</a:t>
            </a:r>
            <a:r>
              <a:rPr lang="zh-CN" altLang="en-US" sz="2000" dirty="0">
                <a:solidFill>
                  <a:schemeClr val="tx1"/>
                </a:solidFill>
                <a:cs typeface="+mn-cs"/>
              </a:rPr>
              <a:t>面积</a:t>
            </a:r>
          </a:p>
          <a:p>
            <a:pPr indent="0" fontAlgn="auto">
              <a:lnSpc>
                <a:spcPct val="130000"/>
              </a:lnSpc>
              <a:spcAft>
                <a:spcPts val="0"/>
              </a:spcAft>
              <a:buFont typeface="Wingdings" panose="05000000000000000000" pitchFamily="2" charset="2"/>
              <a:buNone/>
              <a:defRPr/>
            </a:pPr>
            <a:r>
              <a:rPr lang="zh-CN" altLang="en-US" sz="2000" dirty="0">
                <a:solidFill>
                  <a:schemeClr val="tx1"/>
                </a:solidFill>
                <a:cs typeface="+mn-cs"/>
              </a:rPr>
              <a:t>               </a:t>
            </a:r>
            <a:r>
              <a:rPr lang="en-US" altLang="zh-CN" sz="2000" dirty="0">
                <a:solidFill>
                  <a:schemeClr val="tx1"/>
                </a:solidFill>
                <a:cs typeface="+mn-cs"/>
              </a:rPr>
              <a:t>(c)</a:t>
            </a:r>
            <a:r>
              <a:rPr lang="zh-CN" altLang="en-US" sz="2000" dirty="0">
                <a:solidFill>
                  <a:schemeClr val="tx1"/>
                </a:solidFill>
                <a:cs typeface="+mn-cs"/>
              </a:rPr>
              <a:t>两个互相垂直的内径比</a:t>
            </a:r>
            <a:endParaRPr lang="en-US" altLang="zh-CN" sz="2000" dirty="0">
              <a:solidFill>
                <a:schemeClr val="tx1"/>
              </a:solidFill>
              <a:cs typeface="+mn-cs"/>
            </a:endParaRPr>
          </a:p>
          <a:p>
            <a:pPr indent="0" fontAlgn="auto">
              <a:lnSpc>
                <a:spcPct val="130000"/>
              </a:lnSpc>
              <a:spcAft>
                <a:spcPts val="0"/>
              </a:spcAft>
              <a:buFont typeface="Wingdings" panose="05000000000000000000" pitchFamily="2" charset="2"/>
              <a:buNone/>
              <a:defRPr/>
            </a:pPr>
            <a:r>
              <a:rPr lang="en-US" altLang="zh-CN" sz="2000" dirty="0">
                <a:solidFill>
                  <a:schemeClr val="tx1"/>
                </a:solidFill>
                <a:cs typeface="+mn-cs"/>
              </a:rPr>
              <a:t>               ② </a:t>
            </a:r>
            <a:r>
              <a:rPr lang="zh-CN" altLang="en-US" sz="2000" dirty="0">
                <a:solidFill>
                  <a:schemeClr val="tx1"/>
                </a:solidFill>
                <a:cs typeface="+mn-cs"/>
              </a:rPr>
              <a:t>分析：</a:t>
            </a:r>
            <a:r>
              <a:rPr lang="en-US" altLang="zh-CN" sz="2000" dirty="0">
                <a:solidFill>
                  <a:schemeClr val="tx1"/>
                </a:solidFill>
                <a:cs typeface="+mn-cs"/>
              </a:rPr>
              <a:t>(c)</a:t>
            </a:r>
            <a:r>
              <a:rPr lang="zh-CN" altLang="en-US" sz="2000" dirty="0">
                <a:solidFill>
                  <a:schemeClr val="tx1"/>
                </a:solidFill>
                <a:cs typeface="+mn-cs"/>
              </a:rPr>
              <a:t>是具有分类能力的特征，故选</a:t>
            </a:r>
            <a:r>
              <a:rPr lang="en-US" altLang="zh-CN" sz="2000" dirty="0">
                <a:solidFill>
                  <a:schemeClr val="tx1"/>
                </a:solidFill>
                <a:cs typeface="+mn-cs"/>
              </a:rPr>
              <a:t>(c)</a:t>
            </a:r>
            <a:r>
              <a:rPr lang="zh-CN" altLang="en-US" sz="2000" dirty="0">
                <a:solidFill>
                  <a:schemeClr val="tx1"/>
                </a:solidFill>
                <a:cs typeface="+mn-cs"/>
              </a:rPr>
              <a:t>，扔掉</a:t>
            </a:r>
            <a:r>
              <a:rPr lang="en-US" altLang="zh-CN" sz="2000" dirty="0">
                <a:solidFill>
                  <a:schemeClr val="tx1"/>
                </a:solidFill>
                <a:cs typeface="+mn-cs"/>
              </a:rPr>
              <a:t>(a) </a:t>
            </a:r>
            <a:r>
              <a:rPr lang="zh-CN" altLang="en-US" sz="2000" dirty="0">
                <a:solidFill>
                  <a:schemeClr val="tx1"/>
                </a:solidFill>
                <a:cs typeface="+mn-cs"/>
              </a:rPr>
              <a:t>、 </a:t>
            </a:r>
            <a:r>
              <a:rPr lang="en-US" altLang="zh-CN" sz="2000" dirty="0">
                <a:solidFill>
                  <a:schemeClr val="tx1"/>
                </a:solidFill>
                <a:cs typeface="+mn-cs"/>
              </a:rPr>
              <a:t>(b) </a:t>
            </a:r>
            <a:r>
              <a:rPr lang="zh-CN" altLang="en-US" sz="2000" dirty="0">
                <a:solidFill>
                  <a:schemeClr val="tx1"/>
                </a:solidFill>
                <a:cs typeface="+mn-cs"/>
              </a:rPr>
              <a:t>。</a:t>
            </a:r>
          </a:p>
          <a:p>
            <a:pPr fontAlgn="auto">
              <a:spcAft>
                <a:spcPts val="0"/>
              </a:spcAft>
              <a:defRPr/>
            </a:pPr>
            <a:endParaRPr lang="zh-CN" altLang="en-US" sz="2400" dirty="0">
              <a:cs typeface="+mn-cs"/>
            </a:endParaRPr>
          </a:p>
          <a:p>
            <a:pPr fontAlgn="auto">
              <a:spcAft>
                <a:spcPts val="0"/>
              </a:spcAft>
              <a:defRPr/>
            </a:pPr>
            <a:endParaRPr lang="zh-CN" altLang="en-US" dirty="0">
              <a:cs typeface="+mn-cs"/>
            </a:endParaRPr>
          </a:p>
        </p:txBody>
      </p:sp>
      <p:grpSp>
        <p:nvGrpSpPr>
          <p:cNvPr id="4" name="Group 21"/>
          <p:cNvGrpSpPr>
            <a:grpSpLocks/>
          </p:cNvGrpSpPr>
          <p:nvPr/>
        </p:nvGrpSpPr>
        <p:grpSpPr bwMode="auto">
          <a:xfrm>
            <a:off x="8967788" y="4395788"/>
            <a:ext cx="2540000" cy="2065337"/>
            <a:chOff x="329" y="1820"/>
            <a:chExt cx="1600" cy="1301"/>
          </a:xfrm>
        </p:grpSpPr>
        <p:sp>
          <p:nvSpPr>
            <p:cNvPr id="130052" name="Text Box 4"/>
            <p:cNvSpPr txBox="1">
              <a:spLocks noChangeArrowheads="1"/>
            </p:cNvSpPr>
            <p:nvPr/>
          </p:nvSpPr>
          <p:spPr bwMode="auto">
            <a:xfrm>
              <a:off x="663" y="1820"/>
              <a:ext cx="482" cy="351"/>
            </a:xfrm>
            <a:prstGeom prst="rect">
              <a:avLst/>
            </a:prstGeom>
            <a:noFill/>
            <a:ln w="9525">
              <a:noFill/>
              <a:miter lim="800000"/>
              <a:headEnd/>
              <a:tailEnd/>
            </a:ln>
          </p:spPr>
          <p:txBody>
            <a:bodyPr/>
            <a:lstStyle/>
            <a:p>
              <a:pPr indent="304800" algn="just">
                <a:lnSpc>
                  <a:spcPct val="130000"/>
                </a:lnSpc>
              </a:pPr>
              <a:r>
                <a:rPr lang="en-US" altLang="zh-CN" sz="2600">
                  <a:latin typeface="Times New Roman" pitchFamily="18" charset="0"/>
                </a:rPr>
                <a:t>B</a:t>
              </a:r>
            </a:p>
          </p:txBody>
        </p:sp>
        <p:sp>
          <p:nvSpPr>
            <p:cNvPr id="130053" name="Oval 5"/>
            <p:cNvSpPr>
              <a:spLocks noChangeArrowheads="1"/>
            </p:cNvSpPr>
            <p:nvPr/>
          </p:nvSpPr>
          <p:spPr bwMode="auto">
            <a:xfrm rot="8170149">
              <a:off x="1129" y="2336"/>
              <a:ext cx="800" cy="785"/>
            </a:xfrm>
            <a:prstGeom prst="ellipse">
              <a:avLst/>
            </a:prstGeom>
            <a:noFill/>
            <a:ln w="9525">
              <a:solidFill>
                <a:srgbClr val="000000"/>
              </a:solidFill>
              <a:round/>
              <a:headEnd/>
              <a:tailEnd/>
            </a:ln>
          </p:spPr>
          <p:txBody>
            <a:bodyPr/>
            <a:lstStyle/>
            <a:p>
              <a:endParaRPr lang="zh-CN" altLang="en-US">
                <a:latin typeface="Times New Roman" pitchFamily="18" charset="0"/>
              </a:endParaRPr>
            </a:p>
          </p:txBody>
        </p:sp>
        <p:sp>
          <p:nvSpPr>
            <p:cNvPr id="130054" name="AutoShape 6"/>
            <p:cNvSpPr>
              <a:spLocks noChangeArrowheads="1"/>
            </p:cNvSpPr>
            <p:nvPr/>
          </p:nvSpPr>
          <p:spPr bwMode="auto">
            <a:xfrm rot="8170149">
              <a:off x="329" y="2221"/>
              <a:ext cx="1418" cy="65"/>
            </a:xfrm>
            <a:prstGeom prst="octagon">
              <a:avLst>
                <a:gd name="adj" fmla="val 29287"/>
              </a:avLst>
            </a:prstGeom>
            <a:noFill/>
            <a:ln w="9525">
              <a:solidFill>
                <a:srgbClr val="000000"/>
              </a:solidFill>
              <a:miter lim="800000"/>
              <a:headEnd/>
              <a:tailEnd/>
            </a:ln>
          </p:spPr>
          <p:txBody>
            <a:bodyPr/>
            <a:lstStyle/>
            <a:p>
              <a:endParaRPr lang="zh-CN" altLang="en-US">
                <a:latin typeface="Times New Roman" pitchFamily="18" charset="0"/>
              </a:endParaRPr>
            </a:p>
          </p:txBody>
        </p:sp>
        <p:sp>
          <p:nvSpPr>
            <p:cNvPr id="130055" name="Text Box 7"/>
            <p:cNvSpPr txBox="1">
              <a:spLocks noChangeArrowheads="1"/>
            </p:cNvSpPr>
            <p:nvPr/>
          </p:nvSpPr>
          <p:spPr bwMode="auto">
            <a:xfrm>
              <a:off x="1207" y="2500"/>
              <a:ext cx="482" cy="368"/>
            </a:xfrm>
            <a:prstGeom prst="rect">
              <a:avLst/>
            </a:prstGeom>
            <a:noFill/>
            <a:ln w="9525">
              <a:noFill/>
              <a:miter lim="800000"/>
              <a:headEnd/>
              <a:tailEnd/>
            </a:ln>
          </p:spPr>
          <p:txBody>
            <a:bodyPr/>
            <a:lstStyle/>
            <a:p>
              <a:pPr indent="304800" algn="just">
                <a:lnSpc>
                  <a:spcPct val="130000"/>
                </a:lnSpc>
              </a:pPr>
              <a:r>
                <a:rPr lang="en-US" altLang="zh-CN" sz="2600">
                  <a:latin typeface="Times New Roman" pitchFamily="18"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50"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作业</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buFont typeface="Wingdings" panose="05000000000000000000" pitchFamily="2" charset="2"/>
              <a:buChar char="v"/>
              <a:defRPr/>
            </a:pPr>
            <a:r>
              <a:rPr lang="zh-CN" altLang="en-US" dirty="0">
                <a:cs typeface="+mn-cs"/>
              </a:rPr>
              <a:t>特征提取：</a:t>
            </a:r>
            <a:r>
              <a:rPr lang="zh-CN" altLang="en-US" dirty="0">
                <a:solidFill>
                  <a:schemeClr val="tx1"/>
                </a:solidFill>
                <a:cs typeface="+mn-cs"/>
              </a:rPr>
              <a:t>一般用数学的方法进行压缩</a:t>
            </a:r>
            <a:endParaRPr lang="en-US" altLang="zh-CN" dirty="0">
              <a:solidFill>
                <a:schemeClr val="tx1"/>
              </a:solidFill>
              <a:cs typeface="+mn-cs"/>
            </a:endParaRPr>
          </a:p>
          <a:p>
            <a:pPr marL="0" indent="0" fontAlgn="auto">
              <a:spcAft>
                <a:spcPts val="0"/>
              </a:spcAft>
              <a:buFont typeface="Wingdings" panose="05000000000000000000" pitchFamily="2" charset="2"/>
              <a:buNone/>
              <a:defRPr/>
            </a:pPr>
            <a:r>
              <a:rPr lang="en-US" altLang="zh-CN" sz="2000" dirty="0">
                <a:solidFill>
                  <a:schemeClr val="tx1"/>
                </a:solidFill>
                <a:cs typeface="+mn-cs"/>
              </a:rPr>
              <a:t>[</a:t>
            </a:r>
            <a:r>
              <a:rPr lang="zh-CN" altLang="en-US" sz="2000" dirty="0">
                <a:solidFill>
                  <a:schemeClr val="tx1"/>
                </a:solidFill>
                <a:cs typeface="+mn-cs"/>
              </a:rPr>
              <a:t>法</a:t>
            </a:r>
            <a:r>
              <a:rPr lang="en-US" altLang="zh-CN" sz="2000" dirty="0">
                <a:solidFill>
                  <a:schemeClr val="tx1"/>
                </a:solidFill>
                <a:cs typeface="+mn-cs"/>
              </a:rPr>
              <a:t>2]</a:t>
            </a:r>
            <a:r>
              <a:rPr lang="zh-CN" altLang="en-US" sz="2000" dirty="0">
                <a:solidFill>
                  <a:schemeClr val="tx1"/>
                </a:solidFill>
                <a:cs typeface="+mn-cs"/>
              </a:rPr>
              <a:t>解：① 测量物体向两个坐标轴的投影值，则</a:t>
            </a:r>
            <a:r>
              <a:rPr lang="en-US" altLang="zh-CN" sz="2000" dirty="0">
                <a:solidFill>
                  <a:schemeClr val="tx1"/>
                </a:solidFill>
                <a:cs typeface="+mn-cs"/>
              </a:rPr>
              <a:t>A</a:t>
            </a:r>
            <a:r>
              <a:rPr lang="zh-CN" altLang="en-US" sz="2000" dirty="0">
                <a:solidFill>
                  <a:schemeClr val="tx1"/>
                </a:solidFill>
                <a:cs typeface="+mn-cs"/>
              </a:rPr>
              <a:t>、</a:t>
            </a:r>
            <a:r>
              <a:rPr lang="en-US" altLang="zh-CN" sz="2000" dirty="0">
                <a:solidFill>
                  <a:schemeClr val="tx1"/>
                </a:solidFill>
                <a:cs typeface="+mn-cs"/>
              </a:rPr>
              <a:t>B</a:t>
            </a:r>
            <a:r>
              <a:rPr lang="zh-CN" altLang="en-US" sz="2000" dirty="0">
                <a:solidFill>
                  <a:schemeClr val="tx1"/>
                </a:solidFill>
                <a:cs typeface="+mn-cs"/>
              </a:rPr>
              <a:t>各有</a:t>
            </a:r>
            <a:r>
              <a:rPr lang="en-US" altLang="zh-CN" sz="2000" dirty="0">
                <a:solidFill>
                  <a:schemeClr val="tx1"/>
                </a:solidFill>
                <a:cs typeface="+mn-cs"/>
              </a:rPr>
              <a:t>2</a:t>
            </a:r>
            <a:r>
              <a:rPr lang="zh-CN" altLang="en-US" sz="2000" dirty="0">
                <a:solidFill>
                  <a:schemeClr val="tx1"/>
                </a:solidFill>
                <a:cs typeface="+mn-cs"/>
              </a:rPr>
              <a:t>个值域区间。可以看出，两个物体的投影有重叠，直接使用投影值无法将两者区分开。</a:t>
            </a:r>
            <a:endParaRPr lang="en-US" altLang="zh-CN" sz="2000" dirty="0">
              <a:solidFill>
                <a:schemeClr val="tx1"/>
              </a:solidFill>
              <a:cs typeface="+mn-cs"/>
            </a:endParaRPr>
          </a:p>
          <a:p>
            <a:pPr marL="0" indent="0" fontAlgn="auto">
              <a:spcAft>
                <a:spcPts val="0"/>
              </a:spcAft>
              <a:buFont typeface="Wingdings" panose="05000000000000000000" pitchFamily="2" charset="2"/>
              <a:buNone/>
              <a:defRPr/>
            </a:pPr>
            <a:r>
              <a:rPr lang="en-US" altLang="zh-CN" sz="2000" dirty="0">
                <a:solidFill>
                  <a:schemeClr val="tx1"/>
                </a:solidFill>
                <a:cs typeface="+mn-cs"/>
              </a:rPr>
              <a:t>② </a:t>
            </a:r>
            <a:r>
              <a:rPr lang="zh-CN" altLang="en-US" sz="2000" dirty="0">
                <a:solidFill>
                  <a:schemeClr val="tx1"/>
                </a:solidFill>
                <a:cs typeface="+mn-cs"/>
              </a:rPr>
              <a:t>将坐标系按逆时针方向做一旋转变化，或物体按顺时针方向变，并适当平移等。根据物体在轴上投影的坐标值的正负可区分两个物体。</a:t>
            </a:r>
          </a:p>
          <a:p>
            <a:pPr fontAlgn="auto">
              <a:spcAft>
                <a:spcPts val="0"/>
              </a:spcAft>
              <a:defRPr/>
            </a:pPr>
            <a:endParaRPr lang="zh-CN" altLang="en-US" sz="2400" dirty="0">
              <a:cs typeface="+mn-cs"/>
            </a:endParaRPr>
          </a:p>
          <a:p>
            <a:pPr fontAlgn="auto">
              <a:spcAft>
                <a:spcPts val="0"/>
              </a:spcAft>
              <a:defRPr/>
            </a:pPr>
            <a:endParaRPr lang="zh-CN" altLang="en-US" dirty="0">
              <a:cs typeface="+mn-cs"/>
            </a:endParaRPr>
          </a:p>
        </p:txBody>
      </p:sp>
      <p:grpSp>
        <p:nvGrpSpPr>
          <p:cNvPr id="19" name="Group 7"/>
          <p:cNvGrpSpPr>
            <a:grpSpLocks/>
          </p:cNvGrpSpPr>
          <p:nvPr/>
        </p:nvGrpSpPr>
        <p:grpSpPr bwMode="auto">
          <a:xfrm>
            <a:off x="8067675" y="2867025"/>
            <a:ext cx="3606800" cy="2978150"/>
            <a:chOff x="538" y="88"/>
            <a:chExt cx="2272" cy="1876"/>
          </a:xfrm>
        </p:grpSpPr>
        <p:sp>
          <p:nvSpPr>
            <p:cNvPr id="36964" name="Rectangle 8"/>
            <p:cNvSpPr>
              <a:spLocks noChangeArrowheads="1"/>
            </p:cNvSpPr>
            <p:nvPr/>
          </p:nvSpPr>
          <p:spPr bwMode="auto">
            <a:xfrm>
              <a:off x="1246" y="1610"/>
              <a:ext cx="1020" cy="174"/>
            </a:xfrm>
            <a:prstGeom prst="rect">
              <a:avLst/>
            </a:prstGeom>
            <a:solidFill>
              <a:srgbClr val="0000FF">
                <a:alpha val="49019"/>
              </a:srgbClr>
            </a:solidFill>
            <a:ln w="9525">
              <a:solidFill>
                <a:srgbClr val="FFFFFF"/>
              </a:solidFill>
              <a:miter lim="800000"/>
              <a:headEnd/>
              <a:tailEnd/>
            </a:ln>
          </p:spPr>
          <p:txBody>
            <a:bodyPr lIns="0" tIns="0" rIns="0" bIns="0" anchor="ctr">
              <a:spAutoFit/>
            </a:bodyPr>
            <a:lstStyle/>
            <a:p>
              <a:endParaRPr lang="zh-CN" altLang="en-US">
                <a:latin typeface="Times New Roman" pitchFamily="18" charset="0"/>
              </a:endParaRPr>
            </a:p>
          </p:txBody>
        </p:sp>
        <p:sp>
          <p:nvSpPr>
            <p:cNvPr id="36965" name="Text Box 9"/>
            <p:cNvSpPr txBox="1">
              <a:spLocks noChangeArrowheads="1"/>
            </p:cNvSpPr>
            <p:nvPr/>
          </p:nvSpPr>
          <p:spPr bwMode="auto">
            <a:xfrm>
              <a:off x="1121" y="518"/>
              <a:ext cx="345" cy="366"/>
            </a:xfrm>
            <a:prstGeom prst="rect">
              <a:avLst/>
            </a:prstGeom>
            <a:solidFill>
              <a:srgbClr val="FFFFFF">
                <a:alpha val="0"/>
              </a:srgbClr>
            </a:solidFill>
            <a:ln w="3175">
              <a:noFill/>
              <a:miter lim="800000"/>
              <a:headEnd/>
              <a:tailEnd/>
            </a:ln>
          </p:spPr>
          <p:txBody>
            <a:bodyPr/>
            <a:lstStyle/>
            <a:p>
              <a:pPr indent="304800" algn="just">
                <a:lnSpc>
                  <a:spcPct val="130000"/>
                </a:lnSpc>
              </a:pPr>
              <a:r>
                <a:rPr lang="en-US" altLang="zh-CN" sz="2000" b="1">
                  <a:latin typeface="Times New Roman" pitchFamily="18" charset="0"/>
                </a:rPr>
                <a:t>B</a:t>
              </a:r>
            </a:p>
          </p:txBody>
        </p:sp>
        <p:sp>
          <p:nvSpPr>
            <p:cNvPr id="36966" name="Line 10"/>
            <p:cNvSpPr>
              <a:spLocks noChangeShapeType="1"/>
            </p:cNvSpPr>
            <p:nvPr/>
          </p:nvSpPr>
          <p:spPr bwMode="auto">
            <a:xfrm>
              <a:off x="821" y="1737"/>
              <a:ext cx="1860" cy="5"/>
            </a:xfrm>
            <a:prstGeom prst="line">
              <a:avLst/>
            </a:prstGeom>
            <a:noFill/>
            <a:ln w="19050">
              <a:solidFill>
                <a:srgbClr val="000000"/>
              </a:solidFill>
              <a:round/>
              <a:headEnd/>
              <a:tailEnd type="triangle" w="med" len="med"/>
            </a:ln>
          </p:spPr>
          <p:txBody>
            <a:bodyPr/>
            <a:lstStyle/>
            <a:p>
              <a:endParaRPr lang="zh-CN" altLang="en-US"/>
            </a:p>
          </p:txBody>
        </p:sp>
        <p:sp>
          <p:nvSpPr>
            <p:cNvPr id="36967" name="Oval 11"/>
            <p:cNvSpPr>
              <a:spLocks noChangeArrowheads="1"/>
            </p:cNvSpPr>
            <p:nvPr/>
          </p:nvSpPr>
          <p:spPr bwMode="auto">
            <a:xfrm>
              <a:off x="1785" y="874"/>
              <a:ext cx="791" cy="767"/>
            </a:xfrm>
            <a:prstGeom prst="ellipse">
              <a:avLst/>
            </a:prstGeom>
            <a:solidFill>
              <a:srgbClr val="FFFFFF"/>
            </a:solidFill>
            <a:ln w="9525">
              <a:solidFill>
                <a:srgbClr val="000000"/>
              </a:solidFill>
              <a:round/>
              <a:headEnd/>
              <a:tailEnd/>
            </a:ln>
          </p:spPr>
          <p:txBody>
            <a:bodyPr/>
            <a:lstStyle/>
            <a:p>
              <a:endParaRPr lang="zh-CN" altLang="en-US">
                <a:latin typeface="Times New Roman" pitchFamily="18" charset="0"/>
              </a:endParaRPr>
            </a:p>
          </p:txBody>
        </p:sp>
        <p:sp>
          <p:nvSpPr>
            <p:cNvPr id="36968" name="AutoShape 12"/>
            <p:cNvSpPr>
              <a:spLocks noChangeArrowheads="1"/>
            </p:cNvSpPr>
            <p:nvPr/>
          </p:nvSpPr>
          <p:spPr bwMode="auto">
            <a:xfrm rot="-2645886">
              <a:off x="1048" y="995"/>
              <a:ext cx="1403" cy="68"/>
            </a:xfrm>
            <a:prstGeom prst="octagon">
              <a:avLst>
                <a:gd name="adj" fmla="val 29287"/>
              </a:avLst>
            </a:prstGeom>
            <a:solidFill>
              <a:srgbClr val="FFFFFF"/>
            </a:solidFill>
            <a:ln w="9525">
              <a:solidFill>
                <a:srgbClr val="000000"/>
              </a:solidFill>
              <a:miter lim="800000"/>
              <a:headEnd/>
              <a:tailEnd/>
            </a:ln>
          </p:spPr>
          <p:txBody>
            <a:bodyPr/>
            <a:lstStyle/>
            <a:p>
              <a:endParaRPr lang="zh-CN" altLang="en-US">
                <a:latin typeface="Times New Roman" pitchFamily="18" charset="0"/>
              </a:endParaRPr>
            </a:p>
          </p:txBody>
        </p:sp>
        <p:sp>
          <p:nvSpPr>
            <p:cNvPr id="36969" name="Line 13"/>
            <p:cNvSpPr>
              <a:spLocks noChangeShapeType="1"/>
            </p:cNvSpPr>
            <p:nvPr/>
          </p:nvSpPr>
          <p:spPr bwMode="auto">
            <a:xfrm>
              <a:off x="1246" y="1505"/>
              <a:ext cx="0" cy="255"/>
            </a:xfrm>
            <a:prstGeom prst="line">
              <a:avLst/>
            </a:prstGeom>
            <a:noFill/>
            <a:ln w="19050">
              <a:solidFill>
                <a:srgbClr val="0000FF"/>
              </a:solidFill>
              <a:prstDash val="dash"/>
              <a:round/>
              <a:headEnd/>
              <a:tailEnd/>
            </a:ln>
          </p:spPr>
          <p:txBody>
            <a:bodyPr/>
            <a:lstStyle/>
            <a:p>
              <a:endParaRPr lang="zh-CN" altLang="en-US"/>
            </a:p>
          </p:txBody>
        </p:sp>
        <p:sp>
          <p:nvSpPr>
            <p:cNvPr id="36970" name="Line 14"/>
            <p:cNvSpPr>
              <a:spLocks noChangeShapeType="1"/>
            </p:cNvSpPr>
            <p:nvPr/>
          </p:nvSpPr>
          <p:spPr bwMode="auto">
            <a:xfrm flipH="1">
              <a:off x="821" y="1505"/>
              <a:ext cx="425" cy="0"/>
            </a:xfrm>
            <a:prstGeom prst="line">
              <a:avLst/>
            </a:prstGeom>
            <a:noFill/>
            <a:ln w="19050">
              <a:solidFill>
                <a:srgbClr val="0000FF"/>
              </a:solidFill>
              <a:prstDash val="dash"/>
              <a:round/>
              <a:headEnd/>
              <a:tailEnd/>
            </a:ln>
          </p:spPr>
          <p:txBody>
            <a:bodyPr/>
            <a:lstStyle/>
            <a:p>
              <a:endParaRPr lang="zh-CN" altLang="en-US"/>
            </a:p>
          </p:txBody>
        </p:sp>
        <p:sp>
          <p:nvSpPr>
            <p:cNvPr id="36971" name="Line 15"/>
            <p:cNvSpPr>
              <a:spLocks noChangeShapeType="1"/>
            </p:cNvSpPr>
            <p:nvPr/>
          </p:nvSpPr>
          <p:spPr bwMode="auto">
            <a:xfrm>
              <a:off x="1785" y="1279"/>
              <a:ext cx="15" cy="470"/>
            </a:xfrm>
            <a:prstGeom prst="line">
              <a:avLst/>
            </a:prstGeom>
            <a:noFill/>
            <a:ln w="19050">
              <a:solidFill>
                <a:srgbClr val="FF6600"/>
              </a:solidFill>
              <a:prstDash val="dash"/>
              <a:round/>
              <a:headEnd/>
              <a:tailEnd/>
            </a:ln>
          </p:spPr>
          <p:txBody>
            <a:bodyPr/>
            <a:lstStyle/>
            <a:p>
              <a:endParaRPr lang="zh-CN" altLang="en-US"/>
            </a:p>
          </p:txBody>
        </p:sp>
        <p:sp>
          <p:nvSpPr>
            <p:cNvPr id="36972" name="Line 16"/>
            <p:cNvSpPr>
              <a:spLocks noChangeShapeType="1"/>
            </p:cNvSpPr>
            <p:nvPr/>
          </p:nvSpPr>
          <p:spPr bwMode="auto">
            <a:xfrm flipH="1">
              <a:off x="2579" y="1194"/>
              <a:ext cx="4" cy="551"/>
            </a:xfrm>
            <a:prstGeom prst="line">
              <a:avLst/>
            </a:prstGeom>
            <a:noFill/>
            <a:ln w="19050">
              <a:solidFill>
                <a:srgbClr val="FF6600"/>
              </a:solidFill>
              <a:prstDash val="dash"/>
              <a:round/>
              <a:headEnd/>
              <a:tailEnd/>
            </a:ln>
          </p:spPr>
          <p:txBody>
            <a:bodyPr/>
            <a:lstStyle/>
            <a:p>
              <a:endParaRPr lang="zh-CN" altLang="en-US"/>
            </a:p>
          </p:txBody>
        </p:sp>
        <p:sp>
          <p:nvSpPr>
            <p:cNvPr id="36973" name="Line 17"/>
            <p:cNvSpPr>
              <a:spLocks noChangeShapeType="1"/>
            </p:cNvSpPr>
            <p:nvPr/>
          </p:nvSpPr>
          <p:spPr bwMode="auto">
            <a:xfrm flipH="1">
              <a:off x="849" y="529"/>
              <a:ext cx="1418" cy="0"/>
            </a:xfrm>
            <a:prstGeom prst="line">
              <a:avLst/>
            </a:prstGeom>
            <a:noFill/>
            <a:ln w="19050">
              <a:solidFill>
                <a:srgbClr val="0000FF"/>
              </a:solidFill>
              <a:prstDash val="dash"/>
              <a:round/>
              <a:headEnd/>
              <a:tailEnd/>
            </a:ln>
          </p:spPr>
          <p:txBody>
            <a:bodyPr/>
            <a:lstStyle/>
            <a:p>
              <a:endParaRPr lang="zh-CN" altLang="en-US"/>
            </a:p>
          </p:txBody>
        </p:sp>
        <p:sp>
          <p:nvSpPr>
            <p:cNvPr id="36974" name="Line 18"/>
            <p:cNvSpPr>
              <a:spLocks noChangeShapeType="1"/>
            </p:cNvSpPr>
            <p:nvPr/>
          </p:nvSpPr>
          <p:spPr bwMode="auto">
            <a:xfrm flipH="1">
              <a:off x="828" y="865"/>
              <a:ext cx="1332" cy="0"/>
            </a:xfrm>
            <a:prstGeom prst="line">
              <a:avLst/>
            </a:prstGeom>
            <a:noFill/>
            <a:ln w="19050">
              <a:solidFill>
                <a:srgbClr val="FF6600"/>
              </a:solidFill>
              <a:prstDash val="dash"/>
              <a:round/>
              <a:headEnd/>
              <a:tailEnd/>
            </a:ln>
          </p:spPr>
          <p:txBody>
            <a:bodyPr/>
            <a:lstStyle/>
            <a:p>
              <a:endParaRPr lang="zh-CN" altLang="en-US"/>
            </a:p>
          </p:txBody>
        </p:sp>
        <p:sp>
          <p:nvSpPr>
            <p:cNvPr id="36975" name="Line 19"/>
            <p:cNvSpPr>
              <a:spLocks noChangeShapeType="1"/>
            </p:cNvSpPr>
            <p:nvPr/>
          </p:nvSpPr>
          <p:spPr bwMode="auto">
            <a:xfrm flipH="1">
              <a:off x="820" y="1642"/>
              <a:ext cx="1385" cy="0"/>
            </a:xfrm>
            <a:prstGeom prst="line">
              <a:avLst/>
            </a:prstGeom>
            <a:noFill/>
            <a:ln w="19050">
              <a:solidFill>
                <a:srgbClr val="FF6600"/>
              </a:solidFill>
              <a:prstDash val="dash"/>
              <a:round/>
              <a:headEnd/>
              <a:tailEnd/>
            </a:ln>
          </p:spPr>
          <p:txBody>
            <a:bodyPr/>
            <a:lstStyle/>
            <a:p>
              <a:endParaRPr lang="zh-CN" altLang="en-US"/>
            </a:p>
          </p:txBody>
        </p:sp>
        <p:sp>
          <p:nvSpPr>
            <p:cNvPr id="36976" name="Text Box 20"/>
            <p:cNvSpPr txBox="1">
              <a:spLocks noChangeArrowheads="1"/>
            </p:cNvSpPr>
            <p:nvPr/>
          </p:nvSpPr>
          <p:spPr bwMode="auto">
            <a:xfrm>
              <a:off x="1899" y="1052"/>
              <a:ext cx="421" cy="358"/>
            </a:xfrm>
            <a:prstGeom prst="rect">
              <a:avLst/>
            </a:prstGeom>
            <a:solidFill>
              <a:srgbClr val="FFFFFF"/>
            </a:solidFill>
            <a:ln w="9525">
              <a:solidFill>
                <a:srgbClr val="FFFFFF"/>
              </a:solidFill>
              <a:miter lim="800000"/>
              <a:headEnd/>
              <a:tailEnd/>
            </a:ln>
          </p:spPr>
          <p:txBody>
            <a:bodyPr/>
            <a:lstStyle/>
            <a:p>
              <a:pPr indent="304800" algn="just">
                <a:lnSpc>
                  <a:spcPct val="130000"/>
                </a:lnSpc>
              </a:pPr>
              <a:r>
                <a:rPr lang="en-US" altLang="zh-CN" sz="2000" b="1">
                  <a:latin typeface="Times New Roman" pitchFamily="18" charset="0"/>
                </a:rPr>
                <a:t>A</a:t>
              </a:r>
            </a:p>
          </p:txBody>
        </p:sp>
        <p:sp>
          <p:nvSpPr>
            <p:cNvPr id="36977" name="Line 21"/>
            <p:cNvSpPr>
              <a:spLocks noChangeShapeType="1"/>
            </p:cNvSpPr>
            <p:nvPr/>
          </p:nvSpPr>
          <p:spPr bwMode="auto">
            <a:xfrm>
              <a:off x="2259" y="541"/>
              <a:ext cx="14" cy="1222"/>
            </a:xfrm>
            <a:prstGeom prst="line">
              <a:avLst/>
            </a:prstGeom>
            <a:noFill/>
            <a:ln w="19050">
              <a:solidFill>
                <a:srgbClr val="0000FF"/>
              </a:solidFill>
              <a:prstDash val="dash"/>
              <a:round/>
              <a:headEnd/>
              <a:tailEnd/>
            </a:ln>
          </p:spPr>
          <p:txBody>
            <a:bodyPr/>
            <a:lstStyle/>
            <a:p>
              <a:endParaRPr lang="zh-CN" altLang="en-US"/>
            </a:p>
          </p:txBody>
        </p:sp>
        <p:sp>
          <p:nvSpPr>
            <p:cNvPr id="36978" name="Line 22"/>
            <p:cNvSpPr>
              <a:spLocks noChangeShapeType="1"/>
            </p:cNvSpPr>
            <p:nvPr/>
          </p:nvSpPr>
          <p:spPr bwMode="auto">
            <a:xfrm flipV="1">
              <a:off x="836" y="206"/>
              <a:ext cx="2" cy="1546"/>
            </a:xfrm>
            <a:prstGeom prst="line">
              <a:avLst/>
            </a:prstGeom>
            <a:noFill/>
            <a:ln w="19050">
              <a:solidFill>
                <a:srgbClr val="000000"/>
              </a:solidFill>
              <a:round/>
              <a:headEnd/>
              <a:tailEnd type="triangle" w="med" len="med"/>
            </a:ln>
          </p:spPr>
          <p:txBody>
            <a:bodyPr/>
            <a:lstStyle/>
            <a:p>
              <a:endParaRPr lang="zh-CN" altLang="en-US"/>
            </a:p>
          </p:txBody>
        </p:sp>
        <p:graphicFrame>
          <p:nvGraphicFramePr>
            <p:cNvPr id="36936" name="Object 72"/>
            <p:cNvGraphicFramePr>
              <a:graphicFrameLocks noChangeAspect="1"/>
            </p:cNvGraphicFramePr>
            <p:nvPr/>
          </p:nvGraphicFramePr>
          <p:xfrm>
            <a:off x="878" y="88"/>
            <a:ext cx="188" cy="227"/>
          </p:xfrm>
          <a:graphic>
            <a:graphicData uri="http://schemas.openxmlformats.org/presentationml/2006/ole">
              <p:oleObj spid="_x0000_s36936" r:id="rId3" imgW="177569" imgH="215619" progId="Equation.3">
                <p:embed/>
              </p:oleObj>
            </a:graphicData>
          </a:graphic>
        </p:graphicFrame>
        <p:graphicFrame>
          <p:nvGraphicFramePr>
            <p:cNvPr id="36937" name="Object 73"/>
            <p:cNvGraphicFramePr>
              <a:graphicFrameLocks noChangeAspect="1"/>
            </p:cNvGraphicFramePr>
            <p:nvPr/>
          </p:nvGraphicFramePr>
          <p:xfrm>
            <a:off x="2652" y="1567"/>
            <a:ext cx="158" cy="226"/>
          </p:xfrm>
          <a:graphic>
            <a:graphicData uri="http://schemas.openxmlformats.org/presentationml/2006/ole">
              <p:oleObj spid="_x0000_s36937" r:id="rId4" imgW="152268" imgH="215713" progId="Equation.3">
                <p:embed/>
              </p:oleObj>
            </a:graphicData>
          </a:graphic>
        </p:graphicFrame>
        <p:graphicFrame>
          <p:nvGraphicFramePr>
            <p:cNvPr id="36938" name="Object 74"/>
            <p:cNvGraphicFramePr>
              <a:graphicFrameLocks noChangeAspect="1"/>
            </p:cNvGraphicFramePr>
            <p:nvPr/>
          </p:nvGraphicFramePr>
          <p:xfrm>
            <a:off x="566" y="399"/>
            <a:ext cx="227" cy="227"/>
          </p:xfrm>
          <a:graphic>
            <a:graphicData uri="http://schemas.openxmlformats.org/presentationml/2006/ole">
              <p:oleObj spid="_x0000_s36938" r:id="rId5" imgW="291847" imgH="215713" progId="Equation.3">
                <p:embed/>
              </p:oleObj>
            </a:graphicData>
          </a:graphic>
        </p:graphicFrame>
        <p:graphicFrame>
          <p:nvGraphicFramePr>
            <p:cNvPr id="36939" name="Object 75"/>
            <p:cNvGraphicFramePr>
              <a:graphicFrameLocks noChangeAspect="1"/>
            </p:cNvGraphicFramePr>
            <p:nvPr/>
          </p:nvGraphicFramePr>
          <p:xfrm>
            <a:off x="538" y="747"/>
            <a:ext cx="283" cy="210"/>
          </p:xfrm>
          <a:graphic>
            <a:graphicData uri="http://schemas.openxmlformats.org/presentationml/2006/ole">
              <p:oleObj spid="_x0000_s36939" r:id="rId6" imgW="291847" imgH="215713" progId="Equation.3">
                <p:embed/>
              </p:oleObj>
            </a:graphicData>
          </a:graphic>
        </p:graphicFrame>
        <p:graphicFrame>
          <p:nvGraphicFramePr>
            <p:cNvPr id="36940" name="Object 76"/>
            <p:cNvGraphicFramePr>
              <a:graphicFrameLocks noChangeAspect="1"/>
            </p:cNvGraphicFramePr>
            <p:nvPr/>
          </p:nvGraphicFramePr>
          <p:xfrm>
            <a:off x="566" y="1303"/>
            <a:ext cx="255" cy="202"/>
          </p:xfrm>
          <a:graphic>
            <a:graphicData uri="http://schemas.openxmlformats.org/presentationml/2006/ole">
              <p:oleObj spid="_x0000_s36940" r:id="rId7" imgW="279279" imgH="215806" progId="Equation.3">
                <p:embed/>
              </p:oleObj>
            </a:graphicData>
          </a:graphic>
        </p:graphicFrame>
        <p:graphicFrame>
          <p:nvGraphicFramePr>
            <p:cNvPr id="36941" name="Object 77"/>
            <p:cNvGraphicFramePr>
              <a:graphicFrameLocks noChangeAspect="1"/>
            </p:cNvGraphicFramePr>
            <p:nvPr/>
          </p:nvGraphicFramePr>
          <p:xfrm>
            <a:off x="566" y="1505"/>
            <a:ext cx="255" cy="202"/>
          </p:xfrm>
          <a:graphic>
            <a:graphicData uri="http://schemas.openxmlformats.org/presentationml/2006/ole">
              <p:oleObj spid="_x0000_s36941" r:id="rId8" imgW="279279" imgH="215806" progId="Equation.3">
                <p:embed/>
              </p:oleObj>
            </a:graphicData>
          </a:graphic>
        </p:graphicFrame>
        <p:graphicFrame>
          <p:nvGraphicFramePr>
            <p:cNvPr id="36942" name="Object 78"/>
            <p:cNvGraphicFramePr>
              <a:graphicFrameLocks noChangeAspect="1"/>
            </p:cNvGraphicFramePr>
            <p:nvPr/>
          </p:nvGraphicFramePr>
          <p:xfrm>
            <a:off x="906" y="1761"/>
            <a:ext cx="227" cy="194"/>
          </p:xfrm>
          <a:graphic>
            <a:graphicData uri="http://schemas.openxmlformats.org/presentationml/2006/ole">
              <p:oleObj spid="_x0000_s36942" r:id="rId9" imgW="253780" imgH="215713" progId="Equation.3">
                <p:embed/>
              </p:oleObj>
            </a:graphicData>
          </a:graphic>
        </p:graphicFrame>
        <p:graphicFrame>
          <p:nvGraphicFramePr>
            <p:cNvPr id="36943" name="Object 79"/>
            <p:cNvGraphicFramePr>
              <a:graphicFrameLocks noChangeAspect="1"/>
            </p:cNvGraphicFramePr>
            <p:nvPr/>
          </p:nvGraphicFramePr>
          <p:xfrm>
            <a:off x="1673" y="1766"/>
            <a:ext cx="226" cy="193"/>
          </p:xfrm>
          <a:graphic>
            <a:graphicData uri="http://schemas.openxmlformats.org/presentationml/2006/ole">
              <p:oleObj spid="_x0000_s36943" r:id="rId10" imgW="253780" imgH="215713" progId="Equation.3">
                <p:embed/>
              </p:oleObj>
            </a:graphicData>
          </a:graphic>
        </p:graphicFrame>
        <p:graphicFrame>
          <p:nvGraphicFramePr>
            <p:cNvPr id="36944" name="Object 80"/>
            <p:cNvGraphicFramePr>
              <a:graphicFrameLocks noChangeAspect="1"/>
            </p:cNvGraphicFramePr>
            <p:nvPr/>
          </p:nvGraphicFramePr>
          <p:xfrm>
            <a:off x="2182" y="1761"/>
            <a:ext cx="255" cy="202"/>
          </p:xfrm>
          <a:graphic>
            <a:graphicData uri="http://schemas.openxmlformats.org/presentationml/2006/ole">
              <p:oleObj spid="_x0000_s36944" r:id="rId11" imgW="279279" imgH="215806" progId="Equation.3">
                <p:embed/>
              </p:oleObj>
            </a:graphicData>
          </a:graphic>
        </p:graphicFrame>
        <p:graphicFrame>
          <p:nvGraphicFramePr>
            <p:cNvPr id="36945" name="Object 81"/>
            <p:cNvGraphicFramePr>
              <a:graphicFrameLocks noChangeAspect="1"/>
            </p:cNvGraphicFramePr>
            <p:nvPr/>
          </p:nvGraphicFramePr>
          <p:xfrm>
            <a:off x="2437" y="1761"/>
            <a:ext cx="256" cy="203"/>
          </p:xfrm>
          <a:graphic>
            <a:graphicData uri="http://schemas.openxmlformats.org/presentationml/2006/ole">
              <p:oleObj spid="_x0000_s36945" r:id="rId12" imgW="279279" imgH="215806" progId="Equation.3">
                <p:embed/>
              </p:oleObj>
            </a:graphicData>
          </a:graphic>
        </p:graphicFrame>
        <p:sp>
          <p:nvSpPr>
            <p:cNvPr id="36979" name="Rectangle 33"/>
            <p:cNvSpPr>
              <a:spLocks noChangeArrowheads="1"/>
            </p:cNvSpPr>
            <p:nvPr/>
          </p:nvSpPr>
          <p:spPr bwMode="auto">
            <a:xfrm>
              <a:off x="1802" y="1607"/>
              <a:ext cx="765" cy="174"/>
            </a:xfrm>
            <a:prstGeom prst="rect">
              <a:avLst/>
            </a:prstGeom>
            <a:solidFill>
              <a:srgbClr val="FF99CC">
                <a:alpha val="49019"/>
              </a:srgbClr>
            </a:solidFill>
            <a:ln w="9525">
              <a:solidFill>
                <a:srgbClr val="FFFFFF"/>
              </a:solidFill>
              <a:miter lim="800000"/>
              <a:headEnd/>
              <a:tailEnd/>
            </a:ln>
          </p:spPr>
          <p:txBody>
            <a:bodyPr lIns="0" tIns="0" rIns="0" bIns="0" anchor="ctr">
              <a:spAutoFit/>
            </a:bodyPr>
            <a:lstStyle/>
            <a:p>
              <a:endParaRPr lang="zh-CN" altLang="en-US">
                <a:latin typeface="Times New Roman" pitchFamily="18" charset="0"/>
              </a:endParaRPr>
            </a:p>
          </p:txBody>
        </p:sp>
        <p:sp>
          <p:nvSpPr>
            <p:cNvPr id="36980" name="Rectangle 34"/>
            <p:cNvSpPr>
              <a:spLocks noChangeArrowheads="1"/>
            </p:cNvSpPr>
            <p:nvPr/>
          </p:nvSpPr>
          <p:spPr bwMode="auto">
            <a:xfrm rot="-5400000">
              <a:off x="410" y="913"/>
              <a:ext cx="952" cy="174"/>
            </a:xfrm>
            <a:prstGeom prst="rect">
              <a:avLst/>
            </a:prstGeom>
            <a:solidFill>
              <a:srgbClr val="0000FF">
                <a:alpha val="49019"/>
              </a:srgbClr>
            </a:solidFill>
            <a:ln w="9525">
              <a:solidFill>
                <a:srgbClr val="FFFFFF"/>
              </a:solidFill>
              <a:miter lim="800000"/>
              <a:headEnd/>
              <a:tailEnd/>
            </a:ln>
          </p:spPr>
          <p:txBody>
            <a:bodyPr lIns="0" tIns="0" rIns="0" bIns="0" anchor="ctr">
              <a:spAutoFit/>
            </a:bodyPr>
            <a:lstStyle/>
            <a:p>
              <a:endParaRPr lang="zh-CN" altLang="en-US">
                <a:latin typeface="Times New Roman" pitchFamily="18" charset="0"/>
              </a:endParaRPr>
            </a:p>
          </p:txBody>
        </p:sp>
        <p:sp>
          <p:nvSpPr>
            <p:cNvPr id="36981" name="Rectangle 35"/>
            <p:cNvSpPr>
              <a:spLocks noChangeArrowheads="1"/>
            </p:cNvSpPr>
            <p:nvPr/>
          </p:nvSpPr>
          <p:spPr bwMode="auto">
            <a:xfrm rot="-5400000">
              <a:off x="486" y="1162"/>
              <a:ext cx="794" cy="174"/>
            </a:xfrm>
            <a:prstGeom prst="rect">
              <a:avLst/>
            </a:prstGeom>
            <a:solidFill>
              <a:srgbClr val="FF99CC">
                <a:alpha val="49019"/>
              </a:srgbClr>
            </a:solidFill>
            <a:ln w="9525">
              <a:solidFill>
                <a:srgbClr val="FFFFFF"/>
              </a:solidFill>
              <a:miter lim="800000"/>
              <a:headEnd/>
              <a:tailEnd/>
            </a:ln>
          </p:spPr>
          <p:txBody>
            <a:bodyPr lIns="0" tIns="0" rIns="0" bIns="0" anchor="ctr">
              <a:spAutoFit/>
            </a:bodyPr>
            <a:lstStyle/>
            <a:p>
              <a:endParaRPr lang="zh-CN" altLang="en-US">
                <a:latin typeface="Times New Roman" pitchFamily="18" charset="0"/>
              </a:endParaRPr>
            </a:p>
          </p:txBody>
        </p:sp>
      </p:grpSp>
      <p:grpSp>
        <p:nvGrpSpPr>
          <p:cNvPr id="48" name="Group 36"/>
          <p:cNvGrpSpPr>
            <a:grpSpLocks/>
          </p:cNvGrpSpPr>
          <p:nvPr/>
        </p:nvGrpSpPr>
        <p:grpSpPr bwMode="auto">
          <a:xfrm>
            <a:off x="7264400" y="2868613"/>
            <a:ext cx="4414838" cy="3713162"/>
            <a:chOff x="2346" y="1880"/>
            <a:chExt cx="2781" cy="2339"/>
          </a:xfrm>
        </p:grpSpPr>
        <p:sp>
          <p:nvSpPr>
            <p:cNvPr id="36954" name="Line 37"/>
            <p:cNvSpPr>
              <a:spLocks noChangeShapeType="1"/>
            </p:cNvSpPr>
            <p:nvPr/>
          </p:nvSpPr>
          <p:spPr bwMode="auto">
            <a:xfrm rot="-2736723">
              <a:off x="2974" y="2922"/>
              <a:ext cx="2081" cy="51"/>
            </a:xfrm>
            <a:prstGeom prst="line">
              <a:avLst/>
            </a:prstGeom>
            <a:noFill/>
            <a:ln w="19050">
              <a:solidFill>
                <a:srgbClr val="000000"/>
              </a:solidFill>
              <a:round/>
              <a:headEnd/>
              <a:tailEnd type="triangle" w="med" len="med"/>
            </a:ln>
          </p:spPr>
          <p:txBody>
            <a:bodyPr/>
            <a:lstStyle/>
            <a:p>
              <a:endParaRPr lang="zh-CN" altLang="en-US"/>
            </a:p>
          </p:txBody>
        </p:sp>
        <p:sp>
          <p:nvSpPr>
            <p:cNvPr id="36955" name="Line 38"/>
            <p:cNvSpPr>
              <a:spLocks noChangeShapeType="1"/>
            </p:cNvSpPr>
            <p:nvPr/>
          </p:nvSpPr>
          <p:spPr bwMode="auto">
            <a:xfrm rot="18863277" flipV="1">
              <a:off x="3244" y="2757"/>
              <a:ext cx="37" cy="1834"/>
            </a:xfrm>
            <a:prstGeom prst="line">
              <a:avLst/>
            </a:prstGeom>
            <a:noFill/>
            <a:ln w="19050">
              <a:solidFill>
                <a:srgbClr val="000000"/>
              </a:solidFill>
              <a:round/>
              <a:headEnd/>
              <a:tailEnd type="triangle" w="med" len="med"/>
            </a:ln>
          </p:spPr>
          <p:txBody>
            <a:bodyPr/>
            <a:lstStyle/>
            <a:p>
              <a:endParaRPr lang="zh-CN" altLang="en-US"/>
            </a:p>
          </p:txBody>
        </p:sp>
        <p:sp>
          <p:nvSpPr>
            <p:cNvPr id="36956" name="Text Box 39"/>
            <p:cNvSpPr txBox="1">
              <a:spLocks noChangeArrowheads="1"/>
            </p:cNvSpPr>
            <p:nvPr/>
          </p:nvSpPr>
          <p:spPr bwMode="auto">
            <a:xfrm>
              <a:off x="3507" y="2305"/>
              <a:ext cx="345" cy="366"/>
            </a:xfrm>
            <a:prstGeom prst="rect">
              <a:avLst/>
            </a:prstGeom>
            <a:solidFill>
              <a:srgbClr val="FFFFFF">
                <a:alpha val="0"/>
              </a:srgbClr>
            </a:solidFill>
            <a:ln w="9525">
              <a:noFill/>
              <a:miter lim="800000"/>
              <a:headEnd/>
              <a:tailEnd/>
            </a:ln>
          </p:spPr>
          <p:txBody>
            <a:bodyPr/>
            <a:lstStyle/>
            <a:p>
              <a:pPr indent="304800" algn="just">
                <a:lnSpc>
                  <a:spcPct val="130000"/>
                </a:lnSpc>
              </a:pPr>
              <a:r>
                <a:rPr lang="en-US" altLang="zh-CN" sz="2000" b="1">
                  <a:latin typeface="Times New Roman" pitchFamily="18" charset="0"/>
                </a:rPr>
                <a:t>B</a:t>
              </a:r>
            </a:p>
          </p:txBody>
        </p:sp>
        <p:sp>
          <p:nvSpPr>
            <p:cNvPr id="36957" name="Line 40"/>
            <p:cNvSpPr>
              <a:spLocks noChangeShapeType="1"/>
            </p:cNvSpPr>
            <p:nvPr/>
          </p:nvSpPr>
          <p:spPr bwMode="auto">
            <a:xfrm>
              <a:off x="3138" y="3553"/>
              <a:ext cx="1872" cy="5"/>
            </a:xfrm>
            <a:prstGeom prst="line">
              <a:avLst/>
            </a:prstGeom>
            <a:noFill/>
            <a:ln w="19050">
              <a:solidFill>
                <a:srgbClr val="000000"/>
              </a:solidFill>
              <a:prstDash val="lgDash"/>
              <a:round/>
              <a:headEnd/>
              <a:tailEnd type="triangle" w="med" len="med"/>
            </a:ln>
          </p:spPr>
          <p:txBody>
            <a:bodyPr/>
            <a:lstStyle/>
            <a:p>
              <a:endParaRPr lang="zh-CN" altLang="en-US"/>
            </a:p>
          </p:txBody>
        </p:sp>
        <p:sp>
          <p:nvSpPr>
            <p:cNvPr id="36958" name="Oval 41"/>
            <p:cNvSpPr>
              <a:spLocks noChangeArrowheads="1"/>
            </p:cNvSpPr>
            <p:nvPr/>
          </p:nvSpPr>
          <p:spPr bwMode="auto">
            <a:xfrm>
              <a:off x="4102" y="2666"/>
              <a:ext cx="791" cy="767"/>
            </a:xfrm>
            <a:prstGeom prst="ellipse">
              <a:avLst/>
            </a:prstGeom>
            <a:solidFill>
              <a:srgbClr val="FFFFFF"/>
            </a:solidFill>
            <a:ln w="9525">
              <a:solidFill>
                <a:srgbClr val="000000"/>
              </a:solidFill>
              <a:round/>
              <a:headEnd/>
              <a:tailEnd/>
            </a:ln>
          </p:spPr>
          <p:txBody>
            <a:bodyPr/>
            <a:lstStyle/>
            <a:p>
              <a:endParaRPr lang="zh-CN" altLang="en-US">
                <a:latin typeface="Times New Roman" pitchFamily="18" charset="0"/>
              </a:endParaRPr>
            </a:p>
          </p:txBody>
        </p:sp>
        <p:sp>
          <p:nvSpPr>
            <p:cNvPr id="36959" name="AutoShape 42"/>
            <p:cNvSpPr>
              <a:spLocks noChangeArrowheads="1"/>
            </p:cNvSpPr>
            <p:nvPr/>
          </p:nvSpPr>
          <p:spPr bwMode="auto">
            <a:xfrm rot="-2645886">
              <a:off x="3350" y="2783"/>
              <a:ext cx="1403" cy="68"/>
            </a:xfrm>
            <a:prstGeom prst="octagon">
              <a:avLst>
                <a:gd name="adj" fmla="val 29287"/>
              </a:avLst>
            </a:prstGeom>
            <a:solidFill>
              <a:srgbClr val="FFFFFF"/>
            </a:solidFill>
            <a:ln w="9525">
              <a:solidFill>
                <a:srgbClr val="000000"/>
              </a:solidFill>
              <a:miter lim="800000"/>
              <a:headEnd/>
              <a:tailEnd/>
            </a:ln>
          </p:spPr>
          <p:txBody>
            <a:bodyPr/>
            <a:lstStyle/>
            <a:p>
              <a:endParaRPr lang="zh-CN" altLang="en-US">
                <a:latin typeface="Times New Roman" pitchFamily="18" charset="0"/>
              </a:endParaRPr>
            </a:p>
          </p:txBody>
        </p:sp>
        <p:sp>
          <p:nvSpPr>
            <p:cNvPr id="36960" name="Text Box 43"/>
            <p:cNvSpPr txBox="1">
              <a:spLocks noChangeArrowheads="1"/>
            </p:cNvSpPr>
            <p:nvPr/>
          </p:nvSpPr>
          <p:spPr bwMode="auto">
            <a:xfrm>
              <a:off x="4216" y="2844"/>
              <a:ext cx="421" cy="358"/>
            </a:xfrm>
            <a:prstGeom prst="rect">
              <a:avLst/>
            </a:prstGeom>
            <a:solidFill>
              <a:srgbClr val="FFFFFF"/>
            </a:solidFill>
            <a:ln w="9525">
              <a:solidFill>
                <a:srgbClr val="FFFFFF"/>
              </a:solidFill>
              <a:miter lim="800000"/>
              <a:headEnd/>
              <a:tailEnd/>
            </a:ln>
          </p:spPr>
          <p:txBody>
            <a:bodyPr/>
            <a:lstStyle/>
            <a:p>
              <a:pPr indent="304800" algn="just">
                <a:lnSpc>
                  <a:spcPct val="130000"/>
                </a:lnSpc>
              </a:pPr>
              <a:r>
                <a:rPr lang="en-US" altLang="zh-CN" sz="2000" b="1">
                  <a:latin typeface="Times New Roman" pitchFamily="18" charset="0"/>
                </a:rPr>
                <a:t>A</a:t>
              </a:r>
            </a:p>
          </p:txBody>
        </p:sp>
        <p:sp>
          <p:nvSpPr>
            <p:cNvPr id="36961" name="Line 44"/>
            <p:cNvSpPr>
              <a:spLocks noChangeShapeType="1"/>
            </p:cNvSpPr>
            <p:nvPr/>
          </p:nvSpPr>
          <p:spPr bwMode="auto">
            <a:xfrm flipV="1">
              <a:off x="3145" y="1998"/>
              <a:ext cx="2" cy="1546"/>
            </a:xfrm>
            <a:prstGeom prst="line">
              <a:avLst/>
            </a:prstGeom>
            <a:noFill/>
            <a:ln w="19050">
              <a:solidFill>
                <a:srgbClr val="000000"/>
              </a:solidFill>
              <a:prstDash val="lgDash"/>
              <a:round/>
              <a:headEnd/>
              <a:tailEnd type="triangle" w="med" len="med"/>
            </a:ln>
          </p:spPr>
          <p:txBody>
            <a:bodyPr/>
            <a:lstStyle/>
            <a:p>
              <a:endParaRPr lang="zh-CN" altLang="en-US"/>
            </a:p>
          </p:txBody>
        </p:sp>
        <p:graphicFrame>
          <p:nvGraphicFramePr>
            <p:cNvPr id="36946" name="Object 82"/>
            <p:cNvGraphicFramePr>
              <a:graphicFrameLocks noChangeAspect="1"/>
            </p:cNvGraphicFramePr>
            <p:nvPr/>
          </p:nvGraphicFramePr>
          <p:xfrm>
            <a:off x="3195" y="1880"/>
            <a:ext cx="188" cy="227"/>
          </p:xfrm>
          <a:graphic>
            <a:graphicData uri="http://schemas.openxmlformats.org/presentationml/2006/ole">
              <p:oleObj spid="_x0000_s36946" r:id="rId13" imgW="177569" imgH="215619" progId="Equation.3">
                <p:embed/>
              </p:oleObj>
            </a:graphicData>
          </a:graphic>
        </p:graphicFrame>
        <p:graphicFrame>
          <p:nvGraphicFramePr>
            <p:cNvPr id="36947" name="Object 83"/>
            <p:cNvGraphicFramePr>
              <a:graphicFrameLocks noChangeAspect="1"/>
            </p:cNvGraphicFramePr>
            <p:nvPr/>
          </p:nvGraphicFramePr>
          <p:xfrm>
            <a:off x="4969" y="3359"/>
            <a:ext cx="158" cy="226"/>
          </p:xfrm>
          <a:graphic>
            <a:graphicData uri="http://schemas.openxmlformats.org/presentationml/2006/ole">
              <p:oleObj spid="_x0000_s36947" r:id="rId14" imgW="152268" imgH="215713" progId="Equation.3">
                <p:embed/>
              </p:oleObj>
            </a:graphicData>
          </a:graphic>
        </p:graphicFrame>
        <p:graphicFrame>
          <p:nvGraphicFramePr>
            <p:cNvPr id="36948" name="Object 84"/>
            <p:cNvGraphicFramePr>
              <a:graphicFrameLocks noChangeAspect="1"/>
            </p:cNvGraphicFramePr>
            <p:nvPr/>
          </p:nvGraphicFramePr>
          <p:xfrm>
            <a:off x="2430" y="2702"/>
            <a:ext cx="319" cy="362"/>
          </p:xfrm>
          <a:graphic>
            <a:graphicData uri="http://schemas.openxmlformats.org/presentationml/2006/ole">
              <p:oleObj spid="_x0000_s36948" r:id="rId15" imgW="228501" imgH="266584" progId="Equation.3">
                <p:embed/>
              </p:oleObj>
            </a:graphicData>
          </a:graphic>
        </p:graphicFrame>
        <p:graphicFrame>
          <p:nvGraphicFramePr>
            <p:cNvPr id="36949" name="Object 85"/>
            <p:cNvGraphicFramePr>
              <a:graphicFrameLocks noChangeAspect="1"/>
            </p:cNvGraphicFramePr>
            <p:nvPr/>
          </p:nvGraphicFramePr>
          <p:xfrm>
            <a:off x="4752" y="1956"/>
            <a:ext cx="256" cy="311"/>
          </p:xfrm>
          <a:graphic>
            <a:graphicData uri="http://schemas.openxmlformats.org/presentationml/2006/ole">
              <p:oleObj spid="_x0000_s36949" r:id="rId16" imgW="215619" imgH="266353" progId="Equation.3">
                <p:embed/>
              </p:oleObj>
            </a:graphicData>
          </a:graphic>
        </p:graphicFrame>
        <p:sp>
          <p:nvSpPr>
            <p:cNvPr id="36962" name="Line 49"/>
            <p:cNvSpPr>
              <a:spLocks noChangeShapeType="1"/>
            </p:cNvSpPr>
            <p:nvPr/>
          </p:nvSpPr>
          <p:spPr bwMode="auto">
            <a:xfrm flipH="1">
              <a:off x="3213" y="3273"/>
              <a:ext cx="324" cy="328"/>
            </a:xfrm>
            <a:prstGeom prst="line">
              <a:avLst/>
            </a:prstGeom>
            <a:noFill/>
            <a:ln w="19050">
              <a:solidFill>
                <a:srgbClr val="339966"/>
              </a:solidFill>
              <a:prstDash val="dash"/>
              <a:round/>
              <a:headEnd/>
              <a:tailEnd/>
            </a:ln>
          </p:spPr>
          <p:txBody>
            <a:bodyPr/>
            <a:lstStyle/>
            <a:p>
              <a:endParaRPr lang="zh-CN" altLang="en-US"/>
            </a:p>
          </p:txBody>
        </p:sp>
        <p:sp>
          <p:nvSpPr>
            <p:cNvPr id="36963" name="Line 50"/>
            <p:cNvSpPr>
              <a:spLocks noChangeShapeType="1"/>
            </p:cNvSpPr>
            <p:nvPr/>
          </p:nvSpPr>
          <p:spPr bwMode="auto">
            <a:xfrm flipH="1">
              <a:off x="3821" y="3260"/>
              <a:ext cx="1004" cy="959"/>
            </a:xfrm>
            <a:prstGeom prst="line">
              <a:avLst/>
            </a:prstGeom>
            <a:noFill/>
            <a:ln w="19050">
              <a:solidFill>
                <a:srgbClr val="FF6600"/>
              </a:solidFill>
              <a:prstDash val="dash"/>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2000"/>
                                        <p:tgtEl>
                                          <p:spTgt spid="48"/>
                                        </p:tgtEl>
                                      </p:cBhvr>
                                    </p:animEffect>
                                  </p:childTnLst>
                                </p:cTn>
                              </p:par>
                              <p:par>
                                <p:cTn id="13" presetID="10" presetClass="exit" presetSubtype="0" fill="hold" nodeType="withEffect">
                                  <p:stCondLst>
                                    <p:cond delay="0"/>
                                  </p:stCondLst>
                                  <p:childTnLst>
                                    <p:animEffect transition="out" filter="fade">
                                      <p:cBhvr>
                                        <p:cTn id="14" dur="2000"/>
                                        <p:tgtEl>
                                          <p:spTgt spid="19"/>
                                        </p:tgtEl>
                                      </p:cBhvr>
                                    </p:animEffect>
                                    <p:set>
                                      <p:cBhvr>
                                        <p:cTn id="15"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噪声数据</a:t>
            </a:r>
          </a:p>
        </p:txBody>
      </p:sp>
      <p:sp>
        <p:nvSpPr>
          <p:cNvPr id="14338" name="内容占位符 2"/>
          <p:cNvSpPr>
            <a:spLocks noGrp="1"/>
          </p:cNvSpPr>
          <p:nvPr>
            <p:ph sz="quarter" idx="10"/>
          </p:nvPr>
        </p:nvSpPr>
        <p:spPr bwMode="auto">
          <a:xfrm>
            <a:off x="1200150" y="925513"/>
            <a:ext cx="9647238" cy="4941887"/>
          </a:xfrm>
          <a:noFill/>
          <a:ln>
            <a:miter lim="800000"/>
            <a:headEnd/>
            <a:tailEnd/>
          </a:ln>
        </p:spPr>
        <p:txBody>
          <a:bodyPr vert="horz" wrap="square" lIns="91440" tIns="45720" rIns="91440" bIns="45720" numCol="1" anchor="t" anchorCtr="0" compatLnSpc="1">
            <a:prstTxWarp prst="textNoShape">
              <a:avLst/>
            </a:prstTxWarp>
          </a:bodyPr>
          <a:lstStyle/>
          <a:p>
            <a:pPr marL="358775" indent="-358775"/>
            <a:r>
              <a:rPr lang="zh-CN" altLang="en-US" smtClean="0">
                <a:latin typeface="微软雅黑"/>
                <a:ea typeface="微软雅黑"/>
              </a:rPr>
              <a:t>噪声：被测量的变量的随机错误或偏差</a:t>
            </a:r>
          </a:p>
          <a:p>
            <a:pPr marL="358775" indent="-358775"/>
            <a:r>
              <a:rPr lang="zh-CN" altLang="en-US" smtClean="0">
                <a:latin typeface="微软雅黑"/>
                <a:ea typeface="微软雅黑"/>
              </a:rPr>
              <a:t>引起不正确属性值的原因</a:t>
            </a:r>
            <a:endParaRPr lang="en-US" altLang="zh-CN" smtClean="0">
              <a:latin typeface="微软雅黑"/>
              <a:ea typeface="微软雅黑"/>
            </a:endParaRPr>
          </a:p>
          <a:p>
            <a:pPr marL="719138" lvl="1" indent="-287338"/>
            <a:r>
              <a:rPr lang="zh-CN" altLang="en-US" smtClean="0">
                <a:latin typeface="微软雅黑"/>
                <a:ea typeface="微软雅黑"/>
              </a:rPr>
              <a:t>数据收集工具的问题</a:t>
            </a:r>
            <a:endParaRPr lang="en-US" altLang="zh-CN" smtClean="0">
              <a:latin typeface="微软雅黑"/>
              <a:ea typeface="微软雅黑"/>
            </a:endParaRPr>
          </a:p>
          <a:p>
            <a:pPr marL="719138" lvl="1" indent="-287338"/>
            <a:r>
              <a:rPr lang="zh-CN" altLang="en-US" smtClean="0">
                <a:latin typeface="微软雅黑"/>
                <a:ea typeface="微软雅黑"/>
              </a:rPr>
              <a:t>数据输入错误</a:t>
            </a:r>
            <a:endParaRPr lang="en-US" altLang="zh-CN" smtClean="0">
              <a:latin typeface="微软雅黑"/>
              <a:ea typeface="微软雅黑"/>
            </a:endParaRPr>
          </a:p>
          <a:p>
            <a:pPr marL="719138" lvl="1" indent="-287338"/>
            <a:r>
              <a:rPr lang="zh-CN" altLang="en-US" smtClean="0">
                <a:latin typeface="微软雅黑"/>
                <a:ea typeface="微软雅黑"/>
              </a:rPr>
              <a:t>数据传输错误</a:t>
            </a:r>
            <a:endParaRPr lang="en-US" altLang="zh-CN" smtClean="0">
              <a:latin typeface="微软雅黑"/>
              <a:ea typeface="微软雅黑"/>
            </a:endParaRPr>
          </a:p>
          <a:p>
            <a:pPr marL="719138" lvl="1" indent="-287338"/>
            <a:r>
              <a:rPr lang="zh-CN" altLang="en-US" smtClean="0">
                <a:latin typeface="微软雅黑"/>
                <a:ea typeface="微软雅黑"/>
              </a:rPr>
              <a:t>技术限制</a:t>
            </a:r>
            <a:endParaRPr lang="en-US" altLang="zh-CN" smtClean="0">
              <a:latin typeface="微软雅黑"/>
              <a:ea typeface="微软雅黑"/>
            </a:endParaRPr>
          </a:p>
          <a:p>
            <a:pPr marL="719138" lvl="1" indent="-287338"/>
            <a:r>
              <a:rPr lang="zh-CN" altLang="en-US" smtClean="0">
                <a:latin typeface="微软雅黑"/>
                <a:ea typeface="微软雅黑"/>
              </a:rPr>
              <a:t>命名规则的不一致</a:t>
            </a:r>
          </a:p>
          <a:p>
            <a:pPr marL="358775" indent="-358775"/>
            <a:endParaRPr lang="zh-CN" altLang="en-US" smtClean="0">
              <a:latin typeface="微软雅黑"/>
              <a:ea typeface="微软雅黑"/>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bwMode="auto">
          <a:xfrm>
            <a:off x="941388" y="134938"/>
            <a:ext cx="10163175" cy="6064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微软雅黑"/>
                <a:ea typeface="微软雅黑"/>
              </a:rPr>
              <a:t>如何处理噪声</a:t>
            </a:r>
          </a:p>
        </p:txBody>
      </p:sp>
      <p:sp>
        <p:nvSpPr>
          <p:cNvPr id="3" name="内容占位符 2">
            <a:extLst>
              <a:ext uri="{FF2B5EF4-FFF2-40B4-BE49-F238E27FC236}"/>
            </a:extLst>
          </p:cNvPr>
          <p:cNvSpPr>
            <a:spLocks noGrp="1"/>
          </p:cNvSpPr>
          <p:nvPr>
            <p:ph sz="quarter" idx="10"/>
          </p:nvPr>
        </p:nvSpPr>
        <p:spPr>
          <a:xfrm>
            <a:off x="1200150" y="925513"/>
            <a:ext cx="9647238" cy="4941887"/>
          </a:xfrm>
        </p:spPr>
        <p:txBody>
          <a:bodyPr/>
          <a:lstStyle/>
          <a:p>
            <a:pPr fontAlgn="auto">
              <a:spcAft>
                <a:spcPts val="0"/>
              </a:spcAft>
              <a:defRPr/>
            </a:pPr>
            <a:r>
              <a:rPr lang="zh-CN" altLang="en-US" sz="2000" dirty="0">
                <a:solidFill>
                  <a:schemeClr val="tx1"/>
                </a:solidFill>
                <a:cs typeface="+mn-cs"/>
              </a:rPr>
              <a:t>分箱</a:t>
            </a:r>
            <a:r>
              <a:rPr lang="en-US" altLang="zh-CN" sz="2000" dirty="0">
                <a:solidFill>
                  <a:schemeClr val="tx1"/>
                </a:solidFill>
                <a:cs typeface="+mn-cs"/>
              </a:rPr>
              <a:t>(binning)</a:t>
            </a:r>
            <a:r>
              <a:rPr lang="zh-CN" altLang="en-US" sz="2000" dirty="0">
                <a:solidFill>
                  <a:schemeClr val="tx1"/>
                </a:solidFill>
                <a:cs typeface="+mn-cs"/>
              </a:rPr>
              <a:t>：</a:t>
            </a:r>
            <a:r>
              <a:rPr lang="zh-CN" altLang="en-US" dirty="0">
                <a:solidFill>
                  <a:schemeClr val="tx1"/>
                </a:solidFill>
                <a:cs typeface="+mn-cs"/>
              </a:rPr>
              <a:t>首先排序数据，并将他们分到等深的箱中，然后可以按箱的平均值平滑（箱中每一个值被箱中的平均值替换） 、按箱中值平滑（箱中每一个值被箱中的中位值替换） 、按箱的边界平滑（箱中最大和最小值是边界。箱中每一个值被最近的边界值替换）</a:t>
            </a:r>
            <a:endParaRPr lang="en-US" altLang="zh-CN" dirty="0">
              <a:solidFill>
                <a:schemeClr val="tx1"/>
              </a:solidFill>
              <a:cs typeface="+mn-cs"/>
            </a:endParaRPr>
          </a:p>
          <a:p>
            <a:pPr marL="360000" lvl="1" indent="-360000" fontAlgn="auto">
              <a:spcAft>
                <a:spcPts val="0"/>
              </a:spcAft>
              <a:buFont typeface="Wingdings" panose="05000000000000000000" pitchFamily="2" charset="2"/>
              <a:buChar char=""/>
              <a:defRPr/>
            </a:pPr>
            <a:r>
              <a:rPr lang="zh-CN" altLang="en-US" dirty="0">
                <a:cs typeface="+mn-cs"/>
              </a:rPr>
              <a:t>回归</a:t>
            </a:r>
            <a:r>
              <a:rPr lang="en-US" altLang="zh-CN" dirty="0">
                <a:cs typeface="+mn-cs"/>
              </a:rPr>
              <a:t>(regression)</a:t>
            </a:r>
            <a:r>
              <a:rPr lang="zh-CN" altLang="en-US" dirty="0">
                <a:cs typeface="+mn-cs"/>
              </a:rPr>
              <a:t>：通过让数据适应回归函数来平滑数据</a:t>
            </a:r>
          </a:p>
          <a:p>
            <a:pPr marL="360000" lvl="1" indent="-360000" fontAlgn="auto">
              <a:spcAft>
                <a:spcPts val="0"/>
              </a:spcAft>
              <a:buFont typeface="Wingdings" panose="05000000000000000000" pitchFamily="2" charset="2"/>
              <a:buChar char=""/>
              <a:defRPr/>
            </a:pPr>
            <a:r>
              <a:rPr lang="zh-CN" altLang="en-US" dirty="0">
                <a:cs typeface="+mn-cs"/>
              </a:rPr>
              <a:t>离群点分析</a:t>
            </a:r>
            <a:r>
              <a:rPr lang="en-US" altLang="zh-CN" dirty="0">
                <a:cs typeface="+mn-cs"/>
              </a:rPr>
              <a:t>(outlier analysis)</a:t>
            </a:r>
            <a:r>
              <a:rPr lang="zh-CN" altLang="en-US" dirty="0">
                <a:cs typeface="+mn-cs"/>
              </a:rPr>
              <a:t>：检测并去除离群点</a:t>
            </a:r>
          </a:p>
          <a:p>
            <a:pPr marL="360000" lvl="1" indent="-360000" fontAlgn="auto">
              <a:spcAft>
                <a:spcPts val="0"/>
              </a:spcAft>
              <a:buFont typeface="Wingdings" panose="05000000000000000000" pitchFamily="2" charset="2"/>
              <a:buChar char=""/>
              <a:defRPr/>
            </a:pPr>
            <a:r>
              <a:rPr lang="zh-CN" altLang="en-US" dirty="0">
                <a:cs typeface="+mn-cs"/>
              </a:rPr>
              <a:t>计算机和人工检查结合：计算机检测可疑数据，然后对它们进行人工判断</a:t>
            </a:r>
          </a:p>
          <a:p>
            <a:pPr lvl="1" fontAlgn="auto">
              <a:spcAft>
                <a:spcPts val="0"/>
              </a:spcAft>
              <a:defRPr/>
            </a:pPr>
            <a:endParaRPr lang="zh-CN" altLang="en-US" dirty="0">
              <a:cs typeface="+mn-cs"/>
            </a:endParaRPr>
          </a:p>
        </p:txBody>
      </p:sp>
    </p:spTree>
  </p:cSld>
  <p:clrMapOvr>
    <a:masterClrMapping/>
  </p:clrMapOvr>
</p:sld>
</file>

<file path=ppt/theme/theme1.xml><?xml version="1.0" encoding="utf-8"?>
<a:theme xmlns:a="http://schemas.openxmlformats.org/drawingml/2006/main" name="1_ＤＭ">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ＤＭ" id="{9C35CF3B-BD99-45E7-A2E6-5B1814F190A8}" vid="{93E28C89-36A9-42D4-86F0-5D56110CAE6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ＤＭ</Template>
  <TotalTime>4185</TotalTime>
  <Words>7012</Words>
  <Application>Microsoft Office PowerPoint</Application>
  <PresentationFormat>自定义</PresentationFormat>
  <Paragraphs>619</Paragraphs>
  <Slides>71</Slides>
  <Notes>33</Notes>
  <HiddenSlides>0</HiddenSlides>
  <MMClips>0</MMClips>
  <ScaleCrop>false</ScaleCrop>
  <HeadingPairs>
    <vt:vector size="8" baseType="variant">
      <vt:variant>
        <vt:lpstr>已用的字体</vt:lpstr>
      </vt:variant>
      <vt:variant>
        <vt:i4>14</vt:i4>
      </vt:variant>
      <vt:variant>
        <vt:lpstr>演示文稿设计模板</vt:lpstr>
      </vt:variant>
      <vt:variant>
        <vt:i4>1</vt:i4>
      </vt:variant>
      <vt:variant>
        <vt:lpstr>嵌入 OLE 服务器</vt:lpstr>
      </vt:variant>
      <vt:variant>
        <vt:i4>5</vt:i4>
      </vt:variant>
      <vt:variant>
        <vt:lpstr>幻灯片标题</vt:lpstr>
      </vt:variant>
      <vt:variant>
        <vt:i4>71</vt:i4>
      </vt:variant>
    </vt:vector>
  </HeadingPairs>
  <TitlesOfParts>
    <vt:vector size="91" baseType="lpstr">
      <vt:lpstr>Arial</vt:lpstr>
      <vt:lpstr>宋体</vt:lpstr>
      <vt:lpstr>微软雅黑</vt:lpstr>
      <vt:lpstr>等线</vt:lpstr>
      <vt:lpstr>华文行楷</vt:lpstr>
      <vt:lpstr>Tahoma</vt:lpstr>
      <vt:lpstr>Wingdings</vt:lpstr>
      <vt:lpstr>Times New Roman</vt:lpstr>
      <vt:lpstr>Symbol</vt:lpstr>
      <vt:lpstr>+mn-ea</vt:lpstr>
      <vt:lpstr>Calibri</vt:lpstr>
      <vt:lpstr>隶书</vt:lpstr>
      <vt:lpstr>黑体</vt:lpstr>
      <vt:lpstr>Wingdings 3</vt:lpstr>
      <vt:lpstr>1_ＤＭ</vt:lpstr>
      <vt:lpstr>Equation</vt:lpstr>
      <vt:lpstr>公式</vt:lpstr>
      <vt:lpstr>Microsoft 公式 3.0</vt:lpstr>
      <vt:lpstr>位图图像</vt:lpstr>
      <vt:lpstr>Photo Editor Photo</vt:lpstr>
      <vt:lpstr>DM3 数据预处理</vt:lpstr>
      <vt:lpstr>数据特征</vt:lpstr>
      <vt:lpstr>数据质量－预处理的必要性</vt:lpstr>
      <vt:lpstr>数据预处理的形式</vt:lpstr>
      <vt:lpstr>数据预处理的形式</vt:lpstr>
      <vt:lpstr>空缺数据</vt:lpstr>
      <vt:lpstr>如何处理空缺值</vt:lpstr>
      <vt:lpstr>噪声数据</vt:lpstr>
      <vt:lpstr>如何处理噪声</vt:lpstr>
      <vt:lpstr>如何处理噪声</vt:lpstr>
      <vt:lpstr>如何处理噪声</vt:lpstr>
      <vt:lpstr>如何处理噪声</vt:lpstr>
      <vt:lpstr>3.3 数据集成</vt:lpstr>
      <vt:lpstr>处理数据集中的冗余数据</vt:lpstr>
      <vt:lpstr>相关分析</vt:lpstr>
      <vt:lpstr>相关性分析－示例1</vt:lpstr>
      <vt:lpstr>相关分析</vt:lpstr>
      <vt:lpstr>相关性分析－示例2</vt:lpstr>
      <vt:lpstr>数据归约策略概述</vt:lpstr>
      <vt:lpstr>维归约</vt:lpstr>
      <vt:lpstr>维归约</vt:lpstr>
      <vt:lpstr>维归约</vt:lpstr>
      <vt:lpstr>维归约</vt:lpstr>
      <vt:lpstr>离散K-L变换</vt:lpstr>
      <vt:lpstr>离散K-L变换的表示</vt:lpstr>
      <vt:lpstr>离散K-L变换的原理</vt:lpstr>
      <vt:lpstr>离散K-L变换的原理（续）</vt:lpstr>
      <vt:lpstr>离散K-L变换的性质</vt:lpstr>
      <vt:lpstr>离散K-L变换的性质（续）</vt:lpstr>
      <vt:lpstr>离散K-L变换的性质（续）</vt:lpstr>
      <vt:lpstr>离散K-L变换的不足</vt:lpstr>
      <vt:lpstr>离散K-L变换算法</vt:lpstr>
      <vt:lpstr>离散K-L变换的应用</vt:lpstr>
      <vt:lpstr>离散K-L变换的应用（续）</vt:lpstr>
      <vt:lpstr>离散K-L变换的应用（续）</vt:lpstr>
      <vt:lpstr>主成分分析（Primary Component Analysis, PCA） </vt:lpstr>
      <vt:lpstr>主成分分析的性质</vt:lpstr>
      <vt:lpstr>主成分分析的不足</vt:lpstr>
      <vt:lpstr>主成分分析的算法</vt:lpstr>
      <vt:lpstr>主成分分析的应用</vt:lpstr>
      <vt:lpstr>主成分分析的应用（续）</vt:lpstr>
      <vt:lpstr>主成分分析的应用（续）</vt:lpstr>
      <vt:lpstr>主成分分析的应用（续）</vt:lpstr>
      <vt:lpstr>线性判别分析（Linear Discriminant Analysis，LDA） </vt:lpstr>
      <vt:lpstr>线性判别分析的性质</vt:lpstr>
      <vt:lpstr>线性判别分析的不足</vt:lpstr>
      <vt:lpstr>线性特征提取方法的不足</vt:lpstr>
      <vt:lpstr>非线性特征提取方法</vt:lpstr>
      <vt:lpstr>非线性特征提取方法</vt:lpstr>
      <vt:lpstr>非线性特征提取方法</vt:lpstr>
      <vt:lpstr>非线性特征提取方法</vt:lpstr>
      <vt:lpstr>数据归约策略概述</vt:lpstr>
      <vt:lpstr>回归和对数线性模型（参数）</vt:lpstr>
      <vt:lpstr>直方图（无参数）</vt:lpstr>
      <vt:lpstr>聚类（无参数）</vt:lpstr>
      <vt:lpstr>抽样（无参数）</vt:lpstr>
      <vt:lpstr>抽样（无参数）-SRS</vt:lpstr>
      <vt:lpstr>抽样（无参数）-聚类/分层抽样</vt:lpstr>
      <vt:lpstr>数据立方体聚集</vt:lpstr>
      <vt:lpstr>数据归约策略概述</vt:lpstr>
      <vt:lpstr>数据压缩</vt:lpstr>
      <vt:lpstr>数据压缩</vt:lpstr>
      <vt:lpstr>数据变换策略概述</vt:lpstr>
      <vt:lpstr>通过规范化变换数据</vt:lpstr>
      <vt:lpstr>离散化</vt:lpstr>
      <vt:lpstr>数值数据的离散化方法</vt:lpstr>
      <vt:lpstr>标称数据的概念分层产生</vt:lpstr>
      <vt:lpstr>标称数据的概念分层产生</vt:lpstr>
      <vt:lpstr>作业</vt:lpstr>
      <vt:lpstr>作业</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syr</dc:creator>
  <cp:lastModifiedBy>user</cp:lastModifiedBy>
  <cp:revision>309</cp:revision>
  <dcterms:created xsi:type="dcterms:W3CDTF">2017-11-26T02:42:58Z</dcterms:created>
  <dcterms:modified xsi:type="dcterms:W3CDTF">2011-02-06T10:11:10Z</dcterms:modified>
</cp:coreProperties>
</file>