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266" r:id="rId4"/>
    <p:sldId id="257" r:id="rId5"/>
    <p:sldId id="269" r:id="rId7"/>
    <p:sldId id="268" r:id="rId8"/>
    <p:sldId id="270" r:id="rId9"/>
    <p:sldId id="281" r:id="rId10"/>
    <p:sldId id="272" r:id="rId11"/>
    <p:sldId id="275" r:id="rId12"/>
    <p:sldId id="279" r:id="rId13"/>
    <p:sldId id="273" r:id="rId14"/>
    <p:sldId id="292" r:id="rId15"/>
    <p:sldId id="278" r:id="rId16"/>
    <p:sldId id="282" r:id="rId17"/>
    <p:sldId id="283" r:id="rId18"/>
    <p:sldId id="284" r:id="rId19"/>
    <p:sldId id="294" r:id="rId20"/>
    <p:sldId id="289" r:id="rId21"/>
    <p:sldId id="293" r:id="rId22"/>
    <p:sldId id="290" r:id="rId23"/>
    <p:sldId id="285" r:id="rId24"/>
    <p:sldId id="295" r:id="rId25"/>
    <p:sldId id="296" r:id="rId26"/>
    <p:sldId id="315" r:id="rId27"/>
    <p:sldId id="298" r:id="rId28"/>
    <p:sldId id="299" r:id="rId29"/>
    <p:sldId id="300" r:id="rId30"/>
    <p:sldId id="302" r:id="rId31"/>
    <p:sldId id="316" r:id="rId32"/>
    <p:sldId id="303" r:id="rId33"/>
    <p:sldId id="314" r:id="rId34"/>
    <p:sldId id="312" r:id="rId35"/>
    <p:sldId id="305" r:id="rId36"/>
    <p:sldId id="306" r:id="rId37"/>
    <p:sldId id="309" r:id="rId38"/>
    <p:sldId id="307" r:id="rId39"/>
    <p:sldId id="317" r:id="rId40"/>
    <p:sldId id="308" r:id="rId41"/>
    <p:sldId id="310" r:id="rId42"/>
    <p:sldId id="328" r:id="rId43"/>
    <p:sldId id="330" r:id="rId44"/>
    <p:sldId id="318" r:id="rId45"/>
    <p:sldId id="324" r:id="rId46"/>
    <p:sldId id="320" r:id="rId47"/>
    <p:sldId id="331" r:id="rId48"/>
    <p:sldId id="332" r:id="rId49"/>
    <p:sldId id="333"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9011" autoAdjust="0"/>
  </p:normalViewPr>
  <p:slideViewPr>
    <p:cSldViewPr>
      <p:cViewPr varScale="1">
        <p:scale>
          <a:sx n="53" d="100"/>
          <a:sy n="53" d="100"/>
        </p:scale>
        <p:origin x="1152"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782CE-7190-410C-9A11-FB9730D948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5D073F-4592-4012-898A-729195783F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spcAft>
                <a:spcPts val="500"/>
              </a:spcAft>
              <a:buClr>
                <a:srgbClr val="FF0000"/>
              </a:buClr>
              <a:buSzPct val="100000"/>
              <a:buFont typeface="+mj-lt"/>
              <a:buNone/>
              <a:defRPr/>
            </a:pPr>
            <a:endParaRPr lang="en-US" altLang="zh-CN" kern="0" dirty="0">
              <a:solidFill>
                <a:srgbClr val="000000"/>
              </a:solidFill>
            </a:endParaRPr>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spcAft>
                <a:spcPts val="500"/>
              </a:spcAft>
              <a:buClr>
                <a:srgbClr val="FF0000"/>
              </a:buClr>
              <a:buSzPct val="100000"/>
              <a:buFont typeface="+mj-lt"/>
              <a:buNone/>
              <a:defRPr/>
            </a:pPr>
            <a:endParaRPr lang="en-US" altLang="zh-CN" kern="0" dirty="0">
              <a:solidFill>
                <a:srgbClr val="000000"/>
              </a:solidFill>
            </a:endParaRPr>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D073F-4592-4012-898A-729195783F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9552" y="134347"/>
            <a:ext cx="8064896" cy="607193"/>
          </a:xfrm>
          <a:prstGeom prst="rect">
            <a:avLst/>
          </a:prstGeom>
        </p:spPr>
        <p:txBody>
          <a:bodyPr/>
          <a:lstStyle>
            <a:lvl1pPr>
              <a:lnSpc>
                <a:spcPct val="100000"/>
              </a:lnSpc>
              <a:defRPr/>
            </a:lvl1pPr>
          </a:lstStyle>
          <a:p>
            <a:r>
              <a:rPr lang="zh-CN" altLang="en-US"/>
              <a:t>单击此处编辑母版标题样式</a:t>
            </a:r>
            <a:endParaRPr lang="zh-CN" altLang="en-US" dirty="0"/>
          </a:p>
        </p:txBody>
      </p:sp>
      <p:sp>
        <p:nvSpPr>
          <p:cNvPr id="5" name="内容占位符 4"/>
          <p:cNvSpPr>
            <a:spLocks noGrp="1"/>
          </p:cNvSpPr>
          <p:nvPr>
            <p:ph sz="quarter" idx="10"/>
          </p:nvPr>
        </p:nvSpPr>
        <p:spPr>
          <a:xfrm>
            <a:off x="539552" y="925490"/>
            <a:ext cx="8064896" cy="5455837"/>
          </a:xfrm>
          <a:prstGeom prst="rect">
            <a:avLst/>
          </a:prstGeom>
        </p:spPr>
        <p:txBody>
          <a:bodyPr/>
          <a:lstStyle>
            <a:lvl1pPr marL="360045" indent="-360045">
              <a:lnSpc>
                <a:spcPct val="150000"/>
              </a:lnSpc>
              <a:spcBef>
                <a:spcPts val="500"/>
              </a:spcBef>
              <a:buFont typeface="Wingdings" panose="05000000000000000000" pitchFamily="2" charset="2"/>
              <a:buChar char=""/>
              <a:defRPr b="0">
                <a:solidFill>
                  <a:srgbClr val="0000FF"/>
                </a:solidFill>
              </a:defRPr>
            </a:lvl1pPr>
            <a:lvl2pPr marL="720090" indent="-288290">
              <a:lnSpc>
                <a:spcPct val="150000"/>
              </a:lnSpc>
              <a:buFont typeface="Wingdings" panose="05000000000000000000" pitchFamily="2" charset="2"/>
              <a:buChar char="Ø"/>
              <a:defRPr b="0"/>
            </a:lvl2pPr>
            <a:lvl3pPr marL="1080135" indent="-215900">
              <a:lnSpc>
                <a:spcPct val="130000"/>
              </a:lnSpc>
              <a:spcBef>
                <a:spcPts val="500"/>
              </a:spcBef>
              <a:defRPr sz="2000"/>
            </a:lvl3pPr>
            <a:lvl4pPr>
              <a:lnSpc>
                <a:spcPct val="100000"/>
              </a:lnSpc>
              <a:defRPr/>
            </a:lvl4pPr>
            <a:lvl5pPr>
              <a:lnSpc>
                <a:spcPct val="10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p:cNvSpPr txBox="1"/>
          <p:nvPr/>
        </p:nvSpPr>
        <p:spPr>
          <a:xfrm>
            <a:off x="177800" y="207963"/>
            <a:ext cx="1314450" cy="323850"/>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zh-CN" sz="1500">
              <a:solidFill>
                <a:srgbClr val="0D0D0D"/>
              </a:solidFill>
              <a:latin typeface="华文行楷" panose="02010800040101010101" pitchFamily="2" charset="-122"/>
              <a:ea typeface="华文行楷" panose="02010800040101010101" pitchFamily="2" charset="-122"/>
              <a:cs typeface="Tahoma" panose="020B0604030504040204" pitchFamily="34" charset="0"/>
            </a:endParaRPr>
          </a:p>
        </p:txBody>
      </p:sp>
      <p:sp>
        <p:nvSpPr>
          <p:cNvPr id="12" name="标题 1"/>
          <p:cNvSpPr txBox="1">
            <a:spLocks noChangeArrowheads="1"/>
          </p:cNvSpPr>
          <p:nvPr/>
        </p:nvSpPr>
        <p:spPr bwMode="auto">
          <a:xfrm>
            <a:off x="1905000" y="115888"/>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a:solidFill>
                  <a:schemeClr val="bg1"/>
                </a:solidFill>
                <a:latin typeface="微软雅黑" panose="020B0503020204020204" pitchFamily="34" charset="-122"/>
                <a:ea typeface="微软雅黑" panose="020B0503020204020204" pitchFamily="34" charset="-122"/>
              </a:rPr>
              <a:t>单击此处编辑母版标题样式</a:t>
            </a: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13" name="Picture 6"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8"/>
          <p:cNvSpPr>
            <a:spLocks noChangeArrowheads="1"/>
          </p:cNvSpPr>
          <p:nvPr/>
        </p:nvSpPr>
        <p:spPr bwMode="ltGray">
          <a:xfrm>
            <a:off x="0" y="6579909"/>
            <a:ext cx="9144000" cy="291446"/>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lnSpc>
          <a:spcPct val="90000"/>
        </a:lnSpc>
        <a:spcBef>
          <a:spcPct val="0"/>
        </a:spcBef>
        <a:buNone/>
        <a:defRPr sz="24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4.wmf"/><Relationship Id="rId3" Type="http://schemas.openxmlformats.org/officeDocument/2006/relationships/oleObject" Target="../embeddings/oleObject8.bin"/><Relationship Id="rId2" Type="http://schemas.openxmlformats.org/officeDocument/2006/relationships/image" Target="../media/image13.w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3" Type="http://schemas.openxmlformats.org/officeDocument/2006/relationships/oleObject" Target="../embeddings/oleObject13.bin"/><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wmf"/><Relationship Id="rId7" Type="http://schemas.openxmlformats.org/officeDocument/2006/relationships/oleObject" Target="../embeddings/oleObject6.bin"/><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 Id="rId3" Type="http://schemas.openxmlformats.org/officeDocument/2006/relationships/oleObject" Target="../embeddings/oleObject4.bin"/><Relationship Id="rId2" Type="http://schemas.openxmlformats.org/officeDocument/2006/relationships/image" Target="../media/image5.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2.wmf"/><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DM4 </a:t>
            </a:r>
            <a:r>
              <a:rPr lang="zh-CN" altLang="en-US" dirty="0"/>
              <a:t>关联规则</a:t>
            </a:r>
            <a:endParaRPr lang="zh-CN" altLang="en-US" dirty="0"/>
          </a:p>
        </p:txBody>
      </p:sp>
      <p:sp>
        <p:nvSpPr>
          <p:cNvPr id="3" name="内容占位符 2"/>
          <p:cNvSpPr>
            <a:spLocks noGrp="1"/>
          </p:cNvSpPr>
          <p:nvPr>
            <p:ph sz="quarter" idx="10"/>
          </p:nvPr>
        </p:nvSpPr>
        <p:spPr>
          <a:xfrm>
            <a:off x="3059832" y="1484784"/>
            <a:ext cx="4248472" cy="2880320"/>
          </a:xfrm>
        </p:spPr>
        <p:txBody>
          <a:bodyPr/>
          <a:lstStyle/>
          <a:p>
            <a:pPr marL="0" indent="0">
              <a:buNone/>
              <a:defRPr/>
            </a:pPr>
            <a:r>
              <a:rPr lang="en-US" altLang="zh-CN" sz="2400" dirty="0">
                <a:solidFill>
                  <a:schemeClr val="tx1"/>
                </a:solidFill>
              </a:rPr>
              <a:t>4.1  </a:t>
            </a:r>
            <a:r>
              <a:rPr lang="zh-CN" altLang="en-US" sz="2400" dirty="0">
                <a:solidFill>
                  <a:schemeClr val="tx1"/>
                </a:solidFill>
              </a:rPr>
              <a:t>基本概念</a:t>
            </a:r>
            <a:br>
              <a:rPr lang="en-US" altLang="zh-CN" sz="2400" dirty="0">
                <a:solidFill>
                  <a:schemeClr val="tx1"/>
                </a:solidFill>
              </a:rPr>
            </a:br>
            <a:r>
              <a:rPr lang="en-US" altLang="zh-CN" sz="2400" dirty="0">
                <a:solidFill>
                  <a:schemeClr val="tx1"/>
                </a:solidFill>
              </a:rPr>
              <a:t>4.2  </a:t>
            </a:r>
            <a:r>
              <a:rPr lang="zh-CN" altLang="en-US" sz="2400" dirty="0">
                <a:solidFill>
                  <a:schemeClr val="tx1"/>
                </a:solidFill>
              </a:rPr>
              <a:t>频繁项集挖掘方法</a:t>
            </a:r>
            <a:endParaRPr lang="en-US" altLang="zh-CN" sz="2400" dirty="0">
              <a:solidFill>
                <a:schemeClr val="tx1"/>
              </a:solidFill>
            </a:endParaRPr>
          </a:p>
          <a:p>
            <a:pPr marL="360045" lvl="1" indent="0">
              <a:buNone/>
              <a:defRPr/>
            </a:pPr>
            <a:r>
              <a:rPr lang="en-US" altLang="zh-CN" sz="2400" dirty="0">
                <a:solidFill>
                  <a:schemeClr val="tx1"/>
                </a:solidFill>
              </a:rPr>
              <a:t>  Apriori</a:t>
            </a:r>
            <a:r>
              <a:rPr lang="zh-CN" altLang="en-US" sz="2400" dirty="0">
                <a:solidFill>
                  <a:schemeClr val="tx1"/>
                </a:solidFill>
              </a:rPr>
              <a:t>算法</a:t>
            </a:r>
            <a:endParaRPr lang="en-US" altLang="zh-CN" sz="2400" dirty="0">
              <a:solidFill>
                <a:schemeClr val="tx1"/>
              </a:solidFill>
            </a:endParaRPr>
          </a:p>
          <a:p>
            <a:pPr marL="360045" lvl="1" indent="0">
              <a:buNone/>
              <a:defRPr/>
            </a:pPr>
            <a:r>
              <a:rPr lang="en-US" altLang="zh-CN" sz="2400" dirty="0">
                <a:solidFill>
                  <a:schemeClr val="tx1"/>
                </a:solidFill>
              </a:rPr>
              <a:t>  FP-growth</a:t>
            </a:r>
            <a:r>
              <a:rPr lang="zh-CN" altLang="en-US" sz="2400" dirty="0">
                <a:solidFill>
                  <a:schemeClr val="tx1"/>
                </a:solidFill>
              </a:rPr>
              <a:t>算法</a:t>
            </a:r>
            <a:endParaRPr lang="zh-CN" altLang="en-US" sz="2400" dirty="0">
              <a:solidFill>
                <a:schemeClr val="tx1"/>
              </a:solidFill>
            </a:endParaRPr>
          </a:p>
          <a:p>
            <a:pPr marL="0" indent="0">
              <a:buNone/>
              <a:defRPr/>
            </a:pPr>
            <a:r>
              <a:rPr lang="en-US" altLang="zh-CN" sz="2400" dirty="0">
                <a:solidFill>
                  <a:schemeClr val="tx1"/>
                </a:solidFill>
              </a:rPr>
              <a:t>4.3  </a:t>
            </a:r>
            <a:r>
              <a:rPr lang="zh-CN" altLang="en-US" sz="2400" dirty="0">
                <a:solidFill>
                  <a:schemeClr val="tx1"/>
                </a:solidFill>
              </a:rPr>
              <a:t>模式评估方法</a:t>
            </a:r>
            <a:endParaRPr lang="en-US" altLang="zh-C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关联规则挖掘的分类（续）</a:t>
            </a:r>
            <a:endParaRPr lang="zh-CN" altLang="en-US" dirty="0"/>
          </a:p>
        </p:txBody>
      </p:sp>
      <p:sp>
        <p:nvSpPr>
          <p:cNvPr id="3" name="内容占位符 2"/>
          <p:cNvSpPr>
            <a:spLocks noGrp="1"/>
          </p:cNvSpPr>
          <p:nvPr>
            <p:ph sz="quarter" idx="10"/>
          </p:nvPr>
        </p:nvSpPr>
        <p:spPr/>
        <p:txBody>
          <a:bodyPr/>
          <a:lstStyle/>
          <a:p>
            <a:pPr lvl="0"/>
            <a:r>
              <a:rPr lang="zh-CN" altLang="en-US" dirty="0"/>
              <a:t>根据规则所处理的值类型</a:t>
            </a:r>
            <a:endParaRPr lang="en-US" altLang="zh-CN" dirty="0"/>
          </a:p>
          <a:p>
            <a:pPr lvl="1"/>
            <a:r>
              <a:rPr lang="zh-CN" altLang="en-US" dirty="0">
                <a:solidFill>
                  <a:schemeClr val="bg2">
                    <a:lumMod val="25000"/>
                  </a:schemeClr>
                </a:solidFill>
              </a:rPr>
              <a:t>布尔关联规则（规则考虑的关联是属性是否出现）</a:t>
            </a:r>
            <a:endParaRPr lang="en-US" altLang="zh-CN" dirty="0">
              <a:solidFill>
                <a:schemeClr val="bg2">
                  <a:lumMod val="25000"/>
                </a:schemeClr>
              </a:solidFill>
            </a:endParaRPr>
          </a:p>
          <a:p>
            <a:pPr lvl="1"/>
            <a:endParaRPr lang="en-US" altLang="zh-CN" dirty="0">
              <a:solidFill>
                <a:schemeClr val="bg2">
                  <a:lumMod val="25000"/>
                </a:schemeClr>
              </a:solidFill>
            </a:endParaRPr>
          </a:p>
          <a:p>
            <a:pPr lvl="1"/>
            <a:r>
              <a:rPr lang="zh-CN" altLang="en-US" dirty="0">
                <a:solidFill>
                  <a:schemeClr val="bg2">
                    <a:lumMod val="25000"/>
                  </a:schemeClr>
                </a:solidFill>
              </a:rPr>
              <a:t>量化关联规则（规则描述的是量化的属性之间的关联）</a:t>
            </a:r>
            <a:endParaRPr lang="en-US" altLang="zh-CN" dirty="0">
              <a:solidFill>
                <a:schemeClr val="bg2">
                  <a:lumMod val="25000"/>
                </a:schemeClr>
              </a:solidFill>
            </a:endParaRPr>
          </a:p>
          <a:p>
            <a:pPr lvl="1"/>
            <a:endParaRPr lang="zh-CN" altLang="en-US" dirty="0">
              <a:solidFill>
                <a:schemeClr val="bg2">
                  <a:lumMod val="25000"/>
                </a:schemeClr>
              </a:solidFill>
            </a:endParaRPr>
          </a:p>
          <a:p>
            <a:endParaRPr lang="en-US" altLang="zh-CN" dirty="0">
              <a:solidFill>
                <a:schemeClr val="tx1"/>
              </a:solidFill>
            </a:endParaRPr>
          </a:p>
          <a:p>
            <a:r>
              <a:rPr lang="zh-CN" altLang="en-US" dirty="0">
                <a:solidFill>
                  <a:schemeClr val="tx1"/>
                </a:solidFill>
              </a:rPr>
              <a:t>单层、单维、布尔关联规则是最简单的关联规则</a:t>
            </a:r>
            <a:endParaRPr lang="zh-CN" altLang="en-US" dirty="0">
              <a:solidFill>
                <a:schemeClr val="tx1"/>
              </a:solidFill>
            </a:endParaRPr>
          </a:p>
          <a:p>
            <a:pPr lvl="0"/>
            <a:endParaRPr lang="zh-CN" altLang="en-US" dirty="0"/>
          </a:p>
          <a:p>
            <a:endParaRPr lang="zh-CN" altLang="en-US" dirty="0"/>
          </a:p>
        </p:txBody>
      </p:sp>
      <p:pic>
        <p:nvPicPr>
          <p:cNvPr id="4"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386" y="3200315"/>
            <a:ext cx="8225126" cy="392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25275"/>
            <a:ext cx="5400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关联规则挖掘过程</a:t>
            </a:r>
            <a:endParaRPr lang="zh-CN" altLang="en-US" dirty="0"/>
          </a:p>
        </p:txBody>
      </p:sp>
      <p:sp>
        <p:nvSpPr>
          <p:cNvPr id="3" name="内容占位符 2"/>
          <p:cNvSpPr>
            <a:spLocks noGrp="1"/>
          </p:cNvSpPr>
          <p:nvPr>
            <p:ph sz="quarter" idx="10"/>
          </p:nvPr>
        </p:nvSpPr>
        <p:spPr/>
        <p:txBody>
          <a:bodyPr/>
          <a:lstStyle/>
          <a:p>
            <a:r>
              <a:rPr lang="zh-CN" altLang="en-US" dirty="0"/>
              <a:t>关联规则挖掘是一个两步过程</a:t>
            </a:r>
            <a:endParaRPr lang="en-US" altLang="zh-CN" dirty="0">
              <a:solidFill>
                <a:schemeClr val="tx1"/>
              </a:solidFill>
            </a:endParaRPr>
          </a:p>
          <a:p>
            <a:r>
              <a:rPr lang="zh-CN" altLang="en-US" dirty="0">
                <a:solidFill>
                  <a:srgbClr val="FF0000"/>
                </a:solidFill>
              </a:rPr>
              <a:t>步骤一：找出所有频繁项集</a:t>
            </a:r>
            <a:endParaRPr lang="en-US" altLang="zh-CN" dirty="0">
              <a:solidFill>
                <a:srgbClr val="FF0000"/>
              </a:solidFill>
            </a:endParaRPr>
          </a:p>
          <a:p>
            <a:pPr lvl="1"/>
            <a:r>
              <a:rPr lang="zh-CN" altLang="en-US" kern="0" dirty="0"/>
              <a:t>找出支持度大于或等于给定的最小支持度阈值的所有项集</a:t>
            </a:r>
            <a:endParaRPr lang="en-US" altLang="zh-CN" kern="0" dirty="0"/>
          </a:p>
          <a:p>
            <a:pPr lvl="1"/>
            <a:r>
              <a:rPr lang="zh-CN" altLang="en-US" dirty="0"/>
              <a:t>大部分的计算都集中在这一步</a:t>
            </a:r>
            <a:endParaRPr lang="en-US" altLang="zh-CN" dirty="0"/>
          </a:p>
          <a:p>
            <a:pPr lvl="1"/>
            <a:r>
              <a:rPr lang="zh-CN" altLang="en-US" dirty="0"/>
              <a:t>常见的频繁项集挖掘方法：</a:t>
            </a:r>
            <a:endParaRPr lang="en-US" altLang="zh-CN" sz="1800" dirty="0"/>
          </a:p>
          <a:p>
            <a:pPr lvl="2"/>
            <a:r>
              <a:rPr lang="en-US" altLang="zh-CN" sz="2000" dirty="0">
                <a:latin typeface="微软雅黑" panose="020B0503020204020204" pitchFamily="34" charset="-122"/>
                <a:ea typeface="微软雅黑" panose="020B0503020204020204" pitchFamily="34" charset="-122"/>
              </a:rPr>
              <a:t>Apriori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pPr lvl="2"/>
            <a:r>
              <a:rPr lang="en-US" altLang="zh-CN" sz="2000" dirty="0">
                <a:latin typeface="微软雅黑" panose="020B0503020204020204" pitchFamily="34" charset="-122"/>
                <a:ea typeface="微软雅黑" panose="020B0503020204020204" pitchFamily="34" charset="-122"/>
              </a:rPr>
              <a:t>FP-growth</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pPr marL="0" indent="0">
              <a:buNone/>
            </a:pP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关联规则挖掘过程（续）</a:t>
            </a:r>
            <a:endParaRPr lang="zh-CN" altLang="en-US" dirty="0"/>
          </a:p>
        </p:txBody>
      </p:sp>
      <p:sp>
        <p:nvSpPr>
          <p:cNvPr id="3" name="内容占位符 2"/>
          <p:cNvSpPr>
            <a:spLocks noGrp="1"/>
          </p:cNvSpPr>
          <p:nvPr>
            <p:ph sz="quarter" idx="10"/>
          </p:nvPr>
        </p:nvSpPr>
        <p:spPr/>
        <p:txBody>
          <a:bodyPr/>
          <a:lstStyle/>
          <a:p>
            <a:r>
              <a:rPr lang="zh-CN" altLang="en-US" dirty="0">
                <a:solidFill>
                  <a:srgbClr val="FF0000"/>
                </a:solidFill>
              </a:rPr>
              <a:t>步骤二：由频繁项集产生强关联规则</a:t>
            </a:r>
            <a:endParaRPr lang="en-US" altLang="zh-CN" dirty="0">
              <a:solidFill>
                <a:srgbClr val="FF0000"/>
              </a:solidFill>
            </a:endParaRPr>
          </a:p>
          <a:p>
            <a:pPr lvl="1"/>
            <a:r>
              <a:rPr lang="zh-CN" altLang="en-US" dirty="0"/>
              <a:t>同时满足最小支持度和最小置信度的才是强关联规则，从频繁项集产生的规则都满足支持度，而其置信度则由以下公式计算：</a:t>
            </a:r>
            <a:endParaRPr lang="en-US" altLang="zh-CN" dirty="0"/>
          </a:p>
          <a:p>
            <a:endParaRPr lang="en-US" altLang="zh-CN" dirty="0"/>
          </a:p>
          <a:p>
            <a:pPr>
              <a:spcBef>
                <a:spcPct val="0"/>
              </a:spcBef>
            </a:pPr>
            <a:endParaRPr lang="en-US" altLang="zh-CN" dirty="0"/>
          </a:p>
          <a:p>
            <a:pPr lvl="1">
              <a:spcBef>
                <a:spcPct val="0"/>
              </a:spcBef>
            </a:pPr>
            <a:r>
              <a:rPr lang="zh-CN" altLang="en-US" dirty="0"/>
              <a:t>每个关联规则可由如下过程产生：</a:t>
            </a:r>
            <a:endParaRPr lang="en-US" altLang="zh-CN" dirty="0"/>
          </a:p>
          <a:p>
            <a:pPr lvl="2">
              <a:spcBef>
                <a:spcPct val="0"/>
              </a:spcBef>
            </a:pPr>
            <a:r>
              <a:rPr lang="zh-CN" altLang="en-US" sz="2000" dirty="0"/>
              <a:t>对于每个频繁项集</a:t>
            </a:r>
            <a:r>
              <a:rPr lang="en-US" altLang="zh-CN" sz="2000" dirty="0"/>
              <a:t>L</a:t>
            </a:r>
            <a:r>
              <a:rPr lang="zh-CN" altLang="en-US" sz="2000" dirty="0"/>
              <a:t>，产生</a:t>
            </a:r>
            <a:r>
              <a:rPr lang="en-US" altLang="zh-CN" sz="2000" dirty="0"/>
              <a:t>L</a:t>
            </a:r>
            <a:r>
              <a:rPr lang="zh-CN" altLang="en-US" sz="2000" dirty="0"/>
              <a:t>的所有</a:t>
            </a:r>
            <a:r>
              <a:rPr lang="zh-CN" altLang="en-US" sz="2000" dirty="0">
                <a:solidFill>
                  <a:srgbClr val="FF0000"/>
                </a:solidFill>
              </a:rPr>
              <a:t>非空</a:t>
            </a:r>
            <a:r>
              <a:rPr lang="zh-CN" altLang="en-US" sz="2000" dirty="0"/>
              <a:t>子集；</a:t>
            </a:r>
            <a:endParaRPr lang="en-US" altLang="zh-CN" sz="2000" dirty="0"/>
          </a:p>
          <a:p>
            <a:pPr marL="864235" lvl="2" indent="0">
              <a:spcBef>
                <a:spcPct val="0"/>
              </a:spcBef>
              <a:buNone/>
            </a:pPr>
            <a:endParaRPr lang="en-US" altLang="zh-CN" sz="2000" dirty="0"/>
          </a:p>
          <a:p>
            <a:pPr lvl="2">
              <a:spcBef>
                <a:spcPct val="0"/>
              </a:spcBef>
            </a:pPr>
            <a:r>
              <a:rPr lang="zh-CN" altLang="en-US" sz="2000" dirty="0"/>
              <a:t>对于</a:t>
            </a:r>
            <a:r>
              <a:rPr lang="en-US" altLang="zh-CN" sz="2000" dirty="0"/>
              <a:t>L</a:t>
            </a:r>
            <a:r>
              <a:rPr lang="zh-CN" altLang="en-US" sz="2000" dirty="0"/>
              <a:t>的每个非空子集</a:t>
            </a:r>
            <a:r>
              <a:rPr lang="en-US" altLang="zh-CN" sz="2000" dirty="0"/>
              <a:t>s</a:t>
            </a:r>
            <a:r>
              <a:rPr lang="zh-CN" altLang="en-US" sz="2000" dirty="0"/>
              <a:t>，如果：</a:t>
            </a:r>
            <a:endParaRPr lang="en-US" altLang="zh-CN" sz="2000" dirty="0"/>
          </a:p>
          <a:p>
            <a:pPr lvl="2">
              <a:spcBef>
                <a:spcPct val="0"/>
              </a:spcBef>
            </a:pPr>
            <a:endParaRPr lang="en-US" altLang="zh-CN" sz="2000" dirty="0"/>
          </a:p>
          <a:p>
            <a:pPr lvl="2">
              <a:spcBef>
                <a:spcPct val="0"/>
              </a:spcBef>
            </a:pPr>
            <a:endParaRPr lang="en-US" altLang="zh-CN" sz="2000" dirty="0"/>
          </a:p>
          <a:p>
            <a:pPr marL="864235" lvl="2" indent="0">
              <a:spcBef>
                <a:spcPct val="0"/>
              </a:spcBef>
              <a:buNone/>
            </a:pPr>
            <a:r>
              <a:rPr lang="zh-CN" altLang="en-US" sz="2000" dirty="0"/>
              <a:t>  则输出规则“     	    ”；</a:t>
            </a:r>
            <a:endParaRPr lang="zh-CN" altLang="en-US" sz="2000" dirty="0"/>
          </a:p>
          <a:p>
            <a:endParaRPr lang="en-US" altLang="zh-CN" dirty="0"/>
          </a:p>
          <a:p>
            <a:pPr marL="0" indent="0">
              <a:buNone/>
            </a:pPr>
            <a:endParaRPr lang="zh-CN" altLang="en-US" dirty="0"/>
          </a:p>
          <a:p>
            <a:endParaRPr lang="zh-CN" altLang="en-US" dirty="0"/>
          </a:p>
        </p:txBody>
      </p:sp>
      <p:graphicFrame>
        <p:nvGraphicFramePr>
          <p:cNvPr id="6" name="Object 4"/>
          <p:cNvGraphicFramePr>
            <a:graphicFrameLocks noChangeAspect="1"/>
          </p:cNvGraphicFramePr>
          <p:nvPr/>
        </p:nvGraphicFramePr>
        <p:xfrm>
          <a:off x="3190875" y="5932488"/>
          <a:ext cx="1392238" cy="396875"/>
        </p:xfrm>
        <a:graphic>
          <a:graphicData uri="http://schemas.openxmlformats.org/presentationml/2006/ole">
            <mc:AlternateContent xmlns:mc="http://schemas.openxmlformats.org/markup-compatibility/2006">
              <mc:Choice xmlns:v="urn:schemas-microsoft-com:vml" Requires="v">
                <p:oleObj spid="_x0000_s12570" name="Equation" r:id="rId1" imgW="17373600" imgH="4876800" progId="Equation.DSMT4">
                  <p:embed/>
                </p:oleObj>
              </mc:Choice>
              <mc:Fallback>
                <p:oleObj name="Equation" r:id="rId1" imgW="17373600" imgH="4876800" progId="Equation.DSMT4">
                  <p:embed/>
                  <p:pic>
                    <p:nvPicPr>
                      <p:cNvPr id="0" name="Object 4"/>
                      <p:cNvPicPr>
                        <a:picLocks noChangeAspect="1" noChangeArrowheads="1"/>
                      </p:cNvPicPr>
                      <p:nvPr/>
                    </p:nvPicPr>
                    <p:blipFill>
                      <a:blip r:embed="rId2"/>
                      <a:srcRect/>
                      <a:stretch>
                        <a:fillRect/>
                      </a:stretch>
                    </p:blipFill>
                    <p:spPr bwMode="auto">
                      <a:xfrm>
                        <a:off x="3190875" y="5932488"/>
                        <a:ext cx="1392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
          <p:cNvGraphicFramePr>
            <a:graphicFrameLocks noChangeAspect="1"/>
          </p:cNvGraphicFramePr>
          <p:nvPr/>
        </p:nvGraphicFramePr>
        <p:xfrm>
          <a:off x="1043608" y="2616077"/>
          <a:ext cx="7686675" cy="801688"/>
        </p:xfrm>
        <a:graphic>
          <a:graphicData uri="http://schemas.openxmlformats.org/presentationml/2006/ole">
            <mc:AlternateContent xmlns:mc="http://schemas.openxmlformats.org/markup-compatibility/2006">
              <mc:Choice xmlns:v="urn:schemas-microsoft-com:vml" Requires="v">
                <p:oleObj spid="_x0000_s12571" name="Equation" r:id="rId3" imgW="97231200" imgH="10058400" progId="Equation.DSMT4">
                  <p:embed/>
                </p:oleObj>
              </mc:Choice>
              <mc:Fallback>
                <p:oleObj name="Equation" r:id="rId3" imgW="97231200" imgH="10058400" progId="Equation.DSMT4">
                  <p:embed/>
                  <p:pic>
                    <p:nvPicPr>
                      <p:cNvPr id="0" name="Object 3"/>
                      <p:cNvPicPr>
                        <a:picLocks noChangeAspect="1" noChangeArrowheads="1"/>
                      </p:cNvPicPr>
                      <p:nvPr/>
                    </p:nvPicPr>
                    <p:blipFill>
                      <a:blip r:embed="rId4"/>
                      <a:srcRect/>
                      <a:stretch>
                        <a:fillRect/>
                      </a:stretch>
                    </p:blipFill>
                    <p:spPr bwMode="auto">
                      <a:xfrm>
                        <a:off x="1043608" y="2616077"/>
                        <a:ext cx="7686675" cy="801688"/>
                      </a:xfrm>
                      <a:prstGeom prst="rect">
                        <a:avLst/>
                      </a:prstGeom>
                      <a:noFill/>
                      <a:ln>
                        <a:noFill/>
                      </a:ln>
                    </p:spPr>
                  </p:pic>
                </p:oleObj>
              </mc:Fallback>
            </mc:AlternateContent>
          </a:graphicData>
        </a:graphic>
      </p:graphicFrame>
      <p:graphicFrame>
        <p:nvGraphicFramePr>
          <p:cNvPr id="10" name="Object 2"/>
          <p:cNvGraphicFramePr>
            <a:graphicFrameLocks noChangeAspect="1"/>
          </p:cNvGraphicFramePr>
          <p:nvPr/>
        </p:nvGraphicFramePr>
        <p:xfrm>
          <a:off x="1691680" y="5292302"/>
          <a:ext cx="4075112" cy="415925"/>
        </p:xfrm>
        <a:graphic>
          <a:graphicData uri="http://schemas.openxmlformats.org/presentationml/2006/ole">
            <mc:AlternateContent xmlns:mc="http://schemas.openxmlformats.org/markup-compatibility/2006">
              <mc:Choice xmlns:v="urn:schemas-microsoft-com:vml" Requires="v">
                <p:oleObj spid="_x0000_s12572" name="Equation" r:id="rId5" imgW="49072800" imgH="4876800" progId="Equation.DSMT4">
                  <p:embed/>
                </p:oleObj>
              </mc:Choice>
              <mc:Fallback>
                <p:oleObj name="Equation" r:id="rId5" imgW="49072800" imgH="4876800" progId="Equation.DSMT4">
                  <p:embed/>
                  <p:pic>
                    <p:nvPicPr>
                      <p:cNvPr id="0" name="Object 2"/>
                      <p:cNvPicPr>
                        <a:picLocks noChangeAspect="1" noChangeArrowheads="1"/>
                      </p:cNvPicPr>
                      <p:nvPr/>
                    </p:nvPicPr>
                    <p:blipFill>
                      <a:blip r:embed="rId6"/>
                      <a:srcRect/>
                      <a:stretch>
                        <a:fillRect/>
                      </a:stretch>
                    </p:blipFill>
                    <p:spPr bwMode="auto">
                      <a:xfrm>
                        <a:off x="1691680" y="5292302"/>
                        <a:ext cx="4075112" cy="415925"/>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关联规则挖掘的主要挑战</a:t>
            </a:r>
            <a:endParaRPr lang="zh-CN" altLang="en-US" dirty="0"/>
          </a:p>
        </p:txBody>
      </p:sp>
      <p:sp>
        <p:nvSpPr>
          <p:cNvPr id="3" name="内容占位符 2"/>
          <p:cNvSpPr>
            <a:spLocks noGrp="1"/>
          </p:cNvSpPr>
          <p:nvPr>
            <p:ph sz="quarter" idx="10"/>
          </p:nvPr>
        </p:nvSpPr>
        <p:spPr/>
        <p:txBody>
          <a:bodyPr/>
          <a:lstStyle/>
          <a:p>
            <a:r>
              <a:rPr lang="zh-CN" altLang="en-US" dirty="0"/>
              <a:t>主要挑战</a:t>
            </a:r>
            <a:endParaRPr lang="en-US" altLang="zh-CN" dirty="0"/>
          </a:p>
          <a:p>
            <a:pPr lvl="1"/>
            <a:r>
              <a:rPr lang="zh-CN" altLang="en-US" dirty="0"/>
              <a:t>会产生大量满足最小支持度</a:t>
            </a:r>
            <a:r>
              <a:rPr lang="zh-CN" altLang="en-US" kern="0" dirty="0">
                <a:solidFill>
                  <a:srgbClr val="000000"/>
                </a:solidFill>
              </a:rPr>
              <a:t>阈值</a:t>
            </a:r>
            <a:r>
              <a:rPr lang="zh-CN" altLang="en-US" dirty="0"/>
              <a:t>的项集，</a:t>
            </a:r>
            <a:r>
              <a:rPr lang="zh-CN" altLang="en-US" dirty="0">
                <a:solidFill>
                  <a:srgbClr val="FF0000"/>
                </a:solidFill>
              </a:rPr>
              <a:t>尤其</a:t>
            </a:r>
            <a:r>
              <a:rPr lang="zh-CN" altLang="en-US" dirty="0"/>
              <a:t>当</a:t>
            </a:r>
            <a:r>
              <a:rPr lang="zh-CN" altLang="en-US" kern="0" dirty="0">
                <a:solidFill>
                  <a:srgbClr val="000000"/>
                </a:solidFill>
              </a:rPr>
              <a:t>最小支持度阈值</a:t>
            </a:r>
            <a:r>
              <a:rPr lang="zh-CN" altLang="en-US" dirty="0"/>
              <a:t>设置得低的时候，例如：</a:t>
            </a:r>
            <a:r>
              <a:rPr lang="en-US" altLang="zh-CN" dirty="0"/>
              <a:t> </a:t>
            </a:r>
            <a:r>
              <a:rPr lang="zh-CN" altLang="en-US" dirty="0"/>
              <a:t>一个长度为</a:t>
            </a:r>
            <a:r>
              <a:rPr lang="en-US" altLang="zh-CN" dirty="0"/>
              <a:t>100</a:t>
            </a:r>
            <a:r>
              <a:rPr lang="zh-CN" altLang="en-US" dirty="0"/>
              <a:t>的频繁项集</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100</a:t>
            </a:r>
            <a:r>
              <a:rPr lang="en-US" altLang="zh-CN" dirty="0"/>
              <a:t>}</a:t>
            </a:r>
            <a:r>
              <a:rPr lang="zh-CN" altLang="en-US" dirty="0"/>
              <a:t>包含的频繁项集的总个数为：</a:t>
            </a:r>
            <a:endParaRPr lang="en-US" altLang="zh-CN" dirty="0"/>
          </a:p>
          <a:p>
            <a:pPr lvl="1"/>
            <a:endParaRPr lang="en-US" altLang="zh-CN" dirty="0"/>
          </a:p>
          <a:p>
            <a:pPr lvl="1"/>
            <a:r>
              <a:rPr lang="zh-CN" altLang="en-US" dirty="0"/>
              <a:t>注：关联规则挖掘通常比较适用于记录中的指标取离散值的情况。如果原始数据库中的指标值是取连续值，则在关联规则挖掘之前应该进行适当的数据离散化（实际上就是将某个区间的值对应于某个值），数据的离散化是数据挖掘前的重要环节，离散化的过程是否合理将直接影响关联规则的挖掘结果。</a:t>
            </a:r>
            <a:endParaRPr lang="en-US" altLang="zh-CN" dirty="0"/>
          </a:p>
          <a:p>
            <a:pPr lvl="1"/>
            <a:endParaRPr lang="en-US" altLang="zh-CN" dirty="0"/>
          </a:p>
          <a:p>
            <a:pPr lvl="1"/>
            <a:endParaRPr lang="en-US" altLang="zh-CN" dirty="0"/>
          </a:p>
          <a:p>
            <a:endParaRPr lang="en-US" altLang="zh-CN" dirty="0"/>
          </a:p>
          <a:p>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637" y="3000375"/>
            <a:ext cx="4524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a:t>
            </a:r>
            <a:endParaRPr lang="zh-CN" altLang="en-US" dirty="0"/>
          </a:p>
        </p:txBody>
      </p:sp>
      <p:sp>
        <p:nvSpPr>
          <p:cNvPr id="3" name="内容占位符 2"/>
          <p:cNvSpPr>
            <a:spLocks noGrp="1"/>
          </p:cNvSpPr>
          <p:nvPr>
            <p:ph sz="quarter" idx="10"/>
          </p:nvPr>
        </p:nvSpPr>
        <p:spPr/>
        <p:txBody>
          <a:bodyPr/>
          <a:lstStyle/>
          <a:p>
            <a:r>
              <a:rPr lang="en-US" altLang="zh-CN" dirty="0"/>
              <a:t>Apriori </a:t>
            </a:r>
            <a:r>
              <a:rPr lang="zh-CN" altLang="en-US" dirty="0"/>
              <a:t>算法：一种生成布尔型关联规则的频繁项集挖掘算法</a:t>
            </a:r>
            <a:endParaRPr lang="en-US" altLang="zh-CN" dirty="0"/>
          </a:p>
          <a:p>
            <a:pPr lvl="1"/>
            <a:r>
              <a:rPr lang="en-US" altLang="zh-CN" dirty="0">
                <a:solidFill>
                  <a:srgbClr val="FF0000"/>
                </a:solidFill>
              </a:rPr>
              <a:t>Apriori</a:t>
            </a:r>
            <a:r>
              <a:rPr lang="zh-CN" altLang="en-US" dirty="0">
                <a:solidFill>
                  <a:srgbClr val="FF0000"/>
                </a:solidFill>
              </a:rPr>
              <a:t>算法的过程： </a:t>
            </a:r>
            <a:r>
              <a:rPr lang="zh-CN" altLang="en-US" dirty="0"/>
              <a:t>通过逐层搜索的迭代方法，将 </a:t>
            </a:r>
            <a:r>
              <a:rPr lang="en-US" altLang="zh-CN" dirty="0"/>
              <a:t>k-</a:t>
            </a:r>
            <a:r>
              <a:rPr lang="zh-CN" altLang="en-US" dirty="0"/>
              <a:t>项集用于探察 </a:t>
            </a:r>
            <a:r>
              <a:rPr lang="en-US" altLang="zh-CN" dirty="0"/>
              <a:t>(k+1)-</a:t>
            </a:r>
            <a:r>
              <a:rPr lang="zh-CN" altLang="en-US" dirty="0"/>
              <a:t>项集，来穷尽数据集中的所有频繁项集。即：先找到频繁</a:t>
            </a:r>
            <a:r>
              <a:rPr lang="en-US" altLang="zh-CN" dirty="0"/>
              <a:t>1-</a:t>
            </a:r>
            <a:r>
              <a:rPr lang="zh-CN" altLang="en-US" dirty="0"/>
              <a:t>项集集合</a:t>
            </a:r>
            <a:r>
              <a:rPr lang="en-US" altLang="zh-CN" i="1" dirty="0"/>
              <a:t>L</a:t>
            </a:r>
            <a:r>
              <a:rPr lang="en-US" altLang="zh-CN" i="1" baseline="-25000" dirty="0"/>
              <a:t>1 </a:t>
            </a:r>
            <a:r>
              <a:rPr lang="zh-CN" altLang="en-US" dirty="0"/>
              <a:t>，然后用 </a:t>
            </a:r>
            <a:r>
              <a:rPr lang="en-US" altLang="zh-CN" i="1" dirty="0"/>
              <a:t>L</a:t>
            </a:r>
            <a:r>
              <a:rPr lang="en-US" altLang="zh-CN" i="1" baseline="-25000" dirty="0"/>
              <a:t>1 </a:t>
            </a:r>
            <a:r>
              <a:rPr lang="zh-CN" altLang="en-US" dirty="0"/>
              <a:t>找到频繁</a:t>
            </a:r>
            <a:r>
              <a:rPr lang="en-US" altLang="zh-CN" dirty="0"/>
              <a:t>2-</a:t>
            </a:r>
            <a:r>
              <a:rPr lang="zh-CN" altLang="en-US" dirty="0"/>
              <a:t>项集集合</a:t>
            </a:r>
            <a:r>
              <a:rPr lang="en-US" altLang="zh-CN" i="1" dirty="0"/>
              <a:t>L</a:t>
            </a:r>
            <a:r>
              <a:rPr lang="en-US" altLang="zh-CN" i="1" baseline="-25000" dirty="0"/>
              <a:t>2</a:t>
            </a:r>
            <a:r>
              <a:rPr lang="zh-CN" altLang="en-US" dirty="0"/>
              <a:t>，接着用</a:t>
            </a:r>
            <a:r>
              <a:rPr lang="en-US" altLang="zh-CN" i="1" dirty="0"/>
              <a:t>L</a:t>
            </a:r>
            <a:r>
              <a:rPr lang="en-US" altLang="zh-CN" i="1" baseline="-25000" dirty="0"/>
              <a:t>2  </a:t>
            </a:r>
            <a:r>
              <a:rPr lang="zh-CN" altLang="en-US" dirty="0"/>
              <a:t>找 </a:t>
            </a:r>
            <a:r>
              <a:rPr lang="en-US" altLang="zh-CN" i="1" dirty="0"/>
              <a:t>L</a:t>
            </a:r>
            <a:r>
              <a:rPr lang="en-US" altLang="zh-CN" i="1" baseline="-25000" dirty="0"/>
              <a:t>3</a:t>
            </a:r>
            <a:r>
              <a:rPr lang="zh-CN" altLang="en-US" dirty="0"/>
              <a:t>，直到找不到频繁</a:t>
            </a:r>
            <a:r>
              <a:rPr lang="en-US" altLang="zh-CN" dirty="0"/>
              <a:t>k-</a:t>
            </a:r>
            <a:r>
              <a:rPr lang="zh-CN" altLang="en-US" dirty="0"/>
              <a:t>项集。找每个</a:t>
            </a:r>
            <a:r>
              <a:rPr lang="en-US" altLang="zh-CN" i="1" dirty="0"/>
              <a:t>L</a:t>
            </a:r>
            <a:r>
              <a:rPr lang="en-US" altLang="zh-CN" i="1" baseline="-25000" dirty="0"/>
              <a:t>k  </a:t>
            </a:r>
            <a:r>
              <a:rPr lang="zh-CN" altLang="en-US" dirty="0"/>
              <a:t>需要一次数据库的完整扫描。</a:t>
            </a:r>
            <a:endParaRPr lang="en-US" altLang="zh-CN" dirty="0"/>
          </a:p>
          <a:p>
            <a:pPr lvl="1"/>
            <a:r>
              <a:rPr lang="zh-CN" altLang="en-US" dirty="0"/>
              <a:t>注：</a:t>
            </a:r>
            <a:r>
              <a:rPr lang="en-US" altLang="zh-CN" dirty="0"/>
              <a:t>Apriori</a:t>
            </a:r>
            <a:r>
              <a:rPr lang="zh-CN" altLang="en-US" dirty="0"/>
              <a:t>算法可以产生相对较小的候选项目集，扫描数据库的次数由最大频繁项目集的项目数决定。因此，该算法</a:t>
            </a:r>
            <a:r>
              <a:rPr lang="zh-CN" altLang="en-US" b="1" dirty="0"/>
              <a:t>适合于最大频繁项目集相对较小的数据集</a:t>
            </a:r>
            <a:r>
              <a:rPr lang="zh-CN" altLang="en-US" dirty="0"/>
              <a:t>中的关联规则挖掘问题。</a:t>
            </a:r>
            <a:endParaRPr lang="zh-CN" altLang="en-US" dirty="0"/>
          </a:p>
          <a:p>
            <a:endParaRPr lang="en-US" altLang="zh-CN" dirty="0"/>
          </a:p>
          <a:p>
            <a:endParaRPr lang="zh-CN" altLang="en-US" dirty="0"/>
          </a:p>
        </p:txBody>
      </p:sp>
      <p:sp>
        <p:nvSpPr>
          <p:cNvPr id="4" name="标题 1"/>
          <p:cNvSpPr txBox="1"/>
          <p:nvPr/>
        </p:nvSpPr>
        <p:spPr>
          <a:xfrm>
            <a:off x="6444208" y="188639"/>
            <a:ext cx="2699792" cy="736851"/>
          </a:xfrm>
          <a:prstGeom prst="rect">
            <a:avLst/>
          </a:prstGeom>
        </p:spPr>
        <p:txBody>
          <a:bodyPr/>
          <a:lstStyle>
            <a:lvl1pPr algn="ctr" defTabSz="914400" rtl="0" eaLnBrk="1" latinLnBrk="0" hangingPunct="1">
              <a:lnSpc>
                <a:spcPct val="100000"/>
              </a:lnSpc>
              <a:spcBef>
                <a:spcPct val="0"/>
              </a:spcBef>
              <a:buNone/>
              <a:defRPr sz="2400" b="1"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2000" dirty="0"/>
              <a:t>4.2 </a:t>
            </a:r>
            <a:r>
              <a:rPr lang="zh-CN" altLang="en-US" sz="2000" dirty="0"/>
              <a:t>频繁项集挖掘方法</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386" y="134347"/>
            <a:ext cx="7622574" cy="607193"/>
          </a:xfrm>
        </p:spPr>
        <p:txBody>
          <a:bodyPr/>
          <a:lstStyle/>
          <a:p>
            <a:r>
              <a:rPr lang="en-US" altLang="zh-CN" dirty="0"/>
              <a:t>Apriori </a:t>
            </a:r>
            <a:r>
              <a:rPr lang="zh-CN" altLang="en-US" dirty="0"/>
              <a:t>性质</a:t>
            </a:r>
            <a:endParaRPr lang="zh-CN" altLang="en-US" dirty="0"/>
          </a:p>
        </p:txBody>
      </p:sp>
      <p:sp>
        <p:nvSpPr>
          <p:cNvPr id="3" name="内容占位符 2"/>
          <p:cNvSpPr>
            <a:spLocks noGrp="1"/>
          </p:cNvSpPr>
          <p:nvPr>
            <p:ph sz="quarter" idx="10"/>
          </p:nvPr>
        </p:nvSpPr>
        <p:spPr/>
        <p:txBody>
          <a:bodyPr/>
          <a:lstStyle/>
          <a:p>
            <a:r>
              <a:rPr lang="en-US" altLang="zh-CN" dirty="0"/>
              <a:t>Apriori </a:t>
            </a:r>
            <a:r>
              <a:rPr lang="zh-CN" altLang="en-US" dirty="0"/>
              <a:t>算法利用的是</a:t>
            </a:r>
            <a:r>
              <a:rPr lang="en-US" altLang="zh-CN" dirty="0"/>
              <a:t>Apriori </a:t>
            </a:r>
            <a:r>
              <a:rPr lang="zh-CN" altLang="en-US" dirty="0"/>
              <a:t>性质</a:t>
            </a:r>
            <a:endParaRPr lang="en-US" altLang="zh-CN" dirty="0"/>
          </a:p>
          <a:p>
            <a:pPr lvl="1"/>
            <a:r>
              <a:rPr lang="zh-CN" altLang="en-US" dirty="0"/>
              <a:t>性质</a:t>
            </a:r>
            <a:r>
              <a:rPr lang="en-US" altLang="zh-CN" dirty="0"/>
              <a:t>1</a:t>
            </a:r>
            <a:r>
              <a:rPr lang="zh-CN" altLang="en-US" dirty="0"/>
              <a:t>：频繁项集的子集必为频繁项集</a:t>
            </a:r>
            <a:endParaRPr lang="en-US" altLang="zh-CN" dirty="0"/>
          </a:p>
          <a:p>
            <a:endParaRPr lang="en-US" altLang="zh-CN" dirty="0"/>
          </a:p>
          <a:p>
            <a:endParaRPr lang="en-US" altLang="zh-CN" dirty="0"/>
          </a:p>
          <a:p>
            <a:endParaRPr lang="en-US" altLang="zh-CN" dirty="0"/>
          </a:p>
          <a:p>
            <a:pPr lvl="1"/>
            <a:r>
              <a:rPr lang="zh-CN" altLang="en-US" dirty="0"/>
              <a:t>性质</a:t>
            </a:r>
            <a:r>
              <a:rPr lang="en-US" altLang="zh-CN" dirty="0"/>
              <a:t>2</a:t>
            </a:r>
            <a:r>
              <a:rPr lang="zh-CN" altLang="en-US" dirty="0"/>
              <a:t>：非频繁项集的超集一定是非频繁的</a:t>
            </a:r>
            <a:endParaRPr lang="zh-CN" altLang="en-US" dirty="0"/>
          </a:p>
          <a:p>
            <a:endParaRPr lang="en-US" altLang="zh-CN" dirty="0"/>
          </a:p>
          <a:p>
            <a:endParaRPr lang="zh-CN" altLang="en-US" dirty="0"/>
          </a:p>
        </p:txBody>
      </p:sp>
      <p:sp>
        <p:nvSpPr>
          <p:cNvPr id="4" name="AutoShape 4"/>
          <p:cNvSpPr>
            <a:spLocks noChangeArrowheads="1"/>
          </p:cNvSpPr>
          <p:nvPr/>
        </p:nvSpPr>
        <p:spPr bwMode="auto">
          <a:xfrm>
            <a:off x="2538225" y="2636912"/>
            <a:ext cx="3419475" cy="708611"/>
          </a:xfrm>
          <a:prstGeom prst="wedgeRectCallout">
            <a:avLst>
              <a:gd name="adj1" fmla="val -67675"/>
              <a:gd name="adj2" fmla="val -154770"/>
            </a:avLst>
          </a:prstGeom>
        </p:spPr>
        <p:style>
          <a:lnRef idx="1">
            <a:schemeClr val="accent1"/>
          </a:lnRef>
          <a:fillRef idx="2">
            <a:schemeClr val="accent1"/>
          </a:fillRef>
          <a:effectRef idx="1">
            <a:schemeClr val="accent1"/>
          </a:effectRef>
          <a:fontRef idx="minor">
            <a:schemeClr val="dk1"/>
          </a:fontRef>
        </p:style>
        <p:txBody>
          <a:bodyPr/>
          <a:lstStyle/>
          <a:p>
            <a:pPr algn="just">
              <a:defRPr/>
            </a:pPr>
            <a:r>
              <a:rPr lang="zh-CN" altLang="en-US" sz="2000" dirty="0">
                <a:latin typeface="微软雅黑" panose="020B0503020204020204" pitchFamily="34" charset="-122"/>
                <a:ea typeface="微软雅黑" panose="020B0503020204020204" pitchFamily="34" charset="-122"/>
              </a:rPr>
              <a:t>假设项集</a:t>
            </a:r>
            <a:r>
              <a:rPr lang="en-US" altLang="zh-CN" sz="2000" dirty="0">
                <a:latin typeface="微软雅黑" panose="020B0503020204020204" pitchFamily="34" charset="-122"/>
                <a:ea typeface="微软雅黑" panose="020B0503020204020204" pitchFamily="34" charset="-122"/>
              </a:rPr>
              <a:t>{A,C}</a:t>
            </a:r>
            <a:r>
              <a:rPr lang="zh-CN" altLang="en-US" sz="2000" dirty="0">
                <a:latin typeface="微软雅黑" panose="020B0503020204020204" pitchFamily="34" charset="-122"/>
                <a:ea typeface="微软雅黑" panose="020B0503020204020204" pitchFamily="34" charset="-122"/>
              </a:rPr>
              <a:t>是频繁项集，则</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也为频繁项集</a:t>
            </a:r>
            <a:endParaRPr lang="zh-CN" altLang="en-US" sz="2000"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2411760" y="4768913"/>
            <a:ext cx="3672407" cy="708611"/>
          </a:xfrm>
          <a:prstGeom prst="wedgeRectCallout">
            <a:avLst>
              <a:gd name="adj1" fmla="val -63364"/>
              <a:gd name="adj2" fmla="val -139590"/>
            </a:avLst>
          </a:prstGeom>
        </p:spPr>
        <p:style>
          <a:lnRef idx="1">
            <a:schemeClr val="accent1"/>
          </a:lnRef>
          <a:fillRef idx="2">
            <a:schemeClr val="accent1"/>
          </a:fillRef>
          <a:effectRef idx="1">
            <a:schemeClr val="accent1"/>
          </a:effectRef>
          <a:fontRef idx="minor">
            <a:schemeClr val="dk1"/>
          </a:fontRef>
        </p:style>
        <p:txBody>
          <a:bodyPr/>
          <a:lstStyle/>
          <a:p>
            <a:pPr algn="just">
              <a:defRPr/>
            </a:pPr>
            <a:r>
              <a:rPr lang="zh-CN" altLang="en-US" sz="2000" dirty="0">
                <a:latin typeface="微软雅黑" panose="020B0503020204020204" pitchFamily="34" charset="-122"/>
                <a:ea typeface="微软雅黑" panose="020B0503020204020204" pitchFamily="34" charset="-122"/>
              </a:rPr>
              <a:t>假设项集</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不是频繁项集，则</a:t>
            </a:r>
            <a:r>
              <a:rPr lang="en-US" altLang="zh-CN" sz="2000" dirty="0">
                <a:latin typeface="微软雅黑" panose="020B0503020204020204" pitchFamily="34" charset="-122"/>
                <a:ea typeface="微软雅黑" panose="020B0503020204020204" pitchFamily="34" charset="-122"/>
              </a:rPr>
              <a:t>{A,D}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也不是频繁项集</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算法－步骤</a:t>
            </a:r>
            <a:endParaRPr lang="zh-CN" altLang="en-US" dirty="0"/>
          </a:p>
        </p:txBody>
      </p:sp>
      <p:sp>
        <p:nvSpPr>
          <p:cNvPr id="3" name="内容占位符 2"/>
          <p:cNvSpPr>
            <a:spLocks noGrp="1"/>
          </p:cNvSpPr>
          <p:nvPr>
            <p:ph sz="quarter" idx="10"/>
          </p:nvPr>
        </p:nvSpPr>
        <p:spPr/>
        <p:txBody>
          <a:bodyPr/>
          <a:lstStyle/>
          <a:p>
            <a:r>
              <a:rPr lang="en-US" altLang="zh-CN" dirty="0"/>
              <a:t>Apriori</a:t>
            </a:r>
            <a:r>
              <a:rPr lang="zh-CN" altLang="en-US" dirty="0"/>
              <a:t>算法由</a:t>
            </a:r>
            <a:r>
              <a:rPr lang="zh-CN" altLang="en-US" dirty="0">
                <a:solidFill>
                  <a:srgbClr val="FF0000"/>
                </a:solidFill>
              </a:rPr>
              <a:t>连接</a:t>
            </a:r>
            <a:r>
              <a:rPr lang="zh-CN" altLang="en-US" dirty="0"/>
              <a:t>和</a:t>
            </a:r>
            <a:r>
              <a:rPr lang="zh-CN" altLang="en-US" dirty="0">
                <a:solidFill>
                  <a:srgbClr val="FF0000"/>
                </a:solidFill>
              </a:rPr>
              <a:t>剪枝</a:t>
            </a:r>
            <a:r>
              <a:rPr lang="zh-CN" altLang="en-US" dirty="0"/>
              <a:t>两个步骤组成</a:t>
            </a:r>
            <a:endParaRPr lang="en-US" altLang="zh-CN" dirty="0"/>
          </a:p>
          <a:p>
            <a:pPr lvl="1"/>
            <a:r>
              <a:rPr lang="zh-CN" altLang="en-US" dirty="0">
                <a:solidFill>
                  <a:srgbClr val="0000FF"/>
                </a:solidFill>
              </a:rPr>
              <a:t>连接：</a:t>
            </a:r>
            <a:r>
              <a:rPr lang="zh-CN" altLang="en-US" dirty="0">
                <a:solidFill>
                  <a:schemeClr val="bg2">
                    <a:lumMod val="25000"/>
                  </a:schemeClr>
                </a:solidFill>
              </a:rPr>
              <a:t>为了找</a:t>
            </a:r>
            <a:r>
              <a:rPr lang="en-US" altLang="zh-CN" dirty="0">
                <a:solidFill>
                  <a:schemeClr val="bg2">
                    <a:lumMod val="25000"/>
                  </a:schemeClr>
                </a:solidFill>
              </a:rPr>
              <a:t>L</a:t>
            </a:r>
            <a:r>
              <a:rPr lang="en-US" altLang="zh-CN" baseline="-25000" dirty="0">
                <a:solidFill>
                  <a:schemeClr val="bg2">
                    <a:lumMod val="25000"/>
                  </a:schemeClr>
                </a:solidFill>
              </a:rPr>
              <a:t>k </a:t>
            </a:r>
            <a:r>
              <a:rPr lang="zh-CN" altLang="en-US" dirty="0">
                <a:solidFill>
                  <a:schemeClr val="bg2">
                    <a:lumMod val="25000"/>
                  </a:schemeClr>
                </a:solidFill>
              </a:rPr>
              <a:t>，通过</a:t>
            </a:r>
            <a:r>
              <a:rPr lang="en-US" altLang="zh-CN" dirty="0">
                <a:solidFill>
                  <a:schemeClr val="bg2">
                    <a:lumMod val="25000"/>
                  </a:schemeClr>
                </a:solidFill>
              </a:rPr>
              <a:t>L</a:t>
            </a:r>
            <a:r>
              <a:rPr lang="en-US" altLang="zh-CN" baseline="-25000" dirty="0">
                <a:solidFill>
                  <a:schemeClr val="bg2">
                    <a:lumMod val="25000"/>
                  </a:schemeClr>
                </a:solidFill>
              </a:rPr>
              <a:t>k-1</a:t>
            </a:r>
            <a:r>
              <a:rPr lang="zh-CN" altLang="en-US" dirty="0">
                <a:solidFill>
                  <a:schemeClr val="bg2">
                    <a:lumMod val="25000"/>
                  </a:schemeClr>
                </a:solidFill>
              </a:rPr>
              <a:t>与自己连接产生候选</a:t>
            </a:r>
            <a:r>
              <a:rPr lang="en-US" altLang="zh-CN" dirty="0">
                <a:solidFill>
                  <a:schemeClr val="bg2">
                    <a:lumMod val="25000"/>
                  </a:schemeClr>
                </a:solidFill>
              </a:rPr>
              <a:t>k-</a:t>
            </a:r>
            <a:r>
              <a:rPr lang="zh-CN" altLang="en-US" dirty="0">
                <a:solidFill>
                  <a:schemeClr val="bg2">
                    <a:lumMod val="25000"/>
                  </a:schemeClr>
                </a:solidFill>
              </a:rPr>
              <a:t>项集的集合，该候选</a:t>
            </a:r>
            <a:r>
              <a:rPr lang="en-US" altLang="zh-CN" dirty="0">
                <a:solidFill>
                  <a:schemeClr val="bg2">
                    <a:lumMod val="25000"/>
                  </a:schemeClr>
                </a:solidFill>
              </a:rPr>
              <a:t>k-</a:t>
            </a:r>
            <a:r>
              <a:rPr lang="zh-CN" altLang="en-US" dirty="0">
                <a:solidFill>
                  <a:schemeClr val="bg2">
                    <a:lumMod val="25000"/>
                  </a:schemeClr>
                </a:solidFill>
              </a:rPr>
              <a:t>项集记为</a:t>
            </a:r>
            <a:r>
              <a:rPr lang="en-US" altLang="zh-CN" dirty="0">
                <a:solidFill>
                  <a:schemeClr val="bg2">
                    <a:lumMod val="25000"/>
                  </a:schemeClr>
                </a:solidFill>
              </a:rPr>
              <a:t>C</a:t>
            </a:r>
            <a:r>
              <a:rPr lang="en-US" altLang="zh-CN" baseline="-25000" dirty="0">
                <a:solidFill>
                  <a:schemeClr val="bg2">
                    <a:lumMod val="25000"/>
                  </a:schemeClr>
                </a:solidFill>
              </a:rPr>
              <a:t>k</a:t>
            </a:r>
            <a:r>
              <a:rPr lang="en-US" altLang="zh-CN" dirty="0">
                <a:solidFill>
                  <a:schemeClr val="bg2">
                    <a:lumMod val="25000"/>
                  </a:schemeClr>
                </a:solidFill>
              </a:rPr>
              <a:t> </a:t>
            </a:r>
            <a:r>
              <a:rPr lang="zh-CN" altLang="en-US" dirty="0">
                <a:solidFill>
                  <a:schemeClr val="bg2">
                    <a:lumMod val="25000"/>
                  </a:schemeClr>
                </a:solidFill>
              </a:rPr>
              <a:t>。</a:t>
            </a:r>
            <a:endParaRPr lang="en-US" altLang="zh-CN" dirty="0">
              <a:solidFill>
                <a:schemeClr val="bg2">
                  <a:lumMod val="25000"/>
                </a:schemeClr>
              </a:solidFill>
            </a:endParaRPr>
          </a:p>
          <a:p>
            <a:pPr lvl="2"/>
            <a:r>
              <a:rPr lang="en-US" altLang="zh-CN" sz="2000" dirty="0">
                <a:solidFill>
                  <a:schemeClr val="tx1"/>
                </a:solidFill>
              </a:rPr>
              <a:t>C</a:t>
            </a:r>
            <a:r>
              <a:rPr lang="en-US" altLang="zh-CN" sz="2000" baseline="-25000" dirty="0">
                <a:solidFill>
                  <a:schemeClr val="tx1"/>
                </a:solidFill>
              </a:rPr>
              <a:t>k</a:t>
            </a:r>
            <a:r>
              <a:rPr lang="en-US" altLang="zh-CN" sz="2000" dirty="0">
                <a:solidFill>
                  <a:schemeClr val="tx1"/>
                </a:solidFill>
              </a:rPr>
              <a:t>=L</a:t>
            </a:r>
            <a:r>
              <a:rPr lang="en-US" altLang="zh-CN" sz="2000" baseline="-25000" dirty="0">
                <a:solidFill>
                  <a:schemeClr val="tx1"/>
                </a:solidFill>
              </a:rPr>
              <a:t>k-1</a:t>
            </a:r>
            <a:r>
              <a:rPr lang="en-US" altLang="zh-CN" sz="2000" dirty="0">
                <a:solidFill>
                  <a:schemeClr val="tx1"/>
                </a:solidFill>
              </a:rPr>
              <a:t>       L</a:t>
            </a:r>
            <a:r>
              <a:rPr lang="en-US" altLang="zh-CN" sz="2000" baseline="-25000" dirty="0"/>
              <a:t>k-1</a:t>
            </a:r>
            <a:endParaRPr lang="en-US" altLang="zh-CN" sz="2000" dirty="0">
              <a:solidFill>
                <a:schemeClr val="tx1"/>
              </a:solidFill>
            </a:endParaRPr>
          </a:p>
          <a:p>
            <a:pPr lvl="1"/>
            <a:r>
              <a:rPr lang="zh-CN" altLang="en-US" dirty="0">
                <a:solidFill>
                  <a:srgbClr val="0000FF"/>
                </a:solidFill>
              </a:rPr>
              <a:t>剪枝：</a:t>
            </a:r>
            <a:r>
              <a:rPr lang="zh-CN" altLang="en-US" dirty="0"/>
              <a:t>对候选</a:t>
            </a:r>
            <a:r>
              <a:rPr lang="en-US" altLang="zh-CN" dirty="0">
                <a:solidFill>
                  <a:schemeClr val="bg2">
                    <a:lumMod val="25000"/>
                  </a:schemeClr>
                </a:solidFill>
              </a:rPr>
              <a:t>k-</a:t>
            </a:r>
            <a:r>
              <a:rPr lang="zh-CN" altLang="en-US" dirty="0">
                <a:solidFill>
                  <a:schemeClr val="bg2">
                    <a:lumMod val="25000"/>
                  </a:schemeClr>
                </a:solidFill>
              </a:rPr>
              <a:t>项集</a:t>
            </a:r>
            <a:r>
              <a:rPr lang="en-US" altLang="zh-CN" dirty="0"/>
              <a:t>C</a:t>
            </a:r>
            <a:r>
              <a:rPr lang="en-US" altLang="zh-CN" baseline="-25000" dirty="0"/>
              <a:t>k</a:t>
            </a:r>
            <a:r>
              <a:rPr lang="zh-CN" altLang="en-US" dirty="0"/>
              <a:t>，删除其非频繁的选项，得到</a:t>
            </a:r>
            <a:r>
              <a:rPr lang="en-US" altLang="zh-CN" dirty="0">
                <a:solidFill>
                  <a:schemeClr val="bg2">
                    <a:lumMod val="25000"/>
                  </a:schemeClr>
                </a:solidFill>
              </a:rPr>
              <a:t>L</a:t>
            </a:r>
            <a:r>
              <a:rPr lang="en-US" altLang="zh-CN" baseline="-25000" dirty="0">
                <a:solidFill>
                  <a:schemeClr val="bg2">
                    <a:lumMod val="25000"/>
                  </a:schemeClr>
                </a:solidFill>
              </a:rPr>
              <a:t>k </a:t>
            </a:r>
            <a:endParaRPr lang="en-US" altLang="zh-CN" dirty="0"/>
          </a:p>
          <a:p>
            <a:pPr lvl="2">
              <a:lnSpc>
                <a:spcPct val="150000"/>
              </a:lnSpc>
            </a:pPr>
            <a:r>
              <a:rPr lang="en-US" altLang="zh-CN" sz="2000" dirty="0">
                <a:solidFill>
                  <a:schemeClr val="bg2">
                    <a:lumMod val="25000"/>
                  </a:schemeClr>
                </a:solidFill>
              </a:rPr>
              <a:t>C</a:t>
            </a:r>
            <a:r>
              <a:rPr lang="en-US" altLang="zh-CN" sz="2000" baseline="-25000" dirty="0">
                <a:solidFill>
                  <a:schemeClr val="bg2">
                    <a:lumMod val="25000"/>
                  </a:schemeClr>
                </a:solidFill>
              </a:rPr>
              <a:t>k</a:t>
            </a:r>
            <a:r>
              <a:rPr lang="zh-CN" altLang="en-US" sz="2000" dirty="0">
                <a:solidFill>
                  <a:schemeClr val="bg2">
                    <a:lumMod val="25000"/>
                  </a:schemeClr>
                </a:solidFill>
              </a:rPr>
              <a:t>是</a:t>
            </a:r>
            <a:r>
              <a:rPr lang="en-US" altLang="zh-CN" sz="2000" dirty="0">
                <a:solidFill>
                  <a:schemeClr val="bg2">
                    <a:lumMod val="25000"/>
                  </a:schemeClr>
                </a:solidFill>
              </a:rPr>
              <a:t>L</a:t>
            </a:r>
            <a:r>
              <a:rPr lang="en-US" altLang="zh-CN" sz="2000" baseline="-25000" dirty="0">
                <a:solidFill>
                  <a:schemeClr val="bg2">
                    <a:lumMod val="25000"/>
                  </a:schemeClr>
                </a:solidFill>
              </a:rPr>
              <a:t>k</a:t>
            </a:r>
            <a:r>
              <a:rPr lang="zh-CN" altLang="en-US" sz="2000" dirty="0">
                <a:solidFill>
                  <a:schemeClr val="bg2">
                    <a:lumMod val="25000"/>
                  </a:schemeClr>
                </a:solidFill>
              </a:rPr>
              <a:t>的超集（</a:t>
            </a:r>
            <a:r>
              <a:rPr lang="en-US" altLang="zh-CN" sz="2000" dirty="0">
                <a:solidFill>
                  <a:schemeClr val="bg2">
                    <a:lumMod val="25000"/>
                  </a:schemeClr>
                </a:solidFill>
              </a:rPr>
              <a:t>L</a:t>
            </a:r>
            <a:r>
              <a:rPr lang="en-US" altLang="zh-CN" sz="2000" baseline="-25000" dirty="0">
                <a:solidFill>
                  <a:schemeClr val="bg2">
                    <a:lumMod val="25000"/>
                  </a:schemeClr>
                </a:solidFill>
              </a:rPr>
              <a:t>k        </a:t>
            </a:r>
            <a:r>
              <a:rPr lang="en-US" altLang="zh-CN" sz="2000" dirty="0">
                <a:solidFill>
                  <a:schemeClr val="bg2">
                    <a:lumMod val="25000"/>
                  </a:schemeClr>
                </a:solidFill>
              </a:rPr>
              <a:t>C</a:t>
            </a:r>
            <a:r>
              <a:rPr lang="en-US" altLang="zh-CN" sz="2000" baseline="-25000" dirty="0">
                <a:solidFill>
                  <a:schemeClr val="bg2">
                    <a:lumMod val="25000"/>
                  </a:schemeClr>
                </a:solidFill>
              </a:rPr>
              <a:t>k </a:t>
            </a:r>
            <a:r>
              <a:rPr lang="zh-CN" altLang="en-US" sz="2000" dirty="0">
                <a:solidFill>
                  <a:schemeClr val="bg2">
                    <a:lumMod val="25000"/>
                  </a:schemeClr>
                </a:solidFill>
              </a:rPr>
              <a:t>），即它的成员可能不是频繁的，但是所有频繁的都在</a:t>
            </a:r>
            <a:r>
              <a:rPr lang="en-US" altLang="zh-CN" sz="2000" dirty="0">
                <a:solidFill>
                  <a:schemeClr val="bg2">
                    <a:lumMod val="25000"/>
                  </a:schemeClr>
                </a:solidFill>
              </a:rPr>
              <a:t>C</a:t>
            </a:r>
            <a:r>
              <a:rPr lang="en-US" altLang="zh-CN" sz="2000" baseline="-25000" dirty="0">
                <a:solidFill>
                  <a:schemeClr val="bg2">
                    <a:lumMod val="25000"/>
                  </a:schemeClr>
                </a:solidFill>
              </a:rPr>
              <a:t>k</a:t>
            </a:r>
            <a:r>
              <a:rPr lang="zh-CN" altLang="en-US" sz="2000" dirty="0">
                <a:solidFill>
                  <a:schemeClr val="bg2">
                    <a:lumMod val="25000"/>
                  </a:schemeClr>
                </a:solidFill>
              </a:rPr>
              <a:t>中。因此可以通过扫描数据库</a:t>
            </a:r>
            <a:r>
              <a:rPr lang="zh-CN" altLang="en-US" sz="2000" dirty="0"/>
              <a:t>，侯选项集的计数值不小于最小支持度计数就是频繁的，属于</a:t>
            </a:r>
            <a:r>
              <a:rPr lang="en-US" altLang="zh-CN" sz="2000" dirty="0">
                <a:solidFill>
                  <a:schemeClr val="bg2">
                    <a:lumMod val="25000"/>
                  </a:schemeClr>
                </a:solidFill>
              </a:rPr>
              <a:t>L</a:t>
            </a:r>
            <a:r>
              <a:rPr lang="en-US" altLang="zh-CN" sz="2000" baseline="-25000" dirty="0">
                <a:solidFill>
                  <a:schemeClr val="bg2">
                    <a:lumMod val="25000"/>
                  </a:schemeClr>
                </a:solidFill>
              </a:rPr>
              <a:t>k</a:t>
            </a:r>
            <a:r>
              <a:rPr lang="en-US" altLang="zh-CN" sz="2000" baseline="-25000" dirty="0"/>
              <a:t> </a:t>
            </a:r>
            <a:r>
              <a:rPr lang="zh-CN" altLang="en-US" sz="2000" dirty="0"/>
              <a:t>；</a:t>
            </a:r>
            <a:endParaRPr lang="en-US" altLang="zh-CN" sz="2000" dirty="0"/>
          </a:p>
          <a:p>
            <a:pPr lvl="2">
              <a:lnSpc>
                <a:spcPct val="150000"/>
              </a:lnSpc>
            </a:pPr>
            <a:r>
              <a:rPr lang="zh-CN" altLang="en-US" sz="2000" dirty="0">
                <a:solidFill>
                  <a:schemeClr val="bg2">
                    <a:lumMod val="25000"/>
                  </a:schemeClr>
                </a:solidFill>
              </a:rPr>
              <a:t>为了减少计算量，可以使用</a:t>
            </a:r>
            <a:r>
              <a:rPr lang="en-US" altLang="zh-CN" sz="2000" dirty="0">
                <a:solidFill>
                  <a:schemeClr val="bg2">
                    <a:lumMod val="25000"/>
                  </a:schemeClr>
                </a:solidFill>
              </a:rPr>
              <a:t>Apriori</a:t>
            </a:r>
            <a:r>
              <a:rPr lang="zh-CN" altLang="en-US" sz="2000" dirty="0">
                <a:solidFill>
                  <a:schemeClr val="bg2">
                    <a:lumMod val="25000"/>
                  </a:schemeClr>
                </a:solidFill>
              </a:rPr>
              <a:t>性质，即如果</a:t>
            </a:r>
            <a:r>
              <a:rPr lang="en-US" altLang="zh-CN" sz="2000" dirty="0">
                <a:solidFill>
                  <a:schemeClr val="bg2">
                    <a:lumMod val="25000"/>
                  </a:schemeClr>
                </a:solidFill>
              </a:rPr>
              <a:t>k-</a:t>
            </a:r>
            <a:r>
              <a:rPr lang="zh-CN" altLang="en-US" sz="2000" dirty="0">
                <a:solidFill>
                  <a:schemeClr val="bg2">
                    <a:lumMod val="25000"/>
                  </a:schemeClr>
                </a:solidFill>
              </a:rPr>
              <a:t>项集的一个</a:t>
            </a:r>
            <a:r>
              <a:rPr lang="en-US" altLang="zh-CN" sz="2000" dirty="0">
                <a:solidFill>
                  <a:schemeClr val="bg2">
                    <a:lumMod val="25000"/>
                  </a:schemeClr>
                </a:solidFill>
              </a:rPr>
              <a:t>(k-1)-</a:t>
            </a:r>
            <a:r>
              <a:rPr lang="zh-CN" altLang="en-US" sz="2000" dirty="0">
                <a:solidFill>
                  <a:schemeClr val="bg2">
                    <a:lumMod val="25000"/>
                  </a:schemeClr>
                </a:solidFill>
              </a:rPr>
              <a:t>子集不在</a:t>
            </a:r>
            <a:r>
              <a:rPr lang="en-US" altLang="zh-CN" sz="2000" dirty="0">
                <a:solidFill>
                  <a:schemeClr val="bg2">
                    <a:lumMod val="25000"/>
                  </a:schemeClr>
                </a:solidFill>
              </a:rPr>
              <a:t>L</a:t>
            </a:r>
            <a:r>
              <a:rPr lang="en-US" altLang="zh-CN" sz="2000" baseline="-25000" dirty="0">
                <a:solidFill>
                  <a:schemeClr val="bg2">
                    <a:lumMod val="25000"/>
                  </a:schemeClr>
                </a:solidFill>
              </a:rPr>
              <a:t>k-1</a:t>
            </a:r>
            <a:r>
              <a:rPr lang="zh-CN" altLang="en-US" sz="2000" dirty="0">
                <a:solidFill>
                  <a:schemeClr val="bg2">
                    <a:lumMod val="25000"/>
                  </a:schemeClr>
                </a:solidFill>
              </a:rPr>
              <a:t>中，则该候选不可能是频繁的，可以直接从</a:t>
            </a:r>
            <a:r>
              <a:rPr lang="en-US" altLang="zh-CN" sz="2000" dirty="0">
                <a:solidFill>
                  <a:schemeClr val="bg2">
                    <a:lumMod val="25000"/>
                  </a:schemeClr>
                </a:solidFill>
              </a:rPr>
              <a:t>C</a:t>
            </a:r>
            <a:r>
              <a:rPr lang="en-US" altLang="zh-CN" sz="2000" baseline="-25000" dirty="0">
                <a:solidFill>
                  <a:schemeClr val="bg2">
                    <a:lumMod val="25000"/>
                  </a:schemeClr>
                </a:solidFill>
              </a:rPr>
              <a:t>k</a:t>
            </a:r>
            <a:r>
              <a:rPr lang="zh-CN" altLang="en-US" sz="2000" dirty="0">
                <a:solidFill>
                  <a:schemeClr val="bg2">
                    <a:lumMod val="25000"/>
                  </a:schemeClr>
                </a:solidFill>
              </a:rPr>
              <a:t>删除。</a:t>
            </a:r>
            <a:endParaRPr lang="zh-CN" altLang="en-US" sz="2000" dirty="0">
              <a:solidFill>
                <a:schemeClr val="bg2">
                  <a:lumMod val="25000"/>
                </a:schemeClr>
              </a:solidFill>
            </a:endParaRPr>
          </a:p>
          <a:p>
            <a:endParaRPr lang="en-US" altLang="zh-CN" dirty="0">
              <a:solidFill>
                <a:schemeClr val="tx1"/>
              </a:solidFill>
            </a:endParaRPr>
          </a:p>
          <a:p>
            <a:endParaRPr lang="zh-CN" altLang="en-US" dirty="0"/>
          </a:p>
          <a:p>
            <a:endParaRPr lang="zh-CN" altLang="en-US" dirty="0"/>
          </a:p>
        </p:txBody>
      </p:sp>
      <p:graphicFrame>
        <p:nvGraphicFramePr>
          <p:cNvPr id="4" name="Object 3"/>
          <p:cNvGraphicFramePr>
            <a:graphicFrameLocks noChangeAspect="1"/>
          </p:cNvGraphicFramePr>
          <p:nvPr/>
        </p:nvGraphicFramePr>
        <p:xfrm>
          <a:off x="2555776" y="2589411"/>
          <a:ext cx="431800" cy="263525"/>
        </p:xfrm>
        <a:graphic>
          <a:graphicData uri="http://schemas.openxmlformats.org/presentationml/2006/ole">
            <mc:AlternateContent xmlns:mc="http://schemas.openxmlformats.org/markup-compatibility/2006">
              <mc:Choice xmlns:v="urn:schemas-microsoft-com:vml" Requires="v">
                <p:oleObj spid="_x0000_s6250" name="公式" r:id="rId1" imgW="228600" imgH="139700" progId="Equation.3">
                  <p:embed/>
                </p:oleObj>
              </mc:Choice>
              <mc:Fallback>
                <p:oleObj name="公式" r:id="rId1"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589411"/>
                        <a:ext cx="431800" cy="26352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5" name="矩形 4">
                <a:extLst>
                  <a:ext uri="{FF2B5EF4-FFF2-40B4-BE49-F238E27FC236}">
                    <a14:artisticCrisscrossEtching id="{2DE2EB21-8A0C-4692-B737-729F57B86042}"/>
                  </a:ext>
                </a:extLst>
              </p:cNvPr>
              <p:cNvSpPr/>
              <p:nvPr/>
            </p:nvSpPr>
            <p:spPr>
              <a:xfrm>
                <a:off x="3705218" y="3573016"/>
                <a:ext cx="43473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oMath>
                  </m:oMathPara>
                </a14:m>
                <a:endParaRPr lang="zh-CN" altLang="en-US" sz="2000" dirty="0"/>
              </a:p>
            </p:txBody>
          </p:sp>
        </mc:Choice>
        <mc:Fallback>
          <p:sp>
            <p:nvSpPr>
              <p:cNvPr id="5" name="矩形 4"/>
              <p:cNvSpPr>
                <a:spLocks noRot="1" noChangeAspect="1" noMove="1" noResize="1" noEditPoints="1" noAdjustHandles="1" noChangeArrowheads="1" noChangeShapeType="1" noTextEdit="1"/>
              </p:cNvSpPr>
              <p:nvPr/>
            </p:nvSpPr>
            <p:spPr>
              <a:xfrm>
                <a:off x="3705218" y="3573016"/>
                <a:ext cx="434734" cy="40011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算法－例子</a:t>
            </a:r>
            <a:endParaRPr lang="zh-CN" altLang="en-US" dirty="0"/>
          </a:p>
        </p:txBody>
      </p:sp>
      <p:sp>
        <p:nvSpPr>
          <p:cNvPr id="3" name="内容占位符 2"/>
          <p:cNvSpPr>
            <a:spLocks noGrp="1"/>
          </p:cNvSpPr>
          <p:nvPr>
            <p:ph sz="quarter" idx="10"/>
          </p:nvPr>
        </p:nvSpPr>
        <p:spPr/>
        <p:txBody>
          <a:bodyPr/>
          <a:lstStyle/>
          <a:p>
            <a:pPr marL="0" indent="0">
              <a:buNone/>
            </a:pPr>
            <a:r>
              <a:rPr lang="zh-CN" altLang="en-US" b="1" dirty="0">
                <a:solidFill>
                  <a:srgbClr val="FF0000"/>
                </a:solidFill>
              </a:rPr>
              <a:t>例：</a:t>
            </a:r>
            <a:r>
              <a:rPr lang="zh-CN" altLang="en-US" dirty="0">
                <a:solidFill>
                  <a:schemeClr val="tx1"/>
                </a:solidFill>
              </a:rPr>
              <a:t>现有</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E</a:t>
            </a:r>
            <a:r>
              <a:rPr lang="zh-CN" altLang="en-US" dirty="0">
                <a:solidFill>
                  <a:schemeClr val="tx1"/>
                </a:solidFill>
              </a:rPr>
              <a:t>五种商品的交易记录表，首先用</a:t>
            </a:r>
            <a:r>
              <a:rPr lang="en-US" altLang="zh-CN" dirty="0">
                <a:solidFill>
                  <a:schemeClr val="tx1"/>
                </a:solidFill>
              </a:rPr>
              <a:t>Apriori</a:t>
            </a:r>
            <a:r>
              <a:rPr lang="zh-CN" altLang="en-US" dirty="0">
                <a:solidFill>
                  <a:schemeClr val="tx1"/>
                </a:solidFill>
              </a:rPr>
              <a:t>算法找出所有频繁项集，再由频繁项集产生关联规则，假设最小支持度计数为</a:t>
            </a:r>
            <a:r>
              <a:rPr lang="en-US" altLang="zh-CN" dirty="0">
                <a:solidFill>
                  <a:schemeClr val="tx1"/>
                </a:solidFill>
              </a:rPr>
              <a:t>2</a:t>
            </a:r>
            <a:r>
              <a:rPr lang="zh-CN" altLang="en-US" dirty="0">
                <a:solidFill>
                  <a:schemeClr val="tx1"/>
                </a:solidFill>
              </a:rPr>
              <a:t>，最小置信度</a:t>
            </a:r>
            <a:r>
              <a:rPr lang="en-US" altLang="zh-CN" dirty="0">
                <a:solidFill>
                  <a:schemeClr val="tx1"/>
                </a:solidFill>
              </a:rPr>
              <a:t>&gt;=50%</a:t>
            </a:r>
            <a:endParaRPr lang="en-US" altLang="zh-CN" dirty="0">
              <a:solidFill>
                <a:schemeClr val="tx1"/>
              </a:solidFill>
            </a:endParaRPr>
          </a:p>
          <a:p>
            <a:endParaRPr lang="zh-CN" altLang="en-US" dirty="0"/>
          </a:p>
        </p:txBody>
      </p:sp>
      <p:graphicFrame>
        <p:nvGraphicFramePr>
          <p:cNvPr id="4" name="Object 2"/>
          <p:cNvGraphicFramePr>
            <a:graphicFrameLocks noChangeAspect="1"/>
          </p:cNvGraphicFramePr>
          <p:nvPr/>
        </p:nvGraphicFramePr>
        <p:xfrm>
          <a:off x="2771800" y="2780928"/>
          <a:ext cx="2811388" cy="1772589"/>
        </p:xfrm>
        <a:graphic>
          <a:graphicData uri="http://schemas.openxmlformats.org/presentationml/2006/ole">
            <mc:AlternateContent xmlns:mc="http://schemas.openxmlformats.org/markup-compatibility/2006">
              <mc:Choice xmlns:v="urn:schemas-microsoft-com:vml" Requires="v">
                <p:oleObj spid="_x0000_s13400" name="Worksheet" r:id="rId1" imgW="2933700" imgH="1854200" progId="Excel.Sheet.8">
                  <p:embed/>
                </p:oleObj>
              </mc:Choice>
              <mc:Fallback>
                <p:oleObj name="Worksheet" r:id="rId1" imgW="2933700" imgH="1854200" progId="Excel.Shee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780928"/>
                        <a:ext cx="2811388" cy="1772589"/>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算法－例子（续）</a:t>
            </a:r>
            <a:endParaRPr lang="zh-CN" altLang="en-US" dirty="0"/>
          </a:p>
        </p:txBody>
      </p:sp>
      <p:sp>
        <p:nvSpPr>
          <p:cNvPr id="3" name="内容占位符 2"/>
          <p:cNvSpPr>
            <a:spLocks noGrp="1"/>
          </p:cNvSpPr>
          <p:nvPr>
            <p:ph sz="quarter" idx="10"/>
          </p:nvPr>
        </p:nvSpPr>
        <p:spPr/>
        <p:txBody>
          <a:bodyPr/>
          <a:lstStyle/>
          <a:p>
            <a:pPr marL="0" indent="0">
              <a:buNone/>
            </a:pPr>
            <a:r>
              <a:rPr lang="zh-CN" altLang="en-US" b="1" dirty="0">
                <a:solidFill>
                  <a:srgbClr val="FF0000"/>
                </a:solidFill>
              </a:rPr>
              <a:t>解：</a:t>
            </a:r>
            <a:r>
              <a:rPr lang="en-US" altLang="zh-CN" dirty="0"/>
              <a:t>1</a:t>
            </a:r>
            <a:r>
              <a:rPr lang="zh-CN" altLang="en-US" dirty="0"/>
              <a:t>、首先用</a:t>
            </a:r>
            <a:r>
              <a:rPr lang="en-US" altLang="zh-CN" dirty="0"/>
              <a:t>Apriori</a:t>
            </a:r>
            <a:r>
              <a:rPr lang="zh-CN" altLang="en-US" dirty="0"/>
              <a:t>算法找出频繁项集</a:t>
            </a:r>
            <a:endParaRPr lang="en-US" altLang="zh-CN" dirty="0"/>
          </a:p>
          <a:p>
            <a:pPr marL="0" indent="0">
              <a:buNone/>
            </a:pPr>
            <a:r>
              <a:rPr lang="en-US" altLang="zh-CN" sz="2000" dirty="0">
                <a:solidFill>
                  <a:schemeClr val="tx1"/>
                </a:solidFill>
              </a:rPr>
              <a:t>(1)</a:t>
            </a:r>
            <a:r>
              <a:rPr lang="zh-CN" altLang="en-US" sz="2000" dirty="0">
                <a:solidFill>
                  <a:schemeClr val="tx1"/>
                </a:solidFill>
              </a:rPr>
              <a:t>连接：</a:t>
            </a:r>
            <a:r>
              <a:rPr lang="en-US" altLang="zh-CN" sz="2000" dirty="0">
                <a:solidFill>
                  <a:schemeClr val="tx1"/>
                </a:solidFill>
              </a:rPr>
              <a:t>C</a:t>
            </a:r>
            <a:r>
              <a:rPr lang="en-US" altLang="zh-CN" sz="2000" baseline="-25000" dirty="0">
                <a:solidFill>
                  <a:schemeClr val="tx1"/>
                </a:solidFill>
              </a:rPr>
              <a:t>k</a:t>
            </a:r>
            <a:r>
              <a:rPr lang="en-US" altLang="zh-CN" sz="2000" dirty="0">
                <a:solidFill>
                  <a:schemeClr val="tx1"/>
                </a:solidFill>
              </a:rPr>
              <a:t>=L</a:t>
            </a:r>
            <a:r>
              <a:rPr lang="en-US" altLang="zh-CN" sz="2000" baseline="-25000" dirty="0">
                <a:solidFill>
                  <a:schemeClr val="tx1"/>
                </a:solidFill>
              </a:rPr>
              <a:t>k-1</a:t>
            </a:r>
            <a:r>
              <a:rPr lang="en-US" altLang="zh-CN" sz="2000" dirty="0">
                <a:solidFill>
                  <a:schemeClr val="tx1"/>
                </a:solidFill>
              </a:rPr>
              <a:t>       L</a:t>
            </a:r>
            <a:r>
              <a:rPr lang="en-US" altLang="zh-CN" sz="2000" baseline="-25000" dirty="0">
                <a:solidFill>
                  <a:schemeClr val="tx1"/>
                </a:solidFill>
              </a:rPr>
              <a:t>k-1</a:t>
            </a:r>
            <a:endParaRPr lang="en-US" altLang="zh-CN" sz="2000" dirty="0">
              <a:solidFill>
                <a:schemeClr val="tx1"/>
              </a:solidFill>
            </a:endParaRPr>
          </a:p>
          <a:p>
            <a:pPr marL="0" indent="0">
              <a:buNone/>
            </a:pPr>
            <a:r>
              <a:rPr lang="en-US" altLang="zh-CN" sz="2000" dirty="0">
                <a:solidFill>
                  <a:schemeClr val="tx1"/>
                </a:solidFill>
              </a:rPr>
              <a:t>C</a:t>
            </a:r>
            <a:r>
              <a:rPr lang="en-US" altLang="zh-CN" sz="2000" baseline="-25000" dirty="0">
                <a:solidFill>
                  <a:schemeClr val="tx1"/>
                </a:solidFill>
              </a:rPr>
              <a:t>1</a:t>
            </a:r>
            <a:r>
              <a:rPr lang="en-US" altLang="zh-CN" sz="2000" dirty="0">
                <a:solidFill>
                  <a:schemeClr val="tx1"/>
                </a:solidFill>
              </a:rPr>
              <a:t>= {{A},{B},{C},{D},{E}}</a:t>
            </a:r>
            <a:endParaRPr lang="en-US" altLang="zh-CN" sz="2000" dirty="0">
              <a:solidFill>
                <a:schemeClr val="tx1"/>
              </a:solidFill>
            </a:endParaRPr>
          </a:p>
          <a:p>
            <a:pPr marL="0" indent="0">
              <a:buNone/>
            </a:pPr>
            <a:r>
              <a:rPr lang="en-US" altLang="zh-CN" sz="2000" dirty="0">
                <a:solidFill>
                  <a:schemeClr val="tx1"/>
                </a:solidFill>
              </a:rPr>
              <a:t>C</a:t>
            </a:r>
            <a:r>
              <a:rPr lang="en-US" altLang="zh-CN" sz="2000" baseline="-25000" dirty="0">
                <a:solidFill>
                  <a:schemeClr val="tx1"/>
                </a:solidFill>
              </a:rPr>
              <a:t>2</a:t>
            </a:r>
            <a:r>
              <a:rPr lang="en-US" altLang="zh-CN" sz="2000" dirty="0">
                <a:solidFill>
                  <a:schemeClr val="tx1"/>
                </a:solidFill>
              </a:rPr>
              <a:t>=L</a:t>
            </a:r>
            <a:r>
              <a:rPr lang="en-US" altLang="zh-CN" sz="2000" baseline="-25000" dirty="0">
                <a:solidFill>
                  <a:schemeClr val="tx1"/>
                </a:solidFill>
              </a:rPr>
              <a:t>1</a:t>
            </a:r>
            <a:r>
              <a:rPr lang="en-US" altLang="zh-CN" sz="2000" dirty="0">
                <a:solidFill>
                  <a:schemeClr val="tx1"/>
                </a:solidFill>
              </a:rPr>
              <a:t>       L</a:t>
            </a:r>
            <a:r>
              <a:rPr lang="en-US" altLang="zh-CN" sz="2000" baseline="-25000" dirty="0">
                <a:solidFill>
                  <a:schemeClr val="tx1"/>
                </a:solidFill>
              </a:rPr>
              <a:t>1</a:t>
            </a:r>
            <a:r>
              <a:rPr lang="en-US" altLang="zh-CN" sz="2000" dirty="0">
                <a:solidFill>
                  <a:schemeClr val="tx1"/>
                </a:solidFill>
              </a:rPr>
              <a:t>= {{A},{B},{C},{E}}      {{A},{B},{C},{E}} = {{A,B},{A,C},{A,E},{B,C},{B,E},{C,E}}</a:t>
            </a:r>
            <a:endParaRPr lang="en-US" altLang="zh-CN" sz="2000" dirty="0">
              <a:solidFill>
                <a:schemeClr val="tx1"/>
              </a:solidFill>
            </a:endParaRPr>
          </a:p>
          <a:p>
            <a:pPr marL="0" indent="0">
              <a:buNone/>
            </a:pPr>
            <a:r>
              <a:rPr lang="en-US" altLang="zh-CN" sz="2000" dirty="0">
                <a:solidFill>
                  <a:schemeClr val="tx1"/>
                </a:solidFill>
              </a:rPr>
              <a:t>C</a:t>
            </a:r>
            <a:r>
              <a:rPr lang="en-US" altLang="zh-CN" sz="2000" baseline="-25000" dirty="0">
                <a:solidFill>
                  <a:schemeClr val="tx1"/>
                </a:solidFill>
              </a:rPr>
              <a:t>3</a:t>
            </a:r>
            <a:r>
              <a:rPr lang="en-US" altLang="zh-CN" sz="2000" dirty="0">
                <a:solidFill>
                  <a:schemeClr val="tx1"/>
                </a:solidFill>
              </a:rPr>
              <a:t>=L</a:t>
            </a:r>
            <a:r>
              <a:rPr lang="en-US" altLang="zh-CN" sz="2000" baseline="-25000" dirty="0">
                <a:solidFill>
                  <a:schemeClr val="tx1"/>
                </a:solidFill>
              </a:rPr>
              <a:t>2</a:t>
            </a:r>
            <a:r>
              <a:rPr lang="en-US" altLang="zh-CN" sz="2000" dirty="0">
                <a:solidFill>
                  <a:schemeClr val="tx1"/>
                </a:solidFill>
              </a:rPr>
              <a:t>       L</a:t>
            </a:r>
            <a:r>
              <a:rPr lang="en-US" altLang="zh-CN" sz="2000" baseline="-25000" dirty="0">
                <a:solidFill>
                  <a:schemeClr val="tx1"/>
                </a:solidFill>
              </a:rPr>
              <a:t>2</a:t>
            </a:r>
            <a:r>
              <a:rPr lang="en-US" altLang="zh-CN" sz="2000" dirty="0">
                <a:solidFill>
                  <a:schemeClr val="tx1"/>
                </a:solidFill>
              </a:rPr>
              <a:t>= {{A,C},{B,C},{B,E}{C,E}}      {{A,C},{B,C},{B,E}{C,E}} = {{A,B,C},{A,C,E},{B,C,E}}</a:t>
            </a:r>
            <a:endParaRPr lang="en-US" altLang="zh-CN" sz="2000" dirty="0">
              <a:solidFill>
                <a:schemeClr val="tx1"/>
              </a:solidFill>
            </a:endParaRPr>
          </a:p>
          <a:p>
            <a:pPr marL="0" indent="0">
              <a:buNone/>
            </a:pPr>
            <a:r>
              <a:rPr lang="en-US" altLang="zh-CN" sz="2000" dirty="0">
                <a:solidFill>
                  <a:schemeClr val="tx1"/>
                </a:solidFill>
              </a:rPr>
              <a:t>(2)</a:t>
            </a:r>
            <a:r>
              <a:rPr lang="zh-CN" altLang="en-US" sz="2000" dirty="0">
                <a:solidFill>
                  <a:schemeClr val="tx1"/>
                </a:solidFill>
              </a:rPr>
              <a:t>剪枝：最小支持度计数为</a:t>
            </a:r>
            <a:r>
              <a:rPr lang="en-US" altLang="zh-CN" sz="2000" dirty="0">
                <a:solidFill>
                  <a:schemeClr val="tx1"/>
                </a:solidFill>
              </a:rPr>
              <a:t>2</a:t>
            </a:r>
            <a:endParaRPr lang="en-US" altLang="zh-CN" sz="2000" dirty="0">
              <a:solidFill>
                <a:schemeClr val="tx1"/>
              </a:solidFill>
            </a:endParaRPr>
          </a:p>
          <a:p>
            <a:pPr marL="0" indent="0">
              <a:buNone/>
            </a:pPr>
            <a:r>
              <a:rPr lang="en-US" altLang="zh-CN" sz="2000" dirty="0">
                <a:solidFill>
                  <a:schemeClr val="tx1"/>
                </a:solidFill>
              </a:rPr>
              <a:t>L</a:t>
            </a:r>
            <a:r>
              <a:rPr lang="en-US" altLang="zh-CN" sz="2000" baseline="-25000" dirty="0">
                <a:solidFill>
                  <a:schemeClr val="tx1"/>
                </a:solidFill>
              </a:rPr>
              <a:t>1</a:t>
            </a:r>
            <a:r>
              <a:rPr lang="en-US" altLang="zh-CN" sz="2000" dirty="0">
                <a:solidFill>
                  <a:schemeClr val="tx1"/>
                </a:solidFill>
              </a:rPr>
              <a:t>= {{A},{B},{C},{E}}</a:t>
            </a:r>
            <a:endParaRPr lang="en-US" altLang="zh-CN" sz="2000" dirty="0">
              <a:solidFill>
                <a:schemeClr val="tx1"/>
              </a:solidFill>
            </a:endParaRPr>
          </a:p>
          <a:p>
            <a:pPr marL="0" indent="0">
              <a:buNone/>
            </a:pPr>
            <a:r>
              <a:rPr lang="en-US" altLang="zh-CN" sz="2000" dirty="0">
                <a:solidFill>
                  <a:schemeClr val="tx1"/>
                </a:solidFill>
              </a:rPr>
              <a:t>L</a:t>
            </a:r>
            <a:r>
              <a:rPr lang="en-US" altLang="zh-CN" sz="2000" baseline="-25000" dirty="0">
                <a:solidFill>
                  <a:schemeClr val="tx1"/>
                </a:solidFill>
              </a:rPr>
              <a:t>2</a:t>
            </a:r>
            <a:r>
              <a:rPr lang="en-US" altLang="zh-CN" sz="2000" dirty="0">
                <a:solidFill>
                  <a:schemeClr val="tx1"/>
                </a:solidFill>
              </a:rPr>
              <a:t>= {{A,C},{B,C},{B,E},{C,E}}</a:t>
            </a:r>
            <a:endParaRPr lang="en-US" altLang="zh-CN" sz="2000" dirty="0">
              <a:solidFill>
                <a:schemeClr val="tx1"/>
              </a:solidFill>
            </a:endParaRPr>
          </a:p>
          <a:p>
            <a:pPr marL="0" indent="0">
              <a:buNone/>
            </a:pPr>
            <a:r>
              <a:rPr lang="en-US" altLang="zh-CN" sz="2000" dirty="0">
                <a:solidFill>
                  <a:schemeClr val="tx1"/>
                </a:solidFill>
              </a:rPr>
              <a:t>L</a:t>
            </a:r>
            <a:r>
              <a:rPr lang="en-US" altLang="zh-CN" sz="2000" baseline="-25000" dirty="0">
                <a:solidFill>
                  <a:schemeClr val="tx1"/>
                </a:solidFill>
              </a:rPr>
              <a:t>3</a:t>
            </a:r>
            <a:r>
              <a:rPr lang="en-US" altLang="zh-CN" sz="2000" dirty="0">
                <a:solidFill>
                  <a:schemeClr val="tx1"/>
                </a:solidFill>
              </a:rPr>
              <a:t>={{B,C,E}}</a:t>
            </a:r>
            <a:endParaRPr lang="en-US" altLang="zh-CN" sz="2000" dirty="0">
              <a:solidFill>
                <a:schemeClr val="tx1"/>
              </a:solidFill>
            </a:endParaRPr>
          </a:p>
        </p:txBody>
      </p:sp>
      <p:graphicFrame>
        <p:nvGraphicFramePr>
          <p:cNvPr id="7" name="Object 3"/>
          <p:cNvGraphicFramePr>
            <a:graphicFrameLocks noChangeAspect="1"/>
          </p:cNvGraphicFramePr>
          <p:nvPr/>
        </p:nvGraphicFramePr>
        <p:xfrm>
          <a:off x="2556024" y="1700808"/>
          <a:ext cx="431800" cy="263525"/>
        </p:xfrm>
        <a:graphic>
          <a:graphicData uri="http://schemas.openxmlformats.org/presentationml/2006/ole">
            <mc:AlternateContent xmlns:mc="http://schemas.openxmlformats.org/markup-compatibility/2006">
              <mc:Choice xmlns:v="urn:schemas-microsoft-com:vml" Requires="v">
                <p:oleObj spid="_x0000_s9716" name="公式" r:id="rId1" imgW="228600" imgH="139700" progId="Equation.3">
                  <p:embed/>
                </p:oleObj>
              </mc:Choice>
              <mc:Fallback>
                <p:oleObj name="公式" r:id="rId1"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024" y="1700808"/>
                        <a:ext cx="431800" cy="263525"/>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nvGraphicFramePr>
        <p:xfrm>
          <a:off x="4860280" y="3717032"/>
          <a:ext cx="431800" cy="263525"/>
        </p:xfrm>
        <a:graphic>
          <a:graphicData uri="http://schemas.openxmlformats.org/presentationml/2006/ole">
            <mc:AlternateContent xmlns:mc="http://schemas.openxmlformats.org/markup-compatibility/2006">
              <mc:Choice xmlns:v="urn:schemas-microsoft-com:vml" Requires="v">
                <p:oleObj spid="_x0000_s9717" name="公式" r:id="rId3" imgW="228600" imgH="139700" progId="Equation.3">
                  <p:embed/>
                </p:oleObj>
              </mc:Choice>
              <mc:Fallback>
                <p:oleObj name="公式" r:id="rId3"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280" y="3717032"/>
                        <a:ext cx="431800" cy="263525"/>
                      </a:xfrm>
                      <a:prstGeom prst="rect">
                        <a:avLst/>
                      </a:prstGeom>
                      <a:noFill/>
                      <a:ln>
                        <a:noFill/>
                      </a:ln>
                      <a:effectLst/>
                    </p:spPr>
                  </p:pic>
                </p:oleObj>
              </mc:Fallback>
            </mc:AlternateContent>
          </a:graphicData>
        </a:graphic>
      </p:graphicFrame>
      <p:graphicFrame>
        <p:nvGraphicFramePr>
          <p:cNvPr id="9" name="Object 3"/>
          <p:cNvGraphicFramePr>
            <a:graphicFrameLocks noChangeAspect="1"/>
          </p:cNvGraphicFramePr>
          <p:nvPr/>
        </p:nvGraphicFramePr>
        <p:xfrm>
          <a:off x="1403648" y="3717031"/>
          <a:ext cx="431800" cy="263525"/>
        </p:xfrm>
        <a:graphic>
          <a:graphicData uri="http://schemas.openxmlformats.org/presentationml/2006/ole">
            <mc:AlternateContent xmlns:mc="http://schemas.openxmlformats.org/markup-compatibility/2006">
              <mc:Choice xmlns:v="urn:schemas-microsoft-com:vml" Requires="v">
                <p:oleObj spid="_x0000_s9718" name="公式" r:id="rId4" imgW="228600" imgH="139700" progId="Equation.3">
                  <p:embed/>
                </p:oleObj>
              </mc:Choice>
              <mc:Fallback>
                <p:oleObj name="公式" r:id="rId4"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717031"/>
                        <a:ext cx="431800" cy="263525"/>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nvGraphicFramePr>
        <p:xfrm>
          <a:off x="1331640" y="2733427"/>
          <a:ext cx="431800" cy="263525"/>
        </p:xfrm>
        <a:graphic>
          <a:graphicData uri="http://schemas.openxmlformats.org/presentationml/2006/ole">
            <mc:AlternateContent xmlns:mc="http://schemas.openxmlformats.org/markup-compatibility/2006">
              <mc:Choice xmlns:v="urn:schemas-microsoft-com:vml" Requires="v">
                <p:oleObj spid="_x0000_s9719" name="公式" r:id="rId5" imgW="228600" imgH="139700" progId="Equation.3">
                  <p:embed/>
                </p:oleObj>
              </mc:Choice>
              <mc:Fallback>
                <p:oleObj name="公式" r:id="rId5"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33427"/>
                        <a:ext cx="431800" cy="263525"/>
                      </a:xfrm>
                      <a:prstGeom prst="rect">
                        <a:avLst/>
                      </a:prstGeom>
                      <a:noFill/>
                      <a:ln>
                        <a:noFill/>
                      </a:ln>
                      <a:effectLst/>
                    </p:spPr>
                  </p:pic>
                </p:oleObj>
              </mc:Fallback>
            </mc:AlternateContent>
          </a:graphicData>
        </a:graphic>
      </p:graphicFrame>
      <p:graphicFrame>
        <p:nvGraphicFramePr>
          <p:cNvPr id="11" name="Object 3"/>
          <p:cNvGraphicFramePr>
            <a:graphicFrameLocks noChangeAspect="1"/>
          </p:cNvGraphicFramePr>
          <p:nvPr/>
        </p:nvGraphicFramePr>
        <p:xfrm>
          <a:off x="3996184" y="2733427"/>
          <a:ext cx="431800" cy="263525"/>
        </p:xfrm>
        <a:graphic>
          <a:graphicData uri="http://schemas.openxmlformats.org/presentationml/2006/ole">
            <mc:AlternateContent xmlns:mc="http://schemas.openxmlformats.org/markup-compatibility/2006">
              <mc:Choice xmlns:v="urn:schemas-microsoft-com:vml" Requires="v">
                <p:oleObj spid="_x0000_s9720" name="公式" r:id="rId6" imgW="228600" imgH="139700" progId="Equation.3">
                  <p:embed/>
                </p:oleObj>
              </mc:Choice>
              <mc:Fallback>
                <p:oleObj name="公式" r:id="rId6" imgW="228600" imgH="139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184" y="2733427"/>
                        <a:ext cx="431800" cy="263525"/>
                      </a:xfrm>
                      <a:prstGeom prst="rect">
                        <a:avLst/>
                      </a:prstGeom>
                      <a:noFill/>
                      <a:ln>
                        <a:noFill/>
                      </a:ln>
                      <a:effec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算法－例子（续）</a:t>
            </a:r>
            <a:endParaRPr lang="zh-CN" altLang="en-US" dirty="0"/>
          </a:p>
        </p:txBody>
      </p:sp>
      <p:sp>
        <p:nvSpPr>
          <p:cNvPr id="6" name="Text Box 3"/>
          <p:cNvSpPr txBox="1">
            <a:spLocks noChangeArrowheads="1"/>
          </p:cNvSpPr>
          <p:nvPr/>
        </p:nvSpPr>
        <p:spPr bwMode="auto">
          <a:xfrm>
            <a:off x="709141" y="949420"/>
            <a:ext cx="1985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a:latin typeface="Times New Roman" panose="02020603050405020304" pitchFamily="18" charset="0"/>
                <a:ea typeface="楷体_GB2312" pitchFamily="49" charset="-122"/>
              </a:rPr>
              <a:t>Database TDB</a:t>
            </a:r>
            <a:endParaRPr lang="en-US" altLang="zh-CN" sz="2400">
              <a:latin typeface="Times New Roman" panose="02020603050405020304" pitchFamily="18" charset="0"/>
              <a:ea typeface="楷体_GB2312" pitchFamily="49" charset="-122"/>
            </a:endParaRPr>
          </a:p>
        </p:txBody>
      </p:sp>
      <p:sp>
        <p:nvSpPr>
          <p:cNvPr id="7" name="Text Box 4"/>
          <p:cNvSpPr txBox="1">
            <a:spLocks noChangeArrowheads="1"/>
          </p:cNvSpPr>
          <p:nvPr/>
        </p:nvSpPr>
        <p:spPr bwMode="auto">
          <a:xfrm>
            <a:off x="2768128" y="1669827"/>
            <a:ext cx="1090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a:latin typeface="Times New Roman" panose="02020603050405020304" pitchFamily="18" charset="0"/>
                <a:ea typeface="楷体_GB2312" pitchFamily="49" charset="-122"/>
              </a:rPr>
              <a:t>1</a:t>
            </a:r>
            <a:r>
              <a:rPr lang="en-US" altLang="zh-CN" sz="2400" baseline="30000">
                <a:latin typeface="Times New Roman" panose="02020603050405020304" pitchFamily="18" charset="0"/>
                <a:ea typeface="楷体_GB2312" pitchFamily="49" charset="-122"/>
              </a:rPr>
              <a:t>st</a:t>
            </a:r>
            <a:r>
              <a:rPr lang="en-US" altLang="zh-CN" sz="2400">
                <a:latin typeface="Times New Roman" panose="02020603050405020304" pitchFamily="18" charset="0"/>
                <a:ea typeface="楷体_GB2312" pitchFamily="49" charset="-122"/>
              </a:rPr>
              <a:t> scan</a:t>
            </a:r>
            <a:endParaRPr lang="en-US" altLang="zh-CN" sz="2400">
              <a:latin typeface="Times New Roman" panose="02020603050405020304" pitchFamily="18" charset="0"/>
              <a:ea typeface="楷体_GB2312" pitchFamily="49" charset="-122"/>
            </a:endParaRPr>
          </a:p>
        </p:txBody>
      </p:sp>
      <p:sp>
        <p:nvSpPr>
          <p:cNvPr id="8" name="Line 5"/>
          <p:cNvSpPr>
            <a:spLocks noChangeShapeType="1"/>
          </p:cNvSpPr>
          <p:nvPr/>
        </p:nvSpPr>
        <p:spPr bwMode="auto">
          <a:xfrm>
            <a:off x="2820516" y="2115915"/>
            <a:ext cx="9525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6"/>
          <p:cNvSpPr txBox="1">
            <a:spLocks noChangeArrowheads="1"/>
          </p:cNvSpPr>
          <p:nvPr/>
        </p:nvSpPr>
        <p:spPr bwMode="auto">
          <a:xfrm>
            <a:off x="3462183" y="999902"/>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a:latin typeface="Times New Roman" panose="02020603050405020304" pitchFamily="18" charset="0"/>
                <a:ea typeface="楷体_GB2312" pitchFamily="49" charset="-122"/>
              </a:rPr>
              <a:t>C</a:t>
            </a:r>
            <a:r>
              <a:rPr lang="en-US" altLang="zh-CN" sz="2400" i="1" baseline="-25000">
                <a:latin typeface="Times New Roman" panose="02020603050405020304" pitchFamily="18" charset="0"/>
                <a:ea typeface="楷体_GB2312" pitchFamily="49" charset="-122"/>
              </a:rPr>
              <a:t>1</a:t>
            </a:r>
            <a:endParaRPr lang="en-US" altLang="zh-CN" sz="2400" i="1" baseline="-25000">
              <a:latin typeface="Times New Roman" panose="02020603050405020304" pitchFamily="18" charset="0"/>
              <a:ea typeface="楷体_GB2312" pitchFamily="49" charset="-122"/>
            </a:endParaRPr>
          </a:p>
        </p:txBody>
      </p:sp>
      <p:sp>
        <p:nvSpPr>
          <p:cNvPr id="10" name="Text Box 7"/>
          <p:cNvSpPr txBox="1">
            <a:spLocks noChangeArrowheads="1"/>
          </p:cNvSpPr>
          <p:nvPr/>
        </p:nvSpPr>
        <p:spPr bwMode="auto">
          <a:xfrm>
            <a:off x="6079653" y="1169765"/>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a:latin typeface="Times New Roman" panose="02020603050405020304" pitchFamily="18" charset="0"/>
                <a:ea typeface="楷体_GB2312" pitchFamily="49" charset="-122"/>
              </a:rPr>
              <a:t>L</a:t>
            </a:r>
            <a:r>
              <a:rPr lang="en-US" altLang="zh-CN" sz="2400" i="1" baseline="-25000">
                <a:latin typeface="Times New Roman" panose="02020603050405020304" pitchFamily="18" charset="0"/>
                <a:ea typeface="楷体_GB2312" pitchFamily="49" charset="-122"/>
              </a:rPr>
              <a:t>1</a:t>
            </a:r>
            <a:endParaRPr lang="en-US" altLang="zh-CN" sz="2400" i="1" baseline="-25000">
              <a:latin typeface="Times New Roman" panose="02020603050405020304" pitchFamily="18" charset="0"/>
              <a:ea typeface="楷体_GB2312" pitchFamily="49" charset="-122"/>
            </a:endParaRPr>
          </a:p>
        </p:txBody>
      </p:sp>
      <p:sp>
        <p:nvSpPr>
          <p:cNvPr id="11" name="Text Box 8"/>
          <p:cNvSpPr txBox="1">
            <a:spLocks noChangeArrowheads="1"/>
          </p:cNvSpPr>
          <p:nvPr/>
        </p:nvSpPr>
        <p:spPr bwMode="auto">
          <a:xfrm>
            <a:off x="874241" y="3516114"/>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a:latin typeface="Times New Roman" panose="02020603050405020304" pitchFamily="18" charset="0"/>
                <a:ea typeface="楷体_GB2312" pitchFamily="49" charset="-122"/>
              </a:rPr>
              <a:t>L</a:t>
            </a:r>
            <a:r>
              <a:rPr lang="en-US" altLang="zh-CN" sz="2400" i="1" baseline="-25000">
                <a:latin typeface="Times New Roman" panose="02020603050405020304" pitchFamily="18" charset="0"/>
                <a:ea typeface="楷体_GB2312" pitchFamily="49" charset="-122"/>
              </a:rPr>
              <a:t>2</a:t>
            </a:r>
            <a:endParaRPr lang="en-US" altLang="zh-CN" sz="2400" i="1" baseline="-25000">
              <a:latin typeface="Times New Roman" panose="02020603050405020304" pitchFamily="18" charset="0"/>
              <a:ea typeface="楷体_GB2312" pitchFamily="49" charset="-122"/>
            </a:endParaRPr>
          </a:p>
        </p:txBody>
      </p:sp>
      <p:sp>
        <p:nvSpPr>
          <p:cNvPr id="12" name="Text Box 9"/>
          <p:cNvSpPr txBox="1">
            <a:spLocks noChangeArrowheads="1"/>
          </p:cNvSpPr>
          <p:nvPr/>
        </p:nvSpPr>
        <p:spPr bwMode="auto">
          <a:xfrm>
            <a:off x="3430116" y="3255764"/>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a:latin typeface="Times New Roman" panose="02020603050405020304" pitchFamily="18" charset="0"/>
                <a:ea typeface="楷体_GB2312" pitchFamily="49" charset="-122"/>
              </a:rPr>
              <a:t>C</a:t>
            </a:r>
            <a:r>
              <a:rPr lang="en-US" altLang="zh-CN" sz="2400" i="1" baseline="-25000">
                <a:latin typeface="Times New Roman" panose="02020603050405020304" pitchFamily="18" charset="0"/>
                <a:ea typeface="楷体_GB2312" pitchFamily="49" charset="-122"/>
              </a:rPr>
              <a:t>2</a:t>
            </a:r>
            <a:endParaRPr lang="en-US" altLang="zh-CN" sz="2400" i="1" baseline="-25000">
              <a:latin typeface="Times New Roman" panose="02020603050405020304" pitchFamily="18" charset="0"/>
              <a:ea typeface="楷体_GB2312" pitchFamily="49" charset="-122"/>
            </a:endParaRPr>
          </a:p>
        </p:txBody>
      </p:sp>
      <p:sp>
        <p:nvSpPr>
          <p:cNvPr id="13" name="Text Box 10"/>
          <p:cNvSpPr txBox="1">
            <a:spLocks noChangeArrowheads="1"/>
          </p:cNvSpPr>
          <p:nvPr/>
        </p:nvSpPr>
        <p:spPr bwMode="auto">
          <a:xfrm>
            <a:off x="6589241" y="3170039"/>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a:latin typeface="Times New Roman" panose="02020603050405020304" pitchFamily="18" charset="0"/>
                <a:ea typeface="楷体_GB2312" pitchFamily="49" charset="-122"/>
              </a:rPr>
              <a:t>C</a:t>
            </a:r>
            <a:r>
              <a:rPr lang="en-US" altLang="zh-CN" sz="2400" i="1" baseline="-25000">
                <a:latin typeface="Times New Roman" panose="02020603050405020304" pitchFamily="18" charset="0"/>
                <a:ea typeface="楷体_GB2312" pitchFamily="49" charset="-122"/>
              </a:rPr>
              <a:t>2</a:t>
            </a:r>
            <a:endParaRPr lang="en-US" altLang="zh-CN" sz="2400" i="1" baseline="-25000">
              <a:latin typeface="Times New Roman" panose="02020603050405020304" pitchFamily="18" charset="0"/>
              <a:ea typeface="楷体_GB2312" pitchFamily="49" charset="-122"/>
            </a:endParaRPr>
          </a:p>
        </p:txBody>
      </p:sp>
      <p:sp>
        <p:nvSpPr>
          <p:cNvPr id="14" name="Line 11"/>
          <p:cNvSpPr>
            <a:spLocks noChangeShapeType="1"/>
          </p:cNvSpPr>
          <p:nvPr/>
        </p:nvSpPr>
        <p:spPr bwMode="auto">
          <a:xfrm flipH="1">
            <a:off x="5832003" y="4435276"/>
            <a:ext cx="112077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Text Box 12"/>
          <p:cNvSpPr txBox="1">
            <a:spLocks noChangeArrowheads="1"/>
          </p:cNvSpPr>
          <p:nvPr/>
        </p:nvSpPr>
        <p:spPr bwMode="auto">
          <a:xfrm>
            <a:off x="5814541" y="3973314"/>
            <a:ext cx="1157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a:latin typeface="Times New Roman" panose="02020603050405020304" pitchFamily="18" charset="0"/>
                <a:ea typeface="楷体_GB2312" pitchFamily="49" charset="-122"/>
              </a:rPr>
              <a:t>2</a:t>
            </a:r>
            <a:r>
              <a:rPr lang="en-US" altLang="zh-CN" sz="2400" baseline="30000">
                <a:latin typeface="Times New Roman" panose="02020603050405020304" pitchFamily="18" charset="0"/>
                <a:ea typeface="楷体_GB2312" pitchFamily="49" charset="-122"/>
              </a:rPr>
              <a:t>nd</a:t>
            </a:r>
            <a:r>
              <a:rPr lang="en-US" altLang="zh-CN" sz="2400">
                <a:latin typeface="Times New Roman" panose="02020603050405020304" pitchFamily="18" charset="0"/>
                <a:ea typeface="楷体_GB2312" pitchFamily="49" charset="-122"/>
              </a:rPr>
              <a:t> scan</a:t>
            </a:r>
            <a:endParaRPr lang="en-US" altLang="zh-CN" sz="2400">
              <a:latin typeface="Times New Roman" panose="02020603050405020304" pitchFamily="18" charset="0"/>
              <a:ea typeface="楷体_GB2312" pitchFamily="49" charset="-122"/>
            </a:endParaRPr>
          </a:p>
        </p:txBody>
      </p:sp>
      <p:sp>
        <p:nvSpPr>
          <p:cNvPr id="16" name="AutoShape 13"/>
          <p:cNvSpPr>
            <a:spLocks noChangeArrowheads="1"/>
          </p:cNvSpPr>
          <p:nvPr/>
        </p:nvSpPr>
        <p:spPr bwMode="auto">
          <a:xfrm>
            <a:off x="8402363" y="2501701"/>
            <a:ext cx="488950" cy="1692275"/>
          </a:xfrm>
          <a:prstGeom prst="curvedLeftArrow">
            <a:avLst>
              <a:gd name="adj1" fmla="val 27291"/>
              <a:gd name="adj2" fmla="val 54582"/>
              <a:gd name="adj3" fmla="val 33333"/>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7" name="Line 14"/>
          <p:cNvSpPr>
            <a:spLocks noChangeShapeType="1"/>
          </p:cNvSpPr>
          <p:nvPr/>
        </p:nvSpPr>
        <p:spPr bwMode="auto">
          <a:xfrm>
            <a:off x="4427066" y="6183547"/>
            <a:ext cx="169227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Text Box 15"/>
          <p:cNvSpPr txBox="1">
            <a:spLocks noChangeArrowheads="1"/>
          </p:cNvSpPr>
          <p:nvPr/>
        </p:nvSpPr>
        <p:spPr bwMode="auto">
          <a:xfrm>
            <a:off x="867097" y="5751784"/>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dirty="0">
                <a:latin typeface="Times New Roman" panose="02020603050405020304" pitchFamily="18" charset="0"/>
                <a:ea typeface="楷体_GB2312" pitchFamily="49" charset="-122"/>
              </a:rPr>
              <a:t>C</a:t>
            </a:r>
            <a:r>
              <a:rPr lang="en-US" altLang="zh-CN" sz="2400" i="1" baseline="-25000" dirty="0">
                <a:latin typeface="Times New Roman" panose="02020603050405020304" pitchFamily="18" charset="0"/>
                <a:ea typeface="楷体_GB2312" pitchFamily="49" charset="-122"/>
              </a:rPr>
              <a:t>3</a:t>
            </a:r>
            <a:endParaRPr lang="en-US" altLang="zh-CN" sz="2400" i="1" baseline="-25000" dirty="0">
              <a:latin typeface="Times New Roman" panose="02020603050405020304" pitchFamily="18" charset="0"/>
              <a:ea typeface="楷体_GB2312" pitchFamily="49" charset="-122"/>
            </a:endParaRPr>
          </a:p>
        </p:txBody>
      </p:sp>
      <p:sp>
        <p:nvSpPr>
          <p:cNvPr id="19" name="Text Box 16"/>
          <p:cNvSpPr txBox="1">
            <a:spLocks noChangeArrowheads="1"/>
          </p:cNvSpPr>
          <p:nvPr/>
        </p:nvSpPr>
        <p:spPr bwMode="auto">
          <a:xfrm>
            <a:off x="6111403" y="5763505"/>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i="1" dirty="0">
                <a:latin typeface="Times New Roman" panose="02020603050405020304" pitchFamily="18" charset="0"/>
                <a:ea typeface="楷体_GB2312" pitchFamily="49" charset="-122"/>
              </a:rPr>
              <a:t>L</a:t>
            </a:r>
            <a:r>
              <a:rPr lang="en-US" altLang="zh-CN" sz="2400" i="1" baseline="-25000" dirty="0">
                <a:latin typeface="Times New Roman" panose="02020603050405020304" pitchFamily="18" charset="0"/>
                <a:ea typeface="楷体_GB2312" pitchFamily="49" charset="-122"/>
              </a:rPr>
              <a:t>3</a:t>
            </a:r>
            <a:endParaRPr lang="en-US" altLang="zh-CN" sz="2400" i="1" baseline="-25000" dirty="0">
              <a:latin typeface="Times New Roman" panose="02020603050405020304" pitchFamily="18" charset="0"/>
              <a:ea typeface="楷体_GB2312" pitchFamily="49" charset="-122"/>
            </a:endParaRPr>
          </a:p>
        </p:txBody>
      </p:sp>
      <p:sp>
        <p:nvSpPr>
          <p:cNvPr id="20" name="Text Box 17"/>
          <p:cNvSpPr txBox="1">
            <a:spLocks noChangeArrowheads="1"/>
          </p:cNvSpPr>
          <p:nvPr/>
        </p:nvSpPr>
        <p:spPr bwMode="auto">
          <a:xfrm>
            <a:off x="4652491" y="5810361"/>
            <a:ext cx="1123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spcBef>
                <a:spcPct val="0"/>
              </a:spcBef>
              <a:buFontTx/>
              <a:buNone/>
            </a:pPr>
            <a:r>
              <a:rPr lang="en-US" altLang="zh-CN" sz="2400" dirty="0">
                <a:latin typeface="Times New Roman" panose="02020603050405020304" pitchFamily="18" charset="0"/>
                <a:ea typeface="楷体_GB2312" pitchFamily="49" charset="-122"/>
              </a:rPr>
              <a:t>3</a:t>
            </a:r>
            <a:r>
              <a:rPr lang="en-US" altLang="zh-CN" sz="2400" baseline="30000" dirty="0">
                <a:latin typeface="Times New Roman" panose="02020603050405020304" pitchFamily="18" charset="0"/>
                <a:ea typeface="楷体_GB2312" pitchFamily="49" charset="-122"/>
              </a:rPr>
              <a:t>rd</a:t>
            </a:r>
            <a:r>
              <a:rPr lang="en-US" altLang="zh-CN" sz="2400" dirty="0">
                <a:latin typeface="Times New Roman" panose="02020603050405020304" pitchFamily="18" charset="0"/>
                <a:ea typeface="楷体_GB2312" pitchFamily="49" charset="-122"/>
              </a:rPr>
              <a:t> scan</a:t>
            </a:r>
            <a:endParaRPr lang="en-US" altLang="zh-CN" sz="2400" dirty="0">
              <a:latin typeface="Times New Roman" panose="02020603050405020304" pitchFamily="18" charset="0"/>
              <a:ea typeface="楷体_GB2312" pitchFamily="49" charset="-122"/>
            </a:endParaRPr>
          </a:p>
        </p:txBody>
      </p:sp>
      <p:sp>
        <p:nvSpPr>
          <p:cNvPr id="21" name="AutoShape 18"/>
          <p:cNvSpPr>
            <a:spLocks noChangeArrowheads="1"/>
          </p:cNvSpPr>
          <p:nvPr/>
        </p:nvSpPr>
        <p:spPr bwMode="auto">
          <a:xfrm>
            <a:off x="670247" y="4425775"/>
            <a:ext cx="441325" cy="1249362"/>
          </a:xfrm>
          <a:prstGeom prst="curvedRightArrow">
            <a:avLst>
              <a:gd name="adj1" fmla="val 56619"/>
              <a:gd name="adj2" fmla="val 113237"/>
              <a:gd name="adj3" fmla="val 33333"/>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2" name="Line 19"/>
          <p:cNvSpPr>
            <a:spLocks noChangeShapeType="1"/>
          </p:cNvSpPr>
          <p:nvPr/>
        </p:nvSpPr>
        <p:spPr bwMode="auto">
          <a:xfrm>
            <a:off x="5832003" y="2103215"/>
            <a:ext cx="6016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20"/>
          <p:cNvSpPr>
            <a:spLocks noChangeShapeType="1"/>
          </p:cNvSpPr>
          <p:nvPr/>
        </p:nvSpPr>
        <p:spPr bwMode="auto">
          <a:xfrm flipH="1">
            <a:off x="3239616" y="4435276"/>
            <a:ext cx="581025" cy="476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4" name="Group 21"/>
          <p:cNvGraphicFramePr>
            <a:graphicFrameLocks noGrp="1"/>
          </p:cNvGraphicFramePr>
          <p:nvPr/>
        </p:nvGraphicFramePr>
        <p:xfrm>
          <a:off x="750416" y="1317402"/>
          <a:ext cx="1905000" cy="1711325"/>
        </p:xfrm>
        <a:graphic>
          <a:graphicData uri="http://schemas.openxmlformats.org/drawingml/2006/table">
            <a:tbl>
              <a:tblPr/>
              <a:tblGrid>
                <a:gridCol w="685800"/>
                <a:gridCol w="1219200"/>
              </a:tblGrid>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Tid</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5750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10</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C, D</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20</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30</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B, 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40</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5" name="Group 41"/>
          <p:cNvGraphicFramePr>
            <a:graphicFrameLocks noGrp="1"/>
          </p:cNvGraphicFramePr>
          <p:nvPr/>
        </p:nvGraphicFramePr>
        <p:xfrm>
          <a:off x="4001616" y="1044352"/>
          <a:ext cx="1752600" cy="2030412"/>
        </p:xfrm>
        <a:graphic>
          <a:graphicData uri="http://schemas.openxmlformats.org/drawingml/2006/table">
            <a:tbl>
              <a:tblPr/>
              <a:tblGrid>
                <a:gridCol w="1143000"/>
                <a:gridCol w="609600"/>
              </a:tblGrid>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sup</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{D}</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1</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33840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6" name="Group 64"/>
          <p:cNvGraphicFramePr>
            <a:graphicFrameLocks noGrp="1"/>
          </p:cNvGraphicFramePr>
          <p:nvPr/>
        </p:nvGraphicFramePr>
        <p:xfrm>
          <a:off x="6516216" y="1196752"/>
          <a:ext cx="1752600" cy="1692275"/>
        </p:xfrm>
        <a:graphic>
          <a:graphicData uri="http://schemas.openxmlformats.org/drawingml/2006/table">
            <a:tbl>
              <a:tblPr/>
              <a:tblGrid>
                <a:gridCol w="1143000"/>
                <a:gridCol w="609600"/>
              </a:tblGrid>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sup</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45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7" name="Group 84"/>
          <p:cNvGraphicFramePr>
            <a:graphicFrameLocks noGrp="1"/>
          </p:cNvGraphicFramePr>
          <p:nvPr/>
        </p:nvGraphicFramePr>
        <p:xfrm>
          <a:off x="7125816" y="3216076"/>
          <a:ext cx="1143000" cy="2368548"/>
        </p:xfrm>
        <a:graphic>
          <a:graphicData uri="http://schemas.openxmlformats.org/drawingml/2006/table">
            <a:tbl>
              <a:tblPr/>
              <a:tblGrid>
                <a:gridCol w="1143000"/>
              </a:tblGrid>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B}</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8364">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8" name="Group 102"/>
          <p:cNvGraphicFramePr>
            <a:graphicFrameLocks noGrp="1"/>
          </p:cNvGraphicFramePr>
          <p:nvPr/>
        </p:nvGraphicFramePr>
        <p:xfrm>
          <a:off x="3982566" y="3347839"/>
          <a:ext cx="1752600" cy="2176461"/>
        </p:xfrm>
        <a:graphic>
          <a:graphicData uri="http://schemas.openxmlformats.org/drawingml/2006/table">
            <a:tbl>
              <a:tblPr/>
              <a:tblGrid>
                <a:gridCol w="1143000"/>
                <a:gridCol w="609600"/>
              </a:tblGrid>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sup</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B}</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1</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1</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 name="Group 128"/>
          <p:cNvGraphicFramePr>
            <a:graphicFrameLocks noGrp="1"/>
          </p:cNvGraphicFramePr>
          <p:nvPr/>
        </p:nvGraphicFramePr>
        <p:xfrm>
          <a:off x="1334616" y="3649464"/>
          <a:ext cx="1752600" cy="1555750"/>
        </p:xfrm>
        <a:graphic>
          <a:graphicData uri="http://schemas.openxmlformats.org/drawingml/2006/table">
            <a:tbl>
              <a:tblPr/>
              <a:tblGrid>
                <a:gridCol w="1143000"/>
                <a:gridCol w="609600"/>
              </a:tblGrid>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sup</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C}</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3</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1" marB="4575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 name="Group 148"/>
          <p:cNvGraphicFramePr>
            <a:graphicFrameLocks noGrp="1"/>
          </p:cNvGraphicFramePr>
          <p:nvPr/>
        </p:nvGraphicFramePr>
        <p:xfrm>
          <a:off x="1329853" y="5783714"/>
          <a:ext cx="2987675" cy="677008"/>
        </p:xfrm>
        <a:graphic>
          <a:graphicData uri="http://schemas.openxmlformats.org/drawingml/2006/table">
            <a:tbl>
              <a:tblPr/>
              <a:tblGrid>
                <a:gridCol w="2987675"/>
              </a:tblGrid>
              <a:tr h="320089">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808" marB="4580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46499">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9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{A, B, C}{A, B, E}{B, 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808" marB="4580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1" name="Group 156"/>
          <p:cNvGraphicFramePr>
            <a:graphicFrameLocks noGrp="1"/>
          </p:cNvGraphicFramePr>
          <p:nvPr/>
        </p:nvGraphicFramePr>
        <p:xfrm>
          <a:off x="6516216" y="5835513"/>
          <a:ext cx="1752600" cy="671190"/>
        </p:xfrm>
        <a:graphic>
          <a:graphicData uri="http://schemas.openxmlformats.org/drawingml/2006/table">
            <a:tbl>
              <a:tblPr/>
              <a:tblGrid>
                <a:gridCol w="1143000"/>
                <a:gridCol w="609600"/>
              </a:tblGrid>
              <a:tr h="36004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Itemset</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rPr>
                        <a:t>sup</a:t>
                      </a:r>
                      <a:endParaRPr kumimoji="0" lang="en-US" altLang="zh-CN" sz="1800" b="1" i="0" u="none" strike="noStrike" cap="none" normalizeH="0" baseline="0" dirty="0">
                        <a:ln>
                          <a:noFill/>
                        </a:ln>
                        <a:solidFill>
                          <a:schemeClr val="hlink"/>
                        </a:solidFill>
                        <a:effectLst/>
                        <a:latin typeface="Cambria" panose="02040503050406030204" pitchFamily="18" charset="0"/>
                        <a:ea typeface="PMingLiU" panose="02020500000000000000" pitchFamily="18" charset="-12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115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{B, C, E}</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4572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91440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37160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8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rPr>
                        <a:t>2</a:t>
                      </a:r>
                      <a:endParaRPr kumimoji="0" lang="en-US" altLang="zh-CN" sz="1800" b="0" i="0" u="none" strike="noStrike" cap="none" normalizeH="0" baseline="0" dirty="0">
                        <a:ln>
                          <a:noFill/>
                        </a:ln>
                        <a:solidFill>
                          <a:schemeClr val="tx1"/>
                        </a:solidFill>
                        <a:effectLst/>
                        <a:latin typeface="Cambria" panose="02040503050406030204" pitchFamily="18" charset="0"/>
                        <a:ea typeface="PMingLiU" panose="02020500000000000000" pitchFamily="18" charset="-12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sz="quarter" idx="10"/>
          </p:nvPr>
        </p:nvSpPr>
        <p:spPr>
          <a:xfrm>
            <a:off x="899592" y="925491"/>
            <a:ext cx="7236162" cy="4942244"/>
          </a:xfrm>
        </p:spPr>
        <p:txBody>
          <a:bodyPr/>
          <a:lstStyle/>
          <a:p>
            <a:r>
              <a:rPr lang="zh-CN" altLang="en-US" dirty="0"/>
              <a:t>关联规则</a:t>
            </a:r>
            <a:endParaRPr lang="en-US" altLang="zh-CN" dirty="0">
              <a:solidFill>
                <a:schemeClr val="tx1"/>
              </a:solidFill>
            </a:endParaRPr>
          </a:p>
          <a:p>
            <a:pPr lvl="1"/>
            <a:r>
              <a:rPr lang="zh-CN" altLang="en-US" dirty="0"/>
              <a:t>关联规则</a:t>
            </a:r>
            <a:r>
              <a:rPr lang="en-US" altLang="zh-CN" dirty="0"/>
              <a:t>(Association Rule)</a:t>
            </a:r>
            <a:r>
              <a:rPr lang="zh-CN" altLang="en-US" dirty="0"/>
              <a:t>可以表示为一个蕴含式：</a:t>
            </a:r>
            <a:endParaRPr lang="zh-CN" altLang="en-US" dirty="0"/>
          </a:p>
          <a:p>
            <a:pPr marL="360045" algn="just">
              <a:buNone/>
              <a:defRPr/>
            </a:pPr>
            <a:r>
              <a:rPr lang="zh-CN" altLang="en-US" sz="2000" dirty="0">
                <a:solidFill>
                  <a:schemeClr val="tx1"/>
                </a:solidFill>
              </a:rPr>
              <a:t>                         </a:t>
            </a:r>
            <a:r>
              <a:rPr lang="es-ES" altLang="zh-CN" sz="2000" dirty="0">
                <a:solidFill>
                  <a:schemeClr val="tx1"/>
                </a:solidFill>
              </a:rPr>
              <a:t>R</a:t>
            </a:r>
            <a:r>
              <a:rPr lang="zh-CN" altLang="es-ES" sz="2000" dirty="0">
                <a:solidFill>
                  <a:schemeClr val="tx1"/>
                </a:solidFill>
              </a:rPr>
              <a:t>：</a:t>
            </a:r>
            <a:r>
              <a:rPr lang="es-ES" altLang="zh-CN" sz="2000" dirty="0">
                <a:solidFill>
                  <a:schemeClr val="tx1"/>
                </a:solidFill>
              </a:rPr>
              <a:t>X</a:t>
            </a:r>
            <a:r>
              <a:rPr lang="en-US" altLang="zh-CN" sz="2000" dirty="0">
                <a:solidFill>
                  <a:schemeClr val="tx1"/>
                </a:solidFill>
                <a:sym typeface="Symbol" panose="05050102010706020507" pitchFamily="18" charset="2"/>
              </a:rPr>
              <a:t></a:t>
            </a:r>
            <a:r>
              <a:rPr lang="es-ES" altLang="zh-CN" sz="2000" dirty="0">
                <a:solidFill>
                  <a:schemeClr val="tx1"/>
                </a:solidFill>
              </a:rPr>
              <a:t>Y </a:t>
            </a:r>
            <a:endParaRPr lang="es-ES" altLang="zh-CN" sz="2000" dirty="0">
              <a:solidFill>
                <a:schemeClr val="tx1"/>
              </a:solidFill>
            </a:endParaRPr>
          </a:p>
          <a:p>
            <a:pPr lvl="1">
              <a:defRPr/>
            </a:pPr>
            <a:r>
              <a:rPr lang="zh-CN" altLang="en-US" dirty="0"/>
              <a:t>例如：</a:t>
            </a:r>
            <a:r>
              <a:rPr lang="en-US" altLang="zh-CN" dirty="0"/>
              <a:t>R</a:t>
            </a:r>
            <a:r>
              <a:rPr lang="zh-CN" altLang="en-US" dirty="0"/>
              <a:t>：尿布</a:t>
            </a:r>
            <a:r>
              <a:rPr lang="en-US" altLang="zh-CN" dirty="0">
                <a:sym typeface="Symbol" panose="05050102010706020507" pitchFamily="18" charset="2"/>
              </a:rPr>
              <a:t></a:t>
            </a:r>
            <a:r>
              <a:rPr lang="zh-CN" altLang="en-US" dirty="0">
                <a:sym typeface="Symbol" panose="05050102010706020507" pitchFamily="18" charset="2"/>
              </a:rPr>
              <a:t>啤酒</a:t>
            </a:r>
            <a:endParaRPr lang="en-US" altLang="zh-CN" dirty="0">
              <a:sym typeface="Symbol" panose="05050102010706020507" pitchFamily="18" charset="2"/>
            </a:endParaRPr>
          </a:p>
          <a:p>
            <a:r>
              <a:rPr lang="zh-CN" altLang="en-US" dirty="0"/>
              <a:t>项集和频繁集</a:t>
            </a:r>
            <a:endParaRPr lang="en-US" altLang="zh-CN" dirty="0"/>
          </a:p>
          <a:p>
            <a:pPr lvl="1"/>
            <a:r>
              <a:rPr lang="zh-CN" altLang="en-US" dirty="0"/>
              <a:t>项目的集合称为</a:t>
            </a:r>
            <a:r>
              <a:rPr lang="zh-CN" altLang="en-US" dirty="0">
                <a:solidFill>
                  <a:srgbClr val="FF0000"/>
                </a:solidFill>
              </a:rPr>
              <a:t>项集</a:t>
            </a:r>
            <a:r>
              <a:rPr lang="zh-CN" altLang="en-US" dirty="0"/>
              <a:t>，项目个数为</a:t>
            </a:r>
            <a:r>
              <a:rPr lang="en-US" altLang="zh-CN" dirty="0"/>
              <a:t>K</a:t>
            </a:r>
            <a:r>
              <a:rPr lang="zh-CN" altLang="en-US" dirty="0"/>
              <a:t>的项集称为</a:t>
            </a:r>
            <a:r>
              <a:rPr lang="en-US" altLang="zh-CN" dirty="0">
                <a:solidFill>
                  <a:srgbClr val="FF0000"/>
                </a:solidFill>
              </a:rPr>
              <a:t>K</a:t>
            </a:r>
            <a:r>
              <a:rPr lang="zh-CN" altLang="en-US" dirty="0">
                <a:solidFill>
                  <a:srgbClr val="FF0000"/>
                </a:solidFill>
              </a:rPr>
              <a:t>－项集</a:t>
            </a:r>
            <a:r>
              <a:rPr lang="zh-CN" altLang="en-US" dirty="0"/>
              <a:t>，例如，</a:t>
            </a:r>
            <a:r>
              <a:rPr lang="en-US" altLang="zh-CN" dirty="0"/>
              <a:t>{</a:t>
            </a:r>
            <a:r>
              <a:rPr lang="zh-CN" altLang="en-US" dirty="0"/>
              <a:t>牛奶，面包，黄油</a:t>
            </a:r>
            <a:r>
              <a:rPr lang="en-US" altLang="zh-CN" dirty="0"/>
              <a:t>}</a:t>
            </a:r>
            <a:r>
              <a:rPr lang="zh-CN" altLang="en-US" dirty="0"/>
              <a:t>是个</a:t>
            </a:r>
            <a:r>
              <a:rPr lang="en-US" altLang="zh-CN" dirty="0"/>
              <a:t>3</a:t>
            </a:r>
            <a:r>
              <a:rPr lang="zh-CN" altLang="en-US" dirty="0"/>
              <a:t>－项集</a:t>
            </a:r>
            <a:endParaRPr lang="en-US" altLang="zh-CN" dirty="0"/>
          </a:p>
          <a:p>
            <a:pPr lvl="1"/>
            <a:r>
              <a:rPr lang="zh-CN" altLang="en-US" dirty="0">
                <a:solidFill>
                  <a:schemeClr val="tx1"/>
                </a:solidFill>
              </a:rPr>
              <a:t>支持度大于或等于</a:t>
            </a:r>
            <a:r>
              <a:rPr lang="zh-CN" altLang="en-US" dirty="0">
                <a:solidFill>
                  <a:srgbClr val="FF0000"/>
                </a:solidFill>
              </a:rPr>
              <a:t>最小支持度</a:t>
            </a:r>
            <a:r>
              <a:rPr lang="zh-CN" altLang="en-US" dirty="0">
                <a:solidFill>
                  <a:schemeClr val="tx1"/>
                </a:solidFill>
              </a:rPr>
              <a:t>的项集称为频繁项集，简称</a:t>
            </a:r>
            <a:r>
              <a:rPr lang="zh-CN" altLang="en-US" dirty="0">
                <a:solidFill>
                  <a:srgbClr val="FF0000"/>
                </a:solidFill>
              </a:rPr>
              <a:t>频繁集</a:t>
            </a:r>
            <a:r>
              <a:rPr lang="zh-CN" altLang="en-US" dirty="0">
                <a:solidFill>
                  <a:schemeClr val="tx1"/>
                </a:solidFill>
              </a:rPr>
              <a:t>，反之则称为非频繁集。如果</a:t>
            </a:r>
            <a:r>
              <a:rPr lang="en-US" altLang="zh-CN" dirty="0"/>
              <a:t>k-</a:t>
            </a:r>
            <a:r>
              <a:rPr lang="zh-CN" altLang="en-US" dirty="0"/>
              <a:t>项集满足最小支持度，称为</a:t>
            </a:r>
            <a:r>
              <a:rPr lang="en-US" altLang="zh-CN" dirty="0"/>
              <a:t>k-</a:t>
            </a:r>
            <a:r>
              <a:rPr lang="zh-CN" altLang="en-US" dirty="0"/>
              <a:t>频繁集，记作</a:t>
            </a:r>
            <a:r>
              <a:rPr lang="en-US" altLang="zh-CN" dirty="0"/>
              <a:t>L</a:t>
            </a:r>
            <a:r>
              <a:rPr lang="en-US" altLang="zh-CN" baseline="-25000" dirty="0"/>
              <a:t>k</a:t>
            </a:r>
            <a:r>
              <a:rPr lang="zh-CN" altLang="en-US" dirty="0"/>
              <a:t>。</a:t>
            </a:r>
            <a:endParaRPr lang="zh-CN" altLang="en-US" dirty="0"/>
          </a:p>
          <a:p>
            <a:pPr marL="360045" algn="just">
              <a:buNone/>
              <a:defRPr/>
            </a:pPr>
            <a:endParaRPr lang="zh-CN" altLang="en-US" sz="2000" dirty="0">
              <a:solidFill>
                <a:schemeClr val="tx1"/>
              </a:solidFill>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Apriori </a:t>
            </a:r>
            <a:r>
              <a:rPr lang="zh-CN" altLang="en-US" dirty="0"/>
              <a:t>算法－例子（续）</a:t>
            </a:r>
            <a:endParaRPr lang="zh-CN" altLang="en-US" dirty="0"/>
          </a:p>
        </p:txBody>
      </p:sp>
      <p:sp>
        <p:nvSpPr>
          <p:cNvPr id="3" name="内容占位符 2"/>
          <p:cNvSpPr>
            <a:spLocks noGrp="1"/>
          </p:cNvSpPr>
          <p:nvPr>
            <p:ph sz="quarter" idx="10"/>
          </p:nvPr>
        </p:nvSpPr>
        <p:spPr/>
        <p:txBody>
          <a:bodyPr/>
          <a:lstStyle/>
          <a:p>
            <a:pPr marL="0" indent="0">
              <a:buNone/>
            </a:pPr>
            <a:r>
              <a:rPr lang="en-US" altLang="zh-CN" dirty="0"/>
              <a:t>2</a:t>
            </a:r>
            <a:r>
              <a:rPr lang="zh-CN" altLang="en-US" dirty="0"/>
              <a:t>、再由频繁项集产生关联规则</a:t>
            </a:r>
            <a:endParaRPr lang="en-US" altLang="zh-CN" dirty="0"/>
          </a:p>
          <a:p>
            <a:pPr marL="0" indent="0">
              <a:buNone/>
            </a:pPr>
            <a:r>
              <a:rPr lang="zh-CN" altLang="en-US" sz="2000" dirty="0">
                <a:solidFill>
                  <a:schemeClr val="tx1"/>
                </a:solidFill>
              </a:rPr>
              <a:t>对于频繁项集</a:t>
            </a:r>
            <a:r>
              <a:rPr lang="en-US" altLang="zh-CN" sz="2000" dirty="0">
                <a:solidFill>
                  <a:schemeClr val="tx1"/>
                </a:solidFill>
              </a:rPr>
              <a:t>{B,C,E}</a:t>
            </a:r>
            <a:r>
              <a:rPr lang="zh-CN" altLang="en-US" sz="2000" dirty="0">
                <a:solidFill>
                  <a:schemeClr val="tx1"/>
                </a:solidFill>
              </a:rPr>
              <a:t>，可以由它产生哪些关联规则？</a:t>
            </a:r>
            <a:endParaRPr lang="en-US" altLang="zh-CN" sz="2000" dirty="0">
              <a:solidFill>
                <a:schemeClr val="tx1"/>
              </a:solidFill>
            </a:endParaRPr>
          </a:p>
          <a:p>
            <a:pPr marL="0" indent="0">
              <a:buNone/>
            </a:pPr>
            <a:r>
              <a:rPr lang="zh-CN" altLang="en-US" sz="2000" dirty="0">
                <a:solidFill>
                  <a:schemeClr val="tx1"/>
                </a:solidFill>
              </a:rPr>
              <a:t>它的非空子集有</a:t>
            </a:r>
            <a:r>
              <a:rPr lang="en-US" altLang="zh-CN" sz="2000" dirty="0">
                <a:solidFill>
                  <a:schemeClr val="tx1"/>
                </a:solidFill>
              </a:rPr>
              <a:t>{B}</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a:t>
            </a:r>
            <a:r>
              <a:rPr lang="en-US" altLang="zh-CN" sz="2000" dirty="0">
                <a:solidFill>
                  <a:schemeClr val="tx1"/>
                </a:solidFill>
              </a:rPr>
              <a:t>{E}</a:t>
            </a:r>
            <a:r>
              <a:rPr lang="zh-CN" altLang="en-US" sz="2000" dirty="0">
                <a:solidFill>
                  <a:schemeClr val="tx1"/>
                </a:solidFill>
              </a:rPr>
              <a:t>、</a:t>
            </a:r>
            <a:r>
              <a:rPr lang="en-US" altLang="zh-CN" sz="2000" dirty="0">
                <a:solidFill>
                  <a:schemeClr val="tx1"/>
                </a:solidFill>
              </a:rPr>
              <a:t>{B,C}</a:t>
            </a:r>
            <a:r>
              <a:rPr lang="zh-CN" altLang="en-US" sz="2000" dirty="0">
                <a:solidFill>
                  <a:schemeClr val="tx1"/>
                </a:solidFill>
              </a:rPr>
              <a:t>、</a:t>
            </a:r>
            <a:r>
              <a:rPr lang="en-US" altLang="zh-CN" sz="2000" dirty="0">
                <a:solidFill>
                  <a:schemeClr val="tx1"/>
                </a:solidFill>
              </a:rPr>
              <a:t>{B,E}</a:t>
            </a:r>
            <a:r>
              <a:rPr lang="zh-CN" altLang="en-US" sz="2000" dirty="0">
                <a:solidFill>
                  <a:schemeClr val="tx1"/>
                </a:solidFill>
              </a:rPr>
              <a:t>、</a:t>
            </a:r>
            <a:r>
              <a:rPr lang="en-US" altLang="zh-CN" sz="2000" dirty="0">
                <a:solidFill>
                  <a:schemeClr val="tx1"/>
                </a:solidFill>
              </a:rPr>
              <a:t>{C,E}</a:t>
            </a:r>
            <a:r>
              <a:rPr lang="zh-CN" altLang="en-US" sz="2000" dirty="0">
                <a:solidFill>
                  <a:schemeClr val="tx1"/>
                </a:solidFill>
              </a:rPr>
              <a:t>。以下就是据此获得的关联规则及其置信度。</a:t>
            </a:r>
            <a:endParaRPr lang="zh-CN" altLang="en-US" sz="2000" dirty="0">
              <a:solidFill>
                <a:schemeClr val="tx1"/>
              </a:solidFill>
            </a:endParaRPr>
          </a:p>
          <a:p>
            <a:endParaRPr lang="zh-CN" altLang="en-US" dirty="0"/>
          </a:p>
        </p:txBody>
      </p:sp>
      <p:graphicFrame>
        <p:nvGraphicFramePr>
          <p:cNvPr id="10" name="表格 9"/>
          <p:cNvGraphicFramePr>
            <a:graphicFrameLocks noGrp="1"/>
          </p:cNvGraphicFramePr>
          <p:nvPr/>
        </p:nvGraphicFramePr>
        <p:xfrm>
          <a:off x="1355402" y="3751930"/>
          <a:ext cx="6096000" cy="2773414"/>
        </p:xfrm>
        <a:graphic>
          <a:graphicData uri="http://schemas.openxmlformats.org/drawingml/2006/table">
            <a:tbl>
              <a:tblPr firstRow="1" bandRow="1">
                <a:tableStyleId>{69CF1AB2-1976-4502-BF36-3FF5EA218861}</a:tableStyleId>
              </a:tblPr>
              <a:tblGrid>
                <a:gridCol w="3048000"/>
                <a:gridCol w="3048000"/>
              </a:tblGrid>
              <a:tr h="396195">
                <a:tc>
                  <a:txBody>
                    <a:bodyPr/>
                    <a:lstStyle/>
                    <a:p>
                      <a:pPr algn="ctr"/>
                      <a:r>
                        <a:rPr lang="zh-CN" altLang="en-US" sz="2000" dirty="0">
                          <a:latin typeface="微软雅黑" panose="020B0503020204020204" pitchFamily="34" charset="-122"/>
                          <a:ea typeface="微软雅黑" panose="020B0503020204020204" pitchFamily="34" charset="-122"/>
                        </a:rPr>
                        <a:t>规则</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zh-CN" altLang="en-US" sz="2000" dirty="0">
                          <a:latin typeface="微软雅黑" panose="020B0503020204020204" pitchFamily="34" charset="-122"/>
                          <a:ea typeface="微软雅黑" panose="020B0503020204020204" pitchFamily="34" charset="-122"/>
                        </a:rPr>
                        <a:t>置信度</a:t>
                      </a:r>
                      <a:r>
                        <a:rPr lang="en-US" altLang="zh-CN" sz="2000" dirty="0">
                          <a:latin typeface="微软雅黑" panose="020B0503020204020204" pitchFamily="34" charset="-122"/>
                          <a:ea typeface="微软雅黑" panose="020B0503020204020204" pitchFamily="34" charset="-122"/>
                        </a:rPr>
                        <a:t>Confidence</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CE</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66.7%</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BE</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66.7%</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BC</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66.7%</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CE</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BE</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C</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66.7%</a:t>
                      </a:r>
                      <a:endParaRPr lang="zh-CN" altLang="en-US" sz="2000" dirty="0">
                        <a:latin typeface="微软雅黑" panose="020B0503020204020204" pitchFamily="34" charset="-122"/>
                        <a:ea typeface="微软雅黑" panose="020B0503020204020204" pitchFamily="34" charset="-122"/>
                      </a:endParaRPr>
                    </a:p>
                  </a:txBody>
                  <a:tcPr marT="45701" marB="45701"/>
                </a:tc>
              </a:tr>
              <a:tr h="396195">
                <a:tc>
                  <a:txBody>
                    <a:bodyPr/>
                    <a:lstStyle/>
                    <a:p>
                      <a:pPr algn="ctr"/>
                      <a:r>
                        <a:rPr lang="en-US" altLang="zh-CN" sz="2000" dirty="0">
                          <a:latin typeface="微软雅黑" panose="020B0503020204020204" pitchFamily="34" charset="-122"/>
                          <a:ea typeface="微软雅黑" panose="020B0503020204020204" pitchFamily="34" charset="-122"/>
                        </a:rPr>
                        <a:t>BC</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E</a:t>
                      </a:r>
                      <a:endParaRPr lang="zh-CN" altLang="en-US" sz="2000" dirty="0">
                        <a:latin typeface="微软雅黑" panose="020B0503020204020204" pitchFamily="34" charset="-122"/>
                        <a:ea typeface="微软雅黑" panose="020B0503020204020204" pitchFamily="34" charset="-122"/>
                      </a:endParaRPr>
                    </a:p>
                  </a:txBody>
                  <a:tcPr marT="45701" marB="45701"/>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marT="45701" marB="45701"/>
                </a:tc>
              </a:tr>
            </a:tbl>
          </a:graphicData>
        </a:graphic>
      </p:graphicFrame>
      <p:sp>
        <p:nvSpPr>
          <p:cNvPr id="11" name="圆角矩形标注 9"/>
          <p:cNvSpPr/>
          <p:nvPr/>
        </p:nvSpPr>
        <p:spPr>
          <a:xfrm>
            <a:off x="5364088" y="2657851"/>
            <a:ext cx="3446586" cy="720725"/>
          </a:xfrm>
          <a:prstGeom prst="wedgeRoundRectCallout">
            <a:avLst>
              <a:gd name="adj1" fmla="val -60681"/>
              <a:gd name="adj2" fmla="val 95545"/>
              <a:gd name="adj3" fmla="val 16667"/>
            </a:avLst>
          </a:prstGeom>
          <a:solidFill>
            <a:schemeClr val="accent2">
              <a:lumMod val="60000"/>
              <a:lumOff val="40000"/>
            </a:schemeClr>
          </a:solid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zh-CN" altLang="en-US" sz="2000" dirty="0">
                <a:solidFill>
                  <a:schemeClr val="tx1"/>
                </a:solidFill>
                <a:latin typeface="微软雅黑" panose="020B0503020204020204" pitchFamily="34" charset="-122"/>
                <a:ea typeface="微软雅黑" panose="020B0503020204020204" pitchFamily="34" charset="-122"/>
              </a:rPr>
              <a:t>置信度≥</a:t>
            </a:r>
            <a:r>
              <a:rPr lang="en-US" altLang="zh-CN" sz="2000" dirty="0">
                <a:solidFill>
                  <a:schemeClr val="tx1"/>
                </a:solidFill>
                <a:latin typeface="微软雅黑" panose="020B0503020204020204" pitchFamily="34" charset="-122"/>
                <a:ea typeface="微软雅黑" panose="020B0503020204020204" pitchFamily="34" charset="-122"/>
              </a:rPr>
              <a:t>50%(</a:t>
            </a:r>
            <a:r>
              <a:rPr lang="zh-CN" altLang="en-US" sz="2000" dirty="0">
                <a:solidFill>
                  <a:schemeClr val="tx1"/>
                </a:solidFill>
                <a:latin typeface="微软雅黑" panose="020B0503020204020204" pitchFamily="34" charset="-122"/>
                <a:ea typeface="微软雅黑" panose="020B0503020204020204" pitchFamily="34" charset="-122"/>
              </a:rPr>
              <a:t>最小置信度</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的，</a:t>
            </a:r>
            <a:endParaRPr lang="en-US" altLang="zh-CN" sz="2000" dirty="0">
              <a:solidFill>
                <a:schemeClr val="tx1"/>
              </a:solidFill>
              <a:latin typeface="微软雅黑" panose="020B0503020204020204" pitchFamily="34" charset="-122"/>
              <a:ea typeface="微软雅黑" panose="020B0503020204020204" pitchFamily="34" charset="-122"/>
            </a:endParaRPr>
          </a:p>
          <a:p>
            <a:pPr>
              <a:defRPr/>
            </a:pPr>
            <a:r>
              <a:rPr lang="zh-CN" altLang="en-US" sz="2000" dirty="0">
                <a:solidFill>
                  <a:schemeClr val="tx1"/>
                </a:solidFill>
                <a:latin typeface="微软雅黑" panose="020B0503020204020204" pitchFamily="34" charset="-122"/>
                <a:ea typeface="微软雅黑" panose="020B0503020204020204" pitchFamily="34" charset="-122"/>
              </a:rPr>
              <a:t>都是强关联规则</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a:t>
            </a:r>
            <a:endParaRPr lang="zh-CN" altLang="en-US" dirty="0"/>
          </a:p>
        </p:txBody>
      </p:sp>
      <p:sp>
        <p:nvSpPr>
          <p:cNvPr id="3" name="内容占位符 2"/>
          <p:cNvSpPr>
            <a:spLocks noGrp="1"/>
          </p:cNvSpPr>
          <p:nvPr>
            <p:ph sz="quarter" idx="10"/>
          </p:nvPr>
        </p:nvSpPr>
        <p:spPr>
          <a:xfrm>
            <a:off x="539552" y="925490"/>
            <a:ext cx="8064896" cy="5455837"/>
          </a:xfrm>
        </p:spPr>
        <p:txBody>
          <a:bodyPr/>
          <a:lstStyle/>
          <a:p>
            <a:r>
              <a:rPr lang="en-US" altLang="zh-CN" dirty="0"/>
              <a:t>Apriori</a:t>
            </a:r>
            <a:r>
              <a:rPr lang="zh-CN" altLang="en-US" dirty="0"/>
              <a:t>算法的主要挑战</a:t>
            </a:r>
            <a:endParaRPr lang="en-US" altLang="zh-CN" dirty="0"/>
          </a:p>
          <a:p>
            <a:pPr lvl="1"/>
            <a:r>
              <a:rPr lang="zh-CN" altLang="en-US" dirty="0"/>
              <a:t>可能需要重复扫描数据库：</a:t>
            </a:r>
            <a:endParaRPr lang="en-US" altLang="zh-CN" dirty="0"/>
          </a:p>
          <a:p>
            <a:pPr marL="457200" lvl="1" indent="0">
              <a:lnSpc>
                <a:spcPct val="120000"/>
              </a:lnSpc>
              <a:spcBef>
                <a:spcPts val="0"/>
              </a:spcBef>
              <a:buClr>
                <a:srgbClr val="0066FF"/>
              </a:buClr>
              <a:buSzPct val="80000"/>
              <a:buNone/>
              <a:defRPr/>
            </a:pPr>
            <a:r>
              <a:rPr lang="zh-CN" altLang="en-US" dirty="0">
                <a:latin typeface="Arial" panose="020B0604020202020204" pitchFamily="34" charset="0"/>
              </a:rPr>
              <a:t>如果频繁集最多包含</a:t>
            </a:r>
            <a:r>
              <a:rPr lang="en-US" altLang="zh-CN" dirty="0">
                <a:latin typeface="Arial" panose="020B0604020202020204" pitchFamily="34" charset="0"/>
              </a:rPr>
              <a:t>10</a:t>
            </a:r>
            <a:r>
              <a:rPr lang="zh-CN" altLang="en-US" dirty="0">
                <a:latin typeface="Arial" panose="020B0604020202020204" pitchFamily="34" charset="0"/>
              </a:rPr>
              <a:t>个项，那么就需要扫描交易数据表</a:t>
            </a:r>
            <a:r>
              <a:rPr lang="en-US" altLang="zh-CN" dirty="0">
                <a:latin typeface="Arial" panose="020B0604020202020204" pitchFamily="34" charset="0"/>
              </a:rPr>
              <a:t>10</a:t>
            </a:r>
            <a:r>
              <a:rPr lang="zh-CN" altLang="en-US" dirty="0">
                <a:latin typeface="Arial" panose="020B0604020202020204" pitchFamily="34" charset="0"/>
              </a:rPr>
              <a:t>遍，这需要很大的</a:t>
            </a:r>
            <a:r>
              <a:rPr lang="en-US" altLang="zh-CN" dirty="0">
                <a:latin typeface="Arial" panose="020B0604020202020204" pitchFamily="34" charset="0"/>
              </a:rPr>
              <a:t>I/O</a:t>
            </a:r>
            <a:r>
              <a:rPr lang="zh-CN" altLang="en-US" dirty="0">
                <a:latin typeface="Arial" panose="020B0604020202020204" pitchFamily="34" charset="0"/>
              </a:rPr>
              <a:t>负载；</a:t>
            </a:r>
            <a:endParaRPr lang="en-US" altLang="zh-CN" dirty="0">
              <a:latin typeface="宋体" panose="02010600030101010101" pitchFamily="2" charset="-122"/>
            </a:endParaRPr>
          </a:p>
          <a:p>
            <a:pPr lvl="1">
              <a:buSzPct val="100000"/>
              <a:defRPr/>
            </a:pPr>
            <a:r>
              <a:rPr lang="zh-CN" altLang="en-US" dirty="0"/>
              <a:t>可能产生大量的候选项集：</a:t>
            </a:r>
            <a:endParaRPr lang="en-US" altLang="zh-CN" dirty="0"/>
          </a:p>
          <a:p>
            <a:pPr marL="457200" lvl="1" indent="0">
              <a:lnSpc>
                <a:spcPct val="120000"/>
              </a:lnSpc>
              <a:spcBef>
                <a:spcPts val="0"/>
              </a:spcBef>
              <a:buClr>
                <a:srgbClr val="0066FF"/>
              </a:buClr>
              <a:buSzPct val="80000"/>
              <a:buNone/>
              <a:defRPr/>
            </a:pPr>
            <a:r>
              <a:rPr lang="zh-CN" altLang="en-US" dirty="0">
                <a:latin typeface="Arial" panose="020B0604020202020204" pitchFamily="34" charset="0"/>
              </a:rPr>
              <a:t>若有</a:t>
            </a:r>
            <a:r>
              <a:rPr lang="en-US" altLang="zh-CN" dirty="0">
                <a:latin typeface="Arial" panose="020B0604020202020204" pitchFamily="34" charset="0"/>
              </a:rPr>
              <a:t>100</a:t>
            </a:r>
            <a:r>
              <a:rPr lang="zh-CN" altLang="en-US" dirty="0">
                <a:latin typeface="Arial" panose="020B0604020202020204" pitchFamily="34" charset="0"/>
              </a:rPr>
              <a:t>个项目，可能产生候选项数目：</a:t>
            </a:r>
            <a:endParaRPr lang="en-US" altLang="zh-CN" dirty="0">
              <a:latin typeface="Arial" panose="020B0604020202020204" pitchFamily="34" charset="0"/>
            </a:endParaRPr>
          </a:p>
          <a:p>
            <a:pPr marL="457200" lvl="1" indent="0">
              <a:lnSpc>
                <a:spcPct val="120000"/>
              </a:lnSpc>
              <a:spcBef>
                <a:spcPts val="0"/>
              </a:spcBef>
              <a:buClr>
                <a:srgbClr val="0066FF"/>
              </a:buClr>
              <a:buSzPct val="80000"/>
              <a:buNone/>
              <a:defRPr/>
            </a:pPr>
            <a:endParaRPr lang="en-US" altLang="zh-CN" dirty="0">
              <a:latin typeface="Arial" panose="020B0604020202020204" pitchFamily="34" charset="0"/>
            </a:endParaRPr>
          </a:p>
          <a:p>
            <a:pPr lvl="1">
              <a:buSzPct val="100000"/>
              <a:defRPr/>
            </a:pPr>
            <a:r>
              <a:rPr lang="zh-CN" altLang="en-US" dirty="0"/>
              <a:t>对候选项集的支持度计算非常繁琐；</a:t>
            </a:r>
            <a:endParaRPr lang="en-US" altLang="zh-CN" dirty="0"/>
          </a:p>
          <a:p>
            <a:pPr>
              <a:defRPr/>
            </a:pPr>
            <a:r>
              <a:rPr lang="zh-CN" altLang="en-US" dirty="0"/>
              <a:t>解决思路</a:t>
            </a:r>
            <a:endParaRPr lang="zh-CN" altLang="en-US" dirty="0"/>
          </a:p>
          <a:p>
            <a:pPr lvl="1">
              <a:lnSpc>
                <a:spcPct val="130000"/>
              </a:lnSpc>
              <a:buSzPct val="100000"/>
              <a:defRPr/>
            </a:pPr>
            <a:r>
              <a:rPr lang="zh-CN" altLang="en-US" dirty="0"/>
              <a:t>减少对数据的扫描次数；</a:t>
            </a:r>
            <a:endParaRPr lang="zh-CN" altLang="en-US" dirty="0"/>
          </a:p>
          <a:p>
            <a:pPr lvl="1">
              <a:lnSpc>
                <a:spcPct val="130000"/>
              </a:lnSpc>
              <a:buSzPct val="100000"/>
              <a:defRPr/>
            </a:pPr>
            <a:r>
              <a:rPr lang="zh-CN" altLang="en-US" dirty="0"/>
              <a:t>缩小产生的候选项集；</a:t>
            </a:r>
            <a:endParaRPr lang="zh-CN" altLang="en-US" dirty="0"/>
          </a:p>
          <a:p>
            <a:pPr lvl="1">
              <a:lnSpc>
                <a:spcPct val="130000"/>
              </a:lnSpc>
              <a:buSzPct val="100000"/>
              <a:defRPr/>
            </a:pPr>
            <a:r>
              <a:rPr lang="zh-CN" altLang="en-US" dirty="0"/>
              <a:t>改进对候选项集的支持度计算方法；</a:t>
            </a:r>
            <a:endParaRPr lang="zh-CN" altLang="en-US" dirty="0"/>
          </a:p>
          <a:p>
            <a:endParaRPr lang="zh-CN" altLang="en-US" dirty="0"/>
          </a:p>
        </p:txBody>
      </p:sp>
      <p:graphicFrame>
        <p:nvGraphicFramePr>
          <p:cNvPr id="4" name="对象 2"/>
          <p:cNvGraphicFramePr>
            <a:graphicFrameLocks noChangeAspect="1"/>
          </p:cNvGraphicFramePr>
          <p:nvPr/>
        </p:nvGraphicFramePr>
        <p:xfrm>
          <a:off x="1331640" y="3653408"/>
          <a:ext cx="3854450" cy="436563"/>
        </p:xfrm>
        <a:graphic>
          <a:graphicData uri="http://schemas.openxmlformats.org/presentationml/2006/ole">
            <mc:AlternateContent xmlns:mc="http://schemas.openxmlformats.org/markup-compatibility/2006">
              <mc:Choice xmlns:v="urn:schemas-microsoft-com:vml" Requires="v">
                <p:oleObj spid="_x0000_s14420" name="Equation" r:id="rId1" imgW="2222500" imgH="241300" progId="Equation.DSMT4">
                  <p:embed/>
                </p:oleObj>
              </mc:Choice>
              <mc:Fallback>
                <p:oleObj name="Equation" r:id="rId1" imgW="2222500" imgH="2413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53408"/>
                        <a:ext cx="38544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r>
              <a:rPr lang="zh-CN" altLang="en-US" dirty="0"/>
              <a:t>方法一：散列</a:t>
            </a:r>
            <a:endParaRPr lang="en-US" altLang="zh-CN" dirty="0"/>
          </a:p>
          <a:p>
            <a:pPr marL="0" indent="0">
              <a:buNone/>
            </a:pPr>
            <a:r>
              <a:rPr lang="zh-CN" altLang="en-US" sz="2000" dirty="0">
                <a:solidFill>
                  <a:schemeClr val="tx1"/>
                </a:solidFill>
              </a:rPr>
              <a:t>       将每个项集通过相应的散列函数映射到散列表的不同的桶中，这样可以通过将桶中的项集计数跟最小支持计数相比较先淘汰一部分项集。     </a:t>
            </a:r>
            <a:endParaRPr lang="en-US" altLang="zh-CN" sz="2000" dirty="0">
              <a:solidFill>
                <a:schemeClr val="tx1"/>
              </a:solidFill>
            </a:endParaRPr>
          </a:p>
          <a:p>
            <a:pPr marL="0" indent="0">
              <a:buNone/>
            </a:pPr>
            <a:r>
              <a:rPr lang="zh-CN" altLang="en-US" sz="2000" dirty="0">
                <a:solidFill>
                  <a:schemeClr val="tx1"/>
                </a:solidFill>
              </a:rPr>
              <a:t>       例如：当扫描数据库中每个事务，由</a:t>
            </a:r>
            <a:r>
              <a:rPr lang="en-US" altLang="zh-CN" sz="2000" dirty="0">
                <a:solidFill>
                  <a:schemeClr val="tx1"/>
                </a:solidFill>
              </a:rPr>
              <a:t>C1</a:t>
            </a:r>
            <a:r>
              <a:rPr lang="zh-CN" altLang="en-US" sz="2000" dirty="0">
                <a:solidFill>
                  <a:schemeClr val="tx1"/>
                </a:solidFill>
              </a:rPr>
              <a:t>中的候选</a:t>
            </a:r>
            <a:r>
              <a:rPr lang="en-US" altLang="zh-CN" sz="2000" dirty="0">
                <a:solidFill>
                  <a:schemeClr val="tx1"/>
                </a:solidFill>
              </a:rPr>
              <a:t>1</a:t>
            </a:r>
            <a:r>
              <a:rPr lang="zh-CN" altLang="en-US" sz="2000" dirty="0">
                <a:solidFill>
                  <a:schemeClr val="tx1"/>
                </a:solidFill>
              </a:rPr>
              <a:t>项集产生频繁</a:t>
            </a:r>
            <a:r>
              <a:rPr lang="en-US" altLang="zh-CN" sz="2000" dirty="0">
                <a:solidFill>
                  <a:schemeClr val="tx1"/>
                </a:solidFill>
              </a:rPr>
              <a:t>1</a:t>
            </a:r>
            <a:r>
              <a:rPr lang="zh-CN" altLang="en-US" sz="2000" dirty="0">
                <a:solidFill>
                  <a:schemeClr val="tx1"/>
                </a:solidFill>
              </a:rPr>
              <a:t>项集</a:t>
            </a:r>
            <a:r>
              <a:rPr lang="en-US" altLang="zh-CN" sz="2000" dirty="0">
                <a:solidFill>
                  <a:schemeClr val="tx1"/>
                </a:solidFill>
              </a:rPr>
              <a:t>L1</a:t>
            </a:r>
            <a:r>
              <a:rPr lang="zh-CN" altLang="en-US" sz="2000" dirty="0">
                <a:solidFill>
                  <a:schemeClr val="tx1"/>
                </a:solidFill>
              </a:rPr>
              <a:t>时，对每个事务产生所有的</a:t>
            </a:r>
            <a:r>
              <a:rPr lang="en-US" altLang="zh-CN" sz="2000" dirty="0">
                <a:solidFill>
                  <a:schemeClr val="tx1"/>
                </a:solidFill>
              </a:rPr>
              <a:t>2</a:t>
            </a:r>
            <a:r>
              <a:rPr lang="zh-CN" altLang="en-US" sz="2000" dirty="0">
                <a:solidFill>
                  <a:schemeClr val="tx1"/>
                </a:solidFill>
              </a:rPr>
              <a:t>项集，将它们散列到散列表结构的不同桶中，并增加对应的桶计数，在散列表中对应的桶计数低于支持度阈值的</a:t>
            </a:r>
            <a:r>
              <a:rPr lang="en-US" altLang="zh-CN" sz="2000" dirty="0">
                <a:solidFill>
                  <a:schemeClr val="tx1"/>
                </a:solidFill>
              </a:rPr>
              <a:t>2</a:t>
            </a:r>
            <a:r>
              <a:rPr lang="zh-CN" altLang="en-US" sz="2000" dirty="0">
                <a:solidFill>
                  <a:schemeClr val="tx1"/>
                </a:solidFill>
              </a:rPr>
              <a:t>项集不可能是频繁</a:t>
            </a:r>
            <a:r>
              <a:rPr lang="en-US" altLang="zh-CN" sz="2000" dirty="0">
                <a:solidFill>
                  <a:schemeClr val="tx1"/>
                </a:solidFill>
              </a:rPr>
              <a:t>2</a:t>
            </a:r>
            <a:r>
              <a:rPr lang="zh-CN" altLang="en-US" sz="2000" dirty="0">
                <a:solidFill>
                  <a:schemeClr val="tx1"/>
                </a:solidFill>
              </a:rPr>
              <a:t>项集，可从候选</a:t>
            </a:r>
            <a:r>
              <a:rPr lang="en-US" altLang="zh-CN" sz="2000" dirty="0">
                <a:solidFill>
                  <a:schemeClr val="tx1"/>
                </a:solidFill>
              </a:rPr>
              <a:t>2</a:t>
            </a:r>
            <a:r>
              <a:rPr lang="zh-CN" altLang="en-US" sz="2000" dirty="0">
                <a:solidFill>
                  <a:schemeClr val="tx1"/>
                </a:solidFill>
              </a:rPr>
              <a:t>项集中删除，这样就可大大压缩了要考虑的</a:t>
            </a:r>
            <a:r>
              <a:rPr lang="en-US" altLang="zh-CN" sz="2000" dirty="0">
                <a:solidFill>
                  <a:schemeClr val="tx1"/>
                </a:solidFill>
              </a:rPr>
              <a:t>2</a:t>
            </a:r>
            <a:r>
              <a:rPr lang="zh-CN" altLang="en-US" sz="2000" dirty="0">
                <a:solidFill>
                  <a:schemeClr val="tx1"/>
                </a:solidFill>
              </a:rPr>
              <a:t>项集。 </a:t>
            </a:r>
            <a:endParaRPr lang="zh-CN" altLang="en-US" sz="2000" dirty="0">
              <a:solidFill>
                <a:schemeClr val="tx1"/>
              </a:solidFill>
            </a:endParaRPr>
          </a:p>
          <a:p>
            <a:endParaRPr lang="zh-CN" altLang="en-US" dirty="0"/>
          </a:p>
        </p:txBody>
      </p:sp>
      <p:graphicFrame>
        <p:nvGraphicFramePr>
          <p:cNvPr id="4" name="表格 3"/>
          <p:cNvGraphicFramePr>
            <a:graphicFrameLocks noGrp="1"/>
          </p:cNvGraphicFramePr>
          <p:nvPr/>
        </p:nvGraphicFramePr>
        <p:xfrm>
          <a:off x="863588" y="4944703"/>
          <a:ext cx="7416824" cy="1436624"/>
        </p:xfrm>
        <a:graphic>
          <a:graphicData uri="http://schemas.openxmlformats.org/drawingml/2006/table">
            <a:tbl>
              <a:tblPr firstRow="1" bandRow="1">
                <a:tableStyleId>{5C22544A-7EE6-4342-B048-85BDC9FD1C3A}</a:tableStyleId>
              </a:tblPr>
              <a:tblGrid>
                <a:gridCol w="927103"/>
                <a:gridCol w="927103"/>
                <a:gridCol w="927103"/>
                <a:gridCol w="927103"/>
                <a:gridCol w="927103"/>
                <a:gridCol w="927103"/>
                <a:gridCol w="927103"/>
                <a:gridCol w="927103"/>
              </a:tblGrid>
              <a:tr h="370840">
                <a:tc>
                  <a:txBody>
                    <a:bodyPr/>
                    <a:lstStyle/>
                    <a:p>
                      <a:pPr algn="ctr"/>
                      <a:r>
                        <a:rPr lang="zh-CN" altLang="en-US" dirty="0"/>
                        <a:t>桶地址</a:t>
                      </a:r>
                      <a:endParaRPr lang="zh-CN" altLang="en-US" b="0" dirty="0">
                        <a:solidFill>
                          <a:schemeClr val="tx1"/>
                        </a:solidFill>
                        <a:latin typeface="+mj-ea"/>
                        <a:ea typeface="+mj-ea"/>
                      </a:endParaRPr>
                    </a:p>
                  </a:txBody>
                  <a:tcPr/>
                </a:tc>
                <a:tc>
                  <a:txBody>
                    <a:bodyPr/>
                    <a:lstStyle/>
                    <a:p>
                      <a:pPr algn="ctr"/>
                      <a:r>
                        <a:rPr lang="zh-CN" altLang="en-US" dirty="0"/>
                        <a:t>１</a:t>
                      </a:r>
                      <a:endParaRPr lang="zh-CN" altLang="en-US" b="0" dirty="0">
                        <a:solidFill>
                          <a:schemeClr val="tx1"/>
                        </a:solidFill>
                        <a:latin typeface="+mj-ea"/>
                        <a:ea typeface="+mj-ea"/>
                      </a:endParaRPr>
                    </a:p>
                  </a:txBody>
                  <a:tcPr/>
                </a:tc>
                <a:tc>
                  <a:txBody>
                    <a:bodyPr/>
                    <a:lstStyle/>
                    <a:p>
                      <a:pPr algn="ctr"/>
                      <a:r>
                        <a:rPr lang="zh-CN" altLang="en-US" dirty="0"/>
                        <a:t>２</a:t>
                      </a:r>
                      <a:endParaRPr lang="zh-CN" altLang="en-US" b="0" dirty="0">
                        <a:solidFill>
                          <a:schemeClr val="tx1"/>
                        </a:solidFill>
                        <a:latin typeface="+mj-ea"/>
                        <a:ea typeface="+mj-ea"/>
                      </a:endParaRPr>
                    </a:p>
                  </a:txBody>
                  <a:tcPr/>
                </a:tc>
                <a:tc>
                  <a:txBody>
                    <a:bodyPr/>
                    <a:lstStyle/>
                    <a:p>
                      <a:pPr algn="ctr"/>
                      <a:r>
                        <a:rPr lang="zh-CN" altLang="en-US" dirty="0"/>
                        <a:t>３</a:t>
                      </a:r>
                      <a:endParaRPr lang="zh-CN" altLang="en-US" b="0" dirty="0">
                        <a:solidFill>
                          <a:schemeClr val="tx1"/>
                        </a:solidFill>
                        <a:latin typeface="+mj-ea"/>
                        <a:ea typeface="+mj-ea"/>
                      </a:endParaRPr>
                    </a:p>
                  </a:txBody>
                  <a:tcPr/>
                </a:tc>
                <a:tc>
                  <a:txBody>
                    <a:bodyPr/>
                    <a:lstStyle/>
                    <a:p>
                      <a:pPr algn="ctr"/>
                      <a:r>
                        <a:rPr lang="zh-CN" altLang="en-US" dirty="0"/>
                        <a:t>４</a:t>
                      </a:r>
                      <a:endParaRPr lang="zh-CN" altLang="en-US" b="0" dirty="0">
                        <a:solidFill>
                          <a:schemeClr val="tx1"/>
                        </a:solidFill>
                        <a:latin typeface="+mj-ea"/>
                        <a:ea typeface="+mj-ea"/>
                      </a:endParaRPr>
                    </a:p>
                  </a:txBody>
                  <a:tcPr/>
                </a:tc>
                <a:tc>
                  <a:txBody>
                    <a:bodyPr/>
                    <a:lstStyle/>
                    <a:p>
                      <a:pPr algn="ctr"/>
                      <a:r>
                        <a:rPr lang="zh-CN" altLang="en-US" dirty="0"/>
                        <a:t>５</a:t>
                      </a:r>
                      <a:endParaRPr lang="zh-CN" altLang="en-US" b="0" dirty="0">
                        <a:solidFill>
                          <a:schemeClr val="tx1"/>
                        </a:solidFill>
                        <a:latin typeface="+mj-ea"/>
                        <a:ea typeface="+mj-ea"/>
                      </a:endParaRPr>
                    </a:p>
                  </a:txBody>
                  <a:tcPr/>
                </a:tc>
                <a:tc>
                  <a:txBody>
                    <a:bodyPr/>
                    <a:lstStyle/>
                    <a:p>
                      <a:pPr algn="ctr"/>
                      <a:r>
                        <a:rPr lang="zh-CN" altLang="en-US" dirty="0"/>
                        <a:t>６</a:t>
                      </a:r>
                      <a:endParaRPr lang="zh-CN" altLang="en-US" b="0" dirty="0">
                        <a:solidFill>
                          <a:schemeClr val="tx1"/>
                        </a:solidFill>
                        <a:latin typeface="+mj-ea"/>
                        <a:ea typeface="+mj-ea"/>
                      </a:endParaRPr>
                    </a:p>
                  </a:txBody>
                  <a:tcPr/>
                </a:tc>
                <a:tc>
                  <a:txBody>
                    <a:bodyPr/>
                    <a:lstStyle/>
                    <a:p>
                      <a:pPr algn="ctr"/>
                      <a:r>
                        <a:rPr lang="zh-CN" altLang="en-US" dirty="0"/>
                        <a:t>７</a:t>
                      </a:r>
                      <a:endParaRPr lang="zh-CN" altLang="en-US" b="0" dirty="0">
                        <a:solidFill>
                          <a:schemeClr val="tx1"/>
                        </a:solidFill>
                        <a:latin typeface="+mj-ea"/>
                        <a:ea typeface="+mj-ea"/>
                      </a:endParaRPr>
                    </a:p>
                  </a:txBody>
                  <a:tcPr/>
                </a:tc>
              </a:tr>
              <a:tr h="370840">
                <a:tc>
                  <a:txBody>
                    <a:bodyPr/>
                    <a:lstStyle/>
                    <a:p>
                      <a:pPr algn="ctr"/>
                      <a:r>
                        <a:rPr lang="zh-CN" altLang="en-US" dirty="0"/>
                        <a:t>桶计数</a:t>
                      </a:r>
                      <a:endParaRPr lang="zh-CN" altLang="en-US" b="0" dirty="0">
                        <a:solidFill>
                          <a:schemeClr val="tx1"/>
                        </a:solidFill>
                        <a:latin typeface="+mj-ea"/>
                        <a:ea typeface="+mj-ea"/>
                      </a:endParaRPr>
                    </a:p>
                  </a:txBody>
                  <a:tcPr/>
                </a:tc>
                <a:tc>
                  <a:txBody>
                    <a:bodyPr/>
                    <a:lstStyle/>
                    <a:p>
                      <a:pPr algn="ctr"/>
                      <a:r>
                        <a:rPr lang="en-US" altLang="zh-CN" dirty="0"/>
                        <a:t>2</a:t>
                      </a:r>
                      <a:endParaRPr lang="zh-CN" altLang="en-US" b="0" dirty="0">
                        <a:solidFill>
                          <a:schemeClr val="tx1"/>
                        </a:solidFill>
                        <a:latin typeface="+mj-ea"/>
                        <a:ea typeface="+mj-ea"/>
                      </a:endParaRPr>
                    </a:p>
                  </a:txBody>
                  <a:tcPr/>
                </a:tc>
                <a:tc>
                  <a:txBody>
                    <a:bodyPr/>
                    <a:lstStyle/>
                    <a:p>
                      <a:pPr algn="ctr"/>
                      <a:r>
                        <a:rPr lang="en-US" altLang="zh-CN" dirty="0"/>
                        <a:t>1</a:t>
                      </a:r>
                      <a:endParaRPr lang="zh-CN" altLang="en-US" b="0" dirty="0">
                        <a:solidFill>
                          <a:schemeClr val="tx1"/>
                        </a:solidFill>
                        <a:latin typeface="+mj-ea"/>
                        <a:ea typeface="+mj-ea"/>
                      </a:endParaRPr>
                    </a:p>
                  </a:txBody>
                  <a:tcPr/>
                </a:tc>
                <a:tc>
                  <a:txBody>
                    <a:bodyPr/>
                    <a:lstStyle/>
                    <a:p>
                      <a:pPr algn="ctr"/>
                      <a:r>
                        <a:rPr lang="en-US" altLang="zh-CN" dirty="0"/>
                        <a:t>1</a:t>
                      </a:r>
                      <a:endParaRPr lang="zh-CN" altLang="en-US" b="0" dirty="0">
                        <a:solidFill>
                          <a:schemeClr val="tx1"/>
                        </a:solidFill>
                        <a:latin typeface="+mj-ea"/>
                        <a:ea typeface="+mj-ea"/>
                      </a:endParaRPr>
                    </a:p>
                  </a:txBody>
                  <a:tcPr/>
                </a:tc>
                <a:tc>
                  <a:txBody>
                    <a:bodyPr/>
                    <a:lstStyle/>
                    <a:p>
                      <a:pPr algn="ctr"/>
                      <a:r>
                        <a:rPr lang="en-US" altLang="zh-CN" dirty="0"/>
                        <a:t>1</a:t>
                      </a:r>
                      <a:endParaRPr lang="zh-CN" altLang="en-US" b="0" dirty="0">
                        <a:solidFill>
                          <a:schemeClr val="tx1"/>
                        </a:solidFill>
                        <a:latin typeface="+mj-ea"/>
                        <a:ea typeface="+mj-ea"/>
                      </a:endParaRPr>
                    </a:p>
                  </a:txBody>
                  <a:tcPr/>
                </a:tc>
                <a:tc>
                  <a:txBody>
                    <a:bodyPr/>
                    <a:lstStyle/>
                    <a:p>
                      <a:pPr algn="ctr"/>
                      <a:r>
                        <a:rPr lang="en-US" altLang="zh-CN" dirty="0"/>
                        <a:t>2</a:t>
                      </a:r>
                      <a:endParaRPr lang="zh-CN" altLang="en-US" b="0" dirty="0">
                        <a:solidFill>
                          <a:schemeClr val="tx1"/>
                        </a:solidFill>
                        <a:latin typeface="+mj-ea"/>
                        <a:ea typeface="+mj-ea"/>
                      </a:endParaRPr>
                    </a:p>
                  </a:txBody>
                  <a:tcPr/>
                </a:tc>
                <a:tc>
                  <a:txBody>
                    <a:bodyPr/>
                    <a:lstStyle/>
                    <a:p>
                      <a:pPr algn="ctr"/>
                      <a:r>
                        <a:rPr lang="en-US" altLang="zh-CN" dirty="0"/>
                        <a:t>1</a:t>
                      </a:r>
                      <a:endParaRPr lang="zh-CN" altLang="en-US" b="0" dirty="0">
                        <a:solidFill>
                          <a:schemeClr val="tx1"/>
                        </a:solidFill>
                        <a:latin typeface="+mj-ea"/>
                        <a:ea typeface="+mj-ea"/>
                      </a:endParaRPr>
                    </a:p>
                  </a:txBody>
                  <a:tcPr/>
                </a:tc>
                <a:tc>
                  <a:txBody>
                    <a:bodyPr/>
                    <a:lstStyle/>
                    <a:p>
                      <a:pPr algn="ctr"/>
                      <a:r>
                        <a:rPr lang="en-US" altLang="zh-CN" dirty="0"/>
                        <a:t>2</a:t>
                      </a:r>
                      <a:endParaRPr lang="zh-CN" altLang="en-US" b="0" dirty="0">
                        <a:solidFill>
                          <a:schemeClr val="tx1"/>
                        </a:solidFill>
                        <a:latin typeface="+mj-ea"/>
                        <a:ea typeface="+mj-ea"/>
                      </a:endParaRPr>
                    </a:p>
                  </a:txBody>
                  <a:tcPr/>
                </a:tc>
              </a:tr>
              <a:tr h="370840">
                <a:tc>
                  <a:txBody>
                    <a:bodyPr/>
                    <a:lstStyle/>
                    <a:p>
                      <a:r>
                        <a:rPr lang="zh-CN" altLang="en-US" sz="1800" kern="1200" dirty="0"/>
                        <a:t>桶内容</a:t>
                      </a:r>
                      <a:endParaRPr lang="zh-CN" altLang="en-US" sz="1800" b="0" kern="1200" dirty="0">
                        <a:solidFill>
                          <a:schemeClr val="tx1"/>
                        </a:solidFill>
                        <a:latin typeface="+mj-ea"/>
                        <a:ea typeface="+mj-ea"/>
                        <a:cs typeface="+mn-cs"/>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{A,C}</a:t>
                      </a:r>
                      <a:endParaRPr kumimoji="1" lang="en-US" altLang="zh-CN" sz="18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{A,C}</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{A,D}</a:t>
                      </a:r>
                      <a:endParaRPr kumimoji="1" lang="en-US" altLang="zh-CN" sz="18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{A,B}</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{A,E}</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{B,C}</a:t>
                      </a:r>
                      <a:endParaRPr kumimoji="1" lang="en-US" altLang="zh-CN" sz="18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{B,C}</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{C,D}</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u="none" strike="noStrike" cap="none" normalizeH="0" baseline="0" dirty="0">
                          <a:ln>
                            <a:noFill/>
                          </a:ln>
                          <a:effectLst/>
                        </a:rPr>
                        <a:t>{C,E}</a:t>
                      </a:r>
                      <a:endParaRPr kumimoji="1" lang="en-US" altLang="zh-CN" sz="18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u="none" strike="noStrike" cap="none" normalizeH="0" baseline="0" dirty="0">
                          <a:ln>
                            <a:noFill/>
                          </a:ln>
                          <a:effectLst/>
                        </a:rPr>
                        <a:t>{C,E}</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pPr>
              <a:defRPr/>
            </a:pPr>
            <a:r>
              <a:rPr lang="zh-CN" altLang="en-US" dirty="0"/>
              <a:t>方法二：事务压缩（压缩进一步迭代的事务数）  </a:t>
            </a:r>
            <a:endParaRPr lang="en-US" altLang="zh-CN" dirty="0"/>
          </a:p>
          <a:p>
            <a:pPr marL="0" indent="0">
              <a:buNone/>
              <a:defRPr/>
            </a:pPr>
            <a:r>
              <a:rPr lang="zh-CN" altLang="en-US" sz="2000" dirty="0">
                <a:solidFill>
                  <a:schemeClr val="tx1"/>
                </a:solidFill>
              </a:rPr>
              <a:t>       不包含任何</a:t>
            </a:r>
            <a:r>
              <a:rPr lang="en-US" altLang="zh-CN" sz="2000" dirty="0">
                <a:solidFill>
                  <a:schemeClr val="tx1"/>
                </a:solidFill>
              </a:rPr>
              <a:t>k-</a:t>
            </a:r>
            <a:r>
              <a:rPr lang="zh-CN" altLang="en-US" sz="2000" dirty="0">
                <a:solidFill>
                  <a:schemeClr val="tx1"/>
                </a:solidFill>
              </a:rPr>
              <a:t>项集的事务不可能包含任何</a:t>
            </a:r>
            <a:r>
              <a:rPr lang="en-US" altLang="zh-CN" sz="2000" dirty="0">
                <a:solidFill>
                  <a:schemeClr val="tx1"/>
                </a:solidFill>
              </a:rPr>
              <a:t>(k+1)-</a:t>
            </a:r>
            <a:r>
              <a:rPr lang="zh-CN" altLang="en-US" sz="2000" dirty="0">
                <a:solidFill>
                  <a:schemeClr val="tx1"/>
                </a:solidFill>
              </a:rPr>
              <a:t>项集，这种事务在下一步的计算中可以加上标记或删除。</a:t>
            </a:r>
            <a:endParaRPr lang="zh-CN" altLang="en-US" sz="2000" dirty="0">
              <a:solidFill>
                <a:schemeClr val="tx1"/>
              </a:solidFill>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pPr>
              <a:defRPr/>
            </a:pPr>
            <a:r>
              <a:rPr lang="zh-CN" altLang="en-US" dirty="0"/>
              <a:t>方法三：划分</a:t>
            </a:r>
            <a:endParaRPr lang="en-US" altLang="zh-CN" dirty="0"/>
          </a:p>
          <a:p>
            <a:pPr marL="0" indent="0">
              <a:buNone/>
              <a:defRPr/>
            </a:pPr>
            <a:r>
              <a:rPr lang="zh-CN" altLang="en-US" sz="2000" dirty="0">
                <a:solidFill>
                  <a:schemeClr val="tx1"/>
                </a:solidFill>
              </a:rPr>
              <a:t>       先把数据库从逻辑上分成几个互不相交的块，每次单独考虑一个分块并对它生成所有的频繁项集，然后把产生的频繁项集合并，用来生成所有可能的频繁项集，最后计算这些频繁项集的支持度。</a:t>
            </a:r>
            <a:endParaRPr lang="en-US" altLang="zh-CN" sz="2000" dirty="0">
              <a:solidFill>
                <a:schemeClr val="tx1"/>
              </a:solidFill>
            </a:endParaRPr>
          </a:p>
          <a:p>
            <a:pPr lvl="1">
              <a:buSzPct val="100000"/>
              <a:defRPr/>
            </a:pPr>
            <a:r>
              <a:rPr lang="zh-CN" altLang="en-US" dirty="0"/>
              <a:t>分块的大小选择要使得每个分块可以被放入主存。</a:t>
            </a:r>
            <a:endParaRPr lang="en-US" altLang="zh-CN" dirty="0"/>
          </a:p>
          <a:p>
            <a:pPr lvl="1">
              <a:buSzPct val="100000"/>
              <a:defRPr/>
            </a:pPr>
            <a:r>
              <a:rPr lang="zh-CN" altLang="en-US" dirty="0"/>
              <a:t>总共只需要两次数据库扫描。</a:t>
            </a:r>
            <a:endParaRPr lang="en-US" altLang="zh-CN" dirty="0"/>
          </a:p>
          <a:p>
            <a:pPr lvl="2">
              <a:buSzPct val="100000"/>
              <a:defRPr/>
            </a:pPr>
            <a:r>
              <a:rPr lang="zh-CN" altLang="en-US" dirty="0"/>
              <a:t>第一次扫描：将数据划分为多个部分并找到局部频繁项集；</a:t>
            </a:r>
            <a:endParaRPr lang="en-US" altLang="zh-CN" dirty="0"/>
          </a:p>
          <a:p>
            <a:pPr lvl="2">
              <a:buSzPct val="100000"/>
              <a:defRPr/>
            </a:pPr>
            <a:r>
              <a:rPr lang="zh-CN" altLang="en-US" dirty="0"/>
              <a:t>第二次扫描：评估每个候选频繁项集的实际支持度，以确定全局频繁项集；</a:t>
            </a:r>
            <a:endParaRPr lang="en-US" altLang="zh-CN" dirty="0"/>
          </a:p>
          <a:p>
            <a:pPr lvl="1">
              <a:buSzPct val="100000"/>
              <a:defRPr/>
            </a:pPr>
            <a:r>
              <a:rPr lang="zh-CN" altLang="en-US" dirty="0"/>
              <a:t>算法的正确性是由每一个可能的频繁项集至少出现在某一个分块中保证的。</a:t>
            </a:r>
            <a:endParaRPr lang="zh-CN" altLang="en-US" dirty="0"/>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r>
              <a:rPr lang="zh-CN" altLang="en-US" dirty="0"/>
              <a:t>方法三：划分</a:t>
            </a:r>
            <a:endParaRPr lang="zh-CN" altLang="en-US" dirty="0"/>
          </a:p>
        </p:txBody>
      </p:sp>
      <p:grpSp>
        <p:nvGrpSpPr>
          <p:cNvPr id="4" name="组合 2"/>
          <p:cNvGrpSpPr/>
          <p:nvPr/>
        </p:nvGrpSpPr>
        <p:grpSpPr bwMode="auto">
          <a:xfrm>
            <a:off x="395288" y="2105025"/>
            <a:ext cx="8280400" cy="3124200"/>
            <a:chOff x="395536" y="2105000"/>
            <a:chExt cx="8280920" cy="3124200"/>
          </a:xfrm>
        </p:grpSpPr>
        <p:sp>
          <p:nvSpPr>
            <p:cNvPr id="5" name="Oval 5"/>
            <p:cNvSpPr>
              <a:spLocks noChangeArrowheads="1"/>
            </p:cNvSpPr>
            <p:nvPr/>
          </p:nvSpPr>
          <p:spPr bwMode="auto">
            <a:xfrm>
              <a:off x="395536" y="3284984"/>
              <a:ext cx="1066800" cy="1219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 name="Rectangle 6"/>
            <p:cNvSpPr>
              <a:spLocks noChangeArrowheads="1"/>
            </p:cNvSpPr>
            <p:nvPr/>
          </p:nvSpPr>
          <p:spPr bwMode="auto">
            <a:xfrm>
              <a:off x="1835696" y="2996952"/>
              <a:ext cx="1066800" cy="213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7" name="Rectangle 7"/>
            <p:cNvSpPr>
              <a:spLocks noChangeArrowheads="1"/>
            </p:cNvSpPr>
            <p:nvPr/>
          </p:nvSpPr>
          <p:spPr bwMode="auto">
            <a:xfrm>
              <a:off x="3275856" y="2943200"/>
              <a:ext cx="1066800" cy="2209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723656" y="2943200"/>
              <a:ext cx="1066800" cy="2286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9" name="Rectangle 9"/>
            <p:cNvSpPr>
              <a:spLocks noChangeArrowheads="1"/>
            </p:cNvSpPr>
            <p:nvPr/>
          </p:nvSpPr>
          <p:spPr bwMode="auto">
            <a:xfrm>
              <a:off x="6166048" y="2943200"/>
              <a:ext cx="1066800" cy="2286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Oval 10"/>
            <p:cNvSpPr>
              <a:spLocks noChangeArrowheads="1"/>
            </p:cNvSpPr>
            <p:nvPr/>
          </p:nvSpPr>
          <p:spPr bwMode="auto">
            <a:xfrm>
              <a:off x="7609656" y="3248000"/>
              <a:ext cx="1066800" cy="1219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582861" y="3572557"/>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微软雅黑" panose="020B0503020204020204" pitchFamily="34" charset="-122"/>
                  <a:ea typeface="微软雅黑" panose="020B0503020204020204" pitchFamily="34" charset="-122"/>
                </a:rPr>
                <a:t>D</a:t>
              </a:r>
              <a:r>
                <a:rPr lang="zh-CN" altLang="en-US" sz="2000">
                  <a:latin typeface="微软雅黑" panose="020B0503020204020204" pitchFamily="34" charset="-122"/>
                  <a:ea typeface="微软雅黑" panose="020B0503020204020204" pitchFamily="34" charset="-122"/>
                </a:rPr>
                <a:t>中</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事务</a:t>
              </a:r>
              <a:endParaRPr lang="zh-CN" altLang="en-US" sz="2000">
                <a:latin typeface="微软雅黑" panose="020B0503020204020204" pitchFamily="34" charset="-122"/>
                <a:ea typeface="微软雅黑" panose="020B0503020204020204" pitchFamily="34" charset="-122"/>
              </a:endParaRPr>
            </a:p>
          </p:txBody>
        </p:sp>
        <p:sp>
          <p:nvSpPr>
            <p:cNvPr id="12" name="Text Box 12"/>
            <p:cNvSpPr txBox="1">
              <a:spLocks noChangeArrowheads="1"/>
            </p:cNvSpPr>
            <p:nvPr/>
          </p:nvSpPr>
          <p:spPr bwMode="auto">
            <a:xfrm>
              <a:off x="1979886" y="3472135"/>
              <a:ext cx="8226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将</a:t>
              </a:r>
              <a:r>
                <a:rPr lang="en-US" altLang="zh-CN">
                  <a:latin typeface="微软雅黑" panose="020B0503020204020204" pitchFamily="34" charset="-122"/>
                  <a:ea typeface="微软雅黑" panose="020B0503020204020204" pitchFamily="34" charset="-122"/>
                </a:rPr>
                <a:t>D</a:t>
              </a:r>
              <a:r>
                <a:rPr lang="zh-CN" altLang="en-US">
                  <a:latin typeface="微软雅黑" panose="020B0503020204020204" pitchFamily="34" charset="-122"/>
                  <a:ea typeface="微软雅黑" panose="020B0503020204020204" pitchFamily="34" charset="-122"/>
                </a:rPr>
                <a:t>划</a:t>
              </a:r>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分成</a:t>
              </a:r>
              <a:r>
                <a:rPr lang="en-US" altLang="zh-CN">
                  <a:latin typeface="微软雅黑" panose="020B0503020204020204" pitchFamily="34" charset="-122"/>
                  <a:ea typeface="微软雅黑" panose="020B0503020204020204" pitchFamily="34" charset="-122"/>
                </a:rPr>
                <a:t>n</a:t>
              </a:r>
              <a:endParaRPr lang="en-US" altLang="zh-CN">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部分</a:t>
              </a:r>
              <a:endParaRPr lang="zh-CN" altLang="en-US">
                <a:latin typeface="微软雅黑" panose="020B0503020204020204" pitchFamily="34" charset="-122"/>
                <a:ea typeface="微软雅黑" panose="020B0503020204020204" pitchFamily="34" charset="-122"/>
              </a:endParaRPr>
            </a:p>
          </p:txBody>
        </p:sp>
        <p:sp>
          <p:nvSpPr>
            <p:cNvPr id="13" name="Text Box 13"/>
            <p:cNvSpPr txBox="1">
              <a:spLocks noChangeArrowheads="1"/>
            </p:cNvSpPr>
            <p:nvPr/>
          </p:nvSpPr>
          <p:spPr bwMode="auto">
            <a:xfrm>
              <a:off x="3352056" y="3003525"/>
              <a:ext cx="946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找出局</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部中每</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一部分</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的频集</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次</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扫描）</a:t>
              </a:r>
              <a:endParaRPr lang="zh-CN" altLang="en-US" sz="2000">
                <a:latin typeface="微软雅黑" panose="020B0503020204020204" pitchFamily="34" charset="-122"/>
                <a:ea typeface="微软雅黑" panose="020B0503020204020204" pitchFamily="34" charset="-122"/>
              </a:endParaRPr>
            </a:p>
          </p:txBody>
        </p:sp>
        <p:sp>
          <p:nvSpPr>
            <p:cNvPr id="14" name="Text Box 14"/>
            <p:cNvSpPr txBox="1">
              <a:spLocks noChangeArrowheads="1"/>
            </p:cNvSpPr>
            <p:nvPr/>
          </p:nvSpPr>
          <p:spPr bwMode="auto">
            <a:xfrm>
              <a:off x="4818474" y="3423974"/>
              <a:ext cx="8771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结合局</a:t>
              </a:r>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部频集</a:t>
              </a:r>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形成候</a:t>
              </a:r>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选项集</a:t>
              </a:r>
              <a:endParaRPr lang="zh-CN" altLang="en-US">
                <a:latin typeface="微软雅黑" panose="020B0503020204020204" pitchFamily="34" charset="-122"/>
                <a:ea typeface="微软雅黑" panose="020B0503020204020204" pitchFamily="34" charset="-122"/>
              </a:endParaRPr>
            </a:p>
          </p:txBody>
        </p:sp>
        <p:sp>
          <p:nvSpPr>
            <p:cNvPr id="15" name="Text Box 15"/>
            <p:cNvSpPr txBox="1">
              <a:spLocks noChangeArrowheads="1"/>
            </p:cNvSpPr>
            <p:nvPr/>
          </p:nvSpPr>
          <p:spPr bwMode="auto">
            <a:xfrm>
              <a:off x="6226373" y="3079725"/>
              <a:ext cx="946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在候选</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项集中</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找出全</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局频集</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次</a:t>
              </a:r>
              <a:endParaRPr lang="zh-CN" altLang="en-US" sz="2000">
                <a:latin typeface="微软雅黑" panose="020B0503020204020204" pitchFamily="34" charset="-122"/>
                <a:ea typeface="微软雅黑" panose="020B0503020204020204" pitchFamily="34" charset="-122"/>
              </a:endParaRPr>
            </a:p>
            <a:p>
              <a:pPr eaLnBrk="1" hangingPunct="1"/>
              <a:r>
                <a:rPr lang="zh-CN" altLang="en-US" sz="2000">
                  <a:latin typeface="微软雅黑" panose="020B0503020204020204" pitchFamily="34" charset="-122"/>
                  <a:ea typeface="微软雅黑" panose="020B0503020204020204" pitchFamily="34" charset="-122"/>
                </a:rPr>
                <a:t>扫描）</a:t>
              </a:r>
              <a:endParaRPr lang="zh-CN" altLang="en-US" sz="2000">
                <a:latin typeface="微软雅黑" panose="020B0503020204020204" pitchFamily="34" charset="-122"/>
                <a:ea typeface="微软雅黑" panose="020B0503020204020204" pitchFamily="34" charset="-122"/>
              </a:endParaRPr>
            </a:p>
          </p:txBody>
        </p:sp>
        <p:sp>
          <p:nvSpPr>
            <p:cNvPr id="16" name="Text Box 16"/>
            <p:cNvSpPr txBox="1">
              <a:spLocks noChangeArrowheads="1"/>
            </p:cNvSpPr>
            <p:nvPr/>
          </p:nvSpPr>
          <p:spPr bwMode="auto">
            <a:xfrm>
              <a:off x="7812360" y="357301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微软雅黑" panose="020B0503020204020204" pitchFamily="34" charset="-122"/>
                  <a:ea typeface="微软雅黑" panose="020B0503020204020204" pitchFamily="34" charset="-122"/>
                </a:rPr>
                <a:t>D</a:t>
              </a:r>
              <a:r>
                <a:rPr lang="zh-CN" altLang="en-US">
                  <a:latin typeface="微软雅黑" panose="020B0503020204020204" pitchFamily="34" charset="-122"/>
                  <a:ea typeface="微软雅黑" panose="020B0503020204020204" pitchFamily="34" charset="-122"/>
                </a:rPr>
                <a:t>中</a:t>
              </a:r>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频集</a:t>
              </a:r>
              <a:endParaRPr lang="zh-CN" altLang="en-US">
                <a:latin typeface="微软雅黑" panose="020B0503020204020204" pitchFamily="34" charset="-122"/>
                <a:ea typeface="微软雅黑" panose="020B0503020204020204" pitchFamily="34" charset="-122"/>
              </a:endParaRPr>
            </a:p>
          </p:txBody>
        </p:sp>
        <p:sp>
          <p:nvSpPr>
            <p:cNvPr id="17" name="Line 17"/>
            <p:cNvSpPr>
              <a:spLocks noChangeShapeType="1"/>
            </p:cNvSpPr>
            <p:nvPr/>
          </p:nvSpPr>
          <p:spPr bwMode="auto">
            <a:xfrm>
              <a:off x="1462336" y="3933800"/>
              <a:ext cx="373360" cy="0"/>
            </a:xfrm>
            <a:prstGeom prst="line">
              <a:avLst/>
            </a:prstGeom>
            <a:noFill/>
            <a:ln w="762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a:off x="2915816" y="3933800"/>
              <a:ext cx="381000" cy="0"/>
            </a:xfrm>
            <a:prstGeom prst="line">
              <a:avLst/>
            </a:prstGeom>
            <a:noFill/>
            <a:ln w="762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4342656" y="3933800"/>
              <a:ext cx="381000" cy="0"/>
            </a:xfrm>
            <a:prstGeom prst="line">
              <a:avLst/>
            </a:prstGeom>
            <a:noFill/>
            <a:ln w="762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5797748" y="3933800"/>
              <a:ext cx="368300" cy="0"/>
            </a:xfrm>
            <a:prstGeom prst="line">
              <a:avLst/>
            </a:prstGeom>
            <a:noFill/>
            <a:ln w="762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7232848" y="3933800"/>
              <a:ext cx="363488" cy="0"/>
            </a:xfrm>
            <a:prstGeom prst="line">
              <a:avLst/>
            </a:prstGeom>
            <a:noFill/>
            <a:ln w="762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4"/>
            <p:cNvSpPr/>
            <p:nvPr/>
          </p:nvSpPr>
          <p:spPr bwMode="auto">
            <a:xfrm>
              <a:off x="2279848" y="2562200"/>
              <a:ext cx="3517900" cy="241300"/>
            </a:xfrm>
            <a:custGeom>
              <a:avLst/>
              <a:gdLst>
                <a:gd name="T0" fmla="*/ 0 w 2216"/>
                <a:gd name="T1" fmla="*/ 235816 h 352"/>
                <a:gd name="T2" fmla="*/ 1524000 w 2216"/>
                <a:gd name="T3" fmla="*/ 5484 h 352"/>
                <a:gd name="T4" fmla="*/ 3200400 w 2216"/>
                <a:gd name="T5" fmla="*/ 202911 h 352"/>
                <a:gd name="T6" fmla="*/ 3429000 w 2216"/>
                <a:gd name="T7" fmla="*/ 235816 h 3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16" h="352">
                  <a:moveTo>
                    <a:pt x="0" y="344"/>
                  </a:moveTo>
                  <a:cubicBezTo>
                    <a:pt x="312" y="180"/>
                    <a:pt x="624" y="16"/>
                    <a:pt x="960" y="8"/>
                  </a:cubicBezTo>
                  <a:cubicBezTo>
                    <a:pt x="1296" y="0"/>
                    <a:pt x="1816" y="240"/>
                    <a:pt x="2016" y="296"/>
                  </a:cubicBezTo>
                  <a:cubicBezTo>
                    <a:pt x="2216" y="352"/>
                    <a:pt x="2188" y="348"/>
                    <a:pt x="2160" y="344"/>
                  </a:cubicBezTo>
                </a:path>
              </a:pathLst>
            </a:custGeom>
            <a:noFill/>
            <a:ln w="28575" cmpd="sng">
              <a:solidFill>
                <a:schemeClr val="tx1"/>
              </a:solidFill>
              <a:round/>
              <a:headEnd type="triangl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6"/>
            <p:cNvSpPr txBox="1">
              <a:spLocks noChangeArrowheads="1"/>
            </p:cNvSpPr>
            <p:nvPr/>
          </p:nvSpPr>
          <p:spPr bwMode="auto">
            <a:xfrm>
              <a:off x="3430977" y="2105000"/>
              <a:ext cx="7809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第</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遍</a:t>
              </a:r>
              <a:endParaRPr lang="zh-CN" altLang="en-US">
                <a:latin typeface="微软雅黑" panose="020B0503020204020204" pitchFamily="34" charset="-122"/>
                <a:ea typeface="微软雅黑" panose="020B0503020204020204" pitchFamily="34" charset="-122"/>
              </a:endParaRPr>
            </a:p>
          </p:txBody>
        </p:sp>
        <p:sp>
          <p:nvSpPr>
            <p:cNvPr id="24" name="Text Box 27"/>
            <p:cNvSpPr txBox="1">
              <a:spLocks noChangeArrowheads="1"/>
            </p:cNvSpPr>
            <p:nvPr/>
          </p:nvSpPr>
          <p:spPr bwMode="auto">
            <a:xfrm>
              <a:off x="6311297" y="2333600"/>
              <a:ext cx="7809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第</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遍</a:t>
              </a: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r>
              <a:rPr lang="zh-CN" altLang="en-US" dirty="0"/>
              <a:t>方法四：选样（在给定数据的一个子集挖掘）</a:t>
            </a:r>
            <a:endParaRPr lang="en-US" altLang="zh-CN" dirty="0"/>
          </a:p>
          <a:p>
            <a:pPr marL="0" indent="0">
              <a:buNone/>
              <a:defRPr/>
            </a:pPr>
            <a:r>
              <a:rPr lang="zh-CN" altLang="en-US" sz="2000" dirty="0">
                <a:solidFill>
                  <a:schemeClr val="tx1"/>
                </a:solidFill>
              </a:rPr>
              <a:t>       选择原始数据的一个样本，在这个样本上用</a:t>
            </a:r>
            <a:r>
              <a:rPr lang="en-US" altLang="zh-CN" sz="2000" dirty="0">
                <a:solidFill>
                  <a:schemeClr val="tx1"/>
                </a:solidFill>
              </a:rPr>
              <a:t>Apriori</a:t>
            </a:r>
            <a:r>
              <a:rPr lang="zh-CN" altLang="en-US" sz="2000" dirty="0">
                <a:solidFill>
                  <a:schemeClr val="tx1"/>
                </a:solidFill>
              </a:rPr>
              <a:t>算法挖掘频繁模式。</a:t>
            </a:r>
            <a:endParaRPr lang="zh-CN" altLang="en-US" sz="2000" dirty="0">
              <a:solidFill>
                <a:schemeClr val="tx1"/>
              </a:solidFill>
            </a:endParaRPr>
          </a:p>
          <a:p>
            <a:pPr lvl="1">
              <a:buSzPct val="100000"/>
              <a:defRPr/>
            </a:pPr>
            <a:r>
              <a:rPr lang="zh-CN" altLang="en-US" dirty="0"/>
              <a:t>样本大小应该以可以放在内存中为宜。</a:t>
            </a:r>
            <a:endParaRPr lang="en-US" altLang="zh-CN" dirty="0"/>
          </a:p>
          <a:p>
            <a:pPr lvl="1">
              <a:buSzPct val="100000"/>
              <a:defRPr/>
            </a:pPr>
            <a:r>
              <a:rPr lang="zh-CN" altLang="en-US" dirty="0"/>
              <a:t>总共只需要一到两次数据库扫描。</a:t>
            </a:r>
            <a:endParaRPr lang="en-US" altLang="zh-CN" dirty="0"/>
          </a:p>
          <a:p>
            <a:pPr lvl="2">
              <a:buSzPct val="100000"/>
              <a:defRPr/>
            </a:pPr>
            <a:r>
              <a:rPr lang="zh-CN" altLang="en-US" dirty="0"/>
              <a:t>可以通过一次全局扫描来验证从样本中发现的模式；</a:t>
            </a:r>
            <a:endParaRPr lang="en-US" altLang="zh-CN" dirty="0"/>
          </a:p>
          <a:p>
            <a:pPr lvl="2">
              <a:buSzPct val="100000"/>
              <a:defRPr/>
            </a:pPr>
            <a:r>
              <a:rPr lang="zh-CN" altLang="en-US" dirty="0"/>
              <a:t>可以通过第二次全局扫描来找到遗漏的模式；</a:t>
            </a:r>
            <a:endParaRPr lang="en-US" altLang="zh-CN" dirty="0"/>
          </a:p>
          <a:p>
            <a:pPr lvl="1">
              <a:buSzPct val="100000"/>
              <a:defRPr/>
            </a:pPr>
            <a:r>
              <a:rPr lang="zh-CN" altLang="en-US" dirty="0"/>
              <a:t>通过牺牲精确度来减少算法开销，为了提高效率，可以适当降低最小支持度来减少遗漏的频繁模式。</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提高 </a:t>
            </a:r>
            <a:r>
              <a:rPr lang="en-US" altLang="zh-CN" dirty="0"/>
              <a:t>Apriori </a:t>
            </a:r>
            <a:r>
              <a:rPr lang="zh-CN" altLang="en-US" dirty="0"/>
              <a:t>算法的有效性（续）</a:t>
            </a:r>
            <a:endParaRPr lang="zh-CN" altLang="en-US" dirty="0"/>
          </a:p>
        </p:txBody>
      </p:sp>
      <p:sp>
        <p:nvSpPr>
          <p:cNvPr id="3" name="内容占位符 2"/>
          <p:cNvSpPr>
            <a:spLocks noGrp="1"/>
          </p:cNvSpPr>
          <p:nvPr>
            <p:ph sz="quarter" idx="10"/>
          </p:nvPr>
        </p:nvSpPr>
        <p:spPr/>
        <p:txBody>
          <a:bodyPr/>
          <a:lstStyle/>
          <a:p>
            <a:r>
              <a:rPr lang="zh-CN" altLang="en-US" dirty="0"/>
              <a:t>方法五：动态项集计数</a:t>
            </a:r>
            <a:endParaRPr lang="en-US" altLang="zh-CN" dirty="0"/>
          </a:p>
          <a:p>
            <a:pPr marL="0" indent="0">
              <a:buNone/>
              <a:defRPr/>
            </a:pPr>
            <a:r>
              <a:rPr lang="zh-CN" altLang="en-US" sz="2000" dirty="0">
                <a:solidFill>
                  <a:schemeClr val="tx1"/>
                </a:solidFill>
              </a:rPr>
              <a:t>       在扫描的不同点添加候选项集，这样，如果一个候选项集已经满足最少支持度，则在可以直接将它添加到频繁项集，而不必在这次扫描的以后对比中继续计算。</a:t>
            </a:r>
            <a:endParaRPr lang="zh-CN" altLang="en-US" sz="2000" dirty="0">
              <a:solidFill>
                <a:schemeClr val="tx1"/>
              </a:solidFill>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a:t>
            </a:r>
            <a:endParaRPr lang="zh-CN" altLang="en-US" dirty="0"/>
          </a:p>
        </p:txBody>
      </p:sp>
      <p:sp>
        <p:nvSpPr>
          <p:cNvPr id="3" name="内容占位符 2"/>
          <p:cNvSpPr>
            <a:spLocks noGrp="1"/>
          </p:cNvSpPr>
          <p:nvPr>
            <p:ph sz="quarter" idx="10"/>
          </p:nvPr>
        </p:nvSpPr>
        <p:spPr/>
        <p:txBody>
          <a:bodyPr/>
          <a:lstStyle/>
          <a:p>
            <a:r>
              <a:rPr lang="en-US" altLang="zh-CN" dirty="0"/>
              <a:t>FP-growth</a:t>
            </a:r>
            <a:r>
              <a:rPr lang="zh-CN" altLang="en-US" dirty="0"/>
              <a:t>算法：大型数据库挖掘频繁项集的一种有效算法</a:t>
            </a:r>
            <a:endParaRPr lang="en-US" altLang="zh-CN" dirty="0"/>
          </a:p>
          <a:p>
            <a:pPr lvl="1"/>
            <a:r>
              <a:rPr lang="en-US" altLang="zh-CN" dirty="0">
                <a:solidFill>
                  <a:srgbClr val="FF0000"/>
                </a:solidFill>
              </a:rPr>
              <a:t>FP-growth</a:t>
            </a:r>
            <a:r>
              <a:rPr lang="zh-CN" altLang="en-US" dirty="0">
                <a:solidFill>
                  <a:srgbClr val="FF0000"/>
                </a:solidFill>
              </a:rPr>
              <a:t>算法的过程：</a:t>
            </a:r>
            <a:r>
              <a:rPr lang="zh-CN" altLang="en-US" dirty="0"/>
              <a:t>采用“分而治之”的策略，仅两次扫描数据库。首先，将代表频繁项集的数据库压缩进一棵频繁模式树（</a:t>
            </a:r>
            <a:r>
              <a:rPr lang="en-US" altLang="zh-CN" dirty="0"/>
              <a:t>FP-tree</a:t>
            </a:r>
            <a:r>
              <a:rPr lang="zh-CN" altLang="en-US" dirty="0"/>
              <a:t>），同时保留项集的关联信息。然后，将</a:t>
            </a:r>
            <a:r>
              <a:rPr lang="en-US" altLang="zh-CN" dirty="0"/>
              <a:t>FP-tree</a:t>
            </a:r>
            <a:r>
              <a:rPr lang="zh-CN" altLang="en-US" dirty="0"/>
              <a:t>划分成一组条件数据库，每个库关联一个频繁项或“模式段” ，并分别挖掘每个库。对于每个“模式段”，只需要考虑与它关联的数据集，因此，随着被考察的模式的“增长”，该方法可以显著地压缩被探索的数据集的大小。</a:t>
            </a:r>
            <a:endParaRPr lang="en-US" altLang="zh-CN" dirty="0">
              <a:solidFill>
                <a:srgbClr val="0000FF"/>
              </a:solidFill>
            </a:endParaRPr>
          </a:p>
          <a:p>
            <a:pPr lvl="1"/>
            <a:r>
              <a:rPr lang="zh-CN" altLang="en-US" sz="2000" dirty="0"/>
              <a:t>注：实验表明，</a:t>
            </a:r>
            <a:r>
              <a:rPr lang="en-US" altLang="zh-CN" sz="2000" dirty="0"/>
              <a:t>FP-growth</a:t>
            </a:r>
            <a:r>
              <a:rPr lang="zh-CN" altLang="en-US" sz="2000" dirty="0"/>
              <a:t>算法</a:t>
            </a:r>
            <a:r>
              <a:rPr lang="zh-CN" altLang="en-US" sz="2000" b="1" dirty="0"/>
              <a:t>对不同长度的规则都有很好的适应性</a:t>
            </a:r>
            <a:r>
              <a:rPr lang="zh-CN" altLang="en-US" sz="2000" dirty="0"/>
              <a:t>，同时，它不产生候选频繁项集，不频繁扫描数据库，在效率上较之</a:t>
            </a:r>
            <a:r>
              <a:rPr lang="en-US" altLang="zh-CN" sz="2000" dirty="0"/>
              <a:t>Apriori</a:t>
            </a:r>
            <a:r>
              <a:rPr lang="zh-CN" altLang="en-US" sz="2000" dirty="0"/>
              <a:t>算法有巨大的提高。</a:t>
            </a:r>
            <a:endParaRPr lang="zh-CN" altLang="en-US" sz="2000" b="1" i="1"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a:t>
            </a:r>
            <a:endParaRPr lang="zh-CN" altLang="en-US" dirty="0"/>
          </a:p>
        </p:txBody>
      </p:sp>
      <p:sp>
        <p:nvSpPr>
          <p:cNvPr id="3" name="内容占位符 2"/>
          <p:cNvSpPr>
            <a:spLocks noGrp="1"/>
          </p:cNvSpPr>
          <p:nvPr>
            <p:ph sz="quarter" idx="10"/>
          </p:nvPr>
        </p:nvSpPr>
        <p:spPr/>
        <p:txBody>
          <a:bodyPr/>
          <a:lstStyle/>
          <a:p>
            <a:pPr marL="0" indent="0">
              <a:buNone/>
            </a:pPr>
            <a:r>
              <a:rPr lang="zh-CN" altLang="en-US" b="1" dirty="0">
                <a:solidFill>
                  <a:srgbClr val="FF0000"/>
                </a:solidFill>
              </a:rPr>
              <a:t>例：</a:t>
            </a:r>
            <a:r>
              <a:rPr lang="zh-CN" altLang="en-US" dirty="0">
                <a:solidFill>
                  <a:schemeClr val="tx1"/>
                </a:solidFill>
              </a:rPr>
              <a:t>现有五条交易记录，要求用</a:t>
            </a:r>
            <a:r>
              <a:rPr lang="en-US" altLang="zh-CN" dirty="0">
                <a:solidFill>
                  <a:schemeClr val="tx1"/>
                </a:solidFill>
              </a:rPr>
              <a:t>FP-growth </a:t>
            </a:r>
            <a:r>
              <a:rPr lang="zh-CN" altLang="en-US" dirty="0">
                <a:solidFill>
                  <a:schemeClr val="tx1"/>
                </a:solidFill>
              </a:rPr>
              <a:t>算法找出所有频繁项集，假设最小支持度计数为</a:t>
            </a:r>
            <a:r>
              <a:rPr lang="en-US" altLang="zh-CN" dirty="0">
                <a:solidFill>
                  <a:schemeClr val="tx1"/>
                </a:solidFill>
              </a:rPr>
              <a:t>2</a:t>
            </a:r>
            <a:endParaRPr lang="en-US" altLang="zh-CN" dirty="0">
              <a:solidFill>
                <a:schemeClr val="tx1"/>
              </a:solidFill>
            </a:endParaRPr>
          </a:p>
          <a:p>
            <a:endParaRPr lang="en-US" altLang="zh-CN" dirty="0"/>
          </a:p>
          <a:p>
            <a:pPr marL="0" indent="0">
              <a:buNone/>
            </a:pPr>
            <a:endParaRPr lang="zh-CN" altLang="en-US" dirty="0"/>
          </a:p>
        </p:txBody>
      </p:sp>
      <p:sp>
        <p:nvSpPr>
          <p:cNvPr id="41" name="Rectangle 41"/>
          <p:cNvSpPr>
            <a:spLocks noChangeArrowheads="1"/>
          </p:cNvSpPr>
          <p:nvPr/>
        </p:nvSpPr>
        <p:spPr bwMode="auto">
          <a:xfrm>
            <a:off x="3059832" y="2838537"/>
            <a:ext cx="4032448" cy="16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nSpc>
                <a:spcPct val="40000"/>
              </a:lnSpc>
              <a:spcBef>
                <a:spcPct val="50000"/>
              </a:spcBef>
              <a:buFontTx/>
              <a:buNone/>
            </a:pPr>
            <a:r>
              <a:rPr lang="en-US" altLang="zh-CN" sz="2000" b="1" i="1" u="sng" dirty="0">
                <a:latin typeface="Times New Roman" panose="02020603050405020304" pitchFamily="18" charset="0"/>
                <a:ea typeface="宋体" panose="02010600030101010101" pitchFamily="2" charset="-122"/>
              </a:rPr>
              <a:t>TID		Items bought	     </a:t>
            </a:r>
            <a:endParaRPr lang="en-US" altLang="zh-CN" sz="2000" b="1" i="1" u="sng"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1	 {</a:t>
            </a:r>
            <a:r>
              <a:rPr lang="en-US" altLang="zh-CN" sz="2000" b="1" i="1" dirty="0">
                <a:latin typeface="Times New Roman" panose="02020603050405020304" pitchFamily="18" charset="0"/>
                <a:ea typeface="宋体" panose="02010600030101010101" pitchFamily="2" charset="-122"/>
              </a:rPr>
              <a:t>f, a, c, d, g, i, m,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2	 {</a:t>
            </a:r>
            <a:r>
              <a:rPr lang="en-US" altLang="zh-CN" sz="2000" b="1" i="1" dirty="0">
                <a:latin typeface="Times New Roman" panose="02020603050405020304" pitchFamily="18" charset="0"/>
                <a:ea typeface="宋体" panose="02010600030101010101" pitchFamily="2" charset="-122"/>
              </a:rPr>
              <a:t>a, b, c, f, l, m,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3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f, h, j,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4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c, k, s, p</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5</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a, f, c, e, l, p, m, n</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购物篮分析：“啤酒与尿布”</a:t>
            </a:r>
            <a:endParaRPr lang="zh-CN" altLang="en-US" dirty="0"/>
          </a:p>
        </p:txBody>
      </p:sp>
      <p:sp>
        <p:nvSpPr>
          <p:cNvPr id="3" name="内容占位符 2"/>
          <p:cNvSpPr>
            <a:spLocks noGrp="1"/>
          </p:cNvSpPr>
          <p:nvPr>
            <p:ph sz="quarter" idx="10"/>
          </p:nvPr>
        </p:nvSpPr>
        <p:spPr>
          <a:xfrm>
            <a:off x="899592" y="925491"/>
            <a:ext cx="7236162" cy="4942244"/>
          </a:xfrm>
        </p:spPr>
        <p:txBody>
          <a:bodyPr/>
          <a:lstStyle/>
          <a:p>
            <a:r>
              <a:rPr lang="zh-CN" altLang="en-US" sz="2000" dirty="0">
                <a:solidFill>
                  <a:schemeClr val="tx1"/>
                </a:solidFill>
              </a:rPr>
              <a:t>典型的关联规则发现问题是对超市中的</a:t>
            </a:r>
            <a:r>
              <a:rPr lang="zh-CN" altLang="en-US" sz="2000" dirty="0">
                <a:solidFill>
                  <a:srgbClr val="FF0000"/>
                </a:solidFill>
              </a:rPr>
              <a:t>购物篮数据</a:t>
            </a:r>
            <a:r>
              <a:rPr lang="zh-CN" altLang="en-US" sz="2000" dirty="0">
                <a:solidFill>
                  <a:schemeClr val="tx1"/>
                </a:solidFill>
              </a:rPr>
              <a:t>进行分析，通过发现顾客放入购物篮中的不同商品之间的关系来分析顾客的</a:t>
            </a:r>
            <a:r>
              <a:rPr lang="zh-CN" altLang="en-US" sz="2000" dirty="0">
                <a:solidFill>
                  <a:srgbClr val="FF0000"/>
                </a:solidFill>
              </a:rPr>
              <a:t>购买习惯</a:t>
            </a:r>
            <a:r>
              <a:rPr lang="zh-CN" altLang="en-US" sz="2000" dirty="0">
                <a:solidFill>
                  <a:schemeClr val="tx1"/>
                </a:solidFill>
              </a:rPr>
              <a:t>，以此来制定</a:t>
            </a:r>
            <a:r>
              <a:rPr lang="zh-CN" altLang="en-US" sz="2000" dirty="0">
                <a:solidFill>
                  <a:srgbClr val="FF0000"/>
                </a:solidFill>
              </a:rPr>
              <a:t>销售策略</a:t>
            </a:r>
            <a:r>
              <a:rPr lang="zh-CN" altLang="en-US" sz="2000" dirty="0">
                <a:solidFill>
                  <a:schemeClr val="tx1"/>
                </a:solidFill>
              </a:rPr>
              <a:t>。</a:t>
            </a:r>
            <a:endParaRPr lang="en-US" altLang="zh-CN" sz="2000" dirty="0">
              <a:solidFill>
                <a:schemeClr val="tx1"/>
              </a:solidFill>
            </a:endParaRPr>
          </a:p>
          <a:p>
            <a:endParaRPr lang="en-US" altLang="zh-CN" sz="2000" dirty="0">
              <a:solidFill>
                <a:schemeClr val="tx1"/>
              </a:solidFill>
            </a:endParaRPr>
          </a:p>
          <a:p>
            <a:r>
              <a:rPr lang="zh-CN" altLang="en-US" sz="2000" dirty="0">
                <a:solidFill>
                  <a:schemeClr val="tx1"/>
                </a:solidFill>
              </a:rPr>
              <a:t>美国的沃尔玛超市对一年多的原始交易数据进行了详细的分析，得到一个意外发现：与</a:t>
            </a:r>
            <a:r>
              <a:rPr lang="zh-CN" altLang="en-US" sz="2000" dirty="0">
                <a:solidFill>
                  <a:srgbClr val="FF0000"/>
                </a:solidFill>
              </a:rPr>
              <a:t>尿布</a:t>
            </a:r>
            <a:r>
              <a:rPr lang="zh-CN" altLang="en-US" sz="2000" dirty="0">
                <a:solidFill>
                  <a:schemeClr val="tx1"/>
                </a:solidFill>
              </a:rPr>
              <a:t>一起被购买最多的商品竟然是</a:t>
            </a:r>
            <a:r>
              <a:rPr lang="zh-CN" altLang="en-US" sz="2000" dirty="0">
                <a:solidFill>
                  <a:srgbClr val="FF0000"/>
                </a:solidFill>
              </a:rPr>
              <a:t>啤酒</a:t>
            </a:r>
            <a:r>
              <a:rPr lang="zh-CN" altLang="en-US" sz="2000" dirty="0">
                <a:solidFill>
                  <a:schemeClr val="tx1"/>
                </a:solidFill>
              </a:rPr>
              <a:t>。借助于数据仓库和关联规则，商家发现了这个隐藏在背后的事实：美国的妇女们经常会嘱咐她们的丈夫下班以后要为孩子买尿布，而</a:t>
            </a:r>
            <a:r>
              <a:rPr lang="en-US" altLang="zh-CN" sz="2000" dirty="0">
                <a:solidFill>
                  <a:schemeClr val="tx1"/>
                </a:solidFill>
              </a:rPr>
              <a:t>30%</a:t>
            </a:r>
            <a:r>
              <a:rPr lang="zh-CN" altLang="en-US" sz="2000" dirty="0">
                <a:solidFill>
                  <a:schemeClr val="tx1"/>
                </a:solidFill>
              </a:rPr>
              <a:t>～</a:t>
            </a:r>
            <a:r>
              <a:rPr lang="en-US" altLang="zh-CN" sz="2000" dirty="0">
                <a:solidFill>
                  <a:schemeClr val="tx1"/>
                </a:solidFill>
              </a:rPr>
              <a:t>40%</a:t>
            </a:r>
            <a:r>
              <a:rPr lang="zh-CN" altLang="en-US" sz="2000" dirty="0">
                <a:solidFill>
                  <a:schemeClr val="tx1"/>
                </a:solidFill>
              </a:rPr>
              <a:t>的丈夫在买完尿布之后又要顺便购买自己爱喝的啤酒。</a:t>
            </a:r>
            <a:endParaRPr lang="en-US" altLang="zh-CN" sz="2000" dirty="0">
              <a:solidFill>
                <a:schemeClr val="tx1"/>
              </a:solidFill>
            </a:endParaRPr>
          </a:p>
          <a:p>
            <a:endParaRPr lang="zh-CN" altLang="en-US" dirty="0"/>
          </a:p>
        </p:txBody>
      </p:sp>
      <p:sp>
        <p:nvSpPr>
          <p:cNvPr id="4" name="标题 1"/>
          <p:cNvSpPr txBox="1"/>
          <p:nvPr/>
        </p:nvSpPr>
        <p:spPr>
          <a:xfrm>
            <a:off x="7271792" y="188640"/>
            <a:ext cx="1872208" cy="504056"/>
          </a:xfrm>
          <a:prstGeom prst="rect">
            <a:avLst/>
          </a:prstGeom>
        </p:spPr>
        <p:txBody>
          <a:bodyPr/>
          <a:lstStyle>
            <a:lvl1pPr algn="ctr" defTabSz="914400" rtl="0" eaLnBrk="1" latinLnBrk="0" hangingPunct="1">
              <a:lnSpc>
                <a:spcPct val="100000"/>
              </a:lnSpc>
              <a:spcBef>
                <a:spcPct val="0"/>
              </a:spcBef>
              <a:buNone/>
              <a:defRPr sz="2400" b="1"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2000" dirty="0"/>
              <a:t>4.1 </a:t>
            </a:r>
            <a:r>
              <a:rPr lang="zh-CN" altLang="en-US" sz="2000" dirty="0"/>
              <a:t>基本概念</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spcBef>
                <a:spcPts val="0"/>
              </a:spcBef>
              <a:buNone/>
              <a:defRPr/>
            </a:pPr>
            <a:r>
              <a:rPr lang="zh-CN" altLang="en-US" b="1" dirty="0">
                <a:solidFill>
                  <a:srgbClr val="FF0000"/>
                </a:solidFill>
              </a:rPr>
              <a:t>解：</a:t>
            </a:r>
            <a:endParaRPr lang="en-US" altLang="zh-CN" b="1" dirty="0">
              <a:solidFill>
                <a:srgbClr val="FF0000"/>
              </a:solidFill>
            </a:endParaRPr>
          </a:p>
          <a:p>
            <a:pPr marL="0" indent="0">
              <a:spcBef>
                <a:spcPts val="0"/>
              </a:spcBef>
              <a:buNone/>
              <a:defRPr/>
            </a:pPr>
            <a:r>
              <a:rPr lang="en-US" altLang="zh-CN" sz="2000" dirty="0">
                <a:solidFill>
                  <a:srgbClr val="FF0000"/>
                </a:solidFill>
              </a:rPr>
              <a:t>1</a:t>
            </a:r>
            <a:r>
              <a:rPr lang="zh-CN" altLang="en-US" sz="2000" dirty="0">
                <a:solidFill>
                  <a:srgbClr val="FF0000"/>
                </a:solidFill>
              </a:rPr>
              <a:t>、第一次扫描数据库</a:t>
            </a:r>
            <a:endParaRPr lang="en-US" altLang="zh-CN" sz="2000" dirty="0">
              <a:solidFill>
                <a:srgbClr val="FF0000"/>
              </a:solidFill>
            </a:endParaRPr>
          </a:p>
          <a:p>
            <a:pPr marL="0" indent="0">
              <a:spcBef>
                <a:spcPts val="0"/>
              </a:spcBef>
              <a:buNone/>
              <a:defRPr/>
            </a:pPr>
            <a:r>
              <a:rPr lang="zh-CN" altLang="en-US" sz="2000" dirty="0">
                <a:solidFill>
                  <a:schemeClr val="tx1"/>
                </a:solidFill>
              </a:rPr>
              <a:t>导出频繁项（</a:t>
            </a:r>
            <a:r>
              <a:rPr lang="en-US" altLang="zh-CN" sz="2000" dirty="0">
                <a:solidFill>
                  <a:schemeClr val="tx1"/>
                </a:solidFill>
              </a:rPr>
              <a:t>1-</a:t>
            </a:r>
            <a:r>
              <a:rPr lang="zh-CN" altLang="en-US" sz="2000" dirty="0">
                <a:solidFill>
                  <a:schemeClr val="tx1"/>
                </a:solidFill>
              </a:rPr>
              <a:t>项集）的集合，并得到它们的支持度计数，然后将每个交易中的频繁项按支持度计数递减序排列，</a:t>
            </a:r>
            <a:r>
              <a:rPr lang="zh-CN" altLang="en-US" sz="2000" dirty="0">
                <a:solidFill>
                  <a:srgbClr val="FF0000"/>
                </a:solidFill>
              </a:rPr>
              <a:t>如下图：</a:t>
            </a:r>
            <a:endParaRPr lang="zh-CN" altLang="en-US" sz="2000" dirty="0">
              <a:solidFill>
                <a:srgbClr val="FF0000"/>
              </a:solidFill>
            </a:endParaRPr>
          </a:p>
          <a:p>
            <a:pPr marL="0" indent="0">
              <a:buNone/>
            </a:pPr>
            <a:endParaRPr lang="zh-CN" altLang="en-US" dirty="0"/>
          </a:p>
        </p:txBody>
      </p:sp>
      <p:sp>
        <p:nvSpPr>
          <p:cNvPr id="4" name="Rectangle 41"/>
          <p:cNvSpPr>
            <a:spLocks noChangeArrowheads="1"/>
          </p:cNvSpPr>
          <p:nvPr/>
        </p:nvSpPr>
        <p:spPr bwMode="auto">
          <a:xfrm>
            <a:off x="1673380" y="3429000"/>
            <a:ext cx="57277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nSpc>
                <a:spcPct val="40000"/>
              </a:lnSpc>
              <a:spcBef>
                <a:spcPct val="50000"/>
              </a:spcBef>
              <a:buFontTx/>
              <a:buNone/>
            </a:pPr>
            <a:r>
              <a:rPr lang="en-US" altLang="zh-CN" sz="2000" b="1" i="1" u="sng" dirty="0">
                <a:latin typeface="Times New Roman" panose="02020603050405020304" pitchFamily="18" charset="0"/>
                <a:ea typeface="宋体" panose="02010600030101010101" pitchFamily="2" charset="-122"/>
              </a:rPr>
              <a:t>TID		Items bought	  (ordered) frequent items</a:t>
            </a:r>
            <a:endParaRPr lang="en-US" altLang="zh-CN" sz="2000" b="1" i="1" u="sng"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100		{</a:t>
            </a:r>
            <a:r>
              <a:rPr lang="en-US" altLang="zh-CN" sz="2000" b="1" i="1" dirty="0">
                <a:latin typeface="Times New Roman" panose="02020603050405020304" pitchFamily="18" charset="0"/>
                <a:ea typeface="宋体" panose="02010600030101010101" pitchFamily="2" charset="-122"/>
              </a:rPr>
              <a:t>f, a, c, d, g, i, m, p</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m,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200		{</a:t>
            </a:r>
            <a:r>
              <a:rPr lang="en-US" altLang="zh-CN" sz="2000" b="1" i="1" dirty="0">
                <a:latin typeface="Times New Roman" panose="02020603050405020304" pitchFamily="18" charset="0"/>
                <a:ea typeface="宋体" panose="02010600030101010101" pitchFamily="2" charset="-122"/>
              </a:rPr>
              <a:t>a, b, c, f, l, m,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b, m</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300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f, h, j,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b</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400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c, k, s, p</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c, b,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500</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a, f, c, e, l, p, m, n</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m,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spcBef>
                <a:spcPts val="0"/>
              </a:spcBef>
              <a:buNone/>
              <a:defRPr/>
            </a:pP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树构建（第二次扫描数据库）</a:t>
            </a:r>
            <a:endParaRPr lang="en-US" altLang="zh-CN" sz="2000" dirty="0">
              <a:solidFill>
                <a:srgbClr val="FF0000"/>
              </a:solidFill>
            </a:endParaRPr>
          </a:p>
          <a:p>
            <a:pPr>
              <a:spcBef>
                <a:spcPts val="0"/>
              </a:spcBef>
              <a:buFont typeface="Wingdings" panose="05000000000000000000" pitchFamily="2" charset="2"/>
              <a:buChar char="Ø"/>
              <a:defRPr/>
            </a:pPr>
            <a:r>
              <a:rPr lang="zh-CN" altLang="en-US" sz="2000" dirty="0">
                <a:solidFill>
                  <a:schemeClr val="tx1"/>
                </a:solidFill>
              </a:rPr>
              <a:t>创建树的根节点，用</a:t>
            </a:r>
            <a:r>
              <a:rPr lang="en-US" altLang="zh-CN" sz="2000" dirty="0">
                <a:solidFill>
                  <a:schemeClr val="tx1"/>
                </a:solidFill>
              </a:rPr>
              <a:t>null</a:t>
            </a:r>
            <a:r>
              <a:rPr lang="zh-CN" altLang="en-US" sz="2000" dirty="0">
                <a:solidFill>
                  <a:schemeClr val="tx1"/>
                </a:solidFill>
              </a:rPr>
              <a:t>标记；</a:t>
            </a:r>
            <a:endParaRPr lang="zh-CN" altLang="en-US" sz="2000" dirty="0">
              <a:solidFill>
                <a:schemeClr val="tx1"/>
              </a:solidFill>
            </a:endParaRPr>
          </a:p>
          <a:p>
            <a:pPr>
              <a:spcBef>
                <a:spcPts val="0"/>
              </a:spcBef>
              <a:buFont typeface="Wingdings" panose="05000000000000000000" pitchFamily="2" charset="2"/>
              <a:buChar char="Ø"/>
              <a:defRPr/>
            </a:pPr>
            <a:r>
              <a:rPr lang="zh-CN" altLang="en-US" sz="2000" dirty="0">
                <a:solidFill>
                  <a:schemeClr val="tx1"/>
                </a:solidFill>
              </a:rPr>
              <a:t>每个交易中的频繁项按支持度计数递减序排列后，对每个交易创建一个分枝；</a:t>
            </a:r>
            <a:endParaRPr lang="en-US" altLang="zh-CN" sz="2000" dirty="0">
              <a:solidFill>
                <a:schemeClr val="tx1"/>
              </a:solidFill>
            </a:endParaRPr>
          </a:p>
          <a:p>
            <a:pPr marL="0" indent="0">
              <a:spcBef>
                <a:spcPts val="0"/>
              </a:spcBef>
              <a:buNone/>
              <a:defRPr/>
            </a:pPr>
            <a:r>
              <a:rPr lang="en-US" altLang="zh-CN" sz="2000" dirty="0">
                <a:solidFill>
                  <a:schemeClr val="tx1"/>
                </a:solidFill>
              </a:rPr>
              <a:t>     </a:t>
            </a:r>
            <a:r>
              <a:rPr lang="zh-CN" altLang="en-US" sz="2000" dirty="0">
                <a:solidFill>
                  <a:srgbClr val="FF0000"/>
                </a:solidFill>
              </a:rPr>
              <a:t>例如：</a:t>
            </a:r>
            <a:r>
              <a:rPr lang="zh-CN" altLang="en-US" sz="2000" dirty="0">
                <a:solidFill>
                  <a:schemeClr val="tx1"/>
                </a:solidFill>
              </a:rPr>
              <a:t>为第一个交易</a:t>
            </a:r>
            <a:r>
              <a:rPr lang="en-US" altLang="zh-CN" sz="2000" dirty="0">
                <a:solidFill>
                  <a:schemeClr val="tx1"/>
                </a:solidFill>
              </a:rPr>
              <a:t>{f, c, a, m, p}</a:t>
            </a:r>
            <a:r>
              <a:rPr lang="zh-CN" altLang="en-US" sz="2000" dirty="0">
                <a:solidFill>
                  <a:schemeClr val="tx1"/>
                </a:solidFill>
              </a:rPr>
              <a:t>构建一个分枝；</a:t>
            </a:r>
            <a:endParaRPr lang="zh-CN" altLang="en-US" sz="2000" dirty="0">
              <a:solidFill>
                <a:schemeClr val="tx1"/>
              </a:solidFill>
            </a:endParaRPr>
          </a:p>
          <a:p>
            <a:pPr>
              <a:spcBef>
                <a:spcPts val="0"/>
              </a:spcBef>
              <a:buFont typeface="Wingdings" panose="05000000000000000000" pitchFamily="2" charset="2"/>
              <a:buChar char="Ø"/>
              <a:defRPr/>
            </a:pPr>
            <a:r>
              <a:rPr lang="zh-CN" altLang="en-US" sz="2000" dirty="0">
                <a:solidFill>
                  <a:schemeClr val="tx1"/>
                </a:solidFill>
              </a:rPr>
              <a:t>当考虑为一个交易增加分枝时，沿共同前缀上的每个节点的计数加</a:t>
            </a:r>
            <a:r>
              <a:rPr lang="en-US" altLang="zh-CN" sz="2000" dirty="0">
                <a:solidFill>
                  <a:schemeClr val="tx1"/>
                </a:solidFill>
              </a:rPr>
              <a:t>1</a:t>
            </a:r>
            <a:r>
              <a:rPr lang="zh-CN" altLang="en-US" sz="2000" dirty="0">
                <a:solidFill>
                  <a:schemeClr val="tx1"/>
                </a:solidFill>
              </a:rPr>
              <a:t>，为跟随前缀后的项创建节点并连接；</a:t>
            </a:r>
            <a:br>
              <a:rPr lang="en-US" altLang="zh-CN" sz="2000" dirty="0">
                <a:solidFill>
                  <a:schemeClr val="tx1"/>
                </a:solidFill>
              </a:rPr>
            </a:br>
            <a:r>
              <a:rPr lang="zh-CN" altLang="en-US" sz="2000" dirty="0">
                <a:solidFill>
                  <a:srgbClr val="FF0000"/>
                </a:solidFill>
              </a:rPr>
              <a:t>例如：</a:t>
            </a:r>
            <a:r>
              <a:rPr lang="zh-CN" altLang="en-US" sz="2000" dirty="0">
                <a:solidFill>
                  <a:schemeClr val="tx1"/>
                </a:solidFill>
              </a:rPr>
              <a:t>将第二个事务</a:t>
            </a:r>
            <a:r>
              <a:rPr lang="en-US" altLang="zh-CN" sz="2000" dirty="0">
                <a:solidFill>
                  <a:schemeClr val="tx1"/>
                </a:solidFill>
              </a:rPr>
              <a:t>{f, c, a, b, m}</a:t>
            </a:r>
            <a:r>
              <a:rPr lang="zh-CN" altLang="en-US" sz="2000" dirty="0">
                <a:solidFill>
                  <a:schemeClr val="tx1"/>
                </a:solidFill>
              </a:rPr>
              <a:t>加到树上时，将为</a:t>
            </a:r>
            <a:r>
              <a:rPr lang="en-US" altLang="zh-CN" sz="2000" dirty="0">
                <a:solidFill>
                  <a:schemeClr val="tx1"/>
                </a:solidFill>
              </a:rPr>
              <a:t>f</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a:t>
            </a:r>
            <a:r>
              <a:rPr lang="en-US" altLang="zh-CN" sz="2000" dirty="0">
                <a:solidFill>
                  <a:schemeClr val="tx1"/>
                </a:solidFill>
              </a:rPr>
              <a:t>a</a:t>
            </a:r>
            <a:r>
              <a:rPr lang="zh-CN" altLang="en-US" sz="2000" dirty="0">
                <a:solidFill>
                  <a:schemeClr val="tx1"/>
                </a:solidFill>
              </a:rPr>
              <a:t>各增计数</a:t>
            </a:r>
            <a:r>
              <a:rPr lang="en-US" altLang="zh-CN" sz="2000" dirty="0">
                <a:solidFill>
                  <a:schemeClr val="tx1"/>
                </a:solidFill>
              </a:rPr>
              <a:t>1</a:t>
            </a:r>
            <a:r>
              <a:rPr lang="zh-CN" altLang="en-US" sz="2000" dirty="0">
                <a:solidFill>
                  <a:schemeClr val="tx1"/>
                </a:solidFill>
              </a:rPr>
              <a:t>，然后为</a:t>
            </a:r>
            <a:r>
              <a:rPr lang="en-US" altLang="zh-CN" sz="2000" dirty="0">
                <a:solidFill>
                  <a:schemeClr val="tx1"/>
                </a:solidFill>
              </a:rPr>
              <a:t>{b, m}</a:t>
            </a:r>
            <a:r>
              <a:rPr lang="zh-CN" altLang="en-US" sz="2000" dirty="0">
                <a:solidFill>
                  <a:schemeClr val="tx1"/>
                </a:solidFill>
              </a:rPr>
              <a:t>创建分枝；</a:t>
            </a:r>
            <a:endParaRPr lang="zh-CN" altLang="en-US" sz="2000" dirty="0">
              <a:solidFill>
                <a:schemeClr val="tx1"/>
              </a:solidFill>
            </a:endParaRPr>
          </a:p>
          <a:p>
            <a:pPr>
              <a:spcBef>
                <a:spcPts val="0"/>
              </a:spcBef>
              <a:buFont typeface="Wingdings" panose="05000000000000000000" pitchFamily="2" charset="2"/>
              <a:buChar char="Ø"/>
              <a:defRPr/>
            </a:pPr>
            <a:r>
              <a:rPr lang="zh-CN" altLang="en-US" sz="2000" dirty="0">
                <a:solidFill>
                  <a:schemeClr val="tx1"/>
                </a:solidFill>
              </a:rPr>
              <a:t>创建一个项头表，每个项通过一个节点链指向它在树中的出现，以方便遍历。</a:t>
            </a:r>
            <a:r>
              <a:rPr lang="zh-CN" altLang="en-US" sz="2000" dirty="0">
                <a:solidFill>
                  <a:srgbClr val="FF0000"/>
                </a:solidFill>
              </a:rPr>
              <a:t>如左表：</a:t>
            </a:r>
            <a:endParaRPr lang="zh-CN" alt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spcBef>
                <a:spcPts val="0"/>
              </a:spcBef>
              <a:buNone/>
              <a:defRPr/>
            </a:pP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树构建（第二次扫描数据库）</a:t>
            </a:r>
            <a:endParaRPr lang="en-US" altLang="zh-CN" sz="2000" dirty="0">
              <a:solidFill>
                <a:srgbClr val="FF0000"/>
              </a:solidFill>
            </a:endParaRPr>
          </a:p>
          <a:p>
            <a:pPr marL="0" indent="0">
              <a:buNone/>
            </a:pPr>
            <a:endParaRPr lang="zh-CN" altLang="en-US" sz="2000" dirty="0"/>
          </a:p>
        </p:txBody>
      </p:sp>
      <p:grpSp>
        <p:nvGrpSpPr>
          <p:cNvPr id="4" name="Group 4"/>
          <p:cNvGrpSpPr/>
          <p:nvPr/>
        </p:nvGrpSpPr>
        <p:grpSpPr bwMode="auto">
          <a:xfrm>
            <a:off x="4355976" y="2999506"/>
            <a:ext cx="4637088" cy="3525838"/>
            <a:chOff x="2496" y="1772"/>
            <a:chExt cx="2921" cy="2226"/>
          </a:xfrm>
        </p:grpSpPr>
        <p:sp>
          <p:nvSpPr>
            <p:cNvPr id="5" name="Text Box 5"/>
            <p:cNvSpPr txBox="1">
              <a:spLocks noChangeArrowheads="1"/>
            </p:cNvSpPr>
            <p:nvPr/>
          </p:nvSpPr>
          <p:spPr bwMode="auto">
            <a:xfrm>
              <a:off x="4796" y="1772"/>
              <a:ext cx="526"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{}null</a:t>
              </a:r>
              <a:endParaRPr lang="en-US" altLang="zh-CN" sz="2000">
                <a:latin typeface="Times New Roman" panose="02020603050405020304" pitchFamily="18" charset="0"/>
                <a:ea typeface="宋体" panose="02010600030101010101" pitchFamily="2" charset="-122"/>
              </a:endParaRPr>
            </a:p>
          </p:txBody>
        </p:sp>
        <p:sp>
          <p:nvSpPr>
            <p:cNvPr id="6" name="Text Box 6"/>
            <p:cNvSpPr txBox="1">
              <a:spLocks noChangeArrowheads="1"/>
            </p:cNvSpPr>
            <p:nvPr/>
          </p:nvSpPr>
          <p:spPr bwMode="auto">
            <a:xfrm>
              <a:off x="4508" y="2205"/>
              <a:ext cx="301"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f:4</a:t>
              </a:r>
              <a:endParaRPr lang="en-US" altLang="zh-CN" sz="2000" i="1">
                <a:latin typeface="Times New Roman" panose="02020603050405020304" pitchFamily="18" charset="0"/>
                <a:ea typeface="宋体" panose="02010600030101010101" pitchFamily="2" charset="-122"/>
              </a:endParaRPr>
            </a:p>
          </p:txBody>
        </p:sp>
        <p:sp>
          <p:nvSpPr>
            <p:cNvPr id="7" name="Text Box 7"/>
            <p:cNvSpPr txBox="1">
              <a:spLocks noChangeArrowheads="1"/>
            </p:cNvSpPr>
            <p:nvPr/>
          </p:nvSpPr>
          <p:spPr bwMode="auto">
            <a:xfrm>
              <a:off x="5084" y="2205"/>
              <a:ext cx="328"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c:1</a:t>
              </a:r>
              <a:endParaRPr lang="en-US" altLang="zh-CN" sz="2000" i="1">
                <a:latin typeface="Times New Roman" panose="02020603050405020304" pitchFamily="18" charset="0"/>
                <a:ea typeface="宋体" panose="02010600030101010101" pitchFamily="2" charset="-122"/>
              </a:endParaRPr>
            </a:p>
          </p:txBody>
        </p:sp>
        <p:sp>
          <p:nvSpPr>
            <p:cNvPr id="8" name="Text Box 8"/>
            <p:cNvSpPr txBox="1">
              <a:spLocks noChangeArrowheads="1"/>
            </p:cNvSpPr>
            <p:nvPr/>
          </p:nvSpPr>
          <p:spPr bwMode="auto">
            <a:xfrm>
              <a:off x="5080" y="2588"/>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9" name="Text Box 9"/>
            <p:cNvSpPr txBox="1">
              <a:spLocks noChangeArrowheads="1"/>
            </p:cNvSpPr>
            <p:nvPr/>
          </p:nvSpPr>
          <p:spPr bwMode="auto">
            <a:xfrm>
              <a:off x="5080" y="2971"/>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p:1</a:t>
              </a:r>
              <a:endParaRPr lang="en-US" altLang="zh-CN" sz="2000" i="1">
                <a:latin typeface="Times New Roman" panose="02020603050405020304" pitchFamily="18" charset="0"/>
                <a:ea typeface="宋体" panose="02010600030101010101" pitchFamily="2" charset="-122"/>
              </a:endParaRPr>
            </a:p>
          </p:txBody>
        </p:sp>
        <p:cxnSp>
          <p:nvCxnSpPr>
            <p:cNvPr id="10" name="AutoShape 10"/>
            <p:cNvCxnSpPr>
              <a:cxnSpLocks noChangeShapeType="1"/>
              <a:stCxn id="7" idx="2"/>
              <a:endCxn id="8" idx="0"/>
            </p:cNvCxnSpPr>
            <p:nvPr/>
          </p:nvCxnSpPr>
          <p:spPr bwMode="auto">
            <a:xfrm>
              <a:off x="5248" y="2458"/>
              <a:ext cx="1"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1" name="AutoShape 11"/>
            <p:cNvCxnSpPr>
              <a:cxnSpLocks noChangeShapeType="1"/>
              <a:stCxn id="8" idx="2"/>
              <a:endCxn id="9" idx="0"/>
            </p:cNvCxnSpPr>
            <p:nvPr/>
          </p:nvCxnSpPr>
          <p:spPr bwMode="auto">
            <a:xfrm>
              <a:off x="5249" y="2842"/>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2" name="AutoShape 12"/>
            <p:cNvCxnSpPr>
              <a:cxnSpLocks noChangeShapeType="1"/>
              <a:stCxn id="5" idx="2"/>
              <a:endCxn id="7" idx="0"/>
            </p:cNvCxnSpPr>
            <p:nvPr/>
          </p:nvCxnSpPr>
          <p:spPr bwMode="auto">
            <a:xfrm>
              <a:off x="4935" y="2026"/>
              <a:ext cx="313" cy="18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 name="AutoShape 13"/>
            <p:cNvCxnSpPr>
              <a:cxnSpLocks noChangeShapeType="1"/>
              <a:stCxn id="5" idx="2"/>
              <a:endCxn id="6" idx="0"/>
            </p:cNvCxnSpPr>
            <p:nvPr/>
          </p:nvCxnSpPr>
          <p:spPr bwMode="auto">
            <a:xfrm flipH="1">
              <a:off x="4659" y="2026"/>
              <a:ext cx="276" cy="18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4" name="Text Box 14"/>
            <p:cNvSpPr txBox="1">
              <a:spLocks noChangeArrowheads="1"/>
            </p:cNvSpPr>
            <p:nvPr/>
          </p:nvSpPr>
          <p:spPr bwMode="auto">
            <a:xfrm>
              <a:off x="4700" y="2588"/>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15" name="Text Box 15"/>
            <p:cNvSpPr txBox="1">
              <a:spLocks noChangeArrowheads="1"/>
            </p:cNvSpPr>
            <p:nvPr/>
          </p:nvSpPr>
          <p:spPr bwMode="auto">
            <a:xfrm>
              <a:off x="4321" y="2588"/>
              <a:ext cx="328"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endParaRPr lang="en-US" altLang="zh-CN" sz="2000" i="1">
                <a:latin typeface="Times New Roman" panose="02020603050405020304" pitchFamily="18" charset="0"/>
                <a:ea typeface="宋体" panose="02010600030101010101" pitchFamily="2" charset="-122"/>
              </a:endParaRPr>
            </a:p>
          </p:txBody>
        </p:sp>
        <p:cxnSp>
          <p:nvCxnSpPr>
            <p:cNvPr id="16" name="AutoShape 16"/>
            <p:cNvCxnSpPr>
              <a:cxnSpLocks noChangeShapeType="1"/>
              <a:stCxn id="6" idx="2"/>
              <a:endCxn id="15" idx="0"/>
            </p:cNvCxnSpPr>
            <p:nvPr/>
          </p:nvCxnSpPr>
          <p:spPr bwMode="auto">
            <a:xfrm flipH="1">
              <a:off x="4485" y="2458"/>
              <a:ext cx="174"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 name="AutoShape 17"/>
            <p:cNvCxnSpPr>
              <a:cxnSpLocks noChangeShapeType="1"/>
              <a:stCxn id="6" idx="2"/>
              <a:endCxn id="14" idx="0"/>
            </p:cNvCxnSpPr>
            <p:nvPr/>
          </p:nvCxnSpPr>
          <p:spPr bwMode="auto">
            <a:xfrm>
              <a:off x="4659" y="2458"/>
              <a:ext cx="21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8" name="Text Box 18"/>
            <p:cNvSpPr txBox="1">
              <a:spLocks noChangeArrowheads="1"/>
            </p:cNvSpPr>
            <p:nvPr/>
          </p:nvSpPr>
          <p:spPr bwMode="auto">
            <a:xfrm>
              <a:off x="4316" y="2971"/>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a:3</a:t>
              </a:r>
              <a:endParaRPr lang="en-US" altLang="zh-CN" sz="2000" i="1">
                <a:latin typeface="Times New Roman" panose="02020603050405020304" pitchFamily="18" charset="0"/>
                <a:ea typeface="宋体" panose="02010600030101010101" pitchFamily="2" charset="-122"/>
              </a:endParaRPr>
            </a:p>
          </p:txBody>
        </p:sp>
        <p:sp>
          <p:nvSpPr>
            <p:cNvPr id="19" name="Text Box 19"/>
            <p:cNvSpPr txBox="1">
              <a:spLocks noChangeArrowheads="1"/>
            </p:cNvSpPr>
            <p:nvPr/>
          </p:nvSpPr>
          <p:spPr bwMode="auto">
            <a:xfrm>
              <a:off x="4556" y="3356"/>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20" name="Text Box 20"/>
            <p:cNvSpPr txBox="1">
              <a:spLocks noChangeArrowheads="1"/>
            </p:cNvSpPr>
            <p:nvPr/>
          </p:nvSpPr>
          <p:spPr bwMode="auto">
            <a:xfrm>
              <a:off x="4130" y="3356"/>
              <a:ext cx="373"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m:2</a:t>
              </a:r>
              <a:endParaRPr lang="en-US" altLang="zh-CN" sz="2000" i="1">
                <a:latin typeface="Times New Roman" panose="02020603050405020304" pitchFamily="18" charset="0"/>
                <a:ea typeface="宋体" panose="02010600030101010101" pitchFamily="2" charset="-122"/>
              </a:endParaRPr>
            </a:p>
          </p:txBody>
        </p:sp>
        <p:sp>
          <p:nvSpPr>
            <p:cNvPr id="21" name="Text Box 21"/>
            <p:cNvSpPr txBox="1">
              <a:spLocks noChangeArrowheads="1"/>
            </p:cNvSpPr>
            <p:nvPr/>
          </p:nvSpPr>
          <p:spPr bwMode="auto">
            <a:xfrm>
              <a:off x="4148" y="3739"/>
              <a:ext cx="337"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p:2</a:t>
              </a:r>
              <a:endParaRPr lang="en-US" altLang="zh-CN" sz="2000" i="1">
                <a:latin typeface="Times New Roman" panose="02020603050405020304" pitchFamily="18" charset="0"/>
                <a:ea typeface="宋体" panose="02010600030101010101" pitchFamily="2" charset="-122"/>
              </a:endParaRPr>
            </a:p>
          </p:txBody>
        </p:sp>
        <p:cxnSp>
          <p:nvCxnSpPr>
            <p:cNvPr id="22" name="AutoShape 22"/>
            <p:cNvCxnSpPr>
              <a:cxnSpLocks noChangeShapeType="1"/>
              <a:stCxn id="15" idx="2"/>
              <a:endCxn id="18" idx="0"/>
            </p:cNvCxnSpPr>
            <p:nvPr/>
          </p:nvCxnSpPr>
          <p:spPr bwMode="auto">
            <a:xfrm>
              <a:off x="4485" y="2842"/>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3" name="AutoShape 23"/>
            <p:cNvCxnSpPr>
              <a:cxnSpLocks noChangeShapeType="1"/>
              <a:stCxn id="18" idx="2"/>
              <a:endCxn id="20" idx="0"/>
            </p:cNvCxnSpPr>
            <p:nvPr/>
          </p:nvCxnSpPr>
          <p:spPr bwMode="auto">
            <a:xfrm flipH="1">
              <a:off x="4317" y="3226"/>
              <a:ext cx="168"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4" name="AutoShape 24"/>
            <p:cNvCxnSpPr>
              <a:cxnSpLocks noChangeShapeType="1"/>
              <a:stCxn id="18" idx="2"/>
              <a:endCxn id="19" idx="0"/>
            </p:cNvCxnSpPr>
            <p:nvPr/>
          </p:nvCxnSpPr>
          <p:spPr bwMode="auto">
            <a:xfrm>
              <a:off x="4485" y="3226"/>
              <a:ext cx="24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 name="AutoShape 25"/>
            <p:cNvCxnSpPr>
              <a:cxnSpLocks noChangeShapeType="1"/>
              <a:stCxn id="20" idx="2"/>
              <a:endCxn id="21" idx="0"/>
            </p:cNvCxnSpPr>
            <p:nvPr/>
          </p:nvCxnSpPr>
          <p:spPr bwMode="auto">
            <a:xfrm>
              <a:off x="4317" y="3610"/>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6" name="Text Box 26"/>
            <p:cNvSpPr txBox="1">
              <a:spLocks noChangeArrowheads="1"/>
            </p:cNvSpPr>
            <p:nvPr/>
          </p:nvSpPr>
          <p:spPr bwMode="auto">
            <a:xfrm>
              <a:off x="4538" y="3739"/>
              <a:ext cx="373" cy="25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m:1</a:t>
              </a:r>
              <a:endParaRPr lang="en-US" altLang="zh-CN" sz="2000" i="1">
                <a:latin typeface="Times New Roman" panose="02020603050405020304" pitchFamily="18" charset="0"/>
                <a:ea typeface="宋体" panose="02010600030101010101" pitchFamily="2" charset="-122"/>
              </a:endParaRPr>
            </a:p>
          </p:txBody>
        </p:sp>
        <p:cxnSp>
          <p:nvCxnSpPr>
            <p:cNvPr id="27" name="AutoShape 27"/>
            <p:cNvCxnSpPr>
              <a:cxnSpLocks noChangeShapeType="1"/>
              <a:stCxn id="19" idx="2"/>
              <a:endCxn id="26" idx="0"/>
            </p:cNvCxnSpPr>
            <p:nvPr/>
          </p:nvCxnSpPr>
          <p:spPr bwMode="auto">
            <a:xfrm>
              <a:off x="4725" y="3610"/>
              <a:ext cx="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8" name="Text Box 28"/>
            <p:cNvSpPr txBox="1">
              <a:spLocks noChangeArrowheads="1"/>
            </p:cNvSpPr>
            <p:nvPr/>
          </p:nvSpPr>
          <p:spPr bwMode="auto">
            <a:xfrm>
              <a:off x="2496" y="1925"/>
              <a:ext cx="1602" cy="1627"/>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nSpc>
                  <a:spcPct val="90000"/>
                </a:lnSpc>
                <a:spcBef>
                  <a:spcPct val="0"/>
                </a:spcBef>
                <a:buFontTx/>
                <a:buNone/>
              </a:pPr>
              <a:r>
                <a:rPr lang="zh-CN" altLang="en-US" sz="2000" b="1" dirty="0"/>
                <a:t>项头表</a:t>
              </a:r>
              <a:endParaRPr lang="zh-CN" altLang="en-US" sz="2000" b="1" dirty="0"/>
            </a:p>
            <a:p>
              <a:pPr>
                <a:lnSpc>
                  <a:spcPct val="90000"/>
                </a:lnSpc>
                <a:spcBef>
                  <a:spcPct val="0"/>
                </a:spcBef>
                <a:buFontTx/>
                <a:buNone/>
              </a:pPr>
              <a:endParaRPr lang="zh-CN" altLang="en-US" sz="2000" b="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b="1" i="1" u="sng" dirty="0">
                  <a:latin typeface="Times New Roman" panose="02020603050405020304" pitchFamily="18" charset="0"/>
                  <a:ea typeface="宋体" panose="02010600030101010101" pitchFamily="2" charset="-122"/>
                </a:rPr>
                <a:t>Item  frequency  head </a:t>
              </a:r>
              <a:endParaRPr lang="en-US" altLang="zh-CN" sz="2000" b="1" i="1" u="sng"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 f	4</a:t>
              </a:r>
              <a:endParaRPr lang="en-US" altLang="zh-CN" sz="2000" i="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c	4</a:t>
              </a:r>
              <a:endParaRPr lang="en-US" altLang="zh-CN" sz="2000" i="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a	3</a:t>
              </a:r>
              <a:endParaRPr lang="en-US" altLang="zh-CN" sz="2000" i="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b	3</a:t>
              </a:r>
              <a:endParaRPr lang="en-US" altLang="zh-CN" sz="2000" i="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m	3</a:t>
              </a:r>
              <a:endParaRPr lang="en-US" altLang="zh-CN" sz="2000" i="1"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dirty="0">
                  <a:latin typeface="Times New Roman" panose="02020603050405020304" pitchFamily="18" charset="0"/>
                  <a:ea typeface="宋体" panose="02010600030101010101" pitchFamily="2" charset="-122"/>
                </a:rPr>
                <a:t>p	3</a:t>
              </a:r>
              <a:endParaRPr lang="en-US" altLang="zh-CN" sz="2000" dirty="0">
                <a:latin typeface="Times New Roman" panose="02020603050405020304" pitchFamily="18" charset="0"/>
                <a:ea typeface="宋体" panose="02010600030101010101" pitchFamily="2" charset="-122"/>
              </a:endParaRPr>
            </a:p>
          </p:txBody>
        </p:sp>
        <p:sp>
          <p:nvSpPr>
            <p:cNvPr id="29" name="Freeform 29"/>
            <p:cNvSpPr/>
            <p:nvPr/>
          </p:nvSpPr>
          <p:spPr bwMode="auto">
            <a:xfrm>
              <a:off x="3879" y="2341"/>
              <a:ext cx="672" cy="24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30"/>
            <p:cNvSpPr/>
            <p:nvPr/>
          </p:nvSpPr>
          <p:spPr bwMode="auto">
            <a:xfrm>
              <a:off x="3879" y="2725"/>
              <a:ext cx="432" cy="1"/>
            </a:xfrm>
            <a:custGeom>
              <a:avLst/>
              <a:gdLst>
                <a:gd name="T0" fmla="*/ 0 w 432"/>
                <a:gd name="T1" fmla="*/ 0 h 1"/>
                <a:gd name="T2" fmla="*/ 4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Freeform 31"/>
            <p:cNvSpPr/>
            <p:nvPr/>
          </p:nvSpPr>
          <p:spPr bwMode="auto">
            <a:xfrm>
              <a:off x="4599" y="2341"/>
              <a:ext cx="480" cy="384"/>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Freeform 32"/>
            <p:cNvSpPr/>
            <p:nvPr/>
          </p:nvSpPr>
          <p:spPr bwMode="auto">
            <a:xfrm>
              <a:off x="3879" y="2928"/>
              <a:ext cx="432" cy="192"/>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Freeform 33"/>
            <p:cNvSpPr/>
            <p:nvPr/>
          </p:nvSpPr>
          <p:spPr bwMode="auto">
            <a:xfrm>
              <a:off x="3888" y="3072"/>
              <a:ext cx="720" cy="384"/>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Freeform 34"/>
            <p:cNvSpPr/>
            <p:nvPr/>
          </p:nvSpPr>
          <p:spPr bwMode="auto">
            <a:xfrm>
              <a:off x="4848" y="2832"/>
              <a:ext cx="56" cy="672"/>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Line 35"/>
            <p:cNvSpPr>
              <a:spLocks noChangeShapeType="1"/>
            </p:cNvSpPr>
            <p:nvPr/>
          </p:nvSpPr>
          <p:spPr bwMode="auto">
            <a:xfrm>
              <a:off x="4983" y="2725"/>
              <a:ext cx="96"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Freeform 36"/>
            <p:cNvSpPr/>
            <p:nvPr/>
          </p:nvSpPr>
          <p:spPr bwMode="auto">
            <a:xfrm>
              <a:off x="3888" y="3264"/>
              <a:ext cx="288" cy="24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Freeform 37"/>
            <p:cNvSpPr/>
            <p:nvPr/>
          </p:nvSpPr>
          <p:spPr bwMode="auto">
            <a:xfrm>
              <a:off x="4464" y="3504"/>
              <a:ext cx="96" cy="384"/>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 name="Freeform 38"/>
            <p:cNvSpPr/>
            <p:nvPr/>
          </p:nvSpPr>
          <p:spPr bwMode="auto">
            <a:xfrm>
              <a:off x="3888" y="3456"/>
              <a:ext cx="288" cy="432"/>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 name="Freeform 39"/>
            <p:cNvSpPr/>
            <p:nvPr/>
          </p:nvSpPr>
          <p:spPr bwMode="auto">
            <a:xfrm>
              <a:off x="4464" y="3216"/>
              <a:ext cx="768" cy="67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0" name="Rectangle 41"/>
          <p:cNvSpPr>
            <a:spLocks noChangeArrowheads="1"/>
          </p:cNvSpPr>
          <p:nvPr/>
        </p:nvSpPr>
        <p:spPr bwMode="auto">
          <a:xfrm>
            <a:off x="178075" y="1515049"/>
            <a:ext cx="57277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nSpc>
                <a:spcPct val="40000"/>
              </a:lnSpc>
              <a:spcBef>
                <a:spcPct val="50000"/>
              </a:spcBef>
              <a:buFontTx/>
              <a:buNone/>
            </a:pPr>
            <a:r>
              <a:rPr lang="en-US" altLang="zh-CN" sz="2000" b="1" i="1" u="sng" dirty="0">
                <a:latin typeface="Times New Roman" panose="02020603050405020304" pitchFamily="18" charset="0"/>
                <a:ea typeface="宋体" panose="02010600030101010101" pitchFamily="2" charset="-122"/>
              </a:rPr>
              <a:t>TID		Items bought	  (ordered) frequent items</a:t>
            </a:r>
            <a:endParaRPr lang="en-US" altLang="zh-CN" sz="2000" b="1" i="1" u="sng"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100		{</a:t>
            </a:r>
            <a:r>
              <a:rPr lang="en-US" altLang="zh-CN" sz="2000" b="1" i="1" dirty="0">
                <a:latin typeface="Times New Roman" panose="02020603050405020304" pitchFamily="18" charset="0"/>
                <a:ea typeface="宋体" panose="02010600030101010101" pitchFamily="2" charset="-122"/>
              </a:rPr>
              <a:t>f, a, c, d, g, i, m, p</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m,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200		{</a:t>
            </a:r>
            <a:r>
              <a:rPr lang="en-US" altLang="zh-CN" sz="2000" b="1" i="1" dirty="0">
                <a:latin typeface="Times New Roman" panose="02020603050405020304" pitchFamily="18" charset="0"/>
                <a:ea typeface="宋体" panose="02010600030101010101" pitchFamily="2" charset="-122"/>
              </a:rPr>
              <a:t>a, b, c, f, l, m,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b, m</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300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f, h, j, o</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b</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400	</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b, c, k, s, p</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c, b,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40000"/>
              </a:lnSpc>
              <a:spcBef>
                <a:spcPct val="50000"/>
              </a:spcBef>
              <a:buFontTx/>
              <a:buNone/>
            </a:pPr>
            <a:r>
              <a:rPr lang="en-US" altLang="zh-CN" sz="2000" b="1" dirty="0">
                <a:latin typeface="Times New Roman" panose="02020603050405020304" pitchFamily="18" charset="0"/>
                <a:ea typeface="宋体" panose="02010600030101010101" pitchFamily="2" charset="-122"/>
              </a:rPr>
              <a:t>500</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a, f, c, e, l, p, m, n</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 c, a, m, p</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buNone/>
            </a:pPr>
            <a:r>
              <a:rPr lang="en-US" altLang="zh-CN" sz="2000" dirty="0">
                <a:solidFill>
                  <a:srgbClr val="FF0000"/>
                </a:solidFill>
              </a:rPr>
              <a:t>3</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树挖掘</a:t>
            </a:r>
            <a:endParaRPr lang="zh-CN" altLang="en-US" sz="2000" dirty="0">
              <a:solidFill>
                <a:srgbClr val="FF0000"/>
              </a:solidFill>
            </a:endParaRPr>
          </a:p>
          <a:p>
            <a:pPr marL="0" lvl="1" indent="0">
              <a:spcBef>
                <a:spcPct val="0"/>
              </a:spcBef>
              <a:buNone/>
            </a:pPr>
            <a:r>
              <a:rPr lang="zh-CN" altLang="en-US" dirty="0"/>
              <a:t>（</a:t>
            </a:r>
            <a:r>
              <a:rPr lang="en-US" altLang="zh-CN" dirty="0"/>
              <a:t>1</a:t>
            </a:r>
            <a:r>
              <a:rPr lang="zh-CN" altLang="en-US" dirty="0"/>
              <a:t>）由长度为</a:t>
            </a:r>
            <a:r>
              <a:rPr lang="en-US" altLang="zh-CN" dirty="0"/>
              <a:t>1</a:t>
            </a:r>
            <a:r>
              <a:rPr lang="zh-CN" altLang="en-US" dirty="0"/>
              <a:t>的频繁模式（初始后缀模式）开始，构造它的</a:t>
            </a:r>
            <a:r>
              <a:rPr lang="zh-CN" altLang="en-US" dirty="0">
                <a:solidFill>
                  <a:srgbClr val="FF0000"/>
                </a:solidFill>
              </a:rPr>
              <a:t>条件模式基</a:t>
            </a:r>
            <a:r>
              <a:rPr lang="zh-CN" altLang="en-US" dirty="0"/>
              <a:t>（一个</a:t>
            </a:r>
            <a:r>
              <a:rPr lang="zh-CN" altLang="en-US" dirty="0">
                <a:solidFill>
                  <a:srgbClr val="FF0000"/>
                </a:solidFill>
              </a:rPr>
              <a:t>“子数据库”</a:t>
            </a:r>
            <a:r>
              <a:rPr lang="zh-CN" altLang="en-US" dirty="0"/>
              <a:t>，由</a:t>
            </a:r>
            <a:r>
              <a:rPr lang="en-US" altLang="zh-CN" dirty="0"/>
              <a:t>FP</a:t>
            </a:r>
            <a:r>
              <a:rPr lang="zh-CN" altLang="en-US" dirty="0"/>
              <a:t>树中与该后缀模式一起出现的前缀路径集组成）；</a:t>
            </a:r>
            <a:endParaRPr lang="zh-CN" altLang="en-US" dirty="0"/>
          </a:p>
          <a:p>
            <a:pPr marL="0" lvl="1" indent="0">
              <a:spcBef>
                <a:spcPct val="0"/>
              </a:spcBef>
              <a:buNone/>
            </a:pPr>
            <a:r>
              <a:rPr lang="zh-CN" altLang="en-US" dirty="0"/>
              <a:t>（</a:t>
            </a:r>
            <a:r>
              <a:rPr lang="en-US" altLang="zh-CN" dirty="0"/>
              <a:t>2</a:t>
            </a:r>
            <a:r>
              <a:rPr lang="zh-CN" altLang="en-US" dirty="0"/>
              <a:t>）构造长度为</a:t>
            </a:r>
            <a:r>
              <a:rPr lang="en-US" altLang="zh-CN" dirty="0"/>
              <a:t>1</a:t>
            </a:r>
            <a:r>
              <a:rPr lang="zh-CN" altLang="en-US" dirty="0"/>
              <a:t>的频繁模式（初始后缀模式）的</a:t>
            </a:r>
            <a:r>
              <a:rPr lang="zh-CN" altLang="en-US" dirty="0">
                <a:solidFill>
                  <a:srgbClr val="FF0000"/>
                </a:solidFill>
              </a:rPr>
              <a:t>条件</a:t>
            </a:r>
            <a:r>
              <a:rPr lang="en-US" altLang="zh-CN" dirty="0">
                <a:solidFill>
                  <a:srgbClr val="FF0000"/>
                </a:solidFill>
              </a:rPr>
              <a:t>FP</a:t>
            </a:r>
            <a:r>
              <a:rPr lang="zh-CN" altLang="en-US" dirty="0">
                <a:solidFill>
                  <a:srgbClr val="FF0000"/>
                </a:solidFill>
              </a:rPr>
              <a:t>树</a:t>
            </a:r>
            <a:r>
              <a:rPr lang="zh-CN" altLang="en-US" dirty="0"/>
              <a:t>；</a:t>
            </a:r>
            <a:endParaRPr lang="en-US" altLang="zh-CN" dirty="0"/>
          </a:p>
          <a:p>
            <a:pPr marL="0" lvl="1" indent="0">
              <a:spcBef>
                <a:spcPct val="0"/>
              </a:spcBef>
              <a:buNone/>
            </a:pPr>
            <a:r>
              <a:rPr lang="zh-CN" altLang="en-US" dirty="0"/>
              <a:t>（</a:t>
            </a:r>
            <a:r>
              <a:rPr lang="en-US" altLang="zh-CN" dirty="0"/>
              <a:t>3</a:t>
            </a:r>
            <a:r>
              <a:rPr lang="zh-CN" altLang="en-US" dirty="0"/>
              <a:t>）递归地在条件</a:t>
            </a:r>
            <a:r>
              <a:rPr lang="en-US" altLang="zh-CN" dirty="0"/>
              <a:t>FP</a:t>
            </a:r>
            <a:r>
              <a:rPr lang="zh-CN" altLang="en-US" dirty="0"/>
              <a:t>树上挖掘频繁模式。模式增长通过初始后缀模式与条件</a:t>
            </a:r>
            <a:r>
              <a:rPr lang="en-US" altLang="zh-CN" dirty="0"/>
              <a:t>FP</a:t>
            </a:r>
            <a:r>
              <a:rPr lang="zh-CN" altLang="en-US" dirty="0"/>
              <a:t>树产生的频繁模式连接实现。</a:t>
            </a:r>
            <a:endParaRPr lang="zh-CN" altLang="en-US" dirty="0"/>
          </a:p>
          <a:p>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buNone/>
            </a:pPr>
            <a:r>
              <a:rPr lang="en-US" altLang="zh-CN" sz="2000" dirty="0">
                <a:solidFill>
                  <a:srgbClr val="FF0000"/>
                </a:solidFill>
              </a:rPr>
              <a:t>3</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树挖掘</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构建条件模式基</a:t>
            </a:r>
            <a:endParaRPr lang="en-US" altLang="zh-CN" sz="2000" dirty="0">
              <a:solidFill>
                <a:srgbClr val="FF0000"/>
              </a:solidFill>
            </a:endParaRPr>
          </a:p>
          <a:p>
            <a:pPr lvl="1"/>
            <a:r>
              <a:rPr lang="zh-CN" altLang="en-US" dirty="0"/>
              <a:t>由长度为</a:t>
            </a:r>
            <a:r>
              <a:rPr lang="en-US" altLang="zh-CN" dirty="0"/>
              <a:t>1</a:t>
            </a:r>
            <a:r>
              <a:rPr lang="zh-CN" altLang="en-US" dirty="0"/>
              <a:t>的频繁模式开始，构造它的</a:t>
            </a:r>
            <a:r>
              <a:rPr lang="zh-CN" altLang="en-US" dirty="0">
                <a:solidFill>
                  <a:srgbClr val="FF0000"/>
                </a:solidFill>
              </a:rPr>
              <a:t>条件模式基</a:t>
            </a:r>
            <a:endParaRPr lang="en-US" altLang="zh-CN" dirty="0"/>
          </a:p>
          <a:p>
            <a:pPr lvl="2"/>
            <a:r>
              <a:rPr lang="zh-CN" altLang="en-US" dirty="0"/>
              <a:t>从项头表后端即频率低的项开始挖掘</a:t>
            </a:r>
            <a:endParaRPr lang="en-US" altLang="zh-CN" dirty="0"/>
          </a:p>
          <a:p>
            <a:pPr lvl="2"/>
            <a:r>
              <a:rPr lang="zh-CN" altLang="en-US" dirty="0"/>
              <a:t>沿循该项的链接来遍历</a:t>
            </a:r>
            <a:r>
              <a:rPr lang="en-US" altLang="zh-CN" dirty="0"/>
              <a:t>FP</a:t>
            </a:r>
            <a:r>
              <a:rPr lang="zh-CN" altLang="en-US" dirty="0"/>
              <a:t>树</a:t>
            </a:r>
            <a:endParaRPr lang="en-US" altLang="zh-CN" dirty="0"/>
          </a:p>
          <a:p>
            <a:pPr lvl="2"/>
            <a:r>
              <a:rPr lang="zh-CN" altLang="en-US" dirty="0"/>
              <a:t>通过积累该项的前缀路径来形成一个</a:t>
            </a:r>
            <a:r>
              <a:rPr lang="zh-CN" altLang="en-US" dirty="0">
                <a:solidFill>
                  <a:srgbClr val="FF0000"/>
                </a:solidFill>
              </a:rPr>
              <a:t>条件模式基</a:t>
            </a:r>
            <a:endParaRPr lang="zh-CN" altLang="en-US" dirty="0">
              <a:solidFill>
                <a:srgbClr val="FF0000"/>
              </a:solidFill>
            </a:endParaRPr>
          </a:p>
          <a:p>
            <a:endParaRPr lang="zh-CN" altLang="en-US" sz="2000" dirty="0"/>
          </a:p>
        </p:txBody>
      </p:sp>
      <p:sp>
        <p:nvSpPr>
          <p:cNvPr id="4" name="Rectangle 5"/>
          <p:cNvSpPr>
            <a:spLocks noChangeArrowheads="1"/>
          </p:cNvSpPr>
          <p:nvPr/>
        </p:nvSpPr>
        <p:spPr bwMode="auto">
          <a:xfrm>
            <a:off x="5816600" y="3619772"/>
            <a:ext cx="3327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50000"/>
              </a:spcBef>
              <a:buFontTx/>
              <a:buNone/>
            </a:pPr>
            <a:r>
              <a:rPr lang="en-US" altLang="zh-CN" sz="2000" b="1" i="1" dirty="0">
                <a:solidFill>
                  <a:srgbClr val="FF0000"/>
                </a:solidFill>
                <a:latin typeface="Times New Roman" panose="02020603050405020304" pitchFamily="18" charset="0"/>
                <a:ea typeface="宋体" panose="02010600030101010101" pitchFamily="2" charset="-122"/>
              </a:rPr>
              <a:t>Conditional </a:t>
            </a:r>
            <a:r>
              <a:rPr lang="en-US" altLang="zh-CN" sz="2000" b="1" dirty="0">
                <a:solidFill>
                  <a:srgbClr val="FF0000"/>
                </a:solidFill>
                <a:latin typeface="Times New Roman" panose="02020603050405020304" pitchFamily="18" charset="0"/>
                <a:ea typeface="宋体" panose="02010600030101010101" pitchFamily="2" charset="-122"/>
              </a:rPr>
              <a:t>pattern bases</a:t>
            </a:r>
            <a:endParaRPr lang="en-US" altLang="zh-CN" sz="2000" b="1" dirty="0">
              <a:solidFill>
                <a:srgbClr val="FF0000"/>
              </a:solidFill>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u="sng" dirty="0">
                <a:latin typeface="Times New Roman" panose="02020603050405020304" pitchFamily="18" charset="0"/>
                <a:ea typeface="宋体" panose="02010600030101010101" pitchFamily="2" charset="-122"/>
              </a:rPr>
              <a:t>item	cond. pattern base</a:t>
            </a:r>
            <a:endParaRPr lang="en-US" altLang="zh-CN" sz="2000" b="1" i="1" u="sng" dirty="0">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dirty="0">
                <a:latin typeface="Times New Roman" panose="02020603050405020304" pitchFamily="18" charset="0"/>
                <a:ea typeface="宋体" panose="02010600030101010101" pitchFamily="2" charset="-122"/>
              </a:rPr>
              <a:t>c	f:3</a:t>
            </a:r>
            <a:endParaRPr lang="en-US" altLang="zh-CN" sz="2000" b="1" i="1" dirty="0">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dirty="0">
                <a:latin typeface="Times New Roman" panose="02020603050405020304" pitchFamily="18" charset="0"/>
                <a:ea typeface="宋体" panose="02010600030101010101" pitchFamily="2" charset="-122"/>
              </a:rPr>
              <a:t>a	fc:3</a:t>
            </a:r>
            <a:endParaRPr lang="en-US" altLang="zh-CN" sz="2000" b="1" i="1" dirty="0">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dirty="0">
                <a:latin typeface="Times New Roman" panose="02020603050405020304" pitchFamily="18" charset="0"/>
                <a:ea typeface="宋体" panose="02010600030101010101" pitchFamily="2" charset="-122"/>
              </a:rPr>
              <a:t>b	fca:1, f:1, c:1</a:t>
            </a:r>
            <a:endParaRPr lang="en-US" altLang="zh-CN" sz="2000" b="1" i="1" dirty="0">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dirty="0">
                <a:latin typeface="Times New Roman" panose="02020603050405020304" pitchFamily="18" charset="0"/>
                <a:ea typeface="宋体" panose="02010600030101010101" pitchFamily="2" charset="-122"/>
              </a:rPr>
              <a:t>m	fca:2, fcab:1</a:t>
            </a:r>
            <a:endParaRPr lang="en-US" altLang="zh-CN" sz="2000" b="1" i="1" dirty="0">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dirty="0">
                <a:latin typeface="Times New Roman" panose="02020603050405020304" pitchFamily="18" charset="0"/>
                <a:ea typeface="宋体" panose="02010600030101010101" pitchFamily="2" charset="-122"/>
              </a:rPr>
              <a:t>p	fcam:2, cb:1</a:t>
            </a:r>
            <a:endParaRPr lang="en-US" altLang="zh-CN" sz="2000" b="1" i="1" dirty="0">
              <a:latin typeface="Times New Roman" panose="02020603050405020304" pitchFamily="18" charset="0"/>
              <a:ea typeface="宋体" panose="02010600030101010101" pitchFamily="2" charset="-122"/>
            </a:endParaRPr>
          </a:p>
        </p:txBody>
      </p:sp>
      <p:grpSp>
        <p:nvGrpSpPr>
          <p:cNvPr id="5" name="Group 6"/>
          <p:cNvGrpSpPr/>
          <p:nvPr/>
        </p:nvGrpSpPr>
        <p:grpSpPr bwMode="auto">
          <a:xfrm>
            <a:off x="71437" y="3430860"/>
            <a:ext cx="4592638" cy="3238500"/>
            <a:chOff x="240" y="2064"/>
            <a:chExt cx="2893" cy="2040"/>
          </a:xfrm>
        </p:grpSpPr>
        <p:sp>
          <p:nvSpPr>
            <p:cNvPr id="6" name="Text Box 7"/>
            <p:cNvSpPr txBox="1">
              <a:spLocks noChangeArrowheads="1"/>
            </p:cNvSpPr>
            <p:nvPr/>
          </p:nvSpPr>
          <p:spPr bwMode="auto">
            <a:xfrm>
              <a:off x="2515" y="2064"/>
              <a:ext cx="526"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a:latin typeface="Times New Roman" panose="02020603050405020304" pitchFamily="18" charset="0"/>
                  <a:ea typeface="宋体" panose="02010600030101010101" pitchFamily="2" charset="-122"/>
                </a:rPr>
                <a:t>{}null</a:t>
              </a:r>
              <a:endParaRPr lang="en-US" altLang="zh-CN" sz="2000">
                <a:latin typeface="Times New Roman" panose="02020603050405020304" pitchFamily="18" charset="0"/>
                <a:ea typeface="宋体" panose="02010600030101010101" pitchFamily="2" charset="-122"/>
              </a:endParaRPr>
            </a:p>
          </p:txBody>
        </p:sp>
        <p:sp>
          <p:nvSpPr>
            <p:cNvPr id="7" name="Text Box 8"/>
            <p:cNvSpPr txBox="1">
              <a:spLocks noChangeArrowheads="1"/>
            </p:cNvSpPr>
            <p:nvPr/>
          </p:nvSpPr>
          <p:spPr bwMode="auto">
            <a:xfrm>
              <a:off x="2230" y="2456"/>
              <a:ext cx="301"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f:4</a:t>
              </a:r>
              <a:endParaRPr lang="en-US" altLang="zh-CN" sz="2000" i="1">
                <a:latin typeface="Times New Roman" panose="02020603050405020304" pitchFamily="18" charset="0"/>
                <a:ea typeface="宋体" panose="02010600030101010101" pitchFamily="2" charset="-122"/>
              </a:endParaRPr>
            </a:p>
          </p:txBody>
        </p:sp>
        <p:sp>
          <p:nvSpPr>
            <p:cNvPr id="8" name="Text Box 9"/>
            <p:cNvSpPr txBox="1">
              <a:spLocks noChangeArrowheads="1"/>
            </p:cNvSpPr>
            <p:nvPr/>
          </p:nvSpPr>
          <p:spPr bwMode="auto">
            <a:xfrm>
              <a:off x="2800" y="2456"/>
              <a:ext cx="328"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c:1</a:t>
              </a:r>
              <a:endParaRPr lang="en-US" altLang="zh-CN" sz="2000" i="1">
                <a:latin typeface="Times New Roman" panose="02020603050405020304" pitchFamily="18" charset="0"/>
                <a:ea typeface="宋体" panose="02010600030101010101" pitchFamily="2" charset="-122"/>
              </a:endParaRPr>
            </a:p>
          </p:txBody>
        </p:sp>
        <p:sp>
          <p:nvSpPr>
            <p:cNvPr id="9" name="Text Box 10"/>
            <p:cNvSpPr txBox="1">
              <a:spLocks noChangeArrowheads="1"/>
            </p:cNvSpPr>
            <p:nvPr/>
          </p:nvSpPr>
          <p:spPr bwMode="auto">
            <a:xfrm>
              <a:off x="2796" y="2803"/>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10" name="Text Box 11"/>
            <p:cNvSpPr txBox="1">
              <a:spLocks noChangeArrowheads="1"/>
            </p:cNvSpPr>
            <p:nvPr/>
          </p:nvSpPr>
          <p:spPr bwMode="auto">
            <a:xfrm>
              <a:off x="2796" y="3150"/>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p:1</a:t>
              </a:r>
              <a:endParaRPr lang="en-US" altLang="zh-CN" sz="2000" i="1">
                <a:latin typeface="Times New Roman" panose="02020603050405020304" pitchFamily="18" charset="0"/>
                <a:ea typeface="宋体" panose="02010600030101010101" pitchFamily="2" charset="-122"/>
              </a:endParaRPr>
            </a:p>
          </p:txBody>
        </p:sp>
        <p:cxnSp>
          <p:nvCxnSpPr>
            <p:cNvPr id="11" name="AutoShape 12"/>
            <p:cNvCxnSpPr>
              <a:cxnSpLocks noChangeShapeType="1"/>
              <a:stCxn id="8" idx="2"/>
              <a:endCxn id="9" idx="0"/>
            </p:cNvCxnSpPr>
            <p:nvPr/>
          </p:nvCxnSpPr>
          <p:spPr bwMode="auto">
            <a:xfrm>
              <a:off x="2964" y="2714"/>
              <a:ext cx="1"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2" name="AutoShape 13"/>
            <p:cNvCxnSpPr>
              <a:cxnSpLocks noChangeShapeType="1"/>
              <a:stCxn id="9" idx="2"/>
              <a:endCxn id="10" idx="0"/>
            </p:cNvCxnSpPr>
            <p:nvPr/>
          </p:nvCxnSpPr>
          <p:spPr bwMode="auto">
            <a:xfrm>
              <a:off x="2965" y="3061"/>
              <a:ext cx="0"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 name="AutoShape 14"/>
            <p:cNvCxnSpPr>
              <a:cxnSpLocks noChangeShapeType="1"/>
              <a:stCxn id="6" idx="2"/>
              <a:endCxn id="8" idx="0"/>
            </p:cNvCxnSpPr>
            <p:nvPr/>
          </p:nvCxnSpPr>
          <p:spPr bwMode="auto">
            <a:xfrm>
              <a:off x="2654" y="2322"/>
              <a:ext cx="310"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4" name="AutoShape 15"/>
            <p:cNvCxnSpPr>
              <a:cxnSpLocks noChangeShapeType="1"/>
              <a:stCxn id="6" idx="2"/>
              <a:endCxn id="7" idx="0"/>
            </p:cNvCxnSpPr>
            <p:nvPr/>
          </p:nvCxnSpPr>
          <p:spPr bwMode="auto">
            <a:xfrm flipH="1">
              <a:off x="2381" y="2322"/>
              <a:ext cx="273" cy="134"/>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 name="Text Box 16"/>
            <p:cNvSpPr txBox="1">
              <a:spLocks noChangeArrowheads="1"/>
            </p:cNvSpPr>
            <p:nvPr/>
          </p:nvSpPr>
          <p:spPr bwMode="auto">
            <a:xfrm>
              <a:off x="2420" y="2803"/>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16" name="Text Box 17"/>
            <p:cNvSpPr txBox="1">
              <a:spLocks noChangeArrowheads="1"/>
            </p:cNvSpPr>
            <p:nvPr/>
          </p:nvSpPr>
          <p:spPr bwMode="auto">
            <a:xfrm>
              <a:off x="2045" y="2803"/>
              <a:ext cx="328"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c:3</a:t>
              </a:r>
              <a:endParaRPr lang="en-US" altLang="zh-CN" sz="2000" i="1">
                <a:latin typeface="Times New Roman" panose="02020603050405020304" pitchFamily="18" charset="0"/>
                <a:ea typeface="宋体" panose="02010600030101010101" pitchFamily="2" charset="-122"/>
              </a:endParaRPr>
            </a:p>
          </p:txBody>
        </p:sp>
        <p:cxnSp>
          <p:nvCxnSpPr>
            <p:cNvPr id="17" name="AutoShape 18"/>
            <p:cNvCxnSpPr>
              <a:cxnSpLocks noChangeShapeType="1"/>
              <a:stCxn id="7" idx="2"/>
              <a:endCxn id="16" idx="0"/>
            </p:cNvCxnSpPr>
            <p:nvPr/>
          </p:nvCxnSpPr>
          <p:spPr bwMode="auto">
            <a:xfrm flipH="1">
              <a:off x="2209" y="2714"/>
              <a:ext cx="172"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8" name="AutoShape 19"/>
            <p:cNvCxnSpPr>
              <a:cxnSpLocks noChangeShapeType="1"/>
              <a:stCxn id="7" idx="2"/>
              <a:endCxn id="15" idx="0"/>
            </p:cNvCxnSpPr>
            <p:nvPr/>
          </p:nvCxnSpPr>
          <p:spPr bwMode="auto">
            <a:xfrm>
              <a:off x="2381" y="2714"/>
              <a:ext cx="208"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9" name="Text Box 20"/>
            <p:cNvSpPr txBox="1">
              <a:spLocks noChangeArrowheads="1"/>
            </p:cNvSpPr>
            <p:nvPr/>
          </p:nvSpPr>
          <p:spPr bwMode="auto">
            <a:xfrm>
              <a:off x="2040" y="3150"/>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a:3</a:t>
              </a:r>
              <a:endParaRPr lang="en-US" altLang="zh-CN" sz="2000" i="1">
                <a:latin typeface="Times New Roman" panose="02020603050405020304" pitchFamily="18" charset="0"/>
                <a:ea typeface="宋体" panose="02010600030101010101" pitchFamily="2" charset="-122"/>
              </a:endParaRPr>
            </a:p>
          </p:txBody>
        </p:sp>
        <p:sp>
          <p:nvSpPr>
            <p:cNvPr id="20" name="Text Box 21"/>
            <p:cNvSpPr txBox="1">
              <a:spLocks noChangeArrowheads="1"/>
            </p:cNvSpPr>
            <p:nvPr/>
          </p:nvSpPr>
          <p:spPr bwMode="auto">
            <a:xfrm>
              <a:off x="2277" y="3499"/>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b:1</a:t>
              </a:r>
              <a:endParaRPr lang="en-US" altLang="zh-CN" sz="2000" i="1">
                <a:latin typeface="Times New Roman" panose="02020603050405020304" pitchFamily="18" charset="0"/>
                <a:ea typeface="宋体" panose="02010600030101010101" pitchFamily="2" charset="-122"/>
              </a:endParaRPr>
            </a:p>
          </p:txBody>
        </p:sp>
        <p:sp>
          <p:nvSpPr>
            <p:cNvPr id="21" name="Text Box 22"/>
            <p:cNvSpPr txBox="1">
              <a:spLocks noChangeArrowheads="1"/>
            </p:cNvSpPr>
            <p:nvPr/>
          </p:nvSpPr>
          <p:spPr bwMode="auto">
            <a:xfrm>
              <a:off x="1856" y="3499"/>
              <a:ext cx="373"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m:2</a:t>
              </a:r>
              <a:endParaRPr lang="en-US" altLang="zh-CN" sz="2000" i="1">
                <a:latin typeface="Times New Roman" panose="02020603050405020304" pitchFamily="18" charset="0"/>
                <a:ea typeface="宋体" panose="02010600030101010101" pitchFamily="2" charset="-122"/>
              </a:endParaRPr>
            </a:p>
          </p:txBody>
        </p:sp>
        <p:sp>
          <p:nvSpPr>
            <p:cNvPr id="22" name="Text Box 23"/>
            <p:cNvSpPr txBox="1">
              <a:spLocks noChangeArrowheads="1"/>
            </p:cNvSpPr>
            <p:nvPr/>
          </p:nvSpPr>
          <p:spPr bwMode="auto">
            <a:xfrm>
              <a:off x="1874" y="3846"/>
              <a:ext cx="337"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p:2</a:t>
              </a:r>
              <a:endParaRPr lang="en-US" altLang="zh-CN" sz="2000" i="1">
                <a:latin typeface="Times New Roman" panose="02020603050405020304" pitchFamily="18" charset="0"/>
                <a:ea typeface="宋体" panose="02010600030101010101" pitchFamily="2" charset="-122"/>
              </a:endParaRPr>
            </a:p>
          </p:txBody>
        </p:sp>
        <p:cxnSp>
          <p:nvCxnSpPr>
            <p:cNvPr id="23" name="AutoShape 24"/>
            <p:cNvCxnSpPr>
              <a:cxnSpLocks noChangeShapeType="1"/>
              <a:stCxn id="16" idx="2"/>
              <a:endCxn id="19" idx="0"/>
            </p:cNvCxnSpPr>
            <p:nvPr/>
          </p:nvCxnSpPr>
          <p:spPr bwMode="auto">
            <a:xfrm>
              <a:off x="2209" y="3061"/>
              <a:ext cx="0"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4" name="AutoShape 25"/>
            <p:cNvCxnSpPr>
              <a:cxnSpLocks noChangeShapeType="1"/>
              <a:stCxn id="19" idx="2"/>
              <a:endCxn id="21" idx="0"/>
            </p:cNvCxnSpPr>
            <p:nvPr/>
          </p:nvCxnSpPr>
          <p:spPr bwMode="auto">
            <a:xfrm flipH="1">
              <a:off x="2043" y="3408"/>
              <a:ext cx="166" cy="91"/>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 name="AutoShape 26"/>
            <p:cNvCxnSpPr>
              <a:cxnSpLocks noChangeShapeType="1"/>
              <a:stCxn id="19" idx="2"/>
              <a:endCxn id="20" idx="0"/>
            </p:cNvCxnSpPr>
            <p:nvPr/>
          </p:nvCxnSpPr>
          <p:spPr bwMode="auto">
            <a:xfrm>
              <a:off x="2209" y="3408"/>
              <a:ext cx="237" cy="91"/>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6" name="AutoShape 27"/>
            <p:cNvCxnSpPr>
              <a:cxnSpLocks noChangeShapeType="1"/>
              <a:stCxn id="21" idx="2"/>
              <a:endCxn id="22" idx="0"/>
            </p:cNvCxnSpPr>
            <p:nvPr/>
          </p:nvCxnSpPr>
          <p:spPr bwMode="auto">
            <a:xfrm>
              <a:off x="2043" y="3757"/>
              <a:ext cx="0"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7" name="Text Box 28"/>
            <p:cNvSpPr txBox="1">
              <a:spLocks noChangeArrowheads="1"/>
            </p:cNvSpPr>
            <p:nvPr/>
          </p:nvSpPr>
          <p:spPr bwMode="auto">
            <a:xfrm>
              <a:off x="2260" y="3846"/>
              <a:ext cx="373" cy="25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latin typeface="Times New Roman" panose="02020603050405020304" pitchFamily="18" charset="0"/>
                  <a:ea typeface="宋体" panose="02010600030101010101" pitchFamily="2" charset="-122"/>
                </a:rPr>
                <a:t>m:1</a:t>
              </a:r>
              <a:endParaRPr lang="en-US" altLang="zh-CN" sz="2000" i="1">
                <a:latin typeface="Times New Roman" panose="02020603050405020304" pitchFamily="18" charset="0"/>
                <a:ea typeface="宋体" panose="02010600030101010101" pitchFamily="2" charset="-122"/>
              </a:endParaRPr>
            </a:p>
          </p:txBody>
        </p:sp>
        <p:cxnSp>
          <p:nvCxnSpPr>
            <p:cNvPr id="28" name="AutoShape 29"/>
            <p:cNvCxnSpPr>
              <a:cxnSpLocks noChangeShapeType="1"/>
              <a:stCxn id="20" idx="2"/>
              <a:endCxn id="27" idx="0"/>
            </p:cNvCxnSpPr>
            <p:nvPr/>
          </p:nvCxnSpPr>
          <p:spPr bwMode="auto">
            <a:xfrm>
              <a:off x="2446" y="3757"/>
              <a:ext cx="1" cy="8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9" name="Text Box 30"/>
            <p:cNvSpPr txBox="1">
              <a:spLocks noChangeArrowheads="1"/>
            </p:cNvSpPr>
            <p:nvPr/>
          </p:nvSpPr>
          <p:spPr bwMode="auto">
            <a:xfrm>
              <a:off x="240" y="2064"/>
              <a:ext cx="1602" cy="162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lnSpc>
                  <a:spcPct val="90000"/>
                </a:lnSpc>
                <a:spcBef>
                  <a:spcPct val="0"/>
                </a:spcBef>
                <a:buFontTx/>
                <a:buNone/>
              </a:pPr>
              <a:r>
                <a:rPr lang="zh-CN" altLang="en-US" sz="2000" b="1"/>
                <a:t>项头表</a:t>
              </a:r>
              <a:endParaRPr lang="zh-CN" altLang="en-US" sz="2000" b="1"/>
            </a:p>
            <a:p>
              <a:pPr>
                <a:lnSpc>
                  <a:spcPct val="90000"/>
                </a:lnSpc>
                <a:spcBef>
                  <a:spcPct val="0"/>
                </a:spcBef>
                <a:buFontTx/>
                <a:buNone/>
              </a:pPr>
              <a:endParaRPr lang="zh-CN" altLang="en-US" sz="2000" b="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b="1" i="1" u="sng">
                  <a:latin typeface="Times New Roman" panose="02020603050405020304" pitchFamily="18" charset="0"/>
                  <a:ea typeface="宋体" panose="02010600030101010101" pitchFamily="2" charset="-122"/>
                </a:rPr>
                <a:t>Item  frequency  head </a:t>
              </a:r>
              <a:endParaRPr lang="en-US" altLang="zh-CN" sz="2000" b="1" i="1" u="sng">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 f	4</a:t>
              </a:r>
              <a:endParaRPr lang="en-US" altLang="zh-CN" sz="2000" i="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c	4</a:t>
              </a:r>
              <a:endParaRPr lang="en-US" altLang="zh-CN" sz="2000" i="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a	3</a:t>
              </a:r>
              <a:endParaRPr lang="en-US" altLang="zh-CN" sz="2000" i="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b	3</a:t>
              </a:r>
              <a:endParaRPr lang="en-US" altLang="zh-CN" sz="2000" i="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m	3</a:t>
              </a:r>
              <a:endParaRPr lang="en-US" altLang="zh-CN" sz="2000" i="1">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sz="2000" i="1">
                  <a:latin typeface="Times New Roman" panose="02020603050405020304" pitchFamily="18" charset="0"/>
                  <a:ea typeface="宋体" panose="02010600030101010101" pitchFamily="2" charset="-122"/>
                </a:rPr>
                <a:t>p	3</a:t>
              </a:r>
              <a:endParaRPr lang="en-US" altLang="zh-CN" sz="2000">
                <a:latin typeface="Times New Roman" panose="02020603050405020304" pitchFamily="18" charset="0"/>
                <a:ea typeface="宋体" panose="02010600030101010101" pitchFamily="2" charset="-122"/>
              </a:endParaRPr>
            </a:p>
          </p:txBody>
        </p:sp>
        <p:sp>
          <p:nvSpPr>
            <p:cNvPr id="30" name="Freeform 31"/>
            <p:cNvSpPr/>
            <p:nvPr/>
          </p:nvSpPr>
          <p:spPr bwMode="auto">
            <a:xfrm>
              <a:off x="1584" y="2496"/>
              <a:ext cx="665" cy="212"/>
            </a:xfrm>
            <a:custGeom>
              <a:avLst/>
              <a:gdLst>
                <a:gd name="T0" fmla="*/ 0 w 672"/>
                <a:gd name="T1" fmla="*/ 79 h 240"/>
                <a:gd name="T2" fmla="*/ 261 w 672"/>
                <a:gd name="T3" fmla="*/ 63 h 240"/>
                <a:gd name="T4" fmla="*/ 395 w 672"/>
                <a:gd name="T5" fmla="*/ 16 h 240"/>
                <a:gd name="T6" fmla="*/ 611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Freeform 32"/>
            <p:cNvSpPr/>
            <p:nvPr/>
          </p:nvSpPr>
          <p:spPr bwMode="auto">
            <a:xfrm>
              <a:off x="1584" y="2880"/>
              <a:ext cx="427" cy="47"/>
            </a:xfrm>
            <a:custGeom>
              <a:avLst/>
              <a:gdLst>
                <a:gd name="T0" fmla="*/ 0 w 432"/>
                <a:gd name="T1" fmla="*/ 0 h 1"/>
                <a:gd name="T2" fmla="*/ 387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Freeform 33"/>
            <p:cNvSpPr/>
            <p:nvPr/>
          </p:nvSpPr>
          <p:spPr bwMode="auto">
            <a:xfrm>
              <a:off x="2320" y="2579"/>
              <a:ext cx="475" cy="339"/>
            </a:xfrm>
            <a:custGeom>
              <a:avLst/>
              <a:gdLst>
                <a:gd name="T0" fmla="*/ 0 w 480"/>
                <a:gd name="T1" fmla="*/ 125 h 384"/>
                <a:gd name="T2" fmla="*/ 48 w 480"/>
                <a:gd name="T3" fmla="*/ 109 h 384"/>
                <a:gd name="T4" fmla="*/ 222 w 480"/>
                <a:gd name="T5" fmla="*/ 31 h 384"/>
                <a:gd name="T6" fmla="*/ 435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Freeform 34"/>
            <p:cNvSpPr/>
            <p:nvPr/>
          </p:nvSpPr>
          <p:spPr bwMode="auto">
            <a:xfrm>
              <a:off x="1584" y="3024"/>
              <a:ext cx="427" cy="169"/>
            </a:xfrm>
            <a:custGeom>
              <a:avLst/>
              <a:gdLst>
                <a:gd name="T0" fmla="*/ 0 w 432"/>
                <a:gd name="T1" fmla="*/ 0 h 192"/>
                <a:gd name="T2" fmla="*/ 127 w 432"/>
                <a:gd name="T3" fmla="*/ 16 h 192"/>
                <a:gd name="T4" fmla="*/ 261 w 432"/>
                <a:gd name="T5" fmla="*/ 47 h 192"/>
                <a:gd name="T6" fmla="*/ 387 w 432"/>
                <a:gd name="T7" fmla="*/ 61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Freeform 35"/>
            <p:cNvSpPr/>
            <p:nvPr/>
          </p:nvSpPr>
          <p:spPr bwMode="auto">
            <a:xfrm>
              <a:off x="1584" y="3216"/>
              <a:ext cx="712" cy="338"/>
            </a:xfrm>
            <a:custGeom>
              <a:avLst/>
              <a:gdLst>
                <a:gd name="T0" fmla="*/ 0 w 720"/>
                <a:gd name="T1" fmla="*/ 0 h 384"/>
                <a:gd name="T2" fmla="*/ 217 w 720"/>
                <a:gd name="T3" fmla="*/ 16 h 384"/>
                <a:gd name="T4" fmla="*/ 477 w 720"/>
                <a:gd name="T5" fmla="*/ 92 h 384"/>
                <a:gd name="T6" fmla="*/ 651 w 720"/>
                <a:gd name="T7" fmla="*/ 122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Freeform 36"/>
            <p:cNvSpPr/>
            <p:nvPr/>
          </p:nvSpPr>
          <p:spPr bwMode="auto">
            <a:xfrm>
              <a:off x="2566" y="3024"/>
              <a:ext cx="56" cy="593"/>
            </a:xfrm>
            <a:custGeom>
              <a:avLst/>
              <a:gdLst>
                <a:gd name="T0" fmla="*/ 0 w 56"/>
                <a:gd name="T1" fmla="*/ 219 h 672"/>
                <a:gd name="T2" fmla="*/ 48 w 56"/>
                <a:gd name="T3" fmla="*/ 140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 name="Line 37"/>
            <p:cNvSpPr>
              <a:spLocks noChangeShapeType="1"/>
            </p:cNvSpPr>
            <p:nvPr/>
          </p:nvSpPr>
          <p:spPr bwMode="auto">
            <a:xfrm>
              <a:off x="2700" y="2927"/>
              <a:ext cx="95" cy="1"/>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Freeform 38"/>
            <p:cNvSpPr/>
            <p:nvPr/>
          </p:nvSpPr>
          <p:spPr bwMode="auto">
            <a:xfrm>
              <a:off x="1584" y="3360"/>
              <a:ext cx="285" cy="211"/>
            </a:xfrm>
            <a:custGeom>
              <a:avLst/>
              <a:gdLst>
                <a:gd name="T0" fmla="*/ 0 w 288"/>
                <a:gd name="T1" fmla="*/ 0 h 240"/>
                <a:gd name="T2" fmla="*/ 135 w 288"/>
                <a:gd name="T3" fmla="*/ 15 h 240"/>
                <a:gd name="T4" fmla="*/ 174 w 288"/>
                <a:gd name="T5" fmla="*/ 61 h 240"/>
                <a:gd name="T6" fmla="*/ 261 w 288"/>
                <a:gd name="T7" fmla="*/ 76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 name="Freeform 39"/>
            <p:cNvSpPr/>
            <p:nvPr/>
          </p:nvSpPr>
          <p:spPr bwMode="auto">
            <a:xfrm>
              <a:off x="2186" y="3633"/>
              <a:ext cx="95" cy="339"/>
            </a:xfrm>
            <a:custGeom>
              <a:avLst/>
              <a:gdLst>
                <a:gd name="T0" fmla="*/ 0 w 96"/>
                <a:gd name="T1" fmla="*/ 0 h 384"/>
                <a:gd name="T2" fmla="*/ 48 w 96"/>
                <a:gd name="T3" fmla="*/ 31 h 384"/>
                <a:gd name="T4" fmla="*/ 48 w 96"/>
                <a:gd name="T5" fmla="*/ 94 h 384"/>
                <a:gd name="T6" fmla="*/ 87 w 96"/>
                <a:gd name="T7" fmla="*/ 125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 name="Freeform 40"/>
            <p:cNvSpPr/>
            <p:nvPr/>
          </p:nvSpPr>
          <p:spPr bwMode="auto">
            <a:xfrm>
              <a:off x="1584" y="3552"/>
              <a:ext cx="285" cy="382"/>
            </a:xfrm>
            <a:custGeom>
              <a:avLst/>
              <a:gdLst>
                <a:gd name="T0" fmla="*/ 0 w 288"/>
                <a:gd name="T1" fmla="*/ 0 h 432"/>
                <a:gd name="T2" fmla="*/ 87 w 288"/>
                <a:gd name="T3" fmla="*/ 48 h 432"/>
                <a:gd name="T4" fmla="*/ 135 w 288"/>
                <a:gd name="T5" fmla="*/ 111 h 432"/>
                <a:gd name="T6" fmla="*/ 261 w 288"/>
                <a:gd name="T7" fmla="*/ 1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 name="Freeform 41"/>
            <p:cNvSpPr/>
            <p:nvPr/>
          </p:nvSpPr>
          <p:spPr bwMode="auto">
            <a:xfrm>
              <a:off x="2186" y="3372"/>
              <a:ext cx="760" cy="593"/>
            </a:xfrm>
            <a:custGeom>
              <a:avLst/>
              <a:gdLst>
                <a:gd name="T0" fmla="*/ 0 w 768"/>
                <a:gd name="T1" fmla="*/ 219 h 672"/>
                <a:gd name="T2" fmla="*/ 87 w 768"/>
                <a:gd name="T3" fmla="*/ 171 h 672"/>
                <a:gd name="T4" fmla="*/ 483 w 768"/>
                <a:gd name="T5" fmla="*/ 125 h 672"/>
                <a:gd name="T6" fmla="*/ 699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41" name="直接箭头连接符 41"/>
          <p:cNvCxnSpPr>
            <a:cxnSpLocks noChangeShapeType="1"/>
          </p:cNvCxnSpPr>
          <p:nvPr/>
        </p:nvCxnSpPr>
        <p:spPr bwMode="auto">
          <a:xfrm>
            <a:off x="5040312" y="4943747"/>
            <a:ext cx="525463" cy="0"/>
          </a:xfrm>
          <a:prstGeom prst="straightConnector1">
            <a:avLst/>
          </a:prstGeom>
          <a:noFill/>
          <a:ln w="6350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buNone/>
            </a:pPr>
            <a:r>
              <a:rPr lang="en-US" altLang="zh-CN" sz="2000" dirty="0">
                <a:solidFill>
                  <a:srgbClr val="FF0000"/>
                </a:solidFill>
              </a:rPr>
              <a:t>3</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树挖掘</a:t>
            </a:r>
            <a:r>
              <a:rPr lang="en-US" altLang="zh-CN" sz="2000" dirty="0">
                <a:solidFill>
                  <a:srgbClr val="FF0000"/>
                </a:solidFill>
              </a:rPr>
              <a:t>——(2) </a:t>
            </a:r>
            <a:r>
              <a:rPr lang="zh-CN" altLang="en-US" sz="2000" dirty="0">
                <a:solidFill>
                  <a:srgbClr val="FF0000"/>
                </a:solidFill>
              </a:rPr>
              <a:t>构建条件</a:t>
            </a:r>
            <a:r>
              <a:rPr lang="en-US" altLang="zh-CN" sz="2000" dirty="0">
                <a:solidFill>
                  <a:srgbClr val="FF0000"/>
                </a:solidFill>
              </a:rPr>
              <a:t>FP</a:t>
            </a:r>
            <a:r>
              <a:rPr lang="zh-CN" altLang="en-US" sz="2000" dirty="0">
                <a:solidFill>
                  <a:srgbClr val="FF0000"/>
                </a:solidFill>
              </a:rPr>
              <a:t>树</a:t>
            </a:r>
            <a:endParaRPr lang="en-US" altLang="zh-CN" sz="2000" dirty="0">
              <a:solidFill>
                <a:srgbClr val="FF0000"/>
              </a:solidFill>
            </a:endParaRPr>
          </a:p>
          <a:p>
            <a:pPr lvl="1"/>
            <a:r>
              <a:rPr lang="zh-CN" altLang="en-US" dirty="0"/>
              <a:t>构造长度为</a:t>
            </a:r>
            <a:r>
              <a:rPr lang="en-US" altLang="zh-CN" dirty="0"/>
              <a:t>1</a:t>
            </a:r>
            <a:r>
              <a:rPr lang="zh-CN" altLang="en-US" dirty="0"/>
              <a:t>的频繁模式的</a:t>
            </a:r>
            <a:r>
              <a:rPr lang="zh-CN" altLang="en-US" dirty="0">
                <a:solidFill>
                  <a:srgbClr val="FF0000"/>
                </a:solidFill>
              </a:rPr>
              <a:t>条件</a:t>
            </a:r>
            <a:r>
              <a:rPr lang="en-US" altLang="zh-CN" dirty="0">
                <a:solidFill>
                  <a:srgbClr val="FF0000"/>
                </a:solidFill>
              </a:rPr>
              <a:t>FP</a:t>
            </a:r>
            <a:r>
              <a:rPr lang="zh-CN" altLang="en-US" dirty="0">
                <a:solidFill>
                  <a:srgbClr val="FF0000"/>
                </a:solidFill>
              </a:rPr>
              <a:t>树</a:t>
            </a:r>
            <a:endParaRPr lang="en-US" altLang="zh-CN" dirty="0"/>
          </a:p>
          <a:p>
            <a:pPr lvl="2"/>
            <a:r>
              <a:rPr lang="zh-CN" altLang="en-US" dirty="0"/>
              <a:t>为条件模式基中的每一项累积计数</a:t>
            </a:r>
            <a:endParaRPr lang="en-US" altLang="zh-CN" dirty="0"/>
          </a:p>
          <a:p>
            <a:pPr lvl="2"/>
            <a:r>
              <a:rPr lang="zh-CN" altLang="en-US" dirty="0"/>
              <a:t>由条件模式基中的频繁项构建</a:t>
            </a:r>
            <a:r>
              <a:rPr lang="zh-CN" altLang="en-US" dirty="0">
                <a:solidFill>
                  <a:srgbClr val="FF0000"/>
                </a:solidFill>
              </a:rPr>
              <a:t>条件</a:t>
            </a:r>
            <a:r>
              <a:rPr lang="en-US" altLang="zh-CN" dirty="0">
                <a:solidFill>
                  <a:srgbClr val="FF0000"/>
                </a:solidFill>
              </a:rPr>
              <a:t>FP</a:t>
            </a:r>
            <a:r>
              <a:rPr lang="zh-CN" altLang="en-US" dirty="0">
                <a:solidFill>
                  <a:srgbClr val="FF0000"/>
                </a:solidFill>
              </a:rPr>
              <a:t>树</a:t>
            </a:r>
            <a:r>
              <a:rPr lang="zh-CN" altLang="en-US" dirty="0"/>
              <a:t>，它只包含单个路径</a:t>
            </a:r>
            <a:endParaRPr lang="zh-CN" altLang="en-US" dirty="0"/>
          </a:p>
          <a:p>
            <a:endParaRPr lang="zh-CN" altLang="en-US" dirty="0"/>
          </a:p>
        </p:txBody>
      </p:sp>
      <p:sp>
        <p:nvSpPr>
          <p:cNvPr id="4" name="Rectangle 5"/>
          <p:cNvSpPr>
            <a:spLocks noChangeArrowheads="1"/>
          </p:cNvSpPr>
          <p:nvPr/>
        </p:nvSpPr>
        <p:spPr bwMode="auto">
          <a:xfrm>
            <a:off x="3492500" y="4406900"/>
            <a:ext cx="24892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lnSpc>
                <a:spcPct val="150000"/>
              </a:lnSpc>
              <a:spcBef>
                <a:spcPct val="0"/>
              </a:spcBef>
              <a:buFontTx/>
              <a:buNone/>
            </a:pPr>
            <a:r>
              <a:rPr lang="en-US" altLang="zh-CN" sz="2000" b="1" dirty="0">
                <a:solidFill>
                  <a:srgbClr val="FF0000"/>
                </a:solidFill>
              </a:rPr>
              <a:t>m:</a:t>
            </a:r>
            <a:r>
              <a:rPr lang="zh-CN" altLang="en-US" sz="2000" b="1" dirty="0">
                <a:solidFill>
                  <a:srgbClr val="FF0000"/>
                </a:solidFill>
              </a:rPr>
              <a:t>条件模式基    </a:t>
            </a:r>
            <a:r>
              <a:rPr lang="en-US" altLang="zh-CN" sz="2000" i="1" dirty="0"/>
              <a:t>fca:2,fcab:1</a:t>
            </a:r>
            <a:endParaRPr lang="en-US" altLang="zh-CN" sz="2000" i="1" dirty="0"/>
          </a:p>
        </p:txBody>
      </p:sp>
      <p:sp>
        <p:nvSpPr>
          <p:cNvPr id="5" name="Rectangle 5"/>
          <p:cNvSpPr>
            <a:spLocks noChangeArrowheads="1"/>
          </p:cNvSpPr>
          <p:nvPr/>
        </p:nvSpPr>
        <p:spPr bwMode="auto">
          <a:xfrm>
            <a:off x="539750" y="3498850"/>
            <a:ext cx="3327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50000"/>
              </a:spcBef>
              <a:buFontTx/>
              <a:buNone/>
            </a:pPr>
            <a:r>
              <a:rPr lang="en-US" altLang="zh-CN" sz="2000" b="1" i="1">
                <a:latin typeface="Times New Roman" panose="02020603050405020304" pitchFamily="18" charset="0"/>
                <a:ea typeface="宋体" panose="02010600030101010101" pitchFamily="2" charset="-122"/>
              </a:rPr>
              <a:t>Conditional </a:t>
            </a:r>
            <a:r>
              <a:rPr lang="en-US" altLang="zh-CN" sz="2000" b="1">
                <a:latin typeface="Times New Roman" panose="02020603050405020304" pitchFamily="18" charset="0"/>
                <a:ea typeface="宋体" panose="02010600030101010101" pitchFamily="2" charset="-122"/>
              </a:rPr>
              <a:t>pattern bases</a:t>
            </a:r>
            <a:endParaRPr lang="en-US" altLang="zh-CN" sz="2000" b="1">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u="sng">
                <a:latin typeface="Times New Roman" panose="02020603050405020304" pitchFamily="18" charset="0"/>
                <a:ea typeface="宋体" panose="02010600030101010101" pitchFamily="2" charset="-122"/>
              </a:rPr>
              <a:t>item	cond. pattern base</a:t>
            </a:r>
            <a:endParaRPr lang="en-US" altLang="zh-CN" sz="2000" b="1" i="1" u="sng">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c	f:3</a:t>
            </a:r>
            <a:endParaRPr lang="en-US" altLang="zh-CN" sz="2000" b="1" i="1">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a	fc:3</a:t>
            </a:r>
            <a:endParaRPr lang="en-US" altLang="zh-CN" sz="2000" b="1" i="1">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b	fca:1, f:1, c:1</a:t>
            </a:r>
            <a:endParaRPr lang="en-US" altLang="zh-CN" sz="2000" b="1" i="1">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m	fca:2, fcab:1</a:t>
            </a:r>
            <a:endParaRPr lang="en-US" altLang="zh-CN" sz="2000" b="1" i="1">
              <a:latin typeface="Times New Roman" panose="02020603050405020304" pitchFamily="18" charset="0"/>
              <a:ea typeface="宋体" panose="02010600030101010101" pitchFamily="2" charset="-122"/>
            </a:endParaRPr>
          </a:p>
          <a:p>
            <a:pPr>
              <a:lnSpc>
                <a:spcPct val="80000"/>
              </a:lnSpc>
              <a:spcBef>
                <a:spcPct val="50000"/>
              </a:spcBef>
              <a:buFontTx/>
              <a:buNone/>
            </a:pPr>
            <a:r>
              <a:rPr lang="en-US" altLang="zh-CN" sz="2000" b="1" i="1">
                <a:latin typeface="Times New Roman" panose="02020603050405020304" pitchFamily="18" charset="0"/>
                <a:ea typeface="宋体" panose="02010600030101010101" pitchFamily="2" charset="-122"/>
              </a:rPr>
              <a:t>p	fcam:2, cb:1</a:t>
            </a:r>
            <a:endParaRPr lang="en-US" altLang="zh-CN" sz="2000" b="1" i="1">
              <a:latin typeface="Times New Roman" panose="02020603050405020304" pitchFamily="18" charset="0"/>
              <a:ea typeface="宋体" panose="02010600030101010101" pitchFamily="2" charset="-122"/>
            </a:endParaRPr>
          </a:p>
        </p:txBody>
      </p:sp>
      <p:grpSp>
        <p:nvGrpSpPr>
          <p:cNvPr id="6" name="组合 6"/>
          <p:cNvGrpSpPr/>
          <p:nvPr/>
        </p:nvGrpSpPr>
        <p:grpSpPr bwMode="auto">
          <a:xfrm>
            <a:off x="6724650" y="3954463"/>
            <a:ext cx="1590675" cy="2498725"/>
            <a:chOff x="6349675" y="3295892"/>
            <a:chExt cx="1590500" cy="2498922"/>
          </a:xfrm>
        </p:grpSpPr>
        <p:grpSp>
          <p:nvGrpSpPr>
            <p:cNvPr id="7" name="Group 7"/>
            <p:cNvGrpSpPr/>
            <p:nvPr/>
          </p:nvGrpSpPr>
          <p:grpSpPr bwMode="auto">
            <a:xfrm>
              <a:off x="6994054" y="3748526"/>
              <a:ext cx="538163" cy="2046288"/>
              <a:chOff x="2282" y="2466"/>
              <a:chExt cx="339" cy="1289"/>
            </a:xfrm>
          </p:grpSpPr>
          <p:sp>
            <p:nvSpPr>
              <p:cNvPr id="12" name="Text Box 8"/>
              <p:cNvSpPr txBox="1">
                <a:spLocks noChangeArrowheads="1"/>
              </p:cNvSpPr>
              <p:nvPr/>
            </p:nvSpPr>
            <p:spPr bwMode="auto">
              <a:xfrm>
                <a:off x="2341" y="2466"/>
                <a:ext cx="2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a:t>{}</a:t>
                </a:r>
                <a:endParaRPr lang="en-US" altLang="zh-CN" sz="2000"/>
              </a:p>
            </p:txBody>
          </p:sp>
          <p:sp>
            <p:nvSpPr>
              <p:cNvPr id="13" name="Text Box 9"/>
              <p:cNvSpPr txBox="1">
                <a:spLocks noChangeArrowheads="1"/>
              </p:cNvSpPr>
              <p:nvPr/>
            </p:nvSpPr>
            <p:spPr bwMode="auto">
              <a:xfrm>
                <a:off x="2300" y="2840"/>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f:3</a:t>
                </a:r>
                <a:endParaRPr lang="en-US" altLang="zh-CN" sz="2000" i="1"/>
              </a:p>
            </p:txBody>
          </p:sp>
          <p:sp>
            <p:nvSpPr>
              <p:cNvPr id="14" name="Text Box 10"/>
              <p:cNvSpPr txBox="1">
                <a:spLocks noChangeArrowheads="1"/>
              </p:cNvSpPr>
              <p:nvPr/>
            </p:nvSpPr>
            <p:spPr bwMode="auto">
              <a:xfrm>
                <a:off x="2287" y="3167"/>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c:3</a:t>
                </a:r>
                <a:endParaRPr lang="en-US" altLang="zh-CN" sz="2000" i="1"/>
              </a:p>
            </p:txBody>
          </p:sp>
          <p:sp>
            <p:nvSpPr>
              <p:cNvPr id="15" name="Text Box 11"/>
              <p:cNvSpPr txBox="1">
                <a:spLocks noChangeArrowheads="1"/>
              </p:cNvSpPr>
              <p:nvPr/>
            </p:nvSpPr>
            <p:spPr bwMode="auto">
              <a:xfrm>
                <a:off x="2282" y="3503"/>
                <a:ext cx="3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a:3</a:t>
                </a:r>
                <a:endParaRPr lang="en-US" altLang="zh-CN" sz="2000" i="1"/>
              </a:p>
            </p:txBody>
          </p:sp>
        </p:grpSp>
        <p:sp>
          <p:nvSpPr>
            <p:cNvPr id="8" name="Text Box 15"/>
            <p:cNvSpPr txBox="1">
              <a:spLocks noChangeArrowheads="1"/>
            </p:cNvSpPr>
            <p:nvPr/>
          </p:nvSpPr>
          <p:spPr bwMode="auto">
            <a:xfrm>
              <a:off x="6349675" y="3295892"/>
              <a:ext cx="1590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b="1" dirty="0">
                  <a:solidFill>
                    <a:srgbClr val="FF0000"/>
                  </a:solidFill>
                </a:rPr>
                <a:t>m:</a:t>
              </a:r>
              <a:r>
                <a:rPr lang="zh-CN" altLang="en-US" sz="2000" b="1" dirty="0">
                  <a:solidFill>
                    <a:srgbClr val="FF0000"/>
                  </a:solidFill>
                </a:rPr>
                <a:t>条件</a:t>
              </a:r>
              <a:r>
                <a:rPr lang="en-US" altLang="zh-CN" sz="2000" b="1" dirty="0">
                  <a:solidFill>
                    <a:srgbClr val="FF0000"/>
                  </a:solidFill>
                </a:rPr>
                <a:t>FP</a:t>
              </a:r>
              <a:r>
                <a:rPr lang="zh-CN" altLang="en-US" sz="2000" b="1" dirty="0">
                  <a:solidFill>
                    <a:srgbClr val="FF0000"/>
                  </a:solidFill>
                </a:rPr>
                <a:t>树</a:t>
              </a:r>
              <a:endParaRPr lang="zh-CN" altLang="en-US" sz="2000" b="1" dirty="0">
                <a:solidFill>
                  <a:srgbClr val="FF0000"/>
                </a:solidFill>
              </a:endParaRPr>
            </a:p>
          </p:txBody>
        </p:sp>
        <p:cxnSp>
          <p:nvCxnSpPr>
            <p:cNvPr id="9" name="直接连接符 5"/>
            <p:cNvCxnSpPr>
              <a:cxnSpLocks noChangeShapeType="1"/>
            </p:cNvCxnSpPr>
            <p:nvPr/>
          </p:nvCxnSpPr>
          <p:spPr bwMode="auto">
            <a:xfrm>
              <a:off x="7236296" y="4126351"/>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4"/>
            <p:cNvCxnSpPr>
              <a:cxnSpLocks noChangeShapeType="1"/>
            </p:cNvCxnSpPr>
            <p:nvPr/>
          </p:nvCxnSpPr>
          <p:spPr bwMode="auto">
            <a:xfrm>
              <a:off x="7236296" y="4725268"/>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95"/>
            <p:cNvCxnSpPr>
              <a:cxnSpLocks noChangeShapeType="1"/>
            </p:cNvCxnSpPr>
            <p:nvPr/>
          </p:nvCxnSpPr>
          <p:spPr bwMode="auto">
            <a:xfrm>
              <a:off x="7236296" y="5229324"/>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 name="直接箭头连接符 8"/>
          <p:cNvCxnSpPr>
            <a:cxnSpLocks noChangeShapeType="1"/>
          </p:cNvCxnSpPr>
          <p:nvPr/>
        </p:nvCxnSpPr>
        <p:spPr bwMode="auto">
          <a:xfrm>
            <a:off x="6197600" y="4806950"/>
            <a:ext cx="527050" cy="0"/>
          </a:xfrm>
          <a:prstGeom prst="straightConnector1">
            <a:avLst/>
          </a:prstGeom>
          <a:noFill/>
          <a:ln w="6350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算法步骤及例子（续）</a:t>
            </a:r>
            <a:endParaRPr lang="zh-CN" altLang="en-US" dirty="0"/>
          </a:p>
        </p:txBody>
      </p:sp>
      <p:sp>
        <p:nvSpPr>
          <p:cNvPr id="3" name="内容占位符 2"/>
          <p:cNvSpPr>
            <a:spLocks noGrp="1"/>
          </p:cNvSpPr>
          <p:nvPr>
            <p:ph sz="quarter" idx="10"/>
          </p:nvPr>
        </p:nvSpPr>
        <p:spPr/>
        <p:txBody>
          <a:bodyPr/>
          <a:lstStyle/>
          <a:p>
            <a:pPr marL="0" indent="0">
              <a:buNone/>
            </a:pPr>
            <a:r>
              <a:rPr lang="en-US" altLang="zh-CN" sz="2000" dirty="0">
                <a:solidFill>
                  <a:srgbClr val="FF0000"/>
                </a:solidFill>
              </a:rPr>
              <a:t>3</a:t>
            </a:r>
            <a:r>
              <a:rPr lang="zh-CN" altLang="en-US" sz="2000" dirty="0">
                <a:solidFill>
                  <a:srgbClr val="FF0000"/>
                </a:solidFill>
              </a:rPr>
              <a:t>、</a:t>
            </a:r>
            <a:r>
              <a:rPr lang="en-US" altLang="zh-CN" sz="2000" dirty="0">
                <a:solidFill>
                  <a:srgbClr val="FF0000"/>
                </a:solidFill>
              </a:rPr>
              <a:t>FP</a:t>
            </a:r>
            <a:r>
              <a:rPr lang="zh-CN" altLang="en-US" sz="2000" dirty="0">
                <a:solidFill>
                  <a:srgbClr val="FF0000"/>
                </a:solidFill>
              </a:rPr>
              <a:t>树挖掘</a:t>
            </a:r>
            <a:r>
              <a:rPr lang="en-US" altLang="zh-CN" sz="2000" dirty="0">
                <a:solidFill>
                  <a:srgbClr val="FF0000"/>
                </a:solidFill>
              </a:rPr>
              <a:t>——(3)</a:t>
            </a:r>
            <a:r>
              <a:rPr lang="zh-CN" altLang="en-US" sz="2000" dirty="0">
                <a:solidFill>
                  <a:srgbClr val="FF0000"/>
                </a:solidFill>
              </a:rPr>
              <a:t>挖掘频繁模式</a:t>
            </a:r>
            <a:endParaRPr lang="en-US" altLang="zh-CN" sz="2000" dirty="0">
              <a:solidFill>
                <a:srgbClr val="FF0000"/>
              </a:solidFill>
            </a:endParaRPr>
          </a:p>
          <a:p>
            <a:pPr lvl="1"/>
            <a:r>
              <a:rPr lang="zh-CN" altLang="en-US" dirty="0"/>
              <a:t>递归地在条件</a:t>
            </a:r>
            <a:r>
              <a:rPr lang="en-US" altLang="zh-CN" dirty="0"/>
              <a:t>FP</a:t>
            </a:r>
            <a:r>
              <a:rPr lang="zh-CN" altLang="en-US" dirty="0"/>
              <a:t>树上挖掘频繁模式，模式增长通过初始后缀模式与条件</a:t>
            </a:r>
            <a:r>
              <a:rPr lang="en-US" altLang="zh-CN" dirty="0"/>
              <a:t>FP</a:t>
            </a:r>
            <a:r>
              <a:rPr lang="zh-CN" altLang="en-US" dirty="0"/>
              <a:t>树产生的频繁模式连接实现</a:t>
            </a:r>
            <a:endParaRPr lang="zh-CN" altLang="en-US" dirty="0"/>
          </a:p>
          <a:p>
            <a:endParaRPr lang="zh-CN" altLang="en-US" dirty="0"/>
          </a:p>
        </p:txBody>
      </p:sp>
      <p:sp>
        <p:nvSpPr>
          <p:cNvPr id="4" name="Rectangle 16"/>
          <p:cNvSpPr>
            <a:spLocks noChangeArrowheads="1"/>
          </p:cNvSpPr>
          <p:nvPr/>
        </p:nvSpPr>
        <p:spPr bwMode="auto">
          <a:xfrm>
            <a:off x="5759128" y="3658840"/>
            <a:ext cx="31686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nSpc>
                <a:spcPct val="70000"/>
              </a:lnSpc>
              <a:spcBef>
                <a:spcPct val="50000"/>
              </a:spcBef>
              <a:buFontTx/>
              <a:buNone/>
            </a:pPr>
            <a:r>
              <a:rPr lang="zh-CN" altLang="en-US" sz="2000" b="1">
                <a:solidFill>
                  <a:srgbClr val="FF0000"/>
                </a:solidFill>
              </a:rPr>
              <a:t>所有关于</a:t>
            </a:r>
            <a:r>
              <a:rPr lang="en-US" altLang="zh-CN" sz="2000" b="1">
                <a:solidFill>
                  <a:srgbClr val="FF0000"/>
                </a:solidFill>
              </a:rPr>
              <a:t>m</a:t>
            </a:r>
            <a:r>
              <a:rPr lang="zh-CN" altLang="en-US" sz="2000" b="1">
                <a:solidFill>
                  <a:srgbClr val="FF0000"/>
                </a:solidFill>
              </a:rPr>
              <a:t>的频繁模式：</a:t>
            </a:r>
            <a:endParaRPr lang="zh-CN" altLang="en-US" sz="2000" b="1">
              <a:solidFill>
                <a:srgbClr val="FF0000"/>
              </a:solidFill>
            </a:endParaRPr>
          </a:p>
          <a:p>
            <a:pPr>
              <a:lnSpc>
                <a:spcPct val="70000"/>
              </a:lnSpc>
              <a:spcBef>
                <a:spcPct val="50000"/>
              </a:spcBef>
              <a:buFontTx/>
              <a:buNone/>
            </a:pPr>
            <a:r>
              <a:rPr lang="en-US" altLang="zh-CN" sz="2000" i="1"/>
              <a:t>m, </a:t>
            </a:r>
            <a:endParaRPr lang="en-US" altLang="zh-CN" sz="2000" i="1"/>
          </a:p>
          <a:p>
            <a:pPr>
              <a:lnSpc>
                <a:spcPct val="70000"/>
              </a:lnSpc>
              <a:spcBef>
                <a:spcPct val="50000"/>
              </a:spcBef>
              <a:buFontTx/>
              <a:buNone/>
            </a:pPr>
            <a:r>
              <a:rPr lang="en-US" altLang="zh-CN" sz="2000" i="1"/>
              <a:t>fm, cm, am, </a:t>
            </a:r>
            <a:endParaRPr lang="en-US" altLang="zh-CN" sz="2000" i="1"/>
          </a:p>
          <a:p>
            <a:pPr>
              <a:lnSpc>
                <a:spcPct val="70000"/>
              </a:lnSpc>
              <a:spcBef>
                <a:spcPct val="50000"/>
              </a:spcBef>
              <a:buFontTx/>
              <a:buNone/>
            </a:pPr>
            <a:r>
              <a:rPr lang="en-US" altLang="zh-CN" sz="2000" i="1"/>
              <a:t>fcm, fam, cam, </a:t>
            </a:r>
            <a:endParaRPr lang="en-US" altLang="zh-CN" sz="2000" i="1"/>
          </a:p>
          <a:p>
            <a:pPr>
              <a:lnSpc>
                <a:spcPct val="70000"/>
              </a:lnSpc>
              <a:spcBef>
                <a:spcPct val="50000"/>
              </a:spcBef>
              <a:buFontTx/>
              <a:buNone/>
            </a:pPr>
            <a:r>
              <a:rPr lang="en-US" altLang="zh-CN" sz="2000" i="1"/>
              <a:t>fcam</a:t>
            </a:r>
            <a:endParaRPr lang="en-US" altLang="zh-CN" sz="2000" i="1"/>
          </a:p>
        </p:txBody>
      </p:sp>
      <p:sp>
        <p:nvSpPr>
          <p:cNvPr id="5" name="Rectangle 5"/>
          <p:cNvSpPr>
            <a:spLocks noChangeArrowheads="1"/>
          </p:cNvSpPr>
          <p:nvPr/>
        </p:nvSpPr>
        <p:spPr bwMode="auto">
          <a:xfrm>
            <a:off x="323528" y="3609627"/>
            <a:ext cx="194468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ctr">
              <a:lnSpc>
                <a:spcPct val="150000"/>
              </a:lnSpc>
              <a:spcBef>
                <a:spcPct val="0"/>
              </a:spcBef>
              <a:buFontTx/>
              <a:buNone/>
            </a:pPr>
            <a:r>
              <a:rPr lang="en-US" altLang="zh-CN" sz="2000" b="1" dirty="0">
                <a:solidFill>
                  <a:srgbClr val="FF0000"/>
                </a:solidFill>
              </a:rPr>
              <a:t>m:</a:t>
            </a:r>
            <a:r>
              <a:rPr lang="zh-CN" altLang="en-US" sz="2000" b="1" dirty="0">
                <a:solidFill>
                  <a:srgbClr val="FF0000"/>
                </a:solidFill>
              </a:rPr>
              <a:t>条件模式基    </a:t>
            </a:r>
            <a:r>
              <a:rPr lang="en-US" altLang="zh-CN" sz="2000" i="1" dirty="0"/>
              <a:t>fca:2,fcab:1</a:t>
            </a:r>
            <a:endParaRPr lang="en-US" altLang="zh-CN" sz="2000" i="1" dirty="0"/>
          </a:p>
        </p:txBody>
      </p:sp>
      <p:grpSp>
        <p:nvGrpSpPr>
          <p:cNvPr id="6" name="组合 91"/>
          <p:cNvGrpSpPr/>
          <p:nvPr/>
        </p:nvGrpSpPr>
        <p:grpSpPr bwMode="auto">
          <a:xfrm>
            <a:off x="3265166" y="3577877"/>
            <a:ext cx="1590675" cy="2011363"/>
            <a:chOff x="6467885" y="3295892"/>
            <a:chExt cx="1590500" cy="2186183"/>
          </a:xfrm>
        </p:grpSpPr>
        <p:grpSp>
          <p:nvGrpSpPr>
            <p:cNvPr id="7" name="Group 7"/>
            <p:cNvGrpSpPr/>
            <p:nvPr/>
          </p:nvGrpSpPr>
          <p:grpSpPr bwMode="auto">
            <a:xfrm>
              <a:off x="6994054" y="3681850"/>
              <a:ext cx="538163" cy="1800225"/>
              <a:chOff x="2282" y="2424"/>
              <a:chExt cx="339" cy="1134"/>
            </a:xfrm>
          </p:grpSpPr>
          <p:sp>
            <p:nvSpPr>
              <p:cNvPr id="12" name="Text Box 8"/>
              <p:cNvSpPr txBox="1">
                <a:spLocks noChangeArrowheads="1"/>
              </p:cNvSpPr>
              <p:nvPr/>
            </p:nvSpPr>
            <p:spPr bwMode="auto">
              <a:xfrm>
                <a:off x="2341" y="2424"/>
                <a:ext cx="2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a:t>{}</a:t>
                </a:r>
                <a:endParaRPr lang="en-US" altLang="zh-CN" sz="2000"/>
              </a:p>
            </p:txBody>
          </p:sp>
          <p:sp>
            <p:nvSpPr>
              <p:cNvPr id="13" name="Text Box 9"/>
              <p:cNvSpPr txBox="1">
                <a:spLocks noChangeArrowheads="1"/>
              </p:cNvSpPr>
              <p:nvPr/>
            </p:nvSpPr>
            <p:spPr bwMode="auto">
              <a:xfrm>
                <a:off x="2300" y="2769"/>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f:3</a:t>
                </a:r>
                <a:endParaRPr lang="en-US" altLang="zh-CN" sz="2000" i="1"/>
              </a:p>
            </p:txBody>
          </p:sp>
          <p:sp>
            <p:nvSpPr>
              <p:cNvPr id="14" name="Text Box 10"/>
              <p:cNvSpPr txBox="1">
                <a:spLocks noChangeArrowheads="1"/>
              </p:cNvSpPr>
              <p:nvPr/>
            </p:nvSpPr>
            <p:spPr bwMode="auto">
              <a:xfrm>
                <a:off x="2287" y="3015"/>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c:3</a:t>
                </a:r>
                <a:endParaRPr lang="en-US" altLang="zh-CN" sz="2000" i="1"/>
              </a:p>
            </p:txBody>
          </p:sp>
          <p:sp>
            <p:nvSpPr>
              <p:cNvPr id="15" name="Text Box 11"/>
              <p:cNvSpPr txBox="1">
                <a:spLocks noChangeArrowheads="1"/>
              </p:cNvSpPr>
              <p:nvPr/>
            </p:nvSpPr>
            <p:spPr bwMode="auto">
              <a:xfrm>
                <a:off x="2282" y="3306"/>
                <a:ext cx="3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i="1"/>
                  <a:t>a:3</a:t>
                </a:r>
                <a:endParaRPr lang="en-US" altLang="zh-CN" sz="2000" i="1"/>
              </a:p>
            </p:txBody>
          </p:sp>
        </p:grpSp>
        <p:sp>
          <p:nvSpPr>
            <p:cNvPr id="8" name="Text Box 15"/>
            <p:cNvSpPr txBox="1">
              <a:spLocks noChangeArrowheads="1"/>
            </p:cNvSpPr>
            <p:nvPr/>
          </p:nvSpPr>
          <p:spPr bwMode="auto">
            <a:xfrm>
              <a:off x="6467885" y="3295892"/>
              <a:ext cx="1590500" cy="43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spcBef>
                  <a:spcPct val="0"/>
                </a:spcBef>
                <a:buFontTx/>
                <a:buNone/>
              </a:pPr>
              <a:r>
                <a:rPr lang="en-US" altLang="zh-CN" sz="2000" b="1" dirty="0">
                  <a:solidFill>
                    <a:srgbClr val="FF0000"/>
                  </a:solidFill>
                </a:rPr>
                <a:t>m:</a:t>
              </a:r>
              <a:r>
                <a:rPr lang="zh-CN" altLang="en-US" sz="2000" b="1" dirty="0">
                  <a:solidFill>
                    <a:srgbClr val="FF0000"/>
                  </a:solidFill>
                </a:rPr>
                <a:t>条件</a:t>
              </a:r>
              <a:r>
                <a:rPr lang="en-US" altLang="zh-CN" sz="2000" b="1" dirty="0">
                  <a:solidFill>
                    <a:srgbClr val="FF0000"/>
                  </a:solidFill>
                </a:rPr>
                <a:t>FP</a:t>
              </a:r>
              <a:r>
                <a:rPr lang="zh-CN" altLang="en-US" sz="2000" b="1" dirty="0">
                  <a:solidFill>
                    <a:srgbClr val="FF0000"/>
                  </a:solidFill>
                </a:rPr>
                <a:t>树</a:t>
              </a:r>
              <a:endParaRPr lang="zh-CN" altLang="en-US" sz="2000" b="1" dirty="0">
                <a:solidFill>
                  <a:srgbClr val="FF0000"/>
                </a:solidFill>
              </a:endParaRPr>
            </a:p>
          </p:txBody>
        </p:sp>
        <p:cxnSp>
          <p:nvCxnSpPr>
            <p:cNvPr id="9" name="直接连接符 94"/>
            <p:cNvCxnSpPr>
              <a:cxnSpLocks noChangeShapeType="1"/>
            </p:cNvCxnSpPr>
            <p:nvPr/>
          </p:nvCxnSpPr>
          <p:spPr bwMode="auto">
            <a:xfrm>
              <a:off x="7236296" y="4072653"/>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5"/>
            <p:cNvCxnSpPr>
              <a:cxnSpLocks noChangeShapeType="1"/>
            </p:cNvCxnSpPr>
            <p:nvPr/>
          </p:nvCxnSpPr>
          <p:spPr bwMode="auto">
            <a:xfrm>
              <a:off x="7236296" y="4542333"/>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96"/>
            <p:cNvCxnSpPr>
              <a:cxnSpLocks noChangeShapeType="1"/>
            </p:cNvCxnSpPr>
            <p:nvPr/>
          </p:nvCxnSpPr>
          <p:spPr bwMode="auto">
            <a:xfrm>
              <a:off x="7236296" y="4952674"/>
              <a:ext cx="0" cy="215900"/>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 name="直接箭头连接符 101"/>
          <p:cNvCxnSpPr>
            <a:cxnSpLocks noChangeShapeType="1"/>
          </p:cNvCxnSpPr>
          <p:nvPr/>
        </p:nvCxnSpPr>
        <p:spPr bwMode="auto">
          <a:xfrm>
            <a:off x="2387278" y="4071590"/>
            <a:ext cx="768350" cy="0"/>
          </a:xfrm>
          <a:prstGeom prst="straightConnector1">
            <a:avLst/>
          </a:prstGeom>
          <a:noFill/>
          <a:ln w="6350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04"/>
          <p:cNvCxnSpPr>
            <a:cxnSpLocks noChangeShapeType="1"/>
          </p:cNvCxnSpPr>
          <p:nvPr/>
        </p:nvCxnSpPr>
        <p:spPr bwMode="auto">
          <a:xfrm>
            <a:off x="4928866" y="4106515"/>
            <a:ext cx="768350" cy="0"/>
          </a:xfrm>
          <a:prstGeom prst="straightConnector1">
            <a:avLst/>
          </a:prstGeom>
          <a:noFill/>
          <a:ln w="6350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算法的优势与局限</a:t>
            </a:r>
            <a:endParaRPr lang="zh-CN" altLang="en-US" dirty="0"/>
          </a:p>
        </p:txBody>
      </p:sp>
      <p:sp>
        <p:nvSpPr>
          <p:cNvPr id="3" name="内容占位符 2"/>
          <p:cNvSpPr>
            <a:spLocks noGrp="1"/>
          </p:cNvSpPr>
          <p:nvPr>
            <p:ph sz="quarter" idx="10"/>
          </p:nvPr>
        </p:nvSpPr>
        <p:spPr/>
        <p:txBody>
          <a:bodyPr/>
          <a:lstStyle/>
          <a:p>
            <a:r>
              <a:rPr lang="zh-CN" altLang="en-US" dirty="0"/>
              <a:t>优势：</a:t>
            </a:r>
            <a:endParaRPr lang="en-US" altLang="zh-CN" dirty="0"/>
          </a:p>
          <a:p>
            <a:pPr lvl="1"/>
            <a:r>
              <a:rPr lang="zh-CN" altLang="en-US" dirty="0">
                <a:solidFill>
                  <a:schemeClr val="bg2">
                    <a:lumMod val="25000"/>
                  </a:schemeClr>
                </a:solidFill>
              </a:rPr>
              <a:t>对于挖掘长的频繁模式和短的频繁模式，它都是有效的和可伸缩的。它将发现的长频繁模式问题转换成较小的条件数据库中递归地搜索一些较短的模式，然后连接后缀。它使用最不频繁的项做后缀，提供了较好的选择性，它按支持度递减排列，使得更频繁的项更容易在树结构中被共享。它降低了搜索开销。</a:t>
            </a:r>
            <a:endParaRPr lang="en-US" altLang="zh-CN" dirty="0">
              <a:solidFill>
                <a:schemeClr val="bg2">
                  <a:lumMod val="25000"/>
                </a:schemeClr>
              </a:solidFill>
            </a:endParaRPr>
          </a:p>
          <a:p>
            <a:pPr lvl="1"/>
            <a:r>
              <a:rPr lang="zh-CN" altLang="en-US" dirty="0"/>
              <a:t>不产生候选频繁项集</a:t>
            </a:r>
            <a:endParaRPr lang="en-US" altLang="zh-CN" dirty="0"/>
          </a:p>
          <a:p>
            <a:pPr lvl="1"/>
            <a:r>
              <a:rPr lang="zh-CN" altLang="en-US" dirty="0"/>
              <a:t>仅扫描两次数据库</a:t>
            </a:r>
            <a:endParaRPr lang="en-US" altLang="zh-CN" dirty="0"/>
          </a:p>
          <a:p>
            <a:pPr marL="431800" lvl="1" indent="0">
              <a:buNone/>
            </a:pPr>
            <a:endParaRPr lang="zh-CN" altLang="en-US" b="1" i="1" dirty="0"/>
          </a:p>
          <a:p>
            <a:pPr lvl="1"/>
            <a:endParaRPr lang="en-US" altLang="zh-CN" dirty="0">
              <a:solidFill>
                <a:schemeClr val="bg2">
                  <a:lumMod val="25000"/>
                </a:schemeClr>
              </a:solidFill>
            </a:endParaRPr>
          </a:p>
          <a:p>
            <a:pPr lvl="1"/>
            <a:endParaRPr lang="en-US" altLang="zh-CN" dirty="0">
              <a:solidFill>
                <a:schemeClr val="bg2">
                  <a:lumMod val="2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 </a:t>
            </a:r>
            <a:r>
              <a:rPr lang="zh-CN" altLang="en-US" dirty="0"/>
              <a:t>算法的优势与局限</a:t>
            </a:r>
            <a:endParaRPr lang="zh-CN" altLang="en-US" dirty="0"/>
          </a:p>
        </p:txBody>
      </p:sp>
      <p:sp>
        <p:nvSpPr>
          <p:cNvPr id="3" name="内容占位符 2"/>
          <p:cNvSpPr>
            <a:spLocks noGrp="1"/>
          </p:cNvSpPr>
          <p:nvPr>
            <p:ph sz="quarter" idx="10"/>
          </p:nvPr>
        </p:nvSpPr>
        <p:spPr/>
        <p:txBody>
          <a:bodyPr/>
          <a:lstStyle/>
          <a:p>
            <a:r>
              <a:rPr lang="zh-CN" altLang="en-US" dirty="0"/>
              <a:t>局限</a:t>
            </a:r>
            <a:endParaRPr lang="en-US" altLang="zh-CN" dirty="0"/>
          </a:p>
          <a:p>
            <a:pPr lvl="1"/>
            <a:r>
              <a:rPr lang="zh-CN" altLang="en-US" dirty="0">
                <a:solidFill>
                  <a:schemeClr val="bg2">
                    <a:lumMod val="25000"/>
                  </a:schemeClr>
                </a:solidFill>
              </a:rPr>
              <a:t>当数据库很大时</a:t>
            </a:r>
            <a:r>
              <a:rPr lang="en-US" altLang="zh-CN" dirty="0">
                <a:solidFill>
                  <a:schemeClr val="bg2">
                    <a:lumMod val="25000"/>
                  </a:schemeClr>
                </a:solidFill>
              </a:rPr>
              <a:t>,  </a:t>
            </a:r>
            <a:r>
              <a:rPr lang="zh-CN" altLang="en-US" dirty="0">
                <a:solidFill>
                  <a:schemeClr val="bg2">
                    <a:lumMod val="25000"/>
                  </a:schemeClr>
                </a:solidFill>
              </a:rPr>
              <a:t>构造基于主存的</a:t>
            </a:r>
            <a:r>
              <a:rPr lang="en-US" altLang="zh-CN" dirty="0">
                <a:solidFill>
                  <a:schemeClr val="bg2">
                    <a:lumMod val="25000"/>
                  </a:schemeClr>
                </a:solidFill>
              </a:rPr>
              <a:t>FP</a:t>
            </a:r>
            <a:r>
              <a:rPr lang="zh-CN" altLang="en-US" dirty="0">
                <a:solidFill>
                  <a:schemeClr val="bg2">
                    <a:lumMod val="25000"/>
                  </a:schemeClr>
                </a:solidFill>
              </a:rPr>
              <a:t>树有时是不现实的。</a:t>
            </a:r>
            <a:endParaRPr lang="en-US" altLang="zh-CN" dirty="0">
              <a:solidFill>
                <a:schemeClr val="bg2">
                  <a:lumMod val="25000"/>
                </a:schemeClr>
              </a:solidFill>
            </a:endParaRPr>
          </a:p>
          <a:p>
            <a:pPr lvl="2"/>
            <a:r>
              <a:rPr lang="zh-CN" altLang="en-US" dirty="0">
                <a:solidFill>
                  <a:schemeClr val="bg2">
                    <a:lumMod val="25000"/>
                  </a:schemeClr>
                </a:solidFill>
              </a:rPr>
              <a:t>一种有趣的选择是首先将数据库划分成投影数据库的集合，然后在每个投影数据库上构造</a:t>
            </a:r>
            <a:r>
              <a:rPr lang="en-US" altLang="zh-CN" dirty="0">
                <a:solidFill>
                  <a:schemeClr val="bg2">
                    <a:lumMod val="25000"/>
                  </a:schemeClr>
                </a:solidFill>
              </a:rPr>
              <a:t>FP</a:t>
            </a:r>
            <a:r>
              <a:rPr lang="zh-CN" altLang="en-US" dirty="0">
                <a:solidFill>
                  <a:schemeClr val="bg2">
                    <a:lumMod val="25000"/>
                  </a:schemeClr>
                </a:solidFill>
              </a:rPr>
              <a:t>树并在每个投影数据库中挖掘。</a:t>
            </a:r>
            <a:endParaRPr lang="en-US" altLang="zh-CN" dirty="0">
              <a:solidFill>
                <a:schemeClr val="bg2">
                  <a:lumMod val="25000"/>
                </a:schemeClr>
              </a:solidFill>
            </a:endParaRPr>
          </a:p>
          <a:p>
            <a:pPr lvl="2"/>
            <a:r>
              <a:rPr lang="zh-CN" altLang="en-US" dirty="0">
                <a:solidFill>
                  <a:schemeClr val="bg2">
                    <a:lumMod val="25000"/>
                  </a:schemeClr>
                </a:solidFill>
              </a:rPr>
              <a:t>如果投影数据库的</a:t>
            </a:r>
            <a:r>
              <a:rPr lang="en-US" altLang="zh-CN" dirty="0">
                <a:solidFill>
                  <a:schemeClr val="bg2">
                    <a:lumMod val="25000"/>
                  </a:schemeClr>
                </a:solidFill>
              </a:rPr>
              <a:t>FP</a:t>
            </a:r>
            <a:r>
              <a:rPr lang="zh-CN" altLang="en-US" dirty="0">
                <a:solidFill>
                  <a:schemeClr val="bg2">
                    <a:lumMod val="25000"/>
                  </a:schemeClr>
                </a:solidFill>
              </a:rPr>
              <a:t>树还不能放进主存，该过程可以递归地用于投影数据库。</a:t>
            </a:r>
            <a:endParaRPr lang="zh-CN" altLang="en-US" dirty="0">
              <a:solidFill>
                <a:schemeClr val="bg2">
                  <a:lumMod val="2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FP-growth</a:t>
            </a:r>
            <a:r>
              <a:rPr lang="zh-CN" altLang="en-US" dirty="0"/>
              <a:t>算法</a:t>
            </a:r>
            <a:r>
              <a:rPr lang="en-US" altLang="zh-CN" dirty="0"/>
              <a:t> VS Apriori</a:t>
            </a:r>
            <a:r>
              <a:rPr lang="zh-CN" altLang="en-US" dirty="0"/>
              <a:t>算法</a:t>
            </a:r>
            <a:endParaRPr lang="zh-CN" altLang="en-US" dirty="0"/>
          </a:p>
        </p:txBody>
      </p:sp>
      <p:pic>
        <p:nvPicPr>
          <p:cNvPr id="4" name="Picture 3"/>
          <p:cNvPicPr>
            <a:picLocks noGrp="1" noChangeAspect="1" noChangeArrowheads="1"/>
          </p:cNvPicPr>
          <p:nvPr>
            <p:ph sz="quarter" idx="10"/>
          </p:nvPr>
        </p:nvPicPr>
        <p:blipFill>
          <a:blip r:embed="rId1">
            <a:extLst>
              <a:ext uri="{28A0092B-C50C-407E-A947-70E740481C1C}">
                <a14:useLocalDpi xmlns:a14="http://schemas.microsoft.com/office/drawing/2010/main" val="0"/>
              </a:ext>
            </a:extLst>
          </a:blip>
          <a:srcRect/>
          <a:stretch>
            <a:fillRect/>
          </a:stretch>
        </p:blipFill>
        <p:spPr bwMode="auto">
          <a:xfrm>
            <a:off x="751942" y="1367312"/>
            <a:ext cx="7640116" cy="457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sz="quarter" idx="10"/>
          </p:nvPr>
        </p:nvSpPr>
        <p:spPr/>
        <p:txBody>
          <a:bodyPr/>
          <a:lstStyle/>
          <a:p>
            <a:r>
              <a:rPr lang="zh-CN" altLang="en-US" dirty="0"/>
              <a:t>关联规则的支持度</a:t>
            </a:r>
            <a:endParaRPr lang="en-US" altLang="zh-CN" dirty="0">
              <a:solidFill>
                <a:schemeClr val="tx1"/>
              </a:solidFill>
            </a:endParaRPr>
          </a:p>
          <a:p>
            <a:pPr lvl="1">
              <a:defRPr/>
            </a:pPr>
            <a:r>
              <a:rPr lang="zh-CN" altLang="en-US" dirty="0"/>
              <a:t>关联规则</a:t>
            </a:r>
            <a:r>
              <a:rPr lang="en-US" altLang="zh-CN" dirty="0"/>
              <a:t>R</a:t>
            </a:r>
            <a:r>
              <a:rPr lang="zh-CN" altLang="en-US" dirty="0"/>
              <a:t>的支持度</a:t>
            </a:r>
            <a:r>
              <a:rPr lang="en-US" altLang="zh-CN" dirty="0"/>
              <a:t>(support)</a:t>
            </a:r>
            <a:r>
              <a:rPr lang="zh-CN" altLang="en-US" dirty="0"/>
              <a:t>是交易集中同时包含</a:t>
            </a:r>
            <a:r>
              <a:rPr lang="en-US" altLang="zh-CN" dirty="0"/>
              <a:t>X</a:t>
            </a:r>
            <a:r>
              <a:rPr lang="zh-CN" altLang="en-US" dirty="0"/>
              <a:t>和</a:t>
            </a:r>
            <a:r>
              <a:rPr lang="en-US" altLang="zh-CN" dirty="0"/>
              <a:t>Y</a:t>
            </a:r>
            <a:r>
              <a:rPr lang="zh-CN" altLang="en-US" dirty="0"/>
              <a:t>的交易数与所有交易数之比。 </a:t>
            </a:r>
            <a:endParaRPr lang="en-US" altLang="zh-CN" dirty="0"/>
          </a:p>
          <a:p>
            <a:pPr marL="71755" lvl="1" indent="0" algn="just">
              <a:buNone/>
              <a:defRPr/>
            </a:pPr>
            <a:endParaRPr lang="en-US" altLang="zh-CN" dirty="0"/>
          </a:p>
          <a:p>
            <a:pPr marL="71755" lvl="1" indent="0" algn="just">
              <a:buNone/>
              <a:defRPr/>
            </a:pPr>
            <a:endParaRPr lang="en-US" altLang="zh-CN" dirty="0"/>
          </a:p>
          <a:p>
            <a:pPr marL="360045" lvl="1" indent="-360045">
              <a:buFont typeface="Wingdings" panose="05000000000000000000" pitchFamily="2" charset="2"/>
              <a:buChar char=""/>
              <a:defRPr/>
            </a:pPr>
            <a:r>
              <a:rPr lang="zh-CN" altLang="en-US" sz="2200" dirty="0">
                <a:solidFill>
                  <a:srgbClr val="0000FF"/>
                </a:solidFill>
              </a:rPr>
              <a:t>关联规则的置信度</a:t>
            </a:r>
            <a:endParaRPr lang="en-US" altLang="zh-CN" sz="2200" dirty="0">
              <a:solidFill>
                <a:srgbClr val="0000FF"/>
              </a:solidFill>
            </a:endParaRPr>
          </a:p>
          <a:p>
            <a:pPr lvl="1">
              <a:defRPr/>
            </a:pPr>
            <a:r>
              <a:rPr lang="zh-CN" altLang="en-US" dirty="0"/>
              <a:t>关联规则</a:t>
            </a:r>
            <a:r>
              <a:rPr lang="en-US" altLang="zh-CN" dirty="0"/>
              <a:t>R</a:t>
            </a:r>
            <a:r>
              <a:rPr lang="zh-CN" altLang="en-US" dirty="0"/>
              <a:t>的置信度</a:t>
            </a:r>
            <a:r>
              <a:rPr lang="en-US" altLang="zh-CN" dirty="0"/>
              <a:t>(confidence)</a:t>
            </a:r>
            <a:r>
              <a:rPr lang="zh-CN" altLang="en-US" dirty="0"/>
              <a:t>是指包含</a:t>
            </a:r>
            <a:r>
              <a:rPr lang="en-US" altLang="zh-CN" dirty="0"/>
              <a:t>X</a:t>
            </a:r>
            <a:r>
              <a:rPr lang="zh-CN" altLang="en-US" dirty="0"/>
              <a:t>和</a:t>
            </a:r>
            <a:r>
              <a:rPr lang="en-US" altLang="zh-CN" dirty="0"/>
              <a:t>Y</a:t>
            </a:r>
            <a:r>
              <a:rPr lang="zh-CN" altLang="en-US" dirty="0"/>
              <a:t>的交易数与包含</a:t>
            </a:r>
            <a:r>
              <a:rPr lang="en-US" altLang="zh-CN" dirty="0"/>
              <a:t>X</a:t>
            </a:r>
            <a:r>
              <a:rPr lang="zh-CN" altLang="en-US" dirty="0"/>
              <a:t>的交易数之比。</a:t>
            </a:r>
            <a:endParaRPr lang="zh-CN" altLang="en-US" dirty="0"/>
          </a:p>
          <a:p>
            <a:pPr marL="71755" lvl="1" indent="0" algn="just">
              <a:buNone/>
              <a:defRPr/>
            </a:pPr>
            <a:endParaRPr lang="en-US" altLang="zh-CN" dirty="0"/>
          </a:p>
          <a:p>
            <a:endParaRPr lang="zh-CN" altLang="en-US" dirty="0"/>
          </a:p>
        </p:txBody>
      </p:sp>
      <p:graphicFrame>
        <p:nvGraphicFramePr>
          <p:cNvPr id="4" name="Object 2"/>
          <p:cNvGraphicFramePr>
            <a:graphicFrameLocks noChangeAspect="1"/>
          </p:cNvGraphicFramePr>
          <p:nvPr/>
        </p:nvGraphicFramePr>
        <p:xfrm>
          <a:off x="1258888" y="2568576"/>
          <a:ext cx="5329336" cy="811674"/>
        </p:xfrm>
        <a:graphic>
          <a:graphicData uri="http://schemas.openxmlformats.org/presentationml/2006/ole">
            <mc:AlternateContent xmlns:mc="http://schemas.openxmlformats.org/markup-compatibility/2006">
              <mc:Choice xmlns:v="urn:schemas-microsoft-com:vml" Requires="v">
                <p:oleObj spid="_x0000_s4400" name="Equation" r:id="rId1" imgW="67665600" imgH="10058400" progId="Equation.DSMT4">
                  <p:embed/>
                </p:oleObj>
              </mc:Choice>
              <mc:Fallback>
                <p:oleObj name="Equation" r:id="rId1" imgW="67665600" imgH="10058400" progId="Equation.DSMT4">
                  <p:embed/>
                  <p:pic>
                    <p:nvPicPr>
                      <p:cNvPr id="0" name="Object 2"/>
                      <p:cNvPicPr>
                        <a:picLocks noChangeAspect="1" noChangeArrowheads="1"/>
                      </p:cNvPicPr>
                      <p:nvPr/>
                    </p:nvPicPr>
                    <p:blipFill>
                      <a:blip r:embed="rId2"/>
                      <a:srcRect/>
                      <a:stretch>
                        <a:fillRect/>
                      </a:stretch>
                    </p:blipFill>
                    <p:spPr bwMode="auto">
                      <a:xfrm>
                        <a:off x="1258888" y="2568576"/>
                        <a:ext cx="5329336" cy="811674"/>
                      </a:xfrm>
                      <a:prstGeom prst="rect">
                        <a:avLst/>
                      </a:prstGeom>
                      <a:noFill/>
                      <a:ln>
                        <a:noFill/>
                      </a:ln>
                    </p:spPr>
                  </p:pic>
                </p:oleObj>
              </mc:Fallback>
            </mc:AlternateContent>
          </a:graphicData>
        </a:graphic>
      </p:graphicFrame>
      <p:graphicFrame>
        <p:nvGraphicFramePr>
          <p:cNvPr id="5" name="Object 3"/>
          <p:cNvGraphicFramePr>
            <a:graphicFrameLocks noChangeAspect="1"/>
          </p:cNvGraphicFramePr>
          <p:nvPr/>
        </p:nvGraphicFramePr>
        <p:xfrm>
          <a:off x="522288" y="5130800"/>
          <a:ext cx="7686675" cy="801688"/>
        </p:xfrm>
        <a:graphic>
          <a:graphicData uri="http://schemas.openxmlformats.org/presentationml/2006/ole">
            <mc:AlternateContent xmlns:mc="http://schemas.openxmlformats.org/markup-compatibility/2006">
              <mc:Choice xmlns:v="urn:schemas-microsoft-com:vml" Requires="v">
                <p:oleObj spid="_x0000_s4401" name="Equation" r:id="rId3" imgW="97231200" imgH="10058400" progId="Equation.DSMT4">
                  <p:embed/>
                </p:oleObj>
              </mc:Choice>
              <mc:Fallback>
                <p:oleObj name="Equation" r:id="rId3" imgW="97231200" imgH="10058400" progId="Equation.DSMT4">
                  <p:embed/>
                  <p:pic>
                    <p:nvPicPr>
                      <p:cNvPr id="0" name="Object 3"/>
                      <p:cNvPicPr>
                        <a:picLocks noChangeAspect="1" noChangeArrowheads="1"/>
                      </p:cNvPicPr>
                      <p:nvPr/>
                    </p:nvPicPr>
                    <p:blipFill>
                      <a:blip r:embed="rId4"/>
                      <a:srcRect/>
                      <a:stretch>
                        <a:fillRect/>
                      </a:stretch>
                    </p:blipFill>
                    <p:spPr bwMode="auto">
                      <a:xfrm>
                        <a:off x="522288" y="5130800"/>
                        <a:ext cx="7686675" cy="801688"/>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使用垂直数据格式挖掘频繁项集</a:t>
            </a:r>
            <a:endParaRPr lang="zh-CN" altLang="en-US" dirty="0"/>
          </a:p>
        </p:txBody>
      </p:sp>
      <p:sp>
        <p:nvSpPr>
          <p:cNvPr id="3" name="内容占位符 2"/>
          <p:cNvSpPr>
            <a:spLocks noGrp="1"/>
          </p:cNvSpPr>
          <p:nvPr>
            <p:ph sz="quarter" idx="10"/>
          </p:nvPr>
        </p:nvSpPr>
        <p:spPr/>
        <p:txBody>
          <a:bodyPr/>
          <a:lstStyle/>
          <a:p>
            <a:pPr marL="0" indent="0">
              <a:buNone/>
            </a:pPr>
            <a:r>
              <a:rPr lang="zh-CN" altLang="en-US" dirty="0">
                <a:solidFill>
                  <a:srgbClr val="FF0000"/>
                </a:solidFill>
              </a:rPr>
              <a:t>例：</a:t>
            </a:r>
            <a:r>
              <a:rPr lang="zh-CN" altLang="en-US" dirty="0">
                <a:solidFill>
                  <a:schemeClr val="tx1"/>
                </a:solidFill>
              </a:rPr>
              <a:t>假设最小支持度计数为</a:t>
            </a:r>
            <a:r>
              <a:rPr lang="en-US" altLang="zh-CN" dirty="0">
                <a:solidFill>
                  <a:schemeClr val="tx1"/>
                </a:solidFill>
              </a:rPr>
              <a:t>2</a:t>
            </a:r>
            <a:endParaRPr lang="zh-CN" altLang="en-US" dirty="0">
              <a:solidFill>
                <a:schemeClr val="tx1"/>
              </a:solidFill>
            </a:endParaRPr>
          </a:p>
        </p:txBody>
      </p:sp>
      <p:sp>
        <p:nvSpPr>
          <p:cNvPr id="4" name="Text Box 4"/>
          <p:cNvSpPr txBox="1">
            <a:spLocks noChangeArrowheads="1"/>
          </p:cNvSpPr>
          <p:nvPr/>
        </p:nvSpPr>
        <p:spPr bwMode="auto">
          <a:xfrm>
            <a:off x="529934" y="2125662"/>
            <a:ext cx="1985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Times New Roman" panose="02020603050405020304" pitchFamily="18" charset="0"/>
              </a:rPr>
              <a:t>Database TDB</a:t>
            </a:r>
            <a:endParaRPr lang="en-US" altLang="zh-CN" sz="2400">
              <a:latin typeface="Times New Roman" panose="02020603050405020304" pitchFamily="18" charset="0"/>
            </a:endParaRPr>
          </a:p>
        </p:txBody>
      </p:sp>
      <p:sp>
        <p:nvSpPr>
          <p:cNvPr id="5" name="Line 6"/>
          <p:cNvSpPr>
            <a:spLocks noChangeShapeType="1"/>
          </p:cNvSpPr>
          <p:nvPr/>
        </p:nvSpPr>
        <p:spPr bwMode="auto">
          <a:xfrm>
            <a:off x="2620671" y="3446462"/>
            <a:ext cx="83185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Text Box 8"/>
          <p:cNvSpPr txBox="1">
            <a:spLocks noChangeArrowheads="1"/>
          </p:cNvSpPr>
          <p:nvPr/>
        </p:nvSpPr>
        <p:spPr bwMode="auto">
          <a:xfrm>
            <a:off x="3173121" y="2652712"/>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i="1">
                <a:latin typeface="Times New Roman" panose="02020603050405020304" pitchFamily="18" charset="0"/>
              </a:rPr>
              <a:t>L</a:t>
            </a:r>
            <a:r>
              <a:rPr lang="en-US" altLang="zh-CN" sz="2400" i="1" baseline="-25000">
                <a:latin typeface="Times New Roman" panose="02020603050405020304" pitchFamily="18" charset="0"/>
              </a:rPr>
              <a:t>1</a:t>
            </a:r>
            <a:endParaRPr lang="en-US" altLang="zh-CN" sz="2400" i="1" baseline="-25000">
              <a:latin typeface="Times New Roman" panose="02020603050405020304" pitchFamily="18" charset="0"/>
            </a:endParaRPr>
          </a:p>
        </p:txBody>
      </p:sp>
      <p:sp>
        <p:nvSpPr>
          <p:cNvPr id="7" name="Text Box 9"/>
          <p:cNvSpPr txBox="1">
            <a:spLocks noChangeArrowheads="1"/>
          </p:cNvSpPr>
          <p:nvPr/>
        </p:nvSpPr>
        <p:spPr bwMode="auto">
          <a:xfrm>
            <a:off x="5981409" y="2652712"/>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i="1">
                <a:latin typeface="Times New Roman" panose="02020603050405020304" pitchFamily="18" charset="0"/>
              </a:rPr>
              <a:t>L</a:t>
            </a:r>
            <a:r>
              <a:rPr lang="en-US" altLang="zh-CN" sz="2400" i="1" baseline="-25000">
                <a:latin typeface="Times New Roman" panose="02020603050405020304" pitchFamily="18" charset="0"/>
              </a:rPr>
              <a:t>2</a:t>
            </a:r>
            <a:endParaRPr lang="en-US" altLang="zh-CN" sz="2400" i="1" baseline="-25000">
              <a:latin typeface="Times New Roman" panose="02020603050405020304" pitchFamily="18" charset="0"/>
            </a:endParaRPr>
          </a:p>
        </p:txBody>
      </p:sp>
      <p:sp>
        <p:nvSpPr>
          <p:cNvPr id="8" name="AutoShape 14"/>
          <p:cNvSpPr>
            <a:spLocks noChangeArrowheads="1"/>
          </p:cNvSpPr>
          <p:nvPr/>
        </p:nvSpPr>
        <p:spPr bwMode="auto">
          <a:xfrm>
            <a:off x="8021346" y="4295775"/>
            <a:ext cx="698500" cy="601662"/>
          </a:xfrm>
          <a:prstGeom prst="curvedLeftArrow">
            <a:avLst>
              <a:gd name="adj1" fmla="val 20000"/>
              <a:gd name="adj2" fmla="val 40000"/>
              <a:gd name="adj3" fmla="val 38698"/>
            </a:avLst>
          </a:prstGeom>
          <a:solidFill>
            <a:srgbClr val="FFFFFF"/>
          </a:solidFill>
          <a:ln w="9525">
            <a:solidFill>
              <a:srgbClr val="000000"/>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20"/>
          <p:cNvSpPr>
            <a:spLocks noChangeShapeType="1"/>
          </p:cNvSpPr>
          <p:nvPr/>
        </p:nvSpPr>
        <p:spPr bwMode="auto">
          <a:xfrm>
            <a:off x="5716296" y="3446462"/>
            <a:ext cx="74453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10" name="Group 187"/>
          <p:cNvGraphicFramePr>
            <a:graphicFrameLocks noGrp="1"/>
          </p:cNvGraphicFramePr>
          <p:nvPr/>
        </p:nvGraphicFramePr>
        <p:xfrm>
          <a:off x="533109" y="2654300"/>
          <a:ext cx="2065337" cy="1692275"/>
        </p:xfrm>
        <a:graphic>
          <a:graphicData uri="http://schemas.openxmlformats.org/drawingml/2006/table">
            <a:tbl>
              <a:tblPr/>
              <a:tblGrid>
                <a:gridCol w="846137"/>
                <a:gridCol w="1219200"/>
              </a:tblGrid>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rPr>
                        <a:t>TID-</a:t>
                      </a: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rPr>
                        <a:t>TID-</a:t>
                      </a: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10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A, C, D</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20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B, C, 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A, B, C, 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40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rPr>
                        <a:t>B, E</a:t>
                      </a:r>
                      <a:endPar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bl>
          </a:graphicData>
        </a:graphic>
      </p:graphicFrame>
      <p:graphicFrame>
        <p:nvGraphicFramePr>
          <p:cNvPr id="11" name="Group 188"/>
          <p:cNvGraphicFramePr>
            <a:graphicFrameLocks noGrp="1"/>
          </p:cNvGraphicFramePr>
          <p:nvPr/>
        </p:nvGraphicFramePr>
        <p:xfrm>
          <a:off x="3628734" y="2509837"/>
          <a:ext cx="2035175" cy="2029968"/>
        </p:xfrm>
        <a:graphic>
          <a:graphicData uri="http://schemas.openxmlformats.org/drawingml/2006/table">
            <a:tbl>
              <a:tblPr/>
              <a:tblGrid>
                <a:gridCol w="774700"/>
                <a:gridCol w="1260475"/>
              </a:tblGrid>
              <a:tr h="319088">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项集</a:t>
                      </a:r>
                      <a:endPar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rPr>
                        <a:t>TID-</a:t>
                      </a: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集</a:t>
                      </a:r>
                      <a:endPar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r>
              <a:tr h="338138">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{10,30}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138">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B</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{20,30,40}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01625">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{10,20,30}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138">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D</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rPr>
                        <a:t>{10}</a:t>
                      </a:r>
                      <a:endPar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accent5">
                        <a:lumMod val="40000"/>
                        <a:lumOff val="60000"/>
                      </a:schemeClr>
                    </a:solidFill>
                  </a:tcPr>
                </a:tc>
              </a:tr>
              <a:tr h="338138">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rPr>
                        <a:t>{20,30,40}</a:t>
                      </a:r>
                      <a:endPar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bl>
          </a:graphicData>
        </a:graphic>
      </p:graphicFrame>
      <p:graphicFrame>
        <p:nvGraphicFramePr>
          <p:cNvPr id="12" name="Group 192"/>
          <p:cNvGraphicFramePr>
            <a:graphicFrameLocks noGrp="1"/>
          </p:cNvGraphicFramePr>
          <p:nvPr/>
        </p:nvGraphicFramePr>
        <p:xfrm>
          <a:off x="6437021" y="2582862"/>
          <a:ext cx="2328863" cy="1692275"/>
        </p:xfrm>
        <a:graphic>
          <a:graphicData uri="http://schemas.openxmlformats.org/drawingml/2006/table">
            <a:tbl>
              <a:tblPr/>
              <a:tblGrid>
                <a:gridCol w="1104900"/>
                <a:gridCol w="1223963"/>
              </a:tblGrid>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项集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rPr>
                        <a:t>TID-</a:t>
                      </a: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{A,C}</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{10,30}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{B,C}</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{20,30}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{B,E}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{20,30}</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{C,E}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rPr>
                        <a:t>{20,30}</a:t>
                      </a:r>
                      <a:endPar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45737" marB="45737"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graphicFrame>
        <p:nvGraphicFramePr>
          <p:cNvPr id="13" name="Group 195"/>
          <p:cNvGraphicFramePr>
            <a:graphicFrameLocks noGrp="1"/>
          </p:cNvGraphicFramePr>
          <p:nvPr/>
        </p:nvGraphicFramePr>
        <p:xfrm>
          <a:off x="6076659" y="4886325"/>
          <a:ext cx="1944687" cy="649287"/>
        </p:xfrm>
        <a:graphic>
          <a:graphicData uri="http://schemas.openxmlformats.org/drawingml/2006/table">
            <a:tbl>
              <a:tblPr/>
              <a:tblGrid>
                <a:gridCol w="1079500"/>
                <a:gridCol w="865187"/>
              </a:tblGrid>
              <a:tr h="338361">
                <a:tc>
                  <a:txBody>
                    <a:body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项集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24" marB="45724"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rPr>
                        <a:t>TID-</a:t>
                      </a:r>
                      <a:r>
                        <a:rPr kumimoji="0" lang="zh-CN" altLang="en-US" sz="1800" b="1" i="0" u="none" strike="noStrike" cap="none" normalizeH="0" baseline="0" dirty="0">
                          <a:ln>
                            <a:noFill/>
                          </a:ln>
                          <a:solidFill>
                            <a:schemeClr val="bg1"/>
                          </a:solidFill>
                          <a:effectLst/>
                          <a:latin typeface="Calibri" panose="020F0502020204030204" charset="0"/>
                          <a:ea typeface="宋体" panose="02010600030101010101" pitchFamily="2" charset="-122"/>
                        </a:rPr>
                        <a:t>集</a:t>
                      </a:r>
                      <a:endParaRPr kumimoji="0" lang="en-US" altLang="zh-CN" sz="1800" b="1" i="0" u="none" strike="noStrike" cap="none" normalizeH="0" baseline="0" dirty="0">
                        <a:ln>
                          <a:noFill/>
                        </a:ln>
                        <a:solidFill>
                          <a:schemeClr val="bg1"/>
                        </a:solidFill>
                        <a:effectLst/>
                        <a:latin typeface="Calibri" panose="020F0502020204030204" charset="0"/>
                        <a:ea typeface="宋体" panose="02010600030101010101" pitchFamily="2" charset="-122"/>
                      </a:endParaRPr>
                    </a:p>
                  </a:txBody>
                  <a:tcPr marT="45724" marB="45724"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333399"/>
                    </a:solidFill>
                  </a:tcPr>
                </a:tc>
              </a:tr>
              <a:tr h="310926">
                <a:tc>
                  <a:txBody>
                    <a:body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rPr>
                        <a:t>{B, C, E}</a:t>
                      </a:r>
                      <a:endParaRPr kumimoji="0" lang="en-US" altLang="zh-CN" sz="18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45724" marB="45724"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rPr>
                        <a:t>{20,30}</a:t>
                      </a:r>
                      <a:endParaRPr kumimoji="0" lang="en-US"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45724" marB="45724"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bl>
          </a:graphicData>
        </a:graphic>
      </p:graphicFrame>
      <p:sp>
        <p:nvSpPr>
          <p:cNvPr id="14" name="Text Box 8"/>
          <p:cNvSpPr txBox="1">
            <a:spLocks noChangeArrowheads="1"/>
          </p:cNvSpPr>
          <p:nvPr/>
        </p:nvSpPr>
        <p:spPr bwMode="auto">
          <a:xfrm>
            <a:off x="5549609" y="486092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i="1">
                <a:latin typeface="Times New Roman" panose="02020603050405020304" pitchFamily="18" charset="0"/>
              </a:rPr>
              <a:t>L</a:t>
            </a:r>
            <a:r>
              <a:rPr lang="en-US" altLang="zh-CN" sz="2400" i="1" baseline="-25000">
                <a:latin typeface="Times New Roman" panose="02020603050405020304" pitchFamily="18" charset="0"/>
              </a:rPr>
              <a:t>3</a:t>
            </a:r>
            <a:endParaRPr lang="en-US" altLang="zh-CN" sz="2400" i="1" baseline="-2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模式评估方法</a:t>
            </a:r>
            <a:endParaRPr lang="zh-CN" altLang="en-US" dirty="0"/>
          </a:p>
        </p:txBody>
      </p:sp>
      <p:sp>
        <p:nvSpPr>
          <p:cNvPr id="3" name="内容占位符 2"/>
          <p:cNvSpPr>
            <a:spLocks noGrp="1"/>
          </p:cNvSpPr>
          <p:nvPr>
            <p:ph sz="quarter" idx="10"/>
          </p:nvPr>
        </p:nvSpPr>
        <p:spPr/>
        <p:txBody>
          <a:bodyPr/>
          <a:lstStyle/>
          <a:p>
            <a:r>
              <a:rPr lang="zh-CN" altLang="en-US" dirty="0"/>
              <a:t>评估规则是否有趣</a:t>
            </a:r>
            <a:endParaRPr lang="en-US" altLang="zh-CN" dirty="0"/>
          </a:p>
          <a:p>
            <a:pPr lvl="1">
              <a:lnSpc>
                <a:spcPct val="130000"/>
              </a:lnSpc>
            </a:pPr>
            <a:r>
              <a:rPr lang="zh-CN" altLang="en-US" dirty="0"/>
              <a:t>主观评估：由用户确定一个规则是否有趣的，这种判断是主观的，因不同的用户而异</a:t>
            </a:r>
            <a:endParaRPr lang="en-US" altLang="zh-CN" dirty="0"/>
          </a:p>
          <a:p>
            <a:pPr lvl="1">
              <a:lnSpc>
                <a:spcPct val="130000"/>
              </a:lnSpc>
            </a:pPr>
            <a:r>
              <a:rPr lang="zh-CN" altLang="en-US" dirty="0"/>
              <a:t>客观评估：根据数据“背后”的统计量，客观兴趣度度量可以用来清除无趣的规则</a:t>
            </a:r>
            <a:endParaRPr lang="en-US" altLang="zh-CN" dirty="0"/>
          </a:p>
          <a:p>
            <a:pPr marL="360045" lvl="1" indent="-360045">
              <a:buFont typeface="Wingdings" panose="05000000000000000000" pitchFamily="2" charset="2"/>
              <a:buChar char=""/>
            </a:pPr>
            <a:r>
              <a:rPr lang="zh-CN" altLang="en-US" sz="2200" dirty="0">
                <a:solidFill>
                  <a:srgbClr val="0000FF"/>
                </a:solidFill>
              </a:rPr>
              <a:t>强关联规则</a:t>
            </a:r>
            <a:endParaRPr lang="en-US" altLang="zh-CN" sz="2200" dirty="0">
              <a:solidFill>
                <a:srgbClr val="0000FF"/>
              </a:solidFill>
            </a:endParaRPr>
          </a:p>
          <a:p>
            <a:pPr lvl="1">
              <a:lnSpc>
                <a:spcPct val="130000"/>
              </a:lnSpc>
            </a:pPr>
            <a:r>
              <a:rPr lang="zh-CN" altLang="en-US" dirty="0">
                <a:solidFill>
                  <a:schemeClr val="tx1"/>
                </a:solidFill>
              </a:rPr>
              <a:t>大部分关联规则挖掘算法使用支持度－置信度框架，当使用低支持度阈值挖掘或挖掘长模式时缺乏强度。</a:t>
            </a:r>
            <a:endParaRPr lang="en-US" altLang="zh-CN" dirty="0">
              <a:solidFill>
                <a:schemeClr val="tx1"/>
              </a:solidFill>
            </a:endParaRPr>
          </a:p>
          <a:p>
            <a:pPr marL="360045" lvl="1" indent="-360045">
              <a:buFont typeface="Wingdings" panose="05000000000000000000" pitchFamily="2" charset="2"/>
              <a:buChar char=""/>
            </a:pPr>
            <a:r>
              <a:rPr lang="zh-CN" altLang="en-US" sz="2200" dirty="0">
                <a:solidFill>
                  <a:srgbClr val="0000FF"/>
                </a:solidFill>
              </a:rPr>
              <a:t>使用相关性度量来扩充关联规则的支持度－置信度框架。</a:t>
            </a:r>
            <a:endParaRPr lang="en-US" altLang="zh-CN" sz="2200" dirty="0">
              <a:solidFill>
                <a:srgbClr val="0000FF"/>
              </a:solidFill>
            </a:endParaRPr>
          </a:p>
          <a:p>
            <a:pPr lvl="1">
              <a:lnSpc>
                <a:spcPct val="130000"/>
              </a:lnSpc>
            </a:pPr>
            <a:endParaRPr lang="en-US" altLang="zh-CN" dirty="0">
              <a:solidFill>
                <a:schemeClr val="tx1"/>
              </a:solidFill>
            </a:endParaRPr>
          </a:p>
          <a:p>
            <a:pPr lvl="1">
              <a:lnSpc>
                <a:spcPct val="130000"/>
              </a:lnSpc>
            </a:pPr>
            <a:r>
              <a:rPr lang="zh-CN" altLang="en-US" dirty="0">
                <a:solidFill>
                  <a:schemeClr val="tx1"/>
                </a:solidFill>
              </a:rPr>
              <a:t>提升度</a:t>
            </a:r>
            <a:endParaRPr lang="en-US" altLang="zh-CN" dirty="0">
              <a:solidFill>
                <a:schemeClr val="tx1"/>
              </a:solidFill>
            </a:endParaRPr>
          </a:p>
          <a:p>
            <a:pPr lvl="1">
              <a:lnSpc>
                <a:spcPct val="130000"/>
              </a:lnSpc>
            </a:pP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30000" dirty="0">
                <a:latin typeface="Times New Roman" panose="02020603050405020304" pitchFamily="18" charset="0"/>
                <a:cs typeface="Times New Roman" panose="02020603050405020304" pitchFamily="18" charset="0"/>
                <a:sym typeface="Symbol" panose="05050102010706020507" pitchFamily="18" charset="2"/>
              </a:rPr>
              <a:t>2 </a:t>
            </a:r>
            <a:r>
              <a:rPr lang="zh-CN" altLang="en-US" dirty="0"/>
              <a:t>相关检验</a:t>
            </a:r>
            <a:endParaRPr lang="en-US" altLang="zh-CN" dirty="0"/>
          </a:p>
          <a:p>
            <a:pPr lvl="1">
              <a:lnSpc>
                <a:spcPct val="130000"/>
              </a:lnSpc>
            </a:pPr>
            <a:endParaRPr lang="en-US" altLang="zh-CN" dirty="0">
              <a:solidFill>
                <a:schemeClr val="tx1"/>
              </a:solidFill>
            </a:endParaRPr>
          </a:p>
        </p:txBody>
      </p:sp>
      <p:graphicFrame>
        <p:nvGraphicFramePr>
          <p:cNvPr id="4" name="Object 5"/>
          <p:cNvGraphicFramePr>
            <a:graphicFrameLocks noChangeAspect="1"/>
          </p:cNvGraphicFramePr>
          <p:nvPr/>
        </p:nvGraphicFramePr>
        <p:xfrm>
          <a:off x="1691680" y="5229200"/>
          <a:ext cx="4392488" cy="430212"/>
        </p:xfrm>
        <a:graphic>
          <a:graphicData uri="http://schemas.openxmlformats.org/presentationml/2006/ole">
            <mc:AlternateContent xmlns:mc="http://schemas.openxmlformats.org/markup-compatibility/2006">
              <mc:Choice xmlns:v="urn:schemas-microsoft-com:vml" Requires="v">
                <p:oleObj spid="_x0000_s19468" name="Equation" r:id="rId1" imgW="70104000" imgH="6096000" progId="Equation.DSMT4">
                  <p:embed/>
                </p:oleObj>
              </mc:Choice>
              <mc:Fallback>
                <p:oleObj name="Equation" r:id="rId1" imgW="70104000" imgH="6096000" progId="Equation.DSMT4">
                  <p:embed/>
                  <p:pic>
                    <p:nvPicPr>
                      <p:cNvPr id="0" name="Object 5"/>
                      <p:cNvPicPr>
                        <a:picLocks noChangeAspect="1" noChangeArrowheads="1"/>
                      </p:cNvPicPr>
                      <p:nvPr/>
                    </p:nvPicPr>
                    <p:blipFill>
                      <a:blip r:embed="rId2"/>
                      <a:srcRect/>
                      <a:stretch>
                        <a:fillRect/>
                      </a:stretch>
                    </p:blipFill>
                    <p:spPr bwMode="auto">
                      <a:xfrm>
                        <a:off x="1691680" y="5229200"/>
                        <a:ext cx="4392488" cy="430212"/>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强规则不一定是有趣的</a:t>
            </a:r>
            <a:endParaRPr lang="zh-CN" altLang="en-US" dirty="0"/>
          </a:p>
        </p:txBody>
      </p:sp>
      <p:sp>
        <p:nvSpPr>
          <p:cNvPr id="3" name="内容占位符 2"/>
          <p:cNvSpPr>
            <a:spLocks noGrp="1"/>
          </p:cNvSpPr>
          <p:nvPr>
            <p:ph sz="quarter" idx="10"/>
          </p:nvPr>
        </p:nvSpPr>
        <p:spPr/>
        <p:txBody>
          <a:bodyPr/>
          <a:lstStyle/>
          <a:p>
            <a:r>
              <a:rPr lang="zh-CN" altLang="en-US" sz="2000" dirty="0">
                <a:solidFill>
                  <a:srgbClr val="FF0000"/>
                </a:solidFill>
              </a:rPr>
              <a:t>例：</a:t>
            </a:r>
            <a:r>
              <a:rPr lang="zh-CN" altLang="en-US" sz="2000" dirty="0">
                <a:solidFill>
                  <a:schemeClr val="tx1"/>
                </a:solidFill>
              </a:rPr>
              <a:t>假设我们对涉及购买游戏和录像的交易感兴趣，在</a:t>
            </a:r>
            <a:r>
              <a:rPr lang="en-US" altLang="zh-CN" sz="2000" dirty="0">
                <a:solidFill>
                  <a:schemeClr val="tx1"/>
                </a:solidFill>
              </a:rPr>
              <a:t>10000</a:t>
            </a:r>
            <a:r>
              <a:rPr lang="zh-CN" altLang="en-US" sz="2000" dirty="0">
                <a:solidFill>
                  <a:schemeClr val="tx1"/>
                </a:solidFill>
              </a:rPr>
              <a:t>个事务中，</a:t>
            </a:r>
            <a:r>
              <a:rPr lang="en-US" altLang="zh-CN" sz="2000" dirty="0">
                <a:solidFill>
                  <a:schemeClr val="tx1"/>
                </a:solidFill>
              </a:rPr>
              <a:t>6000</a:t>
            </a:r>
            <a:r>
              <a:rPr lang="zh-CN" altLang="en-US" sz="2000" dirty="0">
                <a:solidFill>
                  <a:schemeClr val="tx1"/>
                </a:solidFill>
              </a:rPr>
              <a:t>个交易包含游戏，</a:t>
            </a:r>
            <a:r>
              <a:rPr lang="en-US" altLang="zh-CN" sz="2000" dirty="0">
                <a:solidFill>
                  <a:schemeClr val="tx1"/>
                </a:solidFill>
              </a:rPr>
              <a:t>7500</a:t>
            </a:r>
            <a:r>
              <a:rPr lang="zh-CN" altLang="en-US" sz="2000" dirty="0">
                <a:solidFill>
                  <a:schemeClr val="tx1"/>
                </a:solidFill>
              </a:rPr>
              <a:t>个交易包含录像，</a:t>
            </a:r>
            <a:r>
              <a:rPr lang="en-US" altLang="zh-CN" sz="2000" dirty="0">
                <a:solidFill>
                  <a:schemeClr val="tx1"/>
                </a:solidFill>
              </a:rPr>
              <a:t>4000</a:t>
            </a:r>
            <a:r>
              <a:rPr lang="zh-CN" altLang="en-US" sz="2000" dirty="0">
                <a:solidFill>
                  <a:schemeClr val="tx1"/>
                </a:solidFill>
              </a:rPr>
              <a:t>个交易同时包含，规定</a:t>
            </a:r>
            <a:r>
              <a:rPr lang="en-US" altLang="zh-CN" sz="2000" dirty="0">
                <a:solidFill>
                  <a:schemeClr val="tx1"/>
                </a:solidFill>
              </a:rPr>
              <a:t>supmin=30%</a:t>
            </a:r>
            <a:r>
              <a:rPr lang="zh-CN" altLang="en-US" sz="2000" dirty="0">
                <a:solidFill>
                  <a:schemeClr val="tx1"/>
                </a:solidFill>
              </a:rPr>
              <a:t>，</a:t>
            </a:r>
            <a:r>
              <a:rPr lang="en-US" altLang="zh-CN" sz="2000" dirty="0">
                <a:solidFill>
                  <a:schemeClr val="tx1"/>
                </a:solidFill>
              </a:rPr>
              <a:t>confmin=60</a:t>
            </a:r>
            <a:r>
              <a:rPr lang="zh-CN" altLang="en-US" sz="2000" dirty="0">
                <a:solidFill>
                  <a:schemeClr val="tx1"/>
                </a:solidFill>
              </a:rPr>
              <a:t>。</a:t>
            </a:r>
            <a:endParaRPr lang="en-US" altLang="zh-CN" sz="2000" dirty="0">
              <a:solidFill>
                <a:schemeClr val="tx1"/>
              </a:solidFill>
            </a:endParaRPr>
          </a:p>
          <a:p>
            <a:pPr marL="431800" lvl="1" indent="0">
              <a:buNone/>
            </a:pPr>
            <a:r>
              <a:rPr lang="zh-CN" altLang="en-US" dirty="0">
                <a:solidFill>
                  <a:srgbClr val="FF0000"/>
                </a:solidFill>
              </a:rPr>
              <a:t>那么，</a:t>
            </a:r>
            <a:r>
              <a:rPr lang="zh-CN" altLang="en-US" dirty="0"/>
              <a:t>由上述数据可以得出如下强关联规则：</a:t>
            </a:r>
            <a:endParaRPr lang="en-US" altLang="zh-CN" dirty="0"/>
          </a:p>
          <a:p>
            <a:pPr marL="431800" lvl="1" indent="0">
              <a:buNone/>
            </a:pPr>
            <a:r>
              <a:rPr lang="en-US" altLang="zh-CN" dirty="0"/>
              <a:t>buys(X,”computer games”) =&gt; buys(X,”videos”)</a:t>
            </a:r>
            <a:r>
              <a:rPr lang="zh-CN" altLang="en-US" dirty="0"/>
              <a:t>，</a:t>
            </a:r>
            <a:endParaRPr lang="en-US" altLang="zh-CN" dirty="0"/>
          </a:p>
          <a:p>
            <a:pPr marL="431800" lvl="1" indent="0">
              <a:buNone/>
            </a:pPr>
            <a:r>
              <a:rPr lang="zh-CN" altLang="en-US" dirty="0"/>
              <a:t>其</a:t>
            </a:r>
            <a:r>
              <a:rPr lang="en-US" altLang="zh-CN" dirty="0"/>
              <a:t>sup=40%</a:t>
            </a:r>
            <a:r>
              <a:rPr lang="zh-CN" altLang="en-US" dirty="0"/>
              <a:t>，</a:t>
            </a:r>
            <a:r>
              <a:rPr lang="en-US" altLang="zh-CN" dirty="0"/>
              <a:t>conf=66%</a:t>
            </a:r>
            <a:r>
              <a:rPr lang="zh-CN" altLang="en-US" dirty="0"/>
              <a:t>，分别满足</a:t>
            </a:r>
            <a:r>
              <a:rPr lang="en-US" altLang="zh-CN" dirty="0"/>
              <a:t>supmin</a:t>
            </a:r>
            <a:r>
              <a:rPr lang="zh-CN" altLang="en-US" dirty="0"/>
              <a:t>和</a:t>
            </a:r>
            <a:r>
              <a:rPr lang="en-US" altLang="zh-CN" dirty="0"/>
              <a:t>confmin</a:t>
            </a:r>
            <a:r>
              <a:rPr lang="zh-CN" altLang="en-US" dirty="0"/>
              <a:t>。</a:t>
            </a:r>
            <a:endParaRPr lang="en-US" altLang="zh-CN" dirty="0"/>
          </a:p>
          <a:p>
            <a:pPr marL="431800" lvl="1" indent="0">
              <a:buNone/>
            </a:pPr>
            <a:r>
              <a:rPr lang="zh-CN" altLang="en-US" dirty="0">
                <a:solidFill>
                  <a:srgbClr val="FF0000"/>
                </a:solidFill>
              </a:rPr>
              <a:t>然而，</a:t>
            </a:r>
            <a:r>
              <a:rPr lang="zh-CN" altLang="en-US" dirty="0"/>
              <a:t>全部人中购买录像的概率为</a:t>
            </a:r>
            <a:r>
              <a:rPr lang="en-US" altLang="zh-CN" dirty="0"/>
              <a:t>75%</a:t>
            </a:r>
            <a:r>
              <a:rPr lang="zh-CN" altLang="en-US" dirty="0"/>
              <a:t>，比</a:t>
            </a:r>
            <a:r>
              <a:rPr lang="en-US" altLang="zh-CN" dirty="0"/>
              <a:t>66%</a:t>
            </a:r>
            <a:r>
              <a:rPr lang="zh-CN" altLang="en-US" dirty="0"/>
              <a:t>还高。事实上，游戏和录像是负相关的，因为买一种实际上降低了买另一种的可能性。</a:t>
            </a:r>
            <a:endParaRPr lang="en-US" altLang="zh-CN" dirty="0"/>
          </a:p>
          <a:p>
            <a:pPr marL="360045" lvl="1" indent="-360045">
              <a:buFont typeface="Wingdings" panose="05000000000000000000" pitchFamily="2" charset="2"/>
              <a:buChar char=""/>
            </a:pPr>
            <a:r>
              <a:rPr lang="zh-CN" altLang="en-US" sz="2200" dirty="0">
                <a:solidFill>
                  <a:srgbClr val="FF0000"/>
                </a:solidFill>
              </a:rPr>
              <a:t>结论：</a:t>
            </a:r>
            <a:r>
              <a:rPr lang="zh-CN" altLang="en-US" sz="2200" dirty="0"/>
              <a:t>规则</a:t>
            </a:r>
            <a:r>
              <a:rPr lang="en-US" altLang="zh-CN" sz="2200" dirty="0"/>
              <a:t>A =&gt; B</a:t>
            </a:r>
            <a:r>
              <a:rPr lang="zh-CN" altLang="en-US" sz="2200" dirty="0"/>
              <a:t>的置信度有一定的欺骗性，并不能度量</a:t>
            </a:r>
            <a:r>
              <a:rPr lang="en-US" altLang="zh-CN" sz="2200" dirty="0"/>
              <a:t>A </a:t>
            </a:r>
            <a:r>
              <a:rPr lang="zh-CN" altLang="en-US" sz="2200" dirty="0"/>
              <a:t>和</a:t>
            </a:r>
            <a:r>
              <a:rPr lang="en-US" altLang="zh-CN" sz="2200" dirty="0"/>
              <a:t>B</a:t>
            </a:r>
            <a:r>
              <a:rPr lang="zh-CN" altLang="en-US" sz="2200" dirty="0"/>
              <a:t>之间的实际强度。</a:t>
            </a:r>
            <a:endParaRPr lang="zh-CN" altLang="en-US" sz="2200" dirty="0"/>
          </a:p>
          <a:p>
            <a:pPr marL="431800" lvl="1" indent="0">
              <a:buNone/>
            </a:pPr>
            <a:endParaRPr lang="zh-CN" altLang="en-US" dirty="0"/>
          </a:p>
          <a:p>
            <a:pPr lvl="1"/>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强规则不一定是有趣的</a:t>
            </a:r>
            <a:endParaRPr lang="zh-CN" altLang="en-US" dirty="0"/>
          </a:p>
        </p:txBody>
      </p:sp>
      <p:sp>
        <p:nvSpPr>
          <p:cNvPr id="3" name="内容占位符 2"/>
          <p:cNvSpPr>
            <a:spLocks noGrp="1"/>
          </p:cNvSpPr>
          <p:nvPr>
            <p:ph sz="quarter" idx="10"/>
          </p:nvPr>
        </p:nvSpPr>
        <p:spPr/>
        <p:txBody>
          <a:bodyPr/>
          <a:lstStyle/>
          <a:p>
            <a:pPr>
              <a:defRPr/>
            </a:pPr>
            <a:r>
              <a:rPr lang="zh-CN" altLang="en-US" dirty="0">
                <a:solidFill>
                  <a:srgbClr val="FF0000"/>
                </a:solidFill>
              </a:rPr>
              <a:t>例：</a:t>
            </a:r>
            <a:r>
              <a:rPr lang="zh-CN" altLang="en-US" sz="2000" dirty="0">
                <a:solidFill>
                  <a:schemeClr val="tx1"/>
                </a:solidFill>
              </a:rPr>
              <a:t>歌曲</a:t>
            </a:r>
            <a:r>
              <a:rPr lang="en-US" altLang="zh-CN" sz="2000" dirty="0">
                <a:solidFill>
                  <a:schemeClr val="tx1"/>
                </a:solidFill>
              </a:rPr>
              <a:t>A</a:t>
            </a:r>
            <a:r>
              <a:rPr lang="zh-CN" altLang="en-US" sz="2000" dirty="0">
                <a:solidFill>
                  <a:schemeClr val="tx1"/>
                </a:solidFill>
              </a:rPr>
              <a:t>、歌曲</a:t>
            </a:r>
            <a:r>
              <a:rPr lang="en-US" altLang="zh-CN" sz="2000" dirty="0">
                <a:solidFill>
                  <a:schemeClr val="tx1"/>
                </a:solidFill>
              </a:rPr>
              <a:t>C</a:t>
            </a:r>
            <a:r>
              <a:rPr lang="zh-CN" altLang="en-US" sz="2000" dirty="0">
                <a:solidFill>
                  <a:schemeClr val="tx1"/>
                </a:solidFill>
              </a:rPr>
              <a:t>为小众歌曲，歌曲</a:t>
            </a:r>
            <a:r>
              <a:rPr lang="en-US" altLang="zh-CN" sz="2000" dirty="0">
                <a:solidFill>
                  <a:schemeClr val="tx1"/>
                </a:solidFill>
              </a:rPr>
              <a:t>B</a:t>
            </a:r>
            <a:r>
              <a:rPr lang="zh-CN" altLang="en-US" sz="2000" dirty="0">
                <a:solidFill>
                  <a:schemeClr val="tx1"/>
                </a:solidFill>
              </a:rPr>
              <a:t>为口水歌，共有</a:t>
            </a:r>
            <a:r>
              <a:rPr lang="en-US" altLang="zh-CN" sz="2000" dirty="0">
                <a:solidFill>
                  <a:schemeClr val="tx1"/>
                </a:solidFill>
              </a:rPr>
              <a:t>10</a:t>
            </a:r>
            <a:r>
              <a:rPr lang="zh-CN" altLang="en-US" sz="2000" dirty="0">
                <a:solidFill>
                  <a:schemeClr val="tx1"/>
                </a:solidFill>
              </a:rPr>
              <a:t>万个用户，有</a:t>
            </a:r>
            <a:r>
              <a:rPr lang="en-US" altLang="zh-CN" sz="2000" dirty="0">
                <a:solidFill>
                  <a:schemeClr val="tx1"/>
                </a:solidFill>
              </a:rPr>
              <a:t>200</a:t>
            </a:r>
            <a:r>
              <a:rPr lang="zh-CN" altLang="en-US" sz="2000" dirty="0">
                <a:solidFill>
                  <a:schemeClr val="tx1"/>
                </a:solidFill>
              </a:rPr>
              <a:t>个人听过歌曲</a:t>
            </a:r>
            <a:r>
              <a:rPr lang="en-US" altLang="zh-CN" sz="2000" dirty="0">
                <a:solidFill>
                  <a:schemeClr val="tx1"/>
                </a:solidFill>
              </a:rPr>
              <a:t>A</a:t>
            </a:r>
            <a:r>
              <a:rPr lang="zh-CN" altLang="en-US" sz="2000" dirty="0">
                <a:solidFill>
                  <a:schemeClr val="tx1"/>
                </a:solidFill>
              </a:rPr>
              <a:t>，这</a:t>
            </a:r>
            <a:r>
              <a:rPr lang="en-US" altLang="zh-CN" sz="2000" dirty="0">
                <a:solidFill>
                  <a:schemeClr val="tx1"/>
                </a:solidFill>
              </a:rPr>
              <a:t>200</a:t>
            </a:r>
            <a:r>
              <a:rPr lang="zh-CN" altLang="en-US" sz="2000" dirty="0">
                <a:solidFill>
                  <a:schemeClr val="tx1"/>
                </a:solidFill>
              </a:rPr>
              <a:t>个人里面有</a:t>
            </a:r>
            <a:r>
              <a:rPr lang="en-US" altLang="zh-CN" sz="2000" dirty="0">
                <a:solidFill>
                  <a:schemeClr val="tx1"/>
                </a:solidFill>
              </a:rPr>
              <a:t>60</a:t>
            </a:r>
            <a:r>
              <a:rPr lang="zh-CN" altLang="en-US" sz="2000" dirty="0">
                <a:solidFill>
                  <a:schemeClr val="tx1"/>
                </a:solidFill>
              </a:rPr>
              <a:t>个听过口水歌</a:t>
            </a:r>
            <a:r>
              <a:rPr lang="en-US" altLang="zh-CN" sz="2000" dirty="0">
                <a:solidFill>
                  <a:schemeClr val="tx1"/>
                </a:solidFill>
              </a:rPr>
              <a:t>B</a:t>
            </a:r>
            <a:r>
              <a:rPr lang="zh-CN" altLang="en-US" sz="2000" dirty="0">
                <a:solidFill>
                  <a:schemeClr val="tx1"/>
                </a:solidFill>
              </a:rPr>
              <a:t>，有</a:t>
            </a:r>
            <a:r>
              <a:rPr lang="en-US" altLang="zh-CN" sz="2000" dirty="0">
                <a:solidFill>
                  <a:schemeClr val="tx1"/>
                </a:solidFill>
              </a:rPr>
              <a:t>40</a:t>
            </a:r>
            <a:r>
              <a:rPr lang="zh-CN" altLang="en-US" sz="2000" dirty="0">
                <a:solidFill>
                  <a:schemeClr val="tx1"/>
                </a:solidFill>
              </a:rPr>
              <a:t>个人听过歌曲</a:t>
            </a:r>
            <a:r>
              <a:rPr lang="en-US" altLang="zh-CN" sz="2000" dirty="0">
                <a:solidFill>
                  <a:schemeClr val="tx1"/>
                </a:solidFill>
              </a:rPr>
              <a:t>C</a:t>
            </a:r>
            <a:r>
              <a:rPr lang="zh-CN" altLang="en-US" sz="2000" dirty="0">
                <a:solidFill>
                  <a:schemeClr val="tx1"/>
                </a:solidFill>
              </a:rPr>
              <a:t>。听过歌曲</a:t>
            </a:r>
            <a:r>
              <a:rPr lang="en-US" altLang="zh-CN" sz="2000" dirty="0">
                <a:solidFill>
                  <a:schemeClr val="tx1"/>
                </a:solidFill>
              </a:rPr>
              <a:t>C</a:t>
            </a:r>
            <a:r>
              <a:rPr lang="zh-CN" altLang="en-US" sz="2000" dirty="0">
                <a:solidFill>
                  <a:schemeClr val="tx1"/>
                </a:solidFill>
              </a:rPr>
              <a:t>的人数是</a:t>
            </a:r>
            <a:r>
              <a:rPr lang="en-US" altLang="zh-CN" sz="2000" dirty="0">
                <a:solidFill>
                  <a:schemeClr val="tx1"/>
                </a:solidFill>
              </a:rPr>
              <a:t>300</a:t>
            </a:r>
            <a:r>
              <a:rPr lang="zh-CN" altLang="en-US" sz="2000" dirty="0">
                <a:solidFill>
                  <a:schemeClr val="tx1"/>
                </a:solidFill>
              </a:rPr>
              <a:t>，听过口水歌</a:t>
            </a:r>
            <a:r>
              <a:rPr lang="en-US" altLang="zh-CN" sz="2000" dirty="0">
                <a:solidFill>
                  <a:schemeClr val="tx1"/>
                </a:solidFill>
              </a:rPr>
              <a:t>B</a:t>
            </a:r>
            <a:r>
              <a:rPr lang="zh-CN" altLang="en-US" sz="2000" dirty="0">
                <a:solidFill>
                  <a:schemeClr val="tx1"/>
                </a:solidFill>
              </a:rPr>
              <a:t>的人为</a:t>
            </a:r>
            <a:r>
              <a:rPr lang="en-US" altLang="zh-CN" sz="2000" dirty="0">
                <a:solidFill>
                  <a:schemeClr val="tx1"/>
                </a:solidFill>
              </a:rPr>
              <a:t>50000</a:t>
            </a:r>
            <a:r>
              <a:rPr lang="zh-CN" altLang="en-US" sz="2000" dirty="0">
                <a:solidFill>
                  <a:schemeClr val="tx1"/>
                </a:solidFill>
              </a:rPr>
              <a:t>。</a:t>
            </a:r>
            <a:endParaRPr lang="en-US" altLang="zh-CN" sz="2000" dirty="0">
              <a:solidFill>
                <a:schemeClr val="tx1"/>
              </a:solidFill>
            </a:endParaRPr>
          </a:p>
          <a:p>
            <a:pPr marL="431800" lvl="1" indent="0">
              <a:buNone/>
              <a:defRPr/>
            </a:pPr>
            <a:r>
              <a:rPr lang="zh-CN" altLang="en-US" dirty="0">
                <a:solidFill>
                  <a:srgbClr val="FF0000"/>
                </a:solidFill>
              </a:rPr>
              <a:t>那么</a:t>
            </a:r>
            <a:r>
              <a:rPr lang="zh-CN" altLang="en-US" dirty="0"/>
              <a:t>，由上述数据可以得出两规则：</a:t>
            </a:r>
            <a:endParaRPr lang="en-US" altLang="zh-CN" sz="2200" dirty="0">
              <a:solidFill>
                <a:srgbClr val="0000FF"/>
              </a:solidFill>
            </a:endParaRPr>
          </a:p>
          <a:p>
            <a:pPr marL="431800" lvl="1" indent="0">
              <a:buNone/>
              <a:defRPr/>
            </a:pPr>
            <a:r>
              <a:rPr lang="en-US" altLang="zh-CN" sz="2000" i="1" dirty="0">
                <a:solidFill>
                  <a:schemeClr val="tx1"/>
                </a:solidFill>
              </a:rPr>
              <a:t>Confidence(A</a:t>
            </a:r>
            <a:r>
              <a:rPr lang="zh-CN" altLang="zh-CN" sz="2000" i="1" dirty="0">
                <a:solidFill>
                  <a:schemeClr val="tx1"/>
                </a:solidFill>
              </a:rPr>
              <a:t>→</a:t>
            </a:r>
            <a:r>
              <a:rPr lang="en-US" altLang="zh-CN" sz="2000" i="1" dirty="0">
                <a:solidFill>
                  <a:schemeClr val="tx1"/>
                </a:solidFill>
              </a:rPr>
              <a:t>B) = 0.3</a:t>
            </a:r>
            <a:r>
              <a:rPr lang="zh-CN" altLang="zh-CN" sz="2000" i="1" dirty="0">
                <a:solidFill>
                  <a:schemeClr val="tx1"/>
                </a:solidFill>
              </a:rPr>
              <a:t>，</a:t>
            </a:r>
            <a:r>
              <a:rPr lang="en-US" altLang="zh-CN" sz="2000" i="1" dirty="0">
                <a:solidFill>
                  <a:schemeClr val="tx1"/>
                </a:solidFill>
              </a:rPr>
              <a:t>Confidence(A</a:t>
            </a:r>
            <a:r>
              <a:rPr lang="zh-CN" altLang="zh-CN" sz="2000" i="1" dirty="0">
                <a:solidFill>
                  <a:schemeClr val="tx1"/>
                </a:solidFill>
              </a:rPr>
              <a:t>→</a:t>
            </a:r>
            <a:r>
              <a:rPr lang="en-US" altLang="zh-CN" sz="2000" i="1" dirty="0">
                <a:solidFill>
                  <a:schemeClr val="tx1"/>
                </a:solidFill>
              </a:rPr>
              <a:t>C) = 0.2</a:t>
            </a:r>
            <a:endParaRPr lang="en-US" altLang="zh-CN" sz="2000" i="1" dirty="0">
              <a:solidFill>
                <a:schemeClr val="tx1"/>
              </a:solidFill>
            </a:endParaRPr>
          </a:p>
          <a:p>
            <a:pPr marL="431800" lvl="1" indent="0">
              <a:buClr>
                <a:srgbClr val="FF0000"/>
              </a:buClr>
              <a:buNone/>
              <a:defRPr/>
            </a:pPr>
            <a:r>
              <a:rPr lang="zh-CN" altLang="en-US" dirty="0"/>
              <a:t>规则代表歌曲</a:t>
            </a:r>
            <a:r>
              <a:rPr lang="en-US" altLang="zh-CN" dirty="0"/>
              <a:t>A</a:t>
            </a:r>
            <a:r>
              <a:rPr lang="zh-CN" altLang="zh-CN" dirty="0"/>
              <a:t>和</a:t>
            </a:r>
            <a:r>
              <a:rPr lang="zh-CN" altLang="en-US" dirty="0"/>
              <a:t>歌曲</a:t>
            </a:r>
            <a:r>
              <a:rPr lang="en-US" altLang="zh-CN" dirty="0"/>
              <a:t>B</a:t>
            </a:r>
            <a:r>
              <a:rPr lang="zh-CN" altLang="zh-CN" dirty="0"/>
              <a:t>更相关</a:t>
            </a:r>
            <a:r>
              <a:rPr lang="zh-CN" altLang="en-US" dirty="0"/>
              <a:t>。</a:t>
            </a:r>
            <a:endParaRPr lang="en-US" altLang="zh-CN" dirty="0"/>
          </a:p>
          <a:p>
            <a:pPr marL="431800" lvl="1" indent="0">
              <a:buClr>
                <a:srgbClr val="FF0000"/>
              </a:buClr>
              <a:buNone/>
              <a:defRPr/>
            </a:pPr>
            <a:r>
              <a:rPr lang="zh-CN" altLang="en-US" dirty="0">
                <a:solidFill>
                  <a:srgbClr val="FF0000"/>
                </a:solidFill>
              </a:rPr>
              <a:t>然而，</a:t>
            </a:r>
            <a:r>
              <a:rPr lang="zh-CN" altLang="en-US" dirty="0"/>
              <a:t>这其实是误导，因为</a:t>
            </a:r>
            <a:r>
              <a:rPr lang="en-US" altLang="zh-CN" dirty="0"/>
              <a:t>10W</a:t>
            </a:r>
            <a:r>
              <a:rPr lang="zh-CN" altLang="zh-CN" dirty="0"/>
              <a:t>人里面有</a:t>
            </a:r>
            <a:r>
              <a:rPr lang="en-US" altLang="zh-CN" dirty="0"/>
              <a:t>5W</a:t>
            </a:r>
            <a:r>
              <a:rPr lang="zh-CN" altLang="zh-CN" dirty="0"/>
              <a:t>听过歌曲</a:t>
            </a:r>
            <a:r>
              <a:rPr lang="en-US" altLang="zh-CN" dirty="0"/>
              <a:t>B</a:t>
            </a:r>
            <a:r>
              <a:rPr lang="zh-CN" altLang="zh-CN" dirty="0"/>
              <a:t>，</a:t>
            </a:r>
            <a:r>
              <a:rPr lang="zh-CN" altLang="en-US" dirty="0"/>
              <a:t>即</a:t>
            </a:r>
            <a:r>
              <a:rPr lang="zh-CN" altLang="zh-CN" dirty="0"/>
              <a:t>一半用户喜欢歌曲</a:t>
            </a:r>
            <a:r>
              <a:rPr lang="en-US" altLang="zh-CN" dirty="0"/>
              <a:t>B</a:t>
            </a:r>
            <a:r>
              <a:rPr lang="zh-CN" altLang="zh-CN" dirty="0"/>
              <a:t>，但听过歌曲</a:t>
            </a:r>
            <a:r>
              <a:rPr lang="en-US" altLang="zh-CN" dirty="0"/>
              <a:t>A</a:t>
            </a:r>
            <a:r>
              <a:rPr lang="zh-CN" altLang="zh-CN" dirty="0"/>
              <a:t>的人里面只有</a:t>
            </a:r>
            <a:r>
              <a:rPr lang="en-US" altLang="zh-CN" dirty="0"/>
              <a:t>30%</a:t>
            </a:r>
            <a:r>
              <a:rPr lang="zh-CN" altLang="zh-CN" dirty="0"/>
              <a:t>的人喜欢歌曲</a:t>
            </a:r>
            <a:r>
              <a:rPr lang="en-US" altLang="zh-CN" dirty="0"/>
              <a:t>B</a:t>
            </a:r>
            <a:r>
              <a:rPr lang="zh-CN" altLang="en-US" dirty="0"/>
              <a:t>。事实上，听过歌曲</a:t>
            </a:r>
            <a:r>
              <a:rPr lang="en-US" altLang="zh-CN" dirty="0"/>
              <a:t>A</a:t>
            </a:r>
            <a:r>
              <a:rPr lang="zh-CN" altLang="en-US" dirty="0"/>
              <a:t>的人不喜欢歌曲</a:t>
            </a:r>
            <a:r>
              <a:rPr lang="en-US" altLang="zh-CN" dirty="0"/>
              <a:t>B</a:t>
            </a:r>
            <a:r>
              <a:rPr lang="zh-CN" altLang="en-US" dirty="0"/>
              <a:t>，歌曲</a:t>
            </a:r>
            <a:r>
              <a:rPr lang="en-US" altLang="zh-CN" dirty="0"/>
              <a:t>A</a:t>
            </a:r>
            <a:r>
              <a:rPr lang="zh-CN" altLang="en-US" dirty="0"/>
              <a:t>和歌曲</a:t>
            </a:r>
            <a:r>
              <a:rPr lang="en-US" altLang="zh-CN" dirty="0"/>
              <a:t>B</a:t>
            </a:r>
            <a:r>
              <a:rPr lang="zh-CN" altLang="en-US" dirty="0"/>
              <a:t>是负相关的。</a:t>
            </a:r>
            <a:endParaRPr lang="en-US" altLang="zh-CN" dirty="0"/>
          </a:p>
          <a:p>
            <a:pPr lvl="1">
              <a:buClr>
                <a:srgbClr val="FF0000"/>
              </a:buClr>
              <a:defRPr/>
            </a:pPr>
            <a:endParaRPr lang="zh-CN" altLang="en-US" dirty="0">
              <a:solidFill>
                <a:srgbClr val="FF0000"/>
              </a:solidFill>
            </a:endParaRP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由关联分析到相关分析</a:t>
            </a:r>
            <a:endParaRPr lang="zh-CN" altLang="en-US" dirty="0"/>
          </a:p>
        </p:txBody>
      </p:sp>
      <p:sp>
        <p:nvSpPr>
          <p:cNvPr id="3" name="内容占位符 2"/>
          <p:cNvSpPr>
            <a:spLocks noGrp="1"/>
          </p:cNvSpPr>
          <p:nvPr>
            <p:ph sz="quarter" idx="10"/>
          </p:nvPr>
        </p:nvSpPr>
        <p:spPr>
          <a:xfrm>
            <a:off x="539552" y="925490"/>
            <a:ext cx="8064896" cy="5455837"/>
          </a:xfrm>
        </p:spPr>
        <p:txBody>
          <a:bodyPr/>
          <a:lstStyle/>
          <a:p>
            <a:r>
              <a:rPr lang="zh-CN" altLang="en-US" dirty="0"/>
              <a:t>提升度是一种简单的相关性度量</a:t>
            </a:r>
            <a:endParaRPr lang="en-US" altLang="zh-CN" dirty="0"/>
          </a:p>
          <a:p>
            <a:endParaRPr lang="en-US" altLang="zh-CN" sz="2000" b="1" dirty="0">
              <a:solidFill>
                <a:srgbClr val="333399"/>
              </a:solidFill>
            </a:endParaRPr>
          </a:p>
          <a:p>
            <a:endParaRPr lang="en-US" altLang="zh-CN" sz="2000" b="1" dirty="0">
              <a:solidFill>
                <a:srgbClr val="333399"/>
              </a:solidFill>
            </a:endParaRPr>
          </a:p>
          <a:p>
            <a:pPr lvl="1"/>
            <a:r>
              <a:rPr lang="zh-CN" altLang="en-US" dirty="0"/>
              <a:t>当项集</a:t>
            </a:r>
            <a:r>
              <a:rPr lang="en-US" altLang="zh-CN" dirty="0"/>
              <a:t>A</a:t>
            </a:r>
            <a:r>
              <a:rPr lang="zh-CN" altLang="en-US" dirty="0"/>
              <a:t>的出现独立于项集</a:t>
            </a:r>
            <a:r>
              <a:rPr lang="en-US" altLang="zh-CN" dirty="0"/>
              <a:t>B</a:t>
            </a:r>
            <a:r>
              <a:rPr lang="zh-CN" altLang="en-US" dirty="0"/>
              <a:t>的出现时，</a:t>
            </a:r>
            <a:r>
              <a:rPr lang="en-US" altLang="zh-CN" dirty="0"/>
              <a:t>P(A∪B)=P(A)P(B)</a:t>
            </a:r>
            <a:r>
              <a:rPr lang="zh-CN" altLang="en-US" dirty="0"/>
              <a:t>，即</a:t>
            </a:r>
            <a:r>
              <a:rPr lang="en-US" altLang="zh-CN" dirty="0"/>
              <a:t>lift(A,B)</a:t>
            </a:r>
            <a:r>
              <a:rPr lang="zh-CN" altLang="en-US" dirty="0"/>
              <a:t>＝</a:t>
            </a:r>
            <a:r>
              <a:rPr lang="en-US" altLang="zh-CN" dirty="0"/>
              <a:t>1</a:t>
            </a:r>
            <a:r>
              <a:rPr lang="zh-CN" altLang="en-US" dirty="0"/>
              <a:t>，表明</a:t>
            </a:r>
            <a:r>
              <a:rPr lang="en-US" altLang="zh-CN" dirty="0"/>
              <a:t>A</a:t>
            </a:r>
            <a:r>
              <a:rPr lang="zh-CN" altLang="en-US" dirty="0"/>
              <a:t>与</a:t>
            </a:r>
            <a:r>
              <a:rPr lang="en-US" altLang="zh-CN" dirty="0"/>
              <a:t>B</a:t>
            </a:r>
            <a:r>
              <a:rPr lang="zh-CN" altLang="en-US" dirty="0"/>
              <a:t>无关， </a:t>
            </a:r>
            <a:r>
              <a:rPr lang="en-US" altLang="zh-CN" dirty="0"/>
              <a:t>lift(A,B)&gt;1</a:t>
            </a:r>
            <a:r>
              <a:rPr lang="zh-CN" altLang="en-US" dirty="0"/>
              <a:t>表明</a:t>
            </a:r>
            <a:r>
              <a:rPr lang="en-US" altLang="zh-CN" dirty="0"/>
              <a:t>A</a:t>
            </a:r>
            <a:r>
              <a:rPr lang="zh-CN" altLang="en-US" dirty="0"/>
              <a:t>与</a:t>
            </a:r>
            <a:r>
              <a:rPr lang="en-US" altLang="zh-CN" dirty="0"/>
              <a:t>B</a:t>
            </a:r>
            <a:r>
              <a:rPr lang="zh-CN" altLang="en-US" dirty="0"/>
              <a:t>正相关， </a:t>
            </a:r>
            <a:r>
              <a:rPr lang="en-US" altLang="zh-CN" dirty="0"/>
              <a:t>lift(A,B)&lt;1</a:t>
            </a:r>
            <a:r>
              <a:rPr lang="zh-CN" altLang="en-US" dirty="0"/>
              <a:t>表明</a:t>
            </a:r>
            <a:r>
              <a:rPr lang="en-US" altLang="zh-CN" dirty="0"/>
              <a:t>A</a:t>
            </a:r>
            <a:r>
              <a:rPr lang="zh-CN" altLang="en-US" dirty="0"/>
              <a:t>与</a:t>
            </a:r>
            <a:r>
              <a:rPr lang="en-US" altLang="zh-CN" dirty="0"/>
              <a:t>B</a:t>
            </a:r>
            <a:r>
              <a:rPr lang="zh-CN" altLang="en-US" dirty="0"/>
              <a:t>负相关。</a:t>
            </a:r>
            <a:endParaRPr lang="en-US" altLang="zh-CN" dirty="0"/>
          </a:p>
          <a:p>
            <a:pPr lvl="1"/>
            <a:r>
              <a:rPr lang="zh-CN" altLang="en-US" dirty="0"/>
              <a:t>                                  也称为关联规则           的提升度，它评估一个的出现“提升”另一个出现的程度。</a:t>
            </a:r>
            <a:endParaRPr lang="en-US" altLang="zh-CN" dirty="0"/>
          </a:p>
          <a:p>
            <a:pPr marL="0" indent="0">
              <a:buNone/>
            </a:pPr>
            <a:endParaRPr lang="zh-CN" altLang="en-US" dirty="0"/>
          </a:p>
        </p:txBody>
      </p:sp>
      <p:graphicFrame>
        <p:nvGraphicFramePr>
          <p:cNvPr id="4" name="Object 5"/>
          <p:cNvGraphicFramePr>
            <a:graphicFrameLocks noChangeAspect="1"/>
          </p:cNvGraphicFramePr>
          <p:nvPr/>
        </p:nvGraphicFramePr>
        <p:xfrm>
          <a:off x="1362075" y="1628775"/>
          <a:ext cx="6415088" cy="860425"/>
        </p:xfrm>
        <a:graphic>
          <a:graphicData uri="http://schemas.openxmlformats.org/presentationml/2006/ole">
            <mc:AlternateContent xmlns:mc="http://schemas.openxmlformats.org/markup-compatibility/2006">
              <mc:Choice xmlns:v="urn:schemas-microsoft-com:vml" Requires="v">
                <p:oleObj spid="_x0000_s15418" name="Equation" r:id="rId1" imgW="90830400" imgH="12192000" progId="Equation.DSMT4">
                  <p:embed/>
                </p:oleObj>
              </mc:Choice>
              <mc:Fallback>
                <p:oleObj name="Equation" r:id="rId1" imgW="90830400" imgH="12192000" progId="Equation.DSMT4">
                  <p:embed/>
                  <p:pic>
                    <p:nvPicPr>
                      <p:cNvPr id="0" name="Object 5"/>
                      <p:cNvPicPr>
                        <a:picLocks noChangeAspect="1" noChangeArrowheads="1"/>
                      </p:cNvPicPr>
                      <p:nvPr/>
                    </p:nvPicPr>
                    <p:blipFill>
                      <a:blip r:embed="rId2"/>
                      <a:srcRect/>
                      <a:stretch>
                        <a:fillRect/>
                      </a:stretch>
                    </p:blipFill>
                    <p:spPr bwMode="auto">
                      <a:xfrm>
                        <a:off x="1362075" y="1628775"/>
                        <a:ext cx="6415088" cy="860425"/>
                      </a:xfrm>
                      <a:prstGeom prst="rect">
                        <a:avLst/>
                      </a:prstGeom>
                    </p:spPr>
                  </p:pic>
                </p:oleObj>
              </mc:Fallback>
            </mc:AlternateContent>
          </a:graphicData>
        </a:graphic>
      </p:graphicFrame>
      <p:graphicFrame>
        <p:nvGraphicFramePr>
          <p:cNvPr id="5" name="Object 5"/>
          <p:cNvGraphicFramePr>
            <a:graphicFrameLocks noChangeAspect="1"/>
          </p:cNvGraphicFramePr>
          <p:nvPr/>
        </p:nvGraphicFramePr>
        <p:xfrm>
          <a:off x="1331640" y="4078908"/>
          <a:ext cx="2540000" cy="430212"/>
        </p:xfrm>
        <a:graphic>
          <a:graphicData uri="http://schemas.openxmlformats.org/presentationml/2006/ole">
            <mc:AlternateContent xmlns:mc="http://schemas.openxmlformats.org/markup-compatibility/2006">
              <mc:Choice xmlns:v="urn:schemas-microsoft-com:vml" Requires="v">
                <p:oleObj spid="_x0000_s15419" name="Equation" r:id="rId3" imgW="35966400" imgH="6096000" progId="Equation.DSMT4">
                  <p:embed/>
                </p:oleObj>
              </mc:Choice>
              <mc:Fallback>
                <p:oleObj name="Equation" r:id="rId3" imgW="35966400" imgH="6096000" progId="Equation.DSMT4">
                  <p:embed/>
                  <p:pic>
                    <p:nvPicPr>
                      <p:cNvPr id="0" name="Object 5"/>
                      <p:cNvPicPr>
                        <a:picLocks noChangeAspect="1" noChangeArrowheads="1"/>
                      </p:cNvPicPr>
                      <p:nvPr/>
                    </p:nvPicPr>
                    <p:blipFill>
                      <a:blip r:embed="rId4"/>
                      <a:srcRect/>
                      <a:stretch>
                        <a:fillRect/>
                      </a:stretch>
                    </p:blipFill>
                    <p:spPr bwMode="auto">
                      <a:xfrm>
                        <a:off x="1331640" y="4078908"/>
                        <a:ext cx="2540000" cy="430212"/>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5652120" y="4125996"/>
          <a:ext cx="817562" cy="300038"/>
        </p:xfrm>
        <a:graphic>
          <a:graphicData uri="http://schemas.openxmlformats.org/presentationml/2006/ole">
            <mc:AlternateContent xmlns:mc="http://schemas.openxmlformats.org/markup-compatibility/2006">
              <mc:Choice xmlns:v="urn:schemas-microsoft-com:vml" Requires="v">
                <p:oleObj spid="_x0000_s15420" name="Equation" r:id="rId5" imgW="11582400" imgH="4267200" progId="Equation.DSMT4">
                  <p:embed/>
                </p:oleObj>
              </mc:Choice>
              <mc:Fallback>
                <p:oleObj name="Equation" r:id="rId5" imgW="11582400" imgH="4267200" progId="Equation.DSMT4">
                  <p:embed/>
                  <p:pic>
                    <p:nvPicPr>
                      <p:cNvPr id="0" name="Object 5"/>
                      <p:cNvPicPr>
                        <a:picLocks noChangeAspect="1" noChangeArrowheads="1"/>
                      </p:cNvPicPr>
                      <p:nvPr/>
                    </p:nvPicPr>
                    <p:blipFill>
                      <a:blip r:embed="rId6"/>
                      <a:srcRect/>
                      <a:stretch>
                        <a:fillRect/>
                      </a:stretch>
                    </p:blipFill>
                    <p:spPr bwMode="auto">
                      <a:xfrm>
                        <a:off x="5652120" y="4125996"/>
                        <a:ext cx="817562" cy="300038"/>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由关联分析到相关分析</a:t>
            </a:r>
            <a:endParaRPr lang="zh-CN" altLang="en-US" dirty="0"/>
          </a:p>
        </p:txBody>
      </p:sp>
      <p:sp>
        <p:nvSpPr>
          <p:cNvPr id="3" name="内容占位符 2"/>
          <p:cNvSpPr>
            <a:spLocks noGrp="1"/>
          </p:cNvSpPr>
          <p:nvPr>
            <p:ph sz="quarter" idx="10"/>
          </p:nvPr>
        </p:nvSpPr>
        <p:spPr>
          <a:xfrm>
            <a:off x="539552" y="925490"/>
            <a:ext cx="8064896" cy="5455837"/>
          </a:xfrm>
        </p:spPr>
        <p:txBody>
          <a:bodyPr/>
          <a:lstStyle/>
          <a:p>
            <a:r>
              <a:rPr lang="zh-CN" altLang="en-US" dirty="0">
                <a:solidFill>
                  <a:srgbClr val="FF0000"/>
                </a:solidFill>
              </a:rPr>
              <a:t>例：</a:t>
            </a:r>
            <a:r>
              <a:rPr lang="zh-CN" altLang="en-US" dirty="0">
                <a:solidFill>
                  <a:schemeClr val="bg2">
                    <a:lumMod val="25000"/>
                  </a:schemeClr>
                </a:solidFill>
              </a:rPr>
              <a:t>将相关性指标用于游戏和录像带的例子</a:t>
            </a:r>
            <a:endParaRPr lang="en-US" altLang="zh-CN" dirty="0">
              <a:solidFill>
                <a:schemeClr val="bg2">
                  <a:lumMod val="25000"/>
                </a:schemeClr>
              </a:solidFill>
            </a:endParaRPr>
          </a:p>
          <a:p>
            <a:pPr lvl="1"/>
            <a:r>
              <a:rPr lang="zh-CN" altLang="en-US" dirty="0">
                <a:solidFill>
                  <a:schemeClr val="bg2">
                    <a:lumMod val="25000"/>
                  </a:schemeClr>
                </a:solidFill>
              </a:rPr>
              <a:t>计算相关性为：</a:t>
            </a:r>
            <a:endParaRPr lang="en-US" altLang="zh-CN" sz="2200" dirty="0">
              <a:solidFill>
                <a:schemeClr val="bg2">
                  <a:lumMod val="25000"/>
                </a:schemeClr>
              </a:solidFill>
            </a:endParaRPr>
          </a:p>
          <a:p>
            <a:pPr lvl="1"/>
            <a:endParaRPr lang="en-US" altLang="zh-CN" sz="2200" dirty="0">
              <a:solidFill>
                <a:schemeClr val="bg2">
                  <a:lumMod val="25000"/>
                </a:schemeClr>
              </a:solidFill>
            </a:endParaRPr>
          </a:p>
          <a:p>
            <a:pPr lvl="1"/>
            <a:endParaRPr lang="en-US" altLang="zh-CN" sz="2200" dirty="0">
              <a:solidFill>
                <a:schemeClr val="bg2">
                  <a:lumMod val="25000"/>
                </a:schemeClr>
              </a:solidFill>
            </a:endParaRPr>
          </a:p>
          <a:p>
            <a:pPr lvl="1"/>
            <a:r>
              <a:rPr lang="zh-CN" altLang="en-US" sz="2000" dirty="0">
                <a:solidFill>
                  <a:schemeClr val="bg2">
                    <a:lumMod val="25000"/>
                  </a:schemeClr>
                </a:solidFill>
              </a:rPr>
              <a:t>可得：录像带和游戏之间存在负相关</a:t>
            </a:r>
            <a:endParaRPr lang="en-US" altLang="zh-CN" sz="2000" dirty="0">
              <a:solidFill>
                <a:schemeClr val="bg2">
                  <a:lumMod val="25000"/>
                </a:schemeClr>
              </a:solidFill>
            </a:endParaRPr>
          </a:p>
          <a:p>
            <a:pPr marL="0" indent="0">
              <a:buNone/>
            </a:pPr>
            <a:endParaRPr lang="en-US" altLang="zh-CN" sz="2000" dirty="0">
              <a:solidFill>
                <a:schemeClr val="bg2">
                  <a:lumMod val="25000"/>
                </a:schemeClr>
              </a:solidFill>
            </a:endParaRPr>
          </a:p>
          <a:p>
            <a:pPr marL="0" indent="0">
              <a:buNone/>
            </a:pPr>
            <a:endParaRPr lang="zh-CN" altLang="en-US" sz="2000" dirty="0">
              <a:solidFill>
                <a:schemeClr val="bg2">
                  <a:lumMod val="25000"/>
                </a:schemeClr>
              </a:solidFill>
            </a:endParaRPr>
          </a:p>
          <a:p>
            <a:endParaRPr lang="zh-CN" altLang="en-US" sz="2000" b="1" dirty="0">
              <a:solidFill>
                <a:srgbClr val="333399"/>
              </a:solidFill>
            </a:endParaRPr>
          </a:p>
          <a:p>
            <a:endParaRPr lang="zh-CN" altLang="en-US" dirty="0"/>
          </a:p>
        </p:txBody>
      </p:sp>
      <p:graphicFrame>
        <p:nvGraphicFramePr>
          <p:cNvPr id="7" name="Object 5"/>
          <p:cNvGraphicFramePr>
            <a:graphicFrameLocks noChangeAspect="1"/>
          </p:cNvGraphicFramePr>
          <p:nvPr/>
        </p:nvGraphicFramePr>
        <p:xfrm>
          <a:off x="1403648" y="2132856"/>
          <a:ext cx="6781800" cy="754062"/>
        </p:xfrm>
        <a:graphic>
          <a:graphicData uri="http://schemas.openxmlformats.org/presentationml/2006/ole">
            <mc:AlternateContent xmlns:mc="http://schemas.openxmlformats.org/markup-compatibility/2006">
              <mc:Choice xmlns:v="urn:schemas-microsoft-com:vml" Requires="v">
                <p:oleObj spid="_x0000_s20490" name="Equation" r:id="rId1" imgW="96012000" imgH="10668000" progId="Equation.DSMT4">
                  <p:embed/>
                </p:oleObj>
              </mc:Choice>
              <mc:Fallback>
                <p:oleObj name="Equation" r:id="rId1" imgW="96012000" imgH="10668000" progId="Equation.DSMT4">
                  <p:embed/>
                  <p:pic>
                    <p:nvPicPr>
                      <p:cNvPr id="0" name="Object 5"/>
                      <p:cNvPicPr>
                        <a:picLocks noChangeAspect="1" noChangeArrowheads="1"/>
                      </p:cNvPicPr>
                      <p:nvPr/>
                    </p:nvPicPr>
                    <p:blipFill>
                      <a:blip r:embed="rId2"/>
                      <a:srcRect/>
                      <a:stretch>
                        <a:fillRect/>
                      </a:stretch>
                    </p:blipFill>
                    <p:spPr bwMode="auto">
                      <a:xfrm>
                        <a:off x="1403648" y="2132856"/>
                        <a:ext cx="6781800" cy="754062"/>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由关联分析到相关分析</a:t>
            </a:r>
            <a:endParaRPr lang="zh-CN" altLang="en-US" dirty="0"/>
          </a:p>
        </p:txBody>
      </p:sp>
      <p:sp>
        <p:nvSpPr>
          <p:cNvPr id="3" name="内容占位符 2"/>
          <p:cNvSpPr>
            <a:spLocks noGrp="1"/>
          </p:cNvSpPr>
          <p:nvPr>
            <p:ph sz="quarter" idx="10"/>
          </p:nvPr>
        </p:nvSpPr>
        <p:spPr>
          <a:xfrm>
            <a:off x="539552" y="925490"/>
            <a:ext cx="8064896" cy="5455837"/>
          </a:xfrm>
        </p:spPr>
        <p:txBody>
          <a:bodyPr/>
          <a:lstStyle/>
          <a:p>
            <a:r>
              <a:rPr lang="zh-CN" altLang="en-US" dirty="0"/>
              <a:t>例：</a:t>
            </a:r>
            <a:r>
              <a:rPr lang="zh-CN" altLang="en-US" dirty="0">
                <a:solidFill>
                  <a:schemeClr val="bg2">
                    <a:lumMod val="25000"/>
                  </a:schemeClr>
                </a:solidFill>
              </a:rPr>
              <a:t>将相关性指标用于歌曲的例子</a:t>
            </a:r>
            <a:endParaRPr lang="en-US" altLang="zh-CN" dirty="0">
              <a:solidFill>
                <a:schemeClr val="bg2">
                  <a:lumMod val="25000"/>
                </a:schemeClr>
              </a:solidFill>
            </a:endParaRPr>
          </a:p>
          <a:p>
            <a:pPr lvl="1">
              <a:lnSpc>
                <a:spcPct val="130000"/>
              </a:lnSpc>
            </a:pPr>
            <a:r>
              <a:rPr lang="zh-CN" altLang="en-US" dirty="0">
                <a:solidFill>
                  <a:schemeClr val="bg2">
                    <a:lumMod val="25000"/>
                  </a:schemeClr>
                </a:solidFill>
              </a:rPr>
              <a:t>计算</a:t>
            </a:r>
            <a:endParaRPr lang="en-US" altLang="zh-CN" dirty="0">
              <a:solidFill>
                <a:schemeClr val="bg2">
                  <a:lumMod val="25000"/>
                </a:schemeClr>
              </a:solidFill>
            </a:endParaRPr>
          </a:p>
          <a:p>
            <a:pPr>
              <a:lnSpc>
                <a:spcPct val="130000"/>
              </a:lnSpc>
              <a:buNone/>
            </a:pPr>
            <a:r>
              <a:rPr lang="en-US" altLang="zh-CN" sz="2000" dirty="0">
                <a:solidFill>
                  <a:schemeClr val="tx1"/>
                </a:solidFill>
              </a:rPr>
              <a:t>     Confidence(A</a:t>
            </a:r>
            <a:r>
              <a:rPr lang="zh-CN" altLang="zh-CN" sz="2000" dirty="0">
                <a:solidFill>
                  <a:schemeClr val="tx1"/>
                </a:solidFill>
              </a:rPr>
              <a:t>→</a:t>
            </a:r>
            <a:r>
              <a:rPr lang="en-US" altLang="zh-CN" sz="2000" dirty="0">
                <a:solidFill>
                  <a:schemeClr val="tx1"/>
                </a:solidFill>
              </a:rPr>
              <a:t>B) = 0.3   Confidence(A</a:t>
            </a:r>
            <a:r>
              <a:rPr lang="zh-CN" altLang="zh-CN" sz="2000" dirty="0">
                <a:solidFill>
                  <a:schemeClr val="tx1"/>
                </a:solidFill>
              </a:rPr>
              <a:t>→</a:t>
            </a:r>
            <a:r>
              <a:rPr lang="en-US" altLang="zh-CN" sz="2000" dirty="0">
                <a:solidFill>
                  <a:schemeClr val="tx1"/>
                </a:solidFill>
              </a:rPr>
              <a:t>C) = 0.2</a:t>
            </a:r>
            <a:endParaRPr lang="en-US" altLang="zh-CN" sz="2000" dirty="0">
              <a:solidFill>
                <a:schemeClr val="tx1"/>
              </a:solidFill>
            </a:endParaRPr>
          </a:p>
          <a:p>
            <a:pPr>
              <a:lnSpc>
                <a:spcPct val="130000"/>
              </a:lnSpc>
              <a:buNone/>
            </a:pPr>
            <a:r>
              <a:rPr lang="en-US" altLang="zh-CN" sz="2000" dirty="0">
                <a:solidFill>
                  <a:schemeClr val="tx1"/>
                </a:solidFill>
              </a:rPr>
              <a:t>     Support(B)=0.5                Support(C)=300/100000</a:t>
            </a:r>
            <a:endParaRPr lang="zh-CN" altLang="en-US" sz="2000" dirty="0">
              <a:solidFill>
                <a:schemeClr val="tx1"/>
              </a:solidFill>
            </a:endParaRPr>
          </a:p>
          <a:p>
            <a:pPr>
              <a:lnSpc>
                <a:spcPct val="130000"/>
              </a:lnSpc>
              <a:spcBef>
                <a:spcPct val="0"/>
              </a:spcBef>
              <a:buNone/>
            </a:pPr>
            <a:r>
              <a:rPr lang="zh-CN" altLang="en-US" sz="2000" dirty="0">
                <a:solidFill>
                  <a:schemeClr val="tx1"/>
                </a:solidFill>
              </a:rPr>
              <a:t>     于是：</a:t>
            </a:r>
            <a:endParaRPr lang="en-US" altLang="zh-CN" sz="2000" dirty="0">
              <a:solidFill>
                <a:schemeClr val="tx1"/>
              </a:solidFill>
            </a:endParaRPr>
          </a:p>
          <a:p>
            <a:pPr>
              <a:lnSpc>
                <a:spcPct val="130000"/>
              </a:lnSpc>
              <a:spcBef>
                <a:spcPct val="0"/>
              </a:spcBef>
              <a:buNone/>
            </a:pPr>
            <a:r>
              <a:rPr lang="en-US" altLang="zh-CN" sz="2000" dirty="0">
                <a:solidFill>
                  <a:schemeClr val="tx1"/>
                </a:solidFill>
              </a:rPr>
              <a:t>     Lift(A</a:t>
            </a:r>
            <a:r>
              <a:rPr lang="zh-CN" altLang="zh-CN" sz="2000" dirty="0">
                <a:solidFill>
                  <a:schemeClr val="tx1"/>
                </a:solidFill>
              </a:rPr>
              <a:t>→</a:t>
            </a:r>
            <a:r>
              <a:rPr lang="en-US" altLang="zh-CN" sz="2000" dirty="0">
                <a:solidFill>
                  <a:schemeClr val="tx1"/>
                </a:solidFill>
              </a:rPr>
              <a:t>B) =Confidence(A</a:t>
            </a:r>
            <a:r>
              <a:rPr lang="zh-CN" altLang="zh-CN" sz="2000" dirty="0">
                <a:solidFill>
                  <a:schemeClr val="tx1"/>
                </a:solidFill>
              </a:rPr>
              <a:t>→</a:t>
            </a:r>
            <a:r>
              <a:rPr lang="en-US" altLang="zh-CN" sz="2000" dirty="0">
                <a:solidFill>
                  <a:schemeClr val="tx1"/>
                </a:solidFill>
              </a:rPr>
              <a:t>B</a:t>
            </a:r>
            <a:r>
              <a:rPr lang="en-US" altLang="zh-CN" sz="2000" dirty="0">
                <a:solidFill>
                  <a:schemeClr val="tx1"/>
                </a:solidFill>
                <a:sym typeface="Wingdings" panose="05000000000000000000" pitchFamily="2" charset="2"/>
              </a:rPr>
              <a:t>)/Support(B)=0.3/0.5=0.6</a:t>
            </a:r>
            <a:endParaRPr lang="en-US" altLang="zh-CN" sz="2000" dirty="0">
              <a:solidFill>
                <a:schemeClr val="tx1"/>
              </a:solidFill>
              <a:sym typeface="Wingdings" panose="05000000000000000000" pitchFamily="2" charset="2"/>
            </a:endParaRPr>
          </a:p>
          <a:p>
            <a:pPr>
              <a:lnSpc>
                <a:spcPct val="130000"/>
              </a:lnSpc>
              <a:spcBef>
                <a:spcPct val="0"/>
              </a:spcBef>
              <a:buNone/>
            </a:pPr>
            <a:r>
              <a:rPr lang="en-US" altLang="zh-CN" sz="2000" dirty="0">
                <a:solidFill>
                  <a:schemeClr val="tx1"/>
                </a:solidFill>
              </a:rPr>
              <a:t>     Lift(A</a:t>
            </a:r>
            <a:r>
              <a:rPr lang="zh-CN" altLang="zh-CN" sz="2000" dirty="0">
                <a:solidFill>
                  <a:schemeClr val="tx1"/>
                </a:solidFill>
              </a:rPr>
              <a:t>→</a:t>
            </a:r>
            <a:r>
              <a:rPr lang="en-US" altLang="zh-CN" sz="2000" dirty="0">
                <a:solidFill>
                  <a:schemeClr val="tx1"/>
                </a:solidFill>
              </a:rPr>
              <a:t>C)=Confidence(A</a:t>
            </a:r>
            <a:r>
              <a:rPr lang="zh-CN" altLang="zh-CN" sz="2000" dirty="0">
                <a:solidFill>
                  <a:schemeClr val="tx1"/>
                </a:solidFill>
              </a:rPr>
              <a:t>→</a:t>
            </a:r>
            <a:r>
              <a:rPr lang="en-US" altLang="zh-CN" sz="2000" dirty="0">
                <a:solidFill>
                  <a:schemeClr val="tx1"/>
                </a:solidFill>
              </a:rPr>
              <a:t>C</a:t>
            </a:r>
            <a:r>
              <a:rPr lang="en-US" altLang="zh-CN" sz="2000" dirty="0">
                <a:solidFill>
                  <a:schemeClr val="tx1"/>
                </a:solidFill>
                <a:sym typeface="Wingdings" panose="05000000000000000000" pitchFamily="2" charset="2"/>
              </a:rPr>
              <a:t>)/Support(C)=66.7</a:t>
            </a:r>
            <a:endParaRPr lang="en-US" altLang="zh-CN" sz="2000" dirty="0">
              <a:solidFill>
                <a:schemeClr val="tx1"/>
              </a:solidFill>
              <a:sym typeface="Wingdings" panose="05000000000000000000" pitchFamily="2" charset="2"/>
            </a:endParaRPr>
          </a:p>
          <a:p>
            <a:pPr lvl="1">
              <a:lnSpc>
                <a:spcPct val="130000"/>
              </a:lnSpc>
            </a:pPr>
            <a:r>
              <a:rPr lang="zh-CN" altLang="en-US" dirty="0">
                <a:solidFill>
                  <a:schemeClr val="bg2">
                    <a:lumMod val="25000"/>
                  </a:schemeClr>
                </a:solidFill>
              </a:rPr>
              <a:t>可得：歌曲</a:t>
            </a:r>
            <a:r>
              <a:rPr lang="en-US" altLang="zh-CN" dirty="0">
                <a:solidFill>
                  <a:schemeClr val="bg2">
                    <a:lumMod val="25000"/>
                  </a:schemeClr>
                </a:solidFill>
              </a:rPr>
              <a:t>A</a:t>
            </a:r>
            <a:r>
              <a:rPr lang="zh-CN" altLang="en-US" dirty="0">
                <a:solidFill>
                  <a:schemeClr val="bg2">
                    <a:lumMod val="25000"/>
                  </a:schemeClr>
                </a:solidFill>
              </a:rPr>
              <a:t>与</a:t>
            </a:r>
            <a:r>
              <a:rPr lang="en-US" altLang="zh-CN" dirty="0">
                <a:solidFill>
                  <a:schemeClr val="bg2">
                    <a:lumMod val="25000"/>
                  </a:schemeClr>
                </a:solidFill>
              </a:rPr>
              <a:t>B</a:t>
            </a:r>
            <a:r>
              <a:rPr lang="zh-CN" altLang="en-US" dirty="0">
                <a:solidFill>
                  <a:schemeClr val="bg2">
                    <a:lumMod val="25000"/>
                  </a:schemeClr>
                </a:solidFill>
              </a:rPr>
              <a:t>负相关，</a:t>
            </a:r>
            <a:r>
              <a:rPr lang="en-US" altLang="zh-CN" dirty="0">
                <a:solidFill>
                  <a:schemeClr val="bg2">
                    <a:lumMod val="25000"/>
                  </a:schemeClr>
                </a:solidFill>
              </a:rPr>
              <a:t>A</a:t>
            </a:r>
            <a:r>
              <a:rPr lang="zh-CN" altLang="en-US" dirty="0">
                <a:solidFill>
                  <a:schemeClr val="bg2">
                    <a:lumMod val="25000"/>
                  </a:schemeClr>
                </a:solidFill>
              </a:rPr>
              <a:t>与</a:t>
            </a:r>
            <a:r>
              <a:rPr lang="en-US" altLang="zh-CN" dirty="0">
                <a:solidFill>
                  <a:schemeClr val="bg2">
                    <a:lumMod val="25000"/>
                  </a:schemeClr>
                </a:solidFill>
              </a:rPr>
              <a:t>C</a:t>
            </a:r>
            <a:r>
              <a:rPr lang="zh-CN" altLang="en-US" dirty="0">
                <a:solidFill>
                  <a:schemeClr val="bg2">
                    <a:lumMod val="25000"/>
                  </a:schemeClr>
                </a:solidFill>
              </a:rPr>
              <a:t>正相关。</a:t>
            </a:r>
            <a:endParaRPr lang="en-US" altLang="zh-CN" sz="2200" dirty="0">
              <a:solidFill>
                <a:schemeClr val="bg2">
                  <a:lumMod val="25000"/>
                </a:schemeClr>
              </a:solidFill>
            </a:endParaRPr>
          </a:p>
          <a:p>
            <a:pPr lvl="2"/>
            <a:r>
              <a:rPr lang="en-US" altLang="zh-CN" dirty="0">
                <a:solidFill>
                  <a:srgbClr val="FF0000"/>
                </a:solidFill>
              </a:rPr>
              <a:t>Lift</a:t>
            </a:r>
            <a:r>
              <a:rPr lang="zh-CN" altLang="en-US" dirty="0">
                <a:solidFill>
                  <a:srgbClr val="FF0000"/>
                </a:solidFill>
              </a:rPr>
              <a:t>大于</a:t>
            </a:r>
            <a:r>
              <a:rPr lang="en-US" altLang="zh-CN" dirty="0">
                <a:solidFill>
                  <a:srgbClr val="FF0000"/>
                </a:solidFill>
              </a:rPr>
              <a:t>1</a:t>
            </a:r>
            <a:r>
              <a:rPr lang="zh-CN" altLang="en-US" dirty="0"/>
              <a:t>，表示使用这条规则进行推荐，能提升用户听歌曲</a:t>
            </a:r>
            <a:r>
              <a:rPr lang="en-US" altLang="zh-CN" dirty="0"/>
              <a:t>C</a:t>
            </a:r>
            <a:r>
              <a:rPr lang="zh-CN" altLang="en-US" dirty="0"/>
              <a:t>的概率。</a:t>
            </a:r>
            <a:endParaRPr lang="en-US" altLang="zh-CN" sz="2200" dirty="0">
              <a:solidFill>
                <a:srgbClr val="0000FF"/>
              </a:solidFill>
            </a:endParaRPr>
          </a:p>
          <a:p>
            <a:pPr lvl="2"/>
            <a:r>
              <a:rPr lang="en-US" altLang="zh-CN" dirty="0">
                <a:solidFill>
                  <a:srgbClr val="FF0000"/>
                </a:solidFill>
              </a:rPr>
              <a:t>Lift</a:t>
            </a:r>
            <a:r>
              <a:rPr lang="zh-CN" altLang="en-US" dirty="0">
                <a:solidFill>
                  <a:srgbClr val="FF0000"/>
                </a:solidFill>
              </a:rPr>
              <a:t>小于</a:t>
            </a:r>
            <a:r>
              <a:rPr lang="en-US" altLang="zh-CN" dirty="0">
                <a:solidFill>
                  <a:srgbClr val="FF0000"/>
                </a:solidFill>
              </a:rPr>
              <a:t>1</a:t>
            </a:r>
            <a:r>
              <a:rPr lang="zh-CN" altLang="en-US" dirty="0"/>
              <a:t>，表示使用这条规则进行推荐，还不如不推荐，让顾客自行选择。</a:t>
            </a:r>
            <a:endParaRPr lang="en-US" altLang="zh-CN" sz="2400" dirty="0">
              <a:latin typeface="Arial" panose="020B0604020202020204" pitchFamily="34" charset="0"/>
              <a:ea typeface="宋体" panose="02010600030101010101" pitchFamily="2" charset="-122"/>
            </a:endParaRPr>
          </a:p>
          <a:p>
            <a:endParaRPr lang="en-US" altLang="zh-CN" sz="2000" dirty="0">
              <a:solidFill>
                <a:schemeClr val="bg2">
                  <a:lumMod val="25000"/>
                </a:schemeClr>
              </a:solidFill>
            </a:endParaRPr>
          </a:p>
          <a:p>
            <a:pPr marL="0" indent="0">
              <a:buNone/>
            </a:pPr>
            <a:endParaRPr lang="zh-CN" altLang="en-US" sz="2000" dirty="0">
              <a:solidFill>
                <a:schemeClr val="bg2">
                  <a:lumMod val="25000"/>
                </a:schemeClr>
              </a:solidFill>
            </a:endParaRPr>
          </a:p>
          <a:p>
            <a:endParaRPr lang="zh-CN" altLang="en-US" sz="2000" b="1" dirty="0">
              <a:solidFill>
                <a:srgbClr val="333399"/>
              </a:solidFill>
            </a:endParaRP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由关联分析到相关分析</a:t>
            </a:r>
            <a:endParaRPr lang="zh-CN" altLang="en-US" dirty="0"/>
          </a:p>
        </p:txBody>
      </p:sp>
      <p:sp>
        <p:nvSpPr>
          <p:cNvPr id="3" name="内容占位符 2"/>
          <p:cNvSpPr>
            <a:spLocks noGrp="1"/>
          </p:cNvSpPr>
          <p:nvPr>
            <p:ph sz="quarter" idx="10"/>
          </p:nvPr>
        </p:nvSpPr>
        <p:spPr/>
        <p:txBody>
          <a:bodyPr/>
          <a:lstStyle/>
          <a:p>
            <a:r>
              <a:rPr lang="zh-CN" altLang="en-US" dirty="0">
                <a:solidFill>
                  <a:schemeClr val="tx1"/>
                </a:solidFill>
              </a:rPr>
              <a:t>主观上，一个规则的有用与否最终取决于用户的感觉，只有用户才能决定规则的有效性、可行性。所以，应该将需求和关联规则挖掘方法紧密地结合起来。例如使用“约束性关联规则挖掘算法”，将约束条件与算法紧密结合，既能提高数据挖掘效率，又能明确数据挖掘的目标</a:t>
            </a:r>
            <a:r>
              <a:rPr lang="zh-CN" altLang="en-US" dirty="0">
                <a:solidFill>
                  <a:schemeClr val="tx1"/>
                </a:solidFill>
                <a:latin typeface="宋体" panose="02010600030101010101" pitchFamily="2" charset="-122"/>
              </a:rPr>
              <a:t>。</a:t>
            </a:r>
            <a:endParaRPr lang="zh-C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sz="quarter" idx="10"/>
          </p:nvPr>
        </p:nvSpPr>
        <p:spPr>
          <a:xfrm>
            <a:off x="899592" y="925491"/>
            <a:ext cx="7236162" cy="4942244"/>
          </a:xfrm>
        </p:spPr>
        <p:txBody>
          <a:bodyPr/>
          <a:lstStyle/>
          <a:p>
            <a:r>
              <a:rPr lang="zh-CN" altLang="en-US" dirty="0"/>
              <a:t>关联规则的最小支持度和最小置信度</a:t>
            </a:r>
            <a:endParaRPr lang="en-US" altLang="zh-CN" dirty="0">
              <a:solidFill>
                <a:schemeClr val="tx1"/>
              </a:solidFill>
            </a:endParaRPr>
          </a:p>
          <a:p>
            <a:pPr marL="0" lvl="1" indent="457200">
              <a:lnSpc>
                <a:spcPct val="130000"/>
              </a:lnSpc>
              <a:buNone/>
              <a:defRPr/>
            </a:pPr>
            <a:r>
              <a:rPr lang="zh-CN" altLang="en-US" dirty="0"/>
              <a:t>关联规则的最小支持度也就是衡量频繁集的最小支持度</a:t>
            </a:r>
            <a:r>
              <a:rPr lang="en-US" altLang="zh-CN" dirty="0"/>
              <a:t>(Minimum Support)</a:t>
            </a:r>
            <a:r>
              <a:rPr lang="zh-CN" altLang="en-US" dirty="0"/>
              <a:t>，记为</a:t>
            </a:r>
            <a:r>
              <a:rPr lang="en-US" altLang="zh-CN" dirty="0"/>
              <a:t>supmin</a:t>
            </a:r>
            <a:r>
              <a:rPr lang="zh-CN" altLang="en-US" dirty="0"/>
              <a:t>，它用于衡量规则需要满足的最低重要性。</a:t>
            </a:r>
            <a:endParaRPr lang="en-US" altLang="zh-CN" dirty="0"/>
          </a:p>
          <a:p>
            <a:pPr marL="0" lvl="1" indent="457200">
              <a:lnSpc>
                <a:spcPct val="130000"/>
              </a:lnSpc>
              <a:buNone/>
              <a:defRPr/>
            </a:pPr>
            <a:r>
              <a:rPr lang="zh-CN" altLang="en-US" dirty="0"/>
              <a:t>关联规则的最小置信度</a:t>
            </a:r>
            <a:r>
              <a:rPr lang="en-US" altLang="zh-CN" dirty="0"/>
              <a:t>(Minimum Confidence)</a:t>
            </a:r>
            <a:r>
              <a:rPr lang="zh-CN" altLang="en-US" dirty="0"/>
              <a:t>记为</a:t>
            </a:r>
            <a:r>
              <a:rPr lang="en-US" altLang="zh-CN" dirty="0"/>
              <a:t>confmin</a:t>
            </a:r>
            <a:r>
              <a:rPr lang="zh-CN" altLang="en-US" dirty="0"/>
              <a:t>，它表示关联规则需要满足的最低可靠性。</a:t>
            </a:r>
            <a:endParaRPr lang="en-US" altLang="zh-CN" dirty="0"/>
          </a:p>
          <a:p>
            <a:r>
              <a:rPr lang="zh-CN" altLang="en-US" dirty="0"/>
              <a:t>强关联规则</a:t>
            </a:r>
            <a:endParaRPr lang="en-US" altLang="zh-CN" dirty="0"/>
          </a:p>
          <a:p>
            <a:pPr marL="0" indent="457200">
              <a:lnSpc>
                <a:spcPct val="130000"/>
              </a:lnSpc>
              <a:buNone/>
            </a:pPr>
            <a:r>
              <a:rPr lang="zh-CN" altLang="en-US" sz="2000" dirty="0">
                <a:solidFill>
                  <a:schemeClr val="tx1"/>
                </a:solidFill>
              </a:rPr>
              <a:t>如果规则</a:t>
            </a:r>
            <a:r>
              <a:rPr lang="en-US" altLang="zh-CN" sz="2000" dirty="0">
                <a:solidFill>
                  <a:schemeClr val="tx1"/>
                </a:solidFill>
              </a:rPr>
              <a:t>R:X</a:t>
            </a:r>
            <a:r>
              <a:rPr lang="en-US" altLang="zh-CN" sz="2000" dirty="0">
                <a:solidFill>
                  <a:schemeClr val="tx1"/>
                </a:solidFill>
                <a:sym typeface="Symbol" panose="05050102010706020507" pitchFamily="18" charset="2"/>
              </a:rPr>
              <a:t></a:t>
            </a:r>
            <a:r>
              <a:rPr lang="en-US" altLang="zh-CN" sz="2000" dirty="0">
                <a:solidFill>
                  <a:schemeClr val="tx1"/>
                </a:solidFill>
              </a:rPr>
              <a:t>Y</a:t>
            </a:r>
            <a:r>
              <a:rPr lang="zh-CN" altLang="en-US" sz="2000" dirty="0">
                <a:solidFill>
                  <a:schemeClr val="tx1"/>
                </a:solidFill>
              </a:rPr>
              <a:t>满足</a:t>
            </a:r>
            <a:r>
              <a:rPr lang="en-US" altLang="zh-CN" sz="2000" dirty="0">
                <a:solidFill>
                  <a:schemeClr val="tx1"/>
                </a:solidFill>
              </a:rPr>
              <a:t>support(X</a:t>
            </a:r>
            <a:r>
              <a:rPr lang="en-US" altLang="zh-CN" sz="2000" dirty="0">
                <a:solidFill>
                  <a:schemeClr val="tx1"/>
                </a:solidFill>
                <a:sym typeface="Symbol" panose="05050102010706020507" pitchFamily="18" charset="2"/>
              </a:rPr>
              <a:t></a:t>
            </a:r>
            <a:r>
              <a:rPr lang="en-US" altLang="zh-CN" sz="2000" dirty="0">
                <a:solidFill>
                  <a:schemeClr val="tx1"/>
                </a:solidFill>
              </a:rPr>
              <a:t>Y)</a:t>
            </a:r>
            <a:r>
              <a:rPr lang="en-US" altLang="zh-CN" sz="2000" dirty="0">
                <a:solidFill>
                  <a:schemeClr val="tx1"/>
                </a:solidFill>
                <a:sym typeface="Symbol" panose="05050102010706020507" pitchFamily="18" charset="2"/>
              </a:rPr>
              <a:t></a:t>
            </a:r>
            <a:r>
              <a:rPr lang="en-US" altLang="zh-CN" sz="2000" dirty="0">
                <a:solidFill>
                  <a:schemeClr val="tx1"/>
                </a:solidFill>
              </a:rPr>
              <a:t>supmin</a:t>
            </a:r>
            <a:r>
              <a:rPr lang="zh-CN" altLang="en-US" sz="2000" dirty="0">
                <a:solidFill>
                  <a:schemeClr val="tx1"/>
                </a:solidFill>
              </a:rPr>
              <a:t>且</a:t>
            </a:r>
            <a:r>
              <a:rPr lang="en-US" altLang="zh-CN" sz="2000" dirty="0">
                <a:solidFill>
                  <a:schemeClr val="tx1"/>
                </a:solidFill>
              </a:rPr>
              <a:t>confidence(X</a:t>
            </a:r>
            <a:r>
              <a:rPr lang="en-US" altLang="zh-CN" sz="2000" dirty="0">
                <a:solidFill>
                  <a:schemeClr val="tx1"/>
                </a:solidFill>
                <a:sym typeface="Symbol" panose="05050102010706020507" pitchFamily="18" charset="2"/>
              </a:rPr>
              <a:t></a:t>
            </a:r>
            <a:r>
              <a:rPr lang="en-US" altLang="zh-CN" sz="2000" dirty="0">
                <a:solidFill>
                  <a:schemeClr val="tx1"/>
                </a:solidFill>
              </a:rPr>
              <a:t>Y)</a:t>
            </a:r>
            <a:r>
              <a:rPr lang="en-US" altLang="zh-CN" sz="2000" dirty="0">
                <a:solidFill>
                  <a:schemeClr val="tx1"/>
                </a:solidFill>
                <a:sym typeface="Symbol" panose="05050102010706020507" pitchFamily="18" charset="2"/>
              </a:rPr>
              <a:t></a:t>
            </a:r>
            <a:r>
              <a:rPr lang="en-US" altLang="zh-CN" sz="2000" dirty="0">
                <a:solidFill>
                  <a:schemeClr val="tx1"/>
                </a:solidFill>
              </a:rPr>
              <a:t>confmin</a:t>
            </a:r>
            <a:r>
              <a:rPr lang="zh-CN" altLang="en-US" sz="2000" dirty="0">
                <a:solidFill>
                  <a:schemeClr val="tx1"/>
                </a:solidFill>
              </a:rPr>
              <a:t>，称关联规则</a:t>
            </a:r>
            <a:r>
              <a:rPr lang="en-US" altLang="zh-CN" sz="2000" dirty="0">
                <a:solidFill>
                  <a:schemeClr val="tx1"/>
                </a:solidFill>
              </a:rPr>
              <a:t>X</a:t>
            </a:r>
            <a:r>
              <a:rPr lang="en-US" altLang="zh-CN" sz="2000" dirty="0">
                <a:solidFill>
                  <a:schemeClr val="tx1"/>
                </a:solidFill>
                <a:sym typeface="Symbol" panose="05050102010706020507" pitchFamily="18" charset="2"/>
              </a:rPr>
              <a:t></a:t>
            </a:r>
            <a:r>
              <a:rPr lang="en-US" altLang="zh-CN" sz="2000" dirty="0">
                <a:solidFill>
                  <a:schemeClr val="tx1"/>
                </a:solidFill>
              </a:rPr>
              <a:t>Y</a:t>
            </a:r>
            <a:r>
              <a:rPr lang="zh-CN" altLang="en-US" sz="2000" dirty="0">
                <a:solidFill>
                  <a:schemeClr val="tx1"/>
                </a:solidFill>
              </a:rPr>
              <a:t>为强关联规则，否则称关联规则</a:t>
            </a:r>
            <a:r>
              <a:rPr lang="en-US" altLang="zh-CN" sz="2000" dirty="0">
                <a:solidFill>
                  <a:schemeClr val="tx1"/>
                </a:solidFill>
              </a:rPr>
              <a:t>X</a:t>
            </a:r>
            <a:r>
              <a:rPr lang="en-US" altLang="zh-CN" sz="2000" dirty="0">
                <a:solidFill>
                  <a:schemeClr val="tx1"/>
                </a:solidFill>
                <a:sym typeface="Symbol" panose="05050102010706020507" pitchFamily="18" charset="2"/>
              </a:rPr>
              <a:t></a:t>
            </a:r>
            <a:r>
              <a:rPr lang="en-US" altLang="zh-CN" sz="2000" dirty="0">
                <a:solidFill>
                  <a:schemeClr val="tx1"/>
                </a:solidFill>
              </a:rPr>
              <a:t>Y</a:t>
            </a:r>
            <a:r>
              <a:rPr lang="zh-CN" altLang="en-US" sz="2000" dirty="0">
                <a:solidFill>
                  <a:schemeClr val="tx1"/>
                </a:solidFill>
              </a:rPr>
              <a:t>为弱关联规则。</a:t>
            </a:r>
            <a:endParaRPr lang="en-US" altLang="zh-CN" sz="2000" dirty="0">
              <a:solidFill>
                <a:schemeClr val="tx1"/>
              </a:solidFill>
            </a:endParaRPr>
          </a:p>
          <a:p>
            <a:pPr marL="0" indent="457200">
              <a:lnSpc>
                <a:spcPct val="130000"/>
              </a:lnSpc>
              <a:buNone/>
            </a:pPr>
            <a:r>
              <a:rPr lang="zh-CN" altLang="en-US" sz="2000" dirty="0">
                <a:solidFill>
                  <a:schemeClr val="tx1"/>
                </a:solidFill>
              </a:rPr>
              <a:t>在挖掘关联规则时，产生的关联规则要经过</a:t>
            </a:r>
            <a:r>
              <a:rPr lang="en-US" altLang="zh-CN" sz="2000" dirty="0">
                <a:solidFill>
                  <a:schemeClr val="tx1"/>
                </a:solidFill>
              </a:rPr>
              <a:t>supmin</a:t>
            </a:r>
            <a:r>
              <a:rPr lang="zh-CN" altLang="en-US" sz="2000" dirty="0">
                <a:solidFill>
                  <a:schemeClr val="tx1"/>
                </a:solidFill>
              </a:rPr>
              <a:t>和</a:t>
            </a:r>
            <a:r>
              <a:rPr lang="en-US" altLang="zh-CN" sz="2000" dirty="0">
                <a:solidFill>
                  <a:schemeClr val="tx1"/>
                </a:solidFill>
              </a:rPr>
              <a:t>confmin</a:t>
            </a:r>
            <a:r>
              <a:rPr lang="zh-CN" altLang="en-US" sz="2000" dirty="0">
                <a:solidFill>
                  <a:schemeClr val="tx1"/>
                </a:solidFill>
              </a:rPr>
              <a:t>衡量，筛选出的强关联规则才能用于指导商家的决策。</a:t>
            </a:r>
            <a:endParaRPr lang="zh-CN" altLang="en-US" sz="2000" dirty="0">
              <a:solidFill>
                <a:schemeClr val="tx1"/>
              </a:solidFill>
            </a:endParaRPr>
          </a:p>
          <a:p>
            <a:pPr marL="71755" lvl="1" indent="0" algn="just">
              <a:lnSpc>
                <a:spcPct val="130000"/>
              </a:lnSpc>
              <a:buNone/>
              <a:defRPr/>
            </a:pPr>
            <a:endParaRPr lang="zh-CN" altLang="en-US" dirty="0"/>
          </a:p>
          <a:p>
            <a:pPr marL="71755" lvl="1" indent="0" algn="just">
              <a:lnSpc>
                <a:spcPct val="130000"/>
              </a:lnSpc>
              <a:buNone/>
              <a:defRPr/>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sp>
        <p:nvSpPr>
          <p:cNvPr id="3" name="内容占位符 2"/>
          <p:cNvSpPr>
            <a:spLocks noGrp="1"/>
          </p:cNvSpPr>
          <p:nvPr>
            <p:ph sz="quarter" idx="10"/>
          </p:nvPr>
        </p:nvSpPr>
        <p:spPr/>
        <p:txBody>
          <a:bodyPr/>
          <a:lstStyle/>
          <a:p>
            <a:r>
              <a:rPr lang="zh-CN" altLang="en-US" dirty="0">
                <a:solidFill>
                  <a:srgbClr val="FF0000"/>
                </a:solidFill>
              </a:rPr>
              <a:t>例：</a:t>
            </a:r>
            <a:r>
              <a:rPr lang="zh-CN" altLang="en-US" sz="2000" dirty="0">
                <a:solidFill>
                  <a:srgbClr val="000000"/>
                </a:solidFill>
              </a:rPr>
              <a:t>一个食品连锁店保留着每周的交易记录，其中每一条交易表示在一项收款机业务中卖出的项目。连锁店要定期了解哪些项目经常被顾客一起购买。</a:t>
            </a:r>
            <a:endParaRPr lang="zh-CN" altLang="en-US" dirty="0"/>
          </a:p>
        </p:txBody>
      </p:sp>
      <p:graphicFrame>
        <p:nvGraphicFramePr>
          <p:cNvPr id="5" name="Group 2"/>
          <p:cNvGraphicFramePr>
            <a:graphicFrameLocks noGrp="1"/>
          </p:cNvGraphicFramePr>
          <p:nvPr/>
        </p:nvGraphicFramePr>
        <p:xfrm>
          <a:off x="1943708" y="2852936"/>
          <a:ext cx="5256584" cy="2880321"/>
        </p:xfrm>
        <a:graphic>
          <a:graphicData uri="http://schemas.openxmlformats.org/drawingml/2006/table">
            <a:tbl>
              <a:tblPr/>
              <a:tblGrid>
                <a:gridCol w="1314146"/>
                <a:gridCol w="3942438"/>
              </a:tblGrid>
              <a:tr h="404183">
                <a:tc gridSpan="2">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rPr>
                        <a:t>演示关联规则的样本数据</a:t>
                      </a:r>
                      <a:endParaRPr kumimoji="0" lang="zh-CN" altLang="en-US" sz="2000" b="0"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48638">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交易</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项目</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55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endPar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面包、果冻、花生酱</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55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2</a:t>
                      </a:r>
                      <a:endPar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面包、花生酱</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55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3</a:t>
                      </a:r>
                      <a:endPar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面包、牛奶、花生酱</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55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4</a:t>
                      </a:r>
                      <a:endPar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55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5</a:t>
                      </a:r>
                      <a:endParaRPr kumimoji="0" lang="en-US" altLang="zh-CN" sz="2000" b="0"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啤酒、牛奶</a:t>
                      </a:r>
                      <a:endPar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endParaRPr lang="zh-CN" altLang="en-US" dirty="0"/>
          </a:p>
        </p:txBody>
      </p:sp>
      <p:graphicFrame>
        <p:nvGraphicFramePr>
          <p:cNvPr id="8" name="Group 98"/>
          <p:cNvGraphicFramePr>
            <a:graphicFrameLocks noGrp="1"/>
          </p:cNvGraphicFramePr>
          <p:nvPr/>
        </p:nvGraphicFramePr>
        <p:xfrm>
          <a:off x="144496" y="938168"/>
          <a:ext cx="8892000" cy="4795088"/>
        </p:xfrm>
        <a:graphic>
          <a:graphicData uri="http://schemas.openxmlformats.org/drawingml/2006/table">
            <a:tbl>
              <a:tblPr/>
              <a:tblGrid>
                <a:gridCol w="1260000"/>
                <a:gridCol w="900000"/>
                <a:gridCol w="2052000"/>
                <a:gridCol w="900000"/>
                <a:gridCol w="2880000"/>
                <a:gridCol w="900000"/>
              </a:tblGrid>
              <a:tr h="360000">
                <a:tc gridSpan="6">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找出的所有项目集合的</a:t>
                      </a:r>
                      <a:r>
                        <a:rPr kumimoji="0" lang="zh-CN" altLang="en-US" sz="20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rPr>
                        <a:t>支持度（这里的支持度，指支持度计数）</a:t>
                      </a:r>
                      <a:endParaRPr kumimoji="0" lang="zh-CN" altLang="en-US" sz="20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082">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项目集合</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支持度</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项目集合</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支持度</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项目集合</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支持度</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60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80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果冻、牛奶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果冻</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果冻、花生酱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果冻、牛奶、花生酱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啤酒、面包、果冻、牛奶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60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啤酒、面包、果冻</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啤酒、面包、果冻、花生酱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啤酒、果冻</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啤酒、果冻、牛奶、花生酱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啤酒、果冻、牛奶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面包、果冻、牛奶、花生酱</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啤酒、果冻、花生酱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啤酒、面包、果冻、牛奶、花生酱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33088">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啤酒、牛奶、花生酱</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000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20</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面包、果冻、牛奶</a:t>
                      </a:r>
                      <a:endPar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ea typeface="PMingLiU" panose="02020500000000000000" pitchFamily="18" charset="-120"/>
                        </a:defRPr>
                      </a:lvl1pPr>
                      <a:lvl2pPr marL="571500"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ea typeface="PMingLiU" panose="02020500000000000000" pitchFamily="18" charset="-120"/>
                        </a:defRPr>
                      </a:lvl2pPr>
                      <a:lvl3pPr marL="1141730" eaLnBrk="0" hangingPunct="0">
                        <a:spcBef>
                          <a:spcPct val="20000"/>
                        </a:spcBef>
                        <a:buClr>
                          <a:srgbClr val="7B9B57"/>
                        </a:buClr>
                        <a:buSzPct val="60000"/>
                        <a:buFont typeface="Wingdings 2" panose="05020102010507070707" pitchFamily="18" charset="2"/>
                        <a:defRPr sz="2000">
                          <a:solidFill>
                            <a:schemeClr val="tx1"/>
                          </a:solidFill>
                          <a:latin typeface="Cambria" panose="02040503050406030204" pitchFamily="18" charset="0"/>
                          <a:ea typeface="PMingLiU" panose="02020500000000000000" pitchFamily="18" charset="-120"/>
                        </a:defRPr>
                      </a:lvl3pPr>
                      <a:lvl4pPr marL="1484630" eaLnBrk="0" hangingPunct="0">
                        <a:spcBef>
                          <a:spcPct val="20000"/>
                        </a:spcBef>
                        <a:buClr>
                          <a:srgbClr val="8B7396"/>
                        </a:buClr>
                        <a:buSzPct val="45000"/>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4pPr>
                      <a:lvl5pPr marL="1828800" eaLnBrk="0" hangingPunct="0">
                        <a:spcBef>
                          <a:spcPct val="20000"/>
                        </a:spcBef>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5pPr>
                      <a:lvl6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6pPr>
                      <a:lvl7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7pPr>
                      <a:lvl8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8pPr>
                      <a:lvl9pPr eaLnBrk="0" fontAlgn="base" hangingPunct="0">
                        <a:spcBef>
                          <a:spcPct val="20000"/>
                        </a:spcBef>
                        <a:spcAft>
                          <a:spcPct val="0"/>
                        </a:spcAft>
                        <a:buClr>
                          <a:srgbClr val="E89A53"/>
                        </a:buClr>
                        <a:buFont typeface="Wingdings 2" panose="05020102010507070707" pitchFamily="18" charset="2"/>
                        <a:defRPr>
                          <a:solidFill>
                            <a:schemeClr val="tx1"/>
                          </a:solidFill>
                          <a:latin typeface="Cambria" panose="02040503050406030204" pitchFamily="18"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pP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Oval 96"/>
          <p:cNvSpPr>
            <a:spLocks noChangeArrowheads="1"/>
          </p:cNvSpPr>
          <p:nvPr/>
        </p:nvSpPr>
        <p:spPr bwMode="auto">
          <a:xfrm>
            <a:off x="114300" y="5919936"/>
            <a:ext cx="9029700" cy="5334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项目的个数呈指数增长：从</a:t>
            </a:r>
            <a:r>
              <a:rPr lang="en-US" altLang="zh-CN"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5</a:t>
            </a:r>
            <a:r>
              <a:rPr lang="zh-CN" altLang="en-US"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个项目的集合得到</a:t>
            </a:r>
            <a:r>
              <a:rPr lang="en-US" altLang="zh-CN"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31</a:t>
            </a:r>
            <a:r>
              <a:rPr lang="zh-CN" altLang="en-US"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个项目集合（忽略空集）</a:t>
            </a:r>
            <a:endParaRPr lang="zh-CN" altLang="en-US" sz="20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关联规则挖掘的分类（续）</a:t>
            </a:r>
            <a:endParaRPr lang="zh-CN" altLang="en-US" dirty="0"/>
          </a:p>
        </p:txBody>
      </p:sp>
      <p:sp>
        <p:nvSpPr>
          <p:cNvPr id="3" name="内容占位符 2"/>
          <p:cNvSpPr>
            <a:spLocks noGrp="1"/>
          </p:cNvSpPr>
          <p:nvPr>
            <p:ph sz="quarter" idx="10"/>
          </p:nvPr>
        </p:nvSpPr>
        <p:spPr/>
        <p:txBody>
          <a:bodyPr/>
          <a:lstStyle/>
          <a:p>
            <a:r>
              <a:rPr lang="zh-CN" altLang="en-US" dirty="0">
                <a:solidFill>
                  <a:srgbClr val="FF0000"/>
                </a:solidFill>
              </a:rPr>
              <a:t>例：</a:t>
            </a:r>
            <a:r>
              <a:rPr lang="zh-CN" altLang="en-US" dirty="0">
                <a:solidFill>
                  <a:schemeClr val="tx1"/>
                </a:solidFill>
              </a:rPr>
              <a:t>假设最小值支持度为</a:t>
            </a:r>
            <a:r>
              <a:rPr lang="en-US" altLang="zh-CN" dirty="0">
                <a:solidFill>
                  <a:schemeClr val="tx1"/>
                </a:solidFill>
              </a:rPr>
              <a:t>50%</a:t>
            </a:r>
            <a:r>
              <a:rPr lang="zh-CN" altLang="en-US" dirty="0">
                <a:solidFill>
                  <a:schemeClr val="tx1"/>
                </a:solidFill>
              </a:rPr>
              <a:t>，最小置信度为</a:t>
            </a:r>
            <a:r>
              <a:rPr lang="en-US" altLang="zh-CN" dirty="0">
                <a:solidFill>
                  <a:schemeClr val="tx1"/>
                </a:solidFill>
              </a:rPr>
              <a:t>50%</a:t>
            </a:r>
            <a:r>
              <a:rPr lang="zh-CN" altLang="en-US" dirty="0">
                <a:solidFill>
                  <a:schemeClr val="tx1"/>
                </a:solidFill>
              </a:rPr>
              <a:t>，挖掘强关联规则</a:t>
            </a:r>
            <a:endParaRPr lang="en-US" altLang="zh-CN" dirty="0">
              <a:solidFill>
                <a:schemeClr val="tx1"/>
              </a:solidFill>
            </a:endParaRPr>
          </a:p>
          <a:p>
            <a:endParaRPr lang="zh-CN" altLang="en-US" dirty="0">
              <a:solidFill>
                <a:srgbClr val="FF0000"/>
              </a:solidFill>
            </a:endParaRPr>
          </a:p>
        </p:txBody>
      </p:sp>
      <p:sp>
        <p:nvSpPr>
          <p:cNvPr id="4" name="Rectangle 3"/>
          <p:cNvSpPr txBox="1">
            <a:spLocks noChangeArrowheads="1"/>
          </p:cNvSpPr>
          <p:nvPr/>
        </p:nvSpPr>
        <p:spPr>
          <a:xfrm>
            <a:off x="1008245" y="4216380"/>
            <a:ext cx="7539747" cy="1647825"/>
          </a:xfrm>
          <a:prstGeom prst="rect">
            <a:avLst/>
          </a:prstGeom>
          <a:noFill/>
        </p:spPr>
        <p:txBody>
          <a:bodyPr/>
          <a:lstStyle/>
          <a:p>
            <a:pPr eaLnBrk="0" hangingPunct="0">
              <a:lnSpc>
                <a:spcPct val="150000"/>
              </a:lnSpc>
              <a:buClr>
                <a:srgbClr val="FF0000"/>
              </a:buClr>
              <a:buSzPct val="68000"/>
              <a:defRPr/>
            </a:pPr>
            <a:r>
              <a:rPr lang="zh-CN" altLang="en-US" sz="2000" kern="0" dirty="0">
                <a:latin typeface="微软雅黑" panose="020B0503020204020204" pitchFamily="34" charset="-122"/>
                <a:ea typeface="微软雅黑" panose="020B0503020204020204" pitchFamily="34" charset="-122"/>
              </a:rPr>
              <a:t>对于规则 </a:t>
            </a:r>
            <a:r>
              <a:rPr lang="en-US" altLang="zh-CN" sz="2000" i="1" kern="0" dirty="0">
                <a:solidFill>
                  <a:srgbClr val="FF0000"/>
                </a:solidFill>
                <a:latin typeface="微软雅黑" panose="020B0503020204020204" pitchFamily="34" charset="-122"/>
                <a:ea typeface="微软雅黑" panose="020B0503020204020204" pitchFamily="34" charset="-122"/>
              </a:rPr>
              <a:t>A</a:t>
            </a:r>
            <a:r>
              <a:rPr lang="en-US" altLang="zh-CN" sz="2000" kern="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i="1" kern="0" dirty="0">
                <a:solidFill>
                  <a:srgbClr val="FF0000"/>
                </a:solidFill>
                <a:latin typeface="微软雅黑" panose="020B0503020204020204" pitchFamily="34" charset="-122"/>
                <a:ea typeface="微软雅黑" panose="020B0503020204020204" pitchFamily="34" charset="-122"/>
              </a:rPr>
              <a:t>C</a:t>
            </a:r>
            <a:r>
              <a:rPr lang="zh-CN" altLang="en-US" sz="2000" kern="0" dirty="0">
                <a:latin typeface="微软雅黑" panose="020B0503020204020204" pitchFamily="34" charset="-122"/>
                <a:ea typeface="微软雅黑" panose="020B0503020204020204" pitchFamily="34" charset="-122"/>
              </a:rPr>
              <a:t>：</a:t>
            </a:r>
            <a:endParaRPr lang="zh-CN" altLang="en-US" sz="2000" kern="0" dirty="0">
              <a:latin typeface="微软雅黑" panose="020B0503020204020204" pitchFamily="34" charset="-122"/>
              <a:ea typeface="微软雅黑" panose="020B0503020204020204" pitchFamily="34" charset="-122"/>
            </a:endParaRPr>
          </a:p>
          <a:p>
            <a:pPr eaLnBrk="0" hangingPunct="0">
              <a:lnSpc>
                <a:spcPct val="150000"/>
              </a:lnSpc>
              <a:buClr>
                <a:srgbClr val="FF0000"/>
              </a:buClr>
              <a:buSzPct val="68000"/>
              <a:defRPr/>
            </a:pPr>
            <a:r>
              <a:rPr lang="zh-CN" altLang="en-US" sz="2000" kern="0" dirty="0">
                <a:solidFill>
                  <a:srgbClr val="FF0000"/>
                </a:solidFill>
                <a:latin typeface="微软雅黑" panose="020B0503020204020204" pitchFamily="34" charset="-122"/>
                <a:ea typeface="微软雅黑" panose="020B0503020204020204" pitchFamily="34" charset="-122"/>
              </a:rPr>
              <a:t>支持度：</a:t>
            </a:r>
            <a:endParaRPr lang="en-US" altLang="zh-CN" sz="2000" kern="0" dirty="0">
              <a:solidFill>
                <a:srgbClr val="FF0000"/>
              </a:solidFill>
              <a:latin typeface="微软雅黑" panose="020B0503020204020204" pitchFamily="34" charset="-122"/>
              <a:ea typeface="微软雅黑" panose="020B0503020204020204" pitchFamily="34" charset="-122"/>
            </a:endParaRPr>
          </a:p>
          <a:p>
            <a:pPr eaLnBrk="0" hangingPunct="0">
              <a:lnSpc>
                <a:spcPct val="150000"/>
              </a:lnSpc>
              <a:buClr>
                <a:srgbClr val="FF0000"/>
              </a:buClr>
              <a:buSzPct val="68000"/>
              <a:defRPr/>
            </a:pPr>
            <a:r>
              <a:rPr lang="zh-CN" altLang="en-US" sz="2000" kern="0" dirty="0">
                <a:solidFill>
                  <a:srgbClr val="FF0000"/>
                </a:solidFill>
                <a:latin typeface="微软雅黑" panose="020B0503020204020204" pitchFamily="34" charset="-122"/>
                <a:ea typeface="微软雅黑" panose="020B0503020204020204" pitchFamily="34" charset="-122"/>
              </a:rPr>
              <a:t>置信度</a:t>
            </a:r>
            <a:r>
              <a:rPr lang="zh-CN" altLang="en-US" sz="2000" kern="0" dirty="0">
                <a:solidFill>
                  <a:srgbClr val="FF0000"/>
                </a:solidFill>
                <a:latin typeface="+mn-lt"/>
                <a:ea typeface="+mn-ea"/>
              </a:rPr>
              <a:t>：</a:t>
            </a:r>
            <a:endParaRPr lang="en-US" altLang="zh-CN" sz="2000" kern="0" dirty="0">
              <a:solidFill>
                <a:srgbClr val="FF0000"/>
              </a:solidFill>
              <a:latin typeface="+mn-lt"/>
              <a:ea typeface="+mn-ea"/>
            </a:endParaRPr>
          </a:p>
        </p:txBody>
      </p:sp>
      <p:sp>
        <p:nvSpPr>
          <p:cNvPr id="7" name="Text Box 8"/>
          <p:cNvSpPr txBox="1">
            <a:spLocks noChangeArrowheads="1"/>
          </p:cNvSpPr>
          <p:nvPr/>
        </p:nvSpPr>
        <p:spPr bwMode="auto">
          <a:xfrm>
            <a:off x="966093" y="6093296"/>
            <a:ext cx="7505700" cy="400050"/>
          </a:xfrm>
          <a:prstGeom prst="rect">
            <a:avLst/>
          </a:prstGeom>
          <a:solidFill>
            <a:schemeClr val="accent6">
              <a:lumMod val="20000"/>
              <a:lumOff val="80000"/>
            </a:schemeClr>
          </a:solidFill>
          <a:ln w="9525">
            <a:solidFill>
              <a:schemeClr val="tx1"/>
            </a:solidFill>
            <a:miter lim="800000"/>
          </a:ln>
        </p:spPr>
        <p:txBody>
          <a:bodyPr>
            <a:spAutoFit/>
          </a:bodyPr>
          <a:lstStyle>
            <a:lvl1pPr eaLnBrk="0" hangingPunct="0">
              <a:spcBef>
                <a:spcPct val="20000"/>
              </a:spcBef>
              <a:buFont typeface="Wingdings" panose="05000000000000000000" pitchFamily="2" charset="2"/>
              <a:buChar char="l"/>
              <a:defRPr sz="28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Wingdings" panose="05000000000000000000" pitchFamily="2" charset="2"/>
              <a:buChar char="l"/>
              <a:defRPr sz="2400">
                <a:solidFill>
                  <a:schemeClr val="tx1"/>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har char="•"/>
              <a:defRPr sz="2000">
                <a:solidFill>
                  <a:schemeClr val="tx1"/>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4pPr>
            <a:lvl5pPr marL="2057400" indent="-228600" eaLnBrk="0" hangingPunct="0">
              <a:spcBef>
                <a:spcPct val="20000"/>
              </a:spcBef>
              <a:buChar char="»"/>
              <a:defRPr sz="2000">
                <a:solidFill>
                  <a:schemeClr val="tx1"/>
                </a:solidFill>
                <a:latin typeface="Franklin Gothic Book" panose="020B05030201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Franklin Gothic Book" panose="020B0503020102020204" pitchFamily="34" charset="0"/>
                <a:ea typeface="隶书" panose="02010509060101010101" pitchFamily="49" charset="-122"/>
              </a:defRPr>
            </a:lvl9pPr>
          </a:lstStyle>
          <a:p>
            <a:pPr algn="just" eaLnBrk="1" hangingPunct="1">
              <a:spcBef>
                <a:spcPct val="50000"/>
              </a:spcBef>
              <a:buFontTx/>
              <a:buNone/>
            </a:pPr>
            <a:r>
              <a:rPr lang="zh-CN" altLang="en-US" sz="2000" b="1" dirty="0"/>
              <a:t>规则</a:t>
            </a:r>
            <a:r>
              <a:rPr lang="en-US" altLang="zh-CN" sz="2000" b="1" i="1" dirty="0">
                <a:solidFill>
                  <a:srgbClr val="FF0000"/>
                </a:solidFill>
              </a:rPr>
              <a:t>A</a:t>
            </a:r>
            <a:r>
              <a:rPr lang="en-US" altLang="zh-CN" sz="2000" b="1" dirty="0">
                <a:solidFill>
                  <a:srgbClr val="FF0000"/>
                </a:solidFill>
                <a:sym typeface="Symbol" panose="05050102010706020507" pitchFamily="18" charset="2"/>
              </a:rPr>
              <a:t></a:t>
            </a:r>
            <a:r>
              <a:rPr lang="en-US" altLang="zh-CN" sz="2000" b="1" i="1" dirty="0">
                <a:solidFill>
                  <a:srgbClr val="FF0000"/>
                </a:solidFill>
              </a:rPr>
              <a:t>C</a:t>
            </a:r>
            <a:r>
              <a:rPr lang="zh-CN" altLang="en-US" sz="2000" b="1" dirty="0"/>
              <a:t>满足最小支持度和最小置信度，所以它是</a:t>
            </a:r>
            <a:r>
              <a:rPr lang="zh-CN" altLang="en-US" sz="2000" b="1" dirty="0">
                <a:solidFill>
                  <a:srgbClr val="FF0000"/>
                </a:solidFill>
              </a:rPr>
              <a:t>强关联规则</a:t>
            </a:r>
            <a:endParaRPr lang="zh-CN" altLang="en-US" sz="2000" b="1" dirty="0">
              <a:solidFill>
                <a:srgbClr val="FF0000"/>
              </a:solidFill>
            </a:endParaRPr>
          </a:p>
        </p:txBody>
      </p:sp>
      <p:graphicFrame>
        <p:nvGraphicFramePr>
          <p:cNvPr id="8" name="对象 3"/>
          <p:cNvGraphicFramePr>
            <a:graphicFrameLocks noChangeAspect="1"/>
          </p:cNvGraphicFramePr>
          <p:nvPr/>
        </p:nvGraphicFramePr>
        <p:xfrm>
          <a:off x="2123728" y="4822512"/>
          <a:ext cx="3900488" cy="336550"/>
        </p:xfrm>
        <a:graphic>
          <a:graphicData uri="http://schemas.openxmlformats.org/presentationml/2006/ole">
            <mc:AlternateContent xmlns:mc="http://schemas.openxmlformats.org/markup-compatibility/2006">
              <mc:Choice xmlns:v="urn:schemas-microsoft-com:vml" Requires="v">
                <p:oleObj spid="_x0000_s5702" name="Equation" r:id="rId1" imgW="2374900" imgH="203200" progId="Equation.DSMT4">
                  <p:embed/>
                </p:oleObj>
              </mc:Choice>
              <mc:Fallback>
                <p:oleObj name="Equation" r:id="rId1" imgW="2374900" imgH="2032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822512"/>
                        <a:ext cx="3900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1008245" y="2121272"/>
          <a:ext cx="3286826" cy="1955800"/>
        </p:xfrm>
        <a:graphic>
          <a:graphicData uri="http://schemas.openxmlformats.org/presentationml/2006/ole">
            <mc:AlternateContent xmlns:mc="http://schemas.openxmlformats.org/markup-compatibility/2006">
              <mc:Choice xmlns:v="urn:schemas-microsoft-com:vml" Requires="v">
                <p:oleObj spid="_x0000_s5703" name="Worksheet" r:id="rId3" imgW="3165475" imgH="1771015" progId="Excel.Sheet.8">
                  <p:embed/>
                </p:oleObj>
              </mc:Choice>
              <mc:Fallback>
                <p:oleObj name="Worksheet" r:id="rId3" imgW="3165475" imgH="1771015" progId="Excel.Sheet.8">
                  <p:embed/>
                  <p:pic>
                    <p:nvPicPr>
                      <p:cNvPr id="0" name="对象 1"/>
                      <p:cNvPicPr>
                        <a:picLocks noChangeAspect="1" noChangeArrowheads="1"/>
                      </p:cNvPicPr>
                      <p:nvPr/>
                    </p:nvPicPr>
                    <p:blipFill>
                      <a:blip r:embed="rId4"/>
                      <a:srcRect/>
                      <a:stretch>
                        <a:fillRect/>
                      </a:stretch>
                    </p:blipFill>
                    <p:spPr bwMode="auto">
                      <a:xfrm>
                        <a:off x="1008245" y="2121272"/>
                        <a:ext cx="3286826" cy="1955800"/>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nvGraphicFramePr>
        <p:xfrm>
          <a:off x="5292229" y="2106517"/>
          <a:ext cx="3024187" cy="1924050"/>
        </p:xfrm>
        <a:graphic>
          <a:graphicData uri="http://schemas.openxmlformats.org/presentationml/2006/ole">
            <mc:AlternateContent xmlns:mc="http://schemas.openxmlformats.org/markup-compatibility/2006">
              <mc:Choice xmlns:v="urn:schemas-microsoft-com:vml" Requires="v">
                <p:oleObj spid="_x0000_s5704" name="Worksheet" r:id="rId5" imgW="2633345" imgH="1643380" progId="Excel.Sheet.8">
                  <p:embed/>
                </p:oleObj>
              </mc:Choice>
              <mc:Fallback>
                <p:oleObj name="Worksheet" r:id="rId5" imgW="2633345" imgH="1643380" progId="Excel.Sheet.8">
                  <p:embed/>
                  <p:pic>
                    <p:nvPicPr>
                      <p:cNvPr id="0" name="对象 2"/>
                      <p:cNvPicPr>
                        <a:picLocks noChangeAspect="1" noChangeArrowheads="1"/>
                      </p:cNvPicPr>
                      <p:nvPr/>
                    </p:nvPicPr>
                    <p:blipFill>
                      <a:blip r:embed="rId6"/>
                      <a:srcRect/>
                      <a:stretch>
                        <a:fillRect/>
                      </a:stretch>
                    </p:blipFill>
                    <p:spPr bwMode="auto">
                      <a:xfrm>
                        <a:off x="5292229" y="2106517"/>
                        <a:ext cx="3024187" cy="1924050"/>
                      </a:xfrm>
                      <a:prstGeom prst="rect">
                        <a:avLst/>
                      </a:prstGeom>
                      <a:noFill/>
                      <a:ln>
                        <a:noFill/>
                      </a:ln>
                      <a:effectLst/>
                    </p:spPr>
                  </p:pic>
                </p:oleObj>
              </mc:Fallback>
            </mc:AlternateContent>
          </a:graphicData>
        </a:graphic>
      </p:graphicFrame>
      <p:graphicFrame>
        <p:nvGraphicFramePr>
          <p:cNvPr id="11" name="对象 4"/>
          <p:cNvGraphicFramePr>
            <a:graphicFrameLocks noChangeAspect="1"/>
          </p:cNvGraphicFramePr>
          <p:nvPr/>
        </p:nvGraphicFramePr>
        <p:xfrm>
          <a:off x="560486" y="5644480"/>
          <a:ext cx="8316913" cy="304800"/>
        </p:xfrm>
        <a:graphic>
          <a:graphicData uri="http://schemas.openxmlformats.org/presentationml/2006/ole">
            <mc:AlternateContent xmlns:mc="http://schemas.openxmlformats.org/markup-compatibility/2006">
              <mc:Choice xmlns:v="urn:schemas-microsoft-com:vml" Requires="v">
                <p:oleObj spid="_x0000_s5705" name="公式" r:id="rId7" imgW="5638800" imgH="203200" progId="Equation.3">
                  <p:embed/>
                </p:oleObj>
              </mc:Choice>
              <mc:Fallback>
                <p:oleObj name="公式" r:id="rId7" imgW="5638800" imgH="203200"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486" y="5644480"/>
                        <a:ext cx="8316913" cy="304800"/>
                      </a:xfrm>
                      <a:prstGeom prst="rect">
                        <a:avLst/>
                      </a:prstGeom>
                      <a:noFill/>
                      <a:ln>
                        <a:noFill/>
                      </a:ln>
                    </p:spPr>
                  </p:pic>
                </p:oleObj>
              </mc:Fallback>
            </mc:AlternateContent>
          </a:graphicData>
        </a:graphic>
      </p:graphicFrame>
      <p:cxnSp>
        <p:nvCxnSpPr>
          <p:cNvPr id="12" name="直接箭头连接符 11"/>
          <p:cNvCxnSpPr/>
          <p:nvPr/>
        </p:nvCxnSpPr>
        <p:spPr>
          <a:xfrm>
            <a:off x="4427522" y="2759098"/>
            <a:ext cx="8181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关联规则挖掘的分类</a:t>
            </a:r>
            <a:endParaRPr lang="zh-CN" altLang="en-US" dirty="0"/>
          </a:p>
        </p:txBody>
      </p:sp>
      <p:sp>
        <p:nvSpPr>
          <p:cNvPr id="3" name="内容占位符 2"/>
          <p:cNvSpPr>
            <a:spLocks noGrp="1"/>
          </p:cNvSpPr>
          <p:nvPr>
            <p:ph sz="quarter" idx="10"/>
          </p:nvPr>
        </p:nvSpPr>
        <p:spPr/>
        <p:txBody>
          <a:bodyPr/>
          <a:lstStyle/>
          <a:p>
            <a:pPr lvl="0"/>
            <a:r>
              <a:rPr lang="zh-CN" altLang="en-US" dirty="0"/>
              <a:t>根据规则集所涉及的抽象层</a:t>
            </a:r>
            <a:endParaRPr lang="en-US" altLang="zh-CN" dirty="0"/>
          </a:p>
          <a:p>
            <a:pPr lvl="1"/>
            <a:r>
              <a:rPr lang="zh-CN" altLang="en-US" dirty="0">
                <a:solidFill>
                  <a:schemeClr val="bg2">
                    <a:lumMod val="25000"/>
                  </a:schemeClr>
                </a:solidFill>
              </a:rPr>
              <a:t>单层关联规则</a:t>
            </a:r>
            <a:endParaRPr lang="zh-CN" altLang="en-US" dirty="0">
              <a:solidFill>
                <a:schemeClr val="bg2">
                  <a:lumMod val="25000"/>
                </a:schemeClr>
              </a:solidFill>
            </a:endParaRPr>
          </a:p>
          <a:p>
            <a:pPr lvl="1"/>
            <a:r>
              <a:rPr lang="zh-CN" altLang="en-US" dirty="0">
                <a:solidFill>
                  <a:schemeClr val="bg2">
                    <a:lumMod val="25000"/>
                  </a:schemeClr>
                </a:solidFill>
              </a:rPr>
              <a:t>多层关联规则 （在不同的抽象层发现关联规则）</a:t>
            </a:r>
            <a:endParaRPr lang="zh-CN" altLang="en-US" dirty="0">
              <a:solidFill>
                <a:schemeClr val="bg2">
                  <a:lumMod val="25000"/>
                </a:schemeClr>
              </a:solidFill>
            </a:endParaRPr>
          </a:p>
          <a:p>
            <a:pPr lvl="0"/>
            <a:endParaRPr lang="zh-CN" altLang="en-US" dirty="0"/>
          </a:p>
          <a:p>
            <a:endParaRPr lang="en-US" altLang="zh-CN" sz="2000" dirty="0">
              <a:solidFill>
                <a:schemeClr val="bg2">
                  <a:lumMod val="25000"/>
                </a:schemeClr>
              </a:solidFill>
            </a:endParaRPr>
          </a:p>
          <a:p>
            <a:pPr lvl="0"/>
            <a:r>
              <a:rPr lang="zh-CN" altLang="en-US" dirty="0"/>
              <a:t>根据规则所涉及的维数</a:t>
            </a:r>
            <a:endParaRPr lang="en-US" altLang="zh-CN" dirty="0"/>
          </a:p>
          <a:p>
            <a:pPr lvl="1"/>
            <a:r>
              <a:rPr lang="zh-CN" altLang="en-US" dirty="0">
                <a:solidFill>
                  <a:schemeClr val="bg2">
                    <a:lumMod val="25000"/>
                  </a:schemeClr>
                </a:solidFill>
              </a:rPr>
              <a:t>单维关联规则（规则的属性只涉及一个维，如</a:t>
            </a:r>
            <a:r>
              <a:rPr lang="en-US" altLang="zh-CN" dirty="0">
                <a:solidFill>
                  <a:schemeClr val="bg2">
                    <a:lumMod val="25000"/>
                  </a:schemeClr>
                </a:solidFill>
              </a:rPr>
              <a:t> buys </a:t>
            </a:r>
            <a:r>
              <a:rPr lang="zh-CN" altLang="en-US" dirty="0">
                <a:solidFill>
                  <a:schemeClr val="bg2">
                    <a:lumMod val="25000"/>
                  </a:schemeClr>
                </a:solidFill>
              </a:rPr>
              <a:t>）</a:t>
            </a:r>
            <a:endParaRPr lang="zh-CN" altLang="en-US" dirty="0">
              <a:solidFill>
                <a:schemeClr val="bg2">
                  <a:lumMod val="25000"/>
                </a:schemeClr>
              </a:solidFill>
            </a:endParaRPr>
          </a:p>
          <a:p>
            <a:pPr lvl="1"/>
            <a:endParaRPr lang="zh-CN" altLang="en-US" dirty="0">
              <a:solidFill>
                <a:schemeClr val="bg2">
                  <a:lumMod val="25000"/>
                </a:schemeClr>
              </a:solidFill>
            </a:endParaRPr>
          </a:p>
          <a:p>
            <a:pPr lvl="1"/>
            <a:r>
              <a:rPr lang="zh-CN" altLang="en-US" dirty="0">
                <a:solidFill>
                  <a:schemeClr val="bg2">
                    <a:lumMod val="25000"/>
                  </a:schemeClr>
                </a:solidFill>
              </a:rPr>
              <a:t>多维关联规则（如：维</a:t>
            </a:r>
            <a:r>
              <a:rPr lang="en-US" altLang="zh-CN" dirty="0">
                <a:solidFill>
                  <a:schemeClr val="bg2">
                    <a:lumMod val="25000"/>
                  </a:schemeClr>
                </a:solidFill>
              </a:rPr>
              <a:t>age, income, buys</a:t>
            </a:r>
            <a:r>
              <a:rPr lang="zh-CN" altLang="en-US" dirty="0">
                <a:solidFill>
                  <a:schemeClr val="bg2">
                    <a:lumMod val="25000"/>
                  </a:schemeClr>
                </a:solidFill>
              </a:rPr>
              <a:t>）</a:t>
            </a:r>
            <a:endParaRPr lang="zh-CN" altLang="en-US" dirty="0">
              <a:solidFill>
                <a:schemeClr val="bg2">
                  <a:lumMod val="25000"/>
                </a:schemeClr>
              </a:solidFill>
            </a:endParaRPr>
          </a:p>
          <a:p>
            <a:pPr lvl="0"/>
            <a:endParaRPr lang="zh-CN" altLang="en-US" dirty="0"/>
          </a:p>
          <a:p>
            <a:endParaRPr lang="zh-CN" altLang="en-US" dirty="0"/>
          </a:p>
        </p:txBody>
      </p:sp>
      <p:pic>
        <p:nvPicPr>
          <p:cNvPr id="4"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2416" y="2547937"/>
            <a:ext cx="6553200" cy="4222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416" y="3006725"/>
            <a:ext cx="5504143" cy="422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957" y="4776486"/>
            <a:ext cx="5400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120" y="5817396"/>
            <a:ext cx="8225126" cy="3925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0</TotalTime>
  <Words>9652</Words>
  <Application>WPS 演示</Application>
  <PresentationFormat>全屏显示(4:3)</PresentationFormat>
  <Paragraphs>1092</Paragraphs>
  <Slides>47</Slides>
  <Notes>15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22</vt:i4>
      </vt:variant>
      <vt:variant>
        <vt:lpstr>幻灯片标题</vt:lpstr>
      </vt:variant>
      <vt:variant>
        <vt:i4>47</vt:i4>
      </vt:variant>
    </vt:vector>
  </HeadingPairs>
  <TitlesOfParts>
    <vt:vector size="89" baseType="lpstr">
      <vt:lpstr>Arial</vt:lpstr>
      <vt:lpstr>宋体</vt:lpstr>
      <vt:lpstr>Wingdings</vt:lpstr>
      <vt:lpstr>华文行楷</vt:lpstr>
      <vt:lpstr>Tahoma</vt:lpstr>
      <vt:lpstr>微软雅黑</vt:lpstr>
      <vt:lpstr>Symbol</vt:lpstr>
      <vt:lpstr>Wingdings 2</vt:lpstr>
      <vt:lpstr>Cambria</vt:lpstr>
      <vt:lpstr>PMingLiU</vt:lpstr>
      <vt:lpstr>Franklin Gothic Book</vt:lpstr>
      <vt:lpstr>隶书</vt:lpstr>
      <vt:lpstr>等线</vt:lpstr>
      <vt:lpstr>Arial Unicode MS</vt:lpstr>
      <vt:lpstr>Calibri</vt:lpstr>
      <vt:lpstr>Times New Roman</vt:lpstr>
      <vt:lpstr>楷体_GB2312</vt:lpstr>
      <vt:lpstr>PMingLiU-ExtB</vt:lpstr>
      <vt:lpstr>新宋体</vt:lpstr>
      <vt:lpstr>ＤＭ</vt:lpstr>
      <vt:lpstr>Equation.DSMT4</vt:lpstr>
      <vt:lpstr>Equation.3</vt:lpstr>
      <vt:lpstr>Excel.Sheet.8</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Excel.Sheet.8</vt:lpstr>
      <vt:lpstr>Excel.Sheet.8</vt:lpstr>
      <vt:lpstr>Equation.3</vt:lpstr>
      <vt:lpstr>Equation.DSMT4</vt:lpstr>
      <vt:lpstr>Equation.DSMT4</vt:lpstr>
      <vt:lpstr>Equation.DSMT4</vt:lpstr>
      <vt:lpstr>DM4 关联规则</vt:lpstr>
      <vt:lpstr>基本概念</vt:lpstr>
      <vt:lpstr>购物篮分析：“啤酒与尿布”</vt:lpstr>
      <vt:lpstr>基本概念</vt:lpstr>
      <vt:lpstr>基本概念</vt:lpstr>
      <vt:lpstr>基本概念</vt:lpstr>
      <vt:lpstr>基本概念</vt:lpstr>
      <vt:lpstr>关联规则挖掘的分类（续）</vt:lpstr>
      <vt:lpstr>关联规则挖掘的分类</vt:lpstr>
      <vt:lpstr>关联规则挖掘的分类（续）</vt:lpstr>
      <vt:lpstr>关联规则挖掘过程</vt:lpstr>
      <vt:lpstr>关联规则挖掘过程（续）</vt:lpstr>
      <vt:lpstr>关联规则挖掘的主要挑战</vt:lpstr>
      <vt:lpstr>Apriori 算法</vt:lpstr>
      <vt:lpstr>Apriori 性质</vt:lpstr>
      <vt:lpstr>Apriori 算法－步骤</vt:lpstr>
      <vt:lpstr>Apriori 算法－例子</vt:lpstr>
      <vt:lpstr>Apriori 算法－例子（续）</vt:lpstr>
      <vt:lpstr>Apriori 算法－例子（续）</vt:lpstr>
      <vt:lpstr>Apriori 算法－例子（续）</vt:lpstr>
      <vt:lpstr>提高 Apriori 算法的有效性</vt:lpstr>
      <vt:lpstr>提高 Apriori 算法的有效性（续）</vt:lpstr>
      <vt:lpstr>提高 Apriori 算法的有效性（续）</vt:lpstr>
      <vt:lpstr>提高 Apriori 算法的有效性（续）</vt:lpstr>
      <vt:lpstr>提高 Apriori 算法的有效性（续）</vt:lpstr>
      <vt:lpstr>提高 Apriori 算法的有效性（续）</vt:lpstr>
      <vt:lpstr>提高 Apriori 算法的有效性（续）</vt:lpstr>
      <vt:lpstr>FP-growth 算法</vt:lpstr>
      <vt:lpstr>FP-growth 算法步骤及例子</vt:lpstr>
      <vt:lpstr>FP-growth 算法步骤及例子（续）</vt:lpstr>
      <vt:lpstr>FP-growth 算法步骤及例子（续）</vt:lpstr>
      <vt:lpstr>FP-growth 算法步骤及例子（续）</vt:lpstr>
      <vt:lpstr>FP-growth 算法步骤及例子（续）</vt:lpstr>
      <vt:lpstr>FP-growth 算法步骤及例子（续）</vt:lpstr>
      <vt:lpstr>FP-growth 算法步骤及例子（续）</vt:lpstr>
      <vt:lpstr>FP-growth 算法步骤及例子（续）</vt:lpstr>
      <vt:lpstr>FP-growth 算法的优势与局限</vt:lpstr>
      <vt:lpstr>FP-growth 算法的优势与局限</vt:lpstr>
      <vt:lpstr>FP-growth算法 VS Apriori算法</vt:lpstr>
      <vt:lpstr>使用垂直数据格式挖掘频繁项集</vt:lpstr>
      <vt:lpstr>4.3 模式评估方法</vt:lpstr>
      <vt:lpstr>强规则不一定是有趣的</vt:lpstr>
      <vt:lpstr>强规则不一定是有趣的</vt:lpstr>
      <vt:lpstr>由关联分析到相关分析</vt:lpstr>
      <vt:lpstr>由关联分析到相关分析</vt:lpstr>
      <vt:lpstr>由关联分析到相关分析</vt:lpstr>
      <vt:lpstr>由关联分析到相关分析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DM4 关联规则</dc:title>
  <dc:creator>syr</dc:creator>
  <cp:lastModifiedBy>人生随缘1401706670</cp:lastModifiedBy>
  <cp:revision>203</cp:revision>
  <dcterms:created xsi:type="dcterms:W3CDTF">2017-12-07T15:42:00Z</dcterms:created>
  <dcterms:modified xsi:type="dcterms:W3CDTF">2018-01-19T15:03:37Z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