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4"/>
  </p:notesMasterIdLst>
  <p:sldIdLst>
    <p:sldId id="256" r:id="rId2"/>
    <p:sldId id="257" r:id="rId3"/>
    <p:sldId id="258" r:id="rId4"/>
    <p:sldId id="259" r:id="rId5"/>
    <p:sldId id="261" r:id="rId6"/>
    <p:sldId id="264" r:id="rId7"/>
    <p:sldId id="266" r:id="rId8"/>
    <p:sldId id="265" r:id="rId9"/>
    <p:sldId id="267" r:id="rId10"/>
    <p:sldId id="268" r:id="rId11"/>
    <p:sldId id="269" r:id="rId12"/>
    <p:sldId id="272" r:id="rId13"/>
    <p:sldId id="271" r:id="rId14"/>
    <p:sldId id="273" r:id="rId15"/>
    <p:sldId id="274" r:id="rId16"/>
    <p:sldId id="276" r:id="rId17"/>
    <p:sldId id="275" r:id="rId18"/>
    <p:sldId id="279" r:id="rId19"/>
    <p:sldId id="278" r:id="rId20"/>
    <p:sldId id="280" r:id="rId21"/>
    <p:sldId id="281" r:id="rId22"/>
    <p:sldId id="277" r:id="rId23"/>
    <p:sldId id="287" r:id="rId24"/>
    <p:sldId id="288" r:id="rId25"/>
    <p:sldId id="291" r:id="rId26"/>
    <p:sldId id="293" r:id="rId27"/>
    <p:sldId id="294" r:id="rId28"/>
    <p:sldId id="290" r:id="rId29"/>
    <p:sldId id="295" r:id="rId30"/>
    <p:sldId id="296" r:id="rId31"/>
    <p:sldId id="322" r:id="rId32"/>
    <p:sldId id="305" r:id="rId33"/>
    <p:sldId id="306" r:id="rId34"/>
    <p:sldId id="307" r:id="rId35"/>
    <p:sldId id="308" r:id="rId36"/>
    <p:sldId id="298" r:id="rId37"/>
    <p:sldId id="299" r:id="rId38"/>
    <p:sldId id="313" r:id="rId39"/>
    <p:sldId id="314" r:id="rId40"/>
    <p:sldId id="315" r:id="rId41"/>
    <p:sldId id="300" r:id="rId42"/>
    <p:sldId id="304" r:id="rId43"/>
    <p:sldId id="309" r:id="rId44"/>
    <p:sldId id="316" r:id="rId45"/>
    <p:sldId id="317" r:id="rId46"/>
    <p:sldId id="312" r:id="rId47"/>
    <p:sldId id="320" r:id="rId48"/>
    <p:sldId id="318" r:id="rId49"/>
    <p:sldId id="324" r:id="rId50"/>
    <p:sldId id="323" r:id="rId51"/>
    <p:sldId id="326" r:id="rId52"/>
    <p:sldId id="327" r:id="rId53"/>
    <p:sldId id="328" r:id="rId54"/>
    <p:sldId id="329" r:id="rId55"/>
    <p:sldId id="330" r:id="rId56"/>
    <p:sldId id="343" r:id="rId57"/>
    <p:sldId id="331" r:id="rId58"/>
    <p:sldId id="332" r:id="rId59"/>
    <p:sldId id="333" r:id="rId60"/>
    <p:sldId id="334" r:id="rId61"/>
    <p:sldId id="335" r:id="rId62"/>
    <p:sldId id="336" r:id="rId63"/>
    <p:sldId id="337" r:id="rId64"/>
    <p:sldId id="347" r:id="rId65"/>
    <p:sldId id="344" r:id="rId66"/>
    <p:sldId id="345" r:id="rId67"/>
    <p:sldId id="338" r:id="rId68"/>
    <p:sldId id="339" r:id="rId69"/>
    <p:sldId id="340" r:id="rId70"/>
    <p:sldId id="341" r:id="rId71"/>
    <p:sldId id="346" r:id="rId72"/>
    <p:sldId id="342"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77285" autoAdjust="0"/>
  </p:normalViewPr>
  <p:slideViewPr>
    <p:cSldViewPr>
      <p:cViewPr varScale="1">
        <p:scale>
          <a:sx n="52" d="100"/>
          <a:sy n="52" d="100"/>
        </p:scale>
        <p:origin x="-176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D7331F-486D-451C-A1CD-5EF94D5A00BA}" type="datetimeFigureOut">
              <a:rPr lang="zh-CN" altLang="en-US" smtClean="0"/>
              <a:t>2017/12/24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5DA1F-050A-4B1B-BC85-98A1C9F83E43}" type="slidenum">
              <a:rPr lang="zh-CN" altLang="en-US" smtClean="0"/>
              <a:t>‹#›</a:t>
            </a:fld>
            <a:endParaRPr lang="zh-CN" altLang="en-US"/>
          </a:p>
        </p:txBody>
      </p:sp>
    </p:spTree>
    <p:extLst>
      <p:ext uri="{BB962C8B-B14F-4D97-AF65-F5344CB8AC3E}">
        <p14:creationId xmlns:p14="http://schemas.microsoft.com/office/powerpoint/2010/main" val="291205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6</a:t>
            </a:fld>
            <a:endParaRPr lang="zh-CN" altLang="en-US"/>
          </a:p>
        </p:txBody>
      </p:sp>
    </p:spTree>
    <p:extLst>
      <p:ext uri="{BB962C8B-B14F-4D97-AF65-F5344CB8AC3E}">
        <p14:creationId xmlns:p14="http://schemas.microsoft.com/office/powerpoint/2010/main" val="2542793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en-US" altLang="zh-CN"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70</a:t>
            </a:fld>
            <a:endParaRPr lang="zh-CN" altLang="en-US"/>
          </a:p>
        </p:txBody>
      </p:sp>
    </p:spTree>
    <p:extLst>
      <p:ext uri="{BB962C8B-B14F-4D97-AF65-F5344CB8AC3E}">
        <p14:creationId xmlns:p14="http://schemas.microsoft.com/office/powerpoint/2010/main" val="401917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en-US" altLang="zh-CN"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71</a:t>
            </a:fld>
            <a:endParaRPr lang="zh-CN" altLang="en-US"/>
          </a:p>
        </p:txBody>
      </p:sp>
    </p:spTree>
    <p:extLst>
      <p:ext uri="{BB962C8B-B14F-4D97-AF65-F5344CB8AC3E}">
        <p14:creationId xmlns:p14="http://schemas.microsoft.com/office/powerpoint/2010/main" val="401917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8</a:t>
            </a:fld>
            <a:endParaRPr lang="zh-CN" altLang="en-US"/>
          </a:p>
        </p:txBody>
      </p:sp>
    </p:spTree>
    <p:extLst>
      <p:ext uri="{BB962C8B-B14F-4D97-AF65-F5344CB8AC3E}">
        <p14:creationId xmlns:p14="http://schemas.microsoft.com/office/powerpoint/2010/main" val="26649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10</a:t>
            </a:fld>
            <a:endParaRPr lang="zh-CN" altLang="en-US"/>
          </a:p>
        </p:txBody>
      </p:sp>
    </p:spTree>
    <p:extLst>
      <p:ext uri="{BB962C8B-B14F-4D97-AF65-F5344CB8AC3E}">
        <p14:creationId xmlns:p14="http://schemas.microsoft.com/office/powerpoint/2010/main" val="364505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12</a:t>
            </a:fld>
            <a:endParaRPr lang="zh-CN" altLang="en-US"/>
          </a:p>
        </p:txBody>
      </p:sp>
    </p:spTree>
    <p:extLst>
      <p:ext uri="{BB962C8B-B14F-4D97-AF65-F5344CB8AC3E}">
        <p14:creationId xmlns:p14="http://schemas.microsoft.com/office/powerpoint/2010/main" val="149189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13</a:t>
            </a:fld>
            <a:endParaRPr lang="zh-CN" altLang="en-US"/>
          </a:p>
        </p:txBody>
      </p:sp>
    </p:spTree>
    <p:extLst>
      <p:ext uri="{BB962C8B-B14F-4D97-AF65-F5344CB8AC3E}">
        <p14:creationId xmlns:p14="http://schemas.microsoft.com/office/powerpoint/2010/main" val="371035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pitchFamily="2" charset="2"/>
              <a:buNone/>
            </a:pPr>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14</a:t>
            </a:fld>
            <a:endParaRPr lang="zh-CN" altLang="en-US"/>
          </a:p>
        </p:txBody>
      </p:sp>
    </p:spTree>
    <p:extLst>
      <p:ext uri="{BB962C8B-B14F-4D97-AF65-F5344CB8AC3E}">
        <p14:creationId xmlns:p14="http://schemas.microsoft.com/office/powerpoint/2010/main" val="62165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16</a:t>
            </a:fld>
            <a:endParaRPr lang="zh-CN" altLang="en-US"/>
          </a:p>
        </p:txBody>
      </p:sp>
    </p:spTree>
    <p:extLst>
      <p:ext uri="{BB962C8B-B14F-4D97-AF65-F5344CB8AC3E}">
        <p14:creationId xmlns:p14="http://schemas.microsoft.com/office/powerpoint/2010/main" val="277599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23</a:t>
            </a:fld>
            <a:endParaRPr lang="zh-CN" altLang="en-US"/>
          </a:p>
        </p:txBody>
      </p:sp>
    </p:spTree>
    <p:extLst>
      <p:ext uri="{BB962C8B-B14F-4D97-AF65-F5344CB8AC3E}">
        <p14:creationId xmlns:p14="http://schemas.microsoft.com/office/powerpoint/2010/main" val="348890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B5DA1F-050A-4B1B-BC85-98A1C9F83E43}" type="slidenum">
              <a:rPr lang="zh-CN" altLang="en-US" smtClean="0"/>
              <a:t>33</a:t>
            </a:fld>
            <a:endParaRPr lang="zh-CN" altLang="en-US"/>
          </a:p>
        </p:txBody>
      </p:sp>
    </p:spTree>
    <p:extLst>
      <p:ext uri="{BB962C8B-B14F-4D97-AF65-F5344CB8AC3E}">
        <p14:creationId xmlns:p14="http://schemas.microsoft.com/office/powerpoint/2010/main" val="129609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A6BBF7D-60FD-41A8-B2A5-CDB5465318C3}"/>
              </a:ext>
            </a:extLst>
          </p:cNvPr>
          <p:cNvSpPr>
            <a:spLocks noGrp="1"/>
          </p:cNvSpPr>
          <p:nvPr>
            <p:ph type="title"/>
          </p:nvPr>
        </p:nvSpPr>
        <p:spPr>
          <a:xfrm>
            <a:off x="179512" y="134347"/>
            <a:ext cx="8784976" cy="486341"/>
          </a:xfrm>
          <a:prstGeom prst="rect">
            <a:avLst/>
          </a:prstGeom>
        </p:spPr>
        <p:txBody>
          <a:bodyPr anchor="ctr"/>
          <a:lstStyle>
            <a:lvl1pPr>
              <a:lnSpc>
                <a:spcPct val="100000"/>
              </a:lnSpc>
              <a:defRPr sz="2400"/>
            </a:lvl1pPr>
          </a:lstStyle>
          <a:p>
            <a:r>
              <a:rPr lang="zh-CN" altLang="en-US" dirty="0"/>
              <a:t>单击此处编辑母版标题样式</a:t>
            </a:r>
          </a:p>
        </p:txBody>
      </p:sp>
      <p:sp>
        <p:nvSpPr>
          <p:cNvPr id="5" name="内容占位符 4">
            <a:extLst>
              <a:ext uri="{FF2B5EF4-FFF2-40B4-BE49-F238E27FC236}">
                <a16:creationId xmlns="" xmlns:a16="http://schemas.microsoft.com/office/drawing/2014/main" id="{A56DD71E-4D06-44F3-8442-11EF8058442A}"/>
              </a:ext>
            </a:extLst>
          </p:cNvPr>
          <p:cNvSpPr>
            <a:spLocks noGrp="1"/>
          </p:cNvSpPr>
          <p:nvPr>
            <p:ph sz="quarter" idx="10"/>
          </p:nvPr>
        </p:nvSpPr>
        <p:spPr>
          <a:xfrm>
            <a:off x="539552" y="764704"/>
            <a:ext cx="8136904" cy="5527845"/>
          </a:xfrm>
          <a:prstGeom prst="rect">
            <a:avLst/>
          </a:prstGeom>
        </p:spPr>
        <p:txBody>
          <a:bodyPr/>
          <a:lstStyle>
            <a:lvl1pPr marL="360000" indent="-360000">
              <a:lnSpc>
                <a:spcPct val="150000"/>
              </a:lnSpc>
              <a:spcBef>
                <a:spcPts val="500"/>
              </a:spcBef>
              <a:buFont typeface="Wingdings" panose="05000000000000000000" pitchFamily="2" charset="2"/>
              <a:buChar char=""/>
              <a:defRPr sz="2200" b="0">
                <a:solidFill>
                  <a:srgbClr val="0000FF"/>
                </a:solidFill>
              </a:defRPr>
            </a:lvl1pPr>
            <a:lvl2pPr marL="720000" indent="-288000">
              <a:lnSpc>
                <a:spcPct val="150000"/>
              </a:lnSpc>
              <a:spcBef>
                <a:spcPts val="500"/>
              </a:spcBef>
              <a:buFont typeface="Wingdings" panose="05000000000000000000" pitchFamily="2" charset="2"/>
              <a:buChar char="Ø"/>
              <a:defRPr sz="2000" b="0"/>
            </a:lvl2pPr>
            <a:lvl3pPr marL="1080000" indent="-216000">
              <a:lnSpc>
                <a:spcPct val="150000"/>
              </a:lnSpc>
              <a:spcBef>
                <a:spcPts val="500"/>
              </a:spcBef>
              <a:defRPr sz="2000"/>
            </a:lvl3pPr>
            <a:lvl4pPr>
              <a:lnSpc>
                <a:spcPct val="100000"/>
              </a:lnSpc>
              <a:defRPr/>
            </a:lvl4pPr>
            <a:lvl5pPr>
              <a:lnSpc>
                <a:spcPct val="100000"/>
              </a:lnSpc>
              <a:defRPr/>
            </a:lvl5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067633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图片2">
            <a:extLst>
              <a:ext uri="{FF2B5EF4-FFF2-40B4-BE49-F238E27FC236}">
                <a16:creationId xmlns="" xmlns:a16="http://schemas.microsoft.com/office/drawing/2014/main" id="{ED5CBDB8-B62F-42DB-8A64-F08039575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图片1">
            <a:extLst>
              <a:ext uri="{FF2B5EF4-FFF2-40B4-BE49-F238E27FC236}">
                <a16:creationId xmlns="" xmlns:a16="http://schemas.microsoft.com/office/drawing/2014/main" id="{E23EC5C2-D76D-4537-AFB3-7AE7018F3F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图片2">
            <a:extLst>
              <a:ext uri="{FF2B5EF4-FFF2-40B4-BE49-F238E27FC236}">
                <a16:creationId xmlns="" xmlns:a16="http://schemas.microsoft.com/office/drawing/2014/main" id="{640FB178-E880-4380-A6AD-6ED4A373D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图片1">
            <a:extLst>
              <a:ext uri="{FF2B5EF4-FFF2-40B4-BE49-F238E27FC236}">
                <a16:creationId xmlns="" xmlns:a16="http://schemas.microsoft.com/office/drawing/2014/main" id="{A93D94EA-1441-4C85-B685-39F6D680F2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7">
            <a:extLst>
              <a:ext uri="{FF2B5EF4-FFF2-40B4-BE49-F238E27FC236}">
                <a16:creationId xmlns="" xmlns:a16="http://schemas.microsoft.com/office/drawing/2014/main" id="{4D4FD7FD-422B-4124-9DD4-F6F5B1385EA0}"/>
              </a:ext>
            </a:extLst>
          </p:cNvPr>
          <p:cNvSpPr txBox="1"/>
          <p:nvPr/>
        </p:nvSpPr>
        <p:spPr>
          <a:xfrm>
            <a:off x="177800" y="207964"/>
            <a:ext cx="1314450" cy="265457"/>
          </a:xfrm>
          <a:prstGeom prst="rect">
            <a:avLst/>
          </a:prstGeom>
          <a:noFill/>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defRPr/>
            </a:pPr>
            <a:endParaRPr lang="zh-CN" altLang="zh-CN" sz="1125">
              <a:solidFill>
                <a:srgbClr val="0D0D0D"/>
              </a:solidFill>
              <a:latin typeface="华文行楷" pitchFamily="2" charset="-122"/>
              <a:ea typeface="华文行楷" pitchFamily="2" charset="-122"/>
              <a:cs typeface="Tahoma" pitchFamily="34" charset="0"/>
            </a:endParaRPr>
          </a:p>
        </p:txBody>
      </p:sp>
      <p:sp>
        <p:nvSpPr>
          <p:cNvPr id="12" name="标题 1">
            <a:extLst>
              <a:ext uri="{FF2B5EF4-FFF2-40B4-BE49-F238E27FC236}">
                <a16:creationId xmlns="" xmlns:a16="http://schemas.microsoft.com/office/drawing/2014/main" id="{6F4D9714-E6FD-4E2B-BDC5-71C9BAC36887}"/>
              </a:ext>
            </a:extLst>
          </p:cNvPr>
          <p:cNvSpPr txBox="1">
            <a:spLocks noChangeArrowheads="1"/>
          </p:cNvSpPr>
          <p:nvPr/>
        </p:nvSpPr>
        <p:spPr bwMode="auto">
          <a:xfrm>
            <a:off x="1905000" y="115888"/>
            <a:ext cx="571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800" b="1">
                <a:solidFill>
                  <a:schemeClr val="bg1"/>
                </a:solidFill>
                <a:latin typeface="微软雅黑" panose="020B0503020204020204" pitchFamily="34" charset="-122"/>
                <a:ea typeface="微软雅黑" panose="020B0503020204020204" pitchFamily="34" charset="-122"/>
              </a:rPr>
              <a:t>单击此处编辑母版标题样式</a:t>
            </a:r>
          </a:p>
        </p:txBody>
      </p:sp>
      <p:pic>
        <p:nvPicPr>
          <p:cNvPr id="13" name="Picture 6" descr="图片2">
            <a:extLst>
              <a:ext uri="{FF2B5EF4-FFF2-40B4-BE49-F238E27FC236}">
                <a16:creationId xmlns="" xmlns:a16="http://schemas.microsoft.com/office/drawing/2014/main" id="{602D97AB-F1E3-4160-B492-64F78D3AE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图片1">
            <a:extLst>
              <a:ext uri="{FF2B5EF4-FFF2-40B4-BE49-F238E27FC236}">
                <a16:creationId xmlns="" xmlns:a16="http://schemas.microsoft.com/office/drawing/2014/main" id="{90932187-675A-4D89-AE6B-D1264FFA2A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图片2">
            <a:extLst>
              <a:ext uri="{FF2B5EF4-FFF2-40B4-BE49-F238E27FC236}">
                <a16:creationId xmlns="" xmlns:a16="http://schemas.microsoft.com/office/drawing/2014/main" id="{94E30BF6-4B32-4B38-89A6-1A87EB90D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9" y="0"/>
            <a:ext cx="5357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图片1">
            <a:extLst>
              <a:ext uri="{FF2B5EF4-FFF2-40B4-BE49-F238E27FC236}">
                <a16:creationId xmlns="" xmlns:a16="http://schemas.microsoft.com/office/drawing/2014/main" id="{8EF8BD46-9E6E-42C4-835C-4FBD70BBA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78">
            <a:extLst>
              <a:ext uri="{FF2B5EF4-FFF2-40B4-BE49-F238E27FC236}">
                <a16:creationId xmlns="" xmlns:a16="http://schemas.microsoft.com/office/drawing/2014/main" id="{7C5E6803-83B9-4F56-B6E7-B8681758C8C6}"/>
              </a:ext>
            </a:extLst>
          </p:cNvPr>
          <p:cNvSpPr>
            <a:spLocks noChangeArrowheads="1"/>
          </p:cNvSpPr>
          <p:nvPr/>
        </p:nvSpPr>
        <p:spPr bwMode="ltGray">
          <a:xfrm>
            <a:off x="0" y="6579909"/>
            <a:ext cx="9144000" cy="291446"/>
          </a:xfrm>
          <a:prstGeom prst="rect">
            <a:avLst/>
          </a:prstGeom>
          <a:gradFill rotWithShape="1">
            <a:gsLst>
              <a:gs pos="0">
                <a:schemeClr val="accent1"/>
              </a:gs>
              <a:gs pos="100000">
                <a:schemeClr val="accent2"/>
              </a:gs>
            </a:gsLst>
            <a:lin ang="0" scaled="1"/>
          </a:gradFill>
          <a:ln w="12700" cap="sq">
            <a:noFill/>
            <a:miter lim="800000"/>
            <a:headEnd type="none" w="sm" len="sm"/>
            <a:tailEnd type="none" w="sm" len="sm"/>
          </a:ln>
          <a:effectLst/>
        </p:spPr>
        <p:txBody>
          <a:bodyPr wrap="none" anchor="ctr"/>
          <a:lstStyle/>
          <a:p>
            <a:pPr eaLnBrk="1" hangingPunct="1"/>
            <a:endParaRPr lang="zh-CN" altLang="en-US" sz="1350"/>
          </a:p>
        </p:txBody>
      </p:sp>
    </p:spTree>
    <p:extLst>
      <p:ext uri="{BB962C8B-B14F-4D97-AF65-F5344CB8AC3E}">
        <p14:creationId xmlns:p14="http://schemas.microsoft.com/office/powerpoint/2010/main" val="3950282096"/>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685800" rtl="0" eaLnBrk="1" latinLnBrk="0" hangingPunct="1">
        <a:lnSpc>
          <a:spcPct val="90000"/>
        </a:lnSpc>
        <a:spcBef>
          <a:spcPct val="0"/>
        </a:spcBef>
        <a:buNone/>
        <a:defRPr sz="18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b="1"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9.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2.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8.bin"/><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11.vml"/><Relationship Id="rId4" Type="http://schemas.openxmlformats.org/officeDocument/2006/relationships/image" Target="../media/image43.wmf"/></Relationships>
</file>

<file path=ppt/slides/_rels/slide3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25.bin"/><Relationship Id="rId4" Type="http://schemas.openxmlformats.org/officeDocument/2006/relationships/image" Target="../media/image4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xml"/><Relationship Id="rId1" Type="http://schemas.openxmlformats.org/officeDocument/2006/relationships/vmlDrawing" Target="../drawings/vmlDrawing13.vml"/><Relationship Id="rId4" Type="http://schemas.openxmlformats.org/officeDocument/2006/relationships/image" Target="../media/image4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image" Target="../media/image4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51.jpeg"/><Relationship Id="rId4" Type="http://schemas.openxmlformats.org/officeDocument/2006/relationships/image" Target="../media/image5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image" Target="../media/image3.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6.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55.wmf"/><Relationship Id="rId4" Type="http://schemas.openxmlformats.org/officeDocument/2006/relationships/oleObject" Target="../embeddings/oleObject30.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DM5 </a:t>
            </a:r>
            <a:r>
              <a:rPr lang="zh-CN" altLang="en-US" smtClean="0"/>
              <a:t>分类（基本概念）</a:t>
            </a:r>
            <a:endParaRPr lang="zh-CN" altLang="en-US" dirty="0"/>
          </a:p>
        </p:txBody>
      </p:sp>
      <p:sp>
        <p:nvSpPr>
          <p:cNvPr id="3" name="内容占位符 2"/>
          <p:cNvSpPr>
            <a:spLocks noGrp="1"/>
          </p:cNvSpPr>
          <p:nvPr>
            <p:ph sz="quarter" idx="10"/>
          </p:nvPr>
        </p:nvSpPr>
        <p:spPr>
          <a:xfrm>
            <a:off x="3059832" y="1484784"/>
            <a:ext cx="4248472" cy="2880320"/>
          </a:xfrm>
        </p:spPr>
        <p:txBody>
          <a:bodyPr>
            <a:noAutofit/>
          </a:bodyPr>
          <a:lstStyle/>
          <a:p>
            <a:pPr marL="0" indent="0">
              <a:buNone/>
              <a:defRPr/>
            </a:pPr>
            <a:r>
              <a:rPr lang="en-US" altLang="zh-CN" dirty="0">
                <a:solidFill>
                  <a:schemeClr val="tx1"/>
                </a:solidFill>
              </a:rPr>
              <a:t>5.1  </a:t>
            </a:r>
            <a:r>
              <a:rPr lang="zh-CN" altLang="en-US" dirty="0">
                <a:solidFill>
                  <a:schemeClr val="tx1"/>
                </a:solidFill>
              </a:rPr>
              <a:t>基本概念</a:t>
            </a:r>
            <a:r>
              <a:rPr lang="en-US" altLang="zh-CN" dirty="0">
                <a:solidFill>
                  <a:schemeClr val="tx1"/>
                </a:solidFill>
              </a:rPr>
              <a:t/>
            </a:r>
            <a:br>
              <a:rPr lang="en-US" altLang="zh-CN" dirty="0">
                <a:solidFill>
                  <a:schemeClr val="tx1"/>
                </a:solidFill>
              </a:rPr>
            </a:br>
            <a:r>
              <a:rPr lang="en-US" altLang="zh-CN" dirty="0">
                <a:solidFill>
                  <a:schemeClr val="tx1"/>
                </a:solidFill>
              </a:rPr>
              <a:t>5.2  </a:t>
            </a:r>
            <a:r>
              <a:rPr lang="zh-CN" altLang="en-US" dirty="0">
                <a:solidFill>
                  <a:schemeClr val="tx1"/>
                </a:solidFill>
              </a:rPr>
              <a:t>决策树归纳</a:t>
            </a:r>
            <a:endParaRPr lang="en-US" altLang="zh-CN" dirty="0">
              <a:solidFill>
                <a:schemeClr val="tx1"/>
              </a:solidFill>
            </a:endParaRPr>
          </a:p>
          <a:p>
            <a:pPr marL="0" indent="0">
              <a:buNone/>
              <a:defRPr/>
            </a:pPr>
            <a:r>
              <a:rPr lang="en-US" altLang="zh-CN" dirty="0">
                <a:solidFill>
                  <a:schemeClr val="tx1"/>
                </a:solidFill>
              </a:rPr>
              <a:t>5.3  </a:t>
            </a:r>
            <a:r>
              <a:rPr lang="zh-CN" altLang="en-US" dirty="0">
                <a:solidFill>
                  <a:schemeClr val="tx1"/>
                </a:solidFill>
              </a:rPr>
              <a:t>贝叶斯分类</a:t>
            </a:r>
            <a:endParaRPr lang="en-US" altLang="zh-CN" dirty="0">
              <a:solidFill>
                <a:schemeClr val="tx1"/>
              </a:solidFill>
            </a:endParaRPr>
          </a:p>
          <a:p>
            <a:pPr marL="0" indent="0">
              <a:buNone/>
              <a:defRPr/>
            </a:pPr>
            <a:r>
              <a:rPr lang="en-US" altLang="zh-CN" dirty="0">
                <a:solidFill>
                  <a:schemeClr val="tx1"/>
                </a:solidFill>
              </a:rPr>
              <a:t>5.4  </a:t>
            </a:r>
            <a:r>
              <a:rPr lang="zh-CN" altLang="en-US" dirty="0">
                <a:solidFill>
                  <a:schemeClr val="tx1"/>
                </a:solidFill>
              </a:rPr>
              <a:t>基于规则的分类</a:t>
            </a:r>
            <a:endParaRPr lang="en-US" altLang="zh-CN" dirty="0">
              <a:solidFill>
                <a:schemeClr val="tx1"/>
              </a:solidFill>
            </a:endParaRPr>
          </a:p>
          <a:p>
            <a:pPr marL="0" indent="0">
              <a:buNone/>
              <a:defRPr/>
            </a:pPr>
            <a:r>
              <a:rPr lang="en-US" altLang="zh-CN" dirty="0">
                <a:solidFill>
                  <a:schemeClr val="tx1"/>
                </a:solidFill>
              </a:rPr>
              <a:t>5.5  </a:t>
            </a:r>
            <a:r>
              <a:rPr lang="zh-CN" altLang="en-US" dirty="0">
                <a:solidFill>
                  <a:schemeClr val="tx1"/>
                </a:solidFill>
              </a:rPr>
              <a:t>模型评估与选择</a:t>
            </a:r>
            <a:endParaRPr lang="en-US" altLang="zh-CN" dirty="0">
              <a:solidFill>
                <a:schemeClr val="tx1"/>
              </a:solidFill>
            </a:endParaRPr>
          </a:p>
          <a:p>
            <a:pPr marL="0" indent="0">
              <a:buNone/>
              <a:defRPr/>
            </a:pPr>
            <a:r>
              <a:rPr lang="en-US" altLang="zh-CN" dirty="0">
                <a:solidFill>
                  <a:schemeClr val="tx1"/>
                </a:solidFill>
              </a:rPr>
              <a:t>5.6  </a:t>
            </a:r>
            <a:r>
              <a:rPr lang="zh-CN" altLang="en-US" dirty="0">
                <a:solidFill>
                  <a:schemeClr val="tx1"/>
                </a:solidFill>
              </a:rPr>
              <a:t>提高分类准确率的技术</a:t>
            </a:r>
            <a:endParaRPr lang="en-US" altLang="zh-CN" dirty="0">
              <a:solidFill>
                <a:schemeClr val="tx1"/>
              </a:solidFill>
            </a:endParaRPr>
          </a:p>
        </p:txBody>
      </p:sp>
    </p:spTree>
    <p:extLst>
      <p:ext uri="{BB962C8B-B14F-4D97-AF65-F5344CB8AC3E}">
        <p14:creationId xmlns:p14="http://schemas.microsoft.com/office/powerpoint/2010/main" val="220973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F1B6F1-2690-46E7-B042-6C4EB34A88F8}"/>
              </a:ext>
            </a:extLst>
          </p:cNvPr>
          <p:cNvSpPr>
            <a:spLocks noGrp="1"/>
          </p:cNvSpPr>
          <p:nvPr>
            <p:ph type="title"/>
          </p:nvPr>
        </p:nvSpPr>
        <p:spPr/>
        <p:txBody>
          <a:bodyPr/>
          <a:lstStyle/>
          <a:p>
            <a:r>
              <a:rPr lang="zh-CN" altLang="en-US" dirty="0"/>
              <a:t>监督学习 </a:t>
            </a:r>
            <a:r>
              <a:rPr lang="en-US" altLang="zh-CN" dirty="0"/>
              <a:t>VS. </a:t>
            </a:r>
            <a:r>
              <a:rPr lang="zh-CN" altLang="en-US" dirty="0"/>
              <a:t>无监督学习</a:t>
            </a:r>
          </a:p>
        </p:txBody>
      </p:sp>
      <p:sp>
        <p:nvSpPr>
          <p:cNvPr id="3" name="内容占位符 2">
            <a:extLst>
              <a:ext uri="{FF2B5EF4-FFF2-40B4-BE49-F238E27FC236}">
                <a16:creationId xmlns="" xmlns:a16="http://schemas.microsoft.com/office/drawing/2014/main" id="{026E7D81-258F-462F-953F-7B9B9231EBE7}"/>
              </a:ext>
            </a:extLst>
          </p:cNvPr>
          <p:cNvSpPr>
            <a:spLocks noGrp="1"/>
          </p:cNvSpPr>
          <p:nvPr>
            <p:ph sz="quarter" idx="10"/>
          </p:nvPr>
        </p:nvSpPr>
        <p:spPr/>
        <p:txBody>
          <a:bodyPr/>
          <a:lstStyle/>
          <a:p>
            <a:r>
              <a:rPr lang="zh-CN" altLang="en-US" dirty="0"/>
              <a:t>监督学习（用于分类、预测）</a:t>
            </a:r>
            <a:endParaRPr lang="en-US" altLang="zh-CN" dirty="0"/>
          </a:p>
          <a:p>
            <a:pPr lvl="1"/>
            <a:r>
              <a:rPr lang="zh-CN" altLang="en-US" dirty="0">
                <a:solidFill>
                  <a:schemeClr val="bg2">
                    <a:lumMod val="25000"/>
                  </a:schemeClr>
                </a:solidFill>
              </a:rPr>
              <a:t>模型的学习在被告知每个训练样本属于哪个类的“指导”下进行</a:t>
            </a:r>
            <a:endParaRPr lang="en-US" altLang="zh-CN" dirty="0">
              <a:solidFill>
                <a:schemeClr val="bg2">
                  <a:lumMod val="25000"/>
                </a:schemeClr>
              </a:solidFill>
            </a:endParaRPr>
          </a:p>
          <a:p>
            <a:pPr lvl="1"/>
            <a:r>
              <a:rPr lang="zh-CN" altLang="en-US" dirty="0">
                <a:solidFill>
                  <a:schemeClr val="bg2">
                    <a:lumMod val="25000"/>
                  </a:schemeClr>
                </a:solidFill>
              </a:rPr>
              <a:t>新数据使用训练集中得到的规则进行分类</a:t>
            </a:r>
          </a:p>
          <a:p>
            <a:endParaRPr lang="zh-CN" altLang="en-US" dirty="0"/>
          </a:p>
          <a:p>
            <a:r>
              <a:rPr lang="zh-CN" altLang="en-US" dirty="0"/>
              <a:t>无监督学习（用于聚类）</a:t>
            </a:r>
          </a:p>
          <a:p>
            <a:pPr lvl="1"/>
            <a:r>
              <a:rPr lang="zh-CN" altLang="en-US" dirty="0">
                <a:solidFill>
                  <a:schemeClr val="bg2">
                    <a:lumMod val="25000"/>
                  </a:schemeClr>
                </a:solidFill>
              </a:rPr>
              <a:t>每个训练样本的类标号是未知的，要学习的类集合或数量也可能是事先未知的</a:t>
            </a:r>
          </a:p>
          <a:p>
            <a:pPr lvl="1"/>
            <a:r>
              <a:rPr lang="zh-CN" altLang="en-US" dirty="0">
                <a:solidFill>
                  <a:schemeClr val="bg2">
                    <a:lumMod val="25000"/>
                  </a:schemeClr>
                </a:solidFill>
              </a:rPr>
              <a:t>通过一系列的度量、观察来建立数据中的类标号或进行聚类</a:t>
            </a:r>
          </a:p>
          <a:p>
            <a:endParaRPr lang="zh-CN" altLang="en-US" dirty="0"/>
          </a:p>
        </p:txBody>
      </p:sp>
    </p:spTree>
    <p:extLst>
      <p:ext uri="{BB962C8B-B14F-4D97-AF65-F5344CB8AC3E}">
        <p14:creationId xmlns:p14="http://schemas.microsoft.com/office/powerpoint/2010/main" val="368736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3CF79-75A6-4784-9F58-047B3D5942F1}"/>
              </a:ext>
            </a:extLst>
          </p:cNvPr>
          <p:cNvSpPr>
            <a:spLocks noGrp="1"/>
          </p:cNvSpPr>
          <p:nvPr>
            <p:ph type="title"/>
          </p:nvPr>
        </p:nvSpPr>
        <p:spPr/>
        <p:txBody>
          <a:bodyPr/>
          <a:lstStyle/>
          <a:p>
            <a:r>
              <a:rPr lang="zh-CN" altLang="en-US" dirty="0"/>
              <a:t>决策树</a:t>
            </a:r>
          </a:p>
        </p:txBody>
      </p:sp>
      <p:sp>
        <p:nvSpPr>
          <p:cNvPr id="3" name="内容占位符 2">
            <a:extLst>
              <a:ext uri="{FF2B5EF4-FFF2-40B4-BE49-F238E27FC236}">
                <a16:creationId xmlns="" xmlns:a16="http://schemas.microsoft.com/office/drawing/2014/main" id="{86481B7A-5033-42BF-8471-A136CCACDB70}"/>
              </a:ext>
            </a:extLst>
          </p:cNvPr>
          <p:cNvSpPr>
            <a:spLocks noGrp="1"/>
          </p:cNvSpPr>
          <p:nvPr>
            <p:ph sz="quarter" idx="10"/>
          </p:nvPr>
        </p:nvSpPr>
        <p:spPr/>
        <p:txBody>
          <a:bodyPr/>
          <a:lstStyle/>
          <a:p>
            <a:r>
              <a:rPr lang="zh-CN" altLang="en-US" dirty="0"/>
              <a:t>什么是决策树？</a:t>
            </a:r>
            <a:endParaRPr lang="en-US" altLang="zh-CN" dirty="0">
              <a:solidFill>
                <a:schemeClr val="tx1"/>
              </a:solidFill>
            </a:endParaRPr>
          </a:p>
          <a:p>
            <a:pPr lvl="1"/>
            <a:r>
              <a:rPr lang="zh-CN" altLang="en-US" dirty="0"/>
              <a:t>类似于流程图的树结构</a:t>
            </a:r>
            <a:endParaRPr lang="en-US" altLang="zh-CN" dirty="0"/>
          </a:p>
          <a:p>
            <a:pPr lvl="1"/>
            <a:r>
              <a:rPr lang="zh-CN" altLang="en-US" dirty="0"/>
              <a:t>每个内部节点</a:t>
            </a:r>
            <a:r>
              <a:rPr lang="en-US" altLang="zh-CN" dirty="0"/>
              <a:t>(</a:t>
            </a:r>
            <a:r>
              <a:rPr lang="zh-CN" altLang="en-US" dirty="0"/>
              <a:t>非树叶结点</a:t>
            </a:r>
            <a:r>
              <a:rPr lang="en-US" altLang="zh-CN" dirty="0"/>
              <a:t>)</a:t>
            </a:r>
            <a:r>
              <a:rPr lang="zh-CN" altLang="en-US" dirty="0"/>
              <a:t>表示在一个属性上的测试</a:t>
            </a:r>
            <a:endParaRPr lang="en-US" altLang="zh-CN" dirty="0"/>
          </a:p>
          <a:p>
            <a:pPr lvl="1"/>
            <a:r>
              <a:rPr lang="zh-CN" altLang="en-US" dirty="0"/>
              <a:t>每个分枝代表一个测试输出</a:t>
            </a:r>
            <a:endParaRPr lang="en-US" altLang="zh-CN" dirty="0"/>
          </a:p>
          <a:p>
            <a:pPr lvl="1"/>
            <a:r>
              <a:rPr lang="zh-CN" altLang="en-US" dirty="0"/>
              <a:t>每个树叶节点存放一个类标号</a:t>
            </a:r>
            <a:endParaRPr lang="en-US" altLang="zh-CN" dirty="0"/>
          </a:p>
          <a:p>
            <a:endParaRPr lang="zh-CN" altLang="en-US" dirty="0"/>
          </a:p>
        </p:txBody>
      </p:sp>
      <p:sp>
        <p:nvSpPr>
          <p:cNvPr id="4" name="矩形 3">
            <a:extLst>
              <a:ext uri="{FF2B5EF4-FFF2-40B4-BE49-F238E27FC236}">
                <a16:creationId xmlns="" xmlns:a16="http://schemas.microsoft.com/office/drawing/2014/main" id="{35568E15-27A6-4F34-9896-BA3635A55E44}"/>
              </a:ext>
            </a:extLst>
          </p:cNvPr>
          <p:cNvSpPr/>
          <p:nvPr/>
        </p:nvSpPr>
        <p:spPr>
          <a:xfrm>
            <a:off x="7164288" y="233351"/>
            <a:ext cx="1935145"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5.2 </a:t>
            </a:r>
            <a:r>
              <a:rPr lang="zh-CN" altLang="en-US" sz="2000" b="1" dirty="0">
                <a:solidFill>
                  <a:schemeClr val="bg1"/>
                </a:solidFill>
                <a:latin typeface="微软雅黑" panose="020B0503020204020204" pitchFamily="34" charset="-122"/>
                <a:ea typeface="微软雅黑" panose="020B0503020204020204" pitchFamily="34" charset="-122"/>
              </a:rPr>
              <a:t>决策树归纳</a:t>
            </a:r>
          </a:p>
        </p:txBody>
      </p:sp>
      <p:grpSp>
        <p:nvGrpSpPr>
          <p:cNvPr id="5" name="组合 4">
            <a:extLst>
              <a:ext uri="{FF2B5EF4-FFF2-40B4-BE49-F238E27FC236}">
                <a16:creationId xmlns="" xmlns:a16="http://schemas.microsoft.com/office/drawing/2014/main" id="{9B405382-A34C-473F-BEA3-49A702BA3D30}"/>
              </a:ext>
            </a:extLst>
          </p:cNvPr>
          <p:cNvGrpSpPr/>
          <p:nvPr/>
        </p:nvGrpSpPr>
        <p:grpSpPr>
          <a:xfrm>
            <a:off x="3347864" y="3211834"/>
            <a:ext cx="5447307" cy="3241501"/>
            <a:chOff x="3131840" y="3356992"/>
            <a:chExt cx="5447307" cy="3241501"/>
          </a:xfrm>
        </p:grpSpPr>
        <p:sp>
          <p:nvSpPr>
            <p:cNvPr id="6" name="Rectangle 4">
              <a:extLst>
                <a:ext uri="{FF2B5EF4-FFF2-40B4-BE49-F238E27FC236}">
                  <a16:creationId xmlns="" xmlns:a16="http://schemas.microsoft.com/office/drawing/2014/main" id="{D16AA468-0840-4998-9C7A-322D2E81A443}"/>
                </a:ext>
              </a:extLst>
            </p:cNvPr>
            <p:cNvSpPr>
              <a:spLocks noChangeArrowheads="1"/>
            </p:cNvSpPr>
            <p:nvPr/>
          </p:nvSpPr>
          <p:spPr bwMode="auto">
            <a:xfrm>
              <a:off x="5016203" y="3356992"/>
              <a:ext cx="754062" cy="469900"/>
            </a:xfrm>
            <a:prstGeom prst="rect">
              <a:avLst/>
            </a:prstGeom>
            <a:solidFill>
              <a:srgbClr val="00CCFF"/>
            </a:solidFill>
            <a:ln w="12700">
              <a:solidFill>
                <a:schemeClr val="tx1"/>
              </a:solidFill>
              <a:miter lim="800000"/>
            </a:ln>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age?</a:t>
              </a:r>
            </a:p>
          </p:txBody>
        </p:sp>
        <p:sp>
          <p:nvSpPr>
            <p:cNvPr id="7" name="Rectangle 6">
              <a:extLst>
                <a:ext uri="{FF2B5EF4-FFF2-40B4-BE49-F238E27FC236}">
                  <a16:creationId xmlns="" xmlns:a16="http://schemas.microsoft.com/office/drawing/2014/main" id="{9A195B8F-99C2-42BE-875E-6E8A4E389F53}"/>
                </a:ext>
              </a:extLst>
            </p:cNvPr>
            <p:cNvSpPr>
              <a:spLocks noChangeArrowheads="1"/>
            </p:cNvSpPr>
            <p:nvPr/>
          </p:nvSpPr>
          <p:spPr bwMode="auto">
            <a:xfrm>
              <a:off x="3489028" y="4758755"/>
              <a:ext cx="1263724" cy="469900"/>
            </a:xfrm>
            <a:prstGeom prst="rect">
              <a:avLst/>
            </a:prstGeom>
            <a:solidFill>
              <a:srgbClr val="00FFCC"/>
            </a:solidFill>
            <a:ln w="12700">
              <a:solidFill>
                <a:schemeClr val="tx1"/>
              </a:solidFill>
              <a:miter lim="800000"/>
            </a:ln>
          </p:spPr>
          <p:txBody>
            <a:bodyPr wrap="squar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student?</a:t>
              </a:r>
            </a:p>
          </p:txBody>
        </p:sp>
        <p:sp>
          <p:nvSpPr>
            <p:cNvPr id="8" name="Rectangle 7">
              <a:extLst>
                <a:ext uri="{FF2B5EF4-FFF2-40B4-BE49-F238E27FC236}">
                  <a16:creationId xmlns="" xmlns:a16="http://schemas.microsoft.com/office/drawing/2014/main" id="{DBC3A376-66D2-4528-B6B1-2F78E0BFA2B9}"/>
                </a:ext>
              </a:extLst>
            </p:cNvPr>
            <p:cNvSpPr>
              <a:spLocks noChangeArrowheads="1"/>
            </p:cNvSpPr>
            <p:nvPr/>
          </p:nvSpPr>
          <p:spPr bwMode="auto">
            <a:xfrm>
              <a:off x="6208365" y="4760441"/>
              <a:ext cx="1809750" cy="469900"/>
            </a:xfrm>
            <a:prstGeom prst="rect">
              <a:avLst/>
            </a:prstGeom>
            <a:solidFill>
              <a:srgbClr val="99CCFF"/>
            </a:solidFill>
            <a:ln w="12700">
              <a:solidFill>
                <a:schemeClr val="tx1"/>
              </a:solidFill>
              <a:miter lim="800000"/>
            </a:ln>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credit rating?</a:t>
              </a:r>
            </a:p>
          </p:txBody>
        </p:sp>
        <p:sp>
          <p:nvSpPr>
            <p:cNvPr id="9" name="Rectangle 8">
              <a:extLst>
                <a:ext uri="{FF2B5EF4-FFF2-40B4-BE49-F238E27FC236}">
                  <a16:creationId xmlns="" xmlns:a16="http://schemas.microsoft.com/office/drawing/2014/main" id="{4FCFD18A-A7E9-4AC0-98CF-5F0D9C22483A}"/>
                </a:ext>
              </a:extLst>
            </p:cNvPr>
            <p:cNvSpPr>
              <a:spLocks noChangeArrowheads="1"/>
            </p:cNvSpPr>
            <p:nvPr/>
          </p:nvSpPr>
          <p:spPr bwMode="auto">
            <a:xfrm>
              <a:off x="3203278" y="5409630"/>
              <a:ext cx="669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no</a:t>
              </a:r>
            </a:p>
          </p:txBody>
        </p:sp>
        <p:sp>
          <p:nvSpPr>
            <p:cNvPr id="10" name="Rectangle 9">
              <a:extLst>
                <a:ext uri="{FF2B5EF4-FFF2-40B4-BE49-F238E27FC236}">
                  <a16:creationId xmlns="" xmlns:a16="http://schemas.microsoft.com/office/drawing/2014/main" id="{5B29D1BA-23E3-44E2-8E0C-86B2AA056492}"/>
                </a:ext>
              </a:extLst>
            </p:cNvPr>
            <p:cNvSpPr>
              <a:spLocks noChangeArrowheads="1"/>
            </p:cNvSpPr>
            <p:nvPr/>
          </p:nvSpPr>
          <p:spPr bwMode="auto">
            <a:xfrm>
              <a:off x="4265315" y="540724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yes</a:t>
              </a:r>
            </a:p>
          </p:txBody>
        </p:sp>
        <p:sp>
          <p:nvSpPr>
            <p:cNvPr id="11" name="Rectangle 10">
              <a:extLst>
                <a:ext uri="{FF2B5EF4-FFF2-40B4-BE49-F238E27FC236}">
                  <a16:creationId xmlns="" xmlns:a16="http://schemas.microsoft.com/office/drawing/2014/main" id="{44039232-F43B-455E-9977-9C32DD4C890D}"/>
                </a:ext>
              </a:extLst>
            </p:cNvPr>
            <p:cNvSpPr>
              <a:spLocks noChangeArrowheads="1"/>
            </p:cNvSpPr>
            <p:nvPr/>
          </p:nvSpPr>
          <p:spPr bwMode="auto">
            <a:xfrm>
              <a:off x="6475586" y="5442967"/>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fair</a:t>
              </a:r>
            </a:p>
          </p:txBody>
        </p:sp>
        <p:sp>
          <p:nvSpPr>
            <p:cNvPr id="12" name="Rectangle 11">
              <a:extLst>
                <a:ext uri="{FF2B5EF4-FFF2-40B4-BE49-F238E27FC236}">
                  <a16:creationId xmlns="" xmlns:a16="http://schemas.microsoft.com/office/drawing/2014/main" id="{4FC1D252-76AA-4DBC-B071-47D33B8B125E}"/>
                </a:ext>
              </a:extLst>
            </p:cNvPr>
            <p:cNvSpPr>
              <a:spLocks noChangeArrowheads="1"/>
            </p:cNvSpPr>
            <p:nvPr/>
          </p:nvSpPr>
          <p:spPr bwMode="auto">
            <a:xfrm>
              <a:off x="7298035" y="5421213"/>
              <a:ext cx="1281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excellent</a:t>
              </a:r>
            </a:p>
          </p:txBody>
        </p:sp>
        <p:sp>
          <p:nvSpPr>
            <p:cNvPr id="13" name="Line 12">
              <a:extLst>
                <a:ext uri="{FF2B5EF4-FFF2-40B4-BE49-F238E27FC236}">
                  <a16:creationId xmlns="" xmlns:a16="http://schemas.microsoft.com/office/drawing/2014/main" id="{D1B2A5B8-40F0-4299-B8C1-86ED038F09AA}"/>
                </a:ext>
              </a:extLst>
            </p:cNvPr>
            <p:cNvSpPr>
              <a:spLocks noChangeShapeType="1"/>
            </p:cNvSpPr>
            <p:nvPr/>
          </p:nvSpPr>
          <p:spPr bwMode="auto">
            <a:xfrm flipH="1">
              <a:off x="4094659" y="3591942"/>
              <a:ext cx="921543" cy="11826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3">
              <a:extLst>
                <a:ext uri="{FF2B5EF4-FFF2-40B4-BE49-F238E27FC236}">
                  <a16:creationId xmlns="" xmlns:a16="http://schemas.microsoft.com/office/drawing/2014/main" id="{FA3CE187-E19A-4BEA-B2B7-9B869ED122FA}"/>
                </a:ext>
              </a:extLst>
            </p:cNvPr>
            <p:cNvSpPr>
              <a:spLocks noChangeShapeType="1"/>
            </p:cNvSpPr>
            <p:nvPr/>
          </p:nvSpPr>
          <p:spPr bwMode="auto">
            <a:xfrm>
              <a:off x="5451798" y="3826893"/>
              <a:ext cx="46037" cy="9731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a:extLst>
                <a:ext uri="{FF2B5EF4-FFF2-40B4-BE49-F238E27FC236}">
                  <a16:creationId xmlns="" xmlns:a16="http://schemas.microsoft.com/office/drawing/2014/main" id="{E62B4583-BF16-4FCC-B7E1-2412D8C87BA7}"/>
                </a:ext>
              </a:extLst>
            </p:cNvPr>
            <p:cNvSpPr>
              <a:spLocks noChangeShapeType="1"/>
            </p:cNvSpPr>
            <p:nvPr/>
          </p:nvSpPr>
          <p:spPr bwMode="auto">
            <a:xfrm>
              <a:off x="5775028" y="3591942"/>
              <a:ext cx="1231899" cy="11826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15">
              <a:extLst>
                <a:ext uri="{FF2B5EF4-FFF2-40B4-BE49-F238E27FC236}">
                  <a16:creationId xmlns="" xmlns:a16="http://schemas.microsoft.com/office/drawing/2014/main" id="{4A605CA0-2E22-4170-BE23-F4EBC80CAA8F}"/>
                </a:ext>
              </a:extLst>
            </p:cNvPr>
            <p:cNvSpPr>
              <a:spLocks noChangeArrowheads="1"/>
            </p:cNvSpPr>
            <p:nvPr/>
          </p:nvSpPr>
          <p:spPr bwMode="auto">
            <a:xfrm>
              <a:off x="3625627" y="4004693"/>
              <a:ext cx="1127125" cy="462307"/>
            </a:xfrm>
            <a:prstGeom prst="rect">
              <a:avLst/>
            </a:prstGeom>
            <a:solidFill>
              <a:srgbClr val="FFFF00"/>
            </a:solidFill>
            <a:ln w="12700">
              <a:solidFill>
                <a:schemeClr val="tx1"/>
              </a:solidFill>
              <a:miter lim="800000"/>
            </a:ln>
          </p:spPr>
          <p:txBody>
            <a:bodyPr wrap="squar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latin typeface="Times New Roman" panose="02020603050405020304" pitchFamily="18" charset="0"/>
                </a:rPr>
                <a:t>youth</a:t>
              </a:r>
              <a:endParaRPr lang="en-US" altLang="zh-CN" sz="2400" dirty="0">
                <a:latin typeface="Times New Roman" panose="02020603050405020304" pitchFamily="18" charset="0"/>
              </a:endParaRPr>
            </a:p>
          </p:txBody>
        </p:sp>
        <p:sp>
          <p:nvSpPr>
            <p:cNvPr id="17" name="Rectangle 16">
              <a:extLst>
                <a:ext uri="{FF2B5EF4-FFF2-40B4-BE49-F238E27FC236}">
                  <a16:creationId xmlns="" xmlns:a16="http://schemas.microsoft.com/office/drawing/2014/main" id="{F8100FFD-9BF2-4A99-820F-80DBDCC9AEB5}"/>
                </a:ext>
              </a:extLst>
            </p:cNvPr>
            <p:cNvSpPr>
              <a:spLocks noChangeArrowheads="1"/>
            </p:cNvSpPr>
            <p:nvPr/>
          </p:nvSpPr>
          <p:spPr bwMode="auto">
            <a:xfrm>
              <a:off x="6192540" y="4004693"/>
              <a:ext cx="998537" cy="462307"/>
            </a:xfrm>
            <a:prstGeom prst="rect">
              <a:avLst/>
            </a:prstGeom>
            <a:solidFill>
              <a:srgbClr val="FFFF00"/>
            </a:solidFill>
            <a:ln w="9525">
              <a:solidFill>
                <a:srgbClr val="000000"/>
              </a:solidFill>
              <a:miter lim="800000"/>
            </a:ln>
          </p:spPr>
          <p:txBody>
            <a:bodyPr wrap="squar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latin typeface="Times New Roman" panose="02020603050405020304" pitchFamily="18" charset="0"/>
                </a:rPr>
                <a:t>senior</a:t>
              </a:r>
              <a:endParaRPr lang="en-US" altLang="zh-CN" sz="2400" dirty="0">
                <a:latin typeface="Times New Roman" panose="02020603050405020304" pitchFamily="18" charset="0"/>
              </a:endParaRPr>
            </a:p>
          </p:txBody>
        </p:sp>
        <p:sp>
          <p:nvSpPr>
            <p:cNvPr id="18" name="Line 17">
              <a:extLst>
                <a:ext uri="{FF2B5EF4-FFF2-40B4-BE49-F238E27FC236}">
                  <a16:creationId xmlns="" xmlns:a16="http://schemas.microsoft.com/office/drawing/2014/main" id="{37AA606F-C9B3-4947-8A06-0C3F4891171F}"/>
                </a:ext>
              </a:extLst>
            </p:cNvPr>
            <p:cNvSpPr>
              <a:spLocks noChangeShapeType="1"/>
            </p:cNvSpPr>
            <p:nvPr/>
          </p:nvSpPr>
          <p:spPr bwMode="auto">
            <a:xfrm flipH="1">
              <a:off x="3625627" y="5228655"/>
              <a:ext cx="214238"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8">
              <a:extLst>
                <a:ext uri="{FF2B5EF4-FFF2-40B4-BE49-F238E27FC236}">
                  <a16:creationId xmlns="" xmlns:a16="http://schemas.microsoft.com/office/drawing/2014/main" id="{DEC156BE-DACE-413E-A0DD-93746EDDCA6B}"/>
                </a:ext>
              </a:extLst>
            </p:cNvPr>
            <p:cNvSpPr>
              <a:spLocks noChangeShapeType="1"/>
            </p:cNvSpPr>
            <p:nvPr/>
          </p:nvSpPr>
          <p:spPr bwMode="auto">
            <a:xfrm>
              <a:off x="4274840" y="5228655"/>
              <a:ext cx="235744"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9">
              <a:extLst>
                <a:ext uri="{FF2B5EF4-FFF2-40B4-BE49-F238E27FC236}">
                  <a16:creationId xmlns="" xmlns:a16="http://schemas.microsoft.com/office/drawing/2014/main" id="{99EC23B4-A932-41DF-9375-F8975F967772}"/>
                </a:ext>
              </a:extLst>
            </p:cNvPr>
            <p:cNvSpPr>
              <a:spLocks noChangeShapeType="1"/>
            </p:cNvSpPr>
            <p:nvPr/>
          </p:nvSpPr>
          <p:spPr bwMode="auto">
            <a:xfrm flipH="1">
              <a:off x="6761335" y="5228655"/>
              <a:ext cx="253206" cy="3571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0">
              <a:extLst>
                <a:ext uri="{FF2B5EF4-FFF2-40B4-BE49-F238E27FC236}">
                  <a16:creationId xmlns="" xmlns:a16="http://schemas.microsoft.com/office/drawing/2014/main" id="{228B7755-A503-4E39-9A09-2FB0572E315F}"/>
                </a:ext>
              </a:extLst>
            </p:cNvPr>
            <p:cNvSpPr>
              <a:spLocks noChangeShapeType="1"/>
            </p:cNvSpPr>
            <p:nvPr/>
          </p:nvSpPr>
          <p:spPr bwMode="auto">
            <a:xfrm>
              <a:off x="7418091" y="5230342"/>
              <a:ext cx="311992" cy="3412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26">
              <a:extLst>
                <a:ext uri="{FF2B5EF4-FFF2-40B4-BE49-F238E27FC236}">
                  <a16:creationId xmlns="" xmlns:a16="http://schemas.microsoft.com/office/drawing/2014/main" id="{8E1833D4-B770-4DA9-97E2-D9E6603FD4FA}"/>
                </a:ext>
              </a:extLst>
            </p:cNvPr>
            <p:cNvSpPr>
              <a:spLocks noChangeArrowheads="1"/>
            </p:cNvSpPr>
            <p:nvPr/>
          </p:nvSpPr>
          <p:spPr bwMode="auto">
            <a:xfrm>
              <a:off x="3131840" y="6141293"/>
              <a:ext cx="48895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no</a:t>
              </a:r>
            </a:p>
          </p:txBody>
        </p:sp>
        <p:sp>
          <p:nvSpPr>
            <p:cNvPr id="23" name="Rectangle 27">
              <a:extLst>
                <a:ext uri="{FF2B5EF4-FFF2-40B4-BE49-F238E27FC236}">
                  <a16:creationId xmlns="" xmlns:a16="http://schemas.microsoft.com/office/drawing/2014/main" id="{BAF1BD41-E0CB-4486-A549-3A31949F028C}"/>
                </a:ext>
              </a:extLst>
            </p:cNvPr>
            <p:cNvSpPr>
              <a:spLocks noChangeArrowheads="1"/>
            </p:cNvSpPr>
            <p:nvPr/>
          </p:nvSpPr>
          <p:spPr bwMode="auto">
            <a:xfrm>
              <a:off x="6332711" y="6141293"/>
              <a:ext cx="48895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no</a:t>
              </a:r>
            </a:p>
          </p:txBody>
        </p:sp>
        <p:sp>
          <p:nvSpPr>
            <p:cNvPr id="24" name="Rectangle 28">
              <a:extLst>
                <a:ext uri="{FF2B5EF4-FFF2-40B4-BE49-F238E27FC236}">
                  <a16:creationId xmlns="" xmlns:a16="http://schemas.microsoft.com/office/drawing/2014/main" id="{930E23E7-3056-44D5-8FFF-8510202762FE}"/>
                </a:ext>
              </a:extLst>
            </p:cNvPr>
            <p:cNvSpPr>
              <a:spLocks noChangeArrowheads="1"/>
            </p:cNvSpPr>
            <p:nvPr/>
          </p:nvSpPr>
          <p:spPr bwMode="auto">
            <a:xfrm>
              <a:off x="4561731" y="6141293"/>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yes</a:t>
              </a:r>
            </a:p>
          </p:txBody>
        </p:sp>
        <p:sp>
          <p:nvSpPr>
            <p:cNvPr id="25" name="Rectangle 29">
              <a:extLst>
                <a:ext uri="{FF2B5EF4-FFF2-40B4-BE49-F238E27FC236}">
                  <a16:creationId xmlns="" xmlns:a16="http://schemas.microsoft.com/office/drawing/2014/main" id="{C5C3A04B-7223-402B-A1E8-CAE847AEE744}"/>
                </a:ext>
              </a:extLst>
            </p:cNvPr>
            <p:cNvSpPr>
              <a:spLocks noChangeArrowheads="1"/>
            </p:cNvSpPr>
            <p:nvPr/>
          </p:nvSpPr>
          <p:spPr bwMode="auto">
            <a:xfrm>
              <a:off x="7946107" y="6141293"/>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yes</a:t>
              </a:r>
            </a:p>
          </p:txBody>
        </p:sp>
        <p:sp>
          <p:nvSpPr>
            <p:cNvPr id="26" name="Rectangle 30">
              <a:extLst>
                <a:ext uri="{FF2B5EF4-FFF2-40B4-BE49-F238E27FC236}">
                  <a16:creationId xmlns="" xmlns:a16="http://schemas.microsoft.com/office/drawing/2014/main" id="{501BC1A5-8DD5-4A5C-813B-97A86B5E7AC0}"/>
                </a:ext>
              </a:extLst>
            </p:cNvPr>
            <p:cNvSpPr>
              <a:spLocks noChangeArrowheads="1"/>
            </p:cNvSpPr>
            <p:nvPr/>
          </p:nvSpPr>
          <p:spPr bwMode="auto">
            <a:xfrm>
              <a:off x="5184478" y="4773141"/>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yes</a:t>
              </a:r>
            </a:p>
          </p:txBody>
        </p:sp>
        <p:sp>
          <p:nvSpPr>
            <p:cNvPr id="27" name="Rectangle 31">
              <a:extLst>
                <a:ext uri="{FF2B5EF4-FFF2-40B4-BE49-F238E27FC236}">
                  <a16:creationId xmlns="" xmlns:a16="http://schemas.microsoft.com/office/drawing/2014/main" id="{CACF84AD-D3E9-47C3-925A-BA3E1AF98864}"/>
                </a:ext>
              </a:extLst>
            </p:cNvPr>
            <p:cNvSpPr>
              <a:spLocks noChangeArrowheads="1"/>
            </p:cNvSpPr>
            <p:nvPr/>
          </p:nvSpPr>
          <p:spPr bwMode="auto">
            <a:xfrm>
              <a:off x="4917778" y="4004693"/>
              <a:ext cx="1143000" cy="495299"/>
            </a:xfrm>
            <a:prstGeom prst="rect">
              <a:avLst/>
            </a:prstGeom>
            <a:solidFill>
              <a:srgbClr val="FFFF00"/>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latin typeface="Times New Roman" panose="02020603050405020304" pitchFamily="18" charset="0"/>
                </a:rPr>
                <a:t>Middle</a:t>
              </a:r>
            </a:p>
            <a:p>
              <a:pPr algn="ctr"/>
              <a:r>
                <a:rPr lang="en-US" altLang="zh-CN" sz="1600" b="1" dirty="0">
                  <a:latin typeface="Times New Roman" panose="02020603050405020304" pitchFamily="18" charset="0"/>
                </a:rPr>
                <a:t>aged</a:t>
              </a:r>
              <a:endParaRPr lang="en-US" altLang="zh-CN" sz="1600" dirty="0">
                <a:latin typeface="Times New Roman" panose="02020603050405020304" pitchFamily="18" charset="0"/>
              </a:endParaRPr>
            </a:p>
          </p:txBody>
        </p:sp>
        <p:sp>
          <p:nvSpPr>
            <p:cNvPr id="28" name="Line 18">
              <a:extLst>
                <a:ext uri="{FF2B5EF4-FFF2-40B4-BE49-F238E27FC236}">
                  <a16:creationId xmlns="" xmlns:a16="http://schemas.microsoft.com/office/drawing/2014/main" id="{5E6808C8-A035-4596-A43E-06130EAF129B}"/>
                </a:ext>
              </a:extLst>
            </p:cNvPr>
            <p:cNvSpPr>
              <a:spLocks noChangeShapeType="1"/>
            </p:cNvSpPr>
            <p:nvPr/>
          </p:nvSpPr>
          <p:spPr bwMode="auto">
            <a:xfrm>
              <a:off x="4614019" y="5751537"/>
              <a:ext cx="235744"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7">
              <a:extLst>
                <a:ext uri="{FF2B5EF4-FFF2-40B4-BE49-F238E27FC236}">
                  <a16:creationId xmlns="" xmlns:a16="http://schemas.microsoft.com/office/drawing/2014/main" id="{515D8E77-B1C6-4F64-BA5A-382A3E03610E}"/>
                </a:ext>
              </a:extLst>
            </p:cNvPr>
            <p:cNvSpPr>
              <a:spLocks noChangeShapeType="1"/>
            </p:cNvSpPr>
            <p:nvPr/>
          </p:nvSpPr>
          <p:spPr bwMode="auto">
            <a:xfrm flipH="1">
              <a:off x="3337595" y="5806405"/>
              <a:ext cx="214238"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9">
              <a:extLst>
                <a:ext uri="{FF2B5EF4-FFF2-40B4-BE49-F238E27FC236}">
                  <a16:creationId xmlns="" xmlns:a16="http://schemas.microsoft.com/office/drawing/2014/main" id="{4A465620-0850-4183-9E6E-45C1C5AF4A9A}"/>
                </a:ext>
              </a:extLst>
            </p:cNvPr>
            <p:cNvSpPr>
              <a:spLocks noChangeShapeType="1"/>
            </p:cNvSpPr>
            <p:nvPr/>
          </p:nvSpPr>
          <p:spPr bwMode="auto">
            <a:xfrm flipH="1">
              <a:off x="6475586" y="5792217"/>
              <a:ext cx="202406" cy="3490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0">
              <a:extLst>
                <a:ext uri="{FF2B5EF4-FFF2-40B4-BE49-F238E27FC236}">
                  <a16:creationId xmlns="" xmlns:a16="http://schemas.microsoft.com/office/drawing/2014/main" id="{A3AB91F4-C881-4E1E-B1A1-CA22E9D641F3}"/>
                </a:ext>
              </a:extLst>
            </p:cNvPr>
            <p:cNvSpPr>
              <a:spLocks noChangeShapeType="1"/>
            </p:cNvSpPr>
            <p:nvPr/>
          </p:nvSpPr>
          <p:spPr bwMode="auto">
            <a:xfrm>
              <a:off x="7850139" y="5753223"/>
              <a:ext cx="311992" cy="3412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 name="TextBox 30">
            <a:extLst>
              <a:ext uri="{FF2B5EF4-FFF2-40B4-BE49-F238E27FC236}">
                <a16:creationId xmlns="" xmlns:a16="http://schemas.microsoft.com/office/drawing/2014/main" id="{380CA3B4-2AD0-4B81-A993-97DD59D64F8B}"/>
              </a:ext>
            </a:extLst>
          </p:cNvPr>
          <p:cNvSpPr txBox="1">
            <a:spLocks noChangeArrowheads="1"/>
          </p:cNvSpPr>
          <p:nvPr/>
        </p:nvSpPr>
        <p:spPr bwMode="auto">
          <a:xfrm>
            <a:off x="179512" y="4212852"/>
            <a:ext cx="2857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FF0000"/>
                </a:solidFill>
                <a:latin typeface="微软雅黑" panose="020B0503020204020204" pitchFamily="34" charset="-122"/>
                <a:ea typeface="微软雅黑" panose="020B0503020204020204" pitchFamily="34" charset="-122"/>
              </a:rPr>
              <a:t>决策树：</a:t>
            </a:r>
            <a:r>
              <a:rPr lang="en-US" altLang="zh-CN" sz="2400" dirty="0">
                <a:latin typeface="微软雅黑" panose="020B0503020204020204" pitchFamily="34" charset="-122"/>
                <a:ea typeface="微软雅黑" panose="020B0503020204020204" pitchFamily="34" charset="-122"/>
              </a:rPr>
              <a:t>Buys_computer</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292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2FA07-5EBA-4483-8A1D-EE56EC19214F}"/>
              </a:ext>
            </a:extLst>
          </p:cNvPr>
          <p:cNvSpPr>
            <a:spLocks noGrp="1"/>
          </p:cNvSpPr>
          <p:nvPr>
            <p:ph type="title"/>
          </p:nvPr>
        </p:nvSpPr>
        <p:spPr/>
        <p:txBody>
          <a:bodyPr/>
          <a:lstStyle/>
          <a:p>
            <a:r>
              <a:rPr lang="zh-CN" altLang="en-US" dirty="0"/>
              <a:t>用决策树归纳分类</a:t>
            </a:r>
          </a:p>
        </p:txBody>
      </p:sp>
      <p:sp>
        <p:nvSpPr>
          <p:cNvPr id="3" name="内容占位符 2">
            <a:extLst>
              <a:ext uri="{FF2B5EF4-FFF2-40B4-BE49-F238E27FC236}">
                <a16:creationId xmlns="" xmlns:a16="http://schemas.microsoft.com/office/drawing/2014/main" id="{3A835F31-1A7A-42C3-AADA-11AB75299B10}"/>
              </a:ext>
            </a:extLst>
          </p:cNvPr>
          <p:cNvSpPr>
            <a:spLocks noGrp="1"/>
          </p:cNvSpPr>
          <p:nvPr>
            <p:ph sz="quarter" idx="10"/>
          </p:nvPr>
        </p:nvSpPr>
        <p:spPr/>
        <p:txBody>
          <a:bodyPr/>
          <a:lstStyle/>
          <a:p>
            <a:pPr>
              <a:defRPr/>
            </a:pPr>
            <a:r>
              <a:rPr lang="zh-CN" altLang="en-US" dirty="0"/>
              <a:t>决策树的生成由两个阶段组成</a:t>
            </a:r>
          </a:p>
          <a:p>
            <a:pPr lvl="1">
              <a:defRPr/>
            </a:pPr>
            <a:r>
              <a:rPr lang="zh-CN" altLang="en-US" dirty="0"/>
              <a:t>树构建：自顶向下递归地分治方式</a:t>
            </a:r>
            <a:endParaRPr lang="en-US" altLang="zh-CN" dirty="0"/>
          </a:p>
          <a:p>
            <a:pPr lvl="2">
              <a:lnSpc>
                <a:spcPct val="130000"/>
              </a:lnSpc>
              <a:defRPr/>
            </a:pPr>
            <a:r>
              <a:rPr lang="zh-CN" altLang="en-US" dirty="0"/>
              <a:t>使用</a:t>
            </a:r>
            <a:r>
              <a:rPr lang="zh-CN" altLang="en-US" dirty="0">
                <a:solidFill>
                  <a:srgbClr val="FF0000"/>
                </a:solidFill>
              </a:rPr>
              <a:t>属性选择度量</a:t>
            </a:r>
            <a:r>
              <a:rPr lang="zh-CN" altLang="en-US" dirty="0"/>
              <a:t>选择将样本最好的划分为不同的类的属性</a:t>
            </a:r>
            <a:endParaRPr lang="en-US" altLang="zh-CN" dirty="0"/>
          </a:p>
          <a:p>
            <a:pPr lvl="2">
              <a:lnSpc>
                <a:spcPct val="130000"/>
              </a:lnSpc>
              <a:defRPr/>
            </a:pPr>
            <a:r>
              <a:rPr lang="zh-CN" altLang="en-US" dirty="0"/>
              <a:t>递归地通过选择属性划分样本 （属性都是离散值，如果是连续的，将其离散化）</a:t>
            </a:r>
            <a:endParaRPr lang="en-US" altLang="zh-CN" dirty="0"/>
          </a:p>
          <a:p>
            <a:pPr lvl="1">
              <a:defRPr/>
            </a:pPr>
            <a:r>
              <a:rPr lang="zh-CN" altLang="en-US" dirty="0"/>
              <a:t>树剪枝</a:t>
            </a:r>
          </a:p>
          <a:p>
            <a:pPr lvl="2" fontAlgn="auto">
              <a:lnSpc>
                <a:spcPct val="130000"/>
              </a:lnSpc>
              <a:spcAft>
                <a:spcPts val="0"/>
              </a:spcAft>
              <a:defRPr/>
            </a:pPr>
            <a:r>
              <a:rPr lang="zh-CN" altLang="en-US" dirty="0"/>
              <a:t>识别和删除那些反映噪声或离群点的分枝</a:t>
            </a:r>
            <a:endParaRPr lang="en-US" altLang="zh-CN" dirty="0"/>
          </a:p>
          <a:p>
            <a:pPr fontAlgn="auto">
              <a:spcAft>
                <a:spcPts val="0"/>
              </a:spcAft>
              <a:defRPr/>
            </a:pPr>
            <a:r>
              <a:rPr lang="zh-CN" altLang="en-US" dirty="0"/>
              <a:t>使用决策树分类</a:t>
            </a:r>
          </a:p>
          <a:p>
            <a:pPr lvl="1">
              <a:defRPr/>
            </a:pPr>
            <a:r>
              <a:rPr lang="zh-CN" altLang="en-US" dirty="0"/>
              <a:t>给定一个类标号未知的样本，在决策树上测试样本的属性值，跟踪一条由根到叶节点的路径，叶节点存放该样本的类预测</a:t>
            </a:r>
            <a:endParaRPr lang="en-US" altLang="zh-CN" dirty="0"/>
          </a:p>
          <a:p>
            <a:pPr lvl="1">
              <a:defRPr/>
            </a:pPr>
            <a:r>
              <a:rPr lang="zh-CN" altLang="en-US" dirty="0"/>
              <a:t>决策树容易转换为分类规则</a:t>
            </a:r>
          </a:p>
          <a:p>
            <a:endParaRPr lang="zh-CN" altLang="en-US" dirty="0"/>
          </a:p>
        </p:txBody>
      </p:sp>
    </p:spTree>
    <p:extLst>
      <p:ext uri="{BB962C8B-B14F-4D97-AF65-F5344CB8AC3E}">
        <p14:creationId xmlns:p14="http://schemas.microsoft.com/office/powerpoint/2010/main" val="37756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2001D1-F591-49A1-8055-54EA04BE9CD7}"/>
              </a:ext>
            </a:extLst>
          </p:cNvPr>
          <p:cNvSpPr>
            <a:spLocks noGrp="1"/>
          </p:cNvSpPr>
          <p:nvPr>
            <p:ph type="title"/>
          </p:nvPr>
        </p:nvSpPr>
        <p:spPr/>
        <p:txBody>
          <a:bodyPr/>
          <a:lstStyle/>
          <a:p>
            <a:r>
              <a:rPr lang="zh-CN" altLang="en-US" dirty="0"/>
              <a:t>决策树归纳策略</a:t>
            </a:r>
          </a:p>
        </p:txBody>
      </p:sp>
      <p:sp>
        <p:nvSpPr>
          <p:cNvPr id="3" name="内容占位符 2">
            <a:extLst>
              <a:ext uri="{FF2B5EF4-FFF2-40B4-BE49-F238E27FC236}">
                <a16:creationId xmlns="" xmlns:a16="http://schemas.microsoft.com/office/drawing/2014/main" id="{3EDA64AD-F1A8-4622-8020-8B532DC4A90F}"/>
              </a:ext>
            </a:extLst>
          </p:cNvPr>
          <p:cNvSpPr>
            <a:spLocks noGrp="1"/>
          </p:cNvSpPr>
          <p:nvPr>
            <p:ph sz="quarter" idx="10"/>
          </p:nvPr>
        </p:nvSpPr>
        <p:spPr/>
        <p:txBody>
          <a:bodyPr/>
          <a:lstStyle/>
          <a:p>
            <a:pPr>
              <a:defRPr/>
            </a:pPr>
            <a:r>
              <a:rPr lang="zh-CN" altLang="en-US" dirty="0"/>
              <a:t>输入</a:t>
            </a:r>
            <a:endParaRPr lang="en-US" altLang="zh-CN" dirty="0"/>
          </a:p>
          <a:p>
            <a:pPr lvl="1">
              <a:defRPr/>
            </a:pPr>
            <a:r>
              <a:rPr lang="zh-CN" altLang="en-US" dirty="0"/>
              <a:t>数据分区</a:t>
            </a:r>
            <a:r>
              <a:rPr lang="en-US" altLang="zh-CN" dirty="0"/>
              <a:t>D</a:t>
            </a:r>
            <a:r>
              <a:rPr lang="zh-CN" altLang="en-US" dirty="0"/>
              <a:t>，开始，它是训练样本和他们对应类标号的集合</a:t>
            </a:r>
            <a:endParaRPr lang="en-US" altLang="zh-CN" dirty="0"/>
          </a:p>
          <a:p>
            <a:pPr lvl="1">
              <a:defRPr/>
            </a:pPr>
            <a:r>
              <a:rPr lang="en-US" altLang="zh-CN" dirty="0"/>
              <a:t>attribute_list</a:t>
            </a:r>
            <a:r>
              <a:rPr lang="zh-CN" altLang="en-US" dirty="0"/>
              <a:t>，描述样本属性的列表</a:t>
            </a:r>
            <a:endParaRPr lang="en-US" altLang="zh-CN" dirty="0"/>
          </a:p>
          <a:p>
            <a:pPr lvl="1">
              <a:defRPr/>
            </a:pPr>
            <a:r>
              <a:rPr lang="en-US" altLang="zh-CN" dirty="0"/>
              <a:t>attribute_selection_method</a:t>
            </a:r>
            <a:r>
              <a:rPr lang="zh-CN" altLang="en-US" dirty="0"/>
              <a:t>，指定选择属性的启发性过程，用来选择可以按类“最好地”区分给定样本的属性</a:t>
            </a:r>
            <a:endParaRPr lang="en-US" altLang="zh-CN" dirty="0"/>
          </a:p>
          <a:p>
            <a:pPr marL="432000" lvl="1" indent="0">
              <a:buNone/>
              <a:defRPr/>
            </a:pPr>
            <a:endParaRPr lang="en-US" altLang="zh-CN" dirty="0"/>
          </a:p>
          <a:p>
            <a:endParaRPr lang="zh-CN" altLang="en-US" dirty="0"/>
          </a:p>
        </p:txBody>
      </p:sp>
    </p:spTree>
    <p:extLst>
      <p:ext uri="{BB962C8B-B14F-4D97-AF65-F5344CB8AC3E}">
        <p14:creationId xmlns:p14="http://schemas.microsoft.com/office/powerpoint/2010/main" val="283891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22001D1-F591-49A1-8055-54EA04BE9CD7}"/>
              </a:ext>
            </a:extLst>
          </p:cNvPr>
          <p:cNvSpPr>
            <a:spLocks noGrp="1"/>
          </p:cNvSpPr>
          <p:nvPr>
            <p:ph type="title"/>
          </p:nvPr>
        </p:nvSpPr>
        <p:spPr/>
        <p:txBody>
          <a:bodyPr/>
          <a:lstStyle/>
          <a:p>
            <a:r>
              <a:rPr lang="zh-CN" altLang="en-US" dirty="0"/>
              <a:t>决策树归纳策略</a:t>
            </a:r>
          </a:p>
        </p:txBody>
      </p:sp>
      <p:sp>
        <p:nvSpPr>
          <p:cNvPr id="3" name="内容占位符 2">
            <a:extLst>
              <a:ext uri="{FF2B5EF4-FFF2-40B4-BE49-F238E27FC236}">
                <a16:creationId xmlns="" xmlns:a16="http://schemas.microsoft.com/office/drawing/2014/main" id="{3EDA64AD-F1A8-4622-8020-8B532DC4A90F}"/>
              </a:ext>
            </a:extLst>
          </p:cNvPr>
          <p:cNvSpPr>
            <a:spLocks noGrp="1"/>
          </p:cNvSpPr>
          <p:nvPr>
            <p:ph sz="quarter" idx="10"/>
          </p:nvPr>
        </p:nvSpPr>
        <p:spPr/>
        <p:txBody>
          <a:bodyPr/>
          <a:lstStyle/>
          <a:p>
            <a:pPr>
              <a:defRPr/>
            </a:pPr>
            <a:r>
              <a:rPr lang="zh-CN" altLang="en-US" dirty="0"/>
              <a:t>算法步骤</a:t>
            </a:r>
            <a:endParaRPr lang="en-US" altLang="zh-CN" dirty="0"/>
          </a:p>
          <a:p>
            <a:pPr lvl="1">
              <a:lnSpc>
                <a:spcPct val="120000"/>
              </a:lnSpc>
              <a:spcBef>
                <a:spcPts val="200"/>
              </a:spcBef>
              <a:defRPr/>
            </a:pPr>
            <a:r>
              <a:rPr lang="zh-CN" altLang="en-US" dirty="0"/>
              <a:t>树以代表训练样本的单个节点（</a:t>
            </a:r>
            <a:r>
              <a:rPr lang="en-US" altLang="zh-CN" dirty="0"/>
              <a:t>N</a:t>
            </a:r>
            <a:r>
              <a:rPr lang="zh-CN" altLang="en-US" dirty="0"/>
              <a:t>）开始；</a:t>
            </a:r>
            <a:endParaRPr lang="en-US" altLang="zh-CN" dirty="0"/>
          </a:p>
          <a:p>
            <a:pPr lvl="1">
              <a:lnSpc>
                <a:spcPct val="120000"/>
              </a:lnSpc>
              <a:spcBef>
                <a:spcPts val="200"/>
              </a:spcBef>
              <a:defRPr/>
            </a:pPr>
            <a:r>
              <a:rPr lang="zh-CN" altLang="en-US" dirty="0"/>
              <a:t>如果样本都在同一个类，则该节点成为树叶，并用该类标记；</a:t>
            </a:r>
            <a:endParaRPr lang="en-US" altLang="zh-CN" dirty="0"/>
          </a:p>
          <a:p>
            <a:pPr lvl="1">
              <a:lnSpc>
                <a:spcPct val="120000"/>
              </a:lnSpc>
              <a:spcBef>
                <a:spcPts val="200"/>
              </a:spcBef>
              <a:defRPr/>
            </a:pPr>
            <a:r>
              <a:rPr lang="zh-CN" altLang="en-US" dirty="0"/>
              <a:t>否则，算法调用</a:t>
            </a:r>
            <a:r>
              <a:rPr lang="en-US" altLang="zh-CN" dirty="0"/>
              <a:t>attribute_selection_method</a:t>
            </a:r>
            <a:r>
              <a:rPr lang="zh-CN" altLang="en-US" dirty="0"/>
              <a:t>，选择能够最好地将样本分类的属性；确定</a:t>
            </a:r>
            <a:r>
              <a:rPr lang="zh-CN" altLang="en-US" dirty="0">
                <a:solidFill>
                  <a:srgbClr val="FF0000"/>
                </a:solidFill>
              </a:rPr>
              <a:t>分裂准则</a:t>
            </a:r>
            <a:r>
              <a:rPr lang="zh-CN" altLang="en-US" dirty="0"/>
              <a:t>，指出</a:t>
            </a:r>
            <a:r>
              <a:rPr lang="zh-CN" altLang="en-US" dirty="0">
                <a:solidFill>
                  <a:srgbClr val="FF0000"/>
                </a:solidFill>
              </a:rPr>
              <a:t>分裂点</a:t>
            </a:r>
            <a:r>
              <a:rPr lang="zh-CN" altLang="en-US" dirty="0"/>
              <a:t>或</a:t>
            </a:r>
            <a:r>
              <a:rPr lang="zh-CN" altLang="en-US" dirty="0">
                <a:solidFill>
                  <a:srgbClr val="FF0000"/>
                </a:solidFill>
              </a:rPr>
              <a:t>分裂子集</a:t>
            </a:r>
            <a:r>
              <a:rPr lang="zh-CN" altLang="en-US" dirty="0"/>
              <a:t>；</a:t>
            </a:r>
            <a:endParaRPr lang="en-US" altLang="zh-CN" dirty="0"/>
          </a:p>
          <a:p>
            <a:pPr lvl="1">
              <a:lnSpc>
                <a:spcPct val="120000"/>
              </a:lnSpc>
              <a:spcBef>
                <a:spcPts val="200"/>
              </a:spcBef>
              <a:defRPr/>
            </a:pPr>
            <a:r>
              <a:rPr lang="zh-CN" altLang="en-US" dirty="0"/>
              <a:t>对测试属性每个已知的值，创建一个分支，并以此划分样本；</a:t>
            </a:r>
            <a:endParaRPr lang="en-US" altLang="zh-CN" dirty="0"/>
          </a:p>
          <a:p>
            <a:pPr lvl="1">
              <a:lnSpc>
                <a:spcPct val="120000"/>
              </a:lnSpc>
              <a:spcBef>
                <a:spcPts val="200"/>
              </a:spcBef>
              <a:defRPr/>
            </a:pPr>
            <a:r>
              <a:rPr lang="zh-CN" altLang="en-US" dirty="0"/>
              <a:t>算法使用同样的过程，递归地形成每个划分上的决策树；一旦一个属性出现在一个节点上，就不在该节点的任何子节点上出现；</a:t>
            </a:r>
            <a:endParaRPr lang="en-US" altLang="zh-CN" dirty="0"/>
          </a:p>
          <a:p>
            <a:pPr lvl="1">
              <a:lnSpc>
                <a:spcPct val="120000"/>
              </a:lnSpc>
              <a:spcBef>
                <a:spcPts val="200"/>
              </a:spcBef>
              <a:defRPr/>
            </a:pPr>
            <a:r>
              <a:rPr lang="zh-CN" altLang="en-US" dirty="0"/>
              <a:t>递归划分步骤停止的条件：</a:t>
            </a:r>
            <a:endParaRPr lang="en-US" altLang="zh-CN" dirty="0"/>
          </a:p>
          <a:p>
            <a:pPr lvl="2">
              <a:lnSpc>
                <a:spcPct val="120000"/>
              </a:lnSpc>
              <a:spcBef>
                <a:spcPts val="200"/>
              </a:spcBef>
              <a:defRPr/>
            </a:pPr>
            <a:r>
              <a:rPr lang="zh-CN" altLang="en-US" dirty="0"/>
              <a:t>划分</a:t>
            </a:r>
            <a:r>
              <a:rPr lang="en-US" altLang="zh-CN" dirty="0"/>
              <a:t>D</a:t>
            </a:r>
            <a:r>
              <a:rPr lang="zh-CN" altLang="en-US" dirty="0"/>
              <a:t>（在</a:t>
            </a:r>
            <a:r>
              <a:rPr lang="en-US" altLang="zh-CN" dirty="0"/>
              <a:t>N</a:t>
            </a:r>
            <a:r>
              <a:rPr lang="zh-CN" altLang="en-US" dirty="0"/>
              <a:t>节点提供）的所有样本属于同一类</a:t>
            </a:r>
            <a:endParaRPr lang="en-US" altLang="zh-CN" dirty="0"/>
          </a:p>
          <a:p>
            <a:pPr lvl="2">
              <a:lnSpc>
                <a:spcPct val="120000"/>
              </a:lnSpc>
              <a:spcBef>
                <a:spcPts val="200"/>
              </a:spcBef>
              <a:defRPr/>
            </a:pPr>
            <a:r>
              <a:rPr lang="zh-CN" altLang="en-US" dirty="0"/>
              <a:t>没有剩余属性可以用来进一步划分样本</a:t>
            </a:r>
            <a:endParaRPr lang="en-US" altLang="zh-CN" dirty="0"/>
          </a:p>
          <a:p>
            <a:pPr lvl="2">
              <a:lnSpc>
                <a:spcPct val="120000"/>
              </a:lnSpc>
              <a:spcBef>
                <a:spcPts val="200"/>
              </a:spcBef>
              <a:defRPr/>
            </a:pPr>
            <a:r>
              <a:rPr lang="zh-CN" altLang="en-US" dirty="0"/>
              <a:t>没有剩余的样本</a:t>
            </a:r>
            <a:endParaRPr lang="en-US" altLang="zh-CN" dirty="0"/>
          </a:p>
          <a:p>
            <a:pPr lvl="2">
              <a:lnSpc>
                <a:spcPct val="120000"/>
              </a:lnSpc>
              <a:spcBef>
                <a:spcPts val="200"/>
              </a:spcBef>
              <a:defRPr/>
            </a:pPr>
            <a:r>
              <a:rPr lang="zh-CN" altLang="en-US" dirty="0"/>
              <a:t>给定分支没有样本，则以</a:t>
            </a:r>
            <a:r>
              <a:rPr lang="en-US" altLang="zh-CN" dirty="0"/>
              <a:t>D</a:t>
            </a:r>
            <a:r>
              <a:rPr lang="zh-CN" altLang="en-US" dirty="0"/>
              <a:t>中多数类创建一个树叶</a:t>
            </a:r>
          </a:p>
          <a:p>
            <a:pPr lvl="1">
              <a:defRPr/>
            </a:pPr>
            <a:endParaRPr lang="en-US" altLang="zh-CN" dirty="0"/>
          </a:p>
          <a:p>
            <a:endParaRPr lang="zh-CN" altLang="en-US" dirty="0"/>
          </a:p>
        </p:txBody>
      </p:sp>
    </p:spTree>
    <p:extLst>
      <p:ext uri="{BB962C8B-B14F-4D97-AF65-F5344CB8AC3E}">
        <p14:creationId xmlns:p14="http://schemas.microsoft.com/office/powerpoint/2010/main" val="194972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3C309B3-8114-4FB6-8FCA-D05638315E8B}"/>
              </a:ext>
            </a:extLst>
          </p:cNvPr>
          <p:cNvSpPr>
            <a:spLocks noGrp="1"/>
          </p:cNvSpPr>
          <p:nvPr>
            <p:ph type="title"/>
          </p:nvPr>
        </p:nvSpPr>
        <p:spPr/>
        <p:txBody>
          <a:bodyPr/>
          <a:lstStyle/>
          <a:p>
            <a:r>
              <a:rPr lang="zh-CN" altLang="en-US" dirty="0"/>
              <a:t>属性选择度量</a:t>
            </a:r>
          </a:p>
        </p:txBody>
      </p:sp>
      <p:sp>
        <p:nvSpPr>
          <p:cNvPr id="3" name="内容占位符 2">
            <a:extLst>
              <a:ext uri="{FF2B5EF4-FFF2-40B4-BE49-F238E27FC236}">
                <a16:creationId xmlns="" xmlns:a16="http://schemas.microsoft.com/office/drawing/2014/main" id="{F9026C9B-4BCF-4E28-84DE-3D473FF99ACC}"/>
              </a:ext>
            </a:extLst>
          </p:cNvPr>
          <p:cNvSpPr>
            <a:spLocks noGrp="1"/>
          </p:cNvSpPr>
          <p:nvPr>
            <p:ph sz="quarter" idx="10"/>
          </p:nvPr>
        </p:nvSpPr>
        <p:spPr/>
        <p:txBody>
          <a:bodyPr/>
          <a:lstStyle/>
          <a:p>
            <a:r>
              <a:rPr lang="zh-CN" altLang="en-US" dirty="0"/>
              <a:t>属性选择度量</a:t>
            </a:r>
            <a:endParaRPr lang="en-US" altLang="zh-CN" dirty="0">
              <a:solidFill>
                <a:schemeClr val="tx1"/>
              </a:solidFill>
            </a:endParaRPr>
          </a:p>
          <a:p>
            <a:pPr lvl="1"/>
            <a:r>
              <a:rPr lang="zh-CN" altLang="en-US" dirty="0"/>
              <a:t>属性选择度量是一种选择</a:t>
            </a:r>
            <a:r>
              <a:rPr lang="zh-CN" altLang="en-US" dirty="0">
                <a:solidFill>
                  <a:srgbClr val="FF0000"/>
                </a:solidFill>
              </a:rPr>
              <a:t>分裂准则</a:t>
            </a:r>
            <a:r>
              <a:rPr lang="zh-CN" altLang="en-US" dirty="0"/>
              <a:t>，将给定类标号的训练样本最好的进行划分的启发式方法</a:t>
            </a:r>
            <a:endParaRPr lang="en-US" altLang="zh-CN" dirty="0"/>
          </a:p>
          <a:p>
            <a:pPr lvl="1"/>
            <a:r>
              <a:rPr lang="zh-CN" altLang="en-US" dirty="0"/>
              <a:t>理想情况，每个分区都是“纯”的，即落在一个给定分区间的所有样本都属于相同的类</a:t>
            </a:r>
            <a:endParaRPr lang="en-US" altLang="zh-CN" dirty="0"/>
          </a:p>
          <a:p>
            <a:r>
              <a:rPr lang="zh-CN" altLang="en-US" dirty="0"/>
              <a:t>常用的属性选择度量</a:t>
            </a:r>
            <a:endParaRPr lang="en-US" altLang="zh-CN" dirty="0"/>
          </a:p>
          <a:p>
            <a:pPr lvl="1"/>
            <a:r>
              <a:rPr lang="zh-CN" altLang="en-US" dirty="0"/>
              <a:t>信息增益（</a:t>
            </a:r>
            <a:r>
              <a:rPr lang="en-US" altLang="zh-CN" dirty="0"/>
              <a:t>ID3</a:t>
            </a:r>
            <a:r>
              <a:rPr lang="zh-CN" altLang="en-US" dirty="0"/>
              <a:t>）</a:t>
            </a:r>
            <a:endParaRPr lang="en-US" altLang="zh-CN" dirty="0"/>
          </a:p>
          <a:p>
            <a:pPr lvl="1"/>
            <a:r>
              <a:rPr lang="zh-CN" altLang="en-US" dirty="0"/>
              <a:t>增益率（</a:t>
            </a:r>
            <a:r>
              <a:rPr lang="en-US" altLang="zh-CN" dirty="0"/>
              <a:t>C4.5</a:t>
            </a:r>
            <a:r>
              <a:rPr lang="zh-CN" altLang="en-US" dirty="0"/>
              <a:t>）</a:t>
            </a:r>
            <a:endParaRPr lang="en-US" altLang="zh-CN" dirty="0"/>
          </a:p>
          <a:p>
            <a:pPr lvl="1"/>
            <a:r>
              <a:rPr lang="zh-CN" altLang="en-US" dirty="0"/>
              <a:t>基尼指标（</a:t>
            </a:r>
            <a:r>
              <a:rPr lang="en-US" altLang="zh-CN" dirty="0"/>
              <a:t>CART</a:t>
            </a:r>
            <a:r>
              <a:rPr lang="zh-CN" altLang="en-US" dirty="0"/>
              <a:t>）</a:t>
            </a:r>
          </a:p>
        </p:txBody>
      </p:sp>
    </p:spTree>
    <p:extLst>
      <p:ext uri="{BB962C8B-B14F-4D97-AF65-F5344CB8AC3E}">
        <p14:creationId xmlns:p14="http://schemas.microsoft.com/office/powerpoint/2010/main" val="2907138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229CF1-F7CF-417D-8661-33D7BE0F7EEB}"/>
              </a:ext>
            </a:extLst>
          </p:cNvPr>
          <p:cNvSpPr>
            <a:spLocks noGrp="1"/>
          </p:cNvSpPr>
          <p:nvPr>
            <p:ph type="title"/>
          </p:nvPr>
        </p:nvSpPr>
        <p:spPr/>
        <p:txBody>
          <a:bodyPr/>
          <a:lstStyle/>
          <a:p>
            <a:r>
              <a:rPr lang="zh-CN" altLang="en-US" dirty="0"/>
              <a:t>信息增益</a:t>
            </a:r>
          </a:p>
        </p:txBody>
      </p:sp>
      <p:sp>
        <p:nvSpPr>
          <p:cNvPr id="3" name="内容占位符 2">
            <a:extLst>
              <a:ext uri="{FF2B5EF4-FFF2-40B4-BE49-F238E27FC236}">
                <a16:creationId xmlns="" xmlns:a16="http://schemas.microsoft.com/office/drawing/2014/main" id="{EDD4F63F-9109-4B29-800D-9B02252D3F76}"/>
              </a:ext>
            </a:extLst>
          </p:cNvPr>
          <p:cNvSpPr>
            <a:spLocks noGrp="1"/>
          </p:cNvSpPr>
          <p:nvPr>
            <p:ph sz="quarter" idx="10"/>
          </p:nvPr>
        </p:nvSpPr>
        <p:spPr>
          <a:xfrm>
            <a:off x="539552" y="925490"/>
            <a:ext cx="8136904" cy="5527845"/>
          </a:xfrm>
        </p:spPr>
        <p:txBody>
          <a:bodyPr/>
          <a:lstStyle/>
          <a:p>
            <a:r>
              <a:rPr lang="zh-CN" altLang="en-US" dirty="0"/>
              <a:t>相关理论基础</a:t>
            </a:r>
            <a:endParaRPr lang="en-US" altLang="zh-CN" dirty="0"/>
          </a:p>
          <a:p>
            <a:pPr lvl="1">
              <a:lnSpc>
                <a:spcPct val="130000"/>
              </a:lnSpc>
            </a:pPr>
            <a:r>
              <a:rPr lang="zh-CN" altLang="en-US" dirty="0"/>
              <a:t>若一个系统中存在多个事件</a:t>
            </a:r>
            <a:r>
              <a:rPr lang="en-US" altLang="zh-CN" dirty="0"/>
              <a:t>X</a:t>
            </a:r>
            <a:r>
              <a:rPr lang="en-US" altLang="zh-CN" baseline="-25000" dirty="0"/>
              <a:t>1</a:t>
            </a:r>
            <a:r>
              <a:rPr lang="en-US" altLang="zh-CN" dirty="0"/>
              <a:t>,X</a:t>
            </a:r>
            <a:r>
              <a:rPr lang="en-US" altLang="zh-CN" baseline="-25000" dirty="0"/>
              <a:t>2</a:t>
            </a:r>
            <a:r>
              <a:rPr lang="en-US" altLang="zh-CN" dirty="0"/>
              <a:t>,…X</a:t>
            </a:r>
            <a:r>
              <a:rPr lang="en-US" altLang="zh-CN" baseline="-25000" dirty="0"/>
              <a:t>n</a:t>
            </a:r>
            <a:r>
              <a:rPr lang="zh-CN" altLang="en-US" dirty="0">
                <a:latin typeface="Arial" panose="020B0604020202020204" pitchFamily="34" charset="0"/>
                <a:ea typeface="宋体" panose="02010600030101010101" pitchFamily="2" charset="-122"/>
              </a:rPr>
              <a:t>，</a:t>
            </a:r>
            <a:r>
              <a:rPr lang="zh-CN" altLang="en-US" dirty="0"/>
              <a:t>每个事件出现的概率是</a:t>
            </a:r>
            <a:r>
              <a:rPr lang="en-US" altLang="zh-CN" dirty="0"/>
              <a:t>p(X</a:t>
            </a:r>
            <a:r>
              <a:rPr lang="en-US" altLang="zh-CN" baseline="-25000" dirty="0"/>
              <a:t>i</a:t>
            </a:r>
            <a:r>
              <a:rPr lang="en-US" altLang="zh-CN" dirty="0"/>
              <a:t>)</a:t>
            </a:r>
            <a:r>
              <a:rPr lang="zh-CN" altLang="en-US" dirty="0">
                <a:latin typeface="Arial" panose="020B0604020202020204" pitchFamily="34" charset="0"/>
                <a:ea typeface="宋体" panose="02010600030101010101" pitchFamily="2" charset="-122"/>
              </a:rPr>
              <a:t> </a:t>
            </a:r>
            <a:r>
              <a:rPr lang="zh-CN" altLang="en-US" dirty="0"/>
              <a:t>，且</a:t>
            </a:r>
            <a:r>
              <a:rPr lang="en-US" altLang="zh-CN" dirty="0"/>
              <a:t> p(X</a:t>
            </a:r>
            <a:r>
              <a:rPr lang="en-US" altLang="zh-CN" baseline="-25000" dirty="0"/>
              <a:t>1</a:t>
            </a:r>
            <a:r>
              <a:rPr lang="en-US" altLang="zh-CN" dirty="0"/>
              <a:t>)+p(X</a:t>
            </a:r>
            <a:r>
              <a:rPr lang="en-US" altLang="zh-CN" baseline="-25000" dirty="0"/>
              <a:t>2</a:t>
            </a:r>
            <a:r>
              <a:rPr lang="en-US" altLang="zh-CN" dirty="0"/>
              <a:t>)+…+p(X</a:t>
            </a:r>
            <a:r>
              <a:rPr lang="en-US" altLang="zh-CN" baseline="-25000" dirty="0"/>
              <a:t>n</a:t>
            </a:r>
            <a:r>
              <a:rPr lang="en-US" altLang="zh-CN" dirty="0"/>
              <a:t>)=1</a:t>
            </a:r>
            <a:r>
              <a:rPr lang="zh-CN" altLang="en-US" dirty="0"/>
              <a:t>，</a:t>
            </a:r>
            <a:r>
              <a:rPr lang="en-US" altLang="zh-CN" dirty="0"/>
              <a:t>p(X</a:t>
            </a:r>
            <a:r>
              <a:rPr lang="en-US" altLang="zh-CN" baseline="-25000" dirty="0"/>
              <a:t>i</a:t>
            </a:r>
            <a:r>
              <a:rPr lang="en-US" altLang="zh-CN" dirty="0"/>
              <a:t>)</a:t>
            </a:r>
            <a:r>
              <a:rPr lang="zh-CN" altLang="en-US" dirty="0"/>
              <a:t>小说明</a:t>
            </a:r>
            <a:r>
              <a:rPr lang="en-US" altLang="zh-CN" dirty="0"/>
              <a:t>X</a:t>
            </a:r>
            <a:r>
              <a:rPr lang="en-US" altLang="zh-CN" baseline="-25000" dirty="0"/>
              <a:t>i</a:t>
            </a:r>
            <a:r>
              <a:rPr lang="zh-CN" altLang="en-US" dirty="0"/>
              <a:t>发生可能性小，说明其不确定性大。</a:t>
            </a:r>
            <a:endParaRPr lang="en-US" altLang="zh-CN" dirty="0"/>
          </a:p>
          <a:p>
            <a:pPr lvl="1">
              <a:lnSpc>
                <a:spcPct val="130000"/>
              </a:lnSpc>
            </a:pPr>
            <a:r>
              <a:rPr lang="zh-CN" altLang="en-US" dirty="0"/>
              <a:t>对于任意一个随机事件，它的熵定义如下：变量的不确定性越大，熵也就越大，把它搞清楚所需要的信息量也就越大。信息熵是信息论中用于度量信息量的一个概念，一个系统越有序（混乱），信息熵就越低（高）。</a:t>
            </a:r>
            <a:endParaRPr lang="en-US" altLang="zh-CN" dirty="0"/>
          </a:p>
          <a:p>
            <a:pPr lvl="1">
              <a:lnSpc>
                <a:spcPct val="130000"/>
              </a:lnSpc>
            </a:pPr>
            <a:r>
              <a:rPr lang="zh-CN" altLang="en-US" dirty="0"/>
              <a:t>信息论中定义事件</a:t>
            </a:r>
            <a:r>
              <a:rPr lang="en-US" altLang="zh-CN" dirty="0"/>
              <a:t>X</a:t>
            </a:r>
            <a:r>
              <a:rPr lang="zh-CN" altLang="en-US" dirty="0"/>
              <a:t>的信息量为：</a:t>
            </a:r>
            <a:endParaRPr lang="en-US" altLang="zh-CN" dirty="0"/>
          </a:p>
          <a:p>
            <a:pPr lvl="1">
              <a:lnSpc>
                <a:spcPct val="130000"/>
              </a:lnSpc>
            </a:pPr>
            <a:endParaRPr lang="en-US" altLang="zh-CN" dirty="0"/>
          </a:p>
          <a:p>
            <a:pPr lvl="1">
              <a:lnSpc>
                <a:spcPct val="130000"/>
              </a:lnSpc>
            </a:pPr>
            <a:r>
              <a:rPr lang="zh-CN" altLang="en-US" dirty="0"/>
              <a:t>信息论中定义事件的平均信息量为单个事件的信息量的统计平均值，称为</a:t>
            </a:r>
            <a:r>
              <a:rPr lang="zh-CN" altLang="en-US" dirty="0">
                <a:solidFill>
                  <a:srgbClr val="FF0000"/>
                </a:solidFill>
              </a:rPr>
              <a:t>期望信息（信息熵）</a:t>
            </a:r>
            <a:r>
              <a:rPr lang="zh-CN" altLang="en-US" dirty="0"/>
              <a:t>为：</a:t>
            </a:r>
            <a:endParaRPr lang="en-US" altLang="zh-CN" dirty="0"/>
          </a:p>
        </p:txBody>
      </p:sp>
      <p:graphicFrame>
        <p:nvGraphicFramePr>
          <p:cNvPr id="5" name="对象 4">
            <a:extLst>
              <a:ext uri="{FF2B5EF4-FFF2-40B4-BE49-F238E27FC236}">
                <a16:creationId xmlns="" xmlns:a16="http://schemas.microsoft.com/office/drawing/2014/main" id="{1A444CD4-0E83-4F63-95EC-E6178965B3CF}"/>
              </a:ext>
            </a:extLst>
          </p:cNvPr>
          <p:cNvGraphicFramePr>
            <a:graphicFrameLocks noChangeAspect="1"/>
          </p:cNvGraphicFramePr>
          <p:nvPr>
            <p:extLst>
              <p:ext uri="{D42A27DB-BD31-4B8C-83A1-F6EECF244321}">
                <p14:modId xmlns:p14="http://schemas.microsoft.com/office/powerpoint/2010/main" val="1603737086"/>
              </p:ext>
            </p:extLst>
          </p:nvPr>
        </p:nvGraphicFramePr>
        <p:xfrm>
          <a:off x="5148064" y="4365104"/>
          <a:ext cx="2366963" cy="641350"/>
        </p:xfrm>
        <a:graphic>
          <a:graphicData uri="http://schemas.openxmlformats.org/presentationml/2006/ole">
            <mc:AlternateContent xmlns:mc="http://schemas.openxmlformats.org/markup-compatibility/2006">
              <mc:Choice xmlns:v="urn:schemas-microsoft-com:vml" Requires="v">
                <p:oleObj spid="_x0000_s4477" name="Equation" r:id="rId4" imgW="1511280" imgH="419040" progId="Equation.DSMT4">
                  <p:embed/>
                </p:oleObj>
              </mc:Choice>
              <mc:Fallback>
                <p:oleObj name="Equation" r:id="rId4" imgW="1511280" imgH="41904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4365104"/>
                        <a:ext cx="2366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a:extLst>
              <a:ext uri="{FF2B5EF4-FFF2-40B4-BE49-F238E27FC236}">
                <a16:creationId xmlns="" xmlns:a16="http://schemas.microsoft.com/office/drawing/2014/main" id="{C398EA21-3EDC-4F56-B46B-BEF7D73887EE}"/>
              </a:ext>
            </a:extLst>
          </p:cNvPr>
          <p:cNvGraphicFramePr>
            <a:graphicFrameLocks noChangeAspect="1"/>
          </p:cNvGraphicFramePr>
          <p:nvPr>
            <p:extLst>
              <p:ext uri="{D42A27DB-BD31-4B8C-83A1-F6EECF244321}">
                <p14:modId xmlns:p14="http://schemas.microsoft.com/office/powerpoint/2010/main" val="1276547218"/>
              </p:ext>
            </p:extLst>
          </p:nvPr>
        </p:nvGraphicFramePr>
        <p:xfrm>
          <a:off x="5259982" y="5757454"/>
          <a:ext cx="2192338" cy="692150"/>
        </p:xfrm>
        <a:graphic>
          <a:graphicData uri="http://schemas.openxmlformats.org/presentationml/2006/ole">
            <mc:AlternateContent xmlns:mc="http://schemas.openxmlformats.org/markup-compatibility/2006">
              <mc:Choice xmlns:v="urn:schemas-microsoft-com:vml" Requires="v">
                <p:oleObj spid="_x0000_s4478" name="Equation" r:id="rId6" imgW="1358640" imgH="431640" progId="Equation.DSMT4">
                  <p:embed/>
                </p:oleObj>
              </mc:Choice>
              <mc:Fallback>
                <p:oleObj name="Equation" r:id="rId6" imgW="1358640" imgH="43164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9982" y="5757454"/>
                        <a:ext cx="21923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349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0A1528-A43E-4342-A447-251BB0B6313D}"/>
              </a:ext>
            </a:extLst>
          </p:cNvPr>
          <p:cNvSpPr>
            <a:spLocks noGrp="1"/>
          </p:cNvSpPr>
          <p:nvPr>
            <p:ph type="title"/>
          </p:nvPr>
        </p:nvSpPr>
        <p:spPr/>
        <p:txBody>
          <a:bodyPr/>
          <a:lstStyle/>
          <a:p>
            <a:r>
              <a:rPr lang="zh-CN" altLang="en-US" dirty="0"/>
              <a:t>信息增益</a:t>
            </a:r>
          </a:p>
        </p:txBody>
      </p:sp>
      <p:sp>
        <p:nvSpPr>
          <p:cNvPr id="3" name="内容占位符 2">
            <a:extLst>
              <a:ext uri="{FF2B5EF4-FFF2-40B4-BE49-F238E27FC236}">
                <a16:creationId xmlns="" xmlns:a16="http://schemas.microsoft.com/office/drawing/2014/main" id="{A02C1D8C-17B9-4BED-83E7-69B8CA874F1D}"/>
              </a:ext>
            </a:extLst>
          </p:cNvPr>
          <p:cNvSpPr>
            <a:spLocks noGrp="1"/>
          </p:cNvSpPr>
          <p:nvPr>
            <p:ph sz="quarter" idx="10"/>
          </p:nvPr>
        </p:nvSpPr>
        <p:spPr/>
        <p:txBody>
          <a:bodyPr/>
          <a:lstStyle/>
          <a:p>
            <a:r>
              <a:rPr lang="zh-CN" altLang="en-US" dirty="0">
                <a:solidFill>
                  <a:srgbClr val="FF0000"/>
                </a:solidFill>
              </a:rPr>
              <a:t>信息增益</a:t>
            </a:r>
            <a:endParaRPr lang="en-US" altLang="zh-CN" dirty="0">
              <a:solidFill>
                <a:srgbClr val="FF0000"/>
              </a:solidFill>
            </a:endParaRPr>
          </a:p>
          <a:p>
            <a:pPr lvl="1"/>
            <a:r>
              <a:rPr lang="zh-CN" altLang="en-US" dirty="0">
                <a:solidFill>
                  <a:schemeClr val="tx1"/>
                </a:solidFill>
              </a:rPr>
              <a:t>假设</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是</a:t>
            </a:r>
            <a:r>
              <a:rPr lang="en-US" altLang="zh-CN" dirty="0">
                <a:solidFill>
                  <a:schemeClr val="tx1"/>
                </a:solidFill>
              </a:rPr>
              <a:t>D</a:t>
            </a:r>
            <a:r>
              <a:rPr lang="zh-CN" altLang="en-US" dirty="0">
                <a:solidFill>
                  <a:schemeClr val="tx1"/>
                </a:solidFill>
              </a:rPr>
              <a:t>中任意样本属于类 </a:t>
            </a:r>
            <a:r>
              <a:rPr lang="en-US" altLang="zh-CN" dirty="0">
                <a:solidFill>
                  <a:schemeClr val="tx1"/>
                </a:solidFill>
              </a:rPr>
              <a:t>i (i=1,2…m)</a:t>
            </a:r>
            <a:r>
              <a:rPr lang="zh-CN" altLang="en-US" dirty="0">
                <a:solidFill>
                  <a:schemeClr val="tx1"/>
                </a:solidFill>
              </a:rPr>
              <a:t>的非零概率，并用</a:t>
            </a:r>
            <a:r>
              <a:rPr lang="en-US" altLang="zh-CN" dirty="0">
                <a:solidFill>
                  <a:schemeClr val="tx1"/>
                </a:solidFill>
              </a:rPr>
              <a:t>|D</a:t>
            </a:r>
            <a:r>
              <a:rPr lang="en-US" altLang="zh-CN" baseline="-25000" dirty="0">
                <a:solidFill>
                  <a:schemeClr val="tx1"/>
                </a:solidFill>
              </a:rPr>
              <a:t>i </a:t>
            </a:r>
            <a:r>
              <a:rPr lang="en-US" altLang="zh-CN" dirty="0">
                <a:solidFill>
                  <a:schemeClr val="tx1"/>
                </a:solidFill>
              </a:rPr>
              <a:t>|/|D| </a:t>
            </a:r>
            <a:r>
              <a:rPr lang="zh-CN" altLang="en-US" dirty="0">
                <a:solidFill>
                  <a:schemeClr val="tx1"/>
                </a:solidFill>
              </a:rPr>
              <a:t>估计。对</a:t>
            </a:r>
            <a:r>
              <a:rPr lang="en-US" altLang="zh-CN" dirty="0">
                <a:solidFill>
                  <a:schemeClr val="tx1"/>
                </a:solidFill>
              </a:rPr>
              <a:t>D</a:t>
            </a:r>
            <a:r>
              <a:rPr lang="zh-CN" altLang="en-US" dirty="0">
                <a:solidFill>
                  <a:schemeClr val="tx1"/>
                </a:solidFill>
              </a:rPr>
              <a:t>中样本分类所需要的期望信息（熵）由下式给出：</a:t>
            </a:r>
            <a:endParaRPr lang="en-US" altLang="zh-CN" dirty="0">
              <a:solidFill>
                <a:schemeClr val="tx1"/>
              </a:solidFill>
            </a:endParaRPr>
          </a:p>
          <a:p>
            <a:endParaRPr lang="en-US" altLang="zh-CN" dirty="0">
              <a:solidFill>
                <a:schemeClr val="tx1"/>
              </a:solidFill>
            </a:endParaRPr>
          </a:p>
          <a:p>
            <a:pPr lvl="1"/>
            <a:r>
              <a:rPr lang="zh-CN" altLang="en-US" dirty="0">
                <a:solidFill>
                  <a:schemeClr val="tx1"/>
                </a:solidFill>
              </a:rPr>
              <a:t>用属性</a:t>
            </a:r>
            <a:r>
              <a:rPr lang="en-US" altLang="zh-CN" dirty="0">
                <a:solidFill>
                  <a:schemeClr val="tx1"/>
                </a:solidFill>
              </a:rPr>
              <a:t>A</a:t>
            </a:r>
            <a:r>
              <a:rPr lang="zh-CN" altLang="en-US" dirty="0">
                <a:solidFill>
                  <a:schemeClr val="tx1"/>
                </a:solidFill>
              </a:rPr>
              <a:t>将</a:t>
            </a:r>
            <a:r>
              <a:rPr lang="en-US" altLang="zh-CN" dirty="0">
                <a:solidFill>
                  <a:schemeClr val="tx1"/>
                </a:solidFill>
              </a:rPr>
              <a:t>D</a:t>
            </a:r>
            <a:r>
              <a:rPr lang="zh-CN" altLang="en-US" dirty="0">
                <a:solidFill>
                  <a:schemeClr val="tx1"/>
                </a:solidFill>
              </a:rPr>
              <a:t>划分为</a:t>
            </a:r>
            <a:r>
              <a:rPr lang="en-US" altLang="zh-CN" dirty="0">
                <a:solidFill>
                  <a:schemeClr val="tx1"/>
                </a:solidFill>
              </a:rPr>
              <a:t>v</a:t>
            </a:r>
            <a:r>
              <a:rPr lang="zh-CN" altLang="en-US" dirty="0">
                <a:solidFill>
                  <a:schemeClr val="tx1"/>
                </a:solidFill>
              </a:rPr>
              <a:t>个分区或子集后，为了得到准确的分类，我们还需要多少信息？这个量由下式度量：</a:t>
            </a:r>
            <a:endParaRPr lang="en-US" altLang="zh-CN" dirty="0">
              <a:solidFill>
                <a:schemeClr val="tx1"/>
              </a:solidFill>
            </a:endParaRPr>
          </a:p>
          <a:p>
            <a:endParaRPr lang="en-US" altLang="zh-CN" sz="2000" b="1" dirty="0">
              <a:solidFill>
                <a:schemeClr val="tx1"/>
              </a:solidFill>
            </a:endParaRPr>
          </a:p>
          <a:p>
            <a:endParaRPr lang="en-US" altLang="zh-CN" sz="2000" b="1" dirty="0">
              <a:solidFill>
                <a:schemeClr val="tx1"/>
              </a:solidFill>
            </a:endParaRPr>
          </a:p>
          <a:p>
            <a:pPr lvl="1"/>
            <a:r>
              <a:rPr lang="zh-CN" altLang="en-US" dirty="0">
                <a:solidFill>
                  <a:schemeClr val="tx1"/>
                </a:solidFill>
              </a:rPr>
              <a:t>信息增益为：</a:t>
            </a:r>
            <a:endParaRPr lang="en-US" altLang="zh-CN" dirty="0">
              <a:solidFill>
                <a:schemeClr val="tx1"/>
              </a:solidFill>
            </a:endParaRPr>
          </a:p>
          <a:p>
            <a:pPr lvl="1"/>
            <a:r>
              <a:rPr lang="zh-CN" altLang="en-US" dirty="0">
                <a:solidFill>
                  <a:schemeClr val="tx1"/>
                </a:solidFill>
              </a:rPr>
              <a:t>选择具有</a:t>
            </a:r>
            <a:r>
              <a:rPr lang="zh-CN" altLang="en-US" dirty="0">
                <a:solidFill>
                  <a:srgbClr val="FF0000"/>
                </a:solidFill>
              </a:rPr>
              <a:t>最高信息增益</a:t>
            </a:r>
            <a:r>
              <a:rPr lang="zh-CN" altLang="en-US" dirty="0">
                <a:solidFill>
                  <a:schemeClr val="tx1"/>
                </a:solidFill>
              </a:rPr>
              <a:t>的属性作为结点</a:t>
            </a:r>
            <a:r>
              <a:rPr lang="en-US" altLang="zh-CN" dirty="0">
                <a:solidFill>
                  <a:schemeClr val="tx1"/>
                </a:solidFill>
              </a:rPr>
              <a:t>N</a:t>
            </a:r>
            <a:r>
              <a:rPr lang="zh-CN" altLang="en-US" dirty="0">
                <a:solidFill>
                  <a:schemeClr val="tx1"/>
                </a:solidFill>
              </a:rPr>
              <a:t>的分裂属性！</a:t>
            </a:r>
          </a:p>
          <a:p>
            <a:endParaRPr lang="zh-CN" altLang="en-US" dirty="0">
              <a:solidFill>
                <a:schemeClr val="tx1"/>
              </a:solidFill>
            </a:endParaRPr>
          </a:p>
          <a:p>
            <a:endParaRPr lang="zh-CN" altLang="en-US" sz="2000" b="1" dirty="0">
              <a:solidFill>
                <a:srgbClr val="333399"/>
              </a:solidFill>
            </a:endParaRPr>
          </a:p>
          <a:p>
            <a:endParaRPr lang="zh-CN" altLang="en-US" dirty="0"/>
          </a:p>
        </p:txBody>
      </p:sp>
      <p:graphicFrame>
        <p:nvGraphicFramePr>
          <p:cNvPr id="9" name="对象 8">
            <a:extLst>
              <a:ext uri="{FF2B5EF4-FFF2-40B4-BE49-F238E27FC236}">
                <a16:creationId xmlns="" xmlns:a16="http://schemas.microsoft.com/office/drawing/2014/main" id="{AAF30261-04B6-4BD9-9BD8-FB4F64C23A98}"/>
              </a:ext>
            </a:extLst>
          </p:cNvPr>
          <p:cNvGraphicFramePr>
            <a:graphicFrameLocks noChangeAspect="1"/>
          </p:cNvGraphicFramePr>
          <p:nvPr>
            <p:extLst>
              <p:ext uri="{D42A27DB-BD31-4B8C-83A1-F6EECF244321}">
                <p14:modId xmlns:p14="http://schemas.microsoft.com/office/powerpoint/2010/main" val="934018724"/>
              </p:ext>
            </p:extLst>
          </p:nvPr>
        </p:nvGraphicFramePr>
        <p:xfrm>
          <a:off x="2632212" y="2204864"/>
          <a:ext cx="3077921" cy="780741"/>
        </p:xfrm>
        <a:graphic>
          <a:graphicData uri="http://schemas.openxmlformats.org/presentationml/2006/ole">
            <mc:AlternateContent xmlns:mc="http://schemas.openxmlformats.org/markup-compatibility/2006">
              <mc:Choice xmlns:v="urn:schemas-microsoft-com:vml" Requires="v">
                <p:oleObj spid="_x0000_s3680" name="Equation" r:id="rId3" imgW="1663560" imgH="431640" progId="Equation.DSMT4">
                  <p:embed/>
                </p:oleObj>
              </mc:Choice>
              <mc:Fallback>
                <p:oleObj name="Equation" r:id="rId3" imgW="1663560" imgH="431640" progId="Equation.DSMT4">
                  <p:embed/>
                  <p:pic>
                    <p:nvPicPr>
                      <p:cNvPr id="5" name="对象 4">
                        <a:extLst>
                          <a:ext uri="{FF2B5EF4-FFF2-40B4-BE49-F238E27FC236}">
                            <a16:creationId xmlns="" xmlns:a16="http://schemas.microsoft.com/office/drawing/2014/main" id="{1A444CD4-0E83-4F63-95EC-E6178965B3CF}"/>
                          </a:ext>
                        </a:extLst>
                      </p:cNvPr>
                      <p:cNvPicPr>
                        <a:picLocks noChangeAspect="1" noChangeArrowheads="1"/>
                      </p:cNvPicPr>
                      <p:nvPr/>
                    </p:nvPicPr>
                    <p:blipFill>
                      <a:blip r:embed="rId4"/>
                      <a:srcRect/>
                      <a:stretch>
                        <a:fillRect/>
                      </a:stretch>
                    </p:blipFill>
                    <p:spPr bwMode="auto">
                      <a:xfrm>
                        <a:off x="2632212" y="2204864"/>
                        <a:ext cx="3077921" cy="780741"/>
                      </a:xfrm>
                      <a:prstGeom prst="rect">
                        <a:avLst/>
                      </a:prstGeom>
                      <a:noFill/>
                      <a:ln>
                        <a:noFill/>
                      </a:ln>
                    </p:spPr>
                  </p:pic>
                </p:oleObj>
              </mc:Fallback>
            </mc:AlternateContent>
          </a:graphicData>
        </a:graphic>
      </p:graphicFrame>
      <p:graphicFrame>
        <p:nvGraphicFramePr>
          <p:cNvPr id="10" name="对象 9">
            <a:extLst>
              <a:ext uri="{FF2B5EF4-FFF2-40B4-BE49-F238E27FC236}">
                <a16:creationId xmlns="" xmlns:a16="http://schemas.microsoft.com/office/drawing/2014/main" id="{91B9E656-A250-4351-A05E-05DED25D9B05}"/>
              </a:ext>
            </a:extLst>
          </p:cNvPr>
          <p:cNvGraphicFramePr>
            <a:graphicFrameLocks noChangeAspect="1"/>
          </p:cNvGraphicFramePr>
          <p:nvPr>
            <p:extLst>
              <p:ext uri="{D42A27DB-BD31-4B8C-83A1-F6EECF244321}">
                <p14:modId xmlns:p14="http://schemas.microsoft.com/office/powerpoint/2010/main" val="1783547"/>
              </p:ext>
            </p:extLst>
          </p:nvPr>
        </p:nvGraphicFramePr>
        <p:xfrm>
          <a:off x="2452706" y="3933056"/>
          <a:ext cx="3436935" cy="908850"/>
        </p:xfrm>
        <a:graphic>
          <a:graphicData uri="http://schemas.openxmlformats.org/presentationml/2006/ole">
            <mc:AlternateContent xmlns:mc="http://schemas.openxmlformats.org/markup-compatibility/2006">
              <mc:Choice xmlns:v="urn:schemas-microsoft-com:vml" Requires="v">
                <p:oleObj spid="_x0000_s3681" name="Equation" r:id="rId5" imgW="1879560" imgH="507960" progId="Equation.DSMT4">
                  <p:embed/>
                </p:oleObj>
              </mc:Choice>
              <mc:Fallback>
                <p:oleObj name="Equation" r:id="rId5" imgW="1879560" imgH="507960" progId="Equation.DSMT4">
                  <p:embed/>
                  <p:pic>
                    <p:nvPicPr>
                      <p:cNvPr id="9" name="对象 8">
                        <a:extLst>
                          <a:ext uri="{FF2B5EF4-FFF2-40B4-BE49-F238E27FC236}">
                            <a16:creationId xmlns="" xmlns:a16="http://schemas.microsoft.com/office/drawing/2014/main" id="{AAF30261-04B6-4BD9-9BD8-FB4F64C23A98}"/>
                          </a:ext>
                        </a:extLst>
                      </p:cNvPr>
                      <p:cNvPicPr>
                        <a:picLocks noChangeAspect="1" noChangeArrowheads="1"/>
                      </p:cNvPicPr>
                      <p:nvPr/>
                    </p:nvPicPr>
                    <p:blipFill>
                      <a:blip r:embed="rId6"/>
                      <a:srcRect/>
                      <a:stretch>
                        <a:fillRect/>
                      </a:stretch>
                    </p:blipFill>
                    <p:spPr bwMode="auto">
                      <a:xfrm>
                        <a:off x="2452706" y="3933056"/>
                        <a:ext cx="3436935" cy="908850"/>
                      </a:xfrm>
                      <a:prstGeom prst="rect">
                        <a:avLst/>
                      </a:prstGeom>
                      <a:noFill/>
                      <a:ln>
                        <a:noFill/>
                      </a:ln>
                    </p:spPr>
                  </p:pic>
                </p:oleObj>
              </mc:Fallback>
            </mc:AlternateContent>
          </a:graphicData>
        </a:graphic>
      </p:graphicFrame>
      <p:graphicFrame>
        <p:nvGraphicFramePr>
          <p:cNvPr id="11" name="对象 10">
            <a:extLst>
              <a:ext uri="{FF2B5EF4-FFF2-40B4-BE49-F238E27FC236}">
                <a16:creationId xmlns="" xmlns:a16="http://schemas.microsoft.com/office/drawing/2014/main" id="{6E2F2E47-640D-471F-8EEE-55330E756FDD}"/>
              </a:ext>
            </a:extLst>
          </p:cNvPr>
          <p:cNvGraphicFramePr>
            <a:graphicFrameLocks noChangeAspect="1"/>
          </p:cNvGraphicFramePr>
          <p:nvPr>
            <p:extLst>
              <p:ext uri="{D42A27DB-BD31-4B8C-83A1-F6EECF244321}">
                <p14:modId xmlns:p14="http://schemas.microsoft.com/office/powerpoint/2010/main" val="1659368710"/>
              </p:ext>
            </p:extLst>
          </p:nvPr>
        </p:nvGraphicFramePr>
        <p:xfrm>
          <a:off x="2915816" y="5085184"/>
          <a:ext cx="3190875" cy="404812"/>
        </p:xfrm>
        <a:graphic>
          <a:graphicData uri="http://schemas.openxmlformats.org/presentationml/2006/ole">
            <mc:AlternateContent xmlns:mc="http://schemas.openxmlformats.org/markup-compatibility/2006">
              <mc:Choice xmlns:v="urn:schemas-microsoft-com:vml" Requires="v">
                <p:oleObj spid="_x0000_s3682" name="Equation" r:id="rId7" imgW="1955520" imgH="253800" progId="Equation.DSMT4">
                  <p:embed/>
                </p:oleObj>
              </mc:Choice>
              <mc:Fallback>
                <p:oleObj name="Equation" r:id="rId7" imgW="1955520" imgH="253800" progId="Equation.DSMT4">
                  <p:embed/>
                  <p:pic>
                    <p:nvPicPr>
                      <p:cNvPr id="10" name="对象 9">
                        <a:extLst>
                          <a:ext uri="{FF2B5EF4-FFF2-40B4-BE49-F238E27FC236}">
                            <a16:creationId xmlns="" xmlns:a16="http://schemas.microsoft.com/office/drawing/2014/main" id="{91B9E656-A250-4351-A05E-05DED25D9B05}"/>
                          </a:ext>
                        </a:extLst>
                      </p:cNvPr>
                      <p:cNvPicPr>
                        <a:picLocks noChangeAspect="1" noChangeArrowheads="1"/>
                      </p:cNvPicPr>
                      <p:nvPr/>
                    </p:nvPicPr>
                    <p:blipFill>
                      <a:blip r:embed="rId8"/>
                      <a:srcRect/>
                      <a:stretch>
                        <a:fillRect/>
                      </a:stretch>
                    </p:blipFill>
                    <p:spPr bwMode="auto">
                      <a:xfrm>
                        <a:off x="2915816" y="5085184"/>
                        <a:ext cx="3190875" cy="4048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4930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396AC2-41D3-44BE-A07D-87063751F94E}"/>
              </a:ext>
            </a:extLst>
          </p:cNvPr>
          <p:cNvSpPr>
            <a:spLocks noGrp="1"/>
          </p:cNvSpPr>
          <p:nvPr>
            <p:ph type="title"/>
          </p:nvPr>
        </p:nvSpPr>
        <p:spPr/>
        <p:txBody>
          <a:bodyPr/>
          <a:lstStyle/>
          <a:p>
            <a:r>
              <a:rPr lang="zh-CN" altLang="en-US" dirty="0"/>
              <a:t>信息增益－例</a:t>
            </a:r>
            <a:r>
              <a:rPr lang="en-US" altLang="zh-CN" dirty="0"/>
              <a:t>5.1</a:t>
            </a:r>
            <a:endParaRPr lang="zh-CN" altLang="en-US" dirty="0"/>
          </a:p>
        </p:txBody>
      </p:sp>
      <p:sp>
        <p:nvSpPr>
          <p:cNvPr id="3" name="内容占位符 2">
            <a:extLst>
              <a:ext uri="{FF2B5EF4-FFF2-40B4-BE49-F238E27FC236}">
                <a16:creationId xmlns="" xmlns:a16="http://schemas.microsoft.com/office/drawing/2014/main" id="{824212E3-984A-4D38-99FD-69A7BF6FC58C}"/>
              </a:ext>
            </a:extLst>
          </p:cNvPr>
          <p:cNvSpPr>
            <a:spLocks noGrp="1"/>
          </p:cNvSpPr>
          <p:nvPr>
            <p:ph sz="quarter" idx="10"/>
          </p:nvPr>
        </p:nvSpPr>
        <p:spPr/>
        <p:txBody>
          <a:bodyPr/>
          <a:lstStyle/>
          <a:p>
            <a:pPr marL="0" indent="0">
              <a:buNone/>
            </a:pPr>
            <a:r>
              <a:rPr lang="zh-CN" altLang="en-US" dirty="0">
                <a:solidFill>
                  <a:srgbClr val="FF0000"/>
                </a:solidFill>
              </a:rPr>
              <a:t>例</a:t>
            </a:r>
            <a:r>
              <a:rPr lang="en-US" altLang="zh-CN" dirty="0">
                <a:solidFill>
                  <a:srgbClr val="FF0000"/>
                </a:solidFill>
              </a:rPr>
              <a:t>5.1:</a:t>
            </a:r>
            <a:endParaRPr lang="zh-CN" altLang="en-US" dirty="0">
              <a:solidFill>
                <a:srgbClr val="FF0000"/>
              </a:solidFill>
            </a:endParaRPr>
          </a:p>
        </p:txBody>
      </p:sp>
      <p:graphicFrame>
        <p:nvGraphicFramePr>
          <p:cNvPr id="4" name="表格 3">
            <a:extLst>
              <a:ext uri="{FF2B5EF4-FFF2-40B4-BE49-F238E27FC236}">
                <a16:creationId xmlns="" xmlns:a16="http://schemas.microsoft.com/office/drawing/2014/main" id="{4960AD9B-7B65-46C5-AC66-2F4E88B91036}"/>
              </a:ext>
            </a:extLst>
          </p:cNvPr>
          <p:cNvGraphicFramePr>
            <a:graphicFrameLocks noGrp="1"/>
          </p:cNvGraphicFramePr>
          <p:nvPr>
            <p:extLst>
              <p:ext uri="{D42A27DB-BD31-4B8C-83A1-F6EECF244321}">
                <p14:modId xmlns:p14="http://schemas.microsoft.com/office/powerpoint/2010/main" val="1919084039"/>
              </p:ext>
            </p:extLst>
          </p:nvPr>
        </p:nvGraphicFramePr>
        <p:xfrm>
          <a:off x="1475656" y="967086"/>
          <a:ext cx="7559999" cy="5486250"/>
        </p:xfrm>
        <a:graphic>
          <a:graphicData uri="http://schemas.openxmlformats.org/drawingml/2006/table">
            <a:tbl>
              <a:tblPr/>
              <a:tblGrid>
                <a:gridCol w="1655027">
                  <a:extLst>
                    <a:ext uri="{9D8B030D-6E8A-4147-A177-3AD203B41FA5}">
                      <a16:colId xmlns="" xmlns:a16="http://schemas.microsoft.com/office/drawing/2014/main" val="20000"/>
                    </a:ext>
                  </a:extLst>
                </a:gridCol>
                <a:gridCol w="1204137">
                  <a:extLst>
                    <a:ext uri="{9D8B030D-6E8A-4147-A177-3AD203B41FA5}">
                      <a16:colId xmlns="" xmlns:a16="http://schemas.microsoft.com/office/drawing/2014/main" val="20001"/>
                    </a:ext>
                  </a:extLst>
                </a:gridCol>
                <a:gridCol w="1003448">
                  <a:extLst>
                    <a:ext uri="{9D8B030D-6E8A-4147-A177-3AD203B41FA5}">
                      <a16:colId xmlns="" xmlns:a16="http://schemas.microsoft.com/office/drawing/2014/main" val="20002"/>
                    </a:ext>
                  </a:extLst>
                </a:gridCol>
                <a:gridCol w="1662003">
                  <a:extLst>
                    <a:ext uri="{9D8B030D-6E8A-4147-A177-3AD203B41FA5}">
                      <a16:colId xmlns="" xmlns:a16="http://schemas.microsoft.com/office/drawing/2014/main" val="20003"/>
                    </a:ext>
                  </a:extLst>
                </a:gridCol>
                <a:gridCol w="2035384">
                  <a:extLst>
                    <a:ext uri="{9D8B030D-6E8A-4147-A177-3AD203B41FA5}">
                      <a16:colId xmlns="" xmlns:a16="http://schemas.microsoft.com/office/drawing/2014/main" val="20004"/>
                    </a:ext>
                  </a:extLst>
                </a:gridCol>
              </a:tblGrid>
              <a:tr h="36000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age</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income</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student</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credit_rating</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buys_computer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0"/>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1"/>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2"/>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3"/>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4"/>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5"/>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6"/>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7"/>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8"/>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09"/>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10"/>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11"/>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12"/>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13"/>
                  </a:ext>
                </a:extLst>
              </a:tr>
              <a:tr h="36000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marT="45715" marB="4571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 xmlns:a16="http://schemas.microsoft.com/office/drawing/2014/main" val="10014"/>
                  </a:ext>
                </a:extLst>
              </a:tr>
            </a:tbl>
          </a:graphicData>
        </a:graphic>
      </p:graphicFrame>
    </p:spTree>
    <p:extLst>
      <p:ext uri="{BB962C8B-B14F-4D97-AF65-F5344CB8AC3E}">
        <p14:creationId xmlns:p14="http://schemas.microsoft.com/office/powerpoint/2010/main" val="2501317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B8C9C0-8F6D-48EA-9D00-18D161D50D4B}"/>
              </a:ext>
            </a:extLst>
          </p:cNvPr>
          <p:cNvSpPr>
            <a:spLocks noGrp="1"/>
          </p:cNvSpPr>
          <p:nvPr>
            <p:ph type="title"/>
          </p:nvPr>
        </p:nvSpPr>
        <p:spPr/>
        <p:txBody>
          <a:bodyPr/>
          <a:lstStyle/>
          <a:p>
            <a:r>
              <a:rPr lang="zh-CN" altLang="en-US" dirty="0"/>
              <a:t>信息增益－例</a:t>
            </a:r>
            <a:r>
              <a:rPr lang="en-US" altLang="zh-CN" dirty="0"/>
              <a:t>5.1</a:t>
            </a:r>
            <a:endParaRPr lang="zh-CN" altLang="en-US" dirty="0"/>
          </a:p>
        </p:txBody>
      </p:sp>
      <p:sp>
        <p:nvSpPr>
          <p:cNvPr id="3" name="内容占位符 2">
            <a:extLst>
              <a:ext uri="{FF2B5EF4-FFF2-40B4-BE49-F238E27FC236}">
                <a16:creationId xmlns="" xmlns:a16="http://schemas.microsoft.com/office/drawing/2014/main" id="{FB94BEF9-C5A6-4BB6-9955-D4E6A489DBA1}"/>
              </a:ext>
            </a:extLst>
          </p:cNvPr>
          <p:cNvSpPr>
            <a:spLocks noGrp="1"/>
          </p:cNvSpPr>
          <p:nvPr>
            <p:ph sz="quarter" idx="10"/>
          </p:nvPr>
        </p:nvSpPr>
        <p:spPr/>
        <p:txBody>
          <a:bodyPr/>
          <a:lstStyle/>
          <a:p>
            <a:pPr marL="0" indent="0">
              <a:buNone/>
            </a:pPr>
            <a:r>
              <a:rPr lang="zh-CN" altLang="en-US" dirty="0">
                <a:solidFill>
                  <a:srgbClr val="FF0000"/>
                </a:solidFill>
              </a:rPr>
              <a:t>解：</a:t>
            </a:r>
            <a:endParaRPr lang="en-US" altLang="zh-CN" dirty="0">
              <a:solidFill>
                <a:srgbClr val="FF0000"/>
              </a:solidFill>
            </a:endParaRPr>
          </a:p>
          <a:p>
            <a:pPr marL="432000" lvl="1" indent="0">
              <a:lnSpc>
                <a:spcPct val="120000"/>
              </a:lnSpc>
              <a:spcBef>
                <a:spcPts val="0"/>
              </a:spcBef>
              <a:buNone/>
            </a:pPr>
            <a:r>
              <a:rPr lang="en-US" altLang="zh-CN" dirty="0"/>
              <a:t>Class P: buys_computer = “yes”</a:t>
            </a:r>
          </a:p>
          <a:p>
            <a:pPr marL="432000" lvl="1" indent="0">
              <a:lnSpc>
                <a:spcPct val="120000"/>
              </a:lnSpc>
              <a:spcBef>
                <a:spcPts val="0"/>
              </a:spcBef>
              <a:buNone/>
            </a:pPr>
            <a:r>
              <a:rPr lang="en-US" altLang="zh-CN" dirty="0"/>
              <a:t>Class N: buys_computer = “no”</a:t>
            </a:r>
          </a:p>
          <a:p>
            <a:pPr lvl="1">
              <a:lnSpc>
                <a:spcPct val="120000"/>
              </a:lnSpc>
              <a:spcBef>
                <a:spcPts val="0"/>
              </a:spcBef>
            </a:pPr>
            <a:r>
              <a:rPr lang="zh-CN" altLang="en-US" dirty="0"/>
              <a:t>计算对D中样本分类所需要的期望信息：</a:t>
            </a:r>
            <a:endParaRPr lang="en-US" altLang="zh-CN" dirty="0"/>
          </a:p>
          <a:p>
            <a:pPr lvl="1">
              <a:lnSpc>
                <a:spcPct val="120000"/>
              </a:lnSpc>
              <a:spcBef>
                <a:spcPts val="0"/>
              </a:spcBef>
            </a:pPr>
            <a:endParaRPr lang="en-US" altLang="zh-CN" dirty="0"/>
          </a:p>
          <a:p>
            <a:pPr lvl="1">
              <a:lnSpc>
                <a:spcPct val="120000"/>
              </a:lnSpc>
              <a:spcBef>
                <a:spcPts val="0"/>
              </a:spcBef>
            </a:pPr>
            <a:endParaRPr lang="en-US" altLang="zh-CN" dirty="0"/>
          </a:p>
          <a:p>
            <a:pPr lvl="1">
              <a:lnSpc>
                <a:spcPct val="120000"/>
              </a:lnSpc>
              <a:spcBef>
                <a:spcPts val="0"/>
              </a:spcBef>
            </a:pPr>
            <a:r>
              <a:rPr lang="zh-CN" altLang="en-US" dirty="0"/>
              <a:t>若样本根据age划分，则：</a:t>
            </a:r>
            <a:endParaRPr lang="en-US" altLang="zh-CN" dirty="0"/>
          </a:p>
          <a:p>
            <a:pPr lvl="1">
              <a:lnSpc>
                <a:spcPct val="120000"/>
              </a:lnSpc>
              <a:spcBef>
                <a:spcPts val="0"/>
              </a:spcBef>
            </a:pPr>
            <a:endParaRPr lang="en-US" altLang="zh-CN" dirty="0"/>
          </a:p>
          <a:p>
            <a:pPr lvl="1">
              <a:lnSpc>
                <a:spcPct val="120000"/>
              </a:lnSpc>
              <a:spcBef>
                <a:spcPts val="0"/>
              </a:spcBef>
            </a:pPr>
            <a:endParaRPr lang="en-US" altLang="zh-CN" dirty="0"/>
          </a:p>
          <a:p>
            <a:pPr lvl="1">
              <a:lnSpc>
                <a:spcPct val="120000"/>
              </a:lnSpc>
              <a:spcBef>
                <a:spcPts val="0"/>
              </a:spcBef>
            </a:pPr>
            <a:r>
              <a:rPr lang="zh-CN" altLang="en-US" dirty="0">
                <a:sym typeface="Arial" panose="020B0604020202020204" pitchFamily="34" charset="0"/>
              </a:rPr>
              <a:t>这种划分的信息增益：</a:t>
            </a:r>
            <a:endParaRPr lang="en-US" altLang="zh-CN" dirty="0">
              <a:sym typeface="Arial" panose="020B0604020202020204" pitchFamily="34" charset="0"/>
            </a:endParaRPr>
          </a:p>
          <a:p>
            <a:pPr lvl="1">
              <a:lnSpc>
                <a:spcPct val="120000"/>
              </a:lnSpc>
              <a:spcBef>
                <a:spcPts val="0"/>
              </a:spcBef>
            </a:pPr>
            <a:endParaRPr lang="en-US" altLang="zh-CN" dirty="0">
              <a:sym typeface="Arial" panose="020B0604020202020204" pitchFamily="34" charset="0"/>
            </a:endParaRPr>
          </a:p>
          <a:p>
            <a:pPr lvl="1">
              <a:lnSpc>
                <a:spcPct val="120000"/>
              </a:lnSpc>
              <a:spcBef>
                <a:spcPts val="0"/>
              </a:spcBef>
            </a:pPr>
            <a:endParaRPr lang="en-US" altLang="zh-CN" dirty="0">
              <a:sym typeface="Arial" panose="020B0604020202020204" pitchFamily="34" charset="0"/>
            </a:endParaRPr>
          </a:p>
          <a:p>
            <a:pPr lvl="1">
              <a:lnSpc>
                <a:spcPct val="120000"/>
              </a:lnSpc>
              <a:spcBef>
                <a:spcPts val="0"/>
              </a:spcBef>
            </a:pPr>
            <a:r>
              <a:rPr lang="zh-CN" altLang="en-US" dirty="0"/>
              <a:t>同理：</a:t>
            </a:r>
          </a:p>
          <a:p>
            <a:pPr lvl="1">
              <a:lnSpc>
                <a:spcPct val="120000"/>
              </a:lnSpc>
              <a:spcBef>
                <a:spcPts val="0"/>
              </a:spcBef>
            </a:pPr>
            <a:endParaRPr lang="zh-CN" altLang="en-US" dirty="0">
              <a:sym typeface="Arial" panose="020B0604020202020204" pitchFamily="34" charset="0"/>
            </a:endParaRPr>
          </a:p>
          <a:p>
            <a:pPr lvl="1"/>
            <a:endParaRPr lang="zh-CN" altLang="en-US" dirty="0"/>
          </a:p>
          <a:p>
            <a:pPr lvl="1"/>
            <a:endParaRPr lang="zh-CN" altLang="en-US" b="1" dirty="0">
              <a:solidFill>
                <a:srgbClr val="333399"/>
              </a:solidFill>
            </a:endParaRPr>
          </a:p>
          <a:p>
            <a:pPr lvl="1"/>
            <a:endParaRPr lang="en-US" altLang="zh-CN" dirty="0"/>
          </a:p>
          <a:p>
            <a:endParaRPr lang="zh-CN" altLang="en-US" dirty="0"/>
          </a:p>
        </p:txBody>
      </p:sp>
      <p:graphicFrame>
        <p:nvGraphicFramePr>
          <p:cNvPr id="4" name="Object 3">
            <a:extLst>
              <a:ext uri="{FF2B5EF4-FFF2-40B4-BE49-F238E27FC236}">
                <a16:creationId xmlns="" xmlns:a16="http://schemas.microsoft.com/office/drawing/2014/main" id="{07A4E31B-5259-4469-B64E-76752B0628FD}"/>
              </a:ext>
            </a:extLst>
          </p:cNvPr>
          <p:cNvGraphicFramePr>
            <a:graphicFrameLocks noChangeAspect="1"/>
          </p:cNvGraphicFramePr>
          <p:nvPr>
            <p:extLst>
              <p:ext uri="{D42A27DB-BD31-4B8C-83A1-F6EECF244321}">
                <p14:modId xmlns:p14="http://schemas.microsoft.com/office/powerpoint/2010/main" val="178975083"/>
              </p:ext>
            </p:extLst>
          </p:nvPr>
        </p:nvGraphicFramePr>
        <p:xfrm>
          <a:off x="1953076" y="2401388"/>
          <a:ext cx="6120680" cy="667572"/>
        </p:xfrm>
        <a:graphic>
          <a:graphicData uri="http://schemas.openxmlformats.org/presentationml/2006/ole">
            <mc:AlternateContent xmlns:mc="http://schemas.openxmlformats.org/markup-compatibility/2006">
              <mc:Choice xmlns:v="urn:schemas-microsoft-com:vml" Requires="v">
                <p:oleObj spid="_x0000_s5822" name="Equation" r:id="rId3" imgW="3314700" imgH="393700" progId="Equation.DSMT4">
                  <p:embed/>
                </p:oleObj>
              </mc:Choice>
              <mc:Fallback>
                <p:oleObj name="Equation" r:id="rId3" imgW="3314700" imgH="393700" progId="Equation.DSMT4">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076" y="2401388"/>
                        <a:ext cx="6120680" cy="667572"/>
                      </a:xfrm>
                      <a:prstGeom prst="rect">
                        <a:avLst/>
                      </a:prstGeom>
                      <a:noFill/>
                      <a:ln>
                        <a:noFill/>
                      </a:ln>
                      <a:effectLst/>
                      <a:extLst/>
                    </p:spPr>
                  </p:pic>
                </p:oleObj>
              </mc:Fallback>
            </mc:AlternateContent>
          </a:graphicData>
        </a:graphic>
      </p:graphicFrame>
      <p:graphicFrame>
        <p:nvGraphicFramePr>
          <p:cNvPr id="5" name="Object 6">
            <a:extLst>
              <a:ext uri="{FF2B5EF4-FFF2-40B4-BE49-F238E27FC236}">
                <a16:creationId xmlns="" xmlns:a16="http://schemas.microsoft.com/office/drawing/2014/main" id="{E537E50E-EAFC-4071-B2FF-BC6AC3885414}"/>
              </a:ext>
            </a:extLst>
          </p:cNvPr>
          <p:cNvGraphicFramePr>
            <a:graphicFrameLocks/>
          </p:cNvGraphicFramePr>
          <p:nvPr>
            <p:extLst>
              <p:ext uri="{D42A27DB-BD31-4B8C-83A1-F6EECF244321}">
                <p14:modId xmlns:p14="http://schemas.microsoft.com/office/powerpoint/2010/main" val="385081884"/>
              </p:ext>
            </p:extLst>
          </p:nvPr>
        </p:nvGraphicFramePr>
        <p:xfrm>
          <a:off x="1953076" y="3501008"/>
          <a:ext cx="6507356" cy="667573"/>
        </p:xfrm>
        <a:graphic>
          <a:graphicData uri="http://schemas.openxmlformats.org/presentationml/2006/ole">
            <mc:AlternateContent xmlns:mc="http://schemas.openxmlformats.org/markup-compatibility/2006">
              <mc:Choice xmlns:v="urn:schemas-microsoft-com:vml" Requires="v">
                <p:oleObj spid="_x0000_s5823" r:id="rId5" imgW="3225917" imgH="393797" progId="Equation.3">
                  <p:embed/>
                </p:oleObj>
              </mc:Choice>
              <mc:Fallback>
                <p:oleObj r:id="rId5" imgW="3225917" imgH="393797" progId="Equation.3">
                  <p:embed/>
                  <p:pic>
                    <p:nvPicPr>
                      <p:cNvPr id="7"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3076" y="3501008"/>
                        <a:ext cx="6507356" cy="667573"/>
                      </a:xfrm>
                      <a:prstGeom prst="rect">
                        <a:avLst/>
                      </a:prstGeom>
                      <a:noFill/>
                      <a:ln>
                        <a:noFill/>
                      </a:ln>
                      <a:extLst/>
                    </p:spPr>
                  </p:pic>
                </p:oleObj>
              </mc:Fallback>
            </mc:AlternateContent>
          </a:graphicData>
        </a:graphic>
      </p:graphicFrame>
      <p:graphicFrame>
        <p:nvGraphicFramePr>
          <p:cNvPr id="6" name="Object 9">
            <a:extLst>
              <a:ext uri="{FF2B5EF4-FFF2-40B4-BE49-F238E27FC236}">
                <a16:creationId xmlns="" xmlns:a16="http://schemas.microsoft.com/office/drawing/2014/main" id="{338D0C93-33E2-483E-AA48-13A8A9E0D6D0}"/>
              </a:ext>
            </a:extLst>
          </p:cNvPr>
          <p:cNvGraphicFramePr>
            <a:graphicFrameLocks noChangeAspect="1"/>
          </p:cNvGraphicFramePr>
          <p:nvPr>
            <p:extLst>
              <p:ext uri="{D42A27DB-BD31-4B8C-83A1-F6EECF244321}">
                <p14:modId xmlns:p14="http://schemas.microsoft.com/office/powerpoint/2010/main" val="925676206"/>
              </p:ext>
            </p:extLst>
          </p:nvPr>
        </p:nvGraphicFramePr>
        <p:xfrm>
          <a:off x="1953076" y="4653136"/>
          <a:ext cx="5067196" cy="461680"/>
        </p:xfrm>
        <a:graphic>
          <a:graphicData uri="http://schemas.openxmlformats.org/presentationml/2006/ole">
            <mc:AlternateContent xmlns:mc="http://schemas.openxmlformats.org/markup-compatibility/2006">
              <mc:Choice xmlns:v="urn:schemas-microsoft-com:vml" Requires="v">
                <p:oleObj spid="_x0000_s5824" r:id="rId7" imgW="2552700" imgH="241300" progId="Equation.3">
                  <p:embed/>
                </p:oleObj>
              </mc:Choice>
              <mc:Fallback>
                <p:oleObj r:id="rId7" imgW="2552700" imgH="241300" progId="Equation.3">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3076" y="4653136"/>
                        <a:ext cx="5067196" cy="461680"/>
                      </a:xfrm>
                      <a:prstGeom prst="rect">
                        <a:avLst/>
                      </a:prstGeom>
                      <a:noFill/>
                      <a:ln>
                        <a:noFill/>
                      </a:ln>
                      <a:effectLst/>
                    </p:spPr>
                  </p:pic>
                </p:oleObj>
              </mc:Fallback>
            </mc:AlternateContent>
          </a:graphicData>
        </a:graphic>
      </p:graphicFrame>
      <p:graphicFrame>
        <p:nvGraphicFramePr>
          <p:cNvPr id="7" name="Object 10">
            <a:extLst>
              <a:ext uri="{FF2B5EF4-FFF2-40B4-BE49-F238E27FC236}">
                <a16:creationId xmlns="" xmlns:a16="http://schemas.microsoft.com/office/drawing/2014/main" id="{5473E912-6EF5-4EC3-8BAC-B96327164C21}"/>
              </a:ext>
            </a:extLst>
          </p:cNvPr>
          <p:cNvGraphicFramePr>
            <a:graphicFrameLocks noChangeAspect="1"/>
          </p:cNvGraphicFramePr>
          <p:nvPr>
            <p:extLst>
              <p:ext uri="{D42A27DB-BD31-4B8C-83A1-F6EECF244321}">
                <p14:modId xmlns:p14="http://schemas.microsoft.com/office/powerpoint/2010/main" val="379044421"/>
              </p:ext>
            </p:extLst>
          </p:nvPr>
        </p:nvGraphicFramePr>
        <p:xfrm>
          <a:off x="2123728" y="5425290"/>
          <a:ext cx="3312368" cy="1100054"/>
        </p:xfrm>
        <a:graphic>
          <a:graphicData uri="http://schemas.openxmlformats.org/presentationml/2006/ole">
            <mc:AlternateContent xmlns:mc="http://schemas.openxmlformats.org/markup-compatibility/2006">
              <mc:Choice xmlns:v="urn:schemas-microsoft-com:vml" Requires="v">
                <p:oleObj spid="_x0000_s5825" r:id="rId9" imgW="3594100" imgH="1193800" progId="Equation.3">
                  <p:embed/>
                </p:oleObj>
              </mc:Choice>
              <mc:Fallback>
                <p:oleObj r:id="rId9" imgW="3594100" imgH="1193800" progId="Equation.3">
                  <p:embed/>
                  <p:pic>
                    <p:nvPicPr>
                      <p:cNvPr id="1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8" y="5425290"/>
                        <a:ext cx="3312368" cy="11000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58132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3CF79-75A6-4784-9F58-047B3D5942F1}"/>
              </a:ext>
            </a:extLst>
          </p:cNvPr>
          <p:cNvSpPr>
            <a:spLocks noGrp="1"/>
          </p:cNvSpPr>
          <p:nvPr>
            <p:ph type="title"/>
          </p:nvPr>
        </p:nvSpPr>
        <p:spPr/>
        <p:txBody>
          <a:bodyPr/>
          <a:lstStyle/>
          <a:p>
            <a:r>
              <a:rPr lang="zh-CN" altLang="en-US" dirty="0"/>
              <a:t>分类 </a:t>
            </a:r>
            <a:r>
              <a:rPr lang="en-US" altLang="zh-CN" dirty="0"/>
              <a:t>VS. </a:t>
            </a:r>
            <a:r>
              <a:rPr lang="zh-CN" altLang="en-US" dirty="0"/>
              <a:t>预测</a:t>
            </a:r>
          </a:p>
        </p:txBody>
      </p:sp>
      <p:sp>
        <p:nvSpPr>
          <p:cNvPr id="3" name="内容占位符 2">
            <a:extLst>
              <a:ext uri="{FF2B5EF4-FFF2-40B4-BE49-F238E27FC236}">
                <a16:creationId xmlns="" xmlns:a16="http://schemas.microsoft.com/office/drawing/2014/main" id="{86481B7A-5033-42BF-8471-A136CCACDB70}"/>
              </a:ext>
            </a:extLst>
          </p:cNvPr>
          <p:cNvSpPr>
            <a:spLocks noGrp="1"/>
          </p:cNvSpPr>
          <p:nvPr>
            <p:ph sz="quarter" idx="10"/>
          </p:nvPr>
        </p:nvSpPr>
        <p:spPr/>
        <p:txBody>
          <a:bodyPr/>
          <a:lstStyle/>
          <a:p>
            <a:r>
              <a:rPr lang="zh-CN" altLang="en-US" dirty="0"/>
              <a:t>分类与预测</a:t>
            </a:r>
            <a:endParaRPr lang="en-US" altLang="zh-CN" dirty="0">
              <a:solidFill>
                <a:schemeClr val="tx1"/>
              </a:solidFill>
            </a:endParaRPr>
          </a:p>
          <a:p>
            <a:pPr lvl="1"/>
            <a:r>
              <a:rPr lang="zh-CN" altLang="en-US" dirty="0">
                <a:solidFill>
                  <a:schemeClr val="tx1"/>
                </a:solidFill>
              </a:rPr>
              <a:t>两种数据分析形式，用于提取描述重要数据类或预测未来数据趋势的模型</a:t>
            </a:r>
            <a:endParaRPr lang="en-US" altLang="zh-CN" dirty="0">
              <a:solidFill>
                <a:schemeClr val="tx1"/>
              </a:solidFill>
            </a:endParaRPr>
          </a:p>
          <a:p>
            <a:r>
              <a:rPr lang="zh-CN" altLang="en-US" dirty="0"/>
              <a:t>典型应用</a:t>
            </a:r>
            <a:endParaRPr lang="en-US" altLang="zh-CN" dirty="0">
              <a:solidFill>
                <a:schemeClr val="tx1"/>
              </a:solidFill>
            </a:endParaRPr>
          </a:p>
          <a:p>
            <a:pPr lvl="1"/>
            <a:r>
              <a:rPr lang="zh-CN" altLang="en-US" dirty="0">
                <a:solidFill>
                  <a:schemeClr val="bg2">
                    <a:lumMod val="25000"/>
                  </a:schemeClr>
                </a:solidFill>
              </a:rPr>
              <a:t>信誉证实（分类为低，中，高风险）</a:t>
            </a:r>
          </a:p>
          <a:p>
            <a:pPr lvl="1"/>
            <a:r>
              <a:rPr lang="zh-CN" altLang="en-US" dirty="0"/>
              <a:t>医疗诊断（肿瘤是良性还是恶性）</a:t>
            </a:r>
          </a:p>
          <a:p>
            <a:pPr lvl="1"/>
            <a:r>
              <a:rPr lang="zh-CN" altLang="en-US" dirty="0"/>
              <a:t>性能预测</a:t>
            </a:r>
            <a:endParaRPr lang="en-US" altLang="zh-CN" dirty="0"/>
          </a:p>
          <a:p>
            <a:pPr lvl="1"/>
            <a:r>
              <a:rPr lang="zh-CN" altLang="en-US" dirty="0">
                <a:solidFill>
                  <a:schemeClr val="tx1"/>
                </a:solidFill>
              </a:rPr>
              <a:t>市场定位</a:t>
            </a:r>
            <a:endParaRPr lang="en-US" altLang="zh-CN" dirty="0">
              <a:solidFill>
                <a:schemeClr val="tx1"/>
              </a:solidFill>
            </a:endParaRPr>
          </a:p>
          <a:p>
            <a:endParaRPr lang="zh-CN" altLang="en-US" dirty="0"/>
          </a:p>
        </p:txBody>
      </p:sp>
      <p:sp>
        <p:nvSpPr>
          <p:cNvPr id="4" name="矩形 3">
            <a:extLst>
              <a:ext uri="{FF2B5EF4-FFF2-40B4-BE49-F238E27FC236}">
                <a16:creationId xmlns="" xmlns:a16="http://schemas.microsoft.com/office/drawing/2014/main" id="{35568E15-27A6-4F34-9896-BA3635A55E44}"/>
              </a:ext>
            </a:extLst>
          </p:cNvPr>
          <p:cNvSpPr/>
          <p:nvPr/>
        </p:nvSpPr>
        <p:spPr>
          <a:xfrm>
            <a:off x="7434175" y="233351"/>
            <a:ext cx="1678665"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5.1 </a:t>
            </a:r>
            <a:r>
              <a:rPr lang="zh-CN" altLang="en-US" sz="2000" b="1" dirty="0">
                <a:solidFill>
                  <a:schemeClr val="bg1"/>
                </a:solidFill>
                <a:latin typeface="微软雅黑" panose="020B0503020204020204" pitchFamily="34" charset="-122"/>
                <a:ea typeface="微软雅黑" panose="020B0503020204020204" pitchFamily="34" charset="-122"/>
              </a:rPr>
              <a:t>基本概念</a:t>
            </a:r>
          </a:p>
        </p:txBody>
      </p:sp>
    </p:spTree>
    <p:extLst>
      <p:ext uri="{BB962C8B-B14F-4D97-AF65-F5344CB8AC3E}">
        <p14:creationId xmlns:p14="http://schemas.microsoft.com/office/powerpoint/2010/main" val="49760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B8C9C0-8F6D-48EA-9D00-18D161D50D4B}"/>
              </a:ext>
            </a:extLst>
          </p:cNvPr>
          <p:cNvSpPr>
            <a:spLocks noGrp="1"/>
          </p:cNvSpPr>
          <p:nvPr>
            <p:ph type="title"/>
          </p:nvPr>
        </p:nvSpPr>
        <p:spPr/>
        <p:txBody>
          <a:bodyPr/>
          <a:lstStyle/>
          <a:p>
            <a:r>
              <a:rPr lang="zh-CN" altLang="en-US" dirty="0"/>
              <a:t>信息增益－例</a:t>
            </a:r>
            <a:r>
              <a:rPr lang="en-US" altLang="zh-CN" dirty="0"/>
              <a:t>5.1</a:t>
            </a:r>
            <a:endParaRPr lang="zh-CN" altLang="en-US" dirty="0"/>
          </a:p>
        </p:txBody>
      </p:sp>
      <p:sp>
        <p:nvSpPr>
          <p:cNvPr id="3" name="内容占位符 2">
            <a:extLst>
              <a:ext uri="{FF2B5EF4-FFF2-40B4-BE49-F238E27FC236}">
                <a16:creationId xmlns="" xmlns:a16="http://schemas.microsoft.com/office/drawing/2014/main" id="{FB94BEF9-C5A6-4BB6-9955-D4E6A489DBA1}"/>
              </a:ext>
            </a:extLst>
          </p:cNvPr>
          <p:cNvSpPr>
            <a:spLocks noGrp="1"/>
          </p:cNvSpPr>
          <p:nvPr>
            <p:ph sz="quarter" idx="10"/>
          </p:nvPr>
        </p:nvSpPr>
        <p:spPr/>
        <p:txBody>
          <a:bodyPr/>
          <a:lstStyle/>
          <a:p>
            <a:pPr lvl="1"/>
            <a:r>
              <a:rPr lang="zh-CN" altLang="en-US" dirty="0"/>
              <a:t>由于</a:t>
            </a:r>
            <a:r>
              <a:rPr lang="en-US" altLang="zh-CN" dirty="0"/>
              <a:t>age</a:t>
            </a:r>
            <a:r>
              <a:rPr lang="zh-CN" altLang="en-US" dirty="0"/>
              <a:t>在属性中具有最高的信息增益，所以它被选作分裂属性：</a:t>
            </a:r>
          </a:p>
        </p:txBody>
      </p:sp>
      <p:pic>
        <p:nvPicPr>
          <p:cNvPr id="4" name="Picture 4">
            <a:extLst>
              <a:ext uri="{FF2B5EF4-FFF2-40B4-BE49-F238E27FC236}">
                <a16:creationId xmlns="" xmlns:a16="http://schemas.microsoft.com/office/drawing/2014/main" id="{59C14E0A-7475-47C1-8B83-77F7B7A56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96699"/>
            <a:ext cx="7086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47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B8C9C0-8F6D-48EA-9D00-18D161D50D4B}"/>
              </a:ext>
            </a:extLst>
          </p:cNvPr>
          <p:cNvSpPr>
            <a:spLocks noGrp="1"/>
          </p:cNvSpPr>
          <p:nvPr>
            <p:ph type="title"/>
          </p:nvPr>
        </p:nvSpPr>
        <p:spPr/>
        <p:txBody>
          <a:bodyPr/>
          <a:lstStyle/>
          <a:p>
            <a:r>
              <a:rPr lang="zh-CN" altLang="en-US" dirty="0"/>
              <a:t>信息增益－例</a:t>
            </a:r>
            <a:r>
              <a:rPr lang="en-US" altLang="zh-CN" dirty="0"/>
              <a:t>5.1</a:t>
            </a:r>
            <a:endParaRPr lang="zh-CN" altLang="en-US" dirty="0"/>
          </a:p>
        </p:txBody>
      </p:sp>
      <p:sp>
        <p:nvSpPr>
          <p:cNvPr id="3" name="内容占位符 2">
            <a:extLst>
              <a:ext uri="{FF2B5EF4-FFF2-40B4-BE49-F238E27FC236}">
                <a16:creationId xmlns="" xmlns:a16="http://schemas.microsoft.com/office/drawing/2014/main" id="{FB94BEF9-C5A6-4BB6-9955-D4E6A489DBA1}"/>
              </a:ext>
            </a:extLst>
          </p:cNvPr>
          <p:cNvSpPr>
            <a:spLocks noGrp="1"/>
          </p:cNvSpPr>
          <p:nvPr>
            <p:ph sz="quarter" idx="10"/>
          </p:nvPr>
        </p:nvSpPr>
        <p:spPr/>
        <p:txBody>
          <a:bodyPr/>
          <a:lstStyle/>
          <a:p>
            <a:pPr lvl="1"/>
            <a:r>
              <a:rPr lang="zh-CN" altLang="en-US" dirty="0"/>
              <a:t>最终的决策树：</a:t>
            </a:r>
          </a:p>
        </p:txBody>
      </p:sp>
      <p:grpSp>
        <p:nvGrpSpPr>
          <p:cNvPr id="4" name="组合 3">
            <a:extLst>
              <a:ext uri="{FF2B5EF4-FFF2-40B4-BE49-F238E27FC236}">
                <a16:creationId xmlns="" xmlns:a16="http://schemas.microsoft.com/office/drawing/2014/main" id="{3DCC8E89-56CE-4854-9AE7-1EBEC1475C89}"/>
              </a:ext>
            </a:extLst>
          </p:cNvPr>
          <p:cNvGrpSpPr/>
          <p:nvPr/>
        </p:nvGrpSpPr>
        <p:grpSpPr>
          <a:xfrm>
            <a:off x="1848347" y="1808250"/>
            <a:ext cx="5447307" cy="3241501"/>
            <a:chOff x="3131840" y="3356992"/>
            <a:chExt cx="5447307" cy="3241501"/>
          </a:xfrm>
        </p:grpSpPr>
        <p:sp>
          <p:nvSpPr>
            <p:cNvPr id="12" name="Line 12">
              <a:extLst>
                <a:ext uri="{FF2B5EF4-FFF2-40B4-BE49-F238E27FC236}">
                  <a16:creationId xmlns="" xmlns:a16="http://schemas.microsoft.com/office/drawing/2014/main" id="{EFCB360F-D24A-4564-B8CA-E584EDC9693E}"/>
                </a:ext>
              </a:extLst>
            </p:cNvPr>
            <p:cNvSpPr>
              <a:spLocks noChangeShapeType="1"/>
            </p:cNvSpPr>
            <p:nvPr/>
          </p:nvSpPr>
          <p:spPr bwMode="auto">
            <a:xfrm flipH="1">
              <a:off x="4094659" y="3591942"/>
              <a:ext cx="921543" cy="11826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4" name="Line 14">
              <a:extLst>
                <a:ext uri="{FF2B5EF4-FFF2-40B4-BE49-F238E27FC236}">
                  <a16:creationId xmlns="" xmlns:a16="http://schemas.microsoft.com/office/drawing/2014/main" id="{8BB6888B-A98D-43A2-B54D-1BBDE0A28353}"/>
                </a:ext>
              </a:extLst>
            </p:cNvPr>
            <p:cNvSpPr>
              <a:spLocks noChangeShapeType="1"/>
            </p:cNvSpPr>
            <p:nvPr/>
          </p:nvSpPr>
          <p:spPr bwMode="auto">
            <a:xfrm>
              <a:off x="5775028" y="3591942"/>
              <a:ext cx="1231899" cy="11826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 name="Rectangle 4">
              <a:extLst>
                <a:ext uri="{FF2B5EF4-FFF2-40B4-BE49-F238E27FC236}">
                  <a16:creationId xmlns="" xmlns:a16="http://schemas.microsoft.com/office/drawing/2014/main" id="{B9ADB400-248D-4EFA-BF69-65399D05B26A}"/>
                </a:ext>
              </a:extLst>
            </p:cNvPr>
            <p:cNvSpPr>
              <a:spLocks noChangeArrowheads="1"/>
            </p:cNvSpPr>
            <p:nvPr/>
          </p:nvSpPr>
          <p:spPr bwMode="auto">
            <a:xfrm>
              <a:off x="5016203" y="3356992"/>
              <a:ext cx="754062" cy="469900"/>
            </a:xfrm>
            <a:prstGeom prst="rect">
              <a:avLst/>
            </a:prstGeom>
            <a:solidFill>
              <a:srgbClr val="00CCFF"/>
            </a:solidFill>
            <a:ln w="12700">
              <a:solidFill>
                <a:schemeClr val="tx1"/>
              </a:solidFill>
              <a:miter lim="800000"/>
            </a:ln>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age?</a:t>
              </a:r>
            </a:p>
          </p:txBody>
        </p:sp>
        <p:sp>
          <p:nvSpPr>
            <p:cNvPr id="6" name="Rectangle 6">
              <a:extLst>
                <a:ext uri="{FF2B5EF4-FFF2-40B4-BE49-F238E27FC236}">
                  <a16:creationId xmlns="" xmlns:a16="http://schemas.microsoft.com/office/drawing/2014/main" id="{D810B00A-D1BE-4297-AE35-0E6B6945FFE2}"/>
                </a:ext>
              </a:extLst>
            </p:cNvPr>
            <p:cNvSpPr>
              <a:spLocks noChangeArrowheads="1"/>
            </p:cNvSpPr>
            <p:nvPr/>
          </p:nvSpPr>
          <p:spPr bwMode="auto">
            <a:xfrm>
              <a:off x="3489028" y="4758755"/>
              <a:ext cx="1263724" cy="469900"/>
            </a:xfrm>
            <a:prstGeom prst="rect">
              <a:avLst/>
            </a:prstGeom>
            <a:solidFill>
              <a:srgbClr val="00FFCC"/>
            </a:solidFill>
            <a:ln w="12700">
              <a:solidFill>
                <a:schemeClr val="tx1"/>
              </a:solidFill>
              <a:miter lim="800000"/>
            </a:ln>
          </p:spPr>
          <p:txBody>
            <a:bodyPr wrap="squar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student?</a:t>
              </a:r>
            </a:p>
          </p:txBody>
        </p:sp>
        <p:sp>
          <p:nvSpPr>
            <p:cNvPr id="7" name="Rectangle 7">
              <a:extLst>
                <a:ext uri="{FF2B5EF4-FFF2-40B4-BE49-F238E27FC236}">
                  <a16:creationId xmlns="" xmlns:a16="http://schemas.microsoft.com/office/drawing/2014/main" id="{5E6CFEBF-4E58-4064-96CB-45326CC710DC}"/>
                </a:ext>
              </a:extLst>
            </p:cNvPr>
            <p:cNvSpPr>
              <a:spLocks noChangeArrowheads="1"/>
            </p:cNvSpPr>
            <p:nvPr/>
          </p:nvSpPr>
          <p:spPr bwMode="auto">
            <a:xfrm>
              <a:off x="6208365" y="4760441"/>
              <a:ext cx="1809750" cy="469900"/>
            </a:xfrm>
            <a:prstGeom prst="rect">
              <a:avLst/>
            </a:prstGeom>
            <a:solidFill>
              <a:srgbClr val="99CCFF"/>
            </a:solidFill>
            <a:ln w="12700">
              <a:solidFill>
                <a:schemeClr val="tx1"/>
              </a:solidFill>
              <a:miter lim="800000"/>
            </a:ln>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credit rating?</a:t>
              </a:r>
            </a:p>
          </p:txBody>
        </p:sp>
        <p:sp>
          <p:nvSpPr>
            <p:cNvPr id="8" name="Rectangle 8">
              <a:extLst>
                <a:ext uri="{FF2B5EF4-FFF2-40B4-BE49-F238E27FC236}">
                  <a16:creationId xmlns="" xmlns:a16="http://schemas.microsoft.com/office/drawing/2014/main" id="{4A4AECDA-8722-41E7-B0A5-D6D8A1F525D6}"/>
                </a:ext>
              </a:extLst>
            </p:cNvPr>
            <p:cNvSpPr>
              <a:spLocks noChangeArrowheads="1"/>
            </p:cNvSpPr>
            <p:nvPr/>
          </p:nvSpPr>
          <p:spPr bwMode="auto">
            <a:xfrm>
              <a:off x="3203278" y="5409630"/>
              <a:ext cx="669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no</a:t>
              </a:r>
            </a:p>
          </p:txBody>
        </p:sp>
        <p:sp>
          <p:nvSpPr>
            <p:cNvPr id="9" name="Rectangle 9">
              <a:extLst>
                <a:ext uri="{FF2B5EF4-FFF2-40B4-BE49-F238E27FC236}">
                  <a16:creationId xmlns="" xmlns:a16="http://schemas.microsoft.com/office/drawing/2014/main" id="{F980FB34-7424-418F-B9D3-C299FB7E10E1}"/>
                </a:ext>
              </a:extLst>
            </p:cNvPr>
            <p:cNvSpPr>
              <a:spLocks noChangeArrowheads="1"/>
            </p:cNvSpPr>
            <p:nvPr/>
          </p:nvSpPr>
          <p:spPr bwMode="auto">
            <a:xfrm>
              <a:off x="4265315" y="540724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yes</a:t>
              </a:r>
            </a:p>
          </p:txBody>
        </p:sp>
        <p:sp>
          <p:nvSpPr>
            <p:cNvPr id="10" name="Rectangle 10">
              <a:extLst>
                <a:ext uri="{FF2B5EF4-FFF2-40B4-BE49-F238E27FC236}">
                  <a16:creationId xmlns="" xmlns:a16="http://schemas.microsoft.com/office/drawing/2014/main" id="{C8A5D067-840F-496B-A6BC-9D704184530C}"/>
                </a:ext>
              </a:extLst>
            </p:cNvPr>
            <p:cNvSpPr>
              <a:spLocks noChangeArrowheads="1"/>
            </p:cNvSpPr>
            <p:nvPr/>
          </p:nvSpPr>
          <p:spPr bwMode="auto">
            <a:xfrm>
              <a:off x="6475586" y="5442967"/>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fair</a:t>
              </a:r>
            </a:p>
          </p:txBody>
        </p:sp>
        <p:sp>
          <p:nvSpPr>
            <p:cNvPr id="11" name="Rectangle 11">
              <a:extLst>
                <a:ext uri="{FF2B5EF4-FFF2-40B4-BE49-F238E27FC236}">
                  <a16:creationId xmlns="" xmlns:a16="http://schemas.microsoft.com/office/drawing/2014/main" id="{F238FDCF-9FEB-458A-A288-D180B475E9B1}"/>
                </a:ext>
              </a:extLst>
            </p:cNvPr>
            <p:cNvSpPr>
              <a:spLocks noChangeArrowheads="1"/>
            </p:cNvSpPr>
            <p:nvPr/>
          </p:nvSpPr>
          <p:spPr bwMode="auto">
            <a:xfrm>
              <a:off x="7298035" y="5421213"/>
              <a:ext cx="1281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excellent</a:t>
              </a:r>
            </a:p>
          </p:txBody>
        </p:sp>
        <p:sp>
          <p:nvSpPr>
            <p:cNvPr id="13" name="Line 13">
              <a:extLst>
                <a:ext uri="{FF2B5EF4-FFF2-40B4-BE49-F238E27FC236}">
                  <a16:creationId xmlns="" xmlns:a16="http://schemas.microsoft.com/office/drawing/2014/main" id="{10855C8A-9121-4FEC-A202-596CDCBF85F7}"/>
                </a:ext>
              </a:extLst>
            </p:cNvPr>
            <p:cNvSpPr>
              <a:spLocks noChangeShapeType="1"/>
            </p:cNvSpPr>
            <p:nvPr/>
          </p:nvSpPr>
          <p:spPr bwMode="auto">
            <a:xfrm>
              <a:off x="5451798" y="3826893"/>
              <a:ext cx="46037" cy="9731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Rectangle 15">
              <a:extLst>
                <a:ext uri="{FF2B5EF4-FFF2-40B4-BE49-F238E27FC236}">
                  <a16:creationId xmlns="" xmlns:a16="http://schemas.microsoft.com/office/drawing/2014/main" id="{DECF8729-2582-4ED3-A2CB-991818C5C795}"/>
                </a:ext>
              </a:extLst>
            </p:cNvPr>
            <p:cNvSpPr>
              <a:spLocks noChangeArrowheads="1"/>
            </p:cNvSpPr>
            <p:nvPr/>
          </p:nvSpPr>
          <p:spPr bwMode="auto">
            <a:xfrm>
              <a:off x="3625627" y="4004693"/>
              <a:ext cx="1127125" cy="462307"/>
            </a:xfrm>
            <a:prstGeom prst="rect">
              <a:avLst/>
            </a:prstGeom>
            <a:solidFill>
              <a:srgbClr val="FFFF00"/>
            </a:solidFill>
            <a:ln w="12700">
              <a:solidFill>
                <a:schemeClr val="tx1"/>
              </a:solidFill>
              <a:miter lim="800000"/>
            </a:ln>
          </p:spPr>
          <p:txBody>
            <a:bodyPr wrap="squar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latin typeface="Times New Roman" panose="02020603050405020304" pitchFamily="18" charset="0"/>
                </a:rPr>
                <a:t>youth</a:t>
              </a:r>
              <a:endParaRPr lang="en-US" altLang="zh-CN" sz="2400" dirty="0">
                <a:latin typeface="Times New Roman" panose="02020603050405020304" pitchFamily="18" charset="0"/>
              </a:endParaRPr>
            </a:p>
          </p:txBody>
        </p:sp>
        <p:sp>
          <p:nvSpPr>
            <p:cNvPr id="16" name="Rectangle 16">
              <a:extLst>
                <a:ext uri="{FF2B5EF4-FFF2-40B4-BE49-F238E27FC236}">
                  <a16:creationId xmlns="" xmlns:a16="http://schemas.microsoft.com/office/drawing/2014/main" id="{82D765F8-CF2F-490E-A519-90EF1DB28B21}"/>
                </a:ext>
              </a:extLst>
            </p:cNvPr>
            <p:cNvSpPr>
              <a:spLocks noChangeArrowheads="1"/>
            </p:cNvSpPr>
            <p:nvPr/>
          </p:nvSpPr>
          <p:spPr bwMode="auto">
            <a:xfrm>
              <a:off x="6192540" y="4004693"/>
              <a:ext cx="998537" cy="462307"/>
            </a:xfrm>
            <a:prstGeom prst="rect">
              <a:avLst/>
            </a:prstGeom>
            <a:solidFill>
              <a:srgbClr val="FFFF00"/>
            </a:solidFill>
            <a:ln w="9525">
              <a:solidFill>
                <a:srgbClr val="000000"/>
              </a:solidFill>
              <a:miter lim="800000"/>
            </a:ln>
          </p:spPr>
          <p:txBody>
            <a:bodyPr wrap="squar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latin typeface="Times New Roman" panose="02020603050405020304" pitchFamily="18" charset="0"/>
                </a:rPr>
                <a:t>senior</a:t>
              </a:r>
              <a:endParaRPr lang="en-US" altLang="zh-CN" sz="2400" dirty="0">
                <a:latin typeface="Times New Roman" panose="02020603050405020304" pitchFamily="18" charset="0"/>
              </a:endParaRPr>
            </a:p>
          </p:txBody>
        </p:sp>
        <p:sp>
          <p:nvSpPr>
            <p:cNvPr id="17" name="Line 17">
              <a:extLst>
                <a:ext uri="{FF2B5EF4-FFF2-40B4-BE49-F238E27FC236}">
                  <a16:creationId xmlns="" xmlns:a16="http://schemas.microsoft.com/office/drawing/2014/main" id="{456F30C7-3A69-45AA-8BBB-6C4C5E4FB22A}"/>
                </a:ext>
              </a:extLst>
            </p:cNvPr>
            <p:cNvSpPr>
              <a:spLocks noChangeShapeType="1"/>
            </p:cNvSpPr>
            <p:nvPr/>
          </p:nvSpPr>
          <p:spPr bwMode="auto">
            <a:xfrm flipH="1">
              <a:off x="3625627" y="5228655"/>
              <a:ext cx="214238"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8" name="Line 18">
              <a:extLst>
                <a:ext uri="{FF2B5EF4-FFF2-40B4-BE49-F238E27FC236}">
                  <a16:creationId xmlns="" xmlns:a16="http://schemas.microsoft.com/office/drawing/2014/main" id="{9BCE2A1E-13CE-4E86-AB5A-918EC80F8E8E}"/>
                </a:ext>
              </a:extLst>
            </p:cNvPr>
            <p:cNvSpPr>
              <a:spLocks noChangeShapeType="1"/>
            </p:cNvSpPr>
            <p:nvPr/>
          </p:nvSpPr>
          <p:spPr bwMode="auto">
            <a:xfrm>
              <a:off x="4274840" y="5228655"/>
              <a:ext cx="235744"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Line 19">
              <a:extLst>
                <a:ext uri="{FF2B5EF4-FFF2-40B4-BE49-F238E27FC236}">
                  <a16:creationId xmlns="" xmlns:a16="http://schemas.microsoft.com/office/drawing/2014/main" id="{E79B8624-5151-4F03-BC72-422E3ECEA9AA}"/>
                </a:ext>
              </a:extLst>
            </p:cNvPr>
            <p:cNvSpPr>
              <a:spLocks noChangeShapeType="1"/>
            </p:cNvSpPr>
            <p:nvPr/>
          </p:nvSpPr>
          <p:spPr bwMode="auto">
            <a:xfrm flipH="1">
              <a:off x="6761335" y="5228655"/>
              <a:ext cx="253206" cy="3571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0" name="Line 20">
              <a:extLst>
                <a:ext uri="{FF2B5EF4-FFF2-40B4-BE49-F238E27FC236}">
                  <a16:creationId xmlns="" xmlns:a16="http://schemas.microsoft.com/office/drawing/2014/main" id="{443301E3-4581-4228-9213-909D5C362EBB}"/>
                </a:ext>
              </a:extLst>
            </p:cNvPr>
            <p:cNvSpPr>
              <a:spLocks noChangeShapeType="1"/>
            </p:cNvSpPr>
            <p:nvPr/>
          </p:nvSpPr>
          <p:spPr bwMode="auto">
            <a:xfrm>
              <a:off x="7418091" y="5230342"/>
              <a:ext cx="311992" cy="3412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Rectangle 26">
              <a:extLst>
                <a:ext uri="{FF2B5EF4-FFF2-40B4-BE49-F238E27FC236}">
                  <a16:creationId xmlns="" xmlns:a16="http://schemas.microsoft.com/office/drawing/2014/main" id="{BA560DE9-01EC-40ED-9C37-8892BE57DE5A}"/>
                </a:ext>
              </a:extLst>
            </p:cNvPr>
            <p:cNvSpPr>
              <a:spLocks noChangeArrowheads="1"/>
            </p:cNvSpPr>
            <p:nvPr/>
          </p:nvSpPr>
          <p:spPr bwMode="auto">
            <a:xfrm>
              <a:off x="3131840" y="6141293"/>
              <a:ext cx="48895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no</a:t>
              </a:r>
            </a:p>
          </p:txBody>
        </p:sp>
        <p:sp>
          <p:nvSpPr>
            <p:cNvPr id="22" name="Rectangle 27">
              <a:extLst>
                <a:ext uri="{FF2B5EF4-FFF2-40B4-BE49-F238E27FC236}">
                  <a16:creationId xmlns="" xmlns:a16="http://schemas.microsoft.com/office/drawing/2014/main" id="{6D073640-D6E6-4A2C-9BA0-044312B4A786}"/>
                </a:ext>
              </a:extLst>
            </p:cNvPr>
            <p:cNvSpPr>
              <a:spLocks noChangeArrowheads="1"/>
            </p:cNvSpPr>
            <p:nvPr/>
          </p:nvSpPr>
          <p:spPr bwMode="auto">
            <a:xfrm>
              <a:off x="6332711" y="6141293"/>
              <a:ext cx="48895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no</a:t>
              </a:r>
            </a:p>
          </p:txBody>
        </p:sp>
        <p:sp>
          <p:nvSpPr>
            <p:cNvPr id="23" name="Rectangle 28">
              <a:extLst>
                <a:ext uri="{FF2B5EF4-FFF2-40B4-BE49-F238E27FC236}">
                  <a16:creationId xmlns="" xmlns:a16="http://schemas.microsoft.com/office/drawing/2014/main" id="{82C74034-6DD8-434F-B299-EE2078D312CA}"/>
                </a:ext>
              </a:extLst>
            </p:cNvPr>
            <p:cNvSpPr>
              <a:spLocks noChangeArrowheads="1"/>
            </p:cNvSpPr>
            <p:nvPr/>
          </p:nvSpPr>
          <p:spPr bwMode="auto">
            <a:xfrm>
              <a:off x="4561731" y="6141293"/>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yes</a:t>
              </a:r>
            </a:p>
          </p:txBody>
        </p:sp>
        <p:sp>
          <p:nvSpPr>
            <p:cNvPr id="24" name="Rectangle 29">
              <a:extLst>
                <a:ext uri="{FF2B5EF4-FFF2-40B4-BE49-F238E27FC236}">
                  <a16:creationId xmlns="" xmlns:a16="http://schemas.microsoft.com/office/drawing/2014/main" id="{21EFE009-4BAE-4765-A3B0-8BD9099523DC}"/>
                </a:ext>
              </a:extLst>
            </p:cNvPr>
            <p:cNvSpPr>
              <a:spLocks noChangeArrowheads="1"/>
            </p:cNvSpPr>
            <p:nvPr/>
          </p:nvSpPr>
          <p:spPr bwMode="auto">
            <a:xfrm>
              <a:off x="7946107" y="6141293"/>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yes</a:t>
              </a:r>
            </a:p>
          </p:txBody>
        </p:sp>
        <p:sp>
          <p:nvSpPr>
            <p:cNvPr id="25" name="Rectangle 30">
              <a:extLst>
                <a:ext uri="{FF2B5EF4-FFF2-40B4-BE49-F238E27FC236}">
                  <a16:creationId xmlns="" xmlns:a16="http://schemas.microsoft.com/office/drawing/2014/main" id="{E219D1F9-8690-4459-A560-9C4347938419}"/>
                </a:ext>
              </a:extLst>
            </p:cNvPr>
            <p:cNvSpPr>
              <a:spLocks noChangeArrowheads="1"/>
            </p:cNvSpPr>
            <p:nvPr/>
          </p:nvSpPr>
          <p:spPr bwMode="auto">
            <a:xfrm>
              <a:off x="5184478" y="4773141"/>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dirty="0">
                  <a:latin typeface="Times New Roman" panose="02020603050405020304" pitchFamily="18" charset="0"/>
                </a:rPr>
                <a:t>yes</a:t>
              </a:r>
            </a:p>
          </p:txBody>
        </p:sp>
        <p:sp>
          <p:nvSpPr>
            <p:cNvPr id="26" name="Rectangle 31">
              <a:extLst>
                <a:ext uri="{FF2B5EF4-FFF2-40B4-BE49-F238E27FC236}">
                  <a16:creationId xmlns="" xmlns:a16="http://schemas.microsoft.com/office/drawing/2014/main" id="{F87A1909-FCFE-4B63-9572-A1EE9EE266FD}"/>
                </a:ext>
              </a:extLst>
            </p:cNvPr>
            <p:cNvSpPr>
              <a:spLocks noChangeArrowheads="1"/>
            </p:cNvSpPr>
            <p:nvPr/>
          </p:nvSpPr>
          <p:spPr bwMode="auto">
            <a:xfrm>
              <a:off x="4917778" y="4004693"/>
              <a:ext cx="1143000" cy="495299"/>
            </a:xfrm>
            <a:prstGeom prst="rect">
              <a:avLst/>
            </a:prstGeom>
            <a:solidFill>
              <a:srgbClr val="FFFF00"/>
            </a:solidFill>
            <a:ln w="12700">
              <a:solidFill>
                <a:schemeClr val="tx1"/>
              </a:solidFill>
              <a:miter lim="800000"/>
              <a:headEnd type="none" w="sm" len="sm"/>
              <a:tailEnd type="none" w="sm" len="sm"/>
            </a:ln>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b="1" dirty="0">
                  <a:latin typeface="Times New Roman" panose="02020603050405020304" pitchFamily="18" charset="0"/>
                </a:rPr>
                <a:t>Middle</a:t>
              </a:r>
            </a:p>
            <a:p>
              <a:pPr algn="ctr"/>
              <a:r>
                <a:rPr lang="en-US" altLang="zh-CN" sz="1600" b="1" dirty="0">
                  <a:latin typeface="Times New Roman" panose="02020603050405020304" pitchFamily="18" charset="0"/>
                </a:rPr>
                <a:t>aged</a:t>
              </a:r>
              <a:endParaRPr lang="en-US" altLang="zh-CN" sz="1600" dirty="0">
                <a:latin typeface="Times New Roman" panose="02020603050405020304" pitchFamily="18" charset="0"/>
              </a:endParaRPr>
            </a:p>
          </p:txBody>
        </p:sp>
        <p:sp>
          <p:nvSpPr>
            <p:cNvPr id="27" name="Line 18">
              <a:extLst>
                <a:ext uri="{FF2B5EF4-FFF2-40B4-BE49-F238E27FC236}">
                  <a16:creationId xmlns="" xmlns:a16="http://schemas.microsoft.com/office/drawing/2014/main" id="{EC730B7E-46DE-4F05-BD70-4D2D9415A006}"/>
                </a:ext>
              </a:extLst>
            </p:cNvPr>
            <p:cNvSpPr>
              <a:spLocks noChangeShapeType="1"/>
            </p:cNvSpPr>
            <p:nvPr/>
          </p:nvSpPr>
          <p:spPr bwMode="auto">
            <a:xfrm>
              <a:off x="4614019" y="5751537"/>
              <a:ext cx="235744"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17">
              <a:extLst>
                <a:ext uri="{FF2B5EF4-FFF2-40B4-BE49-F238E27FC236}">
                  <a16:creationId xmlns="" xmlns:a16="http://schemas.microsoft.com/office/drawing/2014/main" id="{853177A3-6284-4359-B57C-FBF7AF26BF52}"/>
                </a:ext>
              </a:extLst>
            </p:cNvPr>
            <p:cNvSpPr>
              <a:spLocks noChangeShapeType="1"/>
            </p:cNvSpPr>
            <p:nvPr/>
          </p:nvSpPr>
          <p:spPr bwMode="auto">
            <a:xfrm flipH="1">
              <a:off x="3337595" y="5806405"/>
              <a:ext cx="214238" cy="3429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9" name="Line 19">
              <a:extLst>
                <a:ext uri="{FF2B5EF4-FFF2-40B4-BE49-F238E27FC236}">
                  <a16:creationId xmlns="" xmlns:a16="http://schemas.microsoft.com/office/drawing/2014/main" id="{C53A8BEB-A75C-40BB-A2FC-981B571672CD}"/>
                </a:ext>
              </a:extLst>
            </p:cNvPr>
            <p:cNvSpPr>
              <a:spLocks noChangeShapeType="1"/>
            </p:cNvSpPr>
            <p:nvPr/>
          </p:nvSpPr>
          <p:spPr bwMode="auto">
            <a:xfrm flipH="1">
              <a:off x="6475586" y="5792217"/>
              <a:ext cx="202406" cy="3490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0" name="Line 20">
              <a:extLst>
                <a:ext uri="{FF2B5EF4-FFF2-40B4-BE49-F238E27FC236}">
                  <a16:creationId xmlns="" xmlns:a16="http://schemas.microsoft.com/office/drawing/2014/main" id="{E9153F06-DDD8-44DD-BA6B-2FB49CF31150}"/>
                </a:ext>
              </a:extLst>
            </p:cNvPr>
            <p:cNvSpPr>
              <a:spLocks noChangeShapeType="1"/>
            </p:cNvSpPr>
            <p:nvPr/>
          </p:nvSpPr>
          <p:spPr bwMode="auto">
            <a:xfrm>
              <a:off x="7850139" y="5753223"/>
              <a:ext cx="311992" cy="34121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133485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C4F898-E688-4F5F-AC9F-4228C7137014}"/>
              </a:ext>
            </a:extLst>
          </p:cNvPr>
          <p:cNvSpPr>
            <a:spLocks noGrp="1"/>
          </p:cNvSpPr>
          <p:nvPr>
            <p:ph type="title"/>
          </p:nvPr>
        </p:nvSpPr>
        <p:spPr/>
        <p:txBody>
          <a:bodyPr/>
          <a:lstStyle/>
          <a:p>
            <a:r>
              <a:rPr lang="zh-CN" altLang="en-US" dirty="0"/>
              <a:t>计算连续值属性的信息增益</a:t>
            </a:r>
          </a:p>
        </p:txBody>
      </p:sp>
      <p:sp>
        <p:nvSpPr>
          <p:cNvPr id="3" name="内容占位符 2">
            <a:extLst>
              <a:ext uri="{FF2B5EF4-FFF2-40B4-BE49-F238E27FC236}">
                <a16:creationId xmlns="" xmlns:a16="http://schemas.microsoft.com/office/drawing/2014/main" id="{07F3DF32-8688-4EA1-81D0-53844D88FDF0}"/>
              </a:ext>
            </a:extLst>
          </p:cNvPr>
          <p:cNvSpPr>
            <a:spLocks noGrp="1"/>
          </p:cNvSpPr>
          <p:nvPr>
            <p:ph sz="quarter" idx="10"/>
          </p:nvPr>
        </p:nvSpPr>
        <p:spPr/>
        <p:txBody>
          <a:bodyPr/>
          <a:lstStyle/>
          <a:p>
            <a:r>
              <a:rPr lang="zh-CN" altLang="en-US" dirty="0">
                <a:solidFill>
                  <a:schemeClr val="tx1"/>
                </a:solidFill>
              </a:rPr>
              <a:t>假设</a:t>
            </a:r>
            <a:r>
              <a:rPr lang="en-US" altLang="zh-CN" dirty="0">
                <a:solidFill>
                  <a:schemeClr val="tx1"/>
                </a:solidFill>
              </a:rPr>
              <a:t>A</a:t>
            </a:r>
            <a:r>
              <a:rPr lang="zh-CN" altLang="en-US" dirty="0">
                <a:solidFill>
                  <a:schemeClr val="tx1"/>
                </a:solidFill>
              </a:rPr>
              <a:t>是</a:t>
            </a:r>
            <a:r>
              <a:rPr lang="zh-CN" altLang="en-US" dirty="0">
                <a:solidFill>
                  <a:srgbClr val="FF0000"/>
                </a:solidFill>
              </a:rPr>
              <a:t>连续值</a:t>
            </a:r>
            <a:r>
              <a:rPr lang="zh-CN" altLang="en-US" dirty="0">
                <a:solidFill>
                  <a:schemeClr val="tx1"/>
                </a:solidFill>
              </a:rPr>
              <a:t>，而不是离散值</a:t>
            </a:r>
          </a:p>
          <a:p>
            <a:pPr lvl="1"/>
            <a:r>
              <a:rPr lang="zh-CN" altLang="en-US" dirty="0">
                <a:solidFill>
                  <a:schemeClr val="tx1"/>
                </a:solidFill>
              </a:rPr>
              <a:t>必须确定</a:t>
            </a:r>
            <a:r>
              <a:rPr lang="en-US" altLang="zh-CN" dirty="0">
                <a:solidFill>
                  <a:schemeClr val="tx1"/>
                </a:solidFill>
              </a:rPr>
              <a:t>A</a:t>
            </a:r>
            <a:r>
              <a:rPr lang="zh-CN" altLang="en-US" dirty="0">
                <a:solidFill>
                  <a:schemeClr val="tx1"/>
                </a:solidFill>
              </a:rPr>
              <a:t>的“最佳”分裂点</a:t>
            </a:r>
            <a:endParaRPr lang="en-US" altLang="zh-CN" dirty="0">
              <a:solidFill>
                <a:schemeClr val="tx1"/>
              </a:solidFill>
            </a:endParaRPr>
          </a:p>
          <a:p>
            <a:pPr lvl="2"/>
            <a:r>
              <a:rPr lang="zh-CN" altLang="en-US" dirty="0"/>
              <a:t>将</a:t>
            </a:r>
            <a:r>
              <a:rPr lang="en-US" altLang="zh-CN" dirty="0"/>
              <a:t>A</a:t>
            </a:r>
            <a:r>
              <a:rPr lang="zh-CN" altLang="en-US" dirty="0"/>
              <a:t>的值按递增序排序</a:t>
            </a:r>
            <a:endParaRPr lang="en-US" altLang="zh-CN" dirty="0"/>
          </a:p>
          <a:p>
            <a:pPr lvl="2"/>
            <a:r>
              <a:rPr lang="zh-CN" altLang="en-US" dirty="0"/>
              <a:t>典型的，每对相邻值的中点被看作可能的分裂点</a:t>
            </a:r>
            <a:endParaRPr lang="en-US" altLang="zh-CN" dirty="0"/>
          </a:p>
          <a:p>
            <a:pPr marL="1440000" lvl="2">
              <a:buFont typeface="Wingdings" panose="05000000000000000000" pitchFamily="2" charset="2"/>
              <a:buChar char="ü"/>
            </a:pPr>
            <a:r>
              <a:rPr lang="en-US" altLang="zh-CN" dirty="0"/>
              <a:t>A</a:t>
            </a:r>
            <a:r>
              <a:rPr lang="zh-CN" altLang="en-US" dirty="0"/>
              <a:t>的值 </a:t>
            </a:r>
            <a:r>
              <a:rPr lang="en-US" altLang="zh-CN" dirty="0" err="1"/>
              <a:t>ai</a:t>
            </a:r>
            <a:r>
              <a:rPr lang="en-US" altLang="zh-CN" dirty="0"/>
              <a:t> </a:t>
            </a:r>
            <a:r>
              <a:rPr lang="zh-CN" altLang="en-US" dirty="0"/>
              <a:t>和 </a:t>
            </a:r>
            <a:r>
              <a:rPr lang="en-US" altLang="zh-CN" dirty="0"/>
              <a:t>ai+1 </a:t>
            </a:r>
            <a:r>
              <a:rPr lang="zh-CN" altLang="en-US" dirty="0"/>
              <a:t>之间的中点是 </a:t>
            </a:r>
            <a:r>
              <a:rPr lang="en-US" altLang="zh-CN" dirty="0"/>
              <a:t>(ai+ai+1)/2</a:t>
            </a:r>
          </a:p>
          <a:p>
            <a:pPr marL="1440000" lvl="2">
              <a:buFont typeface="Wingdings" panose="05000000000000000000" pitchFamily="2" charset="2"/>
              <a:buChar char="ü"/>
            </a:pPr>
            <a:r>
              <a:rPr lang="en-US" altLang="zh-CN" dirty="0"/>
              <a:t>A</a:t>
            </a:r>
            <a:r>
              <a:rPr lang="zh-CN" altLang="en-US" dirty="0"/>
              <a:t>具有最小期望信息需求的点选做</a:t>
            </a:r>
            <a:r>
              <a:rPr lang="en-US" altLang="zh-CN" dirty="0"/>
              <a:t>A</a:t>
            </a:r>
            <a:r>
              <a:rPr lang="zh-CN" altLang="en-US" dirty="0"/>
              <a:t>的分裂点（</a:t>
            </a:r>
            <a:r>
              <a:rPr lang="en-US" altLang="zh-CN" dirty="0"/>
              <a:t>split-point </a:t>
            </a:r>
            <a:r>
              <a:rPr lang="zh-CN" altLang="en-US" dirty="0"/>
              <a:t>）</a:t>
            </a:r>
          </a:p>
          <a:p>
            <a:pPr lvl="1"/>
            <a:r>
              <a:rPr lang="zh-CN" altLang="en-US" dirty="0">
                <a:solidFill>
                  <a:schemeClr val="tx1"/>
                </a:solidFill>
              </a:rPr>
              <a:t>分裂</a:t>
            </a:r>
            <a:endParaRPr lang="en-US" altLang="zh-CN" dirty="0">
              <a:solidFill>
                <a:schemeClr val="tx1"/>
              </a:solidFill>
            </a:endParaRPr>
          </a:p>
          <a:p>
            <a:pPr lvl="2"/>
            <a:r>
              <a:rPr lang="en-US" altLang="zh-CN" dirty="0"/>
              <a:t>D1 </a:t>
            </a:r>
            <a:r>
              <a:rPr lang="zh-CN" altLang="en-US" dirty="0"/>
              <a:t>是满足 </a:t>
            </a:r>
            <a:r>
              <a:rPr lang="en-US" altLang="zh-CN" dirty="0"/>
              <a:t>A ≤ split-point </a:t>
            </a:r>
            <a:r>
              <a:rPr lang="zh-CN" altLang="en-US" dirty="0"/>
              <a:t>的样本集合</a:t>
            </a:r>
            <a:r>
              <a:rPr lang="en-US" altLang="zh-CN" dirty="0"/>
              <a:t>, </a:t>
            </a:r>
            <a:r>
              <a:rPr lang="zh-CN" altLang="en-US" dirty="0"/>
              <a:t>而 </a:t>
            </a:r>
            <a:r>
              <a:rPr lang="en-US" altLang="zh-CN" dirty="0"/>
              <a:t>D2 </a:t>
            </a:r>
            <a:r>
              <a:rPr lang="zh-CN" altLang="en-US" dirty="0"/>
              <a:t>是满足</a:t>
            </a:r>
            <a:r>
              <a:rPr lang="en-US" altLang="zh-CN" dirty="0"/>
              <a:t>A &gt; split-point </a:t>
            </a:r>
            <a:r>
              <a:rPr lang="zh-CN" altLang="en-US" dirty="0"/>
              <a:t>的样本集合</a:t>
            </a:r>
          </a:p>
          <a:p>
            <a:endParaRPr lang="zh-CN" altLang="en-US" dirty="0"/>
          </a:p>
        </p:txBody>
      </p:sp>
    </p:spTree>
    <p:extLst>
      <p:ext uri="{BB962C8B-B14F-4D97-AF65-F5344CB8AC3E}">
        <p14:creationId xmlns:p14="http://schemas.microsoft.com/office/powerpoint/2010/main" val="285815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49BDA82-C5E0-417E-9343-2E5AA5C39724}"/>
              </a:ext>
            </a:extLst>
          </p:cNvPr>
          <p:cNvSpPr>
            <a:spLocks noGrp="1"/>
          </p:cNvSpPr>
          <p:nvPr>
            <p:ph type="title"/>
          </p:nvPr>
        </p:nvSpPr>
        <p:spPr/>
        <p:txBody>
          <a:bodyPr/>
          <a:lstStyle/>
          <a:p>
            <a:r>
              <a:rPr lang="zh-CN" altLang="en-US" dirty="0"/>
              <a:t>增益率</a:t>
            </a:r>
          </a:p>
        </p:txBody>
      </p:sp>
      <p:sp>
        <p:nvSpPr>
          <p:cNvPr id="3" name="内容占位符 2">
            <a:extLst>
              <a:ext uri="{FF2B5EF4-FFF2-40B4-BE49-F238E27FC236}">
                <a16:creationId xmlns="" xmlns:a16="http://schemas.microsoft.com/office/drawing/2014/main" id="{BB0BDE9F-B5CB-41BA-A095-766EAE3D8B1B}"/>
              </a:ext>
            </a:extLst>
          </p:cNvPr>
          <p:cNvSpPr>
            <a:spLocks noGrp="1"/>
          </p:cNvSpPr>
          <p:nvPr>
            <p:ph sz="quarter" idx="10"/>
          </p:nvPr>
        </p:nvSpPr>
        <p:spPr/>
        <p:txBody>
          <a:bodyPr/>
          <a:lstStyle/>
          <a:p>
            <a:r>
              <a:rPr lang="zh-CN" altLang="en-US" dirty="0">
                <a:solidFill>
                  <a:srgbClr val="FF0000"/>
                </a:solidFill>
              </a:rPr>
              <a:t>增益率</a:t>
            </a:r>
            <a:endParaRPr lang="en-US" altLang="zh-CN" dirty="0">
              <a:solidFill>
                <a:srgbClr val="FF0000"/>
              </a:solidFill>
            </a:endParaRPr>
          </a:p>
          <a:p>
            <a:pPr lvl="1"/>
            <a:r>
              <a:rPr lang="zh-CN" altLang="en-US" dirty="0"/>
              <a:t>信息增益度量倾向于选择具有大量值的属性，例如：考虑充当唯一标识符的属性，这种划分信息增益最大，但是对分类没用。</a:t>
            </a:r>
            <a:endParaRPr lang="en-US" altLang="zh-CN" dirty="0"/>
          </a:p>
          <a:p>
            <a:pPr lvl="1"/>
            <a:r>
              <a:rPr lang="en-US" altLang="zh-CN" dirty="0"/>
              <a:t>ID3 </a:t>
            </a:r>
            <a:r>
              <a:rPr lang="zh-CN" altLang="en-US" dirty="0"/>
              <a:t>的后继 </a:t>
            </a:r>
            <a:r>
              <a:rPr lang="en-US" altLang="zh-CN" dirty="0"/>
              <a:t>C4.5 </a:t>
            </a:r>
            <a:r>
              <a:rPr lang="zh-CN" altLang="en-US" dirty="0"/>
              <a:t>使用一种称为增益率的信息增益扩充，试图克服这种偏倚，它用“分裂信息”值将信息增益规范化。</a:t>
            </a:r>
            <a:endParaRPr lang="en-US" altLang="zh-CN" dirty="0"/>
          </a:p>
          <a:p>
            <a:pPr lvl="1"/>
            <a:endParaRPr lang="en-US" altLang="zh-CN" dirty="0"/>
          </a:p>
          <a:p>
            <a:pPr lvl="1"/>
            <a:r>
              <a:rPr lang="zh-CN" altLang="en-US" dirty="0"/>
              <a:t>分裂信息定义如下：</a:t>
            </a:r>
            <a:endParaRPr lang="en-US" altLang="zh-CN" dirty="0"/>
          </a:p>
          <a:p>
            <a:pPr lvl="1"/>
            <a:endParaRPr lang="en-US" altLang="zh-CN" dirty="0">
              <a:solidFill>
                <a:srgbClr val="FF0000"/>
              </a:solidFill>
            </a:endParaRPr>
          </a:p>
          <a:p>
            <a:pPr lvl="1"/>
            <a:r>
              <a:rPr lang="zh-CN" altLang="en-US" dirty="0"/>
              <a:t>增益率为：</a:t>
            </a:r>
            <a:endParaRPr lang="en-US" altLang="zh-CN" dirty="0"/>
          </a:p>
          <a:p>
            <a:pPr lvl="1"/>
            <a:endParaRPr lang="en-US" altLang="zh-CN" dirty="0"/>
          </a:p>
          <a:p>
            <a:pPr lvl="1"/>
            <a:r>
              <a:rPr lang="zh-CN" altLang="en-US" dirty="0"/>
              <a:t>选择具有</a:t>
            </a:r>
            <a:r>
              <a:rPr lang="zh-CN" altLang="en-US" dirty="0">
                <a:solidFill>
                  <a:srgbClr val="FF0000"/>
                </a:solidFill>
              </a:rPr>
              <a:t>最大增益率</a:t>
            </a:r>
            <a:r>
              <a:rPr lang="zh-CN" altLang="en-US" dirty="0"/>
              <a:t>的属性作为分裂属性！</a:t>
            </a:r>
          </a:p>
        </p:txBody>
      </p:sp>
      <p:graphicFrame>
        <p:nvGraphicFramePr>
          <p:cNvPr id="4" name="对象 3">
            <a:extLst>
              <a:ext uri="{FF2B5EF4-FFF2-40B4-BE49-F238E27FC236}">
                <a16:creationId xmlns="" xmlns:a16="http://schemas.microsoft.com/office/drawing/2014/main" id="{BA2903C4-83A7-4AD5-AE43-BF88B66468FE}"/>
              </a:ext>
            </a:extLst>
          </p:cNvPr>
          <p:cNvGraphicFramePr>
            <a:graphicFrameLocks noChangeAspect="1"/>
          </p:cNvGraphicFramePr>
          <p:nvPr>
            <p:extLst>
              <p:ext uri="{D42A27DB-BD31-4B8C-83A1-F6EECF244321}">
                <p14:modId xmlns:p14="http://schemas.microsoft.com/office/powerpoint/2010/main" val="2058964865"/>
              </p:ext>
            </p:extLst>
          </p:nvPr>
        </p:nvGraphicFramePr>
        <p:xfrm>
          <a:off x="3715581" y="3680050"/>
          <a:ext cx="4041055" cy="934151"/>
        </p:xfrm>
        <a:graphic>
          <a:graphicData uri="http://schemas.openxmlformats.org/presentationml/2006/ole">
            <mc:AlternateContent xmlns:mc="http://schemas.openxmlformats.org/markup-compatibility/2006">
              <mc:Choice xmlns:v="urn:schemas-microsoft-com:vml" Requires="v">
                <p:oleObj spid="_x0000_s6483" name="Equation" r:id="rId4" imgW="2361960" imgH="558720" progId="Equation.DSMT4">
                  <p:embed/>
                </p:oleObj>
              </mc:Choice>
              <mc:Fallback>
                <p:oleObj name="Equation" r:id="rId4" imgW="2361960" imgH="558720" progId="Equation.DSMT4">
                  <p:embed/>
                  <p:pic>
                    <p:nvPicPr>
                      <p:cNvPr id="10" name="对象 9">
                        <a:extLst>
                          <a:ext uri="{FF2B5EF4-FFF2-40B4-BE49-F238E27FC236}">
                            <a16:creationId xmlns="" xmlns:a16="http://schemas.microsoft.com/office/drawing/2014/main" id="{91B9E656-A250-4351-A05E-05DED25D9B05}"/>
                          </a:ext>
                        </a:extLst>
                      </p:cNvPr>
                      <p:cNvPicPr>
                        <a:picLocks noChangeAspect="1" noChangeArrowheads="1"/>
                      </p:cNvPicPr>
                      <p:nvPr/>
                    </p:nvPicPr>
                    <p:blipFill>
                      <a:blip r:embed="rId5"/>
                      <a:srcRect/>
                      <a:stretch>
                        <a:fillRect/>
                      </a:stretch>
                    </p:blipFill>
                    <p:spPr bwMode="auto">
                      <a:xfrm>
                        <a:off x="3715581" y="3680050"/>
                        <a:ext cx="4041055" cy="934151"/>
                      </a:xfrm>
                      <a:prstGeom prst="rect">
                        <a:avLst/>
                      </a:prstGeom>
                      <a:noFill/>
                      <a:ln>
                        <a:noFill/>
                      </a:ln>
                    </p:spPr>
                  </p:pic>
                </p:oleObj>
              </mc:Fallback>
            </mc:AlternateContent>
          </a:graphicData>
        </a:graphic>
      </p:graphicFrame>
      <p:graphicFrame>
        <p:nvGraphicFramePr>
          <p:cNvPr id="5" name="对象 4">
            <a:extLst>
              <a:ext uri="{FF2B5EF4-FFF2-40B4-BE49-F238E27FC236}">
                <a16:creationId xmlns="" xmlns:a16="http://schemas.microsoft.com/office/drawing/2014/main" id="{3329C83A-5C66-4833-8B93-C92228B29002}"/>
              </a:ext>
            </a:extLst>
          </p:cNvPr>
          <p:cNvGraphicFramePr>
            <a:graphicFrameLocks noChangeAspect="1"/>
          </p:cNvGraphicFramePr>
          <p:nvPr>
            <p:extLst>
              <p:ext uri="{D42A27DB-BD31-4B8C-83A1-F6EECF244321}">
                <p14:modId xmlns:p14="http://schemas.microsoft.com/office/powerpoint/2010/main" val="220887986"/>
              </p:ext>
            </p:extLst>
          </p:nvPr>
        </p:nvGraphicFramePr>
        <p:xfrm>
          <a:off x="2627784" y="4845981"/>
          <a:ext cx="3108325" cy="747713"/>
        </p:xfrm>
        <a:graphic>
          <a:graphicData uri="http://schemas.openxmlformats.org/presentationml/2006/ole">
            <mc:AlternateContent xmlns:mc="http://schemas.openxmlformats.org/markup-compatibility/2006">
              <mc:Choice xmlns:v="urn:schemas-microsoft-com:vml" Requires="v">
                <p:oleObj spid="_x0000_s6484" name="Equation" r:id="rId6" imgW="1904760" imgH="469800" progId="Equation.DSMT4">
                  <p:embed/>
                </p:oleObj>
              </mc:Choice>
              <mc:Fallback>
                <p:oleObj name="Equation" r:id="rId6" imgW="1904760" imgH="469800" progId="Equation.DSMT4">
                  <p:embed/>
                  <p:pic>
                    <p:nvPicPr>
                      <p:cNvPr id="11" name="对象 10">
                        <a:extLst>
                          <a:ext uri="{FF2B5EF4-FFF2-40B4-BE49-F238E27FC236}">
                            <a16:creationId xmlns="" xmlns:a16="http://schemas.microsoft.com/office/drawing/2014/main" id="{6E2F2E47-640D-471F-8EEE-55330E756FDD}"/>
                          </a:ext>
                        </a:extLst>
                      </p:cNvPr>
                      <p:cNvPicPr>
                        <a:picLocks noChangeAspect="1" noChangeArrowheads="1"/>
                      </p:cNvPicPr>
                      <p:nvPr/>
                    </p:nvPicPr>
                    <p:blipFill>
                      <a:blip r:embed="rId7"/>
                      <a:srcRect/>
                      <a:stretch>
                        <a:fillRect/>
                      </a:stretch>
                    </p:blipFill>
                    <p:spPr bwMode="auto">
                      <a:xfrm>
                        <a:off x="2627784" y="4845981"/>
                        <a:ext cx="3108325" cy="7477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1762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ECC813-8244-4412-AAA9-BF91FD11C8EC}"/>
              </a:ext>
            </a:extLst>
          </p:cNvPr>
          <p:cNvSpPr>
            <a:spLocks noGrp="1"/>
          </p:cNvSpPr>
          <p:nvPr>
            <p:ph type="title"/>
          </p:nvPr>
        </p:nvSpPr>
        <p:spPr/>
        <p:txBody>
          <a:bodyPr/>
          <a:lstStyle/>
          <a:p>
            <a:r>
              <a:rPr lang="zh-CN" altLang="en-US" dirty="0"/>
              <a:t>增益率－例</a:t>
            </a:r>
            <a:r>
              <a:rPr lang="en-US" altLang="zh-CN" dirty="0"/>
              <a:t>5.1</a:t>
            </a:r>
            <a:endParaRPr lang="zh-CN" altLang="en-US" dirty="0"/>
          </a:p>
        </p:txBody>
      </p:sp>
      <p:sp>
        <p:nvSpPr>
          <p:cNvPr id="3" name="内容占位符 2">
            <a:extLst>
              <a:ext uri="{FF2B5EF4-FFF2-40B4-BE49-F238E27FC236}">
                <a16:creationId xmlns="" xmlns:a16="http://schemas.microsoft.com/office/drawing/2014/main" id="{1F5E6ECB-26FC-4F25-A5B1-62FFC4C037BC}"/>
              </a:ext>
            </a:extLst>
          </p:cNvPr>
          <p:cNvSpPr>
            <a:spLocks noGrp="1"/>
          </p:cNvSpPr>
          <p:nvPr>
            <p:ph sz="quarter" idx="10"/>
          </p:nvPr>
        </p:nvSpPr>
        <p:spPr/>
        <p:txBody>
          <a:bodyPr/>
          <a:lstStyle/>
          <a:p>
            <a:pPr marL="0" indent="0">
              <a:buNone/>
            </a:pPr>
            <a:r>
              <a:rPr lang="zh-CN" altLang="en-US" dirty="0">
                <a:solidFill>
                  <a:srgbClr val="FF0000"/>
                </a:solidFill>
              </a:rPr>
              <a:t>解：</a:t>
            </a:r>
            <a:r>
              <a:rPr lang="zh-CN" altLang="en-US" sz="2000" dirty="0">
                <a:solidFill>
                  <a:schemeClr val="tx1"/>
                </a:solidFill>
              </a:rPr>
              <a:t>属性</a:t>
            </a:r>
            <a:r>
              <a:rPr lang="en-US" altLang="zh-CN" sz="2000" dirty="0">
                <a:solidFill>
                  <a:schemeClr val="tx1"/>
                </a:solidFill>
              </a:rPr>
              <a:t>income</a:t>
            </a:r>
            <a:r>
              <a:rPr lang="zh-CN" altLang="en-US" sz="2000" dirty="0">
                <a:solidFill>
                  <a:schemeClr val="tx1"/>
                </a:solidFill>
              </a:rPr>
              <a:t>的测试将表中的数据划分为</a:t>
            </a:r>
            <a:r>
              <a:rPr lang="en-US" altLang="zh-CN" sz="2000" dirty="0">
                <a:solidFill>
                  <a:schemeClr val="tx1"/>
                </a:solidFill>
              </a:rPr>
              <a:t>3</a:t>
            </a:r>
            <a:r>
              <a:rPr lang="zh-CN" altLang="en-US" sz="2000" dirty="0">
                <a:solidFill>
                  <a:schemeClr val="tx1"/>
                </a:solidFill>
              </a:rPr>
              <a:t>个分区，即</a:t>
            </a:r>
            <a:r>
              <a:rPr lang="en-US" altLang="zh-CN" sz="2000" dirty="0">
                <a:solidFill>
                  <a:schemeClr val="tx1"/>
                </a:solidFill>
              </a:rPr>
              <a:t>low</a:t>
            </a:r>
            <a:r>
              <a:rPr lang="zh-CN" altLang="en-US" sz="2000" dirty="0">
                <a:solidFill>
                  <a:schemeClr val="tx1"/>
                </a:solidFill>
              </a:rPr>
              <a:t>、</a:t>
            </a:r>
            <a:r>
              <a:rPr lang="en-US" altLang="zh-CN" sz="2000" dirty="0">
                <a:solidFill>
                  <a:schemeClr val="tx1"/>
                </a:solidFill>
              </a:rPr>
              <a:t>medium</a:t>
            </a:r>
            <a:r>
              <a:rPr lang="zh-CN" altLang="en-US" sz="2000" dirty="0">
                <a:solidFill>
                  <a:schemeClr val="tx1"/>
                </a:solidFill>
              </a:rPr>
              <a:t>和</a:t>
            </a:r>
            <a:r>
              <a:rPr lang="en-US" altLang="zh-CN" sz="2000" dirty="0">
                <a:solidFill>
                  <a:schemeClr val="tx1"/>
                </a:solidFill>
              </a:rPr>
              <a:t>high</a:t>
            </a:r>
            <a:r>
              <a:rPr lang="zh-CN" altLang="en-US" sz="2000" dirty="0">
                <a:solidFill>
                  <a:schemeClr val="tx1"/>
                </a:solidFill>
              </a:rPr>
              <a:t>，分别包含</a:t>
            </a:r>
            <a:r>
              <a:rPr lang="en-US" altLang="zh-CN" sz="2000" dirty="0">
                <a:solidFill>
                  <a:schemeClr val="tx1"/>
                </a:solidFill>
              </a:rPr>
              <a:t>4</a:t>
            </a:r>
            <a:r>
              <a:rPr lang="zh-CN" altLang="en-US" sz="2000" dirty="0">
                <a:solidFill>
                  <a:schemeClr val="tx1"/>
                </a:solidFill>
              </a:rPr>
              <a:t>、</a:t>
            </a:r>
            <a:r>
              <a:rPr lang="en-US" altLang="zh-CN" sz="2000" dirty="0">
                <a:solidFill>
                  <a:schemeClr val="tx1"/>
                </a:solidFill>
              </a:rPr>
              <a:t>6</a:t>
            </a:r>
            <a:r>
              <a:rPr lang="zh-CN" altLang="en-US" sz="2000" dirty="0">
                <a:solidFill>
                  <a:schemeClr val="tx1"/>
                </a:solidFill>
              </a:rPr>
              <a:t>和</a:t>
            </a:r>
            <a:r>
              <a:rPr lang="en-US" altLang="zh-CN" sz="2000" dirty="0">
                <a:solidFill>
                  <a:schemeClr val="tx1"/>
                </a:solidFill>
              </a:rPr>
              <a:t>4</a:t>
            </a:r>
            <a:r>
              <a:rPr lang="zh-CN" altLang="en-US" sz="2000" dirty="0">
                <a:solidFill>
                  <a:schemeClr val="tx1"/>
                </a:solidFill>
              </a:rPr>
              <a:t>个元组。</a:t>
            </a:r>
            <a:endParaRPr lang="en-US" altLang="zh-CN" sz="2000" dirty="0">
              <a:solidFill>
                <a:schemeClr val="tx1"/>
              </a:solidFill>
            </a:endParaRPr>
          </a:p>
          <a:p>
            <a:pPr lvl="1">
              <a:lnSpc>
                <a:spcPct val="120000"/>
              </a:lnSpc>
              <a:spcBef>
                <a:spcPts val="0"/>
              </a:spcBef>
            </a:pPr>
            <a:r>
              <a:rPr lang="zh-CN" altLang="en-US" sz="2000" dirty="0">
                <a:solidFill>
                  <a:schemeClr val="tx1"/>
                </a:solidFill>
              </a:rPr>
              <a:t>计算</a:t>
            </a:r>
            <a:r>
              <a:rPr lang="en-US" altLang="zh-CN" sz="2000" dirty="0">
                <a:solidFill>
                  <a:schemeClr val="tx1"/>
                </a:solidFill>
              </a:rPr>
              <a:t>income</a:t>
            </a:r>
            <a:r>
              <a:rPr lang="zh-CN" altLang="en-US" sz="2000" dirty="0">
                <a:solidFill>
                  <a:schemeClr val="tx1"/>
                </a:solidFill>
              </a:rPr>
              <a:t>的增</a:t>
            </a:r>
            <a:r>
              <a:rPr lang="zh-CN" altLang="en-US" dirty="0"/>
              <a:t>分裂信息：</a:t>
            </a:r>
            <a:endParaRPr lang="en-US" altLang="zh-CN" dirty="0"/>
          </a:p>
          <a:p>
            <a:pPr marL="0" indent="0">
              <a:buNone/>
            </a:pPr>
            <a:endParaRPr lang="en-US" altLang="zh-CN" sz="2000" dirty="0">
              <a:solidFill>
                <a:schemeClr val="tx1"/>
              </a:solidFill>
            </a:endParaRPr>
          </a:p>
          <a:p>
            <a:pPr marL="0" indent="0">
              <a:buNone/>
            </a:pPr>
            <a:endParaRPr lang="en-US" altLang="zh-CN" sz="2000" dirty="0">
              <a:solidFill>
                <a:schemeClr val="tx1"/>
              </a:solidFill>
            </a:endParaRPr>
          </a:p>
          <a:p>
            <a:pPr marL="0" indent="0">
              <a:buNone/>
            </a:pPr>
            <a:endParaRPr lang="en-US" altLang="zh-CN" sz="2000" dirty="0">
              <a:solidFill>
                <a:schemeClr val="tx1"/>
              </a:solidFill>
            </a:endParaRPr>
          </a:p>
          <a:p>
            <a:pPr marL="0" indent="0">
              <a:buNone/>
            </a:pPr>
            <a:endParaRPr lang="en-US" altLang="zh-CN" sz="2000" dirty="0">
              <a:solidFill>
                <a:schemeClr val="tx1"/>
              </a:solidFill>
            </a:endParaRPr>
          </a:p>
          <a:p>
            <a:pPr lvl="1">
              <a:lnSpc>
                <a:spcPct val="120000"/>
              </a:lnSpc>
              <a:spcBef>
                <a:spcPts val="0"/>
              </a:spcBef>
            </a:pPr>
            <a:r>
              <a:rPr lang="zh-CN" altLang="en-US" dirty="0"/>
              <a:t>计算</a:t>
            </a:r>
            <a:r>
              <a:rPr lang="en-US" altLang="zh-CN" dirty="0"/>
              <a:t>income</a:t>
            </a:r>
            <a:r>
              <a:rPr lang="zh-CN" altLang="en-US" dirty="0"/>
              <a:t>的信息增益：</a:t>
            </a:r>
            <a:endParaRPr lang="en-US" altLang="zh-CN" dirty="0"/>
          </a:p>
          <a:p>
            <a:pPr lvl="1">
              <a:lnSpc>
                <a:spcPct val="120000"/>
              </a:lnSpc>
              <a:spcBef>
                <a:spcPts val="0"/>
              </a:spcBef>
            </a:pPr>
            <a:endParaRPr lang="en-US" altLang="zh-CN" dirty="0"/>
          </a:p>
          <a:p>
            <a:pPr lvl="1">
              <a:lnSpc>
                <a:spcPct val="120000"/>
              </a:lnSpc>
              <a:spcBef>
                <a:spcPts val="0"/>
              </a:spcBef>
            </a:pPr>
            <a:r>
              <a:rPr lang="zh-CN" altLang="en-US" dirty="0"/>
              <a:t>计算</a:t>
            </a:r>
            <a:r>
              <a:rPr lang="en-US" altLang="zh-CN" dirty="0"/>
              <a:t>income</a:t>
            </a:r>
            <a:r>
              <a:rPr lang="zh-CN" altLang="en-US" dirty="0"/>
              <a:t>的增益率：</a:t>
            </a:r>
          </a:p>
          <a:p>
            <a:pPr marL="0" indent="0">
              <a:buNone/>
            </a:pPr>
            <a:endParaRPr lang="zh-CN" altLang="en-US" sz="2000" dirty="0">
              <a:solidFill>
                <a:schemeClr val="tx1"/>
              </a:solidFill>
            </a:endParaRPr>
          </a:p>
          <a:p>
            <a:pPr marL="0" indent="0">
              <a:buNone/>
            </a:pPr>
            <a:endParaRPr lang="zh-CN" altLang="en-US" sz="2000" dirty="0">
              <a:solidFill>
                <a:schemeClr val="tx1"/>
              </a:solidFill>
            </a:endParaRPr>
          </a:p>
        </p:txBody>
      </p:sp>
      <p:graphicFrame>
        <p:nvGraphicFramePr>
          <p:cNvPr id="5" name="对象 4">
            <a:extLst>
              <a:ext uri="{FF2B5EF4-FFF2-40B4-BE49-F238E27FC236}">
                <a16:creationId xmlns="" xmlns:a16="http://schemas.microsoft.com/office/drawing/2014/main" id="{F9CE996B-0267-45D2-BCB2-3FEBAE34C6E4}"/>
              </a:ext>
            </a:extLst>
          </p:cNvPr>
          <p:cNvGraphicFramePr>
            <a:graphicFrameLocks noChangeAspect="1"/>
          </p:cNvGraphicFramePr>
          <p:nvPr>
            <p:extLst>
              <p:ext uri="{D42A27DB-BD31-4B8C-83A1-F6EECF244321}">
                <p14:modId xmlns:p14="http://schemas.microsoft.com/office/powerpoint/2010/main" val="167765919"/>
              </p:ext>
            </p:extLst>
          </p:nvPr>
        </p:nvGraphicFramePr>
        <p:xfrm>
          <a:off x="1339967" y="2348880"/>
          <a:ext cx="5430837" cy="1611313"/>
        </p:xfrm>
        <a:graphic>
          <a:graphicData uri="http://schemas.openxmlformats.org/presentationml/2006/ole">
            <mc:AlternateContent xmlns:mc="http://schemas.openxmlformats.org/markup-compatibility/2006">
              <mc:Choice xmlns:v="urn:schemas-microsoft-com:vml" Requires="v">
                <p:oleObj spid="_x0000_s7638" name="Equation" r:id="rId3" imgW="3174840" imgH="965160" progId="Equation.DSMT4">
                  <p:embed/>
                </p:oleObj>
              </mc:Choice>
              <mc:Fallback>
                <p:oleObj name="Equation" r:id="rId3" imgW="3174840" imgH="965160" progId="Equation.DSMT4">
                  <p:embed/>
                  <p:pic>
                    <p:nvPicPr>
                      <p:cNvPr id="4" name="对象 3">
                        <a:extLst>
                          <a:ext uri="{FF2B5EF4-FFF2-40B4-BE49-F238E27FC236}">
                            <a16:creationId xmlns="" xmlns:a16="http://schemas.microsoft.com/office/drawing/2014/main" id="{BA2903C4-83A7-4AD5-AE43-BF88B66468FE}"/>
                          </a:ext>
                        </a:extLst>
                      </p:cNvPr>
                      <p:cNvPicPr>
                        <a:picLocks noChangeAspect="1" noChangeArrowheads="1"/>
                      </p:cNvPicPr>
                      <p:nvPr/>
                    </p:nvPicPr>
                    <p:blipFill>
                      <a:blip r:embed="rId4"/>
                      <a:srcRect/>
                      <a:stretch>
                        <a:fillRect/>
                      </a:stretch>
                    </p:blipFill>
                    <p:spPr bwMode="auto">
                      <a:xfrm>
                        <a:off x="1339967" y="2348880"/>
                        <a:ext cx="5430837" cy="1611313"/>
                      </a:xfrm>
                      <a:prstGeom prst="rect">
                        <a:avLst/>
                      </a:prstGeom>
                      <a:noFill/>
                      <a:ln>
                        <a:noFill/>
                      </a:ln>
                    </p:spPr>
                  </p:pic>
                </p:oleObj>
              </mc:Fallback>
            </mc:AlternateContent>
          </a:graphicData>
        </a:graphic>
      </p:graphicFrame>
      <p:graphicFrame>
        <p:nvGraphicFramePr>
          <p:cNvPr id="6" name="对象 5">
            <a:extLst>
              <a:ext uri="{FF2B5EF4-FFF2-40B4-BE49-F238E27FC236}">
                <a16:creationId xmlns="" xmlns:a16="http://schemas.microsoft.com/office/drawing/2014/main" id="{A8B6FFE0-ECBD-4D06-9E87-F6134219616A}"/>
              </a:ext>
            </a:extLst>
          </p:cNvPr>
          <p:cNvGraphicFramePr>
            <a:graphicFrameLocks noChangeAspect="1"/>
          </p:cNvGraphicFramePr>
          <p:nvPr>
            <p:extLst>
              <p:ext uri="{D42A27DB-BD31-4B8C-83A1-F6EECF244321}">
                <p14:modId xmlns:p14="http://schemas.microsoft.com/office/powerpoint/2010/main" val="2976142005"/>
              </p:ext>
            </p:extLst>
          </p:nvPr>
        </p:nvGraphicFramePr>
        <p:xfrm>
          <a:off x="4283968" y="4371897"/>
          <a:ext cx="2411413" cy="425450"/>
        </p:xfrm>
        <a:graphic>
          <a:graphicData uri="http://schemas.openxmlformats.org/presentationml/2006/ole">
            <mc:AlternateContent xmlns:mc="http://schemas.openxmlformats.org/markup-compatibility/2006">
              <mc:Choice xmlns:v="urn:schemas-microsoft-com:vml" Requires="v">
                <p:oleObj spid="_x0000_s7639" name="Equation" r:id="rId5" imgW="1409400" imgH="253800" progId="Equation.DSMT4">
                  <p:embed/>
                </p:oleObj>
              </mc:Choice>
              <mc:Fallback>
                <p:oleObj name="Equation" r:id="rId5" imgW="1409400" imgH="253800" progId="Equation.DSMT4">
                  <p:embed/>
                  <p:pic>
                    <p:nvPicPr>
                      <p:cNvPr id="5" name="对象 4">
                        <a:extLst>
                          <a:ext uri="{FF2B5EF4-FFF2-40B4-BE49-F238E27FC236}">
                            <a16:creationId xmlns="" xmlns:a16="http://schemas.microsoft.com/office/drawing/2014/main" id="{F9CE996B-0267-45D2-BCB2-3FEBAE34C6E4}"/>
                          </a:ext>
                        </a:extLst>
                      </p:cNvPr>
                      <p:cNvPicPr>
                        <a:picLocks noChangeAspect="1" noChangeArrowheads="1"/>
                      </p:cNvPicPr>
                      <p:nvPr/>
                    </p:nvPicPr>
                    <p:blipFill>
                      <a:blip r:embed="rId6"/>
                      <a:srcRect/>
                      <a:stretch>
                        <a:fillRect/>
                      </a:stretch>
                    </p:blipFill>
                    <p:spPr bwMode="auto">
                      <a:xfrm>
                        <a:off x="4283968" y="4371897"/>
                        <a:ext cx="2411413" cy="425450"/>
                      </a:xfrm>
                      <a:prstGeom prst="rect">
                        <a:avLst/>
                      </a:prstGeom>
                      <a:noFill/>
                      <a:ln>
                        <a:noFill/>
                      </a:ln>
                    </p:spPr>
                  </p:pic>
                </p:oleObj>
              </mc:Fallback>
            </mc:AlternateContent>
          </a:graphicData>
        </a:graphic>
      </p:graphicFrame>
      <p:graphicFrame>
        <p:nvGraphicFramePr>
          <p:cNvPr id="7" name="对象 6">
            <a:extLst>
              <a:ext uri="{FF2B5EF4-FFF2-40B4-BE49-F238E27FC236}">
                <a16:creationId xmlns="" xmlns:a16="http://schemas.microsoft.com/office/drawing/2014/main" id="{A3A62270-B93B-4CD6-B00B-F4E469B4E67A}"/>
              </a:ext>
            </a:extLst>
          </p:cNvPr>
          <p:cNvGraphicFramePr>
            <a:graphicFrameLocks noChangeAspect="1"/>
          </p:cNvGraphicFramePr>
          <p:nvPr>
            <p:extLst>
              <p:ext uri="{D42A27DB-BD31-4B8C-83A1-F6EECF244321}">
                <p14:modId xmlns:p14="http://schemas.microsoft.com/office/powerpoint/2010/main" val="3568984912"/>
              </p:ext>
            </p:extLst>
          </p:nvPr>
        </p:nvGraphicFramePr>
        <p:xfrm>
          <a:off x="4055386" y="5102149"/>
          <a:ext cx="4497388" cy="425450"/>
        </p:xfrm>
        <a:graphic>
          <a:graphicData uri="http://schemas.openxmlformats.org/presentationml/2006/ole">
            <mc:AlternateContent xmlns:mc="http://schemas.openxmlformats.org/markup-compatibility/2006">
              <mc:Choice xmlns:v="urn:schemas-microsoft-com:vml" Requires="v">
                <p:oleObj spid="_x0000_s7640" name="Equation" r:id="rId7" imgW="2628720" imgH="253800" progId="Equation.DSMT4">
                  <p:embed/>
                </p:oleObj>
              </mc:Choice>
              <mc:Fallback>
                <p:oleObj name="Equation" r:id="rId7" imgW="2628720" imgH="253800" progId="Equation.DSMT4">
                  <p:embed/>
                  <p:pic>
                    <p:nvPicPr>
                      <p:cNvPr id="6" name="对象 5">
                        <a:extLst>
                          <a:ext uri="{FF2B5EF4-FFF2-40B4-BE49-F238E27FC236}">
                            <a16:creationId xmlns="" xmlns:a16="http://schemas.microsoft.com/office/drawing/2014/main" id="{A8B6FFE0-ECBD-4D06-9E87-F6134219616A}"/>
                          </a:ext>
                        </a:extLst>
                      </p:cNvPr>
                      <p:cNvPicPr>
                        <a:picLocks noChangeAspect="1" noChangeArrowheads="1"/>
                      </p:cNvPicPr>
                      <p:nvPr/>
                    </p:nvPicPr>
                    <p:blipFill>
                      <a:blip r:embed="rId8"/>
                      <a:srcRect/>
                      <a:stretch>
                        <a:fillRect/>
                      </a:stretch>
                    </p:blipFill>
                    <p:spPr bwMode="auto">
                      <a:xfrm>
                        <a:off x="4055386" y="5102149"/>
                        <a:ext cx="4497388" cy="4254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9844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4FFA33-EDBF-4608-A297-302637F130FD}"/>
              </a:ext>
            </a:extLst>
          </p:cNvPr>
          <p:cNvSpPr>
            <a:spLocks noGrp="1"/>
          </p:cNvSpPr>
          <p:nvPr>
            <p:ph type="title"/>
          </p:nvPr>
        </p:nvSpPr>
        <p:spPr/>
        <p:txBody>
          <a:bodyPr/>
          <a:lstStyle/>
          <a:p>
            <a:r>
              <a:rPr lang="zh-CN" altLang="en-US" dirty="0"/>
              <a:t>基尼指数</a:t>
            </a:r>
          </a:p>
        </p:txBody>
      </p:sp>
      <p:sp>
        <p:nvSpPr>
          <p:cNvPr id="3" name="内容占位符 2">
            <a:extLst>
              <a:ext uri="{FF2B5EF4-FFF2-40B4-BE49-F238E27FC236}">
                <a16:creationId xmlns="" xmlns:a16="http://schemas.microsoft.com/office/drawing/2014/main" id="{846F0F5A-41F9-4B8C-AF81-DF17421D76F6}"/>
              </a:ext>
            </a:extLst>
          </p:cNvPr>
          <p:cNvSpPr>
            <a:spLocks noGrp="1"/>
          </p:cNvSpPr>
          <p:nvPr>
            <p:ph sz="quarter" idx="10"/>
          </p:nvPr>
        </p:nvSpPr>
        <p:spPr/>
        <p:txBody>
          <a:bodyPr/>
          <a:lstStyle/>
          <a:p>
            <a:r>
              <a:rPr lang="zh-CN" altLang="en-US" dirty="0">
                <a:solidFill>
                  <a:srgbClr val="FF0000"/>
                </a:solidFill>
              </a:rPr>
              <a:t>基尼指数</a:t>
            </a:r>
            <a:endParaRPr lang="en-US" altLang="zh-CN" dirty="0">
              <a:solidFill>
                <a:srgbClr val="FF0000"/>
              </a:solidFill>
            </a:endParaRPr>
          </a:p>
          <a:p>
            <a:pPr lvl="1"/>
            <a:r>
              <a:rPr lang="zh-CN" altLang="en-US" dirty="0">
                <a:solidFill>
                  <a:schemeClr val="tx1"/>
                </a:solidFill>
              </a:rPr>
              <a:t>假设</a:t>
            </a:r>
            <a:r>
              <a:rPr lang="en-US" altLang="zh-CN" dirty="0">
                <a:solidFill>
                  <a:schemeClr val="tx1"/>
                </a:solidFill>
              </a:rPr>
              <a:t>P</a:t>
            </a:r>
            <a:r>
              <a:rPr lang="en-US" altLang="zh-CN" baseline="-25000" dirty="0">
                <a:solidFill>
                  <a:schemeClr val="tx1"/>
                </a:solidFill>
              </a:rPr>
              <a:t>i</a:t>
            </a:r>
            <a:r>
              <a:rPr lang="zh-CN" altLang="en-US" dirty="0">
                <a:solidFill>
                  <a:schemeClr val="tx1"/>
                </a:solidFill>
              </a:rPr>
              <a:t>是</a:t>
            </a:r>
            <a:r>
              <a:rPr lang="en-US" altLang="zh-CN" dirty="0">
                <a:solidFill>
                  <a:schemeClr val="tx1"/>
                </a:solidFill>
              </a:rPr>
              <a:t>D</a:t>
            </a:r>
            <a:r>
              <a:rPr lang="zh-CN" altLang="en-US" dirty="0">
                <a:solidFill>
                  <a:schemeClr val="tx1"/>
                </a:solidFill>
              </a:rPr>
              <a:t>中任意样本属于类 </a:t>
            </a:r>
            <a:r>
              <a:rPr lang="en-US" altLang="zh-CN" dirty="0">
                <a:solidFill>
                  <a:schemeClr val="tx1"/>
                </a:solidFill>
              </a:rPr>
              <a:t>i (i=1,2…m)</a:t>
            </a:r>
            <a:r>
              <a:rPr lang="zh-CN" altLang="en-US" dirty="0">
                <a:solidFill>
                  <a:schemeClr val="tx1"/>
                </a:solidFill>
              </a:rPr>
              <a:t>的非零概率，并用</a:t>
            </a:r>
            <a:r>
              <a:rPr lang="en-US" altLang="zh-CN" dirty="0">
                <a:solidFill>
                  <a:schemeClr val="tx1"/>
                </a:solidFill>
              </a:rPr>
              <a:t>|D</a:t>
            </a:r>
            <a:r>
              <a:rPr lang="en-US" altLang="zh-CN" baseline="-25000" dirty="0">
                <a:solidFill>
                  <a:schemeClr val="tx1"/>
                </a:solidFill>
              </a:rPr>
              <a:t>i </a:t>
            </a:r>
            <a:r>
              <a:rPr lang="en-US" altLang="zh-CN" dirty="0">
                <a:solidFill>
                  <a:schemeClr val="tx1"/>
                </a:solidFill>
              </a:rPr>
              <a:t>|/|D| </a:t>
            </a:r>
            <a:r>
              <a:rPr lang="zh-CN" altLang="en-US" dirty="0">
                <a:solidFill>
                  <a:schemeClr val="tx1"/>
                </a:solidFill>
              </a:rPr>
              <a:t>估计。基尼指数</a:t>
            </a:r>
            <a:r>
              <a:rPr lang="zh-CN" altLang="en-US" dirty="0"/>
              <a:t>度量数据分区或训练样本集</a:t>
            </a:r>
            <a:r>
              <a:rPr lang="en-US" altLang="zh-CN" dirty="0"/>
              <a:t>D</a:t>
            </a:r>
            <a:r>
              <a:rPr lang="zh-CN" altLang="en-US" dirty="0"/>
              <a:t>的不纯度，定义为：</a:t>
            </a:r>
            <a:endParaRPr lang="en-US" altLang="zh-CN" dirty="0"/>
          </a:p>
          <a:p>
            <a:pPr lvl="1"/>
            <a:endParaRPr lang="en-US" altLang="zh-CN" dirty="0"/>
          </a:p>
          <a:p>
            <a:pPr lvl="1"/>
            <a:r>
              <a:rPr lang="zh-CN" altLang="en-US" dirty="0"/>
              <a:t>如果</a:t>
            </a:r>
            <a:r>
              <a:rPr lang="en-US" altLang="zh-CN" dirty="0"/>
              <a:t>A</a:t>
            </a:r>
            <a:r>
              <a:rPr lang="zh-CN" altLang="en-US" dirty="0"/>
              <a:t>的二元划分将</a:t>
            </a:r>
            <a:r>
              <a:rPr lang="en-US" altLang="zh-CN" dirty="0"/>
              <a:t>D</a:t>
            </a:r>
            <a:r>
              <a:rPr lang="zh-CN" altLang="en-US" dirty="0"/>
              <a:t>划分成</a:t>
            </a:r>
            <a:r>
              <a:rPr lang="en-US" altLang="zh-CN" dirty="0"/>
              <a:t>D1</a:t>
            </a:r>
            <a:r>
              <a:rPr lang="zh-CN" altLang="en-US" dirty="0"/>
              <a:t>和</a:t>
            </a:r>
            <a:r>
              <a:rPr lang="en-US" altLang="zh-CN" dirty="0"/>
              <a:t>D2</a:t>
            </a:r>
            <a:r>
              <a:rPr lang="zh-CN" altLang="en-US" dirty="0"/>
              <a:t>，则给定该划分，</a:t>
            </a:r>
            <a:r>
              <a:rPr lang="en-US" altLang="zh-CN" dirty="0"/>
              <a:t>D</a:t>
            </a:r>
            <a:r>
              <a:rPr lang="zh-CN" altLang="en-US" dirty="0"/>
              <a:t>的基尼指数为：</a:t>
            </a:r>
            <a:endParaRPr lang="en-US" altLang="zh-CN" dirty="0"/>
          </a:p>
          <a:p>
            <a:pPr lvl="1"/>
            <a:endParaRPr lang="en-US" altLang="zh-CN" dirty="0"/>
          </a:p>
          <a:p>
            <a:pPr lvl="1"/>
            <a:r>
              <a:rPr lang="zh-CN" altLang="en-US" dirty="0"/>
              <a:t>不纯度降低为</a:t>
            </a:r>
            <a:r>
              <a:rPr lang="en-US" altLang="zh-CN" dirty="0"/>
              <a:t>:</a:t>
            </a:r>
          </a:p>
          <a:p>
            <a:pPr lvl="1"/>
            <a:r>
              <a:rPr lang="zh-CN" altLang="en-US" dirty="0"/>
              <a:t>选择具有</a:t>
            </a:r>
            <a:r>
              <a:rPr lang="zh-CN" altLang="en-US" dirty="0">
                <a:solidFill>
                  <a:srgbClr val="FF0000"/>
                </a:solidFill>
              </a:rPr>
              <a:t>最大化不纯度降低</a:t>
            </a:r>
            <a:r>
              <a:rPr lang="zh-CN" altLang="en-US" dirty="0"/>
              <a:t>的属性作为分裂属性！</a:t>
            </a:r>
          </a:p>
          <a:p>
            <a:endParaRPr lang="zh-CN" altLang="en-US" dirty="0"/>
          </a:p>
        </p:txBody>
      </p:sp>
      <p:graphicFrame>
        <p:nvGraphicFramePr>
          <p:cNvPr id="4" name="对象 3">
            <a:extLst>
              <a:ext uri="{FF2B5EF4-FFF2-40B4-BE49-F238E27FC236}">
                <a16:creationId xmlns="" xmlns:a16="http://schemas.microsoft.com/office/drawing/2014/main" id="{253E4F85-012F-473F-9BB1-BB968479959F}"/>
              </a:ext>
            </a:extLst>
          </p:cNvPr>
          <p:cNvGraphicFramePr>
            <a:graphicFrameLocks noChangeAspect="1"/>
          </p:cNvGraphicFramePr>
          <p:nvPr>
            <p:extLst>
              <p:ext uri="{D42A27DB-BD31-4B8C-83A1-F6EECF244321}">
                <p14:modId xmlns:p14="http://schemas.microsoft.com/office/powerpoint/2010/main" val="1433678537"/>
              </p:ext>
            </p:extLst>
          </p:nvPr>
        </p:nvGraphicFramePr>
        <p:xfrm>
          <a:off x="2123728" y="2420888"/>
          <a:ext cx="2351088" cy="781050"/>
        </p:xfrm>
        <a:graphic>
          <a:graphicData uri="http://schemas.openxmlformats.org/presentationml/2006/ole">
            <mc:AlternateContent xmlns:mc="http://schemas.openxmlformats.org/markup-compatibility/2006">
              <mc:Choice xmlns:v="urn:schemas-microsoft-com:vml" Requires="v">
                <p:oleObj spid="_x0000_s8660" name="Equation" r:id="rId3" imgW="1269720" imgH="431640" progId="Equation.DSMT4">
                  <p:embed/>
                </p:oleObj>
              </mc:Choice>
              <mc:Fallback>
                <p:oleObj name="Equation" r:id="rId3" imgW="1269720" imgH="431640" progId="Equation.DSMT4">
                  <p:embed/>
                  <p:pic>
                    <p:nvPicPr>
                      <p:cNvPr id="9" name="对象 8">
                        <a:extLst>
                          <a:ext uri="{FF2B5EF4-FFF2-40B4-BE49-F238E27FC236}">
                            <a16:creationId xmlns="" xmlns:a16="http://schemas.microsoft.com/office/drawing/2014/main" id="{AAF30261-04B6-4BD9-9BD8-FB4F64C23A98}"/>
                          </a:ext>
                        </a:extLst>
                      </p:cNvPr>
                      <p:cNvPicPr>
                        <a:picLocks noChangeAspect="1" noChangeArrowheads="1"/>
                      </p:cNvPicPr>
                      <p:nvPr/>
                    </p:nvPicPr>
                    <p:blipFill>
                      <a:blip r:embed="rId4"/>
                      <a:srcRect/>
                      <a:stretch>
                        <a:fillRect/>
                      </a:stretch>
                    </p:blipFill>
                    <p:spPr bwMode="auto">
                      <a:xfrm>
                        <a:off x="2123728" y="2420888"/>
                        <a:ext cx="2351088" cy="781050"/>
                      </a:xfrm>
                      <a:prstGeom prst="rect">
                        <a:avLst/>
                      </a:prstGeom>
                      <a:noFill/>
                      <a:ln>
                        <a:noFill/>
                      </a:ln>
                    </p:spPr>
                  </p:pic>
                </p:oleObj>
              </mc:Fallback>
            </mc:AlternateContent>
          </a:graphicData>
        </a:graphic>
      </p:graphicFrame>
      <p:graphicFrame>
        <p:nvGraphicFramePr>
          <p:cNvPr id="5" name="对象 4">
            <a:extLst>
              <a:ext uri="{FF2B5EF4-FFF2-40B4-BE49-F238E27FC236}">
                <a16:creationId xmlns="" xmlns:a16="http://schemas.microsoft.com/office/drawing/2014/main" id="{54E977F4-544F-4DBB-AEC8-1121BD6F7DEE}"/>
              </a:ext>
            </a:extLst>
          </p:cNvPr>
          <p:cNvGraphicFramePr>
            <a:graphicFrameLocks noChangeAspect="1"/>
          </p:cNvGraphicFramePr>
          <p:nvPr>
            <p:extLst>
              <p:ext uri="{D42A27DB-BD31-4B8C-83A1-F6EECF244321}">
                <p14:modId xmlns:p14="http://schemas.microsoft.com/office/powerpoint/2010/main" val="4172231277"/>
              </p:ext>
            </p:extLst>
          </p:nvPr>
        </p:nvGraphicFramePr>
        <p:xfrm>
          <a:off x="2339752" y="3899518"/>
          <a:ext cx="4775200" cy="847725"/>
        </p:xfrm>
        <a:graphic>
          <a:graphicData uri="http://schemas.openxmlformats.org/presentationml/2006/ole">
            <mc:AlternateContent xmlns:mc="http://schemas.openxmlformats.org/markup-compatibility/2006">
              <mc:Choice xmlns:v="urn:schemas-microsoft-com:vml" Requires="v">
                <p:oleObj spid="_x0000_s8661" name="Equation" r:id="rId5" imgW="2577960" imgH="469800" progId="Equation.DSMT4">
                  <p:embed/>
                </p:oleObj>
              </mc:Choice>
              <mc:Fallback>
                <p:oleObj name="Equation" r:id="rId5" imgW="2577960" imgH="469800" progId="Equation.DSMT4">
                  <p:embed/>
                  <p:pic>
                    <p:nvPicPr>
                      <p:cNvPr id="4" name="对象 3">
                        <a:extLst>
                          <a:ext uri="{FF2B5EF4-FFF2-40B4-BE49-F238E27FC236}">
                            <a16:creationId xmlns="" xmlns:a16="http://schemas.microsoft.com/office/drawing/2014/main" id="{253E4F85-012F-473F-9BB1-BB968479959F}"/>
                          </a:ext>
                        </a:extLst>
                      </p:cNvPr>
                      <p:cNvPicPr>
                        <a:picLocks noChangeAspect="1" noChangeArrowheads="1"/>
                      </p:cNvPicPr>
                      <p:nvPr/>
                    </p:nvPicPr>
                    <p:blipFill>
                      <a:blip r:embed="rId6"/>
                      <a:srcRect/>
                      <a:stretch>
                        <a:fillRect/>
                      </a:stretch>
                    </p:blipFill>
                    <p:spPr bwMode="auto">
                      <a:xfrm>
                        <a:off x="2339752" y="3899518"/>
                        <a:ext cx="4775200" cy="847725"/>
                      </a:xfrm>
                      <a:prstGeom prst="rect">
                        <a:avLst/>
                      </a:prstGeom>
                      <a:noFill/>
                      <a:ln>
                        <a:noFill/>
                      </a:ln>
                    </p:spPr>
                  </p:pic>
                </p:oleObj>
              </mc:Fallback>
            </mc:AlternateContent>
          </a:graphicData>
        </a:graphic>
      </p:graphicFrame>
      <p:graphicFrame>
        <p:nvGraphicFramePr>
          <p:cNvPr id="7" name="对象 6">
            <a:extLst>
              <a:ext uri="{FF2B5EF4-FFF2-40B4-BE49-F238E27FC236}">
                <a16:creationId xmlns="" xmlns:a16="http://schemas.microsoft.com/office/drawing/2014/main" id="{61DEA160-DF88-42F3-BC91-2E9D7C8687C5}"/>
              </a:ext>
            </a:extLst>
          </p:cNvPr>
          <p:cNvGraphicFramePr>
            <a:graphicFrameLocks noChangeAspect="1"/>
          </p:cNvGraphicFramePr>
          <p:nvPr>
            <p:extLst>
              <p:ext uri="{D42A27DB-BD31-4B8C-83A1-F6EECF244321}">
                <p14:modId xmlns:p14="http://schemas.microsoft.com/office/powerpoint/2010/main" val="3943588764"/>
              </p:ext>
            </p:extLst>
          </p:nvPr>
        </p:nvGraphicFramePr>
        <p:xfrm>
          <a:off x="3059832" y="4891259"/>
          <a:ext cx="3736404" cy="450113"/>
        </p:xfrm>
        <a:graphic>
          <a:graphicData uri="http://schemas.openxmlformats.org/presentationml/2006/ole">
            <mc:AlternateContent xmlns:mc="http://schemas.openxmlformats.org/markup-compatibility/2006">
              <mc:Choice xmlns:v="urn:schemas-microsoft-com:vml" Requires="v">
                <p:oleObj spid="_x0000_s8662" name="Equation" r:id="rId7" imgW="2057400" imgH="253800" progId="Equation.DSMT4">
                  <p:embed/>
                </p:oleObj>
              </mc:Choice>
              <mc:Fallback>
                <p:oleObj name="Equation" r:id="rId7" imgW="2057400" imgH="253800" progId="Equation.DSMT4">
                  <p:embed/>
                  <p:pic>
                    <p:nvPicPr>
                      <p:cNvPr id="4" name="对象 3">
                        <a:extLst>
                          <a:ext uri="{FF2B5EF4-FFF2-40B4-BE49-F238E27FC236}">
                            <a16:creationId xmlns="" xmlns:a16="http://schemas.microsoft.com/office/drawing/2014/main" id="{253E4F85-012F-473F-9BB1-BB968479959F}"/>
                          </a:ext>
                        </a:extLst>
                      </p:cNvPr>
                      <p:cNvPicPr>
                        <a:picLocks noChangeAspect="1" noChangeArrowheads="1"/>
                      </p:cNvPicPr>
                      <p:nvPr/>
                    </p:nvPicPr>
                    <p:blipFill>
                      <a:blip r:embed="rId8"/>
                      <a:srcRect/>
                      <a:stretch>
                        <a:fillRect/>
                      </a:stretch>
                    </p:blipFill>
                    <p:spPr bwMode="auto">
                      <a:xfrm>
                        <a:off x="3059832" y="4891259"/>
                        <a:ext cx="3736404" cy="4501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6762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B8C9C0-8F6D-48EA-9D00-18D161D50D4B}"/>
              </a:ext>
            </a:extLst>
          </p:cNvPr>
          <p:cNvSpPr>
            <a:spLocks noGrp="1"/>
          </p:cNvSpPr>
          <p:nvPr>
            <p:ph type="title"/>
          </p:nvPr>
        </p:nvSpPr>
        <p:spPr/>
        <p:txBody>
          <a:bodyPr/>
          <a:lstStyle/>
          <a:p>
            <a:r>
              <a:rPr lang="zh-CN" altLang="en-US" dirty="0"/>
              <a:t>基尼指数－例</a:t>
            </a:r>
            <a:r>
              <a:rPr lang="en-US" altLang="zh-CN" dirty="0"/>
              <a:t>5.1</a:t>
            </a:r>
            <a:endParaRPr lang="zh-CN" altLang="en-US" dirty="0"/>
          </a:p>
        </p:txBody>
      </p:sp>
      <p:sp>
        <p:nvSpPr>
          <p:cNvPr id="3" name="内容占位符 2">
            <a:extLst>
              <a:ext uri="{FF2B5EF4-FFF2-40B4-BE49-F238E27FC236}">
                <a16:creationId xmlns="" xmlns:a16="http://schemas.microsoft.com/office/drawing/2014/main" id="{FB94BEF9-C5A6-4BB6-9955-D4E6A489DBA1}"/>
              </a:ext>
            </a:extLst>
          </p:cNvPr>
          <p:cNvSpPr>
            <a:spLocks noGrp="1"/>
          </p:cNvSpPr>
          <p:nvPr>
            <p:ph sz="quarter" idx="10"/>
          </p:nvPr>
        </p:nvSpPr>
        <p:spPr/>
        <p:txBody>
          <a:bodyPr/>
          <a:lstStyle/>
          <a:p>
            <a:pPr marL="0" indent="0">
              <a:buNone/>
            </a:pPr>
            <a:r>
              <a:rPr lang="zh-CN" altLang="en-US" dirty="0">
                <a:solidFill>
                  <a:srgbClr val="FF0000"/>
                </a:solidFill>
              </a:rPr>
              <a:t>解：</a:t>
            </a:r>
            <a:endParaRPr lang="en-US" altLang="zh-CN" dirty="0">
              <a:solidFill>
                <a:srgbClr val="FF0000"/>
              </a:solidFill>
            </a:endParaRPr>
          </a:p>
          <a:p>
            <a:pPr marL="432000" lvl="1" indent="0">
              <a:lnSpc>
                <a:spcPct val="120000"/>
              </a:lnSpc>
              <a:spcBef>
                <a:spcPts val="0"/>
              </a:spcBef>
              <a:buNone/>
            </a:pPr>
            <a:r>
              <a:rPr lang="en-US" altLang="zh-CN" dirty="0"/>
              <a:t>Class P: buys_computer = “yes”</a:t>
            </a:r>
            <a:r>
              <a:rPr lang="zh-CN" altLang="en-US" dirty="0"/>
              <a:t>（包含</a:t>
            </a:r>
            <a:r>
              <a:rPr lang="en-US" altLang="zh-CN" dirty="0"/>
              <a:t>9</a:t>
            </a:r>
            <a:r>
              <a:rPr lang="zh-CN" altLang="en-US" dirty="0"/>
              <a:t>个样本）</a:t>
            </a:r>
            <a:endParaRPr lang="en-US" altLang="zh-CN" dirty="0"/>
          </a:p>
          <a:p>
            <a:pPr marL="432000" lvl="1" indent="0">
              <a:lnSpc>
                <a:spcPct val="120000"/>
              </a:lnSpc>
              <a:spcBef>
                <a:spcPts val="0"/>
              </a:spcBef>
              <a:buNone/>
            </a:pPr>
            <a:r>
              <a:rPr lang="en-US" altLang="zh-CN" dirty="0"/>
              <a:t>Class N: buys_computer = “no”</a:t>
            </a:r>
            <a:r>
              <a:rPr lang="zh-CN" altLang="en-US" dirty="0"/>
              <a:t>（包含</a:t>
            </a:r>
            <a:r>
              <a:rPr lang="en-US" altLang="zh-CN" dirty="0"/>
              <a:t>5</a:t>
            </a:r>
            <a:r>
              <a:rPr lang="zh-CN" altLang="en-US" dirty="0"/>
              <a:t>个样本）</a:t>
            </a:r>
            <a:endParaRPr lang="en-US" altLang="zh-CN" dirty="0"/>
          </a:p>
          <a:p>
            <a:pPr lvl="1">
              <a:lnSpc>
                <a:spcPct val="120000"/>
              </a:lnSpc>
              <a:spcBef>
                <a:spcPts val="0"/>
              </a:spcBef>
            </a:pPr>
            <a:r>
              <a:rPr lang="zh-CN" altLang="en-US" dirty="0"/>
              <a:t>首先使用基尼指数式计算</a:t>
            </a:r>
            <a:r>
              <a:rPr lang="en-US" altLang="zh-CN" dirty="0"/>
              <a:t>D</a:t>
            </a:r>
            <a:r>
              <a:rPr lang="zh-CN" altLang="en-US" dirty="0"/>
              <a:t>的不纯度：</a:t>
            </a:r>
            <a:endParaRPr lang="en-US" altLang="zh-CN" dirty="0"/>
          </a:p>
          <a:p>
            <a:pPr lvl="1">
              <a:lnSpc>
                <a:spcPct val="120000"/>
              </a:lnSpc>
              <a:spcBef>
                <a:spcPts val="0"/>
              </a:spcBef>
            </a:pPr>
            <a:endParaRPr lang="en-US" altLang="zh-CN" dirty="0"/>
          </a:p>
          <a:p>
            <a:pPr lvl="1">
              <a:lnSpc>
                <a:spcPct val="120000"/>
              </a:lnSpc>
              <a:spcBef>
                <a:spcPts val="0"/>
              </a:spcBef>
            </a:pPr>
            <a:endParaRPr lang="en-US" altLang="zh-CN" dirty="0"/>
          </a:p>
          <a:p>
            <a:pPr lvl="1">
              <a:lnSpc>
                <a:spcPct val="120000"/>
              </a:lnSpc>
              <a:spcBef>
                <a:spcPts val="0"/>
              </a:spcBef>
            </a:pPr>
            <a:r>
              <a:rPr lang="zh-CN" altLang="en-US" dirty="0"/>
              <a:t>计算每个属性的基尼指数。从属性</a:t>
            </a:r>
            <a:r>
              <a:rPr lang="en-US" altLang="zh-CN" dirty="0"/>
              <a:t>income</a:t>
            </a:r>
            <a:r>
              <a:rPr lang="zh-CN" altLang="en-US" dirty="0"/>
              <a:t>开始，并考虑每个可能的分裂子集。考虑子集</a:t>
            </a:r>
            <a:r>
              <a:rPr lang="en-US" altLang="zh-CN" dirty="0"/>
              <a:t>{ low, medium }</a:t>
            </a:r>
            <a:r>
              <a:rPr lang="zh-CN" altLang="en-US" dirty="0"/>
              <a:t>，导致</a:t>
            </a:r>
            <a:r>
              <a:rPr lang="en-US" altLang="zh-CN" dirty="0"/>
              <a:t>10</a:t>
            </a:r>
            <a:r>
              <a:rPr lang="zh-CN" altLang="en-US" dirty="0"/>
              <a:t>个满足条件的样本在分区</a:t>
            </a:r>
            <a:r>
              <a:rPr lang="en-US" altLang="zh-CN" dirty="0"/>
              <a:t>D</a:t>
            </a:r>
            <a:r>
              <a:rPr lang="en-US" altLang="zh-CN" baseline="-25000" dirty="0"/>
              <a:t>1</a:t>
            </a:r>
            <a:r>
              <a:rPr lang="zh-CN" altLang="en-US" dirty="0"/>
              <a:t>中，其它个样本将指派到分区</a:t>
            </a:r>
            <a:r>
              <a:rPr lang="en-US" altLang="zh-CN" dirty="0"/>
              <a:t>D</a:t>
            </a:r>
            <a:r>
              <a:rPr lang="en-US" altLang="zh-CN" baseline="-25000" dirty="0"/>
              <a:t>2</a:t>
            </a:r>
            <a:r>
              <a:rPr lang="zh-CN" altLang="en-US" dirty="0"/>
              <a:t>中。基于该划分计算出基尼指数值为：</a:t>
            </a:r>
          </a:p>
          <a:p>
            <a:pPr lvl="1">
              <a:lnSpc>
                <a:spcPct val="120000"/>
              </a:lnSpc>
              <a:spcBef>
                <a:spcPts val="0"/>
              </a:spcBef>
            </a:pPr>
            <a:endParaRPr lang="zh-CN" altLang="en-US" dirty="0">
              <a:sym typeface="Arial" panose="020B0604020202020204" pitchFamily="34" charset="0"/>
            </a:endParaRPr>
          </a:p>
          <a:p>
            <a:pPr lvl="1"/>
            <a:endParaRPr lang="zh-CN" altLang="en-US" dirty="0"/>
          </a:p>
          <a:p>
            <a:pPr lvl="1"/>
            <a:endParaRPr lang="zh-CN" altLang="en-US" b="1" dirty="0">
              <a:solidFill>
                <a:srgbClr val="333399"/>
              </a:solidFill>
            </a:endParaRPr>
          </a:p>
          <a:p>
            <a:pPr lvl="1"/>
            <a:endParaRPr lang="en-US" altLang="zh-CN" dirty="0"/>
          </a:p>
          <a:p>
            <a:endParaRPr lang="zh-CN" altLang="en-US" dirty="0"/>
          </a:p>
        </p:txBody>
      </p:sp>
      <p:graphicFrame>
        <p:nvGraphicFramePr>
          <p:cNvPr id="8" name="对象 7">
            <a:extLst>
              <a:ext uri="{FF2B5EF4-FFF2-40B4-BE49-F238E27FC236}">
                <a16:creationId xmlns="" xmlns:a16="http://schemas.microsoft.com/office/drawing/2014/main" id="{40A62092-BF77-4426-8926-7E19CE01DD73}"/>
              </a:ext>
            </a:extLst>
          </p:cNvPr>
          <p:cNvGraphicFramePr>
            <a:graphicFrameLocks noChangeAspect="1"/>
          </p:cNvGraphicFramePr>
          <p:nvPr>
            <p:extLst>
              <p:ext uri="{D42A27DB-BD31-4B8C-83A1-F6EECF244321}">
                <p14:modId xmlns:p14="http://schemas.microsoft.com/office/powerpoint/2010/main" val="1261997902"/>
              </p:ext>
            </p:extLst>
          </p:nvPr>
        </p:nvGraphicFramePr>
        <p:xfrm>
          <a:off x="1619672" y="2334257"/>
          <a:ext cx="4232275" cy="849312"/>
        </p:xfrm>
        <a:graphic>
          <a:graphicData uri="http://schemas.openxmlformats.org/presentationml/2006/ole">
            <mc:AlternateContent xmlns:mc="http://schemas.openxmlformats.org/markup-compatibility/2006">
              <mc:Choice xmlns:v="urn:schemas-microsoft-com:vml" Requires="v">
                <p:oleObj spid="_x0000_s10540" name="Equation" r:id="rId3" imgW="2286000" imgH="469800" progId="Equation.DSMT4">
                  <p:embed/>
                </p:oleObj>
              </mc:Choice>
              <mc:Fallback>
                <p:oleObj name="Equation" r:id="rId3" imgW="2286000" imgH="469800" progId="Equation.DSMT4">
                  <p:embed/>
                  <p:pic>
                    <p:nvPicPr>
                      <p:cNvPr id="4" name="对象 3">
                        <a:extLst>
                          <a:ext uri="{FF2B5EF4-FFF2-40B4-BE49-F238E27FC236}">
                            <a16:creationId xmlns="" xmlns:a16="http://schemas.microsoft.com/office/drawing/2014/main" id="{253E4F85-012F-473F-9BB1-BB968479959F}"/>
                          </a:ext>
                        </a:extLst>
                      </p:cNvPr>
                      <p:cNvPicPr>
                        <a:picLocks noChangeAspect="1" noChangeArrowheads="1"/>
                      </p:cNvPicPr>
                      <p:nvPr/>
                    </p:nvPicPr>
                    <p:blipFill>
                      <a:blip r:embed="rId4"/>
                      <a:srcRect/>
                      <a:stretch>
                        <a:fillRect/>
                      </a:stretch>
                    </p:blipFill>
                    <p:spPr bwMode="auto">
                      <a:xfrm>
                        <a:off x="1619672" y="2334257"/>
                        <a:ext cx="4232275" cy="849312"/>
                      </a:xfrm>
                      <a:prstGeom prst="rect">
                        <a:avLst/>
                      </a:prstGeom>
                      <a:noFill/>
                      <a:ln>
                        <a:noFill/>
                      </a:ln>
                    </p:spPr>
                  </p:pic>
                </p:oleObj>
              </mc:Fallback>
            </mc:AlternateContent>
          </a:graphicData>
        </a:graphic>
      </p:graphicFrame>
      <p:graphicFrame>
        <p:nvGraphicFramePr>
          <p:cNvPr id="9" name="对象 8">
            <a:extLst>
              <a:ext uri="{FF2B5EF4-FFF2-40B4-BE49-F238E27FC236}">
                <a16:creationId xmlns="" xmlns:a16="http://schemas.microsoft.com/office/drawing/2014/main" id="{3502BCFB-F6A3-4CD6-9638-29E692DD04E0}"/>
              </a:ext>
            </a:extLst>
          </p:cNvPr>
          <p:cNvGraphicFramePr>
            <a:graphicFrameLocks noChangeAspect="1"/>
          </p:cNvGraphicFramePr>
          <p:nvPr>
            <p:extLst>
              <p:ext uri="{D42A27DB-BD31-4B8C-83A1-F6EECF244321}">
                <p14:modId xmlns:p14="http://schemas.microsoft.com/office/powerpoint/2010/main" val="234296839"/>
              </p:ext>
            </p:extLst>
          </p:nvPr>
        </p:nvGraphicFramePr>
        <p:xfrm>
          <a:off x="333250" y="4753122"/>
          <a:ext cx="8631238" cy="1700213"/>
        </p:xfrm>
        <a:graphic>
          <a:graphicData uri="http://schemas.openxmlformats.org/presentationml/2006/ole">
            <mc:AlternateContent xmlns:mc="http://schemas.openxmlformats.org/markup-compatibility/2006">
              <mc:Choice xmlns:v="urn:schemas-microsoft-com:vml" Requires="v">
                <p:oleObj spid="_x0000_s10541" name="Equation" r:id="rId5" imgW="4660560" imgH="939600" progId="Equation.DSMT4">
                  <p:embed/>
                </p:oleObj>
              </mc:Choice>
              <mc:Fallback>
                <p:oleObj name="Equation" r:id="rId5" imgW="4660560" imgH="939600" progId="Equation.DSMT4">
                  <p:embed/>
                  <p:pic>
                    <p:nvPicPr>
                      <p:cNvPr id="8" name="对象 7">
                        <a:extLst>
                          <a:ext uri="{FF2B5EF4-FFF2-40B4-BE49-F238E27FC236}">
                            <a16:creationId xmlns="" xmlns:a16="http://schemas.microsoft.com/office/drawing/2014/main" id="{40A62092-BF77-4426-8926-7E19CE01DD73}"/>
                          </a:ext>
                        </a:extLst>
                      </p:cNvPr>
                      <p:cNvPicPr>
                        <a:picLocks noChangeAspect="1" noChangeArrowheads="1"/>
                      </p:cNvPicPr>
                      <p:nvPr/>
                    </p:nvPicPr>
                    <p:blipFill>
                      <a:blip r:embed="rId6"/>
                      <a:srcRect/>
                      <a:stretch>
                        <a:fillRect/>
                      </a:stretch>
                    </p:blipFill>
                    <p:spPr bwMode="auto">
                      <a:xfrm>
                        <a:off x="333250" y="4753122"/>
                        <a:ext cx="8631238" cy="17002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8783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B8C9C0-8F6D-48EA-9D00-18D161D50D4B}"/>
              </a:ext>
            </a:extLst>
          </p:cNvPr>
          <p:cNvSpPr>
            <a:spLocks noGrp="1"/>
          </p:cNvSpPr>
          <p:nvPr>
            <p:ph type="title"/>
          </p:nvPr>
        </p:nvSpPr>
        <p:spPr/>
        <p:txBody>
          <a:bodyPr/>
          <a:lstStyle/>
          <a:p>
            <a:r>
              <a:rPr lang="zh-CN" altLang="en-US" dirty="0"/>
              <a:t>基尼指数－例</a:t>
            </a:r>
            <a:r>
              <a:rPr lang="en-US" altLang="zh-CN" dirty="0"/>
              <a:t>5.1</a:t>
            </a:r>
            <a:endParaRPr lang="zh-CN" altLang="en-US" dirty="0"/>
          </a:p>
        </p:txBody>
      </p:sp>
      <p:sp>
        <p:nvSpPr>
          <p:cNvPr id="3" name="内容占位符 2">
            <a:extLst>
              <a:ext uri="{FF2B5EF4-FFF2-40B4-BE49-F238E27FC236}">
                <a16:creationId xmlns="" xmlns:a16="http://schemas.microsoft.com/office/drawing/2014/main" id="{FB94BEF9-C5A6-4BB6-9955-D4E6A489DBA1}"/>
              </a:ext>
            </a:extLst>
          </p:cNvPr>
          <p:cNvSpPr>
            <a:spLocks noGrp="1"/>
          </p:cNvSpPr>
          <p:nvPr>
            <p:ph sz="quarter" idx="10"/>
          </p:nvPr>
        </p:nvSpPr>
        <p:spPr/>
        <p:txBody>
          <a:bodyPr/>
          <a:lstStyle/>
          <a:p>
            <a:pPr marL="0" indent="0">
              <a:buNone/>
            </a:pPr>
            <a:r>
              <a:rPr lang="zh-CN" altLang="en-US" dirty="0">
                <a:solidFill>
                  <a:srgbClr val="FF0000"/>
                </a:solidFill>
              </a:rPr>
              <a:t>解：</a:t>
            </a:r>
            <a:endParaRPr lang="en-US" altLang="zh-CN" dirty="0">
              <a:solidFill>
                <a:srgbClr val="FF0000"/>
              </a:solidFill>
            </a:endParaRPr>
          </a:p>
          <a:p>
            <a:pPr lvl="1">
              <a:lnSpc>
                <a:spcPct val="120000"/>
              </a:lnSpc>
              <a:spcBef>
                <a:spcPts val="0"/>
              </a:spcBef>
            </a:pPr>
            <a:r>
              <a:rPr lang="zh-CN" altLang="en-US" dirty="0"/>
              <a:t>类似地，用其余子集划分的基尼指数值为：</a:t>
            </a:r>
            <a:endParaRPr lang="en-US" altLang="zh-CN" dirty="0"/>
          </a:p>
          <a:p>
            <a:pPr lvl="2">
              <a:lnSpc>
                <a:spcPct val="120000"/>
              </a:lnSpc>
              <a:spcBef>
                <a:spcPts val="0"/>
              </a:spcBef>
            </a:pPr>
            <a:r>
              <a:rPr lang="en-US" altLang="zh-CN" dirty="0"/>
              <a:t>0.458</a:t>
            </a:r>
            <a:r>
              <a:rPr lang="zh-CN" altLang="en-US" dirty="0"/>
              <a:t>（子集</a:t>
            </a:r>
            <a:r>
              <a:rPr lang="en-US" altLang="zh-CN" dirty="0"/>
              <a:t>{low, high}</a:t>
            </a:r>
            <a:r>
              <a:rPr lang="zh-CN" altLang="en-US" dirty="0"/>
              <a:t>和 </a:t>
            </a:r>
            <a:r>
              <a:rPr lang="en-US" altLang="zh-CN" dirty="0"/>
              <a:t>{medium}</a:t>
            </a:r>
            <a:r>
              <a:rPr lang="zh-CN" altLang="en-US" dirty="0"/>
              <a:t> ）</a:t>
            </a:r>
            <a:endParaRPr lang="en-US" altLang="zh-CN" dirty="0"/>
          </a:p>
          <a:p>
            <a:pPr lvl="2">
              <a:lnSpc>
                <a:spcPct val="120000"/>
              </a:lnSpc>
              <a:spcBef>
                <a:spcPts val="0"/>
              </a:spcBef>
            </a:pPr>
            <a:r>
              <a:rPr lang="en-US" altLang="zh-CN" dirty="0"/>
              <a:t>0.450</a:t>
            </a:r>
            <a:r>
              <a:rPr lang="zh-CN" altLang="en-US" dirty="0"/>
              <a:t>（子集</a:t>
            </a:r>
            <a:r>
              <a:rPr lang="en-US" altLang="zh-CN" dirty="0"/>
              <a:t>{medium, high}</a:t>
            </a:r>
            <a:r>
              <a:rPr lang="zh-CN" altLang="en-US" dirty="0"/>
              <a:t>和 </a:t>
            </a:r>
            <a:r>
              <a:rPr lang="en-US" altLang="zh-CN" dirty="0"/>
              <a:t>{low}</a:t>
            </a:r>
            <a:r>
              <a:rPr lang="zh-CN" altLang="en-US" dirty="0"/>
              <a:t> ）</a:t>
            </a:r>
            <a:endParaRPr lang="en-US" altLang="zh-CN" dirty="0"/>
          </a:p>
          <a:p>
            <a:pPr lvl="2">
              <a:lnSpc>
                <a:spcPct val="120000"/>
              </a:lnSpc>
              <a:spcBef>
                <a:spcPts val="0"/>
              </a:spcBef>
            </a:pPr>
            <a:r>
              <a:rPr lang="zh-CN" altLang="en-US" dirty="0"/>
              <a:t>因此，属性</a:t>
            </a:r>
            <a:r>
              <a:rPr lang="en-US" altLang="zh-CN" dirty="0"/>
              <a:t>income</a:t>
            </a:r>
            <a:r>
              <a:rPr lang="zh-CN" altLang="en-US" dirty="0"/>
              <a:t>的最好二元划分在</a:t>
            </a:r>
            <a:r>
              <a:rPr lang="en-US" altLang="zh-CN" dirty="0"/>
              <a:t>{low, medium}</a:t>
            </a:r>
            <a:r>
              <a:rPr lang="zh-CN" altLang="en-US" dirty="0"/>
              <a:t>和 </a:t>
            </a:r>
            <a:r>
              <a:rPr lang="en-US" altLang="zh-CN" dirty="0"/>
              <a:t>{high}</a:t>
            </a:r>
            <a:r>
              <a:rPr lang="zh-CN" altLang="en-US" dirty="0"/>
              <a:t>上，因为它最小化基尼指数。</a:t>
            </a:r>
            <a:endParaRPr lang="en-US" altLang="zh-CN" dirty="0"/>
          </a:p>
          <a:p>
            <a:pPr lvl="1">
              <a:lnSpc>
                <a:spcPct val="120000"/>
              </a:lnSpc>
              <a:spcBef>
                <a:spcPts val="0"/>
              </a:spcBef>
            </a:pPr>
            <a:r>
              <a:rPr lang="zh-CN" altLang="en-US" dirty="0"/>
              <a:t>评估属性</a:t>
            </a:r>
            <a:r>
              <a:rPr lang="en-US" altLang="zh-CN" dirty="0"/>
              <a:t>age</a:t>
            </a:r>
            <a:r>
              <a:rPr lang="zh-CN" altLang="en-US" dirty="0"/>
              <a:t>，得到 </a:t>
            </a:r>
            <a:r>
              <a:rPr lang="en-US" altLang="zh-CN" dirty="0"/>
              <a:t>{youth, senior}</a:t>
            </a:r>
            <a:r>
              <a:rPr lang="zh-CN" altLang="en-US" dirty="0"/>
              <a:t>和 </a:t>
            </a:r>
            <a:r>
              <a:rPr lang="en-US" altLang="zh-CN" dirty="0"/>
              <a:t>{middle_aged}</a:t>
            </a:r>
            <a:r>
              <a:rPr lang="zh-CN" altLang="en-US" dirty="0"/>
              <a:t>为最好划分，基尼指数为：</a:t>
            </a:r>
            <a:r>
              <a:rPr lang="en-US" altLang="zh-CN" dirty="0"/>
              <a:t>0.357</a:t>
            </a:r>
          </a:p>
          <a:p>
            <a:pPr lvl="1">
              <a:lnSpc>
                <a:spcPct val="120000"/>
              </a:lnSpc>
              <a:spcBef>
                <a:spcPts val="0"/>
              </a:spcBef>
            </a:pPr>
            <a:r>
              <a:rPr lang="zh-CN" altLang="en-US" dirty="0"/>
              <a:t>属性</a:t>
            </a:r>
            <a:r>
              <a:rPr lang="en-US" altLang="zh-CN" dirty="0"/>
              <a:t>student</a:t>
            </a:r>
            <a:r>
              <a:rPr lang="zh-CN" altLang="en-US" dirty="0"/>
              <a:t>和</a:t>
            </a:r>
            <a:r>
              <a:rPr lang="en-US" altLang="zh-CN" dirty="0"/>
              <a:t>credit_rating</a:t>
            </a:r>
            <a:r>
              <a:rPr lang="zh-CN" altLang="en-US" dirty="0"/>
              <a:t>都是二元的，分别具有基尼指数</a:t>
            </a:r>
            <a:r>
              <a:rPr lang="en-US" altLang="zh-CN" dirty="0"/>
              <a:t>0.367</a:t>
            </a:r>
            <a:r>
              <a:rPr lang="zh-CN" altLang="en-US" dirty="0"/>
              <a:t>和</a:t>
            </a:r>
            <a:r>
              <a:rPr lang="en-US" altLang="zh-CN" dirty="0"/>
              <a:t>0.429</a:t>
            </a:r>
            <a:r>
              <a:rPr lang="zh-CN" altLang="en-US" dirty="0"/>
              <a:t>。</a:t>
            </a:r>
            <a:endParaRPr lang="en-US" altLang="zh-CN" dirty="0"/>
          </a:p>
          <a:p>
            <a:pPr lvl="1">
              <a:lnSpc>
                <a:spcPct val="120000"/>
              </a:lnSpc>
              <a:spcBef>
                <a:spcPts val="0"/>
              </a:spcBef>
            </a:pPr>
            <a:r>
              <a:rPr lang="zh-CN" altLang="en-US" dirty="0"/>
              <a:t>因此，属性</a:t>
            </a:r>
            <a:r>
              <a:rPr lang="en-US" altLang="zh-CN" dirty="0"/>
              <a:t> age</a:t>
            </a:r>
            <a:r>
              <a:rPr lang="zh-CN" altLang="en-US" dirty="0"/>
              <a:t>和分裂子集 </a:t>
            </a:r>
            <a:r>
              <a:rPr lang="en-US" altLang="zh-CN" dirty="0"/>
              <a:t>{youth, senior}</a:t>
            </a:r>
            <a:r>
              <a:rPr lang="zh-CN" altLang="en-US" dirty="0"/>
              <a:t>产生最小的基尼指数，不纯度降低</a:t>
            </a:r>
            <a:r>
              <a:rPr lang="en-US" altLang="zh-CN" dirty="0"/>
              <a:t>0.459-0.357=0.102</a:t>
            </a:r>
            <a:r>
              <a:rPr lang="zh-CN" altLang="en-US" dirty="0"/>
              <a:t>。二元划分“</a:t>
            </a:r>
            <a:r>
              <a:rPr lang="en-US" altLang="zh-CN" dirty="0"/>
              <a:t>age</a:t>
            </a:r>
            <a:r>
              <a:rPr lang="zh-CN" altLang="en-US" dirty="0"/>
              <a:t> </a:t>
            </a:r>
            <a:r>
              <a:rPr lang="en-US" altLang="zh-CN" dirty="0"/>
              <a:t>{youth, senior}</a:t>
            </a:r>
            <a:r>
              <a:rPr lang="zh-CN" altLang="en-US" dirty="0"/>
              <a:t>”导致</a:t>
            </a:r>
            <a:r>
              <a:rPr lang="en-US" altLang="zh-CN" dirty="0"/>
              <a:t>D</a:t>
            </a:r>
            <a:r>
              <a:rPr lang="zh-CN" altLang="en-US" dirty="0"/>
              <a:t>中样本的不纯度降低最大，并返回作为分裂准则。结点</a:t>
            </a:r>
            <a:r>
              <a:rPr lang="en-US" altLang="zh-CN" dirty="0"/>
              <a:t>N</a:t>
            </a:r>
            <a:r>
              <a:rPr lang="zh-CN" altLang="en-US" dirty="0"/>
              <a:t>用该准则标记，从它生长出两个分析，并相应地划分样本。</a:t>
            </a:r>
          </a:p>
          <a:p>
            <a:pPr lvl="1">
              <a:lnSpc>
                <a:spcPct val="120000"/>
              </a:lnSpc>
              <a:spcBef>
                <a:spcPts val="0"/>
              </a:spcBef>
            </a:pPr>
            <a:endParaRPr lang="zh-CN" altLang="en-US" dirty="0">
              <a:sym typeface="Arial" panose="020B0604020202020204" pitchFamily="34" charset="0"/>
            </a:endParaRPr>
          </a:p>
          <a:p>
            <a:pPr lvl="1"/>
            <a:endParaRPr lang="zh-CN" altLang="en-US" dirty="0"/>
          </a:p>
          <a:p>
            <a:pPr lvl="1"/>
            <a:endParaRPr lang="zh-CN" altLang="en-US" b="1" dirty="0">
              <a:solidFill>
                <a:srgbClr val="333399"/>
              </a:solidFill>
            </a:endParaRPr>
          </a:p>
          <a:p>
            <a:pPr lvl="1"/>
            <a:endParaRPr lang="en-US" altLang="zh-CN" dirty="0"/>
          </a:p>
          <a:p>
            <a:endParaRPr lang="zh-CN" altLang="en-US" dirty="0"/>
          </a:p>
        </p:txBody>
      </p:sp>
    </p:spTree>
    <p:extLst>
      <p:ext uri="{BB962C8B-B14F-4D97-AF65-F5344CB8AC3E}">
        <p14:creationId xmlns:p14="http://schemas.microsoft.com/office/powerpoint/2010/main" val="3110129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C4E7B7B-1FA7-4C04-9EC9-A1962F6E32CE}"/>
              </a:ext>
            </a:extLst>
          </p:cNvPr>
          <p:cNvSpPr>
            <a:spLocks noGrp="1"/>
          </p:cNvSpPr>
          <p:nvPr>
            <p:ph type="title"/>
          </p:nvPr>
        </p:nvSpPr>
        <p:spPr/>
        <p:txBody>
          <a:bodyPr/>
          <a:lstStyle/>
          <a:p>
            <a:r>
              <a:rPr lang="zh-CN" altLang="en-US" dirty="0"/>
              <a:t>属性选择度量比较</a:t>
            </a:r>
          </a:p>
        </p:txBody>
      </p:sp>
      <p:sp>
        <p:nvSpPr>
          <p:cNvPr id="3" name="内容占位符 2">
            <a:extLst>
              <a:ext uri="{FF2B5EF4-FFF2-40B4-BE49-F238E27FC236}">
                <a16:creationId xmlns="" xmlns:a16="http://schemas.microsoft.com/office/drawing/2014/main" id="{356D557A-A938-4E26-840C-A9090C3C86F5}"/>
              </a:ext>
            </a:extLst>
          </p:cNvPr>
          <p:cNvSpPr>
            <a:spLocks noGrp="1"/>
          </p:cNvSpPr>
          <p:nvPr>
            <p:ph sz="quarter" idx="10"/>
          </p:nvPr>
        </p:nvSpPr>
        <p:spPr/>
        <p:txBody>
          <a:bodyPr/>
          <a:lstStyle/>
          <a:p>
            <a:pPr marL="0" indent="0">
              <a:buNone/>
            </a:pPr>
            <a:r>
              <a:rPr lang="zh-CN" altLang="en-US" dirty="0">
                <a:solidFill>
                  <a:srgbClr val="FF0000"/>
                </a:solidFill>
              </a:rPr>
              <a:t>三种度量通常会得到好的结果，但这些度量并非无偏的</a:t>
            </a:r>
            <a:endParaRPr lang="en-US" altLang="zh-CN" dirty="0">
              <a:solidFill>
                <a:srgbClr val="FF0000"/>
              </a:solidFill>
            </a:endParaRPr>
          </a:p>
          <a:p>
            <a:r>
              <a:rPr lang="zh-CN" altLang="en-US" dirty="0"/>
              <a:t>信息增益</a:t>
            </a:r>
            <a:endParaRPr lang="en-US" altLang="zh-CN" dirty="0"/>
          </a:p>
          <a:p>
            <a:pPr lvl="1"/>
            <a:r>
              <a:rPr lang="zh-CN" altLang="en-US" dirty="0"/>
              <a:t>偏向于多值属性</a:t>
            </a:r>
            <a:endParaRPr lang="en-US" altLang="zh-CN" dirty="0"/>
          </a:p>
          <a:p>
            <a:r>
              <a:rPr lang="zh-CN" altLang="en-US" dirty="0"/>
              <a:t>增益率</a:t>
            </a:r>
            <a:endParaRPr lang="en-US" altLang="zh-CN" sz="2000" dirty="0">
              <a:solidFill>
                <a:schemeClr val="tx1"/>
              </a:solidFill>
            </a:endParaRPr>
          </a:p>
          <a:p>
            <a:pPr lvl="1"/>
            <a:r>
              <a:rPr lang="zh-CN" altLang="en-US" dirty="0"/>
              <a:t>倾向于不平衡的划分，其中一个分区比其他分区小得多</a:t>
            </a:r>
          </a:p>
          <a:p>
            <a:r>
              <a:rPr lang="zh-CN" altLang="en-US" dirty="0"/>
              <a:t>基尼指数</a:t>
            </a:r>
            <a:endParaRPr lang="en-US" altLang="zh-CN" dirty="0"/>
          </a:p>
          <a:p>
            <a:pPr lvl="1"/>
            <a:r>
              <a:rPr lang="zh-CN" altLang="en-US" dirty="0"/>
              <a:t>偏向于多值属性</a:t>
            </a:r>
          </a:p>
          <a:p>
            <a:pPr lvl="1"/>
            <a:r>
              <a:rPr lang="zh-CN" altLang="en-US" dirty="0"/>
              <a:t>当类的数量很大时会有困难</a:t>
            </a:r>
          </a:p>
          <a:p>
            <a:pPr lvl="1"/>
            <a:r>
              <a:rPr lang="zh-CN" altLang="en-US" dirty="0"/>
              <a:t>倾向于导致相等大小的分区和纯度</a:t>
            </a:r>
          </a:p>
          <a:p>
            <a:endParaRPr lang="en-US" altLang="zh-CN" dirty="0"/>
          </a:p>
          <a:p>
            <a:endParaRPr lang="zh-CN" altLang="en-US" sz="2400" b="1" dirty="0">
              <a:solidFill>
                <a:srgbClr val="FFFF00"/>
              </a:solidFill>
            </a:endParaRPr>
          </a:p>
          <a:p>
            <a:endParaRPr lang="zh-CN" altLang="en-US" dirty="0"/>
          </a:p>
        </p:txBody>
      </p:sp>
    </p:spTree>
    <p:extLst>
      <p:ext uri="{BB962C8B-B14F-4D97-AF65-F5344CB8AC3E}">
        <p14:creationId xmlns:p14="http://schemas.microsoft.com/office/powerpoint/2010/main" val="2377886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6AF158E-9D26-43EE-8344-BD6E345A07AA}"/>
              </a:ext>
            </a:extLst>
          </p:cNvPr>
          <p:cNvSpPr>
            <a:spLocks noGrp="1"/>
          </p:cNvSpPr>
          <p:nvPr>
            <p:ph type="title"/>
          </p:nvPr>
        </p:nvSpPr>
        <p:spPr/>
        <p:txBody>
          <a:bodyPr/>
          <a:lstStyle/>
          <a:p>
            <a:r>
              <a:rPr lang="zh-CN" altLang="en-US" dirty="0"/>
              <a:t>过度拟合和树剪枝</a:t>
            </a:r>
          </a:p>
        </p:txBody>
      </p:sp>
      <p:sp>
        <p:nvSpPr>
          <p:cNvPr id="3" name="内容占位符 2">
            <a:extLst>
              <a:ext uri="{FF2B5EF4-FFF2-40B4-BE49-F238E27FC236}">
                <a16:creationId xmlns="" xmlns:a16="http://schemas.microsoft.com/office/drawing/2014/main" id="{A9C46C60-C14E-40E2-8151-F5F14A23B9EB}"/>
              </a:ext>
            </a:extLst>
          </p:cNvPr>
          <p:cNvSpPr>
            <a:spLocks noGrp="1"/>
          </p:cNvSpPr>
          <p:nvPr>
            <p:ph sz="quarter" idx="10"/>
          </p:nvPr>
        </p:nvSpPr>
        <p:spPr/>
        <p:txBody>
          <a:bodyPr/>
          <a:lstStyle/>
          <a:p>
            <a:r>
              <a:rPr lang="zh-CN" altLang="en-US" dirty="0"/>
              <a:t>产生的决策树会出现过分适应数据的问题</a:t>
            </a:r>
            <a:endParaRPr lang="en-US" altLang="zh-CN" dirty="0"/>
          </a:p>
          <a:p>
            <a:pPr lvl="1">
              <a:lnSpc>
                <a:spcPct val="120000"/>
              </a:lnSpc>
            </a:pPr>
            <a:r>
              <a:rPr lang="zh-CN" altLang="en-US" dirty="0"/>
              <a:t>由于数据中的噪声和离群点，许多分枝反映的是训练数据的异常</a:t>
            </a:r>
          </a:p>
          <a:p>
            <a:pPr lvl="1">
              <a:lnSpc>
                <a:spcPct val="120000"/>
              </a:lnSpc>
            </a:pPr>
            <a:r>
              <a:rPr lang="zh-CN" altLang="en-US" dirty="0"/>
              <a:t>对未知样本判断不准确</a:t>
            </a:r>
          </a:p>
          <a:p>
            <a:r>
              <a:rPr lang="zh-CN" altLang="en-US" dirty="0"/>
              <a:t>防止过分拟合的两种方法</a:t>
            </a:r>
          </a:p>
          <a:p>
            <a:pPr lvl="1">
              <a:lnSpc>
                <a:spcPct val="120000"/>
              </a:lnSpc>
            </a:pPr>
            <a:r>
              <a:rPr lang="zh-CN" altLang="en-US" dirty="0"/>
              <a:t>先剪枝</a:t>
            </a:r>
            <a:endParaRPr lang="en-US" altLang="zh-CN" dirty="0"/>
          </a:p>
          <a:p>
            <a:pPr lvl="2">
              <a:lnSpc>
                <a:spcPct val="120000"/>
              </a:lnSpc>
            </a:pPr>
            <a:r>
              <a:rPr lang="zh-CN" altLang="en-US" dirty="0"/>
              <a:t>通过提前停止树的构造，如果划分一个结点样本导致低于预定义临界值的划分，则给定子集的进一步划分将停止。</a:t>
            </a:r>
          </a:p>
          <a:p>
            <a:pPr lvl="2">
              <a:lnSpc>
                <a:spcPct val="120000"/>
              </a:lnSpc>
            </a:pPr>
            <a:r>
              <a:rPr lang="zh-CN" altLang="en-US" dirty="0"/>
              <a:t>选择一个合适的临界值往往很困难</a:t>
            </a:r>
          </a:p>
          <a:p>
            <a:pPr lvl="1">
              <a:lnSpc>
                <a:spcPct val="120000"/>
              </a:lnSpc>
            </a:pPr>
            <a:r>
              <a:rPr lang="zh-CN" altLang="en-US" dirty="0"/>
              <a:t>后剪枝</a:t>
            </a:r>
            <a:endParaRPr lang="en-US" altLang="zh-CN" dirty="0"/>
          </a:p>
          <a:p>
            <a:pPr lvl="2">
              <a:lnSpc>
                <a:spcPct val="120000"/>
              </a:lnSpc>
            </a:pPr>
            <a:r>
              <a:rPr lang="zh-CN" altLang="en-US" dirty="0"/>
              <a:t>由“完全生长”的树剪去子集</a:t>
            </a:r>
            <a:r>
              <a:rPr lang="en-US" altLang="zh-CN" dirty="0"/>
              <a:t>——</a:t>
            </a:r>
            <a:r>
              <a:rPr lang="zh-CN" altLang="en-US" dirty="0"/>
              <a:t>算法产生一个渐进的剪枝树集合</a:t>
            </a:r>
          </a:p>
          <a:p>
            <a:pPr lvl="2">
              <a:lnSpc>
                <a:spcPct val="120000"/>
              </a:lnSpc>
            </a:pPr>
            <a:r>
              <a:rPr lang="zh-CN" altLang="en-US" dirty="0"/>
              <a:t>使用一个独立的测试集来评估每颗树的准确率，就能得到具有最小期望错误率的决策树</a:t>
            </a:r>
          </a:p>
          <a:p>
            <a:endParaRPr lang="zh-CN" altLang="en-US" dirty="0"/>
          </a:p>
        </p:txBody>
      </p:sp>
    </p:spTree>
    <p:extLst>
      <p:ext uri="{BB962C8B-B14F-4D97-AF65-F5344CB8AC3E}">
        <p14:creationId xmlns:p14="http://schemas.microsoft.com/office/powerpoint/2010/main" val="372342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3CF79-75A6-4784-9F58-047B3D5942F1}"/>
              </a:ext>
            </a:extLst>
          </p:cNvPr>
          <p:cNvSpPr>
            <a:spLocks noGrp="1"/>
          </p:cNvSpPr>
          <p:nvPr>
            <p:ph type="title"/>
          </p:nvPr>
        </p:nvSpPr>
        <p:spPr/>
        <p:txBody>
          <a:bodyPr/>
          <a:lstStyle/>
          <a:p>
            <a:r>
              <a:rPr lang="zh-CN" altLang="en-US" dirty="0"/>
              <a:t>分类 </a:t>
            </a:r>
            <a:r>
              <a:rPr lang="en-US" altLang="zh-CN" dirty="0"/>
              <a:t>VS. </a:t>
            </a:r>
            <a:r>
              <a:rPr lang="zh-CN" altLang="en-US" dirty="0"/>
              <a:t>预测</a:t>
            </a:r>
          </a:p>
        </p:txBody>
      </p:sp>
      <p:sp>
        <p:nvSpPr>
          <p:cNvPr id="3" name="内容占位符 2">
            <a:extLst>
              <a:ext uri="{FF2B5EF4-FFF2-40B4-BE49-F238E27FC236}">
                <a16:creationId xmlns="" xmlns:a16="http://schemas.microsoft.com/office/drawing/2014/main" id="{86481B7A-5033-42BF-8471-A136CCACDB70}"/>
              </a:ext>
            </a:extLst>
          </p:cNvPr>
          <p:cNvSpPr>
            <a:spLocks noGrp="1"/>
          </p:cNvSpPr>
          <p:nvPr>
            <p:ph sz="quarter" idx="10"/>
          </p:nvPr>
        </p:nvSpPr>
        <p:spPr/>
        <p:txBody>
          <a:bodyPr/>
          <a:lstStyle/>
          <a:p>
            <a:r>
              <a:rPr lang="zh-CN" altLang="en-US" dirty="0"/>
              <a:t>分类</a:t>
            </a:r>
            <a:endParaRPr lang="en-US" altLang="zh-CN" dirty="0"/>
          </a:p>
          <a:p>
            <a:pPr lvl="1">
              <a:buSzPct val="100000"/>
            </a:pPr>
            <a:r>
              <a:rPr lang="zh-CN" altLang="en-US" dirty="0"/>
              <a:t>根据训练数据集和类标号构建模型</a:t>
            </a:r>
            <a:endParaRPr lang="en-US" altLang="zh-CN" dirty="0"/>
          </a:p>
          <a:p>
            <a:pPr lvl="1">
              <a:buSzPct val="100000"/>
            </a:pPr>
            <a:r>
              <a:rPr lang="zh-CN" altLang="en-US" dirty="0"/>
              <a:t>用于预测新数据的类标号（离散值）</a:t>
            </a:r>
            <a:endParaRPr lang="en-US" altLang="zh-CN" dirty="0"/>
          </a:p>
          <a:p>
            <a:r>
              <a:rPr lang="zh-CN" altLang="en-US" dirty="0"/>
              <a:t>分类示例</a:t>
            </a:r>
          </a:p>
          <a:p>
            <a:pPr lvl="1">
              <a:buSzPct val="100000"/>
            </a:pPr>
            <a:r>
              <a:rPr lang="zh-CN" altLang="en-US" dirty="0"/>
              <a:t>银行贷款员需要分析数据，来弄清哪些贷款申请者是安全的，哪些是有风险的。我们需要构造一个分类器来预测类属编号，比如预测顾客属类。</a:t>
            </a:r>
            <a:endParaRPr lang="en-US" altLang="zh-CN" dirty="0"/>
          </a:p>
          <a:p>
            <a:pPr lvl="1">
              <a:buSzPct val="100000"/>
            </a:pPr>
            <a:r>
              <a:rPr lang="zh-CN" altLang="en-US" dirty="0"/>
              <a:t>垃圾邮件分类。</a:t>
            </a:r>
            <a:endParaRPr lang="en-US" altLang="zh-CN" dirty="0"/>
          </a:p>
          <a:p>
            <a:pPr>
              <a:buSzPct val="100000"/>
            </a:pPr>
            <a:r>
              <a:rPr lang="zh-CN" altLang="en-US" dirty="0"/>
              <a:t>分类方法</a:t>
            </a:r>
            <a:endParaRPr lang="en-US" altLang="zh-CN" dirty="0"/>
          </a:p>
          <a:p>
            <a:pPr lvl="1">
              <a:buSzPct val="100000"/>
            </a:pPr>
            <a:r>
              <a:rPr lang="zh-CN" altLang="en-US" dirty="0"/>
              <a:t>决策树、贝叶斯方法、</a:t>
            </a:r>
            <a:r>
              <a:rPr lang="en-US" altLang="zh-CN" sz="2000" dirty="0"/>
              <a:t>K-</a:t>
            </a:r>
            <a:r>
              <a:rPr lang="zh-CN" altLang="en-US" sz="2000" dirty="0"/>
              <a:t>近邻方法、支持向量机、神经元网络、关联规则方法等</a:t>
            </a:r>
          </a:p>
          <a:p>
            <a:pPr>
              <a:buSzPct val="100000"/>
            </a:pPr>
            <a:endParaRPr lang="zh-CN" altLang="en-US" dirty="0"/>
          </a:p>
          <a:p>
            <a:endParaRPr lang="zh-CN" altLang="en-US" dirty="0"/>
          </a:p>
        </p:txBody>
      </p:sp>
    </p:spTree>
    <p:extLst>
      <p:ext uri="{BB962C8B-B14F-4D97-AF65-F5344CB8AC3E}">
        <p14:creationId xmlns:p14="http://schemas.microsoft.com/office/powerpoint/2010/main" val="2851997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238B87-31EC-4B9B-A0D6-ABD7489CA8B9}"/>
              </a:ext>
            </a:extLst>
          </p:cNvPr>
          <p:cNvSpPr>
            <a:spLocks noGrp="1"/>
          </p:cNvSpPr>
          <p:nvPr>
            <p:ph type="title"/>
          </p:nvPr>
        </p:nvSpPr>
        <p:spPr/>
        <p:txBody>
          <a:bodyPr/>
          <a:lstStyle/>
          <a:p>
            <a:r>
              <a:rPr lang="zh-CN" altLang="en-US" dirty="0"/>
              <a:t>可伸缩性和决策树归纳</a:t>
            </a:r>
          </a:p>
        </p:txBody>
      </p:sp>
      <p:sp>
        <p:nvSpPr>
          <p:cNvPr id="3" name="内容占位符 2">
            <a:extLst>
              <a:ext uri="{FF2B5EF4-FFF2-40B4-BE49-F238E27FC236}">
                <a16:creationId xmlns="" xmlns:a16="http://schemas.microsoft.com/office/drawing/2014/main" id="{283A00CD-9399-4733-A419-44B2A5E693BE}"/>
              </a:ext>
            </a:extLst>
          </p:cNvPr>
          <p:cNvSpPr>
            <a:spLocks noGrp="1"/>
          </p:cNvSpPr>
          <p:nvPr>
            <p:ph sz="quarter" idx="10"/>
          </p:nvPr>
        </p:nvSpPr>
        <p:spPr/>
        <p:txBody>
          <a:bodyPr/>
          <a:lstStyle/>
          <a:p>
            <a:r>
              <a:rPr lang="en-US" altLang="zh-CN" dirty="0"/>
              <a:t>RainForest (</a:t>
            </a:r>
            <a:r>
              <a:rPr lang="zh-CN" altLang="en-US" dirty="0"/>
              <a:t>雨林</a:t>
            </a:r>
            <a:r>
              <a:rPr lang="en-US" altLang="zh-CN" dirty="0"/>
              <a:t>)</a:t>
            </a:r>
          </a:p>
          <a:p>
            <a:pPr lvl="1"/>
            <a:r>
              <a:rPr lang="zh-CN" altLang="en-US" dirty="0"/>
              <a:t>能适应可用的内存量，并用于任意决策树归纳算法</a:t>
            </a:r>
          </a:p>
          <a:p>
            <a:pPr lvl="1"/>
            <a:r>
              <a:rPr lang="zh-CN" altLang="en-US" dirty="0"/>
              <a:t>在每个结点，对每个属性维护一个</a:t>
            </a:r>
            <a:r>
              <a:rPr lang="en-US" altLang="zh-CN" dirty="0"/>
              <a:t>AVC-</a:t>
            </a:r>
            <a:r>
              <a:rPr lang="zh-CN" altLang="en-US" dirty="0"/>
              <a:t>集（其中</a:t>
            </a:r>
            <a:r>
              <a:rPr lang="en-US" altLang="zh-CN" dirty="0"/>
              <a:t>AVC</a:t>
            </a:r>
            <a:r>
              <a:rPr lang="zh-CN" altLang="en-US" dirty="0"/>
              <a:t>表示“属性</a:t>
            </a:r>
            <a:r>
              <a:rPr lang="en-US" altLang="zh-CN" dirty="0"/>
              <a:t>-</a:t>
            </a:r>
            <a:r>
              <a:rPr lang="zh-CN" altLang="en-US" dirty="0"/>
              <a:t>值，类标号”），描述该结点的训练样本</a:t>
            </a:r>
          </a:p>
          <a:p>
            <a:pPr lvl="1"/>
            <a:r>
              <a:rPr lang="zh-CN" altLang="en-US" dirty="0"/>
              <a:t>结点</a:t>
            </a:r>
            <a:r>
              <a:rPr lang="en-US" altLang="zh-CN" dirty="0"/>
              <a:t>N</a:t>
            </a:r>
            <a:r>
              <a:rPr lang="zh-CN" altLang="en-US" dirty="0"/>
              <a:t>上属性</a:t>
            </a:r>
            <a:r>
              <a:rPr lang="en-US" altLang="zh-CN" dirty="0"/>
              <a:t>A</a:t>
            </a:r>
            <a:r>
              <a:rPr lang="zh-CN" altLang="en-US" dirty="0"/>
              <a:t>的</a:t>
            </a:r>
            <a:r>
              <a:rPr lang="en-US" altLang="zh-CN" dirty="0"/>
              <a:t>AVC-</a:t>
            </a:r>
            <a:r>
              <a:rPr lang="zh-CN" altLang="en-US" dirty="0"/>
              <a:t>集给出</a:t>
            </a:r>
            <a:r>
              <a:rPr lang="en-US" altLang="zh-CN" dirty="0"/>
              <a:t>N</a:t>
            </a:r>
            <a:r>
              <a:rPr lang="zh-CN" altLang="en-US" dirty="0"/>
              <a:t>上样本的属性</a:t>
            </a:r>
            <a:r>
              <a:rPr lang="en-US" altLang="zh-CN" dirty="0"/>
              <a:t>A</a:t>
            </a:r>
            <a:r>
              <a:rPr lang="zh-CN" altLang="en-US" dirty="0"/>
              <a:t>的每个值的类标号计数 </a:t>
            </a:r>
          </a:p>
          <a:p>
            <a:pPr lvl="1"/>
            <a:r>
              <a:rPr lang="zh-CN" altLang="en-US" dirty="0"/>
              <a:t>结点</a:t>
            </a:r>
            <a:r>
              <a:rPr lang="en-US" altLang="zh-CN" dirty="0"/>
              <a:t>N</a:t>
            </a:r>
            <a:r>
              <a:rPr lang="zh-CN" altLang="en-US" dirty="0"/>
              <a:t>上所有</a:t>
            </a:r>
            <a:r>
              <a:rPr lang="en-US" altLang="zh-CN" dirty="0"/>
              <a:t>AVC-</a:t>
            </a:r>
            <a:r>
              <a:rPr lang="zh-CN" altLang="en-US" dirty="0"/>
              <a:t>集的集合是</a:t>
            </a:r>
            <a:r>
              <a:rPr lang="en-US" altLang="zh-CN" dirty="0"/>
              <a:t>N</a:t>
            </a:r>
            <a:r>
              <a:rPr lang="zh-CN" altLang="en-US" dirty="0"/>
              <a:t>的</a:t>
            </a:r>
            <a:r>
              <a:rPr lang="en-US" altLang="zh-CN" dirty="0"/>
              <a:t>AVC-</a:t>
            </a:r>
            <a:r>
              <a:rPr lang="zh-CN" altLang="en-US" dirty="0"/>
              <a:t>组群</a:t>
            </a:r>
          </a:p>
          <a:p>
            <a:endParaRPr lang="zh-CN" altLang="en-US" dirty="0"/>
          </a:p>
        </p:txBody>
      </p:sp>
    </p:spTree>
    <p:extLst>
      <p:ext uri="{BB962C8B-B14F-4D97-AF65-F5344CB8AC3E}">
        <p14:creationId xmlns:p14="http://schemas.microsoft.com/office/powerpoint/2010/main" val="1174841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E59FA0C-679C-4063-9FCC-36AC9ABF965B}"/>
              </a:ext>
            </a:extLst>
          </p:cNvPr>
          <p:cNvSpPr>
            <a:spLocks noGrp="1"/>
          </p:cNvSpPr>
          <p:nvPr>
            <p:ph type="title"/>
          </p:nvPr>
        </p:nvSpPr>
        <p:spPr/>
        <p:txBody>
          <a:bodyPr/>
          <a:lstStyle/>
          <a:p>
            <a:r>
              <a:rPr lang="zh-CN" altLang="en-US" dirty="0"/>
              <a:t>雨林－例子</a:t>
            </a:r>
          </a:p>
        </p:txBody>
      </p:sp>
      <p:sp>
        <p:nvSpPr>
          <p:cNvPr id="3" name="内容占位符 2">
            <a:extLst>
              <a:ext uri="{FF2B5EF4-FFF2-40B4-BE49-F238E27FC236}">
                <a16:creationId xmlns="" xmlns:a16="http://schemas.microsoft.com/office/drawing/2014/main" id="{64E7510C-D1E5-491E-AD7A-C8BCF3936D75}"/>
              </a:ext>
            </a:extLst>
          </p:cNvPr>
          <p:cNvSpPr>
            <a:spLocks noGrp="1"/>
          </p:cNvSpPr>
          <p:nvPr>
            <p:ph sz="quarter" idx="10"/>
          </p:nvPr>
        </p:nvSpPr>
        <p:spPr/>
        <p:txBody>
          <a:bodyPr/>
          <a:lstStyle/>
          <a:p>
            <a:r>
              <a:rPr lang="zh-CN" altLang="en-US" dirty="0"/>
              <a:t>训练集和它的</a:t>
            </a:r>
            <a:r>
              <a:rPr lang="en-US" altLang="zh-CN" dirty="0"/>
              <a:t>AVC-</a:t>
            </a:r>
            <a:r>
              <a:rPr lang="zh-CN" altLang="en-US" dirty="0"/>
              <a:t>集</a:t>
            </a:r>
          </a:p>
        </p:txBody>
      </p:sp>
      <p:graphicFrame>
        <p:nvGraphicFramePr>
          <p:cNvPr id="4" name="Object 3">
            <a:extLst>
              <a:ext uri="{FF2B5EF4-FFF2-40B4-BE49-F238E27FC236}">
                <a16:creationId xmlns="" xmlns:a16="http://schemas.microsoft.com/office/drawing/2014/main" id="{BDA55E2F-B7AE-4737-90F3-9608028E7DC9}"/>
              </a:ext>
            </a:extLst>
          </p:cNvPr>
          <p:cNvGraphicFramePr>
            <a:graphicFrameLocks/>
          </p:cNvGraphicFramePr>
          <p:nvPr>
            <p:extLst>
              <p:ext uri="{D42A27DB-BD31-4B8C-83A1-F6EECF244321}">
                <p14:modId xmlns:p14="http://schemas.microsoft.com/office/powerpoint/2010/main" val="540977911"/>
              </p:ext>
            </p:extLst>
          </p:nvPr>
        </p:nvGraphicFramePr>
        <p:xfrm>
          <a:off x="2585" y="1480554"/>
          <a:ext cx="3924300" cy="4953000"/>
        </p:xfrm>
        <a:graphic>
          <a:graphicData uri="http://schemas.openxmlformats.org/presentationml/2006/ole">
            <mc:AlternateContent xmlns:mc="http://schemas.openxmlformats.org/markup-compatibility/2006">
              <mc:Choice xmlns:v="urn:schemas-microsoft-com:vml" Requires="v">
                <p:oleObj spid="_x0000_s19553" name="Worksheet" r:id="rId3" imgW="4457700" imgH="4457700" progId="Excel.Sheet.8">
                  <p:embed/>
                </p:oleObj>
              </mc:Choice>
              <mc:Fallback>
                <p:oleObj name="Worksheet" r:id="rId3" imgW="4457700" imgH="4457700" progId="Excel.Sheet.8">
                  <p:embed/>
                  <p:pic>
                    <p:nvPicPr>
                      <p:cNvPr id="4" name="Object 3">
                        <a:extLst>
                          <a:ext uri="{FF2B5EF4-FFF2-40B4-BE49-F238E27FC236}">
                            <a16:creationId xmlns="" xmlns:a16="http://schemas.microsoft.com/office/drawing/2014/main" id="{D7C6C867-278E-4289-8B1C-32F277C122B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 y="1480554"/>
                        <a:ext cx="39243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28">
            <a:extLst>
              <a:ext uri="{FF2B5EF4-FFF2-40B4-BE49-F238E27FC236}">
                <a16:creationId xmlns="" xmlns:a16="http://schemas.microsoft.com/office/drawing/2014/main" id="{9312C635-612E-4619-A211-31ACA11BBA3B}"/>
              </a:ext>
            </a:extLst>
          </p:cNvPr>
          <p:cNvSpPr>
            <a:spLocks noChangeArrowheads="1"/>
          </p:cNvSpPr>
          <p:nvPr/>
        </p:nvSpPr>
        <p:spPr bwMode="auto">
          <a:xfrm>
            <a:off x="6632573" y="747446"/>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000000"/>
                </a:solidFill>
                <a:latin typeface="Arial" panose="020B0604020202020204" pitchFamily="34" charset="0"/>
              </a:rPr>
              <a:t>AVC-set on </a:t>
            </a:r>
            <a:r>
              <a:rPr lang="en-US" altLang="zh-CN" sz="2000" b="1" i="1" dirty="0">
                <a:solidFill>
                  <a:srgbClr val="000000"/>
                </a:solidFill>
                <a:latin typeface="Arial" panose="020B0604020202020204" pitchFamily="34" charset="0"/>
                <a:ea typeface="Gulim" panose="020B0600000101010101" pitchFamily="34" charset="-127"/>
              </a:rPr>
              <a:t>income</a:t>
            </a:r>
            <a:endParaRPr lang="zh-CN" altLang="en-US" sz="2000" b="1" i="1" dirty="0">
              <a:solidFill>
                <a:srgbClr val="000000"/>
              </a:solidFill>
              <a:latin typeface="Arial" panose="020B0604020202020204" pitchFamily="34" charset="0"/>
            </a:endParaRPr>
          </a:p>
        </p:txBody>
      </p:sp>
      <p:sp>
        <p:nvSpPr>
          <p:cNvPr id="6" name="Rectangle 129">
            <a:extLst>
              <a:ext uri="{FF2B5EF4-FFF2-40B4-BE49-F238E27FC236}">
                <a16:creationId xmlns="" xmlns:a16="http://schemas.microsoft.com/office/drawing/2014/main" id="{A4A77E90-19F8-4195-8AB7-258A51038801}"/>
              </a:ext>
            </a:extLst>
          </p:cNvPr>
          <p:cNvSpPr>
            <a:spLocks noChangeArrowheads="1"/>
          </p:cNvSpPr>
          <p:nvPr/>
        </p:nvSpPr>
        <p:spPr bwMode="auto">
          <a:xfrm>
            <a:off x="4140200" y="759034"/>
            <a:ext cx="2103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rgbClr val="000000"/>
                </a:solidFill>
                <a:latin typeface="Arial" panose="020B0604020202020204" pitchFamily="34" charset="0"/>
              </a:rPr>
              <a:t>AVC-set on </a:t>
            </a:r>
            <a:r>
              <a:rPr lang="en-US" altLang="zh-CN" sz="2000" b="1" i="1" dirty="0">
                <a:solidFill>
                  <a:srgbClr val="000000"/>
                </a:solidFill>
                <a:latin typeface="Arial" panose="020B0604020202020204" pitchFamily="34" charset="0"/>
                <a:ea typeface="Gulim" panose="020B0600000101010101" pitchFamily="34" charset="-127"/>
              </a:rPr>
              <a:t>Age</a:t>
            </a:r>
            <a:endParaRPr lang="zh-CN" altLang="en-US" sz="2000" b="1" i="1" dirty="0">
              <a:solidFill>
                <a:srgbClr val="000000"/>
              </a:solidFill>
              <a:latin typeface="Arial" panose="020B0604020202020204" pitchFamily="34" charset="0"/>
            </a:endParaRPr>
          </a:p>
        </p:txBody>
      </p:sp>
      <p:sp>
        <p:nvSpPr>
          <p:cNvPr id="7" name="Rectangle 130">
            <a:extLst>
              <a:ext uri="{FF2B5EF4-FFF2-40B4-BE49-F238E27FC236}">
                <a16:creationId xmlns="" xmlns:a16="http://schemas.microsoft.com/office/drawing/2014/main" id="{EE8CC954-3E26-4CBB-A889-F27D735D59A3}"/>
              </a:ext>
            </a:extLst>
          </p:cNvPr>
          <p:cNvSpPr>
            <a:spLocks noChangeArrowheads="1"/>
          </p:cNvSpPr>
          <p:nvPr/>
        </p:nvSpPr>
        <p:spPr bwMode="auto">
          <a:xfrm>
            <a:off x="5436096" y="2791035"/>
            <a:ext cx="2771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000000"/>
                </a:solidFill>
                <a:latin typeface="Arial" panose="020B0604020202020204" pitchFamily="34" charset="0"/>
              </a:rPr>
              <a:t>AVC-set on </a:t>
            </a:r>
            <a:r>
              <a:rPr lang="en-US" altLang="zh-CN" sz="2000" b="1" i="1">
                <a:solidFill>
                  <a:srgbClr val="000000"/>
                </a:solidFill>
                <a:latin typeface="Arial" panose="020B0604020202020204" pitchFamily="34" charset="0"/>
                <a:ea typeface="Gulim" panose="020B0600000101010101" pitchFamily="34" charset="-127"/>
              </a:rPr>
              <a:t>Student</a:t>
            </a:r>
            <a:endParaRPr lang="zh-CN" altLang="en-US" sz="2000" b="1" i="1">
              <a:solidFill>
                <a:srgbClr val="000000"/>
              </a:solidFill>
              <a:latin typeface="Arial" panose="020B0604020202020204" pitchFamily="34" charset="0"/>
            </a:endParaRPr>
          </a:p>
        </p:txBody>
      </p:sp>
      <p:sp>
        <p:nvSpPr>
          <p:cNvPr id="8" name="Rectangle 167">
            <a:extLst>
              <a:ext uri="{FF2B5EF4-FFF2-40B4-BE49-F238E27FC236}">
                <a16:creationId xmlns="" xmlns:a16="http://schemas.microsoft.com/office/drawing/2014/main" id="{2C28D91F-7DDC-43EE-89F7-018F8627D77B}"/>
              </a:ext>
            </a:extLst>
          </p:cNvPr>
          <p:cNvSpPr>
            <a:spLocks noChangeArrowheads="1"/>
          </p:cNvSpPr>
          <p:nvPr/>
        </p:nvSpPr>
        <p:spPr bwMode="auto">
          <a:xfrm>
            <a:off x="4960464" y="4711228"/>
            <a:ext cx="33442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rgbClr val="000000"/>
                </a:solidFill>
                <a:latin typeface="Arial" panose="020B0604020202020204" pitchFamily="34" charset="0"/>
              </a:rPr>
              <a:t>AVC-set on </a:t>
            </a:r>
            <a:r>
              <a:rPr lang="en-US" altLang="zh-CN" sz="2000" b="1" i="1" dirty="0">
                <a:solidFill>
                  <a:srgbClr val="000000"/>
                </a:solidFill>
                <a:latin typeface="Arial" panose="020B0604020202020204" pitchFamily="34" charset="0"/>
                <a:ea typeface="Gulim" panose="020B0600000101010101" pitchFamily="34" charset="-127"/>
              </a:rPr>
              <a:t>credit_rating</a:t>
            </a:r>
            <a:endParaRPr lang="zh-CN" altLang="en-US" sz="2000" b="1" i="1" dirty="0">
              <a:solidFill>
                <a:srgbClr val="000000"/>
              </a:solidFill>
              <a:latin typeface="Arial" panose="020B0604020202020204" pitchFamily="34" charset="0"/>
            </a:endParaRPr>
          </a:p>
        </p:txBody>
      </p:sp>
      <p:graphicFrame>
        <p:nvGraphicFramePr>
          <p:cNvPr id="9" name="Group 128">
            <a:extLst>
              <a:ext uri="{FF2B5EF4-FFF2-40B4-BE49-F238E27FC236}">
                <a16:creationId xmlns="" xmlns:a16="http://schemas.microsoft.com/office/drawing/2014/main" id="{D08D918C-3058-45BC-9147-698639502C89}"/>
              </a:ext>
            </a:extLst>
          </p:cNvPr>
          <p:cNvGraphicFramePr>
            <a:graphicFrameLocks noGrp="1"/>
          </p:cNvGraphicFramePr>
          <p:nvPr>
            <p:extLst>
              <p:ext uri="{D42A27DB-BD31-4B8C-83A1-F6EECF244321}">
                <p14:modId xmlns:p14="http://schemas.microsoft.com/office/powerpoint/2010/main" val="276130744"/>
              </p:ext>
            </p:extLst>
          </p:nvPr>
        </p:nvGraphicFramePr>
        <p:xfrm>
          <a:off x="3995738" y="1173372"/>
          <a:ext cx="2380456" cy="1600200"/>
        </p:xfrm>
        <a:graphic>
          <a:graphicData uri="http://schemas.openxmlformats.org/drawingml/2006/table">
            <a:tbl>
              <a:tblPr/>
              <a:tblGrid>
                <a:gridCol w="788343">
                  <a:extLst>
                    <a:ext uri="{9D8B030D-6E8A-4147-A177-3AD203B41FA5}">
                      <a16:colId xmlns="" xmlns:a16="http://schemas.microsoft.com/office/drawing/2014/main" val="20000"/>
                    </a:ext>
                  </a:extLst>
                </a:gridCol>
                <a:gridCol w="748232">
                  <a:extLst>
                    <a:ext uri="{9D8B030D-6E8A-4147-A177-3AD203B41FA5}">
                      <a16:colId xmlns="" xmlns:a16="http://schemas.microsoft.com/office/drawing/2014/main" val="20001"/>
                    </a:ext>
                  </a:extLst>
                </a:gridCol>
                <a:gridCol w="843881">
                  <a:extLst>
                    <a:ext uri="{9D8B030D-6E8A-4147-A177-3AD203B41FA5}">
                      <a16:colId xmlns="" xmlns:a16="http://schemas.microsoft.com/office/drawing/2014/main" val="20002"/>
                    </a:ext>
                  </a:extLst>
                </a:gridCol>
              </a:tblGrid>
              <a:tr h="28770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Age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Buy_Computer</a:t>
                      </a:r>
                      <a:endParaRPr kumimoji="0" lang="en-US" altLang="zh-CN" sz="15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 xmlns:a16="http://schemas.microsoft.com/office/drawing/2014/main" val="10000"/>
                  </a:ext>
                </a:extLst>
              </a:tr>
              <a:tr h="27927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 latinLnBrk="0" hangingPunct="1">
                        <a:lnSpc>
                          <a:spcPct val="100000"/>
                        </a:lnSpc>
                        <a:spcBef>
                          <a:spcPct val="0"/>
                        </a:spcBef>
                        <a:spcAft>
                          <a:spcPct val="0"/>
                        </a:spcAft>
                        <a:buClrTx/>
                        <a:buSzPct val="60000"/>
                        <a:buFont typeface="Arial" panose="020B0604020202020204" pitchFamily="34" charset="0"/>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yes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no</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892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&lt;=30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3</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892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31..40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892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&gt;40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10" name="Group 204">
            <a:extLst>
              <a:ext uri="{FF2B5EF4-FFF2-40B4-BE49-F238E27FC236}">
                <a16:creationId xmlns="" xmlns:a16="http://schemas.microsoft.com/office/drawing/2014/main" id="{431C6CFC-A49C-4F49-A163-C654F13D47E7}"/>
              </a:ext>
            </a:extLst>
          </p:cNvPr>
          <p:cNvGraphicFramePr>
            <a:graphicFrameLocks noGrp="1"/>
          </p:cNvGraphicFramePr>
          <p:nvPr>
            <p:extLst>
              <p:ext uri="{D42A27DB-BD31-4B8C-83A1-F6EECF244321}">
                <p14:modId xmlns:p14="http://schemas.microsoft.com/office/powerpoint/2010/main" val="332774795"/>
              </p:ext>
            </p:extLst>
          </p:nvPr>
        </p:nvGraphicFramePr>
        <p:xfrm>
          <a:off x="6585056" y="1155909"/>
          <a:ext cx="2484437" cy="1608226"/>
        </p:xfrm>
        <a:graphic>
          <a:graphicData uri="http://schemas.openxmlformats.org/drawingml/2006/table">
            <a:tbl>
              <a:tblPr/>
              <a:tblGrid>
                <a:gridCol w="931862">
                  <a:extLst>
                    <a:ext uri="{9D8B030D-6E8A-4147-A177-3AD203B41FA5}">
                      <a16:colId xmlns="" xmlns:a16="http://schemas.microsoft.com/office/drawing/2014/main" val="20000"/>
                    </a:ext>
                  </a:extLst>
                </a:gridCol>
                <a:gridCol w="649288">
                  <a:extLst>
                    <a:ext uri="{9D8B030D-6E8A-4147-A177-3AD203B41FA5}">
                      <a16:colId xmlns="" xmlns:a16="http://schemas.microsoft.com/office/drawing/2014/main" val="20001"/>
                    </a:ext>
                  </a:extLst>
                </a:gridCol>
                <a:gridCol w="903287">
                  <a:extLst>
                    <a:ext uri="{9D8B030D-6E8A-4147-A177-3AD203B41FA5}">
                      <a16:colId xmlns="" xmlns:a16="http://schemas.microsoft.com/office/drawing/2014/main" val="20002"/>
                    </a:ext>
                  </a:extLst>
                </a:gridCol>
              </a:tblGrid>
              <a:tr h="30882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income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宋体" panose="02010600030101010101" pitchFamily="2" charset="-122"/>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 xmlns:a16="http://schemas.microsoft.com/office/drawing/2014/main" val="10000"/>
                  </a:ext>
                </a:extLst>
              </a:tr>
              <a:tr h="32169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 latinLnBrk="0" hangingPunct="1">
                        <a:lnSpc>
                          <a:spcPct val="100000"/>
                        </a:lnSpc>
                        <a:spcBef>
                          <a:spcPct val="0"/>
                        </a:spcBef>
                        <a:spcAft>
                          <a:spcPct val="0"/>
                        </a:spcAft>
                        <a:buClrTx/>
                        <a:buSzPct val="60000"/>
                        <a:buFont typeface="Arial" panose="020B0604020202020204" pitchFamily="34" charset="0"/>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yes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no</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475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high</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2169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medium</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4</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27378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11" name="Group 179">
            <a:extLst>
              <a:ext uri="{FF2B5EF4-FFF2-40B4-BE49-F238E27FC236}">
                <a16:creationId xmlns="" xmlns:a16="http://schemas.microsoft.com/office/drawing/2014/main" id="{97FAC1B6-D060-42B6-8AE5-11D2DAB8A9EC}"/>
              </a:ext>
            </a:extLst>
          </p:cNvPr>
          <p:cNvGraphicFramePr>
            <a:graphicFrameLocks noGrp="1"/>
          </p:cNvGraphicFramePr>
          <p:nvPr>
            <p:extLst>
              <p:ext uri="{D42A27DB-BD31-4B8C-83A1-F6EECF244321}">
                <p14:modId xmlns:p14="http://schemas.microsoft.com/office/powerpoint/2010/main" val="616206367"/>
              </p:ext>
            </p:extLst>
          </p:nvPr>
        </p:nvGraphicFramePr>
        <p:xfrm>
          <a:off x="5291634" y="3222835"/>
          <a:ext cx="2592387" cy="1468438"/>
        </p:xfrm>
        <a:graphic>
          <a:graphicData uri="http://schemas.openxmlformats.org/drawingml/2006/table">
            <a:tbl>
              <a:tblPr/>
              <a:tblGrid>
                <a:gridCol w="1022350">
                  <a:extLst>
                    <a:ext uri="{9D8B030D-6E8A-4147-A177-3AD203B41FA5}">
                      <a16:colId xmlns="" xmlns:a16="http://schemas.microsoft.com/office/drawing/2014/main" val="20000"/>
                    </a:ext>
                  </a:extLst>
                </a:gridCol>
                <a:gridCol w="531812">
                  <a:extLst>
                    <a:ext uri="{9D8B030D-6E8A-4147-A177-3AD203B41FA5}">
                      <a16:colId xmlns="" xmlns:a16="http://schemas.microsoft.com/office/drawing/2014/main" val="20001"/>
                    </a:ext>
                  </a:extLst>
                </a:gridCol>
                <a:gridCol w="1038225">
                  <a:extLst>
                    <a:ext uri="{9D8B030D-6E8A-4147-A177-3AD203B41FA5}">
                      <a16:colId xmlns="" xmlns:a16="http://schemas.microsoft.com/office/drawing/2014/main" val="20002"/>
                    </a:ext>
                  </a:extLst>
                </a:gridCol>
              </a:tblGrid>
              <a:tr h="3714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student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宋体" panose="02010600030101010101" pitchFamily="2" charset="-122"/>
                        </a:rPr>
                        <a:t>Buy_Computer</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 xmlns:a16="http://schemas.microsoft.com/office/drawing/2014/main" val="10000"/>
                  </a:ext>
                </a:extLst>
              </a:tr>
              <a:tr h="36988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 latinLnBrk="0" hangingPunct="1">
                        <a:lnSpc>
                          <a:spcPct val="100000"/>
                        </a:lnSpc>
                        <a:spcBef>
                          <a:spcPct val="0"/>
                        </a:spcBef>
                        <a:spcAft>
                          <a:spcPct val="0"/>
                        </a:spcAft>
                        <a:buClrTx/>
                        <a:buSzPct val="60000"/>
                        <a:buFont typeface="Arial" panose="020B0604020202020204" pitchFamily="34" charset="0"/>
                        <a:buNone/>
                        <a:tabLst/>
                      </a:pPr>
                      <a:endParaRPr kumimoji="0" lang="zh-CN" altLang="en-US" sz="15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yes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no</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560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yes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14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no</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4</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2" name="Group 201">
            <a:extLst>
              <a:ext uri="{FF2B5EF4-FFF2-40B4-BE49-F238E27FC236}">
                <a16:creationId xmlns="" xmlns:a16="http://schemas.microsoft.com/office/drawing/2014/main" id="{6585908D-8457-485F-AB24-8B9338FC2367}"/>
              </a:ext>
            </a:extLst>
          </p:cNvPr>
          <p:cNvGraphicFramePr>
            <a:graphicFrameLocks noGrp="1"/>
          </p:cNvGraphicFramePr>
          <p:nvPr>
            <p:extLst>
              <p:ext uri="{D42A27DB-BD31-4B8C-83A1-F6EECF244321}">
                <p14:modId xmlns:p14="http://schemas.microsoft.com/office/powerpoint/2010/main" val="3182877091"/>
              </p:ext>
            </p:extLst>
          </p:nvPr>
        </p:nvGraphicFramePr>
        <p:xfrm>
          <a:off x="5183982" y="5135003"/>
          <a:ext cx="2914328" cy="1401764"/>
        </p:xfrm>
        <a:graphic>
          <a:graphicData uri="http://schemas.openxmlformats.org/drawingml/2006/table">
            <a:tbl>
              <a:tblPr/>
              <a:tblGrid>
                <a:gridCol w="1208561">
                  <a:extLst>
                    <a:ext uri="{9D8B030D-6E8A-4147-A177-3AD203B41FA5}">
                      <a16:colId xmlns="" xmlns:a16="http://schemas.microsoft.com/office/drawing/2014/main" val="20000"/>
                    </a:ext>
                  </a:extLst>
                </a:gridCol>
                <a:gridCol w="713220">
                  <a:extLst>
                    <a:ext uri="{9D8B030D-6E8A-4147-A177-3AD203B41FA5}">
                      <a16:colId xmlns="" xmlns:a16="http://schemas.microsoft.com/office/drawing/2014/main" val="20001"/>
                    </a:ext>
                  </a:extLst>
                </a:gridCol>
                <a:gridCol w="992547">
                  <a:extLst>
                    <a:ext uri="{9D8B030D-6E8A-4147-A177-3AD203B41FA5}">
                      <a16:colId xmlns="" xmlns:a16="http://schemas.microsoft.com/office/drawing/2014/main" val="20002"/>
                    </a:ext>
                  </a:extLst>
                </a:gridCol>
              </a:tblGrid>
              <a:tr h="350838">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Credit</a:t>
                      </a:r>
                    </a:p>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rating</a:t>
                      </a:r>
                      <a:endParaRPr kumimoji="0" lang="zh-CN" altLang="en-US"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Buy_Computer</a:t>
                      </a:r>
                      <a:endParaRPr kumimoji="0" lang="en-US" altLang="zh-CN" sz="15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 xmlns:a16="http://schemas.microsoft.com/office/drawing/2014/main" val="10000"/>
                  </a:ext>
                </a:extLst>
              </a:tr>
              <a:tr h="350838">
                <a:tc vMerge="1">
                  <a:txBody>
                    <a:bodyPr/>
                    <a:lstStyle/>
                    <a:p>
                      <a:endParaRPr lang="zh-CN" altLang="en-US"/>
                    </a:p>
                  </a:txBody>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yes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no</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9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fair</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6</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a:ln>
                            <a:noFill/>
                          </a:ln>
                          <a:solidFill>
                            <a:srgbClr val="000000"/>
                          </a:solidFill>
                          <a:effectLst/>
                          <a:latin typeface="Arial" panose="020B0604020202020204" pitchFamily="34" charset="0"/>
                          <a:ea typeface="Gulim" panose="020B0600000101010101" pitchFamily="34" charset="-127"/>
                        </a:rPr>
                        <a:t>2</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08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excellent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0"/>
                        </a:spcBef>
                        <a:spcAft>
                          <a:spcPct val="0"/>
                        </a:spcAft>
                        <a:buClrTx/>
                        <a:buSzPct val="60000"/>
                        <a:buFont typeface="Arial" panose="020B0604020202020204" pitchFamily="34" charset="0"/>
                        <a:buNone/>
                        <a:tabLst/>
                      </a:pPr>
                      <a:r>
                        <a:rPr kumimoji="0" lang="en-US" altLang="zh-CN" sz="1500" b="1" i="0" u="none" strike="noStrike" cap="none" normalizeH="0" baseline="0" dirty="0">
                          <a:ln>
                            <a:noFill/>
                          </a:ln>
                          <a:solidFill>
                            <a:srgbClr val="000000"/>
                          </a:solidFill>
                          <a:effectLst/>
                          <a:latin typeface="Arial" panose="020B0604020202020204" pitchFamily="34" charset="0"/>
                          <a:ea typeface="Gulim" panose="020B0600000101010101" pitchFamily="34" charset="-127"/>
                        </a:rPr>
                        <a:t>3</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46711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AC1347-87DA-416D-84F6-D7CA87575CEE}"/>
              </a:ext>
            </a:extLst>
          </p:cNvPr>
          <p:cNvSpPr>
            <a:spLocks noGrp="1"/>
          </p:cNvSpPr>
          <p:nvPr>
            <p:ph type="title"/>
          </p:nvPr>
        </p:nvSpPr>
        <p:spPr/>
        <p:txBody>
          <a:bodyPr/>
          <a:lstStyle/>
          <a:p>
            <a:r>
              <a:rPr lang="zh-CN" altLang="en-US" dirty="0"/>
              <a:t>决策树－例</a:t>
            </a:r>
            <a:r>
              <a:rPr lang="en-US" altLang="zh-CN" dirty="0"/>
              <a:t>5.2</a:t>
            </a:r>
            <a:r>
              <a:rPr lang="zh-CN" altLang="en-US" dirty="0"/>
              <a:t>（作业）</a:t>
            </a:r>
          </a:p>
        </p:txBody>
      </p:sp>
      <p:sp>
        <p:nvSpPr>
          <p:cNvPr id="3" name="内容占位符 2">
            <a:extLst>
              <a:ext uri="{FF2B5EF4-FFF2-40B4-BE49-F238E27FC236}">
                <a16:creationId xmlns="" xmlns:a16="http://schemas.microsoft.com/office/drawing/2014/main" id="{593A3839-7849-4A6A-BE17-196727F2F02E}"/>
              </a:ext>
            </a:extLst>
          </p:cNvPr>
          <p:cNvSpPr>
            <a:spLocks noGrp="1"/>
          </p:cNvSpPr>
          <p:nvPr>
            <p:ph sz="quarter" idx="10"/>
          </p:nvPr>
        </p:nvSpPr>
        <p:spPr/>
        <p:txBody>
          <a:bodyPr/>
          <a:lstStyle/>
          <a:p>
            <a:pPr marL="0" indent="0">
              <a:buNone/>
            </a:pPr>
            <a:r>
              <a:rPr lang="zh-CN" altLang="en-US" dirty="0">
                <a:solidFill>
                  <a:srgbClr val="FF0000"/>
                </a:solidFill>
              </a:rPr>
              <a:t>例</a:t>
            </a:r>
            <a:r>
              <a:rPr lang="en-US" altLang="zh-CN" dirty="0">
                <a:solidFill>
                  <a:srgbClr val="FF0000"/>
                </a:solidFill>
              </a:rPr>
              <a:t>5.2</a:t>
            </a:r>
            <a:r>
              <a:rPr lang="zh-CN" altLang="en-US" dirty="0">
                <a:solidFill>
                  <a:srgbClr val="FF0000"/>
                </a:solidFill>
              </a:rPr>
              <a:t>：</a:t>
            </a:r>
            <a:r>
              <a:rPr lang="zh-CN" altLang="en-US" dirty="0">
                <a:solidFill>
                  <a:schemeClr val="tx1"/>
                </a:solidFill>
              </a:rPr>
              <a:t>构建决策树</a:t>
            </a:r>
          </a:p>
        </p:txBody>
      </p:sp>
      <p:pic>
        <p:nvPicPr>
          <p:cNvPr id="4" name="Picture 3">
            <a:extLst>
              <a:ext uri="{FF2B5EF4-FFF2-40B4-BE49-F238E27FC236}">
                <a16:creationId xmlns="" xmlns:a16="http://schemas.microsoft.com/office/drawing/2014/main" id="{1F3E98C2-BEA8-4764-8EE2-A43B2A65F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804" y="1574990"/>
            <a:ext cx="3600400" cy="4881510"/>
          </a:xfrm>
          <a:prstGeom prst="rect">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38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F47A58-E2B1-413F-821D-6486A7BE8FA5}"/>
              </a:ext>
            </a:extLst>
          </p:cNvPr>
          <p:cNvSpPr>
            <a:spLocks noGrp="1"/>
          </p:cNvSpPr>
          <p:nvPr>
            <p:ph type="title"/>
          </p:nvPr>
        </p:nvSpPr>
        <p:spPr/>
        <p:txBody>
          <a:bodyPr/>
          <a:lstStyle/>
          <a:p>
            <a:r>
              <a:rPr lang="zh-CN" altLang="en-US" dirty="0"/>
              <a:t>决策树－例</a:t>
            </a:r>
            <a:r>
              <a:rPr lang="en-US" altLang="zh-CN" dirty="0"/>
              <a:t>5.2</a:t>
            </a:r>
            <a:r>
              <a:rPr lang="zh-CN" altLang="en-US" dirty="0"/>
              <a:t>（作业）</a:t>
            </a:r>
          </a:p>
        </p:txBody>
      </p:sp>
      <p:pic>
        <p:nvPicPr>
          <p:cNvPr id="4" name="Picture 3">
            <a:extLst>
              <a:ext uri="{FF2B5EF4-FFF2-40B4-BE49-F238E27FC236}">
                <a16:creationId xmlns="" xmlns:a16="http://schemas.microsoft.com/office/drawing/2014/main" id="{9570DE83-9FAD-4B08-A8A1-D7771C7C3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03" y="895932"/>
            <a:ext cx="2493963" cy="3381376"/>
          </a:xfrm>
          <a:prstGeom prst="rect">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 xmlns:a16="http://schemas.microsoft.com/office/drawing/2014/main" id="{78BBE931-AC8E-4525-82FA-87662CE470EC}"/>
              </a:ext>
            </a:extLst>
          </p:cNvPr>
          <p:cNvSpPr>
            <a:spLocks noChangeArrowheads="1"/>
          </p:cNvSpPr>
          <p:nvPr/>
        </p:nvSpPr>
        <p:spPr bwMode="auto">
          <a:xfrm>
            <a:off x="2223652" y="823543"/>
            <a:ext cx="647700" cy="3501390"/>
          </a:xfrm>
          <a:prstGeom prst="ellipse">
            <a:avLst/>
          </a:prstGeom>
          <a:noFill/>
          <a:ln w="9525" cmpd="sng">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20000"/>
              </a:spcBef>
              <a:buClr>
                <a:schemeClr val="hlink"/>
              </a:buClr>
              <a:buSzPct val="55000"/>
              <a:buFont typeface="Wingdings" panose="05000000000000000000" pitchFamily="2" charset="2"/>
              <a:buChar char="n"/>
            </a:pPr>
            <a:endParaRPr lang="zh-TW" altLang="en-US" sz="2800" b="1">
              <a:latin typeface="DFKai-SB" panose="03000509000000000000" pitchFamily="65" charset="-120"/>
              <a:ea typeface="DFKai-SB" panose="03000509000000000000" pitchFamily="65" charset="-120"/>
            </a:endParaRPr>
          </a:p>
        </p:txBody>
      </p:sp>
      <p:sp>
        <p:nvSpPr>
          <p:cNvPr id="6" name="Text Box 5">
            <a:extLst>
              <a:ext uri="{FF2B5EF4-FFF2-40B4-BE49-F238E27FC236}">
                <a16:creationId xmlns="" xmlns:a16="http://schemas.microsoft.com/office/drawing/2014/main" id="{D26D089F-5FBC-43F6-969F-1B1BCB6C25E1}"/>
              </a:ext>
            </a:extLst>
          </p:cNvPr>
          <p:cNvSpPr txBox="1">
            <a:spLocks noChangeArrowheads="1"/>
          </p:cNvSpPr>
          <p:nvPr/>
        </p:nvSpPr>
        <p:spPr bwMode="auto">
          <a:xfrm>
            <a:off x="3265039" y="1452408"/>
            <a:ext cx="2236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buClr>
                <a:schemeClr val="hlink"/>
              </a:buClr>
              <a:buSzPct val="55000"/>
              <a:buFont typeface="Wingdings" panose="05000000000000000000" pitchFamily="2" charset="2"/>
              <a:buNone/>
            </a:pPr>
            <a:r>
              <a:rPr lang="en-US" altLang="zh-CN" sz="2000" dirty="0">
                <a:latin typeface="Times New Roman" panose="02020603050405020304" pitchFamily="18" charset="0"/>
                <a:ea typeface="DFKai-SB" panose="03000509000000000000" pitchFamily="65" charset="-120"/>
              </a:rPr>
              <a:t>n=16 n</a:t>
            </a:r>
            <a:r>
              <a:rPr lang="en-US" altLang="zh-CN" sz="2000" baseline="-25000" dirty="0">
                <a:latin typeface="Times New Roman" panose="02020603050405020304" pitchFamily="18" charset="0"/>
                <a:ea typeface="DFKai-SB" panose="03000509000000000000" pitchFamily="65" charset="-120"/>
              </a:rPr>
              <a:t>1</a:t>
            </a:r>
            <a:r>
              <a:rPr lang="en-US" altLang="zh-CN" sz="2000" dirty="0">
                <a:latin typeface="Times New Roman" panose="02020603050405020304" pitchFamily="18" charset="0"/>
                <a:ea typeface="DFKai-SB" panose="03000509000000000000" pitchFamily="65" charset="-120"/>
              </a:rPr>
              <a:t>=4</a:t>
            </a:r>
          </a:p>
        </p:txBody>
      </p:sp>
      <p:sp>
        <p:nvSpPr>
          <p:cNvPr id="7" name="Text Box 6">
            <a:extLst>
              <a:ext uri="{FF2B5EF4-FFF2-40B4-BE49-F238E27FC236}">
                <a16:creationId xmlns="" xmlns:a16="http://schemas.microsoft.com/office/drawing/2014/main" id="{2AC255B2-4989-4DF4-8887-7B851C954014}"/>
              </a:ext>
            </a:extLst>
          </p:cNvPr>
          <p:cNvSpPr txBox="1">
            <a:spLocks noChangeArrowheads="1"/>
          </p:cNvSpPr>
          <p:nvPr/>
        </p:nvSpPr>
        <p:spPr bwMode="auto">
          <a:xfrm>
            <a:off x="395289" y="2276476"/>
            <a:ext cx="3311525" cy="520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buClr>
                <a:schemeClr val="hlink"/>
              </a:buClr>
              <a:buSzPct val="55000"/>
              <a:buFont typeface="Wingdings" panose="05000000000000000000" pitchFamily="2" charset="2"/>
              <a:buNone/>
            </a:pPr>
            <a:endParaRPr lang="zh-TW" altLang="en-US" sz="2800" b="1">
              <a:latin typeface="DFKai-SB" panose="03000509000000000000" pitchFamily="65" charset="-120"/>
              <a:ea typeface="DFKai-SB" panose="03000509000000000000" pitchFamily="65" charset="-120"/>
            </a:endParaRPr>
          </a:p>
        </p:txBody>
      </p:sp>
      <p:sp>
        <p:nvSpPr>
          <p:cNvPr id="8" name="Text Box 7">
            <a:extLst>
              <a:ext uri="{FF2B5EF4-FFF2-40B4-BE49-F238E27FC236}">
                <a16:creationId xmlns="" xmlns:a16="http://schemas.microsoft.com/office/drawing/2014/main" id="{8D239251-4DE7-45AC-B4EC-F03384C5B431}"/>
              </a:ext>
            </a:extLst>
          </p:cNvPr>
          <p:cNvSpPr txBox="1">
            <a:spLocks noChangeArrowheads="1"/>
          </p:cNvSpPr>
          <p:nvPr/>
        </p:nvSpPr>
        <p:spPr bwMode="auto">
          <a:xfrm>
            <a:off x="3265039" y="1933246"/>
            <a:ext cx="541595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buClr>
                <a:schemeClr val="hlink"/>
              </a:buClr>
              <a:buSzPct val="55000"/>
              <a:buFont typeface="Wingdings" panose="05000000000000000000" pitchFamily="2" charset="2"/>
              <a:buNone/>
            </a:pPr>
            <a:r>
              <a:rPr lang="en-US" altLang="zh-CN" sz="2000" i="1" dirty="0">
                <a:latin typeface="Times New Roman" panose="02020603050405020304" pitchFamily="18" charset="0"/>
                <a:ea typeface="DFKai-SB" panose="03000509000000000000" pitchFamily="65" charset="-120"/>
              </a:rPr>
              <a:t>Info</a:t>
            </a:r>
            <a:r>
              <a:rPr lang="en-US" altLang="zh-CN" sz="2000" dirty="0">
                <a:latin typeface="Times New Roman" panose="02020603050405020304" pitchFamily="18" charset="0"/>
                <a:ea typeface="DFKai-SB" panose="03000509000000000000" pitchFamily="65" charset="-120"/>
              </a:rPr>
              <a:t>(</a:t>
            </a:r>
            <a:r>
              <a:rPr lang="en-US" altLang="zh-CN" sz="2000" i="1" dirty="0">
                <a:latin typeface="Times New Roman" panose="02020603050405020304" pitchFamily="18" charset="0"/>
                <a:ea typeface="DFKai-SB" panose="03000509000000000000" pitchFamily="65" charset="-120"/>
              </a:rPr>
              <a:t>D</a:t>
            </a:r>
            <a:r>
              <a:rPr lang="en-US" altLang="zh-CN" sz="2000" dirty="0">
                <a:latin typeface="Times New Roman" panose="02020603050405020304" pitchFamily="18" charset="0"/>
                <a:ea typeface="DFKai-SB" panose="03000509000000000000" pitchFamily="65" charset="-120"/>
              </a:rPr>
              <a:t>)=</a:t>
            </a:r>
            <a:r>
              <a:rPr lang="zh-CN" altLang="en-US" sz="2000" dirty="0">
                <a:latin typeface="Times New Roman" panose="02020603050405020304" pitchFamily="18" charset="0"/>
                <a:ea typeface="DFKai-SB" panose="03000509000000000000" pitchFamily="65" charset="-120"/>
              </a:rPr>
              <a:t>－</a:t>
            </a:r>
            <a:r>
              <a:rPr lang="en-US" altLang="zh-CN" sz="2000" dirty="0">
                <a:latin typeface="Times New Roman" panose="02020603050405020304" pitchFamily="18" charset="0"/>
                <a:ea typeface="DFKai-SB" panose="03000509000000000000" pitchFamily="65" charset="-120"/>
              </a:rPr>
              <a:t>((4/16)*log</a:t>
            </a:r>
            <a:r>
              <a:rPr lang="en-US" altLang="zh-CN" sz="2000" baseline="-25000" dirty="0">
                <a:latin typeface="Times New Roman" panose="02020603050405020304" pitchFamily="18" charset="0"/>
                <a:ea typeface="DFKai-SB" panose="03000509000000000000" pitchFamily="65" charset="-120"/>
              </a:rPr>
              <a:t>2</a:t>
            </a:r>
            <a:r>
              <a:rPr lang="en-US" altLang="zh-CN" sz="2000" dirty="0">
                <a:latin typeface="Times New Roman" panose="02020603050405020304" pitchFamily="18" charset="0"/>
                <a:ea typeface="DFKai-SB" panose="03000509000000000000" pitchFamily="65" charset="-120"/>
              </a:rPr>
              <a:t>(4/16)+(12/16)*log</a:t>
            </a:r>
            <a:r>
              <a:rPr lang="en-US" altLang="zh-CN" sz="2000" baseline="-25000" dirty="0">
                <a:latin typeface="Times New Roman" panose="02020603050405020304" pitchFamily="18" charset="0"/>
                <a:ea typeface="DFKai-SB" panose="03000509000000000000" pitchFamily="65" charset="-120"/>
              </a:rPr>
              <a:t>2</a:t>
            </a:r>
            <a:r>
              <a:rPr lang="en-US" altLang="zh-CN" sz="2000" dirty="0">
                <a:latin typeface="Times New Roman" panose="02020603050405020304" pitchFamily="18" charset="0"/>
                <a:ea typeface="DFKai-SB" panose="03000509000000000000" pitchFamily="65" charset="-120"/>
              </a:rPr>
              <a:t>(12/16))</a:t>
            </a:r>
          </a:p>
          <a:p>
            <a:pPr eaLnBrk="1" hangingPunct="1">
              <a:spcBef>
                <a:spcPct val="50000"/>
              </a:spcBef>
              <a:buClr>
                <a:schemeClr val="hlink"/>
              </a:buClr>
              <a:buSzPct val="55000"/>
              <a:buFont typeface="Wingdings" panose="05000000000000000000" pitchFamily="2" charset="2"/>
              <a:buNone/>
            </a:pPr>
            <a:r>
              <a:rPr lang="en-US" altLang="zh-CN" sz="2000" dirty="0">
                <a:latin typeface="Times New Roman" panose="02020603050405020304" pitchFamily="18" charset="0"/>
                <a:ea typeface="DFKai-SB" panose="03000509000000000000" pitchFamily="65" charset="-120"/>
              </a:rPr>
              <a:t>            =0.8113</a:t>
            </a:r>
          </a:p>
        </p:txBody>
      </p:sp>
      <p:sp>
        <p:nvSpPr>
          <p:cNvPr id="9" name="Text Box 8">
            <a:extLst>
              <a:ext uri="{FF2B5EF4-FFF2-40B4-BE49-F238E27FC236}">
                <a16:creationId xmlns="" xmlns:a16="http://schemas.microsoft.com/office/drawing/2014/main" id="{FFD71798-04ED-48B7-A889-B7C7C0627CF2}"/>
              </a:ext>
            </a:extLst>
          </p:cNvPr>
          <p:cNvSpPr txBox="1">
            <a:spLocks noChangeArrowheads="1"/>
          </p:cNvSpPr>
          <p:nvPr/>
        </p:nvSpPr>
        <p:spPr bwMode="auto">
          <a:xfrm>
            <a:off x="3265039" y="3435178"/>
            <a:ext cx="578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buClr>
                <a:schemeClr val="hlink"/>
              </a:buClr>
              <a:buSzPct val="55000"/>
              <a:buFont typeface="Wingdings" panose="05000000000000000000" pitchFamily="2" charset="2"/>
              <a:buNone/>
            </a:pPr>
            <a:r>
              <a:rPr lang="en-US" altLang="zh-CN" sz="2000" dirty="0">
                <a:latin typeface="Times New Roman" panose="02020603050405020304" pitchFamily="18" charset="0"/>
                <a:ea typeface="DFKai-SB" panose="03000509000000000000" pitchFamily="65" charset="-120"/>
              </a:rPr>
              <a:t>Gain(</a:t>
            </a:r>
            <a:r>
              <a:rPr lang="zh-TW" altLang="en-US" sz="2000" dirty="0">
                <a:latin typeface="Times New Roman" panose="02020603050405020304" pitchFamily="18" charset="0"/>
                <a:ea typeface="DFKai-SB" panose="03000509000000000000" pitchFamily="65" charset="-120"/>
              </a:rPr>
              <a:t>年龄</a:t>
            </a:r>
            <a:r>
              <a:rPr lang="en-US" altLang="zh-CN" sz="2000" dirty="0">
                <a:latin typeface="Times New Roman" panose="02020603050405020304" pitchFamily="18" charset="0"/>
                <a:ea typeface="DFKai-SB" panose="03000509000000000000" pitchFamily="65" charset="-120"/>
              </a:rPr>
              <a:t>)=</a:t>
            </a:r>
            <a:r>
              <a:rPr lang="en-US" altLang="zh-CN" sz="2000" i="1" dirty="0">
                <a:latin typeface="Times New Roman" panose="02020603050405020304" pitchFamily="18" charset="0"/>
                <a:ea typeface="DFKai-SB" panose="03000509000000000000" pitchFamily="65" charset="-120"/>
              </a:rPr>
              <a:t> Info</a:t>
            </a:r>
            <a:r>
              <a:rPr lang="en-US" altLang="zh-CN" sz="2000" dirty="0">
                <a:latin typeface="Times New Roman" panose="02020603050405020304" pitchFamily="18" charset="0"/>
                <a:ea typeface="DFKai-SB" panose="03000509000000000000" pitchFamily="65" charset="-120"/>
              </a:rPr>
              <a:t>(</a:t>
            </a:r>
            <a:r>
              <a:rPr lang="en-US" altLang="zh-CN" sz="2000" i="1" dirty="0">
                <a:latin typeface="Times New Roman" panose="02020603050405020304" pitchFamily="18" charset="0"/>
                <a:ea typeface="DFKai-SB" panose="03000509000000000000" pitchFamily="65" charset="-120"/>
              </a:rPr>
              <a:t>D</a:t>
            </a:r>
            <a:r>
              <a:rPr lang="en-US" altLang="zh-CN" sz="2000" dirty="0">
                <a:latin typeface="Times New Roman" panose="02020603050405020304" pitchFamily="18" charset="0"/>
                <a:ea typeface="DFKai-SB" panose="03000509000000000000" pitchFamily="65" charset="-120"/>
              </a:rPr>
              <a:t>)-</a:t>
            </a:r>
            <a:r>
              <a:rPr lang="en-US" altLang="zh-CN" sz="2000" i="1" dirty="0">
                <a:latin typeface="Times New Roman" panose="02020603050405020304" pitchFamily="18" charset="0"/>
                <a:ea typeface="DFKai-SB" panose="03000509000000000000" pitchFamily="65" charset="-120"/>
              </a:rPr>
              <a:t>Info</a:t>
            </a:r>
            <a:r>
              <a:rPr lang="en-US" altLang="zh-CN" sz="2000" dirty="0">
                <a:latin typeface="Times New Roman" panose="02020603050405020304" pitchFamily="18" charset="0"/>
                <a:ea typeface="DFKai-SB" panose="03000509000000000000" pitchFamily="65" charset="-120"/>
              </a:rPr>
              <a:t>(</a:t>
            </a:r>
            <a:r>
              <a:rPr lang="zh-TW" altLang="en-US" sz="2000" dirty="0">
                <a:latin typeface="Times New Roman" panose="02020603050405020304" pitchFamily="18" charset="0"/>
                <a:ea typeface="DFKai-SB" panose="03000509000000000000" pitchFamily="65" charset="-120"/>
              </a:rPr>
              <a:t>年龄</a:t>
            </a:r>
            <a:r>
              <a:rPr lang="en-US" altLang="zh-CN" sz="2000" dirty="0">
                <a:latin typeface="Times New Roman" panose="02020603050405020304" pitchFamily="18" charset="0"/>
                <a:ea typeface="DFKai-SB" panose="03000509000000000000" pitchFamily="65" charset="-120"/>
              </a:rPr>
              <a:t>)=0.0167</a:t>
            </a:r>
          </a:p>
        </p:txBody>
      </p:sp>
      <p:grpSp>
        <p:nvGrpSpPr>
          <p:cNvPr id="23" name="组合 22">
            <a:extLst>
              <a:ext uri="{FF2B5EF4-FFF2-40B4-BE49-F238E27FC236}">
                <a16:creationId xmlns="" xmlns:a16="http://schemas.microsoft.com/office/drawing/2014/main" id="{AC19DAF4-C945-4970-9401-AC17154623B4}"/>
              </a:ext>
            </a:extLst>
          </p:cNvPr>
          <p:cNvGrpSpPr/>
          <p:nvPr/>
        </p:nvGrpSpPr>
        <p:grpSpPr>
          <a:xfrm>
            <a:off x="241328" y="4349697"/>
            <a:ext cx="2789226" cy="2240259"/>
            <a:chOff x="241328" y="4349697"/>
            <a:chExt cx="2789226" cy="2240259"/>
          </a:xfrm>
        </p:grpSpPr>
        <p:pic>
          <p:nvPicPr>
            <p:cNvPr id="17" name="Picture 10">
              <a:extLst>
                <a:ext uri="{FF2B5EF4-FFF2-40B4-BE49-F238E27FC236}">
                  <a16:creationId xmlns="" xmlns:a16="http://schemas.microsoft.com/office/drawing/2014/main" id="{5A97EBFB-8DB2-40D6-A269-9B5BFD1CD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277" y="4349697"/>
              <a:ext cx="1981962" cy="201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1">
              <a:extLst>
                <a:ext uri="{FF2B5EF4-FFF2-40B4-BE49-F238E27FC236}">
                  <a16:creationId xmlns="" xmlns:a16="http://schemas.microsoft.com/office/drawing/2014/main" id="{0EC21CB4-92ED-478D-89CF-0056DBCD2B29}"/>
                </a:ext>
              </a:extLst>
            </p:cNvPr>
            <p:cNvSpPr txBox="1">
              <a:spLocks noChangeArrowheads="1"/>
            </p:cNvSpPr>
            <p:nvPr/>
          </p:nvSpPr>
          <p:spPr bwMode="auto">
            <a:xfrm>
              <a:off x="241328" y="6223195"/>
              <a:ext cx="2789226" cy="36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ts val="0"/>
                </a:spcBef>
                <a:buClr>
                  <a:schemeClr val="hlink"/>
                </a:buClr>
                <a:buSzPct val="55000"/>
              </a:pPr>
              <a:r>
                <a:rPr lang="en-US" altLang="zh-CN" dirty="0">
                  <a:latin typeface="Times New Roman" panose="02020603050405020304" pitchFamily="18" charset="0"/>
                  <a:ea typeface="DFKai-SB" panose="03000509000000000000" pitchFamily="65" charset="-120"/>
                </a:rPr>
                <a:t>Gain(</a:t>
              </a:r>
              <a:r>
                <a:rPr lang="zh-TW" altLang="en-US" dirty="0">
                  <a:latin typeface="Times New Roman" panose="02020603050405020304" pitchFamily="18" charset="0"/>
                  <a:ea typeface="DFKai-SB" panose="03000509000000000000" pitchFamily="65" charset="-120"/>
                </a:rPr>
                <a:t>年龄</a:t>
              </a:r>
              <a:r>
                <a:rPr lang="en-US" altLang="zh-CN" dirty="0">
                  <a:latin typeface="Times New Roman" panose="02020603050405020304" pitchFamily="18" charset="0"/>
                  <a:ea typeface="DFKai-SB" panose="03000509000000000000" pitchFamily="65" charset="-120"/>
                </a:rPr>
                <a:t>)=0.0167</a:t>
              </a:r>
            </a:p>
          </p:txBody>
        </p:sp>
      </p:grpSp>
      <p:grpSp>
        <p:nvGrpSpPr>
          <p:cNvPr id="24" name="组合 23">
            <a:extLst>
              <a:ext uri="{FF2B5EF4-FFF2-40B4-BE49-F238E27FC236}">
                <a16:creationId xmlns="" xmlns:a16="http://schemas.microsoft.com/office/drawing/2014/main" id="{CBEF8D18-3147-4674-89C0-2FC312FB428A}"/>
              </a:ext>
            </a:extLst>
          </p:cNvPr>
          <p:cNvGrpSpPr/>
          <p:nvPr/>
        </p:nvGrpSpPr>
        <p:grpSpPr>
          <a:xfrm>
            <a:off x="3124620" y="4026413"/>
            <a:ext cx="2438400" cy="2451654"/>
            <a:chOff x="3124620" y="4026413"/>
            <a:chExt cx="2438400" cy="2451654"/>
          </a:xfrm>
        </p:grpSpPr>
        <p:pic>
          <p:nvPicPr>
            <p:cNvPr id="11" name="Picture 12">
              <a:extLst>
                <a:ext uri="{FF2B5EF4-FFF2-40B4-BE49-F238E27FC236}">
                  <a16:creationId xmlns="" xmlns:a16="http://schemas.microsoft.com/office/drawing/2014/main" id="{F8AD45F9-220C-43BD-B0D4-3A06B6FD5A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620" y="4026413"/>
              <a:ext cx="2438400" cy="218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3">
              <a:extLst>
                <a:ext uri="{FF2B5EF4-FFF2-40B4-BE49-F238E27FC236}">
                  <a16:creationId xmlns="" xmlns:a16="http://schemas.microsoft.com/office/drawing/2014/main" id="{C47FE9A4-F3F1-4243-84F2-163A8E956229}"/>
                </a:ext>
              </a:extLst>
            </p:cNvPr>
            <p:cNvSpPr txBox="1">
              <a:spLocks noChangeArrowheads="1"/>
            </p:cNvSpPr>
            <p:nvPr/>
          </p:nvSpPr>
          <p:spPr bwMode="auto">
            <a:xfrm>
              <a:off x="3286045" y="6111307"/>
              <a:ext cx="2216723" cy="36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ts val="0"/>
                </a:spcBef>
                <a:buClr>
                  <a:schemeClr val="hlink"/>
                </a:buClr>
                <a:buSzPct val="55000"/>
              </a:pPr>
              <a:r>
                <a:rPr lang="en-US" altLang="zh-CN" dirty="0">
                  <a:latin typeface="Times New Roman" panose="02020603050405020304" pitchFamily="18" charset="0"/>
                  <a:ea typeface="DFKai-SB" panose="03000509000000000000" pitchFamily="65" charset="-120"/>
                </a:rPr>
                <a:t>Gain(</a:t>
              </a:r>
              <a:r>
                <a:rPr lang="zh-TW" altLang="en-US" dirty="0">
                  <a:latin typeface="Times New Roman" panose="02020603050405020304" pitchFamily="18" charset="0"/>
                  <a:ea typeface="DFKai-SB" panose="03000509000000000000" pitchFamily="65" charset="-120"/>
                </a:rPr>
                <a:t>性别</a:t>
              </a:r>
              <a:r>
                <a:rPr lang="en-US" altLang="zh-CN" dirty="0">
                  <a:latin typeface="Times New Roman" panose="02020603050405020304" pitchFamily="18" charset="0"/>
                  <a:ea typeface="DFKai-SB" panose="03000509000000000000" pitchFamily="65" charset="-120"/>
                </a:rPr>
                <a:t>)=0.0972</a:t>
              </a:r>
            </a:p>
          </p:txBody>
        </p:sp>
      </p:grpSp>
      <p:grpSp>
        <p:nvGrpSpPr>
          <p:cNvPr id="19" name="组合 18">
            <a:extLst>
              <a:ext uri="{FF2B5EF4-FFF2-40B4-BE49-F238E27FC236}">
                <a16:creationId xmlns="" xmlns:a16="http://schemas.microsoft.com/office/drawing/2014/main" id="{35AD3D8A-68A7-4781-9350-98B7A5B2F3D8}"/>
              </a:ext>
            </a:extLst>
          </p:cNvPr>
          <p:cNvGrpSpPr/>
          <p:nvPr/>
        </p:nvGrpSpPr>
        <p:grpSpPr>
          <a:xfrm>
            <a:off x="6326694" y="4277309"/>
            <a:ext cx="2637794" cy="2320005"/>
            <a:chOff x="6422546" y="4107578"/>
            <a:chExt cx="2637794" cy="2440523"/>
          </a:xfrm>
        </p:grpSpPr>
        <p:pic>
          <p:nvPicPr>
            <p:cNvPr id="14" name="Picture 14">
              <a:extLst>
                <a:ext uri="{FF2B5EF4-FFF2-40B4-BE49-F238E27FC236}">
                  <a16:creationId xmlns="" xmlns:a16="http://schemas.microsoft.com/office/drawing/2014/main" id="{3617054B-0C29-462E-8A47-7F3EBD6C6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2546" y="4107578"/>
              <a:ext cx="2573772" cy="238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5">
              <a:extLst>
                <a:ext uri="{FF2B5EF4-FFF2-40B4-BE49-F238E27FC236}">
                  <a16:creationId xmlns="" xmlns:a16="http://schemas.microsoft.com/office/drawing/2014/main" id="{6ACC3A89-C313-4051-BF75-AA39C53FFBCC}"/>
                </a:ext>
              </a:extLst>
            </p:cNvPr>
            <p:cNvSpPr txBox="1">
              <a:spLocks noChangeArrowheads="1"/>
            </p:cNvSpPr>
            <p:nvPr/>
          </p:nvSpPr>
          <p:spPr bwMode="auto">
            <a:xfrm>
              <a:off x="6486568" y="6159583"/>
              <a:ext cx="2573772" cy="3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ts val="0"/>
                </a:spcBef>
                <a:buClr>
                  <a:schemeClr val="hlink"/>
                </a:buClr>
                <a:buSzPct val="55000"/>
              </a:pPr>
              <a:r>
                <a:rPr lang="en-US" altLang="zh-CN" dirty="0">
                  <a:latin typeface="Times New Roman" panose="02020603050405020304" pitchFamily="18" charset="0"/>
                  <a:ea typeface="DFKai-SB" panose="03000509000000000000" pitchFamily="65" charset="-120"/>
                </a:rPr>
                <a:t>Gain(</a:t>
              </a:r>
              <a:r>
                <a:rPr lang="zh-TW" altLang="en-US" dirty="0">
                  <a:latin typeface="Times New Roman" panose="02020603050405020304" pitchFamily="18" charset="0"/>
                  <a:ea typeface="DFKai-SB" panose="03000509000000000000" pitchFamily="65" charset="-120"/>
                </a:rPr>
                <a:t>家庭所得</a:t>
              </a:r>
              <a:r>
                <a:rPr lang="en-US" altLang="zh-CN" dirty="0">
                  <a:latin typeface="Times New Roman" panose="02020603050405020304" pitchFamily="18" charset="0"/>
                  <a:ea typeface="DFKai-SB" panose="03000509000000000000" pitchFamily="65" charset="-120"/>
                </a:rPr>
                <a:t>)=0.0177</a:t>
              </a:r>
            </a:p>
          </p:txBody>
        </p:sp>
      </p:grpSp>
      <p:sp>
        <p:nvSpPr>
          <p:cNvPr id="16" name="矩形 15">
            <a:extLst>
              <a:ext uri="{FF2B5EF4-FFF2-40B4-BE49-F238E27FC236}">
                <a16:creationId xmlns="" xmlns:a16="http://schemas.microsoft.com/office/drawing/2014/main" id="{57CF8DD6-6CA2-4CAB-85B1-A58EA76494EA}"/>
              </a:ext>
            </a:extLst>
          </p:cNvPr>
          <p:cNvSpPr/>
          <p:nvPr/>
        </p:nvSpPr>
        <p:spPr>
          <a:xfrm>
            <a:off x="3326779" y="871838"/>
            <a:ext cx="922845" cy="400110"/>
          </a:xfrm>
          <a:prstGeom prst="rect">
            <a:avLst/>
          </a:prstGeom>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indent="0">
              <a:buNone/>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解：</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 xmlns:a16="http://schemas.microsoft.com/office/drawing/2014/main" id="{2753D85C-0CC4-4E1F-9FED-F4F11267ADCD}"/>
              </a:ext>
            </a:extLst>
          </p:cNvPr>
          <p:cNvSpPr/>
          <p:nvPr/>
        </p:nvSpPr>
        <p:spPr>
          <a:xfrm>
            <a:off x="3265039" y="2897725"/>
            <a:ext cx="5040560" cy="369332"/>
          </a:xfrm>
          <a:prstGeom prst="rect">
            <a:avLst/>
          </a:prstGeom>
        </p:spPr>
        <p:txBody>
          <a:bodyPr wrap="square">
            <a:spAutoFit/>
          </a:bodyPr>
          <a:lstStyle/>
          <a:p>
            <a:pPr eaLnBrk="1" hangingPunct="1">
              <a:spcBef>
                <a:spcPct val="50000"/>
              </a:spcBef>
              <a:buClr>
                <a:schemeClr val="hlink"/>
              </a:buClr>
              <a:buSzPct val="55000"/>
              <a:buFont typeface="Wingdings" panose="05000000000000000000" pitchFamily="2" charset="2"/>
              <a:buNone/>
            </a:pPr>
            <a:r>
              <a:rPr lang="en-US" altLang="zh-CN" i="1" dirty="0">
                <a:latin typeface="Times New Roman" panose="02020603050405020304" pitchFamily="18" charset="0"/>
                <a:ea typeface="DFKai-SB" panose="03000509000000000000" pitchFamily="65" charset="-120"/>
              </a:rPr>
              <a:t>Info</a:t>
            </a:r>
            <a:r>
              <a:rPr lang="en-US" altLang="zh-CN" dirty="0">
                <a:latin typeface="Times New Roman" panose="02020603050405020304" pitchFamily="18" charset="0"/>
                <a:ea typeface="DFKai-SB" panose="03000509000000000000" pitchFamily="65" charset="-120"/>
              </a:rPr>
              <a:t>(</a:t>
            </a:r>
            <a:r>
              <a:rPr lang="zh-TW" altLang="en-US" dirty="0">
                <a:latin typeface="Times New Roman" panose="02020603050405020304" pitchFamily="18" charset="0"/>
                <a:ea typeface="DFKai-SB" panose="03000509000000000000" pitchFamily="65" charset="-120"/>
              </a:rPr>
              <a:t>年龄</a:t>
            </a:r>
            <a:r>
              <a:rPr lang="en-US" altLang="zh-CN" dirty="0">
                <a:latin typeface="Times New Roman" panose="02020603050405020304" pitchFamily="18" charset="0"/>
                <a:ea typeface="DFKai-SB" panose="03000509000000000000" pitchFamily="65" charset="-120"/>
              </a:rPr>
              <a:t>)=(6/16)*I(6,1)+(10/16)*I(10,3)=0.7946</a:t>
            </a:r>
          </a:p>
        </p:txBody>
      </p:sp>
      <p:sp>
        <p:nvSpPr>
          <p:cNvPr id="12" name="Oval 17">
            <a:extLst>
              <a:ext uri="{FF2B5EF4-FFF2-40B4-BE49-F238E27FC236}">
                <a16:creationId xmlns="" xmlns:a16="http://schemas.microsoft.com/office/drawing/2014/main" id="{E37C0357-F21F-4C3F-B42F-8DAB97D8A6B5}"/>
              </a:ext>
            </a:extLst>
          </p:cNvPr>
          <p:cNvSpPr>
            <a:spLocks noChangeArrowheads="1"/>
          </p:cNvSpPr>
          <p:nvPr/>
        </p:nvSpPr>
        <p:spPr bwMode="auto">
          <a:xfrm>
            <a:off x="3225763" y="6044180"/>
            <a:ext cx="2357437" cy="501014"/>
          </a:xfrm>
          <a:prstGeom prst="ellipse">
            <a:avLst/>
          </a:prstGeom>
          <a:noFill/>
          <a:ln w="9525"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TW" altLang="en-US"/>
          </a:p>
        </p:txBody>
      </p:sp>
    </p:spTree>
    <p:extLst>
      <p:ext uri="{BB962C8B-B14F-4D97-AF65-F5344CB8AC3E}">
        <p14:creationId xmlns:p14="http://schemas.microsoft.com/office/powerpoint/2010/main" val="311379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up)">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up)">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P spid="22"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1F47A58-E2B1-413F-821D-6486A7BE8FA5}"/>
              </a:ext>
            </a:extLst>
          </p:cNvPr>
          <p:cNvSpPr>
            <a:spLocks noGrp="1"/>
          </p:cNvSpPr>
          <p:nvPr>
            <p:ph type="title"/>
          </p:nvPr>
        </p:nvSpPr>
        <p:spPr/>
        <p:txBody>
          <a:bodyPr/>
          <a:lstStyle/>
          <a:p>
            <a:r>
              <a:rPr lang="zh-CN" altLang="en-US" dirty="0"/>
              <a:t>决策树－例</a:t>
            </a:r>
            <a:r>
              <a:rPr lang="en-US" altLang="zh-CN" dirty="0"/>
              <a:t>5.2</a:t>
            </a:r>
            <a:r>
              <a:rPr lang="zh-CN" altLang="en-US" dirty="0"/>
              <a:t>（作业）</a:t>
            </a:r>
          </a:p>
        </p:txBody>
      </p:sp>
      <p:pic>
        <p:nvPicPr>
          <p:cNvPr id="4" name="Picture 6">
            <a:extLst>
              <a:ext uri="{FF2B5EF4-FFF2-40B4-BE49-F238E27FC236}">
                <a16:creationId xmlns="" xmlns:a16="http://schemas.microsoft.com/office/drawing/2014/main" id="{9ECB54B1-92F6-4F70-9B6C-8E5E41FFB0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55"/>
          <a:stretch/>
        </p:blipFill>
        <p:spPr bwMode="auto">
          <a:xfrm>
            <a:off x="4860032" y="826758"/>
            <a:ext cx="2082800" cy="162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a:extLst>
              <a:ext uri="{FF2B5EF4-FFF2-40B4-BE49-F238E27FC236}">
                <a16:creationId xmlns="" xmlns:a16="http://schemas.microsoft.com/office/drawing/2014/main" id="{FFDF3E85-9614-4D8D-BBF6-FF5C8E04B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9" y="2204864"/>
            <a:ext cx="2695575" cy="2038350"/>
          </a:xfrm>
          <a:prstGeom prst="rect">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6">
            <a:extLst>
              <a:ext uri="{FF2B5EF4-FFF2-40B4-BE49-F238E27FC236}">
                <a16:creationId xmlns="" xmlns:a16="http://schemas.microsoft.com/office/drawing/2014/main" id="{190BC3E4-7C8F-436B-9DB9-80ED96582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59" y="4365104"/>
            <a:ext cx="2695575" cy="2173604"/>
          </a:xfrm>
          <a:prstGeom prst="rect">
            <a:avLst/>
          </a:prstGeom>
          <a:noFill/>
          <a:ln w="9525" cmpd="sng">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grpSp>
        <p:nvGrpSpPr>
          <p:cNvPr id="10" name="Group 11">
            <a:extLst>
              <a:ext uri="{FF2B5EF4-FFF2-40B4-BE49-F238E27FC236}">
                <a16:creationId xmlns="" xmlns:a16="http://schemas.microsoft.com/office/drawing/2014/main" id="{93578020-4EC8-4C36-B2EA-2F245D5C5ED9}"/>
              </a:ext>
            </a:extLst>
          </p:cNvPr>
          <p:cNvGrpSpPr/>
          <p:nvPr/>
        </p:nvGrpSpPr>
        <p:grpSpPr bwMode="auto">
          <a:xfrm>
            <a:off x="3184319" y="2522029"/>
            <a:ext cx="2592189" cy="1799068"/>
            <a:chOff x="0" y="0"/>
            <a:chExt cx="2177" cy="1047"/>
          </a:xfrm>
        </p:grpSpPr>
        <p:pic>
          <p:nvPicPr>
            <p:cNvPr id="11" name="Picture 12">
              <a:extLst>
                <a:ext uri="{FF2B5EF4-FFF2-40B4-BE49-F238E27FC236}">
                  <a16:creationId xmlns="" xmlns:a16="http://schemas.microsoft.com/office/drawing/2014/main" id="{92F5CBD2-E7C1-4BF6-A653-752D34ECC6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 y="0"/>
              <a:ext cx="1567"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3">
              <a:extLst>
                <a:ext uri="{FF2B5EF4-FFF2-40B4-BE49-F238E27FC236}">
                  <a16:creationId xmlns="" xmlns:a16="http://schemas.microsoft.com/office/drawing/2014/main" id="{E7922575-2ADD-427A-AD0F-6668C5914748}"/>
                </a:ext>
              </a:extLst>
            </p:cNvPr>
            <p:cNvSpPr txBox="1">
              <a:spLocks noChangeArrowheads="1"/>
            </p:cNvSpPr>
            <p:nvPr/>
          </p:nvSpPr>
          <p:spPr bwMode="auto">
            <a:xfrm>
              <a:off x="0" y="816"/>
              <a:ext cx="21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ctr" eaLnBrk="1" hangingPunct="1">
                <a:spcBef>
                  <a:spcPts val="0"/>
                </a:spcBef>
                <a:buClr>
                  <a:schemeClr val="hlink"/>
                </a:buClr>
                <a:buSzPct val="55000"/>
              </a:pPr>
              <a:r>
                <a:rPr lang="en-US" altLang="zh-CN" dirty="0">
                  <a:latin typeface="Tahoma" panose="020B0604030504040204" pitchFamily="34" charset="0"/>
                </a:rPr>
                <a:t>Gain(</a:t>
              </a:r>
              <a:r>
                <a:rPr lang="zh-TW" altLang="en-US" dirty="0">
                  <a:latin typeface="Tahoma" panose="020B0604030504040204" pitchFamily="34" charset="0"/>
                </a:rPr>
                <a:t>年龄</a:t>
              </a:r>
              <a:r>
                <a:rPr lang="en-US" altLang="zh-CN" dirty="0">
                  <a:latin typeface="Tahoma" panose="020B0604030504040204" pitchFamily="34" charset="0"/>
                </a:rPr>
                <a:t>)=0.9852</a:t>
              </a:r>
            </a:p>
          </p:txBody>
        </p:sp>
      </p:grpSp>
      <p:grpSp>
        <p:nvGrpSpPr>
          <p:cNvPr id="13" name="Group 3">
            <a:extLst>
              <a:ext uri="{FF2B5EF4-FFF2-40B4-BE49-F238E27FC236}">
                <a16:creationId xmlns="" xmlns:a16="http://schemas.microsoft.com/office/drawing/2014/main" id="{AFA65911-3A2D-47F9-854C-663CF890809A}"/>
              </a:ext>
            </a:extLst>
          </p:cNvPr>
          <p:cNvGrpSpPr/>
          <p:nvPr/>
        </p:nvGrpSpPr>
        <p:grpSpPr bwMode="auto">
          <a:xfrm>
            <a:off x="6214128" y="2577944"/>
            <a:ext cx="2736129" cy="1702112"/>
            <a:chOff x="321" y="23"/>
            <a:chExt cx="1856" cy="1072"/>
          </a:xfrm>
        </p:grpSpPr>
        <p:pic>
          <p:nvPicPr>
            <p:cNvPr id="14" name="Picture 3">
              <a:extLst>
                <a:ext uri="{FF2B5EF4-FFF2-40B4-BE49-F238E27FC236}">
                  <a16:creationId xmlns="" xmlns:a16="http://schemas.microsoft.com/office/drawing/2014/main" id="{41B05002-1F73-443F-864C-07E0C26811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 y="23"/>
              <a:ext cx="1260"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4">
              <a:extLst>
                <a:ext uri="{FF2B5EF4-FFF2-40B4-BE49-F238E27FC236}">
                  <a16:creationId xmlns="" xmlns:a16="http://schemas.microsoft.com/office/drawing/2014/main" id="{FE5A7354-8787-4655-8167-9C3704573619}"/>
                </a:ext>
              </a:extLst>
            </p:cNvPr>
            <p:cNvSpPr txBox="1">
              <a:spLocks noChangeArrowheads="1"/>
            </p:cNvSpPr>
            <p:nvPr/>
          </p:nvSpPr>
          <p:spPr bwMode="auto">
            <a:xfrm>
              <a:off x="321" y="862"/>
              <a:ext cx="18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ctr" eaLnBrk="1" hangingPunct="1">
                <a:spcBef>
                  <a:spcPts val="0"/>
                </a:spcBef>
                <a:buClr>
                  <a:schemeClr val="hlink"/>
                </a:buClr>
                <a:buSzPct val="55000"/>
              </a:pPr>
              <a:r>
                <a:rPr lang="en-US" altLang="zh-CN" dirty="0">
                  <a:latin typeface="Tahoma" panose="020B0604030504040204" pitchFamily="34" charset="0"/>
                </a:rPr>
                <a:t>Gain(</a:t>
              </a:r>
              <a:r>
                <a:rPr lang="zh-TW" altLang="en-US" dirty="0">
                  <a:latin typeface="Tahoma" panose="020B0604030504040204" pitchFamily="34" charset="0"/>
                </a:rPr>
                <a:t>家庭所得</a:t>
              </a:r>
              <a:r>
                <a:rPr lang="en-US" altLang="zh-CN" dirty="0">
                  <a:latin typeface="Tahoma" panose="020B0604030504040204" pitchFamily="34" charset="0"/>
                </a:rPr>
                <a:t>)=0.688</a:t>
              </a:r>
            </a:p>
          </p:txBody>
        </p:sp>
      </p:grpSp>
      <p:grpSp>
        <p:nvGrpSpPr>
          <p:cNvPr id="16" name="Group 18">
            <a:extLst>
              <a:ext uri="{FF2B5EF4-FFF2-40B4-BE49-F238E27FC236}">
                <a16:creationId xmlns="" xmlns:a16="http://schemas.microsoft.com/office/drawing/2014/main" id="{0DB33847-1FDF-43E0-BBDE-9B45AA8EF4CA}"/>
              </a:ext>
            </a:extLst>
          </p:cNvPr>
          <p:cNvGrpSpPr/>
          <p:nvPr/>
        </p:nvGrpSpPr>
        <p:grpSpPr bwMode="auto">
          <a:xfrm>
            <a:off x="3392463" y="4405412"/>
            <a:ext cx="2359074" cy="2187028"/>
            <a:chOff x="93" y="0"/>
            <a:chExt cx="1912" cy="1346"/>
          </a:xfrm>
        </p:grpSpPr>
        <p:sp>
          <p:nvSpPr>
            <p:cNvPr id="17" name="Text Box 19">
              <a:extLst>
                <a:ext uri="{FF2B5EF4-FFF2-40B4-BE49-F238E27FC236}">
                  <a16:creationId xmlns="" xmlns:a16="http://schemas.microsoft.com/office/drawing/2014/main" id="{67B58E64-AAED-43DF-9C8B-BC4E9EB865FE}"/>
                </a:ext>
              </a:extLst>
            </p:cNvPr>
            <p:cNvSpPr txBox="1">
              <a:spLocks noChangeArrowheads="1"/>
            </p:cNvSpPr>
            <p:nvPr/>
          </p:nvSpPr>
          <p:spPr bwMode="auto">
            <a:xfrm>
              <a:off x="93" y="1113"/>
              <a:ext cx="19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spcBef>
                  <a:spcPts val="0"/>
                </a:spcBef>
                <a:buClr>
                  <a:schemeClr val="hlink"/>
                </a:buClr>
                <a:buSzPct val="55000"/>
              </a:pPr>
              <a:r>
                <a:rPr lang="en-US" altLang="zh-CN" dirty="0">
                  <a:latin typeface="Tahoma" panose="020B0604030504040204" pitchFamily="34" charset="0"/>
                </a:rPr>
                <a:t>Gain(</a:t>
              </a:r>
              <a:r>
                <a:rPr lang="zh-TW" altLang="en-US" dirty="0">
                  <a:latin typeface="Tahoma" panose="020B0604030504040204" pitchFamily="34" charset="0"/>
                </a:rPr>
                <a:t>年龄</a:t>
              </a:r>
              <a:r>
                <a:rPr lang="en-US" altLang="zh-CN" dirty="0">
                  <a:latin typeface="Tahoma" panose="020B0604030504040204" pitchFamily="34" charset="0"/>
                </a:rPr>
                <a:t>)=0.2222</a:t>
              </a:r>
            </a:p>
          </p:txBody>
        </p:sp>
        <p:pic>
          <p:nvPicPr>
            <p:cNvPr id="18" name="Picture 20">
              <a:extLst>
                <a:ext uri="{FF2B5EF4-FFF2-40B4-BE49-F238E27FC236}">
                  <a16:creationId xmlns="" xmlns:a16="http://schemas.microsoft.com/office/drawing/2014/main" id="{4A6CE08E-C11E-4A53-B075-D5C4DDF219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 y="0"/>
              <a:ext cx="1361" cy="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2">
            <a:extLst>
              <a:ext uri="{FF2B5EF4-FFF2-40B4-BE49-F238E27FC236}">
                <a16:creationId xmlns="" xmlns:a16="http://schemas.microsoft.com/office/drawing/2014/main" id="{C0327838-6BCF-4D00-8321-196D4B61EE96}"/>
              </a:ext>
            </a:extLst>
          </p:cNvPr>
          <p:cNvGrpSpPr/>
          <p:nvPr/>
        </p:nvGrpSpPr>
        <p:grpSpPr bwMode="auto">
          <a:xfrm>
            <a:off x="6293426" y="4674149"/>
            <a:ext cx="2713037" cy="1918291"/>
            <a:chOff x="0" y="92"/>
            <a:chExt cx="1709" cy="1208"/>
          </a:xfrm>
        </p:grpSpPr>
        <p:sp>
          <p:nvSpPr>
            <p:cNvPr id="20" name="Text Box 23">
              <a:extLst>
                <a:ext uri="{FF2B5EF4-FFF2-40B4-BE49-F238E27FC236}">
                  <a16:creationId xmlns="" xmlns:a16="http://schemas.microsoft.com/office/drawing/2014/main" id="{6863E5BD-5913-4A95-957D-4DF4A486D6A9}"/>
                </a:ext>
              </a:extLst>
            </p:cNvPr>
            <p:cNvSpPr txBox="1">
              <a:spLocks noChangeArrowheads="1"/>
            </p:cNvSpPr>
            <p:nvPr/>
          </p:nvSpPr>
          <p:spPr bwMode="auto">
            <a:xfrm>
              <a:off x="0" y="1067"/>
              <a:ext cx="17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spcBef>
                  <a:spcPts val="0"/>
                </a:spcBef>
                <a:buClr>
                  <a:schemeClr val="hlink"/>
                </a:buClr>
                <a:buSzPct val="55000"/>
              </a:pPr>
              <a:r>
                <a:rPr lang="en-US" altLang="zh-CN" dirty="0">
                  <a:latin typeface="Tahoma" panose="020B0604030504040204" pitchFamily="34" charset="0"/>
                </a:rPr>
                <a:t>Gain(</a:t>
              </a:r>
              <a:r>
                <a:rPr lang="zh-TW" altLang="en-US" dirty="0">
                  <a:latin typeface="Tahoma" panose="020B0604030504040204" pitchFamily="34" charset="0"/>
                </a:rPr>
                <a:t>家庭所得</a:t>
              </a:r>
              <a:r>
                <a:rPr lang="en-US" altLang="zh-CN" dirty="0">
                  <a:latin typeface="Tahoma" panose="020B0604030504040204" pitchFamily="34" charset="0"/>
                </a:rPr>
                <a:t>)=0.5032</a:t>
              </a:r>
            </a:p>
          </p:txBody>
        </p:sp>
        <p:pic>
          <p:nvPicPr>
            <p:cNvPr id="21" name="Picture 24">
              <a:extLst>
                <a:ext uri="{FF2B5EF4-FFF2-40B4-BE49-F238E27FC236}">
                  <a16:creationId xmlns="" xmlns:a16="http://schemas.microsoft.com/office/drawing/2014/main" id="{9C32D9C3-D0AB-4545-99CF-C4ED18B259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 y="92"/>
              <a:ext cx="1327"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Oval 15">
            <a:extLst>
              <a:ext uri="{FF2B5EF4-FFF2-40B4-BE49-F238E27FC236}">
                <a16:creationId xmlns="" xmlns:a16="http://schemas.microsoft.com/office/drawing/2014/main" id="{553AA328-43AA-4FDD-A5CC-82E1B1A69EF8}"/>
              </a:ext>
            </a:extLst>
          </p:cNvPr>
          <p:cNvSpPr>
            <a:spLocks noChangeArrowheads="1"/>
          </p:cNvSpPr>
          <p:nvPr/>
        </p:nvSpPr>
        <p:spPr bwMode="auto">
          <a:xfrm>
            <a:off x="3214689" y="3861436"/>
            <a:ext cx="2357437" cy="430530"/>
          </a:xfrm>
          <a:prstGeom prst="ellipse">
            <a:avLst/>
          </a:prstGeom>
          <a:noFill/>
          <a:ln w="9525"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3" name="Oval 25">
            <a:extLst>
              <a:ext uri="{FF2B5EF4-FFF2-40B4-BE49-F238E27FC236}">
                <a16:creationId xmlns="" xmlns:a16="http://schemas.microsoft.com/office/drawing/2014/main" id="{BB4B1878-B3DC-401A-BB0C-488AEDF4A40E}"/>
              </a:ext>
            </a:extLst>
          </p:cNvPr>
          <p:cNvSpPr>
            <a:spLocks noChangeArrowheads="1"/>
          </p:cNvSpPr>
          <p:nvPr/>
        </p:nvSpPr>
        <p:spPr bwMode="auto">
          <a:xfrm>
            <a:off x="5940426" y="6193492"/>
            <a:ext cx="3203575" cy="403860"/>
          </a:xfrm>
          <a:prstGeom prst="ellipse">
            <a:avLst/>
          </a:prstGeom>
          <a:noFill/>
          <a:ln w="9525"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TW" altLang="en-US"/>
          </a:p>
        </p:txBody>
      </p:sp>
      <p:sp>
        <p:nvSpPr>
          <p:cNvPr id="24" name="Line 8">
            <a:extLst>
              <a:ext uri="{FF2B5EF4-FFF2-40B4-BE49-F238E27FC236}">
                <a16:creationId xmlns="" xmlns:a16="http://schemas.microsoft.com/office/drawing/2014/main" id="{96A97FBA-22A6-443C-AC4E-D3FA87081B46}"/>
              </a:ext>
            </a:extLst>
          </p:cNvPr>
          <p:cNvSpPr>
            <a:spLocks noChangeShapeType="1"/>
          </p:cNvSpPr>
          <p:nvPr/>
        </p:nvSpPr>
        <p:spPr bwMode="auto">
          <a:xfrm flipH="1">
            <a:off x="2891458" y="2026409"/>
            <a:ext cx="3356509" cy="666149"/>
          </a:xfrm>
          <a:prstGeom prst="line">
            <a:avLst/>
          </a:prstGeom>
          <a:noFill/>
          <a:ln w="9525"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7">
            <a:extLst>
              <a:ext uri="{FF2B5EF4-FFF2-40B4-BE49-F238E27FC236}">
                <a16:creationId xmlns="" xmlns:a16="http://schemas.microsoft.com/office/drawing/2014/main" id="{F2DE3BF0-ED10-42DC-AA45-416220001011}"/>
              </a:ext>
            </a:extLst>
          </p:cNvPr>
          <p:cNvSpPr>
            <a:spLocks noChangeShapeType="1"/>
          </p:cNvSpPr>
          <p:nvPr/>
        </p:nvSpPr>
        <p:spPr bwMode="auto">
          <a:xfrm flipH="1">
            <a:off x="2891459" y="2026409"/>
            <a:ext cx="2357438" cy="2635201"/>
          </a:xfrm>
          <a:prstGeom prst="line">
            <a:avLst/>
          </a:prstGeom>
          <a:noFill/>
          <a:ln w="9525" cmpd="sng">
            <a:solidFill>
              <a:schemeClr val="fo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8521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nimBg="1" autoUpdateAnimBg="0"/>
      <p:bldP spid="24"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a:extLst>
              <a:ext uri="{FF2B5EF4-FFF2-40B4-BE49-F238E27FC236}">
                <a16:creationId xmlns="" xmlns:a16="http://schemas.microsoft.com/office/drawing/2014/main" id="{84C4F2E0-0C0D-4829-A58D-D62E970DC1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24" t="3195" r="4769" b="-3195"/>
          <a:stretch/>
        </p:blipFill>
        <p:spPr bwMode="auto">
          <a:xfrm>
            <a:off x="2771776" y="2078400"/>
            <a:ext cx="2770514" cy="384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 xmlns:a16="http://schemas.microsoft.com/office/drawing/2014/main" id="{BF49B913-54D8-420B-95E4-3E608A59B888}"/>
              </a:ext>
            </a:extLst>
          </p:cNvPr>
          <p:cNvSpPr>
            <a:spLocks noGrp="1"/>
          </p:cNvSpPr>
          <p:nvPr>
            <p:ph type="title"/>
          </p:nvPr>
        </p:nvSpPr>
        <p:spPr/>
        <p:txBody>
          <a:bodyPr/>
          <a:lstStyle/>
          <a:p>
            <a:r>
              <a:rPr lang="zh-CN" altLang="en-US" dirty="0"/>
              <a:t>决策树－例</a:t>
            </a:r>
            <a:r>
              <a:rPr lang="en-US" altLang="zh-CN" dirty="0"/>
              <a:t>5.2</a:t>
            </a:r>
            <a:r>
              <a:rPr lang="zh-CN" altLang="en-US" dirty="0"/>
              <a:t>（作业）</a:t>
            </a:r>
          </a:p>
        </p:txBody>
      </p:sp>
      <p:pic>
        <p:nvPicPr>
          <p:cNvPr id="10" name="Picture 3">
            <a:extLst>
              <a:ext uri="{FF2B5EF4-FFF2-40B4-BE49-F238E27FC236}">
                <a16:creationId xmlns="" xmlns:a16="http://schemas.microsoft.com/office/drawing/2014/main" id="{31EFDE0B-D667-4632-B81C-64D0819A2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30" y="2134008"/>
            <a:ext cx="2336800" cy="3381374"/>
          </a:xfrm>
          <a:prstGeom prst="rect">
            <a:avLst/>
          </a:prstGeom>
          <a:noFill/>
          <a:ln w="9525" cmpd="sng">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11" name="Text Box 5">
            <a:extLst>
              <a:ext uri="{FF2B5EF4-FFF2-40B4-BE49-F238E27FC236}">
                <a16:creationId xmlns="" xmlns:a16="http://schemas.microsoft.com/office/drawing/2014/main" id="{39940B77-38FE-471F-B777-5D7E90770AF1}"/>
              </a:ext>
            </a:extLst>
          </p:cNvPr>
          <p:cNvSpPr txBox="1">
            <a:spLocks noChangeArrowheads="1"/>
          </p:cNvSpPr>
          <p:nvPr/>
        </p:nvSpPr>
        <p:spPr bwMode="auto">
          <a:xfrm>
            <a:off x="5914486" y="2134008"/>
            <a:ext cx="3054662" cy="3447098"/>
          </a:xfrm>
          <a:prstGeom prst="rect">
            <a:avLst/>
          </a:prstGeom>
          <a:noFill/>
          <a:ln w="12700" cmpd="sng">
            <a:solidFill>
              <a:srgbClr val="3366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TW" altLang="en-US" dirty="0">
                <a:solidFill>
                  <a:srgbClr val="FF0000"/>
                </a:solidFill>
                <a:latin typeface="微软雅黑" panose="020B0503020204020204" pitchFamily="34" charset="-122"/>
                <a:ea typeface="微软雅黑" panose="020B0503020204020204" pitchFamily="34" charset="-122"/>
              </a:rPr>
              <a:t>分类规则</a:t>
            </a:r>
            <a:r>
              <a:rPr lang="zh-CN" altLang="en-US" dirty="0">
                <a:solidFill>
                  <a:srgbClr val="FF0000"/>
                </a:solidFill>
                <a:latin typeface="微软雅黑" panose="020B0503020204020204" pitchFamily="34" charset="-122"/>
                <a:ea typeface="微软雅黑" panose="020B0503020204020204" pitchFamily="34" charset="-122"/>
              </a:rPr>
              <a:t>：</a:t>
            </a:r>
            <a:endParaRPr lang="zh-TW" altLang="en-US" dirty="0">
              <a:solidFill>
                <a:srgbClr val="FF0000"/>
              </a:solidFill>
              <a:latin typeface="微软雅黑" panose="020B0503020204020204" pitchFamily="34" charset="-122"/>
              <a:ea typeface="微软雅黑" panose="020B0503020204020204" pitchFamily="34" charset="-122"/>
            </a:endParaRPr>
          </a:p>
          <a:p>
            <a:pPr eaLnBrk="1" hangingPunct="1">
              <a:spcBef>
                <a:spcPct val="50000"/>
              </a:spcBef>
            </a:pPr>
            <a:r>
              <a:rPr lang="en-US" altLang="zh-CN" sz="1600" dirty="0">
                <a:latin typeface="微软雅黑" panose="020B0503020204020204" pitchFamily="34" charset="-122"/>
                <a:ea typeface="微软雅黑" panose="020B0503020204020204" pitchFamily="34" charset="-122"/>
              </a:rPr>
              <a:t>IF</a:t>
            </a:r>
            <a:r>
              <a:rPr lang="zh-TW" altLang="en-US" sz="1600" dirty="0">
                <a:latin typeface="微软雅黑" panose="020B0503020204020204" pitchFamily="34" charset="-122"/>
                <a:ea typeface="微软雅黑" panose="020B0503020204020204" pitchFamily="34" charset="-122"/>
              </a:rPr>
              <a:t>性别</a:t>
            </a:r>
            <a:r>
              <a:rPr lang="en-US" altLang="zh-CN" sz="1600" dirty="0">
                <a:latin typeface="微软雅黑" panose="020B0503020204020204" pitchFamily="34" charset="-122"/>
                <a:ea typeface="微软雅黑" panose="020B0503020204020204" pitchFamily="34" charset="-122"/>
              </a:rPr>
              <a:t>=Female AND</a:t>
            </a:r>
            <a:r>
              <a:rPr lang="zh-TW" altLang="en-US" sz="1600" dirty="0">
                <a:latin typeface="微软雅黑" panose="020B0503020204020204" pitchFamily="34" charset="-122"/>
                <a:ea typeface="微软雅黑" panose="020B0503020204020204" pitchFamily="34" charset="-122"/>
              </a:rPr>
              <a:t>家庭所得</a:t>
            </a:r>
            <a:r>
              <a:rPr lang="en-US" altLang="zh-CN" sz="1600" dirty="0">
                <a:latin typeface="微软雅黑" panose="020B0503020204020204" pitchFamily="34" charset="-122"/>
                <a:ea typeface="微软雅黑" panose="020B0503020204020204" pitchFamily="34" charset="-122"/>
              </a:rPr>
              <a:t>= </a:t>
            </a:r>
            <a:r>
              <a:rPr lang="zh-TW" altLang="en-US" sz="1600" dirty="0">
                <a:latin typeface="微软雅黑" panose="020B0503020204020204" pitchFamily="34" charset="-122"/>
                <a:ea typeface="微软雅黑" panose="020B0503020204020204" pitchFamily="34" charset="-122"/>
              </a:rPr>
              <a:t>低所得</a:t>
            </a:r>
            <a:r>
              <a:rPr lang="en-US" altLang="zh-CN" sz="1600" dirty="0">
                <a:latin typeface="微软雅黑" panose="020B0503020204020204" pitchFamily="34" charset="-122"/>
                <a:ea typeface="微软雅黑" panose="020B0503020204020204" pitchFamily="34" charset="-122"/>
              </a:rPr>
              <a:t>THEN</a:t>
            </a:r>
            <a:r>
              <a:rPr lang="zh-TW" altLang="en-US" sz="1600" dirty="0">
                <a:latin typeface="微软雅黑" panose="020B0503020204020204" pitchFamily="34" charset="-122"/>
                <a:ea typeface="微软雅黑" panose="020B0503020204020204" pitchFamily="34" charset="-122"/>
              </a:rPr>
              <a:t>购买</a:t>
            </a:r>
            <a:r>
              <a:rPr lang="en-US" altLang="zh-CN" sz="1600" dirty="0">
                <a:latin typeface="微软雅黑" panose="020B0503020204020204" pitchFamily="34" charset="-122"/>
                <a:ea typeface="微软雅黑" panose="020B0503020204020204" pitchFamily="34" charset="-122"/>
              </a:rPr>
              <a:t>RV</a:t>
            </a:r>
            <a:r>
              <a:rPr lang="zh-TW" altLang="en-US" sz="1600" dirty="0">
                <a:latin typeface="微软雅黑" panose="020B0503020204020204" pitchFamily="34" charset="-122"/>
                <a:ea typeface="微软雅黑" panose="020B0503020204020204" pitchFamily="34" charset="-122"/>
              </a:rPr>
              <a:t>房车</a:t>
            </a:r>
            <a:r>
              <a:rPr lang="en-US" altLang="zh-CN" sz="1600" dirty="0">
                <a:latin typeface="微软雅黑" panose="020B0503020204020204" pitchFamily="34" charset="-122"/>
                <a:ea typeface="微软雅黑" panose="020B0503020204020204" pitchFamily="34" charset="-122"/>
              </a:rPr>
              <a:t>=</a:t>
            </a:r>
            <a:r>
              <a:rPr lang="zh-TW" altLang="en-US" sz="1600" dirty="0">
                <a:solidFill>
                  <a:srgbClr val="FF0000"/>
                </a:solidFill>
                <a:latin typeface="微软雅黑" panose="020B0503020204020204" pitchFamily="34" charset="-122"/>
                <a:ea typeface="微软雅黑" panose="020B0503020204020204" pitchFamily="34" charset="-122"/>
              </a:rPr>
              <a:t>否</a:t>
            </a:r>
          </a:p>
          <a:p>
            <a:pPr eaLnBrk="1" hangingPunct="1">
              <a:spcBef>
                <a:spcPct val="50000"/>
              </a:spcBef>
            </a:pPr>
            <a:r>
              <a:rPr lang="en-US" altLang="zh-CN" sz="1600" dirty="0">
                <a:latin typeface="微软雅黑" panose="020B0503020204020204" pitchFamily="34" charset="-122"/>
                <a:ea typeface="微软雅黑" panose="020B0503020204020204" pitchFamily="34" charset="-122"/>
              </a:rPr>
              <a:t>IF</a:t>
            </a:r>
            <a:r>
              <a:rPr lang="zh-TW" altLang="en-US" sz="1600" dirty="0">
                <a:latin typeface="微软雅黑" panose="020B0503020204020204" pitchFamily="34" charset="-122"/>
                <a:ea typeface="微软雅黑" panose="020B0503020204020204" pitchFamily="34" charset="-122"/>
              </a:rPr>
              <a:t>性别</a:t>
            </a:r>
            <a:r>
              <a:rPr lang="en-US" altLang="zh-CN" sz="1600" dirty="0">
                <a:latin typeface="微软雅黑" panose="020B0503020204020204" pitchFamily="34" charset="-122"/>
                <a:ea typeface="微软雅黑" panose="020B0503020204020204" pitchFamily="34" charset="-122"/>
              </a:rPr>
              <a:t>=Female AND</a:t>
            </a:r>
            <a:r>
              <a:rPr lang="zh-TW" altLang="en-US" sz="1600" dirty="0">
                <a:latin typeface="微软雅黑" panose="020B0503020204020204" pitchFamily="34" charset="-122"/>
                <a:ea typeface="微软雅黑" panose="020B0503020204020204" pitchFamily="34" charset="-122"/>
              </a:rPr>
              <a:t>家庭所得</a:t>
            </a:r>
            <a:r>
              <a:rPr lang="en-US" altLang="zh-CN" sz="1600" dirty="0">
                <a:latin typeface="微软雅黑" panose="020B0503020204020204" pitchFamily="34" charset="-122"/>
                <a:ea typeface="微软雅黑" panose="020B0503020204020204" pitchFamily="34" charset="-122"/>
              </a:rPr>
              <a:t>= </a:t>
            </a:r>
            <a:r>
              <a:rPr lang="zh-TW" altLang="en-US" sz="1600" dirty="0">
                <a:latin typeface="微软雅黑" panose="020B0503020204020204" pitchFamily="34" charset="-122"/>
                <a:ea typeface="微软雅黑" panose="020B0503020204020204" pitchFamily="34" charset="-122"/>
              </a:rPr>
              <a:t>小康</a:t>
            </a:r>
            <a:r>
              <a:rPr lang="en-US" altLang="zh-CN" sz="1600" dirty="0">
                <a:latin typeface="微软雅黑" panose="020B0503020204020204" pitchFamily="34" charset="-122"/>
                <a:ea typeface="微软雅黑" panose="020B0503020204020204" pitchFamily="34" charset="-122"/>
              </a:rPr>
              <a:t>THEN</a:t>
            </a:r>
            <a:r>
              <a:rPr lang="zh-TW" altLang="en-US" sz="1600" dirty="0">
                <a:latin typeface="微软雅黑" panose="020B0503020204020204" pitchFamily="34" charset="-122"/>
                <a:ea typeface="微软雅黑" panose="020B0503020204020204" pitchFamily="34" charset="-122"/>
              </a:rPr>
              <a:t>购买</a:t>
            </a:r>
            <a:r>
              <a:rPr lang="en-US" altLang="zh-CN" sz="1600" dirty="0">
                <a:latin typeface="微软雅黑" panose="020B0503020204020204" pitchFamily="34" charset="-122"/>
                <a:ea typeface="微软雅黑" panose="020B0503020204020204" pitchFamily="34" charset="-122"/>
              </a:rPr>
              <a:t>RV</a:t>
            </a:r>
            <a:r>
              <a:rPr lang="zh-TW" altLang="en-US" sz="1600" dirty="0">
                <a:latin typeface="微软雅黑" panose="020B0503020204020204" pitchFamily="34" charset="-122"/>
                <a:ea typeface="微软雅黑" panose="020B0503020204020204" pitchFamily="34" charset="-122"/>
              </a:rPr>
              <a:t>房车</a:t>
            </a:r>
            <a:r>
              <a:rPr lang="en-US" altLang="zh-CN" sz="1600" dirty="0">
                <a:latin typeface="微软雅黑" panose="020B0503020204020204" pitchFamily="34" charset="-122"/>
                <a:ea typeface="微软雅黑" panose="020B0503020204020204" pitchFamily="34" charset="-122"/>
              </a:rPr>
              <a:t>=</a:t>
            </a:r>
            <a:r>
              <a:rPr lang="zh-TW" altLang="en-US" sz="1600" dirty="0">
                <a:solidFill>
                  <a:srgbClr val="FF0000"/>
                </a:solidFill>
                <a:latin typeface="微软雅黑" panose="020B0503020204020204" pitchFamily="34" charset="-122"/>
                <a:ea typeface="微软雅黑" panose="020B0503020204020204" pitchFamily="34" charset="-122"/>
              </a:rPr>
              <a:t>否</a:t>
            </a:r>
          </a:p>
          <a:p>
            <a:pPr eaLnBrk="1" hangingPunct="1">
              <a:spcBef>
                <a:spcPct val="50000"/>
              </a:spcBef>
            </a:pPr>
            <a:r>
              <a:rPr lang="en-US" altLang="zh-CN" sz="1600" dirty="0">
                <a:latin typeface="微软雅黑" panose="020B0503020204020204" pitchFamily="34" charset="-122"/>
                <a:ea typeface="微软雅黑" panose="020B0503020204020204" pitchFamily="34" charset="-122"/>
              </a:rPr>
              <a:t>IF</a:t>
            </a:r>
            <a:r>
              <a:rPr lang="zh-TW" altLang="en-US" sz="1600" dirty="0">
                <a:latin typeface="微软雅黑" panose="020B0503020204020204" pitchFamily="34" charset="-122"/>
                <a:ea typeface="微软雅黑" panose="020B0503020204020204" pitchFamily="34" charset="-122"/>
              </a:rPr>
              <a:t>性别</a:t>
            </a:r>
            <a:r>
              <a:rPr lang="en-US" altLang="zh-CN" sz="1600" dirty="0">
                <a:latin typeface="微软雅黑" panose="020B0503020204020204" pitchFamily="34" charset="-122"/>
                <a:ea typeface="微软雅黑" panose="020B0503020204020204" pitchFamily="34" charset="-122"/>
              </a:rPr>
              <a:t>=Female AND</a:t>
            </a:r>
            <a:r>
              <a:rPr lang="zh-TW" altLang="en-US" sz="1600" dirty="0">
                <a:latin typeface="微软雅黑" panose="020B0503020204020204" pitchFamily="34" charset="-122"/>
                <a:ea typeface="微软雅黑" panose="020B0503020204020204" pitchFamily="34" charset="-122"/>
              </a:rPr>
              <a:t>家庭所得</a:t>
            </a:r>
            <a:r>
              <a:rPr lang="en-US" altLang="zh-CN" sz="1600" dirty="0">
                <a:latin typeface="微软雅黑" panose="020B0503020204020204" pitchFamily="34" charset="-122"/>
                <a:ea typeface="微软雅黑" panose="020B0503020204020204" pitchFamily="34" charset="-122"/>
              </a:rPr>
              <a:t>= </a:t>
            </a:r>
            <a:r>
              <a:rPr lang="zh-TW" altLang="en-US" sz="1600" dirty="0">
                <a:latin typeface="微软雅黑" panose="020B0503020204020204" pitchFamily="34" charset="-122"/>
                <a:ea typeface="微软雅黑" panose="020B0503020204020204" pitchFamily="34" charset="-122"/>
              </a:rPr>
              <a:t>高所得</a:t>
            </a:r>
            <a:r>
              <a:rPr lang="en-US" altLang="zh-CN" sz="1600" dirty="0">
                <a:latin typeface="微软雅黑" panose="020B0503020204020204" pitchFamily="34" charset="-122"/>
                <a:ea typeface="微软雅黑" panose="020B0503020204020204" pitchFamily="34" charset="-122"/>
              </a:rPr>
              <a:t>THEN</a:t>
            </a:r>
            <a:r>
              <a:rPr lang="zh-TW" altLang="en-US" sz="1600" dirty="0">
                <a:latin typeface="微软雅黑" panose="020B0503020204020204" pitchFamily="34" charset="-122"/>
                <a:ea typeface="微软雅黑" panose="020B0503020204020204" pitchFamily="34" charset="-122"/>
              </a:rPr>
              <a:t>购买</a:t>
            </a:r>
            <a:r>
              <a:rPr lang="en-US" altLang="zh-CN" sz="1600" dirty="0">
                <a:latin typeface="微软雅黑" panose="020B0503020204020204" pitchFamily="34" charset="-122"/>
                <a:ea typeface="微软雅黑" panose="020B0503020204020204" pitchFamily="34" charset="-122"/>
              </a:rPr>
              <a:t>RV</a:t>
            </a:r>
            <a:r>
              <a:rPr lang="zh-TW" altLang="en-US" sz="1600" dirty="0">
                <a:latin typeface="微软雅黑" panose="020B0503020204020204" pitchFamily="34" charset="-122"/>
                <a:ea typeface="微软雅黑" panose="020B0503020204020204" pitchFamily="34" charset="-122"/>
              </a:rPr>
              <a:t>房车</a:t>
            </a:r>
            <a:r>
              <a:rPr lang="en-US" altLang="zh-CN" sz="1600" dirty="0">
                <a:latin typeface="微软雅黑" panose="020B0503020204020204" pitchFamily="34" charset="-122"/>
                <a:ea typeface="微软雅黑" panose="020B0503020204020204" pitchFamily="34" charset="-122"/>
              </a:rPr>
              <a:t>=</a:t>
            </a:r>
            <a:r>
              <a:rPr lang="zh-TW" altLang="en-US" sz="1600" dirty="0">
                <a:solidFill>
                  <a:srgbClr val="FF0000"/>
                </a:solidFill>
                <a:latin typeface="微软雅黑" panose="020B0503020204020204" pitchFamily="34" charset="-122"/>
                <a:ea typeface="微软雅黑" panose="020B0503020204020204" pitchFamily="34" charset="-122"/>
              </a:rPr>
              <a:t>是</a:t>
            </a:r>
          </a:p>
          <a:p>
            <a:pPr eaLnBrk="1" hangingPunct="1">
              <a:spcBef>
                <a:spcPct val="50000"/>
              </a:spcBef>
            </a:pPr>
            <a:r>
              <a:rPr lang="en-US" altLang="zh-CN" sz="1600" dirty="0">
                <a:latin typeface="微软雅黑" panose="020B0503020204020204" pitchFamily="34" charset="-122"/>
                <a:ea typeface="微软雅黑" panose="020B0503020204020204" pitchFamily="34" charset="-122"/>
              </a:rPr>
              <a:t>IF</a:t>
            </a:r>
            <a:r>
              <a:rPr lang="zh-TW" altLang="en-US" sz="1600" dirty="0">
                <a:latin typeface="微软雅黑" panose="020B0503020204020204" pitchFamily="34" charset="-122"/>
                <a:ea typeface="微软雅黑" panose="020B0503020204020204" pitchFamily="34" charset="-122"/>
              </a:rPr>
              <a:t>性别</a:t>
            </a:r>
            <a:r>
              <a:rPr lang="en-US" altLang="zh-CN" sz="1600" dirty="0">
                <a:latin typeface="微软雅黑" panose="020B0503020204020204" pitchFamily="34" charset="-122"/>
                <a:ea typeface="微软雅黑" panose="020B0503020204020204" pitchFamily="34" charset="-122"/>
              </a:rPr>
              <a:t>=Male AND</a:t>
            </a:r>
            <a:r>
              <a:rPr lang="zh-TW" altLang="en-US" sz="1600" dirty="0">
                <a:latin typeface="微软雅黑" panose="020B0503020204020204" pitchFamily="34" charset="-122"/>
                <a:ea typeface="微软雅黑" panose="020B0503020204020204" pitchFamily="34" charset="-122"/>
              </a:rPr>
              <a:t>年龄</a:t>
            </a:r>
            <a:r>
              <a:rPr lang="en-US" altLang="zh-CN" sz="1600" dirty="0">
                <a:latin typeface="微软雅黑" panose="020B0503020204020204" pitchFamily="34" charset="-122"/>
                <a:ea typeface="微软雅黑" panose="020B0503020204020204" pitchFamily="34" charset="-122"/>
              </a:rPr>
              <a:t>&lt;35 </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THEN</a:t>
            </a:r>
            <a:r>
              <a:rPr lang="zh-TW" altLang="en-US" sz="1600" dirty="0">
                <a:latin typeface="微软雅黑" panose="020B0503020204020204" pitchFamily="34" charset="-122"/>
                <a:ea typeface="微软雅黑" panose="020B0503020204020204" pitchFamily="34" charset="-122"/>
              </a:rPr>
              <a:t>购买</a:t>
            </a:r>
            <a:r>
              <a:rPr lang="en-US" altLang="zh-CN" sz="1600" dirty="0">
                <a:latin typeface="微软雅黑" panose="020B0503020204020204" pitchFamily="34" charset="-122"/>
                <a:ea typeface="微软雅黑" panose="020B0503020204020204" pitchFamily="34" charset="-122"/>
              </a:rPr>
              <a:t>RV</a:t>
            </a:r>
            <a:r>
              <a:rPr lang="zh-TW" altLang="en-US" sz="1600" dirty="0">
                <a:latin typeface="微软雅黑" panose="020B0503020204020204" pitchFamily="34" charset="-122"/>
                <a:ea typeface="微软雅黑" panose="020B0503020204020204" pitchFamily="34" charset="-122"/>
              </a:rPr>
              <a:t>房车</a:t>
            </a:r>
            <a:r>
              <a:rPr lang="en-US" altLang="zh-CN" sz="1600" dirty="0">
                <a:latin typeface="微软雅黑" panose="020B0503020204020204" pitchFamily="34" charset="-122"/>
                <a:ea typeface="微软雅黑" panose="020B0503020204020204" pitchFamily="34" charset="-122"/>
              </a:rPr>
              <a:t>=</a:t>
            </a:r>
            <a:r>
              <a:rPr lang="zh-TW" altLang="en-US" sz="1600" dirty="0">
                <a:solidFill>
                  <a:srgbClr val="FF0000"/>
                </a:solidFill>
                <a:latin typeface="微软雅黑" panose="020B0503020204020204" pitchFamily="34" charset="-122"/>
                <a:ea typeface="微软雅黑" panose="020B0503020204020204" pitchFamily="34" charset="-122"/>
              </a:rPr>
              <a:t>否</a:t>
            </a:r>
          </a:p>
          <a:p>
            <a:pPr eaLnBrk="1" hangingPunct="1">
              <a:spcBef>
                <a:spcPct val="50000"/>
              </a:spcBef>
            </a:pPr>
            <a:r>
              <a:rPr lang="en-US" altLang="zh-CN" sz="1600" dirty="0">
                <a:latin typeface="微软雅黑" panose="020B0503020204020204" pitchFamily="34" charset="-122"/>
                <a:ea typeface="微软雅黑" panose="020B0503020204020204" pitchFamily="34" charset="-122"/>
              </a:rPr>
              <a:t>IF</a:t>
            </a:r>
            <a:r>
              <a:rPr lang="zh-TW" altLang="en-US" sz="1600" dirty="0">
                <a:latin typeface="微软雅黑" panose="020B0503020204020204" pitchFamily="34" charset="-122"/>
                <a:ea typeface="微软雅黑" panose="020B0503020204020204" pitchFamily="34" charset="-122"/>
              </a:rPr>
              <a:t>性别</a:t>
            </a:r>
            <a:r>
              <a:rPr lang="en-US" altLang="zh-CN" sz="1600" dirty="0">
                <a:latin typeface="微软雅黑" panose="020B0503020204020204" pitchFamily="34" charset="-122"/>
                <a:ea typeface="微软雅黑" panose="020B0503020204020204" pitchFamily="34" charset="-122"/>
              </a:rPr>
              <a:t>=Male AND</a:t>
            </a:r>
            <a:r>
              <a:rPr lang="zh-TW" altLang="en-US" sz="1600" dirty="0">
                <a:latin typeface="微软雅黑" panose="020B0503020204020204" pitchFamily="34" charset="-122"/>
                <a:ea typeface="微软雅黑" panose="020B0503020204020204" pitchFamily="34" charset="-122"/>
              </a:rPr>
              <a:t>年龄</a:t>
            </a:r>
            <a:r>
              <a:rPr lang="en-US" altLang="zh-CN" sz="1600" dirty="0">
                <a:latin typeface="微软雅黑" panose="020B0503020204020204" pitchFamily="34" charset="-122"/>
                <a:ea typeface="微软雅黑" panose="020B0503020204020204" pitchFamily="34" charset="-122"/>
              </a:rPr>
              <a:t>≧35 </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THEN</a:t>
            </a:r>
            <a:r>
              <a:rPr lang="zh-TW" altLang="en-US" sz="1600" dirty="0">
                <a:latin typeface="微软雅黑" panose="020B0503020204020204" pitchFamily="34" charset="-122"/>
                <a:ea typeface="微软雅黑" panose="020B0503020204020204" pitchFamily="34" charset="-122"/>
              </a:rPr>
              <a:t>购买</a:t>
            </a:r>
            <a:r>
              <a:rPr lang="en-US" altLang="zh-CN" sz="1600" dirty="0">
                <a:latin typeface="微软雅黑" panose="020B0503020204020204" pitchFamily="34" charset="-122"/>
                <a:ea typeface="微软雅黑" panose="020B0503020204020204" pitchFamily="34" charset="-122"/>
              </a:rPr>
              <a:t>RV</a:t>
            </a:r>
            <a:r>
              <a:rPr lang="zh-TW" altLang="en-US" sz="1600" dirty="0">
                <a:latin typeface="微软雅黑" panose="020B0503020204020204" pitchFamily="34" charset="-122"/>
                <a:ea typeface="微软雅黑" panose="020B0503020204020204" pitchFamily="34" charset="-122"/>
              </a:rPr>
              <a:t>房车</a:t>
            </a:r>
            <a:r>
              <a:rPr lang="en-US" altLang="zh-CN" sz="1600" dirty="0">
                <a:latin typeface="微软雅黑" panose="020B0503020204020204" pitchFamily="34" charset="-122"/>
                <a:ea typeface="微软雅黑" panose="020B0503020204020204" pitchFamily="34" charset="-122"/>
              </a:rPr>
              <a:t>=</a:t>
            </a:r>
            <a:r>
              <a:rPr lang="zh-TW" altLang="en-US" sz="1600" dirty="0">
                <a:solidFill>
                  <a:srgbClr val="FF0000"/>
                </a:solidFill>
                <a:latin typeface="微软雅黑" panose="020B0503020204020204" pitchFamily="34" charset="-122"/>
                <a:ea typeface="微软雅黑" panose="020B0503020204020204" pitchFamily="34" charset="-122"/>
              </a:rPr>
              <a:t>是</a:t>
            </a:r>
          </a:p>
        </p:txBody>
      </p:sp>
      <p:sp>
        <p:nvSpPr>
          <p:cNvPr id="12" name="Line 6">
            <a:extLst>
              <a:ext uri="{FF2B5EF4-FFF2-40B4-BE49-F238E27FC236}">
                <a16:creationId xmlns="" xmlns:a16="http://schemas.microsoft.com/office/drawing/2014/main" id="{64D2FFCE-6C54-4B2C-9656-49076D4A6C4B}"/>
              </a:ext>
            </a:extLst>
          </p:cNvPr>
          <p:cNvSpPr>
            <a:spLocks noChangeShapeType="1"/>
          </p:cNvSpPr>
          <p:nvPr/>
        </p:nvSpPr>
        <p:spPr bwMode="auto">
          <a:xfrm>
            <a:off x="2556272" y="2568348"/>
            <a:ext cx="863600" cy="0"/>
          </a:xfrm>
          <a:prstGeom prst="line">
            <a:avLst/>
          </a:prstGeom>
          <a:noFill/>
          <a:ln w="12700"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 xmlns:a16="http://schemas.microsoft.com/office/drawing/2014/main" id="{61C04AE4-8763-4D6B-AF97-19DACBFA7DC4}"/>
              </a:ext>
            </a:extLst>
          </p:cNvPr>
          <p:cNvSpPr>
            <a:spLocks noChangeShapeType="1"/>
          </p:cNvSpPr>
          <p:nvPr/>
        </p:nvSpPr>
        <p:spPr bwMode="auto">
          <a:xfrm>
            <a:off x="4861099" y="2568348"/>
            <a:ext cx="935037" cy="0"/>
          </a:xfrm>
          <a:prstGeom prst="line">
            <a:avLst/>
          </a:prstGeom>
          <a:noFill/>
          <a:ln w="9525" cmpd="sng">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9">
            <a:extLst>
              <a:ext uri="{FF2B5EF4-FFF2-40B4-BE49-F238E27FC236}">
                <a16:creationId xmlns="" xmlns:a16="http://schemas.microsoft.com/office/drawing/2014/main" id="{F756E37F-5C62-4AAC-A871-46E096BE14C2}"/>
              </a:ext>
            </a:extLst>
          </p:cNvPr>
          <p:cNvSpPr txBox="1">
            <a:spLocks noChangeArrowheads="1"/>
          </p:cNvSpPr>
          <p:nvPr/>
        </p:nvSpPr>
        <p:spPr bwMode="auto">
          <a:xfrm>
            <a:off x="3336934" y="1737769"/>
            <a:ext cx="17234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algn="ctr" eaLnBrk="1" hangingPunct="1">
              <a:spcBef>
                <a:spcPts val="0"/>
              </a:spcBef>
              <a:buClr>
                <a:schemeClr val="hlink"/>
              </a:buClr>
              <a:buSzPct val="55000"/>
            </a:pPr>
            <a:r>
              <a:rPr lang="en-US" altLang="zh-CN" sz="2000" dirty="0">
                <a:latin typeface="Times New Roman" panose="02020603050405020304" pitchFamily="18" charset="0"/>
                <a:cs typeface="Times New Roman" panose="02020603050405020304" pitchFamily="18" charset="0"/>
              </a:rPr>
              <a:t>Decision Tree</a:t>
            </a:r>
          </a:p>
        </p:txBody>
      </p:sp>
    </p:spTree>
    <p:extLst>
      <p:ext uri="{BB962C8B-B14F-4D97-AF65-F5344CB8AC3E}">
        <p14:creationId xmlns:p14="http://schemas.microsoft.com/office/powerpoint/2010/main" val="2478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1DD02AE-F2BF-47A9-8D28-788F1784BCDB}"/>
              </a:ext>
            </a:extLst>
          </p:cNvPr>
          <p:cNvSpPr>
            <a:spLocks noGrp="1"/>
          </p:cNvSpPr>
          <p:nvPr>
            <p:ph type="title"/>
          </p:nvPr>
        </p:nvSpPr>
        <p:spPr/>
        <p:txBody>
          <a:bodyPr/>
          <a:lstStyle/>
          <a:p>
            <a:r>
              <a:rPr lang="zh-CN" altLang="en-US" dirty="0"/>
              <a:t>贝叶斯定理</a:t>
            </a:r>
          </a:p>
        </p:txBody>
      </p:sp>
      <p:sp>
        <p:nvSpPr>
          <p:cNvPr id="3" name="内容占位符 2">
            <a:extLst>
              <a:ext uri="{FF2B5EF4-FFF2-40B4-BE49-F238E27FC236}">
                <a16:creationId xmlns="" xmlns:a16="http://schemas.microsoft.com/office/drawing/2014/main" id="{49B5F98F-F429-4F3F-A9AC-AEE281CB58D8}"/>
              </a:ext>
            </a:extLst>
          </p:cNvPr>
          <p:cNvSpPr>
            <a:spLocks noGrp="1"/>
          </p:cNvSpPr>
          <p:nvPr>
            <p:ph sz="quarter" idx="10"/>
          </p:nvPr>
        </p:nvSpPr>
        <p:spPr/>
        <p:txBody>
          <a:bodyPr/>
          <a:lstStyle/>
          <a:p>
            <a:pPr lvl="1"/>
            <a:r>
              <a:rPr lang="zh-CN" altLang="en-US" dirty="0"/>
              <a:t>设</a:t>
            </a:r>
            <a:r>
              <a:rPr lang="en-US" altLang="zh-CN" dirty="0"/>
              <a:t>X</a:t>
            </a:r>
            <a:r>
              <a:rPr lang="zh-CN" altLang="en-US" dirty="0"/>
              <a:t>是样本，类标号未知</a:t>
            </a:r>
          </a:p>
          <a:p>
            <a:pPr lvl="1"/>
            <a:r>
              <a:rPr lang="zh-CN" altLang="en-US" dirty="0"/>
              <a:t>设</a:t>
            </a:r>
            <a:r>
              <a:rPr lang="en-US" altLang="zh-CN" dirty="0"/>
              <a:t>H</a:t>
            </a:r>
            <a:r>
              <a:rPr lang="zh-CN" altLang="en-US" dirty="0"/>
              <a:t>为某种假设 ，如样本</a:t>
            </a:r>
            <a:r>
              <a:rPr lang="en-US" altLang="zh-CN" dirty="0"/>
              <a:t>X</a:t>
            </a:r>
            <a:r>
              <a:rPr lang="zh-CN" altLang="en-US" dirty="0"/>
              <a:t>属于某个特定类</a:t>
            </a:r>
            <a:r>
              <a:rPr lang="en-US" altLang="zh-CN" dirty="0"/>
              <a:t>C </a:t>
            </a:r>
          </a:p>
          <a:p>
            <a:pPr lvl="1"/>
            <a:r>
              <a:rPr lang="en-US" altLang="zh-CN" dirty="0"/>
              <a:t>P(H|X)</a:t>
            </a:r>
            <a:r>
              <a:rPr lang="zh-CN" altLang="en-US" dirty="0"/>
              <a:t>是后验概率，或在条件</a:t>
            </a:r>
            <a:r>
              <a:rPr lang="en-US" altLang="zh-CN" dirty="0"/>
              <a:t>X</a:t>
            </a:r>
            <a:r>
              <a:rPr lang="zh-CN" altLang="en-US" dirty="0"/>
              <a:t>下，</a:t>
            </a:r>
            <a:r>
              <a:rPr lang="en-US" altLang="zh-CN" dirty="0"/>
              <a:t>H</a:t>
            </a:r>
            <a:r>
              <a:rPr lang="zh-CN" altLang="en-US" dirty="0"/>
              <a:t>的后验概率</a:t>
            </a:r>
          </a:p>
          <a:p>
            <a:pPr lvl="2"/>
            <a:r>
              <a:rPr lang="zh-CN" altLang="en-US" dirty="0"/>
              <a:t>例如，</a:t>
            </a:r>
            <a:r>
              <a:rPr lang="en-US" altLang="zh-CN" dirty="0"/>
              <a:t>X</a:t>
            </a:r>
            <a:r>
              <a:rPr lang="zh-CN" altLang="en-US" dirty="0"/>
              <a:t>是一位</a:t>
            </a:r>
            <a:r>
              <a:rPr lang="en-US" altLang="zh-CN" dirty="0"/>
              <a:t>35</a:t>
            </a:r>
            <a:r>
              <a:rPr lang="zh-CN" altLang="en-US" dirty="0"/>
              <a:t>岁的顾客，其收入为</a:t>
            </a:r>
            <a:r>
              <a:rPr lang="en-US" altLang="zh-CN" dirty="0"/>
              <a:t>4</a:t>
            </a:r>
            <a:r>
              <a:rPr lang="zh-CN" altLang="en-US" dirty="0"/>
              <a:t>万美元。令</a:t>
            </a:r>
            <a:r>
              <a:rPr lang="en-US" altLang="zh-CN" dirty="0"/>
              <a:t>H</a:t>
            </a:r>
            <a:r>
              <a:rPr lang="zh-CN" altLang="en-US" dirty="0"/>
              <a:t>为某种假设，如顾客将购买计算机</a:t>
            </a:r>
          </a:p>
          <a:p>
            <a:pPr lvl="1"/>
            <a:r>
              <a:rPr lang="en-US" altLang="zh-CN" dirty="0"/>
              <a:t>P(H) (prior probability)</a:t>
            </a:r>
            <a:r>
              <a:rPr lang="zh-CN" altLang="en-US" dirty="0"/>
              <a:t>是先验概率，或</a:t>
            </a:r>
            <a:r>
              <a:rPr lang="en-US" altLang="zh-CN" dirty="0"/>
              <a:t>H</a:t>
            </a:r>
            <a:r>
              <a:rPr lang="zh-CN" altLang="en-US" dirty="0"/>
              <a:t>的先验概率</a:t>
            </a:r>
          </a:p>
          <a:p>
            <a:pPr lvl="2"/>
            <a:r>
              <a:rPr lang="zh-CN" altLang="en-US" dirty="0"/>
              <a:t>例如</a:t>
            </a:r>
            <a:r>
              <a:rPr lang="en-US" altLang="zh-CN" dirty="0"/>
              <a:t>, X</a:t>
            </a:r>
            <a:r>
              <a:rPr lang="zh-CN" altLang="en-US" dirty="0"/>
              <a:t>将购买电脑</a:t>
            </a:r>
            <a:r>
              <a:rPr lang="en-US" altLang="zh-CN" dirty="0"/>
              <a:t>, </a:t>
            </a:r>
            <a:r>
              <a:rPr lang="zh-CN" altLang="en-US" dirty="0"/>
              <a:t>无论年龄和收入等等</a:t>
            </a:r>
          </a:p>
          <a:p>
            <a:pPr lvl="1"/>
            <a:r>
              <a:rPr lang="en-US" altLang="zh-CN" dirty="0"/>
              <a:t>P(X)</a:t>
            </a:r>
            <a:r>
              <a:rPr lang="zh-CN" altLang="en-US" dirty="0"/>
              <a:t>是 </a:t>
            </a:r>
            <a:r>
              <a:rPr lang="en-US" altLang="zh-CN" dirty="0"/>
              <a:t>X</a:t>
            </a:r>
            <a:r>
              <a:rPr lang="zh-CN" altLang="en-US" dirty="0"/>
              <a:t>的先验概率，可观察到样本数据</a:t>
            </a:r>
          </a:p>
          <a:p>
            <a:pPr lvl="2"/>
            <a:r>
              <a:rPr lang="zh-CN" altLang="en-US" dirty="0"/>
              <a:t>例如，顾客集合中年龄为</a:t>
            </a:r>
            <a:r>
              <a:rPr lang="en-US" altLang="zh-CN" dirty="0"/>
              <a:t>35</a:t>
            </a:r>
            <a:r>
              <a:rPr lang="zh-CN" altLang="en-US" dirty="0"/>
              <a:t>岁且收入为四万美元的概率</a:t>
            </a:r>
          </a:p>
          <a:p>
            <a:pPr marL="360000" lvl="1" indent="-360000">
              <a:buFont typeface="Wingdings" panose="05000000000000000000" pitchFamily="2" charset="2"/>
              <a:buChar char=""/>
            </a:pPr>
            <a:r>
              <a:rPr lang="zh-CN" altLang="en-US" sz="2200" dirty="0">
                <a:solidFill>
                  <a:srgbClr val="FF0000"/>
                </a:solidFill>
              </a:rPr>
              <a:t>贝叶斯定理：</a:t>
            </a:r>
          </a:p>
          <a:p>
            <a:endParaRPr lang="zh-CN" altLang="en-US" dirty="0"/>
          </a:p>
        </p:txBody>
      </p:sp>
      <p:sp>
        <p:nvSpPr>
          <p:cNvPr id="4" name="矩形 3">
            <a:extLst>
              <a:ext uri="{FF2B5EF4-FFF2-40B4-BE49-F238E27FC236}">
                <a16:creationId xmlns="" xmlns:a16="http://schemas.microsoft.com/office/drawing/2014/main" id="{2DC74407-AD98-43E5-9E3B-2903373716DC}"/>
              </a:ext>
            </a:extLst>
          </p:cNvPr>
          <p:cNvSpPr/>
          <p:nvPr/>
        </p:nvSpPr>
        <p:spPr>
          <a:xfrm>
            <a:off x="7208855" y="204610"/>
            <a:ext cx="1935145"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5.3 </a:t>
            </a:r>
            <a:r>
              <a:rPr lang="zh-CN" altLang="en-US" sz="2000" b="1" dirty="0">
                <a:solidFill>
                  <a:schemeClr val="bg1"/>
                </a:solidFill>
                <a:latin typeface="微软雅黑" panose="020B0503020204020204" pitchFamily="34" charset="-122"/>
                <a:ea typeface="微软雅黑" panose="020B0503020204020204" pitchFamily="34" charset="-122"/>
              </a:rPr>
              <a:t>贝叶斯分类</a:t>
            </a:r>
          </a:p>
        </p:txBody>
      </p:sp>
      <p:graphicFrame>
        <p:nvGraphicFramePr>
          <p:cNvPr id="6" name="对象 5">
            <a:extLst>
              <a:ext uri="{FF2B5EF4-FFF2-40B4-BE49-F238E27FC236}">
                <a16:creationId xmlns="" xmlns:a16="http://schemas.microsoft.com/office/drawing/2014/main" id="{99DE73AF-683A-4A2F-9F29-A5579C941CC0}"/>
              </a:ext>
            </a:extLst>
          </p:cNvPr>
          <p:cNvGraphicFramePr>
            <a:graphicFrameLocks noChangeAspect="1"/>
          </p:cNvGraphicFramePr>
          <p:nvPr>
            <p:extLst>
              <p:ext uri="{D42A27DB-BD31-4B8C-83A1-F6EECF244321}">
                <p14:modId xmlns:p14="http://schemas.microsoft.com/office/powerpoint/2010/main" val="1392778931"/>
              </p:ext>
            </p:extLst>
          </p:nvPr>
        </p:nvGraphicFramePr>
        <p:xfrm>
          <a:off x="2915816" y="5647869"/>
          <a:ext cx="3555469" cy="758416"/>
        </p:xfrm>
        <a:graphic>
          <a:graphicData uri="http://schemas.openxmlformats.org/presentationml/2006/ole">
            <mc:AlternateContent xmlns:mc="http://schemas.openxmlformats.org/markup-compatibility/2006">
              <mc:Choice xmlns:v="urn:schemas-microsoft-com:vml" Requires="v">
                <p:oleObj spid="_x0000_s13444" name="Equation" r:id="rId3" imgW="1625400" imgH="444240" progId="Equation.DSMT4">
                  <p:embed/>
                </p:oleObj>
              </mc:Choice>
              <mc:Fallback>
                <p:oleObj name="Equation" r:id="rId3" imgW="1625400" imgH="444240" progId="Equation.DSMT4">
                  <p:embed/>
                  <p:pic>
                    <p:nvPicPr>
                      <p:cNvPr id="23" name="对象 22"/>
                      <p:cNvPicPr>
                        <a:picLocks noChangeAspect="1" noChangeArrowheads="1"/>
                      </p:cNvPicPr>
                      <p:nvPr/>
                    </p:nvPicPr>
                    <p:blipFill>
                      <a:blip r:embed="rId4"/>
                      <a:srcRect/>
                      <a:stretch>
                        <a:fillRect/>
                      </a:stretch>
                    </p:blipFill>
                    <p:spPr bwMode="auto">
                      <a:xfrm>
                        <a:off x="2915816" y="5647869"/>
                        <a:ext cx="3555469" cy="758416"/>
                      </a:xfrm>
                      <a:prstGeom prst="rect">
                        <a:avLst/>
                      </a:prstGeom>
                      <a:noFill/>
                    </p:spPr>
                  </p:pic>
                </p:oleObj>
              </mc:Fallback>
            </mc:AlternateContent>
          </a:graphicData>
        </a:graphic>
      </p:graphicFrame>
    </p:spTree>
    <p:extLst>
      <p:ext uri="{BB962C8B-B14F-4D97-AF65-F5344CB8AC3E}">
        <p14:creationId xmlns:p14="http://schemas.microsoft.com/office/powerpoint/2010/main" val="288507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2779329-89F1-410A-914D-922D53D3AAEE}"/>
              </a:ext>
            </a:extLst>
          </p:cNvPr>
          <p:cNvSpPr>
            <a:spLocks noGrp="1"/>
          </p:cNvSpPr>
          <p:nvPr>
            <p:ph type="title"/>
          </p:nvPr>
        </p:nvSpPr>
        <p:spPr/>
        <p:txBody>
          <a:bodyPr/>
          <a:lstStyle/>
          <a:p>
            <a:r>
              <a:rPr lang="zh-CN" altLang="en-US" dirty="0"/>
              <a:t>朴素贝叶斯分类</a:t>
            </a:r>
            <a:endParaRPr lang="zh-CN" altLang="en-US" dirty="0"/>
          </a:p>
        </p:txBody>
      </p:sp>
      <p:sp>
        <p:nvSpPr>
          <p:cNvPr id="3" name="内容占位符 2">
            <a:extLst>
              <a:ext uri="{FF2B5EF4-FFF2-40B4-BE49-F238E27FC236}">
                <a16:creationId xmlns="" xmlns:a16="http://schemas.microsoft.com/office/drawing/2014/main" id="{070F7565-6206-4831-818A-5ACB863A6687}"/>
              </a:ext>
            </a:extLst>
          </p:cNvPr>
          <p:cNvSpPr>
            <a:spLocks noGrp="1"/>
          </p:cNvSpPr>
          <p:nvPr>
            <p:ph sz="quarter" idx="10"/>
          </p:nvPr>
        </p:nvSpPr>
        <p:spPr/>
        <p:txBody>
          <a:bodyPr/>
          <a:lstStyle/>
          <a:p>
            <a:pPr lvl="1"/>
            <a:r>
              <a:rPr lang="zh-CN" altLang="en-US" dirty="0"/>
              <a:t>设</a:t>
            </a:r>
            <a:r>
              <a:rPr lang="en-US" altLang="zh-CN" dirty="0"/>
              <a:t>D</a:t>
            </a:r>
            <a:r>
              <a:rPr lang="zh-CN" altLang="en-US" dirty="0"/>
              <a:t>是训练样本和相应类标号的集合。通常，每个样本用一个</a:t>
            </a:r>
            <a:r>
              <a:rPr lang="en-US" altLang="zh-CN" dirty="0"/>
              <a:t>n</a:t>
            </a:r>
            <a:r>
              <a:rPr lang="zh-CN" altLang="en-US" dirty="0"/>
              <a:t>维属性向量</a:t>
            </a:r>
            <a:r>
              <a:rPr lang="en-US" altLang="zh-CN" dirty="0"/>
              <a:t>X = (X</a:t>
            </a:r>
            <a:r>
              <a:rPr lang="en-US" altLang="zh-CN" baseline="-25000" dirty="0"/>
              <a:t>1</a:t>
            </a:r>
            <a:r>
              <a:rPr lang="en-US" altLang="zh-CN" dirty="0"/>
              <a:t>, X</a:t>
            </a:r>
            <a:r>
              <a:rPr lang="en-US" altLang="zh-CN" baseline="-25000" dirty="0"/>
              <a:t>2</a:t>
            </a:r>
            <a:r>
              <a:rPr lang="en-US" altLang="zh-CN" dirty="0"/>
              <a:t>, …, X</a:t>
            </a:r>
            <a:r>
              <a:rPr lang="en-US" altLang="zh-CN" baseline="-25000" dirty="0"/>
              <a:t>n</a:t>
            </a:r>
            <a:r>
              <a:rPr lang="en-US" altLang="zh-CN" dirty="0"/>
              <a:t>) </a:t>
            </a:r>
            <a:r>
              <a:rPr lang="zh-CN" altLang="en-US" dirty="0"/>
              <a:t>表示，描述样本的</a:t>
            </a:r>
            <a:r>
              <a:rPr lang="en-US" altLang="zh-CN" dirty="0"/>
              <a:t>n</a:t>
            </a:r>
            <a:r>
              <a:rPr lang="zh-CN" altLang="en-US" dirty="0"/>
              <a:t>个属性值</a:t>
            </a:r>
          </a:p>
          <a:p>
            <a:pPr lvl="1"/>
            <a:r>
              <a:rPr lang="zh-CN" altLang="en-US" dirty="0"/>
              <a:t>设有</a:t>
            </a:r>
            <a:r>
              <a:rPr lang="en-US" altLang="zh-CN" dirty="0"/>
              <a:t>m</a:t>
            </a:r>
            <a:r>
              <a:rPr lang="zh-CN" altLang="en-US" dirty="0"/>
              <a:t>个类 </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p>
          <a:p>
            <a:pPr marL="360000" lvl="1" indent="-360000">
              <a:buFont typeface="Wingdings" panose="05000000000000000000" pitchFamily="2" charset="2"/>
              <a:buChar char=""/>
            </a:pPr>
            <a:r>
              <a:rPr lang="zh-CN" altLang="en-US" sz="2200" dirty="0">
                <a:solidFill>
                  <a:srgbClr val="FF0000"/>
                </a:solidFill>
              </a:rPr>
              <a:t>给定样本</a:t>
            </a:r>
            <a:r>
              <a:rPr lang="en-US" altLang="zh-CN" sz="2200" dirty="0">
                <a:solidFill>
                  <a:srgbClr val="FF0000"/>
                </a:solidFill>
              </a:rPr>
              <a:t>X</a:t>
            </a:r>
            <a:r>
              <a:rPr lang="zh-CN" altLang="en-US" sz="2200" dirty="0">
                <a:solidFill>
                  <a:srgbClr val="FF0000"/>
                </a:solidFill>
              </a:rPr>
              <a:t>，分类法将预测</a:t>
            </a:r>
            <a:r>
              <a:rPr lang="en-US" altLang="zh-CN" sz="2200" dirty="0">
                <a:solidFill>
                  <a:srgbClr val="FF0000"/>
                </a:solidFill>
              </a:rPr>
              <a:t>X</a:t>
            </a:r>
            <a:r>
              <a:rPr lang="zh-CN" altLang="en-US" sz="2200" dirty="0">
                <a:solidFill>
                  <a:srgbClr val="FF0000"/>
                </a:solidFill>
              </a:rPr>
              <a:t>属于具有最高后验概率的类</a:t>
            </a:r>
            <a:endParaRPr lang="en-US" altLang="zh-CN" sz="2200" dirty="0">
              <a:solidFill>
                <a:srgbClr val="FF0000"/>
              </a:solidFill>
            </a:endParaRPr>
          </a:p>
          <a:p>
            <a:pPr lvl="1"/>
            <a:endParaRPr lang="en-US" altLang="zh-CN" dirty="0"/>
          </a:p>
          <a:p>
            <a:pPr lvl="1"/>
            <a:r>
              <a:rPr lang="zh-CN" altLang="en-US" dirty="0"/>
              <a:t>根据贝叶斯定理</a:t>
            </a:r>
          </a:p>
          <a:p>
            <a:pPr lvl="1"/>
            <a:endParaRPr lang="en-US" altLang="zh-CN" dirty="0"/>
          </a:p>
          <a:p>
            <a:pPr lvl="1"/>
            <a:r>
              <a:rPr lang="zh-CN" altLang="en-US" dirty="0"/>
              <a:t>由于 </a:t>
            </a:r>
            <a:r>
              <a:rPr lang="en-US" altLang="zh-CN" dirty="0"/>
              <a:t>P(X) </a:t>
            </a:r>
            <a:r>
              <a:rPr lang="zh-CN" altLang="en-US" dirty="0"/>
              <a:t>对所有类为常数 ，所以只需将下式最大化</a:t>
            </a:r>
            <a:endParaRPr lang="en-US" altLang="zh-CN" dirty="0"/>
          </a:p>
          <a:p>
            <a:pPr lvl="1"/>
            <a:endParaRPr lang="en-US" altLang="zh-CN" dirty="0"/>
          </a:p>
          <a:p>
            <a:pPr lvl="1"/>
            <a:r>
              <a:rPr lang="zh-CN" altLang="en-US" dirty="0"/>
              <a:t>类条件独立</a:t>
            </a:r>
          </a:p>
          <a:p>
            <a:endParaRPr lang="zh-CN" altLang="en-US" dirty="0"/>
          </a:p>
        </p:txBody>
      </p:sp>
      <p:graphicFrame>
        <p:nvGraphicFramePr>
          <p:cNvPr id="4" name="Object 4">
            <a:extLst>
              <a:ext uri="{FF2B5EF4-FFF2-40B4-BE49-F238E27FC236}">
                <a16:creationId xmlns="" xmlns:a16="http://schemas.microsoft.com/office/drawing/2014/main" id="{46F33EDD-E45D-47BF-A516-4BCEE06E87E2}"/>
              </a:ext>
            </a:extLst>
          </p:cNvPr>
          <p:cNvGraphicFramePr>
            <a:graphicFrameLocks noChangeAspect="1"/>
          </p:cNvGraphicFramePr>
          <p:nvPr>
            <p:extLst>
              <p:ext uri="{D42A27DB-BD31-4B8C-83A1-F6EECF244321}">
                <p14:modId xmlns:p14="http://schemas.microsoft.com/office/powerpoint/2010/main" val="2398225655"/>
              </p:ext>
            </p:extLst>
          </p:nvPr>
        </p:nvGraphicFramePr>
        <p:xfrm>
          <a:off x="3419872" y="3356992"/>
          <a:ext cx="2951638" cy="676606"/>
        </p:xfrm>
        <a:graphic>
          <a:graphicData uri="http://schemas.openxmlformats.org/presentationml/2006/ole">
            <mc:AlternateContent xmlns:mc="http://schemas.openxmlformats.org/markup-compatibility/2006">
              <mc:Choice xmlns:v="urn:schemas-microsoft-com:vml" Requires="v">
                <p:oleObj spid="_x0000_s14716" r:id="rId3" imgW="2501900" imgH="647700" progId="Equation.3">
                  <p:embed/>
                </p:oleObj>
              </mc:Choice>
              <mc:Fallback>
                <p:oleObj r:id="rId3" imgW="2501900" imgH="647700" progId="Equation.3">
                  <p:embed/>
                  <p:pic>
                    <p:nvPicPr>
                      <p:cNvPr id="3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3356992"/>
                        <a:ext cx="2951638" cy="676606"/>
                      </a:xfrm>
                      <a:prstGeom prst="rect">
                        <a:avLst/>
                      </a:prstGeom>
                      <a:noFill/>
                      <a:ln>
                        <a:noFill/>
                      </a:ln>
                      <a:effectLst/>
                      <a:extLst/>
                    </p:spPr>
                  </p:pic>
                </p:oleObj>
              </mc:Fallback>
            </mc:AlternateContent>
          </a:graphicData>
        </a:graphic>
      </p:graphicFrame>
      <p:graphicFrame>
        <p:nvGraphicFramePr>
          <p:cNvPr id="5" name="Object 5">
            <a:extLst>
              <a:ext uri="{FF2B5EF4-FFF2-40B4-BE49-F238E27FC236}">
                <a16:creationId xmlns="" xmlns:a16="http://schemas.microsoft.com/office/drawing/2014/main" id="{7C9320F1-0BF3-4F35-B6F5-866871EFBD0C}"/>
              </a:ext>
            </a:extLst>
          </p:cNvPr>
          <p:cNvGraphicFramePr>
            <a:graphicFrameLocks noChangeAspect="1"/>
          </p:cNvGraphicFramePr>
          <p:nvPr>
            <p:extLst>
              <p:ext uri="{D42A27DB-BD31-4B8C-83A1-F6EECF244321}">
                <p14:modId xmlns:p14="http://schemas.microsoft.com/office/powerpoint/2010/main" val="2099867816"/>
              </p:ext>
            </p:extLst>
          </p:nvPr>
        </p:nvGraphicFramePr>
        <p:xfrm>
          <a:off x="3419872" y="5013176"/>
          <a:ext cx="2592288" cy="399360"/>
        </p:xfrm>
        <a:graphic>
          <a:graphicData uri="http://schemas.openxmlformats.org/presentationml/2006/ole">
            <mc:AlternateContent xmlns:mc="http://schemas.openxmlformats.org/markup-compatibility/2006">
              <mc:Choice xmlns:v="urn:schemas-microsoft-com:vml" Requires="v">
                <p:oleObj spid="_x0000_s14717" r:id="rId5" imgW="2476500" imgH="381000" progId="Equation.3">
                  <p:embed/>
                </p:oleObj>
              </mc:Choice>
              <mc:Fallback>
                <p:oleObj r:id="rId5" imgW="2476500" imgH="381000" progId="Equation.3">
                  <p:embed/>
                  <p:pic>
                    <p:nvPicPr>
                      <p:cNvPr id="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5013176"/>
                        <a:ext cx="2592288" cy="399360"/>
                      </a:xfrm>
                      <a:prstGeom prst="rect">
                        <a:avLst/>
                      </a:prstGeom>
                      <a:noFill/>
                      <a:ln>
                        <a:noFill/>
                      </a:ln>
                      <a:effectLst/>
                      <a:extLst/>
                    </p:spPr>
                  </p:pic>
                </p:oleObj>
              </mc:Fallback>
            </mc:AlternateContent>
          </a:graphicData>
        </a:graphic>
      </p:graphicFrame>
      <p:graphicFrame>
        <p:nvGraphicFramePr>
          <p:cNvPr id="6" name="对象 5">
            <a:extLst>
              <a:ext uri="{FF2B5EF4-FFF2-40B4-BE49-F238E27FC236}">
                <a16:creationId xmlns="" xmlns:a16="http://schemas.microsoft.com/office/drawing/2014/main" id="{8D00D1F6-75EC-4B87-9FB0-AA54519632DC}"/>
              </a:ext>
            </a:extLst>
          </p:cNvPr>
          <p:cNvGraphicFramePr>
            <a:graphicFrameLocks noChangeAspect="1"/>
          </p:cNvGraphicFramePr>
          <p:nvPr>
            <p:extLst>
              <p:ext uri="{D42A27DB-BD31-4B8C-83A1-F6EECF244321}">
                <p14:modId xmlns:p14="http://schemas.microsoft.com/office/powerpoint/2010/main" val="372703832"/>
              </p:ext>
            </p:extLst>
          </p:nvPr>
        </p:nvGraphicFramePr>
        <p:xfrm>
          <a:off x="2339752" y="5805264"/>
          <a:ext cx="6120680" cy="772681"/>
        </p:xfrm>
        <a:graphic>
          <a:graphicData uri="http://schemas.openxmlformats.org/presentationml/2006/ole">
            <mc:AlternateContent xmlns:mc="http://schemas.openxmlformats.org/markup-compatibility/2006">
              <mc:Choice xmlns:v="urn:schemas-microsoft-com:vml" Requires="v">
                <p:oleObj spid="_x0000_s14718" name="Equation" r:id="rId7" imgW="3352680" imgH="431640" progId="Equation.DSMT4">
                  <p:embed/>
                </p:oleObj>
              </mc:Choice>
              <mc:Fallback>
                <p:oleObj name="Equation" r:id="rId7" imgW="3352680" imgH="431640" progId="Equation.DSMT4">
                  <p:embed/>
                  <p:pic>
                    <p:nvPicPr>
                      <p:cNvPr id="16" name="对象 15"/>
                      <p:cNvPicPr>
                        <a:picLocks noChangeAspect="1" noChangeArrowheads="1"/>
                      </p:cNvPicPr>
                      <p:nvPr/>
                    </p:nvPicPr>
                    <p:blipFill>
                      <a:blip r:embed="rId8"/>
                      <a:srcRect/>
                      <a:stretch>
                        <a:fillRect/>
                      </a:stretch>
                    </p:blipFill>
                    <p:spPr bwMode="auto">
                      <a:xfrm>
                        <a:off x="2339752" y="5805264"/>
                        <a:ext cx="6120680" cy="77268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228238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675BCC-AAD1-42AD-906C-34822CA0C7CD}"/>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 xmlns:a16="http://schemas.microsoft.com/office/drawing/2014/main" id="{C32EF373-D696-44A0-85F1-6891AED5A84F}"/>
              </a:ext>
            </a:extLst>
          </p:cNvPr>
          <p:cNvSpPr>
            <a:spLocks noGrp="1"/>
          </p:cNvSpPr>
          <p:nvPr>
            <p:ph sz="quarter" idx="10"/>
          </p:nvPr>
        </p:nvSpPr>
        <p:spPr>
          <a:xfrm>
            <a:off x="2555776" y="2204864"/>
            <a:ext cx="4680520" cy="2016224"/>
          </a:xfrm>
        </p:spPr>
        <p:txBody>
          <a:bodyPr/>
          <a:lstStyle/>
          <a:p>
            <a:r>
              <a:rPr lang="zh-CN" altLang="en-US" sz="2200" dirty="0"/>
              <a:t>需要计算一些概率值，开销大</a:t>
            </a:r>
            <a:endParaRPr lang="en-US" altLang="zh-CN" sz="2200" dirty="0"/>
          </a:p>
          <a:p>
            <a:r>
              <a:rPr lang="zh-CN" altLang="en-US" sz="2200" dirty="0"/>
              <a:t>零概率值问题</a:t>
            </a:r>
            <a:endParaRPr lang="en-US" altLang="zh-CN" sz="2200" dirty="0"/>
          </a:p>
          <a:p>
            <a:r>
              <a:rPr lang="zh-CN" altLang="en-US" sz="2200" dirty="0"/>
              <a:t>属性独立性假设问题</a:t>
            </a:r>
            <a:endParaRPr lang="en-US" altLang="zh-CN" sz="2200" dirty="0"/>
          </a:p>
          <a:p>
            <a:endParaRPr lang="zh-CN" altLang="en-US" dirty="0"/>
          </a:p>
        </p:txBody>
      </p:sp>
    </p:spTree>
    <p:extLst>
      <p:ext uri="{BB962C8B-B14F-4D97-AF65-F5344CB8AC3E}">
        <p14:creationId xmlns:p14="http://schemas.microsoft.com/office/powerpoint/2010/main" val="2457216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C03768B-05D1-4D4D-A8AC-56EACDDA7F32}"/>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 xmlns:a16="http://schemas.microsoft.com/office/drawing/2014/main" id="{BB04972D-22FD-44BA-965D-2EBC9EF8D8CE}"/>
              </a:ext>
            </a:extLst>
          </p:cNvPr>
          <p:cNvSpPr>
            <a:spLocks noGrp="1"/>
          </p:cNvSpPr>
          <p:nvPr>
            <p:ph sz="quarter" idx="10"/>
          </p:nvPr>
        </p:nvSpPr>
        <p:spPr>
          <a:xfrm>
            <a:off x="539552" y="764704"/>
            <a:ext cx="8136904" cy="5527845"/>
          </a:xfrm>
        </p:spPr>
        <p:txBody>
          <a:bodyPr/>
          <a:lstStyle/>
          <a:p>
            <a:r>
              <a:rPr lang="zh-CN" altLang="en-US" dirty="0"/>
              <a:t>零概率值问题：</a:t>
            </a:r>
            <a:r>
              <a:rPr lang="zh-CN" altLang="en-US" sz="2000" dirty="0">
                <a:solidFill>
                  <a:schemeClr val="tx1"/>
                </a:solidFill>
              </a:rPr>
              <a:t>朴素贝叶斯分类需要每一个条件概率都必须非零，否则预测的概率将为零</a:t>
            </a:r>
            <a:endParaRPr lang="en-US" altLang="zh-CN" sz="2000" dirty="0"/>
          </a:p>
          <a:p>
            <a:endParaRPr lang="en-US" altLang="zh-CN" dirty="0"/>
          </a:p>
          <a:p>
            <a:r>
              <a:rPr lang="zh-CN" altLang="en-US" dirty="0"/>
              <a:t>如何克服：</a:t>
            </a:r>
            <a:r>
              <a:rPr lang="zh-CN" altLang="en-US" sz="2000" dirty="0">
                <a:solidFill>
                  <a:schemeClr val="tx1"/>
                </a:solidFill>
              </a:rPr>
              <a:t>拉普拉斯校准</a:t>
            </a:r>
            <a:endParaRPr lang="en-US" altLang="zh-CN" sz="2000" dirty="0"/>
          </a:p>
          <a:p>
            <a:pPr lvl="1"/>
            <a:r>
              <a:rPr lang="zh-CN" altLang="en-US" sz="1800" dirty="0">
                <a:solidFill>
                  <a:schemeClr val="tx1"/>
                </a:solidFill>
              </a:rPr>
              <a:t>例如：假定样本集有</a:t>
            </a:r>
            <a:r>
              <a:rPr lang="en-US" altLang="zh-CN" sz="1800" dirty="0">
                <a:solidFill>
                  <a:schemeClr val="tx1"/>
                </a:solidFill>
              </a:rPr>
              <a:t>1000 </a:t>
            </a:r>
            <a:r>
              <a:rPr lang="zh-CN" altLang="en-US" sz="1800" dirty="0">
                <a:solidFill>
                  <a:schemeClr val="tx1"/>
                </a:solidFill>
              </a:rPr>
              <a:t>个样本，</a:t>
            </a:r>
            <a:r>
              <a:rPr lang="en-US" altLang="zh-CN" sz="1800" dirty="0">
                <a:solidFill>
                  <a:schemeClr val="tx1"/>
                </a:solidFill>
              </a:rPr>
              <a:t>income=low (0), income= medium (990), and income = high (10), </a:t>
            </a:r>
            <a:r>
              <a:rPr lang="zh-CN" altLang="en-US" sz="1800" dirty="0">
                <a:solidFill>
                  <a:schemeClr val="tx1"/>
                </a:solidFill>
              </a:rPr>
              <a:t>用拉普拉斯校准为每一类增加</a:t>
            </a:r>
            <a:r>
              <a:rPr lang="en-US" altLang="zh-CN" sz="1800" dirty="0">
                <a:solidFill>
                  <a:schemeClr val="tx1"/>
                </a:solidFill>
              </a:rPr>
              <a:t> 1 </a:t>
            </a:r>
            <a:r>
              <a:rPr lang="zh-CN" altLang="en-US" sz="1800" dirty="0">
                <a:solidFill>
                  <a:schemeClr val="tx1"/>
                </a:solidFill>
              </a:rPr>
              <a:t>个样本，则：</a:t>
            </a:r>
            <a:endParaRPr lang="en-US" altLang="zh-CN" sz="1800" dirty="0">
              <a:solidFill>
                <a:schemeClr val="tx1"/>
              </a:solidFill>
            </a:endParaRPr>
          </a:p>
          <a:p>
            <a:pPr marL="360045" indent="0">
              <a:spcBef>
                <a:spcPts val="0"/>
              </a:spcBef>
              <a:buClr>
                <a:srgbClr val="FF0000"/>
              </a:buClr>
              <a:buNone/>
            </a:pPr>
            <a:r>
              <a:rPr lang="en-US" altLang="zh-CN" sz="2000" dirty="0">
                <a:solidFill>
                  <a:schemeClr val="tx1"/>
                </a:solidFill>
              </a:rPr>
              <a:t>	</a:t>
            </a:r>
            <a:r>
              <a:rPr lang="en-US" altLang="zh-CN" sz="2000" dirty="0" err="1">
                <a:solidFill>
                  <a:schemeClr val="tx1"/>
                </a:solidFill>
              </a:rPr>
              <a:t>Prob</a:t>
            </a:r>
            <a:r>
              <a:rPr lang="en-US" altLang="zh-CN" sz="2000" dirty="0">
                <a:solidFill>
                  <a:schemeClr val="tx1"/>
                </a:solidFill>
              </a:rPr>
              <a:t>(income = low) = 1/1003</a:t>
            </a:r>
            <a:r>
              <a:rPr lang="zh-CN" altLang="en-US" sz="2000" dirty="0">
                <a:solidFill>
                  <a:schemeClr val="tx1"/>
                </a:solidFill>
              </a:rPr>
              <a:t>，</a:t>
            </a:r>
            <a:endParaRPr lang="en-US" altLang="zh-CN" sz="2000" dirty="0">
              <a:solidFill>
                <a:schemeClr val="tx1"/>
              </a:solidFill>
            </a:endParaRPr>
          </a:p>
          <a:p>
            <a:pPr marL="360045" indent="0">
              <a:spcBef>
                <a:spcPts val="0"/>
              </a:spcBef>
              <a:buClr>
                <a:srgbClr val="FF0000"/>
              </a:buClr>
              <a:buNone/>
            </a:pPr>
            <a:r>
              <a:rPr lang="en-US" altLang="zh-CN" sz="2000" dirty="0">
                <a:solidFill>
                  <a:schemeClr val="tx1"/>
                </a:solidFill>
              </a:rPr>
              <a:t>	</a:t>
            </a:r>
            <a:r>
              <a:rPr lang="en-US" altLang="zh-CN" sz="2000" dirty="0" err="1">
                <a:solidFill>
                  <a:schemeClr val="tx1"/>
                </a:solidFill>
              </a:rPr>
              <a:t>Prob</a:t>
            </a:r>
            <a:r>
              <a:rPr lang="en-US" altLang="zh-CN" sz="2000" dirty="0">
                <a:solidFill>
                  <a:schemeClr val="tx1"/>
                </a:solidFill>
              </a:rPr>
              <a:t>(income = medium) = 991/1003</a:t>
            </a:r>
            <a:r>
              <a:rPr lang="zh-CN" altLang="en-US" sz="2000" dirty="0">
                <a:solidFill>
                  <a:schemeClr val="tx1"/>
                </a:solidFill>
              </a:rPr>
              <a:t>，</a:t>
            </a:r>
            <a:endParaRPr lang="en-US" altLang="zh-CN" sz="2000" dirty="0">
              <a:solidFill>
                <a:schemeClr val="tx1"/>
              </a:solidFill>
            </a:endParaRPr>
          </a:p>
          <a:p>
            <a:pPr marL="360045" indent="0">
              <a:spcBef>
                <a:spcPts val="0"/>
              </a:spcBef>
              <a:buClr>
                <a:srgbClr val="FF0000"/>
              </a:buClr>
              <a:buNone/>
            </a:pPr>
            <a:r>
              <a:rPr lang="en-US" altLang="zh-CN" sz="2000" dirty="0">
                <a:solidFill>
                  <a:schemeClr val="tx1"/>
                </a:solidFill>
              </a:rPr>
              <a:t>	</a:t>
            </a:r>
            <a:r>
              <a:rPr lang="en-US" altLang="zh-CN" sz="2000" dirty="0" err="1">
                <a:solidFill>
                  <a:schemeClr val="tx1"/>
                </a:solidFill>
              </a:rPr>
              <a:t>Prob</a:t>
            </a:r>
            <a:r>
              <a:rPr lang="en-US" altLang="zh-CN" sz="2000" dirty="0">
                <a:solidFill>
                  <a:schemeClr val="tx1"/>
                </a:solidFill>
              </a:rPr>
              <a:t>(income = high) = 11/1003</a:t>
            </a:r>
          </a:p>
          <a:p>
            <a:pPr marL="360045" lvl="1" indent="0">
              <a:spcBef>
                <a:spcPts val="0"/>
              </a:spcBef>
              <a:buClr>
                <a:srgbClr val="0000FF"/>
              </a:buClr>
              <a:buNone/>
            </a:pPr>
            <a:r>
              <a:rPr lang="en-US" altLang="zh-CN" dirty="0"/>
              <a:t>	</a:t>
            </a:r>
            <a:r>
              <a:rPr lang="zh-CN" altLang="en-US" dirty="0"/>
              <a:t>校准过的概率估计与相应未校准的估计很接近，避免了零概率值。</a:t>
            </a:r>
            <a:endParaRPr lang="en-US" altLang="zh-CN" dirty="0"/>
          </a:p>
          <a:p>
            <a:endParaRPr lang="en-US" altLang="zh-CN" dirty="0"/>
          </a:p>
          <a:p>
            <a:pPr marL="0" indent="0">
              <a:buClr>
                <a:srgbClr val="FF0000"/>
              </a:buClr>
              <a:buNone/>
            </a:pPr>
            <a:r>
              <a:rPr lang="en-US" altLang="zh-CN" dirty="0"/>
              <a:t>	</a:t>
            </a:r>
          </a:p>
          <a:p>
            <a:endParaRPr lang="zh-CN" altLang="en-US" dirty="0"/>
          </a:p>
        </p:txBody>
      </p:sp>
      <p:graphicFrame>
        <p:nvGraphicFramePr>
          <p:cNvPr id="4" name="Object 4">
            <a:extLst>
              <a:ext uri="{FF2B5EF4-FFF2-40B4-BE49-F238E27FC236}">
                <a16:creationId xmlns="" xmlns:a16="http://schemas.microsoft.com/office/drawing/2014/main" id="{63F43D8C-2EE1-403A-A323-CEFFE06BD556}"/>
              </a:ext>
            </a:extLst>
          </p:cNvPr>
          <p:cNvGraphicFramePr>
            <a:graphicFrameLocks/>
          </p:cNvGraphicFramePr>
          <p:nvPr>
            <p:extLst>
              <p:ext uri="{D42A27DB-BD31-4B8C-83A1-F6EECF244321}">
                <p14:modId xmlns:p14="http://schemas.microsoft.com/office/powerpoint/2010/main" val="1018187647"/>
              </p:ext>
            </p:extLst>
          </p:nvPr>
        </p:nvGraphicFramePr>
        <p:xfrm>
          <a:off x="3851920" y="1412776"/>
          <a:ext cx="2448272" cy="864096"/>
        </p:xfrm>
        <a:graphic>
          <a:graphicData uri="http://schemas.openxmlformats.org/presentationml/2006/ole">
            <mc:AlternateContent xmlns:mc="http://schemas.openxmlformats.org/markup-compatibility/2006">
              <mc:Choice xmlns:v="urn:schemas-microsoft-com:vml" Requires="v">
                <p:oleObj spid="_x0000_s16495" name="Equation" r:id="rId3" imgW="1854200" imgH="508000" progId="Equation.DSMT4">
                  <p:embed/>
                </p:oleObj>
              </mc:Choice>
              <mc:Fallback>
                <p:oleObj name="Equation" r:id="rId3" imgW="1854200" imgH="508000" progId="Equation.DSMT4">
                  <p:embed/>
                  <p:pic>
                    <p:nvPicPr>
                      <p:cNvPr id="4" name="Object 4">
                        <a:extLst>
                          <a:ext uri="{FF2B5EF4-FFF2-40B4-BE49-F238E27FC236}">
                            <a16:creationId xmlns="" xmlns:a16="http://schemas.microsoft.com/office/drawing/2014/main" id="{334761C3-1884-457E-9252-E00EB4E6E00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1412776"/>
                        <a:ext cx="2448272" cy="8640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2667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3CF79-75A6-4784-9F58-047B3D5942F1}"/>
              </a:ext>
            </a:extLst>
          </p:cNvPr>
          <p:cNvSpPr>
            <a:spLocks noGrp="1"/>
          </p:cNvSpPr>
          <p:nvPr>
            <p:ph type="title"/>
          </p:nvPr>
        </p:nvSpPr>
        <p:spPr/>
        <p:txBody>
          <a:bodyPr/>
          <a:lstStyle/>
          <a:p>
            <a:r>
              <a:rPr lang="zh-CN" altLang="en-US" dirty="0"/>
              <a:t>分类 </a:t>
            </a:r>
            <a:r>
              <a:rPr lang="en-US" altLang="zh-CN" dirty="0"/>
              <a:t>VS. </a:t>
            </a:r>
            <a:r>
              <a:rPr lang="zh-CN" altLang="en-US" dirty="0"/>
              <a:t>预测</a:t>
            </a:r>
          </a:p>
        </p:txBody>
      </p:sp>
      <p:sp>
        <p:nvSpPr>
          <p:cNvPr id="3" name="内容占位符 2">
            <a:extLst>
              <a:ext uri="{FF2B5EF4-FFF2-40B4-BE49-F238E27FC236}">
                <a16:creationId xmlns="" xmlns:a16="http://schemas.microsoft.com/office/drawing/2014/main" id="{86481B7A-5033-42BF-8471-A136CCACDB70}"/>
              </a:ext>
            </a:extLst>
          </p:cNvPr>
          <p:cNvSpPr>
            <a:spLocks noGrp="1"/>
          </p:cNvSpPr>
          <p:nvPr>
            <p:ph sz="quarter" idx="10"/>
          </p:nvPr>
        </p:nvSpPr>
        <p:spPr/>
        <p:txBody>
          <a:bodyPr/>
          <a:lstStyle/>
          <a:p>
            <a:r>
              <a:rPr lang="zh-CN" altLang="en-US" dirty="0"/>
              <a:t>预测</a:t>
            </a:r>
          </a:p>
          <a:p>
            <a:pPr lvl="1">
              <a:buSzPct val="100000"/>
            </a:pPr>
            <a:r>
              <a:rPr lang="zh-CN" altLang="en-US" dirty="0"/>
              <a:t>构建连续函数值模型</a:t>
            </a:r>
            <a:endParaRPr lang="en-US" altLang="zh-CN" dirty="0"/>
          </a:p>
          <a:p>
            <a:pPr lvl="1">
              <a:buSzPct val="100000"/>
            </a:pPr>
            <a:r>
              <a:rPr lang="zh-CN" altLang="en-US" dirty="0"/>
              <a:t>用于预测未知值或缺省值（连续值）</a:t>
            </a:r>
          </a:p>
          <a:p>
            <a:r>
              <a:rPr lang="zh-CN" altLang="en-US" dirty="0"/>
              <a:t>预测示例</a:t>
            </a:r>
          </a:p>
          <a:p>
            <a:pPr lvl="1">
              <a:buSzPct val="100000"/>
            </a:pPr>
            <a:r>
              <a:rPr lang="zh-CN" altLang="en-US" dirty="0"/>
              <a:t>银行贷款员需要预测贷给某个顾客多少钱是安全的。我们需要构造一个预测器，预测一个连续值函数或有序值，常用方法是回归分析。</a:t>
            </a:r>
            <a:endParaRPr lang="en-US" altLang="zh-CN" dirty="0"/>
          </a:p>
          <a:p>
            <a:pPr lvl="1">
              <a:buSzPct val="100000"/>
            </a:pPr>
            <a:r>
              <a:rPr lang="zh-CN" altLang="en-US" dirty="0"/>
              <a:t>红酒品质鉴别。</a:t>
            </a:r>
            <a:endParaRPr lang="en-US" altLang="zh-CN" dirty="0"/>
          </a:p>
          <a:p>
            <a:pPr marL="360000" lvl="1" indent="-360000">
              <a:buSzPct val="100000"/>
              <a:buFont typeface="Wingdings" panose="05000000000000000000" pitchFamily="2" charset="2"/>
              <a:buChar char=""/>
            </a:pPr>
            <a:r>
              <a:rPr lang="zh-CN" altLang="en-US" sz="2200" dirty="0">
                <a:solidFill>
                  <a:srgbClr val="0000FF"/>
                </a:solidFill>
              </a:rPr>
              <a:t>预测方法</a:t>
            </a:r>
            <a:endParaRPr lang="en-US" altLang="zh-CN" sz="2200" dirty="0">
              <a:solidFill>
                <a:srgbClr val="0000FF"/>
              </a:solidFill>
            </a:endParaRPr>
          </a:p>
          <a:p>
            <a:pPr lvl="1">
              <a:buSzPct val="100000"/>
            </a:pPr>
            <a:r>
              <a:rPr lang="zh-CN" altLang="en-US" sz="2400" dirty="0"/>
              <a:t> </a:t>
            </a:r>
            <a:r>
              <a:rPr lang="zh-CN" altLang="en-US" dirty="0"/>
              <a:t>线性回归、 多元回归、 非线性回归</a:t>
            </a:r>
          </a:p>
          <a:p>
            <a:pPr lvl="1">
              <a:buSzPct val="100000"/>
            </a:pPr>
            <a:endParaRPr lang="zh-CN" altLang="en-US" dirty="0"/>
          </a:p>
          <a:p>
            <a:endParaRPr lang="zh-CN" altLang="en-US" dirty="0"/>
          </a:p>
        </p:txBody>
      </p:sp>
    </p:spTree>
    <p:extLst>
      <p:ext uri="{BB962C8B-B14F-4D97-AF65-F5344CB8AC3E}">
        <p14:creationId xmlns:p14="http://schemas.microsoft.com/office/powerpoint/2010/main" val="1958575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F26C41-550D-4470-A8B2-69FDCE498391}"/>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 xmlns:a16="http://schemas.microsoft.com/office/drawing/2014/main" id="{8F744779-6F44-455E-A009-189FCE5B8AF2}"/>
              </a:ext>
            </a:extLst>
          </p:cNvPr>
          <p:cNvSpPr>
            <a:spLocks noGrp="1"/>
          </p:cNvSpPr>
          <p:nvPr>
            <p:ph sz="quarter" idx="10"/>
          </p:nvPr>
        </p:nvSpPr>
        <p:spPr/>
        <p:txBody>
          <a:bodyPr/>
          <a:lstStyle/>
          <a:p>
            <a:r>
              <a:rPr lang="zh-CN" altLang="en-US" dirty="0"/>
              <a:t>属性独立性假设问题：</a:t>
            </a:r>
            <a:r>
              <a:rPr lang="zh-CN" altLang="en-US" sz="2000" dirty="0">
                <a:solidFill>
                  <a:schemeClr val="tx1"/>
                </a:solidFill>
              </a:rPr>
              <a:t>使得朴素贝叶斯分类成为可能，但是实践中很少满足，因为属性（变量）通常是相关的</a:t>
            </a:r>
            <a:endParaRPr lang="en-US" altLang="zh-CN" sz="2000" dirty="0">
              <a:solidFill>
                <a:schemeClr val="tx1"/>
              </a:solidFill>
            </a:endParaRPr>
          </a:p>
          <a:p>
            <a:r>
              <a:rPr lang="zh-CN" altLang="en-US" dirty="0"/>
              <a:t>如何克服</a:t>
            </a:r>
            <a:r>
              <a:rPr lang="en-US" altLang="zh-CN" dirty="0"/>
              <a:t>:</a:t>
            </a:r>
          </a:p>
          <a:p>
            <a:pPr lvl="1"/>
            <a:r>
              <a:rPr lang="zh-CN" altLang="en-US" dirty="0"/>
              <a:t>贝叶斯信念网络</a:t>
            </a:r>
            <a:r>
              <a:rPr lang="en-US" altLang="zh-CN" dirty="0"/>
              <a:t>, </a:t>
            </a:r>
            <a:r>
              <a:rPr lang="zh-CN" altLang="en-US" dirty="0"/>
              <a:t>联合属性的贝叶斯推理和因果关系</a:t>
            </a:r>
            <a:endParaRPr lang="en-US" altLang="zh-CN" dirty="0"/>
          </a:p>
          <a:p>
            <a:pPr lvl="1"/>
            <a:r>
              <a:rPr lang="zh-CN" altLang="en-US" dirty="0"/>
              <a:t>决策树</a:t>
            </a:r>
            <a:r>
              <a:rPr lang="en-US" altLang="zh-CN" dirty="0"/>
              <a:t>, </a:t>
            </a:r>
            <a:r>
              <a:rPr lang="zh-CN" altLang="en-US" dirty="0"/>
              <a:t>在一个时刻只推理一个属性，首先考虑最重要的属性</a:t>
            </a:r>
          </a:p>
          <a:p>
            <a:endParaRPr lang="en-US" altLang="zh-CN" dirty="0"/>
          </a:p>
          <a:p>
            <a:endParaRPr lang="zh-CN" altLang="en-US" dirty="0"/>
          </a:p>
        </p:txBody>
      </p:sp>
    </p:spTree>
    <p:extLst>
      <p:ext uri="{BB962C8B-B14F-4D97-AF65-F5344CB8AC3E}">
        <p14:creationId xmlns:p14="http://schemas.microsoft.com/office/powerpoint/2010/main" val="2863695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7A2C63-5FD7-471D-A4F7-2FE7BD9FBF3B}"/>
              </a:ext>
            </a:extLst>
          </p:cNvPr>
          <p:cNvSpPr>
            <a:spLocks noGrp="1"/>
          </p:cNvSpPr>
          <p:nvPr>
            <p:ph type="title"/>
          </p:nvPr>
        </p:nvSpPr>
        <p:spPr/>
        <p:txBody>
          <a:bodyPr/>
          <a:lstStyle/>
          <a:p>
            <a:r>
              <a:rPr lang="zh-CN" altLang="en-US" dirty="0"/>
              <a:t>朴素贝叶斯分类</a:t>
            </a:r>
            <a:r>
              <a:rPr lang="zh-CN" altLang="en-US" dirty="0"/>
              <a:t>－例</a:t>
            </a:r>
            <a:r>
              <a:rPr lang="en-US" altLang="zh-CN" dirty="0"/>
              <a:t>5.3</a:t>
            </a:r>
            <a:endParaRPr lang="zh-CN" altLang="en-US" dirty="0"/>
          </a:p>
        </p:txBody>
      </p:sp>
      <p:sp>
        <p:nvSpPr>
          <p:cNvPr id="3" name="内容占位符 2">
            <a:extLst>
              <a:ext uri="{FF2B5EF4-FFF2-40B4-BE49-F238E27FC236}">
                <a16:creationId xmlns="" xmlns:a16="http://schemas.microsoft.com/office/drawing/2014/main" id="{276B96B7-7449-43A7-98EF-19084EE1DCF7}"/>
              </a:ext>
            </a:extLst>
          </p:cNvPr>
          <p:cNvSpPr>
            <a:spLocks noGrp="1"/>
          </p:cNvSpPr>
          <p:nvPr>
            <p:ph sz="quarter" idx="10"/>
          </p:nvPr>
        </p:nvSpPr>
        <p:spPr>
          <a:xfrm>
            <a:off x="200540" y="764704"/>
            <a:ext cx="8784976" cy="5527845"/>
          </a:xfrm>
        </p:spPr>
        <p:txBody>
          <a:bodyPr/>
          <a:lstStyle/>
          <a:p>
            <a:pPr marL="0" indent="0">
              <a:lnSpc>
                <a:spcPct val="120000"/>
              </a:lnSpc>
              <a:buNone/>
            </a:pPr>
            <a:r>
              <a:rPr lang="zh-CN" altLang="en-US" dirty="0">
                <a:solidFill>
                  <a:srgbClr val="FF0000"/>
                </a:solidFill>
              </a:rPr>
              <a:t>例</a:t>
            </a:r>
            <a:r>
              <a:rPr lang="en-US" altLang="zh-CN" dirty="0">
                <a:solidFill>
                  <a:srgbClr val="FF0000"/>
                </a:solidFill>
              </a:rPr>
              <a:t>5.3</a:t>
            </a:r>
            <a:r>
              <a:rPr lang="zh-CN" altLang="en-US" dirty="0">
                <a:solidFill>
                  <a:srgbClr val="FF0000"/>
                </a:solidFill>
              </a:rPr>
              <a:t>：</a:t>
            </a:r>
            <a:r>
              <a:rPr lang="zh-CN" altLang="en-US" sz="2000" dirty="0">
                <a:solidFill>
                  <a:schemeClr val="tx1"/>
                </a:solidFill>
              </a:rPr>
              <a:t>两类：</a:t>
            </a:r>
            <a:r>
              <a:rPr lang="en-US" altLang="zh-CN" sz="2000" dirty="0">
                <a:solidFill>
                  <a:schemeClr val="tx1"/>
                </a:solidFill>
              </a:rPr>
              <a:t>C1:buys_computer = ‘yes’</a:t>
            </a:r>
            <a:r>
              <a:rPr lang="zh-CN" altLang="en-US" sz="2000" dirty="0">
                <a:solidFill>
                  <a:schemeClr val="tx1"/>
                </a:solidFill>
              </a:rPr>
              <a:t>，</a:t>
            </a:r>
            <a:r>
              <a:rPr lang="en-US" altLang="zh-CN" sz="2000" dirty="0">
                <a:solidFill>
                  <a:schemeClr val="tx1"/>
                </a:solidFill>
              </a:rPr>
              <a:t>C2:buys_computer = ‘no’</a:t>
            </a:r>
            <a:r>
              <a:rPr lang="zh-CN" altLang="en-US" sz="2000" dirty="0">
                <a:solidFill>
                  <a:schemeClr val="tx1"/>
                </a:solidFill>
              </a:rPr>
              <a:t>；</a:t>
            </a:r>
            <a:r>
              <a:rPr lang="zh-CN" altLang="en-US" sz="2000" dirty="0" smtClean="0">
                <a:solidFill>
                  <a:schemeClr val="tx1"/>
                </a:solidFill>
              </a:rPr>
              <a:t>希望预测以下样本的类标号：</a:t>
            </a:r>
            <a:endParaRPr lang="en-US" altLang="zh-CN" sz="2000" dirty="0">
              <a:solidFill>
                <a:schemeClr val="tx1"/>
              </a:solidFill>
            </a:endParaRPr>
          </a:p>
          <a:p>
            <a:pPr marL="0" indent="0">
              <a:lnSpc>
                <a:spcPct val="120000"/>
              </a:lnSpc>
              <a:buNone/>
            </a:pPr>
            <a:r>
              <a:rPr lang="en-US" altLang="zh-CN" sz="2000" dirty="0">
                <a:solidFill>
                  <a:schemeClr val="tx1"/>
                </a:solidFill>
              </a:rPr>
              <a:t>X = (age &lt;=30,Income = medium,Student = yes</a:t>
            </a:r>
            <a:r>
              <a:rPr lang="zh-CN" altLang="en-US" sz="2000" dirty="0">
                <a:solidFill>
                  <a:schemeClr val="tx1"/>
                </a:solidFill>
              </a:rPr>
              <a:t>，</a:t>
            </a:r>
            <a:r>
              <a:rPr lang="en-US" altLang="zh-CN" sz="2000" dirty="0">
                <a:solidFill>
                  <a:schemeClr val="tx1"/>
                </a:solidFill>
              </a:rPr>
              <a:t>Credit_rating = Fair)</a:t>
            </a:r>
          </a:p>
          <a:p>
            <a:pPr lvl="1"/>
            <a:endParaRPr lang="en-US" altLang="zh-CN" dirty="0"/>
          </a:p>
          <a:p>
            <a:endParaRPr lang="zh-CN" altLang="en-US" dirty="0"/>
          </a:p>
        </p:txBody>
      </p:sp>
      <p:graphicFrame>
        <p:nvGraphicFramePr>
          <p:cNvPr id="9" name="Object 3">
            <a:extLst>
              <a:ext uri="{FF2B5EF4-FFF2-40B4-BE49-F238E27FC236}">
                <a16:creationId xmlns="" xmlns:a16="http://schemas.microsoft.com/office/drawing/2014/main" id="{9365D6B8-7FE0-4D0D-BED1-05CE471E163D}"/>
              </a:ext>
            </a:extLst>
          </p:cNvPr>
          <p:cNvGraphicFramePr>
            <a:graphicFrameLocks/>
          </p:cNvGraphicFramePr>
          <p:nvPr>
            <p:extLst>
              <p:ext uri="{D42A27DB-BD31-4B8C-83A1-F6EECF244321}">
                <p14:modId xmlns:p14="http://schemas.microsoft.com/office/powerpoint/2010/main" val="4008688553"/>
              </p:ext>
            </p:extLst>
          </p:nvPr>
        </p:nvGraphicFramePr>
        <p:xfrm>
          <a:off x="1187624" y="2146054"/>
          <a:ext cx="6552728" cy="4290511"/>
        </p:xfrm>
        <a:graphic>
          <a:graphicData uri="http://schemas.openxmlformats.org/presentationml/2006/ole">
            <mc:AlternateContent xmlns:mc="http://schemas.openxmlformats.org/markup-compatibility/2006">
              <mc:Choice xmlns:v="urn:schemas-microsoft-com:vml" Requires="v">
                <p:oleObj spid="_x0000_s17511" name="Worksheet" r:id="rId3" imgW="6115507" imgH="4457948" progId="Excel.Sheet.8">
                  <p:embed/>
                </p:oleObj>
              </mc:Choice>
              <mc:Fallback>
                <p:oleObj name="Worksheet" r:id="rId3" imgW="6115507" imgH="4457948" progId="Excel.Sheet.8">
                  <p:embed/>
                  <p:pic>
                    <p:nvPicPr>
                      <p:cNvPr id="48132"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146054"/>
                        <a:ext cx="6552728" cy="429051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05607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7A2C63-5FD7-471D-A4F7-2FE7BD9FBF3B}"/>
              </a:ext>
            </a:extLst>
          </p:cNvPr>
          <p:cNvSpPr>
            <a:spLocks noGrp="1"/>
          </p:cNvSpPr>
          <p:nvPr>
            <p:ph type="title"/>
          </p:nvPr>
        </p:nvSpPr>
        <p:spPr/>
        <p:txBody>
          <a:bodyPr/>
          <a:lstStyle/>
          <a:p>
            <a:r>
              <a:rPr lang="zh-CN" altLang="en-US" dirty="0"/>
              <a:t>朴素贝叶斯分类</a:t>
            </a:r>
            <a:r>
              <a:rPr lang="zh-CN" altLang="en-US" dirty="0"/>
              <a:t>－例</a:t>
            </a:r>
            <a:r>
              <a:rPr lang="en-US" altLang="zh-CN" dirty="0"/>
              <a:t>5.3</a:t>
            </a:r>
            <a:endParaRPr lang="zh-CN" altLang="en-US" dirty="0"/>
          </a:p>
        </p:txBody>
      </p:sp>
      <p:sp>
        <p:nvSpPr>
          <p:cNvPr id="3" name="内容占位符 2">
            <a:extLst>
              <a:ext uri="{FF2B5EF4-FFF2-40B4-BE49-F238E27FC236}">
                <a16:creationId xmlns="" xmlns:a16="http://schemas.microsoft.com/office/drawing/2014/main" id="{276B96B7-7449-43A7-98EF-19084EE1DCF7}"/>
              </a:ext>
            </a:extLst>
          </p:cNvPr>
          <p:cNvSpPr>
            <a:spLocks noGrp="1"/>
          </p:cNvSpPr>
          <p:nvPr>
            <p:ph sz="quarter" idx="10"/>
          </p:nvPr>
        </p:nvSpPr>
        <p:spPr>
          <a:xfrm>
            <a:off x="539552" y="764704"/>
            <a:ext cx="8604448" cy="5527845"/>
          </a:xfrm>
        </p:spPr>
        <p:txBody>
          <a:bodyPr/>
          <a:lstStyle/>
          <a:p>
            <a:pPr marL="0" indent="0">
              <a:lnSpc>
                <a:spcPct val="120000"/>
              </a:lnSpc>
              <a:buNone/>
            </a:pPr>
            <a:r>
              <a:rPr lang="zh-CN" altLang="en-US" dirty="0">
                <a:solidFill>
                  <a:srgbClr val="FF0000"/>
                </a:solidFill>
              </a:rPr>
              <a:t>解：</a:t>
            </a:r>
            <a:endParaRPr lang="en-US" altLang="zh-CN" dirty="0">
              <a:solidFill>
                <a:srgbClr val="FF0000"/>
              </a:solidFill>
            </a:endParaRPr>
          </a:p>
          <a:p>
            <a:pPr lvl="1"/>
            <a:endParaRPr lang="en-US" altLang="zh-CN" dirty="0"/>
          </a:p>
          <a:p>
            <a:endParaRPr lang="zh-CN" altLang="en-US" dirty="0"/>
          </a:p>
        </p:txBody>
      </p:sp>
      <p:sp>
        <p:nvSpPr>
          <p:cNvPr id="5" name="矩形 4">
            <a:extLst>
              <a:ext uri="{FF2B5EF4-FFF2-40B4-BE49-F238E27FC236}">
                <a16:creationId xmlns="" xmlns:a16="http://schemas.microsoft.com/office/drawing/2014/main" id="{6222399A-4DB5-4180-A181-BD5A95CD76E0}"/>
              </a:ext>
            </a:extLst>
          </p:cNvPr>
          <p:cNvSpPr/>
          <p:nvPr/>
        </p:nvSpPr>
        <p:spPr>
          <a:xfrm>
            <a:off x="1187624" y="836712"/>
            <a:ext cx="7776864" cy="5509200"/>
          </a:xfrm>
          <a:prstGeom prst="rect">
            <a:avLst/>
          </a:prstGeom>
        </p:spPr>
        <p:txBody>
          <a:bodyPr wrap="square">
            <a:spAutoFit/>
          </a:bodyPr>
          <a:lstStyle/>
          <a:p>
            <a:pPr eaLnBrk="1" hangingPunct="1">
              <a:lnSpc>
                <a:spcPct val="80000"/>
              </a:lnSpc>
              <a:buClr>
                <a:srgbClr val="FF0000"/>
              </a:buClr>
            </a:pPr>
            <a:r>
              <a:rPr lang="en-US" altLang="zh-CN" sz="2000" dirty="0">
                <a:latin typeface="Times New Roman" panose="02020603050405020304" pitchFamily="18" charset="0"/>
              </a:rPr>
              <a:t>P(Ci):  P(buys_computer = “yes”)  = 9/14 = 0.643</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P(buys_computer = “no”) = 5/14= 0.357</a:t>
            </a:r>
          </a:p>
          <a:p>
            <a:pPr eaLnBrk="1" hangingPunct="1">
              <a:lnSpc>
                <a:spcPct val="80000"/>
              </a:lnSpc>
              <a:buFont typeface="Wingdings" panose="05000000000000000000" pitchFamily="2" charset="2"/>
              <a:buNone/>
            </a:pPr>
            <a:endParaRPr lang="en-US" altLang="zh-CN" sz="2000" dirty="0">
              <a:latin typeface="Times New Roman" panose="02020603050405020304" pitchFamily="18" charset="0"/>
            </a:endParaRPr>
          </a:p>
          <a:p>
            <a:pPr eaLnBrk="1" hangingPunct="1">
              <a:lnSpc>
                <a:spcPct val="80000"/>
              </a:lnSpc>
              <a:buClr>
                <a:srgbClr val="FF0000"/>
              </a:buClr>
            </a:pPr>
            <a:r>
              <a:rPr lang="en-US" altLang="zh-CN" sz="2000" dirty="0">
                <a:latin typeface="Times New Roman" panose="02020603050405020304" pitchFamily="18" charset="0"/>
              </a:rPr>
              <a:t>Compute P(X|Ci) for each class</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P(age=“&lt;30” | buys_computer=“yes”)  = 2/9=0.222</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P(age=“&lt;30” | buys_computer=“no”) = 3/5 =0.6</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P(income=“medium” | buys_computer=“yes”)= 4/9 =0.444</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P(income=“medium” | buys_computer=“no”) = 2/5 = 0.4</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P(student=“yes” | buys_computer=“yes)= 6/9 =0.667</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P(student=“yes” | buys_computer=“no”)= 1/5=0.2</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P(credit_rating=“fair” | buys_computer=“yes”)=6/9=0.667</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P(credit_rating=“fair” | buys_computer=“no”)=2/5=0.4</a:t>
            </a:r>
          </a:p>
          <a:p>
            <a:pPr eaLnBrk="1" hangingPunct="1">
              <a:lnSpc>
                <a:spcPct val="80000"/>
              </a:lnSpc>
              <a:buFont typeface="Wingdings" panose="05000000000000000000" pitchFamily="2" charset="2"/>
              <a:buNone/>
            </a:pPr>
            <a:endParaRPr lang="en-US" altLang="zh-CN" sz="2000" dirty="0">
              <a:latin typeface="Times New Roman" panose="02020603050405020304" pitchFamily="18" charset="0"/>
            </a:endParaRPr>
          </a:p>
          <a:p>
            <a:pPr eaLnBrk="1" hangingPunct="1">
              <a:lnSpc>
                <a:spcPct val="80000"/>
              </a:lnSpc>
              <a:buClr>
                <a:srgbClr val="FF0000"/>
              </a:buClr>
            </a:pPr>
            <a:r>
              <a:rPr lang="en-US" altLang="zh-CN" sz="2000" b="1" dirty="0">
                <a:latin typeface="Times New Roman" panose="02020603050405020304" pitchFamily="18" charset="0"/>
              </a:rPr>
              <a:t>X=(age&lt;=30 , income =medium, student=yes, credit_rating=fair)</a:t>
            </a:r>
          </a:p>
          <a:p>
            <a:pPr eaLnBrk="1" hangingPunct="1">
              <a:lnSpc>
                <a:spcPct val="80000"/>
              </a:lnSpc>
              <a:buFont typeface="Wingdings" panose="05000000000000000000" pitchFamily="2" charset="2"/>
              <a:buNone/>
            </a:pPr>
            <a:r>
              <a:rPr lang="en-US" altLang="zh-CN" sz="2000" b="1" dirty="0">
                <a:latin typeface="Times New Roman" panose="02020603050405020304" pitchFamily="18" charset="0"/>
              </a:rPr>
              <a:t>P(X|Ci) :</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P(X|buys_computer=“yes”)= 0.222 x 0.444 x 0.667 x 0.0.667 =0.044</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P(X|buys_computer=“no”)= 0.6 x 0.4 x 0.2 x 0.4 =0.019</a:t>
            </a:r>
          </a:p>
          <a:p>
            <a:pPr eaLnBrk="1" hangingPunct="1">
              <a:lnSpc>
                <a:spcPct val="80000"/>
              </a:lnSpc>
              <a:buFont typeface="Wingdings" panose="05000000000000000000" pitchFamily="2" charset="2"/>
              <a:buNone/>
            </a:pPr>
            <a:r>
              <a:rPr lang="en-US" altLang="zh-CN" sz="2000" b="1" dirty="0">
                <a:latin typeface="Times New Roman" panose="02020603050405020304" pitchFamily="18" charset="0"/>
              </a:rPr>
              <a:t>P(X|Ci)*P(Ci ) :</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P(X|buys_computer=“yes”) * P(buys_computer=“yes”)=0.028</a:t>
            </a:r>
          </a:p>
          <a:p>
            <a:pPr eaLnBrk="1" hangingPunct="1">
              <a:lnSpc>
                <a:spcPct val="80000"/>
              </a:lnSpc>
              <a:buFont typeface="Wingdings" panose="05000000000000000000" pitchFamily="2" charset="2"/>
              <a:buNone/>
            </a:pPr>
            <a:r>
              <a:rPr lang="en-US" altLang="zh-CN" sz="2000" dirty="0">
                <a:latin typeface="Times New Roman" panose="02020603050405020304" pitchFamily="18" charset="0"/>
              </a:rPr>
              <a:t>      P(X|buys_computer=“no”) * P(buys_computer=“no”)=0.007</a:t>
            </a:r>
          </a:p>
          <a:p>
            <a:pPr eaLnBrk="1" hangingPunct="1">
              <a:lnSpc>
                <a:spcPct val="80000"/>
              </a:lnSpc>
              <a:buFont typeface="Wingdings" panose="05000000000000000000" pitchFamily="2" charset="2"/>
              <a:buNone/>
            </a:pPr>
            <a:r>
              <a:rPr lang="en-US" altLang="zh-CN" sz="2000" b="1" dirty="0">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000" b="1" dirty="0">
                <a:latin typeface="Times New Roman" panose="02020603050405020304" pitchFamily="18" charset="0"/>
              </a:rPr>
              <a:t>Therefore,  X belongs to  class “buys_computer=yes”	</a:t>
            </a:r>
            <a:r>
              <a:rPr lang="en-US" altLang="zh-CN" sz="1600" b="1" dirty="0">
                <a:latin typeface="Times New Roman" panose="02020603050405020304" pitchFamily="18" charset="0"/>
              </a:rPr>
              <a:t>	</a:t>
            </a:r>
            <a:endParaRPr lang="en-US" altLang="zh-CN" sz="1600" dirty="0">
              <a:latin typeface="Times New Roman" panose="02020603050405020304" pitchFamily="18" charset="0"/>
            </a:endParaRPr>
          </a:p>
        </p:txBody>
      </p:sp>
    </p:spTree>
    <p:extLst>
      <p:ext uri="{BB962C8B-B14F-4D97-AF65-F5344CB8AC3E}">
        <p14:creationId xmlns:p14="http://schemas.microsoft.com/office/powerpoint/2010/main" val="3128783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0D7E46-2BD7-4EFD-AFD2-4BB61F5C3910}"/>
              </a:ext>
            </a:extLst>
          </p:cNvPr>
          <p:cNvSpPr>
            <a:spLocks noGrp="1"/>
          </p:cNvSpPr>
          <p:nvPr>
            <p:ph type="title"/>
          </p:nvPr>
        </p:nvSpPr>
        <p:spPr/>
        <p:txBody>
          <a:bodyPr/>
          <a:lstStyle/>
          <a:p>
            <a:r>
              <a:rPr lang="zh-CN" altLang="en-US" dirty="0"/>
              <a:t>朴素贝叶斯分类</a:t>
            </a:r>
            <a:r>
              <a:rPr lang="zh-CN" altLang="en-US" dirty="0"/>
              <a:t>－例</a:t>
            </a:r>
            <a:r>
              <a:rPr lang="en-US" altLang="zh-CN" dirty="0"/>
              <a:t>5.4</a:t>
            </a:r>
            <a:r>
              <a:rPr lang="zh-CN" altLang="en-US" dirty="0"/>
              <a:t>（作业）</a:t>
            </a:r>
          </a:p>
        </p:txBody>
      </p:sp>
      <p:sp>
        <p:nvSpPr>
          <p:cNvPr id="3" name="内容占位符 2">
            <a:extLst>
              <a:ext uri="{FF2B5EF4-FFF2-40B4-BE49-F238E27FC236}">
                <a16:creationId xmlns="" xmlns:a16="http://schemas.microsoft.com/office/drawing/2014/main" id="{30B8158F-FE10-4762-8241-F04F09C77904}"/>
              </a:ext>
            </a:extLst>
          </p:cNvPr>
          <p:cNvSpPr>
            <a:spLocks noGrp="1"/>
          </p:cNvSpPr>
          <p:nvPr>
            <p:ph sz="quarter" idx="10"/>
          </p:nvPr>
        </p:nvSpPr>
        <p:spPr/>
        <p:txBody>
          <a:bodyPr/>
          <a:lstStyle/>
          <a:p>
            <a:pPr marL="0" indent="0">
              <a:buNone/>
            </a:pPr>
            <a:r>
              <a:rPr lang="zh-CN" altLang="en-US" dirty="0">
                <a:solidFill>
                  <a:srgbClr val="FF0000"/>
                </a:solidFill>
              </a:rPr>
              <a:t>例</a:t>
            </a:r>
            <a:r>
              <a:rPr lang="en-US" altLang="zh-CN" dirty="0">
                <a:solidFill>
                  <a:srgbClr val="FF0000"/>
                </a:solidFill>
              </a:rPr>
              <a:t>5.4</a:t>
            </a:r>
            <a:r>
              <a:rPr lang="zh-CN" altLang="en-US" dirty="0">
                <a:solidFill>
                  <a:srgbClr val="FF0000"/>
                </a:solidFill>
              </a:rPr>
              <a:t>：</a:t>
            </a:r>
            <a:r>
              <a:rPr lang="zh-CN" altLang="en-US" dirty="0"/>
              <a:t>检测</a:t>
            </a:r>
            <a:r>
              <a:rPr lang="en-US" altLang="zh-CN" dirty="0"/>
              <a:t>SNS</a:t>
            </a:r>
            <a:r>
              <a:rPr lang="zh-CN" altLang="en-US" dirty="0"/>
              <a:t>社区中不真实账号</a:t>
            </a:r>
          </a:p>
          <a:p>
            <a:pPr lvl="1"/>
            <a:r>
              <a:rPr lang="zh-CN" altLang="en-US" dirty="0"/>
              <a:t>问题是这样的，对于</a:t>
            </a:r>
            <a:r>
              <a:rPr lang="en-US" altLang="zh-CN" dirty="0"/>
              <a:t>SNS</a:t>
            </a:r>
            <a:r>
              <a:rPr lang="zh-CN" altLang="en-US" dirty="0"/>
              <a:t>社区来说，不真实账号（使用虚假身份或用户的小号）是一个普遍存在的问题，作为</a:t>
            </a:r>
            <a:r>
              <a:rPr lang="en-US" altLang="zh-CN" dirty="0"/>
              <a:t>SNS</a:t>
            </a:r>
            <a:r>
              <a:rPr lang="zh-CN" altLang="en-US" dirty="0"/>
              <a:t>社区的运营商，希望可以检测出这些不真实账号，从而在一些运营分析报告中避免这些账号的干扰，亦可以加强对</a:t>
            </a:r>
            <a:r>
              <a:rPr lang="en-US" altLang="zh-CN" dirty="0"/>
              <a:t>SNS</a:t>
            </a:r>
            <a:r>
              <a:rPr lang="zh-CN" altLang="en-US" dirty="0"/>
              <a:t>社区的了解与监管。</a:t>
            </a:r>
          </a:p>
          <a:p>
            <a:pPr lvl="1"/>
            <a:r>
              <a:rPr lang="zh-CN" altLang="en-US" dirty="0"/>
              <a:t>如果通过纯人工检测，需要耗费大量的人力，效率也十分低下，如能引入自动检测机制，必将大大提升工作效率。这个问题说白了，就是要将社区中所有账号在真实账号和不真实账号两个类别上进行分类。  </a:t>
            </a:r>
            <a:r>
              <a:rPr lang="zh-CN" altLang="en-US" sz="2200" dirty="0"/>
              <a:t> </a:t>
            </a:r>
            <a:endParaRPr lang="zh-CN" altLang="en-US" dirty="0"/>
          </a:p>
          <a:p>
            <a:endParaRPr lang="zh-CN" altLang="en-US" dirty="0"/>
          </a:p>
        </p:txBody>
      </p:sp>
    </p:spTree>
    <p:extLst>
      <p:ext uri="{BB962C8B-B14F-4D97-AF65-F5344CB8AC3E}">
        <p14:creationId xmlns:p14="http://schemas.microsoft.com/office/powerpoint/2010/main" val="1863823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565D35-6D35-4690-91BE-C0B169D904C2}"/>
              </a:ext>
            </a:extLst>
          </p:cNvPr>
          <p:cNvSpPr>
            <a:spLocks noGrp="1"/>
          </p:cNvSpPr>
          <p:nvPr>
            <p:ph type="title"/>
          </p:nvPr>
        </p:nvSpPr>
        <p:spPr/>
        <p:txBody>
          <a:bodyPr/>
          <a:lstStyle/>
          <a:p>
            <a:r>
              <a:rPr lang="zh-CN" altLang="en-US" dirty="0"/>
              <a:t>朴素贝叶斯分类</a:t>
            </a:r>
            <a:r>
              <a:rPr lang="zh-CN" altLang="en-US" dirty="0"/>
              <a:t>－例</a:t>
            </a:r>
            <a:r>
              <a:rPr lang="en-US" altLang="zh-CN" dirty="0"/>
              <a:t>5.4</a:t>
            </a:r>
            <a:r>
              <a:rPr lang="zh-CN" altLang="en-US" dirty="0"/>
              <a:t>（作业）</a:t>
            </a:r>
          </a:p>
        </p:txBody>
      </p:sp>
      <p:sp>
        <p:nvSpPr>
          <p:cNvPr id="3" name="内容占位符 2">
            <a:extLst>
              <a:ext uri="{FF2B5EF4-FFF2-40B4-BE49-F238E27FC236}">
                <a16:creationId xmlns="" xmlns:a16="http://schemas.microsoft.com/office/drawing/2014/main" id="{299FDDFE-1926-4993-8C97-F8F23C0655D9}"/>
              </a:ext>
            </a:extLst>
          </p:cNvPr>
          <p:cNvSpPr>
            <a:spLocks noGrp="1"/>
          </p:cNvSpPr>
          <p:nvPr>
            <p:ph sz="quarter" idx="10"/>
          </p:nvPr>
        </p:nvSpPr>
        <p:spPr/>
        <p:txBody>
          <a:bodyPr/>
          <a:lstStyle/>
          <a:p>
            <a:pPr marL="0" indent="0">
              <a:buNone/>
            </a:pPr>
            <a:r>
              <a:rPr lang="zh-CN" altLang="en-US" sz="2000" dirty="0">
                <a:solidFill>
                  <a:srgbClr val="FF0000"/>
                </a:solidFill>
              </a:rPr>
              <a:t>解：</a:t>
            </a:r>
            <a:endParaRPr lang="en-US" altLang="zh-CN" sz="2000" dirty="0">
              <a:solidFill>
                <a:srgbClr val="FF0000"/>
              </a:solidFill>
            </a:endParaRPr>
          </a:p>
          <a:p>
            <a:r>
              <a:rPr lang="en-US" altLang="zh-CN" sz="2000" dirty="0"/>
              <a:t>1</a:t>
            </a:r>
            <a:r>
              <a:rPr lang="zh-CN" altLang="en-US" sz="2000" dirty="0"/>
              <a:t>、确定特征属性及划分</a:t>
            </a:r>
            <a:endParaRPr lang="en-US" altLang="zh-CN" sz="2000" dirty="0"/>
          </a:p>
          <a:p>
            <a:pPr lvl="1">
              <a:lnSpc>
                <a:spcPct val="120000"/>
              </a:lnSpc>
            </a:pPr>
            <a:r>
              <a:rPr lang="zh-CN" altLang="en-US" dirty="0"/>
              <a:t>这一步要找出可以帮助我们区分真实账号与不真实账号的特征属性，在实际应用中，特征属性的数量是很多的，划分也会比较细致，但这里为了简单起见，我们用少量的特征属性以及较粗的划分，并对数据做了修改。我们选择三个特征属性：</a:t>
            </a:r>
            <a:endParaRPr lang="en-US" altLang="zh-CN" dirty="0"/>
          </a:p>
          <a:p>
            <a:pPr lvl="2">
              <a:lnSpc>
                <a:spcPct val="100000"/>
              </a:lnSpc>
            </a:pPr>
            <a:r>
              <a:rPr lang="en-US" altLang="zh-CN" dirty="0"/>
              <a:t>a1</a:t>
            </a:r>
            <a:r>
              <a:rPr lang="zh-CN" altLang="en-US" dirty="0"/>
              <a:t>：日志数量</a:t>
            </a:r>
            <a:r>
              <a:rPr lang="en-US" altLang="zh-CN" dirty="0"/>
              <a:t>/</a:t>
            </a:r>
            <a:r>
              <a:rPr lang="zh-CN" altLang="en-US" dirty="0"/>
              <a:t>注册天数</a:t>
            </a:r>
            <a:endParaRPr lang="en-US" altLang="zh-CN" dirty="0"/>
          </a:p>
          <a:p>
            <a:pPr lvl="2">
              <a:lnSpc>
                <a:spcPct val="100000"/>
              </a:lnSpc>
            </a:pPr>
            <a:r>
              <a:rPr lang="en-US" altLang="zh-CN" dirty="0"/>
              <a:t>a2</a:t>
            </a:r>
            <a:r>
              <a:rPr lang="zh-CN" altLang="en-US" dirty="0"/>
              <a:t>：好友数量</a:t>
            </a:r>
            <a:r>
              <a:rPr lang="en-US" altLang="zh-CN" dirty="0"/>
              <a:t>/</a:t>
            </a:r>
            <a:r>
              <a:rPr lang="zh-CN" altLang="en-US" dirty="0"/>
              <a:t>注册天数</a:t>
            </a:r>
            <a:endParaRPr lang="en-US" altLang="zh-CN" dirty="0"/>
          </a:p>
          <a:p>
            <a:pPr lvl="2">
              <a:lnSpc>
                <a:spcPct val="100000"/>
              </a:lnSpc>
            </a:pPr>
            <a:r>
              <a:rPr lang="en-US" altLang="zh-CN" dirty="0"/>
              <a:t>a3</a:t>
            </a:r>
            <a:r>
              <a:rPr lang="zh-CN" altLang="en-US" dirty="0"/>
              <a:t>：是否使用真实头像</a:t>
            </a:r>
            <a:endParaRPr lang="en-US" altLang="zh-CN" dirty="0"/>
          </a:p>
          <a:p>
            <a:pPr lvl="1">
              <a:lnSpc>
                <a:spcPct val="120000"/>
              </a:lnSpc>
            </a:pPr>
            <a:r>
              <a:rPr lang="zh-CN" altLang="en-US" dirty="0"/>
              <a:t>在</a:t>
            </a:r>
            <a:r>
              <a:rPr lang="en-US" altLang="zh-CN" dirty="0"/>
              <a:t>SNS</a:t>
            </a:r>
            <a:r>
              <a:rPr lang="zh-CN" altLang="en-US" dirty="0"/>
              <a:t>社区中这三项都是可以直接从数据库里得到或计算出来的。</a:t>
            </a:r>
          </a:p>
          <a:p>
            <a:pPr lvl="1">
              <a:lnSpc>
                <a:spcPct val="120000"/>
              </a:lnSpc>
            </a:pPr>
            <a:r>
              <a:rPr lang="zh-CN" altLang="en-US" dirty="0"/>
              <a:t>下面给出划分：</a:t>
            </a:r>
            <a:endParaRPr lang="en-US" altLang="zh-CN" dirty="0"/>
          </a:p>
          <a:p>
            <a:pPr lvl="2">
              <a:lnSpc>
                <a:spcPct val="100000"/>
              </a:lnSpc>
            </a:pPr>
            <a:r>
              <a:rPr lang="en-US" altLang="zh-CN" dirty="0"/>
              <a:t>a1</a:t>
            </a:r>
            <a:r>
              <a:rPr lang="zh-CN" altLang="en-US" dirty="0"/>
              <a:t>：</a:t>
            </a:r>
            <a:r>
              <a:rPr lang="en-US" altLang="zh-CN" dirty="0"/>
              <a:t>{a&lt;=0.05, 0.05&lt;a&lt;0.2, a&gt;=0.2}</a:t>
            </a:r>
          </a:p>
          <a:p>
            <a:pPr lvl="2">
              <a:lnSpc>
                <a:spcPct val="100000"/>
              </a:lnSpc>
            </a:pPr>
            <a:r>
              <a:rPr lang="en-US" altLang="zh-CN" dirty="0"/>
              <a:t>a2</a:t>
            </a:r>
            <a:r>
              <a:rPr lang="zh-CN" altLang="en-US" dirty="0"/>
              <a:t>：</a:t>
            </a:r>
            <a:r>
              <a:rPr lang="en-US" altLang="zh-CN" dirty="0"/>
              <a:t>{a&lt;=0.1, 0.1&lt;a&lt;0.8, a&gt;=0.8}</a:t>
            </a:r>
          </a:p>
          <a:p>
            <a:pPr lvl="2">
              <a:lnSpc>
                <a:spcPct val="100000"/>
              </a:lnSpc>
            </a:pPr>
            <a:r>
              <a:rPr lang="en-US" altLang="zh-CN" dirty="0"/>
              <a:t>a3</a:t>
            </a:r>
            <a:r>
              <a:rPr lang="zh-CN" altLang="en-US" dirty="0"/>
              <a:t>：</a:t>
            </a:r>
            <a:r>
              <a:rPr lang="en-US" altLang="zh-CN" dirty="0"/>
              <a:t>{a=0</a:t>
            </a:r>
            <a:r>
              <a:rPr lang="zh-CN" altLang="en-US" dirty="0"/>
              <a:t>（不是）</a:t>
            </a:r>
            <a:r>
              <a:rPr lang="en-US" altLang="zh-CN" dirty="0"/>
              <a:t>,a=1</a:t>
            </a:r>
            <a:r>
              <a:rPr lang="zh-CN" altLang="en-US" dirty="0"/>
              <a:t>（是）</a:t>
            </a:r>
            <a:r>
              <a:rPr lang="en-US" altLang="zh-CN" dirty="0"/>
              <a:t>}</a:t>
            </a:r>
            <a:endParaRPr lang="zh-CN" altLang="en-US" dirty="0"/>
          </a:p>
          <a:p>
            <a:pPr>
              <a:lnSpc>
                <a:spcPct val="100000"/>
              </a:lnSpc>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958848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996A7DD-8EF9-4D20-8D6F-1B1DAE4F5AF3}"/>
              </a:ext>
            </a:extLst>
          </p:cNvPr>
          <p:cNvSpPr>
            <a:spLocks noGrp="1"/>
          </p:cNvSpPr>
          <p:nvPr>
            <p:ph type="title"/>
          </p:nvPr>
        </p:nvSpPr>
        <p:spPr/>
        <p:txBody>
          <a:bodyPr/>
          <a:lstStyle/>
          <a:p>
            <a:r>
              <a:rPr lang="zh-CN" altLang="en-US" dirty="0"/>
              <a:t>朴素贝叶斯分类</a:t>
            </a:r>
            <a:r>
              <a:rPr lang="zh-CN" altLang="en-US" dirty="0"/>
              <a:t>－例</a:t>
            </a:r>
            <a:r>
              <a:rPr lang="en-US" altLang="zh-CN" dirty="0"/>
              <a:t>5.4</a:t>
            </a:r>
            <a:r>
              <a:rPr lang="zh-CN" altLang="en-US" dirty="0"/>
              <a:t>（作业）</a:t>
            </a:r>
          </a:p>
        </p:txBody>
      </p:sp>
      <p:sp>
        <p:nvSpPr>
          <p:cNvPr id="3" name="内容占位符 2">
            <a:extLst>
              <a:ext uri="{FF2B5EF4-FFF2-40B4-BE49-F238E27FC236}">
                <a16:creationId xmlns="" xmlns:a16="http://schemas.microsoft.com/office/drawing/2014/main" id="{ACB314EE-8C28-4001-80A7-2C81808BFD7A}"/>
              </a:ext>
            </a:extLst>
          </p:cNvPr>
          <p:cNvSpPr>
            <a:spLocks noGrp="1"/>
          </p:cNvSpPr>
          <p:nvPr>
            <p:ph sz="quarter" idx="10"/>
          </p:nvPr>
        </p:nvSpPr>
        <p:spPr>
          <a:xfrm>
            <a:off x="539552" y="620688"/>
            <a:ext cx="8424936" cy="5527845"/>
          </a:xfrm>
        </p:spPr>
        <p:txBody>
          <a:bodyPr/>
          <a:lstStyle/>
          <a:p>
            <a:r>
              <a:rPr lang="en-US" altLang="zh-CN" sz="2000" dirty="0"/>
              <a:t>2</a:t>
            </a:r>
            <a:r>
              <a:rPr lang="zh-CN" altLang="en-US" sz="2000" dirty="0"/>
              <a:t>、获取训练样本</a:t>
            </a:r>
          </a:p>
          <a:p>
            <a:pPr lvl="1">
              <a:lnSpc>
                <a:spcPct val="100000"/>
              </a:lnSpc>
            </a:pPr>
            <a:r>
              <a:rPr lang="zh-CN" altLang="en-US" dirty="0"/>
              <a:t>这里使用运维人员曾经人工检测过的</a:t>
            </a:r>
            <a:r>
              <a:rPr lang="en-US" altLang="zh-CN" dirty="0"/>
              <a:t>1</a:t>
            </a:r>
            <a:r>
              <a:rPr lang="zh-CN" altLang="en-US" dirty="0"/>
              <a:t>万个账号作为训练样本。</a:t>
            </a:r>
            <a:endParaRPr lang="en-US" altLang="zh-CN" dirty="0"/>
          </a:p>
          <a:p>
            <a:r>
              <a:rPr lang="en-US" altLang="zh-CN" sz="2000" dirty="0"/>
              <a:t>3</a:t>
            </a:r>
            <a:r>
              <a:rPr lang="zh-CN" altLang="en-US" sz="2000" dirty="0"/>
              <a:t>、计算训练样本中每个类别的频率</a:t>
            </a:r>
          </a:p>
          <a:p>
            <a:pPr lvl="1">
              <a:lnSpc>
                <a:spcPct val="100000"/>
              </a:lnSpc>
            </a:pPr>
            <a:r>
              <a:rPr lang="zh-CN" altLang="en-US" dirty="0"/>
              <a:t>用训练样本中真实账号和不真实账号数量分别除以一万，得到：</a:t>
            </a:r>
            <a:endParaRPr lang="en-US" altLang="zh-CN" dirty="0"/>
          </a:p>
          <a:p>
            <a:pPr lvl="1">
              <a:lnSpc>
                <a:spcPct val="100000"/>
              </a:lnSpc>
            </a:pPr>
            <a:r>
              <a:rPr lang="en-US" altLang="zh-CN" dirty="0"/>
              <a:t>P(C = 0) = 8900/10000 =  0.89</a:t>
            </a:r>
          </a:p>
          <a:p>
            <a:pPr lvl="1">
              <a:lnSpc>
                <a:spcPct val="100000"/>
              </a:lnSpc>
            </a:pPr>
            <a:r>
              <a:rPr lang="en-US" altLang="zh-CN" dirty="0"/>
              <a:t>P(C = 1) = 1100/10000 =  0.11</a:t>
            </a:r>
          </a:p>
          <a:p>
            <a:r>
              <a:rPr lang="en-US" altLang="zh-CN" sz="2000" dirty="0"/>
              <a:t>4</a:t>
            </a:r>
            <a:r>
              <a:rPr lang="zh-CN" altLang="en-US" sz="2000" dirty="0"/>
              <a:t>、计算每个类别条件下各个特征属性划分的频率</a:t>
            </a:r>
            <a:endParaRPr lang="en-US" altLang="zh-CN" sz="2000" dirty="0"/>
          </a:p>
          <a:p>
            <a:pPr lvl="1">
              <a:lnSpc>
                <a:spcPct val="100000"/>
              </a:lnSpc>
            </a:pPr>
            <a:r>
              <a:rPr lang="en-US" altLang="zh-CN" dirty="0"/>
              <a:t>P(a1&lt;=0.05| C = 0) = 0.3 		P(a1&lt;=0.05| C = 1) = 0.8 </a:t>
            </a:r>
          </a:p>
          <a:p>
            <a:pPr lvl="1">
              <a:lnSpc>
                <a:spcPct val="100000"/>
              </a:lnSpc>
            </a:pPr>
            <a:r>
              <a:rPr lang="en-US" altLang="zh-CN" dirty="0"/>
              <a:t>P(0.05&lt;a1&lt;0.2|C = 0) = 0.5		P(0.05&lt;a1&lt;0.2| C = 1) = 0.1</a:t>
            </a:r>
          </a:p>
          <a:p>
            <a:pPr lvl="1">
              <a:lnSpc>
                <a:spcPct val="100000"/>
              </a:lnSpc>
            </a:pPr>
            <a:r>
              <a:rPr lang="en-US" altLang="zh-CN" dirty="0"/>
              <a:t>P(a1&gt;0.2| C = 0) = 0.2			P(a1&gt;0.2| C = 1) = 0.1</a:t>
            </a:r>
          </a:p>
          <a:p>
            <a:pPr lvl="1">
              <a:lnSpc>
                <a:spcPct val="100000"/>
              </a:lnSpc>
            </a:pPr>
            <a:r>
              <a:rPr lang="en-US" altLang="zh-CN" dirty="0"/>
              <a:t>P(a2&lt;=0.1| C = 0) = 0.1		P(a2&lt;=0.1| C = 1) = 0.7</a:t>
            </a:r>
          </a:p>
          <a:p>
            <a:pPr lvl="1">
              <a:lnSpc>
                <a:spcPct val="100000"/>
              </a:lnSpc>
            </a:pPr>
            <a:r>
              <a:rPr lang="en-US" altLang="zh-CN" dirty="0"/>
              <a:t>P(0.1&lt;a2&lt;0.8 | C=0) = 0.7		P(0.1&lt;a2&lt;0.8 | C=1) = 0.2 </a:t>
            </a:r>
          </a:p>
          <a:p>
            <a:pPr lvl="1">
              <a:lnSpc>
                <a:spcPct val="100000"/>
              </a:lnSpc>
            </a:pPr>
            <a:r>
              <a:rPr lang="en-US" altLang="zh-CN" dirty="0"/>
              <a:t>P(a2&gt;0.8| C = 0) = 0.2			P(a2&gt;0.8| C = 0) = 0.1</a:t>
            </a:r>
          </a:p>
          <a:p>
            <a:pPr lvl="1">
              <a:lnSpc>
                <a:spcPct val="100000"/>
              </a:lnSpc>
            </a:pPr>
            <a:r>
              <a:rPr lang="en-US" altLang="zh-CN" dirty="0"/>
              <a:t>P(a3 = 0|C = 0) = 0.2			P(a3 = 1|C = 0) = 0.8 </a:t>
            </a:r>
          </a:p>
          <a:p>
            <a:pPr lvl="1">
              <a:lnSpc>
                <a:spcPct val="100000"/>
              </a:lnSpc>
            </a:pPr>
            <a:r>
              <a:rPr lang="en-US" altLang="zh-CN" dirty="0"/>
              <a:t>P(a3 = 0|C = 1) = 0.9			P(a3 = 1|C = 1) = 0.1      </a:t>
            </a:r>
            <a:endParaRPr lang="zh-CN" altLang="en-US" dirty="0"/>
          </a:p>
          <a:p>
            <a:endParaRPr lang="zh-CN" altLang="en-US" dirty="0"/>
          </a:p>
        </p:txBody>
      </p:sp>
    </p:spTree>
    <p:extLst>
      <p:ext uri="{BB962C8B-B14F-4D97-AF65-F5344CB8AC3E}">
        <p14:creationId xmlns:p14="http://schemas.microsoft.com/office/powerpoint/2010/main" val="386949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D69FC4-72EE-4075-B10D-1F85427B02C6}"/>
              </a:ext>
            </a:extLst>
          </p:cNvPr>
          <p:cNvSpPr>
            <a:spLocks noGrp="1"/>
          </p:cNvSpPr>
          <p:nvPr>
            <p:ph type="title"/>
          </p:nvPr>
        </p:nvSpPr>
        <p:spPr/>
        <p:txBody>
          <a:bodyPr/>
          <a:lstStyle/>
          <a:p>
            <a:r>
              <a:rPr lang="zh-CN" altLang="en-US" dirty="0"/>
              <a:t>朴素贝叶斯分类</a:t>
            </a:r>
            <a:r>
              <a:rPr lang="zh-CN" altLang="en-US" dirty="0"/>
              <a:t>－例</a:t>
            </a:r>
            <a:r>
              <a:rPr lang="en-US" altLang="zh-CN" dirty="0"/>
              <a:t>5.4</a:t>
            </a:r>
            <a:r>
              <a:rPr lang="zh-CN" altLang="en-US" dirty="0"/>
              <a:t>（作业）</a:t>
            </a:r>
          </a:p>
        </p:txBody>
      </p:sp>
      <p:sp>
        <p:nvSpPr>
          <p:cNvPr id="3" name="内容占位符 2">
            <a:extLst>
              <a:ext uri="{FF2B5EF4-FFF2-40B4-BE49-F238E27FC236}">
                <a16:creationId xmlns="" xmlns:a16="http://schemas.microsoft.com/office/drawing/2014/main" id="{5305672A-F76D-4EA8-832A-010F5200950E}"/>
              </a:ext>
            </a:extLst>
          </p:cNvPr>
          <p:cNvSpPr>
            <a:spLocks noGrp="1"/>
          </p:cNvSpPr>
          <p:nvPr>
            <p:ph sz="quarter" idx="10"/>
          </p:nvPr>
        </p:nvSpPr>
        <p:spPr>
          <a:xfrm>
            <a:off x="539552" y="764704"/>
            <a:ext cx="8208912" cy="5527845"/>
          </a:xfrm>
        </p:spPr>
        <p:txBody>
          <a:bodyPr/>
          <a:lstStyle/>
          <a:p>
            <a:r>
              <a:rPr lang="en-US" altLang="zh-CN" sz="2000" dirty="0"/>
              <a:t>5</a:t>
            </a:r>
            <a:r>
              <a:rPr lang="zh-CN" altLang="en-US" sz="2000" dirty="0"/>
              <a:t>、使用分类器进行鉴别</a:t>
            </a:r>
          </a:p>
          <a:p>
            <a:pPr lvl="1">
              <a:lnSpc>
                <a:spcPct val="100000"/>
              </a:lnSpc>
            </a:pPr>
            <a:r>
              <a:rPr lang="zh-CN" altLang="en-US" dirty="0"/>
              <a:t>下面我们使用上面训练得到的分类器鉴别一个账号，属性如下</a:t>
            </a:r>
            <a:r>
              <a:rPr lang="en-US" altLang="zh-CN" dirty="0"/>
              <a:t>:</a:t>
            </a:r>
          </a:p>
          <a:p>
            <a:pPr lvl="2">
              <a:lnSpc>
                <a:spcPct val="100000"/>
              </a:lnSpc>
            </a:pPr>
            <a:r>
              <a:rPr lang="en-US" altLang="zh-CN" dirty="0"/>
              <a:t>a1:</a:t>
            </a:r>
            <a:r>
              <a:rPr lang="zh-CN" altLang="en-US" dirty="0"/>
              <a:t>日志数量与注册天数的比率为</a:t>
            </a:r>
            <a:r>
              <a:rPr lang="en-US" altLang="zh-CN" dirty="0"/>
              <a:t>0.1</a:t>
            </a:r>
          </a:p>
          <a:p>
            <a:pPr lvl="2">
              <a:lnSpc>
                <a:spcPct val="100000"/>
              </a:lnSpc>
            </a:pPr>
            <a:r>
              <a:rPr lang="en-US" altLang="zh-CN" dirty="0"/>
              <a:t>a2:</a:t>
            </a:r>
            <a:r>
              <a:rPr lang="zh-CN" altLang="en-US" dirty="0"/>
              <a:t>好友数与注册天数的比率为</a:t>
            </a:r>
            <a:r>
              <a:rPr lang="en-US" altLang="zh-CN" dirty="0"/>
              <a:t>0.2</a:t>
            </a:r>
          </a:p>
          <a:p>
            <a:pPr lvl="2">
              <a:lnSpc>
                <a:spcPct val="100000"/>
              </a:lnSpc>
            </a:pPr>
            <a:r>
              <a:rPr lang="en-US" altLang="zh-CN" dirty="0"/>
              <a:t>a3:</a:t>
            </a:r>
            <a:r>
              <a:rPr lang="zh-CN" altLang="en-US" dirty="0"/>
              <a:t>不使用真实头像 </a:t>
            </a:r>
            <a:r>
              <a:rPr lang="en-US" altLang="zh-CN" dirty="0"/>
              <a:t>(a = 0)</a:t>
            </a:r>
            <a:endParaRPr lang="zh-CN" altLang="en-US" dirty="0"/>
          </a:p>
          <a:p>
            <a:pPr lvl="1">
              <a:lnSpc>
                <a:spcPct val="100000"/>
              </a:lnSpc>
            </a:pPr>
            <a:r>
              <a:rPr lang="en-US" altLang="zh-CN" dirty="0"/>
              <a:t>P(C=0)P( x|C=0)</a:t>
            </a:r>
          </a:p>
          <a:p>
            <a:pPr marL="432000" lvl="1" indent="0">
              <a:lnSpc>
                <a:spcPct val="100000"/>
              </a:lnSpc>
              <a:buNone/>
            </a:pPr>
            <a:r>
              <a:rPr lang="en-US" altLang="zh-CN" dirty="0"/>
              <a:t>= P(C=0)P(0.05&lt;a1&lt;0.2|C=0)P(0.1&lt;a2&lt;0.8|C=0)P(a3=0|C=0)</a:t>
            </a:r>
          </a:p>
          <a:p>
            <a:pPr marL="432000" lvl="1" indent="0">
              <a:lnSpc>
                <a:spcPct val="100000"/>
              </a:lnSpc>
              <a:buNone/>
            </a:pPr>
            <a:r>
              <a:rPr lang="en-US" altLang="zh-CN" dirty="0"/>
              <a:t>= 0.89*0.5*0.7*0.2=0.0623</a:t>
            </a:r>
          </a:p>
          <a:p>
            <a:pPr lvl="1">
              <a:lnSpc>
                <a:spcPct val="100000"/>
              </a:lnSpc>
            </a:pPr>
            <a:r>
              <a:rPr lang="en-US" altLang="zh-CN" dirty="0"/>
              <a:t>P(C=1)P( x|C=1)</a:t>
            </a:r>
          </a:p>
          <a:p>
            <a:pPr marL="432000" lvl="1" indent="0">
              <a:lnSpc>
                <a:spcPct val="100000"/>
              </a:lnSpc>
              <a:buNone/>
            </a:pPr>
            <a:r>
              <a:rPr lang="en-US" altLang="zh-CN" dirty="0"/>
              <a:t>=P(C=1)P(0.05&lt;a1&lt;0.2|C=1)P(0.1&lt;a2&lt;0.8|C=1)P(a3=0|C=1)</a:t>
            </a:r>
          </a:p>
          <a:p>
            <a:pPr marL="432000" lvl="1" indent="0">
              <a:lnSpc>
                <a:spcPct val="100000"/>
              </a:lnSpc>
              <a:buNone/>
            </a:pPr>
            <a:r>
              <a:rPr lang="en-US" altLang="zh-CN" dirty="0"/>
              <a:t>= 0.11*0.1*0.2*0.9= 0.00198</a:t>
            </a:r>
          </a:p>
          <a:p>
            <a:pPr lvl="1">
              <a:lnSpc>
                <a:spcPct val="100000"/>
              </a:lnSpc>
            </a:pPr>
            <a:r>
              <a:rPr lang="zh-CN" altLang="en-US" dirty="0">
                <a:solidFill>
                  <a:srgbClr val="0000FF"/>
                </a:solidFill>
              </a:rPr>
              <a:t>可以看到：</a:t>
            </a:r>
            <a:r>
              <a:rPr lang="zh-CN" altLang="en-US" dirty="0"/>
              <a:t>虽然这个用户没有使用真实头像，但是通过分类器的鉴别，更倾向于将此账号归入真实账号类别。 </a:t>
            </a:r>
          </a:p>
          <a:p>
            <a:endParaRPr lang="zh-CN" altLang="en-US" dirty="0"/>
          </a:p>
        </p:txBody>
      </p:sp>
    </p:spTree>
    <p:extLst>
      <p:ext uri="{BB962C8B-B14F-4D97-AF65-F5344CB8AC3E}">
        <p14:creationId xmlns:p14="http://schemas.microsoft.com/office/powerpoint/2010/main" val="197972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3CF79-75A6-4784-9F58-047B3D5942F1}"/>
              </a:ext>
            </a:extLst>
          </p:cNvPr>
          <p:cNvSpPr>
            <a:spLocks noGrp="1"/>
          </p:cNvSpPr>
          <p:nvPr>
            <p:ph type="title"/>
          </p:nvPr>
        </p:nvSpPr>
        <p:spPr/>
        <p:txBody>
          <a:bodyPr/>
          <a:lstStyle/>
          <a:p>
            <a:r>
              <a:rPr lang="zh-CN" altLang="en-US" dirty="0"/>
              <a:t>使用</a:t>
            </a:r>
            <a:r>
              <a:rPr lang="en-US" altLang="zh-CN" dirty="0"/>
              <a:t>IF-THEN</a:t>
            </a:r>
            <a:r>
              <a:rPr lang="zh-CN" altLang="en-US" dirty="0"/>
              <a:t>规则分类</a:t>
            </a:r>
          </a:p>
        </p:txBody>
      </p:sp>
      <p:sp>
        <p:nvSpPr>
          <p:cNvPr id="3" name="内容占位符 2">
            <a:extLst>
              <a:ext uri="{FF2B5EF4-FFF2-40B4-BE49-F238E27FC236}">
                <a16:creationId xmlns="" xmlns:a16="http://schemas.microsoft.com/office/drawing/2014/main" id="{86481B7A-5033-42BF-8471-A136CCACDB70}"/>
              </a:ext>
            </a:extLst>
          </p:cNvPr>
          <p:cNvSpPr>
            <a:spLocks noGrp="1"/>
          </p:cNvSpPr>
          <p:nvPr>
            <p:ph sz="quarter" idx="10"/>
          </p:nvPr>
        </p:nvSpPr>
        <p:spPr>
          <a:xfrm>
            <a:off x="539552" y="764704"/>
            <a:ext cx="8568786" cy="5527845"/>
          </a:xfrm>
        </p:spPr>
        <p:txBody>
          <a:bodyPr/>
          <a:lstStyle/>
          <a:p>
            <a:r>
              <a:rPr lang="en-US" altLang="zh-CN" dirty="0"/>
              <a:t>IF-THEN </a:t>
            </a:r>
            <a:r>
              <a:rPr lang="zh-CN" altLang="en-US" dirty="0"/>
              <a:t>规则</a:t>
            </a:r>
            <a:endParaRPr lang="en-US" altLang="zh-CN" dirty="0"/>
          </a:p>
          <a:p>
            <a:pPr lvl="1"/>
            <a:r>
              <a:rPr lang="zh-CN" altLang="en-US" dirty="0">
                <a:solidFill>
                  <a:schemeClr val="bg2">
                    <a:lumMod val="25000"/>
                  </a:schemeClr>
                </a:solidFill>
              </a:rPr>
              <a:t>表达式：</a:t>
            </a:r>
            <a:r>
              <a:rPr lang="en-US" altLang="zh-CN" dirty="0">
                <a:solidFill>
                  <a:schemeClr val="bg2">
                    <a:lumMod val="25000"/>
                  </a:schemeClr>
                </a:solidFill>
              </a:rPr>
              <a:t>IF </a:t>
            </a:r>
            <a:r>
              <a:rPr lang="zh-CN" altLang="en-US" dirty="0">
                <a:solidFill>
                  <a:schemeClr val="bg2">
                    <a:lumMod val="25000"/>
                  </a:schemeClr>
                </a:solidFill>
              </a:rPr>
              <a:t>条件 </a:t>
            </a:r>
            <a:r>
              <a:rPr lang="en-US" altLang="zh-CN" dirty="0">
                <a:solidFill>
                  <a:schemeClr val="bg2">
                    <a:lumMod val="25000"/>
                  </a:schemeClr>
                </a:solidFill>
              </a:rPr>
              <a:t>THEN </a:t>
            </a:r>
            <a:r>
              <a:rPr lang="zh-CN" altLang="en-US" dirty="0">
                <a:solidFill>
                  <a:schemeClr val="bg2">
                    <a:lumMod val="25000"/>
                  </a:schemeClr>
                </a:solidFill>
              </a:rPr>
              <a:t>结论。</a:t>
            </a:r>
          </a:p>
          <a:p>
            <a:pPr lvl="1"/>
            <a:r>
              <a:rPr lang="zh-CN" altLang="en-US" dirty="0">
                <a:solidFill>
                  <a:schemeClr val="bg2">
                    <a:lumMod val="25000"/>
                  </a:schemeClr>
                </a:solidFill>
              </a:rPr>
              <a:t>规则</a:t>
            </a:r>
            <a:r>
              <a:rPr lang="en-US" altLang="zh-CN" dirty="0">
                <a:solidFill>
                  <a:schemeClr val="bg2">
                    <a:lumMod val="25000"/>
                  </a:schemeClr>
                </a:solidFill>
              </a:rPr>
              <a:t>R</a:t>
            </a:r>
            <a:r>
              <a:rPr lang="zh-CN" altLang="en-US" dirty="0">
                <a:solidFill>
                  <a:schemeClr val="bg2">
                    <a:lumMod val="25000"/>
                  </a:schemeClr>
                </a:solidFill>
              </a:rPr>
              <a:t>是一个例子：</a:t>
            </a:r>
            <a:endParaRPr lang="en-US" altLang="zh-CN" dirty="0">
              <a:solidFill>
                <a:schemeClr val="bg2">
                  <a:lumMod val="25000"/>
                </a:schemeClr>
              </a:solidFill>
            </a:endParaRPr>
          </a:p>
          <a:p>
            <a:pPr marL="432000" lvl="1" indent="0">
              <a:buNone/>
            </a:pPr>
            <a:r>
              <a:rPr lang="en-US" altLang="zh-CN" sz="2000" dirty="0">
                <a:solidFill>
                  <a:schemeClr val="bg2">
                    <a:lumMod val="25000"/>
                  </a:schemeClr>
                </a:solidFill>
              </a:rPr>
              <a:t>    R: IF age = youth AND student = yes</a:t>
            </a:r>
            <a:r>
              <a:rPr lang="zh-CN" altLang="en-US" sz="2000" dirty="0">
                <a:solidFill>
                  <a:schemeClr val="bg2">
                    <a:lumMod val="25000"/>
                  </a:schemeClr>
                </a:solidFill>
              </a:rPr>
              <a:t>（</a:t>
            </a:r>
            <a:r>
              <a:rPr lang="zh-CN" altLang="en-US" dirty="0">
                <a:solidFill>
                  <a:schemeClr val="bg2">
                    <a:lumMod val="25000"/>
                  </a:schemeClr>
                </a:solidFill>
              </a:rPr>
              <a:t>规则前件</a:t>
            </a:r>
            <a:r>
              <a:rPr lang="zh-CN" altLang="en-US" sz="2000" dirty="0">
                <a:solidFill>
                  <a:schemeClr val="bg2">
                    <a:lumMod val="25000"/>
                  </a:schemeClr>
                </a:solidFill>
              </a:rPr>
              <a:t>）</a:t>
            </a:r>
            <a:endParaRPr lang="en-US" altLang="zh-CN" dirty="0">
              <a:solidFill>
                <a:schemeClr val="bg2">
                  <a:lumMod val="25000"/>
                </a:schemeClr>
              </a:solidFill>
            </a:endParaRPr>
          </a:p>
          <a:p>
            <a:pPr marL="432000" lvl="1" indent="0">
              <a:buNone/>
            </a:pPr>
            <a:r>
              <a:rPr lang="en-US" altLang="zh-CN" sz="2000" dirty="0">
                <a:solidFill>
                  <a:schemeClr val="bg2">
                    <a:lumMod val="25000"/>
                  </a:schemeClr>
                </a:solidFill>
              </a:rPr>
              <a:t>        THEN buys_computer = yes</a:t>
            </a:r>
            <a:r>
              <a:rPr lang="zh-CN" altLang="en-US" sz="2000" dirty="0">
                <a:solidFill>
                  <a:schemeClr val="bg2">
                    <a:lumMod val="25000"/>
                  </a:schemeClr>
                </a:solidFill>
              </a:rPr>
              <a:t>（</a:t>
            </a:r>
            <a:r>
              <a:rPr lang="zh-CN" altLang="en-US" dirty="0">
                <a:solidFill>
                  <a:schemeClr val="bg2">
                    <a:lumMod val="25000"/>
                  </a:schemeClr>
                </a:solidFill>
              </a:rPr>
              <a:t>规则的结论</a:t>
            </a:r>
            <a:r>
              <a:rPr lang="zh-CN" altLang="en-US" sz="2000" dirty="0">
                <a:solidFill>
                  <a:schemeClr val="bg2">
                    <a:lumMod val="25000"/>
                  </a:schemeClr>
                </a:solidFill>
              </a:rPr>
              <a:t>）</a:t>
            </a:r>
            <a:endParaRPr lang="en-US" altLang="zh-CN" dirty="0">
              <a:solidFill>
                <a:schemeClr val="bg2">
                  <a:lumMod val="25000"/>
                </a:schemeClr>
              </a:solidFill>
            </a:endParaRPr>
          </a:p>
          <a:p>
            <a:pPr marL="360000" lvl="2" indent="-360000">
              <a:buFont typeface="Wingdings" panose="05000000000000000000" pitchFamily="2" charset="2"/>
              <a:buChar char=""/>
            </a:pPr>
            <a:r>
              <a:rPr lang="zh-CN" altLang="en-US" sz="2200" dirty="0">
                <a:solidFill>
                  <a:srgbClr val="0000FF"/>
                </a:solidFill>
              </a:rPr>
              <a:t>规则质量的度量</a:t>
            </a:r>
            <a:endParaRPr lang="en-US" altLang="zh-CN" sz="2200" dirty="0">
              <a:solidFill>
                <a:schemeClr val="bg2">
                  <a:lumMod val="25000"/>
                </a:schemeClr>
              </a:solidFill>
            </a:endParaRPr>
          </a:p>
          <a:p>
            <a:pPr lvl="1"/>
            <a:r>
              <a:rPr lang="zh-CN" altLang="en-US" dirty="0">
                <a:solidFill>
                  <a:srgbClr val="FF0000"/>
                </a:solidFill>
              </a:rPr>
              <a:t>覆盖率：</a:t>
            </a:r>
            <a:r>
              <a:rPr lang="en-US" altLang="zh-CN" sz="2000" dirty="0">
                <a:solidFill>
                  <a:schemeClr val="bg2">
                    <a:lumMod val="25000"/>
                  </a:schemeClr>
                </a:solidFill>
              </a:rPr>
              <a:t>coverage(R) = n</a:t>
            </a:r>
            <a:r>
              <a:rPr lang="en-US" altLang="zh-CN" sz="2000" baseline="-25000" dirty="0">
                <a:solidFill>
                  <a:schemeClr val="bg2">
                    <a:lumMod val="25000"/>
                  </a:schemeClr>
                </a:solidFill>
              </a:rPr>
              <a:t>covers</a:t>
            </a:r>
            <a:r>
              <a:rPr lang="en-US" altLang="zh-CN" sz="2000" dirty="0">
                <a:solidFill>
                  <a:schemeClr val="bg2">
                    <a:lumMod val="25000"/>
                  </a:schemeClr>
                </a:solidFill>
              </a:rPr>
              <a:t> /|D|      /* D: training data set */</a:t>
            </a:r>
          </a:p>
          <a:p>
            <a:pPr lvl="1"/>
            <a:r>
              <a:rPr lang="zh-CN" altLang="en-US" sz="2000" dirty="0">
                <a:solidFill>
                  <a:srgbClr val="FF0000"/>
                </a:solidFill>
              </a:rPr>
              <a:t>准确率：</a:t>
            </a:r>
            <a:r>
              <a:rPr lang="en-US" altLang="zh-CN" sz="2000" dirty="0">
                <a:solidFill>
                  <a:schemeClr val="bg2">
                    <a:lumMod val="25000"/>
                  </a:schemeClr>
                </a:solidFill>
              </a:rPr>
              <a:t>accuracy(R) = n</a:t>
            </a:r>
            <a:r>
              <a:rPr lang="en-US" altLang="zh-CN" sz="2000" baseline="-25000" dirty="0">
                <a:solidFill>
                  <a:schemeClr val="bg2">
                    <a:lumMod val="25000"/>
                  </a:schemeClr>
                </a:solidFill>
              </a:rPr>
              <a:t>correct</a:t>
            </a:r>
            <a:r>
              <a:rPr lang="en-US" altLang="zh-CN" sz="2000" dirty="0">
                <a:solidFill>
                  <a:schemeClr val="bg2">
                    <a:lumMod val="25000"/>
                  </a:schemeClr>
                </a:solidFill>
              </a:rPr>
              <a:t> / n</a:t>
            </a:r>
            <a:r>
              <a:rPr lang="en-US" altLang="zh-CN" sz="2000" baseline="-25000" dirty="0">
                <a:solidFill>
                  <a:schemeClr val="bg2">
                    <a:lumMod val="25000"/>
                  </a:schemeClr>
                </a:solidFill>
              </a:rPr>
              <a:t>covers</a:t>
            </a:r>
          </a:p>
          <a:p>
            <a:pPr lvl="2"/>
            <a:r>
              <a:rPr lang="en-US" altLang="zh-CN" dirty="0" err="1">
                <a:solidFill>
                  <a:schemeClr val="bg2">
                    <a:lumMod val="25000"/>
                  </a:schemeClr>
                </a:solidFill>
              </a:rPr>
              <a:t>n</a:t>
            </a:r>
            <a:r>
              <a:rPr lang="en-US" altLang="zh-CN" baseline="-25000" dirty="0" err="1">
                <a:solidFill>
                  <a:schemeClr val="bg2">
                    <a:lumMod val="25000"/>
                  </a:schemeClr>
                </a:solidFill>
              </a:rPr>
              <a:t>covers</a:t>
            </a:r>
            <a:r>
              <a:rPr lang="en-US" altLang="zh-CN" dirty="0">
                <a:solidFill>
                  <a:schemeClr val="bg2">
                    <a:lumMod val="25000"/>
                  </a:schemeClr>
                </a:solidFill>
              </a:rPr>
              <a:t> </a:t>
            </a:r>
            <a:r>
              <a:rPr lang="zh-CN" altLang="en-US" dirty="0">
                <a:solidFill>
                  <a:schemeClr val="bg2">
                    <a:lumMod val="25000"/>
                  </a:schemeClr>
                </a:solidFill>
              </a:rPr>
              <a:t>：规则</a:t>
            </a:r>
            <a:r>
              <a:rPr lang="en-US" altLang="zh-CN" dirty="0">
                <a:solidFill>
                  <a:schemeClr val="bg2">
                    <a:lumMod val="25000"/>
                  </a:schemeClr>
                </a:solidFill>
              </a:rPr>
              <a:t>R</a:t>
            </a:r>
            <a:r>
              <a:rPr lang="zh-CN" altLang="en-US" dirty="0">
                <a:solidFill>
                  <a:schemeClr val="bg2">
                    <a:lumMod val="25000"/>
                  </a:schemeClr>
                </a:solidFill>
              </a:rPr>
              <a:t>覆盖的样本数</a:t>
            </a:r>
            <a:endParaRPr lang="en-US" altLang="zh-CN" dirty="0">
              <a:solidFill>
                <a:schemeClr val="bg2">
                  <a:lumMod val="25000"/>
                </a:schemeClr>
              </a:solidFill>
            </a:endParaRPr>
          </a:p>
          <a:p>
            <a:pPr lvl="2"/>
            <a:r>
              <a:rPr lang="en-US" altLang="zh-CN" dirty="0" err="1">
                <a:solidFill>
                  <a:schemeClr val="bg2">
                    <a:lumMod val="25000"/>
                  </a:schemeClr>
                </a:solidFill>
              </a:rPr>
              <a:t>n</a:t>
            </a:r>
            <a:r>
              <a:rPr lang="en-US" altLang="zh-CN" baseline="-25000" dirty="0" err="1">
                <a:solidFill>
                  <a:schemeClr val="bg2">
                    <a:lumMod val="25000"/>
                  </a:schemeClr>
                </a:solidFill>
              </a:rPr>
              <a:t>correct</a:t>
            </a:r>
            <a:r>
              <a:rPr lang="en-US" altLang="zh-CN" baseline="-25000" dirty="0">
                <a:solidFill>
                  <a:schemeClr val="bg2">
                    <a:lumMod val="25000"/>
                  </a:schemeClr>
                </a:solidFill>
              </a:rPr>
              <a:t> </a:t>
            </a:r>
            <a:r>
              <a:rPr lang="zh-CN" altLang="en-US" dirty="0">
                <a:solidFill>
                  <a:schemeClr val="bg2">
                    <a:lumMod val="25000"/>
                  </a:schemeClr>
                </a:solidFill>
              </a:rPr>
              <a:t>：规则</a:t>
            </a:r>
            <a:r>
              <a:rPr lang="en-US" altLang="zh-CN" dirty="0">
                <a:solidFill>
                  <a:schemeClr val="bg2">
                    <a:lumMod val="25000"/>
                  </a:schemeClr>
                </a:solidFill>
              </a:rPr>
              <a:t>R</a:t>
            </a:r>
            <a:r>
              <a:rPr lang="zh-CN" altLang="en-US" dirty="0">
                <a:solidFill>
                  <a:schemeClr val="bg2">
                    <a:lumMod val="25000"/>
                  </a:schemeClr>
                </a:solidFill>
              </a:rPr>
              <a:t>正确分类的样本数</a:t>
            </a:r>
            <a:endParaRPr lang="en-US" altLang="zh-CN" dirty="0">
              <a:solidFill>
                <a:schemeClr val="bg2">
                  <a:lumMod val="25000"/>
                </a:schemeClr>
              </a:solidFill>
            </a:endParaRPr>
          </a:p>
          <a:p>
            <a:pPr lvl="1"/>
            <a:endParaRPr lang="en-US" altLang="zh-CN" sz="2000" baseline="-25000" dirty="0">
              <a:solidFill>
                <a:schemeClr val="bg2">
                  <a:lumMod val="25000"/>
                </a:schemeClr>
              </a:solidFill>
            </a:endParaRPr>
          </a:p>
          <a:p>
            <a:pPr marL="360000" lvl="2" indent="-360000">
              <a:buFont typeface="Wingdings" panose="05000000000000000000" pitchFamily="2" charset="2"/>
              <a:buChar char=""/>
            </a:pPr>
            <a:endParaRPr lang="zh-CN" altLang="en-US" sz="2200" dirty="0">
              <a:solidFill>
                <a:srgbClr val="0000FF"/>
              </a:solidFill>
            </a:endParaRPr>
          </a:p>
        </p:txBody>
      </p:sp>
      <p:sp>
        <p:nvSpPr>
          <p:cNvPr id="4" name="矩形 3">
            <a:extLst>
              <a:ext uri="{FF2B5EF4-FFF2-40B4-BE49-F238E27FC236}">
                <a16:creationId xmlns="" xmlns:a16="http://schemas.microsoft.com/office/drawing/2014/main" id="{35568E15-27A6-4F34-9896-BA3635A55E44}"/>
              </a:ext>
            </a:extLst>
          </p:cNvPr>
          <p:cNvSpPr/>
          <p:nvPr/>
        </p:nvSpPr>
        <p:spPr>
          <a:xfrm>
            <a:off x="6660232" y="233351"/>
            <a:ext cx="2448106" cy="400110"/>
          </a:xfrm>
          <a:prstGeom prst="rect">
            <a:avLst/>
          </a:prstGeom>
        </p:spPr>
        <p:txBody>
          <a:bodyPr wrap="non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5.4 </a:t>
            </a:r>
            <a:r>
              <a:rPr lang="zh-CN" altLang="en-US" sz="2000" b="1" dirty="0">
                <a:solidFill>
                  <a:schemeClr val="bg1"/>
                </a:solidFill>
                <a:latin typeface="微软雅黑" panose="020B0503020204020204" pitchFamily="34" charset="-122"/>
                <a:ea typeface="微软雅黑" panose="020B0503020204020204" pitchFamily="34" charset="-122"/>
              </a:rPr>
              <a:t>基于规则的分类</a:t>
            </a:r>
          </a:p>
        </p:txBody>
      </p:sp>
    </p:spTree>
    <p:extLst>
      <p:ext uri="{BB962C8B-B14F-4D97-AF65-F5344CB8AC3E}">
        <p14:creationId xmlns:p14="http://schemas.microsoft.com/office/powerpoint/2010/main" val="2849327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43CF79-75A6-4784-9F58-047B3D5942F1}"/>
              </a:ext>
            </a:extLst>
          </p:cNvPr>
          <p:cNvSpPr>
            <a:spLocks noGrp="1"/>
          </p:cNvSpPr>
          <p:nvPr>
            <p:ph type="title"/>
          </p:nvPr>
        </p:nvSpPr>
        <p:spPr/>
        <p:txBody>
          <a:bodyPr/>
          <a:lstStyle/>
          <a:p>
            <a:r>
              <a:rPr lang="zh-CN" altLang="en-US" dirty="0"/>
              <a:t>使用</a:t>
            </a:r>
            <a:r>
              <a:rPr lang="en-US" altLang="zh-CN" dirty="0"/>
              <a:t>IF-THEN</a:t>
            </a:r>
            <a:r>
              <a:rPr lang="zh-CN" altLang="en-US" dirty="0"/>
              <a:t>规则分类</a:t>
            </a:r>
          </a:p>
        </p:txBody>
      </p:sp>
      <p:sp>
        <p:nvSpPr>
          <p:cNvPr id="3" name="内容占位符 2">
            <a:extLst>
              <a:ext uri="{FF2B5EF4-FFF2-40B4-BE49-F238E27FC236}">
                <a16:creationId xmlns="" xmlns:a16="http://schemas.microsoft.com/office/drawing/2014/main" id="{86481B7A-5033-42BF-8471-A136CCACDB70}"/>
              </a:ext>
            </a:extLst>
          </p:cNvPr>
          <p:cNvSpPr>
            <a:spLocks noGrp="1"/>
          </p:cNvSpPr>
          <p:nvPr>
            <p:ph sz="quarter" idx="10"/>
          </p:nvPr>
        </p:nvSpPr>
        <p:spPr>
          <a:xfrm>
            <a:off x="539552" y="764704"/>
            <a:ext cx="8280920" cy="5527845"/>
          </a:xfrm>
        </p:spPr>
        <p:txBody>
          <a:bodyPr/>
          <a:lstStyle/>
          <a:p>
            <a:pPr>
              <a:lnSpc>
                <a:spcPct val="130000"/>
              </a:lnSpc>
            </a:pPr>
            <a:r>
              <a:rPr lang="zh-CN" altLang="en-US" sz="2000" dirty="0">
                <a:solidFill>
                  <a:schemeClr val="tx1"/>
                </a:solidFill>
              </a:rPr>
              <a:t>用基于规则的分类预测样本</a:t>
            </a:r>
            <a:r>
              <a:rPr lang="en-US" altLang="zh-CN" sz="2000" dirty="0">
                <a:solidFill>
                  <a:schemeClr val="tx1"/>
                </a:solidFill>
              </a:rPr>
              <a:t>X</a:t>
            </a:r>
            <a:r>
              <a:rPr lang="zh-CN" altLang="en-US" sz="2000" dirty="0">
                <a:solidFill>
                  <a:schemeClr val="tx1"/>
                </a:solidFill>
              </a:rPr>
              <a:t>的类标号，如果规则被满足，则称该规则被</a:t>
            </a:r>
            <a:r>
              <a:rPr lang="zh-CN" altLang="en-US" sz="2000" dirty="0">
                <a:solidFill>
                  <a:srgbClr val="FF0000"/>
                </a:solidFill>
              </a:rPr>
              <a:t>触发</a:t>
            </a:r>
            <a:r>
              <a:rPr lang="zh-CN" altLang="en-US" sz="2000" dirty="0">
                <a:solidFill>
                  <a:schemeClr val="tx1"/>
                </a:solidFill>
              </a:rPr>
              <a:t>；如果被满足的规则唯一，则称该规则被</a:t>
            </a:r>
            <a:r>
              <a:rPr lang="zh-CN" altLang="en-US" sz="2000" dirty="0">
                <a:solidFill>
                  <a:srgbClr val="FF0000"/>
                </a:solidFill>
              </a:rPr>
              <a:t>激活</a:t>
            </a:r>
            <a:r>
              <a:rPr lang="zh-CN" altLang="en-US" sz="2000" dirty="0">
                <a:solidFill>
                  <a:schemeClr val="tx1"/>
                </a:solidFill>
              </a:rPr>
              <a:t>，返回</a:t>
            </a:r>
            <a:r>
              <a:rPr lang="en-US" altLang="zh-CN" sz="2000" dirty="0">
                <a:solidFill>
                  <a:schemeClr val="tx1"/>
                </a:solidFill>
              </a:rPr>
              <a:t>X</a:t>
            </a:r>
            <a:r>
              <a:rPr lang="zh-CN" altLang="en-US" sz="2000" dirty="0">
                <a:solidFill>
                  <a:schemeClr val="tx1"/>
                </a:solidFill>
              </a:rPr>
              <a:t>的类预测。注意：触发并不总意味着激活，因为可能有多个规则被满足！</a:t>
            </a:r>
            <a:endParaRPr lang="en-US" altLang="zh-CN" sz="2000" dirty="0">
              <a:solidFill>
                <a:schemeClr val="tx1"/>
              </a:solidFill>
            </a:endParaRPr>
          </a:p>
          <a:p>
            <a:pPr>
              <a:lnSpc>
                <a:spcPct val="130000"/>
              </a:lnSpc>
            </a:pPr>
            <a:r>
              <a:rPr lang="zh-CN" altLang="en-US" sz="2000" dirty="0">
                <a:solidFill>
                  <a:schemeClr val="tx1"/>
                </a:solidFill>
              </a:rPr>
              <a:t>如果</a:t>
            </a:r>
            <a:r>
              <a:rPr lang="zh-CN" altLang="en-US" sz="2000" dirty="0">
                <a:solidFill>
                  <a:srgbClr val="FF0000"/>
                </a:solidFill>
              </a:rPr>
              <a:t>多个规则被触发</a:t>
            </a:r>
            <a:r>
              <a:rPr lang="zh-CN" altLang="en-US" sz="2000" dirty="0">
                <a:solidFill>
                  <a:schemeClr val="tx1"/>
                </a:solidFill>
              </a:rPr>
              <a:t>，则需要一种解决冲突的策略来决定激活哪一个规则，并对</a:t>
            </a:r>
            <a:r>
              <a:rPr lang="en-US" altLang="zh-CN" sz="2000" dirty="0">
                <a:solidFill>
                  <a:schemeClr val="tx1"/>
                </a:solidFill>
              </a:rPr>
              <a:t>X</a:t>
            </a:r>
            <a:r>
              <a:rPr lang="zh-CN" altLang="en-US" sz="2000" dirty="0">
                <a:solidFill>
                  <a:schemeClr val="tx1"/>
                </a:solidFill>
              </a:rPr>
              <a:t>指派它的类预测</a:t>
            </a:r>
          </a:p>
          <a:p>
            <a:pPr lvl="1">
              <a:lnSpc>
                <a:spcPct val="130000"/>
              </a:lnSpc>
            </a:pPr>
            <a:r>
              <a:rPr lang="zh-CN" altLang="en-US" sz="1800" dirty="0">
                <a:solidFill>
                  <a:srgbClr val="FF0000"/>
                </a:solidFill>
              </a:rPr>
              <a:t>规模序</a:t>
            </a:r>
            <a:r>
              <a:rPr lang="en-US" altLang="zh-CN" sz="1800" dirty="0">
                <a:solidFill>
                  <a:srgbClr val="FF0000"/>
                </a:solidFill>
              </a:rPr>
              <a:t>: </a:t>
            </a:r>
            <a:r>
              <a:rPr lang="zh-CN" altLang="en-US" sz="1800" dirty="0"/>
              <a:t>把最高优先权赋予具有“最苛刻”要求的被触发的规则，其中苛刻性用规则前件的规模度量，激活具有最多属性测试的被触发的规则。</a:t>
            </a:r>
            <a:endParaRPr lang="en-US" altLang="zh-CN" sz="1800" dirty="0"/>
          </a:p>
          <a:p>
            <a:pPr lvl="1">
              <a:lnSpc>
                <a:spcPct val="130000"/>
              </a:lnSpc>
            </a:pPr>
            <a:r>
              <a:rPr lang="zh-CN" altLang="en-US" sz="1800" dirty="0">
                <a:solidFill>
                  <a:srgbClr val="FF0000"/>
                </a:solidFill>
              </a:rPr>
              <a:t>规则序：</a:t>
            </a:r>
            <a:endParaRPr lang="en-US" altLang="zh-CN" sz="1800" dirty="0">
              <a:solidFill>
                <a:srgbClr val="FF0000"/>
              </a:solidFill>
            </a:endParaRPr>
          </a:p>
          <a:p>
            <a:pPr lvl="2">
              <a:lnSpc>
                <a:spcPct val="130000"/>
              </a:lnSpc>
            </a:pPr>
            <a:r>
              <a:rPr lang="zh-CN" altLang="en-US" sz="1800" dirty="0">
                <a:solidFill>
                  <a:srgbClr val="FF0000"/>
                </a:solidFill>
              </a:rPr>
              <a:t>基于类的序</a:t>
            </a:r>
            <a:r>
              <a:rPr lang="en-US" altLang="zh-CN" sz="1800" dirty="0">
                <a:solidFill>
                  <a:srgbClr val="FF0000"/>
                </a:solidFill>
              </a:rPr>
              <a:t>: </a:t>
            </a:r>
            <a:r>
              <a:rPr lang="zh-CN" altLang="en-US" sz="1800" dirty="0"/>
              <a:t>类按“重要性”递减排序，如按普遍性的降序排序</a:t>
            </a:r>
            <a:endParaRPr lang="en-US" altLang="zh-CN" sz="1800" dirty="0"/>
          </a:p>
          <a:p>
            <a:pPr lvl="2">
              <a:lnSpc>
                <a:spcPct val="130000"/>
              </a:lnSpc>
            </a:pPr>
            <a:r>
              <a:rPr lang="zh-CN" altLang="en-US" sz="1800" dirty="0">
                <a:solidFill>
                  <a:srgbClr val="FF0000"/>
                </a:solidFill>
              </a:rPr>
              <a:t>基于规则的序</a:t>
            </a:r>
            <a:r>
              <a:rPr lang="en-US" altLang="zh-CN" sz="1800" dirty="0">
                <a:solidFill>
                  <a:srgbClr val="FF0000"/>
                </a:solidFill>
              </a:rPr>
              <a:t>: </a:t>
            </a:r>
            <a:r>
              <a:rPr lang="zh-CN" altLang="en-US" sz="1800" dirty="0"/>
              <a:t>根据规则质量的度量（如准确率、覆盖率），或领域专家的建议，把规则组织成一个优先权列表</a:t>
            </a:r>
          </a:p>
          <a:p>
            <a:pPr marL="360000" lvl="1" indent="-360000">
              <a:lnSpc>
                <a:spcPct val="130000"/>
              </a:lnSpc>
              <a:buFont typeface="Wingdings" panose="05000000000000000000" pitchFamily="2" charset="2"/>
              <a:buChar char=""/>
            </a:pPr>
            <a:r>
              <a:rPr lang="zh-CN" altLang="en-US" dirty="0"/>
              <a:t>如果没有规则被触发</a:t>
            </a:r>
            <a:endParaRPr lang="en-US" altLang="zh-CN" dirty="0"/>
          </a:p>
          <a:p>
            <a:pPr lvl="1">
              <a:lnSpc>
                <a:spcPct val="130000"/>
              </a:lnSpc>
            </a:pPr>
            <a:r>
              <a:rPr lang="zh-CN" altLang="en-US" sz="1800" dirty="0"/>
              <a:t>建立一个缺省或默认规则，根据训练集指定一个默认类</a:t>
            </a:r>
          </a:p>
          <a:p>
            <a:pPr lvl="1"/>
            <a:endParaRPr lang="zh-CN" altLang="en-US" dirty="0"/>
          </a:p>
        </p:txBody>
      </p:sp>
    </p:spTree>
    <p:extLst>
      <p:ext uri="{BB962C8B-B14F-4D97-AF65-F5344CB8AC3E}">
        <p14:creationId xmlns:p14="http://schemas.microsoft.com/office/powerpoint/2010/main" val="1174636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B3FCCC-CC89-4252-9812-9816CE4171D1}"/>
              </a:ext>
            </a:extLst>
          </p:cNvPr>
          <p:cNvSpPr>
            <a:spLocks noGrp="1"/>
          </p:cNvSpPr>
          <p:nvPr>
            <p:ph type="title"/>
          </p:nvPr>
        </p:nvSpPr>
        <p:spPr/>
        <p:txBody>
          <a:bodyPr/>
          <a:lstStyle/>
          <a:p>
            <a:r>
              <a:rPr lang="zh-CN" altLang="en-US" dirty="0"/>
              <a:t>由决策树提取规则</a:t>
            </a:r>
            <a:endParaRPr lang="zh-CN" altLang="en-US" b="0" dirty="0"/>
          </a:p>
        </p:txBody>
      </p:sp>
      <p:sp>
        <p:nvSpPr>
          <p:cNvPr id="3" name="内容占位符 2">
            <a:extLst>
              <a:ext uri="{FF2B5EF4-FFF2-40B4-BE49-F238E27FC236}">
                <a16:creationId xmlns="" xmlns:a16="http://schemas.microsoft.com/office/drawing/2014/main" id="{8A2EE288-1254-4BC0-98FA-709652864665}"/>
              </a:ext>
            </a:extLst>
          </p:cNvPr>
          <p:cNvSpPr>
            <a:spLocks noGrp="1"/>
          </p:cNvSpPr>
          <p:nvPr>
            <p:ph sz="quarter" idx="10"/>
          </p:nvPr>
        </p:nvSpPr>
        <p:spPr/>
        <p:txBody>
          <a:bodyPr/>
          <a:lstStyle/>
          <a:p>
            <a:r>
              <a:rPr lang="zh-CN" altLang="en-US" dirty="0"/>
              <a:t>规则比大的决策树更容易理解</a:t>
            </a:r>
            <a:endParaRPr lang="en-US" altLang="zh-CN" dirty="0"/>
          </a:p>
          <a:p>
            <a:r>
              <a:rPr lang="zh-CN" altLang="en-US" dirty="0"/>
              <a:t>对每条从根到树叶结点的路径创建一个规则</a:t>
            </a:r>
            <a:endParaRPr lang="en-US" altLang="zh-CN" dirty="0"/>
          </a:p>
          <a:p>
            <a:r>
              <a:rPr lang="zh-CN" altLang="en-US" dirty="0"/>
              <a:t>规则是互斥的和穷举的</a:t>
            </a:r>
            <a:endParaRPr lang="en-US" altLang="zh-CN" dirty="0"/>
          </a:p>
          <a:p>
            <a:pPr lvl="1"/>
            <a:r>
              <a:rPr lang="zh-CN" altLang="en-US" dirty="0"/>
              <a:t>互斥意味不可能存在规则冲突，因为没有两个规则被相同的样本触发。（每个树叶有一个规则，并且任何样本都只能映射到一个树叶）</a:t>
            </a:r>
            <a:endParaRPr lang="en-US" altLang="zh-CN" dirty="0"/>
          </a:p>
          <a:p>
            <a:pPr lvl="1"/>
            <a:r>
              <a:rPr lang="zh-CN" altLang="en-US" dirty="0"/>
              <a:t>穷举意味对于每种可能的属性－值组合都存在一个规则，使得该规则集不需要默认规则。因此，规则的序不重要，它们是无序的。</a:t>
            </a:r>
            <a:endParaRPr lang="en-US" altLang="zh-CN" dirty="0"/>
          </a:p>
          <a:p>
            <a:pPr marL="360000" lvl="1" indent="-360000">
              <a:buFont typeface="Wingdings" panose="05000000000000000000" pitchFamily="2" charset="2"/>
              <a:buChar char=""/>
            </a:pPr>
            <a:r>
              <a:rPr lang="zh-CN" altLang="en-US" sz="2200" dirty="0">
                <a:solidFill>
                  <a:srgbClr val="0000FF"/>
                </a:solidFill>
              </a:rPr>
              <a:t>由于每个树叶一个规则，所以提取的规则集并不比对应的决策树简单多少！在某些情况下，提取的规则集可能比原来的树更难解释</a:t>
            </a:r>
            <a:endParaRPr lang="en-US" altLang="zh-CN" sz="2200" dirty="0">
              <a:solidFill>
                <a:srgbClr val="0000FF"/>
              </a:solidFill>
            </a:endParaRP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2250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0C330C-9CE8-479C-A43D-5BD76E0F9CB8}"/>
              </a:ext>
            </a:extLst>
          </p:cNvPr>
          <p:cNvSpPr>
            <a:spLocks noGrp="1"/>
          </p:cNvSpPr>
          <p:nvPr>
            <p:ph type="title"/>
          </p:nvPr>
        </p:nvSpPr>
        <p:spPr/>
        <p:txBody>
          <a:bodyPr/>
          <a:lstStyle/>
          <a:p>
            <a:r>
              <a:rPr lang="zh-CN" altLang="en-US" dirty="0"/>
              <a:t>分类 </a:t>
            </a:r>
            <a:r>
              <a:rPr lang="en-US" altLang="zh-CN" dirty="0"/>
              <a:t>VS. </a:t>
            </a:r>
            <a:r>
              <a:rPr lang="zh-CN" altLang="en-US" dirty="0"/>
              <a:t>预测</a:t>
            </a:r>
          </a:p>
        </p:txBody>
      </p:sp>
      <p:sp>
        <p:nvSpPr>
          <p:cNvPr id="3" name="内容占位符 2">
            <a:extLst>
              <a:ext uri="{FF2B5EF4-FFF2-40B4-BE49-F238E27FC236}">
                <a16:creationId xmlns="" xmlns:a16="http://schemas.microsoft.com/office/drawing/2014/main" id="{BB534503-5767-47C9-A268-AA002F6F69E5}"/>
              </a:ext>
            </a:extLst>
          </p:cNvPr>
          <p:cNvSpPr>
            <a:spLocks noGrp="1"/>
          </p:cNvSpPr>
          <p:nvPr>
            <p:ph sz="quarter" idx="10"/>
          </p:nvPr>
        </p:nvSpPr>
        <p:spPr/>
        <p:txBody>
          <a:bodyPr/>
          <a:lstStyle/>
          <a:p>
            <a:r>
              <a:rPr lang="zh-CN" altLang="en-US" dirty="0"/>
              <a:t>相同点</a:t>
            </a:r>
            <a:endParaRPr lang="en-US" altLang="zh-CN" dirty="0"/>
          </a:p>
          <a:p>
            <a:pPr lvl="1"/>
            <a:r>
              <a:rPr lang="zh-CN" altLang="en-US" dirty="0"/>
              <a:t>两者都需要构建模型，再用模型来估计未知值</a:t>
            </a:r>
            <a:endParaRPr lang="en-US" altLang="zh-CN" dirty="0"/>
          </a:p>
          <a:p>
            <a:pPr lvl="2"/>
            <a:r>
              <a:rPr lang="zh-CN" altLang="en-US" dirty="0"/>
              <a:t>模型看作一个映射或函数 </a:t>
            </a:r>
            <a:r>
              <a:rPr lang="en-US" altLang="zh-CN" dirty="0"/>
              <a:t>y=f(X)</a:t>
            </a:r>
            <a:r>
              <a:rPr lang="zh-CN" altLang="en-US" dirty="0"/>
              <a:t>，</a:t>
            </a:r>
            <a:r>
              <a:rPr lang="en-US" altLang="zh-CN" dirty="0"/>
              <a:t> X</a:t>
            </a:r>
            <a:r>
              <a:rPr lang="zh-CN" altLang="en-US" dirty="0"/>
              <a:t>是输入，</a:t>
            </a:r>
            <a:r>
              <a:rPr lang="en-US" altLang="zh-CN" dirty="0"/>
              <a:t>y</a:t>
            </a:r>
            <a:r>
              <a:rPr lang="zh-CN" altLang="en-US" dirty="0"/>
              <a:t>是输出；</a:t>
            </a:r>
            <a:endParaRPr lang="en-US" altLang="zh-CN" dirty="0"/>
          </a:p>
          <a:p>
            <a:pPr lvl="2"/>
            <a:r>
              <a:rPr lang="zh-CN" altLang="en-US" dirty="0"/>
              <a:t>模型准确率，要使用单独的测试；</a:t>
            </a:r>
            <a:endParaRPr lang="en-US" altLang="zh-CN" dirty="0"/>
          </a:p>
          <a:p>
            <a:r>
              <a:rPr lang="zh-CN" altLang="en-US" dirty="0"/>
              <a:t>不同点</a:t>
            </a:r>
          </a:p>
          <a:p>
            <a:pPr lvl="1"/>
            <a:r>
              <a:rPr lang="zh-CN" altLang="en-US" dirty="0"/>
              <a:t>分类法用来估计“类标号属性” （分类属性值、离散值）</a:t>
            </a:r>
          </a:p>
          <a:p>
            <a:pPr lvl="1"/>
            <a:r>
              <a:rPr lang="zh-CN" altLang="en-US" dirty="0"/>
              <a:t>预测法用来估计 “预测属性” （量化属性值、连续值）</a:t>
            </a:r>
          </a:p>
          <a:p>
            <a:endParaRPr lang="zh-CN" altLang="en-US" dirty="0"/>
          </a:p>
        </p:txBody>
      </p:sp>
    </p:spTree>
    <p:extLst>
      <p:ext uri="{BB962C8B-B14F-4D97-AF65-F5344CB8AC3E}">
        <p14:creationId xmlns:p14="http://schemas.microsoft.com/office/powerpoint/2010/main" val="394774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459E55-5677-43FB-9248-1E35790FE132}"/>
              </a:ext>
            </a:extLst>
          </p:cNvPr>
          <p:cNvSpPr>
            <a:spLocks noGrp="1"/>
          </p:cNvSpPr>
          <p:nvPr>
            <p:ph type="title"/>
          </p:nvPr>
        </p:nvSpPr>
        <p:spPr/>
        <p:txBody>
          <a:bodyPr/>
          <a:lstStyle/>
          <a:p>
            <a:r>
              <a:rPr lang="zh-CN" altLang="en-US" dirty="0"/>
              <a:t>由决策树提取规则－例子</a:t>
            </a:r>
          </a:p>
        </p:txBody>
      </p:sp>
      <p:sp>
        <p:nvSpPr>
          <p:cNvPr id="3" name="内容占位符 2">
            <a:extLst>
              <a:ext uri="{FF2B5EF4-FFF2-40B4-BE49-F238E27FC236}">
                <a16:creationId xmlns="" xmlns:a16="http://schemas.microsoft.com/office/drawing/2014/main" id="{B10CC58C-9B79-4456-9746-57530015D17F}"/>
              </a:ext>
            </a:extLst>
          </p:cNvPr>
          <p:cNvSpPr>
            <a:spLocks noGrp="1"/>
          </p:cNvSpPr>
          <p:nvPr>
            <p:ph sz="quarter" idx="10"/>
          </p:nvPr>
        </p:nvSpPr>
        <p:spPr>
          <a:xfrm>
            <a:off x="539552" y="764704"/>
            <a:ext cx="8604448" cy="5527845"/>
          </a:xfrm>
        </p:spPr>
        <p:txBody>
          <a:bodyPr/>
          <a:lstStyle/>
          <a:p>
            <a:r>
              <a:rPr lang="zh-CN" altLang="en-US" dirty="0">
                <a:solidFill>
                  <a:srgbClr val="FF0000"/>
                </a:solidFill>
              </a:rPr>
              <a:t>例：</a:t>
            </a:r>
            <a:r>
              <a:rPr lang="zh-CN" altLang="en-US" dirty="0">
                <a:solidFill>
                  <a:schemeClr val="tx1"/>
                </a:solidFill>
              </a:rPr>
              <a:t>由决策树提取分类规则</a:t>
            </a:r>
            <a:endParaRPr lang="en-US" altLang="zh-CN" dirty="0">
              <a:solidFill>
                <a:schemeClr val="tx1"/>
              </a:solidFill>
            </a:endParaRPr>
          </a:p>
          <a:p>
            <a:pPr marL="0" lvl="1" indent="0">
              <a:lnSpc>
                <a:spcPct val="100000"/>
              </a:lnSpc>
            </a:pPr>
            <a:r>
              <a:rPr lang="en-US" altLang="zh-CN" sz="1800" dirty="0">
                <a:solidFill>
                  <a:schemeClr val="bg2">
                    <a:lumMod val="25000"/>
                  </a:schemeClr>
                </a:solidFill>
              </a:rPr>
              <a:t>IF age = young AND student = no		  THEN buys_computer = no</a:t>
            </a:r>
          </a:p>
          <a:p>
            <a:pPr marL="0" lvl="1" indent="0">
              <a:lnSpc>
                <a:spcPct val="100000"/>
              </a:lnSpc>
            </a:pPr>
            <a:r>
              <a:rPr lang="en-US" altLang="zh-CN" sz="1800" dirty="0">
                <a:solidFill>
                  <a:schemeClr val="bg2">
                    <a:lumMod val="25000"/>
                  </a:schemeClr>
                </a:solidFill>
              </a:rPr>
              <a:t>IF age = young AND student = yes		  THEN buys_computer = yes</a:t>
            </a:r>
          </a:p>
          <a:p>
            <a:pPr marL="0" lvl="1" indent="0">
              <a:lnSpc>
                <a:spcPct val="100000"/>
              </a:lnSpc>
            </a:pPr>
            <a:r>
              <a:rPr lang="en-US" altLang="zh-CN" sz="1800" dirty="0">
                <a:solidFill>
                  <a:schemeClr val="bg2">
                    <a:lumMod val="25000"/>
                  </a:schemeClr>
                </a:solidFill>
              </a:rPr>
              <a:t>IF age = mid-age				  THEN buys_computer = yes</a:t>
            </a:r>
          </a:p>
          <a:p>
            <a:pPr marL="0" lvl="1" indent="0">
              <a:lnSpc>
                <a:spcPct val="100000"/>
              </a:lnSpc>
            </a:pPr>
            <a:r>
              <a:rPr lang="en-US" altLang="zh-CN" sz="1800" dirty="0">
                <a:solidFill>
                  <a:schemeClr val="bg2">
                    <a:lumMod val="25000"/>
                  </a:schemeClr>
                </a:solidFill>
              </a:rPr>
              <a:t>IF age = old AND credit_rating = excellent  THEN buys_computer = no</a:t>
            </a:r>
          </a:p>
          <a:p>
            <a:pPr marL="0" lvl="1" indent="0">
              <a:lnSpc>
                <a:spcPct val="100000"/>
              </a:lnSpc>
            </a:pPr>
            <a:r>
              <a:rPr lang="en-US" altLang="zh-CN" sz="1800" dirty="0">
                <a:solidFill>
                  <a:schemeClr val="bg2">
                    <a:lumMod val="25000"/>
                  </a:schemeClr>
                </a:solidFill>
              </a:rPr>
              <a:t>IF age = old AND credit_rating = fair	  THEN buys_computer = yes</a:t>
            </a:r>
          </a:p>
          <a:p>
            <a:pPr marL="0" lvl="1" indent="0">
              <a:lnSpc>
                <a:spcPct val="100000"/>
              </a:lnSpc>
            </a:pPr>
            <a:endParaRPr lang="en-US" altLang="zh-CN" sz="1800" dirty="0">
              <a:solidFill>
                <a:schemeClr val="bg2">
                  <a:lumMod val="25000"/>
                </a:schemeClr>
              </a:solidFill>
            </a:endParaRPr>
          </a:p>
          <a:p>
            <a:pPr marL="342900" indent="-342900">
              <a:buFont typeface="Wingdings" panose="05000000000000000000" pitchFamily="2" charset="2"/>
              <a:buChar char="Ø"/>
            </a:pPr>
            <a:endParaRPr lang="zh-CN" altLang="en-US" sz="2400" b="1" dirty="0">
              <a:solidFill>
                <a:schemeClr val="bg2">
                  <a:lumMod val="25000"/>
                </a:schemeClr>
              </a:solidFill>
            </a:endParaRPr>
          </a:p>
          <a:p>
            <a:endParaRPr lang="zh-CN" altLang="en-US" dirty="0"/>
          </a:p>
        </p:txBody>
      </p:sp>
      <p:grpSp>
        <p:nvGrpSpPr>
          <p:cNvPr id="4" name="Group 5">
            <a:extLst>
              <a:ext uri="{FF2B5EF4-FFF2-40B4-BE49-F238E27FC236}">
                <a16:creationId xmlns="" xmlns:a16="http://schemas.microsoft.com/office/drawing/2014/main" id="{01AAE055-4D36-470F-87D1-D86767112285}"/>
              </a:ext>
            </a:extLst>
          </p:cNvPr>
          <p:cNvGrpSpPr>
            <a:grpSpLocks/>
          </p:cNvGrpSpPr>
          <p:nvPr/>
        </p:nvGrpSpPr>
        <p:grpSpPr bwMode="auto">
          <a:xfrm>
            <a:off x="2267744" y="3573016"/>
            <a:ext cx="4926013" cy="2387600"/>
            <a:chOff x="36" y="0"/>
            <a:chExt cx="2010" cy="1216"/>
          </a:xfrm>
        </p:grpSpPr>
        <p:sp>
          <p:nvSpPr>
            <p:cNvPr id="5" name="Rectangle 34">
              <a:extLst>
                <a:ext uri="{FF2B5EF4-FFF2-40B4-BE49-F238E27FC236}">
                  <a16:creationId xmlns="" xmlns:a16="http://schemas.microsoft.com/office/drawing/2014/main" id="{C0A1E28E-BF04-40A2-A4CC-9A7F7350D288}"/>
                </a:ext>
              </a:extLst>
            </p:cNvPr>
            <p:cNvSpPr>
              <a:spLocks noChangeArrowheads="1"/>
            </p:cNvSpPr>
            <p:nvPr/>
          </p:nvSpPr>
          <p:spPr bwMode="auto">
            <a:xfrm>
              <a:off x="768" y="0"/>
              <a:ext cx="336" cy="162"/>
            </a:xfrm>
            <a:prstGeom prst="rect">
              <a:avLst/>
            </a:prstGeom>
            <a:solidFill>
              <a:srgbClr val="00CCFF"/>
            </a:solidFill>
            <a:ln w="12700">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age?</a:t>
              </a:r>
            </a:p>
          </p:txBody>
        </p:sp>
        <p:grpSp>
          <p:nvGrpSpPr>
            <p:cNvPr id="6" name="Group 7">
              <a:extLst>
                <a:ext uri="{FF2B5EF4-FFF2-40B4-BE49-F238E27FC236}">
                  <a16:creationId xmlns="" xmlns:a16="http://schemas.microsoft.com/office/drawing/2014/main" id="{08AB019D-5F89-4C6F-B1AB-FDDA09426980}"/>
                </a:ext>
              </a:extLst>
            </p:cNvPr>
            <p:cNvGrpSpPr>
              <a:grpSpLocks/>
            </p:cNvGrpSpPr>
            <p:nvPr/>
          </p:nvGrpSpPr>
          <p:grpSpPr bwMode="auto">
            <a:xfrm>
              <a:off x="36" y="146"/>
              <a:ext cx="2010" cy="1070"/>
              <a:chOff x="36" y="0"/>
              <a:chExt cx="2010" cy="1070"/>
            </a:xfrm>
          </p:grpSpPr>
          <p:sp>
            <p:nvSpPr>
              <p:cNvPr id="7" name="Rectangle 36">
                <a:extLst>
                  <a:ext uri="{FF2B5EF4-FFF2-40B4-BE49-F238E27FC236}">
                    <a16:creationId xmlns="" xmlns:a16="http://schemas.microsoft.com/office/drawing/2014/main" id="{3BF0A454-3C45-4B35-B752-1EF88132C16E}"/>
                  </a:ext>
                </a:extLst>
              </p:cNvPr>
              <p:cNvSpPr>
                <a:spLocks noChangeArrowheads="1"/>
              </p:cNvSpPr>
              <p:nvPr/>
            </p:nvSpPr>
            <p:spPr bwMode="auto">
              <a:xfrm>
                <a:off x="289" y="384"/>
                <a:ext cx="346" cy="162"/>
              </a:xfrm>
              <a:prstGeom prst="rect">
                <a:avLst/>
              </a:prstGeom>
              <a:solidFill>
                <a:srgbClr val="00FFCC"/>
              </a:solidFill>
              <a:ln w="12700">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student?</a:t>
                </a:r>
              </a:p>
            </p:txBody>
          </p:sp>
          <p:sp>
            <p:nvSpPr>
              <p:cNvPr id="8" name="Rectangle 37">
                <a:extLst>
                  <a:ext uri="{FF2B5EF4-FFF2-40B4-BE49-F238E27FC236}">
                    <a16:creationId xmlns="" xmlns:a16="http://schemas.microsoft.com/office/drawing/2014/main" id="{84DD9544-24D3-4B04-9EC3-195E92EB0BB9}"/>
                  </a:ext>
                </a:extLst>
              </p:cNvPr>
              <p:cNvSpPr>
                <a:spLocks noChangeArrowheads="1"/>
              </p:cNvSpPr>
              <p:nvPr/>
            </p:nvSpPr>
            <p:spPr bwMode="auto">
              <a:xfrm>
                <a:off x="1426" y="384"/>
                <a:ext cx="505" cy="162"/>
              </a:xfrm>
              <a:prstGeom prst="rect">
                <a:avLst/>
              </a:prstGeom>
              <a:solidFill>
                <a:srgbClr val="99CCFF"/>
              </a:solidFill>
              <a:ln w="12700">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credit rating?</a:t>
                </a:r>
              </a:p>
            </p:txBody>
          </p:sp>
          <p:sp>
            <p:nvSpPr>
              <p:cNvPr id="9" name="Line 38">
                <a:extLst>
                  <a:ext uri="{FF2B5EF4-FFF2-40B4-BE49-F238E27FC236}">
                    <a16:creationId xmlns="" xmlns:a16="http://schemas.microsoft.com/office/drawing/2014/main" id="{5BA9A0B3-69F5-470D-A7FE-1C0C3DF0FB05}"/>
                  </a:ext>
                </a:extLst>
              </p:cNvPr>
              <p:cNvSpPr>
                <a:spLocks noChangeShapeType="1"/>
              </p:cNvSpPr>
              <p:nvPr/>
            </p:nvSpPr>
            <p:spPr bwMode="auto">
              <a:xfrm flipH="1">
                <a:off x="467" y="11"/>
                <a:ext cx="317" cy="416"/>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39">
                <a:extLst>
                  <a:ext uri="{FF2B5EF4-FFF2-40B4-BE49-F238E27FC236}">
                    <a16:creationId xmlns="" xmlns:a16="http://schemas.microsoft.com/office/drawing/2014/main" id="{26BAC3FD-FB1B-4E4A-B674-4AE530999BAC}"/>
                  </a:ext>
                </a:extLst>
              </p:cNvPr>
              <p:cNvSpPr>
                <a:spLocks noChangeShapeType="1"/>
              </p:cNvSpPr>
              <p:nvPr/>
            </p:nvSpPr>
            <p:spPr bwMode="auto">
              <a:xfrm flipH="1">
                <a:off x="977" y="25"/>
                <a:ext cx="0" cy="172"/>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40">
                <a:extLst>
                  <a:ext uri="{FF2B5EF4-FFF2-40B4-BE49-F238E27FC236}">
                    <a16:creationId xmlns="" xmlns:a16="http://schemas.microsoft.com/office/drawing/2014/main" id="{DAA256E9-9145-4C83-9E09-9EC3076A5D59}"/>
                  </a:ext>
                </a:extLst>
              </p:cNvPr>
              <p:cNvSpPr>
                <a:spLocks noChangeShapeType="1"/>
              </p:cNvSpPr>
              <p:nvPr/>
            </p:nvSpPr>
            <p:spPr bwMode="auto">
              <a:xfrm>
                <a:off x="1132" y="0"/>
                <a:ext cx="534" cy="447"/>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Rectangle 41">
                <a:extLst>
                  <a:ext uri="{FF2B5EF4-FFF2-40B4-BE49-F238E27FC236}">
                    <a16:creationId xmlns="" xmlns:a16="http://schemas.microsoft.com/office/drawing/2014/main" id="{59A01DFD-5EAB-41DE-A4E9-2BFC9442A232}"/>
                  </a:ext>
                </a:extLst>
              </p:cNvPr>
              <p:cNvSpPr>
                <a:spLocks noChangeArrowheads="1"/>
              </p:cNvSpPr>
              <p:nvPr/>
            </p:nvSpPr>
            <p:spPr bwMode="auto">
              <a:xfrm>
                <a:off x="443" y="144"/>
                <a:ext cx="214" cy="146"/>
              </a:xfrm>
              <a:prstGeom prst="rect">
                <a:avLst/>
              </a:prstGeom>
              <a:solidFill>
                <a:srgbClr val="FFFF00"/>
              </a:solidFill>
              <a:ln w="12700">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a:solidFill>
                      <a:srgbClr val="000000"/>
                    </a:solidFill>
                    <a:latin typeface="Times New Roman" panose="02020603050405020304" pitchFamily="18" charset="0"/>
                  </a:rPr>
                  <a:t>&lt;=30</a:t>
                </a:r>
              </a:p>
            </p:txBody>
          </p:sp>
          <p:sp>
            <p:nvSpPr>
              <p:cNvPr id="13" name="Rectangle 42">
                <a:extLst>
                  <a:ext uri="{FF2B5EF4-FFF2-40B4-BE49-F238E27FC236}">
                    <a16:creationId xmlns="" xmlns:a16="http://schemas.microsoft.com/office/drawing/2014/main" id="{68186F42-ECE9-4088-97FC-F58C9088D6E2}"/>
                  </a:ext>
                </a:extLst>
              </p:cNvPr>
              <p:cNvSpPr>
                <a:spLocks noChangeArrowheads="1"/>
              </p:cNvSpPr>
              <p:nvPr/>
            </p:nvSpPr>
            <p:spPr bwMode="auto">
              <a:xfrm>
                <a:off x="1369" y="181"/>
                <a:ext cx="177" cy="145"/>
              </a:xfrm>
              <a:prstGeom prst="rect">
                <a:avLst/>
              </a:prstGeom>
              <a:solidFill>
                <a:srgbClr val="FF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a:solidFill>
                      <a:srgbClr val="000000"/>
                    </a:solidFill>
                    <a:latin typeface="Times New Roman" panose="02020603050405020304" pitchFamily="18" charset="0"/>
                  </a:rPr>
                  <a:t>&gt;40</a:t>
                </a:r>
              </a:p>
            </p:txBody>
          </p:sp>
          <p:sp>
            <p:nvSpPr>
              <p:cNvPr id="14" name="Line 43">
                <a:extLst>
                  <a:ext uri="{FF2B5EF4-FFF2-40B4-BE49-F238E27FC236}">
                    <a16:creationId xmlns="" xmlns:a16="http://schemas.microsoft.com/office/drawing/2014/main" id="{8FC9B675-DD7E-4C51-90EB-380EEA648D10}"/>
                  </a:ext>
                </a:extLst>
              </p:cNvPr>
              <p:cNvSpPr>
                <a:spLocks noChangeShapeType="1"/>
              </p:cNvSpPr>
              <p:nvPr/>
            </p:nvSpPr>
            <p:spPr bwMode="auto">
              <a:xfrm flipH="1">
                <a:off x="132" y="599"/>
                <a:ext cx="268" cy="311"/>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44">
                <a:extLst>
                  <a:ext uri="{FF2B5EF4-FFF2-40B4-BE49-F238E27FC236}">
                    <a16:creationId xmlns="" xmlns:a16="http://schemas.microsoft.com/office/drawing/2014/main" id="{5478585F-3ABD-4FE2-855A-D2F2DBBC2B51}"/>
                  </a:ext>
                </a:extLst>
              </p:cNvPr>
              <p:cNvSpPr>
                <a:spLocks noChangeShapeType="1"/>
              </p:cNvSpPr>
              <p:nvPr/>
            </p:nvSpPr>
            <p:spPr bwMode="auto">
              <a:xfrm>
                <a:off x="522" y="599"/>
                <a:ext cx="244" cy="311"/>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45">
                <a:extLst>
                  <a:ext uri="{FF2B5EF4-FFF2-40B4-BE49-F238E27FC236}">
                    <a16:creationId xmlns="" xmlns:a16="http://schemas.microsoft.com/office/drawing/2014/main" id="{7C6B6011-B3F9-4F5C-8E25-7DDF1C40D1AD}"/>
                  </a:ext>
                </a:extLst>
              </p:cNvPr>
              <p:cNvSpPr>
                <a:spLocks noChangeShapeType="1"/>
              </p:cNvSpPr>
              <p:nvPr/>
            </p:nvSpPr>
            <p:spPr bwMode="auto">
              <a:xfrm flipH="1">
                <a:off x="1352" y="599"/>
                <a:ext cx="244" cy="287"/>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46">
                <a:extLst>
                  <a:ext uri="{FF2B5EF4-FFF2-40B4-BE49-F238E27FC236}">
                    <a16:creationId xmlns="" xmlns:a16="http://schemas.microsoft.com/office/drawing/2014/main" id="{E604A06B-C596-4555-AF1D-C8DCEAE856CC}"/>
                  </a:ext>
                </a:extLst>
              </p:cNvPr>
              <p:cNvSpPr>
                <a:spLocks noChangeShapeType="1"/>
              </p:cNvSpPr>
              <p:nvPr/>
            </p:nvSpPr>
            <p:spPr bwMode="auto">
              <a:xfrm>
                <a:off x="1742" y="599"/>
                <a:ext cx="220" cy="287"/>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47">
                <a:extLst>
                  <a:ext uri="{FF2B5EF4-FFF2-40B4-BE49-F238E27FC236}">
                    <a16:creationId xmlns="" xmlns:a16="http://schemas.microsoft.com/office/drawing/2014/main" id="{19A374EC-B325-4386-BD27-759E92FDD392}"/>
                  </a:ext>
                </a:extLst>
              </p:cNvPr>
              <p:cNvSpPr>
                <a:spLocks noChangeShapeType="1"/>
              </p:cNvSpPr>
              <p:nvPr/>
            </p:nvSpPr>
            <p:spPr bwMode="auto">
              <a:xfrm>
                <a:off x="977" y="294"/>
                <a:ext cx="0" cy="138"/>
              </a:xfrm>
              <a:prstGeom prst="line">
                <a:avLst/>
              </a:prstGeom>
              <a:noFill/>
              <a:ln w="127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Rectangle 48">
                <a:extLst>
                  <a:ext uri="{FF2B5EF4-FFF2-40B4-BE49-F238E27FC236}">
                    <a16:creationId xmlns="" xmlns:a16="http://schemas.microsoft.com/office/drawing/2014/main" id="{679CA0E7-FBA1-402D-B7DD-34CB1B5416FA}"/>
                  </a:ext>
                </a:extLst>
              </p:cNvPr>
              <p:cNvSpPr>
                <a:spLocks noChangeArrowheads="1"/>
              </p:cNvSpPr>
              <p:nvPr/>
            </p:nvSpPr>
            <p:spPr bwMode="auto">
              <a:xfrm>
                <a:off x="36" y="910"/>
                <a:ext cx="156" cy="160"/>
              </a:xfrm>
              <a:prstGeom prst="rect">
                <a:avLst/>
              </a:prstGeom>
              <a:solidFill>
                <a:srgbClr val="FFCC99"/>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no</a:t>
                </a:r>
              </a:p>
            </p:txBody>
          </p:sp>
          <p:sp>
            <p:nvSpPr>
              <p:cNvPr id="20" name="Rectangle 49">
                <a:extLst>
                  <a:ext uri="{FF2B5EF4-FFF2-40B4-BE49-F238E27FC236}">
                    <a16:creationId xmlns="" xmlns:a16="http://schemas.microsoft.com/office/drawing/2014/main" id="{E8DBAD0B-9939-4287-98C4-9BE676B1F625}"/>
                  </a:ext>
                </a:extLst>
              </p:cNvPr>
              <p:cNvSpPr>
                <a:spLocks noChangeArrowheads="1"/>
              </p:cNvSpPr>
              <p:nvPr/>
            </p:nvSpPr>
            <p:spPr bwMode="auto">
              <a:xfrm>
                <a:off x="679" y="910"/>
                <a:ext cx="177" cy="160"/>
              </a:xfrm>
              <a:prstGeom prst="rect">
                <a:avLst/>
              </a:prstGeom>
              <a:solidFill>
                <a:srgbClr val="00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yes</a:t>
                </a:r>
              </a:p>
            </p:txBody>
          </p:sp>
          <p:sp>
            <p:nvSpPr>
              <p:cNvPr id="21" name="Rectangle 50">
                <a:extLst>
                  <a:ext uri="{FF2B5EF4-FFF2-40B4-BE49-F238E27FC236}">
                    <a16:creationId xmlns="" xmlns:a16="http://schemas.microsoft.com/office/drawing/2014/main" id="{9886899B-3B69-47BD-AED9-E71E8D04BF38}"/>
                  </a:ext>
                </a:extLst>
              </p:cNvPr>
              <p:cNvSpPr>
                <a:spLocks noChangeArrowheads="1"/>
              </p:cNvSpPr>
              <p:nvPr/>
            </p:nvSpPr>
            <p:spPr bwMode="auto">
              <a:xfrm>
                <a:off x="1869" y="886"/>
                <a:ext cx="177" cy="160"/>
              </a:xfrm>
              <a:prstGeom prst="rect">
                <a:avLst/>
              </a:prstGeom>
              <a:solidFill>
                <a:srgbClr val="00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yes</a:t>
                </a:r>
              </a:p>
            </p:txBody>
          </p:sp>
          <p:sp>
            <p:nvSpPr>
              <p:cNvPr id="22" name="Rectangle 51">
                <a:extLst>
                  <a:ext uri="{FF2B5EF4-FFF2-40B4-BE49-F238E27FC236}">
                    <a16:creationId xmlns="" xmlns:a16="http://schemas.microsoft.com/office/drawing/2014/main" id="{6E977419-A478-4DB7-84C8-019B322D8616}"/>
                  </a:ext>
                </a:extLst>
              </p:cNvPr>
              <p:cNvSpPr>
                <a:spLocks noChangeArrowheads="1"/>
              </p:cNvSpPr>
              <p:nvPr/>
            </p:nvSpPr>
            <p:spPr bwMode="auto">
              <a:xfrm>
                <a:off x="889" y="451"/>
                <a:ext cx="176" cy="160"/>
              </a:xfrm>
              <a:prstGeom prst="rect">
                <a:avLst/>
              </a:prstGeom>
              <a:solidFill>
                <a:srgbClr val="00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yes</a:t>
                </a:r>
              </a:p>
            </p:txBody>
          </p:sp>
          <p:sp>
            <p:nvSpPr>
              <p:cNvPr id="23" name="Rectangle 52">
                <a:extLst>
                  <a:ext uri="{FF2B5EF4-FFF2-40B4-BE49-F238E27FC236}">
                    <a16:creationId xmlns="" xmlns:a16="http://schemas.microsoft.com/office/drawing/2014/main" id="{822E8072-BE65-4538-8BE7-1B0B3B1A24E3}"/>
                  </a:ext>
                </a:extLst>
              </p:cNvPr>
              <p:cNvSpPr>
                <a:spLocks noChangeArrowheads="1"/>
              </p:cNvSpPr>
              <p:nvPr/>
            </p:nvSpPr>
            <p:spPr bwMode="auto">
              <a:xfrm>
                <a:off x="791" y="191"/>
                <a:ext cx="341" cy="96"/>
              </a:xfrm>
              <a:prstGeom prst="rect">
                <a:avLst/>
              </a:prstGeom>
              <a:solidFill>
                <a:srgbClr val="FF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dirty="0">
                    <a:solidFill>
                      <a:srgbClr val="000000"/>
                    </a:solidFill>
                    <a:latin typeface="Times New Roman" panose="02020603050405020304" pitchFamily="18" charset="0"/>
                  </a:rPr>
                  <a:t>31..40</a:t>
                </a:r>
              </a:p>
            </p:txBody>
          </p:sp>
          <p:sp>
            <p:nvSpPr>
              <p:cNvPr id="24" name="Rectangle 53">
                <a:extLst>
                  <a:ext uri="{FF2B5EF4-FFF2-40B4-BE49-F238E27FC236}">
                    <a16:creationId xmlns="" xmlns:a16="http://schemas.microsoft.com/office/drawing/2014/main" id="{12763F0D-0769-4710-9727-BB166D781A8E}"/>
                  </a:ext>
                </a:extLst>
              </p:cNvPr>
              <p:cNvSpPr>
                <a:spLocks noChangeArrowheads="1"/>
              </p:cNvSpPr>
              <p:nvPr/>
            </p:nvSpPr>
            <p:spPr bwMode="auto">
              <a:xfrm rot="21456844">
                <a:off x="1255" y="886"/>
                <a:ext cx="156" cy="160"/>
              </a:xfrm>
              <a:prstGeom prst="rect">
                <a:avLst/>
              </a:prstGeom>
              <a:solidFill>
                <a:srgbClr val="FFCC99"/>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b="1">
                    <a:solidFill>
                      <a:srgbClr val="000000"/>
                    </a:solidFill>
                    <a:latin typeface="Times New Roman" panose="02020603050405020304" pitchFamily="18" charset="0"/>
                  </a:rPr>
                  <a:t>no</a:t>
                </a:r>
              </a:p>
            </p:txBody>
          </p:sp>
          <p:sp>
            <p:nvSpPr>
              <p:cNvPr id="25" name="Rectangle 54">
                <a:extLst>
                  <a:ext uri="{FF2B5EF4-FFF2-40B4-BE49-F238E27FC236}">
                    <a16:creationId xmlns="" xmlns:a16="http://schemas.microsoft.com/office/drawing/2014/main" id="{E3120C71-3335-4F7E-8A18-3CEB0B117EE4}"/>
                  </a:ext>
                </a:extLst>
              </p:cNvPr>
              <p:cNvSpPr>
                <a:spLocks noChangeArrowheads="1"/>
              </p:cNvSpPr>
              <p:nvPr/>
            </p:nvSpPr>
            <p:spPr bwMode="auto">
              <a:xfrm>
                <a:off x="1775" y="671"/>
                <a:ext cx="176" cy="145"/>
              </a:xfrm>
              <a:prstGeom prst="rect">
                <a:avLst/>
              </a:prstGeom>
              <a:solidFill>
                <a:srgbClr val="FF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a:solidFill>
                      <a:srgbClr val="000000"/>
                    </a:solidFill>
                    <a:latin typeface="Times New Roman" panose="02020603050405020304" pitchFamily="18" charset="0"/>
                  </a:rPr>
                  <a:t>fair</a:t>
                </a:r>
              </a:p>
            </p:txBody>
          </p:sp>
          <p:sp>
            <p:nvSpPr>
              <p:cNvPr id="26" name="Rectangle 55">
                <a:extLst>
                  <a:ext uri="{FF2B5EF4-FFF2-40B4-BE49-F238E27FC236}">
                    <a16:creationId xmlns="" xmlns:a16="http://schemas.microsoft.com/office/drawing/2014/main" id="{91E8D3B6-4081-4CBE-B1E8-F7C610266D5D}"/>
                  </a:ext>
                </a:extLst>
              </p:cNvPr>
              <p:cNvSpPr>
                <a:spLocks noChangeArrowheads="1"/>
              </p:cNvSpPr>
              <p:nvPr/>
            </p:nvSpPr>
            <p:spPr bwMode="auto">
              <a:xfrm>
                <a:off x="1255" y="671"/>
                <a:ext cx="311" cy="145"/>
              </a:xfrm>
              <a:prstGeom prst="rect">
                <a:avLst/>
              </a:prstGeom>
              <a:solidFill>
                <a:srgbClr val="FF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a:solidFill>
                      <a:srgbClr val="000000"/>
                    </a:solidFill>
                    <a:latin typeface="Times New Roman" panose="02020603050405020304" pitchFamily="18" charset="0"/>
                  </a:rPr>
                  <a:t>excellent</a:t>
                </a:r>
              </a:p>
            </p:txBody>
          </p:sp>
          <p:sp>
            <p:nvSpPr>
              <p:cNvPr id="27" name="Rectangle 56">
                <a:extLst>
                  <a:ext uri="{FF2B5EF4-FFF2-40B4-BE49-F238E27FC236}">
                    <a16:creationId xmlns="" xmlns:a16="http://schemas.microsoft.com/office/drawing/2014/main" id="{A9F4118A-6541-406C-A384-A26A28DC31D4}"/>
                  </a:ext>
                </a:extLst>
              </p:cNvPr>
              <p:cNvSpPr>
                <a:spLocks noChangeArrowheads="1"/>
              </p:cNvSpPr>
              <p:nvPr/>
            </p:nvSpPr>
            <p:spPr bwMode="auto">
              <a:xfrm>
                <a:off x="607" y="695"/>
                <a:ext cx="162" cy="145"/>
              </a:xfrm>
              <a:prstGeom prst="rect">
                <a:avLst/>
              </a:prstGeom>
              <a:solidFill>
                <a:srgbClr val="FF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a:solidFill>
                      <a:srgbClr val="000000"/>
                    </a:solidFill>
                    <a:latin typeface="Times New Roman" panose="02020603050405020304" pitchFamily="18" charset="0"/>
                  </a:rPr>
                  <a:t>yes</a:t>
                </a:r>
              </a:p>
            </p:txBody>
          </p:sp>
          <p:sp>
            <p:nvSpPr>
              <p:cNvPr id="28" name="Rectangle 57">
                <a:extLst>
                  <a:ext uri="{FF2B5EF4-FFF2-40B4-BE49-F238E27FC236}">
                    <a16:creationId xmlns="" xmlns:a16="http://schemas.microsoft.com/office/drawing/2014/main" id="{619563CD-A78C-4C71-9F0B-B9E90CB804FA}"/>
                  </a:ext>
                </a:extLst>
              </p:cNvPr>
              <p:cNvSpPr>
                <a:spLocks noChangeArrowheads="1"/>
              </p:cNvSpPr>
              <p:nvPr/>
            </p:nvSpPr>
            <p:spPr bwMode="auto">
              <a:xfrm>
                <a:off x="133" y="695"/>
                <a:ext cx="218" cy="145"/>
              </a:xfrm>
              <a:prstGeom prst="rect">
                <a:avLst/>
              </a:prstGeom>
              <a:solidFill>
                <a:srgbClr val="FFFF00"/>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b="1">
                    <a:solidFill>
                      <a:srgbClr val="000000"/>
                    </a:solidFill>
                    <a:latin typeface="Times New Roman" panose="02020603050405020304" pitchFamily="18" charset="0"/>
                  </a:rPr>
                  <a:t>no</a:t>
                </a:r>
              </a:p>
            </p:txBody>
          </p:sp>
        </p:grpSp>
      </p:grpSp>
    </p:spTree>
    <p:extLst>
      <p:ext uri="{BB962C8B-B14F-4D97-AF65-F5344CB8AC3E}">
        <p14:creationId xmlns:p14="http://schemas.microsoft.com/office/powerpoint/2010/main" val="925083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2A86896-FFC2-4636-8219-26DD6BF5CD10}"/>
              </a:ext>
            </a:extLst>
          </p:cNvPr>
          <p:cNvSpPr>
            <a:spLocks noGrp="1"/>
          </p:cNvSpPr>
          <p:nvPr>
            <p:ph type="title"/>
          </p:nvPr>
        </p:nvSpPr>
        <p:spPr/>
        <p:txBody>
          <a:bodyPr/>
          <a:lstStyle/>
          <a:p>
            <a:r>
              <a:rPr lang="en-US" altLang="zh-CN" dirty="0"/>
              <a:t>5.4 </a:t>
            </a:r>
            <a:r>
              <a:rPr lang="zh-CN" altLang="en-US" dirty="0"/>
              <a:t>模型评估与选择</a:t>
            </a:r>
          </a:p>
        </p:txBody>
      </p:sp>
      <p:sp>
        <p:nvSpPr>
          <p:cNvPr id="3" name="内容占位符 2">
            <a:extLst>
              <a:ext uri="{FF2B5EF4-FFF2-40B4-BE49-F238E27FC236}">
                <a16:creationId xmlns="" xmlns:a16="http://schemas.microsoft.com/office/drawing/2014/main" id="{ABC15869-DF9B-4FE0-9926-048331E3293A}"/>
              </a:ext>
            </a:extLst>
          </p:cNvPr>
          <p:cNvSpPr>
            <a:spLocks noGrp="1"/>
          </p:cNvSpPr>
          <p:nvPr>
            <p:ph sz="quarter" idx="10"/>
          </p:nvPr>
        </p:nvSpPr>
        <p:spPr/>
        <p:txBody>
          <a:bodyPr/>
          <a:lstStyle/>
          <a:p>
            <a:r>
              <a:rPr lang="zh-CN" altLang="en-US" sz="2000" dirty="0"/>
              <a:t>分类器的评估度量：</a:t>
            </a:r>
            <a:r>
              <a:rPr lang="zh-CN" altLang="en-US" sz="2000" dirty="0">
                <a:solidFill>
                  <a:schemeClr val="tx1"/>
                </a:solidFill>
              </a:rPr>
              <a:t>用来评估分类器预测样本类标号的性能或“准确率”。注意，尽管准确率一词是一个特定的度量，但是“准确率”一词也经常用于谈论分类器预测能力的通用术语。 </a:t>
            </a:r>
            <a:endParaRPr lang="en-US" altLang="zh-CN" sz="2000" dirty="0">
              <a:solidFill>
                <a:schemeClr val="tx1"/>
              </a:solidFill>
            </a:endParaRPr>
          </a:p>
          <a:p>
            <a:r>
              <a:rPr lang="zh-CN" altLang="en-US" sz="2000" dirty="0"/>
              <a:t>分类器的准确率最好在检验集上估计</a:t>
            </a:r>
            <a:endParaRPr lang="en-US" altLang="zh-CN" sz="2000" dirty="0"/>
          </a:p>
          <a:p>
            <a:r>
              <a:rPr lang="zh-CN" altLang="en-US" sz="2000" dirty="0"/>
              <a:t>评估一个分类器准确率的方法</a:t>
            </a:r>
          </a:p>
          <a:p>
            <a:pPr lvl="1"/>
            <a:r>
              <a:rPr lang="zh-CN" altLang="en-US" dirty="0"/>
              <a:t>保持方法</a:t>
            </a:r>
            <a:r>
              <a:rPr lang="en-US" altLang="zh-CN" dirty="0"/>
              <a:t>, </a:t>
            </a:r>
            <a:r>
              <a:rPr lang="zh-CN" altLang="en-US" dirty="0"/>
              <a:t>随机二次抽样</a:t>
            </a:r>
          </a:p>
          <a:p>
            <a:pPr lvl="1"/>
            <a:r>
              <a:rPr lang="zh-CN" altLang="en-US" dirty="0"/>
              <a:t>交叉验证</a:t>
            </a:r>
          </a:p>
          <a:p>
            <a:pPr lvl="1"/>
            <a:r>
              <a:rPr lang="zh-CN" altLang="en-US" dirty="0"/>
              <a:t>自助法</a:t>
            </a:r>
          </a:p>
          <a:p>
            <a:r>
              <a:rPr lang="zh-CN" altLang="en-US" sz="2000" dirty="0"/>
              <a:t>模型选择（即选择一个分类器）</a:t>
            </a:r>
          </a:p>
          <a:p>
            <a:pPr lvl="1"/>
            <a:r>
              <a:rPr lang="zh-CN" altLang="en-US" dirty="0"/>
              <a:t>统计显著性检验</a:t>
            </a:r>
            <a:endParaRPr lang="en-US" altLang="zh-CN" dirty="0"/>
          </a:p>
          <a:p>
            <a:pPr lvl="1"/>
            <a:r>
              <a:rPr lang="zh-CN" altLang="en-US" dirty="0"/>
              <a:t>基于成本效益和</a:t>
            </a:r>
            <a:r>
              <a:rPr lang="en-US" altLang="zh-CN" dirty="0"/>
              <a:t>ROC </a:t>
            </a:r>
            <a:r>
              <a:rPr lang="zh-CN" altLang="en-US" dirty="0"/>
              <a:t>曲线</a:t>
            </a:r>
            <a:endParaRPr lang="en-US" altLang="zh-CN" dirty="0"/>
          </a:p>
          <a:p>
            <a:endParaRPr lang="zh-CN" altLang="en-US" dirty="0"/>
          </a:p>
        </p:txBody>
      </p:sp>
    </p:spTree>
    <p:extLst>
      <p:ext uri="{BB962C8B-B14F-4D97-AF65-F5344CB8AC3E}">
        <p14:creationId xmlns:p14="http://schemas.microsoft.com/office/powerpoint/2010/main" val="3478943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DA0CD99-F390-403E-8FB9-66EE393E88AC}"/>
              </a:ext>
            </a:extLst>
          </p:cNvPr>
          <p:cNvSpPr>
            <a:spLocks noGrp="1"/>
          </p:cNvSpPr>
          <p:nvPr>
            <p:ph type="title"/>
          </p:nvPr>
        </p:nvSpPr>
        <p:spPr>
          <a:xfrm>
            <a:off x="179512" y="134347"/>
            <a:ext cx="8784976" cy="486341"/>
          </a:xfrm>
        </p:spPr>
        <p:txBody>
          <a:bodyPr/>
          <a:lstStyle/>
          <a:p>
            <a:r>
              <a:rPr lang="zh-CN" altLang="en-US" dirty="0"/>
              <a:t>评估分类器性能的度量</a:t>
            </a:r>
          </a:p>
        </p:txBody>
      </p:sp>
      <p:sp>
        <p:nvSpPr>
          <p:cNvPr id="3" name="内容占位符 2">
            <a:extLst>
              <a:ext uri="{FF2B5EF4-FFF2-40B4-BE49-F238E27FC236}">
                <a16:creationId xmlns="" xmlns:a16="http://schemas.microsoft.com/office/drawing/2014/main" id="{D7D688E6-D140-4C5D-BC15-506801CC0C28}"/>
              </a:ext>
            </a:extLst>
          </p:cNvPr>
          <p:cNvSpPr>
            <a:spLocks noGrp="1"/>
          </p:cNvSpPr>
          <p:nvPr>
            <p:ph sz="quarter" idx="10"/>
          </p:nvPr>
        </p:nvSpPr>
        <p:spPr>
          <a:xfrm>
            <a:off x="539552" y="764704"/>
            <a:ext cx="8136904" cy="5527845"/>
          </a:xfrm>
        </p:spPr>
        <p:txBody>
          <a:bodyPr/>
          <a:lstStyle/>
          <a:p>
            <a:pPr lvl="0"/>
            <a:r>
              <a:rPr lang="zh-CN" altLang="en-US" sz="2000" dirty="0"/>
              <a:t>正样本（</a:t>
            </a:r>
            <a:r>
              <a:rPr lang="en-US" altLang="zh-CN" sz="2000" dirty="0"/>
              <a:t>P</a:t>
            </a:r>
            <a:r>
              <a:rPr lang="zh-CN" altLang="en-US" sz="2000" dirty="0"/>
              <a:t>）</a:t>
            </a:r>
            <a:r>
              <a:rPr lang="zh-CN" altLang="en-US" sz="2000" dirty="0">
                <a:solidFill>
                  <a:schemeClr val="tx1"/>
                </a:solidFill>
              </a:rPr>
              <a:t>：感兴趣的主要类的样本。</a:t>
            </a:r>
            <a:endParaRPr lang="en-US" altLang="zh-CN" sz="2000" dirty="0">
              <a:solidFill>
                <a:schemeClr val="tx1"/>
              </a:solidFill>
            </a:endParaRPr>
          </a:p>
          <a:p>
            <a:pPr lvl="0"/>
            <a:r>
              <a:rPr lang="zh-CN" altLang="en-US" sz="2000" dirty="0"/>
              <a:t>负样本（</a:t>
            </a:r>
            <a:r>
              <a:rPr lang="en-US" altLang="zh-CN" sz="2000" dirty="0"/>
              <a:t>N</a:t>
            </a:r>
            <a:r>
              <a:rPr lang="zh-CN" altLang="en-US" sz="2000" dirty="0"/>
              <a:t>）</a:t>
            </a:r>
            <a:r>
              <a:rPr lang="zh-CN" altLang="en-US" sz="2000" dirty="0">
                <a:solidFill>
                  <a:schemeClr val="tx1"/>
                </a:solidFill>
              </a:rPr>
              <a:t>：其他样本。</a:t>
            </a:r>
            <a:endParaRPr lang="en-US" altLang="zh-CN" sz="2000" dirty="0">
              <a:solidFill>
                <a:schemeClr val="tx1"/>
              </a:solidFill>
            </a:endParaRPr>
          </a:p>
          <a:p>
            <a:pPr lvl="0"/>
            <a:r>
              <a:rPr lang="zh-CN" altLang="en-US" sz="2000" dirty="0"/>
              <a:t>真正例（</a:t>
            </a:r>
            <a:r>
              <a:rPr lang="en-US" altLang="zh-CN" sz="2000" dirty="0"/>
              <a:t>True Positive</a:t>
            </a:r>
            <a:r>
              <a:rPr lang="zh-CN" altLang="en-US" sz="2000" dirty="0"/>
              <a:t>，</a:t>
            </a:r>
            <a:r>
              <a:rPr lang="en-US" altLang="zh-CN" sz="2000" dirty="0"/>
              <a:t>TP</a:t>
            </a:r>
            <a:r>
              <a:rPr lang="zh-CN" altLang="en-US" sz="2000" dirty="0"/>
              <a:t>）</a:t>
            </a:r>
            <a:r>
              <a:rPr lang="zh-CN" altLang="en-US" sz="2000" dirty="0">
                <a:solidFill>
                  <a:schemeClr val="tx1"/>
                </a:solidFill>
              </a:rPr>
              <a:t>：被分类器正确分类的正样本。</a:t>
            </a:r>
            <a:endParaRPr lang="en-US" altLang="zh-CN" sz="2000" dirty="0">
              <a:solidFill>
                <a:schemeClr val="tx1"/>
              </a:solidFill>
            </a:endParaRPr>
          </a:p>
          <a:p>
            <a:r>
              <a:rPr lang="zh-CN" altLang="en-US" sz="2000" dirty="0"/>
              <a:t>真负例（</a:t>
            </a:r>
            <a:r>
              <a:rPr lang="en-US" altLang="zh-CN" sz="2000" dirty="0"/>
              <a:t>True Negative</a:t>
            </a:r>
            <a:r>
              <a:rPr lang="zh-CN" altLang="en-US" sz="2000" dirty="0"/>
              <a:t>，</a:t>
            </a:r>
            <a:r>
              <a:rPr lang="en-US" altLang="zh-CN" sz="2000" dirty="0"/>
              <a:t>TN</a:t>
            </a:r>
            <a:r>
              <a:rPr lang="zh-CN" altLang="en-US" sz="2000" dirty="0"/>
              <a:t>）</a:t>
            </a:r>
            <a:r>
              <a:rPr lang="zh-CN" altLang="en-US" sz="2000" dirty="0">
                <a:solidFill>
                  <a:schemeClr val="tx1"/>
                </a:solidFill>
              </a:rPr>
              <a:t>：被分类器正确分类的负样本。</a:t>
            </a:r>
            <a:endParaRPr lang="en-US" altLang="zh-CN" sz="2000" dirty="0">
              <a:solidFill>
                <a:schemeClr val="tx1"/>
              </a:solidFill>
            </a:endParaRPr>
          </a:p>
          <a:p>
            <a:r>
              <a:rPr lang="zh-CN" altLang="en-US" sz="2000" dirty="0"/>
              <a:t>假正例（</a:t>
            </a:r>
            <a:r>
              <a:rPr lang="en-US" altLang="zh-CN" sz="2000" dirty="0"/>
              <a:t>False Positive</a:t>
            </a:r>
            <a:r>
              <a:rPr lang="zh-CN" altLang="en-US" sz="2000" dirty="0"/>
              <a:t>，</a:t>
            </a:r>
            <a:r>
              <a:rPr lang="en-US" altLang="zh-CN" sz="2000" dirty="0"/>
              <a:t>FP</a:t>
            </a:r>
            <a:r>
              <a:rPr lang="zh-CN" altLang="en-US" sz="2000" dirty="0"/>
              <a:t>）</a:t>
            </a:r>
            <a:r>
              <a:rPr lang="zh-CN" altLang="en-US" sz="2000" dirty="0">
                <a:solidFill>
                  <a:schemeClr val="tx1"/>
                </a:solidFill>
              </a:rPr>
              <a:t>：被错误地标记为正样本的负样本。</a:t>
            </a:r>
            <a:endParaRPr lang="en-US" altLang="zh-CN" sz="2000" dirty="0">
              <a:solidFill>
                <a:schemeClr val="tx1"/>
              </a:solidFill>
            </a:endParaRPr>
          </a:p>
          <a:p>
            <a:r>
              <a:rPr lang="zh-CN" altLang="en-US" sz="2000" dirty="0"/>
              <a:t>假负例（</a:t>
            </a:r>
            <a:r>
              <a:rPr lang="en-US" altLang="zh-CN" sz="2000" dirty="0"/>
              <a:t>False Negative</a:t>
            </a:r>
            <a:r>
              <a:rPr lang="zh-CN" altLang="en-US" sz="2000" dirty="0"/>
              <a:t>，</a:t>
            </a:r>
            <a:r>
              <a:rPr lang="en-US" altLang="zh-CN" sz="2000" dirty="0"/>
              <a:t>FN</a:t>
            </a:r>
            <a:r>
              <a:rPr lang="zh-CN" altLang="en-US" sz="2000" dirty="0"/>
              <a:t>）</a:t>
            </a:r>
            <a:r>
              <a:rPr lang="zh-CN" altLang="en-US" sz="2000" dirty="0">
                <a:solidFill>
                  <a:schemeClr val="tx1"/>
                </a:solidFill>
              </a:rPr>
              <a:t>：被错误地标记为负样本的正样本。</a:t>
            </a:r>
            <a:endParaRPr lang="en-US" altLang="zh-CN" sz="2000" dirty="0">
              <a:solidFill>
                <a:schemeClr val="tx1"/>
              </a:solidFill>
            </a:endParaRPr>
          </a:p>
          <a:p>
            <a:endParaRPr lang="zh-CN" altLang="en-US" dirty="0"/>
          </a:p>
        </p:txBody>
      </p:sp>
    </p:spTree>
    <p:extLst>
      <p:ext uri="{BB962C8B-B14F-4D97-AF65-F5344CB8AC3E}">
        <p14:creationId xmlns:p14="http://schemas.microsoft.com/office/powerpoint/2010/main" val="1616183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C15841-0C79-4DEB-A826-5D0C43DB6589}"/>
              </a:ext>
            </a:extLst>
          </p:cNvPr>
          <p:cNvSpPr>
            <a:spLocks noGrp="1"/>
          </p:cNvSpPr>
          <p:nvPr>
            <p:ph type="title"/>
          </p:nvPr>
        </p:nvSpPr>
        <p:spPr/>
        <p:txBody>
          <a:bodyPr/>
          <a:lstStyle/>
          <a:p>
            <a:r>
              <a:rPr lang="zh-CN" altLang="en-US" dirty="0"/>
              <a:t>混淆矩阵</a:t>
            </a:r>
          </a:p>
        </p:txBody>
      </p:sp>
      <p:sp>
        <p:nvSpPr>
          <p:cNvPr id="3" name="内容占位符 2">
            <a:extLst>
              <a:ext uri="{FF2B5EF4-FFF2-40B4-BE49-F238E27FC236}">
                <a16:creationId xmlns="" xmlns:a16="http://schemas.microsoft.com/office/drawing/2014/main" id="{9F7C6B3A-CE71-4041-BBE8-6C0276DD2171}"/>
              </a:ext>
            </a:extLst>
          </p:cNvPr>
          <p:cNvSpPr>
            <a:spLocks noGrp="1"/>
          </p:cNvSpPr>
          <p:nvPr>
            <p:ph sz="quarter" idx="10"/>
          </p:nvPr>
        </p:nvSpPr>
        <p:spPr/>
        <p:txBody>
          <a:bodyPr/>
          <a:lstStyle/>
          <a:p>
            <a:r>
              <a:rPr lang="zh-CN" altLang="en-US" sz="2000" dirty="0"/>
              <a:t>混淆矩阵</a:t>
            </a:r>
            <a:endParaRPr lang="en-US" altLang="zh-CN" sz="2000" dirty="0"/>
          </a:p>
          <a:p>
            <a:endParaRPr lang="en-US" altLang="zh-CN" sz="2000" dirty="0"/>
          </a:p>
          <a:p>
            <a:endParaRPr lang="en-US" altLang="zh-CN" sz="2000" dirty="0"/>
          </a:p>
          <a:p>
            <a:endParaRPr lang="en-US" altLang="zh-CN" sz="2000" dirty="0"/>
          </a:p>
          <a:p>
            <a:r>
              <a:rPr lang="zh-CN" altLang="en-US" sz="2000" dirty="0"/>
              <a:t>混淆矩阵的例子</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给定</a:t>
            </a:r>
            <a:r>
              <a:rPr lang="en-US" altLang="zh-CN" sz="2000" dirty="0"/>
              <a:t>m</a:t>
            </a:r>
            <a:r>
              <a:rPr lang="zh-CN" altLang="en-US" sz="2000" dirty="0"/>
              <a:t>个类，混淆矩阵前</a:t>
            </a:r>
            <a:r>
              <a:rPr lang="en-US" altLang="zh-CN" sz="2000" dirty="0"/>
              <a:t>m</a:t>
            </a:r>
            <a:r>
              <a:rPr lang="zh-CN" altLang="en-US" sz="2000" dirty="0"/>
              <a:t>行和</a:t>
            </a:r>
            <a:r>
              <a:rPr lang="en-US" altLang="zh-CN" sz="2000" dirty="0"/>
              <a:t>m</a:t>
            </a:r>
            <a:r>
              <a:rPr lang="zh-CN" altLang="en-US" sz="2000" dirty="0"/>
              <a:t>列中的表目</a:t>
            </a:r>
            <a:r>
              <a:rPr lang="en-US" altLang="zh-CN" sz="2000" dirty="0"/>
              <a:t>CM</a:t>
            </a:r>
            <a:r>
              <a:rPr lang="en-US" altLang="zh-CN" sz="2000" baseline="-25000" dirty="0"/>
              <a:t>i,j</a:t>
            </a:r>
            <a:r>
              <a:rPr lang="zh-CN" altLang="en-US" sz="2000" dirty="0"/>
              <a:t>指出类</a:t>
            </a:r>
            <a:r>
              <a:rPr lang="en-US" altLang="zh-CN" sz="2000" dirty="0"/>
              <a:t>i</a:t>
            </a:r>
            <a:r>
              <a:rPr lang="zh-CN" altLang="en-US" sz="2000" dirty="0"/>
              <a:t>的样本被分类器标记为类</a:t>
            </a:r>
            <a:r>
              <a:rPr lang="en-US" altLang="zh-CN" sz="2000" dirty="0"/>
              <a:t>j</a:t>
            </a:r>
            <a:r>
              <a:rPr lang="zh-CN" altLang="en-US" sz="2000" dirty="0"/>
              <a:t>的个数</a:t>
            </a:r>
          </a:p>
          <a:p>
            <a:endParaRPr lang="zh-CN" altLang="en-US" dirty="0"/>
          </a:p>
          <a:p>
            <a:endParaRPr lang="zh-CN" altLang="en-US" dirty="0"/>
          </a:p>
          <a:p>
            <a:endParaRPr lang="zh-CN" altLang="en-US" dirty="0"/>
          </a:p>
        </p:txBody>
      </p:sp>
      <p:graphicFrame>
        <p:nvGraphicFramePr>
          <p:cNvPr id="4" name="Group 55">
            <a:extLst>
              <a:ext uri="{FF2B5EF4-FFF2-40B4-BE49-F238E27FC236}">
                <a16:creationId xmlns="" xmlns:a16="http://schemas.microsoft.com/office/drawing/2014/main" id="{11B6D859-E9AB-4928-848A-B8FA7BC1D76E}"/>
              </a:ext>
            </a:extLst>
          </p:cNvPr>
          <p:cNvGraphicFramePr>
            <a:graphicFrameLocks noGrp="1"/>
          </p:cNvGraphicFramePr>
          <p:nvPr>
            <p:extLst>
              <p:ext uri="{D42A27DB-BD31-4B8C-83A1-F6EECF244321}">
                <p14:modId xmlns:p14="http://schemas.microsoft.com/office/powerpoint/2010/main" val="414569486"/>
              </p:ext>
            </p:extLst>
          </p:nvPr>
        </p:nvGraphicFramePr>
        <p:xfrm>
          <a:off x="355695" y="1340768"/>
          <a:ext cx="6024880" cy="1097280"/>
        </p:xfrm>
        <a:graphic>
          <a:graphicData uri="http://schemas.openxmlformats.org/drawingml/2006/table">
            <a:tbl>
              <a:tblPr/>
              <a:tblGrid>
                <a:gridCol w="2370455">
                  <a:extLst>
                    <a:ext uri="{9D8B030D-6E8A-4147-A177-3AD203B41FA5}">
                      <a16:colId xmlns="" xmlns:a16="http://schemas.microsoft.com/office/drawing/2014/main" val="20000"/>
                    </a:ext>
                  </a:extLst>
                </a:gridCol>
                <a:gridCol w="1797050">
                  <a:extLst>
                    <a:ext uri="{9D8B030D-6E8A-4147-A177-3AD203B41FA5}">
                      <a16:colId xmlns="" xmlns:a16="http://schemas.microsoft.com/office/drawing/2014/main" val="20001"/>
                    </a:ext>
                  </a:extLst>
                </a:gridCol>
                <a:gridCol w="1857375">
                  <a:extLst>
                    <a:ext uri="{9D8B030D-6E8A-4147-A177-3AD203B41FA5}">
                      <a16:colId xmlns="" xmlns:a16="http://schemas.microsoft.com/office/drawing/2014/main" val="20002"/>
                    </a:ext>
                  </a:extLst>
                </a:gridCol>
              </a:tblGrid>
              <a:tr h="30539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实际的类</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预测的类</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yes</a:t>
                      </a:r>
                      <a:endParaRPr kumimoji="0" lang="en-US" altLang="zh-CN" sz="18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no</a:t>
                      </a:r>
                      <a:endParaRPr kumimoji="0" lang="en-US" altLang="zh-CN" sz="1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6157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yes</a:t>
                      </a:r>
                      <a:endParaRPr kumimoji="0" lang="en-US" altLang="zh-CN" sz="1800" b="0"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26157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no</a:t>
                      </a:r>
                      <a:endParaRPr kumimoji="0" lang="en-US" altLang="zh-CN" sz="1800" b="0" i="0" u="none" strike="noStrike" cap="none" normalizeH="0" baseline="-2500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5" name="Group 60">
            <a:extLst>
              <a:ext uri="{FF2B5EF4-FFF2-40B4-BE49-F238E27FC236}">
                <a16:creationId xmlns="" xmlns:a16="http://schemas.microsoft.com/office/drawing/2014/main" id="{FDECFEF3-6564-489F-8047-0DE73A10A2A0}"/>
              </a:ext>
            </a:extLst>
          </p:cNvPr>
          <p:cNvGraphicFramePr>
            <a:graphicFrameLocks/>
          </p:cNvGraphicFramePr>
          <p:nvPr>
            <p:extLst>
              <p:ext uri="{D42A27DB-BD31-4B8C-83A1-F6EECF244321}">
                <p14:modId xmlns:p14="http://schemas.microsoft.com/office/powerpoint/2010/main" val="61627984"/>
              </p:ext>
            </p:extLst>
          </p:nvPr>
        </p:nvGraphicFramePr>
        <p:xfrm>
          <a:off x="355695" y="3478064"/>
          <a:ext cx="8504618" cy="1463104"/>
        </p:xfrm>
        <a:graphic>
          <a:graphicData uri="http://schemas.openxmlformats.org/drawingml/2006/table">
            <a:tbl>
              <a:tblPr/>
              <a:tblGrid>
                <a:gridCol w="2532062">
                  <a:extLst>
                    <a:ext uri="{9D8B030D-6E8A-4147-A177-3AD203B41FA5}">
                      <a16:colId xmlns="" xmlns:a16="http://schemas.microsoft.com/office/drawing/2014/main" val="20000"/>
                    </a:ext>
                  </a:extLst>
                </a:gridCol>
                <a:gridCol w="2556256">
                  <a:extLst>
                    <a:ext uri="{9D8B030D-6E8A-4147-A177-3AD203B41FA5}">
                      <a16:colId xmlns="" xmlns:a16="http://schemas.microsoft.com/office/drawing/2014/main" val="20001"/>
                    </a:ext>
                  </a:extLst>
                </a:gridCol>
                <a:gridCol w="2419350">
                  <a:extLst>
                    <a:ext uri="{9D8B030D-6E8A-4147-A177-3AD203B41FA5}">
                      <a16:colId xmlns="" xmlns:a16="http://schemas.microsoft.com/office/drawing/2014/main" val="20002"/>
                    </a:ext>
                  </a:extLst>
                </a:gridCol>
                <a:gridCol w="996950">
                  <a:extLst>
                    <a:ext uri="{9D8B030D-6E8A-4147-A177-3AD203B41FA5}">
                      <a16:colId xmlns="" xmlns:a16="http://schemas.microsoft.com/office/drawing/2014/main" val="20003"/>
                    </a:ext>
                  </a:extLst>
                </a:gridCol>
              </a:tblGrid>
              <a:tr h="21454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实际的类</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预测的类</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合计</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5025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buy_computer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025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buy_computer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5025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合计</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662542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39F1607-C037-4CE0-A30D-7D54C1CAD8A4}"/>
              </a:ext>
            </a:extLst>
          </p:cNvPr>
          <p:cNvSpPr>
            <a:spLocks noGrp="1"/>
          </p:cNvSpPr>
          <p:nvPr>
            <p:ph type="title"/>
          </p:nvPr>
        </p:nvSpPr>
        <p:spPr/>
        <p:txBody>
          <a:bodyPr/>
          <a:lstStyle/>
          <a:p>
            <a:r>
              <a:rPr lang="zh-CN" altLang="en-US" dirty="0"/>
              <a:t>准确性、错误率、灵敏性和特效性</a:t>
            </a:r>
          </a:p>
        </p:txBody>
      </p:sp>
      <p:sp>
        <p:nvSpPr>
          <p:cNvPr id="3" name="内容占位符 2">
            <a:extLst>
              <a:ext uri="{FF2B5EF4-FFF2-40B4-BE49-F238E27FC236}">
                <a16:creationId xmlns="" xmlns:a16="http://schemas.microsoft.com/office/drawing/2014/main" id="{B8995FE1-6300-4921-AC2F-70F8E1B3DE8C}"/>
              </a:ext>
            </a:extLst>
          </p:cNvPr>
          <p:cNvSpPr>
            <a:spLocks noGrp="1"/>
          </p:cNvSpPr>
          <p:nvPr>
            <p:ph sz="quarter" idx="10"/>
          </p:nvPr>
        </p:nvSpPr>
        <p:spPr/>
        <p:txBody>
          <a:bodyPr/>
          <a:lstStyle/>
          <a:p>
            <a:endParaRPr lang="en-US" altLang="zh-CN" dirty="0"/>
          </a:p>
          <a:p>
            <a:endParaRPr lang="en-US" altLang="zh-CN" dirty="0"/>
          </a:p>
          <a:p>
            <a:endParaRPr lang="en-US" altLang="zh-CN" dirty="0"/>
          </a:p>
          <a:p>
            <a:r>
              <a:rPr lang="zh-CN" altLang="en-US" sz="2000" dirty="0"/>
              <a:t>类分布相对平衡</a:t>
            </a:r>
            <a:endParaRPr lang="en-US" altLang="zh-CN" sz="2000" dirty="0"/>
          </a:p>
          <a:p>
            <a:pPr lvl="1"/>
            <a:r>
              <a:rPr lang="zh-CN" altLang="en-US" dirty="0">
                <a:solidFill>
                  <a:schemeClr val="bg2">
                    <a:lumMod val="25000"/>
                  </a:schemeClr>
                </a:solidFill>
              </a:rPr>
              <a:t>准确率</a:t>
            </a:r>
            <a:r>
              <a:rPr lang="en-US" altLang="zh-CN" dirty="0">
                <a:solidFill>
                  <a:schemeClr val="bg2">
                    <a:lumMod val="25000"/>
                  </a:schemeClr>
                </a:solidFill>
              </a:rPr>
              <a:t>=</a:t>
            </a:r>
            <a:r>
              <a:rPr lang="zh-CN" altLang="en-US" dirty="0">
                <a:solidFill>
                  <a:schemeClr val="bg2">
                    <a:lumMod val="25000"/>
                  </a:schemeClr>
                </a:solidFill>
              </a:rPr>
              <a:t>灵敏性</a:t>
            </a:r>
            <a:r>
              <a:rPr lang="en-US" altLang="zh-CN" dirty="0">
                <a:solidFill>
                  <a:schemeClr val="bg2">
                    <a:lumMod val="25000"/>
                  </a:schemeClr>
                </a:solidFill>
              </a:rPr>
              <a:t>×P/(P+N)+</a:t>
            </a:r>
            <a:r>
              <a:rPr lang="zh-CN" altLang="en-US" dirty="0">
                <a:solidFill>
                  <a:schemeClr val="bg2">
                    <a:lumMod val="25000"/>
                  </a:schemeClr>
                </a:solidFill>
              </a:rPr>
              <a:t>特效性</a:t>
            </a:r>
            <a:r>
              <a:rPr lang="en-US" altLang="zh-CN" dirty="0">
                <a:solidFill>
                  <a:schemeClr val="bg2">
                    <a:lumMod val="25000"/>
                  </a:schemeClr>
                </a:solidFill>
              </a:rPr>
              <a:t>×N/(P+N)=(TP+TN)/(P+N)</a:t>
            </a:r>
          </a:p>
          <a:p>
            <a:pPr lvl="1"/>
            <a:r>
              <a:rPr lang="zh-CN" altLang="en-US" dirty="0">
                <a:solidFill>
                  <a:schemeClr val="bg2">
                    <a:lumMod val="25000"/>
                  </a:schemeClr>
                </a:solidFill>
              </a:rPr>
              <a:t>错误率</a:t>
            </a:r>
            <a:r>
              <a:rPr lang="en-US" altLang="zh-CN" dirty="0">
                <a:solidFill>
                  <a:schemeClr val="bg2">
                    <a:lumMod val="25000"/>
                  </a:schemeClr>
                </a:solidFill>
              </a:rPr>
              <a:t>=(FP+FN)/(P+N)6</a:t>
            </a:r>
          </a:p>
          <a:p>
            <a:r>
              <a:rPr lang="zh-CN" altLang="en-US" sz="2000" dirty="0"/>
              <a:t>类不平衡问题：</a:t>
            </a:r>
            <a:r>
              <a:rPr lang="zh-CN" altLang="en-US" sz="2000" dirty="0">
                <a:solidFill>
                  <a:schemeClr val="tx1"/>
                </a:solidFill>
              </a:rPr>
              <a:t>感兴趣的类（正类）是稀少的，即数据集的分布反映负类显著地占多数，而正类占少数，例如“欺诈检测”</a:t>
            </a:r>
            <a:endParaRPr lang="en-US" altLang="zh-CN" sz="2000" dirty="0">
              <a:solidFill>
                <a:schemeClr val="tx1"/>
              </a:solidFill>
            </a:endParaRPr>
          </a:p>
          <a:p>
            <a:pPr lvl="1"/>
            <a:r>
              <a:rPr lang="zh-CN" altLang="en-US" sz="2000" dirty="0">
                <a:solidFill>
                  <a:schemeClr val="bg2">
                    <a:lumMod val="25000"/>
                  </a:schemeClr>
                </a:solidFill>
              </a:rPr>
              <a:t>灵敏性</a:t>
            </a:r>
            <a:r>
              <a:rPr lang="en-US" altLang="zh-CN" sz="2000" dirty="0">
                <a:solidFill>
                  <a:schemeClr val="bg2">
                    <a:lumMod val="25000"/>
                  </a:schemeClr>
                </a:solidFill>
              </a:rPr>
              <a:t>(</a:t>
            </a:r>
            <a:r>
              <a:rPr lang="zh-CN" altLang="en-US" sz="2000" dirty="0">
                <a:solidFill>
                  <a:schemeClr val="bg2">
                    <a:lumMod val="25000"/>
                  </a:schemeClr>
                </a:solidFill>
              </a:rPr>
              <a:t>召回率</a:t>
            </a:r>
            <a:r>
              <a:rPr lang="en-US" altLang="zh-CN" sz="2000" dirty="0">
                <a:solidFill>
                  <a:schemeClr val="bg2">
                    <a:lumMod val="25000"/>
                  </a:schemeClr>
                </a:solidFill>
              </a:rPr>
              <a:t>)</a:t>
            </a:r>
            <a:r>
              <a:rPr lang="zh-CN" altLang="en-US" sz="2000" dirty="0">
                <a:solidFill>
                  <a:schemeClr val="bg2">
                    <a:lumMod val="25000"/>
                  </a:schemeClr>
                </a:solidFill>
              </a:rPr>
              <a:t>：</a:t>
            </a:r>
            <a:r>
              <a:rPr lang="en-US" altLang="zh-CN" sz="2000" dirty="0">
                <a:solidFill>
                  <a:schemeClr val="bg2">
                    <a:lumMod val="25000"/>
                  </a:schemeClr>
                </a:solidFill>
              </a:rPr>
              <a:t> </a:t>
            </a:r>
            <a:r>
              <a:rPr lang="zh-CN" altLang="en-US" sz="2000" dirty="0">
                <a:solidFill>
                  <a:schemeClr val="bg2">
                    <a:lumMod val="25000"/>
                  </a:schemeClr>
                </a:solidFill>
              </a:rPr>
              <a:t>正确识别的正</a:t>
            </a:r>
            <a:r>
              <a:rPr lang="zh-CN" altLang="en-US" dirty="0">
                <a:solidFill>
                  <a:schemeClr val="bg2">
                    <a:lumMod val="25000"/>
                  </a:schemeClr>
                </a:solidFill>
              </a:rPr>
              <a:t>样本</a:t>
            </a:r>
            <a:r>
              <a:rPr lang="zh-CN" altLang="en-US" sz="2000" dirty="0">
                <a:solidFill>
                  <a:schemeClr val="bg2">
                    <a:lumMod val="25000"/>
                  </a:schemeClr>
                </a:solidFill>
              </a:rPr>
              <a:t>的百分比，灵敏性 </a:t>
            </a:r>
            <a:r>
              <a:rPr lang="en-US" altLang="zh-CN" sz="2000" dirty="0">
                <a:solidFill>
                  <a:schemeClr val="bg2">
                    <a:lumMod val="25000"/>
                  </a:schemeClr>
                </a:solidFill>
              </a:rPr>
              <a:t>= TP/P</a:t>
            </a:r>
          </a:p>
          <a:p>
            <a:pPr lvl="1"/>
            <a:r>
              <a:rPr lang="zh-CN" altLang="en-US" sz="2000" dirty="0">
                <a:solidFill>
                  <a:schemeClr val="bg2">
                    <a:lumMod val="25000"/>
                  </a:schemeClr>
                </a:solidFill>
              </a:rPr>
              <a:t>特效性：正确识别的负样本的百分比，特效性 </a:t>
            </a:r>
            <a:r>
              <a:rPr lang="en-US" altLang="zh-CN" sz="2000" dirty="0">
                <a:solidFill>
                  <a:schemeClr val="bg2">
                    <a:lumMod val="25000"/>
                  </a:schemeClr>
                </a:solidFill>
              </a:rPr>
              <a:t>= TN/N</a:t>
            </a:r>
          </a:p>
          <a:p>
            <a:pPr lvl="1"/>
            <a:endParaRPr lang="en-US" altLang="zh-CN" dirty="0">
              <a:solidFill>
                <a:schemeClr val="bg2">
                  <a:lumMod val="25000"/>
                </a:schemeClr>
              </a:solidFill>
            </a:endParaRPr>
          </a:p>
          <a:p>
            <a:pPr lvl="1"/>
            <a:endParaRPr lang="en-US" altLang="zh-CN" sz="2000" dirty="0">
              <a:solidFill>
                <a:schemeClr val="bg2">
                  <a:lumMod val="25000"/>
                </a:schemeClr>
              </a:solidFill>
            </a:endParaRPr>
          </a:p>
          <a:p>
            <a:pPr lvl="1"/>
            <a:endParaRPr lang="en-US" altLang="zh-CN" sz="2000" dirty="0">
              <a:solidFill>
                <a:schemeClr val="bg2">
                  <a:lumMod val="25000"/>
                </a:schemeClr>
              </a:solidFill>
            </a:endParaRPr>
          </a:p>
          <a:p>
            <a:pPr lvl="1"/>
            <a:endParaRPr lang="en-US" altLang="zh-CN" sz="2000" dirty="0">
              <a:solidFill>
                <a:schemeClr val="bg2">
                  <a:lumMod val="25000"/>
                </a:schemeClr>
              </a:solidFill>
            </a:endParaRPr>
          </a:p>
          <a:p>
            <a:endParaRPr lang="zh-CN" altLang="en-US" dirty="0"/>
          </a:p>
        </p:txBody>
      </p:sp>
      <p:graphicFrame>
        <p:nvGraphicFramePr>
          <p:cNvPr id="4" name="Group 36">
            <a:extLst>
              <a:ext uri="{FF2B5EF4-FFF2-40B4-BE49-F238E27FC236}">
                <a16:creationId xmlns="" xmlns:a16="http://schemas.microsoft.com/office/drawing/2014/main" id="{E76F4E6C-9A48-4605-A15D-033ECA926FAA}"/>
              </a:ext>
            </a:extLst>
          </p:cNvPr>
          <p:cNvGraphicFramePr>
            <a:graphicFrameLocks noGrp="1"/>
          </p:cNvGraphicFramePr>
          <p:nvPr>
            <p:extLst>
              <p:ext uri="{D42A27DB-BD31-4B8C-83A1-F6EECF244321}">
                <p14:modId xmlns:p14="http://schemas.microsoft.com/office/powerpoint/2010/main" val="890845053"/>
              </p:ext>
            </p:extLst>
          </p:nvPr>
        </p:nvGraphicFramePr>
        <p:xfrm>
          <a:off x="971600" y="908720"/>
          <a:ext cx="3119437" cy="1463200"/>
        </p:xfrm>
        <a:graphic>
          <a:graphicData uri="http://schemas.openxmlformats.org/drawingml/2006/table">
            <a:tbl>
              <a:tblPr/>
              <a:tblGrid>
                <a:gridCol w="873125">
                  <a:extLst>
                    <a:ext uri="{9D8B030D-6E8A-4147-A177-3AD203B41FA5}">
                      <a16:colId xmlns="" xmlns:a16="http://schemas.microsoft.com/office/drawing/2014/main" val="20000"/>
                    </a:ext>
                  </a:extLst>
                </a:gridCol>
                <a:gridCol w="747712">
                  <a:extLst>
                    <a:ext uri="{9D8B030D-6E8A-4147-A177-3AD203B41FA5}">
                      <a16:colId xmlns="" xmlns:a16="http://schemas.microsoft.com/office/drawing/2014/main" val="20001"/>
                    </a:ext>
                  </a:extLst>
                </a:gridCol>
                <a:gridCol w="749300">
                  <a:extLst>
                    <a:ext uri="{9D8B030D-6E8A-4147-A177-3AD203B41FA5}">
                      <a16:colId xmlns="" xmlns:a16="http://schemas.microsoft.com/office/drawing/2014/main" val="20002"/>
                    </a:ext>
                  </a:extLst>
                </a:gridCol>
                <a:gridCol w="749300">
                  <a:extLst>
                    <a:ext uri="{9D8B030D-6E8A-4147-A177-3AD203B41FA5}">
                      <a16:colId xmlns="" xmlns:a16="http://schemas.microsoft.com/office/drawing/2014/main" val="20003"/>
                    </a:ext>
                  </a:extLst>
                </a:gridCol>
              </a:tblGrid>
              <a:tr h="1935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合计</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935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35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935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合计</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374890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8A845D9-C95A-4ECF-B1B9-C3FBA1034738}"/>
              </a:ext>
            </a:extLst>
          </p:cNvPr>
          <p:cNvSpPr>
            <a:spLocks noGrp="1"/>
          </p:cNvSpPr>
          <p:nvPr>
            <p:ph type="title"/>
          </p:nvPr>
        </p:nvSpPr>
        <p:spPr/>
        <p:txBody>
          <a:bodyPr/>
          <a:lstStyle/>
          <a:p>
            <a:r>
              <a:rPr lang="zh-CN" altLang="en-US" dirty="0"/>
              <a:t>精度、召回率、 </a:t>
            </a:r>
            <a:r>
              <a:rPr lang="en-US" altLang="zh-CN" dirty="0"/>
              <a:t>F </a:t>
            </a:r>
            <a:r>
              <a:rPr lang="zh-CN" altLang="en-US" dirty="0"/>
              <a:t>度量 </a:t>
            </a:r>
          </a:p>
        </p:txBody>
      </p:sp>
      <p:sp>
        <p:nvSpPr>
          <p:cNvPr id="3" name="内容占位符 2">
            <a:extLst>
              <a:ext uri="{FF2B5EF4-FFF2-40B4-BE49-F238E27FC236}">
                <a16:creationId xmlns="" xmlns:a16="http://schemas.microsoft.com/office/drawing/2014/main" id="{282D269F-1907-414B-BC46-671F5D26719B}"/>
              </a:ext>
            </a:extLst>
          </p:cNvPr>
          <p:cNvSpPr>
            <a:spLocks noGrp="1"/>
          </p:cNvSpPr>
          <p:nvPr>
            <p:ph sz="quarter" idx="10"/>
          </p:nvPr>
        </p:nvSpPr>
        <p:spPr/>
        <p:txBody>
          <a:bodyPr/>
          <a:lstStyle/>
          <a:p>
            <a:pPr lvl="1"/>
            <a:r>
              <a:rPr lang="zh-CN" altLang="en-US" dirty="0"/>
              <a:t>精度（精确性的度量）：即标记为正类的样本实际为正类所占的百分比，</a:t>
            </a:r>
            <a:r>
              <a:rPr lang="en-US" altLang="zh-CN" dirty="0">
                <a:sym typeface="+mn-ea"/>
              </a:rPr>
              <a:t>precision</a:t>
            </a:r>
            <a:r>
              <a:rPr lang="zh-CN" altLang="en-US" dirty="0">
                <a:sym typeface="+mn-ea"/>
              </a:rPr>
              <a:t>=TP/(TP+F</a:t>
            </a:r>
            <a:r>
              <a:rPr lang="en-US" altLang="zh-CN" dirty="0">
                <a:sym typeface="+mn-ea"/>
              </a:rPr>
              <a:t>P</a:t>
            </a:r>
            <a:r>
              <a:rPr lang="zh-CN" altLang="en-US" dirty="0">
                <a:sym typeface="+mn-ea"/>
              </a:rPr>
              <a:t>)＝TP/</a:t>
            </a:r>
            <a:r>
              <a:rPr lang="en-US" altLang="zh-CN" dirty="0"/>
              <a:t>P’</a:t>
            </a:r>
          </a:p>
          <a:p>
            <a:pPr lvl="1"/>
            <a:r>
              <a:rPr lang="zh-CN" altLang="en-US" dirty="0"/>
              <a:t>召回率（完整性的度量）：即正类的样本标记为正类的百分比，</a:t>
            </a:r>
            <a:r>
              <a:rPr lang="zh-CN" altLang="en-US" dirty="0">
                <a:sym typeface="+mn-ea"/>
              </a:rPr>
              <a:t>recall=TP/(TP+</a:t>
            </a:r>
            <a:r>
              <a:rPr lang="en-US" altLang="zh-CN" dirty="0">
                <a:sym typeface="+mn-ea"/>
              </a:rPr>
              <a:t>F</a:t>
            </a:r>
            <a:r>
              <a:rPr lang="zh-CN" altLang="en-US" dirty="0">
                <a:sym typeface="+mn-ea"/>
              </a:rPr>
              <a:t>N) ＝TP/</a:t>
            </a:r>
            <a:r>
              <a:rPr lang="en-US" altLang="zh-CN" dirty="0"/>
              <a:t>P</a:t>
            </a:r>
            <a:endParaRPr lang="zh-CN" altLang="en-US" dirty="0">
              <a:sym typeface="+mn-ea"/>
            </a:endParaRPr>
          </a:p>
          <a:p>
            <a:pPr lvl="1"/>
            <a:r>
              <a:rPr lang="en-US" altLang="zh-CN" dirty="0"/>
              <a:t>F </a:t>
            </a:r>
            <a:r>
              <a:rPr lang="zh-CN" altLang="en-US" dirty="0"/>
              <a:t>度量 </a:t>
            </a:r>
            <a:r>
              <a:rPr lang="en-US" altLang="zh-CN" dirty="0"/>
              <a:t>(F</a:t>
            </a:r>
            <a:r>
              <a:rPr lang="en-US" altLang="zh-CN" baseline="-25000" dirty="0"/>
              <a:t>1</a:t>
            </a:r>
            <a:r>
              <a:rPr lang="en-US" altLang="zh-CN" dirty="0"/>
              <a:t> </a:t>
            </a:r>
            <a:r>
              <a:rPr lang="zh-CN" altLang="en-US" dirty="0"/>
              <a:t>或 </a:t>
            </a:r>
            <a:r>
              <a:rPr lang="en-US" altLang="zh-CN" dirty="0"/>
              <a:t>F</a:t>
            </a:r>
            <a:r>
              <a:rPr lang="zh-CN" altLang="en-US" dirty="0"/>
              <a:t>分数</a:t>
            </a:r>
            <a:r>
              <a:rPr lang="en-US" altLang="zh-CN" dirty="0"/>
              <a:t>)</a:t>
            </a:r>
            <a:r>
              <a:rPr lang="zh-CN" altLang="en-US" dirty="0"/>
              <a:t>：精度和召回率的调和均值，它赋予召回率和精度相等的权重</a:t>
            </a:r>
            <a:endParaRPr lang="en-US" altLang="zh-CN" dirty="0"/>
          </a:p>
          <a:p>
            <a:pPr marL="432000" lvl="1" indent="0">
              <a:buNone/>
            </a:pPr>
            <a:r>
              <a:rPr lang="en-US" altLang="zh-CN" dirty="0">
                <a:sym typeface="+mn-ea"/>
              </a:rPr>
              <a:t>    F=2* precision*</a:t>
            </a:r>
            <a:r>
              <a:rPr lang="zh-CN" altLang="en-US" dirty="0">
                <a:sym typeface="+mn-ea"/>
              </a:rPr>
              <a:t>recall/</a:t>
            </a:r>
            <a:r>
              <a:rPr lang="en-US" altLang="zh-CN" sz="1800" dirty="0">
                <a:sym typeface="+mn-ea"/>
              </a:rPr>
              <a:t> precision+</a:t>
            </a:r>
            <a:r>
              <a:rPr lang="zh-CN" altLang="en-US" sz="1800" dirty="0">
                <a:sym typeface="+mn-ea"/>
              </a:rPr>
              <a:t>recall</a:t>
            </a:r>
            <a:endParaRPr lang="en-US" altLang="zh-CN" sz="1800" dirty="0"/>
          </a:p>
          <a:p>
            <a:pPr lvl="1"/>
            <a:r>
              <a:rPr lang="en-US" altLang="zh-CN" dirty="0"/>
              <a:t>F</a:t>
            </a:r>
            <a:r>
              <a:rPr lang="en-US" altLang="zh-CN" baseline="-25000" dirty="0"/>
              <a:t>ß</a:t>
            </a:r>
            <a:r>
              <a:rPr lang="zh-CN" altLang="en-US" dirty="0"/>
              <a:t>：精度和召回率的加权度量</a:t>
            </a:r>
            <a:r>
              <a:rPr lang="zh-CN" altLang="en-US" sz="2200" dirty="0"/>
              <a:t>，</a:t>
            </a:r>
            <a:r>
              <a:rPr lang="zh-CN" altLang="en-US" sz="2000" dirty="0"/>
              <a:t>它赋予召回率权重是赋予</a:t>
            </a:r>
            <a:r>
              <a:rPr lang="zh-CN" altLang="en-US" dirty="0"/>
              <a:t>精度</a:t>
            </a:r>
            <a:r>
              <a:rPr lang="zh-CN" altLang="en-US" sz="2000" dirty="0"/>
              <a:t>的</a:t>
            </a:r>
            <a:r>
              <a:rPr lang="en-US" altLang="zh-CN" sz="2000" dirty="0"/>
              <a:t>β</a:t>
            </a:r>
            <a:r>
              <a:rPr lang="zh-CN" altLang="en-US" sz="2000" dirty="0"/>
              <a:t>倍</a:t>
            </a:r>
          </a:p>
          <a:p>
            <a:endParaRPr lang="zh-CN" altLang="en-US" sz="2000" b="1" dirty="0">
              <a:solidFill>
                <a:srgbClr val="333399"/>
              </a:solidFill>
            </a:endParaRPr>
          </a:p>
          <a:p>
            <a:endParaRPr lang="zh-CN" altLang="en-US" sz="2000" b="1" dirty="0">
              <a:solidFill>
                <a:srgbClr val="333399"/>
              </a:solidFill>
            </a:endParaRPr>
          </a:p>
          <a:p>
            <a:endParaRPr lang="zh-CN" altLang="en-US" dirty="0"/>
          </a:p>
        </p:txBody>
      </p:sp>
      <p:pic>
        <p:nvPicPr>
          <p:cNvPr id="6" name="Picture 8" descr="8Fbeta">
            <a:extLst>
              <a:ext uri="{FF2B5EF4-FFF2-40B4-BE49-F238E27FC236}">
                <a16:creationId xmlns="" xmlns:a16="http://schemas.microsoft.com/office/drawing/2014/main" id="{7B912489-7C8E-489E-9A0B-17C174189A41}"/>
              </a:ext>
            </a:extLst>
          </p:cNvPr>
          <p:cNvPicPr>
            <a:picLocks noChangeAspect="1" noChangeArrowheads="1"/>
          </p:cNvPicPr>
          <p:nvPr/>
        </p:nvPicPr>
        <p:blipFill>
          <a:blip r:embed="rId2">
            <a:clrChange>
              <a:clrFrom>
                <a:srgbClr val="F9FBF6"/>
              </a:clrFrom>
              <a:clrTo>
                <a:srgbClr val="F9FBF6">
                  <a:alpha val="0"/>
                </a:srgbClr>
              </a:clrTo>
            </a:clrChange>
            <a:extLst>
              <a:ext uri="{28A0092B-C50C-407E-A947-70E740481C1C}">
                <a14:useLocalDpi xmlns:a14="http://schemas.microsoft.com/office/drawing/2010/main" val="0"/>
              </a:ext>
            </a:extLst>
          </a:blip>
          <a:srcRect/>
          <a:stretch>
            <a:fillRect/>
          </a:stretch>
        </p:blipFill>
        <p:spPr bwMode="auto">
          <a:xfrm>
            <a:off x="1331640" y="5229200"/>
            <a:ext cx="4562624" cy="75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988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44C602-BBC2-4BC0-9646-19C817F8A049}"/>
              </a:ext>
            </a:extLst>
          </p:cNvPr>
          <p:cNvSpPr>
            <a:spLocks noGrp="1"/>
          </p:cNvSpPr>
          <p:nvPr>
            <p:ph type="title"/>
          </p:nvPr>
        </p:nvSpPr>
        <p:spPr/>
        <p:txBody>
          <a:bodyPr/>
          <a:lstStyle/>
          <a:p>
            <a:r>
              <a:rPr lang="zh-CN" altLang="en-US" dirty="0"/>
              <a:t>评估分类器性能的度量</a:t>
            </a:r>
          </a:p>
        </p:txBody>
      </p:sp>
      <p:sp>
        <p:nvSpPr>
          <p:cNvPr id="3" name="内容占位符 2">
            <a:extLst>
              <a:ext uri="{FF2B5EF4-FFF2-40B4-BE49-F238E27FC236}">
                <a16:creationId xmlns="" xmlns:a16="http://schemas.microsoft.com/office/drawing/2014/main" id="{06D3A4EC-6A58-413A-AEB5-9CA617149D68}"/>
              </a:ext>
            </a:extLst>
          </p:cNvPr>
          <p:cNvSpPr>
            <a:spLocks noGrp="1"/>
          </p:cNvSpPr>
          <p:nvPr>
            <p:ph sz="quarter" idx="10"/>
          </p:nvPr>
        </p:nvSpPr>
        <p:spPr/>
        <p:txBody>
          <a:bodyPr/>
          <a:lstStyle/>
          <a:p>
            <a:r>
              <a:rPr lang="zh-CN" altLang="en-US" sz="2000" dirty="0"/>
              <a:t>除了基于准确率的度量，还可以根据其他方面来比较分类器</a:t>
            </a:r>
            <a:endParaRPr lang="en-US" altLang="zh-CN" sz="2000" dirty="0">
              <a:solidFill>
                <a:schemeClr val="tx1"/>
              </a:solidFill>
            </a:endParaRPr>
          </a:p>
          <a:p>
            <a:pPr lvl="1"/>
            <a:r>
              <a:rPr lang="zh-CN" altLang="en-US" dirty="0"/>
              <a:t>准确率：模型正确分类或预测的能力</a:t>
            </a:r>
            <a:endParaRPr lang="en-US" altLang="zh-CN" dirty="0"/>
          </a:p>
          <a:p>
            <a:pPr lvl="1"/>
            <a:r>
              <a:rPr lang="zh-CN" altLang="en-US" dirty="0"/>
              <a:t>速度：产生和使用模型的计算花销</a:t>
            </a:r>
            <a:endParaRPr lang="en-US" altLang="zh-CN" dirty="0"/>
          </a:p>
          <a:p>
            <a:pPr lvl="1"/>
            <a:r>
              <a:rPr lang="zh-CN" altLang="en-US" dirty="0"/>
              <a:t>健壮性：给定噪声数据或有空缺值的数据，模型正确分类或预测的能力</a:t>
            </a:r>
            <a:endParaRPr lang="en-US" altLang="zh-CN" dirty="0"/>
          </a:p>
          <a:p>
            <a:pPr lvl="1"/>
            <a:r>
              <a:rPr lang="zh-CN" altLang="en-US" dirty="0"/>
              <a:t>可伸缩性：对大量数据，有效的构建分类器或预测器的能力</a:t>
            </a:r>
            <a:endParaRPr lang="en-US" altLang="zh-CN" dirty="0"/>
          </a:p>
          <a:p>
            <a:pPr lvl="1"/>
            <a:r>
              <a:rPr lang="zh-CN" altLang="en-US" dirty="0"/>
              <a:t>可解释性：学习模型提供的理解和洞察的层次</a:t>
            </a:r>
          </a:p>
          <a:p>
            <a:endParaRPr lang="zh-CN" altLang="en-US" dirty="0"/>
          </a:p>
        </p:txBody>
      </p:sp>
    </p:spTree>
    <p:extLst>
      <p:ext uri="{BB962C8B-B14F-4D97-AF65-F5344CB8AC3E}">
        <p14:creationId xmlns:p14="http://schemas.microsoft.com/office/powerpoint/2010/main" val="853037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EF69C67-7BB1-4D26-8487-314C5C223BB6}"/>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 xmlns:a16="http://schemas.microsoft.com/office/drawing/2014/main" id="{83032978-A85D-4EB3-BA3B-D98B19333A7A}"/>
              </a:ext>
            </a:extLst>
          </p:cNvPr>
          <p:cNvSpPr>
            <a:spLocks noGrp="1"/>
          </p:cNvSpPr>
          <p:nvPr>
            <p:ph sz="quarter" idx="10"/>
          </p:nvPr>
        </p:nvSpPr>
        <p:spPr>
          <a:xfrm>
            <a:off x="539552" y="764704"/>
            <a:ext cx="8136904" cy="5527845"/>
          </a:xfrm>
        </p:spPr>
        <p:txBody>
          <a:bodyPr/>
          <a:lstStyle/>
          <a:p>
            <a:endParaRPr lang="en-US" altLang="zh-CN" dirty="0"/>
          </a:p>
          <a:p>
            <a:endParaRPr lang="en-US" altLang="zh-CN" dirty="0"/>
          </a:p>
          <a:p>
            <a:endParaRPr lang="en-US" altLang="zh-CN" dirty="0"/>
          </a:p>
          <a:p>
            <a:endParaRPr lang="en-US" altLang="zh-CN" dirty="0"/>
          </a:p>
          <a:p>
            <a:pPr marL="0" lvl="1"/>
            <a:r>
              <a:rPr lang="en-US" altLang="zh-CN" sz="1800" dirty="0"/>
              <a:t>Accuracy=(90+9560)/10000=96.50%</a:t>
            </a:r>
            <a:endParaRPr lang="zh-CN" altLang="en-US" sz="1800" dirty="0"/>
          </a:p>
          <a:p>
            <a:pPr marL="0" lvl="1"/>
            <a:r>
              <a:rPr lang="en-US" altLang="zh-CN" sz="1800" dirty="0"/>
              <a:t>Sensitivity(Recall)</a:t>
            </a:r>
            <a:r>
              <a:rPr lang="en-US" altLang="zh-CN" sz="1800" dirty="0">
                <a:solidFill>
                  <a:srgbClr val="E7E6E6">
                    <a:lumMod val="25000"/>
                  </a:srgbClr>
                </a:solidFill>
              </a:rPr>
              <a:t>= 90/300 = 30.00%</a:t>
            </a:r>
          </a:p>
          <a:p>
            <a:pPr marL="0" lvl="1"/>
            <a:r>
              <a:rPr lang="en-US" altLang="zh-CN" sz="1800" dirty="0"/>
              <a:t>Specificity=9560/9700=98.56%</a:t>
            </a:r>
            <a:endParaRPr lang="en-US" altLang="zh-CN" sz="1800" b="1" dirty="0">
              <a:solidFill>
                <a:srgbClr val="E7E6E6">
                  <a:lumMod val="25000"/>
                </a:srgbClr>
              </a:solidFill>
            </a:endParaRPr>
          </a:p>
          <a:p>
            <a:pPr marL="0" lvl="1"/>
            <a:r>
              <a:rPr lang="en-US" altLang="zh-CN" sz="1800" dirty="0">
                <a:solidFill>
                  <a:srgbClr val="E7E6E6">
                    <a:lumMod val="25000"/>
                  </a:srgbClr>
                </a:solidFill>
              </a:rPr>
              <a:t>Precision = 90/</a:t>
            </a:r>
            <a:r>
              <a:rPr lang="en-US" altLang="zh-CN" sz="1800" dirty="0"/>
              <a:t>(90+140)</a:t>
            </a:r>
            <a:r>
              <a:rPr lang="zh-CN" altLang="en-US" sz="1800" dirty="0"/>
              <a:t> </a:t>
            </a:r>
            <a:r>
              <a:rPr lang="en-US" altLang="zh-CN" sz="1800" dirty="0">
                <a:solidFill>
                  <a:srgbClr val="E7E6E6">
                    <a:lumMod val="25000"/>
                  </a:srgbClr>
                </a:solidFill>
              </a:rPr>
              <a:t>= 39.13%   </a:t>
            </a:r>
          </a:p>
          <a:p>
            <a:endParaRPr lang="zh-CN" altLang="en-US" dirty="0"/>
          </a:p>
        </p:txBody>
      </p:sp>
      <p:graphicFrame>
        <p:nvGraphicFramePr>
          <p:cNvPr id="4" name="Group 40">
            <a:extLst>
              <a:ext uri="{FF2B5EF4-FFF2-40B4-BE49-F238E27FC236}">
                <a16:creationId xmlns="" xmlns:a16="http://schemas.microsoft.com/office/drawing/2014/main" id="{99855A4E-311B-4140-951D-709658BDCB8F}"/>
              </a:ext>
            </a:extLst>
          </p:cNvPr>
          <p:cNvGraphicFramePr>
            <a:graphicFrameLocks noGrp="1"/>
          </p:cNvGraphicFramePr>
          <p:nvPr>
            <p:extLst>
              <p:ext uri="{D42A27DB-BD31-4B8C-83A1-F6EECF244321}">
                <p14:modId xmlns:p14="http://schemas.microsoft.com/office/powerpoint/2010/main" val="56886081"/>
              </p:ext>
            </p:extLst>
          </p:nvPr>
        </p:nvGraphicFramePr>
        <p:xfrm>
          <a:off x="791579" y="885931"/>
          <a:ext cx="7560842" cy="1941088"/>
        </p:xfrm>
        <a:graphic>
          <a:graphicData uri="http://schemas.openxmlformats.org/drawingml/2006/table">
            <a:tbl>
              <a:tblPr/>
              <a:tblGrid>
                <a:gridCol w="2148025">
                  <a:extLst>
                    <a:ext uri="{9D8B030D-6E8A-4147-A177-3AD203B41FA5}">
                      <a16:colId xmlns="" xmlns:a16="http://schemas.microsoft.com/office/drawing/2014/main" val="20000"/>
                    </a:ext>
                  </a:extLst>
                </a:gridCol>
                <a:gridCol w="2148025">
                  <a:extLst>
                    <a:ext uri="{9D8B030D-6E8A-4147-A177-3AD203B41FA5}">
                      <a16:colId xmlns="" xmlns:a16="http://schemas.microsoft.com/office/drawing/2014/main" val="20001"/>
                    </a:ext>
                  </a:extLst>
                </a:gridCol>
                <a:gridCol w="2055936">
                  <a:extLst>
                    <a:ext uri="{9D8B030D-6E8A-4147-A177-3AD203B41FA5}">
                      <a16:colId xmlns="" xmlns:a16="http://schemas.microsoft.com/office/drawing/2014/main" val="20002"/>
                    </a:ext>
                  </a:extLst>
                </a:gridCol>
                <a:gridCol w="1208856">
                  <a:extLst>
                    <a:ext uri="{9D8B030D-6E8A-4147-A177-3AD203B41FA5}">
                      <a16:colId xmlns="" xmlns:a16="http://schemas.microsoft.com/office/drawing/2014/main" val="20003"/>
                    </a:ext>
                  </a:extLst>
                </a:gridCol>
              </a:tblGrid>
              <a:tr h="58269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实际的类</a:t>
                      </a: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预测的类</a:t>
                      </a:r>
                    </a:p>
                  </a:txBody>
                  <a:tcPr marT="45740" marB="4574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cancer = yes</a:t>
                      </a: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cancer = no</a:t>
                      </a: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合计</a:t>
                      </a: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3619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cancer = yes</a:t>
                      </a:r>
                    </a:p>
                  </a:txBody>
                  <a:tcPr marT="45740" marB="4574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90</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TP</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210</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FN</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300</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619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cancer = no</a:t>
                      </a:r>
                    </a:p>
                  </a:txBody>
                  <a:tcPr marT="45740" marB="4574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140</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FP</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9560</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TN</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9700</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370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合计</a:t>
                      </a:r>
                    </a:p>
                  </a:txBody>
                  <a:tcPr marT="45740" marB="4574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230</a:t>
                      </a: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9770</a:t>
                      </a: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10000</a:t>
                      </a:r>
                    </a:p>
                  </a:txBody>
                  <a:tcPr marT="45740" marB="4574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7" name="表格 6">
            <a:extLst>
              <a:ext uri="{FF2B5EF4-FFF2-40B4-BE49-F238E27FC236}">
                <a16:creationId xmlns="" xmlns:a16="http://schemas.microsoft.com/office/drawing/2014/main" id="{8CF0D6B4-2C43-45B8-A142-267C3058AEFA}"/>
              </a:ext>
            </a:extLst>
          </p:cNvPr>
          <p:cNvGraphicFramePr>
            <a:graphicFrameLocks noGrp="1"/>
          </p:cNvGraphicFramePr>
          <p:nvPr>
            <p:extLst>
              <p:ext uri="{D42A27DB-BD31-4B8C-83A1-F6EECF244321}">
                <p14:modId xmlns:p14="http://schemas.microsoft.com/office/powerpoint/2010/main" val="68885455"/>
              </p:ext>
            </p:extLst>
          </p:nvPr>
        </p:nvGraphicFramePr>
        <p:xfrm>
          <a:off x="4788024" y="4626155"/>
          <a:ext cx="4233106" cy="1828800"/>
        </p:xfrm>
        <a:graphic>
          <a:graphicData uri="http://schemas.openxmlformats.org/drawingml/2006/table">
            <a:tbl>
              <a:tblPr firstRow="1" bandRow="1">
                <a:tableStyleId>{5940675A-B579-460E-94D1-54222C63F5DA}</a:tableStyleId>
              </a:tblPr>
              <a:tblGrid>
                <a:gridCol w="1994294">
                  <a:extLst>
                    <a:ext uri="{9D8B030D-6E8A-4147-A177-3AD203B41FA5}">
                      <a16:colId xmlns="" xmlns:a16="http://schemas.microsoft.com/office/drawing/2014/main" val="2161455262"/>
                    </a:ext>
                  </a:extLst>
                </a:gridCol>
                <a:gridCol w="2238812">
                  <a:extLst>
                    <a:ext uri="{9D8B030D-6E8A-4147-A177-3AD203B41FA5}">
                      <a16:colId xmlns="" xmlns:a16="http://schemas.microsoft.com/office/drawing/2014/main" val="1396178778"/>
                    </a:ext>
                  </a:extLst>
                </a:gridCol>
              </a:tblGrid>
              <a:tr h="357196">
                <a:tc>
                  <a:txBody>
                    <a:bodyPr/>
                    <a:lstStyle/>
                    <a:p>
                      <a:r>
                        <a:rPr lang="zh-CN" altLang="en-US" sz="1800" b="0" dirty="0">
                          <a:latin typeface="微软雅黑" panose="020B0503020204020204" pitchFamily="34" charset="-122"/>
                          <a:ea typeface="微软雅黑" panose="020B0503020204020204" pitchFamily="34" charset="-122"/>
                        </a:rPr>
                        <a:t>准确率</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b="1" dirty="0">
                          <a:solidFill>
                            <a:schemeClr val="tx1"/>
                          </a:solidFill>
                        </a:rPr>
                        <a:t>（</a:t>
                      </a:r>
                      <a:r>
                        <a:rPr lang="en-US" altLang="zh-CN" sz="1800" b="1" dirty="0">
                          <a:solidFill>
                            <a:schemeClr val="tx1"/>
                          </a:solidFill>
                        </a:rPr>
                        <a:t>TP+TN</a:t>
                      </a:r>
                      <a:r>
                        <a:rPr lang="zh-CN" altLang="en-US" sz="1800" b="1" dirty="0">
                          <a:solidFill>
                            <a:schemeClr val="tx1"/>
                          </a:solidFill>
                        </a:rPr>
                        <a:t>）</a:t>
                      </a:r>
                      <a:r>
                        <a:rPr lang="en-US" altLang="zh-CN" sz="1800" b="1" dirty="0">
                          <a:solidFill>
                            <a:schemeClr val="tx1"/>
                          </a:solidFill>
                        </a:rPr>
                        <a:t>/(P+N)</a:t>
                      </a:r>
                      <a:endParaRPr lang="zh-CN" altLang="en-US" sz="1800" b="1" dirty="0">
                        <a:solidFill>
                          <a:schemeClr val="tx1"/>
                        </a:solidFill>
                      </a:endParaRPr>
                    </a:p>
                  </a:txBody>
                  <a:tcPr/>
                </a:tc>
                <a:extLst>
                  <a:ext uri="{0D108BD9-81ED-4DB2-BD59-A6C34878D82A}">
                    <a16:rowId xmlns="" xmlns:a16="http://schemas.microsoft.com/office/drawing/2014/main" val="2468671742"/>
                  </a:ext>
                </a:extLst>
              </a:tr>
              <a:tr h="360751">
                <a:tc>
                  <a:txBody>
                    <a:bodyPr/>
                    <a:lstStyle/>
                    <a:p>
                      <a:r>
                        <a:rPr lang="zh-CN" altLang="en-US" sz="1800" b="0" dirty="0">
                          <a:latin typeface="微软雅黑" panose="020B0503020204020204" pitchFamily="34" charset="-122"/>
                          <a:ea typeface="微软雅黑" panose="020B0503020204020204" pitchFamily="34" charset="-122"/>
                        </a:rPr>
                        <a:t>错误率</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a:t>
                      </a:r>
                      <a:r>
                        <a:rPr lang="en-US" altLang="zh-CN" sz="1800" b="1" kern="1200" dirty="0">
                          <a:solidFill>
                            <a:schemeClr val="tx1"/>
                          </a:solidFill>
                          <a:latin typeface="+mn-lt"/>
                          <a:ea typeface="+mn-ea"/>
                          <a:cs typeface="+mn-cs"/>
                        </a:rPr>
                        <a:t>FP+FN</a:t>
                      </a:r>
                      <a:r>
                        <a:rPr lang="zh-CN" altLang="en-US" sz="1800" b="1" kern="1200" dirty="0">
                          <a:solidFill>
                            <a:schemeClr val="tx1"/>
                          </a:solidFill>
                          <a:latin typeface="+mn-lt"/>
                          <a:ea typeface="+mn-ea"/>
                          <a:cs typeface="+mn-cs"/>
                        </a:rPr>
                        <a:t>）</a:t>
                      </a:r>
                      <a:r>
                        <a:rPr lang="en-US" altLang="zh-CN" sz="1800" b="1" kern="1200" dirty="0">
                          <a:solidFill>
                            <a:schemeClr val="tx1"/>
                          </a:solidFill>
                          <a:latin typeface="+mn-lt"/>
                          <a:ea typeface="+mn-ea"/>
                          <a:cs typeface="+mn-cs"/>
                        </a:rPr>
                        <a:t>/(P+N)</a:t>
                      </a:r>
                      <a:endParaRPr lang="zh-CN" altLang="en-US" sz="1800" b="1" kern="1200" dirty="0">
                        <a:solidFill>
                          <a:schemeClr val="tx1"/>
                        </a:solidFill>
                        <a:latin typeface="+mn-lt"/>
                        <a:ea typeface="+mn-ea"/>
                        <a:cs typeface="+mn-cs"/>
                      </a:endParaRPr>
                    </a:p>
                  </a:txBody>
                  <a:tcPr/>
                </a:tc>
                <a:extLst>
                  <a:ext uri="{0D108BD9-81ED-4DB2-BD59-A6C34878D82A}">
                    <a16:rowId xmlns="" xmlns:a16="http://schemas.microsoft.com/office/drawing/2014/main" val="1552749159"/>
                  </a:ext>
                </a:extLst>
              </a:tr>
              <a:tr h="360751">
                <a:tc>
                  <a:txBody>
                    <a:bodyPr/>
                    <a:lstStyle/>
                    <a:p>
                      <a:r>
                        <a:rPr lang="zh-CN" altLang="en-US" sz="1800" b="0" dirty="0">
                          <a:latin typeface="微软雅黑" panose="020B0503020204020204" pitchFamily="34" charset="-122"/>
                          <a:ea typeface="微软雅黑" panose="020B0503020204020204" pitchFamily="34" charset="-122"/>
                        </a:rPr>
                        <a:t>灵敏性（召回率）</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TP/P</a:t>
                      </a:r>
                      <a:endParaRPr lang="zh-CN" altLang="en-US" sz="1800" b="1" dirty="0"/>
                    </a:p>
                  </a:txBody>
                  <a:tcPr/>
                </a:tc>
                <a:extLst>
                  <a:ext uri="{0D108BD9-81ED-4DB2-BD59-A6C34878D82A}">
                    <a16:rowId xmlns="" xmlns:a16="http://schemas.microsoft.com/office/drawing/2014/main" val="3050119773"/>
                  </a:ext>
                </a:extLst>
              </a:tr>
              <a:tr h="360751">
                <a:tc>
                  <a:txBody>
                    <a:bodyPr/>
                    <a:lstStyle/>
                    <a:p>
                      <a:r>
                        <a:rPr lang="zh-CN" altLang="en-US" sz="1800" b="0" dirty="0">
                          <a:latin typeface="微软雅黑" panose="020B0503020204020204" pitchFamily="34" charset="-122"/>
                          <a:ea typeface="微软雅黑" panose="020B0503020204020204" pitchFamily="34" charset="-122"/>
                        </a:rPr>
                        <a:t>特效性</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TN/N</a:t>
                      </a:r>
                      <a:endParaRPr lang="zh-CN" altLang="en-US" sz="1800" b="1" dirty="0"/>
                    </a:p>
                  </a:txBody>
                  <a:tcPr/>
                </a:tc>
                <a:extLst>
                  <a:ext uri="{0D108BD9-81ED-4DB2-BD59-A6C34878D82A}">
                    <a16:rowId xmlns="" xmlns:a16="http://schemas.microsoft.com/office/drawing/2014/main" val="2271737830"/>
                  </a:ext>
                </a:extLst>
              </a:tr>
              <a:tr h="360751">
                <a:tc>
                  <a:txBody>
                    <a:bodyPr/>
                    <a:lstStyle/>
                    <a:p>
                      <a:r>
                        <a:rPr lang="zh-CN" altLang="en-US" sz="1800" b="0" dirty="0">
                          <a:latin typeface="微软雅黑" panose="020B0503020204020204" pitchFamily="34" charset="-122"/>
                          <a:ea typeface="微软雅黑" panose="020B0503020204020204" pitchFamily="34" charset="-122"/>
                        </a:rPr>
                        <a:t>精度</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mn-lt"/>
                          <a:ea typeface="+mn-ea"/>
                          <a:cs typeface="+mn-cs"/>
                        </a:rPr>
                        <a:t>TP/(TP+FP)</a:t>
                      </a:r>
                      <a:endParaRPr lang="zh-CN" altLang="en-US" sz="1800" b="1" kern="1200" dirty="0">
                        <a:solidFill>
                          <a:schemeClr val="tx1"/>
                        </a:solidFill>
                        <a:latin typeface="+mn-lt"/>
                        <a:ea typeface="+mn-ea"/>
                        <a:cs typeface="+mn-cs"/>
                      </a:endParaRPr>
                    </a:p>
                  </a:txBody>
                  <a:tcPr/>
                </a:tc>
                <a:extLst>
                  <a:ext uri="{0D108BD9-81ED-4DB2-BD59-A6C34878D82A}">
                    <a16:rowId xmlns="" xmlns:a16="http://schemas.microsoft.com/office/drawing/2014/main" val="4111678947"/>
                  </a:ext>
                </a:extLst>
              </a:tr>
            </a:tbl>
          </a:graphicData>
        </a:graphic>
      </p:graphicFrame>
    </p:spTree>
    <p:extLst>
      <p:ext uri="{BB962C8B-B14F-4D97-AF65-F5344CB8AC3E}">
        <p14:creationId xmlns:p14="http://schemas.microsoft.com/office/powerpoint/2010/main" val="335454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88323EB-5BAF-4530-95F6-E2B6D5D22AE3}"/>
              </a:ext>
            </a:extLst>
          </p:cNvPr>
          <p:cNvSpPr>
            <a:spLocks noGrp="1"/>
          </p:cNvSpPr>
          <p:nvPr>
            <p:ph type="title"/>
          </p:nvPr>
        </p:nvSpPr>
        <p:spPr>
          <a:xfrm>
            <a:off x="179512" y="134347"/>
            <a:ext cx="8784976" cy="486341"/>
          </a:xfrm>
        </p:spPr>
        <p:txBody>
          <a:bodyPr/>
          <a:lstStyle/>
          <a:p>
            <a:r>
              <a:rPr lang="zh-CN" altLang="en-US" dirty="0"/>
              <a:t>评估一个分类器准确率的方法</a:t>
            </a:r>
          </a:p>
        </p:txBody>
      </p:sp>
      <p:sp>
        <p:nvSpPr>
          <p:cNvPr id="3" name="内容占位符 2">
            <a:extLst>
              <a:ext uri="{FF2B5EF4-FFF2-40B4-BE49-F238E27FC236}">
                <a16:creationId xmlns="" xmlns:a16="http://schemas.microsoft.com/office/drawing/2014/main" id="{B202F92D-28F9-4C86-AA97-297F97AF618A}"/>
              </a:ext>
            </a:extLst>
          </p:cNvPr>
          <p:cNvSpPr>
            <a:spLocks noGrp="1"/>
          </p:cNvSpPr>
          <p:nvPr>
            <p:ph sz="quarter" idx="10"/>
          </p:nvPr>
        </p:nvSpPr>
        <p:spPr/>
        <p:txBody>
          <a:bodyPr/>
          <a:lstStyle/>
          <a:p>
            <a:r>
              <a:rPr lang="zh-CN" altLang="en-US" dirty="0"/>
              <a:t>保持方法</a:t>
            </a:r>
            <a:endParaRPr lang="en-US" altLang="zh-CN" dirty="0"/>
          </a:p>
          <a:p>
            <a:pPr lvl="1">
              <a:lnSpc>
                <a:spcPct val="120000"/>
              </a:lnSpc>
              <a:spcBef>
                <a:spcPts val="0"/>
              </a:spcBef>
            </a:pPr>
            <a:r>
              <a:rPr lang="zh-CN" altLang="en-US" dirty="0"/>
              <a:t>给定的数据随机的划分为两个独立的集合</a:t>
            </a:r>
            <a:endParaRPr lang="en-US" altLang="zh-CN" dirty="0"/>
          </a:p>
          <a:p>
            <a:pPr lvl="2">
              <a:lnSpc>
                <a:spcPct val="120000"/>
              </a:lnSpc>
              <a:spcBef>
                <a:spcPts val="0"/>
              </a:spcBef>
            </a:pPr>
            <a:r>
              <a:rPr lang="zh-CN" altLang="en-US" dirty="0">
                <a:solidFill>
                  <a:schemeClr val="bg2">
                    <a:lumMod val="25000"/>
                  </a:schemeClr>
                </a:solidFill>
              </a:rPr>
              <a:t>训练集，通常</a:t>
            </a:r>
            <a:r>
              <a:rPr lang="en-US" altLang="zh-CN" dirty="0">
                <a:solidFill>
                  <a:schemeClr val="bg2">
                    <a:lumMod val="25000"/>
                  </a:schemeClr>
                </a:solidFill>
              </a:rPr>
              <a:t>2/3</a:t>
            </a:r>
            <a:r>
              <a:rPr lang="zh-CN" altLang="en-US" dirty="0">
                <a:solidFill>
                  <a:schemeClr val="bg2">
                    <a:lumMod val="25000"/>
                  </a:schemeClr>
                </a:solidFill>
              </a:rPr>
              <a:t>的数据被分配到训练集</a:t>
            </a:r>
            <a:endParaRPr lang="en-US" altLang="zh-CN" dirty="0">
              <a:solidFill>
                <a:schemeClr val="bg2">
                  <a:lumMod val="25000"/>
                </a:schemeClr>
              </a:solidFill>
            </a:endParaRPr>
          </a:p>
          <a:p>
            <a:pPr lvl="2">
              <a:lnSpc>
                <a:spcPct val="120000"/>
              </a:lnSpc>
              <a:spcBef>
                <a:spcPts val="0"/>
              </a:spcBef>
            </a:pPr>
            <a:r>
              <a:rPr lang="zh-CN" altLang="en-US" dirty="0">
                <a:solidFill>
                  <a:schemeClr val="bg2">
                    <a:lumMod val="25000"/>
                  </a:schemeClr>
                </a:solidFill>
              </a:rPr>
              <a:t>检验集，通常</a:t>
            </a:r>
            <a:r>
              <a:rPr lang="en-US" altLang="zh-CN" dirty="0">
                <a:solidFill>
                  <a:schemeClr val="bg2">
                    <a:lumMod val="25000"/>
                  </a:schemeClr>
                </a:solidFill>
              </a:rPr>
              <a:t>1/3</a:t>
            </a:r>
            <a:r>
              <a:rPr lang="zh-CN" altLang="en-US" dirty="0">
                <a:solidFill>
                  <a:schemeClr val="bg2">
                    <a:lumMod val="25000"/>
                  </a:schemeClr>
                </a:solidFill>
              </a:rPr>
              <a:t>的数据被分配到检验集</a:t>
            </a:r>
          </a:p>
          <a:p>
            <a:pPr marL="360000" lvl="1" indent="-360000">
              <a:buFont typeface="Wingdings" panose="05000000000000000000" pitchFamily="2" charset="2"/>
              <a:buChar char=""/>
            </a:pPr>
            <a:r>
              <a:rPr lang="zh-CN" altLang="en-US" sz="2200" dirty="0">
                <a:solidFill>
                  <a:srgbClr val="0000FF"/>
                </a:solidFill>
              </a:rPr>
              <a:t>随机二次抽样</a:t>
            </a:r>
            <a:endParaRPr lang="en-US" altLang="zh-CN" sz="2200" dirty="0">
              <a:solidFill>
                <a:srgbClr val="0000FF"/>
              </a:solidFill>
            </a:endParaRPr>
          </a:p>
          <a:p>
            <a:pPr lvl="1">
              <a:lnSpc>
                <a:spcPct val="120000"/>
              </a:lnSpc>
            </a:pPr>
            <a:r>
              <a:rPr lang="zh-CN" altLang="en-US" dirty="0"/>
              <a:t>保持方法的变形将保持方法重复</a:t>
            </a:r>
            <a:r>
              <a:rPr lang="en-US" altLang="zh-CN" dirty="0"/>
              <a:t>k</a:t>
            </a:r>
            <a:r>
              <a:rPr lang="zh-CN" altLang="en-US" dirty="0"/>
              <a:t>次，总准确率估计取每次迭代准确率的平均值</a:t>
            </a:r>
          </a:p>
          <a:p>
            <a:pPr marL="360000" lvl="1" indent="-360000">
              <a:lnSpc>
                <a:spcPct val="120000"/>
              </a:lnSpc>
              <a:buFont typeface="Wingdings" panose="05000000000000000000" pitchFamily="2" charset="2"/>
              <a:buChar char=""/>
            </a:pPr>
            <a:r>
              <a:rPr lang="zh-CN" altLang="en-US" sz="2200" dirty="0">
                <a:solidFill>
                  <a:srgbClr val="0000FF"/>
                </a:solidFill>
              </a:rPr>
              <a:t>交叉验证</a:t>
            </a:r>
            <a:r>
              <a:rPr lang="en-US" altLang="zh-CN" sz="2200" dirty="0">
                <a:solidFill>
                  <a:srgbClr val="0000FF"/>
                </a:solidFill>
              </a:rPr>
              <a:t>(k-</a:t>
            </a:r>
            <a:r>
              <a:rPr lang="zh-CN" altLang="en-US" sz="2200" dirty="0">
                <a:solidFill>
                  <a:srgbClr val="0000FF"/>
                </a:solidFill>
              </a:rPr>
              <a:t>折交叉验证</a:t>
            </a:r>
            <a:r>
              <a:rPr lang="en-US" altLang="zh-CN" sz="2200" dirty="0">
                <a:solidFill>
                  <a:srgbClr val="0000FF"/>
                </a:solidFill>
              </a:rPr>
              <a:t>)</a:t>
            </a:r>
          </a:p>
          <a:p>
            <a:pPr lvl="1">
              <a:lnSpc>
                <a:spcPct val="120000"/>
              </a:lnSpc>
            </a:pPr>
            <a:r>
              <a:rPr lang="zh-CN" altLang="en-US" dirty="0"/>
              <a:t>初始数据随机地划分成</a:t>
            </a:r>
            <a:r>
              <a:rPr lang="en-US" altLang="zh-CN" dirty="0"/>
              <a:t>k</a:t>
            </a:r>
            <a:r>
              <a:rPr lang="zh-CN" altLang="en-US" dirty="0"/>
              <a:t>个互不相关的子集，每个子集的大小大致相等；训练和检验进行</a:t>
            </a:r>
            <a:r>
              <a:rPr lang="en-US" altLang="zh-CN" dirty="0"/>
              <a:t>k</a:t>
            </a:r>
            <a:r>
              <a:rPr lang="zh-CN" altLang="en-US" dirty="0"/>
              <a:t>次；在第</a:t>
            </a:r>
            <a:r>
              <a:rPr lang="en-US" altLang="zh-CN" dirty="0"/>
              <a:t>i</a:t>
            </a:r>
            <a:r>
              <a:rPr lang="zh-CN" altLang="en-US" dirty="0"/>
              <a:t>次迭代</a:t>
            </a:r>
            <a:r>
              <a:rPr lang="en-US" altLang="zh-CN" dirty="0"/>
              <a:t>, </a:t>
            </a:r>
            <a:r>
              <a:rPr lang="zh-CN" altLang="en-US" dirty="0"/>
              <a:t>分区</a:t>
            </a:r>
            <a:r>
              <a:rPr lang="en-US" altLang="zh-CN" dirty="0"/>
              <a:t>D</a:t>
            </a:r>
            <a:r>
              <a:rPr lang="en-US" altLang="zh-CN" baseline="-25000" dirty="0"/>
              <a:t>i</a:t>
            </a:r>
            <a:r>
              <a:rPr lang="zh-CN" altLang="en-US" dirty="0"/>
              <a:t>用作检验集，其他区用作训练集</a:t>
            </a:r>
          </a:p>
          <a:p>
            <a:pPr lvl="1">
              <a:lnSpc>
                <a:spcPct val="120000"/>
              </a:lnSpc>
            </a:pPr>
            <a:r>
              <a:rPr lang="zh-CN" altLang="en-US" dirty="0"/>
              <a:t>留一：</a:t>
            </a:r>
            <a:r>
              <a:rPr lang="en-US" altLang="zh-CN" dirty="0"/>
              <a:t>4</a:t>
            </a:r>
            <a:r>
              <a:rPr lang="zh-CN" altLang="en-US" dirty="0"/>
              <a:t>每次只给检验集“留出”一个样本</a:t>
            </a:r>
          </a:p>
          <a:p>
            <a:pPr lvl="1">
              <a:lnSpc>
                <a:spcPct val="120000"/>
              </a:lnSpc>
            </a:pPr>
            <a:r>
              <a:rPr lang="zh-CN" altLang="en-US" dirty="0"/>
              <a:t>分层交叉验证：折被分层，使的每个折中样本的类分布与在初始数据中的大致相同</a:t>
            </a:r>
          </a:p>
          <a:p>
            <a:endParaRPr lang="en-US" altLang="zh-CN" dirty="0"/>
          </a:p>
          <a:p>
            <a:endParaRPr lang="zh-CN" altLang="en-US" dirty="0"/>
          </a:p>
        </p:txBody>
      </p:sp>
    </p:spTree>
    <p:extLst>
      <p:ext uri="{BB962C8B-B14F-4D97-AF65-F5344CB8AC3E}">
        <p14:creationId xmlns:p14="http://schemas.microsoft.com/office/powerpoint/2010/main" val="1534761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6D490E-7349-47AF-8573-32B7C8D581D6}"/>
              </a:ext>
            </a:extLst>
          </p:cNvPr>
          <p:cNvSpPr>
            <a:spLocks noGrp="1"/>
          </p:cNvSpPr>
          <p:nvPr>
            <p:ph type="title"/>
          </p:nvPr>
        </p:nvSpPr>
        <p:spPr/>
        <p:txBody>
          <a:bodyPr/>
          <a:lstStyle/>
          <a:p>
            <a:r>
              <a:rPr lang="zh-CN" altLang="en-US" dirty="0"/>
              <a:t>评估一个分类器准确率的方法</a:t>
            </a:r>
          </a:p>
        </p:txBody>
      </p:sp>
      <p:sp>
        <p:nvSpPr>
          <p:cNvPr id="3" name="内容占位符 2">
            <a:extLst>
              <a:ext uri="{FF2B5EF4-FFF2-40B4-BE49-F238E27FC236}">
                <a16:creationId xmlns="" xmlns:a16="http://schemas.microsoft.com/office/drawing/2014/main" id="{1B1561AA-2DD7-4194-BC92-41A88DE830FC}"/>
              </a:ext>
            </a:extLst>
          </p:cNvPr>
          <p:cNvSpPr>
            <a:spLocks noGrp="1"/>
          </p:cNvSpPr>
          <p:nvPr>
            <p:ph sz="quarter" idx="10"/>
          </p:nvPr>
        </p:nvSpPr>
        <p:spPr/>
        <p:txBody>
          <a:bodyPr/>
          <a:lstStyle/>
          <a:p>
            <a:r>
              <a:rPr lang="zh-CN" altLang="en-US" dirty="0"/>
              <a:t>自助法</a:t>
            </a:r>
            <a:endParaRPr lang="en-US" altLang="zh-CN" dirty="0"/>
          </a:p>
          <a:p>
            <a:pPr lvl="1"/>
            <a:r>
              <a:rPr lang="zh-CN" altLang="en-US" dirty="0">
                <a:solidFill>
                  <a:schemeClr val="bg2">
                    <a:lumMod val="25000"/>
                  </a:schemeClr>
                </a:solidFill>
              </a:rPr>
              <a:t>处理较小的数据集合比较有效</a:t>
            </a:r>
            <a:endParaRPr lang="en-US" altLang="zh-CN" dirty="0">
              <a:solidFill>
                <a:schemeClr val="bg2">
                  <a:lumMod val="25000"/>
                </a:schemeClr>
              </a:solidFill>
            </a:endParaRPr>
          </a:p>
          <a:p>
            <a:pPr lvl="1"/>
            <a:r>
              <a:rPr lang="zh-CN" altLang="en-US" dirty="0">
                <a:solidFill>
                  <a:schemeClr val="bg2">
                    <a:lumMod val="25000"/>
                  </a:schemeClr>
                </a:solidFill>
              </a:rPr>
              <a:t>从</a:t>
            </a:r>
            <a:r>
              <a:rPr lang="zh-CN" altLang="en-US" dirty="0"/>
              <a:t>给定训练样本中有放回的均匀抽样</a:t>
            </a:r>
            <a:endParaRPr lang="en-US" altLang="zh-CN" dirty="0"/>
          </a:p>
          <a:p>
            <a:pPr lvl="2"/>
            <a:r>
              <a:rPr lang="zh-CN" altLang="en-US" dirty="0">
                <a:solidFill>
                  <a:schemeClr val="bg2">
                    <a:lumMod val="25000"/>
                  </a:schemeClr>
                </a:solidFill>
              </a:rPr>
              <a:t>在有放回的抽样中，允许机器多次选择同一个样本</a:t>
            </a:r>
          </a:p>
          <a:p>
            <a:endParaRPr lang="en-US" altLang="zh-CN" dirty="0"/>
          </a:p>
          <a:p>
            <a:r>
              <a:rPr lang="zh-CN" altLang="en-US" dirty="0"/>
              <a:t>有多种自助方法</a:t>
            </a:r>
            <a:r>
              <a:rPr lang="en-US" altLang="zh-CN" dirty="0"/>
              <a:t>, </a:t>
            </a:r>
            <a:r>
              <a:rPr lang="zh-CN" altLang="en-US" dirty="0"/>
              <a:t>最常用的一种是 </a:t>
            </a:r>
            <a:r>
              <a:rPr lang="en-US" altLang="zh-CN" dirty="0"/>
              <a:t>.632 </a:t>
            </a:r>
            <a:r>
              <a:rPr lang="zh-CN" altLang="en-US" dirty="0"/>
              <a:t>自助法</a:t>
            </a:r>
            <a:endParaRPr lang="en-US" altLang="zh-CN" dirty="0"/>
          </a:p>
          <a:p>
            <a:pPr lvl="1"/>
            <a:r>
              <a:rPr lang="zh-CN" altLang="en-US" dirty="0">
                <a:solidFill>
                  <a:schemeClr val="bg2">
                    <a:lumMod val="25000"/>
                  </a:schemeClr>
                </a:solidFill>
              </a:rPr>
              <a:t>假设给定的数据集包括</a:t>
            </a:r>
            <a:r>
              <a:rPr lang="en-US" altLang="zh-CN" dirty="0">
                <a:solidFill>
                  <a:schemeClr val="bg2">
                    <a:lumMod val="25000"/>
                  </a:schemeClr>
                </a:solidFill>
              </a:rPr>
              <a:t>d</a:t>
            </a:r>
            <a:r>
              <a:rPr lang="zh-CN" altLang="en-US" dirty="0">
                <a:solidFill>
                  <a:schemeClr val="bg2">
                    <a:lumMod val="25000"/>
                  </a:schemeClr>
                </a:solidFill>
              </a:rPr>
              <a:t>个样本。该数据集有放回地抽样</a:t>
            </a:r>
            <a:r>
              <a:rPr lang="en-US" altLang="zh-CN" dirty="0">
                <a:solidFill>
                  <a:schemeClr val="bg2">
                    <a:lumMod val="25000"/>
                  </a:schemeClr>
                </a:solidFill>
              </a:rPr>
              <a:t>d</a:t>
            </a:r>
            <a:r>
              <a:rPr lang="zh-CN" altLang="en-US" dirty="0">
                <a:solidFill>
                  <a:schemeClr val="bg2">
                    <a:lumMod val="25000"/>
                  </a:schemeClr>
                </a:solidFill>
              </a:rPr>
              <a:t>次，产生</a:t>
            </a:r>
            <a:r>
              <a:rPr lang="en-US" altLang="zh-CN" dirty="0">
                <a:solidFill>
                  <a:schemeClr val="bg2">
                    <a:lumMod val="25000"/>
                  </a:schemeClr>
                </a:solidFill>
              </a:rPr>
              <a:t>d</a:t>
            </a:r>
            <a:r>
              <a:rPr lang="zh-CN" altLang="en-US" dirty="0">
                <a:solidFill>
                  <a:schemeClr val="bg2">
                    <a:lumMod val="25000"/>
                  </a:schemeClr>
                </a:solidFill>
              </a:rPr>
              <a:t>个样本的自助样本集或训练集。结果是，在平均的情况下， </a:t>
            </a:r>
            <a:r>
              <a:rPr lang="en-US" altLang="zh-CN" dirty="0">
                <a:solidFill>
                  <a:schemeClr val="bg2">
                    <a:lumMod val="25000"/>
                  </a:schemeClr>
                </a:solidFill>
              </a:rPr>
              <a:t>63.2% </a:t>
            </a:r>
            <a:r>
              <a:rPr lang="zh-CN" altLang="en-US" dirty="0">
                <a:solidFill>
                  <a:schemeClr val="bg2">
                    <a:lumMod val="25000"/>
                  </a:schemeClr>
                </a:solidFill>
              </a:rPr>
              <a:t>的原数据元组将出现在自助样本中，而其余 </a:t>
            </a:r>
            <a:r>
              <a:rPr lang="en-US" altLang="zh-CN" dirty="0">
                <a:solidFill>
                  <a:schemeClr val="bg2">
                    <a:lumMod val="25000"/>
                  </a:schemeClr>
                </a:solidFill>
              </a:rPr>
              <a:t>36.8%</a:t>
            </a:r>
            <a:r>
              <a:rPr lang="zh-CN" altLang="en-US" dirty="0">
                <a:solidFill>
                  <a:schemeClr val="bg2">
                    <a:lumMod val="25000"/>
                  </a:schemeClr>
                </a:solidFill>
              </a:rPr>
              <a:t>的元组将形成检验</a:t>
            </a:r>
          </a:p>
          <a:p>
            <a:endParaRPr lang="zh-CN" altLang="en-US" sz="2000" b="1" dirty="0">
              <a:solidFill>
                <a:srgbClr val="333399"/>
              </a:solidFill>
            </a:endParaRPr>
          </a:p>
          <a:p>
            <a:endParaRPr lang="zh-CN" altLang="en-US" dirty="0"/>
          </a:p>
        </p:txBody>
      </p:sp>
    </p:spTree>
    <p:extLst>
      <p:ext uri="{BB962C8B-B14F-4D97-AF65-F5344CB8AC3E}">
        <p14:creationId xmlns:p14="http://schemas.microsoft.com/office/powerpoint/2010/main" val="418723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785D2F-AC6F-479F-AE90-235B34A04167}"/>
              </a:ext>
            </a:extLst>
          </p:cNvPr>
          <p:cNvSpPr>
            <a:spLocks noGrp="1"/>
          </p:cNvSpPr>
          <p:nvPr>
            <p:ph type="title"/>
          </p:nvPr>
        </p:nvSpPr>
        <p:spPr/>
        <p:txBody>
          <a:bodyPr/>
          <a:lstStyle/>
          <a:p>
            <a:r>
              <a:rPr lang="zh-CN" altLang="en-US" dirty="0"/>
              <a:t>分类：一个两步过程 </a:t>
            </a:r>
          </a:p>
        </p:txBody>
      </p:sp>
      <p:sp>
        <p:nvSpPr>
          <p:cNvPr id="3" name="内容占位符 2">
            <a:extLst>
              <a:ext uri="{FF2B5EF4-FFF2-40B4-BE49-F238E27FC236}">
                <a16:creationId xmlns="" xmlns:a16="http://schemas.microsoft.com/office/drawing/2014/main" id="{ED1D4715-FA8B-4904-82C9-723165DF411D}"/>
              </a:ext>
            </a:extLst>
          </p:cNvPr>
          <p:cNvSpPr>
            <a:spLocks noGrp="1"/>
          </p:cNvSpPr>
          <p:nvPr>
            <p:ph sz="quarter" idx="10"/>
          </p:nvPr>
        </p:nvSpPr>
        <p:spPr/>
        <p:txBody>
          <a:bodyPr/>
          <a:lstStyle/>
          <a:p>
            <a:r>
              <a:rPr lang="zh-CN" altLang="en-US" dirty="0"/>
              <a:t>第一步：建立模型</a:t>
            </a:r>
            <a:endParaRPr lang="en-US" altLang="zh-CN" dirty="0"/>
          </a:p>
          <a:p>
            <a:pPr lvl="1"/>
            <a:r>
              <a:rPr lang="zh-CN" altLang="en-US" dirty="0"/>
              <a:t>目标：建立描述预先定义的数据类或概念集的分类器</a:t>
            </a:r>
            <a:endParaRPr lang="en-US" altLang="zh-CN" dirty="0"/>
          </a:p>
          <a:p>
            <a:pPr lvl="1"/>
            <a:r>
              <a:rPr lang="zh-CN" altLang="en-US" dirty="0"/>
              <a:t>基本概念</a:t>
            </a:r>
            <a:endParaRPr lang="en-US" altLang="zh-CN" dirty="0"/>
          </a:p>
          <a:p>
            <a:pPr lvl="2"/>
            <a:r>
              <a:rPr lang="zh-CN" altLang="en-US" dirty="0"/>
              <a:t>训练集：由为建立模型而被分析的样本（用属性向量表示）及其对应的类标号组成，这里假定每个样本属于一个预定义的类</a:t>
            </a:r>
            <a:endParaRPr lang="en-US" altLang="zh-CN" dirty="0"/>
          </a:p>
          <a:p>
            <a:pPr lvl="2"/>
            <a:r>
              <a:rPr lang="zh-CN" altLang="en-US" dirty="0"/>
              <a:t>训练样本：训练集中的单个样本</a:t>
            </a:r>
          </a:p>
          <a:p>
            <a:pPr lvl="1"/>
            <a:r>
              <a:rPr lang="zh-CN" altLang="en-US" dirty="0"/>
              <a:t>分类算法通过分析或从训练集“学习”来构造分类器</a:t>
            </a:r>
            <a:endParaRPr lang="en-US" altLang="zh-CN" dirty="0"/>
          </a:p>
          <a:p>
            <a:pPr lvl="1"/>
            <a:r>
              <a:rPr lang="zh-CN" altLang="en-US" dirty="0"/>
              <a:t>学习模型可以用分类规则、决策树或数学公式的形式提供</a:t>
            </a:r>
          </a:p>
        </p:txBody>
      </p:sp>
    </p:spTree>
    <p:extLst>
      <p:ext uri="{BB962C8B-B14F-4D97-AF65-F5344CB8AC3E}">
        <p14:creationId xmlns:p14="http://schemas.microsoft.com/office/powerpoint/2010/main" val="1811730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3F76B2-8A18-413F-B2EE-0E9B7660504B}"/>
              </a:ext>
            </a:extLst>
          </p:cNvPr>
          <p:cNvSpPr>
            <a:spLocks noGrp="1"/>
          </p:cNvSpPr>
          <p:nvPr>
            <p:ph type="title"/>
          </p:nvPr>
        </p:nvSpPr>
        <p:spPr/>
        <p:txBody>
          <a:bodyPr/>
          <a:lstStyle/>
          <a:p>
            <a:r>
              <a:rPr lang="zh-CN" altLang="en-US" dirty="0"/>
              <a:t>使用统计显著性检验选择模型</a:t>
            </a:r>
          </a:p>
        </p:txBody>
      </p:sp>
      <p:sp>
        <p:nvSpPr>
          <p:cNvPr id="3" name="内容占位符 2">
            <a:extLst>
              <a:ext uri="{FF2B5EF4-FFF2-40B4-BE49-F238E27FC236}">
                <a16:creationId xmlns="" xmlns:a16="http://schemas.microsoft.com/office/drawing/2014/main" id="{91BE3121-4ADC-45F2-9343-5B8544CC4120}"/>
              </a:ext>
            </a:extLst>
          </p:cNvPr>
          <p:cNvSpPr>
            <a:spLocks noGrp="1"/>
          </p:cNvSpPr>
          <p:nvPr>
            <p:ph sz="quarter" idx="10"/>
          </p:nvPr>
        </p:nvSpPr>
        <p:spPr/>
        <p:txBody>
          <a:bodyPr/>
          <a:lstStyle/>
          <a:p>
            <a:pPr marL="360000" lvl="1" indent="-360000">
              <a:buFont typeface="Wingdings" panose="05000000000000000000" pitchFamily="2" charset="2"/>
              <a:buChar char=""/>
            </a:pPr>
            <a:r>
              <a:rPr lang="zh-CN" altLang="en-US" sz="2200" dirty="0"/>
              <a:t>假设已经由数据产生了两个分类模型 </a:t>
            </a:r>
            <a:r>
              <a:rPr lang="en-US" altLang="zh-CN" sz="2200" dirty="0"/>
              <a:t>M</a:t>
            </a:r>
            <a:r>
              <a:rPr lang="en-US" altLang="zh-CN" sz="2200" baseline="-25000" dirty="0"/>
              <a:t>1</a:t>
            </a:r>
            <a:r>
              <a:rPr lang="en-US" altLang="zh-CN" sz="2200" dirty="0"/>
              <a:t> </a:t>
            </a:r>
            <a:r>
              <a:rPr lang="zh-CN" altLang="en-US" sz="2200" dirty="0"/>
              <a:t>和 </a:t>
            </a:r>
            <a:r>
              <a:rPr lang="en-US" altLang="zh-CN" sz="2200" dirty="0"/>
              <a:t>M</a:t>
            </a:r>
            <a:r>
              <a:rPr lang="en-US" altLang="zh-CN" sz="2200" baseline="-25000" dirty="0"/>
              <a:t>2 </a:t>
            </a:r>
            <a:r>
              <a:rPr lang="zh-CN" altLang="en-US" sz="2200" dirty="0"/>
              <a:t>，如何确定哪一个更好？</a:t>
            </a:r>
          </a:p>
          <a:p>
            <a:pPr marL="360000" lvl="1" indent="-360000">
              <a:buFont typeface="Wingdings" panose="05000000000000000000" pitchFamily="2" charset="2"/>
              <a:buChar char=""/>
            </a:pPr>
            <a:r>
              <a:rPr lang="zh-CN" altLang="en-US" sz="2200" dirty="0"/>
              <a:t>进行</a:t>
            </a:r>
            <a:r>
              <a:rPr lang="en-US" altLang="zh-CN" sz="2200" dirty="0"/>
              <a:t>10</a:t>
            </a:r>
            <a:r>
              <a:rPr lang="zh-CN" altLang="en-US" sz="2200" dirty="0"/>
              <a:t>折交叉验证，得到每一个分类模型的平均错误率</a:t>
            </a:r>
            <a:r>
              <a:rPr lang="en-US" altLang="zh-CN" sz="2200" dirty="0"/>
              <a:t>err(M</a:t>
            </a:r>
            <a:r>
              <a:rPr lang="en-US" altLang="zh-CN" sz="2200" baseline="-25000" dirty="0"/>
              <a:t>1</a:t>
            </a:r>
            <a:r>
              <a:rPr lang="en-US" altLang="zh-CN" sz="2200" dirty="0"/>
              <a:t>) </a:t>
            </a:r>
            <a:r>
              <a:rPr lang="zh-CN" altLang="en-US" sz="2200" dirty="0"/>
              <a:t>和 </a:t>
            </a:r>
            <a:r>
              <a:rPr lang="en-US" altLang="zh-CN" sz="2200" dirty="0"/>
              <a:t>err(M</a:t>
            </a:r>
            <a:r>
              <a:rPr lang="en-US" altLang="zh-CN" sz="2200" baseline="-25000" dirty="0"/>
              <a:t>2</a:t>
            </a:r>
            <a:r>
              <a:rPr lang="en-US" altLang="zh-CN" sz="2200" dirty="0"/>
              <a:t>)</a:t>
            </a:r>
            <a:r>
              <a:rPr lang="en-US" altLang="zh-CN" sz="2400" dirty="0"/>
              <a:t> </a:t>
            </a:r>
          </a:p>
          <a:p>
            <a:pPr marL="360000" lvl="1" indent="-360000">
              <a:buFont typeface="Wingdings" panose="05000000000000000000" pitchFamily="2" charset="2"/>
              <a:buChar char=""/>
            </a:pPr>
            <a:r>
              <a:rPr lang="en-US" altLang="zh-CN" sz="2200" dirty="0"/>
              <a:t>M</a:t>
            </a:r>
            <a:r>
              <a:rPr lang="en-US" altLang="zh-CN" sz="2200" baseline="-25000" dirty="0"/>
              <a:t>1</a:t>
            </a:r>
            <a:r>
              <a:rPr lang="en-US" altLang="zh-CN" sz="2200" dirty="0"/>
              <a:t> </a:t>
            </a:r>
            <a:r>
              <a:rPr lang="zh-CN" altLang="en-US" sz="2200" dirty="0"/>
              <a:t>和 </a:t>
            </a:r>
            <a:r>
              <a:rPr lang="en-US" altLang="zh-CN" sz="2200" dirty="0"/>
              <a:t>M</a:t>
            </a:r>
            <a:r>
              <a:rPr lang="en-US" altLang="zh-CN" sz="2200" baseline="-25000" dirty="0"/>
              <a:t>2</a:t>
            </a:r>
            <a:r>
              <a:rPr lang="en-US" altLang="zh-CN" sz="2200" dirty="0"/>
              <a:t> </a:t>
            </a:r>
            <a:r>
              <a:rPr lang="zh-CN" altLang="en-US" sz="2200" dirty="0"/>
              <a:t>的平均错误率虽不同，但差别可能不是统计显著的，如果二者之间的差别只是偶然的，该如何处理？</a:t>
            </a:r>
          </a:p>
          <a:p>
            <a:pPr lvl="1"/>
            <a:r>
              <a:rPr lang="zh-CN" altLang="en-US" dirty="0">
                <a:solidFill>
                  <a:srgbClr val="FF0000"/>
                </a:solidFill>
              </a:rPr>
              <a:t>统计显著性检验</a:t>
            </a:r>
          </a:p>
        </p:txBody>
      </p:sp>
    </p:spTree>
    <p:extLst>
      <p:ext uri="{BB962C8B-B14F-4D97-AF65-F5344CB8AC3E}">
        <p14:creationId xmlns:p14="http://schemas.microsoft.com/office/powerpoint/2010/main" val="3518271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672AF7-FAB5-4B5D-868A-5C6B0AC6620B}"/>
              </a:ext>
            </a:extLst>
          </p:cNvPr>
          <p:cNvSpPr>
            <a:spLocks noGrp="1"/>
          </p:cNvSpPr>
          <p:nvPr>
            <p:ph type="title"/>
          </p:nvPr>
        </p:nvSpPr>
        <p:spPr/>
        <p:txBody>
          <a:bodyPr/>
          <a:lstStyle/>
          <a:p>
            <a:r>
              <a:rPr lang="zh-CN" altLang="en-US" dirty="0"/>
              <a:t>使用统计显著性检验选择模型</a:t>
            </a:r>
          </a:p>
        </p:txBody>
      </p:sp>
      <p:sp>
        <p:nvSpPr>
          <p:cNvPr id="3" name="内容占位符 2">
            <a:extLst>
              <a:ext uri="{FF2B5EF4-FFF2-40B4-BE49-F238E27FC236}">
                <a16:creationId xmlns="" xmlns:a16="http://schemas.microsoft.com/office/drawing/2014/main" id="{3C4F9C94-FCDA-42A2-902F-80A1744CB276}"/>
              </a:ext>
            </a:extLst>
          </p:cNvPr>
          <p:cNvSpPr>
            <a:spLocks noGrp="1"/>
          </p:cNvSpPr>
          <p:nvPr>
            <p:ph sz="quarter" idx="10"/>
          </p:nvPr>
        </p:nvSpPr>
        <p:spPr/>
        <p:txBody>
          <a:bodyPr/>
          <a:lstStyle/>
          <a:p>
            <a:r>
              <a:rPr lang="zh-CN" altLang="en-US" dirty="0"/>
              <a:t>进行统计显著性检验，我们需要做什么？</a:t>
            </a:r>
            <a:endParaRPr lang="en-US" altLang="zh-CN" dirty="0"/>
          </a:p>
          <a:p>
            <a:pPr lvl="1"/>
            <a:r>
              <a:rPr lang="zh-CN" altLang="en-US" dirty="0">
                <a:solidFill>
                  <a:schemeClr val="tx1"/>
                </a:solidFill>
              </a:rPr>
              <a:t>进行</a:t>
            </a:r>
            <a:r>
              <a:rPr lang="en-US" altLang="zh-CN" dirty="0">
                <a:solidFill>
                  <a:schemeClr val="tx1"/>
                </a:solidFill>
              </a:rPr>
              <a:t>10</a:t>
            </a:r>
            <a:r>
              <a:rPr lang="zh-CN" altLang="en-US" dirty="0">
                <a:solidFill>
                  <a:schemeClr val="bg2">
                    <a:lumMod val="25000"/>
                  </a:schemeClr>
                </a:solidFill>
              </a:rPr>
              <a:t>轮</a:t>
            </a:r>
            <a:r>
              <a:rPr lang="en-US" altLang="zh-CN" dirty="0">
                <a:solidFill>
                  <a:schemeClr val="tx1"/>
                </a:solidFill>
              </a:rPr>
              <a:t>10-</a:t>
            </a:r>
            <a:r>
              <a:rPr lang="zh-CN" altLang="en-US" dirty="0">
                <a:solidFill>
                  <a:schemeClr val="tx1"/>
                </a:solidFill>
              </a:rPr>
              <a:t>折交叉验证</a:t>
            </a:r>
          </a:p>
          <a:p>
            <a:pPr lvl="1"/>
            <a:r>
              <a:rPr lang="zh-CN" altLang="en-US" dirty="0">
                <a:solidFill>
                  <a:schemeClr val="tx1"/>
                </a:solidFill>
              </a:rPr>
              <a:t>假设它们服从具有</a:t>
            </a:r>
            <a:r>
              <a:rPr lang="en-US" altLang="zh-CN" dirty="0">
                <a:solidFill>
                  <a:schemeClr val="tx1"/>
                </a:solidFill>
              </a:rPr>
              <a:t>k-1</a:t>
            </a:r>
            <a:r>
              <a:rPr lang="zh-CN" altLang="en-US" dirty="0">
                <a:solidFill>
                  <a:schemeClr val="tx1"/>
                </a:solidFill>
              </a:rPr>
              <a:t>个自由度的</a:t>
            </a:r>
            <a:r>
              <a:rPr lang="en-US" altLang="zh-CN" dirty="0">
                <a:solidFill>
                  <a:schemeClr val="tx1"/>
                </a:solidFill>
              </a:rPr>
              <a:t>t</a:t>
            </a:r>
            <a:r>
              <a:rPr lang="zh-CN" altLang="en-US" dirty="0">
                <a:solidFill>
                  <a:schemeClr val="tx1"/>
                </a:solidFill>
              </a:rPr>
              <a:t>分布，其中</a:t>
            </a:r>
            <a:r>
              <a:rPr lang="en-US" altLang="zh-CN" dirty="0">
                <a:solidFill>
                  <a:schemeClr val="tx1"/>
                </a:solidFill>
              </a:rPr>
              <a:t>k=10</a:t>
            </a:r>
          </a:p>
          <a:p>
            <a:pPr lvl="1"/>
            <a:r>
              <a:rPr lang="zh-CN" altLang="en-US" dirty="0">
                <a:solidFill>
                  <a:schemeClr val="tx1"/>
                </a:solidFill>
              </a:rPr>
              <a:t>利用 </a:t>
            </a:r>
            <a:r>
              <a:rPr lang="en-US" altLang="zh-CN" dirty="0">
                <a:solidFill>
                  <a:schemeClr val="tx1"/>
                </a:solidFill>
              </a:rPr>
              <a:t>t-</a:t>
            </a:r>
            <a:r>
              <a:rPr lang="zh-CN" altLang="en-US" dirty="0">
                <a:solidFill>
                  <a:schemeClr val="tx1"/>
                </a:solidFill>
              </a:rPr>
              <a:t>检验</a:t>
            </a:r>
          </a:p>
          <a:p>
            <a:pPr lvl="1"/>
            <a:r>
              <a:rPr lang="zh-CN" altLang="en-US" dirty="0">
                <a:solidFill>
                  <a:schemeClr val="tx1"/>
                </a:solidFill>
              </a:rPr>
              <a:t>原假设</a:t>
            </a:r>
            <a:r>
              <a:rPr lang="en-US" altLang="zh-CN" dirty="0">
                <a:solidFill>
                  <a:schemeClr val="tx1"/>
                </a:solidFill>
              </a:rPr>
              <a:t>: M</a:t>
            </a:r>
            <a:r>
              <a:rPr lang="en-US" altLang="zh-CN" baseline="-25000" dirty="0">
                <a:solidFill>
                  <a:schemeClr val="tx1"/>
                </a:solidFill>
              </a:rPr>
              <a:t>1</a:t>
            </a:r>
            <a:r>
              <a:rPr lang="en-US" altLang="zh-CN" dirty="0">
                <a:solidFill>
                  <a:schemeClr val="tx1"/>
                </a:solidFill>
              </a:rPr>
              <a:t> &amp; M</a:t>
            </a:r>
            <a:r>
              <a:rPr lang="en-US" altLang="zh-CN" baseline="-25000" dirty="0">
                <a:solidFill>
                  <a:schemeClr val="tx1"/>
                </a:solidFill>
              </a:rPr>
              <a:t>2</a:t>
            </a:r>
            <a:r>
              <a:rPr lang="en-US" altLang="zh-CN" dirty="0">
                <a:solidFill>
                  <a:schemeClr val="tx1"/>
                </a:solidFill>
              </a:rPr>
              <a:t> </a:t>
            </a:r>
            <a:r>
              <a:rPr lang="zh-CN" altLang="en-US" dirty="0">
                <a:solidFill>
                  <a:schemeClr val="tx1"/>
                </a:solidFill>
              </a:rPr>
              <a:t>相同</a:t>
            </a:r>
          </a:p>
          <a:p>
            <a:pPr lvl="1"/>
            <a:r>
              <a:rPr lang="zh-CN" altLang="en-US" dirty="0">
                <a:solidFill>
                  <a:schemeClr val="tx1"/>
                </a:solidFill>
              </a:rPr>
              <a:t>如果我们能拒绝原假设</a:t>
            </a:r>
            <a:r>
              <a:rPr lang="en-US" altLang="zh-CN" dirty="0">
                <a:solidFill>
                  <a:schemeClr val="tx1"/>
                </a:solidFill>
              </a:rPr>
              <a:t>, </a:t>
            </a:r>
            <a:r>
              <a:rPr lang="zh-CN" altLang="en-US" dirty="0">
                <a:solidFill>
                  <a:schemeClr val="tx1"/>
                </a:solidFill>
              </a:rPr>
              <a:t>则</a:t>
            </a:r>
            <a:endParaRPr lang="en-US" altLang="zh-CN" dirty="0">
              <a:solidFill>
                <a:schemeClr val="tx1"/>
              </a:solidFill>
            </a:endParaRPr>
          </a:p>
          <a:p>
            <a:pPr lvl="2"/>
            <a:r>
              <a:rPr lang="zh-CN" altLang="en-US" dirty="0"/>
              <a:t>可以断言模型之间的差是统计显著的</a:t>
            </a:r>
            <a:endParaRPr lang="en-US" altLang="zh-CN" dirty="0"/>
          </a:p>
          <a:p>
            <a:pPr lvl="2"/>
            <a:r>
              <a:rPr lang="zh-CN" altLang="en-US" dirty="0"/>
              <a:t>在此情况下，我们可以选择具有较低错误率的模型</a:t>
            </a:r>
          </a:p>
          <a:p>
            <a:endParaRPr lang="zh-CN" altLang="en-US" dirty="0"/>
          </a:p>
        </p:txBody>
      </p:sp>
    </p:spTree>
    <p:extLst>
      <p:ext uri="{BB962C8B-B14F-4D97-AF65-F5344CB8AC3E}">
        <p14:creationId xmlns:p14="http://schemas.microsoft.com/office/powerpoint/2010/main" val="1023624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D3C0147-A08C-48D3-A3E7-156523F2B03F}"/>
              </a:ext>
            </a:extLst>
          </p:cNvPr>
          <p:cNvSpPr>
            <a:spLocks noGrp="1"/>
          </p:cNvSpPr>
          <p:nvPr>
            <p:ph type="title"/>
          </p:nvPr>
        </p:nvSpPr>
        <p:spPr/>
        <p:txBody>
          <a:bodyPr/>
          <a:lstStyle/>
          <a:p>
            <a:r>
              <a:rPr lang="en-US" altLang="zh-CN" dirty="0"/>
              <a:t>t-</a:t>
            </a:r>
            <a:r>
              <a:rPr lang="zh-CN" altLang="en-US" dirty="0"/>
              <a:t>检验</a:t>
            </a:r>
          </a:p>
        </p:txBody>
      </p:sp>
      <p:sp>
        <p:nvSpPr>
          <p:cNvPr id="3" name="内容占位符 2">
            <a:extLst>
              <a:ext uri="{FF2B5EF4-FFF2-40B4-BE49-F238E27FC236}">
                <a16:creationId xmlns="" xmlns:a16="http://schemas.microsoft.com/office/drawing/2014/main" id="{791F85AB-0DE0-41C8-88D3-817336E5AF26}"/>
              </a:ext>
            </a:extLst>
          </p:cNvPr>
          <p:cNvSpPr>
            <a:spLocks noGrp="1"/>
          </p:cNvSpPr>
          <p:nvPr>
            <p:ph sz="quarter" idx="10"/>
          </p:nvPr>
        </p:nvSpPr>
        <p:spPr/>
        <p:txBody>
          <a:bodyPr/>
          <a:lstStyle/>
          <a:p>
            <a:r>
              <a:rPr lang="zh-CN" altLang="en-US" dirty="0"/>
              <a:t>如果使用单个检验集</a:t>
            </a:r>
            <a:r>
              <a:rPr lang="en-US" altLang="zh-CN" dirty="0"/>
              <a:t>: </a:t>
            </a:r>
            <a:r>
              <a:rPr lang="zh-CN" altLang="en-US" dirty="0"/>
              <a:t>逐对比较</a:t>
            </a:r>
            <a:endParaRPr lang="en-US" altLang="zh-CN" dirty="0"/>
          </a:p>
          <a:p>
            <a:pPr lvl="1"/>
            <a:r>
              <a:rPr lang="zh-CN" altLang="en-US" dirty="0">
                <a:solidFill>
                  <a:schemeClr val="bg2">
                    <a:lumMod val="25000"/>
                  </a:schemeClr>
                </a:solidFill>
              </a:rPr>
              <a:t>进行</a:t>
            </a:r>
            <a:r>
              <a:rPr lang="en-US" altLang="zh-CN" dirty="0">
                <a:solidFill>
                  <a:schemeClr val="bg2">
                    <a:lumMod val="25000"/>
                  </a:schemeClr>
                </a:solidFill>
              </a:rPr>
              <a:t>10</a:t>
            </a:r>
            <a:r>
              <a:rPr lang="zh-CN" altLang="en-US" dirty="0">
                <a:solidFill>
                  <a:schemeClr val="bg2">
                    <a:lumMod val="25000"/>
                  </a:schemeClr>
                </a:solidFill>
              </a:rPr>
              <a:t>轮</a:t>
            </a:r>
            <a:r>
              <a:rPr lang="en-US" altLang="zh-CN" dirty="0">
                <a:solidFill>
                  <a:schemeClr val="bg2">
                    <a:lumMod val="25000"/>
                  </a:schemeClr>
                </a:solidFill>
              </a:rPr>
              <a:t>10-</a:t>
            </a:r>
            <a:r>
              <a:rPr lang="zh-CN" altLang="en-US" dirty="0">
                <a:solidFill>
                  <a:schemeClr val="bg2">
                    <a:lumMod val="25000"/>
                  </a:schemeClr>
                </a:solidFill>
              </a:rPr>
              <a:t>折交叉验证</a:t>
            </a:r>
            <a:endParaRPr lang="en-US" altLang="zh-CN" dirty="0">
              <a:solidFill>
                <a:schemeClr val="bg2">
                  <a:lumMod val="25000"/>
                </a:schemeClr>
              </a:solidFill>
            </a:endParaRPr>
          </a:p>
          <a:p>
            <a:pPr lvl="1"/>
            <a:r>
              <a:rPr lang="zh-CN" altLang="en-US" dirty="0">
                <a:solidFill>
                  <a:schemeClr val="bg2">
                    <a:lumMod val="25000"/>
                  </a:schemeClr>
                </a:solidFill>
              </a:rPr>
              <a:t>使用相同的交叉验证得到 </a:t>
            </a:r>
            <a:r>
              <a:rPr lang="en-US" altLang="zh-CN" dirty="0">
                <a:solidFill>
                  <a:schemeClr val="bg2">
                    <a:lumMod val="25000"/>
                  </a:schemeClr>
                </a:solidFill>
              </a:rPr>
              <a:t>err(M</a:t>
            </a:r>
            <a:r>
              <a:rPr lang="en-US" altLang="zh-CN" baseline="-25000" dirty="0">
                <a:solidFill>
                  <a:schemeClr val="bg2">
                    <a:lumMod val="25000"/>
                  </a:schemeClr>
                </a:solidFill>
              </a:rPr>
              <a:t>1</a:t>
            </a:r>
            <a:r>
              <a:rPr lang="en-US" altLang="zh-CN" dirty="0">
                <a:solidFill>
                  <a:schemeClr val="bg2">
                    <a:lumMod val="25000"/>
                  </a:schemeClr>
                </a:solidFill>
              </a:rPr>
              <a:t>)</a:t>
            </a:r>
            <a:r>
              <a:rPr lang="en-US" altLang="zh-CN" baseline="-25000" dirty="0">
                <a:solidFill>
                  <a:schemeClr val="bg2">
                    <a:lumMod val="25000"/>
                  </a:schemeClr>
                </a:solidFill>
              </a:rPr>
              <a:t>i</a:t>
            </a:r>
            <a:r>
              <a:rPr lang="en-US" altLang="zh-CN" dirty="0">
                <a:solidFill>
                  <a:schemeClr val="bg2">
                    <a:lumMod val="25000"/>
                  </a:schemeClr>
                </a:solidFill>
              </a:rPr>
              <a:t> and err(M</a:t>
            </a:r>
            <a:r>
              <a:rPr lang="en-US" altLang="zh-CN" baseline="-25000" dirty="0">
                <a:solidFill>
                  <a:schemeClr val="bg2">
                    <a:lumMod val="25000"/>
                  </a:schemeClr>
                </a:solidFill>
              </a:rPr>
              <a:t>2</a:t>
            </a:r>
            <a:r>
              <a:rPr lang="en-US" altLang="zh-CN" dirty="0">
                <a:solidFill>
                  <a:schemeClr val="bg2">
                    <a:lumMod val="25000"/>
                  </a:schemeClr>
                </a:solidFill>
              </a:rPr>
              <a:t>)</a:t>
            </a:r>
            <a:r>
              <a:rPr lang="en-US" altLang="zh-CN" baseline="-25000" dirty="0">
                <a:solidFill>
                  <a:schemeClr val="bg2">
                    <a:lumMod val="25000"/>
                  </a:schemeClr>
                </a:solidFill>
              </a:rPr>
              <a:t>i</a:t>
            </a:r>
            <a:r>
              <a:rPr lang="en-US" altLang="zh-CN" dirty="0">
                <a:solidFill>
                  <a:schemeClr val="bg2">
                    <a:lumMod val="25000"/>
                  </a:schemeClr>
                </a:solidFill>
              </a:rPr>
              <a:t> </a:t>
            </a:r>
            <a:endParaRPr lang="en-US" altLang="zh-CN" baseline="-25000" dirty="0">
              <a:solidFill>
                <a:schemeClr val="bg2">
                  <a:lumMod val="25000"/>
                </a:schemeClr>
              </a:solidFill>
            </a:endParaRPr>
          </a:p>
          <a:p>
            <a:pPr lvl="1"/>
            <a:r>
              <a:rPr lang="zh-CN" altLang="en-US" dirty="0">
                <a:solidFill>
                  <a:schemeClr val="bg2">
                    <a:lumMod val="25000"/>
                  </a:schemeClr>
                </a:solidFill>
              </a:rPr>
              <a:t>对</a:t>
            </a:r>
            <a:r>
              <a:rPr lang="en-US" altLang="zh-CN" dirty="0">
                <a:solidFill>
                  <a:schemeClr val="bg2">
                    <a:lumMod val="25000"/>
                  </a:schemeClr>
                </a:solidFill>
              </a:rPr>
              <a:t>10</a:t>
            </a:r>
            <a:r>
              <a:rPr lang="zh-CN" altLang="en-US" dirty="0">
                <a:solidFill>
                  <a:schemeClr val="bg2">
                    <a:lumMod val="25000"/>
                  </a:schemeClr>
                </a:solidFill>
              </a:rPr>
              <a:t>轮的</a:t>
            </a:r>
            <a:r>
              <a:rPr lang="en-US" altLang="zh-CN" dirty="0">
                <a:solidFill>
                  <a:schemeClr val="bg2">
                    <a:lumMod val="25000"/>
                  </a:schemeClr>
                </a:solidFill>
              </a:rPr>
              <a:t>M</a:t>
            </a:r>
            <a:r>
              <a:rPr lang="en-US" altLang="zh-CN" baseline="-25000" dirty="0">
                <a:solidFill>
                  <a:schemeClr val="bg2">
                    <a:lumMod val="25000"/>
                  </a:schemeClr>
                </a:solidFill>
              </a:rPr>
              <a:t>1</a:t>
            </a:r>
            <a:r>
              <a:rPr lang="zh-CN" altLang="en-US" dirty="0">
                <a:solidFill>
                  <a:schemeClr val="bg2">
                    <a:lumMod val="25000"/>
                  </a:schemeClr>
                </a:solidFill>
              </a:rPr>
              <a:t>和</a:t>
            </a:r>
            <a:r>
              <a:rPr lang="en-US" altLang="zh-CN" dirty="0">
                <a:solidFill>
                  <a:schemeClr val="bg2">
                    <a:lumMod val="25000"/>
                  </a:schemeClr>
                </a:solidFill>
              </a:rPr>
              <a:t>M</a:t>
            </a:r>
            <a:r>
              <a:rPr lang="en-US" altLang="zh-CN" baseline="-25000" dirty="0">
                <a:solidFill>
                  <a:schemeClr val="bg2">
                    <a:lumMod val="25000"/>
                  </a:schemeClr>
                </a:solidFill>
              </a:rPr>
              <a:t>2 </a:t>
            </a:r>
            <a:r>
              <a:rPr lang="zh-CN" altLang="en-US" dirty="0">
                <a:solidFill>
                  <a:schemeClr val="bg2">
                    <a:lumMod val="25000"/>
                  </a:schemeClr>
                </a:solidFill>
              </a:rPr>
              <a:t>的错误率分别取平均值</a:t>
            </a:r>
            <a:endParaRPr lang="en-US" altLang="zh-CN" dirty="0">
              <a:solidFill>
                <a:schemeClr val="bg2">
                  <a:lumMod val="25000"/>
                </a:schemeClr>
              </a:solidFill>
            </a:endParaRPr>
          </a:p>
          <a:p>
            <a:pPr lvl="1"/>
            <a:r>
              <a:rPr lang="en-US" altLang="zh-CN" dirty="0">
                <a:solidFill>
                  <a:schemeClr val="bg2">
                    <a:lumMod val="25000"/>
                  </a:schemeClr>
                </a:solidFill>
              </a:rPr>
              <a:t>t- </a:t>
            </a:r>
            <a:r>
              <a:rPr lang="zh-CN" altLang="en-US" dirty="0">
                <a:solidFill>
                  <a:schemeClr val="bg2">
                    <a:lumMod val="25000"/>
                  </a:schemeClr>
                </a:solidFill>
              </a:rPr>
              <a:t>检验计算样本具有</a:t>
            </a:r>
            <a:r>
              <a:rPr lang="en-US" altLang="zh-CN" dirty="0">
                <a:solidFill>
                  <a:schemeClr val="bg2">
                    <a:lumMod val="25000"/>
                  </a:schemeClr>
                </a:solidFill>
              </a:rPr>
              <a:t>k-1</a:t>
            </a:r>
            <a:r>
              <a:rPr lang="zh-CN" altLang="en-US" dirty="0">
                <a:solidFill>
                  <a:schemeClr val="bg2">
                    <a:lumMod val="25000"/>
                  </a:schemeClr>
                </a:solidFill>
              </a:rPr>
              <a:t>自由度的</a:t>
            </a:r>
            <a:r>
              <a:rPr lang="en-US" altLang="zh-CN" dirty="0">
                <a:solidFill>
                  <a:schemeClr val="bg2">
                    <a:lumMod val="25000"/>
                  </a:schemeClr>
                </a:solidFill>
              </a:rPr>
              <a:t>t-</a:t>
            </a:r>
            <a:r>
              <a:rPr lang="zh-CN" altLang="en-US" dirty="0">
                <a:solidFill>
                  <a:schemeClr val="bg2">
                    <a:lumMod val="25000"/>
                  </a:schemeClr>
                </a:solidFill>
              </a:rPr>
              <a:t>统计量</a:t>
            </a:r>
            <a:r>
              <a:rPr lang="en-US" altLang="zh-CN" dirty="0">
                <a:solidFill>
                  <a:schemeClr val="bg2">
                    <a:lumMod val="25000"/>
                  </a:schemeClr>
                </a:solidFill>
              </a:rPr>
              <a:t>:</a:t>
            </a:r>
          </a:p>
          <a:p>
            <a:pPr marL="342900" indent="-342900">
              <a:buFont typeface="Wingdings" panose="05000000000000000000" pitchFamily="2" charset="2"/>
              <a:buChar char="Ø"/>
            </a:pPr>
            <a:endParaRPr lang="en-US" altLang="zh-CN" sz="2400" b="1" dirty="0">
              <a:solidFill>
                <a:schemeClr val="bg2">
                  <a:lumMod val="25000"/>
                </a:schemeClr>
              </a:solidFill>
            </a:endParaRPr>
          </a:p>
          <a:p>
            <a:endParaRPr lang="en-US" altLang="zh-CN" dirty="0"/>
          </a:p>
          <a:p>
            <a:r>
              <a:rPr lang="zh-CN" altLang="en-US" dirty="0"/>
              <a:t>如果有两个检验集</a:t>
            </a:r>
          </a:p>
          <a:p>
            <a:pPr marL="342900" indent="-342900">
              <a:buFont typeface="Wingdings" panose="05000000000000000000" pitchFamily="2" charset="2"/>
              <a:buChar char="Ø"/>
            </a:pPr>
            <a:endParaRPr lang="zh-CN" altLang="en-US" dirty="0"/>
          </a:p>
        </p:txBody>
      </p:sp>
      <p:graphicFrame>
        <p:nvGraphicFramePr>
          <p:cNvPr id="14" name="对象 13">
            <a:extLst>
              <a:ext uri="{FF2B5EF4-FFF2-40B4-BE49-F238E27FC236}">
                <a16:creationId xmlns="" xmlns:a16="http://schemas.microsoft.com/office/drawing/2014/main" id="{D3189CF9-7483-4FA5-A89B-6E089D04C193}"/>
              </a:ext>
            </a:extLst>
          </p:cNvPr>
          <p:cNvGraphicFramePr>
            <a:graphicFrameLocks noChangeAspect="1"/>
          </p:cNvGraphicFramePr>
          <p:nvPr>
            <p:extLst>
              <p:ext uri="{D42A27DB-BD31-4B8C-83A1-F6EECF244321}">
                <p14:modId xmlns:p14="http://schemas.microsoft.com/office/powerpoint/2010/main" val="499998324"/>
              </p:ext>
            </p:extLst>
          </p:nvPr>
        </p:nvGraphicFramePr>
        <p:xfrm>
          <a:off x="941019" y="3717032"/>
          <a:ext cx="7333969" cy="779463"/>
        </p:xfrm>
        <a:graphic>
          <a:graphicData uri="http://schemas.openxmlformats.org/presentationml/2006/ole">
            <mc:AlternateContent xmlns:mc="http://schemas.openxmlformats.org/markup-compatibility/2006">
              <mc:Choice xmlns:v="urn:schemas-microsoft-com:vml" Requires="v">
                <p:oleObj spid="_x0000_s20551" name="Equation" r:id="rId3" imgW="4114800" imgH="457200" progId="Equation.DSMT4">
                  <p:embed/>
                </p:oleObj>
              </mc:Choice>
              <mc:Fallback>
                <p:oleObj name="Equation" r:id="rId3" imgW="4114800" imgH="457200" progId="Equation.DSMT4">
                  <p:embed/>
                  <p:pic>
                    <p:nvPicPr>
                      <p:cNvPr id="11" name="对象 10"/>
                      <p:cNvPicPr>
                        <a:picLocks noChangeAspect="1" noChangeArrowheads="1"/>
                      </p:cNvPicPr>
                      <p:nvPr/>
                    </p:nvPicPr>
                    <p:blipFill>
                      <a:blip r:embed="rId4"/>
                      <a:srcRect/>
                      <a:stretch>
                        <a:fillRect/>
                      </a:stretch>
                    </p:blipFill>
                    <p:spPr bwMode="auto">
                      <a:xfrm>
                        <a:off x="941019" y="3717032"/>
                        <a:ext cx="7333969" cy="779463"/>
                      </a:xfrm>
                      <a:prstGeom prst="rect">
                        <a:avLst/>
                      </a:prstGeom>
                      <a:noFill/>
                      <a:ln>
                        <a:noFill/>
                      </a:ln>
                    </p:spPr>
                  </p:pic>
                </p:oleObj>
              </mc:Fallback>
            </mc:AlternateContent>
          </a:graphicData>
        </a:graphic>
      </p:graphicFrame>
      <p:pic>
        <p:nvPicPr>
          <p:cNvPr id="15" name="Picture 5" descr="t-test-non-paired">
            <a:extLst>
              <a:ext uri="{FF2B5EF4-FFF2-40B4-BE49-F238E27FC236}">
                <a16:creationId xmlns="" xmlns:a16="http://schemas.microsoft.com/office/drawing/2014/main" id="{009C5B0C-5BB0-4F9A-B49C-CD9D135AD8C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712" y="5445224"/>
            <a:ext cx="4114800"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523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72E43C2-09D5-4BB7-92DE-5B45CFDB2E2D}"/>
              </a:ext>
            </a:extLst>
          </p:cNvPr>
          <p:cNvSpPr>
            <a:spLocks noGrp="1"/>
          </p:cNvSpPr>
          <p:nvPr>
            <p:ph type="title"/>
          </p:nvPr>
        </p:nvSpPr>
        <p:spPr/>
        <p:txBody>
          <a:bodyPr/>
          <a:lstStyle/>
          <a:p>
            <a:r>
              <a:rPr lang="zh-CN" altLang="en-US" dirty="0"/>
              <a:t>使用统计显著性检验选择模型</a:t>
            </a:r>
          </a:p>
        </p:txBody>
      </p:sp>
      <p:sp>
        <p:nvSpPr>
          <p:cNvPr id="3" name="内容占位符 2">
            <a:extLst>
              <a:ext uri="{FF2B5EF4-FFF2-40B4-BE49-F238E27FC236}">
                <a16:creationId xmlns="" xmlns:a16="http://schemas.microsoft.com/office/drawing/2014/main" id="{5255C7B3-B55A-4601-80C7-0BD4076F6963}"/>
              </a:ext>
            </a:extLst>
          </p:cNvPr>
          <p:cNvSpPr>
            <a:spLocks noGrp="1"/>
          </p:cNvSpPr>
          <p:nvPr>
            <p:ph sz="quarter" idx="10"/>
          </p:nvPr>
        </p:nvSpPr>
        <p:spPr/>
        <p:txBody>
          <a:bodyPr/>
          <a:lstStyle/>
          <a:p>
            <a:r>
              <a:rPr lang="en-US" altLang="zh-CN" dirty="0"/>
              <a:t>M1 &amp; M2 </a:t>
            </a:r>
            <a:r>
              <a:rPr lang="zh-CN" altLang="en-US" dirty="0"/>
              <a:t>是否显著不同</a:t>
            </a:r>
            <a:r>
              <a:rPr lang="en-US" altLang="zh-CN" dirty="0"/>
              <a:t>?</a:t>
            </a:r>
          </a:p>
          <a:p>
            <a:pPr lvl="1"/>
            <a:r>
              <a:rPr lang="zh-CN" altLang="en-US" dirty="0">
                <a:solidFill>
                  <a:schemeClr val="bg2">
                    <a:lumMod val="25000"/>
                  </a:schemeClr>
                </a:solidFill>
              </a:rPr>
              <a:t>计算 </a:t>
            </a:r>
            <a:r>
              <a:rPr lang="en-US" altLang="zh-CN" dirty="0">
                <a:solidFill>
                  <a:schemeClr val="bg2">
                    <a:lumMod val="25000"/>
                  </a:schemeClr>
                </a:solidFill>
              </a:rPr>
              <a:t>t. </a:t>
            </a:r>
            <a:r>
              <a:rPr lang="zh-CN" altLang="en-US" dirty="0">
                <a:solidFill>
                  <a:schemeClr val="bg2">
                    <a:lumMod val="25000"/>
                  </a:schemeClr>
                </a:solidFill>
              </a:rPr>
              <a:t>选择显著水平</a:t>
            </a:r>
            <a:r>
              <a:rPr lang="en-US" altLang="zh-CN" dirty="0">
                <a:solidFill>
                  <a:schemeClr val="bg2">
                    <a:lumMod val="25000"/>
                  </a:schemeClr>
                </a:solidFill>
              </a:rPr>
              <a:t>sig (e.g. sig = 5%)</a:t>
            </a:r>
          </a:p>
          <a:p>
            <a:pPr lvl="1"/>
            <a:r>
              <a:rPr lang="zh-CN" altLang="en-US" dirty="0">
                <a:solidFill>
                  <a:schemeClr val="bg2">
                    <a:lumMod val="25000"/>
                  </a:schemeClr>
                </a:solidFill>
              </a:rPr>
              <a:t>查找</a:t>
            </a:r>
            <a:r>
              <a:rPr lang="en-US" altLang="zh-CN" dirty="0">
                <a:solidFill>
                  <a:schemeClr val="bg2">
                    <a:lumMod val="25000"/>
                  </a:schemeClr>
                </a:solidFill>
              </a:rPr>
              <a:t>t</a:t>
            </a:r>
            <a:r>
              <a:rPr lang="zh-CN" altLang="en-US" dirty="0">
                <a:solidFill>
                  <a:schemeClr val="bg2">
                    <a:lumMod val="25000"/>
                  </a:schemeClr>
                </a:solidFill>
              </a:rPr>
              <a:t>分布表</a:t>
            </a:r>
            <a:endParaRPr lang="en-US" altLang="zh-CN" dirty="0">
              <a:solidFill>
                <a:schemeClr val="bg2">
                  <a:lumMod val="25000"/>
                </a:schemeClr>
              </a:solidFill>
            </a:endParaRPr>
          </a:p>
          <a:p>
            <a:pPr lvl="1"/>
            <a:r>
              <a:rPr lang="zh-CN" altLang="en-US" dirty="0">
                <a:solidFill>
                  <a:schemeClr val="bg2">
                    <a:lumMod val="25000"/>
                  </a:schemeClr>
                </a:solidFill>
              </a:rPr>
              <a:t>查找 置信界 </a:t>
            </a:r>
            <a:r>
              <a:rPr lang="en-US" altLang="zh-CN" dirty="0">
                <a:solidFill>
                  <a:schemeClr val="bg2">
                    <a:lumMod val="25000"/>
                  </a:schemeClr>
                </a:solidFill>
              </a:rPr>
              <a:t>z=sig/2 (</a:t>
            </a:r>
            <a:r>
              <a:rPr lang="zh-CN" altLang="en-US" dirty="0">
                <a:solidFill>
                  <a:schemeClr val="bg2">
                    <a:lumMod val="25000"/>
                  </a:schemeClr>
                </a:solidFill>
              </a:rPr>
              <a:t>这里</a:t>
            </a:r>
            <a:r>
              <a:rPr lang="en-US" altLang="zh-CN" dirty="0">
                <a:solidFill>
                  <a:schemeClr val="bg2">
                    <a:lumMod val="25000"/>
                  </a:schemeClr>
                </a:solidFill>
              </a:rPr>
              <a:t>, 0.025)</a:t>
            </a:r>
          </a:p>
          <a:p>
            <a:pPr lvl="1"/>
            <a:r>
              <a:rPr lang="zh-CN" altLang="en-US" dirty="0">
                <a:solidFill>
                  <a:schemeClr val="bg2">
                    <a:lumMod val="25000"/>
                  </a:schemeClr>
                </a:solidFill>
              </a:rPr>
              <a:t>如果 </a:t>
            </a:r>
            <a:r>
              <a:rPr lang="en-US" altLang="zh-CN" dirty="0">
                <a:solidFill>
                  <a:schemeClr val="bg2">
                    <a:lumMod val="25000"/>
                  </a:schemeClr>
                </a:solidFill>
              </a:rPr>
              <a:t>t &gt; z or t &lt; -z, </a:t>
            </a:r>
            <a:r>
              <a:rPr lang="zh-CN" altLang="en-US" dirty="0">
                <a:solidFill>
                  <a:schemeClr val="bg2">
                    <a:lumMod val="25000"/>
                  </a:schemeClr>
                </a:solidFill>
              </a:rPr>
              <a:t>则</a:t>
            </a:r>
            <a:r>
              <a:rPr lang="en-US" altLang="zh-CN" dirty="0">
                <a:solidFill>
                  <a:schemeClr val="bg2">
                    <a:lumMod val="25000"/>
                  </a:schemeClr>
                </a:solidFill>
              </a:rPr>
              <a:t>t</a:t>
            </a:r>
            <a:r>
              <a:rPr lang="zh-CN" altLang="en-US" dirty="0">
                <a:solidFill>
                  <a:schemeClr val="bg2">
                    <a:lumMod val="25000"/>
                  </a:schemeClr>
                </a:solidFill>
              </a:rPr>
              <a:t>落在拒绝区域，两个模型间存在统计显著差别</a:t>
            </a:r>
            <a:endParaRPr lang="en-US" altLang="zh-CN" dirty="0">
              <a:solidFill>
                <a:schemeClr val="bg2">
                  <a:lumMod val="25000"/>
                </a:schemeClr>
              </a:solidFill>
            </a:endParaRPr>
          </a:p>
          <a:p>
            <a:pPr lvl="1"/>
            <a:r>
              <a:rPr lang="zh-CN" altLang="en-US" dirty="0">
                <a:solidFill>
                  <a:schemeClr val="bg2">
                    <a:lumMod val="25000"/>
                  </a:schemeClr>
                </a:solidFill>
              </a:rPr>
              <a:t>否则</a:t>
            </a:r>
            <a:r>
              <a:rPr lang="en-US" altLang="zh-CN" dirty="0">
                <a:solidFill>
                  <a:schemeClr val="bg2">
                    <a:lumMod val="25000"/>
                  </a:schemeClr>
                </a:solidFill>
              </a:rPr>
              <a:t>, </a:t>
            </a:r>
            <a:r>
              <a:rPr lang="zh-CN" altLang="en-US" dirty="0">
                <a:solidFill>
                  <a:schemeClr val="bg2">
                    <a:lumMod val="25000"/>
                  </a:schemeClr>
                </a:solidFill>
              </a:rPr>
              <a:t>两者之间的差是随机的</a:t>
            </a:r>
          </a:p>
          <a:p>
            <a:endParaRPr lang="zh-CN" altLang="en-US" dirty="0"/>
          </a:p>
        </p:txBody>
      </p:sp>
    </p:spTree>
    <p:extLst>
      <p:ext uri="{BB962C8B-B14F-4D97-AF65-F5344CB8AC3E}">
        <p14:creationId xmlns:p14="http://schemas.microsoft.com/office/powerpoint/2010/main" val="25900084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基于成本效益和</a:t>
            </a:r>
            <a:r>
              <a:rPr lang="en-US" altLang="zh-CN" dirty="0"/>
              <a:t>ROC</a:t>
            </a:r>
            <a:r>
              <a:rPr lang="zh-CN" altLang="en-US" dirty="0"/>
              <a:t>曲线比较分类器</a:t>
            </a:r>
          </a:p>
        </p:txBody>
      </p:sp>
      <p:sp>
        <p:nvSpPr>
          <p:cNvPr id="3" name="内容占位符 2"/>
          <p:cNvSpPr>
            <a:spLocks noGrp="1"/>
          </p:cNvSpPr>
          <p:nvPr>
            <p:ph sz="quarter" idx="10"/>
          </p:nvPr>
        </p:nvSpPr>
        <p:spPr/>
        <p:txBody>
          <a:bodyPr/>
          <a:lstStyle/>
          <a:p>
            <a:r>
              <a:rPr lang="zh-CN" altLang="en-US" dirty="0"/>
              <a:t>真正例、真负例、假正例和假负例可以用于评估与分类模型相关联的成本效益（或风险增益）。作为选择，通过计算每种决策的平均成本（或效益），可以考虑成本效益。</a:t>
            </a:r>
            <a:endParaRPr lang="en-US" altLang="zh-CN" dirty="0"/>
          </a:p>
          <a:p>
            <a:pPr lvl="1"/>
            <a:r>
              <a:rPr lang="zh-CN" altLang="en-US" dirty="0"/>
              <a:t>假负例（将癌症患者分类为非癌症患者）相关联的代价比与假正列（将非癌症患者分类为癌症患者）相关联的代价大得多。</a:t>
            </a:r>
            <a:endParaRPr lang="en-US" altLang="zh-CN" dirty="0"/>
          </a:p>
          <a:p>
            <a:pPr lvl="1"/>
            <a:r>
              <a:rPr lang="zh-CN" altLang="en-US" dirty="0"/>
              <a:t>类似地，与真正例决策相关联的效益也可能不同于真负例</a:t>
            </a:r>
            <a:endParaRPr lang="en-US" altLang="zh-CN" dirty="0"/>
          </a:p>
          <a:p>
            <a:r>
              <a:rPr lang="zh-CN" altLang="en-US" dirty="0"/>
              <a:t>在总体分析中考虑的其他代价包括收集数据和开发分类工具的开销</a:t>
            </a:r>
          </a:p>
        </p:txBody>
      </p:sp>
    </p:spTree>
    <p:extLst>
      <p:ext uri="{BB962C8B-B14F-4D97-AF65-F5344CB8AC3E}">
        <p14:creationId xmlns:p14="http://schemas.microsoft.com/office/powerpoint/2010/main" val="297783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2D2611B-311A-42DC-9A20-C843F83506D2}"/>
              </a:ext>
            </a:extLst>
          </p:cNvPr>
          <p:cNvSpPr>
            <a:spLocks noGrp="1"/>
          </p:cNvSpPr>
          <p:nvPr>
            <p:ph type="title"/>
          </p:nvPr>
        </p:nvSpPr>
        <p:spPr/>
        <p:txBody>
          <a:bodyPr/>
          <a:lstStyle/>
          <a:p>
            <a:r>
              <a:rPr lang="zh-CN" altLang="en-US" dirty="0"/>
              <a:t>基于成本效益和</a:t>
            </a:r>
            <a:r>
              <a:rPr lang="en-US" altLang="zh-CN" dirty="0"/>
              <a:t>ROC</a:t>
            </a:r>
            <a:r>
              <a:rPr lang="zh-CN" altLang="en-US" dirty="0"/>
              <a:t>曲线比较分类器</a:t>
            </a:r>
          </a:p>
        </p:txBody>
      </p:sp>
      <p:pic>
        <p:nvPicPr>
          <p:cNvPr id="5" name="内容占位符 4">
            <a:extLst>
              <a:ext uri="{FF2B5EF4-FFF2-40B4-BE49-F238E27FC236}">
                <a16:creationId xmlns="" xmlns:a16="http://schemas.microsoft.com/office/drawing/2014/main" id="{C14E67BD-D672-4712-931C-0FAAEB5E60E7}"/>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04031" y="886520"/>
            <a:ext cx="8135938" cy="2542480"/>
          </a:xfrm>
        </p:spPr>
      </p:pic>
    </p:spTree>
    <p:extLst>
      <p:ext uri="{BB962C8B-B14F-4D97-AF65-F5344CB8AC3E}">
        <p14:creationId xmlns:p14="http://schemas.microsoft.com/office/powerpoint/2010/main" val="3935267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AF5C28-CBE0-4CCA-88E5-C54496B1CD19}"/>
              </a:ext>
            </a:extLst>
          </p:cNvPr>
          <p:cNvSpPr>
            <a:spLocks noGrp="1"/>
          </p:cNvSpPr>
          <p:nvPr>
            <p:ph type="title"/>
          </p:nvPr>
        </p:nvSpPr>
        <p:spPr/>
        <p:txBody>
          <a:bodyPr/>
          <a:lstStyle/>
          <a:p>
            <a:r>
              <a:rPr lang="zh-CN" altLang="en-US" dirty="0"/>
              <a:t>基于成本效益和</a:t>
            </a:r>
            <a:r>
              <a:rPr lang="en-US" altLang="zh-CN" dirty="0"/>
              <a:t>ROC</a:t>
            </a:r>
            <a:r>
              <a:rPr lang="zh-CN" altLang="en-US" dirty="0"/>
              <a:t>曲线比较分类器</a:t>
            </a:r>
          </a:p>
        </p:txBody>
      </p:sp>
      <p:pic>
        <p:nvPicPr>
          <p:cNvPr id="5" name="内容占位符 4" descr="图片包含 文字, 地图&#10;&#10;已生成极高可信度的说明">
            <a:extLst>
              <a:ext uri="{FF2B5EF4-FFF2-40B4-BE49-F238E27FC236}">
                <a16:creationId xmlns="" xmlns:a16="http://schemas.microsoft.com/office/drawing/2014/main" id="{E32B93C9-7B72-4539-95F4-3FD82CE8DB7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39750" y="1036602"/>
            <a:ext cx="8135938" cy="4984820"/>
          </a:xfrm>
        </p:spPr>
      </p:pic>
    </p:spTree>
    <p:extLst>
      <p:ext uri="{BB962C8B-B14F-4D97-AF65-F5344CB8AC3E}">
        <p14:creationId xmlns:p14="http://schemas.microsoft.com/office/powerpoint/2010/main" val="1189903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CB36D0-2F72-4C76-965A-CFB7ED0E2256}"/>
              </a:ext>
            </a:extLst>
          </p:cNvPr>
          <p:cNvSpPr>
            <a:spLocks noGrp="1"/>
          </p:cNvSpPr>
          <p:nvPr>
            <p:ph type="title"/>
          </p:nvPr>
        </p:nvSpPr>
        <p:spPr/>
        <p:txBody>
          <a:bodyPr/>
          <a:lstStyle/>
          <a:p>
            <a:r>
              <a:rPr lang="en-US" altLang="zh-CN" dirty="0"/>
              <a:t>5.6 </a:t>
            </a:r>
            <a:r>
              <a:rPr lang="zh-CN" altLang="en-US" dirty="0"/>
              <a:t>提高分类准确率的技术</a:t>
            </a:r>
          </a:p>
        </p:txBody>
      </p:sp>
      <p:sp>
        <p:nvSpPr>
          <p:cNvPr id="3" name="内容占位符 2">
            <a:extLst>
              <a:ext uri="{FF2B5EF4-FFF2-40B4-BE49-F238E27FC236}">
                <a16:creationId xmlns="" xmlns:a16="http://schemas.microsoft.com/office/drawing/2014/main" id="{28C87FCB-FA1C-4F5A-B3F5-7B30534BFC9E}"/>
              </a:ext>
            </a:extLst>
          </p:cNvPr>
          <p:cNvSpPr>
            <a:spLocks noGrp="1"/>
          </p:cNvSpPr>
          <p:nvPr>
            <p:ph sz="quarter" idx="10"/>
          </p:nvPr>
        </p:nvSpPr>
        <p:spPr/>
        <p:txBody>
          <a:bodyPr/>
          <a:lstStyle/>
          <a:p>
            <a:r>
              <a:rPr lang="zh-CN" altLang="en-US" dirty="0"/>
              <a:t>组合分类方法</a:t>
            </a:r>
            <a:endParaRPr lang="en-US" altLang="zh-CN" dirty="0"/>
          </a:p>
          <a:p>
            <a:pPr lvl="1"/>
            <a:r>
              <a:rPr lang="zh-CN" altLang="en-US" dirty="0">
                <a:solidFill>
                  <a:schemeClr val="bg2">
                    <a:lumMod val="25000"/>
                  </a:schemeClr>
                </a:solidFill>
              </a:rPr>
              <a:t>利用模型（</a:t>
            </a:r>
            <a:r>
              <a:rPr lang="zh-CN" altLang="en-US" dirty="0"/>
              <a:t>基分类器</a:t>
            </a:r>
            <a:r>
              <a:rPr lang="zh-CN" altLang="en-US" dirty="0">
                <a:solidFill>
                  <a:schemeClr val="bg2">
                    <a:lumMod val="25000"/>
                  </a:schemeClr>
                </a:solidFill>
              </a:rPr>
              <a:t>）的组合来提高准确率</a:t>
            </a:r>
            <a:endParaRPr lang="en-US" altLang="zh-CN" dirty="0">
              <a:solidFill>
                <a:schemeClr val="bg2">
                  <a:lumMod val="25000"/>
                </a:schemeClr>
              </a:solidFill>
            </a:endParaRPr>
          </a:p>
          <a:p>
            <a:pPr lvl="1"/>
            <a:r>
              <a:rPr lang="zh-CN" altLang="en-US" dirty="0">
                <a:solidFill>
                  <a:schemeClr val="bg2">
                    <a:lumMod val="25000"/>
                  </a:schemeClr>
                </a:solidFill>
              </a:rPr>
              <a:t>把</a:t>
            </a:r>
            <a:r>
              <a:rPr lang="en-US" altLang="zh-CN" dirty="0">
                <a:solidFill>
                  <a:schemeClr val="bg2">
                    <a:lumMod val="25000"/>
                  </a:schemeClr>
                </a:solidFill>
              </a:rPr>
              <a:t>k</a:t>
            </a:r>
            <a:r>
              <a:rPr lang="zh-CN" altLang="en-US" dirty="0">
                <a:solidFill>
                  <a:schemeClr val="bg2">
                    <a:lumMod val="25000"/>
                  </a:schemeClr>
                </a:solidFill>
              </a:rPr>
              <a:t>个学习得到的模型</a:t>
            </a:r>
            <a:r>
              <a:rPr lang="en-US" altLang="zh-CN" dirty="0">
                <a:solidFill>
                  <a:schemeClr val="bg2">
                    <a:lumMod val="25000"/>
                  </a:schemeClr>
                </a:solidFill>
              </a:rPr>
              <a:t>, M</a:t>
            </a:r>
            <a:r>
              <a:rPr lang="en-US" altLang="zh-CN" baseline="-25000" dirty="0">
                <a:solidFill>
                  <a:schemeClr val="bg2">
                    <a:lumMod val="25000"/>
                  </a:schemeClr>
                </a:solidFill>
              </a:rPr>
              <a:t>1</a:t>
            </a:r>
            <a:r>
              <a:rPr lang="en-US" altLang="zh-CN" dirty="0">
                <a:solidFill>
                  <a:schemeClr val="bg2">
                    <a:lumMod val="25000"/>
                  </a:schemeClr>
                </a:solidFill>
              </a:rPr>
              <a:t>, M</a:t>
            </a:r>
            <a:r>
              <a:rPr lang="en-US" altLang="zh-CN" baseline="-25000" dirty="0">
                <a:solidFill>
                  <a:schemeClr val="bg2">
                    <a:lumMod val="25000"/>
                  </a:schemeClr>
                </a:solidFill>
              </a:rPr>
              <a:t>2</a:t>
            </a:r>
            <a:r>
              <a:rPr lang="en-US" altLang="zh-CN" dirty="0">
                <a:solidFill>
                  <a:schemeClr val="bg2">
                    <a:lumMod val="25000"/>
                  </a:schemeClr>
                </a:solidFill>
              </a:rPr>
              <a:t>, …, M</a:t>
            </a:r>
            <a:r>
              <a:rPr lang="en-US" altLang="zh-CN" baseline="-25000" dirty="0">
                <a:solidFill>
                  <a:schemeClr val="bg2">
                    <a:lumMod val="25000"/>
                  </a:schemeClr>
                </a:solidFill>
              </a:rPr>
              <a:t>k</a:t>
            </a:r>
            <a:r>
              <a:rPr lang="en-US" altLang="zh-CN" dirty="0">
                <a:solidFill>
                  <a:schemeClr val="bg2">
                    <a:lumMod val="25000"/>
                  </a:schemeClr>
                </a:solidFill>
              </a:rPr>
              <a:t>, </a:t>
            </a:r>
            <a:r>
              <a:rPr lang="zh-CN" altLang="en-US" dirty="0">
                <a:solidFill>
                  <a:schemeClr val="bg2">
                    <a:lumMod val="25000"/>
                  </a:schemeClr>
                </a:solidFill>
              </a:rPr>
              <a:t>组合在一起，旨在创建一个改进的复合分类模型 </a:t>
            </a:r>
            <a:r>
              <a:rPr lang="en-US" altLang="zh-CN" dirty="0">
                <a:solidFill>
                  <a:schemeClr val="bg2">
                    <a:lumMod val="25000"/>
                  </a:schemeClr>
                </a:solidFill>
              </a:rPr>
              <a:t>M*</a:t>
            </a:r>
          </a:p>
          <a:p>
            <a:r>
              <a:rPr lang="zh-CN" altLang="en-US" dirty="0"/>
              <a:t>常见的组合分类方法</a:t>
            </a:r>
            <a:endParaRPr lang="en-US" altLang="zh-CN" dirty="0"/>
          </a:p>
          <a:p>
            <a:pPr lvl="1"/>
            <a:r>
              <a:rPr lang="zh-CN" altLang="en-US" dirty="0">
                <a:solidFill>
                  <a:schemeClr val="bg2">
                    <a:lumMod val="25000"/>
                  </a:schemeClr>
                </a:solidFill>
              </a:rPr>
              <a:t>装袋</a:t>
            </a:r>
          </a:p>
          <a:p>
            <a:pPr lvl="1"/>
            <a:r>
              <a:rPr lang="zh-CN" altLang="en-US" dirty="0">
                <a:solidFill>
                  <a:schemeClr val="bg2">
                    <a:lumMod val="25000"/>
                  </a:schemeClr>
                </a:solidFill>
              </a:rPr>
              <a:t>提升</a:t>
            </a:r>
          </a:p>
          <a:p>
            <a:pPr lvl="1"/>
            <a:r>
              <a:rPr lang="zh-CN" altLang="en-US" dirty="0">
                <a:solidFill>
                  <a:schemeClr val="bg2">
                    <a:lumMod val="25000"/>
                  </a:schemeClr>
                </a:solidFill>
              </a:rPr>
              <a:t>随机森林</a:t>
            </a:r>
          </a:p>
          <a:p>
            <a:endParaRPr lang="zh-CN" altLang="en-US" dirty="0"/>
          </a:p>
        </p:txBody>
      </p:sp>
      <p:pic>
        <p:nvPicPr>
          <p:cNvPr id="4" name="Picture 4">
            <a:extLst>
              <a:ext uri="{FF2B5EF4-FFF2-40B4-BE49-F238E27FC236}">
                <a16:creationId xmlns="" xmlns:a16="http://schemas.microsoft.com/office/drawing/2014/main" id="{592CCF6D-554A-4088-982C-5DDE9C79247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1880" y="3929534"/>
            <a:ext cx="4572000" cy="216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7218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ECB877-0A0B-4D8C-AEB7-59B7DFF7D82F}"/>
              </a:ext>
            </a:extLst>
          </p:cNvPr>
          <p:cNvSpPr>
            <a:spLocks noGrp="1"/>
          </p:cNvSpPr>
          <p:nvPr>
            <p:ph type="title"/>
          </p:nvPr>
        </p:nvSpPr>
        <p:spPr/>
        <p:txBody>
          <a:bodyPr/>
          <a:lstStyle/>
          <a:p>
            <a:r>
              <a:rPr lang="zh-CN" altLang="en-US" dirty="0"/>
              <a:t>装袋</a:t>
            </a:r>
          </a:p>
        </p:txBody>
      </p:sp>
      <p:sp>
        <p:nvSpPr>
          <p:cNvPr id="3" name="内容占位符 2">
            <a:extLst>
              <a:ext uri="{FF2B5EF4-FFF2-40B4-BE49-F238E27FC236}">
                <a16:creationId xmlns="" xmlns:a16="http://schemas.microsoft.com/office/drawing/2014/main" id="{320DCB55-7486-4659-AB10-D9F8B125CBEE}"/>
              </a:ext>
            </a:extLst>
          </p:cNvPr>
          <p:cNvSpPr>
            <a:spLocks noGrp="1"/>
          </p:cNvSpPr>
          <p:nvPr>
            <p:ph sz="quarter" idx="10"/>
          </p:nvPr>
        </p:nvSpPr>
        <p:spPr/>
        <p:txBody>
          <a:bodyPr/>
          <a:lstStyle/>
          <a:p>
            <a:r>
              <a:rPr lang="zh-CN" altLang="en-US" dirty="0"/>
              <a:t>引例</a:t>
            </a:r>
            <a:r>
              <a:rPr lang="en-US" altLang="zh-CN" dirty="0"/>
              <a:t>: </a:t>
            </a:r>
            <a:r>
              <a:rPr lang="zh-CN" altLang="en-US" dirty="0"/>
              <a:t>最终诊断根据多数表决做出，其中每个医生具有相同的投票权重</a:t>
            </a:r>
          </a:p>
          <a:p>
            <a:r>
              <a:rPr lang="zh-CN" altLang="en-US" dirty="0"/>
              <a:t>步骤：</a:t>
            </a:r>
            <a:endParaRPr lang="en-US" altLang="zh-CN" dirty="0"/>
          </a:p>
          <a:p>
            <a:pPr lvl="1"/>
            <a:r>
              <a:rPr lang="zh-CN" altLang="en-US" dirty="0"/>
              <a:t>给定</a:t>
            </a:r>
            <a:r>
              <a:rPr lang="en-US" altLang="zh-CN" dirty="0"/>
              <a:t>d</a:t>
            </a:r>
            <a:r>
              <a:rPr lang="zh-CN" altLang="en-US" dirty="0"/>
              <a:t>个样本的集合</a:t>
            </a:r>
            <a:r>
              <a:rPr lang="en-US" altLang="zh-CN" dirty="0"/>
              <a:t>D</a:t>
            </a:r>
            <a:r>
              <a:rPr lang="zh-CN" altLang="en-US" dirty="0"/>
              <a:t>，对于迭代</a:t>
            </a:r>
            <a:r>
              <a:rPr lang="en-US" altLang="zh-CN" dirty="0"/>
              <a:t>i</a:t>
            </a:r>
            <a:r>
              <a:rPr lang="zh-CN" altLang="en-US" dirty="0"/>
              <a:t>，</a:t>
            </a:r>
            <a:r>
              <a:rPr lang="en-US" altLang="zh-CN" dirty="0"/>
              <a:t>d</a:t>
            </a:r>
            <a:r>
              <a:rPr lang="zh-CN" altLang="en-US" dirty="0"/>
              <a:t>个样本的训练集 </a:t>
            </a:r>
            <a:r>
              <a:rPr lang="en-US" altLang="zh-CN" dirty="0"/>
              <a:t>D</a:t>
            </a:r>
            <a:r>
              <a:rPr lang="en-US" altLang="zh-CN" baseline="-25000" dirty="0"/>
              <a:t>i</a:t>
            </a:r>
            <a:r>
              <a:rPr lang="en-US" altLang="zh-CN" dirty="0"/>
              <a:t> </a:t>
            </a:r>
            <a:r>
              <a:rPr lang="zh-CN" altLang="en-US" dirty="0"/>
              <a:t>采用有放回抽样，由原始样本集</a:t>
            </a:r>
            <a:r>
              <a:rPr lang="en-US" altLang="zh-CN" dirty="0"/>
              <a:t>D</a:t>
            </a:r>
            <a:r>
              <a:rPr lang="zh-CN" altLang="en-US" dirty="0"/>
              <a:t>抽取</a:t>
            </a:r>
            <a:endParaRPr lang="en-US" altLang="zh-CN" dirty="0"/>
          </a:p>
          <a:p>
            <a:pPr lvl="1"/>
            <a:r>
              <a:rPr lang="zh-CN" altLang="en-US" dirty="0"/>
              <a:t>由每个训练集</a:t>
            </a:r>
            <a:r>
              <a:rPr lang="en-US" altLang="zh-CN" dirty="0"/>
              <a:t>D</a:t>
            </a:r>
            <a:r>
              <a:rPr lang="en-US" altLang="zh-CN" baseline="-25000" dirty="0"/>
              <a:t>i </a:t>
            </a:r>
            <a:r>
              <a:rPr lang="zh-CN" altLang="en-US" dirty="0"/>
              <a:t>学习，得到一个分类模型</a:t>
            </a:r>
            <a:r>
              <a:rPr lang="en-US" altLang="zh-CN" dirty="0"/>
              <a:t>M</a:t>
            </a:r>
            <a:r>
              <a:rPr lang="en-US" altLang="zh-CN" baseline="-25000" dirty="0"/>
              <a:t>i</a:t>
            </a:r>
            <a:endParaRPr lang="en-US" altLang="zh-CN" dirty="0"/>
          </a:p>
          <a:p>
            <a:pPr lvl="1"/>
            <a:r>
              <a:rPr lang="zh-CN" altLang="en-US" dirty="0"/>
              <a:t>为了对未知样本 </a:t>
            </a:r>
            <a:r>
              <a:rPr lang="en-US" altLang="zh-CN" dirty="0"/>
              <a:t>X </a:t>
            </a:r>
            <a:r>
              <a:rPr lang="zh-CN" altLang="en-US" dirty="0"/>
              <a:t>分类，每个分类器 </a:t>
            </a:r>
            <a:r>
              <a:rPr lang="en-US" altLang="zh-CN" dirty="0"/>
              <a:t>M</a:t>
            </a:r>
            <a:r>
              <a:rPr lang="en-US" altLang="zh-CN" baseline="-25000" dirty="0"/>
              <a:t>i</a:t>
            </a:r>
            <a:r>
              <a:rPr lang="en-US" altLang="zh-CN" dirty="0"/>
              <a:t> </a:t>
            </a:r>
            <a:r>
              <a:rPr lang="zh-CN" altLang="en-US" dirty="0"/>
              <a:t>返回它的类预测</a:t>
            </a:r>
            <a:endParaRPr lang="en-US" altLang="zh-CN" dirty="0"/>
          </a:p>
          <a:p>
            <a:pPr lvl="1"/>
            <a:r>
              <a:rPr lang="zh-CN" altLang="en-US" dirty="0"/>
              <a:t>装袋分类器 </a:t>
            </a:r>
            <a:r>
              <a:rPr lang="en-US" altLang="zh-CN" dirty="0"/>
              <a:t>M* </a:t>
            </a:r>
            <a:r>
              <a:rPr lang="zh-CN" altLang="en-US" dirty="0"/>
              <a:t>统计得票，并将得票最高的类赋予</a:t>
            </a:r>
            <a:r>
              <a:rPr lang="en-US" altLang="zh-CN" dirty="0"/>
              <a:t>X</a:t>
            </a:r>
          </a:p>
          <a:p>
            <a:r>
              <a:rPr lang="zh-CN" altLang="en-US" dirty="0"/>
              <a:t>准确率：</a:t>
            </a:r>
            <a:r>
              <a:rPr lang="zh-CN" altLang="en-US" dirty="0">
                <a:solidFill>
                  <a:schemeClr val="tx1"/>
                </a:solidFill>
              </a:rPr>
              <a:t>通常高于从原训练集 </a:t>
            </a:r>
            <a:r>
              <a:rPr lang="en-US" altLang="zh-CN" dirty="0">
                <a:solidFill>
                  <a:schemeClr val="tx1"/>
                </a:solidFill>
              </a:rPr>
              <a:t>D</a:t>
            </a:r>
            <a:r>
              <a:rPr lang="zh-CN" altLang="en-US" dirty="0">
                <a:solidFill>
                  <a:schemeClr val="tx1"/>
                </a:solidFill>
              </a:rPr>
              <a:t>导出的单个分类器的准确率</a:t>
            </a:r>
          </a:p>
          <a:p>
            <a:pPr marL="342900" indent="-3429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540624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FECE70C-9DE2-4FB0-B6BB-CFC3DFCDD08D}"/>
              </a:ext>
            </a:extLst>
          </p:cNvPr>
          <p:cNvSpPr>
            <a:spLocks noGrp="1"/>
          </p:cNvSpPr>
          <p:nvPr>
            <p:ph type="title"/>
          </p:nvPr>
        </p:nvSpPr>
        <p:spPr/>
        <p:txBody>
          <a:bodyPr/>
          <a:lstStyle/>
          <a:p>
            <a:r>
              <a:rPr lang="zh-CN" altLang="en-US" dirty="0"/>
              <a:t>提升</a:t>
            </a:r>
          </a:p>
        </p:txBody>
      </p:sp>
      <p:sp>
        <p:nvSpPr>
          <p:cNvPr id="3" name="内容占位符 2">
            <a:extLst>
              <a:ext uri="{FF2B5EF4-FFF2-40B4-BE49-F238E27FC236}">
                <a16:creationId xmlns="" xmlns:a16="http://schemas.microsoft.com/office/drawing/2014/main" id="{4F6AACB1-5E48-4305-AD93-86CFA9C029C3}"/>
              </a:ext>
            </a:extLst>
          </p:cNvPr>
          <p:cNvSpPr>
            <a:spLocks noGrp="1"/>
          </p:cNvSpPr>
          <p:nvPr>
            <p:ph sz="quarter" idx="10"/>
          </p:nvPr>
        </p:nvSpPr>
        <p:spPr/>
        <p:txBody>
          <a:bodyPr/>
          <a:lstStyle/>
          <a:p>
            <a:r>
              <a:rPr lang="zh-CN" altLang="en-US" dirty="0"/>
              <a:t>引例</a:t>
            </a:r>
            <a:r>
              <a:rPr lang="en-US" altLang="zh-CN" dirty="0"/>
              <a:t>: </a:t>
            </a:r>
            <a:r>
              <a:rPr lang="zh-CN" altLang="en-US" dirty="0"/>
              <a:t>根据医生先前的诊断准确率，对每位医生的诊断赋予一个权重，然后这些加权诊断的组合作为最终的诊断。</a:t>
            </a:r>
            <a:endParaRPr lang="en-US" altLang="zh-CN" dirty="0"/>
          </a:p>
          <a:p>
            <a:r>
              <a:rPr lang="zh-CN" altLang="en-US" dirty="0"/>
              <a:t>怎么提升？</a:t>
            </a:r>
            <a:endParaRPr lang="en-US" altLang="zh-CN" dirty="0"/>
          </a:p>
          <a:p>
            <a:pPr lvl="1"/>
            <a:r>
              <a:rPr lang="zh-CN" altLang="en-US" dirty="0"/>
              <a:t>权重赋予每个训练样本</a:t>
            </a:r>
            <a:endParaRPr lang="en-US" altLang="zh-CN" dirty="0"/>
          </a:p>
          <a:p>
            <a:pPr lvl="1"/>
            <a:r>
              <a:rPr lang="zh-CN" altLang="en-US" dirty="0"/>
              <a:t>迭代地学习</a:t>
            </a:r>
            <a:r>
              <a:rPr lang="en-US" altLang="zh-CN" dirty="0"/>
              <a:t>k</a:t>
            </a:r>
            <a:r>
              <a:rPr lang="zh-CN" altLang="en-US" dirty="0"/>
              <a:t>个分类器</a:t>
            </a:r>
            <a:endParaRPr lang="en-US" altLang="zh-CN" dirty="0"/>
          </a:p>
          <a:p>
            <a:pPr lvl="1"/>
            <a:r>
              <a:rPr lang="zh-CN" altLang="en-US" dirty="0"/>
              <a:t>学习得到分类器 </a:t>
            </a:r>
            <a:r>
              <a:rPr lang="en-US" altLang="zh-CN" dirty="0"/>
              <a:t>M</a:t>
            </a:r>
            <a:r>
              <a:rPr lang="en-US" altLang="zh-CN" baseline="-25000" dirty="0"/>
              <a:t>i</a:t>
            </a:r>
            <a:r>
              <a:rPr lang="en-US" altLang="zh-CN" dirty="0"/>
              <a:t> </a:t>
            </a:r>
            <a:r>
              <a:rPr lang="zh-CN" altLang="en-US" dirty="0"/>
              <a:t>后，更新权重， 使其后的分类器 </a:t>
            </a:r>
            <a:r>
              <a:rPr lang="en-US" altLang="zh-CN" dirty="0"/>
              <a:t>M</a:t>
            </a:r>
            <a:r>
              <a:rPr lang="en-US" altLang="zh-CN" baseline="-25000" dirty="0"/>
              <a:t>i</a:t>
            </a:r>
            <a:r>
              <a:rPr lang="en-US" altLang="zh-CN" dirty="0"/>
              <a:t>+1“</a:t>
            </a:r>
            <a:r>
              <a:rPr lang="zh-CN" altLang="en-US" dirty="0"/>
              <a:t>更关注”</a:t>
            </a:r>
            <a:r>
              <a:rPr lang="en-US" altLang="zh-CN" dirty="0"/>
              <a:t>M</a:t>
            </a:r>
            <a:r>
              <a:rPr lang="en-US" altLang="zh-CN" baseline="-25000" dirty="0"/>
              <a:t>i</a:t>
            </a:r>
            <a:r>
              <a:rPr lang="en-US" altLang="zh-CN" dirty="0"/>
              <a:t> </a:t>
            </a:r>
            <a:r>
              <a:rPr lang="zh-CN" altLang="en-US" dirty="0"/>
              <a:t>误分类的训练样本</a:t>
            </a:r>
            <a:endParaRPr lang="en-US" altLang="zh-CN" dirty="0"/>
          </a:p>
          <a:p>
            <a:pPr lvl="1"/>
            <a:r>
              <a:rPr lang="zh-CN" altLang="en-US" dirty="0"/>
              <a:t>最终提升的分类器 </a:t>
            </a:r>
            <a:r>
              <a:rPr lang="en-US" altLang="zh-CN" dirty="0"/>
              <a:t>M* </a:t>
            </a:r>
            <a:r>
              <a:rPr lang="zh-CN" altLang="en-US" dirty="0"/>
              <a:t>组合每个个体分类器的表决，其中每个分类器投票的权重是其准确率的函数</a:t>
            </a:r>
          </a:p>
          <a:p>
            <a:pPr marL="0" indent="0">
              <a:buNone/>
            </a:pPr>
            <a:endParaRPr lang="zh-CN" altLang="en-US" dirty="0"/>
          </a:p>
        </p:txBody>
      </p:sp>
    </p:spTree>
    <p:extLst>
      <p:ext uri="{BB962C8B-B14F-4D97-AF65-F5344CB8AC3E}">
        <p14:creationId xmlns:p14="http://schemas.microsoft.com/office/powerpoint/2010/main" val="335537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9722EA-7FEC-424B-A94F-D7656C394F3D}"/>
              </a:ext>
            </a:extLst>
          </p:cNvPr>
          <p:cNvSpPr>
            <a:spLocks noGrp="1"/>
          </p:cNvSpPr>
          <p:nvPr>
            <p:ph type="title"/>
          </p:nvPr>
        </p:nvSpPr>
        <p:spPr/>
        <p:txBody>
          <a:bodyPr/>
          <a:lstStyle/>
          <a:p>
            <a:r>
              <a:rPr lang="zh-CN" altLang="en-US" dirty="0"/>
              <a:t>分类：一个两步过程 </a:t>
            </a:r>
          </a:p>
        </p:txBody>
      </p:sp>
      <p:sp>
        <p:nvSpPr>
          <p:cNvPr id="3" name="内容占位符 2">
            <a:extLst>
              <a:ext uri="{FF2B5EF4-FFF2-40B4-BE49-F238E27FC236}">
                <a16:creationId xmlns="" xmlns:a16="http://schemas.microsoft.com/office/drawing/2014/main" id="{FD6A3571-7AEE-4550-984E-247F779AF7A3}"/>
              </a:ext>
            </a:extLst>
          </p:cNvPr>
          <p:cNvSpPr>
            <a:spLocks noGrp="1"/>
          </p:cNvSpPr>
          <p:nvPr>
            <p:ph sz="quarter" idx="10"/>
          </p:nvPr>
        </p:nvSpPr>
        <p:spPr/>
        <p:txBody>
          <a:bodyPr/>
          <a:lstStyle/>
          <a:p>
            <a:r>
              <a:rPr lang="zh-CN" altLang="en-US" dirty="0"/>
              <a:t>第一步：建立模型</a:t>
            </a:r>
          </a:p>
        </p:txBody>
      </p:sp>
      <p:grpSp>
        <p:nvGrpSpPr>
          <p:cNvPr id="4" name="Group 4">
            <a:extLst>
              <a:ext uri="{FF2B5EF4-FFF2-40B4-BE49-F238E27FC236}">
                <a16:creationId xmlns="" xmlns:a16="http://schemas.microsoft.com/office/drawing/2014/main" id="{71BEBB01-F3D6-48D7-B179-BE214593CFBC}"/>
              </a:ext>
            </a:extLst>
          </p:cNvPr>
          <p:cNvGrpSpPr/>
          <p:nvPr/>
        </p:nvGrpSpPr>
        <p:grpSpPr bwMode="auto">
          <a:xfrm>
            <a:off x="2009279" y="1785962"/>
            <a:ext cx="1698625" cy="1506537"/>
            <a:chOff x="1283" y="1118"/>
            <a:chExt cx="1070" cy="949"/>
          </a:xfrm>
        </p:grpSpPr>
        <p:pic>
          <p:nvPicPr>
            <p:cNvPr id="5" name="Picture 5">
              <a:extLst>
                <a:ext uri="{FF2B5EF4-FFF2-40B4-BE49-F238E27FC236}">
                  <a16:creationId xmlns="" xmlns:a16="http://schemas.microsoft.com/office/drawing/2014/main" id="{CDF9E8E3-8916-4D48-9A51-222CB2465E8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a:extLst>
                <a:ext uri="{FF2B5EF4-FFF2-40B4-BE49-F238E27FC236}">
                  <a16:creationId xmlns="" xmlns:a16="http://schemas.microsoft.com/office/drawing/2014/main" id="{6E28E6A3-AA10-4059-9754-ABE03668F383}"/>
                </a:ext>
              </a:extLst>
            </p:cNvPr>
            <p:cNvSpPr>
              <a:spLocks noChangeArrowheads="1"/>
            </p:cNvSpPr>
            <p:nvPr/>
          </p:nvSpPr>
          <p:spPr bwMode="auto">
            <a:xfrm>
              <a:off x="1347" y="1396"/>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训练</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样本集</a:t>
              </a:r>
            </a:p>
          </p:txBody>
        </p:sp>
      </p:grpSp>
      <p:graphicFrame>
        <p:nvGraphicFramePr>
          <p:cNvPr id="7" name="Object 7">
            <a:extLst>
              <a:ext uri="{FF2B5EF4-FFF2-40B4-BE49-F238E27FC236}">
                <a16:creationId xmlns="" xmlns:a16="http://schemas.microsoft.com/office/drawing/2014/main" id="{50CE360C-C54B-413A-A4EE-FE658A0DF84D}"/>
              </a:ext>
            </a:extLst>
          </p:cNvPr>
          <p:cNvGraphicFramePr/>
          <p:nvPr>
            <p:extLst>
              <p:ext uri="{D42A27DB-BD31-4B8C-83A1-F6EECF244321}">
                <p14:modId xmlns:p14="http://schemas.microsoft.com/office/powerpoint/2010/main" val="3909914990"/>
              </p:ext>
            </p:extLst>
          </p:nvPr>
        </p:nvGraphicFramePr>
        <p:xfrm>
          <a:off x="296863" y="3695278"/>
          <a:ext cx="5437187" cy="2495550"/>
        </p:xfrm>
        <a:graphic>
          <a:graphicData uri="http://schemas.openxmlformats.org/presentationml/2006/ole">
            <mc:AlternateContent xmlns:mc="http://schemas.openxmlformats.org/markup-compatibility/2006">
              <mc:Choice xmlns:v="urn:schemas-microsoft-com:vml" Requires="v">
                <p:oleObj spid="_x0000_s1233" name="工作表" r:id="rId4" imgW="5437505" imgH="2495550" progId="Excel.Sheet.8">
                  <p:embed/>
                </p:oleObj>
              </mc:Choice>
              <mc:Fallback>
                <p:oleObj name="工作表" r:id="rId4" imgW="5437505" imgH="2495550" progId="Excel.Sheet.8">
                  <p:embed/>
                  <p:pic>
                    <p:nvPicPr>
                      <p:cNvPr id="1026"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3" y="3695278"/>
                        <a:ext cx="5437187"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8">
            <a:extLst>
              <a:ext uri="{FF2B5EF4-FFF2-40B4-BE49-F238E27FC236}">
                <a16:creationId xmlns="" xmlns:a16="http://schemas.microsoft.com/office/drawing/2014/main" id="{FAA4A6E7-C1C5-4347-932A-12D3DCA5FA91}"/>
              </a:ext>
            </a:extLst>
          </p:cNvPr>
          <p:cNvSpPr>
            <a:spLocks noChangeShapeType="1"/>
          </p:cNvSpPr>
          <p:nvPr/>
        </p:nvSpPr>
        <p:spPr bwMode="auto">
          <a:xfrm flipH="1">
            <a:off x="314325" y="2980903"/>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a:extLst>
              <a:ext uri="{FF2B5EF4-FFF2-40B4-BE49-F238E27FC236}">
                <a16:creationId xmlns="" xmlns:a16="http://schemas.microsoft.com/office/drawing/2014/main" id="{A803DD4B-1D3B-411E-8FFC-45A2533D14D4}"/>
              </a:ext>
            </a:extLst>
          </p:cNvPr>
          <p:cNvSpPr>
            <a:spLocks noChangeShapeType="1"/>
          </p:cNvSpPr>
          <p:nvPr/>
        </p:nvSpPr>
        <p:spPr bwMode="auto">
          <a:xfrm>
            <a:off x="3744913" y="2980903"/>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0">
            <a:extLst>
              <a:ext uri="{FF2B5EF4-FFF2-40B4-BE49-F238E27FC236}">
                <a16:creationId xmlns="" xmlns:a16="http://schemas.microsoft.com/office/drawing/2014/main" id="{82BFA45B-D548-4D8C-9D0C-7270926CFD8B}"/>
              </a:ext>
            </a:extLst>
          </p:cNvPr>
          <p:cNvSpPr>
            <a:spLocks noChangeArrowheads="1"/>
          </p:cNvSpPr>
          <p:nvPr/>
        </p:nvSpPr>
        <p:spPr bwMode="auto">
          <a:xfrm>
            <a:off x="6716713" y="1674390"/>
            <a:ext cx="1416050" cy="469900"/>
          </a:xfrm>
          <a:prstGeom prst="rect">
            <a:avLst/>
          </a:prstGeom>
          <a:solidFill>
            <a:srgbClr val="CCFFFF"/>
          </a:solidFill>
          <a:ln w="12700">
            <a:solidFill>
              <a:schemeClr val="tx1"/>
            </a:solidFill>
            <a:miter lim="800000"/>
          </a:ln>
        </p:spPr>
        <p:txBody>
          <a:bodyPr wrap="none"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分类算法</a:t>
            </a:r>
          </a:p>
        </p:txBody>
      </p:sp>
      <p:sp>
        <p:nvSpPr>
          <p:cNvPr id="11" name="AutoShape 11">
            <a:extLst>
              <a:ext uri="{FF2B5EF4-FFF2-40B4-BE49-F238E27FC236}">
                <a16:creationId xmlns="" xmlns:a16="http://schemas.microsoft.com/office/drawing/2014/main" id="{7E28E17D-ADE8-449B-BF7B-79D773A645E3}"/>
              </a:ext>
            </a:extLst>
          </p:cNvPr>
          <p:cNvSpPr>
            <a:spLocks noChangeArrowheads="1"/>
          </p:cNvSpPr>
          <p:nvPr/>
        </p:nvSpPr>
        <p:spPr bwMode="auto">
          <a:xfrm rot="20460000">
            <a:off x="4205608" y="2101835"/>
            <a:ext cx="2283859" cy="484188"/>
          </a:xfrm>
          <a:prstGeom prst="rightArrow">
            <a:avLst>
              <a:gd name="adj1" fmla="val 50000"/>
              <a:gd name="adj2" fmla="val 85605"/>
            </a:avLst>
          </a:prstGeom>
          <a:solidFill>
            <a:srgbClr val="2597B8"/>
          </a:solidFill>
          <a:ln w="1270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Rectangle 12">
            <a:extLst>
              <a:ext uri="{FF2B5EF4-FFF2-40B4-BE49-F238E27FC236}">
                <a16:creationId xmlns="" xmlns:a16="http://schemas.microsoft.com/office/drawing/2014/main" id="{2F0CA3BF-D07B-43AE-8DA4-8B46496947D8}"/>
              </a:ext>
            </a:extLst>
          </p:cNvPr>
          <p:cNvSpPr>
            <a:spLocks noChangeArrowheads="1"/>
          </p:cNvSpPr>
          <p:nvPr/>
        </p:nvSpPr>
        <p:spPr bwMode="auto">
          <a:xfrm>
            <a:off x="5956300" y="5181178"/>
            <a:ext cx="3008313" cy="1200150"/>
          </a:xfrm>
          <a:prstGeom prst="rect">
            <a:avLst/>
          </a:prstGeom>
          <a:solidFill>
            <a:srgbClr val="CCFFCC"/>
          </a:solidFill>
          <a:ln w="12700">
            <a:solidFill>
              <a:schemeClr val="tx1"/>
            </a:solidFill>
            <a:miter lim="800000"/>
          </a:ln>
        </p:spPr>
        <p:txBody>
          <a:bodyPr wrap="none"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rPr>
              <a:t>IF rank = ‘professor’</a:t>
            </a:r>
          </a:p>
          <a:p>
            <a:r>
              <a:rPr lang="en-US" altLang="zh-CN" sz="2400" dirty="0">
                <a:latin typeface="Times New Roman" panose="02020603050405020304" pitchFamily="18" charset="0"/>
              </a:rPr>
              <a:t>OR years &gt; 6</a:t>
            </a:r>
          </a:p>
          <a:p>
            <a:r>
              <a:rPr lang="en-US" altLang="zh-CN" sz="2400" dirty="0">
                <a:latin typeface="Times New Roman" panose="02020603050405020304" pitchFamily="18" charset="0"/>
              </a:rPr>
              <a:t>THEN tenured = ‘yes’ </a:t>
            </a:r>
          </a:p>
        </p:txBody>
      </p:sp>
      <p:grpSp>
        <p:nvGrpSpPr>
          <p:cNvPr id="13" name="Group 13">
            <a:extLst>
              <a:ext uri="{FF2B5EF4-FFF2-40B4-BE49-F238E27FC236}">
                <a16:creationId xmlns="" xmlns:a16="http://schemas.microsoft.com/office/drawing/2014/main" id="{2ACB64DD-D6CB-4C05-8D3F-B9DAA5CD71B6}"/>
              </a:ext>
            </a:extLst>
          </p:cNvPr>
          <p:cNvGrpSpPr/>
          <p:nvPr/>
        </p:nvGrpSpPr>
        <p:grpSpPr bwMode="auto">
          <a:xfrm>
            <a:off x="6486525" y="3226122"/>
            <a:ext cx="1889125" cy="1506537"/>
            <a:chOff x="4081" y="2026"/>
            <a:chExt cx="1190" cy="949"/>
          </a:xfrm>
        </p:grpSpPr>
        <p:pic>
          <p:nvPicPr>
            <p:cNvPr id="14" name="Picture 14">
              <a:extLst>
                <a:ext uri="{FF2B5EF4-FFF2-40B4-BE49-F238E27FC236}">
                  <a16:creationId xmlns="" xmlns:a16="http://schemas.microsoft.com/office/drawing/2014/main" id="{059814E1-6D52-457C-929F-BB2070AFC4D1}"/>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a:extLst>
                <a:ext uri="{FF2B5EF4-FFF2-40B4-BE49-F238E27FC236}">
                  <a16:creationId xmlns="" xmlns:a16="http://schemas.microsoft.com/office/drawing/2014/main" id="{30B1C990-7D14-4083-9E88-4BFFE998876B}"/>
                </a:ext>
              </a:extLst>
            </p:cNvPr>
            <p:cNvSpPr>
              <a:spLocks noChangeArrowheads="1"/>
            </p:cNvSpPr>
            <p:nvPr/>
          </p:nvSpPr>
          <p:spPr bwMode="auto">
            <a:xfrm>
              <a:off x="4224" y="2419"/>
              <a:ext cx="8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分类规则</a:t>
              </a:r>
            </a:p>
          </p:txBody>
        </p:sp>
      </p:grpSp>
      <p:sp>
        <p:nvSpPr>
          <p:cNvPr id="16" name="Line 16">
            <a:extLst>
              <a:ext uri="{FF2B5EF4-FFF2-40B4-BE49-F238E27FC236}">
                <a16:creationId xmlns="" xmlns:a16="http://schemas.microsoft.com/office/drawing/2014/main" id="{2BF26463-DBEA-4986-86C6-C9928ABC9106}"/>
              </a:ext>
            </a:extLst>
          </p:cNvPr>
          <p:cNvSpPr>
            <a:spLocks noChangeShapeType="1"/>
          </p:cNvSpPr>
          <p:nvPr/>
        </p:nvSpPr>
        <p:spPr bwMode="auto">
          <a:xfrm flipH="1">
            <a:off x="5954713" y="4490615"/>
            <a:ext cx="531812"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a:extLst>
              <a:ext uri="{FF2B5EF4-FFF2-40B4-BE49-F238E27FC236}">
                <a16:creationId xmlns="" xmlns:a16="http://schemas.microsoft.com/office/drawing/2014/main" id="{519E0FB0-FEB1-4C87-BC29-9DF28B94C183}"/>
              </a:ext>
            </a:extLst>
          </p:cNvPr>
          <p:cNvSpPr>
            <a:spLocks noChangeShapeType="1"/>
          </p:cNvSpPr>
          <p:nvPr/>
        </p:nvSpPr>
        <p:spPr bwMode="auto">
          <a:xfrm>
            <a:off x="8375650" y="4490615"/>
            <a:ext cx="579438" cy="6668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AutoShape 18">
            <a:extLst>
              <a:ext uri="{FF2B5EF4-FFF2-40B4-BE49-F238E27FC236}">
                <a16:creationId xmlns="" xmlns:a16="http://schemas.microsoft.com/office/drawing/2014/main" id="{24432C6C-EB22-4042-A05B-98CF840C3203}"/>
              </a:ext>
            </a:extLst>
          </p:cNvPr>
          <p:cNvSpPr>
            <a:spLocks noChangeArrowheads="1"/>
          </p:cNvSpPr>
          <p:nvPr/>
        </p:nvSpPr>
        <p:spPr bwMode="auto">
          <a:xfrm>
            <a:off x="7151688" y="2230462"/>
            <a:ext cx="546100" cy="807591"/>
          </a:xfrm>
          <a:prstGeom prst="downArrow">
            <a:avLst>
              <a:gd name="adj1" fmla="val 50000"/>
              <a:gd name="adj2" fmla="val 27118"/>
            </a:avLst>
          </a:prstGeom>
          <a:solidFill>
            <a:srgbClr val="2597B8"/>
          </a:solidFill>
          <a:ln w="1270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24754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454F26-357C-4351-898F-830E4B0512BA}"/>
              </a:ext>
            </a:extLst>
          </p:cNvPr>
          <p:cNvSpPr>
            <a:spLocks noGrp="1"/>
          </p:cNvSpPr>
          <p:nvPr>
            <p:ph type="title"/>
          </p:nvPr>
        </p:nvSpPr>
        <p:spPr/>
        <p:txBody>
          <a:bodyPr/>
          <a:lstStyle/>
          <a:p>
            <a:r>
              <a:rPr lang="en-US" altLang="zh-CN" dirty="0"/>
              <a:t>Adaboost</a:t>
            </a:r>
            <a:endParaRPr lang="zh-CN" altLang="en-US" dirty="0"/>
          </a:p>
        </p:txBody>
      </p:sp>
      <p:sp>
        <p:nvSpPr>
          <p:cNvPr id="3" name="内容占位符 2">
            <a:extLst>
              <a:ext uri="{FF2B5EF4-FFF2-40B4-BE49-F238E27FC236}">
                <a16:creationId xmlns="" xmlns:a16="http://schemas.microsoft.com/office/drawing/2014/main" id="{477D0F8C-8BED-48A4-86A5-3F6288209710}"/>
              </a:ext>
            </a:extLst>
          </p:cNvPr>
          <p:cNvSpPr>
            <a:spLocks noGrp="1"/>
          </p:cNvSpPr>
          <p:nvPr>
            <p:ph sz="quarter" idx="10"/>
          </p:nvPr>
        </p:nvSpPr>
        <p:spPr/>
        <p:txBody>
          <a:bodyPr/>
          <a:lstStyle/>
          <a:p>
            <a:r>
              <a:rPr lang="en-US" altLang="zh-CN" dirty="0"/>
              <a:t>Adaboost</a:t>
            </a:r>
            <a:r>
              <a:rPr lang="zh-CN" altLang="en-US" dirty="0"/>
              <a:t>是一种流行的提升算法</a:t>
            </a:r>
            <a:endParaRPr lang="en-US" altLang="zh-CN" dirty="0"/>
          </a:p>
          <a:p>
            <a:r>
              <a:rPr lang="zh-CN" altLang="en-US" dirty="0"/>
              <a:t>步骤：</a:t>
            </a:r>
            <a:endParaRPr lang="en-US" altLang="zh-CN" dirty="0"/>
          </a:p>
          <a:p>
            <a:pPr lvl="1"/>
            <a:r>
              <a:rPr lang="zh-CN" altLang="en-US" dirty="0"/>
              <a:t>给定数据集</a:t>
            </a:r>
            <a:r>
              <a:rPr lang="en-US" altLang="zh-CN" dirty="0"/>
              <a:t>D</a:t>
            </a:r>
            <a:r>
              <a:rPr lang="zh-CN" altLang="en-US" dirty="0"/>
              <a:t>，它包含</a:t>
            </a:r>
            <a:r>
              <a:rPr lang="en-US" altLang="zh-CN" dirty="0"/>
              <a:t>d</a:t>
            </a:r>
            <a:r>
              <a:rPr lang="zh-CN" altLang="en-US" dirty="0"/>
              <a:t>个类标记的样本：</a:t>
            </a:r>
            <a:r>
              <a:rPr lang="en-US" altLang="zh-CN" dirty="0"/>
              <a:t>(X</a:t>
            </a:r>
            <a:r>
              <a:rPr lang="en-US" altLang="zh-CN" baseline="-25000" dirty="0"/>
              <a:t>1</a:t>
            </a:r>
            <a:r>
              <a:rPr lang="en-US" altLang="zh-CN" dirty="0"/>
              <a:t>, y</a:t>
            </a:r>
            <a:r>
              <a:rPr lang="en-US" altLang="zh-CN" baseline="-25000" dirty="0"/>
              <a:t>1</a:t>
            </a:r>
            <a:r>
              <a:rPr lang="en-US" altLang="zh-CN" dirty="0"/>
              <a:t>), …, (X</a:t>
            </a:r>
            <a:r>
              <a:rPr lang="en-US" altLang="zh-CN" baseline="-25000" dirty="0"/>
              <a:t>d</a:t>
            </a:r>
            <a:r>
              <a:rPr lang="en-US" altLang="zh-CN" dirty="0"/>
              <a:t>, y</a:t>
            </a:r>
            <a:r>
              <a:rPr lang="en-US" altLang="zh-CN" baseline="-25000" dirty="0"/>
              <a:t>d</a:t>
            </a:r>
            <a:r>
              <a:rPr lang="en-US" altLang="zh-CN" dirty="0"/>
              <a:t>)</a:t>
            </a:r>
          </a:p>
          <a:p>
            <a:pPr lvl="1"/>
            <a:r>
              <a:rPr lang="zh-CN" altLang="en-US" dirty="0"/>
              <a:t>开始，对每个训练样本赋予相等的权重 </a:t>
            </a:r>
            <a:r>
              <a:rPr lang="en-US" altLang="zh-CN" dirty="0"/>
              <a:t>(1/d)</a:t>
            </a:r>
          </a:p>
          <a:p>
            <a:pPr lvl="1"/>
            <a:r>
              <a:rPr lang="zh-CN" altLang="en-US" sz="2000" dirty="0"/>
              <a:t>为组合分类器产生</a:t>
            </a:r>
            <a:r>
              <a:rPr lang="en-US" altLang="zh-CN" sz="2000" dirty="0"/>
              <a:t>k</a:t>
            </a:r>
            <a:r>
              <a:rPr lang="zh-CN" altLang="en-US" sz="2000" dirty="0"/>
              <a:t>个基分类器需要执行算法其余部分</a:t>
            </a:r>
            <a:r>
              <a:rPr lang="en-US" altLang="zh-CN" sz="2000" dirty="0"/>
              <a:t>k</a:t>
            </a:r>
            <a:r>
              <a:rPr lang="zh-CN" altLang="en-US" sz="2000" dirty="0"/>
              <a:t>轮</a:t>
            </a:r>
            <a:endParaRPr lang="en-US" altLang="zh-CN" sz="2000" dirty="0"/>
          </a:p>
          <a:p>
            <a:pPr lvl="2"/>
            <a:r>
              <a:rPr lang="zh-CN" altLang="en-US" dirty="0"/>
              <a:t>在第</a:t>
            </a:r>
            <a:r>
              <a:rPr lang="en-US" altLang="zh-CN" dirty="0"/>
              <a:t>i</a:t>
            </a:r>
            <a:r>
              <a:rPr lang="zh-CN" altLang="en-US" dirty="0"/>
              <a:t>轮，从</a:t>
            </a:r>
            <a:r>
              <a:rPr lang="en-US" altLang="zh-CN" dirty="0"/>
              <a:t>D</a:t>
            </a:r>
            <a:r>
              <a:rPr lang="zh-CN" altLang="en-US" dirty="0"/>
              <a:t>中样本抽样，形成大小为</a:t>
            </a:r>
            <a:r>
              <a:rPr lang="en-US" altLang="zh-CN" dirty="0"/>
              <a:t>d</a:t>
            </a:r>
            <a:r>
              <a:rPr lang="zh-CN" altLang="en-US" dirty="0"/>
              <a:t>的训练集</a:t>
            </a:r>
            <a:r>
              <a:rPr lang="en-US" altLang="zh-CN" dirty="0"/>
              <a:t>D</a:t>
            </a:r>
            <a:r>
              <a:rPr lang="en-US" altLang="zh-CN" baseline="-25000" dirty="0"/>
              <a:t>i</a:t>
            </a:r>
            <a:r>
              <a:rPr lang="zh-CN" altLang="en-US" dirty="0"/>
              <a:t>，使用有放回抽样</a:t>
            </a:r>
            <a:r>
              <a:rPr lang="en-US" altLang="zh-CN" dirty="0"/>
              <a:t>——</a:t>
            </a:r>
            <a:r>
              <a:rPr lang="zh-CN" altLang="en-US" dirty="0"/>
              <a:t>同一个样本可能被选中多次。每个样本被选中的机会由它的权重决定。从训练集</a:t>
            </a:r>
            <a:r>
              <a:rPr lang="en-US" altLang="zh-CN" dirty="0"/>
              <a:t>D</a:t>
            </a:r>
            <a:r>
              <a:rPr lang="en-US" altLang="zh-CN" baseline="-25000" dirty="0"/>
              <a:t>i</a:t>
            </a:r>
            <a:r>
              <a:rPr lang="zh-CN" altLang="en-US" dirty="0"/>
              <a:t>导出分类器</a:t>
            </a:r>
            <a:r>
              <a:rPr lang="en-US" altLang="zh-CN" dirty="0"/>
              <a:t>M</a:t>
            </a:r>
            <a:r>
              <a:rPr lang="en-US" altLang="zh-CN" baseline="-25000" dirty="0"/>
              <a:t>i </a:t>
            </a:r>
            <a:r>
              <a:rPr lang="zh-CN" altLang="en-US" dirty="0"/>
              <a:t>。然后使用</a:t>
            </a:r>
            <a:r>
              <a:rPr lang="en-US" altLang="zh-CN" dirty="0"/>
              <a:t>D</a:t>
            </a:r>
            <a:r>
              <a:rPr lang="en-US" altLang="zh-CN" baseline="-25000" dirty="0"/>
              <a:t>i</a:t>
            </a:r>
            <a:r>
              <a:rPr lang="zh-CN" altLang="en-US" dirty="0"/>
              <a:t>作为检验集计算</a:t>
            </a:r>
            <a:r>
              <a:rPr lang="en-US" altLang="zh-CN" dirty="0"/>
              <a:t>M</a:t>
            </a:r>
            <a:r>
              <a:rPr lang="en-US" altLang="zh-CN" baseline="-25000" dirty="0"/>
              <a:t>i</a:t>
            </a:r>
            <a:r>
              <a:rPr lang="zh-CN" altLang="en-US" dirty="0"/>
              <a:t>的误差。训练样本的权重根据分类情况调整（正确分类，权重减少，不正确分类，权重增加）。</a:t>
            </a:r>
            <a:endParaRPr lang="en-US" altLang="zh-CN" dirty="0"/>
          </a:p>
        </p:txBody>
      </p:sp>
    </p:spTree>
    <p:extLst>
      <p:ext uri="{BB962C8B-B14F-4D97-AF65-F5344CB8AC3E}">
        <p14:creationId xmlns:p14="http://schemas.microsoft.com/office/powerpoint/2010/main" val="14137987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454F26-357C-4351-898F-830E4B0512BA}"/>
              </a:ext>
            </a:extLst>
          </p:cNvPr>
          <p:cNvSpPr>
            <a:spLocks noGrp="1"/>
          </p:cNvSpPr>
          <p:nvPr>
            <p:ph type="title"/>
          </p:nvPr>
        </p:nvSpPr>
        <p:spPr/>
        <p:txBody>
          <a:bodyPr/>
          <a:lstStyle/>
          <a:p>
            <a:r>
              <a:rPr lang="en-US" altLang="zh-CN" dirty="0"/>
              <a:t>Adaboost</a:t>
            </a:r>
            <a:endParaRPr lang="zh-CN" altLang="en-US" dirty="0"/>
          </a:p>
        </p:txBody>
      </p:sp>
      <p:sp>
        <p:nvSpPr>
          <p:cNvPr id="3" name="内容占位符 2">
            <a:extLst>
              <a:ext uri="{FF2B5EF4-FFF2-40B4-BE49-F238E27FC236}">
                <a16:creationId xmlns="" xmlns:a16="http://schemas.microsoft.com/office/drawing/2014/main" id="{477D0F8C-8BED-48A4-86A5-3F6288209710}"/>
              </a:ext>
            </a:extLst>
          </p:cNvPr>
          <p:cNvSpPr>
            <a:spLocks noGrp="1"/>
          </p:cNvSpPr>
          <p:nvPr>
            <p:ph sz="quarter" idx="10"/>
          </p:nvPr>
        </p:nvSpPr>
        <p:spPr/>
        <p:txBody>
          <a:bodyPr/>
          <a:lstStyle/>
          <a:p>
            <a:r>
              <a:rPr lang="en-US" altLang="zh-CN" dirty="0"/>
              <a:t>Adaboost</a:t>
            </a:r>
            <a:r>
              <a:rPr lang="zh-CN" altLang="en-US" dirty="0"/>
              <a:t>是一种流行的提升算法</a:t>
            </a:r>
            <a:endParaRPr lang="en-US" altLang="zh-CN" dirty="0"/>
          </a:p>
          <a:p>
            <a:r>
              <a:rPr lang="zh-CN" altLang="en-US" dirty="0"/>
              <a:t>涉及的数学问题：</a:t>
            </a:r>
            <a:endParaRPr lang="en-US" altLang="zh-CN" dirty="0"/>
          </a:p>
          <a:p>
            <a:pPr lvl="1"/>
            <a:r>
              <a:rPr lang="zh-CN" altLang="en-US" dirty="0"/>
              <a:t>错误率</a:t>
            </a:r>
            <a:r>
              <a:rPr lang="en-US" altLang="zh-CN" dirty="0"/>
              <a:t>error(</a:t>
            </a:r>
            <a:r>
              <a:rPr lang="en-US" altLang="zh-CN" dirty="0" err="1"/>
              <a:t>X</a:t>
            </a:r>
            <a:r>
              <a:rPr lang="en-US" altLang="zh-CN" baseline="-25000" dirty="0" err="1"/>
              <a:t>j</a:t>
            </a:r>
            <a:r>
              <a:rPr lang="en-US" altLang="zh-CN" dirty="0"/>
              <a:t>) </a:t>
            </a:r>
            <a:r>
              <a:rPr lang="zh-CN" altLang="en-US" dirty="0"/>
              <a:t>是样本 </a:t>
            </a:r>
            <a:r>
              <a:rPr lang="en-US" altLang="zh-CN" dirty="0" err="1"/>
              <a:t>X</a:t>
            </a:r>
            <a:r>
              <a:rPr lang="en-US" altLang="zh-CN" baseline="-25000" dirty="0" err="1"/>
              <a:t>j</a:t>
            </a:r>
            <a:r>
              <a:rPr lang="en-US" altLang="zh-CN" baseline="-25000" dirty="0"/>
              <a:t> </a:t>
            </a:r>
            <a:r>
              <a:rPr lang="zh-CN" altLang="en-US" dirty="0"/>
              <a:t>的误分类误差</a:t>
            </a:r>
            <a:endParaRPr lang="en-US" altLang="zh-CN" dirty="0"/>
          </a:p>
          <a:p>
            <a:pPr lvl="1"/>
            <a:endParaRPr lang="en-US" altLang="zh-CN" dirty="0"/>
          </a:p>
          <a:p>
            <a:pPr lvl="1"/>
            <a:endParaRPr lang="en-US" altLang="zh-CN" dirty="0"/>
          </a:p>
          <a:p>
            <a:pPr lvl="1"/>
            <a:r>
              <a:rPr lang="en-US" altLang="zh-CN" dirty="0"/>
              <a:t>M</a:t>
            </a:r>
            <a:r>
              <a:rPr lang="en-US" altLang="zh-CN" baseline="-25000" dirty="0"/>
              <a:t>i</a:t>
            </a:r>
            <a:r>
              <a:rPr lang="zh-CN" altLang="en-US" dirty="0"/>
              <a:t>的表决权重</a:t>
            </a:r>
          </a:p>
          <a:p>
            <a:endParaRPr lang="en-US" altLang="zh-CN" dirty="0"/>
          </a:p>
          <a:p>
            <a:endParaRPr lang="zh-CN" altLang="en-US" dirty="0"/>
          </a:p>
        </p:txBody>
      </p:sp>
      <p:graphicFrame>
        <p:nvGraphicFramePr>
          <p:cNvPr id="4" name="Object 6">
            <a:extLst>
              <a:ext uri="{FF2B5EF4-FFF2-40B4-BE49-F238E27FC236}">
                <a16:creationId xmlns="" xmlns:a16="http://schemas.microsoft.com/office/drawing/2014/main" id="{2133D3B7-05D7-4DBE-B2E3-6B5CB4B67D2D}"/>
              </a:ext>
            </a:extLst>
          </p:cNvPr>
          <p:cNvGraphicFramePr>
            <a:graphicFrameLocks noChangeAspect="1"/>
          </p:cNvGraphicFramePr>
          <p:nvPr>
            <p:extLst>
              <p:ext uri="{D42A27DB-BD31-4B8C-83A1-F6EECF244321}">
                <p14:modId xmlns:p14="http://schemas.microsoft.com/office/powerpoint/2010/main" val="805303488"/>
              </p:ext>
            </p:extLst>
          </p:nvPr>
        </p:nvGraphicFramePr>
        <p:xfrm>
          <a:off x="2915816" y="2492896"/>
          <a:ext cx="3852875" cy="821922"/>
        </p:xfrm>
        <a:graphic>
          <a:graphicData uri="http://schemas.openxmlformats.org/presentationml/2006/ole">
            <mc:AlternateContent xmlns:mc="http://schemas.openxmlformats.org/markup-compatibility/2006">
              <mc:Choice xmlns:v="urn:schemas-microsoft-com:vml" Requires="v">
                <p:oleObj spid="_x0000_s22576" name="Equation" r:id="rId4" imgW="1752600" imgH="444500" progId="Equation.3">
                  <p:embed/>
                </p:oleObj>
              </mc:Choice>
              <mc:Fallback>
                <p:oleObj name="Equation" r:id="rId4" imgW="17526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2492896"/>
                        <a:ext cx="3852875" cy="821922"/>
                      </a:xfrm>
                      <a:prstGeom prst="rect">
                        <a:avLst/>
                      </a:prstGeom>
                      <a:noFill/>
                      <a:ln>
                        <a:noFill/>
                      </a:ln>
                      <a:effectLst/>
                      <a:extLst/>
                    </p:spPr>
                  </p:pic>
                </p:oleObj>
              </mc:Fallback>
            </mc:AlternateContent>
          </a:graphicData>
        </a:graphic>
      </p:graphicFrame>
      <p:graphicFrame>
        <p:nvGraphicFramePr>
          <p:cNvPr id="5" name="Object 4">
            <a:extLst>
              <a:ext uri="{FF2B5EF4-FFF2-40B4-BE49-F238E27FC236}">
                <a16:creationId xmlns="" xmlns:a16="http://schemas.microsoft.com/office/drawing/2014/main" id="{D5DDAACF-DEB8-41A9-9B5D-050F258405DB}"/>
              </a:ext>
            </a:extLst>
          </p:cNvPr>
          <p:cNvGraphicFramePr>
            <a:graphicFrameLocks noChangeAspect="1"/>
          </p:cNvGraphicFramePr>
          <p:nvPr>
            <p:extLst>
              <p:ext uri="{D42A27DB-BD31-4B8C-83A1-F6EECF244321}">
                <p14:modId xmlns:p14="http://schemas.microsoft.com/office/powerpoint/2010/main" val="3918547260"/>
              </p:ext>
            </p:extLst>
          </p:nvPr>
        </p:nvGraphicFramePr>
        <p:xfrm>
          <a:off x="3059832" y="4221088"/>
          <a:ext cx="1978214" cy="821922"/>
        </p:xfrm>
        <a:graphic>
          <a:graphicData uri="http://schemas.openxmlformats.org/presentationml/2006/ole">
            <mc:AlternateContent xmlns:mc="http://schemas.openxmlformats.org/markup-compatibility/2006">
              <mc:Choice xmlns:v="urn:schemas-microsoft-com:vml" Requires="v">
                <p:oleObj spid="_x0000_s22577" name="Equation" r:id="rId6" imgW="1091726" imgH="431613" progId="Equation.3">
                  <p:embed/>
                </p:oleObj>
              </mc:Choice>
              <mc:Fallback>
                <p:oleObj name="Equation" r:id="rId6" imgW="1091726"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832" y="4221088"/>
                        <a:ext cx="1978214" cy="82192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59842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5FE944-42E2-4351-BA5C-1C58DBD4C3F7}"/>
              </a:ext>
            </a:extLst>
          </p:cNvPr>
          <p:cNvSpPr>
            <a:spLocks noGrp="1"/>
          </p:cNvSpPr>
          <p:nvPr>
            <p:ph type="title"/>
          </p:nvPr>
        </p:nvSpPr>
        <p:spPr/>
        <p:txBody>
          <a:bodyPr/>
          <a:lstStyle/>
          <a:p>
            <a:r>
              <a:rPr lang="zh-CN" altLang="en-US" dirty="0"/>
              <a:t>提高类不平衡数据的分类准确率</a:t>
            </a:r>
          </a:p>
        </p:txBody>
      </p:sp>
      <p:sp>
        <p:nvSpPr>
          <p:cNvPr id="3" name="内容占位符 2">
            <a:extLst>
              <a:ext uri="{FF2B5EF4-FFF2-40B4-BE49-F238E27FC236}">
                <a16:creationId xmlns="" xmlns:a16="http://schemas.microsoft.com/office/drawing/2014/main" id="{A6612733-EF52-4790-817A-FB9F0FC3DF66}"/>
              </a:ext>
            </a:extLst>
          </p:cNvPr>
          <p:cNvSpPr>
            <a:spLocks noGrp="1"/>
          </p:cNvSpPr>
          <p:nvPr>
            <p:ph sz="quarter" idx="10"/>
          </p:nvPr>
        </p:nvSpPr>
        <p:spPr/>
        <p:txBody>
          <a:bodyPr/>
          <a:lstStyle/>
          <a:p>
            <a:r>
              <a:rPr lang="zh-CN" altLang="en-US" dirty="0"/>
              <a:t>类不平衡问题</a:t>
            </a:r>
            <a:endParaRPr lang="en-US" altLang="zh-CN" dirty="0"/>
          </a:p>
          <a:p>
            <a:pPr lvl="1">
              <a:lnSpc>
                <a:spcPct val="130000"/>
              </a:lnSpc>
            </a:pPr>
            <a:r>
              <a:rPr lang="zh-CN" altLang="en-US" dirty="0"/>
              <a:t>感兴趣的主类只有少量样本代表，而大多样本都代表负类</a:t>
            </a:r>
            <a:endParaRPr lang="en-US" altLang="zh-CN" dirty="0"/>
          </a:p>
          <a:p>
            <a:pPr lvl="1">
              <a:lnSpc>
                <a:spcPct val="130000"/>
              </a:lnSpc>
            </a:pPr>
            <a:r>
              <a:rPr lang="zh-CN" altLang="en-US" dirty="0">
                <a:solidFill>
                  <a:srgbClr val="FF0000"/>
                </a:solidFill>
              </a:rPr>
              <a:t>类不平衡问题</a:t>
            </a:r>
            <a:r>
              <a:rPr lang="zh-CN" altLang="en-US" dirty="0"/>
              <a:t>与</a:t>
            </a:r>
            <a:r>
              <a:rPr lang="zh-CN" altLang="en-US" dirty="0">
                <a:solidFill>
                  <a:srgbClr val="FF0000"/>
                </a:solidFill>
              </a:rPr>
              <a:t>代价敏感学习</a:t>
            </a:r>
            <a:r>
              <a:rPr lang="zh-CN" altLang="en-US" dirty="0"/>
              <a:t>密切相关，那里每个类的错误代价并不相等，其中较高代价的类比较低代价的类稀少</a:t>
            </a:r>
            <a:endParaRPr lang="en-US" altLang="zh-CN" dirty="0"/>
          </a:p>
          <a:p>
            <a:r>
              <a:rPr lang="zh-CN" altLang="en-US" dirty="0"/>
              <a:t>传统的分类算法</a:t>
            </a:r>
            <a:endParaRPr lang="en-US" altLang="zh-CN" dirty="0"/>
          </a:p>
          <a:p>
            <a:pPr lvl="1">
              <a:lnSpc>
                <a:spcPct val="130000"/>
              </a:lnSpc>
            </a:pPr>
            <a:r>
              <a:rPr lang="zh-CN" altLang="en-US" dirty="0"/>
              <a:t>旨在最小化分类误差，假定类平衡分布和相等的错误代价，不适合类不平衡数据</a:t>
            </a:r>
          </a:p>
          <a:p>
            <a:r>
              <a:rPr lang="zh-CN" altLang="en-US" dirty="0"/>
              <a:t>提高类不平衡数据分类准确率的方法</a:t>
            </a:r>
            <a:endParaRPr lang="en-US" altLang="zh-CN" dirty="0"/>
          </a:p>
          <a:p>
            <a:pPr lvl="1">
              <a:lnSpc>
                <a:spcPct val="100000"/>
              </a:lnSpc>
            </a:pPr>
            <a:r>
              <a:rPr lang="zh-CN" altLang="en-US" dirty="0"/>
              <a:t>过抽样</a:t>
            </a:r>
            <a:endParaRPr lang="en-US" altLang="zh-CN" dirty="0"/>
          </a:p>
          <a:p>
            <a:pPr lvl="1">
              <a:lnSpc>
                <a:spcPct val="100000"/>
              </a:lnSpc>
            </a:pPr>
            <a:r>
              <a:rPr lang="zh-CN" altLang="en-US" dirty="0"/>
              <a:t>欠抽样</a:t>
            </a:r>
          </a:p>
          <a:p>
            <a:pPr lvl="1">
              <a:lnSpc>
                <a:spcPct val="100000"/>
              </a:lnSpc>
            </a:pPr>
            <a:r>
              <a:rPr lang="zh-CN" altLang="en-US" dirty="0"/>
              <a:t>阀值移动</a:t>
            </a:r>
          </a:p>
          <a:p>
            <a:pPr lvl="1">
              <a:lnSpc>
                <a:spcPct val="100000"/>
              </a:lnSpc>
            </a:pPr>
            <a:r>
              <a:rPr lang="zh-CN" altLang="en-US" dirty="0"/>
              <a:t>组合技术</a:t>
            </a:r>
          </a:p>
          <a:p>
            <a:endParaRPr lang="zh-CN" altLang="en-US" sz="2000" b="1" dirty="0">
              <a:solidFill>
                <a:srgbClr val="333399"/>
              </a:solidFill>
            </a:endParaRPr>
          </a:p>
          <a:p>
            <a:endParaRPr lang="zh-CN" altLang="en-US" dirty="0"/>
          </a:p>
        </p:txBody>
      </p:sp>
    </p:spTree>
    <p:extLst>
      <p:ext uri="{BB962C8B-B14F-4D97-AF65-F5344CB8AC3E}">
        <p14:creationId xmlns:p14="http://schemas.microsoft.com/office/powerpoint/2010/main" val="330453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8785D2F-AC6F-479F-AE90-235B34A04167}"/>
              </a:ext>
            </a:extLst>
          </p:cNvPr>
          <p:cNvSpPr>
            <a:spLocks noGrp="1"/>
          </p:cNvSpPr>
          <p:nvPr>
            <p:ph type="title"/>
          </p:nvPr>
        </p:nvSpPr>
        <p:spPr/>
        <p:txBody>
          <a:bodyPr/>
          <a:lstStyle/>
          <a:p>
            <a:r>
              <a:rPr lang="zh-CN" altLang="en-US" dirty="0"/>
              <a:t>分类：一个两步过程 </a:t>
            </a:r>
          </a:p>
        </p:txBody>
      </p:sp>
      <p:sp>
        <p:nvSpPr>
          <p:cNvPr id="3" name="内容占位符 2">
            <a:extLst>
              <a:ext uri="{FF2B5EF4-FFF2-40B4-BE49-F238E27FC236}">
                <a16:creationId xmlns="" xmlns:a16="http://schemas.microsoft.com/office/drawing/2014/main" id="{ED1D4715-FA8B-4904-82C9-723165DF411D}"/>
              </a:ext>
            </a:extLst>
          </p:cNvPr>
          <p:cNvSpPr>
            <a:spLocks noGrp="1"/>
          </p:cNvSpPr>
          <p:nvPr>
            <p:ph sz="quarter" idx="10"/>
          </p:nvPr>
        </p:nvSpPr>
        <p:spPr/>
        <p:txBody>
          <a:bodyPr/>
          <a:lstStyle/>
          <a:p>
            <a:r>
              <a:rPr lang="zh-CN" altLang="en-US" dirty="0"/>
              <a:t>第二步：使用模型</a:t>
            </a:r>
            <a:endParaRPr lang="en-US" altLang="zh-CN" dirty="0"/>
          </a:p>
          <a:p>
            <a:pPr lvl="1"/>
            <a:r>
              <a:rPr lang="zh-CN" altLang="en-US" dirty="0"/>
              <a:t>评估模型的准确率</a:t>
            </a:r>
            <a:endParaRPr lang="en-US" altLang="zh-CN" dirty="0"/>
          </a:p>
          <a:p>
            <a:pPr lvl="2"/>
            <a:r>
              <a:rPr lang="zh-CN" altLang="en-US" dirty="0"/>
              <a:t>测试集：要独立于训练集，避免“过分拟合”的情况</a:t>
            </a:r>
            <a:endParaRPr lang="en-US" altLang="zh-CN" dirty="0"/>
          </a:p>
          <a:p>
            <a:pPr lvl="2"/>
            <a:r>
              <a:rPr lang="zh-CN" altLang="en-US" dirty="0"/>
              <a:t>对每个测试样本，将已知的类标号和该样本的学习模型预测的类比较</a:t>
            </a:r>
            <a:endParaRPr lang="en-US" altLang="zh-CN" dirty="0"/>
          </a:p>
          <a:p>
            <a:pPr lvl="2"/>
            <a:r>
              <a:rPr lang="zh-CN" altLang="en-US" dirty="0"/>
              <a:t>准确率：被模型正确分类的测试样本的百分比</a:t>
            </a:r>
            <a:endParaRPr lang="en-US" altLang="zh-CN" dirty="0"/>
          </a:p>
          <a:p>
            <a:pPr lvl="1"/>
            <a:r>
              <a:rPr lang="zh-CN" altLang="en-US" dirty="0"/>
              <a:t>如果准确率可以接受，那么使用该模型对将来的或未知的样本进行分类</a:t>
            </a:r>
          </a:p>
          <a:p>
            <a:pPr lvl="1"/>
            <a:endParaRPr lang="zh-CN" altLang="en-US" dirty="0"/>
          </a:p>
        </p:txBody>
      </p:sp>
    </p:spTree>
    <p:extLst>
      <p:ext uri="{BB962C8B-B14F-4D97-AF65-F5344CB8AC3E}">
        <p14:creationId xmlns:p14="http://schemas.microsoft.com/office/powerpoint/2010/main" val="325493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9722EA-7FEC-424B-A94F-D7656C394F3D}"/>
              </a:ext>
            </a:extLst>
          </p:cNvPr>
          <p:cNvSpPr>
            <a:spLocks noGrp="1"/>
          </p:cNvSpPr>
          <p:nvPr>
            <p:ph type="title"/>
          </p:nvPr>
        </p:nvSpPr>
        <p:spPr/>
        <p:txBody>
          <a:bodyPr/>
          <a:lstStyle/>
          <a:p>
            <a:r>
              <a:rPr lang="zh-CN" altLang="en-US" dirty="0"/>
              <a:t>分类：一个两步过程 </a:t>
            </a:r>
          </a:p>
        </p:txBody>
      </p:sp>
      <p:sp>
        <p:nvSpPr>
          <p:cNvPr id="3" name="内容占位符 2">
            <a:extLst>
              <a:ext uri="{FF2B5EF4-FFF2-40B4-BE49-F238E27FC236}">
                <a16:creationId xmlns="" xmlns:a16="http://schemas.microsoft.com/office/drawing/2014/main" id="{FD6A3571-7AEE-4550-984E-247F779AF7A3}"/>
              </a:ext>
            </a:extLst>
          </p:cNvPr>
          <p:cNvSpPr>
            <a:spLocks noGrp="1"/>
          </p:cNvSpPr>
          <p:nvPr>
            <p:ph sz="quarter" idx="10"/>
          </p:nvPr>
        </p:nvSpPr>
        <p:spPr/>
        <p:txBody>
          <a:bodyPr/>
          <a:lstStyle/>
          <a:p>
            <a:r>
              <a:rPr lang="zh-CN" altLang="en-US" dirty="0"/>
              <a:t>第二步：使用模型</a:t>
            </a:r>
          </a:p>
        </p:txBody>
      </p:sp>
      <p:grpSp>
        <p:nvGrpSpPr>
          <p:cNvPr id="19" name="Group 4">
            <a:extLst>
              <a:ext uri="{FF2B5EF4-FFF2-40B4-BE49-F238E27FC236}">
                <a16:creationId xmlns="" xmlns:a16="http://schemas.microsoft.com/office/drawing/2014/main" id="{D326310F-D6C0-4825-A2DC-2A78A32F1CD1}"/>
              </a:ext>
            </a:extLst>
          </p:cNvPr>
          <p:cNvGrpSpPr/>
          <p:nvPr/>
        </p:nvGrpSpPr>
        <p:grpSpPr bwMode="auto">
          <a:xfrm>
            <a:off x="4452938" y="1457474"/>
            <a:ext cx="1889125" cy="1506537"/>
            <a:chOff x="2800" y="989"/>
            <a:chExt cx="1190" cy="949"/>
          </a:xfrm>
        </p:grpSpPr>
        <p:pic>
          <p:nvPicPr>
            <p:cNvPr id="20" name="Picture 5">
              <a:extLst>
                <a:ext uri="{FF2B5EF4-FFF2-40B4-BE49-F238E27FC236}">
                  <a16:creationId xmlns="" xmlns:a16="http://schemas.microsoft.com/office/drawing/2014/main" id="{917C5BF2-FA84-4C9D-8209-835EACA92D5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a:extLst>
                <a:ext uri="{FF2B5EF4-FFF2-40B4-BE49-F238E27FC236}">
                  <a16:creationId xmlns="" xmlns:a16="http://schemas.microsoft.com/office/drawing/2014/main" id="{D80F5213-C684-4844-8CBC-9D84A2365229}"/>
                </a:ext>
              </a:extLst>
            </p:cNvPr>
            <p:cNvSpPr>
              <a:spLocks noChangeArrowheads="1"/>
            </p:cNvSpPr>
            <p:nvPr/>
          </p:nvSpPr>
          <p:spPr bwMode="auto">
            <a:xfrm>
              <a:off x="2943" y="1382"/>
              <a:ext cx="8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分类规则</a:t>
              </a:r>
            </a:p>
          </p:txBody>
        </p:sp>
      </p:grpSp>
      <p:grpSp>
        <p:nvGrpSpPr>
          <p:cNvPr id="22" name="Group 7">
            <a:extLst>
              <a:ext uri="{FF2B5EF4-FFF2-40B4-BE49-F238E27FC236}">
                <a16:creationId xmlns="" xmlns:a16="http://schemas.microsoft.com/office/drawing/2014/main" id="{3FEFE74B-1C2F-4977-9D1A-2221FCDE75F4}"/>
              </a:ext>
            </a:extLst>
          </p:cNvPr>
          <p:cNvGrpSpPr/>
          <p:nvPr/>
        </p:nvGrpSpPr>
        <p:grpSpPr bwMode="auto">
          <a:xfrm>
            <a:off x="2165350" y="2622699"/>
            <a:ext cx="1698625" cy="1506537"/>
            <a:chOff x="1359" y="1723"/>
            <a:chExt cx="1070" cy="949"/>
          </a:xfrm>
        </p:grpSpPr>
        <p:pic>
          <p:nvPicPr>
            <p:cNvPr id="23" name="Picture 8">
              <a:extLst>
                <a:ext uri="{FF2B5EF4-FFF2-40B4-BE49-F238E27FC236}">
                  <a16:creationId xmlns="" xmlns:a16="http://schemas.microsoft.com/office/drawing/2014/main" id="{808B2DCD-ED0B-4C28-B2DD-6D2C524068C3}"/>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9">
              <a:extLst>
                <a:ext uri="{FF2B5EF4-FFF2-40B4-BE49-F238E27FC236}">
                  <a16:creationId xmlns="" xmlns:a16="http://schemas.microsoft.com/office/drawing/2014/main" id="{5EF1E61C-4E1F-4AB9-94BA-7E5EEDD899E3}"/>
                </a:ext>
              </a:extLst>
            </p:cNvPr>
            <p:cNvSpPr>
              <a:spLocks noChangeArrowheads="1"/>
            </p:cNvSpPr>
            <p:nvPr/>
          </p:nvSpPr>
          <p:spPr bwMode="auto">
            <a:xfrm>
              <a:off x="1423" y="2116"/>
              <a:ext cx="9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测试集</a:t>
              </a:r>
            </a:p>
          </p:txBody>
        </p:sp>
      </p:grpSp>
      <p:graphicFrame>
        <p:nvGraphicFramePr>
          <p:cNvPr id="25" name="Object 10">
            <a:extLst>
              <a:ext uri="{FF2B5EF4-FFF2-40B4-BE49-F238E27FC236}">
                <a16:creationId xmlns="" xmlns:a16="http://schemas.microsoft.com/office/drawing/2014/main" id="{2501D18E-471E-4CEF-83C5-A9AF4BF376E0}"/>
              </a:ext>
            </a:extLst>
          </p:cNvPr>
          <p:cNvGraphicFramePr/>
          <p:nvPr>
            <p:extLst>
              <p:ext uri="{D42A27DB-BD31-4B8C-83A1-F6EECF244321}">
                <p14:modId xmlns:p14="http://schemas.microsoft.com/office/powerpoint/2010/main" val="1479291548"/>
              </p:ext>
            </p:extLst>
          </p:nvPr>
        </p:nvGraphicFramePr>
        <p:xfrm>
          <a:off x="465138" y="4688036"/>
          <a:ext cx="5438775" cy="1765300"/>
        </p:xfrm>
        <a:graphic>
          <a:graphicData uri="http://schemas.openxmlformats.org/presentationml/2006/ole">
            <mc:AlternateContent xmlns:mc="http://schemas.openxmlformats.org/markup-compatibility/2006">
              <mc:Choice xmlns:v="urn:schemas-microsoft-com:vml" Requires="v">
                <p:oleObj spid="_x0000_s2257" name="Worksheet" r:id="rId5" imgW="5438775" imgH="1765300" progId="Excel.Sheet.8">
                  <p:embed/>
                </p:oleObj>
              </mc:Choice>
              <mc:Fallback>
                <p:oleObj name="Worksheet" r:id="rId5" imgW="5438775" imgH="1765300" progId="Excel.Sheet.8">
                  <p:embed/>
                  <p:pic>
                    <p:nvPicPr>
                      <p:cNvPr id="205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138" y="4688036"/>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11">
            <a:extLst>
              <a:ext uri="{FF2B5EF4-FFF2-40B4-BE49-F238E27FC236}">
                <a16:creationId xmlns="" xmlns:a16="http://schemas.microsoft.com/office/drawing/2014/main" id="{E406E37B-5A53-4A12-9060-35BA0F004A6C}"/>
              </a:ext>
            </a:extLst>
          </p:cNvPr>
          <p:cNvSpPr>
            <a:spLocks noChangeShapeType="1"/>
          </p:cNvSpPr>
          <p:nvPr/>
        </p:nvSpPr>
        <p:spPr bwMode="auto">
          <a:xfrm flipH="1">
            <a:off x="434975" y="3959374"/>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2">
            <a:extLst>
              <a:ext uri="{FF2B5EF4-FFF2-40B4-BE49-F238E27FC236}">
                <a16:creationId xmlns="" xmlns:a16="http://schemas.microsoft.com/office/drawing/2014/main" id="{3300CBDA-E8C5-42F7-BB33-6DA0DA8C22DA}"/>
              </a:ext>
            </a:extLst>
          </p:cNvPr>
          <p:cNvSpPr>
            <a:spLocks noChangeShapeType="1"/>
          </p:cNvSpPr>
          <p:nvPr/>
        </p:nvSpPr>
        <p:spPr bwMode="auto">
          <a:xfrm>
            <a:off x="3865563" y="3959374"/>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AutoShape 13">
            <a:extLst>
              <a:ext uri="{FF2B5EF4-FFF2-40B4-BE49-F238E27FC236}">
                <a16:creationId xmlns="" xmlns:a16="http://schemas.microsoft.com/office/drawing/2014/main" id="{B6234F76-96A3-4B4D-B25B-645C5F1E2E5E}"/>
              </a:ext>
            </a:extLst>
          </p:cNvPr>
          <p:cNvSpPr>
            <a:spLocks noChangeArrowheads="1"/>
          </p:cNvSpPr>
          <p:nvPr/>
        </p:nvSpPr>
        <p:spPr bwMode="auto">
          <a:xfrm>
            <a:off x="7800975" y="4888061"/>
            <a:ext cx="546100" cy="592138"/>
          </a:xfrm>
          <a:prstGeom prst="downArrow">
            <a:avLst>
              <a:gd name="adj1" fmla="val 50000"/>
              <a:gd name="adj2" fmla="val 27118"/>
            </a:avLst>
          </a:prstGeom>
          <a:solidFill>
            <a:srgbClr val="2597B8"/>
          </a:solidFill>
          <a:ln w="1270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Freeform 14">
            <a:extLst>
              <a:ext uri="{FF2B5EF4-FFF2-40B4-BE49-F238E27FC236}">
                <a16:creationId xmlns="" xmlns:a16="http://schemas.microsoft.com/office/drawing/2014/main" id="{DB763E36-7B1A-46B6-A751-86EB71B62D46}"/>
              </a:ext>
            </a:extLst>
          </p:cNvPr>
          <p:cNvSpPr/>
          <p:nvPr/>
        </p:nvSpPr>
        <p:spPr bwMode="auto">
          <a:xfrm>
            <a:off x="6530975" y="2060724"/>
            <a:ext cx="941388" cy="76676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ln>
        </p:spPr>
        <p:txBody>
          <a:bodyPr/>
          <a:lstStyle/>
          <a:p>
            <a:endParaRPr lang="zh-CN" altLang="en-US"/>
          </a:p>
        </p:txBody>
      </p:sp>
      <p:grpSp>
        <p:nvGrpSpPr>
          <p:cNvPr id="30" name="Group 15">
            <a:extLst>
              <a:ext uri="{FF2B5EF4-FFF2-40B4-BE49-F238E27FC236}">
                <a16:creationId xmlns="" xmlns:a16="http://schemas.microsoft.com/office/drawing/2014/main" id="{7A884B95-54BB-4CA7-822E-9FCE5C69DC8B}"/>
              </a:ext>
            </a:extLst>
          </p:cNvPr>
          <p:cNvGrpSpPr/>
          <p:nvPr/>
        </p:nvGrpSpPr>
        <p:grpSpPr bwMode="auto">
          <a:xfrm>
            <a:off x="6654800" y="3075136"/>
            <a:ext cx="1781175" cy="815975"/>
            <a:chOff x="4187" y="2008"/>
            <a:chExt cx="1122" cy="514"/>
          </a:xfrm>
        </p:grpSpPr>
        <p:pic>
          <p:nvPicPr>
            <p:cNvPr id="31" name="Picture 16">
              <a:extLst>
                <a:ext uri="{FF2B5EF4-FFF2-40B4-BE49-F238E27FC236}">
                  <a16:creationId xmlns="" xmlns:a16="http://schemas.microsoft.com/office/drawing/2014/main" id="{8A822979-2DBD-4C1C-9C2D-8377B3CCD101}"/>
                </a:ext>
              </a:extLst>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7">
              <a:extLst>
                <a:ext uri="{FF2B5EF4-FFF2-40B4-BE49-F238E27FC236}">
                  <a16:creationId xmlns="" xmlns:a16="http://schemas.microsoft.com/office/drawing/2014/main" id="{AC533D50-4547-44DF-9695-0FE4A0A729BC}"/>
                </a:ext>
              </a:extLst>
            </p:cNvPr>
            <p:cNvSpPr>
              <a:spLocks noChangeArrowheads="1"/>
            </p:cNvSpPr>
            <p:nvPr/>
          </p:nvSpPr>
          <p:spPr bwMode="auto">
            <a:xfrm>
              <a:off x="4298" y="2149"/>
              <a:ext cx="8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latin typeface="微软雅黑" panose="020B0503020204020204" pitchFamily="34" charset="-122"/>
                  <a:ea typeface="微软雅黑" panose="020B0503020204020204" pitchFamily="34" charset="-122"/>
                </a:rPr>
                <a:t>未知样本</a:t>
              </a:r>
            </a:p>
          </p:txBody>
        </p:sp>
      </p:grpSp>
      <p:sp>
        <p:nvSpPr>
          <p:cNvPr id="33" name="Rectangle 18">
            <a:extLst>
              <a:ext uri="{FF2B5EF4-FFF2-40B4-BE49-F238E27FC236}">
                <a16:creationId xmlns="" xmlns:a16="http://schemas.microsoft.com/office/drawing/2014/main" id="{39191213-6870-40CC-B048-B461D24EB454}"/>
              </a:ext>
            </a:extLst>
          </p:cNvPr>
          <p:cNvSpPr>
            <a:spLocks noChangeArrowheads="1"/>
          </p:cNvSpPr>
          <p:nvPr/>
        </p:nvSpPr>
        <p:spPr bwMode="auto">
          <a:xfrm>
            <a:off x="6313488" y="4149874"/>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rPr>
              <a:t>(Jeff, Professor, 4)</a:t>
            </a:r>
          </a:p>
        </p:txBody>
      </p:sp>
      <p:sp>
        <p:nvSpPr>
          <p:cNvPr id="34" name="Line 19">
            <a:extLst>
              <a:ext uri="{FF2B5EF4-FFF2-40B4-BE49-F238E27FC236}">
                <a16:creationId xmlns="" xmlns:a16="http://schemas.microsoft.com/office/drawing/2014/main" id="{BD6C7212-5D25-4D5F-AE53-435779E63F2F}"/>
              </a:ext>
            </a:extLst>
          </p:cNvPr>
          <p:cNvSpPr>
            <a:spLocks noChangeShapeType="1"/>
          </p:cNvSpPr>
          <p:nvPr/>
        </p:nvSpPr>
        <p:spPr bwMode="auto">
          <a:xfrm flipH="1">
            <a:off x="6175375" y="3791099"/>
            <a:ext cx="471488"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0">
            <a:extLst>
              <a:ext uri="{FF2B5EF4-FFF2-40B4-BE49-F238E27FC236}">
                <a16:creationId xmlns="" xmlns:a16="http://schemas.microsoft.com/office/drawing/2014/main" id="{45ED349B-1F23-4908-8862-E87134D48819}"/>
              </a:ext>
            </a:extLst>
          </p:cNvPr>
          <p:cNvSpPr>
            <a:spLocks noChangeShapeType="1"/>
          </p:cNvSpPr>
          <p:nvPr/>
        </p:nvSpPr>
        <p:spPr bwMode="auto">
          <a:xfrm>
            <a:off x="8456613" y="3791099"/>
            <a:ext cx="363537"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Freeform 21">
            <a:extLst>
              <a:ext uri="{FF2B5EF4-FFF2-40B4-BE49-F238E27FC236}">
                <a16:creationId xmlns="" xmlns:a16="http://schemas.microsoft.com/office/drawing/2014/main" id="{215A349C-8A7B-48C7-AAC0-1F9E71D7FF1E}"/>
              </a:ext>
            </a:extLst>
          </p:cNvPr>
          <p:cNvSpPr/>
          <p:nvPr/>
        </p:nvSpPr>
        <p:spPr bwMode="auto">
          <a:xfrm>
            <a:off x="3368675" y="1919436"/>
            <a:ext cx="901700" cy="593725"/>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ln>
        </p:spPr>
        <p:txBody>
          <a:bodyPr/>
          <a:lstStyle/>
          <a:p>
            <a:endParaRPr lang="zh-CN" altLang="en-US"/>
          </a:p>
        </p:txBody>
      </p:sp>
      <p:pic>
        <p:nvPicPr>
          <p:cNvPr id="37" name="Picture 22">
            <a:extLst>
              <a:ext uri="{FF2B5EF4-FFF2-40B4-BE49-F238E27FC236}">
                <a16:creationId xmlns="" xmlns:a16="http://schemas.microsoft.com/office/drawing/2014/main" id="{DFFBEB75-F7EA-42BA-93B4-60411C46452C}"/>
              </a:ext>
            </a:extLst>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27950" y="5626249"/>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3">
            <a:extLst>
              <a:ext uri="{FF2B5EF4-FFF2-40B4-BE49-F238E27FC236}">
                <a16:creationId xmlns="" xmlns:a16="http://schemas.microsoft.com/office/drawing/2014/main" id="{400CB45B-5405-4ADA-9E41-DA7F7CB42E6E}"/>
              </a:ext>
            </a:extLst>
          </p:cNvPr>
          <p:cNvSpPr>
            <a:spLocks noChangeArrowheads="1"/>
          </p:cNvSpPr>
          <p:nvPr/>
        </p:nvSpPr>
        <p:spPr bwMode="auto">
          <a:xfrm>
            <a:off x="6229350" y="4846786"/>
            <a:ext cx="1525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dirty="0">
                <a:latin typeface="Times New Roman" panose="02020603050405020304" pitchFamily="18" charset="0"/>
              </a:rPr>
              <a:t>Tenured?</a:t>
            </a:r>
          </a:p>
        </p:txBody>
      </p:sp>
    </p:spTree>
    <p:extLst>
      <p:ext uri="{BB962C8B-B14F-4D97-AF65-F5344CB8AC3E}">
        <p14:creationId xmlns:p14="http://schemas.microsoft.com/office/powerpoint/2010/main" val="140609922"/>
      </p:ext>
    </p:extLst>
  </p:cSld>
  <p:clrMapOvr>
    <a:masterClrMapping/>
  </p:clrMapOvr>
</p:sld>
</file>

<file path=ppt/theme/theme1.xml><?xml version="1.0" encoding="utf-8"?>
<a:theme xmlns:a="http://schemas.openxmlformats.org/drawingml/2006/main" name="ＤＭ">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ＤＭ" id="{DEE3CDF5-3896-4ED5-8AB0-2000C2D689CB}" vid="{9D76093C-1799-42A6-BD2A-1A6747261AE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ＤＭ</Template>
  <TotalTime>5034</TotalTime>
  <Words>6264</Words>
  <Application>Microsoft Office PowerPoint</Application>
  <PresentationFormat>全屏显示(4:3)</PresentationFormat>
  <Paragraphs>850</Paragraphs>
  <Slides>72</Slides>
  <Notes>11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72</vt:i4>
      </vt:variant>
    </vt:vector>
  </HeadingPairs>
  <TitlesOfParts>
    <vt:vector size="77" baseType="lpstr">
      <vt:lpstr>ＤＭ</vt:lpstr>
      <vt:lpstr>工作表</vt:lpstr>
      <vt:lpstr>Worksheet</vt:lpstr>
      <vt:lpstr>Equation</vt:lpstr>
      <vt:lpstr>Microsoft 公式 3.0</vt:lpstr>
      <vt:lpstr>DM5 分类（基本概念）</vt:lpstr>
      <vt:lpstr>分类 VS. 预测</vt:lpstr>
      <vt:lpstr>分类 VS. 预测</vt:lpstr>
      <vt:lpstr>分类 VS. 预测</vt:lpstr>
      <vt:lpstr>分类 VS. 预测</vt:lpstr>
      <vt:lpstr>分类：一个两步过程 </vt:lpstr>
      <vt:lpstr>分类：一个两步过程 </vt:lpstr>
      <vt:lpstr>分类：一个两步过程 </vt:lpstr>
      <vt:lpstr>分类：一个两步过程 </vt:lpstr>
      <vt:lpstr>监督学习 VS. 无监督学习</vt:lpstr>
      <vt:lpstr>决策树</vt:lpstr>
      <vt:lpstr>用决策树归纳分类</vt:lpstr>
      <vt:lpstr>决策树归纳策略</vt:lpstr>
      <vt:lpstr>决策树归纳策略</vt:lpstr>
      <vt:lpstr>属性选择度量</vt:lpstr>
      <vt:lpstr>信息增益</vt:lpstr>
      <vt:lpstr>信息增益</vt:lpstr>
      <vt:lpstr>信息增益－例5.1</vt:lpstr>
      <vt:lpstr>信息增益－例5.1</vt:lpstr>
      <vt:lpstr>信息增益－例5.1</vt:lpstr>
      <vt:lpstr>信息增益－例5.1</vt:lpstr>
      <vt:lpstr>计算连续值属性的信息增益</vt:lpstr>
      <vt:lpstr>增益率</vt:lpstr>
      <vt:lpstr>增益率－例5.1</vt:lpstr>
      <vt:lpstr>基尼指数</vt:lpstr>
      <vt:lpstr>基尼指数－例5.1</vt:lpstr>
      <vt:lpstr>基尼指数－例5.1</vt:lpstr>
      <vt:lpstr>属性选择度量比较</vt:lpstr>
      <vt:lpstr>过度拟合和树剪枝</vt:lpstr>
      <vt:lpstr>可伸缩性和决策树归纳</vt:lpstr>
      <vt:lpstr>雨林－例子</vt:lpstr>
      <vt:lpstr>决策树－例5.2（作业）</vt:lpstr>
      <vt:lpstr>决策树－例5.2（作业）</vt:lpstr>
      <vt:lpstr>决策树－例5.2（作业）</vt:lpstr>
      <vt:lpstr>决策树－例5.2（作业）</vt:lpstr>
      <vt:lpstr>贝叶斯定理</vt:lpstr>
      <vt:lpstr>朴素贝叶斯分类</vt:lpstr>
      <vt:lpstr>不足</vt:lpstr>
      <vt:lpstr>不足</vt:lpstr>
      <vt:lpstr>不足</vt:lpstr>
      <vt:lpstr>朴素贝叶斯分类－例5.3</vt:lpstr>
      <vt:lpstr>朴素贝叶斯分类－例5.3</vt:lpstr>
      <vt:lpstr>朴素贝叶斯分类－例5.4（作业）</vt:lpstr>
      <vt:lpstr>朴素贝叶斯分类－例5.4（作业）</vt:lpstr>
      <vt:lpstr>朴素贝叶斯分类－例5.4（作业）</vt:lpstr>
      <vt:lpstr>朴素贝叶斯分类－例5.4（作业）</vt:lpstr>
      <vt:lpstr>使用IF-THEN规则分类</vt:lpstr>
      <vt:lpstr>使用IF-THEN规则分类</vt:lpstr>
      <vt:lpstr>由决策树提取规则</vt:lpstr>
      <vt:lpstr>由决策树提取规则－例子</vt:lpstr>
      <vt:lpstr>5.4 模型评估与选择</vt:lpstr>
      <vt:lpstr>评估分类器性能的度量</vt:lpstr>
      <vt:lpstr>混淆矩阵</vt:lpstr>
      <vt:lpstr>准确性、错误率、灵敏性和特效性</vt:lpstr>
      <vt:lpstr>精度、召回率、 F 度量 </vt:lpstr>
      <vt:lpstr>评估分类器性能的度量</vt:lpstr>
      <vt:lpstr>例子</vt:lpstr>
      <vt:lpstr>评估一个分类器准确率的方法</vt:lpstr>
      <vt:lpstr>评估一个分类器准确率的方法</vt:lpstr>
      <vt:lpstr>使用统计显著性检验选择模型</vt:lpstr>
      <vt:lpstr>使用统计显著性检验选择模型</vt:lpstr>
      <vt:lpstr>t-检验</vt:lpstr>
      <vt:lpstr>使用统计显著性检验选择模型</vt:lpstr>
      <vt:lpstr>基于成本效益和ROC曲线比较分类器</vt:lpstr>
      <vt:lpstr>基于成本效益和ROC曲线比较分类器</vt:lpstr>
      <vt:lpstr>基于成本效益和ROC曲线比较分类器</vt:lpstr>
      <vt:lpstr>5.6 提高分类准确率的技术</vt:lpstr>
      <vt:lpstr>装袋</vt:lpstr>
      <vt:lpstr>提升</vt:lpstr>
      <vt:lpstr>Adaboost</vt:lpstr>
      <vt:lpstr>Adaboost</vt:lpstr>
      <vt:lpstr>提高类不平衡数据的分类准确率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DM5 分类与预测</dc:title>
  <dc:creator>syr</dc:creator>
  <cp:lastModifiedBy>syr</cp:lastModifiedBy>
  <cp:revision>262</cp:revision>
  <dcterms:created xsi:type="dcterms:W3CDTF">2017-12-14T14:48:12Z</dcterms:created>
  <dcterms:modified xsi:type="dcterms:W3CDTF">2017-12-23T16:51:37Z</dcterms:modified>
</cp:coreProperties>
</file>