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9"/>
  </p:notesMasterIdLst>
  <p:sldIdLst>
    <p:sldId id="262" r:id="rId2"/>
    <p:sldId id="263" r:id="rId3"/>
    <p:sldId id="264" r:id="rId4"/>
    <p:sldId id="265" r:id="rId5"/>
    <p:sldId id="266" r:id="rId6"/>
    <p:sldId id="268" r:id="rId7"/>
    <p:sldId id="270" r:id="rId8"/>
    <p:sldId id="271" r:id="rId9"/>
    <p:sldId id="272" r:id="rId10"/>
    <p:sldId id="273" r:id="rId11"/>
    <p:sldId id="274" r:id="rId12"/>
    <p:sldId id="275" r:id="rId13"/>
    <p:sldId id="277" r:id="rId14"/>
    <p:sldId id="278" r:id="rId15"/>
    <p:sldId id="279" r:id="rId16"/>
    <p:sldId id="280" r:id="rId17"/>
    <p:sldId id="281" r:id="rId18"/>
    <p:sldId id="282" r:id="rId19"/>
    <p:sldId id="283" r:id="rId20"/>
    <p:sldId id="284" r:id="rId21"/>
    <p:sldId id="297" r:id="rId22"/>
    <p:sldId id="298" r:id="rId23"/>
    <p:sldId id="285" r:id="rId24"/>
    <p:sldId id="286" r:id="rId25"/>
    <p:sldId id="287" r:id="rId26"/>
    <p:sldId id="288" r:id="rId27"/>
    <p:sldId id="289" r:id="rId28"/>
    <p:sldId id="290" r:id="rId29"/>
    <p:sldId id="291" r:id="rId30"/>
    <p:sldId id="292" r:id="rId31"/>
    <p:sldId id="293" r:id="rId32"/>
    <p:sldId id="294" r:id="rId33"/>
    <p:sldId id="296" r:id="rId34"/>
    <p:sldId id="295" r:id="rId35"/>
    <p:sldId id="299" r:id="rId36"/>
    <p:sldId id="300" r:id="rId37"/>
    <p:sldId id="301" r:id="rId38"/>
    <p:sldId id="302" r:id="rId39"/>
    <p:sldId id="303" r:id="rId40"/>
    <p:sldId id="305" r:id="rId41"/>
    <p:sldId id="306" r:id="rId42"/>
    <p:sldId id="307" r:id="rId43"/>
    <p:sldId id="326" r:id="rId44"/>
    <p:sldId id="308" r:id="rId45"/>
    <p:sldId id="309" r:id="rId46"/>
    <p:sldId id="310" r:id="rId47"/>
    <p:sldId id="311" r:id="rId48"/>
    <p:sldId id="312" r:id="rId49"/>
    <p:sldId id="313" r:id="rId50"/>
    <p:sldId id="314" r:id="rId51"/>
    <p:sldId id="324" r:id="rId52"/>
    <p:sldId id="316" r:id="rId53"/>
    <p:sldId id="317" r:id="rId54"/>
    <p:sldId id="320" r:id="rId55"/>
    <p:sldId id="321" r:id="rId56"/>
    <p:sldId id="322" r:id="rId57"/>
    <p:sldId id="323"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41" autoAdjust="0"/>
    <p:restoredTop sz="79439" autoAdjust="0"/>
  </p:normalViewPr>
  <p:slideViewPr>
    <p:cSldViewPr>
      <p:cViewPr varScale="1">
        <p:scale>
          <a:sx n="53" d="100"/>
          <a:sy n="53" d="100"/>
        </p:scale>
        <p:origin x="-1372"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5.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NULL"/><Relationship Id="rId5" Type="http://schemas.openxmlformats.org/officeDocument/2006/relationships/image" Target="../media/image80.wmf"/><Relationship Id="rId4"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wmf"/><Relationship Id="rId1" Type="http://schemas.openxmlformats.org/officeDocument/2006/relationships/image" Target="../media/image8.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NULL"/><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FD337-31C3-4F5B-B325-A4AA58BDC104}" type="datetimeFigureOut">
              <a:rPr lang="zh-CN" altLang="en-US" smtClean="0"/>
              <a:t>2018/1/4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383C0-F184-4334-8370-446A8473035D}" type="slidenum">
              <a:rPr lang="zh-CN" altLang="en-US" smtClean="0"/>
              <a:t>‹#›</a:t>
            </a:fld>
            <a:endParaRPr lang="zh-CN" altLang="en-US"/>
          </a:p>
        </p:txBody>
      </p:sp>
    </p:spTree>
    <p:extLst>
      <p:ext uri="{BB962C8B-B14F-4D97-AF65-F5344CB8AC3E}">
        <p14:creationId xmlns:p14="http://schemas.microsoft.com/office/powerpoint/2010/main" val="254580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383C0-F184-4334-8370-446A8473035D}" type="slidenum">
              <a:rPr lang="zh-CN" altLang="en-US" smtClean="0"/>
              <a:t>1</a:t>
            </a:fld>
            <a:endParaRPr lang="zh-CN" altLang="en-US"/>
          </a:p>
        </p:txBody>
      </p:sp>
    </p:spTree>
    <p:extLst>
      <p:ext uri="{BB962C8B-B14F-4D97-AF65-F5344CB8AC3E}">
        <p14:creationId xmlns:p14="http://schemas.microsoft.com/office/powerpoint/2010/main" val="424557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383C0-F184-4334-8370-446A8473035D}" type="slidenum">
              <a:rPr lang="zh-CN" altLang="en-US" smtClean="0"/>
              <a:t>2</a:t>
            </a:fld>
            <a:endParaRPr lang="zh-CN" altLang="en-US"/>
          </a:p>
        </p:txBody>
      </p:sp>
    </p:spTree>
    <p:extLst>
      <p:ext uri="{BB962C8B-B14F-4D97-AF65-F5344CB8AC3E}">
        <p14:creationId xmlns:p14="http://schemas.microsoft.com/office/powerpoint/2010/main" val="35196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3383C0-F184-4334-8370-446A8473035D}" type="slidenum">
              <a:rPr lang="zh-CN" altLang="en-US" smtClean="0"/>
              <a:t>13</a:t>
            </a:fld>
            <a:endParaRPr lang="zh-CN" altLang="en-US"/>
          </a:p>
        </p:txBody>
      </p:sp>
    </p:spTree>
    <p:extLst>
      <p:ext uri="{BB962C8B-B14F-4D97-AF65-F5344CB8AC3E}">
        <p14:creationId xmlns:p14="http://schemas.microsoft.com/office/powerpoint/2010/main" val="1277834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solidFill>
                <a:srgbClr val="000000"/>
              </a:solidFill>
              <a:latin typeface="微软雅黑" panose="020B0503020204020204" pitchFamily="34" charset="-122"/>
              <a:ea typeface="微软雅黑" panose="020B0503020204020204" pitchFamily="34" charset="-122"/>
              <a:sym typeface="华文新魏" pitchFamily="2" charset="-122"/>
            </a:endParaRPr>
          </a:p>
        </p:txBody>
      </p:sp>
      <p:sp>
        <p:nvSpPr>
          <p:cNvPr id="4" name="灯片编号占位符 3"/>
          <p:cNvSpPr>
            <a:spLocks noGrp="1"/>
          </p:cNvSpPr>
          <p:nvPr>
            <p:ph type="sldNum" sz="quarter" idx="10"/>
          </p:nvPr>
        </p:nvSpPr>
        <p:spPr/>
        <p:txBody>
          <a:bodyPr/>
          <a:lstStyle/>
          <a:p>
            <a:fld id="{843383C0-F184-4334-8370-446A8473035D}" type="slidenum">
              <a:rPr lang="zh-CN" altLang="en-US" smtClean="0"/>
              <a:t>57</a:t>
            </a:fld>
            <a:endParaRPr lang="zh-CN" altLang="en-US"/>
          </a:p>
        </p:txBody>
      </p:sp>
    </p:spTree>
    <p:extLst>
      <p:ext uri="{BB962C8B-B14F-4D97-AF65-F5344CB8AC3E}">
        <p14:creationId xmlns:p14="http://schemas.microsoft.com/office/powerpoint/2010/main" val="241215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6BBF7D-60FD-41A8-B2A5-CDB5465318C3}"/>
              </a:ext>
            </a:extLst>
          </p:cNvPr>
          <p:cNvSpPr>
            <a:spLocks noGrp="1"/>
          </p:cNvSpPr>
          <p:nvPr>
            <p:ph type="title"/>
          </p:nvPr>
        </p:nvSpPr>
        <p:spPr>
          <a:xfrm>
            <a:off x="179512" y="134347"/>
            <a:ext cx="8784976" cy="486341"/>
          </a:xfrm>
          <a:prstGeom prst="rect">
            <a:avLst/>
          </a:prstGeom>
        </p:spPr>
        <p:txBody>
          <a:bodyPr anchor="ctr"/>
          <a:lstStyle>
            <a:lvl1pPr>
              <a:lnSpc>
                <a:spcPct val="100000"/>
              </a:lnSpc>
              <a:defRPr sz="2400"/>
            </a:lvl1pPr>
          </a:lstStyle>
          <a:p>
            <a:r>
              <a:rPr lang="zh-CN" altLang="en-US" dirty="0"/>
              <a:t>单击此处编辑母版标题样式</a:t>
            </a:r>
          </a:p>
        </p:txBody>
      </p:sp>
      <p:sp>
        <p:nvSpPr>
          <p:cNvPr id="5" name="内容占位符 4">
            <a:extLst>
              <a:ext uri="{FF2B5EF4-FFF2-40B4-BE49-F238E27FC236}">
                <a16:creationId xmlns:a16="http://schemas.microsoft.com/office/drawing/2014/main" xmlns="" id="{A56DD71E-4D06-44F3-8442-11EF8058442A}"/>
              </a:ext>
            </a:extLst>
          </p:cNvPr>
          <p:cNvSpPr>
            <a:spLocks noGrp="1"/>
          </p:cNvSpPr>
          <p:nvPr>
            <p:ph sz="quarter" idx="10"/>
          </p:nvPr>
        </p:nvSpPr>
        <p:spPr>
          <a:xfrm>
            <a:off x="539552" y="764704"/>
            <a:ext cx="8136904" cy="5527845"/>
          </a:xfrm>
          <a:prstGeom prst="rect">
            <a:avLst/>
          </a:prstGeom>
        </p:spPr>
        <p:txBody>
          <a:bodyPr/>
          <a:lstStyle>
            <a:lvl1pPr marL="360000" indent="-360000">
              <a:lnSpc>
                <a:spcPct val="150000"/>
              </a:lnSpc>
              <a:spcBef>
                <a:spcPts val="500"/>
              </a:spcBef>
              <a:buFont typeface="Wingdings" panose="05000000000000000000" pitchFamily="2" charset="2"/>
              <a:buChar char=""/>
              <a:defRPr sz="2200" b="0">
                <a:solidFill>
                  <a:srgbClr val="0000FF"/>
                </a:solidFill>
              </a:defRPr>
            </a:lvl1pPr>
            <a:lvl2pPr marL="720000" indent="-288000">
              <a:lnSpc>
                <a:spcPct val="150000"/>
              </a:lnSpc>
              <a:spcBef>
                <a:spcPts val="500"/>
              </a:spcBef>
              <a:buFont typeface="Wingdings" panose="05000000000000000000" pitchFamily="2" charset="2"/>
              <a:buChar char="Ø"/>
              <a:defRPr sz="2000" b="0"/>
            </a:lvl2pPr>
            <a:lvl3pPr marL="1080000" indent="-216000">
              <a:lnSpc>
                <a:spcPct val="150000"/>
              </a:lnSpc>
              <a:spcBef>
                <a:spcPts val="500"/>
              </a:spcBef>
              <a:defRPr sz="2000"/>
            </a:lvl3pPr>
            <a:lvl4pPr>
              <a:lnSpc>
                <a:spcPct val="100000"/>
              </a:lnSpc>
              <a:defRPr/>
            </a:lvl4pPr>
            <a:lvl5pPr>
              <a:lnSpc>
                <a:spcPct val="100000"/>
              </a:lnSpc>
              <a:defRPr/>
            </a:lvl5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90885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6BBF7D-60FD-41A8-B2A5-CDB5465318C3}"/>
              </a:ext>
            </a:extLst>
          </p:cNvPr>
          <p:cNvSpPr>
            <a:spLocks noGrp="1"/>
          </p:cNvSpPr>
          <p:nvPr>
            <p:ph type="title"/>
          </p:nvPr>
        </p:nvSpPr>
        <p:spPr>
          <a:xfrm>
            <a:off x="179512" y="134347"/>
            <a:ext cx="8784976" cy="486341"/>
          </a:xfrm>
          <a:prstGeom prst="rect">
            <a:avLst/>
          </a:prstGeom>
        </p:spPr>
        <p:txBody>
          <a:bodyPr anchor="ctr"/>
          <a:lstStyle>
            <a:lvl1pPr>
              <a:lnSpc>
                <a:spcPct val="100000"/>
              </a:lnSpc>
              <a:defRPr sz="2400"/>
            </a:lvl1pPr>
          </a:lstStyle>
          <a:p>
            <a:r>
              <a:rPr lang="zh-CN" altLang="en-US" dirty="0"/>
              <a:t>单击此处编辑母版标题样式</a:t>
            </a:r>
          </a:p>
        </p:txBody>
      </p:sp>
    </p:spTree>
    <p:extLst>
      <p:ext uri="{BB962C8B-B14F-4D97-AF65-F5344CB8AC3E}">
        <p14:creationId xmlns:p14="http://schemas.microsoft.com/office/powerpoint/2010/main" val="478406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图片2">
            <a:extLst>
              <a:ext uri="{FF2B5EF4-FFF2-40B4-BE49-F238E27FC236}">
                <a16:creationId xmlns:a16="http://schemas.microsoft.com/office/drawing/2014/main" xmlns="" id="{ED5CBDB8-B62F-42DB-8A64-F08039575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1">
            <a:extLst>
              <a:ext uri="{FF2B5EF4-FFF2-40B4-BE49-F238E27FC236}">
                <a16:creationId xmlns:a16="http://schemas.microsoft.com/office/drawing/2014/main" xmlns="" id="{E23EC5C2-D76D-4537-AFB3-7AE7018F3F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2">
            <a:extLst>
              <a:ext uri="{FF2B5EF4-FFF2-40B4-BE49-F238E27FC236}">
                <a16:creationId xmlns:a16="http://schemas.microsoft.com/office/drawing/2014/main" xmlns="" id="{640FB178-E880-4380-A6AD-6ED4A373D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1">
            <a:extLst>
              <a:ext uri="{FF2B5EF4-FFF2-40B4-BE49-F238E27FC236}">
                <a16:creationId xmlns:a16="http://schemas.microsoft.com/office/drawing/2014/main" xmlns="" id="{A93D94EA-1441-4C85-B685-39F6D680F2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a:extLst>
              <a:ext uri="{FF2B5EF4-FFF2-40B4-BE49-F238E27FC236}">
                <a16:creationId xmlns:a16="http://schemas.microsoft.com/office/drawing/2014/main" xmlns="" id="{4D4FD7FD-422B-4124-9DD4-F6F5B1385EA0}"/>
              </a:ext>
            </a:extLst>
          </p:cNvPr>
          <p:cNvSpPr txBox="1"/>
          <p:nvPr/>
        </p:nvSpPr>
        <p:spPr>
          <a:xfrm>
            <a:off x="177800" y="207964"/>
            <a:ext cx="1314450" cy="265457"/>
          </a:xfrm>
          <a:prstGeom prst="rect">
            <a:avLst/>
          </a:prstGeom>
          <a:noFill/>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defRPr/>
            </a:pPr>
            <a:endParaRPr lang="zh-CN" altLang="zh-CN" sz="1125">
              <a:solidFill>
                <a:srgbClr val="0D0D0D"/>
              </a:solidFill>
              <a:latin typeface="华文行楷" pitchFamily="2" charset="-122"/>
              <a:ea typeface="华文行楷" pitchFamily="2" charset="-122"/>
              <a:cs typeface="Tahoma" pitchFamily="34" charset="0"/>
            </a:endParaRPr>
          </a:p>
        </p:txBody>
      </p:sp>
      <p:sp>
        <p:nvSpPr>
          <p:cNvPr id="12" name="标题 1">
            <a:extLst>
              <a:ext uri="{FF2B5EF4-FFF2-40B4-BE49-F238E27FC236}">
                <a16:creationId xmlns:a16="http://schemas.microsoft.com/office/drawing/2014/main" xmlns="" id="{6F4D9714-E6FD-4E2B-BDC5-71C9BAC36887}"/>
              </a:ext>
            </a:extLst>
          </p:cNvPr>
          <p:cNvSpPr txBox="1">
            <a:spLocks noChangeArrowheads="1"/>
          </p:cNvSpPr>
          <p:nvPr/>
        </p:nvSpPr>
        <p:spPr bwMode="auto">
          <a:xfrm>
            <a:off x="1905000" y="115888"/>
            <a:ext cx="571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800" b="1">
                <a:solidFill>
                  <a:schemeClr val="bg1"/>
                </a:solidFill>
                <a:latin typeface="微软雅黑" panose="020B0503020204020204" pitchFamily="34" charset="-122"/>
                <a:ea typeface="微软雅黑" panose="020B0503020204020204" pitchFamily="34" charset="-122"/>
              </a:rPr>
              <a:t>单击此处编辑母版标题样式</a:t>
            </a:r>
          </a:p>
        </p:txBody>
      </p:sp>
      <p:pic>
        <p:nvPicPr>
          <p:cNvPr id="13" name="Picture 6" descr="图片2">
            <a:extLst>
              <a:ext uri="{FF2B5EF4-FFF2-40B4-BE49-F238E27FC236}">
                <a16:creationId xmlns:a16="http://schemas.microsoft.com/office/drawing/2014/main" xmlns="" id="{602D97AB-F1E3-4160-B492-64F78D3AE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图片1">
            <a:extLst>
              <a:ext uri="{FF2B5EF4-FFF2-40B4-BE49-F238E27FC236}">
                <a16:creationId xmlns:a16="http://schemas.microsoft.com/office/drawing/2014/main" xmlns="" id="{90932187-675A-4D89-AE6B-D1264FFA2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图片2">
            <a:extLst>
              <a:ext uri="{FF2B5EF4-FFF2-40B4-BE49-F238E27FC236}">
                <a16:creationId xmlns:a16="http://schemas.microsoft.com/office/drawing/2014/main" xmlns="" id="{94E30BF6-4B32-4B38-89A6-1A87EB90D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图片1">
            <a:extLst>
              <a:ext uri="{FF2B5EF4-FFF2-40B4-BE49-F238E27FC236}">
                <a16:creationId xmlns:a16="http://schemas.microsoft.com/office/drawing/2014/main" xmlns="" id="{8EF8BD46-9E6E-42C4-835C-4FBD70BBAB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8">
            <a:extLst>
              <a:ext uri="{FF2B5EF4-FFF2-40B4-BE49-F238E27FC236}">
                <a16:creationId xmlns:a16="http://schemas.microsoft.com/office/drawing/2014/main" xmlns="" id="{7C5E6803-83B9-4F56-B6E7-B8681758C8C6}"/>
              </a:ext>
            </a:extLst>
          </p:cNvPr>
          <p:cNvSpPr>
            <a:spLocks noChangeArrowheads="1"/>
          </p:cNvSpPr>
          <p:nvPr/>
        </p:nvSpPr>
        <p:spPr bwMode="ltGray">
          <a:xfrm>
            <a:off x="0" y="6579909"/>
            <a:ext cx="9144000" cy="291446"/>
          </a:xfrm>
          <a:prstGeom prst="rect">
            <a:avLst/>
          </a:prstGeom>
          <a:gradFill rotWithShape="1">
            <a:gsLst>
              <a:gs pos="0">
                <a:schemeClr val="accent1"/>
              </a:gs>
              <a:gs pos="100000">
                <a:schemeClr val="accent2"/>
              </a:gs>
            </a:gsLst>
            <a:lin ang="0" scaled="1"/>
          </a:gradFill>
          <a:ln w="12700" cap="sq">
            <a:noFill/>
            <a:miter lim="800000"/>
            <a:headEnd type="none" w="sm" len="sm"/>
            <a:tailEnd type="none" w="sm" len="sm"/>
          </a:ln>
          <a:effectLst/>
        </p:spPr>
        <p:txBody>
          <a:bodyPr wrap="none" anchor="ctr"/>
          <a:lstStyle/>
          <a:p>
            <a:pPr eaLnBrk="1" hangingPunct="1"/>
            <a:endParaRPr lang="zh-CN" altLang="en-US" sz="1350"/>
          </a:p>
        </p:txBody>
      </p:sp>
    </p:spTree>
    <p:extLst>
      <p:ext uri="{BB962C8B-B14F-4D97-AF65-F5344CB8AC3E}">
        <p14:creationId xmlns:p14="http://schemas.microsoft.com/office/powerpoint/2010/main" val="1297546741"/>
      </p:ext>
    </p:extLst>
  </p:cSld>
  <p:clrMap bg1="lt1" tx1="dk1" bg2="lt2" tx2="dk2" accent1="accent1" accent2="accent2" accent3="accent3" accent4="accent4" accent5="accent5" accent6="accent6" hlink="hlink" folHlink="folHlink"/>
  <p:sldLayoutIdLst>
    <p:sldLayoutId id="2147483663" r:id="rId1"/>
    <p:sldLayoutId id="2147483665" r:id="rId2"/>
  </p:sldLayoutIdLst>
  <p:txStyles>
    <p:titleStyle>
      <a:lvl1pPr algn="ctr" defTabSz="685800" rtl="0" eaLnBrk="1" latinLnBrk="0" hangingPunct="1">
        <a:lnSpc>
          <a:spcPct val="90000"/>
        </a:lnSpc>
        <a:spcBef>
          <a:spcPct val="0"/>
        </a:spcBef>
        <a:buNone/>
        <a:defRPr sz="18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b="1"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1.jpeg"/><Relationship Id="rId5" Type="http://schemas.openxmlformats.org/officeDocument/2006/relationships/image" Target="../media/image8.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3.bin"/><Relationship Id="rId7" Type="http://schemas.openxmlformats.org/officeDocument/2006/relationships/image" Target="../media/image19.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18.wmf"/><Relationship Id="rId10"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9.bin"/><Relationship Id="rId18" Type="http://schemas.openxmlformats.org/officeDocument/2006/relationships/oleObject" Target="../embeddings/oleObject32.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3.wmf"/><Relationship Id="rId17" Type="http://schemas.openxmlformats.org/officeDocument/2006/relationships/image" Target="../media/image35.wmf"/><Relationship Id="rId2" Type="http://schemas.openxmlformats.org/officeDocument/2006/relationships/slideLayout" Target="../slideLayouts/slideLayout1.xml"/><Relationship Id="rId16" Type="http://schemas.openxmlformats.org/officeDocument/2006/relationships/oleObject" Target="../embeddings/oleObject31.bin"/><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2.wmf"/><Relationship Id="rId19" Type="http://schemas.openxmlformats.org/officeDocument/2006/relationships/image" Target="../media/image36.wmf"/><Relationship Id="rId4" Type="http://schemas.openxmlformats.org/officeDocument/2006/relationships/image" Target="../media/image29.wmf"/><Relationship Id="rId9" Type="http://schemas.openxmlformats.org/officeDocument/2006/relationships/oleObject" Target="../embeddings/oleObject27.bin"/><Relationship Id="rId14" Type="http://schemas.openxmlformats.org/officeDocument/2006/relationships/image" Target="../media/image34.wmf"/></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34.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41.wmf"/><Relationship Id="rId11" Type="http://schemas.openxmlformats.org/officeDocument/2006/relationships/image" Target="../media/image44.wmf"/><Relationship Id="rId5" Type="http://schemas.openxmlformats.org/officeDocument/2006/relationships/oleObject" Target="../embeddings/oleObject38.bin"/><Relationship Id="rId10" Type="http://schemas.openxmlformats.org/officeDocument/2006/relationships/image" Target="../media/image43.wmf"/><Relationship Id="rId4" Type="http://schemas.openxmlformats.org/officeDocument/2006/relationships/image" Target="../media/image35.wmf"/><Relationship Id="rId9"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4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3.wmf"/><Relationship Id="rId3" Type="http://schemas.openxmlformats.org/officeDocument/2006/relationships/oleObject" Target="../embeddings/oleObject45.bin"/><Relationship Id="rId7" Type="http://schemas.openxmlformats.org/officeDocument/2006/relationships/image" Target="../media/image50.wmf"/><Relationship Id="rId12" Type="http://schemas.openxmlformats.org/officeDocument/2006/relationships/oleObject" Target="../embeddings/oleObject49.bin"/><Relationship Id="rId17" Type="http://schemas.openxmlformats.org/officeDocument/2006/relationships/image" Target="../media/image55.wmf"/><Relationship Id="rId2" Type="http://schemas.openxmlformats.org/officeDocument/2006/relationships/slideLayout" Target="../slideLayouts/slideLayout1.xml"/><Relationship Id="rId16" Type="http://schemas.openxmlformats.org/officeDocument/2006/relationships/oleObject" Target="../embeddings/oleObject51.bin"/><Relationship Id="rId1" Type="http://schemas.openxmlformats.org/officeDocument/2006/relationships/vmlDrawing" Target="../drawings/vmlDrawing12.vml"/><Relationship Id="rId6" Type="http://schemas.openxmlformats.org/officeDocument/2006/relationships/oleObject" Target="../embeddings/oleObject46.bin"/><Relationship Id="rId11" Type="http://schemas.openxmlformats.org/officeDocument/2006/relationships/image" Target="../media/image52.wmf"/><Relationship Id="rId5" Type="http://schemas.openxmlformats.org/officeDocument/2006/relationships/image" Target="../media/image56.wmf"/><Relationship Id="rId15" Type="http://schemas.openxmlformats.org/officeDocument/2006/relationships/image" Target="../media/image54.wmf"/><Relationship Id="rId10" Type="http://schemas.openxmlformats.org/officeDocument/2006/relationships/oleObject" Target="../embeddings/oleObject48.bin"/><Relationship Id="rId4" Type="http://schemas.openxmlformats.org/officeDocument/2006/relationships/image" Target="../media/image49.wmf"/><Relationship Id="rId9" Type="http://schemas.openxmlformats.org/officeDocument/2006/relationships/image" Target="../media/image51.wmf"/><Relationship Id="rId14"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44.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53.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5.bin"/></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68.wmf"/><Relationship Id="rId5" Type="http://schemas.openxmlformats.org/officeDocument/2006/relationships/oleObject" Target="../embeddings/oleObject57.bin"/><Relationship Id="rId4" Type="http://schemas.openxmlformats.org/officeDocument/2006/relationships/image" Target="../media/image67.wmf"/></Relationships>
</file>

<file path=ppt/slides/_rels/slide3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70.wmf"/><Relationship Id="rId5" Type="http://schemas.openxmlformats.org/officeDocument/2006/relationships/oleObject" Target="../embeddings/oleObject59.bin"/><Relationship Id="rId4" Type="http://schemas.openxmlformats.org/officeDocument/2006/relationships/image" Target="../media/image69.wmf"/></Relationships>
</file>

<file path=ppt/slides/_rels/slide3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6.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73.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oleObject" Target="../embeddings/oleObject66.bin"/><Relationship Id="rId7" Type="http://schemas.openxmlformats.org/officeDocument/2006/relationships/image" Target="../media/image78.wmf"/><Relationship Id="rId12" Type="http://schemas.openxmlformats.org/officeDocument/2006/relationships/image" Target="../media/image81.png"/><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68.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82.wmf"/></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8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1.xml"/><Relationship Id="rId4" Type="http://schemas.openxmlformats.org/officeDocument/2006/relationships/image" Target="../media/image88.emf"/></Relationships>
</file>

<file path=ppt/slides/_rels/slide49.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slideLayout" Target="../slideLayouts/slideLayout1.xml"/><Relationship Id="rId4" Type="http://schemas.openxmlformats.org/officeDocument/2006/relationships/image" Target="../media/image91.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2E2E46-DF29-4FE0-9D95-BA01719CC4AA}"/>
              </a:ext>
            </a:extLst>
          </p:cNvPr>
          <p:cNvSpPr>
            <a:spLocks noGrp="1"/>
          </p:cNvSpPr>
          <p:nvPr>
            <p:ph type="title"/>
          </p:nvPr>
        </p:nvSpPr>
        <p:spPr/>
        <p:txBody>
          <a:bodyPr/>
          <a:lstStyle/>
          <a:p>
            <a:r>
              <a:rPr lang="en-US" altLang="zh-CN" dirty="0"/>
              <a:t>DM6 </a:t>
            </a:r>
            <a:r>
              <a:rPr lang="zh-CN" altLang="en-US" dirty="0"/>
              <a:t>分类（高级方法）</a:t>
            </a:r>
          </a:p>
        </p:txBody>
      </p:sp>
      <p:sp>
        <p:nvSpPr>
          <p:cNvPr id="3" name="内容占位符 2">
            <a:extLst>
              <a:ext uri="{FF2B5EF4-FFF2-40B4-BE49-F238E27FC236}">
                <a16:creationId xmlns:a16="http://schemas.microsoft.com/office/drawing/2014/main" xmlns="" id="{642A2306-9F9C-4CC6-90FC-1150036A31D9}"/>
              </a:ext>
            </a:extLst>
          </p:cNvPr>
          <p:cNvSpPr txBox="1">
            <a:spLocks/>
          </p:cNvSpPr>
          <p:nvPr/>
        </p:nvSpPr>
        <p:spPr>
          <a:xfrm>
            <a:off x="3059832" y="1484784"/>
            <a:ext cx="4248472" cy="2880320"/>
          </a:xfrm>
          <a:prstGeom prst="rect">
            <a:avLst/>
          </a:prstGeom>
        </p:spPr>
        <p:txBody>
          <a:bodyPr>
            <a:noAutofit/>
          </a:bodyPr>
          <a:lstStyle>
            <a:lvl1pPr marL="360000" indent="-360000" algn="l" defTabSz="685800" rtl="0" eaLnBrk="1" latinLnBrk="0" hangingPunct="1">
              <a:lnSpc>
                <a:spcPct val="150000"/>
              </a:lnSpc>
              <a:spcBef>
                <a:spcPts val="500"/>
              </a:spcBef>
              <a:buFont typeface="Wingdings" panose="05000000000000000000" pitchFamily="2" charset="2"/>
              <a:buChar char=""/>
              <a:defRPr sz="2200" b="0" kern="1200">
                <a:solidFill>
                  <a:srgbClr val="0000FF"/>
                </a:solidFill>
                <a:latin typeface="微软雅黑" panose="020B0503020204020204" pitchFamily="34" charset="-122"/>
                <a:ea typeface="微软雅黑" panose="020B0503020204020204" pitchFamily="34" charset="-122"/>
                <a:cs typeface="+mn-cs"/>
              </a:defRPr>
            </a:lvl1pPr>
            <a:lvl2pPr marL="720000" indent="-288000" algn="l" defTabSz="685800" rtl="0" eaLnBrk="1" latinLnBrk="0" hangingPunct="1">
              <a:lnSpc>
                <a:spcPct val="150000"/>
              </a:lnSpc>
              <a:spcBef>
                <a:spcPts val="500"/>
              </a:spcBef>
              <a:buFont typeface="Wingdings" panose="05000000000000000000"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2pPr>
            <a:lvl3pPr marL="1080000" indent="-216000" algn="l" defTabSz="6858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defRPr/>
            </a:pPr>
            <a:r>
              <a:rPr lang="en-US" altLang="zh-CN" sz="2400" dirty="0">
                <a:solidFill>
                  <a:schemeClr val="tx1"/>
                </a:solidFill>
              </a:rPr>
              <a:t>6.1	</a:t>
            </a:r>
            <a:r>
              <a:rPr lang="zh-CN" altLang="en-US" sz="2400" dirty="0">
                <a:solidFill>
                  <a:schemeClr val="tx1"/>
                </a:solidFill>
              </a:rPr>
              <a:t>支持向量机</a:t>
            </a:r>
            <a:r>
              <a:rPr lang="en-US" altLang="zh-CN" sz="2400" dirty="0">
                <a:solidFill>
                  <a:schemeClr val="tx1"/>
                </a:solidFill>
              </a:rPr>
              <a:t/>
            </a:r>
            <a:br>
              <a:rPr lang="en-US" altLang="zh-CN" sz="2400" dirty="0">
                <a:solidFill>
                  <a:schemeClr val="tx1"/>
                </a:solidFill>
              </a:rPr>
            </a:br>
            <a:r>
              <a:rPr lang="en-US" altLang="zh-CN" sz="2400" dirty="0">
                <a:solidFill>
                  <a:schemeClr val="tx1"/>
                </a:solidFill>
              </a:rPr>
              <a:t>6.2	</a:t>
            </a:r>
            <a:r>
              <a:rPr lang="zh-CN" altLang="en-US" sz="2400" dirty="0">
                <a:solidFill>
                  <a:schemeClr val="tx1"/>
                </a:solidFill>
              </a:rPr>
              <a:t>用后向传播分类</a:t>
            </a:r>
            <a:endParaRPr lang="en-US" altLang="zh-CN" sz="2400" dirty="0">
              <a:solidFill>
                <a:schemeClr val="tx1"/>
              </a:solidFill>
            </a:endParaRPr>
          </a:p>
          <a:p>
            <a:pPr marL="0" indent="0" fontAlgn="auto">
              <a:spcAft>
                <a:spcPts val="0"/>
              </a:spcAft>
              <a:buNone/>
              <a:defRPr/>
            </a:pPr>
            <a:r>
              <a:rPr lang="en-US" altLang="zh-CN" sz="2400" dirty="0">
                <a:solidFill>
                  <a:schemeClr val="tx1"/>
                </a:solidFill>
              </a:rPr>
              <a:t>6.3	</a:t>
            </a:r>
            <a:r>
              <a:rPr lang="zh-CN" altLang="en-US" sz="2400" dirty="0">
                <a:solidFill>
                  <a:schemeClr val="tx1"/>
                </a:solidFill>
              </a:rPr>
              <a:t>使用频繁模式分类</a:t>
            </a:r>
            <a:endParaRPr lang="en-US" altLang="zh-CN" sz="2400" dirty="0">
              <a:solidFill>
                <a:schemeClr val="tx1"/>
              </a:solidFill>
            </a:endParaRPr>
          </a:p>
          <a:p>
            <a:pPr marL="0" indent="0" fontAlgn="auto">
              <a:spcAft>
                <a:spcPts val="0"/>
              </a:spcAft>
              <a:buNone/>
              <a:defRPr/>
            </a:pPr>
            <a:r>
              <a:rPr lang="en-US" altLang="zh-CN" sz="2400" dirty="0">
                <a:solidFill>
                  <a:schemeClr val="tx1"/>
                </a:solidFill>
              </a:rPr>
              <a:t>6.4	</a:t>
            </a:r>
            <a:r>
              <a:rPr lang="zh-CN" altLang="en-US" sz="2400" dirty="0">
                <a:solidFill>
                  <a:schemeClr val="tx1"/>
                </a:solidFill>
              </a:rPr>
              <a:t>惰性学习法</a:t>
            </a:r>
            <a:endParaRPr lang="en-US" altLang="zh-CN" sz="2400" dirty="0">
              <a:solidFill>
                <a:schemeClr val="tx1"/>
              </a:solidFill>
            </a:endParaRPr>
          </a:p>
          <a:p>
            <a:pPr marL="0" indent="0" fontAlgn="auto">
              <a:spcAft>
                <a:spcPts val="0"/>
              </a:spcAft>
              <a:buNone/>
              <a:defRPr/>
            </a:pPr>
            <a:endParaRPr lang="en-US" altLang="zh-CN" sz="2400" dirty="0">
              <a:solidFill>
                <a:schemeClr val="tx1"/>
              </a:solidFill>
            </a:endParaRPr>
          </a:p>
        </p:txBody>
      </p:sp>
    </p:spTree>
    <p:extLst>
      <p:ext uri="{BB962C8B-B14F-4D97-AF65-F5344CB8AC3E}">
        <p14:creationId xmlns:p14="http://schemas.microsoft.com/office/powerpoint/2010/main" val="386459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9551D1-6785-43B7-8557-F4BFEA794250}"/>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7F60F815-1B7D-4940-B51D-7AEFE9F8E0EF}"/>
              </a:ext>
            </a:extLst>
          </p:cNvPr>
          <p:cNvSpPr>
            <a:spLocks noGrp="1"/>
          </p:cNvSpPr>
          <p:nvPr>
            <p:ph sz="quarter" idx="10"/>
          </p:nvPr>
        </p:nvSpPr>
        <p:spPr/>
        <p:txBody>
          <a:bodyPr/>
          <a:lstStyle/>
          <a:p>
            <a:r>
              <a:rPr lang="en-US" altLang="zh-CN" dirty="0"/>
              <a:t>1</a:t>
            </a:r>
            <a:r>
              <a:rPr lang="zh-CN" altLang="en-US" dirty="0"/>
              <a:t>、如何利用</a:t>
            </a:r>
            <a:r>
              <a:rPr lang="en-US" altLang="zh-CN" dirty="0"/>
              <a:t> </a:t>
            </a:r>
            <a:r>
              <a:rPr lang="en-US" altLang="zh-CN" i="1" dirty="0"/>
              <a:t>w</a:t>
            </a:r>
            <a:r>
              <a:rPr lang="en-US" altLang="zh-CN" dirty="0"/>
              <a:t> </a:t>
            </a:r>
            <a:r>
              <a:rPr lang="zh-CN" altLang="en-US" dirty="0"/>
              <a:t>与 </a:t>
            </a:r>
            <a:r>
              <a:rPr lang="en-US" altLang="zh-CN" i="1" dirty="0"/>
              <a:t>b</a:t>
            </a:r>
            <a:r>
              <a:rPr lang="en-US" altLang="zh-CN" dirty="0"/>
              <a:t> </a:t>
            </a:r>
            <a:r>
              <a:rPr lang="zh-CN" altLang="en-US" dirty="0"/>
              <a:t>计算边缘？</a:t>
            </a:r>
            <a:endParaRPr lang="en-US" altLang="zh-CN" dirty="0"/>
          </a:p>
          <a:p>
            <a:endParaRPr lang="zh-CN" altLang="en-US" dirty="0"/>
          </a:p>
        </p:txBody>
      </p:sp>
      <p:sp>
        <p:nvSpPr>
          <p:cNvPr id="16" name="Rectangle 22">
            <a:extLst>
              <a:ext uri="{FF2B5EF4-FFF2-40B4-BE49-F238E27FC236}">
                <a16:creationId xmlns:a16="http://schemas.microsoft.com/office/drawing/2014/main" xmlns="" id="{9864DEE3-2B99-436A-AFF3-BEAA426D5CA1}"/>
              </a:ext>
            </a:extLst>
          </p:cNvPr>
          <p:cNvSpPr txBox="1">
            <a:spLocks noChangeArrowheads="1"/>
          </p:cNvSpPr>
          <p:nvPr/>
        </p:nvSpPr>
        <p:spPr>
          <a:xfrm>
            <a:off x="1573832" y="3587576"/>
            <a:ext cx="6010220" cy="3048000"/>
          </a:xfrm>
          <a:noFill/>
          <a:ln/>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650" b="1"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sz="2000" b="0" dirty="0"/>
              <a:t>Plus-plane   =    </a:t>
            </a:r>
            <a:r>
              <a:rPr lang="en-US" altLang="zh-CN" sz="2000" b="0" i="1" dirty="0"/>
              <a:t>{ x : w . x + b = +1 }</a:t>
            </a:r>
          </a:p>
          <a:p>
            <a:pPr fontAlgn="auto">
              <a:spcAft>
                <a:spcPts val="0"/>
              </a:spcAft>
            </a:pPr>
            <a:r>
              <a:rPr lang="en-US" altLang="zh-CN" sz="2000" b="0" dirty="0"/>
              <a:t>Minus-plane =   </a:t>
            </a:r>
            <a:r>
              <a:rPr lang="en-US" altLang="zh-CN" sz="2000" b="0" i="1" dirty="0"/>
              <a:t>{ x : w . x + b = -1 }</a:t>
            </a:r>
          </a:p>
          <a:p>
            <a:pPr fontAlgn="auto">
              <a:spcAft>
                <a:spcPts val="0"/>
              </a:spcAft>
            </a:pPr>
            <a:r>
              <a:rPr lang="zh-CN" altLang="en-US" sz="2000" b="0" dirty="0"/>
              <a:t>向量</a:t>
            </a:r>
            <a:r>
              <a:rPr lang="en-US" altLang="zh-CN" sz="2000" b="0" dirty="0"/>
              <a:t> w </a:t>
            </a:r>
            <a:r>
              <a:rPr lang="zh-CN" altLang="en-US" sz="2000" b="0" dirty="0"/>
              <a:t>与 </a:t>
            </a:r>
            <a:r>
              <a:rPr lang="en-US" altLang="zh-CN" sz="2000" b="0" dirty="0"/>
              <a:t>Plus Plane </a:t>
            </a:r>
            <a:r>
              <a:rPr lang="zh-CN" altLang="en-US" sz="2000" b="0" dirty="0"/>
              <a:t>垂直</a:t>
            </a:r>
            <a:endParaRPr lang="en-US" altLang="zh-CN" sz="2000" b="0" dirty="0"/>
          </a:p>
          <a:p>
            <a:pPr fontAlgn="auto">
              <a:spcAft>
                <a:spcPts val="0"/>
              </a:spcAft>
            </a:pPr>
            <a:r>
              <a:rPr lang="zh-CN" altLang="en-US" sz="2000" b="0" dirty="0"/>
              <a:t>设 </a:t>
            </a:r>
            <a:r>
              <a:rPr lang="en-US" altLang="zh-CN" sz="2000" b="0" i="1" dirty="0"/>
              <a:t>x</a:t>
            </a:r>
            <a:r>
              <a:rPr lang="en-US" altLang="zh-CN" sz="2000" b="0" i="1" baseline="30000" dirty="0"/>
              <a:t>-</a:t>
            </a:r>
            <a:r>
              <a:rPr lang="en-US" altLang="zh-CN" sz="2000" b="0" dirty="0"/>
              <a:t> </a:t>
            </a:r>
            <a:r>
              <a:rPr lang="zh-CN" altLang="en-US" sz="2000" b="0" dirty="0"/>
              <a:t>是 </a:t>
            </a:r>
            <a:r>
              <a:rPr lang="en-US" altLang="zh-CN" sz="2000" b="0" dirty="0"/>
              <a:t>minus plane</a:t>
            </a:r>
            <a:r>
              <a:rPr lang="zh-CN" altLang="en-US" sz="2000" b="0" dirty="0"/>
              <a:t>上任意一点</a:t>
            </a:r>
          </a:p>
          <a:p>
            <a:pPr fontAlgn="auto">
              <a:spcAft>
                <a:spcPts val="0"/>
              </a:spcAft>
            </a:pPr>
            <a:r>
              <a:rPr lang="zh-CN" altLang="en-US" sz="2000" b="0" dirty="0"/>
              <a:t>设 </a:t>
            </a:r>
            <a:r>
              <a:rPr lang="en-US" altLang="zh-CN" sz="2000" b="0" i="1" dirty="0"/>
              <a:t>x</a:t>
            </a:r>
            <a:r>
              <a:rPr lang="en-US" altLang="zh-CN" sz="2000" b="0" i="1" baseline="30000" dirty="0"/>
              <a:t>+</a:t>
            </a:r>
            <a:r>
              <a:rPr lang="zh-CN" altLang="en-US" sz="2000" b="0" dirty="0"/>
              <a:t>是</a:t>
            </a:r>
            <a:r>
              <a:rPr lang="en-US" altLang="zh-CN" sz="2000" b="0" dirty="0"/>
              <a:t>plus-plane</a:t>
            </a:r>
            <a:r>
              <a:rPr lang="zh-CN" altLang="en-US" sz="2000" b="0" dirty="0"/>
              <a:t>上距离 </a:t>
            </a:r>
            <a:r>
              <a:rPr lang="en-US" altLang="zh-CN" sz="2000" b="0" i="1" dirty="0"/>
              <a:t>x</a:t>
            </a:r>
            <a:r>
              <a:rPr lang="en-US" altLang="zh-CN" sz="2000" b="0" i="1" baseline="30000" dirty="0"/>
              <a:t>-</a:t>
            </a:r>
            <a:r>
              <a:rPr lang="zh-CN" altLang="en-US" sz="2000" b="0" dirty="0"/>
              <a:t>最近的点</a:t>
            </a:r>
            <a:endParaRPr lang="en-US" altLang="zh-CN" sz="2000" b="0" dirty="0"/>
          </a:p>
          <a:p>
            <a:pPr marL="0" indent="0" fontAlgn="auto">
              <a:spcAft>
                <a:spcPts val="0"/>
              </a:spcAft>
              <a:buFont typeface="Arial" panose="020B0604020202020204" pitchFamily="34" charset="0"/>
              <a:buNone/>
            </a:pPr>
            <a:r>
              <a:rPr lang="en-US" altLang="zh-CN" sz="2000" b="0" dirty="0">
                <a:solidFill>
                  <a:srgbClr val="FF0000"/>
                </a:solidFill>
              </a:rPr>
              <a:t>2</a:t>
            </a:r>
            <a:r>
              <a:rPr lang="zh-CN" altLang="en-US" sz="2000" b="0" dirty="0">
                <a:solidFill>
                  <a:srgbClr val="FF0000"/>
                </a:solidFill>
              </a:rPr>
              <a:t>）</a:t>
            </a:r>
            <a:r>
              <a:rPr lang="zh-CN" altLang="en-US" sz="2000" b="0" dirty="0"/>
              <a:t>对于某实数</a:t>
            </a:r>
            <a:r>
              <a:rPr lang="en-US" altLang="zh-CN" sz="2000" b="0" i="1" dirty="0" err="1">
                <a:latin typeface="Symbol" pitchFamily="18" charset="2"/>
                <a:ea typeface="宋体" charset="-122"/>
              </a:rPr>
              <a:t>l，</a:t>
            </a:r>
            <a:r>
              <a:rPr lang="en-US" altLang="zh-CN" sz="2000" b="0" i="1" dirty="0" err="1">
                <a:solidFill>
                  <a:srgbClr val="FF0000"/>
                </a:solidFill>
                <a:ea typeface="宋体" charset="-122"/>
              </a:rPr>
              <a:t>x</a:t>
            </a:r>
            <a:r>
              <a:rPr lang="en-US" altLang="zh-CN" sz="2000" b="0" i="1" baseline="30000" dirty="0">
                <a:solidFill>
                  <a:srgbClr val="FF0000"/>
                </a:solidFill>
                <a:ea typeface="宋体" charset="-122"/>
              </a:rPr>
              <a:t>+</a:t>
            </a:r>
            <a:r>
              <a:rPr lang="en-US" altLang="zh-CN" sz="2000" b="0" dirty="0">
                <a:solidFill>
                  <a:srgbClr val="FF0000"/>
                </a:solidFill>
                <a:ea typeface="宋体" charset="-122"/>
              </a:rPr>
              <a:t> = </a:t>
            </a:r>
            <a:r>
              <a:rPr lang="en-US" altLang="zh-CN" sz="2000" b="0" i="1" dirty="0">
                <a:solidFill>
                  <a:srgbClr val="FF0000"/>
                </a:solidFill>
                <a:ea typeface="宋体" charset="-122"/>
              </a:rPr>
              <a:t>x</a:t>
            </a:r>
            <a:r>
              <a:rPr lang="en-US" altLang="zh-CN" sz="2000" b="0" i="1" baseline="30000" dirty="0">
                <a:solidFill>
                  <a:srgbClr val="FF0000"/>
                </a:solidFill>
                <a:ea typeface="宋体" charset="-122"/>
              </a:rPr>
              <a:t>-</a:t>
            </a:r>
            <a:r>
              <a:rPr lang="en-US" altLang="zh-CN" sz="2000" b="0" dirty="0">
                <a:solidFill>
                  <a:srgbClr val="FF0000"/>
                </a:solidFill>
                <a:ea typeface="宋体" charset="-122"/>
              </a:rPr>
              <a:t> + </a:t>
            </a:r>
            <a:r>
              <a:rPr lang="en-US" altLang="zh-CN" sz="2000" b="0" i="1" dirty="0">
                <a:solidFill>
                  <a:srgbClr val="FF0000"/>
                </a:solidFill>
                <a:latin typeface="Symbol" pitchFamily="18" charset="2"/>
                <a:ea typeface="宋体" charset="-122"/>
              </a:rPr>
              <a:t>l</a:t>
            </a:r>
            <a:r>
              <a:rPr lang="en-US" altLang="zh-CN" sz="2000" b="0" dirty="0">
                <a:solidFill>
                  <a:srgbClr val="FF0000"/>
                </a:solidFill>
                <a:ea typeface="宋体" charset="-122"/>
              </a:rPr>
              <a:t> </a:t>
            </a:r>
            <a:r>
              <a:rPr lang="en-US" altLang="zh-CN" sz="2000" b="0" i="1" dirty="0">
                <a:solidFill>
                  <a:srgbClr val="FF0000"/>
                </a:solidFill>
                <a:ea typeface="宋体" charset="-122"/>
              </a:rPr>
              <a:t>w</a:t>
            </a:r>
            <a:r>
              <a:rPr lang="en-US" altLang="zh-CN" sz="2000" b="0" dirty="0">
                <a:solidFill>
                  <a:srgbClr val="FF0000"/>
                </a:solidFill>
                <a:ea typeface="宋体" charset="-122"/>
              </a:rPr>
              <a:t>. </a:t>
            </a:r>
            <a:r>
              <a:rPr lang="zh-CN" altLang="en-US" sz="2000" b="0" dirty="0"/>
              <a:t>为什么?</a:t>
            </a:r>
          </a:p>
        </p:txBody>
      </p:sp>
      <p:sp>
        <p:nvSpPr>
          <p:cNvPr id="17" name="Oval 23">
            <a:extLst>
              <a:ext uri="{FF2B5EF4-FFF2-40B4-BE49-F238E27FC236}">
                <a16:creationId xmlns:a16="http://schemas.microsoft.com/office/drawing/2014/main" xmlns="" id="{1EF436B7-E7A2-43E0-AC70-E6DF5C6651B9}"/>
              </a:ext>
            </a:extLst>
          </p:cNvPr>
          <p:cNvSpPr>
            <a:spLocks noChangeArrowheads="1"/>
          </p:cNvSpPr>
          <p:nvPr/>
        </p:nvSpPr>
        <p:spPr bwMode="auto">
          <a:xfrm>
            <a:off x="5577333" y="2273300"/>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Text Box 24">
            <a:extLst>
              <a:ext uri="{FF2B5EF4-FFF2-40B4-BE49-F238E27FC236}">
                <a16:creationId xmlns:a16="http://schemas.microsoft.com/office/drawing/2014/main" xmlns="" id="{057DCE4E-B361-49D5-91D6-167DAA0D9A35}"/>
              </a:ext>
            </a:extLst>
          </p:cNvPr>
          <p:cNvSpPr txBox="1">
            <a:spLocks noChangeArrowheads="1"/>
          </p:cNvSpPr>
          <p:nvPr/>
        </p:nvSpPr>
        <p:spPr bwMode="auto">
          <a:xfrm>
            <a:off x="5653533" y="1752600"/>
            <a:ext cx="515938"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990099"/>
                </a:solidFill>
                <a:ea typeface="宋体" charset="-122"/>
              </a:rPr>
              <a:t>x</a:t>
            </a:r>
            <a:r>
              <a:rPr lang="en-US" altLang="zh-CN" i="1" baseline="30000">
                <a:solidFill>
                  <a:srgbClr val="990099"/>
                </a:solidFill>
                <a:ea typeface="宋体" charset="-122"/>
              </a:rPr>
              <a:t>-</a:t>
            </a:r>
          </a:p>
        </p:txBody>
      </p:sp>
      <p:sp>
        <p:nvSpPr>
          <p:cNvPr id="19" name="Oval 25">
            <a:extLst>
              <a:ext uri="{FF2B5EF4-FFF2-40B4-BE49-F238E27FC236}">
                <a16:creationId xmlns:a16="http://schemas.microsoft.com/office/drawing/2014/main" xmlns="" id="{2EF64657-E7A8-488A-B47D-59AF252FD3FB}"/>
              </a:ext>
            </a:extLst>
          </p:cNvPr>
          <p:cNvSpPr>
            <a:spLocks noChangeArrowheads="1"/>
          </p:cNvSpPr>
          <p:nvPr/>
        </p:nvSpPr>
        <p:spPr bwMode="auto">
          <a:xfrm>
            <a:off x="5272533" y="16764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Text Box 26">
            <a:extLst>
              <a:ext uri="{FF2B5EF4-FFF2-40B4-BE49-F238E27FC236}">
                <a16:creationId xmlns:a16="http://schemas.microsoft.com/office/drawing/2014/main" xmlns="" id="{90BF3A29-AD8E-4F23-A092-365012E9918D}"/>
              </a:ext>
            </a:extLst>
          </p:cNvPr>
          <p:cNvSpPr txBox="1">
            <a:spLocks noChangeArrowheads="1"/>
          </p:cNvSpPr>
          <p:nvPr/>
        </p:nvSpPr>
        <p:spPr bwMode="auto">
          <a:xfrm>
            <a:off x="5729733" y="914400"/>
            <a:ext cx="515938"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CC3300"/>
                </a:solidFill>
                <a:ea typeface="宋体" charset="-122"/>
              </a:rPr>
              <a:t>x</a:t>
            </a:r>
            <a:r>
              <a:rPr lang="en-US" altLang="zh-CN" i="1" baseline="30000">
                <a:solidFill>
                  <a:srgbClr val="CC3300"/>
                </a:solidFill>
                <a:ea typeface="宋体" charset="-122"/>
              </a:rPr>
              <a:t>+</a:t>
            </a:r>
          </a:p>
        </p:txBody>
      </p:sp>
      <p:sp>
        <p:nvSpPr>
          <p:cNvPr id="21" name="Line 28">
            <a:extLst>
              <a:ext uri="{FF2B5EF4-FFF2-40B4-BE49-F238E27FC236}">
                <a16:creationId xmlns:a16="http://schemas.microsoft.com/office/drawing/2014/main" xmlns="" id="{0787FA86-644B-4EB2-A2A3-16FD1EB5D525}"/>
              </a:ext>
            </a:extLst>
          </p:cNvPr>
          <p:cNvSpPr>
            <a:spLocks noChangeShapeType="1"/>
          </p:cNvSpPr>
          <p:nvPr/>
        </p:nvSpPr>
        <p:spPr bwMode="auto">
          <a:xfrm rot="-23199335">
            <a:off x="3450083" y="1905000"/>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29">
            <a:extLst>
              <a:ext uri="{FF2B5EF4-FFF2-40B4-BE49-F238E27FC236}">
                <a16:creationId xmlns:a16="http://schemas.microsoft.com/office/drawing/2014/main" xmlns="" id="{561F3596-97C3-4792-8B06-C7CEDB36DDEE}"/>
              </a:ext>
            </a:extLst>
          </p:cNvPr>
          <p:cNvSpPr>
            <a:spLocks noChangeShapeType="1"/>
          </p:cNvSpPr>
          <p:nvPr/>
        </p:nvSpPr>
        <p:spPr bwMode="auto">
          <a:xfrm rot="-23199335">
            <a:off x="3596133" y="2195513"/>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30">
            <a:extLst>
              <a:ext uri="{FF2B5EF4-FFF2-40B4-BE49-F238E27FC236}">
                <a16:creationId xmlns:a16="http://schemas.microsoft.com/office/drawing/2014/main" xmlns="" id="{42FA81D5-EA98-4F9C-A856-19950063C7D2}"/>
              </a:ext>
            </a:extLst>
          </p:cNvPr>
          <p:cNvSpPr>
            <a:spLocks noChangeShapeType="1"/>
          </p:cNvSpPr>
          <p:nvPr/>
        </p:nvSpPr>
        <p:spPr bwMode="auto">
          <a:xfrm rot="-23199335">
            <a:off x="3740596" y="2484438"/>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31">
            <a:extLst>
              <a:ext uri="{FF2B5EF4-FFF2-40B4-BE49-F238E27FC236}">
                <a16:creationId xmlns:a16="http://schemas.microsoft.com/office/drawing/2014/main" xmlns="" id="{4324EE9E-D263-49CD-8395-CEC8E21A5173}"/>
              </a:ext>
            </a:extLst>
          </p:cNvPr>
          <p:cNvSpPr txBox="1">
            <a:spLocks noChangeArrowheads="1"/>
          </p:cNvSpPr>
          <p:nvPr/>
        </p:nvSpPr>
        <p:spPr bwMode="auto">
          <a:xfrm rot="-1586986">
            <a:off x="2986533" y="1219200"/>
            <a:ext cx="3048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2000">
                <a:solidFill>
                  <a:schemeClr val="hlink"/>
                </a:solidFill>
                <a:ea typeface="宋体" charset="-122"/>
              </a:rPr>
              <a:t>Zone</a:t>
            </a:r>
          </a:p>
          <a:p>
            <a:pPr algn="ctr">
              <a:spcBef>
                <a:spcPct val="50000"/>
              </a:spcBef>
            </a:pPr>
            <a:r>
              <a:rPr lang="zh-CN" altLang="en-US" sz="2000">
                <a:solidFill>
                  <a:schemeClr val="hlink"/>
                </a:solidFill>
                <a:ea typeface="宋体" charset="-122"/>
              </a:rPr>
              <a:t>“</a:t>
            </a:r>
            <a:r>
              <a:rPr lang="en-US" altLang="zh-CN" sz="2000">
                <a:solidFill>
                  <a:schemeClr val="hlink"/>
                </a:solidFill>
                <a:ea typeface="宋体" charset="-122"/>
              </a:rPr>
              <a:t>Predict Class = +1”</a:t>
            </a:r>
          </a:p>
        </p:txBody>
      </p:sp>
      <p:sp>
        <p:nvSpPr>
          <p:cNvPr id="25" name="Text Box 32">
            <a:extLst>
              <a:ext uri="{FF2B5EF4-FFF2-40B4-BE49-F238E27FC236}">
                <a16:creationId xmlns:a16="http://schemas.microsoft.com/office/drawing/2014/main" xmlns="" id="{66B0EAFD-F48B-46BD-8FD0-D4D3EAEC5AE7}"/>
              </a:ext>
            </a:extLst>
          </p:cNvPr>
          <p:cNvSpPr txBox="1">
            <a:spLocks noChangeArrowheads="1"/>
          </p:cNvSpPr>
          <p:nvPr/>
        </p:nvSpPr>
        <p:spPr bwMode="auto">
          <a:xfrm rot="-1586986">
            <a:off x="3985071" y="2438400"/>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zh-CN" altLang="en-US" sz="2000">
                <a:solidFill>
                  <a:schemeClr val="folHlink"/>
                </a:solidFill>
                <a:ea typeface="宋体" charset="-122"/>
              </a:rPr>
              <a:t>“</a:t>
            </a:r>
            <a:r>
              <a:rPr lang="en-US" altLang="zh-CN" sz="2000">
                <a:solidFill>
                  <a:schemeClr val="folHlink"/>
                </a:solidFill>
                <a:ea typeface="宋体" charset="-122"/>
              </a:rPr>
              <a:t>Predict Class = -1” zone</a:t>
            </a:r>
          </a:p>
        </p:txBody>
      </p:sp>
      <p:sp>
        <p:nvSpPr>
          <p:cNvPr id="26" name="Text Box 33">
            <a:extLst>
              <a:ext uri="{FF2B5EF4-FFF2-40B4-BE49-F238E27FC236}">
                <a16:creationId xmlns:a16="http://schemas.microsoft.com/office/drawing/2014/main" xmlns="" id="{B09CBB30-9238-4D01-8919-992C25299AC3}"/>
              </a:ext>
            </a:extLst>
          </p:cNvPr>
          <p:cNvSpPr txBox="1">
            <a:spLocks noChangeArrowheads="1"/>
          </p:cNvSpPr>
          <p:nvPr/>
        </p:nvSpPr>
        <p:spPr bwMode="auto">
          <a:xfrm rot="-1777892">
            <a:off x="2757933" y="2633663"/>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hlink"/>
                </a:solidFill>
                <a:ea typeface="宋体" charset="-122"/>
              </a:rPr>
              <a:t>wx+b=1</a:t>
            </a:r>
          </a:p>
        </p:txBody>
      </p:sp>
      <p:sp>
        <p:nvSpPr>
          <p:cNvPr id="27" name="Text Box 34">
            <a:extLst>
              <a:ext uri="{FF2B5EF4-FFF2-40B4-BE49-F238E27FC236}">
                <a16:creationId xmlns:a16="http://schemas.microsoft.com/office/drawing/2014/main" xmlns="" id="{C80FAD71-CB2E-4D8F-BB22-9BB3B4592191}"/>
              </a:ext>
            </a:extLst>
          </p:cNvPr>
          <p:cNvSpPr txBox="1">
            <a:spLocks noChangeArrowheads="1"/>
          </p:cNvSpPr>
          <p:nvPr/>
        </p:nvSpPr>
        <p:spPr bwMode="auto">
          <a:xfrm rot="-1777892">
            <a:off x="2911921" y="2903538"/>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ea typeface="宋体" charset="-122"/>
              </a:rPr>
              <a:t>wx+b=0</a:t>
            </a:r>
          </a:p>
        </p:txBody>
      </p:sp>
      <p:sp>
        <p:nvSpPr>
          <p:cNvPr id="28" name="Text Box 35">
            <a:extLst>
              <a:ext uri="{FF2B5EF4-FFF2-40B4-BE49-F238E27FC236}">
                <a16:creationId xmlns:a16="http://schemas.microsoft.com/office/drawing/2014/main" xmlns="" id="{2EA0F440-1AE7-45F3-8118-A4DE50841526}"/>
              </a:ext>
            </a:extLst>
          </p:cNvPr>
          <p:cNvSpPr txBox="1">
            <a:spLocks noChangeArrowheads="1"/>
          </p:cNvSpPr>
          <p:nvPr/>
        </p:nvSpPr>
        <p:spPr bwMode="auto">
          <a:xfrm rot="-1777892">
            <a:off x="3062733" y="3148013"/>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folHlink"/>
                </a:solidFill>
                <a:ea typeface="宋体" charset="-122"/>
              </a:rPr>
              <a:t>wx+b=-1</a:t>
            </a:r>
          </a:p>
        </p:txBody>
      </p:sp>
      <p:sp>
        <p:nvSpPr>
          <p:cNvPr id="29" name="Line 36">
            <a:extLst>
              <a:ext uri="{FF2B5EF4-FFF2-40B4-BE49-F238E27FC236}">
                <a16:creationId xmlns:a16="http://schemas.microsoft.com/office/drawing/2014/main" xmlns="" id="{7A68D383-221D-4E86-A0C1-5E43BFC6300B}"/>
              </a:ext>
            </a:extLst>
          </p:cNvPr>
          <p:cNvSpPr>
            <a:spLocks noChangeShapeType="1"/>
          </p:cNvSpPr>
          <p:nvPr/>
        </p:nvSpPr>
        <p:spPr bwMode="auto">
          <a:xfrm>
            <a:off x="6328221" y="1214438"/>
            <a:ext cx="327025" cy="5984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 name="Text Box 37">
            <a:extLst>
              <a:ext uri="{FF2B5EF4-FFF2-40B4-BE49-F238E27FC236}">
                <a16:creationId xmlns:a16="http://schemas.microsoft.com/office/drawing/2014/main" xmlns="" id="{6107EAD9-2C68-434D-812A-E051487206C7}"/>
              </a:ext>
            </a:extLst>
          </p:cNvPr>
          <p:cNvSpPr txBox="1">
            <a:spLocks noChangeArrowheads="1"/>
          </p:cNvSpPr>
          <p:nvPr/>
        </p:nvSpPr>
        <p:spPr bwMode="auto">
          <a:xfrm>
            <a:off x="6444108" y="1168400"/>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i="1">
                <a:ea typeface="宋体" charset="-122"/>
              </a:rPr>
              <a:t>M =</a:t>
            </a:r>
            <a:r>
              <a:rPr lang="en-US" altLang="zh-CN" sz="2000">
                <a:ea typeface="宋体" charset="-122"/>
              </a:rPr>
              <a:t> Margin</a:t>
            </a:r>
          </a:p>
        </p:txBody>
      </p:sp>
      <p:sp>
        <p:nvSpPr>
          <p:cNvPr id="31" name="AutoShape 19">
            <a:extLst>
              <a:ext uri="{FF2B5EF4-FFF2-40B4-BE49-F238E27FC236}">
                <a16:creationId xmlns:a16="http://schemas.microsoft.com/office/drawing/2014/main" xmlns="" id="{8B50BB2F-63CE-4E2A-9EC6-AE76211ADDA2}"/>
              </a:ext>
            </a:extLst>
          </p:cNvPr>
          <p:cNvSpPr>
            <a:spLocks noChangeArrowheads="1"/>
          </p:cNvSpPr>
          <p:nvPr/>
        </p:nvSpPr>
        <p:spPr bwMode="auto">
          <a:xfrm>
            <a:off x="1610767" y="5891832"/>
            <a:ext cx="5973285" cy="921544"/>
          </a:xfrm>
          <a:prstGeom prst="wedgeRectCallout">
            <a:avLst>
              <a:gd name="adj1" fmla="val -18176"/>
              <a:gd name="adj2" fmla="val 50227"/>
            </a:avLst>
          </a:prstGeom>
          <a:solidFill>
            <a:srgbClr val="CCFFCC"/>
          </a:solidFill>
          <a:ln w="19050" algn="ctr">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i="1" dirty="0">
                <a:latin typeface="微软雅黑" panose="020B0503020204020204" pitchFamily="34" charset="-122"/>
                <a:ea typeface="微软雅黑" panose="020B0503020204020204" pitchFamily="34" charset="-122"/>
              </a:rPr>
              <a:t>x</a:t>
            </a:r>
            <a:r>
              <a:rPr lang="en-US" altLang="zh-CN" sz="2000" i="1"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与 </a:t>
            </a:r>
            <a:r>
              <a:rPr lang="en-US" altLang="zh-CN" sz="2000" i="1" dirty="0">
                <a:latin typeface="微软雅黑" panose="020B0503020204020204" pitchFamily="34" charset="-122"/>
                <a:ea typeface="微软雅黑" panose="020B0503020204020204" pitchFamily="34" charset="-122"/>
              </a:rPr>
              <a:t>x</a:t>
            </a:r>
            <a:r>
              <a:rPr lang="en-US" altLang="zh-CN" sz="2000" i="1"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的连线与</a:t>
            </a:r>
            <a:r>
              <a:rPr lang="en-US" altLang="zh-CN" sz="2000" dirty="0">
                <a:latin typeface="微软雅黑" panose="020B0503020204020204" pitchFamily="34" charset="-122"/>
                <a:ea typeface="微软雅黑" panose="020B0503020204020204" pitchFamily="34" charset="-122"/>
              </a:rPr>
              <a:t>planes</a:t>
            </a:r>
            <a:r>
              <a:rPr lang="zh-CN" altLang="en-US" sz="2000" dirty="0">
                <a:latin typeface="微软雅黑" panose="020B0503020204020204" pitchFamily="34" charset="-122"/>
                <a:ea typeface="微软雅黑" panose="020B0503020204020204" pitchFamily="34" charset="-122"/>
              </a:rPr>
              <a:t>垂直.</a:t>
            </a:r>
          </a:p>
          <a:p>
            <a:pPr>
              <a:spcBef>
                <a:spcPct val="50000"/>
              </a:spcBef>
            </a:pPr>
            <a:r>
              <a:rPr lang="zh-CN" altLang="en-US" sz="2000" dirty="0">
                <a:latin typeface="微软雅黑" panose="020B0503020204020204" pitchFamily="34" charset="-122"/>
                <a:ea typeface="微软雅黑" panose="020B0503020204020204" pitchFamily="34" charset="-122"/>
              </a:rPr>
              <a:t>于是</a:t>
            </a:r>
            <a:r>
              <a:rPr lang="en-US" altLang="zh-CN" sz="2000" i="1" dirty="0">
                <a:latin typeface="微软雅黑" panose="020B0503020204020204" pitchFamily="34" charset="-122"/>
                <a:ea typeface="微软雅黑" panose="020B0503020204020204" pitchFamily="34" charset="-122"/>
              </a:rPr>
              <a:t>x</a:t>
            </a:r>
            <a:r>
              <a:rPr lang="en-US" altLang="zh-CN" sz="2000" i="1"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a:t>
            </a:r>
            <a:r>
              <a:rPr lang="en-US" altLang="zh-CN" sz="2000" i="1" dirty="0">
                <a:latin typeface="微软雅黑" panose="020B0503020204020204" pitchFamily="34" charset="-122"/>
                <a:ea typeface="微软雅黑" panose="020B0503020204020204" pitchFamily="34" charset="-122"/>
              </a:rPr>
              <a:t>w</a:t>
            </a:r>
            <a:r>
              <a:rPr lang="zh-CN" altLang="en-US" sz="2000" dirty="0">
                <a:latin typeface="微软雅黑" panose="020B0503020204020204" pitchFamily="34" charset="-122"/>
                <a:ea typeface="微软雅黑" panose="020B0503020204020204" pitchFamily="34" charset="-122"/>
              </a:rPr>
              <a:t> 的方向上移动一段距离就可与到达</a:t>
            </a:r>
            <a:r>
              <a:rPr lang="en-US" altLang="zh-CN" sz="2000" i="1" dirty="0">
                <a:latin typeface="微软雅黑" panose="020B0503020204020204" pitchFamily="34" charset="-122"/>
                <a:ea typeface="微软雅黑" panose="020B0503020204020204" pitchFamily="34" charset="-122"/>
              </a:rPr>
              <a:t>x</a:t>
            </a:r>
            <a:r>
              <a:rPr lang="en-US" altLang="zh-CN" sz="2000" i="1" baseline="30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p:txBody>
      </p:sp>
      <p:sp>
        <p:nvSpPr>
          <p:cNvPr id="32" name="Line 39">
            <a:extLst>
              <a:ext uri="{FF2B5EF4-FFF2-40B4-BE49-F238E27FC236}">
                <a16:creationId xmlns:a16="http://schemas.microsoft.com/office/drawing/2014/main" xmlns="" id="{87F55C21-2935-4E94-B48C-A406117FB633}"/>
              </a:ext>
            </a:extLst>
          </p:cNvPr>
          <p:cNvSpPr>
            <a:spLocks noChangeShapeType="1"/>
          </p:cNvSpPr>
          <p:nvPr/>
        </p:nvSpPr>
        <p:spPr bwMode="auto">
          <a:xfrm>
            <a:off x="5285233" y="1676400"/>
            <a:ext cx="342900" cy="660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36192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718AD3-2AAC-442D-8D40-A1DCCD1E5FAB}"/>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77A6F5A6-F250-4699-A859-170EDC79121C}"/>
              </a:ext>
            </a:extLst>
          </p:cNvPr>
          <p:cNvSpPr>
            <a:spLocks noGrp="1"/>
          </p:cNvSpPr>
          <p:nvPr>
            <p:ph sz="quarter" idx="10"/>
          </p:nvPr>
        </p:nvSpPr>
        <p:spPr/>
        <p:txBody>
          <a:bodyPr/>
          <a:lstStyle/>
          <a:p>
            <a:r>
              <a:rPr lang="en-US" altLang="zh-CN" dirty="0"/>
              <a:t>1</a:t>
            </a:r>
            <a:r>
              <a:rPr lang="zh-CN" altLang="en-US" dirty="0"/>
              <a:t>、如何利用</a:t>
            </a:r>
            <a:r>
              <a:rPr lang="en-US" altLang="zh-CN" dirty="0"/>
              <a:t> </a:t>
            </a:r>
            <a:r>
              <a:rPr lang="en-US" altLang="zh-CN" i="1" dirty="0"/>
              <a:t>w</a:t>
            </a:r>
            <a:r>
              <a:rPr lang="en-US" altLang="zh-CN" dirty="0"/>
              <a:t> </a:t>
            </a:r>
            <a:r>
              <a:rPr lang="zh-CN" altLang="en-US" dirty="0"/>
              <a:t>与 </a:t>
            </a:r>
            <a:r>
              <a:rPr lang="en-US" altLang="zh-CN" i="1" dirty="0"/>
              <a:t>b</a:t>
            </a:r>
            <a:r>
              <a:rPr lang="en-US" altLang="zh-CN" dirty="0"/>
              <a:t> </a:t>
            </a:r>
            <a:r>
              <a:rPr lang="zh-CN" altLang="en-US" dirty="0"/>
              <a:t>计算边缘？</a:t>
            </a:r>
            <a:endParaRPr lang="en-US" altLang="zh-CN" dirty="0"/>
          </a:p>
          <a:p>
            <a:endParaRPr lang="zh-CN" altLang="en-US" dirty="0"/>
          </a:p>
        </p:txBody>
      </p:sp>
      <p:sp>
        <p:nvSpPr>
          <p:cNvPr id="4" name="Oval 23">
            <a:extLst>
              <a:ext uri="{FF2B5EF4-FFF2-40B4-BE49-F238E27FC236}">
                <a16:creationId xmlns:a16="http://schemas.microsoft.com/office/drawing/2014/main" xmlns="" id="{2C820522-3B21-4934-B0FA-C1732AAAED7F}"/>
              </a:ext>
            </a:extLst>
          </p:cNvPr>
          <p:cNvSpPr>
            <a:spLocks noChangeArrowheads="1"/>
          </p:cNvSpPr>
          <p:nvPr/>
        </p:nvSpPr>
        <p:spPr bwMode="auto">
          <a:xfrm>
            <a:off x="5577333" y="2273300"/>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Text Box 24">
            <a:extLst>
              <a:ext uri="{FF2B5EF4-FFF2-40B4-BE49-F238E27FC236}">
                <a16:creationId xmlns:a16="http://schemas.microsoft.com/office/drawing/2014/main" xmlns="" id="{2664F56F-D1F3-47E3-8290-945572729D49}"/>
              </a:ext>
            </a:extLst>
          </p:cNvPr>
          <p:cNvSpPr txBox="1">
            <a:spLocks noChangeArrowheads="1"/>
          </p:cNvSpPr>
          <p:nvPr/>
        </p:nvSpPr>
        <p:spPr bwMode="auto">
          <a:xfrm>
            <a:off x="5653533" y="1752600"/>
            <a:ext cx="515938"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990099"/>
                </a:solidFill>
                <a:ea typeface="宋体" charset="-122"/>
              </a:rPr>
              <a:t>x</a:t>
            </a:r>
            <a:r>
              <a:rPr lang="en-US" altLang="zh-CN" i="1" baseline="30000">
                <a:solidFill>
                  <a:srgbClr val="990099"/>
                </a:solidFill>
                <a:ea typeface="宋体" charset="-122"/>
              </a:rPr>
              <a:t>-</a:t>
            </a:r>
          </a:p>
        </p:txBody>
      </p:sp>
      <p:sp>
        <p:nvSpPr>
          <p:cNvPr id="6" name="Oval 25">
            <a:extLst>
              <a:ext uri="{FF2B5EF4-FFF2-40B4-BE49-F238E27FC236}">
                <a16:creationId xmlns:a16="http://schemas.microsoft.com/office/drawing/2014/main" xmlns="" id="{5D4F1F98-9A44-4CDB-8F43-55B27F2C3C5C}"/>
              </a:ext>
            </a:extLst>
          </p:cNvPr>
          <p:cNvSpPr>
            <a:spLocks noChangeArrowheads="1"/>
          </p:cNvSpPr>
          <p:nvPr/>
        </p:nvSpPr>
        <p:spPr bwMode="auto">
          <a:xfrm>
            <a:off x="5272533" y="1676400"/>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 name="Text Box 26">
            <a:extLst>
              <a:ext uri="{FF2B5EF4-FFF2-40B4-BE49-F238E27FC236}">
                <a16:creationId xmlns:a16="http://schemas.microsoft.com/office/drawing/2014/main" xmlns="" id="{0870C501-98C2-4F3B-820F-9C3C96920EDC}"/>
              </a:ext>
            </a:extLst>
          </p:cNvPr>
          <p:cNvSpPr txBox="1">
            <a:spLocks noChangeArrowheads="1"/>
          </p:cNvSpPr>
          <p:nvPr/>
        </p:nvSpPr>
        <p:spPr bwMode="auto">
          <a:xfrm>
            <a:off x="5729733" y="914400"/>
            <a:ext cx="515938"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CC3300"/>
                </a:solidFill>
                <a:ea typeface="宋体" charset="-122"/>
              </a:rPr>
              <a:t>x</a:t>
            </a:r>
            <a:r>
              <a:rPr lang="en-US" altLang="zh-CN" i="1" baseline="30000">
                <a:solidFill>
                  <a:srgbClr val="CC3300"/>
                </a:solidFill>
                <a:ea typeface="宋体" charset="-122"/>
              </a:rPr>
              <a:t>+</a:t>
            </a:r>
          </a:p>
        </p:txBody>
      </p:sp>
      <p:sp>
        <p:nvSpPr>
          <p:cNvPr id="8" name="Line 28">
            <a:extLst>
              <a:ext uri="{FF2B5EF4-FFF2-40B4-BE49-F238E27FC236}">
                <a16:creationId xmlns:a16="http://schemas.microsoft.com/office/drawing/2014/main" xmlns="" id="{B6BFD2EB-1F71-4398-AB13-9266D3ED7D19}"/>
              </a:ext>
            </a:extLst>
          </p:cNvPr>
          <p:cNvSpPr>
            <a:spLocks noChangeShapeType="1"/>
          </p:cNvSpPr>
          <p:nvPr/>
        </p:nvSpPr>
        <p:spPr bwMode="auto">
          <a:xfrm rot="20000665">
            <a:off x="3450083" y="1905000"/>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 name="Line 29">
            <a:extLst>
              <a:ext uri="{FF2B5EF4-FFF2-40B4-BE49-F238E27FC236}">
                <a16:creationId xmlns:a16="http://schemas.microsoft.com/office/drawing/2014/main" xmlns="" id="{19EBBBB5-7B21-4E8E-9F06-E28E4527CB4B}"/>
              </a:ext>
            </a:extLst>
          </p:cNvPr>
          <p:cNvSpPr>
            <a:spLocks noChangeShapeType="1"/>
          </p:cNvSpPr>
          <p:nvPr/>
        </p:nvSpPr>
        <p:spPr bwMode="auto">
          <a:xfrm rot="20000665">
            <a:off x="3596133" y="2195513"/>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 name="Line 30">
            <a:extLst>
              <a:ext uri="{FF2B5EF4-FFF2-40B4-BE49-F238E27FC236}">
                <a16:creationId xmlns:a16="http://schemas.microsoft.com/office/drawing/2014/main" xmlns="" id="{93CCDECE-B4C7-473D-9794-C748E3F44679}"/>
              </a:ext>
            </a:extLst>
          </p:cNvPr>
          <p:cNvSpPr>
            <a:spLocks noChangeShapeType="1"/>
          </p:cNvSpPr>
          <p:nvPr/>
        </p:nvSpPr>
        <p:spPr bwMode="auto">
          <a:xfrm rot="20000665">
            <a:off x="3740596" y="2484438"/>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 name="Text Box 32">
            <a:extLst>
              <a:ext uri="{FF2B5EF4-FFF2-40B4-BE49-F238E27FC236}">
                <a16:creationId xmlns:a16="http://schemas.microsoft.com/office/drawing/2014/main" xmlns="" id="{5EF2344C-24D1-4529-9996-CC9814FA5E69}"/>
              </a:ext>
            </a:extLst>
          </p:cNvPr>
          <p:cNvSpPr txBox="1">
            <a:spLocks noChangeArrowheads="1"/>
          </p:cNvSpPr>
          <p:nvPr/>
        </p:nvSpPr>
        <p:spPr bwMode="auto">
          <a:xfrm rot="20013014">
            <a:off x="3985071" y="2438400"/>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zh-CN" altLang="en-US" sz="2000">
                <a:solidFill>
                  <a:schemeClr val="folHlink"/>
                </a:solidFill>
                <a:ea typeface="宋体" charset="-122"/>
              </a:rPr>
              <a:t>“</a:t>
            </a:r>
            <a:r>
              <a:rPr lang="en-US" altLang="zh-CN" sz="2000">
                <a:solidFill>
                  <a:schemeClr val="folHlink"/>
                </a:solidFill>
                <a:ea typeface="宋体" charset="-122"/>
              </a:rPr>
              <a:t>Predict Class = -1” zone</a:t>
            </a:r>
          </a:p>
        </p:txBody>
      </p:sp>
      <p:sp>
        <p:nvSpPr>
          <p:cNvPr id="12" name="Text Box 33">
            <a:extLst>
              <a:ext uri="{FF2B5EF4-FFF2-40B4-BE49-F238E27FC236}">
                <a16:creationId xmlns:a16="http://schemas.microsoft.com/office/drawing/2014/main" xmlns="" id="{488B7C17-21B7-49DE-8EB5-D1244EA6CBF0}"/>
              </a:ext>
            </a:extLst>
          </p:cNvPr>
          <p:cNvSpPr txBox="1">
            <a:spLocks noChangeArrowheads="1"/>
          </p:cNvSpPr>
          <p:nvPr/>
        </p:nvSpPr>
        <p:spPr bwMode="auto">
          <a:xfrm rot="19822108">
            <a:off x="2757933" y="2633663"/>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hlink"/>
                </a:solidFill>
                <a:ea typeface="宋体" charset="-122"/>
              </a:rPr>
              <a:t>wx+b=1</a:t>
            </a:r>
          </a:p>
        </p:txBody>
      </p:sp>
      <p:sp>
        <p:nvSpPr>
          <p:cNvPr id="13" name="Text Box 34">
            <a:extLst>
              <a:ext uri="{FF2B5EF4-FFF2-40B4-BE49-F238E27FC236}">
                <a16:creationId xmlns:a16="http://schemas.microsoft.com/office/drawing/2014/main" xmlns="" id="{745D6784-BFCC-43FB-8236-DEF691B79578}"/>
              </a:ext>
            </a:extLst>
          </p:cNvPr>
          <p:cNvSpPr txBox="1">
            <a:spLocks noChangeArrowheads="1"/>
          </p:cNvSpPr>
          <p:nvPr/>
        </p:nvSpPr>
        <p:spPr bwMode="auto">
          <a:xfrm rot="19822108">
            <a:off x="2911921" y="2903538"/>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ea typeface="宋体" charset="-122"/>
              </a:rPr>
              <a:t>wx+b=0</a:t>
            </a:r>
          </a:p>
        </p:txBody>
      </p:sp>
      <p:sp>
        <p:nvSpPr>
          <p:cNvPr id="14" name="Text Box 35">
            <a:extLst>
              <a:ext uri="{FF2B5EF4-FFF2-40B4-BE49-F238E27FC236}">
                <a16:creationId xmlns:a16="http://schemas.microsoft.com/office/drawing/2014/main" xmlns="" id="{6E726123-8CEC-4CFB-BF4B-2649D96C85AF}"/>
              </a:ext>
            </a:extLst>
          </p:cNvPr>
          <p:cNvSpPr txBox="1">
            <a:spLocks noChangeArrowheads="1"/>
          </p:cNvSpPr>
          <p:nvPr/>
        </p:nvSpPr>
        <p:spPr bwMode="auto">
          <a:xfrm rot="19822108">
            <a:off x="3062733" y="3148013"/>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folHlink"/>
                </a:solidFill>
                <a:ea typeface="宋体" charset="-122"/>
              </a:rPr>
              <a:t>wx+b=-1</a:t>
            </a:r>
          </a:p>
        </p:txBody>
      </p:sp>
      <p:sp>
        <p:nvSpPr>
          <p:cNvPr id="15" name="Line 36">
            <a:extLst>
              <a:ext uri="{FF2B5EF4-FFF2-40B4-BE49-F238E27FC236}">
                <a16:creationId xmlns:a16="http://schemas.microsoft.com/office/drawing/2014/main" xmlns="" id="{8E8738B6-7957-41B5-B2C1-D371BD03597C}"/>
              </a:ext>
            </a:extLst>
          </p:cNvPr>
          <p:cNvSpPr>
            <a:spLocks noChangeShapeType="1"/>
          </p:cNvSpPr>
          <p:nvPr/>
        </p:nvSpPr>
        <p:spPr bwMode="auto">
          <a:xfrm>
            <a:off x="6328221" y="1214438"/>
            <a:ext cx="327025" cy="5984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Text Box 37">
            <a:extLst>
              <a:ext uri="{FF2B5EF4-FFF2-40B4-BE49-F238E27FC236}">
                <a16:creationId xmlns:a16="http://schemas.microsoft.com/office/drawing/2014/main" xmlns="" id="{1DBF6979-A3AB-4DB3-A16F-F842C3ED0A81}"/>
              </a:ext>
            </a:extLst>
          </p:cNvPr>
          <p:cNvSpPr txBox="1">
            <a:spLocks noChangeArrowheads="1"/>
          </p:cNvSpPr>
          <p:nvPr/>
        </p:nvSpPr>
        <p:spPr bwMode="auto">
          <a:xfrm>
            <a:off x="6444108" y="1168400"/>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i="1">
                <a:ea typeface="宋体" charset="-122"/>
              </a:rPr>
              <a:t>M =</a:t>
            </a:r>
            <a:r>
              <a:rPr lang="en-US" altLang="zh-CN" sz="2000">
                <a:ea typeface="宋体" charset="-122"/>
              </a:rPr>
              <a:t> Margin</a:t>
            </a:r>
          </a:p>
        </p:txBody>
      </p:sp>
      <p:sp>
        <p:nvSpPr>
          <p:cNvPr id="17" name="Line 39">
            <a:extLst>
              <a:ext uri="{FF2B5EF4-FFF2-40B4-BE49-F238E27FC236}">
                <a16:creationId xmlns:a16="http://schemas.microsoft.com/office/drawing/2014/main" xmlns="" id="{BD4D5FAF-B96C-4B9C-935C-FA919880165A}"/>
              </a:ext>
            </a:extLst>
          </p:cNvPr>
          <p:cNvSpPr>
            <a:spLocks noChangeShapeType="1"/>
          </p:cNvSpPr>
          <p:nvPr/>
        </p:nvSpPr>
        <p:spPr bwMode="auto">
          <a:xfrm>
            <a:off x="5285233" y="1676400"/>
            <a:ext cx="342900" cy="660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矩形 17">
            <a:extLst>
              <a:ext uri="{FF2B5EF4-FFF2-40B4-BE49-F238E27FC236}">
                <a16:creationId xmlns:a16="http://schemas.microsoft.com/office/drawing/2014/main" xmlns="" id="{F3C4799C-43DA-4683-8FCA-EC8094F5261E}"/>
              </a:ext>
            </a:extLst>
          </p:cNvPr>
          <p:cNvSpPr/>
          <p:nvPr/>
        </p:nvSpPr>
        <p:spPr>
          <a:xfrm>
            <a:off x="784662" y="4373510"/>
            <a:ext cx="2491194" cy="1569660"/>
          </a:xfrm>
          <a:prstGeom prst="rect">
            <a:avLst/>
          </a:prstGeom>
        </p:spPr>
        <p:txBody>
          <a:bodyPr wrap="square">
            <a:spAutoFit/>
          </a:bodyPr>
          <a:lstStyle/>
          <a:p>
            <a:pPr marL="342900" indent="-342900">
              <a:buFont typeface="Arial" panose="020B0604020202020204" pitchFamily="34" charset="0"/>
              <a:buChar char="•"/>
            </a:pPr>
            <a:r>
              <a:rPr lang="en-US" altLang="zh-CN" sz="2400" b="1" i="1" dirty="0">
                <a:ea typeface="宋体" charset="-122"/>
              </a:rPr>
              <a:t>w</a:t>
            </a:r>
            <a:r>
              <a:rPr lang="en-US" altLang="zh-CN" sz="2400" i="1"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i="1" dirty="0">
                <a:ea typeface="宋体" charset="-122"/>
              </a:rPr>
              <a:t> + b = +1 </a:t>
            </a:r>
          </a:p>
          <a:p>
            <a:pPr marL="342900" indent="-342900">
              <a:buFont typeface="Arial" panose="020B0604020202020204" pitchFamily="34" charset="0"/>
              <a:buChar char="•"/>
            </a:pPr>
            <a:r>
              <a:rPr lang="en-US" altLang="zh-CN" sz="2400" b="1" i="1" dirty="0">
                <a:ea typeface="宋体" charset="-122"/>
              </a:rPr>
              <a:t>w</a:t>
            </a:r>
            <a:r>
              <a:rPr lang="en-US" altLang="zh-CN" sz="2400" i="1"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i="1" dirty="0">
                <a:ea typeface="宋体" charset="-122"/>
              </a:rPr>
              <a:t> + b = -1 </a:t>
            </a:r>
          </a:p>
          <a:p>
            <a:pPr marL="342900" indent="-342900">
              <a:buFont typeface="Arial" panose="020B0604020202020204" pitchFamily="34" charset="0"/>
              <a:buChar char="•"/>
            </a:pP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i="1" dirty="0">
                <a:latin typeface="Symbol" pitchFamily="18" charset="2"/>
                <a:ea typeface="宋体" charset="-122"/>
              </a:rPr>
              <a:t>l</a:t>
            </a:r>
            <a:r>
              <a:rPr lang="en-US" altLang="zh-CN" sz="2400" dirty="0">
                <a:ea typeface="宋体" charset="-122"/>
              </a:rPr>
              <a:t> </a:t>
            </a:r>
            <a:r>
              <a:rPr lang="en-US" altLang="zh-CN" sz="2400" b="1" i="1" dirty="0">
                <a:ea typeface="宋体" charset="-122"/>
              </a:rPr>
              <a:t>w</a:t>
            </a:r>
          </a:p>
          <a:p>
            <a:pPr marL="342900" indent="-342900">
              <a:buFont typeface="Arial" panose="020B0604020202020204" pitchFamily="34" charset="0"/>
              <a:buChar char="•"/>
            </a:pPr>
            <a:r>
              <a:rPr lang="en-US" altLang="zh-CN" sz="2400" dirty="0">
                <a:ea typeface="宋体" charset="-122"/>
              </a:rPr>
              <a:t>|</a:t>
            </a: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i="1" dirty="0">
                <a:ea typeface="宋体" charset="-122"/>
              </a:rPr>
              <a:t>= M</a:t>
            </a:r>
          </a:p>
        </p:txBody>
      </p:sp>
      <p:sp>
        <p:nvSpPr>
          <p:cNvPr id="19" name="矩形 18">
            <a:extLst>
              <a:ext uri="{FF2B5EF4-FFF2-40B4-BE49-F238E27FC236}">
                <a16:creationId xmlns:a16="http://schemas.microsoft.com/office/drawing/2014/main" xmlns="" id="{6D1E9FBF-8D13-40AA-943A-7C9EE2CB7E6E}"/>
              </a:ext>
            </a:extLst>
          </p:cNvPr>
          <p:cNvSpPr/>
          <p:nvPr/>
        </p:nvSpPr>
        <p:spPr>
          <a:xfrm>
            <a:off x="4486306" y="3898028"/>
            <a:ext cx="3614085" cy="2123658"/>
          </a:xfrm>
          <a:prstGeom prst="rect">
            <a:avLst/>
          </a:prstGeom>
        </p:spPr>
        <p:txBody>
          <a:bodyPr wrap="square">
            <a:spAutoFit/>
          </a:bodyPr>
          <a:lstStyle/>
          <a:p>
            <a:pPr>
              <a:spcBef>
                <a:spcPct val="50000"/>
              </a:spcBef>
            </a:pPr>
            <a:r>
              <a:rPr lang="en-US" altLang="zh-CN" sz="2400" i="1" dirty="0">
                <a:ea typeface="宋体" charset="-122"/>
              </a:rPr>
              <a:t>=&gt;</a:t>
            </a:r>
            <a:r>
              <a:rPr lang="en-US" altLang="zh-CN" sz="2400" b="1" i="1" dirty="0">
                <a:ea typeface="宋体" charset="-122"/>
              </a:rPr>
              <a:t>w</a:t>
            </a:r>
            <a:r>
              <a:rPr lang="en-US" altLang="zh-CN" sz="2400" i="1" dirty="0">
                <a:ea typeface="宋体" charset="-122"/>
              </a:rPr>
              <a:t> . (</a:t>
            </a:r>
            <a:r>
              <a:rPr lang="en-US" altLang="zh-CN" sz="2400" b="1" i="1" dirty="0">
                <a:ea typeface="宋体" charset="-122"/>
              </a:rPr>
              <a:t>x </a:t>
            </a:r>
            <a:r>
              <a:rPr lang="en-US" altLang="zh-CN" sz="2400" b="1" i="1" baseline="30000" dirty="0">
                <a:ea typeface="宋体" charset="-122"/>
              </a:rPr>
              <a:t>-</a:t>
            </a:r>
            <a:r>
              <a:rPr lang="en-US" altLang="zh-CN" sz="2400" dirty="0">
                <a:ea typeface="宋体" charset="-122"/>
              </a:rPr>
              <a:t> + </a:t>
            </a:r>
            <a:r>
              <a:rPr lang="en-US" altLang="zh-CN" sz="2400" i="1" dirty="0">
                <a:latin typeface="Symbol" pitchFamily="18" charset="2"/>
                <a:ea typeface="宋体" charset="-122"/>
              </a:rPr>
              <a:t>l</a:t>
            </a:r>
            <a:r>
              <a:rPr lang="en-US" altLang="zh-CN" sz="2400" dirty="0">
                <a:latin typeface="Symbol" pitchFamily="18" charset="2"/>
                <a:ea typeface="宋体" charset="-122"/>
              </a:rPr>
              <a:t> </a:t>
            </a:r>
            <a:r>
              <a:rPr lang="en-US" altLang="zh-CN" sz="2400" b="1" i="1" dirty="0">
                <a:ea typeface="宋体" charset="-122"/>
              </a:rPr>
              <a:t>w)</a:t>
            </a:r>
            <a:r>
              <a:rPr lang="en-US" altLang="zh-CN" sz="2400" i="1" dirty="0">
                <a:ea typeface="宋体" charset="-122"/>
              </a:rPr>
              <a:t> + b = 1 </a:t>
            </a:r>
          </a:p>
          <a:p>
            <a:pPr>
              <a:spcBef>
                <a:spcPct val="50000"/>
              </a:spcBef>
            </a:pPr>
            <a:r>
              <a:rPr lang="en-US" altLang="zh-CN" sz="2400" i="1" dirty="0">
                <a:ea typeface="宋体" charset="-122"/>
              </a:rPr>
              <a:t>=&gt;</a:t>
            </a:r>
            <a:r>
              <a:rPr lang="en-US" altLang="zh-CN" sz="2400" b="1" i="1" dirty="0">
                <a:ea typeface="宋体" charset="-122"/>
              </a:rPr>
              <a:t>w</a:t>
            </a:r>
            <a:r>
              <a:rPr lang="en-US" altLang="zh-CN" sz="2400" i="1" dirty="0">
                <a:ea typeface="宋体" charset="-122"/>
              </a:rPr>
              <a:t> . </a:t>
            </a:r>
            <a:r>
              <a:rPr lang="en-US" altLang="zh-CN" sz="2400" b="1" i="1" dirty="0">
                <a:ea typeface="宋体" charset="-122"/>
              </a:rPr>
              <a:t>x </a:t>
            </a:r>
            <a:r>
              <a:rPr lang="en-US" altLang="zh-CN" sz="2400" b="1" i="1" baseline="30000" dirty="0">
                <a:ea typeface="宋体" charset="-122"/>
              </a:rPr>
              <a:t>-</a:t>
            </a:r>
            <a:r>
              <a:rPr lang="en-US" altLang="zh-CN" sz="2400" dirty="0">
                <a:ea typeface="宋体" charset="-122"/>
              </a:rPr>
              <a:t> </a:t>
            </a:r>
            <a:r>
              <a:rPr lang="en-US" altLang="zh-CN" sz="2400" i="1" dirty="0">
                <a:ea typeface="宋体" charset="-122"/>
              </a:rPr>
              <a:t>+ b</a:t>
            </a:r>
            <a:r>
              <a:rPr lang="en-US" altLang="zh-CN" sz="2400" dirty="0">
                <a:ea typeface="宋体" charset="-122"/>
              </a:rPr>
              <a:t> + </a:t>
            </a:r>
            <a:r>
              <a:rPr lang="en-US" altLang="zh-CN" sz="2400" i="1" dirty="0">
                <a:latin typeface="Symbol" pitchFamily="18" charset="2"/>
                <a:ea typeface="宋体" charset="-122"/>
              </a:rPr>
              <a:t>l</a:t>
            </a:r>
            <a:r>
              <a:rPr lang="en-US" altLang="zh-CN" sz="2400" dirty="0">
                <a:latin typeface="Symbol" pitchFamily="18" charset="2"/>
                <a:ea typeface="宋体" charset="-122"/>
              </a:rPr>
              <a:t> </a:t>
            </a:r>
            <a:r>
              <a:rPr lang="en-US" altLang="zh-CN" sz="2400" b="1" i="1" dirty="0">
                <a:ea typeface="宋体" charset="-122"/>
              </a:rPr>
              <a:t>w</a:t>
            </a:r>
            <a:r>
              <a:rPr lang="en-US" altLang="zh-CN" sz="2400" dirty="0">
                <a:ea typeface="宋体" charset="-122"/>
              </a:rPr>
              <a:t> .</a:t>
            </a:r>
            <a:r>
              <a:rPr lang="en-US" altLang="zh-CN" sz="2400" b="1" i="1" dirty="0">
                <a:ea typeface="宋体" charset="-122"/>
              </a:rPr>
              <a:t>w</a:t>
            </a:r>
            <a:r>
              <a:rPr lang="en-US" altLang="zh-CN" sz="2400" i="1" dirty="0">
                <a:ea typeface="宋体" charset="-122"/>
              </a:rPr>
              <a:t> = 1</a:t>
            </a:r>
          </a:p>
          <a:p>
            <a:pPr>
              <a:spcBef>
                <a:spcPct val="50000"/>
              </a:spcBef>
            </a:pPr>
            <a:r>
              <a:rPr lang="en-US" altLang="zh-CN" sz="2400" i="1" dirty="0">
                <a:ea typeface="宋体" charset="-122"/>
              </a:rPr>
              <a:t>=&gt;-1 + </a:t>
            </a:r>
            <a:r>
              <a:rPr lang="en-US" altLang="zh-CN" sz="2400" i="1" dirty="0">
                <a:latin typeface="Symbol" pitchFamily="18" charset="2"/>
                <a:ea typeface="宋体" charset="-122"/>
              </a:rPr>
              <a:t>l</a:t>
            </a:r>
            <a:r>
              <a:rPr lang="en-US" altLang="zh-CN" sz="2400" dirty="0">
                <a:latin typeface="Symbol" pitchFamily="18" charset="2"/>
                <a:ea typeface="宋体" charset="-122"/>
              </a:rPr>
              <a:t> </a:t>
            </a:r>
            <a:r>
              <a:rPr lang="en-US" altLang="zh-CN" sz="2400" b="1" i="1" dirty="0">
                <a:ea typeface="宋体" charset="-122"/>
              </a:rPr>
              <a:t>w</a:t>
            </a:r>
            <a:r>
              <a:rPr lang="en-US" altLang="zh-CN" sz="2400" dirty="0">
                <a:ea typeface="宋体" charset="-122"/>
              </a:rPr>
              <a:t> .</a:t>
            </a:r>
            <a:r>
              <a:rPr lang="en-US" altLang="zh-CN" sz="2400" b="1" i="1" dirty="0">
                <a:ea typeface="宋体" charset="-122"/>
              </a:rPr>
              <a:t>w</a:t>
            </a:r>
            <a:r>
              <a:rPr lang="en-US" altLang="zh-CN" sz="2400" i="1" dirty="0">
                <a:ea typeface="宋体" charset="-122"/>
              </a:rPr>
              <a:t> = 1</a:t>
            </a:r>
          </a:p>
          <a:p>
            <a:pPr>
              <a:spcBef>
                <a:spcPct val="50000"/>
              </a:spcBef>
            </a:pPr>
            <a:r>
              <a:rPr lang="en-US" altLang="zh-CN" sz="2400" i="1" dirty="0">
                <a:ea typeface="宋体" charset="-122"/>
              </a:rPr>
              <a:t>=&gt;</a:t>
            </a:r>
          </a:p>
        </p:txBody>
      </p:sp>
      <p:graphicFrame>
        <p:nvGraphicFramePr>
          <p:cNvPr id="20" name="对象 19">
            <a:extLst>
              <a:ext uri="{FF2B5EF4-FFF2-40B4-BE49-F238E27FC236}">
                <a16:creationId xmlns:a16="http://schemas.microsoft.com/office/drawing/2014/main" xmlns="" id="{03C91AFE-8915-4232-BCA9-401EE610D648}"/>
              </a:ext>
            </a:extLst>
          </p:cNvPr>
          <p:cNvGraphicFramePr>
            <a:graphicFrameLocks noChangeAspect="1"/>
          </p:cNvGraphicFramePr>
          <p:nvPr>
            <p:extLst>
              <p:ext uri="{D42A27DB-BD31-4B8C-83A1-F6EECF244321}">
                <p14:modId xmlns:p14="http://schemas.microsoft.com/office/powerpoint/2010/main" val="1480267652"/>
              </p:ext>
            </p:extLst>
          </p:nvPr>
        </p:nvGraphicFramePr>
        <p:xfrm>
          <a:off x="5026645" y="5449459"/>
          <a:ext cx="1375687" cy="787853"/>
        </p:xfrm>
        <a:graphic>
          <a:graphicData uri="http://schemas.openxmlformats.org/presentationml/2006/ole">
            <mc:AlternateContent xmlns:mc="http://schemas.openxmlformats.org/markup-compatibility/2006">
              <mc:Choice xmlns:v="urn:schemas-microsoft-com:vml" Requires="v">
                <p:oleObj spid="_x0000_s1153" name="Equation" r:id="rId3" imgW="571252" imgH="393529" progId="Equation.3">
                  <p:embed/>
                </p:oleObj>
              </mc:Choice>
              <mc:Fallback>
                <p:oleObj name="Equation" r:id="rId3" imgW="571252" imgH="393529" progId="Equation.3">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645" y="5449459"/>
                        <a:ext cx="1375687" cy="787853"/>
                      </a:xfrm>
                      <a:prstGeom prst="rect">
                        <a:avLst/>
                      </a:prstGeom>
                      <a:noFill/>
                      <a:ln w="38100">
                        <a:solidFill>
                          <a:srgbClr val="FF0000"/>
                        </a:solidFill>
                      </a:ln>
                      <a:effectLst/>
                    </p:spPr>
                  </p:pic>
                </p:oleObj>
              </mc:Fallback>
            </mc:AlternateContent>
          </a:graphicData>
        </a:graphic>
      </p:graphicFrame>
      <p:sp>
        <p:nvSpPr>
          <p:cNvPr id="21" name="右箭头 5">
            <a:extLst>
              <a:ext uri="{FF2B5EF4-FFF2-40B4-BE49-F238E27FC236}">
                <a16:creationId xmlns:a16="http://schemas.microsoft.com/office/drawing/2014/main" xmlns="" id="{DA99E5A6-F838-4569-9ADA-9FCDE41C3BB6}"/>
              </a:ext>
            </a:extLst>
          </p:cNvPr>
          <p:cNvSpPr/>
          <p:nvPr/>
        </p:nvSpPr>
        <p:spPr bwMode="auto">
          <a:xfrm>
            <a:off x="3558033" y="5085184"/>
            <a:ext cx="694737" cy="151672"/>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25000">
              <a:ln>
                <a:noFill/>
              </a:ln>
              <a:solidFill>
                <a:schemeClr val="tx1"/>
              </a:solidFill>
              <a:effectLst/>
              <a:latin typeface="Arial" charset="0"/>
              <a:ea typeface="宋体" charset="-122"/>
            </a:endParaRPr>
          </a:p>
        </p:txBody>
      </p:sp>
      <p:sp>
        <p:nvSpPr>
          <p:cNvPr id="22" name="矩形 21">
            <a:extLst>
              <a:ext uri="{FF2B5EF4-FFF2-40B4-BE49-F238E27FC236}">
                <a16:creationId xmlns:a16="http://schemas.microsoft.com/office/drawing/2014/main" xmlns="" id="{04542AD5-3C85-442B-92E6-2F41F3AB4F00}"/>
              </a:ext>
            </a:extLst>
          </p:cNvPr>
          <p:cNvSpPr/>
          <p:nvPr/>
        </p:nvSpPr>
        <p:spPr>
          <a:xfrm>
            <a:off x="3621839" y="4590525"/>
            <a:ext cx="553357" cy="369332"/>
          </a:xfrm>
          <a:prstGeom prst="rect">
            <a:avLst/>
          </a:prstGeom>
        </p:spPr>
        <p:txBody>
          <a:bodyPr wrap="none">
            <a:spAutoFit/>
          </a:bodyPr>
          <a:lstStyle/>
          <a:p>
            <a:r>
              <a:rPr lang="en-US" altLang="zh-CN" b="1" dirty="0">
                <a:solidFill>
                  <a:srgbClr val="FF0000"/>
                </a:solidFill>
              </a:rPr>
              <a:t>3</a:t>
            </a:r>
            <a:r>
              <a:rPr lang="zh-CN" altLang="en-US" b="1" dirty="0">
                <a:solidFill>
                  <a:srgbClr val="FF0000"/>
                </a:solidFill>
              </a:rPr>
              <a:t>）</a:t>
            </a:r>
            <a:endParaRPr lang="zh-CN" altLang="en-US" dirty="0"/>
          </a:p>
        </p:txBody>
      </p:sp>
      <p:sp>
        <p:nvSpPr>
          <p:cNvPr id="23" name="Text Box 31">
            <a:extLst>
              <a:ext uri="{FF2B5EF4-FFF2-40B4-BE49-F238E27FC236}">
                <a16:creationId xmlns:a16="http://schemas.microsoft.com/office/drawing/2014/main" xmlns="" id="{6166542B-A955-4029-A056-7604DFBA2FE7}"/>
              </a:ext>
            </a:extLst>
          </p:cNvPr>
          <p:cNvSpPr txBox="1">
            <a:spLocks noChangeArrowheads="1"/>
          </p:cNvSpPr>
          <p:nvPr/>
        </p:nvSpPr>
        <p:spPr bwMode="auto">
          <a:xfrm rot="20013014">
            <a:off x="2986533" y="1219200"/>
            <a:ext cx="3048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2000" dirty="0">
                <a:solidFill>
                  <a:schemeClr val="hlink"/>
                </a:solidFill>
                <a:ea typeface="宋体" charset="-122"/>
              </a:rPr>
              <a:t>Zone</a:t>
            </a:r>
          </a:p>
          <a:p>
            <a:pPr algn="ctr">
              <a:spcBef>
                <a:spcPct val="50000"/>
              </a:spcBef>
            </a:pPr>
            <a:r>
              <a:rPr lang="zh-CN" altLang="en-US" sz="2000" dirty="0">
                <a:solidFill>
                  <a:schemeClr val="hlink"/>
                </a:solidFill>
                <a:ea typeface="宋体" charset="-122"/>
              </a:rPr>
              <a:t>“</a:t>
            </a:r>
            <a:r>
              <a:rPr lang="en-US" altLang="zh-CN" sz="2000" dirty="0">
                <a:solidFill>
                  <a:schemeClr val="hlink"/>
                </a:solidFill>
                <a:ea typeface="宋体" charset="-122"/>
              </a:rPr>
              <a:t>Predict Class = +1”</a:t>
            </a:r>
          </a:p>
        </p:txBody>
      </p:sp>
    </p:spTree>
    <p:extLst>
      <p:ext uri="{BB962C8B-B14F-4D97-AF65-F5344CB8AC3E}">
        <p14:creationId xmlns:p14="http://schemas.microsoft.com/office/powerpoint/2010/main" val="34007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7663B2-311F-40CB-977C-E16A853377D4}"/>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C78FAA8D-1E7D-4A68-AF05-096415286954}"/>
              </a:ext>
            </a:extLst>
          </p:cNvPr>
          <p:cNvSpPr>
            <a:spLocks noGrp="1"/>
          </p:cNvSpPr>
          <p:nvPr>
            <p:ph sz="quarter" idx="10"/>
          </p:nvPr>
        </p:nvSpPr>
        <p:spPr/>
        <p:txBody>
          <a:bodyPr/>
          <a:lstStyle/>
          <a:p>
            <a:r>
              <a:rPr lang="en-US" altLang="zh-CN" dirty="0"/>
              <a:t>1</a:t>
            </a:r>
            <a:r>
              <a:rPr lang="zh-CN" altLang="en-US" dirty="0"/>
              <a:t>、如何利用</a:t>
            </a:r>
            <a:r>
              <a:rPr lang="en-US" altLang="zh-CN" dirty="0"/>
              <a:t> </a:t>
            </a:r>
            <a:r>
              <a:rPr lang="en-US" altLang="zh-CN" i="1" dirty="0"/>
              <a:t>w</a:t>
            </a:r>
            <a:r>
              <a:rPr lang="en-US" altLang="zh-CN" dirty="0"/>
              <a:t> </a:t>
            </a:r>
            <a:r>
              <a:rPr lang="zh-CN" altLang="en-US" dirty="0"/>
              <a:t>与 </a:t>
            </a:r>
            <a:r>
              <a:rPr lang="en-US" altLang="zh-CN" i="1" dirty="0"/>
              <a:t>b</a:t>
            </a:r>
            <a:r>
              <a:rPr lang="en-US" altLang="zh-CN" dirty="0"/>
              <a:t> </a:t>
            </a:r>
            <a:r>
              <a:rPr lang="zh-CN" altLang="en-US" dirty="0"/>
              <a:t>计算边缘？</a:t>
            </a:r>
            <a:endParaRPr lang="en-US" altLang="zh-CN" dirty="0"/>
          </a:p>
          <a:p>
            <a:endParaRPr lang="zh-CN" altLang="en-US" dirty="0"/>
          </a:p>
        </p:txBody>
      </p:sp>
      <p:sp>
        <p:nvSpPr>
          <p:cNvPr id="4" name="Line 4">
            <a:extLst>
              <a:ext uri="{FF2B5EF4-FFF2-40B4-BE49-F238E27FC236}">
                <a16:creationId xmlns:a16="http://schemas.microsoft.com/office/drawing/2014/main" xmlns="" id="{3E80E847-7FBE-4DEF-AA8D-B51C7DA5BD53}"/>
              </a:ext>
            </a:extLst>
          </p:cNvPr>
          <p:cNvSpPr>
            <a:spLocks noChangeShapeType="1"/>
          </p:cNvSpPr>
          <p:nvPr/>
        </p:nvSpPr>
        <p:spPr bwMode="auto">
          <a:xfrm rot="20000665">
            <a:off x="2767458" y="2091603"/>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 name="Line 5">
            <a:extLst>
              <a:ext uri="{FF2B5EF4-FFF2-40B4-BE49-F238E27FC236}">
                <a16:creationId xmlns:a16="http://schemas.microsoft.com/office/drawing/2014/main" xmlns="" id="{1B1BFBB4-AC97-4BE2-BF3D-DA35CC73BA41}"/>
              </a:ext>
            </a:extLst>
          </p:cNvPr>
          <p:cNvSpPr>
            <a:spLocks noChangeShapeType="1"/>
          </p:cNvSpPr>
          <p:nvPr/>
        </p:nvSpPr>
        <p:spPr bwMode="auto">
          <a:xfrm rot="20000665">
            <a:off x="2913508" y="2382115"/>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Line 6">
            <a:extLst>
              <a:ext uri="{FF2B5EF4-FFF2-40B4-BE49-F238E27FC236}">
                <a16:creationId xmlns:a16="http://schemas.microsoft.com/office/drawing/2014/main" xmlns="" id="{6B6022BA-682B-43D7-BDD0-34A109AE2E0B}"/>
              </a:ext>
            </a:extLst>
          </p:cNvPr>
          <p:cNvSpPr>
            <a:spLocks noChangeShapeType="1"/>
          </p:cNvSpPr>
          <p:nvPr/>
        </p:nvSpPr>
        <p:spPr bwMode="auto">
          <a:xfrm rot="20000665">
            <a:off x="3057971" y="2671040"/>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Text Box 7">
            <a:extLst>
              <a:ext uri="{FF2B5EF4-FFF2-40B4-BE49-F238E27FC236}">
                <a16:creationId xmlns:a16="http://schemas.microsoft.com/office/drawing/2014/main" xmlns="" id="{40AF0F31-4D1F-4D60-9D13-4EE41E1D3256}"/>
              </a:ext>
            </a:extLst>
          </p:cNvPr>
          <p:cNvSpPr txBox="1">
            <a:spLocks noChangeArrowheads="1"/>
          </p:cNvSpPr>
          <p:nvPr/>
        </p:nvSpPr>
        <p:spPr bwMode="auto">
          <a:xfrm rot="20013014">
            <a:off x="2261046" y="1448665"/>
            <a:ext cx="3048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2000">
                <a:solidFill>
                  <a:schemeClr val="hlink"/>
                </a:solidFill>
                <a:ea typeface="宋体" charset="-122"/>
              </a:rPr>
              <a:t>Zone</a:t>
            </a:r>
          </a:p>
          <a:p>
            <a:pPr algn="ctr">
              <a:spcBef>
                <a:spcPct val="50000"/>
              </a:spcBef>
            </a:pPr>
            <a:r>
              <a:rPr lang="zh-CN" altLang="en-US" sz="2000">
                <a:solidFill>
                  <a:schemeClr val="hlink"/>
                </a:solidFill>
                <a:ea typeface="宋体" charset="-122"/>
              </a:rPr>
              <a:t>“</a:t>
            </a:r>
            <a:r>
              <a:rPr lang="en-US" altLang="zh-CN" sz="2000">
                <a:solidFill>
                  <a:schemeClr val="hlink"/>
                </a:solidFill>
                <a:ea typeface="宋体" charset="-122"/>
              </a:rPr>
              <a:t>Predict Class = +1”</a:t>
            </a:r>
          </a:p>
        </p:txBody>
      </p:sp>
      <p:sp>
        <p:nvSpPr>
          <p:cNvPr id="8" name="Text Box 8">
            <a:extLst>
              <a:ext uri="{FF2B5EF4-FFF2-40B4-BE49-F238E27FC236}">
                <a16:creationId xmlns:a16="http://schemas.microsoft.com/office/drawing/2014/main" xmlns="" id="{AC614FF3-26C8-410D-86C7-D02178908E2A}"/>
              </a:ext>
            </a:extLst>
          </p:cNvPr>
          <p:cNvSpPr txBox="1">
            <a:spLocks noChangeArrowheads="1"/>
          </p:cNvSpPr>
          <p:nvPr/>
        </p:nvSpPr>
        <p:spPr bwMode="auto">
          <a:xfrm rot="20013014">
            <a:off x="3302446" y="2625003"/>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zh-CN" altLang="en-US" sz="2000">
                <a:solidFill>
                  <a:schemeClr val="folHlink"/>
                </a:solidFill>
                <a:ea typeface="宋体" charset="-122"/>
              </a:rPr>
              <a:t>“</a:t>
            </a:r>
            <a:r>
              <a:rPr lang="en-US" altLang="zh-CN" sz="2000">
                <a:solidFill>
                  <a:schemeClr val="folHlink"/>
                </a:solidFill>
                <a:ea typeface="宋体" charset="-122"/>
              </a:rPr>
              <a:t>Predict Class = -1” zone</a:t>
            </a:r>
          </a:p>
        </p:txBody>
      </p:sp>
      <p:sp>
        <p:nvSpPr>
          <p:cNvPr id="9" name="Text Box 9">
            <a:extLst>
              <a:ext uri="{FF2B5EF4-FFF2-40B4-BE49-F238E27FC236}">
                <a16:creationId xmlns:a16="http://schemas.microsoft.com/office/drawing/2014/main" xmlns="" id="{0FDE3EC3-03EA-4F79-9DA1-9DB259EB7570}"/>
              </a:ext>
            </a:extLst>
          </p:cNvPr>
          <p:cNvSpPr txBox="1">
            <a:spLocks noChangeArrowheads="1"/>
          </p:cNvSpPr>
          <p:nvPr/>
        </p:nvSpPr>
        <p:spPr bwMode="auto">
          <a:xfrm rot="19822108">
            <a:off x="2075308" y="282026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hlink"/>
                </a:solidFill>
                <a:ea typeface="宋体" charset="-122"/>
              </a:rPr>
              <a:t>wx+b=1</a:t>
            </a:r>
          </a:p>
        </p:txBody>
      </p:sp>
      <p:sp>
        <p:nvSpPr>
          <p:cNvPr id="10" name="Text Box 10">
            <a:extLst>
              <a:ext uri="{FF2B5EF4-FFF2-40B4-BE49-F238E27FC236}">
                <a16:creationId xmlns:a16="http://schemas.microsoft.com/office/drawing/2014/main" xmlns="" id="{906D0227-2204-49EA-8BD4-196A5DC43F9D}"/>
              </a:ext>
            </a:extLst>
          </p:cNvPr>
          <p:cNvSpPr txBox="1">
            <a:spLocks noChangeArrowheads="1"/>
          </p:cNvSpPr>
          <p:nvPr/>
        </p:nvSpPr>
        <p:spPr bwMode="auto">
          <a:xfrm rot="19822108">
            <a:off x="2229296" y="3090140"/>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ea typeface="宋体" charset="-122"/>
              </a:rPr>
              <a:t>wx+b=0</a:t>
            </a:r>
          </a:p>
        </p:txBody>
      </p:sp>
      <p:sp>
        <p:nvSpPr>
          <p:cNvPr id="11" name="Text Box 11">
            <a:extLst>
              <a:ext uri="{FF2B5EF4-FFF2-40B4-BE49-F238E27FC236}">
                <a16:creationId xmlns:a16="http://schemas.microsoft.com/office/drawing/2014/main" xmlns="" id="{C7E7D1C7-A168-433F-82B3-2DFACA0551EE}"/>
              </a:ext>
            </a:extLst>
          </p:cNvPr>
          <p:cNvSpPr txBox="1">
            <a:spLocks noChangeArrowheads="1"/>
          </p:cNvSpPr>
          <p:nvPr/>
        </p:nvSpPr>
        <p:spPr bwMode="auto">
          <a:xfrm rot="19822108">
            <a:off x="2380108" y="3334615"/>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folHlink"/>
                </a:solidFill>
                <a:ea typeface="宋体" charset="-122"/>
              </a:rPr>
              <a:t>wx+b=-1</a:t>
            </a:r>
          </a:p>
        </p:txBody>
      </p:sp>
      <p:sp>
        <p:nvSpPr>
          <p:cNvPr id="12" name="Line 12">
            <a:extLst>
              <a:ext uri="{FF2B5EF4-FFF2-40B4-BE49-F238E27FC236}">
                <a16:creationId xmlns:a16="http://schemas.microsoft.com/office/drawing/2014/main" xmlns="" id="{B8DB2CB7-2671-43D7-AA05-3CA808260214}"/>
              </a:ext>
            </a:extLst>
          </p:cNvPr>
          <p:cNvSpPr>
            <a:spLocks noChangeShapeType="1"/>
          </p:cNvSpPr>
          <p:nvPr/>
        </p:nvSpPr>
        <p:spPr bwMode="auto">
          <a:xfrm>
            <a:off x="5645596" y="1401040"/>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Text Box 13">
            <a:extLst>
              <a:ext uri="{FF2B5EF4-FFF2-40B4-BE49-F238E27FC236}">
                <a16:creationId xmlns:a16="http://schemas.microsoft.com/office/drawing/2014/main" xmlns="" id="{96138CA7-DFD2-4CF8-B055-0091F58F3143}"/>
              </a:ext>
            </a:extLst>
          </p:cNvPr>
          <p:cNvSpPr txBox="1">
            <a:spLocks noChangeArrowheads="1"/>
          </p:cNvSpPr>
          <p:nvPr/>
        </p:nvSpPr>
        <p:spPr bwMode="auto">
          <a:xfrm>
            <a:off x="5761483" y="1355003"/>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i="1">
                <a:ea typeface="宋体" charset="-122"/>
              </a:rPr>
              <a:t>M =</a:t>
            </a:r>
            <a:r>
              <a:rPr lang="en-US" altLang="zh-CN" sz="2000">
                <a:ea typeface="宋体" charset="-122"/>
              </a:rPr>
              <a:t> Margin Width =</a:t>
            </a:r>
          </a:p>
        </p:txBody>
      </p:sp>
      <p:sp>
        <p:nvSpPr>
          <p:cNvPr id="14" name="Oval 15">
            <a:extLst>
              <a:ext uri="{FF2B5EF4-FFF2-40B4-BE49-F238E27FC236}">
                <a16:creationId xmlns:a16="http://schemas.microsoft.com/office/drawing/2014/main" xmlns="" id="{A08CA389-F4BB-4F79-AAAE-4FD3556323E1}"/>
              </a:ext>
            </a:extLst>
          </p:cNvPr>
          <p:cNvSpPr>
            <a:spLocks noChangeArrowheads="1"/>
          </p:cNvSpPr>
          <p:nvPr/>
        </p:nvSpPr>
        <p:spPr bwMode="auto">
          <a:xfrm>
            <a:off x="4958208" y="2404340"/>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Text Box 16">
            <a:extLst>
              <a:ext uri="{FF2B5EF4-FFF2-40B4-BE49-F238E27FC236}">
                <a16:creationId xmlns:a16="http://schemas.microsoft.com/office/drawing/2014/main" xmlns="" id="{21A49561-44E8-4314-AB08-2DD8FB147462}"/>
              </a:ext>
            </a:extLst>
          </p:cNvPr>
          <p:cNvSpPr txBox="1">
            <a:spLocks noChangeArrowheads="1"/>
          </p:cNvSpPr>
          <p:nvPr/>
        </p:nvSpPr>
        <p:spPr bwMode="auto">
          <a:xfrm>
            <a:off x="5058221" y="2388465"/>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990099"/>
                </a:solidFill>
                <a:ea typeface="宋体" charset="-122"/>
              </a:rPr>
              <a:t>x</a:t>
            </a:r>
            <a:r>
              <a:rPr lang="en-US" altLang="zh-CN" i="1" baseline="30000">
                <a:solidFill>
                  <a:srgbClr val="990099"/>
                </a:solidFill>
                <a:ea typeface="宋体" charset="-122"/>
              </a:rPr>
              <a:t>-</a:t>
            </a:r>
          </a:p>
        </p:txBody>
      </p:sp>
      <p:sp>
        <p:nvSpPr>
          <p:cNvPr id="16" name="Oval 17">
            <a:extLst>
              <a:ext uri="{FF2B5EF4-FFF2-40B4-BE49-F238E27FC236}">
                <a16:creationId xmlns:a16="http://schemas.microsoft.com/office/drawing/2014/main" xmlns="" id="{6BF034C0-4124-4B58-B5AC-345734DF0DE9}"/>
              </a:ext>
            </a:extLst>
          </p:cNvPr>
          <p:cNvSpPr>
            <a:spLocks noChangeArrowheads="1"/>
          </p:cNvSpPr>
          <p:nvPr/>
        </p:nvSpPr>
        <p:spPr bwMode="auto">
          <a:xfrm>
            <a:off x="4664521" y="1842365"/>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Text Box 18">
            <a:extLst>
              <a:ext uri="{FF2B5EF4-FFF2-40B4-BE49-F238E27FC236}">
                <a16:creationId xmlns:a16="http://schemas.microsoft.com/office/drawing/2014/main" xmlns="" id="{751D8F3C-73EA-495E-9CDA-183691345851}"/>
              </a:ext>
            </a:extLst>
          </p:cNvPr>
          <p:cNvSpPr txBox="1">
            <a:spLocks noChangeArrowheads="1"/>
          </p:cNvSpPr>
          <p:nvPr/>
        </p:nvSpPr>
        <p:spPr bwMode="auto">
          <a:xfrm>
            <a:off x="4775646" y="1404215"/>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CC3300"/>
                </a:solidFill>
                <a:ea typeface="宋体" charset="-122"/>
              </a:rPr>
              <a:t>x</a:t>
            </a:r>
            <a:r>
              <a:rPr lang="en-US" altLang="zh-CN" i="1" baseline="30000">
                <a:solidFill>
                  <a:srgbClr val="CC3300"/>
                </a:solidFill>
                <a:ea typeface="宋体" charset="-122"/>
              </a:rPr>
              <a:t>+</a:t>
            </a:r>
          </a:p>
        </p:txBody>
      </p:sp>
      <p:graphicFrame>
        <p:nvGraphicFramePr>
          <p:cNvPr id="18" name="Object 30">
            <a:extLst>
              <a:ext uri="{FF2B5EF4-FFF2-40B4-BE49-F238E27FC236}">
                <a16:creationId xmlns:a16="http://schemas.microsoft.com/office/drawing/2014/main" xmlns="" id="{709A006A-2914-4BFD-8EED-4A5F4B5D8F15}"/>
              </a:ext>
            </a:extLst>
          </p:cNvPr>
          <p:cNvGraphicFramePr>
            <a:graphicFrameLocks noChangeAspect="1"/>
          </p:cNvGraphicFramePr>
          <p:nvPr>
            <p:extLst>
              <p:ext uri="{D42A27DB-BD31-4B8C-83A1-F6EECF244321}">
                <p14:modId xmlns:p14="http://schemas.microsoft.com/office/powerpoint/2010/main" val="622036157"/>
              </p:ext>
            </p:extLst>
          </p:nvPr>
        </p:nvGraphicFramePr>
        <p:xfrm>
          <a:off x="8315771" y="1224828"/>
          <a:ext cx="720725" cy="679450"/>
        </p:xfrm>
        <a:graphic>
          <a:graphicData uri="http://schemas.openxmlformats.org/presentationml/2006/ole">
            <mc:AlternateContent xmlns:mc="http://schemas.openxmlformats.org/markup-compatibility/2006">
              <mc:Choice xmlns:v="urn:schemas-microsoft-com:vml" Requires="v">
                <p:oleObj spid="_x0000_s2558" name="Equation" r:id="rId3" imgW="444240" imgH="419040" progId="Equation.3">
                  <p:embed/>
                </p:oleObj>
              </mc:Choice>
              <mc:Fallback>
                <p:oleObj name="Equation" r:id="rId3" imgW="444240" imgH="419040" progId="Equation.3">
                  <p:embed/>
                  <p:pic>
                    <p:nvPicPr>
                      <p:cNvPr id="653342"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771" y="1224828"/>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矩形 18">
            <a:extLst>
              <a:ext uri="{FF2B5EF4-FFF2-40B4-BE49-F238E27FC236}">
                <a16:creationId xmlns:a16="http://schemas.microsoft.com/office/drawing/2014/main" xmlns="" id="{3E35A761-ACB6-4F11-888C-BF2D9C1337C5}"/>
              </a:ext>
            </a:extLst>
          </p:cNvPr>
          <p:cNvSpPr/>
          <p:nvPr/>
        </p:nvSpPr>
        <p:spPr>
          <a:xfrm>
            <a:off x="1000686" y="4091588"/>
            <a:ext cx="2491194" cy="1569660"/>
          </a:xfrm>
          <a:prstGeom prst="rect">
            <a:avLst/>
          </a:prstGeom>
        </p:spPr>
        <p:txBody>
          <a:bodyPr wrap="square">
            <a:spAutoFit/>
          </a:bodyPr>
          <a:lstStyle/>
          <a:p>
            <a:pPr marL="342900" indent="-342900">
              <a:buFont typeface="Arial" panose="020B0604020202020204" pitchFamily="34" charset="0"/>
              <a:buChar char="•"/>
            </a:pPr>
            <a:r>
              <a:rPr lang="en-US" altLang="zh-CN" sz="2400" b="1" i="1" dirty="0">
                <a:ea typeface="宋体" charset="-122"/>
              </a:rPr>
              <a:t>w</a:t>
            </a:r>
            <a:r>
              <a:rPr lang="en-US" altLang="zh-CN" sz="2400" i="1"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i="1" dirty="0">
                <a:ea typeface="宋体" charset="-122"/>
              </a:rPr>
              <a:t> + b = +1 </a:t>
            </a:r>
          </a:p>
          <a:p>
            <a:pPr marL="342900" indent="-342900">
              <a:buFont typeface="Arial" panose="020B0604020202020204" pitchFamily="34" charset="0"/>
              <a:buChar char="•"/>
            </a:pPr>
            <a:r>
              <a:rPr lang="en-US" altLang="zh-CN" sz="2400" b="1" i="1" dirty="0">
                <a:ea typeface="宋体" charset="-122"/>
              </a:rPr>
              <a:t>w</a:t>
            </a:r>
            <a:r>
              <a:rPr lang="en-US" altLang="zh-CN" sz="2400" i="1"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i="1" dirty="0">
                <a:ea typeface="宋体" charset="-122"/>
              </a:rPr>
              <a:t> + b = -1 </a:t>
            </a:r>
          </a:p>
          <a:p>
            <a:pPr marL="342900" indent="-342900">
              <a:buFont typeface="Arial" panose="020B0604020202020204" pitchFamily="34" charset="0"/>
              <a:buChar char="•"/>
            </a:pP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i="1" dirty="0">
                <a:latin typeface="Symbol" pitchFamily="18" charset="2"/>
                <a:ea typeface="宋体" charset="-122"/>
              </a:rPr>
              <a:t>l</a:t>
            </a:r>
            <a:r>
              <a:rPr lang="en-US" altLang="zh-CN" sz="2400" dirty="0">
                <a:ea typeface="宋体" charset="-122"/>
              </a:rPr>
              <a:t> </a:t>
            </a:r>
            <a:r>
              <a:rPr lang="en-US" altLang="zh-CN" sz="2400" b="1" i="1" dirty="0">
                <a:ea typeface="宋体" charset="-122"/>
              </a:rPr>
              <a:t>w</a:t>
            </a:r>
          </a:p>
          <a:p>
            <a:pPr marL="342900" indent="-342900">
              <a:buFont typeface="Arial" panose="020B0604020202020204" pitchFamily="34" charset="0"/>
              <a:buChar char="•"/>
            </a:pPr>
            <a:r>
              <a:rPr lang="en-US" altLang="zh-CN" sz="2400" dirty="0">
                <a:ea typeface="宋体" charset="-122"/>
              </a:rPr>
              <a:t>|</a:t>
            </a: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b="1" i="1" dirty="0">
                <a:ea typeface="宋体" charset="-122"/>
              </a:rPr>
              <a:t>x</a:t>
            </a:r>
            <a:r>
              <a:rPr lang="en-US" altLang="zh-CN" sz="2400" b="1" i="1" baseline="30000" dirty="0">
                <a:ea typeface="宋体" charset="-122"/>
              </a:rPr>
              <a:t>-</a:t>
            </a:r>
            <a:r>
              <a:rPr lang="en-US" altLang="zh-CN" sz="2400" dirty="0">
                <a:ea typeface="宋体" charset="-122"/>
              </a:rPr>
              <a:t> | </a:t>
            </a:r>
            <a:r>
              <a:rPr lang="en-US" altLang="zh-CN" sz="2400" i="1" dirty="0">
                <a:ea typeface="宋体" charset="-122"/>
              </a:rPr>
              <a:t>= M</a:t>
            </a:r>
            <a:endParaRPr lang="en-US" altLang="zh-CN" sz="2000" i="1" dirty="0">
              <a:ea typeface="宋体" charset="-122"/>
            </a:endParaRPr>
          </a:p>
        </p:txBody>
      </p:sp>
      <p:graphicFrame>
        <p:nvGraphicFramePr>
          <p:cNvPr id="20" name="对象 19">
            <a:extLst>
              <a:ext uri="{FF2B5EF4-FFF2-40B4-BE49-F238E27FC236}">
                <a16:creationId xmlns:a16="http://schemas.microsoft.com/office/drawing/2014/main" xmlns="" id="{46C4811F-C6DD-4C36-99F9-162352DFEB18}"/>
              </a:ext>
            </a:extLst>
          </p:cNvPr>
          <p:cNvGraphicFramePr>
            <a:graphicFrameLocks noChangeAspect="1"/>
          </p:cNvGraphicFramePr>
          <p:nvPr>
            <p:extLst>
              <p:ext uri="{D42A27DB-BD31-4B8C-83A1-F6EECF244321}">
                <p14:modId xmlns:p14="http://schemas.microsoft.com/office/powerpoint/2010/main" val="1821009952"/>
              </p:ext>
            </p:extLst>
          </p:nvPr>
        </p:nvGraphicFramePr>
        <p:xfrm>
          <a:off x="1524562" y="5836918"/>
          <a:ext cx="1103222" cy="760434"/>
        </p:xfrm>
        <a:graphic>
          <a:graphicData uri="http://schemas.openxmlformats.org/presentationml/2006/ole">
            <mc:AlternateContent xmlns:mc="http://schemas.openxmlformats.org/markup-compatibility/2006">
              <mc:Choice xmlns:v="urn:schemas-microsoft-com:vml" Requires="v">
                <p:oleObj spid="_x0000_s2559" name="Equation" r:id="rId5" imgW="571252" imgH="393529" progId="Equation.3">
                  <p:embed/>
                </p:oleObj>
              </mc:Choice>
              <mc:Fallback>
                <p:oleObj name="Equation" r:id="rId5" imgW="571252" imgH="393529" progId="Equation.3">
                  <p:embed/>
                  <p:pic>
                    <p:nvPicPr>
                      <p:cNvPr id="30" name="对象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562" y="5836918"/>
                        <a:ext cx="1103222" cy="760434"/>
                      </a:xfrm>
                      <a:prstGeom prst="rect">
                        <a:avLst/>
                      </a:prstGeom>
                      <a:noFill/>
                      <a:ln w="38100">
                        <a:solidFill>
                          <a:srgbClr val="FF0000"/>
                        </a:solidFill>
                      </a:ln>
                      <a:effectLst/>
                    </p:spPr>
                  </p:pic>
                </p:oleObj>
              </mc:Fallback>
            </mc:AlternateContent>
          </a:graphicData>
        </a:graphic>
      </p:graphicFrame>
      <p:sp>
        <p:nvSpPr>
          <p:cNvPr id="21" name="Text Box 14">
            <a:extLst>
              <a:ext uri="{FF2B5EF4-FFF2-40B4-BE49-F238E27FC236}">
                <a16:creationId xmlns:a16="http://schemas.microsoft.com/office/drawing/2014/main" xmlns="" id="{910D933E-5506-4FED-84EB-1644B86425C8}"/>
              </a:ext>
            </a:extLst>
          </p:cNvPr>
          <p:cNvSpPr txBox="1">
            <a:spLocks noChangeArrowheads="1"/>
          </p:cNvSpPr>
          <p:nvPr/>
        </p:nvSpPr>
        <p:spPr bwMode="auto">
          <a:xfrm>
            <a:off x="4572000" y="4320188"/>
            <a:ext cx="4160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i="1" dirty="0">
                <a:ea typeface="宋体" charset="-122"/>
              </a:rPr>
              <a:t>M</a:t>
            </a:r>
            <a:r>
              <a:rPr lang="en-US" altLang="zh-CN" dirty="0">
                <a:ea typeface="宋体" charset="-122"/>
              </a:rPr>
              <a:t> = |</a:t>
            </a:r>
            <a:r>
              <a:rPr lang="en-US" altLang="zh-CN" b="1" i="1" dirty="0">
                <a:ea typeface="宋体" charset="-122"/>
              </a:rPr>
              <a:t>x</a:t>
            </a:r>
            <a:r>
              <a:rPr lang="en-US" altLang="zh-CN" b="1" i="1" baseline="30000" dirty="0">
                <a:ea typeface="宋体" charset="-122"/>
              </a:rPr>
              <a:t>+</a:t>
            </a:r>
            <a:r>
              <a:rPr lang="en-US" altLang="zh-CN" dirty="0">
                <a:ea typeface="宋体" charset="-122"/>
              </a:rPr>
              <a:t> - </a:t>
            </a:r>
            <a:r>
              <a:rPr lang="en-US" altLang="zh-CN" b="1" i="1" dirty="0">
                <a:ea typeface="宋体" charset="-122"/>
              </a:rPr>
              <a:t>x</a:t>
            </a:r>
            <a:r>
              <a:rPr lang="en-US" altLang="zh-CN" b="1" i="1" baseline="30000" dirty="0">
                <a:ea typeface="宋体" charset="-122"/>
              </a:rPr>
              <a:t>-</a:t>
            </a:r>
            <a:r>
              <a:rPr lang="en-US" altLang="zh-CN" dirty="0">
                <a:ea typeface="宋体" charset="-122"/>
              </a:rPr>
              <a:t> | =| </a:t>
            </a:r>
            <a:r>
              <a:rPr lang="en-US" altLang="zh-CN" i="1" dirty="0">
                <a:latin typeface="Symbol" pitchFamily="18" charset="2"/>
                <a:ea typeface="宋体" charset="-122"/>
              </a:rPr>
              <a:t>l</a:t>
            </a:r>
            <a:r>
              <a:rPr lang="en-US" altLang="zh-CN" dirty="0">
                <a:latin typeface="Symbol" pitchFamily="18" charset="2"/>
                <a:ea typeface="宋体" charset="-122"/>
              </a:rPr>
              <a:t> </a:t>
            </a:r>
            <a:r>
              <a:rPr lang="en-US" altLang="zh-CN" b="1" i="1" dirty="0">
                <a:ea typeface="宋体" charset="-122"/>
              </a:rPr>
              <a:t>w</a:t>
            </a:r>
            <a:r>
              <a:rPr lang="en-US" altLang="zh-CN" dirty="0">
                <a:ea typeface="宋体" charset="-122"/>
              </a:rPr>
              <a:t> |=</a:t>
            </a:r>
            <a:endParaRPr lang="en-US" altLang="zh-CN" i="1" dirty="0">
              <a:ea typeface="宋体" charset="-122"/>
            </a:endParaRPr>
          </a:p>
        </p:txBody>
      </p:sp>
      <p:graphicFrame>
        <p:nvGraphicFramePr>
          <p:cNvPr id="22" name="Object 29">
            <a:extLst>
              <a:ext uri="{FF2B5EF4-FFF2-40B4-BE49-F238E27FC236}">
                <a16:creationId xmlns:a16="http://schemas.microsoft.com/office/drawing/2014/main" xmlns="" id="{A6A5DD53-3E81-4FCB-A7CA-BB2924FFEB8A}"/>
              </a:ext>
            </a:extLst>
          </p:cNvPr>
          <p:cNvGraphicFramePr>
            <a:graphicFrameLocks noChangeAspect="1"/>
          </p:cNvGraphicFramePr>
          <p:nvPr>
            <p:extLst>
              <p:ext uri="{D42A27DB-BD31-4B8C-83A1-F6EECF244321}">
                <p14:modId xmlns:p14="http://schemas.microsoft.com/office/powerpoint/2010/main" val="1670464746"/>
              </p:ext>
            </p:extLst>
          </p:nvPr>
        </p:nvGraphicFramePr>
        <p:xfrm>
          <a:off x="4973835" y="4689641"/>
          <a:ext cx="3774629" cy="920641"/>
        </p:xfrm>
        <a:graphic>
          <a:graphicData uri="http://schemas.openxmlformats.org/presentationml/2006/ole">
            <mc:AlternateContent xmlns:mc="http://schemas.openxmlformats.org/markup-compatibility/2006">
              <mc:Choice xmlns:v="urn:schemas-microsoft-com:vml" Requires="v">
                <p:oleObj spid="_x0000_s2560" name="Equation" r:id="rId7" imgW="1765080" imgH="431640" progId="Equation.DSMT4">
                  <p:embed/>
                </p:oleObj>
              </mc:Choice>
              <mc:Fallback>
                <p:oleObj name="Equation" r:id="rId7" imgW="1765080" imgH="431640" progId="Equation.DSMT4">
                  <p:embed/>
                  <p:pic>
                    <p:nvPicPr>
                      <p:cNvPr id="33" name="Object 29"/>
                      <p:cNvPicPr>
                        <a:picLocks noChangeAspect="1" noChangeArrowheads="1"/>
                      </p:cNvPicPr>
                      <p:nvPr/>
                    </p:nvPicPr>
                    <p:blipFill>
                      <a:blip r:embed="rId8"/>
                      <a:srcRect/>
                      <a:stretch>
                        <a:fillRect/>
                      </a:stretch>
                    </p:blipFill>
                    <p:spPr bwMode="auto">
                      <a:xfrm>
                        <a:off x="4973835" y="4689641"/>
                        <a:ext cx="3774629" cy="920641"/>
                      </a:xfrm>
                      <a:prstGeom prst="rect">
                        <a:avLst/>
                      </a:prstGeom>
                      <a:noFill/>
                      <a:ln>
                        <a:noFill/>
                      </a:ln>
                      <a:effectLst/>
                    </p:spPr>
                  </p:pic>
                </p:oleObj>
              </mc:Fallback>
            </mc:AlternateContent>
          </a:graphicData>
        </a:graphic>
      </p:graphicFrame>
      <p:sp>
        <p:nvSpPr>
          <p:cNvPr id="23" name="右箭头 35">
            <a:extLst>
              <a:ext uri="{FF2B5EF4-FFF2-40B4-BE49-F238E27FC236}">
                <a16:creationId xmlns:a16="http://schemas.microsoft.com/office/drawing/2014/main" xmlns="" id="{0C0A20D1-41FF-4B43-8A5D-DD26770D62CE}"/>
              </a:ext>
            </a:extLst>
          </p:cNvPr>
          <p:cNvSpPr/>
          <p:nvPr/>
        </p:nvSpPr>
        <p:spPr bwMode="auto">
          <a:xfrm>
            <a:off x="3558033" y="5229200"/>
            <a:ext cx="694737" cy="151672"/>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25000">
              <a:ln>
                <a:noFill/>
              </a:ln>
              <a:solidFill>
                <a:schemeClr val="tx1"/>
              </a:solidFill>
              <a:effectLst/>
              <a:latin typeface="Arial" charset="0"/>
              <a:ea typeface="宋体" charset="-122"/>
            </a:endParaRPr>
          </a:p>
        </p:txBody>
      </p:sp>
      <p:graphicFrame>
        <p:nvGraphicFramePr>
          <p:cNvPr id="24" name="对象 23">
            <a:extLst>
              <a:ext uri="{FF2B5EF4-FFF2-40B4-BE49-F238E27FC236}">
                <a16:creationId xmlns:a16="http://schemas.microsoft.com/office/drawing/2014/main" xmlns="" id="{90F79A04-F750-4D0E-BABE-A8F9592ACE98}"/>
              </a:ext>
            </a:extLst>
          </p:cNvPr>
          <p:cNvGraphicFramePr>
            <a:graphicFrameLocks noChangeAspect="1"/>
          </p:cNvGraphicFramePr>
          <p:nvPr>
            <p:extLst>
              <p:ext uri="{D42A27DB-BD31-4B8C-83A1-F6EECF244321}">
                <p14:modId xmlns:p14="http://schemas.microsoft.com/office/powerpoint/2010/main" val="3044083674"/>
              </p:ext>
            </p:extLst>
          </p:nvPr>
        </p:nvGraphicFramePr>
        <p:xfrm>
          <a:off x="5004048" y="5589240"/>
          <a:ext cx="1131518" cy="829780"/>
        </p:xfrm>
        <a:graphic>
          <a:graphicData uri="http://schemas.openxmlformats.org/presentationml/2006/ole">
            <mc:AlternateContent xmlns:mc="http://schemas.openxmlformats.org/markup-compatibility/2006">
              <mc:Choice xmlns:v="urn:schemas-microsoft-com:vml" Requires="v">
                <p:oleObj spid="_x0000_s2561" name="Equation" r:id="rId9" imgW="571320" imgH="419040" progId="Equation.DSMT4">
                  <p:embed/>
                </p:oleObj>
              </mc:Choice>
              <mc:Fallback>
                <p:oleObj name="Equation" r:id="rId9" imgW="571320" imgH="419040" progId="Equation.DSMT4">
                  <p:embed/>
                  <p:pic>
                    <p:nvPicPr>
                      <p:cNvPr id="7" name="对象 6"/>
                      <p:cNvPicPr/>
                      <p:nvPr/>
                    </p:nvPicPr>
                    <p:blipFill>
                      <a:blip r:embed="rId10"/>
                      <a:stretch>
                        <a:fillRect/>
                      </a:stretch>
                    </p:blipFill>
                    <p:spPr>
                      <a:xfrm>
                        <a:off x="5004048" y="5589240"/>
                        <a:ext cx="1131518" cy="829780"/>
                      </a:xfrm>
                      <a:prstGeom prst="rect">
                        <a:avLst/>
                      </a:prstGeom>
                      <a:ln w="38100">
                        <a:solidFill>
                          <a:srgbClr val="FF0000"/>
                        </a:solidFill>
                      </a:ln>
                    </p:spPr>
                  </p:pic>
                </p:oleObj>
              </mc:Fallback>
            </mc:AlternateContent>
          </a:graphicData>
        </a:graphic>
      </p:graphicFrame>
      <p:sp>
        <p:nvSpPr>
          <p:cNvPr id="25" name="矩形 24">
            <a:extLst>
              <a:ext uri="{FF2B5EF4-FFF2-40B4-BE49-F238E27FC236}">
                <a16:creationId xmlns:a16="http://schemas.microsoft.com/office/drawing/2014/main" xmlns="" id="{100F2ED3-432C-4F86-86C4-0A9515857534}"/>
              </a:ext>
            </a:extLst>
          </p:cNvPr>
          <p:cNvSpPr/>
          <p:nvPr/>
        </p:nvSpPr>
        <p:spPr>
          <a:xfrm>
            <a:off x="3628722" y="4777388"/>
            <a:ext cx="553357" cy="369332"/>
          </a:xfrm>
          <a:prstGeom prst="rect">
            <a:avLst/>
          </a:prstGeom>
        </p:spPr>
        <p:txBody>
          <a:bodyPr wrap="none">
            <a:spAutoFit/>
          </a:bodyPr>
          <a:lstStyle/>
          <a:p>
            <a:r>
              <a:rPr lang="en-US" altLang="zh-CN" b="1" dirty="0">
                <a:solidFill>
                  <a:srgbClr val="FF0000"/>
                </a:solidFill>
              </a:rPr>
              <a:t>4</a:t>
            </a:r>
            <a:r>
              <a:rPr lang="zh-CN" altLang="en-US" b="1" dirty="0">
                <a:solidFill>
                  <a:srgbClr val="FF0000"/>
                </a:solidFill>
              </a:rPr>
              <a:t>）</a:t>
            </a:r>
            <a:endParaRPr lang="zh-CN" altLang="en-US" dirty="0"/>
          </a:p>
        </p:txBody>
      </p:sp>
    </p:spTree>
    <p:extLst>
      <p:ext uri="{BB962C8B-B14F-4D97-AF65-F5344CB8AC3E}">
        <p14:creationId xmlns:p14="http://schemas.microsoft.com/office/powerpoint/2010/main" val="57243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7208D7-3CE0-4F7D-9E7C-21F1B7DA0A4C}"/>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204D4E8F-0742-4429-84F1-D4918C3A09D3}"/>
              </a:ext>
            </a:extLst>
          </p:cNvPr>
          <p:cNvSpPr>
            <a:spLocks noGrp="1"/>
          </p:cNvSpPr>
          <p:nvPr>
            <p:ph sz="quarter" idx="10"/>
          </p:nvPr>
        </p:nvSpPr>
        <p:spPr/>
        <p:txBody>
          <a:bodyPr/>
          <a:lstStyle/>
          <a:p>
            <a:r>
              <a:rPr lang="en-US" altLang="zh-CN" dirty="0"/>
              <a:t>2</a:t>
            </a:r>
            <a:r>
              <a:rPr lang="zh-CN" altLang="en-US" dirty="0"/>
              <a:t>、如何计算 </a:t>
            </a:r>
            <a:r>
              <a:rPr lang="en-US" altLang="zh-CN" i="1" dirty="0"/>
              <a:t>w</a:t>
            </a:r>
            <a:r>
              <a:rPr lang="en-US" altLang="zh-CN" dirty="0"/>
              <a:t> </a:t>
            </a:r>
            <a:r>
              <a:rPr lang="zh-CN" altLang="en-US" dirty="0"/>
              <a:t>与 </a:t>
            </a:r>
            <a:r>
              <a:rPr lang="en-US" altLang="zh-CN" i="1" dirty="0"/>
              <a:t>b</a:t>
            </a:r>
            <a:r>
              <a:rPr lang="zh-CN" altLang="en-US" dirty="0"/>
              <a:t>，并且能匹配上所有的样本点？</a:t>
            </a:r>
            <a:endParaRPr lang="en-US" altLang="zh-CN" dirty="0"/>
          </a:p>
          <a:p>
            <a:endParaRPr lang="zh-CN" altLang="en-US" dirty="0"/>
          </a:p>
        </p:txBody>
      </p:sp>
      <p:sp>
        <p:nvSpPr>
          <p:cNvPr id="4" name="Line 4">
            <a:extLst>
              <a:ext uri="{FF2B5EF4-FFF2-40B4-BE49-F238E27FC236}">
                <a16:creationId xmlns:a16="http://schemas.microsoft.com/office/drawing/2014/main" xmlns="" id="{DEE8BD18-36BA-4039-91EA-62E598949A3C}"/>
              </a:ext>
            </a:extLst>
          </p:cNvPr>
          <p:cNvSpPr>
            <a:spLocks noChangeShapeType="1"/>
          </p:cNvSpPr>
          <p:nvPr/>
        </p:nvSpPr>
        <p:spPr bwMode="auto">
          <a:xfrm rot="20000665">
            <a:off x="1674326" y="2689824"/>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 name="Line 5">
            <a:extLst>
              <a:ext uri="{FF2B5EF4-FFF2-40B4-BE49-F238E27FC236}">
                <a16:creationId xmlns:a16="http://schemas.microsoft.com/office/drawing/2014/main" xmlns="" id="{A5723198-A446-4A97-8724-E1DFB9DB3272}"/>
              </a:ext>
            </a:extLst>
          </p:cNvPr>
          <p:cNvSpPr>
            <a:spLocks noChangeShapeType="1"/>
          </p:cNvSpPr>
          <p:nvPr/>
        </p:nvSpPr>
        <p:spPr bwMode="auto">
          <a:xfrm rot="20000665">
            <a:off x="1820376" y="2980336"/>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Line 6">
            <a:extLst>
              <a:ext uri="{FF2B5EF4-FFF2-40B4-BE49-F238E27FC236}">
                <a16:creationId xmlns:a16="http://schemas.microsoft.com/office/drawing/2014/main" xmlns="" id="{574A6375-751E-424A-993D-8CC45B55B903}"/>
              </a:ext>
            </a:extLst>
          </p:cNvPr>
          <p:cNvSpPr>
            <a:spLocks noChangeShapeType="1"/>
          </p:cNvSpPr>
          <p:nvPr/>
        </p:nvSpPr>
        <p:spPr bwMode="auto">
          <a:xfrm rot="20000665">
            <a:off x="1964839" y="3269261"/>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Text Box 7">
            <a:extLst>
              <a:ext uri="{FF2B5EF4-FFF2-40B4-BE49-F238E27FC236}">
                <a16:creationId xmlns:a16="http://schemas.microsoft.com/office/drawing/2014/main" xmlns="" id="{340F5C85-3355-42CC-89CE-018D56A46014}"/>
              </a:ext>
            </a:extLst>
          </p:cNvPr>
          <p:cNvSpPr txBox="1">
            <a:spLocks noChangeArrowheads="1"/>
          </p:cNvSpPr>
          <p:nvPr/>
        </p:nvSpPr>
        <p:spPr bwMode="auto">
          <a:xfrm rot="20013014">
            <a:off x="1210776" y="2046886"/>
            <a:ext cx="3048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2000">
                <a:solidFill>
                  <a:schemeClr val="hlink"/>
                </a:solidFill>
                <a:ea typeface="宋体" charset="-122"/>
              </a:rPr>
              <a:t>Zone</a:t>
            </a:r>
          </a:p>
          <a:p>
            <a:pPr algn="ctr">
              <a:spcBef>
                <a:spcPct val="50000"/>
              </a:spcBef>
            </a:pPr>
            <a:r>
              <a:rPr lang="zh-CN" altLang="en-US" sz="2000">
                <a:solidFill>
                  <a:schemeClr val="hlink"/>
                </a:solidFill>
                <a:ea typeface="宋体" charset="-122"/>
              </a:rPr>
              <a:t>“</a:t>
            </a:r>
            <a:r>
              <a:rPr lang="en-US" altLang="zh-CN" sz="2000">
                <a:solidFill>
                  <a:schemeClr val="hlink"/>
                </a:solidFill>
                <a:ea typeface="宋体" charset="-122"/>
              </a:rPr>
              <a:t>Predict Class = +1”</a:t>
            </a:r>
          </a:p>
        </p:txBody>
      </p:sp>
      <p:sp>
        <p:nvSpPr>
          <p:cNvPr id="8" name="Text Box 8">
            <a:extLst>
              <a:ext uri="{FF2B5EF4-FFF2-40B4-BE49-F238E27FC236}">
                <a16:creationId xmlns:a16="http://schemas.microsoft.com/office/drawing/2014/main" xmlns="" id="{7172028E-F9DA-45AA-B765-33D3A3E7E27E}"/>
              </a:ext>
            </a:extLst>
          </p:cNvPr>
          <p:cNvSpPr txBox="1">
            <a:spLocks noChangeArrowheads="1"/>
          </p:cNvSpPr>
          <p:nvPr/>
        </p:nvSpPr>
        <p:spPr bwMode="auto">
          <a:xfrm rot="20013014">
            <a:off x="2209314" y="3223224"/>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zh-CN" altLang="en-US" sz="2000" dirty="0">
                <a:solidFill>
                  <a:schemeClr val="folHlink"/>
                </a:solidFill>
                <a:ea typeface="宋体" charset="-122"/>
              </a:rPr>
              <a:t>“</a:t>
            </a:r>
            <a:r>
              <a:rPr lang="en-US" altLang="zh-CN" sz="2000" dirty="0">
                <a:solidFill>
                  <a:schemeClr val="folHlink"/>
                </a:solidFill>
                <a:ea typeface="宋体" charset="-122"/>
              </a:rPr>
              <a:t>Predict Class = -1” zone</a:t>
            </a:r>
          </a:p>
        </p:txBody>
      </p:sp>
      <p:sp>
        <p:nvSpPr>
          <p:cNvPr id="9" name="Text Box 9">
            <a:extLst>
              <a:ext uri="{FF2B5EF4-FFF2-40B4-BE49-F238E27FC236}">
                <a16:creationId xmlns:a16="http://schemas.microsoft.com/office/drawing/2014/main" xmlns="" id="{8C1D6ED2-30AB-464D-86CE-12EC6B2AC05F}"/>
              </a:ext>
            </a:extLst>
          </p:cNvPr>
          <p:cNvSpPr txBox="1">
            <a:spLocks noChangeArrowheads="1"/>
          </p:cNvSpPr>
          <p:nvPr/>
        </p:nvSpPr>
        <p:spPr bwMode="auto">
          <a:xfrm rot="19822108">
            <a:off x="982176" y="3418486"/>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hlink"/>
                </a:solidFill>
                <a:ea typeface="宋体" charset="-122"/>
              </a:rPr>
              <a:t>wx+b=1</a:t>
            </a:r>
          </a:p>
        </p:txBody>
      </p:sp>
      <p:sp>
        <p:nvSpPr>
          <p:cNvPr id="10" name="Text Box 10">
            <a:extLst>
              <a:ext uri="{FF2B5EF4-FFF2-40B4-BE49-F238E27FC236}">
                <a16:creationId xmlns:a16="http://schemas.microsoft.com/office/drawing/2014/main" xmlns="" id="{9AC66333-8A4B-4C36-9D69-4F4085BA7448}"/>
              </a:ext>
            </a:extLst>
          </p:cNvPr>
          <p:cNvSpPr txBox="1">
            <a:spLocks noChangeArrowheads="1"/>
          </p:cNvSpPr>
          <p:nvPr/>
        </p:nvSpPr>
        <p:spPr bwMode="auto">
          <a:xfrm rot="19822108">
            <a:off x="1136164" y="3688361"/>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ea typeface="宋体" charset="-122"/>
              </a:rPr>
              <a:t>wx+b=0</a:t>
            </a:r>
          </a:p>
        </p:txBody>
      </p:sp>
      <p:sp>
        <p:nvSpPr>
          <p:cNvPr id="11" name="Text Box 11">
            <a:extLst>
              <a:ext uri="{FF2B5EF4-FFF2-40B4-BE49-F238E27FC236}">
                <a16:creationId xmlns:a16="http://schemas.microsoft.com/office/drawing/2014/main" xmlns="" id="{DAB362DD-3D96-4267-9F79-E39543404C19}"/>
              </a:ext>
            </a:extLst>
          </p:cNvPr>
          <p:cNvSpPr txBox="1">
            <a:spLocks noChangeArrowheads="1"/>
          </p:cNvSpPr>
          <p:nvPr/>
        </p:nvSpPr>
        <p:spPr bwMode="auto">
          <a:xfrm rot="19822108">
            <a:off x="1286976" y="3932836"/>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folHlink"/>
                </a:solidFill>
                <a:ea typeface="宋体" charset="-122"/>
              </a:rPr>
              <a:t>wx+b=-1</a:t>
            </a:r>
          </a:p>
        </p:txBody>
      </p:sp>
      <p:sp>
        <p:nvSpPr>
          <p:cNvPr id="12" name="Line 12">
            <a:extLst>
              <a:ext uri="{FF2B5EF4-FFF2-40B4-BE49-F238E27FC236}">
                <a16:creationId xmlns:a16="http://schemas.microsoft.com/office/drawing/2014/main" xmlns="" id="{51804570-47EF-452E-ADD4-98A165192200}"/>
              </a:ext>
            </a:extLst>
          </p:cNvPr>
          <p:cNvSpPr>
            <a:spLocks noChangeShapeType="1"/>
          </p:cNvSpPr>
          <p:nvPr/>
        </p:nvSpPr>
        <p:spPr bwMode="auto">
          <a:xfrm>
            <a:off x="4552464" y="1999261"/>
            <a:ext cx="327025" cy="5984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Text Box 13">
            <a:extLst>
              <a:ext uri="{FF2B5EF4-FFF2-40B4-BE49-F238E27FC236}">
                <a16:creationId xmlns:a16="http://schemas.microsoft.com/office/drawing/2014/main" xmlns="" id="{3CF7BACE-1575-4148-8705-8CE173D3E842}"/>
              </a:ext>
            </a:extLst>
          </p:cNvPr>
          <p:cNvSpPr txBox="1">
            <a:spLocks noChangeArrowheads="1"/>
          </p:cNvSpPr>
          <p:nvPr/>
        </p:nvSpPr>
        <p:spPr bwMode="auto">
          <a:xfrm>
            <a:off x="4668351" y="1953224"/>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i="1">
                <a:ea typeface="宋体" charset="-122"/>
              </a:rPr>
              <a:t>M =</a:t>
            </a:r>
            <a:r>
              <a:rPr lang="en-US" altLang="zh-CN" sz="2000">
                <a:ea typeface="宋体" charset="-122"/>
              </a:rPr>
              <a:t> Margin Width =</a:t>
            </a:r>
          </a:p>
        </p:txBody>
      </p:sp>
      <p:sp>
        <p:nvSpPr>
          <p:cNvPr id="14" name="Oval 15">
            <a:extLst>
              <a:ext uri="{FF2B5EF4-FFF2-40B4-BE49-F238E27FC236}">
                <a16:creationId xmlns:a16="http://schemas.microsoft.com/office/drawing/2014/main" xmlns="" id="{53429539-A510-4912-AD80-6D57A7E3AE57}"/>
              </a:ext>
            </a:extLst>
          </p:cNvPr>
          <p:cNvSpPr>
            <a:spLocks noChangeArrowheads="1"/>
          </p:cNvSpPr>
          <p:nvPr/>
        </p:nvSpPr>
        <p:spPr bwMode="auto">
          <a:xfrm>
            <a:off x="3865076" y="3002561"/>
            <a:ext cx="76200" cy="76200"/>
          </a:xfrm>
          <a:prstGeom prst="ellipse">
            <a:avLst/>
          </a:prstGeom>
          <a:solidFill>
            <a:srgbClr val="990099"/>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Text Box 16">
            <a:extLst>
              <a:ext uri="{FF2B5EF4-FFF2-40B4-BE49-F238E27FC236}">
                <a16:creationId xmlns:a16="http://schemas.microsoft.com/office/drawing/2014/main" xmlns="" id="{BEFECD0A-23C5-46B1-AB36-EFCF9132140B}"/>
              </a:ext>
            </a:extLst>
          </p:cNvPr>
          <p:cNvSpPr txBox="1">
            <a:spLocks noChangeArrowheads="1"/>
          </p:cNvSpPr>
          <p:nvPr/>
        </p:nvSpPr>
        <p:spPr bwMode="auto">
          <a:xfrm>
            <a:off x="3965089" y="2986686"/>
            <a:ext cx="515937" cy="415925"/>
          </a:xfrm>
          <a:prstGeom prst="rect">
            <a:avLst/>
          </a:prstGeom>
          <a:solidFill>
            <a:schemeClr val="bg1"/>
          </a:solidFill>
          <a:ln w="19050" algn="ctr">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990099"/>
                </a:solidFill>
                <a:ea typeface="宋体" charset="-122"/>
              </a:rPr>
              <a:t>x</a:t>
            </a:r>
            <a:r>
              <a:rPr lang="en-US" altLang="zh-CN" i="1" baseline="30000">
                <a:solidFill>
                  <a:srgbClr val="990099"/>
                </a:solidFill>
                <a:ea typeface="宋体" charset="-122"/>
              </a:rPr>
              <a:t>-</a:t>
            </a:r>
          </a:p>
        </p:txBody>
      </p:sp>
      <p:sp>
        <p:nvSpPr>
          <p:cNvPr id="16" name="Oval 17">
            <a:extLst>
              <a:ext uri="{FF2B5EF4-FFF2-40B4-BE49-F238E27FC236}">
                <a16:creationId xmlns:a16="http://schemas.microsoft.com/office/drawing/2014/main" xmlns="" id="{3878ABE4-2B60-4C30-8B81-54F61EEE7C93}"/>
              </a:ext>
            </a:extLst>
          </p:cNvPr>
          <p:cNvSpPr>
            <a:spLocks noChangeArrowheads="1"/>
          </p:cNvSpPr>
          <p:nvPr/>
        </p:nvSpPr>
        <p:spPr bwMode="auto">
          <a:xfrm>
            <a:off x="3571389" y="2440586"/>
            <a:ext cx="76200" cy="76200"/>
          </a:xfrm>
          <a:prstGeom prst="ellipse">
            <a:avLst/>
          </a:prstGeom>
          <a:solidFill>
            <a:srgbClr val="CC3300"/>
          </a:solidFill>
          <a:ln>
            <a:noFill/>
          </a:ln>
          <a:effectLst/>
          <a:extLst>
            <a:ext uri="{91240B29-F687-4F45-9708-019B960494DF}">
              <a14:hiddenLine xmlns:a14="http://schemas.microsoft.com/office/drawing/2010/main" w="19050"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Text Box 18">
            <a:extLst>
              <a:ext uri="{FF2B5EF4-FFF2-40B4-BE49-F238E27FC236}">
                <a16:creationId xmlns:a16="http://schemas.microsoft.com/office/drawing/2014/main" xmlns="" id="{B1AFF611-12AD-4D5B-9FBF-5837E0F1857D}"/>
              </a:ext>
            </a:extLst>
          </p:cNvPr>
          <p:cNvSpPr txBox="1">
            <a:spLocks noChangeArrowheads="1"/>
          </p:cNvSpPr>
          <p:nvPr/>
        </p:nvSpPr>
        <p:spPr bwMode="auto">
          <a:xfrm>
            <a:off x="3682514" y="2002436"/>
            <a:ext cx="515937" cy="415925"/>
          </a:xfrm>
          <a:prstGeom prst="rect">
            <a:avLst/>
          </a:prstGeom>
          <a:solidFill>
            <a:schemeClr val="bg1"/>
          </a:solidFill>
          <a:ln w="19050"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b="1" i="1">
                <a:solidFill>
                  <a:srgbClr val="CC3300"/>
                </a:solidFill>
                <a:ea typeface="宋体" charset="-122"/>
              </a:rPr>
              <a:t>x</a:t>
            </a:r>
            <a:r>
              <a:rPr lang="en-US" altLang="zh-CN" i="1" baseline="30000">
                <a:solidFill>
                  <a:srgbClr val="CC3300"/>
                </a:solidFill>
                <a:ea typeface="宋体" charset="-122"/>
              </a:rPr>
              <a:t>+</a:t>
            </a:r>
          </a:p>
        </p:txBody>
      </p:sp>
      <p:graphicFrame>
        <p:nvGraphicFramePr>
          <p:cNvPr id="18" name="Object 22">
            <a:extLst>
              <a:ext uri="{FF2B5EF4-FFF2-40B4-BE49-F238E27FC236}">
                <a16:creationId xmlns:a16="http://schemas.microsoft.com/office/drawing/2014/main" xmlns="" id="{F200C93A-C289-455C-B2E4-EEBDA47C9714}"/>
              </a:ext>
            </a:extLst>
          </p:cNvPr>
          <p:cNvGraphicFramePr>
            <a:graphicFrameLocks noChangeAspect="1"/>
          </p:cNvGraphicFramePr>
          <p:nvPr>
            <p:extLst>
              <p:ext uri="{D42A27DB-BD31-4B8C-83A1-F6EECF244321}">
                <p14:modId xmlns:p14="http://schemas.microsoft.com/office/powerpoint/2010/main" val="3211284875"/>
              </p:ext>
            </p:extLst>
          </p:nvPr>
        </p:nvGraphicFramePr>
        <p:xfrm>
          <a:off x="7222639" y="1823049"/>
          <a:ext cx="720725" cy="679450"/>
        </p:xfrm>
        <a:graphic>
          <a:graphicData uri="http://schemas.openxmlformats.org/presentationml/2006/ole">
            <mc:AlternateContent xmlns:mc="http://schemas.openxmlformats.org/markup-compatibility/2006">
              <mc:Choice xmlns:v="urn:schemas-microsoft-com:vml" Requires="v">
                <p:oleObj spid="_x0000_s3208" name="Equation" r:id="rId4" imgW="444240" imgH="419040" progId="Equation.3">
                  <p:embed/>
                </p:oleObj>
              </mc:Choice>
              <mc:Fallback>
                <p:oleObj name="Equation" r:id="rId4" imgW="444240" imgH="419040" progId="Equation.3">
                  <p:embed/>
                  <p:pic>
                    <p:nvPicPr>
                      <p:cNvPr id="656406"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639" y="1823049"/>
                        <a:ext cx="72072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 name="Picture 2" descr="http://blog.lib.umn.edu/isss/isss/question-mark1a.jpg">
            <a:extLst>
              <a:ext uri="{FF2B5EF4-FFF2-40B4-BE49-F238E27FC236}">
                <a16:creationId xmlns:a16="http://schemas.microsoft.com/office/drawing/2014/main" xmlns="" id="{CA2BB26F-B062-4620-8FE5-36DB25654F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3839" y="3627334"/>
            <a:ext cx="18637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80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6DA67A-8540-4FB9-BE04-EBA62FBE96F7}"/>
              </a:ext>
            </a:extLst>
          </p:cNvPr>
          <p:cNvSpPr>
            <a:spLocks noGrp="1"/>
          </p:cNvSpPr>
          <p:nvPr>
            <p:ph type="title"/>
          </p:nvPr>
        </p:nvSpPr>
        <p:spPr/>
        <p:txBody>
          <a:bodyPr/>
          <a:lstStyle/>
          <a:p>
            <a:r>
              <a:rPr lang="zh-CN" altLang="en-US" dirty="0"/>
              <a:t>数学模型－线性可分（</a:t>
            </a:r>
            <a:r>
              <a:rPr lang="en-US" altLang="zh-CN" dirty="0"/>
              <a:t>1</a:t>
            </a:r>
            <a:r>
              <a:rPr lang="zh-CN" altLang="en-US" dirty="0"/>
              <a:t>）</a:t>
            </a:r>
          </a:p>
        </p:txBody>
      </p:sp>
      <p:sp>
        <p:nvSpPr>
          <p:cNvPr id="3" name="内容占位符 2">
            <a:extLst>
              <a:ext uri="{FF2B5EF4-FFF2-40B4-BE49-F238E27FC236}">
                <a16:creationId xmlns:a16="http://schemas.microsoft.com/office/drawing/2014/main" xmlns="" id="{88B542C3-58E5-44E6-914C-038BDD7BAB64}"/>
              </a:ext>
            </a:extLst>
          </p:cNvPr>
          <p:cNvSpPr>
            <a:spLocks noGrp="1"/>
          </p:cNvSpPr>
          <p:nvPr>
            <p:ph sz="quarter" idx="10"/>
          </p:nvPr>
        </p:nvSpPr>
        <p:spPr/>
        <p:txBody>
          <a:bodyPr/>
          <a:lstStyle/>
          <a:p>
            <a:r>
              <a:rPr lang="en-US" altLang="zh-CN" dirty="0"/>
              <a:t>1</a:t>
            </a:r>
            <a:r>
              <a:rPr lang="zh-CN" altLang="en-US" dirty="0"/>
              <a:t>、数学模型：线性支持向量机</a:t>
            </a:r>
            <a:endParaRPr lang="en-US" altLang="zh-CN" dirty="0"/>
          </a:p>
          <a:p>
            <a:pPr marL="360000" lvl="1" indent="0"/>
            <a:r>
              <a:rPr lang="zh-CN" altLang="en-US" dirty="0">
                <a:cs typeface="Times New Roman" pitchFamily="18" charset="0"/>
              </a:rPr>
              <a:t>设所求的</a:t>
            </a:r>
            <a:r>
              <a:rPr lang="zh-CN" altLang="en-US" b="1" dirty="0">
                <a:solidFill>
                  <a:srgbClr val="FF0000"/>
                </a:solidFill>
                <a:cs typeface="Times New Roman" pitchFamily="18" charset="0"/>
              </a:rPr>
              <a:t>分类面表达式</a:t>
            </a:r>
            <a:r>
              <a:rPr lang="zh-CN" altLang="en-US" dirty="0">
                <a:cs typeface="Times New Roman" pitchFamily="18" charset="0"/>
              </a:rPr>
              <a:t>为：</a:t>
            </a:r>
            <a:endParaRPr lang="en-US" altLang="zh-CN" i="1" dirty="0">
              <a:cs typeface="Times New Roman" pitchFamily="18" charset="0"/>
              <a:sym typeface="Symbol" pitchFamily="18" charset="2"/>
            </a:endParaRPr>
          </a:p>
          <a:p>
            <a:pPr marL="360000" lvl="1" indent="0"/>
            <a:r>
              <a:rPr lang="zh-CN" altLang="en-US" dirty="0">
                <a:cs typeface="Times New Roman" pitchFamily="18" charset="0"/>
                <a:sym typeface="Symbol" pitchFamily="18" charset="2"/>
              </a:rPr>
              <a:t>该分类面若能将训练样本线性分开，则：</a:t>
            </a:r>
            <a:endParaRPr lang="en-US" altLang="zh-CN" dirty="0">
              <a:cs typeface="Times New Roman" pitchFamily="18" charset="0"/>
              <a:sym typeface="Symbol" pitchFamily="18" charset="2"/>
            </a:endParaRPr>
          </a:p>
          <a:p>
            <a:pPr marL="360000" lvl="1" indent="0"/>
            <a:endParaRPr lang="en-US" altLang="zh-CN" dirty="0">
              <a:cs typeface="Times New Roman" pitchFamily="18" charset="0"/>
              <a:sym typeface="Symbol" pitchFamily="18" charset="2"/>
            </a:endParaRPr>
          </a:p>
          <a:p>
            <a:pPr marL="360000" lvl="1" indent="0"/>
            <a:endParaRPr lang="en-US" altLang="zh-CN" dirty="0">
              <a:cs typeface="Times New Roman" pitchFamily="18" charset="0"/>
              <a:sym typeface="Symbol" pitchFamily="18" charset="2"/>
            </a:endParaRPr>
          </a:p>
          <a:p>
            <a:pPr marL="360000" lvl="1" indent="0"/>
            <a:r>
              <a:rPr lang="zh-CN" altLang="en-US" dirty="0">
                <a:cs typeface="Times New Roman" pitchFamily="18" charset="0"/>
                <a:sym typeface="Symbol" pitchFamily="18" charset="2"/>
              </a:rPr>
              <a:t>上式可简写为：</a:t>
            </a:r>
            <a:endParaRPr lang="en-US" altLang="zh-CN" dirty="0">
              <a:cs typeface="Times New Roman" pitchFamily="18" charset="0"/>
              <a:sym typeface="Symbol" pitchFamily="18" charset="2"/>
            </a:endParaRPr>
          </a:p>
          <a:p>
            <a:pPr marL="360000" lvl="1" indent="0"/>
            <a:endParaRPr lang="en-US" altLang="zh-CN" dirty="0">
              <a:cs typeface="Times New Roman" pitchFamily="18" charset="0"/>
              <a:sym typeface="Symbol" pitchFamily="18" charset="2"/>
            </a:endParaRPr>
          </a:p>
          <a:p>
            <a:pPr marL="360000" lvl="1" indent="0"/>
            <a:r>
              <a:rPr lang="zh-CN" altLang="en-US" dirty="0"/>
              <a:t>对于有限个数的样本，存在</a:t>
            </a:r>
            <a:endParaRPr lang="en-US" altLang="zh-CN" dirty="0"/>
          </a:p>
          <a:p>
            <a:pPr marL="360000" lvl="1" indent="0"/>
            <a:r>
              <a:rPr lang="zh-CN" altLang="en-US" dirty="0"/>
              <a:t>即：                                   ，其中，</a:t>
            </a:r>
            <a:endParaRPr lang="en-US" altLang="zh-CN" dirty="0">
              <a:cs typeface="Times New Roman" pitchFamily="18" charset="0"/>
              <a:sym typeface="Symbol" pitchFamily="18" charset="2"/>
            </a:endParaRPr>
          </a:p>
          <a:p>
            <a:endParaRPr lang="zh-CN" altLang="en-US" dirty="0"/>
          </a:p>
        </p:txBody>
      </p:sp>
      <p:graphicFrame>
        <p:nvGraphicFramePr>
          <p:cNvPr id="4" name="Object 6">
            <a:extLst>
              <a:ext uri="{FF2B5EF4-FFF2-40B4-BE49-F238E27FC236}">
                <a16:creationId xmlns:a16="http://schemas.microsoft.com/office/drawing/2014/main" xmlns="" id="{59E6FA6E-C69F-44EE-A9B7-7039B7159054}"/>
              </a:ext>
            </a:extLst>
          </p:cNvPr>
          <p:cNvGraphicFramePr>
            <a:graphicFrameLocks noChangeAspect="1"/>
          </p:cNvGraphicFramePr>
          <p:nvPr>
            <p:extLst>
              <p:ext uri="{D42A27DB-BD31-4B8C-83A1-F6EECF244321}">
                <p14:modId xmlns:p14="http://schemas.microsoft.com/office/powerpoint/2010/main" val="1975153741"/>
              </p:ext>
            </p:extLst>
          </p:nvPr>
        </p:nvGraphicFramePr>
        <p:xfrm>
          <a:off x="4256633" y="1340768"/>
          <a:ext cx="2187575" cy="469900"/>
        </p:xfrm>
        <a:graphic>
          <a:graphicData uri="http://schemas.openxmlformats.org/presentationml/2006/ole">
            <mc:AlternateContent xmlns:mc="http://schemas.openxmlformats.org/markup-compatibility/2006">
              <mc:Choice xmlns:v="urn:schemas-microsoft-com:vml" Requires="v">
                <p:oleObj spid="_x0000_s4844" name="Equation" r:id="rId3" imgW="1117600" imgH="241300" progId="Equation.DSMT4">
                  <p:embed/>
                </p:oleObj>
              </mc:Choice>
              <mc:Fallback>
                <p:oleObj name="Equation" r:id="rId3" imgW="1117600" imgH="241300" progId="Equation.DSMT4">
                  <p:embed/>
                  <p:pic>
                    <p:nvPicPr>
                      <p:cNvPr id="143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633" y="1340768"/>
                        <a:ext cx="2187575" cy="469900"/>
                      </a:xfrm>
                      <a:prstGeom prst="rect">
                        <a:avLst/>
                      </a:prstGeom>
                      <a:noFill/>
                      <a:ln w="38100">
                        <a:solidFill>
                          <a:srgbClr val="FF0000"/>
                        </a:solidFill>
                      </a:ln>
                    </p:spPr>
                  </p:pic>
                </p:oleObj>
              </mc:Fallback>
            </mc:AlternateContent>
          </a:graphicData>
        </a:graphic>
      </p:graphicFrame>
      <p:graphicFrame>
        <p:nvGraphicFramePr>
          <p:cNvPr id="5" name="Object 12">
            <a:extLst>
              <a:ext uri="{FF2B5EF4-FFF2-40B4-BE49-F238E27FC236}">
                <a16:creationId xmlns:a16="http://schemas.microsoft.com/office/drawing/2014/main" xmlns="" id="{43FAB4C2-11E6-4111-8321-84716AE90E81}"/>
              </a:ext>
            </a:extLst>
          </p:cNvPr>
          <p:cNvGraphicFramePr>
            <a:graphicFrameLocks noChangeAspect="1"/>
          </p:cNvGraphicFramePr>
          <p:nvPr>
            <p:extLst>
              <p:ext uri="{D42A27DB-BD31-4B8C-83A1-F6EECF244321}">
                <p14:modId xmlns:p14="http://schemas.microsoft.com/office/powerpoint/2010/main" val="3654452333"/>
              </p:ext>
            </p:extLst>
          </p:nvPr>
        </p:nvGraphicFramePr>
        <p:xfrm>
          <a:off x="1742159" y="5037953"/>
          <a:ext cx="2489200" cy="465137"/>
        </p:xfrm>
        <a:graphic>
          <a:graphicData uri="http://schemas.openxmlformats.org/presentationml/2006/ole">
            <mc:AlternateContent xmlns:mc="http://schemas.openxmlformats.org/markup-compatibility/2006">
              <mc:Choice xmlns:v="urn:schemas-microsoft-com:vml" Requires="v">
                <p:oleObj spid="_x0000_s4845" name="Equation" r:id="rId5" imgW="1218960" imgH="228600" progId="Equation.DSMT4">
                  <p:embed/>
                </p:oleObj>
              </mc:Choice>
              <mc:Fallback>
                <p:oleObj name="Equation" r:id="rId5" imgW="1218960" imgH="228600" progId="Equation.DSMT4">
                  <p:embed/>
                  <p:pic>
                    <p:nvPicPr>
                      <p:cNvPr id="14350" name="Object 12"/>
                      <p:cNvPicPr>
                        <a:picLocks noChangeAspect="1" noChangeArrowheads="1"/>
                      </p:cNvPicPr>
                      <p:nvPr/>
                    </p:nvPicPr>
                    <p:blipFill>
                      <a:blip r:embed="rId6"/>
                      <a:srcRect/>
                      <a:stretch>
                        <a:fillRect/>
                      </a:stretch>
                    </p:blipFill>
                    <p:spPr bwMode="auto">
                      <a:xfrm>
                        <a:off x="1742159" y="5037953"/>
                        <a:ext cx="2489200" cy="465137"/>
                      </a:xfrm>
                      <a:prstGeom prst="rect">
                        <a:avLst/>
                      </a:prstGeom>
                      <a:noFill/>
                      <a:ln w="38100">
                        <a:solidFill>
                          <a:srgbClr val="FF0000"/>
                        </a:solidFill>
                      </a:ln>
                    </p:spPr>
                  </p:pic>
                </p:oleObj>
              </mc:Fallback>
            </mc:AlternateContent>
          </a:graphicData>
        </a:graphic>
      </p:graphicFrame>
      <p:graphicFrame>
        <p:nvGraphicFramePr>
          <p:cNvPr id="6" name="Object 14">
            <a:extLst>
              <a:ext uri="{FF2B5EF4-FFF2-40B4-BE49-F238E27FC236}">
                <a16:creationId xmlns:a16="http://schemas.microsoft.com/office/drawing/2014/main" xmlns="" id="{4D61672C-58BA-4D7E-828A-F35864E4DAF2}"/>
              </a:ext>
            </a:extLst>
          </p:cNvPr>
          <p:cNvGraphicFramePr>
            <a:graphicFrameLocks noChangeAspect="1"/>
          </p:cNvGraphicFramePr>
          <p:nvPr>
            <p:extLst>
              <p:ext uri="{D42A27DB-BD31-4B8C-83A1-F6EECF244321}">
                <p14:modId xmlns:p14="http://schemas.microsoft.com/office/powerpoint/2010/main" val="1035687977"/>
              </p:ext>
            </p:extLst>
          </p:nvPr>
        </p:nvGraphicFramePr>
        <p:xfrm>
          <a:off x="1979712" y="2388175"/>
          <a:ext cx="3600450" cy="993775"/>
        </p:xfrm>
        <a:graphic>
          <a:graphicData uri="http://schemas.openxmlformats.org/presentationml/2006/ole">
            <mc:AlternateContent xmlns:mc="http://schemas.openxmlformats.org/markup-compatibility/2006">
              <mc:Choice xmlns:v="urn:schemas-microsoft-com:vml" Requires="v">
                <p:oleObj spid="_x0000_s4846" name="Equation" r:id="rId7" imgW="1841500" imgH="508000" progId="Equation.DSMT4">
                  <p:embed/>
                </p:oleObj>
              </mc:Choice>
              <mc:Fallback>
                <p:oleObj name="Equation" r:id="rId7" imgW="1841500" imgH="508000" progId="Equation.DSMT4">
                  <p:embed/>
                  <p:pic>
                    <p:nvPicPr>
                      <p:cNvPr id="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2388175"/>
                        <a:ext cx="36004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7">
            <a:extLst>
              <a:ext uri="{FF2B5EF4-FFF2-40B4-BE49-F238E27FC236}">
                <a16:creationId xmlns:a16="http://schemas.microsoft.com/office/drawing/2014/main" xmlns="" id="{7A37A2AE-B46D-4772-9B1C-3CDAFBCD4CB6}"/>
              </a:ext>
            </a:extLst>
          </p:cNvPr>
          <p:cNvGraphicFramePr>
            <a:graphicFrameLocks noChangeAspect="1"/>
          </p:cNvGraphicFramePr>
          <p:nvPr>
            <p:extLst>
              <p:ext uri="{D42A27DB-BD31-4B8C-83A1-F6EECF244321}">
                <p14:modId xmlns:p14="http://schemas.microsoft.com/office/powerpoint/2010/main" val="1132580518"/>
              </p:ext>
            </p:extLst>
          </p:nvPr>
        </p:nvGraphicFramePr>
        <p:xfrm>
          <a:off x="2973363" y="3824946"/>
          <a:ext cx="2559050" cy="495300"/>
        </p:xfrm>
        <a:graphic>
          <a:graphicData uri="http://schemas.openxmlformats.org/presentationml/2006/ole">
            <mc:AlternateContent xmlns:mc="http://schemas.openxmlformats.org/markup-compatibility/2006">
              <mc:Choice xmlns:v="urn:schemas-microsoft-com:vml" Requires="v">
                <p:oleObj spid="_x0000_s4847" name="Equation" r:id="rId9" imgW="1307532" imgH="253890" progId="Equation.DSMT4">
                  <p:embed/>
                </p:oleObj>
              </mc:Choice>
              <mc:Fallback>
                <p:oleObj name="Equation" r:id="rId9" imgW="1307532" imgH="253890" progId="Equation.DSMT4">
                  <p:embed/>
                  <p:pic>
                    <p:nvPicPr>
                      <p:cNvPr id="1638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63" y="3824946"/>
                        <a:ext cx="2559050" cy="495300"/>
                      </a:xfrm>
                      <a:prstGeom prst="rect">
                        <a:avLst/>
                      </a:prstGeom>
                      <a:noFill/>
                      <a:ln>
                        <a:noFill/>
                      </a:ln>
                    </p:spPr>
                  </p:pic>
                </p:oleObj>
              </mc:Fallback>
            </mc:AlternateContent>
          </a:graphicData>
        </a:graphic>
      </p:graphicFrame>
      <p:graphicFrame>
        <p:nvGraphicFramePr>
          <p:cNvPr id="8" name="Object 10">
            <a:extLst>
              <a:ext uri="{FF2B5EF4-FFF2-40B4-BE49-F238E27FC236}">
                <a16:creationId xmlns:a16="http://schemas.microsoft.com/office/drawing/2014/main" xmlns="" id="{83A074FA-B251-4B97-9F1B-939EB54E6A62}"/>
              </a:ext>
            </a:extLst>
          </p:cNvPr>
          <p:cNvGraphicFramePr>
            <a:graphicFrameLocks noChangeAspect="1"/>
          </p:cNvGraphicFramePr>
          <p:nvPr>
            <p:extLst>
              <p:ext uri="{D42A27DB-BD31-4B8C-83A1-F6EECF244321}">
                <p14:modId xmlns:p14="http://schemas.microsoft.com/office/powerpoint/2010/main" val="4087579373"/>
              </p:ext>
            </p:extLst>
          </p:nvPr>
        </p:nvGraphicFramePr>
        <p:xfrm>
          <a:off x="4355976" y="4470891"/>
          <a:ext cx="3259137" cy="495300"/>
        </p:xfrm>
        <a:graphic>
          <a:graphicData uri="http://schemas.openxmlformats.org/presentationml/2006/ole">
            <mc:AlternateContent xmlns:mc="http://schemas.openxmlformats.org/markup-compatibility/2006">
              <mc:Choice xmlns:v="urn:schemas-microsoft-com:vml" Requires="v">
                <p:oleObj spid="_x0000_s4848" name="Equation" r:id="rId11" imgW="1663560" imgH="253800" progId="Equation.DSMT4">
                  <p:embed/>
                </p:oleObj>
              </mc:Choice>
              <mc:Fallback>
                <p:oleObj name="Equation" r:id="rId11" imgW="1663560" imgH="253800" progId="Equation.DSMT4">
                  <p:embed/>
                  <p:pic>
                    <p:nvPicPr>
                      <p:cNvPr id="25" name="Object 10"/>
                      <p:cNvPicPr>
                        <a:picLocks noChangeAspect="1" noChangeArrowheads="1"/>
                      </p:cNvPicPr>
                      <p:nvPr/>
                    </p:nvPicPr>
                    <p:blipFill>
                      <a:blip r:embed="rId12"/>
                      <a:srcRect/>
                      <a:stretch>
                        <a:fillRect/>
                      </a:stretch>
                    </p:blipFill>
                    <p:spPr bwMode="auto">
                      <a:xfrm>
                        <a:off x="4355976" y="4470891"/>
                        <a:ext cx="32591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5">
            <a:extLst>
              <a:ext uri="{FF2B5EF4-FFF2-40B4-BE49-F238E27FC236}">
                <a16:creationId xmlns:a16="http://schemas.microsoft.com/office/drawing/2014/main" xmlns="" id="{1D9D9E73-0757-48B5-BE33-074758A14214}"/>
              </a:ext>
            </a:extLst>
          </p:cNvPr>
          <p:cNvGraphicFramePr>
            <a:graphicFrameLocks noChangeAspect="1"/>
          </p:cNvGraphicFramePr>
          <p:nvPr>
            <p:extLst>
              <p:ext uri="{D42A27DB-BD31-4B8C-83A1-F6EECF244321}">
                <p14:modId xmlns:p14="http://schemas.microsoft.com/office/powerpoint/2010/main" val="2352037179"/>
              </p:ext>
            </p:extLst>
          </p:nvPr>
        </p:nvGraphicFramePr>
        <p:xfrm>
          <a:off x="5285544" y="5005421"/>
          <a:ext cx="2541588" cy="490537"/>
        </p:xfrm>
        <a:graphic>
          <a:graphicData uri="http://schemas.openxmlformats.org/presentationml/2006/ole">
            <mc:AlternateContent xmlns:mc="http://schemas.openxmlformats.org/markup-compatibility/2006">
              <mc:Choice xmlns:v="urn:schemas-microsoft-com:vml" Requires="v">
                <p:oleObj spid="_x0000_s4849" name="Equation" r:id="rId13" imgW="1244520" imgH="241200" progId="Equation.DSMT4">
                  <p:embed/>
                </p:oleObj>
              </mc:Choice>
              <mc:Fallback>
                <p:oleObj name="Equation" r:id="rId13" imgW="1244520" imgH="241200" progId="Equation.DSMT4">
                  <p:embed/>
                  <p:pic>
                    <p:nvPicPr>
                      <p:cNvPr id="14352" name="Object 15"/>
                      <p:cNvPicPr>
                        <a:picLocks noChangeAspect="1" noChangeArrowheads="1"/>
                      </p:cNvPicPr>
                      <p:nvPr/>
                    </p:nvPicPr>
                    <p:blipFill>
                      <a:blip r:embed="rId14"/>
                      <a:srcRect/>
                      <a:stretch>
                        <a:fillRect/>
                      </a:stretch>
                    </p:blipFill>
                    <p:spPr bwMode="auto">
                      <a:xfrm>
                        <a:off x="5285544" y="5005421"/>
                        <a:ext cx="25415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389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B0F09D-8B14-4100-8FA5-D42036A1F942}"/>
              </a:ext>
            </a:extLst>
          </p:cNvPr>
          <p:cNvSpPr>
            <a:spLocks noGrp="1"/>
          </p:cNvSpPr>
          <p:nvPr>
            <p:ph type="title"/>
          </p:nvPr>
        </p:nvSpPr>
        <p:spPr/>
        <p:txBody>
          <a:bodyPr/>
          <a:lstStyle/>
          <a:p>
            <a:r>
              <a:rPr lang="zh-CN" altLang="en-US" dirty="0"/>
              <a:t>数学模型－线性可分（</a:t>
            </a:r>
            <a:r>
              <a:rPr lang="en-US" altLang="zh-CN" dirty="0"/>
              <a:t>2</a:t>
            </a:r>
            <a:r>
              <a:rPr lang="zh-CN" altLang="en-US" dirty="0"/>
              <a:t>）</a:t>
            </a:r>
          </a:p>
        </p:txBody>
      </p:sp>
      <p:sp>
        <p:nvSpPr>
          <p:cNvPr id="3" name="内容占位符 2">
            <a:extLst>
              <a:ext uri="{FF2B5EF4-FFF2-40B4-BE49-F238E27FC236}">
                <a16:creationId xmlns:a16="http://schemas.microsoft.com/office/drawing/2014/main" xmlns="" id="{1BA51C53-A216-482E-BF07-1231A4A942F3}"/>
              </a:ext>
            </a:extLst>
          </p:cNvPr>
          <p:cNvSpPr>
            <a:spLocks noGrp="1"/>
          </p:cNvSpPr>
          <p:nvPr>
            <p:ph sz="quarter" idx="10"/>
          </p:nvPr>
        </p:nvSpPr>
        <p:spPr/>
        <p:txBody>
          <a:bodyPr/>
          <a:lstStyle/>
          <a:p>
            <a:r>
              <a:rPr lang="en-US" altLang="zh-CN" dirty="0"/>
              <a:t>1</a:t>
            </a:r>
            <a:r>
              <a:rPr lang="zh-CN" altLang="en-US" dirty="0"/>
              <a:t>、数学模型：线性支持向量机</a:t>
            </a:r>
            <a:endParaRPr lang="en-US" altLang="zh-CN" dirty="0"/>
          </a:p>
          <a:p>
            <a:pPr lvl="1"/>
            <a:r>
              <a:rPr lang="zh-CN" altLang="en-US" dirty="0">
                <a:cs typeface="Times New Roman" pitchFamily="18" charset="0"/>
                <a:sym typeface="Symbol" pitchFamily="18" charset="2"/>
              </a:rPr>
              <a:t>综上所述，线性</a:t>
            </a:r>
            <a:r>
              <a:rPr lang="en-US" altLang="zh-CN" dirty="0">
                <a:cs typeface="Times New Roman" pitchFamily="18" charset="0"/>
                <a:sym typeface="Symbol" pitchFamily="18" charset="2"/>
              </a:rPr>
              <a:t>SVM</a:t>
            </a:r>
            <a:r>
              <a:rPr lang="zh-CN" altLang="en-US" dirty="0">
                <a:cs typeface="Times New Roman" pitchFamily="18" charset="0"/>
                <a:sym typeface="Symbol" pitchFamily="18" charset="2"/>
              </a:rPr>
              <a:t>的</a:t>
            </a:r>
            <a:r>
              <a:rPr lang="zh-CN" altLang="en-US" b="1" dirty="0">
                <a:solidFill>
                  <a:srgbClr val="FF0000"/>
                </a:solidFill>
                <a:cs typeface="Times New Roman" pitchFamily="18" charset="0"/>
                <a:sym typeface="Symbol" pitchFamily="18" charset="2"/>
              </a:rPr>
              <a:t>数学模型</a:t>
            </a:r>
            <a:r>
              <a:rPr lang="zh-CN" altLang="en-US" dirty="0">
                <a:cs typeface="Times New Roman" pitchFamily="18" charset="0"/>
                <a:sym typeface="Symbol" pitchFamily="18" charset="2"/>
              </a:rPr>
              <a:t>可以描述为：</a:t>
            </a:r>
            <a:endParaRPr lang="en-US" altLang="zh-CN" dirty="0">
              <a:cs typeface="Times New Roman" pitchFamily="18" charset="0"/>
              <a:sym typeface="Symbol" pitchFamily="18" charset="2"/>
            </a:endParaRPr>
          </a:p>
          <a:p>
            <a:pPr lvl="1"/>
            <a:r>
              <a:rPr lang="zh-CN" altLang="en-US" dirty="0"/>
              <a:t>给定训练样本集</a:t>
            </a:r>
            <a:endParaRPr lang="en-US" altLang="zh-CN" dirty="0"/>
          </a:p>
          <a:p>
            <a:pPr lvl="1"/>
            <a:r>
              <a:rPr lang="zh-CN" altLang="en-US" dirty="0">
                <a:cs typeface="Times New Roman" pitchFamily="18" charset="0"/>
              </a:rPr>
              <a:t>利用线性</a:t>
            </a:r>
            <a:r>
              <a:rPr lang="en-US" altLang="zh-CN" dirty="0">
                <a:cs typeface="Times New Roman" pitchFamily="18" charset="0"/>
              </a:rPr>
              <a:t>SVM</a:t>
            </a:r>
            <a:r>
              <a:rPr lang="zh-CN" altLang="en-US" dirty="0">
                <a:cs typeface="Times New Roman" pitchFamily="18" charset="0"/>
              </a:rPr>
              <a:t>求解线性分类面本质上是求解如下</a:t>
            </a:r>
            <a:r>
              <a:rPr lang="zh-CN" altLang="en-US" b="1" dirty="0">
                <a:solidFill>
                  <a:srgbClr val="FF0000"/>
                </a:solidFill>
                <a:cs typeface="Times New Roman" pitchFamily="18" charset="0"/>
              </a:rPr>
              <a:t>优化问题</a:t>
            </a:r>
            <a:r>
              <a:rPr lang="zh-CN" altLang="en-US" dirty="0">
                <a:cs typeface="Times New Roman" pitchFamily="18" charset="0"/>
              </a:rPr>
              <a:t>：</a:t>
            </a:r>
            <a:endParaRPr lang="en-US" altLang="zh-CN" dirty="0">
              <a:cs typeface="Times New Roman" pitchFamily="18" charset="0"/>
            </a:endParaRPr>
          </a:p>
          <a:p>
            <a:pPr lvl="1"/>
            <a:r>
              <a:rPr lang="zh-CN" altLang="en-US" b="1" dirty="0">
                <a:solidFill>
                  <a:srgbClr val="FF0000"/>
                </a:solidFill>
                <a:cs typeface="Times New Roman" pitchFamily="18" charset="0"/>
              </a:rPr>
              <a:t>优化目标：</a:t>
            </a:r>
            <a:endParaRPr lang="en-US" altLang="zh-CN" b="1" dirty="0">
              <a:solidFill>
                <a:srgbClr val="FF0000"/>
              </a:solidFill>
              <a:cs typeface="Times New Roman" pitchFamily="18" charset="0"/>
            </a:endParaRPr>
          </a:p>
          <a:p>
            <a:pPr lvl="1"/>
            <a:endParaRPr lang="en-US" altLang="zh-CN" b="1" dirty="0">
              <a:solidFill>
                <a:srgbClr val="FF0000"/>
              </a:solidFill>
              <a:cs typeface="Times New Roman" pitchFamily="18" charset="0"/>
            </a:endParaRPr>
          </a:p>
          <a:p>
            <a:pPr lvl="1"/>
            <a:r>
              <a:rPr lang="zh-CN" altLang="en-US" b="1" dirty="0">
                <a:solidFill>
                  <a:srgbClr val="FF0000"/>
                </a:solidFill>
                <a:cs typeface="Times New Roman" pitchFamily="18" charset="0"/>
              </a:rPr>
              <a:t>约束条件：</a:t>
            </a:r>
          </a:p>
          <a:p>
            <a:endParaRPr lang="zh-CN" altLang="en-US" dirty="0"/>
          </a:p>
        </p:txBody>
      </p:sp>
      <p:graphicFrame>
        <p:nvGraphicFramePr>
          <p:cNvPr id="5" name="Object 15">
            <a:extLst>
              <a:ext uri="{FF2B5EF4-FFF2-40B4-BE49-F238E27FC236}">
                <a16:creationId xmlns:a16="http://schemas.microsoft.com/office/drawing/2014/main" xmlns="" id="{6B5EB2C2-8819-4C00-BB8F-A41FF46CA2D2}"/>
              </a:ext>
            </a:extLst>
          </p:cNvPr>
          <p:cNvGraphicFramePr>
            <a:graphicFrameLocks noChangeAspect="1"/>
          </p:cNvGraphicFramePr>
          <p:nvPr>
            <p:extLst>
              <p:ext uri="{D42A27DB-BD31-4B8C-83A1-F6EECF244321}">
                <p14:modId xmlns:p14="http://schemas.microsoft.com/office/powerpoint/2010/main" val="1983525590"/>
              </p:ext>
            </p:extLst>
          </p:nvPr>
        </p:nvGraphicFramePr>
        <p:xfrm>
          <a:off x="3248819" y="1903413"/>
          <a:ext cx="3627437" cy="446087"/>
        </p:xfrm>
        <a:graphic>
          <a:graphicData uri="http://schemas.openxmlformats.org/presentationml/2006/ole">
            <mc:AlternateContent xmlns:mc="http://schemas.openxmlformats.org/markup-compatibility/2006">
              <mc:Choice xmlns:v="urn:schemas-microsoft-com:vml" Requires="v">
                <p:oleObj spid="_x0000_s5610" name="Equation" r:id="rId3" imgW="1892160" imgH="228600" progId="Equation.DSMT4">
                  <p:embed/>
                </p:oleObj>
              </mc:Choice>
              <mc:Fallback>
                <p:oleObj name="Equation" r:id="rId3" imgW="1892160" imgH="228600" progId="Equation.DSMT4">
                  <p:embed/>
                  <p:pic>
                    <p:nvPicPr>
                      <p:cNvPr id="16397" name="Object 15"/>
                      <p:cNvPicPr>
                        <a:picLocks noChangeAspect="1" noChangeArrowheads="1"/>
                      </p:cNvPicPr>
                      <p:nvPr/>
                    </p:nvPicPr>
                    <p:blipFill>
                      <a:blip/>
                      <a:srcRect/>
                      <a:stretch>
                        <a:fillRect/>
                      </a:stretch>
                    </p:blipFill>
                    <p:spPr bwMode="auto">
                      <a:xfrm>
                        <a:off x="3248819" y="1903413"/>
                        <a:ext cx="362743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xmlns="" id="{12E0033C-F49D-4829-8630-A0F53663479D}"/>
              </a:ext>
            </a:extLst>
          </p:cNvPr>
          <p:cNvGraphicFramePr>
            <a:graphicFrameLocks noChangeAspect="1"/>
          </p:cNvGraphicFramePr>
          <p:nvPr>
            <p:extLst>
              <p:ext uri="{D42A27DB-BD31-4B8C-83A1-F6EECF244321}">
                <p14:modId xmlns:p14="http://schemas.microsoft.com/office/powerpoint/2010/main" val="1070040049"/>
              </p:ext>
            </p:extLst>
          </p:nvPr>
        </p:nvGraphicFramePr>
        <p:xfrm>
          <a:off x="1799664" y="3222749"/>
          <a:ext cx="3340100" cy="844550"/>
        </p:xfrm>
        <a:graphic>
          <a:graphicData uri="http://schemas.openxmlformats.org/presentationml/2006/ole">
            <mc:AlternateContent xmlns:mc="http://schemas.openxmlformats.org/markup-compatibility/2006">
              <mc:Choice xmlns:v="urn:schemas-microsoft-com:vml" Requires="v">
                <p:oleObj spid="_x0000_s5611" name="Equation" r:id="rId4" imgW="1562100" imgH="393700" progId="Equation.DSMT4">
                  <p:embed/>
                </p:oleObj>
              </mc:Choice>
              <mc:Fallback>
                <p:oleObj name="Equation" r:id="rId4" imgW="1562100" imgH="393700" progId="Equation.DSMT4">
                  <p:embed/>
                  <p:pic>
                    <p:nvPicPr>
                      <p:cNvPr id="1638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664" y="3222749"/>
                        <a:ext cx="3340100" cy="8445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xmlns="" id="{5A22E70E-D48F-48AC-8CE3-DEFDA168BB94}"/>
              </a:ext>
            </a:extLst>
          </p:cNvPr>
          <p:cNvGraphicFramePr>
            <a:graphicFrameLocks noChangeAspect="1"/>
          </p:cNvGraphicFramePr>
          <p:nvPr>
            <p:extLst>
              <p:ext uri="{D42A27DB-BD31-4B8C-83A1-F6EECF244321}">
                <p14:modId xmlns:p14="http://schemas.microsoft.com/office/powerpoint/2010/main" val="3579074604"/>
              </p:ext>
            </p:extLst>
          </p:nvPr>
        </p:nvGraphicFramePr>
        <p:xfrm>
          <a:off x="1403648" y="4472085"/>
          <a:ext cx="4132133" cy="528737"/>
        </p:xfrm>
        <a:graphic>
          <a:graphicData uri="http://schemas.openxmlformats.org/presentationml/2006/ole">
            <mc:AlternateContent xmlns:mc="http://schemas.openxmlformats.org/markup-compatibility/2006">
              <mc:Choice xmlns:v="urn:schemas-microsoft-com:vml" Requires="v">
                <p:oleObj spid="_x0000_s5612" name="Equation" r:id="rId6" imgW="1993680" imgH="253800" progId="Equation.DSMT4">
                  <p:embed/>
                </p:oleObj>
              </mc:Choice>
              <mc:Fallback>
                <p:oleObj name="Equation" r:id="rId6" imgW="1993680" imgH="253800" progId="Equation.DSMT4">
                  <p:embed/>
                  <p:pic>
                    <p:nvPicPr>
                      <p:cNvPr id="16389" name="Object 8"/>
                      <p:cNvPicPr>
                        <a:picLocks noChangeAspect="1" noChangeArrowheads="1"/>
                      </p:cNvPicPr>
                      <p:nvPr/>
                    </p:nvPicPr>
                    <p:blipFill>
                      <a:blip r:embed="rId7"/>
                      <a:srcRect/>
                      <a:stretch>
                        <a:fillRect/>
                      </a:stretch>
                    </p:blipFill>
                    <p:spPr bwMode="auto">
                      <a:xfrm>
                        <a:off x="1403648" y="4472085"/>
                        <a:ext cx="4132133" cy="528737"/>
                      </a:xfrm>
                      <a:prstGeom prst="rect">
                        <a:avLst/>
                      </a:prstGeom>
                      <a:noFill/>
                      <a:ln>
                        <a:noFill/>
                      </a:ln>
                    </p:spPr>
                  </p:pic>
                </p:oleObj>
              </mc:Fallback>
            </mc:AlternateContent>
          </a:graphicData>
        </a:graphic>
      </p:graphicFrame>
      <p:grpSp>
        <p:nvGrpSpPr>
          <p:cNvPr id="10" name="Group 22">
            <a:extLst>
              <a:ext uri="{FF2B5EF4-FFF2-40B4-BE49-F238E27FC236}">
                <a16:creationId xmlns:a16="http://schemas.microsoft.com/office/drawing/2014/main" xmlns="" id="{21F73EA2-73E2-4098-B962-9CC4CFADD771}"/>
              </a:ext>
            </a:extLst>
          </p:cNvPr>
          <p:cNvGrpSpPr>
            <a:grpSpLocks/>
          </p:cNvGrpSpPr>
          <p:nvPr/>
        </p:nvGrpSpPr>
        <p:grpSpPr bwMode="auto">
          <a:xfrm>
            <a:off x="5979593" y="3528835"/>
            <a:ext cx="2844800" cy="2763714"/>
            <a:chOff x="3833" y="1021"/>
            <a:chExt cx="1689" cy="1681"/>
          </a:xfrm>
        </p:grpSpPr>
        <p:pic>
          <p:nvPicPr>
            <p:cNvPr id="11" name="Picture 11">
              <a:extLst>
                <a:ext uri="{FF2B5EF4-FFF2-40B4-BE49-F238E27FC236}">
                  <a16:creationId xmlns:a16="http://schemas.microsoft.com/office/drawing/2014/main" xmlns="" id="{BBD9DFFD-2F2A-4511-B46C-FFA8077A5F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 y="1021"/>
              <a:ext cx="1689" cy="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2">
              <a:extLst>
                <a:ext uri="{FF2B5EF4-FFF2-40B4-BE49-F238E27FC236}">
                  <a16:creationId xmlns:a16="http://schemas.microsoft.com/office/drawing/2014/main" xmlns="" id="{8907C97B-A49B-4FDD-8555-28F386B6E8D6}"/>
                </a:ext>
              </a:extLst>
            </p:cNvPr>
            <p:cNvGraphicFramePr>
              <a:graphicFrameLocks noChangeAspect="1"/>
            </p:cNvGraphicFramePr>
            <p:nvPr/>
          </p:nvGraphicFramePr>
          <p:xfrm>
            <a:off x="4785" y="1797"/>
            <a:ext cx="257" cy="413"/>
          </p:xfrm>
          <a:graphic>
            <a:graphicData uri="http://schemas.openxmlformats.org/presentationml/2006/ole">
              <mc:AlternateContent xmlns:mc="http://schemas.openxmlformats.org/markup-compatibility/2006">
                <mc:Choice xmlns:v="urn:schemas-microsoft-com:vml" Requires="v">
                  <p:oleObj spid="_x0000_s5613" name="Equation" r:id="rId9" imgW="266469" imgH="444114" progId="Equation.DSMT4">
                    <p:embed/>
                  </p:oleObj>
                </mc:Choice>
                <mc:Fallback>
                  <p:oleObj name="Equation" r:id="rId9" imgW="266469" imgH="444114" progId="Equation.DSMT4">
                    <p:embed/>
                    <p:pic>
                      <p:nvPicPr>
                        <p:cNvPr id="1640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5" y="1797"/>
                          <a:ext cx="257"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13085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324CC7-6E73-424A-AFF1-9E7AF2BC0F7A}"/>
              </a:ext>
            </a:extLst>
          </p:cNvPr>
          <p:cNvSpPr>
            <a:spLocks noGrp="1"/>
          </p:cNvSpPr>
          <p:nvPr>
            <p:ph type="title"/>
          </p:nvPr>
        </p:nvSpPr>
        <p:spPr/>
        <p:txBody>
          <a:bodyPr/>
          <a:lstStyle/>
          <a:p>
            <a:r>
              <a:rPr lang="zh-CN" altLang="en-US" dirty="0"/>
              <a:t>数学模型－线性可分（</a:t>
            </a:r>
            <a:r>
              <a:rPr lang="en-US" altLang="zh-CN" dirty="0"/>
              <a:t>3</a:t>
            </a:r>
            <a:r>
              <a:rPr lang="zh-CN" altLang="en-US" dirty="0"/>
              <a:t>）</a:t>
            </a:r>
          </a:p>
        </p:txBody>
      </p:sp>
      <p:sp>
        <p:nvSpPr>
          <p:cNvPr id="3" name="内容占位符 2">
            <a:extLst>
              <a:ext uri="{FF2B5EF4-FFF2-40B4-BE49-F238E27FC236}">
                <a16:creationId xmlns:a16="http://schemas.microsoft.com/office/drawing/2014/main" xmlns="" id="{260B385F-77C8-4B47-872E-B7394C62FC6B}"/>
              </a:ext>
            </a:extLst>
          </p:cNvPr>
          <p:cNvSpPr>
            <a:spLocks noGrp="1"/>
          </p:cNvSpPr>
          <p:nvPr>
            <p:ph sz="quarter" idx="10"/>
          </p:nvPr>
        </p:nvSpPr>
        <p:spPr/>
        <p:txBody>
          <a:bodyPr/>
          <a:lstStyle/>
          <a:p>
            <a:r>
              <a:rPr lang="en-US" altLang="zh-CN" dirty="0"/>
              <a:t>2</a:t>
            </a:r>
            <a:r>
              <a:rPr lang="zh-CN" altLang="en-US" dirty="0"/>
              <a:t>、模型求解：拉格朗日对偶法</a:t>
            </a:r>
            <a:endParaRPr lang="en-US" altLang="zh-CN" dirty="0"/>
          </a:p>
          <a:p>
            <a:pPr lvl="1"/>
            <a:r>
              <a:rPr lang="en-US" altLang="zh-CN" dirty="0">
                <a:solidFill>
                  <a:srgbClr val="FF0000"/>
                </a:solidFill>
                <a:cs typeface="Times New Roman" pitchFamily="18" charset="0"/>
              </a:rPr>
              <a:t>Step1</a:t>
            </a:r>
            <a:r>
              <a:rPr lang="zh-CN" altLang="en-US" dirty="0">
                <a:solidFill>
                  <a:srgbClr val="FF0000"/>
                </a:solidFill>
                <a:cs typeface="Times New Roman" pitchFamily="18" charset="0"/>
              </a:rPr>
              <a:t>：</a:t>
            </a:r>
            <a:r>
              <a:rPr lang="zh-CN" altLang="en-US" dirty="0">
                <a:cs typeface="Times New Roman" pitchFamily="18" charset="0"/>
              </a:rPr>
              <a:t>构造</a:t>
            </a:r>
            <a:r>
              <a:rPr lang="en-US" altLang="zh-CN" dirty="0">
                <a:cs typeface="Times New Roman" pitchFamily="18" charset="0"/>
              </a:rPr>
              <a:t>Lagrange</a:t>
            </a:r>
            <a:r>
              <a:rPr lang="zh-CN" altLang="en-US" dirty="0">
                <a:cs typeface="Times New Roman" pitchFamily="18" charset="0"/>
              </a:rPr>
              <a:t>函数</a:t>
            </a:r>
            <a:endParaRPr lang="en-US" altLang="zh-CN" dirty="0">
              <a:cs typeface="Times New Roman" pitchFamily="18" charset="0"/>
            </a:endParaRPr>
          </a:p>
          <a:p>
            <a:pPr lvl="1"/>
            <a:endParaRPr lang="en-US" altLang="zh-CN" dirty="0">
              <a:cs typeface="Times New Roman" pitchFamily="18" charset="0"/>
            </a:endParaRPr>
          </a:p>
          <a:p>
            <a:pPr lvl="1"/>
            <a:endParaRPr lang="en-US" altLang="zh-CN" dirty="0">
              <a:cs typeface="Times New Roman" pitchFamily="18" charset="0"/>
            </a:endParaRPr>
          </a:p>
          <a:p>
            <a:pPr lvl="1"/>
            <a:r>
              <a:rPr lang="en-US" altLang="zh-CN" dirty="0">
                <a:solidFill>
                  <a:srgbClr val="FF0000"/>
                </a:solidFill>
                <a:cs typeface="Times New Roman" pitchFamily="18" charset="0"/>
              </a:rPr>
              <a:t>Step2</a:t>
            </a:r>
            <a:r>
              <a:rPr lang="zh-CN" altLang="en-US" dirty="0">
                <a:solidFill>
                  <a:srgbClr val="FF0000"/>
                </a:solidFill>
                <a:cs typeface="Times New Roman" pitchFamily="18" charset="0"/>
              </a:rPr>
              <a:t>：</a:t>
            </a:r>
            <a:r>
              <a:rPr lang="zh-CN" altLang="en-US" dirty="0">
                <a:cs typeface="Times New Roman" pitchFamily="18" charset="0"/>
              </a:rPr>
              <a:t>求解</a:t>
            </a:r>
            <a:r>
              <a:rPr lang="en-US" altLang="zh-CN" dirty="0">
                <a:cs typeface="Times New Roman" pitchFamily="18" charset="0"/>
              </a:rPr>
              <a:t>Lagrange</a:t>
            </a:r>
            <a:r>
              <a:rPr lang="zh-CN" altLang="en-US" dirty="0">
                <a:cs typeface="Times New Roman" pitchFamily="18" charset="0"/>
              </a:rPr>
              <a:t>函数的鞍点</a:t>
            </a:r>
            <a:endParaRPr lang="en-US" altLang="zh-CN" dirty="0">
              <a:cs typeface="Times New Roman" pitchFamily="18" charset="0"/>
            </a:endParaRPr>
          </a:p>
          <a:p>
            <a:pPr lvl="2"/>
            <a:r>
              <a:rPr lang="zh-CN" altLang="en-US" dirty="0">
                <a:cs typeface="Times New Roman" pitchFamily="18" charset="0"/>
              </a:rPr>
              <a:t>求解</a:t>
            </a:r>
            <a:r>
              <a:rPr lang="en-US" altLang="zh-CN" i="1" dirty="0">
                <a:cs typeface="Times New Roman" pitchFamily="18" charset="0"/>
              </a:rPr>
              <a:t>L</a:t>
            </a:r>
            <a:r>
              <a:rPr lang="en-US" altLang="zh-CN" dirty="0">
                <a:cs typeface="Times New Roman" pitchFamily="18" charset="0"/>
              </a:rPr>
              <a:t>(</a:t>
            </a:r>
            <a:r>
              <a:rPr lang="en-US" altLang="zh-CN" i="1" dirty="0">
                <a:cs typeface="Times New Roman" pitchFamily="18" charset="0"/>
              </a:rPr>
              <a:t>w </a:t>
            </a:r>
            <a:r>
              <a:rPr lang="en-US" altLang="zh-CN" dirty="0">
                <a:cs typeface="Times New Roman" pitchFamily="18" charset="0"/>
              </a:rPr>
              <a:t>, </a:t>
            </a:r>
            <a:r>
              <a:rPr lang="en-US" altLang="zh-CN" i="1" dirty="0">
                <a:cs typeface="Times New Roman" pitchFamily="18" charset="0"/>
              </a:rPr>
              <a:t>b </a:t>
            </a:r>
            <a:r>
              <a:rPr lang="en-US" altLang="zh-CN" dirty="0">
                <a:cs typeface="Times New Roman" pitchFamily="18" charset="0"/>
              </a:rPr>
              <a:t>;</a:t>
            </a:r>
            <a:r>
              <a:rPr lang="el-GR" altLang="zh-CN" i="1" dirty="0">
                <a:cs typeface="Times New Roman" pitchFamily="18" charset="0"/>
              </a:rPr>
              <a:t>α</a:t>
            </a:r>
            <a:r>
              <a:rPr lang="en-US" altLang="zh-CN" dirty="0">
                <a:cs typeface="Times New Roman" pitchFamily="18" charset="0"/>
              </a:rPr>
              <a:t>)</a:t>
            </a:r>
            <a:r>
              <a:rPr lang="zh-CN" altLang="en-US" dirty="0">
                <a:cs typeface="Times New Roman" pitchFamily="18" charset="0"/>
              </a:rPr>
              <a:t>关于</a:t>
            </a:r>
            <a:r>
              <a:rPr lang="en-US" altLang="zh-CN" i="1" dirty="0">
                <a:cs typeface="Times New Roman" pitchFamily="18" charset="0"/>
              </a:rPr>
              <a:t>w</a:t>
            </a:r>
            <a:r>
              <a:rPr lang="zh-CN" altLang="en-US" dirty="0">
                <a:cs typeface="Times New Roman" pitchFamily="18" charset="0"/>
              </a:rPr>
              <a:t>和</a:t>
            </a:r>
            <a:r>
              <a:rPr lang="en-US" altLang="zh-CN" i="1" dirty="0">
                <a:cs typeface="Times New Roman" pitchFamily="18" charset="0"/>
              </a:rPr>
              <a:t>b</a:t>
            </a:r>
            <a:r>
              <a:rPr lang="zh-CN" altLang="en-US" dirty="0">
                <a:cs typeface="Times New Roman" pitchFamily="18" charset="0"/>
              </a:rPr>
              <a:t>的最小值，关于</a:t>
            </a:r>
            <a:r>
              <a:rPr lang="el-GR" altLang="zh-CN" i="1" dirty="0">
                <a:cs typeface="Times New Roman" pitchFamily="18" charset="0"/>
              </a:rPr>
              <a:t>α</a:t>
            </a:r>
            <a:r>
              <a:rPr lang="zh-CN" altLang="en-US" dirty="0">
                <a:cs typeface="Times New Roman" pitchFamily="18" charset="0"/>
              </a:rPr>
              <a:t>的最大值，即：</a:t>
            </a:r>
            <a:endParaRPr lang="en-US" altLang="zh-CN" dirty="0">
              <a:cs typeface="Times New Roman" pitchFamily="18" charset="0"/>
            </a:endParaRPr>
          </a:p>
          <a:p>
            <a:pPr lvl="2"/>
            <a:r>
              <a:rPr lang="zh-CN" altLang="en-US" dirty="0">
                <a:cs typeface="Times New Roman" pitchFamily="18" charset="0"/>
              </a:rPr>
              <a:t>对</a:t>
            </a:r>
            <a:r>
              <a:rPr lang="en-US" altLang="zh-CN" i="1" dirty="0">
                <a:cs typeface="Times New Roman" pitchFamily="18" charset="0"/>
              </a:rPr>
              <a:t>L</a:t>
            </a:r>
            <a:r>
              <a:rPr lang="en-US" altLang="zh-CN" dirty="0">
                <a:cs typeface="Times New Roman" pitchFamily="18" charset="0"/>
              </a:rPr>
              <a:t>(</a:t>
            </a:r>
            <a:r>
              <a:rPr lang="en-US" altLang="zh-CN" i="1" dirty="0">
                <a:cs typeface="Times New Roman" pitchFamily="18" charset="0"/>
              </a:rPr>
              <a:t>w </a:t>
            </a:r>
            <a:r>
              <a:rPr lang="en-US" altLang="zh-CN" dirty="0">
                <a:cs typeface="Times New Roman" pitchFamily="18" charset="0"/>
              </a:rPr>
              <a:t>, </a:t>
            </a:r>
            <a:r>
              <a:rPr lang="en-US" altLang="zh-CN" i="1" dirty="0">
                <a:cs typeface="Times New Roman" pitchFamily="18" charset="0"/>
              </a:rPr>
              <a:t>b </a:t>
            </a:r>
            <a:r>
              <a:rPr lang="en-US" altLang="zh-CN" dirty="0">
                <a:cs typeface="Times New Roman" pitchFamily="18" charset="0"/>
              </a:rPr>
              <a:t>;</a:t>
            </a:r>
            <a:r>
              <a:rPr lang="el-GR" altLang="zh-CN" i="1" dirty="0">
                <a:cs typeface="Times New Roman" pitchFamily="18" charset="0"/>
              </a:rPr>
              <a:t>α</a:t>
            </a:r>
            <a:r>
              <a:rPr lang="en-US" altLang="zh-CN" dirty="0">
                <a:cs typeface="Times New Roman" pitchFamily="18" charset="0"/>
              </a:rPr>
              <a:t>)</a:t>
            </a:r>
            <a:r>
              <a:rPr lang="zh-CN" altLang="en-US" dirty="0">
                <a:cs typeface="Times New Roman" pitchFamily="18" charset="0"/>
              </a:rPr>
              <a:t>关于</a:t>
            </a:r>
            <a:r>
              <a:rPr lang="en-US" altLang="zh-CN" i="1" dirty="0">
                <a:cs typeface="Times New Roman" pitchFamily="18" charset="0"/>
              </a:rPr>
              <a:t>w</a:t>
            </a:r>
            <a:r>
              <a:rPr lang="zh-CN" altLang="en-US" dirty="0">
                <a:cs typeface="Times New Roman" pitchFamily="18" charset="0"/>
              </a:rPr>
              <a:t>和</a:t>
            </a:r>
            <a:r>
              <a:rPr lang="en-US" altLang="zh-CN" i="1" dirty="0">
                <a:cs typeface="Times New Roman" pitchFamily="18" charset="0"/>
              </a:rPr>
              <a:t>b</a:t>
            </a:r>
            <a:r>
              <a:rPr lang="zh-CN" altLang="en-US" dirty="0">
                <a:cs typeface="Times New Roman" pitchFamily="18" charset="0"/>
              </a:rPr>
              <a:t>求偏导，得：</a:t>
            </a:r>
          </a:p>
          <a:p>
            <a:pPr marL="432000" lvl="1" indent="0">
              <a:buNone/>
            </a:pPr>
            <a:endParaRPr lang="zh-CN" altLang="el-GR" b="1" dirty="0">
              <a:cs typeface="Times New Roman" pitchFamily="18" charset="0"/>
            </a:endParaRPr>
          </a:p>
          <a:p>
            <a:pPr lvl="1"/>
            <a:endParaRPr lang="zh-CN" altLang="en-US" dirty="0">
              <a:cs typeface="Times New Roman" pitchFamily="18" charset="0"/>
            </a:endParaRPr>
          </a:p>
          <a:p>
            <a:pPr lvl="1"/>
            <a:endParaRPr lang="zh-CN" altLang="en-US" dirty="0"/>
          </a:p>
          <a:p>
            <a:endParaRPr lang="zh-CN" altLang="en-US" dirty="0"/>
          </a:p>
        </p:txBody>
      </p:sp>
      <p:graphicFrame>
        <p:nvGraphicFramePr>
          <p:cNvPr id="4" name="Object 6">
            <a:extLst>
              <a:ext uri="{FF2B5EF4-FFF2-40B4-BE49-F238E27FC236}">
                <a16:creationId xmlns:a16="http://schemas.microsoft.com/office/drawing/2014/main" xmlns="" id="{35C36D2C-203B-460B-8DED-903AD198E4EC}"/>
              </a:ext>
            </a:extLst>
          </p:cNvPr>
          <p:cNvGraphicFramePr>
            <a:graphicFrameLocks noChangeAspect="1"/>
          </p:cNvGraphicFramePr>
          <p:nvPr>
            <p:extLst>
              <p:ext uri="{D42A27DB-BD31-4B8C-83A1-F6EECF244321}">
                <p14:modId xmlns:p14="http://schemas.microsoft.com/office/powerpoint/2010/main" val="2051540955"/>
              </p:ext>
            </p:extLst>
          </p:nvPr>
        </p:nvGraphicFramePr>
        <p:xfrm>
          <a:off x="1442039" y="1916832"/>
          <a:ext cx="6259922" cy="889000"/>
        </p:xfrm>
        <a:graphic>
          <a:graphicData uri="http://schemas.openxmlformats.org/presentationml/2006/ole">
            <mc:AlternateContent xmlns:mc="http://schemas.openxmlformats.org/markup-compatibility/2006">
              <mc:Choice xmlns:v="urn:schemas-microsoft-com:vml" Requires="v">
                <p:oleObj spid="_x0000_s6381" name="Equation" r:id="rId3" imgW="3060700" imgH="431800" progId="Equation.DSMT4">
                  <p:embed/>
                </p:oleObj>
              </mc:Choice>
              <mc:Fallback>
                <p:oleObj name="Equation" r:id="rId3" imgW="3060700" imgH="431800" progId="Equation.DSMT4">
                  <p:embed/>
                  <p:pic>
                    <p:nvPicPr>
                      <p:cNvPr id="1843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039" y="1916832"/>
                        <a:ext cx="6259922" cy="889000"/>
                      </a:xfrm>
                      <a:prstGeom prst="rect">
                        <a:avLst/>
                      </a:prstGeom>
                      <a:noFill/>
                      <a:ln>
                        <a:noFill/>
                      </a:ln>
                      <a:extLst/>
                    </p:spPr>
                  </p:pic>
                </p:oleObj>
              </mc:Fallback>
            </mc:AlternateContent>
          </a:graphicData>
        </a:graphic>
      </p:graphicFrame>
      <p:sp>
        <p:nvSpPr>
          <p:cNvPr id="5" name="Text Box 12">
            <a:extLst>
              <a:ext uri="{FF2B5EF4-FFF2-40B4-BE49-F238E27FC236}">
                <a16:creationId xmlns:a16="http://schemas.microsoft.com/office/drawing/2014/main" xmlns="" id="{4684D8A2-2513-4CCE-9C3C-85B6CA55B9D7}"/>
              </a:ext>
            </a:extLst>
          </p:cNvPr>
          <p:cNvSpPr txBox="1">
            <a:spLocks noChangeArrowheads="1"/>
          </p:cNvSpPr>
          <p:nvPr/>
        </p:nvSpPr>
        <p:spPr bwMode="auto">
          <a:xfrm>
            <a:off x="6115248" y="1475879"/>
            <a:ext cx="208299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000" dirty="0">
                <a:solidFill>
                  <a:srgbClr val="FF3300"/>
                </a:solidFill>
                <a:latin typeface="微软雅黑" panose="020B0503020204020204" pitchFamily="34" charset="-122"/>
                <a:ea typeface="微软雅黑" panose="020B0503020204020204" pitchFamily="34" charset="-122"/>
              </a:rPr>
              <a:t>Lagrange</a:t>
            </a:r>
            <a:r>
              <a:rPr lang="zh-CN" altLang="en-US" sz="2000" dirty="0">
                <a:solidFill>
                  <a:srgbClr val="FF3300"/>
                </a:solidFill>
                <a:latin typeface="微软雅黑" panose="020B0503020204020204" pitchFamily="34" charset="-122"/>
                <a:ea typeface="微软雅黑" panose="020B0503020204020204" pitchFamily="34" charset="-122"/>
              </a:rPr>
              <a:t>乘子</a:t>
            </a:r>
          </a:p>
        </p:txBody>
      </p:sp>
      <p:sp>
        <p:nvSpPr>
          <p:cNvPr id="6" name="Line 13">
            <a:extLst>
              <a:ext uri="{FF2B5EF4-FFF2-40B4-BE49-F238E27FC236}">
                <a16:creationId xmlns:a16="http://schemas.microsoft.com/office/drawing/2014/main" xmlns="" id="{35EB9921-D6A5-48F8-A3FA-7A6B0C99631F}"/>
              </a:ext>
            </a:extLst>
          </p:cNvPr>
          <p:cNvSpPr>
            <a:spLocks noChangeShapeType="1"/>
          </p:cNvSpPr>
          <p:nvPr/>
        </p:nvSpPr>
        <p:spPr bwMode="auto">
          <a:xfrm flipV="1">
            <a:off x="5092898" y="1747912"/>
            <a:ext cx="1022350" cy="45878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Oval 14">
            <a:extLst>
              <a:ext uri="{FF2B5EF4-FFF2-40B4-BE49-F238E27FC236}">
                <a16:creationId xmlns:a16="http://schemas.microsoft.com/office/drawing/2014/main" xmlns="" id="{C8D40139-F975-4460-8255-45D27AC54205}"/>
              </a:ext>
            </a:extLst>
          </p:cNvPr>
          <p:cNvSpPr>
            <a:spLocks noChangeArrowheads="1"/>
          </p:cNvSpPr>
          <p:nvPr/>
        </p:nvSpPr>
        <p:spPr bwMode="auto">
          <a:xfrm>
            <a:off x="4865886" y="2203525"/>
            <a:ext cx="360362" cy="433387"/>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zh-CN">
              <a:latin typeface="Times New Roman" pitchFamily="18" charset="0"/>
            </a:endParaRPr>
          </a:p>
        </p:txBody>
      </p:sp>
      <p:graphicFrame>
        <p:nvGraphicFramePr>
          <p:cNvPr id="8" name="对象 7">
            <a:extLst>
              <a:ext uri="{FF2B5EF4-FFF2-40B4-BE49-F238E27FC236}">
                <a16:creationId xmlns:a16="http://schemas.microsoft.com/office/drawing/2014/main" xmlns="" id="{D61996B9-32BB-49A8-83C1-61C274BD501C}"/>
              </a:ext>
            </a:extLst>
          </p:cNvPr>
          <p:cNvGraphicFramePr>
            <a:graphicFrameLocks noChangeAspect="1"/>
          </p:cNvGraphicFramePr>
          <p:nvPr>
            <p:extLst>
              <p:ext uri="{D42A27DB-BD31-4B8C-83A1-F6EECF244321}">
                <p14:modId xmlns:p14="http://schemas.microsoft.com/office/powerpoint/2010/main" val="3438948150"/>
              </p:ext>
            </p:extLst>
          </p:nvPr>
        </p:nvGraphicFramePr>
        <p:xfrm>
          <a:off x="1854200" y="4578350"/>
          <a:ext cx="5435600" cy="1608138"/>
        </p:xfrm>
        <a:graphic>
          <a:graphicData uri="http://schemas.openxmlformats.org/presentationml/2006/ole">
            <mc:AlternateContent xmlns:mc="http://schemas.openxmlformats.org/markup-compatibility/2006">
              <mc:Choice xmlns:v="urn:schemas-microsoft-com:vml" Requires="v">
                <p:oleObj spid="_x0000_s6382" name="Equation" r:id="rId5" imgW="2425700" imgH="889000" progId="Equation.DSMT4">
                  <p:embed/>
                </p:oleObj>
              </mc:Choice>
              <mc:Fallback>
                <p:oleObj name="Equation" r:id="rId5" imgW="2425700" imgH="889000" progId="Equation.DSMT4">
                  <p:embed/>
                  <p:pic>
                    <p:nvPicPr>
                      <p:cNvPr id="2"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4578350"/>
                        <a:ext cx="5435600" cy="16081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173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6E81BA-0782-4874-8627-426D35011059}"/>
              </a:ext>
            </a:extLst>
          </p:cNvPr>
          <p:cNvSpPr>
            <a:spLocks noGrp="1"/>
          </p:cNvSpPr>
          <p:nvPr>
            <p:ph type="title"/>
          </p:nvPr>
        </p:nvSpPr>
        <p:spPr/>
        <p:txBody>
          <a:bodyPr/>
          <a:lstStyle/>
          <a:p>
            <a:r>
              <a:rPr lang="zh-CN" altLang="en-US" dirty="0"/>
              <a:t>数学模型－线性可分（</a:t>
            </a:r>
            <a:r>
              <a:rPr lang="en-US" altLang="zh-CN" dirty="0"/>
              <a:t>4</a:t>
            </a:r>
            <a:r>
              <a:rPr lang="zh-CN" altLang="en-US" dirty="0"/>
              <a:t>）</a:t>
            </a:r>
          </a:p>
        </p:txBody>
      </p:sp>
      <p:sp>
        <p:nvSpPr>
          <p:cNvPr id="3" name="内容占位符 2">
            <a:extLst>
              <a:ext uri="{FF2B5EF4-FFF2-40B4-BE49-F238E27FC236}">
                <a16:creationId xmlns:a16="http://schemas.microsoft.com/office/drawing/2014/main" xmlns="" id="{A8BD548C-9D38-458E-A6C2-6F351FC502B0}"/>
              </a:ext>
            </a:extLst>
          </p:cNvPr>
          <p:cNvSpPr>
            <a:spLocks noGrp="1"/>
          </p:cNvSpPr>
          <p:nvPr>
            <p:ph sz="quarter" idx="10"/>
          </p:nvPr>
        </p:nvSpPr>
        <p:spPr/>
        <p:txBody>
          <a:bodyPr/>
          <a:lstStyle/>
          <a:p>
            <a:r>
              <a:rPr lang="en-US" altLang="zh-CN" dirty="0"/>
              <a:t>2</a:t>
            </a:r>
            <a:r>
              <a:rPr lang="zh-CN" altLang="en-US" dirty="0"/>
              <a:t>、模型求解：拉格朗日对偶法</a:t>
            </a:r>
            <a:endParaRPr lang="en-US" altLang="zh-CN" dirty="0"/>
          </a:p>
          <a:p>
            <a:pPr lvl="1"/>
            <a:r>
              <a:rPr lang="en-US" altLang="zh-CN" dirty="0">
                <a:solidFill>
                  <a:srgbClr val="FF0000"/>
                </a:solidFill>
                <a:cs typeface="Times New Roman" pitchFamily="18" charset="0"/>
              </a:rPr>
              <a:t>Step3</a:t>
            </a:r>
            <a:r>
              <a:rPr lang="zh-CN" altLang="en-US" dirty="0">
                <a:solidFill>
                  <a:srgbClr val="FF0000"/>
                </a:solidFill>
                <a:cs typeface="Times New Roman" pitchFamily="18" charset="0"/>
              </a:rPr>
              <a:t>：</a:t>
            </a:r>
            <a:r>
              <a:rPr lang="zh-CN" altLang="en-US" dirty="0">
                <a:cs typeface="Times New Roman" pitchFamily="18" charset="0"/>
              </a:rPr>
              <a:t>代入</a:t>
            </a:r>
            <a:r>
              <a:rPr lang="en-US" altLang="zh-CN" dirty="0">
                <a:cs typeface="Times New Roman" pitchFamily="18" charset="0"/>
              </a:rPr>
              <a:t>Lagrange</a:t>
            </a:r>
            <a:r>
              <a:rPr lang="zh-CN" altLang="en-US" dirty="0">
                <a:cs typeface="Times New Roman" pitchFamily="18" charset="0"/>
              </a:rPr>
              <a:t>函数，得到</a:t>
            </a:r>
            <a:r>
              <a:rPr lang="zh-CN" altLang="en-US" dirty="0">
                <a:solidFill>
                  <a:srgbClr val="FF0000"/>
                </a:solidFill>
                <a:cs typeface="Times New Roman" pitchFamily="18" charset="0"/>
              </a:rPr>
              <a:t>原始问题</a:t>
            </a:r>
            <a:r>
              <a:rPr lang="zh-CN" altLang="en-US" dirty="0">
                <a:cs typeface="Times New Roman" pitchFamily="18" charset="0"/>
              </a:rPr>
              <a:t>的</a:t>
            </a:r>
            <a:r>
              <a:rPr lang="zh-CN" altLang="en-US" dirty="0">
                <a:solidFill>
                  <a:srgbClr val="FF0000"/>
                </a:solidFill>
                <a:cs typeface="Times New Roman" pitchFamily="18" charset="0"/>
              </a:rPr>
              <a:t>对偶问题</a:t>
            </a:r>
          </a:p>
          <a:p>
            <a:endParaRPr lang="zh-CN" altLang="en-US" dirty="0"/>
          </a:p>
        </p:txBody>
      </p:sp>
      <p:graphicFrame>
        <p:nvGraphicFramePr>
          <p:cNvPr id="4" name="Object 2">
            <a:extLst>
              <a:ext uri="{FF2B5EF4-FFF2-40B4-BE49-F238E27FC236}">
                <a16:creationId xmlns:a16="http://schemas.microsoft.com/office/drawing/2014/main" xmlns="" id="{B564A71A-1EC7-4D16-AACA-DDAC99911FEE}"/>
              </a:ext>
            </a:extLst>
          </p:cNvPr>
          <p:cNvGraphicFramePr>
            <a:graphicFrameLocks noChangeAspect="1"/>
          </p:cNvGraphicFramePr>
          <p:nvPr>
            <p:extLst>
              <p:ext uri="{D42A27DB-BD31-4B8C-83A1-F6EECF244321}">
                <p14:modId xmlns:p14="http://schemas.microsoft.com/office/powerpoint/2010/main" val="2227629239"/>
              </p:ext>
            </p:extLst>
          </p:nvPr>
        </p:nvGraphicFramePr>
        <p:xfrm>
          <a:off x="1219200" y="2787157"/>
          <a:ext cx="6208713" cy="844550"/>
        </p:xfrm>
        <a:graphic>
          <a:graphicData uri="http://schemas.openxmlformats.org/presentationml/2006/ole">
            <mc:AlternateContent xmlns:mc="http://schemas.openxmlformats.org/markup-compatibility/2006">
              <mc:Choice xmlns:v="urn:schemas-microsoft-com:vml" Requires="v">
                <p:oleObj spid="_x0000_s7765" name="Equation" r:id="rId3" imgW="3175000" imgH="431800" progId="Equation.DSMT4">
                  <p:embed/>
                </p:oleObj>
              </mc:Choice>
              <mc:Fallback>
                <p:oleObj name="Equation" r:id="rId3" imgW="3175000" imgH="431800" progId="Equation.DSMT4">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87157"/>
                        <a:ext cx="620871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a:extLst>
              <a:ext uri="{FF2B5EF4-FFF2-40B4-BE49-F238E27FC236}">
                <a16:creationId xmlns:a16="http://schemas.microsoft.com/office/drawing/2014/main" xmlns="" id="{58B89E59-8F03-4DE0-A9DF-D539B9F664B7}"/>
              </a:ext>
            </a:extLst>
          </p:cNvPr>
          <p:cNvGraphicFramePr>
            <a:graphicFrameLocks noChangeAspect="1"/>
          </p:cNvGraphicFramePr>
          <p:nvPr>
            <p:extLst>
              <p:ext uri="{D42A27DB-BD31-4B8C-83A1-F6EECF244321}">
                <p14:modId xmlns:p14="http://schemas.microsoft.com/office/powerpoint/2010/main" val="3372956049"/>
              </p:ext>
            </p:extLst>
          </p:nvPr>
        </p:nvGraphicFramePr>
        <p:xfrm>
          <a:off x="1067790" y="3704777"/>
          <a:ext cx="7512050" cy="836613"/>
        </p:xfrm>
        <a:graphic>
          <a:graphicData uri="http://schemas.openxmlformats.org/presentationml/2006/ole">
            <mc:AlternateContent xmlns:mc="http://schemas.openxmlformats.org/markup-compatibility/2006">
              <mc:Choice xmlns:v="urn:schemas-microsoft-com:vml" Requires="v">
                <p:oleObj spid="_x0000_s7766" name="Equation" r:id="rId5" imgW="3987800" imgH="444500" progId="Equation.DSMT4">
                  <p:embed/>
                </p:oleObj>
              </mc:Choice>
              <mc:Fallback>
                <p:oleObj name="Equation" r:id="rId5" imgW="3987800" imgH="444500" progId="Equation.DSMT4">
                  <p:embed/>
                  <p:pic>
                    <p:nvPicPr>
                      <p:cNvPr id="153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790" y="3704777"/>
                        <a:ext cx="751205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xmlns="" id="{4246C611-BC54-456C-8592-B4489A8EAF4F}"/>
              </a:ext>
            </a:extLst>
          </p:cNvPr>
          <p:cNvGraphicFramePr>
            <a:graphicFrameLocks noChangeAspect="1"/>
          </p:cNvGraphicFramePr>
          <p:nvPr>
            <p:extLst>
              <p:ext uri="{D42A27DB-BD31-4B8C-83A1-F6EECF244321}">
                <p14:modId xmlns:p14="http://schemas.microsoft.com/office/powerpoint/2010/main" val="2587980146"/>
              </p:ext>
            </p:extLst>
          </p:nvPr>
        </p:nvGraphicFramePr>
        <p:xfrm>
          <a:off x="1067790" y="4747157"/>
          <a:ext cx="7735888" cy="812800"/>
        </p:xfrm>
        <a:graphic>
          <a:graphicData uri="http://schemas.openxmlformats.org/presentationml/2006/ole">
            <mc:AlternateContent xmlns:mc="http://schemas.openxmlformats.org/markup-compatibility/2006">
              <mc:Choice xmlns:v="urn:schemas-microsoft-com:vml" Requires="v">
                <p:oleObj spid="_x0000_s7767" name="Equation" r:id="rId7" imgW="4381500" imgH="444500" progId="Equation.DSMT4">
                  <p:embed/>
                </p:oleObj>
              </mc:Choice>
              <mc:Fallback>
                <p:oleObj name="Equation" r:id="rId7" imgW="4381500" imgH="444500" progId="Equation.DSMT4">
                  <p:embed/>
                  <p:pic>
                    <p:nvPicPr>
                      <p:cNvPr id="1536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7790" y="4747157"/>
                        <a:ext cx="7735888"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xmlns="" id="{0016EF92-3F17-4BEF-B458-E02837584916}"/>
              </a:ext>
            </a:extLst>
          </p:cNvPr>
          <p:cNvGraphicFramePr>
            <a:graphicFrameLocks noChangeAspect="1"/>
          </p:cNvGraphicFramePr>
          <p:nvPr>
            <p:extLst>
              <p:ext uri="{D42A27DB-BD31-4B8C-83A1-F6EECF244321}">
                <p14:modId xmlns:p14="http://schemas.microsoft.com/office/powerpoint/2010/main" val="1796203203"/>
              </p:ext>
            </p:extLst>
          </p:nvPr>
        </p:nvGraphicFramePr>
        <p:xfrm>
          <a:off x="1070512" y="5686896"/>
          <a:ext cx="3768725" cy="812800"/>
        </p:xfrm>
        <a:graphic>
          <a:graphicData uri="http://schemas.openxmlformats.org/presentationml/2006/ole">
            <mc:AlternateContent xmlns:mc="http://schemas.openxmlformats.org/markup-compatibility/2006">
              <mc:Choice xmlns:v="urn:schemas-microsoft-com:vml" Requires="v">
                <p:oleObj spid="_x0000_s7768" name="Equation" r:id="rId9" imgW="2133600" imgH="444500" progId="Equation.DSMT4">
                  <p:embed/>
                </p:oleObj>
              </mc:Choice>
              <mc:Fallback>
                <p:oleObj name="Equation" r:id="rId9" imgW="2133600" imgH="444500" progId="Equation.DSMT4">
                  <p:embed/>
                  <p:pic>
                    <p:nvPicPr>
                      <p:cNvPr id="15365"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0512" y="5686896"/>
                        <a:ext cx="376872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xmlns="" id="{3124EF5F-9D6D-4795-8351-621422AFBC2A}"/>
              </a:ext>
            </a:extLst>
          </p:cNvPr>
          <p:cNvGraphicFramePr>
            <a:graphicFrameLocks noChangeAspect="1"/>
          </p:cNvGraphicFramePr>
          <p:nvPr>
            <p:extLst>
              <p:ext uri="{D42A27DB-BD31-4B8C-83A1-F6EECF244321}">
                <p14:modId xmlns:p14="http://schemas.microsoft.com/office/powerpoint/2010/main" val="2078208807"/>
              </p:ext>
            </p:extLst>
          </p:nvPr>
        </p:nvGraphicFramePr>
        <p:xfrm>
          <a:off x="1219200" y="1874344"/>
          <a:ext cx="6621208" cy="836613"/>
        </p:xfrm>
        <a:graphic>
          <a:graphicData uri="http://schemas.openxmlformats.org/presentationml/2006/ole">
            <mc:AlternateContent xmlns:mc="http://schemas.openxmlformats.org/markup-compatibility/2006">
              <mc:Choice xmlns:v="urn:schemas-microsoft-com:vml" Requires="v">
                <p:oleObj spid="_x0000_s7769" name="Equation" r:id="rId11" imgW="3251160" imgH="431640" progId="Equation.DSMT4">
                  <p:embed/>
                </p:oleObj>
              </mc:Choice>
              <mc:Fallback>
                <p:oleObj name="Equation" r:id="rId11" imgW="3251160" imgH="431640" progId="Equation.DSMT4">
                  <p:embed/>
                  <p:pic>
                    <p:nvPicPr>
                      <p:cNvPr id="8" name="Object 6"/>
                      <p:cNvPicPr>
                        <a:picLocks noChangeAspect="1" noChangeArrowheads="1"/>
                      </p:cNvPicPr>
                      <p:nvPr/>
                    </p:nvPicPr>
                    <p:blipFill>
                      <a:blip r:embed="rId12"/>
                      <a:srcRect/>
                      <a:stretch>
                        <a:fillRect/>
                      </a:stretch>
                    </p:blipFill>
                    <p:spPr bwMode="auto">
                      <a:xfrm>
                        <a:off x="1219200" y="1874344"/>
                        <a:ext cx="6621208" cy="8366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8453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93989A2-3275-4D58-9657-079F309FE148}"/>
              </a:ext>
            </a:extLst>
          </p:cNvPr>
          <p:cNvSpPr>
            <a:spLocks noGrp="1"/>
          </p:cNvSpPr>
          <p:nvPr>
            <p:ph type="title"/>
          </p:nvPr>
        </p:nvSpPr>
        <p:spPr/>
        <p:txBody>
          <a:bodyPr/>
          <a:lstStyle/>
          <a:p>
            <a:r>
              <a:rPr lang="zh-CN" altLang="en-US" dirty="0"/>
              <a:t>数学模型－线性可分（</a:t>
            </a:r>
            <a:r>
              <a:rPr lang="en-US" altLang="zh-CN" dirty="0"/>
              <a:t>5</a:t>
            </a:r>
            <a:r>
              <a:rPr lang="zh-CN" altLang="en-US" dirty="0"/>
              <a:t>）</a:t>
            </a:r>
          </a:p>
        </p:txBody>
      </p:sp>
      <p:sp>
        <p:nvSpPr>
          <p:cNvPr id="3" name="内容占位符 2">
            <a:extLst>
              <a:ext uri="{FF2B5EF4-FFF2-40B4-BE49-F238E27FC236}">
                <a16:creationId xmlns:a16="http://schemas.microsoft.com/office/drawing/2014/main" xmlns="" id="{D0E36577-512F-41B9-A1B9-085C67863DE2}"/>
              </a:ext>
            </a:extLst>
          </p:cNvPr>
          <p:cNvSpPr>
            <a:spLocks noGrp="1"/>
          </p:cNvSpPr>
          <p:nvPr>
            <p:ph sz="quarter" idx="10"/>
          </p:nvPr>
        </p:nvSpPr>
        <p:spPr>
          <a:xfrm>
            <a:off x="539552" y="764704"/>
            <a:ext cx="8136904" cy="5527845"/>
          </a:xfrm>
        </p:spPr>
        <p:txBody>
          <a:bodyPr/>
          <a:lstStyle/>
          <a:p>
            <a:r>
              <a:rPr lang="en-US" altLang="zh-CN" dirty="0"/>
              <a:t>2</a:t>
            </a:r>
            <a:r>
              <a:rPr lang="zh-CN" altLang="en-US" dirty="0"/>
              <a:t>、模型求解：拉格朗日对偶法</a:t>
            </a:r>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pPr lvl="1"/>
            <a:r>
              <a:rPr lang="zh-CN" altLang="en-US" dirty="0">
                <a:solidFill>
                  <a:srgbClr val="FF3300"/>
                </a:solidFill>
              </a:rPr>
              <a:t>原始问题</a:t>
            </a:r>
            <a:r>
              <a:rPr lang="zh-CN" altLang="en-US" dirty="0"/>
              <a:t>与</a:t>
            </a:r>
            <a:r>
              <a:rPr lang="zh-CN" altLang="en-US" dirty="0">
                <a:solidFill>
                  <a:srgbClr val="FF3300"/>
                </a:solidFill>
              </a:rPr>
              <a:t>对偶问题</a:t>
            </a:r>
            <a:r>
              <a:rPr lang="zh-CN" altLang="en-US" dirty="0"/>
              <a:t>解的关系：</a:t>
            </a:r>
            <a:endParaRPr lang="en-US" altLang="zh-CN" dirty="0"/>
          </a:p>
          <a:p>
            <a:pPr lvl="1"/>
            <a:r>
              <a:rPr lang="zh-CN" altLang="en-US" dirty="0"/>
              <a:t>支持向量机的判别函数：</a:t>
            </a:r>
            <a:endParaRPr lang="zh-CN" altLang="en-US" dirty="0">
              <a:latin typeface="黑体" pitchFamily="49" charset="-122"/>
              <a:ea typeface="黑体" pitchFamily="49" charset="-122"/>
            </a:endParaRPr>
          </a:p>
          <a:p>
            <a:pPr lvl="1"/>
            <a:endParaRPr lang="zh-CN" altLang="en-US" sz="2200" dirty="0"/>
          </a:p>
          <a:p>
            <a:endParaRPr lang="en-US" altLang="zh-CN" dirty="0">
              <a:solidFill>
                <a:srgbClr val="FF0000"/>
              </a:solidFill>
            </a:endParaRPr>
          </a:p>
          <a:p>
            <a:endParaRPr lang="zh-CN" altLang="en-US" dirty="0"/>
          </a:p>
        </p:txBody>
      </p:sp>
      <p:graphicFrame>
        <p:nvGraphicFramePr>
          <p:cNvPr id="4" name="Object 5">
            <a:extLst>
              <a:ext uri="{FF2B5EF4-FFF2-40B4-BE49-F238E27FC236}">
                <a16:creationId xmlns:a16="http://schemas.microsoft.com/office/drawing/2014/main" xmlns="" id="{DA8767FB-1EA5-4544-9B68-22637F8EB0A2}"/>
              </a:ext>
            </a:extLst>
          </p:cNvPr>
          <p:cNvGraphicFramePr>
            <a:graphicFrameLocks noChangeAspect="1"/>
          </p:cNvGraphicFramePr>
          <p:nvPr>
            <p:extLst>
              <p:ext uri="{D42A27DB-BD31-4B8C-83A1-F6EECF244321}">
                <p14:modId xmlns:p14="http://schemas.microsoft.com/office/powerpoint/2010/main" val="1499731869"/>
              </p:ext>
            </p:extLst>
          </p:nvPr>
        </p:nvGraphicFramePr>
        <p:xfrm>
          <a:off x="4107783" y="1935120"/>
          <a:ext cx="4543425" cy="739775"/>
        </p:xfrm>
        <a:graphic>
          <a:graphicData uri="http://schemas.openxmlformats.org/presentationml/2006/ole">
            <mc:AlternateContent xmlns:mc="http://schemas.openxmlformats.org/markup-compatibility/2006">
              <mc:Choice xmlns:v="urn:schemas-microsoft-com:vml" Requires="v">
                <p:oleObj spid="_x0000_s21526" name="Equation" r:id="rId3" imgW="2730500" imgH="444500" progId="Equation.DSMT4">
                  <p:embed/>
                </p:oleObj>
              </mc:Choice>
              <mc:Fallback>
                <p:oleObj name="Equation" r:id="rId3" imgW="2730500" imgH="444500" progId="Equation.DSMT4">
                  <p:embed/>
                  <p:pic>
                    <p:nvPicPr>
                      <p:cNvPr id="2150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783" y="1935120"/>
                        <a:ext cx="4543425" cy="739775"/>
                      </a:xfrm>
                      <a:prstGeom prst="rect">
                        <a:avLst/>
                      </a:prstGeom>
                      <a:noFill/>
                      <a:ln>
                        <a:noFill/>
                      </a:ln>
                      <a:extLst/>
                    </p:spPr>
                  </p:pic>
                </p:oleObj>
              </mc:Fallback>
            </mc:AlternateContent>
          </a:graphicData>
        </a:graphic>
      </p:graphicFrame>
      <p:graphicFrame>
        <p:nvGraphicFramePr>
          <p:cNvPr id="5" name="Object 7">
            <a:extLst>
              <a:ext uri="{FF2B5EF4-FFF2-40B4-BE49-F238E27FC236}">
                <a16:creationId xmlns:a16="http://schemas.microsoft.com/office/drawing/2014/main" xmlns="" id="{5E81544B-77E9-4604-A0B0-3A8D17E2EB86}"/>
              </a:ext>
            </a:extLst>
          </p:cNvPr>
          <p:cNvGraphicFramePr>
            <a:graphicFrameLocks noChangeAspect="1"/>
          </p:cNvGraphicFramePr>
          <p:nvPr>
            <p:extLst>
              <p:ext uri="{D42A27DB-BD31-4B8C-83A1-F6EECF244321}">
                <p14:modId xmlns:p14="http://schemas.microsoft.com/office/powerpoint/2010/main" val="1765562030"/>
              </p:ext>
            </p:extLst>
          </p:nvPr>
        </p:nvGraphicFramePr>
        <p:xfrm>
          <a:off x="5913093" y="2755761"/>
          <a:ext cx="854075" cy="487362"/>
        </p:xfrm>
        <a:graphic>
          <a:graphicData uri="http://schemas.openxmlformats.org/presentationml/2006/ole">
            <mc:AlternateContent xmlns:mc="http://schemas.openxmlformats.org/markup-compatibility/2006">
              <mc:Choice xmlns:v="urn:schemas-microsoft-com:vml" Requires="v">
                <p:oleObj spid="_x0000_s21527" name="Equation" r:id="rId5" imgW="406224" imgH="228501" progId="Equation.DSMT4">
                  <p:embed/>
                </p:oleObj>
              </mc:Choice>
              <mc:Fallback>
                <p:oleObj name="Equation" r:id="rId5" imgW="406224" imgH="228501" progId="Equation.DSMT4">
                  <p:embed/>
                  <p:pic>
                    <p:nvPicPr>
                      <p:cNvPr id="2150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3093" y="2755761"/>
                        <a:ext cx="8540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a:extLst>
              <a:ext uri="{FF2B5EF4-FFF2-40B4-BE49-F238E27FC236}">
                <a16:creationId xmlns:a16="http://schemas.microsoft.com/office/drawing/2014/main" xmlns="" id="{0E19F21C-A1C5-4C88-A5D7-14AFF54AA5DA}"/>
              </a:ext>
            </a:extLst>
          </p:cNvPr>
          <p:cNvGraphicFramePr>
            <a:graphicFrameLocks noChangeAspect="1"/>
          </p:cNvGraphicFramePr>
          <p:nvPr>
            <p:extLst>
              <p:ext uri="{D42A27DB-BD31-4B8C-83A1-F6EECF244321}">
                <p14:modId xmlns:p14="http://schemas.microsoft.com/office/powerpoint/2010/main" val="181128337"/>
              </p:ext>
            </p:extLst>
          </p:nvPr>
        </p:nvGraphicFramePr>
        <p:xfrm>
          <a:off x="4318001" y="2605804"/>
          <a:ext cx="1355725" cy="827088"/>
        </p:xfrm>
        <a:graphic>
          <a:graphicData uri="http://schemas.openxmlformats.org/presentationml/2006/ole">
            <mc:AlternateContent xmlns:mc="http://schemas.openxmlformats.org/markup-compatibility/2006">
              <mc:Choice xmlns:v="urn:schemas-microsoft-com:vml" Requires="v">
                <p:oleObj spid="_x0000_s21528" name="Equation" r:id="rId7" imgW="710891" imgH="431613" progId="Equation.DSMT4">
                  <p:embed/>
                </p:oleObj>
              </mc:Choice>
              <mc:Fallback>
                <p:oleObj name="Equation" r:id="rId7" imgW="710891" imgH="431613" progId="Equation.DSMT4">
                  <p:embed/>
                  <p:pic>
                    <p:nvPicPr>
                      <p:cNvPr id="2150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1" y="2605804"/>
                        <a:ext cx="135572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9">
            <a:extLst>
              <a:ext uri="{FF2B5EF4-FFF2-40B4-BE49-F238E27FC236}">
                <a16:creationId xmlns:a16="http://schemas.microsoft.com/office/drawing/2014/main" xmlns="" id="{EC24727C-D0C9-4686-A51B-3199E6499F46}"/>
              </a:ext>
            </a:extLst>
          </p:cNvPr>
          <p:cNvGraphicFramePr>
            <a:graphicFrameLocks noChangeAspect="1"/>
          </p:cNvGraphicFramePr>
          <p:nvPr>
            <p:extLst>
              <p:ext uri="{D42A27DB-BD31-4B8C-83A1-F6EECF244321}">
                <p14:modId xmlns:p14="http://schemas.microsoft.com/office/powerpoint/2010/main" val="3695218435"/>
              </p:ext>
            </p:extLst>
          </p:nvPr>
        </p:nvGraphicFramePr>
        <p:xfrm>
          <a:off x="726182" y="1878535"/>
          <a:ext cx="3036888" cy="768350"/>
        </p:xfrm>
        <a:graphic>
          <a:graphicData uri="http://schemas.openxmlformats.org/presentationml/2006/ole">
            <mc:AlternateContent xmlns:mc="http://schemas.openxmlformats.org/markup-compatibility/2006">
              <mc:Choice xmlns:v="urn:schemas-microsoft-com:vml" Requires="v">
                <p:oleObj spid="_x0000_s21529" name="Equation" r:id="rId9" imgW="1562100" imgH="393700" progId="Equation.DSMT4">
                  <p:embed/>
                </p:oleObj>
              </mc:Choice>
              <mc:Fallback>
                <p:oleObj name="Equation" r:id="rId9" imgW="1562100" imgH="393700" progId="Equation.DSMT4">
                  <p:embed/>
                  <p:pic>
                    <p:nvPicPr>
                      <p:cNvPr id="21511"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6182" y="1878535"/>
                        <a:ext cx="3036888" cy="7683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0">
            <a:extLst>
              <a:ext uri="{FF2B5EF4-FFF2-40B4-BE49-F238E27FC236}">
                <a16:creationId xmlns:a16="http://schemas.microsoft.com/office/drawing/2014/main" xmlns="" id="{589D25AA-A33C-4608-BCCF-4A985C8223F2}"/>
              </a:ext>
            </a:extLst>
          </p:cNvPr>
          <p:cNvGraphicFramePr>
            <a:graphicFrameLocks noChangeAspect="1"/>
          </p:cNvGraphicFramePr>
          <p:nvPr>
            <p:extLst>
              <p:ext uri="{D42A27DB-BD31-4B8C-83A1-F6EECF244321}">
                <p14:modId xmlns:p14="http://schemas.microsoft.com/office/powerpoint/2010/main" val="3322020114"/>
              </p:ext>
            </p:extLst>
          </p:nvPr>
        </p:nvGraphicFramePr>
        <p:xfrm>
          <a:off x="750329" y="2755761"/>
          <a:ext cx="3011488" cy="450850"/>
        </p:xfrm>
        <a:graphic>
          <a:graphicData uri="http://schemas.openxmlformats.org/presentationml/2006/ole">
            <mc:AlternateContent xmlns:mc="http://schemas.openxmlformats.org/markup-compatibility/2006">
              <mc:Choice xmlns:v="urn:schemas-microsoft-com:vml" Requires="v">
                <p:oleObj spid="_x0000_s21530" name="Equation" r:id="rId11" imgW="1181100" imgH="228600" progId="Equation.DSMT4">
                  <p:embed/>
                </p:oleObj>
              </mc:Choice>
              <mc:Fallback>
                <p:oleObj name="Equation" r:id="rId11" imgW="1181100" imgH="228600" progId="Equation.DSMT4">
                  <p:embed/>
                  <p:pic>
                    <p:nvPicPr>
                      <p:cNvPr id="21512"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0329" y="2755761"/>
                        <a:ext cx="3011488" cy="4508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a:extLst>
              <a:ext uri="{FF2B5EF4-FFF2-40B4-BE49-F238E27FC236}">
                <a16:creationId xmlns:a16="http://schemas.microsoft.com/office/drawing/2014/main" xmlns="" id="{8A75EBD6-DA58-4505-95EE-A15DDFD37394}"/>
              </a:ext>
            </a:extLst>
          </p:cNvPr>
          <p:cNvGraphicFramePr>
            <a:graphicFrameLocks noChangeAspect="1"/>
          </p:cNvGraphicFramePr>
          <p:nvPr>
            <p:extLst>
              <p:ext uri="{D42A27DB-BD31-4B8C-83A1-F6EECF244321}">
                <p14:modId xmlns:p14="http://schemas.microsoft.com/office/powerpoint/2010/main" val="1088217116"/>
              </p:ext>
            </p:extLst>
          </p:nvPr>
        </p:nvGraphicFramePr>
        <p:xfrm>
          <a:off x="1367893" y="3350303"/>
          <a:ext cx="1511300" cy="419100"/>
        </p:xfrm>
        <a:graphic>
          <a:graphicData uri="http://schemas.openxmlformats.org/presentationml/2006/ole">
            <mc:AlternateContent xmlns:mc="http://schemas.openxmlformats.org/markup-compatibility/2006">
              <mc:Choice xmlns:v="urn:schemas-microsoft-com:vml" Requires="v">
                <p:oleObj spid="_x0000_s21531" name="Equation" r:id="rId13" imgW="723586" imgH="203112" progId="Equation.DSMT4">
                  <p:embed/>
                </p:oleObj>
              </mc:Choice>
              <mc:Fallback>
                <p:oleObj name="Equation" r:id="rId13" imgW="723586" imgH="203112" progId="Equation.DSMT4">
                  <p:embed/>
                  <p:pic>
                    <p:nvPicPr>
                      <p:cNvPr id="21513"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7893" y="3350303"/>
                        <a:ext cx="1511300" cy="4191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2">
            <a:extLst>
              <a:ext uri="{FF2B5EF4-FFF2-40B4-BE49-F238E27FC236}">
                <a16:creationId xmlns:a16="http://schemas.microsoft.com/office/drawing/2014/main" xmlns="" id="{1761885B-80A0-4D77-A996-A044F2DC5123}"/>
              </a:ext>
            </a:extLst>
          </p:cNvPr>
          <p:cNvSpPr>
            <a:spLocks noChangeArrowheads="1"/>
          </p:cNvSpPr>
          <p:nvPr/>
        </p:nvSpPr>
        <p:spPr bwMode="auto">
          <a:xfrm>
            <a:off x="1808495" y="140491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solidFill>
                  <a:srgbClr val="FF3300"/>
                </a:solidFill>
                <a:latin typeface="微软雅黑" panose="020B0503020204020204" pitchFamily="34" charset="-122"/>
                <a:ea typeface="微软雅黑" panose="020B0503020204020204" pitchFamily="34" charset="-122"/>
              </a:rPr>
              <a:t>原始问题</a:t>
            </a:r>
          </a:p>
        </p:txBody>
      </p:sp>
      <p:sp>
        <p:nvSpPr>
          <p:cNvPr id="12" name="Line 27">
            <a:extLst>
              <a:ext uri="{FF2B5EF4-FFF2-40B4-BE49-F238E27FC236}">
                <a16:creationId xmlns:a16="http://schemas.microsoft.com/office/drawing/2014/main" xmlns="" id="{1A83EA8C-46C5-4889-B7F1-D2B5AA31CD86}"/>
              </a:ext>
            </a:extLst>
          </p:cNvPr>
          <p:cNvSpPr>
            <a:spLocks noChangeShapeType="1"/>
          </p:cNvSpPr>
          <p:nvPr/>
        </p:nvSpPr>
        <p:spPr bwMode="auto">
          <a:xfrm flipH="1">
            <a:off x="3949700" y="1516722"/>
            <a:ext cx="0" cy="22959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28">
            <a:extLst>
              <a:ext uri="{FF2B5EF4-FFF2-40B4-BE49-F238E27FC236}">
                <a16:creationId xmlns:a16="http://schemas.microsoft.com/office/drawing/2014/main" xmlns="" id="{CFCCC49B-72C3-483D-81B1-D627A169716E}"/>
              </a:ext>
            </a:extLst>
          </p:cNvPr>
          <p:cNvSpPr>
            <a:spLocks noChangeArrowheads="1"/>
          </p:cNvSpPr>
          <p:nvPr/>
        </p:nvSpPr>
        <p:spPr bwMode="auto">
          <a:xfrm>
            <a:off x="4756105" y="142554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solidFill>
                  <a:srgbClr val="FF3300"/>
                </a:solidFill>
                <a:latin typeface="微软雅黑" panose="020B0503020204020204" pitchFamily="34" charset="-122"/>
                <a:ea typeface="微软雅黑" panose="020B0503020204020204" pitchFamily="34" charset="-122"/>
              </a:rPr>
              <a:t>对偶问题</a:t>
            </a:r>
          </a:p>
        </p:txBody>
      </p:sp>
      <p:graphicFrame>
        <p:nvGraphicFramePr>
          <p:cNvPr id="14" name="对象 1">
            <a:extLst>
              <a:ext uri="{FF2B5EF4-FFF2-40B4-BE49-F238E27FC236}">
                <a16:creationId xmlns:a16="http://schemas.microsoft.com/office/drawing/2014/main" xmlns="" id="{BAEEA719-D45D-4466-BB14-A952FF0DBFCC}"/>
              </a:ext>
            </a:extLst>
          </p:cNvPr>
          <p:cNvGraphicFramePr>
            <a:graphicFrameLocks noChangeAspect="1"/>
          </p:cNvGraphicFramePr>
          <p:nvPr>
            <p:extLst>
              <p:ext uri="{D42A27DB-BD31-4B8C-83A1-F6EECF244321}">
                <p14:modId xmlns:p14="http://schemas.microsoft.com/office/powerpoint/2010/main" val="3928126368"/>
              </p:ext>
            </p:extLst>
          </p:nvPr>
        </p:nvGraphicFramePr>
        <p:xfrm>
          <a:off x="4637018" y="3393557"/>
          <a:ext cx="1405008" cy="389624"/>
        </p:xfrm>
        <a:graphic>
          <a:graphicData uri="http://schemas.openxmlformats.org/presentationml/2006/ole">
            <mc:AlternateContent xmlns:mc="http://schemas.openxmlformats.org/markup-compatibility/2006">
              <mc:Choice xmlns:v="urn:schemas-microsoft-com:vml" Requires="v">
                <p:oleObj spid="_x0000_s21532" name="Equation" r:id="rId15" imgW="723586" imgH="203112" progId="Equation.DSMT4">
                  <p:embed/>
                </p:oleObj>
              </mc:Choice>
              <mc:Fallback>
                <p:oleObj name="Equation" r:id="rId15" imgW="723586" imgH="203112" progId="Equation.DSMT4">
                  <p:embed/>
                  <p:pic>
                    <p:nvPicPr>
                      <p:cNvPr id="2152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7018" y="3393557"/>
                        <a:ext cx="1405008" cy="389624"/>
                      </a:xfrm>
                      <a:prstGeom prst="rect">
                        <a:avLst/>
                      </a:prstGeom>
                      <a:noFill/>
                      <a:ln>
                        <a:noFill/>
                      </a:ln>
                      <a:extLst/>
                    </p:spPr>
                  </p:pic>
                </p:oleObj>
              </mc:Fallback>
            </mc:AlternateContent>
          </a:graphicData>
        </a:graphic>
      </p:graphicFrame>
      <p:graphicFrame>
        <p:nvGraphicFramePr>
          <p:cNvPr id="15" name="Object 17">
            <a:extLst>
              <a:ext uri="{FF2B5EF4-FFF2-40B4-BE49-F238E27FC236}">
                <a16:creationId xmlns:a16="http://schemas.microsoft.com/office/drawing/2014/main" xmlns="" id="{F316A163-9E25-4CA7-A2FA-2D9227ED5CC1}"/>
              </a:ext>
            </a:extLst>
          </p:cNvPr>
          <p:cNvGraphicFramePr>
            <a:graphicFrameLocks noChangeAspect="1"/>
          </p:cNvGraphicFramePr>
          <p:nvPr>
            <p:extLst>
              <p:ext uri="{D42A27DB-BD31-4B8C-83A1-F6EECF244321}">
                <p14:modId xmlns:p14="http://schemas.microsoft.com/office/powerpoint/2010/main" val="2722208958"/>
              </p:ext>
            </p:extLst>
          </p:nvPr>
        </p:nvGraphicFramePr>
        <p:xfrm>
          <a:off x="4976468" y="4011487"/>
          <a:ext cx="1873250" cy="884238"/>
        </p:xfrm>
        <a:graphic>
          <a:graphicData uri="http://schemas.openxmlformats.org/presentationml/2006/ole">
            <mc:AlternateContent xmlns:mc="http://schemas.openxmlformats.org/markup-compatibility/2006">
              <mc:Choice xmlns:v="urn:schemas-microsoft-com:vml" Requires="v">
                <p:oleObj spid="_x0000_s21533" name="Equation" r:id="rId16" imgW="914400" imgH="431800" progId="Equation.DSMT4">
                  <p:embed/>
                </p:oleObj>
              </mc:Choice>
              <mc:Fallback>
                <p:oleObj name="Equation" r:id="rId16" imgW="914400" imgH="431800" progId="Equation.DSMT4">
                  <p:embed/>
                  <p:pic>
                    <p:nvPicPr>
                      <p:cNvPr id="21507" name="Object 17"/>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76468" y="4011487"/>
                        <a:ext cx="1873250" cy="884238"/>
                      </a:xfrm>
                      <a:prstGeom prst="rect">
                        <a:avLst/>
                      </a:prstGeom>
                      <a:noFill/>
                      <a:ln>
                        <a:noFill/>
                      </a:ln>
                      <a:effectLst/>
                    </p:spPr>
                  </p:pic>
                </p:oleObj>
              </mc:Fallback>
            </mc:AlternateContent>
          </a:graphicData>
        </a:graphic>
      </p:graphicFrame>
      <p:graphicFrame>
        <p:nvGraphicFramePr>
          <p:cNvPr id="17" name="对象 1">
            <a:extLst>
              <a:ext uri="{FF2B5EF4-FFF2-40B4-BE49-F238E27FC236}">
                <a16:creationId xmlns:a16="http://schemas.microsoft.com/office/drawing/2014/main" xmlns="" id="{C45A3B1E-A39F-47DA-8D4A-34A198934CEB}"/>
              </a:ext>
            </a:extLst>
          </p:cNvPr>
          <p:cNvGraphicFramePr>
            <a:graphicFrameLocks noChangeAspect="1"/>
          </p:cNvGraphicFramePr>
          <p:nvPr>
            <p:extLst>
              <p:ext uri="{D42A27DB-BD31-4B8C-83A1-F6EECF244321}">
                <p14:modId xmlns:p14="http://schemas.microsoft.com/office/powerpoint/2010/main" val="1171365254"/>
              </p:ext>
            </p:extLst>
          </p:nvPr>
        </p:nvGraphicFramePr>
        <p:xfrm>
          <a:off x="2002234" y="5273459"/>
          <a:ext cx="5139531" cy="868052"/>
        </p:xfrm>
        <a:graphic>
          <a:graphicData uri="http://schemas.openxmlformats.org/presentationml/2006/ole">
            <mc:AlternateContent xmlns:mc="http://schemas.openxmlformats.org/markup-compatibility/2006">
              <mc:Choice xmlns:v="urn:schemas-microsoft-com:vml" Requires="v">
                <p:oleObj spid="_x0000_s21534" name="Equation" r:id="rId18" imgW="2616200" imgH="431800" progId="Equation.DSMT4">
                  <p:embed/>
                </p:oleObj>
              </mc:Choice>
              <mc:Fallback>
                <p:oleObj name="Equation" r:id="rId18" imgW="2616200" imgH="431800" progId="Equation.DSMT4">
                  <p:embed/>
                  <p:pic>
                    <p:nvPicPr>
                      <p:cNvPr id="21519"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02234" y="5273459"/>
                        <a:ext cx="5139531" cy="8680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9769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6C40D9-7B08-421F-9894-A74163052FBB}"/>
              </a:ext>
            </a:extLst>
          </p:cNvPr>
          <p:cNvSpPr>
            <a:spLocks noGrp="1"/>
          </p:cNvSpPr>
          <p:nvPr>
            <p:ph type="title"/>
          </p:nvPr>
        </p:nvSpPr>
        <p:spPr/>
        <p:txBody>
          <a:bodyPr/>
          <a:lstStyle/>
          <a:p>
            <a:r>
              <a:rPr lang="zh-CN" altLang="en-US" dirty="0"/>
              <a:t>数学模型－线性可分（</a:t>
            </a:r>
            <a:r>
              <a:rPr lang="en-US" altLang="zh-CN" dirty="0"/>
              <a:t>6</a:t>
            </a:r>
            <a:r>
              <a:rPr lang="zh-CN" altLang="en-US" dirty="0"/>
              <a:t>）</a:t>
            </a:r>
          </a:p>
        </p:txBody>
      </p:sp>
      <p:sp>
        <p:nvSpPr>
          <p:cNvPr id="3" name="内容占位符 2">
            <a:extLst>
              <a:ext uri="{FF2B5EF4-FFF2-40B4-BE49-F238E27FC236}">
                <a16:creationId xmlns:a16="http://schemas.microsoft.com/office/drawing/2014/main" xmlns="" id="{A7172117-A7A3-40F5-A040-785A1BA62F5C}"/>
              </a:ext>
            </a:extLst>
          </p:cNvPr>
          <p:cNvSpPr>
            <a:spLocks noGrp="1"/>
          </p:cNvSpPr>
          <p:nvPr>
            <p:ph sz="quarter" idx="10"/>
          </p:nvPr>
        </p:nvSpPr>
        <p:spPr/>
        <p:txBody>
          <a:bodyPr/>
          <a:lstStyle/>
          <a:p>
            <a:r>
              <a:rPr lang="en-US" altLang="zh-CN" dirty="0"/>
              <a:t>2</a:t>
            </a:r>
            <a:r>
              <a:rPr lang="zh-CN" altLang="en-US" dirty="0"/>
              <a:t>、模型求解：拉格朗日对偶法</a:t>
            </a:r>
            <a:endParaRPr lang="en-US" altLang="zh-CN" dirty="0"/>
          </a:p>
          <a:p>
            <a:pPr marL="432000" lvl="1" indent="0">
              <a:buNone/>
            </a:pPr>
            <a:r>
              <a:rPr lang="en-US" altLang="zh-CN" b="1" dirty="0" err="1">
                <a:solidFill>
                  <a:srgbClr val="FF0000"/>
                </a:solidFill>
                <a:cs typeface="Times New Roman" pitchFamily="18" charset="0"/>
              </a:rPr>
              <a:t>Karush</a:t>
            </a:r>
            <a:r>
              <a:rPr lang="en-US" altLang="zh-CN" b="1" dirty="0">
                <a:solidFill>
                  <a:srgbClr val="FF0000"/>
                </a:solidFill>
                <a:cs typeface="Times New Roman" pitchFamily="18" charset="0"/>
              </a:rPr>
              <a:t>-Kuhn-Tucker</a:t>
            </a:r>
            <a:r>
              <a:rPr lang="zh-CN" altLang="en-US" b="1" dirty="0">
                <a:solidFill>
                  <a:srgbClr val="FF0000"/>
                </a:solidFill>
                <a:cs typeface="Times New Roman" pitchFamily="18" charset="0"/>
              </a:rPr>
              <a:t>（</a:t>
            </a:r>
            <a:r>
              <a:rPr lang="en-US" altLang="zh-CN" b="1" dirty="0">
                <a:solidFill>
                  <a:srgbClr val="FF0000"/>
                </a:solidFill>
                <a:cs typeface="Times New Roman" pitchFamily="18" charset="0"/>
              </a:rPr>
              <a:t>KKT</a:t>
            </a:r>
            <a:r>
              <a:rPr lang="zh-CN" altLang="en-US" b="1" dirty="0">
                <a:solidFill>
                  <a:srgbClr val="FF0000"/>
                </a:solidFill>
                <a:cs typeface="Times New Roman" pitchFamily="18" charset="0"/>
              </a:rPr>
              <a:t>）条件与支持向量</a:t>
            </a:r>
            <a:endParaRPr lang="en-US" altLang="zh-CN" b="1" dirty="0">
              <a:solidFill>
                <a:srgbClr val="FF0000"/>
              </a:solidFill>
              <a:cs typeface="Times New Roman" pitchFamily="18" charset="0"/>
            </a:endParaRPr>
          </a:p>
          <a:p>
            <a:pPr lvl="1"/>
            <a:r>
              <a:rPr lang="zh-CN" altLang="en-US" dirty="0"/>
              <a:t>对偶问题的解                         是最优解的条件：</a:t>
            </a:r>
            <a:endParaRPr lang="en-US" altLang="zh-CN" dirty="0"/>
          </a:p>
          <a:p>
            <a:pPr lvl="1"/>
            <a:endParaRPr lang="en-US" altLang="zh-CN" dirty="0"/>
          </a:p>
          <a:p>
            <a:pPr lvl="1"/>
            <a:endParaRPr lang="en-US" altLang="zh-CN" dirty="0"/>
          </a:p>
          <a:p>
            <a:pPr lvl="1"/>
            <a:r>
              <a:rPr lang="zh-CN" altLang="en-US" dirty="0"/>
              <a:t>对于取值不为零的     ，最优解</a:t>
            </a:r>
            <a:r>
              <a:rPr lang="zh-CN" altLang="en-US" dirty="0">
                <a:cs typeface="Times New Roman" pitchFamily="18" charset="0"/>
              </a:rPr>
              <a:t>将使得</a:t>
            </a:r>
            <a:endParaRPr lang="en-US" altLang="zh-CN" dirty="0">
              <a:cs typeface="Times New Roman" pitchFamily="18" charset="0"/>
            </a:endParaRPr>
          </a:p>
          <a:p>
            <a:pPr lvl="1"/>
            <a:endParaRPr lang="en-US" altLang="zh-CN" dirty="0">
              <a:cs typeface="Times New Roman" pitchFamily="18" charset="0"/>
            </a:endParaRPr>
          </a:p>
          <a:p>
            <a:pPr lvl="1"/>
            <a:endParaRPr lang="en-US" altLang="zh-CN" dirty="0">
              <a:cs typeface="Times New Roman" pitchFamily="18" charset="0"/>
            </a:endParaRPr>
          </a:p>
          <a:p>
            <a:pPr lvl="1"/>
            <a:r>
              <a:rPr lang="zh-CN" altLang="en-US" dirty="0">
                <a:cs typeface="Times New Roman" pitchFamily="18" charset="0"/>
              </a:rPr>
              <a:t>对于这样的样本，我们称为</a:t>
            </a:r>
            <a:r>
              <a:rPr lang="zh-CN" altLang="en-US" b="1" dirty="0">
                <a:solidFill>
                  <a:srgbClr val="FF3300"/>
                </a:solidFill>
                <a:cs typeface="Times New Roman" pitchFamily="18" charset="0"/>
              </a:rPr>
              <a:t>支持向量（</a:t>
            </a:r>
            <a:r>
              <a:rPr lang="en-US" altLang="zh-CN" b="1" dirty="0">
                <a:solidFill>
                  <a:srgbClr val="FF3300"/>
                </a:solidFill>
                <a:cs typeface="Times New Roman" pitchFamily="18" charset="0"/>
              </a:rPr>
              <a:t>Support Vectors</a:t>
            </a:r>
            <a:r>
              <a:rPr lang="zh-CN" altLang="en-US" b="1" dirty="0">
                <a:solidFill>
                  <a:srgbClr val="FF3300"/>
                </a:solidFill>
                <a:cs typeface="Times New Roman" pitchFamily="18" charset="0"/>
              </a:rPr>
              <a:t>）</a:t>
            </a:r>
            <a:endParaRPr lang="zh-CN" altLang="en-US" b="1" dirty="0">
              <a:cs typeface="Times New Roman" pitchFamily="18" charset="0"/>
            </a:endParaRPr>
          </a:p>
          <a:p>
            <a:pPr lvl="1"/>
            <a:endParaRPr lang="zh-CN" altLang="en-US" dirty="0"/>
          </a:p>
          <a:p>
            <a:pPr lvl="1"/>
            <a:endParaRPr lang="zh-CN" altLang="en-US" dirty="0"/>
          </a:p>
          <a:p>
            <a:pPr lvl="1"/>
            <a:endParaRPr lang="zh-CN" altLang="en-US" dirty="0">
              <a:solidFill>
                <a:srgbClr val="FF0000"/>
              </a:solidFill>
              <a:cs typeface="Times New Roman" pitchFamily="18" charset="0"/>
            </a:endParaRPr>
          </a:p>
          <a:p>
            <a:endParaRPr lang="zh-CN" altLang="en-US" dirty="0"/>
          </a:p>
        </p:txBody>
      </p:sp>
      <p:sp>
        <p:nvSpPr>
          <p:cNvPr id="4" name="Text Box 19">
            <a:extLst>
              <a:ext uri="{FF2B5EF4-FFF2-40B4-BE49-F238E27FC236}">
                <a16:creationId xmlns:a16="http://schemas.microsoft.com/office/drawing/2014/main" xmlns="" id="{9F1D760C-916D-404B-BB1F-4A0E17C3884A}"/>
              </a:ext>
            </a:extLst>
          </p:cNvPr>
          <p:cNvSpPr txBox="1">
            <a:spLocks noChangeArrowheads="1"/>
          </p:cNvSpPr>
          <p:nvPr/>
        </p:nvSpPr>
        <p:spPr bwMode="auto">
          <a:xfrm>
            <a:off x="7020123" y="5963488"/>
            <a:ext cx="1584325" cy="466725"/>
          </a:xfrm>
          <a:prstGeom prst="rect">
            <a:avLst/>
          </a:prstGeom>
          <a:solidFill>
            <a:srgbClr val="FFFF99"/>
          </a:solidFill>
          <a:ln w="9525">
            <a:solidFill>
              <a:srgbClr val="FF3300"/>
            </a:solidFill>
            <a:miter lim="800000"/>
            <a:headEnd/>
            <a:tailEnd/>
          </a:ln>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400" b="1">
                <a:solidFill>
                  <a:srgbClr val="FF3300"/>
                </a:solidFill>
                <a:latin typeface="微软雅黑" panose="020B0503020204020204" pitchFamily="34" charset="-122"/>
                <a:ea typeface="微软雅黑" panose="020B0503020204020204" pitchFamily="34" charset="-122"/>
              </a:rPr>
              <a:t>KKT</a:t>
            </a:r>
            <a:r>
              <a:rPr lang="zh-CN" altLang="en-US" sz="2400" b="1">
                <a:solidFill>
                  <a:srgbClr val="FF3300"/>
                </a:solidFill>
                <a:latin typeface="微软雅黑" panose="020B0503020204020204" pitchFamily="34" charset="-122"/>
                <a:ea typeface="微软雅黑" panose="020B0503020204020204" pitchFamily="34" charset="-122"/>
              </a:rPr>
              <a:t>条件</a:t>
            </a:r>
          </a:p>
        </p:txBody>
      </p:sp>
      <p:graphicFrame>
        <p:nvGraphicFramePr>
          <p:cNvPr id="5" name="Object 5">
            <a:extLst>
              <a:ext uri="{FF2B5EF4-FFF2-40B4-BE49-F238E27FC236}">
                <a16:creationId xmlns:a16="http://schemas.microsoft.com/office/drawing/2014/main" xmlns="" id="{BC069E8D-78FC-4644-A858-07C1A40253AB}"/>
              </a:ext>
            </a:extLst>
          </p:cNvPr>
          <p:cNvGraphicFramePr>
            <a:graphicFrameLocks noChangeAspect="1"/>
          </p:cNvGraphicFramePr>
          <p:nvPr>
            <p:extLst>
              <p:ext uri="{D42A27DB-BD31-4B8C-83A1-F6EECF244321}">
                <p14:modId xmlns:p14="http://schemas.microsoft.com/office/powerpoint/2010/main" val="3017770117"/>
              </p:ext>
            </p:extLst>
          </p:nvPr>
        </p:nvGraphicFramePr>
        <p:xfrm>
          <a:off x="1691680" y="2591993"/>
          <a:ext cx="4979417" cy="514052"/>
        </p:xfrm>
        <a:graphic>
          <a:graphicData uri="http://schemas.openxmlformats.org/presentationml/2006/ole">
            <mc:AlternateContent xmlns:mc="http://schemas.openxmlformats.org/markup-compatibility/2006">
              <mc:Choice xmlns:v="urn:schemas-microsoft-com:vml" Requires="v">
                <p:oleObj spid="_x0000_s9675" name="Equation" r:id="rId3" imgW="2578100" imgH="241300" progId="Equation.DSMT4">
                  <p:embed/>
                </p:oleObj>
              </mc:Choice>
              <mc:Fallback>
                <p:oleObj name="Equation" r:id="rId3" imgW="2578100" imgH="241300" progId="Equation.DSMT4">
                  <p:embed/>
                  <p:pic>
                    <p:nvPicPr>
                      <p:cNvPr id="2253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591993"/>
                        <a:ext cx="4979417" cy="514052"/>
                      </a:xfrm>
                      <a:prstGeom prst="rect">
                        <a:avLst/>
                      </a:prstGeom>
                      <a:noFill/>
                      <a:ln>
                        <a:noFill/>
                      </a:ln>
                    </p:spPr>
                  </p:pic>
                </p:oleObj>
              </mc:Fallback>
            </mc:AlternateContent>
          </a:graphicData>
        </a:graphic>
      </p:graphicFrame>
      <p:graphicFrame>
        <p:nvGraphicFramePr>
          <p:cNvPr id="6" name="Object 13">
            <a:extLst>
              <a:ext uri="{FF2B5EF4-FFF2-40B4-BE49-F238E27FC236}">
                <a16:creationId xmlns:a16="http://schemas.microsoft.com/office/drawing/2014/main" xmlns="" id="{4E916DE5-9492-4FEC-A7FB-6F3DF2596317}"/>
              </a:ext>
            </a:extLst>
          </p:cNvPr>
          <p:cNvGraphicFramePr>
            <a:graphicFrameLocks noChangeAspect="1"/>
          </p:cNvGraphicFramePr>
          <p:nvPr>
            <p:extLst>
              <p:ext uri="{D42A27DB-BD31-4B8C-83A1-F6EECF244321}">
                <p14:modId xmlns:p14="http://schemas.microsoft.com/office/powerpoint/2010/main" val="2396604989"/>
              </p:ext>
            </p:extLst>
          </p:nvPr>
        </p:nvGraphicFramePr>
        <p:xfrm>
          <a:off x="2915741" y="1916832"/>
          <a:ext cx="1728192" cy="452773"/>
        </p:xfrm>
        <a:graphic>
          <a:graphicData uri="http://schemas.openxmlformats.org/presentationml/2006/ole">
            <mc:AlternateContent xmlns:mc="http://schemas.openxmlformats.org/markup-compatibility/2006">
              <mc:Choice xmlns:v="urn:schemas-microsoft-com:vml" Requires="v">
                <p:oleObj spid="_x0000_s9676" name="Equation" r:id="rId5" imgW="1016000" imgH="241300" progId="Equation.DSMT4">
                  <p:embed/>
                </p:oleObj>
              </mc:Choice>
              <mc:Fallback>
                <p:oleObj name="Equation" r:id="rId5" imgW="1016000" imgH="241300" progId="Equation.DSMT4">
                  <p:embed/>
                  <p:pic>
                    <p:nvPicPr>
                      <p:cNvPr id="22539"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741" y="1916832"/>
                        <a:ext cx="1728192" cy="452773"/>
                      </a:xfrm>
                      <a:prstGeom prst="rect">
                        <a:avLst/>
                      </a:prstGeom>
                      <a:noFill/>
                      <a:ln>
                        <a:noFill/>
                      </a:ln>
                      <a:extLst/>
                    </p:spPr>
                  </p:pic>
                </p:oleObj>
              </mc:Fallback>
            </mc:AlternateContent>
          </a:graphicData>
        </a:graphic>
      </p:graphicFrame>
      <p:graphicFrame>
        <p:nvGraphicFramePr>
          <p:cNvPr id="7" name="Object 8">
            <a:extLst>
              <a:ext uri="{FF2B5EF4-FFF2-40B4-BE49-F238E27FC236}">
                <a16:creationId xmlns:a16="http://schemas.microsoft.com/office/drawing/2014/main" xmlns="" id="{30E3A12B-02F1-4DCB-A123-543026AA2D4B}"/>
              </a:ext>
            </a:extLst>
          </p:cNvPr>
          <p:cNvGraphicFramePr>
            <a:graphicFrameLocks noChangeAspect="1"/>
          </p:cNvGraphicFramePr>
          <p:nvPr>
            <p:extLst>
              <p:ext uri="{D42A27DB-BD31-4B8C-83A1-F6EECF244321}">
                <p14:modId xmlns:p14="http://schemas.microsoft.com/office/powerpoint/2010/main" val="754489214"/>
              </p:ext>
            </p:extLst>
          </p:nvPr>
        </p:nvGraphicFramePr>
        <p:xfrm>
          <a:off x="3378199" y="3429000"/>
          <a:ext cx="401638" cy="503238"/>
        </p:xfrm>
        <a:graphic>
          <a:graphicData uri="http://schemas.openxmlformats.org/presentationml/2006/ole">
            <mc:AlternateContent xmlns:mc="http://schemas.openxmlformats.org/markup-compatibility/2006">
              <mc:Choice xmlns:v="urn:schemas-microsoft-com:vml" Requires="v">
                <p:oleObj spid="_x0000_s9677" name="公式" r:id="rId7" imgW="190417" imgH="241195" progId="Equation.3">
                  <p:embed/>
                </p:oleObj>
              </mc:Choice>
              <mc:Fallback>
                <p:oleObj name="公式" r:id="rId7" imgW="190417" imgH="241195" progId="Equation.3">
                  <p:embed/>
                  <p:pic>
                    <p:nvPicPr>
                      <p:cNvPr id="2254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8199" y="3429000"/>
                        <a:ext cx="4016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xmlns="" id="{F755F1BA-1075-4A87-BB8F-F718F8216D1B}"/>
              </a:ext>
            </a:extLst>
          </p:cNvPr>
          <p:cNvGraphicFramePr>
            <a:graphicFrameLocks noChangeAspect="1"/>
          </p:cNvGraphicFramePr>
          <p:nvPr>
            <p:extLst>
              <p:ext uri="{D42A27DB-BD31-4B8C-83A1-F6EECF244321}">
                <p14:modId xmlns:p14="http://schemas.microsoft.com/office/powerpoint/2010/main" val="82823447"/>
              </p:ext>
            </p:extLst>
          </p:nvPr>
        </p:nvGraphicFramePr>
        <p:xfrm>
          <a:off x="2606348" y="4030299"/>
          <a:ext cx="2346977" cy="468489"/>
        </p:xfrm>
        <a:graphic>
          <a:graphicData uri="http://schemas.openxmlformats.org/presentationml/2006/ole">
            <mc:AlternateContent xmlns:mc="http://schemas.openxmlformats.org/markup-compatibility/2006">
              <mc:Choice xmlns:v="urn:schemas-microsoft-com:vml" Requires="v">
                <p:oleObj spid="_x0000_s9678" name="Equation" r:id="rId9" imgW="1181100" imgH="228600" progId="Equation.DSMT4">
                  <p:embed/>
                </p:oleObj>
              </mc:Choice>
              <mc:Fallback>
                <p:oleObj name="Equation" r:id="rId9" imgW="1181100" imgH="228600" progId="Equation.DSMT4">
                  <p:embed/>
                  <p:pic>
                    <p:nvPicPr>
                      <p:cNvPr id="2253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6348" y="4030299"/>
                        <a:ext cx="2346977" cy="46848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38292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E0094E-1AF8-4165-878E-DA24B66D6048}"/>
              </a:ext>
            </a:extLst>
          </p:cNvPr>
          <p:cNvSpPr>
            <a:spLocks noGrp="1"/>
          </p:cNvSpPr>
          <p:nvPr>
            <p:ph type="title"/>
          </p:nvPr>
        </p:nvSpPr>
        <p:spPr/>
        <p:txBody>
          <a:bodyPr/>
          <a:lstStyle/>
          <a:p>
            <a:r>
              <a:rPr lang="en-US" altLang="zh-CN" dirty="0"/>
              <a:t>6.1 </a:t>
            </a:r>
            <a:r>
              <a:rPr lang="zh-CN" altLang="en-US" dirty="0"/>
              <a:t>支持向量机</a:t>
            </a:r>
          </a:p>
        </p:txBody>
      </p:sp>
      <p:pic>
        <p:nvPicPr>
          <p:cNvPr id="3" name="Picture 5">
            <a:extLst>
              <a:ext uri="{FF2B5EF4-FFF2-40B4-BE49-F238E27FC236}">
                <a16:creationId xmlns:a16="http://schemas.microsoft.com/office/drawing/2014/main" xmlns="" id="{00571BC2-4576-42F5-8DD7-0E68F4999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060848"/>
            <a:ext cx="3940944"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a:extLst>
              <a:ext uri="{FF2B5EF4-FFF2-40B4-BE49-F238E27FC236}">
                <a16:creationId xmlns:a16="http://schemas.microsoft.com/office/drawing/2014/main" xmlns="" id="{2AD0BA33-656D-41B7-927B-87E4A6A55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7196" y="2060848"/>
            <a:ext cx="40767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54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6D7C9E-074E-4FC9-AF91-7095DCEFC541}"/>
              </a:ext>
            </a:extLst>
          </p:cNvPr>
          <p:cNvSpPr>
            <a:spLocks noGrp="1"/>
          </p:cNvSpPr>
          <p:nvPr>
            <p:ph type="title"/>
          </p:nvPr>
        </p:nvSpPr>
        <p:spPr/>
        <p:txBody>
          <a:bodyPr/>
          <a:lstStyle/>
          <a:p>
            <a:r>
              <a:rPr lang="zh-CN" altLang="en-US" dirty="0"/>
              <a:t>数学模型－线性可分（</a:t>
            </a:r>
            <a:r>
              <a:rPr lang="en-US" altLang="zh-CN" dirty="0"/>
              <a:t>7</a:t>
            </a:r>
            <a:r>
              <a:rPr lang="zh-CN" altLang="en-US" dirty="0"/>
              <a:t>）</a:t>
            </a:r>
          </a:p>
        </p:txBody>
      </p:sp>
      <p:sp>
        <p:nvSpPr>
          <p:cNvPr id="3" name="内容占位符 2">
            <a:extLst>
              <a:ext uri="{FF2B5EF4-FFF2-40B4-BE49-F238E27FC236}">
                <a16:creationId xmlns:a16="http://schemas.microsoft.com/office/drawing/2014/main" xmlns="" id="{9D00590B-523F-47E9-91CD-7DFF9AA555C4}"/>
              </a:ext>
            </a:extLst>
          </p:cNvPr>
          <p:cNvSpPr>
            <a:spLocks noGrp="1"/>
          </p:cNvSpPr>
          <p:nvPr>
            <p:ph sz="quarter" idx="10"/>
          </p:nvPr>
        </p:nvSpPr>
        <p:spPr/>
        <p:txBody>
          <a:bodyPr/>
          <a:lstStyle/>
          <a:p>
            <a:r>
              <a:rPr lang="en-US" altLang="zh-CN" dirty="0"/>
              <a:t>2</a:t>
            </a:r>
            <a:r>
              <a:rPr lang="zh-CN" altLang="en-US" dirty="0"/>
              <a:t>、模型求解：拉格朗日对偶法</a:t>
            </a:r>
            <a:endParaRPr lang="en-US" altLang="zh-CN" dirty="0"/>
          </a:p>
          <a:p>
            <a:pPr lvl="1"/>
            <a:r>
              <a:rPr lang="en-US" altLang="zh-CN" dirty="0">
                <a:cs typeface="Times New Roman" pitchFamily="18" charset="0"/>
              </a:rPr>
              <a:t>SVM</a:t>
            </a:r>
            <a:r>
              <a:rPr lang="zh-CN" altLang="en-US" dirty="0">
                <a:cs typeface="Times New Roman" pitchFamily="18" charset="0"/>
              </a:rPr>
              <a:t>的解的表达式可以重写为：</a:t>
            </a:r>
            <a:endParaRPr lang="en-US" altLang="zh-CN" dirty="0">
              <a:cs typeface="Times New Roman" pitchFamily="18" charset="0"/>
            </a:endParaRPr>
          </a:p>
          <a:p>
            <a:pPr lvl="1"/>
            <a:endParaRPr lang="en-US" altLang="zh-CN" dirty="0">
              <a:cs typeface="Times New Roman" pitchFamily="18" charset="0"/>
            </a:endParaRPr>
          </a:p>
          <a:p>
            <a:pPr lvl="1"/>
            <a:endParaRPr lang="en-US" altLang="zh-CN" dirty="0">
              <a:cs typeface="Times New Roman" pitchFamily="18" charset="0"/>
            </a:endParaRPr>
          </a:p>
          <a:p>
            <a:pPr lvl="1"/>
            <a:endParaRPr lang="en-US" altLang="zh-CN" dirty="0">
              <a:cs typeface="Times New Roman" pitchFamily="18" charset="0"/>
            </a:endParaRPr>
          </a:p>
          <a:p>
            <a:pPr lvl="1"/>
            <a:endParaRPr lang="en-US" altLang="zh-CN" dirty="0">
              <a:cs typeface="Times New Roman" pitchFamily="18" charset="0"/>
            </a:endParaRPr>
          </a:p>
          <a:p>
            <a:pPr lvl="1"/>
            <a:r>
              <a:rPr lang="zh-CN" altLang="en-US" dirty="0"/>
              <a:t>支持向量机的判别函数：</a:t>
            </a:r>
          </a:p>
          <a:p>
            <a:pPr lvl="1"/>
            <a:endParaRPr lang="zh-CN" altLang="en-US" sz="1800" dirty="0">
              <a:cs typeface="Times New Roman" pitchFamily="18" charset="0"/>
            </a:endParaRPr>
          </a:p>
          <a:p>
            <a:endParaRPr lang="zh-CN" altLang="en-US" dirty="0"/>
          </a:p>
        </p:txBody>
      </p:sp>
      <p:graphicFrame>
        <p:nvGraphicFramePr>
          <p:cNvPr id="4" name="Object 11">
            <a:extLst>
              <a:ext uri="{FF2B5EF4-FFF2-40B4-BE49-F238E27FC236}">
                <a16:creationId xmlns:a16="http://schemas.microsoft.com/office/drawing/2014/main" xmlns="" id="{0076F3D4-31E3-4E0A-90D3-801CDCE3BA69}"/>
              </a:ext>
            </a:extLst>
          </p:cNvPr>
          <p:cNvGraphicFramePr>
            <a:graphicFrameLocks noChangeAspect="1"/>
          </p:cNvGraphicFramePr>
          <p:nvPr>
            <p:extLst>
              <p:ext uri="{D42A27DB-BD31-4B8C-83A1-F6EECF244321}">
                <p14:modId xmlns:p14="http://schemas.microsoft.com/office/powerpoint/2010/main" val="3200381865"/>
              </p:ext>
            </p:extLst>
          </p:nvPr>
        </p:nvGraphicFramePr>
        <p:xfrm>
          <a:off x="2051720" y="1968384"/>
          <a:ext cx="1943100" cy="917575"/>
        </p:xfrm>
        <a:graphic>
          <a:graphicData uri="http://schemas.openxmlformats.org/presentationml/2006/ole">
            <mc:AlternateContent xmlns:mc="http://schemas.openxmlformats.org/markup-compatibility/2006">
              <mc:Choice xmlns:v="urn:schemas-microsoft-com:vml" Requires="v">
                <p:oleObj spid="_x0000_s10690" name="Equation" r:id="rId3" imgW="914400" imgH="431800" progId="Equation.DSMT4">
                  <p:embed/>
                </p:oleObj>
              </mc:Choice>
              <mc:Fallback>
                <p:oleObj name="Equation" r:id="rId3" imgW="914400" imgH="431800" progId="Equation.DSMT4">
                  <p:embed/>
                  <p:pic>
                    <p:nvPicPr>
                      <p:cNvPr id="23554"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968384"/>
                        <a:ext cx="1943100"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xmlns="" id="{A563B662-CE57-4D7A-BC0F-0DC545FDFDA1}"/>
              </a:ext>
            </a:extLst>
          </p:cNvPr>
          <p:cNvGraphicFramePr>
            <a:graphicFrameLocks noChangeAspect="1"/>
          </p:cNvGraphicFramePr>
          <p:nvPr>
            <p:extLst>
              <p:ext uri="{D42A27DB-BD31-4B8C-83A1-F6EECF244321}">
                <p14:modId xmlns:p14="http://schemas.microsoft.com/office/powerpoint/2010/main" val="1319528528"/>
              </p:ext>
            </p:extLst>
          </p:nvPr>
        </p:nvGraphicFramePr>
        <p:xfrm>
          <a:off x="5296719" y="2168443"/>
          <a:ext cx="2278062" cy="708025"/>
        </p:xfrm>
        <a:graphic>
          <a:graphicData uri="http://schemas.openxmlformats.org/presentationml/2006/ole">
            <mc:AlternateContent xmlns:mc="http://schemas.openxmlformats.org/markup-compatibility/2006">
              <mc:Choice xmlns:v="urn:schemas-microsoft-com:vml" Requires="v">
                <p:oleObj spid="_x0000_s10691" name="Equation" r:id="rId5" imgW="1104900" imgH="342900" progId="Equation.DSMT4">
                  <p:embed/>
                </p:oleObj>
              </mc:Choice>
              <mc:Fallback>
                <p:oleObj name="Equation" r:id="rId5" imgW="1104900" imgH="342900" progId="Equation.DSMT4">
                  <p:embed/>
                  <p:pic>
                    <p:nvPicPr>
                      <p:cNvPr id="2355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6719" y="2168443"/>
                        <a:ext cx="22780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Line 6">
            <a:extLst>
              <a:ext uri="{FF2B5EF4-FFF2-40B4-BE49-F238E27FC236}">
                <a16:creationId xmlns:a16="http://schemas.microsoft.com/office/drawing/2014/main" xmlns="" id="{77E9A8B6-B445-467C-BF95-B1519DB8330F}"/>
              </a:ext>
            </a:extLst>
          </p:cNvPr>
          <p:cNvSpPr>
            <a:spLocks noChangeShapeType="1"/>
          </p:cNvSpPr>
          <p:nvPr/>
        </p:nvSpPr>
        <p:spPr bwMode="auto">
          <a:xfrm>
            <a:off x="4069507" y="2427171"/>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 name="AutoShape 7">
            <a:extLst>
              <a:ext uri="{FF2B5EF4-FFF2-40B4-BE49-F238E27FC236}">
                <a16:creationId xmlns:a16="http://schemas.microsoft.com/office/drawing/2014/main" xmlns="" id="{18D283A7-D1B8-48EA-AB1A-3D35505AA5D4}"/>
              </a:ext>
            </a:extLst>
          </p:cNvPr>
          <p:cNvSpPr>
            <a:spLocks/>
          </p:cNvSpPr>
          <p:nvPr/>
        </p:nvSpPr>
        <p:spPr bwMode="auto">
          <a:xfrm>
            <a:off x="899592" y="3029975"/>
            <a:ext cx="4015333" cy="431676"/>
          </a:xfrm>
          <a:prstGeom prst="borderCallout2">
            <a:avLst>
              <a:gd name="adj1" fmla="val 17648"/>
              <a:gd name="adj2" fmla="val 101954"/>
              <a:gd name="adj3" fmla="val 17648"/>
              <a:gd name="adj4" fmla="val 114329"/>
              <a:gd name="adj5" fmla="val -53431"/>
              <a:gd name="adj6" fmla="val 126861"/>
            </a:avLst>
          </a:prstGeom>
          <a:solidFill>
            <a:srgbClr val="FFFF00"/>
          </a:solidFill>
          <a:ln w="9525">
            <a:solidFill>
              <a:schemeClr val="tx1"/>
            </a:solidFill>
            <a:miter lim="800000"/>
            <a:headEnd/>
            <a:tailEnd/>
          </a:ln>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latin typeface="微软雅黑" panose="020B0503020204020204" pitchFamily="34" charset="-122"/>
                <a:ea typeface="微软雅黑" panose="020B0503020204020204" pitchFamily="34" charset="-122"/>
              </a:rPr>
              <a:t>最优超平面是支持向量的线性组合</a:t>
            </a:r>
          </a:p>
        </p:txBody>
      </p:sp>
      <p:graphicFrame>
        <p:nvGraphicFramePr>
          <p:cNvPr id="8" name="Object 3">
            <a:extLst>
              <a:ext uri="{FF2B5EF4-FFF2-40B4-BE49-F238E27FC236}">
                <a16:creationId xmlns:a16="http://schemas.microsoft.com/office/drawing/2014/main" xmlns="" id="{FCC54BA3-6576-4945-872B-E6F53B3170A4}"/>
              </a:ext>
            </a:extLst>
          </p:cNvPr>
          <p:cNvGraphicFramePr>
            <a:graphicFrameLocks noChangeAspect="1"/>
          </p:cNvGraphicFramePr>
          <p:nvPr>
            <p:extLst>
              <p:ext uri="{D42A27DB-BD31-4B8C-83A1-F6EECF244321}">
                <p14:modId xmlns:p14="http://schemas.microsoft.com/office/powerpoint/2010/main" val="2129131425"/>
              </p:ext>
            </p:extLst>
          </p:nvPr>
        </p:nvGraphicFramePr>
        <p:xfrm>
          <a:off x="1196218" y="5502127"/>
          <a:ext cx="3168352" cy="772220"/>
        </p:xfrm>
        <a:graphic>
          <a:graphicData uri="http://schemas.openxmlformats.org/presentationml/2006/ole">
            <mc:AlternateContent xmlns:mc="http://schemas.openxmlformats.org/markup-compatibility/2006">
              <mc:Choice xmlns:v="urn:schemas-microsoft-com:vml" Requires="v">
                <p:oleObj spid="_x0000_s10692" name="Equation" r:id="rId7" imgW="1879600" imgH="393700" progId="Equation.DSMT4">
                  <p:embed/>
                </p:oleObj>
              </mc:Choice>
              <mc:Fallback>
                <p:oleObj name="Equation" r:id="rId7" imgW="1879600" imgH="393700" progId="Equation.DSMT4">
                  <p:embed/>
                  <p:pic>
                    <p:nvPicPr>
                      <p:cNvPr id="10244"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6218" y="5502127"/>
                        <a:ext cx="3168352" cy="772220"/>
                      </a:xfrm>
                      <a:prstGeom prst="rect">
                        <a:avLst/>
                      </a:prstGeom>
                      <a:noFill/>
                      <a:ln>
                        <a:noFill/>
                      </a:ln>
                      <a:effectLst/>
                      <a:extLst/>
                    </p:spPr>
                  </p:pic>
                </p:oleObj>
              </mc:Fallback>
            </mc:AlternateContent>
          </a:graphicData>
        </a:graphic>
      </p:graphicFrame>
      <p:graphicFrame>
        <p:nvGraphicFramePr>
          <p:cNvPr id="9" name="Object 12">
            <a:extLst>
              <a:ext uri="{FF2B5EF4-FFF2-40B4-BE49-F238E27FC236}">
                <a16:creationId xmlns:a16="http://schemas.microsoft.com/office/drawing/2014/main" xmlns="" id="{BBF1E1BB-794F-4082-8231-1BAD6BF8D07B}"/>
              </a:ext>
            </a:extLst>
          </p:cNvPr>
          <p:cNvGraphicFramePr>
            <a:graphicFrameLocks noChangeAspect="1"/>
          </p:cNvGraphicFramePr>
          <p:nvPr>
            <p:extLst>
              <p:ext uri="{D42A27DB-BD31-4B8C-83A1-F6EECF244321}">
                <p14:modId xmlns:p14="http://schemas.microsoft.com/office/powerpoint/2010/main" val="1433979510"/>
              </p:ext>
            </p:extLst>
          </p:nvPr>
        </p:nvGraphicFramePr>
        <p:xfrm>
          <a:off x="1196218" y="4662946"/>
          <a:ext cx="4239878" cy="665470"/>
        </p:xfrm>
        <a:graphic>
          <a:graphicData uri="http://schemas.openxmlformats.org/presentationml/2006/ole">
            <mc:AlternateContent xmlns:mc="http://schemas.openxmlformats.org/markup-compatibility/2006">
              <mc:Choice xmlns:v="urn:schemas-microsoft-com:vml" Requires="v">
                <p:oleObj spid="_x0000_s10693" name="Equation" r:id="rId9" imgW="2235200" imgH="342900" progId="Equation.DSMT4">
                  <p:embed/>
                </p:oleObj>
              </mc:Choice>
              <mc:Fallback>
                <p:oleObj name="Equation" r:id="rId9" imgW="2235200" imgH="342900" progId="Equation.DSMT4">
                  <p:embed/>
                  <p:pic>
                    <p:nvPicPr>
                      <p:cNvPr id="2356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6218" y="4662946"/>
                        <a:ext cx="4239878" cy="665470"/>
                      </a:xfrm>
                      <a:prstGeom prst="rect">
                        <a:avLst/>
                      </a:prstGeom>
                      <a:noFill/>
                      <a:ln>
                        <a:noFill/>
                      </a:ln>
                      <a:extLst/>
                    </p:spPr>
                  </p:pic>
                </p:oleObj>
              </mc:Fallback>
            </mc:AlternateContent>
          </a:graphicData>
        </a:graphic>
      </p:graphicFrame>
      <p:pic>
        <p:nvPicPr>
          <p:cNvPr id="10" name="Picture 4">
            <a:extLst>
              <a:ext uri="{FF2B5EF4-FFF2-40B4-BE49-F238E27FC236}">
                <a16:creationId xmlns:a16="http://schemas.microsoft.com/office/drawing/2014/main" xmlns="" id="{2F71FFE5-E353-4242-BC9D-628FE04443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192" y="4437112"/>
            <a:ext cx="2764595" cy="20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2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720512-99E1-4ED6-8FF2-7A28CACD9F00}"/>
              </a:ext>
            </a:extLst>
          </p:cNvPr>
          <p:cNvSpPr>
            <a:spLocks noGrp="1"/>
          </p:cNvSpPr>
          <p:nvPr>
            <p:ph type="title"/>
          </p:nvPr>
        </p:nvSpPr>
        <p:spPr/>
        <p:txBody>
          <a:bodyPr/>
          <a:lstStyle/>
          <a:p>
            <a:r>
              <a:rPr lang="zh-CN" altLang="en-US" dirty="0"/>
              <a:t>特点与创新</a:t>
            </a:r>
          </a:p>
        </p:txBody>
      </p:sp>
      <p:sp>
        <p:nvSpPr>
          <p:cNvPr id="3" name="内容占位符 2">
            <a:extLst>
              <a:ext uri="{FF2B5EF4-FFF2-40B4-BE49-F238E27FC236}">
                <a16:creationId xmlns:a16="http://schemas.microsoft.com/office/drawing/2014/main" xmlns="" id="{557D34EE-E0A2-4148-8BF7-80BA7070FD6E}"/>
              </a:ext>
            </a:extLst>
          </p:cNvPr>
          <p:cNvSpPr>
            <a:spLocks noGrp="1"/>
          </p:cNvSpPr>
          <p:nvPr>
            <p:ph sz="quarter" idx="10"/>
          </p:nvPr>
        </p:nvSpPr>
        <p:spPr/>
        <p:txBody>
          <a:bodyPr/>
          <a:lstStyle/>
          <a:p>
            <a:r>
              <a:rPr lang="zh-CN" altLang="en-US" dirty="0">
                <a:solidFill>
                  <a:srgbClr val="FF0000"/>
                </a:solidFill>
              </a:rPr>
              <a:t>特点：</a:t>
            </a:r>
            <a:r>
              <a:rPr lang="zh-CN" altLang="en-US" dirty="0">
                <a:solidFill>
                  <a:schemeClr val="tx1"/>
                </a:solidFill>
              </a:rPr>
              <a:t>训练时间非常长，但对复杂的非线性决策边界的建模能力是高度准确的（使用最大边缘）</a:t>
            </a:r>
          </a:p>
          <a:p>
            <a:r>
              <a:rPr lang="zh-CN" altLang="en-US" dirty="0">
                <a:solidFill>
                  <a:schemeClr val="tx1"/>
                </a:solidFill>
              </a:rPr>
              <a:t>支持向量机的</a:t>
            </a:r>
            <a:r>
              <a:rPr lang="zh-CN" altLang="en-US" dirty="0">
                <a:solidFill>
                  <a:srgbClr val="FF0000"/>
                </a:solidFill>
              </a:rPr>
              <a:t>创新</a:t>
            </a:r>
            <a:r>
              <a:rPr lang="zh-CN" altLang="en-US" dirty="0">
                <a:solidFill>
                  <a:schemeClr val="tx1"/>
                </a:solidFill>
              </a:rPr>
              <a:t>之一在于将分类面的求解看作是一个</a:t>
            </a:r>
            <a:r>
              <a:rPr lang="zh-CN" altLang="en-US" dirty="0">
                <a:solidFill>
                  <a:srgbClr val="FF0000"/>
                </a:solidFill>
              </a:rPr>
              <a:t>二次规划问题</a:t>
            </a:r>
          </a:p>
          <a:p>
            <a:r>
              <a:rPr lang="zh-CN" altLang="en-US" dirty="0">
                <a:solidFill>
                  <a:schemeClr val="tx1"/>
                </a:solidFill>
              </a:rPr>
              <a:t>支持向量机的</a:t>
            </a:r>
            <a:r>
              <a:rPr lang="zh-CN" altLang="en-US" dirty="0">
                <a:solidFill>
                  <a:srgbClr val="FF0000"/>
                </a:solidFill>
              </a:rPr>
              <a:t>创新</a:t>
            </a:r>
            <a:r>
              <a:rPr lang="zh-CN" altLang="en-US" dirty="0">
                <a:solidFill>
                  <a:schemeClr val="tx1"/>
                </a:solidFill>
              </a:rPr>
              <a:t>之二在于揭示了对分类起关键作用的只是一部分训练样本，即</a:t>
            </a:r>
            <a:r>
              <a:rPr lang="zh-CN" altLang="en-US" dirty="0">
                <a:solidFill>
                  <a:srgbClr val="FF0000"/>
                </a:solidFill>
              </a:rPr>
              <a:t>支持向量</a:t>
            </a:r>
          </a:p>
          <a:p>
            <a:endParaRPr lang="zh-CN" altLang="en-US" dirty="0"/>
          </a:p>
        </p:txBody>
      </p:sp>
    </p:spTree>
    <p:extLst>
      <p:ext uri="{BB962C8B-B14F-4D97-AF65-F5344CB8AC3E}">
        <p14:creationId xmlns:p14="http://schemas.microsoft.com/office/powerpoint/2010/main" val="927140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0F7067-6D33-4C00-A55A-2EC2A8353990}"/>
              </a:ext>
            </a:extLst>
          </p:cNvPr>
          <p:cNvSpPr>
            <a:spLocks noGrp="1"/>
          </p:cNvSpPr>
          <p:nvPr>
            <p:ph type="title"/>
          </p:nvPr>
        </p:nvSpPr>
        <p:spPr/>
        <p:txBody>
          <a:bodyPr/>
          <a:lstStyle/>
          <a:p>
            <a:r>
              <a:rPr lang="zh-CN" altLang="en-US" dirty="0"/>
              <a:t>为什么对高维数据有效？</a:t>
            </a:r>
          </a:p>
        </p:txBody>
      </p:sp>
      <p:sp>
        <p:nvSpPr>
          <p:cNvPr id="3" name="内容占位符 2">
            <a:extLst>
              <a:ext uri="{FF2B5EF4-FFF2-40B4-BE49-F238E27FC236}">
                <a16:creationId xmlns:a16="http://schemas.microsoft.com/office/drawing/2014/main" xmlns="" id="{C99431CF-3368-4B05-8477-36C95AA02E7A}"/>
              </a:ext>
            </a:extLst>
          </p:cNvPr>
          <p:cNvSpPr>
            <a:spLocks noGrp="1"/>
          </p:cNvSpPr>
          <p:nvPr>
            <p:ph sz="quarter" idx="10"/>
          </p:nvPr>
        </p:nvSpPr>
        <p:spPr/>
        <p:txBody>
          <a:bodyPr/>
          <a:lstStyle/>
          <a:p>
            <a:r>
              <a:rPr lang="zh-CN" altLang="en-US" dirty="0"/>
              <a:t>为什么对高维数据有效？</a:t>
            </a:r>
            <a:endParaRPr lang="en-US" altLang="zh-CN" dirty="0"/>
          </a:p>
          <a:p>
            <a:pPr lvl="1"/>
            <a:r>
              <a:rPr lang="zh-CN" altLang="en-US" dirty="0"/>
              <a:t>学习后的分类器的复杂度由支持向量数而不是由数据的维数刻画</a:t>
            </a:r>
            <a:endParaRPr lang="en-US" altLang="zh-CN" dirty="0"/>
          </a:p>
          <a:p>
            <a:pPr lvl="1"/>
            <a:r>
              <a:rPr lang="zh-CN" altLang="en-US" dirty="0"/>
              <a:t>支持向量是基本或临界的训练样本</a:t>
            </a:r>
            <a:r>
              <a:rPr lang="en-US" altLang="zh-CN" dirty="0"/>
              <a:t>-----</a:t>
            </a:r>
            <a:r>
              <a:rPr lang="zh-CN" altLang="en-US" dirty="0"/>
              <a:t>它们离决策边界</a:t>
            </a:r>
            <a:r>
              <a:rPr lang="en-US" altLang="zh-CN" dirty="0"/>
              <a:t> (MMH)</a:t>
            </a:r>
            <a:r>
              <a:rPr lang="zh-CN" altLang="en-US" dirty="0"/>
              <a:t>最近</a:t>
            </a:r>
            <a:endParaRPr lang="en-US" altLang="zh-CN" dirty="0"/>
          </a:p>
          <a:p>
            <a:pPr lvl="1"/>
            <a:r>
              <a:rPr lang="zh-CN" altLang="en-US" dirty="0"/>
              <a:t>如果删除所有其他样本并重复训练，则将发现相同的分离超平面</a:t>
            </a:r>
            <a:endParaRPr lang="en-US" altLang="zh-CN" dirty="0"/>
          </a:p>
          <a:p>
            <a:pPr lvl="1"/>
            <a:r>
              <a:rPr lang="zh-CN" altLang="en-US" dirty="0"/>
              <a:t>找到的支持向量数可以用来计算</a:t>
            </a:r>
            <a:r>
              <a:rPr lang="en-US" altLang="zh-CN" dirty="0"/>
              <a:t>SVM</a:t>
            </a:r>
            <a:r>
              <a:rPr lang="zh-CN" altLang="en-US" dirty="0"/>
              <a:t>分类器的期望误差率的上界，这独立于数据的维数。</a:t>
            </a:r>
            <a:endParaRPr lang="en-US" altLang="zh-CN" dirty="0"/>
          </a:p>
          <a:p>
            <a:pPr lvl="1"/>
            <a:r>
              <a:rPr lang="zh-CN" altLang="en-US" dirty="0"/>
              <a:t>具有少量支持向量的</a:t>
            </a:r>
            <a:r>
              <a:rPr lang="en-US" altLang="zh-CN" dirty="0"/>
              <a:t>SVM</a:t>
            </a:r>
            <a:r>
              <a:rPr lang="zh-CN" altLang="en-US" dirty="0"/>
              <a:t>可以具有很好的推广性能，即使数据的维度很高时也如此</a:t>
            </a:r>
            <a:endParaRPr lang="en-US" altLang="zh-CN" dirty="0"/>
          </a:p>
          <a:p>
            <a:endParaRPr lang="zh-CN" altLang="en-US" dirty="0"/>
          </a:p>
        </p:txBody>
      </p:sp>
    </p:spTree>
    <p:extLst>
      <p:ext uri="{BB962C8B-B14F-4D97-AF65-F5344CB8AC3E}">
        <p14:creationId xmlns:p14="http://schemas.microsoft.com/office/powerpoint/2010/main" val="1408660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1A7A7A-97DD-4416-B730-A42DFCB9EE92}"/>
              </a:ext>
            </a:extLst>
          </p:cNvPr>
          <p:cNvSpPr>
            <a:spLocks noGrp="1"/>
          </p:cNvSpPr>
          <p:nvPr>
            <p:ph type="title"/>
          </p:nvPr>
        </p:nvSpPr>
        <p:spPr/>
        <p:txBody>
          <a:bodyPr/>
          <a:lstStyle/>
          <a:p>
            <a:r>
              <a:rPr lang="zh-CN" altLang="en-US" dirty="0"/>
              <a:t>数学模型－少量非线性可分（</a:t>
            </a:r>
            <a:r>
              <a:rPr lang="en-US" altLang="zh-CN" dirty="0"/>
              <a:t>1</a:t>
            </a:r>
            <a:r>
              <a:rPr lang="zh-CN" altLang="en-US" dirty="0"/>
              <a:t>）</a:t>
            </a:r>
          </a:p>
        </p:txBody>
      </p:sp>
      <p:sp>
        <p:nvSpPr>
          <p:cNvPr id="3" name="内容占位符 2">
            <a:extLst>
              <a:ext uri="{FF2B5EF4-FFF2-40B4-BE49-F238E27FC236}">
                <a16:creationId xmlns:a16="http://schemas.microsoft.com/office/drawing/2014/main" xmlns="" id="{21E3785B-09E4-46D0-AD16-D1A0E3A475C0}"/>
              </a:ext>
            </a:extLst>
          </p:cNvPr>
          <p:cNvSpPr>
            <a:spLocks noGrp="1"/>
          </p:cNvSpPr>
          <p:nvPr>
            <p:ph sz="quarter" idx="10"/>
          </p:nvPr>
        </p:nvSpPr>
        <p:spPr/>
        <p:txBody>
          <a:bodyPr/>
          <a:lstStyle/>
          <a:p>
            <a:r>
              <a:rPr lang="en-US" altLang="zh-CN" dirty="0"/>
              <a:t>1</a:t>
            </a:r>
            <a:r>
              <a:rPr lang="zh-CN" altLang="en-US" dirty="0"/>
              <a:t>、数学模型：线性支持向量机</a:t>
            </a:r>
            <a:endParaRPr lang="en-US" altLang="zh-CN" dirty="0"/>
          </a:p>
          <a:p>
            <a:pPr lvl="1"/>
            <a:r>
              <a:rPr lang="zh-CN" altLang="en-US" b="1" dirty="0">
                <a:solidFill>
                  <a:srgbClr val="FF0000"/>
                </a:solidFill>
                <a:cs typeface="Times New Roman" pitchFamily="18" charset="0"/>
              </a:rPr>
              <a:t>基本思路：</a:t>
            </a:r>
            <a:r>
              <a:rPr lang="zh-CN" altLang="en-US" dirty="0">
                <a:solidFill>
                  <a:schemeClr val="tx1"/>
                </a:solidFill>
              </a:rPr>
              <a:t>采用线性</a:t>
            </a:r>
            <a:r>
              <a:rPr lang="en-US" altLang="zh-CN" dirty="0">
                <a:solidFill>
                  <a:schemeClr val="tx1"/>
                </a:solidFill>
              </a:rPr>
              <a:t>SVM</a:t>
            </a:r>
            <a:r>
              <a:rPr lang="zh-CN" altLang="en-US" dirty="0">
                <a:solidFill>
                  <a:schemeClr val="tx1"/>
                </a:solidFill>
              </a:rPr>
              <a:t>求解含少量非线性可分样本，通过训练误差和类间宽度之间的权衡，得到一个最优超平面。</a:t>
            </a:r>
            <a:endParaRPr lang="en-US" altLang="zh-CN" dirty="0">
              <a:solidFill>
                <a:schemeClr val="tx1"/>
              </a:solidFill>
            </a:endParaRPr>
          </a:p>
          <a:p>
            <a:pPr lvl="1"/>
            <a:endParaRPr lang="en-US" altLang="zh-CN" b="1" dirty="0">
              <a:cs typeface="Times New Roman" pitchFamily="18" charset="0"/>
            </a:endParaRPr>
          </a:p>
          <a:p>
            <a:pPr lvl="1"/>
            <a:r>
              <a:rPr lang="zh-CN" altLang="en-US" b="1" dirty="0">
                <a:solidFill>
                  <a:srgbClr val="FF0000"/>
                </a:solidFill>
                <a:cs typeface="Times New Roman" pitchFamily="18" charset="0"/>
              </a:rPr>
              <a:t>优化目标：</a:t>
            </a:r>
            <a:endParaRPr lang="en-US" altLang="zh-CN" b="1" dirty="0">
              <a:solidFill>
                <a:srgbClr val="FF0000"/>
              </a:solidFill>
              <a:cs typeface="Times New Roman" pitchFamily="18" charset="0"/>
            </a:endParaRPr>
          </a:p>
          <a:p>
            <a:pPr lvl="1"/>
            <a:endParaRPr lang="en-US" altLang="zh-CN" b="1" dirty="0">
              <a:solidFill>
                <a:srgbClr val="FF0000"/>
              </a:solidFill>
              <a:cs typeface="Times New Roman" pitchFamily="18" charset="0"/>
            </a:endParaRPr>
          </a:p>
          <a:p>
            <a:pPr lvl="1"/>
            <a:r>
              <a:rPr lang="zh-CN" altLang="en-US" b="1" dirty="0">
                <a:solidFill>
                  <a:srgbClr val="FF0000"/>
                </a:solidFill>
                <a:cs typeface="Times New Roman" pitchFamily="18" charset="0"/>
              </a:rPr>
              <a:t>约束条件：</a:t>
            </a:r>
          </a:p>
          <a:p>
            <a:endParaRPr lang="zh-CN" altLang="en-US" dirty="0">
              <a:solidFill>
                <a:schemeClr val="tx1"/>
              </a:solidFill>
            </a:endParaRPr>
          </a:p>
          <a:p>
            <a:endParaRPr lang="zh-CN" altLang="en-US" dirty="0">
              <a:solidFill>
                <a:srgbClr val="FF0000"/>
              </a:solidFill>
            </a:endParaRPr>
          </a:p>
          <a:p>
            <a:endParaRPr lang="en-US" altLang="zh-CN" dirty="0">
              <a:solidFill>
                <a:srgbClr val="FF0000"/>
              </a:solidFill>
            </a:endParaRPr>
          </a:p>
          <a:p>
            <a:endParaRPr lang="zh-CN" altLang="en-US" dirty="0"/>
          </a:p>
        </p:txBody>
      </p:sp>
      <p:graphicFrame>
        <p:nvGraphicFramePr>
          <p:cNvPr id="6" name="Object 19">
            <a:extLst>
              <a:ext uri="{FF2B5EF4-FFF2-40B4-BE49-F238E27FC236}">
                <a16:creationId xmlns:a16="http://schemas.microsoft.com/office/drawing/2014/main" xmlns="" id="{03B0F987-5C75-4985-AD0A-CF7B61BF3A14}"/>
              </a:ext>
            </a:extLst>
          </p:cNvPr>
          <p:cNvGraphicFramePr>
            <a:graphicFrameLocks noChangeAspect="1"/>
          </p:cNvGraphicFramePr>
          <p:nvPr>
            <p:extLst>
              <p:ext uri="{D42A27DB-BD31-4B8C-83A1-F6EECF244321}">
                <p14:modId xmlns:p14="http://schemas.microsoft.com/office/powerpoint/2010/main" val="2225127645"/>
              </p:ext>
            </p:extLst>
          </p:nvPr>
        </p:nvGraphicFramePr>
        <p:xfrm>
          <a:off x="2660650" y="2785185"/>
          <a:ext cx="5209744" cy="842962"/>
        </p:xfrm>
        <a:graphic>
          <a:graphicData uri="http://schemas.openxmlformats.org/presentationml/2006/ole">
            <mc:AlternateContent xmlns:mc="http://schemas.openxmlformats.org/markup-compatibility/2006">
              <mc:Choice xmlns:v="urn:schemas-microsoft-com:vml" Requires="v">
                <p:oleObj spid="_x0000_s11694" name="Equation" r:id="rId3" imgW="2679700" imgH="431800" progId="Equation.DSMT4">
                  <p:embed/>
                </p:oleObj>
              </mc:Choice>
              <mc:Fallback>
                <p:oleObj name="Equation" r:id="rId3" imgW="2679700" imgH="431800" progId="Equation.DSMT4">
                  <p:embed/>
                  <p:pic>
                    <p:nvPicPr>
                      <p:cNvPr id="7186"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650" y="2785185"/>
                        <a:ext cx="5209744" cy="84296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xmlns="" id="{B7A5B818-CFBB-47BC-848C-4D6BC5E8903C}"/>
              </a:ext>
            </a:extLst>
          </p:cNvPr>
          <p:cNvGraphicFramePr>
            <a:graphicFrameLocks noChangeAspect="1"/>
          </p:cNvGraphicFramePr>
          <p:nvPr>
            <p:extLst>
              <p:ext uri="{D42A27DB-BD31-4B8C-83A1-F6EECF244321}">
                <p14:modId xmlns:p14="http://schemas.microsoft.com/office/powerpoint/2010/main" val="2322705449"/>
              </p:ext>
            </p:extLst>
          </p:nvPr>
        </p:nvGraphicFramePr>
        <p:xfrm>
          <a:off x="2660650" y="4008915"/>
          <a:ext cx="3317875" cy="487363"/>
        </p:xfrm>
        <a:graphic>
          <a:graphicData uri="http://schemas.openxmlformats.org/presentationml/2006/ole">
            <mc:AlternateContent xmlns:mc="http://schemas.openxmlformats.org/markup-compatibility/2006">
              <mc:Choice xmlns:v="urn:schemas-microsoft-com:vml" Requires="v">
                <p:oleObj spid="_x0000_s11695" name="Equation" r:id="rId5" imgW="1562100" imgH="228600" progId="Equation.DSMT4">
                  <p:embed/>
                </p:oleObj>
              </mc:Choice>
              <mc:Fallback>
                <p:oleObj name="Equation" r:id="rId5" imgW="1562100" imgH="228600" progId="Equation.DSMT4">
                  <p:embed/>
                  <p:pic>
                    <p:nvPicPr>
                      <p:cNvPr id="718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0650" y="4008915"/>
                        <a:ext cx="3317875" cy="487363"/>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a:extLst>
              <a:ext uri="{FF2B5EF4-FFF2-40B4-BE49-F238E27FC236}">
                <a16:creationId xmlns:a16="http://schemas.microsoft.com/office/drawing/2014/main" xmlns="" id="{7174F8EA-5CE3-4E6F-A645-8BABE12070BC}"/>
              </a:ext>
            </a:extLst>
          </p:cNvPr>
          <p:cNvGraphicFramePr>
            <a:graphicFrameLocks noChangeAspect="1"/>
          </p:cNvGraphicFramePr>
          <p:nvPr>
            <p:extLst>
              <p:ext uri="{D42A27DB-BD31-4B8C-83A1-F6EECF244321}">
                <p14:modId xmlns:p14="http://schemas.microsoft.com/office/powerpoint/2010/main" val="2786746231"/>
              </p:ext>
            </p:extLst>
          </p:nvPr>
        </p:nvGraphicFramePr>
        <p:xfrm>
          <a:off x="2820986" y="4690467"/>
          <a:ext cx="777875" cy="466725"/>
        </p:xfrm>
        <a:graphic>
          <a:graphicData uri="http://schemas.openxmlformats.org/presentationml/2006/ole">
            <mc:AlternateContent xmlns:mc="http://schemas.openxmlformats.org/markup-compatibility/2006">
              <mc:Choice xmlns:v="urn:schemas-microsoft-com:vml" Requires="v">
                <p:oleObj spid="_x0000_s11696" name="Equation" r:id="rId7" imgW="381000" imgH="228600" progId="Equation.DSMT4">
                  <p:embed/>
                </p:oleObj>
              </mc:Choice>
              <mc:Fallback>
                <p:oleObj name="Equation" r:id="rId7" imgW="381000" imgH="228600" progId="Equation.DSMT4">
                  <p:embed/>
                  <p:pic>
                    <p:nvPicPr>
                      <p:cNvPr id="7183"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986" y="4690467"/>
                        <a:ext cx="777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xmlns="" id="{CCA8461A-D992-411A-BF10-99EF08675612}"/>
              </a:ext>
            </a:extLst>
          </p:cNvPr>
          <p:cNvGraphicFramePr>
            <a:graphicFrameLocks noChangeAspect="1"/>
          </p:cNvGraphicFramePr>
          <p:nvPr>
            <p:extLst>
              <p:ext uri="{D42A27DB-BD31-4B8C-83A1-F6EECF244321}">
                <p14:modId xmlns:p14="http://schemas.microsoft.com/office/powerpoint/2010/main" val="3168312123"/>
              </p:ext>
            </p:extLst>
          </p:nvPr>
        </p:nvGraphicFramePr>
        <p:xfrm>
          <a:off x="3804443" y="4739680"/>
          <a:ext cx="1312863" cy="368300"/>
        </p:xfrm>
        <a:graphic>
          <a:graphicData uri="http://schemas.openxmlformats.org/presentationml/2006/ole">
            <mc:AlternateContent xmlns:mc="http://schemas.openxmlformats.org/markup-compatibility/2006">
              <mc:Choice xmlns:v="urn:schemas-microsoft-com:vml" Requires="v">
                <p:oleObj spid="_x0000_s11697" name="Equation" r:id="rId9" imgW="723586" imgH="203112" progId="Equation.DSMT4">
                  <p:embed/>
                </p:oleObj>
              </mc:Choice>
              <mc:Fallback>
                <p:oleObj name="Equation" r:id="rId9" imgW="723586" imgH="203112" progId="Equation.DSMT4">
                  <p:embed/>
                  <p:pic>
                    <p:nvPicPr>
                      <p:cNvPr id="7184"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4443" y="4739680"/>
                        <a:ext cx="13128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
            <a:extLst>
              <a:ext uri="{FF2B5EF4-FFF2-40B4-BE49-F238E27FC236}">
                <a16:creationId xmlns:a16="http://schemas.microsoft.com/office/drawing/2014/main" xmlns="" id="{477660D5-BEF1-4794-94A6-195644EFC943}"/>
              </a:ext>
            </a:extLst>
          </p:cNvPr>
          <p:cNvSpPr txBox="1"/>
          <p:nvPr/>
        </p:nvSpPr>
        <p:spPr>
          <a:xfrm>
            <a:off x="7273106" y="3698727"/>
            <a:ext cx="1403350" cy="36830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fontAlgn="auto">
              <a:spcBef>
                <a:spcPts val="0"/>
              </a:spcBef>
              <a:spcAft>
                <a:spcPts val="0"/>
              </a:spcAft>
              <a:defRPr/>
            </a:pPr>
            <a:r>
              <a:rPr lang="zh-CN" altLang="en-US" dirty="0"/>
              <a:t>权衡因子</a:t>
            </a:r>
          </a:p>
        </p:txBody>
      </p:sp>
      <p:sp>
        <p:nvSpPr>
          <p:cNvPr id="13" name="TextBox 21">
            <a:extLst>
              <a:ext uri="{FF2B5EF4-FFF2-40B4-BE49-F238E27FC236}">
                <a16:creationId xmlns:a16="http://schemas.microsoft.com/office/drawing/2014/main" xmlns="" id="{95DECD33-F40B-422B-92D0-DCF40363C1A8}"/>
              </a:ext>
            </a:extLst>
          </p:cNvPr>
          <p:cNvSpPr txBox="1"/>
          <p:nvPr/>
        </p:nvSpPr>
        <p:spPr>
          <a:xfrm>
            <a:off x="6870302" y="4739680"/>
            <a:ext cx="1403350" cy="3683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fontAlgn="auto">
              <a:spcBef>
                <a:spcPts val="0"/>
              </a:spcBef>
              <a:spcAft>
                <a:spcPts val="0"/>
              </a:spcAft>
              <a:defRPr/>
            </a:pPr>
            <a:r>
              <a:rPr lang="zh-CN" altLang="en-US" dirty="0"/>
              <a:t>松弛变量</a:t>
            </a:r>
          </a:p>
        </p:txBody>
      </p:sp>
      <p:cxnSp>
        <p:nvCxnSpPr>
          <p:cNvPr id="14" name="肘形连接符 10">
            <a:extLst>
              <a:ext uri="{FF2B5EF4-FFF2-40B4-BE49-F238E27FC236}">
                <a16:creationId xmlns:a16="http://schemas.microsoft.com/office/drawing/2014/main" xmlns="" id="{B0490A21-F334-490D-A0DA-7A4F5E3A0E0A}"/>
              </a:ext>
            </a:extLst>
          </p:cNvPr>
          <p:cNvCxnSpPr>
            <a:cxnSpLocks/>
            <a:endCxn id="12" idx="1"/>
          </p:cNvCxnSpPr>
          <p:nvPr/>
        </p:nvCxnSpPr>
        <p:spPr>
          <a:xfrm rot="16200000" flipH="1">
            <a:off x="6809789" y="3419559"/>
            <a:ext cx="548139" cy="378495"/>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25">
            <a:extLst>
              <a:ext uri="{FF2B5EF4-FFF2-40B4-BE49-F238E27FC236}">
                <a16:creationId xmlns:a16="http://schemas.microsoft.com/office/drawing/2014/main" xmlns="" id="{346D324A-ECE0-4A2E-B305-8E05755E3B7A}"/>
              </a:ext>
            </a:extLst>
          </p:cNvPr>
          <p:cNvCxnSpPr>
            <a:cxnSpLocks/>
          </p:cNvCxnSpPr>
          <p:nvPr/>
        </p:nvCxnSpPr>
        <p:spPr>
          <a:xfrm>
            <a:off x="5681265" y="4252596"/>
            <a:ext cx="1189037" cy="620713"/>
          </a:xfrm>
          <a:prstGeom prst="bentConnector3">
            <a:avLst>
              <a:gd name="adj1" fmla="val 1948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71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352D81-A997-48A5-ACE1-22EA33B7CCF0}"/>
              </a:ext>
            </a:extLst>
          </p:cNvPr>
          <p:cNvSpPr>
            <a:spLocks noGrp="1"/>
          </p:cNvSpPr>
          <p:nvPr>
            <p:ph type="title"/>
          </p:nvPr>
        </p:nvSpPr>
        <p:spPr/>
        <p:txBody>
          <a:bodyPr/>
          <a:lstStyle/>
          <a:p>
            <a:r>
              <a:rPr lang="zh-CN" altLang="en-US" dirty="0"/>
              <a:t>数学模型－少量非线性可分（</a:t>
            </a:r>
            <a:r>
              <a:rPr lang="en-US" altLang="zh-CN" dirty="0"/>
              <a:t>2</a:t>
            </a:r>
            <a:r>
              <a:rPr lang="zh-CN" altLang="en-US" dirty="0"/>
              <a:t>）</a:t>
            </a:r>
          </a:p>
        </p:txBody>
      </p:sp>
      <p:sp>
        <p:nvSpPr>
          <p:cNvPr id="3" name="内容占位符 2">
            <a:extLst>
              <a:ext uri="{FF2B5EF4-FFF2-40B4-BE49-F238E27FC236}">
                <a16:creationId xmlns:a16="http://schemas.microsoft.com/office/drawing/2014/main" xmlns="" id="{17D57D21-25BE-49C7-9699-C4D958D4A84C}"/>
              </a:ext>
            </a:extLst>
          </p:cNvPr>
          <p:cNvSpPr>
            <a:spLocks noGrp="1"/>
          </p:cNvSpPr>
          <p:nvPr>
            <p:ph sz="quarter" idx="10"/>
          </p:nvPr>
        </p:nvSpPr>
        <p:spPr/>
        <p:txBody>
          <a:bodyPr/>
          <a:lstStyle/>
          <a:p>
            <a:r>
              <a:rPr lang="en-US" altLang="zh-CN" dirty="0"/>
              <a:t>2</a:t>
            </a:r>
            <a:r>
              <a:rPr lang="zh-CN" altLang="en-US" dirty="0"/>
              <a:t>、模型求解：类似的，通过</a:t>
            </a:r>
            <a:r>
              <a:rPr lang="en-US" altLang="zh-CN" dirty="0"/>
              <a:t>Lagrange</a:t>
            </a:r>
            <a:r>
              <a:rPr lang="zh-CN" altLang="en-US" dirty="0"/>
              <a:t>函数，转化为对偶问题</a:t>
            </a:r>
            <a:endParaRPr lang="en-US" altLang="zh-CN" dirty="0"/>
          </a:p>
          <a:p>
            <a:endParaRPr lang="zh-CN" altLang="en-US" dirty="0"/>
          </a:p>
        </p:txBody>
      </p:sp>
      <p:graphicFrame>
        <p:nvGraphicFramePr>
          <p:cNvPr id="4" name="Object 13">
            <a:extLst>
              <a:ext uri="{FF2B5EF4-FFF2-40B4-BE49-F238E27FC236}">
                <a16:creationId xmlns:a16="http://schemas.microsoft.com/office/drawing/2014/main" xmlns="" id="{CFC3D992-0153-40C9-89B4-6C6CF5419D5D}"/>
              </a:ext>
            </a:extLst>
          </p:cNvPr>
          <p:cNvGraphicFramePr>
            <a:graphicFrameLocks noChangeAspect="1"/>
          </p:cNvGraphicFramePr>
          <p:nvPr>
            <p:extLst>
              <p:ext uri="{D42A27DB-BD31-4B8C-83A1-F6EECF244321}">
                <p14:modId xmlns:p14="http://schemas.microsoft.com/office/powerpoint/2010/main" val="922915551"/>
              </p:ext>
            </p:extLst>
          </p:nvPr>
        </p:nvGraphicFramePr>
        <p:xfrm>
          <a:off x="1835696" y="1412776"/>
          <a:ext cx="4914900" cy="1600200"/>
        </p:xfrm>
        <a:graphic>
          <a:graphicData uri="http://schemas.openxmlformats.org/presentationml/2006/ole">
            <mc:AlternateContent xmlns:mc="http://schemas.openxmlformats.org/markup-compatibility/2006">
              <mc:Choice xmlns:v="urn:schemas-microsoft-com:vml" Requires="v">
                <p:oleObj spid="_x0000_s13032" name="Equation" r:id="rId3" imgW="2730240" imgH="888840" progId="Equation.DSMT4">
                  <p:embed/>
                </p:oleObj>
              </mc:Choice>
              <mc:Fallback>
                <p:oleObj name="Equation" r:id="rId3" imgW="2730240" imgH="888840" progId="Equation.DSMT4">
                  <p:embed/>
                  <p:pic>
                    <p:nvPicPr>
                      <p:cNvPr id="8201" name="Object 13"/>
                      <p:cNvPicPr>
                        <a:picLocks noChangeAspect="1" noChangeArrowheads="1"/>
                      </p:cNvPicPr>
                      <p:nvPr/>
                    </p:nvPicPr>
                    <p:blipFill>
                      <a:blip r:embed="rId4"/>
                      <a:srcRect/>
                      <a:stretch>
                        <a:fillRect/>
                      </a:stretch>
                    </p:blipFill>
                    <p:spPr bwMode="auto">
                      <a:xfrm>
                        <a:off x="1835696" y="1412776"/>
                        <a:ext cx="49149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a:extLst>
              <a:ext uri="{FF2B5EF4-FFF2-40B4-BE49-F238E27FC236}">
                <a16:creationId xmlns:a16="http://schemas.microsoft.com/office/drawing/2014/main" xmlns="" id="{750547A4-96EC-44E4-BD28-085AEC050157}"/>
              </a:ext>
            </a:extLst>
          </p:cNvPr>
          <p:cNvSpPr txBox="1">
            <a:spLocks noChangeArrowheads="1"/>
          </p:cNvSpPr>
          <p:nvPr/>
        </p:nvSpPr>
        <p:spPr bwMode="auto">
          <a:xfrm>
            <a:off x="5368478" y="3128442"/>
            <a:ext cx="3812034" cy="432122"/>
          </a:xfrm>
          <a:prstGeom prst="rect">
            <a:avLst/>
          </a:prstGeom>
          <a:noFill/>
          <a:ln w="9525">
            <a:noFill/>
            <a:miter lim="800000"/>
            <a:headEnd/>
            <a:tailEnd/>
          </a:ln>
        </p:spPr>
        <p:txBody>
          <a:bodyPr/>
          <a:lstStyle/>
          <a:p>
            <a:pPr marL="342900" indent="-342900" eaLnBrk="0" fontAlgn="auto" hangingPunct="0">
              <a:spcBef>
                <a:spcPct val="20000"/>
              </a:spcBef>
              <a:spcAft>
                <a:spcPts val="0"/>
              </a:spcAft>
              <a:buClr>
                <a:schemeClr val="accent2"/>
              </a:buClr>
              <a:buSzPct val="80000"/>
              <a:buFont typeface="Wingdings" pitchFamily="2" charset="2"/>
              <a:buChar char="l"/>
              <a:defRPr/>
            </a:pPr>
            <a:r>
              <a:rPr kumimoji="1" lang="en-US" altLang="zh-CN" sz="2000" kern="0" dirty="0">
                <a:latin typeface="微软雅黑" panose="020B0503020204020204" pitchFamily="34" charset="-122"/>
                <a:ea typeface="微软雅黑" panose="020B0503020204020204" pitchFamily="34" charset="-122"/>
              </a:rPr>
              <a:t>1</a:t>
            </a:r>
            <a:r>
              <a:rPr kumimoji="1" lang="zh-CN" altLang="en-US" sz="2000" kern="0" dirty="0">
                <a:latin typeface="微软雅黑" panose="020B0503020204020204" pitchFamily="34" charset="-122"/>
                <a:ea typeface="微软雅黑" panose="020B0503020204020204" pitchFamily="34" charset="-122"/>
              </a:rPr>
              <a:t>类样本：位于分类间隔之外</a:t>
            </a:r>
          </a:p>
        </p:txBody>
      </p:sp>
      <p:pic>
        <p:nvPicPr>
          <p:cNvPr id="9" name="Picture 5">
            <a:extLst>
              <a:ext uri="{FF2B5EF4-FFF2-40B4-BE49-F238E27FC236}">
                <a16:creationId xmlns:a16="http://schemas.microsoft.com/office/drawing/2014/main" xmlns="" id="{DF7370E5-CC0B-4265-9372-66E3A247C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0" y="3272532"/>
            <a:ext cx="38115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49">
            <a:extLst>
              <a:ext uri="{FF2B5EF4-FFF2-40B4-BE49-F238E27FC236}">
                <a16:creationId xmlns:a16="http://schemas.microsoft.com/office/drawing/2014/main" xmlns="" id="{3CBE5990-1D1E-4B58-BCD2-E8F7CD12FC39}"/>
              </a:ext>
            </a:extLst>
          </p:cNvPr>
          <p:cNvSpPr>
            <a:spLocks noChangeArrowheads="1"/>
          </p:cNvSpPr>
          <p:nvPr/>
        </p:nvSpPr>
        <p:spPr bwMode="auto">
          <a:xfrm>
            <a:off x="107950" y="3343970"/>
            <a:ext cx="1268413" cy="428625"/>
          </a:xfrm>
          <a:prstGeom prst="wedgeRectCallout">
            <a:avLst>
              <a:gd name="adj1" fmla="val 160810"/>
              <a:gd name="adj2" fmla="val -24796"/>
            </a:avLst>
          </a:prstGeom>
          <a:solidFill>
            <a:srgbClr val="FFFF00"/>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kumimoji="1" lang="en-US" altLang="zh-CN" sz="2000" b="1" dirty="0">
                <a:solidFill>
                  <a:srgbClr val="FF0000"/>
                </a:solidFill>
                <a:latin typeface="微软雅黑" panose="020B0503020204020204" pitchFamily="34" charset="-122"/>
                <a:ea typeface="微软雅黑" panose="020B0503020204020204" pitchFamily="34" charset="-122"/>
              </a:rPr>
              <a:t>1</a:t>
            </a:r>
            <a:r>
              <a:rPr kumimoji="1" lang="zh-CN" altLang="en-US" sz="2000" b="1" dirty="0">
                <a:solidFill>
                  <a:srgbClr val="FF0000"/>
                </a:solidFill>
                <a:latin typeface="微软雅黑" panose="020B0503020204020204" pitchFamily="34" charset="-122"/>
                <a:ea typeface="微软雅黑" panose="020B0503020204020204" pitchFamily="34" charset="-122"/>
              </a:rPr>
              <a:t>类样本</a:t>
            </a:r>
          </a:p>
        </p:txBody>
      </p:sp>
      <p:sp>
        <p:nvSpPr>
          <p:cNvPr id="11" name="矩形标注 50">
            <a:extLst>
              <a:ext uri="{FF2B5EF4-FFF2-40B4-BE49-F238E27FC236}">
                <a16:creationId xmlns:a16="http://schemas.microsoft.com/office/drawing/2014/main" xmlns="" id="{57F8FA57-36F1-4C84-BF07-71F137B2D576}"/>
              </a:ext>
            </a:extLst>
          </p:cNvPr>
          <p:cNvSpPr>
            <a:spLocks noChangeArrowheads="1"/>
          </p:cNvSpPr>
          <p:nvPr/>
        </p:nvSpPr>
        <p:spPr bwMode="auto">
          <a:xfrm>
            <a:off x="107950" y="4352032"/>
            <a:ext cx="1200150" cy="533400"/>
          </a:xfrm>
          <a:prstGeom prst="wedgeRectCallout">
            <a:avLst>
              <a:gd name="adj1" fmla="val 118722"/>
              <a:gd name="adj2" fmla="val -33227"/>
            </a:avLst>
          </a:prstGeom>
          <a:solidFill>
            <a:srgbClr val="FFFF00"/>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kumimoji="1" lang="en-US" altLang="zh-CN" sz="2000" b="1">
                <a:solidFill>
                  <a:srgbClr val="FF0000"/>
                </a:solidFill>
                <a:latin typeface="微软雅黑" panose="020B0503020204020204" pitchFamily="34" charset="-122"/>
                <a:ea typeface="微软雅黑" panose="020B0503020204020204" pitchFamily="34" charset="-122"/>
              </a:rPr>
              <a:t>2</a:t>
            </a:r>
            <a:r>
              <a:rPr kumimoji="1" lang="zh-CN" altLang="en-US" sz="2000" b="1">
                <a:solidFill>
                  <a:srgbClr val="FF0000"/>
                </a:solidFill>
                <a:latin typeface="微软雅黑" panose="020B0503020204020204" pitchFamily="34" charset="-122"/>
                <a:ea typeface="微软雅黑" panose="020B0503020204020204" pitchFamily="34" charset="-122"/>
              </a:rPr>
              <a:t>类样本</a:t>
            </a:r>
          </a:p>
        </p:txBody>
      </p:sp>
      <p:sp>
        <p:nvSpPr>
          <p:cNvPr id="12" name="矩形标注 51">
            <a:extLst>
              <a:ext uri="{FF2B5EF4-FFF2-40B4-BE49-F238E27FC236}">
                <a16:creationId xmlns:a16="http://schemas.microsoft.com/office/drawing/2014/main" xmlns="" id="{2F0291C8-4861-4068-BFE2-E8A088AC69ED}"/>
              </a:ext>
            </a:extLst>
          </p:cNvPr>
          <p:cNvSpPr>
            <a:spLocks noChangeArrowheads="1"/>
          </p:cNvSpPr>
          <p:nvPr/>
        </p:nvSpPr>
        <p:spPr bwMode="auto">
          <a:xfrm>
            <a:off x="107950" y="5483920"/>
            <a:ext cx="1268413" cy="517525"/>
          </a:xfrm>
          <a:prstGeom prst="wedgeRectCallout">
            <a:avLst>
              <a:gd name="adj1" fmla="val 200907"/>
              <a:gd name="adj2" fmla="val -117171"/>
            </a:avLst>
          </a:prstGeom>
          <a:solidFill>
            <a:srgbClr val="FFFF00"/>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kumimoji="1" lang="en-US" altLang="zh-CN" sz="2000" b="1">
                <a:solidFill>
                  <a:srgbClr val="FF0000"/>
                </a:solidFill>
                <a:latin typeface="微软雅黑" panose="020B0503020204020204" pitchFamily="34" charset="-122"/>
                <a:ea typeface="微软雅黑" panose="020B0503020204020204" pitchFamily="34" charset="-122"/>
              </a:rPr>
              <a:t>3</a:t>
            </a:r>
            <a:r>
              <a:rPr kumimoji="1" lang="zh-CN" altLang="en-US" sz="2000" b="1">
                <a:solidFill>
                  <a:srgbClr val="FF0000"/>
                </a:solidFill>
                <a:latin typeface="微软雅黑" panose="020B0503020204020204" pitchFamily="34" charset="-122"/>
                <a:ea typeface="微软雅黑" panose="020B0503020204020204" pitchFamily="34" charset="-122"/>
              </a:rPr>
              <a:t>类样本</a:t>
            </a:r>
          </a:p>
        </p:txBody>
      </p:sp>
      <p:graphicFrame>
        <p:nvGraphicFramePr>
          <p:cNvPr id="13" name="Object 17">
            <a:extLst>
              <a:ext uri="{FF2B5EF4-FFF2-40B4-BE49-F238E27FC236}">
                <a16:creationId xmlns:a16="http://schemas.microsoft.com/office/drawing/2014/main" xmlns="" id="{9F2E80D5-959B-4A69-A8C8-61FDF864A1F4}"/>
              </a:ext>
            </a:extLst>
          </p:cNvPr>
          <p:cNvGraphicFramePr>
            <a:graphicFrameLocks noChangeAspect="1"/>
          </p:cNvGraphicFramePr>
          <p:nvPr>
            <p:extLst>
              <p:ext uri="{D42A27DB-BD31-4B8C-83A1-F6EECF244321}">
                <p14:modId xmlns:p14="http://schemas.microsoft.com/office/powerpoint/2010/main" val="3769043092"/>
              </p:ext>
            </p:extLst>
          </p:nvPr>
        </p:nvGraphicFramePr>
        <p:xfrm>
          <a:off x="6049788" y="3656633"/>
          <a:ext cx="747713" cy="407987"/>
        </p:xfrm>
        <a:graphic>
          <a:graphicData uri="http://schemas.openxmlformats.org/presentationml/2006/ole">
            <mc:AlternateContent xmlns:mc="http://schemas.openxmlformats.org/markup-compatibility/2006">
              <mc:Choice xmlns:v="urn:schemas-microsoft-com:vml" Requires="v">
                <p:oleObj spid="_x0000_s13033" name="Equation" r:id="rId6" imgW="419100" imgH="228600" progId="Equation.DSMT4">
                  <p:embed/>
                </p:oleObj>
              </mc:Choice>
              <mc:Fallback>
                <p:oleObj name="Equation" r:id="rId6" imgW="419100" imgH="228600" progId="Equation.DSMT4">
                  <p:embed/>
                  <p:pic>
                    <p:nvPicPr>
                      <p:cNvPr id="8205"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9788" y="3656633"/>
                        <a:ext cx="747713"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8">
            <a:extLst>
              <a:ext uri="{FF2B5EF4-FFF2-40B4-BE49-F238E27FC236}">
                <a16:creationId xmlns:a16="http://schemas.microsoft.com/office/drawing/2014/main" xmlns="" id="{5514702E-6467-4C12-86DB-FE34D1463649}"/>
              </a:ext>
            </a:extLst>
          </p:cNvPr>
          <p:cNvGraphicFramePr>
            <a:graphicFrameLocks noChangeAspect="1"/>
          </p:cNvGraphicFramePr>
          <p:nvPr>
            <p:extLst>
              <p:ext uri="{D42A27DB-BD31-4B8C-83A1-F6EECF244321}">
                <p14:modId xmlns:p14="http://schemas.microsoft.com/office/powerpoint/2010/main" val="2265578658"/>
              </p:ext>
            </p:extLst>
          </p:nvPr>
        </p:nvGraphicFramePr>
        <p:xfrm>
          <a:off x="5994400" y="4751040"/>
          <a:ext cx="1111250" cy="377825"/>
        </p:xfrm>
        <a:graphic>
          <a:graphicData uri="http://schemas.openxmlformats.org/presentationml/2006/ole">
            <mc:AlternateContent xmlns:mc="http://schemas.openxmlformats.org/markup-compatibility/2006">
              <mc:Choice xmlns:v="urn:schemas-microsoft-com:vml" Requires="v">
                <p:oleObj spid="_x0000_s13034" name="Equation" r:id="rId8" imgW="672808" imgH="228501" progId="Equation.DSMT4">
                  <p:embed/>
                </p:oleObj>
              </mc:Choice>
              <mc:Fallback>
                <p:oleObj name="Equation" r:id="rId8" imgW="672808" imgH="228501" progId="Equation.DSMT4">
                  <p:embed/>
                  <p:pic>
                    <p:nvPicPr>
                      <p:cNvPr id="8206"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4400" y="4751040"/>
                        <a:ext cx="111125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9">
            <a:extLst>
              <a:ext uri="{FF2B5EF4-FFF2-40B4-BE49-F238E27FC236}">
                <a16:creationId xmlns:a16="http://schemas.microsoft.com/office/drawing/2014/main" xmlns="" id="{BB872F3E-A49A-4A2A-9DE2-C4E200C2F4AC}"/>
              </a:ext>
            </a:extLst>
          </p:cNvPr>
          <p:cNvGraphicFramePr>
            <a:graphicFrameLocks noChangeAspect="1"/>
          </p:cNvGraphicFramePr>
          <p:nvPr>
            <p:extLst>
              <p:ext uri="{D42A27DB-BD31-4B8C-83A1-F6EECF244321}">
                <p14:modId xmlns:p14="http://schemas.microsoft.com/office/powerpoint/2010/main" val="3591405260"/>
              </p:ext>
            </p:extLst>
          </p:nvPr>
        </p:nvGraphicFramePr>
        <p:xfrm>
          <a:off x="6886401" y="3612183"/>
          <a:ext cx="1069975" cy="436562"/>
        </p:xfrm>
        <a:graphic>
          <a:graphicData uri="http://schemas.openxmlformats.org/presentationml/2006/ole">
            <mc:AlternateContent xmlns:mc="http://schemas.openxmlformats.org/markup-compatibility/2006">
              <mc:Choice xmlns:v="urn:schemas-microsoft-com:vml" Requires="v">
                <p:oleObj spid="_x0000_s13035" name="Equation" r:id="rId10" imgW="622030" imgH="253890" progId="Equation.DSMT4">
                  <p:embed/>
                </p:oleObj>
              </mc:Choice>
              <mc:Fallback>
                <p:oleObj name="Equation" r:id="rId10" imgW="622030" imgH="253890" progId="Equation.DSMT4">
                  <p:embed/>
                  <p:pic>
                    <p:nvPicPr>
                      <p:cNvPr id="8207"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6401" y="3612183"/>
                        <a:ext cx="1069975"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0">
            <a:extLst>
              <a:ext uri="{FF2B5EF4-FFF2-40B4-BE49-F238E27FC236}">
                <a16:creationId xmlns:a16="http://schemas.microsoft.com/office/drawing/2014/main" xmlns="" id="{92FB26E6-4739-4548-ADF5-99C988D89EF8}"/>
              </a:ext>
            </a:extLst>
          </p:cNvPr>
          <p:cNvGraphicFramePr>
            <a:graphicFrameLocks noChangeAspect="1"/>
          </p:cNvGraphicFramePr>
          <p:nvPr>
            <p:extLst>
              <p:ext uri="{D42A27DB-BD31-4B8C-83A1-F6EECF244321}">
                <p14:modId xmlns:p14="http://schemas.microsoft.com/office/powerpoint/2010/main" val="1493495911"/>
              </p:ext>
            </p:extLst>
          </p:nvPr>
        </p:nvGraphicFramePr>
        <p:xfrm>
          <a:off x="7239000" y="4706590"/>
          <a:ext cx="1073150" cy="438150"/>
        </p:xfrm>
        <a:graphic>
          <a:graphicData uri="http://schemas.openxmlformats.org/presentationml/2006/ole">
            <mc:AlternateContent xmlns:mc="http://schemas.openxmlformats.org/markup-compatibility/2006">
              <mc:Choice xmlns:v="urn:schemas-microsoft-com:vml" Requires="v">
                <p:oleObj spid="_x0000_s13036" name="Equation" r:id="rId12" imgW="622030" imgH="253890" progId="Equation.DSMT4">
                  <p:embed/>
                </p:oleObj>
              </mc:Choice>
              <mc:Fallback>
                <p:oleObj name="Equation" r:id="rId12" imgW="622030" imgH="253890" progId="Equation.DSMT4">
                  <p:embed/>
                  <p:pic>
                    <p:nvPicPr>
                      <p:cNvPr id="8208"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4706590"/>
                        <a:ext cx="1073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1">
            <a:extLst>
              <a:ext uri="{FF2B5EF4-FFF2-40B4-BE49-F238E27FC236}">
                <a16:creationId xmlns:a16="http://schemas.microsoft.com/office/drawing/2014/main" xmlns="" id="{CF9DDD45-4E3E-44E8-9CD0-4806097E23B8}"/>
              </a:ext>
            </a:extLst>
          </p:cNvPr>
          <p:cNvGraphicFramePr>
            <a:graphicFrameLocks noChangeAspect="1"/>
          </p:cNvGraphicFramePr>
          <p:nvPr>
            <p:extLst>
              <p:ext uri="{D42A27DB-BD31-4B8C-83A1-F6EECF244321}">
                <p14:modId xmlns:p14="http://schemas.microsoft.com/office/powerpoint/2010/main" val="655804903"/>
              </p:ext>
            </p:extLst>
          </p:nvPr>
        </p:nvGraphicFramePr>
        <p:xfrm>
          <a:off x="7150100" y="5864820"/>
          <a:ext cx="1089025" cy="444500"/>
        </p:xfrm>
        <a:graphic>
          <a:graphicData uri="http://schemas.openxmlformats.org/presentationml/2006/ole">
            <mc:AlternateContent xmlns:mc="http://schemas.openxmlformats.org/markup-compatibility/2006">
              <mc:Choice xmlns:v="urn:schemas-microsoft-com:vml" Requires="v">
                <p:oleObj spid="_x0000_s13037" name="Equation" r:id="rId14" imgW="622030" imgH="253890" progId="Equation.DSMT4">
                  <p:embed/>
                </p:oleObj>
              </mc:Choice>
              <mc:Fallback>
                <p:oleObj name="Equation" r:id="rId14" imgW="622030" imgH="253890" progId="Equation.DSMT4">
                  <p:embed/>
                  <p:pic>
                    <p:nvPicPr>
                      <p:cNvPr id="8209"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50100" y="5864820"/>
                        <a:ext cx="10890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22">
            <a:extLst>
              <a:ext uri="{FF2B5EF4-FFF2-40B4-BE49-F238E27FC236}">
                <a16:creationId xmlns:a16="http://schemas.microsoft.com/office/drawing/2014/main" xmlns="" id="{7B71E5AB-C4AC-4A87-A6F4-1DA68AFEDC39}"/>
              </a:ext>
            </a:extLst>
          </p:cNvPr>
          <p:cNvGraphicFramePr>
            <a:graphicFrameLocks noChangeAspect="1"/>
          </p:cNvGraphicFramePr>
          <p:nvPr>
            <p:extLst>
              <p:ext uri="{D42A27DB-BD31-4B8C-83A1-F6EECF244321}">
                <p14:modId xmlns:p14="http://schemas.microsoft.com/office/powerpoint/2010/main" val="198565524"/>
              </p:ext>
            </p:extLst>
          </p:nvPr>
        </p:nvGraphicFramePr>
        <p:xfrm>
          <a:off x="6309072" y="5924599"/>
          <a:ext cx="711200" cy="365125"/>
        </p:xfrm>
        <a:graphic>
          <a:graphicData uri="http://schemas.openxmlformats.org/presentationml/2006/ole">
            <mc:AlternateContent xmlns:mc="http://schemas.openxmlformats.org/markup-compatibility/2006">
              <mc:Choice xmlns:v="urn:schemas-microsoft-com:vml" Requires="v">
                <p:oleObj spid="_x0000_s13038" name="Equation" r:id="rId16" imgW="444307" imgH="228501" progId="Equation.DSMT4">
                  <p:embed/>
                </p:oleObj>
              </mc:Choice>
              <mc:Fallback>
                <p:oleObj name="Equation" r:id="rId16" imgW="444307" imgH="228501" progId="Equation.DSMT4">
                  <p:embed/>
                  <p:pic>
                    <p:nvPicPr>
                      <p:cNvPr id="821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9072" y="5924599"/>
                        <a:ext cx="7112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矩形 18">
            <a:extLst>
              <a:ext uri="{FF2B5EF4-FFF2-40B4-BE49-F238E27FC236}">
                <a16:creationId xmlns:a16="http://schemas.microsoft.com/office/drawing/2014/main" xmlns="" id="{B844787A-78D5-41A8-9167-4A1C77B15862}"/>
              </a:ext>
            </a:extLst>
          </p:cNvPr>
          <p:cNvSpPr/>
          <p:nvPr/>
        </p:nvSpPr>
        <p:spPr>
          <a:xfrm>
            <a:off x="5364088" y="4218622"/>
            <a:ext cx="3200400" cy="400110"/>
          </a:xfrm>
          <a:prstGeom prst="rect">
            <a:avLst/>
          </a:prstGeom>
        </p:spPr>
        <p:txBody>
          <a:bodyPr>
            <a:spAutoFit/>
          </a:bodyPr>
          <a:lstStyle/>
          <a:p>
            <a:pPr marL="342900" indent="-342900" eaLnBrk="0" fontAlgn="auto" hangingPunct="0">
              <a:spcBef>
                <a:spcPct val="20000"/>
              </a:spcBef>
              <a:spcAft>
                <a:spcPts val="0"/>
              </a:spcAft>
              <a:buClr>
                <a:schemeClr val="accent2"/>
              </a:buClr>
              <a:buSzPct val="80000"/>
              <a:buFont typeface="Wingdings" pitchFamily="2" charset="2"/>
              <a:buChar char="l"/>
              <a:defRPr/>
            </a:pPr>
            <a:r>
              <a:rPr kumimoji="1" lang="en-US" altLang="zh-CN" sz="2000" kern="0" dirty="0">
                <a:latin typeface="微软雅黑" panose="020B0503020204020204" pitchFamily="34" charset="-122"/>
                <a:ea typeface="微软雅黑" panose="020B0503020204020204" pitchFamily="34" charset="-122"/>
              </a:rPr>
              <a:t>2</a:t>
            </a:r>
            <a:r>
              <a:rPr kumimoji="1" lang="zh-CN" altLang="en-US" sz="2000" kern="0" dirty="0">
                <a:latin typeface="微软雅黑" panose="020B0503020204020204" pitchFamily="34" charset="-122"/>
                <a:ea typeface="微软雅黑" panose="020B0503020204020204" pitchFamily="34" charset="-122"/>
              </a:rPr>
              <a:t>类样本：支持向量</a:t>
            </a:r>
          </a:p>
        </p:txBody>
      </p:sp>
      <p:sp>
        <p:nvSpPr>
          <p:cNvPr id="20" name="矩形 19">
            <a:extLst>
              <a:ext uri="{FF2B5EF4-FFF2-40B4-BE49-F238E27FC236}">
                <a16:creationId xmlns:a16="http://schemas.microsoft.com/office/drawing/2014/main" xmlns="" id="{1442DBD7-6138-4A0F-B6AF-8C0524D7DC4F}"/>
              </a:ext>
            </a:extLst>
          </p:cNvPr>
          <p:cNvSpPr/>
          <p:nvPr/>
        </p:nvSpPr>
        <p:spPr>
          <a:xfrm>
            <a:off x="5364088" y="5360764"/>
            <a:ext cx="3734594" cy="400110"/>
          </a:xfrm>
          <a:prstGeom prst="rect">
            <a:avLst/>
          </a:prstGeom>
        </p:spPr>
        <p:txBody>
          <a:bodyPr wrap="square">
            <a:spAutoFit/>
          </a:bodyPr>
          <a:lstStyle/>
          <a:p>
            <a:pPr marL="342900" indent="-342900" eaLnBrk="0" fontAlgn="auto" hangingPunct="0">
              <a:spcBef>
                <a:spcPct val="20000"/>
              </a:spcBef>
              <a:spcAft>
                <a:spcPts val="0"/>
              </a:spcAft>
              <a:buClr>
                <a:schemeClr val="accent2"/>
              </a:buClr>
              <a:buSzPct val="80000"/>
              <a:buFont typeface="Wingdings" pitchFamily="2" charset="2"/>
              <a:buChar char="l"/>
              <a:defRPr/>
            </a:pPr>
            <a:r>
              <a:rPr kumimoji="1" lang="en-US" altLang="zh-CN" sz="2000" kern="0" dirty="0">
                <a:latin typeface="微软雅黑" panose="020B0503020204020204" pitchFamily="34" charset="-122"/>
                <a:ea typeface="微软雅黑" panose="020B0503020204020204" pitchFamily="34" charset="-122"/>
              </a:rPr>
              <a:t>3</a:t>
            </a:r>
            <a:r>
              <a:rPr kumimoji="1" lang="zh-CN" altLang="en-US" sz="2000" kern="0" dirty="0">
                <a:latin typeface="微软雅黑" panose="020B0503020204020204" pitchFamily="34" charset="-122"/>
                <a:ea typeface="微软雅黑" panose="020B0503020204020204" pitchFamily="34" charset="-122"/>
              </a:rPr>
              <a:t>类样本：位于分类间隔之内</a:t>
            </a:r>
          </a:p>
        </p:txBody>
      </p:sp>
    </p:spTree>
    <p:extLst>
      <p:ext uri="{BB962C8B-B14F-4D97-AF65-F5344CB8AC3E}">
        <p14:creationId xmlns:p14="http://schemas.microsoft.com/office/powerpoint/2010/main" val="3476601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E9A73D-72E8-4B1B-9125-40A4C12AD61D}"/>
              </a:ext>
            </a:extLst>
          </p:cNvPr>
          <p:cNvSpPr>
            <a:spLocks noGrp="1"/>
          </p:cNvSpPr>
          <p:nvPr>
            <p:ph type="title"/>
          </p:nvPr>
        </p:nvSpPr>
        <p:spPr/>
        <p:txBody>
          <a:bodyPr/>
          <a:lstStyle/>
          <a:p>
            <a:r>
              <a:rPr lang="zh-CN" altLang="en-US" dirty="0"/>
              <a:t>数学模型－少量非线性可分（</a:t>
            </a:r>
            <a:r>
              <a:rPr lang="en-US" altLang="zh-CN" dirty="0"/>
              <a:t>3</a:t>
            </a:r>
            <a:r>
              <a:rPr lang="zh-CN" altLang="en-US" dirty="0"/>
              <a:t>）</a:t>
            </a:r>
          </a:p>
        </p:txBody>
      </p:sp>
      <p:sp>
        <p:nvSpPr>
          <p:cNvPr id="3" name="内容占位符 2">
            <a:extLst>
              <a:ext uri="{FF2B5EF4-FFF2-40B4-BE49-F238E27FC236}">
                <a16:creationId xmlns:a16="http://schemas.microsoft.com/office/drawing/2014/main" xmlns="" id="{360094EE-6F14-4972-BAB7-923F69EB8BF6}"/>
              </a:ext>
            </a:extLst>
          </p:cNvPr>
          <p:cNvSpPr>
            <a:spLocks noGrp="1"/>
          </p:cNvSpPr>
          <p:nvPr>
            <p:ph sz="quarter" idx="10"/>
          </p:nvPr>
        </p:nvSpPr>
        <p:spPr/>
        <p:txBody>
          <a:bodyPr/>
          <a:lstStyle/>
          <a:p>
            <a:r>
              <a:rPr lang="en-US" altLang="zh-CN" dirty="0"/>
              <a:t>2</a:t>
            </a:r>
            <a:r>
              <a:rPr lang="zh-CN" altLang="en-US" dirty="0"/>
              <a:t>、模型求解</a:t>
            </a:r>
            <a:endParaRPr lang="en-US" altLang="zh-CN" dirty="0"/>
          </a:p>
          <a:p>
            <a:pPr lvl="1"/>
            <a:r>
              <a:rPr lang="zh-CN" altLang="en-US" dirty="0"/>
              <a:t>不同的权衡因子得到的不同的分类面</a:t>
            </a:r>
          </a:p>
          <a:p>
            <a:endParaRPr lang="en-US" altLang="zh-CN" dirty="0">
              <a:solidFill>
                <a:schemeClr val="tx1"/>
              </a:solidFill>
            </a:endParaRPr>
          </a:p>
          <a:p>
            <a:endParaRPr lang="en-US" altLang="zh-CN" dirty="0"/>
          </a:p>
          <a:p>
            <a:r>
              <a:rPr lang="zh-CN" altLang="en-US" dirty="0"/>
              <a:t>不同的权衡因子得到不同的分类面</a:t>
            </a:r>
          </a:p>
        </p:txBody>
      </p:sp>
      <p:pic>
        <p:nvPicPr>
          <p:cNvPr id="5" name="Picture 4">
            <a:extLst>
              <a:ext uri="{FF2B5EF4-FFF2-40B4-BE49-F238E27FC236}">
                <a16:creationId xmlns:a16="http://schemas.microsoft.com/office/drawing/2014/main" xmlns="" id="{7B2E7C4D-F47E-4A3F-8528-B4178BD3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314354"/>
            <a:ext cx="43211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xmlns="" id="{91DE4791-02C6-4CA8-8B10-84747F6B4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314354"/>
            <a:ext cx="43211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xmlns="" id="{F7B81EDF-12C8-4FC6-AE45-31A1E5B4E0F6}"/>
              </a:ext>
            </a:extLst>
          </p:cNvPr>
          <p:cNvSpPr txBox="1">
            <a:spLocks noChangeArrowheads="1"/>
          </p:cNvSpPr>
          <p:nvPr/>
        </p:nvSpPr>
        <p:spPr bwMode="auto">
          <a:xfrm>
            <a:off x="1835150" y="5625879"/>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400">
                <a:latin typeface="Arial" pitchFamily="34" charset="0"/>
              </a:rPr>
              <a:t>C</a:t>
            </a:r>
            <a:r>
              <a:rPr lang="zh-CN" altLang="en-US" sz="2400">
                <a:latin typeface="Arial" pitchFamily="34" charset="0"/>
              </a:rPr>
              <a:t>＝</a:t>
            </a:r>
            <a:r>
              <a:rPr lang="en-US" altLang="zh-CN" sz="2400">
                <a:latin typeface="Arial" pitchFamily="34" charset="0"/>
              </a:rPr>
              <a:t>10</a:t>
            </a:r>
          </a:p>
        </p:txBody>
      </p:sp>
      <p:sp>
        <p:nvSpPr>
          <p:cNvPr id="8" name="Text Box 7">
            <a:extLst>
              <a:ext uri="{FF2B5EF4-FFF2-40B4-BE49-F238E27FC236}">
                <a16:creationId xmlns:a16="http://schemas.microsoft.com/office/drawing/2014/main" xmlns="" id="{3D891DF9-5B46-49A9-9069-4723E6BB2472}"/>
              </a:ext>
            </a:extLst>
          </p:cNvPr>
          <p:cNvSpPr txBox="1">
            <a:spLocks noChangeArrowheads="1"/>
          </p:cNvSpPr>
          <p:nvPr/>
        </p:nvSpPr>
        <p:spPr bwMode="auto">
          <a:xfrm>
            <a:off x="6227763" y="5554441"/>
            <a:ext cx="143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400">
                <a:latin typeface="Arial" pitchFamily="34" charset="0"/>
              </a:rPr>
              <a:t>C</a:t>
            </a:r>
            <a:r>
              <a:rPr lang="zh-CN" altLang="en-US" sz="2400">
                <a:latin typeface="Arial" pitchFamily="34" charset="0"/>
              </a:rPr>
              <a:t>＝</a:t>
            </a:r>
            <a:r>
              <a:rPr lang="en-US" altLang="zh-CN" sz="2400">
                <a:latin typeface="Arial" pitchFamily="34" charset="0"/>
              </a:rPr>
              <a:t>1000</a:t>
            </a:r>
          </a:p>
        </p:txBody>
      </p:sp>
    </p:spTree>
    <p:extLst>
      <p:ext uri="{BB962C8B-B14F-4D97-AF65-F5344CB8AC3E}">
        <p14:creationId xmlns:p14="http://schemas.microsoft.com/office/powerpoint/2010/main" val="2301498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1</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非线性支持向量机</a:t>
            </a:r>
            <a:endParaRPr lang="en-US" altLang="zh-CN" dirty="0"/>
          </a:p>
          <a:p>
            <a:pPr lvl="1"/>
            <a:r>
              <a:rPr lang="zh-CN" altLang="en-US" dirty="0">
                <a:solidFill>
                  <a:schemeClr val="tx1"/>
                </a:solidFill>
              </a:rPr>
              <a:t>当线性支持向量机划分样本会产生过多训练误差时，需要考虑使用非线性分类面对两类样本进行划分。</a:t>
            </a:r>
          </a:p>
        </p:txBody>
      </p:sp>
      <p:pic>
        <p:nvPicPr>
          <p:cNvPr id="4" name="Picture 1">
            <a:extLst>
              <a:ext uri="{FF2B5EF4-FFF2-40B4-BE49-F238E27FC236}">
                <a16:creationId xmlns:a16="http://schemas.microsoft.com/office/drawing/2014/main" xmlns="" id="{1ED60D57-28B0-4966-BB2B-3B31A0F90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348880"/>
            <a:ext cx="4784124" cy="414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042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2</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寻找非线性问题的三种思路：</a:t>
            </a:r>
            <a:endParaRPr lang="en-US" altLang="zh-CN" dirty="0"/>
          </a:p>
          <a:p>
            <a:pPr lvl="1"/>
            <a:r>
              <a:rPr lang="zh-CN" altLang="en-US" b="1" dirty="0">
                <a:solidFill>
                  <a:srgbClr val="FF0000"/>
                </a:solidFill>
              </a:rPr>
              <a:t>思路</a:t>
            </a:r>
            <a:r>
              <a:rPr lang="en-US" altLang="zh-CN" b="1" dirty="0">
                <a:solidFill>
                  <a:srgbClr val="FF0000"/>
                </a:solidFill>
              </a:rPr>
              <a:t>1</a:t>
            </a:r>
            <a:r>
              <a:rPr lang="zh-CN" altLang="en-US" b="1" dirty="0">
                <a:solidFill>
                  <a:srgbClr val="FF0000"/>
                </a:solidFill>
              </a:rPr>
              <a:t>：原空间法，</a:t>
            </a:r>
            <a:r>
              <a:rPr lang="zh-CN" altLang="en-US" dirty="0"/>
              <a:t>即在原空间中直接求解非线性问题</a:t>
            </a:r>
            <a:endParaRPr lang="en-US" altLang="zh-CN" b="1" dirty="0">
              <a:solidFill>
                <a:srgbClr val="FF0000"/>
              </a:solidFill>
            </a:endParaRPr>
          </a:p>
          <a:p>
            <a:endParaRPr lang="zh-CN" altLang="en-US" dirty="0"/>
          </a:p>
        </p:txBody>
      </p:sp>
      <p:grpSp>
        <p:nvGrpSpPr>
          <p:cNvPr id="4" name="组合 19">
            <a:extLst>
              <a:ext uri="{FF2B5EF4-FFF2-40B4-BE49-F238E27FC236}">
                <a16:creationId xmlns:a16="http://schemas.microsoft.com/office/drawing/2014/main" xmlns="" id="{390A8A85-032E-4F52-AAA0-76CB19DAF7C5}"/>
              </a:ext>
            </a:extLst>
          </p:cNvPr>
          <p:cNvGrpSpPr>
            <a:grpSpLocks/>
          </p:cNvGrpSpPr>
          <p:nvPr/>
        </p:nvGrpSpPr>
        <p:grpSpPr bwMode="auto">
          <a:xfrm>
            <a:off x="716086" y="3209553"/>
            <a:ext cx="3357563" cy="1643062"/>
            <a:chOff x="2463062" y="3643314"/>
            <a:chExt cx="3357586" cy="1643074"/>
          </a:xfrm>
        </p:grpSpPr>
        <p:sp>
          <p:nvSpPr>
            <p:cNvPr id="5" name="流程图: 联系 12">
              <a:extLst>
                <a:ext uri="{FF2B5EF4-FFF2-40B4-BE49-F238E27FC236}">
                  <a16:creationId xmlns:a16="http://schemas.microsoft.com/office/drawing/2014/main" xmlns="" id="{C84DE5A5-3FC3-40EA-96E4-DFCF927B867B}"/>
                </a:ext>
              </a:extLst>
            </p:cNvPr>
            <p:cNvSpPr>
              <a:spLocks noChangeArrowheads="1"/>
            </p:cNvSpPr>
            <p:nvPr/>
          </p:nvSpPr>
          <p:spPr bwMode="auto">
            <a:xfrm>
              <a:off x="3286116" y="3643314"/>
              <a:ext cx="142876" cy="142876"/>
            </a:xfrm>
            <a:prstGeom prst="flowChartConnector">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sp>
          <p:nvSpPr>
            <p:cNvPr id="6" name="流程图: 联系 13">
              <a:extLst>
                <a:ext uri="{FF2B5EF4-FFF2-40B4-BE49-F238E27FC236}">
                  <a16:creationId xmlns:a16="http://schemas.microsoft.com/office/drawing/2014/main" xmlns="" id="{48C0D46E-E575-4234-847C-333F4682F7F0}"/>
                </a:ext>
              </a:extLst>
            </p:cNvPr>
            <p:cNvSpPr>
              <a:spLocks noChangeArrowheads="1"/>
            </p:cNvSpPr>
            <p:nvPr/>
          </p:nvSpPr>
          <p:spPr bwMode="auto">
            <a:xfrm>
              <a:off x="4786314" y="5072074"/>
              <a:ext cx="142876" cy="142876"/>
            </a:xfrm>
            <a:prstGeom prst="flowChartConnector">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sp>
          <p:nvSpPr>
            <p:cNvPr id="7" name="十字星 16">
              <a:extLst>
                <a:ext uri="{FF2B5EF4-FFF2-40B4-BE49-F238E27FC236}">
                  <a16:creationId xmlns:a16="http://schemas.microsoft.com/office/drawing/2014/main" xmlns="" id="{1FC88547-22D4-4F52-86EF-73ABEB0E39F0}"/>
                </a:ext>
              </a:extLst>
            </p:cNvPr>
            <p:cNvSpPr>
              <a:spLocks noChangeArrowheads="1"/>
            </p:cNvSpPr>
            <p:nvPr/>
          </p:nvSpPr>
          <p:spPr bwMode="auto">
            <a:xfrm>
              <a:off x="4640404" y="3643314"/>
              <a:ext cx="285752" cy="285752"/>
            </a:xfrm>
            <a:prstGeom prst="star4">
              <a:avLst>
                <a:gd name="adj" fmla="val 12500"/>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sp>
          <p:nvSpPr>
            <p:cNvPr id="8" name="十字星 17">
              <a:extLst>
                <a:ext uri="{FF2B5EF4-FFF2-40B4-BE49-F238E27FC236}">
                  <a16:creationId xmlns:a16="http://schemas.microsoft.com/office/drawing/2014/main" xmlns="" id="{C3B17C31-76E9-40E5-9908-2D6F78390351}"/>
                </a:ext>
              </a:extLst>
            </p:cNvPr>
            <p:cNvSpPr>
              <a:spLocks noChangeArrowheads="1"/>
            </p:cNvSpPr>
            <p:nvPr/>
          </p:nvSpPr>
          <p:spPr bwMode="auto">
            <a:xfrm>
              <a:off x="3140206" y="5000636"/>
              <a:ext cx="285752" cy="285752"/>
            </a:xfrm>
            <a:prstGeom prst="star4">
              <a:avLst>
                <a:gd name="adj" fmla="val 12500"/>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sp>
          <p:nvSpPr>
            <p:cNvPr id="9" name="椭圆 18">
              <a:extLst>
                <a:ext uri="{FF2B5EF4-FFF2-40B4-BE49-F238E27FC236}">
                  <a16:creationId xmlns:a16="http://schemas.microsoft.com/office/drawing/2014/main" xmlns="" id="{65400C1E-52D0-41D4-9E9A-A39A9A0D4CA0}"/>
                </a:ext>
              </a:extLst>
            </p:cNvPr>
            <p:cNvSpPr>
              <a:spLocks noChangeArrowheads="1"/>
            </p:cNvSpPr>
            <p:nvPr/>
          </p:nvSpPr>
          <p:spPr bwMode="auto">
            <a:xfrm rot="2566823">
              <a:off x="2463062" y="3907610"/>
              <a:ext cx="3357586" cy="1214446"/>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grpSp>
      <p:pic>
        <p:nvPicPr>
          <p:cNvPr id="10" name="Picture 6" descr="NLINSEP1">
            <a:extLst>
              <a:ext uri="{FF2B5EF4-FFF2-40B4-BE49-F238E27FC236}">
                <a16:creationId xmlns:a16="http://schemas.microsoft.com/office/drawing/2014/main" xmlns="" id="{B761AB4D-E79B-4B77-A690-EAD1B1D91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80928"/>
            <a:ext cx="36893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04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3</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寻找非线性问题的三种思路：</a:t>
            </a:r>
            <a:endParaRPr lang="en-US" altLang="zh-CN" dirty="0"/>
          </a:p>
          <a:p>
            <a:pPr lvl="1"/>
            <a:r>
              <a:rPr lang="zh-CN" altLang="en-US" b="1" dirty="0">
                <a:solidFill>
                  <a:srgbClr val="FF0000"/>
                </a:solidFill>
              </a:rPr>
              <a:t>思路</a:t>
            </a:r>
            <a:r>
              <a:rPr lang="en-US" altLang="zh-CN" b="1" dirty="0">
                <a:solidFill>
                  <a:srgbClr val="FF0000"/>
                </a:solidFill>
              </a:rPr>
              <a:t>2</a:t>
            </a:r>
            <a:r>
              <a:rPr lang="zh-CN" altLang="en-US" b="1" dirty="0">
                <a:solidFill>
                  <a:srgbClr val="FF0000"/>
                </a:solidFill>
              </a:rPr>
              <a:t>：</a:t>
            </a:r>
            <a:r>
              <a:rPr lang="zh-CN" altLang="en-US" sz="2000" b="1" dirty="0">
                <a:solidFill>
                  <a:srgbClr val="FF0000"/>
                </a:solidFill>
              </a:rPr>
              <a:t>特征空间法，</a:t>
            </a:r>
            <a:r>
              <a:rPr lang="zh-CN" altLang="en-US" sz="2000" dirty="0">
                <a:solidFill>
                  <a:schemeClr val="tx1"/>
                </a:solidFill>
              </a:rPr>
              <a:t>即将非线性问题的求解转换成另一个空间中的线性问题求解</a:t>
            </a:r>
            <a:endParaRPr lang="en-US" altLang="zh-CN" sz="2000" dirty="0">
              <a:solidFill>
                <a:schemeClr val="tx1"/>
              </a:solidFill>
            </a:endParaRPr>
          </a:p>
          <a:p>
            <a:pPr lvl="1"/>
            <a:r>
              <a:rPr lang="zh-CN" altLang="en-US" sz="2000" dirty="0">
                <a:solidFill>
                  <a:schemeClr val="tx1"/>
                </a:solidFill>
              </a:rPr>
              <a:t>例</a:t>
            </a:r>
            <a:r>
              <a:rPr lang="en-US" altLang="zh-CN" sz="2000" dirty="0">
                <a:solidFill>
                  <a:schemeClr val="tx1"/>
                </a:solidFill>
              </a:rPr>
              <a:t>6.1</a:t>
            </a:r>
            <a:r>
              <a:rPr lang="zh-CN" altLang="en-US" sz="2000" dirty="0">
                <a:solidFill>
                  <a:schemeClr val="tx1"/>
                </a:solidFill>
              </a:rPr>
              <a:t>：</a:t>
            </a:r>
            <a:r>
              <a:rPr lang="en-US" altLang="zh-CN" dirty="0">
                <a:cs typeface="Times New Roman" pitchFamily="18" charset="0"/>
              </a:rPr>
              <a:t> XOR</a:t>
            </a:r>
            <a:r>
              <a:rPr lang="zh-CN" altLang="en-US" dirty="0">
                <a:cs typeface="Times New Roman" pitchFamily="18" charset="0"/>
              </a:rPr>
              <a:t>问题</a:t>
            </a:r>
            <a:endParaRPr lang="zh-CN" altLang="en-US" sz="2000" dirty="0">
              <a:solidFill>
                <a:schemeClr val="tx1"/>
              </a:solidFill>
            </a:endParaRPr>
          </a:p>
          <a:p>
            <a:endParaRPr lang="zh-CN" altLang="en-US" dirty="0"/>
          </a:p>
        </p:txBody>
      </p:sp>
      <p:sp>
        <p:nvSpPr>
          <p:cNvPr id="4" name="右箭头 10">
            <a:extLst>
              <a:ext uri="{FF2B5EF4-FFF2-40B4-BE49-F238E27FC236}">
                <a16:creationId xmlns:a16="http://schemas.microsoft.com/office/drawing/2014/main" xmlns="" id="{FD27CF1A-86D6-439B-BF09-3F46102ACED4}"/>
              </a:ext>
            </a:extLst>
          </p:cNvPr>
          <p:cNvSpPr>
            <a:spLocks noChangeArrowheads="1"/>
          </p:cNvSpPr>
          <p:nvPr/>
        </p:nvSpPr>
        <p:spPr bwMode="auto">
          <a:xfrm>
            <a:off x="2785492" y="5927601"/>
            <a:ext cx="571500" cy="214313"/>
          </a:xfrm>
          <a:prstGeom prst="right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graphicFrame>
        <p:nvGraphicFramePr>
          <p:cNvPr id="5" name="Object 8">
            <a:extLst>
              <a:ext uri="{FF2B5EF4-FFF2-40B4-BE49-F238E27FC236}">
                <a16:creationId xmlns:a16="http://schemas.microsoft.com/office/drawing/2014/main" xmlns="" id="{D4EB0AAF-B263-4E2C-8DF8-008892250C32}"/>
              </a:ext>
            </a:extLst>
          </p:cNvPr>
          <p:cNvGraphicFramePr>
            <a:graphicFrameLocks noChangeAspect="1"/>
          </p:cNvGraphicFramePr>
          <p:nvPr>
            <p:extLst>
              <p:ext uri="{D42A27DB-BD31-4B8C-83A1-F6EECF244321}">
                <p14:modId xmlns:p14="http://schemas.microsoft.com/office/powerpoint/2010/main" val="1326708216"/>
              </p:ext>
            </p:extLst>
          </p:nvPr>
        </p:nvGraphicFramePr>
        <p:xfrm>
          <a:off x="755080" y="5660901"/>
          <a:ext cx="1800225" cy="704850"/>
        </p:xfrm>
        <a:graphic>
          <a:graphicData uri="http://schemas.openxmlformats.org/presentationml/2006/ole">
            <mc:AlternateContent xmlns:mc="http://schemas.openxmlformats.org/markup-compatibility/2006">
              <mc:Choice xmlns:v="urn:schemas-microsoft-com:vml" Requires="v">
                <p:oleObj spid="_x0000_s13718" name="Equation" r:id="rId3" imgW="685800" imgH="228600" progId="Equation.DSMT4">
                  <p:embed/>
                </p:oleObj>
              </mc:Choice>
              <mc:Fallback>
                <p:oleObj name="Equation" r:id="rId3" imgW="685800" imgH="228600" progId="Equation.DSMT4">
                  <p:embed/>
                  <p:pic>
                    <p:nvPicPr>
                      <p:cNvPr id="122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080" y="5660901"/>
                        <a:ext cx="18002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a:extLst>
              <a:ext uri="{FF2B5EF4-FFF2-40B4-BE49-F238E27FC236}">
                <a16:creationId xmlns:a16="http://schemas.microsoft.com/office/drawing/2014/main" xmlns="" id="{13A5E64E-748D-4D29-A158-9102D24BDE5B}"/>
              </a:ext>
            </a:extLst>
          </p:cNvPr>
          <p:cNvGraphicFramePr>
            <a:graphicFrameLocks noChangeAspect="1"/>
          </p:cNvGraphicFramePr>
          <p:nvPr>
            <p:extLst>
              <p:ext uri="{D42A27DB-BD31-4B8C-83A1-F6EECF244321}">
                <p14:modId xmlns:p14="http://schemas.microsoft.com/office/powerpoint/2010/main" val="2671164608"/>
              </p:ext>
            </p:extLst>
          </p:nvPr>
        </p:nvGraphicFramePr>
        <p:xfrm>
          <a:off x="3587179" y="5772880"/>
          <a:ext cx="5113338" cy="573087"/>
        </p:xfrm>
        <a:graphic>
          <a:graphicData uri="http://schemas.openxmlformats.org/presentationml/2006/ole">
            <mc:AlternateContent xmlns:mc="http://schemas.openxmlformats.org/markup-compatibility/2006">
              <mc:Choice xmlns:v="urn:schemas-microsoft-com:vml" Requires="v">
                <p:oleObj spid="_x0000_s13719" name="Equation" r:id="rId5" imgW="2717800" imgH="266700" progId="Equation.DSMT4">
                  <p:embed/>
                </p:oleObj>
              </mc:Choice>
              <mc:Fallback>
                <p:oleObj name="Equation" r:id="rId5" imgW="2717800" imgH="266700" progId="Equation.DSMT4">
                  <p:embed/>
                  <p:pic>
                    <p:nvPicPr>
                      <p:cNvPr id="1229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7179" y="5772880"/>
                        <a:ext cx="5113338"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xmlns="" id="{19F79E15-41C2-4CF3-9D19-FF74F6206CDC}"/>
              </a:ext>
            </a:extLst>
          </p:cNvPr>
          <p:cNvGraphicFramePr>
            <a:graphicFrameLocks noChangeAspect="1"/>
          </p:cNvGraphicFramePr>
          <p:nvPr>
            <p:extLst>
              <p:ext uri="{D42A27DB-BD31-4B8C-83A1-F6EECF244321}">
                <p14:modId xmlns:p14="http://schemas.microsoft.com/office/powerpoint/2010/main" val="1905180391"/>
              </p:ext>
            </p:extLst>
          </p:nvPr>
        </p:nvGraphicFramePr>
        <p:xfrm>
          <a:off x="5862067" y="3111715"/>
          <a:ext cx="1392237" cy="2160587"/>
        </p:xfrm>
        <a:graphic>
          <a:graphicData uri="http://schemas.openxmlformats.org/presentationml/2006/ole">
            <mc:AlternateContent xmlns:mc="http://schemas.openxmlformats.org/markup-compatibility/2006">
              <mc:Choice xmlns:v="urn:schemas-microsoft-com:vml" Requires="v">
                <p:oleObj spid="_x0000_s13720" name="Equation" r:id="rId7" imgW="622300" imgH="965200" progId="Equation.DSMT4">
                  <p:embed/>
                </p:oleObj>
              </mc:Choice>
              <mc:Fallback>
                <p:oleObj name="Equation" r:id="rId7" imgW="622300" imgH="965200" progId="Equation.DSMT4">
                  <p:embed/>
                  <p:pic>
                    <p:nvPicPr>
                      <p:cNvPr id="1229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2067" y="3111715"/>
                        <a:ext cx="1392237"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a:extLst>
              <a:ext uri="{FF2B5EF4-FFF2-40B4-BE49-F238E27FC236}">
                <a16:creationId xmlns:a16="http://schemas.microsoft.com/office/drawing/2014/main" xmlns="" id="{490A4208-B64F-4E30-9CF9-CC86B4E4F46B}"/>
              </a:ext>
            </a:extLst>
          </p:cNvPr>
          <p:cNvGraphicFramePr>
            <a:graphicFrameLocks noChangeAspect="1"/>
          </p:cNvGraphicFramePr>
          <p:nvPr>
            <p:extLst>
              <p:ext uri="{D42A27DB-BD31-4B8C-83A1-F6EECF244321}">
                <p14:modId xmlns:p14="http://schemas.microsoft.com/office/powerpoint/2010/main" val="2111888989"/>
              </p:ext>
            </p:extLst>
          </p:nvPr>
        </p:nvGraphicFramePr>
        <p:xfrm>
          <a:off x="1034479" y="3295865"/>
          <a:ext cx="1241425" cy="1943100"/>
        </p:xfrm>
        <a:graphic>
          <a:graphicData uri="http://schemas.openxmlformats.org/presentationml/2006/ole">
            <mc:AlternateContent xmlns:mc="http://schemas.openxmlformats.org/markup-compatibility/2006">
              <mc:Choice xmlns:v="urn:schemas-microsoft-com:vml" Requires="v">
                <p:oleObj spid="_x0000_s13721" name="Equation" r:id="rId9" imgW="584200" imgH="914400" progId="Equation.DSMT4">
                  <p:embed/>
                </p:oleObj>
              </mc:Choice>
              <mc:Fallback>
                <p:oleObj name="Equation" r:id="rId9" imgW="584200" imgH="914400" progId="Equation.DSMT4">
                  <p:embed/>
                  <p:pic>
                    <p:nvPicPr>
                      <p:cNvPr id="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4479" y="3295865"/>
                        <a:ext cx="12414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直接箭头连接符 8">
            <a:extLst>
              <a:ext uri="{FF2B5EF4-FFF2-40B4-BE49-F238E27FC236}">
                <a16:creationId xmlns:a16="http://schemas.microsoft.com/office/drawing/2014/main" xmlns="" id="{8AE901D9-12FD-487A-AF6E-B85723F49CE3}"/>
              </a:ext>
            </a:extLst>
          </p:cNvPr>
          <p:cNvCxnSpPr/>
          <p:nvPr/>
        </p:nvCxnSpPr>
        <p:spPr>
          <a:xfrm flipH="1">
            <a:off x="2837879" y="4159465"/>
            <a:ext cx="703263" cy="1079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接箭头连接符 9">
            <a:extLst>
              <a:ext uri="{FF2B5EF4-FFF2-40B4-BE49-F238E27FC236}">
                <a16:creationId xmlns:a16="http://schemas.microsoft.com/office/drawing/2014/main" xmlns="" id="{83ACBF79-6E52-4EB0-91AC-EFB69119F9E7}"/>
              </a:ext>
            </a:extLst>
          </p:cNvPr>
          <p:cNvCxnSpPr/>
          <p:nvPr/>
        </p:nvCxnSpPr>
        <p:spPr>
          <a:xfrm>
            <a:off x="3541142" y="4159465"/>
            <a:ext cx="14938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椭圆 10">
            <a:extLst>
              <a:ext uri="{FF2B5EF4-FFF2-40B4-BE49-F238E27FC236}">
                <a16:creationId xmlns:a16="http://schemas.microsoft.com/office/drawing/2014/main" xmlns="" id="{EE4870D0-3D84-4A57-9F16-F4C324FB321A}"/>
              </a:ext>
            </a:extLst>
          </p:cNvPr>
          <p:cNvSpPr/>
          <p:nvPr/>
        </p:nvSpPr>
        <p:spPr>
          <a:xfrm>
            <a:off x="3450654" y="4088027"/>
            <a:ext cx="125413" cy="1428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
        <p:nvSpPr>
          <p:cNvPr id="12" name="椭圆 11">
            <a:extLst>
              <a:ext uri="{FF2B5EF4-FFF2-40B4-BE49-F238E27FC236}">
                <a16:creationId xmlns:a16="http://schemas.microsoft.com/office/drawing/2014/main" xmlns="" id="{5FFC07E8-428D-4F15-8229-F27671EF9F3D}"/>
              </a:ext>
            </a:extLst>
          </p:cNvPr>
          <p:cNvSpPr/>
          <p:nvPr/>
        </p:nvSpPr>
        <p:spPr>
          <a:xfrm>
            <a:off x="4190429" y="4735727"/>
            <a:ext cx="123825" cy="14446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
        <p:nvSpPr>
          <p:cNvPr id="13" name="椭圆 12">
            <a:extLst>
              <a:ext uri="{FF2B5EF4-FFF2-40B4-BE49-F238E27FC236}">
                <a16:creationId xmlns:a16="http://schemas.microsoft.com/office/drawing/2014/main" xmlns="" id="{71ED98B1-BA50-4ACC-83EF-56766FC02572}"/>
              </a:ext>
            </a:extLst>
          </p:cNvPr>
          <p:cNvSpPr/>
          <p:nvPr/>
        </p:nvSpPr>
        <p:spPr>
          <a:xfrm>
            <a:off x="4549204" y="4088027"/>
            <a:ext cx="125413" cy="142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14" name="椭圆 13">
            <a:extLst>
              <a:ext uri="{FF2B5EF4-FFF2-40B4-BE49-F238E27FC236}">
                <a16:creationId xmlns:a16="http://schemas.microsoft.com/office/drawing/2014/main" xmlns="" id="{B3B7522E-D082-4298-A314-21CBAAFE9A5F}"/>
              </a:ext>
            </a:extLst>
          </p:cNvPr>
          <p:cNvSpPr/>
          <p:nvPr/>
        </p:nvSpPr>
        <p:spPr>
          <a:xfrm>
            <a:off x="3053779" y="4735727"/>
            <a:ext cx="125413" cy="1444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33954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07407E-6 L 0.00296 -0.19954 " pathEditMode="relative" rAng="0" ptsTypes="AA">
                                      <p:cBhvr>
                                        <p:cTn id="6" dur="2000" fill="hold"/>
                                        <p:tgtEl>
                                          <p:spTgt spid="12"/>
                                        </p:tgtEl>
                                        <p:attrNameLst>
                                          <p:attrName>ppt_x</p:attrName>
                                          <p:attrName>ppt_y</p:attrName>
                                        </p:attrNameLst>
                                      </p:cBhvr>
                                      <p:rCtr x="139" y="-9977"/>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4</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a:xfrm>
            <a:off x="539552" y="764704"/>
            <a:ext cx="8136904" cy="5527845"/>
          </a:xfrm>
        </p:spPr>
        <p:txBody>
          <a:bodyPr/>
          <a:lstStyle/>
          <a:p>
            <a:pPr lvl="1"/>
            <a:r>
              <a:rPr lang="zh-CN" altLang="en-US" dirty="0"/>
              <a:t>例</a:t>
            </a:r>
            <a:r>
              <a:rPr lang="en-US" altLang="zh-CN" dirty="0"/>
              <a:t>6.2</a:t>
            </a:r>
            <a:r>
              <a:rPr lang="zh-CN" altLang="en-US" dirty="0"/>
              <a:t>：物种分类问题</a:t>
            </a:r>
          </a:p>
        </p:txBody>
      </p:sp>
      <p:pic>
        <p:nvPicPr>
          <p:cNvPr id="4" name="Picture 1">
            <a:extLst>
              <a:ext uri="{FF2B5EF4-FFF2-40B4-BE49-F238E27FC236}">
                <a16:creationId xmlns:a16="http://schemas.microsoft.com/office/drawing/2014/main" xmlns="" id="{C343E170-DF5B-4ACF-B505-C6FCFD7CF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07" y="1231161"/>
            <a:ext cx="2928938" cy="25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xmlns="" id="{6305791C-CB27-4D47-A1FA-DCCB3E494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809" y="1150131"/>
            <a:ext cx="2691938" cy="226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9">
            <a:extLst>
              <a:ext uri="{FF2B5EF4-FFF2-40B4-BE49-F238E27FC236}">
                <a16:creationId xmlns:a16="http://schemas.microsoft.com/office/drawing/2014/main" xmlns="" id="{997A7EB4-9E40-4695-A92A-3D2EC42129A4}"/>
              </a:ext>
            </a:extLst>
          </p:cNvPr>
          <p:cNvSpPr>
            <a:spLocks noChangeArrowheads="1"/>
          </p:cNvSpPr>
          <p:nvPr/>
        </p:nvSpPr>
        <p:spPr bwMode="auto">
          <a:xfrm>
            <a:off x="4071938" y="3016617"/>
            <a:ext cx="1912580" cy="295321"/>
          </a:xfrm>
          <a:prstGeom prst="right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Times New Roman" pitchFamily="18" charset="0"/>
            </a:endParaRPr>
          </a:p>
        </p:txBody>
      </p:sp>
      <p:pic>
        <p:nvPicPr>
          <p:cNvPr id="7" name="Picture 4">
            <a:extLst>
              <a:ext uri="{FF2B5EF4-FFF2-40B4-BE49-F238E27FC236}">
                <a16:creationId xmlns:a16="http://schemas.microsoft.com/office/drawing/2014/main" xmlns="" id="{F36B55D7-5971-456F-B0DC-A52EB88503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0856" y="3841382"/>
            <a:ext cx="32512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xmlns="" id="{CC24DDF7-31B2-4E51-BA16-004A40C682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606" y="1340277"/>
            <a:ext cx="1134417" cy="149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xmlns="" id="{B55689C3-4409-4373-93D7-BA853BA59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3841382"/>
            <a:ext cx="2500313"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直角上箭头 13">
            <a:extLst>
              <a:ext uri="{FF2B5EF4-FFF2-40B4-BE49-F238E27FC236}">
                <a16:creationId xmlns:a16="http://schemas.microsoft.com/office/drawing/2014/main" xmlns="" id="{5150415F-D361-402A-A7A8-A05EB6DFF873}"/>
              </a:ext>
            </a:extLst>
          </p:cNvPr>
          <p:cNvSpPr/>
          <p:nvPr/>
        </p:nvSpPr>
        <p:spPr bwMode="auto">
          <a:xfrm rot="16200000">
            <a:off x="6578368" y="4262200"/>
            <a:ext cx="1714512" cy="1000132"/>
          </a:xfrm>
          <a:prstGeom prst="bentUp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wrap="none"/>
          <a:lstStyle/>
          <a:p>
            <a:pPr fontAlgn="auto">
              <a:spcBef>
                <a:spcPts val="0"/>
              </a:spcBef>
              <a:spcAft>
                <a:spcPts val="0"/>
              </a:spcAft>
              <a:defRPr/>
            </a:pPr>
            <a:endParaRPr kumimoji="1" lang="zh-CN" altLang="en-US" sz="2400">
              <a:latin typeface="Times New Roman" pitchFamily="18" charset="0"/>
              <a:ea typeface="+mn-ea"/>
            </a:endParaRPr>
          </a:p>
        </p:txBody>
      </p:sp>
    </p:spTree>
    <p:extLst>
      <p:ext uri="{BB962C8B-B14F-4D97-AF65-F5344CB8AC3E}">
        <p14:creationId xmlns:p14="http://schemas.microsoft.com/office/powerpoint/2010/main" val="171696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1E09F8-761F-4161-B09D-896B3F1A47DE}"/>
              </a:ext>
            </a:extLst>
          </p:cNvPr>
          <p:cNvSpPr>
            <a:spLocks noGrp="1"/>
          </p:cNvSpPr>
          <p:nvPr>
            <p:ph type="title"/>
          </p:nvPr>
        </p:nvSpPr>
        <p:spPr/>
        <p:txBody>
          <a:bodyPr/>
          <a:lstStyle/>
          <a:p>
            <a:r>
              <a:rPr lang="zh-CN" altLang="en-US" dirty="0"/>
              <a:t>模型提出</a:t>
            </a:r>
          </a:p>
        </p:txBody>
      </p:sp>
      <p:sp>
        <p:nvSpPr>
          <p:cNvPr id="3" name="TextBox 7">
            <a:extLst>
              <a:ext uri="{FF2B5EF4-FFF2-40B4-BE49-F238E27FC236}">
                <a16:creationId xmlns:a16="http://schemas.microsoft.com/office/drawing/2014/main" xmlns="" id="{B964E6FC-A8B2-4B3C-BB97-04C906C758E4}"/>
              </a:ext>
            </a:extLst>
          </p:cNvPr>
          <p:cNvSpPr txBox="1">
            <a:spLocks noChangeArrowheads="1"/>
          </p:cNvSpPr>
          <p:nvPr/>
        </p:nvSpPr>
        <p:spPr bwMode="auto">
          <a:xfrm>
            <a:off x="422399" y="1206500"/>
            <a:ext cx="83260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dirty="0">
                <a:solidFill>
                  <a:srgbClr val="FF0000"/>
                </a:solidFill>
                <a:latin typeface="微软雅黑" panose="020B0503020204020204" pitchFamily="34" charset="-122"/>
                <a:ea typeface="微软雅黑" panose="020B0503020204020204" pitchFamily="34" charset="-122"/>
              </a:rPr>
              <a:t>问题</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支持向量机为什么会有如此好的性能？</a:t>
            </a:r>
          </a:p>
        </p:txBody>
      </p:sp>
      <p:sp>
        <p:nvSpPr>
          <p:cNvPr id="5" name="矩形 4">
            <a:extLst>
              <a:ext uri="{FF2B5EF4-FFF2-40B4-BE49-F238E27FC236}">
                <a16:creationId xmlns:a16="http://schemas.microsoft.com/office/drawing/2014/main" xmlns="" id="{9F0A0172-A70F-4416-BD47-58DD45CCA799}"/>
              </a:ext>
            </a:extLst>
          </p:cNvPr>
          <p:cNvSpPr>
            <a:spLocks noChangeArrowheads="1"/>
          </p:cNvSpPr>
          <p:nvPr/>
        </p:nvSpPr>
        <p:spPr bwMode="auto">
          <a:xfrm>
            <a:off x="1511660" y="1772816"/>
            <a:ext cx="66607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pPr>
            <a:r>
              <a:rPr lang="zh-CN" altLang="en-US" sz="2400" dirty="0">
                <a:latin typeface="微软雅黑" panose="020B0503020204020204" pitchFamily="34" charset="-122"/>
                <a:ea typeface="微软雅黑" panose="020B0503020204020204" pitchFamily="34" charset="-122"/>
              </a:rPr>
              <a:t>它追求的不仅仅是得到一个能将两类样本分开的分类面，而是要得到一个</a:t>
            </a:r>
            <a:r>
              <a:rPr lang="zh-CN" altLang="en-US" sz="2400" dirty="0">
                <a:solidFill>
                  <a:srgbClr val="FF0000"/>
                </a:solidFill>
                <a:latin typeface="微软雅黑" panose="020B0503020204020204" pitchFamily="34" charset="-122"/>
                <a:ea typeface="微软雅黑" panose="020B0503020204020204" pitchFamily="34" charset="-122"/>
              </a:rPr>
              <a:t>最优的分类面</a:t>
            </a:r>
            <a:r>
              <a:rPr lang="zh-CN" altLang="en-US" sz="2400" dirty="0">
                <a:latin typeface="微软雅黑" panose="020B0503020204020204" pitchFamily="34" charset="-122"/>
                <a:ea typeface="微软雅黑" panose="020B0503020204020204" pitchFamily="34" charset="-122"/>
              </a:rPr>
              <a:t>。</a:t>
            </a:r>
          </a:p>
        </p:txBody>
      </p:sp>
      <p:sp>
        <p:nvSpPr>
          <p:cNvPr id="6" name="爆炸形 2 7">
            <a:extLst>
              <a:ext uri="{FF2B5EF4-FFF2-40B4-BE49-F238E27FC236}">
                <a16:creationId xmlns:a16="http://schemas.microsoft.com/office/drawing/2014/main" xmlns="" id="{C76C7D87-6679-4EC9-8C1D-53432AC083AA}"/>
              </a:ext>
            </a:extLst>
          </p:cNvPr>
          <p:cNvSpPr/>
          <p:nvPr/>
        </p:nvSpPr>
        <p:spPr>
          <a:xfrm>
            <a:off x="1885404" y="3356992"/>
            <a:ext cx="4126756" cy="1296144"/>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latin typeface="微软雅黑" panose="020B0503020204020204" pitchFamily="34" charset="-122"/>
                <a:ea typeface="微软雅黑" panose="020B0503020204020204" pitchFamily="34" charset="-122"/>
              </a:rPr>
              <a:t>To be No.1</a:t>
            </a:r>
          </a:p>
        </p:txBody>
      </p:sp>
    </p:spTree>
    <p:extLst>
      <p:ext uri="{BB962C8B-B14F-4D97-AF65-F5344CB8AC3E}">
        <p14:creationId xmlns:p14="http://schemas.microsoft.com/office/powerpoint/2010/main" val="249192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5</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寻找非线性问题的三种思路：</a:t>
            </a:r>
            <a:endParaRPr lang="en-US" altLang="zh-CN" dirty="0"/>
          </a:p>
          <a:p>
            <a:pPr lvl="1"/>
            <a:r>
              <a:rPr lang="zh-CN" altLang="en-US" b="1" dirty="0">
                <a:solidFill>
                  <a:srgbClr val="FF0000"/>
                </a:solidFill>
              </a:rPr>
              <a:t>特征空间法</a:t>
            </a:r>
            <a:r>
              <a:rPr lang="zh-CN" altLang="en-US" sz="2000" dirty="0">
                <a:cs typeface="Times New Roman" pitchFamily="18" charset="0"/>
              </a:rPr>
              <a:t>寻找特征映射</a:t>
            </a:r>
            <a:r>
              <a:rPr lang="az-Cyrl-AZ" altLang="zh-CN" sz="2000" i="1" dirty="0">
                <a:cs typeface="Times New Roman" pitchFamily="18" charset="0"/>
              </a:rPr>
              <a:t>Ф</a:t>
            </a:r>
            <a:r>
              <a:rPr lang="en-US" altLang="zh-CN" sz="2000" i="1" dirty="0">
                <a:cs typeface="Times New Roman" pitchFamily="18" charset="0"/>
              </a:rPr>
              <a:t> </a:t>
            </a:r>
            <a:r>
              <a:rPr lang="zh-CN" altLang="en-US" sz="2000" dirty="0">
                <a:cs typeface="Times New Roman" pitchFamily="18" charset="0"/>
              </a:rPr>
              <a:t>所面临的问题：</a:t>
            </a:r>
            <a:endParaRPr lang="en-US" altLang="zh-CN" sz="2000" dirty="0">
              <a:cs typeface="Times New Roman" pitchFamily="18" charset="0"/>
            </a:endParaRPr>
          </a:p>
          <a:p>
            <a:pPr lvl="2"/>
            <a:r>
              <a:rPr lang="zh-CN" altLang="en-US" dirty="0">
                <a:cs typeface="Times New Roman" pitchFamily="18" charset="0"/>
              </a:rPr>
              <a:t>特征映射</a:t>
            </a:r>
            <a:r>
              <a:rPr lang="az-Cyrl-AZ" altLang="zh-CN" i="1" dirty="0">
                <a:cs typeface="Times New Roman" pitchFamily="18" charset="0"/>
              </a:rPr>
              <a:t>Ф</a:t>
            </a:r>
            <a:r>
              <a:rPr lang="en-US" altLang="zh-CN" i="1" dirty="0">
                <a:cs typeface="Times New Roman" pitchFamily="18" charset="0"/>
              </a:rPr>
              <a:t> </a:t>
            </a:r>
            <a:r>
              <a:rPr lang="zh-CN" altLang="en-US" dirty="0">
                <a:cs typeface="Times New Roman" pitchFamily="18" charset="0"/>
              </a:rPr>
              <a:t>的确定往往需要相当高的技巧和相当专业的领域知识；</a:t>
            </a:r>
            <a:endParaRPr lang="en-US" altLang="zh-CN" dirty="0">
              <a:cs typeface="Times New Roman" pitchFamily="18" charset="0"/>
            </a:endParaRPr>
          </a:p>
          <a:p>
            <a:pPr lvl="2"/>
            <a:r>
              <a:rPr lang="zh-CN" altLang="en-US" dirty="0">
                <a:cs typeface="Times New Roman" pitchFamily="18" charset="0"/>
              </a:rPr>
              <a:t>特征映射</a:t>
            </a:r>
            <a:r>
              <a:rPr lang="az-Cyrl-AZ" altLang="zh-CN" i="1" dirty="0">
                <a:cs typeface="Times New Roman" pitchFamily="18" charset="0"/>
              </a:rPr>
              <a:t>Ф</a:t>
            </a:r>
            <a:r>
              <a:rPr lang="en-US" altLang="zh-CN" i="1" dirty="0">
                <a:cs typeface="Times New Roman" pitchFamily="18" charset="0"/>
              </a:rPr>
              <a:t> </a:t>
            </a:r>
            <a:r>
              <a:rPr lang="zh-CN" altLang="en-US" dirty="0">
                <a:cs typeface="Times New Roman" pitchFamily="18" charset="0"/>
              </a:rPr>
              <a:t>的计算可能会相当复杂；</a:t>
            </a:r>
            <a:endParaRPr lang="en-US" altLang="zh-CN" dirty="0">
              <a:cs typeface="Times New Roman" pitchFamily="18" charset="0"/>
            </a:endParaRPr>
          </a:p>
          <a:p>
            <a:pPr lvl="2"/>
            <a:r>
              <a:rPr lang="zh-CN" altLang="en-US" dirty="0">
                <a:cs typeface="Times New Roman" pitchFamily="18" charset="0"/>
              </a:rPr>
              <a:t>特征映射</a:t>
            </a:r>
            <a:r>
              <a:rPr lang="az-Cyrl-AZ" altLang="zh-CN" i="1" dirty="0">
                <a:cs typeface="Times New Roman" pitchFamily="18" charset="0"/>
              </a:rPr>
              <a:t>Ф</a:t>
            </a:r>
            <a:r>
              <a:rPr lang="en-US" altLang="zh-CN" i="1" dirty="0">
                <a:cs typeface="Times New Roman" pitchFamily="18" charset="0"/>
              </a:rPr>
              <a:t> </a:t>
            </a:r>
            <a:r>
              <a:rPr lang="zh-CN" altLang="en-US" dirty="0">
                <a:cs typeface="Times New Roman" pitchFamily="18" charset="0"/>
              </a:rPr>
              <a:t>往往是一个低维向高维映射的过程，这个映射过程经常面临</a:t>
            </a:r>
            <a:r>
              <a:rPr lang="zh-CN" altLang="en-US" dirty="0">
                <a:solidFill>
                  <a:srgbClr val="FF0000"/>
                </a:solidFill>
                <a:cs typeface="Times New Roman" pitchFamily="18" charset="0"/>
              </a:rPr>
              <a:t>维数灾难</a:t>
            </a:r>
            <a:r>
              <a:rPr lang="zh-CN" altLang="en-US" dirty="0">
                <a:cs typeface="Times New Roman" pitchFamily="18" charset="0"/>
              </a:rPr>
              <a:t>。</a:t>
            </a:r>
          </a:p>
          <a:p>
            <a:endParaRPr lang="zh-CN" altLang="en-US" dirty="0"/>
          </a:p>
        </p:txBody>
      </p:sp>
    </p:spTree>
    <p:extLst>
      <p:ext uri="{BB962C8B-B14F-4D97-AF65-F5344CB8AC3E}">
        <p14:creationId xmlns:p14="http://schemas.microsoft.com/office/powerpoint/2010/main" val="1466984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6</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寻找非线性问题的三种思路：</a:t>
            </a:r>
            <a:endParaRPr lang="en-US" altLang="zh-CN" dirty="0"/>
          </a:p>
          <a:p>
            <a:pPr lvl="1"/>
            <a:r>
              <a:rPr lang="zh-CN" altLang="en-US" b="1" dirty="0">
                <a:solidFill>
                  <a:srgbClr val="FF0000"/>
                </a:solidFill>
              </a:rPr>
              <a:t>思路</a:t>
            </a:r>
            <a:r>
              <a:rPr lang="en-US" altLang="zh-CN" b="1" dirty="0">
                <a:solidFill>
                  <a:srgbClr val="FF0000"/>
                </a:solidFill>
              </a:rPr>
              <a:t>3</a:t>
            </a:r>
            <a:r>
              <a:rPr lang="zh-CN" altLang="en-US" b="1" dirty="0">
                <a:solidFill>
                  <a:srgbClr val="FF0000"/>
                </a:solidFill>
              </a:rPr>
              <a:t>：核函数方法</a:t>
            </a:r>
            <a:r>
              <a:rPr lang="zh-CN" altLang="en-US" dirty="0"/>
              <a:t>，构建到特征空间的隐形映射，线性</a:t>
            </a:r>
            <a:r>
              <a:rPr lang="en-US" altLang="zh-CN" dirty="0"/>
              <a:t>SVM</a:t>
            </a:r>
            <a:r>
              <a:rPr lang="zh-CN" altLang="en-US" dirty="0"/>
              <a:t>通过核函数扩展为非线性</a:t>
            </a:r>
            <a:r>
              <a:rPr lang="en-US" altLang="zh-CN" dirty="0"/>
              <a:t>SVM</a:t>
            </a:r>
          </a:p>
          <a:p>
            <a:pPr lvl="1"/>
            <a:endParaRPr lang="en-US" altLang="zh-CN" dirty="0"/>
          </a:p>
          <a:p>
            <a:pPr lvl="1"/>
            <a:r>
              <a:rPr lang="zh-CN" altLang="en-US" dirty="0"/>
              <a:t>优化问题：</a:t>
            </a:r>
            <a:endParaRPr lang="en-US" altLang="zh-CN" dirty="0"/>
          </a:p>
          <a:p>
            <a:pPr lvl="1"/>
            <a:endParaRPr lang="en-US" altLang="zh-CN" dirty="0"/>
          </a:p>
          <a:p>
            <a:pPr lvl="1"/>
            <a:endParaRPr lang="en-US" altLang="zh-CN" dirty="0"/>
          </a:p>
          <a:p>
            <a:pPr lvl="1"/>
            <a:r>
              <a:rPr lang="zh-CN" altLang="en-US" dirty="0"/>
              <a:t>判别函数：</a:t>
            </a:r>
            <a:endParaRPr lang="en-US" altLang="zh-CN" dirty="0"/>
          </a:p>
          <a:p>
            <a:pPr lvl="1"/>
            <a:endParaRPr lang="en-US" altLang="zh-CN" dirty="0"/>
          </a:p>
          <a:p>
            <a:pPr lvl="1"/>
            <a:r>
              <a:rPr lang="zh-CN" altLang="en-US" dirty="0"/>
              <a:t>结论：</a:t>
            </a:r>
            <a:r>
              <a:rPr lang="en-US" altLang="zh-CN" dirty="0">
                <a:cs typeface="Times New Roman" pitchFamily="18" charset="0"/>
              </a:rPr>
              <a:t> </a:t>
            </a:r>
            <a:r>
              <a:rPr lang="zh-CN" altLang="en-US" dirty="0">
                <a:cs typeface="Times New Roman" pitchFamily="18" charset="0"/>
              </a:rPr>
              <a:t>构建支持向量机只需要知道任意两个样本之间的内积定义，无需知道样本点自身的特征表示</a:t>
            </a:r>
            <a:endParaRPr lang="en-US" altLang="zh-CN" dirty="0"/>
          </a:p>
          <a:p>
            <a:endParaRPr lang="zh-CN" altLang="en-US" dirty="0"/>
          </a:p>
        </p:txBody>
      </p:sp>
      <p:graphicFrame>
        <p:nvGraphicFramePr>
          <p:cNvPr id="4" name="Object 3">
            <a:extLst>
              <a:ext uri="{FF2B5EF4-FFF2-40B4-BE49-F238E27FC236}">
                <a16:creationId xmlns:a16="http://schemas.microsoft.com/office/drawing/2014/main" xmlns="" id="{D7FA7030-0465-4891-A100-07E6393CD166}"/>
              </a:ext>
            </a:extLst>
          </p:cNvPr>
          <p:cNvGraphicFramePr>
            <a:graphicFrameLocks noChangeAspect="1"/>
          </p:cNvGraphicFramePr>
          <p:nvPr>
            <p:extLst>
              <p:ext uri="{D42A27DB-BD31-4B8C-83A1-F6EECF244321}">
                <p14:modId xmlns:p14="http://schemas.microsoft.com/office/powerpoint/2010/main" val="2717065211"/>
              </p:ext>
            </p:extLst>
          </p:nvPr>
        </p:nvGraphicFramePr>
        <p:xfrm>
          <a:off x="2644113" y="2701791"/>
          <a:ext cx="4506943" cy="1485632"/>
        </p:xfrm>
        <a:graphic>
          <a:graphicData uri="http://schemas.openxmlformats.org/presentationml/2006/ole">
            <mc:AlternateContent xmlns:mc="http://schemas.openxmlformats.org/markup-compatibility/2006">
              <mc:Choice xmlns:v="urn:schemas-microsoft-com:vml" Requires="v">
                <p:oleObj spid="_x0000_s14532" name="Equation" r:id="rId3" imgW="2730240" imgH="888840" progId="Equation.DSMT4">
                  <p:embed/>
                </p:oleObj>
              </mc:Choice>
              <mc:Fallback>
                <p:oleObj name="Equation" r:id="rId3" imgW="2730240" imgH="888840" progId="Equation.DSMT4">
                  <p:embed/>
                  <p:pic>
                    <p:nvPicPr>
                      <p:cNvPr id="15363" name="Object 3"/>
                      <p:cNvPicPr>
                        <a:picLocks noChangeAspect="1" noChangeArrowheads="1"/>
                      </p:cNvPicPr>
                      <p:nvPr/>
                    </p:nvPicPr>
                    <p:blipFill>
                      <a:blip r:embed="rId4"/>
                      <a:srcRect/>
                      <a:stretch>
                        <a:fillRect/>
                      </a:stretch>
                    </p:blipFill>
                    <p:spPr bwMode="auto">
                      <a:xfrm>
                        <a:off x="2644113" y="2701791"/>
                        <a:ext cx="4506943" cy="1485632"/>
                      </a:xfrm>
                      <a:prstGeom prst="rect">
                        <a:avLst/>
                      </a:prstGeom>
                      <a:noFill/>
                      <a:ln>
                        <a:noFill/>
                      </a:ln>
                      <a:extLst/>
                    </p:spPr>
                  </p:pic>
                </p:oleObj>
              </mc:Fallback>
            </mc:AlternateContent>
          </a:graphicData>
        </a:graphic>
      </p:graphicFrame>
      <p:sp>
        <p:nvSpPr>
          <p:cNvPr id="8" name="Line 16">
            <a:extLst>
              <a:ext uri="{FF2B5EF4-FFF2-40B4-BE49-F238E27FC236}">
                <a16:creationId xmlns:a16="http://schemas.microsoft.com/office/drawing/2014/main" xmlns="" id="{8433B4B5-944E-4A70-90F0-F87486999A22}"/>
              </a:ext>
            </a:extLst>
          </p:cNvPr>
          <p:cNvSpPr>
            <a:spLocks noChangeShapeType="1"/>
          </p:cNvSpPr>
          <p:nvPr/>
        </p:nvSpPr>
        <p:spPr bwMode="auto">
          <a:xfrm>
            <a:off x="6670912" y="3231756"/>
            <a:ext cx="1012859" cy="41194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 name="Object 2">
            <a:extLst>
              <a:ext uri="{FF2B5EF4-FFF2-40B4-BE49-F238E27FC236}">
                <a16:creationId xmlns:a16="http://schemas.microsoft.com/office/drawing/2014/main" xmlns="" id="{C19936E8-12C4-4FB6-9631-82BF2B7F7008}"/>
              </a:ext>
            </a:extLst>
          </p:cNvPr>
          <p:cNvGraphicFramePr>
            <a:graphicFrameLocks noChangeAspect="1"/>
          </p:cNvGraphicFramePr>
          <p:nvPr>
            <p:extLst>
              <p:ext uri="{D42A27DB-BD31-4B8C-83A1-F6EECF244321}">
                <p14:modId xmlns:p14="http://schemas.microsoft.com/office/powerpoint/2010/main" val="1575952945"/>
              </p:ext>
            </p:extLst>
          </p:nvPr>
        </p:nvGraphicFramePr>
        <p:xfrm>
          <a:off x="2647581" y="4486941"/>
          <a:ext cx="4506943" cy="680835"/>
        </p:xfrm>
        <a:graphic>
          <a:graphicData uri="http://schemas.openxmlformats.org/presentationml/2006/ole">
            <mc:AlternateContent xmlns:mc="http://schemas.openxmlformats.org/markup-compatibility/2006">
              <mc:Choice xmlns:v="urn:schemas-microsoft-com:vml" Requires="v">
                <p:oleObj spid="_x0000_s14533" name="Equation" r:id="rId5" imgW="2235200" imgH="342900" progId="Equation.DSMT4">
                  <p:embed/>
                </p:oleObj>
              </mc:Choice>
              <mc:Fallback>
                <p:oleObj name="Equation" r:id="rId5" imgW="2235200" imgH="342900" progId="Equation.DSMT4">
                  <p:embed/>
                  <p:pic>
                    <p:nvPicPr>
                      <p:cNvPr id="15369"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581" y="4486941"/>
                        <a:ext cx="4506943" cy="680835"/>
                      </a:xfrm>
                      <a:prstGeom prst="rect">
                        <a:avLst/>
                      </a:prstGeom>
                      <a:noFill/>
                      <a:ln>
                        <a:noFill/>
                      </a:ln>
                      <a:extLst/>
                    </p:spPr>
                  </p:pic>
                </p:oleObj>
              </mc:Fallback>
            </mc:AlternateContent>
          </a:graphicData>
        </a:graphic>
      </p:graphicFrame>
      <p:sp>
        <p:nvSpPr>
          <p:cNvPr id="11" name="Line 17">
            <a:extLst>
              <a:ext uri="{FF2B5EF4-FFF2-40B4-BE49-F238E27FC236}">
                <a16:creationId xmlns:a16="http://schemas.microsoft.com/office/drawing/2014/main" xmlns="" id="{169790B1-6404-4EC3-9B31-97BBC07EFA05}"/>
              </a:ext>
            </a:extLst>
          </p:cNvPr>
          <p:cNvSpPr>
            <a:spLocks noChangeShapeType="1"/>
          </p:cNvSpPr>
          <p:nvPr/>
        </p:nvSpPr>
        <p:spPr bwMode="auto">
          <a:xfrm flipV="1">
            <a:off x="5890270" y="3912591"/>
            <a:ext cx="1410926" cy="7395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8">
            <a:extLst>
              <a:ext uri="{FF2B5EF4-FFF2-40B4-BE49-F238E27FC236}">
                <a16:creationId xmlns:a16="http://schemas.microsoft.com/office/drawing/2014/main" xmlns="" id="{193E0FDE-836B-4B01-9B85-2258A87B3F4D}"/>
              </a:ext>
            </a:extLst>
          </p:cNvPr>
          <p:cNvSpPr txBox="1">
            <a:spLocks noChangeArrowheads="1"/>
          </p:cNvSpPr>
          <p:nvPr/>
        </p:nvSpPr>
        <p:spPr bwMode="auto">
          <a:xfrm>
            <a:off x="6670912" y="3571233"/>
            <a:ext cx="2106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zh-CN" altLang="en-US" sz="2000" dirty="0">
                <a:latin typeface="微软雅黑" panose="020B0503020204020204" pitchFamily="34" charset="-122"/>
                <a:ea typeface="微软雅黑" panose="020B0503020204020204" pitchFamily="34" charset="-122"/>
                <a:cs typeface="Times New Roman" pitchFamily="18" charset="0"/>
              </a:rPr>
              <a:t>样本之间的内积</a:t>
            </a:r>
          </a:p>
        </p:txBody>
      </p:sp>
    </p:spTree>
    <p:extLst>
      <p:ext uri="{BB962C8B-B14F-4D97-AF65-F5344CB8AC3E}">
        <p14:creationId xmlns:p14="http://schemas.microsoft.com/office/powerpoint/2010/main" val="8276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7</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线性</a:t>
            </a:r>
            <a:r>
              <a:rPr lang="en-US" altLang="zh-CN" dirty="0"/>
              <a:t>SVM</a:t>
            </a:r>
            <a:r>
              <a:rPr lang="zh-CN" altLang="en-US" dirty="0"/>
              <a:t>通过核函数扩展为非线性</a:t>
            </a:r>
            <a:r>
              <a:rPr lang="en-US" altLang="zh-CN" dirty="0"/>
              <a:t>SVM</a:t>
            </a:r>
          </a:p>
          <a:p>
            <a:pPr lvl="1"/>
            <a:r>
              <a:rPr lang="zh-CN" altLang="en-US" dirty="0"/>
              <a:t>线性</a:t>
            </a:r>
            <a:r>
              <a:rPr lang="en-US" altLang="zh-CN" dirty="0"/>
              <a:t>SVM</a:t>
            </a:r>
            <a:r>
              <a:rPr lang="zh-CN" altLang="en-US" dirty="0"/>
              <a:t>：</a:t>
            </a:r>
            <a:endParaRPr lang="en-US" altLang="zh-CN" dirty="0"/>
          </a:p>
          <a:p>
            <a:pPr lvl="1"/>
            <a:r>
              <a:rPr lang="zh-CN" altLang="en-US" dirty="0"/>
              <a:t>假设经过某种非线性特征映射后原来的非线性可分问题可以通过线性</a:t>
            </a:r>
            <a:r>
              <a:rPr lang="en-US" altLang="zh-CN" dirty="0"/>
              <a:t>SVM</a:t>
            </a:r>
            <a:r>
              <a:rPr lang="zh-CN" altLang="en-US" dirty="0"/>
              <a:t>来解决，则在特征空间中的判别函数可以表示为：</a:t>
            </a:r>
            <a:endParaRPr lang="en-US" altLang="zh-CN" dirty="0"/>
          </a:p>
          <a:p>
            <a:pPr lvl="1"/>
            <a:endParaRPr lang="en-US" altLang="zh-CN" dirty="0"/>
          </a:p>
          <a:p>
            <a:pPr lvl="1"/>
            <a:endParaRPr lang="en-US" altLang="zh-CN" dirty="0"/>
          </a:p>
          <a:p>
            <a:pPr lvl="1"/>
            <a:r>
              <a:rPr lang="zh-CN" altLang="en-US" dirty="0"/>
              <a:t> 通过求解如下的优化问题得到</a:t>
            </a:r>
            <a:endParaRPr lang="en-US" altLang="zh-CN" dirty="0"/>
          </a:p>
          <a:p>
            <a:pPr lvl="1"/>
            <a:endParaRPr lang="en-US" altLang="zh-CN" dirty="0"/>
          </a:p>
          <a:p>
            <a:pPr lvl="1"/>
            <a:endParaRPr lang="en-US" altLang="zh-CN" dirty="0"/>
          </a:p>
          <a:p>
            <a:pPr lvl="1"/>
            <a:r>
              <a:rPr lang="zh-CN" altLang="en-US" dirty="0"/>
              <a:t>利用核函数将非线性问题转化为线性问题的手段和方法称之为</a:t>
            </a:r>
            <a:r>
              <a:rPr lang="zh-CN" altLang="en-US" dirty="0">
                <a:solidFill>
                  <a:srgbClr val="FF0000"/>
                </a:solidFill>
              </a:rPr>
              <a:t>核函数方法。</a:t>
            </a:r>
            <a:endParaRPr lang="zh-CN" altLang="en-US" dirty="0"/>
          </a:p>
          <a:p>
            <a:pPr lvl="1"/>
            <a:endParaRPr lang="en-US" altLang="zh-CN" dirty="0"/>
          </a:p>
          <a:p>
            <a:pPr lvl="1"/>
            <a:endParaRPr lang="en-US" altLang="zh-CN" dirty="0"/>
          </a:p>
          <a:p>
            <a:endParaRPr lang="zh-CN" altLang="en-US" dirty="0">
              <a:solidFill>
                <a:srgbClr val="FF0000"/>
              </a:solidFill>
            </a:endParaRPr>
          </a:p>
        </p:txBody>
      </p:sp>
      <p:graphicFrame>
        <p:nvGraphicFramePr>
          <p:cNvPr id="4" name="Object 2">
            <a:extLst>
              <a:ext uri="{FF2B5EF4-FFF2-40B4-BE49-F238E27FC236}">
                <a16:creationId xmlns:a16="http://schemas.microsoft.com/office/drawing/2014/main" xmlns="" id="{E005319E-A94A-440E-9E6E-C7EA683D18AE}"/>
              </a:ext>
            </a:extLst>
          </p:cNvPr>
          <p:cNvGraphicFramePr>
            <a:graphicFrameLocks noChangeAspect="1"/>
          </p:cNvGraphicFramePr>
          <p:nvPr>
            <p:extLst>
              <p:ext uri="{D42A27DB-BD31-4B8C-83A1-F6EECF244321}">
                <p14:modId xmlns:p14="http://schemas.microsoft.com/office/powerpoint/2010/main" val="2038045267"/>
              </p:ext>
            </p:extLst>
          </p:nvPr>
        </p:nvGraphicFramePr>
        <p:xfrm>
          <a:off x="2699792" y="1412776"/>
          <a:ext cx="3240360" cy="570932"/>
        </p:xfrm>
        <a:graphic>
          <a:graphicData uri="http://schemas.openxmlformats.org/presentationml/2006/ole">
            <mc:AlternateContent xmlns:mc="http://schemas.openxmlformats.org/markup-compatibility/2006">
              <mc:Choice xmlns:v="urn:schemas-microsoft-com:vml" Requires="v">
                <p:oleObj spid="_x0000_s15635" name="Equation" r:id="rId3" imgW="1688367" imgH="342751" progId="Equation.DSMT4">
                  <p:embed/>
                </p:oleObj>
              </mc:Choice>
              <mc:Fallback>
                <p:oleObj name="Equation" r:id="rId3" imgW="1688367" imgH="342751" progId="Equation.DSMT4">
                  <p:embed/>
                  <p:pic>
                    <p:nvPicPr>
                      <p:cNvPr id="1638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412776"/>
                        <a:ext cx="3240360" cy="570932"/>
                      </a:xfrm>
                      <a:prstGeom prst="rect">
                        <a:avLst/>
                      </a:prstGeom>
                      <a:noFill/>
                      <a:ln>
                        <a:noFill/>
                      </a:ln>
                    </p:spPr>
                  </p:pic>
                </p:oleObj>
              </mc:Fallback>
            </mc:AlternateContent>
          </a:graphicData>
        </a:graphic>
      </p:graphicFrame>
      <p:graphicFrame>
        <p:nvGraphicFramePr>
          <p:cNvPr id="5" name="Object 3">
            <a:extLst>
              <a:ext uri="{FF2B5EF4-FFF2-40B4-BE49-F238E27FC236}">
                <a16:creationId xmlns:a16="http://schemas.microsoft.com/office/drawing/2014/main" xmlns="" id="{6D74CB58-14F4-427D-9129-06E8673C24AE}"/>
              </a:ext>
            </a:extLst>
          </p:cNvPr>
          <p:cNvGraphicFramePr>
            <a:graphicFrameLocks noChangeAspect="1"/>
          </p:cNvGraphicFramePr>
          <p:nvPr>
            <p:extLst>
              <p:ext uri="{D42A27DB-BD31-4B8C-83A1-F6EECF244321}">
                <p14:modId xmlns:p14="http://schemas.microsoft.com/office/powerpoint/2010/main" val="3287907943"/>
              </p:ext>
            </p:extLst>
          </p:nvPr>
        </p:nvGraphicFramePr>
        <p:xfrm>
          <a:off x="2699793" y="2833759"/>
          <a:ext cx="3816424" cy="1136886"/>
        </p:xfrm>
        <a:graphic>
          <a:graphicData uri="http://schemas.openxmlformats.org/presentationml/2006/ole">
            <mc:AlternateContent xmlns:mc="http://schemas.openxmlformats.org/markup-compatibility/2006">
              <mc:Choice xmlns:v="urn:schemas-microsoft-com:vml" Requires="v">
                <p:oleObj spid="_x0000_s15636" name="Equation" r:id="rId5" imgW="2070100" imgH="711200" progId="Equation.DSMT4">
                  <p:embed/>
                </p:oleObj>
              </mc:Choice>
              <mc:Fallback>
                <p:oleObj name="Equation" r:id="rId5" imgW="2070100" imgH="711200" progId="Equation.DSMT4">
                  <p:embed/>
                  <p:pic>
                    <p:nvPicPr>
                      <p:cNvPr id="1639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3" y="2833759"/>
                        <a:ext cx="3816424" cy="1136886"/>
                      </a:xfrm>
                      <a:prstGeom prst="rect">
                        <a:avLst/>
                      </a:prstGeom>
                      <a:noFill/>
                      <a:ln>
                        <a:noFill/>
                      </a:ln>
                    </p:spPr>
                  </p:pic>
                </p:oleObj>
              </mc:Fallback>
            </mc:AlternateContent>
          </a:graphicData>
        </a:graphic>
      </p:graphicFrame>
      <p:graphicFrame>
        <p:nvGraphicFramePr>
          <p:cNvPr id="6" name="对象 5">
            <a:extLst>
              <a:ext uri="{FF2B5EF4-FFF2-40B4-BE49-F238E27FC236}">
                <a16:creationId xmlns:a16="http://schemas.microsoft.com/office/drawing/2014/main" xmlns="" id="{A9173B18-D8BA-4B39-B622-E93270ACB4B7}"/>
              </a:ext>
            </a:extLst>
          </p:cNvPr>
          <p:cNvGraphicFramePr>
            <a:graphicFrameLocks noChangeAspect="1"/>
          </p:cNvGraphicFramePr>
          <p:nvPr>
            <p:extLst>
              <p:ext uri="{D42A27DB-BD31-4B8C-83A1-F6EECF244321}">
                <p14:modId xmlns:p14="http://schemas.microsoft.com/office/powerpoint/2010/main" val="1524340610"/>
              </p:ext>
            </p:extLst>
          </p:nvPr>
        </p:nvGraphicFramePr>
        <p:xfrm>
          <a:off x="1187624" y="4293096"/>
          <a:ext cx="7616453" cy="1288757"/>
        </p:xfrm>
        <a:graphic>
          <a:graphicData uri="http://schemas.openxmlformats.org/presentationml/2006/ole">
            <mc:AlternateContent xmlns:mc="http://schemas.openxmlformats.org/markup-compatibility/2006">
              <mc:Choice xmlns:v="urn:schemas-microsoft-com:vml" Requires="v">
                <p:oleObj spid="_x0000_s15637" name="Equation" r:id="rId7" imgW="5321160" imgH="888840" progId="Equation.DSMT4">
                  <p:embed/>
                </p:oleObj>
              </mc:Choice>
              <mc:Fallback>
                <p:oleObj name="Equation" r:id="rId7" imgW="5321160" imgH="888840" progId="Equation.DSMT4">
                  <p:embed/>
                  <p:pic>
                    <p:nvPicPr>
                      <p:cNvPr id="4" name="对象 3"/>
                      <p:cNvPicPr>
                        <a:picLocks noChangeAspect="1" noChangeArrowheads="1"/>
                      </p:cNvPicPr>
                      <p:nvPr/>
                    </p:nvPicPr>
                    <p:blipFill>
                      <a:blip r:embed="rId8"/>
                      <a:srcRect/>
                      <a:stretch>
                        <a:fillRect/>
                      </a:stretch>
                    </p:blipFill>
                    <p:spPr bwMode="auto">
                      <a:xfrm>
                        <a:off x="1187624" y="4293096"/>
                        <a:ext cx="7616453" cy="12887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09478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8</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a:xfrm>
            <a:off x="539552" y="764704"/>
            <a:ext cx="8136904" cy="5527845"/>
          </a:xfrm>
        </p:spPr>
        <p:txBody>
          <a:bodyPr/>
          <a:lstStyle/>
          <a:p>
            <a:r>
              <a:rPr lang="zh-CN" altLang="en-US" dirty="0"/>
              <a:t>线性</a:t>
            </a:r>
            <a:r>
              <a:rPr lang="en-US" altLang="zh-CN" dirty="0"/>
              <a:t>SVM</a:t>
            </a:r>
            <a:r>
              <a:rPr lang="zh-CN" altLang="en-US" dirty="0"/>
              <a:t>通过核函数扩展为非线性</a:t>
            </a:r>
            <a:r>
              <a:rPr lang="en-US" altLang="zh-CN" dirty="0"/>
              <a:t>SVM</a:t>
            </a:r>
          </a:p>
          <a:p>
            <a:endParaRPr lang="en-US" altLang="zh-CN" sz="2400" dirty="0">
              <a:solidFill>
                <a:srgbClr val="FF0000"/>
              </a:solidFill>
            </a:endParaRPr>
          </a:p>
          <a:p>
            <a:endParaRPr lang="en-US" altLang="zh-CN" sz="2400" dirty="0">
              <a:solidFill>
                <a:srgbClr val="FF0000"/>
              </a:solidFill>
            </a:endParaRPr>
          </a:p>
          <a:p>
            <a:pPr lvl="1"/>
            <a:r>
              <a:rPr lang="zh-CN" altLang="en-US" sz="2200" dirty="0">
                <a:solidFill>
                  <a:srgbClr val="FF0000"/>
                </a:solidFill>
              </a:rPr>
              <a:t>优化问题：</a:t>
            </a:r>
            <a:endParaRPr lang="en-US" altLang="zh-CN" sz="2200" dirty="0">
              <a:solidFill>
                <a:srgbClr val="FF0000"/>
              </a:solidFill>
            </a:endParaRPr>
          </a:p>
          <a:p>
            <a:endParaRPr lang="en-US" altLang="zh-CN" sz="2400" dirty="0">
              <a:solidFill>
                <a:srgbClr val="FF0000"/>
              </a:solidFill>
            </a:endParaRPr>
          </a:p>
          <a:p>
            <a:endParaRPr lang="en-US" altLang="zh-CN" sz="2400" dirty="0">
              <a:solidFill>
                <a:srgbClr val="FF0000"/>
              </a:solidFill>
            </a:endParaRPr>
          </a:p>
          <a:p>
            <a:pPr lvl="1"/>
            <a:r>
              <a:rPr lang="zh-CN" altLang="en-US" sz="2200" dirty="0">
                <a:solidFill>
                  <a:srgbClr val="FF0000"/>
                </a:solidFill>
              </a:rPr>
              <a:t>判别函数：</a:t>
            </a:r>
            <a:endParaRPr lang="en-US" altLang="zh-CN" sz="2200" dirty="0">
              <a:solidFill>
                <a:srgbClr val="FF0000"/>
              </a:solidFill>
            </a:endParaRPr>
          </a:p>
          <a:p>
            <a:endParaRPr lang="zh-CN" altLang="en-US" dirty="0"/>
          </a:p>
        </p:txBody>
      </p:sp>
      <p:sp>
        <p:nvSpPr>
          <p:cNvPr id="4" name="Rectangle 4">
            <a:extLst>
              <a:ext uri="{FF2B5EF4-FFF2-40B4-BE49-F238E27FC236}">
                <a16:creationId xmlns:a16="http://schemas.microsoft.com/office/drawing/2014/main" xmlns="" id="{C6744B1D-CE08-4FFF-A72E-8DEC8A2E46EA}"/>
              </a:ext>
            </a:extLst>
          </p:cNvPr>
          <p:cNvSpPr>
            <a:spLocks noChangeArrowheads="1"/>
          </p:cNvSpPr>
          <p:nvPr/>
        </p:nvSpPr>
        <p:spPr bwMode="auto">
          <a:xfrm>
            <a:off x="1115616" y="1656979"/>
            <a:ext cx="2375495"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Clr>
                <a:schemeClr val="accent2"/>
              </a:buClr>
            </a:pPr>
            <a:r>
              <a:rPr lang="zh-CN" altLang="en-US" sz="2400" dirty="0">
                <a:latin typeface="微软雅黑" panose="020B0503020204020204" pitchFamily="34" charset="-122"/>
                <a:ea typeface="微软雅黑" panose="020B0503020204020204" pitchFamily="34" charset="-122"/>
              </a:rPr>
              <a:t>线性支持向量机</a:t>
            </a:r>
          </a:p>
        </p:txBody>
      </p:sp>
      <p:sp>
        <p:nvSpPr>
          <p:cNvPr id="5" name="右箭头 12">
            <a:extLst>
              <a:ext uri="{FF2B5EF4-FFF2-40B4-BE49-F238E27FC236}">
                <a16:creationId xmlns:a16="http://schemas.microsoft.com/office/drawing/2014/main" xmlns="" id="{F107024E-2D26-4491-9482-D7244CA3B078}"/>
              </a:ext>
            </a:extLst>
          </p:cNvPr>
          <p:cNvSpPr>
            <a:spLocks noChangeArrowheads="1"/>
          </p:cNvSpPr>
          <p:nvPr/>
        </p:nvSpPr>
        <p:spPr bwMode="auto">
          <a:xfrm>
            <a:off x="3755008" y="1746275"/>
            <a:ext cx="928688" cy="214313"/>
          </a:xfrm>
          <a:prstGeom prst="rightArrow">
            <a:avLst>
              <a:gd name="adj1" fmla="val 50000"/>
              <a:gd name="adj2" fmla="val 49994"/>
            </a:avLst>
          </a:prstGeom>
          <a:solidFill>
            <a:schemeClr val="accent1"/>
          </a:solidFill>
          <a:ln w="9525" algn="ctr">
            <a:solidFill>
              <a:schemeClr val="tx1"/>
            </a:solidFill>
            <a:round/>
            <a:headEnd/>
            <a:tailEnd/>
          </a:ln>
        </p:spPr>
        <p:txBody>
          <a:bodyPr wrap="none"/>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kumimoji="1" lang="zh-CN" altLang="zh-CN" sz="2400">
              <a:latin typeface="微软雅黑" panose="020B0503020204020204" pitchFamily="34" charset="-122"/>
              <a:ea typeface="微软雅黑" panose="020B0503020204020204" pitchFamily="34" charset="-122"/>
            </a:endParaRPr>
          </a:p>
        </p:txBody>
      </p:sp>
      <p:sp>
        <p:nvSpPr>
          <p:cNvPr id="6" name="Rectangle 4">
            <a:extLst>
              <a:ext uri="{FF2B5EF4-FFF2-40B4-BE49-F238E27FC236}">
                <a16:creationId xmlns:a16="http://schemas.microsoft.com/office/drawing/2014/main" xmlns="" id="{A42D2ABE-3939-4864-81BD-75FD3DA913E5}"/>
              </a:ext>
            </a:extLst>
          </p:cNvPr>
          <p:cNvSpPr>
            <a:spLocks noChangeArrowheads="1"/>
          </p:cNvSpPr>
          <p:nvPr/>
        </p:nvSpPr>
        <p:spPr bwMode="auto">
          <a:xfrm>
            <a:off x="5004048" y="1628800"/>
            <a:ext cx="27336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Clr>
                <a:schemeClr val="accent2"/>
              </a:buClr>
            </a:pPr>
            <a:r>
              <a:rPr lang="zh-CN" altLang="en-US" sz="2400" dirty="0">
                <a:latin typeface="微软雅黑" panose="020B0503020204020204" pitchFamily="34" charset="-122"/>
                <a:ea typeface="微软雅黑" panose="020B0503020204020204" pitchFamily="34" charset="-122"/>
              </a:rPr>
              <a:t>非线性支持向量机</a:t>
            </a:r>
          </a:p>
        </p:txBody>
      </p:sp>
      <p:sp>
        <p:nvSpPr>
          <p:cNvPr id="7" name="TextBox 21">
            <a:extLst>
              <a:ext uri="{FF2B5EF4-FFF2-40B4-BE49-F238E27FC236}">
                <a16:creationId xmlns:a16="http://schemas.microsoft.com/office/drawing/2014/main" xmlns="" id="{5606E460-0D52-4A2E-A2DA-E7BF94B8FE2D}"/>
              </a:ext>
            </a:extLst>
          </p:cNvPr>
          <p:cNvSpPr txBox="1">
            <a:spLocks noChangeArrowheads="1"/>
          </p:cNvSpPr>
          <p:nvPr/>
        </p:nvSpPr>
        <p:spPr bwMode="auto">
          <a:xfrm>
            <a:off x="3683571" y="1389088"/>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000" b="1" dirty="0">
                <a:latin typeface="微软雅黑" panose="020B0503020204020204" pitchFamily="34" charset="-122"/>
                <a:ea typeface="微软雅黑" panose="020B0503020204020204" pitchFamily="34" charset="-122"/>
              </a:rPr>
              <a:t>核函数</a:t>
            </a:r>
          </a:p>
        </p:txBody>
      </p:sp>
      <p:grpSp>
        <p:nvGrpSpPr>
          <p:cNvPr id="8" name="Group 5">
            <a:extLst>
              <a:ext uri="{FF2B5EF4-FFF2-40B4-BE49-F238E27FC236}">
                <a16:creationId xmlns:a16="http://schemas.microsoft.com/office/drawing/2014/main" xmlns="" id="{FCF8F8F2-168B-4DEC-9211-5C06BEA00291}"/>
              </a:ext>
            </a:extLst>
          </p:cNvPr>
          <p:cNvGrpSpPr>
            <a:grpSpLocks/>
          </p:cNvGrpSpPr>
          <p:nvPr/>
        </p:nvGrpSpPr>
        <p:grpSpPr bwMode="auto">
          <a:xfrm>
            <a:off x="2506491" y="2522452"/>
            <a:ext cx="5322888" cy="1573213"/>
            <a:chOff x="1066" y="1389"/>
            <a:chExt cx="3459" cy="1261"/>
          </a:xfrm>
        </p:grpSpPr>
        <p:graphicFrame>
          <p:nvGraphicFramePr>
            <p:cNvPr id="9" name="Object 3">
              <a:extLst>
                <a:ext uri="{FF2B5EF4-FFF2-40B4-BE49-F238E27FC236}">
                  <a16:creationId xmlns:a16="http://schemas.microsoft.com/office/drawing/2014/main" xmlns="" id="{78F24125-DCA9-4CC4-92F6-ADA02860CD02}"/>
                </a:ext>
              </a:extLst>
            </p:cNvPr>
            <p:cNvGraphicFramePr>
              <a:graphicFrameLocks noChangeAspect="1"/>
            </p:cNvGraphicFramePr>
            <p:nvPr>
              <p:extLst>
                <p:ext uri="{D42A27DB-BD31-4B8C-83A1-F6EECF244321}">
                  <p14:modId xmlns:p14="http://schemas.microsoft.com/office/powerpoint/2010/main" val="2612497461"/>
                </p:ext>
              </p:extLst>
            </p:nvPr>
          </p:nvGraphicFramePr>
          <p:xfrm>
            <a:off x="1279" y="1389"/>
            <a:ext cx="3246" cy="631"/>
          </p:xfrm>
          <a:graphic>
            <a:graphicData uri="http://schemas.openxmlformats.org/presentationml/2006/ole">
              <mc:AlternateContent xmlns:mc="http://schemas.openxmlformats.org/markup-compatibility/2006">
                <mc:Choice xmlns:v="urn:schemas-microsoft-com:vml" Requires="v">
                  <p:oleObj spid="_x0000_s17860" name="Equation" r:id="rId3" imgW="2641600" imgH="444500" progId="Equation.DSMT4">
                    <p:embed/>
                  </p:oleObj>
                </mc:Choice>
                <mc:Fallback>
                  <p:oleObj name="Equation" r:id="rId3" imgW="2641600" imgH="444500" progId="Equation.DSMT4">
                    <p:embed/>
                    <p:pic>
                      <p:nvPicPr>
                        <p:cNvPr id="1946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 y="1389"/>
                          <a:ext cx="324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a:extLst>
                <a:ext uri="{FF2B5EF4-FFF2-40B4-BE49-F238E27FC236}">
                  <a16:creationId xmlns:a16="http://schemas.microsoft.com/office/drawing/2014/main" xmlns="" id="{FEA07215-F2CA-4961-B414-80DDAEB82062}"/>
                </a:ext>
              </a:extLst>
            </p:cNvPr>
            <p:cNvGraphicFramePr>
              <a:graphicFrameLocks noChangeAspect="1"/>
            </p:cNvGraphicFramePr>
            <p:nvPr/>
          </p:nvGraphicFramePr>
          <p:xfrm>
            <a:off x="1066" y="1888"/>
            <a:ext cx="317" cy="220"/>
          </p:xfrm>
          <a:graphic>
            <a:graphicData uri="http://schemas.openxmlformats.org/presentationml/2006/ole">
              <mc:AlternateContent xmlns:mc="http://schemas.openxmlformats.org/markup-compatibility/2006">
                <mc:Choice xmlns:v="urn:schemas-microsoft-com:vml" Requires="v">
                  <p:oleObj spid="_x0000_s17861" name="Equation" r:id="rId5" imgW="215713" imgH="152268" progId="Equation.DSMT4">
                    <p:embed/>
                  </p:oleObj>
                </mc:Choice>
                <mc:Fallback>
                  <p:oleObj name="Equation" r:id="rId5" imgW="215713" imgH="152268" progId="Equation.DSMT4">
                    <p:embed/>
                    <p:pic>
                      <p:nvPicPr>
                        <p:cNvPr id="1947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1888"/>
                          <a:ext cx="31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a:extLst>
                <a:ext uri="{FF2B5EF4-FFF2-40B4-BE49-F238E27FC236}">
                  <a16:creationId xmlns:a16="http://schemas.microsoft.com/office/drawing/2014/main" xmlns="" id="{4D49D842-0C85-4D54-8B26-05A23600E3B0}"/>
                </a:ext>
              </a:extLst>
            </p:cNvPr>
            <p:cNvGraphicFramePr>
              <a:graphicFrameLocks noChangeAspect="1"/>
            </p:cNvGraphicFramePr>
            <p:nvPr/>
          </p:nvGraphicFramePr>
          <p:xfrm>
            <a:off x="2789" y="2251"/>
            <a:ext cx="544" cy="304"/>
          </p:xfrm>
          <a:graphic>
            <a:graphicData uri="http://schemas.openxmlformats.org/presentationml/2006/ole">
              <mc:AlternateContent xmlns:mc="http://schemas.openxmlformats.org/markup-compatibility/2006">
                <mc:Choice xmlns:v="urn:schemas-microsoft-com:vml" Requires="v">
                  <p:oleObj spid="_x0000_s17862" name="Equation" r:id="rId7" imgW="406224" imgH="228501" progId="Equation.DSMT4">
                    <p:embed/>
                  </p:oleObj>
                </mc:Choice>
                <mc:Fallback>
                  <p:oleObj name="Equation" r:id="rId7" imgW="406224" imgH="228501" progId="Equation.DSMT4">
                    <p:embed/>
                    <p:pic>
                      <p:nvPicPr>
                        <p:cNvPr id="1947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9" y="2251"/>
                          <a:ext cx="54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
              <a:extLst>
                <a:ext uri="{FF2B5EF4-FFF2-40B4-BE49-F238E27FC236}">
                  <a16:creationId xmlns:a16="http://schemas.microsoft.com/office/drawing/2014/main" xmlns="" id="{46252FB5-7E67-40BF-B277-C1A9482A2748}"/>
                </a:ext>
              </a:extLst>
            </p:cNvPr>
            <p:cNvGraphicFramePr>
              <a:graphicFrameLocks noChangeAspect="1"/>
            </p:cNvGraphicFramePr>
            <p:nvPr/>
          </p:nvGraphicFramePr>
          <p:xfrm>
            <a:off x="1746" y="2160"/>
            <a:ext cx="816" cy="490"/>
          </p:xfrm>
          <a:graphic>
            <a:graphicData uri="http://schemas.openxmlformats.org/presentationml/2006/ole">
              <mc:AlternateContent xmlns:mc="http://schemas.openxmlformats.org/markup-compatibility/2006">
                <mc:Choice xmlns:v="urn:schemas-microsoft-com:vml" Requires="v">
                  <p:oleObj spid="_x0000_s17863" name="Equation" r:id="rId9" imgW="710891" imgH="431613" progId="Equation.DSMT4">
                    <p:embed/>
                  </p:oleObj>
                </mc:Choice>
                <mc:Fallback>
                  <p:oleObj name="Equation" r:id="rId9" imgW="710891" imgH="431613" progId="Equation.DSMT4">
                    <p:embed/>
                    <p:pic>
                      <p:nvPicPr>
                        <p:cNvPr id="1947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 y="2160"/>
                          <a:ext cx="8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 name="Object 16">
            <a:extLst>
              <a:ext uri="{FF2B5EF4-FFF2-40B4-BE49-F238E27FC236}">
                <a16:creationId xmlns:a16="http://schemas.microsoft.com/office/drawing/2014/main" xmlns="" id="{AF3E503A-F519-4066-A6C9-D13827D359AA}"/>
              </a:ext>
            </a:extLst>
          </p:cNvPr>
          <p:cNvGraphicFramePr>
            <a:graphicFrameLocks noChangeAspect="1"/>
          </p:cNvGraphicFramePr>
          <p:nvPr>
            <p:extLst>
              <p:ext uri="{D42A27DB-BD31-4B8C-83A1-F6EECF244321}">
                <p14:modId xmlns:p14="http://schemas.microsoft.com/office/powerpoint/2010/main" val="2376879956"/>
              </p:ext>
            </p:extLst>
          </p:nvPr>
        </p:nvGraphicFramePr>
        <p:xfrm>
          <a:off x="2750399" y="4385994"/>
          <a:ext cx="4818062" cy="769938"/>
        </p:xfrm>
        <a:graphic>
          <a:graphicData uri="http://schemas.openxmlformats.org/presentationml/2006/ole">
            <mc:AlternateContent xmlns:mc="http://schemas.openxmlformats.org/markup-compatibility/2006">
              <mc:Choice xmlns:v="urn:schemas-microsoft-com:vml" Requires="v">
                <p:oleObj spid="_x0000_s17864" name="Equation" r:id="rId11" imgW="2146300" imgH="342900" progId="Equation.DSMT4">
                  <p:embed/>
                </p:oleObj>
              </mc:Choice>
              <mc:Fallback>
                <p:oleObj name="Equation" r:id="rId11" imgW="2146300" imgH="342900" progId="Equation.DSMT4">
                  <p:embed/>
                  <p:pic>
                    <p:nvPicPr>
                      <p:cNvPr id="19467"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0399" y="4385994"/>
                        <a:ext cx="4818062"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7208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1BC974-37F9-4AB8-8239-C0C780BE4CA5}"/>
              </a:ext>
            </a:extLst>
          </p:cNvPr>
          <p:cNvSpPr>
            <a:spLocks noGrp="1"/>
          </p:cNvSpPr>
          <p:nvPr>
            <p:ph type="title"/>
          </p:nvPr>
        </p:nvSpPr>
        <p:spPr/>
        <p:txBody>
          <a:bodyPr/>
          <a:lstStyle/>
          <a:p>
            <a:r>
              <a:rPr lang="zh-CN" altLang="en-US" dirty="0"/>
              <a:t>数学模型－非线性可分（</a:t>
            </a:r>
            <a:r>
              <a:rPr lang="en-US" altLang="zh-CN" dirty="0"/>
              <a:t>9</a:t>
            </a:r>
            <a:r>
              <a:rPr lang="zh-CN" altLang="en-US" dirty="0"/>
              <a:t>）</a:t>
            </a:r>
          </a:p>
        </p:txBody>
      </p:sp>
      <p:sp>
        <p:nvSpPr>
          <p:cNvPr id="3" name="内容占位符 2">
            <a:extLst>
              <a:ext uri="{FF2B5EF4-FFF2-40B4-BE49-F238E27FC236}">
                <a16:creationId xmlns:a16="http://schemas.microsoft.com/office/drawing/2014/main" xmlns="" id="{3583A3CC-2264-4526-81D9-0673C756A63A}"/>
              </a:ext>
            </a:extLst>
          </p:cNvPr>
          <p:cNvSpPr>
            <a:spLocks noGrp="1"/>
          </p:cNvSpPr>
          <p:nvPr>
            <p:ph sz="quarter" idx="10"/>
          </p:nvPr>
        </p:nvSpPr>
        <p:spPr/>
        <p:txBody>
          <a:bodyPr/>
          <a:lstStyle/>
          <a:p>
            <a:r>
              <a:rPr lang="zh-CN" altLang="en-US" dirty="0"/>
              <a:t>线性</a:t>
            </a:r>
            <a:r>
              <a:rPr lang="en-US" altLang="zh-CN" dirty="0"/>
              <a:t>SVM</a:t>
            </a:r>
            <a:r>
              <a:rPr lang="zh-CN" altLang="en-US" dirty="0"/>
              <a:t>通过核函数扩展为非线性</a:t>
            </a:r>
            <a:r>
              <a:rPr lang="en-US" altLang="zh-CN" dirty="0"/>
              <a:t>SVM</a:t>
            </a:r>
          </a:p>
          <a:p>
            <a:pPr lvl="1"/>
            <a:r>
              <a:rPr lang="zh-CN" altLang="en-US" dirty="0"/>
              <a:t>例：</a:t>
            </a:r>
            <a:r>
              <a:rPr lang="en-US" altLang="zh-CN" dirty="0">
                <a:cs typeface="Times New Roman" pitchFamily="18" charset="0"/>
              </a:rPr>
              <a:t>XOR</a:t>
            </a:r>
            <a:r>
              <a:rPr lang="zh-CN" altLang="en-US" dirty="0">
                <a:cs typeface="Times New Roman" pitchFamily="18" charset="0"/>
              </a:rPr>
              <a:t>问题中我们构造了一个非线性映射实现了特征的升维：</a:t>
            </a:r>
            <a:endParaRPr lang="en-US" altLang="zh-CN" dirty="0">
              <a:cs typeface="Times New Roman" pitchFamily="18" charset="0"/>
            </a:endParaRPr>
          </a:p>
          <a:p>
            <a:pPr lvl="1"/>
            <a:endParaRPr lang="en-US" altLang="zh-CN" dirty="0">
              <a:cs typeface="Times New Roman" pitchFamily="18" charset="0"/>
            </a:endParaRPr>
          </a:p>
          <a:p>
            <a:pPr lvl="1"/>
            <a:endParaRPr lang="en-US" altLang="zh-CN" dirty="0">
              <a:cs typeface="Times New Roman" pitchFamily="18" charset="0"/>
            </a:endParaRPr>
          </a:p>
          <a:p>
            <a:pPr lvl="1"/>
            <a:r>
              <a:rPr lang="zh-CN" altLang="en-US" dirty="0"/>
              <a:t>样本点在新的特征空间中的内积为：</a:t>
            </a:r>
            <a:endParaRPr lang="en-US" altLang="zh-CN" dirty="0"/>
          </a:p>
          <a:p>
            <a:pPr lvl="1"/>
            <a:endParaRPr lang="en-US" altLang="zh-CN" dirty="0"/>
          </a:p>
          <a:p>
            <a:pPr lvl="1"/>
            <a:endParaRPr lang="en-US" altLang="zh-CN" dirty="0"/>
          </a:p>
          <a:p>
            <a:pPr lvl="1"/>
            <a:r>
              <a:rPr kumimoji="1" lang="zh-CN" altLang="en-US" kern="0" dirty="0">
                <a:solidFill>
                  <a:srgbClr val="FF0000"/>
                </a:solidFill>
              </a:rPr>
              <a:t>核函数</a:t>
            </a:r>
            <a:r>
              <a:rPr kumimoji="1" lang="zh-CN" altLang="en-US" kern="0" dirty="0"/>
              <a:t>描述了样本点在经过某种特征变换后，在新的特征空间中的内积。</a:t>
            </a:r>
          </a:p>
          <a:p>
            <a:pPr lvl="1"/>
            <a:endParaRPr lang="en-US" altLang="zh-CN" dirty="0"/>
          </a:p>
          <a:p>
            <a:pPr lvl="1"/>
            <a:endParaRPr lang="en-US" altLang="zh-CN" dirty="0">
              <a:cs typeface="Times New Roman" pitchFamily="18" charset="0"/>
            </a:endParaRPr>
          </a:p>
          <a:p>
            <a:pPr lvl="1"/>
            <a:endParaRPr lang="zh-CN" altLang="en-US" dirty="0"/>
          </a:p>
        </p:txBody>
      </p:sp>
      <p:grpSp>
        <p:nvGrpSpPr>
          <p:cNvPr id="4" name="Group 20">
            <a:extLst>
              <a:ext uri="{FF2B5EF4-FFF2-40B4-BE49-F238E27FC236}">
                <a16:creationId xmlns:a16="http://schemas.microsoft.com/office/drawing/2014/main" xmlns="" id="{429FB953-3C22-4B08-829E-977E1872A32E}"/>
              </a:ext>
            </a:extLst>
          </p:cNvPr>
          <p:cNvGrpSpPr>
            <a:grpSpLocks/>
          </p:cNvGrpSpPr>
          <p:nvPr/>
        </p:nvGrpSpPr>
        <p:grpSpPr bwMode="auto">
          <a:xfrm>
            <a:off x="1549904" y="1916832"/>
            <a:ext cx="5448647" cy="1012737"/>
            <a:chOff x="1023" y="1842"/>
            <a:chExt cx="3296" cy="662"/>
          </a:xfrm>
        </p:grpSpPr>
        <p:graphicFrame>
          <p:nvGraphicFramePr>
            <p:cNvPr id="5" name="Object 5">
              <a:extLst>
                <a:ext uri="{FF2B5EF4-FFF2-40B4-BE49-F238E27FC236}">
                  <a16:creationId xmlns:a16="http://schemas.microsoft.com/office/drawing/2014/main" xmlns="" id="{753E2B5D-A052-48D6-92B4-4E6D511947EE}"/>
                </a:ext>
              </a:extLst>
            </p:cNvPr>
            <p:cNvGraphicFramePr>
              <a:graphicFrameLocks noChangeAspect="1"/>
            </p:cNvGraphicFramePr>
            <p:nvPr>
              <p:extLst>
                <p:ext uri="{D42A27DB-BD31-4B8C-83A1-F6EECF244321}">
                  <p14:modId xmlns:p14="http://schemas.microsoft.com/office/powerpoint/2010/main" val="754913741"/>
                </p:ext>
              </p:extLst>
            </p:nvPr>
          </p:nvGraphicFramePr>
          <p:xfrm>
            <a:off x="1023" y="2181"/>
            <a:ext cx="3296" cy="323"/>
          </p:xfrm>
          <a:graphic>
            <a:graphicData uri="http://schemas.openxmlformats.org/presentationml/2006/ole">
              <mc:AlternateContent xmlns:mc="http://schemas.openxmlformats.org/markup-compatibility/2006">
                <mc:Choice xmlns:v="urn:schemas-microsoft-com:vml" Requires="v">
                  <p:oleObj spid="_x0000_s16843" name="Equation" r:id="rId3" imgW="2717800" imgH="266700" progId="Equation.DSMT4">
                    <p:embed/>
                  </p:oleObj>
                </mc:Choice>
                <mc:Fallback>
                  <p:oleObj name="Equation" r:id="rId3" imgW="2717800" imgH="266700" progId="Equation.DSMT4">
                    <p:embed/>
                    <p:pic>
                      <p:nvPicPr>
                        <p:cNvPr id="18443" name="Object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23" y="2181"/>
                          <a:ext cx="3296"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xmlns="" id="{03C58933-AD09-4AC1-B4AF-4DF552D06BD6}"/>
                </a:ext>
              </a:extLst>
            </p:cNvPr>
            <p:cNvGraphicFramePr>
              <a:graphicFrameLocks noChangeAspect="1"/>
            </p:cNvGraphicFramePr>
            <p:nvPr>
              <p:extLst>
                <p:ext uri="{D42A27DB-BD31-4B8C-83A1-F6EECF244321}">
                  <p14:modId xmlns:p14="http://schemas.microsoft.com/office/powerpoint/2010/main" val="1553612065"/>
                </p:ext>
              </p:extLst>
            </p:nvPr>
          </p:nvGraphicFramePr>
          <p:xfrm>
            <a:off x="1383" y="1842"/>
            <a:ext cx="2197" cy="339"/>
          </p:xfrm>
          <a:graphic>
            <a:graphicData uri="http://schemas.openxmlformats.org/presentationml/2006/ole">
              <mc:AlternateContent xmlns:mc="http://schemas.openxmlformats.org/markup-compatibility/2006">
                <mc:Choice xmlns:v="urn:schemas-microsoft-com:vml" Requires="v">
                  <p:oleObj spid="_x0000_s16844" name="Equation" r:id="rId4" imgW="1497950" imgH="241195" progId="Equation.DSMT4">
                    <p:embed/>
                  </p:oleObj>
                </mc:Choice>
                <mc:Fallback>
                  <p:oleObj name="Equation" r:id="rId4" imgW="1497950" imgH="241195" progId="Equation.DSMT4">
                    <p:embed/>
                    <p:pic>
                      <p:nvPicPr>
                        <p:cNvPr id="1844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1842"/>
                          <a:ext cx="2197"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 name="Line 15">
            <a:extLst>
              <a:ext uri="{FF2B5EF4-FFF2-40B4-BE49-F238E27FC236}">
                <a16:creationId xmlns:a16="http://schemas.microsoft.com/office/drawing/2014/main" xmlns="" id="{D2ED9A7C-2C37-4183-8A1E-8760E027E3B0}"/>
              </a:ext>
            </a:extLst>
          </p:cNvPr>
          <p:cNvSpPr>
            <a:spLocks noChangeShapeType="1"/>
          </p:cNvSpPr>
          <p:nvPr/>
        </p:nvSpPr>
        <p:spPr bwMode="auto">
          <a:xfrm>
            <a:off x="4608004" y="4184234"/>
            <a:ext cx="19716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 name="Object 9">
            <a:extLst>
              <a:ext uri="{FF2B5EF4-FFF2-40B4-BE49-F238E27FC236}">
                <a16:creationId xmlns:a16="http://schemas.microsoft.com/office/drawing/2014/main" xmlns="" id="{3EE2FB2B-8DAD-45FD-A5A4-4AB4D819F251}"/>
              </a:ext>
            </a:extLst>
          </p:cNvPr>
          <p:cNvGraphicFramePr>
            <a:graphicFrameLocks noChangeAspect="1"/>
          </p:cNvGraphicFramePr>
          <p:nvPr>
            <p:extLst>
              <p:ext uri="{D42A27DB-BD31-4B8C-83A1-F6EECF244321}">
                <p14:modId xmlns:p14="http://schemas.microsoft.com/office/powerpoint/2010/main" val="2650198335"/>
              </p:ext>
            </p:extLst>
          </p:nvPr>
        </p:nvGraphicFramePr>
        <p:xfrm>
          <a:off x="6659613" y="4041760"/>
          <a:ext cx="781583" cy="347709"/>
        </p:xfrm>
        <a:graphic>
          <a:graphicData uri="http://schemas.openxmlformats.org/presentationml/2006/ole">
            <mc:AlternateContent xmlns:mc="http://schemas.openxmlformats.org/markup-compatibility/2006">
              <mc:Choice xmlns:v="urn:schemas-microsoft-com:vml" Requires="v">
                <p:oleObj spid="_x0000_s16845" name="Equation" r:id="rId6" imgW="457002" imgH="203112" progId="Equation.DSMT4">
                  <p:embed/>
                </p:oleObj>
              </mc:Choice>
              <mc:Fallback>
                <p:oleObj name="Equation" r:id="rId6" imgW="457002" imgH="203112" progId="Equation.DSMT4">
                  <p:embed/>
                  <p:pic>
                    <p:nvPicPr>
                      <p:cNvPr id="1843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9613" y="4041760"/>
                        <a:ext cx="781583" cy="347709"/>
                      </a:xfrm>
                      <a:prstGeom prst="rect">
                        <a:avLst/>
                      </a:prstGeom>
                      <a:noFill/>
                      <a:ln>
                        <a:noFill/>
                      </a:ln>
                      <a:effectLst/>
                    </p:spPr>
                  </p:pic>
                </p:oleObj>
              </mc:Fallback>
            </mc:AlternateContent>
          </a:graphicData>
        </a:graphic>
      </p:graphicFrame>
      <p:graphicFrame>
        <p:nvGraphicFramePr>
          <p:cNvPr id="9" name="Object 10">
            <a:extLst>
              <a:ext uri="{FF2B5EF4-FFF2-40B4-BE49-F238E27FC236}">
                <a16:creationId xmlns:a16="http://schemas.microsoft.com/office/drawing/2014/main" xmlns="" id="{BDC07A7B-FC2D-4041-8374-DF317EC4DBD8}"/>
              </a:ext>
            </a:extLst>
          </p:cNvPr>
          <p:cNvGraphicFramePr>
            <a:graphicFrameLocks noChangeAspect="1"/>
          </p:cNvGraphicFramePr>
          <p:nvPr>
            <p:extLst>
              <p:ext uri="{D42A27DB-BD31-4B8C-83A1-F6EECF244321}">
                <p14:modId xmlns:p14="http://schemas.microsoft.com/office/powerpoint/2010/main" val="3833301152"/>
              </p:ext>
            </p:extLst>
          </p:nvPr>
        </p:nvGraphicFramePr>
        <p:xfrm>
          <a:off x="2961399" y="3921868"/>
          <a:ext cx="1584201" cy="467601"/>
        </p:xfrm>
        <a:graphic>
          <a:graphicData uri="http://schemas.openxmlformats.org/presentationml/2006/ole">
            <mc:AlternateContent xmlns:mc="http://schemas.openxmlformats.org/markup-compatibility/2006">
              <mc:Choice xmlns:v="urn:schemas-microsoft-com:vml" Requires="v">
                <p:oleObj spid="_x0000_s16846" name="Equation" r:id="rId8" imgW="774364" imgH="228501" progId="Equation.DSMT4">
                  <p:embed/>
                </p:oleObj>
              </mc:Choice>
              <mc:Fallback>
                <p:oleObj name="Equation" r:id="rId8" imgW="774364" imgH="228501" progId="Equation.DSMT4">
                  <p:embed/>
                  <p:pic>
                    <p:nvPicPr>
                      <p:cNvPr id="1844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1399" y="3921868"/>
                        <a:ext cx="1584201" cy="467601"/>
                      </a:xfrm>
                      <a:prstGeom prst="rect">
                        <a:avLst/>
                      </a:prstGeom>
                      <a:noFill/>
                      <a:ln>
                        <a:noFill/>
                      </a:ln>
                      <a:effectLst/>
                    </p:spPr>
                  </p:pic>
                </p:oleObj>
              </mc:Fallback>
            </mc:AlternateContent>
          </a:graphicData>
        </a:graphic>
      </p:graphicFrame>
      <p:graphicFrame>
        <p:nvGraphicFramePr>
          <p:cNvPr id="10" name="Object 11">
            <a:extLst>
              <a:ext uri="{FF2B5EF4-FFF2-40B4-BE49-F238E27FC236}">
                <a16:creationId xmlns:a16="http://schemas.microsoft.com/office/drawing/2014/main" xmlns="" id="{DD13FBCE-0D44-42B7-9203-2E06E94D0D50}"/>
              </a:ext>
            </a:extLst>
          </p:cNvPr>
          <p:cNvGraphicFramePr>
            <a:graphicFrameLocks noChangeAspect="1"/>
          </p:cNvGraphicFramePr>
          <p:nvPr>
            <p:extLst>
              <p:ext uri="{D42A27DB-BD31-4B8C-83A1-F6EECF244321}">
                <p14:modId xmlns:p14="http://schemas.microsoft.com/office/powerpoint/2010/main" val="3884251747"/>
              </p:ext>
            </p:extLst>
          </p:nvPr>
        </p:nvGraphicFramePr>
        <p:xfrm>
          <a:off x="1202092" y="3410983"/>
          <a:ext cx="6624736" cy="427361"/>
        </p:xfrm>
        <a:graphic>
          <a:graphicData uri="http://schemas.openxmlformats.org/presentationml/2006/ole">
            <mc:AlternateContent xmlns:mc="http://schemas.openxmlformats.org/markup-compatibility/2006">
              <mc:Choice xmlns:v="urn:schemas-microsoft-com:vml" Requires="v">
                <p:oleObj spid="_x0000_s16847" name="Equation" r:id="rId10" imgW="3429000" imgH="228600" progId="Equation.DSMT4">
                  <p:embed/>
                </p:oleObj>
              </mc:Choice>
              <mc:Fallback>
                <p:oleObj name="Equation" r:id="rId10" imgW="3429000" imgH="228600" progId="Equation.DSMT4">
                  <p:embed/>
                  <p:pic>
                    <p:nvPicPr>
                      <p:cNvPr id="18441"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092" y="3410983"/>
                        <a:ext cx="6624736" cy="427361"/>
                      </a:xfrm>
                      <a:prstGeom prst="rect">
                        <a:avLst/>
                      </a:prstGeom>
                      <a:noFill/>
                      <a:ln>
                        <a:noFill/>
                      </a:ln>
                      <a:effectLst/>
                    </p:spPr>
                  </p:pic>
                </p:oleObj>
              </mc:Fallback>
            </mc:AlternateContent>
          </a:graphicData>
        </a:graphic>
      </p:graphicFrame>
      <p:pic>
        <p:nvPicPr>
          <p:cNvPr id="11" name="Picture 7" descr="wxor1">
            <a:extLst>
              <a:ext uri="{FF2B5EF4-FFF2-40B4-BE49-F238E27FC236}">
                <a16:creationId xmlns:a16="http://schemas.microsoft.com/office/drawing/2014/main" xmlns="" id="{E10C63B1-FE30-42B4-9311-CC903E1F4FE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16349" y="4940596"/>
            <a:ext cx="2105348" cy="161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a:extLst>
              <a:ext uri="{FF2B5EF4-FFF2-40B4-BE49-F238E27FC236}">
                <a16:creationId xmlns:a16="http://schemas.microsoft.com/office/drawing/2014/main" xmlns="" id="{971414F9-FC2B-4232-9635-3C7F49C5F4A5}"/>
              </a:ext>
            </a:extLst>
          </p:cNvPr>
          <p:cNvSpPr>
            <a:spLocks noChangeArrowheads="1"/>
          </p:cNvSpPr>
          <p:nvPr/>
        </p:nvSpPr>
        <p:spPr bwMode="auto">
          <a:xfrm>
            <a:off x="4941932" y="5526470"/>
            <a:ext cx="2663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Clr>
                <a:schemeClr val="accent2"/>
              </a:buCl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利用支持向量机求解异或问题的结果示意图</a:t>
            </a:r>
          </a:p>
        </p:txBody>
      </p:sp>
    </p:spTree>
    <p:extLst>
      <p:ext uri="{BB962C8B-B14F-4D97-AF65-F5344CB8AC3E}">
        <p14:creationId xmlns:p14="http://schemas.microsoft.com/office/powerpoint/2010/main" val="3567047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576437-298E-43AB-9DE1-16875F233931}"/>
              </a:ext>
            </a:extLst>
          </p:cNvPr>
          <p:cNvSpPr>
            <a:spLocks noGrp="1"/>
          </p:cNvSpPr>
          <p:nvPr>
            <p:ph type="title"/>
          </p:nvPr>
        </p:nvSpPr>
        <p:spPr/>
        <p:txBody>
          <a:bodyPr/>
          <a:lstStyle/>
          <a:p>
            <a:r>
              <a:rPr lang="en-US" altLang="zh-CN" dirty="0"/>
              <a:t>6.2 </a:t>
            </a:r>
            <a:r>
              <a:rPr lang="zh-CN" altLang="en-US" dirty="0"/>
              <a:t>用后向传播分类</a:t>
            </a:r>
          </a:p>
        </p:txBody>
      </p:sp>
      <p:sp>
        <p:nvSpPr>
          <p:cNvPr id="3" name="内容占位符 2">
            <a:extLst>
              <a:ext uri="{FF2B5EF4-FFF2-40B4-BE49-F238E27FC236}">
                <a16:creationId xmlns:a16="http://schemas.microsoft.com/office/drawing/2014/main" xmlns="" id="{1CD3C419-845A-4377-960D-BD36736CABE6}"/>
              </a:ext>
            </a:extLst>
          </p:cNvPr>
          <p:cNvSpPr>
            <a:spLocks noGrp="1"/>
          </p:cNvSpPr>
          <p:nvPr>
            <p:ph sz="quarter" idx="10"/>
          </p:nvPr>
        </p:nvSpPr>
        <p:spPr/>
        <p:txBody>
          <a:bodyPr/>
          <a:lstStyle/>
          <a:p>
            <a:pPr>
              <a:lnSpc>
                <a:spcPct val="120000"/>
              </a:lnSpc>
              <a:spcBef>
                <a:spcPts val="600"/>
              </a:spcBef>
            </a:pPr>
            <a:r>
              <a:rPr lang="zh-CN" altLang="en-US" sz="2000" dirty="0">
                <a:solidFill>
                  <a:schemeClr val="tx1"/>
                </a:solidFill>
              </a:rPr>
              <a:t>神经网络最早是由心理学家和神经学家提出，旨在寻求开发和检验神经的计算模拟。</a:t>
            </a:r>
            <a:endParaRPr lang="en-US" altLang="zh-CN" sz="2000" dirty="0">
              <a:solidFill>
                <a:schemeClr val="tx1"/>
              </a:solidFill>
            </a:endParaRPr>
          </a:p>
          <a:p>
            <a:pPr>
              <a:lnSpc>
                <a:spcPct val="120000"/>
              </a:lnSpc>
              <a:spcBef>
                <a:spcPts val="600"/>
              </a:spcBef>
            </a:pPr>
            <a:r>
              <a:rPr lang="zh-CN" altLang="en-US" sz="2000" dirty="0">
                <a:solidFill>
                  <a:schemeClr val="tx1"/>
                </a:solidFill>
              </a:rPr>
              <a:t>在学习阶段，通过调整神经网络的权，使得能够预测输入样本的正确类标号来学习。由于单元之间的连接，神经网络学习又称连接者学习。</a:t>
            </a:r>
            <a:endParaRPr lang="en-US" altLang="zh-CN" sz="2000" dirty="0">
              <a:solidFill>
                <a:schemeClr val="tx1"/>
              </a:solidFill>
            </a:endParaRPr>
          </a:p>
          <a:p>
            <a:pPr>
              <a:lnSpc>
                <a:spcPct val="120000"/>
              </a:lnSpc>
              <a:spcBef>
                <a:spcPts val="600"/>
              </a:spcBef>
            </a:pPr>
            <a:r>
              <a:rPr lang="zh-CN" altLang="en-US" sz="2000" dirty="0">
                <a:solidFill>
                  <a:schemeClr val="tx1"/>
                </a:solidFill>
              </a:rPr>
              <a:t>神经网络需要很长的训练时间，因而更适合具有足够长训练时间的应用；它需要大量的参数，如网络拓扑或“结构”，通常靠经验确定；由于人们很难解释学习之中权的符号含义，神经网络常常因其可解释性差而受到批评。这些</a:t>
            </a:r>
            <a:r>
              <a:rPr lang="zh-CN" altLang="en-US" sz="2000" b="1" dirty="0">
                <a:solidFill>
                  <a:srgbClr val="FF0000"/>
                </a:solidFill>
              </a:rPr>
              <a:t>不足</a:t>
            </a:r>
            <a:r>
              <a:rPr lang="zh-CN" altLang="en-US" sz="2000" dirty="0">
                <a:solidFill>
                  <a:schemeClr val="tx1"/>
                </a:solidFill>
              </a:rPr>
              <a:t>使得神经网络在数据挖掘的初期并不看好。</a:t>
            </a:r>
            <a:endParaRPr lang="en-US" altLang="zh-CN" sz="2000" dirty="0">
              <a:solidFill>
                <a:schemeClr val="tx1"/>
              </a:solidFill>
            </a:endParaRPr>
          </a:p>
          <a:p>
            <a:pPr>
              <a:lnSpc>
                <a:spcPct val="120000"/>
              </a:lnSpc>
              <a:spcBef>
                <a:spcPts val="600"/>
              </a:spcBef>
            </a:pPr>
            <a:r>
              <a:rPr lang="zh-CN" altLang="en-US" sz="2000" dirty="0">
                <a:solidFill>
                  <a:schemeClr val="tx1"/>
                </a:solidFill>
              </a:rPr>
              <a:t>神经网络的</a:t>
            </a:r>
            <a:r>
              <a:rPr lang="zh-CN" altLang="en-US" sz="2000" b="1" dirty="0">
                <a:solidFill>
                  <a:srgbClr val="FF0000"/>
                </a:solidFill>
              </a:rPr>
              <a:t>优点</a:t>
            </a:r>
            <a:r>
              <a:rPr lang="zh-CN" altLang="en-US" sz="2000" dirty="0">
                <a:solidFill>
                  <a:schemeClr val="tx1"/>
                </a:solidFill>
              </a:rPr>
              <a:t>包括其对噪音数据的高承受能力，以及它对未经训练的数据的分类能力。</a:t>
            </a:r>
            <a:endParaRPr lang="en-US" altLang="zh-CN" sz="2000" dirty="0">
              <a:solidFill>
                <a:schemeClr val="tx1"/>
              </a:solidFill>
            </a:endParaRPr>
          </a:p>
          <a:p>
            <a:pPr>
              <a:lnSpc>
                <a:spcPct val="120000"/>
              </a:lnSpc>
              <a:spcBef>
                <a:spcPts val="600"/>
              </a:spcBef>
            </a:pPr>
            <a:r>
              <a:rPr lang="zh-CN" altLang="en-US" sz="2000" dirty="0">
                <a:solidFill>
                  <a:schemeClr val="tx1"/>
                </a:solidFill>
              </a:rPr>
              <a:t>另外，最近已提出了一些由训练过的神经网络提取规则的算法，推动了神经网络在数据挖掘分类和预方面的应用。</a:t>
            </a:r>
          </a:p>
          <a:p>
            <a:endParaRPr lang="zh-CN" altLang="en-US" dirty="0"/>
          </a:p>
        </p:txBody>
      </p:sp>
    </p:spTree>
    <p:extLst>
      <p:ext uri="{BB962C8B-B14F-4D97-AF65-F5344CB8AC3E}">
        <p14:creationId xmlns:p14="http://schemas.microsoft.com/office/powerpoint/2010/main" val="682008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C933F7-C583-4733-B494-A81B0C85ABEE}"/>
              </a:ext>
            </a:extLst>
          </p:cNvPr>
          <p:cNvSpPr>
            <a:spLocks noGrp="1"/>
          </p:cNvSpPr>
          <p:nvPr>
            <p:ph type="title"/>
          </p:nvPr>
        </p:nvSpPr>
        <p:spPr/>
        <p:txBody>
          <a:bodyPr/>
          <a:lstStyle/>
          <a:p>
            <a:r>
              <a:rPr lang="zh-CN" altLang="en-US" dirty="0"/>
              <a:t>多层前馈神经网络</a:t>
            </a:r>
          </a:p>
        </p:txBody>
      </p:sp>
      <p:sp>
        <p:nvSpPr>
          <p:cNvPr id="3" name="内容占位符 2">
            <a:extLst>
              <a:ext uri="{FF2B5EF4-FFF2-40B4-BE49-F238E27FC236}">
                <a16:creationId xmlns:a16="http://schemas.microsoft.com/office/drawing/2014/main" xmlns="" id="{8DB4B8DB-C8CC-4B1D-B605-2AED365DD6F0}"/>
              </a:ext>
            </a:extLst>
          </p:cNvPr>
          <p:cNvSpPr>
            <a:spLocks noGrp="1"/>
          </p:cNvSpPr>
          <p:nvPr>
            <p:ph sz="quarter" idx="10"/>
          </p:nvPr>
        </p:nvSpPr>
        <p:spPr/>
        <p:txBody>
          <a:bodyPr/>
          <a:lstStyle/>
          <a:p>
            <a:r>
              <a:rPr lang="zh-CN" altLang="en-US" dirty="0">
                <a:solidFill>
                  <a:schemeClr val="tx1"/>
                </a:solidFill>
              </a:rPr>
              <a:t>多层前馈神经网络由一个输入层、一个或多个隐藏层和一个输出层组成</a:t>
            </a:r>
            <a:endParaRPr lang="en-US" altLang="zh-CN" dirty="0">
              <a:solidFill>
                <a:schemeClr val="tx1"/>
              </a:solidFill>
            </a:endParaRPr>
          </a:p>
          <a:p>
            <a:r>
              <a:rPr lang="zh-CN" altLang="en-US" dirty="0">
                <a:solidFill>
                  <a:schemeClr val="tx1"/>
                </a:solidFill>
              </a:rPr>
              <a:t>输入层的单元称为输入单元，隐藏层和输出层的单元称为神经节点或输出单元</a:t>
            </a:r>
            <a:endParaRPr lang="en-US" altLang="zh-CN" dirty="0">
              <a:solidFill>
                <a:schemeClr val="tx1"/>
              </a:solidFill>
            </a:endParaRPr>
          </a:p>
          <a:p>
            <a:r>
              <a:rPr lang="zh-CN" altLang="en-US" dirty="0">
                <a:solidFill>
                  <a:schemeClr val="tx1"/>
                </a:solidFill>
              </a:rPr>
              <a:t>一个多层前馈神经网络的</a:t>
            </a:r>
            <a:r>
              <a:rPr lang="zh-CN" altLang="en-US" dirty="0">
                <a:solidFill>
                  <a:srgbClr val="FF0000"/>
                </a:solidFill>
              </a:rPr>
              <a:t>例子</a:t>
            </a:r>
            <a:r>
              <a:rPr lang="zh-CN" altLang="en-US" dirty="0">
                <a:solidFill>
                  <a:schemeClr val="tx1"/>
                </a:solidFill>
              </a:rPr>
              <a:t>：</a:t>
            </a:r>
          </a:p>
          <a:p>
            <a:endParaRPr lang="en-US" altLang="zh-CN" dirty="0">
              <a:solidFill>
                <a:schemeClr val="tx1"/>
              </a:solidFill>
            </a:endParaRPr>
          </a:p>
          <a:p>
            <a:endParaRPr lang="zh-CN" altLang="en-US" dirty="0">
              <a:solidFill>
                <a:schemeClr val="tx1"/>
              </a:solidFill>
            </a:endParaRPr>
          </a:p>
          <a:p>
            <a:endParaRPr lang="zh-CN" altLang="en-US" dirty="0"/>
          </a:p>
        </p:txBody>
      </p:sp>
      <p:grpSp>
        <p:nvGrpSpPr>
          <p:cNvPr id="4" name="Group 4">
            <a:extLst>
              <a:ext uri="{FF2B5EF4-FFF2-40B4-BE49-F238E27FC236}">
                <a16:creationId xmlns:a16="http://schemas.microsoft.com/office/drawing/2014/main" xmlns="" id="{A6B52D23-9941-43A5-BC03-DD9FBE6D2B03}"/>
              </a:ext>
            </a:extLst>
          </p:cNvPr>
          <p:cNvGrpSpPr>
            <a:grpSpLocks/>
          </p:cNvGrpSpPr>
          <p:nvPr/>
        </p:nvGrpSpPr>
        <p:grpSpPr bwMode="auto">
          <a:xfrm rot="5400000">
            <a:off x="5133395" y="2810154"/>
            <a:ext cx="3060700" cy="4330936"/>
            <a:chOff x="0" y="-29"/>
            <a:chExt cx="2148" cy="3146"/>
          </a:xfrm>
        </p:grpSpPr>
        <p:sp>
          <p:nvSpPr>
            <p:cNvPr id="5" name="Oval 4">
              <a:extLst>
                <a:ext uri="{FF2B5EF4-FFF2-40B4-BE49-F238E27FC236}">
                  <a16:creationId xmlns:a16="http://schemas.microsoft.com/office/drawing/2014/main" xmlns="" id="{B92C6E9D-2778-4B66-86AF-3D9DFB166579}"/>
                </a:ext>
              </a:extLst>
            </p:cNvPr>
            <p:cNvSpPr>
              <a:spLocks noChangeArrowheads="1"/>
            </p:cNvSpPr>
            <p:nvPr/>
          </p:nvSpPr>
          <p:spPr bwMode="auto">
            <a:xfrm>
              <a:off x="194" y="553"/>
              <a:ext cx="340" cy="316"/>
            </a:xfrm>
            <a:prstGeom prst="ellipse">
              <a:avLst/>
            </a:pr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6" name="Oval 5">
              <a:extLst>
                <a:ext uri="{FF2B5EF4-FFF2-40B4-BE49-F238E27FC236}">
                  <a16:creationId xmlns:a16="http://schemas.microsoft.com/office/drawing/2014/main" xmlns="" id="{E32884A1-766B-4816-9356-52DE3065F670}"/>
                </a:ext>
              </a:extLst>
            </p:cNvPr>
            <p:cNvSpPr>
              <a:spLocks noChangeArrowheads="1"/>
            </p:cNvSpPr>
            <p:nvPr/>
          </p:nvSpPr>
          <p:spPr bwMode="auto">
            <a:xfrm>
              <a:off x="894" y="570"/>
              <a:ext cx="340" cy="316"/>
            </a:xfrm>
            <a:prstGeom prst="ellipse">
              <a:avLst/>
            </a:pr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7" name="Oval 6">
              <a:extLst>
                <a:ext uri="{FF2B5EF4-FFF2-40B4-BE49-F238E27FC236}">
                  <a16:creationId xmlns:a16="http://schemas.microsoft.com/office/drawing/2014/main" xmlns="" id="{5DFB683B-B3CF-4D95-9030-285924DC8E84}"/>
                </a:ext>
              </a:extLst>
            </p:cNvPr>
            <p:cNvSpPr>
              <a:spLocks noChangeArrowheads="1"/>
            </p:cNvSpPr>
            <p:nvPr/>
          </p:nvSpPr>
          <p:spPr bwMode="auto">
            <a:xfrm>
              <a:off x="1558" y="570"/>
              <a:ext cx="340" cy="316"/>
            </a:xfrm>
            <a:prstGeom prst="ellipse">
              <a:avLst/>
            </a:pr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8" name="Oval 7">
              <a:extLst>
                <a:ext uri="{FF2B5EF4-FFF2-40B4-BE49-F238E27FC236}">
                  <a16:creationId xmlns:a16="http://schemas.microsoft.com/office/drawing/2014/main" xmlns="" id="{ECD68EDE-737D-4CD5-9C80-FB60FFEB9950}"/>
                </a:ext>
              </a:extLst>
            </p:cNvPr>
            <p:cNvSpPr>
              <a:spLocks noChangeArrowheads="1"/>
            </p:cNvSpPr>
            <p:nvPr/>
          </p:nvSpPr>
          <p:spPr bwMode="auto">
            <a:xfrm>
              <a:off x="913" y="1360"/>
              <a:ext cx="339" cy="316"/>
            </a:xfrm>
            <a:prstGeom prst="ellipse">
              <a:avLst/>
            </a:prstGeom>
            <a:solidFill>
              <a:schemeClr val="tx1"/>
            </a:solidFill>
            <a:ln w="1270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9" name="Oval 8">
              <a:extLst>
                <a:ext uri="{FF2B5EF4-FFF2-40B4-BE49-F238E27FC236}">
                  <a16:creationId xmlns:a16="http://schemas.microsoft.com/office/drawing/2014/main" xmlns="" id="{21B6A907-B4FB-4F74-BFBB-65BBF7191D37}"/>
                </a:ext>
              </a:extLst>
            </p:cNvPr>
            <p:cNvSpPr>
              <a:spLocks noChangeArrowheads="1"/>
            </p:cNvSpPr>
            <p:nvPr/>
          </p:nvSpPr>
          <p:spPr bwMode="auto">
            <a:xfrm>
              <a:off x="1808" y="1360"/>
              <a:ext cx="340" cy="316"/>
            </a:xfrm>
            <a:prstGeom prst="ellipse">
              <a:avLst/>
            </a:prstGeom>
            <a:solidFill>
              <a:schemeClr val="tx1"/>
            </a:solidFill>
            <a:ln w="1270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10" name="Oval 9">
              <a:extLst>
                <a:ext uri="{FF2B5EF4-FFF2-40B4-BE49-F238E27FC236}">
                  <a16:creationId xmlns:a16="http://schemas.microsoft.com/office/drawing/2014/main" xmlns="" id="{2D5A84A1-E255-42DD-BFE9-B1C90A6DA8AC}"/>
                </a:ext>
              </a:extLst>
            </p:cNvPr>
            <p:cNvSpPr>
              <a:spLocks noChangeArrowheads="1"/>
            </p:cNvSpPr>
            <p:nvPr/>
          </p:nvSpPr>
          <p:spPr bwMode="auto">
            <a:xfrm>
              <a:off x="0" y="1376"/>
              <a:ext cx="340" cy="316"/>
            </a:xfrm>
            <a:prstGeom prst="ellipse">
              <a:avLst/>
            </a:prstGeom>
            <a:solidFill>
              <a:schemeClr val="tx1"/>
            </a:solidFill>
            <a:ln w="12700"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11" name="Oval 10">
              <a:extLst>
                <a:ext uri="{FF2B5EF4-FFF2-40B4-BE49-F238E27FC236}">
                  <a16:creationId xmlns:a16="http://schemas.microsoft.com/office/drawing/2014/main" xmlns="" id="{CE7784EF-F8E3-4B3D-8126-9BEF23F0FC58}"/>
                </a:ext>
              </a:extLst>
            </p:cNvPr>
            <p:cNvSpPr>
              <a:spLocks noChangeArrowheads="1"/>
            </p:cNvSpPr>
            <p:nvPr/>
          </p:nvSpPr>
          <p:spPr bwMode="auto">
            <a:xfrm>
              <a:off x="519" y="2216"/>
              <a:ext cx="339" cy="316"/>
            </a:xfrm>
            <a:prstGeom prst="ellipse">
              <a:avLst/>
            </a:pr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12" name="Oval 11">
              <a:extLst>
                <a:ext uri="{FF2B5EF4-FFF2-40B4-BE49-F238E27FC236}">
                  <a16:creationId xmlns:a16="http://schemas.microsoft.com/office/drawing/2014/main" xmlns="" id="{537BD111-593C-422A-8F50-37441CECF947}"/>
                </a:ext>
              </a:extLst>
            </p:cNvPr>
            <p:cNvSpPr>
              <a:spLocks noChangeArrowheads="1"/>
            </p:cNvSpPr>
            <p:nvPr/>
          </p:nvSpPr>
          <p:spPr bwMode="auto">
            <a:xfrm>
              <a:off x="1361" y="2197"/>
              <a:ext cx="339" cy="316"/>
            </a:xfrm>
            <a:prstGeom prst="ellipse">
              <a:avLst/>
            </a:prstGeom>
            <a:noFill/>
            <a:ln w="12700"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latin typeface="微软雅黑" panose="020B0503020204020204" pitchFamily="34" charset="-122"/>
                <a:ea typeface="微软雅黑" panose="020B0503020204020204" pitchFamily="34" charset="-122"/>
              </a:endParaRPr>
            </a:p>
          </p:txBody>
        </p:sp>
        <p:sp>
          <p:nvSpPr>
            <p:cNvPr id="13" name="Line 12">
              <a:extLst>
                <a:ext uri="{FF2B5EF4-FFF2-40B4-BE49-F238E27FC236}">
                  <a16:creationId xmlns:a16="http://schemas.microsoft.com/office/drawing/2014/main" xmlns="" id="{1B48FCED-0711-43FE-A7D2-6207244E23F8}"/>
                </a:ext>
              </a:extLst>
            </p:cNvPr>
            <p:cNvSpPr>
              <a:spLocks noChangeShapeType="1"/>
            </p:cNvSpPr>
            <p:nvPr/>
          </p:nvSpPr>
          <p:spPr bwMode="auto">
            <a:xfrm flipH="1" flipV="1">
              <a:off x="232" y="1709"/>
              <a:ext cx="320" cy="537"/>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 name="Line 13">
              <a:extLst>
                <a:ext uri="{FF2B5EF4-FFF2-40B4-BE49-F238E27FC236}">
                  <a16:creationId xmlns:a16="http://schemas.microsoft.com/office/drawing/2014/main" xmlns="" id="{217C83CB-A088-438D-8DDD-BC8895CB6356}"/>
                </a:ext>
              </a:extLst>
            </p:cNvPr>
            <p:cNvSpPr>
              <a:spLocks noChangeShapeType="1"/>
            </p:cNvSpPr>
            <p:nvPr/>
          </p:nvSpPr>
          <p:spPr bwMode="auto">
            <a:xfrm flipV="1">
              <a:off x="681" y="1660"/>
              <a:ext cx="303" cy="551"/>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Line 14">
              <a:extLst>
                <a:ext uri="{FF2B5EF4-FFF2-40B4-BE49-F238E27FC236}">
                  <a16:creationId xmlns:a16="http://schemas.microsoft.com/office/drawing/2014/main" xmlns="" id="{550F63F6-08C1-4374-9449-EA85338D34A9}"/>
                </a:ext>
              </a:extLst>
            </p:cNvPr>
            <p:cNvSpPr>
              <a:spLocks noChangeShapeType="1"/>
            </p:cNvSpPr>
            <p:nvPr/>
          </p:nvSpPr>
          <p:spPr bwMode="auto">
            <a:xfrm flipV="1">
              <a:off x="822" y="1643"/>
              <a:ext cx="1022" cy="619"/>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15">
              <a:extLst>
                <a:ext uri="{FF2B5EF4-FFF2-40B4-BE49-F238E27FC236}">
                  <a16:creationId xmlns:a16="http://schemas.microsoft.com/office/drawing/2014/main" xmlns="" id="{3B44A497-2E2B-4883-A93E-82F39CE3C1C4}"/>
                </a:ext>
              </a:extLst>
            </p:cNvPr>
            <p:cNvSpPr>
              <a:spLocks noChangeShapeType="1"/>
            </p:cNvSpPr>
            <p:nvPr/>
          </p:nvSpPr>
          <p:spPr bwMode="auto">
            <a:xfrm flipH="1" flipV="1">
              <a:off x="339" y="1642"/>
              <a:ext cx="1020" cy="586"/>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16">
              <a:extLst>
                <a:ext uri="{FF2B5EF4-FFF2-40B4-BE49-F238E27FC236}">
                  <a16:creationId xmlns:a16="http://schemas.microsoft.com/office/drawing/2014/main" xmlns="" id="{D7D6A2FD-309B-4FB4-AB01-FDA055308E1A}"/>
                </a:ext>
              </a:extLst>
            </p:cNvPr>
            <p:cNvSpPr>
              <a:spLocks noChangeShapeType="1"/>
            </p:cNvSpPr>
            <p:nvPr/>
          </p:nvSpPr>
          <p:spPr bwMode="auto">
            <a:xfrm flipH="1" flipV="1">
              <a:off x="1199" y="1693"/>
              <a:ext cx="322" cy="502"/>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17">
              <a:extLst>
                <a:ext uri="{FF2B5EF4-FFF2-40B4-BE49-F238E27FC236}">
                  <a16:creationId xmlns:a16="http://schemas.microsoft.com/office/drawing/2014/main" xmlns="" id="{B85FBF29-44DB-4405-865B-14703F8209DA}"/>
                </a:ext>
              </a:extLst>
            </p:cNvPr>
            <p:cNvSpPr>
              <a:spLocks noChangeShapeType="1"/>
            </p:cNvSpPr>
            <p:nvPr/>
          </p:nvSpPr>
          <p:spPr bwMode="auto">
            <a:xfrm flipV="1">
              <a:off x="1683" y="1727"/>
              <a:ext cx="287" cy="469"/>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18">
              <a:extLst>
                <a:ext uri="{FF2B5EF4-FFF2-40B4-BE49-F238E27FC236}">
                  <a16:creationId xmlns:a16="http://schemas.microsoft.com/office/drawing/2014/main" xmlns="" id="{3B33A334-8CA6-4B2F-AF2B-1E4ED18423E0}"/>
                </a:ext>
              </a:extLst>
            </p:cNvPr>
            <p:cNvSpPr>
              <a:spLocks noChangeShapeType="1"/>
            </p:cNvSpPr>
            <p:nvPr/>
          </p:nvSpPr>
          <p:spPr bwMode="auto">
            <a:xfrm flipV="1">
              <a:off x="70" y="871"/>
              <a:ext cx="268" cy="519"/>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19">
              <a:extLst>
                <a:ext uri="{FF2B5EF4-FFF2-40B4-BE49-F238E27FC236}">
                  <a16:creationId xmlns:a16="http://schemas.microsoft.com/office/drawing/2014/main" xmlns="" id="{DB277AC0-0071-4ACF-BDC4-8FC7A38721E7}"/>
                </a:ext>
              </a:extLst>
            </p:cNvPr>
            <p:cNvSpPr>
              <a:spLocks noChangeShapeType="1"/>
            </p:cNvSpPr>
            <p:nvPr/>
          </p:nvSpPr>
          <p:spPr bwMode="auto">
            <a:xfrm flipV="1">
              <a:off x="231" y="868"/>
              <a:ext cx="787" cy="504"/>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 name="Line 20">
              <a:extLst>
                <a:ext uri="{FF2B5EF4-FFF2-40B4-BE49-F238E27FC236}">
                  <a16:creationId xmlns:a16="http://schemas.microsoft.com/office/drawing/2014/main" xmlns="" id="{481F5A6E-2D31-49CF-891E-2A71BEF43212}"/>
                </a:ext>
              </a:extLst>
            </p:cNvPr>
            <p:cNvSpPr>
              <a:spLocks noChangeShapeType="1"/>
            </p:cNvSpPr>
            <p:nvPr/>
          </p:nvSpPr>
          <p:spPr bwMode="auto">
            <a:xfrm flipV="1">
              <a:off x="322" y="887"/>
              <a:ext cx="1380" cy="502"/>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21">
              <a:extLst>
                <a:ext uri="{FF2B5EF4-FFF2-40B4-BE49-F238E27FC236}">
                  <a16:creationId xmlns:a16="http://schemas.microsoft.com/office/drawing/2014/main" xmlns="" id="{D4569533-7B1C-4CA4-963B-D5BDC8EBC2CE}"/>
                </a:ext>
              </a:extLst>
            </p:cNvPr>
            <p:cNvSpPr>
              <a:spLocks noChangeShapeType="1"/>
            </p:cNvSpPr>
            <p:nvPr/>
          </p:nvSpPr>
          <p:spPr bwMode="auto">
            <a:xfrm flipH="1" flipV="1">
              <a:off x="481" y="833"/>
              <a:ext cx="1342" cy="572"/>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3" name="Line 22">
              <a:extLst>
                <a:ext uri="{FF2B5EF4-FFF2-40B4-BE49-F238E27FC236}">
                  <a16:creationId xmlns:a16="http://schemas.microsoft.com/office/drawing/2014/main" xmlns="" id="{EFBDB96C-C483-43CB-AC93-04CAE46EFBCB}"/>
                </a:ext>
              </a:extLst>
            </p:cNvPr>
            <p:cNvSpPr>
              <a:spLocks noChangeShapeType="1"/>
            </p:cNvSpPr>
            <p:nvPr/>
          </p:nvSpPr>
          <p:spPr bwMode="auto">
            <a:xfrm flipH="1" flipV="1">
              <a:off x="1805" y="868"/>
              <a:ext cx="197" cy="504"/>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4" name="Line 23">
              <a:extLst>
                <a:ext uri="{FF2B5EF4-FFF2-40B4-BE49-F238E27FC236}">
                  <a16:creationId xmlns:a16="http://schemas.microsoft.com/office/drawing/2014/main" xmlns="" id="{8CDB79A5-ED06-4610-9890-5DF8B53CCBC3}"/>
                </a:ext>
              </a:extLst>
            </p:cNvPr>
            <p:cNvSpPr>
              <a:spLocks noChangeShapeType="1"/>
            </p:cNvSpPr>
            <p:nvPr/>
          </p:nvSpPr>
          <p:spPr bwMode="auto">
            <a:xfrm flipH="1" flipV="1">
              <a:off x="1143" y="918"/>
              <a:ext cx="734" cy="453"/>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5" name="Line 24">
              <a:extLst>
                <a:ext uri="{FF2B5EF4-FFF2-40B4-BE49-F238E27FC236}">
                  <a16:creationId xmlns:a16="http://schemas.microsoft.com/office/drawing/2014/main" xmlns="" id="{8500D180-02AA-4E81-89DE-0B2985A398C3}"/>
                </a:ext>
              </a:extLst>
            </p:cNvPr>
            <p:cNvSpPr>
              <a:spLocks noChangeShapeType="1"/>
            </p:cNvSpPr>
            <p:nvPr/>
          </p:nvSpPr>
          <p:spPr bwMode="auto">
            <a:xfrm flipH="1" flipV="1">
              <a:off x="429" y="888"/>
              <a:ext cx="537" cy="469"/>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Line 25">
              <a:extLst>
                <a:ext uri="{FF2B5EF4-FFF2-40B4-BE49-F238E27FC236}">
                  <a16:creationId xmlns:a16="http://schemas.microsoft.com/office/drawing/2014/main" xmlns="" id="{C9D7CE9F-89E4-4492-8F07-60C57B09E5C1}"/>
                </a:ext>
              </a:extLst>
            </p:cNvPr>
            <p:cNvSpPr>
              <a:spLocks noChangeShapeType="1"/>
            </p:cNvSpPr>
            <p:nvPr/>
          </p:nvSpPr>
          <p:spPr bwMode="auto">
            <a:xfrm flipV="1">
              <a:off x="1074" y="905"/>
              <a:ext cx="0" cy="434"/>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Line 26">
              <a:extLst>
                <a:ext uri="{FF2B5EF4-FFF2-40B4-BE49-F238E27FC236}">
                  <a16:creationId xmlns:a16="http://schemas.microsoft.com/office/drawing/2014/main" xmlns="" id="{5433F6A4-48C2-4DA2-9636-D9A3F163B719}"/>
                </a:ext>
              </a:extLst>
            </p:cNvPr>
            <p:cNvSpPr>
              <a:spLocks noChangeShapeType="1"/>
            </p:cNvSpPr>
            <p:nvPr/>
          </p:nvSpPr>
          <p:spPr bwMode="auto">
            <a:xfrm flipV="1">
              <a:off x="1200" y="939"/>
              <a:ext cx="501" cy="451"/>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 name="Line 27">
              <a:extLst>
                <a:ext uri="{FF2B5EF4-FFF2-40B4-BE49-F238E27FC236}">
                  <a16:creationId xmlns:a16="http://schemas.microsoft.com/office/drawing/2014/main" xmlns="" id="{14518C89-3188-4096-8A8E-CD1BF32B031E}"/>
                </a:ext>
              </a:extLst>
            </p:cNvPr>
            <p:cNvSpPr>
              <a:spLocks noChangeShapeType="1"/>
            </p:cNvSpPr>
            <p:nvPr/>
          </p:nvSpPr>
          <p:spPr bwMode="auto">
            <a:xfrm flipV="1">
              <a:off x="643" y="2532"/>
              <a:ext cx="0" cy="569"/>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 name="Line 28">
              <a:extLst>
                <a:ext uri="{FF2B5EF4-FFF2-40B4-BE49-F238E27FC236}">
                  <a16:creationId xmlns:a16="http://schemas.microsoft.com/office/drawing/2014/main" xmlns="" id="{98C20D59-E045-4419-BDEA-98318309FA8C}"/>
                </a:ext>
              </a:extLst>
            </p:cNvPr>
            <p:cNvSpPr>
              <a:spLocks noChangeShapeType="1"/>
            </p:cNvSpPr>
            <p:nvPr/>
          </p:nvSpPr>
          <p:spPr bwMode="auto">
            <a:xfrm flipV="1">
              <a:off x="1539" y="2549"/>
              <a:ext cx="0" cy="568"/>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 name="Line 29">
              <a:extLst>
                <a:ext uri="{FF2B5EF4-FFF2-40B4-BE49-F238E27FC236}">
                  <a16:creationId xmlns:a16="http://schemas.microsoft.com/office/drawing/2014/main" xmlns="" id="{9865E210-73A1-4502-8534-B56D38DC91D6}"/>
                </a:ext>
              </a:extLst>
            </p:cNvPr>
            <p:cNvSpPr>
              <a:spLocks noChangeShapeType="1"/>
            </p:cNvSpPr>
            <p:nvPr/>
          </p:nvSpPr>
          <p:spPr bwMode="auto">
            <a:xfrm flipV="1">
              <a:off x="340" y="-29"/>
              <a:ext cx="0" cy="568"/>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 name="Line 30">
              <a:extLst>
                <a:ext uri="{FF2B5EF4-FFF2-40B4-BE49-F238E27FC236}">
                  <a16:creationId xmlns:a16="http://schemas.microsoft.com/office/drawing/2014/main" xmlns="" id="{B2C15917-0717-46C3-B77D-D2B9E02B8518}"/>
                </a:ext>
              </a:extLst>
            </p:cNvPr>
            <p:cNvSpPr>
              <a:spLocks noChangeShapeType="1"/>
            </p:cNvSpPr>
            <p:nvPr/>
          </p:nvSpPr>
          <p:spPr bwMode="auto">
            <a:xfrm flipV="1">
              <a:off x="1055" y="0"/>
              <a:ext cx="0" cy="568"/>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 name="Line 31">
              <a:extLst>
                <a:ext uri="{FF2B5EF4-FFF2-40B4-BE49-F238E27FC236}">
                  <a16:creationId xmlns:a16="http://schemas.microsoft.com/office/drawing/2014/main" xmlns="" id="{5E107D91-0419-4E85-B385-F41D484ED3F9}"/>
                </a:ext>
              </a:extLst>
            </p:cNvPr>
            <p:cNvSpPr>
              <a:spLocks noChangeShapeType="1"/>
            </p:cNvSpPr>
            <p:nvPr/>
          </p:nvSpPr>
          <p:spPr bwMode="auto">
            <a:xfrm flipV="1">
              <a:off x="1699" y="0"/>
              <a:ext cx="0" cy="568"/>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3" name="Rectangle 33">
            <a:extLst>
              <a:ext uri="{FF2B5EF4-FFF2-40B4-BE49-F238E27FC236}">
                <a16:creationId xmlns:a16="http://schemas.microsoft.com/office/drawing/2014/main" xmlns="" id="{C0F7FE79-0C20-4FFD-9D18-18DD001BE9DF}"/>
              </a:ext>
            </a:extLst>
          </p:cNvPr>
          <p:cNvSpPr>
            <a:spLocks noChangeArrowheads="1"/>
          </p:cNvSpPr>
          <p:nvPr/>
        </p:nvSpPr>
        <p:spPr bwMode="auto">
          <a:xfrm rot="60000">
            <a:off x="5003105" y="3085259"/>
            <a:ext cx="7937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b="1" dirty="0">
                <a:solidFill>
                  <a:srgbClr val="333399"/>
                </a:solidFill>
                <a:latin typeface="微软雅黑" panose="020B0503020204020204" pitchFamily="34" charset="-122"/>
                <a:ea typeface="微软雅黑" panose="020B0503020204020204" pitchFamily="34" charset="-122"/>
              </a:rPr>
              <a:t>输入层</a:t>
            </a:r>
          </a:p>
        </p:txBody>
      </p:sp>
      <p:sp>
        <p:nvSpPr>
          <p:cNvPr id="34" name="Rectangle 34">
            <a:extLst>
              <a:ext uri="{FF2B5EF4-FFF2-40B4-BE49-F238E27FC236}">
                <a16:creationId xmlns:a16="http://schemas.microsoft.com/office/drawing/2014/main" xmlns="" id="{6BC96215-70A3-4811-96D3-8E45063EE6B2}"/>
              </a:ext>
            </a:extLst>
          </p:cNvPr>
          <p:cNvSpPr>
            <a:spLocks noChangeArrowheads="1"/>
          </p:cNvSpPr>
          <p:nvPr/>
        </p:nvSpPr>
        <p:spPr bwMode="auto">
          <a:xfrm rot="60000">
            <a:off x="6228655" y="3013821"/>
            <a:ext cx="8636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b="1" dirty="0">
                <a:solidFill>
                  <a:srgbClr val="333399"/>
                </a:solidFill>
                <a:latin typeface="微软雅黑" panose="020B0503020204020204" pitchFamily="34" charset="-122"/>
                <a:ea typeface="微软雅黑" panose="020B0503020204020204" pitchFamily="34" charset="-122"/>
              </a:rPr>
              <a:t>隐藏层</a:t>
            </a:r>
          </a:p>
        </p:txBody>
      </p:sp>
      <p:sp>
        <p:nvSpPr>
          <p:cNvPr id="35" name="Rectangle 35">
            <a:extLst>
              <a:ext uri="{FF2B5EF4-FFF2-40B4-BE49-F238E27FC236}">
                <a16:creationId xmlns:a16="http://schemas.microsoft.com/office/drawing/2014/main" xmlns="" id="{A8D5044D-C471-4E47-B72C-64D974E0D248}"/>
              </a:ext>
            </a:extLst>
          </p:cNvPr>
          <p:cNvSpPr>
            <a:spLocks noChangeArrowheads="1"/>
          </p:cNvSpPr>
          <p:nvPr/>
        </p:nvSpPr>
        <p:spPr bwMode="auto">
          <a:xfrm rot="60000">
            <a:off x="7524055" y="3156696"/>
            <a:ext cx="72072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b="1" dirty="0">
                <a:solidFill>
                  <a:srgbClr val="333399"/>
                </a:solidFill>
                <a:latin typeface="微软雅黑" panose="020B0503020204020204" pitchFamily="34" charset="-122"/>
                <a:ea typeface="微软雅黑" panose="020B0503020204020204" pitchFamily="34" charset="-122"/>
              </a:rPr>
              <a:t>输出层</a:t>
            </a:r>
          </a:p>
        </p:txBody>
      </p:sp>
      <p:sp>
        <p:nvSpPr>
          <p:cNvPr id="37" name="Rectangle 37">
            <a:extLst>
              <a:ext uri="{FF2B5EF4-FFF2-40B4-BE49-F238E27FC236}">
                <a16:creationId xmlns:a16="http://schemas.microsoft.com/office/drawing/2014/main" xmlns="" id="{8C987EE5-6C51-4880-86F8-9DAE6508F542}"/>
              </a:ext>
            </a:extLst>
          </p:cNvPr>
          <p:cNvSpPr>
            <a:spLocks noChangeArrowheads="1"/>
          </p:cNvSpPr>
          <p:nvPr/>
        </p:nvSpPr>
        <p:spPr bwMode="auto">
          <a:xfrm rot="60000">
            <a:off x="4283968" y="4020296"/>
            <a:ext cx="9350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b="1" dirty="0">
                <a:solidFill>
                  <a:srgbClr val="333399"/>
                </a:solidFill>
                <a:latin typeface="微软雅黑" panose="020B0503020204020204" pitchFamily="34" charset="-122"/>
                <a:ea typeface="微软雅黑" panose="020B0503020204020204" pitchFamily="34" charset="-122"/>
              </a:rPr>
              <a:t>输入单元x</a:t>
            </a:r>
          </a:p>
        </p:txBody>
      </p:sp>
      <p:sp>
        <p:nvSpPr>
          <p:cNvPr id="38" name="箭头 126">
            <a:extLst>
              <a:ext uri="{FF2B5EF4-FFF2-40B4-BE49-F238E27FC236}">
                <a16:creationId xmlns:a16="http://schemas.microsoft.com/office/drawing/2014/main" xmlns="" id="{A86B821C-CC5D-4947-A4EA-C43ED5F59EBE}"/>
              </a:ext>
            </a:extLst>
          </p:cNvPr>
          <p:cNvSpPr>
            <a:spLocks noChangeShapeType="1"/>
          </p:cNvSpPr>
          <p:nvPr/>
        </p:nvSpPr>
        <p:spPr bwMode="auto">
          <a:xfrm rot="60000" flipH="1" flipV="1">
            <a:off x="5795268" y="3877421"/>
            <a:ext cx="144462" cy="14287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Rectangle 39">
            <a:extLst>
              <a:ext uri="{FF2B5EF4-FFF2-40B4-BE49-F238E27FC236}">
                <a16:creationId xmlns:a16="http://schemas.microsoft.com/office/drawing/2014/main" xmlns="" id="{A6A05282-93AF-4C7F-A708-BA513B155187}"/>
              </a:ext>
            </a:extLst>
          </p:cNvPr>
          <p:cNvSpPr>
            <a:spLocks noChangeArrowheads="1"/>
          </p:cNvSpPr>
          <p:nvPr/>
        </p:nvSpPr>
        <p:spPr bwMode="auto">
          <a:xfrm rot="60000">
            <a:off x="5434905" y="366152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r>
              <a:rPr lang="zh-CN" altLang="en-US" b="1">
                <a:solidFill>
                  <a:srgbClr val="333399"/>
                </a:solidFill>
                <a:latin typeface="微软雅黑" panose="020B0503020204020204" pitchFamily="34" charset="-122"/>
                <a:ea typeface="微软雅黑" panose="020B0503020204020204" pitchFamily="34" charset="-122"/>
              </a:rPr>
              <a:t>W</a:t>
            </a:r>
            <a:r>
              <a:rPr lang="zh-CN" altLang="en-US" b="1" baseline="-25000">
                <a:solidFill>
                  <a:srgbClr val="333399"/>
                </a:solidFill>
                <a:latin typeface="微软雅黑" panose="020B0503020204020204" pitchFamily="34" charset="-122"/>
                <a:ea typeface="微软雅黑" panose="020B0503020204020204" pitchFamily="34" charset="-122"/>
              </a:rPr>
              <a:t>ij</a:t>
            </a:r>
          </a:p>
        </p:txBody>
      </p:sp>
    </p:spTree>
    <p:extLst>
      <p:ext uri="{BB962C8B-B14F-4D97-AF65-F5344CB8AC3E}">
        <p14:creationId xmlns:p14="http://schemas.microsoft.com/office/powerpoint/2010/main" val="410247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09D006-8768-48FE-AAD4-C7C4E0F54A12}"/>
              </a:ext>
            </a:extLst>
          </p:cNvPr>
          <p:cNvSpPr>
            <a:spLocks noGrp="1"/>
          </p:cNvSpPr>
          <p:nvPr>
            <p:ph type="title"/>
          </p:nvPr>
        </p:nvSpPr>
        <p:spPr/>
        <p:txBody>
          <a:bodyPr/>
          <a:lstStyle/>
          <a:p>
            <a:r>
              <a:rPr lang="zh-CN" altLang="en-US" dirty="0"/>
              <a:t>多层前馈神经网络</a:t>
            </a:r>
          </a:p>
        </p:txBody>
      </p:sp>
      <p:sp>
        <p:nvSpPr>
          <p:cNvPr id="3" name="内容占位符 2">
            <a:extLst>
              <a:ext uri="{FF2B5EF4-FFF2-40B4-BE49-F238E27FC236}">
                <a16:creationId xmlns:a16="http://schemas.microsoft.com/office/drawing/2014/main" xmlns="" id="{8B03C0F9-EE32-467C-B386-D3813AC22BFC}"/>
              </a:ext>
            </a:extLst>
          </p:cNvPr>
          <p:cNvSpPr>
            <a:spLocks noGrp="1"/>
          </p:cNvSpPr>
          <p:nvPr>
            <p:ph sz="quarter" idx="10"/>
          </p:nvPr>
        </p:nvSpPr>
        <p:spPr/>
        <p:txBody>
          <a:bodyPr/>
          <a:lstStyle/>
          <a:p>
            <a:r>
              <a:rPr lang="zh-CN" altLang="en-US" dirty="0"/>
              <a:t>神经元及其特性</a:t>
            </a:r>
            <a:endParaRPr lang="en-US" altLang="zh-CN" dirty="0"/>
          </a:p>
          <a:p>
            <a:pPr lvl="1"/>
            <a:r>
              <a:rPr lang="zh-CN" altLang="en-US" dirty="0">
                <a:solidFill>
                  <a:schemeClr val="tx1"/>
                </a:solidFill>
              </a:rPr>
              <a:t>连接机制结构的基本处理单元与神经生理学类比通常称为</a:t>
            </a:r>
            <a:r>
              <a:rPr lang="zh-CN" altLang="en-US" b="1" dirty="0">
                <a:solidFill>
                  <a:srgbClr val="FF0000"/>
                </a:solidFill>
              </a:rPr>
              <a:t>神经元</a:t>
            </a:r>
            <a:r>
              <a:rPr lang="zh-CN" altLang="en-US" dirty="0">
                <a:solidFill>
                  <a:schemeClr val="tx1"/>
                </a:solidFill>
              </a:rPr>
              <a:t>。每个构造起网络的神经元模型模拟一个生物神经元；</a:t>
            </a:r>
            <a:endParaRPr lang="en-US" altLang="zh-CN" dirty="0">
              <a:solidFill>
                <a:schemeClr val="tx1"/>
              </a:solidFill>
            </a:endParaRPr>
          </a:p>
          <a:p>
            <a:endParaRPr lang="en-US" altLang="zh-CN" dirty="0">
              <a:solidFill>
                <a:schemeClr val="bg2">
                  <a:lumMod val="25000"/>
                </a:schemeClr>
              </a:solidFill>
            </a:endParaRPr>
          </a:p>
          <a:p>
            <a:pPr marL="0" indent="0">
              <a:buNone/>
            </a:pPr>
            <a:endParaRPr lang="en-US" altLang="zh-CN" dirty="0">
              <a:solidFill>
                <a:schemeClr val="bg2">
                  <a:lumMod val="25000"/>
                </a:schemeClr>
              </a:solidFill>
            </a:endParaRPr>
          </a:p>
          <a:p>
            <a:pPr marL="0" indent="0">
              <a:buNone/>
            </a:pPr>
            <a:endParaRPr lang="en-US" altLang="zh-CN" dirty="0">
              <a:solidFill>
                <a:schemeClr val="bg2">
                  <a:lumMod val="25000"/>
                </a:schemeClr>
              </a:solidFill>
            </a:endParaRPr>
          </a:p>
          <a:p>
            <a:pPr marL="0" indent="0">
              <a:buNone/>
            </a:pPr>
            <a:endParaRPr lang="en-US" altLang="zh-CN" dirty="0">
              <a:solidFill>
                <a:schemeClr val="bg2">
                  <a:lumMod val="25000"/>
                </a:schemeClr>
              </a:solidFill>
            </a:endParaRPr>
          </a:p>
          <a:p>
            <a:pPr lvl="2"/>
            <a:r>
              <a:rPr lang="en-US" altLang="zh-CN" dirty="0">
                <a:solidFill>
                  <a:schemeClr val="bg2">
                    <a:lumMod val="25000"/>
                  </a:schemeClr>
                </a:solidFill>
              </a:rPr>
              <a:t>θ</a:t>
            </a:r>
            <a:r>
              <a:rPr lang="en-US" altLang="zh-CN" baseline="-25000" dirty="0">
                <a:solidFill>
                  <a:schemeClr val="bg2">
                    <a:lumMod val="25000"/>
                  </a:schemeClr>
                </a:solidFill>
              </a:rPr>
              <a:t>j</a:t>
            </a:r>
            <a:r>
              <a:rPr lang="zh-CN" altLang="en-US" dirty="0">
                <a:solidFill>
                  <a:schemeClr val="bg2">
                    <a:lumMod val="25000"/>
                  </a:schemeClr>
                </a:solidFill>
              </a:rPr>
              <a:t>为神经元单元的偏置（阈值），</a:t>
            </a:r>
            <a:r>
              <a:rPr lang="en-US" altLang="zh-CN" dirty="0">
                <a:solidFill>
                  <a:schemeClr val="bg2">
                    <a:lumMod val="25000"/>
                  </a:schemeClr>
                </a:solidFill>
              </a:rPr>
              <a:t>W</a:t>
            </a:r>
            <a:r>
              <a:rPr lang="en-US" altLang="zh-CN" baseline="-25000" dirty="0">
                <a:solidFill>
                  <a:schemeClr val="bg2">
                    <a:lumMod val="25000"/>
                  </a:schemeClr>
                </a:solidFill>
              </a:rPr>
              <a:t>ji</a:t>
            </a:r>
            <a:r>
              <a:rPr lang="zh-CN" altLang="en-US" dirty="0">
                <a:solidFill>
                  <a:schemeClr val="bg2">
                    <a:lumMod val="25000"/>
                  </a:schemeClr>
                </a:solidFill>
              </a:rPr>
              <a:t>为连接权系数（对于激发状态，</a:t>
            </a:r>
            <a:r>
              <a:rPr lang="en-US" altLang="zh-CN" dirty="0">
                <a:solidFill>
                  <a:schemeClr val="bg2">
                    <a:lumMod val="25000"/>
                  </a:schemeClr>
                </a:solidFill>
              </a:rPr>
              <a:t> W</a:t>
            </a:r>
            <a:r>
              <a:rPr lang="en-US" altLang="zh-CN" baseline="-25000" dirty="0">
                <a:solidFill>
                  <a:schemeClr val="bg2">
                    <a:lumMod val="25000"/>
                  </a:schemeClr>
                </a:solidFill>
              </a:rPr>
              <a:t>ji</a:t>
            </a:r>
            <a:r>
              <a:rPr lang="zh-CN" altLang="en-US" dirty="0">
                <a:solidFill>
                  <a:schemeClr val="bg2">
                    <a:lumMod val="25000"/>
                  </a:schemeClr>
                </a:solidFill>
              </a:rPr>
              <a:t>取正值，对于抑制状态，</a:t>
            </a:r>
            <a:r>
              <a:rPr lang="en-US" altLang="zh-CN" dirty="0">
                <a:solidFill>
                  <a:schemeClr val="bg2">
                    <a:lumMod val="25000"/>
                  </a:schemeClr>
                </a:solidFill>
              </a:rPr>
              <a:t> W</a:t>
            </a:r>
            <a:r>
              <a:rPr lang="en-US" altLang="zh-CN" baseline="-25000" dirty="0">
                <a:solidFill>
                  <a:schemeClr val="bg2">
                    <a:lumMod val="25000"/>
                  </a:schemeClr>
                </a:solidFill>
              </a:rPr>
              <a:t>ji</a:t>
            </a:r>
            <a:r>
              <a:rPr lang="zh-CN" altLang="en-US" dirty="0">
                <a:solidFill>
                  <a:schemeClr val="bg2">
                    <a:lumMod val="25000"/>
                  </a:schemeClr>
                </a:solidFill>
              </a:rPr>
              <a:t>取负值），</a:t>
            </a:r>
            <a:r>
              <a:rPr lang="en-US" altLang="zh-CN" dirty="0">
                <a:solidFill>
                  <a:schemeClr val="bg2">
                    <a:lumMod val="25000"/>
                  </a:schemeClr>
                </a:solidFill>
              </a:rPr>
              <a:t>n</a:t>
            </a:r>
            <a:r>
              <a:rPr lang="zh-CN" altLang="en-US" dirty="0">
                <a:solidFill>
                  <a:schemeClr val="bg2">
                    <a:lumMod val="25000"/>
                  </a:schemeClr>
                </a:solidFill>
              </a:rPr>
              <a:t>为输入信号数目，</a:t>
            </a:r>
            <a:r>
              <a:rPr lang="en-US" altLang="zh-CN" dirty="0">
                <a:solidFill>
                  <a:schemeClr val="bg2">
                    <a:lumMod val="25000"/>
                  </a:schemeClr>
                </a:solidFill>
              </a:rPr>
              <a:t>y</a:t>
            </a:r>
            <a:r>
              <a:rPr lang="en-US" altLang="zh-CN" baseline="-25000" dirty="0">
                <a:solidFill>
                  <a:schemeClr val="bg2">
                    <a:lumMod val="25000"/>
                  </a:schemeClr>
                </a:solidFill>
              </a:rPr>
              <a:t>j</a:t>
            </a:r>
            <a:r>
              <a:rPr lang="zh-CN" altLang="en-US" dirty="0">
                <a:solidFill>
                  <a:schemeClr val="bg2">
                    <a:lumMod val="25000"/>
                  </a:schemeClr>
                </a:solidFill>
              </a:rPr>
              <a:t>为神经元输出，</a:t>
            </a:r>
            <a:r>
              <a:rPr lang="en-US" altLang="zh-CN" dirty="0">
                <a:solidFill>
                  <a:schemeClr val="bg2">
                    <a:lumMod val="25000"/>
                  </a:schemeClr>
                </a:solidFill>
              </a:rPr>
              <a:t>t</a:t>
            </a:r>
            <a:r>
              <a:rPr lang="zh-CN" altLang="en-US" dirty="0">
                <a:solidFill>
                  <a:schemeClr val="bg2">
                    <a:lumMod val="25000"/>
                  </a:schemeClr>
                </a:solidFill>
              </a:rPr>
              <a:t>为时间，</a:t>
            </a:r>
            <a:r>
              <a:rPr lang="en-US" altLang="zh-CN" dirty="0">
                <a:solidFill>
                  <a:schemeClr val="bg2">
                    <a:lumMod val="25000"/>
                  </a:schemeClr>
                </a:solidFill>
              </a:rPr>
              <a:t>f(·)</a:t>
            </a:r>
            <a:r>
              <a:rPr lang="zh-CN" altLang="en-US" dirty="0">
                <a:solidFill>
                  <a:schemeClr val="bg2">
                    <a:lumMod val="25000"/>
                  </a:schemeClr>
                </a:solidFill>
              </a:rPr>
              <a:t>为输出变换函数，有时叫做激发或</a:t>
            </a:r>
            <a:r>
              <a:rPr lang="zh-CN" altLang="en-US" dirty="0"/>
              <a:t>激励函数 </a:t>
            </a:r>
          </a:p>
          <a:p>
            <a:endParaRPr lang="zh-CN" altLang="en-US" sz="2400" b="1" dirty="0">
              <a:solidFill>
                <a:schemeClr val="bg2">
                  <a:lumMod val="25000"/>
                </a:schemeClr>
              </a:solidFill>
            </a:endParaRPr>
          </a:p>
          <a:p>
            <a:endParaRPr lang="zh-CN" altLang="en-US" dirty="0"/>
          </a:p>
        </p:txBody>
      </p:sp>
      <p:graphicFrame>
        <p:nvGraphicFramePr>
          <p:cNvPr id="4" name="对象 3">
            <a:extLst>
              <a:ext uri="{FF2B5EF4-FFF2-40B4-BE49-F238E27FC236}">
                <a16:creationId xmlns:a16="http://schemas.microsoft.com/office/drawing/2014/main" xmlns="" id="{8EC394E8-7960-41CE-BB28-2E7CA21429E2}"/>
              </a:ext>
            </a:extLst>
          </p:cNvPr>
          <p:cNvGraphicFramePr>
            <a:graphicFrameLocks noChangeAspect="1"/>
          </p:cNvGraphicFramePr>
          <p:nvPr>
            <p:extLst>
              <p:ext uri="{D42A27DB-BD31-4B8C-83A1-F6EECF244321}">
                <p14:modId xmlns:p14="http://schemas.microsoft.com/office/powerpoint/2010/main" val="1383067973"/>
              </p:ext>
            </p:extLst>
          </p:nvPr>
        </p:nvGraphicFramePr>
        <p:xfrm>
          <a:off x="916821" y="2956496"/>
          <a:ext cx="3179057" cy="787118"/>
        </p:xfrm>
        <a:graphic>
          <a:graphicData uri="http://schemas.openxmlformats.org/presentationml/2006/ole">
            <mc:AlternateContent xmlns:mc="http://schemas.openxmlformats.org/markup-compatibility/2006">
              <mc:Choice xmlns:v="urn:schemas-microsoft-com:vml" Requires="v">
                <p:oleObj spid="_x0000_s18502" name="Equation" r:id="rId3" imgW="1447560" imgH="431640" progId="Equation.DSMT4">
                  <p:embed/>
                </p:oleObj>
              </mc:Choice>
              <mc:Fallback>
                <p:oleObj name="Equation" r:id="rId3" imgW="1447560" imgH="431640" progId="Equation.DSMT4">
                  <p:embed/>
                  <p:pic>
                    <p:nvPicPr>
                      <p:cNvPr id="52" name="对象 51"/>
                      <p:cNvPicPr>
                        <a:picLocks noChangeAspect="1" noChangeArrowheads="1"/>
                      </p:cNvPicPr>
                      <p:nvPr/>
                    </p:nvPicPr>
                    <p:blipFill>
                      <a:blip r:embed="rId4"/>
                      <a:srcRect/>
                      <a:stretch>
                        <a:fillRect/>
                      </a:stretch>
                    </p:blipFill>
                    <p:spPr bwMode="auto">
                      <a:xfrm>
                        <a:off x="916821" y="2956496"/>
                        <a:ext cx="3179057" cy="787118"/>
                      </a:xfrm>
                      <a:prstGeom prst="rect">
                        <a:avLst/>
                      </a:prstGeom>
                      <a:noFill/>
                    </p:spPr>
                  </p:pic>
                </p:oleObj>
              </mc:Fallback>
            </mc:AlternateContent>
          </a:graphicData>
        </a:graphic>
      </p:graphicFrame>
      <p:grpSp>
        <p:nvGrpSpPr>
          <p:cNvPr id="8" name="组合 7">
            <a:extLst>
              <a:ext uri="{FF2B5EF4-FFF2-40B4-BE49-F238E27FC236}">
                <a16:creationId xmlns:a16="http://schemas.microsoft.com/office/drawing/2014/main" xmlns="" id="{44B3CACA-560D-4188-8C9A-FAF18B8C5A00}"/>
              </a:ext>
            </a:extLst>
          </p:cNvPr>
          <p:cNvGrpSpPr/>
          <p:nvPr/>
        </p:nvGrpSpPr>
        <p:grpSpPr>
          <a:xfrm>
            <a:off x="4536658" y="2428620"/>
            <a:ext cx="4367396" cy="2000760"/>
            <a:chOff x="1270909" y="1828291"/>
            <a:chExt cx="6540321" cy="2750947"/>
          </a:xfrm>
        </p:grpSpPr>
        <p:grpSp>
          <p:nvGrpSpPr>
            <p:cNvPr id="9" name="Group 4">
              <a:extLst>
                <a:ext uri="{FF2B5EF4-FFF2-40B4-BE49-F238E27FC236}">
                  <a16:creationId xmlns:a16="http://schemas.microsoft.com/office/drawing/2014/main" xmlns="" id="{9D32727C-6DAF-4C02-BF44-27C17A57F54A}"/>
                </a:ext>
              </a:extLst>
            </p:cNvPr>
            <p:cNvGrpSpPr>
              <a:grpSpLocks/>
            </p:cNvGrpSpPr>
            <p:nvPr/>
          </p:nvGrpSpPr>
          <p:grpSpPr bwMode="auto">
            <a:xfrm>
              <a:off x="1270909" y="1916832"/>
              <a:ext cx="6540321" cy="2662406"/>
              <a:chOff x="-140" y="0"/>
              <a:chExt cx="5277" cy="2108"/>
            </a:xfrm>
          </p:grpSpPr>
          <p:sp>
            <p:nvSpPr>
              <p:cNvPr id="11" name="Oval 4104">
                <a:extLst>
                  <a:ext uri="{FF2B5EF4-FFF2-40B4-BE49-F238E27FC236}">
                    <a16:creationId xmlns:a16="http://schemas.microsoft.com/office/drawing/2014/main" xmlns="" id="{B40AF105-8D22-4121-B5D0-99D469A56690}"/>
                  </a:ext>
                </a:extLst>
              </p:cNvPr>
              <p:cNvSpPr>
                <a:spLocks noChangeArrowheads="1"/>
              </p:cNvSpPr>
              <p:nvPr/>
            </p:nvSpPr>
            <p:spPr bwMode="auto">
              <a:xfrm>
                <a:off x="842" y="9"/>
                <a:ext cx="474" cy="158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12" name="Oval 4105">
                <a:extLst>
                  <a:ext uri="{FF2B5EF4-FFF2-40B4-BE49-F238E27FC236}">
                    <a16:creationId xmlns:a16="http://schemas.microsoft.com/office/drawing/2014/main" xmlns="" id="{C7ADDC68-39B4-4FFC-B8D3-1336F190187A}"/>
                  </a:ext>
                </a:extLst>
              </p:cNvPr>
              <p:cNvSpPr>
                <a:spLocks noChangeArrowheads="1"/>
              </p:cNvSpPr>
              <p:nvPr/>
            </p:nvSpPr>
            <p:spPr bwMode="auto">
              <a:xfrm>
                <a:off x="18" y="0"/>
                <a:ext cx="478" cy="1582"/>
              </a:xfrm>
              <a:prstGeom prst="ellipse">
                <a:avLst/>
              </a:prstGeom>
              <a:solidFill>
                <a:srgbClr val="66FFFF"/>
              </a:solidFill>
              <a:ln w="12700" cap="flat" cmpd="sng">
                <a:solidFill>
                  <a:srgbClr val="66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13" name="Line 4106">
                <a:extLst>
                  <a:ext uri="{FF2B5EF4-FFF2-40B4-BE49-F238E27FC236}">
                    <a16:creationId xmlns:a16="http://schemas.microsoft.com/office/drawing/2014/main" xmlns="" id="{A9F47F0F-12B9-480F-855B-8A4BD2C54976}"/>
                  </a:ext>
                </a:extLst>
              </p:cNvPr>
              <p:cNvSpPr>
                <a:spLocks noChangeShapeType="1"/>
              </p:cNvSpPr>
              <p:nvPr/>
            </p:nvSpPr>
            <p:spPr bwMode="auto">
              <a:xfrm>
                <a:off x="2323" y="814"/>
                <a:ext cx="681" cy="1"/>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Rectangle 4107">
                <a:extLst>
                  <a:ext uri="{FF2B5EF4-FFF2-40B4-BE49-F238E27FC236}">
                    <a16:creationId xmlns:a16="http://schemas.microsoft.com/office/drawing/2014/main" xmlns="" id="{A2497934-3974-4262-9E63-04DBDECD9863}"/>
                  </a:ext>
                </a:extLst>
              </p:cNvPr>
              <p:cNvSpPr>
                <a:spLocks noChangeArrowheads="1"/>
              </p:cNvSpPr>
              <p:nvPr/>
            </p:nvSpPr>
            <p:spPr bwMode="auto">
              <a:xfrm>
                <a:off x="2990" y="572"/>
                <a:ext cx="515" cy="503"/>
              </a:xfrm>
              <a:prstGeom prst="rect">
                <a:avLst/>
              </a:prstGeom>
              <a:solidFill>
                <a:srgbClr val="00FF99"/>
              </a:solidFill>
              <a:ln w="12700" cap="flat" cmpd="sng">
                <a:solidFill>
                  <a:srgbClr val="00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i="1" dirty="0">
                    <a:solidFill>
                      <a:schemeClr val="bg2">
                        <a:lumMod val="25000"/>
                      </a:schemeClr>
                    </a:solidFill>
                    <a:latin typeface="微软雅黑" panose="020B0503020204020204" pitchFamily="34" charset="-122"/>
                    <a:ea typeface="微软雅黑" panose="020B0503020204020204" pitchFamily="34" charset="-122"/>
                  </a:rPr>
                  <a:t>f</a:t>
                </a:r>
              </a:p>
            </p:txBody>
          </p:sp>
          <p:sp>
            <p:nvSpPr>
              <p:cNvPr id="15" name="Line 4108">
                <a:extLst>
                  <a:ext uri="{FF2B5EF4-FFF2-40B4-BE49-F238E27FC236}">
                    <a16:creationId xmlns:a16="http://schemas.microsoft.com/office/drawing/2014/main" xmlns="" id="{C85D3820-3A76-4D34-8341-4F4AD11C1E63}"/>
                  </a:ext>
                </a:extLst>
              </p:cNvPr>
              <p:cNvSpPr>
                <a:spLocks noChangeShapeType="1"/>
              </p:cNvSpPr>
              <p:nvPr/>
            </p:nvSpPr>
            <p:spPr bwMode="auto">
              <a:xfrm>
                <a:off x="3513" y="824"/>
                <a:ext cx="911"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Rectangle 4109">
                <a:extLst>
                  <a:ext uri="{FF2B5EF4-FFF2-40B4-BE49-F238E27FC236}">
                    <a16:creationId xmlns:a16="http://schemas.microsoft.com/office/drawing/2014/main" xmlns="" id="{6043AD80-E368-41E8-B0BA-4501680872B3}"/>
                  </a:ext>
                </a:extLst>
              </p:cNvPr>
              <p:cNvSpPr>
                <a:spLocks noChangeArrowheads="1"/>
              </p:cNvSpPr>
              <p:nvPr/>
            </p:nvSpPr>
            <p:spPr bwMode="auto">
              <a:xfrm>
                <a:off x="1527" y="1705"/>
                <a:ext cx="1061"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333399"/>
                    </a:solidFill>
                    <a:latin typeface="微软雅黑" panose="020B0503020204020204" pitchFamily="34" charset="-122"/>
                    <a:ea typeface="微软雅黑" panose="020B0503020204020204" pitchFamily="34" charset="-122"/>
                  </a:rPr>
                  <a:t>加权和</a:t>
                </a:r>
                <a:endParaRPr lang="en-US" altLang="zh-CN" dirty="0">
                  <a:solidFill>
                    <a:srgbClr val="333399"/>
                  </a:solidFill>
                  <a:latin typeface="微软雅黑" panose="020B0503020204020204" pitchFamily="34" charset="-122"/>
                  <a:ea typeface="微软雅黑" panose="020B0503020204020204" pitchFamily="34" charset="-122"/>
                </a:endParaRPr>
              </a:p>
            </p:txBody>
          </p:sp>
          <p:sp>
            <p:nvSpPr>
              <p:cNvPr id="17" name="Rectangle 4110">
                <a:extLst>
                  <a:ext uri="{FF2B5EF4-FFF2-40B4-BE49-F238E27FC236}">
                    <a16:creationId xmlns:a16="http://schemas.microsoft.com/office/drawing/2014/main" xmlns="" id="{8532A577-5173-40DC-80D4-BC5C88AF94E7}"/>
                  </a:ext>
                </a:extLst>
              </p:cNvPr>
              <p:cNvSpPr>
                <a:spLocks noChangeArrowheads="1"/>
              </p:cNvSpPr>
              <p:nvPr/>
            </p:nvSpPr>
            <p:spPr bwMode="auto">
              <a:xfrm>
                <a:off x="-140" y="1705"/>
                <a:ext cx="78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333399"/>
                    </a:solidFill>
                    <a:latin typeface="微软雅黑" panose="020B0503020204020204" pitchFamily="34" charset="-122"/>
                    <a:ea typeface="微软雅黑" panose="020B0503020204020204" pitchFamily="34" charset="-122"/>
                  </a:rPr>
                  <a:t>输入</a:t>
                </a:r>
                <a:endParaRPr lang="en-US" altLang="zh-CN" dirty="0">
                  <a:solidFill>
                    <a:srgbClr val="333399"/>
                  </a:solidFill>
                  <a:latin typeface="微软雅黑" panose="020B0503020204020204" pitchFamily="34" charset="-122"/>
                  <a:ea typeface="微软雅黑" panose="020B0503020204020204" pitchFamily="34" charset="-122"/>
                </a:endParaRPr>
              </a:p>
            </p:txBody>
          </p:sp>
          <p:sp>
            <p:nvSpPr>
              <p:cNvPr id="18" name="Rectangle 4111">
                <a:extLst>
                  <a:ext uri="{FF2B5EF4-FFF2-40B4-BE49-F238E27FC236}">
                    <a16:creationId xmlns:a16="http://schemas.microsoft.com/office/drawing/2014/main" xmlns="" id="{7BD77147-3A25-43FC-8312-88B2BFAA3185}"/>
                  </a:ext>
                </a:extLst>
              </p:cNvPr>
              <p:cNvSpPr>
                <a:spLocks noChangeArrowheads="1"/>
              </p:cNvSpPr>
              <p:nvPr/>
            </p:nvSpPr>
            <p:spPr bwMode="auto">
              <a:xfrm>
                <a:off x="4355" y="699"/>
                <a:ext cx="78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333399"/>
                    </a:solidFill>
                    <a:latin typeface="微软雅黑" panose="020B0503020204020204" pitchFamily="34" charset="-122"/>
                    <a:ea typeface="微软雅黑" panose="020B0503020204020204" pitchFamily="34" charset="-122"/>
                  </a:rPr>
                  <a:t>输出</a:t>
                </a:r>
                <a:endParaRPr lang="en-US" altLang="zh-CN" dirty="0">
                  <a:solidFill>
                    <a:srgbClr val="333399"/>
                  </a:solidFill>
                  <a:latin typeface="微软雅黑" panose="020B0503020204020204" pitchFamily="34" charset="-122"/>
                  <a:ea typeface="微软雅黑" panose="020B0503020204020204" pitchFamily="34" charset="-122"/>
                </a:endParaRPr>
              </a:p>
            </p:txBody>
          </p:sp>
          <p:sp>
            <p:nvSpPr>
              <p:cNvPr id="19" name="Rectangle 4112">
                <a:extLst>
                  <a:ext uri="{FF2B5EF4-FFF2-40B4-BE49-F238E27FC236}">
                    <a16:creationId xmlns:a16="http://schemas.microsoft.com/office/drawing/2014/main" xmlns="" id="{EC83A95C-D751-4076-959C-AC494FAAEFDE}"/>
                  </a:ext>
                </a:extLst>
              </p:cNvPr>
              <p:cNvSpPr>
                <a:spLocks noChangeArrowheads="1"/>
              </p:cNvSpPr>
              <p:nvPr/>
            </p:nvSpPr>
            <p:spPr bwMode="auto">
              <a:xfrm>
                <a:off x="2557" y="1705"/>
                <a:ext cx="1340"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333399"/>
                    </a:solidFill>
                    <a:latin typeface="微软雅黑" panose="020B0503020204020204" pitchFamily="34" charset="-122"/>
                    <a:ea typeface="微软雅黑" panose="020B0503020204020204" pitchFamily="34" charset="-122"/>
                  </a:rPr>
                  <a:t>激活函数</a:t>
                </a:r>
                <a:endParaRPr lang="en-US" altLang="zh-CN" dirty="0">
                  <a:solidFill>
                    <a:srgbClr val="333399"/>
                  </a:solidFill>
                  <a:latin typeface="微软雅黑" panose="020B0503020204020204" pitchFamily="34" charset="-122"/>
                  <a:ea typeface="微软雅黑" panose="020B0503020204020204" pitchFamily="34" charset="-122"/>
                </a:endParaRPr>
              </a:p>
            </p:txBody>
          </p:sp>
          <p:sp>
            <p:nvSpPr>
              <p:cNvPr id="20" name="Line 4114">
                <a:extLst>
                  <a:ext uri="{FF2B5EF4-FFF2-40B4-BE49-F238E27FC236}">
                    <a16:creationId xmlns:a16="http://schemas.microsoft.com/office/drawing/2014/main" xmlns="" id="{07569CDF-FD04-4A2A-A612-166366A57DF7}"/>
                  </a:ext>
                </a:extLst>
              </p:cNvPr>
              <p:cNvSpPr>
                <a:spLocks noChangeShapeType="1"/>
              </p:cNvSpPr>
              <p:nvPr/>
            </p:nvSpPr>
            <p:spPr bwMode="auto">
              <a:xfrm flipH="1">
                <a:off x="2580" y="332"/>
                <a:ext cx="0" cy="502"/>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21" name="Rectangle 4115">
                <a:extLst>
                  <a:ext uri="{FF2B5EF4-FFF2-40B4-BE49-F238E27FC236}">
                    <a16:creationId xmlns:a16="http://schemas.microsoft.com/office/drawing/2014/main" xmlns="" id="{EAC3FFD7-7076-4A57-8195-7F434622F340}"/>
                  </a:ext>
                </a:extLst>
              </p:cNvPr>
              <p:cNvSpPr>
                <a:spLocks noChangeArrowheads="1"/>
              </p:cNvSpPr>
              <p:nvPr/>
            </p:nvSpPr>
            <p:spPr bwMode="auto">
              <a:xfrm>
                <a:off x="666" y="1705"/>
                <a:ext cx="78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333399"/>
                    </a:solidFill>
                    <a:latin typeface="微软雅黑" panose="020B0503020204020204" pitchFamily="34" charset="-122"/>
                    <a:ea typeface="微软雅黑" panose="020B0503020204020204" pitchFamily="34" charset="-122"/>
                  </a:rPr>
                  <a:t>权重</a:t>
                </a:r>
                <a:endParaRPr lang="en-US" altLang="zh-CN" dirty="0">
                  <a:solidFill>
                    <a:srgbClr val="333399"/>
                  </a:solidFill>
                  <a:latin typeface="微软雅黑" panose="020B0503020204020204" pitchFamily="34" charset="-122"/>
                  <a:ea typeface="微软雅黑" panose="020B0503020204020204" pitchFamily="34" charset="-122"/>
                </a:endParaRPr>
              </a:p>
            </p:txBody>
          </p:sp>
          <p:sp>
            <p:nvSpPr>
              <p:cNvPr id="22" name="Freeform 4116">
                <a:extLst>
                  <a:ext uri="{FF2B5EF4-FFF2-40B4-BE49-F238E27FC236}">
                    <a16:creationId xmlns:a16="http://schemas.microsoft.com/office/drawing/2014/main" xmlns="" id="{D6E5C9A4-37AE-46F4-8714-699969F774A3}"/>
                  </a:ext>
                </a:extLst>
              </p:cNvPr>
              <p:cNvSpPr>
                <a:spLocks/>
              </p:cNvSpPr>
              <p:nvPr/>
            </p:nvSpPr>
            <p:spPr bwMode="auto">
              <a:xfrm>
                <a:off x="1726" y="190"/>
                <a:ext cx="568" cy="1220"/>
              </a:xfrm>
              <a:custGeom>
                <a:avLst/>
                <a:gdLst>
                  <a:gd name="T0" fmla="*/ 0 w 568"/>
                  <a:gd name="T1" fmla="*/ 0 h 1220"/>
                  <a:gd name="T2" fmla="*/ 0 w 568"/>
                  <a:gd name="T3" fmla="*/ 1219 h 1220"/>
                  <a:gd name="T4" fmla="*/ 254 w 568"/>
                  <a:gd name="T5" fmla="*/ 1219 h 1220"/>
                  <a:gd name="T6" fmla="*/ 567 w 568"/>
                  <a:gd name="T7" fmla="*/ 632 h 1220"/>
                  <a:gd name="T8" fmla="*/ 254 w 568"/>
                  <a:gd name="T9" fmla="*/ 14 h 1220"/>
                  <a:gd name="T10" fmla="*/ 0 w 568"/>
                  <a:gd name="T11" fmla="*/ 0 h 1220"/>
                  <a:gd name="T12" fmla="*/ 0 w 568"/>
                  <a:gd name="T13" fmla="*/ 0 h 1220"/>
                  <a:gd name="T14" fmla="*/ 568 w 568"/>
                  <a:gd name="T15" fmla="*/ 1220 h 1220"/>
                </a:gdLst>
                <a:ahLst/>
                <a:cxnLst>
                  <a:cxn ang="0">
                    <a:pos x="T0" y="T1"/>
                  </a:cxn>
                  <a:cxn ang="0">
                    <a:pos x="T2" y="T3"/>
                  </a:cxn>
                  <a:cxn ang="0">
                    <a:pos x="T4" y="T5"/>
                  </a:cxn>
                  <a:cxn ang="0">
                    <a:pos x="T6" y="T7"/>
                  </a:cxn>
                  <a:cxn ang="0">
                    <a:pos x="T8" y="T9"/>
                  </a:cxn>
                  <a:cxn ang="0">
                    <a:pos x="T10" y="T11"/>
                  </a:cxn>
                </a:cxnLst>
                <a:rect l="T12" t="T13" r="T14" b="T15"/>
                <a:pathLst>
                  <a:path w="568" h="1220">
                    <a:moveTo>
                      <a:pt x="0" y="0"/>
                    </a:moveTo>
                    <a:lnTo>
                      <a:pt x="0" y="1219"/>
                    </a:lnTo>
                    <a:lnTo>
                      <a:pt x="254" y="1219"/>
                    </a:lnTo>
                    <a:lnTo>
                      <a:pt x="567" y="632"/>
                    </a:lnTo>
                    <a:lnTo>
                      <a:pt x="254" y="14"/>
                    </a:lnTo>
                    <a:lnTo>
                      <a:pt x="0" y="0"/>
                    </a:lnTo>
                  </a:path>
                </a:pathLst>
              </a:custGeom>
              <a:solidFill>
                <a:srgbClr val="99CCFF"/>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24" name="Line 4118">
                <a:extLst>
                  <a:ext uri="{FF2B5EF4-FFF2-40B4-BE49-F238E27FC236}">
                    <a16:creationId xmlns:a16="http://schemas.microsoft.com/office/drawing/2014/main" xmlns="" id="{2A55FFCF-D23C-4000-A12A-0B8189E43F93}"/>
                  </a:ext>
                </a:extLst>
              </p:cNvPr>
              <p:cNvSpPr>
                <a:spLocks noChangeShapeType="1"/>
              </p:cNvSpPr>
              <p:nvPr/>
            </p:nvSpPr>
            <p:spPr bwMode="auto">
              <a:xfrm>
                <a:off x="1305" y="325"/>
                <a:ext cx="430"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Rectangle 4119">
                <a:extLst>
                  <a:ext uri="{FF2B5EF4-FFF2-40B4-BE49-F238E27FC236}">
                    <a16:creationId xmlns:a16="http://schemas.microsoft.com/office/drawing/2014/main" xmlns="" id="{709D929A-3908-4AD9-B89A-782C5230EF97}"/>
                  </a:ext>
                </a:extLst>
              </p:cNvPr>
              <p:cNvSpPr>
                <a:spLocks noChangeArrowheads="1"/>
              </p:cNvSpPr>
              <p:nvPr/>
            </p:nvSpPr>
            <p:spPr bwMode="auto">
              <a:xfrm>
                <a:off x="785" y="178"/>
                <a:ext cx="616"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b="1" i="1" dirty="0">
                    <a:solidFill>
                      <a:schemeClr val="bg2">
                        <a:lumMod val="25000"/>
                      </a:schemeClr>
                    </a:solidFill>
                    <a:latin typeface="微软雅黑" panose="020B0503020204020204" pitchFamily="34" charset="-122"/>
                    <a:ea typeface="微软雅黑" panose="020B0503020204020204" pitchFamily="34" charset="-122"/>
                  </a:rPr>
                  <a:t>w</a:t>
                </a:r>
                <a:r>
                  <a:rPr lang="en-US" altLang="zh-CN" sz="2000" b="1" i="1" baseline="-25000" dirty="0">
                    <a:solidFill>
                      <a:schemeClr val="bg2">
                        <a:lumMod val="25000"/>
                      </a:schemeClr>
                    </a:solidFill>
                    <a:latin typeface="微软雅黑" panose="020B0503020204020204" pitchFamily="34" charset="-122"/>
                    <a:ea typeface="微软雅黑" panose="020B0503020204020204" pitchFamily="34" charset="-122"/>
                  </a:rPr>
                  <a:t>1</a:t>
                </a:r>
              </a:p>
            </p:txBody>
          </p:sp>
          <p:sp>
            <p:nvSpPr>
              <p:cNvPr id="26" name="Line 4120">
                <a:extLst>
                  <a:ext uri="{FF2B5EF4-FFF2-40B4-BE49-F238E27FC236}">
                    <a16:creationId xmlns:a16="http://schemas.microsoft.com/office/drawing/2014/main" xmlns="" id="{3B3ED982-412C-4D6D-8501-F7D069A5C5B3}"/>
                  </a:ext>
                </a:extLst>
              </p:cNvPr>
              <p:cNvSpPr>
                <a:spLocks noChangeShapeType="1"/>
              </p:cNvSpPr>
              <p:nvPr/>
            </p:nvSpPr>
            <p:spPr bwMode="auto">
              <a:xfrm>
                <a:off x="479" y="325"/>
                <a:ext cx="431"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Line 4121">
                <a:extLst>
                  <a:ext uri="{FF2B5EF4-FFF2-40B4-BE49-F238E27FC236}">
                    <a16:creationId xmlns:a16="http://schemas.microsoft.com/office/drawing/2014/main" xmlns="" id="{1AE8B1B2-2D74-43A9-9CDC-531F6142A022}"/>
                  </a:ext>
                </a:extLst>
              </p:cNvPr>
              <p:cNvSpPr>
                <a:spLocks noChangeShapeType="1"/>
              </p:cNvSpPr>
              <p:nvPr/>
            </p:nvSpPr>
            <p:spPr bwMode="auto">
              <a:xfrm>
                <a:off x="1296" y="681"/>
                <a:ext cx="430"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Rectangle 4122">
                <a:extLst>
                  <a:ext uri="{FF2B5EF4-FFF2-40B4-BE49-F238E27FC236}">
                    <a16:creationId xmlns:a16="http://schemas.microsoft.com/office/drawing/2014/main" xmlns="" id="{D11AB269-BFFB-4EDD-846A-DB2BA6F5A16E}"/>
                  </a:ext>
                </a:extLst>
              </p:cNvPr>
              <p:cNvSpPr>
                <a:spLocks noChangeArrowheads="1"/>
              </p:cNvSpPr>
              <p:nvPr/>
            </p:nvSpPr>
            <p:spPr bwMode="auto">
              <a:xfrm>
                <a:off x="776" y="534"/>
                <a:ext cx="616"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b="1" i="1" dirty="0">
                    <a:solidFill>
                      <a:schemeClr val="bg2">
                        <a:lumMod val="25000"/>
                      </a:schemeClr>
                    </a:solidFill>
                    <a:latin typeface="微软雅黑" panose="020B0503020204020204" pitchFamily="34" charset="-122"/>
                    <a:ea typeface="微软雅黑" panose="020B0503020204020204" pitchFamily="34" charset="-122"/>
                  </a:rPr>
                  <a:t>w</a:t>
                </a:r>
                <a:r>
                  <a:rPr lang="en-US" altLang="zh-CN" sz="2000" b="1" i="1" baseline="-25000" dirty="0">
                    <a:solidFill>
                      <a:schemeClr val="bg2">
                        <a:lumMod val="25000"/>
                      </a:schemeClr>
                    </a:solidFill>
                    <a:latin typeface="微软雅黑" panose="020B0503020204020204" pitchFamily="34" charset="-122"/>
                    <a:ea typeface="微软雅黑" panose="020B0503020204020204" pitchFamily="34" charset="-122"/>
                  </a:rPr>
                  <a:t>2</a:t>
                </a:r>
              </a:p>
            </p:txBody>
          </p:sp>
          <p:sp>
            <p:nvSpPr>
              <p:cNvPr id="29" name="Line 4123">
                <a:extLst>
                  <a:ext uri="{FF2B5EF4-FFF2-40B4-BE49-F238E27FC236}">
                    <a16:creationId xmlns:a16="http://schemas.microsoft.com/office/drawing/2014/main" xmlns="" id="{456EEE32-7CF0-460E-832D-81713307D847}"/>
                  </a:ext>
                </a:extLst>
              </p:cNvPr>
              <p:cNvSpPr>
                <a:spLocks noChangeShapeType="1"/>
              </p:cNvSpPr>
              <p:nvPr/>
            </p:nvSpPr>
            <p:spPr bwMode="auto">
              <a:xfrm>
                <a:off x="470" y="681"/>
                <a:ext cx="431"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0" name="Line 4124">
                <a:extLst>
                  <a:ext uri="{FF2B5EF4-FFF2-40B4-BE49-F238E27FC236}">
                    <a16:creationId xmlns:a16="http://schemas.microsoft.com/office/drawing/2014/main" xmlns="" id="{BAF5C0CB-4AE7-4FD4-8D86-7BF1A646BCC0}"/>
                  </a:ext>
                </a:extLst>
              </p:cNvPr>
              <p:cNvSpPr>
                <a:spLocks noChangeShapeType="1"/>
              </p:cNvSpPr>
              <p:nvPr/>
            </p:nvSpPr>
            <p:spPr bwMode="auto">
              <a:xfrm>
                <a:off x="1295" y="1265"/>
                <a:ext cx="430" cy="0"/>
              </a:xfrm>
              <a:prstGeom prst="line">
                <a:avLst/>
              </a:prstGeom>
              <a:noFill/>
              <a:ln w="12700" cap="flat" cmpd="sng">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Rectangle 4125">
                <a:extLst>
                  <a:ext uri="{FF2B5EF4-FFF2-40B4-BE49-F238E27FC236}">
                    <a16:creationId xmlns:a16="http://schemas.microsoft.com/office/drawing/2014/main" xmlns="" id="{393DE328-EBE5-4FE3-8338-AA44071B9037}"/>
                  </a:ext>
                </a:extLst>
              </p:cNvPr>
              <p:cNvSpPr>
                <a:spLocks noChangeArrowheads="1"/>
              </p:cNvSpPr>
              <p:nvPr/>
            </p:nvSpPr>
            <p:spPr bwMode="auto">
              <a:xfrm>
                <a:off x="772" y="1118"/>
                <a:ext cx="622"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b="1" i="1" dirty="0">
                    <a:solidFill>
                      <a:schemeClr val="bg2">
                        <a:lumMod val="25000"/>
                      </a:schemeClr>
                    </a:solidFill>
                    <a:latin typeface="微软雅黑" panose="020B0503020204020204" pitchFamily="34" charset="-122"/>
                    <a:ea typeface="微软雅黑" panose="020B0503020204020204" pitchFamily="34" charset="-122"/>
                  </a:rPr>
                  <a:t>w</a:t>
                </a:r>
                <a:r>
                  <a:rPr lang="en-US" altLang="zh-CN" sz="2000" b="1" i="1" baseline="-25000" dirty="0">
                    <a:solidFill>
                      <a:schemeClr val="bg2">
                        <a:lumMod val="25000"/>
                      </a:schemeClr>
                    </a:solidFill>
                    <a:latin typeface="微软雅黑" panose="020B0503020204020204" pitchFamily="34" charset="-122"/>
                    <a:ea typeface="微软雅黑" panose="020B0503020204020204" pitchFamily="34" charset="-122"/>
                  </a:rPr>
                  <a:t>n</a:t>
                </a:r>
              </a:p>
            </p:txBody>
          </p:sp>
          <p:sp>
            <p:nvSpPr>
              <p:cNvPr id="32" name="Line 4126">
                <a:extLst>
                  <a:ext uri="{FF2B5EF4-FFF2-40B4-BE49-F238E27FC236}">
                    <a16:creationId xmlns:a16="http://schemas.microsoft.com/office/drawing/2014/main" xmlns="" id="{F7E036BA-4468-4E94-A9B9-68F4955912C3}"/>
                  </a:ext>
                </a:extLst>
              </p:cNvPr>
              <p:cNvSpPr>
                <a:spLocks noChangeShapeType="1"/>
              </p:cNvSpPr>
              <p:nvPr/>
            </p:nvSpPr>
            <p:spPr bwMode="auto">
              <a:xfrm>
                <a:off x="469" y="1265"/>
                <a:ext cx="431" cy="0"/>
              </a:xfrm>
              <a:prstGeom prst="line">
                <a:avLst/>
              </a:prstGeom>
              <a:noFill/>
              <a:ln w="12700" cap="flat" cmpd="sng">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Rectangle 4127">
                <a:extLst>
                  <a:ext uri="{FF2B5EF4-FFF2-40B4-BE49-F238E27FC236}">
                    <a16:creationId xmlns:a16="http://schemas.microsoft.com/office/drawing/2014/main" xmlns="" id="{DA650429-3C64-4988-B6E7-097E417F84CA}"/>
                  </a:ext>
                </a:extLst>
              </p:cNvPr>
              <p:cNvSpPr>
                <a:spLocks noChangeArrowheads="1"/>
              </p:cNvSpPr>
              <p:nvPr/>
            </p:nvSpPr>
            <p:spPr bwMode="auto">
              <a:xfrm>
                <a:off x="-38" y="150"/>
                <a:ext cx="535"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b="1" i="1" dirty="0">
                    <a:solidFill>
                      <a:schemeClr val="bg2">
                        <a:lumMod val="25000"/>
                      </a:schemeClr>
                    </a:solidFill>
                    <a:latin typeface="微软雅黑" panose="020B0503020204020204" pitchFamily="34" charset="-122"/>
                    <a:ea typeface="微软雅黑" panose="020B0503020204020204" pitchFamily="34" charset="-122"/>
                  </a:rPr>
                  <a:t>x</a:t>
                </a:r>
                <a:r>
                  <a:rPr lang="en-US" altLang="zh-CN" sz="2000" b="1" i="1" baseline="-25000" dirty="0">
                    <a:solidFill>
                      <a:schemeClr val="bg2">
                        <a:lumMod val="25000"/>
                      </a:schemeClr>
                    </a:solidFill>
                    <a:latin typeface="微软雅黑" panose="020B0503020204020204" pitchFamily="34" charset="-122"/>
                    <a:ea typeface="微软雅黑" panose="020B0503020204020204" pitchFamily="34" charset="-122"/>
                  </a:rPr>
                  <a:t>1</a:t>
                </a:r>
              </a:p>
            </p:txBody>
          </p:sp>
          <p:sp>
            <p:nvSpPr>
              <p:cNvPr id="34" name="Rectangle 4128">
                <a:extLst>
                  <a:ext uri="{FF2B5EF4-FFF2-40B4-BE49-F238E27FC236}">
                    <a16:creationId xmlns:a16="http://schemas.microsoft.com/office/drawing/2014/main" xmlns="" id="{C2965D5F-C8D4-4EE2-9E19-B9EB67B3228B}"/>
                  </a:ext>
                </a:extLst>
              </p:cNvPr>
              <p:cNvSpPr>
                <a:spLocks noChangeArrowheads="1"/>
              </p:cNvSpPr>
              <p:nvPr/>
            </p:nvSpPr>
            <p:spPr bwMode="auto">
              <a:xfrm>
                <a:off x="-18" y="525"/>
                <a:ext cx="535"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b="1" i="1" dirty="0">
                    <a:solidFill>
                      <a:schemeClr val="bg2">
                        <a:lumMod val="25000"/>
                      </a:schemeClr>
                    </a:solidFill>
                    <a:latin typeface="微软雅黑" panose="020B0503020204020204" pitchFamily="34" charset="-122"/>
                    <a:ea typeface="微软雅黑" panose="020B0503020204020204" pitchFamily="34" charset="-122"/>
                  </a:rPr>
                  <a:t>x</a:t>
                </a:r>
                <a:r>
                  <a:rPr lang="en-US" altLang="zh-CN" sz="2000" b="1" i="1" baseline="-25000" dirty="0">
                    <a:solidFill>
                      <a:schemeClr val="bg2">
                        <a:lumMod val="25000"/>
                      </a:schemeClr>
                    </a:solidFill>
                    <a:latin typeface="微软雅黑" panose="020B0503020204020204" pitchFamily="34" charset="-122"/>
                    <a:ea typeface="微软雅黑" panose="020B0503020204020204" pitchFamily="34" charset="-122"/>
                  </a:rPr>
                  <a:t>2</a:t>
                </a:r>
              </a:p>
            </p:txBody>
          </p:sp>
          <p:sp>
            <p:nvSpPr>
              <p:cNvPr id="35" name="Rectangle 4129">
                <a:extLst>
                  <a:ext uri="{FF2B5EF4-FFF2-40B4-BE49-F238E27FC236}">
                    <a16:creationId xmlns:a16="http://schemas.microsoft.com/office/drawing/2014/main" xmlns="" id="{A25069B0-9854-4AC4-BFB3-CCEC7C5F6189}"/>
                  </a:ext>
                </a:extLst>
              </p:cNvPr>
              <p:cNvSpPr>
                <a:spLocks noChangeArrowheads="1"/>
              </p:cNvSpPr>
              <p:nvPr/>
            </p:nvSpPr>
            <p:spPr bwMode="auto">
              <a:xfrm>
                <a:off x="-4" y="1082"/>
                <a:ext cx="540"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b="1" i="1" dirty="0">
                    <a:solidFill>
                      <a:schemeClr val="bg2">
                        <a:lumMod val="25000"/>
                      </a:schemeClr>
                    </a:solidFill>
                    <a:latin typeface="微软雅黑" panose="020B0503020204020204" pitchFamily="34" charset="-122"/>
                    <a:ea typeface="微软雅黑" panose="020B0503020204020204" pitchFamily="34" charset="-122"/>
                  </a:rPr>
                  <a:t>x</a:t>
                </a:r>
                <a:r>
                  <a:rPr lang="en-US" altLang="zh-CN" sz="2000" b="1" i="1" baseline="-25000" dirty="0">
                    <a:solidFill>
                      <a:schemeClr val="bg2">
                        <a:lumMod val="25000"/>
                      </a:schemeClr>
                    </a:solidFill>
                    <a:latin typeface="微软雅黑" panose="020B0503020204020204" pitchFamily="34" charset="-122"/>
                    <a:ea typeface="微软雅黑" panose="020B0503020204020204" pitchFamily="34" charset="-122"/>
                  </a:rPr>
                  <a:t>n</a:t>
                </a:r>
              </a:p>
            </p:txBody>
          </p:sp>
        </p:grpSp>
        <p:sp>
          <p:nvSpPr>
            <p:cNvPr id="10" name="TextBox 1">
              <a:extLst>
                <a:ext uri="{FF2B5EF4-FFF2-40B4-BE49-F238E27FC236}">
                  <a16:creationId xmlns:a16="http://schemas.microsoft.com/office/drawing/2014/main" xmlns="" id="{E501269F-607B-474E-86F6-55C8E3D8F2F1}"/>
                </a:ext>
              </a:extLst>
            </p:cNvPr>
            <p:cNvSpPr txBox="1">
              <a:spLocks noChangeArrowheads="1"/>
            </p:cNvSpPr>
            <p:nvPr/>
          </p:nvSpPr>
          <p:spPr bwMode="auto">
            <a:xfrm>
              <a:off x="3896492" y="1828291"/>
              <a:ext cx="1529850" cy="50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333399"/>
                  </a:solidFill>
                  <a:latin typeface="微软雅黑" panose="020B0503020204020204" pitchFamily="34" charset="-122"/>
                  <a:ea typeface="微软雅黑" panose="020B0503020204020204" pitchFamily="34" charset="-122"/>
                </a:rPr>
                <a:t>偏倚</a:t>
              </a:r>
              <a:r>
                <a:rPr lang="el-GR" altLang="en-US" b="1" dirty="0">
                  <a:solidFill>
                    <a:srgbClr val="333399"/>
                  </a:solidFill>
                  <a:latin typeface="微软雅黑" panose="020B0503020204020204" pitchFamily="34" charset="-122"/>
                  <a:ea typeface="微软雅黑" panose="020B0503020204020204" pitchFamily="34" charset="-122"/>
                </a:rPr>
                <a:t>θ</a:t>
              </a:r>
              <a:r>
                <a:rPr lang="en-US" altLang="zh-CN" b="1" baseline="-25000" dirty="0">
                  <a:solidFill>
                    <a:srgbClr val="333399"/>
                  </a:solidFill>
                  <a:latin typeface="微软雅黑" panose="020B0503020204020204" pitchFamily="34" charset="-122"/>
                  <a:ea typeface="微软雅黑" panose="020B0503020204020204" pitchFamily="34" charset="-122"/>
                </a:rPr>
                <a:t>j</a:t>
              </a:r>
              <a:endParaRPr lang="zh-CN" altLang="en-US" b="1" baseline="-25000" dirty="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9520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527760-0A73-48E3-95FD-BCE21A3052C4}"/>
              </a:ext>
            </a:extLst>
          </p:cNvPr>
          <p:cNvSpPr>
            <a:spLocks noGrp="1"/>
          </p:cNvSpPr>
          <p:nvPr>
            <p:ph type="title"/>
          </p:nvPr>
        </p:nvSpPr>
        <p:spPr/>
        <p:txBody>
          <a:bodyPr/>
          <a:lstStyle/>
          <a:p>
            <a:r>
              <a:rPr lang="zh-CN" altLang="en-US" dirty="0"/>
              <a:t>多层前馈神经网络</a:t>
            </a:r>
          </a:p>
        </p:txBody>
      </p:sp>
      <p:sp>
        <p:nvSpPr>
          <p:cNvPr id="3" name="内容占位符 2">
            <a:extLst>
              <a:ext uri="{FF2B5EF4-FFF2-40B4-BE49-F238E27FC236}">
                <a16:creationId xmlns:a16="http://schemas.microsoft.com/office/drawing/2014/main" xmlns="" id="{4727A4F3-5CE8-44B0-9F3D-5CF2157C53E6}"/>
              </a:ext>
            </a:extLst>
          </p:cNvPr>
          <p:cNvSpPr>
            <a:spLocks noGrp="1"/>
          </p:cNvSpPr>
          <p:nvPr>
            <p:ph sz="quarter" idx="10"/>
          </p:nvPr>
        </p:nvSpPr>
        <p:spPr/>
        <p:txBody>
          <a:bodyPr/>
          <a:lstStyle/>
          <a:p>
            <a:r>
              <a:rPr lang="zh-CN" altLang="en-US" dirty="0"/>
              <a:t>神经元及其特性</a:t>
            </a:r>
            <a:endParaRPr lang="en-US" altLang="zh-CN" dirty="0"/>
          </a:p>
          <a:p>
            <a:pPr lvl="1"/>
            <a:r>
              <a:rPr lang="zh-CN" altLang="en-US" dirty="0"/>
              <a:t>输出变换函数</a:t>
            </a:r>
            <a:r>
              <a:rPr lang="en-US" altLang="zh-CN" dirty="0"/>
              <a:t>f</a:t>
            </a:r>
            <a:r>
              <a:rPr lang="zh-CN" altLang="en-US" dirty="0"/>
              <a:t>（</a:t>
            </a:r>
            <a:r>
              <a:rPr lang="en-US" altLang="zh-CN" dirty="0"/>
              <a:t>.</a:t>
            </a:r>
            <a:r>
              <a:rPr lang="zh-CN" altLang="en-US" dirty="0"/>
              <a:t>）的几种常见形式</a:t>
            </a:r>
            <a:endParaRPr lang="en-US" altLang="zh-CN" dirty="0"/>
          </a:p>
          <a:p>
            <a:pPr marL="0" indent="0" algn="just">
              <a:buNone/>
            </a:pPr>
            <a:r>
              <a:rPr lang="zh-CN" altLang="en-US" sz="2000" dirty="0">
                <a:solidFill>
                  <a:schemeClr val="bg2">
                    <a:lumMod val="25000"/>
                  </a:schemeClr>
                </a:solidFill>
              </a:rPr>
              <a:t>（</a:t>
            </a:r>
            <a:r>
              <a:rPr lang="en-US" altLang="zh-CN" sz="2000" dirty="0">
                <a:solidFill>
                  <a:schemeClr val="bg2">
                    <a:lumMod val="25000"/>
                  </a:schemeClr>
                </a:solidFill>
              </a:rPr>
              <a:t>a</a:t>
            </a:r>
            <a:r>
              <a:rPr lang="zh-CN" altLang="en-US" sz="2000" dirty="0">
                <a:solidFill>
                  <a:schemeClr val="bg2">
                    <a:lumMod val="25000"/>
                  </a:schemeClr>
                </a:solidFill>
              </a:rPr>
              <a:t>）二值函数</a:t>
            </a:r>
            <a:endParaRPr lang="en-US" altLang="zh-CN" sz="2000" dirty="0">
              <a:solidFill>
                <a:schemeClr val="bg2">
                  <a:lumMod val="25000"/>
                </a:schemeClr>
              </a:solidFill>
            </a:endParaRPr>
          </a:p>
          <a:p>
            <a:pPr marL="0" indent="0" algn="just">
              <a:buNone/>
            </a:pPr>
            <a:endParaRPr lang="en-US" altLang="zh-CN" sz="2000" dirty="0">
              <a:solidFill>
                <a:schemeClr val="bg2">
                  <a:lumMod val="25000"/>
                </a:schemeClr>
              </a:solidFill>
            </a:endParaRPr>
          </a:p>
          <a:p>
            <a:pPr marL="0" indent="0" algn="just">
              <a:buNone/>
            </a:pPr>
            <a:endParaRPr lang="en-US" altLang="zh-CN" sz="2000" dirty="0">
              <a:solidFill>
                <a:schemeClr val="bg2">
                  <a:lumMod val="25000"/>
                </a:schemeClr>
              </a:solidFill>
            </a:endParaRPr>
          </a:p>
          <a:p>
            <a:pPr marL="0" indent="0" algn="just">
              <a:buNone/>
            </a:pPr>
            <a:endParaRPr lang="zh-CN" altLang="en-US" sz="2000" dirty="0">
              <a:solidFill>
                <a:schemeClr val="bg2">
                  <a:lumMod val="25000"/>
                </a:schemeClr>
              </a:solidFill>
            </a:endParaRPr>
          </a:p>
          <a:p>
            <a:pPr marL="0" indent="0">
              <a:buNone/>
            </a:pPr>
            <a:endParaRPr lang="en-US" altLang="zh-CN" sz="2000" dirty="0">
              <a:solidFill>
                <a:schemeClr val="bg2">
                  <a:lumMod val="25000"/>
                </a:schemeClr>
              </a:solidFill>
            </a:endParaRPr>
          </a:p>
          <a:p>
            <a:pPr marL="0" indent="0">
              <a:buNone/>
            </a:pPr>
            <a:r>
              <a:rPr lang="zh-CN" altLang="en-US" sz="2000" dirty="0">
                <a:solidFill>
                  <a:schemeClr val="bg2">
                    <a:lumMod val="25000"/>
                  </a:schemeClr>
                </a:solidFill>
              </a:rPr>
              <a:t>（</a:t>
            </a:r>
            <a:r>
              <a:rPr lang="en-US" altLang="zh-CN" sz="2000" dirty="0">
                <a:solidFill>
                  <a:schemeClr val="bg2">
                    <a:lumMod val="25000"/>
                  </a:schemeClr>
                </a:solidFill>
              </a:rPr>
              <a:t>b</a:t>
            </a:r>
            <a:r>
              <a:rPr lang="zh-CN" altLang="en-US" sz="2000" dirty="0">
                <a:solidFill>
                  <a:schemeClr val="bg2">
                    <a:lumMod val="25000"/>
                  </a:schemeClr>
                </a:solidFill>
              </a:rPr>
              <a:t>）</a:t>
            </a:r>
            <a:r>
              <a:rPr lang="en-US" altLang="zh-CN" sz="2000" dirty="0">
                <a:solidFill>
                  <a:schemeClr val="bg2">
                    <a:lumMod val="25000"/>
                  </a:schemeClr>
                </a:solidFill>
              </a:rPr>
              <a:t>S</a:t>
            </a:r>
            <a:r>
              <a:rPr lang="zh-CN" altLang="en-US" sz="2000" dirty="0">
                <a:solidFill>
                  <a:schemeClr val="bg2">
                    <a:lumMod val="25000"/>
                  </a:schemeClr>
                </a:solidFill>
              </a:rPr>
              <a:t>形函数</a:t>
            </a:r>
          </a:p>
          <a:p>
            <a:endParaRPr lang="zh-CN" altLang="en-US" dirty="0"/>
          </a:p>
        </p:txBody>
      </p:sp>
      <p:pic>
        <p:nvPicPr>
          <p:cNvPr id="4" name="Picture 16" descr="神经元中的某些变换函数">
            <a:extLst>
              <a:ext uri="{FF2B5EF4-FFF2-40B4-BE49-F238E27FC236}">
                <a16:creationId xmlns:a16="http://schemas.microsoft.com/office/drawing/2014/main" xmlns="" id="{E905AD97-3CC1-44FC-96EA-FEE140FE4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883"/>
          <a:stretch>
            <a:fillRect/>
          </a:stretch>
        </p:blipFill>
        <p:spPr bwMode="auto">
          <a:xfrm>
            <a:off x="4907720" y="1772816"/>
            <a:ext cx="3858302" cy="2451645"/>
          </a:xfrm>
          <a:prstGeom prst="rect">
            <a:avLst/>
          </a:prstGeom>
          <a:solidFill>
            <a:schemeClr val="bg1"/>
          </a:solidFill>
        </p:spPr>
      </p:pic>
      <p:pic>
        <p:nvPicPr>
          <p:cNvPr id="5" name="Picture 15" descr="神经元中的某些变换函数">
            <a:extLst>
              <a:ext uri="{FF2B5EF4-FFF2-40B4-BE49-F238E27FC236}">
                <a16:creationId xmlns:a16="http://schemas.microsoft.com/office/drawing/2014/main" xmlns="" id="{3775E7E0-72AC-4952-828E-F6989623E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07" r="34618"/>
          <a:stretch>
            <a:fillRect/>
          </a:stretch>
        </p:blipFill>
        <p:spPr bwMode="auto">
          <a:xfrm>
            <a:off x="2555776" y="3806078"/>
            <a:ext cx="3858302" cy="2630487"/>
          </a:xfrm>
          <a:prstGeom prst="rect">
            <a:avLst/>
          </a:prstGeom>
          <a:solidFill>
            <a:schemeClr val="bg1"/>
          </a:solidFill>
        </p:spPr>
      </p:pic>
    </p:spTree>
    <p:extLst>
      <p:ext uri="{BB962C8B-B14F-4D97-AF65-F5344CB8AC3E}">
        <p14:creationId xmlns:p14="http://schemas.microsoft.com/office/powerpoint/2010/main" val="160998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527760-0A73-48E3-95FD-BCE21A3052C4}"/>
              </a:ext>
            </a:extLst>
          </p:cNvPr>
          <p:cNvSpPr>
            <a:spLocks noGrp="1"/>
          </p:cNvSpPr>
          <p:nvPr>
            <p:ph type="title"/>
          </p:nvPr>
        </p:nvSpPr>
        <p:spPr/>
        <p:txBody>
          <a:bodyPr/>
          <a:lstStyle/>
          <a:p>
            <a:r>
              <a:rPr lang="zh-CN" altLang="en-US" dirty="0"/>
              <a:t>多层前馈神经网络</a:t>
            </a:r>
          </a:p>
        </p:txBody>
      </p:sp>
      <p:sp>
        <p:nvSpPr>
          <p:cNvPr id="3" name="内容占位符 2">
            <a:extLst>
              <a:ext uri="{FF2B5EF4-FFF2-40B4-BE49-F238E27FC236}">
                <a16:creationId xmlns:a16="http://schemas.microsoft.com/office/drawing/2014/main" xmlns="" id="{4727A4F3-5CE8-44B0-9F3D-5CF2157C53E6}"/>
              </a:ext>
            </a:extLst>
          </p:cNvPr>
          <p:cNvSpPr>
            <a:spLocks noGrp="1"/>
          </p:cNvSpPr>
          <p:nvPr>
            <p:ph sz="quarter" idx="10"/>
          </p:nvPr>
        </p:nvSpPr>
        <p:spPr/>
        <p:txBody>
          <a:bodyPr/>
          <a:lstStyle/>
          <a:p>
            <a:r>
              <a:rPr lang="zh-CN" altLang="en-US" dirty="0"/>
              <a:t>神经元及其特性</a:t>
            </a:r>
            <a:endParaRPr lang="en-US" altLang="zh-CN" dirty="0"/>
          </a:p>
          <a:p>
            <a:pPr lvl="1"/>
            <a:r>
              <a:rPr lang="zh-CN" altLang="en-US" dirty="0"/>
              <a:t>输出变换函数</a:t>
            </a:r>
            <a:r>
              <a:rPr lang="en-US" altLang="zh-CN" dirty="0"/>
              <a:t>f</a:t>
            </a:r>
            <a:r>
              <a:rPr lang="zh-CN" altLang="en-US" dirty="0"/>
              <a:t>（</a:t>
            </a:r>
            <a:r>
              <a:rPr lang="en-US" altLang="zh-CN" dirty="0"/>
              <a:t>.</a:t>
            </a:r>
            <a:r>
              <a:rPr lang="zh-CN" altLang="en-US" dirty="0"/>
              <a:t>）的几种常见形式</a:t>
            </a:r>
            <a:endParaRPr lang="en-US" altLang="zh-CN" dirty="0"/>
          </a:p>
          <a:p>
            <a:pPr marL="0" indent="0" algn="just">
              <a:buNone/>
            </a:pPr>
            <a:r>
              <a:rPr lang="zh-CN" altLang="en-US" sz="2000" dirty="0">
                <a:solidFill>
                  <a:schemeClr val="bg2">
                    <a:lumMod val="25000"/>
                  </a:schemeClr>
                </a:solidFill>
              </a:rPr>
              <a:t>（</a:t>
            </a:r>
            <a:r>
              <a:rPr lang="en-US" altLang="zh-CN" sz="2000" dirty="0">
                <a:solidFill>
                  <a:schemeClr val="bg2">
                    <a:lumMod val="25000"/>
                  </a:schemeClr>
                </a:solidFill>
              </a:rPr>
              <a:t>c</a:t>
            </a:r>
            <a:r>
              <a:rPr lang="zh-CN" altLang="en-US" sz="2000" dirty="0">
                <a:solidFill>
                  <a:schemeClr val="bg2">
                    <a:lumMod val="25000"/>
                  </a:schemeClr>
                </a:solidFill>
              </a:rPr>
              <a:t>）双曲线正切函数</a:t>
            </a:r>
            <a:endParaRPr lang="en-US" altLang="zh-CN" sz="2000" dirty="0">
              <a:solidFill>
                <a:schemeClr val="bg2">
                  <a:lumMod val="25000"/>
                </a:schemeClr>
              </a:solidFill>
            </a:endParaRPr>
          </a:p>
          <a:p>
            <a:pPr marL="0" indent="0" algn="just">
              <a:buNone/>
            </a:pPr>
            <a:endParaRPr lang="en-US" altLang="zh-CN" sz="2000" dirty="0">
              <a:solidFill>
                <a:schemeClr val="bg2">
                  <a:lumMod val="25000"/>
                </a:schemeClr>
              </a:solidFill>
            </a:endParaRPr>
          </a:p>
          <a:p>
            <a:pPr marL="0" indent="0" algn="just">
              <a:buNone/>
            </a:pPr>
            <a:endParaRPr lang="en-US" altLang="zh-CN" sz="2000" dirty="0">
              <a:solidFill>
                <a:schemeClr val="bg2">
                  <a:lumMod val="25000"/>
                </a:schemeClr>
              </a:solidFill>
            </a:endParaRPr>
          </a:p>
          <a:p>
            <a:pPr marL="0" indent="0" algn="just">
              <a:buNone/>
            </a:pPr>
            <a:endParaRPr lang="en-US" altLang="zh-CN" sz="2000" dirty="0">
              <a:solidFill>
                <a:schemeClr val="bg2">
                  <a:lumMod val="25000"/>
                </a:schemeClr>
              </a:solidFill>
            </a:endParaRPr>
          </a:p>
          <a:p>
            <a:pPr marL="0" indent="0" algn="just">
              <a:buNone/>
            </a:pPr>
            <a:endParaRPr lang="zh-CN" altLang="en-US" sz="2000" dirty="0">
              <a:solidFill>
                <a:schemeClr val="bg2">
                  <a:lumMod val="25000"/>
                </a:schemeClr>
              </a:solidFill>
            </a:endParaRPr>
          </a:p>
          <a:p>
            <a:pPr marL="0" indent="0">
              <a:buNone/>
            </a:pPr>
            <a:r>
              <a:rPr lang="zh-CN" altLang="en-US" sz="2000" dirty="0">
                <a:solidFill>
                  <a:schemeClr val="bg2">
                    <a:lumMod val="25000"/>
                  </a:schemeClr>
                </a:solidFill>
              </a:rPr>
              <a:t>（</a:t>
            </a:r>
            <a:r>
              <a:rPr lang="en-US" altLang="zh-CN" sz="2000" dirty="0">
                <a:solidFill>
                  <a:schemeClr val="bg2">
                    <a:lumMod val="25000"/>
                  </a:schemeClr>
                </a:solidFill>
              </a:rPr>
              <a:t>d</a:t>
            </a:r>
            <a:r>
              <a:rPr lang="zh-CN" altLang="en-US" sz="2000" dirty="0">
                <a:solidFill>
                  <a:schemeClr val="bg2">
                    <a:lumMod val="25000"/>
                  </a:schemeClr>
                </a:solidFill>
              </a:rPr>
              <a:t>）高斯函数</a:t>
            </a:r>
          </a:p>
          <a:p>
            <a:endParaRPr lang="zh-CN" altLang="en-US" dirty="0"/>
          </a:p>
        </p:txBody>
      </p:sp>
      <p:pic>
        <p:nvPicPr>
          <p:cNvPr id="4" name="Picture 15" descr="神经元中的某些变换函数">
            <a:extLst>
              <a:ext uri="{FF2B5EF4-FFF2-40B4-BE49-F238E27FC236}">
                <a16:creationId xmlns:a16="http://schemas.microsoft.com/office/drawing/2014/main" xmlns="" id="{708D4341-E1D4-4EED-B361-735A6D9F9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158"/>
          <a:stretch>
            <a:fillRect/>
          </a:stretch>
        </p:blipFill>
        <p:spPr bwMode="auto">
          <a:xfrm>
            <a:off x="5417021" y="1498125"/>
            <a:ext cx="3726979" cy="2630488"/>
          </a:xfrm>
          <a:prstGeom prst="rect">
            <a:avLst/>
          </a:prstGeom>
          <a:solidFill>
            <a:schemeClr val="bg1"/>
          </a:solidFill>
        </p:spPr>
      </p:pic>
      <p:grpSp>
        <p:nvGrpSpPr>
          <p:cNvPr id="5" name="Group 22">
            <a:extLst>
              <a:ext uri="{FF2B5EF4-FFF2-40B4-BE49-F238E27FC236}">
                <a16:creationId xmlns:a16="http://schemas.microsoft.com/office/drawing/2014/main" xmlns="" id="{F04D9DF1-E7DE-4579-8F1D-37CD764D6640}"/>
              </a:ext>
            </a:extLst>
          </p:cNvPr>
          <p:cNvGrpSpPr>
            <a:grpSpLocks/>
          </p:cNvGrpSpPr>
          <p:nvPr/>
        </p:nvGrpSpPr>
        <p:grpSpPr bwMode="auto">
          <a:xfrm>
            <a:off x="2987824" y="3877456"/>
            <a:ext cx="3726980" cy="2630487"/>
            <a:chOff x="3469" y="2646"/>
            <a:chExt cx="2042" cy="1283"/>
          </a:xfrm>
        </p:grpSpPr>
        <p:pic>
          <p:nvPicPr>
            <p:cNvPr id="6" name="Picture 20">
              <a:extLst>
                <a:ext uri="{FF2B5EF4-FFF2-40B4-BE49-F238E27FC236}">
                  <a16:creationId xmlns:a16="http://schemas.microsoft.com/office/drawing/2014/main" xmlns="" id="{E9EEBF38-ABA5-4010-B8DF-14351B50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4667" b="23357"/>
            <a:stretch>
              <a:fillRect/>
            </a:stretch>
          </p:blipFill>
          <p:spPr bwMode="auto">
            <a:xfrm>
              <a:off x="3469" y="2646"/>
              <a:ext cx="1996" cy="1283"/>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8">
              <a:extLst>
                <a:ext uri="{FF2B5EF4-FFF2-40B4-BE49-F238E27FC236}">
                  <a16:creationId xmlns:a16="http://schemas.microsoft.com/office/drawing/2014/main" xmlns="" id="{57B51780-296A-49FA-9E58-85738A4717A1}"/>
                </a:ext>
              </a:extLst>
            </p:cNvPr>
            <p:cNvSpPr txBox="1">
              <a:spLocks noChangeArrowheads="1"/>
            </p:cNvSpPr>
            <p:nvPr/>
          </p:nvSpPr>
          <p:spPr bwMode="auto">
            <a:xfrm>
              <a:off x="4241" y="2659"/>
              <a:ext cx="40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000" b="1">
                  <a:latin typeface="Times New Roman" pitchFamily="18" charset="0"/>
                </a:rPr>
                <a:t>f(x)</a:t>
              </a:r>
            </a:p>
          </p:txBody>
        </p:sp>
        <p:sp>
          <p:nvSpPr>
            <p:cNvPr id="8" name="Text Box 19">
              <a:extLst>
                <a:ext uri="{FF2B5EF4-FFF2-40B4-BE49-F238E27FC236}">
                  <a16:creationId xmlns:a16="http://schemas.microsoft.com/office/drawing/2014/main" xmlns="" id="{B7B6C011-3238-4908-B9F0-8C388EC8A6EB}"/>
                </a:ext>
              </a:extLst>
            </p:cNvPr>
            <p:cNvSpPr txBox="1">
              <a:spLocks noChangeArrowheads="1"/>
            </p:cNvSpPr>
            <p:nvPr/>
          </p:nvSpPr>
          <p:spPr bwMode="auto">
            <a:xfrm>
              <a:off x="5175" y="3612"/>
              <a:ext cx="336"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000" b="1">
                  <a:latin typeface="Times New Roman" pitchFamily="18" charset="0"/>
                </a:rPr>
                <a:t>x</a:t>
              </a:r>
            </a:p>
          </p:txBody>
        </p:sp>
      </p:grpSp>
    </p:spTree>
    <p:extLst>
      <p:ext uri="{BB962C8B-B14F-4D97-AF65-F5344CB8AC3E}">
        <p14:creationId xmlns:p14="http://schemas.microsoft.com/office/powerpoint/2010/main" val="90507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5D327B-6E0E-4C30-BF4C-37333B7582CE}"/>
              </a:ext>
            </a:extLst>
          </p:cNvPr>
          <p:cNvSpPr>
            <a:spLocks noGrp="1"/>
          </p:cNvSpPr>
          <p:nvPr>
            <p:ph type="title"/>
          </p:nvPr>
        </p:nvSpPr>
        <p:spPr/>
        <p:txBody>
          <a:bodyPr/>
          <a:lstStyle/>
          <a:p>
            <a:r>
              <a:rPr lang="zh-CN" altLang="en-US" dirty="0"/>
              <a:t>模型提出</a:t>
            </a:r>
          </a:p>
        </p:txBody>
      </p:sp>
      <p:pic>
        <p:nvPicPr>
          <p:cNvPr id="3" name="Picture 6">
            <a:extLst>
              <a:ext uri="{FF2B5EF4-FFF2-40B4-BE49-F238E27FC236}">
                <a16:creationId xmlns:a16="http://schemas.microsoft.com/office/drawing/2014/main" xmlns="" id="{DD3ACB48-64A1-4B0D-A82B-3D22F0AF1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143" y="3326134"/>
            <a:ext cx="4460297" cy="327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xmlns="" id="{50076F82-1EC0-4BEE-AB71-262AB0E38A2B}"/>
              </a:ext>
            </a:extLst>
          </p:cNvPr>
          <p:cNvSpPr>
            <a:spLocks noChangeArrowheads="1"/>
          </p:cNvSpPr>
          <p:nvPr/>
        </p:nvSpPr>
        <p:spPr bwMode="auto">
          <a:xfrm>
            <a:off x="615949" y="3789039"/>
            <a:ext cx="364224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缺陷</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拥有较少的错分训练样本数的判别函数未必就是一个好的判别函数</a:t>
            </a:r>
          </a:p>
        </p:txBody>
      </p:sp>
      <p:sp>
        <p:nvSpPr>
          <p:cNvPr id="5" name="Rectangle 5">
            <a:extLst>
              <a:ext uri="{FF2B5EF4-FFF2-40B4-BE49-F238E27FC236}">
                <a16:creationId xmlns:a16="http://schemas.microsoft.com/office/drawing/2014/main" xmlns="" id="{7C12E06A-F53C-4FF2-8C32-552C3D799F66}"/>
              </a:ext>
            </a:extLst>
          </p:cNvPr>
          <p:cNvSpPr>
            <a:spLocks noChangeArrowheads="1"/>
          </p:cNvSpPr>
          <p:nvPr/>
        </p:nvSpPr>
        <p:spPr bwMode="auto">
          <a:xfrm>
            <a:off x="610471" y="991823"/>
            <a:ext cx="688975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问题</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何为最优分类面？</a:t>
            </a:r>
          </a:p>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参考标准：</a:t>
            </a:r>
            <a:r>
              <a:rPr lang="zh-CN" altLang="en-US" sz="2400" dirty="0">
                <a:latin typeface="微软雅黑" panose="020B0503020204020204" pitchFamily="34" charset="-122"/>
                <a:ea typeface="微软雅黑" panose="020B0503020204020204" pitchFamily="34" charset="-122"/>
              </a:rPr>
              <a:t>使错分样本数最少</a:t>
            </a:r>
          </a:p>
        </p:txBody>
      </p:sp>
      <p:sp>
        <p:nvSpPr>
          <p:cNvPr id="6" name="Rectangle 5">
            <a:extLst>
              <a:ext uri="{FF2B5EF4-FFF2-40B4-BE49-F238E27FC236}">
                <a16:creationId xmlns:a16="http://schemas.microsoft.com/office/drawing/2014/main" xmlns="" id="{93695F06-22DF-43B0-92BD-1A3A7E18B1F9}"/>
              </a:ext>
            </a:extLst>
          </p:cNvPr>
          <p:cNvSpPr>
            <a:spLocks noChangeArrowheads="1"/>
          </p:cNvSpPr>
          <p:nvPr/>
        </p:nvSpPr>
        <p:spPr bwMode="auto">
          <a:xfrm>
            <a:off x="611560" y="2432421"/>
            <a:ext cx="2598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dirty="0">
                <a:latin typeface="微软雅黑" panose="020B0503020204020204" pitchFamily="34" charset="-122"/>
                <a:ea typeface="微软雅黑" panose="020B0503020204020204" pitchFamily="34" charset="-122"/>
              </a:rPr>
              <a:t>错分样本数最少</a:t>
            </a:r>
          </a:p>
        </p:txBody>
      </p:sp>
      <p:sp>
        <p:nvSpPr>
          <p:cNvPr id="7" name="右箭头 8">
            <a:extLst>
              <a:ext uri="{FF2B5EF4-FFF2-40B4-BE49-F238E27FC236}">
                <a16:creationId xmlns:a16="http://schemas.microsoft.com/office/drawing/2014/main" xmlns="" id="{25EC5C58-01E7-4E9B-9476-CE165EC6F3EB}"/>
              </a:ext>
            </a:extLst>
          </p:cNvPr>
          <p:cNvSpPr/>
          <p:nvPr/>
        </p:nvSpPr>
        <p:spPr>
          <a:xfrm>
            <a:off x="3635896" y="2574353"/>
            <a:ext cx="622300" cy="17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latin typeface="微软雅黑" panose="020B0503020204020204" pitchFamily="34" charset="-122"/>
              <a:ea typeface="微软雅黑" panose="020B0503020204020204" pitchFamily="34" charset="-122"/>
            </a:endParaRPr>
          </a:p>
        </p:txBody>
      </p:sp>
      <p:sp>
        <p:nvSpPr>
          <p:cNvPr id="8" name="Rectangle 5">
            <a:extLst>
              <a:ext uri="{FF2B5EF4-FFF2-40B4-BE49-F238E27FC236}">
                <a16:creationId xmlns:a16="http://schemas.microsoft.com/office/drawing/2014/main" xmlns="" id="{9C9E91A5-7B1B-491C-9D3A-8B1C7EAF4435}"/>
              </a:ext>
            </a:extLst>
          </p:cNvPr>
          <p:cNvSpPr>
            <a:spLocks noChangeArrowheads="1"/>
          </p:cNvSpPr>
          <p:nvPr/>
        </p:nvSpPr>
        <p:spPr bwMode="auto">
          <a:xfrm>
            <a:off x="4838700" y="2432421"/>
            <a:ext cx="4133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dirty="0">
                <a:latin typeface="微软雅黑" panose="020B0503020204020204" pitchFamily="34" charset="-122"/>
                <a:ea typeface="微软雅黑" panose="020B0503020204020204" pitchFamily="34" charset="-122"/>
              </a:rPr>
              <a:t>错分训练样本数最少</a:t>
            </a:r>
          </a:p>
        </p:txBody>
      </p:sp>
    </p:spTree>
    <p:extLst>
      <p:ext uri="{BB962C8B-B14F-4D97-AF65-F5344CB8AC3E}">
        <p14:creationId xmlns:p14="http://schemas.microsoft.com/office/powerpoint/2010/main" val="263917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Left)">
                                      <p:cBhvr>
                                        <p:cTn id="20" dur="500"/>
                                        <p:tgtEl>
                                          <p:spTgt spid="8"/>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lide(from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BD7C083-D053-4F0A-898B-ACC51C00AF6C}"/>
              </a:ext>
            </a:extLst>
          </p:cNvPr>
          <p:cNvSpPr>
            <a:spLocks noGrp="1"/>
          </p:cNvSpPr>
          <p:nvPr>
            <p:ph type="title"/>
          </p:nvPr>
        </p:nvSpPr>
        <p:spPr/>
        <p:txBody>
          <a:bodyPr/>
          <a:lstStyle/>
          <a:p>
            <a:r>
              <a:rPr lang="zh-CN" altLang="en-US" dirty="0"/>
              <a:t>一个多层前馈神经网络如何工作？</a:t>
            </a:r>
          </a:p>
        </p:txBody>
      </p:sp>
      <p:sp>
        <p:nvSpPr>
          <p:cNvPr id="3" name="内容占位符 2">
            <a:extLst>
              <a:ext uri="{FF2B5EF4-FFF2-40B4-BE49-F238E27FC236}">
                <a16:creationId xmlns:a16="http://schemas.microsoft.com/office/drawing/2014/main" xmlns="" id="{20562AA3-602B-490F-A980-3D426F86EBBC}"/>
              </a:ext>
            </a:extLst>
          </p:cNvPr>
          <p:cNvSpPr>
            <a:spLocks noGrp="1"/>
          </p:cNvSpPr>
          <p:nvPr>
            <p:ph sz="quarter" idx="10"/>
          </p:nvPr>
        </p:nvSpPr>
        <p:spPr/>
        <p:txBody>
          <a:bodyPr/>
          <a:lstStyle/>
          <a:p>
            <a:pPr>
              <a:lnSpc>
                <a:spcPct val="130000"/>
              </a:lnSpc>
              <a:spcBef>
                <a:spcPts val="600"/>
              </a:spcBef>
            </a:pPr>
            <a:r>
              <a:rPr lang="zh-CN" altLang="en-US" sz="2000" dirty="0">
                <a:solidFill>
                  <a:schemeClr val="tx1"/>
                </a:solidFill>
              </a:rPr>
              <a:t>网络的输入对应于对每个训练样本的</a:t>
            </a:r>
            <a:r>
              <a:rPr lang="zh-CN" altLang="en-US" sz="2000" b="1" dirty="0">
                <a:solidFill>
                  <a:srgbClr val="FF0000"/>
                </a:solidFill>
              </a:rPr>
              <a:t>观测属性</a:t>
            </a:r>
            <a:r>
              <a:rPr lang="zh-CN" altLang="en-US" sz="2000" dirty="0">
                <a:solidFill>
                  <a:schemeClr val="tx1"/>
                </a:solidFill>
              </a:rPr>
              <a:t>，输入同时提供给构成输入层的单元</a:t>
            </a:r>
          </a:p>
          <a:p>
            <a:pPr>
              <a:lnSpc>
                <a:spcPct val="130000"/>
              </a:lnSpc>
              <a:spcBef>
                <a:spcPts val="600"/>
              </a:spcBef>
            </a:pPr>
            <a:r>
              <a:rPr lang="zh-CN" altLang="en-US" sz="2000" dirty="0">
                <a:solidFill>
                  <a:schemeClr val="tx1"/>
                </a:solidFill>
              </a:rPr>
              <a:t>这些输入通过输入层，然后加权同时地提供给隐藏层的“类神经元的”第二层。该隐藏层单元的输出可以输入到另一个隐藏层，诸如此类。隐藏层的数量是任意的，尽管实践中通常只用一层 </a:t>
            </a:r>
          </a:p>
          <a:p>
            <a:pPr>
              <a:lnSpc>
                <a:spcPct val="130000"/>
              </a:lnSpc>
              <a:spcBef>
                <a:spcPts val="600"/>
              </a:spcBef>
            </a:pPr>
            <a:r>
              <a:rPr lang="zh-CN" altLang="en-US" sz="2000" dirty="0">
                <a:solidFill>
                  <a:schemeClr val="tx1"/>
                </a:solidFill>
              </a:rPr>
              <a:t>最后一个隐藏层的权重输出作为构成输出层的单元的输入。输出层发布给定样本的</a:t>
            </a:r>
            <a:r>
              <a:rPr lang="zh-CN" altLang="en-US" sz="2000" b="1" dirty="0">
                <a:solidFill>
                  <a:srgbClr val="FF0000"/>
                </a:solidFill>
              </a:rPr>
              <a:t>类预测</a:t>
            </a:r>
          </a:p>
          <a:p>
            <a:pPr>
              <a:lnSpc>
                <a:spcPct val="130000"/>
              </a:lnSpc>
              <a:spcBef>
                <a:spcPts val="600"/>
              </a:spcBef>
            </a:pPr>
            <a:r>
              <a:rPr lang="zh-CN" altLang="en-US" sz="2000" dirty="0">
                <a:solidFill>
                  <a:schemeClr val="tx1"/>
                </a:solidFill>
              </a:rPr>
              <a:t>网络是</a:t>
            </a:r>
            <a:r>
              <a:rPr lang="zh-CN" altLang="en-US" sz="2000" b="1" dirty="0">
                <a:solidFill>
                  <a:srgbClr val="FF0000"/>
                </a:solidFill>
              </a:rPr>
              <a:t>前馈</a:t>
            </a:r>
            <a:r>
              <a:rPr lang="zh-CN" altLang="en-US" sz="2000" dirty="0">
                <a:solidFill>
                  <a:schemeClr val="tx1"/>
                </a:solidFill>
              </a:rPr>
              <a:t>的，因为其权重都不回送到输入单元，或前一层的输出单元</a:t>
            </a:r>
          </a:p>
          <a:p>
            <a:pPr>
              <a:lnSpc>
                <a:spcPct val="130000"/>
              </a:lnSpc>
              <a:spcBef>
                <a:spcPts val="600"/>
              </a:spcBef>
            </a:pPr>
            <a:r>
              <a:rPr lang="zh-CN" altLang="en-US" sz="2000" dirty="0">
                <a:solidFill>
                  <a:schemeClr val="tx1"/>
                </a:solidFill>
              </a:rPr>
              <a:t>多层前馈神经网络可以将类预测作为观测属性的非线性组合建模。从统计学角度来讲，网络进行</a:t>
            </a:r>
            <a:r>
              <a:rPr lang="zh-CN" altLang="en-US" sz="2000" b="1" dirty="0">
                <a:solidFill>
                  <a:srgbClr val="FF0000"/>
                </a:solidFill>
              </a:rPr>
              <a:t>非线性回归</a:t>
            </a:r>
            <a:r>
              <a:rPr lang="zh-CN" altLang="en-US" sz="2000" dirty="0">
                <a:solidFill>
                  <a:schemeClr val="tx1"/>
                </a:solidFill>
              </a:rPr>
              <a:t>。给定足够多的隐藏单元和足够的训练样本，多层前馈神经网络可以逼近</a:t>
            </a:r>
            <a:r>
              <a:rPr lang="zh-CN" altLang="en-US" sz="2000" b="1" dirty="0">
                <a:solidFill>
                  <a:srgbClr val="FF0000"/>
                </a:solidFill>
              </a:rPr>
              <a:t>任意函数</a:t>
            </a:r>
          </a:p>
          <a:p>
            <a:endParaRPr lang="zh-CN" altLang="en-US" dirty="0"/>
          </a:p>
        </p:txBody>
      </p:sp>
    </p:spTree>
    <p:extLst>
      <p:ext uri="{BB962C8B-B14F-4D97-AF65-F5344CB8AC3E}">
        <p14:creationId xmlns:p14="http://schemas.microsoft.com/office/powerpoint/2010/main" val="465333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5AB237-A667-40FC-BA02-B63F6931088C}"/>
              </a:ext>
            </a:extLst>
          </p:cNvPr>
          <p:cNvSpPr>
            <a:spLocks noGrp="1"/>
          </p:cNvSpPr>
          <p:nvPr>
            <p:ph type="title"/>
          </p:nvPr>
        </p:nvSpPr>
        <p:spPr/>
        <p:txBody>
          <a:bodyPr/>
          <a:lstStyle/>
          <a:p>
            <a:r>
              <a:rPr lang="zh-CN" altLang="en-US" dirty="0"/>
              <a:t>定义网络拓扑</a:t>
            </a:r>
          </a:p>
        </p:txBody>
      </p:sp>
      <p:sp>
        <p:nvSpPr>
          <p:cNvPr id="3" name="内容占位符 2">
            <a:extLst>
              <a:ext uri="{FF2B5EF4-FFF2-40B4-BE49-F238E27FC236}">
                <a16:creationId xmlns:a16="http://schemas.microsoft.com/office/drawing/2014/main" xmlns="" id="{7A9DF1A5-242D-47C0-8F9B-FA66BB97F068}"/>
              </a:ext>
            </a:extLst>
          </p:cNvPr>
          <p:cNvSpPr>
            <a:spLocks noGrp="1"/>
          </p:cNvSpPr>
          <p:nvPr>
            <p:ph sz="quarter" idx="10"/>
          </p:nvPr>
        </p:nvSpPr>
        <p:spPr>
          <a:xfrm>
            <a:off x="539552" y="764704"/>
            <a:ext cx="8136904" cy="5527845"/>
          </a:xfrm>
        </p:spPr>
        <p:txBody>
          <a:bodyPr/>
          <a:lstStyle/>
          <a:p>
            <a:pPr>
              <a:lnSpc>
                <a:spcPct val="130000"/>
              </a:lnSpc>
              <a:spcBef>
                <a:spcPts val="600"/>
              </a:spcBef>
            </a:pPr>
            <a:r>
              <a:rPr lang="zh-CN" altLang="en-US" sz="2000" dirty="0">
                <a:solidFill>
                  <a:schemeClr val="tx1"/>
                </a:solidFill>
              </a:rPr>
              <a:t>确定</a:t>
            </a:r>
            <a:r>
              <a:rPr lang="zh-CN" altLang="en-US" sz="2000" dirty="0">
                <a:solidFill>
                  <a:srgbClr val="FF0000"/>
                </a:solidFill>
              </a:rPr>
              <a:t>网络拓扑结构</a:t>
            </a:r>
            <a:r>
              <a:rPr lang="zh-CN" altLang="en-US" sz="2000" dirty="0">
                <a:solidFill>
                  <a:schemeClr val="tx1"/>
                </a:solidFill>
              </a:rPr>
              <a:t>：说明输入层的单元数、隐藏层数（如果多于一层）、每个隐藏层的单元数和输出层的单元数</a:t>
            </a:r>
          </a:p>
          <a:p>
            <a:pPr>
              <a:lnSpc>
                <a:spcPct val="130000"/>
              </a:lnSpc>
              <a:spcBef>
                <a:spcPts val="600"/>
              </a:spcBef>
            </a:pPr>
            <a:r>
              <a:rPr lang="zh-CN" altLang="en-US" sz="2000" dirty="0">
                <a:solidFill>
                  <a:srgbClr val="FF0000"/>
                </a:solidFill>
              </a:rPr>
              <a:t>规范化</a:t>
            </a:r>
            <a:r>
              <a:rPr lang="zh-CN" altLang="en-US" sz="2000" dirty="0">
                <a:solidFill>
                  <a:schemeClr val="tx1"/>
                </a:solidFill>
              </a:rPr>
              <a:t>输入测量值：对输入值规范化，使其落在</a:t>
            </a:r>
            <a:r>
              <a:rPr lang="en-US" altLang="zh-CN" sz="2000" dirty="0">
                <a:solidFill>
                  <a:schemeClr val="tx1"/>
                </a:solidFill>
              </a:rPr>
              <a:t>0.0</a:t>
            </a:r>
            <a:r>
              <a:rPr lang="zh-CN" altLang="en-US" sz="2000" dirty="0">
                <a:solidFill>
                  <a:schemeClr val="tx1"/>
                </a:solidFill>
              </a:rPr>
              <a:t>与</a:t>
            </a:r>
            <a:r>
              <a:rPr lang="en-US" altLang="zh-CN" sz="2000" dirty="0">
                <a:solidFill>
                  <a:schemeClr val="tx1"/>
                </a:solidFill>
              </a:rPr>
              <a:t>1.0</a:t>
            </a:r>
            <a:r>
              <a:rPr lang="zh-CN" altLang="en-US" sz="2000" dirty="0">
                <a:solidFill>
                  <a:schemeClr val="tx1"/>
                </a:solidFill>
              </a:rPr>
              <a:t>之间。离散值属性可以重新编码，使得每个值域有一个输入单元（每个输入单元代表一个属性的离散值）</a:t>
            </a:r>
          </a:p>
          <a:p>
            <a:pPr>
              <a:lnSpc>
                <a:spcPct val="130000"/>
              </a:lnSpc>
              <a:spcBef>
                <a:spcPts val="600"/>
              </a:spcBef>
            </a:pPr>
            <a:r>
              <a:rPr lang="zh-CN" altLang="en-US" sz="2000" dirty="0">
                <a:solidFill>
                  <a:schemeClr val="tx1"/>
                </a:solidFill>
              </a:rPr>
              <a:t>神经网络可以用于分类（预测给定样本的类标号）和数值预测（预测连续值输出）。对于分类，一个输出单元可以用来表示两个类（其中值</a:t>
            </a:r>
            <a:r>
              <a:rPr lang="en-US" altLang="zh-CN" sz="2000" dirty="0">
                <a:solidFill>
                  <a:schemeClr val="tx1"/>
                </a:solidFill>
              </a:rPr>
              <a:t>1</a:t>
            </a:r>
            <a:r>
              <a:rPr lang="zh-CN" altLang="en-US" sz="2000" dirty="0">
                <a:solidFill>
                  <a:schemeClr val="tx1"/>
                </a:solidFill>
              </a:rPr>
              <a:t>代表一个类，而值</a:t>
            </a:r>
            <a:r>
              <a:rPr lang="en-US" altLang="zh-CN" sz="2000" dirty="0">
                <a:solidFill>
                  <a:schemeClr val="tx1"/>
                </a:solidFill>
              </a:rPr>
              <a:t>0</a:t>
            </a:r>
            <a:r>
              <a:rPr lang="zh-CN" altLang="en-US" sz="2000" dirty="0">
                <a:solidFill>
                  <a:schemeClr val="tx1"/>
                </a:solidFill>
              </a:rPr>
              <a:t>代表另一个类）。如果多于两个类，则每个类使用一个输出单元</a:t>
            </a:r>
          </a:p>
          <a:p>
            <a:pPr>
              <a:lnSpc>
                <a:spcPct val="130000"/>
              </a:lnSpc>
              <a:spcBef>
                <a:spcPts val="600"/>
              </a:spcBef>
            </a:pPr>
            <a:r>
              <a:rPr lang="zh-CN" altLang="en-US" sz="2000" dirty="0">
                <a:solidFill>
                  <a:schemeClr val="tx1"/>
                </a:solidFill>
              </a:rPr>
              <a:t>对于“最好的”隐藏层单元数，没有明确的规则确定。一旦网络经过训练，并且其准确率不能被接受，则通常使用不同的网络拓扑或使用不同的初始权重集，重复训练过程</a:t>
            </a:r>
          </a:p>
          <a:p>
            <a:endParaRPr lang="zh-CN" altLang="en-US" dirty="0"/>
          </a:p>
        </p:txBody>
      </p:sp>
    </p:spTree>
    <p:extLst>
      <p:ext uri="{BB962C8B-B14F-4D97-AF65-F5344CB8AC3E}">
        <p14:creationId xmlns:p14="http://schemas.microsoft.com/office/powerpoint/2010/main" val="171566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F76FC2-43AC-40BE-A15C-A2A5E8FEB0CD}"/>
              </a:ext>
            </a:extLst>
          </p:cNvPr>
          <p:cNvSpPr>
            <a:spLocks noGrp="1"/>
          </p:cNvSpPr>
          <p:nvPr>
            <p:ph type="title"/>
          </p:nvPr>
        </p:nvSpPr>
        <p:spPr/>
        <p:txBody>
          <a:bodyPr/>
          <a:lstStyle/>
          <a:p>
            <a:r>
              <a:rPr lang="zh-CN" altLang="en-US" dirty="0"/>
              <a:t>后向传播</a:t>
            </a:r>
          </a:p>
        </p:txBody>
      </p:sp>
      <p:sp>
        <p:nvSpPr>
          <p:cNvPr id="3" name="内容占位符 2">
            <a:extLst>
              <a:ext uri="{FF2B5EF4-FFF2-40B4-BE49-F238E27FC236}">
                <a16:creationId xmlns:a16="http://schemas.microsoft.com/office/drawing/2014/main" xmlns="" id="{3DA74C58-04C5-48FD-8D42-89616AF9D070}"/>
              </a:ext>
            </a:extLst>
          </p:cNvPr>
          <p:cNvSpPr>
            <a:spLocks noGrp="1"/>
          </p:cNvSpPr>
          <p:nvPr>
            <p:ph sz="quarter" idx="10"/>
          </p:nvPr>
        </p:nvSpPr>
        <p:spPr>
          <a:xfrm>
            <a:off x="539552" y="764704"/>
            <a:ext cx="8136904" cy="5527845"/>
          </a:xfrm>
        </p:spPr>
        <p:txBody>
          <a:bodyPr/>
          <a:lstStyle/>
          <a:p>
            <a:r>
              <a:rPr lang="zh-CN" altLang="en-US" dirty="0"/>
              <a:t>一个隐藏或输出单元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一个隐藏或输出单元</a:t>
            </a:r>
            <a:r>
              <a:rPr lang="en-US" altLang="zh-CN" dirty="0"/>
              <a:t>j</a:t>
            </a:r>
            <a:r>
              <a:rPr lang="zh-CN" altLang="en-US" dirty="0"/>
              <a:t>是来自上一层的输出。这些与对应的权重相乘，以形成加权和。加权和加到与单元</a:t>
            </a:r>
            <a:r>
              <a:rPr lang="en-US" altLang="zh-CN" dirty="0"/>
              <a:t>j</a:t>
            </a:r>
            <a:r>
              <a:rPr lang="zh-CN" altLang="en-US" dirty="0"/>
              <a:t>相关联的偏倚上。一个非线性的激活函数用于净输入</a:t>
            </a:r>
          </a:p>
          <a:p>
            <a:endParaRPr lang="zh-CN" altLang="en-US" dirty="0"/>
          </a:p>
        </p:txBody>
      </p:sp>
      <p:grpSp>
        <p:nvGrpSpPr>
          <p:cNvPr id="70" name="组合 69">
            <a:extLst>
              <a:ext uri="{FF2B5EF4-FFF2-40B4-BE49-F238E27FC236}">
                <a16:creationId xmlns:a16="http://schemas.microsoft.com/office/drawing/2014/main" xmlns="" id="{55EC9482-7764-4F41-8879-F8A130C49367}"/>
              </a:ext>
            </a:extLst>
          </p:cNvPr>
          <p:cNvGrpSpPr/>
          <p:nvPr/>
        </p:nvGrpSpPr>
        <p:grpSpPr>
          <a:xfrm>
            <a:off x="1138238" y="1556792"/>
            <a:ext cx="6867523" cy="2904600"/>
            <a:chOff x="1331640" y="1627907"/>
            <a:chExt cx="6867523" cy="2904600"/>
          </a:xfrm>
        </p:grpSpPr>
        <p:grpSp>
          <p:nvGrpSpPr>
            <p:cNvPr id="37" name="Group 4">
              <a:extLst>
                <a:ext uri="{FF2B5EF4-FFF2-40B4-BE49-F238E27FC236}">
                  <a16:creationId xmlns:a16="http://schemas.microsoft.com/office/drawing/2014/main" xmlns="" id="{7EEFABE9-4DC8-44CF-80F9-312F9EB9FDD5}"/>
                </a:ext>
              </a:extLst>
            </p:cNvPr>
            <p:cNvGrpSpPr>
              <a:grpSpLocks/>
            </p:cNvGrpSpPr>
            <p:nvPr/>
          </p:nvGrpSpPr>
          <p:grpSpPr bwMode="auto">
            <a:xfrm>
              <a:off x="1331640" y="1916832"/>
              <a:ext cx="6867523" cy="2615675"/>
              <a:chOff x="-91" y="0"/>
              <a:chExt cx="5541" cy="2071"/>
            </a:xfrm>
          </p:grpSpPr>
          <p:sp>
            <p:nvSpPr>
              <p:cNvPr id="38" name="Oval 4104">
                <a:extLst>
                  <a:ext uri="{FF2B5EF4-FFF2-40B4-BE49-F238E27FC236}">
                    <a16:creationId xmlns:a16="http://schemas.microsoft.com/office/drawing/2014/main" xmlns="" id="{0FFA63E2-CA52-4643-B976-CBDE7ED433DA}"/>
                  </a:ext>
                </a:extLst>
              </p:cNvPr>
              <p:cNvSpPr>
                <a:spLocks noChangeArrowheads="1"/>
              </p:cNvSpPr>
              <p:nvPr/>
            </p:nvSpPr>
            <p:spPr bwMode="auto">
              <a:xfrm>
                <a:off x="842" y="9"/>
                <a:ext cx="480" cy="1584"/>
              </a:xfrm>
              <a:prstGeom prst="ellipse">
                <a:avLst/>
              </a:prstGeom>
              <a:solidFill>
                <a:srgbClr val="00CC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Oval 4105">
                <a:extLst>
                  <a:ext uri="{FF2B5EF4-FFF2-40B4-BE49-F238E27FC236}">
                    <a16:creationId xmlns:a16="http://schemas.microsoft.com/office/drawing/2014/main" xmlns="" id="{AFE16175-9E21-4284-B43F-00DE69C0BE19}"/>
                  </a:ext>
                </a:extLst>
              </p:cNvPr>
              <p:cNvSpPr>
                <a:spLocks noChangeArrowheads="1"/>
              </p:cNvSpPr>
              <p:nvPr/>
            </p:nvSpPr>
            <p:spPr bwMode="auto">
              <a:xfrm>
                <a:off x="18" y="0"/>
                <a:ext cx="478" cy="1582"/>
              </a:xfrm>
              <a:prstGeom prst="ellipse">
                <a:avLst/>
              </a:prstGeom>
              <a:solidFill>
                <a:srgbClr val="66FFFF"/>
              </a:solidFill>
              <a:ln w="12700" cap="flat" cmpd="sng">
                <a:solidFill>
                  <a:srgbClr val="66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Line 4106">
                <a:extLst>
                  <a:ext uri="{FF2B5EF4-FFF2-40B4-BE49-F238E27FC236}">
                    <a16:creationId xmlns:a16="http://schemas.microsoft.com/office/drawing/2014/main" xmlns="" id="{228DF850-DD8F-4232-A615-2DBAD787512A}"/>
                  </a:ext>
                </a:extLst>
              </p:cNvPr>
              <p:cNvSpPr>
                <a:spLocks noChangeShapeType="1"/>
              </p:cNvSpPr>
              <p:nvPr/>
            </p:nvSpPr>
            <p:spPr bwMode="auto">
              <a:xfrm>
                <a:off x="2323" y="814"/>
                <a:ext cx="681" cy="1"/>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1" name="Rectangle 4107">
                <a:extLst>
                  <a:ext uri="{FF2B5EF4-FFF2-40B4-BE49-F238E27FC236}">
                    <a16:creationId xmlns:a16="http://schemas.microsoft.com/office/drawing/2014/main" xmlns="" id="{097413FC-414E-457A-A1C8-B55EFC17D060}"/>
                  </a:ext>
                </a:extLst>
              </p:cNvPr>
              <p:cNvSpPr>
                <a:spLocks noChangeArrowheads="1"/>
              </p:cNvSpPr>
              <p:nvPr/>
            </p:nvSpPr>
            <p:spPr bwMode="auto">
              <a:xfrm>
                <a:off x="2990" y="572"/>
                <a:ext cx="515" cy="610"/>
              </a:xfrm>
              <a:prstGeom prst="rect">
                <a:avLst/>
              </a:prstGeom>
              <a:solidFill>
                <a:srgbClr val="00FF99"/>
              </a:solidFill>
              <a:ln w="12700" cap="flat" cmpd="sng">
                <a:solidFill>
                  <a:srgbClr val="00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4400" b="1" i="1">
                    <a:solidFill>
                      <a:schemeClr val="bg2">
                        <a:lumMod val="25000"/>
                      </a:schemeClr>
                    </a:solidFill>
                    <a:latin typeface="微软雅黑" panose="020B0503020204020204" pitchFamily="34" charset="-122"/>
                    <a:ea typeface="微软雅黑" panose="020B0503020204020204" pitchFamily="34" charset="-122"/>
                  </a:rPr>
                  <a:t>f</a:t>
                </a:r>
              </a:p>
            </p:txBody>
          </p:sp>
          <p:sp>
            <p:nvSpPr>
              <p:cNvPr id="42" name="Line 4108">
                <a:extLst>
                  <a:ext uri="{FF2B5EF4-FFF2-40B4-BE49-F238E27FC236}">
                    <a16:creationId xmlns:a16="http://schemas.microsoft.com/office/drawing/2014/main" xmlns="" id="{C69D8D8F-74E7-429C-AE76-38E502D8EFB0}"/>
                  </a:ext>
                </a:extLst>
              </p:cNvPr>
              <p:cNvSpPr>
                <a:spLocks noChangeShapeType="1"/>
              </p:cNvSpPr>
              <p:nvPr/>
            </p:nvSpPr>
            <p:spPr bwMode="auto">
              <a:xfrm>
                <a:off x="3513" y="824"/>
                <a:ext cx="911"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Rectangle 4109">
                <a:extLst>
                  <a:ext uri="{FF2B5EF4-FFF2-40B4-BE49-F238E27FC236}">
                    <a16:creationId xmlns:a16="http://schemas.microsoft.com/office/drawing/2014/main" xmlns="" id="{D6D08FE9-C311-4153-96FC-F28F0D35F3B4}"/>
                  </a:ext>
                </a:extLst>
              </p:cNvPr>
              <p:cNvSpPr>
                <a:spLocks noChangeArrowheads="1"/>
              </p:cNvSpPr>
              <p:nvPr/>
            </p:nvSpPr>
            <p:spPr bwMode="auto">
              <a:xfrm>
                <a:off x="1584" y="1705"/>
                <a:ext cx="948"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rgbClr val="333399"/>
                    </a:solidFill>
                    <a:latin typeface="微软雅黑" panose="020B0503020204020204" pitchFamily="34" charset="-122"/>
                    <a:ea typeface="微软雅黑" panose="020B0503020204020204" pitchFamily="34" charset="-122"/>
                  </a:rPr>
                  <a:t>加权和</a:t>
                </a:r>
                <a:endParaRPr lang="en-US" altLang="zh-CN" sz="2400" b="1">
                  <a:solidFill>
                    <a:srgbClr val="333399"/>
                  </a:solidFill>
                  <a:latin typeface="微软雅黑" panose="020B0503020204020204" pitchFamily="34" charset="-122"/>
                  <a:ea typeface="微软雅黑" panose="020B0503020204020204" pitchFamily="34" charset="-122"/>
                </a:endParaRPr>
              </a:p>
            </p:txBody>
          </p:sp>
          <p:sp>
            <p:nvSpPr>
              <p:cNvPr id="44" name="Rectangle 4110">
                <a:extLst>
                  <a:ext uri="{FF2B5EF4-FFF2-40B4-BE49-F238E27FC236}">
                    <a16:creationId xmlns:a16="http://schemas.microsoft.com/office/drawing/2014/main" xmlns="" id="{35625DBC-34E1-4F56-B4CB-1F1739C96938}"/>
                  </a:ext>
                </a:extLst>
              </p:cNvPr>
              <p:cNvSpPr>
                <a:spLocks noChangeArrowheads="1"/>
              </p:cNvSpPr>
              <p:nvPr/>
            </p:nvSpPr>
            <p:spPr bwMode="auto">
              <a:xfrm>
                <a:off x="-91" y="1705"/>
                <a:ext cx="685"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rgbClr val="333399"/>
                    </a:solidFill>
                    <a:latin typeface="微软雅黑" panose="020B0503020204020204" pitchFamily="34" charset="-122"/>
                    <a:ea typeface="微软雅黑" panose="020B0503020204020204" pitchFamily="34" charset="-122"/>
                  </a:rPr>
                  <a:t>输入</a:t>
                </a:r>
                <a:endParaRPr lang="en-US" altLang="zh-CN" sz="2400" b="1">
                  <a:solidFill>
                    <a:srgbClr val="333399"/>
                  </a:solidFill>
                  <a:latin typeface="微软雅黑" panose="020B0503020204020204" pitchFamily="34" charset="-122"/>
                  <a:ea typeface="微软雅黑" panose="020B0503020204020204" pitchFamily="34" charset="-122"/>
                </a:endParaRPr>
              </a:p>
            </p:txBody>
          </p:sp>
          <p:sp>
            <p:nvSpPr>
              <p:cNvPr id="45" name="Rectangle 4111">
                <a:extLst>
                  <a:ext uri="{FF2B5EF4-FFF2-40B4-BE49-F238E27FC236}">
                    <a16:creationId xmlns:a16="http://schemas.microsoft.com/office/drawing/2014/main" xmlns="" id="{6ED47569-5F62-4759-BB01-ABD5072C510E}"/>
                  </a:ext>
                </a:extLst>
              </p:cNvPr>
              <p:cNvSpPr>
                <a:spLocks noChangeArrowheads="1"/>
              </p:cNvSpPr>
              <p:nvPr/>
            </p:nvSpPr>
            <p:spPr bwMode="auto">
              <a:xfrm>
                <a:off x="4404" y="699"/>
                <a:ext cx="685"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rgbClr val="333399"/>
                    </a:solidFill>
                    <a:latin typeface="微软雅黑" panose="020B0503020204020204" pitchFamily="34" charset="-122"/>
                    <a:ea typeface="微软雅黑" panose="020B0503020204020204" pitchFamily="34" charset="-122"/>
                  </a:rPr>
                  <a:t>输出</a:t>
                </a:r>
                <a:endParaRPr lang="en-US" altLang="zh-CN" sz="2400" b="1" dirty="0">
                  <a:solidFill>
                    <a:srgbClr val="333399"/>
                  </a:solidFill>
                  <a:latin typeface="微软雅黑" panose="020B0503020204020204" pitchFamily="34" charset="-122"/>
                  <a:ea typeface="微软雅黑" panose="020B0503020204020204" pitchFamily="34" charset="-122"/>
                </a:endParaRPr>
              </a:p>
            </p:txBody>
          </p:sp>
          <p:sp>
            <p:nvSpPr>
              <p:cNvPr id="46" name="Rectangle 4112">
                <a:extLst>
                  <a:ext uri="{FF2B5EF4-FFF2-40B4-BE49-F238E27FC236}">
                    <a16:creationId xmlns:a16="http://schemas.microsoft.com/office/drawing/2014/main" xmlns="" id="{23D7CE92-6BF0-4E91-975E-E6CE7EBAC055}"/>
                  </a:ext>
                </a:extLst>
              </p:cNvPr>
              <p:cNvSpPr>
                <a:spLocks noChangeArrowheads="1"/>
              </p:cNvSpPr>
              <p:nvPr/>
            </p:nvSpPr>
            <p:spPr bwMode="auto">
              <a:xfrm>
                <a:off x="2622" y="1705"/>
                <a:ext cx="1211"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rgbClr val="333399"/>
                    </a:solidFill>
                    <a:latin typeface="微软雅黑" panose="020B0503020204020204" pitchFamily="34" charset="-122"/>
                    <a:ea typeface="微软雅黑" panose="020B0503020204020204" pitchFamily="34" charset="-122"/>
                  </a:rPr>
                  <a:t>激活函数</a:t>
                </a:r>
                <a:endParaRPr lang="en-US" altLang="zh-CN" sz="2400" b="1" dirty="0">
                  <a:solidFill>
                    <a:srgbClr val="333399"/>
                  </a:solidFill>
                  <a:latin typeface="微软雅黑" panose="020B0503020204020204" pitchFamily="34" charset="-122"/>
                  <a:ea typeface="微软雅黑" panose="020B0503020204020204" pitchFamily="34" charset="-122"/>
                </a:endParaRPr>
              </a:p>
            </p:txBody>
          </p:sp>
          <p:sp>
            <p:nvSpPr>
              <p:cNvPr id="47" name="Line 4114">
                <a:extLst>
                  <a:ext uri="{FF2B5EF4-FFF2-40B4-BE49-F238E27FC236}">
                    <a16:creationId xmlns:a16="http://schemas.microsoft.com/office/drawing/2014/main" xmlns="" id="{EAA85DF1-267A-4227-8A46-E1308138020C}"/>
                  </a:ext>
                </a:extLst>
              </p:cNvPr>
              <p:cNvSpPr>
                <a:spLocks noChangeShapeType="1"/>
              </p:cNvSpPr>
              <p:nvPr/>
            </p:nvSpPr>
            <p:spPr bwMode="auto">
              <a:xfrm flipH="1">
                <a:off x="2580" y="399"/>
                <a:ext cx="10" cy="435"/>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48" name="Rectangle 4115">
                <a:extLst>
                  <a:ext uri="{FF2B5EF4-FFF2-40B4-BE49-F238E27FC236}">
                    <a16:creationId xmlns:a16="http://schemas.microsoft.com/office/drawing/2014/main" xmlns="" id="{18F17D39-7757-4A19-9004-971B1123B804}"/>
                  </a:ext>
                </a:extLst>
              </p:cNvPr>
              <p:cNvSpPr>
                <a:spLocks noChangeArrowheads="1"/>
              </p:cNvSpPr>
              <p:nvPr/>
            </p:nvSpPr>
            <p:spPr bwMode="auto">
              <a:xfrm>
                <a:off x="715" y="1705"/>
                <a:ext cx="685"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rgbClr val="333399"/>
                    </a:solidFill>
                    <a:latin typeface="微软雅黑" panose="020B0503020204020204" pitchFamily="34" charset="-122"/>
                    <a:ea typeface="微软雅黑" panose="020B0503020204020204" pitchFamily="34" charset="-122"/>
                  </a:rPr>
                  <a:t>权重</a:t>
                </a:r>
                <a:endParaRPr lang="en-US" altLang="zh-CN" sz="2400" b="1">
                  <a:solidFill>
                    <a:srgbClr val="333399"/>
                  </a:solidFill>
                  <a:latin typeface="微软雅黑" panose="020B0503020204020204" pitchFamily="34" charset="-122"/>
                  <a:ea typeface="微软雅黑" panose="020B0503020204020204" pitchFamily="34" charset="-122"/>
                </a:endParaRPr>
              </a:p>
            </p:txBody>
          </p:sp>
          <p:sp>
            <p:nvSpPr>
              <p:cNvPr id="49" name="Freeform 4116">
                <a:extLst>
                  <a:ext uri="{FF2B5EF4-FFF2-40B4-BE49-F238E27FC236}">
                    <a16:creationId xmlns:a16="http://schemas.microsoft.com/office/drawing/2014/main" xmlns="" id="{6DC5BCA1-C116-4500-AE59-B21ECBBC0515}"/>
                  </a:ext>
                </a:extLst>
              </p:cNvPr>
              <p:cNvSpPr>
                <a:spLocks/>
              </p:cNvSpPr>
              <p:nvPr/>
            </p:nvSpPr>
            <p:spPr bwMode="auto">
              <a:xfrm>
                <a:off x="1726" y="190"/>
                <a:ext cx="568" cy="1220"/>
              </a:xfrm>
              <a:custGeom>
                <a:avLst/>
                <a:gdLst>
                  <a:gd name="T0" fmla="*/ 0 w 568"/>
                  <a:gd name="T1" fmla="*/ 0 h 1220"/>
                  <a:gd name="T2" fmla="*/ 0 w 568"/>
                  <a:gd name="T3" fmla="*/ 1219 h 1220"/>
                  <a:gd name="T4" fmla="*/ 254 w 568"/>
                  <a:gd name="T5" fmla="*/ 1219 h 1220"/>
                  <a:gd name="T6" fmla="*/ 567 w 568"/>
                  <a:gd name="T7" fmla="*/ 632 h 1220"/>
                  <a:gd name="T8" fmla="*/ 254 w 568"/>
                  <a:gd name="T9" fmla="*/ 14 h 1220"/>
                  <a:gd name="T10" fmla="*/ 0 w 568"/>
                  <a:gd name="T11" fmla="*/ 0 h 1220"/>
                  <a:gd name="T12" fmla="*/ 0 w 568"/>
                  <a:gd name="T13" fmla="*/ 0 h 1220"/>
                  <a:gd name="T14" fmla="*/ 568 w 568"/>
                  <a:gd name="T15" fmla="*/ 1220 h 1220"/>
                </a:gdLst>
                <a:ahLst/>
                <a:cxnLst>
                  <a:cxn ang="0">
                    <a:pos x="T0" y="T1"/>
                  </a:cxn>
                  <a:cxn ang="0">
                    <a:pos x="T2" y="T3"/>
                  </a:cxn>
                  <a:cxn ang="0">
                    <a:pos x="T4" y="T5"/>
                  </a:cxn>
                  <a:cxn ang="0">
                    <a:pos x="T6" y="T7"/>
                  </a:cxn>
                  <a:cxn ang="0">
                    <a:pos x="T8" y="T9"/>
                  </a:cxn>
                  <a:cxn ang="0">
                    <a:pos x="T10" y="T11"/>
                  </a:cxn>
                </a:cxnLst>
                <a:rect l="T12" t="T13" r="T14" b="T15"/>
                <a:pathLst>
                  <a:path w="568" h="1220">
                    <a:moveTo>
                      <a:pt x="0" y="0"/>
                    </a:moveTo>
                    <a:lnTo>
                      <a:pt x="0" y="1219"/>
                    </a:lnTo>
                    <a:lnTo>
                      <a:pt x="254" y="1219"/>
                    </a:lnTo>
                    <a:lnTo>
                      <a:pt x="567" y="632"/>
                    </a:lnTo>
                    <a:lnTo>
                      <a:pt x="254" y="14"/>
                    </a:lnTo>
                    <a:lnTo>
                      <a:pt x="0" y="0"/>
                    </a:lnTo>
                  </a:path>
                </a:pathLst>
              </a:custGeom>
              <a:solidFill>
                <a:srgbClr val="99CCFF"/>
              </a:solidFill>
              <a:ln w="12700" cap="rnd"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0" name="Rectangle 4117">
                <a:extLst>
                  <a:ext uri="{FF2B5EF4-FFF2-40B4-BE49-F238E27FC236}">
                    <a16:creationId xmlns:a16="http://schemas.microsoft.com/office/drawing/2014/main" xmlns="" id="{E3BDFDA2-708B-4EAE-9AE6-5E02B70850E2}"/>
                  </a:ext>
                </a:extLst>
              </p:cNvPr>
              <p:cNvSpPr>
                <a:spLocks noChangeArrowheads="1"/>
              </p:cNvSpPr>
              <p:nvPr/>
            </p:nvSpPr>
            <p:spPr bwMode="auto">
              <a:xfrm>
                <a:off x="1745" y="586"/>
                <a:ext cx="386"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3600" b="1" dirty="0">
                    <a:solidFill>
                      <a:schemeClr val="bg2">
                        <a:lumMod val="25000"/>
                      </a:schemeClr>
                    </a:solidFill>
                    <a:latin typeface="微软雅黑" panose="020B0503020204020204" pitchFamily="34" charset="-122"/>
                    <a:ea typeface="微软雅黑" panose="020B0503020204020204" pitchFamily="34" charset="-122"/>
                  </a:rPr>
                  <a:t>å</a:t>
                </a:r>
              </a:p>
            </p:txBody>
          </p:sp>
          <p:sp>
            <p:nvSpPr>
              <p:cNvPr id="51" name="Line 4118">
                <a:extLst>
                  <a:ext uri="{FF2B5EF4-FFF2-40B4-BE49-F238E27FC236}">
                    <a16:creationId xmlns:a16="http://schemas.microsoft.com/office/drawing/2014/main" xmlns="" id="{42391555-8E8E-48EB-A98C-A0EAFD27461B}"/>
                  </a:ext>
                </a:extLst>
              </p:cNvPr>
              <p:cNvSpPr>
                <a:spLocks noChangeShapeType="1"/>
              </p:cNvSpPr>
              <p:nvPr/>
            </p:nvSpPr>
            <p:spPr bwMode="auto">
              <a:xfrm>
                <a:off x="1305" y="325"/>
                <a:ext cx="430"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2" name="Rectangle 4119">
                <a:extLst>
                  <a:ext uri="{FF2B5EF4-FFF2-40B4-BE49-F238E27FC236}">
                    <a16:creationId xmlns:a16="http://schemas.microsoft.com/office/drawing/2014/main" xmlns="" id="{F8CFAD51-FD24-4D6E-9FF7-0DF11518D6C5}"/>
                  </a:ext>
                </a:extLst>
              </p:cNvPr>
              <p:cNvSpPr>
                <a:spLocks noChangeArrowheads="1"/>
              </p:cNvSpPr>
              <p:nvPr/>
            </p:nvSpPr>
            <p:spPr bwMode="auto">
              <a:xfrm>
                <a:off x="847" y="178"/>
                <a:ext cx="49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b="1" i="1">
                    <a:solidFill>
                      <a:schemeClr val="bg2">
                        <a:lumMod val="25000"/>
                      </a:schemeClr>
                    </a:solidFill>
                    <a:latin typeface="微软雅黑" panose="020B0503020204020204" pitchFamily="34" charset="-122"/>
                    <a:ea typeface="微软雅黑" panose="020B0503020204020204" pitchFamily="34" charset="-122"/>
                  </a:rPr>
                  <a:t>w</a:t>
                </a:r>
                <a:r>
                  <a:rPr lang="en-US" altLang="zh-CN" sz="2400" b="1" i="1" baseline="-25000">
                    <a:solidFill>
                      <a:schemeClr val="bg2">
                        <a:lumMod val="25000"/>
                      </a:schemeClr>
                    </a:solidFill>
                    <a:latin typeface="微软雅黑" panose="020B0503020204020204" pitchFamily="34" charset="-122"/>
                    <a:ea typeface="微软雅黑" panose="020B0503020204020204" pitchFamily="34" charset="-122"/>
                  </a:rPr>
                  <a:t>0</a:t>
                </a:r>
              </a:p>
            </p:txBody>
          </p:sp>
          <p:sp>
            <p:nvSpPr>
              <p:cNvPr id="53" name="Line 4120">
                <a:extLst>
                  <a:ext uri="{FF2B5EF4-FFF2-40B4-BE49-F238E27FC236}">
                    <a16:creationId xmlns:a16="http://schemas.microsoft.com/office/drawing/2014/main" xmlns="" id="{384153A5-FBAA-4391-A24C-24100AFECD27}"/>
                  </a:ext>
                </a:extLst>
              </p:cNvPr>
              <p:cNvSpPr>
                <a:spLocks noChangeShapeType="1"/>
              </p:cNvSpPr>
              <p:nvPr/>
            </p:nvSpPr>
            <p:spPr bwMode="auto">
              <a:xfrm>
                <a:off x="479" y="325"/>
                <a:ext cx="431"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4" name="Line 4121">
                <a:extLst>
                  <a:ext uri="{FF2B5EF4-FFF2-40B4-BE49-F238E27FC236}">
                    <a16:creationId xmlns:a16="http://schemas.microsoft.com/office/drawing/2014/main" xmlns="" id="{62A22C44-80D1-4E01-B6BF-3795AAD05DE3}"/>
                  </a:ext>
                </a:extLst>
              </p:cNvPr>
              <p:cNvSpPr>
                <a:spLocks noChangeShapeType="1"/>
              </p:cNvSpPr>
              <p:nvPr/>
            </p:nvSpPr>
            <p:spPr bwMode="auto">
              <a:xfrm>
                <a:off x="1296" y="681"/>
                <a:ext cx="430"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5" name="Rectangle 4122">
                <a:extLst>
                  <a:ext uri="{FF2B5EF4-FFF2-40B4-BE49-F238E27FC236}">
                    <a16:creationId xmlns:a16="http://schemas.microsoft.com/office/drawing/2014/main" xmlns="" id="{1C24C136-8D97-4328-8927-38E955AD7535}"/>
                  </a:ext>
                </a:extLst>
              </p:cNvPr>
              <p:cNvSpPr>
                <a:spLocks noChangeArrowheads="1"/>
              </p:cNvSpPr>
              <p:nvPr/>
            </p:nvSpPr>
            <p:spPr bwMode="auto">
              <a:xfrm>
                <a:off x="838" y="534"/>
                <a:ext cx="49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b="1" i="1">
                    <a:solidFill>
                      <a:schemeClr val="bg2">
                        <a:lumMod val="25000"/>
                      </a:schemeClr>
                    </a:solidFill>
                    <a:latin typeface="微软雅黑" panose="020B0503020204020204" pitchFamily="34" charset="-122"/>
                    <a:ea typeface="微软雅黑" panose="020B0503020204020204" pitchFamily="34" charset="-122"/>
                  </a:rPr>
                  <a:t>w</a:t>
                </a:r>
                <a:r>
                  <a:rPr lang="en-US" altLang="zh-CN" sz="2400" b="1" i="1" baseline="-25000">
                    <a:solidFill>
                      <a:schemeClr val="bg2">
                        <a:lumMod val="25000"/>
                      </a:schemeClr>
                    </a:solidFill>
                    <a:latin typeface="微软雅黑" panose="020B0503020204020204" pitchFamily="34" charset="-122"/>
                    <a:ea typeface="微软雅黑" panose="020B0503020204020204" pitchFamily="34" charset="-122"/>
                  </a:rPr>
                  <a:t>1</a:t>
                </a:r>
              </a:p>
            </p:txBody>
          </p:sp>
          <p:sp>
            <p:nvSpPr>
              <p:cNvPr id="56" name="Line 4123">
                <a:extLst>
                  <a:ext uri="{FF2B5EF4-FFF2-40B4-BE49-F238E27FC236}">
                    <a16:creationId xmlns:a16="http://schemas.microsoft.com/office/drawing/2014/main" xmlns="" id="{08E6DC53-46C8-477D-A441-6532FDDEC8B6}"/>
                  </a:ext>
                </a:extLst>
              </p:cNvPr>
              <p:cNvSpPr>
                <a:spLocks noChangeShapeType="1"/>
              </p:cNvSpPr>
              <p:nvPr/>
            </p:nvSpPr>
            <p:spPr bwMode="auto">
              <a:xfrm>
                <a:off x="470" y="681"/>
                <a:ext cx="431" cy="0"/>
              </a:xfrm>
              <a:prstGeom prst="line">
                <a:avLst/>
              </a:prstGeom>
              <a:noFill/>
              <a:ln w="12700" cap="flat" cmpd="sng">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7" name="Line 4124">
                <a:extLst>
                  <a:ext uri="{FF2B5EF4-FFF2-40B4-BE49-F238E27FC236}">
                    <a16:creationId xmlns:a16="http://schemas.microsoft.com/office/drawing/2014/main" xmlns="" id="{5D34BA65-9BA7-4789-860C-BFBD64033E8B}"/>
                  </a:ext>
                </a:extLst>
              </p:cNvPr>
              <p:cNvSpPr>
                <a:spLocks noChangeShapeType="1"/>
              </p:cNvSpPr>
              <p:nvPr/>
            </p:nvSpPr>
            <p:spPr bwMode="auto">
              <a:xfrm>
                <a:off x="1295" y="1265"/>
                <a:ext cx="430" cy="0"/>
              </a:xfrm>
              <a:prstGeom prst="line">
                <a:avLst/>
              </a:prstGeom>
              <a:noFill/>
              <a:ln w="12700" cap="flat" cmpd="sng">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58" name="Rectangle 4125">
                <a:extLst>
                  <a:ext uri="{FF2B5EF4-FFF2-40B4-BE49-F238E27FC236}">
                    <a16:creationId xmlns:a16="http://schemas.microsoft.com/office/drawing/2014/main" xmlns="" id="{02D200BE-6126-4992-B25C-816CF633BEEE}"/>
                  </a:ext>
                </a:extLst>
              </p:cNvPr>
              <p:cNvSpPr>
                <a:spLocks noChangeArrowheads="1"/>
              </p:cNvSpPr>
              <p:nvPr/>
            </p:nvSpPr>
            <p:spPr bwMode="auto">
              <a:xfrm>
                <a:off x="834" y="1118"/>
                <a:ext cx="497"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b="1" i="1" dirty="0">
                    <a:solidFill>
                      <a:schemeClr val="bg2">
                        <a:lumMod val="25000"/>
                      </a:schemeClr>
                    </a:solidFill>
                    <a:latin typeface="微软雅黑" panose="020B0503020204020204" pitchFamily="34" charset="-122"/>
                    <a:ea typeface="微软雅黑" panose="020B0503020204020204" pitchFamily="34" charset="-122"/>
                  </a:rPr>
                  <a:t>w</a:t>
                </a:r>
                <a:r>
                  <a:rPr lang="en-US" altLang="zh-CN" sz="2400" b="1" i="1" baseline="-25000" dirty="0">
                    <a:solidFill>
                      <a:schemeClr val="bg2">
                        <a:lumMod val="25000"/>
                      </a:schemeClr>
                    </a:solidFill>
                    <a:latin typeface="微软雅黑" panose="020B0503020204020204" pitchFamily="34" charset="-122"/>
                    <a:ea typeface="微软雅黑" panose="020B0503020204020204" pitchFamily="34" charset="-122"/>
                  </a:rPr>
                  <a:t>n</a:t>
                </a:r>
              </a:p>
            </p:txBody>
          </p:sp>
          <p:sp>
            <p:nvSpPr>
              <p:cNvPr id="59" name="Line 4126">
                <a:extLst>
                  <a:ext uri="{FF2B5EF4-FFF2-40B4-BE49-F238E27FC236}">
                    <a16:creationId xmlns:a16="http://schemas.microsoft.com/office/drawing/2014/main" xmlns="" id="{8D4EC54B-4F23-428F-BA9C-2E7B2E9E1637}"/>
                  </a:ext>
                </a:extLst>
              </p:cNvPr>
              <p:cNvSpPr>
                <a:spLocks noChangeShapeType="1"/>
              </p:cNvSpPr>
              <p:nvPr/>
            </p:nvSpPr>
            <p:spPr bwMode="auto">
              <a:xfrm>
                <a:off x="469" y="1265"/>
                <a:ext cx="431" cy="0"/>
              </a:xfrm>
              <a:prstGeom prst="line">
                <a:avLst/>
              </a:prstGeom>
              <a:noFill/>
              <a:ln w="12700" cap="flat" cmpd="sng">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60" name="Rectangle 4127">
                <a:extLst>
                  <a:ext uri="{FF2B5EF4-FFF2-40B4-BE49-F238E27FC236}">
                    <a16:creationId xmlns:a16="http://schemas.microsoft.com/office/drawing/2014/main" xmlns="" id="{7268684A-A74D-43AD-9BAA-C020F500E853}"/>
                  </a:ext>
                </a:extLst>
              </p:cNvPr>
              <p:cNvSpPr>
                <a:spLocks noChangeArrowheads="1"/>
              </p:cNvSpPr>
              <p:nvPr/>
            </p:nvSpPr>
            <p:spPr bwMode="auto">
              <a:xfrm>
                <a:off x="18" y="150"/>
                <a:ext cx="42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b="1" i="1">
                    <a:solidFill>
                      <a:schemeClr val="bg2">
                        <a:lumMod val="25000"/>
                      </a:schemeClr>
                    </a:solidFill>
                    <a:latin typeface="微软雅黑" panose="020B0503020204020204" pitchFamily="34" charset="-122"/>
                    <a:ea typeface="微软雅黑" panose="020B0503020204020204" pitchFamily="34" charset="-122"/>
                  </a:rPr>
                  <a:t>x</a:t>
                </a:r>
                <a:r>
                  <a:rPr lang="en-US" altLang="zh-CN" sz="2400" b="1" i="1" baseline="-25000">
                    <a:solidFill>
                      <a:schemeClr val="bg2">
                        <a:lumMod val="25000"/>
                      </a:schemeClr>
                    </a:solidFill>
                    <a:latin typeface="微软雅黑" panose="020B0503020204020204" pitchFamily="34" charset="-122"/>
                    <a:ea typeface="微软雅黑" panose="020B0503020204020204" pitchFamily="34" charset="-122"/>
                  </a:rPr>
                  <a:t>0</a:t>
                </a:r>
              </a:p>
            </p:txBody>
          </p:sp>
          <p:sp>
            <p:nvSpPr>
              <p:cNvPr id="61" name="Rectangle 4128">
                <a:extLst>
                  <a:ext uri="{FF2B5EF4-FFF2-40B4-BE49-F238E27FC236}">
                    <a16:creationId xmlns:a16="http://schemas.microsoft.com/office/drawing/2014/main" xmlns="" id="{A46F34BE-66BD-4FBE-B39B-6A0BBC35CD95}"/>
                  </a:ext>
                </a:extLst>
              </p:cNvPr>
              <p:cNvSpPr>
                <a:spLocks noChangeArrowheads="1"/>
              </p:cNvSpPr>
              <p:nvPr/>
            </p:nvSpPr>
            <p:spPr bwMode="auto">
              <a:xfrm>
                <a:off x="37" y="525"/>
                <a:ext cx="42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b="1" i="1">
                    <a:solidFill>
                      <a:schemeClr val="bg2">
                        <a:lumMod val="25000"/>
                      </a:schemeClr>
                    </a:solidFill>
                    <a:latin typeface="微软雅黑" panose="020B0503020204020204" pitchFamily="34" charset="-122"/>
                    <a:ea typeface="微软雅黑" panose="020B0503020204020204" pitchFamily="34" charset="-122"/>
                  </a:rPr>
                  <a:t>x</a:t>
                </a:r>
                <a:r>
                  <a:rPr lang="en-US" altLang="zh-CN" sz="2400" b="1" i="1" baseline="-25000">
                    <a:solidFill>
                      <a:schemeClr val="bg2">
                        <a:lumMod val="25000"/>
                      </a:schemeClr>
                    </a:solidFill>
                    <a:latin typeface="微软雅黑" panose="020B0503020204020204" pitchFamily="34" charset="-122"/>
                    <a:ea typeface="微软雅黑" panose="020B0503020204020204" pitchFamily="34" charset="-122"/>
                  </a:rPr>
                  <a:t>1</a:t>
                </a:r>
              </a:p>
            </p:txBody>
          </p:sp>
          <p:sp>
            <p:nvSpPr>
              <p:cNvPr id="62" name="Rectangle 4129">
                <a:extLst>
                  <a:ext uri="{FF2B5EF4-FFF2-40B4-BE49-F238E27FC236}">
                    <a16:creationId xmlns:a16="http://schemas.microsoft.com/office/drawing/2014/main" xmlns="" id="{30E1DA6F-B232-4B95-9FA5-1713874022DF}"/>
                  </a:ext>
                </a:extLst>
              </p:cNvPr>
              <p:cNvSpPr>
                <a:spLocks noChangeArrowheads="1"/>
              </p:cNvSpPr>
              <p:nvPr/>
            </p:nvSpPr>
            <p:spPr bwMode="auto">
              <a:xfrm>
                <a:off x="54" y="1082"/>
                <a:ext cx="42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b="1" i="1" dirty="0">
                    <a:solidFill>
                      <a:schemeClr val="bg2">
                        <a:lumMod val="25000"/>
                      </a:schemeClr>
                    </a:solidFill>
                    <a:latin typeface="微软雅黑" panose="020B0503020204020204" pitchFamily="34" charset="-122"/>
                    <a:ea typeface="微软雅黑" panose="020B0503020204020204" pitchFamily="34" charset="-122"/>
                  </a:rPr>
                  <a:t>x</a:t>
                </a:r>
                <a:r>
                  <a:rPr lang="en-US" altLang="zh-CN" sz="2400" b="1" i="1" baseline="-25000" dirty="0">
                    <a:solidFill>
                      <a:schemeClr val="bg2">
                        <a:lumMod val="25000"/>
                      </a:schemeClr>
                    </a:solidFill>
                    <a:latin typeface="微软雅黑" panose="020B0503020204020204" pitchFamily="34" charset="-122"/>
                    <a:ea typeface="微软雅黑" panose="020B0503020204020204" pitchFamily="34" charset="-122"/>
                  </a:rPr>
                  <a:t>n</a:t>
                </a:r>
              </a:p>
            </p:txBody>
          </p:sp>
          <p:grpSp>
            <p:nvGrpSpPr>
              <p:cNvPr id="63" name="Group 30">
                <a:extLst>
                  <a:ext uri="{FF2B5EF4-FFF2-40B4-BE49-F238E27FC236}">
                    <a16:creationId xmlns:a16="http://schemas.microsoft.com/office/drawing/2014/main" xmlns="" id="{FD35F73B-F95D-4182-AAB4-6521BCF8DD72}"/>
                  </a:ext>
                </a:extLst>
              </p:cNvPr>
              <p:cNvGrpSpPr>
                <a:grpSpLocks/>
              </p:cNvGrpSpPr>
              <p:nvPr/>
            </p:nvGrpSpPr>
            <p:grpSpPr bwMode="auto">
              <a:xfrm>
                <a:off x="3022" y="1215"/>
                <a:ext cx="528" cy="384"/>
                <a:chOff x="0" y="0"/>
                <a:chExt cx="528" cy="384"/>
              </a:xfrm>
            </p:grpSpPr>
            <p:sp>
              <p:nvSpPr>
                <p:cNvPr id="65" name="Rectangle 4130">
                  <a:extLst>
                    <a:ext uri="{FF2B5EF4-FFF2-40B4-BE49-F238E27FC236}">
                      <a16:creationId xmlns:a16="http://schemas.microsoft.com/office/drawing/2014/main" xmlns="" id="{54526D0B-F484-40E8-9B94-3006C36FF737}"/>
                    </a:ext>
                  </a:extLst>
                </p:cNvPr>
                <p:cNvSpPr>
                  <a:spLocks noChangeArrowheads="1"/>
                </p:cNvSpPr>
                <p:nvPr/>
              </p:nvSpPr>
              <p:spPr bwMode="auto">
                <a:xfrm>
                  <a:off x="0" y="0"/>
                  <a:ext cx="528" cy="384"/>
                </a:xfrm>
                <a:prstGeom prst="rect">
                  <a:avLst/>
                </a:pr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66" name="Line 4131">
                  <a:extLst>
                    <a:ext uri="{FF2B5EF4-FFF2-40B4-BE49-F238E27FC236}">
                      <a16:creationId xmlns:a16="http://schemas.microsoft.com/office/drawing/2014/main" xmlns="" id="{3621FDC6-A7D7-48D8-88B7-F19A9B7554C0}"/>
                    </a:ext>
                  </a:extLst>
                </p:cNvPr>
                <p:cNvSpPr>
                  <a:spLocks noChangeShapeType="1"/>
                </p:cNvSpPr>
                <p:nvPr/>
              </p:nvSpPr>
              <p:spPr bwMode="auto">
                <a:xfrm>
                  <a:off x="0" y="384"/>
                  <a:ext cx="240" cy="0"/>
                </a:xfrm>
                <a:prstGeom prst="line">
                  <a:avLst/>
                </a:prstGeom>
                <a:noFill/>
                <a:ln w="38100" cap="flat"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67" name="Line 4132">
                  <a:extLst>
                    <a:ext uri="{FF2B5EF4-FFF2-40B4-BE49-F238E27FC236}">
                      <a16:creationId xmlns:a16="http://schemas.microsoft.com/office/drawing/2014/main" xmlns="" id="{720E6B54-618F-4FF4-BCB2-78EDB96155C2}"/>
                    </a:ext>
                  </a:extLst>
                </p:cNvPr>
                <p:cNvSpPr>
                  <a:spLocks noChangeShapeType="1"/>
                </p:cNvSpPr>
                <p:nvPr/>
              </p:nvSpPr>
              <p:spPr bwMode="auto">
                <a:xfrm flipV="1">
                  <a:off x="240" y="0"/>
                  <a:ext cx="0" cy="384"/>
                </a:xfrm>
                <a:prstGeom prst="line">
                  <a:avLst/>
                </a:prstGeom>
                <a:noFill/>
                <a:ln w="38100" cap="flat"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sp>
              <p:nvSpPr>
                <p:cNvPr id="68" name="Line 4133">
                  <a:extLst>
                    <a:ext uri="{FF2B5EF4-FFF2-40B4-BE49-F238E27FC236}">
                      <a16:creationId xmlns:a16="http://schemas.microsoft.com/office/drawing/2014/main" xmlns="" id="{C757E4A2-4B13-4C8F-BEAE-0945CAED8CDE}"/>
                    </a:ext>
                  </a:extLst>
                </p:cNvPr>
                <p:cNvSpPr>
                  <a:spLocks noChangeShapeType="1"/>
                </p:cNvSpPr>
                <p:nvPr/>
              </p:nvSpPr>
              <p:spPr bwMode="auto">
                <a:xfrm>
                  <a:off x="240" y="0"/>
                  <a:ext cx="240" cy="0"/>
                </a:xfrm>
                <a:prstGeom prst="line">
                  <a:avLst/>
                </a:prstGeom>
                <a:noFill/>
                <a:ln w="38100" cap="flat" cmpd="sng">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b="1">
                    <a:solidFill>
                      <a:schemeClr val="bg2">
                        <a:lumMod val="25000"/>
                      </a:schemeClr>
                    </a:solidFill>
                    <a:latin typeface="微软雅黑" panose="020B0503020204020204" pitchFamily="34" charset="-122"/>
                    <a:ea typeface="微软雅黑" panose="020B0503020204020204" pitchFamily="34" charset="-122"/>
                  </a:endParaRPr>
                </a:p>
              </p:txBody>
            </p:sp>
          </p:grpSp>
          <p:graphicFrame>
            <p:nvGraphicFramePr>
              <p:cNvPr id="64" name="Object 35">
                <a:extLst>
                  <a:ext uri="{FF2B5EF4-FFF2-40B4-BE49-F238E27FC236}">
                    <a16:creationId xmlns:a16="http://schemas.microsoft.com/office/drawing/2014/main" xmlns="" id="{033C163E-F649-44DD-A867-C1F6BA9CBAAA}"/>
                  </a:ext>
                </a:extLst>
              </p:cNvPr>
              <p:cNvGraphicFramePr>
                <a:graphicFrameLocks noChangeAspect="1"/>
              </p:cNvGraphicFramePr>
              <p:nvPr>
                <p:extLst>
                  <p:ext uri="{D42A27DB-BD31-4B8C-83A1-F6EECF244321}">
                    <p14:modId xmlns:p14="http://schemas.microsoft.com/office/powerpoint/2010/main" val="2666680941"/>
                  </p:ext>
                </p:extLst>
              </p:nvPr>
            </p:nvGraphicFramePr>
            <p:xfrm>
              <a:off x="3845" y="1215"/>
              <a:ext cx="1605" cy="714"/>
            </p:xfrm>
            <a:graphic>
              <a:graphicData uri="http://schemas.openxmlformats.org/presentationml/2006/ole">
                <mc:AlternateContent xmlns:mc="http://schemas.openxmlformats.org/markup-compatibility/2006">
                  <mc:Choice xmlns:v="urn:schemas-microsoft-com:vml" Requires="v">
                    <p:oleObj spid="_x0000_s19524" name="Equation" r:id="rId3" imgW="1333440" imgH="660240" progId="Equation.DSMT4">
                      <p:embed/>
                    </p:oleObj>
                  </mc:Choice>
                  <mc:Fallback>
                    <p:oleObj name="Equation" r:id="rId3" imgW="1333440" imgH="660240" progId="Equation.DSMT4">
                      <p:embed/>
                      <p:pic>
                        <p:nvPicPr>
                          <p:cNvPr id="40" name="Object 35"/>
                          <p:cNvPicPr>
                            <a:picLocks noChangeAspect="1" noChangeArrowheads="1"/>
                          </p:cNvPicPr>
                          <p:nvPr/>
                        </p:nvPicPr>
                        <p:blipFill>
                          <a:blip r:embed="rId4"/>
                          <a:srcRect/>
                          <a:stretch>
                            <a:fillRect/>
                          </a:stretch>
                        </p:blipFill>
                        <p:spPr bwMode="auto">
                          <a:xfrm>
                            <a:off x="3845" y="1215"/>
                            <a:ext cx="1605"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 name="TextBox 1">
              <a:extLst>
                <a:ext uri="{FF2B5EF4-FFF2-40B4-BE49-F238E27FC236}">
                  <a16:creationId xmlns:a16="http://schemas.microsoft.com/office/drawing/2014/main" xmlns="" id="{3460D32E-595E-4E2E-B8D9-F983BE410754}"/>
                </a:ext>
              </a:extLst>
            </p:cNvPr>
            <p:cNvSpPr txBox="1">
              <a:spLocks noChangeArrowheads="1"/>
            </p:cNvSpPr>
            <p:nvPr/>
          </p:nvSpPr>
          <p:spPr bwMode="auto">
            <a:xfrm>
              <a:off x="3957503" y="1627907"/>
              <a:ext cx="108902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333399"/>
                  </a:solidFill>
                  <a:latin typeface="微软雅黑" panose="020B0503020204020204" pitchFamily="34" charset="-122"/>
                  <a:ea typeface="微软雅黑" panose="020B0503020204020204" pitchFamily="34" charset="-122"/>
                </a:rPr>
                <a:t> 偏倚</a:t>
              </a:r>
              <a:endParaRPr lang="en-US" altLang="zh-CN" sz="2400" b="1" dirty="0">
                <a:solidFill>
                  <a:srgbClr val="333399"/>
                </a:solidFill>
                <a:latin typeface="微软雅黑" panose="020B0503020204020204" pitchFamily="34" charset="-122"/>
                <a:ea typeface="微软雅黑" panose="020B0503020204020204" pitchFamily="34" charset="-122"/>
              </a:endParaRPr>
            </a:p>
            <a:p>
              <a:r>
                <a:rPr lang="en-US" altLang="zh-CN" sz="2400" b="1" dirty="0">
                  <a:solidFill>
                    <a:srgbClr val="333399"/>
                  </a:solidFill>
                  <a:latin typeface="微软雅黑" panose="020B0503020204020204" pitchFamily="34" charset="-122"/>
                  <a:ea typeface="微软雅黑" panose="020B0503020204020204" pitchFamily="34" charset="-122"/>
                </a:rPr>
                <a:t>    </a:t>
              </a:r>
              <a:r>
                <a:rPr lang="el-GR" altLang="en-US" sz="2400" b="1" dirty="0">
                  <a:solidFill>
                    <a:srgbClr val="333399"/>
                  </a:solidFill>
                  <a:latin typeface="微软雅黑" panose="020B0503020204020204" pitchFamily="34" charset="-122"/>
                  <a:ea typeface="微软雅黑" panose="020B0503020204020204" pitchFamily="34" charset="-122"/>
                </a:rPr>
                <a:t>θ</a:t>
              </a:r>
              <a:r>
                <a:rPr lang="en-US" altLang="zh-CN" b="1" dirty="0">
                  <a:solidFill>
                    <a:srgbClr val="333399"/>
                  </a:solidFill>
                  <a:latin typeface="微软雅黑" panose="020B0503020204020204" pitchFamily="34" charset="-122"/>
                  <a:ea typeface="微软雅黑" panose="020B0503020204020204" pitchFamily="34" charset="-122"/>
                </a:rPr>
                <a:t>j</a:t>
              </a:r>
              <a:endParaRPr lang="zh-CN" altLang="en-US" b="1" dirty="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6453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171335-BBD0-42D0-8DB1-2E500404B6CB}"/>
              </a:ext>
            </a:extLst>
          </p:cNvPr>
          <p:cNvSpPr>
            <a:spLocks noGrp="1"/>
          </p:cNvSpPr>
          <p:nvPr>
            <p:ph type="title"/>
          </p:nvPr>
        </p:nvSpPr>
        <p:spPr/>
        <p:txBody>
          <a:bodyPr/>
          <a:lstStyle/>
          <a:p>
            <a:r>
              <a:rPr lang="zh-CN" altLang="en-US" dirty="0"/>
              <a:t>后向传播如何工作？</a:t>
            </a:r>
          </a:p>
        </p:txBody>
      </p:sp>
      <p:sp>
        <p:nvSpPr>
          <p:cNvPr id="3" name="内容占位符 2">
            <a:extLst>
              <a:ext uri="{FF2B5EF4-FFF2-40B4-BE49-F238E27FC236}">
                <a16:creationId xmlns:a16="http://schemas.microsoft.com/office/drawing/2014/main" xmlns="" id="{48FC0EC0-D9FC-4425-B5D7-8A66062276AF}"/>
              </a:ext>
            </a:extLst>
          </p:cNvPr>
          <p:cNvSpPr>
            <a:spLocks noGrp="1"/>
          </p:cNvSpPr>
          <p:nvPr>
            <p:ph sz="quarter" idx="10"/>
          </p:nvPr>
        </p:nvSpPr>
        <p:spPr/>
        <p:txBody>
          <a:bodyPr/>
          <a:lstStyle/>
          <a:p>
            <a:r>
              <a:rPr lang="zh-CN" altLang="en-US" sz="2000" dirty="0">
                <a:solidFill>
                  <a:schemeClr val="tx1"/>
                </a:solidFill>
              </a:rPr>
              <a:t>通过迭代地处理训练样本数据集，把每个样本的网络预测与实际已知的目标值比较进行学习，目标值可以是训练样本的已知类标号（对分类问题）或者是连续值（对于预测），对于每个训练样本，修改权重使得网络预测和实际目标值之间的</a:t>
            </a:r>
            <a:r>
              <a:rPr lang="zh-CN" altLang="en-US" sz="2000" b="1" dirty="0">
                <a:solidFill>
                  <a:srgbClr val="FF0000"/>
                </a:solidFill>
              </a:rPr>
              <a:t>均方误差最小</a:t>
            </a:r>
            <a:r>
              <a:rPr lang="zh-CN" altLang="en-US" sz="2000" dirty="0">
                <a:solidFill>
                  <a:schemeClr val="tx1"/>
                </a:solidFill>
              </a:rPr>
              <a:t>。</a:t>
            </a:r>
            <a:endParaRPr lang="en-US" altLang="zh-CN" sz="2000" dirty="0">
              <a:solidFill>
                <a:schemeClr val="tx1"/>
              </a:solidFill>
            </a:endParaRPr>
          </a:p>
          <a:p>
            <a:pPr lvl="1"/>
            <a:r>
              <a:rPr lang="zh-CN" altLang="en-US" b="1" dirty="0">
                <a:solidFill>
                  <a:srgbClr val="FF0000"/>
                </a:solidFill>
              </a:rPr>
              <a:t>“后向”进行</a:t>
            </a:r>
            <a:r>
              <a:rPr lang="zh-CN" altLang="en-US" dirty="0">
                <a:solidFill>
                  <a:schemeClr val="tx1"/>
                </a:solidFill>
              </a:rPr>
              <a:t>：由输出层，经由每个隐藏层，到第一个隐藏层，因此称作后向传播</a:t>
            </a:r>
            <a:endParaRPr lang="en-US" altLang="zh-CN" dirty="0">
              <a:solidFill>
                <a:schemeClr val="tx1"/>
              </a:solidFill>
            </a:endParaRPr>
          </a:p>
          <a:p>
            <a:pPr lvl="1"/>
            <a:r>
              <a:rPr lang="zh-CN" altLang="en-US" b="1" dirty="0">
                <a:solidFill>
                  <a:srgbClr val="FF0000"/>
                </a:solidFill>
              </a:rPr>
              <a:t>步骤：</a:t>
            </a:r>
            <a:endParaRPr lang="en-US" altLang="zh-CN" b="1" dirty="0">
              <a:solidFill>
                <a:srgbClr val="FF0000"/>
              </a:solidFill>
            </a:endParaRPr>
          </a:p>
          <a:p>
            <a:pPr lvl="2"/>
            <a:r>
              <a:rPr lang="zh-CN" altLang="en-US" dirty="0"/>
              <a:t>初始化权重</a:t>
            </a:r>
            <a:endParaRPr lang="en-US" altLang="zh-CN" dirty="0"/>
          </a:p>
          <a:p>
            <a:pPr lvl="2"/>
            <a:r>
              <a:rPr lang="zh-CN" altLang="en-US" dirty="0">
                <a:solidFill>
                  <a:schemeClr val="tx1"/>
                </a:solidFill>
              </a:rPr>
              <a:t>向前传播输入</a:t>
            </a:r>
            <a:endParaRPr lang="en-US" altLang="zh-CN" dirty="0">
              <a:solidFill>
                <a:schemeClr val="tx1"/>
              </a:solidFill>
            </a:endParaRPr>
          </a:p>
          <a:p>
            <a:pPr lvl="2"/>
            <a:r>
              <a:rPr lang="zh-CN" altLang="en-US" dirty="0"/>
              <a:t>向</a:t>
            </a:r>
            <a:r>
              <a:rPr lang="zh-CN" altLang="en-US"/>
              <a:t>后</a:t>
            </a:r>
            <a:r>
              <a:rPr lang="zh-CN" altLang="en-US" dirty="0"/>
              <a:t>传播误差</a:t>
            </a:r>
            <a:endParaRPr lang="en-US" altLang="zh-CN" dirty="0"/>
          </a:p>
          <a:p>
            <a:pPr lvl="2"/>
            <a:r>
              <a:rPr lang="zh-CN" altLang="en-US" dirty="0">
                <a:solidFill>
                  <a:schemeClr val="tx1"/>
                </a:solidFill>
              </a:rPr>
              <a:t>更新权重和偏倚（终止条件）</a:t>
            </a:r>
            <a:endParaRPr lang="en-US" altLang="zh-CN" dirty="0">
              <a:solidFill>
                <a:schemeClr val="tx1"/>
              </a:solidFill>
            </a:endParaRPr>
          </a:p>
          <a:p>
            <a:endParaRPr lang="zh-CN" altLang="en-US" dirty="0"/>
          </a:p>
        </p:txBody>
      </p:sp>
    </p:spTree>
    <p:extLst>
      <p:ext uri="{BB962C8B-B14F-4D97-AF65-F5344CB8AC3E}">
        <p14:creationId xmlns:p14="http://schemas.microsoft.com/office/powerpoint/2010/main" val="3399900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FA9F1-05F7-47E3-B4CB-E96FFF652C5B}"/>
              </a:ext>
            </a:extLst>
          </p:cNvPr>
          <p:cNvSpPr>
            <a:spLocks noGrp="1"/>
          </p:cNvSpPr>
          <p:nvPr>
            <p:ph type="title"/>
          </p:nvPr>
        </p:nvSpPr>
        <p:spPr/>
        <p:txBody>
          <a:bodyPr/>
          <a:lstStyle/>
          <a:p>
            <a:r>
              <a:rPr lang="zh-CN" altLang="en-US" dirty="0"/>
              <a:t>黑盒内部：后向传播和可解释性</a:t>
            </a:r>
          </a:p>
        </p:txBody>
      </p:sp>
      <p:sp>
        <p:nvSpPr>
          <p:cNvPr id="3" name="内容占位符 2">
            <a:extLst>
              <a:ext uri="{FF2B5EF4-FFF2-40B4-BE49-F238E27FC236}">
                <a16:creationId xmlns:a16="http://schemas.microsoft.com/office/drawing/2014/main" xmlns="" id="{746A9031-0D8E-4250-AF0D-B2A5B3D49A75}"/>
              </a:ext>
            </a:extLst>
          </p:cNvPr>
          <p:cNvSpPr>
            <a:spLocks noGrp="1"/>
          </p:cNvSpPr>
          <p:nvPr>
            <p:ph sz="quarter" idx="10"/>
          </p:nvPr>
        </p:nvSpPr>
        <p:spPr>
          <a:xfrm>
            <a:off x="539552" y="764704"/>
            <a:ext cx="8136904" cy="5527845"/>
          </a:xfrm>
        </p:spPr>
        <p:txBody>
          <a:bodyPr/>
          <a:lstStyle/>
          <a:p>
            <a:pPr>
              <a:lnSpc>
                <a:spcPct val="130000"/>
              </a:lnSpc>
            </a:pPr>
            <a:r>
              <a:rPr lang="zh-CN" altLang="en-US" dirty="0">
                <a:solidFill>
                  <a:schemeClr val="tx1"/>
                </a:solidFill>
              </a:rPr>
              <a:t>神经网络的主要缺点是其知识的表示，用加权链连接单元的网络表示的知识让人很难解释</a:t>
            </a:r>
            <a:r>
              <a:rPr lang="en-US" altLang="zh-CN" dirty="0">
                <a:solidFill>
                  <a:schemeClr val="tx1"/>
                </a:solidFill>
              </a:rPr>
              <a:t>……</a:t>
            </a:r>
            <a:r>
              <a:rPr lang="zh-CN" altLang="en-US" dirty="0">
                <a:solidFill>
                  <a:schemeClr val="tx1"/>
                </a:solidFill>
              </a:rPr>
              <a:t>激发</a:t>
            </a:r>
            <a:r>
              <a:rPr lang="en-US" altLang="zh-CN" dirty="0">
                <a:solidFill>
                  <a:schemeClr val="tx1"/>
                </a:solidFill>
              </a:rPr>
              <a:t>……</a:t>
            </a:r>
            <a:r>
              <a:rPr lang="zh-CN" altLang="en-US" dirty="0">
                <a:solidFill>
                  <a:schemeClr val="tx1"/>
                </a:solidFill>
              </a:rPr>
              <a:t>方法：</a:t>
            </a:r>
          </a:p>
          <a:p>
            <a:pPr>
              <a:lnSpc>
                <a:spcPct val="130000"/>
              </a:lnSpc>
            </a:pPr>
            <a:r>
              <a:rPr lang="zh-CN" altLang="en-US" dirty="0"/>
              <a:t>方法（提取规则）</a:t>
            </a:r>
          </a:p>
          <a:p>
            <a:pPr lvl="1">
              <a:lnSpc>
                <a:spcPct val="120000"/>
              </a:lnSpc>
            </a:pPr>
            <a:r>
              <a:rPr lang="en-US" altLang="zh-CN" dirty="0"/>
              <a:t>step1</a:t>
            </a:r>
            <a:r>
              <a:rPr lang="zh-CN" altLang="en-US" dirty="0"/>
              <a:t>：网络剪枝：剪去对训练后的网络影响最小的加权链，简化网络</a:t>
            </a:r>
          </a:p>
          <a:p>
            <a:pPr lvl="1">
              <a:lnSpc>
                <a:spcPct val="120000"/>
              </a:lnSpc>
            </a:pPr>
            <a:r>
              <a:rPr lang="en-US" altLang="zh-CN" dirty="0"/>
              <a:t>step2</a:t>
            </a:r>
            <a:r>
              <a:rPr lang="zh-CN" altLang="en-US" dirty="0"/>
              <a:t>：将进行链、单元或活化值聚类，研究输入值和活化值的集合，导出描述输入和隐藏层单元联系的规则。</a:t>
            </a:r>
          </a:p>
          <a:p>
            <a:pPr lvl="1">
              <a:lnSpc>
                <a:spcPct val="120000"/>
              </a:lnSpc>
            </a:pPr>
            <a:r>
              <a:rPr lang="en-US" altLang="zh-CN" dirty="0"/>
              <a:t>step3</a:t>
            </a:r>
            <a:r>
              <a:rPr lang="zh-CN" altLang="en-US" dirty="0"/>
              <a:t> ：两个规则的集合结合在一起，形成</a:t>
            </a:r>
            <a:r>
              <a:rPr lang="en-US" altLang="zh-CN" dirty="0"/>
              <a:t>IF-THEN</a:t>
            </a:r>
            <a:r>
              <a:rPr lang="zh-CN" altLang="en-US" dirty="0"/>
              <a:t>规则。</a:t>
            </a:r>
          </a:p>
          <a:p>
            <a:pPr>
              <a:lnSpc>
                <a:spcPct val="130000"/>
              </a:lnSpc>
            </a:pPr>
            <a:r>
              <a:rPr lang="zh-CN" altLang="en-US" dirty="0"/>
              <a:t>灵敏度分析</a:t>
            </a:r>
          </a:p>
          <a:p>
            <a:pPr lvl="1">
              <a:lnSpc>
                <a:spcPct val="120000"/>
              </a:lnSpc>
            </a:pPr>
            <a:r>
              <a:rPr lang="zh-CN" altLang="en-US" dirty="0"/>
              <a:t>用于评估一个给定的输入变量对网络输出的影响。改变该变量的输入，而其他输入变量为某固定值。其间，监测网络输出的改变。由这种形式的分析得到的知识是形如“</a:t>
            </a:r>
            <a:r>
              <a:rPr lang="en-US" altLang="zh-CN" dirty="0"/>
              <a:t>IF X</a:t>
            </a:r>
            <a:r>
              <a:rPr lang="zh-CN" altLang="en-US" dirty="0"/>
              <a:t>减少</a:t>
            </a:r>
            <a:r>
              <a:rPr lang="en-US" altLang="zh-CN" dirty="0"/>
              <a:t>5% THEN Y</a:t>
            </a:r>
            <a:r>
              <a:rPr lang="zh-CN" altLang="en-US" dirty="0"/>
              <a:t>增加</a:t>
            </a:r>
            <a:r>
              <a:rPr lang="en-US" altLang="zh-CN" dirty="0"/>
              <a:t>8%”</a:t>
            </a:r>
            <a:r>
              <a:rPr lang="zh-CN" altLang="en-US" dirty="0"/>
              <a:t>的规则</a:t>
            </a:r>
          </a:p>
          <a:p>
            <a:endParaRPr lang="en-US" altLang="zh-CN" dirty="0"/>
          </a:p>
          <a:p>
            <a:endParaRPr lang="zh-CN" altLang="en-US" dirty="0"/>
          </a:p>
        </p:txBody>
      </p:sp>
    </p:spTree>
    <p:extLst>
      <p:ext uri="{BB962C8B-B14F-4D97-AF65-F5344CB8AC3E}">
        <p14:creationId xmlns:p14="http://schemas.microsoft.com/office/powerpoint/2010/main" val="366158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2166BF-E721-4074-82B6-650FC5A6A741}"/>
              </a:ext>
            </a:extLst>
          </p:cNvPr>
          <p:cNvSpPr>
            <a:spLocks noGrp="1"/>
          </p:cNvSpPr>
          <p:nvPr>
            <p:ph type="title"/>
          </p:nvPr>
        </p:nvSpPr>
        <p:spPr/>
        <p:txBody>
          <a:bodyPr/>
          <a:lstStyle/>
          <a:p>
            <a:r>
              <a:rPr lang="en-US" altLang="zh-CN" dirty="0"/>
              <a:t>6.3 </a:t>
            </a:r>
            <a:r>
              <a:rPr lang="zh-CN" altLang="en-US" dirty="0"/>
              <a:t>使用频繁模式分类</a:t>
            </a:r>
          </a:p>
        </p:txBody>
      </p:sp>
      <p:sp>
        <p:nvSpPr>
          <p:cNvPr id="3" name="内容占位符 2">
            <a:extLst>
              <a:ext uri="{FF2B5EF4-FFF2-40B4-BE49-F238E27FC236}">
                <a16:creationId xmlns:a16="http://schemas.microsoft.com/office/drawing/2014/main" xmlns="" id="{AF0A6177-1B98-41EB-8512-1786D30B2970}"/>
              </a:ext>
            </a:extLst>
          </p:cNvPr>
          <p:cNvSpPr>
            <a:spLocks noGrp="1"/>
          </p:cNvSpPr>
          <p:nvPr>
            <p:ph sz="quarter" idx="10"/>
          </p:nvPr>
        </p:nvSpPr>
        <p:spPr/>
        <p:txBody>
          <a:bodyPr/>
          <a:lstStyle/>
          <a:p>
            <a:r>
              <a:rPr lang="zh-CN" altLang="en-US" dirty="0"/>
              <a:t>频繁模式</a:t>
            </a:r>
            <a:endParaRPr lang="en-US" altLang="zh-CN" dirty="0"/>
          </a:p>
          <a:p>
            <a:pPr lvl="1"/>
            <a:r>
              <a:rPr lang="zh-CN" altLang="en-US" dirty="0"/>
              <a:t>频繁模式显示了频繁地出现在给定数据集中的属性</a:t>
            </a:r>
            <a:r>
              <a:rPr lang="en-US" altLang="zh-CN" dirty="0"/>
              <a:t>-</a:t>
            </a:r>
            <a:r>
              <a:rPr lang="zh-CN" altLang="en-US" dirty="0"/>
              <a:t>值对之间的有趣联系。我们可以把每个属性</a:t>
            </a:r>
            <a:r>
              <a:rPr lang="en-US" altLang="zh-CN" dirty="0"/>
              <a:t>-</a:t>
            </a:r>
            <a:r>
              <a:rPr lang="zh-CN" altLang="en-US" dirty="0"/>
              <a:t>值对看做一个项，因此搜索这种频繁模式称作频繁模式挖掘或频繁项集挖掘。</a:t>
            </a:r>
            <a:endParaRPr lang="en-US" altLang="zh-CN" dirty="0"/>
          </a:p>
          <a:p>
            <a:r>
              <a:rPr lang="zh-CN" altLang="en-US" dirty="0"/>
              <a:t>关联规则挖掘</a:t>
            </a:r>
          </a:p>
          <a:p>
            <a:pPr marL="702900" lvl="1" indent="-342900"/>
            <a:r>
              <a:rPr lang="en-US" altLang="zh-CN" dirty="0">
                <a:solidFill>
                  <a:srgbClr val="FF0000"/>
                </a:solidFill>
              </a:rPr>
              <a:t>step1</a:t>
            </a:r>
            <a:r>
              <a:rPr lang="zh-CN" altLang="en-US" dirty="0">
                <a:solidFill>
                  <a:srgbClr val="FF0000"/>
                </a:solidFill>
              </a:rPr>
              <a:t>：频繁模式挖掘，</a:t>
            </a:r>
            <a:r>
              <a:rPr lang="zh-CN" altLang="en-US" dirty="0"/>
              <a:t>搜索反复出现在数据集中的属性</a:t>
            </a:r>
            <a:r>
              <a:rPr lang="en-US" altLang="zh-CN" dirty="0"/>
              <a:t>-</a:t>
            </a:r>
            <a:r>
              <a:rPr lang="zh-CN" altLang="en-US" dirty="0"/>
              <a:t>值对的模式，其中属性</a:t>
            </a:r>
            <a:r>
              <a:rPr lang="en-US" altLang="zh-CN" dirty="0"/>
              <a:t>-</a:t>
            </a:r>
            <a:r>
              <a:rPr lang="zh-CN" altLang="en-US" dirty="0"/>
              <a:t>值对看做项</a:t>
            </a:r>
          </a:p>
          <a:p>
            <a:pPr marL="702900" lvl="1" indent="-342900"/>
            <a:r>
              <a:rPr lang="en-US" altLang="zh-CN" dirty="0">
                <a:solidFill>
                  <a:srgbClr val="FF0000"/>
                </a:solidFill>
              </a:rPr>
              <a:t>step2</a:t>
            </a:r>
            <a:r>
              <a:rPr lang="zh-CN" altLang="en-US" dirty="0">
                <a:solidFill>
                  <a:srgbClr val="FF0000"/>
                </a:solidFill>
              </a:rPr>
              <a:t>：规则产生，</a:t>
            </a:r>
            <a:r>
              <a:rPr lang="zh-CN" altLang="en-US" dirty="0"/>
              <a:t>分析关联规则模式，以便产生关联规则（大于最小支持度或最小置信度）</a:t>
            </a:r>
          </a:p>
          <a:p>
            <a:pPr marL="702900" lvl="1" indent="-342900"/>
            <a:r>
              <a:rPr lang="zh-CN" altLang="en-US" dirty="0"/>
              <a:t>例：</a:t>
            </a:r>
            <a:r>
              <a:rPr lang="en-US" altLang="zh-CN" sz="2200" b="1" dirty="0">
                <a:solidFill>
                  <a:schemeClr val="bg2">
                    <a:lumMod val="25000"/>
                  </a:schemeClr>
                </a:solidFill>
              </a:rPr>
              <a:t>age=youth^credit=ok</a:t>
            </a:r>
            <a:r>
              <a:rPr lang="en-US" altLang="zh-CN" sz="2200" b="1" dirty="0">
                <a:solidFill>
                  <a:schemeClr val="bg2">
                    <a:lumMod val="25000"/>
                  </a:schemeClr>
                </a:solidFill>
                <a:latin typeface="Abadi" panose="020B0604020202020204" pitchFamily="34" charset="0"/>
              </a:rPr>
              <a:t>→</a:t>
            </a:r>
            <a:r>
              <a:rPr lang="en-US" altLang="zh-CN" sz="2200" b="1" dirty="0">
                <a:solidFill>
                  <a:schemeClr val="bg2">
                    <a:lumMod val="25000"/>
                  </a:schemeClr>
                </a:solidFill>
              </a:rPr>
              <a:t>buys_computer</a:t>
            </a:r>
            <a:r>
              <a:rPr lang="en-US" altLang="zh-CN" b="1" dirty="0">
                <a:solidFill>
                  <a:schemeClr val="bg2">
                    <a:lumMod val="25000"/>
                  </a:schemeClr>
                </a:solidFill>
              </a:rPr>
              <a:t>=yes</a:t>
            </a:r>
          </a:p>
          <a:p>
            <a:pPr marL="360000" lvl="1" indent="0">
              <a:buNone/>
            </a:pPr>
            <a:r>
              <a:rPr lang="en-US" altLang="zh-CN" b="1" dirty="0">
                <a:solidFill>
                  <a:schemeClr val="bg2">
                    <a:lumMod val="25000"/>
                  </a:schemeClr>
                </a:solidFill>
              </a:rPr>
              <a:t>           [support=20%,confidence=93%]</a:t>
            </a:r>
          </a:p>
          <a:p>
            <a:pPr lvl="1"/>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2675671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76C575-64F9-4701-B9E0-7E7640D542FA}"/>
              </a:ext>
            </a:extLst>
          </p:cNvPr>
          <p:cNvSpPr>
            <a:spLocks noGrp="1"/>
          </p:cNvSpPr>
          <p:nvPr>
            <p:ph type="title"/>
          </p:nvPr>
        </p:nvSpPr>
        <p:spPr/>
        <p:txBody>
          <a:bodyPr/>
          <a:lstStyle/>
          <a:p>
            <a:r>
              <a:rPr lang="zh-CN" altLang="en-US" dirty="0"/>
              <a:t>关联分类</a:t>
            </a:r>
          </a:p>
        </p:txBody>
      </p:sp>
      <p:sp>
        <p:nvSpPr>
          <p:cNvPr id="3" name="内容占位符 2">
            <a:extLst>
              <a:ext uri="{FF2B5EF4-FFF2-40B4-BE49-F238E27FC236}">
                <a16:creationId xmlns:a16="http://schemas.microsoft.com/office/drawing/2014/main" xmlns="" id="{01AEB25F-0DD4-4422-8711-88486F1C031E}"/>
              </a:ext>
            </a:extLst>
          </p:cNvPr>
          <p:cNvSpPr>
            <a:spLocks noGrp="1"/>
          </p:cNvSpPr>
          <p:nvPr>
            <p:ph sz="quarter" idx="10"/>
          </p:nvPr>
        </p:nvSpPr>
        <p:spPr/>
        <p:txBody>
          <a:bodyPr/>
          <a:lstStyle/>
          <a:p>
            <a:r>
              <a:rPr lang="zh-CN" altLang="en-US" dirty="0"/>
              <a:t>从分类的角度，置信度类似于规则的准确率</a:t>
            </a:r>
            <a:endParaRPr lang="en-US" altLang="zh-CN" dirty="0"/>
          </a:p>
          <a:p>
            <a:r>
              <a:rPr lang="zh-CN" altLang="en-US" dirty="0"/>
              <a:t>关联规则分类的步骤</a:t>
            </a:r>
          </a:p>
          <a:p>
            <a:pPr lvl="1">
              <a:lnSpc>
                <a:spcPct val="120000"/>
              </a:lnSpc>
            </a:pPr>
            <a:r>
              <a:rPr lang="en-US" altLang="zh-CN" dirty="0">
                <a:solidFill>
                  <a:srgbClr val="FF0000"/>
                </a:solidFill>
              </a:rPr>
              <a:t>step1</a:t>
            </a:r>
            <a:r>
              <a:rPr lang="zh-CN" altLang="en-US" dirty="0">
                <a:solidFill>
                  <a:srgbClr val="FF0000"/>
                </a:solidFill>
              </a:rPr>
              <a:t>：</a:t>
            </a:r>
            <a:r>
              <a:rPr lang="zh-CN" altLang="en-US" dirty="0"/>
              <a:t>挖掘数据，得到频繁项集，即找出数据中经常出现的属性</a:t>
            </a:r>
            <a:r>
              <a:rPr lang="en-US" altLang="zh-CN" dirty="0"/>
              <a:t>-</a:t>
            </a:r>
            <a:r>
              <a:rPr lang="zh-CN" altLang="en-US" dirty="0"/>
              <a:t>值对。</a:t>
            </a:r>
          </a:p>
          <a:p>
            <a:pPr lvl="1">
              <a:lnSpc>
                <a:spcPct val="120000"/>
              </a:lnSpc>
            </a:pPr>
            <a:r>
              <a:rPr lang="en-US" altLang="zh-CN" dirty="0">
                <a:solidFill>
                  <a:srgbClr val="FF0000"/>
                </a:solidFill>
              </a:rPr>
              <a:t>step2</a:t>
            </a:r>
            <a:r>
              <a:rPr lang="zh-CN" altLang="en-US" dirty="0">
                <a:solidFill>
                  <a:srgbClr val="FF0000"/>
                </a:solidFill>
              </a:rPr>
              <a:t>：</a:t>
            </a:r>
            <a:r>
              <a:rPr lang="zh-CN" altLang="en-US" dirty="0"/>
              <a:t>分析频繁项集，产生每个类的关联规则，它们满足置信度和支持度的标准。</a:t>
            </a:r>
          </a:p>
          <a:p>
            <a:pPr lvl="1">
              <a:lnSpc>
                <a:spcPct val="120000"/>
              </a:lnSpc>
            </a:pPr>
            <a:r>
              <a:rPr lang="en-US" altLang="zh-CN" dirty="0">
                <a:solidFill>
                  <a:srgbClr val="FF0000"/>
                </a:solidFill>
              </a:rPr>
              <a:t>step3</a:t>
            </a:r>
            <a:r>
              <a:rPr lang="zh-CN" altLang="en-US" dirty="0">
                <a:solidFill>
                  <a:srgbClr val="FF0000"/>
                </a:solidFill>
              </a:rPr>
              <a:t>：</a:t>
            </a:r>
            <a:r>
              <a:rPr lang="zh-CN" altLang="en-US" dirty="0"/>
              <a:t>组织规则，形成基于规则的分类器。</a:t>
            </a:r>
          </a:p>
          <a:p>
            <a:endParaRPr lang="zh-CN" altLang="en-US" dirty="0"/>
          </a:p>
        </p:txBody>
      </p:sp>
    </p:spTree>
    <p:extLst>
      <p:ext uri="{BB962C8B-B14F-4D97-AF65-F5344CB8AC3E}">
        <p14:creationId xmlns:p14="http://schemas.microsoft.com/office/powerpoint/2010/main" val="12018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BFA2CD-C0A4-466F-9DEF-949B27AFD103}"/>
              </a:ext>
            </a:extLst>
          </p:cNvPr>
          <p:cNvSpPr>
            <a:spLocks noGrp="1"/>
          </p:cNvSpPr>
          <p:nvPr>
            <p:ph type="title"/>
          </p:nvPr>
        </p:nvSpPr>
        <p:spPr/>
        <p:txBody>
          <a:bodyPr/>
          <a:lstStyle/>
          <a:p>
            <a:r>
              <a:rPr lang="zh-CN" altLang="en-US" dirty="0"/>
              <a:t>关联分类</a:t>
            </a:r>
          </a:p>
        </p:txBody>
      </p:sp>
      <p:sp>
        <p:nvSpPr>
          <p:cNvPr id="3" name="内容占位符 2">
            <a:extLst>
              <a:ext uri="{FF2B5EF4-FFF2-40B4-BE49-F238E27FC236}">
                <a16:creationId xmlns:a16="http://schemas.microsoft.com/office/drawing/2014/main" xmlns="" id="{117DFC3E-1BA3-4490-99D0-955CAD0F0301}"/>
              </a:ext>
            </a:extLst>
          </p:cNvPr>
          <p:cNvSpPr>
            <a:spLocks noGrp="1"/>
          </p:cNvSpPr>
          <p:nvPr>
            <p:ph sz="quarter" idx="10"/>
          </p:nvPr>
        </p:nvSpPr>
        <p:spPr>
          <a:xfrm>
            <a:off x="539552" y="764704"/>
            <a:ext cx="8280920" cy="5527845"/>
          </a:xfrm>
        </p:spPr>
        <p:txBody>
          <a:bodyPr/>
          <a:lstStyle/>
          <a:p>
            <a:r>
              <a:rPr lang="zh-CN" altLang="en-US" dirty="0"/>
              <a:t>关联分类的方法举例：</a:t>
            </a:r>
            <a:endParaRPr lang="en-US" altLang="zh-CN" sz="2000" dirty="0">
              <a:solidFill>
                <a:schemeClr val="tx1"/>
              </a:solidFill>
            </a:endParaRPr>
          </a:p>
          <a:p>
            <a:pPr lvl="1">
              <a:lnSpc>
                <a:spcPct val="130000"/>
              </a:lnSpc>
            </a:pPr>
            <a:r>
              <a:rPr lang="en-US" altLang="zh-CN" dirty="0">
                <a:solidFill>
                  <a:schemeClr val="tx1"/>
                </a:solidFill>
              </a:rPr>
              <a:t>CBA</a:t>
            </a:r>
            <a:r>
              <a:rPr lang="zh-CN" altLang="en-US" dirty="0">
                <a:solidFill>
                  <a:schemeClr val="tx1"/>
                </a:solidFill>
              </a:rPr>
              <a:t>（基于分类的关联）：类似于</a:t>
            </a:r>
            <a:r>
              <a:rPr lang="en-US" altLang="zh-CN" dirty="0"/>
              <a:t>Apriori</a:t>
            </a:r>
            <a:r>
              <a:rPr lang="zh-CN" altLang="en-US" dirty="0"/>
              <a:t>算法，</a:t>
            </a:r>
            <a:r>
              <a:rPr lang="zh-CN" altLang="en-US" dirty="0">
                <a:solidFill>
                  <a:schemeClr val="tx1"/>
                </a:solidFill>
              </a:rPr>
              <a:t>使用迭代方法挖掘频繁项集，多遍扫描数据集，导出的频繁项集用来产生和测试更长的项集。找出满足最小置信度和最小支持阈值的规则的完全集后，分析</a:t>
            </a:r>
            <a:r>
              <a:rPr lang="zh-CN" altLang="en-US" dirty="0"/>
              <a:t>并</a:t>
            </a:r>
            <a:r>
              <a:rPr lang="zh-CN" altLang="en-US" dirty="0">
                <a:solidFill>
                  <a:schemeClr val="tx1"/>
                </a:solidFill>
              </a:rPr>
              <a:t>找出包含在分类器中的规则。使用一种启发式方法构造分类器，其中规则按照它们的置信度和支持度递减优先级排列。</a:t>
            </a:r>
            <a:endParaRPr lang="en-US" altLang="zh-CN" dirty="0">
              <a:solidFill>
                <a:schemeClr val="tx1"/>
              </a:solidFill>
            </a:endParaRPr>
          </a:p>
          <a:p>
            <a:pPr lvl="1">
              <a:lnSpc>
                <a:spcPct val="130000"/>
              </a:lnSpc>
            </a:pPr>
            <a:r>
              <a:rPr lang="en-US" altLang="zh-CN" dirty="0">
                <a:solidFill>
                  <a:schemeClr val="tx1"/>
                </a:solidFill>
              </a:rPr>
              <a:t>CMAR</a:t>
            </a:r>
            <a:r>
              <a:rPr lang="zh-CN" altLang="en-US" dirty="0">
                <a:solidFill>
                  <a:schemeClr val="tx1"/>
                </a:solidFill>
              </a:rPr>
              <a:t>（基于多关联规则的分类）：借助于树结构有效存储和检索规则，使用多种规则剪枝策略。</a:t>
            </a:r>
            <a:r>
              <a:rPr lang="en-US" altLang="zh-CN" dirty="0">
                <a:solidFill>
                  <a:schemeClr val="tx1"/>
                </a:solidFill>
              </a:rPr>
              <a:t>CMAR</a:t>
            </a:r>
            <a:r>
              <a:rPr lang="zh-CN" altLang="en-US" dirty="0">
                <a:solidFill>
                  <a:schemeClr val="tx1"/>
                </a:solidFill>
              </a:rPr>
              <a:t>采用</a:t>
            </a:r>
            <a:r>
              <a:rPr lang="en-US" altLang="zh-CN" dirty="0">
                <a:solidFill>
                  <a:schemeClr val="tx1"/>
                </a:solidFill>
              </a:rPr>
              <a:t>FP-growth</a:t>
            </a:r>
            <a:r>
              <a:rPr lang="zh-CN" altLang="en-US" dirty="0">
                <a:solidFill>
                  <a:schemeClr val="tx1"/>
                </a:solidFill>
              </a:rPr>
              <a:t>算法的变形来满足最小支持度和最小置信度阈值的规则的完全集。</a:t>
            </a:r>
            <a:r>
              <a:rPr lang="en-US" altLang="zh-CN" dirty="0">
                <a:solidFill>
                  <a:schemeClr val="tx1"/>
                </a:solidFill>
              </a:rPr>
              <a:t>CMAR</a:t>
            </a:r>
            <a:r>
              <a:rPr lang="zh-CN" altLang="en-US" dirty="0">
                <a:solidFill>
                  <a:schemeClr val="tx1"/>
                </a:solidFill>
              </a:rPr>
              <a:t>还使用另一种树结构来有效的存储和提取规则，并根据置信度、相关度和数据库的覆盖率对规则剪枝。当规则插入树时就触发规则剪枝策略。其基本原理是：如果存在更高置信度的更泛化的版本，则可以减去具有低置信度的更特殊化的规则。</a:t>
            </a:r>
          </a:p>
          <a:p>
            <a:pPr lvl="1"/>
            <a:endParaRPr lang="zh-CN" altLang="en-US" dirty="0"/>
          </a:p>
        </p:txBody>
      </p:sp>
    </p:spTree>
    <p:extLst>
      <p:ext uri="{BB962C8B-B14F-4D97-AF65-F5344CB8AC3E}">
        <p14:creationId xmlns:p14="http://schemas.microsoft.com/office/powerpoint/2010/main" val="1153657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259452-6DEA-4606-8F7E-697C361D952A}"/>
              </a:ext>
            </a:extLst>
          </p:cNvPr>
          <p:cNvSpPr>
            <a:spLocks noGrp="1"/>
          </p:cNvSpPr>
          <p:nvPr>
            <p:ph type="title"/>
          </p:nvPr>
        </p:nvSpPr>
        <p:spPr/>
        <p:txBody>
          <a:bodyPr/>
          <a:lstStyle/>
          <a:p>
            <a:r>
              <a:rPr lang="zh-CN" altLang="en-US" dirty="0"/>
              <a:t>基于有区别力的频繁模式分类</a:t>
            </a:r>
          </a:p>
        </p:txBody>
      </p:sp>
      <p:sp>
        <p:nvSpPr>
          <p:cNvPr id="3" name="内容占位符 2">
            <a:extLst>
              <a:ext uri="{FF2B5EF4-FFF2-40B4-BE49-F238E27FC236}">
                <a16:creationId xmlns:a16="http://schemas.microsoft.com/office/drawing/2014/main" xmlns="" id="{5F002383-9667-4052-8926-C9F13EA6C426}"/>
              </a:ext>
            </a:extLst>
          </p:cNvPr>
          <p:cNvSpPr>
            <a:spLocks noGrp="1"/>
          </p:cNvSpPr>
          <p:nvPr>
            <p:ph sz="quarter" idx="10"/>
          </p:nvPr>
        </p:nvSpPr>
        <p:spPr/>
        <p:txBody>
          <a:bodyPr/>
          <a:lstStyle/>
          <a:p>
            <a:r>
              <a:rPr lang="zh-CN" altLang="en-US" dirty="0"/>
              <a:t>单个特征与频繁模式</a:t>
            </a:r>
          </a:p>
          <a:p>
            <a:endParaRPr lang="zh-CN" altLang="en-US" dirty="0"/>
          </a:p>
        </p:txBody>
      </p:sp>
      <p:pic>
        <p:nvPicPr>
          <p:cNvPr id="4" name="Picture 3" descr="austra1C">
            <a:extLst>
              <a:ext uri="{FF2B5EF4-FFF2-40B4-BE49-F238E27FC236}">
                <a16:creationId xmlns:a16="http://schemas.microsoft.com/office/drawing/2014/main" xmlns="" id="{1B597E95-461D-4DCE-BFC5-4CBAFCC9F7A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482" y="1706449"/>
            <a:ext cx="3124200" cy="234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Group 5">
            <a:extLst>
              <a:ext uri="{FF2B5EF4-FFF2-40B4-BE49-F238E27FC236}">
                <a16:creationId xmlns:a16="http://schemas.microsoft.com/office/drawing/2014/main" xmlns="" id="{E91830FE-5127-4867-9E7B-BD5215AF7AA7}"/>
              </a:ext>
            </a:extLst>
          </p:cNvPr>
          <p:cNvGrpSpPr>
            <a:grpSpLocks/>
          </p:cNvGrpSpPr>
          <p:nvPr/>
        </p:nvGrpSpPr>
        <p:grpSpPr bwMode="auto">
          <a:xfrm>
            <a:off x="789182" y="1706449"/>
            <a:ext cx="7815266" cy="3445102"/>
            <a:chOff x="0" y="0"/>
            <a:chExt cx="7815266" cy="5892"/>
          </a:xfrm>
        </p:grpSpPr>
        <p:pic>
          <p:nvPicPr>
            <p:cNvPr id="6" name="Picture 5" descr="cleve1C">
              <a:extLst>
                <a:ext uri="{FF2B5EF4-FFF2-40B4-BE49-F238E27FC236}">
                  <a16:creationId xmlns:a16="http://schemas.microsoft.com/office/drawing/2014/main" xmlns="" id="{B8F81DC3-CA87-41BA-AF05-1CC0471B819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2912" y="0"/>
              <a:ext cx="3211962" cy="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6">
              <a:extLst>
                <a:ext uri="{FF2B5EF4-FFF2-40B4-BE49-F238E27FC236}">
                  <a16:creationId xmlns:a16="http://schemas.microsoft.com/office/drawing/2014/main" xmlns="" id="{AAE62B19-17E7-4FE5-AA97-A82B0BA42682}"/>
                </a:ext>
              </a:extLst>
            </p:cNvPr>
            <p:cNvSpPr txBox="1">
              <a:spLocks noChangeArrowheads="1"/>
            </p:cNvSpPr>
            <p:nvPr/>
          </p:nvSpPr>
          <p:spPr bwMode="auto">
            <a:xfrm>
              <a:off x="118750" y="4167"/>
              <a:ext cx="1600266"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b="1" dirty="0">
                  <a:solidFill>
                    <a:schemeClr val="bg2">
                      <a:lumMod val="25000"/>
                    </a:schemeClr>
                  </a:solidFill>
                  <a:latin typeface="Arial" panose="020B0604020202020204" pitchFamily="34" charset="0"/>
                </a:rPr>
                <a:t>(a) Austral</a:t>
              </a:r>
            </a:p>
          </p:txBody>
        </p:sp>
        <p:sp>
          <p:nvSpPr>
            <p:cNvPr id="8" name="Text Box 7">
              <a:extLst>
                <a:ext uri="{FF2B5EF4-FFF2-40B4-BE49-F238E27FC236}">
                  <a16:creationId xmlns:a16="http://schemas.microsoft.com/office/drawing/2014/main" xmlns="" id="{65D547F6-7621-4FD7-82C9-58988153CCC2}"/>
                </a:ext>
              </a:extLst>
            </p:cNvPr>
            <p:cNvSpPr txBox="1">
              <a:spLocks noChangeArrowheads="1"/>
            </p:cNvSpPr>
            <p:nvPr/>
          </p:nvSpPr>
          <p:spPr bwMode="auto">
            <a:xfrm>
              <a:off x="6138797" y="4190"/>
              <a:ext cx="1600266"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b="1">
                  <a:solidFill>
                    <a:schemeClr val="bg2">
                      <a:lumMod val="25000"/>
                    </a:schemeClr>
                  </a:solidFill>
                  <a:latin typeface="Arial" panose="020B0604020202020204" pitchFamily="34" charset="0"/>
                </a:rPr>
                <a:t>(c) Sonar</a:t>
              </a:r>
            </a:p>
          </p:txBody>
        </p:sp>
        <p:sp>
          <p:nvSpPr>
            <p:cNvPr id="9" name="Text Box 8">
              <a:extLst>
                <a:ext uri="{FF2B5EF4-FFF2-40B4-BE49-F238E27FC236}">
                  <a16:creationId xmlns:a16="http://schemas.microsoft.com/office/drawing/2014/main" xmlns="" id="{08477DE8-C27C-46B4-8823-0F4DE3FE55E5}"/>
                </a:ext>
              </a:extLst>
            </p:cNvPr>
            <p:cNvSpPr txBox="1">
              <a:spLocks noChangeArrowheads="1"/>
            </p:cNvSpPr>
            <p:nvPr/>
          </p:nvSpPr>
          <p:spPr bwMode="auto">
            <a:xfrm>
              <a:off x="3014469" y="4167"/>
              <a:ext cx="1600266"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b="1">
                  <a:solidFill>
                    <a:schemeClr val="bg2">
                      <a:lumMod val="25000"/>
                    </a:schemeClr>
                  </a:solidFill>
                  <a:latin typeface="Arial" panose="020B0604020202020204" pitchFamily="34" charset="0"/>
                </a:rPr>
                <a:t>(b) Cleve</a:t>
              </a:r>
            </a:p>
          </p:txBody>
        </p:sp>
        <p:sp>
          <p:nvSpPr>
            <p:cNvPr id="10" name="Text Box 9">
              <a:extLst>
                <a:ext uri="{FF2B5EF4-FFF2-40B4-BE49-F238E27FC236}">
                  <a16:creationId xmlns:a16="http://schemas.microsoft.com/office/drawing/2014/main" xmlns="" id="{310BCE27-4CD3-4E75-BC52-05031B2B4429}"/>
                </a:ext>
              </a:extLst>
            </p:cNvPr>
            <p:cNvSpPr txBox="1">
              <a:spLocks noChangeArrowheads="1"/>
            </p:cNvSpPr>
            <p:nvPr/>
          </p:nvSpPr>
          <p:spPr bwMode="auto">
            <a:xfrm>
              <a:off x="118750" y="5102"/>
              <a:ext cx="7696516"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sz="2400" b="1" dirty="0">
                  <a:solidFill>
                    <a:srgbClr val="333399"/>
                  </a:solidFill>
                  <a:latin typeface="微软雅黑" panose="020B0503020204020204" pitchFamily="34" charset="-122"/>
                  <a:ea typeface="微软雅黑" panose="020B0503020204020204" pitchFamily="34" charset="-122"/>
                </a:rPr>
                <a:t>Information Gain vs. Pattern Length</a:t>
              </a:r>
            </a:p>
          </p:txBody>
        </p:sp>
        <p:sp>
          <p:nvSpPr>
            <p:cNvPr id="11" name="Line 10">
              <a:extLst>
                <a:ext uri="{FF2B5EF4-FFF2-40B4-BE49-F238E27FC236}">
                  <a16:creationId xmlns:a16="http://schemas.microsoft.com/office/drawing/2014/main" xmlns="" id="{A4751D53-4778-4198-B353-8F7E4FB5A9C5}"/>
                </a:ext>
              </a:extLst>
            </p:cNvPr>
            <p:cNvSpPr>
              <a:spLocks noChangeShapeType="1"/>
            </p:cNvSpPr>
            <p:nvPr/>
          </p:nvSpPr>
          <p:spPr bwMode="auto">
            <a:xfrm flipV="1">
              <a:off x="0" y="3447"/>
              <a:ext cx="0" cy="840"/>
            </a:xfrm>
            <a:prstGeom prst="line">
              <a:avLst/>
            </a:prstGeom>
            <a:noFill/>
            <a:ln w="25400" cap="flat"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11">
              <a:extLst>
                <a:ext uri="{FF2B5EF4-FFF2-40B4-BE49-F238E27FC236}">
                  <a16:creationId xmlns:a16="http://schemas.microsoft.com/office/drawing/2014/main" xmlns="" id="{1E6E769B-68C3-49E9-9920-FB7CAB2CFA36}"/>
                </a:ext>
              </a:extLst>
            </p:cNvPr>
            <p:cNvSpPr>
              <a:spLocks noChangeShapeType="1"/>
            </p:cNvSpPr>
            <p:nvPr/>
          </p:nvSpPr>
          <p:spPr bwMode="auto">
            <a:xfrm flipV="1">
              <a:off x="2862063" y="3447"/>
              <a:ext cx="0" cy="840"/>
            </a:xfrm>
            <a:prstGeom prst="line">
              <a:avLst/>
            </a:prstGeom>
            <a:noFill/>
            <a:ln w="25400" cap="flat"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12">
              <a:extLst>
                <a:ext uri="{FF2B5EF4-FFF2-40B4-BE49-F238E27FC236}">
                  <a16:creationId xmlns:a16="http://schemas.microsoft.com/office/drawing/2014/main" xmlns="" id="{F721F8B6-C22E-4111-83BD-43E9D24480CE}"/>
                </a:ext>
              </a:extLst>
            </p:cNvPr>
            <p:cNvSpPr>
              <a:spLocks noChangeShapeType="1"/>
            </p:cNvSpPr>
            <p:nvPr/>
          </p:nvSpPr>
          <p:spPr bwMode="auto">
            <a:xfrm flipV="1">
              <a:off x="9255" y="3447"/>
              <a:ext cx="0" cy="840"/>
            </a:xfrm>
            <a:prstGeom prst="line">
              <a:avLst/>
            </a:prstGeom>
            <a:noFill/>
            <a:ln w="25400" cap="flat"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14" name="Picture 4" descr="sonar1C">
            <a:extLst>
              <a:ext uri="{FF2B5EF4-FFF2-40B4-BE49-F238E27FC236}">
                <a16:creationId xmlns:a16="http://schemas.microsoft.com/office/drawing/2014/main" xmlns="" id="{6B0EC706-72A7-4AF1-A00D-F7EA79BC6EB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8420" y="1706449"/>
            <a:ext cx="3143250" cy="235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 name="Line 11">
            <a:extLst>
              <a:ext uri="{FF2B5EF4-FFF2-40B4-BE49-F238E27FC236}">
                <a16:creationId xmlns:a16="http://schemas.microsoft.com/office/drawing/2014/main" xmlns="" id="{0BCE20D8-0D1A-4ED3-895C-F7828123E145}"/>
              </a:ext>
            </a:extLst>
          </p:cNvPr>
          <p:cNvSpPr>
            <a:spLocks noChangeShapeType="1"/>
          </p:cNvSpPr>
          <p:nvPr/>
        </p:nvSpPr>
        <p:spPr bwMode="auto">
          <a:xfrm flipV="1">
            <a:off x="6637713" y="3721939"/>
            <a:ext cx="0" cy="491155"/>
          </a:xfrm>
          <a:prstGeom prst="line">
            <a:avLst/>
          </a:prstGeom>
          <a:noFill/>
          <a:ln w="25400" cap="flat"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TextBox 1">
            <a:extLst>
              <a:ext uri="{FF2B5EF4-FFF2-40B4-BE49-F238E27FC236}">
                <a16:creationId xmlns:a16="http://schemas.microsoft.com/office/drawing/2014/main" xmlns="" id="{4AAD3520-F33F-40D5-937C-7F9E72B40B8F}"/>
              </a:ext>
            </a:extLst>
          </p:cNvPr>
          <p:cNvSpPr txBox="1"/>
          <p:nvPr/>
        </p:nvSpPr>
        <p:spPr>
          <a:xfrm>
            <a:off x="1829374" y="5264440"/>
            <a:ext cx="5454800" cy="400110"/>
          </a:xfrm>
          <a:prstGeom prst="rect">
            <a:avLst/>
          </a:prstGeom>
          <a:noFill/>
        </p:spPr>
        <p:txBody>
          <a:bodyPr wrap="square" rtlCol="0">
            <a:spAutoFit/>
          </a:bodyPr>
          <a:lstStyle/>
          <a:p>
            <a:r>
              <a:rPr lang="zh-CN" altLang="en-US" sz="2000" b="1" dirty="0">
                <a:solidFill>
                  <a:srgbClr val="FF0000"/>
                </a:solidFill>
                <a:latin typeface="微软雅黑" pitchFamily="34" charset="-122"/>
                <a:ea typeface="微软雅黑" pitchFamily="34" charset="-122"/>
              </a:rPr>
              <a:t>结论：</a:t>
            </a:r>
            <a:r>
              <a:rPr lang="zh-CN" altLang="en-US" sz="2000" b="1" dirty="0">
                <a:latin typeface="微软雅黑" pitchFamily="34" charset="-122"/>
                <a:ea typeface="微软雅黑" pitchFamily="34" charset="-122"/>
              </a:rPr>
              <a:t>某些频繁模式的区分能力比单个特征强</a:t>
            </a:r>
          </a:p>
        </p:txBody>
      </p:sp>
    </p:spTree>
    <p:extLst>
      <p:ext uri="{BB962C8B-B14F-4D97-AF65-F5344CB8AC3E}">
        <p14:creationId xmlns:p14="http://schemas.microsoft.com/office/powerpoint/2010/main" val="2657543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886863-69A8-4178-B114-907D6AE2CFD3}"/>
              </a:ext>
            </a:extLst>
          </p:cNvPr>
          <p:cNvSpPr>
            <a:spLocks noGrp="1"/>
          </p:cNvSpPr>
          <p:nvPr>
            <p:ph type="title"/>
          </p:nvPr>
        </p:nvSpPr>
        <p:spPr/>
        <p:txBody>
          <a:bodyPr/>
          <a:lstStyle/>
          <a:p>
            <a:r>
              <a:rPr lang="zh-CN" altLang="en-US" dirty="0"/>
              <a:t>基于有区别力的频繁模式分类</a:t>
            </a:r>
          </a:p>
        </p:txBody>
      </p:sp>
      <p:sp>
        <p:nvSpPr>
          <p:cNvPr id="3" name="内容占位符 2">
            <a:extLst>
              <a:ext uri="{FF2B5EF4-FFF2-40B4-BE49-F238E27FC236}">
                <a16:creationId xmlns:a16="http://schemas.microsoft.com/office/drawing/2014/main" xmlns="" id="{FBE5C5CE-94EC-42EB-BF01-6B2BC8361ABA}"/>
              </a:ext>
            </a:extLst>
          </p:cNvPr>
          <p:cNvSpPr>
            <a:spLocks noGrp="1"/>
          </p:cNvSpPr>
          <p:nvPr>
            <p:ph sz="quarter" idx="10"/>
          </p:nvPr>
        </p:nvSpPr>
        <p:spPr/>
        <p:txBody>
          <a:bodyPr/>
          <a:lstStyle/>
          <a:p>
            <a:r>
              <a:rPr lang="zh-CN" altLang="en-US" dirty="0"/>
              <a:t>模式频度（支持度）与信息增益</a:t>
            </a:r>
          </a:p>
          <a:p>
            <a:endParaRPr lang="zh-CN" altLang="en-US" dirty="0"/>
          </a:p>
        </p:txBody>
      </p:sp>
      <p:pic>
        <p:nvPicPr>
          <p:cNvPr id="4" name="Picture 4" descr="breast_ig">
            <a:extLst>
              <a:ext uri="{FF2B5EF4-FFF2-40B4-BE49-F238E27FC236}">
                <a16:creationId xmlns:a16="http://schemas.microsoft.com/office/drawing/2014/main" xmlns="" id="{F3577407-F333-4EB6-9C3A-3A89644DF7A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7570" y="1628800"/>
            <a:ext cx="3152775" cy="239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6">
            <a:extLst>
              <a:ext uri="{FF2B5EF4-FFF2-40B4-BE49-F238E27FC236}">
                <a16:creationId xmlns:a16="http://schemas.microsoft.com/office/drawing/2014/main" xmlns="" id="{4D3DE686-B9B1-41C0-8F5E-CA5620349227}"/>
              </a:ext>
            </a:extLst>
          </p:cNvPr>
          <p:cNvSpPr txBox="1">
            <a:spLocks noChangeArrowheads="1"/>
          </p:cNvSpPr>
          <p:nvPr/>
        </p:nvSpPr>
        <p:spPr bwMode="auto">
          <a:xfrm>
            <a:off x="760945" y="4181500"/>
            <a:ext cx="1600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ctr">
              <a:spcBef>
                <a:spcPct val="50000"/>
              </a:spcBef>
              <a:defRPr b="1">
                <a:solidFill>
                  <a:schemeClr val="bg2">
                    <a:lumMod val="25000"/>
                  </a:schemeClr>
                </a:solidFill>
                <a:latin typeface="Arial" panose="020B0604020202020204" pitchFamily="34" charset="0"/>
                <a:ea typeface="宋体" panose="02010600030101010101" pitchFamily="2"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dirty="0"/>
              <a:t>(a) Austral</a:t>
            </a:r>
          </a:p>
        </p:txBody>
      </p:sp>
      <p:sp>
        <p:nvSpPr>
          <p:cNvPr id="6" name="Text Box 7">
            <a:extLst>
              <a:ext uri="{FF2B5EF4-FFF2-40B4-BE49-F238E27FC236}">
                <a16:creationId xmlns:a16="http://schemas.microsoft.com/office/drawing/2014/main" xmlns="" id="{6FAB0B89-D373-4E43-B3B5-4C368AEFF4FD}"/>
              </a:ext>
            </a:extLst>
          </p:cNvPr>
          <p:cNvSpPr txBox="1">
            <a:spLocks noChangeArrowheads="1"/>
          </p:cNvSpPr>
          <p:nvPr/>
        </p:nvSpPr>
        <p:spPr bwMode="auto">
          <a:xfrm>
            <a:off x="6704545" y="4165625"/>
            <a:ext cx="1600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ctr">
              <a:spcBef>
                <a:spcPct val="50000"/>
              </a:spcBef>
              <a:defRPr b="1">
                <a:solidFill>
                  <a:schemeClr val="bg2">
                    <a:lumMod val="25000"/>
                  </a:schemeClr>
                </a:solidFill>
                <a:latin typeface="Arial" panose="020B0604020202020204" pitchFamily="34" charset="0"/>
                <a:ea typeface="宋体" panose="02010600030101010101" pitchFamily="2"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a:t>(c) Sonar</a:t>
            </a:r>
          </a:p>
        </p:txBody>
      </p:sp>
      <p:sp>
        <p:nvSpPr>
          <p:cNvPr id="7" name="Text Box 8">
            <a:extLst>
              <a:ext uri="{FF2B5EF4-FFF2-40B4-BE49-F238E27FC236}">
                <a16:creationId xmlns:a16="http://schemas.microsoft.com/office/drawing/2014/main" xmlns="" id="{FCEB0166-5F5C-4815-9258-2C09D0F5E2B4}"/>
              </a:ext>
            </a:extLst>
          </p:cNvPr>
          <p:cNvSpPr txBox="1">
            <a:spLocks noChangeArrowheads="1"/>
          </p:cNvSpPr>
          <p:nvPr/>
        </p:nvSpPr>
        <p:spPr bwMode="auto">
          <a:xfrm>
            <a:off x="3732745" y="4165625"/>
            <a:ext cx="1600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ctr">
              <a:spcBef>
                <a:spcPct val="50000"/>
              </a:spcBef>
              <a:defRPr b="1">
                <a:solidFill>
                  <a:schemeClr val="bg2">
                    <a:lumMod val="25000"/>
                  </a:schemeClr>
                </a:solidFill>
                <a:latin typeface="Arial" panose="020B0604020202020204" pitchFamily="34" charset="0"/>
                <a:ea typeface="宋体" panose="02010600030101010101" pitchFamily="2"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a:t>(b) Breast</a:t>
            </a:r>
          </a:p>
        </p:txBody>
      </p:sp>
      <p:sp>
        <p:nvSpPr>
          <p:cNvPr id="8" name="Text Box 9">
            <a:extLst>
              <a:ext uri="{FF2B5EF4-FFF2-40B4-BE49-F238E27FC236}">
                <a16:creationId xmlns:a16="http://schemas.microsoft.com/office/drawing/2014/main" xmlns="" id="{E2701B3A-0339-469C-8914-211764EB212F}"/>
              </a:ext>
            </a:extLst>
          </p:cNvPr>
          <p:cNvSpPr txBox="1">
            <a:spLocks noChangeArrowheads="1"/>
          </p:cNvSpPr>
          <p:nvPr/>
        </p:nvSpPr>
        <p:spPr bwMode="auto">
          <a:xfrm>
            <a:off x="607542" y="4808799"/>
            <a:ext cx="819091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ctr">
              <a:spcBef>
                <a:spcPct val="50000"/>
              </a:spcBef>
              <a:defRPr sz="2400" b="1">
                <a:solidFill>
                  <a:srgbClr val="333399"/>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dirty="0"/>
              <a:t>Information Gain vs. Pattern Frequency</a:t>
            </a:r>
          </a:p>
        </p:txBody>
      </p:sp>
      <p:pic>
        <p:nvPicPr>
          <p:cNvPr id="9" name="Picture 3" descr="1">
            <a:extLst>
              <a:ext uri="{FF2B5EF4-FFF2-40B4-BE49-F238E27FC236}">
                <a16:creationId xmlns:a16="http://schemas.microsoft.com/office/drawing/2014/main" xmlns="" id="{E614B03D-FD6C-4A24-BA00-DFDDDAA4F4D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620" y="1557363"/>
            <a:ext cx="2835275" cy="242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5" descr="2">
            <a:extLst>
              <a:ext uri="{FF2B5EF4-FFF2-40B4-BE49-F238E27FC236}">
                <a16:creationId xmlns:a16="http://schemas.microsoft.com/office/drawing/2014/main" xmlns="" id="{608A8FF2-9CE1-4C58-AB95-9D1BA74B1BA9}"/>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47295" y="1628800"/>
            <a:ext cx="2951162" cy="240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17">
            <a:extLst>
              <a:ext uri="{FF2B5EF4-FFF2-40B4-BE49-F238E27FC236}">
                <a16:creationId xmlns:a16="http://schemas.microsoft.com/office/drawing/2014/main" xmlns="" id="{1C7F441F-FF40-45ED-A922-392230F8AE0C}"/>
              </a:ext>
            </a:extLst>
          </p:cNvPr>
          <p:cNvSpPr txBox="1"/>
          <p:nvPr/>
        </p:nvSpPr>
        <p:spPr>
          <a:xfrm>
            <a:off x="2291674" y="5282042"/>
            <a:ext cx="5454800" cy="400110"/>
          </a:xfrm>
          <a:prstGeom prst="rect">
            <a:avLst/>
          </a:prstGeom>
          <a:noFill/>
        </p:spPr>
        <p:txBody>
          <a:bodyPr wrap="square" rtlCol="0">
            <a:spAutoFit/>
          </a:bodyPr>
          <a:lstStyle/>
          <a:p>
            <a:r>
              <a:rPr lang="zh-CN" altLang="en-US" sz="2000" b="1" dirty="0">
                <a:solidFill>
                  <a:srgbClr val="FF0000"/>
                </a:solidFill>
                <a:latin typeface="微软雅黑" pitchFamily="34" charset="-122"/>
                <a:ea typeface="微软雅黑" pitchFamily="34" charset="-122"/>
              </a:rPr>
              <a:t>结论：</a:t>
            </a:r>
            <a:r>
              <a:rPr lang="zh-CN" altLang="en-US" sz="2000" b="1" dirty="0">
                <a:latin typeface="微软雅黑" pitchFamily="34" charset="-122"/>
                <a:ea typeface="微软雅黑" pitchFamily="34" charset="-122"/>
              </a:rPr>
              <a:t>并非所有频繁模式都是有用的</a:t>
            </a:r>
          </a:p>
        </p:txBody>
      </p:sp>
    </p:spTree>
    <p:extLst>
      <p:ext uri="{BB962C8B-B14F-4D97-AF65-F5344CB8AC3E}">
        <p14:creationId xmlns:p14="http://schemas.microsoft.com/office/powerpoint/2010/main" val="33138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93B22D-6FAF-4C83-B3EB-26D56370D193}"/>
              </a:ext>
            </a:extLst>
          </p:cNvPr>
          <p:cNvSpPr>
            <a:spLocks noGrp="1"/>
          </p:cNvSpPr>
          <p:nvPr>
            <p:ph type="title"/>
          </p:nvPr>
        </p:nvSpPr>
        <p:spPr/>
        <p:txBody>
          <a:bodyPr/>
          <a:lstStyle/>
          <a:p>
            <a:r>
              <a:rPr lang="zh-CN" altLang="en-US" dirty="0"/>
              <a:t>模型提出</a:t>
            </a:r>
          </a:p>
        </p:txBody>
      </p:sp>
      <p:sp>
        <p:nvSpPr>
          <p:cNvPr id="3" name="Rectangle 5">
            <a:extLst>
              <a:ext uri="{FF2B5EF4-FFF2-40B4-BE49-F238E27FC236}">
                <a16:creationId xmlns:a16="http://schemas.microsoft.com/office/drawing/2014/main" xmlns="" id="{93849A00-552A-44C9-9E84-CA50A09C4338}"/>
              </a:ext>
            </a:extLst>
          </p:cNvPr>
          <p:cNvSpPr>
            <a:spLocks noChangeArrowheads="1"/>
          </p:cNvSpPr>
          <p:nvPr/>
        </p:nvSpPr>
        <p:spPr bwMode="auto">
          <a:xfrm>
            <a:off x="611560" y="3731220"/>
            <a:ext cx="35067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缺陷</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错分训练样本数对判别函数的好坏评估不够精细</a:t>
            </a:r>
          </a:p>
        </p:txBody>
      </p:sp>
      <p:pic>
        <p:nvPicPr>
          <p:cNvPr id="4" name="Picture 10">
            <a:extLst>
              <a:ext uri="{FF2B5EF4-FFF2-40B4-BE49-F238E27FC236}">
                <a16:creationId xmlns:a16="http://schemas.microsoft.com/office/drawing/2014/main" xmlns="" id="{84ACB427-EC2F-4FD9-8F32-9E951F9C9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0" y="3130252"/>
            <a:ext cx="39624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xmlns="" id="{059352F5-E4A6-4E41-8452-54B1740EC627}"/>
              </a:ext>
            </a:extLst>
          </p:cNvPr>
          <p:cNvCxnSpPr/>
          <p:nvPr/>
        </p:nvCxnSpPr>
        <p:spPr>
          <a:xfrm rot="5400000">
            <a:off x="5038725" y="3596977"/>
            <a:ext cx="2844800" cy="2355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7A1CD2BB-C13E-4EDF-B819-2654E5D53D6F}"/>
              </a:ext>
            </a:extLst>
          </p:cNvPr>
          <p:cNvCxnSpPr/>
          <p:nvPr/>
        </p:nvCxnSpPr>
        <p:spPr>
          <a:xfrm rot="5400000">
            <a:off x="4816475" y="3908127"/>
            <a:ext cx="3111500" cy="17335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0FBDE52F-449A-4F8D-81C6-32AFE17ACB4D}"/>
              </a:ext>
            </a:extLst>
          </p:cNvPr>
          <p:cNvCxnSpPr/>
          <p:nvPr/>
        </p:nvCxnSpPr>
        <p:spPr>
          <a:xfrm rot="5400000">
            <a:off x="4838700" y="4463752"/>
            <a:ext cx="3200400" cy="6223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E6812FB2-0F77-4423-BB88-FAC214E0F7B0}"/>
              </a:ext>
            </a:extLst>
          </p:cNvPr>
          <p:cNvCxnSpPr/>
          <p:nvPr/>
        </p:nvCxnSpPr>
        <p:spPr>
          <a:xfrm rot="16200000" flipH="1">
            <a:off x="4905375" y="4708227"/>
            <a:ext cx="3111500" cy="2222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00F93213-6EFE-4AED-9149-6F0E0A7EBF4E}"/>
              </a:ext>
            </a:extLst>
          </p:cNvPr>
          <p:cNvCxnSpPr/>
          <p:nvPr/>
        </p:nvCxnSpPr>
        <p:spPr>
          <a:xfrm rot="16200000" flipH="1">
            <a:off x="4905375" y="4397077"/>
            <a:ext cx="2978150" cy="9779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5">
            <a:extLst>
              <a:ext uri="{FF2B5EF4-FFF2-40B4-BE49-F238E27FC236}">
                <a16:creationId xmlns:a16="http://schemas.microsoft.com/office/drawing/2014/main" xmlns="" id="{2146DF45-34D5-439C-A037-B12640EF2C79}"/>
              </a:ext>
            </a:extLst>
          </p:cNvPr>
          <p:cNvSpPr>
            <a:spLocks noChangeArrowheads="1"/>
          </p:cNvSpPr>
          <p:nvPr/>
        </p:nvSpPr>
        <p:spPr bwMode="auto">
          <a:xfrm>
            <a:off x="611560" y="2374602"/>
            <a:ext cx="2598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dirty="0">
                <a:latin typeface="微软雅黑" panose="020B0503020204020204" pitchFamily="34" charset="-122"/>
                <a:ea typeface="微软雅黑" panose="020B0503020204020204" pitchFamily="34" charset="-122"/>
              </a:rPr>
              <a:t>错分样本数最少</a:t>
            </a:r>
          </a:p>
        </p:txBody>
      </p:sp>
      <p:sp>
        <p:nvSpPr>
          <p:cNvPr id="12" name="右箭头 18">
            <a:extLst>
              <a:ext uri="{FF2B5EF4-FFF2-40B4-BE49-F238E27FC236}">
                <a16:creationId xmlns:a16="http://schemas.microsoft.com/office/drawing/2014/main" xmlns="" id="{C9B48231-3F67-4D46-A93F-EF1350D21230}"/>
              </a:ext>
            </a:extLst>
          </p:cNvPr>
          <p:cNvSpPr/>
          <p:nvPr/>
        </p:nvSpPr>
        <p:spPr>
          <a:xfrm>
            <a:off x="3635896" y="2516534"/>
            <a:ext cx="622300" cy="17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latin typeface="微软雅黑" panose="020B0503020204020204" pitchFamily="34" charset="-122"/>
              <a:ea typeface="微软雅黑" panose="020B0503020204020204" pitchFamily="34" charset="-122"/>
            </a:endParaRPr>
          </a:p>
        </p:txBody>
      </p:sp>
      <p:sp>
        <p:nvSpPr>
          <p:cNvPr id="13" name="Rectangle 5">
            <a:extLst>
              <a:ext uri="{FF2B5EF4-FFF2-40B4-BE49-F238E27FC236}">
                <a16:creationId xmlns:a16="http://schemas.microsoft.com/office/drawing/2014/main" xmlns="" id="{46930DA8-2C34-48F9-B303-5822A8C071B2}"/>
              </a:ext>
            </a:extLst>
          </p:cNvPr>
          <p:cNvSpPr>
            <a:spLocks noChangeArrowheads="1"/>
          </p:cNvSpPr>
          <p:nvPr/>
        </p:nvSpPr>
        <p:spPr bwMode="auto">
          <a:xfrm>
            <a:off x="4838700" y="2374602"/>
            <a:ext cx="4133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r>
              <a:rPr lang="zh-CN" altLang="en-US" sz="2400" dirty="0">
                <a:latin typeface="微软雅黑" panose="020B0503020204020204" pitchFamily="34" charset="-122"/>
                <a:ea typeface="微软雅黑" panose="020B0503020204020204" pitchFamily="34" charset="-122"/>
              </a:rPr>
              <a:t>错分训练样本数最少</a:t>
            </a:r>
          </a:p>
        </p:txBody>
      </p:sp>
      <p:sp>
        <p:nvSpPr>
          <p:cNvPr id="14" name="Rectangle 5">
            <a:extLst>
              <a:ext uri="{FF2B5EF4-FFF2-40B4-BE49-F238E27FC236}">
                <a16:creationId xmlns:a16="http://schemas.microsoft.com/office/drawing/2014/main" xmlns="" id="{464364FC-C677-4DBB-BF5C-4FB606A63A6E}"/>
              </a:ext>
            </a:extLst>
          </p:cNvPr>
          <p:cNvSpPr>
            <a:spLocks noChangeArrowheads="1"/>
          </p:cNvSpPr>
          <p:nvPr/>
        </p:nvSpPr>
        <p:spPr bwMode="auto">
          <a:xfrm>
            <a:off x="610471" y="991823"/>
            <a:ext cx="688975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问题</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何为最优分类面？</a:t>
            </a:r>
          </a:p>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参考标准：</a:t>
            </a:r>
            <a:r>
              <a:rPr lang="zh-CN" altLang="en-US" sz="2400" dirty="0">
                <a:latin typeface="微软雅黑" panose="020B0503020204020204" pitchFamily="34" charset="-122"/>
                <a:ea typeface="微软雅黑" panose="020B0503020204020204" pitchFamily="34" charset="-122"/>
              </a:rPr>
              <a:t>使错分样本数最少</a:t>
            </a:r>
          </a:p>
        </p:txBody>
      </p:sp>
    </p:spTree>
    <p:extLst>
      <p:ext uri="{BB962C8B-B14F-4D97-AF65-F5344CB8AC3E}">
        <p14:creationId xmlns:p14="http://schemas.microsoft.com/office/powerpoint/2010/main" val="39882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D6399F-6B07-44B9-A34F-66C2C6275F32}"/>
              </a:ext>
            </a:extLst>
          </p:cNvPr>
          <p:cNvSpPr>
            <a:spLocks noGrp="1"/>
          </p:cNvSpPr>
          <p:nvPr>
            <p:ph type="title"/>
          </p:nvPr>
        </p:nvSpPr>
        <p:spPr/>
        <p:txBody>
          <a:bodyPr/>
          <a:lstStyle/>
          <a:p>
            <a:r>
              <a:rPr lang="zh-CN" altLang="en-US" dirty="0"/>
              <a:t>基于有区别力的频繁模式分类</a:t>
            </a:r>
          </a:p>
        </p:txBody>
      </p:sp>
      <p:sp>
        <p:nvSpPr>
          <p:cNvPr id="3" name="内容占位符 2">
            <a:extLst>
              <a:ext uri="{FF2B5EF4-FFF2-40B4-BE49-F238E27FC236}">
                <a16:creationId xmlns:a16="http://schemas.microsoft.com/office/drawing/2014/main" xmlns="" id="{5E609033-B878-4C41-8E93-1AF6FCDBD9C4}"/>
              </a:ext>
            </a:extLst>
          </p:cNvPr>
          <p:cNvSpPr>
            <a:spLocks noGrp="1"/>
          </p:cNvSpPr>
          <p:nvPr>
            <p:ph sz="quarter" idx="10"/>
          </p:nvPr>
        </p:nvSpPr>
        <p:spPr/>
        <p:txBody>
          <a:bodyPr/>
          <a:lstStyle/>
          <a:p>
            <a:r>
              <a:rPr lang="zh-CN" altLang="en-US" dirty="0"/>
              <a:t>基于有区别力的频繁模式分类的</a:t>
            </a:r>
            <a:r>
              <a:rPr lang="zh-CN" altLang="en-US" dirty="0">
                <a:solidFill>
                  <a:srgbClr val="FF0000"/>
                </a:solidFill>
              </a:rPr>
              <a:t>一般</a:t>
            </a:r>
            <a:r>
              <a:rPr lang="zh-CN" altLang="en-US" dirty="0"/>
              <a:t>框架如下：</a:t>
            </a:r>
          </a:p>
          <a:p>
            <a:pPr marL="432000" lvl="1" indent="0">
              <a:buNone/>
            </a:pPr>
            <a:r>
              <a:rPr lang="zh-CN" altLang="en-US" dirty="0"/>
              <a:t>（</a:t>
            </a:r>
            <a:r>
              <a:rPr lang="en-US" altLang="zh-CN" dirty="0"/>
              <a:t>1</a:t>
            </a:r>
            <a:r>
              <a:rPr lang="zh-CN" altLang="en-US" dirty="0"/>
              <a:t>）特征产生：根据类别号划分数据集</a:t>
            </a:r>
            <a:r>
              <a:rPr lang="en-US" altLang="zh-CN" dirty="0"/>
              <a:t>D</a:t>
            </a:r>
            <a:r>
              <a:rPr lang="zh-CN" altLang="en-US" dirty="0"/>
              <a:t>。使用频繁项集挖掘，发现每个分区中满足最小支持度的频繁模式。频繁模式的集合</a:t>
            </a:r>
            <a:r>
              <a:rPr lang="en-US" altLang="zh-CN" dirty="0"/>
              <a:t>F</a:t>
            </a:r>
            <a:r>
              <a:rPr lang="zh-CN" altLang="en-US" dirty="0"/>
              <a:t>形成候选特征。</a:t>
            </a:r>
          </a:p>
          <a:p>
            <a:pPr marL="432000" lvl="1" indent="0">
              <a:buNone/>
            </a:pPr>
            <a:r>
              <a:rPr lang="zh-CN" altLang="en-US" dirty="0"/>
              <a:t>（</a:t>
            </a:r>
            <a:r>
              <a:rPr lang="en-US" altLang="zh-CN" dirty="0"/>
              <a:t>2</a:t>
            </a:r>
            <a:r>
              <a:rPr lang="zh-CN" altLang="en-US" dirty="0"/>
              <a:t>）特征选择：对</a:t>
            </a:r>
            <a:r>
              <a:rPr lang="en-US" altLang="zh-CN" dirty="0"/>
              <a:t>F</a:t>
            </a:r>
            <a:r>
              <a:rPr lang="zh-CN" altLang="en-US" dirty="0"/>
              <a:t>进行特征选择，得到选择后的（更有区别能力的）频繁模式集</a:t>
            </a:r>
            <a:r>
              <a:rPr lang="en-US" altLang="zh-CN" dirty="0"/>
              <a:t>Fs</a:t>
            </a:r>
            <a:r>
              <a:rPr lang="zh-CN" altLang="en-US" dirty="0"/>
              <a:t>。数据集</a:t>
            </a:r>
            <a:r>
              <a:rPr lang="en-US" altLang="zh-CN" dirty="0"/>
              <a:t>D</a:t>
            </a:r>
            <a:r>
              <a:rPr lang="zh-CN" altLang="en-US" dirty="0"/>
              <a:t>变成</a:t>
            </a:r>
            <a:r>
              <a:rPr lang="en-US" altLang="zh-CN" dirty="0"/>
              <a:t>D'</a:t>
            </a:r>
            <a:r>
              <a:rPr lang="zh-CN" altLang="en-US" dirty="0"/>
              <a:t>。</a:t>
            </a:r>
            <a:r>
              <a:rPr lang="en-US" altLang="zh-CN" dirty="0">
                <a:solidFill>
                  <a:srgbClr val="FF0000"/>
                </a:solidFill>
              </a:rPr>
              <a:t>-</a:t>
            </a:r>
            <a:r>
              <a:rPr lang="zh-CN" altLang="en-US" dirty="0">
                <a:solidFill>
                  <a:srgbClr val="FF0000"/>
                </a:solidFill>
              </a:rPr>
              <a:t>删除区别能力较弱和冗余的频繁模式</a:t>
            </a:r>
          </a:p>
          <a:p>
            <a:pPr marL="432000" lvl="1" indent="0">
              <a:buNone/>
            </a:pPr>
            <a:r>
              <a:rPr lang="zh-CN" altLang="en-US" dirty="0"/>
              <a:t>（</a:t>
            </a:r>
            <a:r>
              <a:rPr lang="en-US" altLang="zh-CN" dirty="0"/>
              <a:t>3</a:t>
            </a:r>
            <a:r>
              <a:rPr lang="zh-CN" altLang="en-US" dirty="0"/>
              <a:t>）学习分类模型：在数据集</a:t>
            </a:r>
            <a:r>
              <a:rPr lang="en-US" altLang="zh-CN" dirty="0"/>
              <a:t>D'</a:t>
            </a:r>
            <a:r>
              <a:rPr lang="zh-CN" altLang="en-US" dirty="0"/>
              <a:t>上建立分类器。任何学习方法都可以用来建立分类模型。</a:t>
            </a:r>
          </a:p>
          <a:p>
            <a:endParaRPr lang="zh-CN" altLang="en-US" dirty="0"/>
          </a:p>
        </p:txBody>
      </p:sp>
    </p:spTree>
    <p:extLst>
      <p:ext uri="{BB962C8B-B14F-4D97-AF65-F5344CB8AC3E}">
        <p14:creationId xmlns:p14="http://schemas.microsoft.com/office/powerpoint/2010/main" val="762241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71AA06-EC8F-43E0-941C-01E519EEA08A}"/>
              </a:ext>
            </a:extLst>
          </p:cNvPr>
          <p:cNvSpPr>
            <a:spLocks noGrp="1"/>
          </p:cNvSpPr>
          <p:nvPr>
            <p:ph type="title"/>
          </p:nvPr>
        </p:nvSpPr>
        <p:spPr/>
        <p:txBody>
          <a:bodyPr/>
          <a:lstStyle/>
          <a:p>
            <a:r>
              <a:rPr lang="en-US" altLang="zh-CN" dirty="0"/>
              <a:t>6.4 </a:t>
            </a:r>
            <a:r>
              <a:rPr lang="zh-CN" altLang="en-US" dirty="0"/>
              <a:t>惰性学习法</a:t>
            </a:r>
          </a:p>
        </p:txBody>
      </p:sp>
      <p:sp>
        <p:nvSpPr>
          <p:cNvPr id="3" name="内容占位符 2">
            <a:extLst>
              <a:ext uri="{FF2B5EF4-FFF2-40B4-BE49-F238E27FC236}">
                <a16:creationId xmlns:a16="http://schemas.microsoft.com/office/drawing/2014/main" xmlns="" id="{38939630-BC23-4A7E-9552-C0A25FCF147F}"/>
              </a:ext>
            </a:extLst>
          </p:cNvPr>
          <p:cNvSpPr>
            <a:spLocks noGrp="1"/>
          </p:cNvSpPr>
          <p:nvPr>
            <p:ph sz="quarter" idx="10"/>
          </p:nvPr>
        </p:nvSpPr>
        <p:spPr/>
        <p:txBody>
          <a:bodyPr/>
          <a:lstStyle/>
          <a:p>
            <a:r>
              <a:rPr lang="zh-CN" altLang="en-US"/>
              <a:t>急切</a:t>
            </a:r>
            <a:r>
              <a:rPr lang="zh-CN" altLang="en-US" dirty="0"/>
              <a:t>学习法：在接收待分类的新样本之前就构造分类模型；</a:t>
            </a:r>
            <a:endParaRPr lang="en-US" altLang="zh-CN" dirty="0"/>
          </a:p>
          <a:p>
            <a:pPr lvl="1"/>
            <a:r>
              <a:rPr lang="zh-CN" altLang="en-US" dirty="0">
                <a:solidFill>
                  <a:srgbClr val="FF0000"/>
                </a:solidFill>
              </a:rPr>
              <a:t>如：</a:t>
            </a:r>
            <a:r>
              <a:rPr lang="zh-CN" altLang="en-US" dirty="0"/>
              <a:t>决策树归纳；贝叶斯分类；基于规则的分类；支持向量机；后向传播分类；基于关联规则挖掘的分类；</a:t>
            </a:r>
            <a:endParaRPr lang="en-US" altLang="zh-CN" dirty="0"/>
          </a:p>
          <a:p>
            <a:r>
              <a:rPr lang="zh-CN" altLang="en-US" dirty="0"/>
              <a:t>惰性学习法：直到对给定待分类样本前一刻才构造分类模型；</a:t>
            </a:r>
            <a:endParaRPr lang="en-US" altLang="zh-CN" dirty="0"/>
          </a:p>
          <a:p>
            <a:pPr lvl="1"/>
            <a:r>
              <a:rPr lang="zh-CN" altLang="en-US" dirty="0">
                <a:solidFill>
                  <a:srgbClr val="FF0000"/>
                </a:solidFill>
              </a:rPr>
              <a:t>如：</a:t>
            </a:r>
            <a:r>
              <a:rPr lang="en-US" altLang="zh-CN" dirty="0"/>
              <a:t>k-</a:t>
            </a:r>
            <a:r>
              <a:rPr lang="zh-CN" altLang="en-US" dirty="0"/>
              <a:t>最近邻分类；</a:t>
            </a:r>
            <a:endParaRPr lang="en-US" altLang="zh-CN" dirty="0"/>
          </a:p>
          <a:p>
            <a:pPr lvl="1"/>
            <a:r>
              <a:rPr lang="zh-CN" altLang="en-US" dirty="0"/>
              <a:t>特点：</a:t>
            </a:r>
            <a:endParaRPr lang="en-US" altLang="zh-CN" dirty="0"/>
          </a:p>
          <a:p>
            <a:pPr lvl="2">
              <a:lnSpc>
                <a:spcPct val="130000"/>
              </a:lnSpc>
            </a:pPr>
            <a:r>
              <a:rPr lang="zh-CN" altLang="en-US" dirty="0"/>
              <a:t>计算开销可能大；</a:t>
            </a:r>
            <a:endParaRPr lang="en-US" altLang="zh-CN" dirty="0"/>
          </a:p>
          <a:p>
            <a:pPr lvl="2">
              <a:lnSpc>
                <a:spcPct val="130000"/>
              </a:lnSpc>
            </a:pPr>
            <a:r>
              <a:rPr lang="zh-CN" altLang="en-US" dirty="0"/>
              <a:t>需要有效的存储技术；</a:t>
            </a:r>
            <a:endParaRPr lang="en-US" altLang="zh-CN" dirty="0"/>
          </a:p>
          <a:p>
            <a:pPr lvl="2">
              <a:lnSpc>
                <a:spcPct val="130000"/>
              </a:lnSpc>
            </a:pPr>
            <a:r>
              <a:rPr lang="zh-CN" altLang="en-US" dirty="0"/>
              <a:t>不提供多少解释或对数据结构的洞察；</a:t>
            </a:r>
            <a:endParaRPr lang="en-US" altLang="zh-CN" dirty="0"/>
          </a:p>
          <a:p>
            <a:pPr lvl="2">
              <a:lnSpc>
                <a:spcPct val="130000"/>
              </a:lnSpc>
            </a:pPr>
            <a:r>
              <a:rPr lang="zh-CN" altLang="en-US" dirty="0"/>
              <a:t>支持增量学习；</a:t>
            </a:r>
            <a:endParaRPr lang="en-US" altLang="zh-CN" dirty="0"/>
          </a:p>
          <a:p>
            <a:pPr lvl="2">
              <a:lnSpc>
                <a:spcPct val="130000"/>
              </a:lnSpc>
            </a:pPr>
            <a:r>
              <a:rPr lang="zh-CN" altLang="en-US" dirty="0"/>
              <a:t>能对具有超多边形形状的复杂决策空间建模；</a:t>
            </a:r>
            <a:endParaRPr lang="en-US" altLang="zh-CN" dirty="0"/>
          </a:p>
          <a:p>
            <a:endParaRPr lang="zh-CN" altLang="en-US" dirty="0"/>
          </a:p>
        </p:txBody>
      </p:sp>
    </p:spTree>
    <p:extLst>
      <p:ext uri="{BB962C8B-B14F-4D97-AF65-F5344CB8AC3E}">
        <p14:creationId xmlns:p14="http://schemas.microsoft.com/office/powerpoint/2010/main" val="782975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48F5AEB-E9C1-49D9-9363-39EDF64A85D6}"/>
              </a:ext>
            </a:extLst>
          </p:cNvPr>
          <p:cNvSpPr>
            <a:spLocks noGrp="1"/>
          </p:cNvSpPr>
          <p:nvPr>
            <p:ph type="title"/>
          </p:nvPr>
        </p:nvSpPr>
        <p:spPr/>
        <p:txBody>
          <a:bodyPr/>
          <a:lstStyle/>
          <a:p>
            <a:r>
              <a:rPr lang="en-US" altLang="zh-CN" dirty="0"/>
              <a:t>k-</a:t>
            </a:r>
            <a:r>
              <a:rPr lang="zh-CN" altLang="en-US" dirty="0"/>
              <a:t>最近邻分类</a:t>
            </a:r>
          </a:p>
        </p:txBody>
      </p:sp>
      <p:sp>
        <p:nvSpPr>
          <p:cNvPr id="3" name="内容占位符 2">
            <a:extLst>
              <a:ext uri="{FF2B5EF4-FFF2-40B4-BE49-F238E27FC236}">
                <a16:creationId xmlns:a16="http://schemas.microsoft.com/office/drawing/2014/main" xmlns="" id="{07F63D7C-DF6E-4DE9-B1DB-9D373F725273}"/>
              </a:ext>
            </a:extLst>
          </p:cNvPr>
          <p:cNvSpPr>
            <a:spLocks noGrp="1"/>
          </p:cNvSpPr>
          <p:nvPr>
            <p:ph sz="quarter" idx="10"/>
          </p:nvPr>
        </p:nvSpPr>
        <p:spPr/>
        <p:txBody>
          <a:bodyPr/>
          <a:lstStyle/>
          <a:p>
            <a:pPr marL="360000" lvl="1" indent="-360000">
              <a:buFont typeface="Wingdings" panose="05000000000000000000" pitchFamily="2" charset="2"/>
              <a:buChar char=""/>
            </a:pPr>
            <a:r>
              <a:rPr lang="zh-CN" altLang="en-US" dirty="0"/>
              <a:t>所有的训练样本都存放在</a:t>
            </a:r>
            <a:r>
              <a:rPr lang="en-US" altLang="zh-CN" dirty="0"/>
              <a:t>n</a:t>
            </a:r>
            <a:r>
              <a:rPr lang="zh-CN" altLang="en-US" dirty="0"/>
              <a:t>维模式空间中</a:t>
            </a:r>
          </a:p>
          <a:p>
            <a:pPr marL="360000" lvl="1" indent="-360000">
              <a:buFont typeface="Wingdings" panose="05000000000000000000" pitchFamily="2" charset="2"/>
              <a:buChar char=""/>
            </a:pPr>
            <a:r>
              <a:rPr lang="zh-CN" altLang="en-US" dirty="0"/>
              <a:t>“临近性”用距离度量，如欧几里得距离，</a:t>
            </a:r>
            <a:r>
              <a:rPr lang="en-US" altLang="zh-CN" dirty="0"/>
              <a:t>dist(X1, X2)</a:t>
            </a:r>
          </a:p>
          <a:p>
            <a:pPr marL="360000" lvl="1" indent="-360000">
              <a:buFont typeface="Wingdings" panose="05000000000000000000" pitchFamily="2" charset="2"/>
              <a:buChar char=""/>
            </a:pPr>
            <a:r>
              <a:rPr lang="zh-CN" altLang="en-US" dirty="0"/>
              <a:t>目标函数可以是离散的或是实数值</a:t>
            </a:r>
          </a:p>
          <a:p>
            <a:pPr marL="360000" lvl="1" indent="-360000">
              <a:buFont typeface="Wingdings" panose="05000000000000000000" pitchFamily="2" charset="2"/>
              <a:buChar char=""/>
            </a:pPr>
            <a:r>
              <a:rPr lang="zh-CN" altLang="en-US" dirty="0"/>
              <a:t>对于</a:t>
            </a:r>
            <a:r>
              <a:rPr lang="en-US" altLang="zh-CN" dirty="0"/>
              <a:t>k-</a:t>
            </a:r>
            <a:r>
              <a:rPr lang="zh-CN" altLang="en-US" dirty="0"/>
              <a:t>最近邻分类，未知样本被指派到它的</a:t>
            </a:r>
            <a:r>
              <a:rPr lang="en-US" altLang="zh-CN" dirty="0"/>
              <a:t>k</a:t>
            </a:r>
            <a:r>
              <a:rPr lang="zh-CN" altLang="en-US" dirty="0"/>
              <a:t>个最近邻中的多数类</a:t>
            </a:r>
          </a:p>
        </p:txBody>
      </p:sp>
      <p:grpSp>
        <p:nvGrpSpPr>
          <p:cNvPr id="7" name="Group 4">
            <a:extLst>
              <a:ext uri="{FF2B5EF4-FFF2-40B4-BE49-F238E27FC236}">
                <a16:creationId xmlns:a16="http://schemas.microsoft.com/office/drawing/2014/main" xmlns="" id="{21E4C91D-3F63-42E2-86BE-FF4B4C0B80CD}"/>
              </a:ext>
            </a:extLst>
          </p:cNvPr>
          <p:cNvGrpSpPr>
            <a:grpSpLocks/>
          </p:cNvGrpSpPr>
          <p:nvPr/>
        </p:nvGrpSpPr>
        <p:grpSpPr bwMode="auto">
          <a:xfrm>
            <a:off x="791580" y="3645024"/>
            <a:ext cx="7358062" cy="1943735"/>
            <a:chOff x="0" y="0"/>
            <a:chExt cx="11587" cy="3060"/>
          </a:xfrm>
        </p:grpSpPr>
        <p:sp>
          <p:nvSpPr>
            <p:cNvPr id="8" name="Rectangle 4">
              <a:extLst>
                <a:ext uri="{FF2B5EF4-FFF2-40B4-BE49-F238E27FC236}">
                  <a16:creationId xmlns:a16="http://schemas.microsoft.com/office/drawing/2014/main" xmlns="" id="{443EB90E-A0B1-49F4-A99C-20910FA9D109}"/>
                </a:ext>
              </a:extLst>
            </p:cNvPr>
            <p:cNvSpPr>
              <a:spLocks noChangeArrowheads="1"/>
            </p:cNvSpPr>
            <p:nvPr/>
          </p:nvSpPr>
          <p:spPr bwMode="auto">
            <a:xfrm>
              <a:off x="0" y="0"/>
              <a:ext cx="5640" cy="3000"/>
            </a:xfrm>
            <a:prstGeom prst="rect">
              <a:avLst/>
            </a:prstGeom>
            <a:solidFill>
              <a:schemeClr val="bg2">
                <a:lumMod val="90000"/>
              </a:schemeClr>
            </a:solidFill>
            <a:ln w="12700" cap="flat" cmpd="sng">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b="1">
                <a:solidFill>
                  <a:srgbClr val="FFFFCC"/>
                </a:solidFill>
                <a:latin typeface="Times New Roman" panose="02020603050405020304" pitchFamily="18" charset="0"/>
              </a:endParaRPr>
            </a:p>
          </p:txBody>
        </p:sp>
        <p:sp>
          <p:nvSpPr>
            <p:cNvPr id="9" name="Rectangle 5">
              <a:extLst>
                <a:ext uri="{FF2B5EF4-FFF2-40B4-BE49-F238E27FC236}">
                  <a16:creationId xmlns:a16="http://schemas.microsoft.com/office/drawing/2014/main" xmlns="" id="{32F43DFB-2460-41D9-B3C0-419BDE38A11A}"/>
                </a:ext>
              </a:extLst>
            </p:cNvPr>
            <p:cNvSpPr>
              <a:spLocks noChangeArrowheads="1"/>
            </p:cNvSpPr>
            <p:nvPr/>
          </p:nvSpPr>
          <p:spPr bwMode="auto">
            <a:xfrm>
              <a:off x="6187" y="0"/>
              <a:ext cx="5400" cy="3000"/>
            </a:xfrm>
            <a:prstGeom prst="rect">
              <a:avLst/>
            </a:prstGeom>
            <a:solidFill>
              <a:schemeClr val="bg2">
                <a:lumMod val="90000"/>
              </a:schemeClr>
            </a:solidFill>
            <a:ln w="12700" cap="flat" cmpd="sng">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latin typeface="Times New Roman" panose="02020603050405020304" pitchFamily="18" charset="0"/>
              </a:endParaRPr>
            </a:p>
          </p:txBody>
        </p:sp>
        <p:sp>
          <p:nvSpPr>
            <p:cNvPr id="10" name="Oval 6">
              <a:extLst>
                <a:ext uri="{FF2B5EF4-FFF2-40B4-BE49-F238E27FC236}">
                  <a16:creationId xmlns:a16="http://schemas.microsoft.com/office/drawing/2014/main" xmlns="" id="{E9CC4261-6C8A-4859-A1DF-9B6DDC463480}"/>
                </a:ext>
              </a:extLst>
            </p:cNvPr>
            <p:cNvSpPr>
              <a:spLocks noChangeArrowheads="1"/>
            </p:cNvSpPr>
            <p:nvPr/>
          </p:nvSpPr>
          <p:spPr bwMode="auto">
            <a:xfrm>
              <a:off x="1747" y="300"/>
              <a:ext cx="2160" cy="2280"/>
            </a:xfrm>
            <a:prstGeom prst="ellipse">
              <a:avLst/>
            </a:prstGeom>
            <a:solidFill>
              <a:srgbClr val="B8B8FF"/>
            </a:solidFill>
            <a:ln w="12700"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a:latin typeface="Times New Roman" panose="02020603050405020304" pitchFamily="18" charset="0"/>
                </a:rPr>
                <a:t>  . </a:t>
              </a:r>
            </a:p>
          </p:txBody>
        </p:sp>
        <p:sp>
          <p:nvSpPr>
            <p:cNvPr id="11" name="Text Box 7">
              <a:extLst>
                <a:ext uri="{FF2B5EF4-FFF2-40B4-BE49-F238E27FC236}">
                  <a16:creationId xmlns:a16="http://schemas.microsoft.com/office/drawing/2014/main" xmlns="" id="{096E7353-7756-44EF-BC29-98DD9CD37C23}"/>
                </a:ext>
              </a:extLst>
            </p:cNvPr>
            <p:cNvSpPr txBox="1">
              <a:spLocks noChangeArrowheads="1"/>
            </p:cNvSpPr>
            <p:nvPr/>
          </p:nvSpPr>
          <p:spPr bwMode="auto">
            <a:xfrm>
              <a:off x="2107" y="660"/>
              <a:ext cx="47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latin typeface="Times New Roman" panose="02020603050405020304" pitchFamily="18" charset="0"/>
                </a:rPr>
                <a:t>_</a:t>
              </a:r>
            </a:p>
          </p:txBody>
        </p:sp>
        <p:sp>
          <p:nvSpPr>
            <p:cNvPr id="12" name="Text Box 8">
              <a:extLst>
                <a:ext uri="{FF2B5EF4-FFF2-40B4-BE49-F238E27FC236}">
                  <a16:creationId xmlns:a16="http://schemas.microsoft.com/office/drawing/2014/main" xmlns="" id="{31F1F42F-1F39-448C-B0E8-02A63A55678E}"/>
                </a:ext>
              </a:extLst>
            </p:cNvPr>
            <p:cNvSpPr txBox="1">
              <a:spLocks noChangeArrowheads="1"/>
            </p:cNvSpPr>
            <p:nvPr/>
          </p:nvSpPr>
          <p:spPr bwMode="auto">
            <a:xfrm>
              <a:off x="2947" y="1020"/>
              <a:ext cx="493"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a:t>
              </a:r>
              <a:endParaRPr lang="en-US" altLang="zh-CN">
                <a:latin typeface="Times New Roman" panose="02020603050405020304" pitchFamily="18" charset="0"/>
              </a:endParaRPr>
            </a:p>
          </p:txBody>
        </p:sp>
        <p:sp>
          <p:nvSpPr>
            <p:cNvPr id="13" name="Text Box 9">
              <a:extLst>
                <a:ext uri="{FF2B5EF4-FFF2-40B4-BE49-F238E27FC236}">
                  <a16:creationId xmlns:a16="http://schemas.microsoft.com/office/drawing/2014/main" xmlns="" id="{77F10EEB-626C-4979-9AA4-AE224C61D044}"/>
                </a:ext>
              </a:extLst>
            </p:cNvPr>
            <p:cNvSpPr txBox="1">
              <a:spLocks noChangeArrowheads="1"/>
            </p:cNvSpPr>
            <p:nvPr/>
          </p:nvSpPr>
          <p:spPr bwMode="auto">
            <a:xfrm>
              <a:off x="1867" y="1380"/>
              <a:ext cx="47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latin typeface="Times New Roman" panose="02020603050405020304" pitchFamily="18" charset="0"/>
                </a:rPr>
                <a:t>_</a:t>
              </a:r>
            </a:p>
          </p:txBody>
        </p:sp>
        <p:sp>
          <p:nvSpPr>
            <p:cNvPr id="14" name="Text Box 10">
              <a:extLst>
                <a:ext uri="{FF2B5EF4-FFF2-40B4-BE49-F238E27FC236}">
                  <a16:creationId xmlns:a16="http://schemas.microsoft.com/office/drawing/2014/main" xmlns="" id="{04EA7C51-57F6-49B6-B340-D53161839AA8}"/>
                </a:ext>
              </a:extLst>
            </p:cNvPr>
            <p:cNvSpPr txBox="1">
              <a:spLocks noChangeArrowheads="1"/>
            </p:cNvSpPr>
            <p:nvPr/>
          </p:nvSpPr>
          <p:spPr bwMode="auto">
            <a:xfrm>
              <a:off x="2827" y="1500"/>
              <a:ext cx="58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b="1" i="1" dirty="0" err="1">
                  <a:solidFill>
                    <a:srgbClr val="001010"/>
                  </a:solidFill>
                  <a:latin typeface="Times New Roman" panose="02020603050405020304" pitchFamily="18" charset="0"/>
                </a:rPr>
                <a:t>x</a:t>
              </a:r>
              <a:r>
                <a:rPr lang="en-US" altLang="zh-CN" sz="1600" b="1" i="1" baseline="-25000" dirty="0" err="1">
                  <a:solidFill>
                    <a:srgbClr val="001010"/>
                  </a:solidFill>
                  <a:latin typeface="Times New Roman" panose="02020603050405020304" pitchFamily="18" charset="0"/>
                </a:rPr>
                <a:t>q</a:t>
              </a:r>
              <a:endParaRPr lang="en-US" altLang="zh-CN" baseline="-25000" dirty="0">
                <a:latin typeface="Times New Roman" panose="02020603050405020304" pitchFamily="18" charset="0"/>
              </a:endParaRPr>
            </a:p>
          </p:txBody>
        </p:sp>
        <p:sp>
          <p:nvSpPr>
            <p:cNvPr id="15" name="Text Box 11">
              <a:extLst>
                <a:ext uri="{FF2B5EF4-FFF2-40B4-BE49-F238E27FC236}">
                  <a16:creationId xmlns:a16="http://schemas.microsoft.com/office/drawing/2014/main" xmlns="" id="{AFDA5277-B7CA-4E60-9C12-A88EDB5C4781}"/>
                </a:ext>
              </a:extLst>
            </p:cNvPr>
            <p:cNvSpPr txBox="1">
              <a:spLocks noChangeArrowheads="1"/>
            </p:cNvSpPr>
            <p:nvPr/>
          </p:nvSpPr>
          <p:spPr bwMode="auto">
            <a:xfrm>
              <a:off x="2587" y="2220"/>
              <a:ext cx="468"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a:t>
              </a:r>
              <a:endParaRPr lang="en-US" altLang="zh-CN">
                <a:latin typeface="Times New Roman" panose="02020603050405020304" pitchFamily="18" charset="0"/>
              </a:endParaRPr>
            </a:p>
          </p:txBody>
        </p:sp>
        <p:sp>
          <p:nvSpPr>
            <p:cNvPr id="16" name="Text Box 12">
              <a:extLst>
                <a:ext uri="{FF2B5EF4-FFF2-40B4-BE49-F238E27FC236}">
                  <a16:creationId xmlns:a16="http://schemas.microsoft.com/office/drawing/2014/main" xmlns="" id="{7F9BD40E-44AF-4987-B26A-77D77D1B1007}"/>
                </a:ext>
              </a:extLst>
            </p:cNvPr>
            <p:cNvSpPr txBox="1">
              <a:spLocks noChangeArrowheads="1"/>
            </p:cNvSpPr>
            <p:nvPr/>
          </p:nvSpPr>
          <p:spPr bwMode="auto">
            <a:xfrm>
              <a:off x="3067" y="420"/>
              <a:ext cx="47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_</a:t>
              </a:r>
              <a:endParaRPr lang="en-US" altLang="zh-CN">
                <a:latin typeface="Times New Roman" panose="02020603050405020304" pitchFamily="18" charset="0"/>
              </a:endParaRPr>
            </a:p>
          </p:txBody>
        </p:sp>
        <p:sp>
          <p:nvSpPr>
            <p:cNvPr id="17" name="Text Box 13">
              <a:extLst>
                <a:ext uri="{FF2B5EF4-FFF2-40B4-BE49-F238E27FC236}">
                  <a16:creationId xmlns:a16="http://schemas.microsoft.com/office/drawing/2014/main" xmlns="" id="{00AC67E0-A353-4BDE-AE25-2A34C9275EF8}"/>
                </a:ext>
              </a:extLst>
            </p:cNvPr>
            <p:cNvSpPr txBox="1">
              <a:spLocks noChangeArrowheads="1"/>
            </p:cNvSpPr>
            <p:nvPr/>
          </p:nvSpPr>
          <p:spPr bwMode="auto">
            <a:xfrm>
              <a:off x="3762" y="480"/>
              <a:ext cx="47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_</a:t>
              </a:r>
              <a:endParaRPr lang="en-US" altLang="zh-CN">
                <a:latin typeface="Times New Roman" panose="02020603050405020304" pitchFamily="18" charset="0"/>
              </a:endParaRPr>
            </a:p>
          </p:txBody>
        </p:sp>
        <p:sp>
          <p:nvSpPr>
            <p:cNvPr id="18" name="Text Box 14">
              <a:extLst>
                <a:ext uri="{FF2B5EF4-FFF2-40B4-BE49-F238E27FC236}">
                  <a16:creationId xmlns:a16="http://schemas.microsoft.com/office/drawing/2014/main" xmlns="" id="{5EA88AF4-C481-439C-8F36-3F4D3BEB506B}"/>
                </a:ext>
              </a:extLst>
            </p:cNvPr>
            <p:cNvSpPr txBox="1">
              <a:spLocks noChangeArrowheads="1"/>
            </p:cNvSpPr>
            <p:nvPr/>
          </p:nvSpPr>
          <p:spPr bwMode="auto">
            <a:xfrm>
              <a:off x="1122" y="840"/>
              <a:ext cx="493"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a:t>
              </a:r>
              <a:endParaRPr lang="en-US" altLang="zh-CN">
                <a:latin typeface="Times New Roman" panose="02020603050405020304" pitchFamily="18" charset="0"/>
              </a:endParaRPr>
            </a:p>
          </p:txBody>
        </p:sp>
        <p:sp>
          <p:nvSpPr>
            <p:cNvPr id="19" name="Text Box 15">
              <a:extLst>
                <a:ext uri="{FF2B5EF4-FFF2-40B4-BE49-F238E27FC236}">
                  <a16:creationId xmlns:a16="http://schemas.microsoft.com/office/drawing/2014/main" xmlns="" id="{844193B7-644B-4301-BEB0-EE865AD8AB30}"/>
                </a:ext>
              </a:extLst>
            </p:cNvPr>
            <p:cNvSpPr txBox="1">
              <a:spLocks noChangeArrowheads="1"/>
            </p:cNvSpPr>
            <p:nvPr/>
          </p:nvSpPr>
          <p:spPr bwMode="auto">
            <a:xfrm>
              <a:off x="1482" y="2040"/>
              <a:ext cx="47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latin typeface="Times New Roman" panose="02020603050405020304" pitchFamily="18" charset="0"/>
                </a:rPr>
                <a:t>_</a:t>
              </a:r>
            </a:p>
          </p:txBody>
        </p:sp>
        <p:sp>
          <p:nvSpPr>
            <p:cNvPr id="20" name="Text Box 16">
              <a:extLst>
                <a:ext uri="{FF2B5EF4-FFF2-40B4-BE49-F238E27FC236}">
                  <a16:creationId xmlns:a16="http://schemas.microsoft.com/office/drawing/2014/main" xmlns="" id="{E56908B7-3E0D-4692-9A1F-08B373540E22}"/>
                </a:ext>
              </a:extLst>
            </p:cNvPr>
            <p:cNvSpPr txBox="1">
              <a:spLocks noChangeArrowheads="1"/>
            </p:cNvSpPr>
            <p:nvPr/>
          </p:nvSpPr>
          <p:spPr bwMode="auto">
            <a:xfrm>
              <a:off x="1627" y="60"/>
              <a:ext cx="470"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_</a:t>
              </a:r>
              <a:endParaRPr lang="en-US" altLang="zh-CN">
                <a:latin typeface="Times New Roman" panose="02020603050405020304" pitchFamily="18" charset="0"/>
              </a:endParaRPr>
            </a:p>
          </p:txBody>
        </p:sp>
        <p:sp>
          <p:nvSpPr>
            <p:cNvPr id="21" name="Text Box 17">
              <a:extLst>
                <a:ext uri="{FF2B5EF4-FFF2-40B4-BE49-F238E27FC236}">
                  <a16:creationId xmlns:a16="http://schemas.microsoft.com/office/drawing/2014/main" xmlns="" id="{D3E9C7B0-4D4C-470C-8E07-282DA70AB042}"/>
                </a:ext>
              </a:extLst>
            </p:cNvPr>
            <p:cNvSpPr txBox="1">
              <a:spLocks noChangeArrowheads="1"/>
            </p:cNvSpPr>
            <p:nvPr/>
          </p:nvSpPr>
          <p:spPr bwMode="auto">
            <a:xfrm>
              <a:off x="3882" y="1440"/>
              <a:ext cx="493"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a:solidFill>
                    <a:srgbClr val="001010"/>
                  </a:solidFill>
                  <a:latin typeface="Times New Roman" panose="02020603050405020304" pitchFamily="18" charset="0"/>
                </a:rPr>
                <a:t>+</a:t>
              </a:r>
              <a:endParaRPr lang="en-US" altLang="zh-CN">
                <a:latin typeface="Times New Roman" panose="02020603050405020304" pitchFamily="18" charset="0"/>
              </a:endParaRPr>
            </a:p>
          </p:txBody>
        </p:sp>
        <p:sp>
          <p:nvSpPr>
            <p:cNvPr id="22" name="Line 19">
              <a:extLst>
                <a:ext uri="{FF2B5EF4-FFF2-40B4-BE49-F238E27FC236}">
                  <a16:creationId xmlns:a16="http://schemas.microsoft.com/office/drawing/2014/main" xmlns="" id="{1CB8CA78-6E54-4C03-A267-A6D9F83BB900}"/>
                </a:ext>
              </a:extLst>
            </p:cNvPr>
            <p:cNvSpPr>
              <a:spLocks noChangeShapeType="1"/>
            </p:cNvSpPr>
            <p:nvPr/>
          </p:nvSpPr>
          <p:spPr bwMode="auto">
            <a:xfrm>
              <a:off x="7147" y="540"/>
              <a:ext cx="960" cy="960"/>
            </a:xfrm>
            <a:prstGeom prst="line">
              <a:avLst/>
            </a:prstGeom>
            <a:noFill/>
            <a:ln w="762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20">
              <a:extLst>
                <a:ext uri="{FF2B5EF4-FFF2-40B4-BE49-F238E27FC236}">
                  <a16:creationId xmlns:a16="http://schemas.microsoft.com/office/drawing/2014/main" xmlns="" id="{73FBF70D-C33E-4BA0-BA3A-5C205E049160}"/>
                </a:ext>
              </a:extLst>
            </p:cNvPr>
            <p:cNvSpPr>
              <a:spLocks noChangeShapeType="1"/>
            </p:cNvSpPr>
            <p:nvPr/>
          </p:nvSpPr>
          <p:spPr bwMode="auto">
            <a:xfrm flipV="1">
              <a:off x="8107" y="900"/>
              <a:ext cx="2040" cy="600"/>
            </a:xfrm>
            <a:prstGeom prst="line">
              <a:avLst/>
            </a:prstGeom>
            <a:noFill/>
            <a:ln w="762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21">
              <a:extLst>
                <a:ext uri="{FF2B5EF4-FFF2-40B4-BE49-F238E27FC236}">
                  <a16:creationId xmlns:a16="http://schemas.microsoft.com/office/drawing/2014/main" xmlns="" id="{D9BE1B99-CB8B-4E8D-9030-4910090E9786}"/>
                </a:ext>
              </a:extLst>
            </p:cNvPr>
            <p:cNvSpPr>
              <a:spLocks noChangeShapeType="1"/>
            </p:cNvSpPr>
            <p:nvPr/>
          </p:nvSpPr>
          <p:spPr bwMode="auto">
            <a:xfrm>
              <a:off x="8107" y="1500"/>
              <a:ext cx="0" cy="600"/>
            </a:xfrm>
            <a:prstGeom prst="line">
              <a:avLst/>
            </a:prstGeom>
            <a:noFill/>
            <a:ln w="762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22">
              <a:extLst>
                <a:ext uri="{FF2B5EF4-FFF2-40B4-BE49-F238E27FC236}">
                  <a16:creationId xmlns:a16="http://schemas.microsoft.com/office/drawing/2014/main" xmlns="" id="{C810D856-04BF-4994-9F5A-1BB6E1D0F426}"/>
                </a:ext>
              </a:extLst>
            </p:cNvPr>
            <p:cNvSpPr>
              <a:spLocks noChangeShapeType="1"/>
            </p:cNvSpPr>
            <p:nvPr/>
          </p:nvSpPr>
          <p:spPr bwMode="auto">
            <a:xfrm>
              <a:off x="8107" y="2100"/>
              <a:ext cx="2280" cy="480"/>
            </a:xfrm>
            <a:prstGeom prst="line">
              <a:avLst/>
            </a:prstGeom>
            <a:noFill/>
            <a:ln w="762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23">
              <a:extLst>
                <a:ext uri="{FF2B5EF4-FFF2-40B4-BE49-F238E27FC236}">
                  <a16:creationId xmlns:a16="http://schemas.microsoft.com/office/drawing/2014/main" xmlns="" id="{5A7B82AD-49C5-48EA-A6FB-05ABE670D4CF}"/>
                </a:ext>
              </a:extLst>
            </p:cNvPr>
            <p:cNvSpPr>
              <a:spLocks noChangeShapeType="1"/>
            </p:cNvSpPr>
            <p:nvPr/>
          </p:nvSpPr>
          <p:spPr bwMode="auto">
            <a:xfrm flipH="1">
              <a:off x="6787" y="2100"/>
              <a:ext cx="1320" cy="360"/>
            </a:xfrm>
            <a:prstGeom prst="line">
              <a:avLst/>
            </a:prstGeom>
            <a:noFill/>
            <a:ln w="762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24">
              <a:extLst>
                <a:ext uri="{FF2B5EF4-FFF2-40B4-BE49-F238E27FC236}">
                  <a16:creationId xmlns:a16="http://schemas.microsoft.com/office/drawing/2014/main" xmlns="" id="{CF0904DF-C79A-42F4-B404-3CB18C2B18E3}"/>
                </a:ext>
              </a:extLst>
            </p:cNvPr>
            <p:cNvSpPr>
              <a:spLocks noChangeShapeType="1"/>
            </p:cNvSpPr>
            <p:nvPr/>
          </p:nvSpPr>
          <p:spPr bwMode="auto">
            <a:xfrm>
              <a:off x="9667" y="1020"/>
              <a:ext cx="360" cy="1440"/>
            </a:xfrm>
            <a:prstGeom prst="line">
              <a:avLst/>
            </a:prstGeom>
            <a:noFill/>
            <a:ln w="76200" cap="flat" cmpd="sng">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Rectangle 25">
              <a:extLst>
                <a:ext uri="{FF2B5EF4-FFF2-40B4-BE49-F238E27FC236}">
                  <a16:creationId xmlns:a16="http://schemas.microsoft.com/office/drawing/2014/main" xmlns="" id="{BB96103C-4C4F-4927-AF14-688C69A85193}"/>
                </a:ext>
              </a:extLst>
            </p:cNvPr>
            <p:cNvSpPr>
              <a:spLocks noChangeArrowheads="1"/>
            </p:cNvSpPr>
            <p:nvPr/>
          </p:nvSpPr>
          <p:spPr bwMode="auto">
            <a:xfrm>
              <a:off x="8827" y="1075"/>
              <a:ext cx="490"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4000" b="1">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9" name="Text Box 26">
              <a:extLst>
                <a:ext uri="{FF2B5EF4-FFF2-40B4-BE49-F238E27FC236}">
                  <a16:creationId xmlns:a16="http://schemas.microsoft.com/office/drawing/2014/main" xmlns="" id="{33446A16-7AA0-43FB-A7A0-60F25510D688}"/>
                </a:ext>
              </a:extLst>
            </p:cNvPr>
            <p:cNvSpPr txBox="1">
              <a:spLocks noChangeArrowheads="1"/>
            </p:cNvSpPr>
            <p:nvPr/>
          </p:nvSpPr>
          <p:spPr bwMode="auto">
            <a:xfrm>
              <a:off x="8082" y="1955"/>
              <a:ext cx="490"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4000" b="1">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30" name="Text Box 27">
              <a:extLst>
                <a:ext uri="{FF2B5EF4-FFF2-40B4-BE49-F238E27FC236}">
                  <a16:creationId xmlns:a16="http://schemas.microsoft.com/office/drawing/2014/main" xmlns="" id="{FC3D6AF3-684E-45F9-B16F-22F13837B9B4}"/>
                </a:ext>
              </a:extLst>
            </p:cNvPr>
            <p:cNvSpPr txBox="1">
              <a:spLocks noChangeArrowheads="1"/>
            </p:cNvSpPr>
            <p:nvPr/>
          </p:nvSpPr>
          <p:spPr bwMode="auto">
            <a:xfrm>
              <a:off x="7017" y="780"/>
              <a:ext cx="490"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4000" b="1">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31" name="Text Box 28">
              <a:extLst>
                <a:ext uri="{FF2B5EF4-FFF2-40B4-BE49-F238E27FC236}">
                  <a16:creationId xmlns:a16="http://schemas.microsoft.com/office/drawing/2014/main" xmlns="" id="{60D7D75D-C5D2-4996-B43A-7C11CEA6951E}"/>
                </a:ext>
              </a:extLst>
            </p:cNvPr>
            <p:cNvSpPr txBox="1">
              <a:spLocks noChangeArrowheads="1"/>
            </p:cNvSpPr>
            <p:nvPr/>
          </p:nvSpPr>
          <p:spPr bwMode="auto">
            <a:xfrm>
              <a:off x="10507" y="875"/>
              <a:ext cx="490"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4000" b="1"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grpSp>
    </p:spTree>
    <p:extLst>
      <p:ext uri="{BB962C8B-B14F-4D97-AF65-F5344CB8AC3E}">
        <p14:creationId xmlns:p14="http://schemas.microsoft.com/office/powerpoint/2010/main" val="891245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15964FF-21BC-4DA7-8B83-B8DD847E0A00}"/>
              </a:ext>
            </a:extLst>
          </p:cNvPr>
          <p:cNvSpPr>
            <a:spLocks noGrp="1"/>
          </p:cNvSpPr>
          <p:nvPr>
            <p:ph type="title"/>
          </p:nvPr>
        </p:nvSpPr>
        <p:spPr/>
        <p:txBody>
          <a:bodyPr/>
          <a:lstStyle/>
          <a:p>
            <a:r>
              <a:rPr lang="en-US" altLang="zh-CN" dirty="0"/>
              <a:t>k-</a:t>
            </a:r>
            <a:r>
              <a:rPr lang="zh-CN" altLang="en-US" dirty="0"/>
              <a:t>最近邻分类－一些问题</a:t>
            </a:r>
          </a:p>
        </p:txBody>
      </p:sp>
      <p:sp>
        <p:nvSpPr>
          <p:cNvPr id="3" name="内容占位符 2">
            <a:extLst>
              <a:ext uri="{FF2B5EF4-FFF2-40B4-BE49-F238E27FC236}">
                <a16:creationId xmlns:a16="http://schemas.microsoft.com/office/drawing/2014/main" xmlns="" id="{34BFC6C0-EA58-468B-ACAE-444B6C558567}"/>
              </a:ext>
            </a:extLst>
          </p:cNvPr>
          <p:cNvSpPr>
            <a:spLocks noGrp="1"/>
          </p:cNvSpPr>
          <p:nvPr>
            <p:ph sz="quarter" idx="10"/>
          </p:nvPr>
        </p:nvSpPr>
        <p:spPr/>
        <p:txBody>
          <a:bodyPr/>
          <a:lstStyle/>
          <a:p>
            <a:pPr>
              <a:lnSpc>
                <a:spcPct val="130000"/>
              </a:lnSpc>
            </a:pPr>
            <a:r>
              <a:rPr lang="zh-CN" altLang="en-US" sz="2000" dirty="0">
                <a:solidFill>
                  <a:schemeClr val="tx1"/>
                </a:solidFill>
              </a:rPr>
              <a:t>最近邻分类用于数值预测：返回未知样本的</a:t>
            </a:r>
            <a:r>
              <a:rPr lang="en-US" altLang="zh-CN" sz="2000" dirty="0">
                <a:solidFill>
                  <a:schemeClr val="tx1"/>
                </a:solidFill>
              </a:rPr>
              <a:t>k</a:t>
            </a:r>
            <a:r>
              <a:rPr lang="zh-CN" altLang="en-US" sz="2000" dirty="0">
                <a:solidFill>
                  <a:schemeClr val="tx1"/>
                </a:solidFill>
              </a:rPr>
              <a:t>个最近邻的实数值标号的平均值</a:t>
            </a:r>
          </a:p>
          <a:p>
            <a:pPr>
              <a:lnSpc>
                <a:spcPct val="130000"/>
              </a:lnSpc>
            </a:pPr>
            <a:r>
              <a:rPr lang="zh-CN" altLang="en-US" sz="2000" dirty="0">
                <a:solidFill>
                  <a:schemeClr val="tx1"/>
                </a:solidFill>
              </a:rPr>
              <a:t>最近邻分类用于标称属性：同则差为</a:t>
            </a:r>
            <a:r>
              <a:rPr lang="en-US" altLang="zh-CN" sz="2000" dirty="0">
                <a:solidFill>
                  <a:schemeClr val="tx1"/>
                </a:solidFill>
              </a:rPr>
              <a:t>0</a:t>
            </a:r>
            <a:r>
              <a:rPr lang="zh-CN" altLang="en-US" sz="2000" dirty="0">
                <a:solidFill>
                  <a:schemeClr val="tx1"/>
                </a:solidFill>
              </a:rPr>
              <a:t>，异则差为</a:t>
            </a:r>
            <a:r>
              <a:rPr lang="en-US" altLang="zh-CN" sz="2000" dirty="0">
                <a:solidFill>
                  <a:schemeClr val="tx1"/>
                </a:solidFill>
              </a:rPr>
              <a:t>1</a:t>
            </a:r>
            <a:r>
              <a:rPr lang="zh-CN" altLang="en-US" sz="2000" dirty="0">
                <a:solidFill>
                  <a:schemeClr val="tx1"/>
                </a:solidFill>
              </a:rPr>
              <a:t>，更为精确的处理，比如黑色与白色的差肯定要大于灰色与白色的差</a:t>
            </a:r>
          </a:p>
          <a:p>
            <a:pPr>
              <a:lnSpc>
                <a:spcPct val="130000"/>
              </a:lnSpc>
            </a:pPr>
            <a:r>
              <a:rPr lang="zh-CN" altLang="en-US" sz="2000" dirty="0">
                <a:solidFill>
                  <a:schemeClr val="tx1"/>
                </a:solidFill>
              </a:rPr>
              <a:t>缺失值的处理：取最大的可能差</a:t>
            </a:r>
            <a:endParaRPr lang="en-US" altLang="zh-CN" sz="2000" dirty="0">
              <a:solidFill>
                <a:schemeClr val="tx1"/>
              </a:solidFill>
            </a:endParaRPr>
          </a:p>
          <a:p>
            <a:pPr lvl="1">
              <a:lnSpc>
                <a:spcPct val="130000"/>
              </a:lnSpc>
            </a:pPr>
            <a:r>
              <a:rPr lang="zh-CN" altLang="en-US" sz="1800" dirty="0">
                <a:solidFill>
                  <a:schemeClr val="tx1"/>
                </a:solidFill>
              </a:rPr>
              <a:t>对于标称属性，如果属性</a:t>
            </a:r>
            <a:r>
              <a:rPr lang="en-US" altLang="zh-CN" sz="1800" dirty="0">
                <a:solidFill>
                  <a:schemeClr val="tx1"/>
                </a:solidFill>
              </a:rPr>
              <a:t>A</a:t>
            </a:r>
            <a:r>
              <a:rPr lang="zh-CN" altLang="en-US" sz="1800" dirty="0">
                <a:solidFill>
                  <a:schemeClr val="tx1"/>
                </a:solidFill>
              </a:rPr>
              <a:t>的一个或两个对应值丢失，则取差值为</a:t>
            </a:r>
            <a:r>
              <a:rPr lang="en-US" altLang="zh-CN" sz="1800" dirty="0">
                <a:solidFill>
                  <a:schemeClr val="tx1"/>
                </a:solidFill>
              </a:rPr>
              <a:t>1</a:t>
            </a:r>
            <a:r>
              <a:rPr lang="zh-CN" altLang="en-US" sz="1800" dirty="0">
                <a:solidFill>
                  <a:schemeClr val="tx1"/>
                </a:solidFill>
              </a:rPr>
              <a:t>；</a:t>
            </a:r>
            <a:endParaRPr lang="en-US" altLang="zh-CN" sz="1800" dirty="0">
              <a:solidFill>
                <a:schemeClr val="tx1"/>
              </a:solidFill>
            </a:endParaRPr>
          </a:p>
          <a:p>
            <a:pPr lvl="1">
              <a:lnSpc>
                <a:spcPct val="130000"/>
              </a:lnSpc>
            </a:pPr>
            <a:r>
              <a:rPr lang="zh-CN" altLang="en-US" sz="1800" dirty="0">
                <a:solidFill>
                  <a:schemeClr val="tx1"/>
                </a:solidFill>
              </a:rPr>
              <a:t>对于数值属性，若两个比较的样本的</a:t>
            </a:r>
            <a:r>
              <a:rPr lang="en-US" altLang="zh-CN" sz="1800" dirty="0">
                <a:solidFill>
                  <a:schemeClr val="tx1"/>
                </a:solidFill>
              </a:rPr>
              <a:t>A</a:t>
            </a:r>
            <a:r>
              <a:rPr lang="zh-CN" altLang="en-US" sz="1800" dirty="0">
                <a:solidFill>
                  <a:schemeClr val="tx1"/>
                </a:solidFill>
              </a:rPr>
              <a:t>属性值均缺失，则取差值为</a:t>
            </a:r>
            <a:r>
              <a:rPr lang="en-US" altLang="zh-CN" sz="1800" dirty="0">
                <a:solidFill>
                  <a:schemeClr val="tx1"/>
                </a:solidFill>
              </a:rPr>
              <a:t>1</a:t>
            </a:r>
            <a:r>
              <a:rPr lang="zh-CN" altLang="en-US" sz="1800" dirty="0">
                <a:solidFill>
                  <a:schemeClr val="tx1"/>
                </a:solidFill>
              </a:rPr>
              <a:t>，若只有一个缺失，另一个值为</a:t>
            </a:r>
            <a:r>
              <a:rPr lang="en-US" altLang="zh-CN" sz="1800" dirty="0">
                <a:solidFill>
                  <a:schemeClr val="tx1"/>
                </a:solidFill>
              </a:rPr>
              <a:t>v</a:t>
            </a:r>
            <a:r>
              <a:rPr lang="zh-CN" altLang="en-US" sz="1800" dirty="0">
                <a:solidFill>
                  <a:schemeClr val="tx1"/>
                </a:solidFill>
              </a:rPr>
              <a:t>，则取差值为｜</a:t>
            </a:r>
            <a:r>
              <a:rPr lang="en-US" altLang="zh-CN" sz="1800" dirty="0">
                <a:solidFill>
                  <a:schemeClr val="tx1"/>
                </a:solidFill>
              </a:rPr>
              <a:t>1-v</a:t>
            </a:r>
            <a:r>
              <a:rPr lang="zh-CN" altLang="en-US" sz="1800" dirty="0">
                <a:solidFill>
                  <a:schemeClr val="tx1"/>
                </a:solidFill>
              </a:rPr>
              <a:t>｜和｜</a:t>
            </a:r>
            <a:r>
              <a:rPr lang="en-US" altLang="zh-CN" sz="1800" dirty="0">
                <a:solidFill>
                  <a:schemeClr val="tx1"/>
                </a:solidFill>
              </a:rPr>
              <a:t>0-v</a:t>
            </a:r>
            <a:r>
              <a:rPr lang="zh-CN" altLang="en-US" sz="1800" dirty="0">
                <a:solidFill>
                  <a:schemeClr val="tx1"/>
                </a:solidFill>
              </a:rPr>
              <a:t>｜中的最大值；</a:t>
            </a:r>
          </a:p>
          <a:p>
            <a:pPr>
              <a:lnSpc>
                <a:spcPct val="130000"/>
              </a:lnSpc>
            </a:pPr>
            <a:r>
              <a:rPr lang="zh-CN" altLang="en-US" sz="2000" dirty="0">
                <a:solidFill>
                  <a:schemeClr val="tx1"/>
                </a:solidFill>
              </a:rPr>
              <a:t>确定近邻数</a:t>
            </a:r>
            <a:r>
              <a:rPr lang="en-US" altLang="zh-CN" sz="2000" dirty="0">
                <a:solidFill>
                  <a:schemeClr val="tx1"/>
                </a:solidFill>
              </a:rPr>
              <a:t>k</a:t>
            </a:r>
            <a:r>
              <a:rPr lang="zh-CN" altLang="en-US" sz="2000" dirty="0">
                <a:solidFill>
                  <a:schemeClr val="tx1"/>
                </a:solidFill>
              </a:rPr>
              <a:t>的值：通过实验确定</a:t>
            </a:r>
            <a:endParaRPr lang="en-US" altLang="zh-CN" sz="2000" dirty="0">
              <a:solidFill>
                <a:schemeClr val="tx1"/>
              </a:solidFill>
            </a:endParaRPr>
          </a:p>
          <a:p>
            <a:pPr lvl="1">
              <a:lnSpc>
                <a:spcPct val="130000"/>
              </a:lnSpc>
            </a:pPr>
            <a:r>
              <a:rPr lang="zh-CN" altLang="en-US" sz="1800" dirty="0">
                <a:solidFill>
                  <a:schemeClr val="tx1"/>
                </a:solidFill>
              </a:rPr>
              <a:t>进行若干次实验，取分类误差率最小的</a:t>
            </a:r>
            <a:r>
              <a:rPr lang="en-US" altLang="zh-CN" sz="1800" dirty="0">
                <a:solidFill>
                  <a:schemeClr val="tx1"/>
                </a:solidFill>
              </a:rPr>
              <a:t>k</a:t>
            </a:r>
            <a:r>
              <a:rPr lang="zh-CN" altLang="en-US" sz="1800" dirty="0">
                <a:solidFill>
                  <a:schemeClr val="tx1"/>
                </a:solidFill>
              </a:rPr>
              <a:t>值；</a:t>
            </a:r>
          </a:p>
          <a:p>
            <a:pPr>
              <a:lnSpc>
                <a:spcPct val="130000"/>
              </a:lnSpc>
            </a:pPr>
            <a:r>
              <a:rPr lang="zh-CN" altLang="en-US" sz="2000" dirty="0">
                <a:solidFill>
                  <a:schemeClr val="tx1"/>
                </a:solidFill>
              </a:rPr>
              <a:t>最近邻分类法使用基于距离的比较，本质上赋予每个属性相等的权重。当数据存在噪声或不相关属性时，它们的准确率可能会受到影响</a:t>
            </a:r>
          </a:p>
          <a:p>
            <a:endParaRPr lang="zh-CN" altLang="en-US" dirty="0"/>
          </a:p>
        </p:txBody>
      </p:sp>
    </p:spTree>
    <p:extLst>
      <p:ext uri="{BB962C8B-B14F-4D97-AF65-F5344CB8AC3E}">
        <p14:creationId xmlns:p14="http://schemas.microsoft.com/office/powerpoint/2010/main" val="2814688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1735BA-5D26-4F6D-ADD3-ECDF5D9BB1EB}"/>
              </a:ext>
            </a:extLst>
          </p:cNvPr>
          <p:cNvSpPr>
            <a:spLocks noGrp="1"/>
          </p:cNvSpPr>
          <p:nvPr>
            <p:ph type="title"/>
          </p:nvPr>
        </p:nvSpPr>
        <p:spPr>
          <a:xfrm>
            <a:off x="179512" y="134347"/>
            <a:ext cx="8784976" cy="486341"/>
          </a:xfrm>
        </p:spPr>
        <p:txBody>
          <a:bodyPr/>
          <a:lstStyle/>
          <a:p>
            <a:r>
              <a:rPr lang="en-US" altLang="zh-CN" dirty="0"/>
              <a:t>k-</a:t>
            </a:r>
            <a:r>
              <a:rPr lang="zh-CN" altLang="en-US" dirty="0"/>
              <a:t>最近邻分类－例</a:t>
            </a:r>
          </a:p>
        </p:txBody>
      </p:sp>
      <p:sp>
        <p:nvSpPr>
          <p:cNvPr id="3" name="矩形 2">
            <a:extLst>
              <a:ext uri="{FF2B5EF4-FFF2-40B4-BE49-F238E27FC236}">
                <a16:creationId xmlns:a16="http://schemas.microsoft.com/office/drawing/2014/main" xmlns="" id="{AF14389E-B175-45C6-9ACF-A45414AD0FDE}"/>
              </a:ext>
            </a:extLst>
          </p:cNvPr>
          <p:cNvSpPr/>
          <p:nvPr/>
        </p:nvSpPr>
        <p:spPr>
          <a:xfrm>
            <a:off x="395536" y="1052736"/>
            <a:ext cx="3024336" cy="1412694"/>
          </a:xfrm>
          <a:prstGeom prst="rect">
            <a:avLst/>
          </a:prstGeom>
        </p:spPr>
        <p:txBody>
          <a:bodyPr wrap="square">
            <a:spAutoFit/>
          </a:bodyPr>
          <a:lstStyle/>
          <a:p>
            <a:pPr>
              <a:lnSpc>
                <a:spcPct val="130000"/>
              </a:lnSpc>
            </a:pPr>
            <a:r>
              <a:rPr lang="zh-CN" altLang="en-US" sz="2200" dirty="0">
                <a:solidFill>
                  <a:srgbClr val="FF0000"/>
                </a:solidFill>
                <a:latin typeface="微软雅黑" panose="020B0503020204020204" pitchFamily="34" charset="-122"/>
                <a:ea typeface="微软雅黑" panose="020B0503020204020204" pitchFamily="34" charset="-122"/>
                <a:sym typeface="华文新魏" pitchFamily="2" charset="-122"/>
              </a:rPr>
              <a:t>例：</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采用最邻近方法对样本</a:t>
            </a:r>
            <a:r>
              <a:rPr lang="en-US" altLang="zh-CN" sz="2200" dirty="0">
                <a:solidFill>
                  <a:srgbClr val="000000"/>
                </a:solidFill>
                <a:latin typeface="微软雅黑" panose="020B0503020204020204" pitchFamily="34" charset="-122"/>
                <a:ea typeface="微软雅黑" panose="020B0503020204020204" pitchFamily="34" charset="-122"/>
                <a:sym typeface="华文新魏" pitchFamily="2" charset="-122"/>
              </a:rPr>
              <a:t>&lt;Pat</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，女，</a:t>
            </a:r>
            <a:r>
              <a:rPr lang="en-US" altLang="zh-CN" sz="2200" dirty="0">
                <a:solidFill>
                  <a:srgbClr val="000000"/>
                </a:solidFill>
                <a:latin typeface="微软雅黑" panose="020B0503020204020204" pitchFamily="34" charset="-122"/>
                <a:ea typeface="微软雅黑" panose="020B0503020204020204" pitchFamily="34" charset="-122"/>
                <a:sym typeface="华文新魏" pitchFamily="2" charset="-122"/>
              </a:rPr>
              <a:t>1.6&gt;</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进行分类，其中</a:t>
            </a:r>
            <a:r>
              <a:rPr lang="en-US" altLang="zh-CN" sz="2200" dirty="0">
                <a:solidFill>
                  <a:srgbClr val="000000"/>
                </a:solidFill>
                <a:latin typeface="微软雅黑" panose="020B0503020204020204" pitchFamily="34" charset="-122"/>
                <a:ea typeface="微软雅黑" panose="020B0503020204020204" pitchFamily="34" charset="-122"/>
                <a:sym typeface="华文新魏" pitchFamily="2" charset="-122"/>
              </a:rPr>
              <a:t>K=5</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a:t>
            </a:r>
            <a:endParaRPr lang="en-US" altLang="zh-CN" sz="2200" dirty="0">
              <a:solidFill>
                <a:srgbClr val="000000"/>
              </a:solidFill>
              <a:latin typeface="微软雅黑" panose="020B0503020204020204" pitchFamily="34" charset="-122"/>
              <a:ea typeface="微软雅黑" panose="020B0503020204020204" pitchFamily="34" charset="-122"/>
              <a:sym typeface="华文新魏" pitchFamily="2" charset="-122"/>
            </a:endParaRPr>
          </a:p>
        </p:txBody>
      </p:sp>
      <p:graphicFrame>
        <p:nvGraphicFramePr>
          <p:cNvPr id="6" name="Group 12">
            <a:extLst>
              <a:ext uri="{FF2B5EF4-FFF2-40B4-BE49-F238E27FC236}">
                <a16:creationId xmlns:a16="http://schemas.microsoft.com/office/drawing/2014/main" xmlns="" id="{B83CB5F9-7800-46C2-9C4F-C05EAF6909F2}"/>
              </a:ext>
            </a:extLst>
          </p:cNvPr>
          <p:cNvGraphicFramePr>
            <a:graphicFrameLocks noGrp="1"/>
          </p:cNvGraphicFramePr>
          <p:nvPr>
            <p:extLst>
              <p:ext uri="{D42A27DB-BD31-4B8C-83A1-F6EECF244321}">
                <p14:modId xmlns:p14="http://schemas.microsoft.com/office/powerpoint/2010/main" val="2831943115"/>
              </p:ext>
            </p:extLst>
          </p:nvPr>
        </p:nvGraphicFramePr>
        <p:xfrm>
          <a:off x="4214813" y="1196752"/>
          <a:ext cx="4357687" cy="4876800"/>
        </p:xfrm>
        <a:graphic>
          <a:graphicData uri="http://schemas.openxmlformats.org/drawingml/2006/table">
            <a:tbl>
              <a:tblPr/>
              <a:tblGrid>
                <a:gridCol w="1071562">
                  <a:extLst>
                    <a:ext uri="{9D8B030D-6E8A-4147-A177-3AD203B41FA5}">
                      <a16:colId xmlns:a16="http://schemas.microsoft.com/office/drawing/2014/main" xmlns="" val="54256803"/>
                    </a:ext>
                  </a:extLst>
                </a:gridCol>
                <a:gridCol w="1106488">
                  <a:extLst>
                    <a:ext uri="{9D8B030D-6E8A-4147-A177-3AD203B41FA5}">
                      <a16:colId xmlns:a16="http://schemas.microsoft.com/office/drawing/2014/main" xmlns="" val="1701023766"/>
                    </a:ext>
                  </a:extLst>
                </a:gridCol>
                <a:gridCol w="1089025">
                  <a:extLst>
                    <a:ext uri="{9D8B030D-6E8A-4147-A177-3AD203B41FA5}">
                      <a16:colId xmlns:a16="http://schemas.microsoft.com/office/drawing/2014/main" xmlns="" val="2202540223"/>
                    </a:ext>
                  </a:extLst>
                </a:gridCol>
                <a:gridCol w="1090612">
                  <a:extLst>
                    <a:ext uri="{9D8B030D-6E8A-4147-A177-3AD203B41FA5}">
                      <a16:colId xmlns:a16="http://schemas.microsoft.com/office/drawing/2014/main" xmlns="" val="3117372734"/>
                    </a:ext>
                  </a:extLst>
                </a:gridCol>
              </a:tblGrid>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姓名</a:t>
                      </a: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性别</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身高（</a:t>
                      </a: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类别</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409425383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Kristina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41711375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Jim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67153138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Maggie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94035333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Martha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11906371"/>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Stephanie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67958472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Bob</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137298127"/>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Kathy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00367501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Dave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9909178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Worth</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37860447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Steven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2.1</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20392644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Debbie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611014311"/>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Todd</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57650686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173537797"/>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Amy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69460637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Wynette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335734649"/>
                  </a:ext>
                </a:extLst>
              </a:tr>
            </a:tbl>
          </a:graphicData>
        </a:graphic>
      </p:graphicFrame>
      <p:sp>
        <p:nvSpPr>
          <p:cNvPr id="7" name="矩形 16">
            <a:extLst>
              <a:ext uri="{FF2B5EF4-FFF2-40B4-BE49-F238E27FC236}">
                <a16:creationId xmlns:a16="http://schemas.microsoft.com/office/drawing/2014/main" xmlns="" id="{807A6DC8-378A-4BA1-AE86-6574DDA96C2A}"/>
              </a:ext>
            </a:extLst>
          </p:cNvPr>
          <p:cNvSpPr>
            <a:spLocks noChangeArrowheads="1"/>
          </p:cNvSpPr>
          <p:nvPr/>
        </p:nvSpPr>
        <p:spPr bwMode="auto">
          <a:xfrm>
            <a:off x="4214813" y="1482502"/>
            <a:ext cx="4357687" cy="1500187"/>
          </a:xfrm>
          <a:prstGeom prst="rect">
            <a:avLst/>
          </a:prstGeom>
          <a:noFill/>
          <a:ln w="1905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zh-CN" sz="1600" b="1">
              <a:solidFill>
                <a:schemeClr val="bg1"/>
              </a:solidFill>
              <a:latin typeface="微软雅黑" panose="020B0503020204020204" pitchFamily="34" charset="-122"/>
              <a:ea typeface="微软雅黑" panose="020B0503020204020204" pitchFamily="34" charset="-122"/>
              <a:sym typeface="Lao UI" panose="020B0604020202020204" pitchFamily="34" charset="0"/>
            </a:endParaRPr>
          </a:p>
        </p:txBody>
      </p:sp>
    </p:spTree>
    <p:extLst>
      <p:ext uri="{BB962C8B-B14F-4D97-AF65-F5344CB8AC3E}">
        <p14:creationId xmlns:p14="http://schemas.microsoft.com/office/powerpoint/2010/main" val="3620904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3E05F0-6BC8-41A0-A969-915F12E5C76D}"/>
              </a:ext>
            </a:extLst>
          </p:cNvPr>
          <p:cNvSpPr>
            <a:spLocks noGrp="1"/>
          </p:cNvSpPr>
          <p:nvPr>
            <p:ph type="title"/>
          </p:nvPr>
        </p:nvSpPr>
        <p:spPr/>
        <p:txBody>
          <a:bodyPr/>
          <a:lstStyle/>
          <a:p>
            <a:r>
              <a:rPr lang="en-US" altLang="zh-CN" dirty="0"/>
              <a:t>k-</a:t>
            </a:r>
            <a:r>
              <a:rPr lang="zh-CN" altLang="en-US" dirty="0"/>
              <a:t>最近邻分类－例</a:t>
            </a:r>
          </a:p>
        </p:txBody>
      </p:sp>
      <p:graphicFrame>
        <p:nvGraphicFramePr>
          <p:cNvPr id="3" name="Group 12">
            <a:extLst>
              <a:ext uri="{FF2B5EF4-FFF2-40B4-BE49-F238E27FC236}">
                <a16:creationId xmlns:a16="http://schemas.microsoft.com/office/drawing/2014/main" xmlns="" id="{95F316E5-83CA-4B23-9488-033F2DD2E09F}"/>
              </a:ext>
            </a:extLst>
          </p:cNvPr>
          <p:cNvGraphicFramePr>
            <a:graphicFrameLocks noGrp="1"/>
          </p:cNvGraphicFramePr>
          <p:nvPr>
            <p:extLst>
              <p:ext uri="{D42A27DB-BD31-4B8C-83A1-F6EECF244321}">
                <p14:modId xmlns:p14="http://schemas.microsoft.com/office/powerpoint/2010/main" val="1588993662"/>
              </p:ext>
            </p:extLst>
          </p:nvPr>
        </p:nvGraphicFramePr>
        <p:xfrm>
          <a:off x="179512" y="1093966"/>
          <a:ext cx="4357687" cy="4876800"/>
        </p:xfrm>
        <a:graphic>
          <a:graphicData uri="http://schemas.openxmlformats.org/drawingml/2006/table">
            <a:tbl>
              <a:tblPr/>
              <a:tblGrid>
                <a:gridCol w="1089025">
                  <a:extLst>
                    <a:ext uri="{9D8B030D-6E8A-4147-A177-3AD203B41FA5}">
                      <a16:colId xmlns:a16="http://schemas.microsoft.com/office/drawing/2014/main" xmlns="" val="3007881324"/>
                    </a:ext>
                  </a:extLst>
                </a:gridCol>
                <a:gridCol w="1089025">
                  <a:extLst>
                    <a:ext uri="{9D8B030D-6E8A-4147-A177-3AD203B41FA5}">
                      <a16:colId xmlns:a16="http://schemas.microsoft.com/office/drawing/2014/main" xmlns="" val="2162945554"/>
                    </a:ext>
                  </a:extLst>
                </a:gridCol>
                <a:gridCol w="1089025">
                  <a:extLst>
                    <a:ext uri="{9D8B030D-6E8A-4147-A177-3AD203B41FA5}">
                      <a16:colId xmlns:a16="http://schemas.microsoft.com/office/drawing/2014/main" xmlns="" val="1037422216"/>
                    </a:ext>
                  </a:extLst>
                </a:gridCol>
                <a:gridCol w="1090612">
                  <a:extLst>
                    <a:ext uri="{9D8B030D-6E8A-4147-A177-3AD203B41FA5}">
                      <a16:colId xmlns:a16="http://schemas.microsoft.com/office/drawing/2014/main" xmlns="" val="1944653830"/>
                    </a:ext>
                  </a:extLst>
                </a:gridCol>
              </a:tblGrid>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姓名</a:t>
                      </a: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性别</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身高（</a:t>
                      </a: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类别</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116455118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Kristina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4661641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Bob</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01701216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Maggie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51784055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Martha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4868114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Stephanie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98651540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Jim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2.0</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36544278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Kathy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29282874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Dave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34150332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Worth</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218146191"/>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Steven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2.1</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674330999"/>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Debbie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7431463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Todd</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428263386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63552999"/>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Amy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93813122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Wynette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628130303"/>
                  </a:ext>
                </a:extLst>
              </a:tr>
            </a:tbl>
          </a:graphicData>
        </a:graphic>
      </p:graphicFrame>
      <p:sp>
        <p:nvSpPr>
          <p:cNvPr id="4" name="矩形 16">
            <a:extLst>
              <a:ext uri="{FF2B5EF4-FFF2-40B4-BE49-F238E27FC236}">
                <a16:creationId xmlns:a16="http://schemas.microsoft.com/office/drawing/2014/main" xmlns="" id="{A6207A70-B13B-4F9D-8AD0-29DF60F38BF0}"/>
              </a:ext>
            </a:extLst>
          </p:cNvPr>
          <p:cNvSpPr>
            <a:spLocks noChangeArrowheads="1"/>
          </p:cNvSpPr>
          <p:nvPr/>
        </p:nvSpPr>
        <p:spPr bwMode="auto">
          <a:xfrm>
            <a:off x="179512" y="1379716"/>
            <a:ext cx="4357687" cy="1500187"/>
          </a:xfrm>
          <a:prstGeom prst="rect">
            <a:avLst/>
          </a:prstGeom>
          <a:noFill/>
          <a:ln w="1905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zh-CN" sz="1600" b="1">
              <a:solidFill>
                <a:schemeClr val="bg1"/>
              </a:solidFill>
              <a:latin typeface="微软雅黑" panose="020B0503020204020204" pitchFamily="34" charset="-122"/>
              <a:ea typeface="微软雅黑" panose="020B0503020204020204" pitchFamily="34" charset="-122"/>
              <a:sym typeface="Lao UI" panose="020B0604020202020204" pitchFamily="34" charset="0"/>
            </a:endParaRPr>
          </a:p>
        </p:txBody>
      </p:sp>
      <p:sp>
        <p:nvSpPr>
          <p:cNvPr id="7" name="矩形 6">
            <a:extLst>
              <a:ext uri="{FF2B5EF4-FFF2-40B4-BE49-F238E27FC236}">
                <a16:creationId xmlns:a16="http://schemas.microsoft.com/office/drawing/2014/main" xmlns="" id="{16273708-3A98-43EB-BE46-1EB26D43B2B6}"/>
              </a:ext>
            </a:extLst>
          </p:cNvPr>
          <p:cNvSpPr/>
          <p:nvPr/>
        </p:nvSpPr>
        <p:spPr>
          <a:xfrm>
            <a:off x="899592" y="6076986"/>
            <a:ext cx="2294218" cy="369332"/>
          </a:xfrm>
          <a:prstGeom prst="rect">
            <a:avLst/>
          </a:prstGeom>
        </p:spPr>
        <p:txBody>
          <a:bodyPr wrap="none">
            <a:spAutoFit/>
          </a:bodyPr>
          <a:lstStyle/>
          <a:p>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6</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个记录替代第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2</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a:t>
            </a:r>
            <a:endParaRPr lang="zh-CN" altLang="en-US" dirty="0"/>
          </a:p>
        </p:txBody>
      </p:sp>
      <p:graphicFrame>
        <p:nvGraphicFramePr>
          <p:cNvPr id="12" name="Group 12">
            <a:extLst>
              <a:ext uri="{FF2B5EF4-FFF2-40B4-BE49-F238E27FC236}">
                <a16:creationId xmlns:a16="http://schemas.microsoft.com/office/drawing/2014/main" xmlns="" id="{89622886-2ECD-4A9F-9E5C-5D6441BED52F}"/>
              </a:ext>
            </a:extLst>
          </p:cNvPr>
          <p:cNvGraphicFramePr>
            <a:graphicFrameLocks noGrp="1"/>
          </p:cNvGraphicFramePr>
          <p:nvPr>
            <p:extLst>
              <p:ext uri="{D42A27DB-BD31-4B8C-83A1-F6EECF244321}">
                <p14:modId xmlns:p14="http://schemas.microsoft.com/office/powerpoint/2010/main" val="3474028859"/>
              </p:ext>
            </p:extLst>
          </p:nvPr>
        </p:nvGraphicFramePr>
        <p:xfrm>
          <a:off x="4628870" y="1093966"/>
          <a:ext cx="4357687" cy="4876800"/>
        </p:xfrm>
        <a:graphic>
          <a:graphicData uri="http://schemas.openxmlformats.org/drawingml/2006/table">
            <a:tbl>
              <a:tblPr/>
              <a:tblGrid>
                <a:gridCol w="1089025">
                  <a:extLst>
                    <a:ext uri="{9D8B030D-6E8A-4147-A177-3AD203B41FA5}">
                      <a16:colId xmlns:a16="http://schemas.microsoft.com/office/drawing/2014/main" xmlns="" val="2778377568"/>
                    </a:ext>
                  </a:extLst>
                </a:gridCol>
                <a:gridCol w="1089025">
                  <a:extLst>
                    <a:ext uri="{9D8B030D-6E8A-4147-A177-3AD203B41FA5}">
                      <a16:colId xmlns:a16="http://schemas.microsoft.com/office/drawing/2014/main" xmlns="" val="3121136320"/>
                    </a:ext>
                  </a:extLst>
                </a:gridCol>
                <a:gridCol w="1089025">
                  <a:extLst>
                    <a:ext uri="{9D8B030D-6E8A-4147-A177-3AD203B41FA5}">
                      <a16:colId xmlns:a16="http://schemas.microsoft.com/office/drawing/2014/main" xmlns="" val="3666569441"/>
                    </a:ext>
                  </a:extLst>
                </a:gridCol>
                <a:gridCol w="1090612">
                  <a:extLst>
                    <a:ext uri="{9D8B030D-6E8A-4147-A177-3AD203B41FA5}">
                      <a16:colId xmlns:a16="http://schemas.microsoft.com/office/drawing/2014/main" xmlns="" val="3698846912"/>
                    </a:ext>
                  </a:extLst>
                </a:gridCol>
              </a:tblGrid>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姓名</a:t>
                      </a: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性别</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身高（</a:t>
                      </a: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类别</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373824174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Kristina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412297414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Bob</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39371883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Kathy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422830884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Martha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405579652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Stephanie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99386313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Jim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2.0</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62733812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Maggie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62957697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Dave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87942953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Worth</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68694460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Steven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2.1</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8216576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Debbie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7939016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Todd</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180718069"/>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12901768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Amy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7696229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Wynette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702930212"/>
                  </a:ext>
                </a:extLst>
              </a:tr>
            </a:tbl>
          </a:graphicData>
        </a:graphic>
      </p:graphicFrame>
      <p:sp>
        <p:nvSpPr>
          <p:cNvPr id="13" name="矩形 16">
            <a:extLst>
              <a:ext uri="{FF2B5EF4-FFF2-40B4-BE49-F238E27FC236}">
                <a16:creationId xmlns:a16="http://schemas.microsoft.com/office/drawing/2014/main" xmlns="" id="{8ED8C315-25CE-4FD9-A714-E941254BE8D1}"/>
              </a:ext>
            </a:extLst>
          </p:cNvPr>
          <p:cNvSpPr>
            <a:spLocks noChangeArrowheads="1"/>
          </p:cNvSpPr>
          <p:nvPr/>
        </p:nvSpPr>
        <p:spPr bwMode="auto">
          <a:xfrm>
            <a:off x="4628870" y="1379716"/>
            <a:ext cx="4357687" cy="1500187"/>
          </a:xfrm>
          <a:prstGeom prst="rect">
            <a:avLst/>
          </a:prstGeom>
          <a:noFill/>
          <a:ln w="1905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zh-CN" sz="1600" b="1">
              <a:solidFill>
                <a:schemeClr val="bg1"/>
              </a:solidFill>
              <a:latin typeface="微软雅黑" panose="020B0503020204020204" pitchFamily="34" charset="-122"/>
              <a:ea typeface="微软雅黑" panose="020B0503020204020204" pitchFamily="34" charset="-122"/>
              <a:sym typeface="Lao UI" panose="020B0604020202020204" pitchFamily="34" charset="0"/>
            </a:endParaRPr>
          </a:p>
        </p:txBody>
      </p:sp>
      <p:sp>
        <p:nvSpPr>
          <p:cNvPr id="14" name="矩形 13">
            <a:extLst>
              <a:ext uri="{FF2B5EF4-FFF2-40B4-BE49-F238E27FC236}">
                <a16:creationId xmlns:a16="http://schemas.microsoft.com/office/drawing/2014/main" xmlns="" id="{9EF6C432-04B3-4D3C-864C-A19FB05E8B93}"/>
              </a:ext>
            </a:extLst>
          </p:cNvPr>
          <p:cNvSpPr/>
          <p:nvPr/>
        </p:nvSpPr>
        <p:spPr>
          <a:xfrm>
            <a:off x="5530173" y="6071850"/>
            <a:ext cx="2294218" cy="369332"/>
          </a:xfrm>
          <a:prstGeom prst="rect">
            <a:avLst/>
          </a:prstGeom>
        </p:spPr>
        <p:txBody>
          <a:bodyPr wrap="none">
            <a:spAutoFit/>
          </a:bodyPr>
          <a:lstStyle/>
          <a:p>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7</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个记录替代第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3</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a:t>
            </a:r>
            <a:endParaRPr lang="zh-CN" altLang="en-US" dirty="0"/>
          </a:p>
        </p:txBody>
      </p:sp>
    </p:spTree>
    <p:extLst>
      <p:ext uri="{BB962C8B-B14F-4D97-AF65-F5344CB8AC3E}">
        <p14:creationId xmlns:p14="http://schemas.microsoft.com/office/powerpoint/2010/main" val="2498859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3E05F0-6BC8-41A0-A969-915F12E5C76D}"/>
              </a:ext>
            </a:extLst>
          </p:cNvPr>
          <p:cNvSpPr>
            <a:spLocks noGrp="1"/>
          </p:cNvSpPr>
          <p:nvPr>
            <p:ph type="title"/>
          </p:nvPr>
        </p:nvSpPr>
        <p:spPr/>
        <p:txBody>
          <a:bodyPr/>
          <a:lstStyle/>
          <a:p>
            <a:r>
              <a:rPr lang="en-US" altLang="zh-CN" dirty="0"/>
              <a:t>k-</a:t>
            </a:r>
            <a:r>
              <a:rPr lang="zh-CN" altLang="en-US" dirty="0"/>
              <a:t>最近邻分类－例</a:t>
            </a:r>
          </a:p>
        </p:txBody>
      </p:sp>
      <p:graphicFrame>
        <p:nvGraphicFramePr>
          <p:cNvPr id="9" name="Group 12">
            <a:extLst>
              <a:ext uri="{FF2B5EF4-FFF2-40B4-BE49-F238E27FC236}">
                <a16:creationId xmlns:a16="http://schemas.microsoft.com/office/drawing/2014/main" xmlns="" id="{584A296D-90A7-4477-87DA-50BD3F8B3293}"/>
              </a:ext>
            </a:extLst>
          </p:cNvPr>
          <p:cNvGraphicFramePr>
            <a:graphicFrameLocks noGrp="1"/>
          </p:cNvGraphicFramePr>
          <p:nvPr>
            <p:extLst>
              <p:ext uri="{D42A27DB-BD31-4B8C-83A1-F6EECF244321}">
                <p14:modId xmlns:p14="http://schemas.microsoft.com/office/powerpoint/2010/main" val="687468978"/>
              </p:ext>
            </p:extLst>
          </p:nvPr>
        </p:nvGraphicFramePr>
        <p:xfrm>
          <a:off x="195953" y="1115412"/>
          <a:ext cx="4357687" cy="4876800"/>
        </p:xfrm>
        <a:graphic>
          <a:graphicData uri="http://schemas.openxmlformats.org/drawingml/2006/table">
            <a:tbl>
              <a:tblPr/>
              <a:tblGrid>
                <a:gridCol w="1089025">
                  <a:extLst>
                    <a:ext uri="{9D8B030D-6E8A-4147-A177-3AD203B41FA5}">
                      <a16:colId xmlns:a16="http://schemas.microsoft.com/office/drawing/2014/main" xmlns="" val="3395601351"/>
                    </a:ext>
                  </a:extLst>
                </a:gridCol>
                <a:gridCol w="1089025">
                  <a:extLst>
                    <a:ext uri="{9D8B030D-6E8A-4147-A177-3AD203B41FA5}">
                      <a16:colId xmlns:a16="http://schemas.microsoft.com/office/drawing/2014/main" xmlns="" val="2316173093"/>
                    </a:ext>
                  </a:extLst>
                </a:gridCol>
                <a:gridCol w="1089025">
                  <a:extLst>
                    <a:ext uri="{9D8B030D-6E8A-4147-A177-3AD203B41FA5}">
                      <a16:colId xmlns:a16="http://schemas.microsoft.com/office/drawing/2014/main" xmlns="" val="1941052243"/>
                    </a:ext>
                  </a:extLst>
                </a:gridCol>
                <a:gridCol w="1090612">
                  <a:extLst>
                    <a:ext uri="{9D8B030D-6E8A-4147-A177-3AD203B41FA5}">
                      <a16:colId xmlns:a16="http://schemas.microsoft.com/office/drawing/2014/main" xmlns="" val="716748630"/>
                    </a:ext>
                  </a:extLst>
                </a:gridCol>
              </a:tblGrid>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姓名</a:t>
                      </a: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性别</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身高（</a:t>
                      </a: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类别</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318753771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Kristina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3706156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Dave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8185488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Kathy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29409739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Martha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77092540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Stephanie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232623491"/>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Jim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2.0</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38525860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Maggie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30127998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Bob</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70754088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Worth</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29350588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Steven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2.1</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21433941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Debbie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99061355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Todd</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5666281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596589437"/>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Amy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62966465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Wynette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251360776"/>
                  </a:ext>
                </a:extLst>
              </a:tr>
            </a:tbl>
          </a:graphicData>
        </a:graphic>
      </p:graphicFrame>
      <p:sp>
        <p:nvSpPr>
          <p:cNvPr id="10" name="矩形 16">
            <a:extLst>
              <a:ext uri="{FF2B5EF4-FFF2-40B4-BE49-F238E27FC236}">
                <a16:creationId xmlns:a16="http://schemas.microsoft.com/office/drawing/2014/main" xmlns="" id="{9F4E3A12-7942-42DF-871B-605CFABB3644}"/>
              </a:ext>
            </a:extLst>
          </p:cNvPr>
          <p:cNvSpPr>
            <a:spLocks noChangeArrowheads="1"/>
          </p:cNvSpPr>
          <p:nvPr/>
        </p:nvSpPr>
        <p:spPr bwMode="auto">
          <a:xfrm>
            <a:off x="195953" y="1401162"/>
            <a:ext cx="4357687" cy="1500187"/>
          </a:xfrm>
          <a:prstGeom prst="rect">
            <a:avLst/>
          </a:prstGeom>
          <a:noFill/>
          <a:ln w="1905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zh-CN" sz="1600" b="1">
              <a:solidFill>
                <a:schemeClr val="bg1"/>
              </a:solidFill>
              <a:latin typeface="微软雅黑" panose="020B0503020204020204" pitchFamily="34" charset="-122"/>
              <a:ea typeface="微软雅黑" panose="020B0503020204020204" pitchFamily="34" charset="-122"/>
              <a:sym typeface="Lao UI" panose="020B0604020202020204" pitchFamily="34" charset="0"/>
            </a:endParaRPr>
          </a:p>
        </p:txBody>
      </p:sp>
      <p:sp>
        <p:nvSpPr>
          <p:cNvPr id="11" name="矩形 10">
            <a:extLst>
              <a:ext uri="{FF2B5EF4-FFF2-40B4-BE49-F238E27FC236}">
                <a16:creationId xmlns:a16="http://schemas.microsoft.com/office/drawing/2014/main" xmlns="" id="{91DE0E26-1D7E-451C-8591-C12E1F2D53FD}"/>
              </a:ext>
            </a:extLst>
          </p:cNvPr>
          <p:cNvSpPr/>
          <p:nvPr/>
        </p:nvSpPr>
        <p:spPr>
          <a:xfrm>
            <a:off x="1447963" y="6093296"/>
            <a:ext cx="2294218" cy="369332"/>
          </a:xfrm>
          <a:prstGeom prst="rect">
            <a:avLst/>
          </a:prstGeom>
        </p:spPr>
        <p:txBody>
          <a:bodyPr wrap="none">
            <a:spAutoFit/>
          </a:bodyPr>
          <a:lstStyle/>
          <a:p>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个记录替代第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2</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a:t>
            </a:r>
            <a:endParaRPr lang="zh-CN" altLang="en-US" dirty="0"/>
          </a:p>
        </p:txBody>
      </p:sp>
      <p:graphicFrame>
        <p:nvGraphicFramePr>
          <p:cNvPr id="17" name="Group 12">
            <a:extLst>
              <a:ext uri="{FF2B5EF4-FFF2-40B4-BE49-F238E27FC236}">
                <a16:creationId xmlns:a16="http://schemas.microsoft.com/office/drawing/2014/main" xmlns="" id="{A10FE828-42E9-4690-A1C3-D6055215C256}"/>
              </a:ext>
            </a:extLst>
          </p:cNvPr>
          <p:cNvGraphicFramePr>
            <a:graphicFrameLocks noGrp="1"/>
          </p:cNvGraphicFramePr>
          <p:nvPr>
            <p:extLst>
              <p:ext uri="{D42A27DB-BD31-4B8C-83A1-F6EECF244321}">
                <p14:modId xmlns:p14="http://schemas.microsoft.com/office/powerpoint/2010/main" val="1610911634"/>
              </p:ext>
            </p:extLst>
          </p:nvPr>
        </p:nvGraphicFramePr>
        <p:xfrm>
          <a:off x="4786313" y="1115412"/>
          <a:ext cx="4357687" cy="4876800"/>
        </p:xfrm>
        <a:graphic>
          <a:graphicData uri="http://schemas.openxmlformats.org/drawingml/2006/table">
            <a:tbl>
              <a:tblPr/>
              <a:tblGrid>
                <a:gridCol w="1089025">
                  <a:extLst>
                    <a:ext uri="{9D8B030D-6E8A-4147-A177-3AD203B41FA5}">
                      <a16:colId xmlns:a16="http://schemas.microsoft.com/office/drawing/2014/main" xmlns="" val="3105196798"/>
                    </a:ext>
                  </a:extLst>
                </a:gridCol>
                <a:gridCol w="1089025">
                  <a:extLst>
                    <a:ext uri="{9D8B030D-6E8A-4147-A177-3AD203B41FA5}">
                      <a16:colId xmlns:a16="http://schemas.microsoft.com/office/drawing/2014/main" xmlns="" val="1344433015"/>
                    </a:ext>
                  </a:extLst>
                </a:gridCol>
                <a:gridCol w="1089025">
                  <a:extLst>
                    <a:ext uri="{9D8B030D-6E8A-4147-A177-3AD203B41FA5}">
                      <a16:colId xmlns:a16="http://schemas.microsoft.com/office/drawing/2014/main" xmlns="" val="3059769599"/>
                    </a:ext>
                  </a:extLst>
                </a:gridCol>
                <a:gridCol w="1090612">
                  <a:extLst>
                    <a:ext uri="{9D8B030D-6E8A-4147-A177-3AD203B41FA5}">
                      <a16:colId xmlns:a16="http://schemas.microsoft.com/office/drawing/2014/main" xmlns="" val="3280612475"/>
                    </a:ext>
                  </a:extLst>
                </a:gridCol>
              </a:tblGrid>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姓名</a:t>
                      </a: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性别</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身高（</a:t>
                      </a: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类别</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3848979339"/>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Kristina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38911605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Dave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74419768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Kathy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5840011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Debbie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84624132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Stephanie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66661307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Jim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2.0</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456221541"/>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Maggie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19359714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Bob</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505993437"/>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Worth</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51202481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Steven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2.1</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16035153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Martha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9651214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Todd</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062262759"/>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29012843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Amy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476006177"/>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Wynette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419439083"/>
                  </a:ext>
                </a:extLst>
              </a:tr>
            </a:tbl>
          </a:graphicData>
        </a:graphic>
      </p:graphicFrame>
      <p:sp>
        <p:nvSpPr>
          <p:cNvPr id="18" name="矩形 16">
            <a:extLst>
              <a:ext uri="{FF2B5EF4-FFF2-40B4-BE49-F238E27FC236}">
                <a16:creationId xmlns:a16="http://schemas.microsoft.com/office/drawing/2014/main" xmlns="" id="{157869F1-41FD-4785-B6BD-358B95574424}"/>
              </a:ext>
            </a:extLst>
          </p:cNvPr>
          <p:cNvSpPr>
            <a:spLocks noChangeArrowheads="1"/>
          </p:cNvSpPr>
          <p:nvPr/>
        </p:nvSpPr>
        <p:spPr bwMode="auto">
          <a:xfrm>
            <a:off x="4786313" y="1401162"/>
            <a:ext cx="4357687" cy="1500187"/>
          </a:xfrm>
          <a:prstGeom prst="rect">
            <a:avLst/>
          </a:prstGeom>
          <a:noFill/>
          <a:ln w="1905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zh-CN" sz="1600" b="1">
              <a:solidFill>
                <a:schemeClr val="bg1"/>
              </a:solidFill>
              <a:latin typeface="微软雅黑" panose="020B0503020204020204" pitchFamily="34" charset="-122"/>
              <a:ea typeface="微软雅黑" panose="020B0503020204020204" pitchFamily="34" charset="-122"/>
              <a:sym typeface="Lao UI" panose="020B0604020202020204" pitchFamily="34" charset="0"/>
            </a:endParaRPr>
          </a:p>
        </p:txBody>
      </p:sp>
      <p:sp>
        <p:nvSpPr>
          <p:cNvPr id="19" name="矩形 18">
            <a:extLst>
              <a:ext uri="{FF2B5EF4-FFF2-40B4-BE49-F238E27FC236}">
                <a16:creationId xmlns:a16="http://schemas.microsoft.com/office/drawing/2014/main" xmlns="" id="{2B920F67-5239-4E7D-BB07-2CD820B7D960}"/>
              </a:ext>
            </a:extLst>
          </p:cNvPr>
          <p:cNvSpPr/>
          <p:nvPr/>
        </p:nvSpPr>
        <p:spPr>
          <a:xfrm>
            <a:off x="5652120" y="6093296"/>
            <a:ext cx="2345514" cy="369332"/>
          </a:xfrm>
          <a:prstGeom prst="rect">
            <a:avLst/>
          </a:prstGeom>
        </p:spPr>
        <p:txBody>
          <a:bodyPr wrap="none">
            <a:spAutoFit/>
          </a:bodyPr>
          <a:lstStyle/>
          <a:p>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11</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个记录替代第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4</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a:t>
            </a:r>
            <a:endParaRPr lang="zh-CN" altLang="en-US" dirty="0"/>
          </a:p>
        </p:txBody>
      </p:sp>
    </p:spTree>
    <p:extLst>
      <p:ext uri="{BB962C8B-B14F-4D97-AF65-F5344CB8AC3E}">
        <p14:creationId xmlns:p14="http://schemas.microsoft.com/office/powerpoint/2010/main" val="3268771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2183A8-1A04-4ABC-8009-4361A3082860}"/>
              </a:ext>
            </a:extLst>
          </p:cNvPr>
          <p:cNvSpPr>
            <a:spLocks noGrp="1"/>
          </p:cNvSpPr>
          <p:nvPr>
            <p:ph type="title"/>
          </p:nvPr>
        </p:nvSpPr>
        <p:spPr/>
        <p:txBody>
          <a:bodyPr/>
          <a:lstStyle/>
          <a:p>
            <a:r>
              <a:rPr lang="en-US" altLang="zh-CN" dirty="0"/>
              <a:t>k-</a:t>
            </a:r>
            <a:r>
              <a:rPr lang="zh-CN" altLang="en-US" dirty="0"/>
              <a:t>最近邻分类－例</a:t>
            </a:r>
          </a:p>
        </p:txBody>
      </p:sp>
      <p:graphicFrame>
        <p:nvGraphicFramePr>
          <p:cNvPr id="6" name="Group 12">
            <a:extLst>
              <a:ext uri="{FF2B5EF4-FFF2-40B4-BE49-F238E27FC236}">
                <a16:creationId xmlns:a16="http://schemas.microsoft.com/office/drawing/2014/main" xmlns="" id="{1404CE7B-ECE7-415C-961E-B284C4B5ECF8}"/>
              </a:ext>
            </a:extLst>
          </p:cNvPr>
          <p:cNvGraphicFramePr>
            <a:graphicFrameLocks noGrp="1"/>
          </p:cNvGraphicFramePr>
          <p:nvPr>
            <p:extLst>
              <p:ext uri="{D42A27DB-BD31-4B8C-83A1-F6EECF244321}">
                <p14:modId xmlns:p14="http://schemas.microsoft.com/office/powerpoint/2010/main" val="3786241271"/>
              </p:ext>
            </p:extLst>
          </p:nvPr>
        </p:nvGraphicFramePr>
        <p:xfrm>
          <a:off x="323528" y="1124744"/>
          <a:ext cx="4357687" cy="4876800"/>
        </p:xfrm>
        <a:graphic>
          <a:graphicData uri="http://schemas.openxmlformats.org/drawingml/2006/table">
            <a:tbl>
              <a:tblPr/>
              <a:tblGrid>
                <a:gridCol w="1089025">
                  <a:extLst>
                    <a:ext uri="{9D8B030D-6E8A-4147-A177-3AD203B41FA5}">
                      <a16:colId xmlns:a16="http://schemas.microsoft.com/office/drawing/2014/main" xmlns="" val="1845221312"/>
                    </a:ext>
                  </a:extLst>
                </a:gridCol>
                <a:gridCol w="1089025">
                  <a:extLst>
                    <a:ext uri="{9D8B030D-6E8A-4147-A177-3AD203B41FA5}">
                      <a16:colId xmlns:a16="http://schemas.microsoft.com/office/drawing/2014/main" xmlns="" val="3727128539"/>
                    </a:ext>
                  </a:extLst>
                </a:gridCol>
                <a:gridCol w="1089025">
                  <a:extLst>
                    <a:ext uri="{9D8B030D-6E8A-4147-A177-3AD203B41FA5}">
                      <a16:colId xmlns:a16="http://schemas.microsoft.com/office/drawing/2014/main" xmlns="" val="2824380481"/>
                    </a:ext>
                  </a:extLst>
                </a:gridCol>
                <a:gridCol w="1090612">
                  <a:extLst>
                    <a:ext uri="{9D8B030D-6E8A-4147-A177-3AD203B41FA5}">
                      <a16:colId xmlns:a16="http://schemas.microsoft.com/office/drawing/2014/main" xmlns="" val="2957386157"/>
                    </a:ext>
                  </a:extLst>
                </a:gridCol>
              </a:tblGrid>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姓名</a:t>
                      </a: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性别</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身高（</a:t>
                      </a: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类别</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solidFill>
                      <a:srgbClr val="9BBB59"/>
                    </a:solidFill>
                  </a:tcPr>
                </a:tc>
                <a:extLst>
                  <a:ext uri="{0D108BD9-81ED-4DB2-BD59-A6C34878D82A}">
                    <a16:rowId xmlns:a16="http://schemas.microsoft.com/office/drawing/2014/main" xmlns="" val="90789168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Kristina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72981343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Dave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27074511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Kathy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56441420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Wynette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628775642"/>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Stephanie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1,7</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矮</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67902908"/>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Jim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2.0</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60902717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Maggie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26537680"/>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Bob</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418524743"/>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Worth</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2.2</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788707367"/>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Steven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2.1</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高</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88515476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Martha</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1.86</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556399244"/>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Todd</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男</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1.95</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62247015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Kim</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1.9</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979945385"/>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Amy</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460365636"/>
                  </a:ext>
                </a:extLst>
              </a:tr>
              <a:tr h="304800">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Debbie</a:t>
                      </a:r>
                      <a:endParaRPr kumimoji="0" lang="zh-CN" altLang="en-US" sz="2800" b="0" i="0" u="none" strike="noStrike" cap="none" normalizeH="0" baseline="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horzOverflow="overflow">
                    <a:lnL w="9525" cap="flat" cmpd="sng" algn="ctr">
                      <a:solidFill>
                        <a:srgbClr val="9BBB59"/>
                      </a:solidFill>
                      <a:prstDash val="solid"/>
                      <a:miter lim="800000"/>
                      <a:headEnd type="none" w="med" len="med"/>
                      <a:tailEnd type="none" w="med" len="med"/>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女</a:t>
                      </a: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rPr>
                        <a:t>1.8</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endParaRPr>
                    </a:p>
                  </a:txBody>
                  <a:tcPr horzOverflow="overflow">
                    <a:lnL>
                      <a:noFill/>
                    </a:lnL>
                    <a:lnR>
                      <a:noFill/>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tc>
                  <a:txBody>
                    <a:bodyPr/>
                    <a:lstStyle>
                      <a:lvl1pPr defTabSz="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defTabSz="0">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defTabSz="0">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defTabSz="0">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defTabSz="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宋体" panose="02010600030101010101" pitchFamily="2" charset="-122"/>
                        </a:rPr>
                        <a:t>中等</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Calibri" panose="020F0502020204030204" pitchFamily="34" charset="0"/>
                      </a:endParaRPr>
                    </a:p>
                  </a:txBody>
                  <a:tcPr horzOverflow="overflow">
                    <a:lnL>
                      <a:noFill/>
                    </a:lnL>
                    <a:lnR w="9525" cap="flat" cmpd="sng" algn="ctr">
                      <a:solidFill>
                        <a:srgbClr val="9BBB59"/>
                      </a:solidFill>
                      <a:prstDash val="solid"/>
                      <a:miter lim="800000"/>
                      <a:headEnd type="none" w="med" len="med"/>
                      <a:tailEnd type="none" w="med" len="med"/>
                    </a:lnR>
                    <a:lnT w="9525" cap="flat" cmpd="sng" algn="ctr">
                      <a:solidFill>
                        <a:srgbClr val="9BBB59"/>
                      </a:solidFill>
                      <a:prstDash val="solid"/>
                      <a:miter lim="800000"/>
                      <a:headEnd type="none" w="med" len="med"/>
                      <a:tailEnd type="none" w="med" len="med"/>
                    </a:lnT>
                    <a:lnB w="9525" cap="flat" cmpd="sng" algn="ctr">
                      <a:solidFill>
                        <a:srgbClr val="9BBB59"/>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908480684"/>
                  </a:ext>
                </a:extLst>
              </a:tr>
            </a:tbl>
          </a:graphicData>
        </a:graphic>
      </p:graphicFrame>
      <p:sp>
        <p:nvSpPr>
          <p:cNvPr id="7" name="矩形 16">
            <a:extLst>
              <a:ext uri="{FF2B5EF4-FFF2-40B4-BE49-F238E27FC236}">
                <a16:creationId xmlns:a16="http://schemas.microsoft.com/office/drawing/2014/main" xmlns="" id="{6F4F8583-B437-4E93-87C3-F7C69D455BFA}"/>
              </a:ext>
            </a:extLst>
          </p:cNvPr>
          <p:cNvSpPr>
            <a:spLocks noChangeArrowheads="1"/>
          </p:cNvSpPr>
          <p:nvPr/>
        </p:nvSpPr>
        <p:spPr bwMode="auto">
          <a:xfrm>
            <a:off x="323528" y="1410494"/>
            <a:ext cx="4357687" cy="1500187"/>
          </a:xfrm>
          <a:prstGeom prst="rect">
            <a:avLst/>
          </a:prstGeom>
          <a:noFill/>
          <a:ln w="1905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zh-CN" sz="1600" b="1">
              <a:solidFill>
                <a:schemeClr val="bg1"/>
              </a:solidFill>
              <a:latin typeface="微软雅黑" panose="020B0503020204020204" pitchFamily="34" charset="-122"/>
              <a:ea typeface="微软雅黑" panose="020B0503020204020204" pitchFamily="34" charset="-122"/>
              <a:sym typeface="Lao UI" panose="020B0604020202020204" pitchFamily="34" charset="0"/>
            </a:endParaRPr>
          </a:p>
        </p:txBody>
      </p:sp>
      <p:sp>
        <p:nvSpPr>
          <p:cNvPr id="8" name="矩形 7">
            <a:extLst>
              <a:ext uri="{FF2B5EF4-FFF2-40B4-BE49-F238E27FC236}">
                <a16:creationId xmlns:a16="http://schemas.microsoft.com/office/drawing/2014/main" xmlns="" id="{06827057-8323-4BE7-9568-8A215A1179A1}"/>
              </a:ext>
            </a:extLst>
          </p:cNvPr>
          <p:cNvSpPr/>
          <p:nvPr/>
        </p:nvSpPr>
        <p:spPr>
          <a:xfrm>
            <a:off x="1152823" y="6079017"/>
            <a:ext cx="2385589" cy="369332"/>
          </a:xfrm>
          <a:prstGeom prst="rect">
            <a:avLst/>
          </a:prstGeom>
        </p:spPr>
        <p:txBody>
          <a:bodyPr wrap="none">
            <a:spAutoFit/>
          </a:bodyPr>
          <a:lstStyle/>
          <a:p>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15</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个记录替代第</a:t>
            </a:r>
            <a:r>
              <a:rPr lang="en-US" altLang="zh-CN"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4</a:t>
            </a:r>
            <a:r>
              <a:rPr lang="zh-CN" altLang="en-US" dirty="0">
                <a:solidFill>
                  <a:srgbClr val="000000"/>
                </a:solidFill>
                <a:latin typeface="华文新魏" panose="02010800040101010101" pitchFamily="2" charset="-122"/>
                <a:ea typeface="华文新魏" panose="02010800040101010101" pitchFamily="2" charset="-122"/>
                <a:sym typeface="华文新魏" panose="02010800040101010101" pitchFamily="2" charset="-122"/>
              </a:rPr>
              <a:t>个</a:t>
            </a:r>
            <a:endParaRPr lang="zh-CN" altLang="en-US" dirty="0"/>
          </a:p>
        </p:txBody>
      </p:sp>
      <p:sp>
        <p:nvSpPr>
          <p:cNvPr id="9" name="矩形 8">
            <a:extLst>
              <a:ext uri="{FF2B5EF4-FFF2-40B4-BE49-F238E27FC236}">
                <a16:creationId xmlns:a16="http://schemas.microsoft.com/office/drawing/2014/main" xmlns="" id="{18E780FD-2985-499A-96C1-E08C8D518906}"/>
              </a:ext>
            </a:extLst>
          </p:cNvPr>
          <p:cNvSpPr/>
          <p:nvPr/>
        </p:nvSpPr>
        <p:spPr>
          <a:xfrm>
            <a:off x="5364088" y="2185263"/>
            <a:ext cx="3168352" cy="2123658"/>
          </a:xfrm>
          <a:prstGeom prst="rect">
            <a:avLst/>
          </a:prstGeom>
        </p:spPr>
        <p:txBody>
          <a:bodyPr wrap="square">
            <a:spAutoFit/>
          </a:bodyPr>
          <a:lstStyle/>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sym typeface="华文新魏" pitchFamily="2" charset="-122"/>
              </a:rPr>
              <a:t>结论：</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在这五项中，四个属于矮个，一个属于中等，最终</a:t>
            </a:r>
            <a:r>
              <a:rPr lang="en-US" altLang="zh-CN" sz="2200" dirty="0">
                <a:solidFill>
                  <a:srgbClr val="000000"/>
                </a:solidFill>
                <a:latin typeface="微软雅黑" panose="020B0503020204020204" pitchFamily="34" charset="-122"/>
                <a:ea typeface="微软雅黑" panose="020B0503020204020204" pitchFamily="34" charset="-122"/>
                <a:sym typeface="华文新魏" pitchFamily="2" charset="-122"/>
              </a:rPr>
              <a:t>k-</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最邻近算法认为</a:t>
            </a:r>
            <a:r>
              <a:rPr lang="en-US" altLang="zh-CN" sz="2200" dirty="0">
                <a:solidFill>
                  <a:srgbClr val="000000"/>
                </a:solidFill>
                <a:latin typeface="微软雅黑" panose="020B0503020204020204" pitchFamily="34" charset="-122"/>
                <a:ea typeface="微软雅黑" panose="020B0503020204020204" pitchFamily="34" charset="-122"/>
                <a:sym typeface="华文新魏" pitchFamily="2" charset="-122"/>
              </a:rPr>
              <a:t>Pat</a:t>
            </a:r>
            <a:r>
              <a:rPr lang="zh-CN" altLang="en-US" sz="2200" dirty="0">
                <a:solidFill>
                  <a:srgbClr val="000000"/>
                </a:solidFill>
                <a:latin typeface="微软雅黑" panose="020B0503020204020204" pitchFamily="34" charset="-122"/>
                <a:ea typeface="微软雅黑" panose="020B0503020204020204" pitchFamily="34" charset="-122"/>
                <a:sym typeface="华文新魏" pitchFamily="2" charset="-122"/>
              </a:rPr>
              <a:t>为矮个</a:t>
            </a:r>
            <a:r>
              <a:rPr lang="zh-CN" altLang="en-US" sz="2200" dirty="0">
                <a:solidFill>
                  <a:srgbClr val="000000"/>
                </a:solidFill>
                <a:latin typeface="华文新魏" pitchFamily="2" charset="-122"/>
                <a:ea typeface="华文新魏" pitchFamily="2" charset="-122"/>
                <a:sym typeface="华文新魏" pitchFamily="2" charset="-122"/>
              </a:rPr>
              <a:t>。</a:t>
            </a:r>
            <a:endParaRPr lang="en-US" altLang="zh-CN" sz="2200" dirty="0">
              <a:solidFill>
                <a:srgbClr val="000000"/>
              </a:solidFill>
              <a:latin typeface="华文新魏" pitchFamily="2" charset="-122"/>
              <a:ea typeface="华文新魏" pitchFamily="2" charset="-122"/>
              <a:sym typeface="华文新魏" pitchFamily="2" charset="-122"/>
            </a:endParaRPr>
          </a:p>
        </p:txBody>
      </p:sp>
    </p:spTree>
    <p:extLst>
      <p:ext uri="{BB962C8B-B14F-4D97-AF65-F5344CB8AC3E}">
        <p14:creationId xmlns:p14="http://schemas.microsoft.com/office/powerpoint/2010/main" val="167907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E52E9A-79D2-4E14-8CA9-23FBF098F862}"/>
              </a:ext>
            </a:extLst>
          </p:cNvPr>
          <p:cNvSpPr>
            <a:spLocks noGrp="1"/>
          </p:cNvSpPr>
          <p:nvPr>
            <p:ph type="title"/>
          </p:nvPr>
        </p:nvSpPr>
        <p:spPr/>
        <p:txBody>
          <a:bodyPr/>
          <a:lstStyle/>
          <a:p>
            <a:r>
              <a:rPr lang="zh-CN" altLang="en-US" dirty="0"/>
              <a:t>模型提出</a:t>
            </a:r>
          </a:p>
        </p:txBody>
      </p:sp>
      <p:grpSp>
        <p:nvGrpSpPr>
          <p:cNvPr id="3" name="Group 1027">
            <a:extLst>
              <a:ext uri="{FF2B5EF4-FFF2-40B4-BE49-F238E27FC236}">
                <a16:creationId xmlns:a16="http://schemas.microsoft.com/office/drawing/2014/main" xmlns="" id="{E8F83186-BB31-4E6C-B632-CEC1A5DDE487}"/>
              </a:ext>
            </a:extLst>
          </p:cNvPr>
          <p:cNvGrpSpPr>
            <a:grpSpLocks/>
          </p:cNvGrpSpPr>
          <p:nvPr/>
        </p:nvGrpSpPr>
        <p:grpSpPr bwMode="auto">
          <a:xfrm>
            <a:off x="534988" y="2475447"/>
            <a:ext cx="4114800" cy="2667000"/>
            <a:chOff x="337" y="1296"/>
            <a:chExt cx="2592" cy="1680"/>
          </a:xfrm>
        </p:grpSpPr>
        <p:sp>
          <p:nvSpPr>
            <p:cNvPr id="4" name="Oval 1028">
              <a:extLst>
                <a:ext uri="{FF2B5EF4-FFF2-40B4-BE49-F238E27FC236}">
                  <a16:creationId xmlns:a16="http://schemas.microsoft.com/office/drawing/2014/main" xmlns="" id="{4C98DE75-15D3-4B38-92FA-7BF938070D03}"/>
                </a:ext>
              </a:extLst>
            </p:cNvPr>
            <p:cNvSpPr>
              <a:spLocks noChangeArrowheads="1"/>
            </p:cNvSpPr>
            <p:nvPr/>
          </p:nvSpPr>
          <p:spPr bwMode="auto">
            <a:xfrm>
              <a:off x="760" y="2622"/>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 name="Oval 1029">
              <a:extLst>
                <a:ext uri="{FF2B5EF4-FFF2-40B4-BE49-F238E27FC236}">
                  <a16:creationId xmlns:a16="http://schemas.microsoft.com/office/drawing/2014/main" xmlns="" id="{A9AACC29-D6E5-4F91-A6ED-73FC043113FC}"/>
                </a:ext>
              </a:extLst>
            </p:cNvPr>
            <p:cNvSpPr>
              <a:spLocks noChangeArrowheads="1"/>
            </p:cNvSpPr>
            <p:nvPr/>
          </p:nvSpPr>
          <p:spPr bwMode="auto">
            <a:xfrm>
              <a:off x="813" y="2313"/>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 name="Oval 1030">
              <a:extLst>
                <a:ext uri="{FF2B5EF4-FFF2-40B4-BE49-F238E27FC236}">
                  <a16:creationId xmlns:a16="http://schemas.microsoft.com/office/drawing/2014/main" xmlns="" id="{B1073A5E-4E7F-45A8-92B2-0947D0F91C8F}"/>
                </a:ext>
              </a:extLst>
            </p:cNvPr>
            <p:cNvSpPr>
              <a:spLocks noChangeArrowheads="1"/>
            </p:cNvSpPr>
            <p:nvPr/>
          </p:nvSpPr>
          <p:spPr bwMode="auto">
            <a:xfrm>
              <a:off x="522" y="2445"/>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 name="Oval 1031">
              <a:extLst>
                <a:ext uri="{FF2B5EF4-FFF2-40B4-BE49-F238E27FC236}">
                  <a16:creationId xmlns:a16="http://schemas.microsoft.com/office/drawing/2014/main" xmlns="" id="{0A05F20B-3CBE-4F1A-8D49-DC8A6E6CFD89}"/>
                </a:ext>
              </a:extLst>
            </p:cNvPr>
            <p:cNvSpPr>
              <a:spLocks noChangeArrowheads="1"/>
            </p:cNvSpPr>
            <p:nvPr/>
          </p:nvSpPr>
          <p:spPr bwMode="auto">
            <a:xfrm>
              <a:off x="681" y="2224"/>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 name="Oval 1032">
              <a:extLst>
                <a:ext uri="{FF2B5EF4-FFF2-40B4-BE49-F238E27FC236}">
                  <a16:creationId xmlns:a16="http://schemas.microsoft.com/office/drawing/2014/main" xmlns="" id="{252C14AB-C461-4140-872E-F56A8B2F21F1}"/>
                </a:ext>
              </a:extLst>
            </p:cNvPr>
            <p:cNvSpPr>
              <a:spLocks noChangeArrowheads="1"/>
            </p:cNvSpPr>
            <p:nvPr/>
          </p:nvSpPr>
          <p:spPr bwMode="auto">
            <a:xfrm>
              <a:off x="945" y="2534"/>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 name="Oval 1033">
              <a:extLst>
                <a:ext uri="{FF2B5EF4-FFF2-40B4-BE49-F238E27FC236}">
                  <a16:creationId xmlns:a16="http://schemas.microsoft.com/office/drawing/2014/main" xmlns="" id="{578E3060-993E-4FDA-98A9-5E476F72A049}"/>
                </a:ext>
              </a:extLst>
            </p:cNvPr>
            <p:cNvSpPr>
              <a:spLocks noChangeArrowheads="1"/>
            </p:cNvSpPr>
            <p:nvPr/>
          </p:nvSpPr>
          <p:spPr bwMode="auto">
            <a:xfrm>
              <a:off x="840" y="2048"/>
              <a:ext cx="52"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 name="Oval 1034">
              <a:extLst>
                <a:ext uri="{FF2B5EF4-FFF2-40B4-BE49-F238E27FC236}">
                  <a16:creationId xmlns:a16="http://schemas.microsoft.com/office/drawing/2014/main" xmlns="" id="{70AFCC78-2E7A-43B2-B9CD-8265F9CD2AC5}"/>
                </a:ext>
              </a:extLst>
            </p:cNvPr>
            <p:cNvSpPr>
              <a:spLocks noChangeArrowheads="1"/>
            </p:cNvSpPr>
            <p:nvPr/>
          </p:nvSpPr>
          <p:spPr bwMode="auto">
            <a:xfrm>
              <a:off x="972" y="2269"/>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 name="Oval 1035">
              <a:extLst>
                <a:ext uri="{FF2B5EF4-FFF2-40B4-BE49-F238E27FC236}">
                  <a16:creationId xmlns:a16="http://schemas.microsoft.com/office/drawing/2014/main" xmlns="" id="{2B6C84FD-D80C-4273-B612-8C877E40E9EF}"/>
                </a:ext>
              </a:extLst>
            </p:cNvPr>
            <p:cNvSpPr>
              <a:spLocks noChangeArrowheads="1"/>
            </p:cNvSpPr>
            <p:nvPr/>
          </p:nvSpPr>
          <p:spPr bwMode="auto">
            <a:xfrm>
              <a:off x="998" y="2003"/>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2" name="Oval 1036">
              <a:extLst>
                <a:ext uri="{FF2B5EF4-FFF2-40B4-BE49-F238E27FC236}">
                  <a16:creationId xmlns:a16="http://schemas.microsoft.com/office/drawing/2014/main" xmlns="" id="{E8F4B0CD-8303-4014-B504-E99A34C4FF5D}"/>
                </a:ext>
              </a:extLst>
            </p:cNvPr>
            <p:cNvSpPr>
              <a:spLocks noChangeArrowheads="1"/>
            </p:cNvSpPr>
            <p:nvPr/>
          </p:nvSpPr>
          <p:spPr bwMode="auto">
            <a:xfrm>
              <a:off x="1104" y="2180"/>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3" name="Oval 1037">
              <a:extLst>
                <a:ext uri="{FF2B5EF4-FFF2-40B4-BE49-F238E27FC236}">
                  <a16:creationId xmlns:a16="http://schemas.microsoft.com/office/drawing/2014/main" xmlns="" id="{9178552C-0949-4574-93ED-8B223097E4A0}"/>
                </a:ext>
              </a:extLst>
            </p:cNvPr>
            <p:cNvSpPr>
              <a:spLocks noChangeArrowheads="1"/>
            </p:cNvSpPr>
            <p:nvPr/>
          </p:nvSpPr>
          <p:spPr bwMode="auto">
            <a:xfrm>
              <a:off x="1183" y="2445"/>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4" name="Oval 1038">
              <a:extLst>
                <a:ext uri="{FF2B5EF4-FFF2-40B4-BE49-F238E27FC236}">
                  <a16:creationId xmlns:a16="http://schemas.microsoft.com/office/drawing/2014/main" xmlns="" id="{9561F004-8E8E-4767-8D4B-1DD47C0743A0}"/>
                </a:ext>
              </a:extLst>
            </p:cNvPr>
            <p:cNvSpPr>
              <a:spLocks noChangeArrowheads="1"/>
            </p:cNvSpPr>
            <p:nvPr/>
          </p:nvSpPr>
          <p:spPr bwMode="auto">
            <a:xfrm>
              <a:off x="1051" y="2711"/>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5" name="Oval 1039">
              <a:extLst>
                <a:ext uri="{FF2B5EF4-FFF2-40B4-BE49-F238E27FC236}">
                  <a16:creationId xmlns:a16="http://schemas.microsoft.com/office/drawing/2014/main" xmlns="" id="{B802ADD6-F62B-449B-A1C6-1565AA3629F9}"/>
                </a:ext>
              </a:extLst>
            </p:cNvPr>
            <p:cNvSpPr>
              <a:spLocks noChangeArrowheads="1"/>
            </p:cNvSpPr>
            <p:nvPr/>
          </p:nvSpPr>
          <p:spPr bwMode="auto">
            <a:xfrm>
              <a:off x="1369" y="2578"/>
              <a:ext cx="52"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6" name="Oval 1040">
              <a:extLst>
                <a:ext uri="{FF2B5EF4-FFF2-40B4-BE49-F238E27FC236}">
                  <a16:creationId xmlns:a16="http://schemas.microsoft.com/office/drawing/2014/main" xmlns="" id="{C3A88B46-64E1-4CFC-B582-D8B036AE1F9B}"/>
                </a:ext>
              </a:extLst>
            </p:cNvPr>
            <p:cNvSpPr>
              <a:spLocks noChangeArrowheads="1"/>
            </p:cNvSpPr>
            <p:nvPr/>
          </p:nvSpPr>
          <p:spPr bwMode="auto">
            <a:xfrm>
              <a:off x="1025" y="1738"/>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17" name="Group 1041">
              <a:extLst>
                <a:ext uri="{FF2B5EF4-FFF2-40B4-BE49-F238E27FC236}">
                  <a16:creationId xmlns:a16="http://schemas.microsoft.com/office/drawing/2014/main" xmlns="" id="{01D27792-C5D7-471A-92B6-137D6A190C7D}"/>
                </a:ext>
              </a:extLst>
            </p:cNvPr>
            <p:cNvGrpSpPr>
              <a:grpSpLocks/>
            </p:cNvGrpSpPr>
            <p:nvPr/>
          </p:nvGrpSpPr>
          <p:grpSpPr bwMode="auto">
            <a:xfrm>
              <a:off x="1712" y="1473"/>
              <a:ext cx="741" cy="1061"/>
              <a:chOff x="1712" y="1473"/>
              <a:chExt cx="741" cy="1061"/>
            </a:xfrm>
          </p:grpSpPr>
          <p:sp>
            <p:nvSpPr>
              <p:cNvPr id="22" name="Rectangle 1042">
                <a:extLst>
                  <a:ext uri="{FF2B5EF4-FFF2-40B4-BE49-F238E27FC236}">
                    <a16:creationId xmlns:a16="http://schemas.microsoft.com/office/drawing/2014/main" xmlns="" id="{EB1873DA-BE65-4A2E-B688-32C186AA3BC7}"/>
                  </a:ext>
                </a:extLst>
              </p:cNvPr>
              <p:cNvSpPr>
                <a:spLocks noChangeArrowheads="1"/>
              </p:cNvSpPr>
              <p:nvPr/>
            </p:nvSpPr>
            <p:spPr bwMode="auto">
              <a:xfrm>
                <a:off x="1871" y="1959"/>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3" name="Rectangle 1043">
                <a:extLst>
                  <a:ext uri="{FF2B5EF4-FFF2-40B4-BE49-F238E27FC236}">
                    <a16:creationId xmlns:a16="http://schemas.microsoft.com/office/drawing/2014/main" xmlns="" id="{C4BAE579-8E52-4219-9FDE-A27C4996FAD3}"/>
                  </a:ext>
                </a:extLst>
              </p:cNvPr>
              <p:cNvSpPr>
                <a:spLocks noChangeArrowheads="1"/>
              </p:cNvSpPr>
              <p:nvPr/>
            </p:nvSpPr>
            <p:spPr bwMode="auto">
              <a:xfrm>
                <a:off x="1712" y="1605"/>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4" name="Rectangle 1044">
                <a:extLst>
                  <a:ext uri="{FF2B5EF4-FFF2-40B4-BE49-F238E27FC236}">
                    <a16:creationId xmlns:a16="http://schemas.microsoft.com/office/drawing/2014/main" xmlns="" id="{F5D16E64-D112-413D-AA6E-228A875EDFE9}"/>
                  </a:ext>
                </a:extLst>
              </p:cNvPr>
              <p:cNvSpPr>
                <a:spLocks noChangeArrowheads="1"/>
              </p:cNvSpPr>
              <p:nvPr/>
            </p:nvSpPr>
            <p:spPr bwMode="auto">
              <a:xfrm>
                <a:off x="1924" y="1473"/>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5" name="Rectangle 1045">
                <a:extLst>
                  <a:ext uri="{FF2B5EF4-FFF2-40B4-BE49-F238E27FC236}">
                    <a16:creationId xmlns:a16="http://schemas.microsoft.com/office/drawing/2014/main" xmlns="" id="{9F612582-50DD-4E89-8FC1-681A4CC8FE3E}"/>
                  </a:ext>
                </a:extLst>
              </p:cNvPr>
              <p:cNvSpPr>
                <a:spLocks noChangeArrowheads="1"/>
              </p:cNvSpPr>
              <p:nvPr/>
            </p:nvSpPr>
            <p:spPr bwMode="auto">
              <a:xfrm>
                <a:off x="2003" y="2224"/>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6" name="Rectangle 1046">
                <a:extLst>
                  <a:ext uri="{FF2B5EF4-FFF2-40B4-BE49-F238E27FC236}">
                    <a16:creationId xmlns:a16="http://schemas.microsoft.com/office/drawing/2014/main" xmlns="" id="{4BAEFB35-3C27-48D6-9AA2-CDCD5D7EB558}"/>
                  </a:ext>
                </a:extLst>
              </p:cNvPr>
              <p:cNvSpPr>
                <a:spLocks noChangeArrowheads="1"/>
              </p:cNvSpPr>
              <p:nvPr/>
            </p:nvSpPr>
            <p:spPr bwMode="auto">
              <a:xfrm>
                <a:off x="1977" y="1694"/>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7" name="Rectangle 1047">
                <a:extLst>
                  <a:ext uri="{FF2B5EF4-FFF2-40B4-BE49-F238E27FC236}">
                    <a16:creationId xmlns:a16="http://schemas.microsoft.com/office/drawing/2014/main" xmlns="" id="{CF76B77D-255F-4F56-B782-26643824B08E}"/>
                  </a:ext>
                </a:extLst>
              </p:cNvPr>
              <p:cNvSpPr>
                <a:spLocks noChangeArrowheads="1"/>
              </p:cNvSpPr>
              <p:nvPr/>
            </p:nvSpPr>
            <p:spPr bwMode="auto">
              <a:xfrm>
                <a:off x="2083" y="1915"/>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8" name="Rectangle 1048">
                <a:extLst>
                  <a:ext uri="{FF2B5EF4-FFF2-40B4-BE49-F238E27FC236}">
                    <a16:creationId xmlns:a16="http://schemas.microsoft.com/office/drawing/2014/main" xmlns="" id="{81674ABD-DB46-42FA-A522-129D4A7ED4C9}"/>
                  </a:ext>
                </a:extLst>
              </p:cNvPr>
              <p:cNvSpPr>
                <a:spLocks noChangeArrowheads="1"/>
              </p:cNvSpPr>
              <p:nvPr/>
            </p:nvSpPr>
            <p:spPr bwMode="auto">
              <a:xfrm>
                <a:off x="2056" y="1473"/>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9" name="Rectangle 1049">
                <a:extLst>
                  <a:ext uri="{FF2B5EF4-FFF2-40B4-BE49-F238E27FC236}">
                    <a16:creationId xmlns:a16="http://schemas.microsoft.com/office/drawing/2014/main" xmlns="" id="{9C090EEC-1BF7-4594-835F-E7AC35643E3D}"/>
                  </a:ext>
                </a:extLst>
              </p:cNvPr>
              <p:cNvSpPr>
                <a:spLocks noChangeArrowheads="1"/>
              </p:cNvSpPr>
              <p:nvPr/>
            </p:nvSpPr>
            <p:spPr bwMode="auto">
              <a:xfrm>
                <a:off x="2215" y="1561"/>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0" name="Rectangle 1050">
                <a:extLst>
                  <a:ext uri="{FF2B5EF4-FFF2-40B4-BE49-F238E27FC236}">
                    <a16:creationId xmlns:a16="http://schemas.microsoft.com/office/drawing/2014/main" xmlns="" id="{DA68201F-F296-4DE5-BE0C-F79BE03B2281}"/>
                  </a:ext>
                </a:extLst>
              </p:cNvPr>
              <p:cNvSpPr>
                <a:spLocks noChangeArrowheads="1"/>
              </p:cNvSpPr>
              <p:nvPr/>
            </p:nvSpPr>
            <p:spPr bwMode="auto">
              <a:xfrm>
                <a:off x="2162" y="2048"/>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1" name="Rectangle 1051">
                <a:extLst>
                  <a:ext uri="{FF2B5EF4-FFF2-40B4-BE49-F238E27FC236}">
                    <a16:creationId xmlns:a16="http://schemas.microsoft.com/office/drawing/2014/main" xmlns="" id="{46B489F3-DAFA-4CB8-9897-BDC22167CC22}"/>
                  </a:ext>
                </a:extLst>
              </p:cNvPr>
              <p:cNvSpPr>
                <a:spLocks noChangeArrowheads="1"/>
              </p:cNvSpPr>
              <p:nvPr/>
            </p:nvSpPr>
            <p:spPr bwMode="auto">
              <a:xfrm>
                <a:off x="2241" y="1827"/>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2" name="Rectangle 1052">
                <a:extLst>
                  <a:ext uri="{FF2B5EF4-FFF2-40B4-BE49-F238E27FC236}">
                    <a16:creationId xmlns:a16="http://schemas.microsoft.com/office/drawing/2014/main" xmlns="" id="{D09511B8-93A0-41E6-B926-98C578924718}"/>
                  </a:ext>
                </a:extLst>
              </p:cNvPr>
              <p:cNvSpPr>
                <a:spLocks noChangeArrowheads="1"/>
              </p:cNvSpPr>
              <p:nvPr/>
            </p:nvSpPr>
            <p:spPr bwMode="auto">
              <a:xfrm>
                <a:off x="2215" y="2401"/>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3" name="Rectangle 1053">
                <a:extLst>
                  <a:ext uri="{FF2B5EF4-FFF2-40B4-BE49-F238E27FC236}">
                    <a16:creationId xmlns:a16="http://schemas.microsoft.com/office/drawing/2014/main" xmlns="" id="{3E0967E7-EB83-408A-BCC1-E05F1220C73E}"/>
                  </a:ext>
                </a:extLst>
              </p:cNvPr>
              <p:cNvSpPr>
                <a:spLocks noChangeArrowheads="1"/>
              </p:cNvSpPr>
              <p:nvPr/>
            </p:nvSpPr>
            <p:spPr bwMode="auto">
              <a:xfrm>
                <a:off x="2374" y="1959"/>
                <a:ext cx="52"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4" name="Rectangle 1054">
                <a:extLst>
                  <a:ext uri="{FF2B5EF4-FFF2-40B4-BE49-F238E27FC236}">
                    <a16:creationId xmlns:a16="http://schemas.microsoft.com/office/drawing/2014/main" xmlns="" id="{BBE33BCF-823C-4864-896D-9A6A12DB96FE}"/>
                  </a:ext>
                </a:extLst>
              </p:cNvPr>
              <p:cNvSpPr>
                <a:spLocks noChangeArrowheads="1"/>
              </p:cNvSpPr>
              <p:nvPr/>
            </p:nvSpPr>
            <p:spPr bwMode="auto">
              <a:xfrm>
                <a:off x="2374" y="2269"/>
                <a:ext cx="52"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5" name="Rectangle 1055">
                <a:extLst>
                  <a:ext uri="{FF2B5EF4-FFF2-40B4-BE49-F238E27FC236}">
                    <a16:creationId xmlns:a16="http://schemas.microsoft.com/office/drawing/2014/main" xmlns="" id="{0C08C556-0346-48E4-BDB5-DE914B6F17A3}"/>
                  </a:ext>
                </a:extLst>
              </p:cNvPr>
              <p:cNvSpPr>
                <a:spLocks noChangeArrowheads="1"/>
              </p:cNvSpPr>
              <p:nvPr/>
            </p:nvSpPr>
            <p:spPr bwMode="auto">
              <a:xfrm>
                <a:off x="2400" y="2445"/>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18" name="Rectangle 1056">
              <a:extLst>
                <a:ext uri="{FF2B5EF4-FFF2-40B4-BE49-F238E27FC236}">
                  <a16:creationId xmlns:a16="http://schemas.microsoft.com/office/drawing/2014/main" xmlns="" id="{01F331C8-A2E1-422D-9E8B-61E6F5A1FBE2}"/>
                </a:ext>
              </a:extLst>
            </p:cNvPr>
            <p:cNvSpPr>
              <a:spLocks noChangeArrowheads="1"/>
            </p:cNvSpPr>
            <p:nvPr/>
          </p:nvSpPr>
          <p:spPr bwMode="auto">
            <a:xfrm>
              <a:off x="337" y="1296"/>
              <a:ext cx="2592"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 name="Line 1057">
              <a:extLst>
                <a:ext uri="{FF2B5EF4-FFF2-40B4-BE49-F238E27FC236}">
                  <a16:creationId xmlns:a16="http://schemas.microsoft.com/office/drawing/2014/main" xmlns="" id="{B594D513-75C4-4996-87BE-ABAD51E153A2}"/>
                </a:ext>
              </a:extLst>
            </p:cNvPr>
            <p:cNvSpPr>
              <a:spLocks noChangeShapeType="1"/>
            </p:cNvSpPr>
            <p:nvPr/>
          </p:nvSpPr>
          <p:spPr bwMode="auto">
            <a:xfrm>
              <a:off x="1686" y="1384"/>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58">
              <a:extLst>
                <a:ext uri="{FF2B5EF4-FFF2-40B4-BE49-F238E27FC236}">
                  <a16:creationId xmlns:a16="http://schemas.microsoft.com/office/drawing/2014/main" xmlns="" id="{245F6FDF-ABBF-4007-83AB-54BBB8F29C81}"/>
                </a:ext>
              </a:extLst>
            </p:cNvPr>
            <p:cNvSpPr>
              <a:spLocks noChangeShapeType="1"/>
            </p:cNvSpPr>
            <p:nvPr/>
          </p:nvSpPr>
          <p:spPr bwMode="auto">
            <a:xfrm>
              <a:off x="1395" y="1428"/>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59">
              <a:extLst>
                <a:ext uri="{FF2B5EF4-FFF2-40B4-BE49-F238E27FC236}">
                  <a16:creationId xmlns:a16="http://schemas.microsoft.com/office/drawing/2014/main" xmlns="" id="{7C64F43E-0494-42DB-8093-CE0234BA18F8}"/>
                </a:ext>
              </a:extLst>
            </p:cNvPr>
            <p:cNvSpPr>
              <a:spLocks noChangeShapeType="1"/>
            </p:cNvSpPr>
            <p:nvPr/>
          </p:nvSpPr>
          <p:spPr bwMode="auto">
            <a:xfrm>
              <a:off x="1554" y="1428"/>
              <a:ext cx="79" cy="1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1060">
            <a:extLst>
              <a:ext uri="{FF2B5EF4-FFF2-40B4-BE49-F238E27FC236}">
                <a16:creationId xmlns:a16="http://schemas.microsoft.com/office/drawing/2014/main" xmlns="" id="{1588475C-34BB-481B-8826-BEF8275D3BE7}"/>
              </a:ext>
            </a:extLst>
          </p:cNvPr>
          <p:cNvGrpSpPr>
            <a:grpSpLocks/>
          </p:cNvGrpSpPr>
          <p:nvPr/>
        </p:nvGrpSpPr>
        <p:grpSpPr bwMode="auto">
          <a:xfrm>
            <a:off x="4648200" y="2475447"/>
            <a:ext cx="4113213" cy="2667000"/>
            <a:chOff x="2929" y="1296"/>
            <a:chExt cx="2591" cy="1680"/>
          </a:xfrm>
        </p:grpSpPr>
        <p:sp>
          <p:nvSpPr>
            <p:cNvPr id="37" name="Oval 1061">
              <a:extLst>
                <a:ext uri="{FF2B5EF4-FFF2-40B4-BE49-F238E27FC236}">
                  <a16:creationId xmlns:a16="http://schemas.microsoft.com/office/drawing/2014/main" xmlns="" id="{09F56A6B-DCD4-4B63-BA35-FB276F8145F4}"/>
                </a:ext>
              </a:extLst>
            </p:cNvPr>
            <p:cNvSpPr>
              <a:spLocks noChangeArrowheads="1"/>
            </p:cNvSpPr>
            <p:nvPr/>
          </p:nvSpPr>
          <p:spPr bwMode="auto">
            <a:xfrm>
              <a:off x="3352" y="2622"/>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8" name="Oval 1062">
              <a:extLst>
                <a:ext uri="{FF2B5EF4-FFF2-40B4-BE49-F238E27FC236}">
                  <a16:creationId xmlns:a16="http://schemas.microsoft.com/office/drawing/2014/main" xmlns="" id="{068D8517-49E8-4FBB-A73A-BFDEC123FF91}"/>
                </a:ext>
              </a:extLst>
            </p:cNvPr>
            <p:cNvSpPr>
              <a:spLocks noChangeArrowheads="1"/>
            </p:cNvSpPr>
            <p:nvPr/>
          </p:nvSpPr>
          <p:spPr bwMode="auto">
            <a:xfrm>
              <a:off x="3405" y="2313"/>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 name="Oval 1063">
              <a:extLst>
                <a:ext uri="{FF2B5EF4-FFF2-40B4-BE49-F238E27FC236}">
                  <a16:creationId xmlns:a16="http://schemas.microsoft.com/office/drawing/2014/main" xmlns="" id="{130D6132-FB15-425E-8C77-8A9B63BE807E}"/>
                </a:ext>
              </a:extLst>
            </p:cNvPr>
            <p:cNvSpPr>
              <a:spLocks noChangeArrowheads="1"/>
            </p:cNvSpPr>
            <p:nvPr/>
          </p:nvSpPr>
          <p:spPr bwMode="auto">
            <a:xfrm>
              <a:off x="3114" y="2445"/>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0" name="Oval 1064">
              <a:extLst>
                <a:ext uri="{FF2B5EF4-FFF2-40B4-BE49-F238E27FC236}">
                  <a16:creationId xmlns:a16="http://schemas.microsoft.com/office/drawing/2014/main" xmlns="" id="{6681D0C1-42CA-4111-BA0C-ABD22FD30056}"/>
                </a:ext>
              </a:extLst>
            </p:cNvPr>
            <p:cNvSpPr>
              <a:spLocks noChangeArrowheads="1"/>
            </p:cNvSpPr>
            <p:nvPr/>
          </p:nvSpPr>
          <p:spPr bwMode="auto">
            <a:xfrm>
              <a:off x="3273" y="2224"/>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1" name="Oval 1065">
              <a:extLst>
                <a:ext uri="{FF2B5EF4-FFF2-40B4-BE49-F238E27FC236}">
                  <a16:creationId xmlns:a16="http://schemas.microsoft.com/office/drawing/2014/main" xmlns="" id="{D4CDBD18-F10A-4555-A67D-9BCF30223302}"/>
                </a:ext>
              </a:extLst>
            </p:cNvPr>
            <p:cNvSpPr>
              <a:spLocks noChangeArrowheads="1"/>
            </p:cNvSpPr>
            <p:nvPr/>
          </p:nvSpPr>
          <p:spPr bwMode="auto">
            <a:xfrm>
              <a:off x="3537" y="2534"/>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2" name="Oval 1066">
              <a:extLst>
                <a:ext uri="{FF2B5EF4-FFF2-40B4-BE49-F238E27FC236}">
                  <a16:creationId xmlns:a16="http://schemas.microsoft.com/office/drawing/2014/main" xmlns="" id="{18137B5F-AA76-401C-BAD9-F4F06CEA8627}"/>
                </a:ext>
              </a:extLst>
            </p:cNvPr>
            <p:cNvSpPr>
              <a:spLocks noChangeArrowheads="1"/>
            </p:cNvSpPr>
            <p:nvPr/>
          </p:nvSpPr>
          <p:spPr bwMode="auto">
            <a:xfrm>
              <a:off x="3431" y="2048"/>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3" name="Oval 1067">
              <a:extLst>
                <a:ext uri="{FF2B5EF4-FFF2-40B4-BE49-F238E27FC236}">
                  <a16:creationId xmlns:a16="http://schemas.microsoft.com/office/drawing/2014/main" xmlns="" id="{870DA6AD-8339-45B8-A715-B80B87D0224E}"/>
                </a:ext>
              </a:extLst>
            </p:cNvPr>
            <p:cNvSpPr>
              <a:spLocks noChangeArrowheads="1"/>
            </p:cNvSpPr>
            <p:nvPr/>
          </p:nvSpPr>
          <p:spPr bwMode="auto">
            <a:xfrm>
              <a:off x="3564" y="2269"/>
              <a:ext cx="52"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4" name="Oval 1068">
              <a:extLst>
                <a:ext uri="{FF2B5EF4-FFF2-40B4-BE49-F238E27FC236}">
                  <a16:creationId xmlns:a16="http://schemas.microsoft.com/office/drawing/2014/main" xmlns="" id="{D6D8FE5E-7FBE-4BC2-858D-CAD041A1DB46}"/>
                </a:ext>
              </a:extLst>
            </p:cNvPr>
            <p:cNvSpPr>
              <a:spLocks noChangeArrowheads="1"/>
            </p:cNvSpPr>
            <p:nvPr/>
          </p:nvSpPr>
          <p:spPr bwMode="auto">
            <a:xfrm>
              <a:off x="3590" y="2003"/>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5" name="Oval 1069">
              <a:extLst>
                <a:ext uri="{FF2B5EF4-FFF2-40B4-BE49-F238E27FC236}">
                  <a16:creationId xmlns:a16="http://schemas.microsoft.com/office/drawing/2014/main" xmlns="" id="{47BFD095-F2A5-4609-93FB-39874111AAD5}"/>
                </a:ext>
              </a:extLst>
            </p:cNvPr>
            <p:cNvSpPr>
              <a:spLocks noChangeArrowheads="1"/>
            </p:cNvSpPr>
            <p:nvPr/>
          </p:nvSpPr>
          <p:spPr bwMode="auto">
            <a:xfrm>
              <a:off x="3696" y="2180"/>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6" name="Oval 1070">
              <a:extLst>
                <a:ext uri="{FF2B5EF4-FFF2-40B4-BE49-F238E27FC236}">
                  <a16:creationId xmlns:a16="http://schemas.microsoft.com/office/drawing/2014/main" xmlns="" id="{5F7D7256-B920-4973-9C5E-EEFC98FE64A9}"/>
                </a:ext>
              </a:extLst>
            </p:cNvPr>
            <p:cNvSpPr>
              <a:spLocks noChangeArrowheads="1"/>
            </p:cNvSpPr>
            <p:nvPr/>
          </p:nvSpPr>
          <p:spPr bwMode="auto">
            <a:xfrm>
              <a:off x="3775" y="2445"/>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7" name="Oval 1071">
              <a:extLst>
                <a:ext uri="{FF2B5EF4-FFF2-40B4-BE49-F238E27FC236}">
                  <a16:creationId xmlns:a16="http://schemas.microsoft.com/office/drawing/2014/main" xmlns="" id="{24CFD078-9F19-4CF9-9ED9-E5CCEDC5C933}"/>
                </a:ext>
              </a:extLst>
            </p:cNvPr>
            <p:cNvSpPr>
              <a:spLocks noChangeArrowheads="1"/>
            </p:cNvSpPr>
            <p:nvPr/>
          </p:nvSpPr>
          <p:spPr bwMode="auto">
            <a:xfrm>
              <a:off x="3643" y="2711"/>
              <a:ext cx="53" cy="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8" name="Oval 1072">
              <a:extLst>
                <a:ext uri="{FF2B5EF4-FFF2-40B4-BE49-F238E27FC236}">
                  <a16:creationId xmlns:a16="http://schemas.microsoft.com/office/drawing/2014/main" xmlns="" id="{9C0568CB-AC14-40E5-B618-FF848AF2EAD9}"/>
                </a:ext>
              </a:extLst>
            </p:cNvPr>
            <p:cNvSpPr>
              <a:spLocks noChangeArrowheads="1"/>
            </p:cNvSpPr>
            <p:nvPr/>
          </p:nvSpPr>
          <p:spPr bwMode="auto">
            <a:xfrm>
              <a:off x="3960" y="2578"/>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9" name="Oval 1073">
              <a:extLst>
                <a:ext uri="{FF2B5EF4-FFF2-40B4-BE49-F238E27FC236}">
                  <a16:creationId xmlns:a16="http://schemas.microsoft.com/office/drawing/2014/main" xmlns="" id="{8485D21F-22F6-4CD6-92E8-819A348DCF1D}"/>
                </a:ext>
              </a:extLst>
            </p:cNvPr>
            <p:cNvSpPr>
              <a:spLocks noChangeArrowheads="1"/>
            </p:cNvSpPr>
            <p:nvPr/>
          </p:nvSpPr>
          <p:spPr bwMode="auto">
            <a:xfrm>
              <a:off x="3616" y="1738"/>
              <a:ext cx="53" cy="8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0" name="Rectangle 1074">
              <a:extLst>
                <a:ext uri="{FF2B5EF4-FFF2-40B4-BE49-F238E27FC236}">
                  <a16:creationId xmlns:a16="http://schemas.microsoft.com/office/drawing/2014/main" xmlns="" id="{774B428E-9122-4528-8A1E-D4020B8B0210}"/>
                </a:ext>
              </a:extLst>
            </p:cNvPr>
            <p:cNvSpPr>
              <a:spLocks noChangeArrowheads="1"/>
            </p:cNvSpPr>
            <p:nvPr/>
          </p:nvSpPr>
          <p:spPr bwMode="auto">
            <a:xfrm>
              <a:off x="4462" y="1959"/>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 name="Rectangle 1075">
              <a:extLst>
                <a:ext uri="{FF2B5EF4-FFF2-40B4-BE49-F238E27FC236}">
                  <a16:creationId xmlns:a16="http://schemas.microsoft.com/office/drawing/2014/main" xmlns="" id="{E88DFF92-28C7-4382-94B0-B61978924658}"/>
                </a:ext>
              </a:extLst>
            </p:cNvPr>
            <p:cNvSpPr>
              <a:spLocks noChangeArrowheads="1"/>
            </p:cNvSpPr>
            <p:nvPr/>
          </p:nvSpPr>
          <p:spPr bwMode="auto">
            <a:xfrm>
              <a:off x="4304" y="1605"/>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2" name="Rectangle 1076">
              <a:extLst>
                <a:ext uri="{FF2B5EF4-FFF2-40B4-BE49-F238E27FC236}">
                  <a16:creationId xmlns:a16="http://schemas.microsoft.com/office/drawing/2014/main" xmlns="" id="{E00F259C-B336-4E0D-9ABB-9B06D9617294}"/>
                </a:ext>
              </a:extLst>
            </p:cNvPr>
            <p:cNvSpPr>
              <a:spLocks noChangeArrowheads="1"/>
            </p:cNvSpPr>
            <p:nvPr/>
          </p:nvSpPr>
          <p:spPr bwMode="auto">
            <a:xfrm>
              <a:off x="4515" y="1473"/>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3" name="Rectangle 1077">
              <a:extLst>
                <a:ext uri="{FF2B5EF4-FFF2-40B4-BE49-F238E27FC236}">
                  <a16:creationId xmlns:a16="http://schemas.microsoft.com/office/drawing/2014/main" xmlns="" id="{7531E304-1ED7-495E-80C0-6A72DA20FE9E}"/>
                </a:ext>
              </a:extLst>
            </p:cNvPr>
            <p:cNvSpPr>
              <a:spLocks noChangeArrowheads="1"/>
            </p:cNvSpPr>
            <p:nvPr/>
          </p:nvSpPr>
          <p:spPr bwMode="auto">
            <a:xfrm>
              <a:off x="4595" y="2224"/>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4" name="Rectangle 1078">
              <a:extLst>
                <a:ext uri="{FF2B5EF4-FFF2-40B4-BE49-F238E27FC236}">
                  <a16:creationId xmlns:a16="http://schemas.microsoft.com/office/drawing/2014/main" xmlns="" id="{FD77CED6-7CD2-4697-872B-DD47D43408A7}"/>
                </a:ext>
              </a:extLst>
            </p:cNvPr>
            <p:cNvSpPr>
              <a:spLocks noChangeArrowheads="1"/>
            </p:cNvSpPr>
            <p:nvPr/>
          </p:nvSpPr>
          <p:spPr bwMode="auto">
            <a:xfrm>
              <a:off x="4568" y="1694"/>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5" name="Rectangle 1079">
              <a:extLst>
                <a:ext uri="{FF2B5EF4-FFF2-40B4-BE49-F238E27FC236}">
                  <a16:creationId xmlns:a16="http://schemas.microsoft.com/office/drawing/2014/main" xmlns="" id="{BB649AA7-A63C-491A-8337-C11E18358260}"/>
                </a:ext>
              </a:extLst>
            </p:cNvPr>
            <p:cNvSpPr>
              <a:spLocks noChangeArrowheads="1"/>
            </p:cNvSpPr>
            <p:nvPr/>
          </p:nvSpPr>
          <p:spPr bwMode="auto">
            <a:xfrm>
              <a:off x="4674" y="1915"/>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6" name="Rectangle 1080">
              <a:extLst>
                <a:ext uri="{FF2B5EF4-FFF2-40B4-BE49-F238E27FC236}">
                  <a16:creationId xmlns:a16="http://schemas.microsoft.com/office/drawing/2014/main" xmlns="" id="{8580982A-5919-4023-91D0-097B5174D336}"/>
                </a:ext>
              </a:extLst>
            </p:cNvPr>
            <p:cNvSpPr>
              <a:spLocks noChangeArrowheads="1"/>
            </p:cNvSpPr>
            <p:nvPr/>
          </p:nvSpPr>
          <p:spPr bwMode="auto">
            <a:xfrm>
              <a:off x="4648" y="1473"/>
              <a:ext cx="52"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7" name="Rectangle 1081">
              <a:extLst>
                <a:ext uri="{FF2B5EF4-FFF2-40B4-BE49-F238E27FC236}">
                  <a16:creationId xmlns:a16="http://schemas.microsoft.com/office/drawing/2014/main" xmlns="" id="{F6D36ACF-C6CB-4635-B9A0-026EEB5AC066}"/>
                </a:ext>
              </a:extLst>
            </p:cNvPr>
            <p:cNvSpPr>
              <a:spLocks noChangeArrowheads="1"/>
            </p:cNvSpPr>
            <p:nvPr/>
          </p:nvSpPr>
          <p:spPr bwMode="auto">
            <a:xfrm>
              <a:off x="4806" y="1561"/>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8" name="Rectangle 1082">
              <a:extLst>
                <a:ext uri="{FF2B5EF4-FFF2-40B4-BE49-F238E27FC236}">
                  <a16:creationId xmlns:a16="http://schemas.microsoft.com/office/drawing/2014/main" xmlns="" id="{28755BA3-8CA3-46CB-9B9C-73B3F10DBFD7}"/>
                </a:ext>
              </a:extLst>
            </p:cNvPr>
            <p:cNvSpPr>
              <a:spLocks noChangeArrowheads="1"/>
            </p:cNvSpPr>
            <p:nvPr/>
          </p:nvSpPr>
          <p:spPr bwMode="auto">
            <a:xfrm>
              <a:off x="4753" y="2048"/>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9" name="Rectangle 1083">
              <a:extLst>
                <a:ext uri="{FF2B5EF4-FFF2-40B4-BE49-F238E27FC236}">
                  <a16:creationId xmlns:a16="http://schemas.microsoft.com/office/drawing/2014/main" xmlns="" id="{BF06587B-725E-4CD0-ACE5-D893D304363F}"/>
                </a:ext>
              </a:extLst>
            </p:cNvPr>
            <p:cNvSpPr>
              <a:spLocks noChangeArrowheads="1"/>
            </p:cNvSpPr>
            <p:nvPr/>
          </p:nvSpPr>
          <p:spPr bwMode="auto">
            <a:xfrm>
              <a:off x="4833" y="1827"/>
              <a:ext cx="52"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0" name="Rectangle 1084">
              <a:extLst>
                <a:ext uri="{FF2B5EF4-FFF2-40B4-BE49-F238E27FC236}">
                  <a16:creationId xmlns:a16="http://schemas.microsoft.com/office/drawing/2014/main" xmlns="" id="{0D941268-7C69-4F71-BBF2-E2223FE062AF}"/>
                </a:ext>
              </a:extLst>
            </p:cNvPr>
            <p:cNvSpPr>
              <a:spLocks noChangeArrowheads="1"/>
            </p:cNvSpPr>
            <p:nvPr/>
          </p:nvSpPr>
          <p:spPr bwMode="auto">
            <a:xfrm>
              <a:off x="4806" y="2401"/>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 name="Rectangle 1085">
              <a:extLst>
                <a:ext uri="{FF2B5EF4-FFF2-40B4-BE49-F238E27FC236}">
                  <a16:creationId xmlns:a16="http://schemas.microsoft.com/office/drawing/2014/main" xmlns="" id="{0117AB10-B768-4B28-962D-7832F94B769E}"/>
                </a:ext>
              </a:extLst>
            </p:cNvPr>
            <p:cNvSpPr>
              <a:spLocks noChangeArrowheads="1"/>
            </p:cNvSpPr>
            <p:nvPr/>
          </p:nvSpPr>
          <p:spPr bwMode="auto">
            <a:xfrm>
              <a:off x="4965" y="1959"/>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2" name="Rectangle 1086">
              <a:extLst>
                <a:ext uri="{FF2B5EF4-FFF2-40B4-BE49-F238E27FC236}">
                  <a16:creationId xmlns:a16="http://schemas.microsoft.com/office/drawing/2014/main" xmlns="" id="{504B3420-AEBC-41B1-A5BF-66FE17A55E91}"/>
                </a:ext>
              </a:extLst>
            </p:cNvPr>
            <p:cNvSpPr>
              <a:spLocks noChangeArrowheads="1"/>
            </p:cNvSpPr>
            <p:nvPr/>
          </p:nvSpPr>
          <p:spPr bwMode="auto">
            <a:xfrm>
              <a:off x="4965" y="2269"/>
              <a:ext cx="53" cy="88"/>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3" name="Rectangle 1087">
              <a:extLst>
                <a:ext uri="{FF2B5EF4-FFF2-40B4-BE49-F238E27FC236}">
                  <a16:creationId xmlns:a16="http://schemas.microsoft.com/office/drawing/2014/main" xmlns="" id="{65C5A12B-FB0E-4817-BBD3-46E6270A72E4}"/>
                </a:ext>
              </a:extLst>
            </p:cNvPr>
            <p:cNvSpPr>
              <a:spLocks noChangeArrowheads="1"/>
            </p:cNvSpPr>
            <p:nvPr/>
          </p:nvSpPr>
          <p:spPr bwMode="auto">
            <a:xfrm>
              <a:off x="4991" y="2445"/>
              <a:ext cx="53" cy="89"/>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4" name="Rectangle 1088">
              <a:extLst>
                <a:ext uri="{FF2B5EF4-FFF2-40B4-BE49-F238E27FC236}">
                  <a16:creationId xmlns:a16="http://schemas.microsoft.com/office/drawing/2014/main" xmlns="" id="{69C5DA99-0045-4D26-907A-C54EA2435675}"/>
                </a:ext>
              </a:extLst>
            </p:cNvPr>
            <p:cNvSpPr>
              <a:spLocks noChangeArrowheads="1"/>
            </p:cNvSpPr>
            <p:nvPr/>
          </p:nvSpPr>
          <p:spPr bwMode="auto">
            <a:xfrm>
              <a:off x="2929" y="1296"/>
              <a:ext cx="2591"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5" name="Line 1089">
              <a:extLst>
                <a:ext uri="{FF2B5EF4-FFF2-40B4-BE49-F238E27FC236}">
                  <a16:creationId xmlns:a16="http://schemas.microsoft.com/office/drawing/2014/main" xmlns="" id="{3A9CC121-F79E-4C87-BB6D-7780DD53637B}"/>
                </a:ext>
              </a:extLst>
            </p:cNvPr>
            <p:cNvSpPr>
              <a:spLocks noChangeShapeType="1"/>
            </p:cNvSpPr>
            <p:nvPr/>
          </p:nvSpPr>
          <p:spPr bwMode="auto">
            <a:xfrm>
              <a:off x="3552" y="1392"/>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090">
              <a:extLst>
                <a:ext uri="{FF2B5EF4-FFF2-40B4-BE49-F238E27FC236}">
                  <a16:creationId xmlns:a16="http://schemas.microsoft.com/office/drawing/2014/main" xmlns="" id="{5A94E727-30EE-4B15-9023-B9FCF114E088}"/>
                </a:ext>
              </a:extLst>
            </p:cNvPr>
            <p:cNvSpPr>
              <a:spLocks noChangeShapeType="1"/>
            </p:cNvSpPr>
            <p:nvPr/>
          </p:nvSpPr>
          <p:spPr bwMode="auto">
            <a:xfrm>
              <a:off x="4176" y="1344"/>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091">
              <a:extLst>
                <a:ext uri="{FF2B5EF4-FFF2-40B4-BE49-F238E27FC236}">
                  <a16:creationId xmlns:a16="http://schemas.microsoft.com/office/drawing/2014/main" xmlns="" id="{5285804B-9F40-4961-9249-587414D81FFF}"/>
                </a:ext>
              </a:extLst>
            </p:cNvPr>
            <p:cNvSpPr>
              <a:spLocks noChangeShapeType="1"/>
            </p:cNvSpPr>
            <p:nvPr/>
          </p:nvSpPr>
          <p:spPr bwMode="auto">
            <a:xfrm>
              <a:off x="3888" y="1392"/>
              <a:ext cx="576"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 name="组合 67">
            <a:extLst>
              <a:ext uri="{FF2B5EF4-FFF2-40B4-BE49-F238E27FC236}">
                <a16:creationId xmlns:a16="http://schemas.microsoft.com/office/drawing/2014/main" xmlns="" id="{7B5366A5-6643-48CC-99EE-C0B1F1169402}"/>
              </a:ext>
            </a:extLst>
          </p:cNvPr>
          <p:cNvGrpSpPr/>
          <p:nvPr/>
        </p:nvGrpSpPr>
        <p:grpSpPr>
          <a:xfrm>
            <a:off x="3977482" y="3085047"/>
            <a:ext cx="3261518" cy="3224273"/>
            <a:chOff x="3977482" y="2667000"/>
            <a:chExt cx="3261518" cy="3224273"/>
          </a:xfrm>
        </p:grpSpPr>
        <p:sp>
          <p:nvSpPr>
            <p:cNvPr id="69" name="Text Box 1093">
              <a:extLst>
                <a:ext uri="{FF2B5EF4-FFF2-40B4-BE49-F238E27FC236}">
                  <a16:creationId xmlns:a16="http://schemas.microsoft.com/office/drawing/2014/main" xmlns="" id="{EDD93856-E945-4334-8F39-5A84BC416FB0}"/>
                </a:ext>
              </a:extLst>
            </p:cNvPr>
            <p:cNvSpPr txBox="1">
              <a:spLocks noChangeArrowheads="1"/>
            </p:cNvSpPr>
            <p:nvPr/>
          </p:nvSpPr>
          <p:spPr bwMode="auto">
            <a:xfrm>
              <a:off x="3977482" y="549116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支持向量</a:t>
              </a:r>
            </a:p>
          </p:txBody>
        </p:sp>
        <p:grpSp>
          <p:nvGrpSpPr>
            <p:cNvPr id="70" name="组合 69">
              <a:extLst>
                <a:ext uri="{FF2B5EF4-FFF2-40B4-BE49-F238E27FC236}">
                  <a16:creationId xmlns:a16="http://schemas.microsoft.com/office/drawing/2014/main" xmlns="" id="{B4BFB8F7-B2F2-4966-9D0C-303F77F807EC}"/>
                </a:ext>
              </a:extLst>
            </p:cNvPr>
            <p:cNvGrpSpPr/>
            <p:nvPr/>
          </p:nvGrpSpPr>
          <p:grpSpPr>
            <a:xfrm>
              <a:off x="4648200" y="2667000"/>
              <a:ext cx="2590800" cy="2819400"/>
              <a:chOff x="4648200" y="2667000"/>
              <a:chExt cx="2590800" cy="2819400"/>
            </a:xfrm>
          </p:grpSpPr>
          <p:sp>
            <p:nvSpPr>
              <p:cNvPr id="71" name="Line 1094">
                <a:extLst>
                  <a:ext uri="{FF2B5EF4-FFF2-40B4-BE49-F238E27FC236}">
                    <a16:creationId xmlns:a16="http://schemas.microsoft.com/office/drawing/2014/main" xmlns="" id="{2256D495-4467-4A42-B8D5-9D6B1FBFF7CF}"/>
                  </a:ext>
                </a:extLst>
              </p:cNvPr>
              <p:cNvSpPr>
                <a:spLocks noChangeShapeType="1"/>
              </p:cNvSpPr>
              <p:nvPr/>
            </p:nvSpPr>
            <p:spPr bwMode="auto">
              <a:xfrm flipV="1">
                <a:off x="4648200" y="2667000"/>
                <a:ext cx="2209800" cy="2819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095">
                <a:extLst>
                  <a:ext uri="{FF2B5EF4-FFF2-40B4-BE49-F238E27FC236}">
                    <a16:creationId xmlns:a16="http://schemas.microsoft.com/office/drawing/2014/main" xmlns="" id="{8B49529C-3E0B-4A92-A4E9-5B80A56226FB}"/>
                  </a:ext>
                </a:extLst>
              </p:cNvPr>
              <p:cNvSpPr>
                <a:spLocks noChangeShapeType="1"/>
              </p:cNvSpPr>
              <p:nvPr/>
            </p:nvSpPr>
            <p:spPr bwMode="auto">
              <a:xfrm flipV="1">
                <a:off x="4648200" y="3200400"/>
                <a:ext cx="2438400" cy="2286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096">
                <a:extLst>
                  <a:ext uri="{FF2B5EF4-FFF2-40B4-BE49-F238E27FC236}">
                    <a16:creationId xmlns:a16="http://schemas.microsoft.com/office/drawing/2014/main" xmlns="" id="{BF1471BF-5F95-42E8-8BB5-FC2DE85D77CE}"/>
                  </a:ext>
                </a:extLst>
              </p:cNvPr>
              <p:cNvSpPr>
                <a:spLocks noChangeShapeType="1"/>
              </p:cNvSpPr>
              <p:nvPr/>
            </p:nvSpPr>
            <p:spPr bwMode="auto">
              <a:xfrm flipV="1">
                <a:off x="4649788" y="3657600"/>
                <a:ext cx="2589212" cy="1828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097">
                <a:extLst>
                  <a:ext uri="{FF2B5EF4-FFF2-40B4-BE49-F238E27FC236}">
                    <a16:creationId xmlns:a16="http://schemas.microsoft.com/office/drawing/2014/main" xmlns="" id="{AA6F10BC-D47E-41B6-B9BE-5502342E3CAA}"/>
                  </a:ext>
                </a:extLst>
              </p:cNvPr>
              <p:cNvSpPr>
                <a:spLocks noChangeShapeType="1"/>
              </p:cNvSpPr>
              <p:nvPr/>
            </p:nvSpPr>
            <p:spPr bwMode="auto">
              <a:xfrm flipV="1">
                <a:off x="4649788" y="4191000"/>
                <a:ext cx="1598612" cy="1295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098">
                <a:extLst>
                  <a:ext uri="{FF2B5EF4-FFF2-40B4-BE49-F238E27FC236}">
                    <a16:creationId xmlns:a16="http://schemas.microsoft.com/office/drawing/2014/main" xmlns="" id="{A6AAEF94-547A-47BF-AB16-111B2C97A2EC}"/>
                  </a:ext>
                </a:extLst>
              </p:cNvPr>
              <p:cNvSpPr>
                <a:spLocks noChangeShapeType="1"/>
              </p:cNvSpPr>
              <p:nvPr/>
            </p:nvSpPr>
            <p:spPr bwMode="auto">
              <a:xfrm flipV="1">
                <a:off x="4649788" y="2895600"/>
                <a:ext cx="1065212" cy="2590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76" name="Group 1099">
            <a:extLst>
              <a:ext uri="{FF2B5EF4-FFF2-40B4-BE49-F238E27FC236}">
                <a16:creationId xmlns:a16="http://schemas.microsoft.com/office/drawing/2014/main" xmlns="" id="{C0526942-2085-4F2B-ACDD-B9FA47DF6F8A}"/>
              </a:ext>
            </a:extLst>
          </p:cNvPr>
          <p:cNvGrpSpPr>
            <a:grpSpLocks/>
          </p:cNvGrpSpPr>
          <p:nvPr/>
        </p:nvGrpSpPr>
        <p:grpSpPr bwMode="auto">
          <a:xfrm>
            <a:off x="1543050" y="3770847"/>
            <a:ext cx="1184275" cy="2179638"/>
            <a:chOff x="982" y="2112"/>
            <a:chExt cx="746" cy="1373"/>
          </a:xfrm>
        </p:grpSpPr>
        <p:sp>
          <p:nvSpPr>
            <p:cNvPr id="77" name="Text Box 1100">
              <a:extLst>
                <a:ext uri="{FF2B5EF4-FFF2-40B4-BE49-F238E27FC236}">
                  <a16:creationId xmlns:a16="http://schemas.microsoft.com/office/drawing/2014/main" xmlns="" id="{00A82300-F369-4396-ABC4-D3EFEFF56887}"/>
                </a:ext>
              </a:extLst>
            </p:cNvPr>
            <p:cNvSpPr txBox="1">
              <a:spLocks noChangeArrowheads="1"/>
            </p:cNvSpPr>
            <p:nvPr/>
          </p:nvSpPr>
          <p:spPr bwMode="auto">
            <a:xfrm>
              <a:off x="982" y="3233"/>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小边缘</a:t>
              </a:r>
              <a:endParaRPr lang="en-US" altLang="zh-CN" sz="2000" dirty="0">
                <a:latin typeface="微软雅黑" panose="020B0503020204020204" pitchFamily="34" charset="-122"/>
                <a:ea typeface="微软雅黑" panose="020B0503020204020204" pitchFamily="34" charset="-122"/>
              </a:endParaRPr>
            </a:p>
          </p:txBody>
        </p:sp>
        <p:sp>
          <p:nvSpPr>
            <p:cNvPr id="78" name="Line 1101">
              <a:extLst>
                <a:ext uri="{FF2B5EF4-FFF2-40B4-BE49-F238E27FC236}">
                  <a16:creationId xmlns:a16="http://schemas.microsoft.com/office/drawing/2014/main" xmlns="" id="{FF48CA4A-5A59-495F-8D1F-65187BA863BE}"/>
                </a:ext>
              </a:extLst>
            </p:cNvPr>
            <p:cNvSpPr>
              <a:spLocks noChangeShapeType="1"/>
            </p:cNvSpPr>
            <p:nvPr/>
          </p:nvSpPr>
          <p:spPr bwMode="auto">
            <a:xfrm flipV="1">
              <a:off x="1440" y="2112"/>
              <a:ext cx="288" cy="48"/>
            </a:xfrm>
            <a:prstGeom prst="line">
              <a:avLst/>
            </a:prstGeom>
            <a:noFill/>
            <a:ln w="9525">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 name="Line 1102">
              <a:extLst>
                <a:ext uri="{FF2B5EF4-FFF2-40B4-BE49-F238E27FC236}">
                  <a16:creationId xmlns:a16="http://schemas.microsoft.com/office/drawing/2014/main" xmlns="" id="{629828F0-51DB-4E68-97DC-E923FD02AFC7}"/>
                </a:ext>
              </a:extLst>
            </p:cNvPr>
            <p:cNvSpPr>
              <a:spLocks noChangeShapeType="1"/>
            </p:cNvSpPr>
            <p:nvPr/>
          </p:nvSpPr>
          <p:spPr bwMode="auto">
            <a:xfrm flipV="1">
              <a:off x="1344" y="2160"/>
              <a:ext cx="240" cy="1056"/>
            </a:xfrm>
            <a:prstGeom prst="line">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0" name="Group 1103">
            <a:extLst>
              <a:ext uri="{FF2B5EF4-FFF2-40B4-BE49-F238E27FC236}">
                <a16:creationId xmlns:a16="http://schemas.microsoft.com/office/drawing/2014/main" xmlns="" id="{5200E206-2FE2-474E-AFF6-3EBCE2D10EFA}"/>
              </a:ext>
            </a:extLst>
          </p:cNvPr>
          <p:cNvGrpSpPr>
            <a:grpSpLocks/>
          </p:cNvGrpSpPr>
          <p:nvPr/>
        </p:nvGrpSpPr>
        <p:grpSpPr bwMode="auto">
          <a:xfrm>
            <a:off x="5832478" y="3085047"/>
            <a:ext cx="954088" cy="2865438"/>
            <a:chOff x="3674" y="1680"/>
            <a:chExt cx="601" cy="1805"/>
          </a:xfrm>
        </p:grpSpPr>
        <p:sp>
          <p:nvSpPr>
            <p:cNvPr id="81" name="Text Box 1104">
              <a:extLst>
                <a:ext uri="{FF2B5EF4-FFF2-40B4-BE49-F238E27FC236}">
                  <a16:creationId xmlns:a16="http://schemas.microsoft.com/office/drawing/2014/main" xmlns="" id="{BD07DD3A-2BD8-482E-A701-87C818A1E6D5}"/>
                </a:ext>
              </a:extLst>
            </p:cNvPr>
            <p:cNvSpPr txBox="1">
              <a:spLocks noChangeArrowheads="1"/>
            </p:cNvSpPr>
            <p:nvPr/>
          </p:nvSpPr>
          <p:spPr bwMode="auto">
            <a:xfrm>
              <a:off x="3674" y="3233"/>
              <a:ext cx="6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大边缘</a:t>
              </a:r>
              <a:endParaRPr lang="en-US" altLang="zh-CN" sz="2000" dirty="0">
                <a:latin typeface="微软雅黑" panose="020B0503020204020204" pitchFamily="34" charset="-122"/>
                <a:ea typeface="微软雅黑" panose="020B0503020204020204" pitchFamily="34" charset="-122"/>
              </a:endParaRPr>
            </a:p>
          </p:txBody>
        </p:sp>
        <p:sp>
          <p:nvSpPr>
            <p:cNvPr id="82" name="Line 1105">
              <a:extLst>
                <a:ext uri="{FF2B5EF4-FFF2-40B4-BE49-F238E27FC236}">
                  <a16:creationId xmlns:a16="http://schemas.microsoft.com/office/drawing/2014/main" xmlns="" id="{0064E9F6-6E3C-4CAA-A313-177AC8D8225C}"/>
                </a:ext>
              </a:extLst>
            </p:cNvPr>
            <p:cNvSpPr>
              <a:spLocks noChangeShapeType="1"/>
            </p:cNvSpPr>
            <p:nvPr/>
          </p:nvSpPr>
          <p:spPr bwMode="auto">
            <a:xfrm flipV="1">
              <a:off x="3744" y="1680"/>
              <a:ext cx="528" cy="240"/>
            </a:xfrm>
            <a:prstGeom prst="line">
              <a:avLst/>
            </a:prstGeom>
            <a:noFill/>
            <a:ln w="9525">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3" name="Line 1106">
              <a:extLst>
                <a:ext uri="{FF2B5EF4-FFF2-40B4-BE49-F238E27FC236}">
                  <a16:creationId xmlns:a16="http://schemas.microsoft.com/office/drawing/2014/main" xmlns="" id="{745AE0B3-B5C0-495A-A89B-29FBA8CCF1D6}"/>
                </a:ext>
              </a:extLst>
            </p:cNvPr>
            <p:cNvSpPr>
              <a:spLocks noChangeShapeType="1"/>
            </p:cNvSpPr>
            <p:nvPr/>
          </p:nvSpPr>
          <p:spPr bwMode="auto">
            <a:xfrm flipV="1">
              <a:off x="4032" y="1728"/>
              <a:ext cx="96" cy="1488"/>
            </a:xfrm>
            <a:prstGeom prst="line">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4" name="Rectangle 5">
            <a:extLst>
              <a:ext uri="{FF2B5EF4-FFF2-40B4-BE49-F238E27FC236}">
                <a16:creationId xmlns:a16="http://schemas.microsoft.com/office/drawing/2014/main" xmlns="" id="{299E2D0A-4E4B-4995-9C8B-DC32D9716254}"/>
              </a:ext>
            </a:extLst>
          </p:cNvPr>
          <p:cNvSpPr>
            <a:spLocks noChangeArrowheads="1"/>
          </p:cNvSpPr>
          <p:nvPr/>
        </p:nvSpPr>
        <p:spPr bwMode="auto">
          <a:xfrm>
            <a:off x="526257" y="1110743"/>
            <a:ext cx="8045450"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支持向量机的标准：</a:t>
            </a:r>
            <a:r>
              <a:rPr lang="zh-CN" altLang="en-US" sz="2400" dirty="0">
                <a:latin typeface="微软雅黑" panose="020B0503020204020204" pitchFamily="34" charset="-122"/>
                <a:ea typeface="微软雅黑" panose="020B0503020204020204" pitchFamily="34" charset="-122"/>
              </a:rPr>
              <a:t>寻找具有最大边缘的超平面，即最大边缘超平面</a:t>
            </a:r>
            <a:r>
              <a:rPr lang="en-US" altLang="zh-CN" sz="2400" dirty="0">
                <a:latin typeface="微软雅黑" panose="020B0503020204020204" pitchFamily="34" charset="-122"/>
                <a:ea typeface="微软雅黑" panose="020B0503020204020204" pitchFamily="34" charset="-122"/>
              </a:rPr>
              <a:t> (MMH)</a:t>
            </a:r>
          </a:p>
        </p:txBody>
      </p:sp>
    </p:spTree>
    <p:extLst>
      <p:ext uri="{BB962C8B-B14F-4D97-AF65-F5344CB8AC3E}">
        <p14:creationId xmlns:p14="http://schemas.microsoft.com/office/powerpoint/2010/main" val="38394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slide(fromLef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dissolve">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81BBBD-E453-43DE-A4E3-BF4364389204}"/>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1715CDA8-99C9-437C-9DA1-7C679AB32CEC}"/>
              </a:ext>
            </a:extLst>
          </p:cNvPr>
          <p:cNvSpPr>
            <a:spLocks noGrp="1"/>
          </p:cNvSpPr>
          <p:nvPr>
            <p:ph sz="quarter" idx="10"/>
          </p:nvPr>
        </p:nvSpPr>
        <p:spPr/>
        <p:txBody>
          <a:bodyPr/>
          <a:lstStyle/>
          <a:p>
            <a:r>
              <a:rPr lang="zh-CN" altLang="en-US" dirty="0"/>
              <a:t>分类器</a:t>
            </a:r>
          </a:p>
        </p:txBody>
      </p:sp>
      <p:grpSp>
        <p:nvGrpSpPr>
          <p:cNvPr id="4" name="Group 65">
            <a:extLst>
              <a:ext uri="{FF2B5EF4-FFF2-40B4-BE49-F238E27FC236}">
                <a16:creationId xmlns:a16="http://schemas.microsoft.com/office/drawing/2014/main" xmlns="" id="{92B53063-E57C-472F-A8F1-7415EF99E607}"/>
              </a:ext>
            </a:extLst>
          </p:cNvPr>
          <p:cNvGrpSpPr>
            <a:grpSpLocks/>
          </p:cNvGrpSpPr>
          <p:nvPr/>
        </p:nvGrpSpPr>
        <p:grpSpPr bwMode="auto">
          <a:xfrm rot="-4217956">
            <a:off x="203747" y="4174767"/>
            <a:ext cx="5562600" cy="1587"/>
            <a:chOff x="960" y="3888"/>
            <a:chExt cx="3504" cy="0"/>
          </a:xfrm>
        </p:grpSpPr>
        <p:sp>
          <p:nvSpPr>
            <p:cNvPr id="5" name="Line 64">
              <a:extLst>
                <a:ext uri="{FF2B5EF4-FFF2-40B4-BE49-F238E27FC236}">
                  <a16:creationId xmlns:a16="http://schemas.microsoft.com/office/drawing/2014/main" xmlns="" id="{B7608119-56E0-4318-BA7D-461EF29CA03E}"/>
                </a:ext>
              </a:extLst>
            </p:cNvPr>
            <p:cNvSpPr>
              <a:spLocks noChangeShapeType="1"/>
            </p:cNvSpPr>
            <p:nvPr/>
          </p:nvSpPr>
          <p:spPr bwMode="auto">
            <a:xfrm>
              <a:off x="1008" y="3888"/>
              <a:ext cx="3408" cy="0"/>
            </a:xfrm>
            <a:prstGeom prst="line">
              <a:avLst/>
            </a:prstGeom>
            <a:noFill/>
            <a:ln w="1047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Line 63">
              <a:extLst>
                <a:ext uri="{FF2B5EF4-FFF2-40B4-BE49-F238E27FC236}">
                  <a16:creationId xmlns:a16="http://schemas.microsoft.com/office/drawing/2014/main" xmlns="" id="{560D31A2-9CCA-457F-8CD3-5021007A5B64}"/>
                </a:ext>
              </a:extLst>
            </p:cNvPr>
            <p:cNvSpPr>
              <a:spLocks noChangeShapeType="1"/>
            </p:cNvSpPr>
            <p:nvPr/>
          </p:nvSpPr>
          <p:spPr bwMode="auto">
            <a:xfrm>
              <a:off x="960" y="3888"/>
              <a:ext cx="35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7" name="Rectangle 3">
            <a:extLst>
              <a:ext uri="{FF2B5EF4-FFF2-40B4-BE49-F238E27FC236}">
                <a16:creationId xmlns:a16="http://schemas.microsoft.com/office/drawing/2014/main" xmlns="" id="{EECBC21B-F9B8-47E9-8454-465F6A94CE2D}"/>
              </a:ext>
            </a:extLst>
          </p:cNvPr>
          <p:cNvSpPr>
            <a:spLocks noChangeArrowheads="1"/>
          </p:cNvSpPr>
          <p:nvPr/>
        </p:nvSpPr>
        <p:spPr bwMode="auto">
          <a:xfrm>
            <a:off x="6332389" y="1997671"/>
            <a:ext cx="1600200" cy="65405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600" i="1">
                <a:ea typeface="宋体" charset="-122"/>
              </a:rPr>
              <a:t>f </a:t>
            </a:r>
            <a:r>
              <a:rPr lang="en-US" altLang="zh-CN">
                <a:ea typeface="宋体" charset="-122"/>
              </a:rPr>
              <a:t>        </a:t>
            </a:r>
          </a:p>
        </p:txBody>
      </p:sp>
      <p:sp>
        <p:nvSpPr>
          <p:cNvPr id="8" name="Line 4">
            <a:extLst>
              <a:ext uri="{FF2B5EF4-FFF2-40B4-BE49-F238E27FC236}">
                <a16:creationId xmlns:a16="http://schemas.microsoft.com/office/drawing/2014/main" xmlns="" id="{9653DBE3-FE91-457C-B4DE-B60912DC4919}"/>
              </a:ext>
            </a:extLst>
          </p:cNvPr>
          <p:cNvSpPr>
            <a:spLocks noChangeShapeType="1"/>
          </p:cNvSpPr>
          <p:nvPr/>
        </p:nvSpPr>
        <p:spPr bwMode="auto">
          <a:xfrm>
            <a:off x="5579753" y="2288183"/>
            <a:ext cx="7526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9" name="Text Box 5">
            <a:extLst>
              <a:ext uri="{FF2B5EF4-FFF2-40B4-BE49-F238E27FC236}">
                <a16:creationId xmlns:a16="http://schemas.microsoft.com/office/drawing/2014/main" xmlns="" id="{D34EB0A5-270A-4609-A165-0BEC0656053B}"/>
              </a:ext>
            </a:extLst>
          </p:cNvPr>
          <p:cNvSpPr txBox="1">
            <a:spLocks noChangeArrowheads="1"/>
          </p:cNvSpPr>
          <p:nvPr/>
        </p:nvSpPr>
        <p:spPr bwMode="auto">
          <a:xfrm>
            <a:off x="5579753" y="1715617"/>
            <a:ext cx="60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i="1" dirty="0">
                <a:ea typeface="宋体" charset="-122"/>
              </a:rPr>
              <a:t>x</a:t>
            </a:r>
          </a:p>
        </p:txBody>
      </p:sp>
      <p:sp>
        <p:nvSpPr>
          <p:cNvPr id="10" name="Line 8">
            <a:extLst>
              <a:ext uri="{FF2B5EF4-FFF2-40B4-BE49-F238E27FC236}">
                <a16:creationId xmlns:a16="http://schemas.microsoft.com/office/drawing/2014/main" xmlns="" id="{B30DA5C2-E5AE-41D0-8293-BB4042FDE889}"/>
              </a:ext>
            </a:extLst>
          </p:cNvPr>
          <p:cNvSpPr>
            <a:spLocks noChangeShapeType="1"/>
          </p:cNvSpPr>
          <p:nvPr/>
        </p:nvSpPr>
        <p:spPr bwMode="auto">
          <a:xfrm>
            <a:off x="7932589" y="2288183"/>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1" name="Text Box 9">
            <a:extLst>
              <a:ext uri="{FF2B5EF4-FFF2-40B4-BE49-F238E27FC236}">
                <a16:creationId xmlns:a16="http://schemas.microsoft.com/office/drawing/2014/main" xmlns="" id="{2684E022-8B21-4A42-BC7A-31988A17F90C}"/>
              </a:ext>
            </a:extLst>
          </p:cNvPr>
          <p:cNvSpPr txBox="1">
            <a:spLocks noChangeArrowheads="1"/>
          </p:cNvSpPr>
          <p:nvPr/>
        </p:nvSpPr>
        <p:spPr bwMode="auto">
          <a:xfrm>
            <a:off x="8084989" y="1628800"/>
            <a:ext cx="381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200" dirty="0">
                <a:ea typeface="宋体" charset="-122"/>
              </a:rPr>
              <a:t>y</a:t>
            </a:r>
            <a:endParaRPr lang="en-US" altLang="zh-CN" sz="3200" baseline="30000" dirty="0">
              <a:ea typeface="宋体" charset="-122"/>
            </a:endParaRPr>
          </a:p>
        </p:txBody>
      </p:sp>
      <p:grpSp>
        <p:nvGrpSpPr>
          <p:cNvPr id="12" name="组合 11">
            <a:extLst>
              <a:ext uri="{FF2B5EF4-FFF2-40B4-BE49-F238E27FC236}">
                <a16:creationId xmlns:a16="http://schemas.microsoft.com/office/drawing/2014/main" xmlns="" id="{4319F18A-C877-4697-B53B-218ECE1646B1}"/>
              </a:ext>
            </a:extLst>
          </p:cNvPr>
          <p:cNvGrpSpPr/>
          <p:nvPr/>
        </p:nvGrpSpPr>
        <p:grpSpPr>
          <a:xfrm>
            <a:off x="827584" y="2492896"/>
            <a:ext cx="632514" cy="923330"/>
            <a:chOff x="838200" y="1905000"/>
            <a:chExt cx="1014264" cy="923330"/>
          </a:xfrm>
        </p:grpSpPr>
        <p:sp>
          <p:nvSpPr>
            <p:cNvPr id="13" name="Text Box 10">
              <a:extLst>
                <a:ext uri="{FF2B5EF4-FFF2-40B4-BE49-F238E27FC236}">
                  <a16:creationId xmlns:a16="http://schemas.microsoft.com/office/drawing/2014/main" xmlns="" id="{E16BDE7E-CD49-4FFB-A20D-B08CD5B08AAA}"/>
                </a:ext>
              </a:extLst>
            </p:cNvPr>
            <p:cNvSpPr txBox="1">
              <a:spLocks noChangeArrowheads="1"/>
            </p:cNvSpPr>
            <p:nvPr/>
          </p:nvSpPr>
          <p:spPr bwMode="auto">
            <a:xfrm>
              <a:off x="838200" y="1905000"/>
              <a:ext cx="1014264"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dirty="0">
                  <a:ea typeface="宋体" charset="-122"/>
                </a:rPr>
                <a:t>+1</a:t>
              </a:r>
            </a:p>
            <a:p>
              <a:pPr algn="ctr"/>
              <a:endParaRPr lang="en-US" altLang="zh-CN" dirty="0">
                <a:ea typeface="宋体" charset="-122"/>
              </a:endParaRPr>
            </a:p>
            <a:p>
              <a:pPr algn="ctr"/>
              <a:r>
                <a:rPr lang="en-US" altLang="zh-CN" dirty="0">
                  <a:ea typeface="宋体" charset="-122"/>
                </a:rPr>
                <a:t>-1</a:t>
              </a:r>
            </a:p>
          </p:txBody>
        </p:sp>
        <p:sp>
          <p:nvSpPr>
            <p:cNvPr id="14" name="Oval 11">
              <a:extLst>
                <a:ext uri="{FF2B5EF4-FFF2-40B4-BE49-F238E27FC236}">
                  <a16:creationId xmlns:a16="http://schemas.microsoft.com/office/drawing/2014/main" xmlns="" id="{82B92337-BEB6-4593-B4FB-A00B2C9F4868}"/>
                </a:ext>
              </a:extLst>
            </p:cNvPr>
            <p:cNvSpPr>
              <a:spLocks noChangeAspect="1" noChangeArrowheads="1"/>
            </p:cNvSpPr>
            <p:nvPr/>
          </p:nvSpPr>
          <p:spPr bwMode="auto">
            <a:xfrm rot="4777107">
              <a:off x="915194" y="2056606"/>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2">
              <a:extLst>
                <a:ext uri="{FF2B5EF4-FFF2-40B4-BE49-F238E27FC236}">
                  <a16:creationId xmlns:a16="http://schemas.microsoft.com/office/drawing/2014/main" xmlns="" id="{D7130286-20B3-4594-A868-3E7F0163EC61}"/>
                </a:ext>
              </a:extLst>
            </p:cNvPr>
            <p:cNvSpPr>
              <a:spLocks noChangeAspect="1" noChangeArrowheads="1"/>
            </p:cNvSpPr>
            <p:nvPr/>
          </p:nvSpPr>
          <p:spPr bwMode="auto">
            <a:xfrm rot="5895381">
              <a:off x="923770" y="2594896"/>
              <a:ext cx="50800"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Line 13">
            <a:extLst>
              <a:ext uri="{FF2B5EF4-FFF2-40B4-BE49-F238E27FC236}">
                <a16:creationId xmlns:a16="http://schemas.microsoft.com/office/drawing/2014/main" xmlns="" id="{96CC0A8B-D8D7-4B36-AA10-B073E86FA4CC}"/>
              </a:ext>
            </a:extLst>
          </p:cNvPr>
          <p:cNvSpPr>
            <a:spLocks noChangeShapeType="1"/>
          </p:cNvSpPr>
          <p:nvPr/>
        </p:nvSpPr>
        <p:spPr bwMode="auto">
          <a:xfrm>
            <a:off x="1588840" y="2308661"/>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14">
            <a:extLst>
              <a:ext uri="{FF2B5EF4-FFF2-40B4-BE49-F238E27FC236}">
                <a16:creationId xmlns:a16="http://schemas.microsoft.com/office/drawing/2014/main" xmlns="" id="{6DA2D0DA-EA52-4F14-82D3-E13D6F4432F3}"/>
              </a:ext>
            </a:extLst>
          </p:cNvPr>
          <p:cNvSpPr>
            <a:spLocks noChangeShapeType="1"/>
          </p:cNvSpPr>
          <p:nvPr/>
        </p:nvSpPr>
        <p:spPr bwMode="auto">
          <a:xfrm flipV="1">
            <a:off x="1436440" y="5661461"/>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Oval 15">
            <a:extLst>
              <a:ext uri="{FF2B5EF4-FFF2-40B4-BE49-F238E27FC236}">
                <a16:creationId xmlns:a16="http://schemas.microsoft.com/office/drawing/2014/main" xmlns="" id="{3E6C8611-7D5B-4CBF-BB9A-F54C2E41D96A}"/>
              </a:ext>
            </a:extLst>
          </p:cNvPr>
          <p:cNvSpPr>
            <a:spLocks noChangeAspect="1" noChangeArrowheads="1"/>
          </p:cNvSpPr>
          <p:nvPr/>
        </p:nvSpPr>
        <p:spPr bwMode="auto">
          <a:xfrm>
            <a:off x="2715965" y="513123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6">
            <a:extLst>
              <a:ext uri="{FF2B5EF4-FFF2-40B4-BE49-F238E27FC236}">
                <a16:creationId xmlns:a16="http://schemas.microsoft.com/office/drawing/2014/main" xmlns="" id="{67EBD348-34C3-4FEF-BACB-416E781E1128}"/>
              </a:ext>
            </a:extLst>
          </p:cNvPr>
          <p:cNvSpPr>
            <a:spLocks noChangeAspect="1" noChangeArrowheads="1"/>
          </p:cNvSpPr>
          <p:nvPr/>
        </p:nvSpPr>
        <p:spPr bwMode="auto">
          <a:xfrm>
            <a:off x="1901577" y="4635566"/>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17">
            <a:extLst>
              <a:ext uri="{FF2B5EF4-FFF2-40B4-BE49-F238E27FC236}">
                <a16:creationId xmlns:a16="http://schemas.microsoft.com/office/drawing/2014/main" xmlns="" id="{54B2ED60-4961-4F3F-BDEC-AA21FDCD100E}"/>
              </a:ext>
            </a:extLst>
          </p:cNvPr>
          <p:cNvSpPr>
            <a:spLocks noChangeAspect="1" noChangeArrowheads="1"/>
          </p:cNvSpPr>
          <p:nvPr/>
        </p:nvSpPr>
        <p:spPr bwMode="auto">
          <a:xfrm>
            <a:off x="3338265" y="291349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18">
            <a:extLst>
              <a:ext uri="{FF2B5EF4-FFF2-40B4-BE49-F238E27FC236}">
                <a16:creationId xmlns:a16="http://schemas.microsoft.com/office/drawing/2014/main" xmlns="" id="{E3C6DA72-072C-4BA6-AD83-F141848F9536}"/>
              </a:ext>
            </a:extLst>
          </p:cNvPr>
          <p:cNvSpPr>
            <a:spLocks noChangeAspect="1" noChangeArrowheads="1"/>
          </p:cNvSpPr>
          <p:nvPr/>
        </p:nvSpPr>
        <p:spPr bwMode="auto">
          <a:xfrm>
            <a:off x="3401765" y="3734236"/>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19">
            <a:extLst>
              <a:ext uri="{FF2B5EF4-FFF2-40B4-BE49-F238E27FC236}">
                <a16:creationId xmlns:a16="http://schemas.microsoft.com/office/drawing/2014/main" xmlns="" id="{8C61E6E0-BA56-4924-BBC3-1C25118C6CC6}"/>
              </a:ext>
            </a:extLst>
          </p:cNvPr>
          <p:cNvSpPr>
            <a:spLocks noChangeAspect="1" noChangeArrowheads="1"/>
          </p:cNvSpPr>
          <p:nvPr/>
        </p:nvSpPr>
        <p:spPr bwMode="auto">
          <a:xfrm>
            <a:off x="2407990" y="2762686"/>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0">
            <a:extLst>
              <a:ext uri="{FF2B5EF4-FFF2-40B4-BE49-F238E27FC236}">
                <a16:creationId xmlns:a16="http://schemas.microsoft.com/office/drawing/2014/main" xmlns="" id="{D4AF9BB9-34CD-4874-84D4-15A7EA831C4E}"/>
              </a:ext>
            </a:extLst>
          </p:cNvPr>
          <p:cNvSpPr>
            <a:spLocks noChangeAspect="1" noChangeArrowheads="1"/>
          </p:cNvSpPr>
          <p:nvPr/>
        </p:nvSpPr>
        <p:spPr bwMode="auto">
          <a:xfrm>
            <a:off x="2884240" y="3832661"/>
            <a:ext cx="5397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1">
            <a:extLst>
              <a:ext uri="{FF2B5EF4-FFF2-40B4-BE49-F238E27FC236}">
                <a16:creationId xmlns:a16="http://schemas.microsoft.com/office/drawing/2014/main" xmlns="" id="{B1384B00-4368-4C05-BCDB-83D4A07794A0}"/>
              </a:ext>
            </a:extLst>
          </p:cNvPr>
          <p:cNvSpPr>
            <a:spLocks noChangeAspect="1" noChangeArrowheads="1"/>
          </p:cNvSpPr>
          <p:nvPr/>
        </p:nvSpPr>
        <p:spPr bwMode="auto">
          <a:xfrm>
            <a:off x="2046040" y="3223061"/>
            <a:ext cx="60325" cy="5873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2">
            <a:extLst>
              <a:ext uri="{FF2B5EF4-FFF2-40B4-BE49-F238E27FC236}">
                <a16:creationId xmlns:a16="http://schemas.microsoft.com/office/drawing/2014/main" xmlns="" id="{97C3AF49-D681-4FF8-9233-6240DE3A67C2}"/>
              </a:ext>
            </a:extLst>
          </p:cNvPr>
          <p:cNvSpPr>
            <a:spLocks noChangeAspect="1" noChangeArrowheads="1"/>
          </p:cNvSpPr>
          <p:nvPr/>
        </p:nvSpPr>
        <p:spPr bwMode="auto">
          <a:xfrm>
            <a:off x="4103440" y="4213661"/>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3">
            <a:extLst>
              <a:ext uri="{FF2B5EF4-FFF2-40B4-BE49-F238E27FC236}">
                <a16:creationId xmlns:a16="http://schemas.microsoft.com/office/drawing/2014/main" xmlns="" id="{6D89C9D9-2F17-45E1-BF8B-58FBE6035A84}"/>
              </a:ext>
            </a:extLst>
          </p:cNvPr>
          <p:cNvSpPr>
            <a:spLocks noChangeAspect="1" noChangeArrowheads="1"/>
          </p:cNvSpPr>
          <p:nvPr/>
        </p:nvSpPr>
        <p:spPr bwMode="auto">
          <a:xfrm rot="-1118274">
            <a:off x="2885828" y="4542274"/>
            <a:ext cx="5397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4">
            <a:extLst>
              <a:ext uri="{FF2B5EF4-FFF2-40B4-BE49-F238E27FC236}">
                <a16:creationId xmlns:a16="http://schemas.microsoft.com/office/drawing/2014/main" xmlns="" id="{FF12C866-8797-413E-92C6-5497736818F2}"/>
              </a:ext>
            </a:extLst>
          </p:cNvPr>
          <p:cNvSpPr>
            <a:spLocks noChangeAspect="1" noChangeArrowheads="1"/>
          </p:cNvSpPr>
          <p:nvPr/>
        </p:nvSpPr>
        <p:spPr bwMode="auto">
          <a:xfrm rot="-1118274">
            <a:off x="4729325" y="4728185"/>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5">
            <a:extLst>
              <a:ext uri="{FF2B5EF4-FFF2-40B4-BE49-F238E27FC236}">
                <a16:creationId xmlns:a16="http://schemas.microsoft.com/office/drawing/2014/main" xmlns="" id="{FEC4A51A-D0F1-4A19-A6AE-13276FBDF476}"/>
              </a:ext>
            </a:extLst>
          </p:cNvPr>
          <p:cNvSpPr>
            <a:spLocks noChangeAspect="1" noChangeArrowheads="1"/>
          </p:cNvSpPr>
          <p:nvPr/>
        </p:nvSpPr>
        <p:spPr bwMode="auto">
          <a:xfrm rot="-1118274">
            <a:off x="4293940" y="4643874"/>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26">
            <a:extLst>
              <a:ext uri="{FF2B5EF4-FFF2-40B4-BE49-F238E27FC236}">
                <a16:creationId xmlns:a16="http://schemas.microsoft.com/office/drawing/2014/main" xmlns="" id="{A0B86FBA-3679-4202-95D2-1DEE19711D44}"/>
              </a:ext>
            </a:extLst>
          </p:cNvPr>
          <p:cNvSpPr>
            <a:spLocks noChangeAspect="1" noChangeArrowheads="1"/>
          </p:cNvSpPr>
          <p:nvPr/>
        </p:nvSpPr>
        <p:spPr bwMode="auto">
          <a:xfrm rot="-1118274">
            <a:off x="2122240" y="2765861"/>
            <a:ext cx="60325" cy="50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7">
            <a:extLst>
              <a:ext uri="{FF2B5EF4-FFF2-40B4-BE49-F238E27FC236}">
                <a16:creationId xmlns:a16="http://schemas.microsoft.com/office/drawing/2014/main" xmlns="" id="{AD66C1CD-29E1-414C-8CFB-9291EBF50CA8}"/>
              </a:ext>
            </a:extLst>
          </p:cNvPr>
          <p:cNvSpPr>
            <a:spLocks noChangeAspect="1" noChangeArrowheads="1"/>
          </p:cNvSpPr>
          <p:nvPr/>
        </p:nvSpPr>
        <p:spPr bwMode="auto">
          <a:xfrm rot="-1118274">
            <a:off x="3709740" y="3683436"/>
            <a:ext cx="60325" cy="50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8">
            <a:extLst>
              <a:ext uri="{FF2B5EF4-FFF2-40B4-BE49-F238E27FC236}">
                <a16:creationId xmlns:a16="http://schemas.microsoft.com/office/drawing/2014/main" xmlns="" id="{267D848D-EFC4-4EE9-A599-446AC5AA216D}"/>
              </a:ext>
            </a:extLst>
          </p:cNvPr>
          <p:cNvSpPr>
            <a:spLocks noChangeAspect="1" noChangeArrowheads="1"/>
          </p:cNvSpPr>
          <p:nvPr/>
        </p:nvSpPr>
        <p:spPr bwMode="auto">
          <a:xfrm rot="-1118274">
            <a:off x="4722045" y="5185534"/>
            <a:ext cx="60325" cy="476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29">
            <a:extLst>
              <a:ext uri="{FF2B5EF4-FFF2-40B4-BE49-F238E27FC236}">
                <a16:creationId xmlns:a16="http://schemas.microsoft.com/office/drawing/2014/main" xmlns="" id="{6646DAEB-7F50-4D97-AD96-9ABF2CB1472C}"/>
              </a:ext>
            </a:extLst>
          </p:cNvPr>
          <p:cNvSpPr>
            <a:spLocks noChangeAspect="1" noChangeArrowheads="1"/>
          </p:cNvSpPr>
          <p:nvPr/>
        </p:nvSpPr>
        <p:spPr bwMode="auto">
          <a:xfrm rot="-1118274">
            <a:off x="2112715" y="3738999"/>
            <a:ext cx="60325" cy="476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0">
            <a:extLst>
              <a:ext uri="{FF2B5EF4-FFF2-40B4-BE49-F238E27FC236}">
                <a16:creationId xmlns:a16="http://schemas.microsoft.com/office/drawing/2014/main" xmlns="" id="{2295CF1B-668A-4865-A9F2-77161F3A2EEC}"/>
              </a:ext>
            </a:extLst>
          </p:cNvPr>
          <p:cNvSpPr>
            <a:spLocks noChangeAspect="1" noChangeArrowheads="1"/>
          </p:cNvSpPr>
          <p:nvPr/>
        </p:nvSpPr>
        <p:spPr bwMode="auto">
          <a:xfrm rot="5895381">
            <a:off x="2865190" y="3156386"/>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1">
            <a:extLst>
              <a:ext uri="{FF2B5EF4-FFF2-40B4-BE49-F238E27FC236}">
                <a16:creationId xmlns:a16="http://schemas.microsoft.com/office/drawing/2014/main" xmlns="" id="{B66E7AF7-32BB-45BF-B294-4784AA6606D5}"/>
              </a:ext>
            </a:extLst>
          </p:cNvPr>
          <p:cNvSpPr>
            <a:spLocks noChangeAspect="1" noChangeArrowheads="1"/>
          </p:cNvSpPr>
          <p:nvPr/>
        </p:nvSpPr>
        <p:spPr bwMode="auto">
          <a:xfrm rot="5895381">
            <a:off x="3134271" y="5341580"/>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2">
            <a:extLst>
              <a:ext uri="{FF2B5EF4-FFF2-40B4-BE49-F238E27FC236}">
                <a16:creationId xmlns:a16="http://schemas.microsoft.com/office/drawing/2014/main" xmlns="" id="{967C242E-462B-492B-A692-596A1BC11502}"/>
              </a:ext>
            </a:extLst>
          </p:cNvPr>
          <p:cNvSpPr>
            <a:spLocks noChangeAspect="1" noChangeArrowheads="1"/>
          </p:cNvSpPr>
          <p:nvPr/>
        </p:nvSpPr>
        <p:spPr bwMode="auto">
          <a:xfrm rot="5895381">
            <a:off x="2112715" y="419778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3">
            <a:extLst>
              <a:ext uri="{FF2B5EF4-FFF2-40B4-BE49-F238E27FC236}">
                <a16:creationId xmlns:a16="http://schemas.microsoft.com/office/drawing/2014/main" xmlns="" id="{8624288C-0A4C-4E92-827F-2F87D54B267E}"/>
              </a:ext>
            </a:extLst>
          </p:cNvPr>
          <p:cNvSpPr>
            <a:spLocks noChangeAspect="1" noChangeArrowheads="1"/>
          </p:cNvSpPr>
          <p:nvPr/>
        </p:nvSpPr>
        <p:spPr bwMode="auto">
          <a:xfrm rot="5895381">
            <a:off x="3341440" y="2492811"/>
            <a:ext cx="47625"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4">
            <a:extLst>
              <a:ext uri="{FF2B5EF4-FFF2-40B4-BE49-F238E27FC236}">
                <a16:creationId xmlns:a16="http://schemas.microsoft.com/office/drawing/2014/main" xmlns="" id="{6F8F817C-50FD-4FBC-8248-8BCAC9BB37D9}"/>
              </a:ext>
            </a:extLst>
          </p:cNvPr>
          <p:cNvSpPr>
            <a:spLocks noChangeAspect="1" noChangeArrowheads="1"/>
          </p:cNvSpPr>
          <p:nvPr/>
        </p:nvSpPr>
        <p:spPr bwMode="auto">
          <a:xfrm rot="5895381">
            <a:off x="4302672" y="4243030"/>
            <a:ext cx="58737"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35">
            <a:extLst>
              <a:ext uri="{FF2B5EF4-FFF2-40B4-BE49-F238E27FC236}">
                <a16:creationId xmlns:a16="http://schemas.microsoft.com/office/drawing/2014/main" xmlns="" id="{582EB409-45AD-4188-93EF-D41AA7EE9B14}"/>
              </a:ext>
            </a:extLst>
          </p:cNvPr>
          <p:cNvSpPr>
            <a:spLocks noChangeAspect="1" noChangeArrowheads="1"/>
          </p:cNvSpPr>
          <p:nvPr/>
        </p:nvSpPr>
        <p:spPr bwMode="auto">
          <a:xfrm rot="5895381">
            <a:off x="3368428" y="417873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36">
            <a:extLst>
              <a:ext uri="{FF2B5EF4-FFF2-40B4-BE49-F238E27FC236}">
                <a16:creationId xmlns:a16="http://schemas.microsoft.com/office/drawing/2014/main" xmlns="" id="{3600D256-7A49-476A-937C-0E50086E4AE6}"/>
              </a:ext>
            </a:extLst>
          </p:cNvPr>
          <p:cNvSpPr>
            <a:spLocks noChangeAspect="1" noChangeArrowheads="1"/>
          </p:cNvSpPr>
          <p:nvPr/>
        </p:nvSpPr>
        <p:spPr bwMode="auto">
          <a:xfrm rot="5895381">
            <a:off x="4617790" y="3464361"/>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7">
            <a:extLst>
              <a:ext uri="{FF2B5EF4-FFF2-40B4-BE49-F238E27FC236}">
                <a16:creationId xmlns:a16="http://schemas.microsoft.com/office/drawing/2014/main" xmlns="" id="{C295CEA4-5304-4572-AAEE-6B53F8AAD1CC}"/>
              </a:ext>
            </a:extLst>
          </p:cNvPr>
          <p:cNvSpPr>
            <a:spLocks noChangeAspect="1" noChangeArrowheads="1"/>
          </p:cNvSpPr>
          <p:nvPr/>
        </p:nvSpPr>
        <p:spPr bwMode="auto">
          <a:xfrm rot="5895381">
            <a:off x="2085728" y="2445186"/>
            <a:ext cx="47625"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38">
            <a:extLst>
              <a:ext uri="{FF2B5EF4-FFF2-40B4-BE49-F238E27FC236}">
                <a16:creationId xmlns:a16="http://schemas.microsoft.com/office/drawing/2014/main" xmlns="" id="{0FC0C5DC-078E-4177-89B3-3ECC6A57AE22}"/>
              </a:ext>
            </a:extLst>
          </p:cNvPr>
          <p:cNvSpPr>
            <a:spLocks noChangeAspect="1" noChangeArrowheads="1"/>
          </p:cNvSpPr>
          <p:nvPr/>
        </p:nvSpPr>
        <p:spPr bwMode="auto">
          <a:xfrm rot="5895381">
            <a:off x="4259015" y="337228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39">
            <a:extLst>
              <a:ext uri="{FF2B5EF4-FFF2-40B4-BE49-F238E27FC236}">
                <a16:creationId xmlns:a16="http://schemas.microsoft.com/office/drawing/2014/main" xmlns="" id="{33D6F4BB-617A-4798-A549-AFCCB25A7903}"/>
              </a:ext>
            </a:extLst>
          </p:cNvPr>
          <p:cNvSpPr>
            <a:spLocks noChangeAspect="1" noChangeArrowheads="1"/>
          </p:cNvSpPr>
          <p:nvPr/>
        </p:nvSpPr>
        <p:spPr bwMode="auto">
          <a:xfrm rot="5895381">
            <a:off x="4115347" y="4817705"/>
            <a:ext cx="58737"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40">
            <a:extLst>
              <a:ext uri="{FF2B5EF4-FFF2-40B4-BE49-F238E27FC236}">
                <a16:creationId xmlns:a16="http://schemas.microsoft.com/office/drawing/2014/main" xmlns="" id="{198C539F-2919-4432-95C2-45EDAB612490}"/>
              </a:ext>
            </a:extLst>
          </p:cNvPr>
          <p:cNvSpPr>
            <a:spLocks noChangeAspect="1" noChangeArrowheads="1"/>
          </p:cNvSpPr>
          <p:nvPr/>
        </p:nvSpPr>
        <p:spPr bwMode="auto">
          <a:xfrm rot="4777107">
            <a:off x="2496097" y="3633430"/>
            <a:ext cx="58737"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41">
            <a:extLst>
              <a:ext uri="{FF2B5EF4-FFF2-40B4-BE49-F238E27FC236}">
                <a16:creationId xmlns:a16="http://schemas.microsoft.com/office/drawing/2014/main" xmlns="" id="{248933A8-F3DB-43E1-AAC1-91FF2FFCF67D}"/>
              </a:ext>
            </a:extLst>
          </p:cNvPr>
          <p:cNvSpPr>
            <a:spLocks noChangeAspect="1" noChangeArrowheads="1"/>
          </p:cNvSpPr>
          <p:nvPr/>
        </p:nvSpPr>
        <p:spPr bwMode="auto">
          <a:xfrm rot="4777107">
            <a:off x="3649415" y="535348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2">
            <a:extLst>
              <a:ext uri="{FF2B5EF4-FFF2-40B4-BE49-F238E27FC236}">
                <a16:creationId xmlns:a16="http://schemas.microsoft.com/office/drawing/2014/main" xmlns="" id="{6136066C-6AE4-40B1-93C9-0A04C09BFB5E}"/>
              </a:ext>
            </a:extLst>
          </p:cNvPr>
          <p:cNvSpPr>
            <a:spLocks noChangeAspect="1" noChangeArrowheads="1"/>
          </p:cNvSpPr>
          <p:nvPr/>
        </p:nvSpPr>
        <p:spPr bwMode="auto">
          <a:xfrm rot="4777107">
            <a:off x="3344615" y="4972486"/>
            <a:ext cx="47625" cy="53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43">
            <a:extLst>
              <a:ext uri="{FF2B5EF4-FFF2-40B4-BE49-F238E27FC236}">
                <a16:creationId xmlns:a16="http://schemas.microsoft.com/office/drawing/2014/main" xmlns="" id="{1E1C4B29-83A9-4BE8-B269-11FC332F0191}"/>
              </a:ext>
            </a:extLst>
          </p:cNvPr>
          <p:cNvSpPr>
            <a:spLocks noChangeAspect="1" noChangeArrowheads="1"/>
          </p:cNvSpPr>
          <p:nvPr/>
        </p:nvSpPr>
        <p:spPr bwMode="auto">
          <a:xfrm rot="4777107">
            <a:off x="1815059" y="3835042"/>
            <a:ext cx="58738"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44">
            <a:extLst>
              <a:ext uri="{FF2B5EF4-FFF2-40B4-BE49-F238E27FC236}">
                <a16:creationId xmlns:a16="http://schemas.microsoft.com/office/drawing/2014/main" xmlns="" id="{747B8223-8AC0-4056-87B0-3C67641636DB}"/>
              </a:ext>
            </a:extLst>
          </p:cNvPr>
          <p:cNvSpPr>
            <a:spLocks noChangeAspect="1" noChangeArrowheads="1"/>
          </p:cNvSpPr>
          <p:nvPr/>
        </p:nvSpPr>
        <p:spPr bwMode="auto">
          <a:xfrm rot="4777107">
            <a:off x="2711203" y="2875398"/>
            <a:ext cx="50800" cy="539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45">
            <a:extLst>
              <a:ext uri="{FF2B5EF4-FFF2-40B4-BE49-F238E27FC236}">
                <a16:creationId xmlns:a16="http://schemas.microsoft.com/office/drawing/2014/main" xmlns="" id="{28EC7C3B-5899-4AEC-90F9-7E684B4AB23B}"/>
              </a:ext>
            </a:extLst>
          </p:cNvPr>
          <p:cNvSpPr>
            <a:spLocks noChangeAspect="1" noChangeArrowheads="1"/>
          </p:cNvSpPr>
          <p:nvPr/>
        </p:nvSpPr>
        <p:spPr bwMode="auto">
          <a:xfrm rot="4777107">
            <a:off x="3354141" y="4462898"/>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46">
            <a:extLst>
              <a:ext uri="{FF2B5EF4-FFF2-40B4-BE49-F238E27FC236}">
                <a16:creationId xmlns:a16="http://schemas.microsoft.com/office/drawing/2014/main" xmlns="" id="{96428134-6270-4963-9CB6-265841D436AC}"/>
              </a:ext>
            </a:extLst>
          </p:cNvPr>
          <p:cNvSpPr>
            <a:spLocks noChangeAspect="1" noChangeArrowheads="1"/>
          </p:cNvSpPr>
          <p:nvPr/>
        </p:nvSpPr>
        <p:spPr bwMode="auto">
          <a:xfrm rot="4777107">
            <a:off x="1744891" y="2974664"/>
            <a:ext cx="58738" cy="603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47">
            <a:extLst>
              <a:ext uri="{FF2B5EF4-FFF2-40B4-BE49-F238E27FC236}">
                <a16:creationId xmlns:a16="http://schemas.microsoft.com/office/drawing/2014/main" xmlns="" id="{3A31C939-28B3-4D85-8713-020394261206}"/>
              </a:ext>
            </a:extLst>
          </p:cNvPr>
          <p:cNvSpPr>
            <a:spLocks noChangeAspect="1" noChangeArrowheads="1"/>
          </p:cNvSpPr>
          <p:nvPr/>
        </p:nvSpPr>
        <p:spPr bwMode="auto">
          <a:xfrm rot="4777107">
            <a:off x="2935834" y="5147905"/>
            <a:ext cx="55563"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Oval 48">
            <a:extLst>
              <a:ext uri="{FF2B5EF4-FFF2-40B4-BE49-F238E27FC236}">
                <a16:creationId xmlns:a16="http://schemas.microsoft.com/office/drawing/2014/main" xmlns="" id="{8DDDF92A-E838-4CD1-A887-96C530C69F52}"/>
              </a:ext>
            </a:extLst>
          </p:cNvPr>
          <p:cNvSpPr>
            <a:spLocks noChangeAspect="1" noChangeArrowheads="1"/>
          </p:cNvSpPr>
          <p:nvPr/>
        </p:nvSpPr>
        <p:spPr bwMode="auto">
          <a:xfrm rot="4777107">
            <a:off x="4301878" y="4855011"/>
            <a:ext cx="50800" cy="603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49">
            <a:extLst>
              <a:ext uri="{FF2B5EF4-FFF2-40B4-BE49-F238E27FC236}">
                <a16:creationId xmlns:a16="http://schemas.microsoft.com/office/drawing/2014/main" xmlns="" id="{B3193B33-4F42-4344-B01D-1F2484F70BD3}"/>
              </a:ext>
            </a:extLst>
          </p:cNvPr>
          <p:cNvSpPr txBox="1">
            <a:spLocks noChangeArrowheads="1"/>
          </p:cNvSpPr>
          <p:nvPr/>
        </p:nvSpPr>
        <p:spPr bwMode="auto">
          <a:xfrm>
            <a:off x="5222105" y="3043523"/>
            <a:ext cx="347214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i="1" dirty="0">
                <a:ea typeface="宋体" charset="-122"/>
              </a:rPr>
              <a:t>f</a:t>
            </a:r>
            <a:r>
              <a:rPr lang="en-US" altLang="zh-CN" sz="2400" i="1" dirty="0">
                <a:ea typeface="宋体" charset="-122"/>
              </a:rPr>
              <a:t>(</a:t>
            </a:r>
            <a:r>
              <a:rPr lang="en-US" altLang="zh-CN" sz="2400" b="1" i="1" dirty="0" err="1">
                <a:ea typeface="宋体" charset="-122"/>
              </a:rPr>
              <a:t>x</a:t>
            </a:r>
            <a:r>
              <a:rPr lang="en-US" altLang="zh-CN" sz="2400" i="1" dirty="0" err="1">
                <a:ea typeface="宋体" charset="-122"/>
              </a:rPr>
              <a:t>,</a:t>
            </a:r>
            <a:r>
              <a:rPr lang="en-US" altLang="zh-CN" sz="2400" b="1" i="1" dirty="0" err="1">
                <a:solidFill>
                  <a:srgbClr val="00CC00"/>
                </a:solidFill>
                <a:ea typeface="宋体" charset="-122"/>
              </a:rPr>
              <a:t>w</a:t>
            </a:r>
            <a:r>
              <a:rPr lang="en-US" altLang="zh-CN" sz="2400" i="1" dirty="0" err="1">
                <a:solidFill>
                  <a:srgbClr val="00CC00"/>
                </a:solidFill>
                <a:ea typeface="宋体" charset="-122"/>
              </a:rPr>
              <a:t>,b</a:t>
            </a:r>
            <a:r>
              <a:rPr lang="en-US" altLang="zh-CN" sz="2400" i="1" dirty="0">
                <a:ea typeface="宋体" charset="-122"/>
              </a:rPr>
              <a:t>) = sign(</a:t>
            </a:r>
            <a:r>
              <a:rPr lang="en-US" altLang="zh-CN" sz="2400" b="1" i="1" dirty="0">
                <a:solidFill>
                  <a:srgbClr val="00CC00"/>
                </a:solidFill>
                <a:ea typeface="宋体" charset="-122"/>
              </a:rPr>
              <a:t>w</a:t>
            </a:r>
            <a:r>
              <a:rPr lang="en-US" altLang="zh-CN" sz="2400" b="1" i="1" dirty="0">
                <a:ea typeface="宋体" charset="-122"/>
              </a:rPr>
              <a:t>. x</a:t>
            </a:r>
            <a:r>
              <a:rPr lang="en-US" altLang="zh-CN" sz="2400" i="1" dirty="0">
                <a:solidFill>
                  <a:srgbClr val="00CC00"/>
                </a:solidFill>
                <a:ea typeface="宋体" charset="-122"/>
              </a:rPr>
              <a:t> </a:t>
            </a:r>
            <a:r>
              <a:rPr lang="en-US" altLang="zh-CN" sz="2400" i="1" dirty="0">
                <a:ea typeface="宋体" charset="-122"/>
              </a:rPr>
              <a:t>- </a:t>
            </a:r>
            <a:r>
              <a:rPr lang="en-US" altLang="zh-CN" sz="2400" i="1" dirty="0">
                <a:solidFill>
                  <a:srgbClr val="00CC00"/>
                </a:solidFill>
                <a:ea typeface="宋体" charset="-122"/>
              </a:rPr>
              <a:t>b</a:t>
            </a:r>
            <a:r>
              <a:rPr lang="en-US" altLang="zh-CN" sz="2400" i="1" dirty="0">
                <a:ea typeface="宋体" charset="-122"/>
              </a:rPr>
              <a:t>)</a:t>
            </a:r>
          </a:p>
        </p:txBody>
      </p:sp>
      <p:sp>
        <p:nvSpPr>
          <p:cNvPr id="53" name="Text Box 51">
            <a:extLst>
              <a:ext uri="{FF2B5EF4-FFF2-40B4-BE49-F238E27FC236}">
                <a16:creationId xmlns:a16="http://schemas.microsoft.com/office/drawing/2014/main" xmlns="" id="{DDC36356-C73F-40AA-A835-7F962F0E3D97}"/>
              </a:ext>
            </a:extLst>
          </p:cNvPr>
          <p:cNvSpPr txBox="1">
            <a:spLocks noChangeArrowheads="1"/>
          </p:cNvSpPr>
          <p:nvPr/>
        </p:nvSpPr>
        <p:spPr bwMode="auto">
          <a:xfrm>
            <a:off x="5975760" y="4600749"/>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ea typeface="宋体" charset="-122"/>
            </a:endParaRPr>
          </a:p>
        </p:txBody>
      </p:sp>
      <p:sp>
        <p:nvSpPr>
          <p:cNvPr id="54" name="Text Box 52">
            <a:extLst>
              <a:ext uri="{FF2B5EF4-FFF2-40B4-BE49-F238E27FC236}">
                <a16:creationId xmlns:a16="http://schemas.microsoft.com/office/drawing/2014/main" xmlns="" id="{C2DA33FE-8E15-457B-87DA-EE31D6D662D4}"/>
              </a:ext>
            </a:extLst>
          </p:cNvPr>
          <p:cNvSpPr txBox="1">
            <a:spLocks noChangeArrowheads="1"/>
          </p:cNvSpPr>
          <p:nvPr/>
        </p:nvSpPr>
        <p:spPr bwMode="auto">
          <a:xfrm>
            <a:off x="5930846" y="3794407"/>
            <a:ext cx="2743200" cy="1966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分类器的</a:t>
            </a:r>
            <a:r>
              <a:rPr lang="zh-CN" altLang="en-US" sz="2000" dirty="0">
                <a:solidFill>
                  <a:srgbClr val="FF0000"/>
                </a:solidFill>
                <a:latin typeface="微软雅黑" panose="020B0503020204020204" pitchFamily="34" charset="-122"/>
                <a:ea typeface="微软雅黑" panose="020B0503020204020204" pitchFamily="34" charset="-122"/>
              </a:rPr>
              <a:t>边缘</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pPr>
            <a:r>
              <a:rPr kumimoji="1" lang="zh-CN" altLang="en-US" sz="2000" dirty="0">
                <a:solidFill>
                  <a:srgbClr val="000000"/>
                </a:solidFill>
                <a:latin typeface="微软雅黑" panose="020B0503020204020204" pitchFamily="34" charset="-122"/>
                <a:ea typeface="微软雅黑" panose="020B0503020204020204" pitchFamily="34" charset="-122"/>
              </a:rPr>
              <a:t>两类中到超平面最近的样本与此超平面之间的距离之和</a:t>
            </a:r>
            <a:r>
              <a:rPr kumimoji="1" lang="zh-CN" altLang="en-US" sz="2400" dirty="0">
                <a:solidFill>
                  <a:srgbClr val="000000"/>
                </a:solidFill>
                <a:latin typeface="微软雅黑" panose="020B0503020204020204" pitchFamily="34" charset="-122"/>
                <a:ea typeface="微软雅黑" panose="020B0503020204020204" pitchFamily="34" charset="-122"/>
              </a:rPr>
              <a:t>。</a:t>
            </a:r>
            <a:endParaRPr kumimoji="1"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57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31A719-9F2F-4A08-85CD-52274F6A326E}"/>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410D5F28-F970-4499-A6EA-589460743CCE}"/>
              </a:ext>
            </a:extLst>
          </p:cNvPr>
          <p:cNvSpPr>
            <a:spLocks noGrp="1"/>
          </p:cNvSpPr>
          <p:nvPr>
            <p:ph sz="quarter" idx="10"/>
          </p:nvPr>
        </p:nvSpPr>
        <p:spPr/>
        <p:txBody>
          <a:bodyPr/>
          <a:lstStyle/>
          <a:p>
            <a:r>
              <a:rPr lang="zh-CN" altLang="en-US" dirty="0"/>
              <a:t>超平面</a:t>
            </a:r>
          </a:p>
        </p:txBody>
      </p:sp>
      <p:sp>
        <p:nvSpPr>
          <p:cNvPr id="4" name="Rectangle 3">
            <a:extLst>
              <a:ext uri="{FF2B5EF4-FFF2-40B4-BE49-F238E27FC236}">
                <a16:creationId xmlns:a16="http://schemas.microsoft.com/office/drawing/2014/main" xmlns="" id="{043CEFAE-C994-4E85-BDD6-3C0635412211}"/>
              </a:ext>
            </a:extLst>
          </p:cNvPr>
          <p:cNvSpPr txBox="1">
            <a:spLocks noChangeArrowheads="1"/>
          </p:cNvSpPr>
          <p:nvPr/>
        </p:nvSpPr>
        <p:spPr>
          <a:xfrm>
            <a:off x="1424136" y="3806552"/>
            <a:ext cx="6172200" cy="990600"/>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650" b="1"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sz="2400">
                <a:ea typeface="宋体" charset="-122"/>
              </a:rPr>
              <a:t>Plus-plane   =    </a:t>
            </a:r>
            <a:r>
              <a:rPr lang="en-US" altLang="zh-CN" sz="2400" i="1">
                <a:ea typeface="宋体" charset="-122"/>
              </a:rPr>
              <a:t>{ x : w . x + b = +1 }</a:t>
            </a:r>
          </a:p>
          <a:p>
            <a:pPr fontAlgn="auto">
              <a:spcAft>
                <a:spcPts val="0"/>
              </a:spcAft>
            </a:pPr>
            <a:r>
              <a:rPr lang="en-US" altLang="zh-CN" sz="2400">
                <a:ea typeface="宋体" charset="-122"/>
              </a:rPr>
              <a:t>Minus-plane =   </a:t>
            </a:r>
            <a:r>
              <a:rPr lang="en-US" altLang="zh-CN" sz="2400" i="1">
                <a:ea typeface="宋体" charset="-122"/>
              </a:rPr>
              <a:t>{ x : w . x + b = -1 }</a:t>
            </a:r>
          </a:p>
          <a:p>
            <a:pPr fontAlgn="auto">
              <a:spcAft>
                <a:spcPts val="0"/>
              </a:spcAft>
            </a:pPr>
            <a:endParaRPr lang="zh-CN" altLang="en-US" sz="2400" i="1" dirty="0">
              <a:ea typeface="宋体" charset="-122"/>
            </a:endParaRPr>
          </a:p>
        </p:txBody>
      </p:sp>
      <p:graphicFrame>
        <p:nvGraphicFramePr>
          <p:cNvPr id="5" name="Group 128">
            <a:extLst>
              <a:ext uri="{FF2B5EF4-FFF2-40B4-BE49-F238E27FC236}">
                <a16:creationId xmlns:a16="http://schemas.microsoft.com/office/drawing/2014/main" xmlns="" id="{90FB7D48-0084-401C-AE9C-9969F69F6545}"/>
              </a:ext>
            </a:extLst>
          </p:cNvPr>
          <p:cNvGraphicFramePr>
            <a:graphicFrameLocks/>
          </p:cNvGraphicFramePr>
          <p:nvPr>
            <p:extLst>
              <p:ext uri="{D42A27DB-BD31-4B8C-83A1-F6EECF244321}">
                <p14:modId xmlns:p14="http://schemas.microsoft.com/office/powerpoint/2010/main" val="3310001766"/>
              </p:ext>
            </p:extLst>
          </p:nvPr>
        </p:nvGraphicFramePr>
        <p:xfrm>
          <a:off x="677688" y="4941168"/>
          <a:ext cx="7278688" cy="1676400"/>
        </p:xfrm>
        <a:graphic>
          <a:graphicData uri="http://schemas.openxmlformats.org/drawingml/2006/table">
            <a:tbl>
              <a:tblPr/>
              <a:tblGrid>
                <a:gridCol w="1819275">
                  <a:extLst>
                    <a:ext uri="{9D8B030D-6E8A-4147-A177-3AD203B41FA5}">
                      <a16:colId xmlns:a16="http://schemas.microsoft.com/office/drawing/2014/main" xmlns="" val="20000"/>
                    </a:ext>
                  </a:extLst>
                </a:gridCol>
                <a:gridCol w="1820863">
                  <a:extLst>
                    <a:ext uri="{9D8B030D-6E8A-4147-A177-3AD203B41FA5}">
                      <a16:colId xmlns:a16="http://schemas.microsoft.com/office/drawing/2014/main" xmlns="" val="20001"/>
                    </a:ext>
                  </a:extLst>
                </a:gridCol>
                <a:gridCol w="627062">
                  <a:extLst>
                    <a:ext uri="{9D8B030D-6E8A-4147-A177-3AD203B41FA5}">
                      <a16:colId xmlns:a16="http://schemas.microsoft.com/office/drawing/2014/main" xmlns="" val="20002"/>
                    </a:ext>
                  </a:extLst>
                </a:gridCol>
                <a:gridCol w="3011488">
                  <a:extLst>
                    <a:ext uri="{9D8B030D-6E8A-4147-A177-3AD203B41FA5}">
                      <a16:colId xmlns:a16="http://schemas.microsoft.com/office/drawing/2014/main" xmlns="" val="20003"/>
                    </a:ext>
                  </a:extLst>
                </a:gridCol>
              </a:tblGrid>
              <a:tr h="558800">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0" u="none" strike="noStrike" cap="none" normalizeH="0" baseline="0" dirty="0">
                          <a:ln>
                            <a:noFill/>
                          </a:ln>
                          <a:solidFill>
                            <a:schemeClr val="tx1"/>
                          </a:solidFill>
                          <a:effectLst/>
                          <a:latin typeface="Tahoma" pitchFamily="34" charset="0"/>
                          <a:ea typeface="宋体" charset="-122"/>
                        </a:rPr>
                        <a:t>Classify as..</a:t>
                      </a:r>
                    </a:p>
                  </a:txBody>
                  <a:tcPr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0" u="none" strike="noStrike" cap="none" normalizeH="0" baseline="0" dirty="0">
                          <a:ln>
                            <a:noFill/>
                          </a:ln>
                          <a:solidFill>
                            <a:schemeClr val="hlink"/>
                          </a:solidFill>
                          <a:effectLst/>
                          <a:latin typeface="Tahoma" pitchFamily="34" charset="0"/>
                          <a:ea typeface="宋体"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0" u="none" strike="noStrike" cap="none" normalizeH="0" baseline="0" dirty="0">
                          <a:ln>
                            <a:noFill/>
                          </a:ln>
                          <a:solidFill>
                            <a:schemeClr val="hlink"/>
                          </a:solidFill>
                          <a:effectLst/>
                          <a:latin typeface="Tahoma" pitchFamily="34" charset="0"/>
                          <a:ea typeface="宋体" charset="-122"/>
                        </a:rPr>
                        <a:t>if</a:t>
                      </a:r>
                    </a:p>
                  </a:txBody>
                  <a:tcPr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1" i="1" u="none" strike="noStrike" cap="none" normalizeH="0" baseline="0">
                          <a:ln>
                            <a:noFill/>
                          </a:ln>
                          <a:solidFill>
                            <a:schemeClr val="hlink"/>
                          </a:solidFill>
                          <a:effectLst/>
                          <a:latin typeface="Tahoma" pitchFamily="34" charset="0"/>
                          <a:ea typeface="宋体" charset="-122"/>
                        </a:rPr>
                        <a:t>w</a:t>
                      </a:r>
                      <a:r>
                        <a:rPr kumimoji="0" lang="en-US" altLang="zh-CN" sz="2400" b="0" i="1" u="none" strike="noStrike" cap="none" normalizeH="0" baseline="0">
                          <a:ln>
                            <a:noFill/>
                          </a:ln>
                          <a:solidFill>
                            <a:schemeClr val="hlink"/>
                          </a:solidFill>
                          <a:effectLst/>
                          <a:latin typeface="Tahoma" pitchFamily="34" charset="0"/>
                          <a:ea typeface="宋体" charset="-122"/>
                        </a:rPr>
                        <a:t> . </a:t>
                      </a:r>
                      <a:r>
                        <a:rPr kumimoji="0" lang="en-US" altLang="zh-CN" sz="2400" b="1" i="1" u="none" strike="noStrike" cap="none" normalizeH="0" baseline="0">
                          <a:ln>
                            <a:noFill/>
                          </a:ln>
                          <a:solidFill>
                            <a:schemeClr val="hlink"/>
                          </a:solidFill>
                          <a:effectLst/>
                          <a:latin typeface="Tahoma" pitchFamily="34" charset="0"/>
                          <a:ea typeface="宋体" charset="-122"/>
                        </a:rPr>
                        <a:t>x</a:t>
                      </a:r>
                      <a:r>
                        <a:rPr kumimoji="0" lang="en-US" altLang="zh-CN" sz="2400" b="0" i="1" u="none" strike="noStrike" cap="none" normalizeH="0" baseline="0">
                          <a:ln>
                            <a:noFill/>
                          </a:ln>
                          <a:solidFill>
                            <a:schemeClr val="hlink"/>
                          </a:solidFill>
                          <a:effectLst/>
                          <a:latin typeface="Tahoma" pitchFamily="34" charset="0"/>
                          <a:ea typeface="宋体" charset="-122"/>
                        </a:rPr>
                        <a:t> + b &gt;= 1</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558800">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zh-CN" altLang="en-US" sz="2400" b="0" i="0" u="none" strike="noStrike" cap="none" normalizeH="0" baseline="0">
                        <a:ln>
                          <a:noFill/>
                        </a:ln>
                        <a:solidFill>
                          <a:schemeClr val="tx1"/>
                        </a:solidFill>
                        <a:effectLst/>
                        <a:latin typeface="Tahoma" pitchFamily="34" charset="0"/>
                        <a:ea typeface="宋体" charset="-122"/>
                      </a:endParaRPr>
                    </a:p>
                  </a:txBody>
                  <a:tcPr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0" u="none" strike="noStrike" cap="none" normalizeH="0" baseline="0">
                          <a:ln>
                            <a:noFill/>
                          </a:ln>
                          <a:solidFill>
                            <a:schemeClr val="folHlink"/>
                          </a:solidFill>
                          <a:effectLst/>
                          <a:latin typeface="Tahoma" pitchFamily="34" charset="0"/>
                          <a:ea typeface="宋体"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0" u="none" strike="noStrike" cap="none" normalizeH="0" baseline="0">
                          <a:ln>
                            <a:noFill/>
                          </a:ln>
                          <a:solidFill>
                            <a:schemeClr val="folHlink"/>
                          </a:solidFill>
                          <a:effectLst/>
                          <a:latin typeface="Tahoma" pitchFamily="34" charset="0"/>
                          <a:ea typeface="宋体" charset="-122"/>
                        </a:rPr>
                        <a:t>if</a:t>
                      </a:r>
                    </a:p>
                  </a:txBody>
                  <a:tcPr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1" i="1" u="none" strike="noStrike" cap="none" normalizeH="0" baseline="0">
                          <a:ln>
                            <a:noFill/>
                          </a:ln>
                          <a:solidFill>
                            <a:schemeClr val="folHlink"/>
                          </a:solidFill>
                          <a:effectLst/>
                          <a:latin typeface="Tahoma" pitchFamily="34" charset="0"/>
                          <a:ea typeface="宋体" charset="-122"/>
                        </a:rPr>
                        <a:t>w</a:t>
                      </a:r>
                      <a:r>
                        <a:rPr kumimoji="0" lang="en-US" altLang="zh-CN" sz="2400" b="0" i="1" u="none" strike="noStrike" cap="none" normalizeH="0" baseline="0">
                          <a:ln>
                            <a:noFill/>
                          </a:ln>
                          <a:solidFill>
                            <a:schemeClr val="folHlink"/>
                          </a:solidFill>
                          <a:effectLst/>
                          <a:latin typeface="Tahoma" pitchFamily="34" charset="0"/>
                          <a:ea typeface="宋体" charset="-122"/>
                        </a:rPr>
                        <a:t> . </a:t>
                      </a:r>
                      <a:r>
                        <a:rPr kumimoji="0" lang="en-US" altLang="zh-CN" sz="2400" b="1" i="1" u="none" strike="noStrike" cap="none" normalizeH="0" baseline="0">
                          <a:ln>
                            <a:noFill/>
                          </a:ln>
                          <a:solidFill>
                            <a:schemeClr val="folHlink"/>
                          </a:solidFill>
                          <a:effectLst/>
                          <a:latin typeface="Tahoma" pitchFamily="34" charset="0"/>
                          <a:ea typeface="宋体" charset="-122"/>
                        </a:rPr>
                        <a:t>x</a:t>
                      </a:r>
                      <a:r>
                        <a:rPr kumimoji="0" lang="en-US" altLang="zh-CN" sz="2400" b="0" i="1" u="none" strike="noStrike" cap="none" normalizeH="0" baseline="0">
                          <a:ln>
                            <a:noFill/>
                          </a:ln>
                          <a:solidFill>
                            <a:schemeClr val="folHlink"/>
                          </a:solidFill>
                          <a:effectLst/>
                          <a:latin typeface="Tahoma" pitchFamily="34" charset="0"/>
                          <a:ea typeface="宋体" charset="-122"/>
                        </a:rPr>
                        <a:t> + b &lt;= -1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558800">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zh-CN" altLang="en-US" sz="2400" b="0" i="0" u="none" strike="noStrike" cap="none" normalizeH="0" baseline="0">
                        <a:ln>
                          <a:noFill/>
                        </a:ln>
                        <a:solidFill>
                          <a:schemeClr val="tx1"/>
                        </a:solidFill>
                        <a:effectLst/>
                        <a:latin typeface="Tahoma" pitchFamily="34" charset="0"/>
                        <a:ea typeface="宋体" charset="-122"/>
                      </a:endParaRPr>
                    </a:p>
                  </a:txBody>
                  <a:tcPr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不可分情况</a:t>
                      </a:r>
                    </a:p>
                  </a:txBody>
                  <a:tcPr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0" u="none" strike="noStrike" cap="none" normalizeH="0" baseline="0">
                          <a:ln>
                            <a:noFill/>
                          </a:ln>
                          <a:solidFill>
                            <a:schemeClr val="tx1"/>
                          </a:solidFill>
                          <a:effectLst/>
                          <a:latin typeface="Tahoma" pitchFamily="34" charset="0"/>
                          <a:ea typeface="宋体" charset="-122"/>
                        </a:rPr>
                        <a:t>if</a:t>
                      </a:r>
                    </a:p>
                  </a:txBody>
                  <a:tcPr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Tahoma" pitchFamily="34" charset="0"/>
                        </a:defRPr>
                      </a:lvl1pPr>
                      <a:lvl2pPr>
                        <a:spcBef>
                          <a:spcPct val="20000"/>
                        </a:spcBef>
                        <a:defRPr sz="2400">
                          <a:solidFill>
                            <a:schemeClr val="tx1"/>
                          </a:solidFill>
                          <a:latin typeface="Tahoma" pitchFamily="34" charset="0"/>
                        </a:defRPr>
                      </a:lvl2pPr>
                      <a:lvl3pPr>
                        <a:spcBef>
                          <a:spcPct val="20000"/>
                        </a:spcBef>
                        <a:defRPr sz="2000">
                          <a:solidFill>
                            <a:schemeClr val="tx1"/>
                          </a:solidFill>
                          <a:latin typeface="Tahoma" pitchFamily="34" charset="0"/>
                        </a:defRPr>
                      </a:lvl3pPr>
                      <a:lvl4pPr>
                        <a:spcBef>
                          <a:spcPct val="20000"/>
                        </a:spcBef>
                        <a:defRPr>
                          <a:solidFill>
                            <a:schemeClr val="tx1"/>
                          </a:solidFill>
                          <a:latin typeface="Tahoma" pitchFamily="34" charset="0"/>
                        </a:defRPr>
                      </a:lvl4pPr>
                      <a:lvl5pPr>
                        <a:spcBef>
                          <a:spcPct val="20000"/>
                        </a:spcBef>
                        <a:defRPr>
                          <a:solidFill>
                            <a:schemeClr val="tx1"/>
                          </a:solidFill>
                          <a:latin typeface="Tahoma" pitchFamily="34" charset="0"/>
                        </a:defRPr>
                      </a:lvl5pPr>
                      <a:lvl6pPr fontAlgn="base">
                        <a:spcBef>
                          <a:spcPct val="20000"/>
                        </a:spcBef>
                        <a:spcAft>
                          <a:spcPct val="0"/>
                        </a:spcAft>
                        <a:buClr>
                          <a:schemeClr val="tx1"/>
                        </a:buClr>
                        <a:defRPr>
                          <a:solidFill>
                            <a:schemeClr val="tx1"/>
                          </a:solidFill>
                          <a:latin typeface="Tahoma" pitchFamily="34" charset="0"/>
                        </a:defRPr>
                      </a:lvl6pPr>
                      <a:lvl7pPr fontAlgn="base">
                        <a:spcBef>
                          <a:spcPct val="20000"/>
                        </a:spcBef>
                        <a:spcAft>
                          <a:spcPct val="0"/>
                        </a:spcAft>
                        <a:buClr>
                          <a:schemeClr val="tx1"/>
                        </a:buClr>
                        <a:defRPr>
                          <a:solidFill>
                            <a:schemeClr val="tx1"/>
                          </a:solidFill>
                          <a:latin typeface="Tahoma" pitchFamily="34" charset="0"/>
                        </a:defRPr>
                      </a:lvl7pPr>
                      <a:lvl8pPr fontAlgn="base">
                        <a:spcBef>
                          <a:spcPct val="20000"/>
                        </a:spcBef>
                        <a:spcAft>
                          <a:spcPct val="0"/>
                        </a:spcAft>
                        <a:buClr>
                          <a:schemeClr val="tx1"/>
                        </a:buClr>
                        <a:defRPr>
                          <a:solidFill>
                            <a:schemeClr val="tx1"/>
                          </a:solidFill>
                          <a:latin typeface="Tahoma" pitchFamily="34" charset="0"/>
                        </a:defRPr>
                      </a:lvl8pPr>
                      <a:lvl9pPr fontAlgn="base">
                        <a:spcBef>
                          <a:spcPct val="20000"/>
                        </a:spcBef>
                        <a:spcAft>
                          <a:spcPct val="0"/>
                        </a:spcAft>
                        <a:buClr>
                          <a:schemeClr val="tx1"/>
                        </a:buClr>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400" b="0" i="1" u="none" strike="noStrike" cap="none" normalizeH="0" baseline="0" dirty="0">
                          <a:ln>
                            <a:noFill/>
                          </a:ln>
                          <a:solidFill>
                            <a:schemeClr val="tx1"/>
                          </a:solidFill>
                          <a:effectLst/>
                          <a:latin typeface="Tahoma" pitchFamily="34" charset="0"/>
                          <a:ea typeface="宋体" charset="-122"/>
                        </a:rPr>
                        <a:t>-1 &lt; </a:t>
                      </a:r>
                      <a:r>
                        <a:rPr kumimoji="0" lang="en-US" altLang="zh-CN" sz="2400" b="1" i="1" u="none" strike="noStrike" cap="none" normalizeH="0" baseline="0" dirty="0">
                          <a:ln>
                            <a:noFill/>
                          </a:ln>
                          <a:solidFill>
                            <a:schemeClr val="tx1"/>
                          </a:solidFill>
                          <a:effectLst/>
                          <a:latin typeface="Tahoma" pitchFamily="34" charset="0"/>
                          <a:ea typeface="宋体" charset="-122"/>
                        </a:rPr>
                        <a:t>w</a:t>
                      </a:r>
                      <a:r>
                        <a:rPr kumimoji="0" lang="en-US" altLang="zh-CN" sz="2400" b="0" i="1" u="none" strike="noStrike" cap="none" normalizeH="0" baseline="0" dirty="0">
                          <a:ln>
                            <a:noFill/>
                          </a:ln>
                          <a:solidFill>
                            <a:schemeClr val="tx1"/>
                          </a:solidFill>
                          <a:effectLst/>
                          <a:latin typeface="Tahoma" pitchFamily="34" charset="0"/>
                          <a:ea typeface="宋体" charset="-122"/>
                        </a:rPr>
                        <a:t> . </a:t>
                      </a:r>
                      <a:r>
                        <a:rPr kumimoji="0" lang="en-US" altLang="zh-CN" sz="2400" b="1" i="1" u="none" strike="noStrike" cap="none" normalizeH="0" baseline="0" dirty="0">
                          <a:ln>
                            <a:noFill/>
                          </a:ln>
                          <a:solidFill>
                            <a:schemeClr val="tx1"/>
                          </a:solidFill>
                          <a:effectLst/>
                          <a:latin typeface="Tahoma" pitchFamily="34" charset="0"/>
                          <a:ea typeface="宋体" charset="-122"/>
                        </a:rPr>
                        <a:t>x</a:t>
                      </a:r>
                      <a:r>
                        <a:rPr kumimoji="0" lang="en-US" altLang="zh-CN" sz="2400" b="0" i="1" u="none" strike="noStrike" cap="none" normalizeH="0" baseline="0" dirty="0">
                          <a:ln>
                            <a:noFill/>
                          </a:ln>
                          <a:solidFill>
                            <a:schemeClr val="tx1"/>
                          </a:solidFill>
                          <a:effectLst/>
                          <a:latin typeface="Tahoma" pitchFamily="34" charset="0"/>
                          <a:ea typeface="宋体" charset="-122"/>
                        </a:rPr>
                        <a:t> + b &lt; 1</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6" name="Line 117">
            <a:extLst>
              <a:ext uri="{FF2B5EF4-FFF2-40B4-BE49-F238E27FC236}">
                <a16:creationId xmlns:a16="http://schemas.microsoft.com/office/drawing/2014/main" xmlns="" id="{0BA75FBF-ADA1-42BD-A31A-F70F3A229E64}"/>
              </a:ext>
            </a:extLst>
          </p:cNvPr>
          <p:cNvSpPr>
            <a:spLocks noChangeShapeType="1"/>
          </p:cNvSpPr>
          <p:nvPr/>
        </p:nvSpPr>
        <p:spPr bwMode="auto">
          <a:xfrm rot="-23199335">
            <a:off x="1261318" y="2365155"/>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Line 118">
            <a:extLst>
              <a:ext uri="{FF2B5EF4-FFF2-40B4-BE49-F238E27FC236}">
                <a16:creationId xmlns:a16="http://schemas.microsoft.com/office/drawing/2014/main" xmlns="" id="{5B36B443-E15B-484A-9FC8-F6873A87F78A}"/>
              </a:ext>
            </a:extLst>
          </p:cNvPr>
          <p:cNvSpPr>
            <a:spLocks noChangeShapeType="1"/>
          </p:cNvSpPr>
          <p:nvPr/>
        </p:nvSpPr>
        <p:spPr bwMode="auto">
          <a:xfrm rot="-23199335">
            <a:off x="1407368" y="2655667"/>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Line 119">
            <a:extLst>
              <a:ext uri="{FF2B5EF4-FFF2-40B4-BE49-F238E27FC236}">
                <a16:creationId xmlns:a16="http://schemas.microsoft.com/office/drawing/2014/main" xmlns="" id="{497BD626-485A-4080-8B48-1EFF938CBFED}"/>
              </a:ext>
            </a:extLst>
          </p:cNvPr>
          <p:cNvSpPr>
            <a:spLocks noChangeShapeType="1"/>
          </p:cNvSpPr>
          <p:nvPr/>
        </p:nvSpPr>
        <p:spPr bwMode="auto">
          <a:xfrm rot="-23199335">
            <a:off x="1551831" y="2944592"/>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 name="Text Box 120">
            <a:extLst>
              <a:ext uri="{FF2B5EF4-FFF2-40B4-BE49-F238E27FC236}">
                <a16:creationId xmlns:a16="http://schemas.microsoft.com/office/drawing/2014/main" xmlns="" id="{42C92840-DD54-4ACD-9BB2-AD2FBBB53E87}"/>
              </a:ext>
            </a:extLst>
          </p:cNvPr>
          <p:cNvSpPr txBox="1">
            <a:spLocks noChangeArrowheads="1"/>
          </p:cNvSpPr>
          <p:nvPr/>
        </p:nvSpPr>
        <p:spPr bwMode="auto">
          <a:xfrm>
            <a:off x="4531568" y="1493617"/>
            <a:ext cx="1447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a:solidFill>
                  <a:schemeClr val="hlink"/>
                </a:solidFill>
                <a:ea typeface="宋体" charset="-122"/>
              </a:rPr>
              <a:t>Plus-Plane</a:t>
            </a:r>
          </a:p>
        </p:txBody>
      </p:sp>
      <p:sp>
        <p:nvSpPr>
          <p:cNvPr id="10" name="Text Box 121">
            <a:extLst>
              <a:ext uri="{FF2B5EF4-FFF2-40B4-BE49-F238E27FC236}">
                <a16:creationId xmlns:a16="http://schemas.microsoft.com/office/drawing/2014/main" xmlns="" id="{BF3BEB6B-A893-42D4-B1DD-AC28489A6118}"/>
              </a:ext>
            </a:extLst>
          </p:cNvPr>
          <p:cNvSpPr txBox="1">
            <a:spLocks noChangeArrowheads="1"/>
          </p:cNvSpPr>
          <p:nvPr/>
        </p:nvSpPr>
        <p:spPr bwMode="auto">
          <a:xfrm>
            <a:off x="5217368" y="2255617"/>
            <a:ext cx="1981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a:solidFill>
                  <a:schemeClr val="folHlink"/>
                </a:solidFill>
                <a:ea typeface="宋体" charset="-122"/>
              </a:rPr>
              <a:t>Minus-Plane</a:t>
            </a:r>
          </a:p>
        </p:txBody>
      </p:sp>
      <p:sp>
        <p:nvSpPr>
          <p:cNvPr id="11" name="Freeform 122">
            <a:extLst>
              <a:ext uri="{FF2B5EF4-FFF2-40B4-BE49-F238E27FC236}">
                <a16:creationId xmlns:a16="http://schemas.microsoft.com/office/drawing/2014/main" xmlns="" id="{4BDB9CCA-66BE-4F0B-8349-4CC355DE5D8E}"/>
              </a:ext>
            </a:extLst>
          </p:cNvPr>
          <p:cNvSpPr>
            <a:spLocks/>
          </p:cNvSpPr>
          <p:nvPr/>
        </p:nvSpPr>
        <p:spPr bwMode="auto">
          <a:xfrm>
            <a:off x="4220418" y="2342930"/>
            <a:ext cx="1055688" cy="150812"/>
          </a:xfrm>
          <a:custGeom>
            <a:avLst/>
            <a:gdLst>
              <a:gd name="T0" fmla="*/ 665 w 665"/>
              <a:gd name="T1" fmla="*/ 74 h 95"/>
              <a:gd name="T2" fmla="*/ 155 w 665"/>
              <a:gd name="T3" fmla="*/ 82 h 95"/>
              <a:gd name="T4" fmla="*/ 52 w 665"/>
              <a:gd name="T5" fmla="*/ 52 h 95"/>
              <a:gd name="T6" fmla="*/ 8 w 665"/>
              <a:gd name="T7" fmla="*/ 23 h 95"/>
              <a:gd name="T8" fmla="*/ 0 w 665"/>
              <a:gd name="T9" fmla="*/ 0 h 95"/>
            </a:gdLst>
            <a:ahLst/>
            <a:cxnLst>
              <a:cxn ang="0">
                <a:pos x="T0" y="T1"/>
              </a:cxn>
              <a:cxn ang="0">
                <a:pos x="T2" y="T3"/>
              </a:cxn>
              <a:cxn ang="0">
                <a:pos x="T4" y="T5"/>
              </a:cxn>
              <a:cxn ang="0">
                <a:pos x="T6" y="T7"/>
              </a:cxn>
              <a:cxn ang="0">
                <a:pos x="T8" y="T9"/>
              </a:cxn>
            </a:cxnLst>
            <a:rect l="0" t="0" r="r" b="b"/>
            <a:pathLst>
              <a:path w="665" h="95">
                <a:moveTo>
                  <a:pt x="665" y="74"/>
                </a:moveTo>
                <a:cubicBezTo>
                  <a:pt x="347" y="95"/>
                  <a:pt x="517" y="91"/>
                  <a:pt x="155" y="82"/>
                </a:cubicBezTo>
                <a:cubicBezTo>
                  <a:pt x="119" y="74"/>
                  <a:pt x="87" y="63"/>
                  <a:pt x="52" y="52"/>
                </a:cubicBezTo>
                <a:cubicBezTo>
                  <a:pt x="37" y="42"/>
                  <a:pt x="14" y="40"/>
                  <a:pt x="8" y="23"/>
                </a:cubicBezTo>
                <a:cubicBezTo>
                  <a:pt x="5" y="15"/>
                  <a:pt x="0" y="0"/>
                  <a:pt x="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 name="Freeform 123">
            <a:extLst>
              <a:ext uri="{FF2B5EF4-FFF2-40B4-BE49-F238E27FC236}">
                <a16:creationId xmlns:a16="http://schemas.microsoft.com/office/drawing/2014/main" xmlns="" id="{03CA436F-58B5-45FC-93B9-7F30A84A8544}"/>
              </a:ext>
            </a:extLst>
          </p:cNvPr>
          <p:cNvSpPr>
            <a:spLocks/>
          </p:cNvSpPr>
          <p:nvPr/>
        </p:nvSpPr>
        <p:spPr bwMode="auto">
          <a:xfrm>
            <a:off x="3904506" y="1746030"/>
            <a:ext cx="692150" cy="128587"/>
          </a:xfrm>
          <a:custGeom>
            <a:avLst/>
            <a:gdLst>
              <a:gd name="T0" fmla="*/ 436 w 436"/>
              <a:gd name="T1" fmla="*/ 0 h 81"/>
              <a:gd name="T2" fmla="*/ 369 w 436"/>
              <a:gd name="T3" fmla="*/ 29 h 81"/>
              <a:gd name="T4" fmla="*/ 273 w 436"/>
              <a:gd name="T5" fmla="*/ 66 h 81"/>
              <a:gd name="T6" fmla="*/ 192 w 436"/>
              <a:gd name="T7" fmla="*/ 81 h 81"/>
              <a:gd name="T8" fmla="*/ 59 w 436"/>
              <a:gd name="T9" fmla="*/ 59 h 81"/>
              <a:gd name="T10" fmla="*/ 0 w 436"/>
              <a:gd name="T11" fmla="*/ 15 h 81"/>
            </a:gdLst>
            <a:ahLst/>
            <a:cxnLst>
              <a:cxn ang="0">
                <a:pos x="T0" y="T1"/>
              </a:cxn>
              <a:cxn ang="0">
                <a:pos x="T2" y="T3"/>
              </a:cxn>
              <a:cxn ang="0">
                <a:pos x="T4" y="T5"/>
              </a:cxn>
              <a:cxn ang="0">
                <a:pos x="T6" y="T7"/>
              </a:cxn>
              <a:cxn ang="0">
                <a:pos x="T8" y="T9"/>
              </a:cxn>
              <a:cxn ang="0">
                <a:pos x="T10" y="T11"/>
              </a:cxn>
            </a:cxnLst>
            <a:rect l="0" t="0" r="r" b="b"/>
            <a:pathLst>
              <a:path w="436" h="81">
                <a:moveTo>
                  <a:pt x="436" y="0"/>
                </a:moveTo>
                <a:cubicBezTo>
                  <a:pt x="411" y="8"/>
                  <a:pt x="394" y="21"/>
                  <a:pt x="369" y="29"/>
                </a:cubicBezTo>
                <a:cubicBezTo>
                  <a:pt x="340" y="49"/>
                  <a:pt x="308" y="59"/>
                  <a:pt x="273" y="66"/>
                </a:cubicBezTo>
                <a:cubicBezTo>
                  <a:pt x="246" y="71"/>
                  <a:pt x="192" y="81"/>
                  <a:pt x="192" y="81"/>
                </a:cubicBezTo>
                <a:cubicBezTo>
                  <a:pt x="127" y="76"/>
                  <a:pt x="110" y="75"/>
                  <a:pt x="59" y="59"/>
                </a:cubicBezTo>
                <a:cubicBezTo>
                  <a:pt x="38" y="45"/>
                  <a:pt x="23" y="26"/>
                  <a:pt x="0" y="15"/>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Text Box 124">
            <a:extLst>
              <a:ext uri="{FF2B5EF4-FFF2-40B4-BE49-F238E27FC236}">
                <a16:creationId xmlns:a16="http://schemas.microsoft.com/office/drawing/2014/main" xmlns="" id="{E464537F-6E4E-47C2-876A-9FB7B2EAFF96}"/>
              </a:ext>
            </a:extLst>
          </p:cNvPr>
          <p:cNvSpPr txBox="1">
            <a:spLocks noChangeArrowheads="1"/>
          </p:cNvSpPr>
          <p:nvPr/>
        </p:nvSpPr>
        <p:spPr bwMode="auto">
          <a:xfrm>
            <a:off x="5445968" y="1874617"/>
            <a:ext cx="2438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a:ea typeface="宋体" charset="-122"/>
              </a:rPr>
              <a:t>Classifier Boundary</a:t>
            </a:r>
          </a:p>
        </p:txBody>
      </p:sp>
      <p:sp>
        <p:nvSpPr>
          <p:cNvPr id="14" name="Freeform 125">
            <a:extLst>
              <a:ext uri="{FF2B5EF4-FFF2-40B4-BE49-F238E27FC236}">
                <a16:creationId xmlns:a16="http://schemas.microsoft.com/office/drawing/2014/main" xmlns="" id="{8399AD19-BCFD-4EA9-895E-42F39BF2A607}"/>
              </a:ext>
            </a:extLst>
          </p:cNvPr>
          <p:cNvSpPr>
            <a:spLocks/>
          </p:cNvSpPr>
          <p:nvPr/>
        </p:nvSpPr>
        <p:spPr bwMode="auto">
          <a:xfrm>
            <a:off x="4033093" y="2085755"/>
            <a:ext cx="1465263" cy="69850"/>
          </a:xfrm>
          <a:custGeom>
            <a:avLst/>
            <a:gdLst>
              <a:gd name="T0" fmla="*/ 923 w 923"/>
              <a:gd name="T1" fmla="*/ 0 h 44"/>
              <a:gd name="T2" fmla="*/ 709 w 923"/>
              <a:gd name="T3" fmla="*/ 44 h 44"/>
              <a:gd name="T4" fmla="*/ 362 w 923"/>
              <a:gd name="T5" fmla="*/ 37 h 44"/>
              <a:gd name="T6" fmla="*/ 0 w 923"/>
              <a:gd name="T7" fmla="*/ 7 h 44"/>
            </a:gdLst>
            <a:ahLst/>
            <a:cxnLst>
              <a:cxn ang="0">
                <a:pos x="T0" y="T1"/>
              </a:cxn>
              <a:cxn ang="0">
                <a:pos x="T2" y="T3"/>
              </a:cxn>
              <a:cxn ang="0">
                <a:pos x="T4" y="T5"/>
              </a:cxn>
              <a:cxn ang="0">
                <a:pos x="T6" y="T7"/>
              </a:cxn>
            </a:cxnLst>
            <a:rect l="0" t="0" r="r" b="b"/>
            <a:pathLst>
              <a:path w="923" h="44">
                <a:moveTo>
                  <a:pt x="923" y="0"/>
                </a:moveTo>
                <a:cubicBezTo>
                  <a:pt x="857" y="34"/>
                  <a:pt x="782" y="37"/>
                  <a:pt x="709" y="44"/>
                </a:cubicBezTo>
                <a:cubicBezTo>
                  <a:pt x="593" y="42"/>
                  <a:pt x="478" y="42"/>
                  <a:pt x="362" y="37"/>
                </a:cubicBezTo>
                <a:cubicBezTo>
                  <a:pt x="241" y="32"/>
                  <a:pt x="122" y="7"/>
                  <a:pt x="0" y="7"/>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Text Box 127">
            <a:extLst>
              <a:ext uri="{FF2B5EF4-FFF2-40B4-BE49-F238E27FC236}">
                <a16:creationId xmlns:a16="http://schemas.microsoft.com/office/drawing/2014/main" xmlns="" id="{76ABD41E-26AF-4594-A13C-E26C27FCAC94}"/>
              </a:ext>
            </a:extLst>
          </p:cNvPr>
          <p:cNvSpPr txBox="1">
            <a:spLocks noChangeArrowheads="1"/>
          </p:cNvSpPr>
          <p:nvPr/>
        </p:nvSpPr>
        <p:spPr bwMode="auto">
          <a:xfrm rot="-1586986">
            <a:off x="1796306" y="2898555"/>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zh-CN" altLang="en-US" sz="2000">
                <a:solidFill>
                  <a:schemeClr val="folHlink"/>
                </a:solidFill>
                <a:ea typeface="宋体" charset="-122"/>
              </a:rPr>
              <a:t>“</a:t>
            </a:r>
            <a:r>
              <a:rPr lang="en-US" altLang="zh-CN" sz="2000">
                <a:solidFill>
                  <a:schemeClr val="folHlink"/>
                </a:solidFill>
                <a:ea typeface="宋体" charset="-122"/>
              </a:rPr>
              <a:t>Predict Class = -1” zone</a:t>
            </a:r>
          </a:p>
        </p:txBody>
      </p:sp>
      <p:sp>
        <p:nvSpPr>
          <p:cNvPr id="16" name="Text Box 126">
            <a:extLst>
              <a:ext uri="{FF2B5EF4-FFF2-40B4-BE49-F238E27FC236}">
                <a16:creationId xmlns:a16="http://schemas.microsoft.com/office/drawing/2014/main" xmlns="" id="{4964C944-F9A9-40A2-BCB6-441E948F734D}"/>
              </a:ext>
            </a:extLst>
          </p:cNvPr>
          <p:cNvSpPr txBox="1">
            <a:spLocks noChangeArrowheads="1"/>
          </p:cNvSpPr>
          <p:nvPr/>
        </p:nvSpPr>
        <p:spPr bwMode="auto">
          <a:xfrm rot="-1586986">
            <a:off x="873968" y="1542830"/>
            <a:ext cx="3048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2000" dirty="0">
                <a:solidFill>
                  <a:schemeClr val="hlink"/>
                </a:solidFill>
                <a:ea typeface="宋体" charset="-122"/>
              </a:rPr>
              <a:t>zone</a:t>
            </a:r>
          </a:p>
          <a:p>
            <a:pPr algn="ctr">
              <a:spcBef>
                <a:spcPct val="50000"/>
              </a:spcBef>
            </a:pPr>
            <a:r>
              <a:rPr lang="zh-CN" altLang="en-US" sz="2000" dirty="0">
                <a:solidFill>
                  <a:schemeClr val="hlink"/>
                </a:solidFill>
                <a:ea typeface="宋体" charset="-122"/>
              </a:rPr>
              <a:t>“</a:t>
            </a:r>
            <a:r>
              <a:rPr lang="en-US" altLang="zh-CN" sz="2000" dirty="0">
                <a:solidFill>
                  <a:schemeClr val="hlink"/>
                </a:solidFill>
                <a:ea typeface="宋体" charset="-122"/>
              </a:rPr>
              <a:t>Predict Class = +1”</a:t>
            </a:r>
          </a:p>
        </p:txBody>
      </p:sp>
    </p:spTree>
    <p:extLst>
      <p:ext uri="{BB962C8B-B14F-4D97-AF65-F5344CB8AC3E}">
        <p14:creationId xmlns:p14="http://schemas.microsoft.com/office/powerpoint/2010/main" val="253026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49551D1-6785-43B7-8557-F4BFEA794250}"/>
              </a:ext>
            </a:extLst>
          </p:cNvPr>
          <p:cNvSpPr>
            <a:spLocks noGrp="1"/>
          </p:cNvSpPr>
          <p:nvPr>
            <p:ph type="title"/>
          </p:nvPr>
        </p:nvSpPr>
        <p:spPr/>
        <p:txBody>
          <a:bodyPr/>
          <a:lstStyle/>
          <a:p>
            <a:r>
              <a:rPr lang="zh-CN" altLang="en-US" dirty="0"/>
              <a:t>模型分析</a:t>
            </a:r>
          </a:p>
        </p:txBody>
      </p:sp>
      <p:sp>
        <p:nvSpPr>
          <p:cNvPr id="3" name="内容占位符 2">
            <a:extLst>
              <a:ext uri="{FF2B5EF4-FFF2-40B4-BE49-F238E27FC236}">
                <a16:creationId xmlns:a16="http://schemas.microsoft.com/office/drawing/2014/main" xmlns="" id="{7F60F815-1B7D-4940-B51D-7AEFE9F8E0EF}"/>
              </a:ext>
            </a:extLst>
          </p:cNvPr>
          <p:cNvSpPr>
            <a:spLocks noGrp="1"/>
          </p:cNvSpPr>
          <p:nvPr>
            <p:ph sz="quarter" idx="10"/>
          </p:nvPr>
        </p:nvSpPr>
        <p:spPr/>
        <p:txBody>
          <a:bodyPr/>
          <a:lstStyle/>
          <a:p>
            <a:r>
              <a:rPr lang="en-US" altLang="zh-CN" dirty="0"/>
              <a:t>1</a:t>
            </a:r>
            <a:r>
              <a:rPr lang="zh-CN" altLang="en-US" dirty="0"/>
              <a:t>、如何利用</a:t>
            </a:r>
            <a:r>
              <a:rPr lang="en-US" altLang="zh-CN" dirty="0"/>
              <a:t> </a:t>
            </a:r>
            <a:r>
              <a:rPr lang="en-US" altLang="zh-CN" i="1" dirty="0"/>
              <a:t>w</a:t>
            </a:r>
            <a:r>
              <a:rPr lang="en-US" altLang="zh-CN" dirty="0"/>
              <a:t> </a:t>
            </a:r>
            <a:r>
              <a:rPr lang="zh-CN" altLang="en-US" dirty="0"/>
              <a:t>与 </a:t>
            </a:r>
            <a:r>
              <a:rPr lang="en-US" altLang="zh-CN" i="1" dirty="0"/>
              <a:t>b</a:t>
            </a:r>
            <a:r>
              <a:rPr lang="en-US" altLang="zh-CN" dirty="0"/>
              <a:t> </a:t>
            </a:r>
            <a:r>
              <a:rPr lang="zh-CN" altLang="en-US" dirty="0"/>
              <a:t>计算边缘？</a:t>
            </a:r>
            <a:endParaRPr lang="en-US" altLang="zh-CN" dirty="0"/>
          </a:p>
          <a:p>
            <a:endParaRPr lang="zh-CN" altLang="en-US" dirty="0"/>
          </a:p>
        </p:txBody>
      </p:sp>
      <p:sp>
        <p:nvSpPr>
          <p:cNvPr id="4" name="Line 4">
            <a:extLst>
              <a:ext uri="{FF2B5EF4-FFF2-40B4-BE49-F238E27FC236}">
                <a16:creationId xmlns:a16="http://schemas.microsoft.com/office/drawing/2014/main" xmlns="" id="{2B28164B-659A-4A8C-9277-C0CF76B23C54}"/>
              </a:ext>
            </a:extLst>
          </p:cNvPr>
          <p:cNvSpPr>
            <a:spLocks noChangeShapeType="1"/>
          </p:cNvSpPr>
          <p:nvPr/>
        </p:nvSpPr>
        <p:spPr bwMode="auto">
          <a:xfrm rot="-23199335">
            <a:off x="3378075" y="2413698"/>
            <a:ext cx="2971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 name="Line 5">
            <a:extLst>
              <a:ext uri="{FF2B5EF4-FFF2-40B4-BE49-F238E27FC236}">
                <a16:creationId xmlns:a16="http://schemas.microsoft.com/office/drawing/2014/main" xmlns="" id="{943D6149-C189-4727-95B6-0B6B4C0D841E}"/>
              </a:ext>
            </a:extLst>
          </p:cNvPr>
          <p:cNvSpPr>
            <a:spLocks noChangeShapeType="1"/>
          </p:cNvSpPr>
          <p:nvPr/>
        </p:nvSpPr>
        <p:spPr bwMode="auto">
          <a:xfrm rot="-23199335">
            <a:off x="3524125" y="2704211"/>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Line 6">
            <a:extLst>
              <a:ext uri="{FF2B5EF4-FFF2-40B4-BE49-F238E27FC236}">
                <a16:creationId xmlns:a16="http://schemas.microsoft.com/office/drawing/2014/main" xmlns="" id="{F5690E9B-9245-4E29-BA34-CED39D7EC15D}"/>
              </a:ext>
            </a:extLst>
          </p:cNvPr>
          <p:cNvSpPr>
            <a:spLocks noChangeShapeType="1"/>
          </p:cNvSpPr>
          <p:nvPr/>
        </p:nvSpPr>
        <p:spPr bwMode="auto">
          <a:xfrm rot="-23199335">
            <a:off x="3668588" y="2993136"/>
            <a:ext cx="2971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Text Box 8">
            <a:extLst>
              <a:ext uri="{FF2B5EF4-FFF2-40B4-BE49-F238E27FC236}">
                <a16:creationId xmlns:a16="http://schemas.microsoft.com/office/drawing/2014/main" xmlns="" id="{F693A5AF-2A0A-4A53-A3E7-0B4C7CBA9A9A}"/>
              </a:ext>
            </a:extLst>
          </p:cNvPr>
          <p:cNvSpPr txBox="1">
            <a:spLocks noChangeArrowheads="1"/>
          </p:cNvSpPr>
          <p:nvPr/>
        </p:nvSpPr>
        <p:spPr bwMode="auto">
          <a:xfrm rot="-1586986">
            <a:off x="3913063" y="2947098"/>
            <a:ext cx="28876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zh-CN" altLang="en-US" sz="2000" dirty="0">
                <a:solidFill>
                  <a:schemeClr val="folHlink"/>
                </a:solidFill>
                <a:ea typeface="宋体" charset="-122"/>
              </a:rPr>
              <a:t>“</a:t>
            </a:r>
            <a:r>
              <a:rPr lang="en-US" altLang="zh-CN" sz="2000" dirty="0">
                <a:solidFill>
                  <a:schemeClr val="folHlink"/>
                </a:solidFill>
                <a:ea typeface="宋体" charset="-122"/>
              </a:rPr>
              <a:t>Predict Class = -1” zone</a:t>
            </a:r>
          </a:p>
        </p:txBody>
      </p:sp>
      <p:sp>
        <p:nvSpPr>
          <p:cNvPr id="8" name="Text Box 9">
            <a:extLst>
              <a:ext uri="{FF2B5EF4-FFF2-40B4-BE49-F238E27FC236}">
                <a16:creationId xmlns:a16="http://schemas.microsoft.com/office/drawing/2014/main" xmlns="" id="{864A5DA2-1D56-4791-966D-86EB7E87D8E7}"/>
              </a:ext>
            </a:extLst>
          </p:cNvPr>
          <p:cNvSpPr txBox="1">
            <a:spLocks noChangeArrowheads="1"/>
          </p:cNvSpPr>
          <p:nvPr/>
        </p:nvSpPr>
        <p:spPr bwMode="auto">
          <a:xfrm rot="-1777892">
            <a:off x="2685925" y="3142361"/>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hlink"/>
                </a:solidFill>
                <a:ea typeface="宋体" charset="-122"/>
              </a:rPr>
              <a:t>wx+b=1</a:t>
            </a:r>
          </a:p>
        </p:txBody>
      </p:sp>
      <p:sp>
        <p:nvSpPr>
          <p:cNvPr id="9" name="Text Box 10">
            <a:extLst>
              <a:ext uri="{FF2B5EF4-FFF2-40B4-BE49-F238E27FC236}">
                <a16:creationId xmlns:a16="http://schemas.microsoft.com/office/drawing/2014/main" xmlns="" id="{E1D398BC-E43B-4869-ABEA-6574C35B3B95}"/>
              </a:ext>
            </a:extLst>
          </p:cNvPr>
          <p:cNvSpPr txBox="1">
            <a:spLocks noChangeArrowheads="1"/>
          </p:cNvSpPr>
          <p:nvPr/>
        </p:nvSpPr>
        <p:spPr bwMode="auto">
          <a:xfrm rot="-1777892">
            <a:off x="2839913" y="3412236"/>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ea typeface="宋体" charset="-122"/>
              </a:rPr>
              <a:t>wx+b=0</a:t>
            </a:r>
          </a:p>
        </p:txBody>
      </p:sp>
      <p:sp>
        <p:nvSpPr>
          <p:cNvPr id="10" name="Text Box 11">
            <a:extLst>
              <a:ext uri="{FF2B5EF4-FFF2-40B4-BE49-F238E27FC236}">
                <a16:creationId xmlns:a16="http://schemas.microsoft.com/office/drawing/2014/main" xmlns="" id="{A3A67894-BB9D-4DDC-8FE9-D7094B9887B9}"/>
              </a:ext>
            </a:extLst>
          </p:cNvPr>
          <p:cNvSpPr txBox="1">
            <a:spLocks noChangeArrowheads="1"/>
          </p:cNvSpPr>
          <p:nvPr/>
        </p:nvSpPr>
        <p:spPr bwMode="auto">
          <a:xfrm rot="-1777892">
            <a:off x="2990725" y="3656711"/>
            <a:ext cx="990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1400">
                <a:solidFill>
                  <a:schemeClr val="folHlink"/>
                </a:solidFill>
                <a:ea typeface="宋体" charset="-122"/>
              </a:rPr>
              <a:t>wx+b=-1</a:t>
            </a:r>
          </a:p>
        </p:txBody>
      </p:sp>
      <p:sp>
        <p:nvSpPr>
          <p:cNvPr id="11" name="Line 12">
            <a:extLst>
              <a:ext uri="{FF2B5EF4-FFF2-40B4-BE49-F238E27FC236}">
                <a16:creationId xmlns:a16="http://schemas.microsoft.com/office/drawing/2014/main" xmlns="" id="{3ECE4681-329B-4BBA-94B6-1383D67B2D23}"/>
              </a:ext>
            </a:extLst>
          </p:cNvPr>
          <p:cNvSpPr>
            <a:spLocks noChangeShapeType="1"/>
          </p:cNvSpPr>
          <p:nvPr/>
        </p:nvSpPr>
        <p:spPr bwMode="auto">
          <a:xfrm>
            <a:off x="6256213" y="1723136"/>
            <a:ext cx="327025" cy="5984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 name="Text Box 13">
            <a:extLst>
              <a:ext uri="{FF2B5EF4-FFF2-40B4-BE49-F238E27FC236}">
                <a16:creationId xmlns:a16="http://schemas.microsoft.com/office/drawing/2014/main" xmlns="" id="{90217BE4-5673-4AFB-85B8-6CCB1FD47DBE}"/>
              </a:ext>
            </a:extLst>
          </p:cNvPr>
          <p:cNvSpPr txBox="1">
            <a:spLocks noChangeArrowheads="1"/>
          </p:cNvSpPr>
          <p:nvPr/>
        </p:nvSpPr>
        <p:spPr bwMode="auto">
          <a:xfrm>
            <a:off x="6372100" y="1677098"/>
            <a:ext cx="25923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50000"/>
              </a:spcBef>
            </a:pPr>
            <a:r>
              <a:rPr lang="en-US" altLang="zh-CN" sz="2000" i="1">
                <a:ea typeface="宋体" charset="-122"/>
              </a:rPr>
              <a:t>M =</a:t>
            </a:r>
            <a:r>
              <a:rPr lang="en-US" altLang="zh-CN" sz="2000">
                <a:ea typeface="宋体" charset="-122"/>
              </a:rPr>
              <a:t> Margin</a:t>
            </a:r>
          </a:p>
        </p:txBody>
      </p:sp>
      <p:sp>
        <p:nvSpPr>
          <p:cNvPr id="13" name="Rectangle 17">
            <a:extLst>
              <a:ext uri="{FF2B5EF4-FFF2-40B4-BE49-F238E27FC236}">
                <a16:creationId xmlns:a16="http://schemas.microsoft.com/office/drawing/2014/main" xmlns="" id="{62AE4E7F-5EE9-425D-8E64-1D88D49E671A}"/>
              </a:ext>
            </a:extLst>
          </p:cNvPr>
          <p:cNvSpPr>
            <a:spLocks noChangeArrowheads="1"/>
          </p:cNvSpPr>
          <p:nvPr/>
        </p:nvSpPr>
        <p:spPr bwMode="auto">
          <a:xfrm>
            <a:off x="827584" y="4432579"/>
            <a:ext cx="615886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itchFamily="34" charset="0"/>
              </a:defRPr>
            </a:lvl1pPr>
            <a:lvl2pPr marL="742950" indent="-285750">
              <a:spcBef>
                <a:spcPct val="0"/>
              </a:spcBef>
              <a:defRPr sz="2400">
                <a:solidFill>
                  <a:schemeClr val="tx1"/>
                </a:solidFill>
                <a:latin typeface="Tahoma" pitchFamily="34" charset="0"/>
              </a:defRPr>
            </a:lvl2pPr>
            <a:lvl3pPr marL="1143000" indent="-228600">
              <a:spcBef>
                <a:spcPct val="0"/>
              </a:spcBef>
              <a:defRPr sz="2400">
                <a:solidFill>
                  <a:schemeClr val="tx1"/>
                </a:solidFill>
                <a:latin typeface="Tahoma" pitchFamily="34" charset="0"/>
              </a:defRPr>
            </a:lvl3pPr>
            <a:lvl4pPr marL="1600200" indent="-228600">
              <a:spcBef>
                <a:spcPct val="0"/>
              </a:spcBef>
              <a:defRPr sz="2400">
                <a:solidFill>
                  <a:schemeClr val="tx1"/>
                </a:solidFill>
                <a:latin typeface="Tahoma" pitchFamily="34" charset="0"/>
              </a:defRPr>
            </a:lvl4pPr>
            <a:lvl5pPr marL="2057400" indent="-228600">
              <a:spcBef>
                <a:spcPct val="0"/>
              </a:spcBef>
              <a:defRPr sz="2400">
                <a:solidFill>
                  <a:schemeClr val="tx1"/>
                </a:solidFill>
                <a:latin typeface="Tahoma" pitchFamily="34" charset="0"/>
              </a:defRPr>
            </a:lvl5pPr>
            <a:lvl6pPr marL="2514600" indent="-228600" fontAlgn="base">
              <a:spcBef>
                <a:spcPct val="0"/>
              </a:spcBef>
              <a:spcAft>
                <a:spcPct val="0"/>
              </a:spcAft>
              <a:defRPr sz="2400">
                <a:solidFill>
                  <a:schemeClr val="tx1"/>
                </a:solidFill>
                <a:latin typeface="Tahoma" pitchFamily="34" charset="0"/>
              </a:defRPr>
            </a:lvl6pPr>
            <a:lvl7pPr marL="2971800" indent="-228600" fontAlgn="base">
              <a:spcBef>
                <a:spcPct val="0"/>
              </a:spcBef>
              <a:spcAft>
                <a:spcPct val="0"/>
              </a:spcAft>
              <a:defRPr sz="2400">
                <a:solidFill>
                  <a:schemeClr val="tx1"/>
                </a:solidFill>
                <a:latin typeface="Tahoma" pitchFamily="34" charset="0"/>
              </a:defRPr>
            </a:lvl7pPr>
            <a:lvl8pPr marL="3429000" indent="-228600" fontAlgn="base">
              <a:spcBef>
                <a:spcPct val="0"/>
              </a:spcBef>
              <a:spcAft>
                <a:spcPct val="0"/>
              </a:spcAft>
              <a:defRPr sz="2400">
                <a:solidFill>
                  <a:schemeClr val="tx1"/>
                </a:solidFill>
                <a:latin typeface="Tahoma" pitchFamily="34" charset="0"/>
              </a:defRPr>
            </a:lvl8pPr>
            <a:lvl9pPr marL="3886200" indent="-228600" fontAlgn="base">
              <a:spcBef>
                <a:spcPct val="0"/>
              </a:spcBef>
              <a:spcAft>
                <a:spcPct val="0"/>
              </a:spcAft>
              <a:defRPr sz="2400">
                <a:solidFill>
                  <a:schemeClr val="tx1"/>
                </a:solidFill>
                <a:latin typeface="Tahoma" pitchFamily="34" charset="0"/>
              </a:defRPr>
            </a:lvl9pPr>
          </a:lstStyle>
          <a:p>
            <a:pPr>
              <a:spcBef>
                <a:spcPct val="20000"/>
              </a:spcBef>
              <a:buFontTx/>
              <a:buChar char="•"/>
            </a:pPr>
            <a:r>
              <a:rPr lang="en-US" altLang="zh-CN" sz="2000" dirty="0">
                <a:ea typeface="宋体" charset="-122"/>
              </a:rPr>
              <a:t>Plus-plane   =    </a:t>
            </a:r>
            <a:r>
              <a:rPr lang="en-US" altLang="zh-CN" sz="2000" i="1" dirty="0">
                <a:ea typeface="宋体" charset="-122"/>
              </a:rPr>
              <a:t>{ </a:t>
            </a:r>
            <a:r>
              <a:rPr lang="en-US" altLang="zh-CN" sz="2000" b="1" i="1" dirty="0">
                <a:ea typeface="宋体" charset="-122"/>
              </a:rPr>
              <a:t>x</a:t>
            </a:r>
            <a:r>
              <a:rPr lang="en-US" altLang="zh-CN" sz="2000" i="1" dirty="0">
                <a:ea typeface="宋体" charset="-122"/>
              </a:rPr>
              <a:t> : </a:t>
            </a:r>
            <a:r>
              <a:rPr lang="en-US" altLang="zh-CN" sz="2000" b="1" i="1" dirty="0">
                <a:ea typeface="宋体" charset="-122"/>
              </a:rPr>
              <a:t>w</a:t>
            </a:r>
            <a:r>
              <a:rPr lang="en-US" altLang="zh-CN" sz="2000" i="1" dirty="0">
                <a:ea typeface="宋体" charset="-122"/>
              </a:rPr>
              <a:t> . </a:t>
            </a:r>
            <a:r>
              <a:rPr lang="en-US" altLang="zh-CN" sz="2000" b="1" i="1" dirty="0">
                <a:ea typeface="宋体" charset="-122"/>
              </a:rPr>
              <a:t>x</a:t>
            </a:r>
            <a:r>
              <a:rPr lang="en-US" altLang="zh-CN" sz="2000" i="1" dirty="0">
                <a:ea typeface="宋体" charset="-122"/>
              </a:rPr>
              <a:t> + b = +1 }</a:t>
            </a:r>
          </a:p>
          <a:p>
            <a:pPr>
              <a:spcBef>
                <a:spcPct val="20000"/>
              </a:spcBef>
              <a:buFontTx/>
              <a:buChar char="•"/>
            </a:pPr>
            <a:r>
              <a:rPr lang="en-US" altLang="zh-CN" sz="2000" dirty="0">
                <a:ea typeface="宋体" charset="-122"/>
              </a:rPr>
              <a:t>Minus-plane =   </a:t>
            </a:r>
            <a:r>
              <a:rPr lang="en-US" altLang="zh-CN" sz="2000" i="1" dirty="0">
                <a:ea typeface="宋体" charset="-122"/>
              </a:rPr>
              <a:t>{ </a:t>
            </a:r>
            <a:r>
              <a:rPr lang="en-US" altLang="zh-CN" sz="2000" b="1" i="1" dirty="0">
                <a:ea typeface="宋体" charset="-122"/>
              </a:rPr>
              <a:t>x</a:t>
            </a:r>
            <a:r>
              <a:rPr lang="en-US" altLang="zh-CN" sz="2000" i="1" dirty="0">
                <a:ea typeface="宋体" charset="-122"/>
              </a:rPr>
              <a:t> : </a:t>
            </a:r>
            <a:r>
              <a:rPr lang="en-US" altLang="zh-CN" sz="2000" b="1" i="1" dirty="0">
                <a:ea typeface="宋体" charset="-122"/>
              </a:rPr>
              <a:t>w</a:t>
            </a:r>
            <a:r>
              <a:rPr lang="en-US" altLang="zh-CN" sz="2000" i="1" dirty="0">
                <a:ea typeface="宋体" charset="-122"/>
              </a:rPr>
              <a:t> . </a:t>
            </a:r>
            <a:r>
              <a:rPr lang="en-US" altLang="zh-CN" sz="2000" b="1" i="1" dirty="0">
                <a:ea typeface="宋体" charset="-122"/>
              </a:rPr>
              <a:t>x</a:t>
            </a:r>
            <a:r>
              <a:rPr lang="en-US" altLang="zh-CN" sz="2000" i="1" dirty="0">
                <a:ea typeface="宋体" charset="-122"/>
              </a:rPr>
              <a:t> + b = -1 }</a:t>
            </a:r>
          </a:p>
          <a:p>
            <a:pPr marL="0" indent="0">
              <a:spcBef>
                <a:spcPct val="20000"/>
              </a:spcBef>
            </a:pP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）向量</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w</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与 </a:t>
            </a:r>
            <a:r>
              <a:rPr lang="en-US" altLang="zh-CN" sz="2000" dirty="0">
                <a:solidFill>
                  <a:srgbClr val="FF0000"/>
                </a:solidFill>
                <a:latin typeface="微软雅黑" panose="020B0503020204020204" pitchFamily="34" charset="-122"/>
                <a:ea typeface="微软雅黑" panose="020B0503020204020204" pitchFamily="34" charset="-122"/>
              </a:rPr>
              <a:t>Plus Plane </a:t>
            </a:r>
            <a:r>
              <a:rPr lang="zh-CN" altLang="en-US" sz="2000" dirty="0">
                <a:solidFill>
                  <a:srgbClr val="FF0000"/>
                </a:solidFill>
                <a:latin typeface="微软雅黑" panose="020B0503020204020204" pitchFamily="34" charset="-122"/>
                <a:ea typeface="微软雅黑" panose="020B0503020204020204" pitchFamily="34" charset="-122"/>
              </a:rPr>
              <a:t>垂直。 </a:t>
            </a:r>
            <a:r>
              <a:rPr lang="zh-CN" altLang="en-US" sz="2000" dirty="0">
                <a:latin typeface="微软雅黑" panose="020B0503020204020204" pitchFamily="34" charset="-122"/>
                <a:ea typeface="微软雅黑" panose="020B0503020204020204" pitchFamily="34" charset="-122"/>
              </a:rPr>
              <a:t>为什么</a:t>
            </a:r>
            <a:r>
              <a:rPr lang="en-US" altLang="zh-CN" sz="2000" dirty="0">
                <a:latin typeface="微软雅黑" panose="020B0503020204020204" pitchFamily="34" charset="-122"/>
                <a:ea typeface="微软雅黑" panose="020B0503020204020204" pitchFamily="34" charset="-122"/>
              </a:rPr>
              <a:t>?</a:t>
            </a:r>
          </a:p>
          <a:p>
            <a:pPr>
              <a:spcBef>
                <a:spcPct val="20000"/>
              </a:spcBef>
              <a:buFontTx/>
              <a:buChar char="•"/>
            </a:pPr>
            <a:endParaRPr lang="en-US" altLang="zh-CN" i="1" dirty="0">
              <a:ea typeface="宋体" charset="-122"/>
            </a:endParaRPr>
          </a:p>
          <a:p>
            <a:pPr>
              <a:spcBef>
                <a:spcPct val="20000"/>
              </a:spcBef>
              <a:buFontTx/>
              <a:buChar char="•"/>
            </a:pPr>
            <a:endParaRPr lang="zh-CN" altLang="en-US" i="1" dirty="0">
              <a:ea typeface="宋体" charset="-122"/>
            </a:endParaRPr>
          </a:p>
        </p:txBody>
      </p:sp>
      <p:sp>
        <p:nvSpPr>
          <p:cNvPr id="14" name="AutoShape 49">
            <a:extLst>
              <a:ext uri="{FF2B5EF4-FFF2-40B4-BE49-F238E27FC236}">
                <a16:creationId xmlns:a16="http://schemas.microsoft.com/office/drawing/2014/main" xmlns="" id="{5D887B78-114B-4C08-ADE5-0B37DE17F12C}"/>
              </a:ext>
            </a:extLst>
          </p:cNvPr>
          <p:cNvSpPr>
            <a:spLocks noChangeArrowheads="1"/>
          </p:cNvSpPr>
          <p:nvPr/>
        </p:nvSpPr>
        <p:spPr bwMode="auto">
          <a:xfrm>
            <a:off x="851196" y="5653391"/>
            <a:ext cx="7521625" cy="762000"/>
          </a:xfrm>
          <a:prstGeom prst="wedgeRectCallout">
            <a:avLst>
              <a:gd name="adj1" fmla="val -21920"/>
              <a:gd name="adj2" fmla="val -50441"/>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spcBef>
                <a:spcPct val="20000"/>
              </a:spcBef>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u</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v</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 </a:t>
            </a:r>
            <a:r>
              <a:rPr lang="en-US" altLang="zh-CN" sz="2000" dirty="0">
                <a:latin typeface="微软雅黑" panose="020B0503020204020204" pitchFamily="34" charset="-122"/>
                <a:ea typeface="微软雅黑" panose="020B0503020204020204" pitchFamily="34" charset="-122"/>
              </a:rPr>
              <a:t>Plus Plane</a:t>
            </a:r>
            <a:r>
              <a:rPr lang="zh-CN" altLang="en-US" sz="2000" dirty="0">
                <a:latin typeface="微软雅黑" panose="020B0503020204020204" pitchFamily="34" charset="-122"/>
                <a:ea typeface="微软雅黑" panose="020B0503020204020204" pitchFamily="34" charset="-122"/>
              </a:rPr>
              <a:t>上的两个向量. 则</a:t>
            </a:r>
            <a:r>
              <a:rPr lang="en-US" altLang="zh-CN" sz="2000"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w</a:t>
            </a:r>
            <a:r>
              <a:rPr lang="en-US" altLang="zh-CN" sz="2000" i="1" dirty="0">
                <a:latin typeface="微软雅黑" panose="020B0503020204020204" pitchFamily="34" charset="-122"/>
                <a:ea typeface="微软雅黑" panose="020B0503020204020204" pitchFamily="34" charset="-122"/>
              </a:rPr>
              <a:t> . ( </a:t>
            </a:r>
            <a:r>
              <a:rPr lang="en-US" altLang="zh-CN" sz="2000" b="1" i="1" dirty="0">
                <a:latin typeface="微软雅黑" panose="020B0503020204020204" pitchFamily="34" charset="-122"/>
                <a:ea typeface="微软雅黑" panose="020B0503020204020204" pitchFamily="34" charset="-122"/>
              </a:rPr>
              <a:t>u</a:t>
            </a:r>
            <a:r>
              <a:rPr lang="en-US" altLang="zh-CN" sz="2000" i="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v</a:t>
            </a:r>
            <a:r>
              <a:rPr lang="en-US" altLang="zh-CN" sz="2000" i="1"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是多少?</a:t>
            </a:r>
            <a:endParaRPr lang="en-US" altLang="zh-CN" sz="2000" dirty="0">
              <a:latin typeface="微软雅黑" panose="020B0503020204020204" pitchFamily="34" charset="-122"/>
              <a:ea typeface="微软雅黑" panose="020B0503020204020204" pitchFamily="34" charset="-122"/>
            </a:endParaRPr>
          </a:p>
          <a:p>
            <a:pPr>
              <a:spcBef>
                <a:spcPct val="20000"/>
              </a:spcBef>
            </a:pPr>
            <a:r>
              <a:rPr lang="zh-CN" altLang="en-US" sz="2000" dirty="0">
                <a:latin typeface="微软雅黑" panose="020B0503020204020204" pitchFamily="34" charset="-122"/>
                <a:ea typeface="微软雅黑" panose="020B0503020204020204" pitchFamily="34" charset="-122"/>
              </a:rPr>
              <a:t>所以 </a:t>
            </a:r>
            <a:r>
              <a:rPr lang="en-US" altLang="zh-CN" sz="2000" b="1" dirty="0">
                <a:latin typeface="微软雅黑" panose="020B0503020204020204" pitchFamily="34" charset="-122"/>
                <a:ea typeface="微软雅黑" panose="020B0503020204020204" pitchFamily="34" charset="-122"/>
              </a:rPr>
              <a:t>w</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垂直于</a:t>
            </a:r>
            <a:r>
              <a:rPr lang="en-US" altLang="zh-CN" sz="2000" dirty="0">
                <a:latin typeface="微软雅黑" panose="020B0503020204020204" pitchFamily="34" charset="-122"/>
                <a:ea typeface="微软雅黑" panose="020B0503020204020204" pitchFamily="34" charset="-122"/>
              </a:rPr>
              <a:t>Plus Plane.</a:t>
            </a:r>
          </a:p>
          <a:p>
            <a:pPr>
              <a:spcBef>
                <a:spcPct val="20000"/>
              </a:spcBef>
            </a:pPr>
            <a:endParaRPr lang="zh-CN" altLang="en-US" sz="2000" dirty="0">
              <a:ea typeface="宋体" charset="-122"/>
            </a:endParaRPr>
          </a:p>
          <a:p>
            <a:pPr algn="ctr">
              <a:spcBef>
                <a:spcPct val="50000"/>
              </a:spcBef>
            </a:pPr>
            <a:endParaRPr lang="zh-CN" altLang="en-US" sz="2000" dirty="0">
              <a:ea typeface="宋体" charset="-122"/>
            </a:endParaRPr>
          </a:p>
        </p:txBody>
      </p:sp>
      <p:sp>
        <p:nvSpPr>
          <p:cNvPr id="15" name="Text Box 7">
            <a:extLst>
              <a:ext uri="{FF2B5EF4-FFF2-40B4-BE49-F238E27FC236}">
                <a16:creationId xmlns:a16="http://schemas.microsoft.com/office/drawing/2014/main" xmlns="" id="{C9A5BEF4-BC67-4AEC-8651-6361D2E11E6B}"/>
              </a:ext>
            </a:extLst>
          </p:cNvPr>
          <p:cNvSpPr txBox="1">
            <a:spLocks noChangeArrowheads="1"/>
          </p:cNvSpPr>
          <p:nvPr/>
        </p:nvSpPr>
        <p:spPr bwMode="auto">
          <a:xfrm rot="-1586986">
            <a:off x="2871663" y="1686846"/>
            <a:ext cx="3048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itchFamily="34" charset="0"/>
              </a:defRPr>
            </a:lvl1pPr>
            <a:lvl2pPr>
              <a:spcBef>
                <a:spcPct val="0"/>
              </a:spcBef>
              <a:defRPr sz="2400">
                <a:solidFill>
                  <a:schemeClr val="tx1"/>
                </a:solidFill>
                <a:latin typeface="Tahoma" pitchFamily="34" charset="0"/>
              </a:defRPr>
            </a:lvl2pPr>
            <a:lvl3pPr>
              <a:spcBef>
                <a:spcPct val="0"/>
              </a:spcBef>
              <a:defRPr sz="2400">
                <a:solidFill>
                  <a:schemeClr val="tx1"/>
                </a:solidFill>
                <a:latin typeface="Tahoma" pitchFamily="34" charset="0"/>
              </a:defRPr>
            </a:lvl3pPr>
            <a:lvl4pPr>
              <a:spcBef>
                <a:spcPct val="0"/>
              </a:spcBef>
              <a:defRPr sz="2400">
                <a:solidFill>
                  <a:schemeClr val="tx1"/>
                </a:solidFill>
                <a:latin typeface="Tahoma" pitchFamily="34" charset="0"/>
              </a:defRPr>
            </a:lvl4pPr>
            <a:lvl5pPr>
              <a:spcBef>
                <a:spcPct val="0"/>
              </a:spcBef>
              <a:defRPr sz="2400">
                <a:solidFill>
                  <a:schemeClr val="tx1"/>
                </a:solidFill>
                <a:latin typeface="Tahoma" pitchFamily="34" charset="0"/>
              </a:defRPr>
            </a:lvl5pPr>
            <a:lvl6pPr fontAlgn="base">
              <a:spcBef>
                <a:spcPct val="0"/>
              </a:spcBef>
              <a:spcAft>
                <a:spcPct val="0"/>
              </a:spcAft>
              <a:defRPr sz="2400">
                <a:solidFill>
                  <a:schemeClr val="tx1"/>
                </a:solidFill>
                <a:latin typeface="Tahoma" pitchFamily="34" charset="0"/>
              </a:defRPr>
            </a:lvl6pPr>
            <a:lvl7pPr fontAlgn="base">
              <a:spcBef>
                <a:spcPct val="0"/>
              </a:spcBef>
              <a:spcAft>
                <a:spcPct val="0"/>
              </a:spcAft>
              <a:defRPr sz="2400">
                <a:solidFill>
                  <a:schemeClr val="tx1"/>
                </a:solidFill>
                <a:latin typeface="Tahoma" pitchFamily="34" charset="0"/>
              </a:defRPr>
            </a:lvl7pPr>
            <a:lvl8pPr fontAlgn="base">
              <a:spcBef>
                <a:spcPct val="0"/>
              </a:spcBef>
              <a:spcAft>
                <a:spcPct val="0"/>
              </a:spcAft>
              <a:defRPr sz="2400">
                <a:solidFill>
                  <a:schemeClr val="tx1"/>
                </a:solidFill>
                <a:latin typeface="Tahoma" pitchFamily="34" charset="0"/>
              </a:defRPr>
            </a:lvl8pPr>
            <a:lvl9pPr fontAlgn="base">
              <a:spcBef>
                <a:spcPct val="0"/>
              </a:spcBef>
              <a:spcAft>
                <a:spcPct val="0"/>
              </a:spcAft>
              <a:defRPr sz="2400">
                <a:solidFill>
                  <a:schemeClr val="tx1"/>
                </a:solidFill>
                <a:latin typeface="Tahoma" pitchFamily="34" charset="0"/>
              </a:defRPr>
            </a:lvl9pPr>
          </a:lstStyle>
          <a:p>
            <a:pPr algn="ctr">
              <a:spcBef>
                <a:spcPct val="50000"/>
              </a:spcBef>
            </a:pPr>
            <a:r>
              <a:rPr lang="en-US" altLang="zh-CN" sz="2000" dirty="0">
                <a:solidFill>
                  <a:schemeClr val="hlink"/>
                </a:solidFill>
                <a:ea typeface="宋体" charset="-122"/>
              </a:rPr>
              <a:t>Zone</a:t>
            </a:r>
          </a:p>
          <a:p>
            <a:pPr algn="ctr">
              <a:spcBef>
                <a:spcPct val="50000"/>
              </a:spcBef>
            </a:pPr>
            <a:r>
              <a:rPr lang="zh-CN" altLang="en-US" sz="2000" dirty="0">
                <a:solidFill>
                  <a:schemeClr val="hlink"/>
                </a:solidFill>
                <a:ea typeface="宋体" charset="-122"/>
              </a:rPr>
              <a:t>“</a:t>
            </a:r>
            <a:r>
              <a:rPr lang="en-US" altLang="zh-CN" sz="2000" dirty="0">
                <a:solidFill>
                  <a:schemeClr val="hlink"/>
                </a:solidFill>
                <a:ea typeface="宋体" charset="-122"/>
              </a:rPr>
              <a:t>Predict Class = +1”</a:t>
            </a:r>
          </a:p>
        </p:txBody>
      </p:sp>
    </p:spTree>
    <p:extLst>
      <p:ext uri="{BB962C8B-B14F-4D97-AF65-F5344CB8AC3E}">
        <p14:creationId xmlns:p14="http://schemas.microsoft.com/office/powerpoint/2010/main" val="3687733288"/>
      </p:ext>
    </p:extLst>
  </p:cSld>
  <p:clrMapOvr>
    <a:masterClrMapping/>
  </p:clrMapOvr>
</p:sld>
</file>

<file path=ppt/theme/theme1.xml><?xml version="1.0" encoding="utf-8"?>
<a:theme xmlns:a="http://schemas.openxmlformats.org/drawingml/2006/main" name="1_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ＤＭ" id="{04BCEAF4-66E7-43DA-9A3B-276EBB4C222E}" vid="{C35F79D5-F4E5-4C2F-A50C-656C885B29E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ＤＭ</Template>
  <TotalTime>1958</TotalTime>
  <Words>4541</Words>
  <Application>Microsoft Office PowerPoint</Application>
  <PresentationFormat>全屏显示(4:3)</PresentationFormat>
  <Paragraphs>890</Paragraphs>
  <Slides>57</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0" baseType="lpstr">
      <vt:lpstr>1_ＤＭ</vt:lpstr>
      <vt:lpstr>Equation</vt:lpstr>
      <vt:lpstr>公式</vt:lpstr>
      <vt:lpstr>DM6 分类（高级方法）</vt:lpstr>
      <vt:lpstr>6.1 支持向量机</vt:lpstr>
      <vt:lpstr>模型提出</vt:lpstr>
      <vt:lpstr>模型提出</vt:lpstr>
      <vt:lpstr>模型提出</vt:lpstr>
      <vt:lpstr>模型提出</vt:lpstr>
      <vt:lpstr>模型分析</vt:lpstr>
      <vt:lpstr>模型分析</vt:lpstr>
      <vt:lpstr>模型分析</vt:lpstr>
      <vt:lpstr>模型分析</vt:lpstr>
      <vt:lpstr>模型分析</vt:lpstr>
      <vt:lpstr>模型分析</vt:lpstr>
      <vt:lpstr>模型分析</vt:lpstr>
      <vt:lpstr>数学模型－线性可分（1）</vt:lpstr>
      <vt:lpstr>数学模型－线性可分（2）</vt:lpstr>
      <vt:lpstr>数学模型－线性可分（3）</vt:lpstr>
      <vt:lpstr>数学模型－线性可分（4）</vt:lpstr>
      <vt:lpstr>数学模型－线性可分（5）</vt:lpstr>
      <vt:lpstr>数学模型－线性可分（6）</vt:lpstr>
      <vt:lpstr>数学模型－线性可分（7）</vt:lpstr>
      <vt:lpstr>特点与创新</vt:lpstr>
      <vt:lpstr>为什么对高维数据有效？</vt:lpstr>
      <vt:lpstr>数学模型－少量非线性可分（1）</vt:lpstr>
      <vt:lpstr>数学模型－少量非线性可分（2）</vt:lpstr>
      <vt:lpstr>数学模型－少量非线性可分（3）</vt:lpstr>
      <vt:lpstr>数学模型－非线性可分（1）</vt:lpstr>
      <vt:lpstr>数学模型－非线性可分（2）</vt:lpstr>
      <vt:lpstr>数学模型－非线性可分（3）</vt:lpstr>
      <vt:lpstr>数学模型－非线性可分（4）</vt:lpstr>
      <vt:lpstr>数学模型－非线性可分（5）</vt:lpstr>
      <vt:lpstr>数学模型－非线性可分（6）</vt:lpstr>
      <vt:lpstr>数学模型－非线性可分（7）</vt:lpstr>
      <vt:lpstr>数学模型－非线性可分（8）</vt:lpstr>
      <vt:lpstr>数学模型－非线性可分（9）</vt:lpstr>
      <vt:lpstr>6.2 用后向传播分类</vt:lpstr>
      <vt:lpstr>多层前馈神经网络</vt:lpstr>
      <vt:lpstr>多层前馈神经网络</vt:lpstr>
      <vt:lpstr>多层前馈神经网络</vt:lpstr>
      <vt:lpstr>多层前馈神经网络</vt:lpstr>
      <vt:lpstr>一个多层前馈神经网络如何工作？</vt:lpstr>
      <vt:lpstr>定义网络拓扑</vt:lpstr>
      <vt:lpstr>后向传播</vt:lpstr>
      <vt:lpstr>后向传播如何工作？</vt:lpstr>
      <vt:lpstr>黑盒内部：后向传播和可解释性</vt:lpstr>
      <vt:lpstr>6.3 使用频繁模式分类</vt:lpstr>
      <vt:lpstr>关联分类</vt:lpstr>
      <vt:lpstr>关联分类</vt:lpstr>
      <vt:lpstr>基于有区别力的频繁模式分类</vt:lpstr>
      <vt:lpstr>基于有区别力的频繁模式分类</vt:lpstr>
      <vt:lpstr>基于有区别力的频繁模式分类</vt:lpstr>
      <vt:lpstr>6.4 惰性学习法</vt:lpstr>
      <vt:lpstr>k-最近邻分类</vt:lpstr>
      <vt:lpstr>k-最近邻分类－一些问题</vt:lpstr>
      <vt:lpstr>k-最近邻分类－例</vt:lpstr>
      <vt:lpstr>k-最近邻分类－例</vt:lpstr>
      <vt:lpstr>k-最近邻分类－例</vt:lpstr>
      <vt:lpstr>k-最近邻分类－例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syr</dc:creator>
  <cp:lastModifiedBy>syr</cp:lastModifiedBy>
  <cp:revision>149</cp:revision>
  <dcterms:created xsi:type="dcterms:W3CDTF">2017-12-23T15:51:54Z</dcterms:created>
  <dcterms:modified xsi:type="dcterms:W3CDTF">2018-01-04T07:22:39Z</dcterms:modified>
</cp:coreProperties>
</file>