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295" r:id="rId8"/>
    <p:sldId id="296" r:id="rId9"/>
    <p:sldId id="262" r:id="rId10"/>
    <p:sldId id="263" r:id="rId11"/>
    <p:sldId id="314" r:id="rId12"/>
    <p:sldId id="315" r:id="rId13"/>
    <p:sldId id="305" r:id="rId14"/>
    <p:sldId id="302" r:id="rId15"/>
    <p:sldId id="303" r:id="rId16"/>
    <p:sldId id="274" r:id="rId17"/>
    <p:sldId id="304" r:id="rId18"/>
    <p:sldId id="277" r:id="rId19"/>
    <p:sldId id="306" r:id="rId20"/>
    <p:sldId id="275" r:id="rId21"/>
    <p:sldId id="307" r:id="rId22"/>
    <p:sldId id="310" r:id="rId23"/>
    <p:sldId id="308" r:id="rId24"/>
    <p:sldId id="309" r:id="rId25"/>
    <p:sldId id="311" r:id="rId26"/>
    <p:sldId id="312" r:id="rId27"/>
    <p:sldId id="313" r:id="rId28"/>
    <p:sldId id="279" r:id="rId29"/>
    <p:sldId id="280" r:id="rId30"/>
    <p:sldId id="281" r:id="rId31"/>
    <p:sldId id="317" r:id="rId32"/>
    <p:sldId id="319" r:id="rId33"/>
    <p:sldId id="316"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299" r:id="rId49"/>
    <p:sldId id="288" r:id="rId50"/>
    <p:sldId id="289" r:id="rId51"/>
    <p:sldId id="290" r:id="rId52"/>
    <p:sldId id="291" r:id="rId53"/>
    <p:sldId id="292" r:id="rId54"/>
    <p:sldId id="294"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4" autoAdjust="0"/>
    <p:restoredTop sz="80615" autoAdjust="0"/>
  </p:normalViewPr>
  <p:slideViewPr>
    <p:cSldViewPr>
      <p:cViewPr varScale="1">
        <p:scale>
          <a:sx n="54" d="100"/>
          <a:sy n="54" d="100"/>
        </p:scale>
        <p:origin x="16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F5B37-D079-432A-B258-DEA9306DF085}" type="datetimeFigureOut">
              <a:rPr lang="zh-CN" altLang="en-US" smtClean="0"/>
              <a:t>2018/1/8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6BBBD-321D-467A-A98B-745EE10D88E6}" type="slidenum">
              <a:rPr lang="zh-CN" altLang="en-US" smtClean="0"/>
              <a:t>‹#›</a:t>
            </a:fld>
            <a:endParaRPr lang="zh-CN" altLang="en-US"/>
          </a:p>
        </p:txBody>
      </p:sp>
    </p:spTree>
    <p:extLst>
      <p:ext uri="{BB962C8B-B14F-4D97-AF65-F5344CB8AC3E}">
        <p14:creationId xmlns:p14="http://schemas.microsoft.com/office/powerpoint/2010/main" val="377613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AutoNum type="arabicPeriod"/>
              <a:defRPr/>
            </a:pPr>
            <a:r>
              <a:rPr lang="zh-CN" altLang="en-US" sz="1200" dirty="0"/>
              <a:t>从 n 个数据对象任意选择 k 个作为初始聚类中心；</a:t>
            </a:r>
          </a:p>
          <a:p>
            <a:pPr>
              <a:lnSpc>
                <a:spcPct val="150000"/>
              </a:lnSpc>
              <a:spcBef>
                <a:spcPts val="0"/>
              </a:spcBef>
              <a:buFont typeface="Wingdings" panose="05000000000000000000" pitchFamily="2" charset="2"/>
              <a:buAutoNum type="arabicPeriod"/>
              <a:defRPr/>
            </a:pPr>
            <a:r>
              <a:rPr lang="zh-CN" altLang="en-US" sz="1200" dirty="0"/>
              <a:t>根据每个聚类对象的均值(中心对象)，计算每个对象与这些中心对象的距离；并根据最小距离重新对相应对象进行划分； </a:t>
            </a:r>
          </a:p>
          <a:p>
            <a:pPr>
              <a:lnSpc>
                <a:spcPct val="150000"/>
              </a:lnSpc>
              <a:spcBef>
                <a:spcPts val="0"/>
              </a:spcBef>
              <a:buFont typeface="Wingdings" panose="05000000000000000000" pitchFamily="2" charset="2"/>
              <a:buAutoNum type="arabicPeriod"/>
              <a:defRPr/>
            </a:pPr>
            <a:r>
              <a:rPr lang="zh-CN" altLang="en-US" sz="1200" dirty="0"/>
              <a:t>重新计算每个(有变化)聚类的均值(中心对象)； 　　</a:t>
            </a:r>
          </a:p>
          <a:p>
            <a:pPr>
              <a:lnSpc>
                <a:spcPct val="150000"/>
              </a:lnSpc>
              <a:spcBef>
                <a:spcPts val="0"/>
              </a:spcBef>
              <a:buFont typeface="Wingdings" panose="05000000000000000000" pitchFamily="2" charset="2"/>
              <a:buAutoNum type="arabicPeriod"/>
              <a:defRPr/>
            </a:pPr>
            <a:r>
              <a:rPr lang="zh-CN" altLang="en-US" sz="1200" dirty="0"/>
              <a:t>计算标准测度函数，当满足一定条件，如函数收敛时，则算法终止；如果条件不满足则回到步骤2。</a:t>
            </a:r>
          </a:p>
          <a:p>
            <a:endParaRPr lang="zh-CN" altLang="en-US" dirty="0"/>
          </a:p>
        </p:txBody>
      </p:sp>
      <p:sp>
        <p:nvSpPr>
          <p:cNvPr id="4" name="灯片编号占位符 3"/>
          <p:cNvSpPr>
            <a:spLocks noGrp="1"/>
          </p:cNvSpPr>
          <p:nvPr>
            <p:ph type="sldNum" sz="quarter" idx="10"/>
          </p:nvPr>
        </p:nvSpPr>
        <p:spPr/>
        <p:txBody>
          <a:bodyPr/>
          <a:lstStyle/>
          <a:p>
            <a:fld id="{1F16BBBD-321D-467A-A98B-745EE10D88E6}" type="slidenum">
              <a:rPr lang="zh-CN" altLang="en-US" smtClean="0"/>
              <a:t>13</a:t>
            </a:fld>
            <a:endParaRPr lang="zh-CN" altLang="en-US"/>
          </a:p>
        </p:txBody>
      </p:sp>
    </p:spTree>
    <p:extLst>
      <p:ext uri="{BB962C8B-B14F-4D97-AF65-F5344CB8AC3E}">
        <p14:creationId xmlns:p14="http://schemas.microsoft.com/office/powerpoint/2010/main" val="106480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k-means算法对于孤立点是敏感的。为了解决这个问题，我们引入了</a:t>
            </a:r>
            <a:r>
              <a:rPr lang="zh-CN" altLang="en-US" sz="1200" dirty="0">
                <a:solidFill>
                  <a:srgbClr val="FF0000"/>
                </a:solidFill>
              </a:rPr>
              <a:t>k-中心点算法</a:t>
            </a:r>
            <a:r>
              <a:rPr lang="zh-CN" altLang="en-US" sz="1200" dirty="0"/>
              <a:t>，该算法</a:t>
            </a:r>
            <a:r>
              <a:rPr lang="zh-CN" altLang="en-US" sz="1200" dirty="0">
                <a:solidFill>
                  <a:srgbClr val="FF0000"/>
                </a:solidFill>
              </a:rPr>
              <a:t>不采用簇中的平均值作为参照点，可以选用簇中位置最中心的对象，即中心点作为参照点</a:t>
            </a:r>
            <a:r>
              <a:rPr lang="zh-CN" altLang="en-US" sz="1200" dirty="0"/>
              <a:t>。这样划分方法仍然是基于最小化所有对象与其参照点之间的相异度之和的原则来执行的。</a:t>
            </a:r>
            <a:endParaRPr lang="en-US" altLang="zh-CN" sz="1200" dirty="0"/>
          </a:p>
          <a:p>
            <a:endParaRPr lang="en-US" altLang="zh-CN" sz="1200" dirty="0"/>
          </a:p>
          <a:p>
            <a:r>
              <a:rPr lang="zh-CN" altLang="en-US" sz="2200" dirty="0">
                <a:solidFill>
                  <a:srgbClr val="FF0000"/>
                </a:solidFill>
              </a:rPr>
              <a:t>主要优点</a:t>
            </a:r>
          </a:p>
          <a:p>
            <a:pPr lvl="1"/>
            <a:r>
              <a:rPr lang="zh-CN" altLang="en-US" sz="2200" dirty="0"/>
              <a:t>是解决聚类问题的一种经典算法，简单、快速。</a:t>
            </a:r>
          </a:p>
          <a:p>
            <a:pPr lvl="1"/>
            <a:r>
              <a:rPr lang="zh-CN" altLang="en-US" sz="2200" dirty="0"/>
              <a:t>对处理大数据集，该算法是相对可伸缩和高效率的。</a:t>
            </a:r>
          </a:p>
          <a:p>
            <a:pPr lvl="1"/>
            <a:r>
              <a:rPr lang="zh-CN" altLang="en-US" sz="2200" dirty="0"/>
              <a:t>当结果簇是密集的，它的效果较好。</a:t>
            </a:r>
          </a:p>
          <a:p>
            <a:r>
              <a:rPr lang="zh-CN" altLang="en-US" sz="2200" dirty="0">
                <a:solidFill>
                  <a:srgbClr val="FF0000"/>
                </a:solidFill>
              </a:rPr>
              <a:t>主要缺点</a:t>
            </a:r>
          </a:p>
          <a:p>
            <a:pPr lvl="1"/>
            <a:r>
              <a:rPr lang="zh-CN" altLang="en-US" sz="2200" dirty="0"/>
              <a:t>在簇的平均值被定义的情况下才能使用，可能不适用于某些应用。</a:t>
            </a:r>
          </a:p>
          <a:p>
            <a:pPr lvl="1"/>
            <a:r>
              <a:rPr lang="zh-CN" altLang="en-US" sz="2200" dirty="0"/>
              <a:t>必须事先给出k（要生成的簇的数目），而且对初值敏感，对于不同的初始值，可能会导致不同结果。</a:t>
            </a:r>
          </a:p>
          <a:p>
            <a:pPr lvl="1"/>
            <a:r>
              <a:rPr lang="zh-CN" altLang="en-US" sz="2200" dirty="0"/>
              <a:t>不适合于发现非凸面形状的簇或者大小差别很大的簇。而且，它对于“躁声”和孤立点数据是敏感的</a:t>
            </a:r>
            <a:r>
              <a:rPr lang="zh-CN" altLang="en-US" dirty="0">
                <a:latin typeface="华文新魏" panose="02010800040101010101" pitchFamily="2" charset="-122"/>
                <a:ea typeface="华文新魏" panose="0201080004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fld id="{1F16BBBD-321D-467A-A98B-745EE10D88E6}" type="slidenum">
              <a:rPr lang="zh-CN" altLang="en-US" smtClean="0"/>
              <a:t>16</a:t>
            </a:fld>
            <a:endParaRPr lang="zh-CN" altLang="en-US"/>
          </a:p>
        </p:txBody>
      </p:sp>
    </p:spTree>
    <p:extLst>
      <p:ext uri="{BB962C8B-B14F-4D97-AF65-F5344CB8AC3E}">
        <p14:creationId xmlns:p14="http://schemas.microsoft.com/office/powerpoint/2010/main" val="328508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K-</a:t>
            </a:r>
            <a:r>
              <a:rPr lang="zh-CN" altLang="en-US" dirty="0"/>
              <a:t>均值算法一样，初始代表样本任意选取。考虑用一个非代表样本替换一个代表样本是否能够提高聚类质量</a:t>
            </a:r>
          </a:p>
          <a:p>
            <a:endParaRPr lang="zh-CN" altLang="en-US" dirty="0"/>
          </a:p>
        </p:txBody>
      </p:sp>
      <p:sp>
        <p:nvSpPr>
          <p:cNvPr id="4" name="灯片编号占位符 3"/>
          <p:cNvSpPr>
            <a:spLocks noGrp="1"/>
          </p:cNvSpPr>
          <p:nvPr>
            <p:ph type="sldNum" sz="quarter" idx="10"/>
          </p:nvPr>
        </p:nvSpPr>
        <p:spPr/>
        <p:txBody>
          <a:bodyPr/>
          <a:lstStyle/>
          <a:p>
            <a:fld id="{1F16BBBD-321D-467A-A98B-745EE10D88E6}" type="slidenum">
              <a:rPr lang="zh-CN" altLang="en-US" smtClean="0"/>
              <a:t>19</a:t>
            </a:fld>
            <a:endParaRPr lang="zh-CN" altLang="en-US"/>
          </a:p>
        </p:txBody>
      </p:sp>
    </p:spTree>
    <p:extLst>
      <p:ext uri="{BB962C8B-B14F-4D97-AF65-F5344CB8AC3E}">
        <p14:creationId xmlns:p14="http://schemas.microsoft.com/office/powerpoint/2010/main" val="255706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dirty="0"/>
              <a:t>PAM算法代价函数可以按如下方式理解：</a:t>
            </a:r>
          </a:p>
          <a:p>
            <a:pPr>
              <a:lnSpc>
                <a:spcPct val="150000"/>
              </a:lnSpc>
              <a:spcBef>
                <a:spcPts val="0"/>
              </a:spcBef>
            </a:pPr>
            <a:r>
              <a:rPr lang="zh-CN" altLang="en-US" sz="1200" dirty="0"/>
              <a:t>计算各点到最近的中心点的距离</a:t>
            </a:r>
          </a:p>
          <a:p>
            <a:pPr>
              <a:lnSpc>
                <a:spcPct val="150000"/>
              </a:lnSpc>
              <a:spcBef>
                <a:spcPts val="0"/>
              </a:spcBef>
            </a:pPr>
            <a:r>
              <a:rPr lang="zh-CN" altLang="en-US" sz="1200" dirty="0"/>
              <a:t>计算各点到替换后的最近的中心点的距离</a:t>
            </a:r>
          </a:p>
          <a:p>
            <a:pPr>
              <a:lnSpc>
                <a:spcPct val="150000"/>
              </a:lnSpc>
              <a:spcBef>
                <a:spcPts val="0"/>
              </a:spcBef>
            </a:pPr>
            <a:r>
              <a:rPr lang="zh-CN" altLang="en-US" sz="1200" dirty="0"/>
              <a:t>比较替换后的距离和与替换前的距离和</a:t>
            </a:r>
          </a:p>
          <a:p>
            <a:endParaRPr lang="zh-CN" altLang="en-US" dirty="0"/>
          </a:p>
        </p:txBody>
      </p:sp>
      <p:sp>
        <p:nvSpPr>
          <p:cNvPr id="4" name="灯片编号占位符 3"/>
          <p:cNvSpPr>
            <a:spLocks noGrp="1"/>
          </p:cNvSpPr>
          <p:nvPr>
            <p:ph type="sldNum" sz="quarter" idx="10"/>
          </p:nvPr>
        </p:nvSpPr>
        <p:spPr/>
        <p:txBody>
          <a:bodyPr/>
          <a:lstStyle/>
          <a:p>
            <a:fld id="{1F16BBBD-321D-467A-A98B-745EE10D88E6}" type="slidenum">
              <a:rPr lang="zh-CN" altLang="en-US" smtClean="0"/>
              <a:t>20</a:t>
            </a:fld>
            <a:endParaRPr lang="zh-CN" altLang="en-US"/>
          </a:p>
        </p:txBody>
      </p:sp>
    </p:spTree>
    <p:extLst>
      <p:ext uri="{BB962C8B-B14F-4D97-AF65-F5344CB8AC3E}">
        <p14:creationId xmlns:p14="http://schemas.microsoft.com/office/powerpoint/2010/main" val="337730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16BBBD-321D-467A-A98B-745EE10D88E6}" type="slidenum">
              <a:rPr lang="zh-CN" altLang="en-US" smtClean="0"/>
              <a:t>32</a:t>
            </a:fld>
            <a:endParaRPr lang="zh-CN" altLang="en-US"/>
          </a:p>
        </p:txBody>
      </p:sp>
    </p:spTree>
    <p:extLst>
      <p:ext uri="{BB962C8B-B14F-4D97-AF65-F5344CB8AC3E}">
        <p14:creationId xmlns:p14="http://schemas.microsoft.com/office/powerpoint/2010/main" val="78475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BBF7D-60FD-41A8-B2A5-CDB5465318C3}"/>
              </a:ext>
            </a:extLst>
          </p:cNvPr>
          <p:cNvSpPr>
            <a:spLocks noGrp="1"/>
          </p:cNvSpPr>
          <p:nvPr>
            <p:ph type="title"/>
          </p:nvPr>
        </p:nvSpPr>
        <p:spPr>
          <a:xfrm>
            <a:off x="179512" y="134347"/>
            <a:ext cx="8784976" cy="486341"/>
          </a:xfrm>
          <a:prstGeom prst="rect">
            <a:avLst/>
          </a:prstGeom>
        </p:spPr>
        <p:txBody>
          <a:bodyPr anchor="ctr"/>
          <a:lstStyle>
            <a:lvl1pPr>
              <a:lnSpc>
                <a:spcPct val="100000"/>
              </a:lnSpc>
              <a:defRPr sz="2400"/>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A56DD71E-4D06-44F3-8442-11EF8058442A}"/>
              </a:ext>
            </a:extLst>
          </p:cNvPr>
          <p:cNvSpPr>
            <a:spLocks noGrp="1"/>
          </p:cNvSpPr>
          <p:nvPr>
            <p:ph sz="quarter" idx="10"/>
          </p:nvPr>
        </p:nvSpPr>
        <p:spPr>
          <a:xfrm>
            <a:off x="539552" y="764704"/>
            <a:ext cx="8136904" cy="5527845"/>
          </a:xfrm>
          <a:prstGeom prst="rect">
            <a:avLst/>
          </a:prstGeom>
        </p:spPr>
        <p:txBody>
          <a:bodyPr/>
          <a:lstStyle>
            <a:lvl1pPr marL="360000" indent="-360000">
              <a:lnSpc>
                <a:spcPct val="150000"/>
              </a:lnSpc>
              <a:spcBef>
                <a:spcPts val="500"/>
              </a:spcBef>
              <a:buFont typeface="Wingdings" panose="05000000000000000000" pitchFamily="2" charset="2"/>
              <a:buChar char=""/>
              <a:defRPr sz="2200" b="0">
                <a:solidFill>
                  <a:srgbClr val="0000FF"/>
                </a:solidFill>
              </a:defRPr>
            </a:lvl1pPr>
            <a:lvl2pPr marL="720000" indent="-288000">
              <a:lnSpc>
                <a:spcPct val="150000"/>
              </a:lnSpc>
              <a:spcBef>
                <a:spcPts val="500"/>
              </a:spcBef>
              <a:buFont typeface="Wingdings" panose="05000000000000000000" pitchFamily="2" charset="2"/>
              <a:buChar char="Ø"/>
              <a:defRPr sz="2000" b="0"/>
            </a:lvl2pPr>
            <a:lvl3pPr marL="1080000" indent="-216000">
              <a:lnSpc>
                <a:spcPct val="150000"/>
              </a:lnSpc>
              <a:spcBef>
                <a:spcPts val="500"/>
              </a:spcBef>
              <a:defRPr sz="2000"/>
            </a:lvl3pPr>
            <a:lvl4pPr>
              <a:lnSpc>
                <a:spcPct val="100000"/>
              </a:lnSpc>
              <a:defRPr/>
            </a:lvl4pPr>
            <a:lvl5pPr>
              <a:lnSpc>
                <a:spcPct val="100000"/>
              </a:lnSpc>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18053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BBF7D-60FD-41A8-B2A5-CDB5465318C3}"/>
              </a:ext>
            </a:extLst>
          </p:cNvPr>
          <p:cNvSpPr>
            <a:spLocks noGrp="1"/>
          </p:cNvSpPr>
          <p:nvPr>
            <p:ph type="title"/>
          </p:nvPr>
        </p:nvSpPr>
        <p:spPr>
          <a:xfrm>
            <a:off x="179512" y="134347"/>
            <a:ext cx="8784976" cy="486341"/>
          </a:xfrm>
          <a:prstGeom prst="rect">
            <a:avLst/>
          </a:prstGeom>
        </p:spPr>
        <p:txBody>
          <a:bodyPr anchor="ctr"/>
          <a:lstStyle>
            <a:lvl1pPr>
              <a:lnSpc>
                <a:spcPct val="100000"/>
              </a:lnSpc>
              <a:defRPr sz="2400"/>
            </a:lvl1pPr>
          </a:lstStyle>
          <a:p>
            <a:r>
              <a:rPr lang="zh-CN" altLang="en-US" dirty="0"/>
              <a:t>单击此处编辑母版标题样式</a:t>
            </a:r>
          </a:p>
        </p:txBody>
      </p:sp>
    </p:spTree>
    <p:extLst>
      <p:ext uri="{BB962C8B-B14F-4D97-AF65-F5344CB8AC3E}">
        <p14:creationId xmlns:p14="http://schemas.microsoft.com/office/powerpoint/2010/main" val="4057481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a:extLst>
              <a:ext uri="{FF2B5EF4-FFF2-40B4-BE49-F238E27FC236}">
                <a16:creationId xmlns:a16="http://schemas.microsoft.com/office/drawing/2014/main" id="{ED5CBDB8-B62F-42DB-8A64-F08039575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a:extLst>
              <a:ext uri="{FF2B5EF4-FFF2-40B4-BE49-F238E27FC236}">
                <a16:creationId xmlns:a16="http://schemas.microsoft.com/office/drawing/2014/main" id="{E23EC5C2-D76D-4537-AFB3-7AE7018F3F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a:extLst>
              <a:ext uri="{FF2B5EF4-FFF2-40B4-BE49-F238E27FC236}">
                <a16:creationId xmlns:a16="http://schemas.microsoft.com/office/drawing/2014/main" id="{640FB178-E880-4380-A6AD-6ED4A373D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a:extLst>
              <a:ext uri="{FF2B5EF4-FFF2-40B4-BE49-F238E27FC236}">
                <a16:creationId xmlns:a16="http://schemas.microsoft.com/office/drawing/2014/main" id="{A93D94EA-1441-4C85-B685-39F6D680F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a:extLst>
              <a:ext uri="{FF2B5EF4-FFF2-40B4-BE49-F238E27FC236}">
                <a16:creationId xmlns:a16="http://schemas.microsoft.com/office/drawing/2014/main" id="{4D4FD7FD-422B-4124-9DD4-F6F5B1385EA0}"/>
              </a:ext>
            </a:extLst>
          </p:cNvPr>
          <p:cNvSpPr txBox="1"/>
          <p:nvPr/>
        </p:nvSpPr>
        <p:spPr>
          <a:xfrm>
            <a:off x="177800" y="207964"/>
            <a:ext cx="1314450" cy="265457"/>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125">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16:creationId xmlns:a16="http://schemas.microsoft.com/office/drawing/2014/main" id="{6F4D9714-E6FD-4E2B-BDC5-71C9BAC36887}"/>
              </a:ext>
            </a:extLst>
          </p:cNvPr>
          <p:cNvSpPr txBox="1">
            <a:spLocks noChangeArrowheads="1"/>
          </p:cNvSpPr>
          <p:nvPr/>
        </p:nvSpPr>
        <p:spPr bwMode="auto">
          <a:xfrm>
            <a:off x="1905000" y="115888"/>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8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3" name="Picture 6" descr="图片2">
            <a:extLst>
              <a:ext uri="{FF2B5EF4-FFF2-40B4-BE49-F238E27FC236}">
                <a16:creationId xmlns:a16="http://schemas.microsoft.com/office/drawing/2014/main" id="{602D97AB-F1E3-4160-B492-64F78D3AE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a:extLst>
              <a:ext uri="{FF2B5EF4-FFF2-40B4-BE49-F238E27FC236}">
                <a16:creationId xmlns:a16="http://schemas.microsoft.com/office/drawing/2014/main" id="{90932187-675A-4D89-AE6B-D1264FFA2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a:extLst>
              <a:ext uri="{FF2B5EF4-FFF2-40B4-BE49-F238E27FC236}">
                <a16:creationId xmlns:a16="http://schemas.microsoft.com/office/drawing/2014/main" id="{94E30BF6-4B32-4B38-89A6-1A87EB90D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a:extLst>
              <a:ext uri="{FF2B5EF4-FFF2-40B4-BE49-F238E27FC236}">
                <a16:creationId xmlns:a16="http://schemas.microsoft.com/office/drawing/2014/main" id="{8EF8BD46-9E6E-42C4-835C-4FBD70BBA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8">
            <a:extLst>
              <a:ext uri="{FF2B5EF4-FFF2-40B4-BE49-F238E27FC236}">
                <a16:creationId xmlns:a16="http://schemas.microsoft.com/office/drawing/2014/main" id="{7C5E6803-83B9-4F56-B6E7-B8681758C8C6}"/>
              </a:ext>
            </a:extLst>
          </p:cNvPr>
          <p:cNvSpPr>
            <a:spLocks noChangeArrowheads="1"/>
          </p:cNvSpPr>
          <p:nvPr/>
        </p:nvSpPr>
        <p:spPr bwMode="ltGray">
          <a:xfrm>
            <a:off x="0" y="6579909"/>
            <a:ext cx="9144000" cy="291446"/>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eaLnBrk="1" hangingPunct="1"/>
            <a:endParaRPr lang="zh-CN" altLang="en-US" sz="1350"/>
          </a:p>
        </p:txBody>
      </p:sp>
    </p:spTree>
    <p:extLst>
      <p:ext uri="{BB962C8B-B14F-4D97-AF65-F5344CB8AC3E}">
        <p14:creationId xmlns:p14="http://schemas.microsoft.com/office/powerpoint/2010/main" val="456163312"/>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ctr" defTabSz="685800" rtl="0" eaLnBrk="1" latinLnBrk="0" hangingPunct="1">
        <a:lnSpc>
          <a:spcPct val="90000"/>
        </a:lnSpc>
        <a:spcBef>
          <a:spcPct val="0"/>
        </a:spcBef>
        <a:buNone/>
        <a:defRPr sz="18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b="1"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CE13D-FDB2-4371-9AF0-FFEFC243178B}"/>
              </a:ext>
            </a:extLst>
          </p:cNvPr>
          <p:cNvSpPr>
            <a:spLocks noGrp="1"/>
          </p:cNvSpPr>
          <p:nvPr>
            <p:ph type="title"/>
          </p:nvPr>
        </p:nvSpPr>
        <p:spPr/>
        <p:txBody>
          <a:bodyPr/>
          <a:lstStyle/>
          <a:p>
            <a:r>
              <a:rPr lang="en-US" altLang="zh-CN" dirty="0"/>
              <a:t>DM7 </a:t>
            </a:r>
            <a:r>
              <a:rPr lang="zh-CN" altLang="en-US" dirty="0"/>
              <a:t>聚类分析</a:t>
            </a:r>
          </a:p>
        </p:txBody>
      </p:sp>
      <p:sp>
        <p:nvSpPr>
          <p:cNvPr id="4" name="内容占位符 2">
            <a:extLst>
              <a:ext uri="{FF2B5EF4-FFF2-40B4-BE49-F238E27FC236}">
                <a16:creationId xmlns:a16="http://schemas.microsoft.com/office/drawing/2014/main" id="{3B7F7321-5C6E-457F-A5F9-C54982CDF3A0}"/>
              </a:ext>
            </a:extLst>
          </p:cNvPr>
          <p:cNvSpPr>
            <a:spLocks noGrp="1"/>
          </p:cNvSpPr>
          <p:nvPr/>
        </p:nvSpPr>
        <p:spPr>
          <a:xfrm>
            <a:off x="2123728" y="1700808"/>
            <a:ext cx="5536624" cy="2503509"/>
          </a:xfrm>
          <a:prstGeom prst="rect">
            <a:avLst/>
          </a:prstGeom>
        </p:spPr>
        <p:txBody>
          <a:bodyPr/>
          <a:lstStyle>
            <a:lvl1pPr marL="360000" indent="-360000" algn="l" defTabSz="914400" rtl="0" eaLnBrk="1" latinLnBrk="0" hangingPunct="1">
              <a:lnSpc>
                <a:spcPct val="150000"/>
              </a:lnSpc>
              <a:spcBef>
                <a:spcPts val="500"/>
              </a:spcBef>
              <a:buFont typeface="Wingdings" panose="05000000000000000000" pitchFamily="2" charset="2"/>
              <a:buChar char=""/>
              <a:defRPr sz="2200" b="0" kern="1200">
                <a:solidFill>
                  <a:srgbClr val="0000FF"/>
                </a:solidFill>
                <a:latin typeface="微软雅黑" panose="020B0503020204020204" pitchFamily="34" charset="-122"/>
                <a:ea typeface="微软雅黑" panose="020B0503020204020204" pitchFamily="34" charset="-122"/>
                <a:cs typeface="+mn-cs"/>
              </a:defRPr>
            </a:lvl1pPr>
            <a:lvl2pPr marL="720000" indent="-288000" algn="l" defTabSz="914400" rtl="0" eaLnBrk="1" latinLnBrk="0" hangingPunct="1">
              <a:lnSpc>
                <a:spcPct val="150000"/>
              </a:lnSpc>
              <a:spcBef>
                <a:spcPts val="500"/>
              </a:spcBef>
              <a:buFont typeface="Wingdings" panose="05000000000000000000"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2pPr>
            <a:lvl3pPr marL="1080000" indent="-2160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tx1"/>
                </a:solidFill>
              </a:rPr>
              <a:t>7.1 </a:t>
            </a:r>
            <a:r>
              <a:rPr lang="zh-CN" altLang="en-US" sz="2400" dirty="0">
                <a:solidFill>
                  <a:schemeClr val="tx1"/>
                </a:solidFill>
              </a:rPr>
              <a:t>聚类分析</a:t>
            </a:r>
            <a:endParaRPr lang="en-US" altLang="zh-CN" sz="2400" dirty="0">
              <a:solidFill>
                <a:schemeClr val="tx1"/>
              </a:solidFill>
            </a:endParaRPr>
          </a:p>
          <a:p>
            <a:pPr marL="0" indent="0">
              <a:buNone/>
            </a:pPr>
            <a:r>
              <a:rPr lang="en-US" altLang="zh-CN" sz="2400" dirty="0">
                <a:solidFill>
                  <a:schemeClr val="tx1"/>
                </a:solidFill>
              </a:rPr>
              <a:t>7.2 </a:t>
            </a:r>
            <a:r>
              <a:rPr lang="zh-CN" altLang="en-US" sz="2400" dirty="0">
                <a:solidFill>
                  <a:schemeClr val="tx1"/>
                </a:solidFill>
              </a:rPr>
              <a:t>划分方法</a:t>
            </a:r>
            <a:endParaRPr lang="en-US" altLang="zh-CN" sz="2400" dirty="0">
              <a:solidFill>
                <a:schemeClr val="tx1"/>
              </a:solidFill>
            </a:endParaRPr>
          </a:p>
          <a:p>
            <a:pPr marL="0" indent="0">
              <a:buNone/>
            </a:pPr>
            <a:r>
              <a:rPr lang="en-US" altLang="zh-CN" sz="2400" dirty="0">
                <a:solidFill>
                  <a:schemeClr val="tx1"/>
                </a:solidFill>
              </a:rPr>
              <a:t>7.3 </a:t>
            </a:r>
            <a:r>
              <a:rPr lang="zh-CN" altLang="en-US" sz="2400" dirty="0">
                <a:solidFill>
                  <a:schemeClr val="tx1"/>
                </a:solidFill>
              </a:rPr>
              <a:t>层次方法</a:t>
            </a:r>
            <a:endParaRPr lang="en-US" altLang="zh-CN" sz="2400" dirty="0">
              <a:solidFill>
                <a:schemeClr val="tx1"/>
              </a:solidFill>
            </a:endParaRPr>
          </a:p>
          <a:p>
            <a:pPr marL="0" indent="0">
              <a:buNone/>
            </a:pPr>
            <a:r>
              <a:rPr lang="en-US" altLang="zh-CN" sz="2400" dirty="0">
                <a:solidFill>
                  <a:schemeClr val="tx1"/>
                </a:solidFill>
              </a:rPr>
              <a:t>7.4 </a:t>
            </a:r>
            <a:r>
              <a:rPr lang="zh-CN" altLang="en-US" sz="2400" dirty="0">
                <a:solidFill>
                  <a:schemeClr val="tx1"/>
                </a:solidFill>
              </a:rPr>
              <a:t>基于密度的方法</a:t>
            </a:r>
            <a:endParaRPr lang="en-US" altLang="zh-CN" sz="2400" dirty="0">
              <a:solidFill>
                <a:schemeClr val="tx1"/>
              </a:solidFill>
            </a:endParaRPr>
          </a:p>
        </p:txBody>
      </p:sp>
    </p:spTree>
    <p:extLst>
      <p:ext uri="{BB962C8B-B14F-4D97-AF65-F5344CB8AC3E}">
        <p14:creationId xmlns:p14="http://schemas.microsoft.com/office/powerpoint/2010/main" val="226459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F4D9-3E8A-4653-9A0F-0316B9B08F9C}"/>
              </a:ext>
            </a:extLst>
          </p:cNvPr>
          <p:cNvSpPr>
            <a:spLocks noGrp="1"/>
          </p:cNvSpPr>
          <p:nvPr>
            <p:ph type="title"/>
          </p:nvPr>
        </p:nvSpPr>
        <p:spPr/>
        <p:txBody>
          <a:bodyPr/>
          <a:lstStyle/>
          <a:p>
            <a:r>
              <a:rPr lang="en-US" altLang="zh-CN" dirty="0"/>
              <a:t>7.2 </a:t>
            </a:r>
            <a:r>
              <a:rPr lang="zh-CN" altLang="en-US" dirty="0"/>
              <a:t>划分方法</a:t>
            </a:r>
          </a:p>
        </p:txBody>
      </p:sp>
      <p:sp>
        <p:nvSpPr>
          <p:cNvPr id="3" name="内容占位符 2">
            <a:extLst>
              <a:ext uri="{FF2B5EF4-FFF2-40B4-BE49-F238E27FC236}">
                <a16:creationId xmlns:a16="http://schemas.microsoft.com/office/drawing/2014/main" id="{6E941481-1A8A-4056-A4F0-A3491A5442AB}"/>
              </a:ext>
            </a:extLst>
          </p:cNvPr>
          <p:cNvSpPr>
            <a:spLocks noGrp="1"/>
          </p:cNvSpPr>
          <p:nvPr>
            <p:ph sz="quarter" idx="10"/>
          </p:nvPr>
        </p:nvSpPr>
        <p:spPr/>
        <p:txBody>
          <a:bodyPr/>
          <a:lstStyle/>
          <a:p>
            <a:r>
              <a:rPr lang="zh-CN" altLang="en-US" dirty="0"/>
              <a:t>基本思想</a:t>
            </a:r>
            <a:endParaRPr lang="en-US" altLang="zh-CN" dirty="0">
              <a:sym typeface="Wingdings" pitchFamily="2" charset="2"/>
            </a:endParaRPr>
          </a:p>
          <a:p>
            <a:pPr lvl="1">
              <a:lnSpc>
                <a:spcPct val="130000"/>
              </a:lnSpc>
            </a:pPr>
            <a:r>
              <a:rPr lang="zh-CN" altLang="en-US" dirty="0"/>
              <a:t>给定一个</a:t>
            </a:r>
            <a:r>
              <a:rPr lang="en-US" altLang="zh-CN" dirty="0"/>
              <a:t>n</a:t>
            </a:r>
            <a:r>
              <a:rPr lang="zh-CN" altLang="en-US" dirty="0"/>
              <a:t>个样本的数据集，划分方法构建数据的</a:t>
            </a:r>
            <a:r>
              <a:rPr lang="en-US" altLang="zh-CN" dirty="0"/>
              <a:t>k</a:t>
            </a:r>
            <a:r>
              <a:rPr lang="zh-CN" altLang="en-US" dirty="0"/>
              <a:t>个分区（</a:t>
            </a:r>
            <a:r>
              <a:rPr lang="en-US" altLang="zh-CN" dirty="0"/>
              <a:t>k&lt;=n</a:t>
            </a:r>
            <a:r>
              <a:rPr lang="zh-CN" altLang="en-US" dirty="0"/>
              <a:t>），其中每个分区表示一个簇，同时满足</a:t>
            </a:r>
            <a:r>
              <a:rPr lang="zh-CN" altLang="en-US" dirty="0">
                <a:sym typeface="Wingdings" pitchFamily="2" charset="2"/>
              </a:rPr>
              <a:t>：</a:t>
            </a:r>
            <a:endParaRPr lang="en-US" altLang="zh-CN" dirty="0">
              <a:sym typeface="Wingdings" pitchFamily="2" charset="2"/>
            </a:endParaRPr>
          </a:p>
          <a:p>
            <a:pPr lvl="2">
              <a:lnSpc>
                <a:spcPct val="130000"/>
              </a:lnSpc>
            </a:pPr>
            <a:r>
              <a:rPr lang="zh-CN" altLang="en-US" dirty="0">
                <a:sym typeface="Wingdings" pitchFamily="2" charset="2"/>
              </a:rPr>
              <a:t>每个簇至少包含一个样本</a:t>
            </a:r>
            <a:endParaRPr lang="en-US" altLang="zh-CN" dirty="0">
              <a:sym typeface="Wingdings" pitchFamily="2" charset="2"/>
            </a:endParaRPr>
          </a:p>
          <a:p>
            <a:pPr lvl="2">
              <a:lnSpc>
                <a:spcPct val="130000"/>
              </a:lnSpc>
            </a:pPr>
            <a:r>
              <a:rPr lang="zh-CN" altLang="en-US" dirty="0">
                <a:sym typeface="Wingdings" pitchFamily="2" charset="2"/>
              </a:rPr>
              <a:t>每个样本必须属于且仅属于一个簇</a:t>
            </a:r>
            <a:endParaRPr lang="en-US" altLang="zh-CN" dirty="0"/>
          </a:p>
          <a:p>
            <a:r>
              <a:rPr lang="zh-CN" altLang="en-US" dirty="0"/>
              <a:t>基本步骤</a:t>
            </a:r>
            <a:endParaRPr lang="en-US" altLang="zh-CN" dirty="0"/>
          </a:p>
          <a:p>
            <a:pPr lvl="1">
              <a:lnSpc>
                <a:spcPct val="130000"/>
              </a:lnSpc>
            </a:pPr>
            <a:r>
              <a:rPr lang="zh-CN" altLang="en-US" dirty="0"/>
              <a:t>对于给定的k，算法首先给出一个初始的划分方法，以后通过反复迭代的方法改变划分，使得每一次改进之后的划分方案都较前一次更好</a:t>
            </a:r>
            <a:endParaRPr lang="en-US" altLang="zh-CN" dirty="0"/>
          </a:p>
          <a:p>
            <a:r>
              <a:rPr lang="zh-CN" altLang="en-US" dirty="0"/>
              <a:t>典型算法</a:t>
            </a:r>
            <a:endParaRPr lang="en-US" altLang="zh-CN" dirty="0"/>
          </a:p>
          <a:p>
            <a:pPr lvl="1">
              <a:lnSpc>
                <a:spcPct val="130000"/>
              </a:lnSpc>
            </a:pPr>
            <a:r>
              <a:rPr lang="en-US" altLang="zh-CN" dirty="0"/>
              <a:t>k-</a:t>
            </a:r>
            <a:r>
              <a:rPr lang="zh-CN" altLang="en-US" dirty="0"/>
              <a:t>均值（由簇的平均值来代表整个簇）</a:t>
            </a:r>
          </a:p>
          <a:p>
            <a:pPr lvl="1">
              <a:lnSpc>
                <a:spcPct val="130000"/>
              </a:lnSpc>
            </a:pPr>
            <a:r>
              <a:rPr lang="en-US" altLang="zh-CN" dirty="0"/>
              <a:t>k-</a:t>
            </a:r>
            <a:r>
              <a:rPr lang="zh-CN" altLang="en-US" dirty="0"/>
              <a:t>中心点（由处于簇的中心区域的某个值代表整个簇）</a:t>
            </a:r>
          </a:p>
          <a:p>
            <a:endParaRPr lang="zh-CN" altLang="en-US" dirty="0"/>
          </a:p>
        </p:txBody>
      </p:sp>
    </p:spTree>
    <p:extLst>
      <p:ext uri="{BB962C8B-B14F-4D97-AF65-F5344CB8AC3E}">
        <p14:creationId xmlns:p14="http://schemas.microsoft.com/office/powerpoint/2010/main" val="29521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F4D9-3E8A-4653-9A0F-0316B9B08F9C}"/>
              </a:ext>
            </a:extLst>
          </p:cNvPr>
          <p:cNvSpPr>
            <a:spLocks noGrp="1"/>
          </p:cNvSpPr>
          <p:nvPr>
            <p:ph type="title"/>
          </p:nvPr>
        </p:nvSpPr>
        <p:spPr/>
        <p:txBody>
          <a:bodyPr/>
          <a:lstStyle/>
          <a:p>
            <a:r>
              <a:rPr lang="en-US" altLang="zh-CN" dirty="0"/>
              <a:t>7.2 </a:t>
            </a:r>
            <a:r>
              <a:rPr lang="zh-CN" altLang="en-US" dirty="0"/>
              <a:t>划分方法</a:t>
            </a:r>
          </a:p>
        </p:txBody>
      </p:sp>
      <p:sp>
        <p:nvSpPr>
          <p:cNvPr id="3" name="内容占位符 2">
            <a:extLst>
              <a:ext uri="{FF2B5EF4-FFF2-40B4-BE49-F238E27FC236}">
                <a16:creationId xmlns:a16="http://schemas.microsoft.com/office/drawing/2014/main" id="{6E941481-1A8A-4056-A4F0-A3491A5442AB}"/>
              </a:ext>
            </a:extLst>
          </p:cNvPr>
          <p:cNvSpPr>
            <a:spLocks noGrp="1"/>
          </p:cNvSpPr>
          <p:nvPr>
            <p:ph sz="quarter" idx="10"/>
          </p:nvPr>
        </p:nvSpPr>
        <p:spPr/>
        <p:txBody>
          <a:bodyPr/>
          <a:lstStyle/>
          <a:p>
            <a:r>
              <a:rPr lang="zh-CN" altLang="en-US" dirty="0"/>
              <a:t>评价函数</a:t>
            </a:r>
            <a:endParaRPr lang="en-US" altLang="zh-CN" dirty="0">
              <a:sym typeface="Wingdings" pitchFamily="2" charset="2"/>
            </a:endParaRPr>
          </a:p>
          <a:p>
            <a:pPr lvl="1"/>
            <a:r>
              <a:rPr lang="zh-CN" altLang="en-US" dirty="0"/>
              <a:t>一种直接方法就是观察聚类的类内差异(within cluster variation)和类间差异(Between cluster variation)。</a:t>
            </a:r>
          </a:p>
          <a:p>
            <a:pPr lvl="2">
              <a:lnSpc>
                <a:spcPct val="170000"/>
              </a:lnSpc>
              <a:defRPr/>
            </a:pPr>
            <a:r>
              <a:rPr lang="zh-CN" altLang="en-US" dirty="0"/>
              <a:t>类内差异：衡量类内的紧凑性，可以用特定的距离函数来定义，比如：</a:t>
            </a:r>
          </a:p>
          <a:p>
            <a:pPr lvl="2">
              <a:lnSpc>
                <a:spcPct val="170000"/>
              </a:lnSpc>
              <a:defRPr/>
            </a:pPr>
            <a:r>
              <a:rPr lang="zh-CN" altLang="en-US" dirty="0"/>
              <a:t>类间差异：衡量不同类之间的差异性，可以定义为聚类中心间的距离，比如：</a:t>
            </a:r>
          </a:p>
          <a:p>
            <a:pPr lvl="2">
              <a:lnSpc>
                <a:spcPct val="170000"/>
              </a:lnSpc>
              <a:defRPr/>
            </a:pPr>
            <a:r>
              <a:rPr lang="zh-CN" altLang="en-US" dirty="0"/>
              <a:t>类的总体质量可以定义为w(c)和b(c)的一个单调组合，比如： w(c) / b(c) 。</a:t>
            </a:r>
          </a:p>
          <a:p>
            <a:endParaRPr lang="zh-CN" altLang="en-US" dirty="0"/>
          </a:p>
        </p:txBody>
      </p:sp>
      <p:graphicFrame>
        <p:nvGraphicFramePr>
          <p:cNvPr id="4" name="Object 4">
            <a:extLst>
              <a:ext uri="{FF2B5EF4-FFF2-40B4-BE49-F238E27FC236}">
                <a16:creationId xmlns:a16="http://schemas.microsoft.com/office/drawing/2014/main" id="{EFDFB04F-6BCB-4495-B9A6-3C519177F5A0}"/>
              </a:ext>
            </a:extLst>
          </p:cNvPr>
          <p:cNvGraphicFramePr>
            <a:graphicFrameLocks noChangeAspect="1"/>
          </p:cNvGraphicFramePr>
          <p:nvPr/>
        </p:nvGraphicFramePr>
        <p:xfrm>
          <a:off x="2675421" y="2880554"/>
          <a:ext cx="2956293" cy="648072"/>
        </p:xfrm>
        <a:graphic>
          <a:graphicData uri="http://schemas.openxmlformats.org/presentationml/2006/ole">
            <mc:AlternateContent xmlns:mc="http://schemas.openxmlformats.org/markup-compatibility/2006">
              <mc:Choice xmlns:v="urn:schemas-microsoft-com:vml" Requires="v">
                <p:oleObj spid="_x0000_s9252" r:id="rId3" imgW="2146935" imgH="469900" progId="Equation.3">
                  <p:embed/>
                </p:oleObj>
              </mc:Choice>
              <mc:Fallback>
                <p:oleObj r:id="rId3" imgW="2146935" imgH="469900" progId="Equation.3">
                  <p:embed/>
                  <p:pic>
                    <p:nvPicPr>
                      <p:cNvPr id="4" name="Object 4">
                        <a:extLst>
                          <a:ext uri="{FF2B5EF4-FFF2-40B4-BE49-F238E27FC236}">
                            <a16:creationId xmlns:a16="http://schemas.microsoft.com/office/drawing/2014/main" id="{EFDFB04F-6BCB-4495-B9A6-3C519177F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21" y="2880554"/>
                        <a:ext cx="2956293" cy="648072"/>
                      </a:xfrm>
                      <a:prstGeom prst="rect">
                        <a:avLst/>
                      </a:prstGeom>
                      <a:solidFill>
                        <a:srgbClr val="EEFB3F"/>
                      </a:solidFill>
                      <a:ln>
                        <a:noFill/>
                      </a:ln>
                      <a:effectLst/>
                      <a:extLst/>
                    </p:spPr>
                  </p:pic>
                </p:oleObj>
              </mc:Fallback>
            </mc:AlternateContent>
          </a:graphicData>
        </a:graphic>
      </p:graphicFrame>
      <p:graphicFrame>
        <p:nvGraphicFramePr>
          <p:cNvPr id="5" name="Object 5">
            <a:extLst>
              <a:ext uri="{FF2B5EF4-FFF2-40B4-BE49-F238E27FC236}">
                <a16:creationId xmlns:a16="http://schemas.microsoft.com/office/drawing/2014/main" id="{5CEB4711-988F-41FE-ACB6-A7695BF2D441}"/>
              </a:ext>
            </a:extLst>
          </p:cNvPr>
          <p:cNvGraphicFramePr>
            <a:graphicFrameLocks noChangeAspect="1"/>
          </p:cNvGraphicFramePr>
          <p:nvPr/>
        </p:nvGraphicFramePr>
        <p:xfrm>
          <a:off x="3584294" y="4062567"/>
          <a:ext cx="2073439" cy="565347"/>
        </p:xfrm>
        <a:graphic>
          <a:graphicData uri="http://schemas.openxmlformats.org/presentationml/2006/ole">
            <mc:AlternateContent xmlns:mc="http://schemas.openxmlformats.org/markup-compatibility/2006">
              <mc:Choice xmlns:v="urn:schemas-microsoft-com:vml" Requires="v">
                <p:oleObj spid="_x0000_s9253" r:id="rId5" imgW="1350010" imgH="369570" progId="Equation.3">
                  <p:embed/>
                </p:oleObj>
              </mc:Choice>
              <mc:Fallback>
                <p:oleObj r:id="rId5" imgW="1350010" imgH="369570" progId="Equation.3">
                  <p:embed/>
                  <p:pic>
                    <p:nvPicPr>
                      <p:cNvPr id="5" name="Object 5">
                        <a:extLst>
                          <a:ext uri="{FF2B5EF4-FFF2-40B4-BE49-F238E27FC236}">
                            <a16:creationId xmlns:a16="http://schemas.microsoft.com/office/drawing/2014/main" id="{5CEB4711-988F-41FE-ACB6-A7695BF2D4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294" y="4062567"/>
                        <a:ext cx="2073439" cy="565347"/>
                      </a:xfrm>
                      <a:prstGeom prst="rect">
                        <a:avLst/>
                      </a:prstGeom>
                      <a:solidFill>
                        <a:srgbClr val="EEFB3F"/>
                      </a:solidFill>
                      <a:ln>
                        <a:noFill/>
                      </a:ln>
                      <a:effectLst/>
                      <a:extLst/>
                    </p:spPr>
                  </p:pic>
                </p:oleObj>
              </mc:Fallback>
            </mc:AlternateContent>
          </a:graphicData>
        </a:graphic>
      </p:graphicFrame>
    </p:spTree>
    <p:extLst>
      <p:ext uri="{BB962C8B-B14F-4D97-AF65-F5344CB8AC3E}">
        <p14:creationId xmlns:p14="http://schemas.microsoft.com/office/powerpoint/2010/main" val="68857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F4D9-3E8A-4653-9A0F-0316B9B08F9C}"/>
              </a:ext>
            </a:extLst>
          </p:cNvPr>
          <p:cNvSpPr>
            <a:spLocks noGrp="1"/>
          </p:cNvSpPr>
          <p:nvPr>
            <p:ph type="title"/>
          </p:nvPr>
        </p:nvSpPr>
        <p:spPr/>
        <p:txBody>
          <a:bodyPr/>
          <a:lstStyle/>
          <a:p>
            <a:r>
              <a:rPr lang="en-US" altLang="zh-CN" dirty="0"/>
              <a:t>7.2 </a:t>
            </a:r>
            <a:r>
              <a:rPr lang="zh-CN" altLang="en-US" dirty="0"/>
              <a:t>划分方法</a:t>
            </a:r>
          </a:p>
        </p:txBody>
      </p:sp>
      <p:sp>
        <p:nvSpPr>
          <p:cNvPr id="3" name="内容占位符 2">
            <a:extLst>
              <a:ext uri="{FF2B5EF4-FFF2-40B4-BE49-F238E27FC236}">
                <a16:creationId xmlns:a16="http://schemas.microsoft.com/office/drawing/2014/main" id="{6E941481-1A8A-4056-A4F0-A3491A5442AB}"/>
              </a:ext>
            </a:extLst>
          </p:cNvPr>
          <p:cNvSpPr>
            <a:spLocks noGrp="1"/>
          </p:cNvSpPr>
          <p:nvPr>
            <p:ph sz="quarter" idx="10"/>
          </p:nvPr>
        </p:nvSpPr>
        <p:spPr/>
        <p:txBody>
          <a:bodyPr/>
          <a:lstStyle/>
          <a:p>
            <a:r>
              <a:rPr lang="zh-CN" altLang="en-US" dirty="0"/>
              <a:t>评价函数例</a:t>
            </a:r>
            <a:r>
              <a:rPr lang="zh-CN" altLang="en-US" dirty="0">
                <a:sym typeface="Wingdings" pitchFamily="2" charset="2"/>
              </a:rPr>
              <a:t>：</a:t>
            </a:r>
            <a:endParaRPr lang="en-US" altLang="zh-CN" dirty="0">
              <a:sym typeface="Wingdings" pitchFamily="2" charset="2"/>
            </a:endParaRPr>
          </a:p>
          <a:p>
            <a:pPr lvl="1"/>
            <a:r>
              <a:rPr lang="zh-CN" altLang="en-US" dirty="0">
                <a:solidFill>
                  <a:schemeClr val="tx1"/>
                </a:solidFill>
              </a:rPr>
              <a:t>红色样本代表一个簇，黑色样本代表一个簇，请计算类内差异与类间差异。</a:t>
            </a:r>
          </a:p>
          <a:p>
            <a:endParaRPr lang="en-US" altLang="zh-CN" dirty="0">
              <a:sym typeface="Wingdings" pitchFamily="2" charset="2"/>
            </a:endParaRPr>
          </a:p>
          <a:p>
            <a:endParaRPr lang="zh-CN" altLang="en-US" dirty="0"/>
          </a:p>
        </p:txBody>
      </p:sp>
      <p:sp>
        <p:nvSpPr>
          <p:cNvPr id="7" name="Text Box 4">
            <a:extLst>
              <a:ext uri="{FF2B5EF4-FFF2-40B4-BE49-F238E27FC236}">
                <a16:creationId xmlns:a16="http://schemas.microsoft.com/office/drawing/2014/main" id="{69CE5880-8A9F-4F7B-9671-DAE292460043}"/>
              </a:ext>
            </a:extLst>
          </p:cNvPr>
          <p:cNvSpPr txBox="1">
            <a:spLocks noChangeArrowheads="1"/>
          </p:cNvSpPr>
          <p:nvPr/>
        </p:nvSpPr>
        <p:spPr bwMode="auto">
          <a:xfrm>
            <a:off x="2843808" y="2564904"/>
            <a:ext cx="3240360" cy="3176739"/>
          </a:xfrm>
          <a:prstGeom prst="rect">
            <a:avLst/>
          </a:prstGeom>
          <a:noFill/>
          <a:ln w="9525">
            <a:solidFill>
              <a:srgbClr val="000000"/>
            </a:solidFill>
            <a:miter lim="800000"/>
          </a:ln>
          <a:effectLst/>
          <a:extLst>
            <a:ext uri="{909E8E84-426E-40DD-AFC4-6F175D3DCCD1}">
              <a14:hiddenFill xmlns:a14="http://schemas.microsoft.com/office/drawing/2010/main">
                <a:solidFill>
                  <a:srgbClr val="EEFB3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000" dirty="0">
                <a:latin typeface="楷体_GB2312" pitchFamily="1" charset="-122"/>
                <a:ea typeface="楷体_GB2312" pitchFamily="1" charset="-122"/>
              </a:rPr>
              <a:t>样本数据</a:t>
            </a:r>
            <a:endParaRPr lang="en-US" altLang="zh-CN" sz="2000" dirty="0">
              <a:latin typeface="楷体_GB2312" pitchFamily="1" charset="-122"/>
              <a:ea typeface="楷体_GB2312" pitchFamily="1" charset="-122"/>
            </a:endParaRPr>
          </a:p>
          <a:p>
            <a:pPr>
              <a:spcBef>
                <a:spcPct val="0"/>
              </a:spcBef>
              <a:buFontTx/>
              <a:buNone/>
            </a:pPr>
            <a:r>
              <a:rPr lang="zh-CN" altLang="en-US" sz="2000" dirty="0">
                <a:latin typeface="楷体_GB2312" pitchFamily="1" charset="-122"/>
                <a:ea typeface="楷体_GB2312" pitchFamily="1" charset="-122"/>
              </a:rPr>
              <a:t>序号    属性 </a:t>
            </a:r>
            <a:r>
              <a:rPr lang="en-US" altLang="zh-CN" sz="2000" dirty="0">
                <a:latin typeface="楷体_GB2312" pitchFamily="1" charset="-122"/>
                <a:ea typeface="楷体_GB2312" pitchFamily="1" charset="-122"/>
              </a:rPr>
              <a:t>1 </a:t>
            </a:r>
            <a:r>
              <a:rPr lang="zh-CN" altLang="en-US" sz="2000" dirty="0">
                <a:latin typeface="楷体_GB2312" pitchFamily="1" charset="-122"/>
                <a:ea typeface="楷体_GB2312" pitchFamily="1" charset="-122"/>
              </a:rPr>
              <a:t>  属性 </a:t>
            </a:r>
            <a:r>
              <a:rPr lang="en-US" altLang="zh-CN" sz="2000" dirty="0">
                <a:latin typeface="楷体_GB2312" pitchFamily="1" charset="-122"/>
                <a:ea typeface="楷体_GB2312" pitchFamily="1" charset="-122"/>
              </a:rPr>
              <a:t>2</a:t>
            </a:r>
            <a:endParaRPr lang="en-US" altLang="zh-CN" sz="2000" b="1" dirty="0">
              <a:latin typeface="楷体_GB2312" pitchFamily="1" charset="-122"/>
              <a:ea typeface="楷体_GB2312" pitchFamily="1" charset="-122"/>
            </a:endParaRPr>
          </a:p>
          <a:p>
            <a:pPr>
              <a:spcBef>
                <a:spcPct val="0"/>
              </a:spcBef>
              <a:buFontTx/>
              <a:buNone/>
            </a:pPr>
            <a:r>
              <a:rPr lang="en-US" altLang="zh-CN" sz="2000" b="1" dirty="0">
                <a:solidFill>
                  <a:srgbClr val="FF0000"/>
                </a:solidFill>
                <a:latin typeface="Times New Roman" panose="02020603050405020304" pitchFamily="18" charset="0"/>
                <a:ea typeface="宋体" panose="02010600030101010101" pitchFamily="2" charset="-122"/>
              </a:rPr>
              <a:t>1            </a:t>
            </a:r>
            <a:r>
              <a:rPr lang="zh-CN" altLang="en-US" sz="2000" b="1" dirty="0">
                <a:solidFill>
                  <a:srgbClr val="FF0000"/>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1	     1	</a:t>
            </a:r>
          </a:p>
          <a:p>
            <a:pPr>
              <a:spcBef>
                <a:spcPct val="0"/>
              </a:spcBef>
              <a:buFontTx/>
              <a:buNone/>
            </a:pPr>
            <a:r>
              <a:rPr lang="en-US" altLang="zh-CN" sz="2000" b="1" dirty="0">
                <a:solidFill>
                  <a:srgbClr val="FF0000"/>
                </a:solidFill>
                <a:latin typeface="Times New Roman" panose="02020603050405020304" pitchFamily="18" charset="0"/>
                <a:ea typeface="宋体" panose="02010600030101010101" pitchFamily="2" charset="-122"/>
              </a:rPr>
              <a:t>2            </a:t>
            </a:r>
            <a:r>
              <a:rPr lang="zh-CN" altLang="en-US" sz="2000" b="1" dirty="0">
                <a:solidFill>
                  <a:srgbClr val="FF0000"/>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2	     1	</a:t>
            </a:r>
          </a:p>
          <a:p>
            <a:pPr>
              <a:spcBef>
                <a:spcPct val="0"/>
              </a:spcBef>
              <a:buFontTx/>
              <a:buNone/>
            </a:pPr>
            <a:r>
              <a:rPr lang="en-US" altLang="zh-CN" sz="2000" b="1" dirty="0">
                <a:solidFill>
                  <a:srgbClr val="FF0000"/>
                </a:solidFill>
                <a:latin typeface="Times New Roman" panose="02020603050405020304" pitchFamily="18" charset="0"/>
                <a:ea typeface="宋体" panose="02010600030101010101" pitchFamily="2" charset="-122"/>
              </a:rPr>
              <a:t>3            </a:t>
            </a:r>
            <a:r>
              <a:rPr lang="zh-CN" altLang="en-US" sz="2000" b="1" dirty="0">
                <a:solidFill>
                  <a:srgbClr val="FF0000"/>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1	     2	</a:t>
            </a:r>
          </a:p>
          <a:p>
            <a:pPr>
              <a:spcBef>
                <a:spcPct val="0"/>
              </a:spcBef>
              <a:buFontTx/>
              <a:buNone/>
            </a:pPr>
            <a:r>
              <a:rPr lang="en-US" altLang="zh-CN" sz="2000" b="1" dirty="0">
                <a:solidFill>
                  <a:srgbClr val="FF0000"/>
                </a:solidFill>
                <a:latin typeface="Times New Roman" panose="02020603050405020304" pitchFamily="18" charset="0"/>
                <a:ea typeface="宋体" panose="02010600030101010101" pitchFamily="2" charset="-122"/>
              </a:rPr>
              <a:t>4            </a:t>
            </a:r>
            <a:r>
              <a:rPr lang="zh-CN" altLang="en-US" sz="2000" b="1" dirty="0">
                <a:solidFill>
                  <a:srgbClr val="FF0000"/>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2	     2</a:t>
            </a:r>
            <a:r>
              <a:rPr lang="en-US" altLang="zh-CN" sz="2000" b="1" dirty="0">
                <a:latin typeface="Times New Roman" panose="02020603050405020304" pitchFamily="18" charset="0"/>
                <a:ea typeface="宋体" panose="02010600030101010101" pitchFamily="2" charset="-122"/>
              </a:rPr>
              <a:t>	</a:t>
            </a:r>
          </a:p>
          <a:p>
            <a:pPr>
              <a:spcBef>
                <a:spcPct val="0"/>
              </a:spcBef>
              <a:buFontTx/>
              <a:buNone/>
            </a:pPr>
            <a:r>
              <a:rPr lang="en-US" altLang="zh-CN" sz="2000" b="1" dirty="0">
                <a:latin typeface="Times New Roman" panose="02020603050405020304" pitchFamily="18" charset="0"/>
                <a:ea typeface="宋体" panose="02010600030101010101" pitchFamily="2" charset="-122"/>
              </a:rPr>
              <a:t>5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4	     3	</a:t>
            </a:r>
          </a:p>
          <a:p>
            <a:pPr>
              <a:spcBef>
                <a:spcPct val="0"/>
              </a:spcBef>
              <a:buFontTx/>
              <a:buNone/>
            </a:pPr>
            <a:r>
              <a:rPr lang="en-US" altLang="zh-CN" sz="2000" b="1" dirty="0">
                <a:latin typeface="Times New Roman" panose="02020603050405020304" pitchFamily="18" charset="0"/>
                <a:ea typeface="宋体" panose="02010600030101010101" pitchFamily="2" charset="-122"/>
              </a:rPr>
              <a:t>6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5	     3	</a:t>
            </a:r>
          </a:p>
          <a:p>
            <a:pPr>
              <a:spcBef>
                <a:spcPct val="0"/>
              </a:spcBef>
              <a:buFontTx/>
              <a:buNone/>
            </a:pPr>
            <a:r>
              <a:rPr lang="en-US" altLang="zh-CN" sz="2000" b="1" dirty="0">
                <a:latin typeface="Times New Roman" panose="02020603050405020304" pitchFamily="18" charset="0"/>
                <a:ea typeface="宋体" panose="02010600030101010101" pitchFamily="2" charset="-122"/>
              </a:rPr>
              <a:t>7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4	     4	</a:t>
            </a:r>
          </a:p>
          <a:p>
            <a:pPr>
              <a:spcBef>
                <a:spcPct val="0"/>
              </a:spcBef>
              <a:buFontTx/>
              <a:buNone/>
            </a:pPr>
            <a:r>
              <a:rPr lang="en-US" altLang="zh-CN" sz="2000" b="1" dirty="0">
                <a:latin typeface="Times New Roman" panose="02020603050405020304" pitchFamily="18" charset="0"/>
                <a:ea typeface="宋体" panose="02010600030101010101" pitchFamily="2" charset="-122"/>
              </a:rPr>
              <a:t>8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5	     4</a:t>
            </a:r>
          </a:p>
          <a:p>
            <a:pPr>
              <a:lnSpc>
                <a:spcPct val="90000"/>
              </a:lnSpc>
              <a:spcBef>
                <a:spcPct val="0"/>
              </a:spcBef>
              <a:buFontTx/>
              <a:buNone/>
            </a:pPr>
            <a:endParaRPr lang="en-US" altLang="zh-CN" sz="1400" baseline="-250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42707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6CEC0-7E55-4545-8BBD-BFC162D4F5D6}"/>
              </a:ext>
            </a:extLst>
          </p:cNvPr>
          <p:cNvSpPr>
            <a:spLocks noGrp="1"/>
          </p:cNvSpPr>
          <p:nvPr>
            <p:ph type="title"/>
          </p:nvPr>
        </p:nvSpPr>
        <p:spPr/>
        <p:txBody>
          <a:bodyPr/>
          <a:lstStyle/>
          <a:p>
            <a:r>
              <a:rPr lang="en-US" altLang="zh-CN" dirty="0"/>
              <a:t>K-</a:t>
            </a:r>
            <a:r>
              <a:rPr lang="zh-CN" altLang="en-US" dirty="0"/>
              <a:t>均值：一种基于形心的技术</a:t>
            </a:r>
          </a:p>
        </p:txBody>
      </p:sp>
      <p:sp>
        <p:nvSpPr>
          <p:cNvPr id="3" name="内容占位符 2">
            <a:extLst>
              <a:ext uri="{FF2B5EF4-FFF2-40B4-BE49-F238E27FC236}">
                <a16:creationId xmlns:a16="http://schemas.microsoft.com/office/drawing/2014/main" id="{E1D16039-8625-475A-93A5-3F0BE5EA573D}"/>
              </a:ext>
            </a:extLst>
          </p:cNvPr>
          <p:cNvSpPr>
            <a:spLocks noGrp="1"/>
          </p:cNvSpPr>
          <p:nvPr>
            <p:ph sz="quarter" idx="10"/>
          </p:nvPr>
        </p:nvSpPr>
        <p:spPr/>
        <p:txBody>
          <a:bodyPr/>
          <a:lstStyle/>
          <a:p>
            <a:r>
              <a:rPr lang="en-US" altLang="zh-CN" dirty="0"/>
              <a:t>K-</a:t>
            </a:r>
            <a:r>
              <a:rPr lang="zh-CN" altLang="en-US" dirty="0"/>
              <a:t>均值</a:t>
            </a:r>
            <a:endParaRPr lang="en-US" altLang="zh-CN" dirty="0"/>
          </a:p>
          <a:p>
            <a:pPr lvl="1">
              <a:lnSpc>
                <a:spcPct val="130000"/>
              </a:lnSpc>
            </a:pPr>
            <a:r>
              <a:rPr lang="zh-CN" altLang="en-US" dirty="0"/>
              <a:t>每个簇的中心都用簇中样本的均值来表示</a:t>
            </a:r>
          </a:p>
          <a:p>
            <a:r>
              <a:rPr lang="zh-CN" altLang="en-US" dirty="0"/>
              <a:t>输入</a:t>
            </a:r>
            <a:endParaRPr lang="en-US" altLang="zh-CN" dirty="0"/>
          </a:p>
          <a:p>
            <a:pPr lvl="1">
              <a:lnSpc>
                <a:spcPct val="130000"/>
              </a:lnSpc>
            </a:pPr>
            <a:r>
              <a:rPr lang="en-US" altLang="zh-CN" dirty="0"/>
              <a:t>k</a:t>
            </a:r>
            <a:r>
              <a:rPr lang="zh-CN" altLang="en-US" dirty="0"/>
              <a:t>：簇的数目</a:t>
            </a:r>
          </a:p>
          <a:p>
            <a:pPr lvl="1">
              <a:lnSpc>
                <a:spcPct val="130000"/>
              </a:lnSpc>
            </a:pPr>
            <a:r>
              <a:rPr lang="en-US" altLang="zh-CN" dirty="0"/>
              <a:t>D</a:t>
            </a:r>
            <a:r>
              <a:rPr lang="zh-CN" altLang="en-US" dirty="0"/>
              <a:t>：包含</a:t>
            </a:r>
            <a:r>
              <a:rPr lang="en-US" altLang="zh-CN" dirty="0"/>
              <a:t>n</a:t>
            </a:r>
            <a:r>
              <a:rPr lang="zh-CN" altLang="en-US" dirty="0"/>
              <a:t>个样本的样本集</a:t>
            </a:r>
          </a:p>
          <a:p>
            <a:r>
              <a:rPr lang="zh-CN" altLang="en-US" dirty="0"/>
              <a:t>步骤</a:t>
            </a:r>
            <a:endParaRPr lang="en-US" altLang="zh-CN" dirty="0"/>
          </a:p>
          <a:p>
            <a:pPr lvl="1">
              <a:lnSpc>
                <a:spcPct val="130000"/>
              </a:lnSpc>
            </a:pPr>
            <a:r>
              <a:rPr lang="zh-CN" altLang="en-US" dirty="0"/>
              <a:t>从</a:t>
            </a:r>
            <a:r>
              <a:rPr lang="en-US" altLang="zh-CN" dirty="0"/>
              <a:t>D</a:t>
            </a:r>
            <a:r>
              <a:rPr lang="zh-CN" altLang="en-US" dirty="0"/>
              <a:t>中任意选择</a:t>
            </a:r>
            <a:r>
              <a:rPr lang="en-US" altLang="zh-CN" dirty="0"/>
              <a:t>k</a:t>
            </a:r>
            <a:r>
              <a:rPr lang="zh-CN" altLang="en-US" dirty="0"/>
              <a:t>个样本作为初始簇中心</a:t>
            </a:r>
          </a:p>
          <a:p>
            <a:pPr lvl="1">
              <a:lnSpc>
                <a:spcPct val="130000"/>
              </a:lnSpc>
            </a:pPr>
            <a:r>
              <a:rPr lang="en-US" altLang="zh-CN" dirty="0"/>
              <a:t>Repeat</a:t>
            </a:r>
          </a:p>
          <a:p>
            <a:pPr lvl="1">
              <a:lnSpc>
                <a:spcPct val="130000"/>
              </a:lnSpc>
            </a:pPr>
            <a:r>
              <a:rPr lang="zh-CN" altLang="en-US" dirty="0"/>
              <a:t>根据簇中样本的均值，将每个样本分配到最相似的簇</a:t>
            </a:r>
          </a:p>
          <a:p>
            <a:pPr lvl="1">
              <a:lnSpc>
                <a:spcPct val="130000"/>
              </a:lnSpc>
            </a:pPr>
            <a:r>
              <a:rPr lang="zh-CN" altLang="en-US" dirty="0"/>
              <a:t>更新簇中心，即重新计算每个簇中样本的均值</a:t>
            </a:r>
            <a:endParaRPr lang="en-US" altLang="zh-CN" dirty="0"/>
          </a:p>
          <a:p>
            <a:pPr lvl="1">
              <a:lnSpc>
                <a:spcPct val="130000"/>
              </a:lnSpc>
            </a:pPr>
            <a:r>
              <a:rPr lang="en-US" altLang="zh-CN" dirty="0"/>
              <a:t>Until</a:t>
            </a:r>
            <a:r>
              <a:rPr lang="zh-CN" altLang="en-US" dirty="0"/>
              <a:t>不再发生变化</a:t>
            </a:r>
          </a:p>
          <a:p>
            <a:endParaRPr lang="zh-CN" altLang="en-US" dirty="0"/>
          </a:p>
        </p:txBody>
      </p:sp>
    </p:spTree>
    <p:extLst>
      <p:ext uri="{BB962C8B-B14F-4D97-AF65-F5344CB8AC3E}">
        <p14:creationId xmlns:p14="http://schemas.microsoft.com/office/powerpoint/2010/main" val="229334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82E72-2C7A-4A5E-9485-133B2CD530B8}"/>
              </a:ext>
            </a:extLst>
          </p:cNvPr>
          <p:cNvSpPr>
            <a:spLocks noGrp="1"/>
          </p:cNvSpPr>
          <p:nvPr>
            <p:ph type="title"/>
          </p:nvPr>
        </p:nvSpPr>
        <p:spPr/>
        <p:txBody>
          <a:bodyPr/>
          <a:lstStyle/>
          <a:p>
            <a:r>
              <a:rPr lang="en-US" altLang="zh-CN" dirty="0"/>
              <a:t>K-</a:t>
            </a:r>
            <a:r>
              <a:rPr lang="zh-CN" altLang="en-US" dirty="0"/>
              <a:t>均值：例子</a:t>
            </a:r>
          </a:p>
        </p:txBody>
      </p:sp>
      <p:sp>
        <p:nvSpPr>
          <p:cNvPr id="3" name="内容占位符 2">
            <a:extLst>
              <a:ext uri="{FF2B5EF4-FFF2-40B4-BE49-F238E27FC236}">
                <a16:creationId xmlns:a16="http://schemas.microsoft.com/office/drawing/2014/main" id="{DE1BF1D8-E157-4F34-A47D-CBDA97830AD7}"/>
              </a:ext>
            </a:extLst>
          </p:cNvPr>
          <p:cNvSpPr>
            <a:spLocks noGrp="1"/>
          </p:cNvSpPr>
          <p:nvPr>
            <p:ph sz="quarter" idx="10"/>
          </p:nvPr>
        </p:nvSpPr>
        <p:spPr/>
        <p:txBody>
          <a:bodyPr/>
          <a:lstStyle/>
          <a:p>
            <a:r>
              <a:rPr lang="zh-CN" altLang="en-US" dirty="0">
                <a:solidFill>
                  <a:srgbClr val="FF0000"/>
                </a:solidFill>
              </a:rPr>
              <a:t>例</a:t>
            </a:r>
            <a:r>
              <a:rPr lang="zh-CN" altLang="en-US" dirty="0">
                <a:solidFill>
                  <a:srgbClr val="FF0000"/>
                </a:solidFill>
                <a:sym typeface="Wingdings" pitchFamily="2" charset="2"/>
              </a:rPr>
              <a:t>：</a:t>
            </a:r>
            <a:endParaRPr lang="en-US" altLang="zh-CN" dirty="0">
              <a:solidFill>
                <a:srgbClr val="FF0000"/>
              </a:solidFill>
              <a:sym typeface="Wingdings" pitchFamily="2" charset="2"/>
            </a:endParaRPr>
          </a:p>
          <a:p>
            <a:pPr lvl="1"/>
            <a:r>
              <a:rPr lang="zh-CN" altLang="en-US" dirty="0"/>
              <a:t>请使用k-means算法对以下样本进行分类，其中k=2，初始中心为样本1和样本3</a:t>
            </a:r>
            <a:endParaRPr lang="en-US" altLang="zh-CN" dirty="0">
              <a:solidFill>
                <a:srgbClr val="FF0000"/>
              </a:solidFill>
              <a:sym typeface="Wingdings" pitchFamily="2" charset="2"/>
            </a:endParaRPr>
          </a:p>
        </p:txBody>
      </p:sp>
      <p:sp>
        <p:nvSpPr>
          <p:cNvPr id="4" name="Text Box 4">
            <a:extLst>
              <a:ext uri="{FF2B5EF4-FFF2-40B4-BE49-F238E27FC236}">
                <a16:creationId xmlns:a16="http://schemas.microsoft.com/office/drawing/2014/main" id="{BCAF4413-FD51-494A-97A1-BE50A416E642}"/>
              </a:ext>
            </a:extLst>
          </p:cNvPr>
          <p:cNvSpPr txBox="1">
            <a:spLocks noChangeArrowheads="1"/>
          </p:cNvSpPr>
          <p:nvPr/>
        </p:nvSpPr>
        <p:spPr bwMode="auto">
          <a:xfrm>
            <a:off x="2771800" y="2708920"/>
            <a:ext cx="3096344" cy="2808311"/>
          </a:xfrm>
          <a:prstGeom prst="rect">
            <a:avLst/>
          </a:prstGeom>
          <a:noFill/>
          <a:ln w="9525">
            <a:solidFill>
              <a:srgbClr val="000000"/>
            </a:solidFill>
            <a:miter lim="800000"/>
          </a:ln>
          <a:effectLst/>
          <a:extLst>
            <a:ext uri="{909E8E84-426E-40DD-AFC4-6F175D3DCCD1}">
              <a14:hiddenFill xmlns:a14="http://schemas.microsoft.com/office/drawing/2010/main">
                <a:solidFill>
                  <a:srgbClr val="EEFB3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lnSpc>
                <a:spcPct val="90000"/>
              </a:lnSpc>
              <a:spcBef>
                <a:spcPct val="0"/>
              </a:spcBef>
              <a:buFontTx/>
              <a:buNone/>
            </a:pPr>
            <a:r>
              <a:rPr lang="zh-CN" altLang="en-US" sz="2000" dirty="0">
                <a:latin typeface="楷体_GB2312" pitchFamily="1" charset="-122"/>
                <a:ea typeface="楷体_GB2312" pitchFamily="1" charset="-122"/>
              </a:rPr>
              <a:t>样本数据</a:t>
            </a:r>
            <a:endParaRPr lang="en-US" altLang="zh-CN" sz="2000" dirty="0">
              <a:latin typeface="楷体_GB2312" pitchFamily="1" charset="-122"/>
              <a:ea typeface="楷体_GB2312" pitchFamily="1" charset="-122"/>
            </a:endParaRPr>
          </a:p>
          <a:p>
            <a:pPr>
              <a:lnSpc>
                <a:spcPct val="90000"/>
              </a:lnSpc>
              <a:spcBef>
                <a:spcPct val="0"/>
              </a:spcBef>
              <a:buFontTx/>
              <a:buNone/>
            </a:pPr>
            <a:r>
              <a:rPr lang="zh-CN" altLang="en-US" sz="2000" dirty="0">
                <a:latin typeface="楷体_GB2312" pitchFamily="1" charset="-122"/>
                <a:ea typeface="楷体_GB2312" pitchFamily="1" charset="-122"/>
              </a:rPr>
              <a:t>序号  属性 </a:t>
            </a:r>
            <a:r>
              <a:rPr lang="en-US" altLang="zh-CN" sz="2000" dirty="0">
                <a:latin typeface="楷体_GB2312" pitchFamily="1" charset="-122"/>
                <a:ea typeface="楷体_GB2312" pitchFamily="1" charset="-122"/>
              </a:rPr>
              <a:t>1 </a:t>
            </a:r>
            <a:r>
              <a:rPr lang="zh-CN" altLang="en-US" sz="2000" dirty="0">
                <a:latin typeface="楷体_GB2312" pitchFamily="1" charset="-122"/>
                <a:ea typeface="楷体_GB2312" pitchFamily="1" charset="-122"/>
              </a:rPr>
              <a:t>  属性 </a:t>
            </a:r>
            <a:r>
              <a:rPr lang="en-US" altLang="zh-CN" sz="2000" dirty="0">
                <a:latin typeface="楷体_GB2312" pitchFamily="1" charset="-122"/>
                <a:ea typeface="楷体_GB2312" pitchFamily="1" charset="-122"/>
              </a:rPr>
              <a:t>2</a:t>
            </a:r>
            <a:endParaRPr lang="en-US" altLang="zh-CN" sz="2000" b="1" dirty="0">
              <a:latin typeface="楷体_GB2312" pitchFamily="1" charset="-122"/>
              <a:ea typeface="楷体_GB2312" pitchFamily="1" charset="-122"/>
            </a:endParaRPr>
          </a:p>
          <a:p>
            <a:pPr>
              <a:lnSpc>
                <a:spcPct val="90000"/>
              </a:lnSpc>
              <a:spcBef>
                <a:spcPct val="0"/>
              </a:spcBef>
              <a:buFontTx/>
              <a:buNone/>
            </a:pPr>
            <a:r>
              <a:rPr lang="en-US" altLang="zh-CN" sz="2000" b="1" dirty="0">
                <a:solidFill>
                  <a:srgbClr val="FFC000"/>
                </a:solidFill>
                <a:latin typeface="Times New Roman" panose="02020603050405020304" pitchFamily="18" charset="0"/>
                <a:ea typeface="宋体" panose="02010600030101010101" pitchFamily="2" charset="-122"/>
              </a:rPr>
              <a:t>1            </a:t>
            </a:r>
            <a:r>
              <a:rPr lang="zh-CN" altLang="en-US" sz="2000" b="1" dirty="0">
                <a:solidFill>
                  <a:srgbClr val="FFC000"/>
                </a:solidFill>
                <a:latin typeface="Times New Roman" panose="02020603050405020304" pitchFamily="18" charset="0"/>
                <a:ea typeface="宋体" panose="02010600030101010101" pitchFamily="2" charset="-122"/>
              </a:rPr>
              <a:t>   </a:t>
            </a:r>
            <a:r>
              <a:rPr lang="en-US" altLang="zh-CN" sz="2000" b="1" dirty="0">
                <a:solidFill>
                  <a:srgbClr val="FFC000"/>
                </a:solidFill>
                <a:latin typeface="Times New Roman" panose="02020603050405020304" pitchFamily="18" charset="0"/>
                <a:ea typeface="宋体" panose="02010600030101010101" pitchFamily="2" charset="-122"/>
              </a:rPr>
              <a:t>1	     1</a:t>
            </a:r>
            <a:r>
              <a:rPr lang="en-US" altLang="zh-CN" sz="2000" b="1" dirty="0">
                <a:solidFill>
                  <a:schemeClr val="accent2"/>
                </a:solidFill>
                <a:latin typeface="Times New Roman" panose="02020603050405020304" pitchFamily="18" charset="0"/>
                <a:ea typeface="宋体" panose="02010600030101010101" pitchFamily="2" charset="-122"/>
              </a:rPr>
              <a:t>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2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2	     1	</a:t>
            </a:r>
          </a:p>
          <a:p>
            <a:pPr>
              <a:lnSpc>
                <a:spcPct val="90000"/>
              </a:lnSpc>
              <a:spcBef>
                <a:spcPct val="0"/>
              </a:spcBef>
              <a:buFontTx/>
              <a:buNone/>
            </a:pPr>
            <a:r>
              <a:rPr lang="en-US" altLang="zh-CN" sz="2000" b="1" dirty="0">
                <a:solidFill>
                  <a:srgbClr val="FF0000"/>
                </a:solidFill>
                <a:latin typeface="Times New Roman" panose="02020603050405020304" pitchFamily="18" charset="0"/>
                <a:ea typeface="宋体" panose="02010600030101010101" pitchFamily="2" charset="-122"/>
              </a:rPr>
              <a:t>3            </a:t>
            </a:r>
            <a:r>
              <a:rPr lang="zh-CN" altLang="en-US" sz="2000" b="1" dirty="0">
                <a:solidFill>
                  <a:srgbClr val="FF0000"/>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1	     2</a:t>
            </a:r>
            <a:r>
              <a:rPr lang="en-US" altLang="zh-CN" sz="2000" b="1" dirty="0">
                <a:latin typeface="Times New Roman" panose="02020603050405020304" pitchFamily="18" charset="0"/>
                <a:ea typeface="宋体" panose="02010600030101010101" pitchFamily="2" charset="-122"/>
              </a:rPr>
              <a:t>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4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2	     2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5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4	     3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6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5	     3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7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4	     4	</a:t>
            </a:r>
          </a:p>
          <a:p>
            <a:pPr>
              <a:lnSpc>
                <a:spcPct val="90000"/>
              </a:lnSpc>
              <a:spcBef>
                <a:spcPct val="0"/>
              </a:spcBef>
              <a:buFontTx/>
              <a:buNone/>
            </a:pPr>
            <a:r>
              <a:rPr lang="en-US" altLang="zh-CN" sz="2000" b="1" dirty="0">
                <a:latin typeface="Times New Roman" panose="02020603050405020304" pitchFamily="18" charset="0"/>
                <a:ea typeface="宋体" panose="02010600030101010101" pitchFamily="2" charset="-122"/>
              </a:rPr>
              <a:t>8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5	     4</a:t>
            </a:r>
          </a:p>
          <a:p>
            <a:pPr>
              <a:lnSpc>
                <a:spcPct val="90000"/>
              </a:lnSpc>
              <a:spcBef>
                <a:spcPct val="0"/>
              </a:spcBef>
              <a:buFontTx/>
              <a:buNone/>
            </a:pPr>
            <a:endParaRPr lang="en-US" altLang="zh-CN" sz="1400" baseline="-250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84276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82E72-2C7A-4A5E-9485-133B2CD530B8}"/>
              </a:ext>
            </a:extLst>
          </p:cNvPr>
          <p:cNvSpPr>
            <a:spLocks noGrp="1"/>
          </p:cNvSpPr>
          <p:nvPr>
            <p:ph type="title"/>
          </p:nvPr>
        </p:nvSpPr>
        <p:spPr/>
        <p:txBody>
          <a:bodyPr/>
          <a:lstStyle/>
          <a:p>
            <a:r>
              <a:rPr lang="en-US" altLang="zh-CN" dirty="0"/>
              <a:t>K-</a:t>
            </a:r>
            <a:r>
              <a:rPr lang="zh-CN" altLang="en-US" dirty="0"/>
              <a:t>均值：例子</a:t>
            </a:r>
          </a:p>
        </p:txBody>
      </p:sp>
      <p:sp>
        <p:nvSpPr>
          <p:cNvPr id="3" name="内容占位符 2">
            <a:extLst>
              <a:ext uri="{FF2B5EF4-FFF2-40B4-BE49-F238E27FC236}">
                <a16:creationId xmlns:a16="http://schemas.microsoft.com/office/drawing/2014/main" id="{DE1BF1D8-E157-4F34-A47D-CBDA97830AD7}"/>
              </a:ext>
            </a:extLst>
          </p:cNvPr>
          <p:cNvSpPr>
            <a:spLocks noGrp="1"/>
          </p:cNvSpPr>
          <p:nvPr>
            <p:ph sz="quarter" idx="10"/>
          </p:nvPr>
        </p:nvSpPr>
        <p:spPr/>
        <p:txBody>
          <a:bodyPr/>
          <a:lstStyle/>
          <a:p>
            <a:r>
              <a:rPr lang="zh-CN" altLang="en-US" dirty="0">
                <a:solidFill>
                  <a:srgbClr val="FF0000"/>
                </a:solidFill>
                <a:sym typeface="Wingdings" pitchFamily="2" charset="2"/>
              </a:rPr>
              <a:t>解：</a:t>
            </a:r>
            <a:endParaRPr lang="en-US" altLang="zh-CN" dirty="0">
              <a:solidFill>
                <a:srgbClr val="FF0000"/>
              </a:solidFill>
              <a:sym typeface="Wingdings" pitchFamily="2" charset="2"/>
            </a:endParaRPr>
          </a:p>
          <a:p>
            <a:endParaRPr lang="en-US" altLang="zh-CN" dirty="0">
              <a:solidFill>
                <a:srgbClr val="FF0000"/>
              </a:solidFill>
              <a:sym typeface="Wingdings" pitchFamily="2" charset="2"/>
            </a:endParaRPr>
          </a:p>
        </p:txBody>
      </p:sp>
      <p:sp>
        <p:nvSpPr>
          <p:cNvPr id="5" name="Text Box 5">
            <a:extLst>
              <a:ext uri="{FF2B5EF4-FFF2-40B4-BE49-F238E27FC236}">
                <a16:creationId xmlns:a16="http://schemas.microsoft.com/office/drawing/2014/main" id="{61A890CD-9227-4DB8-9A14-B9B500CB5943}"/>
              </a:ext>
            </a:extLst>
          </p:cNvPr>
          <p:cNvSpPr txBox="1">
            <a:spLocks noChangeArrowheads="1"/>
          </p:cNvSpPr>
          <p:nvPr/>
        </p:nvSpPr>
        <p:spPr bwMode="auto">
          <a:xfrm>
            <a:off x="2699519" y="1453726"/>
            <a:ext cx="5976937" cy="3662541"/>
          </a:xfrm>
          <a:prstGeom prst="rect">
            <a:avLst/>
          </a:prstGeom>
          <a:solidFill>
            <a:srgbClr val="FDA1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ts val="0"/>
              </a:spcBef>
              <a:buFontTx/>
              <a:buNone/>
            </a:pPr>
            <a:r>
              <a:rPr lang="zh-CN" altLang="en-US" sz="2000" baseline="-25000" dirty="0">
                <a:latin typeface="Tahoma" panose="020B0604030504040204" pitchFamily="34" charset="0"/>
                <a:ea typeface="宋体" panose="02010600030101010101" pitchFamily="2" charset="-122"/>
              </a:rPr>
              <a:t>根据所给的数据通过对其实施</a:t>
            </a:r>
            <a:r>
              <a:rPr lang="en-US" altLang="zh-CN" sz="2000" i="1" baseline="-25000" dirty="0">
                <a:latin typeface="Tahoma" panose="020B0604030504040204" pitchFamily="34" charset="0"/>
                <a:ea typeface="宋体" panose="02010600030101010101" pitchFamily="2" charset="-122"/>
              </a:rPr>
              <a:t>k</a:t>
            </a:r>
            <a:r>
              <a:rPr lang="en-US" altLang="zh-CN" sz="2000" baseline="-25000" dirty="0">
                <a:latin typeface="Tahoma" panose="020B0604030504040204" pitchFamily="34" charset="0"/>
                <a:ea typeface="宋体" panose="02010600030101010101" pitchFamily="2" charset="-122"/>
              </a:rPr>
              <a:t>-means</a:t>
            </a:r>
            <a:r>
              <a:rPr lang="zh-CN" altLang="en-US" baseline="-25000" dirty="0">
                <a:latin typeface="Tahoma" panose="020B0604030504040204" pitchFamily="34" charset="0"/>
                <a:ea typeface="宋体" panose="02010600030101010101" pitchFamily="2" charset="-122"/>
              </a:rPr>
              <a:t> </a:t>
            </a:r>
            <a:r>
              <a:rPr lang="en-US" altLang="zh-CN" sz="2000" baseline="-25000" dirty="0">
                <a:latin typeface="Tahoma" panose="020B0604030504040204" pitchFamily="34" charset="0"/>
                <a:ea typeface="宋体" panose="02010600030101010101" pitchFamily="2" charset="-122"/>
              </a:rPr>
              <a:t>(</a:t>
            </a:r>
            <a:r>
              <a:rPr lang="zh-CN" altLang="en-US" sz="2000" baseline="-25000" dirty="0">
                <a:latin typeface="Tahoma" panose="020B0604030504040204" pitchFamily="34" charset="0"/>
                <a:ea typeface="宋体" panose="02010600030101010101" pitchFamily="2" charset="-122"/>
              </a:rPr>
              <a:t>设</a:t>
            </a:r>
            <a:r>
              <a:rPr lang="en-US" altLang="zh-CN" sz="2000" i="1" baseline="-25000" dirty="0">
                <a:latin typeface="Tahoma" panose="020B0604030504040204" pitchFamily="34" charset="0"/>
                <a:ea typeface="宋体" panose="02010600030101010101" pitchFamily="2" charset="-122"/>
              </a:rPr>
              <a:t>n</a:t>
            </a:r>
            <a:r>
              <a:rPr lang="en-US" altLang="zh-CN" sz="2000" baseline="-25000" dirty="0">
                <a:latin typeface="Tahoma" panose="020B0604030504040204" pitchFamily="34" charset="0"/>
                <a:ea typeface="宋体" panose="02010600030101010101" pitchFamily="2" charset="-122"/>
              </a:rPr>
              <a:t>=8</a:t>
            </a:r>
            <a:r>
              <a:rPr lang="zh-CN" altLang="en-US" sz="2000" baseline="-25000" dirty="0">
                <a:latin typeface="Tahoma" panose="020B0604030504040204" pitchFamily="34" charset="0"/>
                <a:ea typeface="宋体" panose="02010600030101010101" pitchFamily="2" charset="-122"/>
              </a:rPr>
              <a:t>，</a:t>
            </a:r>
            <a:r>
              <a:rPr lang="en-US" altLang="zh-CN" sz="2000" i="1" baseline="-25000" dirty="0">
                <a:latin typeface="Tahoma" panose="020B0604030504040204" pitchFamily="34" charset="0"/>
                <a:ea typeface="宋体" panose="02010600030101010101" pitchFamily="2" charset="-122"/>
              </a:rPr>
              <a:t>k</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，其主要执行执行步骤：</a:t>
            </a:r>
          </a:p>
          <a:p>
            <a:pPr>
              <a:spcBef>
                <a:spcPts val="0"/>
              </a:spcBef>
              <a:buFontTx/>
              <a:buNone/>
            </a:pPr>
            <a:endParaRPr lang="zh-CN" altLang="en-US" sz="2000" baseline="-25000" dirty="0">
              <a:latin typeface="Tahoma" panose="020B0604030504040204" pitchFamily="34" charset="0"/>
              <a:ea typeface="宋体" panose="02010600030101010101" pitchFamily="2" charset="-122"/>
            </a:endParaRPr>
          </a:p>
          <a:p>
            <a:pPr>
              <a:spcBef>
                <a:spcPts val="0"/>
              </a:spcBef>
              <a:buFontTx/>
              <a:buNone/>
            </a:pPr>
            <a:r>
              <a:rPr lang="zh-CN" altLang="en-US" sz="2000" baseline="-25000" dirty="0">
                <a:latin typeface="Tahoma" panose="020B0604030504040204" pitchFamily="34" charset="0"/>
                <a:ea typeface="宋体" panose="02010600030101010101" pitchFamily="2" charset="-122"/>
              </a:rPr>
              <a:t>第一次迭代：假定随机选择的两个对象，如序号</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和序号</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当作初始点，分别找到离两点最近的对象，并产生两个簇</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和</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4</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6</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7</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8}</a:t>
            </a:r>
            <a:r>
              <a:rPr lang="zh-CN" altLang="en-US" sz="2000" baseline="-25000" dirty="0">
                <a:latin typeface="Tahoma" panose="020B0604030504040204" pitchFamily="34" charset="0"/>
                <a:ea typeface="宋体" panose="02010600030101010101" pitchFamily="2" charset="-122"/>
              </a:rPr>
              <a:t>。</a:t>
            </a:r>
          </a:p>
          <a:p>
            <a:pPr>
              <a:spcBef>
                <a:spcPts val="0"/>
              </a:spcBef>
              <a:buFontTx/>
              <a:buNone/>
            </a:pPr>
            <a:r>
              <a:rPr lang="zh-CN" altLang="en-US" sz="2000" baseline="-25000" dirty="0">
                <a:latin typeface="Tahoma" panose="020B0604030504040204" pitchFamily="34" charset="0"/>
                <a:ea typeface="宋体" panose="02010600030101010101" pitchFamily="2" charset="-122"/>
              </a:rPr>
              <a:t>对于产生的簇分别计算平均值，得到平均值点。</a:t>
            </a:r>
            <a:endParaRPr lang="en-US" altLang="zh-CN" sz="2000" baseline="-25000" dirty="0">
              <a:latin typeface="Tahoma" panose="020B0604030504040204" pitchFamily="34" charset="0"/>
              <a:ea typeface="宋体" panose="02010600030101010101" pitchFamily="2" charset="-122"/>
            </a:endParaRPr>
          </a:p>
          <a:p>
            <a:pPr>
              <a:spcBef>
                <a:spcPts val="0"/>
              </a:spcBef>
              <a:buFontTx/>
              <a:buNone/>
            </a:pPr>
            <a:r>
              <a:rPr lang="zh-CN" altLang="en-US" sz="2000" baseline="-25000" dirty="0">
                <a:latin typeface="Tahoma" panose="020B0604030504040204" pitchFamily="34" charset="0"/>
                <a:ea typeface="宋体" panose="02010600030101010101" pitchFamily="2" charset="-122"/>
              </a:rPr>
              <a:t>对于</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，平均值点为（</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）（这里的平均值是简单的相加出</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a:t>
            </a:r>
            <a:endParaRPr lang="en-US" altLang="zh-CN" sz="2000" baseline="-25000" dirty="0">
              <a:latin typeface="Tahoma" panose="020B0604030504040204" pitchFamily="34" charset="0"/>
              <a:ea typeface="宋体" panose="02010600030101010101" pitchFamily="2" charset="-122"/>
            </a:endParaRPr>
          </a:p>
          <a:p>
            <a:pPr>
              <a:spcBef>
                <a:spcPts val="0"/>
              </a:spcBef>
              <a:buFontTx/>
              <a:buNone/>
            </a:pPr>
            <a:r>
              <a:rPr lang="zh-CN" altLang="en-US" sz="2000" baseline="-25000" dirty="0">
                <a:latin typeface="Tahoma" panose="020B0604030504040204" pitchFamily="34" charset="0"/>
                <a:ea typeface="宋体" panose="02010600030101010101" pitchFamily="2" charset="-122"/>
              </a:rPr>
              <a:t>对于</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4</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6</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7</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8}</a:t>
            </a:r>
            <a:r>
              <a:rPr lang="zh-CN" altLang="en-US" sz="2000" baseline="-25000" dirty="0">
                <a:latin typeface="Tahoma" panose="020B0604030504040204" pitchFamily="34" charset="0"/>
                <a:ea typeface="宋体" panose="02010600030101010101" pitchFamily="2" charset="-122"/>
              </a:rPr>
              <a:t>，平均值点为（</a:t>
            </a:r>
            <a:r>
              <a:rPr lang="en-US" altLang="zh-CN" sz="2000" baseline="-25000" dirty="0">
                <a:latin typeface="Tahoma" panose="020B0604030504040204" pitchFamily="34" charset="0"/>
                <a:ea typeface="宋体" panose="02010600030101010101" pitchFamily="2" charset="-122"/>
              </a:rPr>
              <a:t>3.5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a:t>
            </a:r>
          </a:p>
          <a:p>
            <a:pPr>
              <a:spcBef>
                <a:spcPts val="0"/>
              </a:spcBef>
              <a:buFontTx/>
              <a:buNone/>
            </a:pPr>
            <a:endParaRPr lang="zh-CN" altLang="en-US" sz="2000" baseline="-25000" dirty="0">
              <a:latin typeface="Tahoma" panose="020B0604030504040204" pitchFamily="34" charset="0"/>
              <a:ea typeface="宋体" panose="02010600030101010101" pitchFamily="2" charset="-122"/>
            </a:endParaRPr>
          </a:p>
          <a:p>
            <a:pPr>
              <a:spcBef>
                <a:spcPts val="0"/>
              </a:spcBef>
              <a:buFontTx/>
              <a:buNone/>
            </a:pPr>
            <a:r>
              <a:rPr lang="zh-CN" altLang="en-US" sz="2000" baseline="-25000" dirty="0">
                <a:latin typeface="Tahoma" panose="020B0604030504040204" pitchFamily="34" charset="0"/>
                <a:ea typeface="宋体" panose="02010600030101010101" pitchFamily="2" charset="-122"/>
              </a:rPr>
              <a:t>第二次迭代：通过平均值调整对象的所在的簇，重新聚类，即将所有点按离平均值点（</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）最近的原则重新分配。得到两个新的簇：</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4}</a:t>
            </a:r>
            <a:r>
              <a:rPr lang="zh-CN" altLang="en-US" sz="2000" baseline="-25000" dirty="0">
                <a:latin typeface="Tahoma" panose="020B0604030504040204" pitchFamily="34" charset="0"/>
                <a:ea typeface="宋体" panose="02010600030101010101" pitchFamily="2" charset="-122"/>
              </a:rPr>
              <a:t>和</a:t>
            </a:r>
            <a:r>
              <a:rPr lang="en-US" altLang="zh-CN" sz="2000" baseline="-25000" dirty="0">
                <a:latin typeface="Tahoma" panose="020B0604030504040204" pitchFamily="34" charset="0"/>
                <a:ea typeface="宋体" panose="02010600030101010101" pitchFamily="2" charset="-122"/>
              </a:rPr>
              <a:t>{5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6</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7</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8}</a:t>
            </a:r>
            <a:r>
              <a:rPr lang="zh-CN" altLang="en-US" sz="2000" baseline="-25000" dirty="0">
                <a:latin typeface="Tahoma" panose="020B0604030504040204" pitchFamily="34" charset="0"/>
                <a:ea typeface="宋体" panose="02010600030101010101" pitchFamily="2" charset="-122"/>
              </a:rPr>
              <a:t>。重新计算簇平均值点，得到新的平均值点为（</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）和（</a:t>
            </a:r>
            <a:r>
              <a:rPr lang="en-US" altLang="zh-CN" sz="2000" baseline="-25000" dirty="0">
                <a:latin typeface="Tahoma" panose="020B0604030504040204" pitchFamily="34" charset="0"/>
                <a:ea typeface="宋体" panose="02010600030101010101" pitchFamily="2" charset="-122"/>
              </a:rPr>
              <a:t>4.5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3.5</a:t>
            </a:r>
            <a:r>
              <a:rPr lang="zh-CN" altLang="en-US" sz="2000" baseline="-25000" dirty="0">
                <a:latin typeface="Tahoma" panose="020B0604030504040204" pitchFamily="34" charset="0"/>
                <a:ea typeface="宋体" panose="02010600030101010101" pitchFamily="2" charset="-122"/>
              </a:rPr>
              <a:t>）。</a:t>
            </a:r>
          </a:p>
          <a:p>
            <a:pPr>
              <a:spcBef>
                <a:spcPts val="0"/>
              </a:spcBef>
              <a:buFontTx/>
              <a:buNone/>
            </a:pPr>
            <a:endParaRPr lang="zh-CN" altLang="en-US" sz="2000" baseline="-25000" dirty="0">
              <a:latin typeface="Tahoma" panose="020B0604030504040204" pitchFamily="34" charset="0"/>
              <a:ea typeface="宋体" panose="02010600030101010101" pitchFamily="2" charset="-122"/>
            </a:endParaRPr>
          </a:p>
          <a:p>
            <a:pPr>
              <a:spcBef>
                <a:spcPts val="0"/>
              </a:spcBef>
              <a:buFontTx/>
              <a:buNone/>
            </a:pPr>
            <a:r>
              <a:rPr lang="zh-CN" altLang="en-US" sz="2000" baseline="-25000" dirty="0">
                <a:latin typeface="Tahoma" panose="020B0604030504040204" pitchFamily="34" charset="0"/>
                <a:ea typeface="宋体" panose="02010600030101010101" pitchFamily="2" charset="-122"/>
              </a:rPr>
              <a:t>第三次迭代：将所有点按离平均值点（</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1.5</a:t>
            </a:r>
            <a:r>
              <a:rPr lang="zh-CN" altLang="en-US" sz="2000" baseline="-25000" dirty="0">
                <a:latin typeface="Tahoma" panose="020B0604030504040204" pitchFamily="34" charset="0"/>
                <a:ea typeface="宋体" panose="02010600030101010101" pitchFamily="2" charset="-122"/>
              </a:rPr>
              <a:t>）和（</a:t>
            </a:r>
            <a:r>
              <a:rPr lang="en-US" altLang="zh-CN" sz="2000" baseline="-25000" dirty="0">
                <a:latin typeface="Tahoma" panose="020B0604030504040204" pitchFamily="34" charset="0"/>
                <a:ea typeface="宋体" panose="02010600030101010101" pitchFamily="2" charset="-122"/>
              </a:rPr>
              <a:t>4.5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3.5</a:t>
            </a:r>
            <a:r>
              <a:rPr lang="zh-CN" altLang="en-US" sz="2000" baseline="-25000" dirty="0">
                <a:latin typeface="Tahoma" panose="020B0604030504040204" pitchFamily="34" charset="0"/>
                <a:ea typeface="宋体" panose="02010600030101010101" pitchFamily="2" charset="-122"/>
              </a:rPr>
              <a:t>）最近的原则重新分配，调整对象，簇仍然为</a:t>
            </a:r>
            <a:r>
              <a:rPr lang="en-US" altLang="zh-CN" sz="2000" baseline="-25000" dirty="0">
                <a:latin typeface="Tahoma" panose="020B0604030504040204" pitchFamily="34" charset="0"/>
                <a:ea typeface="宋体" panose="02010600030101010101" pitchFamily="2" charset="-122"/>
              </a:rPr>
              <a:t>{1</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2</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3</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4}</a:t>
            </a:r>
            <a:r>
              <a:rPr lang="zh-CN" altLang="en-US" sz="2000" baseline="-25000" dirty="0">
                <a:latin typeface="Tahoma" panose="020B0604030504040204" pitchFamily="34" charset="0"/>
                <a:ea typeface="宋体" panose="02010600030101010101" pitchFamily="2" charset="-122"/>
              </a:rPr>
              <a:t>和</a:t>
            </a:r>
            <a:r>
              <a:rPr lang="en-US" altLang="zh-CN" sz="2000" baseline="-25000" dirty="0">
                <a:latin typeface="Tahoma" panose="020B0604030504040204" pitchFamily="34" charset="0"/>
                <a:ea typeface="宋体" panose="02010600030101010101" pitchFamily="2" charset="-122"/>
              </a:rPr>
              <a:t>{5</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6</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7</a:t>
            </a:r>
            <a:r>
              <a:rPr lang="zh-CN" altLang="en-US" sz="2000" baseline="-25000" dirty="0">
                <a:latin typeface="Tahoma" panose="020B0604030504040204" pitchFamily="34" charset="0"/>
                <a:ea typeface="宋体" panose="02010600030101010101" pitchFamily="2" charset="-122"/>
              </a:rPr>
              <a:t>，</a:t>
            </a:r>
            <a:r>
              <a:rPr lang="en-US" altLang="zh-CN" sz="2000" baseline="-25000" dirty="0">
                <a:latin typeface="Tahoma" panose="020B0604030504040204" pitchFamily="34" charset="0"/>
                <a:ea typeface="宋体" panose="02010600030101010101" pitchFamily="2" charset="-122"/>
              </a:rPr>
              <a:t>8}</a:t>
            </a:r>
            <a:r>
              <a:rPr lang="zh-CN" altLang="en-US" sz="2000" baseline="-25000" dirty="0">
                <a:latin typeface="Tahoma" panose="020B0604030504040204" pitchFamily="34" charset="0"/>
                <a:ea typeface="宋体" panose="02010600030101010101" pitchFamily="2" charset="-122"/>
              </a:rPr>
              <a:t>，发现没有出现重新分配，而且准则函数收敛，程序结束。</a:t>
            </a:r>
            <a:endParaRPr lang="en-US" altLang="zh-CN" sz="2000" baseline="-25000" dirty="0">
              <a:latin typeface="Tahoma" panose="020B0604030504040204" pitchFamily="34" charset="0"/>
              <a:ea typeface="宋体" panose="02010600030101010101" pitchFamily="2" charset="-122"/>
            </a:endParaRPr>
          </a:p>
          <a:p>
            <a:pPr>
              <a:spcBef>
                <a:spcPts val="0"/>
              </a:spcBef>
              <a:buFontTx/>
              <a:buNone/>
            </a:pPr>
            <a:endParaRPr lang="zh-CN" altLang="en-US" sz="2000" baseline="-25000" dirty="0">
              <a:latin typeface="Tahoma" panose="020B0604030504040204" pitchFamily="34" charset="0"/>
              <a:ea typeface="宋体" panose="02010600030101010101" pitchFamily="2" charset="-122"/>
            </a:endParaRPr>
          </a:p>
        </p:txBody>
      </p:sp>
      <p:sp>
        <p:nvSpPr>
          <p:cNvPr id="6" name="Text Box 6">
            <a:extLst>
              <a:ext uri="{FF2B5EF4-FFF2-40B4-BE49-F238E27FC236}">
                <a16:creationId xmlns:a16="http://schemas.microsoft.com/office/drawing/2014/main" id="{C8F0E046-4441-4924-BD47-8670FB4107EE}"/>
              </a:ext>
            </a:extLst>
          </p:cNvPr>
          <p:cNvSpPr txBox="1">
            <a:spLocks noChangeArrowheads="1"/>
          </p:cNvSpPr>
          <p:nvPr/>
        </p:nvSpPr>
        <p:spPr bwMode="auto">
          <a:xfrm>
            <a:off x="673050" y="5128689"/>
            <a:ext cx="8002587" cy="1293812"/>
          </a:xfrm>
          <a:prstGeom prst="rect">
            <a:avLst/>
          </a:prstGeom>
          <a:solidFill>
            <a:srgbClr val="CCE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1200" dirty="0">
                <a:latin typeface="Times New Roman" panose="02020603050405020304" pitchFamily="18" charset="0"/>
                <a:ea typeface="宋体" panose="02010600030101010101" pitchFamily="2" charset="-122"/>
              </a:rPr>
              <a:t>迭代次数	平均值	平均值	产生的新簇			新平均值	新平均值</a:t>
            </a:r>
          </a:p>
          <a:p>
            <a:pPr>
              <a:spcBef>
                <a:spcPct val="0"/>
              </a:spcBef>
              <a:buFontTx/>
              <a:buNone/>
            </a:pPr>
            <a:r>
              <a:rPr lang="zh-CN" altLang="en-US" sz="1200" dirty="0">
                <a:latin typeface="Times New Roman" panose="02020603050405020304" pitchFamily="18" charset="0"/>
                <a:ea typeface="宋体" panose="02010600030101010101" pitchFamily="2" charset="-122"/>
              </a:rPr>
              <a:t>	（簇</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	 （簇</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			 	（簇</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	 （簇</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a:t>
            </a:r>
          </a:p>
          <a:p>
            <a:pPr>
              <a:spcBef>
                <a:spcPct val="0"/>
              </a:spcBef>
              <a:buFontTx/>
              <a:buNone/>
            </a:pPr>
            <a:r>
              <a:rPr lang="zh-CN" altLang="en-US" sz="1200" dirty="0">
                <a:latin typeface="Times New Roman" panose="02020603050405020304" pitchFamily="18" charset="0"/>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a:spcBef>
                <a:spcPct val="0"/>
              </a:spcBef>
              <a:buFontTx/>
              <a:buNone/>
            </a:pPr>
            <a:r>
              <a:rPr lang="en-US" altLang="zh-CN" sz="1200" dirty="0">
                <a:latin typeface="Times New Roman" panose="02020603050405020304" pitchFamily="18" charset="0"/>
                <a:ea typeface="宋体" panose="02010600030101010101" pitchFamily="2" charset="-122"/>
              </a:rPr>
              <a:t>1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4</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6</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7</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8}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3.5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a:t>
            </a:r>
            <a:r>
              <a:rPr lang="zh-CN" altLang="en-US" sz="1200" dirty="0">
                <a:latin typeface="Times New Roman" panose="02020603050405020304" pitchFamily="18" charset="0"/>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a:spcBef>
                <a:spcPct val="0"/>
              </a:spcBef>
              <a:buFontTx/>
              <a:buNone/>
            </a:pPr>
            <a:r>
              <a:rPr lang="en-US" altLang="zh-CN" sz="1200" dirty="0">
                <a:latin typeface="Times New Roman" panose="02020603050405020304" pitchFamily="18" charset="0"/>
                <a:ea typeface="宋体" panose="02010600030101010101" pitchFamily="2" charset="-122"/>
              </a:rPr>
              <a:t>2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3.5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4}</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6</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7</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8}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4.5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3.5</a:t>
            </a:r>
            <a:r>
              <a:rPr lang="zh-CN" altLang="en-US" sz="1200" dirty="0">
                <a:latin typeface="Times New Roman" panose="02020603050405020304" pitchFamily="18" charset="0"/>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a:spcBef>
                <a:spcPct val="0"/>
              </a:spcBef>
              <a:buFontTx/>
              <a:buNone/>
            </a:pPr>
            <a:r>
              <a:rPr lang="en-US" altLang="zh-CN" sz="1200" dirty="0">
                <a:latin typeface="Times New Roman" panose="02020603050405020304" pitchFamily="18" charset="0"/>
                <a:ea typeface="宋体" panose="02010600030101010101" pitchFamily="2" charset="-122"/>
              </a:rPr>
              <a:t>3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4.5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3.5</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{1</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2</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4}</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6</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7</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8}	</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1.5</a:t>
            </a: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4.5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3.5</a:t>
            </a:r>
            <a:r>
              <a:rPr lang="zh-CN" altLang="en-US" sz="1200" dirty="0">
                <a:latin typeface="Times New Roman" panose="02020603050405020304" pitchFamily="18" charset="0"/>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a:spcBef>
                <a:spcPct val="0"/>
              </a:spcBef>
              <a:buFontTx/>
              <a:buNone/>
            </a:pPr>
            <a:endParaRPr lang="zh-CN" altLang="en-US" sz="1200" baseline="-25000" dirty="0">
              <a:latin typeface="Tahoma" panose="020B0604030504040204" pitchFamily="34" charset="0"/>
              <a:ea typeface="宋体" panose="02010600030101010101" pitchFamily="2" charset="-122"/>
            </a:endParaRPr>
          </a:p>
        </p:txBody>
      </p:sp>
      <p:sp>
        <p:nvSpPr>
          <p:cNvPr id="7" name="Text Box 7">
            <a:extLst>
              <a:ext uri="{FF2B5EF4-FFF2-40B4-BE49-F238E27FC236}">
                <a16:creationId xmlns:a16="http://schemas.microsoft.com/office/drawing/2014/main" id="{21D7D13E-C549-4E38-B9C6-A88AAB7ABFBC}"/>
              </a:ext>
            </a:extLst>
          </p:cNvPr>
          <p:cNvSpPr txBox="1">
            <a:spLocks noChangeArrowheads="1"/>
          </p:cNvSpPr>
          <p:nvPr/>
        </p:nvSpPr>
        <p:spPr bwMode="auto">
          <a:xfrm>
            <a:off x="681806" y="1453949"/>
            <a:ext cx="2017713" cy="3662318"/>
          </a:xfrm>
          <a:prstGeom prst="rect">
            <a:avLst/>
          </a:prstGeom>
          <a:solidFill>
            <a:srgbClr val="EEFB3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lnSpc>
                <a:spcPct val="90000"/>
              </a:lnSpc>
              <a:spcBef>
                <a:spcPct val="0"/>
              </a:spcBef>
              <a:buFontTx/>
              <a:buNone/>
            </a:pPr>
            <a:r>
              <a:rPr lang="zh-CN" altLang="en-US" sz="1400">
                <a:latin typeface="Times New Roman" panose="02020603050405020304" pitchFamily="18" charset="0"/>
                <a:ea typeface="宋体" panose="02010600030101010101" pitchFamily="2" charset="-122"/>
              </a:rPr>
              <a:t>样本数据</a:t>
            </a:r>
            <a:endParaRPr lang="en-US" altLang="zh-CN" sz="1400">
              <a:latin typeface="Times New Roman" panose="02020603050405020304" pitchFamily="18" charset="0"/>
              <a:ea typeface="宋体" panose="02010600030101010101" pitchFamily="2" charset="-122"/>
            </a:endParaRPr>
          </a:p>
          <a:p>
            <a:pPr>
              <a:lnSpc>
                <a:spcPct val="90000"/>
              </a:lnSpc>
              <a:spcBef>
                <a:spcPct val="0"/>
              </a:spcBef>
              <a:buFontTx/>
              <a:buNone/>
            </a:pPr>
            <a:r>
              <a:rPr lang="zh-CN" altLang="en-US" sz="1400">
                <a:latin typeface="Times New Roman" panose="02020603050405020304" pitchFamily="18" charset="0"/>
                <a:ea typeface="宋体" panose="02010600030101010101" pitchFamily="2" charset="-122"/>
              </a:rPr>
              <a:t>序号    属性 </a:t>
            </a:r>
            <a:r>
              <a:rPr lang="en-US" altLang="zh-CN" sz="1400">
                <a:latin typeface="Times New Roman" panose="02020603050405020304" pitchFamily="18" charset="0"/>
                <a:ea typeface="宋体" panose="02010600030101010101" pitchFamily="2" charset="-122"/>
              </a:rPr>
              <a:t>1    </a:t>
            </a:r>
            <a:r>
              <a:rPr lang="zh-CN" altLang="en-US" sz="1400">
                <a:latin typeface="Times New Roman" panose="02020603050405020304" pitchFamily="18" charset="0"/>
                <a:ea typeface="宋体" panose="02010600030101010101" pitchFamily="2" charset="-122"/>
              </a:rPr>
              <a:t>属性 </a:t>
            </a:r>
            <a:r>
              <a:rPr lang="en-US" altLang="zh-CN" sz="1400">
                <a:latin typeface="Times New Roman" panose="02020603050405020304" pitchFamily="18" charset="0"/>
                <a:ea typeface="宋体" panose="02010600030101010101" pitchFamily="2" charset="-122"/>
              </a:rPr>
              <a:t>2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1            1	         1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2            2	         1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3            1	         2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4            2	         2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5            4	         3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6            5	         3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7            4	         4	</a:t>
            </a:r>
          </a:p>
          <a:p>
            <a:pPr>
              <a:lnSpc>
                <a:spcPct val="90000"/>
              </a:lnSpc>
              <a:spcBef>
                <a:spcPct val="0"/>
              </a:spcBef>
              <a:buFontTx/>
              <a:buNone/>
            </a:pPr>
            <a:r>
              <a:rPr lang="en-US" altLang="zh-CN" sz="1400">
                <a:latin typeface="Times New Roman" panose="02020603050405020304" pitchFamily="18" charset="0"/>
                <a:ea typeface="宋体" panose="02010600030101010101" pitchFamily="2" charset="-122"/>
              </a:rPr>
              <a:t>8            5	         4</a:t>
            </a:r>
          </a:p>
          <a:p>
            <a:pPr>
              <a:lnSpc>
                <a:spcPct val="90000"/>
              </a:lnSpc>
              <a:spcBef>
                <a:spcPct val="0"/>
              </a:spcBef>
              <a:buFontTx/>
              <a:buNone/>
            </a:pPr>
            <a:endParaRPr lang="en-US" altLang="zh-CN" sz="1400" baseline="-250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0887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83EA4-72AD-4505-8236-D6C63C231AFA}"/>
              </a:ext>
            </a:extLst>
          </p:cNvPr>
          <p:cNvSpPr>
            <a:spLocks noGrp="1"/>
          </p:cNvSpPr>
          <p:nvPr>
            <p:ph type="title"/>
          </p:nvPr>
        </p:nvSpPr>
        <p:spPr/>
        <p:txBody>
          <a:bodyPr/>
          <a:lstStyle/>
          <a:p>
            <a:r>
              <a:rPr lang="en-US" altLang="zh-CN" dirty="0"/>
              <a:t>K-</a:t>
            </a:r>
            <a:r>
              <a:rPr lang="zh-CN" altLang="en-US" dirty="0"/>
              <a:t>均值：特点</a:t>
            </a:r>
          </a:p>
        </p:txBody>
      </p:sp>
      <p:sp>
        <p:nvSpPr>
          <p:cNvPr id="3" name="内容占位符 2">
            <a:extLst>
              <a:ext uri="{FF2B5EF4-FFF2-40B4-BE49-F238E27FC236}">
                <a16:creationId xmlns:a16="http://schemas.microsoft.com/office/drawing/2014/main" id="{F5E696AB-4D67-4662-9960-0602C398853D}"/>
              </a:ext>
            </a:extLst>
          </p:cNvPr>
          <p:cNvSpPr>
            <a:spLocks noGrp="1"/>
          </p:cNvSpPr>
          <p:nvPr>
            <p:ph sz="quarter" idx="10"/>
          </p:nvPr>
        </p:nvSpPr>
        <p:spPr>
          <a:xfrm>
            <a:off x="539552" y="764704"/>
            <a:ext cx="8136904" cy="5527845"/>
          </a:xfrm>
        </p:spPr>
        <p:txBody>
          <a:bodyPr/>
          <a:lstStyle/>
          <a:p>
            <a:pPr lvl="1"/>
            <a:r>
              <a:rPr lang="zh-CN" altLang="en-US" dirty="0"/>
              <a:t>不能保证收敛于全局最优解，常常终止于一个局部最优解</a:t>
            </a:r>
            <a:r>
              <a:rPr lang="en-US" altLang="zh-CN" dirty="0"/>
              <a:t>(</a:t>
            </a:r>
            <a:r>
              <a:rPr lang="zh-CN" altLang="en-US" dirty="0"/>
              <a:t>例子</a:t>
            </a:r>
            <a:r>
              <a:rPr lang="en-US" altLang="zh-CN" dirty="0"/>
              <a:t>?)</a:t>
            </a:r>
          </a:p>
          <a:p>
            <a:pPr lvl="1"/>
            <a:r>
              <a:rPr lang="zh-CN" altLang="en-US" dirty="0"/>
              <a:t>必须事先给出k（要生成的簇的数目），而且对初值敏感，对于不同的初始值，可能会导致不同结果</a:t>
            </a:r>
          </a:p>
          <a:p>
            <a:pPr lvl="1"/>
            <a:r>
              <a:rPr lang="zh-CN" altLang="en-US" dirty="0"/>
              <a:t>不适合发现非凸形状的簇或者大小很不相同的簇</a:t>
            </a:r>
            <a:endParaRPr lang="en-US" altLang="zh-CN" dirty="0"/>
          </a:p>
          <a:p>
            <a:pPr lvl="1"/>
            <a:endParaRPr lang="en-US" altLang="zh-CN" dirty="0"/>
          </a:p>
          <a:p>
            <a:pPr lvl="1"/>
            <a:endParaRPr lang="en-US" altLang="zh-CN" dirty="0"/>
          </a:p>
          <a:p>
            <a:pPr lvl="1"/>
            <a:endParaRPr lang="en-US" altLang="zh-CN" dirty="0"/>
          </a:p>
          <a:p>
            <a:pPr lvl="1"/>
            <a:r>
              <a:rPr lang="zh-CN" altLang="en-US" dirty="0"/>
              <a:t>算法只有在簇的平均值被定义的情况下才能使用，这不适合某些应用，比如涉及类属性的数据</a:t>
            </a:r>
            <a:endParaRPr lang="en-US" altLang="zh-CN" dirty="0"/>
          </a:p>
          <a:p>
            <a:pPr lvl="1"/>
            <a:r>
              <a:rPr lang="zh-CN" altLang="en-US" dirty="0"/>
              <a:t>对噪音和异常点非常敏感</a:t>
            </a:r>
            <a:endParaRPr lang="en-US" altLang="zh-CN" dirty="0"/>
          </a:p>
          <a:p>
            <a:pPr lvl="1"/>
            <a:r>
              <a:rPr lang="zh-CN" altLang="en-US" dirty="0"/>
              <a:t>孤立点的存在，会大幅度扭曲数据的分布</a:t>
            </a:r>
          </a:p>
        </p:txBody>
      </p:sp>
      <p:graphicFrame>
        <p:nvGraphicFramePr>
          <p:cNvPr id="4" name="对象 3">
            <a:extLst>
              <a:ext uri="{FF2B5EF4-FFF2-40B4-BE49-F238E27FC236}">
                <a16:creationId xmlns:a16="http://schemas.microsoft.com/office/drawing/2014/main" id="{9212F1F4-6202-4D4F-88D2-B88ED0E1612E}"/>
              </a:ext>
            </a:extLst>
          </p:cNvPr>
          <p:cNvGraphicFramePr>
            <a:graphicFrameLocks noChangeAspect="1"/>
          </p:cNvGraphicFramePr>
          <p:nvPr>
            <p:extLst>
              <p:ext uri="{D42A27DB-BD31-4B8C-83A1-F6EECF244321}">
                <p14:modId xmlns:p14="http://schemas.microsoft.com/office/powerpoint/2010/main" val="1576809807"/>
              </p:ext>
            </p:extLst>
          </p:nvPr>
        </p:nvGraphicFramePr>
        <p:xfrm>
          <a:off x="1907704" y="2922993"/>
          <a:ext cx="3600400" cy="1211265"/>
        </p:xfrm>
        <a:graphic>
          <a:graphicData uri="http://schemas.openxmlformats.org/presentationml/2006/ole">
            <mc:AlternateContent xmlns:mc="http://schemas.openxmlformats.org/markup-compatibility/2006">
              <mc:Choice xmlns:v="urn:schemas-microsoft-com:vml" Requires="v">
                <p:oleObj spid="_x0000_s4167" name="位图图像" r:id="rId4" imgW="5219048" imgH="1895238" progId="PBrush">
                  <p:embed/>
                </p:oleObj>
              </mc:Choice>
              <mc:Fallback>
                <p:oleObj name="位图图像" r:id="rId4" imgW="5219048" imgH="1895238" progId="PBrush">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b="11592"/>
                      <a:stretch>
                        <a:fillRect/>
                      </a:stretch>
                    </p:blipFill>
                    <p:spPr bwMode="auto">
                      <a:xfrm>
                        <a:off x="1907704" y="2922993"/>
                        <a:ext cx="3600400" cy="12112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405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6CEC0-7E55-4545-8BBD-BFC162D4F5D6}"/>
              </a:ext>
            </a:extLst>
          </p:cNvPr>
          <p:cNvSpPr>
            <a:spLocks noGrp="1"/>
          </p:cNvSpPr>
          <p:nvPr>
            <p:ph type="title"/>
          </p:nvPr>
        </p:nvSpPr>
        <p:spPr/>
        <p:txBody>
          <a:bodyPr/>
          <a:lstStyle/>
          <a:p>
            <a:r>
              <a:rPr lang="en-US" altLang="zh-CN" dirty="0"/>
              <a:t>K-</a:t>
            </a:r>
            <a:r>
              <a:rPr lang="zh-CN" altLang="en-US" dirty="0"/>
              <a:t>中心点：一种基于代表对象的技术</a:t>
            </a:r>
          </a:p>
        </p:txBody>
      </p:sp>
      <p:sp>
        <p:nvSpPr>
          <p:cNvPr id="3" name="内容占位符 2">
            <a:extLst>
              <a:ext uri="{FF2B5EF4-FFF2-40B4-BE49-F238E27FC236}">
                <a16:creationId xmlns:a16="http://schemas.microsoft.com/office/drawing/2014/main" id="{E1D16039-8625-475A-93A5-3F0BE5EA573D}"/>
              </a:ext>
            </a:extLst>
          </p:cNvPr>
          <p:cNvSpPr>
            <a:spLocks noGrp="1"/>
          </p:cNvSpPr>
          <p:nvPr>
            <p:ph sz="quarter" idx="10"/>
          </p:nvPr>
        </p:nvSpPr>
        <p:spPr/>
        <p:txBody>
          <a:bodyPr/>
          <a:lstStyle/>
          <a:p>
            <a:pPr>
              <a:lnSpc>
                <a:spcPct val="130000"/>
              </a:lnSpc>
            </a:pPr>
            <a:r>
              <a:rPr lang="en-US" altLang="zh-CN" dirty="0"/>
              <a:t>K-</a:t>
            </a:r>
            <a:r>
              <a:rPr lang="zh-CN" altLang="en-US" dirty="0"/>
              <a:t>中心点</a:t>
            </a:r>
            <a:endParaRPr lang="en-US" altLang="zh-CN" dirty="0"/>
          </a:p>
          <a:p>
            <a:pPr lvl="1"/>
            <a:r>
              <a:rPr lang="zh-CN" altLang="en-US" dirty="0"/>
              <a:t>每个簇的中心都用簇的代表样本来表示</a:t>
            </a:r>
          </a:p>
          <a:p>
            <a:pPr>
              <a:lnSpc>
                <a:spcPct val="130000"/>
              </a:lnSpc>
            </a:pPr>
            <a:r>
              <a:rPr lang="en-US" altLang="zh-CN" dirty="0"/>
              <a:t>PAM</a:t>
            </a:r>
            <a:r>
              <a:rPr lang="zh-CN" altLang="en-US" dirty="0"/>
              <a:t>算法（围绕中心点划分算法）</a:t>
            </a:r>
            <a:endParaRPr lang="en-US" altLang="zh-CN" dirty="0"/>
          </a:p>
          <a:p>
            <a:pPr lvl="1"/>
            <a:r>
              <a:rPr lang="zh-CN" altLang="en-US" dirty="0"/>
              <a:t>是</a:t>
            </a:r>
            <a:r>
              <a:rPr lang="en-US" altLang="zh-CN" dirty="0"/>
              <a:t>K-</a:t>
            </a:r>
            <a:r>
              <a:rPr lang="zh-CN" altLang="en-US" dirty="0"/>
              <a:t>中心点聚类的一种流行实现</a:t>
            </a:r>
            <a:endParaRPr lang="en-US" altLang="zh-CN" dirty="0"/>
          </a:p>
          <a:p>
            <a:pPr lvl="1"/>
            <a:r>
              <a:rPr lang="en-US" altLang="zh-CN" dirty="0"/>
              <a:t>PAM</a:t>
            </a:r>
            <a:r>
              <a:rPr lang="zh-CN" altLang="en-US" dirty="0"/>
              <a:t>在小型数据集上运行良好，但是不能很好地用于大数据集</a:t>
            </a:r>
          </a:p>
          <a:p>
            <a:pPr>
              <a:lnSpc>
                <a:spcPct val="130000"/>
              </a:lnSpc>
            </a:pPr>
            <a:r>
              <a:rPr lang="en-US" altLang="zh-CN" dirty="0"/>
              <a:t>PAM</a:t>
            </a:r>
            <a:r>
              <a:rPr lang="zh-CN" altLang="en-US" dirty="0"/>
              <a:t>算法的改善</a:t>
            </a:r>
            <a:endParaRPr lang="en-US" altLang="zh-CN" dirty="0"/>
          </a:p>
          <a:p>
            <a:pPr lvl="1"/>
            <a:r>
              <a:rPr lang="en-US" altLang="zh-CN" dirty="0"/>
              <a:t>CLARA</a:t>
            </a:r>
            <a:r>
              <a:rPr lang="zh-CN" altLang="en-US" dirty="0"/>
              <a:t>：大型应用聚类</a:t>
            </a:r>
          </a:p>
          <a:p>
            <a:pPr lvl="1"/>
            <a:r>
              <a:rPr lang="en-US" altLang="zh-CN" dirty="0"/>
              <a:t>CLARANS</a:t>
            </a:r>
            <a:r>
              <a:rPr lang="zh-CN" altLang="en-US" dirty="0"/>
              <a:t>：基于随机搜索的聚类大型应用</a:t>
            </a:r>
          </a:p>
        </p:txBody>
      </p:sp>
    </p:spTree>
    <p:extLst>
      <p:ext uri="{BB962C8B-B14F-4D97-AF65-F5344CB8AC3E}">
        <p14:creationId xmlns:p14="http://schemas.microsoft.com/office/powerpoint/2010/main" val="5052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F0984-0575-4983-AD68-FDB7AAF71F35}"/>
              </a:ext>
            </a:extLst>
          </p:cNvPr>
          <p:cNvSpPr>
            <a:spLocks noGrp="1"/>
          </p:cNvSpPr>
          <p:nvPr>
            <p:ph type="title"/>
          </p:nvPr>
        </p:nvSpPr>
        <p:spPr/>
        <p:txBody>
          <a:bodyPr/>
          <a:lstStyle/>
          <a:p>
            <a:r>
              <a:rPr lang="en-US" altLang="zh-CN" dirty="0"/>
              <a:t>K-</a:t>
            </a:r>
            <a:r>
              <a:rPr lang="zh-CN" altLang="en-US" dirty="0"/>
              <a:t>中心点：一种基于代表对象的技术</a:t>
            </a:r>
          </a:p>
        </p:txBody>
      </p:sp>
      <p:grpSp>
        <p:nvGrpSpPr>
          <p:cNvPr id="3" name="Group 3">
            <a:extLst>
              <a:ext uri="{FF2B5EF4-FFF2-40B4-BE49-F238E27FC236}">
                <a16:creationId xmlns:a16="http://schemas.microsoft.com/office/drawing/2014/main" id="{8AAFCEE9-A857-414A-998F-31423FFE01F8}"/>
              </a:ext>
            </a:extLst>
          </p:cNvPr>
          <p:cNvGrpSpPr>
            <a:grpSpLocks/>
          </p:cNvGrpSpPr>
          <p:nvPr/>
        </p:nvGrpSpPr>
        <p:grpSpPr bwMode="auto">
          <a:xfrm>
            <a:off x="6665912" y="1194841"/>
            <a:ext cx="2514600" cy="2362200"/>
            <a:chOff x="912" y="864"/>
            <a:chExt cx="1584" cy="1488"/>
          </a:xfrm>
        </p:grpSpPr>
        <p:graphicFrame>
          <p:nvGraphicFramePr>
            <p:cNvPr id="4" name="Object 4">
              <a:extLst>
                <a:ext uri="{FF2B5EF4-FFF2-40B4-BE49-F238E27FC236}">
                  <a16:creationId xmlns:a16="http://schemas.microsoft.com/office/drawing/2014/main" id="{23B93BB4-919A-43D1-A0F7-D71A4950CA8F}"/>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166" name="Worksheet" r:id="rId3" imgW="2200656" imgH="2076907" progId="Excel.Sheet.8">
                    <p:embed/>
                  </p:oleObj>
                </mc:Choice>
                <mc:Fallback>
                  <p:oleObj name="Worksheet" r:id="rId3" imgW="2200656" imgH="2076907" progId="Excel.Sheet.8">
                    <p:embed/>
                    <p:pic>
                      <p:nvPicPr>
                        <p:cNvPr id="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5">
              <a:extLst>
                <a:ext uri="{FF2B5EF4-FFF2-40B4-BE49-F238E27FC236}">
                  <a16:creationId xmlns:a16="http://schemas.microsoft.com/office/drawing/2014/main" id="{581C24D0-BAFB-40A7-A1D6-3FF330F44392}"/>
                </a:ext>
              </a:extLst>
            </p:cNvPr>
            <p:cNvSpPr>
              <a:spLocks noChangeShapeType="1"/>
            </p:cNvSpPr>
            <p:nvPr/>
          </p:nvSpPr>
          <p:spPr bwMode="auto">
            <a:xfrm>
              <a:off x="1982" y="1502"/>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Oval 6">
              <a:extLst>
                <a:ext uri="{FF2B5EF4-FFF2-40B4-BE49-F238E27FC236}">
                  <a16:creationId xmlns:a16="http://schemas.microsoft.com/office/drawing/2014/main" id="{F92BFA50-C2D3-4C17-BD8E-9886F55902EE}"/>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Oval 7">
              <a:extLst>
                <a:ext uri="{FF2B5EF4-FFF2-40B4-BE49-F238E27FC236}">
                  <a16:creationId xmlns:a16="http://schemas.microsoft.com/office/drawing/2014/main" id="{448AEA31-DF78-431C-9F3B-47FC1B53A542}"/>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8" name="Rectangle 9">
            <a:extLst>
              <a:ext uri="{FF2B5EF4-FFF2-40B4-BE49-F238E27FC236}">
                <a16:creationId xmlns:a16="http://schemas.microsoft.com/office/drawing/2014/main" id="{ABC3C172-D855-488F-BF87-E18C14302C89}"/>
              </a:ext>
            </a:extLst>
          </p:cNvPr>
          <p:cNvSpPr>
            <a:spLocks noChangeArrowheads="1"/>
          </p:cNvSpPr>
          <p:nvPr/>
        </p:nvSpPr>
        <p:spPr bwMode="auto">
          <a:xfrm>
            <a:off x="79375" y="1237704"/>
            <a:ext cx="2395537" cy="2254250"/>
          </a:xfrm>
          <a:prstGeom prst="rect">
            <a:avLst/>
          </a:prstGeom>
          <a:solidFill>
            <a:srgbClr val="FFFFFF"/>
          </a:solidFill>
          <a:ln w="0">
            <a:solidFill>
              <a:srgbClr val="000000"/>
            </a:solidFill>
            <a:miter lim="800000"/>
            <a:headEnd/>
            <a:tailEnd/>
          </a:ln>
        </p:spPr>
        <p:txBody>
          <a:bodyPr/>
          <a:lstStyle/>
          <a:p>
            <a:endParaRPr lang="zh-CN" altLang="en-US"/>
          </a:p>
        </p:txBody>
      </p:sp>
      <p:sp>
        <p:nvSpPr>
          <p:cNvPr id="9" name="Rectangle 10">
            <a:extLst>
              <a:ext uri="{FF2B5EF4-FFF2-40B4-BE49-F238E27FC236}">
                <a16:creationId xmlns:a16="http://schemas.microsoft.com/office/drawing/2014/main" id="{0DEB7BFF-2BA8-43B6-B327-E36966255CAF}"/>
              </a:ext>
            </a:extLst>
          </p:cNvPr>
          <p:cNvSpPr>
            <a:spLocks noChangeArrowheads="1"/>
          </p:cNvSpPr>
          <p:nvPr/>
        </p:nvSpPr>
        <p:spPr bwMode="auto">
          <a:xfrm>
            <a:off x="330200" y="1421854"/>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Line 11">
            <a:extLst>
              <a:ext uri="{FF2B5EF4-FFF2-40B4-BE49-F238E27FC236}">
                <a16:creationId xmlns:a16="http://schemas.microsoft.com/office/drawing/2014/main" id="{BD19DD1C-5BD5-4B70-B0A3-03FA9597D0A3}"/>
              </a:ext>
            </a:extLst>
          </p:cNvPr>
          <p:cNvSpPr>
            <a:spLocks noChangeShapeType="1"/>
          </p:cNvSpPr>
          <p:nvPr/>
        </p:nvSpPr>
        <p:spPr bwMode="auto">
          <a:xfrm>
            <a:off x="330200" y="3036341"/>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
            <a:extLst>
              <a:ext uri="{FF2B5EF4-FFF2-40B4-BE49-F238E27FC236}">
                <a16:creationId xmlns:a16="http://schemas.microsoft.com/office/drawing/2014/main" id="{DF3883E7-675B-4B12-A6E0-06DB5D30E03A}"/>
              </a:ext>
            </a:extLst>
          </p:cNvPr>
          <p:cNvSpPr>
            <a:spLocks noChangeShapeType="1"/>
          </p:cNvSpPr>
          <p:nvPr/>
        </p:nvSpPr>
        <p:spPr bwMode="auto">
          <a:xfrm>
            <a:off x="330200" y="2852191"/>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3">
            <a:extLst>
              <a:ext uri="{FF2B5EF4-FFF2-40B4-BE49-F238E27FC236}">
                <a16:creationId xmlns:a16="http://schemas.microsoft.com/office/drawing/2014/main" id="{F9ED695E-20BC-47D8-98EA-9F55809F8C49}"/>
              </a:ext>
            </a:extLst>
          </p:cNvPr>
          <p:cNvSpPr>
            <a:spLocks noChangeShapeType="1"/>
          </p:cNvSpPr>
          <p:nvPr/>
        </p:nvSpPr>
        <p:spPr bwMode="auto">
          <a:xfrm>
            <a:off x="330200" y="267915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4">
            <a:extLst>
              <a:ext uri="{FF2B5EF4-FFF2-40B4-BE49-F238E27FC236}">
                <a16:creationId xmlns:a16="http://schemas.microsoft.com/office/drawing/2014/main" id="{C775B085-4795-417F-8507-332060B55099}"/>
              </a:ext>
            </a:extLst>
          </p:cNvPr>
          <p:cNvSpPr>
            <a:spLocks noChangeShapeType="1"/>
          </p:cNvSpPr>
          <p:nvPr/>
        </p:nvSpPr>
        <p:spPr bwMode="auto">
          <a:xfrm>
            <a:off x="330200" y="249500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6DAFA3BD-DD77-4D5E-BE11-D97BE27AA84F}"/>
              </a:ext>
            </a:extLst>
          </p:cNvPr>
          <p:cNvSpPr>
            <a:spLocks noChangeShapeType="1"/>
          </p:cNvSpPr>
          <p:nvPr/>
        </p:nvSpPr>
        <p:spPr bwMode="auto">
          <a:xfrm>
            <a:off x="330200" y="2321966"/>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F0F626ED-7FE6-4AD8-9A22-0F54B3CD66F8}"/>
              </a:ext>
            </a:extLst>
          </p:cNvPr>
          <p:cNvSpPr>
            <a:spLocks noChangeShapeType="1"/>
          </p:cNvSpPr>
          <p:nvPr/>
        </p:nvSpPr>
        <p:spPr bwMode="auto">
          <a:xfrm>
            <a:off x="330200" y="2137816"/>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92B86CFF-D4DC-442A-93CE-B2F065BC22C4}"/>
              </a:ext>
            </a:extLst>
          </p:cNvPr>
          <p:cNvSpPr>
            <a:spLocks noChangeShapeType="1"/>
          </p:cNvSpPr>
          <p:nvPr/>
        </p:nvSpPr>
        <p:spPr bwMode="auto">
          <a:xfrm>
            <a:off x="330200" y="196477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8">
            <a:extLst>
              <a:ext uri="{FF2B5EF4-FFF2-40B4-BE49-F238E27FC236}">
                <a16:creationId xmlns:a16="http://schemas.microsoft.com/office/drawing/2014/main" id="{BDDB9E02-5535-4FBB-9D7C-5FD44695225B}"/>
              </a:ext>
            </a:extLst>
          </p:cNvPr>
          <p:cNvSpPr>
            <a:spLocks noChangeShapeType="1"/>
          </p:cNvSpPr>
          <p:nvPr/>
        </p:nvSpPr>
        <p:spPr bwMode="auto">
          <a:xfrm>
            <a:off x="330200" y="178062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CB88B894-CA9D-48CC-9472-5C98DB7C6842}"/>
              </a:ext>
            </a:extLst>
          </p:cNvPr>
          <p:cNvSpPr>
            <a:spLocks noChangeShapeType="1"/>
          </p:cNvSpPr>
          <p:nvPr/>
        </p:nvSpPr>
        <p:spPr bwMode="auto">
          <a:xfrm>
            <a:off x="330200" y="160600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0">
            <a:extLst>
              <a:ext uri="{FF2B5EF4-FFF2-40B4-BE49-F238E27FC236}">
                <a16:creationId xmlns:a16="http://schemas.microsoft.com/office/drawing/2014/main" id="{CDDAC5A5-F58C-459D-892B-DF46F0040A9B}"/>
              </a:ext>
            </a:extLst>
          </p:cNvPr>
          <p:cNvSpPr>
            <a:spLocks noChangeShapeType="1"/>
          </p:cNvSpPr>
          <p:nvPr/>
        </p:nvSpPr>
        <p:spPr bwMode="auto">
          <a:xfrm>
            <a:off x="330200" y="142185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1">
            <a:extLst>
              <a:ext uri="{FF2B5EF4-FFF2-40B4-BE49-F238E27FC236}">
                <a16:creationId xmlns:a16="http://schemas.microsoft.com/office/drawing/2014/main" id="{FFA517F2-A656-4E69-819E-40D2B9F4CA0C}"/>
              </a:ext>
            </a:extLst>
          </p:cNvPr>
          <p:cNvSpPr>
            <a:spLocks noChangeShapeType="1"/>
          </p:cNvSpPr>
          <p:nvPr/>
        </p:nvSpPr>
        <p:spPr bwMode="auto">
          <a:xfrm>
            <a:off x="536575"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2">
            <a:extLst>
              <a:ext uri="{FF2B5EF4-FFF2-40B4-BE49-F238E27FC236}">
                <a16:creationId xmlns:a16="http://schemas.microsoft.com/office/drawing/2014/main" id="{F0B919A6-57AC-438F-AF6E-76E5A6627611}"/>
              </a:ext>
            </a:extLst>
          </p:cNvPr>
          <p:cNvSpPr>
            <a:spLocks noChangeShapeType="1"/>
          </p:cNvSpPr>
          <p:nvPr/>
        </p:nvSpPr>
        <p:spPr bwMode="auto">
          <a:xfrm>
            <a:off x="733425"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3">
            <a:extLst>
              <a:ext uri="{FF2B5EF4-FFF2-40B4-BE49-F238E27FC236}">
                <a16:creationId xmlns:a16="http://schemas.microsoft.com/office/drawing/2014/main" id="{9DEB2177-6AEE-42A3-9AD7-BDF7C778D81E}"/>
              </a:ext>
            </a:extLst>
          </p:cNvPr>
          <p:cNvSpPr>
            <a:spLocks noChangeShapeType="1"/>
          </p:cNvSpPr>
          <p:nvPr/>
        </p:nvSpPr>
        <p:spPr bwMode="auto">
          <a:xfrm>
            <a:off x="939800"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4">
            <a:extLst>
              <a:ext uri="{FF2B5EF4-FFF2-40B4-BE49-F238E27FC236}">
                <a16:creationId xmlns:a16="http://schemas.microsoft.com/office/drawing/2014/main" id="{A2441652-DFF1-48C8-B6A2-3429E830204E}"/>
              </a:ext>
            </a:extLst>
          </p:cNvPr>
          <p:cNvSpPr>
            <a:spLocks noChangeShapeType="1"/>
          </p:cNvSpPr>
          <p:nvPr/>
        </p:nvSpPr>
        <p:spPr bwMode="auto">
          <a:xfrm>
            <a:off x="1136650"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5">
            <a:extLst>
              <a:ext uri="{FF2B5EF4-FFF2-40B4-BE49-F238E27FC236}">
                <a16:creationId xmlns:a16="http://schemas.microsoft.com/office/drawing/2014/main" id="{3F3E2574-0BBD-4046-8C6E-AC5647ADA857}"/>
              </a:ext>
            </a:extLst>
          </p:cNvPr>
          <p:cNvSpPr>
            <a:spLocks noChangeShapeType="1"/>
          </p:cNvSpPr>
          <p:nvPr/>
        </p:nvSpPr>
        <p:spPr bwMode="auto">
          <a:xfrm>
            <a:off x="1343025"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6">
            <a:extLst>
              <a:ext uri="{FF2B5EF4-FFF2-40B4-BE49-F238E27FC236}">
                <a16:creationId xmlns:a16="http://schemas.microsoft.com/office/drawing/2014/main" id="{4AB8E6F6-21AF-4671-AC9C-AEBB8AA8D02D}"/>
              </a:ext>
            </a:extLst>
          </p:cNvPr>
          <p:cNvSpPr>
            <a:spLocks noChangeShapeType="1"/>
          </p:cNvSpPr>
          <p:nvPr/>
        </p:nvSpPr>
        <p:spPr bwMode="auto">
          <a:xfrm>
            <a:off x="1538287" y="1421854"/>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7">
            <a:extLst>
              <a:ext uri="{FF2B5EF4-FFF2-40B4-BE49-F238E27FC236}">
                <a16:creationId xmlns:a16="http://schemas.microsoft.com/office/drawing/2014/main" id="{E03A2A17-4739-4C2D-9716-49BB63A603BC}"/>
              </a:ext>
            </a:extLst>
          </p:cNvPr>
          <p:cNvSpPr>
            <a:spLocks noChangeShapeType="1"/>
          </p:cNvSpPr>
          <p:nvPr/>
        </p:nvSpPr>
        <p:spPr bwMode="auto">
          <a:xfrm>
            <a:off x="1746250"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8">
            <a:extLst>
              <a:ext uri="{FF2B5EF4-FFF2-40B4-BE49-F238E27FC236}">
                <a16:creationId xmlns:a16="http://schemas.microsoft.com/office/drawing/2014/main" id="{EEB20820-E128-4F4F-8A74-131E5C28A871}"/>
              </a:ext>
            </a:extLst>
          </p:cNvPr>
          <p:cNvSpPr>
            <a:spLocks noChangeShapeType="1"/>
          </p:cNvSpPr>
          <p:nvPr/>
        </p:nvSpPr>
        <p:spPr bwMode="auto">
          <a:xfrm>
            <a:off x="1941512" y="1421854"/>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9">
            <a:extLst>
              <a:ext uri="{FF2B5EF4-FFF2-40B4-BE49-F238E27FC236}">
                <a16:creationId xmlns:a16="http://schemas.microsoft.com/office/drawing/2014/main" id="{06237AD5-DA66-4E21-ACCB-6D014F8DCF8B}"/>
              </a:ext>
            </a:extLst>
          </p:cNvPr>
          <p:cNvSpPr>
            <a:spLocks noChangeShapeType="1"/>
          </p:cNvSpPr>
          <p:nvPr/>
        </p:nvSpPr>
        <p:spPr bwMode="auto">
          <a:xfrm>
            <a:off x="2147887" y="1421854"/>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0">
            <a:extLst>
              <a:ext uri="{FF2B5EF4-FFF2-40B4-BE49-F238E27FC236}">
                <a16:creationId xmlns:a16="http://schemas.microsoft.com/office/drawing/2014/main" id="{DAD37DCD-A5C6-4055-B7B3-5AA2E0198685}"/>
              </a:ext>
            </a:extLst>
          </p:cNvPr>
          <p:cNvSpPr>
            <a:spLocks noChangeShapeType="1"/>
          </p:cNvSpPr>
          <p:nvPr/>
        </p:nvSpPr>
        <p:spPr bwMode="auto">
          <a:xfrm>
            <a:off x="2344737" y="1421854"/>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31">
            <a:extLst>
              <a:ext uri="{FF2B5EF4-FFF2-40B4-BE49-F238E27FC236}">
                <a16:creationId xmlns:a16="http://schemas.microsoft.com/office/drawing/2014/main" id="{691244C6-8AFF-4067-8254-75F11915014B}"/>
              </a:ext>
            </a:extLst>
          </p:cNvPr>
          <p:cNvSpPr>
            <a:spLocks noChangeArrowheads="1"/>
          </p:cNvSpPr>
          <p:nvPr/>
        </p:nvSpPr>
        <p:spPr bwMode="auto">
          <a:xfrm>
            <a:off x="330200" y="1421854"/>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32">
            <a:extLst>
              <a:ext uri="{FF2B5EF4-FFF2-40B4-BE49-F238E27FC236}">
                <a16:creationId xmlns:a16="http://schemas.microsoft.com/office/drawing/2014/main" id="{752F02B0-12F9-4FBD-AD3E-1BCC6836C2A6}"/>
              </a:ext>
            </a:extLst>
          </p:cNvPr>
          <p:cNvSpPr>
            <a:spLocks noChangeShapeType="1"/>
          </p:cNvSpPr>
          <p:nvPr/>
        </p:nvSpPr>
        <p:spPr bwMode="auto">
          <a:xfrm>
            <a:off x="330200" y="1421854"/>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3">
            <a:extLst>
              <a:ext uri="{FF2B5EF4-FFF2-40B4-BE49-F238E27FC236}">
                <a16:creationId xmlns:a16="http://schemas.microsoft.com/office/drawing/2014/main" id="{8726E125-D3DF-496D-A486-19E0B28BDBDF}"/>
              </a:ext>
            </a:extLst>
          </p:cNvPr>
          <p:cNvSpPr>
            <a:spLocks noChangeShapeType="1"/>
          </p:cNvSpPr>
          <p:nvPr/>
        </p:nvSpPr>
        <p:spPr bwMode="auto">
          <a:xfrm>
            <a:off x="307975" y="3210966"/>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4">
            <a:extLst>
              <a:ext uri="{FF2B5EF4-FFF2-40B4-BE49-F238E27FC236}">
                <a16:creationId xmlns:a16="http://schemas.microsoft.com/office/drawing/2014/main" id="{5F834CE0-DA6A-41A8-9D8B-879CC8222C1E}"/>
              </a:ext>
            </a:extLst>
          </p:cNvPr>
          <p:cNvSpPr>
            <a:spLocks noChangeShapeType="1"/>
          </p:cNvSpPr>
          <p:nvPr/>
        </p:nvSpPr>
        <p:spPr bwMode="auto">
          <a:xfrm>
            <a:off x="307975" y="3036341"/>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5">
            <a:extLst>
              <a:ext uri="{FF2B5EF4-FFF2-40B4-BE49-F238E27FC236}">
                <a16:creationId xmlns:a16="http://schemas.microsoft.com/office/drawing/2014/main" id="{83B13043-8CAC-490D-9704-48DD74EEA5BF}"/>
              </a:ext>
            </a:extLst>
          </p:cNvPr>
          <p:cNvSpPr>
            <a:spLocks noChangeShapeType="1"/>
          </p:cNvSpPr>
          <p:nvPr/>
        </p:nvSpPr>
        <p:spPr bwMode="auto">
          <a:xfrm>
            <a:off x="307975" y="2852191"/>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6">
            <a:extLst>
              <a:ext uri="{FF2B5EF4-FFF2-40B4-BE49-F238E27FC236}">
                <a16:creationId xmlns:a16="http://schemas.microsoft.com/office/drawing/2014/main" id="{FE663400-50DA-475A-A791-7B1522C550BA}"/>
              </a:ext>
            </a:extLst>
          </p:cNvPr>
          <p:cNvSpPr>
            <a:spLocks noChangeShapeType="1"/>
          </p:cNvSpPr>
          <p:nvPr/>
        </p:nvSpPr>
        <p:spPr bwMode="auto">
          <a:xfrm>
            <a:off x="307975" y="267915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7">
            <a:extLst>
              <a:ext uri="{FF2B5EF4-FFF2-40B4-BE49-F238E27FC236}">
                <a16:creationId xmlns:a16="http://schemas.microsoft.com/office/drawing/2014/main" id="{874A62BF-E9F9-4167-BBB4-5058FA56143E}"/>
              </a:ext>
            </a:extLst>
          </p:cNvPr>
          <p:cNvSpPr>
            <a:spLocks noChangeShapeType="1"/>
          </p:cNvSpPr>
          <p:nvPr/>
        </p:nvSpPr>
        <p:spPr bwMode="auto">
          <a:xfrm>
            <a:off x="307975" y="249500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8">
            <a:extLst>
              <a:ext uri="{FF2B5EF4-FFF2-40B4-BE49-F238E27FC236}">
                <a16:creationId xmlns:a16="http://schemas.microsoft.com/office/drawing/2014/main" id="{0EACB3DB-A3A3-4A1D-927C-44C74FD6DE3F}"/>
              </a:ext>
            </a:extLst>
          </p:cNvPr>
          <p:cNvSpPr>
            <a:spLocks noChangeShapeType="1"/>
          </p:cNvSpPr>
          <p:nvPr/>
        </p:nvSpPr>
        <p:spPr bwMode="auto">
          <a:xfrm>
            <a:off x="307975" y="2321966"/>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9">
            <a:extLst>
              <a:ext uri="{FF2B5EF4-FFF2-40B4-BE49-F238E27FC236}">
                <a16:creationId xmlns:a16="http://schemas.microsoft.com/office/drawing/2014/main" id="{FD387026-6803-4712-A4EA-707507F3EA1B}"/>
              </a:ext>
            </a:extLst>
          </p:cNvPr>
          <p:cNvSpPr>
            <a:spLocks noChangeShapeType="1"/>
          </p:cNvSpPr>
          <p:nvPr/>
        </p:nvSpPr>
        <p:spPr bwMode="auto">
          <a:xfrm>
            <a:off x="307975" y="2137816"/>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0">
            <a:extLst>
              <a:ext uri="{FF2B5EF4-FFF2-40B4-BE49-F238E27FC236}">
                <a16:creationId xmlns:a16="http://schemas.microsoft.com/office/drawing/2014/main" id="{9AA1E748-570E-4A69-BC3F-7D70B5E00607}"/>
              </a:ext>
            </a:extLst>
          </p:cNvPr>
          <p:cNvSpPr>
            <a:spLocks noChangeShapeType="1"/>
          </p:cNvSpPr>
          <p:nvPr/>
        </p:nvSpPr>
        <p:spPr bwMode="auto">
          <a:xfrm>
            <a:off x="307975" y="196477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1">
            <a:extLst>
              <a:ext uri="{FF2B5EF4-FFF2-40B4-BE49-F238E27FC236}">
                <a16:creationId xmlns:a16="http://schemas.microsoft.com/office/drawing/2014/main" id="{8C98FC73-A540-48B7-BCB2-E5004E8C8E54}"/>
              </a:ext>
            </a:extLst>
          </p:cNvPr>
          <p:cNvSpPr>
            <a:spLocks noChangeShapeType="1"/>
          </p:cNvSpPr>
          <p:nvPr/>
        </p:nvSpPr>
        <p:spPr bwMode="auto">
          <a:xfrm>
            <a:off x="307975" y="178062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2">
            <a:extLst>
              <a:ext uri="{FF2B5EF4-FFF2-40B4-BE49-F238E27FC236}">
                <a16:creationId xmlns:a16="http://schemas.microsoft.com/office/drawing/2014/main" id="{71208FA1-C74B-46C5-A8CC-2462B876D61E}"/>
              </a:ext>
            </a:extLst>
          </p:cNvPr>
          <p:cNvSpPr>
            <a:spLocks noChangeShapeType="1"/>
          </p:cNvSpPr>
          <p:nvPr/>
        </p:nvSpPr>
        <p:spPr bwMode="auto">
          <a:xfrm>
            <a:off x="307975" y="160600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3">
            <a:extLst>
              <a:ext uri="{FF2B5EF4-FFF2-40B4-BE49-F238E27FC236}">
                <a16:creationId xmlns:a16="http://schemas.microsoft.com/office/drawing/2014/main" id="{869AC959-6192-4C67-AA00-4600EDCA1092}"/>
              </a:ext>
            </a:extLst>
          </p:cNvPr>
          <p:cNvSpPr>
            <a:spLocks noChangeShapeType="1"/>
          </p:cNvSpPr>
          <p:nvPr/>
        </p:nvSpPr>
        <p:spPr bwMode="auto">
          <a:xfrm>
            <a:off x="307975" y="142185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4">
            <a:extLst>
              <a:ext uri="{FF2B5EF4-FFF2-40B4-BE49-F238E27FC236}">
                <a16:creationId xmlns:a16="http://schemas.microsoft.com/office/drawing/2014/main" id="{3DBF0668-FAF9-4DDC-B9EC-E352F6218876}"/>
              </a:ext>
            </a:extLst>
          </p:cNvPr>
          <p:cNvSpPr>
            <a:spLocks noChangeShapeType="1"/>
          </p:cNvSpPr>
          <p:nvPr/>
        </p:nvSpPr>
        <p:spPr bwMode="auto">
          <a:xfrm>
            <a:off x="330200" y="3210966"/>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5">
            <a:extLst>
              <a:ext uri="{FF2B5EF4-FFF2-40B4-BE49-F238E27FC236}">
                <a16:creationId xmlns:a16="http://schemas.microsoft.com/office/drawing/2014/main" id="{CD9EEF01-1DE1-42C5-AC32-9FC643A09B84}"/>
              </a:ext>
            </a:extLst>
          </p:cNvPr>
          <p:cNvSpPr>
            <a:spLocks noChangeShapeType="1"/>
          </p:cNvSpPr>
          <p:nvPr/>
        </p:nvSpPr>
        <p:spPr bwMode="auto">
          <a:xfrm flipV="1">
            <a:off x="330200"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6">
            <a:extLst>
              <a:ext uri="{FF2B5EF4-FFF2-40B4-BE49-F238E27FC236}">
                <a16:creationId xmlns:a16="http://schemas.microsoft.com/office/drawing/2014/main" id="{3AAF4146-40D2-4C81-8A22-4E1BA6B85104}"/>
              </a:ext>
            </a:extLst>
          </p:cNvPr>
          <p:cNvSpPr>
            <a:spLocks noChangeShapeType="1"/>
          </p:cNvSpPr>
          <p:nvPr/>
        </p:nvSpPr>
        <p:spPr bwMode="auto">
          <a:xfrm flipV="1">
            <a:off x="536575"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7">
            <a:extLst>
              <a:ext uri="{FF2B5EF4-FFF2-40B4-BE49-F238E27FC236}">
                <a16:creationId xmlns:a16="http://schemas.microsoft.com/office/drawing/2014/main" id="{6402A1A6-B681-4935-BE27-541E7A7A1C89}"/>
              </a:ext>
            </a:extLst>
          </p:cNvPr>
          <p:cNvSpPr>
            <a:spLocks noChangeShapeType="1"/>
          </p:cNvSpPr>
          <p:nvPr/>
        </p:nvSpPr>
        <p:spPr bwMode="auto">
          <a:xfrm flipV="1">
            <a:off x="733425"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8">
            <a:extLst>
              <a:ext uri="{FF2B5EF4-FFF2-40B4-BE49-F238E27FC236}">
                <a16:creationId xmlns:a16="http://schemas.microsoft.com/office/drawing/2014/main" id="{397BE31F-C4B7-4486-8BBF-3AB5E668EE2A}"/>
              </a:ext>
            </a:extLst>
          </p:cNvPr>
          <p:cNvSpPr>
            <a:spLocks noChangeShapeType="1"/>
          </p:cNvSpPr>
          <p:nvPr/>
        </p:nvSpPr>
        <p:spPr bwMode="auto">
          <a:xfrm flipV="1">
            <a:off x="939800"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9">
            <a:extLst>
              <a:ext uri="{FF2B5EF4-FFF2-40B4-BE49-F238E27FC236}">
                <a16:creationId xmlns:a16="http://schemas.microsoft.com/office/drawing/2014/main" id="{B2757C2B-8EA6-4CE2-BE60-EA2BDA08E748}"/>
              </a:ext>
            </a:extLst>
          </p:cNvPr>
          <p:cNvSpPr>
            <a:spLocks noChangeShapeType="1"/>
          </p:cNvSpPr>
          <p:nvPr/>
        </p:nvSpPr>
        <p:spPr bwMode="auto">
          <a:xfrm flipV="1">
            <a:off x="1136650"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50">
            <a:extLst>
              <a:ext uri="{FF2B5EF4-FFF2-40B4-BE49-F238E27FC236}">
                <a16:creationId xmlns:a16="http://schemas.microsoft.com/office/drawing/2014/main" id="{EFB5D822-9437-4492-859F-CBDDEE801E6B}"/>
              </a:ext>
            </a:extLst>
          </p:cNvPr>
          <p:cNvSpPr>
            <a:spLocks noChangeShapeType="1"/>
          </p:cNvSpPr>
          <p:nvPr/>
        </p:nvSpPr>
        <p:spPr bwMode="auto">
          <a:xfrm flipV="1">
            <a:off x="1343025"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51">
            <a:extLst>
              <a:ext uri="{FF2B5EF4-FFF2-40B4-BE49-F238E27FC236}">
                <a16:creationId xmlns:a16="http://schemas.microsoft.com/office/drawing/2014/main" id="{C1B37692-484F-4FEE-8274-ED23A38E96B8}"/>
              </a:ext>
            </a:extLst>
          </p:cNvPr>
          <p:cNvSpPr>
            <a:spLocks noChangeShapeType="1"/>
          </p:cNvSpPr>
          <p:nvPr/>
        </p:nvSpPr>
        <p:spPr bwMode="auto">
          <a:xfrm flipV="1">
            <a:off x="1538287" y="3210966"/>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52">
            <a:extLst>
              <a:ext uri="{FF2B5EF4-FFF2-40B4-BE49-F238E27FC236}">
                <a16:creationId xmlns:a16="http://schemas.microsoft.com/office/drawing/2014/main" id="{4449AA4C-F8A0-46A9-A284-AB7CBE5B5DB5}"/>
              </a:ext>
            </a:extLst>
          </p:cNvPr>
          <p:cNvSpPr>
            <a:spLocks noChangeShapeType="1"/>
          </p:cNvSpPr>
          <p:nvPr/>
        </p:nvSpPr>
        <p:spPr bwMode="auto">
          <a:xfrm flipV="1">
            <a:off x="1746250" y="3210966"/>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3">
            <a:extLst>
              <a:ext uri="{FF2B5EF4-FFF2-40B4-BE49-F238E27FC236}">
                <a16:creationId xmlns:a16="http://schemas.microsoft.com/office/drawing/2014/main" id="{C86F277B-F0CD-4B5F-A62A-D2BE788A9F7A}"/>
              </a:ext>
            </a:extLst>
          </p:cNvPr>
          <p:cNvSpPr>
            <a:spLocks noChangeShapeType="1"/>
          </p:cNvSpPr>
          <p:nvPr/>
        </p:nvSpPr>
        <p:spPr bwMode="auto">
          <a:xfrm flipV="1">
            <a:off x="1941512" y="3210966"/>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4">
            <a:extLst>
              <a:ext uri="{FF2B5EF4-FFF2-40B4-BE49-F238E27FC236}">
                <a16:creationId xmlns:a16="http://schemas.microsoft.com/office/drawing/2014/main" id="{0A968AEA-21A8-4342-87A8-6BA1DE3C722C}"/>
              </a:ext>
            </a:extLst>
          </p:cNvPr>
          <p:cNvSpPr>
            <a:spLocks noChangeShapeType="1"/>
          </p:cNvSpPr>
          <p:nvPr/>
        </p:nvSpPr>
        <p:spPr bwMode="auto">
          <a:xfrm flipV="1">
            <a:off x="2147887" y="3210966"/>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5">
            <a:extLst>
              <a:ext uri="{FF2B5EF4-FFF2-40B4-BE49-F238E27FC236}">
                <a16:creationId xmlns:a16="http://schemas.microsoft.com/office/drawing/2014/main" id="{001A6C04-6853-4E08-BC94-784A165BC175}"/>
              </a:ext>
            </a:extLst>
          </p:cNvPr>
          <p:cNvSpPr>
            <a:spLocks noChangeShapeType="1"/>
          </p:cNvSpPr>
          <p:nvPr/>
        </p:nvSpPr>
        <p:spPr bwMode="auto">
          <a:xfrm flipV="1">
            <a:off x="2344737" y="3210966"/>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Freeform 56">
            <a:extLst>
              <a:ext uri="{FF2B5EF4-FFF2-40B4-BE49-F238E27FC236}">
                <a16:creationId xmlns:a16="http://schemas.microsoft.com/office/drawing/2014/main" id="{13CC9D0D-4609-40BE-B5CC-6BC31F61BA0A}"/>
              </a:ext>
            </a:extLst>
          </p:cNvPr>
          <p:cNvSpPr>
            <a:spLocks/>
          </p:cNvSpPr>
          <p:nvPr/>
        </p:nvSpPr>
        <p:spPr bwMode="auto">
          <a:xfrm>
            <a:off x="863600" y="2418804"/>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56" name="Freeform 57">
            <a:extLst>
              <a:ext uri="{FF2B5EF4-FFF2-40B4-BE49-F238E27FC236}">
                <a16:creationId xmlns:a16="http://schemas.microsoft.com/office/drawing/2014/main" id="{50CB9A92-4465-4758-813C-13053237556F}"/>
              </a:ext>
            </a:extLst>
          </p:cNvPr>
          <p:cNvSpPr>
            <a:spLocks/>
          </p:cNvSpPr>
          <p:nvPr/>
        </p:nvSpPr>
        <p:spPr bwMode="auto">
          <a:xfrm>
            <a:off x="657225" y="2061616"/>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57" name="Freeform 58">
            <a:extLst>
              <a:ext uri="{FF2B5EF4-FFF2-40B4-BE49-F238E27FC236}">
                <a16:creationId xmlns:a16="http://schemas.microsoft.com/office/drawing/2014/main" id="{C641DFDC-5D96-4CC4-861D-D75BFB9CFDAD}"/>
              </a:ext>
            </a:extLst>
          </p:cNvPr>
          <p:cNvSpPr>
            <a:spLocks/>
          </p:cNvSpPr>
          <p:nvPr/>
        </p:nvSpPr>
        <p:spPr bwMode="auto">
          <a:xfrm>
            <a:off x="1670050" y="2602954"/>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58" name="Freeform 59">
            <a:extLst>
              <a:ext uri="{FF2B5EF4-FFF2-40B4-BE49-F238E27FC236}">
                <a16:creationId xmlns:a16="http://schemas.microsoft.com/office/drawing/2014/main" id="{C97432AD-5218-4756-981F-B5BB68BA3542}"/>
              </a:ext>
            </a:extLst>
          </p:cNvPr>
          <p:cNvSpPr>
            <a:spLocks/>
          </p:cNvSpPr>
          <p:nvPr/>
        </p:nvSpPr>
        <p:spPr bwMode="auto">
          <a:xfrm>
            <a:off x="1060450" y="1888579"/>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Lst>
            <a:ahLst/>
            <a:cxnLst>
              <a:cxn ang="0">
                <a:pos x="T0" y="T1"/>
              </a:cxn>
              <a:cxn ang="0">
                <a:pos x="T2" y="T3"/>
              </a:cxn>
              <a:cxn ang="0">
                <a:pos x="T4" y="T5"/>
              </a:cxn>
              <a:cxn ang="0">
                <a:pos x="T6" y="T7"/>
              </a:cxn>
              <a:cxn ang="0">
                <a:pos x="T8" y="T9"/>
              </a:cxn>
            </a:cxnLst>
            <a:rect l="0" t="0" r="r" b="b"/>
            <a:pathLst>
              <a:path w="96" h="95">
                <a:moveTo>
                  <a:pt x="48" y="0"/>
                </a:moveTo>
                <a:lnTo>
                  <a:pt x="96" y="48"/>
                </a:lnTo>
                <a:lnTo>
                  <a:pt x="48" y="95"/>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59" name="Freeform 60">
            <a:extLst>
              <a:ext uri="{FF2B5EF4-FFF2-40B4-BE49-F238E27FC236}">
                <a16:creationId xmlns:a16="http://schemas.microsoft.com/office/drawing/2014/main" id="{59CEC68C-52E7-48D6-9D48-2E7291CFEBA2}"/>
              </a:ext>
            </a:extLst>
          </p:cNvPr>
          <p:cNvSpPr>
            <a:spLocks/>
          </p:cNvSpPr>
          <p:nvPr/>
        </p:nvSpPr>
        <p:spPr bwMode="auto">
          <a:xfrm>
            <a:off x="1865312" y="2245766"/>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60" name="Freeform 61">
            <a:extLst>
              <a:ext uri="{FF2B5EF4-FFF2-40B4-BE49-F238E27FC236}">
                <a16:creationId xmlns:a16="http://schemas.microsoft.com/office/drawing/2014/main" id="{3F9A1D00-503D-4210-8D19-098313F58803}"/>
              </a:ext>
            </a:extLst>
          </p:cNvPr>
          <p:cNvSpPr>
            <a:spLocks/>
          </p:cNvSpPr>
          <p:nvPr/>
        </p:nvSpPr>
        <p:spPr bwMode="auto">
          <a:xfrm>
            <a:off x="1462087" y="2777579"/>
            <a:ext cx="152400" cy="150812"/>
          </a:xfrm>
          <a:custGeom>
            <a:avLst/>
            <a:gdLst>
              <a:gd name="T0" fmla="*/ 48 w 96"/>
              <a:gd name="T1" fmla="*/ 0 h 95"/>
              <a:gd name="T2" fmla="*/ 96 w 96"/>
              <a:gd name="T3" fmla="*/ 47 h 95"/>
              <a:gd name="T4" fmla="*/ 48 w 96"/>
              <a:gd name="T5" fmla="*/ 95 h 95"/>
              <a:gd name="T6" fmla="*/ 0 w 96"/>
              <a:gd name="T7" fmla="*/ 47 h 95"/>
              <a:gd name="T8" fmla="*/ 48 w 96"/>
              <a:gd name="T9" fmla="*/ 0 h 95"/>
            </a:gdLst>
            <a:ahLst/>
            <a:cxnLst>
              <a:cxn ang="0">
                <a:pos x="T0" y="T1"/>
              </a:cxn>
              <a:cxn ang="0">
                <a:pos x="T2" y="T3"/>
              </a:cxn>
              <a:cxn ang="0">
                <a:pos x="T4" y="T5"/>
              </a:cxn>
              <a:cxn ang="0">
                <a:pos x="T6" y="T7"/>
              </a:cxn>
              <a:cxn ang="0">
                <a:pos x="T8" y="T9"/>
              </a:cxn>
            </a:cxnLst>
            <a:rect l="0" t="0" r="r" b="b"/>
            <a:pathLst>
              <a:path w="96" h="95">
                <a:moveTo>
                  <a:pt x="48" y="0"/>
                </a:moveTo>
                <a:lnTo>
                  <a:pt x="96" y="47"/>
                </a:lnTo>
                <a:lnTo>
                  <a:pt x="48" y="95"/>
                </a:lnTo>
                <a:lnTo>
                  <a:pt x="0" y="47"/>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61" name="Freeform 62">
            <a:extLst>
              <a:ext uri="{FF2B5EF4-FFF2-40B4-BE49-F238E27FC236}">
                <a16:creationId xmlns:a16="http://schemas.microsoft.com/office/drawing/2014/main" id="{1A32B4A0-8D7E-4944-8EDF-8FF44D893C1A}"/>
              </a:ext>
            </a:extLst>
          </p:cNvPr>
          <p:cNvSpPr>
            <a:spLocks/>
          </p:cNvSpPr>
          <p:nvPr/>
        </p:nvSpPr>
        <p:spPr bwMode="auto">
          <a:xfrm>
            <a:off x="1670050" y="2418804"/>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62" name="Freeform 63">
            <a:extLst>
              <a:ext uri="{FF2B5EF4-FFF2-40B4-BE49-F238E27FC236}">
                <a16:creationId xmlns:a16="http://schemas.microsoft.com/office/drawing/2014/main" id="{96DCC2B6-1E12-49E5-B28F-B60DECD1663F}"/>
              </a:ext>
            </a:extLst>
          </p:cNvPr>
          <p:cNvSpPr>
            <a:spLocks/>
          </p:cNvSpPr>
          <p:nvPr/>
        </p:nvSpPr>
        <p:spPr bwMode="auto">
          <a:xfrm>
            <a:off x="1670050" y="2061616"/>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63" name="Rectangle 64">
            <a:extLst>
              <a:ext uri="{FF2B5EF4-FFF2-40B4-BE49-F238E27FC236}">
                <a16:creationId xmlns:a16="http://schemas.microsoft.com/office/drawing/2014/main" id="{BD493894-0A13-4D46-9A36-A630A95A2022}"/>
              </a:ext>
            </a:extLst>
          </p:cNvPr>
          <p:cNvSpPr>
            <a:spLocks noChangeArrowheads="1"/>
          </p:cNvSpPr>
          <p:nvPr/>
        </p:nvSpPr>
        <p:spPr bwMode="auto">
          <a:xfrm>
            <a:off x="242887" y="317762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64" name="Rectangle 65">
            <a:extLst>
              <a:ext uri="{FF2B5EF4-FFF2-40B4-BE49-F238E27FC236}">
                <a16:creationId xmlns:a16="http://schemas.microsoft.com/office/drawing/2014/main" id="{8BF86A39-F4CF-4BF5-AA29-53B0DD7C209E}"/>
              </a:ext>
            </a:extLst>
          </p:cNvPr>
          <p:cNvSpPr>
            <a:spLocks noChangeArrowheads="1"/>
          </p:cNvSpPr>
          <p:nvPr/>
        </p:nvSpPr>
        <p:spPr bwMode="auto">
          <a:xfrm>
            <a:off x="242887" y="3004591"/>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65" name="Rectangle 66">
            <a:extLst>
              <a:ext uri="{FF2B5EF4-FFF2-40B4-BE49-F238E27FC236}">
                <a16:creationId xmlns:a16="http://schemas.microsoft.com/office/drawing/2014/main" id="{E4D8EAED-7532-4C6B-86D0-4FB29191D65D}"/>
              </a:ext>
            </a:extLst>
          </p:cNvPr>
          <p:cNvSpPr>
            <a:spLocks noChangeArrowheads="1"/>
          </p:cNvSpPr>
          <p:nvPr/>
        </p:nvSpPr>
        <p:spPr bwMode="auto">
          <a:xfrm>
            <a:off x="242887" y="2820441"/>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66" name="Rectangle 67">
            <a:extLst>
              <a:ext uri="{FF2B5EF4-FFF2-40B4-BE49-F238E27FC236}">
                <a16:creationId xmlns:a16="http://schemas.microsoft.com/office/drawing/2014/main" id="{8B010601-04E1-4E60-A8C8-17923F1DA3A8}"/>
              </a:ext>
            </a:extLst>
          </p:cNvPr>
          <p:cNvSpPr>
            <a:spLocks noChangeArrowheads="1"/>
          </p:cNvSpPr>
          <p:nvPr/>
        </p:nvSpPr>
        <p:spPr bwMode="auto">
          <a:xfrm>
            <a:off x="242887" y="2647404"/>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67" name="Rectangle 68">
            <a:extLst>
              <a:ext uri="{FF2B5EF4-FFF2-40B4-BE49-F238E27FC236}">
                <a16:creationId xmlns:a16="http://schemas.microsoft.com/office/drawing/2014/main" id="{95F15AE6-A9D4-4B38-81F3-CB2DB2DA5B78}"/>
              </a:ext>
            </a:extLst>
          </p:cNvPr>
          <p:cNvSpPr>
            <a:spLocks noChangeArrowheads="1"/>
          </p:cNvSpPr>
          <p:nvPr/>
        </p:nvSpPr>
        <p:spPr bwMode="auto">
          <a:xfrm>
            <a:off x="242887" y="2463254"/>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68" name="Rectangle 69">
            <a:extLst>
              <a:ext uri="{FF2B5EF4-FFF2-40B4-BE49-F238E27FC236}">
                <a16:creationId xmlns:a16="http://schemas.microsoft.com/office/drawing/2014/main" id="{5EE27FE3-7725-40AE-ADC6-BE9EAA5497D2}"/>
              </a:ext>
            </a:extLst>
          </p:cNvPr>
          <p:cNvSpPr>
            <a:spLocks noChangeArrowheads="1"/>
          </p:cNvSpPr>
          <p:nvPr/>
        </p:nvSpPr>
        <p:spPr bwMode="auto">
          <a:xfrm>
            <a:off x="242887" y="228862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69" name="Rectangle 70">
            <a:extLst>
              <a:ext uri="{FF2B5EF4-FFF2-40B4-BE49-F238E27FC236}">
                <a16:creationId xmlns:a16="http://schemas.microsoft.com/office/drawing/2014/main" id="{07F4AF69-C7AE-4FD5-B09E-FAA83451FDC0}"/>
              </a:ext>
            </a:extLst>
          </p:cNvPr>
          <p:cNvSpPr>
            <a:spLocks noChangeArrowheads="1"/>
          </p:cNvSpPr>
          <p:nvPr/>
        </p:nvSpPr>
        <p:spPr bwMode="auto">
          <a:xfrm>
            <a:off x="242887" y="21044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70" name="Rectangle 71">
            <a:extLst>
              <a:ext uri="{FF2B5EF4-FFF2-40B4-BE49-F238E27FC236}">
                <a16:creationId xmlns:a16="http://schemas.microsoft.com/office/drawing/2014/main" id="{541A7C83-D29B-4DBB-A89A-565F3B3D1E5E}"/>
              </a:ext>
            </a:extLst>
          </p:cNvPr>
          <p:cNvSpPr>
            <a:spLocks noChangeArrowheads="1"/>
          </p:cNvSpPr>
          <p:nvPr/>
        </p:nvSpPr>
        <p:spPr bwMode="auto">
          <a:xfrm>
            <a:off x="242887" y="1931441"/>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71" name="Rectangle 72">
            <a:extLst>
              <a:ext uri="{FF2B5EF4-FFF2-40B4-BE49-F238E27FC236}">
                <a16:creationId xmlns:a16="http://schemas.microsoft.com/office/drawing/2014/main" id="{D77F3A98-BB72-48C6-A702-7D184C839753}"/>
              </a:ext>
            </a:extLst>
          </p:cNvPr>
          <p:cNvSpPr>
            <a:spLocks noChangeArrowheads="1"/>
          </p:cNvSpPr>
          <p:nvPr/>
        </p:nvSpPr>
        <p:spPr bwMode="auto">
          <a:xfrm>
            <a:off x="242887" y="1747291"/>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72" name="Rectangle 73">
            <a:extLst>
              <a:ext uri="{FF2B5EF4-FFF2-40B4-BE49-F238E27FC236}">
                <a16:creationId xmlns:a16="http://schemas.microsoft.com/office/drawing/2014/main" id="{4125C3B7-0AAC-4C94-B218-7CD1D18AAD5E}"/>
              </a:ext>
            </a:extLst>
          </p:cNvPr>
          <p:cNvSpPr>
            <a:spLocks noChangeArrowheads="1"/>
          </p:cNvSpPr>
          <p:nvPr/>
        </p:nvSpPr>
        <p:spPr bwMode="auto">
          <a:xfrm>
            <a:off x="242887" y="1574254"/>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73" name="Rectangle 74">
            <a:extLst>
              <a:ext uri="{FF2B5EF4-FFF2-40B4-BE49-F238E27FC236}">
                <a16:creationId xmlns:a16="http://schemas.microsoft.com/office/drawing/2014/main" id="{92CFD8CB-7C30-4280-8285-E55E2E85A1DA}"/>
              </a:ext>
            </a:extLst>
          </p:cNvPr>
          <p:cNvSpPr>
            <a:spLocks noChangeArrowheads="1"/>
          </p:cNvSpPr>
          <p:nvPr/>
        </p:nvSpPr>
        <p:spPr bwMode="auto">
          <a:xfrm>
            <a:off x="211137" y="1390104"/>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74" name="Rectangle 75">
            <a:extLst>
              <a:ext uri="{FF2B5EF4-FFF2-40B4-BE49-F238E27FC236}">
                <a16:creationId xmlns:a16="http://schemas.microsoft.com/office/drawing/2014/main" id="{4E1A8233-1272-4087-B500-71ADC5BC9EA3}"/>
              </a:ext>
            </a:extLst>
          </p:cNvPr>
          <p:cNvSpPr>
            <a:spLocks noChangeArrowheads="1"/>
          </p:cNvSpPr>
          <p:nvPr/>
        </p:nvSpPr>
        <p:spPr bwMode="auto">
          <a:xfrm>
            <a:off x="319087"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75" name="Rectangle 76">
            <a:extLst>
              <a:ext uri="{FF2B5EF4-FFF2-40B4-BE49-F238E27FC236}">
                <a16:creationId xmlns:a16="http://schemas.microsoft.com/office/drawing/2014/main" id="{DE9B3D62-A764-4993-9041-A02E756F0B86}"/>
              </a:ext>
            </a:extLst>
          </p:cNvPr>
          <p:cNvSpPr>
            <a:spLocks noChangeArrowheads="1"/>
          </p:cNvSpPr>
          <p:nvPr/>
        </p:nvSpPr>
        <p:spPr bwMode="auto">
          <a:xfrm>
            <a:off x="527050"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76" name="Rectangle 77">
            <a:extLst>
              <a:ext uri="{FF2B5EF4-FFF2-40B4-BE49-F238E27FC236}">
                <a16:creationId xmlns:a16="http://schemas.microsoft.com/office/drawing/2014/main" id="{E1987B12-C310-4829-BC28-A0AEB5095BEC}"/>
              </a:ext>
            </a:extLst>
          </p:cNvPr>
          <p:cNvSpPr>
            <a:spLocks noChangeArrowheads="1"/>
          </p:cNvSpPr>
          <p:nvPr/>
        </p:nvSpPr>
        <p:spPr bwMode="auto">
          <a:xfrm>
            <a:off x="722312"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77" name="Rectangle 78">
            <a:extLst>
              <a:ext uri="{FF2B5EF4-FFF2-40B4-BE49-F238E27FC236}">
                <a16:creationId xmlns:a16="http://schemas.microsoft.com/office/drawing/2014/main" id="{BF15F2AF-FD8C-4C17-A1EA-E2CAB0477647}"/>
              </a:ext>
            </a:extLst>
          </p:cNvPr>
          <p:cNvSpPr>
            <a:spLocks noChangeArrowheads="1"/>
          </p:cNvSpPr>
          <p:nvPr/>
        </p:nvSpPr>
        <p:spPr bwMode="auto">
          <a:xfrm>
            <a:off x="928687"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78" name="Rectangle 79">
            <a:extLst>
              <a:ext uri="{FF2B5EF4-FFF2-40B4-BE49-F238E27FC236}">
                <a16:creationId xmlns:a16="http://schemas.microsoft.com/office/drawing/2014/main" id="{82FBD552-EAC9-4767-88FD-C5F43FD1E26B}"/>
              </a:ext>
            </a:extLst>
          </p:cNvPr>
          <p:cNvSpPr>
            <a:spLocks noChangeArrowheads="1"/>
          </p:cNvSpPr>
          <p:nvPr/>
        </p:nvSpPr>
        <p:spPr bwMode="auto">
          <a:xfrm>
            <a:off x="1125537"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79" name="Rectangle 80">
            <a:extLst>
              <a:ext uri="{FF2B5EF4-FFF2-40B4-BE49-F238E27FC236}">
                <a16:creationId xmlns:a16="http://schemas.microsoft.com/office/drawing/2014/main" id="{1020AA58-DA0E-4235-9676-5F7266BB0297}"/>
              </a:ext>
            </a:extLst>
          </p:cNvPr>
          <p:cNvSpPr>
            <a:spLocks noChangeArrowheads="1"/>
          </p:cNvSpPr>
          <p:nvPr/>
        </p:nvSpPr>
        <p:spPr bwMode="auto">
          <a:xfrm>
            <a:off x="1331912"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80" name="Rectangle 81">
            <a:extLst>
              <a:ext uri="{FF2B5EF4-FFF2-40B4-BE49-F238E27FC236}">
                <a16:creationId xmlns:a16="http://schemas.microsoft.com/office/drawing/2014/main" id="{DE066F8D-DAB6-4B05-BAB0-54E08BAF82A0}"/>
              </a:ext>
            </a:extLst>
          </p:cNvPr>
          <p:cNvSpPr>
            <a:spLocks noChangeArrowheads="1"/>
          </p:cNvSpPr>
          <p:nvPr/>
        </p:nvSpPr>
        <p:spPr bwMode="auto">
          <a:xfrm>
            <a:off x="1527175"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81" name="Rectangle 82">
            <a:extLst>
              <a:ext uri="{FF2B5EF4-FFF2-40B4-BE49-F238E27FC236}">
                <a16:creationId xmlns:a16="http://schemas.microsoft.com/office/drawing/2014/main" id="{137CA93B-5C49-425C-993C-A4A2FB419A79}"/>
              </a:ext>
            </a:extLst>
          </p:cNvPr>
          <p:cNvSpPr>
            <a:spLocks noChangeArrowheads="1"/>
          </p:cNvSpPr>
          <p:nvPr/>
        </p:nvSpPr>
        <p:spPr bwMode="auto">
          <a:xfrm>
            <a:off x="1735137"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82" name="Rectangle 83">
            <a:extLst>
              <a:ext uri="{FF2B5EF4-FFF2-40B4-BE49-F238E27FC236}">
                <a16:creationId xmlns:a16="http://schemas.microsoft.com/office/drawing/2014/main" id="{CE2AFDF3-0828-4543-AE0B-868E7AC1B447}"/>
              </a:ext>
            </a:extLst>
          </p:cNvPr>
          <p:cNvSpPr>
            <a:spLocks noChangeArrowheads="1"/>
          </p:cNvSpPr>
          <p:nvPr/>
        </p:nvSpPr>
        <p:spPr bwMode="auto">
          <a:xfrm>
            <a:off x="1930400"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83" name="Rectangle 84">
            <a:extLst>
              <a:ext uri="{FF2B5EF4-FFF2-40B4-BE49-F238E27FC236}">
                <a16:creationId xmlns:a16="http://schemas.microsoft.com/office/drawing/2014/main" id="{1AD6FF65-BD13-4245-8391-581F2D6D0143}"/>
              </a:ext>
            </a:extLst>
          </p:cNvPr>
          <p:cNvSpPr>
            <a:spLocks noChangeArrowheads="1"/>
          </p:cNvSpPr>
          <p:nvPr/>
        </p:nvSpPr>
        <p:spPr bwMode="auto">
          <a:xfrm>
            <a:off x="2136775" y="3285579"/>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84" name="Rectangle 85">
            <a:extLst>
              <a:ext uri="{FF2B5EF4-FFF2-40B4-BE49-F238E27FC236}">
                <a16:creationId xmlns:a16="http://schemas.microsoft.com/office/drawing/2014/main" id="{4E678841-CE86-4CBA-98B5-911E9BE9FD4A}"/>
              </a:ext>
            </a:extLst>
          </p:cNvPr>
          <p:cNvSpPr>
            <a:spLocks noChangeArrowheads="1"/>
          </p:cNvSpPr>
          <p:nvPr/>
        </p:nvSpPr>
        <p:spPr bwMode="auto">
          <a:xfrm>
            <a:off x="2311400" y="3285579"/>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85" name="Rectangle 86">
            <a:extLst>
              <a:ext uri="{FF2B5EF4-FFF2-40B4-BE49-F238E27FC236}">
                <a16:creationId xmlns:a16="http://schemas.microsoft.com/office/drawing/2014/main" id="{7E682FE6-BAD6-4F14-BC9C-91060CB7C856}"/>
              </a:ext>
            </a:extLst>
          </p:cNvPr>
          <p:cNvSpPr>
            <a:spLocks noChangeArrowheads="1"/>
          </p:cNvSpPr>
          <p:nvPr/>
        </p:nvSpPr>
        <p:spPr bwMode="auto">
          <a:xfrm>
            <a:off x="79375" y="1237704"/>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 name="Freeform 87">
            <a:extLst>
              <a:ext uri="{FF2B5EF4-FFF2-40B4-BE49-F238E27FC236}">
                <a16:creationId xmlns:a16="http://schemas.microsoft.com/office/drawing/2014/main" id="{238060B1-8B20-4312-91F4-AFCC53795354}"/>
              </a:ext>
            </a:extLst>
          </p:cNvPr>
          <p:cNvSpPr>
            <a:spLocks/>
          </p:cNvSpPr>
          <p:nvPr/>
        </p:nvSpPr>
        <p:spPr bwMode="auto">
          <a:xfrm>
            <a:off x="874712" y="1729829"/>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Lst>
            <a:ahLst/>
            <a:cxnLst>
              <a:cxn ang="0">
                <a:pos x="T0" y="T1"/>
              </a:cxn>
              <a:cxn ang="0">
                <a:pos x="T2" y="T3"/>
              </a:cxn>
              <a:cxn ang="0">
                <a:pos x="T4" y="T5"/>
              </a:cxn>
              <a:cxn ang="0">
                <a:pos x="T6" y="T7"/>
              </a:cxn>
              <a:cxn ang="0">
                <a:pos x="T8" y="T9"/>
              </a:cxn>
            </a:cxnLst>
            <a:rect l="0" t="0" r="r" b="b"/>
            <a:pathLst>
              <a:path w="96" h="95">
                <a:moveTo>
                  <a:pt x="48" y="0"/>
                </a:moveTo>
                <a:lnTo>
                  <a:pt x="96" y="48"/>
                </a:lnTo>
                <a:lnTo>
                  <a:pt x="48" y="95"/>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87" name="Freeform 88">
            <a:extLst>
              <a:ext uri="{FF2B5EF4-FFF2-40B4-BE49-F238E27FC236}">
                <a16:creationId xmlns:a16="http://schemas.microsoft.com/office/drawing/2014/main" id="{26FD5F8C-CC77-4CCD-BF7A-885720946F31}"/>
              </a:ext>
            </a:extLst>
          </p:cNvPr>
          <p:cNvSpPr>
            <a:spLocks/>
          </p:cNvSpPr>
          <p:nvPr/>
        </p:nvSpPr>
        <p:spPr bwMode="auto">
          <a:xfrm>
            <a:off x="1484312" y="2566441"/>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Lst>
            <a:ahLst/>
            <a:cxnLst>
              <a:cxn ang="0">
                <a:pos x="T0" y="T1"/>
              </a:cxn>
              <a:cxn ang="0">
                <a:pos x="T2" y="T3"/>
              </a:cxn>
              <a:cxn ang="0">
                <a:pos x="T4" y="T5"/>
              </a:cxn>
              <a:cxn ang="0">
                <a:pos x="T6" y="T7"/>
              </a:cxn>
              <a:cxn ang="0">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88" name="Text Box 89">
            <a:extLst>
              <a:ext uri="{FF2B5EF4-FFF2-40B4-BE49-F238E27FC236}">
                <a16:creationId xmlns:a16="http://schemas.microsoft.com/office/drawing/2014/main" id="{EFC1325D-87D1-40CD-A4D6-4BCC6EAE4EC9}"/>
              </a:ext>
            </a:extLst>
          </p:cNvPr>
          <p:cNvSpPr txBox="1">
            <a:spLocks noChangeArrowheads="1"/>
          </p:cNvSpPr>
          <p:nvPr/>
        </p:nvSpPr>
        <p:spPr bwMode="auto">
          <a:xfrm>
            <a:off x="4082" y="3495169"/>
            <a:ext cx="75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ko-KR" dirty="0">
                <a:ea typeface="Gulim" pitchFamily="34" charset="-127"/>
              </a:rPr>
              <a:t>K=2</a:t>
            </a:r>
          </a:p>
        </p:txBody>
      </p:sp>
      <p:sp>
        <p:nvSpPr>
          <p:cNvPr id="89" name="Line 90">
            <a:extLst>
              <a:ext uri="{FF2B5EF4-FFF2-40B4-BE49-F238E27FC236}">
                <a16:creationId xmlns:a16="http://schemas.microsoft.com/office/drawing/2014/main" id="{F970E41E-7C2F-436E-8E6B-031D3E821F5F}"/>
              </a:ext>
            </a:extLst>
          </p:cNvPr>
          <p:cNvSpPr>
            <a:spLocks noChangeShapeType="1"/>
          </p:cNvSpPr>
          <p:nvPr/>
        </p:nvSpPr>
        <p:spPr bwMode="auto">
          <a:xfrm>
            <a:off x="2551112" y="1575841"/>
            <a:ext cx="762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Text Box 91">
            <a:extLst>
              <a:ext uri="{FF2B5EF4-FFF2-40B4-BE49-F238E27FC236}">
                <a16:creationId xmlns:a16="http://schemas.microsoft.com/office/drawing/2014/main" id="{8A0E076A-665B-4699-B228-A1AB1B5B93AF}"/>
              </a:ext>
            </a:extLst>
          </p:cNvPr>
          <p:cNvSpPr txBox="1">
            <a:spLocks noChangeArrowheads="1"/>
          </p:cNvSpPr>
          <p:nvPr/>
        </p:nvSpPr>
        <p:spPr bwMode="auto">
          <a:xfrm>
            <a:off x="2517775" y="1866334"/>
            <a:ext cx="9905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1400" b="1" dirty="0">
                <a:latin typeface="微软雅黑" pitchFamily="34" charset="-122"/>
                <a:ea typeface="微软雅黑" pitchFamily="34" charset="-122"/>
              </a:rPr>
              <a:t>任意选取</a:t>
            </a:r>
            <a:r>
              <a:rPr lang="ko-KR" altLang="en-US" sz="1400" b="1" dirty="0">
                <a:latin typeface="微软雅黑" pitchFamily="34" charset="-122"/>
                <a:ea typeface="Gulim" pitchFamily="34" charset="-127"/>
              </a:rPr>
              <a:t> </a:t>
            </a:r>
            <a:r>
              <a:rPr lang="en-US" altLang="ko-KR" sz="1400" b="1" dirty="0">
                <a:latin typeface="微软雅黑" pitchFamily="34" charset="-122"/>
                <a:ea typeface="微软雅黑" pitchFamily="34" charset="-122"/>
              </a:rPr>
              <a:t>k </a:t>
            </a:r>
            <a:r>
              <a:rPr lang="zh-CN" altLang="en-US" sz="1400" b="1" dirty="0">
                <a:latin typeface="微软雅黑" pitchFamily="34" charset="-122"/>
                <a:ea typeface="微软雅黑" pitchFamily="34" charset="-122"/>
              </a:rPr>
              <a:t>个样本作为初始</a:t>
            </a:r>
            <a:r>
              <a:rPr lang="en-US" altLang="ko-KR"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中心</a:t>
            </a:r>
            <a:endParaRPr lang="en-US" altLang="ko-KR" sz="1400" b="1" dirty="0">
              <a:latin typeface="微软雅黑" pitchFamily="34" charset="-122"/>
              <a:ea typeface="微软雅黑" pitchFamily="34" charset="-122"/>
            </a:endParaRPr>
          </a:p>
        </p:txBody>
      </p:sp>
      <p:graphicFrame>
        <p:nvGraphicFramePr>
          <p:cNvPr id="91" name="Object 92">
            <a:extLst>
              <a:ext uri="{FF2B5EF4-FFF2-40B4-BE49-F238E27FC236}">
                <a16:creationId xmlns:a16="http://schemas.microsoft.com/office/drawing/2014/main" id="{1FB61616-1510-4DE2-9694-9EEA1AA7709D}"/>
              </a:ext>
            </a:extLst>
          </p:cNvPr>
          <p:cNvGraphicFramePr>
            <a:graphicFrameLocks noChangeAspect="1"/>
          </p:cNvGraphicFramePr>
          <p:nvPr>
            <p:extLst>
              <p:ext uri="{D42A27DB-BD31-4B8C-83A1-F6EECF244321}">
                <p14:modId xmlns:p14="http://schemas.microsoft.com/office/powerpoint/2010/main" val="3729981226"/>
              </p:ext>
            </p:extLst>
          </p:nvPr>
        </p:nvGraphicFramePr>
        <p:xfrm>
          <a:off x="3389312" y="1194841"/>
          <a:ext cx="2514600" cy="2362200"/>
        </p:xfrm>
        <a:graphic>
          <a:graphicData uri="http://schemas.openxmlformats.org/presentationml/2006/ole">
            <mc:AlternateContent xmlns:mc="http://schemas.openxmlformats.org/markup-compatibility/2006">
              <mc:Choice xmlns:v="urn:schemas-microsoft-com:vml" Requires="v">
                <p:oleObj spid="_x0000_s2167" name="Worksheet" r:id="rId5" imgW="2200656" imgH="2076907" progId="Excel.Sheet.8">
                  <p:embed/>
                </p:oleObj>
              </mc:Choice>
              <mc:Fallback>
                <p:oleObj name="Worksheet" r:id="rId5" imgW="2200656" imgH="2076907" progId="Excel.Sheet.8">
                  <p:embed/>
                  <p:pic>
                    <p:nvPicPr>
                      <p:cNvPr id="118"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2" y="1194841"/>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 name="Line 93">
            <a:extLst>
              <a:ext uri="{FF2B5EF4-FFF2-40B4-BE49-F238E27FC236}">
                <a16:creationId xmlns:a16="http://schemas.microsoft.com/office/drawing/2014/main" id="{6CB7A191-78C6-49C2-AAAB-D136F70475E3}"/>
              </a:ext>
            </a:extLst>
          </p:cNvPr>
          <p:cNvSpPr>
            <a:spLocks noChangeShapeType="1"/>
          </p:cNvSpPr>
          <p:nvPr/>
        </p:nvSpPr>
        <p:spPr bwMode="auto">
          <a:xfrm>
            <a:off x="5087937" y="2207666"/>
            <a:ext cx="0" cy="2016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 name="Line 94">
            <a:extLst>
              <a:ext uri="{FF2B5EF4-FFF2-40B4-BE49-F238E27FC236}">
                <a16:creationId xmlns:a16="http://schemas.microsoft.com/office/drawing/2014/main" id="{EFBEFD5E-F7C0-4E5C-952C-9EA9A35DAEC5}"/>
              </a:ext>
            </a:extLst>
          </p:cNvPr>
          <p:cNvSpPr>
            <a:spLocks noChangeShapeType="1"/>
          </p:cNvSpPr>
          <p:nvPr/>
        </p:nvSpPr>
        <p:spPr bwMode="auto">
          <a:xfrm>
            <a:off x="5903912" y="1652041"/>
            <a:ext cx="762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Text Box 95">
            <a:extLst>
              <a:ext uri="{FF2B5EF4-FFF2-40B4-BE49-F238E27FC236}">
                <a16:creationId xmlns:a16="http://schemas.microsoft.com/office/drawing/2014/main" id="{9B7DECF8-55D3-4AB2-9775-B70B14B15D9A}"/>
              </a:ext>
            </a:extLst>
          </p:cNvPr>
          <p:cNvSpPr txBox="1">
            <a:spLocks noChangeArrowheads="1"/>
          </p:cNvSpPr>
          <p:nvPr/>
        </p:nvSpPr>
        <p:spPr bwMode="auto">
          <a:xfrm>
            <a:off x="5827711" y="1880641"/>
            <a:ext cx="99059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400" b="1">
                <a:latin typeface="微软雅黑" pitchFamily="34" charset="-122"/>
                <a:ea typeface="微软雅黑" pitchFamily="34" charset="-122"/>
              </a:defRPr>
            </a:lvl1pPr>
          </a:lstStyle>
          <a:p>
            <a:r>
              <a:rPr lang="zh-CN" altLang="en-US" dirty="0"/>
              <a:t>将其余样本分配到最近的中心所代表的类</a:t>
            </a:r>
            <a:endParaRPr lang="ko-KR" altLang="en-US" dirty="0"/>
          </a:p>
        </p:txBody>
      </p:sp>
      <p:sp>
        <p:nvSpPr>
          <p:cNvPr id="95" name="Line 96">
            <a:extLst>
              <a:ext uri="{FF2B5EF4-FFF2-40B4-BE49-F238E27FC236}">
                <a16:creationId xmlns:a16="http://schemas.microsoft.com/office/drawing/2014/main" id="{F703B9C5-4910-4C74-B314-F7018233DD76}"/>
              </a:ext>
            </a:extLst>
          </p:cNvPr>
          <p:cNvSpPr>
            <a:spLocks noChangeShapeType="1"/>
          </p:cNvSpPr>
          <p:nvPr/>
        </p:nvSpPr>
        <p:spPr bwMode="auto">
          <a:xfrm>
            <a:off x="6742112" y="3557041"/>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Text Box 97">
            <a:extLst>
              <a:ext uri="{FF2B5EF4-FFF2-40B4-BE49-F238E27FC236}">
                <a16:creationId xmlns:a16="http://schemas.microsoft.com/office/drawing/2014/main" id="{6C39B2E4-6F1E-4707-8301-D35FEFE07805}"/>
              </a:ext>
            </a:extLst>
          </p:cNvPr>
          <p:cNvSpPr txBox="1">
            <a:spLocks noChangeArrowheads="1"/>
          </p:cNvSpPr>
          <p:nvPr/>
        </p:nvSpPr>
        <p:spPr bwMode="auto">
          <a:xfrm>
            <a:off x="6894512" y="3557041"/>
            <a:ext cx="17573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400" b="1">
                <a:latin typeface="微软雅黑" pitchFamily="34" charset="-122"/>
                <a:ea typeface="微软雅黑" pitchFamily="34" charset="-122"/>
              </a:defRPr>
            </a:lvl1pPr>
          </a:lstStyle>
          <a:p>
            <a:r>
              <a:rPr lang="zh-CN" altLang="en-US" dirty="0"/>
              <a:t>随机选取一非中心样本</a:t>
            </a:r>
            <a:endParaRPr lang="en-US" altLang="ko-KR" dirty="0"/>
          </a:p>
        </p:txBody>
      </p:sp>
      <p:sp>
        <p:nvSpPr>
          <p:cNvPr id="97" name="Line 98">
            <a:extLst>
              <a:ext uri="{FF2B5EF4-FFF2-40B4-BE49-F238E27FC236}">
                <a16:creationId xmlns:a16="http://schemas.microsoft.com/office/drawing/2014/main" id="{C32068E4-CB9E-4320-B179-62A9163F6960}"/>
              </a:ext>
            </a:extLst>
          </p:cNvPr>
          <p:cNvSpPr>
            <a:spLocks noChangeShapeType="1"/>
          </p:cNvSpPr>
          <p:nvPr/>
        </p:nvSpPr>
        <p:spPr bwMode="auto">
          <a:xfrm flipH="1">
            <a:off x="5793731" y="4269942"/>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Text Box 99">
            <a:extLst>
              <a:ext uri="{FF2B5EF4-FFF2-40B4-BE49-F238E27FC236}">
                <a16:creationId xmlns:a16="http://schemas.microsoft.com/office/drawing/2014/main" id="{1DA3DC84-F63C-4A57-9A67-16229735780C}"/>
              </a:ext>
            </a:extLst>
          </p:cNvPr>
          <p:cNvSpPr txBox="1">
            <a:spLocks noChangeArrowheads="1"/>
          </p:cNvSpPr>
          <p:nvPr/>
        </p:nvSpPr>
        <p:spPr bwMode="auto">
          <a:xfrm>
            <a:off x="5519156" y="4393752"/>
            <a:ext cx="13430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400" b="1">
                <a:latin typeface="微软雅黑" pitchFamily="34" charset="-122"/>
                <a:ea typeface="微软雅黑" pitchFamily="34" charset="-122"/>
              </a:defRPr>
            </a:lvl1pPr>
          </a:lstStyle>
          <a:p>
            <a:r>
              <a:rPr lang="zh-CN" altLang="en-US" dirty="0"/>
              <a:t>计算交换代价</a:t>
            </a:r>
          </a:p>
        </p:txBody>
      </p:sp>
      <p:grpSp>
        <p:nvGrpSpPr>
          <p:cNvPr id="99" name="Group 100">
            <a:extLst>
              <a:ext uri="{FF2B5EF4-FFF2-40B4-BE49-F238E27FC236}">
                <a16:creationId xmlns:a16="http://schemas.microsoft.com/office/drawing/2014/main" id="{A6CF6002-C074-4E0E-B8EA-B209D77BE309}"/>
              </a:ext>
            </a:extLst>
          </p:cNvPr>
          <p:cNvGrpSpPr>
            <a:grpSpLocks/>
          </p:cNvGrpSpPr>
          <p:nvPr/>
        </p:nvGrpSpPr>
        <p:grpSpPr bwMode="auto">
          <a:xfrm>
            <a:off x="3294783" y="4107647"/>
            <a:ext cx="2176462" cy="2035175"/>
            <a:chOff x="2233" y="2905"/>
            <a:chExt cx="1371" cy="1282"/>
          </a:xfrm>
        </p:grpSpPr>
        <p:sp>
          <p:nvSpPr>
            <p:cNvPr id="100" name="Rectangle 101">
              <a:extLst>
                <a:ext uri="{FF2B5EF4-FFF2-40B4-BE49-F238E27FC236}">
                  <a16:creationId xmlns:a16="http://schemas.microsoft.com/office/drawing/2014/main" id="{2CF839FF-8009-41A9-9CB9-76FDFC41BBC6}"/>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zh-CN" altLang="en-US"/>
            </a:p>
          </p:txBody>
        </p:sp>
        <p:sp>
          <p:nvSpPr>
            <p:cNvPr id="101" name="Rectangle 102">
              <a:extLst>
                <a:ext uri="{FF2B5EF4-FFF2-40B4-BE49-F238E27FC236}">
                  <a16:creationId xmlns:a16="http://schemas.microsoft.com/office/drawing/2014/main" id="{DF03B104-CC23-4D31-9D50-F29F4FAFC2DA}"/>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 name="Line 103">
              <a:extLst>
                <a:ext uri="{FF2B5EF4-FFF2-40B4-BE49-F238E27FC236}">
                  <a16:creationId xmlns:a16="http://schemas.microsoft.com/office/drawing/2014/main" id="{EA372087-124C-4C88-9439-6E48777037DD}"/>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104">
              <a:extLst>
                <a:ext uri="{FF2B5EF4-FFF2-40B4-BE49-F238E27FC236}">
                  <a16:creationId xmlns:a16="http://schemas.microsoft.com/office/drawing/2014/main" id="{82D440F2-25F0-4C81-A72F-357142019AD8}"/>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105">
              <a:extLst>
                <a:ext uri="{FF2B5EF4-FFF2-40B4-BE49-F238E27FC236}">
                  <a16:creationId xmlns:a16="http://schemas.microsoft.com/office/drawing/2014/main" id="{FD197045-42F7-4B04-83C1-2423D5D0906F}"/>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06">
              <a:extLst>
                <a:ext uri="{FF2B5EF4-FFF2-40B4-BE49-F238E27FC236}">
                  <a16:creationId xmlns:a16="http://schemas.microsoft.com/office/drawing/2014/main" id="{078F8FD9-2D98-4E63-AC14-38E9BFA03BEF}"/>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07">
              <a:extLst>
                <a:ext uri="{FF2B5EF4-FFF2-40B4-BE49-F238E27FC236}">
                  <a16:creationId xmlns:a16="http://schemas.microsoft.com/office/drawing/2014/main" id="{6B02029B-9CD3-4D0A-AC38-E3BAF05A173C}"/>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08">
              <a:extLst>
                <a:ext uri="{FF2B5EF4-FFF2-40B4-BE49-F238E27FC236}">
                  <a16:creationId xmlns:a16="http://schemas.microsoft.com/office/drawing/2014/main" id="{E0CFF218-091B-4440-A52B-B8DF5F56C64E}"/>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09">
              <a:extLst>
                <a:ext uri="{FF2B5EF4-FFF2-40B4-BE49-F238E27FC236}">
                  <a16:creationId xmlns:a16="http://schemas.microsoft.com/office/drawing/2014/main" id="{1792F911-ED75-4D5F-9DF8-329E622AA61D}"/>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110">
              <a:extLst>
                <a:ext uri="{FF2B5EF4-FFF2-40B4-BE49-F238E27FC236}">
                  <a16:creationId xmlns:a16="http://schemas.microsoft.com/office/drawing/2014/main" id="{3A2D718B-9924-45F7-BE3C-98176C657E4E}"/>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11">
              <a:extLst>
                <a:ext uri="{FF2B5EF4-FFF2-40B4-BE49-F238E27FC236}">
                  <a16:creationId xmlns:a16="http://schemas.microsoft.com/office/drawing/2014/main" id="{53D56CDD-018D-4721-8975-8777AFE24A90}"/>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12">
              <a:extLst>
                <a:ext uri="{FF2B5EF4-FFF2-40B4-BE49-F238E27FC236}">
                  <a16:creationId xmlns:a16="http://schemas.microsoft.com/office/drawing/2014/main" id="{78E2133A-4B12-4CBD-A4CF-BE9162C1EFDB}"/>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13">
              <a:extLst>
                <a:ext uri="{FF2B5EF4-FFF2-40B4-BE49-F238E27FC236}">
                  <a16:creationId xmlns:a16="http://schemas.microsoft.com/office/drawing/2014/main" id="{EF32A1AE-B897-4B50-BC77-EDEEAB7D3A6D}"/>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14">
              <a:extLst>
                <a:ext uri="{FF2B5EF4-FFF2-40B4-BE49-F238E27FC236}">
                  <a16:creationId xmlns:a16="http://schemas.microsoft.com/office/drawing/2014/main" id="{38031012-5BE3-492F-93A4-D7C92B22D825}"/>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15">
              <a:extLst>
                <a:ext uri="{FF2B5EF4-FFF2-40B4-BE49-F238E27FC236}">
                  <a16:creationId xmlns:a16="http://schemas.microsoft.com/office/drawing/2014/main" id="{4AF943B0-5F38-4026-A1DF-5BF18CE4771E}"/>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16">
              <a:extLst>
                <a:ext uri="{FF2B5EF4-FFF2-40B4-BE49-F238E27FC236}">
                  <a16:creationId xmlns:a16="http://schemas.microsoft.com/office/drawing/2014/main" id="{B75511CA-9DAD-486F-B047-0D7FBAB5E80D}"/>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117">
              <a:extLst>
                <a:ext uri="{FF2B5EF4-FFF2-40B4-BE49-F238E27FC236}">
                  <a16:creationId xmlns:a16="http://schemas.microsoft.com/office/drawing/2014/main" id="{DF9C365C-861E-41F6-B509-91AC1DE8AB1E}"/>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118">
              <a:extLst>
                <a:ext uri="{FF2B5EF4-FFF2-40B4-BE49-F238E27FC236}">
                  <a16:creationId xmlns:a16="http://schemas.microsoft.com/office/drawing/2014/main" id="{E11360D3-EA24-4712-AB00-683891048C4B}"/>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119">
              <a:extLst>
                <a:ext uri="{FF2B5EF4-FFF2-40B4-BE49-F238E27FC236}">
                  <a16:creationId xmlns:a16="http://schemas.microsoft.com/office/drawing/2014/main" id="{FBB6469B-AF0A-44CB-86A7-9428991AFB64}"/>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20">
              <a:extLst>
                <a:ext uri="{FF2B5EF4-FFF2-40B4-BE49-F238E27FC236}">
                  <a16:creationId xmlns:a16="http://schemas.microsoft.com/office/drawing/2014/main" id="{F219C98F-B41A-44CE-BD1A-C0BDCE2542D4}"/>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121">
              <a:extLst>
                <a:ext uri="{FF2B5EF4-FFF2-40B4-BE49-F238E27FC236}">
                  <a16:creationId xmlns:a16="http://schemas.microsoft.com/office/drawing/2014/main" id="{A8F59CE3-3058-41A0-821E-7DBA89D13358}"/>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122">
              <a:extLst>
                <a:ext uri="{FF2B5EF4-FFF2-40B4-BE49-F238E27FC236}">
                  <a16:creationId xmlns:a16="http://schemas.microsoft.com/office/drawing/2014/main" id="{FEFF0631-5B11-46F4-BD10-A6810E47A852}"/>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Rectangle 123">
              <a:extLst>
                <a:ext uri="{FF2B5EF4-FFF2-40B4-BE49-F238E27FC236}">
                  <a16:creationId xmlns:a16="http://schemas.microsoft.com/office/drawing/2014/main" id="{CF54288E-2D3D-40BF-AE62-9F47271EF11E}"/>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Line 124">
              <a:extLst>
                <a:ext uri="{FF2B5EF4-FFF2-40B4-BE49-F238E27FC236}">
                  <a16:creationId xmlns:a16="http://schemas.microsoft.com/office/drawing/2014/main" id="{7484E4B4-3037-42E2-A9FC-6B1CEE35563D}"/>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125">
              <a:extLst>
                <a:ext uri="{FF2B5EF4-FFF2-40B4-BE49-F238E27FC236}">
                  <a16:creationId xmlns:a16="http://schemas.microsoft.com/office/drawing/2014/main" id="{5F5C536B-15AF-4ED3-84BE-7E04F24B718E}"/>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126">
              <a:extLst>
                <a:ext uri="{FF2B5EF4-FFF2-40B4-BE49-F238E27FC236}">
                  <a16:creationId xmlns:a16="http://schemas.microsoft.com/office/drawing/2014/main" id="{019430F2-FF2D-4209-BC16-E9185034C600}"/>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27">
              <a:extLst>
                <a:ext uri="{FF2B5EF4-FFF2-40B4-BE49-F238E27FC236}">
                  <a16:creationId xmlns:a16="http://schemas.microsoft.com/office/drawing/2014/main" id="{343F2CC5-BDFA-468C-B49F-DF1B1A62666C}"/>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128">
              <a:extLst>
                <a:ext uri="{FF2B5EF4-FFF2-40B4-BE49-F238E27FC236}">
                  <a16:creationId xmlns:a16="http://schemas.microsoft.com/office/drawing/2014/main" id="{DD1E981B-355B-4DEA-BCE7-5307A81F545B}"/>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129">
              <a:extLst>
                <a:ext uri="{FF2B5EF4-FFF2-40B4-BE49-F238E27FC236}">
                  <a16:creationId xmlns:a16="http://schemas.microsoft.com/office/drawing/2014/main" id="{1D2A02B2-7B3D-4A5B-A213-D6DE59AEE2A3}"/>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30">
              <a:extLst>
                <a:ext uri="{FF2B5EF4-FFF2-40B4-BE49-F238E27FC236}">
                  <a16:creationId xmlns:a16="http://schemas.microsoft.com/office/drawing/2014/main" id="{EA61432B-8E29-4914-AE05-08A987331D5E}"/>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31">
              <a:extLst>
                <a:ext uri="{FF2B5EF4-FFF2-40B4-BE49-F238E27FC236}">
                  <a16:creationId xmlns:a16="http://schemas.microsoft.com/office/drawing/2014/main" id="{1225E975-B10C-4775-AC9E-40C4E732F0B4}"/>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132">
              <a:extLst>
                <a:ext uri="{FF2B5EF4-FFF2-40B4-BE49-F238E27FC236}">
                  <a16:creationId xmlns:a16="http://schemas.microsoft.com/office/drawing/2014/main" id="{6E366AB2-BEF7-4BC4-A6FB-EA0763007BA0}"/>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133">
              <a:extLst>
                <a:ext uri="{FF2B5EF4-FFF2-40B4-BE49-F238E27FC236}">
                  <a16:creationId xmlns:a16="http://schemas.microsoft.com/office/drawing/2014/main" id="{017E5F8E-F820-45E4-8224-70F1B465E182}"/>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134">
              <a:extLst>
                <a:ext uri="{FF2B5EF4-FFF2-40B4-BE49-F238E27FC236}">
                  <a16:creationId xmlns:a16="http://schemas.microsoft.com/office/drawing/2014/main" id="{C6E24612-A0DD-4924-98E1-06986E2426AE}"/>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135">
              <a:extLst>
                <a:ext uri="{FF2B5EF4-FFF2-40B4-BE49-F238E27FC236}">
                  <a16:creationId xmlns:a16="http://schemas.microsoft.com/office/drawing/2014/main" id="{4962C212-61E8-41A9-A238-90CADF6FC032}"/>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 name="Line 136">
              <a:extLst>
                <a:ext uri="{FF2B5EF4-FFF2-40B4-BE49-F238E27FC236}">
                  <a16:creationId xmlns:a16="http://schemas.microsoft.com/office/drawing/2014/main" id="{9FF61F47-54D7-49FF-ACE1-746E4F21588A}"/>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137">
              <a:extLst>
                <a:ext uri="{FF2B5EF4-FFF2-40B4-BE49-F238E27FC236}">
                  <a16:creationId xmlns:a16="http://schemas.microsoft.com/office/drawing/2014/main" id="{F1246220-A2C8-4469-A203-99224F0DCBE9}"/>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138">
              <a:extLst>
                <a:ext uri="{FF2B5EF4-FFF2-40B4-BE49-F238E27FC236}">
                  <a16:creationId xmlns:a16="http://schemas.microsoft.com/office/drawing/2014/main" id="{C2FFFD89-DC4C-4EC0-A77C-E1578A78EA5A}"/>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139">
              <a:extLst>
                <a:ext uri="{FF2B5EF4-FFF2-40B4-BE49-F238E27FC236}">
                  <a16:creationId xmlns:a16="http://schemas.microsoft.com/office/drawing/2014/main" id="{4328182D-3B9E-4381-A1DB-769078A20842}"/>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140">
              <a:extLst>
                <a:ext uri="{FF2B5EF4-FFF2-40B4-BE49-F238E27FC236}">
                  <a16:creationId xmlns:a16="http://schemas.microsoft.com/office/drawing/2014/main" id="{6895F327-039F-41BD-8748-0244A96820C1}"/>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141">
              <a:extLst>
                <a:ext uri="{FF2B5EF4-FFF2-40B4-BE49-F238E27FC236}">
                  <a16:creationId xmlns:a16="http://schemas.microsoft.com/office/drawing/2014/main" id="{710C0DCD-353E-4D53-A787-C1D16D2DAB13}"/>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142">
              <a:extLst>
                <a:ext uri="{FF2B5EF4-FFF2-40B4-BE49-F238E27FC236}">
                  <a16:creationId xmlns:a16="http://schemas.microsoft.com/office/drawing/2014/main" id="{21F6D785-06FE-416A-92E0-C8EB658F9203}"/>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143">
              <a:extLst>
                <a:ext uri="{FF2B5EF4-FFF2-40B4-BE49-F238E27FC236}">
                  <a16:creationId xmlns:a16="http://schemas.microsoft.com/office/drawing/2014/main" id="{23B1038E-F051-45B4-90AF-0EE123D98BDB}"/>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144">
              <a:extLst>
                <a:ext uri="{FF2B5EF4-FFF2-40B4-BE49-F238E27FC236}">
                  <a16:creationId xmlns:a16="http://schemas.microsoft.com/office/drawing/2014/main" id="{BBF8CF95-AE80-4AEB-B85E-16E715126B97}"/>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145">
              <a:extLst>
                <a:ext uri="{FF2B5EF4-FFF2-40B4-BE49-F238E27FC236}">
                  <a16:creationId xmlns:a16="http://schemas.microsoft.com/office/drawing/2014/main" id="{02FE5343-EAA1-4985-9D99-8F938FFE77DA}"/>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146">
              <a:extLst>
                <a:ext uri="{FF2B5EF4-FFF2-40B4-BE49-F238E27FC236}">
                  <a16:creationId xmlns:a16="http://schemas.microsoft.com/office/drawing/2014/main" id="{4147D69B-7145-40A1-BF1A-73B76D43B7BF}"/>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147">
              <a:extLst>
                <a:ext uri="{FF2B5EF4-FFF2-40B4-BE49-F238E27FC236}">
                  <a16:creationId xmlns:a16="http://schemas.microsoft.com/office/drawing/2014/main" id="{DD904BD6-C624-4389-A11E-C5102C55CBC0}"/>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Freeform 148">
              <a:extLst>
                <a:ext uri="{FF2B5EF4-FFF2-40B4-BE49-F238E27FC236}">
                  <a16:creationId xmlns:a16="http://schemas.microsoft.com/office/drawing/2014/main" id="{E1CEEAFD-DFF8-4C66-BB7C-B6468AE6B7D7}"/>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48" name="Freeform 149">
              <a:extLst>
                <a:ext uri="{FF2B5EF4-FFF2-40B4-BE49-F238E27FC236}">
                  <a16:creationId xmlns:a16="http://schemas.microsoft.com/office/drawing/2014/main" id="{AA34208C-0C04-45D9-9FDD-F0953DA4BF85}"/>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Lst>
              <a:ahLst/>
              <a:cxnLst>
                <a:cxn ang="0">
                  <a:pos x="T0" y="T1"/>
                </a:cxn>
                <a:cxn ang="0">
                  <a:pos x="T2" y="T3"/>
                </a:cxn>
                <a:cxn ang="0">
                  <a:pos x="T4" y="T5"/>
                </a:cxn>
                <a:cxn ang="0">
                  <a:pos x="T6" y="T7"/>
                </a:cxn>
                <a:cxn ang="0">
                  <a:pos x="T8" y="T9"/>
                </a:cxn>
              </a:cxnLst>
              <a:rect l="0" t="0" r="r" b="b"/>
              <a:pathLst>
                <a:path w="88" h="87">
                  <a:moveTo>
                    <a:pt x="44" y="0"/>
                  </a:moveTo>
                  <a:lnTo>
                    <a:pt x="88"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49" name="Freeform 150">
              <a:extLst>
                <a:ext uri="{FF2B5EF4-FFF2-40B4-BE49-F238E27FC236}">
                  <a16:creationId xmlns:a16="http://schemas.microsoft.com/office/drawing/2014/main" id="{9C5BFAE3-3BD4-444E-ACBC-8C0778CB3A90}"/>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Lst>
              <a:ahLst/>
              <a:cxnLst>
                <a:cxn ang="0">
                  <a:pos x="T0" y="T1"/>
                </a:cxn>
                <a:cxn ang="0">
                  <a:pos x="T2" y="T3"/>
                </a:cxn>
                <a:cxn ang="0">
                  <a:pos x="T4" y="T5"/>
                </a:cxn>
                <a:cxn ang="0">
                  <a:pos x="T6" y="T7"/>
                </a:cxn>
                <a:cxn ang="0">
                  <a:pos x="T8" y="T9"/>
                </a:cxn>
              </a:cxnLst>
              <a:rect l="0" t="0" r="r" b="b"/>
              <a:pathLst>
                <a:path w="87" h="87">
                  <a:moveTo>
                    <a:pt x="44" y="0"/>
                  </a:moveTo>
                  <a:lnTo>
                    <a:pt x="87" y="44"/>
                  </a:lnTo>
                  <a:lnTo>
                    <a:pt x="44" y="87"/>
                  </a:lnTo>
                  <a:lnTo>
                    <a:pt x="0" y="44"/>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50" name="Freeform 151">
              <a:extLst>
                <a:ext uri="{FF2B5EF4-FFF2-40B4-BE49-F238E27FC236}">
                  <a16:creationId xmlns:a16="http://schemas.microsoft.com/office/drawing/2014/main" id="{EE612DDC-BC1A-493C-A085-50B7E711F89A}"/>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Lst>
              <a:ahLst/>
              <a:cxnLst>
                <a:cxn ang="0">
                  <a:pos x="T0" y="T1"/>
                </a:cxn>
                <a:cxn ang="0">
                  <a:pos x="T2" y="T3"/>
                </a:cxn>
                <a:cxn ang="0">
                  <a:pos x="T4" y="T5"/>
                </a:cxn>
                <a:cxn ang="0">
                  <a:pos x="T6" y="T7"/>
                </a:cxn>
                <a:cxn ang="0">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51" name="Freeform 152">
              <a:extLst>
                <a:ext uri="{FF2B5EF4-FFF2-40B4-BE49-F238E27FC236}">
                  <a16:creationId xmlns:a16="http://schemas.microsoft.com/office/drawing/2014/main" id="{F61A37E0-2910-420F-B432-65957849C882}"/>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sp>
          <p:nvSpPr>
            <p:cNvPr id="152" name="Freeform 153">
              <a:extLst>
                <a:ext uri="{FF2B5EF4-FFF2-40B4-BE49-F238E27FC236}">
                  <a16:creationId xmlns:a16="http://schemas.microsoft.com/office/drawing/2014/main" id="{F5BAF50F-D5D5-4EB1-B63E-50899E126AAD}"/>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Lst>
              <a:ahLst/>
              <a:cxnLst>
                <a:cxn ang="0">
                  <a:pos x="T0" y="T1"/>
                </a:cxn>
                <a:cxn ang="0">
                  <a:pos x="T2" y="T3"/>
                </a:cxn>
                <a:cxn ang="0">
                  <a:pos x="T4" y="T5"/>
                </a:cxn>
                <a:cxn ang="0">
                  <a:pos x="T6" y="T7"/>
                </a:cxn>
                <a:cxn ang="0">
                  <a:pos x="T8" y="T9"/>
                </a:cxn>
              </a:cxnLst>
              <a:rect l="0" t="0" r="r" b="b"/>
              <a:pathLst>
                <a:path w="88" h="86">
                  <a:moveTo>
                    <a:pt x="44" y="0"/>
                  </a:moveTo>
                  <a:lnTo>
                    <a:pt x="88"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53" name="Freeform 154">
              <a:extLst>
                <a:ext uri="{FF2B5EF4-FFF2-40B4-BE49-F238E27FC236}">
                  <a16:creationId xmlns:a16="http://schemas.microsoft.com/office/drawing/2014/main" id="{12550896-94A2-4638-8242-75F5774DEE7E}"/>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Lst>
              <a:ahLst/>
              <a:cxnLst>
                <a:cxn ang="0">
                  <a:pos x="T0" y="T1"/>
                </a:cxn>
                <a:cxn ang="0">
                  <a:pos x="T2" y="T3"/>
                </a:cxn>
                <a:cxn ang="0">
                  <a:pos x="T4" y="T5"/>
                </a:cxn>
                <a:cxn ang="0">
                  <a:pos x="T6" y="T7"/>
                </a:cxn>
                <a:cxn ang="0">
                  <a:pos x="T8" y="T9"/>
                </a:cxn>
              </a:cxnLst>
              <a:rect l="0" t="0" r="r" b="b"/>
              <a:pathLst>
                <a:path w="87" h="86">
                  <a:moveTo>
                    <a:pt x="44" y="0"/>
                  </a:moveTo>
                  <a:lnTo>
                    <a:pt x="87" y="43"/>
                  </a:lnTo>
                  <a:lnTo>
                    <a:pt x="44" y="86"/>
                  </a:lnTo>
                  <a:lnTo>
                    <a:pt x="0" y="43"/>
                  </a:lnTo>
                  <a:lnTo>
                    <a:pt x="44" y="0"/>
                  </a:lnTo>
                  <a:close/>
                </a:path>
              </a:pathLst>
            </a:custGeom>
            <a:solidFill>
              <a:schemeClr val="accent1"/>
            </a:solidFill>
            <a:ln w="9525">
              <a:solidFill>
                <a:srgbClr val="000080"/>
              </a:solidFill>
              <a:prstDash val="solid"/>
              <a:round/>
              <a:headEnd/>
              <a:tailEnd/>
            </a:ln>
          </p:spPr>
          <p:txBody>
            <a:bodyPr/>
            <a:lstStyle/>
            <a:p>
              <a:endParaRPr lang="zh-CN" altLang="en-US"/>
            </a:p>
          </p:txBody>
        </p:sp>
        <p:sp>
          <p:nvSpPr>
            <p:cNvPr id="154" name="Freeform 155">
              <a:extLst>
                <a:ext uri="{FF2B5EF4-FFF2-40B4-BE49-F238E27FC236}">
                  <a16:creationId xmlns:a16="http://schemas.microsoft.com/office/drawing/2014/main" id="{C0C597CE-3FB5-446E-908A-691B134AFFE8}"/>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Lst>
              <a:ahLst/>
              <a:cxnLst>
                <a:cxn ang="0">
                  <a:pos x="T0" y="T1"/>
                </a:cxn>
                <a:cxn ang="0">
                  <a:pos x="T2" y="T3"/>
                </a:cxn>
                <a:cxn ang="0">
                  <a:pos x="T4" y="T5"/>
                </a:cxn>
                <a:cxn ang="0">
                  <a:pos x="T6" y="T7"/>
                </a:cxn>
                <a:cxn ang="0">
                  <a:pos x="T8" y="T9"/>
                </a:cxn>
              </a:cxnLst>
              <a:rect l="0" t="0" r="r" b="b"/>
              <a:pathLst>
                <a:path w="87" h="87">
                  <a:moveTo>
                    <a:pt x="44" y="0"/>
                  </a:moveTo>
                  <a:lnTo>
                    <a:pt x="87"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55" name="Rectangle 156">
              <a:extLst>
                <a:ext uri="{FF2B5EF4-FFF2-40B4-BE49-F238E27FC236}">
                  <a16:creationId xmlns:a16="http://schemas.microsoft.com/office/drawing/2014/main" id="{FAAB26E2-8938-480A-B77D-3DE03FEAC9D4}"/>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56" name="Rectangle 157">
              <a:extLst>
                <a:ext uri="{FF2B5EF4-FFF2-40B4-BE49-F238E27FC236}">
                  <a16:creationId xmlns:a16="http://schemas.microsoft.com/office/drawing/2014/main" id="{EF3BA52E-D726-4D09-A02D-6947D855856E}"/>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57" name="Rectangle 158">
              <a:extLst>
                <a:ext uri="{FF2B5EF4-FFF2-40B4-BE49-F238E27FC236}">
                  <a16:creationId xmlns:a16="http://schemas.microsoft.com/office/drawing/2014/main" id="{D24B71B7-7A7F-4F3A-B5C4-B5674ACE313A}"/>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58" name="Rectangle 159">
              <a:extLst>
                <a:ext uri="{FF2B5EF4-FFF2-40B4-BE49-F238E27FC236}">
                  <a16:creationId xmlns:a16="http://schemas.microsoft.com/office/drawing/2014/main" id="{DEC32E78-0EEE-4FF7-B7EE-4D70783913F7}"/>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59" name="Rectangle 160">
              <a:extLst>
                <a:ext uri="{FF2B5EF4-FFF2-40B4-BE49-F238E27FC236}">
                  <a16:creationId xmlns:a16="http://schemas.microsoft.com/office/drawing/2014/main" id="{E8710B1F-7509-4DFA-B651-9AFB9174E6C7}"/>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60" name="Rectangle 161">
              <a:extLst>
                <a:ext uri="{FF2B5EF4-FFF2-40B4-BE49-F238E27FC236}">
                  <a16:creationId xmlns:a16="http://schemas.microsoft.com/office/drawing/2014/main" id="{A194DBA8-1A63-42CD-AC5F-5583714948BC}"/>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61" name="Rectangle 162">
              <a:extLst>
                <a:ext uri="{FF2B5EF4-FFF2-40B4-BE49-F238E27FC236}">
                  <a16:creationId xmlns:a16="http://schemas.microsoft.com/office/drawing/2014/main" id="{5C2A1A03-46FB-49C0-A6AC-3B19F4474F5A}"/>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62" name="Rectangle 163">
              <a:extLst>
                <a:ext uri="{FF2B5EF4-FFF2-40B4-BE49-F238E27FC236}">
                  <a16:creationId xmlns:a16="http://schemas.microsoft.com/office/drawing/2014/main" id="{A02E48BA-FB5A-4CDD-AF63-99196545E466}"/>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63" name="Rectangle 164">
              <a:extLst>
                <a:ext uri="{FF2B5EF4-FFF2-40B4-BE49-F238E27FC236}">
                  <a16:creationId xmlns:a16="http://schemas.microsoft.com/office/drawing/2014/main" id="{9A1FEA7E-F453-43C9-AC18-02010EA432C7}"/>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64" name="Rectangle 165">
              <a:extLst>
                <a:ext uri="{FF2B5EF4-FFF2-40B4-BE49-F238E27FC236}">
                  <a16:creationId xmlns:a16="http://schemas.microsoft.com/office/drawing/2014/main" id="{1A51FF17-F74D-4DD3-ACC4-F0C87143A907}"/>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65" name="Rectangle 166">
              <a:extLst>
                <a:ext uri="{FF2B5EF4-FFF2-40B4-BE49-F238E27FC236}">
                  <a16:creationId xmlns:a16="http://schemas.microsoft.com/office/drawing/2014/main" id="{2DD52F9F-F526-4C1B-B46F-2D9B32D9A4B8}"/>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66" name="Rectangle 167">
              <a:extLst>
                <a:ext uri="{FF2B5EF4-FFF2-40B4-BE49-F238E27FC236}">
                  <a16:creationId xmlns:a16="http://schemas.microsoft.com/office/drawing/2014/main" id="{2C749451-F5DB-4DB2-A58A-BDCF5A169260}"/>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67" name="Rectangle 168">
              <a:extLst>
                <a:ext uri="{FF2B5EF4-FFF2-40B4-BE49-F238E27FC236}">
                  <a16:creationId xmlns:a16="http://schemas.microsoft.com/office/drawing/2014/main" id="{0CEBF3E5-4984-412C-BA7D-D5C0F3B7ED9C}"/>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68" name="Rectangle 169">
              <a:extLst>
                <a:ext uri="{FF2B5EF4-FFF2-40B4-BE49-F238E27FC236}">
                  <a16:creationId xmlns:a16="http://schemas.microsoft.com/office/drawing/2014/main" id="{EBF877B3-8F02-4A3E-864B-816614594DA3}"/>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69" name="Rectangle 170">
              <a:extLst>
                <a:ext uri="{FF2B5EF4-FFF2-40B4-BE49-F238E27FC236}">
                  <a16:creationId xmlns:a16="http://schemas.microsoft.com/office/drawing/2014/main" id="{C810735F-52A7-42C8-8EB8-7E8BFA362E84}"/>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70" name="Rectangle 171">
              <a:extLst>
                <a:ext uri="{FF2B5EF4-FFF2-40B4-BE49-F238E27FC236}">
                  <a16:creationId xmlns:a16="http://schemas.microsoft.com/office/drawing/2014/main" id="{7AB762FB-B566-4DF2-80EA-FE0380EA6C4C}"/>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71" name="Rectangle 172">
              <a:extLst>
                <a:ext uri="{FF2B5EF4-FFF2-40B4-BE49-F238E27FC236}">
                  <a16:creationId xmlns:a16="http://schemas.microsoft.com/office/drawing/2014/main" id="{95B04F1B-57E3-4DF5-9980-5431130EE176}"/>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72" name="Rectangle 173">
              <a:extLst>
                <a:ext uri="{FF2B5EF4-FFF2-40B4-BE49-F238E27FC236}">
                  <a16:creationId xmlns:a16="http://schemas.microsoft.com/office/drawing/2014/main" id="{A398F521-8673-4485-A087-190C55FA15BE}"/>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73" name="Rectangle 174">
              <a:extLst>
                <a:ext uri="{FF2B5EF4-FFF2-40B4-BE49-F238E27FC236}">
                  <a16:creationId xmlns:a16="http://schemas.microsoft.com/office/drawing/2014/main" id="{A36CBB70-0E3E-4183-A474-0385D5C93E94}"/>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74" name="Rectangle 175">
              <a:extLst>
                <a:ext uri="{FF2B5EF4-FFF2-40B4-BE49-F238E27FC236}">
                  <a16:creationId xmlns:a16="http://schemas.microsoft.com/office/drawing/2014/main" id="{1078A356-E3A2-4294-92AE-93A2DD97086D}"/>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75" name="Rectangle 176">
              <a:extLst>
                <a:ext uri="{FF2B5EF4-FFF2-40B4-BE49-F238E27FC236}">
                  <a16:creationId xmlns:a16="http://schemas.microsoft.com/office/drawing/2014/main" id="{A5EB1704-67C2-4B1F-9884-4A50D70F7E52}"/>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76" name="Rectangle 177">
              <a:extLst>
                <a:ext uri="{FF2B5EF4-FFF2-40B4-BE49-F238E27FC236}">
                  <a16:creationId xmlns:a16="http://schemas.microsoft.com/office/drawing/2014/main" id="{85B5876F-5139-4807-8076-E2C6F0253323}"/>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77" name="Rectangle 178">
              <a:extLst>
                <a:ext uri="{FF2B5EF4-FFF2-40B4-BE49-F238E27FC236}">
                  <a16:creationId xmlns:a16="http://schemas.microsoft.com/office/drawing/2014/main" id="{4010CE22-EEA2-4EFE-A639-3C85E629DC40}"/>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8" name="Line 179">
              <a:extLst>
                <a:ext uri="{FF2B5EF4-FFF2-40B4-BE49-F238E27FC236}">
                  <a16:creationId xmlns:a16="http://schemas.microsoft.com/office/drawing/2014/main" id="{9A0FFECA-E59C-4727-B0BC-E1B3B4D5640E}"/>
                </a:ext>
              </a:extLst>
            </p:cNvPr>
            <p:cNvSpPr>
              <a:spLocks noChangeShapeType="1"/>
            </p:cNvSpPr>
            <p:nvPr/>
          </p:nvSpPr>
          <p:spPr bwMode="auto">
            <a:xfrm>
              <a:off x="3181" y="3456"/>
              <a:ext cx="0"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9" name="Freeform 180">
              <a:extLst>
                <a:ext uri="{FF2B5EF4-FFF2-40B4-BE49-F238E27FC236}">
                  <a16:creationId xmlns:a16="http://schemas.microsoft.com/office/drawing/2014/main" id="{50F7E0DC-182B-48DD-A0D7-47B221F1175D}"/>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Lst>
              <a:ahLst/>
              <a:cxnLst>
                <a:cxn ang="0">
                  <a:pos x="T0" y="T1"/>
                </a:cxn>
                <a:cxn ang="0">
                  <a:pos x="T2" y="T3"/>
                </a:cxn>
                <a:cxn ang="0">
                  <a:pos x="T4" y="T5"/>
                </a:cxn>
                <a:cxn ang="0">
                  <a:pos x="T6" y="T7"/>
                </a:cxn>
                <a:cxn ang="0">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180" name="Freeform 181">
              <a:extLst>
                <a:ext uri="{FF2B5EF4-FFF2-40B4-BE49-F238E27FC236}">
                  <a16:creationId xmlns:a16="http://schemas.microsoft.com/office/drawing/2014/main" id="{279F4EF2-440A-489D-B1F0-602107CC5795}"/>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chemeClr val="hlink"/>
            </a:solidFill>
            <a:ln w="9525">
              <a:solidFill>
                <a:schemeClr val="hlink"/>
              </a:solidFill>
              <a:prstDash val="solid"/>
              <a:round/>
              <a:headEnd/>
              <a:tailEnd/>
            </a:ln>
          </p:spPr>
          <p:txBody>
            <a:bodyPr/>
            <a:lstStyle/>
            <a:p>
              <a:endParaRPr lang="zh-CN" altLang="en-US"/>
            </a:p>
          </p:txBody>
        </p:sp>
      </p:grpSp>
      <p:sp>
        <p:nvSpPr>
          <p:cNvPr id="181" name="Rectangle 182">
            <a:extLst>
              <a:ext uri="{FF2B5EF4-FFF2-40B4-BE49-F238E27FC236}">
                <a16:creationId xmlns:a16="http://schemas.microsoft.com/office/drawing/2014/main" id="{0DA45373-8B62-4FCA-9172-3772B15067C1}"/>
              </a:ext>
            </a:extLst>
          </p:cNvPr>
          <p:cNvSpPr>
            <a:spLocks noChangeArrowheads="1"/>
          </p:cNvSpPr>
          <p:nvPr/>
        </p:nvSpPr>
        <p:spPr bwMode="auto">
          <a:xfrm>
            <a:off x="3617912" y="378564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ko-KR" sz="1400" dirty="0">
              <a:ea typeface="Gulim" pitchFamily="34" charset="-127"/>
            </a:endParaRPr>
          </a:p>
        </p:txBody>
      </p:sp>
      <p:sp>
        <p:nvSpPr>
          <p:cNvPr id="182" name="Line 183">
            <a:extLst>
              <a:ext uri="{FF2B5EF4-FFF2-40B4-BE49-F238E27FC236}">
                <a16:creationId xmlns:a16="http://schemas.microsoft.com/office/drawing/2014/main" id="{3C076483-F393-4906-B707-E375587F8832}"/>
              </a:ext>
            </a:extLst>
          </p:cNvPr>
          <p:cNvSpPr>
            <a:spLocks noChangeShapeType="1"/>
          </p:cNvSpPr>
          <p:nvPr/>
        </p:nvSpPr>
        <p:spPr bwMode="auto">
          <a:xfrm flipV="1">
            <a:off x="5294312" y="3633241"/>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 name="Text Box 184">
            <a:extLst>
              <a:ext uri="{FF2B5EF4-FFF2-40B4-BE49-F238E27FC236}">
                <a16:creationId xmlns:a16="http://schemas.microsoft.com/office/drawing/2014/main" id="{59A7E9DE-0493-42FD-BCC1-D4D7A191CD12}"/>
              </a:ext>
            </a:extLst>
          </p:cNvPr>
          <p:cNvSpPr txBox="1">
            <a:spLocks noChangeArrowheads="1"/>
          </p:cNvSpPr>
          <p:nvPr/>
        </p:nvSpPr>
        <p:spPr bwMode="auto">
          <a:xfrm>
            <a:off x="2216288" y="4547640"/>
            <a:ext cx="1219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1400" b="1">
                <a:latin typeface="微软雅黑" pitchFamily="34" charset="-122"/>
                <a:ea typeface="微软雅黑" pitchFamily="34" charset="-122"/>
              </a:defRPr>
            </a:lvl1pPr>
          </a:lstStyle>
          <a:p>
            <a:r>
              <a:rPr lang="zh-CN" altLang="en-US" dirty="0"/>
              <a:t>如果聚类质量被提高</a:t>
            </a:r>
            <a:r>
              <a:rPr lang="en-US" altLang="zh-CN" dirty="0"/>
              <a:t>,</a:t>
            </a:r>
            <a:r>
              <a:rPr lang="zh-CN" altLang="en-US" dirty="0"/>
              <a:t>则代替原中心</a:t>
            </a:r>
            <a:endParaRPr lang="en-US" altLang="zh-CN" dirty="0"/>
          </a:p>
        </p:txBody>
      </p:sp>
      <p:sp>
        <p:nvSpPr>
          <p:cNvPr id="184" name="Text Box 185">
            <a:extLst>
              <a:ext uri="{FF2B5EF4-FFF2-40B4-BE49-F238E27FC236}">
                <a16:creationId xmlns:a16="http://schemas.microsoft.com/office/drawing/2014/main" id="{F1D17731-648F-4585-905E-96E38B09F5DE}"/>
              </a:ext>
            </a:extLst>
          </p:cNvPr>
          <p:cNvSpPr txBox="1">
            <a:spLocks noChangeArrowheads="1"/>
          </p:cNvSpPr>
          <p:nvPr/>
        </p:nvSpPr>
        <p:spPr bwMode="auto">
          <a:xfrm>
            <a:off x="580257" y="4503360"/>
            <a:ext cx="137910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pPr>
            <a:r>
              <a:rPr lang="en-US" altLang="ko-KR" sz="2000" b="1" dirty="0">
                <a:ea typeface="Gulim" pitchFamily="34" charset="-127"/>
              </a:rPr>
              <a:t>Do loop</a:t>
            </a:r>
          </a:p>
          <a:p>
            <a:pPr algn="l">
              <a:spcBef>
                <a:spcPts val="0"/>
              </a:spcBef>
            </a:pPr>
            <a:r>
              <a:rPr lang="en-US" altLang="ko-KR" sz="2000" b="1" dirty="0">
                <a:ea typeface="Gulim" pitchFamily="34" charset="-127"/>
              </a:rPr>
              <a:t>Until no change</a:t>
            </a:r>
          </a:p>
        </p:txBody>
      </p:sp>
      <p:grpSp>
        <p:nvGrpSpPr>
          <p:cNvPr id="185" name="Group 186">
            <a:extLst>
              <a:ext uri="{FF2B5EF4-FFF2-40B4-BE49-F238E27FC236}">
                <a16:creationId xmlns:a16="http://schemas.microsoft.com/office/drawing/2014/main" id="{EF71E8B9-1D68-47E0-B82A-C52CAD4A6CAF}"/>
              </a:ext>
            </a:extLst>
          </p:cNvPr>
          <p:cNvGrpSpPr>
            <a:grpSpLocks/>
          </p:cNvGrpSpPr>
          <p:nvPr/>
        </p:nvGrpSpPr>
        <p:grpSpPr bwMode="auto">
          <a:xfrm>
            <a:off x="6781800" y="4130129"/>
            <a:ext cx="2176462" cy="2035175"/>
            <a:chOff x="4297" y="2905"/>
            <a:chExt cx="1371" cy="1282"/>
          </a:xfrm>
        </p:grpSpPr>
        <p:sp>
          <p:nvSpPr>
            <p:cNvPr id="186" name="Rectangle 187">
              <a:extLst>
                <a:ext uri="{FF2B5EF4-FFF2-40B4-BE49-F238E27FC236}">
                  <a16:creationId xmlns:a16="http://schemas.microsoft.com/office/drawing/2014/main" id="{3B62DB90-2526-4B07-83F8-63C70F5C13F8}"/>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zh-CN" altLang="en-US"/>
            </a:p>
          </p:txBody>
        </p:sp>
        <p:sp>
          <p:nvSpPr>
            <p:cNvPr id="187" name="Rectangle 188">
              <a:extLst>
                <a:ext uri="{FF2B5EF4-FFF2-40B4-BE49-F238E27FC236}">
                  <a16:creationId xmlns:a16="http://schemas.microsoft.com/office/drawing/2014/main" id="{74515704-CAAE-4385-A4CD-CFAD71F63EA6}"/>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8" name="Line 189">
              <a:extLst>
                <a:ext uri="{FF2B5EF4-FFF2-40B4-BE49-F238E27FC236}">
                  <a16:creationId xmlns:a16="http://schemas.microsoft.com/office/drawing/2014/main" id="{04930281-1029-42E1-9BC9-DA400254815F}"/>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190">
              <a:extLst>
                <a:ext uri="{FF2B5EF4-FFF2-40B4-BE49-F238E27FC236}">
                  <a16:creationId xmlns:a16="http://schemas.microsoft.com/office/drawing/2014/main" id="{614E5C62-F3D7-4D59-B46D-35317BF3A751}"/>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Line 191">
              <a:extLst>
                <a:ext uri="{FF2B5EF4-FFF2-40B4-BE49-F238E27FC236}">
                  <a16:creationId xmlns:a16="http://schemas.microsoft.com/office/drawing/2014/main" id="{5F7768F5-3C98-4C7B-8103-36DB79F1B1D6}"/>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 name="Line 192">
              <a:extLst>
                <a:ext uri="{FF2B5EF4-FFF2-40B4-BE49-F238E27FC236}">
                  <a16:creationId xmlns:a16="http://schemas.microsoft.com/office/drawing/2014/main" id="{1A6779D4-6170-4E29-9044-EB74B6D62EE5}"/>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Line 193">
              <a:extLst>
                <a:ext uri="{FF2B5EF4-FFF2-40B4-BE49-F238E27FC236}">
                  <a16:creationId xmlns:a16="http://schemas.microsoft.com/office/drawing/2014/main" id="{29533844-ECE9-41AF-87B6-95AD147C4760}"/>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Line 194">
              <a:extLst>
                <a:ext uri="{FF2B5EF4-FFF2-40B4-BE49-F238E27FC236}">
                  <a16:creationId xmlns:a16="http://schemas.microsoft.com/office/drawing/2014/main" id="{BAB190BA-27D0-476C-95E0-07ECEC78525B}"/>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Line 195">
              <a:extLst>
                <a:ext uri="{FF2B5EF4-FFF2-40B4-BE49-F238E27FC236}">
                  <a16:creationId xmlns:a16="http://schemas.microsoft.com/office/drawing/2014/main" id="{A8132906-C5DB-4920-9E7F-E68B6724C7CA}"/>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Line 196">
              <a:extLst>
                <a:ext uri="{FF2B5EF4-FFF2-40B4-BE49-F238E27FC236}">
                  <a16:creationId xmlns:a16="http://schemas.microsoft.com/office/drawing/2014/main" id="{2C0D911A-1240-41BA-85D6-B45A9D9CDA67}"/>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197">
              <a:extLst>
                <a:ext uri="{FF2B5EF4-FFF2-40B4-BE49-F238E27FC236}">
                  <a16:creationId xmlns:a16="http://schemas.microsoft.com/office/drawing/2014/main" id="{63E92506-F17D-4F9D-9EFD-C3C1B30A99ED}"/>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198">
              <a:extLst>
                <a:ext uri="{FF2B5EF4-FFF2-40B4-BE49-F238E27FC236}">
                  <a16:creationId xmlns:a16="http://schemas.microsoft.com/office/drawing/2014/main" id="{AB313255-7325-4508-B5FA-5964066A3915}"/>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199">
              <a:extLst>
                <a:ext uri="{FF2B5EF4-FFF2-40B4-BE49-F238E27FC236}">
                  <a16:creationId xmlns:a16="http://schemas.microsoft.com/office/drawing/2014/main" id="{144C656E-8F52-469C-8558-D1206C0FD04D}"/>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Line 200">
              <a:extLst>
                <a:ext uri="{FF2B5EF4-FFF2-40B4-BE49-F238E27FC236}">
                  <a16:creationId xmlns:a16="http://schemas.microsoft.com/office/drawing/2014/main" id="{75312C79-D988-4B68-B683-EF001B772203}"/>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201">
              <a:extLst>
                <a:ext uri="{FF2B5EF4-FFF2-40B4-BE49-F238E27FC236}">
                  <a16:creationId xmlns:a16="http://schemas.microsoft.com/office/drawing/2014/main" id="{925BBB11-C072-463C-822B-57FE66C4200D}"/>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202">
              <a:extLst>
                <a:ext uri="{FF2B5EF4-FFF2-40B4-BE49-F238E27FC236}">
                  <a16:creationId xmlns:a16="http://schemas.microsoft.com/office/drawing/2014/main" id="{5DAA1320-82F3-4148-8307-CEB2B9791BE6}"/>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203">
              <a:extLst>
                <a:ext uri="{FF2B5EF4-FFF2-40B4-BE49-F238E27FC236}">
                  <a16:creationId xmlns:a16="http://schemas.microsoft.com/office/drawing/2014/main" id="{001D3FC7-05F9-459F-9EA0-566E935FE383}"/>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204">
              <a:extLst>
                <a:ext uri="{FF2B5EF4-FFF2-40B4-BE49-F238E27FC236}">
                  <a16:creationId xmlns:a16="http://schemas.microsoft.com/office/drawing/2014/main" id="{782B653D-5CE4-4CE5-91A6-24DF2471C738}"/>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205">
              <a:extLst>
                <a:ext uri="{FF2B5EF4-FFF2-40B4-BE49-F238E27FC236}">
                  <a16:creationId xmlns:a16="http://schemas.microsoft.com/office/drawing/2014/main" id="{D1267618-76E0-4158-B293-41B3E4DFC8BC}"/>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206">
              <a:extLst>
                <a:ext uri="{FF2B5EF4-FFF2-40B4-BE49-F238E27FC236}">
                  <a16:creationId xmlns:a16="http://schemas.microsoft.com/office/drawing/2014/main" id="{CAF3FA9C-3DE9-441E-B494-C14D2CB07E52}"/>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207">
              <a:extLst>
                <a:ext uri="{FF2B5EF4-FFF2-40B4-BE49-F238E27FC236}">
                  <a16:creationId xmlns:a16="http://schemas.microsoft.com/office/drawing/2014/main" id="{D0D354B1-C2E0-42D7-9287-76E751FFF9EA}"/>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Line 208">
              <a:extLst>
                <a:ext uri="{FF2B5EF4-FFF2-40B4-BE49-F238E27FC236}">
                  <a16:creationId xmlns:a16="http://schemas.microsoft.com/office/drawing/2014/main" id="{3B2F3E4F-D4F4-4CBD-BE52-F14DCE24D586}"/>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Rectangle 209">
              <a:extLst>
                <a:ext uri="{FF2B5EF4-FFF2-40B4-BE49-F238E27FC236}">
                  <a16:creationId xmlns:a16="http://schemas.microsoft.com/office/drawing/2014/main" id="{CE7C43B4-53BB-4C8B-A05C-2CBBB9DB7CE9}"/>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Line 210">
              <a:extLst>
                <a:ext uri="{FF2B5EF4-FFF2-40B4-BE49-F238E27FC236}">
                  <a16:creationId xmlns:a16="http://schemas.microsoft.com/office/drawing/2014/main" id="{2EE16D11-83F0-4147-AA5A-6654C3C71C99}"/>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211">
              <a:extLst>
                <a:ext uri="{FF2B5EF4-FFF2-40B4-BE49-F238E27FC236}">
                  <a16:creationId xmlns:a16="http://schemas.microsoft.com/office/drawing/2014/main" id="{79E8A7DE-352F-4167-AA6B-077B800020A9}"/>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Line 212">
              <a:extLst>
                <a:ext uri="{FF2B5EF4-FFF2-40B4-BE49-F238E27FC236}">
                  <a16:creationId xmlns:a16="http://schemas.microsoft.com/office/drawing/2014/main" id="{FF0D89D5-9E7A-40C1-A389-F405B391A4AF}"/>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213">
              <a:extLst>
                <a:ext uri="{FF2B5EF4-FFF2-40B4-BE49-F238E27FC236}">
                  <a16:creationId xmlns:a16="http://schemas.microsoft.com/office/drawing/2014/main" id="{119590AC-B09E-4CB7-997D-5D98D1C5B95D}"/>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214">
              <a:extLst>
                <a:ext uri="{FF2B5EF4-FFF2-40B4-BE49-F238E27FC236}">
                  <a16:creationId xmlns:a16="http://schemas.microsoft.com/office/drawing/2014/main" id="{6AE3F133-23A4-413D-B6E8-8CE58BFFCEAC}"/>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Line 215">
              <a:extLst>
                <a:ext uri="{FF2B5EF4-FFF2-40B4-BE49-F238E27FC236}">
                  <a16:creationId xmlns:a16="http://schemas.microsoft.com/office/drawing/2014/main" id="{05890A38-DE01-4216-9E3A-95F5861A93B2}"/>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216">
              <a:extLst>
                <a:ext uri="{FF2B5EF4-FFF2-40B4-BE49-F238E27FC236}">
                  <a16:creationId xmlns:a16="http://schemas.microsoft.com/office/drawing/2014/main" id="{39892D22-F410-4AC7-B661-0D6E69D02164}"/>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217">
              <a:extLst>
                <a:ext uri="{FF2B5EF4-FFF2-40B4-BE49-F238E27FC236}">
                  <a16:creationId xmlns:a16="http://schemas.microsoft.com/office/drawing/2014/main" id="{F0861D10-C2DD-4E4D-9A2E-957E3A171E62}"/>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Line 218">
              <a:extLst>
                <a:ext uri="{FF2B5EF4-FFF2-40B4-BE49-F238E27FC236}">
                  <a16:creationId xmlns:a16="http://schemas.microsoft.com/office/drawing/2014/main" id="{25BC96DD-659F-429C-A1D3-FF133456A7A2}"/>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Line 219">
              <a:extLst>
                <a:ext uri="{FF2B5EF4-FFF2-40B4-BE49-F238E27FC236}">
                  <a16:creationId xmlns:a16="http://schemas.microsoft.com/office/drawing/2014/main" id="{F3E960CC-163D-4C7F-84DE-54B0AD64F407}"/>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Line 220">
              <a:extLst>
                <a:ext uri="{FF2B5EF4-FFF2-40B4-BE49-F238E27FC236}">
                  <a16:creationId xmlns:a16="http://schemas.microsoft.com/office/drawing/2014/main" id="{FF70A1CE-5790-4F85-BC27-CC33106631DA}"/>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221">
              <a:extLst>
                <a:ext uri="{FF2B5EF4-FFF2-40B4-BE49-F238E27FC236}">
                  <a16:creationId xmlns:a16="http://schemas.microsoft.com/office/drawing/2014/main" id="{48752493-5B83-47A4-883A-C6AE0C5506DD}"/>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Line 222">
              <a:extLst>
                <a:ext uri="{FF2B5EF4-FFF2-40B4-BE49-F238E27FC236}">
                  <a16:creationId xmlns:a16="http://schemas.microsoft.com/office/drawing/2014/main" id="{9C845774-35DD-4D21-AF4B-7F034857334C}"/>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223">
              <a:extLst>
                <a:ext uri="{FF2B5EF4-FFF2-40B4-BE49-F238E27FC236}">
                  <a16:creationId xmlns:a16="http://schemas.microsoft.com/office/drawing/2014/main" id="{F60869E8-CB26-44E7-BB00-D074BABC995D}"/>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Line 224">
              <a:extLst>
                <a:ext uri="{FF2B5EF4-FFF2-40B4-BE49-F238E27FC236}">
                  <a16:creationId xmlns:a16="http://schemas.microsoft.com/office/drawing/2014/main" id="{06DDE7A7-4748-43AC-89BD-24828D28BB69}"/>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 name="Line 225">
              <a:extLst>
                <a:ext uri="{FF2B5EF4-FFF2-40B4-BE49-F238E27FC236}">
                  <a16:creationId xmlns:a16="http://schemas.microsoft.com/office/drawing/2014/main" id="{BDDAFA05-F536-435D-B544-EE99B3DB3D9B}"/>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 name="Line 226">
              <a:extLst>
                <a:ext uri="{FF2B5EF4-FFF2-40B4-BE49-F238E27FC236}">
                  <a16:creationId xmlns:a16="http://schemas.microsoft.com/office/drawing/2014/main" id="{01138426-8723-4235-9A37-E92D1BA3ADFD}"/>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227">
              <a:extLst>
                <a:ext uri="{FF2B5EF4-FFF2-40B4-BE49-F238E27FC236}">
                  <a16:creationId xmlns:a16="http://schemas.microsoft.com/office/drawing/2014/main" id="{35E4CFD4-8EAB-4AA7-BD39-41C02AB942A5}"/>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228">
              <a:extLst>
                <a:ext uri="{FF2B5EF4-FFF2-40B4-BE49-F238E27FC236}">
                  <a16:creationId xmlns:a16="http://schemas.microsoft.com/office/drawing/2014/main" id="{1A1CE89C-272A-403D-BFD7-904E092FC9DD}"/>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229">
              <a:extLst>
                <a:ext uri="{FF2B5EF4-FFF2-40B4-BE49-F238E27FC236}">
                  <a16:creationId xmlns:a16="http://schemas.microsoft.com/office/drawing/2014/main" id="{20658C41-0B3E-4171-AD86-611F255A6EA9}"/>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230">
              <a:extLst>
                <a:ext uri="{FF2B5EF4-FFF2-40B4-BE49-F238E27FC236}">
                  <a16:creationId xmlns:a16="http://schemas.microsoft.com/office/drawing/2014/main" id="{53C0AB8A-63BF-46C1-92A8-16B6E8B11DDC}"/>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231">
              <a:extLst>
                <a:ext uri="{FF2B5EF4-FFF2-40B4-BE49-F238E27FC236}">
                  <a16:creationId xmlns:a16="http://schemas.microsoft.com/office/drawing/2014/main" id="{7FD65BCA-9A8D-4241-96F6-8DDE250584FD}"/>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232">
              <a:extLst>
                <a:ext uri="{FF2B5EF4-FFF2-40B4-BE49-F238E27FC236}">
                  <a16:creationId xmlns:a16="http://schemas.microsoft.com/office/drawing/2014/main" id="{F72576E2-5249-42C2-ACB5-D97E8A43F992}"/>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233">
              <a:extLst>
                <a:ext uri="{FF2B5EF4-FFF2-40B4-BE49-F238E27FC236}">
                  <a16:creationId xmlns:a16="http://schemas.microsoft.com/office/drawing/2014/main" id="{D0855D50-9FF1-4B62-9106-F91E85C86C4C}"/>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Freeform 234">
              <a:extLst>
                <a:ext uri="{FF2B5EF4-FFF2-40B4-BE49-F238E27FC236}">
                  <a16:creationId xmlns:a16="http://schemas.microsoft.com/office/drawing/2014/main" id="{4F49127C-5AFA-4412-A447-E394DADCF7DD}"/>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34" name="Freeform 235">
              <a:extLst>
                <a:ext uri="{FF2B5EF4-FFF2-40B4-BE49-F238E27FC236}">
                  <a16:creationId xmlns:a16="http://schemas.microsoft.com/office/drawing/2014/main" id="{1BCEFD6A-8908-4AC7-AC64-F95B302972F1}"/>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Lst>
              <a:ahLst/>
              <a:cxnLst>
                <a:cxn ang="0">
                  <a:pos x="T0" y="T1"/>
                </a:cxn>
                <a:cxn ang="0">
                  <a:pos x="T2" y="T3"/>
                </a:cxn>
                <a:cxn ang="0">
                  <a:pos x="T4" y="T5"/>
                </a:cxn>
                <a:cxn ang="0">
                  <a:pos x="T6" y="T7"/>
                </a:cxn>
                <a:cxn ang="0">
                  <a:pos x="T8" y="T9"/>
                </a:cxn>
              </a:cxnLst>
              <a:rect l="0" t="0" r="r" b="b"/>
              <a:pathLst>
                <a:path w="88" h="87">
                  <a:moveTo>
                    <a:pt x="44" y="0"/>
                  </a:moveTo>
                  <a:lnTo>
                    <a:pt x="88"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35" name="Freeform 236">
              <a:extLst>
                <a:ext uri="{FF2B5EF4-FFF2-40B4-BE49-F238E27FC236}">
                  <a16:creationId xmlns:a16="http://schemas.microsoft.com/office/drawing/2014/main" id="{74E0A2BA-4D62-4CE6-BB1F-3B020F401C9B}"/>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Lst>
              <a:ahLst/>
              <a:cxnLst>
                <a:cxn ang="0">
                  <a:pos x="T0" y="T1"/>
                </a:cxn>
                <a:cxn ang="0">
                  <a:pos x="T2" y="T3"/>
                </a:cxn>
                <a:cxn ang="0">
                  <a:pos x="T4" y="T5"/>
                </a:cxn>
                <a:cxn ang="0">
                  <a:pos x="T6" y="T7"/>
                </a:cxn>
                <a:cxn ang="0">
                  <a:pos x="T8" y="T9"/>
                </a:cxn>
              </a:cxnLst>
              <a:rect l="0" t="0" r="r" b="b"/>
              <a:pathLst>
                <a:path w="87" h="87">
                  <a:moveTo>
                    <a:pt x="44" y="0"/>
                  </a:moveTo>
                  <a:lnTo>
                    <a:pt x="87" y="44"/>
                  </a:lnTo>
                  <a:lnTo>
                    <a:pt x="44" y="87"/>
                  </a:lnTo>
                  <a:lnTo>
                    <a:pt x="0" y="44"/>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36" name="Freeform 237">
              <a:extLst>
                <a:ext uri="{FF2B5EF4-FFF2-40B4-BE49-F238E27FC236}">
                  <a16:creationId xmlns:a16="http://schemas.microsoft.com/office/drawing/2014/main" id="{D362936F-F85D-4BC4-85D9-8BD97F5203F4}"/>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Lst>
              <a:ahLst/>
              <a:cxnLst>
                <a:cxn ang="0">
                  <a:pos x="T0" y="T1"/>
                </a:cxn>
                <a:cxn ang="0">
                  <a:pos x="T2" y="T3"/>
                </a:cxn>
                <a:cxn ang="0">
                  <a:pos x="T4" y="T5"/>
                </a:cxn>
                <a:cxn ang="0">
                  <a:pos x="T6" y="T7"/>
                </a:cxn>
                <a:cxn ang="0">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37" name="Freeform 238">
              <a:extLst>
                <a:ext uri="{FF2B5EF4-FFF2-40B4-BE49-F238E27FC236}">
                  <a16:creationId xmlns:a16="http://schemas.microsoft.com/office/drawing/2014/main" id="{1D2A4103-27C0-43E7-BDCA-01C733AD3DD1}"/>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sp>
          <p:nvSpPr>
            <p:cNvPr id="238" name="Freeform 239">
              <a:extLst>
                <a:ext uri="{FF2B5EF4-FFF2-40B4-BE49-F238E27FC236}">
                  <a16:creationId xmlns:a16="http://schemas.microsoft.com/office/drawing/2014/main" id="{779F3D3A-46AE-4BB2-88C1-A1578FA15416}"/>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Lst>
              <a:ahLst/>
              <a:cxnLst>
                <a:cxn ang="0">
                  <a:pos x="T0" y="T1"/>
                </a:cxn>
                <a:cxn ang="0">
                  <a:pos x="T2" y="T3"/>
                </a:cxn>
                <a:cxn ang="0">
                  <a:pos x="T4" y="T5"/>
                </a:cxn>
                <a:cxn ang="0">
                  <a:pos x="T6" y="T7"/>
                </a:cxn>
                <a:cxn ang="0">
                  <a:pos x="T8" y="T9"/>
                </a:cxn>
              </a:cxnLst>
              <a:rect l="0" t="0" r="r" b="b"/>
              <a:pathLst>
                <a:path w="88" h="86">
                  <a:moveTo>
                    <a:pt x="44" y="0"/>
                  </a:moveTo>
                  <a:lnTo>
                    <a:pt x="88"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39" name="Freeform 240">
              <a:extLst>
                <a:ext uri="{FF2B5EF4-FFF2-40B4-BE49-F238E27FC236}">
                  <a16:creationId xmlns:a16="http://schemas.microsoft.com/office/drawing/2014/main" id="{940EE6FA-32D2-4DE2-A00C-6CE706402C5B}"/>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chemeClr val="hlink"/>
            </a:solidFill>
            <a:ln w="9525">
              <a:solidFill>
                <a:schemeClr val="hlink"/>
              </a:solidFill>
              <a:prstDash val="solid"/>
              <a:round/>
              <a:headEnd/>
              <a:tailEnd/>
            </a:ln>
          </p:spPr>
          <p:txBody>
            <a:bodyPr/>
            <a:lstStyle/>
            <a:p>
              <a:endParaRPr lang="zh-CN" altLang="en-US"/>
            </a:p>
          </p:txBody>
        </p:sp>
        <p:sp>
          <p:nvSpPr>
            <p:cNvPr id="240" name="Freeform 241">
              <a:extLst>
                <a:ext uri="{FF2B5EF4-FFF2-40B4-BE49-F238E27FC236}">
                  <a16:creationId xmlns:a16="http://schemas.microsoft.com/office/drawing/2014/main" id="{F70DB34C-DCB9-40CA-8B97-45DFF1A6CFDF}"/>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Lst>
              <a:ahLst/>
              <a:cxnLst>
                <a:cxn ang="0">
                  <a:pos x="T0" y="T1"/>
                </a:cxn>
                <a:cxn ang="0">
                  <a:pos x="T2" y="T3"/>
                </a:cxn>
                <a:cxn ang="0">
                  <a:pos x="T4" y="T5"/>
                </a:cxn>
                <a:cxn ang="0">
                  <a:pos x="T6" y="T7"/>
                </a:cxn>
                <a:cxn ang="0">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41" name="Freeform 242">
              <a:extLst>
                <a:ext uri="{FF2B5EF4-FFF2-40B4-BE49-F238E27FC236}">
                  <a16:creationId xmlns:a16="http://schemas.microsoft.com/office/drawing/2014/main" id="{B15A17DF-AF44-473F-81A7-6D4EE8A2EECA}"/>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Lst>
              <a:ahLst/>
              <a:cxnLst>
                <a:cxn ang="0">
                  <a:pos x="T0" y="T1"/>
                </a:cxn>
                <a:cxn ang="0">
                  <a:pos x="T2" y="T3"/>
                </a:cxn>
                <a:cxn ang="0">
                  <a:pos x="T4" y="T5"/>
                </a:cxn>
                <a:cxn ang="0">
                  <a:pos x="T6" y="T7"/>
                </a:cxn>
                <a:cxn ang="0">
                  <a:pos x="T8" y="T9"/>
                </a:cxn>
              </a:cxnLst>
              <a:rect l="0" t="0" r="r" b="b"/>
              <a:pathLst>
                <a:path w="87" h="87">
                  <a:moveTo>
                    <a:pt x="44" y="0"/>
                  </a:moveTo>
                  <a:lnTo>
                    <a:pt x="87"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242" name="Rectangle 243">
              <a:extLst>
                <a:ext uri="{FF2B5EF4-FFF2-40B4-BE49-F238E27FC236}">
                  <a16:creationId xmlns:a16="http://schemas.microsoft.com/office/drawing/2014/main" id="{47978F66-AF60-4D2D-9BDC-7B03CC88E29E}"/>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3" name="Rectangle 244">
              <a:extLst>
                <a:ext uri="{FF2B5EF4-FFF2-40B4-BE49-F238E27FC236}">
                  <a16:creationId xmlns:a16="http://schemas.microsoft.com/office/drawing/2014/main" id="{52900500-31FE-4D3B-8EB1-E76DCE07B34D}"/>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4" name="Rectangle 245">
              <a:extLst>
                <a:ext uri="{FF2B5EF4-FFF2-40B4-BE49-F238E27FC236}">
                  <a16:creationId xmlns:a16="http://schemas.microsoft.com/office/drawing/2014/main" id="{F1503057-67CB-48F6-881C-3E26B8C1D968}"/>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5" name="Rectangle 246">
              <a:extLst>
                <a:ext uri="{FF2B5EF4-FFF2-40B4-BE49-F238E27FC236}">
                  <a16:creationId xmlns:a16="http://schemas.microsoft.com/office/drawing/2014/main" id="{4BFFDF7B-682E-4528-872C-A1A11D1317C5}"/>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6" name="Rectangle 247">
              <a:extLst>
                <a:ext uri="{FF2B5EF4-FFF2-40B4-BE49-F238E27FC236}">
                  <a16:creationId xmlns:a16="http://schemas.microsoft.com/office/drawing/2014/main" id="{7716ABBE-C83B-4731-AD48-65F2AB426F11}"/>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7" name="Rectangle 248">
              <a:extLst>
                <a:ext uri="{FF2B5EF4-FFF2-40B4-BE49-F238E27FC236}">
                  <a16:creationId xmlns:a16="http://schemas.microsoft.com/office/drawing/2014/main" id="{57C734AC-459B-4BDA-A554-D6705A95E5F4}"/>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8" name="Rectangle 249">
              <a:extLst>
                <a:ext uri="{FF2B5EF4-FFF2-40B4-BE49-F238E27FC236}">
                  <a16:creationId xmlns:a16="http://schemas.microsoft.com/office/drawing/2014/main" id="{AB1C54B9-361A-4699-9BB3-037C73CEC9F1}"/>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9" name="Rectangle 250">
              <a:extLst>
                <a:ext uri="{FF2B5EF4-FFF2-40B4-BE49-F238E27FC236}">
                  <a16:creationId xmlns:a16="http://schemas.microsoft.com/office/drawing/2014/main" id="{71FEEF6B-E239-4B4F-92AB-A1C2FF4AF27B}"/>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50" name="Rectangle 251">
              <a:extLst>
                <a:ext uri="{FF2B5EF4-FFF2-40B4-BE49-F238E27FC236}">
                  <a16:creationId xmlns:a16="http://schemas.microsoft.com/office/drawing/2014/main" id="{3250518B-70AF-4148-8BA8-7DCE816B9C57}"/>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51" name="Rectangle 252">
              <a:extLst>
                <a:ext uri="{FF2B5EF4-FFF2-40B4-BE49-F238E27FC236}">
                  <a16:creationId xmlns:a16="http://schemas.microsoft.com/office/drawing/2014/main" id="{74DD5562-4FAA-44D8-A559-F41BD5AC02ED}"/>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52" name="Rectangle 253">
              <a:extLst>
                <a:ext uri="{FF2B5EF4-FFF2-40B4-BE49-F238E27FC236}">
                  <a16:creationId xmlns:a16="http://schemas.microsoft.com/office/drawing/2014/main" id="{63974F02-5516-485A-8639-59220686E4FA}"/>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53" name="Rectangle 254">
              <a:extLst>
                <a:ext uri="{FF2B5EF4-FFF2-40B4-BE49-F238E27FC236}">
                  <a16:creationId xmlns:a16="http://schemas.microsoft.com/office/drawing/2014/main" id="{A0DB4185-64E7-4E6D-9407-3F1E0D311CE2}"/>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54" name="Rectangle 255">
              <a:extLst>
                <a:ext uri="{FF2B5EF4-FFF2-40B4-BE49-F238E27FC236}">
                  <a16:creationId xmlns:a16="http://schemas.microsoft.com/office/drawing/2014/main" id="{D1AC672A-C50E-411D-B3A1-79AED9A0CFBB}"/>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55" name="Rectangle 256">
              <a:extLst>
                <a:ext uri="{FF2B5EF4-FFF2-40B4-BE49-F238E27FC236}">
                  <a16:creationId xmlns:a16="http://schemas.microsoft.com/office/drawing/2014/main" id="{D730818B-3614-4BE5-8082-424D66BED9FE}"/>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56" name="Rectangle 257">
              <a:extLst>
                <a:ext uri="{FF2B5EF4-FFF2-40B4-BE49-F238E27FC236}">
                  <a16:creationId xmlns:a16="http://schemas.microsoft.com/office/drawing/2014/main" id="{14A42FCA-A074-4F49-A56D-086BF495498D}"/>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57" name="Rectangle 258">
              <a:extLst>
                <a:ext uri="{FF2B5EF4-FFF2-40B4-BE49-F238E27FC236}">
                  <a16:creationId xmlns:a16="http://schemas.microsoft.com/office/drawing/2014/main" id="{59DBE1C1-84E1-4416-9AA7-6B7808E3A003}"/>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58" name="Rectangle 259">
              <a:extLst>
                <a:ext uri="{FF2B5EF4-FFF2-40B4-BE49-F238E27FC236}">
                  <a16:creationId xmlns:a16="http://schemas.microsoft.com/office/drawing/2014/main" id="{BADEC861-D363-456D-B9D3-06435E431A1F}"/>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59" name="Rectangle 260">
              <a:extLst>
                <a:ext uri="{FF2B5EF4-FFF2-40B4-BE49-F238E27FC236}">
                  <a16:creationId xmlns:a16="http://schemas.microsoft.com/office/drawing/2014/main" id="{34477B73-6476-497A-ACB2-CDDBDEA212A3}"/>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60" name="Rectangle 261">
              <a:extLst>
                <a:ext uri="{FF2B5EF4-FFF2-40B4-BE49-F238E27FC236}">
                  <a16:creationId xmlns:a16="http://schemas.microsoft.com/office/drawing/2014/main" id="{3C415AFF-0EEB-40B3-8699-FCCE005080FC}"/>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61" name="Rectangle 262">
              <a:extLst>
                <a:ext uri="{FF2B5EF4-FFF2-40B4-BE49-F238E27FC236}">
                  <a16:creationId xmlns:a16="http://schemas.microsoft.com/office/drawing/2014/main" id="{B309B33C-A372-4916-A46A-CDB6CD54F67A}"/>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62" name="Rectangle 263">
              <a:extLst>
                <a:ext uri="{FF2B5EF4-FFF2-40B4-BE49-F238E27FC236}">
                  <a16:creationId xmlns:a16="http://schemas.microsoft.com/office/drawing/2014/main" id="{7E09F616-E213-46EB-B7E7-9DB4ECA7306B}"/>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63" name="Rectangle 264">
              <a:extLst>
                <a:ext uri="{FF2B5EF4-FFF2-40B4-BE49-F238E27FC236}">
                  <a16:creationId xmlns:a16="http://schemas.microsoft.com/office/drawing/2014/main" id="{8308C57D-3989-42F2-9ED3-6E575B11F4B7}"/>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64" name="Rectangle 265">
              <a:extLst>
                <a:ext uri="{FF2B5EF4-FFF2-40B4-BE49-F238E27FC236}">
                  <a16:creationId xmlns:a16="http://schemas.microsoft.com/office/drawing/2014/main" id="{8691F66A-1FDB-420A-8D3D-B6276A906C34}"/>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 name="Line 266">
              <a:extLst>
                <a:ext uri="{FF2B5EF4-FFF2-40B4-BE49-F238E27FC236}">
                  <a16:creationId xmlns:a16="http://schemas.microsoft.com/office/drawing/2014/main" id="{4453594C-880E-4AE1-B2A7-2492D48BAC65}"/>
                </a:ext>
              </a:extLst>
            </p:cNvPr>
            <p:cNvSpPr>
              <a:spLocks noChangeShapeType="1"/>
            </p:cNvSpPr>
            <p:nvPr/>
          </p:nvSpPr>
          <p:spPr bwMode="auto">
            <a:xfrm>
              <a:off x="5245" y="3456"/>
              <a:ext cx="0"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 name="Freeform 267">
              <a:extLst>
                <a:ext uri="{FF2B5EF4-FFF2-40B4-BE49-F238E27FC236}">
                  <a16:creationId xmlns:a16="http://schemas.microsoft.com/office/drawing/2014/main" id="{8A2CCE00-6903-483D-A4AD-D09E1A063CBE}"/>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Lst>
              <a:ahLst/>
              <a:cxnLst>
                <a:cxn ang="0">
                  <a:pos x="T0" y="T1"/>
                </a:cxn>
                <a:cxn ang="0">
                  <a:pos x="T2" y="T3"/>
                </a:cxn>
                <a:cxn ang="0">
                  <a:pos x="T4" y="T5"/>
                </a:cxn>
                <a:cxn ang="0">
                  <a:pos x="T6" y="T7"/>
                </a:cxn>
                <a:cxn ang="0">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grpSp>
    </p:spTree>
    <p:extLst>
      <p:ext uri="{BB962C8B-B14F-4D97-AF65-F5344CB8AC3E}">
        <p14:creationId xmlns:p14="http://schemas.microsoft.com/office/powerpoint/2010/main" val="327161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6CEC0-7E55-4545-8BBD-BFC162D4F5D6}"/>
              </a:ext>
            </a:extLst>
          </p:cNvPr>
          <p:cNvSpPr>
            <a:spLocks noGrp="1"/>
          </p:cNvSpPr>
          <p:nvPr>
            <p:ph type="title"/>
          </p:nvPr>
        </p:nvSpPr>
        <p:spPr/>
        <p:txBody>
          <a:bodyPr/>
          <a:lstStyle/>
          <a:p>
            <a:r>
              <a:rPr lang="en-US" altLang="zh-CN" dirty="0"/>
              <a:t>PAM</a:t>
            </a:r>
            <a:r>
              <a:rPr lang="zh-CN" altLang="en-US" dirty="0"/>
              <a:t>算法</a:t>
            </a:r>
          </a:p>
        </p:txBody>
      </p:sp>
      <p:sp>
        <p:nvSpPr>
          <p:cNvPr id="3" name="内容占位符 2">
            <a:extLst>
              <a:ext uri="{FF2B5EF4-FFF2-40B4-BE49-F238E27FC236}">
                <a16:creationId xmlns:a16="http://schemas.microsoft.com/office/drawing/2014/main" id="{E1D16039-8625-475A-93A5-3F0BE5EA573D}"/>
              </a:ext>
            </a:extLst>
          </p:cNvPr>
          <p:cNvSpPr>
            <a:spLocks noGrp="1"/>
          </p:cNvSpPr>
          <p:nvPr>
            <p:ph sz="quarter" idx="10"/>
          </p:nvPr>
        </p:nvSpPr>
        <p:spPr/>
        <p:txBody>
          <a:bodyPr/>
          <a:lstStyle/>
          <a:p>
            <a:r>
              <a:rPr lang="zh-CN" altLang="en-US" dirty="0"/>
              <a:t>输入</a:t>
            </a:r>
            <a:endParaRPr lang="en-US" altLang="zh-CN" dirty="0"/>
          </a:p>
          <a:p>
            <a:pPr lvl="1">
              <a:lnSpc>
                <a:spcPct val="130000"/>
              </a:lnSpc>
            </a:pPr>
            <a:r>
              <a:rPr lang="en-US" altLang="zh-CN" dirty="0"/>
              <a:t>k</a:t>
            </a:r>
            <a:r>
              <a:rPr lang="zh-CN" altLang="en-US" dirty="0"/>
              <a:t>：簇的数目</a:t>
            </a:r>
          </a:p>
          <a:p>
            <a:pPr lvl="1">
              <a:lnSpc>
                <a:spcPct val="130000"/>
              </a:lnSpc>
            </a:pPr>
            <a:r>
              <a:rPr lang="en-US" altLang="zh-CN" dirty="0"/>
              <a:t>D</a:t>
            </a:r>
            <a:r>
              <a:rPr lang="zh-CN" altLang="en-US" dirty="0"/>
              <a:t>：包含</a:t>
            </a:r>
            <a:r>
              <a:rPr lang="en-US" altLang="zh-CN" dirty="0"/>
              <a:t>n</a:t>
            </a:r>
            <a:r>
              <a:rPr lang="zh-CN" altLang="en-US" dirty="0"/>
              <a:t>个样本的样本集</a:t>
            </a:r>
          </a:p>
          <a:p>
            <a:r>
              <a:rPr lang="zh-CN" altLang="en-US" dirty="0"/>
              <a:t>步骤</a:t>
            </a:r>
            <a:endParaRPr lang="en-US" altLang="zh-CN" dirty="0"/>
          </a:p>
          <a:p>
            <a:pPr lvl="1">
              <a:lnSpc>
                <a:spcPct val="130000"/>
              </a:lnSpc>
            </a:pPr>
            <a:r>
              <a:rPr lang="zh-CN" altLang="en-US" dirty="0"/>
              <a:t>从</a:t>
            </a:r>
            <a:r>
              <a:rPr lang="en-US" altLang="zh-CN" dirty="0"/>
              <a:t>D</a:t>
            </a:r>
            <a:r>
              <a:rPr lang="zh-CN" altLang="en-US" dirty="0"/>
              <a:t>中任意选择</a:t>
            </a:r>
            <a:r>
              <a:rPr lang="en-US" altLang="zh-CN" dirty="0"/>
              <a:t>k</a:t>
            </a:r>
            <a:r>
              <a:rPr lang="zh-CN" altLang="en-US" dirty="0"/>
              <a:t>个样本作为初始簇中心</a:t>
            </a:r>
          </a:p>
          <a:p>
            <a:pPr lvl="1">
              <a:lnSpc>
                <a:spcPct val="130000"/>
              </a:lnSpc>
            </a:pPr>
            <a:r>
              <a:rPr lang="en-US" altLang="zh-CN" dirty="0"/>
              <a:t>Repeat</a:t>
            </a:r>
          </a:p>
          <a:p>
            <a:pPr lvl="1">
              <a:lnSpc>
                <a:spcPct val="130000"/>
              </a:lnSpc>
            </a:pPr>
            <a:r>
              <a:rPr lang="zh-CN" altLang="en-US" dirty="0"/>
              <a:t>根据簇的代表样本，将每个样本分配到最相似的簇</a:t>
            </a:r>
          </a:p>
          <a:p>
            <a:pPr lvl="1">
              <a:lnSpc>
                <a:spcPct val="130000"/>
              </a:lnSpc>
            </a:pPr>
            <a:r>
              <a:rPr lang="zh-CN" altLang="en-US" dirty="0"/>
              <a:t>更新簇中心，即重新选择簇的代表样本</a:t>
            </a:r>
            <a:endParaRPr lang="en-US" altLang="zh-CN" dirty="0"/>
          </a:p>
          <a:p>
            <a:pPr lvl="1">
              <a:lnSpc>
                <a:spcPct val="130000"/>
              </a:lnSpc>
            </a:pPr>
            <a:r>
              <a:rPr lang="zh-CN" altLang="en-US" dirty="0"/>
              <a:t>簇的代表样本是否被替换由</a:t>
            </a:r>
            <a:r>
              <a:rPr lang="zh-CN" altLang="en-US" dirty="0">
                <a:solidFill>
                  <a:srgbClr val="FF0000"/>
                </a:solidFill>
              </a:rPr>
              <a:t>代价函数</a:t>
            </a:r>
            <a:r>
              <a:rPr lang="zh-CN" altLang="en-US" dirty="0"/>
              <a:t>决定</a:t>
            </a:r>
          </a:p>
          <a:p>
            <a:pPr lvl="1">
              <a:lnSpc>
                <a:spcPct val="130000"/>
              </a:lnSpc>
            </a:pPr>
            <a:r>
              <a:rPr lang="en-US" altLang="zh-CN" dirty="0"/>
              <a:t>Until</a:t>
            </a:r>
            <a:r>
              <a:rPr lang="zh-CN" altLang="en-US" dirty="0"/>
              <a:t>不再发生变化</a:t>
            </a:r>
          </a:p>
          <a:p>
            <a:endParaRPr lang="zh-CN" altLang="en-US" dirty="0"/>
          </a:p>
        </p:txBody>
      </p:sp>
    </p:spTree>
    <p:extLst>
      <p:ext uri="{BB962C8B-B14F-4D97-AF65-F5344CB8AC3E}">
        <p14:creationId xmlns:p14="http://schemas.microsoft.com/office/powerpoint/2010/main" val="13966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D4F56-DB57-46E4-B7F4-BC3C05BB7942}"/>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B63C57AF-E597-49A8-9D4D-BD404B5A5D8C}"/>
              </a:ext>
            </a:extLst>
          </p:cNvPr>
          <p:cNvSpPr>
            <a:spLocks noGrp="1"/>
          </p:cNvSpPr>
          <p:nvPr>
            <p:ph sz="quarter" idx="10"/>
          </p:nvPr>
        </p:nvSpPr>
        <p:spPr/>
        <p:txBody>
          <a:bodyPr/>
          <a:lstStyle/>
          <a:p>
            <a:r>
              <a:rPr lang="zh-CN" altLang="en-US" dirty="0"/>
              <a:t>簇：每个子集是一个簇</a:t>
            </a:r>
            <a:endParaRPr lang="en-US" altLang="zh-CN" dirty="0"/>
          </a:p>
          <a:p>
            <a:pPr lvl="1">
              <a:lnSpc>
                <a:spcPct val="130000"/>
              </a:lnSpc>
            </a:pPr>
            <a:r>
              <a:rPr lang="zh-CN" altLang="en-US" dirty="0"/>
              <a:t>簇中的对象彼此相似</a:t>
            </a:r>
            <a:endParaRPr lang="en-US" altLang="zh-CN" dirty="0"/>
          </a:p>
          <a:p>
            <a:pPr lvl="1">
              <a:lnSpc>
                <a:spcPct val="130000"/>
              </a:lnSpc>
            </a:pPr>
            <a:r>
              <a:rPr lang="zh-CN" altLang="en-US" dirty="0"/>
              <a:t>与其他簇中的对象不相似</a:t>
            </a:r>
            <a:endParaRPr lang="en-US" altLang="zh-CN" dirty="0"/>
          </a:p>
          <a:p>
            <a:r>
              <a:rPr lang="zh-CN" altLang="en-US" dirty="0"/>
              <a:t>聚类分析</a:t>
            </a:r>
            <a:endParaRPr lang="en-US" altLang="zh-CN" dirty="0"/>
          </a:p>
          <a:p>
            <a:pPr lvl="1">
              <a:lnSpc>
                <a:spcPct val="130000"/>
              </a:lnSpc>
            </a:pPr>
            <a:r>
              <a:rPr lang="zh-CN" altLang="en-US" dirty="0"/>
              <a:t>是把数据对象划分成簇的过程，由聚类分析产生的簇的集合称作一个聚类</a:t>
            </a:r>
          </a:p>
          <a:p>
            <a:pPr lvl="1">
              <a:lnSpc>
                <a:spcPct val="130000"/>
              </a:lnSpc>
            </a:pPr>
            <a:r>
              <a:rPr lang="zh-CN" altLang="en-US" dirty="0"/>
              <a:t>聚类被称为无监督学习，因为没有提供类标号信息</a:t>
            </a:r>
          </a:p>
          <a:p>
            <a:r>
              <a:rPr lang="zh-CN" altLang="en-US" dirty="0"/>
              <a:t>典型应用</a:t>
            </a:r>
            <a:endParaRPr lang="en-US" altLang="zh-CN" dirty="0"/>
          </a:p>
          <a:p>
            <a:pPr lvl="1">
              <a:lnSpc>
                <a:spcPct val="130000"/>
              </a:lnSpc>
            </a:pPr>
            <a:r>
              <a:rPr lang="zh-CN" altLang="en-US" dirty="0"/>
              <a:t>作为一个</a:t>
            </a:r>
            <a:r>
              <a:rPr lang="zh-CN" altLang="en-US" dirty="0">
                <a:solidFill>
                  <a:srgbClr val="FF0000"/>
                </a:solidFill>
              </a:rPr>
              <a:t>独立的</a:t>
            </a:r>
            <a:r>
              <a:rPr lang="zh-CN" altLang="en-US" dirty="0"/>
              <a:t>工具观察数据分布的情况，观察每个簇的特点，集中对特定的某些簇做进一步分析</a:t>
            </a:r>
          </a:p>
          <a:p>
            <a:pPr lvl="1">
              <a:lnSpc>
                <a:spcPct val="130000"/>
              </a:lnSpc>
            </a:pPr>
            <a:r>
              <a:rPr lang="zh-CN" altLang="en-US" dirty="0"/>
              <a:t>作为其他算法（如分类等）的一个</a:t>
            </a:r>
            <a:r>
              <a:rPr lang="zh-CN" altLang="en-US" dirty="0">
                <a:solidFill>
                  <a:srgbClr val="FF0000"/>
                </a:solidFill>
              </a:rPr>
              <a:t>预处理</a:t>
            </a:r>
            <a:r>
              <a:rPr lang="zh-CN" altLang="en-US" dirty="0"/>
              <a:t>步骤，这些算法再在生成的簇上进行处理</a:t>
            </a:r>
          </a:p>
          <a:p>
            <a:endParaRPr lang="zh-CN" altLang="en-US" dirty="0"/>
          </a:p>
        </p:txBody>
      </p:sp>
      <p:sp>
        <p:nvSpPr>
          <p:cNvPr id="4" name="矩形 3">
            <a:extLst>
              <a:ext uri="{FF2B5EF4-FFF2-40B4-BE49-F238E27FC236}">
                <a16:creationId xmlns:a16="http://schemas.microsoft.com/office/drawing/2014/main" id="{AB9CFFAB-6CC7-4EBC-B35F-B2A5C6041571}"/>
              </a:ext>
            </a:extLst>
          </p:cNvPr>
          <p:cNvSpPr/>
          <p:nvPr/>
        </p:nvSpPr>
        <p:spPr>
          <a:xfrm>
            <a:off x="7465335" y="237386"/>
            <a:ext cx="1678665"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7.1 </a:t>
            </a:r>
            <a:r>
              <a:rPr lang="zh-CN" altLang="en-US" sz="2000" b="1" dirty="0">
                <a:solidFill>
                  <a:schemeClr val="bg1"/>
                </a:solidFill>
                <a:latin typeface="微软雅黑" panose="020B0503020204020204" pitchFamily="34" charset="-122"/>
                <a:ea typeface="微软雅黑" panose="020B0503020204020204" pitchFamily="34" charset="-122"/>
              </a:rPr>
              <a:t>聚类分析</a:t>
            </a:r>
          </a:p>
        </p:txBody>
      </p:sp>
      <p:sp>
        <p:nvSpPr>
          <p:cNvPr id="5" name="Freeform 2">
            <a:extLst>
              <a:ext uri="{FF2B5EF4-FFF2-40B4-BE49-F238E27FC236}">
                <a16:creationId xmlns:a16="http://schemas.microsoft.com/office/drawing/2014/main" id="{15B5DBEE-AA13-4542-B281-742112E7C21D}"/>
              </a:ext>
            </a:extLst>
          </p:cNvPr>
          <p:cNvSpPr>
            <a:spLocks/>
          </p:cNvSpPr>
          <p:nvPr/>
        </p:nvSpPr>
        <p:spPr bwMode="auto">
          <a:xfrm>
            <a:off x="6218411" y="1660624"/>
            <a:ext cx="1403350" cy="1069975"/>
          </a:xfrm>
          <a:custGeom>
            <a:avLst/>
            <a:gdLst>
              <a:gd name="T0" fmla="*/ 9 w 1140"/>
              <a:gd name="T1" fmla="*/ 612 h 674"/>
              <a:gd name="T2" fmla="*/ 102 w 1140"/>
              <a:gd name="T3" fmla="*/ 418 h 674"/>
              <a:gd name="T4" fmla="*/ 118 w 1140"/>
              <a:gd name="T5" fmla="*/ 403 h 674"/>
              <a:gd name="T6" fmla="*/ 226 w 1140"/>
              <a:gd name="T7" fmla="*/ 286 h 674"/>
              <a:gd name="T8" fmla="*/ 327 w 1140"/>
              <a:gd name="T9" fmla="*/ 217 h 674"/>
              <a:gd name="T10" fmla="*/ 389 w 1140"/>
              <a:gd name="T11" fmla="*/ 201 h 674"/>
              <a:gd name="T12" fmla="*/ 520 w 1140"/>
              <a:gd name="T13" fmla="*/ 108 h 674"/>
              <a:gd name="T14" fmla="*/ 644 w 1140"/>
              <a:gd name="T15" fmla="*/ 70 h 674"/>
              <a:gd name="T16" fmla="*/ 838 w 1140"/>
              <a:gd name="T17" fmla="*/ 0 h 674"/>
              <a:gd name="T18" fmla="*/ 938 w 1140"/>
              <a:gd name="T19" fmla="*/ 8 h 674"/>
              <a:gd name="T20" fmla="*/ 993 w 1140"/>
              <a:gd name="T21" fmla="*/ 85 h 674"/>
              <a:gd name="T22" fmla="*/ 1062 w 1140"/>
              <a:gd name="T23" fmla="*/ 147 h 674"/>
              <a:gd name="T24" fmla="*/ 1078 w 1140"/>
              <a:gd name="T25" fmla="*/ 163 h 674"/>
              <a:gd name="T26" fmla="*/ 1109 w 1140"/>
              <a:gd name="T27" fmla="*/ 225 h 674"/>
              <a:gd name="T28" fmla="*/ 1140 w 1140"/>
              <a:gd name="T29" fmla="*/ 348 h 674"/>
              <a:gd name="T30" fmla="*/ 1101 w 1140"/>
              <a:gd name="T31" fmla="*/ 488 h 674"/>
              <a:gd name="T32" fmla="*/ 807 w 1140"/>
              <a:gd name="T33" fmla="*/ 612 h 674"/>
              <a:gd name="T34" fmla="*/ 458 w 1140"/>
              <a:gd name="T35" fmla="*/ 650 h 674"/>
              <a:gd name="T36" fmla="*/ 303 w 1140"/>
              <a:gd name="T37" fmla="*/ 674 h 674"/>
              <a:gd name="T38" fmla="*/ 25 w 1140"/>
              <a:gd name="T39" fmla="*/ 666 h 674"/>
              <a:gd name="T40" fmla="*/ 9 w 1140"/>
              <a:gd name="T41" fmla="*/ 61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0" h="674">
                <a:moveTo>
                  <a:pt x="9" y="612"/>
                </a:moveTo>
                <a:cubicBezTo>
                  <a:pt x="42" y="548"/>
                  <a:pt x="70" y="482"/>
                  <a:pt x="102" y="418"/>
                </a:cubicBezTo>
                <a:cubicBezTo>
                  <a:pt x="105" y="411"/>
                  <a:pt x="113" y="409"/>
                  <a:pt x="118" y="403"/>
                </a:cubicBezTo>
                <a:cubicBezTo>
                  <a:pt x="151" y="361"/>
                  <a:pt x="188" y="324"/>
                  <a:pt x="226" y="286"/>
                </a:cubicBezTo>
                <a:cubicBezTo>
                  <a:pt x="253" y="259"/>
                  <a:pt x="291" y="230"/>
                  <a:pt x="327" y="217"/>
                </a:cubicBezTo>
                <a:cubicBezTo>
                  <a:pt x="347" y="210"/>
                  <a:pt x="389" y="201"/>
                  <a:pt x="389" y="201"/>
                </a:cubicBezTo>
                <a:cubicBezTo>
                  <a:pt x="434" y="171"/>
                  <a:pt x="476" y="139"/>
                  <a:pt x="520" y="108"/>
                </a:cubicBezTo>
                <a:cubicBezTo>
                  <a:pt x="541" y="93"/>
                  <a:pt x="612" y="80"/>
                  <a:pt x="644" y="70"/>
                </a:cubicBezTo>
                <a:cubicBezTo>
                  <a:pt x="715" y="47"/>
                  <a:pt x="762" y="16"/>
                  <a:pt x="838" y="0"/>
                </a:cubicBezTo>
                <a:cubicBezTo>
                  <a:pt x="871" y="3"/>
                  <a:pt x="905" y="1"/>
                  <a:pt x="938" y="8"/>
                </a:cubicBezTo>
                <a:cubicBezTo>
                  <a:pt x="948" y="10"/>
                  <a:pt x="981" y="73"/>
                  <a:pt x="993" y="85"/>
                </a:cubicBezTo>
                <a:cubicBezTo>
                  <a:pt x="1011" y="103"/>
                  <a:pt x="1048" y="133"/>
                  <a:pt x="1062" y="147"/>
                </a:cubicBezTo>
                <a:cubicBezTo>
                  <a:pt x="1067" y="152"/>
                  <a:pt x="1078" y="163"/>
                  <a:pt x="1078" y="163"/>
                </a:cubicBezTo>
                <a:cubicBezTo>
                  <a:pt x="1086" y="189"/>
                  <a:pt x="1090" y="206"/>
                  <a:pt x="1109" y="225"/>
                </a:cubicBezTo>
                <a:cubicBezTo>
                  <a:pt x="1122" y="266"/>
                  <a:pt x="1133" y="305"/>
                  <a:pt x="1140" y="348"/>
                </a:cubicBezTo>
                <a:cubicBezTo>
                  <a:pt x="1134" y="395"/>
                  <a:pt x="1127" y="447"/>
                  <a:pt x="1101" y="488"/>
                </a:cubicBezTo>
                <a:cubicBezTo>
                  <a:pt x="1039" y="586"/>
                  <a:pt x="910" y="602"/>
                  <a:pt x="807" y="612"/>
                </a:cubicBezTo>
                <a:cubicBezTo>
                  <a:pt x="692" y="638"/>
                  <a:pt x="576" y="642"/>
                  <a:pt x="458" y="650"/>
                </a:cubicBezTo>
                <a:cubicBezTo>
                  <a:pt x="406" y="658"/>
                  <a:pt x="354" y="663"/>
                  <a:pt x="303" y="674"/>
                </a:cubicBezTo>
                <a:cubicBezTo>
                  <a:pt x="210" y="671"/>
                  <a:pt x="117" y="674"/>
                  <a:pt x="25" y="666"/>
                </a:cubicBezTo>
                <a:cubicBezTo>
                  <a:pt x="0" y="664"/>
                  <a:pt x="3" y="626"/>
                  <a:pt x="9" y="612"/>
                </a:cubicBezTo>
                <a:close/>
              </a:path>
            </a:pathLst>
          </a:custGeom>
          <a:pattFill prst="dashUpDiag">
            <a:fgClr>
              <a:srgbClr val="33CCCC"/>
            </a:fgClr>
            <a:bgClr>
              <a:srgbClr val="FFFFFF"/>
            </a:bgClr>
          </a:patt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3">
            <a:extLst>
              <a:ext uri="{FF2B5EF4-FFF2-40B4-BE49-F238E27FC236}">
                <a16:creationId xmlns:a16="http://schemas.microsoft.com/office/drawing/2014/main" id="{B30ED751-83FD-4338-930A-E5780B8730F9}"/>
              </a:ext>
            </a:extLst>
          </p:cNvPr>
          <p:cNvSpPr>
            <a:spLocks/>
          </p:cNvSpPr>
          <p:nvPr/>
        </p:nvSpPr>
        <p:spPr bwMode="auto">
          <a:xfrm>
            <a:off x="7780511" y="1144687"/>
            <a:ext cx="908050" cy="1449387"/>
          </a:xfrm>
          <a:custGeom>
            <a:avLst/>
            <a:gdLst>
              <a:gd name="T0" fmla="*/ 47 w 702"/>
              <a:gd name="T1" fmla="*/ 433 h 729"/>
              <a:gd name="T2" fmla="*/ 86 w 702"/>
              <a:gd name="T3" fmla="*/ 162 h 729"/>
              <a:gd name="T4" fmla="*/ 179 w 702"/>
              <a:gd name="T5" fmla="*/ 93 h 729"/>
              <a:gd name="T6" fmla="*/ 225 w 702"/>
              <a:gd name="T7" fmla="*/ 38 h 729"/>
              <a:gd name="T8" fmla="*/ 357 w 702"/>
              <a:gd name="T9" fmla="*/ 0 h 729"/>
              <a:gd name="T10" fmla="*/ 473 w 702"/>
              <a:gd name="T11" fmla="*/ 8 h 729"/>
              <a:gd name="T12" fmla="*/ 558 w 702"/>
              <a:gd name="T13" fmla="*/ 108 h 729"/>
              <a:gd name="T14" fmla="*/ 612 w 702"/>
              <a:gd name="T15" fmla="*/ 240 h 729"/>
              <a:gd name="T16" fmla="*/ 636 w 702"/>
              <a:gd name="T17" fmla="*/ 302 h 729"/>
              <a:gd name="T18" fmla="*/ 682 w 702"/>
              <a:gd name="T19" fmla="*/ 488 h 729"/>
              <a:gd name="T20" fmla="*/ 605 w 702"/>
              <a:gd name="T21" fmla="*/ 728 h 729"/>
              <a:gd name="T22" fmla="*/ 473 w 702"/>
              <a:gd name="T23" fmla="*/ 720 h 729"/>
              <a:gd name="T24" fmla="*/ 450 w 702"/>
              <a:gd name="T25" fmla="*/ 697 h 729"/>
              <a:gd name="T26" fmla="*/ 380 w 702"/>
              <a:gd name="T27" fmla="*/ 658 h 729"/>
              <a:gd name="T28" fmla="*/ 295 w 702"/>
              <a:gd name="T29" fmla="*/ 596 h 729"/>
              <a:gd name="T30" fmla="*/ 39 w 702"/>
              <a:gd name="T31" fmla="*/ 464 h 729"/>
              <a:gd name="T32" fmla="*/ 24 w 702"/>
              <a:gd name="T33" fmla="*/ 441 h 729"/>
              <a:gd name="T34" fmla="*/ 47 w 702"/>
              <a:gd name="T35" fmla="*/ 433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2" h="729">
                <a:moveTo>
                  <a:pt x="47" y="433"/>
                </a:moveTo>
                <a:cubicBezTo>
                  <a:pt x="47" y="419"/>
                  <a:pt x="0" y="192"/>
                  <a:pt x="86" y="162"/>
                </a:cubicBezTo>
                <a:cubicBezTo>
                  <a:pt x="163" y="102"/>
                  <a:pt x="131" y="124"/>
                  <a:pt x="179" y="93"/>
                </a:cubicBezTo>
                <a:cubicBezTo>
                  <a:pt x="190" y="76"/>
                  <a:pt x="207" y="49"/>
                  <a:pt x="225" y="38"/>
                </a:cubicBezTo>
                <a:cubicBezTo>
                  <a:pt x="262" y="16"/>
                  <a:pt x="316" y="14"/>
                  <a:pt x="357" y="0"/>
                </a:cubicBezTo>
                <a:cubicBezTo>
                  <a:pt x="396" y="3"/>
                  <a:pt x="435" y="1"/>
                  <a:pt x="473" y="8"/>
                </a:cubicBezTo>
                <a:cubicBezTo>
                  <a:pt x="488" y="11"/>
                  <a:pt x="540" y="90"/>
                  <a:pt x="558" y="108"/>
                </a:cubicBezTo>
                <a:cubicBezTo>
                  <a:pt x="574" y="153"/>
                  <a:pt x="586" y="199"/>
                  <a:pt x="612" y="240"/>
                </a:cubicBezTo>
                <a:cubicBezTo>
                  <a:pt x="635" y="330"/>
                  <a:pt x="602" y="209"/>
                  <a:pt x="636" y="302"/>
                </a:cubicBezTo>
                <a:cubicBezTo>
                  <a:pt x="658" y="360"/>
                  <a:pt x="666" y="427"/>
                  <a:pt x="682" y="488"/>
                </a:cubicBezTo>
                <a:cubicBezTo>
                  <a:pt x="678" y="566"/>
                  <a:pt x="702" y="694"/>
                  <a:pt x="605" y="728"/>
                </a:cubicBezTo>
                <a:cubicBezTo>
                  <a:pt x="561" y="725"/>
                  <a:pt x="516" y="729"/>
                  <a:pt x="473" y="720"/>
                </a:cubicBezTo>
                <a:cubicBezTo>
                  <a:pt x="462" y="718"/>
                  <a:pt x="459" y="703"/>
                  <a:pt x="450" y="697"/>
                </a:cubicBezTo>
                <a:cubicBezTo>
                  <a:pt x="416" y="674"/>
                  <a:pt x="407" y="680"/>
                  <a:pt x="380" y="658"/>
                </a:cubicBezTo>
                <a:cubicBezTo>
                  <a:pt x="350" y="633"/>
                  <a:pt x="333" y="609"/>
                  <a:pt x="295" y="596"/>
                </a:cubicBezTo>
                <a:cubicBezTo>
                  <a:pt x="238" y="539"/>
                  <a:pt x="119" y="485"/>
                  <a:pt x="39" y="464"/>
                </a:cubicBezTo>
                <a:cubicBezTo>
                  <a:pt x="34" y="456"/>
                  <a:pt x="22" y="450"/>
                  <a:pt x="24" y="441"/>
                </a:cubicBezTo>
                <a:cubicBezTo>
                  <a:pt x="26" y="433"/>
                  <a:pt x="47" y="433"/>
                  <a:pt x="47" y="433"/>
                </a:cubicBezTo>
                <a:close/>
              </a:path>
            </a:pathLst>
          </a:custGeom>
          <a:pattFill prst="ltVert">
            <a:fgClr>
              <a:schemeClr val="accent1"/>
            </a:fgClr>
            <a:bgClr>
              <a:srgbClr val="FFFFFF"/>
            </a:bgClr>
          </a:patt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E00B1AFD-35E0-49C8-9A86-0D350981B87E}"/>
              </a:ext>
            </a:extLst>
          </p:cNvPr>
          <p:cNvSpPr>
            <a:spLocks noChangeShapeType="1"/>
          </p:cNvSpPr>
          <p:nvPr/>
        </p:nvSpPr>
        <p:spPr bwMode="auto">
          <a:xfrm>
            <a:off x="5580112" y="836712"/>
            <a:ext cx="0" cy="19583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5B043330-3B4E-4F00-9703-D40E6C4AF3E1}"/>
              </a:ext>
            </a:extLst>
          </p:cNvPr>
          <p:cNvSpPr>
            <a:spLocks noChangeShapeType="1"/>
          </p:cNvSpPr>
          <p:nvPr/>
        </p:nvSpPr>
        <p:spPr bwMode="auto">
          <a:xfrm>
            <a:off x="5580112" y="279506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a:extLst>
              <a:ext uri="{FF2B5EF4-FFF2-40B4-BE49-F238E27FC236}">
                <a16:creationId xmlns:a16="http://schemas.microsoft.com/office/drawing/2014/main" id="{D9947CE8-9140-4C68-A7AA-D8B8B74D0F8D}"/>
              </a:ext>
            </a:extLst>
          </p:cNvPr>
          <p:cNvSpPr>
            <a:spLocks noChangeArrowheads="1"/>
          </p:cNvSpPr>
          <p:nvPr/>
        </p:nvSpPr>
        <p:spPr bwMode="auto">
          <a:xfrm>
            <a:off x="6866111" y="20670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a:extLst>
              <a:ext uri="{FF2B5EF4-FFF2-40B4-BE49-F238E27FC236}">
                <a16:creationId xmlns:a16="http://schemas.microsoft.com/office/drawing/2014/main" id="{ECD18DBB-8E54-4D0D-8980-1BAA153256C5}"/>
              </a:ext>
            </a:extLst>
          </p:cNvPr>
          <p:cNvSpPr>
            <a:spLocks noChangeArrowheads="1"/>
          </p:cNvSpPr>
          <p:nvPr/>
        </p:nvSpPr>
        <p:spPr bwMode="auto">
          <a:xfrm>
            <a:off x="7170911" y="18384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a:extLst>
              <a:ext uri="{FF2B5EF4-FFF2-40B4-BE49-F238E27FC236}">
                <a16:creationId xmlns:a16="http://schemas.microsoft.com/office/drawing/2014/main" id="{4575E653-E10D-40AA-9972-1955F2AEACC2}"/>
              </a:ext>
            </a:extLst>
          </p:cNvPr>
          <p:cNvSpPr>
            <a:spLocks noChangeArrowheads="1"/>
          </p:cNvSpPr>
          <p:nvPr/>
        </p:nvSpPr>
        <p:spPr bwMode="auto">
          <a:xfrm>
            <a:off x="7094711" y="20670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a:extLst>
              <a:ext uri="{FF2B5EF4-FFF2-40B4-BE49-F238E27FC236}">
                <a16:creationId xmlns:a16="http://schemas.microsoft.com/office/drawing/2014/main" id="{E2618A92-3AE2-4D7D-A764-72325817C806}"/>
              </a:ext>
            </a:extLst>
          </p:cNvPr>
          <p:cNvSpPr>
            <a:spLocks noChangeArrowheads="1"/>
          </p:cNvSpPr>
          <p:nvPr/>
        </p:nvSpPr>
        <p:spPr bwMode="auto">
          <a:xfrm>
            <a:off x="7323311" y="23718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a:extLst>
              <a:ext uri="{FF2B5EF4-FFF2-40B4-BE49-F238E27FC236}">
                <a16:creationId xmlns:a16="http://schemas.microsoft.com/office/drawing/2014/main" id="{86134B29-C344-4841-81C5-98774E025F12}"/>
              </a:ext>
            </a:extLst>
          </p:cNvPr>
          <p:cNvSpPr>
            <a:spLocks noChangeArrowheads="1"/>
          </p:cNvSpPr>
          <p:nvPr/>
        </p:nvSpPr>
        <p:spPr bwMode="auto">
          <a:xfrm>
            <a:off x="8002761" y="206067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2">
            <a:extLst>
              <a:ext uri="{FF2B5EF4-FFF2-40B4-BE49-F238E27FC236}">
                <a16:creationId xmlns:a16="http://schemas.microsoft.com/office/drawing/2014/main" id="{35340E55-5E6B-4BEE-8E05-5C750D6084A4}"/>
              </a:ext>
            </a:extLst>
          </p:cNvPr>
          <p:cNvSpPr>
            <a:spLocks noChangeArrowheads="1"/>
          </p:cNvSpPr>
          <p:nvPr/>
        </p:nvSpPr>
        <p:spPr bwMode="auto">
          <a:xfrm>
            <a:off x="6637511" y="22956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3">
            <a:extLst>
              <a:ext uri="{FF2B5EF4-FFF2-40B4-BE49-F238E27FC236}">
                <a16:creationId xmlns:a16="http://schemas.microsoft.com/office/drawing/2014/main" id="{2CF336AB-5BC0-42D7-B926-F7BA2835D143}"/>
              </a:ext>
            </a:extLst>
          </p:cNvPr>
          <p:cNvSpPr>
            <a:spLocks noChangeArrowheads="1"/>
          </p:cNvSpPr>
          <p:nvPr/>
        </p:nvSpPr>
        <p:spPr bwMode="auto">
          <a:xfrm>
            <a:off x="6104111" y="12288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4">
            <a:extLst>
              <a:ext uri="{FF2B5EF4-FFF2-40B4-BE49-F238E27FC236}">
                <a16:creationId xmlns:a16="http://schemas.microsoft.com/office/drawing/2014/main" id="{7A2D6A05-2EB1-453D-9120-EFE723E88351}"/>
              </a:ext>
            </a:extLst>
          </p:cNvPr>
          <p:cNvSpPr>
            <a:spLocks noChangeArrowheads="1"/>
          </p:cNvSpPr>
          <p:nvPr/>
        </p:nvSpPr>
        <p:spPr bwMode="auto">
          <a:xfrm>
            <a:off x="6256511" y="13812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5">
            <a:extLst>
              <a:ext uri="{FF2B5EF4-FFF2-40B4-BE49-F238E27FC236}">
                <a16:creationId xmlns:a16="http://schemas.microsoft.com/office/drawing/2014/main" id="{6532C0FF-7C41-4E17-AFE4-FDFDC022E6BE}"/>
              </a:ext>
            </a:extLst>
          </p:cNvPr>
          <p:cNvSpPr>
            <a:spLocks noChangeArrowheads="1"/>
          </p:cNvSpPr>
          <p:nvPr/>
        </p:nvSpPr>
        <p:spPr bwMode="auto">
          <a:xfrm>
            <a:off x="6561311" y="13050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6">
            <a:extLst>
              <a:ext uri="{FF2B5EF4-FFF2-40B4-BE49-F238E27FC236}">
                <a16:creationId xmlns:a16="http://schemas.microsoft.com/office/drawing/2014/main" id="{FEA8EA80-F580-4E4C-8464-F5C911BFEF68}"/>
              </a:ext>
            </a:extLst>
          </p:cNvPr>
          <p:cNvSpPr>
            <a:spLocks noChangeArrowheads="1"/>
          </p:cNvSpPr>
          <p:nvPr/>
        </p:nvSpPr>
        <p:spPr bwMode="auto">
          <a:xfrm>
            <a:off x="6866111" y="12288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7">
            <a:extLst>
              <a:ext uri="{FF2B5EF4-FFF2-40B4-BE49-F238E27FC236}">
                <a16:creationId xmlns:a16="http://schemas.microsoft.com/office/drawing/2014/main" id="{9DB7AD43-4C59-46E5-B4CB-7EA11BF2CDAE}"/>
              </a:ext>
            </a:extLst>
          </p:cNvPr>
          <p:cNvSpPr>
            <a:spLocks noChangeArrowheads="1"/>
          </p:cNvSpPr>
          <p:nvPr/>
        </p:nvSpPr>
        <p:spPr bwMode="auto">
          <a:xfrm>
            <a:off x="6027911" y="19146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8">
            <a:extLst>
              <a:ext uri="{FF2B5EF4-FFF2-40B4-BE49-F238E27FC236}">
                <a16:creationId xmlns:a16="http://schemas.microsoft.com/office/drawing/2014/main" id="{3AA2AC00-D5B3-4B5A-8E30-3C5C7C35AAC6}"/>
              </a:ext>
            </a:extLst>
          </p:cNvPr>
          <p:cNvSpPr>
            <a:spLocks noChangeArrowheads="1"/>
          </p:cNvSpPr>
          <p:nvPr/>
        </p:nvSpPr>
        <p:spPr bwMode="auto">
          <a:xfrm>
            <a:off x="7247111" y="9240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9">
            <a:extLst>
              <a:ext uri="{FF2B5EF4-FFF2-40B4-BE49-F238E27FC236}">
                <a16:creationId xmlns:a16="http://schemas.microsoft.com/office/drawing/2014/main" id="{FBF6475F-61C2-48D7-BDD5-0F8F30BDDEAE}"/>
              </a:ext>
            </a:extLst>
          </p:cNvPr>
          <p:cNvSpPr>
            <a:spLocks noChangeArrowheads="1"/>
          </p:cNvSpPr>
          <p:nvPr/>
        </p:nvSpPr>
        <p:spPr bwMode="auto">
          <a:xfrm>
            <a:off x="6408911" y="16860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0">
            <a:extLst>
              <a:ext uri="{FF2B5EF4-FFF2-40B4-BE49-F238E27FC236}">
                <a16:creationId xmlns:a16="http://schemas.microsoft.com/office/drawing/2014/main" id="{3CB2C201-5CE7-41F0-AE8D-698C777A5A1A}"/>
              </a:ext>
            </a:extLst>
          </p:cNvPr>
          <p:cNvSpPr>
            <a:spLocks noChangeArrowheads="1"/>
          </p:cNvSpPr>
          <p:nvPr/>
        </p:nvSpPr>
        <p:spPr bwMode="auto">
          <a:xfrm>
            <a:off x="6866111" y="15336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1">
            <a:extLst>
              <a:ext uri="{FF2B5EF4-FFF2-40B4-BE49-F238E27FC236}">
                <a16:creationId xmlns:a16="http://schemas.microsoft.com/office/drawing/2014/main" id="{2D6427A8-36A8-43C7-B71F-BE05C35D28C5}"/>
              </a:ext>
            </a:extLst>
          </p:cNvPr>
          <p:cNvSpPr>
            <a:spLocks noChangeArrowheads="1"/>
          </p:cNvSpPr>
          <p:nvPr/>
        </p:nvSpPr>
        <p:spPr bwMode="auto">
          <a:xfrm>
            <a:off x="7247111" y="14574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2">
            <a:extLst>
              <a:ext uri="{FF2B5EF4-FFF2-40B4-BE49-F238E27FC236}">
                <a16:creationId xmlns:a16="http://schemas.microsoft.com/office/drawing/2014/main" id="{33735027-6BDB-481A-ACAD-8959563F9304}"/>
              </a:ext>
            </a:extLst>
          </p:cNvPr>
          <p:cNvSpPr>
            <a:spLocks noChangeArrowheads="1"/>
          </p:cNvSpPr>
          <p:nvPr/>
        </p:nvSpPr>
        <p:spPr bwMode="auto">
          <a:xfrm>
            <a:off x="6180311" y="20670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3">
            <a:extLst>
              <a:ext uri="{FF2B5EF4-FFF2-40B4-BE49-F238E27FC236}">
                <a16:creationId xmlns:a16="http://schemas.microsoft.com/office/drawing/2014/main" id="{5BEFC74E-3D02-409E-AB67-CFDC7F15E5BE}"/>
              </a:ext>
            </a:extLst>
          </p:cNvPr>
          <p:cNvSpPr>
            <a:spLocks noChangeArrowheads="1"/>
          </p:cNvSpPr>
          <p:nvPr/>
        </p:nvSpPr>
        <p:spPr bwMode="auto">
          <a:xfrm>
            <a:off x="5951711" y="22956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4">
            <a:extLst>
              <a:ext uri="{FF2B5EF4-FFF2-40B4-BE49-F238E27FC236}">
                <a16:creationId xmlns:a16="http://schemas.microsoft.com/office/drawing/2014/main" id="{A0CE1578-1A91-4037-A8A5-6F36BE40BC0D}"/>
              </a:ext>
            </a:extLst>
          </p:cNvPr>
          <p:cNvSpPr>
            <a:spLocks noChangeArrowheads="1"/>
          </p:cNvSpPr>
          <p:nvPr/>
        </p:nvSpPr>
        <p:spPr bwMode="auto">
          <a:xfrm>
            <a:off x="6637511" y="9240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5">
            <a:extLst>
              <a:ext uri="{FF2B5EF4-FFF2-40B4-BE49-F238E27FC236}">
                <a16:creationId xmlns:a16="http://schemas.microsoft.com/office/drawing/2014/main" id="{13F9D9E6-990F-4327-BC92-52F7E0529B6A}"/>
              </a:ext>
            </a:extLst>
          </p:cNvPr>
          <p:cNvSpPr>
            <a:spLocks noChangeArrowheads="1"/>
          </p:cNvSpPr>
          <p:nvPr/>
        </p:nvSpPr>
        <p:spPr bwMode="auto">
          <a:xfrm>
            <a:off x="6408911" y="24480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6">
            <a:extLst>
              <a:ext uri="{FF2B5EF4-FFF2-40B4-BE49-F238E27FC236}">
                <a16:creationId xmlns:a16="http://schemas.microsoft.com/office/drawing/2014/main" id="{86E2C712-BBD5-4408-B616-44B8AC55D619}"/>
              </a:ext>
            </a:extLst>
          </p:cNvPr>
          <p:cNvSpPr>
            <a:spLocks noChangeArrowheads="1"/>
          </p:cNvSpPr>
          <p:nvPr/>
        </p:nvSpPr>
        <p:spPr bwMode="auto">
          <a:xfrm>
            <a:off x="7247111" y="11526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27">
            <a:extLst>
              <a:ext uri="{FF2B5EF4-FFF2-40B4-BE49-F238E27FC236}">
                <a16:creationId xmlns:a16="http://schemas.microsoft.com/office/drawing/2014/main" id="{E4BA3BFC-842B-46A1-BAED-3915653F00AE}"/>
              </a:ext>
            </a:extLst>
          </p:cNvPr>
          <p:cNvSpPr>
            <a:spLocks noChangeArrowheads="1"/>
          </p:cNvSpPr>
          <p:nvPr/>
        </p:nvSpPr>
        <p:spPr bwMode="auto">
          <a:xfrm>
            <a:off x="8313911" y="12288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8">
            <a:extLst>
              <a:ext uri="{FF2B5EF4-FFF2-40B4-BE49-F238E27FC236}">
                <a16:creationId xmlns:a16="http://schemas.microsoft.com/office/drawing/2014/main" id="{0FDBF056-F432-43FF-88A8-173E69F21E7E}"/>
              </a:ext>
            </a:extLst>
          </p:cNvPr>
          <p:cNvSpPr>
            <a:spLocks noChangeArrowheads="1"/>
          </p:cNvSpPr>
          <p:nvPr/>
        </p:nvSpPr>
        <p:spPr bwMode="auto">
          <a:xfrm>
            <a:off x="8009111" y="14574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9">
            <a:extLst>
              <a:ext uri="{FF2B5EF4-FFF2-40B4-BE49-F238E27FC236}">
                <a16:creationId xmlns:a16="http://schemas.microsoft.com/office/drawing/2014/main" id="{0AE23F36-4566-4F62-808B-C7592D951FE9}"/>
              </a:ext>
            </a:extLst>
          </p:cNvPr>
          <p:cNvSpPr>
            <a:spLocks noChangeArrowheads="1"/>
          </p:cNvSpPr>
          <p:nvPr/>
        </p:nvSpPr>
        <p:spPr bwMode="auto">
          <a:xfrm>
            <a:off x="7932911" y="17622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0">
            <a:extLst>
              <a:ext uri="{FF2B5EF4-FFF2-40B4-BE49-F238E27FC236}">
                <a16:creationId xmlns:a16="http://schemas.microsoft.com/office/drawing/2014/main" id="{8C1ADE71-04AC-4B28-A9FE-53B2A3A3F8C0}"/>
              </a:ext>
            </a:extLst>
          </p:cNvPr>
          <p:cNvSpPr>
            <a:spLocks noChangeArrowheads="1"/>
          </p:cNvSpPr>
          <p:nvPr/>
        </p:nvSpPr>
        <p:spPr bwMode="auto">
          <a:xfrm>
            <a:off x="8237711" y="18384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1">
            <a:extLst>
              <a:ext uri="{FF2B5EF4-FFF2-40B4-BE49-F238E27FC236}">
                <a16:creationId xmlns:a16="http://schemas.microsoft.com/office/drawing/2014/main" id="{4F07622F-BD31-4F00-A85A-CFE69389DC76}"/>
              </a:ext>
            </a:extLst>
          </p:cNvPr>
          <p:cNvSpPr>
            <a:spLocks noChangeArrowheads="1"/>
          </p:cNvSpPr>
          <p:nvPr/>
        </p:nvSpPr>
        <p:spPr bwMode="auto">
          <a:xfrm>
            <a:off x="8390111" y="19908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2">
            <a:extLst>
              <a:ext uri="{FF2B5EF4-FFF2-40B4-BE49-F238E27FC236}">
                <a16:creationId xmlns:a16="http://schemas.microsoft.com/office/drawing/2014/main" id="{1B569CE4-C06B-4342-B4F2-085A818EF9A5}"/>
              </a:ext>
            </a:extLst>
          </p:cNvPr>
          <p:cNvSpPr>
            <a:spLocks noChangeArrowheads="1"/>
          </p:cNvSpPr>
          <p:nvPr/>
        </p:nvSpPr>
        <p:spPr bwMode="auto">
          <a:xfrm>
            <a:off x="8313911" y="1609824"/>
            <a:ext cx="139700" cy="139700"/>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3">
            <a:extLst>
              <a:ext uri="{FF2B5EF4-FFF2-40B4-BE49-F238E27FC236}">
                <a16:creationId xmlns:a16="http://schemas.microsoft.com/office/drawing/2014/main" id="{C5673055-CFEC-4FB6-A344-E7CBCB291FEE}"/>
              </a:ext>
            </a:extLst>
          </p:cNvPr>
          <p:cNvSpPr>
            <a:spLocks noChangeArrowheads="1"/>
          </p:cNvSpPr>
          <p:nvPr/>
        </p:nvSpPr>
        <p:spPr bwMode="auto">
          <a:xfrm>
            <a:off x="7018511" y="924024"/>
            <a:ext cx="139700" cy="1397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Freeform 35" descr="Wide downward diagonal">
            <a:extLst>
              <a:ext uri="{FF2B5EF4-FFF2-40B4-BE49-F238E27FC236}">
                <a16:creationId xmlns:a16="http://schemas.microsoft.com/office/drawing/2014/main" id="{5C0E8554-A24E-448A-A2F9-129673B5C824}"/>
              </a:ext>
            </a:extLst>
          </p:cNvPr>
          <p:cNvSpPr>
            <a:spLocks/>
          </p:cNvSpPr>
          <p:nvPr/>
        </p:nvSpPr>
        <p:spPr bwMode="auto">
          <a:xfrm>
            <a:off x="5796136" y="836712"/>
            <a:ext cx="1752600" cy="1684337"/>
          </a:xfrm>
          <a:custGeom>
            <a:avLst/>
            <a:gdLst>
              <a:gd name="T0" fmla="*/ 12 w 1104"/>
              <a:gd name="T1" fmla="*/ 945 h 1061"/>
              <a:gd name="T2" fmla="*/ 51 w 1104"/>
              <a:gd name="T3" fmla="*/ 534 h 1061"/>
              <a:gd name="T4" fmla="*/ 66 w 1104"/>
              <a:gd name="T5" fmla="*/ 457 h 1061"/>
              <a:gd name="T6" fmla="*/ 268 w 1104"/>
              <a:gd name="T7" fmla="*/ 155 h 1061"/>
              <a:gd name="T8" fmla="*/ 360 w 1104"/>
              <a:gd name="T9" fmla="*/ 101 h 1061"/>
              <a:gd name="T10" fmla="*/ 430 w 1104"/>
              <a:gd name="T11" fmla="*/ 54 h 1061"/>
              <a:gd name="T12" fmla="*/ 647 w 1104"/>
              <a:gd name="T13" fmla="*/ 0 h 1061"/>
              <a:gd name="T14" fmla="*/ 879 w 1104"/>
              <a:gd name="T15" fmla="*/ 8 h 1061"/>
              <a:gd name="T16" fmla="*/ 949 w 1104"/>
              <a:gd name="T17" fmla="*/ 31 h 1061"/>
              <a:gd name="T18" fmla="*/ 1065 w 1104"/>
              <a:gd name="T19" fmla="*/ 54 h 1061"/>
              <a:gd name="T20" fmla="*/ 1104 w 1104"/>
              <a:gd name="T21" fmla="*/ 124 h 1061"/>
              <a:gd name="T22" fmla="*/ 1096 w 1104"/>
              <a:gd name="T23" fmla="*/ 349 h 1061"/>
              <a:gd name="T24" fmla="*/ 1057 w 1104"/>
              <a:gd name="T25" fmla="*/ 418 h 1061"/>
              <a:gd name="T26" fmla="*/ 771 w 1104"/>
              <a:gd name="T27" fmla="*/ 565 h 1061"/>
              <a:gd name="T28" fmla="*/ 693 w 1104"/>
              <a:gd name="T29" fmla="*/ 604 h 1061"/>
              <a:gd name="T30" fmla="*/ 624 w 1104"/>
              <a:gd name="T31" fmla="*/ 643 h 1061"/>
              <a:gd name="T32" fmla="*/ 453 w 1104"/>
              <a:gd name="T33" fmla="*/ 782 h 1061"/>
              <a:gd name="T34" fmla="*/ 399 w 1104"/>
              <a:gd name="T35" fmla="*/ 821 h 1061"/>
              <a:gd name="T36" fmla="*/ 275 w 1104"/>
              <a:gd name="T37" fmla="*/ 929 h 1061"/>
              <a:gd name="T38" fmla="*/ 144 w 1104"/>
              <a:gd name="T39" fmla="*/ 968 h 1061"/>
              <a:gd name="T40" fmla="*/ 120 w 1104"/>
              <a:gd name="T41" fmla="*/ 976 h 1061"/>
              <a:gd name="T42" fmla="*/ 182 w 1104"/>
              <a:gd name="T43" fmla="*/ 937 h 1061"/>
              <a:gd name="T44" fmla="*/ 198 w 1104"/>
              <a:gd name="T45" fmla="*/ 1030 h 1061"/>
              <a:gd name="T46" fmla="*/ 120 w 1104"/>
              <a:gd name="T47" fmla="*/ 1061 h 1061"/>
              <a:gd name="T48" fmla="*/ 20 w 1104"/>
              <a:gd name="T49" fmla="*/ 1022 h 1061"/>
              <a:gd name="T50" fmla="*/ 12 w 1104"/>
              <a:gd name="T51" fmla="*/ 945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4" h="1061">
                <a:moveTo>
                  <a:pt x="12" y="945"/>
                </a:moveTo>
                <a:cubicBezTo>
                  <a:pt x="21" y="808"/>
                  <a:pt x="19" y="668"/>
                  <a:pt x="51" y="534"/>
                </a:cubicBezTo>
                <a:cubicBezTo>
                  <a:pt x="53" y="525"/>
                  <a:pt x="63" y="465"/>
                  <a:pt x="66" y="457"/>
                </a:cubicBezTo>
                <a:cubicBezTo>
                  <a:pt x="108" y="349"/>
                  <a:pt x="179" y="231"/>
                  <a:pt x="268" y="155"/>
                </a:cubicBezTo>
                <a:cubicBezTo>
                  <a:pt x="328" y="104"/>
                  <a:pt x="265" y="164"/>
                  <a:pt x="360" y="101"/>
                </a:cubicBezTo>
                <a:cubicBezTo>
                  <a:pt x="383" y="86"/>
                  <a:pt x="403" y="63"/>
                  <a:pt x="430" y="54"/>
                </a:cubicBezTo>
                <a:cubicBezTo>
                  <a:pt x="502" y="31"/>
                  <a:pt x="572" y="11"/>
                  <a:pt x="647" y="0"/>
                </a:cubicBezTo>
                <a:cubicBezTo>
                  <a:pt x="724" y="3"/>
                  <a:pt x="802" y="3"/>
                  <a:pt x="879" y="8"/>
                </a:cubicBezTo>
                <a:cubicBezTo>
                  <a:pt x="902" y="9"/>
                  <a:pt x="927" y="26"/>
                  <a:pt x="949" y="31"/>
                </a:cubicBezTo>
                <a:cubicBezTo>
                  <a:pt x="987" y="40"/>
                  <a:pt x="1026" y="48"/>
                  <a:pt x="1065" y="54"/>
                </a:cubicBezTo>
                <a:cubicBezTo>
                  <a:pt x="1080" y="78"/>
                  <a:pt x="1088" y="101"/>
                  <a:pt x="1104" y="124"/>
                </a:cubicBezTo>
                <a:cubicBezTo>
                  <a:pt x="1101" y="199"/>
                  <a:pt x="1101" y="274"/>
                  <a:pt x="1096" y="349"/>
                </a:cubicBezTo>
                <a:cubicBezTo>
                  <a:pt x="1094" y="375"/>
                  <a:pt x="1057" y="418"/>
                  <a:pt x="1057" y="418"/>
                </a:cubicBezTo>
                <a:cubicBezTo>
                  <a:pt x="1010" y="559"/>
                  <a:pt x="899" y="557"/>
                  <a:pt x="771" y="565"/>
                </a:cubicBezTo>
                <a:cubicBezTo>
                  <a:pt x="737" y="574"/>
                  <a:pt x="725" y="593"/>
                  <a:pt x="693" y="604"/>
                </a:cubicBezTo>
                <a:cubicBezTo>
                  <a:pt x="672" y="626"/>
                  <a:pt x="650" y="626"/>
                  <a:pt x="624" y="643"/>
                </a:cubicBezTo>
                <a:cubicBezTo>
                  <a:pt x="570" y="678"/>
                  <a:pt x="512" y="765"/>
                  <a:pt x="453" y="782"/>
                </a:cubicBezTo>
                <a:cubicBezTo>
                  <a:pt x="435" y="802"/>
                  <a:pt x="425" y="812"/>
                  <a:pt x="399" y="821"/>
                </a:cubicBezTo>
                <a:cubicBezTo>
                  <a:pt x="369" y="867"/>
                  <a:pt x="324" y="905"/>
                  <a:pt x="275" y="929"/>
                </a:cubicBezTo>
                <a:cubicBezTo>
                  <a:pt x="243" y="964"/>
                  <a:pt x="189" y="961"/>
                  <a:pt x="144" y="968"/>
                </a:cubicBezTo>
                <a:cubicBezTo>
                  <a:pt x="136" y="971"/>
                  <a:pt x="124" y="983"/>
                  <a:pt x="120" y="976"/>
                </a:cubicBezTo>
                <a:cubicBezTo>
                  <a:pt x="109" y="954"/>
                  <a:pt x="182" y="937"/>
                  <a:pt x="182" y="937"/>
                </a:cubicBezTo>
                <a:cubicBezTo>
                  <a:pt x="228" y="952"/>
                  <a:pt x="233" y="994"/>
                  <a:pt x="198" y="1030"/>
                </a:cubicBezTo>
                <a:cubicBezTo>
                  <a:pt x="178" y="1051"/>
                  <a:pt x="147" y="1054"/>
                  <a:pt x="120" y="1061"/>
                </a:cubicBezTo>
                <a:cubicBezTo>
                  <a:pt x="52" y="1053"/>
                  <a:pt x="57" y="1061"/>
                  <a:pt x="20" y="1022"/>
                </a:cubicBezTo>
                <a:cubicBezTo>
                  <a:pt x="0" y="966"/>
                  <a:pt x="0" y="992"/>
                  <a:pt x="12" y="945"/>
                </a:cubicBezTo>
                <a:close/>
              </a:path>
            </a:pathLst>
          </a:custGeom>
          <a:pattFill prst="wdDnDiag">
            <a:fgClr>
              <a:srgbClr val="FF99CC">
                <a:alpha val="50000"/>
              </a:srgbClr>
            </a:fgClr>
            <a:bgClr>
              <a:srgbClr val="FFFFFF">
                <a:alpha val="50000"/>
              </a:srgbClr>
            </a:bgClr>
          </a:patt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0521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F21C4-8F47-4214-AE65-77A803362B52}"/>
              </a:ext>
            </a:extLst>
          </p:cNvPr>
          <p:cNvSpPr>
            <a:spLocks noGrp="1"/>
          </p:cNvSpPr>
          <p:nvPr>
            <p:ph type="title"/>
          </p:nvPr>
        </p:nvSpPr>
        <p:spPr/>
        <p:txBody>
          <a:bodyPr/>
          <a:lstStyle/>
          <a:p>
            <a:r>
              <a:rPr lang="en-US" altLang="zh-CN" dirty="0"/>
              <a:t>PAM</a:t>
            </a:r>
            <a:r>
              <a:rPr lang="zh-CN" altLang="en-US" dirty="0"/>
              <a:t>算法</a:t>
            </a:r>
          </a:p>
        </p:txBody>
      </p:sp>
      <p:sp>
        <p:nvSpPr>
          <p:cNvPr id="3" name="内容占位符 2">
            <a:extLst>
              <a:ext uri="{FF2B5EF4-FFF2-40B4-BE49-F238E27FC236}">
                <a16:creationId xmlns:a16="http://schemas.microsoft.com/office/drawing/2014/main" id="{E35C2A24-30B5-4BC5-822A-DF88E28EFDD9}"/>
              </a:ext>
            </a:extLst>
          </p:cNvPr>
          <p:cNvSpPr>
            <a:spLocks noGrp="1"/>
          </p:cNvSpPr>
          <p:nvPr>
            <p:ph sz="quarter" idx="10"/>
          </p:nvPr>
        </p:nvSpPr>
        <p:spPr>
          <a:xfrm>
            <a:off x="539552" y="764704"/>
            <a:ext cx="8136904" cy="5527845"/>
          </a:xfrm>
        </p:spPr>
        <p:txBody>
          <a:bodyPr/>
          <a:lstStyle/>
          <a:p>
            <a:pPr>
              <a:lnSpc>
                <a:spcPct val="130000"/>
              </a:lnSpc>
            </a:pPr>
            <a:r>
              <a:rPr lang="zh-CN" altLang="en-US" dirty="0"/>
              <a:t>代价函数：</a:t>
            </a:r>
          </a:p>
          <a:p>
            <a:pPr>
              <a:lnSpc>
                <a:spcPct val="130000"/>
              </a:lnSpc>
              <a:spcBef>
                <a:spcPct val="0"/>
              </a:spcBef>
            </a:pPr>
            <a:endParaRPr lang="zh-CN" altLang="en-US" dirty="0"/>
          </a:p>
          <a:p>
            <a:pPr>
              <a:lnSpc>
                <a:spcPct val="130000"/>
              </a:lnSpc>
              <a:buNone/>
            </a:pPr>
            <a:r>
              <a:rPr lang="zh-CN" altLang="en-US" sz="2000" dirty="0">
                <a:solidFill>
                  <a:schemeClr val="tx1"/>
                </a:solidFill>
              </a:rPr>
              <a:t>     </a:t>
            </a:r>
            <a:endParaRPr lang="en-US" altLang="zh-CN" sz="2000" dirty="0">
              <a:solidFill>
                <a:schemeClr val="tx1"/>
              </a:solidFill>
            </a:endParaRPr>
          </a:p>
          <a:p>
            <a:pPr>
              <a:lnSpc>
                <a:spcPct val="130000"/>
              </a:lnSpc>
              <a:buNone/>
            </a:pPr>
            <a:r>
              <a:rPr lang="zh-CN" altLang="en-US" sz="2000" dirty="0">
                <a:solidFill>
                  <a:schemeClr val="tx1"/>
                </a:solidFill>
              </a:rPr>
              <a:t>其中，</a:t>
            </a:r>
            <a:r>
              <a:rPr lang="zh-CN" altLang="en-US" sz="2000" i="1" dirty="0">
                <a:solidFill>
                  <a:schemeClr val="tx1"/>
                </a:solidFill>
              </a:rPr>
              <a:t>C</a:t>
            </a:r>
            <a:r>
              <a:rPr lang="zh-CN" altLang="en-US" sz="2000" i="1" baseline="-25000" dirty="0">
                <a:solidFill>
                  <a:schemeClr val="tx1"/>
                </a:solidFill>
              </a:rPr>
              <a:t>jih</a:t>
            </a:r>
            <a:r>
              <a:rPr lang="zh-CN" altLang="en-US" sz="2000" dirty="0">
                <a:solidFill>
                  <a:schemeClr val="tx1"/>
                </a:solidFill>
              </a:rPr>
              <a:t>表示</a:t>
            </a:r>
            <a:r>
              <a:rPr lang="zh-CN" altLang="en-US" sz="2000" i="1" dirty="0">
                <a:solidFill>
                  <a:schemeClr val="tx1"/>
                </a:solidFill>
              </a:rPr>
              <a:t>O</a:t>
            </a:r>
            <a:r>
              <a:rPr lang="zh-CN" altLang="en-US" sz="2000" i="1" baseline="-25000" dirty="0">
                <a:solidFill>
                  <a:schemeClr val="tx1"/>
                </a:solidFill>
              </a:rPr>
              <a:t>j</a:t>
            </a:r>
            <a:r>
              <a:rPr lang="zh-CN" altLang="en-US" sz="2000" dirty="0">
                <a:solidFill>
                  <a:schemeClr val="tx1"/>
                </a:solidFill>
              </a:rPr>
              <a:t>在</a:t>
            </a:r>
            <a:r>
              <a:rPr lang="zh-CN" altLang="en-US" sz="2000" i="1" dirty="0">
                <a:solidFill>
                  <a:schemeClr val="tx1"/>
                </a:solidFill>
              </a:rPr>
              <a:t>O</a:t>
            </a:r>
            <a:r>
              <a:rPr lang="zh-CN" altLang="en-US" sz="2000" i="1" baseline="-25000" dirty="0">
                <a:solidFill>
                  <a:schemeClr val="tx1"/>
                </a:solidFill>
              </a:rPr>
              <a:t>i</a:t>
            </a:r>
            <a:r>
              <a:rPr lang="zh-CN" altLang="en-US" sz="2000" dirty="0">
                <a:solidFill>
                  <a:schemeClr val="tx1"/>
                </a:solidFill>
              </a:rPr>
              <a:t>被</a:t>
            </a:r>
            <a:r>
              <a:rPr lang="zh-CN" altLang="en-US" sz="2000" i="1" dirty="0">
                <a:solidFill>
                  <a:schemeClr val="tx1"/>
                </a:solidFill>
              </a:rPr>
              <a:t>O</a:t>
            </a:r>
            <a:r>
              <a:rPr lang="zh-CN" altLang="en-US" sz="2000" i="1" baseline="-25000" dirty="0">
                <a:solidFill>
                  <a:schemeClr val="tx1"/>
                </a:solidFill>
              </a:rPr>
              <a:t>h</a:t>
            </a:r>
            <a:r>
              <a:rPr lang="zh-CN" altLang="en-US" sz="2000" dirty="0">
                <a:solidFill>
                  <a:schemeClr val="tx1"/>
                </a:solidFill>
              </a:rPr>
              <a:t>代替后产生的代价。</a:t>
            </a:r>
          </a:p>
          <a:p>
            <a:pPr lvl="1">
              <a:lnSpc>
                <a:spcPct val="130000"/>
              </a:lnSpc>
              <a:buClr>
                <a:schemeClr val="tx1"/>
              </a:buClr>
            </a:pPr>
            <a:r>
              <a:rPr lang="zh-CN" altLang="en-US" dirty="0"/>
              <a:t>如果总代价是负的，那么实际的误差将会减小，</a:t>
            </a:r>
            <a:r>
              <a:rPr lang="zh-CN" altLang="en-US" i="1" dirty="0"/>
              <a:t>O</a:t>
            </a:r>
            <a:r>
              <a:rPr lang="zh-CN" altLang="en-US" i="1" baseline="-25000" dirty="0"/>
              <a:t>i</a:t>
            </a:r>
            <a:r>
              <a:rPr lang="zh-CN" altLang="en-US" dirty="0"/>
              <a:t>可以被</a:t>
            </a:r>
            <a:r>
              <a:rPr lang="zh-CN" altLang="en-US" i="1" dirty="0"/>
              <a:t>O</a:t>
            </a:r>
            <a:r>
              <a:rPr lang="zh-CN" altLang="en-US" i="1" baseline="-25000" dirty="0"/>
              <a:t>h</a:t>
            </a:r>
            <a:r>
              <a:rPr lang="zh-CN" altLang="en-US" dirty="0"/>
              <a:t>替代。</a:t>
            </a:r>
          </a:p>
          <a:p>
            <a:pPr lvl="1">
              <a:lnSpc>
                <a:spcPct val="130000"/>
              </a:lnSpc>
              <a:buClr>
                <a:schemeClr val="tx1"/>
              </a:buClr>
            </a:pPr>
            <a:r>
              <a:rPr lang="zh-CN" altLang="en-US" dirty="0"/>
              <a:t>如果总代价是正的，则</a:t>
            </a:r>
            <a:r>
              <a:rPr lang="zh-CN" altLang="en-US" i="1" dirty="0"/>
              <a:t>O</a:t>
            </a:r>
            <a:r>
              <a:rPr lang="zh-CN" altLang="en-US" i="1" baseline="-25000" dirty="0"/>
              <a:t>i</a:t>
            </a:r>
            <a:r>
              <a:rPr lang="zh-CN" altLang="en-US" dirty="0"/>
              <a:t>不需被替换。</a:t>
            </a:r>
            <a:endParaRPr lang="en-US" altLang="zh-CN" dirty="0"/>
          </a:p>
          <a:p>
            <a:pPr marL="432000" lvl="1" indent="0">
              <a:lnSpc>
                <a:spcPct val="130000"/>
              </a:lnSpc>
              <a:buClr>
                <a:schemeClr val="tx1"/>
              </a:buClr>
              <a:buNone/>
            </a:pPr>
            <a:endParaRPr lang="zh-CN" altLang="en-US" dirty="0"/>
          </a:p>
          <a:p>
            <a:pPr lvl="1">
              <a:lnSpc>
                <a:spcPct val="130000"/>
              </a:lnSpc>
            </a:pPr>
            <a:r>
              <a:rPr lang="zh-CN" altLang="en-US" i="1" dirty="0">
                <a:solidFill>
                  <a:schemeClr val="tx1"/>
                </a:solidFill>
              </a:rPr>
              <a:t>O</a:t>
            </a:r>
            <a:r>
              <a:rPr lang="zh-CN" altLang="en-US" i="1" baseline="-25000" dirty="0">
                <a:solidFill>
                  <a:schemeClr val="tx1"/>
                </a:solidFill>
              </a:rPr>
              <a:t>i</a:t>
            </a:r>
            <a:r>
              <a:rPr lang="zh-CN" altLang="en-US" dirty="0">
                <a:solidFill>
                  <a:schemeClr val="tx1"/>
                </a:solidFill>
              </a:rPr>
              <a:t>和</a:t>
            </a:r>
            <a:r>
              <a:rPr lang="zh-CN" altLang="en-US" i="1" dirty="0">
                <a:solidFill>
                  <a:schemeClr val="tx1"/>
                </a:solidFill>
              </a:rPr>
              <a:t>O</a:t>
            </a:r>
            <a:r>
              <a:rPr lang="zh-CN" altLang="en-US" i="1" baseline="-25000" dirty="0">
                <a:solidFill>
                  <a:schemeClr val="tx1"/>
                </a:solidFill>
              </a:rPr>
              <a:t>m</a:t>
            </a:r>
            <a:r>
              <a:rPr lang="zh-CN" altLang="en-US" dirty="0">
                <a:solidFill>
                  <a:schemeClr val="tx1"/>
                </a:solidFill>
              </a:rPr>
              <a:t>是两个原中心点，为了判定非代表对象</a:t>
            </a:r>
            <a:r>
              <a:rPr lang="zh-CN" altLang="en-US" i="1" dirty="0">
                <a:solidFill>
                  <a:schemeClr val="tx1"/>
                </a:solidFill>
              </a:rPr>
              <a:t>O</a:t>
            </a:r>
            <a:r>
              <a:rPr lang="zh-CN" altLang="en-US" i="1" baseline="-30000" dirty="0">
                <a:solidFill>
                  <a:schemeClr val="tx1"/>
                </a:solidFill>
              </a:rPr>
              <a:t>h</a:t>
            </a:r>
            <a:r>
              <a:rPr lang="zh-CN" altLang="en-US" dirty="0">
                <a:solidFill>
                  <a:schemeClr val="tx1"/>
                </a:solidFill>
              </a:rPr>
              <a:t>是否可以替代当前代表对象</a:t>
            </a:r>
            <a:r>
              <a:rPr lang="zh-CN" altLang="en-US" i="1" dirty="0">
                <a:solidFill>
                  <a:schemeClr val="tx1"/>
                </a:solidFill>
              </a:rPr>
              <a:t>O</a:t>
            </a:r>
            <a:r>
              <a:rPr lang="zh-CN" altLang="en-US" i="1" baseline="-25000" dirty="0">
                <a:solidFill>
                  <a:schemeClr val="tx1"/>
                </a:solidFill>
              </a:rPr>
              <a:t>i</a:t>
            </a:r>
            <a:r>
              <a:rPr lang="zh-CN" altLang="en-US" dirty="0">
                <a:solidFill>
                  <a:schemeClr val="tx1"/>
                </a:solidFill>
              </a:rPr>
              <a:t>(中心点)，对于每一个对象</a:t>
            </a:r>
            <a:r>
              <a:rPr lang="zh-CN" altLang="en-US" i="1" dirty="0">
                <a:solidFill>
                  <a:schemeClr val="tx1"/>
                </a:solidFill>
              </a:rPr>
              <a:t>O</a:t>
            </a:r>
            <a:r>
              <a:rPr lang="zh-CN" altLang="en-US" i="1" baseline="-25000" dirty="0">
                <a:solidFill>
                  <a:schemeClr val="tx1"/>
                </a:solidFill>
              </a:rPr>
              <a:t>j</a:t>
            </a:r>
            <a:r>
              <a:rPr lang="zh-CN" altLang="en-US" dirty="0">
                <a:solidFill>
                  <a:schemeClr val="tx1"/>
                </a:solidFill>
              </a:rPr>
              <a:t>，我们将介绍以下四种情况中代价函数的计算公式。然后总结代价函数计算</a:t>
            </a:r>
            <a:r>
              <a:rPr lang="zh-CN" altLang="en-US" dirty="0"/>
              <a:t>：</a:t>
            </a:r>
            <a:endParaRPr lang="en-US" altLang="zh-CN" dirty="0"/>
          </a:p>
          <a:p>
            <a:pPr lvl="2">
              <a:lnSpc>
                <a:spcPct val="130000"/>
              </a:lnSpc>
            </a:pPr>
            <a:r>
              <a:rPr lang="zh-CN" altLang="en-US" dirty="0"/>
              <a:t>计算各点到最近的中心点的距离</a:t>
            </a:r>
            <a:endParaRPr lang="en-US" altLang="zh-CN" dirty="0"/>
          </a:p>
          <a:p>
            <a:pPr lvl="2">
              <a:lnSpc>
                <a:spcPct val="130000"/>
              </a:lnSpc>
            </a:pPr>
            <a:r>
              <a:rPr lang="zh-CN" altLang="en-US" dirty="0"/>
              <a:t>计算各点到替换后的最近的中心点的距离</a:t>
            </a:r>
            <a:endParaRPr lang="en-US" altLang="zh-CN" dirty="0"/>
          </a:p>
          <a:p>
            <a:pPr lvl="2">
              <a:lnSpc>
                <a:spcPct val="130000"/>
              </a:lnSpc>
            </a:pPr>
            <a:r>
              <a:rPr lang="zh-CN" altLang="en-US" dirty="0"/>
              <a:t>比较替换后的距离和与替换前的距离和</a:t>
            </a:r>
          </a:p>
          <a:p>
            <a:pPr lvl="2"/>
            <a:endParaRPr lang="zh-CN" altLang="en-US" dirty="0"/>
          </a:p>
          <a:p>
            <a:endParaRPr lang="zh-CN" altLang="en-US" dirty="0"/>
          </a:p>
        </p:txBody>
      </p:sp>
      <p:graphicFrame>
        <p:nvGraphicFramePr>
          <p:cNvPr id="4" name="Object 4">
            <a:extLst>
              <a:ext uri="{FF2B5EF4-FFF2-40B4-BE49-F238E27FC236}">
                <a16:creationId xmlns:a16="http://schemas.microsoft.com/office/drawing/2014/main" id="{16545962-DD8D-47F6-A184-B3D7847085C7}"/>
              </a:ext>
            </a:extLst>
          </p:cNvPr>
          <p:cNvGraphicFramePr>
            <a:graphicFrameLocks noChangeAspect="1"/>
          </p:cNvGraphicFramePr>
          <p:nvPr>
            <p:extLst>
              <p:ext uri="{D42A27DB-BD31-4B8C-83A1-F6EECF244321}">
                <p14:modId xmlns:p14="http://schemas.microsoft.com/office/powerpoint/2010/main" val="3944588709"/>
              </p:ext>
            </p:extLst>
          </p:nvPr>
        </p:nvGraphicFramePr>
        <p:xfrm>
          <a:off x="2483768" y="1268760"/>
          <a:ext cx="1655762" cy="855662"/>
        </p:xfrm>
        <a:graphic>
          <a:graphicData uri="http://schemas.openxmlformats.org/presentationml/2006/ole">
            <mc:AlternateContent xmlns:mc="http://schemas.openxmlformats.org/markup-compatibility/2006">
              <mc:Choice xmlns:v="urn:schemas-microsoft-com:vml" Requires="v">
                <p:oleObj spid="_x0000_s7203" r:id="rId4" imgW="865505" imgH="445770" progId="Equation.3">
                  <p:embed/>
                </p:oleObj>
              </mc:Choice>
              <mc:Fallback>
                <p:oleObj r:id="rId4" imgW="865505" imgH="445770" progId="Equation.3">
                  <p:embed/>
                  <p:pic>
                    <p:nvPicPr>
                      <p:cNvPr id="22733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1268760"/>
                        <a:ext cx="1655762" cy="8556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871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8115F-16FA-4F61-BB89-D91AB2652454}"/>
              </a:ext>
            </a:extLst>
          </p:cNvPr>
          <p:cNvSpPr>
            <a:spLocks noGrp="1"/>
          </p:cNvSpPr>
          <p:nvPr>
            <p:ph type="title"/>
          </p:nvPr>
        </p:nvSpPr>
        <p:spPr/>
        <p:txBody>
          <a:bodyPr/>
          <a:lstStyle/>
          <a:p>
            <a:r>
              <a:rPr lang="en-US" altLang="zh-CN" dirty="0"/>
              <a:t>PAM</a:t>
            </a:r>
            <a:r>
              <a:rPr lang="zh-CN" altLang="en-US" dirty="0"/>
              <a:t>算法</a:t>
            </a:r>
          </a:p>
        </p:txBody>
      </p:sp>
      <p:sp>
        <p:nvSpPr>
          <p:cNvPr id="3" name="Text Box 7">
            <a:extLst>
              <a:ext uri="{FF2B5EF4-FFF2-40B4-BE49-F238E27FC236}">
                <a16:creationId xmlns:a16="http://schemas.microsoft.com/office/drawing/2014/main" id="{C72B5672-D948-41DE-BAFF-46A109C755D9}"/>
              </a:ext>
            </a:extLst>
          </p:cNvPr>
          <p:cNvSpPr txBox="1">
            <a:spLocks noChangeArrowheads="1"/>
          </p:cNvSpPr>
          <p:nvPr/>
        </p:nvSpPr>
        <p:spPr bwMode="auto">
          <a:xfrm>
            <a:off x="901700" y="1125538"/>
            <a:ext cx="3600450" cy="4464050"/>
          </a:xfrm>
          <a:prstGeom prst="rect">
            <a:avLst/>
          </a:prstGeom>
          <a:solidFill>
            <a:srgbClr val="CCECFF"/>
          </a:solidFill>
          <a:ln w="9525">
            <a:solidFill>
              <a:srgbClr val="000000"/>
            </a:solidFill>
            <a:miter lim="800000"/>
          </a:ln>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lgn="ctr">
              <a:lnSpc>
                <a:spcPct val="80000"/>
              </a:lnSpc>
              <a:spcBef>
                <a:spcPct val="10000"/>
              </a:spcBef>
              <a:buClr>
                <a:schemeClr val="tx1"/>
              </a:buClr>
              <a:buSzPct val="60000"/>
              <a:buFont typeface="Wingdings" panose="05000000000000000000" pitchFamily="2" charset="2"/>
              <a:buNone/>
            </a:pPr>
            <a:r>
              <a:rPr lang="zh-CN" altLang="en-US" sz="3600" b="1" baseline="-25000">
                <a:latin typeface="Tahoma" panose="020B0604030504040204" pitchFamily="34" charset="0"/>
                <a:ea typeface="华文新魏" panose="02010800040101010101" pitchFamily="2" charset="-122"/>
              </a:rPr>
              <a:t>第一种情况</a:t>
            </a: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华文新魏" panose="0201080004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None/>
            </a:pPr>
            <a:r>
              <a:rPr lang="en-US" altLang="zh-CN" sz="1800" i="1">
                <a:latin typeface="Tahoma" panose="020B0604030504040204" pitchFamily="34" charset="0"/>
                <a:ea typeface="宋体" panose="02010600030101010101" pitchFamily="2" charset="-122"/>
              </a:rPr>
              <a:t>        </a:t>
            </a:r>
          </a:p>
          <a:p>
            <a:pPr algn="ctr">
              <a:spcBef>
                <a:spcPct val="0"/>
              </a:spcBef>
              <a:buFontTx/>
              <a:buNone/>
            </a:pPr>
            <a:endParaRPr lang="en-US" altLang="zh-CN" sz="2400" i="1">
              <a:latin typeface="华文新魏" panose="02010800040101010101" pitchFamily="2" charset="-122"/>
              <a:ea typeface="华文新魏" panose="02010800040101010101" pitchFamily="2" charset="-122"/>
            </a:endParaRPr>
          </a:p>
          <a:p>
            <a:pPr algn="ctr">
              <a:spcBef>
                <a:spcPct val="0"/>
              </a:spcBef>
              <a:buFontTx/>
              <a:buNone/>
            </a:pPr>
            <a:endParaRPr lang="en-US" altLang="zh-CN" sz="2400" i="1">
              <a:latin typeface="华文新魏" panose="02010800040101010101" pitchFamily="2" charset="-122"/>
              <a:ea typeface="华文新魏" panose="02010800040101010101" pitchFamily="2" charset="-122"/>
            </a:endParaRPr>
          </a:p>
          <a:p>
            <a:pPr algn="ctr">
              <a:spcBef>
                <a:spcPct val="0"/>
              </a:spcBef>
              <a:buFontTx/>
              <a:buNone/>
            </a:pPr>
            <a:endParaRPr lang="en-US" altLang="zh-CN" sz="2400" i="1">
              <a:latin typeface="华文新魏" panose="02010800040101010101" pitchFamily="2" charset="-122"/>
              <a:ea typeface="华文新魏" panose="02010800040101010101" pitchFamily="2" charset="-122"/>
            </a:endParaRPr>
          </a:p>
          <a:p>
            <a:pPr algn="ctr">
              <a:spcBef>
                <a:spcPct val="0"/>
              </a:spcBef>
              <a:buFontTx/>
              <a:buNone/>
            </a:pPr>
            <a:r>
              <a:rPr lang="en-US" altLang="zh-CN" sz="2400" i="1">
                <a:latin typeface="华文新魏" panose="02010800040101010101" pitchFamily="2" charset="-122"/>
                <a:ea typeface="华文新魏" panose="02010800040101010101" pitchFamily="2" charset="-122"/>
              </a:rPr>
              <a:t> </a:t>
            </a:r>
          </a:p>
          <a:p>
            <a:pPr algn="ctr">
              <a:spcBef>
                <a:spcPct val="0"/>
              </a:spcBef>
              <a:buFontTx/>
              <a:buNone/>
            </a:pPr>
            <a:endParaRPr lang="en-US" altLang="zh-CN" sz="2400" i="1">
              <a:latin typeface="华文新魏" panose="02010800040101010101" pitchFamily="2" charset="-122"/>
              <a:ea typeface="华文新魏" panose="02010800040101010101" pitchFamily="2" charset="-122"/>
            </a:endParaRPr>
          </a:p>
          <a:p>
            <a:pPr algn="ctr">
              <a:spcBef>
                <a:spcPct val="0"/>
              </a:spcBef>
              <a:buFontTx/>
              <a:buNone/>
            </a:pPr>
            <a:endParaRPr lang="en-US" altLang="zh-CN" sz="2400" i="1">
              <a:latin typeface="华文新魏" panose="02010800040101010101" pitchFamily="2" charset="-122"/>
              <a:ea typeface="华文新魏" panose="02010800040101010101" pitchFamily="2" charset="-122"/>
            </a:endParaRPr>
          </a:p>
          <a:p>
            <a:pPr algn="ctr">
              <a:spcBef>
                <a:spcPct val="0"/>
              </a:spcBef>
              <a:buFontTx/>
              <a:buNone/>
            </a:pPr>
            <a:r>
              <a:rPr lang="en-US" altLang="zh-CN" sz="2400" i="1">
                <a:latin typeface="华文新魏" panose="02010800040101010101" pitchFamily="2" charset="-122"/>
                <a:ea typeface="华文新魏" panose="02010800040101010101" pitchFamily="2" charset="-122"/>
              </a:rPr>
              <a:t>O</a:t>
            </a:r>
            <a:r>
              <a:rPr lang="en-US" altLang="zh-CN" sz="2400" i="1" baseline="-25000">
                <a:latin typeface="华文新魏" panose="02010800040101010101" pitchFamily="2" charset="-122"/>
                <a:ea typeface="华文新魏" panose="02010800040101010101" pitchFamily="2" charset="-122"/>
              </a:rPr>
              <a:t>j</a:t>
            </a:r>
            <a:r>
              <a:rPr lang="zh-CN" altLang="en-US" sz="2400">
                <a:latin typeface="华文新魏" panose="02010800040101010101" pitchFamily="2" charset="-122"/>
                <a:ea typeface="华文新魏" panose="02010800040101010101" pitchFamily="2" charset="-122"/>
              </a:rPr>
              <a:t>被重新分配给</a:t>
            </a:r>
            <a:r>
              <a:rPr lang="en-US" altLang="zh-CN" sz="2400" i="1">
                <a:latin typeface="华文新魏" panose="02010800040101010101" pitchFamily="2" charset="-122"/>
                <a:ea typeface="华文新魏" panose="02010800040101010101" pitchFamily="2" charset="-122"/>
              </a:rPr>
              <a:t>O</a:t>
            </a:r>
            <a:r>
              <a:rPr lang="en-US" altLang="zh-CN" sz="2400" i="1" baseline="-25000">
                <a:latin typeface="华文新魏" panose="02010800040101010101" pitchFamily="2" charset="-122"/>
                <a:ea typeface="华文新魏" panose="02010800040101010101" pitchFamily="2" charset="-122"/>
              </a:rPr>
              <a:t>m</a:t>
            </a:r>
            <a:r>
              <a:rPr lang="zh-CN" altLang="en-US" sz="2400" baseline="-25000">
                <a:latin typeface="华文新魏" panose="02010800040101010101" pitchFamily="2" charset="-122"/>
                <a:ea typeface="华文新魏" panose="02010800040101010101" pitchFamily="2" charset="-122"/>
              </a:rPr>
              <a:t>，</a:t>
            </a:r>
          </a:p>
          <a:p>
            <a:pPr algn="ctr">
              <a:spcBef>
                <a:spcPct val="0"/>
              </a:spcBef>
              <a:buFontTx/>
              <a:buNone/>
            </a:pPr>
            <a:r>
              <a:rPr lang="en-US" altLang="zh-CN" sz="2400" i="1">
                <a:latin typeface="华文新魏" panose="02010800040101010101" pitchFamily="2" charset="-122"/>
                <a:ea typeface="华文新魏" panose="02010800040101010101" pitchFamily="2" charset="-122"/>
              </a:rPr>
              <a:t>C</a:t>
            </a:r>
            <a:r>
              <a:rPr lang="en-US" altLang="zh-CN" sz="2400" i="1" baseline="-25000">
                <a:latin typeface="华文新魏" panose="02010800040101010101" pitchFamily="2" charset="-122"/>
                <a:ea typeface="华文新魏" panose="02010800040101010101" pitchFamily="2" charset="-122"/>
              </a:rPr>
              <a:t>jih </a:t>
            </a:r>
            <a:r>
              <a:rPr lang="en-US" altLang="zh-CN" sz="2400" baseline="-250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d</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j</a:t>
            </a:r>
            <a:r>
              <a:rPr lang="en-US" altLang="zh-CN" sz="2400">
                <a:latin typeface="华文新魏" panose="02010800040101010101" pitchFamily="2" charset="-122"/>
                <a:ea typeface="华文新魏" panose="02010800040101010101" pitchFamily="2" charset="-122"/>
              </a:rPr>
              <a:t>, </a:t>
            </a:r>
            <a:r>
              <a:rPr lang="en-US" altLang="zh-CN" sz="2400" i="1">
                <a:latin typeface="华文新魏" panose="02010800040101010101" pitchFamily="2" charset="-122"/>
                <a:ea typeface="华文新魏" panose="02010800040101010101" pitchFamily="2" charset="-122"/>
              </a:rPr>
              <a:t>m</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d</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j</a:t>
            </a:r>
            <a:r>
              <a:rPr lang="en-US" altLang="zh-CN" sz="2400">
                <a:latin typeface="华文新魏" panose="02010800040101010101" pitchFamily="2" charset="-122"/>
                <a:ea typeface="华文新魏" panose="02010800040101010101" pitchFamily="2" charset="-122"/>
              </a:rPr>
              <a:t>, </a:t>
            </a:r>
            <a:r>
              <a:rPr lang="en-US" altLang="zh-CN" sz="2400" i="1">
                <a:latin typeface="华文新魏" panose="02010800040101010101" pitchFamily="2" charset="-122"/>
                <a:ea typeface="华文新魏" panose="02010800040101010101" pitchFamily="2" charset="-122"/>
              </a:rPr>
              <a:t>i</a:t>
            </a:r>
            <a:r>
              <a:rPr lang="en-US" altLang="zh-CN" sz="2400">
                <a:latin typeface="华文新魏" panose="02010800040101010101" pitchFamily="2" charset="-122"/>
                <a:ea typeface="华文新魏" panose="02010800040101010101" pitchFamily="2" charset="-122"/>
              </a:rPr>
              <a:t>)</a:t>
            </a:r>
            <a:endParaRPr lang="zh-CN" altLang="en-US" sz="2400" b="1" baseline="-25000">
              <a:latin typeface="华文新魏" panose="02010800040101010101" pitchFamily="2" charset="-122"/>
              <a:ea typeface="华文新魏" panose="02010800040101010101" pitchFamily="2" charset="-122"/>
            </a:endParaRPr>
          </a:p>
          <a:p>
            <a:pPr>
              <a:spcBef>
                <a:spcPct val="0"/>
              </a:spcBef>
              <a:buFontTx/>
              <a:buNone/>
            </a:pPr>
            <a:endParaRPr lang="zh-CN" altLang="en-US" sz="1800" baseline="-25000">
              <a:latin typeface="Tahoma" panose="020B0604030504040204" pitchFamily="34" charset="0"/>
              <a:ea typeface="宋体" panose="02010600030101010101" pitchFamily="2" charset="-122"/>
            </a:endParaRPr>
          </a:p>
        </p:txBody>
      </p:sp>
      <p:pic>
        <p:nvPicPr>
          <p:cNvPr id="4" name="Picture 8" descr="case1">
            <a:extLst>
              <a:ext uri="{FF2B5EF4-FFF2-40B4-BE49-F238E27FC236}">
                <a16:creationId xmlns:a16="http://schemas.microsoft.com/office/drawing/2014/main" id="{D53B4AD6-5BCE-4373-89C9-74C68D87A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35125"/>
            <a:ext cx="360045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a:extLst>
              <a:ext uri="{FF2B5EF4-FFF2-40B4-BE49-F238E27FC236}">
                <a16:creationId xmlns:a16="http://schemas.microsoft.com/office/drawing/2014/main" id="{36D3677F-C729-455E-AEB3-3EB7A57180AE}"/>
              </a:ext>
            </a:extLst>
          </p:cNvPr>
          <p:cNvSpPr>
            <a:spLocks noChangeArrowheads="1"/>
          </p:cNvSpPr>
          <p:nvPr/>
        </p:nvSpPr>
        <p:spPr bwMode="auto">
          <a:xfrm>
            <a:off x="4932363" y="1844675"/>
            <a:ext cx="3959225"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Tahoma" panose="020B0604030504040204" pitchFamily="34" charset="0"/>
                <a:ea typeface="宋体" panose="02010600030101010101" pitchFamily="2" charset="-122"/>
              </a:defRPr>
            </a:lvl1pPr>
            <a:lvl2pPr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0" lvl="1" eaLnBrk="1" hangingPunct="1">
              <a:lnSpc>
                <a:spcPct val="150000"/>
              </a:lnSpc>
            </a:pPr>
            <a:r>
              <a:rPr lang="zh-CN" altLang="en-US" sz="2000" b="1" dirty="0">
                <a:latin typeface="微软雅黑" panose="020B0503020204020204" pitchFamily="34" charset="-122"/>
                <a:ea typeface="微软雅黑" panose="020B0503020204020204" pitchFamily="34" charset="-122"/>
              </a:rPr>
              <a:t>第一种情况：</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当前隶属于中心点对象</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。如果</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被</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所代替作为中心点，且</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离一个</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最近，</a:t>
            </a:r>
            <a:r>
              <a:rPr lang="zh-CN" altLang="en-US" sz="2000" i="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zh-CN" altLang="en-US" sz="2000" i="1"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，那么</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被重新分配给</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836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C4AF3-C1A4-4C63-9D39-658BB4AD8C9C}"/>
              </a:ext>
            </a:extLst>
          </p:cNvPr>
          <p:cNvSpPr>
            <a:spLocks noGrp="1"/>
          </p:cNvSpPr>
          <p:nvPr>
            <p:ph type="title"/>
          </p:nvPr>
        </p:nvSpPr>
        <p:spPr/>
        <p:txBody>
          <a:bodyPr/>
          <a:lstStyle/>
          <a:p>
            <a:r>
              <a:rPr lang="en-US" altLang="zh-CN" dirty="0"/>
              <a:t>PAM</a:t>
            </a:r>
            <a:r>
              <a:rPr lang="zh-CN" altLang="en-US" dirty="0"/>
              <a:t>算法</a:t>
            </a:r>
          </a:p>
        </p:txBody>
      </p:sp>
      <p:sp>
        <p:nvSpPr>
          <p:cNvPr id="3" name="Text Box 5">
            <a:extLst>
              <a:ext uri="{FF2B5EF4-FFF2-40B4-BE49-F238E27FC236}">
                <a16:creationId xmlns:a16="http://schemas.microsoft.com/office/drawing/2014/main" id="{CA3306B9-B0A3-4FA5-869F-FE3DC5276EC8}"/>
              </a:ext>
            </a:extLst>
          </p:cNvPr>
          <p:cNvSpPr txBox="1">
            <a:spLocks noChangeArrowheads="1"/>
          </p:cNvSpPr>
          <p:nvPr/>
        </p:nvSpPr>
        <p:spPr bwMode="auto">
          <a:xfrm>
            <a:off x="4859338" y="1125538"/>
            <a:ext cx="3600450" cy="4464050"/>
          </a:xfrm>
          <a:prstGeom prst="rect">
            <a:avLst/>
          </a:prstGeom>
          <a:solidFill>
            <a:srgbClr val="FFCC99"/>
          </a:solidFill>
          <a:ln w="9525">
            <a:solidFill>
              <a:srgbClr val="000000"/>
            </a:solidFill>
            <a:miter lim="800000"/>
          </a:ln>
        </p:spPr>
        <p:txBody>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lgn="ctr">
              <a:lnSpc>
                <a:spcPct val="80000"/>
              </a:lnSpc>
              <a:spcBef>
                <a:spcPct val="10000"/>
              </a:spcBef>
              <a:buClr>
                <a:schemeClr val="tx1"/>
              </a:buClr>
              <a:buSzPct val="60000"/>
              <a:buFont typeface="Wingdings" panose="05000000000000000000" pitchFamily="2" charset="2"/>
              <a:buNone/>
            </a:pPr>
            <a:r>
              <a:rPr lang="zh-CN" altLang="en-US" sz="3600" b="1" baseline="-25000">
                <a:latin typeface="Tahoma" panose="020B0604030504040204" pitchFamily="34" charset="0"/>
                <a:ea typeface="华文新魏" panose="02010800040101010101" pitchFamily="2" charset="-122"/>
              </a:rPr>
              <a:t>第二种情况</a:t>
            </a:r>
          </a:p>
          <a:p>
            <a:pPr>
              <a:lnSpc>
                <a:spcPct val="80000"/>
              </a:lnSpc>
              <a:spcBef>
                <a:spcPct val="10000"/>
              </a:spcBef>
              <a:buClr>
                <a:schemeClr val="tx1"/>
              </a:buClr>
              <a:buSzPct val="60000"/>
              <a:buFont typeface="Wingdings" panose="05000000000000000000" pitchFamily="2" charset="2"/>
              <a:buChar char="n"/>
            </a:pPr>
            <a:endParaRPr lang="zh-CN" altLang="en-US" sz="3600" b="1" baseline="-25000">
              <a:latin typeface="Tahoma" panose="020B0604030504040204" pitchFamily="34" charset="0"/>
              <a:ea typeface="华文新魏" panose="0201080004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sz="3600" b="1" baseline="-25000">
              <a:latin typeface="Tahoma" panose="020B0604030504040204" pitchFamily="34" charset="0"/>
              <a:ea typeface="华文新魏" panose="0201080004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sz="3600" b="1" baseline="-25000">
              <a:latin typeface="Tahoma" panose="020B0604030504040204" pitchFamily="34" charset="0"/>
              <a:ea typeface="华文新魏" panose="0201080004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sz="3600" b="1" baseline="-25000">
              <a:latin typeface="Tahoma" panose="020B0604030504040204" pitchFamily="34" charset="0"/>
              <a:ea typeface="华文新魏" panose="0201080004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Char char="n"/>
            </a:pPr>
            <a:endParaRPr lang="zh-CN" altLang="en-US" b="1" baseline="-25000">
              <a:latin typeface="Tahoma" panose="020B0604030504040204" pitchFamily="34" charset="0"/>
              <a:ea typeface="宋体" panose="02010600030101010101" pitchFamily="2" charset="-122"/>
            </a:endParaRPr>
          </a:p>
          <a:p>
            <a:pPr>
              <a:lnSpc>
                <a:spcPct val="80000"/>
              </a:lnSpc>
              <a:spcBef>
                <a:spcPct val="10000"/>
              </a:spcBef>
              <a:buClr>
                <a:schemeClr val="tx1"/>
              </a:buClr>
              <a:buSzPct val="60000"/>
              <a:buFont typeface="Wingdings" panose="05000000000000000000" pitchFamily="2" charset="2"/>
              <a:buNone/>
            </a:pPr>
            <a:r>
              <a:rPr lang="en-US" altLang="zh-CN" sz="1800" i="1">
                <a:latin typeface="Tahoma" panose="020B0604030504040204" pitchFamily="34" charset="0"/>
                <a:ea typeface="宋体" panose="02010600030101010101" pitchFamily="2" charset="-122"/>
              </a:rPr>
              <a:t>        </a:t>
            </a:r>
          </a:p>
          <a:p>
            <a:pPr>
              <a:lnSpc>
                <a:spcPct val="80000"/>
              </a:lnSpc>
              <a:spcBef>
                <a:spcPct val="10000"/>
              </a:spcBef>
              <a:buClr>
                <a:schemeClr val="tx1"/>
              </a:buClr>
              <a:buSzPct val="60000"/>
              <a:buFont typeface="Wingdings" panose="05000000000000000000" pitchFamily="2" charset="2"/>
              <a:buNone/>
            </a:pPr>
            <a:r>
              <a:rPr lang="en-US" altLang="zh-CN" sz="2400" i="1">
                <a:latin typeface="华文新魏" panose="02010800040101010101" pitchFamily="2" charset="-122"/>
                <a:ea typeface="华文新魏" panose="02010800040101010101" pitchFamily="2" charset="-122"/>
              </a:rPr>
              <a:t>         O</a:t>
            </a:r>
            <a:r>
              <a:rPr lang="en-US" altLang="zh-CN" sz="2400" i="1" baseline="-25000">
                <a:latin typeface="华文新魏" panose="02010800040101010101" pitchFamily="2" charset="-122"/>
                <a:ea typeface="华文新魏" panose="02010800040101010101" pitchFamily="2" charset="-122"/>
              </a:rPr>
              <a:t>j</a:t>
            </a:r>
            <a:r>
              <a:rPr lang="zh-CN" altLang="en-US" sz="2400">
                <a:latin typeface="华文新魏" panose="02010800040101010101" pitchFamily="2" charset="-122"/>
                <a:ea typeface="华文新魏" panose="02010800040101010101" pitchFamily="2" charset="-122"/>
              </a:rPr>
              <a:t>被重新分配给</a:t>
            </a:r>
            <a:r>
              <a:rPr lang="en-US" altLang="zh-CN" sz="2400" i="1">
                <a:latin typeface="华文新魏" panose="02010800040101010101" pitchFamily="2" charset="-122"/>
                <a:ea typeface="华文新魏" panose="02010800040101010101" pitchFamily="2" charset="-122"/>
              </a:rPr>
              <a:t>O</a:t>
            </a:r>
            <a:r>
              <a:rPr lang="en-US" altLang="zh-CN" sz="2400" i="1" baseline="-25000">
                <a:latin typeface="华文新魏" panose="02010800040101010101" pitchFamily="2" charset="-122"/>
                <a:ea typeface="华文新魏" panose="02010800040101010101" pitchFamily="2" charset="-122"/>
              </a:rPr>
              <a:t>h</a:t>
            </a:r>
            <a:r>
              <a:rPr lang="zh-CN" altLang="en-US" sz="2400" baseline="-25000">
                <a:latin typeface="华文新魏" panose="02010800040101010101" pitchFamily="2" charset="-122"/>
                <a:ea typeface="华文新魏" panose="02010800040101010101" pitchFamily="2" charset="-122"/>
              </a:rPr>
              <a:t>，</a:t>
            </a:r>
          </a:p>
          <a:p>
            <a:pPr>
              <a:lnSpc>
                <a:spcPct val="80000"/>
              </a:lnSpc>
              <a:spcBef>
                <a:spcPct val="10000"/>
              </a:spcBef>
              <a:buClr>
                <a:schemeClr val="tx1"/>
              </a:buClr>
              <a:buSzPct val="60000"/>
              <a:buFont typeface="Wingdings" panose="05000000000000000000" pitchFamily="2" charset="2"/>
              <a:buNone/>
            </a:pPr>
            <a:r>
              <a:rPr lang="en-US" altLang="zh-CN" sz="2400" i="1">
                <a:latin typeface="华文新魏" panose="02010800040101010101" pitchFamily="2" charset="-122"/>
                <a:ea typeface="华文新魏" panose="02010800040101010101" pitchFamily="2" charset="-122"/>
              </a:rPr>
              <a:t>         C</a:t>
            </a:r>
            <a:r>
              <a:rPr lang="en-US" altLang="zh-CN" sz="2400" i="1" baseline="-25000">
                <a:latin typeface="华文新魏" panose="02010800040101010101" pitchFamily="2" charset="-122"/>
                <a:ea typeface="华文新魏" panose="02010800040101010101" pitchFamily="2" charset="-122"/>
              </a:rPr>
              <a:t>jih </a:t>
            </a:r>
            <a:r>
              <a:rPr lang="en-US" altLang="zh-CN" sz="2400" baseline="-250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d</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j</a:t>
            </a:r>
            <a:r>
              <a:rPr lang="en-US" altLang="zh-CN" sz="2400">
                <a:latin typeface="华文新魏" panose="02010800040101010101" pitchFamily="2" charset="-122"/>
                <a:ea typeface="华文新魏" panose="02010800040101010101" pitchFamily="2" charset="-122"/>
              </a:rPr>
              <a:t>, </a:t>
            </a:r>
            <a:r>
              <a:rPr lang="en-US" altLang="zh-CN" sz="2400" i="1">
                <a:latin typeface="华文新魏" panose="02010800040101010101" pitchFamily="2" charset="-122"/>
                <a:ea typeface="华文新魏" panose="02010800040101010101" pitchFamily="2" charset="-122"/>
              </a:rPr>
              <a:t>h</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d</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j</a:t>
            </a:r>
            <a:r>
              <a:rPr lang="en-US" altLang="zh-CN" sz="2400">
                <a:latin typeface="华文新魏" panose="02010800040101010101" pitchFamily="2" charset="-122"/>
                <a:ea typeface="华文新魏" panose="02010800040101010101" pitchFamily="2" charset="-122"/>
              </a:rPr>
              <a:t>, </a:t>
            </a:r>
            <a:r>
              <a:rPr lang="en-US" altLang="zh-CN" sz="2400" i="1">
                <a:latin typeface="华文新魏" panose="02010800040101010101" pitchFamily="2" charset="-122"/>
                <a:ea typeface="华文新魏" panose="02010800040101010101" pitchFamily="2" charset="-122"/>
              </a:rPr>
              <a:t>i</a:t>
            </a:r>
            <a:r>
              <a:rPr lang="en-US" altLang="zh-CN" sz="2400">
                <a:latin typeface="华文新魏" panose="02010800040101010101" pitchFamily="2" charset="-122"/>
                <a:ea typeface="华文新魏" panose="02010800040101010101" pitchFamily="2" charset="-122"/>
              </a:rPr>
              <a:t>)</a:t>
            </a:r>
            <a:endParaRPr lang="zh-CN" altLang="en-US" sz="2400" b="1" baseline="-25000">
              <a:latin typeface="华文新魏" panose="02010800040101010101" pitchFamily="2" charset="-122"/>
              <a:ea typeface="华文新魏" panose="02010800040101010101" pitchFamily="2" charset="-122"/>
            </a:endParaRPr>
          </a:p>
          <a:p>
            <a:pPr>
              <a:spcBef>
                <a:spcPct val="0"/>
              </a:spcBef>
              <a:buFontTx/>
              <a:buNone/>
            </a:pPr>
            <a:endParaRPr lang="zh-CN" altLang="en-US" sz="1800" baseline="-25000">
              <a:latin typeface="Tahoma" panose="020B0604030504040204" pitchFamily="34" charset="0"/>
              <a:ea typeface="宋体" panose="02010600030101010101" pitchFamily="2" charset="-122"/>
            </a:endParaRPr>
          </a:p>
        </p:txBody>
      </p:sp>
      <p:pic>
        <p:nvPicPr>
          <p:cNvPr id="4" name="Picture 6" descr="case2">
            <a:extLst>
              <a:ext uri="{FF2B5EF4-FFF2-40B4-BE49-F238E27FC236}">
                <a16:creationId xmlns:a16="http://schemas.microsoft.com/office/drawing/2014/main" id="{0AF6F15A-7D85-4C41-BFDB-D72F27D4B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925" y="1628775"/>
            <a:ext cx="36004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a:extLst>
              <a:ext uri="{FF2B5EF4-FFF2-40B4-BE49-F238E27FC236}">
                <a16:creationId xmlns:a16="http://schemas.microsoft.com/office/drawing/2014/main" id="{65E28F05-5BFC-49A8-81C7-005604733859}"/>
              </a:ext>
            </a:extLst>
          </p:cNvPr>
          <p:cNvSpPr>
            <a:spLocks noChangeArrowheads="1"/>
          </p:cNvSpPr>
          <p:nvPr/>
        </p:nvSpPr>
        <p:spPr bwMode="auto">
          <a:xfrm>
            <a:off x="395288" y="1843088"/>
            <a:ext cx="38163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Tahoma" panose="020B0604030504040204" pitchFamily="34" charset="0"/>
                <a:ea typeface="宋体" panose="02010600030101010101" pitchFamily="2" charset="-122"/>
              </a:defRPr>
            </a:lvl1pPr>
            <a:lvl2pPr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0" lvl="1" eaLnBrk="1" hangingPunct="1">
              <a:lnSpc>
                <a:spcPct val="150000"/>
              </a:lnSpc>
            </a:pPr>
            <a:r>
              <a:rPr lang="zh-CN" altLang="en-US" sz="2000" b="1">
                <a:latin typeface="微软雅黑" panose="020B0503020204020204" pitchFamily="34" charset="-122"/>
                <a:ea typeface="微软雅黑" panose="020B0503020204020204" pitchFamily="34" charset="-122"/>
              </a:rPr>
              <a:t>第二种情况：</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j</a:t>
            </a:r>
            <a:r>
              <a:rPr lang="zh-CN" altLang="en-US" sz="2000">
                <a:latin typeface="微软雅黑" panose="020B0503020204020204" pitchFamily="34" charset="-122"/>
                <a:ea typeface="微软雅黑" panose="020B0503020204020204" pitchFamily="34" charset="-122"/>
              </a:rPr>
              <a:t>当前隶属于中心点对象</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i</a:t>
            </a:r>
            <a:r>
              <a:rPr lang="zh-CN" altLang="en-US" sz="2000">
                <a:latin typeface="微软雅黑" panose="020B0503020204020204" pitchFamily="34" charset="-122"/>
                <a:ea typeface="微软雅黑" panose="020B0503020204020204" pitchFamily="34" charset="-122"/>
              </a:rPr>
              <a:t>。如果</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i</a:t>
            </a:r>
            <a:r>
              <a:rPr lang="zh-CN" altLang="en-US" sz="2000">
                <a:latin typeface="微软雅黑" panose="020B0503020204020204" pitchFamily="34" charset="-122"/>
                <a:ea typeface="微软雅黑" panose="020B0503020204020204" pitchFamily="34" charset="-122"/>
              </a:rPr>
              <a:t>被</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h</a:t>
            </a:r>
            <a:r>
              <a:rPr lang="zh-CN" altLang="en-US" sz="2000">
                <a:latin typeface="微软雅黑" panose="020B0503020204020204" pitchFamily="34" charset="-122"/>
                <a:ea typeface="微软雅黑" panose="020B0503020204020204" pitchFamily="34" charset="-122"/>
              </a:rPr>
              <a:t>代替作为一个中心点，且</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j</a:t>
            </a:r>
            <a:r>
              <a:rPr lang="zh-CN" altLang="en-US" sz="2000">
                <a:latin typeface="微软雅黑" panose="020B0503020204020204" pitchFamily="34" charset="-122"/>
                <a:ea typeface="微软雅黑" panose="020B0503020204020204" pitchFamily="34" charset="-122"/>
              </a:rPr>
              <a:t>离</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h</a:t>
            </a:r>
            <a:r>
              <a:rPr lang="zh-CN" altLang="en-US" sz="2000">
                <a:latin typeface="微软雅黑" panose="020B0503020204020204" pitchFamily="34" charset="-122"/>
                <a:ea typeface="微软雅黑" panose="020B0503020204020204" pitchFamily="34" charset="-122"/>
              </a:rPr>
              <a:t>最近，那么</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j</a:t>
            </a:r>
            <a:r>
              <a:rPr lang="zh-CN" altLang="en-US" sz="2000">
                <a:latin typeface="微软雅黑" panose="020B0503020204020204" pitchFamily="34" charset="-122"/>
                <a:ea typeface="微软雅黑" panose="020B0503020204020204" pitchFamily="34" charset="-122"/>
              </a:rPr>
              <a:t>被重新分配给</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h</a:t>
            </a:r>
            <a:r>
              <a:rPr lang="zh-CN" altLang="en-US" sz="20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1228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FD7F4-CB46-4A39-B79D-6CE253BE9414}"/>
              </a:ext>
            </a:extLst>
          </p:cNvPr>
          <p:cNvSpPr>
            <a:spLocks noGrp="1"/>
          </p:cNvSpPr>
          <p:nvPr>
            <p:ph type="title"/>
          </p:nvPr>
        </p:nvSpPr>
        <p:spPr/>
        <p:txBody>
          <a:bodyPr/>
          <a:lstStyle/>
          <a:p>
            <a:r>
              <a:rPr lang="en-US" altLang="zh-CN" dirty="0"/>
              <a:t>PAM</a:t>
            </a:r>
            <a:r>
              <a:rPr lang="zh-CN" altLang="en-US" dirty="0"/>
              <a:t>算法</a:t>
            </a:r>
          </a:p>
        </p:txBody>
      </p:sp>
      <p:sp>
        <p:nvSpPr>
          <p:cNvPr id="3" name="Text Box 5">
            <a:extLst>
              <a:ext uri="{FF2B5EF4-FFF2-40B4-BE49-F238E27FC236}">
                <a16:creationId xmlns:a16="http://schemas.microsoft.com/office/drawing/2014/main" id="{F61EE6D1-29B4-49A4-8284-A5E9931EBAB3}"/>
              </a:ext>
            </a:extLst>
          </p:cNvPr>
          <p:cNvSpPr txBox="1">
            <a:spLocks noChangeArrowheads="1"/>
          </p:cNvSpPr>
          <p:nvPr/>
        </p:nvSpPr>
        <p:spPr bwMode="auto">
          <a:xfrm>
            <a:off x="901700" y="1125538"/>
            <a:ext cx="3600450" cy="4464050"/>
          </a:xfrm>
          <a:prstGeom prst="rect">
            <a:avLst/>
          </a:prstGeom>
          <a:solidFill>
            <a:srgbClr val="CCECFF"/>
          </a:solidFill>
          <a:ln w="9525">
            <a:solidFill>
              <a:srgbClr val="000000"/>
            </a:solidFill>
            <a:miter lim="800000"/>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10000"/>
              </a:spcBef>
              <a:buClr>
                <a:schemeClr val="tx1"/>
              </a:buClr>
              <a:buSzPct val="60000"/>
              <a:buFont typeface="Wingdings" panose="05000000000000000000" pitchFamily="2" charset="2"/>
              <a:buNone/>
            </a:pPr>
            <a:r>
              <a:rPr lang="zh-CN" altLang="en-US" sz="3600" b="1" baseline="-25000">
                <a:ea typeface="华文新魏" panose="02010800040101010101" pitchFamily="2" charset="-122"/>
              </a:rPr>
              <a:t>第三种情况</a:t>
            </a:r>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a:ea typeface="华文新魏" panose="02010800040101010101" pitchFamily="2" charset="-122"/>
            </a:endParaRPr>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a:p>
          <a:p>
            <a:pPr eaLnBrk="1" hangingPunct="1">
              <a:lnSpc>
                <a:spcPct val="80000"/>
              </a:lnSpc>
              <a:spcBef>
                <a:spcPct val="10000"/>
              </a:spcBef>
              <a:buClr>
                <a:schemeClr val="tx1"/>
              </a:buClr>
              <a:buSzPct val="60000"/>
              <a:buFont typeface="Wingdings" panose="05000000000000000000" pitchFamily="2" charset="2"/>
              <a:buNone/>
            </a:pPr>
            <a:r>
              <a:rPr lang="en-US" altLang="zh-CN" sz="1800" i="1"/>
              <a:t>        </a:t>
            </a:r>
          </a:p>
          <a:p>
            <a:pPr algn="ctr" eaLnBrk="1" hangingPunct="1"/>
            <a:endParaRPr lang="en-US" altLang="zh-CN" sz="2400" i="1">
              <a:latin typeface="华文新魏" panose="02010800040101010101" pitchFamily="2" charset="-122"/>
              <a:ea typeface="华文新魏" panose="02010800040101010101" pitchFamily="2" charset="-122"/>
            </a:endParaRPr>
          </a:p>
          <a:p>
            <a:pPr algn="ctr" eaLnBrk="1" hangingPunct="1"/>
            <a:endParaRPr lang="en-US" altLang="zh-CN" sz="2400" i="1">
              <a:latin typeface="华文新魏" panose="02010800040101010101" pitchFamily="2" charset="-122"/>
              <a:ea typeface="华文新魏" panose="02010800040101010101" pitchFamily="2" charset="-122"/>
            </a:endParaRPr>
          </a:p>
          <a:p>
            <a:pPr algn="ctr" eaLnBrk="1" hangingPunct="1"/>
            <a:endParaRPr lang="en-US" altLang="zh-CN" sz="2400" i="1">
              <a:latin typeface="华文新魏" panose="02010800040101010101" pitchFamily="2" charset="-122"/>
              <a:ea typeface="华文新魏" panose="02010800040101010101" pitchFamily="2" charset="-122"/>
            </a:endParaRPr>
          </a:p>
          <a:p>
            <a:pPr algn="ctr" eaLnBrk="1" hangingPunct="1"/>
            <a:r>
              <a:rPr lang="en-US" altLang="zh-CN" sz="2400" i="1">
                <a:latin typeface="华文新魏" panose="02010800040101010101" pitchFamily="2" charset="-122"/>
                <a:ea typeface="华文新魏" panose="02010800040101010101" pitchFamily="2" charset="-122"/>
              </a:rPr>
              <a:t> </a:t>
            </a:r>
          </a:p>
          <a:p>
            <a:pPr algn="ctr" eaLnBrk="1" hangingPunct="1"/>
            <a:endParaRPr lang="en-US" altLang="zh-CN" sz="2400" i="1">
              <a:latin typeface="华文新魏" panose="02010800040101010101" pitchFamily="2" charset="-122"/>
              <a:ea typeface="华文新魏" panose="02010800040101010101" pitchFamily="2" charset="-122"/>
            </a:endParaRPr>
          </a:p>
          <a:p>
            <a:pPr algn="ctr" eaLnBrk="1" hangingPunct="1"/>
            <a:endParaRPr lang="en-US" altLang="zh-CN" sz="2400" i="1">
              <a:latin typeface="华文新魏" panose="02010800040101010101" pitchFamily="2" charset="-122"/>
              <a:ea typeface="华文新魏" panose="02010800040101010101" pitchFamily="2" charset="-122"/>
            </a:endParaRPr>
          </a:p>
          <a:p>
            <a:pPr algn="ctr" eaLnBrk="1" hangingPunct="1"/>
            <a:r>
              <a:rPr lang="en-US" altLang="zh-CN" sz="2400" i="1">
                <a:latin typeface="华文新魏" panose="02010800040101010101" pitchFamily="2" charset="-122"/>
                <a:ea typeface="华文新魏" panose="02010800040101010101" pitchFamily="2" charset="-122"/>
              </a:rPr>
              <a:t> O</a:t>
            </a:r>
            <a:r>
              <a:rPr lang="en-US" altLang="zh-CN" sz="2400" i="1" baseline="-25000">
                <a:latin typeface="华文新魏" panose="02010800040101010101" pitchFamily="2" charset="-122"/>
                <a:ea typeface="华文新魏" panose="02010800040101010101" pitchFamily="2" charset="-122"/>
              </a:rPr>
              <a:t>j</a:t>
            </a:r>
            <a:r>
              <a:rPr lang="zh-CN" altLang="en-US" sz="2400">
                <a:latin typeface="华文新魏" panose="02010800040101010101" pitchFamily="2" charset="-122"/>
                <a:ea typeface="华文新魏" panose="02010800040101010101" pitchFamily="2" charset="-122"/>
              </a:rPr>
              <a:t>的隶属不发生变化，</a:t>
            </a:r>
          </a:p>
          <a:p>
            <a:pPr algn="ctr" eaLnBrk="1" hangingPunct="1"/>
            <a:r>
              <a:rPr lang="en-US" altLang="zh-CN" sz="2400" i="1">
                <a:latin typeface="华文新魏" panose="02010800040101010101" pitchFamily="2" charset="-122"/>
                <a:ea typeface="华文新魏" panose="02010800040101010101" pitchFamily="2" charset="-122"/>
              </a:rPr>
              <a:t>C</a:t>
            </a:r>
            <a:r>
              <a:rPr lang="en-US" altLang="zh-CN" sz="2400" i="1" baseline="-25000">
                <a:latin typeface="华文新魏" panose="02010800040101010101" pitchFamily="2" charset="-122"/>
                <a:ea typeface="华文新魏" panose="02010800040101010101" pitchFamily="2" charset="-122"/>
              </a:rPr>
              <a:t>jih</a:t>
            </a:r>
            <a:r>
              <a:rPr lang="en-US" altLang="zh-CN" sz="2400" baseline="-250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a:t>
            </a:r>
            <a:r>
              <a:rPr lang="en-US" altLang="zh-CN" sz="2400" i="1">
                <a:latin typeface="华文新魏" panose="02010800040101010101" pitchFamily="2" charset="-122"/>
                <a:ea typeface="华文新魏" panose="02010800040101010101" pitchFamily="2" charset="-122"/>
              </a:rPr>
              <a:t>0</a:t>
            </a:r>
            <a:r>
              <a:rPr lang="en-US" altLang="zh-CN" sz="2400">
                <a:latin typeface="华文新魏" panose="02010800040101010101" pitchFamily="2" charset="-122"/>
                <a:ea typeface="华文新魏" panose="02010800040101010101" pitchFamily="2" charset="-122"/>
              </a:rPr>
              <a:t> </a:t>
            </a:r>
          </a:p>
          <a:p>
            <a:pPr eaLnBrk="1" hangingPunct="1"/>
            <a:endParaRPr lang="zh-CN" altLang="en-US" sz="1800" baseline="-25000"/>
          </a:p>
        </p:txBody>
      </p:sp>
      <p:pic>
        <p:nvPicPr>
          <p:cNvPr id="4" name="Picture 6" descr="case2">
            <a:extLst>
              <a:ext uri="{FF2B5EF4-FFF2-40B4-BE49-F238E27FC236}">
                <a16:creationId xmlns:a16="http://schemas.microsoft.com/office/drawing/2014/main" id="{F4321DDB-F3B3-4D57-A8C7-57F1CD397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00113" y="1638300"/>
            <a:ext cx="3598862" cy="301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5F5F5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2">
            <a:extLst>
              <a:ext uri="{FF2B5EF4-FFF2-40B4-BE49-F238E27FC236}">
                <a16:creationId xmlns:a16="http://schemas.microsoft.com/office/drawing/2014/main" id="{395F87E2-34F7-468C-8720-99545B916FEE}"/>
              </a:ext>
            </a:extLst>
          </p:cNvPr>
          <p:cNvSpPr>
            <a:spLocks noChangeArrowheads="1"/>
          </p:cNvSpPr>
          <p:nvPr/>
        </p:nvSpPr>
        <p:spPr bwMode="auto">
          <a:xfrm>
            <a:off x="5076825" y="2060575"/>
            <a:ext cx="34559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Tahoma" panose="020B0604030504040204" pitchFamily="34" charset="0"/>
                <a:ea typeface="宋体" panose="02010600030101010101" pitchFamily="2" charset="-122"/>
              </a:defRPr>
            </a:lvl1pPr>
            <a:lvl2pPr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0" lvl="1" eaLnBrk="1" hangingPunct="1">
              <a:lnSpc>
                <a:spcPct val="150000"/>
              </a:lnSpc>
            </a:pPr>
            <a:r>
              <a:rPr lang="zh-CN" altLang="en-US" sz="2000" b="1">
                <a:latin typeface="微软雅黑" panose="020B0503020204020204" pitchFamily="34" charset="-122"/>
                <a:ea typeface="微软雅黑" panose="020B0503020204020204" pitchFamily="34" charset="-122"/>
              </a:rPr>
              <a:t>第三种情况：</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j</a:t>
            </a:r>
            <a:r>
              <a:rPr lang="zh-CN" altLang="en-US" sz="2000">
                <a:latin typeface="微软雅黑" panose="020B0503020204020204" pitchFamily="34" charset="-122"/>
                <a:ea typeface="微软雅黑" panose="020B0503020204020204" pitchFamily="34" charset="-122"/>
              </a:rPr>
              <a:t>当前隶属于中心点</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m</a:t>
            </a:r>
            <a:r>
              <a:rPr lang="zh-CN" altLang="en-US" sz="2000">
                <a:latin typeface="微软雅黑" panose="020B0503020204020204" pitchFamily="34" charset="-122"/>
                <a:ea typeface="微软雅黑" panose="020B0503020204020204" pitchFamily="34" charset="-122"/>
              </a:rPr>
              <a:t>，</a:t>
            </a:r>
            <a:r>
              <a:rPr lang="zh-CN" altLang="en-US" sz="2000" i="1">
                <a:latin typeface="微软雅黑" panose="020B0503020204020204" pitchFamily="34" charset="-122"/>
                <a:ea typeface="微软雅黑" panose="020B0503020204020204" pitchFamily="34" charset="-122"/>
              </a:rPr>
              <a:t>m</a:t>
            </a:r>
            <a:r>
              <a:rPr lang="zh-CN" altLang="en-US" sz="2000">
                <a:latin typeface="微软雅黑" panose="020B0503020204020204" pitchFamily="34" charset="-122"/>
                <a:ea typeface="微软雅黑" panose="020B0503020204020204" pitchFamily="34" charset="-122"/>
              </a:rPr>
              <a:t>≠</a:t>
            </a:r>
            <a:r>
              <a:rPr lang="zh-CN" altLang="en-US" sz="2000" i="1">
                <a:latin typeface="微软雅黑" panose="020B0503020204020204" pitchFamily="34" charset="-122"/>
                <a:ea typeface="微软雅黑" panose="020B0503020204020204" pitchFamily="34" charset="-122"/>
              </a:rPr>
              <a:t>i</a:t>
            </a:r>
            <a:r>
              <a:rPr lang="zh-CN" altLang="en-US" sz="2000">
                <a:latin typeface="微软雅黑" panose="020B0503020204020204" pitchFamily="34" charset="-122"/>
                <a:ea typeface="微软雅黑" panose="020B0503020204020204" pitchFamily="34" charset="-122"/>
              </a:rPr>
              <a:t>。如果</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i</a:t>
            </a:r>
            <a:r>
              <a:rPr lang="zh-CN" altLang="en-US" sz="2000">
                <a:latin typeface="微软雅黑" panose="020B0503020204020204" pitchFamily="34" charset="-122"/>
                <a:ea typeface="微软雅黑" panose="020B0503020204020204" pitchFamily="34" charset="-122"/>
              </a:rPr>
              <a:t>被</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h</a:t>
            </a:r>
            <a:r>
              <a:rPr lang="zh-CN" altLang="en-US" sz="2000">
                <a:latin typeface="微软雅黑" panose="020B0503020204020204" pitchFamily="34" charset="-122"/>
                <a:ea typeface="微软雅黑" panose="020B0503020204020204" pitchFamily="34" charset="-122"/>
              </a:rPr>
              <a:t>代替作为一个中心点，而</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j</a:t>
            </a:r>
            <a:r>
              <a:rPr lang="zh-CN" altLang="en-US" sz="2000">
                <a:latin typeface="微软雅黑" panose="020B0503020204020204" pitchFamily="34" charset="-122"/>
                <a:ea typeface="微软雅黑" panose="020B0503020204020204" pitchFamily="34" charset="-122"/>
              </a:rPr>
              <a:t>依然离</a:t>
            </a:r>
            <a:r>
              <a:rPr lang="zh-CN" altLang="en-US" sz="2000" i="1">
                <a:latin typeface="微软雅黑" panose="020B0503020204020204" pitchFamily="34" charset="-122"/>
                <a:ea typeface="微软雅黑" panose="020B0503020204020204" pitchFamily="34" charset="-122"/>
              </a:rPr>
              <a:t>O</a:t>
            </a:r>
            <a:r>
              <a:rPr lang="zh-CN" altLang="en-US" sz="2000" i="1" baseline="-25000">
                <a:latin typeface="微软雅黑" panose="020B0503020204020204" pitchFamily="34" charset="-122"/>
                <a:ea typeface="微软雅黑" panose="020B0503020204020204" pitchFamily="34" charset="-122"/>
              </a:rPr>
              <a:t>m</a:t>
            </a:r>
            <a:r>
              <a:rPr lang="zh-CN" altLang="en-US" sz="2000">
                <a:latin typeface="微软雅黑" panose="020B0503020204020204" pitchFamily="34" charset="-122"/>
                <a:ea typeface="微软雅黑" panose="020B0503020204020204" pitchFamily="34" charset="-122"/>
              </a:rPr>
              <a:t>最近，那么对象的隶属不发生变化。</a:t>
            </a: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8276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A8797-7D70-4862-97B5-3668F13F9D20}"/>
              </a:ext>
            </a:extLst>
          </p:cNvPr>
          <p:cNvSpPr>
            <a:spLocks noGrp="1"/>
          </p:cNvSpPr>
          <p:nvPr>
            <p:ph type="title"/>
          </p:nvPr>
        </p:nvSpPr>
        <p:spPr/>
        <p:txBody>
          <a:bodyPr/>
          <a:lstStyle/>
          <a:p>
            <a:r>
              <a:rPr lang="en-US" altLang="zh-CN" dirty="0"/>
              <a:t>PAM</a:t>
            </a:r>
            <a:r>
              <a:rPr lang="zh-CN" altLang="en-US" dirty="0"/>
              <a:t>算法</a:t>
            </a:r>
          </a:p>
        </p:txBody>
      </p:sp>
      <p:sp>
        <p:nvSpPr>
          <p:cNvPr id="3" name="Text Box 4">
            <a:extLst>
              <a:ext uri="{FF2B5EF4-FFF2-40B4-BE49-F238E27FC236}">
                <a16:creationId xmlns:a16="http://schemas.microsoft.com/office/drawing/2014/main" id="{9554057B-DFF4-4360-B660-917F5AFE3EDE}"/>
              </a:ext>
            </a:extLst>
          </p:cNvPr>
          <p:cNvSpPr txBox="1">
            <a:spLocks noChangeArrowheads="1"/>
          </p:cNvSpPr>
          <p:nvPr/>
        </p:nvSpPr>
        <p:spPr bwMode="auto">
          <a:xfrm>
            <a:off x="4859338" y="1125538"/>
            <a:ext cx="3600450" cy="4464050"/>
          </a:xfrm>
          <a:prstGeom prst="rect">
            <a:avLst/>
          </a:prstGeom>
          <a:solidFill>
            <a:srgbClr val="FFCC99"/>
          </a:solidFill>
          <a:ln w="9525">
            <a:solidFill>
              <a:srgbClr val="000000"/>
            </a:solidFill>
            <a:miter lim="800000"/>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10000"/>
              </a:spcBef>
              <a:buClr>
                <a:schemeClr val="tx1"/>
              </a:buClr>
              <a:buSzPct val="60000"/>
              <a:buFont typeface="Wingdings" panose="05000000000000000000" pitchFamily="2" charset="2"/>
              <a:buNone/>
            </a:pPr>
            <a:r>
              <a:rPr lang="zh-CN" altLang="en-US" sz="3600" b="1" baseline="-25000" dirty="0">
                <a:ea typeface="华文新魏" panose="02010800040101010101" pitchFamily="2" charset="-122"/>
              </a:rPr>
              <a:t>第四种情况</a:t>
            </a:r>
          </a:p>
          <a:p>
            <a:pPr eaLnBrk="1" hangingPunct="1">
              <a:lnSpc>
                <a:spcPct val="80000"/>
              </a:lnSpc>
              <a:spcBef>
                <a:spcPct val="10000"/>
              </a:spcBef>
              <a:buClr>
                <a:schemeClr val="tx1"/>
              </a:buClr>
              <a:buSzPct val="60000"/>
              <a:buFont typeface="Wingdings" panose="05000000000000000000" pitchFamily="2" charset="2"/>
              <a:buChar char="n"/>
            </a:pPr>
            <a:endParaRPr lang="zh-CN" altLang="en-US" sz="3600" b="1" baseline="-25000" dirty="0">
              <a:ea typeface="华文新魏" panose="02010800040101010101" pitchFamily="2" charset="-122"/>
            </a:endParaRPr>
          </a:p>
          <a:p>
            <a:pPr eaLnBrk="1" hangingPunct="1">
              <a:lnSpc>
                <a:spcPct val="80000"/>
              </a:lnSpc>
              <a:spcBef>
                <a:spcPct val="10000"/>
              </a:spcBef>
              <a:buClr>
                <a:schemeClr val="tx1"/>
              </a:buClr>
              <a:buSzPct val="60000"/>
              <a:buFont typeface="Wingdings" panose="05000000000000000000" pitchFamily="2" charset="2"/>
              <a:buChar char="n"/>
            </a:pPr>
            <a:endParaRPr lang="zh-CN" altLang="en-US" sz="3600" b="1" baseline="-25000" dirty="0">
              <a:ea typeface="华文新魏" panose="02010800040101010101" pitchFamily="2" charset="-122"/>
            </a:endParaRPr>
          </a:p>
          <a:p>
            <a:pPr eaLnBrk="1" hangingPunct="1">
              <a:lnSpc>
                <a:spcPct val="80000"/>
              </a:lnSpc>
              <a:spcBef>
                <a:spcPct val="10000"/>
              </a:spcBef>
              <a:buClr>
                <a:schemeClr val="tx1"/>
              </a:buClr>
              <a:buSzPct val="60000"/>
              <a:buFont typeface="Wingdings" panose="05000000000000000000" pitchFamily="2" charset="2"/>
              <a:buChar char="n"/>
            </a:pPr>
            <a:endParaRPr lang="zh-CN" altLang="en-US" sz="3600" b="1" baseline="-25000" dirty="0">
              <a:ea typeface="华文新魏" panose="02010800040101010101" pitchFamily="2" charset="-122"/>
            </a:endParaRPr>
          </a:p>
          <a:p>
            <a:pPr eaLnBrk="1" hangingPunct="1">
              <a:lnSpc>
                <a:spcPct val="80000"/>
              </a:lnSpc>
              <a:spcBef>
                <a:spcPct val="10000"/>
              </a:spcBef>
              <a:buClr>
                <a:schemeClr val="tx1"/>
              </a:buClr>
              <a:buSzPct val="60000"/>
              <a:buFont typeface="Wingdings" panose="05000000000000000000" pitchFamily="2" charset="2"/>
              <a:buChar char="n"/>
            </a:pPr>
            <a:endParaRPr lang="zh-CN" altLang="en-US" sz="3600" b="1" baseline="-25000" dirty="0">
              <a:ea typeface="华文新魏" panose="02010800040101010101" pitchFamily="2" charset="-122"/>
            </a:endParaRPr>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Char char="n"/>
            </a:pPr>
            <a:endParaRPr lang="zh-CN" altLang="en-US" b="1" baseline="-25000" dirty="0"/>
          </a:p>
          <a:p>
            <a:pPr eaLnBrk="1" hangingPunct="1">
              <a:lnSpc>
                <a:spcPct val="80000"/>
              </a:lnSpc>
              <a:spcBef>
                <a:spcPct val="10000"/>
              </a:spcBef>
              <a:buClr>
                <a:schemeClr val="tx1"/>
              </a:buClr>
              <a:buSzPct val="60000"/>
              <a:buFont typeface="Wingdings" panose="05000000000000000000" pitchFamily="2" charset="2"/>
              <a:buNone/>
            </a:pPr>
            <a:r>
              <a:rPr lang="en-US" altLang="zh-CN" sz="1800" i="1" dirty="0"/>
              <a:t>        </a:t>
            </a:r>
          </a:p>
          <a:p>
            <a:pPr eaLnBrk="1" hangingPunct="1">
              <a:lnSpc>
                <a:spcPct val="80000"/>
              </a:lnSpc>
              <a:spcBef>
                <a:spcPct val="10000"/>
              </a:spcBef>
              <a:buClr>
                <a:schemeClr val="tx1"/>
              </a:buClr>
              <a:buSzPct val="60000"/>
              <a:buFont typeface="Wingdings" panose="05000000000000000000" pitchFamily="2" charset="2"/>
              <a:buNone/>
            </a:pPr>
            <a:r>
              <a:rPr lang="en-US" altLang="zh-CN" sz="2400" i="1" dirty="0">
                <a:latin typeface="华文新魏" panose="02010800040101010101" pitchFamily="2" charset="-122"/>
                <a:ea typeface="华文新魏" panose="02010800040101010101" pitchFamily="2" charset="-122"/>
              </a:rPr>
              <a:t>       </a:t>
            </a:r>
            <a:r>
              <a:rPr lang="en-US" altLang="zh-CN" sz="2400" i="1" dirty="0" err="1">
                <a:latin typeface="华文新魏" panose="02010800040101010101" pitchFamily="2" charset="-122"/>
                <a:ea typeface="华文新魏" panose="02010800040101010101" pitchFamily="2" charset="-122"/>
              </a:rPr>
              <a:t>O</a:t>
            </a:r>
            <a:r>
              <a:rPr lang="en-US" altLang="zh-CN" sz="2400" i="1" baseline="-25000" dirty="0" err="1">
                <a:latin typeface="华文新魏" panose="02010800040101010101" pitchFamily="2" charset="-122"/>
                <a:ea typeface="华文新魏" panose="02010800040101010101" pitchFamily="2" charset="-122"/>
              </a:rPr>
              <a:t>j</a:t>
            </a:r>
            <a:r>
              <a:rPr lang="zh-CN" altLang="en-US" sz="2400" dirty="0">
                <a:latin typeface="华文新魏" panose="02010800040101010101" pitchFamily="2" charset="-122"/>
                <a:ea typeface="华文新魏" panose="02010800040101010101" pitchFamily="2" charset="-122"/>
              </a:rPr>
              <a:t>被重新分配给</a:t>
            </a:r>
            <a:r>
              <a:rPr lang="en-US" altLang="zh-CN" sz="2400" i="1" dirty="0">
                <a:latin typeface="华文新魏" panose="02010800040101010101" pitchFamily="2" charset="-122"/>
                <a:ea typeface="华文新魏" panose="02010800040101010101" pitchFamily="2" charset="-122"/>
              </a:rPr>
              <a:t>O</a:t>
            </a:r>
            <a:r>
              <a:rPr lang="en-US" altLang="zh-CN" sz="2400" i="1" baseline="-25000" dirty="0">
                <a:latin typeface="华文新魏" panose="02010800040101010101" pitchFamily="2" charset="-122"/>
                <a:ea typeface="华文新魏" panose="02010800040101010101" pitchFamily="2" charset="-122"/>
              </a:rPr>
              <a:t>h</a:t>
            </a:r>
            <a:r>
              <a:rPr lang="zh-CN" altLang="en-US" sz="2400" dirty="0">
                <a:latin typeface="华文新魏" panose="02010800040101010101" pitchFamily="2" charset="-122"/>
                <a:ea typeface="华文新魏" panose="02010800040101010101" pitchFamily="2" charset="-122"/>
              </a:rPr>
              <a:t>，</a:t>
            </a:r>
          </a:p>
          <a:p>
            <a:pPr algn="ctr" eaLnBrk="1" hangingPunct="1">
              <a:lnSpc>
                <a:spcPct val="80000"/>
              </a:lnSpc>
              <a:spcBef>
                <a:spcPct val="10000"/>
              </a:spcBef>
              <a:buClr>
                <a:schemeClr val="tx1"/>
              </a:buClr>
              <a:buSzPct val="60000"/>
              <a:buFont typeface="Wingdings" panose="05000000000000000000" pitchFamily="2" charset="2"/>
              <a:buNone/>
            </a:pPr>
            <a:r>
              <a:rPr lang="en-US" altLang="zh-CN" sz="2400" i="1" dirty="0" err="1">
                <a:latin typeface="华文新魏" panose="02010800040101010101" pitchFamily="2" charset="-122"/>
                <a:ea typeface="华文新魏" panose="02010800040101010101" pitchFamily="2" charset="-122"/>
              </a:rPr>
              <a:t>C</a:t>
            </a:r>
            <a:r>
              <a:rPr lang="en-US" altLang="zh-CN" sz="2400" i="1" baseline="-25000" dirty="0" err="1">
                <a:latin typeface="华文新魏" panose="02010800040101010101" pitchFamily="2" charset="-122"/>
                <a:ea typeface="华文新魏" panose="02010800040101010101" pitchFamily="2" charset="-122"/>
              </a:rPr>
              <a:t>jih</a:t>
            </a:r>
            <a:r>
              <a:rPr lang="en-US" altLang="zh-CN" sz="2400" baseline="-250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d</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j</a:t>
            </a:r>
            <a:r>
              <a:rPr lang="en-US" altLang="zh-CN" sz="2400" dirty="0">
                <a:latin typeface="华文新魏" panose="02010800040101010101" pitchFamily="2" charset="-122"/>
                <a:ea typeface="华文新魏" panose="02010800040101010101" pitchFamily="2" charset="-122"/>
              </a:rPr>
              <a:t>, </a:t>
            </a:r>
            <a:r>
              <a:rPr lang="en-US" altLang="zh-CN" sz="2400" i="1" dirty="0">
                <a:latin typeface="华文新魏" panose="02010800040101010101" pitchFamily="2" charset="-122"/>
                <a:ea typeface="华文新魏" panose="02010800040101010101" pitchFamily="2" charset="-122"/>
              </a:rPr>
              <a:t>h</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d</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j</a:t>
            </a:r>
            <a:r>
              <a:rPr lang="en-US" altLang="zh-CN" sz="2400" dirty="0">
                <a:latin typeface="华文新魏" panose="02010800040101010101" pitchFamily="2" charset="-122"/>
                <a:ea typeface="华文新魏" panose="02010800040101010101" pitchFamily="2" charset="-122"/>
              </a:rPr>
              <a:t>, </a:t>
            </a:r>
            <a:r>
              <a:rPr lang="en-US" altLang="zh-CN" sz="2400" i="1" dirty="0">
                <a:latin typeface="华文新魏" panose="02010800040101010101" pitchFamily="2" charset="-122"/>
                <a:ea typeface="华文新魏" panose="02010800040101010101" pitchFamily="2" charset="-122"/>
              </a:rPr>
              <a:t>m</a:t>
            </a:r>
            <a:r>
              <a:rPr lang="en-US" altLang="zh-CN" sz="2400" dirty="0">
                <a:latin typeface="华文新魏" panose="02010800040101010101" pitchFamily="2" charset="-122"/>
                <a:ea typeface="华文新魏" panose="02010800040101010101" pitchFamily="2" charset="-122"/>
              </a:rPr>
              <a:t>) </a:t>
            </a:r>
          </a:p>
          <a:p>
            <a:pPr eaLnBrk="1" hangingPunct="1"/>
            <a:endParaRPr lang="zh-CN" altLang="en-US" sz="1800" baseline="-25000" dirty="0">
              <a:latin typeface="华文新魏" panose="02010800040101010101" pitchFamily="2" charset="-122"/>
              <a:ea typeface="华文新魏" panose="02010800040101010101" pitchFamily="2" charset="-122"/>
            </a:endParaRPr>
          </a:p>
        </p:txBody>
      </p:sp>
      <p:pic>
        <p:nvPicPr>
          <p:cNvPr id="4" name="Picture 7">
            <a:extLst>
              <a:ext uri="{FF2B5EF4-FFF2-40B4-BE49-F238E27FC236}">
                <a16:creationId xmlns:a16="http://schemas.microsoft.com/office/drawing/2014/main" id="{E9530251-3AF0-42E9-B772-C5C2C844E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925" y="1628775"/>
            <a:ext cx="3600450" cy="303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2">
            <a:extLst>
              <a:ext uri="{FF2B5EF4-FFF2-40B4-BE49-F238E27FC236}">
                <a16:creationId xmlns:a16="http://schemas.microsoft.com/office/drawing/2014/main" id="{0C603CAB-EA14-45EF-9113-090B15EF28A6}"/>
              </a:ext>
            </a:extLst>
          </p:cNvPr>
          <p:cNvSpPr>
            <a:spLocks noChangeArrowheads="1"/>
          </p:cNvSpPr>
          <p:nvPr/>
        </p:nvSpPr>
        <p:spPr bwMode="auto">
          <a:xfrm>
            <a:off x="684213" y="1943100"/>
            <a:ext cx="331152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Tahoma" panose="020B0604030504040204" pitchFamily="34" charset="0"/>
                <a:ea typeface="宋体" panose="02010600030101010101" pitchFamily="2" charset="-122"/>
              </a:defRPr>
            </a:lvl1pPr>
            <a:lvl2pPr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0" lvl="1" eaLnBrk="1" hangingPunct="1">
              <a:lnSpc>
                <a:spcPct val="150000"/>
              </a:lnSpc>
            </a:pPr>
            <a:r>
              <a:rPr lang="zh-CN" altLang="en-US" sz="2000" b="1" dirty="0">
                <a:latin typeface="微软雅黑" panose="020B0503020204020204" pitchFamily="34" charset="-122"/>
                <a:ea typeface="微软雅黑" panose="020B0503020204020204" pitchFamily="34" charset="-122"/>
              </a:rPr>
              <a:t>第四种情况：</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当前隶属于中心点</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zh-CN" altLang="en-US" sz="2000" i="1"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zh-CN" altLang="en-US" sz="2000" i="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。如果</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被</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代替作为一个中心点，且</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离</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最近，那么</a:t>
            </a:r>
            <a:r>
              <a:rPr lang="zh-CN" altLang="en-US" sz="2000" i="1" dirty="0">
                <a:latin typeface="微软雅黑" panose="020B0503020204020204" pitchFamily="34" charset="-122"/>
                <a:ea typeface="微软雅黑" panose="020B0503020204020204" pitchFamily="34" charset="-122"/>
              </a:rPr>
              <a:t>O</a:t>
            </a:r>
            <a:r>
              <a:rPr lang="en-US" altLang="zh-CN" sz="2000" i="1"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被重新分配给</a:t>
            </a:r>
            <a:r>
              <a:rPr lang="zh-CN" altLang="en-US" sz="2000" i="1" dirty="0">
                <a:latin typeface="微软雅黑" panose="020B0503020204020204" pitchFamily="34" charset="-122"/>
                <a:ea typeface="微软雅黑" panose="020B0503020204020204" pitchFamily="34" charset="-122"/>
              </a:rPr>
              <a:t>O</a:t>
            </a:r>
            <a:r>
              <a:rPr lang="zh-CN" altLang="en-US" sz="2000" i="1"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4040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F21C4-8F47-4214-AE65-77A803362B52}"/>
              </a:ext>
            </a:extLst>
          </p:cNvPr>
          <p:cNvSpPr>
            <a:spLocks noGrp="1"/>
          </p:cNvSpPr>
          <p:nvPr>
            <p:ph type="title"/>
          </p:nvPr>
        </p:nvSpPr>
        <p:spPr/>
        <p:txBody>
          <a:bodyPr/>
          <a:lstStyle/>
          <a:p>
            <a:r>
              <a:rPr lang="en-US" altLang="zh-CN" dirty="0"/>
              <a:t>PAM</a:t>
            </a:r>
            <a:r>
              <a:rPr lang="zh-CN" altLang="en-US" dirty="0"/>
              <a:t>算法</a:t>
            </a:r>
            <a:r>
              <a:rPr lang="en-US" altLang="zh-CN" dirty="0"/>
              <a:t>-</a:t>
            </a:r>
            <a:r>
              <a:rPr lang="zh-CN" altLang="en-US" dirty="0"/>
              <a:t>例子</a:t>
            </a:r>
          </a:p>
        </p:txBody>
      </p:sp>
      <p:sp>
        <p:nvSpPr>
          <p:cNvPr id="3" name="内容占位符 2">
            <a:extLst>
              <a:ext uri="{FF2B5EF4-FFF2-40B4-BE49-F238E27FC236}">
                <a16:creationId xmlns:a16="http://schemas.microsoft.com/office/drawing/2014/main" id="{E35C2A24-30B5-4BC5-822A-DF88E28EFDD9}"/>
              </a:ext>
            </a:extLst>
          </p:cNvPr>
          <p:cNvSpPr>
            <a:spLocks noGrp="1"/>
          </p:cNvSpPr>
          <p:nvPr>
            <p:ph sz="quarter" idx="10"/>
          </p:nvPr>
        </p:nvSpPr>
        <p:spPr>
          <a:xfrm>
            <a:off x="539552" y="764704"/>
            <a:ext cx="8136904" cy="5527845"/>
          </a:xfrm>
        </p:spPr>
        <p:txBody>
          <a:bodyPr/>
          <a:lstStyle/>
          <a:p>
            <a:pPr>
              <a:lnSpc>
                <a:spcPct val="130000"/>
              </a:lnSpc>
            </a:pPr>
            <a:r>
              <a:rPr lang="zh-CN" altLang="en-US" dirty="0">
                <a:solidFill>
                  <a:srgbClr val="FF0000"/>
                </a:solidFill>
              </a:rPr>
              <a:t>例：</a:t>
            </a:r>
            <a:r>
              <a:rPr lang="zh-CN" altLang="en-US" sz="2000" dirty="0">
                <a:solidFill>
                  <a:schemeClr val="tx1"/>
                </a:solidFill>
              </a:rPr>
              <a:t>假如空间中的五个点｛</a:t>
            </a:r>
            <a:r>
              <a:rPr lang="en-US" altLang="zh-CN" sz="2000" dirty="0">
                <a:solidFill>
                  <a:schemeClr val="tx1"/>
                </a:solidFill>
              </a:rPr>
              <a:t>A</a:t>
            </a:r>
            <a:r>
              <a:rPr lang="zh-CN" altLang="en-US" sz="2000" dirty="0">
                <a:solidFill>
                  <a:schemeClr val="tx1"/>
                </a:solidFill>
              </a:rPr>
              <a:t>、Ｂ、Ｃ、Ｄ、Ｅ｝，各点之间的距离关系如下表所示，根据所给的数据对其运行</a:t>
            </a:r>
            <a:r>
              <a:rPr lang="en-US" altLang="zh-CN" sz="2000" dirty="0">
                <a:solidFill>
                  <a:schemeClr val="tx1"/>
                </a:solidFill>
              </a:rPr>
              <a:t>PAM</a:t>
            </a:r>
            <a:r>
              <a:rPr lang="zh-CN" altLang="en-US" sz="2000" dirty="0">
                <a:solidFill>
                  <a:schemeClr val="tx1"/>
                </a:solidFill>
              </a:rPr>
              <a:t>算法实现划分聚类(设</a:t>
            </a:r>
            <a:r>
              <a:rPr lang="en-US" altLang="zh-CN" sz="2000" i="1" dirty="0">
                <a:solidFill>
                  <a:schemeClr val="tx1"/>
                </a:solidFill>
              </a:rPr>
              <a:t>k</a:t>
            </a:r>
            <a:r>
              <a:rPr lang="en-US" altLang="zh-CN" sz="2000" dirty="0">
                <a:solidFill>
                  <a:schemeClr val="tx1"/>
                </a:solidFill>
              </a:rPr>
              <a:t>=2</a:t>
            </a:r>
            <a:r>
              <a:rPr lang="zh-CN" altLang="en-US" sz="2000" dirty="0">
                <a:solidFill>
                  <a:schemeClr val="tx1"/>
                </a:solidFill>
              </a:rPr>
              <a:t>)，初始中心点为A,B。</a:t>
            </a: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marL="0" indent="0">
              <a:lnSpc>
                <a:spcPct val="130000"/>
              </a:lnSpc>
              <a:spcBef>
                <a:spcPct val="0"/>
              </a:spcBef>
              <a:buNone/>
            </a:pPr>
            <a:endParaRPr lang="en-US" altLang="zh-CN" sz="2400" dirty="0">
              <a:solidFill>
                <a:srgbClr val="FF0000"/>
              </a:solidFill>
            </a:endParaRPr>
          </a:p>
          <a:p>
            <a:pPr>
              <a:lnSpc>
                <a:spcPct val="130000"/>
              </a:lnSpc>
            </a:pPr>
            <a:r>
              <a:rPr lang="zh-CN" altLang="en-US" dirty="0">
                <a:solidFill>
                  <a:srgbClr val="FF0000"/>
                </a:solidFill>
              </a:rPr>
              <a:t>解</a:t>
            </a:r>
            <a:r>
              <a:rPr lang="en-US" altLang="zh-CN" dirty="0">
                <a:solidFill>
                  <a:srgbClr val="FF0000"/>
                </a:solidFill>
              </a:rPr>
              <a:t>:</a:t>
            </a:r>
          </a:p>
          <a:p>
            <a:pPr lvl="1">
              <a:lnSpc>
                <a:spcPct val="130000"/>
              </a:lnSpc>
              <a:spcBef>
                <a:spcPct val="0"/>
              </a:spcBef>
            </a:pPr>
            <a:r>
              <a:rPr lang="zh-CN" altLang="en-US" b="1" dirty="0"/>
              <a:t>第一步 建立阶段：</a:t>
            </a:r>
            <a:r>
              <a:rPr lang="zh-CN" altLang="en-US" dirty="0"/>
              <a:t>计算非中心点到中心点之间的距离,样本被划分为</a:t>
            </a:r>
            <a:r>
              <a:rPr lang="en-US" altLang="zh-CN" dirty="0"/>
              <a:t>{A</a:t>
            </a:r>
            <a:r>
              <a:rPr lang="zh-CN" altLang="en-US" dirty="0"/>
              <a:t>、</a:t>
            </a:r>
            <a:r>
              <a:rPr lang="en-US" altLang="zh-CN" dirty="0"/>
              <a:t>C</a:t>
            </a:r>
            <a:r>
              <a:rPr lang="zh-CN" altLang="en-US" dirty="0"/>
              <a:t>、</a:t>
            </a:r>
            <a:r>
              <a:rPr lang="en-US" altLang="zh-CN" dirty="0"/>
              <a:t>D}</a:t>
            </a:r>
            <a:r>
              <a:rPr lang="zh-CN" altLang="en-US" dirty="0"/>
              <a:t>和</a:t>
            </a:r>
            <a:r>
              <a:rPr lang="en-US" altLang="zh-CN" dirty="0"/>
              <a:t>{B</a:t>
            </a:r>
            <a:r>
              <a:rPr lang="zh-CN" altLang="en-US" dirty="0"/>
              <a:t>、</a:t>
            </a:r>
            <a:r>
              <a:rPr lang="en-US" altLang="zh-CN" dirty="0"/>
              <a:t>E}</a:t>
            </a:r>
            <a:r>
              <a:rPr lang="zh-CN" altLang="en-US" dirty="0"/>
              <a:t>。</a:t>
            </a:r>
          </a:p>
          <a:p>
            <a:pPr lvl="1">
              <a:lnSpc>
                <a:spcPct val="130000"/>
              </a:lnSpc>
              <a:spcBef>
                <a:spcPct val="0"/>
              </a:spcBef>
              <a:buClr>
                <a:schemeClr val="tx1"/>
              </a:buClr>
            </a:pPr>
            <a:r>
              <a:rPr lang="zh-CN" altLang="en-US" b="1" dirty="0"/>
              <a:t>第二步 交换阶段：</a:t>
            </a:r>
            <a:r>
              <a:rPr lang="zh-CN" altLang="en-US" dirty="0"/>
              <a:t>假定中心点</a:t>
            </a:r>
            <a:r>
              <a:rPr lang="en-US" altLang="zh-CN" dirty="0"/>
              <a:t>A</a:t>
            </a:r>
            <a:r>
              <a:rPr lang="zh-CN" altLang="en-US" dirty="0"/>
              <a:t>、</a:t>
            </a:r>
            <a:r>
              <a:rPr lang="en-US" altLang="zh-CN" dirty="0"/>
              <a:t>B</a:t>
            </a:r>
            <a:r>
              <a:rPr lang="zh-CN" altLang="en-US" dirty="0"/>
              <a:t>分别被非中心点</a:t>
            </a:r>
            <a:r>
              <a:rPr lang="en-US" altLang="zh-CN" dirty="0"/>
              <a:t>{C</a:t>
            </a:r>
            <a:r>
              <a:rPr lang="zh-CN" altLang="en-US" dirty="0"/>
              <a:t>、</a:t>
            </a:r>
            <a:r>
              <a:rPr lang="en-US" altLang="zh-CN" dirty="0"/>
              <a:t>D</a:t>
            </a:r>
            <a:r>
              <a:rPr lang="zh-CN" altLang="en-US" dirty="0"/>
              <a:t>、</a:t>
            </a:r>
            <a:r>
              <a:rPr lang="en-US" altLang="zh-CN" dirty="0"/>
              <a:t>E}</a:t>
            </a:r>
            <a:r>
              <a:rPr lang="zh-CN" altLang="en-US" dirty="0"/>
              <a:t>替换，根据</a:t>
            </a:r>
            <a:r>
              <a:rPr lang="en-US" altLang="zh-CN" dirty="0"/>
              <a:t>PAM</a:t>
            </a:r>
            <a:r>
              <a:rPr lang="zh-CN" altLang="en-US" dirty="0"/>
              <a:t>算法需要计算下列代价</a:t>
            </a:r>
            <a:r>
              <a:rPr lang="en-US" altLang="zh-CN" i="1" dirty="0"/>
              <a:t>TC</a:t>
            </a:r>
            <a:r>
              <a:rPr lang="en-US" altLang="zh-CN" i="1" baseline="-25000" dirty="0"/>
              <a:t>AC</a:t>
            </a:r>
            <a:r>
              <a:rPr lang="zh-CN" altLang="en-US" dirty="0"/>
              <a:t>、</a:t>
            </a:r>
            <a:r>
              <a:rPr lang="zh-CN" altLang="en-US" i="1" dirty="0"/>
              <a:t> </a:t>
            </a:r>
            <a:r>
              <a:rPr lang="en-US" altLang="zh-CN" i="1" dirty="0"/>
              <a:t>TC</a:t>
            </a:r>
            <a:r>
              <a:rPr lang="en-US" altLang="zh-CN" i="1" baseline="-25000" dirty="0"/>
              <a:t>AD</a:t>
            </a:r>
            <a:r>
              <a:rPr lang="zh-CN" altLang="en-US" dirty="0"/>
              <a:t>、</a:t>
            </a:r>
            <a:r>
              <a:rPr lang="zh-CN" altLang="en-US" i="1" dirty="0"/>
              <a:t> </a:t>
            </a:r>
            <a:r>
              <a:rPr lang="en-US" altLang="zh-CN" i="1" dirty="0"/>
              <a:t>TC</a:t>
            </a:r>
            <a:r>
              <a:rPr lang="en-US" altLang="zh-CN" i="1" baseline="-25000" dirty="0"/>
              <a:t>AE</a:t>
            </a:r>
            <a:r>
              <a:rPr lang="zh-CN" altLang="en-US" dirty="0"/>
              <a:t>、</a:t>
            </a:r>
            <a:r>
              <a:rPr lang="en-US" altLang="zh-CN" i="1" dirty="0"/>
              <a:t>TC</a:t>
            </a:r>
            <a:r>
              <a:rPr lang="en-US" altLang="zh-CN" i="1" baseline="-25000" dirty="0"/>
              <a:t>BC</a:t>
            </a:r>
            <a:r>
              <a:rPr lang="zh-CN" altLang="en-US" dirty="0"/>
              <a:t>、</a:t>
            </a:r>
            <a:r>
              <a:rPr lang="en-US" altLang="zh-CN" i="1" dirty="0"/>
              <a:t>TC</a:t>
            </a:r>
            <a:r>
              <a:rPr lang="en-US" altLang="zh-CN" i="1" baseline="-25000" dirty="0"/>
              <a:t>BD</a:t>
            </a:r>
            <a:r>
              <a:rPr lang="zh-CN" altLang="en-US" dirty="0"/>
              <a:t>、</a:t>
            </a:r>
            <a:r>
              <a:rPr lang="zh-CN" altLang="en-US" i="1" dirty="0"/>
              <a:t> </a:t>
            </a:r>
            <a:r>
              <a:rPr lang="en-US" altLang="zh-CN" i="1" dirty="0"/>
              <a:t>TC</a:t>
            </a:r>
            <a:r>
              <a:rPr lang="en-US" altLang="zh-CN" i="1" baseline="-25000" dirty="0"/>
              <a:t>BE</a:t>
            </a:r>
            <a:r>
              <a:rPr lang="zh-CN" altLang="en-US" dirty="0"/>
              <a:t>。</a:t>
            </a:r>
            <a:endParaRPr lang="zh-CN" altLang="en-US" dirty="0">
              <a:solidFill>
                <a:schemeClr val="folHlink"/>
              </a:solidFill>
            </a:endParaRPr>
          </a:p>
          <a:p>
            <a:endParaRPr lang="en-US" altLang="zh-CN" sz="2000" dirty="0">
              <a:solidFill>
                <a:schemeClr val="tx1"/>
              </a:solidFill>
            </a:endParaRP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a:p>
            <a:pPr lvl="1"/>
            <a:endParaRPr lang="zh-CN" altLang="en-US" dirty="0"/>
          </a:p>
          <a:p>
            <a:pPr>
              <a:spcBef>
                <a:spcPct val="0"/>
              </a:spcBef>
            </a:pPr>
            <a:endParaRPr lang="zh-CN" altLang="en-US" dirty="0"/>
          </a:p>
          <a:p>
            <a:endParaRPr lang="zh-CN" altLang="en-US" dirty="0"/>
          </a:p>
        </p:txBody>
      </p:sp>
      <p:graphicFrame>
        <p:nvGraphicFramePr>
          <p:cNvPr id="5" name="Group 4">
            <a:extLst>
              <a:ext uri="{FF2B5EF4-FFF2-40B4-BE49-F238E27FC236}">
                <a16:creationId xmlns:a16="http://schemas.microsoft.com/office/drawing/2014/main" id="{F5B2351C-6395-4857-816C-D6DFD9C1B66C}"/>
              </a:ext>
            </a:extLst>
          </p:cNvPr>
          <p:cNvGraphicFramePr>
            <a:graphicFrameLocks noGrp="1"/>
          </p:cNvGraphicFramePr>
          <p:nvPr>
            <p:extLst>
              <p:ext uri="{D42A27DB-BD31-4B8C-83A1-F6EECF244321}">
                <p14:modId xmlns:p14="http://schemas.microsoft.com/office/powerpoint/2010/main" val="2109012650"/>
              </p:ext>
            </p:extLst>
          </p:nvPr>
        </p:nvGraphicFramePr>
        <p:xfrm>
          <a:off x="4644008" y="1821017"/>
          <a:ext cx="3492389" cy="2377440"/>
        </p:xfrm>
        <a:graphic>
          <a:graphicData uri="http://schemas.openxmlformats.org/drawingml/2006/table">
            <a:tbl>
              <a:tblPr/>
              <a:tblGrid>
                <a:gridCol w="987218">
                  <a:extLst>
                    <a:ext uri="{9D8B030D-6E8A-4147-A177-3AD203B41FA5}">
                      <a16:colId xmlns:a16="http://schemas.microsoft.com/office/drawing/2014/main" val="20000"/>
                    </a:ext>
                  </a:extLst>
                </a:gridCol>
                <a:gridCol w="435861">
                  <a:extLst>
                    <a:ext uri="{9D8B030D-6E8A-4147-A177-3AD203B41FA5}">
                      <a16:colId xmlns:a16="http://schemas.microsoft.com/office/drawing/2014/main" val="20001"/>
                    </a:ext>
                  </a:extLst>
                </a:gridCol>
                <a:gridCol w="475735">
                  <a:extLst>
                    <a:ext uri="{9D8B030D-6E8A-4147-A177-3AD203B41FA5}">
                      <a16:colId xmlns:a16="http://schemas.microsoft.com/office/drawing/2014/main" val="20002"/>
                    </a:ext>
                  </a:extLst>
                </a:gridCol>
                <a:gridCol w="559607">
                  <a:extLst>
                    <a:ext uri="{9D8B030D-6E8A-4147-A177-3AD203B41FA5}">
                      <a16:colId xmlns:a16="http://schemas.microsoft.com/office/drawing/2014/main" val="20003"/>
                    </a:ext>
                  </a:extLst>
                </a:gridCol>
                <a:gridCol w="516984">
                  <a:extLst>
                    <a:ext uri="{9D8B030D-6E8A-4147-A177-3AD203B41FA5}">
                      <a16:colId xmlns:a16="http://schemas.microsoft.com/office/drawing/2014/main" val="20004"/>
                    </a:ext>
                  </a:extLst>
                </a:gridCol>
                <a:gridCol w="516984">
                  <a:extLst>
                    <a:ext uri="{9D8B030D-6E8A-4147-A177-3AD203B41FA5}">
                      <a16:colId xmlns:a16="http://schemas.microsoft.com/office/drawing/2014/main" val="20005"/>
                    </a:ext>
                  </a:extLst>
                </a:gridCol>
              </a:tblGrid>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803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349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F21C4-8F47-4214-AE65-77A803362B52}"/>
              </a:ext>
            </a:extLst>
          </p:cNvPr>
          <p:cNvSpPr>
            <a:spLocks noGrp="1"/>
          </p:cNvSpPr>
          <p:nvPr>
            <p:ph type="title"/>
          </p:nvPr>
        </p:nvSpPr>
        <p:spPr/>
        <p:txBody>
          <a:bodyPr/>
          <a:lstStyle/>
          <a:p>
            <a:r>
              <a:rPr lang="en-US" altLang="zh-CN" dirty="0"/>
              <a:t>PAM</a:t>
            </a:r>
            <a:r>
              <a:rPr lang="zh-CN" altLang="en-US" dirty="0"/>
              <a:t>算法</a:t>
            </a:r>
            <a:r>
              <a:rPr lang="en-US" altLang="zh-CN" dirty="0"/>
              <a:t>-</a:t>
            </a:r>
            <a:r>
              <a:rPr lang="zh-CN" altLang="en-US" dirty="0"/>
              <a:t>例子</a:t>
            </a:r>
          </a:p>
        </p:txBody>
      </p:sp>
      <p:sp>
        <p:nvSpPr>
          <p:cNvPr id="3" name="内容占位符 2">
            <a:extLst>
              <a:ext uri="{FF2B5EF4-FFF2-40B4-BE49-F238E27FC236}">
                <a16:creationId xmlns:a16="http://schemas.microsoft.com/office/drawing/2014/main" id="{E35C2A24-30B5-4BC5-822A-DF88E28EFDD9}"/>
              </a:ext>
            </a:extLst>
          </p:cNvPr>
          <p:cNvSpPr>
            <a:spLocks noGrp="1"/>
          </p:cNvSpPr>
          <p:nvPr>
            <p:ph sz="quarter" idx="10"/>
          </p:nvPr>
        </p:nvSpPr>
        <p:spPr>
          <a:xfrm>
            <a:off x="539552" y="764704"/>
            <a:ext cx="8136904" cy="5527845"/>
          </a:xfrm>
        </p:spPr>
        <p:txBody>
          <a:bodyPr/>
          <a:lstStyle/>
          <a:p>
            <a:pPr lvl="1">
              <a:spcBef>
                <a:spcPct val="0"/>
              </a:spcBef>
            </a:pPr>
            <a:r>
              <a:rPr lang="zh-CN" altLang="en-US" b="1" dirty="0"/>
              <a:t>以</a:t>
            </a:r>
            <a:r>
              <a:rPr lang="en-US" altLang="zh-CN" b="1" dirty="0"/>
              <a:t>TC</a:t>
            </a:r>
            <a:r>
              <a:rPr lang="en-US" altLang="zh-CN" b="1" baseline="-25000" dirty="0"/>
              <a:t>AC</a:t>
            </a:r>
            <a:r>
              <a:rPr lang="zh-CN" altLang="en-US" b="1" dirty="0"/>
              <a:t>为例说明计算过程：</a:t>
            </a:r>
          </a:p>
          <a:p>
            <a:pPr lvl="1" indent="-279400">
              <a:spcBef>
                <a:spcPts val="0"/>
              </a:spcBef>
              <a:buNone/>
            </a:pPr>
            <a:r>
              <a:rPr lang="en-US" altLang="zh-CN" dirty="0">
                <a:latin typeface="Times New Roman" panose="02020603050405020304" pitchFamily="18" charset="0"/>
              </a:rPr>
              <a:t>a) </a:t>
            </a:r>
            <a:r>
              <a:rPr lang="zh-CN" altLang="en-US" dirty="0">
                <a:latin typeface="Times New Roman" panose="02020603050405020304" pitchFamily="18" charset="0"/>
              </a:rPr>
              <a:t>当</a:t>
            </a:r>
            <a:r>
              <a:rPr lang="en-US" altLang="zh-CN" dirty="0">
                <a:latin typeface="Times New Roman" panose="02020603050405020304" pitchFamily="18" charset="0"/>
              </a:rPr>
              <a:t>A</a:t>
            </a:r>
            <a:r>
              <a:rPr lang="zh-CN" altLang="en-US" dirty="0">
                <a:latin typeface="Times New Roman" panose="02020603050405020304" pitchFamily="18" charset="0"/>
              </a:rPr>
              <a:t>被</a:t>
            </a:r>
            <a:r>
              <a:rPr lang="en-US" altLang="zh-CN" dirty="0">
                <a:latin typeface="Times New Roman" panose="02020603050405020304" pitchFamily="18" charset="0"/>
              </a:rPr>
              <a:t>C</a:t>
            </a:r>
            <a:r>
              <a:rPr lang="zh-CN" altLang="en-US" dirty="0">
                <a:latin typeface="Times New Roman" panose="02020603050405020304" pitchFamily="18" charset="0"/>
              </a:rPr>
              <a:t>替换以后，</a:t>
            </a:r>
            <a:r>
              <a:rPr lang="en-US" altLang="zh-CN" dirty="0">
                <a:latin typeface="Times New Roman" panose="02020603050405020304" pitchFamily="18" charset="0"/>
              </a:rPr>
              <a:t>A</a:t>
            </a:r>
            <a:r>
              <a:rPr lang="zh-CN" altLang="en-US" dirty="0">
                <a:latin typeface="Times New Roman" panose="02020603050405020304" pitchFamily="18" charset="0"/>
              </a:rPr>
              <a:t>不再是一个中心点，因为</a:t>
            </a:r>
            <a:r>
              <a:rPr lang="en-US" altLang="zh-CN" dirty="0">
                <a:latin typeface="Times New Roman" panose="02020603050405020304" pitchFamily="18" charset="0"/>
              </a:rPr>
              <a:t>A</a:t>
            </a:r>
            <a:r>
              <a:rPr lang="zh-CN" altLang="en-US" dirty="0">
                <a:latin typeface="Times New Roman" panose="02020603050405020304" pitchFamily="18" charset="0"/>
              </a:rPr>
              <a:t>离</a:t>
            </a:r>
            <a:r>
              <a:rPr lang="en-US" altLang="zh-CN" dirty="0">
                <a:latin typeface="Times New Roman" panose="02020603050405020304" pitchFamily="18" charset="0"/>
              </a:rPr>
              <a:t>B</a:t>
            </a:r>
            <a:r>
              <a:rPr lang="zh-CN" altLang="en-US" dirty="0">
                <a:latin typeface="Times New Roman" panose="02020603050405020304" pitchFamily="18" charset="0"/>
              </a:rPr>
              <a:t>比</a:t>
            </a:r>
            <a:r>
              <a:rPr lang="en-US" altLang="zh-CN" dirty="0">
                <a:latin typeface="Times New Roman" panose="02020603050405020304" pitchFamily="18" charset="0"/>
              </a:rPr>
              <a:t>A</a:t>
            </a:r>
            <a:r>
              <a:rPr lang="zh-CN" altLang="en-US" dirty="0">
                <a:latin typeface="Times New Roman" panose="02020603050405020304" pitchFamily="18" charset="0"/>
              </a:rPr>
              <a:t>离</a:t>
            </a:r>
            <a:r>
              <a:rPr lang="en-US" altLang="zh-CN" dirty="0">
                <a:latin typeface="Times New Roman" panose="02020603050405020304" pitchFamily="18" charset="0"/>
              </a:rPr>
              <a:t>C</a:t>
            </a:r>
            <a:r>
              <a:rPr lang="zh-CN" altLang="en-US" dirty="0">
                <a:latin typeface="Times New Roman" panose="02020603050405020304" pitchFamily="18" charset="0"/>
              </a:rPr>
              <a:t>近，</a:t>
            </a:r>
            <a:r>
              <a:rPr lang="en-US" altLang="zh-CN" dirty="0">
                <a:latin typeface="Times New Roman" panose="02020603050405020304" pitchFamily="18" charset="0"/>
              </a:rPr>
              <a:t>A</a:t>
            </a:r>
            <a:r>
              <a:rPr lang="zh-CN" altLang="en-US" dirty="0">
                <a:latin typeface="Times New Roman" panose="02020603050405020304" pitchFamily="18" charset="0"/>
              </a:rPr>
              <a:t>被分配到</a:t>
            </a:r>
            <a:r>
              <a:rPr lang="en-US" altLang="zh-CN" dirty="0">
                <a:latin typeface="Times New Roman" panose="02020603050405020304" pitchFamily="18" charset="0"/>
              </a:rPr>
              <a:t>B</a:t>
            </a:r>
            <a:r>
              <a:rPr lang="zh-CN" altLang="en-US" dirty="0">
                <a:latin typeface="Times New Roman" panose="02020603050405020304" pitchFamily="18" charset="0"/>
              </a:rPr>
              <a:t>中心点代表的簇，</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AAC</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)=1</a:t>
            </a:r>
            <a:r>
              <a:rPr lang="zh-CN" altLang="en-US" dirty="0">
                <a:latin typeface="Times New Roman" panose="02020603050405020304" pitchFamily="18" charset="0"/>
              </a:rPr>
              <a:t>。</a:t>
            </a:r>
          </a:p>
          <a:p>
            <a:pPr lvl="1" indent="-279400">
              <a:spcBef>
                <a:spcPts val="0"/>
              </a:spcBef>
              <a:buNone/>
            </a:pPr>
            <a:r>
              <a:rPr lang="en-US" altLang="zh-CN" dirty="0">
                <a:solidFill>
                  <a:srgbClr val="000099"/>
                </a:solidFill>
                <a:latin typeface="Times New Roman" panose="02020603050405020304" pitchFamily="18" charset="0"/>
              </a:rPr>
              <a:t>b) B</a:t>
            </a:r>
            <a:r>
              <a:rPr lang="zh-CN" altLang="en-US" dirty="0">
                <a:solidFill>
                  <a:srgbClr val="000099"/>
                </a:solidFill>
                <a:latin typeface="Times New Roman" panose="02020603050405020304" pitchFamily="18" charset="0"/>
              </a:rPr>
              <a:t>是一个中心点，当</a:t>
            </a:r>
            <a:r>
              <a:rPr lang="en-US" altLang="zh-CN" dirty="0">
                <a:solidFill>
                  <a:srgbClr val="000099"/>
                </a:solidFill>
                <a:latin typeface="Times New Roman" panose="02020603050405020304" pitchFamily="18" charset="0"/>
              </a:rPr>
              <a:t>A</a:t>
            </a:r>
            <a:r>
              <a:rPr lang="zh-CN" altLang="en-US" dirty="0">
                <a:solidFill>
                  <a:srgbClr val="000099"/>
                </a:solidFill>
                <a:latin typeface="Times New Roman" panose="02020603050405020304" pitchFamily="18" charset="0"/>
              </a:rPr>
              <a:t>被</a:t>
            </a:r>
            <a:r>
              <a:rPr lang="en-US" altLang="zh-CN" dirty="0">
                <a:solidFill>
                  <a:srgbClr val="000099"/>
                </a:solidFill>
                <a:latin typeface="Times New Roman" panose="02020603050405020304" pitchFamily="18" charset="0"/>
              </a:rPr>
              <a:t>C</a:t>
            </a:r>
            <a:r>
              <a:rPr lang="zh-CN" altLang="en-US" dirty="0">
                <a:solidFill>
                  <a:srgbClr val="000099"/>
                </a:solidFill>
                <a:latin typeface="Times New Roman" panose="02020603050405020304" pitchFamily="18" charset="0"/>
              </a:rPr>
              <a:t>替换以后，</a:t>
            </a:r>
            <a:r>
              <a:rPr lang="en-US" altLang="zh-CN" dirty="0">
                <a:solidFill>
                  <a:srgbClr val="000099"/>
                </a:solidFill>
                <a:latin typeface="Times New Roman" panose="02020603050405020304" pitchFamily="18" charset="0"/>
              </a:rPr>
              <a:t>B</a:t>
            </a:r>
            <a:r>
              <a:rPr lang="zh-CN" altLang="en-US" dirty="0">
                <a:solidFill>
                  <a:srgbClr val="000099"/>
                </a:solidFill>
                <a:latin typeface="Times New Roman" panose="02020603050405020304" pitchFamily="18" charset="0"/>
              </a:rPr>
              <a:t>不受影响，</a:t>
            </a:r>
            <a:r>
              <a:rPr lang="en-US" altLang="zh-CN" i="1" dirty="0">
                <a:solidFill>
                  <a:srgbClr val="000099"/>
                </a:solidFill>
                <a:latin typeface="Times New Roman" panose="02020603050405020304" pitchFamily="18" charset="0"/>
              </a:rPr>
              <a:t>C</a:t>
            </a:r>
            <a:r>
              <a:rPr lang="en-US" altLang="zh-CN" i="1" baseline="-25000" dirty="0">
                <a:solidFill>
                  <a:srgbClr val="000099"/>
                </a:solidFill>
                <a:latin typeface="Times New Roman" panose="02020603050405020304" pitchFamily="18" charset="0"/>
              </a:rPr>
              <a:t>BAC</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0</a:t>
            </a:r>
            <a:r>
              <a:rPr lang="zh-CN" altLang="en-US" dirty="0">
                <a:solidFill>
                  <a:srgbClr val="000099"/>
                </a:solidFill>
                <a:latin typeface="Times New Roman" panose="02020603050405020304" pitchFamily="18" charset="0"/>
              </a:rPr>
              <a:t>。</a:t>
            </a:r>
          </a:p>
          <a:p>
            <a:pPr lvl="1" indent="-279400">
              <a:spcBef>
                <a:spcPts val="0"/>
              </a:spcBef>
              <a:buNone/>
            </a:pPr>
            <a:r>
              <a:rPr lang="en-US" altLang="zh-CN" dirty="0">
                <a:latin typeface="Times New Roman" panose="02020603050405020304" pitchFamily="18" charset="0"/>
              </a:rPr>
              <a:t>c) C</a:t>
            </a:r>
            <a:r>
              <a:rPr lang="zh-CN" altLang="en-US" dirty="0">
                <a:latin typeface="Times New Roman" panose="02020603050405020304" pitchFamily="18" charset="0"/>
              </a:rPr>
              <a:t>原先属于</a:t>
            </a:r>
            <a:r>
              <a:rPr lang="en-US" altLang="zh-CN" dirty="0">
                <a:latin typeface="Times New Roman" panose="02020603050405020304" pitchFamily="18" charset="0"/>
              </a:rPr>
              <a:t>A</a:t>
            </a:r>
            <a:r>
              <a:rPr lang="zh-CN" altLang="en-US" dirty="0">
                <a:latin typeface="Times New Roman" panose="02020603050405020304" pitchFamily="18" charset="0"/>
              </a:rPr>
              <a:t>中心点所在的簇，当</a:t>
            </a:r>
            <a:r>
              <a:rPr lang="en-US" altLang="zh-CN" dirty="0">
                <a:latin typeface="Times New Roman" panose="02020603050405020304" pitchFamily="18" charset="0"/>
              </a:rPr>
              <a:t>A</a:t>
            </a:r>
            <a:r>
              <a:rPr lang="zh-CN" altLang="en-US" dirty="0">
                <a:latin typeface="Times New Roman" panose="02020603050405020304" pitchFamily="18" charset="0"/>
              </a:rPr>
              <a:t>被</a:t>
            </a:r>
            <a:r>
              <a:rPr lang="en-US" altLang="zh-CN" dirty="0">
                <a:latin typeface="Times New Roman" panose="02020603050405020304" pitchFamily="18" charset="0"/>
              </a:rPr>
              <a:t>C</a:t>
            </a:r>
            <a:r>
              <a:rPr lang="zh-CN" altLang="en-US" dirty="0">
                <a:latin typeface="Times New Roman" panose="02020603050405020304" pitchFamily="18" charset="0"/>
              </a:rPr>
              <a:t>替换以后，</a:t>
            </a:r>
            <a:r>
              <a:rPr lang="en-US" altLang="zh-CN" dirty="0">
                <a:latin typeface="Times New Roman" panose="02020603050405020304" pitchFamily="18" charset="0"/>
              </a:rPr>
              <a:t>C</a:t>
            </a:r>
            <a:r>
              <a:rPr lang="zh-CN" altLang="en-US" dirty="0">
                <a:latin typeface="Times New Roman" panose="02020603050405020304" pitchFamily="18" charset="0"/>
              </a:rPr>
              <a:t>是新中心点，符合</a:t>
            </a:r>
            <a:r>
              <a:rPr lang="en-US" altLang="zh-CN" dirty="0">
                <a:latin typeface="Times New Roman" panose="02020603050405020304" pitchFamily="18" charset="0"/>
              </a:rPr>
              <a:t>PAM</a:t>
            </a:r>
            <a:r>
              <a:rPr lang="zh-CN" altLang="en-US" dirty="0">
                <a:latin typeface="Times New Roman" panose="02020603050405020304" pitchFamily="18" charset="0"/>
              </a:rPr>
              <a:t>算法代价函数的第二种情况</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CAC</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)=0-2=-2</a:t>
            </a:r>
            <a:r>
              <a:rPr lang="zh-CN" altLang="en-US" dirty="0">
                <a:latin typeface="Times New Roman" panose="02020603050405020304" pitchFamily="18" charset="0"/>
              </a:rPr>
              <a:t>。</a:t>
            </a:r>
          </a:p>
          <a:p>
            <a:pPr lvl="1" indent="-279400">
              <a:spcBef>
                <a:spcPts val="0"/>
              </a:spcBef>
              <a:buNone/>
            </a:pPr>
            <a:r>
              <a:rPr lang="en-US" altLang="zh-CN" dirty="0">
                <a:solidFill>
                  <a:srgbClr val="000099"/>
                </a:solidFill>
                <a:latin typeface="Times New Roman" panose="02020603050405020304" pitchFamily="18" charset="0"/>
              </a:rPr>
              <a:t>d) D</a:t>
            </a:r>
            <a:r>
              <a:rPr lang="zh-CN" altLang="en-US" dirty="0">
                <a:solidFill>
                  <a:srgbClr val="000099"/>
                </a:solidFill>
                <a:latin typeface="Times New Roman" panose="02020603050405020304" pitchFamily="18" charset="0"/>
              </a:rPr>
              <a:t>原先属于</a:t>
            </a:r>
            <a:r>
              <a:rPr lang="en-US" altLang="zh-CN" dirty="0">
                <a:solidFill>
                  <a:srgbClr val="000099"/>
                </a:solidFill>
                <a:latin typeface="Times New Roman" panose="02020603050405020304" pitchFamily="18" charset="0"/>
              </a:rPr>
              <a:t>A</a:t>
            </a:r>
            <a:r>
              <a:rPr lang="zh-CN" altLang="en-US" dirty="0">
                <a:solidFill>
                  <a:srgbClr val="000099"/>
                </a:solidFill>
                <a:latin typeface="Times New Roman" panose="02020603050405020304" pitchFamily="18" charset="0"/>
              </a:rPr>
              <a:t>中心点所在的簇，当</a:t>
            </a:r>
            <a:r>
              <a:rPr lang="en-US" altLang="zh-CN" dirty="0">
                <a:solidFill>
                  <a:srgbClr val="000099"/>
                </a:solidFill>
                <a:latin typeface="Times New Roman" panose="02020603050405020304" pitchFamily="18" charset="0"/>
              </a:rPr>
              <a:t>A</a:t>
            </a:r>
            <a:r>
              <a:rPr lang="zh-CN" altLang="en-US" dirty="0">
                <a:solidFill>
                  <a:srgbClr val="000099"/>
                </a:solidFill>
                <a:latin typeface="Times New Roman" panose="02020603050405020304" pitchFamily="18" charset="0"/>
              </a:rPr>
              <a:t>被</a:t>
            </a:r>
            <a:r>
              <a:rPr lang="en-US" altLang="zh-CN" dirty="0">
                <a:solidFill>
                  <a:srgbClr val="000099"/>
                </a:solidFill>
                <a:latin typeface="Times New Roman" panose="02020603050405020304" pitchFamily="18" charset="0"/>
              </a:rPr>
              <a:t>C</a:t>
            </a:r>
            <a:r>
              <a:rPr lang="zh-CN" altLang="en-US" dirty="0">
                <a:solidFill>
                  <a:srgbClr val="000099"/>
                </a:solidFill>
                <a:latin typeface="Times New Roman" panose="02020603050405020304" pitchFamily="18" charset="0"/>
              </a:rPr>
              <a:t>替换以后，离</a:t>
            </a:r>
            <a:r>
              <a:rPr lang="en-US" altLang="zh-CN" dirty="0">
                <a:solidFill>
                  <a:srgbClr val="000099"/>
                </a:solidFill>
                <a:latin typeface="Times New Roman" panose="02020603050405020304" pitchFamily="18" charset="0"/>
              </a:rPr>
              <a:t>D</a:t>
            </a:r>
            <a:r>
              <a:rPr lang="zh-CN" altLang="en-US" dirty="0">
                <a:solidFill>
                  <a:srgbClr val="000099"/>
                </a:solidFill>
                <a:latin typeface="Times New Roman" panose="02020603050405020304" pitchFamily="18" charset="0"/>
              </a:rPr>
              <a:t>最近的中心点是</a:t>
            </a:r>
            <a:r>
              <a:rPr lang="en-US" altLang="zh-CN" dirty="0">
                <a:solidFill>
                  <a:srgbClr val="000099"/>
                </a:solidFill>
                <a:latin typeface="Times New Roman" panose="02020603050405020304" pitchFamily="18" charset="0"/>
              </a:rPr>
              <a:t>C</a:t>
            </a:r>
            <a:r>
              <a:rPr lang="zh-CN" altLang="en-US" dirty="0">
                <a:solidFill>
                  <a:srgbClr val="000099"/>
                </a:solidFill>
                <a:latin typeface="Times New Roman" panose="02020603050405020304" pitchFamily="18" charset="0"/>
              </a:rPr>
              <a:t>，根据</a:t>
            </a:r>
            <a:r>
              <a:rPr lang="en-US" altLang="zh-CN" dirty="0">
                <a:solidFill>
                  <a:srgbClr val="000099"/>
                </a:solidFill>
                <a:latin typeface="Times New Roman" panose="02020603050405020304" pitchFamily="18" charset="0"/>
              </a:rPr>
              <a:t>PAM</a:t>
            </a:r>
            <a:r>
              <a:rPr lang="zh-CN" altLang="en-US" dirty="0">
                <a:solidFill>
                  <a:srgbClr val="000099"/>
                </a:solidFill>
                <a:latin typeface="Times New Roman" panose="02020603050405020304" pitchFamily="18" charset="0"/>
              </a:rPr>
              <a:t>算法代价函数的第二种情况</a:t>
            </a:r>
            <a:r>
              <a:rPr lang="en-US" altLang="zh-CN" i="1" dirty="0">
                <a:solidFill>
                  <a:srgbClr val="000099"/>
                </a:solidFill>
                <a:latin typeface="Times New Roman" panose="02020603050405020304" pitchFamily="18" charset="0"/>
              </a:rPr>
              <a:t>C</a:t>
            </a:r>
            <a:r>
              <a:rPr lang="en-US" altLang="zh-CN" i="1" baseline="-25000" dirty="0">
                <a:solidFill>
                  <a:srgbClr val="000099"/>
                </a:solidFill>
                <a:latin typeface="Times New Roman" panose="02020603050405020304" pitchFamily="18" charset="0"/>
              </a:rPr>
              <a:t>DAC</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d</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D</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C</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d</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D</a:t>
            </a:r>
            <a:r>
              <a:rPr lang="en-US" altLang="zh-CN" dirty="0">
                <a:solidFill>
                  <a:srgbClr val="000099"/>
                </a:solidFill>
                <a:latin typeface="Times New Roman" panose="02020603050405020304" pitchFamily="18" charset="0"/>
              </a:rPr>
              <a:t>,</a:t>
            </a:r>
            <a:r>
              <a:rPr lang="en-US" altLang="zh-CN" i="1" dirty="0">
                <a:solidFill>
                  <a:srgbClr val="000099"/>
                </a:solidFill>
                <a:latin typeface="Times New Roman" panose="02020603050405020304" pitchFamily="18" charset="0"/>
              </a:rPr>
              <a:t>A</a:t>
            </a:r>
            <a:r>
              <a:rPr lang="en-US" altLang="zh-CN" dirty="0">
                <a:solidFill>
                  <a:srgbClr val="000099"/>
                </a:solidFill>
                <a:latin typeface="Times New Roman" panose="02020603050405020304" pitchFamily="18" charset="0"/>
              </a:rPr>
              <a:t>)=1-2=-1。</a:t>
            </a:r>
            <a:endParaRPr lang="zh-CN" altLang="en-US" dirty="0">
              <a:solidFill>
                <a:srgbClr val="000099"/>
              </a:solidFill>
              <a:latin typeface="Times New Roman" panose="02020603050405020304" pitchFamily="18" charset="0"/>
            </a:endParaRPr>
          </a:p>
          <a:p>
            <a:pPr lvl="1" indent="-279400">
              <a:spcBef>
                <a:spcPts val="0"/>
              </a:spcBef>
              <a:buNone/>
            </a:pPr>
            <a:r>
              <a:rPr lang="en-US" altLang="zh-CN" dirty="0">
                <a:latin typeface="Times New Roman" panose="02020603050405020304" pitchFamily="18" charset="0"/>
              </a:rPr>
              <a:t>e) E</a:t>
            </a:r>
            <a:r>
              <a:rPr lang="zh-CN" altLang="en-US" dirty="0">
                <a:latin typeface="Times New Roman" panose="02020603050405020304" pitchFamily="18" charset="0"/>
              </a:rPr>
              <a:t>原先属于</a:t>
            </a:r>
            <a:r>
              <a:rPr lang="en-US" altLang="zh-CN" dirty="0">
                <a:latin typeface="Times New Roman" panose="02020603050405020304" pitchFamily="18" charset="0"/>
              </a:rPr>
              <a:t>B</a:t>
            </a:r>
            <a:r>
              <a:rPr lang="zh-CN" altLang="en-US" dirty="0">
                <a:latin typeface="Times New Roman" panose="02020603050405020304" pitchFamily="18" charset="0"/>
              </a:rPr>
              <a:t>中心点所在的簇，当</a:t>
            </a:r>
            <a:r>
              <a:rPr lang="en-US" altLang="zh-CN" dirty="0">
                <a:latin typeface="Times New Roman" panose="02020603050405020304" pitchFamily="18" charset="0"/>
              </a:rPr>
              <a:t>A</a:t>
            </a:r>
            <a:r>
              <a:rPr lang="zh-CN" altLang="en-US" dirty="0">
                <a:latin typeface="Times New Roman" panose="02020603050405020304" pitchFamily="18" charset="0"/>
              </a:rPr>
              <a:t>被</a:t>
            </a:r>
            <a:r>
              <a:rPr lang="en-US" altLang="zh-CN" dirty="0">
                <a:latin typeface="Times New Roman" panose="02020603050405020304" pitchFamily="18" charset="0"/>
              </a:rPr>
              <a:t>C</a:t>
            </a:r>
            <a:r>
              <a:rPr lang="zh-CN" altLang="en-US" dirty="0">
                <a:latin typeface="Times New Roman" panose="02020603050405020304" pitchFamily="18" charset="0"/>
              </a:rPr>
              <a:t>替换以后，离</a:t>
            </a:r>
            <a:r>
              <a:rPr lang="en-US" altLang="zh-CN" dirty="0">
                <a:latin typeface="Times New Roman" panose="02020603050405020304" pitchFamily="18" charset="0"/>
              </a:rPr>
              <a:t>E</a:t>
            </a:r>
            <a:r>
              <a:rPr lang="zh-CN" altLang="en-US" dirty="0">
                <a:latin typeface="Times New Roman" panose="02020603050405020304" pitchFamily="18" charset="0"/>
              </a:rPr>
              <a:t>最近的中心仍然是 </a:t>
            </a:r>
            <a:r>
              <a:rPr lang="en-US" altLang="zh-CN" dirty="0">
                <a:latin typeface="Times New Roman" panose="02020603050405020304" pitchFamily="18" charset="0"/>
              </a:rPr>
              <a:t>B</a:t>
            </a:r>
            <a:r>
              <a:rPr lang="zh-CN" altLang="en-US" dirty="0">
                <a:latin typeface="Times New Roman" panose="02020603050405020304" pitchFamily="18" charset="0"/>
              </a:rPr>
              <a:t>，根据</a:t>
            </a:r>
            <a:r>
              <a:rPr lang="en-US" altLang="zh-CN" dirty="0">
                <a:latin typeface="Times New Roman" panose="02020603050405020304" pitchFamily="18" charset="0"/>
              </a:rPr>
              <a:t>PAM</a:t>
            </a:r>
            <a:r>
              <a:rPr lang="zh-CN" altLang="en-US" dirty="0">
                <a:latin typeface="Times New Roman" panose="02020603050405020304" pitchFamily="18" charset="0"/>
              </a:rPr>
              <a:t>算法代价函数的第三种情况</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EAC</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indent="-279400">
              <a:spcBef>
                <a:spcPts val="0"/>
              </a:spcBef>
              <a:buNone/>
            </a:pPr>
            <a:r>
              <a:rPr lang="zh-CN" altLang="en-US" dirty="0"/>
              <a:t>因此，</a:t>
            </a:r>
            <a:r>
              <a:rPr lang="en-US" altLang="zh-CN" i="1" dirty="0"/>
              <a:t>T</a:t>
            </a:r>
            <a:r>
              <a:rPr lang="en-US" altLang="zh-CN" dirty="0"/>
              <a:t>C</a:t>
            </a:r>
            <a:r>
              <a:rPr lang="en-US" altLang="zh-CN" i="1" baseline="-25000" dirty="0"/>
              <a:t>AC</a:t>
            </a:r>
            <a:r>
              <a:rPr lang="en-US" altLang="zh-CN" dirty="0"/>
              <a:t>=</a:t>
            </a:r>
            <a:r>
              <a:rPr lang="en-US" altLang="zh-CN" i="1" dirty="0"/>
              <a:t>C</a:t>
            </a:r>
            <a:r>
              <a:rPr lang="en-US" altLang="zh-CN" i="1" baseline="-25000" dirty="0">
                <a:solidFill>
                  <a:srgbClr val="996633"/>
                </a:solidFill>
              </a:rPr>
              <a:t>A</a:t>
            </a:r>
            <a:r>
              <a:rPr lang="en-US" altLang="zh-CN" i="1" baseline="-25000" dirty="0"/>
              <a:t>AC</a:t>
            </a:r>
            <a:r>
              <a:rPr lang="en-US" altLang="zh-CN" dirty="0"/>
              <a:t>+</a:t>
            </a:r>
            <a:r>
              <a:rPr lang="en-US" altLang="zh-CN" i="1" dirty="0"/>
              <a:t>C</a:t>
            </a:r>
            <a:r>
              <a:rPr lang="zh-CN" altLang="en-US" i="1" baseline="-25000" dirty="0">
                <a:solidFill>
                  <a:srgbClr val="996633"/>
                </a:solidFill>
              </a:rPr>
              <a:t>B</a:t>
            </a:r>
            <a:r>
              <a:rPr lang="en-US" altLang="zh-CN" i="1" baseline="-25000" dirty="0"/>
              <a:t>AC</a:t>
            </a:r>
            <a:r>
              <a:rPr lang="en-US" altLang="zh-CN" dirty="0"/>
              <a:t>+</a:t>
            </a:r>
            <a:r>
              <a:rPr lang="en-US" altLang="zh-CN" i="1" dirty="0"/>
              <a:t>C</a:t>
            </a:r>
            <a:r>
              <a:rPr lang="zh-CN" altLang="en-US" i="1" baseline="-25000" dirty="0">
                <a:solidFill>
                  <a:srgbClr val="996633"/>
                </a:solidFill>
              </a:rPr>
              <a:t>C</a:t>
            </a:r>
            <a:r>
              <a:rPr lang="en-US" altLang="zh-CN" i="1" baseline="-25000" dirty="0"/>
              <a:t>AC</a:t>
            </a:r>
            <a:r>
              <a:rPr lang="en-US" altLang="zh-CN" dirty="0"/>
              <a:t>+</a:t>
            </a:r>
            <a:r>
              <a:rPr lang="en-US" altLang="zh-CN" i="1" dirty="0"/>
              <a:t>C</a:t>
            </a:r>
            <a:r>
              <a:rPr lang="zh-CN" altLang="en-US" i="1" baseline="-25000" dirty="0">
                <a:solidFill>
                  <a:srgbClr val="996633"/>
                </a:solidFill>
              </a:rPr>
              <a:t>D</a:t>
            </a:r>
            <a:r>
              <a:rPr lang="en-US" altLang="zh-CN" i="1" baseline="-25000" dirty="0"/>
              <a:t>AC</a:t>
            </a:r>
            <a:r>
              <a:rPr lang="en-US" altLang="zh-CN" i="1" dirty="0"/>
              <a:t>+C</a:t>
            </a:r>
            <a:r>
              <a:rPr lang="zh-CN" altLang="en-US" i="1" baseline="-25000" dirty="0">
                <a:solidFill>
                  <a:srgbClr val="996633"/>
                </a:solidFill>
              </a:rPr>
              <a:t>E</a:t>
            </a:r>
            <a:r>
              <a:rPr lang="en-US" altLang="zh-CN" i="1" baseline="-25000" dirty="0"/>
              <a:t>AC</a:t>
            </a:r>
            <a:r>
              <a:rPr lang="en-US" altLang="zh-CN" i="1" dirty="0"/>
              <a:t>=1+0-2-1+0=-2</a:t>
            </a:r>
            <a:r>
              <a:rPr lang="zh-CN" altLang="en-US" i="1" dirty="0"/>
              <a:t>。</a:t>
            </a:r>
          </a:p>
          <a:p>
            <a:pPr lvl="1"/>
            <a:endParaRPr lang="zh-CN" altLang="en-US" dirty="0"/>
          </a:p>
          <a:p>
            <a:pPr>
              <a:spcBef>
                <a:spcPct val="0"/>
              </a:spcBef>
            </a:pPr>
            <a:endParaRPr lang="zh-CN" altLang="en-US" dirty="0"/>
          </a:p>
          <a:p>
            <a:endParaRPr lang="zh-CN" altLang="en-US" dirty="0"/>
          </a:p>
        </p:txBody>
      </p:sp>
    </p:spTree>
    <p:extLst>
      <p:ext uri="{BB962C8B-B14F-4D97-AF65-F5344CB8AC3E}">
        <p14:creationId xmlns:p14="http://schemas.microsoft.com/office/powerpoint/2010/main" val="94810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F21C4-8F47-4214-AE65-77A803362B52}"/>
              </a:ext>
            </a:extLst>
          </p:cNvPr>
          <p:cNvSpPr>
            <a:spLocks noGrp="1"/>
          </p:cNvSpPr>
          <p:nvPr>
            <p:ph type="title"/>
          </p:nvPr>
        </p:nvSpPr>
        <p:spPr/>
        <p:txBody>
          <a:bodyPr/>
          <a:lstStyle/>
          <a:p>
            <a:r>
              <a:rPr lang="en-US" altLang="zh-CN" dirty="0"/>
              <a:t>PAM</a:t>
            </a:r>
            <a:r>
              <a:rPr lang="zh-CN" altLang="en-US" dirty="0"/>
              <a:t>算法</a:t>
            </a:r>
            <a:r>
              <a:rPr lang="en-US" altLang="zh-CN" dirty="0"/>
              <a:t>-</a:t>
            </a:r>
            <a:r>
              <a:rPr lang="zh-CN" altLang="en-US" dirty="0"/>
              <a:t>例子</a:t>
            </a:r>
          </a:p>
        </p:txBody>
      </p:sp>
      <p:sp>
        <p:nvSpPr>
          <p:cNvPr id="3" name="内容占位符 2">
            <a:extLst>
              <a:ext uri="{FF2B5EF4-FFF2-40B4-BE49-F238E27FC236}">
                <a16:creationId xmlns:a16="http://schemas.microsoft.com/office/drawing/2014/main" id="{E35C2A24-30B5-4BC5-822A-DF88E28EFDD9}"/>
              </a:ext>
            </a:extLst>
          </p:cNvPr>
          <p:cNvSpPr>
            <a:spLocks noGrp="1"/>
          </p:cNvSpPr>
          <p:nvPr>
            <p:ph sz="quarter" idx="10"/>
          </p:nvPr>
        </p:nvSpPr>
        <p:spPr>
          <a:xfrm>
            <a:off x="539552" y="764704"/>
            <a:ext cx="8136904" cy="5527845"/>
          </a:xfrm>
        </p:spPr>
        <p:txBody>
          <a:bodyPr/>
          <a:lstStyle/>
          <a:p>
            <a:pPr lvl="1">
              <a:spcBef>
                <a:spcPct val="0"/>
              </a:spcBef>
            </a:pPr>
            <a:r>
              <a:rPr lang="zh-CN" altLang="en-US" b="1" dirty="0"/>
              <a:t>同理，可以计算出：</a:t>
            </a:r>
            <a:r>
              <a:rPr lang="en-US" altLang="zh-CN" dirty="0"/>
              <a:t>TC</a:t>
            </a:r>
            <a:r>
              <a:rPr lang="en-US" altLang="zh-CN" baseline="-25000" dirty="0"/>
              <a:t>AD</a:t>
            </a:r>
            <a:r>
              <a:rPr lang="zh-CN" altLang="en-US" dirty="0"/>
              <a:t>、 </a:t>
            </a:r>
            <a:r>
              <a:rPr lang="en-US" altLang="zh-CN" dirty="0"/>
              <a:t>TC</a:t>
            </a:r>
            <a:r>
              <a:rPr lang="en-US" altLang="zh-CN" baseline="-25000" dirty="0"/>
              <a:t>AE</a:t>
            </a:r>
            <a:r>
              <a:rPr lang="zh-CN" altLang="en-US" dirty="0"/>
              <a:t>、</a:t>
            </a:r>
            <a:r>
              <a:rPr lang="en-US" altLang="zh-CN" dirty="0"/>
              <a:t>TC</a:t>
            </a:r>
            <a:r>
              <a:rPr lang="en-US" altLang="zh-CN" baseline="-25000" dirty="0"/>
              <a:t>BC</a:t>
            </a:r>
            <a:r>
              <a:rPr lang="zh-CN" altLang="en-US" dirty="0"/>
              <a:t>、</a:t>
            </a:r>
            <a:r>
              <a:rPr lang="en-US" altLang="zh-CN" dirty="0"/>
              <a:t>TC</a:t>
            </a:r>
            <a:r>
              <a:rPr lang="en-US" altLang="zh-CN" baseline="-25000" dirty="0"/>
              <a:t>BD</a:t>
            </a:r>
            <a:r>
              <a:rPr lang="zh-CN" altLang="en-US" dirty="0"/>
              <a:t>、</a:t>
            </a:r>
            <a:r>
              <a:rPr lang="en-US" altLang="zh-CN" dirty="0"/>
              <a:t>TC</a:t>
            </a:r>
            <a:r>
              <a:rPr lang="en-US" altLang="zh-CN" baseline="-25000" dirty="0"/>
              <a:t>BE</a:t>
            </a:r>
            <a:r>
              <a:rPr lang="en-US" altLang="zh-CN" dirty="0"/>
              <a:t>。</a:t>
            </a:r>
            <a:r>
              <a:rPr lang="zh-CN" altLang="en-US" dirty="0"/>
              <a:t>即：</a:t>
            </a:r>
            <a:r>
              <a:rPr lang="en-US" altLang="zh-CN" dirty="0"/>
              <a:t>TC</a:t>
            </a:r>
            <a:r>
              <a:rPr lang="en-US" altLang="zh-CN" baseline="-25000" dirty="0"/>
              <a:t>AC</a:t>
            </a:r>
            <a:r>
              <a:rPr lang="en-US" altLang="zh-CN" dirty="0"/>
              <a:t>= -2 TC</a:t>
            </a:r>
            <a:r>
              <a:rPr lang="en-US" altLang="zh-CN" baseline="-25000" dirty="0"/>
              <a:t>AD</a:t>
            </a:r>
            <a:r>
              <a:rPr lang="en-US" altLang="zh-CN" dirty="0"/>
              <a:t>= -2 TC</a:t>
            </a:r>
            <a:r>
              <a:rPr lang="en-US" altLang="zh-CN" baseline="-25000" dirty="0"/>
              <a:t>AE </a:t>
            </a:r>
            <a:r>
              <a:rPr lang="en-US" altLang="zh-CN" dirty="0"/>
              <a:t>= -1</a:t>
            </a:r>
            <a:r>
              <a:rPr lang="en-US" altLang="zh-CN" baseline="-25000" dirty="0"/>
              <a:t> </a:t>
            </a:r>
            <a:r>
              <a:rPr lang="en-US" altLang="zh-CN" dirty="0"/>
              <a:t>TC</a:t>
            </a:r>
            <a:r>
              <a:rPr lang="en-US" altLang="zh-CN" baseline="-25000" dirty="0"/>
              <a:t>BC </a:t>
            </a:r>
            <a:r>
              <a:rPr lang="en-US" altLang="zh-CN" dirty="0"/>
              <a:t>= -2</a:t>
            </a:r>
            <a:r>
              <a:rPr lang="en-US" altLang="zh-CN" baseline="-25000" dirty="0"/>
              <a:t> </a:t>
            </a:r>
            <a:r>
              <a:rPr lang="en-US" altLang="zh-CN" dirty="0"/>
              <a:t>TC</a:t>
            </a:r>
            <a:r>
              <a:rPr lang="en-US" altLang="zh-CN" baseline="-25000" dirty="0"/>
              <a:t>BD </a:t>
            </a:r>
            <a:r>
              <a:rPr lang="en-US" altLang="zh-CN" dirty="0"/>
              <a:t>= -2</a:t>
            </a:r>
            <a:r>
              <a:rPr lang="en-US" altLang="zh-CN" baseline="-25000" dirty="0"/>
              <a:t> </a:t>
            </a:r>
            <a:r>
              <a:rPr lang="en-US" altLang="zh-CN" dirty="0"/>
              <a:t>TC</a:t>
            </a:r>
            <a:r>
              <a:rPr lang="en-US" altLang="zh-CN" baseline="-25000" dirty="0"/>
              <a:t>BE </a:t>
            </a:r>
            <a:r>
              <a:rPr lang="en-US" altLang="zh-CN" dirty="0"/>
              <a:t>= -2</a:t>
            </a:r>
          </a:p>
          <a:p>
            <a:pPr lvl="1">
              <a:spcBef>
                <a:spcPct val="0"/>
              </a:spcBef>
            </a:pPr>
            <a:r>
              <a:rPr lang="zh-CN" altLang="en-US" dirty="0"/>
              <a:t>在上述代价计算完毕后，要选取一个最小的代价，显然有多种替换可以选择，选择第一个最小代价的替换（也就是</a:t>
            </a:r>
            <a:r>
              <a:rPr lang="en-US" altLang="zh-CN" dirty="0"/>
              <a:t>C</a:t>
            </a:r>
            <a:r>
              <a:rPr lang="zh-CN" altLang="en-US" dirty="0"/>
              <a:t>替换</a:t>
            </a:r>
            <a:r>
              <a:rPr lang="en-US" altLang="zh-CN" dirty="0"/>
              <a:t>A</a:t>
            </a:r>
            <a:r>
              <a:rPr lang="zh-CN" altLang="en-US" dirty="0"/>
              <a:t>），样本点被划分为</a:t>
            </a:r>
            <a:r>
              <a:rPr lang="en-US" altLang="zh-CN" dirty="0"/>
              <a:t>{ </a:t>
            </a:r>
            <a:r>
              <a:rPr lang="en-US" altLang="zh-CN" dirty="0">
                <a:solidFill>
                  <a:srgbClr val="FF0000"/>
                </a:solidFill>
              </a:rPr>
              <a:t>B</a:t>
            </a:r>
            <a:r>
              <a:rPr lang="zh-CN" altLang="en-US" dirty="0"/>
              <a:t>、</a:t>
            </a:r>
            <a:r>
              <a:rPr lang="en-US" altLang="zh-CN" dirty="0"/>
              <a:t>A</a:t>
            </a:r>
            <a:r>
              <a:rPr lang="zh-CN" altLang="en-US" dirty="0"/>
              <a:t>、</a:t>
            </a:r>
            <a:r>
              <a:rPr lang="en-US" altLang="zh-CN" dirty="0"/>
              <a:t>E}</a:t>
            </a:r>
            <a:r>
              <a:rPr lang="zh-CN" altLang="en-US" dirty="0"/>
              <a:t>和</a:t>
            </a:r>
            <a:r>
              <a:rPr lang="en-US" altLang="zh-CN" dirty="0"/>
              <a:t>{</a:t>
            </a:r>
            <a:r>
              <a:rPr lang="en-US" altLang="zh-CN" dirty="0">
                <a:solidFill>
                  <a:srgbClr val="FF0000"/>
                </a:solidFill>
              </a:rPr>
              <a:t>C</a:t>
            </a:r>
            <a:r>
              <a:rPr lang="zh-CN" altLang="en-US" dirty="0"/>
              <a:t>、</a:t>
            </a:r>
            <a:r>
              <a:rPr lang="en-US" altLang="zh-CN" dirty="0"/>
              <a:t>D}</a:t>
            </a:r>
            <a:r>
              <a:rPr lang="zh-CN" altLang="en-US" dirty="0"/>
              <a:t>两个簇。</a:t>
            </a:r>
            <a:endParaRPr lang="en-US" altLang="zh-CN" dirty="0"/>
          </a:p>
          <a:p>
            <a:pPr lvl="1">
              <a:spcBef>
                <a:spcPct val="0"/>
              </a:spcBef>
            </a:pPr>
            <a:r>
              <a:rPr lang="zh-CN" altLang="en-US" sz="2000" dirty="0"/>
              <a:t>通过上述计算，已经完成了</a:t>
            </a:r>
            <a:r>
              <a:rPr lang="en-US" altLang="zh-CN" sz="2000" dirty="0"/>
              <a:t>PAM</a:t>
            </a:r>
            <a:r>
              <a:rPr lang="zh-CN" altLang="en-US" sz="2000" dirty="0"/>
              <a:t>算法的第一次迭代。</a:t>
            </a:r>
            <a:endParaRPr lang="en-US" altLang="zh-CN" sz="2000" dirty="0"/>
          </a:p>
          <a:p>
            <a:pPr lvl="1">
              <a:spcBef>
                <a:spcPct val="0"/>
              </a:spcBef>
            </a:pPr>
            <a:r>
              <a:rPr lang="zh-CN" altLang="en-US" sz="2000" dirty="0"/>
              <a:t>在下一迭代中，将用其他的非中心点</a:t>
            </a:r>
            <a:r>
              <a:rPr lang="en-US" altLang="zh-CN" sz="2000" dirty="0"/>
              <a:t>{A</a:t>
            </a:r>
            <a:r>
              <a:rPr lang="zh-CN" altLang="en-US" sz="2000" dirty="0"/>
              <a:t>、</a:t>
            </a:r>
            <a:r>
              <a:rPr lang="en-US" altLang="zh-CN" sz="2000" dirty="0"/>
              <a:t>D</a:t>
            </a:r>
            <a:r>
              <a:rPr lang="zh-CN" altLang="en-US" sz="2000" dirty="0"/>
              <a:t>、</a:t>
            </a:r>
            <a:r>
              <a:rPr lang="en-US" altLang="zh-CN" sz="2000" dirty="0"/>
              <a:t>E}</a:t>
            </a:r>
            <a:r>
              <a:rPr lang="zh-CN" altLang="en-US" sz="2000" dirty="0"/>
              <a:t>替换中心点</a:t>
            </a:r>
            <a:r>
              <a:rPr lang="en-US" altLang="zh-CN" sz="2000" dirty="0"/>
              <a:t>{B</a:t>
            </a:r>
            <a:r>
              <a:rPr lang="zh-CN" altLang="en-US" sz="2000" dirty="0"/>
              <a:t>、</a:t>
            </a:r>
            <a:r>
              <a:rPr lang="en-US" altLang="zh-CN" sz="2000" dirty="0"/>
              <a:t>C}</a:t>
            </a:r>
            <a:r>
              <a:rPr lang="zh-CN" altLang="en-US" sz="2000" dirty="0"/>
              <a:t>，找出具有最小代价的替换。</a:t>
            </a:r>
            <a:endParaRPr lang="en-US" altLang="zh-CN" sz="2000" dirty="0"/>
          </a:p>
          <a:p>
            <a:pPr lvl="1">
              <a:spcBef>
                <a:spcPct val="0"/>
              </a:spcBef>
            </a:pPr>
            <a:r>
              <a:rPr lang="zh-CN" altLang="en-US" sz="2000" dirty="0"/>
              <a:t>一直重复上述过程，直到代价不再减小为止。</a:t>
            </a:r>
            <a:endParaRPr lang="en-US" altLang="zh-CN" sz="2000" dirty="0"/>
          </a:p>
        </p:txBody>
      </p:sp>
    </p:spTree>
    <p:extLst>
      <p:ext uri="{BB962C8B-B14F-4D97-AF65-F5344CB8AC3E}">
        <p14:creationId xmlns:p14="http://schemas.microsoft.com/office/powerpoint/2010/main" val="420076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CDA0-F859-4AB3-A8F4-2A704A689B93}"/>
              </a:ext>
            </a:extLst>
          </p:cNvPr>
          <p:cNvSpPr>
            <a:spLocks noGrp="1"/>
          </p:cNvSpPr>
          <p:nvPr>
            <p:ph type="title"/>
          </p:nvPr>
        </p:nvSpPr>
        <p:spPr/>
        <p:txBody>
          <a:bodyPr/>
          <a:lstStyle/>
          <a:p>
            <a:r>
              <a:rPr lang="en-US" altLang="zh-CN" dirty="0"/>
              <a:t>7.3 </a:t>
            </a:r>
            <a:r>
              <a:rPr lang="zh-CN" altLang="en-US" dirty="0"/>
              <a:t>层次方法</a:t>
            </a:r>
          </a:p>
        </p:txBody>
      </p:sp>
      <p:sp>
        <p:nvSpPr>
          <p:cNvPr id="3" name="内容占位符 2">
            <a:extLst>
              <a:ext uri="{FF2B5EF4-FFF2-40B4-BE49-F238E27FC236}">
                <a16:creationId xmlns:a16="http://schemas.microsoft.com/office/drawing/2014/main" id="{6D097916-D33F-4F73-BF2F-110155E72A5F}"/>
              </a:ext>
            </a:extLst>
          </p:cNvPr>
          <p:cNvSpPr>
            <a:spLocks noGrp="1"/>
          </p:cNvSpPr>
          <p:nvPr>
            <p:ph sz="quarter" idx="10"/>
          </p:nvPr>
        </p:nvSpPr>
        <p:spPr/>
        <p:txBody>
          <a:bodyPr/>
          <a:lstStyle/>
          <a:p>
            <a:r>
              <a:rPr lang="zh-CN" altLang="en-US" dirty="0"/>
              <a:t>对给定样本集进行层次分解的方式</a:t>
            </a:r>
          </a:p>
          <a:p>
            <a:pPr lvl="1"/>
            <a:r>
              <a:rPr lang="zh-CN" altLang="en-US" dirty="0"/>
              <a:t>自底向上方法（凝聚）：开始将每个样本作为单独的一个组，然后相继的合并相近的样本或组，直到所有的组合并为一个，或者达到一个终止条件</a:t>
            </a:r>
          </a:p>
          <a:p>
            <a:pPr lvl="1"/>
            <a:r>
              <a:rPr lang="zh-CN" altLang="en-US" dirty="0"/>
              <a:t>自顶向下方法（分裂）：开始将所有的样本置于一个簇中，在迭代的每一步，一个簇被分裂为多个更小的簇，直到最终每个样本在一个单独的簇中，或达到一个终止条件</a:t>
            </a:r>
          </a:p>
          <a:p>
            <a:r>
              <a:rPr lang="zh-CN" altLang="en-US" dirty="0"/>
              <a:t>特点</a:t>
            </a:r>
            <a:endParaRPr lang="en-US" altLang="zh-CN" dirty="0"/>
          </a:p>
          <a:p>
            <a:pPr lvl="1"/>
            <a:r>
              <a:rPr lang="zh-CN" altLang="en-US" dirty="0"/>
              <a:t>合并或分裂的步骤不能被撤销</a:t>
            </a:r>
            <a:endParaRPr lang="en-US" altLang="zh-CN" dirty="0"/>
          </a:p>
          <a:p>
            <a:pPr lvl="1"/>
            <a:r>
              <a:rPr lang="zh-CN" altLang="en-US" dirty="0"/>
              <a:t>这种方法不需要把簇</a:t>
            </a:r>
            <a:r>
              <a:rPr lang="en-US" altLang="zh-CN" dirty="0"/>
              <a:t>k</a:t>
            </a:r>
            <a:r>
              <a:rPr lang="zh-CN" altLang="en-US" dirty="0"/>
              <a:t>的数量作为输入，但是需要终止条件</a:t>
            </a:r>
          </a:p>
          <a:p>
            <a:pPr lvl="1"/>
            <a:endParaRPr lang="en-US" altLang="zh-CN" dirty="0"/>
          </a:p>
          <a:p>
            <a:endParaRPr lang="zh-CN" altLang="en-US" dirty="0"/>
          </a:p>
        </p:txBody>
      </p:sp>
    </p:spTree>
    <p:extLst>
      <p:ext uri="{BB962C8B-B14F-4D97-AF65-F5344CB8AC3E}">
        <p14:creationId xmlns:p14="http://schemas.microsoft.com/office/powerpoint/2010/main" val="4055234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D1DDB-19F1-4D94-BA4B-E69C80A58CB7}"/>
              </a:ext>
            </a:extLst>
          </p:cNvPr>
          <p:cNvSpPr>
            <a:spLocks noGrp="1"/>
          </p:cNvSpPr>
          <p:nvPr>
            <p:ph type="title"/>
          </p:nvPr>
        </p:nvSpPr>
        <p:spPr/>
        <p:txBody>
          <a:bodyPr/>
          <a:lstStyle/>
          <a:p>
            <a:r>
              <a:rPr lang="en-US" altLang="zh-CN" dirty="0"/>
              <a:t>7.3 </a:t>
            </a:r>
            <a:r>
              <a:rPr lang="zh-CN" altLang="en-US" dirty="0"/>
              <a:t>层次方法</a:t>
            </a:r>
          </a:p>
        </p:txBody>
      </p:sp>
      <p:sp>
        <p:nvSpPr>
          <p:cNvPr id="3" name="内容占位符 2">
            <a:extLst>
              <a:ext uri="{FF2B5EF4-FFF2-40B4-BE49-F238E27FC236}">
                <a16:creationId xmlns:a16="http://schemas.microsoft.com/office/drawing/2014/main" id="{0E18C79B-54E0-4A64-B84D-4903C60975A1}"/>
              </a:ext>
            </a:extLst>
          </p:cNvPr>
          <p:cNvSpPr>
            <a:spLocks noGrp="1"/>
          </p:cNvSpPr>
          <p:nvPr>
            <p:ph sz="quarter" idx="10"/>
          </p:nvPr>
        </p:nvSpPr>
        <p:spPr/>
        <p:txBody>
          <a:bodyPr/>
          <a:lstStyle/>
          <a:p>
            <a:pPr>
              <a:defRPr/>
            </a:pPr>
            <a:r>
              <a:rPr lang="zh-CN" altLang="en-US" dirty="0"/>
              <a:t>代表算法</a:t>
            </a:r>
            <a:r>
              <a:rPr lang="en-US" altLang="zh-CN" dirty="0"/>
              <a:t>(</a:t>
            </a:r>
            <a:r>
              <a:rPr lang="zh-CN" altLang="en-US" dirty="0"/>
              <a:t>将距离矩阵作为聚类标准</a:t>
            </a:r>
            <a:r>
              <a:rPr lang="en-US" altLang="zh-CN" dirty="0"/>
              <a:t>)</a:t>
            </a:r>
          </a:p>
          <a:p>
            <a:pPr lvl="1">
              <a:buClr>
                <a:schemeClr val="tx1"/>
              </a:buClr>
              <a:defRPr/>
            </a:pPr>
            <a:r>
              <a:rPr lang="zh-CN" altLang="en-US" dirty="0"/>
              <a:t>层次凝聚的代表是AGNES算法</a:t>
            </a:r>
            <a:endParaRPr lang="en-US" altLang="zh-CN" dirty="0"/>
          </a:p>
          <a:p>
            <a:pPr lvl="1">
              <a:buClr>
                <a:schemeClr val="tx1"/>
              </a:buClr>
              <a:defRPr/>
            </a:pPr>
            <a:r>
              <a:rPr lang="zh-CN" altLang="en-US" dirty="0"/>
              <a:t>层次分裂的代表是DIANA算法</a:t>
            </a:r>
          </a:p>
          <a:p>
            <a:pPr lvl="1"/>
            <a:endParaRPr lang="zh-CN" altLang="en-US" dirty="0"/>
          </a:p>
          <a:p>
            <a:endParaRPr lang="en-US" altLang="zh-CN" dirty="0">
              <a:latin typeface="+mj-lt"/>
            </a:endParaRPr>
          </a:p>
          <a:p>
            <a:endParaRPr lang="zh-CN" altLang="en-US" dirty="0"/>
          </a:p>
          <a:p>
            <a:endParaRPr lang="zh-CN" altLang="en-US" dirty="0"/>
          </a:p>
        </p:txBody>
      </p:sp>
      <p:grpSp>
        <p:nvGrpSpPr>
          <p:cNvPr id="4" name="Group 4">
            <a:extLst>
              <a:ext uri="{FF2B5EF4-FFF2-40B4-BE49-F238E27FC236}">
                <a16:creationId xmlns:a16="http://schemas.microsoft.com/office/drawing/2014/main" id="{74AD296E-8A75-4C24-814E-84F859D36EA9}"/>
              </a:ext>
            </a:extLst>
          </p:cNvPr>
          <p:cNvGrpSpPr>
            <a:grpSpLocks/>
          </p:cNvGrpSpPr>
          <p:nvPr/>
        </p:nvGrpSpPr>
        <p:grpSpPr bwMode="auto">
          <a:xfrm>
            <a:off x="661041" y="2846611"/>
            <a:ext cx="7821918" cy="3442748"/>
            <a:chOff x="358" y="1776"/>
            <a:chExt cx="4856" cy="2504"/>
          </a:xfrm>
        </p:grpSpPr>
        <p:sp>
          <p:nvSpPr>
            <p:cNvPr id="5" name="Line 5">
              <a:extLst>
                <a:ext uri="{FF2B5EF4-FFF2-40B4-BE49-F238E27FC236}">
                  <a16:creationId xmlns:a16="http://schemas.microsoft.com/office/drawing/2014/main" id="{100E83B5-7705-429D-B895-E18356FE8730}"/>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6" name="Group 6">
              <a:extLst>
                <a:ext uri="{FF2B5EF4-FFF2-40B4-BE49-F238E27FC236}">
                  <a16:creationId xmlns:a16="http://schemas.microsoft.com/office/drawing/2014/main" id="{A54EA159-33C6-4D89-A003-44651DD3EEC4}"/>
                </a:ext>
              </a:extLst>
            </p:cNvPr>
            <p:cNvGrpSpPr>
              <a:grpSpLocks/>
            </p:cNvGrpSpPr>
            <p:nvPr/>
          </p:nvGrpSpPr>
          <p:grpSpPr bwMode="auto">
            <a:xfrm>
              <a:off x="1440" y="1785"/>
              <a:ext cx="480" cy="470"/>
              <a:chOff x="1104" y="1785"/>
              <a:chExt cx="480" cy="470"/>
            </a:xfrm>
          </p:grpSpPr>
          <p:sp>
            <p:nvSpPr>
              <p:cNvPr id="58" name="Line 7">
                <a:extLst>
                  <a:ext uri="{FF2B5EF4-FFF2-40B4-BE49-F238E27FC236}">
                    <a16:creationId xmlns:a16="http://schemas.microsoft.com/office/drawing/2014/main" id="{852C0296-0C0E-47FE-B9E8-980F6A0D16A8}"/>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9" name="Text Box 8">
                <a:extLst>
                  <a:ext uri="{FF2B5EF4-FFF2-40B4-BE49-F238E27FC236}">
                    <a16:creationId xmlns:a16="http://schemas.microsoft.com/office/drawing/2014/main" id="{C3D7F2AC-800A-4A90-BCFF-FD516EDD91A0}"/>
                  </a:ext>
                </a:extLst>
              </p:cNvPr>
              <p:cNvSpPr txBox="1">
                <a:spLocks noChangeArrowheads="1"/>
              </p:cNvSpPr>
              <p:nvPr/>
            </p:nvSpPr>
            <p:spPr bwMode="auto">
              <a:xfrm>
                <a:off x="1104" y="1785"/>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0</a:t>
                </a:r>
              </a:p>
            </p:txBody>
          </p:sp>
        </p:grpSp>
        <p:grpSp>
          <p:nvGrpSpPr>
            <p:cNvPr id="7" name="Group 9">
              <a:extLst>
                <a:ext uri="{FF2B5EF4-FFF2-40B4-BE49-F238E27FC236}">
                  <a16:creationId xmlns:a16="http://schemas.microsoft.com/office/drawing/2014/main" id="{3D671508-69D8-4256-9C6C-B8269C005440}"/>
                </a:ext>
              </a:extLst>
            </p:cNvPr>
            <p:cNvGrpSpPr>
              <a:grpSpLocks/>
            </p:cNvGrpSpPr>
            <p:nvPr/>
          </p:nvGrpSpPr>
          <p:grpSpPr bwMode="auto">
            <a:xfrm>
              <a:off x="1968" y="1776"/>
              <a:ext cx="480" cy="470"/>
              <a:chOff x="1104" y="1785"/>
              <a:chExt cx="480" cy="470"/>
            </a:xfrm>
          </p:grpSpPr>
          <p:sp>
            <p:nvSpPr>
              <p:cNvPr id="56" name="Line 10">
                <a:extLst>
                  <a:ext uri="{FF2B5EF4-FFF2-40B4-BE49-F238E27FC236}">
                    <a16:creationId xmlns:a16="http://schemas.microsoft.com/office/drawing/2014/main" id="{A28A4441-643A-490E-A16B-E0D60FA24D85}"/>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7" name="Text Box 11">
                <a:extLst>
                  <a:ext uri="{FF2B5EF4-FFF2-40B4-BE49-F238E27FC236}">
                    <a16:creationId xmlns:a16="http://schemas.microsoft.com/office/drawing/2014/main" id="{111C989B-4296-4B0D-A6D4-BE67F1E8ABFE}"/>
                  </a:ext>
                </a:extLst>
              </p:cNvPr>
              <p:cNvSpPr txBox="1">
                <a:spLocks noChangeArrowheads="1"/>
              </p:cNvSpPr>
              <p:nvPr/>
            </p:nvSpPr>
            <p:spPr bwMode="auto">
              <a:xfrm>
                <a:off x="1104" y="1785"/>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1</a:t>
                </a:r>
              </a:p>
            </p:txBody>
          </p:sp>
        </p:grpSp>
        <p:grpSp>
          <p:nvGrpSpPr>
            <p:cNvPr id="8" name="Group 12">
              <a:extLst>
                <a:ext uri="{FF2B5EF4-FFF2-40B4-BE49-F238E27FC236}">
                  <a16:creationId xmlns:a16="http://schemas.microsoft.com/office/drawing/2014/main" id="{1998D243-90C4-4552-9EB3-7DE66DB03693}"/>
                </a:ext>
              </a:extLst>
            </p:cNvPr>
            <p:cNvGrpSpPr>
              <a:grpSpLocks/>
            </p:cNvGrpSpPr>
            <p:nvPr/>
          </p:nvGrpSpPr>
          <p:grpSpPr bwMode="auto">
            <a:xfrm>
              <a:off x="2496" y="1776"/>
              <a:ext cx="480" cy="470"/>
              <a:chOff x="1104" y="1785"/>
              <a:chExt cx="480" cy="470"/>
            </a:xfrm>
          </p:grpSpPr>
          <p:sp>
            <p:nvSpPr>
              <p:cNvPr id="54" name="Line 13">
                <a:extLst>
                  <a:ext uri="{FF2B5EF4-FFF2-40B4-BE49-F238E27FC236}">
                    <a16:creationId xmlns:a16="http://schemas.microsoft.com/office/drawing/2014/main" id="{314EF4C2-2E57-4055-BED5-B073D4813752}"/>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5" name="Text Box 14">
                <a:extLst>
                  <a:ext uri="{FF2B5EF4-FFF2-40B4-BE49-F238E27FC236}">
                    <a16:creationId xmlns:a16="http://schemas.microsoft.com/office/drawing/2014/main" id="{06A6922F-C12A-4ED4-8E3B-4CF5AF21BD86}"/>
                  </a:ext>
                </a:extLst>
              </p:cNvPr>
              <p:cNvSpPr txBox="1">
                <a:spLocks noChangeArrowheads="1"/>
              </p:cNvSpPr>
              <p:nvPr/>
            </p:nvSpPr>
            <p:spPr bwMode="auto">
              <a:xfrm>
                <a:off x="1104" y="1785"/>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2</a:t>
                </a:r>
              </a:p>
            </p:txBody>
          </p:sp>
        </p:grpSp>
        <p:grpSp>
          <p:nvGrpSpPr>
            <p:cNvPr id="9" name="Group 15">
              <a:extLst>
                <a:ext uri="{FF2B5EF4-FFF2-40B4-BE49-F238E27FC236}">
                  <a16:creationId xmlns:a16="http://schemas.microsoft.com/office/drawing/2014/main" id="{FB797A98-240D-4C5D-95B4-0CE6A1E01274}"/>
                </a:ext>
              </a:extLst>
            </p:cNvPr>
            <p:cNvGrpSpPr>
              <a:grpSpLocks/>
            </p:cNvGrpSpPr>
            <p:nvPr/>
          </p:nvGrpSpPr>
          <p:grpSpPr bwMode="auto">
            <a:xfrm>
              <a:off x="2976" y="1776"/>
              <a:ext cx="480" cy="470"/>
              <a:chOff x="1104" y="1785"/>
              <a:chExt cx="480" cy="470"/>
            </a:xfrm>
          </p:grpSpPr>
          <p:sp>
            <p:nvSpPr>
              <p:cNvPr id="52" name="Line 16">
                <a:extLst>
                  <a:ext uri="{FF2B5EF4-FFF2-40B4-BE49-F238E27FC236}">
                    <a16:creationId xmlns:a16="http://schemas.microsoft.com/office/drawing/2014/main" id="{37CA16D8-2D81-41A3-B4CF-DB09F3D1B738}"/>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3" name="Text Box 17">
                <a:extLst>
                  <a:ext uri="{FF2B5EF4-FFF2-40B4-BE49-F238E27FC236}">
                    <a16:creationId xmlns:a16="http://schemas.microsoft.com/office/drawing/2014/main" id="{0E674684-9594-453E-8C61-E8B1F9717952}"/>
                  </a:ext>
                </a:extLst>
              </p:cNvPr>
              <p:cNvSpPr txBox="1">
                <a:spLocks noChangeArrowheads="1"/>
              </p:cNvSpPr>
              <p:nvPr/>
            </p:nvSpPr>
            <p:spPr bwMode="auto">
              <a:xfrm>
                <a:off x="1104" y="1785"/>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3</a:t>
                </a:r>
              </a:p>
            </p:txBody>
          </p:sp>
        </p:grpSp>
        <p:grpSp>
          <p:nvGrpSpPr>
            <p:cNvPr id="10" name="Group 18">
              <a:extLst>
                <a:ext uri="{FF2B5EF4-FFF2-40B4-BE49-F238E27FC236}">
                  <a16:creationId xmlns:a16="http://schemas.microsoft.com/office/drawing/2014/main" id="{80343E45-760E-4B40-AF81-765037E5326D}"/>
                </a:ext>
              </a:extLst>
            </p:cNvPr>
            <p:cNvGrpSpPr>
              <a:grpSpLocks/>
            </p:cNvGrpSpPr>
            <p:nvPr/>
          </p:nvGrpSpPr>
          <p:grpSpPr bwMode="auto">
            <a:xfrm>
              <a:off x="3456" y="1776"/>
              <a:ext cx="480" cy="470"/>
              <a:chOff x="1104" y="1785"/>
              <a:chExt cx="480" cy="470"/>
            </a:xfrm>
          </p:grpSpPr>
          <p:sp>
            <p:nvSpPr>
              <p:cNvPr id="50" name="Line 19">
                <a:extLst>
                  <a:ext uri="{FF2B5EF4-FFF2-40B4-BE49-F238E27FC236}">
                    <a16:creationId xmlns:a16="http://schemas.microsoft.com/office/drawing/2014/main" id="{F288FAD6-ADA4-4872-A80C-650F0359082A}"/>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1" name="Text Box 20">
                <a:extLst>
                  <a:ext uri="{FF2B5EF4-FFF2-40B4-BE49-F238E27FC236}">
                    <a16:creationId xmlns:a16="http://schemas.microsoft.com/office/drawing/2014/main" id="{8909C895-BEE1-446D-861E-1CE731FF8A06}"/>
                  </a:ext>
                </a:extLst>
              </p:cNvPr>
              <p:cNvSpPr txBox="1">
                <a:spLocks noChangeArrowheads="1"/>
              </p:cNvSpPr>
              <p:nvPr/>
            </p:nvSpPr>
            <p:spPr bwMode="auto">
              <a:xfrm>
                <a:off x="1104" y="1785"/>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dirty="0">
                    <a:solidFill>
                      <a:schemeClr val="bg2">
                        <a:lumMod val="25000"/>
                      </a:schemeClr>
                    </a:solidFill>
                    <a:latin typeface="微软雅黑" panose="020B0503020204020204" pitchFamily="34" charset="-122"/>
                    <a:ea typeface="微软雅黑" panose="020B0503020204020204" pitchFamily="34" charset="-122"/>
                  </a:rPr>
                  <a:t>Step 4</a:t>
                </a:r>
              </a:p>
            </p:txBody>
          </p:sp>
        </p:grpSp>
        <p:sp>
          <p:nvSpPr>
            <p:cNvPr id="11" name="Text Box 21">
              <a:extLst>
                <a:ext uri="{FF2B5EF4-FFF2-40B4-BE49-F238E27FC236}">
                  <a16:creationId xmlns:a16="http://schemas.microsoft.com/office/drawing/2014/main" id="{D71F687D-00FF-4712-B7E0-502358E5419D}"/>
                </a:ext>
              </a:extLst>
            </p:cNvPr>
            <p:cNvSpPr txBox="1">
              <a:spLocks noChangeArrowheads="1"/>
            </p:cNvSpPr>
            <p:nvPr/>
          </p:nvSpPr>
          <p:spPr bwMode="auto">
            <a:xfrm>
              <a:off x="1422" y="2507"/>
              <a:ext cx="2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b</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2" name="Text Box 22">
              <a:extLst>
                <a:ext uri="{FF2B5EF4-FFF2-40B4-BE49-F238E27FC236}">
                  <a16:creationId xmlns:a16="http://schemas.microsoft.com/office/drawing/2014/main" id="{6BF53CB3-A102-45DC-A19D-09534F893043}"/>
                </a:ext>
              </a:extLst>
            </p:cNvPr>
            <p:cNvSpPr txBox="1">
              <a:spLocks noChangeArrowheads="1"/>
            </p:cNvSpPr>
            <p:nvPr/>
          </p:nvSpPr>
          <p:spPr bwMode="auto">
            <a:xfrm>
              <a:off x="1422" y="3108"/>
              <a:ext cx="2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d</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3" name="Text Box 23">
              <a:extLst>
                <a:ext uri="{FF2B5EF4-FFF2-40B4-BE49-F238E27FC236}">
                  <a16:creationId xmlns:a16="http://schemas.microsoft.com/office/drawing/2014/main" id="{B3C150CE-1E72-4CD9-9179-1253B7FAFC4A}"/>
                </a:ext>
              </a:extLst>
            </p:cNvPr>
            <p:cNvSpPr txBox="1">
              <a:spLocks noChangeArrowheads="1"/>
            </p:cNvSpPr>
            <p:nvPr/>
          </p:nvSpPr>
          <p:spPr bwMode="auto">
            <a:xfrm>
              <a:off x="1433" y="2808"/>
              <a:ext cx="21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c</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Text Box 24">
              <a:extLst>
                <a:ext uri="{FF2B5EF4-FFF2-40B4-BE49-F238E27FC236}">
                  <a16:creationId xmlns:a16="http://schemas.microsoft.com/office/drawing/2014/main" id="{EF49524D-6AF0-4246-A9ED-504D5BADF740}"/>
                </a:ext>
              </a:extLst>
            </p:cNvPr>
            <p:cNvSpPr txBox="1">
              <a:spLocks noChangeArrowheads="1"/>
            </p:cNvSpPr>
            <p:nvPr/>
          </p:nvSpPr>
          <p:spPr bwMode="auto">
            <a:xfrm>
              <a:off x="1426" y="3409"/>
              <a:ext cx="22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e</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Text Box 25">
              <a:extLst>
                <a:ext uri="{FF2B5EF4-FFF2-40B4-BE49-F238E27FC236}">
                  <a16:creationId xmlns:a16="http://schemas.microsoft.com/office/drawing/2014/main" id="{1F296DD6-15FB-4C89-97ED-64CCBA93C24F}"/>
                </a:ext>
              </a:extLst>
            </p:cNvPr>
            <p:cNvSpPr txBox="1">
              <a:spLocks noChangeArrowheads="1"/>
            </p:cNvSpPr>
            <p:nvPr/>
          </p:nvSpPr>
          <p:spPr bwMode="auto">
            <a:xfrm>
              <a:off x="1427" y="2208"/>
              <a:ext cx="22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a</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Oval 26">
              <a:extLst>
                <a:ext uri="{FF2B5EF4-FFF2-40B4-BE49-F238E27FC236}">
                  <a16:creationId xmlns:a16="http://schemas.microsoft.com/office/drawing/2014/main" id="{D822BC50-6EF4-41A2-9588-0A992F924DAF}"/>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Oval 27">
              <a:extLst>
                <a:ext uri="{FF2B5EF4-FFF2-40B4-BE49-F238E27FC236}">
                  <a16:creationId xmlns:a16="http://schemas.microsoft.com/office/drawing/2014/main" id="{CF5820CC-E746-49BE-B075-BA8F2D844EB0}"/>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8" name="Oval 28">
              <a:extLst>
                <a:ext uri="{FF2B5EF4-FFF2-40B4-BE49-F238E27FC236}">
                  <a16:creationId xmlns:a16="http://schemas.microsoft.com/office/drawing/2014/main" id="{F7516A7A-7DE7-47ED-9787-9ED8276BE201}"/>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9" name="Oval 29">
              <a:extLst>
                <a:ext uri="{FF2B5EF4-FFF2-40B4-BE49-F238E27FC236}">
                  <a16:creationId xmlns:a16="http://schemas.microsoft.com/office/drawing/2014/main" id="{B1D2CCF5-0A00-45B9-8F3B-4D99281DB0B9}"/>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0" name="Oval 30">
              <a:extLst>
                <a:ext uri="{FF2B5EF4-FFF2-40B4-BE49-F238E27FC236}">
                  <a16:creationId xmlns:a16="http://schemas.microsoft.com/office/drawing/2014/main" id="{0EBF61BE-56E9-46E1-85BB-FE6EF35DDE4E}"/>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Text Box 31">
              <a:extLst>
                <a:ext uri="{FF2B5EF4-FFF2-40B4-BE49-F238E27FC236}">
                  <a16:creationId xmlns:a16="http://schemas.microsoft.com/office/drawing/2014/main" id="{FF0D5AFD-312B-403D-A8E9-ABB00034C0B8}"/>
                </a:ext>
              </a:extLst>
            </p:cNvPr>
            <p:cNvSpPr txBox="1">
              <a:spLocks noChangeArrowheads="1"/>
            </p:cNvSpPr>
            <p:nvPr/>
          </p:nvSpPr>
          <p:spPr bwMode="auto">
            <a:xfrm>
              <a:off x="1937" y="2303"/>
              <a:ext cx="4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a b</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2" name="Oval 32">
              <a:extLst>
                <a:ext uri="{FF2B5EF4-FFF2-40B4-BE49-F238E27FC236}">
                  <a16:creationId xmlns:a16="http://schemas.microsoft.com/office/drawing/2014/main" id="{E3EBA427-1BBD-48C5-9C52-09F623282699}"/>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Text Box 33">
              <a:extLst>
                <a:ext uri="{FF2B5EF4-FFF2-40B4-BE49-F238E27FC236}">
                  <a16:creationId xmlns:a16="http://schemas.microsoft.com/office/drawing/2014/main" id="{AB0F2E2A-E5F1-406F-95F0-F0C5B5ADE9EE}"/>
                </a:ext>
              </a:extLst>
            </p:cNvPr>
            <p:cNvSpPr txBox="1">
              <a:spLocks noChangeArrowheads="1"/>
            </p:cNvSpPr>
            <p:nvPr/>
          </p:nvSpPr>
          <p:spPr bwMode="auto">
            <a:xfrm>
              <a:off x="2464" y="3217"/>
              <a:ext cx="41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d e</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4" name="Oval 34">
              <a:extLst>
                <a:ext uri="{FF2B5EF4-FFF2-40B4-BE49-F238E27FC236}">
                  <a16:creationId xmlns:a16="http://schemas.microsoft.com/office/drawing/2014/main" id="{6D8EB89A-04DE-4AAB-9235-6F92341D68DA}"/>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Text Box 35">
              <a:extLst>
                <a:ext uri="{FF2B5EF4-FFF2-40B4-BE49-F238E27FC236}">
                  <a16:creationId xmlns:a16="http://schemas.microsoft.com/office/drawing/2014/main" id="{18AD59D4-0990-427A-850B-0A7037B1F1FC}"/>
                </a:ext>
              </a:extLst>
            </p:cNvPr>
            <p:cNvSpPr txBox="1">
              <a:spLocks noChangeArrowheads="1"/>
            </p:cNvSpPr>
            <p:nvPr/>
          </p:nvSpPr>
          <p:spPr bwMode="auto">
            <a:xfrm>
              <a:off x="2838" y="2927"/>
              <a:ext cx="56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c d e</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Oval 36">
              <a:extLst>
                <a:ext uri="{FF2B5EF4-FFF2-40B4-BE49-F238E27FC236}">
                  <a16:creationId xmlns:a16="http://schemas.microsoft.com/office/drawing/2014/main" id="{6E6CC5E3-046B-4A97-B141-1E10BF0698F3}"/>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Text Box 37">
              <a:extLst>
                <a:ext uri="{FF2B5EF4-FFF2-40B4-BE49-F238E27FC236}">
                  <a16:creationId xmlns:a16="http://schemas.microsoft.com/office/drawing/2014/main" id="{BD2C3CCA-181D-4814-9A60-2966BEEFA755}"/>
                </a:ext>
              </a:extLst>
            </p:cNvPr>
            <p:cNvSpPr txBox="1">
              <a:spLocks noChangeArrowheads="1"/>
            </p:cNvSpPr>
            <p:nvPr/>
          </p:nvSpPr>
          <p:spPr bwMode="auto">
            <a:xfrm>
              <a:off x="3136" y="2591"/>
              <a:ext cx="9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b="1">
                  <a:solidFill>
                    <a:schemeClr val="bg2">
                      <a:lumMod val="25000"/>
                    </a:schemeClr>
                  </a:solidFill>
                  <a:latin typeface="微软雅黑" panose="020B0503020204020204" pitchFamily="34" charset="-122"/>
                  <a:ea typeface="微软雅黑" panose="020B0503020204020204" pitchFamily="34" charset="-122"/>
                </a:rPr>
                <a:t>a b c d e</a:t>
              </a:r>
              <a:endParaRPr lang="en-US" altLang="zh-CN"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Oval 38">
              <a:extLst>
                <a:ext uri="{FF2B5EF4-FFF2-40B4-BE49-F238E27FC236}">
                  <a16:creationId xmlns:a16="http://schemas.microsoft.com/office/drawing/2014/main" id="{648B1A46-BCDE-4E6C-ACA1-ECE7712F8575}"/>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Line 39">
              <a:extLst>
                <a:ext uri="{FF2B5EF4-FFF2-40B4-BE49-F238E27FC236}">
                  <a16:creationId xmlns:a16="http://schemas.microsoft.com/office/drawing/2014/main" id="{762F94EE-ACBD-4C8A-BEC4-7E8E96FAB2DC}"/>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Line 40">
              <a:extLst>
                <a:ext uri="{FF2B5EF4-FFF2-40B4-BE49-F238E27FC236}">
                  <a16:creationId xmlns:a16="http://schemas.microsoft.com/office/drawing/2014/main" id="{D53D5EF9-523C-481D-83FD-BE7C0E4FB820}"/>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Text Box 41">
              <a:extLst>
                <a:ext uri="{FF2B5EF4-FFF2-40B4-BE49-F238E27FC236}">
                  <a16:creationId xmlns:a16="http://schemas.microsoft.com/office/drawing/2014/main" id="{B4161FF8-C187-4B5B-870F-607E010C825F}"/>
                </a:ext>
              </a:extLst>
            </p:cNvPr>
            <p:cNvSpPr txBox="1">
              <a:spLocks noChangeArrowheads="1"/>
            </p:cNvSpPr>
            <p:nvPr/>
          </p:nvSpPr>
          <p:spPr bwMode="auto">
            <a:xfrm>
              <a:off x="1440" y="3810"/>
              <a:ext cx="47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4</a:t>
              </a:r>
            </a:p>
          </p:txBody>
        </p:sp>
        <p:sp>
          <p:nvSpPr>
            <p:cNvPr id="32" name="Line 42">
              <a:extLst>
                <a:ext uri="{FF2B5EF4-FFF2-40B4-BE49-F238E27FC236}">
                  <a16:creationId xmlns:a16="http://schemas.microsoft.com/office/drawing/2014/main" id="{242CD435-F051-4160-88BF-B02BD7EC4478}"/>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Text Box 43">
              <a:extLst>
                <a:ext uri="{FF2B5EF4-FFF2-40B4-BE49-F238E27FC236}">
                  <a16:creationId xmlns:a16="http://schemas.microsoft.com/office/drawing/2014/main" id="{D4DFE210-A527-48CC-A906-704CF30B89E6}"/>
                </a:ext>
              </a:extLst>
            </p:cNvPr>
            <p:cNvSpPr txBox="1">
              <a:spLocks noChangeArrowheads="1"/>
            </p:cNvSpPr>
            <p:nvPr/>
          </p:nvSpPr>
          <p:spPr bwMode="auto">
            <a:xfrm>
              <a:off x="1968" y="3801"/>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3</a:t>
              </a:r>
            </a:p>
          </p:txBody>
        </p:sp>
        <p:sp>
          <p:nvSpPr>
            <p:cNvPr id="34" name="Line 44">
              <a:extLst>
                <a:ext uri="{FF2B5EF4-FFF2-40B4-BE49-F238E27FC236}">
                  <a16:creationId xmlns:a16="http://schemas.microsoft.com/office/drawing/2014/main" id="{AC2F221B-18E2-496F-B5AE-5BB59A463B35}"/>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5" name="Text Box 45">
              <a:extLst>
                <a:ext uri="{FF2B5EF4-FFF2-40B4-BE49-F238E27FC236}">
                  <a16:creationId xmlns:a16="http://schemas.microsoft.com/office/drawing/2014/main" id="{C5C040C0-25A4-4D99-AB97-A73E8B9818F3}"/>
                </a:ext>
              </a:extLst>
            </p:cNvPr>
            <p:cNvSpPr txBox="1">
              <a:spLocks noChangeArrowheads="1"/>
            </p:cNvSpPr>
            <p:nvPr/>
          </p:nvSpPr>
          <p:spPr bwMode="auto">
            <a:xfrm>
              <a:off x="2496" y="3801"/>
              <a:ext cx="481"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2</a:t>
              </a:r>
            </a:p>
          </p:txBody>
        </p:sp>
        <p:sp>
          <p:nvSpPr>
            <p:cNvPr id="36" name="Line 46">
              <a:extLst>
                <a:ext uri="{FF2B5EF4-FFF2-40B4-BE49-F238E27FC236}">
                  <a16:creationId xmlns:a16="http://schemas.microsoft.com/office/drawing/2014/main" id="{7C01BEBE-0F82-405A-94C1-F4287E4D4A8F}"/>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Text Box 47">
              <a:extLst>
                <a:ext uri="{FF2B5EF4-FFF2-40B4-BE49-F238E27FC236}">
                  <a16:creationId xmlns:a16="http://schemas.microsoft.com/office/drawing/2014/main" id="{BCA51E57-9589-4AC9-AEBD-1D5F978306B9}"/>
                </a:ext>
              </a:extLst>
            </p:cNvPr>
            <p:cNvSpPr txBox="1">
              <a:spLocks noChangeArrowheads="1"/>
            </p:cNvSpPr>
            <p:nvPr/>
          </p:nvSpPr>
          <p:spPr bwMode="auto">
            <a:xfrm>
              <a:off x="2977" y="3801"/>
              <a:ext cx="48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1</a:t>
              </a:r>
            </a:p>
          </p:txBody>
        </p:sp>
        <p:sp>
          <p:nvSpPr>
            <p:cNvPr id="38" name="Line 48">
              <a:extLst>
                <a:ext uri="{FF2B5EF4-FFF2-40B4-BE49-F238E27FC236}">
                  <a16:creationId xmlns:a16="http://schemas.microsoft.com/office/drawing/2014/main" id="{5C3398C4-D4E2-447C-9EDE-C7FC30CB824B}"/>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Text Box 49">
              <a:extLst>
                <a:ext uri="{FF2B5EF4-FFF2-40B4-BE49-F238E27FC236}">
                  <a16:creationId xmlns:a16="http://schemas.microsoft.com/office/drawing/2014/main" id="{F0055A9D-B2B7-4B75-AA72-BE3E78C50E7E}"/>
                </a:ext>
              </a:extLst>
            </p:cNvPr>
            <p:cNvSpPr txBox="1">
              <a:spLocks noChangeArrowheads="1"/>
            </p:cNvSpPr>
            <p:nvPr/>
          </p:nvSpPr>
          <p:spPr bwMode="auto">
            <a:xfrm>
              <a:off x="3457" y="3801"/>
              <a:ext cx="47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b="1">
                  <a:solidFill>
                    <a:schemeClr val="bg2">
                      <a:lumMod val="25000"/>
                    </a:schemeClr>
                  </a:solidFill>
                  <a:latin typeface="微软雅黑" panose="020B0503020204020204" pitchFamily="34" charset="-122"/>
                  <a:ea typeface="微软雅黑" panose="020B0503020204020204" pitchFamily="34" charset="-122"/>
                </a:rPr>
                <a:t>Step 0</a:t>
              </a:r>
            </a:p>
          </p:txBody>
        </p:sp>
        <p:sp>
          <p:nvSpPr>
            <p:cNvPr id="40" name="Line 50">
              <a:extLst>
                <a:ext uri="{FF2B5EF4-FFF2-40B4-BE49-F238E27FC236}">
                  <a16:creationId xmlns:a16="http://schemas.microsoft.com/office/drawing/2014/main" id="{5336718C-DCBE-4848-8285-C283C8DAF3ED}"/>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1" name="Line 51">
              <a:extLst>
                <a:ext uri="{FF2B5EF4-FFF2-40B4-BE49-F238E27FC236}">
                  <a16:creationId xmlns:a16="http://schemas.microsoft.com/office/drawing/2014/main" id="{9A7D3F1A-0926-4DCD-B594-FF57B8548E3C}"/>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Line 52">
              <a:extLst>
                <a:ext uri="{FF2B5EF4-FFF2-40B4-BE49-F238E27FC236}">
                  <a16:creationId xmlns:a16="http://schemas.microsoft.com/office/drawing/2014/main" id="{6797DCC2-722C-4720-97A7-73DA4B6DB75B}"/>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Line 53">
              <a:extLst>
                <a:ext uri="{FF2B5EF4-FFF2-40B4-BE49-F238E27FC236}">
                  <a16:creationId xmlns:a16="http://schemas.microsoft.com/office/drawing/2014/main" id="{1A961434-5124-4E63-954D-CD3FAAD09464}"/>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Line 54">
              <a:extLst>
                <a:ext uri="{FF2B5EF4-FFF2-40B4-BE49-F238E27FC236}">
                  <a16:creationId xmlns:a16="http://schemas.microsoft.com/office/drawing/2014/main" id="{EE1E362A-5457-4D9E-8603-F67EC9758BB6}"/>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5" name="Line 55">
              <a:extLst>
                <a:ext uri="{FF2B5EF4-FFF2-40B4-BE49-F238E27FC236}">
                  <a16:creationId xmlns:a16="http://schemas.microsoft.com/office/drawing/2014/main" id="{D6E46154-A379-4213-AC32-340E65A48B21}"/>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6" name="Line 56">
              <a:extLst>
                <a:ext uri="{FF2B5EF4-FFF2-40B4-BE49-F238E27FC236}">
                  <a16:creationId xmlns:a16="http://schemas.microsoft.com/office/drawing/2014/main" id="{57A56318-3253-4E5F-8231-E3A770B8F7FE}"/>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7" name="Line 57">
              <a:extLst>
                <a:ext uri="{FF2B5EF4-FFF2-40B4-BE49-F238E27FC236}">
                  <a16:creationId xmlns:a16="http://schemas.microsoft.com/office/drawing/2014/main" id="{619C08AD-0F83-456C-A2C3-968BB0D2F22E}"/>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8" name="Text Box 58">
              <a:extLst>
                <a:ext uri="{FF2B5EF4-FFF2-40B4-BE49-F238E27FC236}">
                  <a16:creationId xmlns:a16="http://schemas.microsoft.com/office/drawing/2014/main" id="{A82F1116-AEE6-4F98-9D33-30D242ECDAE1}"/>
                </a:ext>
              </a:extLst>
            </p:cNvPr>
            <p:cNvSpPr txBox="1">
              <a:spLocks noChangeArrowheads="1"/>
            </p:cNvSpPr>
            <p:nvPr/>
          </p:nvSpPr>
          <p:spPr bwMode="auto">
            <a:xfrm>
              <a:off x="358" y="1855"/>
              <a:ext cx="766"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凝聚的</a:t>
              </a:r>
            </a:p>
            <a:p>
              <a:pPr algn="ctr" eaLnBrk="1" hangingPunct="1">
                <a:spcBef>
                  <a:spcPct val="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(AGNES</a:t>
              </a:r>
              <a:r>
                <a:rPr lang="en-US" altLang="zh-CN" sz="2000" b="1" dirty="0">
                  <a:latin typeface="微软雅黑" panose="020B0503020204020204" pitchFamily="34" charset="-122"/>
                  <a:ea typeface="微软雅黑" panose="020B0503020204020204" pitchFamily="34" charset="-122"/>
                </a:rPr>
                <a:t>)</a:t>
              </a:r>
            </a:p>
          </p:txBody>
        </p:sp>
        <p:sp>
          <p:nvSpPr>
            <p:cNvPr id="49" name="Text Box 59">
              <a:extLst>
                <a:ext uri="{FF2B5EF4-FFF2-40B4-BE49-F238E27FC236}">
                  <a16:creationId xmlns:a16="http://schemas.microsoft.com/office/drawing/2014/main" id="{068B4259-2207-4AE6-8E95-A0179E15B028}"/>
                </a:ext>
              </a:extLst>
            </p:cNvPr>
            <p:cNvSpPr txBox="1">
              <a:spLocks noChangeArrowheads="1"/>
            </p:cNvSpPr>
            <p:nvPr/>
          </p:nvSpPr>
          <p:spPr bwMode="auto">
            <a:xfrm>
              <a:off x="4471" y="3553"/>
              <a:ext cx="743"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000" dirty="0">
                  <a:latin typeface="微软雅黑" panose="020B0503020204020204" pitchFamily="34" charset="-122"/>
                  <a:ea typeface="微软雅黑" panose="020B0503020204020204" pitchFamily="34" charset="-122"/>
                </a:rPr>
                <a:t>分裂的</a:t>
              </a:r>
            </a:p>
            <a:p>
              <a:pPr algn="ctr">
                <a:spcBef>
                  <a:spcPct val="0"/>
                </a:spcBef>
                <a:buNone/>
              </a:pPr>
              <a:r>
                <a:rPr lang="en-US" altLang="zh-CN" sz="2000" dirty="0">
                  <a:latin typeface="微软雅黑" panose="020B0503020204020204" pitchFamily="34" charset="-122"/>
                  <a:ea typeface="微软雅黑" panose="020B0503020204020204" pitchFamily="34" charset="-122"/>
                </a:rPr>
                <a:t>(DIANA)</a:t>
              </a:r>
            </a:p>
          </p:txBody>
        </p:sp>
      </p:grpSp>
    </p:spTree>
    <p:extLst>
      <p:ext uri="{BB962C8B-B14F-4D97-AF65-F5344CB8AC3E}">
        <p14:creationId xmlns:p14="http://schemas.microsoft.com/office/powerpoint/2010/main" val="188785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FF9F7-688A-4784-8576-AAD4FAB439A8}"/>
              </a:ext>
            </a:extLst>
          </p:cNvPr>
          <p:cNvSpPr>
            <a:spLocks noGrp="1"/>
          </p:cNvSpPr>
          <p:nvPr>
            <p:ph type="title"/>
          </p:nvPr>
        </p:nvSpPr>
        <p:spPr/>
        <p:txBody>
          <a:bodyPr/>
          <a:lstStyle/>
          <a:p>
            <a:r>
              <a:rPr lang="zh-CN" altLang="en-US" dirty="0"/>
              <a:t>应用示例</a:t>
            </a:r>
          </a:p>
        </p:txBody>
      </p:sp>
      <p:sp>
        <p:nvSpPr>
          <p:cNvPr id="3" name="内容占位符 2">
            <a:extLst>
              <a:ext uri="{FF2B5EF4-FFF2-40B4-BE49-F238E27FC236}">
                <a16:creationId xmlns:a16="http://schemas.microsoft.com/office/drawing/2014/main" id="{15F4274B-1B31-4CAB-9930-C0E0439E23C2}"/>
              </a:ext>
            </a:extLst>
          </p:cNvPr>
          <p:cNvSpPr>
            <a:spLocks noGrp="1"/>
          </p:cNvSpPr>
          <p:nvPr>
            <p:ph sz="quarter" idx="10"/>
          </p:nvPr>
        </p:nvSpPr>
        <p:spPr/>
        <p:txBody>
          <a:bodyPr/>
          <a:lstStyle/>
          <a:p>
            <a:r>
              <a:rPr lang="en-US" altLang="zh-CN" dirty="0"/>
              <a:t>Marketing</a:t>
            </a:r>
          </a:p>
          <a:p>
            <a:pPr lvl="1"/>
            <a:r>
              <a:rPr lang="zh-CN" altLang="en-US" dirty="0"/>
              <a:t>在商业上，聚类能帮助市场分析人员从客户基本库中发现不同的客户群</a:t>
            </a:r>
          </a:p>
          <a:p>
            <a:endParaRPr lang="en-US" altLang="zh-CN" dirty="0"/>
          </a:p>
          <a:p>
            <a:r>
              <a:rPr lang="en-US" altLang="zh-CN" dirty="0"/>
              <a:t>Land use</a:t>
            </a:r>
          </a:p>
          <a:p>
            <a:pPr lvl="1"/>
            <a:r>
              <a:rPr lang="zh-CN" altLang="en-US" dirty="0"/>
              <a:t>在地球观测数据库中相似地区的确定</a:t>
            </a:r>
          </a:p>
          <a:p>
            <a:endParaRPr lang="en-US" altLang="zh-CN" dirty="0"/>
          </a:p>
          <a:p>
            <a:r>
              <a:rPr lang="en-US" altLang="zh-CN" dirty="0"/>
              <a:t>Biology</a:t>
            </a:r>
          </a:p>
          <a:p>
            <a:pPr lvl="1"/>
            <a:r>
              <a:rPr lang="zh-CN" altLang="en-US" dirty="0"/>
              <a:t>在生物学上，聚类能用于推导植物和动物的分类，对基因进行分类，获得对种群中固有结构的认识</a:t>
            </a:r>
          </a:p>
          <a:p>
            <a:endParaRPr lang="zh-CN" altLang="en-US" dirty="0"/>
          </a:p>
        </p:txBody>
      </p:sp>
    </p:spTree>
    <p:extLst>
      <p:ext uri="{BB962C8B-B14F-4D97-AF65-F5344CB8AC3E}">
        <p14:creationId xmlns:p14="http://schemas.microsoft.com/office/powerpoint/2010/main" val="3618239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0DA87-6CE1-4615-A031-BC8597641B1C}"/>
              </a:ext>
            </a:extLst>
          </p:cNvPr>
          <p:cNvSpPr>
            <a:spLocks noGrp="1"/>
          </p:cNvSpPr>
          <p:nvPr>
            <p:ph type="title"/>
          </p:nvPr>
        </p:nvSpPr>
        <p:spPr/>
        <p:txBody>
          <a:bodyPr/>
          <a:lstStyle/>
          <a:p>
            <a:r>
              <a:rPr lang="zh-CN" altLang="en-US" dirty="0"/>
              <a:t>算法方法的距离度量</a:t>
            </a:r>
          </a:p>
        </p:txBody>
      </p:sp>
      <p:sp>
        <p:nvSpPr>
          <p:cNvPr id="3" name="内容占位符 2">
            <a:extLst>
              <a:ext uri="{FF2B5EF4-FFF2-40B4-BE49-F238E27FC236}">
                <a16:creationId xmlns:a16="http://schemas.microsoft.com/office/drawing/2014/main" id="{6847705E-9DDA-4C56-96E5-624063750E10}"/>
              </a:ext>
            </a:extLst>
          </p:cNvPr>
          <p:cNvSpPr>
            <a:spLocks noGrp="1"/>
          </p:cNvSpPr>
          <p:nvPr>
            <p:ph sz="quarter" idx="10"/>
          </p:nvPr>
        </p:nvSpPr>
        <p:spPr/>
        <p:txBody>
          <a:bodyPr/>
          <a:lstStyle/>
          <a:p>
            <a:r>
              <a:rPr lang="zh-CN" altLang="en-US" dirty="0"/>
              <a:t>两个簇之间的相似度有多种度量方式</a:t>
            </a:r>
            <a:endParaRPr lang="en-US" altLang="zh-CN" dirty="0"/>
          </a:p>
          <a:p>
            <a:pPr lvl="1"/>
            <a:r>
              <a:rPr lang="zh-CN" altLang="en-US" dirty="0"/>
              <a:t>最小距离</a:t>
            </a:r>
            <a:endParaRPr lang="en-US" altLang="zh-CN" dirty="0"/>
          </a:p>
          <a:p>
            <a:endParaRPr lang="en-US" altLang="zh-CN" dirty="0"/>
          </a:p>
          <a:p>
            <a:pPr lvl="1"/>
            <a:r>
              <a:rPr lang="zh-CN" altLang="en-US" dirty="0"/>
              <a:t>最大距离</a:t>
            </a:r>
            <a:endParaRPr lang="en-US" altLang="zh-CN" dirty="0"/>
          </a:p>
          <a:p>
            <a:endParaRPr lang="en-US" altLang="zh-CN" dirty="0"/>
          </a:p>
          <a:p>
            <a:pPr lvl="1"/>
            <a:r>
              <a:rPr lang="zh-CN" altLang="en-US" dirty="0"/>
              <a:t>均值距离</a:t>
            </a:r>
            <a:endParaRPr lang="en-US" altLang="zh-CN" dirty="0"/>
          </a:p>
          <a:p>
            <a:endParaRPr lang="en-US" altLang="zh-CN" dirty="0"/>
          </a:p>
          <a:p>
            <a:pPr lvl="1"/>
            <a:r>
              <a:rPr lang="zh-CN" altLang="en-US" dirty="0"/>
              <a:t>平均距离</a:t>
            </a:r>
            <a:endParaRPr lang="en-US" altLang="zh-CN" dirty="0"/>
          </a:p>
          <a:p>
            <a:pPr lvl="1"/>
            <a:endParaRPr lang="en-US" altLang="zh-CN" dirty="0"/>
          </a:p>
          <a:p>
            <a:pPr lvl="1"/>
            <a:r>
              <a:rPr lang="zh-CN" altLang="en-US" dirty="0"/>
              <a:t>注：单连接算法</a:t>
            </a:r>
            <a:r>
              <a:rPr lang="en-US" altLang="zh-CN" dirty="0"/>
              <a:t>;</a:t>
            </a:r>
            <a:r>
              <a:rPr lang="zh-CN" altLang="en-US" dirty="0"/>
              <a:t>全连接算法</a:t>
            </a:r>
            <a:r>
              <a:rPr lang="en-US" altLang="zh-CN" dirty="0"/>
              <a:t>;</a:t>
            </a:r>
            <a:r>
              <a:rPr lang="zh-CN" altLang="en-US" dirty="0"/>
              <a:t>数值数据及分类数据</a:t>
            </a:r>
            <a:r>
              <a:rPr lang="en-US" altLang="zh-CN" dirty="0"/>
              <a:t>;</a:t>
            </a:r>
            <a:endParaRPr lang="zh-CN" altLang="en-US" dirty="0"/>
          </a:p>
          <a:p>
            <a:pPr lvl="1"/>
            <a:endParaRPr lang="zh-CN" altLang="en-US" dirty="0"/>
          </a:p>
          <a:p>
            <a:pPr lvl="1"/>
            <a:endParaRPr lang="zh-CN" altLang="en-US" dirty="0"/>
          </a:p>
        </p:txBody>
      </p:sp>
      <p:pic>
        <p:nvPicPr>
          <p:cNvPr id="4" name="Picture 6">
            <a:extLst>
              <a:ext uri="{FF2B5EF4-FFF2-40B4-BE49-F238E27FC236}">
                <a16:creationId xmlns:a16="http://schemas.microsoft.com/office/drawing/2014/main" id="{836D7ECD-9B4D-4225-8744-24EE4D7BB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12776"/>
            <a:ext cx="3666976" cy="74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a:extLst>
              <a:ext uri="{FF2B5EF4-FFF2-40B4-BE49-F238E27FC236}">
                <a16:creationId xmlns:a16="http://schemas.microsoft.com/office/drawing/2014/main" id="{8954A7E3-87A0-4860-A8AB-CD4035F08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500" y="2511659"/>
            <a:ext cx="407399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a:extLst>
              <a:ext uri="{FF2B5EF4-FFF2-40B4-BE49-F238E27FC236}">
                <a16:creationId xmlns:a16="http://schemas.microsoft.com/office/drawing/2014/main" id="{7DAF0AAE-E2D8-4B76-8001-6AB5A0AB1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499" y="3525889"/>
            <a:ext cx="4073995" cy="57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a:extLst>
              <a:ext uri="{FF2B5EF4-FFF2-40B4-BE49-F238E27FC236}">
                <a16:creationId xmlns:a16="http://schemas.microsoft.com/office/drawing/2014/main" id="{8225C6A9-6A29-4DC1-B2E6-8DC76B93E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499" y="4482726"/>
            <a:ext cx="4680520" cy="97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70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0DA87-6CE1-4615-A031-BC8597641B1C}"/>
              </a:ext>
            </a:extLst>
          </p:cNvPr>
          <p:cNvSpPr>
            <a:spLocks noGrp="1"/>
          </p:cNvSpPr>
          <p:nvPr>
            <p:ph type="title"/>
          </p:nvPr>
        </p:nvSpPr>
        <p:spPr/>
        <p:txBody>
          <a:bodyPr/>
          <a:lstStyle/>
          <a:p>
            <a:r>
              <a:rPr lang="zh-CN" altLang="en-US" dirty="0"/>
              <a:t>算法方法的距离度量</a:t>
            </a:r>
          </a:p>
        </p:txBody>
      </p:sp>
      <p:sp>
        <p:nvSpPr>
          <p:cNvPr id="3" name="内容占位符 2">
            <a:extLst>
              <a:ext uri="{FF2B5EF4-FFF2-40B4-BE49-F238E27FC236}">
                <a16:creationId xmlns:a16="http://schemas.microsoft.com/office/drawing/2014/main" id="{6847705E-9DDA-4C56-96E5-624063750E10}"/>
              </a:ext>
            </a:extLst>
          </p:cNvPr>
          <p:cNvSpPr>
            <a:spLocks noGrp="1"/>
          </p:cNvSpPr>
          <p:nvPr>
            <p:ph sz="quarter" idx="10"/>
          </p:nvPr>
        </p:nvSpPr>
        <p:spPr/>
        <p:txBody>
          <a:bodyPr/>
          <a:lstStyle/>
          <a:p>
            <a:r>
              <a:rPr lang="zh-CN" altLang="en-US" dirty="0"/>
              <a:t>度量方式例</a:t>
            </a:r>
            <a:endParaRPr lang="en-US" altLang="zh-CN" dirty="0"/>
          </a:p>
          <a:p>
            <a:pPr lvl="1"/>
            <a:r>
              <a:rPr lang="zh-CN" altLang="en-US" dirty="0"/>
              <a:t>假如空间中的五个点｛</a:t>
            </a:r>
            <a:r>
              <a:rPr lang="en-US" altLang="zh-CN" dirty="0"/>
              <a:t>A</a:t>
            </a:r>
            <a:r>
              <a:rPr lang="zh-CN" altLang="en-US" dirty="0"/>
              <a:t>、Ｂ、Ｃ、Ｄ、Ｅ｝，各点之间的距离关系如下表所示，其中A，B是一个簇，C，D，E是一个簇。计算这两个簇的最小距离与最大距离。</a:t>
            </a:r>
          </a:p>
          <a:p>
            <a:endParaRPr lang="en-US" altLang="zh-CN" dirty="0"/>
          </a:p>
          <a:p>
            <a:pPr marL="360000" lvl="1" indent="-360000">
              <a:buFont typeface="Wingdings" panose="05000000000000000000" pitchFamily="2" charset="2"/>
              <a:buChar char=""/>
            </a:pPr>
            <a:endParaRPr lang="zh-CN" altLang="en-US" sz="2200" dirty="0">
              <a:solidFill>
                <a:srgbClr val="0000FF"/>
              </a:solidFill>
            </a:endParaRPr>
          </a:p>
          <a:p>
            <a:pPr lvl="1"/>
            <a:endParaRPr lang="zh-CN" altLang="en-US" dirty="0"/>
          </a:p>
        </p:txBody>
      </p:sp>
      <p:graphicFrame>
        <p:nvGraphicFramePr>
          <p:cNvPr id="8" name="Group 4">
            <a:extLst>
              <a:ext uri="{FF2B5EF4-FFF2-40B4-BE49-F238E27FC236}">
                <a16:creationId xmlns:a16="http://schemas.microsoft.com/office/drawing/2014/main" id="{9EAD377B-06A7-4D9F-BF2B-8746D6D01DA4}"/>
              </a:ext>
            </a:extLst>
          </p:cNvPr>
          <p:cNvGraphicFramePr>
            <a:graphicFrameLocks noGrp="1"/>
          </p:cNvGraphicFramePr>
          <p:nvPr>
            <p:extLst>
              <p:ext uri="{D42A27DB-BD31-4B8C-83A1-F6EECF244321}">
                <p14:modId xmlns:p14="http://schemas.microsoft.com/office/powerpoint/2010/main" val="54247686"/>
              </p:ext>
            </p:extLst>
          </p:nvPr>
        </p:nvGraphicFramePr>
        <p:xfrm>
          <a:off x="2232000" y="3119509"/>
          <a:ext cx="4680000" cy="2506194"/>
        </p:xfrm>
        <a:graphic>
          <a:graphicData uri="http://schemas.openxmlformats.org/drawingml/2006/table">
            <a:tbl>
              <a:tblPr/>
              <a:tblGrid>
                <a:gridCol w="108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tblGrid>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hlink"/>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hlink"/>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hlink"/>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hlink"/>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699">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1436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p:txBody>
          <a:bodyPr/>
          <a:lstStyle/>
          <a:p>
            <a:r>
              <a:rPr lang="en-US" altLang="zh-CN" dirty="0"/>
              <a:t>AGNES</a:t>
            </a:r>
            <a:r>
              <a:rPr lang="zh-CN" altLang="en-US" dirty="0"/>
              <a:t>算法（自底向上凝聚算法）</a:t>
            </a:r>
            <a:endParaRPr lang="en-US" altLang="zh-CN" dirty="0"/>
          </a:p>
          <a:p>
            <a:pPr lvl="1">
              <a:lnSpc>
                <a:spcPct val="130000"/>
              </a:lnSpc>
            </a:pPr>
            <a:r>
              <a:rPr lang="zh-CN" altLang="en-US" dirty="0">
                <a:solidFill>
                  <a:srgbClr val="FF0000"/>
                </a:solidFill>
              </a:rPr>
              <a:t>输入：</a:t>
            </a:r>
            <a:r>
              <a:rPr lang="zh-CN" altLang="en-US" dirty="0"/>
              <a:t>包含</a:t>
            </a:r>
            <a:r>
              <a:rPr lang="en-US" altLang="zh-CN" dirty="0"/>
              <a:t>n</a:t>
            </a:r>
            <a:r>
              <a:rPr lang="zh-CN" altLang="en-US" dirty="0"/>
              <a:t>个样本的样本集</a:t>
            </a:r>
          </a:p>
          <a:p>
            <a:pPr lvl="1">
              <a:lnSpc>
                <a:spcPct val="130000"/>
              </a:lnSpc>
            </a:pPr>
            <a:r>
              <a:rPr lang="zh-CN" altLang="en-US" dirty="0">
                <a:solidFill>
                  <a:srgbClr val="FF0000"/>
                </a:solidFill>
              </a:rPr>
              <a:t>输出：</a:t>
            </a:r>
            <a:r>
              <a:rPr lang="zh-CN" altLang="en-US" dirty="0"/>
              <a:t>满足终止条件的若干个簇</a:t>
            </a:r>
          </a:p>
          <a:p>
            <a:pPr lvl="1">
              <a:lnSpc>
                <a:spcPct val="130000"/>
              </a:lnSpc>
            </a:pPr>
            <a:r>
              <a:rPr lang="zh-CN" altLang="en-US" dirty="0"/>
              <a:t>将每个样本当成一个初始簇；</a:t>
            </a:r>
          </a:p>
          <a:p>
            <a:pPr lvl="1">
              <a:lnSpc>
                <a:spcPct val="130000"/>
              </a:lnSpc>
            </a:pPr>
            <a:r>
              <a:rPr lang="en-US" altLang="zh-CN" dirty="0"/>
              <a:t>REPEAT</a:t>
            </a:r>
          </a:p>
          <a:p>
            <a:pPr lvl="1">
              <a:lnSpc>
                <a:spcPct val="130000"/>
              </a:lnSpc>
            </a:pPr>
            <a:r>
              <a:rPr lang="zh-CN" altLang="en-US" dirty="0"/>
              <a:t>计算任意两个簇的距离，并找到最近的两个簇；</a:t>
            </a:r>
          </a:p>
          <a:p>
            <a:pPr lvl="1">
              <a:lnSpc>
                <a:spcPct val="130000"/>
              </a:lnSpc>
            </a:pPr>
            <a:r>
              <a:rPr lang="zh-CN" altLang="en-US" dirty="0"/>
              <a:t>合并两个簇，生成新的簇的集合；</a:t>
            </a:r>
          </a:p>
          <a:p>
            <a:pPr lvl="1">
              <a:lnSpc>
                <a:spcPct val="130000"/>
              </a:lnSpc>
            </a:pPr>
            <a:r>
              <a:rPr lang="en-US" altLang="zh-CN" dirty="0"/>
              <a:t>UNTIL </a:t>
            </a:r>
            <a:r>
              <a:rPr lang="zh-CN" altLang="en-US" dirty="0"/>
              <a:t>终止条件得到满足；</a:t>
            </a:r>
            <a:endParaRPr lang="en-US" altLang="zh-CN" dirty="0"/>
          </a:p>
          <a:p>
            <a:pPr marL="360000" lvl="1" indent="-360000">
              <a:buFont typeface="Wingdings" panose="05000000000000000000" pitchFamily="2" charset="2"/>
              <a:buChar char=""/>
            </a:pPr>
            <a:r>
              <a:rPr lang="zh-CN" altLang="en-US" sz="2200" dirty="0">
                <a:solidFill>
                  <a:srgbClr val="0000FF"/>
                </a:solidFill>
              </a:rPr>
              <a:t>层次聚类方法的终止条件：</a:t>
            </a:r>
            <a:endParaRPr lang="en-US" altLang="zh-CN" sz="2200" dirty="0">
              <a:solidFill>
                <a:srgbClr val="0000FF"/>
              </a:solidFill>
            </a:endParaRPr>
          </a:p>
          <a:p>
            <a:pPr lvl="1">
              <a:lnSpc>
                <a:spcPct val="130000"/>
              </a:lnSpc>
            </a:pPr>
            <a:r>
              <a:rPr lang="zh-CN" altLang="en-US" dirty="0"/>
              <a:t>设定一个最小距离阈值D，如果最相近的两个簇的距离已经超过D，则它们不需再合并，聚类终止。</a:t>
            </a:r>
            <a:endParaRPr lang="en-US" altLang="zh-CN" dirty="0"/>
          </a:p>
          <a:p>
            <a:pPr lvl="1">
              <a:lnSpc>
                <a:spcPct val="130000"/>
              </a:lnSpc>
            </a:pPr>
            <a:r>
              <a:rPr lang="zh-CN" altLang="en-US" dirty="0"/>
              <a:t>限定簇的个数k，当得到的簇的个数已经达到k，则聚类终止。</a:t>
            </a:r>
            <a:endParaRPr lang="en-US" altLang="zh-CN" dirty="0"/>
          </a:p>
          <a:p>
            <a:pPr lvl="1"/>
            <a:endParaRPr lang="zh-CN" altLang="en-US" dirty="0"/>
          </a:p>
        </p:txBody>
      </p:sp>
    </p:spTree>
    <p:extLst>
      <p:ext uri="{BB962C8B-B14F-4D97-AF65-F5344CB8AC3E}">
        <p14:creationId xmlns:p14="http://schemas.microsoft.com/office/powerpoint/2010/main" val="2794922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DB909-13E9-4F84-A738-3A258B0888CA}"/>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1</a:t>
            </a:r>
            <a:endParaRPr lang="zh-CN" altLang="en-US" dirty="0"/>
          </a:p>
        </p:txBody>
      </p:sp>
      <p:graphicFrame>
        <p:nvGraphicFramePr>
          <p:cNvPr id="4" name="Group 261">
            <a:extLst>
              <a:ext uri="{FF2B5EF4-FFF2-40B4-BE49-F238E27FC236}">
                <a16:creationId xmlns:a16="http://schemas.microsoft.com/office/drawing/2014/main" id="{82293B0A-A6B9-4F64-8D10-53FDC3EF26A3}"/>
              </a:ext>
            </a:extLst>
          </p:cNvPr>
          <p:cNvGraphicFramePr>
            <a:graphicFrameLocks/>
          </p:cNvGraphicFramePr>
          <p:nvPr>
            <p:extLst>
              <p:ext uri="{D42A27DB-BD31-4B8C-83A1-F6EECF244321}">
                <p14:modId xmlns:p14="http://schemas.microsoft.com/office/powerpoint/2010/main" val="722870946"/>
              </p:ext>
            </p:extLst>
          </p:nvPr>
        </p:nvGraphicFramePr>
        <p:xfrm>
          <a:off x="503680" y="1013608"/>
          <a:ext cx="1765300" cy="3108328"/>
        </p:xfrm>
        <a:graphic>
          <a:graphicData uri="http://schemas.openxmlformats.org/drawingml/2006/table">
            <a:tbl>
              <a:tblPr/>
              <a:tblGrid>
                <a:gridCol w="446087">
                  <a:extLst>
                    <a:ext uri="{9D8B030D-6E8A-4147-A177-3AD203B41FA5}">
                      <a16:colId xmlns:a16="http://schemas.microsoft.com/office/drawing/2014/main" val="20000"/>
                    </a:ext>
                  </a:extLst>
                </a:gridCol>
                <a:gridCol w="668338">
                  <a:extLst>
                    <a:ext uri="{9D8B030D-6E8A-4147-A177-3AD203B41FA5}">
                      <a16:colId xmlns:a16="http://schemas.microsoft.com/office/drawing/2014/main" val="20001"/>
                    </a:ext>
                  </a:extLst>
                </a:gridCol>
                <a:gridCol w="650875">
                  <a:extLst>
                    <a:ext uri="{9D8B030D-6E8A-4147-A177-3AD203B41FA5}">
                      <a16:colId xmlns:a16="http://schemas.microsoft.com/office/drawing/2014/main" val="20002"/>
                    </a:ext>
                  </a:extLst>
                </a:gridCol>
              </a:tblGrid>
              <a:tr h="298450">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样本数据</a:t>
                      </a:r>
                    </a:p>
                  </a:txBody>
                  <a:tcPr marL="18000" marR="18000" marT="0" marB="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175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属性１</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属性２</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３</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75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３</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５</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59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５</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Text Box 7">
            <a:extLst>
              <a:ext uri="{FF2B5EF4-FFF2-40B4-BE49-F238E27FC236}">
                <a16:creationId xmlns:a16="http://schemas.microsoft.com/office/drawing/2014/main" id="{7DF689D8-CA0F-4822-BD78-86EFC32005B6}"/>
              </a:ext>
            </a:extLst>
          </p:cNvPr>
          <p:cNvSpPr txBox="1">
            <a:spLocks noChangeArrowheads="1"/>
          </p:cNvSpPr>
          <p:nvPr/>
        </p:nvSpPr>
        <p:spPr bwMode="auto">
          <a:xfrm>
            <a:off x="1751455" y="4256870"/>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baseline="-25000">
              <a:latin typeface="微软雅黑" panose="020B0503020204020204" pitchFamily="34" charset="-122"/>
              <a:ea typeface="微软雅黑" panose="020B0503020204020204" pitchFamily="34" charset="-122"/>
            </a:endParaRPr>
          </a:p>
        </p:txBody>
      </p:sp>
      <p:sp>
        <p:nvSpPr>
          <p:cNvPr id="6" name="Text Box 9">
            <a:extLst>
              <a:ext uri="{FF2B5EF4-FFF2-40B4-BE49-F238E27FC236}">
                <a16:creationId xmlns:a16="http://schemas.microsoft.com/office/drawing/2014/main" id="{6197D0A0-7271-4AE8-9E9B-3472EFA3B027}"/>
              </a:ext>
            </a:extLst>
          </p:cNvPr>
          <p:cNvSpPr txBox="1">
            <a:spLocks noChangeArrowheads="1"/>
          </p:cNvSpPr>
          <p:nvPr/>
        </p:nvSpPr>
        <p:spPr bwMode="auto">
          <a:xfrm>
            <a:off x="3788217" y="1239033"/>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baseline="-25000">
              <a:latin typeface="微软雅黑" panose="020B0503020204020204" pitchFamily="34" charset="-122"/>
              <a:ea typeface="微软雅黑" panose="020B0503020204020204" pitchFamily="34" charset="-122"/>
            </a:endParaRPr>
          </a:p>
        </p:txBody>
      </p:sp>
      <p:graphicFrame>
        <p:nvGraphicFramePr>
          <p:cNvPr id="7" name="Group 259">
            <a:extLst>
              <a:ext uri="{FF2B5EF4-FFF2-40B4-BE49-F238E27FC236}">
                <a16:creationId xmlns:a16="http://schemas.microsoft.com/office/drawing/2014/main" id="{C9332FB4-45E6-4656-A07A-857DA9799958}"/>
              </a:ext>
            </a:extLst>
          </p:cNvPr>
          <p:cNvGraphicFramePr>
            <a:graphicFrameLocks/>
          </p:cNvGraphicFramePr>
          <p:nvPr>
            <p:extLst>
              <p:ext uri="{D42A27DB-BD31-4B8C-83A1-F6EECF244321}">
                <p14:modId xmlns:p14="http://schemas.microsoft.com/office/powerpoint/2010/main" val="3828689758"/>
              </p:ext>
            </p:extLst>
          </p:nvPr>
        </p:nvGraphicFramePr>
        <p:xfrm>
          <a:off x="475105" y="4255283"/>
          <a:ext cx="8424862" cy="2198053"/>
        </p:xfrm>
        <a:graphic>
          <a:graphicData uri="http://schemas.openxmlformats.org/drawingml/2006/table">
            <a:tbl>
              <a:tblPr/>
              <a:tblGrid>
                <a:gridCol w="681037">
                  <a:extLst>
                    <a:ext uri="{9D8B030D-6E8A-4147-A177-3AD203B41FA5}">
                      <a16:colId xmlns:a16="http://schemas.microsoft.com/office/drawing/2014/main" val="20000"/>
                    </a:ext>
                  </a:extLst>
                </a:gridCol>
                <a:gridCol w="1665288">
                  <a:extLst>
                    <a:ext uri="{9D8B030D-6E8A-4147-A177-3AD203B41FA5}">
                      <a16:colId xmlns:a16="http://schemas.microsoft.com/office/drawing/2014/main" val="20001"/>
                    </a:ext>
                  </a:extLst>
                </a:gridCol>
                <a:gridCol w="1782762">
                  <a:extLst>
                    <a:ext uri="{9D8B030D-6E8A-4147-A177-3AD203B41FA5}">
                      <a16:colId xmlns:a16="http://schemas.microsoft.com/office/drawing/2014/main" val="20002"/>
                    </a:ext>
                  </a:extLst>
                </a:gridCol>
                <a:gridCol w="4295775">
                  <a:extLst>
                    <a:ext uri="{9D8B030D-6E8A-4147-A177-3AD203B41FA5}">
                      <a16:colId xmlns:a16="http://schemas.microsoft.com/office/drawing/2014/main" val="20003"/>
                    </a:ext>
                  </a:extLst>
                </a:gridCol>
              </a:tblGrid>
              <a:tr h="277813">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初始簇：</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；终止条件两个簇</a:t>
                      </a:r>
                    </a:p>
                  </a:txBody>
                  <a:tcPr marL="18000" marR="18000"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270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步骤</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最近的簇距离</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最近的两个簇</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合并后的新簇</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３</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8}</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５</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rgbClr val="660033"/>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5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６</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{1</a:t>
                      </a:r>
                      <a:r>
                        <a:rPr kumimoji="0" lang="zh-CN" altLang="en-US"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2</a:t>
                      </a:r>
                      <a:r>
                        <a:rPr kumimoji="0" lang="zh-CN" altLang="en-US"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{5</a:t>
                      </a:r>
                      <a:r>
                        <a:rPr kumimoji="0" lang="zh-CN" altLang="en-US"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7</a:t>
                      </a:r>
                      <a:r>
                        <a:rPr kumimoji="0" lang="zh-CN" altLang="en-US"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dirty="0">
                          <a:ln>
                            <a:noFill/>
                          </a:ln>
                          <a:solidFill>
                            <a:srgbClr val="660033"/>
                          </a:solidFill>
                          <a:effectLst/>
                          <a:latin typeface="Times New Roman" panose="02020603050405020304" pitchFamily="18" charset="0"/>
                          <a:ea typeface="宋体" panose="02010600030101010101" pitchFamily="2" charset="-122"/>
                        </a:rPr>
                        <a:t>8}</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结束</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Rectangle 165">
            <a:extLst>
              <a:ext uri="{FF2B5EF4-FFF2-40B4-BE49-F238E27FC236}">
                <a16:creationId xmlns:a16="http://schemas.microsoft.com/office/drawing/2014/main" id="{E55D0DE2-4E59-404B-BBE2-BE4C6347EDCE}"/>
              </a:ext>
            </a:extLst>
          </p:cNvPr>
          <p:cNvSpPr>
            <a:spLocks noChangeArrowheads="1"/>
          </p:cNvSpPr>
          <p:nvPr/>
        </p:nvSpPr>
        <p:spPr bwMode="auto">
          <a:xfrm>
            <a:off x="2419792" y="1018370"/>
            <a:ext cx="6480175" cy="3149600"/>
          </a:xfrm>
          <a:prstGeom prst="rect">
            <a:avLst/>
          </a:prstGeom>
          <a:solidFill>
            <a:srgbClr val="CCFF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95350" indent="-895350">
              <a:defRPr sz="2400">
                <a:solidFill>
                  <a:schemeClr val="tx1"/>
                </a:solidFill>
                <a:latin typeface="Times New Roman" panose="02020603050405020304" pitchFamily="18" charset="0"/>
                <a:ea typeface="宋体" panose="02010600030101010101" pitchFamily="2" charset="-122"/>
              </a:defRPr>
            </a:lvl1pPr>
            <a:lvl2pPr marL="1170305">
              <a:defRPr sz="2400">
                <a:solidFill>
                  <a:schemeClr val="tx1"/>
                </a:solidFill>
                <a:latin typeface="Times New Roman" panose="02020603050405020304" pitchFamily="18" charset="0"/>
                <a:ea typeface="宋体" panose="02010600030101010101" pitchFamily="2" charset="-122"/>
              </a:defRPr>
            </a:lvl2pPr>
            <a:lvl3pPr marL="1349375">
              <a:defRPr sz="2400">
                <a:solidFill>
                  <a:schemeClr val="tx1"/>
                </a:solidFill>
                <a:latin typeface="Times New Roman" panose="02020603050405020304" pitchFamily="18" charset="0"/>
                <a:ea typeface="宋体" panose="02010600030101010101" pitchFamily="2" charset="-122"/>
              </a:defRPr>
            </a:lvl3pPr>
            <a:lvl4pPr marL="1529080">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步：根据初始簇计算每个簇之间的距离，随机找出距离最小的两个簇，进行合并，最小距离为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，合并后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点合并为一个簇。</a:t>
            </a:r>
          </a:p>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步：对上一次合并后的簇计算簇间距离，找出距离最近的两个簇进行合并，合并后</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点成为一簇。</a:t>
            </a:r>
          </a:p>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步：重复第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步的工作，</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点成为一簇。</a:t>
            </a:r>
          </a:p>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步：重复第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步的工作，</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点成为一簇。</a:t>
            </a:r>
          </a:p>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步：合并</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成为一个包含四个点的簇</a:t>
            </a:r>
          </a:p>
          <a:p>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步：合并</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，由于合并后的簇的数目已经达到了用户输入的终止条件程序结束。</a:t>
            </a:r>
          </a:p>
        </p:txBody>
      </p:sp>
    </p:spTree>
    <p:extLst>
      <p:ext uri="{BB962C8B-B14F-4D97-AF65-F5344CB8AC3E}">
        <p14:creationId xmlns:p14="http://schemas.microsoft.com/office/powerpoint/2010/main" val="1907210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p:txBody>
          <a:bodyPr/>
          <a:lstStyle/>
          <a:p>
            <a:r>
              <a:rPr lang="zh-CN" altLang="en-US" dirty="0">
                <a:solidFill>
                  <a:srgbClr val="FF0000"/>
                </a:solidFill>
              </a:rPr>
              <a:t>例：</a:t>
            </a:r>
            <a:r>
              <a:rPr lang="zh-CN" altLang="en-US" sz="2000" dirty="0">
                <a:solidFill>
                  <a:schemeClr val="tx1"/>
                </a:solidFill>
              </a:rPr>
              <a:t>使用AGNES算法对下面的数据集进行聚类。采用最小距离的定义，即用单链接方法合并。</a:t>
            </a:r>
          </a:p>
          <a:p>
            <a:endParaRPr lang="zh-CN" altLang="en-US" dirty="0"/>
          </a:p>
        </p:txBody>
      </p:sp>
      <p:graphicFrame>
        <p:nvGraphicFramePr>
          <p:cNvPr id="4" name="Group 4">
            <a:extLst>
              <a:ext uri="{FF2B5EF4-FFF2-40B4-BE49-F238E27FC236}">
                <a16:creationId xmlns:a16="http://schemas.microsoft.com/office/drawing/2014/main" id="{FD121FC0-0415-4A49-83ED-8F8C36BBCE35}"/>
              </a:ext>
            </a:extLst>
          </p:cNvPr>
          <p:cNvGraphicFramePr>
            <a:graphicFrameLocks noGrp="1"/>
          </p:cNvGraphicFramePr>
          <p:nvPr>
            <p:extLst>
              <p:ext uri="{D42A27DB-BD31-4B8C-83A1-F6EECF244321}">
                <p14:modId xmlns:p14="http://schemas.microsoft.com/office/powerpoint/2010/main" val="340053841"/>
              </p:ext>
            </p:extLst>
          </p:nvPr>
        </p:nvGraphicFramePr>
        <p:xfrm>
          <a:off x="1907704" y="2132856"/>
          <a:ext cx="4680000" cy="2592288"/>
        </p:xfrm>
        <a:graphic>
          <a:graphicData uri="http://schemas.openxmlformats.org/drawingml/2006/table">
            <a:tbl>
              <a:tblPr/>
              <a:tblGrid>
                <a:gridCol w="108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tblGrid>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41092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p:txBody>
          <a:bodyPr/>
          <a:lstStyle/>
          <a:p>
            <a:r>
              <a:rPr lang="zh-CN" altLang="en-US" dirty="0">
                <a:solidFill>
                  <a:srgbClr val="FF0000"/>
                </a:solidFill>
              </a:rPr>
              <a:t>解：</a:t>
            </a:r>
            <a:endParaRPr lang="en-US" altLang="zh-CN" dirty="0">
              <a:solidFill>
                <a:srgbClr val="FF0000"/>
              </a:solidFill>
            </a:endParaRPr>
          </a:p>
          <a:p>
            <a:pPr lvl="1"/>
            <a:r>
              <a:rPr lang="zh-CN" altLang="en-US" dirty="0"/>
              <a:t>第一步</a:t>
            </a:r>
          </a:p>
        </p:txBody>
      </p:sp>
      <p:graphicFrame>
        <p:nvGraphicFramePr>
          <p:cNvPr id="5" name="Group 4">
            <a:extLst>
              <a:ext uri="{FF2B5EF4-FFF2-40B4-BE49-F238E27FC236}">
                <a16:creationId xmlns:a16="http://schemas.microsoft.com/office/drawing/2014/main" id="{A4443A4D-4AF3-4564-8B24-C97EA4C131D7}"/>
              </a:ext>
            </a:extLst>
          </p:cNvPr>
          <p:cNvGraphicFramePr>
            <a:graphicFrameLocks noGrp="1"/>
          </p:cNvGraphicFramePr>
          <p:nvPr>
            <p:extLst>
              <p:ext uri="{D42A27DB-BD31-4B8C-83A1-F6EECF244321}">
                <p14:modId xmlns:p14="http://schemas.microsoft.com/office/powerpoint/2010/main" val="649994428"/>
              </p:ext>
            </p:extLst>
          </p:nvPr>
        </p:nvGraphicFramePr>
        <p:xfrm>
          <a:off x="2232000" y="2029231"/>
          <a:ext cx="4680000" cy="2592288"/>
        </p:xfrm>
        <a:graphic>
          <a:graphicData uri="http://schemas.openxmlformats.org/drawingml/2006/table">
            <a:tbl>
              <a:tblPr/>
              <a:tblGrid>
                <a:gridCol w="108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tblGrid>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矩形 5">
            <a:extLst>
              <a:ext uri="{FF2B5EF4-FFF2-40B4-BE49-F238E27FC236}">
                <a16:creationId xmlns:a16="http://schemas.microsoft.com/office/drawing/2014/main" id="{60C38289-E433-4440-89CA-CA2E04BA2458}"/>
              </a:ext>
            </a:extLst>
          </p:cNvPr>
          <p:cNvSpPr/>
          <p:nvPr/>
        </p:nvSpPr>
        <p:spPr>
          <a:xfrm>
            <a:off x="2293138" y="5715230"/>
            <a:ext cx="4557723" cy="341632"/>
          </a:xfrm>
          <a:prstGeom prst="rect">
            <a:avLst/>
          </a:prstGeom>
        </p:spPr>
        <p:txBody>
          <a:bodyPr wrap="none">
            <a:spAutoFit/>
          </a:bodyPr>
          <a:lstStyle/>
          <a:p>
            <a:pPr>
              <a:lnSpc>
                <a:spcPct val="90000"/>
              </a:lnSpc>
              <a:buFont typeface="Wingdings" panose="05000000000000000000" pitchFamily="2" charset="2"/>
              <a:buNone/>
            </a:pPr>
            <a:r>
              <a:rPr lang="zh-CN" altLang="en-US" dirty="0"/>
              <a:t>A              B               C              D             E</a:t>
            </a:r>
          </a:p>
        </p:txBody>
      </p:sp>
      <p:grpSp>
        <p:nvGrpSpPr>
          <p:cNvPr id="7" name="Group 55">
            <a:extLst>
              <a:ext uri="{FF2B5EF4-FFF2-40B4-BE49-F238E27FC236}">
                <a16:creationId xmlns:a16="http://schemas.microsoft.com/office/drawing/2014/main" id="{A75BA193-D792-47F3-ABFF-BA89A5A4ED97}"/>
              </a:ext>
            </a:extLst>
          </p:cNvPr>
          <p:cNvGrpSpPr/>
          <p:nvPr/>
        </p:nvGrpSpPr>
        <p:grpSpPr bwMode="auto">
          <a:xfrm>
            <a:off x="2437154" y="5375981"/>
            <a:ext cx="1087198" cy="365269"/>
            <a:chOff x="0" y="0"/>
            <a:chExt cx="1915" cy="340"/>
          </a:xfrm>
        </p:grpSpPr>
        <p:sp>
          <p:nvSpPr>
            <p:cNvPr id="8" name="Line 56">
              <a:extLst>
                <a:ext uri="{FF2B5EF4-FFF2-40B4-BE49-F238E27FC236}">
                  <a16:creationId xmlns:a16="http://schemas.microsoft.com/office/drawing/2014/main" id="{1941FC97-6924-441E-87CC-1511518A238B}"/>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57">
              <a:extLst>
                <a:ext uri="{FF2B5EF4-FFF2-40B4-BE49-F238E27FC236}">
                  <a16:creationId xmlns:a16="http://schemas.microsoft.com/office/drawing/2014/main" id="{AC741220-127F-4FCC-A6C6-CCE88D6F3CEF}"/>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58">
              <a:extLst>
                <a:ext uri="{FF2B5EF4-FFF2-40B4-BE49-F238E27FC236}">
                  <a16:creationId xmlns:a16="http://schemas.microsoft.com/office/drawing/2014/main" id="{3BA7160F-0677-43C2-BB3F-55E1A6B78E1C}"/>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113068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p:txBody>
          <a:bodyPr/>
          <a:lstStyle/>
          <a:p>
            <a:pPr lvl="1"/>
            <a:r>
              <a:rPr lang="zh-CN" altLang="en-US" dirty="0"/>
              <a:t>第二步</a:t>
            </a:r>
          </a:p>
        </p:txBody>
      </p:sp>
      <p:graphicFrame>
        <p:nvGraphicFramePr>
          <p:cNvPr id="11" name="Group 4">
            <a:extLst>
              <a:ext uri="{FF2B5EF4-FFF2-40B4-BE49-F238E27FC236}">
                <a16:creationId xmlns:a16="http://schemas.microsoft.com/office/drawing/2014/main" id="{CED85050-05CE-4D94-85FD-FA3AF66CEF7E}"/>
              </a:ext>
            </a:extLst>
          </p:cNvPr>
          <p:cNvGraphicFramePr>
            <a:graphicFrameLocks noGrp="1"/>
          </p:cNvGraphicFramePr>
          <p:nvPr>
            <p:extLst>
              <p:ext uri="{D42A27DB-BD31-4B8C-83A1-F6EECF244321}">
                <p14:modId xmlns:p14="http://schemas.microsoft.com/office/powerpoint/2010/main" val="111517810"/>
              </p:ext>
            </p:extLst>
          </p:nvPr>
        </p:nvGraphicFramePr>
        <p:xfrm>
          <a:off x="2339752" y="1628800"/>
          <a:ext cx="3528392" cy="2016225"/>
        </p:xfrm>
        <a:graphic>
          <a:graphicData uri="http://schemas.openxmlformats.org/drawingml/2006/table">
            <a:tbl>
              <a:tblPr/>
              <a:tblGrid>
                <a:gridCol w="979920">
                  <a:extLst>
                    <a:ext uri="{9D8B030D-6E8A-4147-A177-3AD203B41FA5}">
                      <a16:colId xmlns:a16="http://schemas.microsoft.com/office/drawing/2014/main" val="20000"/>
                    </a:ext>
                  </a:extLst>
                </a:gridCol>
                <a:gridCol w="685604">
                  <a:extLst>
                    <a:ext uri="{9D8B030D-6E8A-4147-A177-3AD203B41FA5}">
                      <a16:colId xmlns:a16="http://schemas.microsoft.com/office/drawing/2014/main" val="20001"/>
                    </a:ext>
                  </a:extLst>
                </a:gridCol>
                <a:gridCol w="653280">
                  <a:extLst>
                    <a:ext uri="{9D8B030D-6E8A-4147-A177-3AD203B41FA5}">
                      <a16:colId xmlns:a16="http://schemas.microsoft.com/office/drawing/2014/main" val="20002"/>
                    </a:ext>
                  </a:extLst>
                </a:gridCol>
                <a:gridCol w="605645">
                  <a:extLst>
                    <a:ext uri="{9D8B030D-6E8A-4147-A177-3AD203B41FA5}">
                      <a16:colId xmlns:a16="http://schemas.microsoft.com/office/drawing/2014/main" val="20003"/>
                    </a:ext>
                  </a:extLst>
                </a:gridCol>
                <a:gridCol w="603943">
                  <a:extLst>
                    <a:ext uri="{9D8B030D-6E8A-4147-A177-3AD203B41FA5}">
                      <a16:colId xmlns:a16="http://schemas.microsoft.com/office/drawing/2014/main" val="20004"/>
                    </a:ext>
                  </a:extLst>
                </a:gridCol>
              </a:tblGrid>
              <a:tr h="401807">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476">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AB</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1.6</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476">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0.6</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0.8</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733">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0.6</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2733">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1.9</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0.8</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矩形 3">
            <a:extLst>
              <a:ext uri="{FF2B5EF4-FFF2-40B4-BE49-F238E27FC236}">
                <a16:creationId xmlns:a16="http://schemas.microsoft.com/office/drawing/2014/main" id="{BF99EF23-5352-482D-B987-A5F14E2C176D}"/>
              </a:ext>
            </a:extLst>
          </p:cNvPr>
          <p:cNvSpPr/>
          <p:nvPr/>
        </p:nvSpPr>
        <p:spPr>
          <a:xfrm>
            <a:off x="1403648" y="4643329"/>
            <a:ext cx="4896544" cy="590931"/>
          </a:xfrm>
          <a:prstGeom prst="rect">
            <a:avLst/>
          </a:prstGeom>
        </p:spPr>
        <p:txBody>
          <a:bodyPr wrap="square">
            <a:spAutoFit/>
          </a:bodyPr>
          <a:lstStyle/>
          <a:p>
            <a:pPr>
              <a:lnSpc>
                <a:spcPct val="90000"/>
              </a:lnSpc>
              <a:buFont typeface="Wingdings" panose="05000000000000000000" pitchFamily="2" charset="2"/>
              <a:buNone/>
            </a:pPr>
            <a:endParaRPr lang="en-US" altLang="zh-CN" dirty="0"/>
          </a:p>
          <a:p>
            <a:pPr>
              <a:lnSpc>
                <a:spcPct val="90000"/>
              </a:lnSpc>
              <a:buFont typeface="Wingdings" panose="05000000000000000000" pitchFamily="2" charset="2"/>
              <a:buNone/>
            </a:pPr>
            <a:r>
              <a:rPr lang="en-US" altLang="zh-CN" dirty="0"/>
              <a:t>            </a:t>
            </a:r>
            <a:r>
              <a:rPr lang="zh-CN" altLang="en-US" dirty="0"/>
              <a:t>A           B             C          D             E</a:t>
            </a:r>
          </a:p>
        </p:txBody>
      </p:sp>
      <p:grpSp>
        <p:nvGrpSpPr>
          <p:cNvPr id="12" name="Group 55">
            <a:extLst>
              <a:ext uri="{FF2B5EF4-FFF2-40B4-BE49-F238E27FC236}">
                <a16:creationId xmlns:a16="http://schemas.microsoft.com/office/drawing/2014/main" id="{626B4AFE-1CE6-41E3-BCAE-FF17D3267335}"/>
              </a:ext>
            </a:extLst>
          </p:cNvPr>
          <p:cNvGrpSpPr/>
          <p:nvPr/>
        </p:nvGrpSpPr>
        <p:grpSpPr bwMode="auto">
          <a:xfrm>
            <a:off x="2339752" y="4643329"/>
            <a:ext cx="864096" cy="244332"/>
            <a:chOff x="0" y="0"/>
            <a:chExt cx="1915" cy="340"/>
          </a:xfrm>
        </p:grpSpPr>
        <p:sp>
          <p:nvSpPr>
            <p:cNvPr id="13" name="Line 56">
              <a:extLst>
                <a:ext uri="{FF2B5EF4-FFF2-40B4-BE49-F238E27FC236}">
                  <a16:creationId xmlns:a16="http://schemas.microsoft.com/office/drawing/2014/main" id="{E5ADE47F-A5A7-4ADC-B226-CB1404B5ED2F}"/>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57">
              <a:extLst>
                <a:ext uri="{FF2B5EF4-FFF2-40B4-BE49-F238E27FC236}">
                  <a16:creationId xmlns:a16="http://schemas.microsoft.com/office/drawing/2014/main" id="{4CCA0349-5911-4B85-9D11-16A6E4E39E9D}"/>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58">
              <a:extLst>
                <a:ext uri="{FF2B5EF4-FFF2-40B4-BE49-F238E27FC236}">
                  <a16:creationId xmlns:a16="http://schemas.microsoft.com/office/drawing/2014/main" id="{1A9C254A-6476-48A5-AE34-86FBBEA81252}"/>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Group 55">
            <a:extLst>
              <a:ext uri="{FF2B5EF4-FFF2-40B4-BE49-F238E27FC236}">
                <a16:creationId xmlns:a16="http://schemas.microsoft.com/office/drawing/2014/main" id="{D9B18EE3-EACA-4672-A66B-E8D901982BDC}"/>
              </a:ext>
            </a:extLst>
          </p:cNvPr>
          <p:cNvGrpSpPr/>
          <p:nvPr/>
        </p:nvGrpSpPr>
        <p:grpSpPr bwMode="auto">
          <a:xfrm>
            <a:off x="4067943" y="4411913"/>
            <a:ext cx="864096" cy="475748"/>
            <a:chOff x="0" y="0"/>
            <a:chExt cx="1915" cy="340"/>
          </a:xfrm>
        </p:grpSpPr>
        <p:sp>
          <p:nvSpPr>
            <p:cNvPr id="17" name="Line 56">
              <a:extLst>
                <a:ext uri="{FF2B5EF4-FFF2-40B4-BE49-F238E27FC236}">
                  <a16:creationId xmlns:a16="http://schemas.microsoft.com/office/drawing/2014/main" id="{CCE0AB31-D1E0-4EC5-83A3-1B3EB52C4430}"/>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57">
              <a:extLst>
                <a:ext uri="{FF2B5EF4-FFF2-40B4-BE49-F238E27FC236}">
                  <a16:creationId xmlns:a16="http://schemas.microsoft.com/office/drawing/2014/main" id="{23C03E48-7CD7-48EF-87E9-81AE56D57F98}"/>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58">
              <a:extLst>
                <a:ext uri="{FF2B5EF4-FFF2-40B4-BE49-F238E27FC236}">
                  <a16:creationId xmlns:a16="http://schemas.microsoft.com/office/drawing/2014/main" id="{A2FAA1FE-A176-49DC-9143-59D87CBB0B8A}"/>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739459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p:txBody>
          <a:bodyPr/>
          <a:lstStyle/>
          <a:p>
            <a:pPr lvl="1"/>
            <a:r>
              <a:rPr lang="zh-CN" altLang="en-US" dirty="0"/>
              <a:t>第三步</a:t>
            </a:r>
          </a:p>
        </p:txBody>
      </p:sp>
      <p:sp>
        <p:nvSpPr>
          <p:cNvPr id="4" name="矩形 3">
            <a:extLst>
              <a:ext uri="{FF2B5EF4-FFF2-40B4-BE49-F238E27FC236}">
                <a16:creationId xmlns:a16="http://schemas.microsoft.com/office/drawing/2014/main" id="{BF99EF23-5352-482D-B987-A5F14E2C176D}"/>
              </a:ext>
            </a:extLst>
          </p:cNvPr>
          <p:cNvSpPr/>
          <p:nvPr/>
        </p:nvSpPr>
        <p:spPr>
          <a:xfrm>
            <a:off x="1475656" y="4926301"/>
            <a:ext cx="4896544" cy="590931"/>
          </a:xfrm>
          <a:prstGeom prst="rect">
            <a:avLst/>
          </a:prstGeom>
        </p:spPr>
        <p:txBody>
          <a:bodyPr wrap="square">
            <a:spAutoFit/>
          </a:bodyPr>
          <a:lstStyle/>
          <a:p>
            <a:pPr>
              <a:lnSpc>
                <a:spcPct val="90000"/>
              </a:lnSpc>
              <a:buFont typeface="Wingdings" panose="05000000000000000000" pitchFamily="2" charset="2"/>
              <a:buNone/>
            </a:pPr>
            <a:endParaRPr lang="en-US" altLang="zh-CN" dirty="0"/>
          </a:p>
          <a:p>
            <a:pPr>
              <a:lnSpc>
                <a:spcPct val="90000"/>
              </a:lnSpc>
              <a:buFont typeface="Wingdings" panose="05000000000000000000" pitchFamily="2" charset="2"/>
              <a:buNone/>
            </a:pPr>
            <a:r>
              <a:rPr lang="en-US" altLang="zh-CN" dirty="0"/>
              <a:t>            </a:t>
            </a:r>
            <a:r>
              <a:rPr lang="zh-CN" altLang="en-US" dirty="0"/>
              <a:t>A           B             C          D             E</a:t>
            </a:r>
          </a:p>
        </p:txBody>
      </p:sp>
      <p:grpSp>
        <p:nvGrpSpPr>
          <p:cNvPr id="12" name="Group 55">
            <a:extLst>
              <a:ext uri="{FF2B5EF4-FFF2-40B4-BE49-F238E27FC236}">
                <a16:creationId xmlns:a16="http://schemas.microsoft.com/office/drawing/2014/main" id="{626B4AFE-1CE6-41E3-BCAE-FF17D3267335}"/>
              </a:ext>
            </a:extLst>
          </p:cNvPr>
          <p:cNvGrpSpPr/>
          <p:nvPr/>
        </p:nvGrpSpPr>
        <p:grpSpPr bwMode="auto">
          <a:xfrm>
            <a:off x="2411760" y="4947198"/>
            <a:ext cx="864096" cy="244332"/>
            <a:chOff x="0" y="0"/>
            <a:chExt cx="1915" cy="340"/>
          </a:xfrm>
        </p:grpSpPr>
        <p:sp>
          <p:nvSpPr>
            <p:cNvPr id="13" name="Line 56">
              <a:extLst>
                <a:ext uri="{FF2B5EF4-FFF2-40B4-BE49-F238E27FC236}">
                  <a16:creationId xmlns:a16="http://schemas.microsoft.com/office/drawing/2014/main" id="{E5ADE47F-A5A7-4ADC-B226-CB1404B5ED2F}"/>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57">
              <a:extLst>
                <a:ext uri="{FF2B5EF4-FFF2-40B4-BE49-F238E27FC236}">
                  <a16:creationId xmlns:a16="http://schemas.microsoft.com/office/drawing/2014/main" id="{4CCA0349-5911-4B85-9D11-16A6E4E39E9D}"/>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58">
              <a:extLst>
                <a:ext uri="{FF2B5EF4-FFF2-40B4-BE49-F238E27FC236}">
                  <a16:creationId xmlns:a16="http://schemas.microsoft.com/office/drawing/2014/main" id="{1A9C254A-6476-48A5-AE34-86FBBEA81252}"/>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Group 55">
            <a:extLst>
              <a:ext uri="{FF2B5EF4-FFF2-40B4-BE49-F238E27FC236}">
                <a16:creationId xmlns:a16="http://schemas.microsoft.com/office/drawing/2014/main" id="{D9B18EE3-EACA-4672-A66B-E8D901982BDC}"/>
              </a:ext>
            </a:extLst>
          </p:cNvPr>
          <p:cNvGrpSpPr/>
          <p:nvPr/>
        </p:nvGrpSpPr>
        <p:grpSpPr bwMode="auto">
          <a:xfrm>
            <a:off x="4139951" y="4715782"/>
            <a:ext cx="864096" cy="475748"/>
            <a:chOff x="0" y="0"/>
            <a:chExt cx="1915" cy="340"/>
          </a:xfrm>
        </p:grpSpPr>
        <p:sp>
          <p:nvSpPr>
            <p:cNvPr id="17" name="Line 56">
              <a:extLst>
                <a:ext uri="{FF2B5EF4-FFF2-40B4-BE49-F238E27FC236}">
                  <a16:creationId xmlns:a16="http://schemas.microsoft.com/office/drawing/2014/main" id="{CCE0AB31-D1E0-4EC5-83A3-1B3EB52C4430}"/>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57">
              <a:extLst>
                <a:ext uri="{FF2B5EF4-FFF2-40B4-BE49-F238E27FC236}">
                  <a16:creationId xmlns:a16="http://schemas.microsoft.com/office/drawing/2014/main" id="{23C03E48-7CD7-48EF-87E9-81AE56D57F98}"/>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58">
              <a:extLst>
                <a:ext uri="{FF2B5EF4-FFF2-40B4-BE49-F238E27FC236}">
                  <a16:creationId xmlns:a16="http://schemas.microsoft.com/office/drawing/2014/main" id="{A2FAA1FE-A176-49DC-9143-59D87CBB0B8A}"/>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0" name="Group 4">
            <a:extLst>
              <a:ext uri="{FF2B5EF4-FFF2-40B4-BE49-F238E27FC236}">
                <a16:creationId xmlns:a16="http://schemas.microsoft.com/office/drawing/2014/main" id="{944C0317-3662-48B9-8ED6-43B66878241C}"/>
              </a:ext>
            </a:extLst>
          </p:cNvPr>
          <p:cNvGraphicFramePr>
            <a:graphicFrameLocks noGrp="1"/>
          </p:cNvGraphicFramePr>
          <p:nvPr>
            <p:extLst>
              <p:ext uri="{D42A27DB-BD31-4B8C-83A1-F6EECF244321}">
                <p14:modId xmlns:p14="http://schemas.microsoft.com/office/powerpoint/2010/main" val="3707195296"/>
              </p:ext>
            </p:extLst>
          </p:nvPr>
        </p:nvGraphicFramePr>
        <p:xfrm>
          <a:off x="2337707" y="1484785"/>
          <a:ext cx="3936465" cy="1944215"/>
        </p:xfrm>
        <a:graphic>
          <a:graphicData uri="http://schemas.openxmlformats.org/drawingml/2006/table">
            <a:tbl>
              <a:tblPr/>
              <a:tblGrid>
                <a:gridCol w="1128481">
                  <a:extLst>
                    <a:ext uri="{9D8B030D-6E8A-4147-A177-3AD203B41FA5}">
                      <a16:colId xmlns:a16="http://schemas.microsoft.com/office/drawing/2014/main" val="20000"/>
                    </a:ext>
                  </a:extLst>
                </a:gridCol>
                <a:gridCol w="1102048">
                  <a:extLst>
                    <a:ext uri="{9D8B030D-6E8A-4147-A177-3AD203B41FA5}">
                      <a16:colId xmlns:a16="http://schemas.microsoft.com/office/drawing/2014/main" val="20001"/>
                    </a:ext>
                  </a:extLst>
                </a:gridCol>
                <a:gridCol w="841785">
                  <a:extLst>
                    <a:ext uri="{9D8B030D-6E8A-4147-A177-3AD203B41FA5}">
                      <a16:colId xmlns:a16="http://schemas.microsoft.com/office/drawing/2014/main" val="20002"/>
                    </a:ext>
                  </a:extLst>
                </a:gridCol>
                <a:gridCol w="864151">
                  <a:extLst>
                    <a:ext uri="{9D8B030D-6E8A-4147-A177-3AD203B41FA5}">
                      <a16:colId xmlns:a16="http://schemas.microsoft.com/office/drawing/2014/main" val="20003"/>
                    </a:ext>
                  </a:extLst>
                </a:gridCol>
              </a:tblGrid>
              <a:tr h="457963">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AB</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CD</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63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1.6</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63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CD</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0.8</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976">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0.8</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1" name="Group 55">
            <a:extLst>
              <a:ext uri="{FF2B5EF4-FFF2-40B4-BE49-F238E27FC236}">
                <a16:creationId xmlns:a16="http://schemas.microsoft.com/office/drawing/2014/main" id="{302F38B2-9EC4-4C78-BC9C-B73C0537C28C}"/>
              </a:ext>
            </a:extLst>
          </p:cNvPr>
          <p:cNvGrpSpPr/>
          <p:nvPr/>
        </p:nvGrpSpPr>
        <p:grpSpPr bwMode="auto">
          <a:xfrm>
            <a:off x="4571874" y="4240032"/>
            <a:ext cx="1466287" cy="935685"/>
            <a:chOff x="0" y="0"/>
            <a:chExt cx="1915" cy="340"/>
          </a:xfrm>
        </p:grpSpPr>
        <p:sp>
          <p:nvSpPr>
            <p:cNvPr id="22" name="Line 56">
              <a:extLst>
                <a:ext uri="{FF2B5EF4-FFF2-40B4-BE49-F238E27FC236}">
                  <a16:creationId xmlns:a16="http://schemas.microsoft.com/office/drawing/2014/main" id="{53E65523-4374-4BD4-9897-5F5C5E78F1E4}"/>
                </a:ext>
              </a:extLst>
            </p:cNvPr>
            <p:cNvSpPr>
              <a:spLocks noChangeShapeType="1"/>
            </p:cNvSpPr>
            <p:nvPr/>
          </p:nvSpPr>
          <p:spPr bwMode="auto">
            <a:xfrm>
              <a:off x="0" y="0"/>
              <a:ext cx="0" cy="17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57">
              <a:extLst>
                <a:ext uri="{FF2B5EF4-FFF2-40B4-BE49-F238E27FC236}">
                  <a16:creationId xmlns:a16="http://schemas.microsoft.com/office/drawing/2014/main" id="{AC881B38-93F7-43A9-B819-B4A79DA3C918}"/>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58">
              <a:extLst>
                <a:ext uri="{FF2B5EF4-FFF2-40B4-BE49-F238E27FC236}">
                  <a16:creationId xmlns:a16="http://schemas.microsoft.com/office/drawing/2014/main" id="{E51AF86C-88B3-4A86-950F-12B4008304C7}"/>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563016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2CEF-775B-4EFE-91C5-BAB6FA730929}"/>
              </a:ext>
            </a:extLst>
          </p:cNvPr>
          <p:cNvSpPr>
            <a:spLocks noGrp="1"/>
          </p:cNvSpPr>
          <p:nvPr>
            <p:ph type="title"/>
          </p:nvPr>
        </p:nvSpPr>
        <p:spPr/>
        <p:txBody>
          <a:bodyPr/>
          <a:lstStyle/>
          <a:p>
            <a:r>
              <a:rPr lang="zh-CN" altLang="en-US" dirty="0"/>
              <a:t>AGNES算法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88D0F9D3-3328-4230-805F-7AA65DCCF465}"/>
              </a:ext>
            </a:extLst>
          </p:cNvPr>
          <p:cNvSpPr>
            <a:spLocks noGrp="1"/>
          </p:cNvSpPr>
          <p:nvPr>
            <p:ph sz="quarter" idx="10"/>
          </p:nvPr>
        </p:nvSpPr>
        <p:spPr>
          <a:xfrm>
            <a:off x="539552" y="764704"/>
            <a:ext cx="8136904" cy="5527845"/>
          </a:xfrm>
        </p:spPr>
        <p:txBody>
          <a:bodyPr/>
          <a:lstStyle/>
          <a:p>
            <a:pPr lvl="1"/>
            <a:r>
              <a:rPr lang="zh-CN" altLang="en-US" dirty="0"/>
              <a:t>第四步</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20" name="矩形 19">
            <a:extLst>
              <a:ext uri="{FF2B5EF4-FFF2-40B4-BE49-F238E27FC236}">
                <a16:creationId xmlns:a16="http://schemas.microsoft.com/office/drawing/2014/main" id="{41DA118A-CC1E-4BA4-9005-8F4F07254438}"/>
              </a:ext>
            </a:extLst>
          </p:cNvPr>
          <p:cNvSpPr/>
          <p:nvPr/>
        </p:nvSpPr>
        <p:spPr>
          <a:xfrm>
            <a:off x="1259632" y="4517426"/>
            <a:ext cx="4896544" cy="590931"/>
          </a:xfrm>
          <a:prstGeom prst="rect">
            <a:avLst/>
          </a:prstGeom>
        </p:spPr>
        <p:txBody>
          <a:bodyPr wrap="square">
            <a:spAutoFit/>
          </a:bodyPr>
          <a:lstStyle/>
          <a:p>
            <a:pPr>
              <a:lnSpc>
                <a:spcPct val="90000"/>
              </a:lnSpc>
              <a:buFont typeface="Wingdings" panose="05000000000000000000" pitchFamily="2" charset="2"/>
              <a:buNone/>
            </a:pPr>
            <a:endParaRPr lang="en-US" altLang="zh-CN" dirty="0"/>
          </a:p>
          <a:p>
            <a:pPr>
              <a:lnSpc>
                <a:spcPct val="90000"/>
              </a:lnSpc>
              <a:buFont typeface="Wingdings" panose="05000000000000000000" pitchFamily="2" charset="2"/>
              <a:buNone/>
            </a:pPr>
            <a:r>
              <a:rPr lang="en-US" altLang="zh-CN" dirty="0"/>
              <a:t>            </a:t>
            </a:r>
            <a:r>
              <a:rPr lang="zh-CN" altLang="en-US" dirty="0"/>
              <a:t>A           B             C          D             E</a:t>
            </a:r>
          </a:p>
        </p:txBody>
      </p:sp>
      <p:grpSp>
        <p:nvGrpSpPr>
          <p:cNvPr id="21" name="Group 55">
            <a:extLst>
              <a:ext uri="{FF2B5EF4-FFF2-40B4-BE49-F238E27FC236}">
                <a16:creationId xmlns:a16="http://schemas.microsoft.com/office/drawing/2014/main" id="{E3372D01-AE5A-4578-B63E-00225A2511FD}"/>
              </a:ext>
            </a:extLst>
          </p:cNvPr>
          <p:cNvGrpSpPr/>
          <p:nvPr/>
        </p:nvGrpSpPr>
        <p:grpSpPr bwMode="auto">
          <a:xfrm>
            <a:off x="2196118" y="4536590"/>
            <a:ext cx="864096" cy="244332"/>
            <a:chOff x="0" y="0"/>
            <a:chExt cx="1915" cy="340"/>
          </a:xfrm>
        </p:grpSpPr>
        <p:sp>
          <p:nvSpPr>
            <p:cNvPr id="22" name="Line 56">
              <a:extLst>
                <a:ext uri="{FF2B5EF4-FFF2-40B4-BE49-F238E27FC236}">
                  <a16:creationId xmlns:a16="http://schemas.microsoft.com/office/drawing/2014/main" id="{7225844B-3DB4-4B62-BD9E-FC461B9A5B62}"/>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57">
              <a:extLst>
                <a:ext uri="{FF2B5EF4-FFF2-40B4-BE49-F238E27FC236}">
                  <a16:creationId xmlns:a16="http://schemas.microsoft.com/office/drawing/2014/main" id="{BA5F420F-A3BB-4378-A83C-89558F1AB7D8}"/>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58">
              <a:extLst>
                <a:ext uri="{FF2B5EF4-FFF2-40B4-BE49-F238E27FC236}">
                  <a16:creationId xmlns:a16="http://schemas.microsoft.com/office/drawing/2014/main" id="{68057BED-4BF9-4D0D-8837-DE12FF599DAC}"/>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 name="Group 55">
            <a:extLst>
              <a:ext uri="{FF2B5EF4-FFF2-40B4-BE49-F238E27FC236}">
                <a16:creationId xmlns:a16="http://schemas.microsoft.com/office/drawing/2014/main" id="{72085385-B01B-4CCC-894A-B4E44775AD0A}"/>
              </a:ext>
            </a:extLst>
          </p:cNvPr>
          <p:cNvGrpSpPr/>
          <p:nvPr/>
        </p:nvGrpSpPr>
        <p:grpSpPr bwMode="auto">
          <a:xfrm>
            <a:off x="3924309" y="4305174"/>
            <a:ext cx="864096" cy="475748"/>
            <a:chOff x="0" y="0"/>
            <a:chExt cx="1915" cy="340"/>
          </a:xfrm>
        </p:grpSpPr>
        <p:sp>
          <p:nvSpPr>
            <p:cNvPr id="26" name="Line 56">
              <a:extLst>
                <a:ext uri="{FF2B5EF4-FFF2-40B4-BE49-F238E27FC236}">
                  <a16:creationId xmlns:a16="http://schemas.microsoft.com/office/drawing/2014/main" id="{183F5A3A-3766-4782-B9D2-755E5E848FF1}"/>
                </a:ext>
              </a:extLst>
            </p:cNvPr>
            <p:cNvSpPr>
              <a:spLocks noChangeShapeType="1"/>
            </p:cNvSpPr>
            <p:nvPr/>
          </p:nvSpPr>
          <p:spPr bwMode="auto">
            <a:xfrm>
              <a:off x="0" y="0"/>
              <a:ext cx="0" cy="31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57">
              <a:extLst>
                <a:ext uri="{FF2B5EF4-FFF2-40B4-BE49-F238E27FC236}">
                  <a16:creationId xmlns:a16="http://schemas.microsoft.com/office/drawing/2014/main" id="{3CA96055-61CF-4D1C-BE75-C4A043C5E2C0}"/>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58">
              <a:extLst>
                <a:ext uri="{FF2B5EF4-FFF2-40B4-BE49-F238E27FC236}">
                  <a16:creationId xmlns:a16="http://schemas.microsoft.com/office/drawing/2014/main" id="{7223478E-2391-4605-89A2-C225F9CF5AED}"/>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Group 55">
            <a:extLst>
              <a:ext uri="{FF2B5EF4-FFF2-40B4-BE49-F238E27FC236}">
                <a16:creationId xmlns:a16="http://schemas.microsoft.com/office/drawing/2014/main" id="{825289AE-D065-4197-A636-898FA72A2828}"/>
              </a:ext>
            </a:extLst>
          </p:cNvPr>
          <p:cNvGrpSpPr/>
          <p:nvPr/>
        </p:nvGrpSpPr>
        <p:grpSpPr bwMode="auto">
          <a:xfrm>
            <a:off x="4356232" y="3829424"/>
            <a:ext cx="1466287" cy="935685"/>
            <a:chOff x="0" y="0"/>
            <a:chExt cx="1915" cy="340"/>
          </a:xfrm>
        </p:grpSpPr>
        <p:sp>
          <p:nvSpPr>
            <p:cNvPr id="30" name="Line 56">
              <a:extLst>
                <a:ext uri="{FF2B5EF4-FFF2-40B4-BE49-F238E27FC236}">
                  <a16:creationId xmlns:a16="http://schemas.microsoft.com/office/drawing/2014/main" id="{E957893A-88EE-42C4-8DEF-44B733AC1901}"/>
                </a:ext>
              </a:extLst>
            </p:cNvPr>
            <p:cNvSpPr>
              <a:spLocks noChangeShapeType="1"/>
            </p:cNvSpPr>
            <p:nvPr/>
          </p:nvSpPr>
          <p:spPr bwMode="auto">
            <a:xfrm>
              <a:off x="0" y="0"/>
              <a:ext cx="0" cy="17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57">
              <a:extLst>
                <a:ext uri="{FF2B5EF4-FFF2-40B4-BE49-F238E27FC236}">
                  <a16:creationId xmlns:a16="http://schemas.microsoft.com/office/drawing/2014/main" id="{8D6F65FD-735D-4AF4-8A80-806C29CF9DB3}"/>
                </a:ext>
              </a:extLst>
            </p:cNvPr>
            <p:cNvSpPr>
              <a:spLocks noChangeShapeType="1"/>
            </p:cNvSpPr>
            <p:nvPr/>
          </p:nvSpPr>
          <p:spPr bwMode="auto">
            <a:xfrm>
              <a:off x="0" y="0"/>
              <a:ext cx="1915"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58">
              <a:extLst>
                <a:ext uri="{FF2B5EF4-FFF2-40B4-BE49-F238E27FC236}">
                  <a16:creationId xmlns:a16="http://schemas.microsoft.com/office/drawing/2014/main" id="{42893087-5C51-4D40-9684-985AE8872480}"/>
                </a:ext>
              </a:extLst>
            </p:cNvPr>
            <p:cNvSpPr>
              <a:spLocks noChangeShapeType="1"/>
            </p:cNvSpPr>
            <p:nvPr/>
          </p:nvSpPr>
          <p:spPr bwMode="auto">
            <a:xfrm>
              <a:off x="1915" y="0"/>
              <a:ext cx="0"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33" name="Group 4">
            <a:extLst>
              <a:ext uri="{FF2B5EF4-FFF2-40B4-BE49-F238E27FC236}">
                <a16:creationId xmlns:a16="http://schemas.microsoft.com/office/drawing/2014/main" id="{551070EC-69DE-47E4-9089-7EEF394F9D11}"/>
              </a:ext>
            </a:extLst>
          </p:cNvPr>
          <p:cNvGraphicFramePr>
            <a:graphicFrameLocks noGrp="1"/>
          </p:cNvGraphicFramePr>
          <p:nvPr>
            <p:extLst>
              <p:ext uri="{D42A27DB-BD31-4B8C-83A1-F6EECF244321}">
                <p14:modId xmlns:p14="http://schemas.microsoft.com/office/powerpoint/2010/main" val="132320542"/>
              </p:ext>
            </p:extLst>
          </p:nvPr>
        </p:nvGraphicFramePr>
        <p:xfrm>
          <a:off x="2300944" y="1484784"/>
          <a:ext cx="3338367" cy="1290237"/>
        </p:xfrm>
        <a:graphic>
          <a:graphicData uri="http://schemas.openxmlformats.org/drawingml/2006/table">
            <a:tbl>
              <a:tblPr/>
              <a:tblGrid>
                <a:gridCol w="1226445">
                  <a:extLst>
                    <a:ext uri="{9D8B030D-6E8A-4147-A177-3AD203B41FA5}">
                      <a16:colId xmlns:a16="http://schemas.microsoft.com/office/drawing/2014/main" val="20000"/>
                    </a:ext>
                  </a:extLst>
                </a:gridCol>
                <a:gridCol w="1198611">
                  <a:extLst>
                    <a:ext uri="{9D8B030D-6E8A-4147-A177-3AD203B41FA5}">
                      <a16:colId xmlns:a16="http://schemas.microsoft.com/office/drawing/2014/main" val="20001"/>
                    </a:ext>
                  </a:extLst>
                </a:gridCol>
                <a:gridCol w="913311">
                  <a:extLst>
                    <a:ext uri="{9D8B030D-6E8A-4147-A177-3AD203B41FA5}">
                      <a16:colId xmlns:a16="http://schemas.microsoft.com/office/drawing/2014/main" val="20002"/>
                    </a:ext>
                  </a:extLst>
                </a:gridCol>
              </a:tblGrid>
              <a:tr h="436797">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0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08">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4" name="Group 55">
            <a:extLst>
              <a:ext uri="{FF2B5EF4-FFF2-40B4-BE49-F238E27FC236}">
                <a16:creationId xmlns:a16="http://schemas.microsoft.com/office/drawing/2014/main" id="{C9B7ADFA-01F4-4B45-ACEF-B23802EAB9BA}"/>
              </a:ext>
            </a:extLst>
          </p:cNvPr>
          <p:cNvGrpSpPr/>
          <p:nvPr/>
        </p:nvGrpSpPr>
        <p:grpSpPr bwMode="auto">
          <a:xfrm>
            <a:off x="2627784" y="3140968"/>
            <a:ext cx="2520662" cy="1395271"/>
            <a:chOff x="121" y="0"/>
            <a:chExt cx="1794" cy="507"/>
          </a:xfrm>
        </p:grpSpPr>
        <p:sp>
          <p:nvSpPr>
            <p:cNvPr id="35" name="Line 56">
              <a:extLst>
                <a:ext uri="{FF2B5EF4-FFF2-40B4-BE49-F238E27FC236}">
                  <a16:creationId xmlns:a16="http://schemas.microsoft.com/office/drawing/2014/main" id="{4381FB05-86FD-4622-A7A2-DBFA3DBEF766}"/>
                </a:ext>
              </a:extLst>
            </p:cNvPr>
            <p:cNvSpPr>
              <a:spLocks noChangeShapeType="1"/>
            </p:cNvSpPr>
            <p:nvPr/>
          </p:nvSpPr>
          <p:spPr bwMode="auto">
            <a:xfrm>
              <a:off x="121" y="0"/>
              <a:ext cx="0" cy="50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57">
              <a:extLst>
                <a:ext uri="{FF2B5EF4-FFF2-40B4-BE49-F238E27FC236}">
                  <a16:creationId xmlns:a16="http://schemas.microsoft.com/office/drawing/2014/main" id="{381858F3-28E1-47BA-9DB6-6FC2DC17C7F4}"/>
                </a:ext>
              </a:extLst>
            </p:cNvPr>
            <p:cNvSpPr>
              <a:spLocks noChangeShapeType="1"/>
            </p:cNvSpPr>
            <p:nvPr/>
          </p:nvSpPr>
          <p:spPr bwMode="auto">
            <a:xfrm>
              <a:off x="121" y="0"/>
              <a:ext cx="179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58">
              <a:extLst>
                <a:ext uri="{FF2B5EF4-FFF2-40B4-BE49-F238E27FC236}">
                  <a16:creationId xmlns:a16="http://schemas.microsoft.com/office/drawing/2014/main" id="{EF3C5486-C576-4D04-A3B1-6542C9AED0E0}"/>
                </a:ext>
              </a:extLst>
            </p:cNvPr>
            <p:cNvSpPr>
              <a:spLocks noChangeShapeType="1"/>
            </p:cNvSpPr>
            <p:nvPr/>
          </p:nvSpPr>
          <p:spPr bwMode="auto">
            <a:xfrm>
              <a:off x="1915" y="0"/>
              <a:ext cx="0" cy="25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987510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r>
              <a:rPr lang="en-US" altLang="zh-CN" dirty="0"/>
              <a:t>DIANA</a:t>
            </a:r>
            <a:r>
              <a:rPr lang="zh-CN" altLang="en-US" dirty="0"/>
              <a:t>算法（自顶向下分裂算法）</a:t>
            </a:r>
          </a:p>
          <a:p>
            <a:pPr lvl="1">
              <a:lnSpc>
                <a:spcPct val="100000"/>
              </a:lnSpc>
            </a:pPr>
            <a:r>
              <a:rPr lang="zh-CN" altLang="en-US" dirty="0"/>
              <a:t>将所有样本整个当成一个初始簇</a:t>
            </a:r>
          </a:p>
          <a:p>
            <a:pPr lvl="1">
              <a:lnSpc>
                <a:spcPct val="100000"/>
              </a:lnSpc>
            </a:pPr>
            <a:r>
              <a:rPr lang="zh-CN" altLang="en-US" dirty="0"/>
              <a:t>REPEAT</a:t>
            </a:r>
            <a:endParaRPr lang="en-US" altLang="zh-CN" dirty="0"/>
          </a:p>
          <a:p>
            <a:pPr lvl="1">
              <a:lnSpc>
                <a:spcPct val="100000"/>
              </a:lnSpc>
            </a:pPr>
            <a:r>
              <a:rPr lang="zh-CN" altLang="en-US" dirty="0"/>
              <a:t>在所有簇中挑出具有最大直径的簇</a:t>
            </a:r>
            <a:r>
              <a:rPr lang="en-US" altLang="zh-CN" dirty="0"/>
              <a:t>C</a:t>
            </a:r>
            <a:endParaRPr lang="zh-CN" altLang="en-US" dirty="0"/>
          </a:p>
          <a:p>
            <a:pPr lvl="1">
              <a:lnSpc>
                <a:spcPct val="100000"/>
              </a:lnSpc>
            </a:pPr>
            <a:r>
              <a:rPr lang="zh-CN" altLang="en-US" dirty="0"/>
              <a:t>找出</a:t>
            </a:r>
            <a:r>
              <a:rPr lang="en-US" altLang="zh-CN" dirty="0"/>
              <a:t>C</a:t>
            </a:r>
            <a:r>
              <a:rPr lang="zh-CN" altLang="en-US" dirty="0"/>
              <a:t>中与其它点平均相异度最大的一个点</a:t>
            </a:r>
            <a:r>
              <a:rPr lang="en-US" altLang="zh-CN" dirty="0"/>
              <a:t>p</a:t>
            </a:r>
            <a:r>
              <a:rPr lang="zh-CN" altLang="en-US" dirty="0"/>
              <a:t>并把</a:t>
            </a:r>
            <a:r>
              <a:rPr lang="en-US" altLang="zh-CN" dirty="0"/>
              <a:t>p</a:t>
            </a:r>
            <a:r>
              <a:rPr lang="zh-CN" altLang="en-US" dirty="0"/>
              <a:t>放入</a:t>
            </a:r>
            <a:r>
              <a:rPr lang="en-US" altLang="zh-CN" dirty="0"/>
              <a:t>splinter group</a:t>
            </a:r>
            <a:r>
              <a:rPr lang="zh-CN" altLang="en-US" dirty="0"/>
              <a:t>，剩余的放在</a:t>
            </a:r>
            <a:r>
              <a:rPr lang="en-US" altLang="zh-CN" dirty="0"/>
              <a:t>old party</a:t>
            </a:r>
            <a:r>
              <a:rPr lang="zh-CN" altLang="en-US" dirty="0"/>
              <a:t>中</a:t>
            </a:r>
          </a:p>
          <a:p>
            <a:pPr lvl="1">
              <a:lnSpc>
                <a:spcPct val="100000"/>
              </a:lnSpc>
            </a:pPr>
            <a:r>
              <a:rPr lang="en-US" altLang="zh-CN" dirty="0"/>
              <a:t>REPEAT</a:t>
            </a:r>
          </a:p>
          <a:p>
            <a:pPr lvl="1">
              <a:lnSpc>
                <a:spcPct val="100000"/>
              </a:lnSpc>
            </a:pPr>
            <a:r>
              <a:rPr lang="zh-CN" altLang="en-US" dirty="0"/>
              <a:t>在</a:t>
            </a:r>
            <a:r>
              <a:rPr lang="en-US" altLang="zh-CN" dirty="0"/>
              <a:t>old party</a:t>
            </a:r>
            <a:r>
              <a:rPr lang="zh-CN" altLang="en-US" dirty="0"/>
              <a:t>里选择一个点q，计算q到</a:t>
            </a:r>
            <a:r>
              <a:rPr lang="en-US" altLang="zh-CN" dirty="0"/>
              <a:t>splinter group</a:t>
            </a:r>
            <a:r>
              <a:rPr lang="zh-CN" altLang="en-US" dirty="0"/>
              <a:t>中的点的平均距离D1，计算q到</a:t>
            </a:r>
            <a:r>
              <a:rPr lang="en-US" altLang="zh-CN" dirty="0"/>
              <a:t>old party</a:t>
            </a:r>
            <a:r>
              <a:rPr lang="zh-CN" altLang="en-US" dirty="0"/>
              <a:t>中的点的平均距离D2，保存D2-D1的值</a:t>
            </a:r>
          </a:p>
          <a:p>
            <a:pPr lvl="1">
              <a:lnSpc>
                <a:spcPct val="100000"/>
              </a:lnSpc>
            </a:pPr>
            <a:r>
              <a:rPr lang="zh-CN" altLang="en-US" dirty="0"/>
              <a:t>选择D2-D1取值最大的点q'，如果D2-D1为正，把q'分配到splinter group中</a:t>
            </a:r>
            <a:endParaRPr lang="en-US" altLang="zh-CN" dirty="0"/>
          </a:p>
          <a:p>
            <a:pPr lvl="1">
              <a:lnSpc>
                <a:spcPct val="100000"/>
              </a:lnSpc>
            </a:pPr>
            <a:r>
              <a:rPr lang="en-US" altLang="zh-CN" dirty="0"/>
              <a:t>UNTIL </a:t>
            </a:r>
            <a:r>
              <a:rPr lang="zh-CN" altLang="en-US" dirty="0"/>
              <a:t>没有新的</a:t>
            </a:r>
            <a:r>
              <a:rPr lang="en-US" altLang="zh-CN" dirty="0"/>
              <a:t>old party</a:t>
            </a:r>
            <a:r>
              <a:rPr lang="zh-CN" altLang="en-US" dirty="0"/>
              <a:t>的点被分配给</a:t>
            </a:r>
            <a:r>
              <a:rPr lang="en-US" altLang="zh-CN" dirty="0"/>
              <a:t>splinter group</a:t>
            </a:r>
            <a:endParaRPr lang="zh-CN" altLang="en-US" dirty="0"/>
          </a:p>
          <a:p>
            <a:pPr lvl="1">
              <a:lnSpc>
                <a:spcPct val="100000"/>
              </a:lnSpc>
            </a:pPr>
            <a:r>
              <a:rPr lang="en-US" altLang="zh-CN" dirty="0"/>
              <a:t>splinter group</a:t>
            </a:r>
            <a:r>
              <a:rPr lang="zh-CN" altLang="en-US" dirty="0"/>
              <a:t>和</a:t>
            </a:r>
            <a:r>
              <a:rPr lang="en-US" altLang="zh-CN" dirty="0"/>
              <a:t>old party</a:t>
            </a:r>
            <a:r>
              <a:rPr lang="zh-CN" altLang="en-US" dirty="0"/>
              <a:t>为被选中的簇分裂成的两个簇，与其它簇一起组成新的簇集合</a:t>
            </a:r>
          </a:p>
          <a:p>
            <a:pPr lvl="1">
              <a:lnSpc>
                <a:spcPct val="100000"/>
              </a:lnSpc>
            </a:pPr>
            <a:r>
              <a:rPr lang="en-US" altLang="zh-CN" dirty="0"/>
              <a:t>END</a:t>
            </a:r>
            <a:endParaRPr lang="zh-CN" altLang="en-US" dirty="0"/>
          </a:p>
        </p:txBody>
      </p:sp>
    </p:spTree>
    <p:extLst>
      <p:ext uri="{BB962C8B-B14F-4D97-AF65-F5344CB8AC3E}">
        <p14:creationId xmlns:p14="http://schemas.microsoft.com/office/powerpoint/2010/main" val="45915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BEE87-301A-4521-B0F8-DD2475AB8CE3}"/>
              </a:ext>
            </a:extLst>
          </p:cNvPr>
          <p:cNvSpPr>
            <a:spLocks noGrp="1"/>
          </p:cNvSpPr>
          <p:nvPr>
            <p:ph type="title"/>
          </p:nvPr>
        </p:nvSpPr>
        <p:spPr/>
        <p:txBody>
          <a:bodyPr/>
          <a:lstStyle/>
          <a:p>
            <a:r>
              <a:rPr lang="zh-CN" altLang="en-US" dirty="0"/>
              <a:t>数据挖掘对聚类的典型要求</a:t>
            </a:r>
          </a:p>
        </p:txBody>
      </p:sp>
      <p:sp>
        <p:nvSpPr>
          <p:cNvPr id="3" name="内容占位符 2">
            <a:extLst>
              <a:ext uri="{FF2B5EF4-FFF2-40B4-BE49-F238E27FC236}">
                <a16:creationId xmlns:a16="http://schemas.microsoft.com/office/drawing/2014/main" id="{B820E4CF-90CD-4D8F-80A5-E702848FC1EB}"/>
              </a:ext>
            </a:extLst>
          </p:cNvPr>
          <p:cNvSpPr>
            <a:spLocks noGrp="1"/>
          </p:cNvSpPr>
          <p:nvPr>
            <p:ph sz="quarter" idx="10"/>
          </p:nvPr>
        </p:nvSpPr>
        <p:spPr/>
        <p:txBody>
          <a:bodyPr/>
          <a:lstStyle/>
          <a:p>
            <a:pPr marL="0" lvl="1" indent="0">
              <a:lnSpc>
                <a:spcPct val="130000"/>
              </a:lnSpc>
            </a:pPr>
            <a:r>
              <a:rPr lang="zh-CN" altLang="en-US" sz="1800" dirty="0">
                <a:solidFill>
                  <a:srgbClr val="0000FF"/>
                </a:solidFill>
              </a:rPr>
              <a:t>可伸缩性：</a:t>
            </a:r>
            <a:r>
              <a:rPr lang="zh-CN" altLang="en-US" sz="1800" dirty="0"/>
              <a:t>在小数据集合上运行良好，在大数据集合样本上进行聚类会导致有偏的结果</a:t>
            </a:r>
          </a:p>
          <a:p>
            <a:pPr marL="0" lvl="1" indent="0">
              <a:lnSpc>
                <a:spcPct val="130000"/>
              </a:lnSpc>
            </a:pPr>
            <a:r>
              <a:rPr lang="zh-CN" altLang="en-US" sz="1800" dirty="0">
                <a:solidFill>
                  <a:srgbClr val="0000FF"/>
                </a:solidFill>
              </a:rPr>
              <a:t>处理不同属性类型的能力：</a:t>
            </a:r>
            <a:r>
              <a:rPr lang="zh-CN" altLang="en-US" sz="1800" dirty="0"/>
              <a:t>属性类型可能是数值、二元、标称、序数或混合的，如在图、序列、图像等复杂数据类型中</a:t>
            </a:r>
          </a:p>
          <a:p>
            <a:pPr marL="0" lvl="1" indent="0">
              <a:lnSpc>
                <a:spcPct val="130000"/>
              </a:lnSpc>
            </a:pPr>
            <a:r>
              <a:rPr lang="zh-CN" altLang="en-US" sz="1800" dirty="0">
                <a:solidFill>
                  <a:srgbClr val="0000FF"/>
                </a:solidFill>
              </a:rPr>
              <a:t>发现任意形状的簇：</a:t>
            </a:r>
            <a:r>
              <a:rPr lang="zh-CN" altLang="en-US" sz="1800" dirty="0"/>
              <a:t>许多聚类算法基于欧几里得或曼哈顿距离，趋向于发现球状簇，然而一个簇可能是任意形状的</a:t>
            </a:r>
          </a:p>
          <a:p>
            <a:pPr marL="0" lvl="1" indent="0">
              <a:lnSpc>
                <a:spcPct val="130000"/>
              </a:lnSpc>
            </a:pPr>
            <a:r>
              <a:rPr lang="zh-CN" altLang="en-US" sz="1800" dirty="0">
                <a:solidFill>
                  <a:srgbClr val="0000FF"/>
                </a:solidFill>
              </a:rPr>
              <a:t>对于确定输入参数的领域知识的要求：</a:t>
            </a:r>
            <a:r>
              <a:rPr lang="zh-CN" altLang="en-US" sz="1800" dirty="0"/>
              <a:t>对参数设定十分敏感</a:t>
            </a:r>
          </a:p>
          <a:p>
            <a:pPr marL="0" lvl="1" indent="0">
              <a:lnSpc>
                <a:spcPct val="130000"/>
              </a:lnSpc>
            </a:pPr>
            <a:r>
              <a:rPr lang="zh-CN" altLang="en-US" sz="1800" dirty="0">
                <a:solidFill>
                  <a:srgbClr val="0000FF"/>
                </a:solidFill>
              </a:rPr>
              <a:t>处理噪声数据的能力：</a:t>
            </a:r>
            <a:r>
              <a:rPr lang="zh-CN" altLang="en-US" sz="1800" dirty="0"/>
              <a:t>对噪声敏感，导致低质量的聚类结果</a:t>
            </a:r>
          </a:p>
          <a:p>
            <a:pPr marL="0" lvl="1" indent="0">
              <a:lnSpc>
                <a:spcPct val="130000"/>
              </a:lnSpc>
            </a:pPr>
            <a:r>
              <a:rPr lang="zh-CN" altLang="en-US" sz="1800" dirty="0">
                <a:solidFill>
                  <a:srgbClr val="0000FF"/>
                </a:solidFill>
              </a:rPr>
              <a:t>增量聚类（新数据）和对输入次序不敏感：</a:t>
            </a:r>
            <a:r>
              <a:rPr lang="zh-CN" altLang="en-US" sz="1800" dirty="0"/>
              <a:t>不能将新插入的数据合并到已有的聚类结构中，对输入数据的顺序是敏感的</a:t>
            </a:r>
          </a:p>
          <a:p>
            <a:pPr marL="0" lvl="1" indent="0">
              <a:lnSpc>
                <a:spcPct val="130000"/>
              </a:lnSpc>
            </a:pPr>
            <a:r>
              <a:rPr lang="zh-CN" altLang="en-US" sz="1800" dirty="0">
                <a:solidFill>
                  <a:srgbClr val="0000FF"/>
                </a:solidFill>
              </a:rPr>
              <a:t>聚类高维数据的能力：</a:t>
            </a:r>
            <a:r>
              <a:rPr lang="zh-CN" altLang="en-US" sz="1800" dirty="0"/>
              <a:t>数据可能包含大量的维或属性，而且高维数据可能非常稀疏，并且高度倾斜</a:t>
            </a:r>
          </a:p>
          <a:p>
            <a:pPr marL="0" lvl="1" indent="0">
              <a:lnSpc>
                <a:spcPct val="130000"/>
              </a:lnSpc>
            </a:pPr>
            <a:r>
              <a:rPr lang="zh-CN" altLang="en-US" sz="1800" dirty="0">
                <a:solidFill>
                  <a:srgbClr val="0000FF"/>
                </a:solidFill>
              </a:rPr>
              <a:t>基于约束的聚类：</a:t>
            </a:r>
            <a:r>
              <a:rPr lang="zh-CN" altLang="en-US" sz="1800" dirty="0"/>
              <a:t>现实世界的应用可能需要很多约束条件</a:t>
            </a:r>
          </a:p>
          <a:p>
            <a:pPr marL="0" lvl="1" indent="0">
              <a:lnSpc>
                <a:spcPct val="130000"/>
              </a:lnSpc>
            </a:pPr>
            <a:r>
              <a:rPr lang="zh-CN" altLang="en-US" sz="1800" dirty="0">
                <a:solidFill>
                  <a:srgbClr val="0000FF"/>
                </a:solidFill>
              </a:rPr>
              <a:t>可解释性和可用性：</a:t>
            </a:r>
            <a:r>
              <a:rPr lang="zh-CN" altLang="en-US" sz="1800" dirty="0"/>
              <a:t>聚类可能需要与特定的语义解释和应用相联系</a:t>
            </a:r>
          </a:p>
        </p:txBody>
      </p:sp>
    </p:spTree>
    <p:extLst>
      <p:ext uri="{BB962C8B-B14F-4D97-AF65-F5344CB8AC3E}">
        <p14:creationId xmlns:p14="http://schemas.microsoft.com/office/powerpoint/2010/main" val="23444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1</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a:xfrm>
            <a:off x="0" y="764704"/>
            <a:ext cx="9144000" cy="5527845"/>
          </a:xfrm>
        </p:spPr>
        <p:txBody>
          <a:bodyPr/>
          <a:lstStyle/>
          <a:p>
            <a:pPr>
              <a:lnSpc>
                <a:spcPct val="100000"/>
              </a:lnSpc>
            </a:pPr>
            <a:r>
              <a:rPr lang="zh-CN" altLang="en-US" sz="1800" dirty="0">
                <a:solidFill>
                  <a:schemeClr val="tx1"/>
                </a:solidFill>
              </a:rPr>
              <a:t>第</a:t>
            </a:r>
            <a:r>
              <a:rPr lang="en-US" altLang="zh-CN" sz="1800" dirty="0">
                <a:solidFill>
                  <a:schemeClr val="tx1"/>
                </a:solidFill>
              </a:rPr>
              <a:t>1</a:t>
            </a:r>
            <a:r>
              <a:rPr lang="zh-CN" altLang="en-US" sz="1800" dirty="0">
                <a:solidFill>
                  <a:schemeClr val="tx1"/>
                </a:solidFill>
              </a:rPr>
              <a:t>步</a:t>
            </a:r>
            <a:r>
              <a:rPr lang="en-US" altLang="zh-CN" sz="1800" dirty="0">
                <a:solidFill>
                  <a:schemeClr val="tx1"/>
                </a:solidFill>
              </a:rPr>
              <a:t>:</a:t>
            </a:r>
            <a:r>
              <a:rPr lang="zh-CN" altLang="en-US" sz="1800" dirty="0">
                <a:solidFill>
                  <a:schemeClr val="tx1"/>
                </a:solidFill>
              </a:rPr>
              <a:t>找到具有最大直径的簇，对簇中的每个点计算平均相异度（假定采用是欧式距离）。</a:t>
            </a:r>
            <a:r>
              <a:rPr lang="en-US" altLang="zh-CN" sz="1800" dirty="0">
                <a:solidFill>
                  <a:schemeClr val="tx1"/>
                </a:solidFill>
              </a:rPr>
              <a:t>1</a:t>
            </a:r>
            <a:r>
              <a:rPr lang="zh-CN" altLang="en-US" sz="1800" dirty="0">
                <a:solidFill>
                  <a:schemeClr val="tx1"/>
                </a:solidFill>
              </a:rPr>
              <a:t>的平均距离：</a:t>
            </a:r>
            <a:r>
              <a:rPr lang="en-US" altLang="zh-CN" sz="1800" dirty="0">
                <a:solidFill>
                  <a:schemeClr val="tx1"/>
                </a:solidFill>
              </a:rPr>
              <a:t>(1+1+1.414+3.6+4.24+4.47+5)/7=2.96</a:t>
            </a:r>
            <a:r>
              <a:rPr lang="zh-CN" altLang="en-US" sz="1800" dirty="0">
                <a:solidFill>
                  <a:schemeClr val="tx1"/>
                </a:solidFill>
              </a:rPr>
              <a:t>；类似地，</a:t>
            </a:r>
            <a:r>
              <a:rPr lang="en-US" altLang="zh-CN" sz="1800" dirty="0">
                <a:solidFill>
                  <a:schemeClr val="tx1"/>
                </a:solidFill>
              </a:rPr>
              <a:t>2</a:t>
            </a:r>
            <a:r>
              <a:rPr lang="zh-CN" altLang="en-US" sz="1800" dirty="0">
                <a:solidFill>
                  <a:schemeClr val="tx1"/>
                </a:solidFill>
              </a:rPr>
              <a:t>的平均距离为</a:t>
            </a:r>
            <a:r>
              <a:rPr lang="en-US" altLang="zh-CN" sz="1800" dirty="0">
                <a:solidFill>
                  <a:schemeClr val="tx1"/>
                </a:solidFill>
              </a:rPr>
              <a:t>2.526</a:t>
            </a:r>
            <a:r>
              <a:rPr lang="zh-CN" altLang="en-US" sz="1800" dirty="0">
                <a:solidFill>
                  <a:schemeClr val="tx1"/>
                </a:solidFill>
              </a:rPr>
              <a:t>；</a:t>
            </a:r>
            <a:r>
              <a:rPr lang="en-US" altLang="zh-CN" sz="1800" dirty="0">
                <a:solidFill>
                  <a:schemeClr val="tx1"/>
                </a:solidFill>
              </a:rPr>
              <a:t>3</a:t>
            </a:r>
            <a:r>
              <a:rPr lang="zh-CN" altLang="en-US" sz="1800" dirty="0">
                <a:solidFill>
                  <a:schemeClr val="tx1"/>
                </a:solidFill>
              </a:rPr>
              <a:t>的平均距离为</a:t>
            </a:r>
            <a:r>
              <a:rPr lang="en-US" altLang="zh-CN" sz="1800" dirty="0">
                <a:solidFill>
                  <a:schemeClr val="tx1"/>
                </a:solidFill>
              </a:rPr>
              <a:t>2.68</a:t>
            </a:r>
            <a:r>
              <a:rPr lang="zh-CN" altLang="en-US" sz="1800" dirty="0">
                <a:solidFill>
                  <a:schemeClr val="tx1"/>
                </a:solidFill>
              </a:rPr>
              <a:t>；</a:t>
            </a:r>
            <a:r>
              <a:rPr lang="en-US" altLang="zh-CN" sz="1800" dirty="0">
                <a:solidFill>
                  <a:schemeClr val="tx1"/>
                </a:solidFill>
              </a:rPr>
              <a:t>4</a:t>
            </a:r>
            <a:r>
              <a:rPr lang="zh-CN" altLang="en-US" sz="1800" dirty="0">
                <a:solidFill>
                  <a:schemeClr val="tx1"/>
                </a:solidFill>
              </a:rPr>
              <a:t>的平均距离为</a:t>
            </a:r>
            <a:r>
              <a:rPr lang="en-US" altLang="zh-CN" sz="1800" dirty="0">
                <a:solidFill>
                  <a:schemeClr val="tx1"/>
                </a:solidFill>
              </a:rPr>
              <a:t>2.18</a:t>
            </a:r>
            <a:r>
              <a:rPr lang="zh-CN" altLang="en-US" sz="1800" dirty="0">
                <a:solidFill>
                  <a:schemeClr val="tx1"/>
                </a:solidFill>
              </a:rPr>
              <a:t>；</a:t>
            </a:r>
            <a:r>
              <a:rPr lang="en-US" altLang="zh-CN" sz="1800" dirty="0">
                <a:solidFill>
                  <a:schemeClr val="tx1"/>
                </a:solidFill>
              </a:rPr>
              <a:t>5</a:t>
            </a:r>
            <a:r>
              <a:rPr lang="zh-CN" altLang="en-US" sz="1800" dirty="0">
                <a:solidFill>
                  <a:schemeClr val="tx1"/>
                </a:solidFill>
              </a:rPr>
              <a:t>的平均距离为</a:t>
            </a:r>
            <a:r>
              <a:rPr lang="en-US" altLang="zh-CN" sz="1800" dirty="0">
                <a:solidFill>
                  <a:schemeClr val="tx1"/>
                </a:solidFill>
              </a:rPr>
              <a:t>2.18</a:t>
            </a:r>
            <a:r>
              <a:rPr lang="zh-CN" altLang="en-US" sz="1800" dirty="0">
                <a:solidFill>
                  <a:schemeClr val="tx1"/>
                </a:solidFill>
              </a:rPr>
              <a:t>；</a:t>
            </a:r>
            <a:r>
              <a:rPr lang="en-US" altLang="zh-CN" sz="1800" dirty="0">
                <a:solidFill>
                  <a:schemeClr val="tx1"/>
                </a:solidFill>
              </a:rPr>
              <a:t>6</a:t>
            </a:r>
            <a:r>
              <a:rPr lang="zh-CN" altLang="en-US" sz="1800" dirty="0">
                <a:solidFill>
                  <a:schemeClr val="tx1"/>
                </a:solidFill>
              </a:rPr>
              <a:t>的平均距离为</a:t>
            </a:r>
            <a:r>
              <a:rPr lang="en-US" altLang="zh-CN" sz="1800" dirty="0">
                <a:solidFill>
                  <a:schemeClr val="tx1"/>
                </a:solidFill>
              </a:rPr>
              <a:t>2.68</a:t>
            </a:r>
            <a:r>
              <a:rPr lang="zh-CN" altLang="en-US" sz="1800" dirty="0">
                <a:solidFill>
                  <a:schemeClr val="tx1"/>
                </a:solidFill>
              </a:rPr>
              <a:t>；</a:t>
            </a:r>
            <a:r>
              <a:rPr lang="en-US" altLang="zh-CN" sz="1800" dirty="0">
                <a:solidFill>
                  <a:schemeClr val="tx1"/>
                </a:solidFill>
              </a:rPr>
              <a:t>7</a:t>
            </a:r>
            <a:r>
              <a:rPr lang="zh-CN" altLang="en-US" sz="1800" dirty="0">
                <a:solidFill>
                  <a:schemeClr val="tx1"/>
                </a:solidFill>
              </a:rPr>
              <a:t>的平均距离为</a:t>
            </a:r>
            <a:r>
              <a:rPr lang="en-US" altLang="zh-CN" sz="1800" dirty="0">
                <a:solidFill>
                  <a:schemeClr val="tx1"/>
                </a:solidFill>
              </a:rPr>
              <a:t>2.526</a:t>
            </a:r>
            <a:r>
              <a:rPr lang="zh-CN" altLang="en-US" sz="1800" dirty="0">
                <a:solidFill>
                  <a:schemeClr val="tx1"/>
                </a:solidFill>
              </a:rPr>
              <a:t>；</a:t>
            </a:r>
            <a:r>
              <a:rPr lang="en-US" altLang="zh-CN" sz="1800" dirty="0">
                <a:solidFill>
                  <a:schemeClr val="tx1"/>
                </a:solidFill>
              </a:rPr>
              <a:t>8</a:t>
            </a:r>
            <a:r>
              <a:rPr lang="zh-CN" altLang="en-US" sz="1800" dirty="0">
                <a:solidFill>
                  <a:schemeClr val="tx1"/>
                </a:solidFill>
              </a:rPr>
              <a:t>的平均距离为</a:t>
            </a:r>
            <a:r>
              <a:rPr lang="en-US" altLang="zh-CN" sz="1800" dirty="0">
                <a:solidFill>
                  <a:schemeClr val="tx1"/>
                </a:solidFill>
              </a:rPr>
              <a:t>2.96</a:t>
            </a:r>
            <a:r>
              <a:rPr lang="zh-CN" altLang="en-US" sz="1800" dirty="0">
                <a:solidFill>
                  <a:schemeClr val="tx1"/>
                </a:solidFill>
              </a:rPr>
              <a:t>。挑出平均相异度最大的点</a:t>
            </a:r>
            <a:r>
              <a:rPr lang="en-US" altLang="zh-CN" sz="1800" dirty="0">
                <a:solidFill>
                  <a:schemeClr val="tx1"/>
                </a:solidFill>
              </a:rPr>
              <a:t>1</a:t>
            </a:r>
            <a:r>
              <a:rPr lang="zh-CN" altLang="en-US" sz="1800" dirty="0">
                <a:solidFill>
                  <a:schemeClr val="tx1"/>
                </a:solidFill>
              </a:rPr>
              <a:t>放到</a:t>
            </a:r>
            <a:r>
              <a:rPr lang="en-US" altLang="zh-CN" sz="1800" dirty="0">
                <a:solidFill>
                  <a:schemeClr val="tx1"/>
                </a:solidFill>
              </a:rPr>
              <a:t>splinter group</a:t>
            </a:r>
            <a:r>
              <a:rPr lang="zh-CN" altLang="en-US" sz="1800" dirty="0">
                <a:solidFill>
                  <a:schemeClr val="tx1"/>
                </a:solidFill>
              </a:rPr>
              <a:t>中，剩余点在</a:t>
            </a:r>
            <a:r>
              <a:rPr lang="en-US" altLang="zh-CN" sz="1800" dirty="0">
                <a:solidFill>
                  <a:schemeClr val="tx1"/>
                </a:solidFill>
              </a:rPr>
              <a:t>old party</a:t>
            </a:r>
            <a:r>
              <a:rPr lang="zh-CN" altLang="en-US" sz="1800" dirty="0">
                <a:solidFill>
                  <a:schemeClr val="tx1"/>
                </a:solidFill>
              </a:rPr>
              <a:t>中。</a:t>
            </a:r>
          </a:p>
          <a:p>
            <a:pPr>
              <a:lnSpc>
                <a:spcPct val="100000"/>
              </a:lnSpc>
            </a:pPr>
            <a:r>
              <a:rPr lang="zh-CN" altLang="en-US" sz="1800" dirty="0">
                <a:solidFill>
                  <a:schemeClr val="tx1"/>
                </a:solidFill>
              </a:rPr>
              <a:t>第</a:t>
            </a:r>
            <a:r>
              <a:rPr lang="en-US" altLang="zh-CN" sz="1800" dirty="0">
                <a:solidFill>
                  <a:schemeClr val="tx1"/>
                </a:solidFill>
              </a:rPr>
              <a:t>2</a:t>
            </a:r>
            <a:r>
              <a:rPr lang="zh-CN" altLang="en-US" sz="1800" dirty="0">
                <a:solidFill>
                  <a:schemeClr val="tx1"/>
                </a:solidFill>
              </a:rPr>
              <a:t>步</a:t>
            </a:r>
            <a:r>
              <a:rPr lang="en-US" altLang="zh-CN" sz="1800" dirty="0">
                <a:solidFill>
                  <a:schemeClr val="tx1"/>
                </a:solidFill>
              </a:rPr>
              <a:t>:</a:t>
            </a:r>
            <a:r>
              <a:rPr lang="zh-CN" altLang="en-US" sz="1800" dirty="0">
                <a:solidFill>
                  <a:schemeClr val="tx1"/>
                </a:solidFill>
              </a:rPr>
              <a:t>在</a:t>
            </a:r>
            <a:r>
              <a:rPr lang="en-US" altLang="zh-CN" sz="1800" dirty="0">
                <a:solidFill>
                  <a:schemeClr val="tx1"/>
                </a:solidFill>
              </a:rPr>
              <a:t>old party</a:t>
            </a:r>
            <a:r>
              <a:rPr lang="zh-CN" altLang="en-US" sz="1800" dirty="0">
                <a:solidFill>
                  <a:schemeClr val="tx1"/>
                </a:solidFill>
              </a:rPr>
              <a:t>里找出到最近的</a:t>
            </a:r>
            <a:r>
              <a:rPr lang="en-US" altLang="zh-CN" sz="1800" dirty="0">
                <a:solidFill>
                  <a:schemeClr val="tx1"/>
                </a:solidFill>
              </a:rPr>
              <a:t>splinter group</a:t>
            </a:r>
            <a:r>
              <a:rPr lang="zh-CN" altLang="en-US" sz="1800" dirty="0">
                <a:solidFill>
                  <a:schemeClr val="tx1"/>
                </a:solidFill>
              </a:rPr>
              <a:t>中的点的距离不大于到</a:t>
            </a:r>
            <a:r>
              <a:rPr lang="en-US" altLang="zh-CN" sz="1800" dirty="0">
                <a:solidFill>
                  <a:schemeClr val="tx1"/>
                </a:solidFill>
              </a:rPr>
              <a:t>old party</a:t>
            </a:r>
            <a:r>
              <a:rPr lang="zh-CN" altLang="en-US" sz="1800" dirty="0">
                <a:solidFill>
                  <a:schemeClr val="tx1"/>
                </a:solidFill>
              </a:rPr>
              <a:t>中最近的点的距离的点，将该点放入</a:t>
            </a:r>
            <a:r>
              <a:rPr lang="en-US" altLang="zh-CN" sz="1800" dirty="0">
                <a:solidFill>
                  <a:schemeClr val="tx1"/>
                </a:solidFill>
              </a:rPr>
              <a:t>splinter group</a:t>
            </a:r>
            <a:r>
              <a:rPr lang="zh-CN" altLang="en-US" sz="1800" dirty="0">
                <a:solidFill>
                  <a:schemeClr val="tx1"/>
                </a:solidFill>
              </a:rPr>
              <a:t>中，该点是</a:t>
            </a:r>
            <a:r>
              <a:rPr lang="en-US" altLang="zh-CN" sz="1800" dirty="0">
                <a:solidFill>
                  <a:schemeClr val="tx1"/>
                </a:solidFill>
              </a:rPr>
              <a:t>2</a:t>
            </a:r>
            <a:r>
              <a:rPr lang="zh-CN" altLang="en-US" sz="1800" dirty="0">
                <a:solidFill>
                  <a:schemeClr val="tx1"/>
                </a:solidFill>
              </a:rPr>
              <a:t>。</a:t>
            </a:r>
          </a:p>
          <a:p>
            <a:pPr>
              <a:lnSpc>
                <a:spcPct val="100000"/>
              </a:lnSpc>
            </a:pPr>
            <a:r>
              <a:rPr lang="zh-CN" altLang="en-US" sz="1800" dirty="0">
                <a:solidFill>
                  <a:schemeClr val="tx1"/>
                </a:solidFill>
              </a:rPr>
              <a:t>第</a:t>
            </a:r>
            <a:r>
              <a:rPr lang="en-US" altLang="zh-CN" sz="1800" dirty="0">
                <a:solidFill>
                  <a:schemeClr val="tx1"/>
                </a:solidFill>
              </a:rPr>
              <a:t>3</a:t>
            </a:r>
            <a:r>
              <a:rPr lang="zh-CN" altLang="en-US" sz="1800" dirty="0">
                <a:solidFill>
                  <a:schemeClr val="tx1"/>
                </a:solidFill>
              </a:rPr>
              <a:t>步</a:t>
            </a:r>
            <a:r>
              <a:rPr lang="en-US" altLang="zh-CN" sz="1800" dirty="0">
                <a:solidFill>
                  <a:schemeClr val="tx1"/>
                </a:solidFill>
              </a:rPr>
              <a:t>:</a:t>
            </a:r>
            <a:r>
              <a:rPr lang="zh-CN" altLang="en-US" sz="1800" dirty="0">
                <a:solidFill>
                  <a:schemeClr val="tx1"/>
                </a:solidFill>
              </a:rPr>
              <a:t>重复第</a:t>
            </a:r>
            <a:r>
              <a:rPr lang="en-US" altLang="zh-CN" sz="1800" dirty="0">
                <a:solidFill>
                  <a:schemeClr val="tx1"/>
                </a:solidFill>
              </a:rPr>
              <a:t>2</a:t>
            </a:r>
            <a:r>
              <a:rPr lang="zh-CN" altLang="en-US" sz="1800" dirty="0">
                <a:solidFill>
                  <a:schemeClr val="tx1"/>
                </a:solidFill>
              </a:rPr>
              <a:t>步的工作，</a:t>
            </a:r>
            <a:r>
              <a:rPr lang="en-US" altLang="zh-CN" sz="1800" dirty="0">
                <a:solidFill>
                  <a:schemeClr val="tx1"/>
                </a:solidFill>
              </a:rPr>
              <a:t>splinter group</a:t>
            </a:r>
            <a:r>
              <a:rPr lang="zh-CN" altLang="en-US" sz="1800" dirty="0">
                <a:solidFill>
                  <a:schemeClr val="tx1"/>
                </a:solidFill>
              </a:rPr>
              <a:t>中放入点</a:t>
            </a:r>
            <a:r>
              <a:rPr lang="en-US" altLang="zh-CN" sz="1800" dirty="0">
                <a:solidFill>
                  <a:schemeClr val="tx1"/>
                </a:solidFill>
              </a:rPr>
              <a:t>3</a:t>
            </a:r>
            <a:r>
              <a:rPr lang="zh-CN" altLang="en-US" sz="1800" dirty="0">
                <a:solidFill>
                  <a:schemeClr val="tx1"/>
                </a:solidFill>
              </a:rPr>
              <a:t>。</a:t>
            </a:r>
          </a:p>
          <a:p>
            <a:pPr>
              <a:lnSpc>
                <a:spcPct val="100000"/>
              </a:lnSpc>
            </a:pPr>
            <a:r>
              <a:rPr lang="zh-CN" altLang="en-US" sz="1800" dirty="0">
                <a:solidFill>
                  <a:schemeClr val="tx1"/>
                </a:solidFill>
              </a:rPr>
              <a:t>第</a:t>
            </a:r>
            <a:r>
              <a:rPr lang="en-US" altLang="zh-CN" sz="1800" dirty="0">
                <a:solidFill>
                  <a:schemeClr val="tx1"/>
                </a:solidFill>
              </a:rPr>
              <a:t>4</a:t>
            </a:r>
            <a:r>
              <a:rPr lang="zh-CN" altLang="en-US" sz="1800" dirty="0">
                <a:solidFill>
                  <a:schemeClr val="tx1"/>
                </a:solidFill>
              </a:rPr>
              <a:t>步</a:t>
            </a:r>
            <a:r>
              <a:rPr lang="en-US" altLang="zh-CN" sz="1800" dirty="0">
                <a:solidFill>
                  <a:schemeClr val="tx1"/>
                </a:solidFill>
              </a:rPr>
              <a:t>:</a:t>
            </a:r>
            <a:r>
              <a:rPr lang="zh-CN" altLang="en-US" sz="1800" dirty="0">
                <a:solidFill>
                  <a:schemeClr val="tx1"/>
                </a:solidFill>
              </a:rPr>
              <a:t>重复第</a:t>
            </a:r>
            <a:r>
              <a:rPr lang="en-US" altLang="zh-CN" sz="1800" dirty="0">
                <a:solidFill>
                  <a:schemeClr val="tx1"/>
                </a:solidFill>
              </a:rPr>
              <a:t>2</a:t>
            </a:r>
            <a:r>
              <a:rPr lang="zh-CN" altLang="en-US" sz="1800" dirty="0">
                <a:solidFill>
                  <a:schemeClr val="tx1"/>
                </a:solidFill>
              </a:rPr>
              <a:t>步的工作，</a:t>
            </a:r>
            <a:r>
              <a:rPr lang="en-US" altLang="zh-CN" sz="1800" dirty="0">
                <a:solidFill>
                  <a:schemeClr val="tx1"/>
                </a:solidFill>
              </a:rPr>
              <a:t>splinter group</a:t>
            </a:r>
            <a:r>
              <a:rPr lang="zh-CN" altLang="en-US" sz="1800" dirty="0">
                <a:solidFill>
                  <a:schemeClr val="tx1"/>
                </a:solidFill>
              </a:rPr>
              <a:t>中放入点</a:t>
            </a:r>
            <a:r>
              <a:rPr lang="en-US" altLang="zh-CN" sz="1800" dirty="0">
                <a:solidFill>
                  <a:schemeClr val="tx1"/>
                </a:solidFill>
              </a:rPr>
              <a:t>4</a:t>
            </a:r>
            <a:r>
              <a:rPr lang="zh-CN" altLang="en-US" sz="1800" dirty="0">
                <a:solidFill>
                  <a:schemeClr val="tx1"/>
                </a:solidFill>
              </a:rPr>
              <a:t>。</a:t>
            </a:r>
          </a:p>
          <a:p>
            <a:pPr>
              <a:lnSpc>
                <a:spcPct val="100000"/>
              </a:lnSpc>
            </a:pPr>
            <a:r>
              <a:rPr lang="zh-CN" altLang="en-US" sz="1800" dirty="0">
                <a:solidFill>
                  <a:schemeClr val="tx1"/>
                </a:solidFill>
              </a:rPr>
              <a:t>第</a:t>
            </a:r>
            <a:r>
              <a:rPr lang="en-US" altLang="zh-CN" sz="1800" dirty="0">
                <a:solidFill>
                  <a:schemeClr val="tx1"/>
                </a:solidFill>
              </a:rPr>
              <a:t>5</a:t>
            </a:r>
            <a:r>
              <a:rPr lang="zh-CN" altLang="en-US" sz="1800" dirty="0">
                <a:solidFill>
                  <a:schemeClr val="tx1"/>
                </a:solidFill>
              </a:rPr>
              <a:t>步</a:t>
            </a:r>
            <a:r>
              <a:rPr lang="en-US" altLang="zh-CN" sz="1800" dirty="0">
                <a:solidFill>
                  <a:schemeClr val="tx1"/>
                </a:solidFill>
              </a:rPr>
              <a:t>:</a:t>
            </a:r>
            <a:r>
              <a:rPr lang="zh-CN" altLang="en-US" sz="1800" dirty="0">
                <a:solidFill>
                  <a:schemeClr val="tx1"/>
                </a:solidFill>
              </a:rPr>
              <a:t>没有在</a:t>
            </a:r>
            <a:r>
              <a:rPr lang="en-US" altLang="zh-CN" sz="1800" dirty="0">
                <a:solidFill>
                  <a:schemeClr val="tx1"/>
                </a:solidFill>
              </a:rPr>
              <a:t>old party</a:t>
            </a:r>
            <a:r>
              <a:rPr lang="zh-CN" altLang="en-US" sz="1800" dirty="0">
                <a:solidFill>
                  <a:schemeClr val="tx1"/>
                </a:solidFill>
              </a:rPr>
              <a:t>中的点放入了</a:t>
            </a:r>
            <a:r>
              <a:rPr lang="en-US" altLang="zh-CN" sz="1800" dirty="0">
                <a:solidFill>
                  <a:schemeClr val="tx1"/>
                </a:solidFill>
              </a:rPr>
              <a:t>splinter group</a:t>
            </a:r>
            <a:r>
              <a:rPr lang="zh-CN" altLang="en-US" sz="1800" dirty="0">
                <a:solidFill>
                  <a:schemeClr val="tx1"/>
                </a:solidFill>
              </a:rPr>
              <a:t>中且达到终止条件</a:t>
            </a:r>
            <a:r>
              <a:rPr lang="en-US" altLang="zh-CN" sz="1800" dirty="0">
                <a:solidFill>
                  <a:schemeClr val="tx1"/>
                </a:solidFill>
              </a:rPr>
              <a:t>(k-2)</a:t>
            </a:r>
            <a:r>
              <a:rPr lang="zh-CN" altLang="en-US" sz="1800" dirty="0">
                <a:solidFill>
                  <a:schemeClr val="tx1"/>
                </a:solidFill>
              </a:rPr>
              <a:t>，程序终止。如果没有到终止条件，应该从分裂好的簇中选一个直径最大的簇继续分裂</a:t>
            </a:r>
          </a:p>
          <a:p>
            <a:pPr>
              <a:lnSpc>
                <a:spcPct val="100000"/>
              </a:lnSpc>
            </a:pPr>
            <a:endParaRPr lang="en-US" altLang="zh-CN" sz="1800" dirty="0">
              <a:solidFill>
                <a:schemeClr val="tx1"/>
              </a:solidFill>
            </a:endParaRPr>
          </a:p>
          <a:p>
            <a:pPr>
              <a:lnSpc>
                <a:spcPct val="100000"/>
              </a:lnSpc>
            </a:pPr>
            <a:endParaRPr lang="zh-CN" altLang="en-US" sz="1800" dirty="0">
              <a:solidFill>
                <a:schemeClr val="tx1"/>
              </a:solidFill>
            </a:endParaRPr>
          </a:p>
        </p:txBody>
      </p:sp>
      <p:graphicFrame>
        <p:nvGraphicFramePr>
          <p:cNvPr id="4" name="Group 215">
            <a:extLst>
              <a:ext uri="{FF2B5EF4-FFF2-40B4-BE49-F238E27FC236}">
                <a16:creationId xmlns:a16="http://schemas.microsoft.com/office/drawing/2014/main" id="{3B44FD49-032B-44BD-8FE9-C4E490F08236}"/>
              </a:ext>
            </a:extLst>
          </p:cNvPr>
          <p:cNvGraphicFramePr>
            <a:graphicFrameLocks/>
          </p:cNvGraphicFramePr>
          <p:nvPr>
            <p:extLst>
              <p:ext uri="{D42A27DB-BD31-4B8C-83A1-F6EECF244321}">
                <p14:modId xmlns:p14="http://schemas.microsoft.com/office/powerpoint/2010/main" val="2785089013"/>
              </p:ext>
            </p:extLst>
          </p:nvPr>
        </p:nvGraphicFramePr>
        <p:xfrm>
          <a:off x="395536" y="4242005"/>
          <a:ext cx="1800225" cy="2194560"/>
        </p:xfrm>
        <a:graphic>
          <a:graphicData uri="http://schemas.openxmlformats.org/drawingml/2006/table">
            <a:tbl>
              <a:tblPr/>
              <a:tblGrid>
                <a:gridCol w="446087">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703263">
                  <a:extLst>
                    <a:ext uri="{9D8B030D-6E8A-4147-A177-3AD203B41FA5}">
                      <a16:colId xmlns:a16="http://schemas.microsoft.com/office/drawing/2014/main" val="20002"/>
                    </a:ext>
                  </a:extLst>
                </a:gridCol>
              </a:tblGrid>
              <a:tr h="161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属性１</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属性２</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2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１</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２</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３</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1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３</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５</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8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1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４</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５</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Text Box 7">
            <a:extLst>
              <a:ext uri="{FF2B5EF4-FFF2-40B4-BE49-F238E27FC236}">
                <a16:creationId xmlns:a16="http://schemas.microsoft.com/office/drawing/2014/main" id="{8DF5C4F3-2C66-498C-82AC-5C7F0C844A42}"/>
              </a:ext>
            </a:extLst>
          </p:cNvPr>
          <p:cNvSpPr txBox="1">
            <a:spLocks noChangeArrowheads="1"/>
          </p:cNvSpPr>
          <p:nvPr/>
        </p:nvSpPr>
        <p:spPr bwMode="auto">
          <a:xfrm>
            <a:off x="1600448" y="4883355"/>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baseline="-25000">
              <a:latin typeface="Tahoma" panose="020B0604030504040204" pitchFamily="34" charset="0"/>
            </a:endParaRPr>
          </a:p>
        </p:txBody>
      </p:sp>
      <p:graphicFrame>
        <p:nvGraphicFramePr>
          <p:cNvPr id="6" name="Group 209">
            <a:extLst>
              <a:ext uri="{FF2B5EF4-FFF2-40B4-BE49-F238E27FC236}">
                <a16:creationId xmlns:a16="http://schemas.microsoft.com/office/drawing/2014/main" id="{B6F16C11-E5D1-4510-80E7-635F75661EF4}"/>
              </a:ext>
            </a:extLst>
          </p:cNvPr>
          <p:cNvGraphicFramePr>
            <a:graphicFrameLocks/>
          </p:cNvGraphicFramePr>
          <p:nvPr>
            <p:extLst>
              <p:ext uri="{D42A27DB-BD31-4B8C-83A1-F6EECF244321}">
                <p14:modId xmlns:p14="http://schemas.microsoft.com/office/powerpoint/2010/main" val="1674857628"/>
              </p:ext>
            </p:extLst>
          </p:nvPr>
        </p:nvGraphicFramePr>
        <p:xfrm>
          <a:off x="2556123" y="4386468"/>
          <a:ext cx="6337300" cy="1944688"/>
        </p:xfrm>
        <a:graphic>
          <a:graphicData uri="http://schemas.openxmlformats.org/drawingml/2006/table">
            <a:tbl>
              <a:tblPr/>
              <a:tblGrid>
                <a:gridCol w="658813">
                  <a:extLst>
                    <a:ext uri="{9D8B030D-6E8A-4147-A177-3AD203B41FA5}">
                      <a16:colId xmlns:a16="http://schemas.microsoft.com/office/drawing/2014/main" val="20000"/>
                    </a:ext>
                  </a:extLst>
                </a:gridCol>
                <a:gridCol w="2106612">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tblGrid>
              <a:tr h="323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步骤</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具有最大直径的簇</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splinter group</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Old party</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{2,3,4,5,6,7,8}</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{1,2,3}</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{1,2,3,4}</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{1,2,3,4,5,6,7,8}</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{1,2,3,4}</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{5,6,7,8}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终止</a:t>
                      </a:r>
                    </a:p>
                  </a:txBody>
                  <a:tcPr marL="36000" marR="36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680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r>
              <a:rPr lang="zh-CN" altLang="en-US" dirty="0">
                <a:solidFill>
                  <a:srgbClr val="FF0000"/>
                </a:solidFill>
              </a:rPr>
              <a:t>例：</a:t>
            </a:r>
            <a:r>
              <a:rPr lang="zh-CN" altLang="en-US" sz="2000" dirty="0">
                <a:solidFill>
                  <a:schemeClr val="tx1"/>
                </a:solidFill>
              </a:rPr>
              <a:t>使用DIANA算法对下面的数据集进行聚类。</a:t>
            </a: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lnSpc>
                <a:spcPct val="100000"/>
              </a:lnSpc>
            </a:pPr>
            <a:r>
              <a:rPr lang="zh-CN" altLang="en-US" dirty="0"/>
              <a:t>第一步：</a:t>
            </a:r>
            <a:br>
              <a:rPr lang="en-US" altLang="zh-CN" sz="2200" dirty="0"/>
            </a:br>
            <a:r>
              <a:rPr lang="zh-CN" altLang="en-US" sz="1800" dirty="0"/>
              <a:t>最大簇：</a:t>
            </a:r>
            <a:r>
              <a:rPr lang="en-US" altLang="zh-CN" sz="1800" dirty="0"/>
              <a:t>{A,B,C,D,E}</a:t>
            </a:r>
            <a:br>
              <a:rPr lang="en-US" altLang="zh-CN" sz="1800" dirty="0"/>
            </a:br>
            <a:r>
              <a:rPr lang="zh-CN" altLang="en-US" sz="1800" dirty="0"/>
              <a:t>平均相异度最大的点：</a:t>
            </a:r>
            <a:r>
              <a:rPr lang="en-US" altLang="zh-CN" sz="1800" dirty="0"/>
              <a:t>A</a:t>
            </a:r>
          </a:p>
          <a:p>
            <a:pPr lvl="1">
              <a:lnSpc>
                <a:spcPct val="100000"/>
              </a:lnSpc>
            </a:pPr>
            <a:endParaRPr lang="en-US" altLang="zh-CN" sz="1800" dirty="0"/>
          </a:p>
          <a:p>
            <a:pPr lvl="1">
              <a:lnSpc>
                <a:spcPct val="100000"/>
              </a:lnSpc>
            </a:pPr>
            <a:endParaRPr lang="en-US" altLang="zh-CN" sz="1800" dirty="0"/>
          </a:p>
          <a:p>
            <a:pPr lvl="1">
              <a:lnSpc>
                <a:spcPct val="100000"/>
              </a:lnSpc>
            </a:pPr>
            <a:endParaRPr lang="en-US" altLang="zh-CN" sz="1800" dirty="0"/>
          </a:p>
          <a:p>
            <a:pPr lvl="1">
              <a:lnSpc>
                <a:spcPct val="100000"/>
              </a:lnSpc>
            </a:pPr>
            <a:endParaRPr lang="en-US" altLang="zh-CN" sz="1800" dirty="0"/>
          </a:p>
          <a:p>
            <a:pPr marL="432000" lvl="1" indent="0">
              <a:lnSpc>
                <a:spcPct val="100000"/>
              </a:lnSpc>
              <a:buNone/>
            </a:pPr>
            <a:r>
              <a:rPr lang="en-US" altLang="zh-CN" sz="1800" dirty="0"/>
              <a:t>    </a:t>
            </a:r>
            <a:r>
              <a:rPr lang="zh-CN" altLang="en-US" dirty="0"/>
              <a:t>因此：splinter group 为A， old party group 为B，C，D，E</a:t>
            </a:r>
          </a:p>
          <a:p>
            <a:endParaRPr lang="zh-CN" altLang="en-US" sz="2000" dirty="0">
              <a:solidFill>
                <a:schemeClr val="tx1"/>
              </a:solidFill>
            </a:endParaRPr>
          </a:p>
        </p:txBody>
      </p:sp>
      <p:graphicFrame>
        <p:nvGraphicFramePr>
          <p:cNvPr id="4" name="Group 4">
            <a:extLst>
              <a:ext uri="{FF2B5EF4-FFF2-40B4-BE49-F238E27FC236}">
                <a16:creationId xmlns:a16="http://schemas.microsoft.com/office/drawing/2014/main" id="{D050876B-2604-4973-BBB1-8C63827E4B41}"/>
              </a:ext>
            </a:extLst>
          </p:cNvPr>
          <p:cNvGraphicFramePr>
            <a:graphicFrameLocks noGrp="1"/>
          </p:cNvGraphicFramePr>
          <p:nvPr>
            <p:extLst>
              <p:ext uri="{D42A27DB-BD31-4B8C-83A1-F6EECF244321}">
                <p14:modId xmlns:p14="http://schemas.microsoft.com/office/powerpoint/2010/main" val="4232676938"/>
              </p:ext>
            </p:extLst>
          </p:nvPr>
        </p:nvGraphicFramePr>
        <p:xfrm>
          <a:off x="2555776" y="1340768"/>
          <a:ext cx="4752526" cy="2377440"/>
        </p:xfrm>
        <a:graphic>
          <a:graphicData uri="http://schemas.openxmlformats.org/drawingml/2006/table">
            <a:tbl>
              <a:tblPr/>
              <a:tblGrid>
                <a:gridCol w="1492301">
                  <a:extLst>
                    <a:ext uri="{9D8B030D-6E8A-4147-A177-3AD203B41FA5}">
                      <a16:colId xmlns:a16="http://schemas.microsoft.com/office/drawing/2014/main" val="20000"/>
                    </a:ext>
                  </a:extLst>
                </a:gridCol>
                <a:gridCol w="652045">
                  <a:extLst>
                    <a:ext uri="{9D8B030D-6E8A-4147-A177-3AD203B41FA5}">
                      <a16:colId xmlns:a16="http://schemas.microsoft.com/office/drawing/2014/main" val="20001"/>
                    </a:ext>
                  </a:extLst>
                </a:gridCol>
                <a:gridCol w="652045">
                  <a:extLst>
                    <a:ext uri="{9D8B030D-6E8A-4147-A177-3AD203B41FA5}">
                      <a16:colId xmlns:a16="http://schemas.microsoft.com/office/drawing/2014/main" val="20002"/>
                    </a:ext>
                  </a:extLst>
                </a:gridCol>
                <a:gridCol w="652045">
                  <a:extLst>
                    <a:ext uri="{9D8B030D-6E8A-4147-A177-3AD203B41FA5}">
                      <a16:colId xmlns:a16="http://schemas.microsoft.com/office/drawing/2014/main" val="20003"/>
                    </a:ext>
                  </a:extLst>
                </a:gridCol>
                <a:gridCol w="652045">
                  <a:extLst>
                    <a:ext uri="{9D8B030D-6E8A-4147-A177-3AD203B41FA5}">
                      <a16:colId xmlns:a16="http://schemas.microsoft.com/office/drawing/2014/main" val="20004"/>
                    </a:ext>
                  </a:extLst>
                </a:gridCol>
                <a:gridCol w="652045">
                  <a:extLst>
                    <a:ext uri="{9D8B030D-6E8A-4147-A177-3AD203B41FA5}">
                      <a16:colId xmlns:a16="http://schemas.microsoft.com/office/drawing/2014/main" val="20005"/>
                    </a:ext>
                  </a:extLst>
                </a:gridCol>
              </a:tblGrid>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2041">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Object 55">
            <a:extLst>
              <a:ext uri="{FF2B5EF4-FFF2-40B4-BE49-F238E27FC236}">
                <a16:creationId xmlns:a16="http://schemas.microsoft.com/office/drawing/2014/main" id="{7D1AB66F-15BF-49BC-A4FF-D8B867E3EBA9}"/>
              </a:ext>
            </a:extLst>
          </p:cNvPr>
          <p:cNvGraphicFramePr/>
          <p:nvPr>
            <p:extLst>
              <p:ext uri="{D42A27DB-BD31-4B8C-83A1-F6EECF244321}">
                <p14:modId xmlns:p14="http://schemas.microsoft.com/office/powerpoint/2010/main" val="2505838270"/>
              </p:ext>
            </p:extLst>
          </p:nvPr>
        </p:nvGraphicFramePr>
        <p:xfrm>
          <a:off x="1259632" y="4921151"/>
          <a:ext cx="4248472" cy="1244153"/>
        </p:xfrm>
        <a:graphic>
          <a:graphicData uri="http://schemas.openxmlformats.org/presentationml/2006/ole">
            <mc:AlternateContent xmlns:mc="http://schemas.openxmlformats.org/markup-compatibility/2006">
              <mc:Choice xmlns:v="urn:schemas-microsoft-com:vml" Requires="v">
                <p:oleObj spid="_x0000_s10254" name="Equation" r:id="rId3" imgW="2464435" imgH="736600" progId="Equation.DSMT4">
                  <p:embed/>
                </p:oleObj>
              </mc:Choice>
              <mc:Fallback>
                <p:oleObj name="Equation" r:id="rId3" imgW="2464435" imgH="736600" progId="Equation.DSMT4">
                  <p:embed/>
                  <p:pic>
                    <p:nvPicPr>
                      <p:cNvPr id="315446" name="Object 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921151"/>
                        <a:ext cx="4248472" cy="12441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38309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pPr marL="0" indent="0">
              <a:buNone/>
            </a:pP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lnSpc>
                <a:spcPct val="100000"/>
              </a:lnSpc>
            </a:pPr>
            <a:r>
              <a:rPr lang="zh-CN" altLang="en-US" dirty="0"/>
              <a:t>第二步：splinter group 为A, old party group 为B,C,D,E。在</a:t>
            </a:r>
            <a:r>
              <a:rPr lang="en-US" altLang="zh-CN" dirty="0"/>
              <a:t>old party</a:t>
            </a:r>
            <a:r>
              <a:rPr lang="zh-CN" altLang="en-US" dirty="0"/>
              <a:t>里选择一个点q，计算到</a:t>
            </a:r>
            <a:r>
              <a:rPr lang="en-US" altLang="zh-CN" dirty="0"/>
              <a:t>splinter</a:t>
            </a:r>
            <a:r>
              <a:rPr lang="zh-CN" altLang="en-US" dirty="0"/>
              <a:t> </a:t>
            </a:r>
            <a:r>
              <a:rPr lang="en-US" altLang="zh-CN" dirty="0"/>
              <a:t>group</a:t>
            </a:r>
            <a:r>
              <a:rPr lang="zh-CN" altLang="en-US" dirty="0"/>
              <a:t>中的点的平均距离D1，计算q 到</a:t>
            </a:r>
            <a:r>
              <a:rPr lang="en-US" altLang="zh-CN" dirty="0"/>
              <a:t>old party</a:t>
            </a:r>
            <a:r>
              <a:rPr lang="zh-CN" altLang="en-US" dirty="0"/>
              <a:t>中的点的平均距离D2，保存D2-D1的值。</a:t>
            </a: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r>
              <a:rPr lang="zh-CN" altLang="en-US" dirty="0"/>
              <a:t>因此：splinter group 为A，</a:t>
            </a:r>
            <a:r>
              <a:rPr lang="en-US" altLang="zh-CN" dirty="0"/>
              <a:t>B</a:t>
            </a:r>
            <a:r>
              <a:rPr lang="zh-CN" altLang="en-US" dirty="0"/>
              <a:t>， old party group 为C，D，E。</a:t>
            </a:r>
            <a:br>
              <a:rPr lang="en-US" altLang="zh-CN" sz="2200" dirty="0"/>
            </a:br>
            <a:endParaRPr lang="zh-CN" altLang="en-US" sz="2000" dirty="0">
              <a:solidFill>
                <a:schemeClr val="tx1"/>
              </a:solidFill>
            </a:endParaRPr>
          </a:p>
        </p:txBody>
      </p:sp>
      <p:graphicFrame>
        <p:nvGraphicFramePr>
          <p:cNvPr id="6" name="Group 4">
            <a:extLst>
              <a:ext uri="{FF2B5EF4-FFF2-40B4-BE49-F238E27FC236}">
                <a16:creationId xmlns:a16="http://schemas.microsoft.com/office/drawing/2014/main" id="{715C2119-E4BC-4476-9D4F-F34FC34F154F}"/>
              </a:ext>
            </a:extLst>
          </p:cNvPr>
          <p:cNvGraphicFramePr>
            <a:graphicFrameLocks noGrp="1"/>
          </p:cNvGraphicFramePr>
          <p:nvPr>
            <p:extLst>
              <p:ext uri="{D42A27DB-BD31-4B8C-83A1-F6EECF244321}">
                <p14:modId xmlns:p14="http://schemas.microsoft.com/office/powerpoint/2010/main" val="1968383466"/>
              </p:ext>
            </p:extLst>
          </p:nvPr>
        </p:nvGraphicFramePr>
        <p:xfrm>
          <a:off x="1907705" y="774125"/>
          <a:ext cx="4680521" cy="2377440"/>
        </p:xfrm>
        <a:graphic>
          <a:graphicData uri="http://schemas.openxmlformats.org/drawingml/2006/table">
            <a:tbl>
              <a:tblPr/>
              <a:tblGrid>
                <a:gridCol w="1469691">
                  <a:extLst>
                    <a:ext uri="{9D8B030D-6E8A-4147-A177-3AD203B41FA5}">
                      <a16:colId xmlns:a16="http://schemas.microsoft.com/office/drawing/2014/main" val="20000"/>
                    </a:ext>
                  </a:extLst>
                </a:gridCol>
                <a:gridCol w="642166">
                  <a:extLst>
                    <a:ext uri="{9D8B030D-6E8A-4147-A177-3AD203B41FA5}">
                      <a16:colId xmlns:a16="http://schemas.microsoft.com/office/drawing/2014/main" val="20001"/>
                    </a:ext>
                  </a:extLst>
                </a:gridCol>
                <a:gridCol w="642166">
                  <a:extLst>
                    <a:ext uri="{9D8B030D-6E8A-4147-A177-3AD203B41FA5}">
                      <a16:colId xmlns:a16="http://schemas.microsoft.com/office/drawing/2014/main" val="20002"/>
                    </a:ext>
                  </a:extLst>
                </a:gridCol>
                <a:gridCol w="642166">
                  <a:extLst>
                    <a:ext uri="{9D8B030D-6E8A-4147-A177-3AD203B41FA5}">
                      <a16:colId xmlns:a16="http://schemas.microsoft.com/office/drawing/2014/main" val="20003"/>
                    </a:ext>
                  </a:extLst>
                </a:gridCol>
                <a:gridCol w="642166">
                  <a:extLst>
                    <a:ext uri="{9D8B030D-6E8A-4147-A177-3AD203B41FA5}">
                      <a16:colId xmlns:a16="http://schemas.microsoft.com/office/drawing/2014/main" val="20004"/>
                    </a:ext>
                  </a:extLst>
                </a:gridCol>
                <a:gridCol w="642166">
                  <a:extLst>
                    <a:ext uri="{9D8B030D-6E8A-4147-A177-3AD203B41FA5}">
                      <a16:colId xmlns:a16="http://schemas.microsoft.com/office/drawing/2014/main" val="20005"/>
                    </a:ext>
                  </a:extLst>
                </a:gridCol>
              </a:tblGrid>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对象 7">
            <a:extLst>
              <a:ext uri="{FF2B5EF4-FFF2-40B4-BE49-F238E27FC236}">
                <a16:creationId xmlns:a16="http://schemas.microsoft.com/office/drawing/2014/main" id="{CD069B67-86A0-48BB-AC48-78CE803E33E8}"/>
              </a:ext>
            </a:extLst>
          </p:cNvPr>
          <p:cNvGraphicFramePr/>
          <p:nvPr>
            <p:extLst>
              <p:ext uri="{D42A27DB-BD31-4B8C-83A1-F6EECF244321}">
                <p14:modId xmlns:p14="http://schemas.microsoft.com/office/powerpoint/2010/main" val="2778933457"/>
              </p:ext>
            </p:extLst>
          </p:nvPr>
        </p:nvGraphicFramePr>
        <p:xfrm>
          <a:off x="1187624" y="4653136"/>
          <a:ext cx="5780087" cy="1512887"/>
        </p:xfrm>
        <a:graphic>
          <a:graphicData uri="http://schemas.openxmlformats.org/presentationml/2006/ole">
            <mc:AlternateContent xmlns:mc="http://schemas.openxmlformats.org/markup-compatibility/2006">
              <mc:Choice xmlns:v="urn:schemas-microsoft-com:vml" Requires="v">
                <p:oleObj spid="_x0000_s11278" name="Equation" r:id="rId3" imgW="81991200" imgH="21945600" progId="Equation.DSMT4">
                  <p:embed/>
                </p:oleObj>
              </mc:Choice>
              <mc:Fallback>
                <p:oleObj name="Equation" r:id="rId3" imgW="81991200" imgH="21945600" progId="Equation.DSMT4">
                  <p:embed/>
                  <p:pic>
                    <p:nvPicPr>
                      <p:cNvPr id="2" name="对象 1"/>
                      <p:cNvPicPr>
                        <a:picLocks noChangeArrowheads="1"/>
                      </p:cNvPicPr>
                      <p:nvPr/>
                    </p:nvPicPr>
                    <p:blipFill>
                      <a:blip r:embed="rId4"/>
                      <a:srcRect/>
                      <a:stretch>
                        <a:fillRect/>
                      </a:stretch>
                    </p:blipFill>
                    <p:spPr bwMode="auto">
                      <a:xfrm>
                        <a:off x="1187624" y="4653136"/>
                        <a:ext cx="5780087" cy="15128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70081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pPr marL="0" indent="0">
              <a:buNone/>
            </a:pP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lnSpc>
                <a:spcPct val="100000"/>
              </a:lnSpc>
            </a:pPr>
            <a:r>
              <a:rPr lang="zh-CN" altLang="en-US" dirty="0"/>
              <a:t>第二步：splinter group 为A, old party group 为B,C,D,E。在</a:t>
            </a:r>
            <a:r>
              <a:rPr lang="en-US" altLang="zh-CN" dirty="0"/>
              <a:t>old party</a:t>
            </a:r>
            <a:r>
              <a:rPr lang="zh-CN" altLang="en-US" dirty="0"/>
              <a:t>里选择一个点q，计算到</a:t>
            </a:r>
            <a:r>
              <a:rPr lang="en-US" altLang="zh-CN" dirty="0"/>
              <a:t>splinter</a:t>
            </a:r>
            <a:r>
              <a:rPr lang="zh-CN" altLang="en-US" dirty="0"/>
              <a:t> </a:t>
            </a:r>
            <a:r>
              <a:rPr lang="en-US" altLang="zh-CN" dirty="0"/>
              <a:t>group</a:t>
            </a:r>
            <a:r>
              <a:rPr lang="zh-CN" altLang="en-US" dirty="0"/>
              <a:t>中的点的平均距离D1，计算q 到</a:t>
            </a:r>
            <a:r>
              <a:rPr lang="en-US" altLang="zh-CN" dirty="0"/>
              <a:t>old party</a:t>
            </a:r>
            <a:r>
              <a:rPr lang="zh-CN" altLang="en-US" dirty="0"/>
              <a:t>中的点的平均距离D2，保存D2-D1的值。</a:t>
            </a: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endParaRPr lang="en-US" altLang="zh-CN" dirty="0"/>
          </a:p>
          <a:p>
            <a:pPr lvl="1">
              <a:lnSpc>
                <a:spcPct val="100000"/>
              </a:lnSpc>
            </a:pPr>
            <a:r>
              <a:rPr lang="zh-CN" altLang="en-US" dirty="0"/>
              <a:t>因此：splinter group 为A，</a:t>
            </a:r>
            <a:r>
              <a:rPr lang="en-US" altLang="zh-CN" dirty="0"/>
              <a:t>B</a:t>
            </a:r>
            <a:r>
              <a:rPr lang="zh-CN" altLang="en-US" dirty="0"/>
              <a:t>， old party group 为C，D，E。</a:t>
            </a:r>
            <a:br>
              <a:rPr lang="en-US" altLang="zh-CN" sz="2200" dirty="0"/>
            </a:br>
            <a:endParaRPr lang="zh-CN" altLang="en-US" sz="2000" dirty="0">
              <a:solidFill>
                <a:schemeClr val="tx1"/>
              </a:solidFill>
            </a:endParaRPr>
          </a:p>
        </p:txBody>
      </p:sp>
      <p:graphicFrame>
        <p:nvGraphicFramePr>
          <p:cNvPr id="6" name="Group 4">
            <a:extLst>
              <a:ext uri="{FF2B5EF4-FFF2-40B4-BE49-F238E27FC236}">
                <a16:creationId xmlns:a16="http://schemas.microsoft.com/office/drawing/2014/main" id="{715C2119-E4BC-4476-9D4F-F34FC34F154F}"/>
              </a:ext>
            </a:extLst>
          </p:cNvPr>
          <p:cNvGraphicFramePr>
            <a:graphicFrameLocks noGrp="1"/>
          </p:cNvGraphicFramePr>
          <p:nvPr/>
        </p:nvGraphicFramePr>
        <p:xfrm>
          <a:off x="1907705" y="774125"/>
          <a:ext cx="4680521" cy="2377440"/>
        </p:xfrm>
        <a:graphic>
          <a:graphicData uri="http://schemas.openxmlformats.org/drawingml/2006/table">
            <a:tbl>
              <a:tblPr/>
              <a:tblGrid>
                <a:gridCol w="1469691">
                  <a:extLst>
                    <a:ext uri="{9D8B030D-6E8A-4147-A177-3AD203B41FA5}">
                      <a16:colId xmlns:a16="http://schemas.microsoft.com/office/drawing/2014/main" val="20000"/>
                    </a:ext>
                  </a:extLst>
                </a:gridCol>
                <a:gridCol w="642166">
                  <a:extLst>
                    <a:ext uri="{9D8B030D-6E8A-4147-A177-3AD203B41FA5}">
                      <a16:colId xmlns:a16="http://schemas.microsoft.com/office/drawing/2014/main" val="20001"/>
                    </a:ext>
                  </a:extLst>
                </a:gridCol>
                <a:gridCol w="642166">
                  <a:extLst>
                    <a:ext uri="{9D8B030D-6E8A-4147-A177-3AD203B41FA5}">
                      <a16:colId xmlns:a16="http://schemas.microsoft.com/office/drawing/2014/main" val="20002"/>
                    </a:ext>
                  </a:extLst>
                </a:gridCol>
                <a:gridCol w="642166">
                  <a:extLst>
                    <a:ext uri="{9D8B030D-6E8A-4147-A177-3AD203B41FA5}">
                      <a16:colId xmlns:a16="http://schemas.microsoft.com/office/drawing/2014/main" val="20003"/>
                    </a:ext>
                  </a:extLst>
                </a:gridCol>
                <a:gridCol w="642166">
                  <a:extLst>
                    <a:ext uri="{9D8B030D-6E8A-4147-A177-3AD203B41FA5}">
                      <a16:colId xmlns:a16="http://schemas.microsoft.com/office/drawing/2014/main" val="20004"/>
                    </a:ext>
                  </a:extLst>
                </a:gridCol>
                <a:gridCol w="642166">
                  <a:extLst>
                    <a:ext uri="{9D8B030D-6E8A-4147-A177-3AD203B41FA5}">
                      <a16:colId xmlns:a16="http://schemas.microsoft.com/office/drawing/2014/main" val="20005"/>
                    </a:ext>
                  </a:extLst>
                </a:gridCol>
              </a:tblGrid>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对象 7">
            <a:extLst>
              <a:ext uri="{FF2B5EF4-FFF2-40B4-BE49-F238E27FC236}">
                <a16:creationId xmlns:a16="http://schemas.microsoft.com/office/drawing/2014/main" id="{CD069B67-86A0-48BB-AC48-78CE803E33E8}"/>
              </a:ext>
            </a:extLst>
          </p:cNvPr>
          <p:cNvGraphicFramePr/>
          <p:nvPr/>
        </p:nvGraphicFramePr>
        <p:xfrm>
          <a:off x="1187624" y="4653136"/>
          <a:ext cx="5780087" cy="1512887"/>
        </p:xfrm>
        <a:graphic>
          <a:graphicData uri="http://schemas.openxmlformats.org/presentationml/2006/ole">
            <mc:AlternateContent xmlns:mc="http://schemas.openxmlformats.org/markup-compatibility/2006">
              <mc:Choice xmlns:v="urn:schemas-microsoft-com:vml" Requires="v">
                <p:oleObj spid="_x0000_s12302" name="Equation" r:id="rId3" imgW="81991200" imgH="21945600" progId="Equation.DSMT4">
                  <p:embed/>
                </p:oleObj>
              </mc:Choice>
              <mc:Fallback>
                <p:oleObj name="Equation" r:id="rId3" imgW="81991200" imgH="21945600" progId="Equation.DSMT4">
                  <p:embed/>
                  <p:pic>
                    <p:nvPicPr>
                      <p:cNvPr id="8" name="对象 7">
                        <a:extLst>
                          <a:ext uri="{FF2B5EF4-FFF2-40B4-BE49-F238E27FC236}">
                            <a16:creationId xmlns:a16="http://schemas.microsoft.com/office/drawing/2014/main" id="{CD069B67-86A0-48BB-AC48-78CE803E33E8}"/>
                          </a:ext>
                        </a:extLst>
                      </p:cNvPr>
                      <p:cNvPicPr>
                        <a:picLocks noChangeArrowheads="1"/>
                      </p:cNvPicPr>
                      <p:nvPr/>
                    </p:nvPicPr>
                    <p:blipFill>
                      <a:blip r:embed="rId4"/>
                      <a:srcRect/>
                      <a:stretch>
                        <a:fillRect/>
                      </a:stretch>
                    </p:blipFill>
                    <p:spPr bwMode="auto">
                      <a:xfrm>
                        <a:off x="1187624" y="4653136"/>
                        <a:ext cx="5780087" cy="15128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87107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pPr marL="0" indent="0">
              <a:buNone/>
            </a:pP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lnSpc>
                <a:spcPct val="100000"/>
              </a:lnSpc>
            </a:pPr>
            <a:r>
              <a:rPr lang="zh-CN" altLang="en-US" dirty="0"/>
              <a:t>第三步：splinter group 为A</a:t>
            </a:r>
            <a:r>
              <a:rPr lang="en-US" altLang="zh-CN" dirty="0"/>
              <a:t>,B</a:t>
            </a:r>
            <a:r>
              <a:rPr lang="zh-CN" altLang="en-US" dirty="0"/>
              <a:t>, old party group 为C,D,E。在</a:t>
            </a:r>
            <a:r>
              <a:rPr lang="en-US" altLang="zh-CN" dirty="0"/>
              <a:t>old party</a:t>
            </a:r>
            <a:r>
              <a:rPr lang="zh-CN" altLang="en-US" dirty="0"/>
              <a:t>里选择一个点q，计算到</a:t>
            </a:r>
            <a:r>
              <a:rPr lang="en-US" altLang="zh-CN" dirty="0"/>
              <a:t>splinter</a:t>
            </a:r>
            <a:r>
              <a:rPr lang="zh-CN" altLang="en-US" dirty="0"/>
              <a:t> </a:t>
            </a:r>
            <a:r>
              <a:rPr lang="en-US" altLang="zh-CN" dirty="0"/>
              <a:t>group</a:t>
            </a:r>
            <a:r>
              <a:rPr lang="zh-CN" altLang="en-US" dirty="0"/>
              <a:t>中的点的平均距离D，计算q到</a:t>
            </a:r>
            <a:r>
              <a:rPr lang="en-US" altLang="zh-CN" dirty="0"/>
              <a:t>old party</a:t>
            </a:r>
            <a:r>
              <a:rPr lang="zh-CN" altLang="en-US" dirty="0"/>
              <a:t>中的点的平均距离D2，保存D2-D1的值。</a:t>
            </a:r>
            <a:br>
              <a:rPr lang="en-US" altLang="zh-CN" dirty="0"/>
            </a:br>
            <a:br>
              <a:rPr lang="en-US" altLang="zh-CN" dirty="0"/>
            </a:br>
            <a:br>
              <a:rPr lang="en-US" altLang="zh-CN" dirty="0"/>
            </a:br>
            <a:br>
              <a:rPr lang="en-US" altLang="zh-CN" dirty="0"/>
            </a:br>
            <a:endParaRPr lang="en-US" altLang="zh-CN" dirty="0"/>
          </a:p>
          <a:p>
            <a:pPr lvl="1">
              <a:lnSpc>
                <a:spcPct val="100000"/>
              </a:lnSpc>
            </a:pPr>
            <a:r>
              <a:rPr lang="zh-CN" altLang="en-US" dirty="0"/>
              <a:t>因此：由于D2-D1均为负值，因此没有新的</a:t>
            </a:r>
            <a:r>
              <a:rPr lang="en-US" altLang="zh-CN" dirty="0"/>
              <a:t>old party</a:t>
            </a:r>
            <a:r>
              <a:rPr lang="zh-CN" altLang="en-US" dirty="0"/>
              <a:t>的点被分配给</a:t>
            </a:r>
            <a:r>
              <a:rPr lang="en-US" altLang="zh-CN" dirty="0"/>
              <a:t>splinter group</a:t>
            </a:r>
            <a:r>
              <a:rPr lang="zh-CN" altLang="en-US" dirty="0"/>
              <a:t>，一次分裂结束，如右上图。</a:t>
            </a:r>
            <a:endParaRPr lang="en-US" altLang="zh-CN" dirty="0"/>
          </a:p>
        </p:txBody>
      </p:sp>
      <p:graphicFrame>
        <p:nvGraphicFramePr>
          <p:cNvPr id="9" name="Group 4">
            <a:extLst>
              <a:ext uri="{FF2B5EF4-FFF2-40B4-BE49-F238E27FC236}">
                <a16:creationId xmlns:a16="http://schemas.microsoft.com/office/drawing/2014/main" id="{C9FB34C1-5AF7-45CB-BA09-9B9F0CF4C900}"/>
              </a:ext>
            </a:extLst>
          </p:cNvPr>
          <p:cNvGraphicFramePr>
            <a:graphicFrameLocks noGrp="1"/>
          </p:cNvGraphicFramePr>
          <p:nvPr>
            <p:extLst>
              <p:ext uri="{D42A27DB-BD31-4B8C-83A1-F6EECF244321}">
                <p14:modId xmlns:p14="http://schemas.microsoft.com/office/powerpoint/2010/main" val="1996085978"/>
              </p:ext>
            </p:extLst>
          </p:nvPr>
        </p:nvGraphicFramePr>
        <p:xfrm>
          <a:off x="1907705" y="774125"/>
          <a:ext cx="4680521" cy="2377440"/>
        </p:xfrm>
        <a:graphic>
          <a:graphicData uri="http://schemas.openxmlformats.org/drawingml/2006/table">
            <a:tbl>
              <a:tblPr/>
              <a:tblGrid>
                <a:gridCol w="1469691">
                  <a:extLst>
                    <a:ext uri="{9D8B030D-6E8A-4147-A177-3AD203B41FA5}">
                      <a16:colId xmlns:a16="http://schemas.microsoft.com/office/drawing/2014/main" val="20000"/>
                    </a:ext>
                  </a:extLst>
                </a:gridCol>
                <a:gridCol w="642166">
                  <a:extLst>
                    <a:ext uri="{9D8B030D-6E8A-4147-A177-3AD203B41FA5}">
                      <a16:colId xmlns:a16="http://schemas.microsoft.com/office/drawing/2014/main" val="20001"/>
                    </a:ext>
                  </a:extLst>
                </a:gridCol>
                <a:gridCol w="642166">
                  <a:extLst>
                    <a:ext uri="{9D8B030D-6E8A-4147-A177-3AD203B41FA5}">
                      <a16:colId xmlns:a16="http://schemas.microsoft.com/office/drawing/2014/main" val="20002"/>
                    </a:ext>
                  </a:extLst>
                </a:gridCol>
                <a:gridCol w="642166">
                  <a:extLst>
                    <a:ext uri="{9D8B030D-6E8A-4147-A177-3AD203B41FA5}">
                      <a16:colId xmlns:a16="http://schemas.microsoft.com/office/drawing/2014/main" val="20003"/>
                    </a:ext>
                  </a:extLst>
                </a:gridCol>
                <a:gridCol w="642166">
                  <a:extLst>
                    <a:ext uri="{9D8B030D-6E8A-4147-A177-3AD203B41FA5}">
                      <a16:colId xmlns:a16="http://schemas.microsoft.com/office/drawing/2014/main" val="20004"/>
                    </a:ext>
                  </a:extLst>
                </a:gridCol>
                <a:gridCol w="642166">
                  <a:extLst>
                    <a:ext uri="{9D8B030D-6E8A-4147-A177-3AD203B41FA5}">
                      <a16:colId xmlns:a16="http://schemas.microsoft.com/office/drawing/2014/main" val="20005"/>
                    </a:ext>
                  </a:extLst>
                </a:gridCol>
              </a:tblGrid>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 name="对象 10">
            <a:extLst>
              <a:ext uri="{FF2B5EF4-FFF2-40B4-BE49-F238E27FC236}">
                <a16:creationId xmlns:a16="http://schemas.microsoft.com/office/drawing/2014/main" id="{717CEA34-46FA-4F60-95C5-76EB837A9B25}"/>
              </a:ext>
            </a:extLst>
          </p:cNvPr>
          <p:cNvGraphicFramePr/>
          <p:nvPr>
            <p:extLst>
              <p:ext uri="{D42A27DB-BD31-4B8C-83A1-F6EECF244321}">
                <p14:modId xmlns:p14="http://schemas.microsoft.com/office/powerpoint/2010/main" val="3074872983"/>
              </p:ext>
            </p:extLst>
          </p:nvPr>
        </p:nvGraphicFramePr>
        <p:xfrm>
          <a:off x="1187624" y="4725144"/>
          <a:ext cx="5544616" cy="1152128"/>
        </p:xfrm>
        <a:graphic>
          <a:graphicData uri="http://schemas.openxmlformats.org/presentationml/2006/ole">
            <mc:AlternateContent xmlns:mc="http://schemas.openxmlformats.org/markup-compatibility/2006">
              <mc:Choice xmlns:v="urn:schemas-microsoft-com:vml" Requires="v">
                <p:oleObj spid="_x0000_s13326" r:id="rId3" imgW="3288665" imgH="685800" progId="Equation.3">
                  <p:embed/>
                </p:oleObj>
              </mc:Choice>
              <mc:Fallback>
                <p:oleObj r:id="rId3" imgW="3288665" imgH="685800" progId="Equation.3">
                  <p:embed/>
                  <p:pic>
                    <p:nvPicPr>
                      <p:cNvPr id="3" name="对象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725144"/>
                        <a:ext cx="5544616" cy="1152128"/>
                      </a:xfrm>
                      <a:prstGeom prst="rect">
                        <a:avLst/>
                      </a:prstGeom>
                      <a:noFill/>
                      <a:ln>
                        <a:noFill/>
                      </a:ln>
                      <a:effectLst/>
                    </p:spPr>
                  </p:pic>
                </p:oleObj>
              </mc:Fallback>
            </mc:AlternateContent>
          </a:graphicData>
        </a:graphic>
      </p:graphicFrame>
      <p:grpSp>
        <p:nvGrpSpPr>
          <p:cNvPr id="6" name="组合 5">
            <a:extLst>
              <a:ext uri="{FF2B5EF4-FFF2-40B4-BE49-F238E27FC236}">
                <a16:creationId xmlns:a16="http://schemas.microsoft.com/office/drawing/2014/main" id="{E82BF042-9B02-4754-850E-E393BDA6FEC8}"/>
              </a:ext>
            </a:extLst>
          </p:cNvPr>
          <p:cNvGrpSpPr/>
          <p:nvPr/>
        </p:nvGrpSpPr>
        <p:grpSpPr>
          <a:xfrm>
            <a:off x="7125446" y="1284982"/>
            <a:ext cx="1538287" cy="1355725"/>
            <a:chOff x="2906713" y="3213100"/>
            <a:chExt cx="1538287" cy="1355725"/>
          </a:xfrm>
        </p:grpSpPr>
        <p:sp>
          <p:nvSpPr>
            <p:cNvPr id="7" name="Line 58">
              <a:extLst>
                <a:ext uri="{FF2B5EF4-FFF2-40B4-BE49-F238E27FC236}">
                  <a16:creationId xmlns:a16="http://schemas.microsoft.com/office/drawing/2014/main" id="{ED165FE3-8B33-4137-B18D-60BE200ED15D}"/>
                </a:ext>
              </a:extLst>
            </p:cNvPr>
            <p:cNvSpPr>
              <a:spLocks noChangeShapeType="1"/>
            </p:cNvSpPr>
            <p:nvPr/>
          </p:nvSpPr>
          <p:spPr bwMode="auto">
            <a:xfrm>
              <a:off x="3203575" y="3862388"/>
              <a:ext cx="0" cy="2873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9">
              <a:extLst>
                <a:ext uri="{FF2B5EF4-FFF2-40B4-BE49-F238E27FC236}">
                  <a16:creationId xmlns:a16="http://schemas.microsoft.com/office/drawing/2014/main" id="{8108FB59-A151-4976-996E-6CB566C7F75E}"/>
                </a:ext>
              </a:extLst>
            </p:cNvPr>
            <p:cNvSpPr>
              <a:spLocks noChangeShapeType="1"/>
            </p:cNvSpPr>
            <p:nvPr/>
          </p:nvSpPr>
          <p:spPr bwMode="auto">
            <a:xfrm>
              <a:off x="4067175" y="3860800"/>
              <a:ext cx="1588" cy="2873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55">
              <a:extLst>
                <a:ext uri="{FF2B5EF4-FFF2-40B4-BE49-F238E27FC236}">
                  <a16:creationId xmlns:a16="http://schemas.microsoft.com/office/drawing/2014/main" id="{16AE20ED-4C91-4E7C-AB42-80EFB1F499CD}"/>
                </a:ext>
              </a:extLst>
            </p:cNvPr>
            <p:cNvSpPr txBox="1">
              <a:spLocks noChangeArrowheads="1"/>
            </p:cNvSpPr>
            <p:nvPr/>
          </p:nvSpPr>
          <p:spPr bwMode="auto">
            <a:xfrm>
              <a:off x="3132138" y="3213100"/>
              <a:ext cx="969962" cy="420688"/>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ABCDE</a:t>
              </a:r>
            </a:p>
          </p:txBody>
        </p:sp>
        <p:sp>
          <p:nvSpPr>
            <p:cNvPr id="12" name="Line 56">
              <a:extLst>
                <a:ext uri="{FF2B5EF4-FFF2-40B4-BE49-F238E27FC236}">
                  <a16:creationId xmlns:a16="http://schemas.microsoft.com/office/drawing/2014/main" id="{75437AC5-0025-45FE-BA5D-D7EDB20C9A28}"/>
                </a:ext>
              </a:extLst>
            </p:cNvPr>
            <p:cNvSpPr>
              <a:spLocks noChangeShapeType="1"/>
            </p:cNvSpPr>
            <p:nvPr/>
          </p:nvSpPr>
          <p:spPr bwMode="auto">
            <a:xfrm>
              <a:off x="3635375" y="3644900"/>
              <a:ext cx="1588" cy="215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57">
              <a:extLst>
                <a:ext uri="{FF2B5EF4-FFF2-40B4-BE49-F238E27FC236}">
                  <a16:creationId xmlns:a16="http://schemas.microsoft.com/office/drawing/2014/main" id="{FD568000-89B0-4BEA-8ED9-E0D24E81ED8D}"/>
                </a:ext>
              </a:extLst>
            </p:cNvPr>
            <p:cNvSpPr>
              <a:spLocks noChangeShapeType="1"/>
            </p:cNvSpPr>
            <p:nvPr/>
          </p:nvSpPr>
          <p:spPr bwMode="auto">
            <a:xfrm>
              <a:off x="3203575" y="3860800"/>
              <a:ext cx="863600"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60">
              <a:extLst>
                <a:ext uri="{FF2B5EF4-FFF2-40B4-BE49-F238E27FC236}">
                  <a16:creationId xmlns:a16="http://schemas.microsoft.com/office/drawing/2014/main" id="{F7288E5D-B7B4-4C7B-84A2-E9BC9B62850D}"/>
                </a:ext>
              </a:extLst>
            </p:cNvPr>
            <p:cNvSpPr txBox="1">
              <a:spLocks noChangeArrowheads="1"/>
            </p:cNvSpPr>
            <p:nvPr/>
          </p:nvSpPr>
          <p:spPr bwMode="auto">
            <a:xfrm>
              <a:off x="2906713" y="4149725"/>
              <a:ext cx="512762" cy="419100"/>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AB</a:t>
              </a:r>
            </a:p>
          </p:txBody>
        </p:sp>
        <p:sp>
          <p:nvSpPr>
            <p:cNvPr id="15" name="Text Box 61">
              <a:extLst>
                <a:ext uri="{FF2B5EF4-FFF2-40B4-BE49-F238E27FC236}">
                  <a16:creationId xmlns:a16="http://schemas.microsoft.com/office/drawing/2014/main" id="{BAF220A3-6468-4BBA-B437-02F0E42D4151}"/>
                </a:ext>
              </a:extLst>
            </p:cNvPr>
            <p:cNvSpPr txBox="1">
              <a:spLocks noChangeArrowheads="1"/>
            </p:cNvSpPr>
            <p:nvPr/>
          </p:nvSpPr>
          <p:spPr bwMode="auto">
            <a:xfrm>
              <a:off x="3779838" y="4149725"/>
              <a:ext cx="665162" cy="419100"/>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CDE</a:t>
              </a:r>
            </a:p>
          </p:txBody>
        </p:sp>
      </p:grpSp>
    </p:spTree>
    <p:extLst>
      <p:ext uri="{BB962C8B-B14F-4D97-AF65-F5344CB8AC3E}">
        <p14:creationId xmlns:p14="http://schemas.microsoft.com/office/powerpoint/2010/main" val="2504250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pPr marL="0" indent="0">
              <a:buNone/>
            </a:pP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r>
              <a:rPr lang="zh-CN" altLang="en-US" dirty="0"/>
              <a:t>第四步：</a:t>
            </a:r>
            <a:endParaRPr lang="en-US" altLang="zh-CN" dirty="0"/>
          </a:p>
          <a:p>
            <a:pPr lvl="2"/>
            <a:r>
              <a:rPr lang="zh-CN" altLang="en-US" dirty="0"/>
              <a:t>选择直径最大的簇CDE</a:t>
            </a:r>
          </a:p>
          <a:p>
            <a:pPr lvl="2"/>
            <a:r>
              <a:rPr lang="zh-CN" altLang="en-US" dirty="0"/>
              <a:t>选择最大簇中平均相异度最大的点E</a:t>
            </a:r>
          </a:p>
          <a:p>
            <a:pPr>
              <a:buNone/>
            </a:pPr>
            <a:endParaRPr lang="zh-CN" altLang="en-US" sz="2400" dirty="0">
              <a:latin typeface="楷体_GB2312" pitchFamily="1" charset="-122"/>
              <a:ea typeface="楷体_GB2312" pitchFamily="1" charset="-122"/>
            </a:endParaRPr>
          </a:p>
          <a:p>
            <a:pPr lvl="1">
              <a:lnSpc>
                <a:spcPct val="100000"/>
              </a:lnSpc>
            </a:pPr>
            <a:endParaRPr lang="zh-CN" altLang="en-US" sz="2000" dirty="0">
              <a:solidFill>
                <a:schemeClr val="tx1"/>
              </a:solidFill>
            </a:endParaRPr>
          </a:p>
        </p:txBody>
      </p:sp>
      <p:graphicFrame>
        <p:nvGraphicFramePr>
          <p:cNvPr id="6" name="Group 4">
            <a:extLst>
              <a:ext uri="{FF2B5EF4-FFF2-40B4-BE49-F238E27FC236}">
                <a16:creationId xmlns:a16="http://schemas.microsoft.com/office/drawing/2014/main" id="{715C2119-E4BC-4476-9D4F-F34FC34F154F}"/>
              </a:ext>
            </a:extLst>
          </p:cNvPr>
          <p:cNvGraphicFramePr>
            <a:graphicFrameLocks noGrp="1"/>
          </p:cNvGraphicFramePr>
          <p:nvPr/>
        </p:nvGraphicFramePr>
        <p:xfrm>
          <a:off x="1907705" y="774125"/>
          <a:ext cx="4680521" cy="2377440"/>
        </p:xfrm>
        <a:graphic>
          <a:graphicData uri="http://schemas.openxmlformats.org/drawingml/2006/table">
            <a:tbl>
              <a:tblPr/>
              <a:tblGrid>
                <a:gridCol w="1469691">
                  <a:extLst>
                    <a:ext uri="{9D8B030D-6E8A-4147-A177-3AD203B41FA5}">
                      <a16:colId xmlns:a16="http://schemas.microsoft.com/office/drawing/2014/main" val="20000"/>
                    </a:ext>
                  </a:extLst>
                </a:gridCol>
                <a:gridCol w="642166">
                  <a:extLst>
                    <a:ext uri="{9D8B030D-6E8A-4147-A177-3AD203B41FA5}">
                      <a16:colId xmlns:a16="http://schemas.microsoft.com/office/drawing/2014/main" val="20001"/>
                    </a:ext>
                  </a:extLst>
                </a:gridCol>
                <a:gridCol w="642166">
                  <a:extLst>
                    <a:ext uri="{9D8B030D-6E8A-4147-A177-3AD203B41FA5}">
                      <a16:colId xmlns:a16="http://schemas.microsoft.com/office/drawing/2014/main" val="20002"/>
                    </a:ext>
                  </a:extLst>
                </a:gridCol>
                <a:gridCol w="642166">
                  <a:extLst>
                    <a:ext uri="{9D8B030D-6E8A-4147-A177-3AD203B41FA5}">
                      <a16:colId xmlns:a16="http://schemas.microsoft.com/office/drawing/2014/main" val="20003"/>
                    </a:ext>
                  </a:extLst>
                </a:gridCol>
                <a:gridCol w="642166">
                  <a:extLst>
                    <a:ext uri="{9D8B030D-6E8A-4147-A177-3AD203B41FA5}">
                      <a16:colId xmlns:a16="http://schemas.microsoft.com/office/drawing/2014/main" val="20004"/>
                    </a:ext>
                  </a:extLst>
                </a:gridCol>
                <a:gridCol w="642166">
                  <a:extLst>
                    <a:ext uri="{9D8B030D-6E8A-4147-A177-3AD203B41FA5}">
                      <a16:colId xmlns:a16="http://schemas.microsoft.com/office/drawing/2014/main" val="20005"/>
                    </a:ext>
                  </a:extLst>
                </a:gridCol>
              </a:tblGrid>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 name="组合 4">
            <a:extLst>
              <a:ext uri="{FF2B5EF4-FFF2-40B4-BE49-F238E27FC236}">
                <a16:creationId xmlns:a16="http://schemas.microsoft.com/office/drawing/2014/main" id="{139035AC-8529-4F16-BEB9-B6FFE5CBA283}"/>
              </a:ext>
            </a:extLst>
          </p:cNvPr>
          <p:cNvGrpSpPr/>
          <p:nvPr/>
        </p:nvGrpSpPr>
        <p:grpSpPr>
          <a:xfrm>
            <a:off x="6622428" y="3987499"/>
            <a:ext cx="2025650" cy="2305050"/>
            <a:chOff x="2906713" y="3213100"/>
            <a:chExt cx="2025650" cy="2305050"/>
          </a:xfrm>
        </p:grpSpPr>
        <p:sp>
          <p:nvSpPr>
            <p:cNvPr id="7" name="Text Box 55">
              <a:extLst>
                <a:ext uri="{FF2B5EF4-FFF2-40B4-BE49-F238E27FC236}">
                  <a16:creationId xmlns:a16="http://schemas.microsoft.com/office/drawing/2014/main" id="{BD64165B-3B52-4D27-8849-7F06D955DDB8}"/>
                </a:ext>
              </a:extLst>
            </p:cNvPr>
            <p:cNvSpPr txBox="1">
              <a:spLocks noChangeArrowheads="1"/>
            </p:cNvSpPr>
            <p:nvPr/>
          </p:nvSpPr>
          <p:spPr bwMode="auto">
            <a:xfrm>
              <a:off x="3132138" y="3213100"/>
              <a:ext cx="969962" cy="420688"/>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ABCDE</a:t>
              </a:r>
            </a:p>
          </p:txBody>
        </p:sp>
        <p:grpSp>
          <p:nvGrpSpPr>
            <p:cNvPr id="8" name="Group 56">
              <a:extLst>
                <a:ext uri="{FF2B5EF4-FFF2-40B4-BE49-F238E27FC236}">
                  <a16:creationId xmlns:a16="http://schemas.microsoft.com/office/drawing/2014/main" id="{D81C74EF-BF5B-4C1E-ADA3-2EC3FD925614}"/>
                </a:ext>
              </a:extLst>
            </p:cNvPr>
            <p:cNvGrpSpPr/>
            <p:nvPr/>
          </p:nvGrpSpPr>
          <p:grpSpPr bwMode="auto">
            <a:xfrm>
              <a:off x="3203575" y="3644900"/>
              <a:ext cx="863600" cy="504825"/>
              <a:chOff x="0" y="0"/>
              <a:chExt cx="1361" cy="794"/>
            </a:xfrm>
          </p:grpSpPr>
          <p:sp>
            <p:nvSpPr>
              <p:cNvPr id="20" name="Line 57">
                <a:extLst>
                  <a:ext uri="{FF2B5EF4-FFF2-40B4-BE49-F238E27FC236}">
                    <a16:creationId xmlns:a16="http://schemas.microsoft.com/office/drawing/2014/main" id="{E78C0FCD-C6F4-4FBB-9B1F-D12935618285}"/>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58">
                <a:extLst>
                  <a:ext uri="{FF2B5EF4-FFF2-40B4-BE49-F238E27FC236}">
                    <a16:creationId xmlns:a16="http://schemas.microsoft.com/office/drawing/2014/main" id="{C9570020-479B-49A8-92B8-A28103C182AA}"/>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59">
                <a:extLst>
                  <a:ext uri="{FF2B5EF4-FFF2-40B4-BE49-F238E27FC236}">
                    <a16:creationId xmlns:a16="http://schemas.microsoft.com/office/drawing/2014/main" id="{C203B58C-BEED-4357-84B4-18AE21B1B679}"/>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60">
                <a:extLst>
                  <a:ext uri="{FF2B5EF4-FFF2-40B4-BE49-F238E27FC236}">
                    <a16:creationId xmlns:a16="http://schemas.microsoft.com/office/drawing/2014/main" id="{F42CDDB8-7EB5-409D-A179-31A7A81D98A6}"/>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Group 61">
              <a:extLst>
                <a:ext uri="{FF2B5EF4-FFF2-40B4-BE49-F238E27FC236}">
                  <a16:creationId xmlns:a16="http://schemas.microsoft.com/office/drawing/2014/main" id="{0678CBEA-0370-4A22-B398-4A2F70710C9F}"/>
                </a:ext>
              </a:extLst>
            </p:cNvPr>
            <p:cNvGrpSpPr/>
            <p:nvPr/>
          </p:nvGrpSpPr>
          <p:grpSpPr bwMode="auto">
            <a:xfrm>
              <a:off x="2906713" y="4149725"/>
              <a:ext cx="1538287" cy="419100"/>
              <a:chOff x="0" y="0"/>
              <a:chExt cx="2424" cy="662"/>
            </a:xfrm>
          </p:grpSpPr>
          <p:sp>
            <p:nvSpPr>
              <p:cNvPr id="18" name="Text Box 62">
                <a:extLst>
                  <a:ext uri="{FF2B5EF4-FFF2-40B4-BE49-F238E27FC236}">
                    <a16:creationId xmlns:a16="http://schemas.microsoft.com/office/drawing/2014/main" id="{615B930D-87C7-45DB-985E-944FBA4B2F2D}"/>
                  </a:ext>
                </a:extLst>
              </p:cNvPr>
              <p:cNvSpPr txBox="1">
                <a:spLocks noChangeArrowheads="1"/>
              </p:cNvSpPr>
              <p:nvPr/>
            </p:nvSpPr>
            <p:spPr bwMode="auto">
              <a:xfrm>
                <a:off x="0" y="0"/>
                <a:ext cx="80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AB</a:t>
                </a:r>
                <a:endParaRPr lang="zh-CN" altLang="en-US" sz="2400" dirty="0">
                  <a:latin typeface="Times New Roman" panose="02020603050405020304" pitchFamily="18" charset="0"/>
                  <a:ea typeface="宋体" panose="02010600030101010101" pitchFamily="2" charset="-122"/>
                </a:endParaRPr>
              </a:p>
            </p:txBody>
          </p:sp>
          <p:sp>
            <p:nvSpPr>
              <p:cNvPr id="19" name="Text Box 63">
                <a:extLst>
                  <a:ext uri="{FF2B5EF4-FFF2-40B4-BE49-F238E27FC236}">
                    <a16:creationId xmlns:a16="http://schemas.microsoft.com/office/drawing/2014/main" id="{81E3AAB6-07EE-40E0-8374-08471350FF60}"/>
                  </a:ext>
                </a:extLst>
              </p:cNvPr>
              <p:cNvSpPr txBox="1">
                <a:spLocks noChangeArrowheads="1"/>
              </p:cNvSpPr>
              <p:nvPr/>
            </p:nvSpPr>
            <p:spPr bwMode="auto">
              <a:xfrm>
                <a:off x="1376" y="0"/>
                <a:ext cx="104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CDE</a:t>
                </a:r>
              </a:p>
            </p:txBody>
          </p:sp>
        </p:grpSp>
        <p:grpSp>
          <p:nvGrpSpPr>
            <p:cNvPr id="10" name="Group 64">
              <a:extLst>
                <a:ext uri="{FF2B5EF4-FFF2-40B4-BE49-F238E27FC236}">
                  <a16:creationId xmlns:a16="http://schemas.microsoft.com/office/drawing/2014/main" id="{305111A2-B695-4141-9312-E3CCCF60EEF0}"/>
                </a:ext>
              </a:extLst>
            </p:cNvPr>
            <p:cNvGrpSpPr/>
            <p:nvPr/>
          </p:nvGrpSpPr>
          <p:grpSpPr bwMode="auto">
            <a:xfrm>
              <a:off x="3708400" y="4581525"/>
              <a:ext cx="863600" cy="504825"/>
              <a:chOff x="0" y="0"/>
              <a:chExt cx="1361" cy="794"/>
            </a:xfrm>
          </p:grpSpPr>
          <p:sp>
            <p:nvSpPr>
              <p:cNvPr id="14" name="Line 65">
                <a:extLst>
                  <a:ext uri="{FF2B5EF4-FFF2-40B4-BE49-F238E27FC236}">
                    <a16:creationId xmlns:a16="http://schemas.microsoft.com/office/drawing/2014/main" id="{B551437C-D8E7-4966-928F-E7D941A5FEA0}"/>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66">
                <a:extLst>
                  <a:ext uri="{FF2B5EF4-FFF2-40B4-BE49-F238E27FC236}">
                    <a16:creationId xmlns:a16="http://schemas.microsoft.com/office/drawing/2014/main" id="{A135A5A2-4448-4263-9D2D-68C515542622}"/>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67">
                <a:extLst>
                  <a:ext uri="{FF2B5EF4-FFF2-40B4-BE49-F238E27FC236}">
                    <a16:creationId xmlns:a16="http://schemas.microsoft.com/office/drawing/2014/main" id="{6DC93788-410D-47C3-922C-E8681A24A102}"/>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68">
                <a:extLst>
                  <a:ext uri="{FF2B5EF4-FFF2-40B4-BE49-F238E27FC236}">
                    <a16:creationId xmlns:a16="http://schemas.microsoft.com/office/drawing/2014/main" id="{03C3488B-4652-4150-ADCA-166222333EBA}"/>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 name="Group 69">
              <a:extLst>
                <a:ext uri="{FF2B5EF4-FFF2-40B4-BE49-F238E27FC236}">
                  <a16:creationId xmlns:a16="http://schemas.microsoft.com/office/drawing/2014/main" id="{65B4C542-9176-4A3C-82C5-312CCD2CA473}"/>
                </a:ext>
              </a:extLst>
            </p:cNvPr>
            <p:cNvGrpSpPr/>
            <p:nvPr/>
          </p:nvGrpSpPr>
          <p:grpSpPr bwMode="auto">
            <a:xfrm>
              <a:off x="3392488" y="5097463"/>
              <a:ext cx="1539875" cy="420687"/>
              <a:chOff x="0" y="0"/>
              <a:chExt cx="2424" cy="662"/>
            </a:xfrm>
          </p:grpSpPr>
          <p:sp>
            <p:nvSpPr>
              <p:cNvPr id="12" name="Text Box 70">
                <a:extLst>
                  <a:ext uri="{FF2B5EF4-FFF2-40B4-BE49-F238E27FC236}">
                    <a16:creationId xmlns:a16="http://schemas.microsoft.com/office/drawing/2014/main" id="{365716C9-E89E-4C47-B74C-DDC2BF7C8DA5}"/>
                  </a:ext>
                </a:extLst>
              </p:cNvPr>
              <p:cNvSpPr txBox="1">
                <a:spLocks noChangeArrowheads="1"/>
              </p:cNvSpPr>
              <p:nvPr/>
            </p:nvSpPr>
            <p:spPr bwMode="auto">
              <a:xfrm>
                <a:off x="0" y="0"/>
                <a:ext cx="80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CD</a:t>
                </a:r>
                <a:endParaRPr lang="zh-CN" altLang="en-US" sz="2400">
                  <a:latin typeface="Times New Roman" panose="02020603050405020304" pitchFamily="18" charset="0"/>
                  <a:ea typeface="宋体" panose="02010600030101010101" pitchFamily="2" charset="-122"/>
                </a:endParaRPr>
              </a:p>
            </p:txBody>
          </p:sp>
          <p:sp>
            <p:nvSpPr>
              <p:cNvPr id="13" name="Text Box 71">
                <a:extLst>
                  <a:ext uri="{FF2B5EF4-FFF2-40B4-BE49-F238E27FC236}">
                    <a16:creationId xmlns:a16="http://schemas.microsoft.com/office/drawing/2014/main" id="{31F891E6-4222-4489-8E1A-643BEFACBD02}"/>
                  </a:ext>
                </a:extLst>
              </p:cNvPr>
              <p:cNvSpPr txBox="1">
                <a:spLocks noChangeArrowheads="1"/>
              </p:cNvSpPr>
              <p:nvPr/>
            </p:nvSpPr>
            <p:spPr bwMode="auto">
              <a:xfrm>
                <a:off x="1376" y="0"/>
                <a:ext cx="104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 E</a:t>
                </a:r>
              </a:p>
            </p:txBody>
          </p:sp>
        </p:grpSp>
      </p:grpSp>
    </p:spTree>
    <p:extLst>
      <p:ext uri="{BB962C8B-B14F-4D97-AF65-F5344CB8AC3E}">
        <p14:creationId xmlns:p14="http://schemas.microsoft.com/office/powerpoint/2010/main" val="1741239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9DF9-8A93-4E5A-A35A-208D218A5D22}"/>
              </a:ext>
            </a:extLst>
          </p:cNvPr>
          <p:cNvSpPr>
            <a:spLocks noGrp="1"/>
          </p:cNvSpPr>
          <p:nvPr>
            <p:ph type="title"/>
          </p:nvPr>
        </p:nvSpPr>
        <p:spPr/>
        <p:txBody>
          <a:bodyPr/>
          <a:lstStyle/>
          <a:p>
            <a:r>
              <a:rPr lang="en-US" altLang="zh-CN" dirty="0"/>
              <a:t>DINAN</a:t>
            </a:r>
            <a:r>
              <a:rPr lang="zh-CN" altLang="en-US" dirty="0"/>
              <a:t>算法</a:t>
            </a:r>
            <a:r>
              <a:rPr lang="en-US" altLang="zh-CN" dirty="0"/>
              <a:t>-</a:t>
            </a:r>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D978D70-5C5C-46AF-8008-901C6DF1A2D3}"/>
              </a:ext>
            </a:extLst>
          </p:cNvPr>
          <p:cNvSpPr>
            <a:spLocks noGrp="1"/>
          </p:cNvSpPr>
          <p:nvPr>
            <p:ph sz="quarter" idx="10"/>
          </p:nvPr>
        </p:nvSpPr>
        <p:spPr/>
        <p:txBody>
          <a:bodyPr/>
          <a:lstStyle/>
          <a:p>
            <a:pPr marL="0" indent="0">
              <a:buNone/>
            </a:pP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pPr lvl="1"/>
            <a:endParaRPr lang="en-US" altLang="zh-CN" dirty="0"/>
          </a:p>
          <a:p>
            <a:pPr lvl="1"/>
            <a:r>
              <a:rPr lang="zh-CN" altLang="en-US" dirty="0"/>
              <a:t>第五步：</a:t>
            </a:r>
            <a:endParaRPr lang="en-US" altLang="zh-CN" dirty="0"/>
          </a:p>
          <a:p>
            <a:pPr lvl="2"/>
            <a:r>
              <a:rPr lang="zh-CN" altLang="en-US" dirty="0"/>
              <a:t>选择直径最大的簇CD</a:t>
            </a:r>
          </a:p>
          <a:p>
            <a:pPr>
              <a:buNone/>
            </a:pPr>
            <a:endParaRPr lang="zh-CN" altLang="en-US" sz="2400" dirty="0">
              <a:latin typeface="楷体_GB2312" pitchFamily="1" charset="-122"/>
              <a:ea typeface="楷体_GB2312" pitchFamily="1" charset="-122"/>
            </a:endParaRPr>
          </a:p>
          <a:p>
            <a:pPr lvl="1">
              <a:lnSpc>
                <a:spcPct val="100000"/>
              </a:lnSpc>
            </a:pPr>
            <a:endParaRPr lang="zh-CN" altLang="en-US" sz="2000" dirty="0">
              <a:solidFill>
                <a:schemeClr val="tx1"/>
              </a:solidFill>
            </a:endParaRPr>
          </a:p>
        </p:txBody>
      </p:sp>
      <p:graphicFrame>
        <p:nvGraphicFramePr>
          <p:cNvPr id="6" name="Group 4">
            <a:extLst>
              <a:ext uri="{FF2B5EF4-FFF2-40B4-BE49-F238E27FC236}">
                <a16:creationId xmlns:a16="http://schemas.microsoft.com/office/drawing/2014/main" id="{715C2119-E4BC-4476-9D4F-F34FC34F154F}"/>
              </a:ext>
            </a:extLst>
          </p:cNvPr>
          <p:cNvGraphicFramePr>
            <a:graphicFrameLocks noGrp="1"/>
          </p:cNvGraphicFramePr>
          <p:nvPr/>
        </p:nvGraphicFramePr>
        <p:xfrm>
          <a:off x="1907705" y="774125"/>
          <a:ext cx="4680521" cy="2377440"/>
        </p:xfrm>
        <a:graphic>
          <a:graphicData uri="http://schemas.openxmlformats.org/drawingml/2006/table">
            <a:tbl>
              <a:tblPr/>
              <a:tblGrid>
                <a:gridCol w="1469691">
                  <a:extLst>
                    <a:ext uri="{9D8B030D-6E8A-4147-A177-3AD203B41FA5}">
                      <a16:colId xmlns:a16="http://schemas.microsoft.com/office/drawing/2014/main" val="20000"/>
                    </a:ext>
                  </a:extLst>
                </a:gridCol>
                <a:gridCol w="642166">
                  <a:extLst>
                    <a:ext uri="{9D8B030D-6E8A-4147-A177-3AD203B41FA5}">
                      <a16:colId xmlns:a16="http://schemas.microsoft.com/office/drawing/2014/main" val="20001"/>
                    </a:ext>
                  </a:extLst>
                </a:gridCol>
                <a:gridCol w="642166">
                  <a:extLst>
                    <a:ext uri="{9D8B030D-6E8A-4147-A177-3AD203B41FA5}">
                      <a16:colId xmlns:a16="http://schemas.microsoft.com/office/drawing/2014/main" val="20002"/>
                    </a:ext>
                  </a:extLst>
                </a:gridCol>
                <a:gridCol w="642166">
                  <a:extLst>
                    <a:ext uri="{9D8B030D-6E8A-4147-A177-3AD203B41FA5}">
                      <a16:colId xmlns:a16="http://schemas.microsoft.com/office/drawing/2014/main" val="20003"/>
                    </a:ext>
                  </a:extLst>
                </a:gridCol>
                <a:gridCol w="642166">
                  <a:extLst>
                    <a:ext uri="{9D8B030D-6E8A-4147-A177-3AD203B41FA5}">
                      <a16:colId xmlns:a16="http://schemas.microsoft.com/office/drawing/2014/main" val="20004"/>
                    </a:ext>
                  </a:extLst>
                </a:gridCol>
                <a:gridCol w="642166">
                  <a:extLst>
                    <a:ext uri="{9D8B030D-6E8A-4147-A177-3AD203B41FA5}">
                      <a16:colId xmlns:a16="http://schemas.microsoft.com/office/drawing/2014/main" val="20005"/>
                    </a:ext>
                  </a:extLst>
                </a:gridCol>
              </a:tblGrid>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样本点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470">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10000"/>
                        </a:spcBef>
                        <a:buClr>
                          <a:srgbClr val="339966"/>
                        </a:buClr>
                        <a:buSzPct val="60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1pPr>
                      <a:lvl2pPr>
                        <a:spcBef>
                          <a:spcPct val="10000"/>
                        </a:spcBef>
                        <a:buClr>
                          <a:schemeClr val="hlink"/>
                        </a:buClr>
                        <a:buSzPct val="55000"/>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2pPr>
                      <a:lvl3pPr>
                        <a:buClr>
                          <a:schemeClr val="folHlink"/>
                        </a:buClr>
                        <a:buSzPct val="50000"/>
                        <a:buFont typeface="Wingdings" panose="05000000000000000000" pitchFamily="2" charset="2"/>
                        <a:defRPr sz="2000" b="1">
                          <a:solidFill>
                            <a:schemeClr val="tx1"/>
                          </a:solidFill>
                          <a:latin typeface="楷体_GB2312" pitchFamily="1" charset="-122"/>
                          <a:ea typeface="楷体_GB2312" pitchFamily="1" charset="-122"/>
                        </a:defRPr>
                      </a:lvl3pPr>
                      <a:lvl4pPr>
                        <a:lnSpc>
                          <a:spcPct val="80000"/>
                        </a:lnSpc>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lnSpc>
                          <a:spcPct val="80000"/>
                        </a:lnSpc>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lnSpc>
                          <a:spcPct val="80000"/>
                        </a:lnSpc>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 name="组合 4">
            <a:extLst>
              <a:ext uri="{FF2B5EF4-FFF2-40B4-BE49-F238E27FC236}">
                <a16:creationId xmlns:a16="http://schemas.microsoft.com/office/drawing/2014/main" id="{745C5984-13B9-4F8D-8F00-A4990B9D1914}"/>
              </a:ext>
            </a:extLst>
          </p:cNvPr>
          <p:cNvGrpSpPr/>
          <p:nvPr/>
        </p:nvGrpSpPr>
        <p:grpSpPr>
          <a:xfrm>
            <a:off x="6489332" y="3115580"/>
            <a:ext cx="2305050" cy="3240087"/>
            <a:chOff x="2771775" y="2420938"/>
            <a:chExt cx="2305050" cy="3240087"/>
          </a:xfrm>
        </p:grpSpPr>
        <p:sp>
          <p:nvSpPr>
            <p:cNvPr id="7" name="Text Box 55">
              <a:extLst>
                <a:ext uri="{FF2B5EF4-FFF2-40B4-BE49-F238E27FC236}">
                  <a16:creationId xmlns:a16="http://schemas.microsoft.com/office/drawing/2014/main" id="{8425EE27-133F-4F9C-89F9-74111F324037}"/>
                </a:ext>
              </a:extLst>
            </p:cNvPr>
            <p:cNvSpPr txBox="1">
              <a:spLocks noChangeArrowheads="1"/>
            </p:cNvSpPr>
            <p:nvPr/>
          </p:nvSpPr>
          <p:spPr bwMode="auto">
            <a:xfrm>
              <a:off x="2997200" y="2420938"/>
              <a:ext cx="969963" cy="420687"/>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ABCDE</a:t>
              </a:r>
            </a:p>
          </p:txBody>
        </p:sp>
        <p:grpSp>
          <p:nvGrpSpPr>
            <p:cNvPr id="8" name="Group 56">
              <a:extLst>
                <a:ext uri="{FF2B5EF4-FFF2-40B4-BE49-F238E27FC236}">
                  <a16:creationId xmlns:a16="http://schemas.microsoft.com/office/drawing/2014/main" id="{1BECC562-E3A9-472A-A743-30D9B1ED9EEF}"/>
                </a:ext>
              </a:extLst>
            </p:cNvPr>
            <p:cNvGrpSpPr/>
            <p:nvPr/>
          </p:nvGrpSpPr>
          <p:grpSpPr bwMode="auto">
            <a:xfrm>
              <a:off x="3068638" y="2852738"/>
              <a:ext cx="865187" cy="503237"/>
              <a:chOff x="0" y="0"/>
              <a:chExt cx="1361" cy="794"/>
            </a:xfrm>
          </p:grpSpPr>
          <p:sp>
            <p:nvSpPr>
              <p:cNvPr id="26" name="Line 57">
                <a:extLst>
                  <a:ext uri="{FF2B5EF4-FFF2-40B4-BE49-F238E27FC236}">
                    <a16:creationId xmlns:a16="http://schemas.microsoft.com/office/drawing/2014/main" id="{567E1241-F2A8-466D-AA11-6A306EAD5096}"/>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58">
                <a:extLst>
                  <a:ext uri="{FF2B5EF4-FFF2-40B4-BE49-F238E27FC236}">
                    <a16:creationId xmlns:a16="http://schemas.microsoft.com/office/drawing/2014/main" id="{F1E11BE2-2296-48C9-8DE8-1318E7D77F41}"/>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59">
                <a:extLst>
                  <a:ext uri="{FF2B5EF4-FFF2-40B4-BE49-F238E27FC236}">
                    <a16:creationId xmlns:a16="http://schemas.microsoft.com/office/drawing/2014/main" id="{6656FD72-F266-4290-A6A3-AD9B859EC6C6}"/>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60">
                <a:extLst>
                  <a:ext uri="{FF2B5EF4-FFF2-40B4-BE49-F238E27FC236}">
                    <a16:creationId xmlns:a16="http://schemas.microsoft.com/office/drawing/2014/main" id="{8369538C-3EA7-407D-92D7-47EAEFB6CD94}"/>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Group 61">
              <a:extLst>
                <a:ext uri="{FF2B5EF4-FFF2-40B4-BE49-F238E27FC236}">
                  <a16:creationId xmlns:a16="http://schemas.microsoft.com/office/drawing/2014/main" id="{3789A137-301D-42CE-B136-0B606BCF93CD}"/>
                </a:ext>
              </a:extLst>
            </p:cNvPr>
            <p:cNvGrpSpPr/>
            <p:nvPr/>
          </p:nvGrpSpPr>
          <p:grpSpPr bwMode="auto">
            <a:xfrm>
              <a:off x="2771775" y="3355975"/>
              <a:ext cx="1539875" cy="420688"/>
              <a:chOff x="0" y="0"/>
              <a:chExt cx="2424" cy="662"/>
            </a:xfrm>
          </p:grpSpPr>
          <p:sp>
            <p:nvSpPr>
              <p:cNvPr id="24" name="Text Box 62">
                <a:extLst>
                  <a:ext uri="{FF2B5EF4-FFF2-40B4-BE49-F238E27FC236}">
                    <a16:creationId xmlns:a16="http://schemas.microsoft.com/office/drawing/2014/main" id="{C1F45833-FC92-451A-A248-46C0861745A6}"/>
                  </a:ext>
                </a:extLst>
              </p:cNvPr>
              <p:cNvSpPr txBox="1">
                <a:spLocks noChangeArrowheads="1"/>
              </p:cNvSpPr>
              <p:nvPr/>
            </p:nvSpPr>
            <p:spPr bwMode="auto">
              <a:xfrm>
                <a:off x="0" y="0"/>
                <a:ext cx="80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AB</a:t>
                </a:r>
                <a:endParaRPr lang="zh-CN" altLang="en-US" sz="2400">
                  <a:latin typeface="Times New Roman" panose="02020603050405020304" pitchFamily="18" charset="0"/>
                  <a:ea typeface="宋体" panose="02010600030101010101" pitchFamily="2" charset="-122"/>
                </a:endParaRPr>
              </a:p>
            </p:txBody>
          </p:sp>
          <p:sp>
            <p:nvSpPr>
              <p:cNvPr id="25" name="Text Box 63">
                <a:extLst>
                  <a:ext uri="{FF2B5EF4-FFF2-40B4-BE49-F238E27FC236}">
                    <a16:creationId xmlns:a16="http://schemas.microsoft.com/office/drawing/2014/main" id="{3F7B9F0C-82DB-4F22-B5BB-5BB85F6C6019}"/>
                  </a:ext>
                </a:extLst>
              </p:cNvPr>
              <p:cNvSpPr txBox="1">
                <a:spLocks noChangeArrowheads="1"/>
              </p:cNvSpPr>
              <p:nvPr/>
            </p:nvSpPr>
            <p:spPr bwMode="auto">
              <a:xfrm>
                <a:off x="1376" y="0"/>
                <a:ext cx="104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CDE</a:t>
                </a:r>
              </a:p>
            </p:txBody>
          </p:sp>
        </p:grpSp>
        <p:grpSp>
          <p:nvGrpSpPr>
            <p:cNvPr id="10" name="Group 64">
              <a:extLst>
                <a:ext uri="{FF2B5EF4-FFF2-40B4-BE49-F238E27FC236}">
                  <a16:creationId xmlns:a16="http://schemas.microsoft.com/office/drawing/2014/main" id="{668CEB83-60AF-45AF-AD86-8814B51DFDD7}"/>
                </a:ext>
              </a:extLst>
            </p:cNvPr>
            <p:cNvGrpSpPr/>
            <p:nvPr/>
          </p:nvGrpSpPr>
          <p:grpSpPr bwMode="auto">
            <a:xfrm>
              <a:off x="3573463" y="3789363"/>
              <a:ext cx="863600" cy="503237"/>
              <a:chOff x="0" y="0"/>
              <a:chExt cx="1361" cy="794"/>
            </a:xfrm>
          </p:grpSpPr>
          <p:sp>
            <p:nvSpPr>
              <p:cNvPr id="20" name="Line 65">
                <a:extLst>
                  <a:ext uri="{FF2B5EF4-FFF2-40B4-BE49-F238E27FC236}">
                    <a16:creationId xmlns:a16="http://schemas.microsoft.com/office/drawing/2014/main" id="{1F7C45DD-98E3-4F56-8A48-BEC30480718E}"/>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66">
                <a:extLst>
                  <a:ext uri="{FF2B5EF4-FFF2-40B4-BE49-F238E27FC236}">
                    <a16:creationId xmlns:a16="http://schemas.microsoft.com/office/drawing/2014/main" id="{A43D19F0-5548-413D-9479-BC4B600BA31F}"/>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67">
                <a:extLst>
                  <a:ext uri="{FF2B5EF4-FFF2-40B4-BE49-F238E27FC236}">
                    <a16:creationId xmlns:a16="http://schemas.microsoft.com/office/drawing/2014/main" id="{5209CC56-9F43-4ABD-B55F-3AD2869E0ED6}"/>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68">
                <a:extLst>
                  <a:ext uri="{FF2B5EF4-FFF2-40B4-BE49-F238E27FC236}">
                    <a16:creationId xmlns:a16="http://schemas.microsoft.com/office/drawing/2014/main" id="{460BC5D5-3F62-4AFA-9FF0-228E90B5161F}"/>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Text Box 69">
              <a:extLst>
                <a:ext uri="{FF2B5EF4-FFF2-40B4-BE49-F238E27FC236}">
                  <a16:creationId xmlns:a16="http://schemas.microsoft.com/office/drawing/2014/main" id="{440D2575-0CE6-412C-BFBA-D29FD423B058}"/>
                </a:ext>
              </a:extLst>
            </p:cNvPr>
            <p:cNvSpPr txBox="1">
              <a:spLocks noChangeArrowheads="1"/>
            </p:cNvSpPr>
            <p:nvPr/>
          </p:nvSpPr>
          <p:spPr bwMode="auto">
            <a:xfrm>
              <a:off x="3419475" y="4305300"/>
              <a:ext cx="360363" cy="419100"/>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E</a:t>
              </a:r>
            </a:p>
          </p:txBody>
        </p:sp>
        <p:sp>
          <p:nvSpPr>
            <p:cNvPr id="12" name="Text Box 70">
              <a:extLst>
                <a:ext uri="{FF2B5EF4-FFF2-40B4-BE49-F238E27FC236}">
                  <a16:creationId xmlns:a16="http://schemas.microsoft.com/office/drawing/2014/main" id="{D02D796A-A56B-4958-A7D7-A3317B5EBD97}"/>
                </a:ext>
              </a:extLst>
            </p:cNvPr>
            <p:cNvSpPr txBox="1">
              <a:spLocks noChangeArrowheads="1"/>
            </p:cNvSpPr>
            <p:nvPr/>
          </p:nvSpPr>
          <p:spPr bwMode="auto">
            <a:xfrm>
              <a:off x="4203700" y="4305300"/>
              <a:ext cx="512763" cy="419100"/>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CD</a:t>
              </a:r>
            </a:p>
          </p:txBody>
        </p:sp>
        <p:grpSp>
          <p:nvGrpSpPr>
            <p:cNvPr id="13" name="Group 71">
              <a:extLst>
                <a:ext uri="{FF2B5EF4-FFF2-40B4-BE49-F238E27FC236}">
                  <a16:creationId xmlns:a16="http://schemas.microsoft.com/office/drawing/2014/main" id="{E930A740-B970-4FB6-ADF2-81DA1F2B4751}"/>
                </a:ext>
              </a:extLst>
            </p:cNvPr>
            <p:cNvGrpSpPr/>
            <p:nvPr/>
          </p:nvGrpSpPr>
          <p:grpSpPr bwMode="auto">
            <a:xfrm>
              <a:off x="4022725" y="4724400"/>
              <a:ext cx="863600" cy="504825"/>
              <a:chOff x="0" y="0"/>
              <a:chExt cx="1361" cy="794"/>
            </a:xfrm>
          </p:grpSpPr>
          <p:sp>
            <p:nvSpPr>
              <p:cNvPr id="16" name="Line 72">
                <a:extLst>
                  <a:ext uri="{FF2B5EF4-FFF2-40B4-BE49-F238E27FC236}">
                    <a16:creationId xmlns:a16="http://schemas.microsoft.com/office/drawing/2014/main" id="{66930243-A3B5-4466-9FC3-9538A934B0DA}"/>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73">
                <a:extLst>
                  <a:ext uri="{FF2B5EF4-FFF2-40B4-BE49-F238E27FC236}">
                    <a16:creationId xmlns:a16="http://schemas.microsoft.com/office/drawing/2014/main" id="{433BA8C2-82C9-4179-AED5-2FCD2F79B873}"/>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74">
                <a:extLst>
                  <a:ext uri="{FF2B5EF4-FFF2-40B4-BE49-F238E27FC236}">
                    <a16:creationId xmlns:a16="http://schemas.microsoft.com/office/drawing/2014/main" id="{DC03E385-396C-46AB-978B-4D597907CF5E}"/>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75">
                <a:extLst>
                  <a:ext uri="{FF2B5EF4-FFF2-40B4-BE49-F238E27FC236}">
                    <a16:creationId xmlns:a16="http://schemas.microsoft.com/office/drawing/2014/main" id="{A8A1AB29-DE4B-4DCF-930A-5F8251C78906}"/>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 name="Text Box 76">
              <a:extLst>
                <a:ext uri="{FF2B5EF4-FFF2-40B4-BE49-F238E27FC236}">
                  <a16:creationId xmlns:a16="http://schemas.microsoft.com/office/drawing/2014/main" id="{E69EDB5C-3E58-4236-938E-DC0699DC53B3}"/>
                </a:ext>
              </a:extLst>
            </p:cNvPr>
            <p:cNvSpPr txBox="1">
              <a:spLocks noChangeArrowheads="1"/>
            </p:cNvSpPr>
            <p:nvPr/>
          </p:nvSpPr>
          <p:spPr bwMode="auto">
            <a:xfrm>
              <a:off x="3851275" y="5240338"/>
              <a:ext cx="360363" cy="420687"/>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a:t>
              </a:r>
            </a:p>
          </p:txBody>
        </p:sp>
        <p:sp>
          <p:nvSpPr>
            <p:cNvPr id="15" name="Text Box 77">
              <a:extLst>
                <a:ext uri="{FF2B5EF4-FFF2-40B4-BE49-F238E27FC236}">
                  <a16:creationId xmlns:a16="http://schemas.microsoft.com/office/drawing/2014/main" id="{6CDD0715-6EC9-4D48-9FBF-DE630C3CD104}"/>
                </a:ext>
              </a:extLst>
            </p:cNvPr>
            <p:cNvSpPr txBox="1">
              <a:spLocks noChangeArrowheads="1"/>
            </p:cNvSpPr>
            <p:nvPr/>
          </p:nvSpPr>
          <p:spPr bwMode="auto">
            <a:xfrm>
              <a:off x="4714875" y="5240338"/>
              <a:ext cx="361950" cy="420687"/>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D</a:t>
              </a:r>
            </a:p>
          </p:txBody>
        </p:sp>
      </p:grpSp>
    </p:spTree>
    <p:extLst>
      <p:ext uri="{BB962C8B-B14F-4D97-AF65-F5344CB8AC3E}">
        <p14:creationId xmlns:p14="http://schemas.microsoft.com/office/powerpoint/2010/main" val="192668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34248-AEAB-4AD9-98B9-9BE719E14287}"/>
              </a:ext>
            </a:extLst>
          </p:cNvPr>
          <p:cNvSpPr>
            <a:spLocks noGrp="1"/>
          </p:cNvSpPr>
          <p:nvPr>
            <p:ph type="title"/>
          </p:nvPr>
        </p:nvSpPr>
        <p:spPr/>
        <p:txBody>
          <a:bodyPr/>
          <a:lstStyle/>
          <a:p>
            <a:r>
              <a:rPr lang="zh-CN" altLang="en-US" dirty="0"/>
              <a:t>使用DIANA算法与AGNES算法结果比较</a:t>
            </a:r>
          </a:p>
        </p:txBody>
      </p:sp>
      <p:grpSp>
        <p:nvGrpSpPr>
          <p:cNvPr id="4" name="Group 4">
            <a:extLst>
              <a:ext uri="{FF2B5EF4-FFF2-40B4-BE49-F238E27FC236}">
                <a16:creationId xmlns:a16="http://schemas.microsoft.com/office/drawing/2014/main" id="{2671A63E-616B-4AB7-8231-DF47933034EF}"/>
              </a:ext>
            </a:extLst>
          </p:cNvPr>
          <p:cNvGrpSpPr/>
          <p:nvPr/>
        </p:nvGrpSpPr>
        <p:grpSpPr bwMode="auto">
          <a:xfrm>
            <a:off x="5748312" y="1713415"/>
            <a:ext cx="2584450" cy="4166231"/>
            <a:chOff x="0" y="19"/>
            <a:chExt cx="4070" cy="6559"/>
          </a:xfrm>
        </p:grpSpPr>
        <p:sp>
          <p:nvSpPr>
            <p:cNvPr id="5" name="Text Box 5">
              <a:extLst>
                <a:ext uri="{FF2B5EF4-FFF2-40B4-BE49-F238E27FC236}">
                  <a16:creationId xmlns:a16="http://schemas.microsoft.com/office/drawing/2014/main" id="{7E31C2B3-108E-4276-8058-173DE7B15AE1}"/>
                </a:ext>
              </a:extLst>
            </p:cNvPr>
            <p:cNvSpPr txBox="1">
              <a:spLocks noChangeArrowheads="1"/>
            </p:cNvSpPr>
            <p:nvPr/>
          </p:nvSpPr>
          <p:spPr bwMode="auto">
            <a:xfrm>
              <a:off x="796" y="19"/>
              <a:ext cx="2069" cy="643"/>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dirty="0">
                  <a:latin typeface="楷体_GB2312" pitchFamily="1" charset="-122"/>
                  <a:ea typeface="楷体_GB2312" pitchFamily="1" charset="-122"/>
                </a:rPr>
                <a:t>ABCDE</a:t>
              </a:r>
            </a:p>
          </p:txBody>
        </p:sp>
        <p:grpSp>
          <p:nvGrpSpPr>
            <p:cNvPr id="6" name="Group 6">
              <a:extLst>
                <a:ext uri="{FF2B5EF4-FFF2-40B4-BE49-F238E27FC236}">
                  <a16:creationId xmlns:a16="http://schemas.microsoft.com/office/drawing/2014/main" id="{5461350A-EEB6-4F86-9045-E0BA0A844B4A}"/>
                </a:ext>
              </a:extLst>
            </p:cNvPr>
            <p:cNvGrpSpPr/>
            <p:nvPr/>
          </p:nvGrpSpPr>
          <p:grpSpPr bwMode="auto">
            <a:xfrm>
              <a:off x="909" y="680"/>
              <a:ext cx="1361" cy="794"/>
              <a:chOff x="0" y="0"/>
              <a:chExt cx="1361" cy="794"/>
            </a:xfrm>
          </p:grpSpPr>
          <p:sp>
            <p:nvSpPr>
              <p:cNvPr id="32" name="Line 7">
                <a:extLst>
                  <a:ext uri="{FF2B5EF4-FFF2-40B4-BE49-F238E27FC236}">
                    <a16:creationId xmlns:a16="http://schemas.microsoft.com/office/drawing/2014/main" id="{BCAAAEC0-DBDD-47E4-A0AF-04351E138EB4}"/>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8">
                <a:extLst>
                  <a:ext uri="{FF2B5EF4-FFF2-40B4-BE49-F238E27FC236}">
                    <a16:creationId xmlns:a16="http://schemas.microsoft.com/office/drawing/2014/main" id="{0D51101B-BF8D-4590-8F61-3AEF1DC52C13}"/>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9">
                <a:extLst>
                  <a:ext uri="{FF2B5EF4-FFF2-40B4-BE49-F238E27FC236}">
                    <a16:creationId xmlns:a16="http://schemas.microsoft.com/office/drawing/2014/main" id="{1B524E42-95EC-4F25-923F-029BCEA36A2C}"/>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0">
                <a:extLst>
                  <a:ext uri="{FF2B5EF4-FFF2-40B4-BE49-F238E27FC236}">
                    <a16:creationId xmlns:a16="http://schemas.microsoft.com/office/drawing/2014/main" id="{B37C8799-4476-418F-8364-17932EFD9660}"/>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 name="Group 11">
              <a:extLst>
                <a:ext uri="{FF2B5EF4-FFF2-40B4-BE49-F238E27FC236}">
                  <a16:creationId xmlns:a16="http://schemas.microsoft.com/office/drawing/2014/main" id="{4D1D0B3C-FE9F-4A64-BA2A-CF51D2D3422F}"/>
                </a:ext>
              </a:extLst>
            </p:cNvPr>
            <p:cNvGrpSpPr/>
            <p:nvPr/>
          </p:nvGrpSpPr>
          <p:grpSpPr bwMode="auto">
            <a:xfrm>
              <a:off x="441" y="1474"/>
              <a:ext cx="2734" cy="662"/>
              <a:chOff x="0" y="0"/>
              <a:chExt cx="2734" cy="662"/>
            </a:xfrm>
          </p:grpSpPr>
          <p:sp>
            <p:nvSpPr>
              <p:cNvPr id="30" name="Text Box 12">
                <a:extLst>
                  <a:ext uri="{FF2B5EF4-FFF2-40B4-BE49-F238E27FC236}">
                    <a16:creationId xmlns:a16="http://schemas.microsoft.com/office/drawing/2014/main" id="{2AB67E2E-EE06-45F5-ABB5-D24FCCEF75A3}"/>
                  </a:ext>
                </a:extLst>
              </p:cNvPr>
              <p:cNvSpPr txBox="1">
                <a:spLocks noChangeArrowheads="1"/>
              </p:cNvSpPr>
              <p:nvPr/>
            </p:nvSpPr>
            <p:spPr bwMode="auto">
              <a:xfrm>
                <a:off x="0" y="0"/>
                <a:ext cx="80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AB</a:t>
                </a:r>
                <a:endParaRPr lang="zh-CN" altLang="en-US" sz="2400">
                  <a:latin typeface="Times New Roman" panose="02020603050405020304" pitchFamily="18" charset="0"/>
                  <a:ea typeface="宋体" panose="02010600030101010101" pitchFamily="2" charset="-122"/>
                </a:endParaRPr>
              </a:p>
            </p:txBody>
          </p:sp>
          <p:sp>
            <p:nvSpPr>
              <p:cNvPr id="31" name="Text Box 13">
                <a:extLst>
                  <a:ext uri="{FF2B5EF4-FFF2-40B4-BE49-F238E27FC236}">
                    <a16:creationId xmlns:a16="http://schemas.microsoft.com/office/drawing/2014/main" id="{8AA71CA4-863F-47F2-A76F-4D6F44A2D9B6}"/>
                  </a:ext>
                </a:extLst>
              </p:cNvPr>
              <p:cNvSpPr txBox="1">
                <a:spLocks noChangeArrowheads="1"/>
              </p:cNvSpPr>
              <p:nvPr/>
            </p:nvSpPr>
            <p:spPr bwMode="auto">
              <a:xfrm>
                <a:off x="1376" y="0"/>
                <a:ext cx="1358" cy="628"/>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CDE</a:t>
                </a:r>
              </a:p>
            </p:txBody>
          </p:sp>
        </p:grpSp>
        <p:grpSp>
          <p:nvGrpSpPr>
            <p:cNvPr id="8" name="Group 14">
              <a:extLst>
                <a:ext uri="{FF2B5EF4-FFF2-40B4-BE49-F238E27FC236}">
                  <a16:creationId xmlns:a16="http://schemas.microsoft.com/office/drawing/2014/main" id="{F13E5F49-FCCF-497D-B586-8C70BC1CEE52}"/>
                </a:ext>
              </a:extLst>
            </p:cNvPr>
            <p:cNvGrpSpPr/>
            <p:nvPr/>
          </p:nvGrpSpPr>
          <p:grpSpPr bwMode="auto">
            <a:xfrm>
              <a:off x="1703" y="2155"/>
              <a:ext cx="1361" cy="794"/>
              <a:chOff x="0" y="0"/>
              <a:chExt cx="1361" cy="794"/>
            </a:xfrm>
          </p:grpSpPr>
          <p:sp>
            <p:nvSpPr>
              <p:cNvPr id="26" name="Line 15">
                <a:extLst>
                  <a:ext uri="{FF2B5EF4-FFF2-40B4-BE49-F238E27FC236}">
                    <a16:creationId xmlns:a16="http://schemas.microsoft.com/office/drawing/2014/main" id="{6DA124E6-D4D6-4772-BB13-028068339689}"/>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6">
                <a:extLst>
                  <a:ext uri="{FF2B5EF4-FFF2-40B4-BE49-F238E27FC236}">
                    <a16:creationId xmlns:a16="http://schemas.microsoft.com/office/drawing/2014/main" id="{1B077C7C-6817-4761-9ED3-BB4DB9C41F03}"/>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7">
                <a:extLst>
                  <a:ext uri="{FF2B5EF4-FFF2-40B4-BE49-F238E27FC236}">
                    <a16:creationId xmlns:a16="http://schemas.microsoft.com/office/drawing/2014/main" id="{089F7A90-4F1B-4122-84F6-0226FD057690}"/>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8">
                <a:extLst>
                  <a:ext uri="{FF2B5EF4-FFF2-40B4-BE49-F238E27FC236}">
                    <a16:creationId xmlns:a16="http://schemas.microsoft.com/office/drawing/2014/main" id="{1EDF3CB7-07FB-4867-A974-D045BD52A4CD}"/>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 name="Text Box 19">
              <a:extLst>
                <a:ext uri="{FF2B5EF4-FFF2-40B4-BE49-F238E27FC236}">
                  <a16:creationId xmlns:a16="http://schemas.microsoft.com/office/drawing/2014/main" id="{A0AB83A3-4DC2-4797-8F02-5B84102B1746}"/>
                </a:ext>
              </a:extLst>
            </p:cNvPr>
            <p:cNvSpPr txBox="1">
              <a:spLocks noChangeArrowheads="1"/>
            </p:cNvSpPr>
            <p:nvPr/>
          </p:nvSpPr>
          <p:spPr bwMode="auto">
            <a:xfrm>
              <a:off x="1460" y="2967"/>
              <a:ext cx="56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E</a:t>
              </a:r>
              <a:endParaRPr lang="zh-CN" altLang="en-US" sz="2400">
                <a:latin typeface="Times New Roman" panose="02020603050405020304" pitchFamily="18" charset="0"/>
                <a:ea typeface="宋体" panose="02010600030101010101" pitchFamily="2" charset="-122"/>
              </a:endParaRPr>
            </a:p>
          </p:txBody>
        </p:sp>
        <p:sp>
          <p:nvSpPr>
            <p:cNvPr id="10" name="Text Box 20">
              <a:extLst>
                <a:ext uri="{FF2B5EF4-FFF2-40B4-BE49-F238E27FC236}">
                  <a16:creationId xmlns:a16="http://schemas.microsoft.com/office/drawing/2014/main" id="{C814CC3E-4DA0-4AA7-9032-1BD88D8191A6}"/>
                </a:ext>
              </a:extLst>
            </p:cNvPr>
            <p:cNvSpPr txBox="1">
              <a:spLocks noChangeArrowheads="1"/>
            </p:cNvSpPr>
            <p:nvPr/>
          </p:nvSpPr>
          <p:spPr bwMode="auto">
            <a:xfrm>
              <a:off x="2695" y="2967"/>
              <a:ext cx="80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CD</a:t>
              </a:r>
            </a:p>
          </p:txBody>
        </p:sp>
        <p:grpSp>
          <p:nvGrpSpPr>
            <p:cNvPr id="11" name="Group 21">
              <a:extLst>
                <a:ext uri="{FF2B5EF4-FFF2-40B4-BE49-F238E27FC236}">
                  <a16:creationId xmlns:a16="http://schemas.microsoft.com/office/drawing/2014/main" id="{AA7DF147-C5F3-47EC-A376-D05AFE430675}"/>
                </a:ext>
              </a:extLst>
            </p:cNvPr>
            <p:cNvGrpSpPr/>
            <p:nvPr/>
          </p:nvGrpSpPr>
          <p:grpSpPr bwMode="auto">
            <a:xfrm>
              <a:off x="2411" y="3629"/>
              <a:ext cx="1361" cy="794"/>
              <a:chOff x="0" y="0"/>
              <a:chExt cx="1361" cy="794"/>
            </a:xfrm>
          </p:grpSpPr>
          <p:sp>
            <p:nvSpPr>
              <p:cNvPr id="22" name="Line 22">
                <a:extLst>
                  <a:ext uri="{FF2B5EF4-FFF2-40B4-BE49-F238E27FC236}">
                    <a16:creationId xmlns:a16="http://schemas.microsoft.com/office/drawing/2014/main" id="{24FE203B-1C85-4A7E-8AD5-F87F31FCC225}"/>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3">
                <a:extLst>
                  <a:ext uri="{FF2B5EF4-FFF2-40B4-BE49-F238E27FC236}">
                    <a16:creationId xmlns:a16="http://schemas.microsoft.com/office/drawing/2014/main" id="{73F28656-577A-4E2A-BD10-A12A6D8A257D}"/>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4">
                <a:extLst>
                  <a:ext uri="{FF2B5EF4-FFF2-40B4-BE49-F238E27FC236}">
                    <a16:creationId xmlns:a16="http://schemas.microsoft.com/office/drawing/2014/main" id="{2A532762-07C8-4C22-8132-6127850F5BA0}"/>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5">
                <a:extLst>
                  <a:ext uri="{FF2B5EF4-FFF2-40B4-BE49-F238E27FC236}">
                    <a16:creationId xmlns:a16="http://schemas.microsoft.com/office/drawing/2014/main" id="{B572D7D0-1073-44BA-A5FA-7C6595E09427}"/>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26">
              <a:extLst>
                <a:ext uri="{FF2B5EF4-FFF2-40B4-BE49-F238E27FC236}">
                  <a16:creationId xmlns:a16="http://schemas.microsoft.com/office/drawing/2014/main" id="{EBDB68A4-1086-4EB7-816C-51BE6DCD79A1}"/>
                </a:ext>
              </a:extLst>
            </p:cNvPr>
            <p:cNvSpPr txBox="1">
              <a:spLocks noChangeArrowheads="1"/>
            </p:cNvSpPr>
            <p:nvPr/>
          </p:nvSpPr>
          <p:spPr bwMode="auto">
            <a:xfrm>
              <a:off x="2140" y="4441"/>
              <a:ext cx="56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C</a:t>
              </a:r>
              <a:endParaRPr lang="zh-CN" altLang="en-US" sz="2400">
                <a:latin typeface="Times New Roman" panose="02020603050405020304" pitchFamily="18" charset="0"/>
                <a:ea typeface="宋体" panose="02010600030101010101" pitchFamily="2" charset="-122"/>
              </a:endParaRPr>
            </a:p>
          </p:txBody>
        </p:sp>
        <p:sp>
          <p:nvSpPr>
            <p:cNvPr id="13" name="Text Box 27">
              <a:extLst>
                <a:ext uri="{FF2B5EF4-FFF2-40B4-BE49-F238E27FC236}">
                  <a16:creationId xmlns:a16="http://schemas.microsoft.com/office/drawing/2014/main" id="{7344F5C1-9EB4-4A73-91C2-1A596D1C7A05}"/>
                </a:ext>
              </a:extLst>
            </p:cNvPr>
            <p:cNvSpPr txBox="1">
              <a:spLocks noChangeArrowheads="1"/>
            </p:cNvSpPr>
            <p:nvPr/>
          </p:nvSpPr>
          <p:spPr bwMode="auto">
            <a:xfrm>
              <a:off x="3502" y="4441"/>
              <a:ext cx="56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D</a:t>
              </a:r>
              <a:endParaRPr lang="zh-CN" altLang="en-US" sz="2400">
                <a:latin typeface="Times New Roman" panose="02020603050405020304" pitchFamily="18" charset="0"/>
                <a:ea typeface="宋体" panose="02010600030101010101" pitchFamily="2" charset="-122"/>
              </a:endParaRPr>
            </a:p>
          </p:txBody>
        </p:sp>
        <p:sp>
          <p:nvSpPr>
            <p:cNvPr id="14" name="Line 28">
              <a:extLst>
                <a:ext uri="{FF2B5EF4-FFF2-40B4-BE49-F238E27FC236}">
                  <a16:creationId xmlns:a16="http://schemas.microsoft.com/office/drawing/2014/main" id="{13B14B54-74EB-4E72-8801-0F6C2E6C75A6}"/>
                </a:ext>
              </a:extLst>
            </p:cNvPr>
            <p:cNvSpPr>
              <a:spLocks noChangeShapeType="1"/>
            </p:cNvSpPr>
            <p:nvPr/>
          </p:nvSpPr>
          <p:spPr bwMode="auto">
            <a:xfrm>
              <a:off x="910" y="2155"/>
              <a:ext cx="1" cy="32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29">
              <a:extLst>
                <a:ext uri="{FF2B5EF4-FFF2-40B4-BE49-F238E27FC236}">
                  <a16:creationId xmlns:a16="http://schemas.microsoft.com/office/drawing/2014/main" id="{8800E138-4A8E-4E1C-98C5-92A128E9C3CE}"/>
                </a:ext>
              </a:extLst>
            </p:cNvPr>
            <p:cNvSpPr txBox="1">
              <a:spLocks noChangeArrowheads="1"/>
            </p:cNvSpPr>
            <p:nvPr/>
          </p:nvSpPr>
          <p:spPr bwMode="auto">
            <a:xfrm>
              <a:off x="0" y="5916"/>
              <a:ext cx="56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A</a:t>
              </a:r>
              <a:endParaRPr lang="zh-CN" altLang="en-US" sz="2400">
                <a:latin typeface="Times New Roman" panose="02020603050405020304" pitchFamily="18" charset="0"/>
                <a:ea typeface="宋体" panose="02010600030101010101" pitchFamily="2" charset="-122"/>
              </a:endParaRPr>
            </a:p>
          </p:txBody>
        </p:sp>
        <p:sp>
          <p:nvSpPr>
            <p:cNvPr id="16" name="Text Box 30">
              <a:extLst>
                <a:ext uri="{FF2B5EF4-FFF2-40B4-BE49-F238E27FC236}">
                  <a16:creationId xmlns:a16="http://schemas.microsoft.com/office/drawing/2014/main" id="{55B3EE89-D10B-4376-AD65-9B2072EEBB70}"/>
                </a:ext>
              </a:extLst>
            </p:cNvPr>
            <p:cNvSpPr txBox="1">
              <a:spLocks noChangeArrowheads="1"/>
            </p:cNvSpPr>
            <p:nvPr/>
          </p:nvSpPr>
          <p:spPr bwMode="auto">
            <a:xfrm>
              <a:off x="1362" y="5916"/>
              <a:ext cx="568" cy="662"/>
            </a:xfrm>
            <a:prstGeom prst="rect">
              <a:avLst/>
            </a:prstGeom>
            <a:noFill/>
            <a:ln w="25400">
              <a:solidFill>
                <a:srgbClr val="96969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605" bIns="14605">
              <a:spAutoFit/>
            </a:bodyPr>
            <a:lstStyle>
              <a:lvl1pPr>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4pPr>
              <a:lvl5pPr marL="2057400" indent="-228600">
                <a:spcBef>
                  <a:spcPct val="20000"/>
                </a:spcBef>
                <a:buChar char="»"/>
                <a:defRPr sz="2000">
                  <a:solidFill>
                    <a:schemeClr val="tx1"/>
                  </a:solidFill>
                  <a:latin typeface="Franklin Gothic Book" panose="020B0503020102020204" pitchFamily="34" charset="0"/>
                  <a:ea typeface="微软雅黑" panose="020B0503020204020204" pitchFamily="34" charset="-122"/>
                </a:defRPr>
              </a:lvl5pPr>
              <a:lvl6pPr marL="25146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6pPr>
              <a:lvl7pPr marL="29718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7pPr>
              <a:lvl8pPr marL="34290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8pPr>
              <a:lvl9pPr marL="3886200" indent="-228600" fontAlgn="base">
                <a:spcBef>
                  <a:spcPct val="20000"/>
                </a:spcBef>
                <a:spcAft>
                  <a:spcPct val="0"/>
                </a:spcAft>
                <a:buChar char="»"/>
                <a:defRPr sz="2000">
                  <a:solidFill>
                    <a:schemeClr val="tx1"/>
                  </a:solidFill>
                  <a:latin typeface="Franklin Gothic Book" panose="020B0503020102020204" pitchFamily="34" charset="0"/>
                  <a:ea typeface="微软雅黑" panose="020B0503020204020204" pitchFamily="34" charset="-122"/>
                </a:defRPr>
              </a:lvl9pPr>
            </a:lstStyle>
            <a:p>
              <a:pPr>
                <a:spcBef>
                  <a:spcPct val="0"/>
                </a:spcBef>
                <a:buFontTx/>
                <a:buNone/>
              </a:pPr>
              <a:r>
                <a:rPr lang="zh-CN" altLang="en-US" sz="2400" b="1">
                  <a:latin typeface="楷体_GB2312" pitchFamily="1" charset="-122"/>
                  <a:ea typeface="楷体_GB2312" pitchFamily="1" charset="-122"/>
                </a:rPr>
                <a:t>B</a:t>
              </a:r>
              <a:endParaRPr lang="zh-CN" altLang="en-US" sz="2400">
                <a:latin typeface="Times New Roman" panose="02020603050405020304" pitchFamily="18" charset="0"/>
                <a:ea typeface="宋体" panose="02010600030101010101" pitchFamily="2" charset="-122"/>
              </a:endParaRPr>
            </a:p>
          </p:txBody>
        </p:sp>
        <p:grpSp>
          <p:nvGrpSpPr>
            <p:cNvPr id="17" name="Group 31">
              <a:extLst>
                <a:ext uri="{FF2B5EF4-FFF2-40B4-BE49-F238E27FC236}">
                  <a16:creationId xmlns:a16="http://schemas.microsoft.com/office/drawing/2014/main" id="{F535BD2F-3F52-4EAA-904C-6B5EC413758A}"/>
                </a:ext>
              </a:extLst>
            </p:cNvPr>
            <p:cNvGrpSpPr/>
            <p:nvPr/>
          </p:nvGrpSpPr>
          <p:grpSpPr bwMode="auto">
            <a:xfrm>
              <a:off x="229" y="5103"/>
              <a:ext cx="1361" cy="794"/>
              <a:chOff x="0" y="0"/>
              <a:chExt cx="1361" cy="794"/>
            </a:xfrm>
          </p:grpSpPr>
          <p:sp>
            <p:nvSpPr>
              <p:cNvPr id="18" name="Line 32">
                <a:extLst>
                  <a:ext uri="{FF2B5EF4-FFF2-40B4-BE49-F238E27FC236}">
                    <a16:creationId xmlns:a16="http://schemas.microsoft.com/office/drawing/2014/main" id="{E40DC1F2-2127-448F-8E10-12D7C8D71E52}"/>
                  </a:ext>
                </a:extLst>
              </p:cNvPr>
              <p:cNvSpPr>
                <a:spLocks noChangeShapeType="1"/>
              </p:cNvSpPr>
              <p:nvPr/>
            </p:nvSpPr>
            <p:spPr bwMode="auto">
              <a:xfrm>
                <a:off x="681" y="0"/>
                <a:ext cx="2" cy="3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33">
                <a:extLst>
                  <a:ext uri="{FF2B5EF4-FFF2-40B4-BE49-F238E27FC236}">
                    <a16:creationId xmlns:a16="http://schemas.microsoft.com/office/drawing/2014/main" id="{A1679AD2-A2ED-4AAF-908F-11333A742DA0}"/>
                  </a:ext>
                </a:extLst>
              </p:cNvPr>
              <p:cNvSpPr>
                <a:spLocks noChangeShapeType="1"/>
              </p:cNvSpPr>
              <p:nvPr/>
            </p:nvSpPr>
            <p:spPr bwMode="auto">
              <a:xfrm>
                <a:off x="0" y="341"/>
                <a:ext cx="1361"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4">
                <a:extLst>
                  <a:ext uri="{FF2B5EF4-FFF2-40B4-BE49-F238E27FC236}">
                    <a16:creationId xmlns:a16="http://schemas.microsoft.com/office/drawing/2014/main" id="{D68B84FA-B839-411F-87C5-3A85919EC2FC}"/>
                  </a:ext>
                </a:extLst>
              </p:cNvPr>
              <p:cNvSpPr>
                <a:spLocks noChangeShapeType="1"/>
              </p:cNvSpPr>
              <p:nvPr/>
            </p:nvSpPr>
            <p:spPr bwMode="auto">
              <a:xfrm>
                <a:off x="0" y="342"/>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5">
                <a:extLst>
                  <a:ext uri="{FF2B5EF4-FFF2-40B4-BE49-F238E27FC236}">
                    <a16:creationId xmlns:a16="http://schemas.microsoft.com/office/drawing/2014/main" id="{310795F9-F184-480F-98B1-19275380C9B6}"/>
                  </a:ext>
                </a:extLst>
              </p:cNvPr>
              <p:cNvSpPr>
                <a:spLocks noChangeShapeType="1"/>
              </p:cNvSpPr>
              <p:nvPr/>
            </p:nvSpPr>
            <p:spPr bwMode="auto">
              <a:xfrm>
                <a:off x="1361" y="340"/>
                <a:ext cx="1" cy="45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6" name="Group 36">
            <a:extLst>
              <a:ext uri="{FF2B5EF4-FFF2-40B4-BE49-F238E27FC236}">
                <a16:creationId xmlns:a16="http://schemas.microsoft.com/office/drawing/2014/main" id="{AD42303C-8E24-43A4-823A-0EC895B5A042}"/>
              </a:ext>
            </a:extLst>
          </p:cNvPr>
          <p:cNvGrpSpPr/>
          <p:nvPr/>
        </p:nvGrpSpPr>
        <p:grpSpPr bwMode="auto">
          <a:xfrm>
            <a:off x="629285" y="2028416"/>
            <a:ext cx="4211638" cy="2159000"/>
            <a:chOff x="0" y="0"/>
            <a:chExt cx="7767" cy="2154"/>
          </a:xfrm>
        </p:grpSpPr>
        <p:sp>
          <p:nvSpPr>
            <p:cNvPr id="37" name="Line 37">
              <a:extLst>
                <a:ext uri="{FF2B5EF4-FFF2-40B4-BE49-F238E27FC236}">
                  <a16:creationId xmlns:a16="http://schemas.microsoft.com/office/drawing/2014/main" id="{BB3F0F7E-3A03-4D62-B92A-4A2DA63A1E65}"/>
                </a:ext>
              </a:extLst>
            </p:cNvPr>
            <p:cNvSpPr>
              <a:spLocks noChangeShapeType="1"/>
            </p:cNvSpPr>
            <p:nvPr/>
          </p:nvSpPr>
          <p:spPr bwMode="auto">
            <a:xfrm>
              <a:off x="4933" y="794"/>
              <a:ext cx="2835"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38">
              <a:extLst>
                <a:ext uri="{FF2B5EF4-FFF2-40B4-BE49-F238E27FC236}">
                  <a16:creationId xmlns:a16="http://schemas.microsoft.com/office/drawing/2014/main" id="{C4BDAEB1-303A-4EA5-8EC3-1007CE3A0AE5}"/>
                </a:ext>
              </a:extLst>
            </p:cNvPr>
            <p:cNvSpPr>
              <a:spLocks noChangeShapeType="1"/>
            </p:cNvSpPr>
            <p:nvPr/>
          </p:nvSpPr>
          <p:spPr bwMode="auto">
            <a:xfrm flipV="1">
              <a:off x="964" y="0"/>
              <a:ext cx="1" cy="181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 name="Group 39">
              <a:extLst>
                <a:ext uri="{FF2B5EF4-FFF2-40B4-BE49-F238E27FC236}">
                  <a16:creationId xmlns:a16="http://schemas.microsoft.com/office/drawing/2014/main" id="{07B5D83A-F45F-46DB-92DB-D5AB54B9251A}"/>
                </a:ext>
              </a:extLst>
            </p:cNvPr>
            <p:cNvGrpSpPr/>
            <p:nvPr/>
          </p:nvGrpSpPr>
          <p:grpSpPr bwMode="auto">
            <a:xfrm>
              <a:off x="0" y="0"/>
              <a:ext cx="7767" cy="2155"/>
              <a:chOff x="0" y="0"/>
              <a:chExt cx="7767" cy="2155"/>
            </a:xfrm>
          </p:grpSpPr>
          <p:grpSp>
            <p:nvGrpSpPr>
              <p:cNvPr id="41" name="Group 40">
                <a:extLst>
                  <a:ext uri="{FF2B5EF4-FFF2-40B4-BE49-F238E27FC236}">
                    <a16:creationId xmlns:a16="http://schemas.microsoft.com/office/drawing/2014/main" id="{D87EBFAE-FAE0-4F50-AE3E-11A692C2E6A7}"/>
                  </a:ext>
                </a:extLst>
              </p:cNvPr>
              <p:cNvGrpSpPr/>
              <p:nvPr/>
            </p:nvGrpSpPr>
            <p:grpSpPr bwMode="auto">
              <a:xfrm>
                <a:off x="0" y="1815"/>
                <a:ext cx="1928" cy="340"/>
                <a:chOff x="0" y="0"/>
                <a:chExt cx="1928" cy="340"/>
              </a:xfrm>
            </p:grpSpPr>
            <p:sp>
              <p:nvSpPr>
                <p:cNvPr id="49" name="Line 41">
                  <a:extLst>
                    <a:ext uri="{FF2B5EF4-FFF2-40B4-BE49-F238E27FC236}">
                      <a16:creationId xmlns:a16="http://schemas.microsoft.com/office/drawing/2014/main" id="{657739D0-B4DB-4E80-A870-D376E3BAFC5A}"/>
                    </a:ext>
                  </a:extLst>
                </p:cNvPr>
                <p:cNvSpPr>
                  <a:spLocks noChangeShapeType="1"/>
                </p:cNvSpPr>
                <p:nvPr/>
              </p:nvSpPr>
              <p:spPr bwMode="auto">
                <a:xfrm>
                  <a:off x="0" y="0"/>
                  <a:ext cx="1"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42">
                  <a:extLst>
                    <a:ext uri="{FF2B5EF4-FFF2-40B4-BE49-F238E27FC236}">
                      <a16:creationId xmlns:a16="http://schemas.microsoft.com/office/drawing/2014/main" id="{743473AF-FB7C-45DB-A44E-1D21F46A550A}"/>
                    </a:ext>
                  </a:extLst>
                </p:cNvPr>
                <p:cNvSpPr>
                  <a:spLocks noChangeShapeType="1"/>
                </p:cNvSpPr>
                <p:nvPr/>
              </p:nvSpPr>
              <p:spPr bwMode="auto">
                <a:xfrm>
                  <a:off x="0" y="0"/>
                  <a:ext cx="1928"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43">
                  <a:extLst>
                    <a:ext uri="{FF2B5EF4-FFF2-40B4-BE49-F238E27FC236}">
                      <a16:creationId xmlns:a16="http://schemas.microsoft.com/office/drawing/2014/main" id="{536707D7-8A05-4401-A625-B66A396797F0}"/>
                    </a:ext>
                  </a:extLst>
                </p:cNvPr>
                <p:cNvSpPr>
                  <a:spLocks noChangeShapeType="1"/>
                </p:cNvSpPr>
                <p:nvPr/>
              </p:nvSpPr>
              <p:spPr bwMode="auto">
                <a:xfrm>
                  <a:off x="1928" y="0"/>
                  <a:ext cx="1" cy="3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 name="Group 44">
                <a:extLst>
                  <a:ext uri="{FF2B5EF4-FFF2-40B4-BE49-F238E27FC236}">
                    <a16:creationId xmlns:a16="http://schemas.microsoft.com/office/drawing/2014/main" id="{CC53922C-E9D7-4B40-A2B1-BFD8A86AF081}"/>
                  </a:ext>
                </a:extLst>
              </p:cNvPr>
              <p:cNvGrpSpPr/>
              <p:nvPr/>
            </p:nvGrpSpPr>
            <p:grpSpPr bwMode="auto">
              <a:xfrm>
                <a:off x="4026" y="1361"/>
                <a:ext cx="1814" cy="794"/>
                <a:chOff x="0" y="0"/>
                <a:chExt cx="1814" cy="794"/>
              </a:xfrm>
            </p:grpSpPr>
            <p:sp>
              <p:nvSpPr>
                <p:cNvPr id="46" name="Line 45">
                  <a:extLst>
                    <a:ext uri="{FF2B5EF4-FFF2-40B4-BE49-F238E27FC236}">
                      <a16:creationId xmlns:a16="http://schemas.microsoft.com/office/drawing/2014/main" id="{88991714-DF9A-4B52-BBD6-F83076484E1A}"/>
                    </a:ext>
                  </a:extLst>
                </p:cNvPr>
                <p:cNvSpPr>
                  <a:spLocks noChangeShapeType="1"/>
                </p:cNvSpPr>
                <p:nvPr/>
              </p:nvSpPr>
              <p:spPr bwMode="auto">
                <a:xfrm flipV="1">
                  <a:off x="0" y="0"/>
                  <a:ext cx="1" cy="79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46">
                  <a:extLst>
                    <a:ext uri="{FF2B5EF4-FFF2-40B4-BE49-F238E27FC236}">
                      <a16:creationId xmlns:a16="http://schemas.microsoft.com/office/drawing/2014/main" id="{47054146-BE19-4B2D-8F31-F2020FE5BE5F}"/>
                    </a:ext>
                  </a:extLst>
                </p:cNvPr>
                <p:cNvSpPr>
                  <a:spLocks noChangeShapeType="1"/>
                </p:cNvSpPr>
                <p:nvPr/>
              </p:nvSpPr>
              <p:spPr bwMode="auto">
                <a:xfrm flipV="1">
                  <a:off x="1814" y="0"/>
                  <a:ext cx="1" cy="79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47">
                  <a:extLst>
                    <a:ext uri="{FF2B5EF4-FFF2-40B4-BE49-F238E27FC236}">
                      <a16:creationId xmlns:a16="http://schemas.microsoft.com/office/drawing/2014/main" id="{982932C1-9993-447E-B0FD-9CE5A4F16E68}"/>
                    </a:ext>
                  </a:extLst>
                </p:cNvPr>
                <p:cNvSpPr>
                  <a:spLocks noChangeShapeType="1"/>
                </p:cNvSpPr>
                <p:nvPr/>
              </p:nvSpPr>
              <p:spPr bwMode="auto">
                <a:xfrm>
                  <a:off x="0" y="0"/>
                  <a:ext cx="1814"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 name="Line 48">
                <a:extLst>
                  <a:ext uri="{FF2B5EF4-FFF2-40B4-BE49-F238E27FC236}">
                    <a16:creationId xmlns:a16="http://schemas.microsoft.com/office/drawing/2014/main" id="{E8EE6120-6FF0-4ECA-AE98-C6668E2A8FE7}"/>
                  </a:ext>
                </a:extLst>
              </p:cNvPr>
              <p:cNvSpPr>
                <a:spLocks noChangeShapeType="1"/>
              </p:cNvSpPr>
              <p:nvPr/>
            </p:nvSpPr>
            <p:spPr bwMode="auto">
              <a:xfrm flipV="1">
                <a:off x="4933" y="794"/>
                <a:ext cx="1" cy="56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49">
                <a:extLst>
                  <a:ext uri="{FF2B5EF4-FFF2-40B4-BE49-F238E27FC236}">
                    <a16:creationId xmlns:a16="http://schemas.microsoft.com/office/drawing/2014/main" id="{890784F1-512B-4BC1-A243-2ED5912E9668}"/>
                  </a:ext>
                </a:extLst>
              </p:cNvPr>
              <p:cNvSpPr>
                <a:spLocks noChangeShapeType="1"/>
              </p:cNvSpPr>
              <p:nvPr/>
            </p:nvSpPr>
            <p:spPr bwMode="auto">
              <a:xfrm>
                <a:off x="7767" y="794"/>
                <a:ext cx="0" cy="13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50">
                <a:extLst>
                  <a:ext uri="{FF2B5EF4-FFF2-40B4-BE49-F238E27FC236}">
                    <a16:creationId xmlns:a16="http://schemas.microsoft.com/office/drawing/2014/main" id="{5EB0186E-C92B-4594-84A0-FEBE2D3AFCF2}"/>
                  </a:ext>
                </a:extLst>
              </p:cNvPr>
              <p:cNvSpPr>
                <a:spLocks noChangeShapeType="1"/>
              </p:cNvSpPr>
              <p:nvPr/>
            </p:nvSpPr>
            <p:spPr bwMode="auto">
              <a:xfrm>
                <a:off x="964" y="0"/>
                <a:ext cx="5557"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 name="Line 51">
              <a:extLst>
                <a:ext uri="{FF2B5EF4-FFF2-40B4-BE49-F238E27FC236}">
                  <a16:creationId xmlns:a16="http://schemas.microsoft.com/office/drawing/2014/main" id="{81EB6C6A-A639-4FF0-96DE-9B01B9B8E129}"/>
                </a:ext>
              </a:extLst>
            </p:cNvPr>
            <p:cNvSpPr>
              <a:spLocks noChangeShapeType="1"/>
            </p:cNvSpPr>
            <p:nvPr/>
          </p:nvSpPr>
          <p:spPr bwMode="auto">
            <a:xfrm>
              <a:off x="6521" y="0"/>
              <a:ext cx="1" cy="79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 name="矩形 51">
            <a:extLst>
              <a:ext uri="{FF2B5EF4-FFF2-40B4-BE49-F238E27FC236}">
                <a16:creationId xmlns:a16="http://schemas.microsoft.com/office/drawing/2014/main" id="{157C8745-158E-401B-A78F-D2862EDFFC25}"/>
              </a:ext>
            </a:extLst>
          </p:cNvPr>
          <p:cNvSpPr/>
          <p:nvPr/>
        </p:nvSpPr>
        <p:spPr>
          <a:xfrm>
            <a:off x="496768" y="4216506"/>
            <a:ext cx="4576445" cy="369332"/>
          </a:xfrm>
          <a:prstGeom prst="rect">
            <a:avLst/>
          </a:prstGeom>
        </p:spPr>
        <p:txBody>
          <a:bodyPr wrap="square">
            <a:spAutoFit/>
          </a:bodyPr>
          <a:lstStyle/>
          <a:p>
            <a:pPr>
              <a:buFont typeface="Wingdings" panose="05000000000000000000" pitchFamily="2" charset="2"/>
              <a:buNone/>
            </a:pPr>
            <a:r>
              <a:rPr lang="zh-CN" altLang="en-US" dirty="0"/>
              <a:t>A              B               C              D             E</a:t>
            </a:r>
          </a:p>
        </p:txBody>
      </p:sp>
    </p:spTree>
    <p:extLst>
      <p:ext uri="{BB962C8B-B14F-4D97-AF65-F5344CB8AC3E}">
        <p14:creationId xmlns:p14="http://schemas.microsoft.com/office/powerpoint/2010/main" val="154859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CDA02-3181-4C10-97B6-CEB16779CD13}"/>
              </a:ext>
            </a:extLst>
          </p:cNvPr>
          <p:cNvSpPr>
            <a:spLocks noGrp="1"/>
          </p:cNvSpPr>
          <p:nvPr>
            <p:ph type="title"/>
          </p:nvPr>
        </p:nvSpPr>
        <p:spPr/>
        <p:txBody>
          <a:bodyPr/>
          <a:lstStyle/>
          <a:p>
            <a:r>
              <a:rPr lang="en-US" altLang="zh-CN" dirty="0"/>
              <a:t>7.4 </a:t>
            </a:r>
            <a:r>
              <a:rPr lang="zh-CN" altLang="en-US" dirty="0"/>
              <a:t>基本密度的方法</a:t>
            </a:r>
          </a:p>
        </p:txBody>
      </p:sp>
      <p:sp>
        <p:nvSpPr>
          <p:cNvPr id="3" name="内容占位符 2">
            <a:extLst>
              <a:ext uri="{FF2B5EF4-FFF2-40B4-BE49-F238E27FC236}">
                <a16:creationId xmlns:a16="http://schemas.microsoft.com/office/drawing/2014/main" id="{831076E2-562A-45A5-8698-AA42AC6CE63E}"/>
              </a:ext>
            </a:extLst>
          </p:cNvPr>
          <p:cNvSpPr>
            <a:spLocks noGrp="1"/>
          </p:cNvSpPr>
          <p:nvPr>
            <p:ph sz="quarter" idx="10"/>
          </p:nvPr>
        </p:nvSpPr>
        <p:spPr/>
        <p:txBody>
          <a:bodyPr/>
          <a:lstStyle/>
          <a:p>
            <a:r>
              <a:rPr lang="zh-CN" altLang="en-US" dirty="0"/>
              <a:t>基于密度的方法</a:t>
            </a:r>
            <a:endParaRPr lang="en-US" altLang="zh-CN" dirty="0"/>
          </a:p>
          <a:p>
            <a:pPr lvl="1"/>
            <a:r>
              <a:rPr lang="zh-CN" altLang="en-US" dirty="0"/>
              <a:t>基本思想：只要“邻域”中的密度</a:t>
            </a:r>
            <a:r>
              <a:rPr lang="en-US" altLang="zh-CN" dirty="0"/>
              <a:t>(</a:t>
            </a:r>
            <a:r>
              <a:rPr lang="zh-CN" altLang="en-US" dirty="0"/>
              <a:t>样本数目</a:t>
            </a:r>
            <a:r>
              <a:rPr lang="en-US" altLang="zh-CN" dirty="0"/>
              <a:t>)</a:t>
            </a:r>
            <a:r>
              <a:rPr lang="zh-CN" altLang="en-US" dirty="0"/>
              <a:t>超过某个阈值，就继续增长给定的簇，即对给定簇中的每个数据点，在给定半径的邻域中必须至少包含最少数目的点</a:t>
            </a:r>
            <a:endParaRPr lang="en-US" altLang="zh-CN" dirty="0"/>
          </a:p>
          <a:p>
            <a:r>
              <a:rPr lang="zh-CN" altLang="en-US" dirty="0"/>
              <a:t>基于距离的聚类方法的缺点</a:t>
            </a:r>
          </a:p>
          <a:p>
            <a:pPr lvl="1"/>
            <a:r>
              <a:rPr lang="zh-CN" altLang="en-US" dirty="0"/>
              <a:t>只能发现球状的簇，难以发现任意形状的簇</a:t>
            </a:r>
          </a:p>
          <a:p>
            <a:r>
              <a:rPr lang="zh-CN" altLang="en-US" dirty="0"/>
              <a:t>基于密度的据类</a:t>
            </a:r>
          </a:p>
          <a:p>
            <a:pPr lvl="1"/>
            <a:r>
              <a:rPr lang="zh-CN" altLang="en-US" dirty="0"/>
              <a:t>只要临近区域的密度（对象或数据点的数目）超过某个临界值，就继续聚类</a:t>
            </a:r>
          </a:p>
          <a:p>
            <a:pPr lvl="1"/>
            <a:r>
              <a:rPr lang="zh-CN" altLang="en-US" dirty="0"/>
              <a:t>优点：可以过滤掉“噪声”和“孤立点”，发现任意形状的簇</a:t>
            </a:r>
          </a:p>
          <a:p>
            <a:pPr lvl="1">
              <a:lnSpc>
                <a:spcPct val="130000"/>
              </a:lnSpc>
            </a:pPr>
            <a:endParaRPr lang="zh-CN" altLang="en-US" dirty="0"/>
          </a:p>
          <a:p>
            <a:endParaRPr lang="zh-CN" altLang="en-US" dirty="0"/>
          </a:p>
        </p:txBody>
      </p:sp>
    </p:spTree>
    <p:extLst>
      <p:ext uri="{BB962C8B-B14F-4D97-AF65-F5344CB8AC3E}">
        <p14:creationId xmlns:p14="http://schemas.microsoft.com/office/powerpoint/2010/main" val="3914556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9017B-77D3-44D3-B624-D213A1EFE168}"/>
              </a:ext>
            </a:extLst>
          </p:cNvPr>
          <p:cNvSpPr>
            <a:spLocks noGrp="1"/>
          </p:cNvSpPr>
          <p:nvPr>
            <p:ph type="title"/>
          </p:nvPr>
        </p:nvSpPr>
        <p:spPr/>
        <p:txBody>
          <a:bodyPr/>
          <a:lstStyle/>
          <a:p>
            <a:r>
              <a:rPr lang="en-US" altLang="zh-CN" dirty="0"/>
              <a:t>DBSCAN:</a:t>
            </a:r>
            <a:r>
              <a:rPr lang="zh-CN" altLang="en-US" dirty="0"/>
              <a:t>一种基于高密度连通区域的基于密度的聚类</a:t>
            </a:r>
          </a:p>
        </p:txBody>
      </p:sp>
      <p:sp>
        <p:nvSpPr>
          <p:cNvPr id="3" name="内容占位符 2">
            <a:extLst>
              <a:ext uri="{FF2B5EF4-FFF2-40B4-BE49-F238E27FC236}">
                <a16:creationId xmlns:a16="http://schemas.microsoft.com/office/drawing/2014/main" id="{7FD489C4-63B5-46A7-A909-5E12AACE5284}"/>
              </a:ext>
            </a:extLst>
          </p:cNvPr>
          <p:cNvSpPr>
            <a:spLocks noGrp="1"/>
          </p:cNvSpPr>
          <p:nvPr>
            <p:ph sz="quarter" idx="10"/>
          </p:nvPr>
        </p:nvSpPr>
        <p:spPr>
          <a:xfrm>
            <a:off x="539552" y="764704"/>
            <a:ext cx="5760640" cy="5527845"/>
          </a:xfrm>
        </p:spPr>
        <p:txBody>
          <a:bodyPr/>
          <a:lstStyle/>
          <a:p>
            <a:r>
              <a:rPr lang="en-US" altLang="zh-CN" dirty="0"/>
              <a:t>DBSCAN</a:t>
            </a:r>
          </a:p>
          <a:p>
            <a:pPr lvl="1"/>
            <a:r>
              <a:rPr lang="zh-CN" altLang="en-US" dirty="0"/>
              <a:t>找出核心对象，即其邻域稠密的对象。它连接核心对象和它们的邻域，形成稠密区域作为簇</a:t>
            </a:r>
            <a:endParaRPr lang="en-US" altLang="zh-CN" dirty="0"/>
          </a:p>
          <a:p>
            <a:pPr lvl="1"/>
            <a:r>
              <a:rPr lang="zh-CN" altLang="en-US" dirty="0"/>
              <a:t>密度可达：点 </a:t>
            </a:r>
            <a:r>
              <a:rPr lang="en-US" altLang="zh-CN" dirty="0"/>
              <a:t>p </a:t>
            </a:r>
            <a:r>
              <a:rPr lang="zh-CN" altLang="en-US" dirty="0"/>
              <a:t>关于</a:t>
            </a:r>
            <a:r>
              <a:rPr lang="en-US" altLang="zh-CN" dirty="0"/>
              <a:t>Eps, MinPts </a:t>
            </a:r>
            <a:r>
              <a:rPr lang="zh-CN" altLang="en-US" dirty="0"/>
              <a:t>是从</a:t>
            </a:r>
            <a:r>
              <a:rPr lang="en-US" altLang="zh-CN" dirty="0"/>
              <a:t> q</a:t>
            </a:r>
            <a:r>
              <a:rPr lang="zh-CN" altLang="en-US" dirty="0"/>
              <a:t>密度可达的, 如果 存在一个节点链 </a:t>
            </a:r>
            <a:r>
              <a:rPr lang="en-US" altLang="zh-CN" dirty="0"/>
              <a:t>p1, …, </a:t>
            </a:r>
            <a:r>
              <a:rPr lang="en-US" altLang="zh-CN" dirty="0" err="1"/>
              <a:t>pn</a:t>
            </a:r>
            <a:r>
              <a:rPr lang="en-US" altLang="zh-CN" dirty="0"/>
              <a:t>, p1 = q, </a:t>
            </a:r>
            <a:r>
              <a:rPr lang="en-US" altLang="zh-CN" dirty="0" err="1"/>
              <a:t>pn</a:t>
            </a:r>
            <a:r>
              <a:rPr lang="en-US" altLang="zh-CN" dirty="0"/>
              <a:t> = p </a:t>
            </a:r>
            <a:r>
              <a:rPr lang="zh-CN" altLang="en-US" dirty="0"/>
              <a:t>使得 </a:t>
            </a:r>
            <a:r>
              <a:rPr lang="en-US" altLang="zh-CN" dirty="0"/>
              <a:t>pi+1 </a:t>
            </a:r>
            <a:r>
              <a:rPr lang="zh-CN" altLang="en-US" dirty="0"/>
              <a:t>是从</a:t>
            </a:r>
            <a:r>
              <a:rPr lang="en-US" altLang="zh-CN" dirty="0"/>
              <a:t>pi</a:t>
            </a:r>
            <a:r>
              <a:rPr lang="zh-CN" altLang="en-US" dirty="0"/>
              <a:t>直接密度可达的</a:t>
            </a:r>
            <a:endParaRPr lang="en-US" altLang="zh-CN" dirty="0"/>
          </a:p>
          <a:p>
            <a:pPr lvl="1"/>
            <a:r>
              <a:rPr lang="zh-CN" altLang="en-US" dirty="0"/>
              <a:t>密度相连：点 </a:t>
            </a:r>
            <a:r>
              <a:rPr lang="en-US" altLang="zh-CN" dirty="0"/>
              <a:t>p</a:t>
            </a:r>
            <a:r>
              <a:rPr lang="zh-CN" altLang="en-US" dirty="0"/>
              <a:t>关于 </a:t>
            </a:r>
            <a:r>
              <a:rPr lang="en-US" altLang="zh-CN" dirty="0"/>
              <a:t>Eps, MinPts </a:t>
            </a:r>
            <a:r>
              <a:rPr lang="zh-CN" altLang="en-US" dirty="0"/>
              <a:t>与点</a:t>
            </a:r>
            <a:r>
              <a:rPr lang="en-US" altLang="zh-CN" dirty="0"/>
              <a:t> q</a:t>
            </a:r>
            <a:r>
              <a:rPr lang="zh-CN" altLang="en-US" dirty="0"/>
              <a:t>是密度相连的, 如果存在点</a:t>
            </a:r>
            <a:r>
              <a:rPr lang="en-US" altLang="zh-CN" dirty="0"/>
              <a:t>o</a:t>
            </a:r>
            <a:r>
              <a:rPr lang="zh-CN" altLang="en-US" dirty="0"/>
              <a:t>使得</a:t>
            </a:r>
            <a:r>
              <a:rPr lang="en-US" altLang="zh-CN" dirty="0"/>
              <a:t>, p </a:t>
            </a:r>
            <a:r>
              <a:rPr lang="zh-CN" altLang="en-US" dirty="0"/>
              <a:t>和</a:t>
            </a:r>
            <a:r>
              <a:rPr lang="en-US" altLang="zh-CN" dirty="0"/>
              <a:t> q </a:t>
            </a:r>
            <a:r>
              <a:rPr lang="zh-CN" altLang="en-US" dirty="0"/>
              <a:t>都是关于</a:t>
            </a:r>
            <a:r>
              <a:rPr lang="en-US" altLang="zh-CN" dirty="0"/>
              <a:t>Eps, MinPts </a:t>
            </a:r>
            <a:r>
              <a:rPr lang="zh-CN" altLang="en-US" dirty="0"/>
              <a:t>是从</a:t>
            </a:r>
            <a:r>
              <a:rPr lang="en-US" altLang="zh-CN" dirty="0"/>
              <a:t> o </a:t>
            </a:r>
            <a:r>
              <a:rPr lang="zh-CN" altLang="en-US" dirty="0"/>
              <a:t>密度可达的</a:t>
            </a:r>
            <a:endParaRPr lang="en-US" altLang="zh-CN" dirty="0"/>
          </a:p>
          <a:p>
            <a:endParaRPr lang="zh-CN" altLang="en-US" dirty="0"/>
          </a:p>
        </p:txBody>
      </p:sp>
      <p:grpSp>
        <p:nvGrpSpPr>
          <p:cNvPr id="4" name="Group 65">
            <a:extLst>
              <a:ext uri="{FF2B5EF4-FFF2-40B4-BE49-F238E27FC236}">
                <a16:creationId xmlns:a16="http://schemas.microsoft.com/office/drawing/2014/main" id="{D982ABAF-8920-49E3-BDB0-DB53C96C4228}"/>
              </a:ext>
            </a:extLst>
          </p:cNvPr>
          <p:cNvGrpSpPr>
            <a:grpSpLocks/>
          </p:cNvGrpSpPr>
          <p:nvPr/>
        </p:nvGrpSpPr>
        <p:grpSpPr bwMode="auto">
          <a:xfrm>
            <a:off x="6588224" y="987548"/>
            <a:ext cx="2216150" cy="2416176"/>
            <a:chOff x="476" y="2568"/>
            <a:chExt cx="1396" cy="1522"/>
          </a:xfrm>
        </p:grpSpPr>
        <p:sp>
          <p:nvSpPr>
            <p:cNvPr id="5" name="Oval 1028">
              <a:extLst>
                <a:ext uri="{FF2B5EF4-FFF2-40B4-BE49-F238E27FC236}">
                  <a16:creationId xmlns:a16="http://schemas.microsoft.com/office/drawing/2014/main" id="{1B5EF09C-9D38-4A97-91A4-2AAC89D24F9F}"/>
                </a:ext>
              </a:extLst>
            </p:cNvPr>
            <p:cNvSpPr>
              <a:spLocks noChangeArrowheads="1"/>
            </p:cNvSpPr>
            <p:nvPr/>
          </p:nvSpPr>
          <p:spPr bwMode="auto">
            <a:xfrm>
              <a:off x="884" y="3022"/>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6" name="Oval 1029">
              <a:extLst>
                <a:ext uri="{FF2B5EF4-FFF2-40B4-BE49-F238E27FC236}">
                  <a16:creationId xmlns:a16="http://schemas.microsoft.com/office/drawing/2014/main" id="{15DD516A-4486-4E27-BA52-00B34E1236F0}"/>
                </a:ext>
              </a:extLst>
            </p:cNvPr>
            <p:cNvSpPr>
              <a:spLocks noChangeArrowheads="1"/>
            </p:cNvSpPr>
            <p:nvPr/>
          </p:nvSpPr>
          <p:spPr bwMode="auto">
            <a:xfrm>
              <a:off x="1100" y="3105"/>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7" name="Oval 1030">
              <a:extLst>
                <a:ext uri="{FF2B5EF4-FFF2-40B4-BE49-F238E27FC236}">
                  <a16:creationId xmlns:a16="http://schemas.microsoft.com/office/drawing/2014/main" id="{D9898E57-24F1-4AF4-92C4-2D42038AF190}"/>
                </a:ext>
              </a:extLst>
            </p:cNvPr>
            <p:cNvSpPr>
              <a:spLocks noChangeArrowheads="1"/>
            </p:cNvSpPr>
            <p:nvPr/>
          </p:nvSpPr>
          <p:spPr bwMode="auto">
            <a:xfrm>
              <a:off x="1100" y="2894"/>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8" name="Oval 1031">
              <a:extLst>
                <a:ext uri="{FF2B5EF4-FFF2-40B4-BE49-F238E27FC236}">
                  <a16:creationId xmlns:a16="http://schemas.microsoft.com/office/drawing/2014/main" id="{782A663A-E21B-4C73-9486-6803BA3CFCD1}"/>
                </a:ext>
              </a:extLst>
            </p:cNvPr>
            <p:cNvSpPr>
              <a:spLocks noChangeArrowheads="1"/>
            </p:cNvSpPr>
            <p:nvPr/>
          </p:nvSpPr>
          <p:spPr bwMode="auto">
            <a:xfrm>
              <a:off x="818" y="3316"/>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9" name="Oval 1032">
              <a:extLst>
                <a:ext uri="{FF2B5EF4-FFF2-40B4-BE49-F238E27FC236}">
                  <a16:creationId xmlns:a16="http://schemas.microsoft.com/office/drawing/2014/main" id="{187A1B47-DE8C-441D-94AE-FE9EC36ED128}"/>
                </a:ext>
              </a:extLst>
            </p:cNvPr>
            <p:cNvSpPr>
              <a:spLocks noChangeArrowheads="1"/>
            </p:cNvSpPr>
            <p:nvPr/>
          </p:nvSpPr>
          <p:spPr bwMode="auto">
            <a:xfrm>
              <a:off x="959" y="3176"/>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0" name="Oval 1033">
              <a:extLst>
                <a:ext uri="{FF2B5EF4-FFF2-40B4-BE49-F238E27FC236}">
                  <a16:creationId xmlns:a16="http://schemas.microsoft.com/office/drawing/2014/main" id="{D945E130-BB42-4BC5-91DD-648D60BB0314}"/>
                </a:ext>
              </a:extLst>
            </p:cNvPr>
            <p:cNvSpPr>
              <a:spLocks noChangeArrowheads="1"/>
            </p:cNvSpPr>
            <p:nvPr/>
          </p:nvSpPr>
          <p:spPr bwMode="auto">
            <a:xfrm>
              <a:off x="959" y="3316"/>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1" name="Oval 1034">
              <a:extLst>
                <a:ext uri="{FF2B5EF4-FFF2-40B4-BE49-F238E27FC236}">
                  <a16:creationId xmlns:a16="http://schemas.microsoft.com/office/drawing/2014/main" id="{37EDBDE8-304C-452F-8677-A6645A6584AC}"/>
                </a:ext>
              </a:extLst>
            </p:cNvPr>
            <p:cNvSpPr>
              <a:spLocks noChangeArrowheads="1"/>
            </p:cNvSpPr>
            <p:nvPr/>
          </p:nvSpPr>
          <p:spPr bwMode="auto">
            <a:xfrm>
              <a:off x="1156" y="3385"/>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2" name="Oval 1035">
              <a:extLst>
                <a:ext uri="{FF2B5EF4-FFF2-40B4-BE49-F238E27FC236}">
                  <a16:creationId xmlns:a16="http://schemas.microsoft.com/office/drawing/2014/main" id="{6C230D2E-D62E-4652-884F-A705D11BF517}"/>
                </a:ext>
              </a:extLst>
            </p:cNvPr>
            <p:cNvSpPr>
              <a:spLocks noChangeArrowheads="1"/>
            </p:cNvSpPr>
            <p:nvPr/>
          </p:nvSpPr>
          <p:spPr bwMode="auto">
            <a:xfrm>
              <a:off x="1170" y="2753"/>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3" name="Oval 1036">
              <a:extLst>
                <a:ext uri="{FF2B5EF4-FFF2-40B4-BE49-F238E27FC236}">
                  <a16:creationId xmlns:a16="http://schemas.microsoft.com/office/drawing/2014/main" id="{9458E05A-93E0-4828-8DBE-617D17EC9736}"/>
                </a:ext>
              </a:extLst>
            </p:cNvPr>
            <p:cNvSpPr>
              <a:spLocks noChangeArrowheads="1"/>
            </p:cNvSpPr>
            <p:nvPr/>
          </p:nvSpPr>
          <p:spPr bwMode="auto">
            <a:xfrm>
              <a:off x="1592" y="3176"/>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4" name="Oval 1037">
              <a:extLst>
                <a:ext uri="{FF2B5EF4-FFF2-40B4-BE49-F238E27FC236}">
                  <a16:creationId xmlns:a16="http://schemas.microsoft.com/office/drawing/2014/main" id="{4F944B08-2C65-4603-9A6C-A4B882E46A31}"/>
                </a:ext>
              </a:extLst>
            </p:cNvPr>
            <p:cNvSpPr>
              <a:spLocks noChangeArrowheads="1"/>
            </p:cNvSpPr>
            <p:nvPr/>
          </p:nvSpPr>
          <p:spPr bwMode="auto">
            <a:xfrm>
              <a:off x="1452" y="2894"/>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5" name="Oval 1038">
              <a:extLst>
                <a:ext uri="{FF2B5EF4-FFF2-40B4-BE49-F238E27FC236}">
                  <a16:creationId xmlns:a16="http://schemas.microsoft.com/office/drawing/2014/main" id="{5C95873C-2127-4865-A4CD-C28BD898EE32}"/>
                </a:ext>
              </a:extLst>
            </p:cNvPr>
            <p:cNvSpPr>
              <a:spLocks noChangeArrowheads="1"/>
            </p:cNvSpPr>
            <p:nvPr/>
          </p:nvSpPr>
          <p:spPr bwMode="auto">
            <a:xfrm>
              <a:off x="1100" y="3246"/>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6" name="Oval 1039">
              <a:extLst>
                <a:ext uri="{FF2B5EF4-FFF2-40B4-BE49-F238E27FC236}">
                  <a16:creationId xmlns:a16="http://schemas.microsoft.com/office/drawing/2014/main" id="{7500FDBA-D18C-497B-A6D0-DE8B83263181}"/>
                </a:ext>
              </a:extLst>
            </p:cNvPr>
            <p:cNvSpPr>
              <a:spLocks noChangeArrowheads="1"/>
            </p:cNvSpPr>
            <p:nvPr/>
          </p:nvSpPr>
          <p:spPr bwMode="auto">
            <a:xfrm>
              <a:off x="1240" y="3105"/>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7" name="Oval 1040">
              <a:extLst>
                <a:ext uri="{FF2B5EF4-FFF2-40B4-BE49-F238E27FC236}">
                  <a16:creationId xmlns:a16="http://schemas.microsoft.com/office/drawing/2014/main" id="{8D092E55-C6C3-4A1B-8B92-A17BE6E7AE5A}"/>
                </a:ext>
              </a:extLst>
            </p:cNvPr>
            <p:cNvSpPr>
              <a:spLocks noChangeArrowheads="1"/>
            </p:cNvSpPr>
            <p:nvPr/>
          </p:nvSpPr>
          <p:spPr bwMode="auto">
            <a:xfrm>
              <a:off x="1381" y="3316"/>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8" name="Oval 1041">
              <a:extLst>
                <a:ext uri="{FF2B5EF4-FFF2-40B4-BE49-F238E27FC236}">
                  <a16:creationId xmlns:a16="http://schemas.microsoft.com/office/drawing/2014/main" id="{1C8D0F9A-50E4-40FA-B561-0F3C800B18FE}"/>
                </a:ext>
              </a:extLst>
            </p:cNvPr>
            <p:cNvSpPr>
              <a:spLocks noChangeArrowheads="1"/>
            </p:cNvSpPr>
            <p:nvPr/>
          </p:nvSpPr>
          <p:spPr bwMode="auto">
            <a:xfrm>
              <a:off x="1733" y="3387"/>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19" name="Oval 1042">
              <a:extLst>
                <a:ext uri="{FF2B5EF4-FFF2-40B4-BE49-F238E27FC236}">
                  <a16:creationId xmlns:a16="http://schemas.microsoft.com/office/drawing/2014/main" id="{ABECC882-8EB5-49F1-8A8D-3AA742D9F538}"/>
                </a:ext>
              </a:extLst>
            </p:cNvPr>
            <p:cNvSpPr>
              <a:spLocks noChangeArrowheads="1"/>
            </p:cNvSpPr>
            <p:nvPr/>
          </p:nvSpPr>
          <p:spPr bwMode="auto">
            <a:xfrm>
              <a:off x="930" y="302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20" name="Oval 1043">
              <a:extLst>
                <a:ext uri="{FF2B5EF4-FFF2-40B4-BE49-F238E27FC236}">
                  <a16:creationId xmlns:a16="http://schemas.microsoft.com/office/drawing/2014/main" id="{E14E7351-D667-4073-A9D7-607DEF303ABC}"/>
                </a:ext>
              </a:extLst>
            </p:cNvPr>
            <p:cNvSpPr>
              <a:spLocks noChangeArrowheads="1"/>
            </p:cNvSpPr>
            <p:nvPr/>
          </p:nvSpPr>
          <p:spPr bwMode="auto">
            <a:xfrm>
              <a:off x="476" y="2931"/>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21" name="Rectangle 1044">
              <a:extLst>
                <a:ext uri="{FF2B5EF4-FFF2-40B4-BE49-F238E27FC236}">
                  <a16:creationId xmlns:a16="http://schemas.microsoft.com/office/drawing/2014/main" id="{F3135309-A80A-4C5F-9461-43A9C88D7104}"/>
                </a:ext>
              </a:extLst>
            </p:cNvPr>
            <p:cNvSpPr>
              <a:spLocks noChangeArrowheads="1"/>
            </p:cNvSpPr>
            <p:nvPr/>
          </p:nvSpPr>
          <p:spPr bwMode="auto">
            <a:xfrm>
              <a:off x="1486" y="2778"/>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50000"/>
                </a:spcBef>
                <a:buFontTx/>
                <a:buNone/>
              </a:pPr>
              <a:r>
                <a:rPr lang="en-US" altLang="zh-CN" sz="2000" b="1" i="1">
                  <a:solidFill>
                    <a:srgbClr val="333399"/>
                  </a:solidFill>
                  <a:latin typeface="微软雅黑" panose="020B0503020204020204" pitchFamily="34" charset="-122"/>
                  <a:ea typeface="微软雅黑" panose="020B0503020204020204" pitchFamily="34" charset="-122"/>
                </a:rPr>
                <a:t>p</a:t>
              </a:r>
            </a:p>
          </p:txBody>
        </p:sp>
        <p:sp>
          <p:nvSpPr>
            <p:cNvPr id="22" name="Rectangle 1045">
              <a:extLst>
                <a:ext uri="{FF2B5EF4-FFF2-40B4-BE49-F238E27FC236}">
                  <a16:creationId xmlns:a16="http://schemas.microsoft.com/office/drawing/2014/main" id="{8742FE6F-FB88-4F9F-826D-1B44DE37DC43}"/>
                </a:ext>
              </a:extLst>
            </p:cNvPr>
            <p:cNvSpPr>
              <a:spLocks noChangeArrowheads="1"/>
            </p:cNvSpPr>
            <p:nvPr/>
          </p:nvSpPr>
          <p:spPr bwMode="auto">
            <a:xfrm>
              <a:off x="622" y="3210"/>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50000"/>
                </a:spcBef>
                <a:buFontTx/>
                <a:buNone/>
              </a:pPr>
              <a:r>
                <a:rPr lang="en-US" altLang="zh-CN" sz="2000" b="1" i="1" dirty="0">
                  <a:solidFill>
                    <a:srgbClr val="333399"/>
                  </a:solidFill>
                  <a:latin typeface="微软雅黑" panose="020B0503020204020204" pitchFamily="34" charset="-122"/>
                  <a:ea typeface="微软雅黑" panose="020B0503020204020204" pitchFamily="34" charset="-122"/>
                </a:rPr>
                <a:t>q</a:t>
              </a:r>
            </a:p>
          </p:txBody>
        </p:sp>
        <p:sp>
          <p:nvSpPr>
            <p:cNvPr id="23" name="Oval 1046">
              <a:extLst>
                <a:ext uri="{FF2B5EF4-FFF2-40B4-BE49-F238E27FC236}">
                  <a16:creationId xmlns:a16="http://schemas.microsoft.com/office/drawing/2014/main" id="{986B3E0A-ACFE-44DB-AC9D-D47027C0DF72}"/>
                </a:ext>
              </a:extLst>
            </p:cNvPr>
            <p:cNvSpPr>
              <a:spLocks noChangeArrowheads="1"/>
            </p:cNvSpPr>
            <p:nvPr/>
          </p:nvSpPr>
          <p:spPr bwMode="auto">
            <a:xfrm>
              <a:off x="1066" y="2568"/>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2000">
                <a:solidFill>
                  <a:srgbClr val="333399"/>
                </a:solidFill>
                <a:latin typeface="微软雅黑" panose="020B0503020204020204" pitchFamily="34" charset="-122"/>
                <a:ea typeface="微软雅黑" panose="020B0503020204020204" pitchFamily="34" charset="-122"/>
              </a:endParaRPr>
            </a:p>
          </p:txBody>
        </p:sp>
        <p:sp>
          <p:nvSpPr>
            <p:cNvPr id="24" name="Rectangle 1047">
              <a:extLst>
                <a:ext uri="{FF2B5EF4-FFF2-40B4-BE49-F238E27FC236}">
                  <a16:creationId xmlns:a16="http://schemas.microsoft.com/office/drawing/2014/main" id="{D32B6749-31A5-4791-8B0A-1338FE855A05}"/>
                </a:ext>
              </a:extLst>
            </p:cNvPr>
            <p:cNvSpPr>
              <a:spLocks noChangeArrowheads="1"/>
            </p:cNvSpPr>
            <p:nvPr/>
          </p:nvSpPr>
          <p:spPr bwMode="auto">
            <a:xfrm>
              <a:off x="1102" y="3066"/>
              <a:ext cx="3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50000"/>
                </a:spcBef>
                <a:buFontTx/>
                <a:buNone/>
              </a:pPr>
              <a:r>
                <a:rPr lang="en-US" altLang="zh-CN" sz="2000" b="1" i="1">
                  <a:solidFill>
                    <a:srgbClr val="333399"/>
                  </a:solidFill>
                  <a:latin typeface="微软雅黑" panose="020B0503020204020204" pitchFamily="34" charset="-122"/>
                  <a:ea typeface="微软雅黑" panose="020B0503020204020204" pitchFamily="34" charset="-122"/>
                </a:rPr>
                <a:t>p</a:t>
              </a:r>
              <a:r>
                <a:rPr lang="en-US" altLang="zh-CN" sz="2000" b="1" i="1" baseline="-25000">
                  <a:solidFill>
                    <a:srgbClr val="333399"/>
                  </a:solidFill>
                  <a:latin typeface="微软雅黑" panose="020B0503020204020204" pitchFamily="34" charset="-122"/>
                  <a:ea typeface="微软雅黑" panose="020B0503020204020204" pitchFamily="34" charset="-122"/>
                </a:rPr>
                <a:t>1</a:t>
              </a:r>
            </a:p>
          </p:txBody>
        </p:sp>
        <p:sp>
          <p:nvSpPr>
            <p:cNvPr id="25" name="Line 1048">
              <a:extLst>
                <a:ext uri="{FF2B5EF4-FFF2-40B4-BE49-F238E27FC236}">
                  <a16:creationId xmlns:a16="http://schemas.microsoft.com/office/drawing/2014/main" id="{3BBF5EA6-F6DF-4CC3-B9FD-8C58292B0600}"/>
                </a:ext>
              </a:extLst>
            </p:cNvPr>
            <p:cNvSpPr>
              <a:spLocks noChangeShapeType="1"/>
            </p:cNvSpPr>
            <p:nvPr/>
          </p:nvSpPr>
          <p:spPr bwMode="auto">
            <a:xfrm flipH="1">
              <a:off x="1150" y="2970"/>
              <a:ext cx="288" cy="144"/>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pPr algn="ctr"/>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 name="Line 1085">
              <a:extLst>
                <a:ext uri="{FF2B5EF4-FFF2-40B4-BE49-F238E27FC236}">
                  <a16:creationId xmlns:a16="http://schemas.microsoft.com/office/drawing/2014/main" id="{BC788EC1-E710-4CCA-9045-A8EEF19E4241}"/>
                </a:ext>
              </a:extLst>
            </p:cNvPr>
            <p:cNvSpPr>
              <a:spLocks noChangeShapeType="1"/>
            </p:cNvSpPr>
            <p:nvPr/>
          </p:nvSpPr>
          <p:spPr bwMode="auto">
            <a:xfrm flipV="1">
              <a:off x="834" y="3166"/>
              <a:ext cx="288" cy="19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algn="ctr"/>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7" name="TextBox 2">
              <a:extLst>
                <a:ext uri="{FF2B5EF4-FFF2-40B4-BE49-F238E27FC236}">
                  <a16:creationId xmlns:a16="http://schemas.microsoft.com/office/drawing/2014/main" id="{6D3A3C3C-85E9-45D3-BECC-15B0E8AC6869}"/>
                </a:ext>
              </a:extLst>
            </p:cNvPr>
            <p:cNvSpPr txBox="1">
              <a:spLocks noChangeArrowheads="1"/>
            </p:cNvSpPr>
            <p:nvPr/>
          </p:nvSpPr>
          <p:spPr bwMode="auto">
            <a:xfrm>
              <a:off x="612" y="3838"/>
              <a:ext cx="1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333399"/>
                  </a:solidFill>
                  <a:latin typeface="微软雅黑" panose="020B0503020204020204" pitchFamily="34" charset="-122"/>
                  <a:ea typeface="微软雅黑" panose="020B0503020204020204" pitchFamily="34" charset="-122"/>
                </a:rPr>
                <a:t>密度可达</a:t>
              </a:r>
            </a:p>
          </p:txBody>
        </p:sp>
      </p:grpSp>
      <p:grpSp>
        <p:nvGrpSpPr>
          <p:cNvPr id="28" name="组合 27">
            <a:extLst>
              <a:ext uri="{FF2B5EF4-FFF2-40B4-BE49-F238E27FC236}">
                <a16:creationId xmlns:a16="http://schemas.microsoft.com/office/drawing/2014/main" id="{55D85EE8-FA11-4F17-9B74-727AE98C2461}"/>
              </a:ext>
            </a:extLst>
          </p:cNvPr>
          <p:cNvGrpSpPr/>
          <p:nvPr/>
        </p:nvGrpSpPr>
        <p:grpSpPr>
          <a:xfrm>
            <a:off x="6278934" y="4075508"/>
            <a:ext cx="2863850" cy="2106144"/>
            <a:chOff x="9221488" y="3711572"/>
            <a:chExt cx="2863850" cy="2106144"/>
          </a:xfrm>
        </p:grpSpPr>
        <p:grpSp>
          <p:nvGrpSpPr>
            <p:cNvPr id="29" name="Group 1049">
              <a:extLst>
                <a:ext uri="{FF2B5EF4-FFF2-40B4-BE49-F238E27FC236}">
                  <a16:creationId xmlns:a16="http://schemas.microsoft.com/office/drawing/2014/main" id="{AD7A0FCF-0608-4DCC-9B5B-29D0DD57A4E0}"/>
                </a:ext>
              </a:extLst>
            </p:cNvPr>
            <p:cNvGrpSpPr>
              <a:grpSpLocks/>
            </p:cNvGrpSpPr>
            <p:nvPr/>
          </p:nvGrpSpPr>
          <p:grpSpPr bwMode="auto">
            <a:xfrm>
              <a:off x="9221488" y="3711572"/>
              <a:ext cx="2863850" cy="1638300"/>
              <a:chOff x="3428" y="2740"/>
              <a:chExt cx="1804" cy="1032"/>
            </a:xfrm>
          </p:grpSpPr>
          <p:sp>
            <p:nvSpPr>
              <p:cNvPr id="31" name="Oval 1050">
                <a:extLst>
                  <a:ext uri="{FF2B5EF4-FFF2-40B4-BE49-F238E27FC236}">
                    <a16:creationId xmlns:a16="http://schemas.microsoft.com/office/drawing/2014/main" id="{98547C86-FF09-4FE4-A182-5807B4A3942C}"/>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2" name="Oval 1051">
                <a:extLst>
                  <a:ext uri="{FF2B5EF4-FFF2-40B4-BE49-F238E27FC236}">
                    <a16:creationId xmlns:a16="http://schemas.microsoft.com/office/drawing/2014/main" id="{031C8466-B324-4872-BA9E-B4B3D0A6CC10}"/>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3" name="Oval 1052">
                <a:extLst>
                  <a:ext uri="{FF2B5EF4-FFF2-40B4-BE49-F238E27FC236}">
                    <a16:creationId xmlns:a16="http://schemas.microsoft.com/office/drawing/2014/main" id="{88CD1D83-C0D0-4E61-9FF2-94D7A8BD6A83}"/>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4" name="Oval 1053">
                <a:extLst>
                  <a:ext uri="{FF2B5EF4-FFF2-40B4-BE49-F238E27FC236}">
                    <a16:creationId xmlns:a16="http://schemas.microsoft.com/office/drawing/2014/main" id="{3B002BE1-7FDB-412C-A6D4-97C8CCA40177}"/>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5" name="Oval 1054">
                <a:extLst>
                  <a:ext uri="{FF2B5EF4-FFF2-40B4-BE49-F238E27FC236}">
                    <a16:creationId xmlns:a16="http://schemas.microsoft.com/office/drawing/2014/main" id="{9E71D824-E344-415B-9F85-963AE542F452}"/>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6" name="Oval 1055">
                <a:extLst>
                  <a:ext uri="{FF2B5EF4-FFF2-40B4-BE49-F238E27FC236}">
                    <a16:creationId xmlns:a16="http://schemas.microsoft.com/office/drawing/2014/main" id="{7B7CEE69-464D-4036-9791-319FBD4C997F}"/>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7" name="Oval 1056">
                <a:extLst>
                  <a:ext uri="{FF2B5EF4-FFF2-40B4-BE49-F238E27FC236}">
                    <a16:creationId xmlns:a16="http://schemas.microsoft.com/office/drawing/2014/main" id="{9F1AA180-18DF-431F-AAC8-035BB1B24F67}"/>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8" name="Oval 1057">
                <a:extLst>
                  <a:ext uri="{FF2B5EF4-FFF2-40B4-BE49-F238E27FC236}">
                    <a16:creationId xmlns:a16="http://schemas.microsoft.com/office/drawing/2014/main" id="{1DDB628E-161E-4ED7-AB95-4520C5101061}"/>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39" name="Oval 1058">
                <a:extLst>
                  <a:ext uri="{FF2B5EF4-FFF2-40B4-BE49-F238E27FC236}">
                    <a16:creationId xmlns:a16="http://schemas.microsoft.com/office/drawing/2014/main" id="{52FAFD1E-53BF-4ECD-8F3F-2AE9F072F000}"/>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0" name="Oval 1059">
                <a:extLst>
                  <a:ext uri="{FF2B5EF4-FFF2-40B4-BE49-F238E27FC236}">
                    <a16:creationId xmlns:a16="http://schemas.microsoft.com/office/drawing/2014/main" id="{F9A16656-1149-4AEC-97C3-E91317D2671C}"/>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1" name="Oval 1060">
                <a:extLst>
                  <a:ext uri="{FF2B5EF4-FFF2-40B4-BE49-F238E27FC236}">
                    <a16:creationId xmlns:a16="http://schemas.microsoft.com/office/drawing/2014/main" id="{E8FD788B-8FAA-4DFD-AC1D-1D469373B3EA}"/>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2" name="Oval 1061">
                <a:extLst>
                  <a:ext uri="{FF2B5EF4-FFF2-40B4-BE49-F238E27FC236}">
                    <a16:creationId xmlns:a16="http://schemas.microsoft.com/office/drawing/2014/main" id="{A72680F8-3A32-4B29-A3B4-F213D54FDA00}"/>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3" name="Oval 1062">
                <a:extLst>
                  <a:ext uri="{FF2B5EF4-FFF2-40B4-BE49-F238E27FC236}">
                    <a16:creationId xmlns:a16="http://schemas.microsoft.com/office/drawing/2014/main" id="{60910E3C-2B03-4A1F-8C39-F020227D7AFD}"/>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4" name="Oval 1063">
                <a:extLst>
                  <a:ext uri="{FF2B5EF4-FFF2-40B4-BE49-F238E27FC236}">
                    <a16:creationId xmlns:a16="http://schemas.microsoft.com/office/drawing/2014/main" id="{92F26759-C5AB-40FE-816F-2DB6C6E64CA2}"/>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5" name="Rectangle 1064">
                <a:extLst>
                  <a:ext uri="{FF2B5EF4-FFF2-40B4-BE49-F238E27FC236}">
                    <a16:creationId xmlns:a16="http://schemas.microsoft.com/office/drawing/2014/main" id="{4CEC0B66-CF5E-4D43-81F9-46B67C2C7C1A}"/>
                  </a:ext>
                </a:extLst>
              </p:cNvPr>
              <p:cNvSpPr>
                <a:spLocks noChangeArrowheads="1"/>
              </p:cNvSpPr>
              <p:nvPr/>
            </p:nvSpPr>
            <p:spPr bwMode="auto">
              <a:xfrm>
                <a:off x="3504" y="28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1800" b="1" i="1">
                    <a:latin typeface="Times New Roman" panose="02020603050405020304" pitchFamily="18" charset="0"/>
                  </a:rPr>
                  <a:t>p</a:t>
                </a:r>
              </a:p>
            </p:txBody>
          </p:sp>
          <p:sp>
            <p:nvSpPr>
              <p:cNvPr id="46" name="Rectangle 1065">
                <a:extLst>
                  <a:ext uri="{FF2B5EF4-FFF2-40B4-BE49-F238E27FC236}">
                    <a16:creationId xmlns:a16="http://schemas.microsoft.com/office/drawing/2014/main" id="{B2836CD3-1E4F-4A4B-A6D2-81FF80ADE62E}"/>
                  </a:ext>
                </a:extLst>
              </p:cNvPr>
              <p:cNvSpPr>
                <a:spLocks noChangeArrowheads="1"/>
              </p:cNvSpPr>
              <p:nvPr/>
            </p:nvSpPr>
            <p:spPr bwMode="auto">
              <a:xfrm>
                <a:off x="4992" y="28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1800" b="1" i="1">
                    <a:latin typeface="Times New Roman" panose="02020603050405020304" pitchFamily="18" charset="0"/>
                  </a:rPr>
                  <a:t>q</a:t>
                </a:r>
              </a:p>
            </p:txBody>
          </p:sp>
          <p:sp>
            <p:nvSpPr>
              <p:cNvPr id="47" name="Oval 1066">
                <a:extLst>
                  <a:ext uri="{FF2B5EF4-FFF2-40B4-BE49-F238E27FC236}">
                    <a16:creationId xmlns:a16="http://schemas.microsoft.com/office/drawing/2014/main" id="{80B06CA2-235E-4DDB-A5D5-9D5DB53FDA15}"/>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8" name="Oval 1067">
                <a:extLst>
                  <a:ext uri="{FF2B5EF4-FFF2-40B4-BE49-F238E27FC236}">
                    <a16:creationId xmlns:a16="http://schemas.microsoft.com/office/drawing/2014/main" id="{4D527E34-BE8D-44B4-9635-F433194ABEFF}"/>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49" name="Oval 1068">
                <a:extLst>
                  <a:ext uri="{FF2B5EF4-FFF2-40B4-BE49-F238E27FC236}">
                    <a16:creationId xmlns:a16="http://schemas.microsoft.com/office/drawing/2014/main" id="{7A13D17F-FD09-4C9A-8C95-FFEF54F532B8}"/>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0" name="Oval 1069">
                <a:extLst>
                  <a:ext uri="{FF2B5EF4-FFF2-40B4-BE49-F238E27FC236}">
                    <a16:creationId xmlns:a16="http://schemas.microsoft.com/office/drawing/2014/main" id="{2E87F831-572B-494B-A7F3-57AEBCD1E99E}"/>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1" name="Oval 1070">
                <a:extLst>
                  <a:ext uri="{FF2B5EF4-FFF2-40B4-BE49-F238E27FC236}">
                    <a16:creationId xmlns:a16="http://schemas.microsoft.com/office/drawing/2014/main" id="{0F39F07C-9B14-4DF9-AEC2-891A8A71113B}"/>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2" name="Oval 1071">
                <a:extLst>
                  <a:ext uri="{FF2B5EF4-FFF2-40B4-BE49-F238E27FC236}">
                    <a16:creationId xmlns:a16="http://schemas.microsoft.com/office/drawing/2014/main" id="{54A81D2B-33EF-4ECC-A1CF-475397C6CDF4}"/>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3" name="Oval 1072">
                <a:extLst>
                  <a:ext uri="{FF2B5EF4-FFF2-40B4-BE49-F238E27FC236}">
                    <a16:creationId xmlns:a16="http://schemas.microsoft.com/office/drawing/2014/main" id="{E1E3B2EA-5149-4903-8766-FB5412EE5490}"/>
                  </a:ext>
                </a:extLst>
              </p:cNvPr>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4" name="Oval 1073">
                <a:extLst>
                  <a:ext uri="{FF2B5EF4-FFF2-40B4-BE49-F238E27FC236}">
                    <a16:creationId xmlns:a16="http://schemas.microsoft.com/office/drawing/2014/main" id="{419FD81A-CF05-408B-832F-5D949183A23F}"/>
                  </a:ext>
                </a:extLst>
              </p:cNvPr>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5" name="Oval 1074">
                <a:extLst>
                  <a:ext uri="{FF2B5EF4-FFF2-40B4-BE49-F238E27FC236}">
                    <a16:creationId xmlns:a16="http://schemas.microsoft.com/office/drawing/2014/main" id="{FEA8CD33-D539-4559-9B72-9FC3679EB1FE}"/>
                  </a:ext>
                </a:extLst>
              </p:cNvPr>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6" name="Oval 1075">
                <a:extLst>
                  <a:ext uri="{FF2B5EF4-FFF2-40B4-BE49-F238E27FC236}">
                    <a16:creationId xmlns:a16="http://schemas.microsoft.com/office/drawing/2014/main" id="{655E72AD-CEB9-4B7F-A05D-19A10F774A85}"/>
                  </a:ext>
                </a:extLst>
              </p:cNvPr>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57" name="Line 1076">
                <a:extLst>
                  <a:ext uri="{FF2B5EF4-FFF2-40B4-BE49-F238E27FC236}">
                    <a16:creationId xmlns:a16="http://schemas.microsoft.com/office/drawing/2014/main" id="{470A51BF-99B5-4D76-98B1-4066433C3F2D}"/>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077">
                <a:extLst>
                  <a:ext uri="{FF2B5EF4-FFF2-40B4-BE49-F238E27FC236}">
                    <a16:creationId xmlns:a16="http://schemas.microsoft.com/office/drawing/2014/main" id="{ADD52EA5-0BDA-48C0-A195-511C187E48B3}"/>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Oval 1078">
                <a:extLst>
                  <a:ext uri="{FF2B5EF4-FFF2-40B4-BE49-F238E27FC236}">
                    <a16:creationId xmlns:a16="http://schemas.microsoft.com/office/drawing/2014/main" id="{4AF0D663-28C4-427C-85CD-27236ED52FAB}"/>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60" name="Oval 1079">
                <a:extLst>
                  <a:ext uri="{FF2B5EF4-FFF2-40B4-BE49-F238E27FC236}">
                    <a16:creationId xmlns:a16="http://schemas.microsoft.com/office/drawing/2014/main" id="{E4ECD900-126D-447A-BB58-A6108E04F8C4}"/>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61" name="Oval 1080">
                <a:extLst>
                  <a:ext uri="{FF2B5EF4-FFF2-40B4-BE49-F238E27FC236}">
                    <a16:creationId xmlns:a16="http://schemas.microsoft.com/office/drawing/2014/main" id="{6DB08569-955A-41FB-8936-77A3AD301842}"/>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62" name="Oval 1081">
                <a:extLst>
                  <a:ext uri="{FF2B5EF4-FFF2-40B4-BE49-F238E27FC236}">
                    <a16:creationId xmlns:a16="http://schemas.microsoft.com/office/drawing/2014/main" id="{9801296C-E4FD-4E60-AE02-CDF597802EE4}"/>
                  </a:ext>
                </a:extLst>
              </p:cNvPr>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Franklin Gothic Book" panose="020B0503020102020204" pitchFamily="34" charset="0"/>
                </a:endParaRPr>
              </a:p>
            </p:txBody>
          </p:sp>
          <p:sp>
            <p:nvSpPr>
              <p:cNvPr id="63" name="Line 1082">
                <a:extLst>
                  <a:ext uri="{FF2B5EF4-FFF2-40B4-BE49-F238E27FC236}">
                    <a16:creationId xmlns:a16="http://schemas.microsoft.com/office/drawing/2014/main" id="{74DB2568-F865-4BBC-AA7E-F690344FEBC4}"/>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083">
                <a:extLst>
                  <a:ext uri="{FF2B5EF4-FFF2-40B4-BE49-F238E27FC236}">
                    <a16:creationId xmlns:a16="http://schemas.microsoft.com/office/drawing/2014/main" id="{330E3F8A-933E-41B3-9B03-FDA6412CE537}"/>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1084">
                <a:extLst>
                  <a:ext uri="{FF2B5EF4-FFF2-40B4-BE49-F238E27FC236}">
                    <a16:creationId xmlns:a16="http://schemas.microsoft.com/office/drawing/2014/main" id="{E961CFC5-43CD-4101-A4D1-0C50464C477E}"/>
                  </a:ext>
                </a:extLst>
              </p:cNvPr>
              <p:cNvSpPr>
                <a:spLocks noChangeArrowheads="1"/>
              </p:cNvSpPr>
              <p:nvPr/>
            </p:nvSpPr>
            <p:spPr bwMode="auto">
              <a:xfrm>
                <a:off x="4176" y="33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1800" b="1" i="1">
                    <a:latin typeface="Times New Roman" panose="02020603050405020304" pitchFamily="18" charset="0"/>
                  </a:rPr>
                  <a:t>o</a:t>
                </a:r>
              </a:p>
            </p:txBody>
          </p:sp>
        </p:grpSp>
        <p:sp>
          <p:nvSpPr>
            <p:cNvPr id="30" name="TextBox 67">
              <a:extLst>
                <a:ext uri="{FF2B5EF4-FFF2-40B4-BE49-F238E27FC236}">
                  <a16:creationId xmlns:a16="http://schemas.microsoft.com/office/drawing/2014/main" id="{FDC92285-5CDE-4008-9936-B8767472FBD5}"/>
                </a:ext>
              </a:extLst>
            </p:cNvPr>
            <p:cNvSpPr txBox="1">
              <a:spLocks noChangeArrowheads="1"/>
            </p:cNvSpPr>
            <p:nvPr/>
          </p:nvSpPr>
          <p:spPr bwMode="auto">
            <a:xfrm>
              <a:off x="9835850" y="5417606"/>
              <a:ext cx="1928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333399"/>
                  </a:solidFill>
                  <a:latin typeface="微软雅黑" panose="020B0503020204020204" pitchFamily="34" charset="-122"/>
                  <a:ea typeface="微软雅黑" panose="020B0503020204020204" pitchFamily="34" charset="-122"/>
                </a:rPr>
                <a:t>密度相连</a:t>
              </a:r>
            </a:p>
          </p:txBody>
        </p:sp>
      </p:grpSp>
    </p:spTree>
    <p:extLst>
      <p:ext uri="{BB962C8B-B14F-4D97-AF65-F5344CB8AC3E}">
        <p14:creationId xmlns:p14="http://schemas.microsoft.com/office/powerpoint/2010/main" val="52179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A0D1-00E1-4C28-BCD0-449FF1D515CD}"/>
              </a:ext>
            </a:extLst>
          </p:cNvPr>
          <p:cNvSpPr>
            <a:spLocks noGrp="1"/>
          </p:cNvSpPr>
          <p:nvPr>
            <p:ph type="title"/>
          </p:nvPr>
        </p:nvSpPr>
        <p:spPr/>
        <p:txBody>
          <a:bodyPr/>
          <a:lstStyle/>
          <a:p>
            <a:r>
              <a:rPr lang="zh-CN" altLang="en-US" dirty="0"/>
              <a:t>可以用于比较聚类方法的诸方面</a:t>
            </a:r>
          </a:p>
        </p:txBody>
      </p:sp>
      <p:sp>
        <p:nvSpPr>
          <p:cNvPr id="3" name="内容占位符 2">
            <a:extLst>
              <a:ext uri="{FF2B5EF4-FFF2-40B4-BE49-F238E27FC236}">
                <a16:creationId xmlns:a16="http://schemas.microsoft.com/office/drawing/2014/main" id="{64833B01-E42F-4C47-9B21-FE0E370086B6}"/>
              </a:ext>
            </a:extLst>
          </p:cNvPr>
          <p:cNvSpPr>
            <a:spLocks noGrp="1"/>
          </p:cNvSpPr>
          <p:nvPr>
            <p:ph sz="quarter" idx="10"/>
          </p:nvPr>
        </p:nvSpPr>
        <p:spPr/>
        <p:txBody>
          <a:bodyPr/>
          <a:lstStyle/>
          <a:p>
            <a:r>
              <a:rPr lang="zh-CN" altLang="en-US" dirty="0"/>
              <a:t>划分准则</a:t>
            </a:r>
            <a:endParaRPr lang="en-US" altLang="zh-CN" dirty="0"/>
          </a:p>
          <a:p>
            <a:pPr lvl="1"/>
            <a:r>
              <a:rPr lang="zh-CN" altLang="en-US" dirty="0"/>
              <a:t>分层或不分层</a:t>
            </a:r>
            <a:endParaRPr lang="en-US" altLang="zh-CN" dirty="0"/>
          </a:p>
          <a:p>
            <a:r>
              <a:rPr lang="zh-CN" altLang="en-US" dirty="0"/>
              <a:t>簇的分离性</a:t>
            </a:r>
            <a:endParaRPr lang="en-US" altLang="zh-CN" dirty="0"/>
          </a:p>
          <a:p>
            <a:pPr lvl="1"/>
            <a:r>
              <a:rPr lang="zh-CN" altLang="en-US" dirty="0"/>
              <a:t>作为簇的主题可能不是互斥的</a:t>
            </a:r>
          </a:p>
          <a:p>
            <a:r>
              <a:rPr lang="zh-CN" altLang="en-US" dirty="0"/>
              <a:t>相似性度量</a:t>
            </a:r>
            <a:endParaRPr lang="en-US" altLang="zh-CN" dirty="0"/>
          </a:p>
          <a:p>
            <a:pPr lvl="1"/>
            <a:r>
              <a:rPr lang="zh-CN" altLang="en-US" dirty="0"/>
              <a:t>虽然基于距离的方法常常可以利用最优化技术，但是基于密度或基于连通性的方法常常可以发现任意形状的簇</a:t>
            </a:r>
          </a:p>
          <a:p>
            <a:r>
              <a:rPr lang="zh-CN" altLang="en-US" dirty="0"/>
              <a:t>聚类空间</a:t>
            </a:r>
            <a:endParaRPr lang="en-US" altLang="zh-CN" dirty="0"/>
          </a:p>
          <a:p>
            <a:pPr lvl="1"/>
            <a:r>
              <a:rPr lang="zh-CN" altLang="en-US" dirty="0"/>
              <a:t>子空间聚类发现揭示对象相似性的簇和子空间</a:t>
            </a:r>
          </a:p>
          <a:p>
            <a:endParaRPr lang="zh-CN" altLang="en-US" dirty="0"/>
          </a:p>
        </p:txBody>
      </p:sp>
    </p:spTree>
    <p:extLst>
      <p:ext uri="{BB962C8B-B14F-4D97-AF65-F5344CB8AC3E}">
        <p14:creationId xmlns:p14="http://schemas.microsoft.com/office/powerpoint/2010/main" val="1492083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8119B-D6BD-4A96-AB82-ECEF61B3D9CD}"/>
              </a:ext>
            </a:extLst>
          </p:cNvPr>
          <p:cNvSpPr>
            <a:spLocks noGrp="1"/>
          </p:cNvSpPr>
          <p:nvPr>
            <p:ph type="title"/>
          </p:nvPr>
        </p:nvSpPr>
        <p:spPr/>
        <p:txBody>
          <a:bodyPr/>
          <a:lstStyle/>
          <a:p>
            <a:r>
              <a:rPr lang="en-US" altLang="zh-CN" dirty="0"/>
              <a:t>DBSCAN:</a:t>
            </a:r>
            <a:r>
              <a:rPr lang="zh-CN" altLang="en-US" dirty="0"/>
              <a:t>一种基于高密度连通区域的基于密度的聚类</a:t>
            </a:r>
          </a:p>
        </p:txBody>
      </p:sp>
      <p:sp>
        <p:nvSpPr>
          <p:cNvPr id="3" name="内容占位符 2">
            <a:extLst>
              <a:ext uri="{FF2B5EF4-FFF2-40B4-BE49-F238E27FC236}">
                <a16:creationId xmlns:a16="http://schemas.microsoft.com/office/drawing/2014/main" id="{21D2A4D2-FF45-4CDF-9CB1-4BFFC8ABC9A2}"/>
              </a:ext>
            </a:extLst>
          </p:cNvPr>
          <p:cNvSpPr>
            <a:spLocks noGrp="1"/>
          </p:cNvSpPr>
          <p:nvPr>
            <p:ph sz="quarter" idx="10"/>
          </p:nvPr>
        </p:nvSpPr>
        <p:spPr/>
        <p:txBody>
          <a:bodyPr/>
          <a:lstStyle/>
          <a:p>
            <a:r>
              <a:rPr lang="en-US" altLang="zh-CN" dirty="0"/>
              <a:t>DBSCAN</a:t>
            </a:r>
            <a:r>
              <a:rPr lang="zh-CN" altLang="en-US" dirty="0"/>
              <a:t>缺点</a:t>
            </a:r>
          </a:p>
          <a:p>
            <a:pPr lvl="1"/>
            <a:r>
              <a:rPr lang="zh-CN" altLang="en-US" dirty="0"/>
              <a:t>对用户定义的参数是敏感的，参数难以确定（特别是对于高维数据，设置的细微不同可能导致差别很大的聚类）</a:t>
            </a:r>
          </a:p>
          <a:p>
            <a:endParaRPr lang="zh-CN" altLang="en-US" dirty="0"/>
          </a:p>
        </p:txBody>
      </p:sp>
    </p:spTree>
    <p:extLst>
      <p:ext uri="{BB962C8B-B14F-4D97-AF65-F5344CB8AC3E}">
        <p14:creationId xmlns:p14="http://schemas.microsoft.com/office/powerpoint/2010/main" val="2152038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BB838-5BEC-42C6-B82C-9CC233FF49BC}"/>
              </a:ext>
            </a:extLst>
          </p:cNvPr>
          <p:cNvSpPr>
            <a:spLocks noGrp="1"/>
          </p:cNvSpPr>
          <p:nvPr>
            <p:ph type="title"/>
          </p:nvPr>
        </p:nvSpPr>
        <p:spPr/>
        <p:txBody>
          <a:bodyPr/>
          <a:lstStyle/>
          <a:p>
            <a:r>
              <a:rPr lang="en-US" altLang="zh-CN" dirty="0"/>
              <a:t>OPTICS:</a:t>
            </a:r>
            <a:r>
              <a:rPr lang="zh-CN" altLang="en-US" dirty="0"/>
              <a:t>通过点排序识别聚类结构</a:t>
            </a:r>
          </a:p>
        </p:txBody>
      </p:sp>
      <p:sp>
        <p:nvSpPr>
          <p:cNvPr id="3" name="内容占位符 2">
            <a:extLst>
              <a:ext uri="{FF2B5EF4-FFF2-40B4-BE49-F238E27FC236}">
                <a16:creationId xmlns:a16="http://schemas.microsoft.com/office/drawing/2014/main" id="{E6405E9F-A044-43B1-8BCB-D194A1E7D1BC}"/>
              </a:ext>
            </a:extLst>
          </p:cNvPr>
          <p:cNvSpPr>
            <a:spLocks noGrp="1"/>
          </p:cNvSpPr>
          <p:nvPr>
            <p:ph sz="quarter" idx="10"/>
          </p:nvPr>
        </p:nvSpPr>
        <p:spPr/>
        <p:txBody>
          <a:bodyPr/>
          <a:lstStyle/>
          <a:p>
            <a:r>
              <a:rPr lang="en-US" altLang="zh-CN" dirty="0"/>
              <a:t>OPTICS:</a:t>
            </a:r>
            <a:r>
              <a:rPr lang="zh-CN" altLang="en-US" dirty="0"/>
              <a:t>并不显式地产生数据集聚类，而是输出簇排序</a:t>
            </a:r>
            <a:endParaRPr lang="en-US" altLang="zh-CN" dirty="0"/>
          </a:p>
          <a:p>
            <a:pPr lvl="1">
              <a:lnSpc>
                <a:spcPct val="130000"/>
              </a:lnSpc>
            </a:pPr>
            <a:r>
              <a:rPr lang="zh-CN" altLang="en-US" dirty="0"/>
              <a:t>这个排序是所有分析对象的线性表，并且代表了数据的基于密度的聚类结构</a:t>
            </a:r>
          </a:p>
          <a:p>
            <a:pPr lvl="1">
              <a:lnSpc>
                <a:spcPct val="130000"/>
              </a:lnSpc>
            </a:pPr>
            <a:r>
              <a:rPr lang="zh-CN" altLang="en-US" dirty="0"/>
              <a:t>这个排序等价于从广泛的参数设置中得到的基于密度的聚类</a:t>
            </a:r>
          </a:p>
          <a:p>
            <a:pPr lvl="1">
              <a:lnSpc>
                <a:spcPct val="130000"/>
              </a:lnSpc>
            </a:pPr>
            <a:r>
              <a:rPr lang="zh-CN" altLang="en-US" dirty="0"/>
              <a:t>簇排序可以用来提取基本的聚类信息，导出内在的聚类结构，也可以提供聚类的可视化</a:t>
            </a:r>
            <a:endParaRPr lang="en-US" altLang="zh-CN" dirty="0"/>
          </a:p>
          <a:p>
            <a:pPr marL="360000" lvl="1" indent="-360000">
              <a:buFont typeface="Wingdings" panose="05000000000000000000" pitchFamily="2" charset="2"/>
              <a:buChar char=""/>
            </a:pPr>
            <a:r>
              <a:rPr lang="zh-CN" altLang="en-US" sz="2200" dirty="0">
                <a:solidFill>
                  <a:srgbClr val="0000FF"/>
                </a:solidFill>
              </a:rPr>
              <a:t>每个对象需要存储两个值</a:t>
            </a:r>
            <a:endParaRPr lang="en-US" altLang="zh-CN" sz="2200" dirty="0">
              <a:solidFill>
                <a:srgbClr val="0000FF"/>
              </a:solidFill>
            </a:endParaRPr>
          </a:p>
          <a:p>
            <a:pPr lvl="1"/>
            <a:r>
              <a:rPr lang="zh-CN" altLang="en-US" dirty="0"/>
              <a:t>对象</a:t>
            </a:r>
            <a:r>
              <a:rPr lang="en-US" altLang="zh-CN" dirty="0"/>
              <a:t>p</a:t>
            </a:r>
            <a:r>
              <a:rPr lang="zh-CN" altLang="en-US" dirty="0"/>
              <a:t>的核心距离(</a:t>
            </a:r>
            <a:r>
              <a:rPr lang="en-US" altLang="zh-CN" dirty="0"/>
              <a:t>core-distance)</a:t>
            </a:r>
            <a:r>
              <a:rPr lang="zh-CN" altLang="en-US" dirty="0"/>
              <a:t>是使得</a:t>
            </a:r>
            <a:r>
              <a:rPr lang="en-US" altLang="zh-CN" dirty="0"/>
              <a:t>p</a:t>
            </a:r>
            <a:r>
              <a:rPr lang="zh-CN" altLang="en-US" dirty="0"/>
              <a:t>成为核心对象的最小</a:t>
            </a:r>
            <a:r>
              <a:rPr lang="zh-CN" altLang="en-US" dirty="0">
                <a:sym typeface="Symbol" pitchFamily="18" charset="2"/>
              </a:rPr>
              <a:t></a:t>
            </a:r>
            <a:r>
              <a:rPr lang="zh-CN" altLang="en-US" dirty="0"/>
              <a:t>。如果</a:t>
            </a:r>
            <a:r>
              <a:rPr lang="en-US" altLang="zh-CN" dirty="0"/>
              <a:t>p</a:t>
            </a:r>
            <a:r>
              <a:rPr lang="zh-CN" altLang="en-US" dirty="0"/>
              <a:t>不是核心对象, </a:t>
            </a:r>
            <a:r>
              <a:rPr lang="en-US" altLang="zh-CN" dirty="0"/>
              <a:t>p</a:t>
            </a:r>
            <a:r>
              <a:rPr lang="zh-CN" altLang="en-US" dirty="0"/>
              <a:t>的核心距离没有定义 </a:t>
            </a:r>
            <a:endParaRPr lang="en-US" altLang="zh-CN" dirty="0"/>
          </a:p>
          <a:p>
            <a:pPr lvl="1"/>
            <a:r>
              <a:rPr lang="zh-CN" altLang="en-US" dirty="0"/>
              <a:t>对象</a:t>
            </a:r>
            <a:r>
              <a:rPr lang="en-US" altLang="zh-CN" dirty="0"/>
              <a:t>q</a:t>
            </a:r>
            <a:r>
              <a:rPr lang="zh-CN" altLang="en-US" dirty="0"/>
              <a:t>关于另一个对象</a:t>
            </a:r>
            <a:r>
              <a:rPr lang="en-US" altLang="zh-CN" dirty="0"/>
              <a:t>p</a:t>
            </a:r>
            <a:r>
              <a:rPr lang="zh-CN" altLang="en-US" dirty="0"/>
              <a:t>的可达距离(</a:t>
            </a:r>
            <a:r>
              <a:rPr lang="en-US" altLang="zh-CN" dirty="0"/>
              <a:t>reachability-distance </a:t>
            </a:r>
            <a:r>
              <a:rPr lang="zh-CN" altLang="en-US" dirty="0"/>
              <a:t>)是</a:t>
            </a:r>
            <a:r>
              <a:rPr lang="en-US" altLang="zh-CN" dirty="0"/>
              <a:t>p</a:t>
            </a:r>
            <a:r>
              <a:rPr lang="zh-CN" altLang="en-US" dirty="0"/>
              <a:t>的核心距离和</a:t>
            </a:r>
            <a:r>
              <a:rPr lang="en-US" altLang="zh-CN" dirty="0"/>
              <a:t>p</a:t>
            </a:r>
            <a:r>
              <a:rPr lang="zh-CN" altLang="en-US" dirty="0"/>
              <a:t>与</a:t>
            </a:r>
            <a:r>
              <a:rPr lang="en-US" altLang="zh-CN" dirty="0"/>
              <a:t>q</a:t>
            </a:r>
            <a:r>
              <a:rPr lang="zh-CN" altLang="en-US" dirty="0"/>
              <a:t>的欧几里得距离之间的较大值. 如果</a:t>
            </a:r>
            <a:r>
              <a:rPr lang="en-US" altLang="zh-CN" dirty="0"/>
              <a:t>p</a:t>
            </a:r>
            <a:r>
              <a:rPr lang="zh-CN" altLang="en-US" dirty="0"/>
              <a:t>不是一个核心对象, </a:t>
            </a:r>
            <a:r>
              <a:rPr lang="en-US" altLang="zh-CN" dirty="0"/>
              <a:t>p</a:t>
            </a:r>
            <a:r>
              <a:rPr lang="zh-CN" altLang="en-US" dirty="0"/>
              <a:t>和</a:t>
            </a:r>
            <a:r>
              <a:rPr lang="en-US" altLang="zh-CN" dirty="0"/>
              <a:t>q</a:t>
            </a:r>
            <a:r>
              <a:rPr lang="zh-CN" altLang="en-US" dirty="0"/>
              <a:t>之间的可达距离没有定义 </a:t>
            </a:r>
          </a:p>
          <a:p>
            <a:endParaRPr lang="zh-CN" altLang="en-US" dirty="0"/>
          </a:p>
        </p:txBody>
      </p:sp>
    </p:spTree>
    <p:extLst>
      <p:ext uri="{BB962C8B-B14F-4D97-AF65-F5344CB8AC3E}">
        <p14:creationId xmlns:p14="http://schemas.microsoft.com/office/powerpoint/2010/main" val="1619237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8094A-D277-4B59-8303-CDF9F583A156}"/>
              </a:ext>
            </a:extLst>
          </p:cNvPr>
          <p:cNvSpPr>
            <a:spLocks noGrp="1"/>
          </p:cNvSpPr>
          <p:nvPr>
            <p:ph type="title"/>
          </p:nvPr>
        </p:nvSpPr>
        <p:spPr/>
        <p:txBody>
          <a:bodyPr/>
          <a:lstStyle/>
          <a:p>
            <a:r>
              <a:rPr lang="en-US" altLang="zh-CN" dirty="0"/>
              <a:t>OPTICS:</a:t>
            </a:r>
            <a:r>
              <a:rPr lang="zh-CN" altLang="en-US" dirty="0"/>
              <a:t>通过点排序识别聚类结构</a:t>
            </a:r>
          </a:p>
        </p:txBody>
      </p:sp>
      <p:sp>
        <p:nvSpPr>
          <p:cNvPr id="3" name="内容占位符 2">
            <a:extLst>
              <a:ext uri="{FF2B5EF4-FFF2-40B4-BE49-F238E27FC236}">
                <a16:creationId xmlns:a16="http://schemas.microsoft.com/office/drawing/2014/main" id="{F68A486C-2883-40F9-A70E-8D58D3A0BFED}"/>
              </a:ext>
            </a:extLst>
          </p:cNvPr>
          <p:cNvSpPr>
            <a:spLocks noGrp="1"/>
          </p:cNvSpPr>
          <p:nvPr>
            <p:ph sz="quarter" idx="10"/>
          </p:nvPr>
        </p:nvSpPr>
        <p:spPr/>
        <p:txBody>
          <a:bodyPr/>
          <a:lstStyle/>
          <a:p>
            <a:r>
              <a:rPr lang="zh-CN" altLang="en-US" dirty="0"/>
              <a:t>例: 设</a:t>
            </a:r>
            <a:r>
              <a:rPr lang="zh-CN" altLang="en-US" dirty="0">
                <a:sym typeface="Symbol" pitchFamily="18" charset="2"/>
              </a:rPr>
              <a:t></a:t>
            </a:r>
            <a:r>
              <a:rPr lang="zh-CN" altLang="en-US" dirty="0"/>
              <a:t>=6(</a:t>
            </a:r>
            <a:r>
              <a:rPr lang="en-US" altLang="zh-CN" dirty="0"/>
              <a:t>mm), MinPts=5.</a:t>
            </a:r>
          </a:p>
          <a:p>
            <a:pPr lvl="1">
              <a:lnSpc>
                <a:spcPct val="130000"/>
              </a:lnSpc>
            </a:pPr>
            <a:r>
              <a:rPr lang="en-US" altLang="zh-CN" dirty="0"/>
              <a:t>p</a:t>
            </a:r>
            <a:r>
              <a:rPr lang="zh-CN" altLang="en-US" dirty="0"/>
              <a:t>的核心距离是</a:t>
            </a:r>
            <a:r>
              <a:rPr lang="en-US" altLang="zh-CN" dirty="0"/>
              <a:t>p</a:t>
            </a:r>
            <a:r>
              <a:rPr lang="zh-CN" altLang="en-US" dirty="0"/>
              <a:t>与第四个最近的数据对象之间的距离</a:t>
            </a:r>
            <a:r>
              <a:rPr lang="zh-CN" altLang="en-US" dirty="0">
                <a:sym typeface="Symbol" pitchFamily="18" charset="2"/>
              </a:rPr>
              <a:t></a:t>
            </a:r>
            <a:r>
              <a:rPr lang="zh-CN" altLang="en-US" dirty="0"/>
              <a:t>’。</a:t>
            </a:r>
          </a:p>
          <a:p>
            <a:pPr lvl="1">
              <a:lnSpc>
                <a:spcPct val="130000"/>
              </a:lnSpc>
            </a:pPr>
            <a:r>
              <a:rPr lang="en-US" altLang="zh-CN" dirty="0"/>
              <a:t>q1</a:t>
            </a:r>
            <a:r>
              <a:rPr lang="zh-CN" altLang="en-US" dirty="0"/>
              <a:t>关于</a:t>
            </a:r>
            <a:r>
              <a:rPr lang="en-US" altLang="zh-CN" dirty="0"/>
              <a:t>p</a:t>
            </a:r>
            <a:r>
              <a:rPr lang="zh-CN" altLang="en-US" dirty="0"/>
              <a:t>的可达距离是</a:t>
            </a:r>
            <a:r>
              <a:rPr lang="en-US" altLang="zh-CN" dirty="0"/>
              <a:t>p</a:t>
            </a:r>
            <a:r>
              <a:rPr lang="zh-CN" altLang="en-US" dirty="0"/>
              <a:t>的核心距离(即</a:t>
            </a:r>
            <a:r>
              <a:rPr lang="zh-CN" altLang="en-US" dirty="0">
                <a:sym typeface="Symbol" pitchFamily="18" charset="2"/>
              </a:rPr>
              <a:t></a:t>
            </a:r>
            <a:r>
              <a:rPr lang="zh-CN" altLang="en-US" dirty="0"/>
              <a:t>’=3</a:t>
            </a:r>
            <a:r>
              <a:rPr lang="en-US" altLang="zh-CN" dirty="0"/>
              <a:t>mm), </a:t>
            </a:r>
            <a:r>
              <a:rPr lang="zh-CN" altLang="en-US" dirty="0"/>
              <a:t>因为它比从</a:t>
            </a:r>
            <a:r>
              <a:rPr lang="en-US" altLang="zh-CN" dirty="0"/>
              <a:t>p</a:t>
            </a:r>
            <a:r>
              <a:rPr lang="zh-CN" altLang="en-US" dirty="0"/>
              <a:t>到</a:t>
            </a:r>
            <a:r>
              <a:rPr lang="en-US" altLang="zh-CN" dirty="0"/>
              <a:t>q1</a:t>
            </a:r>
            <a:r>
              <a:rPr lang="zh-CN" altLang="en-US" dirty="0"/>
              <a:t>的欧几里得距离要大。</a:t>
            </a:r>
          </a:p>
          <a:p>
            <a:pPr lvl="1">
              <a:lnSpc>
                <a:spcPct val="130000"/>
              </a:lnSpc>
            </a:pPr>
            <a:r>
              <a:rPr lang="en-US" altLang="zh-CN" dirty="0"/>
              <a:t>q2</a:t>
            </a:r>
            <a:r>
              <a:rPr lang="zh-CN" altLang="en-US" dirty="0"/>
              <a:t>关于</a:t>
            </a:r>
            <a:r>
              <a:rPr lang="en-US" altLang="zh-CN" dirty="0"/>
              <a:t>p</a:t>
            </a:r>
            <a:r>
              <a:rPr lang="zh-CN" altLang="en-US" dirty="0"/>
              <a:t>的可达距离是从</a:t>
            </a:r>
            <a:r>
              <a:rPr lang="en-US" altLang="zh-CN" dirty="0"/>
              <a:t>p</a:t>
            </a:r>
            <a:r>
              <a:rPr lang="zh-CN" altLang="en-US" dirty="0"/>
              <a:t>到</a:t>
            </a:r>
            <a:r>
              <a:rPr lang="en-US" altLang="zh-CN" dirty="0"/>
              <a:t>q2</a:t>
            </a:r>
            <a:r>
              <a:rPr lang="zh-CN" altLang="en-US" dirty="0"/>
              <a:t>的欧几里得距离, 它大于</a:t>
            </a:r>
            <a:r>
              <a:rPr lang="en-US" altLang="zh-CN" dirty="0"/>
              <a:t>p</a:t>
            </a:r>
            <a:r>
              <a:rPr lang="zh-CN" altLang="en-US" dirty="0"/>
              <a:t>的核心距离 。</a:t>
            </a:r>
          </a:p>
          <a:p>
            <a:endParaRPr lang="zh-CN" altLang="en-US" dirty="0"/>
          </a:p>
        </p:txBody>
      </p:sp>
      <p:pic>
        <p:nvPicPr>
          <p:cNvPr id="4" name="Picture 3">
            <a:extLst>
              <a:ext uri="{FF2B5EF4-FFF2-40B4-BE49-F238E27FC236}">
                <a16:creationId xmlns:a16="http://schemas.microsoft.com/office/drawing/2014/main" id="{DC9AC079-1511-4F7F-ABDD-D22ABDCC4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20921"/>
            <a:ext cx="7105650" cy="27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69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66C4E-DAD9-481A-B6E3-72AE3C56A78D}"/>
              </a:ext>
            </a:extLst>
          </p:cNvPr>
          <p:cNvSpPr>
            <a:spLocks noGrp="1"/>
          </p:cNvSpPr>
          <p:nvPr>
            <p:ph type="title"/>
          </p:nvPr>
        </p:nvSpPr>
        <p:spPr/>
        <p:txBody>
          <a:bodyPr/>
          <a:lstStyle/>
          <a:p>
            <a:r>
              <a:rPr lang="en-US" altLang="zh-CN" dirty="0"/>
              <a:t>OPTICS</a:t>
            </a:r>
            <a:r>
              <a:rPr lang="zh-CN" altLang="en-US"/>
              <a:t>中的簇次序</a:t>
            </a:r>
          </a:p>
        </p:txBody>
      </p:sp>
      <p:grpSp>
        <p:nvGrpSpPr>
          <p:cNvPr id="79" name="Group 79">
            <a:extLst>
              <a:ext uri="{FF2B5EF4-FFF2-40B4-BE49-F238E27FC236}">
                <a16:creationId xmlns:a16="http://schemas.microsoft.com/office/drawing/2014/main" id="{652D34B1-572E-43DD-9D02-D2775FC239D7}"/>
              </a:ext>
            </a:extLst>
          </p:cNvPr>
          <p:cNvGrpSpPr>
            <a:grpSpLocks/>
          </p:cNvGrpSpPr>
          <p:nvPr/>
        </p:nvGrpSpPr>
        <p:grpSpPr bwMode="auto">
          <a:xfrm>
            <a:off x="1050131" y="1340768"/>
            <a:ext cx="7043738" cy="4392612"/>
            <a:chOff x="530" y="891"/>
            <a:chExt cx="5163" cy="2947"/>
          </a:xfrm>
        </p:grpSpPr>
        <p:sp>
          <p:nvSpPr>
            <p:cNvPr id="80" name="Line 2">
              <a:extLst>
                <a:ext uri="{FF2B5EF4-FFF2-40B4-BE49-F238E27FC236}">
                  <a16:creationId xmlns:a16="http://schemas.microsoft.com/office/drawing/2014/main" id="{E26064EE-5849-41AB-800D-ABB7164761E5}"/>
                </a:ext>
              </a:extLst>
            </p:cNvPr>
            <p:cNvSpPr>
              <a:spLocks noChangeShapeType="1"/>
            </p:cNvSpPr>
            <p:nvPr/>
          </p:nvSpPr>
          <p:spPr bwMode="auto">
            <a:xfrm>
              <a:off x="1370" y="1704"/>
              <a:ext cx="0" cy="2015"/>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1" name="Line 3">
              <a:extLst>
                <a:ext uri="{FF2B5EF4-FFF2-40B4-BE49-F238E27FC236}">
                  <a16:creationId xmlns:a16="http://schemas.microsoft.com/office/drawing/2014/main" id="{033CF5EF-7F64-468C-92CD-F2009C1B5E88}"/>
                </a:ext>
              </a:extLst>
            </p:cNvPr>
            <p:cNvSpPr>
              <a:spLocks noChangeShapeType="1"/>
            </p:cNvSpPr>
            <p:nvPr/>
          </p:nvSpPr>
          <p:spPr bwMode="auto">
            <a:xfrm>
              <a:off x="1419" y="3671"/>
              <a:ext cx="3839"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2" name="Freeform 4">
              <a:extLst>
                <a:ext uri="{FF2B5EF4-FFF2-40B4-BE49-F238E27FC236}">
                  <a16:creationId xmlns:a16="http://schemas.microsoft.com/office/drawing/2014/main" id="{B8D68213-3009-40C2-AC90-F96C35FA0D4F}"/>
                </a:ext>
              </a:extLst>
            </p:cNvPr>
            <p:cNvSpPr>
              <a:spLocks/>
            </p:cNvSpPr>
            <p:nvPr/>
          </p:nvSpPr>
          <p:spPr bwMode="auto">
            <a:xfrm>
              <a:off x="1338" y="1706"/>
              <a:ext cx="3956" cy="2046"/>
            </a:xfrm>
            <a:custGeom>
              <a:avLst/>
              <a:gdLst>
                <a:gd name="T0" fmla="*/ 2147483646 w 3956"/>
                <a:gd name="T1" fmla="*/ 2147483646 h 2046"/>
                <a:gd name="T2" fmla="*/ 2147483646 w 3956"/>
                <a:gd name="T3" fmla="*/ 2147483646 h 2046"/>
                <a:gd name="T4" fmla="*/ 2147483646 w 3956"/>
                <a:gd name="T5" fmla="*/ 2147483646 h 2046"/>
                <a:gd name="T6" fmla="*/ 2147483646 w 3956"/>
                <a:gd name="T7" fmla="*/ 2147483646 h 2046"/>
                <a:gd name="T8" fmla="*/ 2147483646 w 3956"/>
                <a:gd name="T9" fmla="*/ 2147483646 h 2046"/>
                <a:gd name="T10" fmla="*/ 2147483646 w 3956"/>
                <a:gd name="T11" fmla="*/ 2147483646 h 2046"/>
                <a:gd name="T12" fmla="*/ 2147483646 w 3956"/>
                <a:gd name="T13" fmla="*/ 2147483646 h 2046"/>
                <a:gd name="T14" fmla="*/ 2147483646 w 3956"/>
                <a:gd name="T15" fmla="*/ 2147483646 h 2046"/>
                <a:gd name="T16" fmla="*/ 2147483646 w 3956"/>
                <a:gd name="T17" fmla="*/ 2147483646 h 2046"/>
                <a:gd name="T18" fmla="*/ 2147483646 w 3956"/>
                <a:gd name="T19" fmla="*/ 2147483646 h 2046"/>
                <a:gd name="T20" fmla="*/ 2147483646 w 3956"/>
                <a:gd name="T21" fmla="*/ 2147483646 h 2046"/>
                <a:gd name="T22" fmla="*/ 2147483646 w 3956"/>
                <a:gd name="T23" fmla="*/ 2147483646 h 2046"/>
                <a:gd name="T24" fmla="*/ 2147483646 w 3956"/>
                <a:gd name="T25" fmla="*/ 2147483646 h 2046"/>
                <a:gd name="T26" fmla="*/ 2147483646 w 3956"/>
                <a:gd name="T27" fmla="*/ 2147483646 h 2046"/>
                <a:gd name="T28" fmla="*/ 2147483646 w 3956"/>
                <a:gd name="T29" fmla="*/ 2147483646 h 2046"/>
                <a:gd name="T30" fmla="*/ 2147483646 w 3956"/>
                <a:gd name="T31" fmla="*/ 2147483646 h 2046"/>
                <a:gd name="T32" fmla="*/ 2147483646 w 3956"/>
                <a:gd name="T33" fmla="*/ 2147483646 h 2046"/>
                <a:gd name="T34" fmla="*/ 2147483646 w 3956"/>
                <a:gd name="T35" fmla="*/ 2147483646 h 2046"/>
                <a:gd name="T36" fmla="*/ 2147483646 w 3956"/>
                <a:gd name="T37" fmla="*/ 2147483646 h 2046"/>
                <a:gd name="T38" fmla="*/ 2147483646 w 3956"/>
                <a:gd name="T39" fmla="*/ 2147483646 h 2046"/>
                <a:gd name="T40" fmla="*/ 2147483646 w 3956"/>
                <a:gd name="T41" fmla="*/ 2147483646 h 2046"/>
                <a:gd name="T42" fmla="*/ 2147483646 w 3956"/>
                <a:gd name="T43" fmla="*/ 2147483646 h 2046"/>
                <a:gd name="T44" fmla="*/ 2147483646 w 3956"/>
                <a:gd name="T45" fmla="*/ 2147483646 h 2046"/>
                <a:gd name="T46" fmla="*/ 2147483646 w 3956"/>
                <a:gd name="T47" fmla="*/ 2147483646 h 2046"/>
                <a:gd name="T48" fmla="*/ 2147483646 w 3956"/>
                <a:gd name="T49" fmla="*/ 2147483646 h 2046"/>
                <a:gd name="T50" fmla="*/ 2147483646 w 3956"/>
                <a:gd name="T51" fmla="*/ 2147483646 h 2046"/>
                <a:gd name="T52" fmla="*/ 2147483646 w 3956"/>
                <a:gd name="T53" fmla="*/ 2147483646 h 2046"/>
                <a:gd name="T54" fmla="*/ 2147483646 w 3956"/>
                <a:gd name="T55" fmla="*/ 2147483646 h 2046"/>
                <a:gd name="T56" fmla="*/ 2147483646 w 3956"/>
                <a:gd name="T57" fmla="*/ 2147483646 h 2046"/>
                <a:gd name="T58" fmla="*/ 2147483646 w 3956"/>
                <a:gd name="T59" fmla="*/ 2147483646 h 2046"/>
                <a:gd name="T60" fmla="*/ 2147483646 w 3956"/>
                <a:gd name="T61" fmla="*/ 2147483646 h 2046"/>
                <a:gd name="T62" fmla="*/ 2147483646 w 3956"/>
                <a:gd name="T63" fmla="*/ 2147483646 h 2046"/>
                <a:gd name="T64" fmla="*/ 2147483646 w 3956"/>
                <a:gd name="T65" fmla="*/ 2147483646 h 2046"/>
                <a:gd name="T66" fmla="*/ 2147483646 w 3956"/>
                <a:gd name="T67" fmla="*/ 2147483646 h 2046"/>
                <a:gd name="T68" fmla="*/ 2147483646 w 3956"/>
                <a:gd name="T69" fmla="*/ 2147483646 h 2046"/>
                <a:gd name="T70" fmla="*/ 2147483646 w 3956"/>
                <a:gd name="T71" fmla="*/ 2147483646 h 2046"/>
                <a:gd name="T72" fmla="*/ 2147483646 w 3956"/>
                <a:gd name="T73" fmla="*/ 2147483646 h 2046"/>
                <a:gd name="T74" fmla="*/ 2147483646 w 3956"/>
                <a:gd name="T75" fmla="*/ 2147483646 h 2046"/>
                <a:gd name="T76" fmla="*/ 2147483646 w 3956"/>
                <a:gd name="T77" fmla="*/ 2147483646 h 2046"/>
                <a:gd name="T78" fmla="*/ 2147483646 w 3956"/>
                <a:gd name="T79" fmla="*/ 2147483646 h 2046"/>
                <a:gd name="T80" fmla="*/ 2147483646 w 3956"/>
                <a:gd name="T81" fmla="*/ 2147483646 h 2046"/>
                <a:gd name="T82" fmla="*/ 2147483646 w 3956"/>
                <a:gd name="T83" fmla="*/ 2147483646 h 2046"/>
                <a:gd name="T84" fmla="*/ 2147483646 w 3956"/>
                <a:gd name="T85" fmla="*/ 2147483646 h 2046"/>
                <a:gd name="T86" fmla="*/ 2147483646 w 3956"/>
                <a:gd name="T87" fmla="*/ 2147483646 h 2046"/>
                <a:gd name="T88" fmla="*/ 2147483646 w 3956"/>
                <a:gd name="T89" fmla="*/ 2147483646 h 2046"/>
                <a:gd name="T90" fmla="*/ 2147483646 w 3956"/>
                <a:gd name="T91" fmla="*/ 2147483646 h 2046"/>
                <a:gd name="T92" fmla="*/ 2147483646 w 3956"/>
                <a:gd name="T93" fmla="*/ 2147483646 h 2046"/>
                <a:gd name="T94" fmla="*/ 2147483646 w 3956"/>
                <a:gd name="T95" fmla="*/ 2147483646 h 2046"/>
                <a:gd name="T96" fmla="*/ 2147483646 w 3956"/>
                <a:gd name="T97" fmla="*/ 2147483646 h 2046"/>
                <a:gd name="T98" fmla="*/ 2147483646 w 3956"/>
                <a:gd name="T99" fmla="*/ 2147483646 h 2046"/>
                <a:gd name="T100" fmla="*/ 2147483646 w 3956"/>
                <a:gd name="T101" fmla="*/ 2147483646 h 2046"/>
                <a:gd name="T102" fmla="*/ 2147483646 w 3956"/>
                <a:gd name="T103" fmla="*/ 2147483646 h 2046"/>
                <a:gd name="T104" fmla="*/ 2147483646 w 3956"/>
                <a:gd name="T105" fmla="*/ 2147483646 h 2046"/>
                <a:gd name="T106" fmla="*/ 2147483646 w 3956"/>
                <a:gd name="T107" fmla="*/ 2147483646 h 2046"/>
                <a:gd name="T108" fmla="*/ 2147483646 w 3956"/>
                <a:gd name="T109" fmla="*/ 2147483646 h 2046"/>
                <a:gd name="T110" fmla="*/ 2147483646 w 3956"/>
                <a:gd name="T111" fmla="*/ 2147483646 h 2046"/>
                <a:gd name="T112" fmla="*/ 2147483646 w 3956"/>
                <a:gd name="T113" fmla="*/ 2147483646 h 2046"/>
                <a:gd name="T114" fmla="*/ 2147483646 w 3956"/>
                <a:gd name="T115" fmla="*/ 2147483646 h 2046"/>
                <a:gd name="T116" fmla="*/ 2147483646 w 3956"/>
                <a:gd name="T117" fmla="*/ 2147483646 h 2046"/>
                <a:gd name="T118" fmla="*/ 2147483646 w 3956"/>
                <a:gd name="T119" fmla="*/ 2147483646 h 2046"/>
                <a:gd name="T120" fmla="*/ 2147483646 w 3956"/>
                <a:gd name="T121" fmla="*/ 2147483646 h 2046"/>
                <a:gd name="T122" fmla="*/ 2147483646 w 3956"/>
                <a:gd name="T123" fmla="*/ 2147483646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3" name="Line 5">
              <a:extLst>
                <a:ext uri="{FF2B5EF4-FFF2-40B4-BE49-F238E27FC236}">
                  <a16:creationId xmlns:a16="http://schemas.microsoft.com/office/drawing/2014/main" id="{96330F8F-6E8C-4489-A534-6DA40432951B}"/>
                </a:ext>
              </a:extLst>
            </p:cNvPr>
            <p:cNvSpPr>
              <a:spLocks noChangeShapeType="1"/>
            </p:cNvSpPr>
            <p:nvPr/>
          </p:nvSpPr>
          <p:spPr bwMode="auto">
            <a:xfrm>
              <a:off x="1659" y="3623"/>
              <a:ext cx="959"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4" name="Line 6">
              <a:extLst>
                <a:ext uri="{FF2B5EF4-FFF2-40B4-BE49-F238E27FC236}">
                  <a16:creationId xmlns:a16="http://schemas.microsoft.com/office/drawing/2014/main" id="{87A5C1C7-3F11-45D9-A391-0597DFFBA576}"/>
                </a:ext>
              </a:extLst>
            </p:cNvPr>
            <p:cNvSpPr>
              <a:spLocks noChangeShapeType="1"/>
            </p:cNvSpPr>
            <p:nvPr/>
          </p:nvSpPr>
          <p:spPr bwMode="auto">
            <a:xfrm>
              <a:off x="1418" y="3144"/>
              <a:ext cx="0" cy="527"/>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5" name="Line 7">
              <a:extLst>
                <a:ext uri="{FF2B5EF4-FFF2-40B4-BE49-F238E27FC236}">
                  <a16:creationId xmlns:a16="http://schemas.microsoft.com/office/drawing/2014/main" id="{2C9C19AF-C07A-4419-A60C-CAEF2F40E06A}"/>
                </a:ext>
              </a:extLst>
            </p:cNvPr>
            <p:cNvSpPr>
              <a:spLocks noChangeShapeType="1"/>
            </p:cNvSpPr>
            <p:nvPr/>
          </p:nvSpPr>
          <p:spPr bwMode="auto">
            <a:xfrm>
              <a:off x="1156" y="1162"/>
              <a:ext cx="0" cy="2639"/>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86" name="Rectangle 9">
              <a:extLst>
                <a:ext uri="{FF2B5EF4-FFF2-40B4-BE49-F238E27FC236}">
                  <a16:creationId xmlns:a16="http://schemas.microsoft.com/office/drawing/2014/main" id="{0ECB4CF0-35A0-4524-82D8-17E649D6A06F}"/>
                </a:ext>
              </a:extLst>
            </p:cNvPr>
            <p:cNvSpPr>
              <a:spLocks noChangeArrowheads="1"/>
            </p:cNvSpPr>
            <p:nvPr/>
          </p:nvSpPr>
          <p:spPr bwMode="auto">
            <a:xfrm>
              <a:off x="874" y="1571"/>
              <a:ext cx="1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solidFill>
                  <a:srgbClr val="333399"/>
                </a:solidFill>
                <a:latin typeface="微软雅黑" panose="020B0503020204020204" pitchFamily="34" charset="-122"/>
                <a:ea typeface="微软雅黑" panose="020B0503020204020204" pitchFamily="34" charset="-122"/>
              </a:endParaRPr>
            </a:p>
          </p:txBody>
        </p:sp>
        <p:graphicFrame>
          <p:nvGraphicFramePr>
            <p:cNvPr id="87" name="Object 0">
              <a:extLst>
                <a:ext uri="{FF2B5EF4-FFF2-40B4-BE49-F238E27FC236}">
                  <a16:creationId xmlns:a16="http://schemas.microsoft.com/office/drawing/2014/main" id="{4F07B200-4715-488A-8369-0E88CB9B5CA1}"/>
                </a:ext>
              </a:extLst>
            </p:cNvPr>
            <p:cNvGraphicFramePr>
              <a:graphicFrameLocks/>
            </p:cNvGraphicFramePr>
            <p:nvPr/>
          </p:nvGraphicFramePr>
          <p:xfrm>
            <a:off x="1565" y="2432"/>
            <a:ext cx="3458" cy="278"/>
          </p:xfrm>
          <a:graphic>
            <a:graphicData uri="http://schemas.openxmlformats.org/presentationml/2006/ole">
              <mc:AlternateContent xmlns:mc="http://schemas.openxmlformats.org/markup-compatibility/2006">
                <mc:Choice xmlns:v="urn:schemas-microsoft-com:vml" Requires="v">
                  <p:oleObj spid="_x0000_s3239" name="Document" r:id="rId3" imgW="5489575" imgH="441325" progId="Word.Document.8">
                    <p:embed/>
                  </p:oleObj>
                </mc:Choice>
                <mc:Fallback>
                  <p:oleObj name="Document" r:id="rId3" imgW="5489575" imgH="441325" progId="Word.Document.8">
                    <p:embed/>
                    <p:pic>
                      <p:nvPicPr>
                        <p:cNvPr id="12" name="Object 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2432"/>
                          <a:ext cx="345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1">
              <a:extLst>
                <a:ext uri="{FF2B5EF4-FFF2-40B4-BE49-F238E27FC236}">
                  <a16:creationId xmlns:a16="http://schemas.microsoft.com/office/drawing/2014/main" id="{31216286-1568-4E73-AD33-08F9F8117DCD}"/>
                </a:ext>
              </a:extLst>
            </p:cNvPr>
            <p:cNvGraphicFramePr>
              <a:graphicFrameLocks/>
            </p:cNvGraphicFramePr>
            <p:nvPr/>
          </p:nvGraphicFramePr>
          <p:xfrm>
            <a:off x="791" y="1655"/>
            <a:ext cx="299" cy="473"/>
          </p:xfrm>
          <a:graphic>
            <a:graphicData uri="http://schemas.openxmlformats.org/presentationml/2006/ole">
              <mc:AlternateContent xmlns:mc="http://schemas.openxmlformats.org/markup-compatibility/2006">
                <mc:Choice xmlns:v="urn:schemas-microsoft-com:vml" Requires="v">
                  <p:oleObj spid="_x0000_s3240" name="Document" r:id="rId5" imgW="474663" imgH="750888" progId="Word.Document.8">
                    <p:embed/>
                  </p:oleObj>
                </mc:Choice>
                <mc:Fallback>
                  <p:oleObj name="Document" r:id="rId5" imgW="474663" imgH="750888" progId="Word.Document.8">
                    <p:embed/>
                    <p:pic>
                      <p:nvPicPr>
                        <p:cNvPr id="13"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 y="1655"/>
                          <a:ext cx="299"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Line 14">
              <a:extLst>
                <a:ext uri="{FF2B5EF4-FFF2-40B4-BE49-F238E27FC236}">
                  <a16:creationId xmlns:a16="http://schemas.microsoft.com/office/drawing/2014/main" id="{937312F5-E5B9-4F56-8EA9-CF3A1E2F2826}"/>
                </a:ext>
              </a:extLst>
            </p:cNvPr>
            <p:cNvSpPr>
              <a:spLocks noChangeShapeType="1"/>
            </p:cNvSpPr>
            <p:nvPr/>
          </p:nvSpPr>
          <p:spPr bwMode="auto">
            <a:xfrm flipH="1">
              <a:off x="2139" y="1704"/>
              <a:ext cx="431" cy="115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0" name="Line 15">
              <a:extLst>
                <a:ext uri="{FF2B5EF4-FFF2-40B4-BE49-F238E27FC236}">
                  <a16:creationId xmlns:a16="http://schemas.microsoft.com/office/drawing/2014/main" id="{0DCEF526-9C45-4727-8B0A-FA15A9CC66E2}"/>
                </a:ext>
              </a:extLst>
            </p:cNvPr>
            <p:cNvSpPr>
              <a:spLocks noChangeShapeType="1"/>
            </p:cNvSpPr>
            <p:nvPr/>
          </p:nvSpPr>
          <p:spPr bwMode="auto">
            <a:xfrm>
              <a:off x="3434" y="1848"/>
              <a:ext cx="0" cy="105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1" name="Line 16">
              <a:extLst>
                <a:ext uri="{FF2B5EF4-FFF2-40B4-BE49-F238E27FC236}">
                  <a16:creationId xmlns:a16="http://schemas.microsoft.com/office/drawing/2014/main" id="{F8695B73-7006-48DE-975E-A21E26E1F529}"/>
                </a:ext>
              </a:extLst>
            </p:cNvPr>
            <p:cNvSpPr>
              <a:spLocks noChangeShapeType="1"/>
            </p:cNvSpPr>
            <p:nvPr/>
          </p:nvSpPr>
          <p:spPr bwMode="auto">
            <a:xfrm>
              <a:off x="3915" y="1368"/>
              <a:ext cx="574" cy="148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2" name="Line 17">
              <a:extLst>
                <a:ext uri="{FF2B5EF4-FFF2-40B4-BE49-F238E27FC236}">
                  <a16:creationId xmlns:a16="http://schemas.microsoft.com/office/drawing/2014/main" id="{48EC023F-F7CE-4631-A491-C7A4C92EE884}"/>
                </a:ext>
              </a:extLst>
            </p:cNvPr>
            <p:cNvSpPr>
              <a:spLocks noChangeShapeType="1"/>
            </p:cNvSpPr>
            <p:nvPr/>
          </p:nvSpPr>
          <p:spPr bwMode="auto">
            <a:xfrm>
              <a:off x="1390" y="3704"/>
              <a:ext cx="3887"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3" name="Line 18">
              <a:extLst>
                <a:ext uri="{FF2B5EF4-FFF2-40B4-BE49-F238E27FC236}">
                  <a16:creationId xmlns:a16="http://schemas.microsoft.com/office/drawing/2014/main" id="{8559D766-D1DC-437B-8EE9-885C1C225E92}"/>
                </a:ext>
              </a:extLst>
            </p:cNvPr>
            <p:cNvSpPr>
              <a:spLocks noChangeShapeType="1"/>
            </p:cNvSpPr>
            <p:nvPr/>
          </p:nvSpPr>
          <p:spPr bwMode="auto">
            <a:xfrm>
              <a:off x="1323" y="3719"/>
              <a:ext cx="3935"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4" name="Line 19">
              <a:extLst>
                <a:ext uri="{FF2B5EF4-FFF2-40B4-BE49-F238E27FC236}">
                  <a16:creationId xmlns:a16="http://schemas.microsoft.com/office/drawing/2014/main" id="{7886C169-27E4-452A-833F-03A8242BCB79}"/>
                </a:ext>
              </a:extLst>
            </p:cNvPr>
            <p:cNvSpPr>
              <a:spLocks noChangeShapeType="1"/>
            </p:cNvSpPr>
            <p:nvPr/>
          </p:nvSpPr>
          <p:spPr bwMode="auto">
            <a:xfrm>
              <a:off x="1131" y="1943"/>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95" name="Line 20">
              <a:extLst>
                <a:ext uri="{FF2B5EF4-FFF2-40B4-BE49-F238E27FC236}">
                  <a16:creationId xmlns:a16="http://schemas.microsoft.com/office/drawing/2014/main" id="{BA92ED7D-8694-4D74-92B9-254243469A0E}"/>
                </a:ext>
              </a:extLst>
            </p:cNvPr>
            <p:cNvSpPr>
              <a:spLocks noChangeShapeType="1"/>
            </p:cNvSpPr>
            <p:nvPr/>
          </p:nvSpPr>
          <p:spPr bwMode="auto">
            <a:xfrm>
              <a:off x="1131" y="1703"/>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graphicFrame>
          <p:nvGraphicFramePr>
            <p:cNvPr id="96" name="Object 2">
              <a:extLst>
                <a:ext uri="{FF2B5EF4-FFF2-40B4-BE49-F238E27FC236}">
                  <a16:creationId xmlns:a16="http://schemas.microsoft.com/office/drawing/2014/main" id="{17A77694-C850-4642-98F6-1277541B9B14}"/>
                </a:ext>
              </a:extLst>
            </p:cNvPr>
            <p:cNvGraphicFramePr>
              <a:graphicFrameLocks/>
            </p:cNvGraphicFramePr>
            <p:nvPr/>
          </p:nvGraphicFramePr>
          <p:xfrm>
            <a:off x="839" y="2534"/>
            <a:ext cx="299" cy="473"/>
          </p:xfrm>
          <a:graphic>
            <a:graphicData uri="http://schemas.openxmlformats.org/presentationml/2006/ole">
              <mc:AlternateContent xmlns:mc="http://schemas.openxmlformats.org/markup-compatibility/2006">
                <mc:Choice xmlns:v="urn:schemas-microsoft-com:vml" Requires="v">
                  <p:oleObj spid="_x0000_s3241" name="Document" r:id="rId7" imgW="474663" imgH="750888" progId="Word.Document.8">
                    <p:embed/>
                  </p:oleObj>
                </mc:Choice>
                <mc:Fallback>
                  <p:oleObj name="Document" r:id="rId7" imgW="474663" imgH="750888" progId="Word.Document.8">
                    <p:embed/>
                    <p:pic>
                      <p:nvPicPr>
                        <p:cNvPr id="21" name="Object 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2534"/>
                          <a:ext cx="299"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Rectangle 24">
              <a:extLst>
                <a:ext uri="{FF2B5EF4-FFF2-40B4-BE49-F238E27FC236}">
                  <a16:creationId xmlns:a16="http://schemas.microsoft.com/office/drawing/2014/main" id="{829419EE-ED11-438B-931B-EF50949A6B2B}"/>
                </a:ext>
              </a:extLst>
            </p:cNvPr>
            <p:cNvSpPr>
              <a:spLocks noChangeArrowheads="1"/>
            </p:cNvSpPr>
            <p:nvPr/>
          </p:nvSpPr>
          <p:spPr bwMode="auto">
            <a:xfrm>
              <a:off x="938" y="2567"/>
              <a:ext cx="24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b="1" dirty="0">
                  <a:solidFill>
                    <a:srgbClr val="333399"/>
                  </a:solidFill>
                  <a:latin typeface="微软雅黑" panose="020B0503020204020204" pitchFamily="34" charset="-122"/>
                  <a:ea typeface="微软雅黑" panose="020B0503020204020204" pitchFamily="34" charset="-122"/>
                </a:rPr>
                <a:t>‘</a:t>
              </a:r>
            </a:p>
          </p:txBody>
        </p:sp>
        <p:grpSp>
          <p:nvGrpSpPr>
            <p:cNvPr id="98" name="Group 25">
              <a:extLst>
                <a:ext uri="{FF2B5EF4-FFF2-40B4-BE49-F238E27FC236}">
                  <a16:creationId xmlns:a16="http://schemas.microsoft.com/office/drawing/2014/main" id="{0F75049A-F807-4818-89E6-6E24C038E6C3}"/>
                </a:ext>
              </a:extLst>
            </p:cNvPr>
            <p:cNvGrpSpPr>
              <a:grpSpLocks/>
            </p:cNvGrpSpPr>
            <p:nvPr/>
          </p:nvGrpSpPr>
          <p:grpSpPr bwMode="auto">
            <a:xfrm>
              <a:off x="2478" y="891"/>
              <a:ext cx="1480" cy="1144"/>
              <a:chOff x="2452" y="724"/>
              <a:chExt cx="1480" cy="1144"/>
            </a:xfrm>
          </p:grpSpPr>
          <p:sp>
            <p:nvSpPr>
              <p:cNvPr id="103" name="Oval 26">
                <a:extLst>
                  <a:ext uri="{FF2B5EF4-FFF2-40B4-BE49-F238E27FC236}">
                    <a16:creationId xmlns:a16="http://schemas.microsoft.com/office/drawing/2014/main" id="{B0CB33C7-B8A1-483F-B108-11486E5C8251}"/>
                  </a:ext>
                </a:extLst>
              </p:cNvPr>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4" name="Oval 27">
                <a:extLst>
                  <a:ext uri="{FF2B5EF4-FFF2-40B4-BE49-F238E27FC236}">
                    <a16:creationId xmlns:a16="http://schemas.microsoft.com/office/drawing/2014/main" id="{5E9F0B6A-0F32-4E3D-A307-7421829AAFD7}"/>
                  </a:ext>
                </a:extLst>
              </p:cNvPr>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5" name="Oval 28">
                <a:extLst>
                  <a:ext uri="{FF2B5EF4-FFF2-40B4-BE49-F238E27FC236}">
                    <a16:creationId xmlns:a16="http://schemas.microsoft.com/office/drawing/2014/main" id="{15B10543-A3A9-4C61-BF0D-E59EAC01945E}"/>
                  </a:ext>
                </a:extLst>
              </p:cNvPr>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6" name="Oval 29">
                <a:extLst>
                  <a:ext uri="{FF2B5EF4-FFF2-40B4-BE49-F238E27FC236}">
                    <a16:creationId xmlns:a16="http://schemas.microsoft.com/office/drawing/2014/main" id="{87ADBC88-E2AC-42D2-A67E-4430324DC710}"/>
                  </a:ext>
                </a:extLst>
              </p:cNvPr>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7" name="Oval 30">
                <a:extLst>
                  <a:ext uri="{FF2B5EF4-FFF2-40B4-BE49-F238E27FC236}">
                    <a16:creationId xmlns:a16="http://schemas.microsoft.com/office/drawing/2014/main" id="{5E0EDF96-AC8F-4BF4-BABF-0E79B17FA06E}"/>
                  </a:ext>
                </a:extLst>
              </p:cNvPr>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8" name="Oval 31">
                <a:extLst>
                  <a:ext uri="{FF2B5EF4-FFF2-40B4-BE49-F238E27FC236}">
                    <a16:creationId xmlns:a16="http://schemas.microsoft.com/office/drawing/2014/main" id="{4E9AE83C-9052-4A84-BFD0-C460CABF6ABA}"/>
                  </a:ext>
                </a:extLst>
              </p:cNvPr>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09" name="Oval 32">
                <a:extLst>
                  <a:ext uri="{FF2B5EF4-FFF2-40B4-BE49-F238E27FC236}">
                    <a16:creationId xmlns:a16="http://schemas.microsoft.com/office/drawing/2014/main" id="{6BD36350-C62E-4D4E-BE6A-6114258081DC}"/>
                  </a:ext>
                </a:extLst>
              </p:cNvPr>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0" name="Oval 33">
                <a:extLst>
                  <a:ext uri="{FF2B5EF4-FFF2-40B4-BE49-F238E27FC236}">
                    <a16:creationId xmlns:a16="http://schemas.microsoft.com/office/drawing/2014/main" id="{8AF53EA7-F0CC-4D79-B1A2-21A5B1AAD801}"/>
                  </a:ext>
                </a:extLst>
              </p:cNvPr>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1" name="Oval 34">
                <a:extLst>
                  <a:ext uri="{FF2B5EF4-FFF2-40B4-BE49-F238E27FC236}">
                    <a16:creationId xmlns:a16="http://schemas.microsoft.com/office/drawing/2014/main" id="{0520F2FD-DE61-4712-9363-C019A13D1409}"/>
                  </a:ext>
                </a:extLst>
              </p:cNvPr>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2" name="Oval 35">
                <a:extLst>
                  <a:ext uri="{FF2B5EF4-FFF2-40B4-BE49-F238E27FC236}">
                    <a16:creationId xmlns:a16="http://schemas.microsoft.com/office/drawing/2014/main" id="{56060D73-C601-4873-B59F-92EC4BA69633}"/>
                  </a:ext>
                </a:extLst>
              </p:cNvPr>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3" name="Oval 36">
                <a:extLst>
                  <a:ext uri="{FF2B5EF4-FFF2-40B4-BE49-F238E27FC236}">
                    <a16:creationId xmlns:a16="http://schemas.microsoft.com/office/drawing/2014/main" id="{99BDA815-BB8B-458B-B441-F5BA535AAFE1}"/>
                  </a:ext>
                </a:extLst>
              </p:cNvPr>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4" name="Oval 37">
                <a:extLst>
                  <a:ext uri="{FF2B5EF4-FFF2-40B4-BE49-F238E27FC236}">
                    <a16:creationId xmlns:a16="http://schemas.microsoft.com/office/drawing/2014/main" id="{18090B73-FED4-4E51-8F9B-B3E0A82B9991}"/>
                  </a:ext>
                </a:extLst>
              </p:cNvPr>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5" name="Oval 38">
                <a:extLst>
                  <a:ext uri="{FF2B5EF4-FFF2-40B4-BE49-F238E27FC236}">
                    <a16:creationId xmlns:a16="http://schemas.microsoft.com/office/drawing/2014/main" id="{EAA59B45-0897-4FAD-8B2C-2E5B1AEDA6B8}"/>
                  </a:ext>
                </a:extLst>
              </p:cNvPr>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6" name="Oval 39">
                <a:extLst>
                  <a:ext uri="{FF2B5EF4-FFF2-40B4-BE49-F238E27FC236}">
                    <a16:creationId xmlns:a16="http://schemas.microsoft.com/office/drawing/2014/main" id="{65C04894-57BC-40A0-BF0F-B3EFF029763D}"/>
                  </a:ext>
                </a:extLst>
              </p:cNvPr>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7" name="Oval 40">
                <a:extLst>
                  <a:ext uri="{FF2B5EF4-FFF2-40B4-BE49-F238E27FC236}">
                    <a16:creationId xmlns:a16="http://schemas.microsoft.com/office/drawing/2014/main" id="{490A9AC7-E3B9-4015-BBC3-2F36A63DC57B}"/>
                  </a:ext>
                </a:extLst>
              </p:cNvPr>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8" name="Oval 41">
                <a:extLst>
                  <a:ext uri="{FF2B5EF4-FFF2-40B4-BE49-F238E27FC236}">
                    <a16:creationId xmlns:a16="http://schemas.microsoft.com/office/drawing/2014/main" id="{1D9FBAD9-D47D-40AC-811A-6CB6F24F4BA3}"/>
                  </a:ext>
                </a:extLst>
              </p:cNvPr>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19" name="Oval 42">
                <a:extLst>
                  <a:ext uri="{FF2B5EF4-FFF2-40B4-BE49-F238E27FC236}">
                    <a16:creationId xmlns:a16="http://schemas.microsoft.com/office/drawing/2014/main" id="{6FA1149C-80A9-4FFE-89EF-A0D8075854FB}"/>
                  </a:ext>
                </a:extLst>
              </p:cNvPr>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0" name="Oval 43">
                <a:extLst>
                  <a:ext uri="{FF2B5EF4-FFF2-40B4-BE49-F238E27FC236}">
                    <a16:creationId xmlns:a16="http://schemas.microsoft.com/office/drawing/2014/main" id="{A979D1DE-D360-4AF0-B87D-1F0FB187BE3A}"/>
                  </a:ext>
                </a:extLst>
              </p:cNvPr>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1" name="Oval 44">
                <a:extLst>
                  <a:ext uri="{FF2B5EF4-FFF2-40B4-BE49-F238E27FC236}">
                    <a16:creationId xmlns:a16="http://schemas.microsoft.com/office/drawing/2014/main" id="{55DF2FF3-5B67-4B5E-A5E8-915F02079CF7}"/>
                  </a:ext>
                </a:extLst>
              </p:cNvPr>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2" name="Oval 45">
                <a:extLst>
                  <a:ext uri="{FF2B5EF4-FFF2-40B4-BE49-F238E27FC236}">
                    <a16:creationId xmlns:a16="http://schemas.microsoft.com/office/drawing/2014/main" id="{8F4AE0E8-548D-43FE-8655-02501321166B}"/>
                  </a:ext>
                </a:extLst>
              </p:cNvPr>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3" name="Oval 46">
                <a:extLst>
                  <a:ext uri="{FF2B5EF4-FFF2-40B4-BE49-F238E27FC236}">
                    <a16:creationId xmlns:a16="http://schemas.microsoft.com/office/drawing/2014/main" id="{59F06046-4796-49B3-BACF-EB3ECB9423D2}"/>
                  </a:ext>
                </a:extLst>
              </p:cNvPr>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4" name="Oval 47">
                <a:extLst>
                  <a:ext uri="{FF2B5EF4-FFF2-40B4-BE49-F238E27FC236}">
                    <a16:creationId xmlns:a16="http://schemas.microsoft.com/office/drawing/2014/main" id="{F553DA73-C9CF-4204-8ADE-4C5E35BBC75F}"/>
                  </a:ext>
                </a:extLst>
              </p:cNvPr>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5" name="Oval 48">
                <a:extLst>
                  <a:ext uri="{FF2B5EF4-FFF2-40B4-BE49-F238E27FC236}">
                    <a16:creationId xmlns:a16="http://schemas.microsoft.com/office/drawing/2014/main" id="{E1242D01-72C6-4772-826D-6B0BDF1D7102}"/>
                  </a:ext>
                </a:extLst>
              </p:cNvPr>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6" name="Oval 49">
                <a:extLst>
                  <a:ext uri="{FF2B5EF4-FFF2-40B4-BE49-F238E27FC236}">
                    <a16:creationId xmlns:a16="http://schemas.microsoft.com/office/drawing/2014/main" id="{73247050-0899-4BF7-B780-327D6A75D4F3}"/>
                  </a:ext>
                </a:extLst>
              </p:cNvPr>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7" name="Oval 50">
                <a:extLst>
                  <a:ext uri="{FF2B5EF4-FFF2-40B4-BE49-F238E27FC236}">
                    <a16:creationId xmlns:a16="http://schemas.microsoft.com/office/drawing/2014/main" id="{BCC94A23-F2AB-4D5C-86DB-90251B747A89}"/>
                  </a:ext>
                </a:extLst>
              </p:cNvPr>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8" name="Oval 51">
                <a:extLst>
                  <a:ext uri="{FF2B5EF4-FFF2-40B4-BE49-F238E27FC236}">
                    <a16:creationId xmlns:a16="http://schemas.microsoft.com/office/drawing/2014/main" id="{03D5B799-5023-4192-ADD7-C1873DA942DD}"/>
                  </a:ext>
                </a:extLst>
              </p:cNvPr>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29" name="Oval 52">
                <a:extLst>
                  <a:ext uri="{FF2B5EF4-FFF2-40B4-BE49-F238E27FC236}">
                    <a16:creationId xmlns:a16="http://schemas.microsoft.com/office/drawing/2014/main" id="{D348016B-737A-447E-A990-3E3C01B5E2E2}"/>
                  </a:ext>
                </a:extLst>
              </p:cNvPr>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0" name="Oval 53">
                <a:extLst>
                  <a:ext uri="{FF2B5EF4-FFF2-40B4-BE49-F238E27FC236}">
                    <a16:creationId xmlns:a16="http://schemas.microsoft.com/office/drawing/2014/main" id="{1954AB16-45B8-4500-9F49-6F29523AFC8D}"/>
                  </a:ext>
                </a:extLst>
              </p:cNvPr>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1" name="Oval 54">
                <a:extLst>
                  <a:ext uri="{FF2B5EF4-FFF2-40B4-BE49-F238E27FC236}">
                    <a16:creationId xmlns:a16="http://schemas.microsoft.com/office/drawing/2014/main" id="{1E1170A5-69A6-4934-8657-31A4EB243E68}"/>
                  </a:ext>
                </a:extLst>
              </p:cNvPr>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2" name="Oval 55">
                <a:extLst>
                  <a:ext uri="{FF2B5EF4-FFF2-40B4-BE49-F238E27FC236}">
                    <a16:creationId xmlns:a16="http://schemas.microsoft.com/office/drawing/2014/main" id="{C6078CA1-01D3-4E67-A645-7A4FEE7F81C1}"/>
                  </a:ext>
                </a:extLst>
              </p:cNvPr>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3" name="Oval 56">
                <a:extLst>
                  <a:ext uri="{FF2B5EF4-FFF2-40B4-BE49-F238E27FC236}">
                    <a16:creationId xmlns:a16="http://schemas.microsoft.com/office/drawing/2014/main" id="{AC46E1F5-117C-45E6-BA62-77C4A513059F}"/>
                  </a:ext>
                </a:extLst>
              </p:cNvPr>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4" name="Oval 57">
                <a:extLst>
                  <a:ext uri="{FF2B5EF4-FFF2-40B4-BE49-F238E27FC236}">
                    <a16:creationId xmlns:a16="http://schemas.microsoft.com/office/drawing/2014/main" id="{E3FE6F96-85C1-405E-9D78-0987EB26BEEE}"/>
                  </a:ext>
                </a:extLst>
              </p:cNvPr>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5" name="Oval 58">
                <a:extLst>
                  <a:ext uri="{FF2B5EF4-FFF2-40B4-BE49-F238E27FC236}">
                    <a16:creationId xmlns:a16="http://schemas.microsoft.com/office/drawing/2014/main" id="{C722E01B-454D-4239-B72C-6A0E66CDB23B}"/>
                  </a:ext>
                </a:extLst>
              </p:cNvPr>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6" name="Oval 59">
                <a:extLst>
                  <a:ext uri="{FF2B5EF4-FFF2-40B4-BE49-F238E27FC236}">
                    <a16:creationId xmlns:a16="http://schemas.microsoft.com/office/drawing/2014/main" id="{BCEC9644-5453-40EB-90A1-2FEF9B00072E}"/>
                  </a:ext>
                </a:extLst>
              </p:cNvPr>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7" name="Oval 60">
                <a:extLst>
                  <a:ext uri="{FF2B5EF4-FFF2-40B4-BE49-F238E27FC236}">
                    <a16:creationId xmlns:a16="http://schemas.microsoft.com/office/drawing/2014/main" id="{B9BEBB3A-7887-4FC1-BB71-602982BC66F2}"/>
                  </a:ext>
                </a:extLst>
              </p:cNvPr>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8" name="Oval 61">
                <a:extLst>
                  <a:ext uri="{FF2B5EF4-FFF2-40B4-BE49-F238E27FC236}">
                    <a16:creationId xmlns:a16="http://schemas.microsoft.com/office/drawing/2014/main" id="{7489AF26-1CAD-4F62-8454-8B5B8A7D4AF4}"/>
                  </a:ext>
                </a:extLst>
              </p:cNvPr>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39" name="Oval 62">
                <a:extLst>
                  <a:ext uri="{FF2B5EF4-FFF2-40B4-BE49-F238E27FC236}">
                    <a16:creationId xmlns:a16="http://schemas.microsoft.com/office/drawing/2014/main" id="{8ABF6BD2-45AF-4927-B6FE-1F45E4E35233}"/>
                  </a:ext>
                </a:extLst>
              </p:cNvPr>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0" name="Oval 63">
                <a:extLst>
                  <a:ext uri="{FF2B5EF4-FFF2-40B4-BE49-F238E27FC236}">
                    <a16:creationId xmlns:a16="http://schemas.microsoft.com/office/drawing/2014/main" id="{7984F787-E8E0-40E1-8B73-0C8E7CAF5A04}"/>
                  </a:ext>
                </a:extLst>
              </p:cNvPr>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1" name="Oval 64">
                <a:extLst>
                  <a:ext uri="{FF2B5EF4-FFF2-40B4-BE49-F238E27FC236}">
                    <a16:creationId xmlns:a16="http://schemas.microsoft.com/office/drawing/2014/main" id="{019CD808-9300-460E-9C01-9D8236D3CC85}"/>
                  </a:ext>
                </a:extLst>
              </p:cNvPr>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2" name="Oval 65">
                <a:extLst>
                  <a:ext uri="{FF2B5EF4-FFF2-40B4-BE49-F238E27FC236}">
                    <a16:creationId xmlns:a16="http://schemas.microsoft.com/office/drawing/2014/main" id="{CCBF9BFD-D570-47EF-9B17-9464331CE72A}"/>
                  </a:ext>
                </a:extLst>
              </p:cNvPr>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3" name="Oval 66">
                <a:extLst>
                  <a:ext uri="{FF2B5EF4-FFF2-40B4-BE49-F238E27FC236}">
                    <a16:creationId xmlns:a16="http://schemas.microsoft.com/office/drawing/2014/main" id="{733E78DA-C67D-4D41-9DB6-00CE7F93E783}"/>
                  </a:ext>
                </a:extLst>
              </p:cNvPr>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4" name="Oval 67">
                <a:extLst>
                  <a:ext uri="{FF2B5EF4-FFF2-40B4-BE49-F238E27FC236}">
                    <a16:creationId xmlns:a16="http://schemas.microsoft.com/office/drawing/2014/main" id="{DC35E2F8-0955-482E-B3B1-4ACE725BD213}"/>
                  </a:ext>
                </a:extLst>
              </p:cNvPr>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5" name="Oval 68">
                <a:extLst>
                  <a:ext uri="{FF2B5EF4-FFF2-40B4-BE49-F238E27FC236}">
                    <a16:creationId xmlns:a16="http://schemas.microsoft.com/office/drawing/2014/main" id="{9D205640-3EF1-4FFE-BE31-3E491AD9E2D9}"/>
                  </a:ext>
                </a:extLst>
              </p:cNvPr>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6" name="Oval 69">
                <a:extLst>
                  <a:ext uri="{FF2B5EF4-FFF2-40B4-BE49-F238E27FC236}">
                    <a16:creationId xmlns:a16="http://schemas.microsoft.com/office/drawing/2014/main" id="{9FDAADA2-E142-43C5-B7B6-3CD9221C1523}"/>
                  </a:ext>
                </a:extLst>
              </p:cNvPr>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7" name="Oval 70">
                <a:extLst>
                  <a:ext uri="{FF2B5EF4-FFF2-40B4-BE49-F238E27FC236}">
                    <a16:creationId xmlns:a16="http://schemas.microsoft.com/office/drawing/2014/main" id="{4355960C-EC05-4BDC-9A5C-935F9DBE0E01}"/>
                  </a:ext>
                </a:extLst>
              </p:cNvPr>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8" name="Oval 71">
                <a:extLst>
                  <a:ext uri="{FF2B5EF4-FFF2-40B4-BE49-F238E27FC236}">
                    <a16:creationId xmlns:a16="http://schemas.microsoft.com/office/drawing/2014/main" id="{CA39CB30-AEE5-44CB-8D1D-6ADAAE49D845}"/>
                  </a:ext>
                </a:extLst>
              </p:cNvPr>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49" name="Oval 72">
                <a:extLst>
                  <a:ext uri="{FF2B5EF4-FFF2-40B4-BE49-F238E27FC236}">
                    <a16:creationId xmlns:a16="http://schemas.microsoft.com/office/drawing/2014/main" id="{3089161B-7565-4160-B6EE-C437C7D5B617}"/>
                  </a:ext>
                </a:extLst>
              </p:cNvPr>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50" name="Oval 73">
                <a:extLst>
                  <a:ext uri="{FF2B5EF4-FFF2-40B4-BE49-F238E27FC236}">
                    <a16:creationId xmlns:a16="http://schemas.microsoft.com/office/drawing/2014/main" id="{EBBED4F8-854D-4013-9C05-587D012A54CE}"/>
                  </a:ext>
                </a:extLst>
              </p:cNvPr>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51" name="Oval 74">
                <a:extLst>
                  <a:ext uri="{FF2B5EF4-FFF2-40B4-BE49-F238E27FC236}">
                    <a16:creationId xmlns:a16="http://schemas.microsoft.com/office/drawing/2014/main" id="{87AA1992-21FA-4F67-A8EB-8754422C0090}"/>
                  </a:ext>
                </a:extLst>
              </p:cNvPr>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52" name="Oval 75">
                <a:extLst>
                  <a:ext uri="{FF2B5EF4-FFF2-40B4-BE49-F238E27FC236}">
                    <a16:creationId xmlns:a16="http://schemas.microsoft.com/office/drawing/2014/main" id="{B115A47B-599B-4430-BEFB-BA69A52B9CB9}"/>
                  </a:ext>
                </a:extLst>
              </p:cNvPr>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53" name="Oval 76">
                <a:extLst>
                  <a:ext uri="{FF2B5EF4-FFF2-40B4-BE49-F238E27FC236}">
                    <a16:creationId xmlns:a16="http://schemas.microsoft.com/office/drawing/2014/main" id="{3AFA937B-DFAE-4CC7-A81C-842F662A1269}"/>
                  </a:ext>
                </a:extLst>
              </p:cNvPr>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sp>
            <p:nvSpPr>
              <p:cNvPr id="154" name="Oval 77">
                <a:extLst>
                  <a:ext uri="{FF2B5EF4-FFF2-40B4-BE49-F238E27FC236}">
                    <a16:creationId xmlns:a16="http://schemas.microsoft.com/office/drawing/2014/main" id="{F037FD04-566B-466F-AA5D-E752CF9DC449}"/>
                  </a:ext>
                </a:extLst>
              </p:cNvPr>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b="1">
                  <a:solidFill>
                    <a:srgbClr val="333399"/>
                  </a:solidFill>
                  <a:latin typeface="微软雅黑" panose="020B0503020204020204" pitchFamily="34" charset="-122"/>
                  <a:ea typeface="微软雅黑" panose="020B0503020204020204" pitchFamily="34" charset="-122"/>
                </a:endParaRPr>
              </a:p>
            </p:txBody>
          </p:sp>
        </p:grpSp>
        <p:sp>
          <p:nvSpPr>
            <p:cNvPr id="99" name="Line 8">
              <a:extLst>
                <a:ext uri="{FF2B5EF4-FFF2-40B4-BE49-F238E27FC236}">
                  <a16:creationId xmlns:a16="http://schemas.microsoft.com/office/drawing/2014/main" id="{7BFB89DC-EB84-4339-96C1-8435C8970F37}"/>
                </a:ext>
              </a:extLst>
            </p:cNvPr>
            <p:cNvSpPr>
              <a:spLocks noChangeShapeType="1"/>
            </p:cNvSpPr>
            <p:nvPr/>
          </p:nvSpPr>
          <p:spPr bwMode="auto">
            <a:xfrm>
              <a:off x="1156" y="3793"/>
              <a:ext cx="4355" cy="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sp>
          <p:nvSpPr>
            <p:cNvPr id="100" name="Rectangle 21">
              <a:extLst>
                <a:ext uri="{FF2B5EF4-FFF2-40B4-BE49-F238E27FC236}">
                  <a16:creationId xmlns:a16="http://schemas.microsoft.com/office/drawing/2014/main" id="{941DB87C-C3CE-47C3-9166-C49A077F928E}"/>
                </a:ext>
              </a:extLst>
            </p:cNvPr>
            <p:cNvSpPr>
              <a:spLocks noChangeArrowheads="1"/>
            </p:cNvSpPr>
            <p:nvPr/>
          </p:nvSpPr>
          <p:spPr bwMode="auto">
            <a:xfrm>
              <a:off x="530" y="1571"/>
              <a:ext cx="105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1800" b="1">
                  <a:solidFill>
                    <a:srgbClr val="333399"/>
                  </a:solidFill>
                  <a:latin typeface="微软雅黑" panose="020B0503020204020204" pitchFamily="34" charset="-122"/>
                  <a:ea typeface="微软雅黑" panose="020B0503020204020204" pitchFamily="34" charset="-122"/>
                </a:rPr>
                <a:t>未定义</a:t>
              </a:r>
              <a:endParaRPr lang="en-US" altLang="zh-CN" sz="1800" b="1">
                <a:solidFill>
                  <a:srgbClr val="333399"/>
                </a:solidFill>
                <a:latin typeface="微软雅黑" panose="020B0503020204020204" pitchFamily="34" charset="-122"/>
                <a:ea typeface="微软雅黑" panose="020B0503020204020204" pitchFamily="34" charset="-122"/>
              </a:endParaRPr>
            </a:p>
          </p:txBody>
        </p:sp>
        <p:sp>
          <p:nvSpPr>
            <p:cNvPr id="101" name="Rectangle 12">
              <a:extLst>
                <a:ext uri="{FF2B5EF4-FFF2-40B4-BE49-F238E27FC236}">
                  <a16:creationId xmlns:a16="http://schemas.microsoft.com/office/drawing/2014/main" id="{03556C26-B491-4AEA-B3E9-9541C1B45CBE}"/>
                </a:ext>
              </a:extLst>
            </p:cNvPr>
            <p:cNvSpPr>
              <a:spLocks noChangeArrowheads="1"/>
            </p:cNvSpPr>
            <p:nvPr/>
          </p:nvSpPr>
          <p:spPr bwMode="auto">
            <a:xfrm>
              <a:off x="793" y="935"/>
              <a:ext cx="11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50000"/>
                </a:spcBef>
                <a:buFontTx/>
                <a:buNone/>
              </a:pPr>
              <a:r>
                <a:rPr lang="zh-CN" altLang="en-US" sz="1800" b="1">
                  <a:solidFill>
                    <a:srgbClr val="333399"/>
                  </a:solidFill>
                  <a:latin typeface="微软雅黑" panose="020B0503020204020204" pitchFamily="34" charset="-122"/>
                  <a:ea typeface="微软雅黑" panose="020B0503020204020204" pitchFamily="34" charset="-122"/>
                </a:rPr>
                <a:t>可达距离</a:t>
              </a:r>
              <a:endParaRPr lang="en-US" altLang="zh-CN" sz="1800" b="1">
                <a:solidFill>
                  <a:srgbClr val="333399"/>
                </a:solidFill>
                <a:latin typeface="微软雅黑" panose="020B0503020204020204" pitchFamily="34" charset="-122"/>
                <a:ea typeface="微软雅黑" panose="020B0503020204020204" pitchFamily="34" charset="-122"/>
              </a:endParaRPr>
            </a:p>
          </p:txBody>
        </p:sp>
        <p:sp>
          <p:nvSpPr>
            <p:cNvPr id="102" name="Line 22">
              <a:extLst>
                <a:ext uri="{FF2B5EF4-FFF2-40B4-BE49-F238E27FC236}">
                  <a16:creationId xmlns:a16="http://schemas.microsoft.com/office/drawing/2014/main" id="{380BF63D-1F85-430A-808E-6CD1572A4C39}"/>
                </a:ext>
              </a:extLst>
            </p:cNvPr>
            <p:cNvSpPr>
              <a:spLocks noChangeShapeType="1"/>
            </p:cNvSpPr>
            <p:nvPr/>
          </p:nvSpPr>
          <p:spPr bwMode="auto">
            <a:xfrm>
              <a:off x="1182" y="2854"/>
              <a:ext cx="4511"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solidFill>
                  <a:srgbClr val="333399"/>
                </a:solidFill>
                <a:latin typeface="微软雅黑" panose="020B0503020204020204" pitchFamily="34" charset="-122"/>
                <a:ea typeface="微软雅黑" panose="020B0503020204020204" pitchFamily="34" charset="-122"/>
              </a:endParaRPr>
            </a:p>
          </p:txBody>
        </p:sp>
      </p:grpSp>
      <p:sp>
        <p:nvSpPr>
          <p:cNvPr id="155" name="Rectangle 13">
            <a:extLst>
              <a:ext uri="{FF2B5EF4-FFF2-40B4-BE49-F238E27FC236}">
                <a16:creationId xmlns:a16="http://schemas.microsoft.com/office/drawing/2014/main" id="{C42CD778-4880-4D7E-8B42-9A2ED1D57D1A}"/>
              </a:ext>
            </a:extLst>
          </p:cNvPr>
          <p:cNvSpPr>
            <a:spLocks noChangeArrowheads="1"/>
          </p:cNvSpPr>
          <p:nvPr/>
        </p:nvSpPr>
        <p:spPr bwMode="auto">
          <a:xfrm>
            <a:off x="5998707" y="5862549"/>
            <a:ext cx="2362200" cy="29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70000"/>
              </a:lnSpc>
              <a:spcBef>
                <a:spcPct val="50000"/>
              </a:spcBef>
              <a:buFontTx/>
              <a:buNone/>
            </a:pPr>
            <a:r>
              <a:rPr lang="zh-CN" altLang="en-US" sz="1800" b="1" dirty="0">
                <a:solidFill>
                  <a:srgbClr val="333399"/>
                </a:solidFill>
                <a:latin typeface="微软雅黑" panose="020B0503020204020204" pitchFamily="34" charset="-122"/>
                <a:ea typeface="微软雅黑" panose="020B0503020204020204" pitchFamily="34" charset="-122"/>
              </a:rPr>
              <a:t>对象的簇排序</a:t>
            </a:r>
            <a:endParaRPr lang="en-US" altLang="zh-CN" sz="1800" b="1"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6075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3A636-4983-43AC-857B-E2AE4FD55394}"/>
              </a:ext>
            </a:extLst>
          </p:cNvPr>
          <p:cNvSpPr>
            <a:spLocks noGrp="1"/>
          </p:cNvSpPr>
          <p:nvPr>
            <p:ph type="title"/>
          </p:nvPr>
        </p:nvSpPr>
        <p:spPr/>
        <p:txBody>
          <a:bodyPr/>
          <a:lstStyle/>
          <a:p>
            <a:r>
              <a:rPr lang="en-US" altLang="zh-CN" dirty="0"/>
              <a:t>DENCLUE:</a:t>
            </a:r>
            <a:r>
              <a:rPr lang="zh-CN" altLang="en-US" dirty="0"/>
              <a:t>基于密度分布函数的聚类</a:t>
            </a:r>
          </a:p>
        </p:txBody>
      </p:sp>
      <p:sp>
        <p:nvSpPr>
          <p:cNvPr id="3" name="内容占位符 2">
            <a:extLst>
              <a:ext uri="{FF2B5EF4-FFF2-40B4-BE49-F238E27FC236}">
                <a16:creationId xmlns:a16="http://schemas.microsoft.com/office/drawing/2014/main" id="{1487DB62-C57C-4E44-BCC5-E5EA97998BA7}"/>
              </a:ext>
            </a:extLst>
          </p:cNvPr>
          <p:cNvSpPr>
            <a:spLocks noGrp="1"/>
          </p:cNvSpPr>
          <p:nvPr>
            <p:ph sz="quarter" idx="10"/>
          </p:nvPr>
        </p:nvSpPr>
        <p:spPr/>
        <p:txBody>
          <a:bodyPr/>
          <a:lstStyle/>
          <a:p>
            <a:r>
              <a:rPr lang="zh-CN" altLang="en-US" dirty="0"/>
              <a:t>密度估计是根据一系列观测数据集来估计不可观测的概率密度函数</a:t>
            </a:r>
          </a:p>
          <a:p>
            <a:r>
              <a:rPr lang="zh-CN" altLang="en-US" dirty="0"/>
              <a:t>核密度估计是一种源自统计学的非参数密度估计方法</a:t>
            </a:r>
          </a:p>
          <a:p>
            <a:r>
              <a:rPr lang="en-US" altLang="zh-CN" dirty="0"/>
              <a:t>DENCLUE</a:t>
            </a:r>
            <a:r>
              <a:rPr lang="zh-CN" altLang="en-US" dirty="0"/>
              <a:t>主要特征</a:t>
            </a:r>
          </a:p>
          <a:p>
            <a:pPr lvl="1"/>
            <a:r>
              <a:rPr lang="zh-CN" altLang="en-US" dirty="0"/>
              <a:t>可以发现任意形状的簇</a:t>
            </a:r>
          </a:p>
          <a:p>
            <a:pPr lvl="1"/>
            <a:r>
              <a:rPr lang="zh-CN" altLang="en-US" dirty="0"/>
              <a:t>适用于有大量噪声的数据集</a:t>
            </a:r>
          </a:p>
          <a:p>
            <a:pPr lvl="1"/>
            <a:r>
              <a:rPr lang="zh-CN" altLang="en-US" dirty="0"/>
              <a:t>比现有的算法（</a:t>
            </a:r>
            <a:r>
              <a:rPr lang="en-US" altLang="zh-CN" dirty="0"/>
              <a:t>DBSCAN</a:t>
            </a:r>
            <a:r>
              <a:rPr lang="zh-CN" altLang="en-US" dirty="0"/>
              <a:t>）速度更快</a:t>
            </a:r>
          </a:p>
          <a:p>
            <a:pPr lvl="1"/>
            <a:r>
              <a:rPr lang="zh-CN" altLang="en-US" dirty="0"/>
              <a:t>对密度参数</a:t>
            </a:r>
            <a:r>
              <a:rPr lang="en-US" altLang="zh-CN" dirty="0"/>
              <a:t>σ</a:t>
            </a:r>
            <a:r>
              <a:rPr lang="zh-CN" altLang="en-US" dirty="0"/>
              <a:t>和噪音阈值</a:t>
            </a:r>
            <a:r>
              <a:rPr lang="en-US" altLang="zh-CN" dirty="0"/>
              <a:t>ξ</a:t>
            </a:r>
            <a:endParaRPr lang="zh-CN" altLang="en-US" dirty="0"/>
          </a:p>
          <a:p>
            <a:endParaRPr lang="zh-CN" altLang="en-US" dirty="0"/>
          </a:p>
        </p:txBody>
      </p:sp>
    </p:spTree>
    <p:extLst>
      <p:ext uri="{BB962C8B-B14F-4D97-AF65-F5344CB8AC3E}">
        <p14:creationId xmlns:p14="http://schemas.microsoft.com/office/powerpoint/2010/main" val="184653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CDA02-3181-4C10-97B6-CEB16779CD13}"/>
              </a:ext>
            </a:extLst>
          </p:cNvPr>
          <p:cNvSpPr>
            <a:spLocks noGrp="1"/>
          </p:cNvSpPr>
          <p:nvPr>
            <p:ph type="title"/>
          </p:nvPr>
        </p:nvSpPr>
        <p:spPr/>
        <p:txBody>
          <a:bodyPr/>
          <a:lstStyle/>
          <a:p>
            <a:r>
              <a:rPr lang="zh-CN" altLang="en-US" dirty="0"/>
              <a:t>基本聚类方法概述</a:t>
            </a:r>
          </a:p>
        </p:txBody>
      </p:sp>
      <p:sp>
        <p:nvSpPr>
          <p:cNvPr id="3" name="内容占位符 2">
            <a:extLst>
              <a:ext uri="{FF2B5EF4-FFF2-40B4-BE49-F238E27FC236}">
                <a16:creationId xmlns:a16="http://schemas.microsoft.com/office/drawing/2014/main" id="{831076E2-562A-45A5-8698-AA42AC6CE63E}"/>
              </a:ext>
            </a:extLst>
          </p:cNvPr>
          <p:cNvSpPr>
            <a:spLocks noGrp="1"/>
          </p:cNvSpPr>
          <p:nvPr>
            <p:ph sz="quarter" idx="10"/>
          </p:nvPr>
        </p:nvSpPr>
        <p:spPr/>
        <p:txBody>
          <a:bodyPr/>
          <a:lstStyle/>
          <a:p>
            <a:r>
              <a:rPr lang="zh-CN" altLang="en-US" dirty="0"/>
              <a:t>划分方法</a:t>
            </a:r>
            <a:endParaRPr lang="en-US" altLang="zh-CN" dirty="0"/>
          </a:p>
          <a:p>
            <a:pPr lvl="1">
              <a:lnSpc>
                <a:spcPct val="130000"/>
              </a:lnSpc>
            </a:pPr>
            <a:r>
              <a:rPr lang="zh-CN" altLang="en-US" dirty="0"/>
              <a:t>基本思想：给定一个</a:t>
            </a:r>
            <a:r>
              <a:rPr lang="en-US" altLang="zh-CN" dirty="0"/>
              <a:t>n</a:t>
            </a:r>
            <a:r>
              <a:rPr lang="zh-CN" altLang="en-US" dirty="0"/>
              <a:t>个样本的数据集，划分方法构建数据的</a:t>
            </a:r>
            <a:r>
              <a:rPr lang="en-US" altLang="zh-CN" dirty="0"/>
              <a:t>k</a:t>
            </a:r>
            <a:r>
              <a:rPr lang="zh-CN" altLang="en-US" dirty="0"/>
              <a:t>个分区（</a:t>
            </a:r>
            <a:r>
              <a:rPr lang="en-US" altLang="zh-CN" dirty="0"/>
              <a:t>k&lt;=n</a:t>
            </a:r>
            <a:r>
              <a:rPr lang="zh-CN" altLang="en-US" dirty="0"/>
              <a:t>），其中每个分区表示一个簇，同时满足</a:t>
            </a:r>
            <a:r>
              <a:rPr lang="zh-CN" altLang="en-US" dirty="0">
                <a:sym typeface="Wingdings" pitchFamily="2" charset="2"/>
              </a:rPr>
              <a:t>：</a:t>
            </a:r>
            <a:endParaRPr lang="en-US" altLang="zh-CN" dirty="0">
              <a:sym typeface="Wingdings" pitchFamily="2" charset="2"/>
            </a:endParaRPr>
          </a:p>
          <a:p>
            <a:pPr lvl="2">
              <a:lnSpc>
                <a:spcPct val="130000"/>
              </a:lnSpc>
            </a:pPr>
            <a:r>
              <a:rPr lang="zh-CN" altLang="en-US" dirty="0">
                <a:sym typeface="Wingdings" pitchFamily="2" charset="2"/>
              </a:rPr>
              <a:t>每个簇至少包含一个样本</a:t>
            </a:r>
            <a:endParaRPr lang="en-US" altLang="zh-CN" dirty="0">
              <a:sym typeface="Wingdings" pitchFamily="2" charset="2"/>
            </a:endParaRPr>
          </a:p>
          <a:p>
            <a:pPr lvl="2">
              <a:lnSpc>
                <a:spcPct val="130000"/>
              </a:lnSpc>
            </a:pPr>
            <a:r>
              <a:rPr lang="zh-CN" altLang="en-US" dirty="0">
                <a:sym typeface="Wingdings" pitchFamily="2" charset="2"/>
              </a:rPr>
              <a:t>每个样本必须属于且仅属于一个簇</a:t>
            </a:r>
            <a:endParaRPr lang="en-US" altLang="zh-CN" dirty="0"/>
          </a:p>
          <a:p>
            <a:endParaRPr lang="zh-CN" altLang="en-US" dirty="0"/>
          </a:p>
        </p:txBody>
      </p:sp>
      <p:pic>
        <p:nvPicPr>
          <p:cNvPr id="4" name="Picture 4" descr="139px-K_Means_Example_Step_2_svg">
            <a:extLst>
              <a:ext uri="{FF2B5EF4-FFF2-40B4-BE49-F238E27FC236}">
                <a16:creationId xmlns:a16="http://schemas.microsoft.com/office/drawing/2014/main" id="{3C7C33B7-5428-4B18-9B98-08EB1667E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582988"/>
            <a:ext cx="23241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39px-K_Means_Example_Step_4_svg">
            <a:extLst>
              <a:ext uri="{FF2B5EF4-FFF2-40B4-BE49-F238E27FC236}">
                <a16:creationId xmlns:a16="http://schemas.microsoft.com/office/drawing/2014/main" id="{E4726A58-12F9-434A-8D6C-65FCCCBCD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925" y="3573463"/>
            <a:ext cx="2328863"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85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CDA02-3181-4C10-97B6-CEB16779CD13}"/>
              </a:ext>
            </a:extLst>
          </p:cNvPr>
          <p:cNvSpPr>
            <a:spLocks noGrp="1"/>
          </p:cNvSpPr>
          <p:nvPr>
            <p:ph type="title"/>
          </p:nvPr>
        </p:nvSpPr>
        <p:spPr/>
        <p:txBody>
          <a:bodyPr/>
          <a:lstStyle/>
          <a:p>
            <a:r>
              <a:rPr lang="zh-CN" altLang="en-US" dirty="0"/>
              <a:t>基本聚类方法概述</a:t>
            </a:r>
          </a:p>
        </p:txBody>
      </p:sp>
      <p:sp>
        <p:nvSpPr>
          <p:cNvPr id="3" name="内容占位符 2">
            <a:extLst>
              <a:ext uri="{FF2B5EF4-FFF2-40B4-BE49-F238E27FC236}">
                <a16:creationId xmlns:a16="http://schemas.microsoft.com/office/drawing/2014/main" id="{831076E2-562A-45A5-8698-AA42AC6CE63E}"/>
              </a:ext>
            </a:extLst>
          </p:cNvPr>
          <p:cNvSpPr>
            <a:spLocks noGrp="1"/>
          </p:cNvSpPr>
          <p:nvPr>
            <p:ph sz="quarter" idx="10"/>
          </p:nvPr>
        </p:nvSpPr>
        <p:spPr/>
        <p:txBody>
          <a:bodyPr/>
          <a:lstStyle/>
          <a:p>
            <a:r>
              <a:rPr lang="zh-CN" altLang="en-US" dirty="0"/>
              <a:t>层次方法</a:t>
            </a:r>
            <a:endParaRPr lang="en-US" altLang="zh-CN" dirty="0"/>
          </a:p>
          <a:p>
            <a:pPr lvl="1">
              <a:lnSpc>
                <a:spcPct val="130000"/>
              </a:lnSpc>
            </a:pPr>
            <a:r>
              <a:rPr lang="zh-CN" altLang="en-US" dirty="0"/>
              <a:t>创建给定数据对象集的层次分解。根据层次分解如何形成，层次方法可以分为：</a:t>
            </a:r>
            <a:endParaRPr lang="en-US" altLang="zh-CN" dirty="0"/>
          </a:p>
          <a:p>
            <a:pPr lvl="2">
              <a:lnSpc>
                <a:spcPct val="130000"/>
              </a:lnSpc>
            </a:pPr>
            <a:r>
              <a:rPr lang="zh-CN" altLang="en-US" dirty="0"/>
              <a:t>凝聚的方法</a:t>
            </a:r>
            <a:endParaRPr lang="en-US" altLang="zh-CN" dirty="0"/>
          </a:p>
          <a:p>
            <a:pPr lvl="2">
              <a:lnSpc>
                <a:spcPct val="130000"/>
              </a:lnSpc>
            </a:pPr>
            <a:r>
              <a:rPr lang="zh-CN" altLang="en-US" dirty="0"/>
              <a:t>分裂的方法</a:t>
            </a:r>
          </a:p>
          <a:p>
            <a:endParaRPr lang="zh-CN" altLang="en-US" dirty="0"/>
          </a:p>
        </p:txBody>
      </p:sp>
      <p:pic>
        <p:nvPicPr>
          <p:cNvPr id="4" name="Picture 5" descr="418px-Hierarchical_clustering_simple_diagram_svg">
            <a:extLst>
              <a:ext uri="{FF2B5EF4-FFF2-40B4-BE49-F238E27FC236}">
                <a16:creationId xmlns:a16="http://schemas.microsoft.com/office/drawing/2014/main" id="{850A0093-50C8-4CDA-9E86-61DC0F446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56" y="3528626"/>
            <a:ext cx="3189287"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84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CDA02-3181-4C10-97B6-CEB16779CD13}"/>
              </a:ext>
            </a:extLst>
          </p:cNvPr>
          <p:cNvSpPr>
            <a:spLocks noGrp="1"/>
          </p:cNvSpPr>
          <p:nvPr>
            <p:ph type="title"/>
          </p:nvPr>
        </p:nvSpPr>
        <p:spPr/>
        <p:txBody>
          <a:bodyPr/>
          <a:lstStyle/>
          <a:p>
            <a:r>
              <a:rPr lang="zh-CN" altLang="en-US" dirty="0"/>
              <a:t>基本聚类方法概述</a:t>
            </a:r>
          </a:p>
        </p:txBody>
      </p:sp>
      <p:sp>
        <p:nvSpPr>
          <p:cNvPr id="3" name="内容占位符 2">
            <a:extLst>
              <a:ext uri="{FF2B5EF4-FFF2-40B4-BE49-F238E27FC236}">
                <a16:creationId xmlns:a16="http://schemas.microsoft.com/office/drawing/2014/main" id="{831076E2-562A-45A5-8698-AA42AC6CE63E}"/>
              </a:ext>
            </a:extLst>
          </p:cNvPr>
          <p:cNvSpPr>
            <a:spLocks noGrp="1"/>
          </p:cNvSpPr>
          <p:nvPr>
            <p:ph sz="quarter" idx="10"/>
          </p:nvPr>
        </p:nvSpPr>
        <p:spPr/>
        <p:txBody>
          <a:bodyPr/>
          <a:lstStyle/>
          <a:p>
            <a:r>
              <a:rPr lang="zh-CN" altLang="en-US" dirty="0"/>
              <a:t>基于密度的方法</a:t>
            </a:r>
            <a:endParaRPr lang="en-US" altLang="zh-CN" dirty="0"/>
          </a:p>
          <a:p>
            <a:pPr lvl="1">
              <a:lnSpc>
                <a:spcPct val="130000"/>
              </a:lnSpc>
            </a:pPr>
            <a:r>
              <a:rPr lang="zh-CN" altLang="en-US" dirty="0"/>
              <a:t>基本思想：只要“邻域”中的密度</a:t>
            </a:r>
            <a:r>
              <a:rPr lang="en-US" altLang="zh-CN" dirty="0"/>
              <a:t>(</a:t>
            </a:r>
            <a:r>
              <a:rPr lang="zh-CN" altLang="en-US" dirty="0"/>
              <a:t>样本数目</a:t>
            </a:r>
            <a:r>
              <a:rPr lang="en-US" altLang="zh-CN" dirty="0"/>
              <a:t>)</a:t>
            </a:r>
            <a:r>
              <a:rPr lang="zh-CN" altLang="en-US" dirty="0"/>
              <a:t>超过某个阈值，就继续增长给定的簇，即对给定簇中的每个数据点，在给定半径的邻域中必须至少包含最少数目的点</a:t>
            </a:r>
          </a:p>
          <a:p>
            <a:endParaRPr lang="zh-CN" altLang="en-US" dirty="0"/>
          </a:p>
        </p:txBody>
      </p:sp>
      <p:pic>
        <p:nvPicPr>
          <p:cNvPr id="4" name="Picture 4" descr="186px-SLINK-density-data_svg">
            <a:extLst>
              <a:ext uri="{FF2B5EF4-FFF2-40B4-BE49-F238E27FC236}">
                <a16:creationId xmlns:a16="http://schemas.microsoft.com/office/drawing/2014/main" id="{63D3554B-6AAF-4FD7-8853-26F6423E6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2780928"/>
            <a:ext cx="34925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3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B03CE-BA32-47AA-9B43-B8C05263581A}"/>
              </a:ext>
            </a:extLst>
          </p:cNvPr>
          <p:cNvSpPr>
            <a:spLocks noGrp="1"/>
          </p:cNvSpPr>
          <p:nvPr>
            <p:ph type="title"/>
          </p:nvPr>
        </p:nvSpPr>
        <p:spPr/>
        <p:txBody>
          <a:bodyPr/>
          <a:lstStyle/>
          <a:p>
            <a:r>
              <a:rPr lang="zh-CN" altLang="en-US" dirty="0"/>
              <a:t>基本聚类方法概述</a:t>
            </a:r>
          </a:p>
        </p:txBody>
      </p:sp>
      <p:graphicFrame>
        <p:nvGraphicFramePr>
          <p:cNvPr id="5" name="表格 4">
            <a:extLst>
              <a:ext uri="{FF2B5EF4-FFF2-40B4-BE49-F238E27FC236}">
                <a16:creationId xmlns:a16="http://schemas.microsoft.com/office/drawing/2014/main" id="{82B94022-F5C4-457C-A156-E642A6DAC460}"/>
              </a:ext>
            </a:extLst>
          </p:cNvPr>
          <p:cNvGraphicFramePr>
            <a:graphicFrameLocks noGrp="1"/>
          </p:cNvGraphicFramePr>
          <p:nvPr>
            <p:extLst>
              <p:ext uri="{D42A27DB-BD31-4B8C-83A1-F6EECF244321}">
                <p14:modId xmlns:p14="http://schemas.microsoft.com/office/powerpoint/2010/main" val="2276226411"/>
              </p:ext>
            </p:extLst>
          </p:nvPr>
        </p:nvGraphicFramePr>
        <p:xfrm>
          <a:off x="179512" y="1052736"/>
          <a:ext cx="8748464" cy="5063086"/>
        </p:xfrm>
        <a:graphic>
          <a:graphicData uri="http://schemas.openxmlformats.org/drawingml/2006/table">
            <a:tbl>
              <a:tblPr firstRow="1" bandRow="1">
                <a:tableStyleId>{5C22544A-7EE6-4342-B048-85BDC9FD1C3A}</a:tableStyleId>
              </a:tblPr>
              <a:tblGrid>
                <a:gridCol w="2243196">
                  <a:extLst>
                    <a:ext uri="{9D8B030D-6E8A-4147-A177-3AD203B41FA5}">
                      <a16:colId xmlns:a16="http://schemas.microsoft.com/office/drawing/2014/main" val="590585238"/>
                    </a:ext>
                  </a:extLst>
                </a:gridCol>
                <a:gridCol w="6505268">
                  <a:extLst>
                    <a:ext uri="{9D8B030D-6E8A-4147-A177-3AD203B41FA5}">
                      <a16:colId xmlns:a16="http://schemas.microsoft.com/office/drawing/2014/main" val="303962560"/>
                    </a:ext>
                  </a:extLst>
                </a:gridCol>
              </a:tblGrid>
              <a:tr h="338933">
                <a:tc>
                  <a:txBody>
                    <a:bodyPr/>
                    <a:lstStyle/>
                    <a:p>
                      <a:pPr algn="ctr"/>
                      <a:r>
                        <a:rPr lang="zh-CN" altLang="en-US" sz="2000" dirty="0"/>
                        <a:t>方法</a:t>
                      </a:r>
                    </a:p>
                  </a:txBody>
                  <a:tcPr anchor="ctr"/>
                </a:tc>
                <a:tc>
                  <a:txBody>
                    <a:bodyPr/>
                    <a:lstStyle/>
                    <a:p>
                      <a:pPr algn="ctr"/>
                      <a:r>
                        <a:rPr lang="zh-CN" altLang="en-US" sz="2000" dirty="0"/>
                        <a:t>一般特点</a:t>
                      </a:r>
                    </a:p>
                  </a:txBody>
                  <a:tcPr anchor="ctr"/>
                </a:tc>
                <a:extLst>
                  <a:ext uri="{0D108BD9-81ED-4DB2-BD59-A6C34878D82A}">
                    <a16:rowId xmlns:a16="http://schemas.microsoft.com/office/drawing/2014/main" val="2325870603"/>
                  </a:ext>
                </a:extLst>
              </a:tr>
              <a:tr h="1381804">
                <a:tc>
                  <a:txBody>
                    <a:bodyPr/>
                    <a:lstStyle/>
                    <a:p>
                      <a:pPr algn="ctr"/>
                      <a:r>
                        <a:rPr lang="zh-CN" altLang="en-US" sz="2000" dirty="0"/>
                        <a:t>划分方法</a:t>
                      </a:r>
                    </a:p>
                  </a:txBody>
                  <a:tcPr anchor="ct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发现球形互斥的簇</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基于距离</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可以用均值或中心点等代表簇中心</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对中小规模数据集有效</a:t>
                      </a:r>
                    </a:p>
                  </a:txBody>
                  <a:tcPr anchor="ctr"/>
                </a:tc>
                <a:extLst>
                  <a:ext uri="{0D108BD9-81ED-4DB2-BD59-A6C34878D82A}">
                    <a16:rowId xmlns:a16="http://schemas.microsoft.com/office/drawing/2014/main" val="637353840"/>
                  </a:ext>
                </a:extLst>
              </a:tr>
              <a:tr h="1642521">
                <a:tc>
                  <a:txBody>
                    <a:bodyPr/>
                    <a:lstStyle/>
                    <a:p>
                      <a:pPr algn="ctr"/>
                      <a:r>
                        <a:rPr lang="zh-CN" altLang="en-US" sz="2000" dirty="0"/>
                        <a:t>层次方法</a:t>
                      </a:r>
                    </a:p>
                  </a:txBody>
                  <a:tcPr anchor="ct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聚类是一个层次分解（即多层）</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不能纠正错误的合并或划分</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可以集成其他技术，如微聚类或考虑对象“连接”</a:t>
                      </a:r>
                      <a:endParaRPr lang="zh-CN" altLang="en-US" sz="2000" b="0" dirty="0"/>
                    </a:p>
                  </a:txBody>
                  <a:tcPr anchor="ctr"/>
                </a:tc>
                <a:extLst>
                  <a:ext uri="{0D108BD9-81ED-4DB2-BD59-A6C34878D82A}">
                    <a16:rowId xmlns:a16="http://schemas.microsoft.com/office/drawing/2014/main" val="3649595329"/>
                  </a:ext>
                </a:extLst>
              </a:tr>
              <a:tr h="1642521">
                <a:tc>
                  <a:txBody>
                    <a:bodyPr/>
                    <a:lstStyle/>
                    <a:p>
                      <a:pPr algn="ctr"/>
                      <a:r>
                        <a:rPr lang="zh-CN" altLang="en-US" sz="2000" dirty="0"/>
                        <a:t>基于密度的方法</a:t>
                      </a:r>
                    </a:p>
                  </a:txBody>
                  <a:tcPr anchor="ct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可以发现任意形状的簇</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簇是对象空间中被低密度区域分隔的稠密区域</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簇密度：每个点的“邻域”内必须具有最少个数的点</a:t>
                      </a:r>
                      <a:endParaRPr kumimoji="0" lang="en-US" altLang="zh-CN"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可能过滤离群点</a:t>
                      </a:r>
                    </a:p>
                  </a:txBody>
                  <a:tcPr anchor="ctr"/>
                </a:tc>
                <a:extLst>
                  <a:ext uri="{0D108BD9-81ED-4DB2-BD59-A6C34878D82A}">
                    <a16:rowId xmlns:a16="http://schemas.microsoft.com/office/drawing/2014/main" val="653411183"/>
                  </a:ext>
                </a:extLst>
              </a:tr>
            </a:tbl>
          </a:graphicData>
        </a:graphic>
      </p:graphicFrame>
    </p:spTree>
    <p:extLst>
      <p:ext uri="{BB962C8B-B14F-4D97-AF65-F5344CB8AC3E}">
        <p14:creationId xmlns:p14="http://schemas.microsoft.com/office/powerpoint/2010/main" val="1608625768"/>
      </p:ext>
    </p:extLst>
  </p:cSld>
  <p:clrMapOvr>
    <a:masterClrMapping/>
  </p:clrMapOvr>
</p:sld>
</file>

<file path=ppt/theme/theme1.xml><?xml version="1.0" encoding="utf-8"?>
<a:theme xmlns:a="http://schemas.openxmlformats.org/drawingml/2006/main" name="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ＤＭ" id="{2393532F-FBF2-4B0E-AB94-CAD7A92E794D}" vid="{13BCC403-071C-47D6-8F13-D6F3C5F170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1518</TotalTime>
  <Words>6296</Words>
  <Application>Microsoft Office PowerPoint</Application>
  <PresentationFormat>全屏显示(4:3)</PresentationFormat>
  <Paragraphs>1160</Paragraphs>
  <Slides>54</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54</vt:i4>
      </vt:variant>
    </vt:vector>
  </HeadingPairs>
  <TitlesOfParts>
    <vt:vector size="75" baseType="lpstr">
      <vt:lpstr>Gulim</vt:lpstr>
      <vt:lpstr>Small Fonts</vt:lpstr>
      <vt:lpstr>等线</vt:lpstr>
      <vt:lpstr>等线 Light</vt:lpstr>
      <vt:lpstr>华文行楷</vt:lpstr>
      <vt:lpstr>华文新魏</vt:lpstr>
      <vt:lpstr>楷体_GB2312</vt:lpstr>
      <vt:lpstr>宋体</vt:lpstr>
      <vt:lpstr>微软雅黑</vt:lpstr>
      <vt:lpstr>Arial</vt:lpstr>
      <vt:lpstr>Franklin Gothic Book</vt:lpstr>
      <vt:lpstr>Symbol</vt:lpstr>
      <vt:lpstr>Tahoma</vt:lpstr>
      <vt:lpstr>Times New Roman</vt:lpstr>
      <vt:lpstr>Wingdings</vt:lpstr>
      <vt:lpstr>ＤＭ</vt:lpstr>
      <vt:lpstr>Microsoft 公式 3.0</vt:lpstr>
      <vt:lpstr>位图图像</vt:lpstr>
      <vt:lpstr>Worksheet</vt:lpstr>
      <vt:lpstr>Equation</vt:lpstr>
      <vt:lpstr>Document</vt:lpstr>
      <vt:lpstr>DM7 聚类分析</vt:lpstr>
      <vt:lpstr>基本概念</vt:lpstr>
      <vt:lpstr>应用示例</vt:lpstr>
      <vt:lpstr>数据挖掘对聚类的典型要求</vt:lpstr>
      <vt:lpstr>可以用于比较聚类方法的诸方面</vt:lpstr>
      <vt:lpstr>基本聚类方法概述</vt:lpstr>
      <vt:lpstr>基本聚类方法概述</vt:lpstr>
      <vt:lpstr>基本聚类方法概述</vt:lpstr>
      <vt:lpstr>基本聚类方法概述</vt:lpstr>
      <vt:lpstr>7.2 划分方法</vt:lpstr>
      <vt:lpstr>7.2 划分方法</vt:lpstr>
      <vt:lpstr>7.2 划分方法</vt:lpstr>
      <vt:lpstr>K-均值：一种基于形心的技术</vt:lpstr>
      <vt:lpstr>K-均值：例子</vt:lpstr>
      <vt:lpstr>K-均值：例子</vt:lpstr>
      <vt:lpstr>K-均值：特点</vt:lpstr>
      <vt:lpstr>K-中心点：一种基于代表对象的技术</vt:lpstr>
      <vt:lpstr>K-中心点：一种基于代表对象的技术</vt:lpstr>
      <vt:lpstr>PAM算法</vt:lpstr>
      <vt:lpstr>PAM算法</vt:lpstr>
      <vt:lpstr>PAM算法</vt:lpstr>
      <vt:lpstr>PAM算法</vt:lpstr>
      <vt:lpstr>PAM算法</vt:lpstr>
      <vt:lpstr>PAM算法</vt:lpstr>
      <vt:lpstr>PAM算法-例子</vt:lpstr>
      <vt:lpstr>PAM算法-例子</vt:lpstr>
      <vt:lpstr>PAM算法-例子</vt:lpstr>
      <vt:lpstr>7.3 层次方法</vt:lpstr>
      <vt:lpstr>7.3 层次方法</vt:lpstr>
      <vt:lpstr>算法方法的距离度量</vt:lpstr>
      <vt:lpstr>算法方法的距离度量</vt:lpstr>
      <vt:lpstr>AGNES算法</vt:lpstr>
      <vt:lpstr>AGNES算法-例1</vt:lpstr>
      <vt:lpstr>AGNES算法-例2</vt:lpstr>
      <vt:lpstr>AGNES算法-例2</vt:lpstr>
      <vt:lpstr>AGNES算法-例2</vt:lpstr>
      <vt:lpstr>AGNES算法-例2</vt:lpstr>
      <vt:lpstr>AGNES算法-例2</vt:lpstr>
      <vt:lpstr>DINAN算法</vt:lpstr>
      <vt:lpstr>DINAN算法-例1</vt:lpstr>
      <vt:lpstr>DINAN算法-例2</vt:lpstr>
      <vt:lpstr>DINAN算法-例2</vt:lpstr>
      <vt:lpstr>DINAN算法-例2</vt:lpstr>
      <vt:lpstr>DINAN算法-例2</vt:lpstr>
      <vt:lpstr>DINAN算法-例2</vt:lpstr>
      <vt:lpstr>DINAN算法-例2</vt:lpstr>
      <vt:lpstr>使用DIANA算法与AGNES算法结果比较</vt:lpstr>
      <vt:lpstr>7.4 基本密度的方法</vt:lpstr>
      <vt:lpstr>DBSCAN:一种基于高密度连通区域的基于密度的聚类</vt:lpstr>
      <vt:lpstr>DBSCAN:一种基于高密度连通区域的基于密度的聚类</vt:lpstr>
      <vt:lpstr>OPTICS:通过点排序识别聚类结构</vt:lpstr>
      <vt:lpstr>OPTICS:通过点排序识别聚类结构</vt:lpstr>
      <vt:lpstr>OPTICS中的簇次序</vt:lpstr>
      <vt:lpstr>DENCLUE:基于密度分布函数的聚类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DM7 聚类分析</dc:title>
  <dc:creator>syr</dc:creator>
  <cp:lastModifiedBy>syr</cp:lastModifiedBy>
  <cp:revision>93</cp:revision>
  <dcterms:created xsi:type="dcterms:W3CDTF">2018-01-04T15:37:53Z</dcterms:created>
  <dcterms:modified xsi:type="dcterms:W3CDTF">2018-01-08T00:15:52Z</dcterms:modified>
</cp:coreProperties>
</file>