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3" r:id="rId1"/>
  </p:sldMasterIdLst>
  <p:notesMasterIdLst>
    <p:notesMasterId r:id="rId59"/>
  </p:notesMasterIdLst>
  <p:sldIdLst>
    <p:sldId id="277" r:id="rId2"/>
    <p:sldId id="259" r:id="rId3"/>
    <p:sldId id="257" r:id="rId4"/>
    <p:sldId id="258" r:id="rId5"/>
    <p:sldId id="261" r:id="rId6"/>
    <p:sldId id="262" r:id="rId7"/>
    <p:sldId id="306" r:id="rId8"/>
    <p:sldId id="307" r:id="rId9"/>
    <p:sldId id="274" r:id="rId10"/>
    <p:sldId id="273" r:id="rId11"/>
    <p:sldId id="269" r:id="rId12"/>
    <p:sldId id="272" r:id="rId13"/>
    <p:sldId id="276" r:id="rId14"/>
    <p:sldId id="275" r:id="rId15"/>
    <p:sldId id="286" r:id="rId16"/>
    <p:sldId id="278" r:id="rId17"/>
    <p:sldId id="280" r:id="rId18"/>
    <p:sldId id="288" r:id="rId19"/>
    <p:sldId id="289" r:id="rId20"/>
    <p:sldId id="290" r:id="rId21"/>
    <p:sldId id="293" r:id="rId22"/>
    <p:sldId id="294" r:id="rId23"/>
    <p:sldId id="295" r:id="rId24"/>
    <p:sldId id="296" r:id="rId25"/>
    <p:sldId id="330" r:id="rId26"/>
    <p:sldId id="331" r:id="rId27"/>
    <p:sldId id="332" r:id="rId28"/>
    <p:sldId id="333" r:id="rId29"/>
    <p:sldId id="334" r:id="rId30"/>
    <p:sldId id="335" r:id="rId31"/>
    <p:sldId id="291" r:id="rId32"/>
    <p:sldId id="321" r:id="rId33"/>
    <p:sldId id="322" r:id="rId34"/>
    <p:sldId id="324" r:id="rId35"/>
    <p:sldId id="347" r:id="rId36"/>
    <p:sldId id="345" r:id="rId37"/>
    <p:sldId id="337" r:id="rId38"/>
    <p:sldId id="338" r:id="rId39"/>
    <p:sldId id="339" r:id="rId40"/>
    <p:sldId id="340" r:id="rId41"/>
    <p:sldId id="341" r:id="rId42"/>
    <p:sldId id="342" r:id="rId43"/>
    <p:sldId id="343" r:id="rId44"/>
    <p:sldId id="348" r:id="rId45"/>
    <p:sldId id="349" r:id="rId46"/>
    <p:sldId id="350" r:id="rId47"/>
    <p:sldId id="351" r:id="rId48"/>
    <p:sldId id="355" r:id="rId49"/>
    <p:sldId id="352" r:id="rId50"/>
    <p:sldId id="353" r:id="rId51"/>
    <p:sldId id="356" r:id="rId52"/>
    <p:sldId id="354" r:id="rId53"/>
    <p:sldId id="357" r:id="rId54"/>
    <p:sldId id="358" r:id="rId55"/>
    <p:sldId id="359" r:id="rId56"/>
    <p:sldId id="360" r:id="rId57"/>
    <p:sldId id="361" r:id="rId58"/>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139" autoAdjust="0"/>
    <p:restoredTop sz="64037" autoAdjust="0"/>
  </p:normalViewPr>
  <p:slideViewPr>
    <p:cSldViewPr snapToGrid="0">
      <p:cViewPr varScale="1">
        <p:scale>
          <a:sx n="43" d="100"/>
          <a:sy n="43" d="100"/>
        </p:scale>
        <p:origin x="960" y="4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6DA42-ED90-4B19-8C9F-AB04C5B0355D}" type="datetimeFigureOut">
              <a:rPr lang="zh-CN" altLang="en-US" smtClean="0"/>
              <a:t>2017/12/5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6B7E9E-7301-42D7-856E-0BF09BEA8BC8}" type="slidenum">
              <a:rPr lang="zh-CN" altLang="en-US" smtClean="0"/>
              <a:t>‹#›</a:t>
            </a:fld>
            <a:endParaRPr lang="zh-CN" altLang="en-US"/>
          </a:p>
        </p:txBody>
      </p:sp>
    </p:spTree>
    <p:extLst>
      <p:ext uri="{BB962C8B-B14F-4D97-AF65-F5344CB8AC3E}">
        <p14:creationId xmlns:p14="http://schemas.microsoft.com/office/powerpoint/2010/main" val="3344347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6B7E9E-7301-42D7-856E-0BF09BEA8BC8}" type="slidenum">
              <a:rPr lang="zh-CN" altLang="en-US" smtClean="0"/>
              <a:t>1</a:t>
            </a:fld>
            <a:endParaRPr lang="zh-CN" altLang="en-US"/>
          </a:p>
        </p:txBody>
      </p:sp>
    </p:spTree>
    <p:extLst>
      <p:ext uri="{BB962C8B-B14F-4D97-AF65-F5344CB8AC3E}">
        <p14:creationId xmlns:p14="http://schemas.microsoft.com/office/powerpoint/2010/main" val="3191943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6B7E9E-7301-42D7-856E-0BF09BEA8BC8}" type="slidenum">
              <a:rPr lang="zh-CN" altLang="en-US" smtClean="0"/>
              <a:t>23</a:t>
            </a:fld>
            <a:endParaRPr lang="zh-CN" altLang="en-US"/>
          </a:p>
        </p:txBody>
      </p:sp>
    </p:spTree>
    <p:extLst>
      <p:ext uri="{BB962C8B-B14F-4D97-AF65-F5344CB8AC3E}">
        <p14:creationId xmlns:p14="http://schemas.microsoft.com/office/powerpoint/2010/main" val="2807621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latin typeface="宋体" panose="02010600030101010101" pitchFamily="2" charset="-122"/>
            </a:endParaRPr>
          </a:p>
        </p:txBody>
      </p:sp>
      <p:sp>
        <p:nvSpPr>
          <p:cNvPr id="4" name="灯片编号占位符 3"/>
          <p:cNvSpPr>
            <a:spLocks noGrp="1"/>
          </p:cNvSpPr>
          <p:nvPr>
            <p:ph type="sldNum" sz="quarter" idx="10"/>
          </p:nvPr>
        </p:nvSpPr>
        <p:spPr/>
        <p:txBody>
          <a:bodyPr/>
          <a:lstStyle/>
          <a:p>
            <a:fld id="{626B7E9E-7301-42D7-856E-0BF09BEA8BC8}" type="slidenum">
              <a:rPr lang="zh-CN" altLang="en-US" smtClean="0"/>
              <a:t>31</a:t>
            </a:fld>
            <a:endParaRPr lang="zh-CN" altLang="en-US"/>
          </a:p>
        </p:txBody>
      </p:sp>
    </p:spTree>
    <p:extLst>
      <p:ext uri="{BB962C8B-B14F-4D97-AF65-F5344CB8AC3E}">
        <p14:creationId xmlns:p14="http://schemas.microsoft.com/office/powerpoint/2010/main" val="2319614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6B7E9E-7301-42D7-856E-0BF09BEA8BC8}" type="slidenum">
              <a:rPr lang="zh-CN" altLang="en-US" smtClean="0"/>
              <a:t>32</a:t>
            </a:fld>
            <a:endParaRPr lang="zh-CN" altLang="en-US"/>
          </a:p>
        </p:txBody>
      </p:sp>
    </p:spTree>
    <p:extLst>
      <p:ext uri="{BB962C8B-B14F-4D97-AF65-F5344CB8AC3E}">
        <p14:creationId xmlns:p14="http://schemas.microsoft.com/office/powerpoint/2010/main" val="4069491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6B7E9E-7301-42D7-856E-0BF09BEA8BC8}" type="slidenum">
              <a:rPr lang="zh-CN" altLang="en-US" smtClean="0"/>
              <a:t>34</a:t>
            </a:fld>
            <a:endParaRPr lang="zh-CN" altLang="en-US"/>
          </a:p>
        </p:txBody>
      </p:sp>
    </p:spTree>
    <p:extLst>
      <p:ext uri="{BB962C8B-B14F-4D97-AF65-F5344CB8AC3E}">
        <p14:creationId xmlns:p14="http://schemas.microsoft.com/office/powerpoint/2010/main" val="2906974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6B7E9E-7301-42D7-856E-0BF09BEA8BC8}" type="slidenum">
              <a:rPr lang="zh-CN" altLang="en-US" smtClean="0"/>
              <a:t>35</a:t>
            </a:fld>
            <a:endParaRPr lang="zh-CN" altLang="en-US"/>
          </a:p>
        </p:txBody>
      </p:sp>
    </p:spTree>
    <p:extLst>
      <p:ext uri="{BB962C8B-B14F-4D97-AF65-F5344CB8AC3E}">
        <p14:creationId xmlns:p14="http://schemas.microsoft.com/office/powerpoint/2010/main" val="3257449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6B7E9E-7301-42D7-856E-0BF09BEA8BC8}" type="slidenum">
              <a:rPr lang="zh-CN" altLang="en-US" smtClean="0"/>
              <a:t>37</a:t>
            </a:fld>
            <a:endParaRPr lang="zh-CN" altLang="en-US"/>
          </a:p>
        </p:txBody>
      </p:sp>
    </p:spTree>
    <p:extLst>
      <p:ext uri="{BB962C8B-B14F-4D97-AF65-F5344CB8AC3E}">
        <p14:creationId xmlns:p14="http://schemas.microsoft.com/office/powerpoint/2010/main" val="118125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6B7E9E-7301-42D7-856E-0BF09BEA8BC8}" type="slidenum">
              <a:rPr lang="zh-CN" altLang="en-US" smtClean="0"/>
              <a:t>52</a:t>
            </a:fld>
            <a:endParaRPr lang="zh-CN" altLang="en-US"/>
          </a:p>
        </p:txBody>
      </p:sp>
    </p:spTree>
    <p:extLst>
      <p:ext uri="{BB962C8B-B14F-4D97-AF65-F5344CB8AC3E}">
        <p14:creationId xmlns:p14="http://schemas.microsoft.com/office/powerpoint/2010/main" val="2251933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6B7E9E-7301-42D7-856E-0BF09BEA8BC8}" type="slidenum">
              <a:rPr lang="zh-CN" altLang="en-US" smtClean="0"/>
              <a:t>53</a:t>
            </a:fld>
            <a:endParaRPr lang="zh-CN" altLang="en-US"/>
          </a:p>
        </p:txBody>
      </p:sp>
    </p:spTree>
    <p:extLst>
      <p:ext uri="{BB962C8B-B14F-4D97-AF65-F5344CB8AC3E}">
        <p14:creationId xmlns:p14="http://schemas.microsoft.com/office/powerpoint/2010/main" val="3592793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eaLnBrk="1" hangingPunct="1">
              <a:lnSpc>
                <a:spcPct val="95000"/>
              </a:lnSpc>
              <a:buFont typeface="Wingdings" panose="05000000000000000000" pitchFamily="2" charset="2"/>
              <a:buNone/>
              <a:defRPr/>
            </a:pPr>
            <a:endParaRPr lang="zh-CN" altLang="en-US" dirty="0"/>
          </a:p>
        </p:txBody>
      </p:sp>
      <p:sp>
        <p:nvSpPr>
          <p:cNvPr id="4" name="灯片编号占位符 3"/>
          <p:cNvSpPr>
            <a:spLocks noGrp="1"/>
          </p:cNvSpPr>
          <p:nvPr>
            <p:ph type="sldNum" sz="quarter" idx="10"/>
          </p:nvPr>
        </p:nvSpPr>
        <p:spPr/>
        <p:txBody>
          <a:bodyPr/>
          <a:lstStyle/>
          <a:p>
            <a:fld id="{626B7E9E-7301-42D7-856E-0BF09BEA8BC8}" type="slidenum">
              <a:rPr lang="zh-CN" altLang="en-US" smtClean="0"/>
              <a:t>3</a:t>
            </a:fld>
            <a:endParaRPr lang="zh-CN" altLang="en-US"/>
          </a:p>
        </p:txBody>
      </p:sp>
    </p:spTree>
    <p:extLst>
      <p:ext uri="{BB962C8B-B14F-4D97-AF65-F5344CB8AC3E}">
        <p14:creationId xmlns:p14="http://schemas.microsoft.com/office/powerpoint/2010/main" val="809435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6B7E9E-7301-42D7-856E-0BF09BEA8BC8}" type="slidenum">
              <a:rPr lang="zh-CN" altLang="en-US" smtClean="0"/>
              <a:t>5</a:t>
            </a:fld>
            <a:endParaRPr lang="zh-CN" altLang="en-US"/>
          </a:p>
        </p:txBody>
      </p:sp>
    </p:spTree>
    <p:extLst>
      <p:ext uri="{BB962C8B-B14F-4D97-AF65-F5344CB8AC3E}">
        <p14:creationId xmlns:p14="http://schemas.microsoft.com/office/powerpoint/2010/main" val="937421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6B7E9E-7301-42D7-856E-0BF09BEA8BC8}" type="slidenum">
              <a:rPr lang="zh-CN" altLang="en-US" smtClean="0"/>
              <a:t>11</a:t>
            </a:fld>
            <a:endParaRPr lang="zh-CN" altLang="en-US"/>
          </a:p>
        </p:txBody>
      </p:sp>
    </p:spTree>
    <p:extLst>
      <p:ext uri="{BB962C8B-B14F-4D97-AF65-F5344CB8AC3E}">
        <p14:creationId xmlns:p14="http://schemas.microsoft.com/office/powerpoint/2010/main" val="530251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10"/>
          </p:nvPr>
        </p:nvSpPr>
        <p:spPr/>
        <p:txBody>
          <a:bodyPr/>
          <a:lstStyle/>
          <a:p>
            <a:fld id="{626B7E9E-7301-42D7-856E-0BF09BEA8BC8}" type="slidenum">
              <a:rPr lang="zh-CN" altLang="en-US" smtClean="0"/>
              <a:t>16</a:t>
            </a:fld>
            <a:endParaRPr lang="zh-CN" altLang="en-US"/>
          </a:p>
        </p:txBody>
      </p:sp>
    </p:spTree>
    <p:extLst>
      <p:ext uri="{BB962C8B-B14F-4D97-AF65-F5344CB8AC3E}">
        <p14:creationId xmlns:p14="http://schemas.microsoft.com/office/powerpoint/2010/main" val="2568221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6B7E9E-7301-42D7-856E-0BF09BEA8BC8}" type="slidenum">
              <a:rPr lang="zh-CN" altLang="en-US" smtClean="0"/>
              <a:t>17</a:t>
            </a:fld>
            <a:endParaRPr lang="zh-CN" altLang="en-US"/>
          </a:p>
        </p:txBody>
      </p:sp>
    </p:spTree>
    <p:extLst>
      <p:ext uri="{BB962C8B-B14F-4D97-AF65-F5344CB8AC3E}">
        <p14:creationId xmlns:p14="http://schemas.microsoft.com/office/powerpoint/2010/main" val="254620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6B7E9E-7301-42D7-856E-0BF09BEA8BC8}" type="slidenum">
              <a:rPr lang="zh-CN" altLang="en-US" smtClean="0"/>
              <a:t>18</a:t>
            </a:fld>
            <a:endParaRPr lang="zh-CN" altLang="en-US"/>
          </a:p>
        </p:txBody>
      </p:sp>
    </p:spTree>
    <p:extLst>
      <p:ext uri="{BB962C8B-B14F-4D97-AF65-F5344CB8AC3E}">
        <p14:creationId xmlns:p14="http://schemas.microsoft.com/office/powerpoint/2010/main" val="1490442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6B7E9E-7301-42D7-856E-0BF09BEA8BC8}" type="slidenum">
              <a:rPr lang="zh-CN" altLang="en-US" smtClean="0"/>
              <a:t>19</a:t>
            </a:fld>
            <a:endParaRPr lang="zh-CN" altLang="en-US"/>
          </a:p>
        </p:txBody>
      </p:sp>
    </p:spTree>
    <p:extLst>
      <p:ext uri="{BB962C8B-B14F-4D97-AF65-F5344CB8AC3E}">
        <p14:creationId xmlns:p14="http://schemas.microsoft.com/office/powerpoint/2010/main" val="2405191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6B7E9E-7301-42D7-856E-0BF09BEA8BC8}" type="slidenum">
              <a:rPr lang="zh-CN" altLang="en-US" smtClean="0"/>
              <a:t>20</a:t>
            </a:fld>
            <a:endParaRPr lang="zh-CN" altLang="en-US"/>
          </a:p>
        </p:txBody>
      </p:sp>
    </p:spTree>
    <p:extLst>
      <p:ext uri="{BB962C8B-B14F-4D97-AF65-F5344CB8AC3E}">
        <p14:creationId xmlns:p14="http://schemas.microsoft.com/office/powerpoint/2010/main" val="3419962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6BBF7D-60FD-41A8-B2A5-CDB5465318C3}"/>
              </a:ext>
            </a:extLst>
          </p:cNvPr>
          <p:cNvSpPr>
            <a:spLocks noGrp="1"/>
          </p:cNvSpPr>
          <p:nvPr>
            <p:ph type="title"/>
          </p:nvPr>
        </p:nvSpPr>
        <p:spPr>
          <a:xfrm>
            <a:off x="895996" y="153201"/>
            <a:ext cx="10163432" cy="607193"/>
          </a:xfrm>
          <a:prstGeom prst="rect">
            <a:avLst/>
          </a:prstGeom>
        </p:spPr>
        <p:txBody>
          <a:bodyPr/>
          <a:lstStyle>
            <a:lvl1pPr>
              <a:lnSpc>
                <a:spcPct val="100000"/>
              </a:lnSpc>
              <a:defRPr/>
            </a:lvl1pPr>
          </a:lstStyle>
          <a:p>
            <a:r>
              <a:rPr lang="zh-CN" altLang="en-US" dirty="0"/>
              <a:t>单击此处编辑母版标题样式</a:t>
            </a:r>
          </a:p>
        </p:txBody>
      </p:sp>
      <p:sp>
        <p:nvSpPr>
          <p:cNvPr id="5" name="内容占位符 4">
            <a:extLst>
              <a:ext uri="{FF2B5EF4-FFF2-40B4-BE49-F238E27FC236}">
                <a16:creationId xmlns:a16="http://schemas.microsoft.com/office/drawing/2014/main" id="{A56DD71E-4D06-44F3-8442-11EF8058442A}"/>
              </a:ext>
            </a:extLst>
          </p:cNvPr>
          <p:cNvSpPr>
            <a:spLocks noGrp="1"/>
          </p:cNvSpPr>
          <p:nvPr>
            <p:ph sz="quarter" idx="10"/>
          </p:nvPr>
        </p:nvSpPr>
        <p:spPr>
          <a:xfrm>
            <a:off x="1199456" y="1208299"/>
            <a:ext cx="9648216" cy="4942244"/>
          </a:xfrm>
          <a:prstGeom prst="rect">
            <a:avLst/>
          </a:prstGeom>
        </p:spPr>
        <p:txBody>
          <a:bodyPr/>
          <a:lstStyle>
            <a:lvl1pPr marL="360000" indent="-360000">
              <a:lnSpc>
                <a:spcPct val="150000"/>
              </a:lnSpc>
              <a:spcBef>
                <a:spcPts val="500"/>
              </a:spcBef>
              <a:buFont typeface="Wingdings" panose="05000000000000000000" pitchFamily="2" charset="2"/>
              <a:buChar char=""/>
              <a:defRPr b="0">
                <a:solidFill>
                  <a:srgbClr val="0000FF"/>
                </a:solidFill>
              </a:defRPr>
            </a:lvl1pPr>
            <a:lvl2pPr marL="720000" indent="-288000">
              <a:lnSpc>
                <a:spcPct val="150000"/>
              </a:lnSpc>
              <a:buFont typeface="Wingdings" panose="05000000000000000000" pitchFamily="2" charset="2"/>
              <a:buChar char="Ø"/>
              <a:defRPr b="0"/>
            </a:lvl2pPr>
            <a:lvl3pPr marL="1080000" indent="-216000">
              <a:lnSpc>
                <a:spcPct val="130000"/>
              </a:lnSpc>
              <a:spcBef>
                <a:spcPts val="500"/>
              </a:spcBef>
              <a:defRPr/>
            </a:lvl3pPr>
            <a:lvl4pPr>
              <a:lnSpc>
                <a:spcPct val="100000"/>
              </a:lnSpc>
              <a:defRPr/>
            </a:lvl4pPr>
            <a:lvl5pPr>
              <a:lnSpc>
                <a:spcPct val="100000"/>
              </a:lnSpc>
              <a:defRPr/>
            </a:lvl5pPr>
          </a:lstStyle>
          <a:p>
            <a:pPr lvl="0"/>
            <a:r>
              <a:rPr lang="zh-CN" altLang="en-US" dirty="0"/>
              <a:t>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5375553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图片2">
            <a:extLst>
              <a:ext uri="{FF2B5EF4-FFF2-40B4-BE49-F238E27FC236}">
                <a16:creationId xmlns:a16="http://schemas.microsoft.com/office/drawing/2014/main" id="{ED5CBDB8-B62F-42DB-8A64-F080395750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1" y="0"/>
            <a:ext cx="7143749"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图片1">
            <a:extLst>
              <a:ext uri="{FF2B5EF4-FFF2-40B4-BE49-F238E27FC236}">
                <a16:creationId xmlns:a16="http://schemas.microsoft.com/office/drawing/2014/main" id="{E23EC5C2-D76D-4537-AFB3-7AE7018F3F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200"/>
            <a:ext cx="1219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2">
            <a:extLst>
              <a:ext uri="{FF2B5EF4-FFF2-40B4-BE49-F238E27FC236}">
                <a16:creationId xmlns:a16="http://schemas.microsoft.com/office/drawing/2014/main" id="{640FB178-E880-4380-A6AD-6ED4A373D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1" y="0"/>
            <a:ext cx="7143749"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1">
            <a:extLst>
              <a:ext uri="{FF2B5EF4-FFF2-40B4-BE49-F238E27FC236}">
                <a16:creationId xmlns:a16="http://schemas.microsoft.com/office/drawing/2014/main" id="{A93D94EA-1441-4C85-B685-39F6D680F2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200"/>
            <a:ext cx="1219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7">
            <a:extLst>
              <a:ext uri="{FF2B5EF4-FFF2-40B4-BE49-F238E27FC236}">
                <a16:creationId xmlns:a16="http://schemas.microsoft.com/office/drawing/2014/main" id="{4D4FD7FD-422B-4124-9DD4-F6F5B1385EA0}"/>
              </a:ext>
            </a:extLst>
          </p:cNvPr>
          <p:cNvSpPr txBox="1"/>
          <p:nvPr/>
        </p:nvSpPr>
        <p:spPr>
          <a:xfrm>
            <a:off x="237067" y="207963"/>
            <a:ext cx="1752600" cy="323850"/>
          </a:xfrm>
          <a:prstGeom prst="rect">
            <a:avLst/>
          </a:prstGeom>
          <a:noFill/>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defRPr/>
            </a:pPr>
            <a:endParaRPr lang="zh-CN" altLang="zh-CN" sz="1500">
              <a:solidFill>
                <a:srgbClr val="0D0D0D"/>
              </a:solidFill>
              <a:latin typeface="华文行楷" pitchFamily="2" charset="-122"/>
              <a:ea typeface="华文行楷" pitchFamily="2" charset="-122"/>
              <a:cs typeface="Tahoma" pitchFamily="34" charset="0"/>
            </a:endParaRPr>
          </a:p>
        </p:txBody>
      </p:sp>
      <p:sp>
        <p:nvSpPr>
          <p:cNvPr id="12" name="标题 1">
            <a:extLst>
              <a:ext uri="{FF2B5EF4-FFF2-40B4-BE49-F238E27FC236}">
                <a16:creationId xmlns:a16="http://schemas.microsoft.com/office/drawing/2014/main" id="{6F4D9714-E6FD-4E2B-BDC5-71C9BAC36887}"/>
              </a:ext>
            </a:extLst>
          </p:cNvPr>
          <p:cNvSpPr txBox="1">
            <a:spLocks noChangeArrowheads="1"/>
          </p:cNvSpPr>
          <p:nvPr/>
        </p:nvSpPr>
        <p:spPr bwMode="auto">
          <a:xfrm>
            <a:off x="2540000" y="115888"/>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b="1">
                <a:solidFill>
                  <a:schemeClr val="bg1"/>
                </a:solidFill>
                <a:latin typeface="微软雅黑" panose="020B0503020204020204" pitchFamily="34" charset="-122"/>
                <a:ea typeface="微软雅黑" panose="020B0503020204020204" pitchFamily="34" charset="-122"/>
              </a:rPr>
              <a:t>单击此处编辑母版标题样式</a:t>
            </a:r>
          </a:p>
        </p:txBody>
      </p:sp>
      <p:pic>
        <p:nvPicPr>
          <p:cNvPr id="13" name="Picture 6" descr="图片2">
            <a:extLst>
              <a:ext uri="{FF2B5EF4-FFF2-40B4-BE49-F238E27FC236}">
                <a16:creationId xmlns:a16="http://schemas.microsoft.com/office/drawing/2014/main" id="{602D97AB-F1E3-4160-B492-64F78D3AE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1" y="0"/>
            <a:ext cx="7143749"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7" descr="图片1">
            <a:extLst>
              <a:ext uri="{FF2B5EF4-FFF2-40B4-BE49-F238E27FC236}">
                <a16:creationId xmlns:a16="http://schemas.microsoft.com/office/drawing/2014/main" id="{90932187-675A-4D89-AE6B-D1264FFA2A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200"/>
            <a:ext cx="1219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descr="图片2">
            <a:extLst>
              <a:ext uri="{FF2B5EF4-FFF2-40B4-BE49-F238E27FC236}">
                <a16:creationId xmlns:a16="http://schemas.microsoft.com/office/drawing/2014/main" id="{94E30BF6-4B32-4B38-89A6-1A87EB90D6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1" y="0"/>
            <a:ext cx="7143749"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0" descr="图片1">
            <a:extLst>
              <a:ext uri="{FF2B5EF4-FFF2-40B4-BE49-F238E27FC236}">
                <a16:creationId xmlns:a16="http://schemas.microsoft.com/office/drawing/2014/main" id="{8EF8BD46-9E6E-42C4-835C-4FBD70BBAB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200"/>
            <a:ext cx="1219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9144742"/>
      </p:ext>
    </p:extLst>
  </p:cSld>
  <p:clrMap bg1="lt1" tx1="dk1" bg2="lt2" tx2="dk2" accent1="accent1" accent2="accent2" accent3="accent3" accent4="accent4" accent5="accent5" accent6="accent6" hlink="hlink" folHlink="folHlink"/>
  <p:sldLayoutIdLst>
    <p:sldLayoutId id="2147483664" r:id="rId1"/>
  </p:sldLayoutIdLst>
  <p:txStyles>
    <p:titleStyle>
      <a:lvl1pPr algn="ctr" defTabSz="914400" rtl="0" eaLnBrk="1" latinLnBrk="0" hangingPunct="1">
        <a:lnSpc>
          <a:spcPct val="90000"/>
        </a:lnSpc>
        <a:spcBef>
          <a:spcPct val="0"/>
        </a:spcBef>
        <a:buNone/>
        <a:defRPr sz="2400" b="1"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6.png"/><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9.wmf"/><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image" Target="../media/image17.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10.vml"/><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0.emf"/><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oleObject" Target="../embeddings/oleObject13.bin"/><Relationship Id="rId5" Type="http://schemas.openxmlformats.org/officeDocument/2006/relationships/image" Target="../media/image19.emf"/><Relationship Id="rId4" Type="http://schemas.openxmlformats.org/officeDocument/2006/relationships/oleObject" Target="../embeddings/oleObject12.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79BBD9-D292-4B68-BCF4-26985A0805C8}"/>
              </a:ext>
            </a:extLst>
          </p:cNvPr>
          <p:cNvSpPr>
            <a:spLocks noGrp="1"/>
          </p:cNvSpPr>
          <p:nvPr>
            <p:ph type="title"/>
          </p:nvPr>
        </p:nvSpPr>
        <p:spPr/>
        <p:txBody>
          <a:bodyPr/>
          <a:lstStyle/>
          <a:p>
            <a:r>
              <a:rPr lang="zh-CN" altLang="en-US" dirty="0"/>
              <a:t>数据仓库概述</a:t>
            </a:r>
          </a:p>
        </p:txBody>
      </p:sp>
      <p:sp>
        <p:nvSpPr>
          <p:cNvPr id="3" name="内容占位符 2">
            <a:extLst>
              <a:ext uri="{FF2B5EF4-FFF2-40B4-BE49-F238E27FC236}">
                <a16:creationId xmlns:a16="http://schemas.microsoft.com/office/drawing/2014/main" id="{9FE433E2-D31D-4B7D-992F-68FFC3263FEC}"/>
              </a:ext>
            </a:extLst>
          </p:cNvPr>
          <p:cNvSpPr>
            <a:spLocks noGrp="1"/>
          </p:cNvSpPr>
          <p:nvPr>
            <p:ph sz="quarter" idx="10"/>
          </p:nvPr>
        </p:nvSpPr>
        <p:spPr>
          <a:xfrm>
            <a:off x="4653856" y="2143389"/>
            <a:ext cx="4673024" cy="2571221"/>
          </a:xfrm>
        </p:spPr>
        <p:txBody>
          <a:bodyPr/>
          <a:lstStyle/>
          <a:p>
            <a:pPr marL="0" indent="0">
              <a:buNone/>
            </a:pPr>
            <a:r>
              <a:rPr lang="en-US" altLang="zh-CN" dirty="0">
                <a:solidFill>
                  <a:schemeClr val="tx1"/>
                </a:solidFill>
              </a:rPr>
              <a:t>DW1 </a:t>
            </a:r>
            <a:r>
              <a:rPr lang="zh-CN" altLang="en-US" dirty="0">
                <a:solidFill>
                  <a:schemeClr val="tx1"/>
                </a:solidFill>
              </a:rPr>
              <a:t>数据仓库的基本概念</a:t>
            </a:r>
            <a:endParaRPr lang="en-US" altLang="zh-CN" dirty="0">
              <a:solidFill>
                <a:schemeClr val="tx1"/>
              </a:solidFill>
            </a:endParaRPr>
          </a:p>
          <a:p>
            <a:pPr marL="0" indent="0">
              <a:buNone/>
            </a:pPr>
            <a:r>
              <a:rPr lang="en-US" altLang="zh-CN" dirty="0">
                <a:solidFill>
                  <a:schemeClr val="tx1"/>
                </a:solidFill>
              </a:rPr>
              <a:t>DW2 </a:t>
            </a:r>
            <a:r>
              <a:rPr lang="zh-CN" altLang="en-US" dirty="0">
                <a:solidFill>
                  <a:schemeClr val="tx1"/>
                </a:solidFill>
              </a:rPr>
              <a:t>数据仓库的体系结构</a:t>
            </a:r>
            <a:endParaRPr lang="en-US" altLang="zh-CN" dirty="0">
              <a:solidFill>
                <a:schemeClr val="tx1"/>
              </a:solidFill>
            </a:endParaRPr>
          </a:p>
          <a:p>
            <a:pPr marL="0" indent="0">
              <a:buNone/>
            </a:pPr>
            <a:r>
              <a:rPr lang="en-US" altLang="zh-CN" dirty="0">
                <a:solidFill>
                  <a:schemeClr val="tx1"/>
                </a:solidFill>
              </a:rPr>
              <a:t>DW3 </a:t>
            </a:r>
            <a:r>
              <a:rPr lang="zh-CN" altLang="en-US" dirty="0">
                <a:solidFill>
                  <a:schemeClr val="tx1"/>
                </a:solidFill>
              </a:rPr>
              <a:t>数据立方体与</a:t>
            </a:r>
            <a:r>
              <a:rPr lang="en-US" altLang="zh-CN" dirty="0">
                <a:solidFill>
                  <a:schemeClr val="tx1"/>
                </a:solidFill>
              </a:rPr>
              <a:t>OLAP</a:t>
            </a:r>
          </a:p>
          <a:p>
            <a:pPr marL="0" indent="0">
              <a:buNone/>
            </a:pPr>
            <a:r>
              <a:rPr lang="en-US" altLang="zh-CN" dirty="0">
                <a:solidFill>
                  <a:schemeClr val="tx1"/>
                </a:solidFill>
              </a:rPr>
              <a:t>DW4 </a:t>
            </a:r>
            <a:r>
              <a:rPr lang="zh-CN" altLang="en-US" dirty="0">
                <a:solidFill>
                  <a:schemeClr val="tx1"/>
                </a:solidFill>
              </a:rPr>
              <a:t>数据仓库的分析与设计</a:t>
            </a:r>
            <a:endParaRPr lang="en-US" altLang="zh-CN" dirty="0">
              <a:solidFill>
                <a:schemeClr val="tx1"/>
              </a:solidFill>
            </a:endParaRPr>
          </a:p>
          <a:p>
            <a:endParaRPr lang="zh-CN" altLang="en-US" dirty="0"/>
          </a:p>
        </p:txBody>
      </p:sp>
    </p:spTree>
    <p:extLst>
      <p:ext uri="{BB962C8B-B14F-4D97-AF65-F5344CB8AC3E}">
        <p14:creationId xmlns:p14="http://schemas.microsoft.com/office/powerpoint/2010/main" val="3698393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A3295-ACA6-43A6-86CB-C4571778BEDB}"/>
              </a:ext>
            </a:extLst>
          </p:cNvPr>
          <p:cNvSpPr>
            <a:spLocks noGrp="1"/>
          </p:cNvSpPr>
          <p:nvPr>
            <p:ph type="title"/>
          </p:nvPr>
        </p:nvSpPr>
        <p:spPr/>
        <p:txBody>
          <a:bodyPr/>
          <a:lstStyle/>
          <a:p>
            <a:r>
              <a:rPr lang="en-US" altLang="zh-CN" dirty="0"/>
              <a:t>OLTP</a:t>
            </a:r>
            <a:r>
              <a:rPr lang="zh-CN" altLang="en-US" dirty="0"/>
              <a:t>与</a:t>
            </a:r>
            <a:r>
              <a:rPr lang="en-US" altLang="zh-CN" dirty="0"/>
              <a:t>OLAP</a:t>
            </a:r>
            <a:endParaRPr lang="zh-CN" altLang="en-US" dirty="0"/>
          </a:p>
        </p:txBody>
      </p:sp>
      <p:sp>
        <p:nvSpPr>
          <p:cNvPr id="3" name="内容占位符 2">
            <a:extLst>
              <a:ext uri="{FF2B5EF4-FFF2-40B4-BE49-F238E27FC236}">
                <a16:creationId xmlns:a16="http://schemas.microsoft.com/office/drawing/2014/main" id="{462BDDBE-EAE0-48EF-AEEB-56EF184C64C2}"/>
              </a:ext>
            </a:extLst>
          </p:cNvPr>
          <p:cNvSpPr>
            <a:spLocks noGrp="1"/>
          </p:cNvSpPr>
          <p:nvPr>
            <p:ph sz="quarter" idx="10"/>
          </p:nvPr>
        </p:nvSpPr>
        <p:spPr/>
        <p:txBody>
          <a:bodyPr/>
          <a:lstStyle/>
          <a:p>
            <a:r>
              <a:rPr lang="zh-CN" altLang="en-US" dirty="0"/>
              <a:t>联机事务处理（</a:t>
            </a:r>
            <a:r>
              <a:rPr lang="en-US" altLang="zh-CN" dirty="0"/>
              <a:t>On Line Transaction Processing</a:t>
            </a:r>
            <a:r>
              <a:rPr lang="zh-CN" altLang="en-US" dirty="0"/>
              <a:t>，</a:t>
            </a:r>
            <a:r>
              <a:rPr lang="en-US" altLang="zh-CN" dirty="0"/>
              <a:t>OLTP</a:t>
            </a:r>
            <a:r>
              <a:rPr lang="zh-CN" altLang="en-US" dirty="0"/>
              <a:t>）系统</a:t>
            </a:r>
            <a:r>
              <a:rPr lang="en-US" altLang="zh-CN" dirty="0"/>
              <a:t>:</a:t>
            </a:r>
          </a:p>
          <a:p>
            <a:pPr lvl="1"/>
            <a:r>
              <a:rPr lang="zh-CN" altLang="en-US" dirty="0">
                <a:solidFill>
                  <a:srgbClr val="009999"/>
                </a:solidFill>
              </a:rPr>
              <a:t>操作数据库</a:t>
            </a:r>
            <a:endParaRPr lang="en-US" altLang="zh-CN" dirty="0"/>
          </a:p>
          <a:p>
            <a:r>
              <a:rPr lang="zh-CN" altLang="en-US" dirty="0"/>
              <a:t>联机分析处理（</a:t>
            </a:r>
            <a:r>
              <a:rPr lang="en-US" altLang="zh-CN" dirty="0"/>
              <a:t>On Line Analytical Processing</a:t>
            </a:r>
            <a:r>
              <a:rPr lang="zh-CN" altLang="en-US" dirty="0"/>
              <a:t>，</a:t>
            </a:r>
            <a:r>
              <a:rPr lang="en-US" altLang="zh-CN" dirty="0"/>
              <a:t>OLAP</a:t>
            </a:r>
            <a:r>
              <a:rPr lang="zh-CN" altLang="en-US" dirty="0"/>
              <a:t>）系统</a:t>
            </a:r>
            <a:r>
              <a:rPr lang="en-US" altLang="zh-CN" dirty="0"/>
              <a:t>:</a:t>
            </a:r>
          </a:p>
          <a:p>
            <a:pPr lvl="1"/>
            <a:r>
              <a:rPr lang="zh-CN" altLang="en-US" dirty="0">
                <a:solidFill>
                  <a:srgbClr val="FF481A"/>
                </a:solidFill>
              </a:rPr>
              <a:t>操作数据仓库</a:t>
            </a:r>
            <a:endParaRPr lang="en-US" altLang="zh-CN" dirty="0"/>
          </a:p>
          <a:p>
            <a:pPr>
              <a:defRPr/>
            </a:pPr>
            <a:r>
              <a:rPr lang="en-US" altLang="zh-CN" dirty="0"/>
              <a:t>OLAP</a:t>
            </a:r>
            <a:r>
              <a:rPr lang="zh-CN" altLang="en-US" dirty="0"/>
              <a:t>是在</a:t>
            </a:r>
            <a:r>
              <a:rPr lang="en-US" altLang="zh-CN" dirty="0"/>
              <a:t>OLTP</a:t>
            </a:r>
            <a:r>
              <a:rPr lang="zh-CN" altLang="en-US" dirty="0"/>
              <a:t>的基础上发展起来的（联系）</a:t>
            </a:r>
            <a:endParaRPr lang="en-US" altLang="zh-CN" dirty="0"/>
          </a:p>
          <a:p>
            <a:pPr marL="0" indent="0">
              <a:buNone/>
            </a:pPr>
            <a:endParaRPr lang="zh-CN" altLang="en-US" dirty="0"/>
          </a:p>
        </p:txBody>
      </p:sp>
    </p:spTree>
    <p:extLst>
      <p:ext uri="{BB962C8B-B14F-4D97-AF65-F5344CB8AC3E}">
        <p14:creationId xmlns:p14="http://schemas.microsoft.com/office/powerpoint/2010/main" val="346991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D9AACD-3103-4479-ABA6-72E2C6E672A1}"/>
              </a:ext>
            </a:extLst>
          </p:cNvPr>
          <p:cNvSpPr>
            <a:spLocks noGrp="1"/>
          </p:cNvSpPr>
          <p:nvPr>
            <p:ph type="title"/>
          </p:nvPr>
        </p:nvSpPr>
        <p:spPr/>
        <p:txBody>
          <a:bodyPr/>
          <a:lstStyle/>
          <a:p>
            <a:r>
              <a:rPr lang="en-US" altLang="zh-CN" dirty="0"/>
              <a:t>OLTP</a:t>
            </a:r>
            <a:r>
              <a:rPr lang="zh-CN" altLang="en-US" dirty="0"/>
              <a:t>与</a:t>
            </a:r>
            <a:r>
              <a:rPr lang="en-US" altLang="zh-CN" dirty="0"/>
              <a:t>OLAP</a:t>
            </a:r>
            <a:endParaRPr lang="zh-CN" altLang="en-US" dirty="0"/>
          </a:p>
        </p:txBody>
      </p:sp>
      <p:sp>
        <p:nvSpPr>
          <p:cNvPr id="3" name="内容占位符 2">
            <a:extLst>
              <a:ext uri="{FF2B5EF4-FFF2-40B4-BE49-F238E27FC236}">
                <a16:creationId xmlns:a16="http://schemas.microsoft.com/office/drawing/2014/main" id="{D16B86D8-F84E-416D-8366-B921103110D4}"/>
              </a:ext>
            </a:extLst>
          </p:cNvPr>
          <p:cNvSpPr>
            <a:spLocks noGrp="1"/>
          </p:cNvSpPr>
          <p:nvPr>
            <p:ph sz="quarter" idx="10"/>
          </p:nvPr>
        </p:nvSpPr>
        <p:spPr>
          <a:xfrm>
            <a:off x="1199456" y="1208299"/>
            <a:ext cx="9648216" cy="4942244"/>
          </a:xfrm>
        </p:spPr>
        <p:txBody>
          <a:bodyPr/>
          <a:lstStyle/>
          <a:p>
            <a:r>
              <a:rPr lang="en-US" altLang="zh-CN" dirty="0"/>
              <a:t>OLTP</a:t>
            </a:r>
            <a:r>
              <a:rPr lang="zh-CN" altLang="en-US" dirty="0"/>
              <a:t>与</a:t>
            </a:r>
            <a:r>
              <a:rPr lang="en-US" altLang="zh-CN" dirty="0"/>
              <a:t>OLAP</a:t>
            </a:r>
            <a:endParaRPr lang="zh-CN" altLang="en-US" dirty="0"/>
          </a:p>
          <a:p>
            <a:pPr lvl="1"/>
            <a:r>
              <a:rPr lang="zh-CN" altLang="en-US" dirty="0"/>
              <a:t>面向性</a:t>
            </a:r>
            <a:endParaRPr lang="en-US" altLang="zh-CN" dirty="0"/>
          </a:p>
          <a:p>
            <a:pPr lvl="2"/>
            <a:r>
              <a:rPr lang="en-US" altLang="zh-CN" dirty="0"/>
              <a:t>OLTP</a:t>
            </a:r>
            <a:r>
              <a:rPr lang="zh-CN" altLang="en-US" dirty="0"/>
              <a:t>面向</a:t>
            </a:r>
            <a:r>
              <a:rPr lang="zh-CN" altLang="en-US" dirty="0">
                <a:solidFill>
                  <a:srgbClr val="009999"/>
                </a:solidFill>
              </a:rPr>
              <a:t>操作人员</a:t>
            </a:r>
            <a:r>
              <a:rPr lang="zh-CN" altLang="en-US" dirty="0"/>
              <a:t>和</a:t>
            </a:r>
            <a:r>
              <a:rPr lang="zh-CN" altLang="en-US" dirty="0">
                <a:solidFill>
                  <a:srgbClr val="009999"/>
                </a:solidFill>
              </a:rPr>
              <a:t>低层管理人员</a:t>
            </a:r>
            <a:r>
              <a:rPr lang="zh-CN" altLang="en-US" dirty="0"/>
              <a:t>，用于对基本数据进行查询和增、删、改等操作，属于</a:t>
            </a:r>
            <a:r>
              <a:rPr lang="zh-CN" altLang="en-US" dirty="0">
                <a:solidFill>
                  <a:srgbClr val="009999"/>
                </a:solidFill>
              </a:rPr>
              <a:t>日常业务系统</a:t>
            </a:r>
            <a:r>
              <a:rPr lang="zh-CN" altLang="en-US" dirty="0"/>
              <a:t>。</a:t>
            </a:r>
            <a:r>
              <a:rPr lang="en-US" altLang="zh-CN" dirty="0"/>
              <a:t>OLAP</a:t>
            </a:r>
            <a:r>
              <a:rPr lang="zh-CN" altLang="en-US" dirty="0"/>
              <a:t>是面向</a:t>
            </a:r>
            <a:r>
              <a:rPr lang="zh-CN" altLang="en-US" dirty="0">
                <a:solidFill>
                  <a:srgbClr val="FF481A"/>
                </a:solidFill>
              </a:rPr>
              <a:t>管理者</a:t>
            </a:r>
            <a:r>
              <a:rPr lang="zh-CN" altLang="en-US" dirty="0"/>
              <a:t>的</a:t>
            </a:r>
            <a:r>
              <a:rPr lang="zh-CN" altLang="en-US" dirty="0">
                <a:solidFill>
                  <a:srgbClr val="FF481A"/>
                </a:solidFill>
              </a:rPr>
              <a:t>决策支持系统。</a:t>
            </a:r>
            <a:endParaRPr lang="en-US" altLang="zh-CN" dirty="0"/>
          </a:p>
          <a:p>
            <a:pPr lvl="1"/>
            <a:r>
              <a:rPr lang="zh-CN" altLang="en-US" dirty="0"/>
              <a:t>数据内容</a:t>
            </a:r>
            <a:endParaRPr lang="en-US" altLang="zh-CN" dirty="0"/>
          </a:p>
          <a:p>
            <a:pPr lvl="2"/>
            <a:r>
              <a:rPr lang="en-US" altLang="zh-CN" dirty="0"/>
              <a:t>OLTP</a:t>
            </a:r>
            <a:r>
              <a:rPr lang="zh-CN" altLang="en-US" dirty="0"/>
              <a:t>系统管理</a:t>
            </a:r>
            <a:r>
              <a:rPr lang="zh-CN" altLang="en-US" dirty="0">
                <a:solidFill>
                  <a:srgbClr val="009999"/>
                </a:solidFill>
              </a:rPr>
              <a:t>当前数据</a:t>
            </a:r>
            <a:r>
              <a:rPr lang="zh-CN" altLang="en-US" dirty="0"/>
              <a:t>，通常这些数据太琐碎，很难用于决策。</a:t>
            </a:r>
            <a:r>
              <a:rPr lang="en-US" altLang="zh-CN" dirty="0"/>
              <a:t>OLAP</a:t>
            </a:r>
            <a:r>
              <a:rPr lang="zh-CN" altLang="en-US" dirty="0"/>
              <a:t>系统管理</a:t>
            </a:r>
            <a:r>
              <a:rPr lang="zh-CN" altLang="en-US" dirty="0">
                <a:solidFill>
                  <a:srgbClr val="FF481A"/>
                </a:solidFill>
              </a:rPr>
              <a:t>大量历史数据</a:t>
            </a:r>
            <a:r>
              <a:rPr lang="zh-CN" altLang="en-US" dirty="0"/>
              <a:t>，提供汇总和聚集机制，并在不同的粒度层上存储和管理信息。这些特点使得数据更容易用于有根据的决策。</a:t>
            </a:r>
            <a:endParaRPr lang="en-US" altLang="zh-CN" dirty="0"/>
          </a:p>
          <a:p>
            <a:pPr lvl="1"/>
            <a:r>
              <a:rPr lang="zh-CN" altLang="en-US" dirty="0"/>
              <a:t>数据模型</a:t>
            </a:r>
            <a:endParaRPr lang="en-US" altLang="zh-CN" dirty="0"/>
          </a:p>
          <a:p>
            <a:pPr lvl="2"/>
            <a:r>
              <a:rPr lang="en-US" altLang="zh-CN" dirty="0"/>
              <a:t>OLTP</a:t>
            </a:r>
            <a:r>
              <a:rPr lang="zh-CN" altLang="en-US" dirty="0"/>
              <a:t>系统通常采用</a:t>
            </a:r>
            <a:r>
              <a:rPr lang="zh-CN" altLang="en-US" dirty="0">
                <a:solidFill>
                  <a:srgbClr val="009999"/>
                </a:solidFill>
              </a:rPr>
              <a:t>实体</a:t>
            </a:r>
            <a:r>
              <a:rPr lang="en-US" altLang="zh-CN" dirty="0">
                <a:solidFill>
                  <a:srgbClr val="009999"/>
                </a:solidFill>
              </a:rPr>
              <a:t>—</a:t>
            </a:r>
            <a:r>
              <a:rPr lang="zh-CN" altLang="en-US" dirty="0">
                <a:solidFill>
                  <a:srgbClr val="009999"/>
                </a:solidFill>
              </a:rPr>
              <a:t>联系</a:t>
            </a:r>
            <a:r>
              <a:rPr lang="en-US" altLang="zh-CN" dirty="0">
                <a:solidFill>
                  <a:srgbClr val="009999"/>
                </a:solidFill>
              </a:rPr>
              <a:t>(ER)</a:t>
            </a:r>
            <a:r>
              <a:rPr lang="zh-CN" altLang="en-US" dirty="0">
                <a:solidFill>
                  <a:srgbClr val="009999"/>
                </a:solidFill>
              </a:rPr>
              <a:t>数据模型</a:t>
            </a:r>
            <a:r>
              <a:rPr lang="zh-CN" altLang="en-US" dirty="0"/>
              <a:t>和</a:t>
            </a:r>
            <a:r>
              <a:rPr lang="zh-CN" altLang="en-US" dirty="0">
                <a:solidFill>
                  <a:srgbClr val="009999"/>
                </a:solidFill>
              </a:rPr>
              <a:t>面向应用</a:t>
            </a:r>
            <a:r>
              <a:rPr lang="zh-CN" altLang="en-US" dirty="0"/>
              <a:t>的</a:t>
            </a:r>
            <a:r>
              <a:rPr lang="zh-CN" altLang="en-US" dirty="0">
                <a:solidFill>
                  <a:srgbClr val="009999"/>
                </a:solidFill>
              </a:rPr>
              <a:t>数据库</a:t>
            </a:r>
            <a:r>
              <a:rPr lang="zh-CN" altLang="en-US" dirty="0"/>
              <a:t>。而</a:t>
            </a:r>
            <a:r>
              <a:rPr lang="en-US" altLang="zh-CN" dirty="0"/>
              <a:t>OLAP</a:t>
            </a:r>
            <a:r>
              <a:rPr lang="zh-CN" altLang="en-US" dirty="0"/>
              <a:t>系统采用</a:t>
            </a:r>
            <a:r>
              <a:rPr lang="zh-CN" altLang="en-US" dirty="0">
                <a:solidFill>
                  <a:srgbClr val="FF481A"/>
                </a:solidFill>
              </a:rPr>
              <a:t>星形或雪花模型</a:t>
            </a:r>
            <a:r>
              <a:rPr lang="zh-CN" altLang="en-US" dirty="0"/>
              <a:t>和</a:t>
            </a:r>
            <a:r>
              <a:rPr lang="zh-CN" altLang="en-US" dirty="0">
                <a:solidFill>
                  <a:srgbClr val="FF481A"/>
                </a:solidFill>
              </a:rPr>
              <a:t>面向主题</a:t>
            </a:r>
            <a:r>
              <a:rPr lang="zh-CN" altLang="en-US" dirty="0"/>
              <a:t>的</a:t>
            </a:r>
            <a:r>
              <a:rPr lang="zh-CN" altLang="en-US" dirty="0">
                <a:solidFill>
                  <a:srgbClr val="FF481A"/>
                </a:solidFill>
              </a:rPr>
              <a:t>数据仓库</a:t>
            </a:r>
            <a:r>
              <a:rPr lang="zh-CN" altLang="en-US" dirty="0"/>
              <a:t>。</a:t>
            </a:r>
            <a:endParaRPr lang="en-US" altLang="zh-CN" dirty="0"/>
          </a:p>
        </p:txBody>
      </p:sp>
    </p:spTree>
    <p:extLst>
      <p:ext uri="{BB962C8B-B14F-4D97-AF65-F5344CB8AC3E}">
        <p14:creationId xmlns:p14="http://schemas.microsoft.com/office/powerpoint/2010/main" val="2511223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D9AACD-3103-4479-ABA6-72E2C6E672A1}"/>
              </a:ext>
            </a:extLst>
          </p:cNvPr>
          <p:cNvSpPr>
            <a:spLocks noGrp="1"/>
          </p:cNvSpPr>
          <p:nvPr>
            <p:ph type="title"/>
          </p:nvPr>
        </p:nvSpPr>
        <p:spPr/>
        <p:txBody>
          <a:bodyPr/>
          <a:lstStyle/>
          <a:p>
            <a:r>
              <a:rPr lang="en-US" altLang="zh-CN" dirty="0"/>
              <a:t>OLTP</a:t>
            </a:r>
            <a:r>
              <a:rPr lang="zh-CN" altLang="en-US" dirty="0"/>
              <a:t>与</a:t>
            </a:r>
            <a:r>
              <a:rPr lang="en-US" altLang="zh-CN" dirty="0"/>
              <a:t>OLAP</a:t>
            </a:r>
            <a:endParaRPr lang="zh-CN" altLang="en-US" dirty="0"/>
          </a:p>
        </p:txBody>
      </p:sp>
      <p:sp>
        <p:nvSpPr>
          <p:cNvPr id="3" name="内容占位符 2">
            <a:extLst>
              <a:ext uri="{FF2B5EF4-FFF2-40B4-BE49-F238E27FC236}">
                <a16:creationId xmlns:a16="http://schemas.microsoft.com/office/drawing/2014/main" id="{D16B86D8-F84E-416D-8366-B921103110D4}"/>
              </a:ext>
            </a:extLst>
          </p:cNvPr>
          <p:cNvSpPr>
            <a:spLocks noGrp="1"/>
          </p:cNvSpPr>
          <p:nvPr>
            <p:ph sz="quarter" idx="10"/>
          </p:nvPr>
        </p:nvSpPr>
        <p:spPr/>
        <p:txBody>
          <a:bodyPr/>
          <a:lstStyle/>
          <a:p>
            <a:pPr marL="360000" lvl="1" indent="-360000">
              <a:buFont typeface="Wingdings" panose="05000000000000000000" pitchFamily="2" charset="2"/>
              <a:buChar char=""/>
            </a:pPr>
            <a:r>
              <a:rPr lang="en-US" altLang="zh-CN" sz="2200" dirty="0">
                <a:solidFill>
                  <a:srgbClr val="0000FF"/>
                </a:solidFill>
              </a:rPr>
              <a:t>OLTP</a:t>
            </a:r>
            <a:r>
              <a:rPr lang="zh-CN" altLang="en-US" sz="2200" dirty="0">
                <a:solidFill>
                  <a:srgbClr val="0000FF"/>
                </a:solidFill>
              </a:rPr>
              <a:t>与</a:t>
            </a:r>
            <a:r>
              <a:rPr lang="en-US" altLang="zh-CN" sz="2200" dirty="0">
                <a:solidFill>
                  <a:srgbClr val="0000FF"/>
                </a:solidFill>
              </a:rPr>
              <a:t>OLAP</a:t>
            </a:r>
            <a:r>
              <a:rPr lang="zh-CN" altLang="en-US" sz="2200" dirty="0">
                <a:solidFill>
                  <a:srgbClr val="0000FF"/>
                </a:solidFill>
              </a:rPr>
              <a:t>（续）</a:t>
            </a:r>
          </a:p>
          <a:p>
            <a:pPr lvl="1"/>
            <a:r>
              <a:rPr lang="zh-CN" altLang="en-US" dirty="0"/>
              <a:t>视图模式</a:t>
            </a:r>
            <a:endParaRPr lang="en-US" altLang="zh-CN" dirty="0"/>
          </a:p>
          <a:p>
            <a:pPr lvl="2"/>
            <a:r>
              <a:rPr lang="en-US" altLang="zh-CN" dirty="0"/>
              <a:t>OLTP</a:t>
            </a:r>
            <a:r>
              <a:rPr lang="zh-CN" altLang="en-US" dirty="0"/>
              <a:t>系统主要关注</a:t>
            </a:r>
            <a:r>
              <a:rPr lang="zh-CN" altLang="en-US" dirty="0">
                <a:solidFill>
                  <a:srgbClr val="009999"/>
                </a:solidFill>
              </a:rPr>
              <a:t>一个企业或部门</a:t>
            </a:r>
            <a:r>
              <a:rPr lang="zh-CN" altLang="en-US" dirty="0"/>
              <a:t>的数据，而</a:t>
            </a:r>
            <a:r>
              <a:rPr lang="en-US" altLang="zh-CN" dirty="0"/>
              <a:t>OLAP</a:t>
            </a:r>
            <a:r>
              <a:rPr lang="zh-CN" altLang="en-US" dirty="0"/>
              <a:t>系统处理来自</a:t>
            </a:r>
            <a:r>
              <a:rPr lang="zh-CN" altLang="en-US" dirty="0">
                <a:solidFill>
                  <a:srgbClr val="FF481A"/>
                </a:solidFill>
              </a:rPr>
              <a:t>不同单位</a:t>
            </a:r>
            <a:r>
              <a:rPr lang="zh-CN" altLang="en-US" dirty="0"/>
              <a:t>的数据以及由</a:t>
            </a:r>
            <a:r>
              <a:rPr lang="zh-CN" altLang="en-US" dirty="0">
                <a:solidFill>
                  <a:srgbClr val="FF481A"/>
                </a:solidFill>
              </a:rPr>
              <a:t>多个数据库集成</a:t>
            </a:r>
            <a:r>
              <a:rPr lang="zh-CN" altLang="en-US" dirty="0"/>
              <a:t>的数据，常常跨越的</a:t>
            </a:r>
            <a:r>
              <a:rPr lang="zh-CN" altLang="en-US" dirty="0">
                <a:solidFill>
                  <a:srgbClr val="FF481A"/>
                </a:solidFill>
              </a:rPr>
              <a:t>多个数据库版本</a:t>
            </a:r>
            <a:r>
              <a:rPr lang="zh-CN" altLang="en-US" dirty="0"/>
              <a:t>。由于数据量巨大，</a:t>
            </a:r>
            <a:r>
              <a:rPr lang="en-US" altLang="zh-CN" dirty="0"/>
              <a:t>OLAP</a:t>
            </a:r>
            <a:r>
              <a:rPr lang="zh-CN" altLang="en-US" dirty="0"/>
              <a:t>数据也存放在多个存储介质上。</a:t>
            </a:r>
            <a:endParaRPr lang="en-US" altLang="zh-CN" dirty="0"/>
          </a:p>
          <a:p>
            <a:pPr lvl="1"/>
            <a:r>
              <a:rPr lang="zh-CN" altLang="en-US" dirty="0"/>
              <a:t>访问模式</a:t>
            </a:r>
            <a:endParaRPr lang="en-US" altLang="zh-CN" dirty="0"/>
          </a:p>
          <a:p>
            <a:pPr lvl="2"/>
            <a:r>
              <a:rPr lang="en-US" altLang="zh-CN" dirty="0"/>
              <a:t>OLTP</a:t>
            </a:r>
            <a:r>
              <a:rPr lang="zh-CN" altLang="en-US" dirty="0"/>
              <a:t>系统的访问主要由</a:t>
            </a:r>
            <a:r>
              <a:rPr lang="zh-CN" altLang="en-US" dirty="0">
                <a:solidFill>
                  <a:srgbClr val="009999"/>
                </a:solidFill>
              </a:rPr>
              <a:t>短的原子事务</a:t>
            </a:r>
            <a:r>
              <a:rPr lang="zh-CN" altLang="en-US" dirty="0"/>
              <a:t>组成。</a:t>
            </a:r>
            <a:r>
              <a:rPr lang="en-US" altLang="zh-CN" dirty="0"/>
              <a:t>OLAP</a:t>
            </a:r>
            <a:r>
              <a:rPr lang="zh-CN" altLang="en-US" dirty="0"/>
              <a:t>系统的访问大部分是只读操作（由于大部分数据仓库存放历史数据，而不是最新数据），许多可能是</a:t>
            </a:r>
            <a:r>
              <a:rPr lang="zh-CN" altLang="en-US" dirty="0">
                <a:solidFill>
                  <a:srgbClr val="FF481A"/>
                </a:solidFill>
              </a:rPr>
              <a:t>复杂的查询</a:t>
            </a:r>
            <a:r>
              <a:rPr lang="zh-CN" altLang="en-US" dirty="0"/>
              <a:t>。</a:t>
            </a:r>
            <a:endParaRPr lang="en-US" altLang="zh-CN" dirty="0"/>
          </a:p>
          <a:p>
            <a:pPr lvl="1"/>
            <a:r>
              <a:rPr lang="zh-CN" altLang="en-US" dirty="0"/>
              <a:t>数据库大小</a:t>
            </a:r>
            <a:endParaRPr lang="en-US" altLang="zh-CN" dirty="0"/>
          </a:p>
          <a:p>
            <a:pPr lvl="1"/>
            <a:r>
              <a:rPr lang="zh-CN" altLang="en-US" dirty="0"/>
              <a:t>操作的频繁程度</a:t>
            </a:r>
            <a:endParaRPr lang="en-US" altLang="zh-CN" dirty="0"/>
          </a:p>
          <a:p>
            <a:pPr lvl="1"/>
            <a:r>
              <a:rPr lang="zh-CN" altLang="en-US" dirty="0"/>
              <a:t>性能度量</a:t>
            </a:r>
            <a:endParaRPr lang="en-US" altLang="zh-CN" dirty="0"/>
          </a:p>
        </p:txBody>
      </p:sp>
    </p:spTree>
    <p:extLst>
      <p:ext uri="{BB962C8B-B14F-4D97-AF65-F5344CB8AC3E}">
        <p14:creationId xmlns:p14="http://schemas.microsoft.com/office/powerpoint/2010/main" val="467166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D9AACD-3103-4479-ABA6-72E2C6E672A1}"/>
              </a:ext>
            </a:extLst>
          </p:cNvPr>
          <p:cNvSpPr>
            <a:spLocks noGrp="1"/>
          </p:cNvSpPr>
          <p:nvPr>
            <p:ph type="title"/>
          </p:nvPr>
        </p:nvSpPr>
        <p:spPr/>
        <p:txBody>
          <a:bodyPr/>
          <a:lstStyle/>
          <a:p>
            <a:r>
              <a:rPr lang="zh-CN" altLang="en-US" dirty="0"/>
              <a:t>数据库与数据仓库</a:t>
            </a:r>
          </a:p>
        </p:txBody>
      </p:sp>
      <p:sp>
        <p:nvSpPr>
          <p:cNvPr id="3" name="内容占位符 2">
            <a:extLst>
              <a:ext uri="{FF2B5EF4-FFF2-40B4-BE49-F238E27FC236}">
                <a16:creationId xmlns:a16="http://schemas.microsoft.com/office/drawing/2014/main" id="{D16B86D8-F84E-416D-8366-B921103110D4}"/>
              </a:ext>
            </a:extLst>
          </p:cNvPr>
          <p:cNvSpPr>
            <a:spLocks noGrp="1"/>
          </p:cNvSpPr>
          <p:nvPr>
            <p:ph sz="quarter" idx="10"/>
          </p:nvPr>
        </p:nvSpPr>
        <p:spPr/>
        <p:txBody>
          <a:bodyPr/>
          <a:lstStyle/>
          <a:p>
            <a:pPr marL="360000" lvl="1" indent="-360000">
              <a:buFont typeface="Wingdings" panose="05000000000000000000" pitchFamily="2" charset="2"/>
              <a:buChar char=""/>
              <a:defRPr/>
            </a:pPr>
            <a:r>
              <a:rPr lang="zh-CN" altLang="en-US" sz="2200" dirty="0">
                <a:solidFill>
                  <a:srgbClr val="0000FF"/>
                </a:solidFill>
              </a:rPr>
              <a:t>数据库与数据仓库的联系</a:t>
            </a:r>
            <a:endParaRPr lang="en-US" altLang="zh-CN" sz="2200" dirty="0">
              <a:solidFill>
                <a:srgbClr val="0000FF"/>
              </a:solidFill>
            </a:endParaRPr>
          </a:p>
          <a:p>
            <a:pPr lvl="1">
              <a:defRPr/>
            </a:pPr>
            <a:r>
              <a:rPr lang="zh-CN" altLang="en-US" dirty="0"/>
              <a:t>数据仓库与数据挖掘都是决策支持技术。</a:t>
            </a:r>
          </a:p>
          <a:p>
            <a:pPr lvl="1">
              <a:defRPr/>
            </a:pPr>
            <a:r>
              <a:rPr lang="zh-CN" altLang="en-US" dirty="0"/>
              <a:t>在数据仓库系统的前端的分析工具中，数据挖掘是其中重要工具之一。</a:t>
            </a:r>
            <a:endParaRPr lang="en-US" altLang="zh-CN" dirty="0"/>
          </a:p>
          <a:p>
            <a:pPr lvl="1">
              <a:defRPr/>
            </a:pPr>
            <a:r>
              <a:rPr lang="zh-CN" altLang="en-US" dirty="0"/>
              <a:t>数据仓库是实现数据挖掘的重要数据基础。</a:t>
            </a:r>
            <a:endParaRPr lang="en-US" altLang="zh-CN" dirty="0"/>
          </a:p>
          <a:p>
            <a:pPr marL="360000" lvl="1" indent="-360000">
              <a:buFont typeface="Wingdings" panose="05000000000000000000" pitchFamily="2" charset="2"/>
              <a:buChar char=""/>
              <a:defRPr/>
            </a:pPr>
            <a:r>
              <a:rPr lang="zh-CN" altLang="en-US" sz="2200" dirty="0">
                <a:solidFill>
                  <a:srgbClr val="0000FF"/>
                </a:solidFill>
              </a:rPr>
              <a:t>数据库与数据仓库的区别</a:t>
            </a:r>
            <a:endParaRPr lang="en-US" altLang="zh-CN" sz="2200" dirty="0">
              <a:solidFill>
                <a:srgbClr val="0000FF"/>
              </a:solidFill>
            </a:endParaRPr>
          </a:p>
          <a:p>
            <a:pPr lvl="1">
              <a:defRPr/>
            </a:pPr>
            <a:r>
              <a:rPr lang="zh-CN" altLang="en-US" dirty="0"/>
              <a:t>数据仓库是一种存储技术，它能适应于不同用户对不同决策需要提供所需的数据和信息。</a:t>
            </a:r>
          </a:p>
          <a:p>
            <a:pPr lvl="1">
              <a:defRPr/>
            </a:pPr>
            <a:r>
              <a:rPr lang="zh-CN" altLang="en-US" dirty="0"/>
              <a:t>数据挖掘是一种分析技术，从大量的数据中挖掘出有用的信息和知识。</a:t>
            </a:r>
          </a:p>
          <a:p>
            <a:pPr lvl="1">
              <a:defRPr/>
            </a:pPr>
            <a:endParaRPr lang="zh-CN" altLang="en-US" dirty="0"/>
          </a:p>
          <a:p>
            <a:endParaRPr lang="zh-CN" altLang="en-US" dirty="0"/>
          </a:p>
        </p:txBody>
      </p:sp>
    </p:spTree>
    <p:extLst>
      <p:ext uri="{BB962C8B-B14F-4D97-AF65-F5344CB8AC3E}">
        <p14:creationId xmlns:p14="http://schemas.microsoft.com/office/powerpoint/2010/main" val="3912959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CBBF48-6B0A-4232-86F7-76F7A052184D}"/>
              </a:ext>
            </a:extLst>
          </p:cNvPr>
          <p:cNvSpPr>
            <a:spLocks noGrp="1"/>
          </p:cNvSpPr>
          <p:nvPr>
            <p:ph type="title"/>
          </p:nvPr>
        </p:nvSpPr>
        <p:spPr/>
        <p:txBody>
          <a:bodyPr/>
          <a:lstStyle/>
          <a:p>
            <a:r>
              <a:rPr lang="zh-CN" altLang="en-US" dirty="0"/>
              <a:t>决策支持系统</a:t>
            </a:r>
          </a:p>
        </p:txBody>
      </p:sp>
      <p:sp>
        <p:nvSpPr>
          <p:cNvPr id="4" name="Line 3">
            <a:extLst>
              <a:ext uri="{FF2B5EF4-FFF2-40B4-BE49-F238E27FC236}">
                <a16:creationId xmlns:a16="http://schemas.microsoft.com/office/drawing/2014/main" id="{65B9E374-8451-4185-ACDA-7F8F4EF4D6D2}"/>
              </a:ext>
            </a:extLst>
          </p:cNvPr>
          <p:cNvSpPr>
            <a:spLocks noChangeShapeType="1"/>
          </p:cNvSpPr>
          <p:nvPr/>
        </p:nvSpPr>
        <p:spPr bwMode="auto">
          <a:xfrm flipH="1">
            <a:off x="2526760" y="1392381"/>
            <a:ext cx="3276600" cy="4876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sz="2000" b="1">
              <a:latin typeface="微软雅黑" panose="020B0503020204020204" pitchFamily="34" charset="-122"/>
              <a:ea typeface="微软雅黑" panose="020B0503020204020204" pitchFamily="34" charset="-122"/>
            </a:endParaRPr>
          </a:p>
        </p:txBody>
      </p:sp>
      <p:sp>
        <p:nvSpPr>
          <p:cNvPr id="5" name="Line 4">
            <a:extLst>
              <a:ext uri="{FF2B5EF4-FFF2-40B4-BE49-F238E27FC236}">
                <a16:creationId xmlns:a16="http://schemas.microsoft.com/office/drawing/2014/main" id="{D39C7B24-CA88-4055-BB23-DAF6C90805FA}"/>
              </a:ext>
            </a:extLst>
          </p:cNvPr>
          <p:cNvSpPr>
            <a:spLocks noChangeShapeType="1"/>
          </p:cNvSpPr>
          <p:nvPr/>
        </p:nvSpPr>
        <p:spPr bwMode="auto">
          <a:xfrm>
            <a:off x="5803360" y="1392381"/>
            <a:ext cx="3546475" cy="4876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sz="2000" b="1">
              <a:latin typeface="微软雅黑" panose="020B0503020204020204" pitchFamily="34" charset="-122"/>
              <a:ea typeface="微软雅黑" panose="020B0503020204020204" pitchFamily="34" charset="-122"/>
            </a:endParaRPr>
          </a:p>
        </p:txBody>
      </p:sp>
      <p:sp>
        <p:nvSpPr>
          <p:cNvPr id="6" name="Line 5">
            <a:extLst>
              <a:ext uri="{FF2B5EF4-FFF2-40B4-BE49-F238E27FC236}">
                <a16:creationId xmlns:a16="http://schemas.microsoft.com/office/drawing/2014/main" id="{64FF5824-7D45-4EEF-BC81-0E32512C5042}"/>
              </a:ext>
            </a:extLst>
          </p:cNvPr>
          <p:cNvSpPr>
            <a:spLocks noChangeShapeType="1"/>
          </p:cNvSpPr>
          <p:nvPr/>
        </p:nvSpPr>
        <p:spPr bwMode="auto">
          <a:xfrm flipV="1">
            <a:off x="2568035" y="6269181"/>
            <a:ext cx="67818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sz="2000" b="1">
              <a:latin typeface="微软雅黑" panose="020B0503020204020204" pitchFamily="34" charset="-122"/>
              <a:ea typeface="微软雅黑" panose="020B0503020204020204" pitchFamily="34" charset="-122"/>
            </a:endParaRPr>
          </a:p>
        </p:txBody>
      </p:sp>
      <p:sp>
        <p:nvSpPr>
          <p:cNvPr id="7" name="Line 6">
            <a:extLst>
              <a:ext uri="{FF2B5EF4-FFF2-40B4-BE49-F238E27FC236}">
                <a16:creationId xmlns:a16="http://schemas.microsoft.com/office/drawing/2014/main" id="{B7DEB3E8-EE45-4696-BF24-24280516760C}"/>
              </a:ext>
            </a:extLst>
          </p:cNvPr>
          <p:cNvSpPr>
            <a:spLocks noChangeShapeType="1"/>
          </p:cNvSpPr>
          <p:nvPr/>
        </p:nvSpPr>
        <p:spPr bwMode="auto">
          <a:xfrm>
            <a:off x="3212560" y="5202381"/>
            <a:ext cx="5334000"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sz="2000" b="1">
              <a:latin typeface="微软雅黑" panose="020B0503020204020204" pitchFamily="34" charset="-122"/>
              <a:ea typeface="微软雅黑" panose="020B0503020204020204" pitchFamily="34" charset="-122"/>
            </a:endParaRPr>
          </a:p>
        </p:txBody>
      </p:sp>
      <p:sp>
        <p:nvSpPr>
          <p:cNvPr id="8" name="Line 7">
            <a:extLst>
              <a:ext uri="{FF2B5EF4-FFF2-40B4-BE49-F238E27FC236}">
                <a16:creationId xmlns:a16="http://schemas.microsoft.com/office/drawing/2014/main" id="{52FC494B-BBF5-4E85-AFA5-1977F166D86B}"/>
              </a:ext>
            </a:extLst>
          </p:cNvPr>
          <p:cNvSpPr>
            <a:spLocks noChangeShapeType="1"/>
          </p:cNvSpPr>
          <p:nvPr/>
        </p:nvSpPr>
        <p:spPr bwMode="auto">
          <a:xfrm>
            <a:off x="3898360" y="4211781"/>
            <a:ext cx="3886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sz="2000" b="1">
              <a:latin typeface="微软雅黑" panose="020B0503020204020204" pitchFamily="34" charset="-122"/>
              <a:ea typeface="微软雅黑" panose="020B0503020204020204" pitchFamily="34" charset="-122"/>
            </a:endParaRPr>
          </a:p>
        </p:txBody>
      </p:sp>
      <p:sp>
        <p:nvSpPr>
          <p:cNvPr id="9" name="Line 8">
            <a:extLst>
              <a:ext uri="{FF2B5EF4-FFF2-40B4-BE49-F238E27FC236}">
                <a16:creationId xmlns:a16="http://schemas.microsoft.com/office/drawing/2014/main" id="{39F0FDA4-1B24-4B1C-BF30-40B301C3100C}"/>
              </a:ext>
            </a:extLst>
          </p:cNvPr>
          <p:cNvSpPr>
            <a:spLocks noChangeShapeType="1"/>
          </p:cNvSpPr>
          <p:nvPr/>
        </p:nvSpPr>
        <p:spPr bwMode="auto">
          <a:xfrm>
            <a:off x="4660360" y="3068781"/>
            <a:ext cx="234473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sz="2000" b="1">
              <a:latin typeface="微软雅黑" panose="020B0503020204020204" pitchFamily="34" charset="-122"/>
              <a:ea typeface="微软雅黑" panose="020B0503020204020204" pitchFamily="34" charset="-122"/>
            </a:endParaRPr>
          </a:p>
        </p:txBody>
      </p:sp>
      <p:sp>
        <p:nvSpPr>
          <p:cNvPr id="10" name="Line 9">
            <a:extLst>
              <a:ext uri="{FF2B5EF4-FFF2-40B4-BE49-F238E27FC236}">
                <a16:creationId xmlns:a16="http://schemas.microsoft.com/office/drawing/2014/main" id="{DEE8036C-0B39-4953-8D6E-468A77C4BDF5}"/>
              </a:ext>
            </a:extLst>
          </p:cNvPr>
          <p:cNvSpPr>
            <a:spLocks noChangeShapeType="1"/>
          </p:cNvSpPr>
          <p:nvPr/>
        </p:nvSpPr>
        <p:spPr bwMode="auto">
          <a:xfrm>
            <a:off x="5803360" y="3068781"/>
            <a:ext cx="1588" cy="1143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sz="2000" b="1">
              <a:latin typeface="微软雅黑" panose="020B0503020204020204" pitchFamily="34" charset="-122"/>
              <a:ea typeface="微软雅黑" panose="020B0503020204020204" pitchFamily="34" charset="-122"/>
            </a:endParaRPr>
          </a:p>
        </p:txBody>
      </p:sp>
      <p:sp>
        <p:nvSpPr>
          <p:cNvPr id="11" name="Text Box 10">
            <a:extLst>
              <a:ext uri="{FF2B5EF4-FFF2-40B4-BE49-F238E27FC236}">
                <a16:creationId xmlns:a16="http://schemas.microsoft.com/office/drawing/2014/main" id="{B80D78A0-14AD-48E7-A062-0F817752DE28}"/>
              </a:ext>
            </a:extLst>
          </p:cNvPr>
          <p:cNvSpPr txBox="1">
            <a:spLocks noChangeArrowheads="1"/>
          </p:cNvSpPr>
          <p:nvPr/>
        </p:nvSpPr>
        <p:spPr bwMode="auto">
          <a:xfrm>
            <a:off x="5157248" y="2222644"/>
            <a:ext cx="1303337"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2"/>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a:solidFill>
                  <a:schemeClr val="tx2"/>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9pPr>
          </a:lstStyle>
          <a:p>
            <a:pPr algn="ctr" eaLnBrk="1" hangingPunct="1">
              <a:defRPr/>
            </a:pPr>
            <a:r>
              <a:rPr lang="zh-CN" altLang="en-US" sz="2000" b="1" dirty="0">
                <a:solidFill>
                  <a:schemeClr val="tx1"/>
                </a:solidFill>
                <a:latin typeface="微软雅黑" panose="020B0503020204020204" pitchFamily="34" charset="-122"/>
                <a:ea typeface="微软雅黑" panose="020B0503020204020204" pitchFamily="34" charset="-122"/>
              </a:rPr>
              <a:t>决策支持　　系统</a:t>
            </a:r>
          </a:p>
        </p:txBody>
      </p:sp>
      <p:sp>
        <p:nvSpPr>
          <p:cNvPr id="12" name="Text Box 11">
            <a:extLst>
              <a:ext uri="{FF2B5EF4-FFF2-40B4-BE49-F238E27FC236}">
                <a16:creationId xmlns:a16="http://schemas.microsoft.com/office/drawing/2014/main" id="{11470458-ED48-4910-9267-10C920FE0298}"/>
              </a:ext>
            </a:extLst>
          </p:cNvPr>
          <p:cNvSpPr txBox="1">
            <a:spLocks noChangeArrowheads="1"/>
          </p:cNvSpPr>
          <p:nvPr/>
        </p:nvSpPr>
        <p:spPr bwMode="auto">
          <a:xfrm>
            <a:off x="4553998" y="3445019"/>
            <a:ext cx="9028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a:solidFill>
                  <a:schemeClr val="tx2"/>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a:solidFill>
                  <a:schemeClr val="tx2"/>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9pPr>
          </a:lstStyle>
          <a:p>
            <a:pPr eaLnBrk="1" hangingPunct="1">
              <a:defRPr/>
            </a:pPr>
            <a:r>
              <a:rPr lang="en-US" altLang="zh-CN" sz="2000" b="1" dirty="0">
                <a:solidFill>
                  <a:schemeClr val="tx1"/>
                </a:solidFill>
                <a:latin typeface="微软雅黑" panose="020B0503020204020204" pitchFamily="34" charset="-122"/>
                <a:ea typeface="微软雅黑" panose="020B0503020204020204" pitchFamily="34" charset="-122"/>
              </a:rPr>
              <a:t>OLAP</a:t>
            </a:r>
          </a:p>
        </p:txBody>
      </p:sp>
      <p:sp>
        <p:nvSpPr>
          <p:cNvPr id="13" name="Text Box 12">
            <a:extLst>
              <a:ext uri="{FF2B5EF4-FFF2-40B4-BE49-F238E27FC236}">
                <a16:creationId xmlns:a16="http://schemas.microsoft.com/office/drawing/2014/main" id="{2A382D02-0EB4-4203-9357-2FDE555135B6}"/>
              </a:ext>
            </a:extLst>
          </p:cNvPr>
          <p:cNvSpPr txBox="1">
            <a:spLocks noChangeArrowheads="1"/>
          </p:cNvSpPr>
          <p:nvPr/>
        </p:nvSpPr>
        <p:spPr bwMode="auto">
          <a:xfrm>
            <a:off x="6017673" y="3402156"/>
            <a:ext cx="12350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2"/>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a:solidFill>
                  <a:schemeClr val="tx2"/>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9pPr>
          </a:lstStyle>
          <a:p>
            <a:pPr eaLnBrk="1" hangingPunct="1">
              <a:defRPr/>
            </a:pPr>
            <a:r>
              <a:rPr lang="zh-CN" altLang="en-US" sz="2000" b="1" dirty="0">
                <a:solidFill>
                  <a:schemeClr val="tx1"/>
                </a:solidFill>
                <a:latin typeface="微软雅黑" panose="020B0503020204020204" pitchFamily="34" charset="-122"/>
                <a:ea typeface="微软雅黑" panose="020B0503020204020204" pitchFamily="34" charset="-122"/>
              </a:rPr>
              <a:t>数据挖掘</a:t>
            </a:r>
          </a:p>
        </p:txBody>
      </p:sp>
      <p:sp>
        <p:nvSpPr>
          <p:cNvPr id="14" name="Text Box 13">
            <a:extLst>
              <a:ext uri="{FF2B5EF4-FFF2-40B4-BE49-F238E27FC236}">
                <a16:creationId xmlns:a16="http://schemas.microsoft.com/office/drawing/2014/main" id="{37310810-CCDA-4E38-9FA3-CBEEE5FB8D7D}"/>
              </a:ext>
            </a:extLst>
          </p:cNvPr>
          <p:cNvSpPr txBox="1">
            <a:spLocks noChangeArrowheads="1"/>
          </p:cNvSpPr>
          <p:nvPr/>
        </p:nvSpPr>
        <p:spPr bwMode="auto">
          <a:xfrm>
            <a:off x="5088985" y="4500706"/>
            <a:ext cx="15605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2"/>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a:solidFill>
                  <a:schemeClr val="tx2"/>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9pPr>
          </a:lstStyle>
          <a:p>
            <a:pPr eaLnBrk="1" hangingPunct="1">
              <a:defRPr/>
            </a:pPr>
            <a:r>
              <a:rPr lang="zh-CN" altLang="en-US" sz="2000" b="1" dirty="0">
                <a:solidFill>
                  <a:schemeClr val="tx1"/>
                </a:solidFill>
                <a:latin typeface="微软雅黑" panose="020B0503020204020204" pitchFamily="34" charset="-122"/>
                <a:ea typeface="微软雅黑" panose="020B0503020204020204" pitchFamily="34" charset="-122"/>
              </a:rPr>
              <a:t>数 据 仓 库</a:t>
            </a:r>
          </a:p>
        </p:txBody>
      </p:sp>
      <p:sp>
        <p:nvSpPr>
          <p:cNvPr id="15" name="Text Box 14">
            <a:extLst>
              <a:ext uri="{FF2B5EF4-FFF2-40B4-BE49-F238E27FC236}">
                <a16:creationId xmlns:a16="http://schemas.microsoft.com/office/drawing/2014/main" id="{5BB147A6-F804-43D7-AD93-B1BEEE24594E}"/>
              </a:ext>
            </a:extLst>
          </p:cNvPr>
          <p:cNvSpPr txBox="1">
            <a:spLocks noChangeArrowheads="1"/>
          </p:cNvSpPr>
          <p:nvPr/>
        </p:nvSpPr>
        <p:spPr bwMode="auto">
          <a:xfrm>
            <a:off x="5203285" y="5369069"/>
            <a:ext cx="13303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2"/>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a:solidFill>
                  <a:schemeClr val="tx2"/>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9pPr>
          </a:lstStyle>
          <a:p>
            <a:pPr eaLnBrk="1" hangingPunct="1">
              <a:defRPr/>
            </a:pPr>
            <a:r>
              <a:rPr lang="zh-CN" altLang="en-US" sz="2000" b="1" dirty="0">
                <a:solidFill>
                  <a:schemeClr val="tx1"/>
                </a:solidFill>
                <a:latin typeface="微软雅黑" panose="020B0503020204020204" pitchFamily="34" charset="-122"/>
                <a:ea typeface="微软雅黑" panose="020B0503020204020204" pitchFamily="34" charset="-122"/>
              </a:rPr>
              <a:t>数  据  库</a:t>
            </a:r>
          </a:p>
        </p:txBody>
      </p:sp>
      <p:sp>
        <p:nvSpPr>
          <p:cNvPr id="16" name="Text Box 15">
            <a:extLst>
              <a:ext uri="{FF2B5EF4-FFF2-40B4-BE49-F238E27FC236}">
                <a16:creationId xmlns:a16="http://schemas.microsoft.com/office/drawing/2014/main" id="{65D82483-8C36-48BD-8BC4-F7730159F856}"/>
              </a:ext>
            </a:extLst>
          </p:cNvPr>
          <p:cNvSpPr txBox="1">
            <a:spLocks noChangeArrowheads="1"/>
          </p:cNvSpPr>
          <p:nvPr/>
        </p:nvSpPr>
        <p:spPr bwMode="auto">
          <a:xfrm>
            <a:off x="7265448" y="5716731"/>
            <a:ext cx="248443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2"/>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a:solidFill>
                  <a:schemeClr val="tx2"/>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9pPr>
          </a:lstStyle>
          <a:p>
            <a:pPr eaLnBrk="1" hangingPunct="1">
              <a:defRPr/>
            </a:pPr>
            <a:r>
              <a:rPr lang="zh-CN" altLang="en-US" sz="2000" b="1" dirty="0">
                <a:solidFill>
                  <a:schemeClr val="tx1"/>
                </a:solidFill>
                <a:latin typeface="微软雅黑" panose="020B0503020204020204" pitchFamily="34" charset="-122"/>
                <a:ea typeface="微软雅黑" panose="020B0503020204020204" pitchFamily="34" charset="-122"/>
              </a:rPr>
              <a:t>各种信息系统</a:t>
            </a:r>
          </a:p>
        </p:txBody>
      </p:sp>
      <p:sp>
        <p:nvSpPr>
          <p:cNvPr id="17" name="Text Box 16">
            <a:extLst>
              <a:ext uri="{FF2B5EF4-FFF2-40B4-BE49-F238E27FC236}">
                <a16:creationId xmlns:a16="http://schemas.microsoft.com/office/drawing/2014/main" id="{01970E8E-F3C2-42E5-AA7B-645CEFADD09F}"/>
              </a:ext>
            </a:extLst>
          </p:cNvPr>
          <p:cNvSpPr txBox="1">
            <a:spLocks noChangeArrowheads="1"/>
          </p:cNvSpPr>
          <p:nvPr/>
        </p:nvSpPr>
        <p:spPr bwMode="auto">
          <a:xfrm>
            <a:off x="2834735" y="5740544"/>
            <a:ext cx="23002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2"/>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a:solidFill>
                  <a:schemeClr val="tx2"/>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9pPr>
          </a:lstStyle>
          <a:p>
            <a:pPr eaLnBrk="1" hangingPunct="1">
              <a:defRPr/>
            </a:pPr>
            <a:r>
              <a:rPr lang="zh-CN" altLang="en-US" sz="2000" b="1" dirty="0">
                <a:solidFill>
                  <a:schemeClr val="tx1"/>
                </a:solidFill>
                <a:latin typeface="微软雅黑" panose="020B0503020204020204" pitchFamily="34" charset="-122"/>
                <a:ea typeface="微软雅黑" panose="020B0503020204020204" pitchFamily="34" charset="-122"/>
              </a:rPr>
              <a:t>各种管理系统</a:t>
            </a:r>
          </a:p>
        </p:txBody>
      </p:sp>
      <p:sp>
        <p:nvSpPr>
          <p:cNvPr id="18" name="Rectangle 17">
            <a:extLst>
              <a:ext uri="{FF2B5EF4-FFF2-40B4-BE49-F238E27FC236}">
                <a16:creationId xmlns:a16="http://schemas.microsoft.com/office/drawing/2014/main" id="{E4BF4A35-8272-43E8-85B5-AADA772C6F92}"/>
              </a:ext>
            </a:extLst>
          </p:cNvPr>
          <p:cNvSpPr>
            <a:spLocks noChangeArrowheads="1"/>
          </p:cNvSpPr>
          <p:nvPr/>
        </p:nvSpPr>
        <p:spPr bwMode="auto">
          <a:xfrm>
            <a:off x="8089360" y="3449781"/>
            <a:ext cx="2084388"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2"/>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a:solidFill>
                  <a:schemeClr val="tx2"/>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9pPr>
          </a:lstStyle>
          <a:p>
            <a:pPr algn="ctr" eaLnBrk="1" hangingPunct="1">
              <a:defRPr/>
            </a:pPr>
            <a:r>
              <a:rPr lang="zh-CN" altLang="en-US" sz="2000" b="1" dirty="0">
                <a:solidFill>
                  <a:srgbClr val="FFFF00"/>
                </a:solidFill>
                <a:latin typeface="微软雅黑" panose="020B0503020204020204" pitchFamily="34" charset="-122"/>
                <a:ea typeface="微软雅黑" panose="020B0503020204020204" pitchFamily="34" charset="-122"/>
              </a:rPr>
              <a:t>搜索、抽取</a:t>
            </a:r>
          </a:p>
          <a:p>
            <a:pPr algn="ctr" eaLnBrk="1" hangingPunct="1">
              <a:defRPr/>
            </a:pPr>
            <a:r>
              <a:rPr lang="zh-CN" altLang="en-US" sz="2000" b="1" dirty="0">
                <a:solidFill>
                  <a:srgbClr val="FFFF00"/>
                </a:solidFill>
                <a:latin typeface="微软雅黑" panose="020B0503020204020204" pitchFamily="34" charset="-122"/>
                <a:ea typeface="微软雅黑" panose="020B0503020204020204" pitchFamily="34" charset="-122"/>
              </a:rPr>
              <a:t>过滤</a:t>
            </a:r>
          </a:p>
        </p:txBody>
      </p:sp>
      <p:sp>
        <p:nvSpPr>
          <p:cNvPr id="19" name="Rectangle 18">
            <a:extLst>
              <a:ext uri="{FF2B5EF4-FFF2-40B4-BE49-F238E27FC236}">
                <a16:creationId xmlns:a16="http://schemas.microsoft.com/office/drawing/2014/main" id="{BD5E7439-48C1-4402-AFBA-75D631DADCF2}"/>
              </a:ext>
            </a:extLst>
          </p:cNvPr>
          <p:cNvSpPr>
            <a:spLocks noChangeArrowheads="1"/>
          </p:cNvSpPr>
          <p:nvPr/>
        </p:nvSpPr>
        <p:spPr bwMode="auto">
          <a:xfrm>
            <a:off x="8444960" y="1773381"/>
            <a:ext cx="1439863" cy="914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2"/>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a:solidFill>
                  <a:schemeClr val="tx2"/>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9pPr>
          </a:lstStyle>
          <a:p>
            <a:pPr algn="ctr" eaLnBrk="1" hangingPunct="1">
              <a:defRPr/>
            </a:pPr>
            <a:r>
              <a:rPr lang="zh-CN" altLang="en-US" sz="2000" b="1" dirty="0">
                <a:solidFill>
                  <a:schemeClr val="tx1"/>
                </a:solidFill>
                <a:latin typeface="微软雅黑" panose="020B0503020204020204" pitchFamily="34" charset="-122"/>
                <a:ea typeface="微软雅黑" panose="020B0503020204020204" pitchFamily="34" charset="-122"/>
              </a:rPr>
              <a:t>万维网</a:t>
            </a:r>
          </a:p>
        </p:txBody>
      </p:sp>
      <p:sp>
        <p:nvSpPr>
          <p:cNvPr id="20" name="Line 19">
            <a:extLst>
              <a:ext uri="{FF2B5EF4-FFF2-40B4-BE49-F238E27FC236}">
                <a16:creationId xmlns:a16="http://schemas.microsoft.com/office/drawing/2014/main" id="{E3994808-D203-4C56-80F0-D23A70F7CB89}"/>
              </a:ext>
            </a:extLst>
          </p:cNvPr>
          <p:cNvSpPr>
            <a:spLocks noChangeShapeType="1"/>
          </p:cNvSpPr>
          <p:nvPr/>
        </p:nvSpPr>
        <p:spPr bwMode="auto">
          <a:xfrm flipH="1">
            <a:off x="8470360" y="4364181"/>
            <a:ext cx="22860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sz="2000" b="1">
              <a:latin typeface="微软雅黑" panose="020B0503020204020204" pitchFamily="34" charset="-122"/>
              <a:ea typeface="微软雅黑" panose="020B0503020204020204" pitchFamily="34" charset="-122"/>
            </a:endParaRPr>
          </a:p>
        </p:txBody>
      </p:sp>
      <p:sp>
        <p:nvSpPr>
          <p:cNvPr id="21" name="Line 20">
            <a:extLst>
              <a:ext uri="{FF2B5EF4-FFF2-40B4-BE49-F238E27FC236}">
                <a16:creationId xmlns:a16="http://schemas.microsoft.com/office/drawing/2014/main" id="{3834E245-83A5-45C1-8D3A-584B03294A20}"/>
              </a:ext>
            </a:extLst>
          </p:cNvPr>
          <p:cNvSpPr>
            <a:spLocks noChangeShapeType="1"/>
          </p:cNvSpPr>
          <p:nvPr/>
        </p:nvSpPr>
        <p:spPr bwMode="auto">
          <a:xfrm flipH="1">
            <a:off x="8394160" y="4592781"/>
            <a:ext cx="30480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sz="2000" b="1">
              <a:latin typeface="微软雅黑" panose="020B0503020204020204" pitchFamily="34" charset="-122"/>
              <a:ea typeface="微软雅黑" panose="020B0503020204020204" pitchFamily="34" charset="-122"/>
            </a:endParaRPr>
          </a:p>
        </p:txBody>
      </p:sp>
      <p:sp>
        <p:nvSpPr>
          <p:cNvPr id="22" name="Line 21">
            <a:extLst>
              <a:ext uri="{FF2B5EF4-FFF2-40B4-BE49-F238E27FC236}">
                <a16:creationId xmlns:a16="http://schemas.microsoft.com/office/drawing/2014/main" id="{B77DC396-06D3-4E10-A525-73A7884476C1}"/>
              </a:ext>
            </a:extLst>
          </p:cNvPr>
          <p:cNvSpPr>
            <a:spLocks noChangeShapeType="1"/>
          </p:cNvSpPr>
          <p:nvPr/>
        </p:nvSpPr>
        <p:spPr bwMode="auto">
          <a:xfrm>
            <a:off x="8470360" y="4592781"/>
            <a:ext cx="228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sz="2000" b="1">
              <a:latin typeface="微软雅黑" panose="020B0503020204020204" pitchFamily="34" charset="-122"/>
              <a:ea typeface="微软雅黑" panose="020B0503020204020204" pitchFamily="34" charset="-122"/>
            </a:endParaRPr>
          </a:p>
        </p:txBody>
      </p:sp>
      <p:sp>
        <p:nvSpPr>
          <p:cNvPr id="23" name="Rectangle 22">
            <a:extLst>
              <a:ext uri="{FF2B5EF4-FFF2-40B4-BE49-F238E27FC236}">
                <a16:creationId xmlns:a16="http://schemas.microsoft.com/office/drawing/2014/main" id="{564CEC18-16A5-448F-AB12-7C2FA0CF0DD1}"/>
              </a:ext>
            </a:extLst>
          </p:cNvPr>
          <p:cNvSpPr>
            <a:spLocks noChangeArrowheads="1"/>
          </p:cNvSpPr>
          <p:nvPr/>
        </p:nvSpPr>
        <p:spPr bwMode="auto">
          <a:xfrm>
            <a:off x="1707610" y="2916381"/>
            <a:ext cx="1768475"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2"/>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a:solidFill>
                  <a:schemeClr val="tx2"/>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9pPr>
          </a:lstStyle>
          <a:p>
            <a:pPr algn="ctr" eaLnBrk="1" hangingPunct="1">
              <a:defRPr/>
            </a:pPr>
            <a:r>
              <a:rPr lang="zh-CN" altLang="en-US" sz="2000" b="1" dirty="0">
                <a:solidFill>
                  <a:srgbClr val="FFFF00"/>
                </a:solidFill>
                <a:latin typeface="微软雅黑" panose="020B0503020204020204" pitchFamily="34" charset="-122"/>
                <a:ea typeface="微软雅黑" panose="020B0503020204020204" pitchFamily="34" charset="-122"/>
              </a:rPr>
              <a:t>信息发布</a:t>
            </a:r>
          </a:p>
          <a:p>
            <a:pPr algn="ctr" eaLnBrk="1" hangingPunct="1">
              <a:defRPr/>
            </a:pPr>
            <a:r>
              <a:rPr lang="zh-CN" altLang="en-US" sz="2000" b="1" dirty="0">
                <a:solidFill>
                  <a:srgbClr val="FFFF00"/>
                </a:solidFill>
                <a:latin typeface="微软雅黑" panose="020B0503020204020204" pitchFamily="34" charset="-122"/>
                <a:ea typeface="微软雅黑" panose="020B0503020204020204" pitchFamily="34" charset="-122"/>
              </a:rPr>
              <a:t>信息检索</a:t>
            </a:r>
          </a:p>
        </p:txBody>
      </p:sp>
      <p:sp>
        <p:nvSpPr>
          <p:cNvPr id="24" name="Line 23">
            <a:extLst>
              <a:ext uri="{FF2B5EF4-FFF2-40B4-BE49-F238E27FC236}">
                <a16:creationId xmlns:a16="http://schemas.microsoft.com/office/drawing/2014/main" id="{52424584-23C1-4424-ACB0-6DA147479437}"/>
              </a:ext>
            </a:extLst>
          </p:cNvPr>
          <p:cNvSpPr>
            <a:spLocks noChangeShapeType="1"/>
          </p:cNvSpPr>
          <p:nvPr/>
        </p:nvSpPr>
        <p:spPr bwMode="auto">
          <a:xfrm flipH="1" flipV="1">
            <a:off x="2755360" y="3830781"/>
            <a:ext cx="304800" cy="1676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sz="2000" b="1">
              <a:latin typeface="微软雅黑" panose="020B0503020204020204" pitchFamily="34" charset="-122"/>
              <a:ea typeface="微软雅黑" panose="020B0503020204020204" pitchFamily="34" charset="-122"/>
            </a:endParaRPr>
          </a:p>
        </p:txBody>
      </p:sp>
      <p:sp>
        <p:nvSpPr>
          <p:cNvPr id="25" name="Line 24">
            <a:extLst>
              <a:ext uri="{FF2B5EF4-FFF2-40B4-BE49-F238E27FC236}">
                <a16:creationId xmlns:a16="http://schemas.microsoft.com/office/drawing/2014/main" id="{339A2CE6-620C-4707-BAAD-1FD25375122D}"/>
              </a:ext>
            </a:extLst>
          </p:cNvPr>
          <p:cNvSpPr>
            <a:spLocks noChangeShapeType="1"/>
          </p:cNvSpPr>
          <p:nvPr/>
        </p:nvSpPr>
        <p:spPr bwMode="auto">
          <a:xfrm flipH="1" flipV="1">
            <a:off x="3060160" y="3830781"/>
            <a:ext cx="60960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sz="2000" b="1">
              <a:latin typeface="微软雅黑" panose="020B0503020204020204" pitchFamily="34" charset="-122"/>
              <a:ea typeface="微软雅黑" panose="020B0503020204020204" pitchFamily="34" charset="-122"/>
            </a:endParaRPr>
          </a:p>
        </p:txBody>
      </p:sp>
      <p:sp>
        <p:nvSpPr>
          <p:cNvPr id="26" name="Line 25">
            <a:extLst>
              <a:ext uri="{FF2B5EF4-FFF2-40B4-BE49-F238E27FC236}">
                <a16:creationId xmlns:a16="http://schemas.microsoft.com/office/drawing/2014/main" id="{51137336-A48C-46AF-86F2-F7280D590ABA}"/>
              </a:ext>
            </a:extLst>
          </p:cNvPr>
          <p:cNvSpPr>
            <a:spLocks noChangeShapeType="1"/>
          </p:cNvSpPr>
          <p:nvPr/>
        </p:nvSpPr>
        <p:spPr bwMode="auto">
          <a:xfrm flipH="1">
            <a:off x="3482435" y="3373581"/>
            <a:ext cx="98425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sz="2000" b="1">
              <a:latin typeface="微软雅黑" panose="020B0503020204020204" pitchFamily="34" charset="-122"/>
              <a:ea typeface="微软雅黑" panose="020B0503020204020204" pitchFamily="34" charset="-122"/>
            </a:endParaRPr>
          </a:p>
        </p:txBody>
      </p:sp>
      <p:sp>
        <p:nvSpPr>
          <p:cNvPr id="27" name="Rectangle 26">
            <a:extLst>
              <a:ext uri="{FF2B5EF4-FFF2-40B4-BE49-F238E27FC236}">
                <a16:creationId xmlns:a16="http://schemas.microsoft.com/office/drawing/2014/main" id="{F0BDB9AA-C8B7-4600-B21F-9C91579B3B2A}"/>
              </a:ext>
            </a:extLst>
          </p:cNvPr>
          <p:cNvSpPr>
            <a:spLocks noChangeArrowheads="1"/>
          </p:cNvSpPr>
          <p:nvPr/>
        </p:nvSpPr>
        <p:spPr bwMode="auto">
          <a:xfrm>
            <a:off x="1675860" y="1620981"/>
            <a:ext cx="2736850" cy="7620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2"/>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a:solidFill>
                  <a:schemeClr val="tx2"/>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9pPr>
          </a:lstStyle>
          <a:p>
            <a:pPr algn="ctr" eaLnBrk="1" hangingPunct="1">
              <a:defRPr/>
            </a:pPr>
            <a:r>
              <a:rPr lang="zh-CN" altLang="en-US" sz="2000" b="1">
                <a:solidFill>
                  <a:schemeClr val="bg2"/>
                </a:solidFill>
                <a:latin typeface="微软雅黑" panose="020B0503020204020204" pitchFamily="34" charset="-122"/>
                <a:ea typeface="微软雅黑" panose="020B0503020204020204" pitchFamily="34" charset="-122"/>
              </a:rPr>
              <a:t>各种情况的报告</a:t>
            </a:r>
          </a:p>
          <a:p>
            <a:pPr algn="ctr" eaLnBrk="1" hangingPunct="1">
              <a:defRPr/>
            </a:pPr>
            <a:r>
              <a:rPr lang="zh-CN" altLang="en-US" sz="2000" b="1">
                <a:solidFill>
                  <a:schemeClr val="bg2"/>
                </a:solidFill>
                <a:latin typeface="微软雅黑" panose="020B0503020204020204" pitchFamily="34" charset="-122"/>
                <a:ea typeface="微软雅黑" panose="020B0503020204020204" pitchFamily="34" charset="-122"/>
              </a:rPr>
              <a:t>（声、图、文）</a:t>
            </a:r>
          </a:p>
        </p:txBody>
      </p:sp>
      <p:sp>
        <p:nvSpPr>
          <p:cNvPr id="28" name="Line 27">
            <a:extLst>
              <a:ext uri="{FF2B5EF4-FFF2-40B4-BE49-F238E27FC236}">
                <a16:creationId xmlns:a16="http://schemas.microsoft.com/office/drawing/2014/main" id="{2BA81BB1-094D-469B-93DD-877A660952C4}"/>
              </a:ext>
            </a:extLst>
          </p:cNvPr>
          <p:cNvSpPr>
            <a:spLocks noChangeShapeType="1"/>
          </p:cNvSpPr>
          <p:nvPr/>
        </p:nvSpPr>
        <p:spPr bwMode="auto">
          <a:xfrm flipH="1" flipV="1">
            <a:off x="4412710" y="1925781"/>
            <a:ext cx="704850" cy="533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sz="2000" b="1">
              <a:latin typeface="微软雅黑" panose="020B0503020204020204" pitchFamily="34" charset="-122"/>
              <a:ea typeface="微软雅黑" panose="020B0503020204020204" pitchFamily="34" charset="-122"/>
            </a:endParaRPr>
          </a:p>
        </p:txBody>
      </p:sp>
      <p:sp>
        <p:nvSpPr>
          <p:cNvPr id="29" name="Rectangle 28">
            <a:extLst>
              <a:ext uri="{FF2B5EF4-FFF2-40B4-BE49-F238E27FC236}">
                <a16:creationId xmlns:a16="http://schemas.microsoft.com/office/drawing/2014/main" id="{EE028F61-B7A5-4B45-B7B8-0BA12C3D8676}"/>
              </a:ext>
            </a:extLst>
          </p:cNvPr>
          <p:cNvSpPr>
            <a:spLocks noChangeArrowheads="1"/>
          </p:cNvSpPr>
          <p:nvPr/>
        </p:nvSpPr>
        <p:spPr bwMode="auto">
          <a:xfrm>
            <a:off x="7174960" y="1925781"/>
            <a:ext cx="914400" cy="533400"/>
          </a:xfrm>
          <a:prstGeom prst="rect">
            <a:avLst/>
          </a:prstGeom>
          <a:solidFill>
            <a:schemeClr val="accent1"/>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2"/>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a:solidFill>
                  <a:schemeClr val="tx2"/>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2"/>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2"/>
                </a:solidFill>
                <a:latin typeface="Tahoma" panose="020B0604030504040204" pitchFamily="34" charset="0"/>
                <a:ea typeface="宋体" panose="02010600030101010101" pitchFamily="2" charset="-122"/>
              </a:defRPr>
            </a:lvl9pPr>
          </a:lstStyle>
          <a:p>
            <a:pPr algn="ctr" eaLnBrk="1" hangingPunct="1">
              <a:defRPr/>
            </a:pPr>
            <a:r>
              <a:rPr lang="en-US" altLang="zh-CN" sz="2000" b="1" dirty="0">
                <a:solidFill>
                  <a:srgbClr val="FFFF00"/>
                </a:solidFill>
                <a:latin typeface="微软雅黑" panose="020B0503020204020204" pitchFamily="34" charset="-122"/>
                <a:ea typeface="微软雅黑" panose="020B0503020204020204" pitchFamily="34" charset="-122"/>
              </a:rPr>
              <a:t>CRM</a:t>
            </a:r>
          </a:p>
        </p:txBody>
      </p:sp>
      <p:sp>
        <p:nvSpPr>
          <p:cNvPr id="30" name="Line 29">
            <a:extLst>
              <a:ext uri="{FF2B5EF4-FFF2-40B4-BE49-F238E27FC236}">
                <a16:creationId xmlns:a16="http://schemas.microsoft.com/office/drawing/2014/main" id="{BA78AE5A-8034-47CD-BAAA-8C482957E44A}"/>
              </a:ext>
            </a:extLst>
          </p:cNvPr>
          <p:cNvSpPr>
            <a:spLocks noChangeShapeType="1"/>
          </p:cNvSpPr>
          <p:nvPr/>
        </p:nvSpPr>
        <p:spPr bwMode="auto">
          <a:xfrm flipV="1">
            <a:off x="7251160" y="2459181"/>
            <a:ext cx="304800" cy="914400"/>
          </a:xfrm>
          <a:prstGeom prst="line">
            <a:avLst/>
          </a:prstGeom>
          <a:noFill/>
          <a:ln w="28575" cap="sq">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sz="2000" b="1">
              <a:latin typeface="微软雅黑" panose="020B0503020204020204" pitchFamily="34" charset="-122"/>
              <a:ea typeface="微软雅黑" panose="020B0503020204020204" pitchFamily="34" charset="-122"/>
            </a:endParaRPr>
          </a:p>
        </p:txBody>
      </p:sp>
      <p:sp>
        <p:nvSpPr>
          <p:cNvPr id="31" name="Line 30">
            <a:extLst>
              <a:ext uri="{FF2B5EF4-FFF2-40B4-BE49-F238E27FC236}">
                <a16:creationId xmlns:a16="http://schemas.microsoft.com/office/drawing/2014/main" id="{640C6DB7-AE58-459D-8426-05DD3FCCF0EF}"/>
              </a:ext>
            </a:extLst>
          </p:cNvPr>
          <p:cNvSpPr>
            <a:spLocks noChangeShapeType="1"/>
          </p:cNvSpPr>
          <p:nvPr/>
        </p:nvSpPr>
        <p:spPr bwMode="auto">
          <a:xfrm flipV="1">
            <a:off x="6489160" y="2230581"/>
            <a:ext cx="685800" cy="76200"/>
          </a:xfrm>
          <a:prstGeom prst="line">
            <a:avLst/>
          </a:prstGeom>
          <a:noFill/>
          <a:ln w="28575" cap="sq">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sz="2000" b="1">
              <a:latin typeface="微软雅黑" panose="020B0503020204020204" pitchFamily="34" charset="-122"/>
              <a:ea typeface="微软雅黑" panose="020B0503020204020204" pitchFamily="34" charset="-122"/>
            </a:endParaRPr>
          </a:p>
        </p:txBody>
      </p:sp>
      <p:sp>
        <p:nvSpPr>
          <p:cNvPr id="32" name="Line 31">
            <a:extLst>
              <a:ext uri="{FF2B5EF4-FFF2-40B4-BE49-F238E27FC236}">
                <a16:creationId xmlns:a16="http://schemas.microsoft.com/office/drawing/2014/main" id="{DEDE6ADD-5A00-4AD8-A540-7384062DB18F}"/>
              </a:ext>
            </a:extLst>
          </p:cNvPr>
          <p:cNvSpPr>
            <a:spLocks noChangeShapeType="1"/>
          </p:cNvSpPr>
          <p:nvPr/>
        </p:nvSpPr>
        <p:spPr bwMode="auto">
          <a:xfrm flipH="1">
            <a:off x="8470360" y="2687781"/>
            <a:ext cx="91440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sz="2000" b="1">
              <a:latin typeface="微软雅黑" panose="020B0503020204020204" pitchFamily="34" charset="-122"/>
              <a:ea typeface="微软雅黑" panose="020B0503020204020204" pitchFamily="34" charset="-122"/>
            </a:endParaRPr>
          </a:p>
        </p:txBody>
      </p:sp>
      <p:sp>
        <p:nvSpPr>
          <p:cNvPr id="33" name="Line 32">
            <a:extLst>
              <a:ext uri="{FF2B5EF4-FFF2-40B4-BE49-F238E27FC236}">
                <a16:creationId xmlns:a16="http://schemas.microsoft.com/office/drawing/2014/main" id="{CE427259-07F9-4E5D-8E41-CB16A5EE3627}"/>
              </a:ext>
            </a:extLst>
          </p:cNvPr>
          <p:cNvSpPr>
            <a:spLocks noChangeShapeType="1"/>
          </p:cNvSpPr>
          <p:nvPr/>
        </p:nvSpPr>
        <p:spPr bwMode="auto">
          <a:xfrm flipH="1">
            <a:off x="3482435" y="2763981"/>
            <a:ext cx="137160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sz="2000"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9573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4E839-AA64-4E9C-A0ED-E1E938E7B43F}"/>
              </a:ext>
            </a:extLst>
          </p:cNvPr>
          <p:cNvSpPr>
            <a:spLocks noGrp="1"/>
          </p:cNvSpPr>
          <p:nvPr>
            <p:ph type="title"/>
          </p:nvPr>
        </p:nvSpPr>
        <p:spPr/>
        <p:txBody>
          <a:bodyPr/>
          <a:lstStyle/>
          <a:p>
            <a:r>
              <a:rPr lang="zh-CN" altLang="en-US" dirty="0"/>
              <a:t>决策支持系统</a:t>
            </a:r>
          </a:p>
        </p:txBody>
      </p:sp>
      <p:sp>
        <p:nvSpPr>
          <p:cNvPr id="3" name="内容占位符 2">
            <a:extLst>
              <a:ext uri="{FF2B5EF4-FFF2-40B4-BE49-F238E27FC236}">
                <a16:creationId xmlns:a16="http://schemas.microsoft.com/office/drawing/2014/main" id="{E2868A7B-947E-46CE-9F10-DD4B94096F68}"/>
              </a:ext>
            </a:extLst>
          </p:cNvPr>
          <p:cNvSpPr>
            <a:spLocks noGrp="1"/>
          </p:cNvSpPr>
          <p:nvPr>
            <p:ph sz="quarter" idx="10"/>
          </p:nvPr>
        </p:nvSpPr>
        <p:spPr/>
        <p:txBody>
          <a:bodyPr/>
          <a:lstStyle/>
          <a:p>
            <a:pPr>
              <a:spcBef>
                <a:spcPts val="0"/>
              </a:spcBef>
              <a:defRPr/>
            </a:pPr>
            <a:r>
              <a:rPr lang="zh-CN" altLang="en-US" dirty="0"/>
              <a:t>数据仓库（</a:t>
            </a:r>
            <a:r>
              <a:rPr lang="en-US" altLang="zh-CN" dirty="0"/>
              <a:t>DW</a:t>
            </a:r>
            <a:r>
              <a:rPr lang="zh-CN" altLang="en-US" dirty="0"/>
              <a:t>）</a:t>
            </a:r>
            <a:r>
              <a:rPr lang="zh-CN" altLang="en-US" dirty="0">
                <a:solidFill>
                  <a:schemeClr val="tx1"/>
                </a:solidFill>
              </a:rPr>
              <a:t>中有大量的综合数据，为决策者提供了综合信息。数据仓库保存有大量历史数据，通过预测模型计算可以得到预测信息。</a:t>
            </a:r>
          </a:p>
          <a:p>
            <a:pPr>
              <a:spcBef>
                <a:spcPts val="0"/>
              </a:spcBef>
              <a:defRPr/>
            </a:pPr>
            <a:r>
              <a:rPr lang="zh-CN" altLang="en-US" dirty="0"/>
              <a:t>联机分析处理（</a:t>
            </a:r>
            <a:r>
              <a:rPr lang="en-US" altLang="zh-CN" dirty="0"/>
              <a:t>OLAP</a:t>
            </a:r>
            <a:r>
              <a:rPr lang="zh-CN" altLang="en-US" dirty="0"/>
              <a:t>）</a:t>
            </a:r>
            <a:r>
              <a:rPr lang="zh-CN" altLang="en-US" dirty="0">
                <a:solidFill>
                  <a:schemeClr val="tx1"/>
                </a:solidFill>
              </a:rPr>
              <a:t>对数据仓库中的数据进行多维数据分析，即多维数据的切片、切块、旋转、钻取等，得到更深层中的信息和知识。</a:t>
            </a:r>
          </a:p>
          <a:p>
            <a:pPr>
              <a:spcBef>
                <a:spcPts val="0"/>
              </a:spcBef>
              <a:defRPr/>
            </a:pPr>
            <a:r>
              <a:rPr lang="zh-CN" altLang="en-US" dirty="0"/>
              <a:t>数据挖掘（</a:t>
            </a:r>
            <a:r>
              <a:rPr lang="en-US" altLang="zh-CN" dirty="0"/>
              <a:t>DM</a:t>
            </a:r>
            <a:r>
              <a:rPr lang="zh-CN" altLang="en-US" dirty="0"/>
              <a:t>）</a:t>
            </a:r>
            <a:r>
              <a:rPr lang="zh-CN" altLang="en-US" dirty="0">
                <a:solidFill>
                  <a:schemeClr val="tx1"/>
                </a:solidFill>
              </a:rPr>
              <a:t>技术能获取关联知识、时序知识、聚类知识、分类知识等。</a:t>
            </a:r>
          </a:p>
          <a:p>
            <a:pPr>
              <a:spcBef>
                <a:spcPts val="0"/>
              </a:spcBef>
              <a:defRPr/>
            </a:pPr>
            <a:r>
              <a:rPr lang="zh-CN" altLang="en-US" dirty="0">
                <a:solidFill>
                  <a:schemeClr val="tx1"/>
                </a:solidFill>
              </a:rPr>
              <a:t>数据仓库（</a:t>
            </a:r>
            <a:r>
              <a:rPr lang="en-US" altLang="zh-CN" dirty="0">
                <a:solidFill>
                  <a:schemeClr val="tx1"/>
                </a:solidFill>
              </a:rPr>
              <a:t>DW</a:t>
            </a:r>
            <a:r>
              <a:rPr lang="zh-CN" altLang="en-US" dirty="0">
                <a:solidFill>
                  <a:schemeClr val="tx1"/>
                </a:solidFill>
              </a:rPr>
              <a:t>）、联机分析处理（</a:t>
            </a:r>
            <a:r>
              <a:rPr lang="en-US" altLang="zh-CN" dirty="0">
                <a:solidFill>
                  <a:schemeClr val="tx1"/>
                </a:solidFill>
              </a:rPr>
              <a:t>OLAP</a:t>
            </a:r>
            <a:r>
              <a:rPr lang="zh-CN" altLang="en-US" dirty="0">
                <a:solidFill>
                  <a:schemeClr val="tx1"/>
                </a:solidFill>
              </a:rPr>
              <a:t>）、数据挖掘（</a:t>
            </a:r>
            <a:r>
              <a:rPr lang="en-US" altLang="zh-CN" dirty="0">
                <a:solidFill>
                  <a:schemeClr val="tx1"/>
                </a:solidFill>
              </a:rPr>
              <a:t>DM</a:t>
            </a:r>
            <a:r>
              <a:rPr lang="zh-CN" altLang="en-US" dirty="0">
                <a:solidFill>
                  <a:schemeClr val="tx1"/>
                </a:solidFill>
              </a:rPr>
              <a:t>）等结合，形成</a:t>
            </a:r>
            <a:r>
              <a:rPr lang="zh-CN" altLang="en-US" dirty="0"/>
              <a:t>决策支持系统</a:t>
            </a:r>
            <a:r>
              <a:rPr lang="zh-CN" altLang="en-US" dirty="0">
                <a:solidFill>
                  <a:schemeClr val="tx1"/>
                </a:solidFill>
              </a:rPr>
              <a:t>。</a:t>
            </a:r>
          </a:p>
          <a:p>
            <a:endParaRPr lang="zh-CN" altLang="en-US" dirty="0"/>
          </a:p>
        </p:txBody>
      </p:sp>
    </p:spTree>
    <p:extLst>
      <p:ext uri="{BB962C8B-B14F-4D97-AF65-F5344CB8AC3E}">
        <p14:creationId xmlns:p14="http://schemas.microsoft.com/office/powerpoint/2010/main" val="2013230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5E0C4-8F8B-4F7F-BFC6-39CDBAF73AF7}"/>
              </a:ext>
            </a:extLst>
          </p:cNvPr>
          <p:cNvSpPr>
            <a:spLocks noGrp="1"/>
          </p:cNvSpPr>
          <p:nvPr>
            <p:ph type="title"/>
          </p:nvPr>
        </p:nvSpPr>
        <p:spPr/>
        <p:txBody>
          <a:bodyPr/>
          <a:lstStyle/>
          <a:p>
            <a:r>
              <a:rPr lang="zh-CN" altLang="en-US" dirty="0"/>
              <a:t>数据仓库的体系结构</a:t>
            </a:r>
          </a:p>
        </p:txBody>
      </p:sp>
      <p:sp>
        <p:nvSpPr>
          <p:cNvPr id="3" name="内容占位符 2">
            <a:extLst>
              <a:ext uri="{FF2B5EF4-FFF2-40B4-BE49-F238E27FC236}">
                <a16:creationId xmlns:a16="http://schemas.microsoft.com/office/drawing/2014/main" id="{FE734F45-C34A-4230-939C-18A1F5BC45FA}"/>
              </a:ext>
            </a:extLst>
          </p:cNvPr>
          <p:cNvSpPr>
            <a:spLocks noGrp="1"/>
          </p:cNvSpPr>
          <p:nvPr>
            <p:ph sz="quarter" idx="10"/>
          </p:nvPr>
        </p:nvSpPr>
        <p:spPr/>
        <p:txBody>
          <a:bodyPr/>
          <a:lstStyle/>
          <a:p>
            <a:r>
              <a:rPr lang="zh-CN" altLang="en-US" sz="2400" dirty="0"/>
              <a:t>数据仓库系统由</a:t>
            </a:r>
            <a:r>
              <a:rPr lang="zh-CN" altLang="en-US" sz="2400" dirty="0">
                <a:solidFill>
                  <a:srgbClr val="009999"/>
                </a:solidFill>
              </a:rPr>
              <a:t>源数据、</a:t>
            </a:r>
            <a:r>
              <a:rPr lang="zh-CN" altLang="en-US" sz="2400" dirty="0">
                <a:solidFill>
                  <a:srgbClr val="FF481A"/>
                </a:solidFill>
              </a:rPr>
              <a:t>数据仓库（</a:t>
            </a:r>
            <a:r>
              <a:rPr lang="en-US" altLang="zh-CN" sz="2400" dirty="0">
                <a:solidFill>
                  <a:srgbClr val="FF481A"/>
                </a:solidFill>
              </a:rPr>
              <a:t>DW）、</a:t>
            </a:r>
            <a:r>
              <a:rPr lang="zh-CN" altLang="en-US" sz="2400" dirty="0">
                <a:solidFill>
                  <a:srgbClr val="009999"/>
                </a:solidFill>
              </a:rPr>
              <a:t>仓库管理、</a:t>
            </a:r>
            <a:r>
              <a:rPr lang="zh-CN" altLang="en-US" sz="2400" dirty="0">
                <a:solidFill>
                  <a:srgbClr val="FF481A"/>
                </a:solidFill>
              </a:rPr>
              <a:t>分析工具</a:t>
            </a:r>
            <a:r>
              <a:rPr lang="zh-CN" altLang="en-US" sz="2400" dirty="0"/>
              <a:t>四部分组成。</a:t>
            </a:r>
          </a:p>
        </p:txBody>
      </p:sp>
      <p:graphicFrame>
        <p:nvGraphicFramePr>
          <p:cNvPr id="4" name="Object 4">
            <a:extLst>
              <a:ext uri="{FF2B5EF4-FFF2-40B4-BE49-F238E27FC236}">
                <a16:creationId xmlns:a16="http://schemas.microsoft.com/office/drawing/2014/main" id="{CE5B85E6-5FAE-4B38-86A1-D8012FF5AE1C}"/>
              </a:ext>
            </a:extLst>
          </p:cNvPr>
          <p:cNvGraphicFramePr>
            <a:graphicFrameLocks noChangeAspect="1"/>
          </p:cNvGraphicFramePr>
          <p:nvPr>
            <p:extLst>
              <p:ext uri="{D42A27DB-BD31-4B8C-83A1-F6EECF244321}">
                <p14:modId xmlns:p14="http://schemas.microsoft.com/office/powerpoint/2010/main" val="3627126937"/>
              </p:ext>
            </p:extLst>
          </p:nvPr>
        </p:nvGraphicFramePr>
        <p:xfrm>
          <a:off x="2164711" y="2360548"/>
          <a:ext cx="8382000" cy="4114800"/>
        </p:xfrm>
        <a:graphic>
          <a:graphicData uri="http://schemas.openxmlformats.org/presentationml/2006/ole">
            <mc:AlternateContent xmlns:mc="http://schemas.openxmlformats.org/markup-compatibility/2006">
              <mc:Choice xmlns:v="urn:schemas-microsoft-com:vml" Requires="v">
                <p:oleObj spid="_x0000_s2125" name="BMP 图象" r:id="rId4" imgW="5753903" imgH="2314286" progId="Paint.Picture">
                  <p:embed/>
                </p:oleObj>
              </mc:Choice>
              <mc:Fallback>
                <p:oleObj name="BMP 图象" r:id="rId4" imgW="5753903" imgH="2314286" progId="Paint.Picture">
                  <p:embed/>
                  <p:pic>
                    <p:nvPicPr>
                      <p:cNvPr id="140292" name="Object 4">
                        <a:extLst>
                          <a:ext uri="{FF2B5EF4-FFF2-40B4-BE49-F238E27FC236}">
                            <a16:creationId xmlns:a16="http://schemas.microsoft.com/office/drawing/2014/main" id="{478918CD-2E86-4583-AA7F-D0D440E0C0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4711" y="2360548"/>
                        <a:ext cx="8382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矩形 4">
            <a:extLst>
              <a:ext uri="{FF2B5EF4-FFF2-40B4-BE49-F238E27FC236}">
                <a16:creationId xmlns:a16="http://schemas.microsoft.com/office/drawing/2014/main" id="{03430D4E-5DE5-42F9-9CF4-07BB47693B35}"/>
              </a:ext>
            </a:extLst>
          </p:cNvPr>
          <p:cNvSpPr/>
          <p:nvPr/>
        </p:nvSpPr>
        <p:spPr>
          <a:xfrm>
            <a:off x="9744932" y="182597"/>
            <a:ext cx="2438488" cy="400110"/>
          </a:xfrm>
          <a:prstGeom prst="rect">
            <a:avLst/>
          </a:prstGeom>
        </p:spPr>
        <p:txBody>
          <a:bodyPr wrap="non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DW2 </a:t>
            </a:r>
            <a:r>
              <a:rPr lang="zh-CN" altLang="en-US" sz="2000" b="1" dirty="0">
                <a:solidFill>
                  <a:schemeClr val="bg1"/>
                </a:solidFill>
                <a:latin typeface="微软雅黑" panose="020B0503020204020204" pitchFamily="34" charset="-122"/>
                <a:ea typeface="微软雅黑" panose="020B0503020204020204" pitchFamily="34" charset="-122"/>
              </a:rPr>
              <a:t>数据仓库系统</a:t>
            </a:r>
          </a:p>
        </p:txBody>
      </p:sp>
    </p:spTree>
    <p:extLst>
      <p:ext uri="{BB962C8B-B14F-4D97-AF65-F5344CB8AC3E}">
        <p14:creationId xmlns:p14="http://schemas.microsoft.com/office/powerpoint/2010/main" val="2170168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A198C8-83ED-4552-98ED-437EBA7FC325}"/>
              </a:ext>
            </a:extLst>
          </p:cNvPr>
          <p:cNvSpPr>
            <a:spLocks noGrp="1"/>
          </p:cNvSpPr>
          <p:nvPr>
            <p:ph type="title"/>
          </p:nvPr>
        </p:nvSpPr>
        <p:spPr/>
        <p:txBody>
          <a:bodyPr/>
          <a:lstStyle/>
          <a:p>
            <a:r>
              <a:rPr lang="zh-CN" altLang="en-US" dirty="0"/>
              <a:t>源数据</a:t>
            </a:r>
          </a:p>
        </p:txBody>
      </p:sp>
      <p:sp>
        <p:nvSpPr>
          <p:cNvPr id="3" name="内容占位符 2">
            <a:extLst>
              <a:ext uri="{FF2B5EF4-FFF2-40B4-BE49-F238E27FC236}">
                <a16:creationId xmlns:a16="http://schemas.microsoft.com/office/drawing/2014/main" id="{9778CBD4-F007-493D-9EEA-15513C2C6436}"/>
              </a:ext>
            </a:extLst>
          </p:cNvPr>
          <p:cNvSpPr>
            <a:spLocks noGrp="1"/>
          </p:cNvSpPr>
          <p:nvPr>
            <p:ph sz="quarter" idx="10"/>
          </p:nvPr>
        </p:nvSpPr>
        <p:spPr/>
        <p:txBody>
          <a:bodyPr/>
          <a:lstStyle/>
          <a:p>
            <a:r>
              <a:rPr lang="zh-CN" altLang="en-US" dirty="0"/>
              <a:t>常见的数据源：</a:t>
            </a:r>
            <a:endParaRPr lang="en-US" altLang="zh-CN" dirty="0"/>
          </a:p>
          <a:p>
            <a:pPr lvl="1"/>
            <a:r>
              <a:rPr lang="zh-CN" altLang="en-US" dirty="0"/>
              <a:t>流行的关系数据库系统：</a:t>
            </a:r>
            <a:r>
              <a:rPr lang="en-US" altLang="zh-CN" dirty="0"/>
              <a:t>Oracle</a:t>
            </a:r>
            <a:r>
              <a:rPr lang="zh-CN" altLang="en-US" dirty="0"/>
              <a:t>、</a:t>
            </a:r>
            <a:r>
              <a:rPr lang="en-US" altLang="zh-CN" dirty="0"/>
              <a:t>Sybase</a:t>
            </a:r>
            <a:r>
              <a:rPr lang="zh-CN" altLang="en-US" dirty="0"/>
              <a:t>、</a:t>
            </a:r>
            <a:r>
              <a:rPr lang="en-US" altLang="zh-CN" dirty="0"/>
              <a:t>SQL Server</a:t>
            </a:r>
            <a:r>
              <a:rPr lang="zh-CN" altLang="en-US" dirty="0"/>
              <a:t>、</a:t>
            </a:r>
            <a:r>
              <a:rPr lang="en-US" altLang="zh-CN" dirty="0"/>
              <a:t>DB2</a:t>
            </a:r>
            <a:r>
              <a:rPr lang="zh-CN" altLang="en-US" dirty="0"/>
              <a:t>等。</a:t>
            </a:r>
            <a:endParaRPr lang="en-US" altLang="zh-CN" dirty="0"/>
          </a:p>
          <a:p>
            <a:pPr lvl="1"/>
            <a:r>
              <a:rPr lang="zh-CN" altLang="en-US" dirty="0"/>
              <a:t>面向对象数据库系统：</a:t>
            </a:r>
            <a:r>
              <a:rPr lang="en-US" altLang="zh-CN" dirty="0"/>
              <a:t>Objectstore</a:t>
            </a:r>
            <a:r>
              <a:rPr lang="zh-CN" altLang="en-US" dirty="0"/>
              <a:t>等。</a:t>
            </a:r>
            <a:endParaRPr lang="en-US" altLang="zh-CN" dirty="0"/>
          </a:p>
          <a:p>
            <a:pPr lvl="1"/>
            <a:r>
              <a:rPr lang="zh-CN" altLang="en-US" dirty="0"/>
              <a:t>传统的桌面数据库系统：</a:t>
            </a:r>
            <a:r>
              <a:rPr lang="en-US" altLang="zh-CN" dirty="0"/>
              <a:t>foxbase</a:t>
            </a:r>
            <a:r>
              <a:rPr lang="zh-CN" altLang="en-US" dirty="0"/>
              <a:t>、</a:t>
            </a:r>
            <a:r>
              <a:rPr lang="en-US" altLang="zh-CN" dirty="0"/>
              <a:t>foxpro</a:t>
            </a:r>
            <a:r>
              <a:rPr lang="zh-CN" altLang="en-US" dirty="0"/>
              <a:t>等。</a:t>
            </a:r>
            <a:endParaRPr lang="en-US" altLang="zh-CN" dirty="0"/>
          </a:p>
          <a:p>
            <a:pPr lvl="1"/>
            <a:r>
              <a:rPr lang="zh-CN" altLang="en-US" dirty="0"/>
              <a:t>文件系统中的数据文件：</a:t>
            </a:r>
            <a:r>
              <a:rPr lang="en-US" altLang="zh-CN" dirty="0"/>
              <a:t>UNIX</a:t>
            </a:r>
            <a:r>
              <a:rPr lang="zh-CN" altLang="en-US" dirty="0"/>
              <a:t>、</a:t>
            </a:r>
            <a:r>
              <a:rPr lang="en-US" altLang="zh-CN" dirty="0"/>
              <a:t>WINDOWS</a:t>
            </a:r>
            <a:r>
              <a:rPr lang="zh-CN" altLang="en-US" dirty="0"/>
              <a:t>等。</a:t>
            </a:r>
            <a:endParaRPr lang="en-US" altLang="zh-CN" dirty="0"/>
          </a:p>
          <a:p>
            <a:pPr lvl="1"/>
            <a:r>
              <a:rPr lang="zh-CN" altLang="en-US" dirty="0"/>
              <a:t>其他数据源：</a:t>
            </a:r>
            <a:r>
              <a:rPr lang="en-US" altLang="zh-CN" dirty="0"/>
              <a:t>word</a:t>
            </a:r>
            <a:r>
              <a:rPr lang="zh-CN" altLang="en-US" dirty="0"/>
              <a:t>、</a:t>
            </a:r>
            <a:r>
              <a:rPr lang="en-US" altLang="zh-CN" dirty="0"/>
              <a:t>excel</a:t>
            </a:r>
            <a:r>
              <a:rPr lang="zh-CN" altLang="en-US" dirty="0"/>
              <a:t>等。</a:t>
            </a:r>
          </a:p>
          <a:p>
            <a:r>
              <a:rPr lang="zh-CN" altLang="en-US" dirty="0"/>
              <a:t>数据源是可以递归的</a:t>
            </a:r>
            <a:endParaRPr lang="en-US" altLang="zh-CN" dirty="0"/>
          </a:p>
          <a:p>
            <a:pPr lvl="1"/>
            <a:r>
              <a:rPr lang="zh-CN" altLang="en-US" dirty="0"/>
              <a:t>数据仓库的数据源可以是另一个数据仓库</a:t>
            </a:r>
            <a:r>
              <a:rPr lang="en-US" altLang="zh-CN" dirty="0"/>
              <a:t>(</a:t>
            </a:r>
            <a:r>
              <a:rPr lang="zh-CN" altLang="en-US" dirty="0"/>
              <a:t>或数据集市</a:t>
            </a:r>
            <a:r>
              <a:rPr lang="en-US" altLang="zh-CN" dirty="0"/>
              <a:t>)</a:t>
            </a:r>
            <a:r>
              <a:rPr lang="zh-CN" altLang="en-US" dirty="0"/>
              <a:t>或</a:t>
            </a:r>
            <a:r>
              <a:rPr lang="en-US" altLang="zh-CN" dirty="0"/>
              <a:t>OLAP</a:t>
            </a:r>
            <a:r>
              <a:rPr lang="zh-CN" altLang="en-US" dirty="0"/>
              <a:t>服务器。</a:t>
            </a:r>
          </a:p>
          <a:p>
            <a:pPr marL="432000" lvl="1" indent="0">
              <a:buNone/>
            </a:pPr>
            <a:endParaRPr lang="zh-CN" altLang="en-US" dirty="0"/>
          </a:p>
        </p:txBody>
      </p:sp>
    </p:spTree>
    <p:extLst>
      <p:ext uri="{BB962C8B-B14F-4D97-AF65-F5344CB8AC3E}">
        <p14:creationId xmlns:p14="http://schemas.microsoft.com/office/powerpoint/2010/main" val="148441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9F88D5-EAA1-40F4-AB3E-E1B35CE7C5D4}"/>
              </a:ext>
            </a:extLst>
          </p:cNvPr>
          <p:cNvSpPr>
            <a:spLocks noGrp="1"/>
          </p:cNvSpPr>
          <p:nvPr>
            <p:ph type="title"/>
          </p:nvPr>
        </p:nvSpPr>
        <p:spPr/>
        <p:txBody>
          <a:bodyPr/>
          <a:lstStyle/>
          <a:p>
            <a:r>
              <a:rPr lang="zh-CN" altLang="en-US" dirty="0"/>
              <a:t>仓库管理</a:t>
            </a:r>
            <a:r>
              <a:rPr lang="en-US" altLang="zh-CN" dirty="0"/>
              <a:t>——</a:t>
            </a:r>
            <a:r>
              <a:rPr lang="zh-CN" altLang="en-US" dirty="0"/>
              <a:t>数据建模</a:t>
            </a:r>
          </a:p>
        </p:txBody>
      </p:sp>
      <p:sp>
        <p:nvSpPr>
          <p:cNvPr id="3" name="内容占位符 2">
            <a:extLst>
              <a:ext uri="{FF2B5EF4-FFF2-40B4-BE49-F238E27FC236}">
                <a16:creationId xmlns:a16="http://schemas.microsoft.com/office/drawing/2014/main" id="{DBC866D0-C0AD-48D8-9585-8617BDF764FA}"/>
              </a:ext>
            </a:extLst>
          </p:cNvPr>
          <p:cNvSpPr>
            <a:spLocks noGrp="1"/>
          </p:cNvSpPr>
          <p:nvPr>
            <p:ph sz="quarter" idx="10"/>
          </p:nvPr>
        </p:nvSpPr>
        <p:spPr/>
        <p:txBody>
          <a:bodyPr/>
          <a:lstStyle/>
          <a:p>
            <a:r>
              <a:rPr lang="zh-CN" altLang="en-US" dirty="0"/>
              <a:t>数据建模</a:t>
            </a:r>
            <a:r>
              <a:rPr lang="zh-CN" altLang="en-US" dirty="0">
                <a:solidFill>
                  <a:schemeClr val="tx1"/>
                </a:solidFill>
              </a:rPr>
              <a:t>是建立数据仓库的数据模型，包括数据结构和数据操作：</a:t>
            </a:r>
            <a:endParaRPr lang="en-US" altLang="zh-CN" dirty="0">
              <a:solidFill>
                <a:schemeClr val="tx1"/>
              </a:solidFill>
            </a:endParaRPr>
          </a:p>
          <a:p>
            <a:pPr lvl="1">
              <a:lnSpc>
                <a:spcPct val="115000"/>
              </a:lnSpc>
              <a:spcBef>
                <a:spcPct val="15000"/>
              </a:spcBef>
            </a:pPr>
            <a:r>
              <a:rPr kumimoji="1" lang="zh-CN" altLang="en-US" dirty="0"/>
              <a:t>数据结构的任务：确定数据类型、内容、数据间的关系，描述数据的静态特征。</a:t>
            </a:r>
            <a:endParaRPr kumimoji="1" lang="en-US" altLang="zh-CN" dirty="0"/>
          </a:p>
          <a:p>
            <a:pPr lvl="1">
              <a:lnSpc>
                <a:spcPct val="115000"/>
              </a:lnSpc>
              <a:spcBef>
                <a:spcPct val="15000"/>
              </a:spcBef>
            </a:pPr>
            <a:r>
              <a:rPr kumimoji="1" lang="zh-CN" altLang="en-US" dirty="0"/>
              <a:t>数据操作的任务：确定对数据仓库中数据所允许的操作，如检索、计算等。</a:t>
            </a:r>
            <a:endParaRPr kumimoji="1" lang="en-US" altLang="zh-CN" dirty="0"/>
          </a:p>
          <a:p>
            <a:r>
              <a:rPr lang="zh-CN" altLang="en-US" dirty="0">
                <a:solidFill>
                  <a:schemeClr val="tx1"/>
                </a:solidFill>
              </a:rPr>
              <a:t>数据仓库的数据建模是适应决策用户使用的</a:t>
            </a:r>
            <a:r>
              <a:rPr lang="zh-CN" altLang="en-US" dirty="0"/>
              <a:t>逻辑数据模型。</a:t>
            </a:r>
            <a:endParaRPr lang="en-US" altLang="zh-CN" dirty="0"/>
          </a:p>
          <a:p>
            <a:r>
              <a:rPr lang="zh-CN" altLang="en-US" dirty="0">
                <a:solidFill>
                  <a:schemeClr val="tx1"/>
                </a:solidFill>
              </a:rPr>
              <a:t>数据仓库的数据模型</a:t>
            </a:r>
            <a:r>
              <a:rPr lang="zh-CN" altLang="en-US" dirty="0"/>
              <a:t>不同于</a:t>
            </a:r>
            <a:r>
              <a:rPr lang="zh-CN" altLang="en-US" dirty="0">
                <a:solidFill>
                  <a:schemeClr val="tx1"/>
                </a:solidFill>
              </a:rPr>
              <a:t>数据库的数据模型在于：</a:t>
            </a:r>
            <a:endParaRPr lang="en-US" altLang="zh-CN" dirty="0">
              <a:solidFill>
                <a:schemeClr val="tx1"/>
              </a:solidFill>
            </a:endParaRPr>
          </a:p>
          <a:p>
            <a:pPr lvl="1">
              <a:lnSpc>
                <a:spcPct val="115000"/>
              </a:lnSpc>
              <a:spcBef>
                <a:spcPct val="15000"/>
              </a:spcBef>
            </a:pPr>
            <a:r>
              <a:rPr kumimoji="1" lang="zh-CN" altLang="en-US" dirty="0"/>
              <a:t>数据仓库只为决策分析用，不包含事务处理的数据。</a:t>
            </a:r>
          </a:p>
          <a:p>
            <a:pPr lvl="1">
              <a:lnSpc>
                <a:spcPct val="115000"/>
              </a:lnSpc>
              <a:spcBef>
                <a:spcPct val="15000"/>
              </a:spcBef>
            </a:pPr>
            <a:r>
              <a:rPr kumimoji="1" lang="zh-CN" altLang="en-US" dirty="0"/>
              <a:t>数据仓库的增加了时间属性数据。</a:t>
            </a:r>
          </a:p>
          <a:p>
            <a:pPr lvl="1">
              <a:lnSpc>
                <a:spcPct val="115000"/>
              </a:lnSpc>
              <a:spcBef>
                <a:spcPct val="15000"/>
              </a:spcBef>
            </a:pPr>
            <a:r>
              <a:rPr kumimoji="1" lang="zh-CN" altLang="en-US" dirty="0"/>
              <a:t>数据仓库增加了一些综合数据。</a:t>
            </a:r>
            <a:endParaRPr kumimoji="1" lang="en-US" altLang="zh-CN" dirty="0"/>
          </a:p>
          <a:p>
            <a:pPr marL="360000" lvl="1" indent="-360000">
              <a:buFont typeface="Wingdings" panose="05000000000000000000" pitchFamily="2" charset="2"/>
              <a:buChar char=""/>
            </a:pPr>
            <a:r>
              <a:rPr lang="zh-CN" altLang="en-US" sz="2200" dirty="0"/>
              <a:t>数据模型</a:t>
            </a:r>
            <a:r>
              <a:rPr lang="zh-CN" altLang="en-US" sz="2200" dirty="0">
                <a:solidFill>
                  <a:srgbClr val="0000FF"/>
                </a:solidFill>
              </a:rPr>
              <a:t>不同于</a:t>
            </a:r>
            <a:r>
              <a:rPr lang="zh-CN" altLang="en-US" sz="2200" dirty="0"/>
              <a:t>数学模型：</a:t>
            </a:r>
            <a:endParaRPr lang="en-US" altLang="zh-CN" sz="2200" dirty="0"/>
          </a:p>
          <a:p>
            <a:pPr lvl="1">
              <a:lnSpc>
                <a:spcPct val="115000"/>
              </a:lnSpc>
              <a:spcBef>
                <a:spcPct val="15000"/>
              </a:spcBef>
            </a:pPr>
            <a:r>
              <a:rPr kumimoji="1" lang="zh-CN" altLang="en-US" dirty="0"/>
              <a:t>数据模型是对数据进行组织和存储结构的描述模型。如数据库的数据模型，数据仓库的数据模型。</a:t>
            </a:r>
            <a:endParaRPr kumimoji="1" lang="en-US" altLang="zh-CN" dirty="0"/>
          </a:p>
          <a:p>
            <a:pPr lvl="1">
              <a:lnSpc>
                <a:spcPct val="115000"/>
              </a:lnSpc>
              <a:spcBef>
                <a:spcPct val="15000"/>
              </a:spcBef>
            </a:pPr>
            <a:r>
              <a:rPr kumimoji="1" lang="zh-CN" altLang="en-US" dirty="0"/>
              <a:t>数学模型是对数据变量的关系建立方程的描述模型。如线性规划模型。</a:t>
            </a:r>
          </a:p>
          <a:p>
            <a:pPr marL="360000" lvl="1" indent="-360000">
              <a:buFont typeface="Wingdings" panose="05000000000000000000" pitchFamily="2" charset="2"/>
              <a:buChar char=""/>
            </a:pPr>
            <a:endParaRPr lang="zh-CN" altLang="en-US" sz="2200" dirty="0"/>
          </a:p>
          <a:p>
            <a:pPr lvl="1">
              <a:lnSpc>
                <a:spcPct val="115000"/>
              </a:lnSpc>
              <a:spcBef>
                <a:spcPct val="15000"/>
              </a:spcBef>
            </a:pPr>
            <a:endParaRPr kumimoji="1" lang="en-US" altLang="zh-CN" dirty="0"/>
          </a:p>
          <a:p>
            <a:pPr marL="0" indent="0">
              <a:buNone/>
            </a:pPr>
            <a:endParaRPr lang="zh-CN" altLang="en-US" dirty="0">
              <a:solidFill>
                <a:schemeClr val="tx1"/>
              </a:solidFill>
            </a:endParaRPr>
          </a:p>
          <a:p>
            <a:pPr lvl="1">
              <a:lnSpc>
                <a:spcPct val="115000"/>
              </a:lnSpc>
              <a:spcBef>
                <a:spcPct val="15000"/>
              </a:spcBef>
            </a:pPr>
            <a:endParaRPr kumimoji="1" lang="zh-CN" altLang="en-US" dirty="0"/>
          </a:p>
        </p:txBody>
      </p:sp>
    </p:spTree>
    <p:extLst>
      <p:ext uri="{BB962C8B-B14F-4D97-AF65-F5344CB8AC3E}">
        <p14:creationId xmlns:p14="http://schemas.microsoft.com/office/powerpoint/2010/main" val="1965314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1E3C7C-ACA8-40C9-9A86-8C101A36124D}"/>
              </a:ext>
            </a:extLst>
          </p:cNvPr>
          <p:cNvSpPr>
            <a:spLocks noGrp="1"/>
          </p:cNvSpPr>
          <p:nvPr>
            <p:ph type="title"/>
          </p:nvPr>
        </p:nvSpPr>
        <p:spPr/>
        <p:txBody>
          <a:bodyPr/>
          <a:lstStyle/>
          <a:p>
            <a:r>
              <a:rPr lang="zh-CN" altLang="en-US" dirty="0"/>
              <a:t>仓库</a:t>
            </a:r>
            <a:r>
              <a:rPr lang="zh-CN" altLang="en-US"/>
              <a:t>管理</a:t>
            </a:r>
            <a:r>
              <a:rPr lang="en-US" altLang="zh-CN"/>
              <a:t>——ETL</a:t>
            </a:r>
            <a:endParaRPr lang="zh-CN" altLang="en-US" dirty="0"/>
          </a:p>
        </p:txBody>
      </p:sp>
      <p:sp>
        <p:nvSpPr>
          <p:cNvPr id="3" name="内容占位符 2">
            <a:extLst>
              <a:ext uri="{FF2B5EF4-FFF2-40B4-BE49-F238E27FC236}">
                <a16:creationId xmlns:a16="http://schemas.microsoft.com/office/drawing/2014/main" id="{55B01412-272F-45F2-AEC9-9B8153B36D34}"/>
              </a:ext>
            </a:extLst>
          </p:cNvPr>
          <p:cNvSpPr>
            <a:spLocks noGrp="1"/>
          </p:cNvSpPr>
          <p:nvPr>
            <p:ph sz="quarter" idx="10"/>
          </p:nvPr>
        </p:nvSpPr>
        <p:spPr/>
        <p:txBody>
          <a:bodyPr/>
          <a:lstStyle/>
          <a:p>
            <a:r>
              <a:rPr lang="zh-CN" altLang="en-US" dirty="0"/>
              <a:t>数据抽取</a:t>
            </a:r>
            <a:r>
              <a:rPr lang="en-US" altLang="zh-CN" dirty="0"/>
              <a:t>Extraction</a:t>
            </a:r>
            <a:r>
              <a:rPr lang="zh-CN" altLang="en-US" dirty="0"/>
              <a:t>、转换</a:t>
            </a:r>
            <a:r>
              <a:rPr lang="en-US" altLang="zh-CN" dirty="0"/>
              <a:t>Transformation</a:t>
            </a:r>
            <a:r>
              <a:rPr lang="zh-CN" altLang="en-US" dirty="0"/>
              <a:t>、装载</a:t>
            </a:r>
            <a:r>
              <a:rPr lang="en-US" altLang="zh-CN" dirty="0"/>
              <a:t>loading</a:t>
            </a:r>
            <a:r>
              <a:rPr lang="zh-CN" altLang="en-US" dirty="0"/>
              <a:t>（</a:t>
            </a:r>
            <a:r>
              <a:rPr lang="en-US" altLang="zh-CN" dirty="0"/>
              <a:t>ETL</a:t>
            </a:r>
            <a:r>
              <a:rPr lang="zh-CN" altLang="en-US" dirty="0"/>
              <a:t>）</a:t>
            </a:r>
            <a:r>
              <a:rPr lang="zh-CN" altLang="en-US" dirty="0">
                <a:solidFill>
                  <a:schemeClr val="tx1"/>
                </a:solidFill>
              </a:rPr>
              <a:t>是建立数据仓库的重要步骤，需要花费开发数据仓库</a:t>
            </a:r>
            <a:r>
              <a:rPr lang="en-US" altLang="zh-CN" dirty="0">
                <a:solidFill>
                  <a:schemeClr val="tx1"/>
                </a:solidFill>
              </a:rPr>
              <a:t>70%</a:t>
            </a:r>
            <a:r>
              <a:rPr lang="zh-CN" altLang="en-US" dirty="0">
                <a:solidFill>
                  <a:schemeClr val="tx1"/>
                </a:solidFill>
              </a:rPr>
              <a:t>的工作量。</a:t>
            </a:r>
            <a:endParaRPr lang="en-US" altLang="zh-CN" dirty="0">
              <a:solidFill>
                <a:schemeClr val="tx1"/>
              </a:solidFill>
            </a:endParaRPr>
          </a:p>
          <a:p>
            <a:r>
              <a:rPr lang="zh-CN" altLang="en-US" dirty="0">
                <a:solidFill>
                  <a:schemeClr val="tx1"/>
                </a:solidFill>
              </a:rPr>
              <a:t>数据仓库中的数据，是通过在源数据中</a:t>
            </a:r>
            <a:r>
              <a:rPr lang="zh-CN" altLang="en-US" dirty="0"/>
              <a:t>抽取</a:t>
            </a:r>
            <a:r>
              <a:rPr lang="zh-CN" altLang="en-US" dirty="0">
                <a:solidFill>
                  <a:schemeClr val="tx1"/>
                </a:solidFill>
              </a:rPr>
              <a:t>，按数据仓库的</a:t>
            </a:r>
            <a:r>
              <a:rPr lang="zh-CN" altLang="en-US" dirty="0"/>
              <a:t>逻辑数据模型</a:t>
            </a:r>
            <a:r>
              <a:rPr lang="zh-CN" altLang="en-US" dirty="0">
                <a:solidFill>
                  <a:schemeClr val="tx1"/>
                </a:solidFill>
              </a:rPr>
              <a:t>的要求进行</a:t>
            </a:r>
            <a:r>
              <a:rPr lang="zh-CN" altLang="en-US" dirty="0"/>
              <a:t>转换</a:t>
            </a:r>
            <a:r>
              <a:rPr lang="zh-CN" altLang="en-US" dirty="0">
                <a:solidFill>
                  <a:schemeClr val="tx1"/>
                </a:solidFill>
              </a:rPr>
              <a:t>，再按</a:t>
            </a:r>
            <a:r>
              <a:rPr lang="zh-CN" altLang="en-US" dirty="0"/>
              <a:t>物理数据模型</a:t>
            </a:r>
            <a:r>
              <a:rPr lang="zh-CN" altLang="en-US" dirty="0">
                <a:solidFill>
                  <a:schemeClr val="tx1"/>
                </a:solidFill>
              </a:rPr>
              <a:t>的要求</a:t>
            </a:r>
            <a:r>
              <a:rPr lang="zh-CN" altLang="en-US" dirty="0"/>
              <a:t>装载</a:t>
            </a:r>
            <a:r>
              <a:rPr lang="zh-CN" altLang="en-US" dirty="0">
                <a:solidFill>
                  <a:schemeClr val="tx1"/>
                </a:solidFill>
              </a:rPr>
              <a:t>到数据仓库中去。即数据仓库需要将这些源数据经过抽取、转换和装载的过程，存储到数据仓库的数据模型中。</a:t>
            </a:r>
            <a:endParaRPr lang="en-US" altLang="zh-CN" dirty="0">
              <a:solidFill>
                <a:schemeClr val="tx1"/>
              </a:solidFill>
            </a:endParaRPr>
          </a:p>
          <a:p>
            <a:r>
              <a:rPr lang="zh-CN" altLang="en-US" dirty="0">
                <a:solidFill>
                  <a:schemeClr val="tx1"/>
                </a:solidFill>
              </a:rPr>
              <a:t>抽取</a:t>
            </a:r>
            <a:r>
              <a:rPr lang="en-US" altLang="zh-CN" dirty="0">
                <a:solidFill>
                  <a:schemeClr val="tx1"/>
                </a:solidFill>
              </a:rPr>
              <a:t>/</a:t>
            </a:r>
            <a:r>
              <a:rPr lang="zh-CN" altLang="en-US" dirty="0">
                <a:solidFill>
                  <a:schemeClr val="tx1"/>
                </a:solidFill>
              </a:rPr>
              <a:t>转换</a:t>
            </a:r>
            <a:r>
              <a:rPr lang="en-US" altLang="zh-CN" dirty="0">
                <a:solidFill>
                  <a:schemeClr val="tx1"/>
                </a:solidFill>
              </a:rPr>
              <a:t>/</a:t>
            </a:r>
            <a:r>
              <a:rPr lang="zh-CN" altLang="en-US" dirty="0">
                <a:solidFill>
                  <a:schemeClr val="tx1"/>
                </a:solidFill>
              </a:rPr>
              <a:t>装载的</a:t>
            </a:r>
            <a:r>
              <a:rPr lang="zh-CN" altLang="en-US" dirty="0"/>
              <a:t>实现</a:t>
            </a:r>
            <a:endParaRPr lang="en-US" altLang="zh-CN" sz="2000" dirty="0"/>
          </a:p>
          <a:p>
            <a:pPr lvl="1"/>
            <a:r>
              <a:rPr lang="zh-CN" altLang="en-US" dirty="0"/>
              <a:t>开发将数据抽取、转换并装载到数据仓库中所需的程序；</a:t>
            </a:r>
            <a:endParaRPr lang="en-US" altLang="zh-CN" sz="1800" dirty="0"/>
          </a:p>
          <a:p>
            <a:pPr lvl="1"/>
            <a:r>
              <a:rPr lang="zh-CN" altLang="en-US" sz="2000" dirty="0"/>
              <a:t>目前各数据仓库供应商均提供</a:t>
            </a:r>
            <a:r>
              <a:rPr lang="en-US" altLang="zh-CN" sz="2000" dirty="0"/>
              <a:t>ETL</a:t>
            </a:r>
            <a:r>
              <a:rPr lang="zh-CN" altLang="en-US" sz="2000" dirty="0"/>
              <a:t>工具，如</a:t>
            </a:r>
            <a:r>
              <a:rPr lang="en-US" altLang="zh-CN" sz="2000" dirty="0"/>
              <a:t>Oracle</a:t>
            </a:r>
            <a:r>
              <a:rPr lang="zh-CN" altLang="en-US" sz="2000" dirty="0"/>
              <a:t>公司 </a:t>
            </a:r>
            <a:r>
              <a:rPr lang="en-US" altLang="zh-CN" sz="2000" dirty="0"/>
              <a:t>OWB(Oracle Warehouse Build ) </a:t>
            </a:r>
            <a:r>
              <a:rPr lang="zh-CN" altLang="en-US" sz="2000" dirty="0"/>
              <a:t>；</a:t>
            </a:r>
          </a:p>
          <a:p>
            <a:endParaRPr lang="en-US" altLang="zh-CN" dirty="0">
              <a:solidFill>
                <a:schemeClr val="tx1"/>
              </a:solidFill>
            </a:endParaRPr>
          </a:p>
          <a:p>
            <a:endParaRPr lang="en-US" altLang="zh-CN" dirty="0">
              <a:solidFill>
                <a:schemeClr val="tx1"/>
              </a:solidFill>
            </a:endParaRPr>
          </a:p>
          <a:p>
            <a:endParaRPr lang="zh-CN" altLang="en-US" dirty="0">
              <a:solidFill>
                <a:schemeClr val="tx1"/>
              </a:solidFill>
            </a:endParaRPr>
          </a:p>
        </p:txBody>
      </p:sp>
    </p:spTree>
    <p:extLst>
      <p:ext uri="{BB962C8B-B14F-4D97-AF65-F5344CB8AC3E}">
        <p14:creationId xmlns:p14="http://schemas.microsoft.com/office/powerpoint/2010/main" val="156079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E13B3E-2F61-4A14-9389-9F5F7A80FE72}"/>
              </a:ext>
            </a:extLst>
          </p:cNvPr>
          <p:cNvSpPr>
            <a:spLocks noGrp="1"/>
          </p:cNvSpPr>
          <p:nvPr>
            <p:ph type="title"/>
          </p:nvPr>
        </p:nvSpPr>
        <p:spPr/>
        <p:txBody>
          <a:bodyPr/>
          <a:lstStyle/>
          <a:p>
            <a:r>
              <a:rPr lang="zh-CN" altLang="en-US" dirty="0"/>
              <a:t>引例</a:t>
            </a:r>
          </a:p>
        </p:txBody>
      </p:sp>
      <p:sp>
        <p:nvSpPr>
          <p:cNvPr id="3" name="内容占位符 2">
            <a:extLst>
              <a:ext uri="{FF2B5EF4-FFF2-40B4-BE49-F238E27FC236}">
                <a16:creationId xmlns:a16="http://schemas.microsoft.com/office/drawing/2014/main" id="{CAE15642-6031-45D7-A4D0-5904F9C9683E}"/>
              </a:ext>
            </a:extLst>
          </p:cNvPr>
          <p:cNvSpPr>
            <a:spLocks noGrp="1"/>
          </p:cNvSpPr>
          <p:nvPr>
            <p:ph sz="quarter" idx="10"/>
          </p:nvPr>
        </p:nvSpPr>
        <p:spPr/>
        <p:txBody>
          <a:bodyPr/>
          <a:lstStyle/>
          <a:p>
            <a:r>
              <a:rPr lang="zh-CN" altLang="en-US" sz="2000" dirty="0">
                <a:solidFill>
                  <a:schemeClr val="tx1"/>
                </a:solidFill>
              </a:rPr>
              <a:t>美国的沃尔玛（</a:t>
            </a:r>
            <a:r>
              <a:rPr lang="en-US" altLang="zh-CN" sz="2000" dirty="0">
                <a:solidFill>
                  <a:schemeClr val="tx1"/>
                </a:solidFill>
              </a:rPr>
              <a:t>Wal*Mart</a:t>
            </a:r>
            <a:r>
              <a:rPr lang="zh-CN" altLang="en-US" sz="2000" dirty="0">
                <a:solidFill>
                  <a:schemeClr val="tx1"/>
                </a:solidFill>
              </a:rPr>
              <a:t>）是世界最大的零售商。沃尔玛的创始人萨姆．沃尔顿：</a:t>
            </a:r>
            <a:r>
              <a:rPr lang="zh-CN" altLang="en-US" sz="2000" dirty="0">
                <a:solidFill>
                  <a:schemeClr val="tx1"/>
                </a:solidFill>
                <a:latin typeface="Arial" panose="020B0604020202020204" pitchFamily="34" charset="0"/>
              </a:rPr>
              <a:t>“</a:t>
            </a:r>
            <a:r>
              <a:rPr lang="zh-CN" altLang="en-US" sz="2000" dirty="0">
                <a:solidFill>
                  <a:schemeClr val="tx1"/>
                </a:solidFill>
              </a:rPr>
              <a:t>我总是喜欢尽快得到那些</a:t>
            </a:r>
            <a:r>
              <a:rPr lang="zh-CN" altLang="en-US" sz="2000" dirty="0">
                <a:effectLst>
                  <a:outerShdw blurRad="38100" dist="38100" dir="2700000" algn="tl">
                    <a:srgbClr val="000000">
                      <a:alpha val="43137"/>
                    </a:srgbClr>
                  </a:outerShdw>
                </a:effectLst>
              </a:rPr>
              <a:t>数据</a:t>
            </a:r>
            <a:r>
              <a:rPr lang="zh-CN" altLang="en-US" sz="2000" dirty="0">
                <a:solidFill>
                  <a:schemeClr val="tx1"/>
                </a:solidFill>
              </a:rPr>
              <a:t>、我们越快得到那些</a:t>
            </a:r>
            <a:r>
              <a:rPr lang="zh-CN" altLang="en-US" sz="2000" dirty="0">
                <a:effectLst>
                  <a:outerShdw blurRad="38100" dist="38100" dir="2700000" algn="tl">
                    <a:srgbClr val="000000">
                      <a:alpha val="43137"/>
                    </a:srgbClr>
                  </a:outerShdw>
                </a:effectLst>
              </a:rPr>
              <a:t>信息</a:t>
            </a:r>
            <a:r>
              <a:rPr lang="zh-CN" altLang="en-US" sz="2000" dirty="0">
                <a:solidFill>
                  <a:schemeClr val="tx1"/>
                </a:solidFill>
              </a:rPr>
              <a:t>、我们就能越快据此采取</a:t>
            </a:r>
            <a:r>
              <a:rPr lang="zh-CN" altLang="en-US" sz="2000" dirty="0">
                <a:effectLst>
                  <a:outerShdw blurRad="38100" dist="38100" dir="2700000" algn="tl">
                    <a:srgbClr val="000000">
                      <a:alpha val="43137"/>
                    </a:srgbClr>
                  </a:outerShdw>
                </a:effectLst>
              </a:rPr>
              <a:t>行动</a:t>
            </a:r>
            <a:r>
              <a:rPr lang="zh-CN" altLang="en-US" sz="2000" dirty="0">
                <a:solidFill>
                  <a:schemeClr val="tx1"/>
                </a:solidFill>
              </a:rPr>
              <a:t>，这个系统已经成为我们的一个重要工具</a:t>
            </a:r>
            <a:r>
              <a:rPr lang="zh-CN" altLang="en-US" sz="2000" dirty="0">
                <a:solidFill>
                  <a:schemeClr val="tx1"/>
                </a:solidFill>
                <a:latin typeface="Arial" panose="020B0604020202020204" pitchFamily="34" charset="0"/>
              </a:rPr>
              <a:t>”</a:t>
            </a:r>
            <a:r>
              <a:rPr lang="zh-CN" altLang="en-US" sz="2000" dirty="0">
                <a:solidFill>
                  <a:schemeClr val="tx1"/>
                </a:solidFill>
              </a:rPr>
              <a:t>。</a:t>
            </a:r>
            <a:endParaRPr lang="en-US" altLang="zh-CN" sz="2000" dirty="0">
              <a:solidFill>
                <a:schemeClr val="tx1"/>
              </a:solidFill>
            </a:endParaRPr>
          </a:p>
          <a:p>
            <a:r>
              <a:rPr lang="en-US" altLang="zh-CN" sz="2000" dirty="0">
                <a:solidFill>
                  <a:schemeClr val="tx1"/>
                </a:solidFill>
              </a:rPr>
              <a:t>Wal*Mart</a:t>
            </a:r>
            <a:r>
              <a:rPr lang="zh-CN" altLang="en-US" sz="2000" dirty="0">
                <a:solidFill>
                  <a:schemeClr val="tx1"/>
                </a:solidFill>
              </a:rPr>
              <a:t>于上世纪</a:t>
            </a:r>
            <a:r>
              <a:rPr lang="en-US" altLang="zh-CN" sz="2000" dirty="0">
                <a:solidFill>
                  <a:schemeClr val="tx1"/>
                </a:solidFill>
              </a:rPr>
              <a:t>80</a:t>
            </a:r>
            <a:r>
              <a:rPr lang="zh-CN" altLang="en-US" sz="2000" dirty="0">
                <a:solidFill>
                  <a:schemeClr val="tx1"/>
                </a:solidFill>
              </a:rPr>
              <a:t>年代建立了基于</a:t>
            </a:r>
            <a:r>
              <a:rPr lang="en-US" altLang="zh-CN" sz="2000" dirty="0">
                <a:solidFill>
                  <a:schemeClr val="tx1"/>
                </a:solidFill>
              </a:rPr>
              <a:t>NCR Teradata</a:t>
            </a:r>
            <a:r>
              <a:rPr lang="zh-CN" altLang="en-US" sz="2000" dirty="0">
                <a:solidFill>
                  <a:schemeClr val="tx1"/>
                </a:solidFill>
              </a:rPr>
              <a:t>数据仓库的决策支持系统，它是世界上第二大的数据仓库系统，总容量达到</a:t>
            </a:r>
            <a:r>
              <a:rPr lang="en-US" altLang="zh-CN" sz="2000" dirty="0">
                <a:solidFill>
                  <a:schemeClr val="tx1"/>
                </a:solidFill>
              </a:rPr>
              <a:t>170TB</a:t>
            </a:r>
            <a:r>
              <a:rPr lang="zh-CN" altLang="en-US" sz="2000" dirty="0">
                <a:solidFill>
                  <a:schemeClr val="tx1"/>
                </a:solidFill>
              </a:rPr>
              <a:t>以上。强大的数据仓库系统将世界</a:t>
            </a:r>
            <a:r>
              <a:rPr lang="en-US" altLang="zh-CN" sz="2000" dirty="0">
                <a:solidFill>
                  <a:schemeClr val="tx1"/>
                </a:solidFill>
              </a:rPr>
              <a:t>4000</a:t>
            </a:r>
            <a:r>
              <a:rPr lang="zh-CN" altLang="en-US" sz="2000" dirty="0">
                <a:solidFill>
                  <a:schemeClr val="tx1"/>
                </a:solidFill>
              </a:rPr>
              <a:t>多家分店的每一笔业务数据汇总到一起，让决策者能够在很短的时间里获得准确和及时的信息，并做出正确和有效的经营决策。利用数据仓库，沃尔玛对商品进行市场类组分析，即分析哪些商品顾客最有希望一起购买。一个意外的发现就是：跟尿布一起购买最多的商品竟是啤酒！按常规思维，尿布与啤酒风马牛不相及，若不是借助于数据仓库系统，商家决不可能发现隐藏在背后的事实。</a:t>
            </a:r>
            <a:endParaRPr lang="zh-CN" altLang="en-US" dirty="0">
              <a:solidFill>
                <a:schemeClr val="tx1"/>
              </a:solidFill>
            </a:endParaRPr>
          </a:p>
        </p:txBody>
      </p:sp>
      <p:sp>
        <p:nvSpPr>
          <p:cNvPr id="4" name="矩形 3">
            <a:extLst>
              <a:ext uri="{FF2B5EF4-FFF2-40B4-BE49-F238E27FC236}">
                <a16:creationId xmlns:a16="http://schemas.microsoft.com/office/drawing/2014/main" id="{8F552469-BF5C-4834-BE99-64FC05F05A38}"/>
              </a:ext>
            </a:extLst>
          </p:cNvPr>
          <p:cNvSpPr/>
          <p:nvPr/>
        </p:nvSpPr>
        <p:spPr>
          <a:xfrm>
            <a:off x="8985651" y="154002"/>
            <a:ext cx="3207929" cy="400110"/>
          </a:xfrm>
          <a:prstGeom prst="rect">
            <a:avLst/>
          </a:prstGeom>
        </p:spPr>
        <p:txBody>
          <a:bodyPr wrap="non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DW1 </a:t>
            </a:r>
            <a:r>
              <a:rPr lang="zh-CN" altLang="en-US" sz="2000" b="1" dirty="0">
                <a:solidFill>
                  <a:schemeClr val="bg1"/>
                </a:solidFill>
                <a:latin typeface="微软雅黑" panose="020B0503020204020204" pitchFamily="34" charset="-122"/>
                <a:ea typeface="微软雅黑" panose="020B0503020204020204" pitchFamily="34" charset="-122"/>
              </a:rPr>
              <a:t>数据仓库的基本概念</a:t>
            </a:r>
          </a:p>
        </p:txBody>
      </p:sp>
    </p:spTree>
    <p:extLst>
      <p:ext uri="{BB962C8B-B14F-4D97-AF65-F5344CB8AC3E}">
        <p14:creationId xmlns:p14="http://schemas.microsoft.com/office/powerpoint/2010/main" val="2519372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B9EB0-8C6E-45FF-8597-936C0A1E9439}"/>
              </a:ext>
            </a:extLst>
          </p:cNvPr>
          <p:cNvSpPr>
            <a:spLocks noGrp="1"/>
          </p:cNvSpPr>
          <p:nvPr>
            <p:ph type="title"/>
          </p:nvPr>
        </p:nvSpPr>
        <p:spPr/>
        <p:txBody>
          <a:bodyPr/>
          <a:lstStyle/>
          <a:p>
            <a:r>
              <a:rPr lang="zh-CN" altLang="en-US" dirty="0"/>
              <a:t>仓库管理</a:t>
            </a:r>
            <a:r>
              <a:rPr lang="en-US" altLang="zh-CN" dirty="0"/>
              <a:t>——</a:t>
            </a:r>
            <a:r>
              <a:rPr lang="zh-CN" altLang="en-US" dirty="0"/>
              <a:t>元数据</a:t>
            </a:r>
          </a:p>
        </p:txBody>
      </p:sp>
      <p:sp>
        <p:nvSpPr>
          <p:cNvPr id="3" name="内容占位符 2">
            <a:extLst>
              <a:ext uri="{FF2B5EF4-FFF2-40B4-BE49-F238E27FC236}">
                <a16:creationId xmlns:a16="http://schemas.microsoft.com/office/drawing/2014/main" id="{14F35DE8-DDBE-4320-99C5-E664ECCA131C}"/>
              </a:ext>
            </a:extLst>
          </p:cNvPr>
          <p:cNvSpPr>
            <a:spLocks noGrp="1"/>
          </p:cNvSpPr>
          <p:nvPr>
            <p:ph sz="quarter" idx="10"/>
          </p:nvPr>
        </p:nvSpPr>
        <p:spPr/>
        <p:txBody>
          <a:bodyPr/>
          <a:lstStyle/>
          <a:p>
            <a:r>
              <a:rPr lang="zh-CN" altLang="en-US" dirty="0"/>
              <a:t>元数据</a:t>
            </a:r>
            <a:r>
              <a:rPr lang="zh-CN" altLang="en-US" dirty="0">
                <a:solidFill>
                  <a:schemeClr val="tx1"/>
                </a:solidFill>
              </a:rPr>
              <a:t>是“关于数据的数据”，它定义了数据仓库有什么，指明了数据仓库中数据的内容和位置，刻画了数据的抽取和转换规则，存储了与数据仓库主题有关的各种商业信息，而且整个数据仓库的运行都是基于元数据的。</a:t>
            </a:r>
            <a:endParaRPr lang="en-US" altLang="zh-CN" dirty="0">
              <a:solidFill>
                <a:schemeClr val="tx1"/>
              </a:solidFill>
            </a:endParaRPr>
          </a:p>
          <a:p>
            <a:r>
              <a:rPr lang="zh-CN" altLang="en-US" dirty="0">
                <a:solidFill>
                  <a:schemeClr val="tx1"/>
                </a:solidFill>
              </a:rPr>
              <a:t>元数据可以</a:t>
            </a:r>
            <a:r>
              <a:rPr lang="zh-CN" altLang="en-US" dirty="0"/>
              <a:t>分类</a:t>
            </a:r>
            <a:r>
              <a:rPr lang="zh-CN" altLang="en-US" dirty="0">
                <a:solidFill>
                  <a:schemeClr val="tx1"/>
                </a:solidFill>
              </a:rPr>
              <a:t>：</a:t>
            </a:r>
            <a:endParaRPr lang="en-US" altLang="zh-CN" dirty="0">
              <a:solidFill>
                <a:schemeClr val="tx1"/>
              </a:solidFill>
            </a:endParaRPr>
          </a:p>
          <a:p>
            <a:pPr lvl="1"/>
            <a:r>
              <a:rPr lang="zh-CN" altLang="en-US" dirty="0">
                <a:solidFill>
                  <a:schemeClr val="tx1"/>
                </a:solidFill>
              </a:rPr>
              <a:t>关于数据源的元数据</a:t>
            </a:r>
            <a:endParaRPr lang="en-US" altLang="zh-CN" dirty="0">
              <a:solidFill>
                <a:schemeClr val="tx1"/>
              </a:solidFill>
            </a:endParaRPr>
          </a:p>
          <a:p>
            <a:pPr lvl="1"/>
            <a:r>
              <a:rPr lang="zh-CN" altLang="en-US" dirty="0">
                <a:solidFill>
                  <a:schemeClr val="tx1"/>
                </a:solidFill>
              </a:rPr>
              <a:t>关于数据模型的元数据</a:t>
            </a:r>
            <a:endParaRPr lang="en-US" altLang="zh-CN" dirty="0">
              <a:solidFill>
                <a:schemeClr val="tx1"/>
              </a:solidFill>
            </a:endParaRPr>
          </a:p>
          <a:p>
            <a:pPr lvl="1"/>
            <a:r>
              <a:rPr lang="zh-CN" altLang="en-US" dirty="0">
                <a:solidFill>
                  <a:schemeClr val="tx1"/>
                </a:solidFill>
              </a:rPr>
              <a:t>关于数据源与数据仓库映射的元数据</a:t>
            </a:r>
            <a:endParaRPr lang="en-US" altLang="zh-CN" dirty="0">
              <a:solidFill>
                <a:schemeClr val="tx1"/>
              </a:solidFill>
            </a:endParaRPr>
          </a:p>
          <a:p>
            <a:pPr lvl="1"/>
            <a:r>
              <a:rPr lang="zh-CN" altLang="en-US" dirty="0">
                <a:solidFill>
                  <a:schemeClr val="tx1"/>
                </a:solidFill>
              </a:rPr>
              <a:t>关于数据仓库使用的元数据</a:t>
            </a:r>
          </a:p>
          <a:p>
            <a:endParaRPr lang="zh-CN" altLang="en-US" dirty="0">
              <a:solidFill>
                <a:schemeClr val="tx1"/>
              </a:solidFill>
            </a:endParaRPr>
          </a:p>
        </p:txBody>
      </p:sp>
    </p:spTree>
    <p:extLst>
      <p:ext uri="{BB962C8B-B14F-4D97-AF65-F5344CB8AC3E}">
        <p14:creationId xmlns:p14="http://schemas.microsoft.com/office/powerpoint/2010/main" val="3511097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BA363-3F87-4225-9165-91ED0FE295B1}"/>
              </a:ext>
            </a:extLst>
          </p:cNvPr>
          <p:cNvSpPr>
            <a:spLocks noGrp="1"/>
          </p:cNvSpPr>
          <p:nvPr>
            <p:ph type="title"/>
          </p:nvPr>
        </p:nvSpPr>
        <p:spPr/>
        <p:txBody>
          <a:bodyPr/>
          <a:lstStyle/>
          <a:p>
            <a:r>
              <a:rPr lang="zh-CN" altLang="en-US" dirty="0"/>
              <a:t>仓库管理</a:t>
            </a:r>
            <a:r>
              <a:rPr lang="en-US" altLang="zh-CN" dirty="0"/>
              <a:t>——</a:t>
            </a:r>
            <a:r>
              <a:rPr lang="zh-CN" altLang="en-US" dirty="0"/>
              <a:t>元数据（续）</a:t>
            </a:r>
          </a:p>
        </p:txBody>
      </p:sp>
      <p:sp>
        <p:nvSpPr>
          <p:cNvPr id="3" name="内容占位符 2">
            <a:extLst>
              <a:ext uri="{FF2B5EF4-FFF2-40B4-BE49-F238E27FC236}">
                <a16:creationId xmlns:a16="http://schemas.microsoft.com/office/drawing/2014/main" id="{F35DB56A-5BB0-4D33-A847-DFA0967A6BDA}"/>
              </a:ext>
            </a:extLst>
          </p:cNvPr>
          <p:cNvSpPr>
            <a:spLocks noGrp="1"/>
          </p:cNvSpPr>
          <p:nvPr>
            <p:ph sz="quarter" idx="10"/>
          </p:nvPr>
        </p:nvSpPr>
        <p:spPr/>
        <p:txBody>
          <a:bodyPr/>
          <a:lstStyle/>
          <a:p>
            <a:r>
              <a:rPr lang="zh-CN" altLang="en-US" dirty="0"/>
              <a:t>关于数据源的元数据：</a:t>
            </a:r>
            <a:r>
              <a:rPr lang="zh-CN" altLang="en-US" dirty="0">
                <a:solidFill>
                  <a:schemeClr val="tx1"/>
                </a:solidFill>
              </a:rPr>
              <a:t>这类元数据是对不同平台上的数据源的物理结构和含义的描述。</a:t>
            </a:r>
            <a:endParaRPr lang="en-US" altLang="zh-CN" dirty="0">
              <a:solidFill>
                <a:schemeClr val="tx1"/>
              </a:solidFill>
            </a:endParaRPr>
          </a:p>
          <a:p>
            <a:r>
              <a:rPr lang="zh-CN" altLang="en-US" dirty="0"/>
              <a:t>具体为：</a:t>
            </a:r>
            <a:endParaRPr lang="en-US" altLang="zh-CN" dirty="0"/>
          </a:p>
          <a:p>
            <a:pPr lvl="1"/>
            <a:r>
              <a:rPr lang="zh-CN" altLang="en-US" dirty="0"/>
              <a:t>数据源中所有物理数据结构，包括所有的数据项及数据类型。</a:t>
            </a:r>
            <a:endParaRPr lang="en-US" altLang="zh-CN" dirty="0"/>
          </a:p>
          <a:p>
            <a:pPr lvl="1"/>
            <a:r>
              <a:rPr lang="zh-CN" altLang="en-US" dirty="0"/>
              <a:t>所有数据项的业务定义。</a:t>
            </a:r>
            <a:endParaRPr lang="en-US" altLang="zh-CN" dirty="0"/>
          </a:p>
          <a:p>
            <a:pPr lvl="1"/>
            <a:r>
              <a:rPr lang="zh-CN" altLang="en-US" dirty="0"/>
              <a:t>每个数据项更新的频率，以及由谁或那个过程更新的说明。</a:t>
            </a:r>
            <a:endParaRPr lang="en-US" altLang="zh-CN" dirty="0"/>
          </a:p>
          <a:p>
            <a:pPr lvl="1"/>
            <a:r>
              <a:rPr lang="zh-CN" altLang="en-US" dirty="0"/>
              <a:t>每个数据项的有效值。</a:t>
            </a:r>
          </a:p>
          <a:p>
            <a:endParaRPr lang="zh-CN" altLang="en-US" dirty="0"/>
          </a:p>
        </p:txBody>
      </p:sp>
    </p:spTree>
    <p:extLst>
      <p:ext uri="{BB962C8B-B14F-4D97-AF65-F5344CB8AC3E}">
        <p14:creationId xmlns:p14="http://schemas.microsoft.com/office/powerpoint/2010/main" val="3612828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C710B-7DCF-4C24-BCB7-F420C7262D92}"/>
              </a:ext>
            </a:extLst>
          </p:cNvPr>
          <p:cNvSpPr>
            <a:spLocks noGrp="1"/>
          </p:cNvSpPr>
          <p:nvPr>
            <p:ph type="title"/>
          </p:nvPr>
        </p:nvSpPr>
        <p:spPr/>
        <p:txBody>
          <a:bodyPr/>
          <a:lstStyle/>
          <a:p>
            <a:r>
              <a:rPr lang="zh-CN" altLang="en-US" dirty="0"/>
              <a:t>仓库管理</a:t>
            </a:r>
            <a:r>
              <a:rPr lang="en-US" altLang="zh-CN" dirty="0"/>
              <a:t>——</a:t>
            </a:r>
            <a:r>
              <a:rPr lang="zh-CN" altLang="en-US" dirty="0"/>
              <a:t>元数据（续）</a:t>
            </a:r>
          </a:p>
        </p:txBody>
      </p:sp>
      <p:sp>
        <p:nvSpPr>
          <p:cNvPr id="3" name="内容占位符 2">
            <a:extLst>
              <a:ext uri="{FF2B5EF4-FFF2-40B4-BE49-F238E27FC236}">
                <a16:creationId xmlns:a16="http://schemas.microsoft.com/office/drawing/2014/main" id="{E9E19478-7C79-489E-ADC9-3E3E4941F8FB}"/>
              </a:ext>
            </a:extLst>
          </p:cNvPr>
          <p:cNvSpPr>
            <a:spLocks noGrp="1"/>
          </p:cNvSpPr>
          <p:nvPr>
            <p:ph sz="quarter" idx="10"/>
          </p:nvPr>
        </p:nvSpPr>
        <p:spPr/>
        <p:txBody>
          <a:bodyPr/>
          <a:lstStyle/>
          <a:p>
            <a:r>
              <a:rPr kumimoji="1" lang="zh-CN" altLang="en-US" dirty="0"/>
              <a:t>关于数据模型的元数据：</a:t>
            </a:r>
            <a:r>
              <a:rPr kumimoji="1" lang="zh-CN" altLang="en-US" dirty="0">
                <a:solidFill>
                  <a:schemeClr val="tx1"/>
                </a:solidFill>
              </a:rPr>
              <a:t>这类元数据描述了数据仓库中有什么数据以及数据之间的关系，它们是用户使用管理数据仓库的基础。这种的元数据可以支持用户从数据仓库中获取数据。</a:t>
            </a:r>
            <a:endParaRPr kumimoji="1" lang="en-US" altLang="zh-CN" dirty="0">
              <a:solidFill>
                <a:schemeClr val="tx1"/>
              </a:solidFill>
            </a:endParaRPr>
          </a:p>
          <a:p>
            <a:r>
              <a:rPr lang="zh-CN" altLang="en-US" dirty="0"/>
              <a:t>例如：</a:t>
            </a:r>
            <a:r>
              <a:rPr lang="zh-CN" altLang="en-US" dirty="0">
                <a:solidFill>
                  <a:schemeClr val="tx1"/>
                </a:solidFill>
              </a:rPr>
              <a:t>雇员与技能之间的关系</a:t>
            </a:r>
          </a:p>
          <a:p>
            <a:pPr marL="0" indent="0">
              <a:buNone/>
            </a:pPr>
            <a:endParaRPr kumimoji="1" lang="zh-CN" altLang="en-US" sz="2400" dirty="0">
              <a:solidFill>
                <a:schemeClr val="tx1"/>
              </a:solidFill>
            </a:endParaRPr>
          </a:p>
          <a:p>
            <a:endParaRPr lang="zh-CN" altLang="en-US" dirty="0"/>
          </a:p>
        </p:txBody>
      </p:sp>
      <p:graphicFrame>
        <p:nvGraphicFramePr>
          <p:cNvPr id="4" name="Object 4">
            <a:extLst>
              <a:ext uri="{FF2B5EF4-FFF2-40B4-BE49-F238E27FC236}">
                <a16:creationId xmlns:a16="http://schemas.microsoft.com/office/drawing/2014/main" id="{C3C17587-A591-47CC-B3AE-91F4576E5E35}"/>
              </a:ext>
            </a:extLst>
          </p:cNvPr>
          <p:cNvGraphicFramePr>
            <a:graphicFrameLocks noChangeAspect="1"/>
          </p:cNvGraphicFramePr>
          <p:nvPr>
            <p:extLst>
              <p:ext uri="{D42A27DB-BD31-4B8C-83A1-F6EECF244321}">
                <p14:modId xmlns:p14="http://schemas.microsoft.com/office/powerpoint/2010/main" val="1666862132"/>
              </p:ext>
            </p:extLst>
          </p:nvPr>
        </p:nvGraphicFramePr>
        <p:xfrm>
          <a:off x="155122" y="3679421"/>
          <a:ext cx="4591050" cy="1616075"/>
        </p:xfrm>
        <a:graphic>
          <a:graphicData uri="http://schemas.openxmlformats.org/presentationml/2006/ole">
            <mc:AlternateContent xmlns:mc="http://schemas.openxmlformats.org/markup-compatibility/2006">
              <mc:Choice xmlns:v="urn:schemas-microsoft-com:vml" Requires="v">
                <p:oleObj spid="_x0000_s5224" r:id="rId3" imgW="3011424" imgH="725424" progId="Visio.Drawing.6">
                  <p:embed/>
                </p:oleObj>
              </mc:Choice>
              <mc:Fallback>
                <p:oleObj r:id="rId3" imgW="3011424" imgH="725424" progId="Visio.Drawing.6">
                  <p:embed/>
                  <p:pic>
                    <p:nvPicPr>
                      <p:cNvPr id="163844" name="Object 4">
                        <a:extLst>
                          <a:ext uri="{FF2B5EF4-FFF2-40B4-BE49-F238E27FC236}">
                            <a16:creationId xmlns:a16="http://schemas.microsoft.com/office/drawing/2014/main" id="{349EE8AE-0090-473F-ADB3-F250607865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22" y="3679421"/>
                        <a:ext cx="4591050" cy="161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6">
            <a:extLst>
              <a:ext uri="{FF2B5EF4-FFF2-40B4-BE49-F238E27FC236}">
                <a16:creationId xmlns:a16="http://schemas.microsoft.com/office/drawing/2014/main" id="{E5FD8E4E-6C00-4921-84C0-FF12A1C59641}"/>
              </a:ext>
            </a:extLst>
          </p:cNvPr>
          <p:cNvGraphicFramePr>
            <a:graphicFrameLocks noChangeAspect="1"/>
          </p:cNvGraphicFramePr>
          <p:nvPr>
            <p:extLst>
              <p:ext uri="{D42A27DB-BD31-4B8C-83A1-F6EECF244321}">
                <p14:modId xmlns:p14="http://schemas.microsoft.com/office/powerpoint/2010/main" val="2122557801"/>
              </p:ext>
            </p:extLst>
          </p:nvPr>
        </p:nvGraphicFramePr>
        <p:xfrm>
          <a:off x="5404122" y="3044267"/>
          <a:ext cx="6781800" cy="3733800"/>
        </p:xfrm>
        <a:graphic>
          <a:graphicData uri="http://schemas.openxmlformats.org/presentationml/2006/ole">
            <mc:AlternateContent xmlns:mc="http://schemas.openxmlformats.org/markup-compatibility/2006">
              <mc:Choice xmlns:v="urn:schemas-microsoft-com:vml" Requires="v">
                <p:oleObj spid="_x0000_s5225" r:id="rId5" imgW="3468624" imgH="1883664" progId="Visio.Drawing.6">
                  <p:embed/>
                </p:oleObj>
              </mc:Choice>
              <mc:Fallback>
                <p:oleObj r:id="rId5" imgW="3468624" imgH="1883664" progId="Visio.Drawing.6">
                  <p:embed/>
                  <p:pic>
                    <p:nvPicPr>
                      <p:cNvPr id="163846" name="Object 6">
                        <a:extLst>
                          <a:ext uri="{FF2B5EF4-FFF2-40B4-BE49-F238E27FC236}">
                            <a16:creationId xmlns:a16="http://schemas.microsoft.com/office/drawing/2014/main" id="{2D9261AB-31FC-4C19-8DFF-2963EBE784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4122" y="3044267"/>
                        <a:ext cx="6781800" cy="373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8607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par>
                          <p:cTn id="13" fill="hold">
                            <p:stCondLst>
                              <p:cond delay="500"/>
                            </p:stCondLst>
                            <p:childTnLst>
                              <p:par>
                                <p:cTn id="14" presetID="5" presetClass="entr" presetSubtype="1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heckerboard(across)">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4FEEB-C082-4E5B-8560-CCD2FF15F129}"/>
              </a:ext>
            </a:extLst>
          </p:cNvPr>
          <p:cNvSpPr>
            <a:spLocks noGrp="1"/>
          </p:cNvSpPr>
          <p:nvPr>
            <p:ph type="title"/>
          </p:nvPr>
        </p:nvSpPr>
        <p:spPr/>
        <p:txBody>
          <a:bodyPr/>
          <a:lstStyle/>
          <a:p>
            <a:r>
              <a:rPr lang="zh-CN" altLang="en-US" dirty="0"/>
              <a:t>仓库管理</a:t>
            </a:r>
            <a:r>
              <a:rPr lang="en-US" altLang="zh-CN" dirty="0"/>
              <a:t>——</a:t>
            </a:r>
            <a:r>
              <a:rPr lang="zh-CN" altLang="en-US" dirty="0"/>
              <a:t>元数据（续）</a:t>
            </a:r>
          </a:p>
        </p:txBody>
      </p:sp>
      <p:sp>
        <p:nvSpPr>
          <p:cNvPr id="3" name="内容占位符 2">
            <a:extLst>
              <a:ext uri="{FF2B5EF4-FFF2-40B4-BE49-F238E27FC236}">
                <a16:creationId xmlns:a16="http://schemas.microsoft.com/office/drawing/2014/main" id="{9F9FD966-0646-4748-8AF5-89479050BE4B}"/>
              </a:ext>
            </a:extLst>
          </p:cNvPr>
          <p:cNvSpPr>
            <a:spLocks noGrp="1"/>
          </p:cNvSpPr>
          <p:nvPr>
            <p:ph sz="quarter" idx="10"/>
          </p:nvPr>
        </p:nvSpPr>
        <p:spPr/>
        <p:txBody>
          <a:bodyPr/>
          <a:lstStyle/>
          <a:p>
            <a:r>
              <a:rPr lang="zh-CN" altLang="en-US" dirty="0"/>
              <a:t>关于数据源与数据仓库映射的元数据：</a:t>
            </a:r>
            <a:r>
              <a:rPr lang="zh-CN" altLang="en-US" dirty="0">
                <a:solidFill>
                  <a:schemeClr val="tx1"/>
                </a:solidFill>
              </a:rPr>
              <a:t>这类元数据是数据源与数据仓库数据间的映射。当数据源中的一个数据项与数据仓库建立了映射关系，就应该记下这些数据项发生的任何变换或变动。即用元数据反映数据仓库中的数据项是从哪个特定的数据源填充的，经过那些转换，变换和加载过程。</a:t>
            </a:r>
            <a:endParaRPr lang="en-US" altLang="zh-CN" dirty="0">
              <a:solidFill>
                <a:schemeClr val="tx1"/>
              </a:solidFill>
            </a:endParaRPr>
          </a:p>
          <a:p>
            <a:r>
              <a:rPr lang="zh-CN" altLang="en-US" dirty="0"/>
              <a:t>例如：</a:t>
            </a:r>
            <a:endParaRPr lang="en-US" altLang="zh-CN" dirty="0"/>
          </a:p>
          <a:p>
            <a:pPr marL="0" indent="0">
              <a:buNone/>
            </a:pPr>
            <a:r>
              <a:rPr lang="zh-CN" altLang="en-US" dirty="0">
                <a:solidFill>
                  <a:schemeClr val="tx1"/>
                </a:solidFill>
              </a:rPr>
              <a:t>一个数据的抽取要经过许多步骤：</a:t>
            </a:r>
            <a:endParaRPr lang="en-US" altLang="zh-CN" dirty="0">
              <a:solidFill>
                <a:schemeClr val="tx1"/>
              </a:solidFill>
            </a:endParaRPr>
          </a:p>
          <a:p>
            <a:pPr indent="0"/>
            <a:endParaRPr lang="en-US" altLang="zh-CN" dirty="0">
              <a:solidFill>
                <a:schemeClr val="tx1"/>
              </a:solidFill>
            </a:endParaRPr>
          </a:p>
          <a:p>
            <a:pPr indent="0"/>
            <a:endParaRPr lang="en-US" altLang="zh-CN" dirty="0">
              <a:solidFill>
                <a:schemeClr val="tx1"/>
              </a:solidFill>
            </a:endParaRPr>
          </a:p>
          <a:p>
            <a:pPr marL="0" indent="0">
              <a:buNone/>
            </a:pPr>
            <a:r>
              <a:rPr lang="zh-CN" altLang="en-US" dirty="0">
                <a:solidFill>
                  <a:schemeClr val="tx1"/>
                </a:solidFill>
              </a:rPr>
              <a:t>源数据与目标数据之间的映射：抽取工作、抽取工作步骤、抽取表映射、抽取属性映射、记录筛选规则。</a:t>
            </a:r>
          </a:p>
          <a:p>
            <a:pPr indent="0"/>
            <a:endParaRPr lang="zh-CN" altLang="en-US" dirty="0"/>
          </a:p>
          <a:p>
            <a:endParaRPr lang="zh-CN" altLang="en-US" dirty="0"/>
          </a:p>
        </p:txBody>
      </p:sp>
      <p:graphicFrame>
        <p:nvGraphicFramePr>
          <p:cNvPr id="4" name="Object 7">
            <a:extLst>
              <a:ext uri="{FF2B5EF4-FFF2-40B4-BE49-F238E27FC236}">
                <a16:creationId xmlns:a16="http://schemas.microsoft.com/office/drawing/2014/main" id="{CBD5C76D-C8A8-4C7B-A0C9-A1C5083B9123}"/>
              </a:ext>
            </a:extLst>
          </p:cNvPr>
          <p:cNvGraphicFramePr>
            <a:graphicFrameLocks noChangeAspect="1"/>
          </p:cNvGraphicFramePr>
          <p:nvPr>
            <p:extLst>
              <p:ext uri="{D42A27DB-BD31-4B8C-83A1-F6EECF244321}">
                <p14:modId xmlns:p14="http://schemas.microsoft.com/office/powerpoint/2010/main" val="129686644"/>
              </p:ext>
            </p:extLst>
          </p:nvPr>
        </p:nvGraphicFramePr>
        <p:xfrm>
          <a:off x="1514569" y="4490358"/>
          <a:ext cx="8305800" cy="990600"/>
        </p:xfrm>
        <a:graphic>
          <a:graphicData uri="http://schemas.openxmlformats.org/presentationml/2006/ole">
            <mc:AlternateContent xmlns:mc="http://schemas.openxmlformats.org/markup-compatibility/2006">
              <mc:Choice xmlns:v="urn:schemas-microsoft-com:vml" Requires="v">
                <p:oleObj spid="_x0000_s6203" r:id="rId4" imgW="4828032" imgH="384048" progId="Visio.Drawing.6">
                  <p:embed/>
                </p:oleObj>
              </mc:Choice>
              <mc:Fallback>
                <p:oleObj r:id="rId4" imgW="4828032" imgH="384048" progId="Visio.Drawing.6">
                  <p:embed/>
                  <p:pic>
                    <p:nvPicPr>
                      <p:cNvPr id="167943" name="Object 7">
                        <a:extLst>
                          <a:ext uri="{FF2B5EF4-FFF2-40B4-BE49-F238E27FC236}">
                            <a16:creationId xmlns:a16="http://schemas.microsoft.com/office/drawing/2014/main" id="{FB705B5E-061A-467F-8846-BBE223E1C684}"/>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4569" y="4490358"/>
                        <a:ext cx="83058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73363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4FEEB-C082-4E5B-8560-CCD2FF15F129}"/>
              </a:ext>
            </a:extLst>
          </p:cNvPr>
          <p:cNvSpPr>
            <a:spLocks noGrp="1"/>
          </p:cNvSpPr>
          <p:nvPr>
            <p:ph type="title"/>
          </p:nvPr>
        </p:nvSpPr>
        <p:spPr/>
        <p:txBody>
          <a:bodyPr/>
          <a:lstStyle/>
          <a:p>
            <a:r>
              <a:rPr lang="zh-CN" altLang="en-US" dirty="0"/>
              <a:t>仓库管理</a:t>
            </a:r>
            <a:r>
              <a:rPr lang="en-US" altLang="zh-CN" dirty="0"/>
              <a:t>——</a:t>
            </a:r>
            <a:r>
              <a:rPr lang="zh-CN" altLang="en-US" dirty="0"/>
              <a:t>元数据（续）</a:t>
            </a:r>
          </a:p>
        </p:txBody>
      </p:sp>
      <p:sp>
        <p:nvSpPr>
          <p:cNvPr id="3" name="内容占位符 2">
            <a:extLst>
              <a:ext uri="{FF2B5EF4-FFF2-40B4-BE49-F238E27FC236}">
                <a16:creationId xmlns:a16="http://schemas.microsoft.com/office/drawing/2014/main" id="{9F9FD966-0646-4748-8AF5-89479050BE4B}"/>
              </a:ext>
            </a:extLst>
          </p:cNvPr>
          <p:cNvSpPr>
            <a:spLocks noGrp="1"/>
          </p:cNvSpPr>
          <p:nvPr>
            <p:ph sz="quarter" idx="10"/>
          </p:nvPr>
        </p:nvSpPr>
        <p:spPr/>
        <p:txBody>
          <a:bodyPr/>
          <a:lstStyle/>
          <a:p>
            <a:r>
              <a:rPr lang="zh-CN" altLang="en-US" dirty="0"/>
              <a:t>关于数据仓库使用的元数据：</a:t>
            </a:r>
            <a:r>
              <a:rPr kumimoji="1" lang="zh-CN" altLang="en-US" dirty="0">
                <a:solidFill>
                  <a:schemeClr val="tx1"/>
                </a:solidFill>
              </a:rPr>
              <a:t>这类元数据是数据仓库中信息的使用情况描述。</a:t>
            </a:r>
          </a:p>
          <a:p>
            <a:r>
              <a:rPr kumimoji="1" lang="zh-CN" altLang="en-US" dirty="0">
                <a:solidFill>
                  <a:schemeClr val="tx1"/>
                </a:solidFill>
              </a:rPr>
              <a:t>数据仓库的用户最关心的是两类元数据：</a:t>
            </a:r>
          </a:p>
          <a:p>
            <a:pPr lvl="1"/>
            <a:r>
              <a:rPr kumimoji="1" lang="zh-CN" altLang="en-US" dirty="0"/>
              <a:t>元数据告诉数据仓库中有什么数据，它们从哪里来。即如何按主题查看数据仓库的内容。</a:t>
            </a:r>
          </a:p>
          <a:p>
            <a:pPr lvl="1"/>
            <a:r>
              <a:rPr kumimoji="1" lang="zh-CN" altLang="en-US" dirty="0"/>
              <a:t>元数据提供已有的可重复利用的查询语言信息。如果某个查询能够满足他们的需求，或者与他们的愿望相似，他们就可以再次使用那些查询而不必从头开始编程。</a:t>
            </a:r>
          </a:p>
          <a:p>
            <a:r>
              <a:rPr kumimoji="1" lang="zh-CN" altLang="en-US" dirty="0">
                <a:solidFill>
                  <a:schemeClr val="tx1"/>
                </a:solidFill>
              </a:rPr>
              <a:t>关于数据仓库使用的元数据能帮助用户到数据仓库查询所需要的信息，用于解决企业问题。</a:t>
            </a:r>
          </a:p>
          <a:p>
            <a:endParaRPr lang="zh-CN" altLang="en-US" dirty="0"/>
          </a:p>
        </p:txBody>
      </p:sp>
    </p:spTree>
    <p:extLst>
      <p:ext uri="{BB962C8B-B14F-4D97-AF65-F5344CB8AC3E}">
        <p14:creationId xmlns:p14="http://schemas.microsoft.com/office/powerpoint/2010/main" val="3612371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15AE3-431D-4045-9B70-87E0C05D057F}"/>
              </a:ext>
            </a:extLst>
          </p:cNvPr>
          <p:cNvSpPr>
            <a:spLocks noGrp="1"/>
          </p:cNvSpPr>
          <p:nvPr>
            <p:ph type="title"/>
          </p:nvPr>
        </p:nvSpPr>
        <p:spPr/>
        <p:txBody>
          <a:bodyPr/>
          <a:lstStyle/>
          <a:p>
            <a:r>
              <a:rPr lang="zh-CN" altLang="en-US" dirty="0"/>
              <a:t>数据仓库的数据组织结构</a:t>
            </a:r>
          </a:p>
        </p:txBody>
      </p:sp>
      <p:sp>
        <p:nvSpPr>
          <p:cNvPr id="3" name="内容占位符 2">
            <a:extLst>
              <a:ext uri="{FF2B5EF4-FFF2-40B4-BE49-F238E27FC236}">
                <a16:creationId xmlns:a16="http://schemas.microsoft.com/office/drawing/2014/main" id="{A1960960-14D6-479D-B6CC-1A4C2F1A057F}"/>
              </a:ext>
            </a:extLst>
          </p:cNvPr>
          <p:cNvSpPr>
            <a:spLocks noGrp="1"/>
          </p:cNvSpPr>
          <p:nvPr>
            <p:ph sz="quarter" idx="10"/>
          </p:nvPr>
        </p:nvSpPr>
        <p:spPr/>
        <p:txBody>
          <a:bodyPr/>
          <a:lstStyle/>
          <a:p>
            <a:r>
              <a:rPr lang="zh-CN" altLang="en-US" dirty="0"/>
              <a:t>典型的数据仓库的数据组织结构：</a:t>
            </a:r>
            <a:endParaRPr lang="en-US" altLang="zh-CN" dirty="0"/>
          </a:p>
          <a:p>
            <a:pPr lvl="1">
              <a:spcBef>
                <a:spcPct val="0"/>
              </a:spcBef>
            </a:pPr>
            <a:r>
              <a:rPr lang="zh-CN" altLang="en-US" sz="2200" dirty="0"/>
              <a:t>早期细节数据存储过去的详细数据，反映真实的历史情况，这类数据随着时间增加，数据量很大，使用频率低，一般存储在转换介质</a:t>
            </a:r>
            <a:r>
              <a:rPr lang="en-US" altLang="zh-CN" sz="2200" dirty="0"/>
              <a:t>(</a:t>
            </a:r>
            <a:r>
              <a:rPr lang="zh-CN" altLang="en-US" sz="2200" dirty="0"/>
              <a:t>如磁带</a:t>
            </a:r>
            <a:r>
              <a:rPr lang="en-US" altLang="zh-CN" sz="2200" dirty="0"/>
              <a:t>)</a:t>
            </a:r>
            <a:r>
              <a:rPr lang="zh-CN" altLang="en-US" sz="2200" dirty="0"/>
              <a:t>中。</a:t>
            </a:r>
          </a:p>
          <a:p>
            <a:pPr lvl="1">
              <a:spcBef>
                <a:spcPct val="0"/>
              </a:spcBef>
            </a:pPr>
            <a:r>
              <a:rPr lang="zh-CN" altLang="en-US" sz="2200" dirty="0"/>
              <a:t>当前细节数据存储最近时期的业务数据，反映当前业务的情况，数据量大，是数据仓库用户最感兴趣的部分。随着时间的推移，当前细节数据由数据仓库的时间控制机制转为早期细节数据。</a:t>
            </a:r>
          </a:p>
          <a:p>
            <a:pPr lvl="1">
              <a:spcBef>
                <a:spcPct val="0"/>
              </a:spcBef>
            </a:pPr>
            <a:r>
              <a:rPr lang="zh-CN" altLang="en-US" sz="2200" dirty="0"/>
              <a:t>轻度综合数据从当前基本数据中提取出来，通常以较小的时间段</a:t>
            </a:r>
            <a:r>
              <a:rPr lang="en-US" altLang="zh-CN" sz="2200" dirty="0"/>
              <a:t>(</a:t>
            </a:r>
            <a:r>
              <a:rPr lang="zh-CN" altLang="en-US" sz="2200" dirty="0"/>
              <a:t>粒度</a:t>
            </a:r>
            <a:r>
              <a:rPr lang="en-US" altLang="zh-CN" sz="2200" dirty="0"/>
              <a:t>)</a:t>
            </a:r>
            <a:r>
              <a:rPr lang="zh-CN" altLang="en-US" sz="2200" dirty="0"/>
              <a:t>统计而成的数据，其数据量较细节及数据少得多。</a:t>
            </a:r>
          </a:p>
          <a:p>
            <a:pPr lvl="1">
              <a:spcBef>
                <a:spcPct val="0"/>
              </a:spcBef>
            </a:pPr>
            <a:r>
              <a:rPr lang="zh-CN" altLang="en-US" sz="2200" dirty="0"/>
              <a:t>高度综合数据十分精炼，是一种准决策数据。</a:t>
            </a:r>
            <a:endParaRPr lang="zh-CN" altLang="en-US" dirty="0"/>
          </a:p>
        </p:txBody>
      </p:sp>
    </p:spTree>
    <p:extLst>
      <p:ext uri="{BB962C8B-B14F-4D97-AF65-F5344CB8AC3E}">
        <p14:creationId xmlns:p14="http://schemas.microsoft.com/office/powerpoint/2010/main" val="2975270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15AE3-431D-4045-9B70-87E0C05D057F}"/>
              </a:ext>
            </a:extLst>
          </p:cNvPr>
          <p:cNvSpPr>
            <a:spLocks noGrp="1"/>
          </p:cNvSpPr>
          <p:nvPr>
            <p:ph type="title"/>
          </p:nvPr>
        </p:nvSpPr>
        <p:spPr/>
        <p:txBody>
          <a:bodyPr/>
          <a:lstStyle/>
          <a:p>
            <a:r>
              <a:rPr lang="zh-CN" altLang="en-US" dirty="0"/>
              <a:t>数据仓库的数据组织结构（续）</a:t>
            </a:r>
          </a:p>
        </p:txBody>
      </p:sp>
      <p:sp>
        <p:nvSpPr>
          <p:cNvPr id="3" name="内容占位符 2">
            <a:extLst>
              <a:ext uri="{FF2B5EF4-FFF2-40B4-BE49-F238E27FC236}">
                <a16:creationId xmlns:a16="http://schemas.microsoft.com/office/drawing/2014/main" id="{A1960960-14D6-479D-B6CC-1A4C2F1A057F}"/>
              </a:ext>
            </a:extLst>
          </p:cNvPr>
          <p:cNvSpPr>
            <a:spLocks noGrp="1"/>
          </p:cNvSpPr>
          <p:nvPr>
            <p:ph sz="quarter" idx="10"/>
          </p:nvPr>
        </p:nvSpPr>
        <p:spPr/>
        <p:txBody>
          <a:bodyPr/>
          <a:lstStyle/>
          <a:p>
            <a:r>
              <a:rPr lang="zh-CN" altLang="en-US" dirty="0"/>
              <a:t>例如：</a:t>
            </a:r>
            <a:endParaRPr lang="en-US" altLang="zh-CN" dirty="0"/>
          </a:p>
        </p:txBody>
      </p:sp>
      <p:grpSp>
        <p:nvGrpSpPr>
          <p:cNvPr id="4" name="Group 26">
            <a:extLst>
              <a:ext uri="{FF2B5EF4-FFF2-40B4-BE49-F238E27FC236}">
                <a16:creationId xmlns:a16="http://schemas.microsoft.com/office/drawing/2014/main" id="{33B5F328-FC44-46E5-8861-FE3DEA21B212}"/>
              </a:ext>
            </a:extLst>
          </p:cNvPr>
          <p:cNvGrpSpPr>
            <a:grpSpLocks/>
          </p:cNvGrpSpPr>
          <p:nvPr/>
        </p:nvGrpSpPr>
        <p:grpSpPr bwMode="auto">
          <a:xfrm>
            <a:off x="2262981" y="2274483"/>
            <a:ext cx="7666037" cy="2809875"/>
            <a:chOff x="0" y="0"/>
            <a:chExt cx="12075" cy="4425"/>
          </a:xfrm>
        </p:grpSpPr>
        <p:sp>
          <p:nvSpPr>
            <p:cNvPr id="5" name="AutoShape 27">
              <a:extLst>
                <a:ext uri="{FF2B5EF4-FFF2-40B4-BE49-F238E27FC236}">
                  <a16:creationId xmlns:a16="http://schemas.microsoft.com/office/drawing/2014/main" id="{0E0B4304-BCE5-457B-AD19-BF78310EBC70}"/>
                </a:ext>
              </a:extLst>
            </p:cNvPr>
            <p:cNvSpPr>
              <a:spLocks noChangeArrowheads="1"/>
            </p:cNvSpPr>
            <p:nvPr/>
          </p:nvSpPr>
          <p:spPr bwMode="auto">
            <a:xfrm>
              <a:off x="2305" y="0"/>
              <a:ext cx="480" cy="1047"/>
            </a:xfrm>
            <a:prstGeom prst="can">
              <a:avLst>
                <a:gd name="adj" fmla="val 54531"/>
              </a:avLst>
            </a:prstGeom>
            <a:solidFill>
              <a:schemeClr val="bg1"/>
            </a:solidFill>
            <a:ln w="127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AutoShape 28">
              <a:extLst>
                <a:ext uri="{FF2B5EF4-FFF2-40B4-BE49-F238E27FC236}">
                  <a16:creationId xmlns:a16="http://schemas.microsoft.com/office/drawing/2014/main" id="{B85E3624-6897-4A92-B2BE-04759A97AFF1}"/>
                </a:ext>
              </a:extLst>
            </p:cNvPr>
            <p:cNvSpPr>
              <a:spLocks noChangeArrowheads="1"/>
            </p:cNvSpPr>
            <p:nvPr/>
          </p:nvSpPr>
          <p:spPr bwMode="auto">
            <a:xfrm>
              <a:off x="3985" y="2367"/>
              <a:ext cx="1920" cy="840"/>
            </a:xfrm>
            <a:prstGeom prst="can">
              <a:avLst>
                <a:gd name="adj" fmla="val 25000"/>
              </a:avLst>
            </a:prstGeom>
            <a:solidFill>
              <a:schemeClr val="bg1"/>
            </a:solidFill>
            <a:ln w="127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3200" b="1"/>
            </a:p>
          </p:txBody>
        </p:sp>
        <p:sp>
          <p:nvSpPr>
            <p:cNvPr id="7" name="AutoShape 29">
              <a:extLst>
                <a:ext uri="{FF2B5EF4-FFF2-40B4-BE49-F238E27FC236}">
                  <a16:creationId xmlns:a16="http://schemas.microsoft.com/office/drawing/2014/main" id="{4FA6D205-EF5B-4146-90D8-E85FE2B43E47}"/>
                </a:ext>
              </a:extLst>
            </p:cNvPr>
            <p:cNvSpPr>
              <a:spLocks noChangeArrowheads="1"/>
            </p:cNvSpPr>
            <p:nvPr/>
          </p:nvSpPr>
          <p:spPr bwMode="auto">
            <a:xfrm>
              <a:off x="3145" y="1287"/>
              <a:ext cx="840" cy="720"/>
            </a:xfrm>
            <a:prstGeom prst="can">
              <a:avLst>
                <a:gd name="adj" fmla="val 25000"/>
              </a:avLst>
            </a:prstGeom>
            <a:solidFill>
              <a:schemeClr val="bg1"/>
            </a:solidFill>
            <a:ln w="127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AutoShape 30">
              <a:extLst>
                <a:ext uri="{FF2B5EF4-FFF2-40B4-BE49-F238E27FC236}">
                  <a16:creationId xmlns:a16="http://schemas.microsoft.com/office/drawing/2014/main" id="{7A20A791-828B-4DE8-B6FC-8554DBE7DF3E}"/>
                </a:ext>
              </a:extLst>
            </p:cNvPr>
            <p:cNvSpPr>
              <a:spLocks noChangeArrowheads="1"/>
            </p:cNvSpPr>
            <p:nvPr/>
          </p:nvSpPr>
          <p:spPr bwMode="auto">
            <a:xfrm>
              <a:off x="5785" y="1407"/>
              <a:ext cx="840" cy="720"/>
            </a:xfrm>
            <a:prstGeom prst="can">
              <a:avLst>
                <a:gd name="adj" fmla="val 25000"/>
              </a:avLst>
            </a:prstGeom>
            <a:solidFill>
              <a:schemeClr val="bg1"/>
            </a:solidFill>
            <a:ln w="127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Line 31">
              <a:extLst>
                <a:ext uri="{FF2B5EF4-FFF2-40B4-BE49-F238E27FC236}">
                  <a16:creationId xmlns:a16="http://schemas.microsoft.com/office/drawing/2014/main" id="{03D53BEF-EFBC-4831-BE32-E2E25CEE3BC7}"/>
                </a:ext>
              </a:extLst>
            </p:cNvPr>
            <p:cNvSpPr>
              <a:spLocks noChangeShapeType="1"/>
            </p:cNvSpPr>
            <p:nvPr/>
          </p:nvSpPr>
          <p:spPr bwMode="auto">
            <a:xfrm>
              <a:off x="2545" y="1047"/>
              <a:ext cx="840" cy="24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32">
              <a:extLst>
                <a:ext uri="{FF2B5EF4-FFF2-40B4-BE49-F238E27FC236}">
                  <a16:creationId xmlns:a16="http://schemas.microsoft.com/office/drawing/2014/main" id="{7ECC91C4-4930-4909-B842-9112ED537A1D}"/>
                </a:ext>
              </a:extLst>
            </p:cNvPr>
            <p:cNvSpPr>
              <a:spLocks noChangeShapeType="1"/>
            </p:cNvSpPr>
            <p:nvPr/>
          </p:nvSpPr>
          <p:spPr bwMode="auto">
            <a:xfrm>
              <a:off x="5305" y="1047"/>
              <a:ext cx="720" cy="36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33">
              <a:extLst>
                <a:ext uri="{FF2B5EF4-FFF2-40B4-BE49-F238E27FC236}">
                  <a16:creationId xmlns:a16="http://schemas.microsoft.com/office/drawing/2014/main" id="{FC212E8A-76A4-4D6E-A7C6-258FFDC816FA}"/>
                </a:ext>
              </a:extLst>
            </p:cNvPr>
            <p:cNvSpPr>
              <a:spLocks noChangeShapeType="1"/>
            </p:cNvSpPr>
            <p:nvPr/>
          </p:nvSpPr>
          <p:spPr bwMode="auto">
            <a:xfrm>
              <a:off x="5545" y="3207"/>
              <a:ext cx="1260" cy="535"/>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34">
              <a:extLst>
                <a:ext uri="{FF2B5EF4-FFF2-40B4-BE49-F238E27FC236}">
                  <a16:creationId xmlns:a16="http://schemas.microsoft.com/office/drawing/2014/main" id="{E3B99E74-5DCD-42C2-B621-849589F8D5B4}"/>
                </a:ext>
              </a:extLst>
            </p:cNvPr>
            <p:cNvSpPr>
              <a:spLocks noChangeShapeType="1"/>
            </p:cNvSpPr>
            <p:nvPr/>
          </p:nvSpPr>
          <p:spPr bwMode="auto">
            <a:xfrm>
              <a:off x="4825" y="3207"/>
              <a:ext cx="0" cy="48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35">
              <a:extLst>
                <a:ext uri="{FF2B5EF4-FFF2-40B4-BE49-F238E27FC236}">
                  <a16:creationId xmlns:a16="http://schemas.microsoft.com/office/drawing/2014/main" id="{D8FDF22E-25EB-40CF-9D6A-931DF7550B3C}"/>
                </a:ext>
              </a:extLst>
            </p:cNvPr>
            <p:cNvSpPr>
              <a:spLocks noChangeShapeType="1"/>
            </p:cNvSpPr>
            <p:nvPr/>
          </p:nvSpPr>
          <p:spPr bwMode="auto">
            <a:xfrm flipV="1">
              <a:off x="2950" y="3206"/>
              <a:ext cx="1275" cy="535"/>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36">
              <a:extLst>
                <a:ext uri="{FF2B5EF4-FFF2-40B4-BE49-F238E27FC236}">
                  <a16:creationId xmlns:a16="http://schemas.microsoft.com/office/drawing/2014/main" id="{45FF47CE-D680-43E5-9888-9EDEA158B4EF}"/>
                </a:ext>
              </a:extLst>
            </p:cNvPr>
            <p:cNvSpPr>
              <a:spLocks noChangeShapeType="1"/>
            </p:cNvSpPr>
            <p:nvPr/>
          </p:nvSpPr>
          <p:spPr bwMode="auto">
            <a:xfrm flipV="1">
              <a:off x="6505" y="1047"/>
              <a:ext cx="480" cy="48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37">
              <a:extLst>
                <a:ext uri="{FF2B5EF4-FFF2-40B4-BE49-F238E27FC236}">
                  <a16:creationId xmlns:a16="http://schemas.microsoft.com/office/drawing/2014/main" id="{339E97BF-3997-4F7B-80C4-815FE15828F8}"/>
                </a:ext>
              </a:extLst>
            </p:cNvPr>
            <p:cNvSpPr>
              <a:spLocks noChangeShapeType="1"/>
            </p:cNvSpPr>
            <p:nvPr/>
          </p:nvSpPr>
          <p:spPr bwMode="auto">
            <a:xfrm flipV="1">
              <a:off x="3985" y="1047"/>
              <a:ext cx="480" cy="24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38">
              <a:extLst>
                <a:ext uri="{FF2B5EF4-FFF2-40B4-BE49-F238E27FC236}">
                  <a16:creationId xmlns:a16="http://schemas.microsoft.com/office/drawing/2014/main" id="{4F86EA37-212E-47A1-9F8B-08BF6C2853E4}"/>
                </a:ext>
              </a:extLst>
            </p:cNvPr>
            <p:cNvSpPr>
              <a:spLocks noChangeShapeType="1"/>
            </p:cNvSpPr>
            <p:nvPr/>
          </p:nvSpPr>
          <p:spPr bwMode="auto">
            <a:xfrm>
              <a:off x="3625" y="2007"/>
              <a:ext cx="720" cy="36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39">
              <a:extLst>
                <a:ext uri="{FF2B5EF4-FFF2-40B4-BE49-F238E27FC236}">
                  <a16:creationId xmlns:a16="http://schemas.microsoft.com/office/drawing/2014/main" id="{71ECEA39-5103-48DB-98B1-2BE63E59F0CB}"/>
                </a:ext>
              </a:extLst>
            </p:cNvPr>
            <p:cNvSpPr>
              <a:spLocks noChangeShapeType="1"/>
            </p:cNvSpPr>
            <p:nvPr/>
          </p:nvSpPr>
          <p:spPr bwMode="auto">
            <a:xfrm flipV="1">
              <a:off x="5425" y="2127"/>
              <a:ext cx="720" cy="24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40">
              <a:extLst>
                <a:ext uri="{FF2B5EF4-FFF2-40B4-BE49-F238E27FC236}">
                  <a16:creationId xmlns:a16="http://schemas.microsoft.com/office/drawing/2014/main" id="{12B251D5-7820-47ED-BEB1-6DE82D7FBC40}"/>
                </a:ext>
              </a:extLst>
            </p:cNvPr>
            <p:cNvSpPr>
              <a:spLocks noChangeShapeType="1"/>
            </p:cNvSpPr>
            <p:nvPr/>
          </p:nvSpPr>
          <p:spPr bwMode="auto">
            <a:xfrm flipH="1" flipV="1">
              <a:off x="6237" y="1021"/>
              <a:ext cx="28" cy="385"/>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41">
              <a:extLst>
                <a:ext uri="{FF2B5EF4-FFF2-40B4-BE49-F238E27FC236}">
                  <a16:creationId xmlns:a16="http://schemas.microsoft.com/office/drawing/2014/main" id="{5D3F05B6-018F-4F75-A684-3BA8DC2B3FA1}"/>
                </a:ext>
              </a:extLst>
            </p:cNvPr>
            <p:cNvSpPr>
              <a:spLocks noChangeShapeType="1"/>
            </p:cNvSpPr>
            <p:nvPr/>
          </p:nvSpPr>
          <p:spPr bwMode="auto">
            <a:xfrm flipV="1">
              <a:off x="3505" y="927"/>
              <a:ext cx="0" cy="36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Text Box 42">
              <a:extLst>
                <a:ext uri="{FF2B5EF4-FFF2-40B4-BE49-F238E27FC236}">
                  <a16:creationId xmlns:a16="http://schemas.microsoft.com/office/drawing/2014/main" id="{76096092-C7DC-4834-8C8F-B9F8F156F24E}"/>
                </a:ext>
              </a:extLst>
            </p:cNvPr>
            <p:cNvSpPr txBox="1">
              <a:spLocks noChangeArrowheads="1"/>
            </p:cNvSpPr>
            <p:nvPr/>
          </p:nvSpPr>
          <p:spPr bwMode="auto">
            <a:xfrm>
              <a:off x="11380" y="567"/>
              <a:ext cx="695" cy="2569"/>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a:latin typeface="微软雅黑" panose="020B0503020204020204" pitchFamily="34" charset="-122"/>
                  <a:ea typeface="微软雅黑" panose="020B0503020204020204" pitchFamily="34" charset="-122"/>
                </a:rPr>
                <a:t>数</a:t>
              </a:r>
            </a:p>
            <a:p>
              <a:pPr algn="ctr" eaLnBrk="1" hangingPunct="1"/>
              <a:r>
                <a:rPr lang="zh-CN" altLang="zh-CN" sz="2000">
                  <a:latin typeface="微软雅黑" panose="020B0503020204020204" pitchFamily="34" charset="-122"/>
                  <a:ea typeface="微软雅黑" panose="020B0503020204020204" pitchFamily="34" charset="-122"/>
                </a:rPr>
                <a:t>据</a:t>
              </a:r>
            </a:p>
            <a:p>
              <a:pPr algn="ctr" eaLnBrk="1" hangingPunct="1"/>
              <a:r>
                <a:rPr lang="zh-CN" altLang="zh-CN" sz="2000">
                  <a:latin typeface="微软雅黑" panose="020B0503020204020204" pitchFamily="34" charset="-122"/>
                  <a:ea typeface="微软雅黑" panose="020B0503020204020204" pitchFamily="34" charset="-122"/>
                </a:rPr>
                <a:t>仓</a:t>
              </a:r>
            </a:p>
            <a:p>
              <a:pPr algn="ctr" eaLnBrk="1" hangingPunct="1"/>
              <a:r>
                <a:rPr lang="zh-CN" altLang="zh-CN" sz="2000">
                  <a:latin typeface="微软雅黑" panose="020B0503020204020204" pitchFamily="34" charset="-122"/>
                  <a:ea typeface="微软雅黑" panose="020B0503020204020204" pitchFamily="34" charset="-122"/>
                </a:rPr>
                <a:t>库</a:t>
              </a:r>
            </a:p>
            <a:p>
              <a:pPr algn="ctr" eaLnBrk="1" hangingPunct="1"/>
              <a:r>
                <a:rPr lang="zh-CN" altLang="zh-CN" sz="2000">
                  <a:latin typeface="微软雅黑" panose="020B0503020204020204" pitchFamily="34" charset="-122"/>
                  <a:ea typeface="微软雅黑" panose="020B0503020204020204" pitchFamily="34" charset="-122"/>
                </a:rPr>
                <a:t>层</a:t>
              </a:r>
            </a:p>
          </p:txBody>
        </p:sp>
        <p:sp>
          <p:nvSpPr>
            <p:cNvPr id="21" name="AutoShape 43">
              <a:extLst>
                <a:ext uri="{FF2B5EF4-FFF2-40B4-BE49-F238E27FC236}">
                  <a16:creationId xmlns:a16="http://schemas.microsoft.com/office/drawing/2014/main" id="{A0D1AA81-9F11-4D3C-9ED7-52FBC5901D07}"/>
                </a:ext>
              </a:extLst>
            </p:cNvPr>
            <p:cNvSpPr>
              <a:spLocks noChangeArrowheads="1"/>
            </p:cNvSpPr>
            <p:nvPr/>
          </p:nvSpPr>
          <p:spPr bwMode="auto">
            <a:xfrm>
              <a:off x="3262" y="0"/>
              <a:ext cx="480" cy="1047"/>
            </a:xfrm>
            <a:prstGeom prst="can">
              <a:avLst>
                <a:gd name="adj" fmla="val 54531"/>
              </a:avLst>
            </a:prstGeom>
            <a:solidFill>
              <a:schemeClr val="bg1"/>
            </a:solidFill>
            <a:ln w="127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AutoShape 44">
              <a:extLst>
                <a:ext uri="{FF2B5EF4-FFF2-40B4-BE49-F238E27FC236}">
                  <a16:creationId xmlns:a16="http://schemas.microsoft.com/office/drawing/2014/main" id="{EA9DC92B-3685-407F-8AB4-70D1591F2A13}"/>
                </a:ext>
              </a:extLst>
            </p:cNvPr>
            <p:cNvSpPr>
              <a:spLocks noChangeArrowheads="1"/>
            </p:cNvSpPr>
            <p:nvPr/>
          </p:nvSpPr>
          <p:spPr bwMode="auto">
            <a:xfrm>
              <a:off x="4170" y="0"/>
              <a:ext cx="480" cy="1047"/>
            </a:xfrm>
            <a:prstGeom prst="can">
              <a:avLst>
                <a:gd name="adj" fmla="val 54531"/>
              </a:avLst>
            </a:prstGeom>
            <a:solidFill>
              <a:schemeClr val="bg1"/>
            </a:solidFill>
            <a:ln w="127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AutoShape 45">
              <a:extLst>
                <a:ext uri="{FF2B5EF4-FFF2-40B4-BE49-F238E27FC236}">
                  <a16:creationId xmlns:a16="http://schemas.microsoft.com/office/drawing/2014/main" id="{353AD41E-F52B-47BF-908E-AFC9D350B98A}"/>
                </a:ext>
              </a:extLst>
            </p:cNvPr>
            <p:cNvSpPr>
              <a:spLocks noChangeArrowheads="1"/>
            </p:cNvSpPr>
            <p:nvPr/>
          </p:nvSpPr>
          <p:spPr bwMode="auto">
            <a:xfrm>
              <a:off x="4965" y="0"/>
              <a:ext cx="480" cy="1047"/>
            </a:xfrm>
            <a:prstGeom prst="can">
              <a:avLst>
                <a:gd name="adj" fmla="val 54531"/>
              </a:avLst>
            </a:prstGeom>
            <a:solidFill>
              <a:schemeClr val="bg1"/>
            </a:solidFill>
            <a:ln w="127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AutoShape 46">
              <a:extLst>
                <a:ext uri="{FF2B5EF4-FFF2-40B4-BE49-F238E27FC236}">
                  <a16:creationId xmlns:a16="http://schemas.microsoft.com/office/drawing/2014/main" id="{F1B9718A-5C3B-4420-84D9-DFF3A7464C17}"/>
                </a:ext>
              </a:extLst>
            </p:cNvPr>
            <p:cNvSpPr>
              <a:spLocks noChangeArrowheads="1"/>
            </p:cNvSpPr>
            <p:nvPr/>
          </p:nvSpPr>
          <p:spPr bwMode="auto">
            <a:xfrm>
              <a:off x="5985" y="0"/>
              <a:ext cx="480" cy="1047"/>
            </a:xfrm>
            <a:prstGeom prst="can">
              <a:avLst>
                <a:gd name="adj" fmla="val 54531"/>
              </a:avLst>
            </a:prstGeom>
            <a:solidFill>
              <a:schemeClr val="bg1"/>
            </a:solidFill>
            <a:ln w="127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AutoShape 47">
              <a:extLst>
                <a:ext uri="{FF2B5EF4-FFF2-40B4-BE49-F238E27FC236}">
                  <a16:creationId xmlns:a16="http://schemas.microsoft.com/office/drawing/2014/main" id="{33746AF8-F90C-4441-90BF-5A9CE64CB76C}"/>
                </a:ext>
              </a:extLst>
            </p:cNvPr>
            <p:cNvSpPr>
              <a:spLocks noChangeArrowheads="1"/>
            </p:cNvSpPr>
            <p:nvPr/>
          </p:nvSpPr>
          <p:spPr bwMode="auto">
            <a:xfrm>
              <a:off x="6665" y="0"/>
              <a:ext cx="480" cy="1047"/>
            </a:xfrm>
            <a:prstGeom prst="can">
              <a:avLst>
                <a:gd name="adj" fmla="val 54531"/>
              </a:avLst>
            </a:prstGeom>
            <a:solidFill>
              <a:schemeClr val="bg1"/>
            </a:solidFill>
            <a:ln w="127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Rectangle 48">
              <a:extLst>
                <a:ext uri="{FF2B5EF4-FFF2-40B4-BE49-F238E27FC236}">
                  <a16:creationId xmlns:a16="http://schemas.microsoft.com/office/drawing/2014/main" id="{6B53F9EF-69F0-4237-ABCF-115C01BC39DD}"/>
                </a:ext>
              </a:extLst>
            </p:cNvPr>
            <p:cNvSpPr>
              <a:spLocks noChangeArrowheads="1"/>
            </p:cNvSpPr>
            <p:nvPr/>
          </p:nvSpPr>
          <p:spPr bwMode="auto">
            <a:xfrm>
              <a:off x="2042" y="3745"/>
              <a:ext cx="1700" cy="68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a:latin typeface="微软雅黑" panose="020B0503020204020204" pitchFamily="34" charset="-122"/>
                  <a:ea typeface="微软雅黑" panose="020B0503020204020204" pitchFamily="34" charset="-122"/>
                </a:rPr>
                <a:t>后备数据</a:t>
              </a:r>
            </a:p>
          </p:txBody>
        </p:sp>
        <p:sp>
          <p:nvSpPr>
            <p:cNvPr id="27" name="Rectangle 49">
              <a:extLst>
                <a:ext uri="{FF2B5EF4-FFF2-40B4-BE49-F238E27FC236}">
                  <a16:creationId xmlns:a16="http://schemas.microsoft.com/office/drawing/2014/main" id="{9D608565-6140-4A46-B721-641AEC702569}"/>
                </a:ext>
              </a:extLst>
            </p:cNvPr>
            <p:cNvSpPr>
              <a:spLocks noChangeArrowheads="1"/>
            </p:cNvSpPr>
            <p:nvPr/>
          </p:nvSpPr>
          <p:spPr bwMode="auto">
            <a:xfrm>
              <a:off x="3970" y="3742"/>
              <a:ext cx="1700" cy="68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a:latin typeface="微软雅黑" panose="020B0503020204020204" pitchFamily="34" charset="-122"/>
                  <a:ea typeface="微软雅黑" panose="020B0503020204020204" pitchFamily="34" charset="-122"/>
                </a:rPr>
                <a:t>后备数据</a:t>
              </a:r>
            </a:p>
          </p:txBody>
        </p:sp>
        <p:sp>
          <p:nvSpPr>
            <p:cNvPr id="28" name="Rectangle 50">
              <a:extLst>
                <a:ext uri="{FF2B5EF4-FFF2-40B4-BE49-F238E27FC236}">
                  <a16:creationId xmlns:a16="http://schemas.microsoft.com/office/drawing/2014/main" id="{3B5FF295-95A1-49CF-A934-CA6D61618902}"/>
                </a:ext>
              </a:extLst>
            </p:cNvPr>
            <p:cNvSpPr>
              <a:spLocks noChangeArrowheads="1"/>
            </p:cNvSpPr>
            <p:nvPr/>
          </p:nvSpPr>
          <p:spPr bwMode="auto">
            <a:xfrm>
              <a:off x="5900" y="3742"/>
              <a:ext cx="1700" cy="68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a:latin typeface="微软雅黑" panose="020B0503020204020204" pitchFamily="34" charset="-122"/>
                  <a:ea typeface="微软雅黑" panose="020B0503020204020204" pitchFamily="34" charset="-122"/>
                </a:rPr>
                <a:t>后备数据</a:t>
              </a:r>
            </a:p>
          </p:txBody>
        </p:sp>
        <p:sp>
          <p:nvSpPr>
            <p:cNvPr id="29" name="Line 51">
              <a:extLst>
                <a:ext uri="{FF2B5EF4-FFF2-40B4-BE49-F238E27FC236}">
                  <a16:creationId xmlns:a16="http://schemas.microsoft.com/office/drawing/2014/main" id="{90C7118F-3F01-413F-AB9B-558D2472E144}"/>
                </a:ext>
              </a:extLst>
            </p:cNvPr>
            <p:cNvSpPr>
              <a:spLocks noChangeShapeType="1"/>
            </p:cNvSpPr>
            <p:nvPr/>
          </p:nvSpPr>
          <p:spPr bwMode="auto">
            <a:xfrm>
              <a:off x="0" y="1135"/>
              <a:ext cx="8847" cy="0"/>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52">
              <a:extLst>
                <a:ext uri="{FF2B5EF4-FFF2-40B4-BE49-F238E27FC236}">
                  <a16:creationId xmlns:a16="http://schemas.microsoft.com/office/drawing/2014/main" id="{F0184A16-73AF-48C1-95FC-812B989A392E}"/>
                </a:ext>
              </a:extLst>
            </p:cNvPr>
            <p:cNvSpPr>
              <a:spLocks noChangeShapeType="1"/>
            </p:cNvSpPr>
            <p:nvPr/>
          </p:nvSpPr>
          <p:spPr bwMode="auto">
            <a:xfrm>
              <a:off x="0" y="2270"/>
              <a:ext cx="8847" cy="0"/>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53">
              <a:extLst>
                <a:ext uri="{FF2B5EF4-FFF2-40B4-BE49-F238E27FC236}">
                  <a16:creationId xmlns:a16="http://schemas.microsoft.com/office/drawing/2014/main" id="{C2CB2DD3-C377-4CB6-8746-23F39C1F6653}"/>
                </a:ext>
              </a:extLst>
            </p:cNvPr>
            <p:cNvSpPr>
              <a:spLocks noChangeShapeType="1"/>
            </p:cNvSpPr>
            <p:nvPr/>
          </p:nvSpPr>
          <p:spPr bwMode="auto">
            <a:xfrm>
              <a:off x="0" y="3402"/>
              <a:ext cx="8847" cy="0"/>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Rectangle 54">
              <a:extLst>
                <a:ext uri="{FF2B5EF4-FFF2-40B4-BE49-F238E27FC236}">
                  <a16:creationId xmlns:a16="http://schemas.microsoft.com/office/drawing/2014/main" id="{3C8307CE-BE63-45B9-B958-7F57054DEBD4}"/>
                </a:ext>
              </a:extLst>
            </p:cNvPr>
            <p:cNvSpPr>
              <a:spLocks noChangeArrowheads="1"/>
            </p:cNvSpPr>
            <p:nvPr/>
          </p:nvSpPr>
          <p:spPr bwMode="auto">
            <a:xfrm>
              <a:off x="0" y="227"/>
              <a:ext cx="1700" cy="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dirty="0">
                  <a:latin typeface="微软雅黑" panose="020B0503020204020204" pitchFamily="34" charset="-122"/>
                  <a:ea typeface="微软雅黑" panose="020B0503020204020204" pitchFamily="34" charset="-122"/>
                </a:rPr>
                <a:t>高度综合级</a:t>
              </a:r>
            </a:p>
          </p:txBody>
        </p:sp>
        <p:sp>
          <p:nvSpPr>
            <p:cNvPr id="33" name="Rectangle 55">
              <a:extLst>
                <a:ext uri="{FF2B5EF4-FFF2-40B4-BE49-F238E27FC236}">
                  <a16:creationId xmlns:a16="http://schemas.microsoft.com/office/drawing/2014/main" id="{FC363B7D-AEA6-4914-98F0-736994EE9FB8}"/>
                </a:ext>
              </a:extLst>
            </p:cNvPr>
            <p:cNvSpPr>
              <a:spLocks noChangeArrowheads="1"/>
            </p:cNvSpPr>
            <p:nvPr/>
          </p:nvSpPr>
          <p:spPr bwMode="auto">
            <a:xfrm>
              <a:off x="0" y="1475"/>
              <a:ext cx="1700" cy="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dirty="0">
                  <a:latin typeface="微软雅黑" panose="020B0503020204020204" pitchFamily="34" charset="-122"/>
                  <a:ea typeface="微软雅黑" panose="020B0503020204020204" pitchFamily="34" charset="-122"/>
                </a:rPr>
                <a:t>轻度综合级</a:t>
              </a:r>
            </a:p>
          </p:txBody>
        </p:sp>
        <p:sp>
          <p:nvSpPr>
            <p:cNvPr id="34" name="Rectangle 56">
              <a:extLst>
                <a:ext uri="{FF2B5EF4-FFF2-40B4-BE49-F238E27FC236}">
                  <a16:creationId xmlns:a16="http://schemas.microsoft.com/office/drawing/2014/main" id="{6DE5C69D-01CE-439A-9BE0-90775C1E03F4}"/>
                </a:ext>
              </a:extLst>
            </p:cNvPr>
            <p:cNvSpPr>
              <a:spLocks noChangeArrowheads="1"/>
            </p:cNvSpPr>
            <p:nvPr/>
          </p:nvSpPr>
          <p:spPr bwMode="auto">
            <a:xfrm>
              <a:off x="0" y="2610"/>
              <a:ext cx="1700" cy="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a:latin typeface="微软雅黑" panose="020B0503020204020204" pitchFamily="34" charset="-122"/>
                  <a:ea typeface="微软雅黑" panose="020B0503020204020204" pitchFamily="34" charset="-122"/>
                </a:rPr>
                <a:t>当前细节级</a:t>
              </a:r>
            </a:p>
          </p:txBody>
        </p:sp>
        <p:sp>
          <p:nvSpPr>
            <p:cNvPr id="35" name="Rectangle 57">
              <a:extLst>
                <a:ext uri="{FF2B5EF4-FFF2-40B4-BE49-F238E27FC236}">
                  <a16:creationId xmlns:a16="http://schemas.microsoft.com/office/drawing/2014/main" id="{A608311E-C297-4BA0-B27E-091AE3CA9E38}"/>
                </a:ext>
              </a:extLst>
            </p:cNvPr>
            <p:cNvSpPr>
              <a:spLocks noChangeArrowheads="1"/>
            </p:cNvSpPr>
            <p:nvPr/>
          </p:nvSpPr>
          <p:spPr bwMode="auto">
            <a:xfrm>
              <a:off x="0" y="3630"/>
              <a:ext cx="1700" cy="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a:latin typeface="微软雅黑" panose="020B0503020204020204" pitchFamily="34" charset="-122"/>
                  <a:ea typeface="微软雅黑" panose="020B0503020204020204" pitchFamily="34" charset="-122"/>
                </a:rPr>
                <a:t>早期细节级</a:t>
              </a:r>
            </a:p>
          </p:txBody>
        </p:sp>
        <p:sp>
          <p:nvSpPr>
            <p:cNvPr id="36" name="Rectangle 58">
              <a:extLst>
                <a:ext uri="{FF2B5EF4-FFF2-40B4-BE49-F238E27FC236}">
                  <a16:creationId xmlns:a16="http://schemas.microsoft.com/office/drawing/2014/main" id="{741CDC92-186A-49A9-886E-0B36FD814D28}"/>
                </a:ext>
              </a:extLst>
            </p:cNvPr>
            <p:cNvSpPr>
              <a:spLocks noChangeArrowheads="1"/>
            </p:cNvSpPr>
            <p:nvPr/>
          </p:nvSpPr>
          <p:spPr bwMode="auto">
            <a:xfrm>
              <a:off x="8281" y="227"/>
              <a:ext cx="3174" cy="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latin typeface="微软雅黑" panose="020B0503020204020204" pitchFamily="34" charset="-122"/>
                  <a:ea typeface="微软雅黑" panose="020B0503020204020204" pitchFamily="34" charset="-122"/>
                </a:rPr>
                <a:t>2011~2013每“月”电话呼叫情况信息</a:t>
              </a:r>
            </a:p>
          </p:txBody>
        </p:sp>
        <p:sp>
          <p:nvSpPr>
            <p:cNvPr id="37" name="Rectangle 59">
              <a:extLst>
                <a:ext uri="{FF2B5EF4-FFF2-40B4-BE49-F238E27FC236}">
                  <a16:creationId xmlns:a16="http://schemas.microsoft.com/office/drawing/2014/main" id="{AC5CD089-DFE3-434E-AAD4-754DF5F3D156}"/>
                </a:ext>
              </a:extLst>
            </p:cNvPr>
            <p:cNvSpPr>
              <a:spLocks noChangeArrowheads="1"/>
            </p:cNvSpPr>
            <p:nvPr/>
          </p:nvSpPr>
          <p:spPr bwMode="auto">
            <a:xfrm>
              <a:off x="8280" y="1475"/>
              <a:ext cx="3061" cy="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latin typeface="微软雅黑" panose="020B0503020204020204" pitchFamily="34" charset="-122"/>
                  <a:ea typeface="微软雅黑" panose="020B0503020204020204" pitchFamily="34" charset="-122"/>
                </a:rPr>
                <a:t>2011~2013每“天”电话呼叫情况信息</a:t>
              </a:r>
            </a:p>
          </p:txBody>
        </p:sp>
        <p:sp>
          <p:nvSpPr>
            <p:cNvPr id="38" name="Rectangle 60">
              <a:extLst>
                <a:ext uri="{FF2B5EF4-FFF2-40B4-BE49-F238E27FC236}">
                  <a16:creationId xmlns:a16="http://schemas.microsoft.com/office/drawing/2014/main" id="{CB514863-7EAB-4B34-BFAE-A98EF774C0CE}"/>
                </a:ext>
              </a:extLst>
            </p:cNvPr>
            <p:cNvSpPr>
              <a:spLocks noChangeArrowheads="1"/>
            </p:cNvSpPr>
            <p:nvPr/>
          </p:nvSpPr>
          <p:spPr bwMode="auto">
            <a:xfrm>
              <a:off x="8394" y="2610"/>
              <a:ext cx="2873" cy="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latin typeface="微软雅黑" panose="020B0503020204020204" pitchFamily="34" charset="-122"/>
                  <a:ea typeface="微软雅黑" panose="020B0503020204020204" pitchFamily="34" charset="-122"/>
                </a:rPr>
                <a:t>2011~2013每个电话呼叫情况信息</a:t>
              </a:r>
            </a:p>
          </p:txBody>
        </p:sp>
        <p:sp>
          <p:nvSpPr>
            <p:cNvPr id="39" name="Rectangle 61">
              <a:extLst>
                <a:ext uri="{FF2B5EF4-FFF2-40B4-BE49-F238E27FC236}">
                  <a16:creationId xmlns:a16="http://schemas.microsoft.com/office/drawing/2014/main" id="{72F0A0EA-B9DF-4A5F-88AC-F149CEAB2A36}"/>
                </a:ext>
              </a:extLst>
            </p:cNvPr>
            <p:cNvSpPr>
              <a:spLocks noChangeArrowheads="1"/>
            </p:cNvSpPr>
            <p:nvPr/>
          </p:nvSpPr>
          <p:spPr bwMode="auto">
            <a:xfrm>
              <a:off x="8282" y="3742"/>
              <a:ext cx="2947" cy="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微软雅黑" panose="020B0503020204020204" pitchFamily="34" charset="-122"/>
                  <a:ea typeface="微软雅黑" panose="020B0503020204020204" pitchFamily="34" charset="-122"/>
                </a:rPr>
                <a:t>2000~2010电话呼叫明细情况信息</a:t>
              </a:r>
            </a:p>
          </p:txBody>
        </p:sp>
      </p:grpSp>
    </p:spTree>
    <p:extLst>
      <p:ext uri="{BB962C8B-B14F-4D97-AF65-F5344CB8AC3E}">
        <p14:creationId xmlns:p14="http://schemas.microsoft.com/office/powerpoint/2010/main" val="673243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A69436-8E8A-4164-A73E-CE6A07953F6C}"/>
              </a:ext>
            </a:extLst>
          </p:cNvPr>
          <p:cNvSpPr>
            <a:spLocks noGrp="1"/>
          </p:cNvSpPr>
          <p:nvPr>
            <p:ph type="title"/>
          </p:nvPr>
        </p:nvSpPr>
        <p:spPr/>
        <p:txBody>
          <a:bodyPr/>
          <a:lstStyle/>
          <a:p>
            <a:r>
              <a:rPr lang="zh-CN" altLang="en-US" dirty="0"/>
              <a:t>数据仓库的数据组织结构（续）</a:t>
            </a:r>
          </a:p>
        </p:txBody>
      </p:sp>
      <p:sp>
        <p:nvSpPr>
          <p:cNvPr id="3" name="内容占位符 2">
            <a:extLst>
              <a:ext uri="{FF2B5EF4-FFF2-40B4-BE49-F238E27FC236}">
                <a16:creationId xmlns:a16="http://schemas.microsoft.com/office/drawing/2014/main" id="{9D67FB37-B5D4-406B-A668-A3FCF4BE68CF}"/>
              </a:ext>
            </a:extLst>
          </p:cNvPr>
          <p:cNvSpPr>
            <a:spLocks noGrp="1"/>
          </p:cNvSpPr>
          <p:nvPr>
            <p:ph sz="quarter" idx="10"/>
          </p:nvPr>
        </p:nvSpPr>
        <p:spPr/>
        <p:txBody>
          <a:bodyPr/>
          <a:lstStyle/>
          <a:p>
            <a:r>
              <a:rPr lang="zh-CN" altLang="en-US" dirty="0"/>
              <a:t>粒度</a:t>
            </a:r>
            <a:r>
              <a:rPr lang="zh-CN" altLang="en-US" dirty="0">
                <a:solidFill>
                  <a:schemeClr val="tx1"/>
                </a:solidFill>
              </a:rPr>
              <a:t>是对数据仓库中数据的细化或综合程度的一个度量。</a:t>
            </a:r>
            <a:endParaRPr lang="en-US" altLang="zh-CN" dirty="0">
              <a:solidFill>
                <a:schemeClr val="tx1"/>
              </a:solidFill>
            </a:endParaRPr>
          </a:p>
          <a:p>
            <a:pPr lvl="1"/>
            <a:r>
              <a:rPr lang="zh-CN" altLang="en-US" dirty="0">
                <a:latin typeface="宋体" panose="02010600030101010101" pitchFamily="2" charset="-122"/>
              </a:rPr>
              <a:t>粒度越小，细化程度越高，综合程度越低。</a:t>
            </a:r>
            <a:endParaRPr lang="en-US" altLang="zh-CN" dirty="0">
              <a:latin typeface="宋体" panose="02010600030101010101" pitchFamily="2" charset="-122"/>
            </a:endParaRPr>
          </a:p>
          <a:p>
            <a:pPr lvl="1"/>
            <a:r>
              <a:rPr lang="zh-CN" altLang="en-US" dirty="0">
                <a:latin typeface="宋体" panose="02010600030101010101" pitchFamily="2" charset="-122"/>
              </a:rPr>
              <a:t>在数据仓库中多重粒度是必不可少的。</a:t>
            </a:r>
            <a:endParaRPr lang="en-US" altLang="zh-CN" dirty="0">
              <a:latin typeface="宋体" panose="02010600030101010101" pitchFamily="2" charset="-122"/>
            </a:endParaRPr>
          </a:p>
          <a:p>
            <a:pPr lvl="1"/>
            <a:r>
              <a:rPr lang="zh-CN" altLang="en-US" dirty="0">
                <a:solidFill>
                  <a:schemeClr val="tx1"/>
                </a:solidFill>
              </a:rPr>
              <a:t>数据仓库中存放哪些粒度数据，使用哪些粒度数据，取决于相关的问题。查询问题需要细节数据，分析问题需要综合数据。</a:t>
            </a:r>
            <a:endParaRPr lang="en-US" altLang="zh-CN" dirty="0">
              <a:solidFill>
                <a:schemeClr val="tx1"/>
              </a:solidFill>
            </a:endParaRPr>
          </a:p>
          <a:p>
            <a:pPr lvl="1"/>
            <a:r>
              <a:rPr lang="zh-CN" altLang="en-US" dirty="0">
                <a:solidFill>
                  <a:schemeClr val="tx1"/>
                </a:solidFill>
              </a:rPr>
              <a:t>数据仓库中存放多少，存放哪些粒度数据取决于容量和要求的响应时间，也取决于查询和分析的需要。</a:t>
            </a:r>
          </a:p>
          <a:p>
            <a:r>
              <a:rPr lang="zh-CN" altLang="en-US" dirty="0"/>
              <a:t>粒度可以分为两种形式：</a:t>
            </a:r>
            <a:endParaRPr lang="en-US" altLang="zh-CN" dirty="0"/>
          </a:p>
          <a:p>
            <a:pPr lvl="1"/>
            <a:r>
              <a:rPr lang="zh-CN" altLang="en-US" dirty="0"/>
              <a:t>按时问段综合数据的粒度</a:t>
            </a:r>
            <a:endParaRPr lang="en-US" altLang="zh-CN" dirty="0"/>
          </a:p>
          <a:p>
            <a:pPr lvl="1"/>
            <a:r>
              <a:rPr lang="zh-CN" altLang="en-US" dirty="0"/>
              <a:t>按采样率高低划分的样本数据库。 </a:t>
            </a:r>
          </a:p>
          <a:p>
            <a:endParaRPr lang="zh-CN" altLang="en-US" dirty="0"/>
          </a:p>
        </p:txBody>
      </p:sp>
    </p:spTree>
    <p:extLst>
      <p:ext uri="{BB962C8B-B14F-4D97-AF65-F5344CB8AC3E}">
        <p14:creationId xmlns:p14="http://schemas.microsoft.com/office/powerpoint/2010/main" val="4029630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81F1B-19EE-4FAF-A27F-C50D60E72514}"/>
              </a:ext>
            </a:extLst>
          </p:cNvPr>
          <p:cNvSpPr>
            <a:spLocks noGrp="1"/>
          </p:cNvSpPr>
          <p:nvPr>
            <p:ph type="title"/>
          </p:nvPr>
        </p:nvSpPr>
        <p:spPr/>
        <p:txBody>
          <a:bodyPr/>
          <a:lstStyle/>
          <a:p>
            <a:r>
              <a:rPr lang="zh-CN" altLang="en-US" dirty="0"/>
              <a:t>数据仓库的数据组织结构（续）</a:t>
            </a:r>
          </a:p>
        </p:txBody>
      </p:sp>
      <p:sp>
        <p:nvSpPr>
          <p:cNvPr id="3" name="内容占位符 2">
            <a:extLst>
              <a:ext uri="{FF2B5EF4-FFF2-40B4-BE49-F238E27FC236}">
                <a16:creationId xmlns:a16="http://schemas.microsoft.com/office/drawing/2014/main" id="{41D6B1AB-F737-4B8A-812D-F553ECD0E1ED}"/>
              </a:ext>
            </a:extLst>
          </p:cNvPr>
          <p:cNvSpPr>
            <a:spLocks noGrp="1"/>
          </p:cNvSpPr>
          <p:nvPr>
            <p:ph sz="quarter" idx="10"/>
          </p:nvPr>
        </p:nvSpPr>
        <p:spPr/>
        <p:txBody>
          <a:bodyPr/>
          <a:lstStyle/>
          <a:p>
            <a:pPr>
              <a:buClr>
                <a:schemeClr val="tx1"/>
              </a:buClr>
              <a:defRPr/>
            </a:pPr>
            <a:r>
              <a:rPr lang="zh-CN" altLang="en-US" dirty="0"/>
              <a:t>粒度例子：电信通话</a:t>
            </a:r>
            <a:endParaRPr lang="en-US" altLang="zh-CN" dirty="0"/>
          </a:p>
          <a:p>
            <a:pPr lvl="1">
              <a:buClr>
                <a:schemeClr val="tx1"/>
              </a:buClr>
              <a:defRPr/>
            </a:pPr>
            <a:r>
              <a:rPr lang="zh-CN" altLang="en-US" dirty="0"/>
              <a:t>细节数据：记录每一次通话情况。</a:t>
            </a:r>
            <a:endParaRPr lang="en-US" altLang="zh-CN" dirty="0"/>
          </a:p>
          <a:p>
            <a:pPr lvl="1">
              <a:buClr>
                <a:schemeClr val="tx1"/>
              </a:buClr>
              <a:defRPr/>
            </a:pPr>
            <a:r>
              <a:rPr lang="zh-CN" altLang="en-US" dirty="0"/>
              <a:t>轻度综合数据：记录顾客每天的通话情况。</a:t>
            </a:r>
            <a:endParaRPr lang="en-US" altLang="zh-CN" dirty="0"/>
          </a:p>
          <a:p>
            <a:pPr lvl="1">
              <a:buClr>
                <a:schemeClr val="tx1"/>
              </a:buClr>
              <a:defRPr/>
            </a:pPr>
            <a:r>
              <a:rPr lang="zh-CN" altLang="en-US" dirty="0"/>
              <a:t>高度综合数据：记录顾客每月的通话情况。</a:t>
            </a:r>
            <a:endParaRPr lang="en-US" altLang="zh-CN" dirty="0"/>
          </a:p>
          <a:p>
            <a:r>
              <a:rPr lang="zh-CN" altLang="en-US" dirty="0"/>
              <a:t>粒度例子：超市购物</a:t>
            </a:r>
            <a:endParaRPr lang="en-US" altLang="zh-CN" dirty="0"/>
          </a:p>
          <a:p>
            <a:pPr lvl="1">
              <a:buClr>
                <a:schemeClr val="tx1"/>
              </a:buClr>
              <a:defRPr/>
            </a:pPr>
            <a:r>
              <a:rPr lang="zh-CN" altLang="en-US" dirty="0"/>
              <a:t>细节数据：记录顾客每一次购物细节。</a:t>
            </a:r>
          </a:p>
          <a:p>
            <a:pPr lvl="1">
              <a:buClr>
                <a:schemeClr val="tx1"/>
              </a:buClr>
              <a:defRPr/>
            </a:pPr>
            <a:r>
              <a:rPr lang="zh-CN" altLang="en-US" dirty="0"/>
              <a:t>轻度综合数据：记录每个顾客每次的购物金额，或每种商品每一天的销售数据。</a:t>
            </a:r>
          </a:p>
          <a:p>
            <a:pPr lvl="1">
              <a:buClr>
                <a:schemeClr val="tx1"/>
              </a:buClr>
              <a:defRPr/>
            </a:pPr>
            <a:r>
              <a:rPr lang="zh-CN" altLang="en-US" dirty="0"/>
              <a:t>高度综合数据：记录每个顾客每月或每年的购物金额，或每种商品每月或每年的销售数据。</a:t>
            </a:r>
          </a:p>
          <a:p>
            <a:endParaRPr lang="zh-CN" altLang="en-US" dirty="0"/>
          </a:p>
        </p:txBody>
      </p:sp>
    </p:spTree>
    <p:extLst>
      <p:ext uri="{BB962C8B-B14F-4D97-AF65-F5344CB8AC3E}">
        <p14:creationId xmlns:p14="http://schemas.microsoft.com/office/powerpoint/2010/main" val="2370556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45F09-1CD0-42BD-96D7-7867EAE945FF}"/>
              </a:ext>
            </a:extLst>
          </p:cNvPr>
          <p:cNvSpPr>
            <a:spLocks noGrp="1"/>
          </p:cNvSpPr>
          <p:nvPr>
            <p:ph type="title"/>
          </p:nvPr>
        </p:nvSpPr>
        <p:spPr/>
        <p:txBody>
          <a:bodyPr/>
          <a:lstStyle/>
          <a:p>
            <a:r>
              <a:rPr lang="zh-CN" altLang="en-US" dirty="0"/>
              <a:t>数据仓库的数据组织结构（续）</a:t>
            </a:r>
          </a:p>
        </p:txBody>
      </p:sp>
      <p:sp>
        <p:nvSpPr>
          <p:cNvPr id="3" name="内容占位符 2">
            <a:extLst>
              <a:ext uri="{FF2B5EF4-FFF2-40B4-BE49-F238E27FC236}">
                <a16:creationId xmlns:a16="http://schemas.microsoft.com/office/drawing/2014/main" id="{BBA08E6E-5EED-4EE8-B09C-5392BDA890E3}"/>
              </a:ext>
            </a:extLst>
          </p:cNvPr>
          <p:cNvSpPr>
            <a:spLocks noGrp="1"/>
          </p:cNvSpPr>
          <p:nvPr>
            <p:ph sz="quarter" idx="10"/>
          </p:nvPr>
        </p:nvSpPr>
        <p:spPr/>
        <p:txBody>
          <a:bodyPr/>
          <a:lstStyle/>
          <a:p>
            <a:r>
              <a:rPr lang="zh-CN" altLang="en-US" dirty="0"/>
              <a:t>分割</a:t>
            </a:r>
            <a:r>
              <a:rPr lang="zh-CN" altLang="en-US" dirty="0">
                <a:solidFill>
                  <a:schemeClr val="tx1"/>
                </a:solidFill>
              </a:rPr>
              <a:t>是指将数据分布到各自的物理单元中，以便能分别独立处理，提高数据分析效率。</a:t>
            </a:r>
            <a:endParaRPr lang="en-US" altLang="zh-CN" dirty="0">
              <a:solidFill>
                <a:schemeClr val="tx1"/>
              </a:solidFill>
            </a:endParaRPr>
          </a:p>
          <a:p>
            <a:pPr lvl="1"/>
            <a:r>
              <a:rPr lang="zh-CN" altLang="en-US" dirty="0"/>
              <a:t>数据分割后的数据单元称为分片。</a:t>
            </a:r>
            <a:endParaRPr lang="en-US" altLang="zh-CN" dirty="0"/>
          </a:p>
          <a:p>
            <a:pPr lvl="1"/>
            <a:r>
              <a:rPr lang="zh-CN" altLang="en-US" dirty="0"/>
              <a:t>数据分布到各自的物理单元中，以便能分别独立处理，提高数据分析效率。</a:t>
            </a:r>
          </a:p>
          <a:p>
            <a:r>
              <a:rPr lang="zh-CN" altLang="en-US" dirty="0"/>
              <a:t>数据分割的标准可以根据实际情况来确定，通常可选择</a:t>
            </a:r>
            <a:r>
              <a:rPr lang="en-US" altLang="zh-CN" dirty="0"/>
              <a:t>:</a:t>
            </a:r>
          </a:p>
          <a:p>
            <a:pPr lvl="1"/>
            <a:r>
              <a:rPr lang="zh-CN" altLang="en-US" dirty="0"/>
              <a:t>按日期、地域、业务领域或组织单位等来进行分割，</a:t>
            </a:r>
          </a:p>
          <a:p>
            <a:pPr lvl="1"/>
            <a:r>
              <a:rPr lang="zh-CN" altLang="en-US" dirty="0"/>
              <a:t>按多个分割标准的组合来进行，</a:t>
            </a:r>
          </a:p>
          <a:p>
            <a:pPr lvl="1"/>
            <a:r>
              <a:rPr lang="zh-CN" altLang="en-US" dirty="0"/>
              <a:t>一般情况分割标准总应包括日期项。</a:t>
            </a:r>
          </a:p>
          <a:p>
            <a:endParaRPr lang="zh-CN" altLang="en-US" dirty="0"/>
          </a:p>
          <a:p>
            <a:endParaRPr lang="zh-CN" altLang="en-US" dirty="0"/>
          </a:p>
        </p:txBody>
      </p:sp>
    </p:spTree>
    <p:extLst>
      <p:ext uri="{BB962C8B-B14F-4D97-AF65-F5344CB8AC3E}">
        <p14:creationId xmlns:p14="http://schemas.microsoft.com/office/powerpoint/2010/main" val="1228198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7C48F3-DBD7-4A78-8489-7E3D3E6EC053}"/>
              </a:ext>
            </a:extLst>
          </p:cNvPr>
          <p:cNvSpPr>
            <a:spLocks noGrp="1"/>
          </p:cNvSpPr>
          <p:nvPr>
            <p:ph type="title"/>
          </p:nvPr>
        </p:nvSpPr>
        <p:spPr/>
        <p:txBody>
          <a:bodyPr/>
          <a:lstStyle/>
          <a:p>
            <a:r>
              <a:rPr lang="zh-CN" altLang="en-US" dirty="0"/>
              <a:t>数据仓库的兴起</a:t>
            </a:r>
          </a:p>
        </p:txBody>
      </p:sp>
      <p:sp>
        <p:nvSpPr>
          <p:cNvPr id="3" name="内容占位符 2">
            <a:extLst>
              <a:ext uri="{FF2B5EF4-FFF2-40B4-BE49-F238E27FC236}">
                <a16:creationId xmlns:a16="http://schemas.microsoft.com/office/drawing/2014/main" id="{3A0FF069-3F9B-4C6A-9B5F-BE50F1C34603}"/>
              </a:ext>
            </a:extLst>
          </p:cNvPr>
          <p:cNvSpPr>
            <a:spLocks noGrp="1"/>
          </p:cNvSpPr>
          <p:nvPr>
            <p:ph sz="quarter" idx="10"/>
          </p:nvPr>
        </p:nvSpPr>
        <p:spPr/>
        <p:txBody>
          <a:bodyPr/>
          <a:lstStyle/>
          <a:p>
            <a:r>
              <a:rPr lang="zh-CN" altLang="en-US" b="0" dirty="0">
                <a:solidFill>
                  <a:schemeClr val="tx1"/>
                </a:solidFill>
              </a:rPr>
              <a:t>数据仓库技术是随着人们对大型数据库系统研究的不断深入，在传统数据库技术基础之上发展而来的；</a:t>
            </a:r>
            <a:endParaRPr lang="en-US" altLang="zh-CN" b="0" dirty="0">
              <a:solidFill>
                <a:schemeClr val="tx1"/>
              </a:solidFill>
            </a:endParaRPr>
          </a:p>
          <a:p>
            <a:r>
              <a:rPr lang="zh-CN" altLang="en-US" b="0" dirty="0">
                <a:solidFill>
                  <a:schemeClr val="tx1"/>
                </a:solidFill>
              </a:rPr>
              <a:t>数据仓库技术与传统数据库相比，不仅引入了许多新的概念，而且在体系结构、数据组织等方面，均有其自身的特点。</a:t>
            </a:r>
          </a:p>
          <a:p>
            <a:r>
              <a:rPr lang="zh-CN" altLang="en-US" dirty="0">
                <a:solidFill>
                  <a:schemeClr val="tx1"/>
                </a:solidFill>
              </a:rPr>
              <a:t>数据仓库技术</a:t>
            </a:r>
            <a:r>
              <a:rPr lang="zh-CN" altLang="en-US" b="0" dirty="0">
                <a:solidFill>
                  <a:schemeClr val="tx1"/>
                </a:solidFill>
              </a:rPr>
              <a:t>为</a:t>
            </a:r>
            <a:r>
              <a:rPr lang="en-US" altLang="zh-CN" b="0" dirty="0">
                <a:solidFill>
                  <a:schemeClr val="tx1"/>
                </a:solidFill>
              </a:rPr>
              <a:t>OLAP</a:t>
            </a:r>
            <a:r>
              <a:rPr lang="zh-CN" altLang="en-US" b="0" dirty="0">
                <a:solidFill>
                  <a:schemeClr val="tx1"/>
                </a:solidFill>
              </a:rPr>
              <a:t>、数据挖掘等深层次的分析提供平台</a:t>
            </a:r>
            <a:endParaRPr lang="en-US" altLang="zh-CN" dirty="0">
              <a:solidFill>
                <a:schemeClr val="tx1"/>
              </a:solidFill>
            </a:endParaRPr>
          </a:p>
          <a:p>
            <a:r>
              <a:rPr lang="zh-CN" altLang="en-US" dirty="0">
                <a:solidFill>
                  <a:schemeClr val="tx1"/>
                </a:solidFill>
              </a:rPr>
              <a:t>数据仓库技术是知识发现过程的基本步骤</a:t>
            </a:r>
            <a:endParaRPr lang="en-US" altLang="zh-CN" dirty="0">
              <a:solidFill>
                <a:schemeClr val="tx1"/>
              </a:solidFill>
            </a:endParaRPr>
          </a:p>
          <a:p>
            <a:r>
              <a:rPr lang="zh-CN" altLang="en-US" dirty="0">
                <a:solidFill>
                  <a:schemeClr val="tx1"/>
                </a:solidFill>
              </a:rPr>
              <a:t>数据仓库技术的主要目的是为决策提供支持</a:t>
            </a:r>
            <a:endParaRPr lang="en-US" altLang="zh-CN" dirty="0">
              <a:solidFill>
                <a:schemeClr val="tx1"/>
              </a:solidFill>
            </a:endParaRPr>
          </a:p>
          <a:p>
            <a:endParaRPr lang="zh-CN" altLang="en-US" b="0" dirty="0"/>
          </a:p>
        </p:txBody>
      </p:sp>
    </p:spTree>
    <p:extLst>
      <p:ext uri="{BB962C8B-B14F-4D97-AF65-F5344CB8AC3E}">
        <p14:creationId xmlns:p14="http://schemas.microsoft.com/office/powerpoint/2010/main" val="1476457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45F09-1CD0-42BD-96D7-7867EAE945FF}"/>
              </a:ext>
            </a:extLst>
          </p:cNvPr>
          <p:cNvSpPr>
            <a:spLocks noGrp="1"/>
          </p:cNvSpPr>
          <p:nvPr>
            <p:ph type="title"/>
          </p:nvPr>
        </p:nvSpPr>
        <p:spPr/>
        <p:txBody>
          <a:bodyPr/>
          <a:lstStyle/>
          <a:p>
            <a:r>
              <a:rPr lang="zh-CN" altLang="en-US" dirty="0"/>
              <a:t>数据仓库的数据组织结构（续）</a:t>
            </a:r>
          </a:p>
        </p:txBody>
      </p:sp>
      <p:sp>
        <p:nvSpPr>
          <p:cNvPr id="3" name="内容占位符 2">
            <a:extLst>
              <a:ext uri="{FF2B5EF4-FFF2-40B4-BE49-F238E27FC236}">
                <a16:creationId xmlns:a16="http://schemas.microsoft.com/office/drawing/2014/main" id="{BBA08E6E-5EED-4EE8-B09C-5392BDA890E3}"/>
              </a:ext>
            </a:extLst>
          </p:cNvPr>
          <p:cNvSpPr>
            <a:spLocks noGrp="1"/>
          </p:cNvSpPr>
          <p:nvPr>
            <p:ph sz="quarter" idx="10"/>
          </p:nvPr>
        </p:nvSpPr>
        <p:spPr/>
        <p:txBody>
          <a:bodyPr/>
          <a:lstStyle/>
          <a:p>
            <a:pPr>
              <a:buClr>
                <a:schemeClr val="tx1"/>
              </a:buClr>
              <a:defRPr/>
            </a:pPr>
            <a:r>
              <a:rPr lang="zh-CN" altLang="en-US" dirty="0"/>
              <a:t>分割例子：</a:t>
            </a:r>
            <a:r>
              <a:rPr lang="zh-CN" altLang="en-US" dirty="0">
                <a:solidFill>
                  <a:schemeClr val="tx1"/>
                </a:solidFill>
              </a:rPr>
              <a:t>电信通话数据分割的方法</a:t>
            </a:r>
            <a:endParaRPr lang="en-US" altLang="zh-CN" dirty="0">
              <a:solidFill>
                <a:schemeClr val="tx1"/>
              </a:solidFill>
            </a:endParaRPr>
          </a:p>
          <a:p>
            <a:pPr lvl="1">
              <a:buClr>
                <a:schemeClr val="tx1"/>
              </a:buClr>
              <a:defRPr/>
            </a:pPr>
            <a:r>
              <a:rPr lang="zh-CN" altLang="en-US" dirty="0">
                <a:solidFill>
                  <a:schemeClr val="tx1"/>
                </a:solidFill>
              </a:rPr>
              <a:t>垂直分割</a:t>
            </a:r>
            <a:endParaRPr lang="en-US" altLang="zh-CN" dirty="0">
              <a:solidFill>
                <a:schemeClr val="tx1"/>
              </a:solidFill>
            </a:endParaRPr>
          </a:p>
          <a:p>
            <a:pPr lvl="1">
              <a:buClr>
                <a:schemeClr val="tx1"/>
              </a:buClr>
              <a:defRPr/>
            </a:pPr>
            <a:r>
              <a:rPr lang="zh-CN" altLang="en-US" dirty="0">
                <a:solidFill>
                  <a:schemeClr val="tx1"/>
                </a:solidFill>
              </a:rPr>
              <a:t>水平分割</a:t>
            </a:r>
            <a:endParaRPr lang="zh-CN" altLang="en-US" dirty="0"/>
          </a:p>
        </p:txBody>
      </p:sp>
      <p:graphicFrame>
        <p:nvGraphicFramePr>
          <p:cNvPr id="4" name="Group 38">
            <a:extLst>
              <a:ext uri="{FF2B5EF4-FFF2-40B4-BE49-F238E27FC236}">
                <a16:creationId xmlns:a16="http://schemas.microsoft.com/office/drawing/2014/main" id="{BACE3B82-D0BC-4DBB-8FA0-9D4E7C06FCC4}"/>
              </a:ext>
            </a:extLst>
          </p:cNvPr>
          <p:cNvGraphicFramePr>
            <a:graphicFrameLocks/>
          </p:cNvGraphicFramePr>
          <p:nvPr>
            <p:extLst/>
          </p:nvPr>
        </p:nvGraphicFramePr>
        <p:xfrm>
          <a:off x="3143839" y="3200400"/>
          <a:ext cx="5759449" cy="2009774"/>
        </p:xfrm>
        <a:graphic>
          <a:graphicData uri="http://schemas.openxmlformats.org/drawingml/2006/table">
            <a:tbl>
              <a:tblPr/>
              <a:tblGrid>
                <a:gridCol w="1440240">
                  <a:extLst>
                    <a:ext uri="{9D8B030D-6E8A-4147-A177-3AD203B41FA5}">
                      <a16:colId xmlns:a16="http://schemas.microsoft.com/office/drawing/2014/main" val="1555650730"/>
                    </a:ext>
                  </a:extLst>
                </a:gridCol>
                <a:gridCol w="1440240">
                  <a:extLst>
                    <a:ext uri="{9D8B030D-6E8A-4147-A177-3AD203B41FA5}">
                      <a16:colId xmlns:a16="http://schemas.microsoft.com/office/drawing/2014/main" val="2893910069"/>
                    </a:ext>
                  </a:extLst>
                </a:gridCol>
                <a:gridCol w="1440240">
                  <a:extLst>
                    <a:ext uri="{9D8B030D-6E8A-4147-A177-3AD203B41FA5}">
                      <a16:colId xmlns:a16="http://schemas.microsoft.com/office/drawing/2014/main" val="2027390559"/>
                    </a:ext>
                  </a:extLst>
                </a:gridCol>
                <a:gridCol w="1438729">
                  <a:extLst>
                    <a:ext uri="{9D8B030D-6E8A-4147-A177-3AD203B41FA5}">
                      <a16:colId xmlns:a16="http://schemas.microsoft.com/office/drawing/2014/main" val="4222550778"/>
                    </a:ext>
                  </a:extLst>
                </a:gridCol>
              </a:tblGrid>
              <a:tr h="502760">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年份</a:t>
                      </a:r>
                    </a:p>
                  </a:txBody>
                  <a:tcPr marL="91421" marR="91421" marT="45719" marB="4571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健康保险</a:t>
                      </a:r>
                    </a:p>
                  </a:txBody>
                  <a:tcPr marL="91421" marR="91421" marT="45719" marB="4571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生命保险</a:t>
                      </a:r>
                    </a:p>
                  </a:txBody>
                  <a:tcPr marL="91421" marR="91421" marT="45719" marB="4571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事故保险</a:t>
                      </a:r>
                    </a:p>
                  </a:txBody>
                  <a:tcPr marL="91421" marR="91421" marT="45719" marB="4571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3877941916"/>
                  </a:ext>
                </a:extLst>
              </a:tr>
              <a:tr h="502760">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2008</a:t>
                      </a:r>
                    </a:p>
                  </a:txBody>
                  <a:tcPr marL="91421" marR="91421" marT="45719" marB="4571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分片1</a:t>
                      </a:r>
                    </a:p>
                  </a:txBody>
                  <a:tcPr marL="91421" marR="91421" marT="45719" marB="4571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分片2</a:t>
                      </a:r>
                    </a:p>
                  </a:txBody>
                  <a:tcPr marL="91421" marR="91421" marT="45719" marB="4571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分片3</a:t>
                      </a:r>
                    </a:p>
                  </a:txBody>
                  <a:tcPr marL="91421" marR="91421" marT="45719" marB="4571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2987953236"/>
                  </a:ext>
                </a:extLst>
              </a:tr>
              <a:tr h="501494">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2009</a:t>
                      </a:r>
                    </a:p>
                  </a:txBody>
                  <a:tcPr marL="91421" marR="91421" marT="45719" marB="4571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分片4</a:t>
                      </a:r>
                    </a:p>
                  </a:txBody>
                  <a:tcPr marL="91421" marR="91421" marT="45719" marB="4571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分片5</a:t>
                      </a:r>
                    </a:p>
                  </a:txBody>
                  <a:tcPr marL="91421" marR="91421" marT="45719" marB="4571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分片6</a:t>
                      </a:r>
                    </a:p>
                  </a:txBody>
                  <a:tcPr marL="91421" marR="91421" marT="45719" marB="4571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515111928"/>
                  </a:ext>
                </a:extLst>
              </a:tr>
              <a:tr h="502760">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2010</a:t>
                      </a:r>
                    </a:p>
                  </a:txBody>
                  <a:tcPr marL="91421" marR="91421" marT="45719" marB="4571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分片7</a:t>
                      </a:r>
                    </a:p>
                  </a:txBody>
                  <a:tcPr marL="91421" marR="91421" marT="45719" marB="4571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分片8</a:t>
                      </a:r>
                    </a:p>
                  </a:txBody>
                  <a:tcPr marL="91421" marR="91421" marT="45719" marB="4571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分片9</a:t>
                      </a:r>
                    </a:p>
                  </a:txBody>
                  <a:tcPr marL="91421" marR="91421" marT="45719" marB="4571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998928954"/>
                  </a:ext>
                </a:extLst>
              </a:tr>
            </a:tbl>
          </a:graphicData>
        </a:graphic>
      </p:graphicFrame>
    </p:spTree>
    <p:extLst>
      <p:ext uri="{BB962C8B-B14F-4D97-AF65-F5344CB8AC3E}">
        <p14:creationId xmlns:p14="http://schemas.microsoft.com/office/powerpoint/2010/main" val="1551964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D7301-8050-416B-91C7-956467E28F3B}"/>
              </a:ext>
            </a:extLst>
          </p:cNvPr>
          <p:cNvSpPr>
            <a:spLocks noGrp="1"/>
          </p:cNvSpPr>
          <p:nvPr>
            <p:ph type="title"/>
          </p:nvPr>
        </p:nvSpPr>
        <p:spPr/>
        <p:txBody>
          <a:bodyPr/>
          <a:lstStyle/>
          <a:p>
            <a:r>
              <a:rPr lang="zh-CN" altLang="en-US" dirty="0"/>
              <a:t>分析工具</a:t>
            </a:r>
          </a:p>
        </p:txBody>
      </p:sp>
      <p:sp>
        <p:nvSpPr>
          <p:cNvPr id="3" name="内容占位符 2">
            <a:extLst>
              <a:ext uri="{FF2B5EF4-FFF2-40B4-BE49-F238E27FC236}">
                <a16:creationId xmlns:a16="http://schemas.microsoft.com/office/drawing/2014/main" id="{9CED44A7-C8DB-48F5-A536-4825EE721F1F}"/>
              </a:ext>
            </a:extLst>
          </p:cNvPr>
          <p:cNvSpPr>
            <a:spLocks noGrp="1"/>
          </p:cNvSpPr>
          <p:nvPr>
            <p:ph sz="quarter" idx="10"/>
          </p:nvPr>
        </p:nvSpPr>
        <p:spPr/>
        <p:txBody>
          <a:bodyPr/>
          <a:lstStyle/>
          <a:p>
            <a:r>
              <a:rPr lang="zh-CN" altLang="en-US" dirty="0"/>
              <a:t>查询工具</a:t>
            </a:r>
            <a:endParaRPr lang="en-US" altLang="zh-CN" dirty="0"/>
          </a:p>
          <a:p>
            <a:pPr lvl="1"/>
            <a:r>
              <a:rPr kumimoji="1" lang="zh-CN" altLang="en-US" dirty="0"/>
              <a:t>数据仓库的查询不是指对记录级数据的查询，而是指对分析要求的查询。一般包含可视化工具，即以图形化方式展示数据，可以帮助了解数据的结构，关系以及动态性。</a:t>
            </a:r>
            <a:endParaRPr kumimoji="1" lang="en-US" altLang="zh-CN" dirty="0"/>
          </a:p>
          <a:p>
            <a:r>
              <a:rPr lang="zh-CN" altLang="en-US" dirty="0"/>
              <a:t>多维分析工具</a:t>
            </a:r>
            <a:endParaRPr lang="en-US" altLang="zh-CN" dirty="0"/>
          </a:p>
          <a:p>
            <a:pPr lvl="1"/>
            <a:r>
              <a:rPr kumimoji="1" lang="zh-CN" altLang="en-US" dirty="0"/>
              <a:t>通过对信息的多种可能的观察形式进行快速、一致和交互性的存取，这样便利用户对数据进行深入的分析和观察。多维数据的每一维代表对数据的一个特定的观察视角，如时间、地域、业务等。</a:t>
            </a:r>
          </a:p>
          <a:p>
            <a:r>
              <a:rPr lang="zh-CN" altLang="en-US" dirty="0"/>
              <a:t>数据挖掘工具</a:t>
            </a:r>
            <a:endParaRPr lang="en-US" altLang="zh-CN" dirty="0"/>
          </a:p>
          <a:p>
            <a:pPr lvl="1"/>
            <a:r>
              <a:rPr kumimoji="1" lang="zh-CN" altLang="en-US" dirty="0"/>
              <a:t>从大量数据中挖掘具有规律性的知识，需要利用数据挖掘工具。</a:t>
            </a:r>
          </a:p>
          <a:p>
            <a:endParaRPr lang="zh-CN" altLang="en-US" dirty="0"/>
          </a:p>
        </p:txBody>
      </p:sp>
    </p:spTree>
    <p:extLst>
      <p:ext uri="{BB962C8B-B14F-4D97-AF65-F5344CB8AC3E}">
        <p14:creationId xmlns:p14="http://schemas.microsoft.com/office/powerpoint/2010/main" val="1497847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7CA138-3738-47E4-9467-DA0CB26BB014}"/>
              </a:ext>
            </a:extLst>
          </p:cNvPr>
          <p:cNvSpPr>
            <a:spLocks noGrp="1"/>
          </p:cNvSpPr>
          <p:nvPr>
            <p:ph type="title"/>
          </p:nvPr>
        </p:nvSpPr>
        <p:spPr/>
        <p:txBody>
          <a:bodyPr/>
          <a:lstStyle/>
          <a:p>
            <a:r>
              <a:rPr lang="zh-CN" altLang="en-US" dirty="0"/>
              <a:t>数据立方体</a:t>
            </a:r>
          </a:p>
        </p:txBody>
      </p:sp>
      <p:sp>
        <p:nvSpPr>
          <p:cNvPr id="3" name="内容占位符 2">
            <a:extLst>
              <a:ext uri="{FF2B5EF4-FFF2-40B4-BE49-F238E27FC236}">
                <a16:creationId xmlns:a16="http://schemas.microsoft.com/office/drawing/2014/main" id="{38C88330-1438-490F-8E22-51998B075E40}"/>
              </a:ext>
            </a:extLst>
          </p:cNvPr>
          <p:cNvSpPr>
            <a:spLocks noGrp="1"/>
          </p:cNvSpPr>
          <p:nvPr>
            <p:ph sz="quarter" idx="10"/>
          </p:nvPr>
        </p:nvSpPr>
        <p:spPr/>
        <p:txBody>
          <a:bodyPr/>
          <a:lstStyle/>
          <a:p>
            <a:r>
              <a:rPr lang="zh-CN" altLang="en-US" dirty="0"/>
              <a:t>一些概念：</a:t>
            </a:r>
            <a:endParaRPr lang="en-US" altLang="zh-CN" dirty="0"/>
          </a:p>
          <a:p>
            <a:pPr lvl="1"/>
            <a:r>
              <a:rPr lang="zh-CN" altLang="en-US" dirty="0"/>
              <a:t>变量：是</a:t>
            </a:r>
            <a:r>
              <a:rPr lang="zh-CN" altLang="en-US" dirty="0">
                <a:solidFill>
                  <a:schemeClr val="tx1"/>
                </a:solidFill>
              </a:rPr>
              <a:t>数据的实际含义，即描述数据“是什么”。如：销售额。</a:t>
            </a:r>
          </a:p>
          <a:p>
            <a:pPr lvl="1"/>
            <a:r>
              <a:rPr lang="zh-CN" altLang="en-US" dirty="0"/>
              <a:t>维：</a:t>
            </a:r>
            <a:r>
              <a:rPr lang="zh-CN" altLang="en-US" dirty="0">
                <a:solidFill>
                  <a:schemeClr val="tx1"/>
                </a:solidFill>
              </a:rPr>
              <a:t>是观察数据的角度。如：产品维、顾客维、时间维等。 </a:t>
            </a:r>
          </a:p>
          <a:p>
            <a:pPr lvl="1"/>
            <a:r>
              <a:rPr lang="zh-CN" altLang="en-US" dirty="0"/>
              <a:t>维成员：是</a:t>
            </a:r>
            <a:r>
              <a:rPr lang="zh-CN" altLang="en-US" dirty="0">
                <a:solidFill>
                  <a:schemeClr val="tx1"/>
                </a:solidFill>
              </a:rPr>
              <a:t>维的一个取值。如：“</a:t>
            </a:r>
            <a:r>
              <a:rPr lang="en-US" altLang="zh-CN" dirty="0"/>
              <a:t>1998</a:t>
            </a:r>
            <a:r>
              <a:rPr lang="zh-CN" altLang="en-US" dirty="0"/>
              <a:t>年</a:t>
            </a:r>
            <a:r>
              <a:rPr lang="en-US" altLang="zh-CN" dirty="0"/>
              <a:t>12</a:t>
            </a:r>
            <a:r>
              <a:rPr lang="zh-CN" altLang="en-US" dirty="0"/>
              <a:t>月”</a:t>
            </a:r>
            <a:r>
              <a:rPr lang="zh-CN" altLang="en-US" dirty="0">
                <a:solidFill>
                  <a:schemeClr val="tx1"/>
                </a:solidFill>
              </a:rPr>
              <a:t>是时间维的一个维成员。</a:t>
            </a:r>
            <a:endParaRPr lang="en-US" altLang="zh-CN" dirty="0">
              <a:solidFill>
                <a:schemeClr val="tx1"/>
              </a:solidFill>
            </a:endParaRPr>
          </a:p>
          <a:p>
            <a:pPr lvl="1"/>
            <a:r>
              <a:rPr lang="zh-CN" altLang="en-US" dirty="0"/>
              <a:t>维的层次：</a:t>
            </a:r>
            <a:r>
              <a:rPr lang="zh-CN" altLang="en-US" dirty="0">
                <a:solidFill>
                  <a:schemeClr val="tx1"/>
                </a:solidFill>
              </a:rPr>
              <a:t>是观察数据的不同细节程度。如：日、月、季、年是时间维的层次。</a:t>
            </a:r>
            <a:endParaRPr lang="en-US" altLang="zh-CN" dirty="0">
              <a:solidFill>
                <a:schemeClr val="tx1"/>
              </a:solidFill>
            </a:endParaRPr>
          </a:p>
          <a:p>
            <a:pPr lvl="1"/>
            <a:r>
              <a:rPr lang="zh-CN" altLang="en-US" dirty="0"/>
              <a:t>事实：不同维度在某个取值下的交叉点，是对事件的度量。如：（牙膏，上海，</a:t>
            </a:r>
            <a:r>
              <a:rPr lang="en-US" altLang="zh-CN" dirty="0"/>
              <a:t>1998</a:t>
            </a:r>
            <a:r>
              <a:rPr lang="zh-CN" altLang="en-US" dirty="0"/>
              <a:t>年</a:t>
            </a:r>
            <a:r>
              <a:rPr lang="en-US" altLang="zh-CN" dirty="0"/>
              <a:t>12</a:t>
            </a:r>
            <a:r>
              <a:rPr lang="zh-CN" altLang="en-US" dirty="0"/>
              <a:t>月，批发，销售额为</a:t>
            </a:r>
            <a:r>
              <a:rPr lang="en-US" altLang="zh-CN" dirty="0"/>
              <a:t>100000</a:t>
            </a:r>
            <a:r>
              <a:rPr lang="zh-CN" altLang="en-US" dirty="0"/>
              <a:t>）。</a:t>
            </a:r>
            <a:endParaRPr lang="en-US" altLang="zh-CN" dirty="0"/>
          </a:p>
          <a:p>
            <a:pPr lvl="1"/>
            <a:r>
              <a:rPr lang="zh-CN" altLang="en-US" b="1" dirty="0">
                <a:solidFill>
                  <a:srgbClr val="FF0000"/>
                </a:solidFill>
              </a:rPr>
              <a:t>多维数据立方体：</a:t>
            </a:r>
            <a:r>
              <a:rPr lang="zh-CN" altLang="en-US" dirty="0"/>
              <a:t>一个事物可以从不同的角度进行观察，多个角度也就产生了多个维，那么在空间上就构成了一个多维数据立方体。可以表示为：（维</a:t>
            </a:r>
            <a:r>
              <a:rPr lang="en-US" altLang="zh-CN" dirty="0"/>
              <a:t>1</a:t>
            </a:r>
            <a:r>
              <a:rPr lang="zh-CN" altLang="en-US" dirty="0"/>
              <a:t>，维</a:t>
            </a:r>
            <a:r>
              <a:rPr lang="en-US" altLang="zh-CN" dirty="0"/>
              <a:t>2</a:t>
            </a:r>
            <a:r>
              <a:rPr lang="zh-CN" altLang="en-US" dirty="0"/>
              <a:t>，</a:t>
            </a:r>
            <a:r>
              <a:rPr lang="en-US" altLang="zh-CN" dirty="0"/>
              <a:t>…</a:t>
            </a:r>
            <a:r>
              <a:rPr lang="zh-CN" altLang="en-US" dirty="0"/>
              <a:t>，维</a:t>
            </a:r>
            <a:r>
              <a:rPr lang="en-US" altLang="zh-CN" dirty="0"/>
              <a:t>n</a:t>
            </a:r>
            <a:r>
              <a:rPr lang="zh-CN" altLang="en-US" dirty="0"/>
              <a:t>，度量变量）。</a:t>
            </a:r>
            <a:endParaRPr lang="en-US" altLang="zh-CN" dirty="0"/>
          </a:p>
          <a:p>
            <a:pPr marL="432000" lvl="1" indent="0">
              <a:buNone/>
            </a:pPr>
            <a:endParaRPr lang="zh-CN" altLang="en-US" dirty="0">
              <a:solidFill>
                <a:schemeClr val="tx1"/>
              </a:solidFill>
            </a:endParaRPr>
          </a:p>
          <a:p>
            <a:pPr marL="0" indent="0">
              <a:buNone/>
            </a:pPr>
            <a:endParaRPr lang="zh-CN" altLang="en-US" dirty="0"/>
          </a:p>
        </p:txBody>
      </p:sp>
      <p:sp>
        <p:nvSpPr>
          <p:cNvPr id="4" name="矩形 3">
            <a:extLst>
              <a:ext uri="{FF2B5EF4-FFF2-40B4-BE49-F238E27FC236}">
                <a16:creationId xmlns:a16="http://schemas.microsoft.com/office/drawing/2014/main" id="{7BA53908-9213-4C6C-BA38-035AEDAA9EEB}"/>
              </a:ext>
            </a:extLst>
          </p:cNvPr>
          <p:cNvSpPr/>
          <p:nvPr/>
        </p:nvSpPr>
        <p:spPr>
          <a:xfrm>
            <a:off x="9035367" y="173521"/>
            <a:ext cx="3156633" cy="400110"/>
          </a:xfrm>
          <a:prstGeom prst="rect">
            <a:avLst/>
          </a:prstGeom>
        </p:spPr>
        <p:txBody>
          <a:bodyPr wrap="non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DW3 </a:t>
            </a:r>
            <a:r>
              <a:rPr lang="zh-CN" altLang="en-US" sz="2000" b="1" dirty="0">
                <a:solidFill>
                  <a:schemeClr val="bg1"/>
                </a:solidFill>
                <a:latin typeface="微软雅黑" panose="020B0503020204020204" pitchFamily="34" charset="-122"/>
                <a:ea typeface="微软雅黑" panose="020B0503020204020204" pitchFamily="34" charset="-122"/>
              </a:rPr>
              <a:t>数据立方体与</a:t>
            </a:r>
            <a:r>
              <a:rPr lang="en-US" altLang="zh-CN" sz="2000" b="1" dirty="0">
                <a:solidFill>
                  <a:schemeClr val="bg1"/>
                </a:solidFill>
                <a:latin typeface="微软雅黑" panose="020B0503020204020204" pitchFamily="34" charset="-122"/>
                <a:ea typeface="微软雅黑" panose="020B0503020204020204" pitchFamily="34" charset="-122"/>
              </a:rPr>
              <a:t>OLAP</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205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AD47FD-7D8A-41B6-9565-FD320A662CA5}"/>
              </a:ext>
            </a:extLst>
          </p:cNvPr>
          <p:cNvSpPr>
            <a:spLocks noGrp="1"/>
          </p:cNvSpPr>
          <p:nvPr>
            <p:ph type="title"/>
          </p:nvPr>
        </p:nvSpPr>
        <p:spPr/>
        <p:txBody>
          <a:bodyPr/>
          <a:lstStyle/>
          <a:p>
            <a:r>
              <a:rPr lang="zh-CN" altLang="en-US" dirty="0"/>
              <a:t>数据立方体（续）</a:t>
            </a:r>
          </a:p>
        </p:txBody>
      </p:sp>
      <p:sp>
        <p:nvSpPr>
          <p:cNvPr id="3" name="内容占位符 2">
            <a:extLst>
              <a:ext uri="{FF2B5EF4-FFF2-40B4-BE49-F238E27FC236}">
                <a16:creationId xmlns:a16="http://schemas.microsoft.com/office/drawing/2014/main" id="{77AE84B7-AC1F-400F-9604-35B86ABFA517}"/>
              </a:ext>
            </a:extLst>
          </p:cNvPr>
          <p:cNvSpPr>
            <a:spLocks noGrp="1"/>
          </p:cNvSpPr>
          <p:nvPr>
            <p:ph sz="quarter" idx="10"/>
          </p:nvPr>
        </p:nvSpPr>
        <p:spPr>
          <a:xfrm>
            <a:off x="1199456" y="1208299"/>
            <a:ext cx="9648216" cy="4942244"/>
          </a:xfrm>
        </p:spPr>
        <p:txBody>
          <a:bodyPr/>
          <a:lstStyle/>
          <a:p>
            <a:r>
              <a:rPr kumimoji="1" lang="zh-CN" altLang="en-US" dirty="0"/>
              <a:t>例子：</a:t>
            </a:r>
            <a:r>
              <a:rPr kumimoji="1" lang="zh-CN" altLang="en-US" dirty="0">
                <a:solidFill>
                  <a:schemeClr val="tx1"/>
                </a:solidFill>
              </a:rPr>
              <a:t>一个电子公司的销售一般从三个方面分析销售额</a:t>
            </a:r>
            <a:endParaRPr kumimoji="1" lang="en-US" altLang="zh-CN" dirty="0">
              <a:solidFill>
                <a:schemeClr val="tx1"/>
              </a:solidFill>
            </a:endParaRPr>
          </a:p>
          <a:p>
            <a:pPr lvl="1"/>
            <a:r>
              <a:rPr kumimoji="1" lang="zh-CN" altLang="en-US" dirty="0"/>
              <a:t>（时间，地区，产品）就构成了三个维。</a:t>
            </a:r>
            <a:endParaRPr kumimoji="1" lang="en-US" altLang="zh-CN" dirty="0"/>
          </a:p>
          <a:p>
            <a:pPr lvl="2"/>
            <a:r>
              <a:rPr kumimoji="1" lang="zh-CN" altLang="en-US" dirty="0">
                <a:solidFill>
                  <a:srgbClr val="FF3300"/>
                </a:solidFill>
              </a:rPr>
              <a:t>时间：</a:t>
            </a:r>
            <a:r>
              <a:rPr kumimoji="1" lang="zh-CN" altLang="en-US" dirty="0"/>
              <a:t>在某一段时间内的销售情况，度量可分为（年、季度、月、旬、天）</a:t>
            </a:r>
          </a:p>
          <a:p>
            <a:pPr lvl="2"/>
            <a:r>
              <a:rPr kumimoji="1" lang="zh-CN" altLang="en-US" dirty="0">
                <a:solidFill>
                  <a:srgbClr val="FF3300"/>
                </a:solidFill>
              </a:rPr>
              <a:t>地区：</a:t>
            </a:r>
            <a:r>
              <a:rPr kumimoji="1" lang="zh-CN" altLang="en-US" dirty="0"/>
              <a:t>在某个地区的销售情况，度量可分为（地区、国家、省、市）</a:t>
            </a:r>
          </a:p>
          <a:p>
            <a:pPr lvl="2"/>
            <a:r>
              <a:rPr kumimoji="1" lang="zh-CN" altLang="en-US" dirty="0">
                <a:solidFill>
                  <a:srgbClr val="FF3300"/>
                </a:solidFill>
              </a:rPr>
              <a:t>产品：</a:t>
            </a:r>
            <a:r>
              <a:rPr kumimoji="1" lang="zh-CN" altLang="en-US" dirty="0"/>
              <a:t>某类或某型号产品的销售情况，度量可分为（类别、型号等）</a:t>
            </a:r>
            <a:endParaRPr kumimoji="1" lang="en-US" altLang="zh-CN" dirty="0"/>
          </a:p>
          <a:p>
            <a:pPr lvl="1"/>
            <a:r>
              <a:rPr kumimoji="1" lang="zh-CN" altLang="en-US" dirty="0"/>
              <a:t>维有层次结构，可以在某个层上观察数据，如地区维的层次：</a:t>
            </a:r>
          </a:p>
        </p:txBody>
      </p:sp>
      <p:grpSp>
        <p:nvGrpSpPr>
          <p:cNvPr id="19" name="组合 18">
            <a:extLst>
              <a:ext uri="{FF2B5EF4-FFF2-40B4-BE49-F238E27FC236}">
                <a16:creationId xmlns:a16="http://schemas.microsoft.com/office/drawing/2014/main" id="{98DBF838-5C49-4F05-B54A-2BB4423F59CD}"/>
              </a:ext>
            </a:extLst>
          </p:cNvPr>
          <p:cNvGrpSpPr/>
          <p:nvPr/>
        </p:nvGrpSpPr>
        <p:grpSpPr>
          <a:xfrm>
            <a:off x="2411107" y="4188383"/>
            <a:ext cx="6500019" cy="2410065"/>
            <a:chOff x="4805964" y="4188383"/>
            <a:chExt cx="6500019" cy="2410065"/>
          </a:xfrm>
        </p:grpSpPr>
        <p:sp>
          <p:nvSpPr>
            <p:cNvPr id="4" name="Rectangle 4">
              <a:extLst>
                <a:ext uri="{FF2B5EF4-FFF2-40B4-BE49-F238E27FC236}">
                  <a16:creationId xmlns:a16="http://schemas.microsoft.com/office/drawing/2014/main" id="{DAD9FAA0-8E37-41D3-B863-41D1DC1999E8}"/>
                </a:ext>
              </a:extLst>
            </p:cNvPr>
            <p:cNvSpPr>
              <a:spLocks noChangeArrowheads="1"/>
            </p:cNvSpPr>
            <p:nvPr/>
          </p:nvSpPr>
          <p:spPr bwMode="auto">
            <a:xfrm>
              <a:off x="7441214" y="4188383"/>
              <a:ext cx="1406525" cy="373063"/>
            </a:xfrm>
            <a:prstGeom prst="rect">
              <a:avLst/>
            </a:prstGeom>
            <a:solidFill>
              <a:srgbClr val="FFFF00"/>
            </a:solidFill>
            <a:ln w="28575">
              <a:solidFill>
                <a:srgbClr val="0000FF"/>
              </a:solidFill>
              <a:miter lim="800000"/>
              <a:headEnd/>
              <a:tailEnd/>
            </a:ln>
          </p:spPr>
          <p:txBody>
            <a:bodyPr/>
            <a:lstStyle/>
            <a:p>
              <a:pPr algn="ctr">
                <a:lnSpc>
                  <a:spcPct val="80000"/>
                </a:lnSpc>
                <a:spcBef>
                  <a:spcPct val="0"/>
                </a:spcBef>
                <a:buFontTx/>
                <a:buNone/>
              </a:pPr>
              <a:r>
                <a:rPr kumimoji="1" lang="zh-CN" altLang="en-US" sz="2000" dirty="0">
                  <a:solidFill>
                    <a:srgbClr val="3333FF"/>
                  </a:solidFill>
                  <a:latin typeface="Times New Roman" panose="02020603050405020304" pitchFamily="18" charset="0"/>
                </a:rPr>
                <a:t>全国</a:t>
              </a:r>
              <a:endParaRPr kumimoji="1" lang="zh-CN" altLang="en-US" sz="2000" dirty="0">
                <a:solidFill>
                  <a:srgbClr val="3333FF"/>
                </a:solidFill>
              </a:endParaRPr>
            </a:p>
          </p:txBody>
        </p:sp>
        <p:sp>
          <p:nvSpPr>
            <p:cNvPr id="5" name="Rectangle 5">
              <a:extLst>
                <a:ext uri="{FF2B5EF4-FFF2-40B4-BE49-F238E27FC236}">
                  <a16:creationId xmlns:a16="http://schemas.microsoft.com/office/drawing/2014/main" id="{FB7B6F4A-416C-4BE3-AD1F-419FBD640DC9}"/>
                </a:ext>
              </a:extLst>
            </p:cNvPr>
            <p:cNvSpPr>
              <a:spLocks noChangeArrowheads="1"/>
            </p:cNvSpPr>
            <p:nvPr/>
          </p:nvSpPr>
          <p:spPr bwMode="auto">
            <a:xfrm>
              <a:off x="4805964" y="4943295"/>
              <a:ext cx="1404938" cy="312737"/>
            </a:xfrm>
            <a:prstGeom prst="rect">
              <a:avLst/>
            </a:prstGeom>
            <a:solidFill>
              <a:srgbClr val="FFFF00"/>
            </a:solidFill>
            <a:ln w="28575">
              <a:solidFill>
                <a:srgbClr val="0000FF"/>
              </a:solidFill>
              <a:miter lim="800000"/>
              <a:headEnd/>
              <a:tailEnd/>
            </a:ln>
          </p:spPr>
          <p:txBody>
            <a:bodyPr/>
            <a:lstStyle/>
            <a:p>
              <a:pPr algn="ctr">
                <a:lnSpc>
                  <a:spcPct val="80000"/>
                </a:lnSpc>
                <a:spcBef>
                  <a:spcPct val="0"/>
                </a:spcBef>
                <a:buFontTx/>
                <a:buNone/>
              </a:pPr>
              <a:r>
                <a:rPr kumimoji="1" lang="zh-CN" altLang="en-US" sz="2000">
                  <a:solidFill>
                    <a:srgbClr val="3333FF"/>
                  </a:solidFill>
                  <a:latin typeface="Times New Roman" panose="02020603050405020304" pitchFamily="18" charset="0"/>
                </a:rPr>
                <a:t>江苏</a:t>
              </a:r>
              <a:endParaRPr kumimoji="1" lang="zh-CN" altLang="en-US" sz="2000">
                <a:solidFill>
                  <a:srgbClr val="3333FF"/>
                </a:solidFill>
              </a:endParaRPr>
            </a:p>
          </p:txBody>
        </p:sp>
        <p:sp>
          <p:nvSpPr>
            <p:cNvPr id="6" name="Rectangle 6">
              <a:extLst>
                <a:ext uri="{FF2B5EF4-FFF2-40B4-BE49-F238E27FC236}">
                  <a16:creationId xmlns:a16="http://schemas.microsoft.com/office/drawing/2014/main" id="{8536FD26-4D0A-449F-970E-CA72588E853C}"/>
                </a:ext>
              </a:extLst>
            </p:cNvPr>
            <p:cNvSpPr>
              <a:spLocks noChangeArrowheads="1"/>
            </p:cNvSpPr>
            <p:nvPr/>
          </p:nvSpPr>
          <p:spPr bwMode="auto">
            <a:xfrm>
              <a:off x="7441214" y="4951400"/>
              <a:ext cx="1406525" cy="312737"/>
            </a:xfrm>
            <a:prstGeom prst="rect">
              <a:avLst/>
            </a:prstGeom>
            <a:solidFill>
              <a:srgbClr val="FFFF00"/>
            </a:solidFill>
            <a:ln w="28575">
              <a:solidFill>
                <a:srgbClr val="0000FF"/>
              </a:solidFill>
              <a:miter lim="800000"/>
              <a:headEnd/>
              <a:tailEnd/>
            </a:ln>
          </p:spPr>
          <p:txBody>
            <a:bodyPr/>
            <a:lstStyle/>
            <a:p>
              <a:pPr algn="ctr">
                <a:lnSpc>
                  <a:spcPct val="80000"/>
                </a:lnSpc>
                <a:spcBef>
                  <a:spcPct val="0"/>
                </a:spcBef>
                <a:buFontTx/>
                <a:buNone/>
              </a:pPr>
              <a:r>
                <a:rPr kumimoji="1" lang="zh-CN" altLang="en-US" sz="2000" dirty="0">
                  <a:solidFill>
                    <a:srgbClr val="3333FF"/>
                  </a:solidFill>
                  <a:latin typeface="Times New Roman" panose="02020603050405020304" pitchFamily="18" charset="0"/>
                </a:rPr>
                <a:t>北京</a:t>
              </a:r>
              <a:endParaRPr kumimoji="1" lang="zh-CN" altLang="en-US" sz="2000" dirty="0">
                <a:solidFill>
                  <a:srgbClr val="3333FF"/>
                </a:solidFill>
              </a:endParaRPr>
            </a:p>
          </p:txBody>
        </p:sp>
        <p:sp>
          <p:nvSpPr>
            <p:cNvPr id="7" name="Rectangle 7">
              <a:extLst>
                <a:ext uri="{FF2B5EF4-FFF2-40B4-BE49-F238E27FC236}">
                  <a16:creationId xmlns:a16="http://schemas.microsoft.com/office/drawing/2014/main" id="{B9D2F95E-B9B5-4976-8D4C-0277CE5DE259}"/>
                </a:ext>
              </a:extLst>
            </p:cNvPr>
            <p:cNvSpPr>
              <a:spLocks noChangeArrowheads="1"/>
            </p:cNvSpPr>
            <p:nvPr/>
          </p:nvSpPr>
          <p:spPr bwMode="auto">
            <a:xfrm>
              <a:off x="9901045" y="4952417"/>
              <a:ext cx="1404938" cy="312737"/>
            </a:xfrm>
            <a:prstGeom prst="rect">
              <a:avLst/>
            </a:prstGeom>
            <a:solidFill>
              <a:srgbClr val="FFFF00"/>
            </a:solidFill>
            <a:ln w="28575">
              <a:solidFill>
                <a:srgbClr val="0000FF"/>
              </a:solidFill>
              <a:miter lim="800000"/>
              <a:headEnd/>
              <a:tailEnd/>
            </a:ln>
          </p:spPr>
          <p:txBody>
            <a:bodyPr/>
            <a:lstStyle/>
            <a:p>
              <a:pPr algn="ctr">
                <a:lnSpc>
                  <a:spcPct val="80000"/>
                </a:lnSpc>
                <a:spcBef>
                  <a:spcPct val="0"/>
                </a:spcBef>
                <a:buFontTx/>
                <a:buNone/>
              </a:pPr>
              <a:r>
                <a:rPr kumimoji="1" lang="zh-CN" altLang="en-US" sz="2000">
                  <a:solidFill>
                    <a:srgbClr val="3333FF"/>
                  </a:solidFill>
                  <a:latin typeface="Times New Roman" panose="02020603050405020304" pitchFamily="18" charset="0"/>
                </a:rPr>
                <a:t>上海</a:t>
              </a:r>
              <a:endParaRPr kumimoji="1" lang="zh-CN" altLang="en-US" sz="2000">
                <a:solidFill>
                  <a:srgbClr val="3333FF"/>
                </a:solidFill>
              </a:endParaRPr>
            </a:p>
          </p:txBody>
        </p:sp>
        <p:sp>
          <p:nvSpPr>
            <p:cNvPr id="8" name="Line 8">
              <a:extLst>
                <a:ext uri="{FF2B5EF4-FFF2-40B4-BE49-F238E27FC236}">
                  <a16:creationId xmlns:a16="http://schemas.microsoft.com/office/drawing/2014/main" id="{94F623CA-DF23-428A-A715-47651C3A31CE}"/>
                </a:ext>
              </a:extLst>
            </p:cNvPr>
            <p:cNvSpPr>
              <a:spLocks noChangeShapeType="1"/>
            </p:cNvSpPr>
            <p:nvPr/>
          </p:nvSpPr>
          <p:spPr bwMode="auto">
            <a:xfrm>
              <a:off x="5509227" y="4699332"/>
              <a:ext cx="5094287" cy="158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9">
              <a:extLst>
                <a:ext uri="{FF2B5EF4-FFF2-40B4-BE49-F238E27FC236}">
                  <a16:creationId xmlns:a16="http://schemas.microsoft.com/office/drawing/2014/main" id="{758F2669-CB2C-4C04-9FC1-227CF052B0C0}"/>
                </a:ext>
              </a:extLst>
            </p:cNvPr>
            <p:cNvSpPr>
              <a:spLocks noChangeShapeType="1"/>
            </p:cNvSpPr>
            <p:nvPr/>
          </p:nvSpPr>
          <p:spPr bwMode="auto">
            <a:xfrm>
              <a:off x="8144477" y="4573348"/>
              <a:ext cx="0" cy="366713"/>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10">
              <a:extLst>
                <a:ext uri="{FF2B5EF4-FFF2-40B4-BE49-F238E27FC236}">
                  <a16:creationId xmlns:a16="http://schemas.microsoft.com/office/drawing/2014/main" id="{6DC9868B-C22E-418E-95D4-EDE259283F6E}"/>
                </a:ext>
              </a:extLst>
            </p:cNvPr>
            <p:cNvSpPr>
              <a:spLocks noChangeShapeType="1"/>
            </p:cNvSpPr>
            <p:nvPr/>
          </p:nvSpPr>
          <p:spPr bwMode="auto">
            <a:xfrm>
              <a:off x="10605102" y="4699332"/>
              <a:ext cx="0" cy="226955"/>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11">
              <a:extLst>
                <a:ext uri="{FF2B5EF4-FFF2-40B4-BE49-F238E27FC236}">
                  <a16:creationId xmlns:a16="http://schemas.microsoft.com/office/drawing/2014/main" id="{F0611027-CB10-48A4-8801-10F73110AC7E}"/>
                </a:ext>
              </a:extLst>
            </p:cNvPr>
            <p:cNvSpPr>
              <a:spLocks noChangeShapeType="1"/>
            </p:cNvSpPr>
            <p:nvPr/>
          </p:nvSpPr>
          <p:spPr bwMode="auto">
            <a:xfrm>
              <a:off x="5509227" y="4699332"/>
              <a:ext cx="0" cy="226955"/>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Rectangle 12">
              <a:extLst>
                <a:ext uri="{FF2B5EF4-FFF2-40B4-BE49-F238E27FC236}">
                  <a16:creationId xmlns:a16="http://schemas.microsoft.com/office/drawing/2014/main" id="{60190741-AD5A-452E-B1F1-D337529C116C}"/>
                </a:ext>
              </a:extLst>
            </p:cNvPr>
            <p:cNvSpPr>
              <a:spLocks noChangeArrowheads="1"/>
            </p:cNvSpPr>
            <p:nvPr/>
          </p:nvSpPr>
          <p:spPr bwMode="auto">
            <a:xfrm>
              <a:off x="4805964" y="5627534"/>
              <a:ext cx="1404938" cy="352425"/>
            </a:xfrm>
            <a:prstGeom prst="rect">
              <a:avLst/>
            </a:prstGeom>
            <a:solidFill>
              <a:srgbClr val="FFFF00"/>
            </a:solidFill>
            <a:ln w="28575">
              <a:solidFill>
                <a:srgbClr val="0000FF"/>
              </a:solidFill>
              <a:miter lim="800000"/>
              <a:headEnd/>
              <a:tailEnd/>
            </a:ln>
          </p:spPr>
          <p:txBody>
            <a:bodyPr/>
            <a:lstStyle/>
            <a:p>
              <a:pPr algn="ctr">
                <a:lnSpc>
                  <a:spcPct val="80000"/>
                </a:lnSpc>
                <a:spcBef>
                  <a:spcPct val="0"/>
                </a:spcBef>
                <a:buFontTx/>
                <a:buNone/>
              </a:pPr>
              <a:r>
                <a:rPr kumimoji="1" lang="zh-CN" altLang="en-US" sz="2000">
                  <a:solidFill>
                    <a:srgbClr val="3333FF"/>
                  </a:solidFill>
                  <a:latin typeface="Times New Roman" panose="02020603050405020304" pitchFamily="18" charset="0"/>
                </a:rPr>
                <a:t>苏州市</a:t>
              </a:r>
              <a:endParaRPr kumimoji="1" lang="zh-CN" altLang="en-US" sz="2000">
                <a:solidFill>
                  <a:srgbClr val="3333FF"/>
                </a:solidFill>
              </a:endParaRPr>
            </a:p>
          </p:txBody>
        </p:sp>
        <p:sp>
          <p:nvSpPr>
            <p:cNvPr id="13" name="Rectangle 13">
              <a:extLst>
                <a:ext uri="{FF2B5EF4-FFF2-40B4-BE49-F238E27FC236}">
                  <a16:creationId xmlns:a16="http://schemas.microsoft.com/office/drawing/2014/main" id="{70A6F56D-3C9A-435B-8B9B-875A94AE46B1}"/>
                </a:ext>
              </a:extLst>
            </p:cNvPr>
            <p:cNvSpPr>
              <a:spLocks noChangeArrowheads="1"/>
            </p:cNvSpPr>
            <p:nvPr/>
          </p:nvSpPr>
          <p:spPr bwMode="auto">
            <a:xfrm>
              <a:off x="6737952" y="5627534"/>
              <a:ext cx="1406525" cy="352425"/>
            </a:xfrm>
            <a:prstGeom prst="rect">
              <a:avLst/>
            </a:prstGeom>
            <a:solidFill>
              <a:srgbClr val="FFFF00"/>
            </a:solidFill>
            <a:ln w="28575">
              <a:solidFill>
                <a:srgbClr val="0000FF"/>
              </a:solidFill>
              <a:miter lim="800000"/>
              <a:headEnd/>
              <a:tailEnd/>
            </a:ln>
          </p:spPr>
          <p:txBody>
            <a:bodyPr/>
            <a:lstStyle/>
            <a:p>
              <a:pPr algn="ctr">
                <a:lnSpc>
                  <a:spcPct val="80000"/>
                </a:lnSpc>
                <a:spcBef>
                  <a:spcPct val="0"/>
                </a:spcBef>
                <a:buFontTx/>
                <a:buNone/>
              </a:pPr>
              <a:r>
                <a:rPr kumimoji="1" lang="zh-CN" altLang="en-US" sz="2000">
                  <a:solidFill>
                    <a:srgbClr val="3333FF"/>
                  </a:solidFill>
                  <a:latin typeface="Times New Roman" panose="02020603050405020304" pitchFamily="18" charset="0"/>
                </a:rPr>
                <a:t>扬州市</a:t>
              </a:r>
              <a:endParaRPr kumimoji="1" lang="zh-CN" altLang="en-US" sz="2000">
                <a:solidFill>
                  <a:srgbClr val="3333FF"/>
                </a:solidFill>
              </a:endParaRPr>
            </a:p>
          </p:txBody>
        </p:sp>
        <p:sp>
          <p:nvSpPr>
            <p:cNvPr id="14" name="Rectangle 14">
              <a:extLst>
                <a:ext uri="{FF2B5EF4-FFF2-40B4-BE49-F238E27FC236}">
                  <a16:creationId xmlns:a16="http://schemas.microsoft.com/office/drawing/2014/main" id="{8242ECE6-B318-4605-99B6-BD7B61249D91}"/>
                </a:ext>
              </a:extLst>
            </p:cNvPr>
            <p:cNvSpPr>
              <a:spLocks noChangeArrowheads="1"/>
            </p:cNvSpPr>
            <p:nvPr/>
          </p:nvSpPr>
          <p:spPr bwMode="auto">
            <a:xfrm>
              <a:off x="6737952" y="6239673"/>
              <a:ext cx="1406525" cy="358775"/>
            </a:xfrm>
            <a:prstGeom prst="rect">
              <a:avLst/>
            </a:prstGeom>
            <a:solidFill>
              <a:srgbClr val="FFFF00"/>
            </a:solidFill>
            <a:ln w="28575">
              <a:solidFill>
                <a:srgbClr val="0000FF"/>
              </a:solidFill>
              <a:miter lim="800000"/>
              <a:headEnd/>
              <a:tailEnd/>
            </a:ln>
          </p:spPr>
          <p:txBody>
            <a:bodyPr/>
            <a:lstStyle/>
            <a:p>
              <a:pPr algn="ctr">
                <a:lnSpc>
                  <a:spcPct val="80000"/>
                </a:lnSpc>
                <a:spcBef>
                  <a:spcPct val="0"/>
                </a:spcBef>
                <a:buFontTx/>
                <a:buNone/>
              </a:pPr>
              <a:r>
                <a:rPr kumimoji="1" lang="zh-CN" altLang="en-US" sz="2000">
                  <a:solidFill>
                    <a:srgbClr val="3333FF"/>
                  </a:solidFill>
                  <a:latin typeface="Times New Roman" panose="02020603050405020304" pitchFamily="18" charset="0"/>
                </a:rPr>
                <a:t>宝应县</a:t>
              </a:r>
              <a:endParaRPr kumimoji="1" lang="zh-CN" altLang="en-US" sz="2000">
                <a:solidFill>
                  <a:srgbClr val="3333FF"/>
                </a:solidFill>
              </a:endParaRPr>
            </a:p>
          </p:txBody>
        </p:sp>
        <p:sp>
          <p:nvSpPr>
            <p:cNvPr id="15" name="Line 15">
              <a:extLst>
                <a:ext uri="{FF2B5EF4-FFF2-40B4-BE49-F238E27FC236}">
                  <a16:creationId xmlns:a16="http://schemas.microsoft.com/office/drawing/2014/main" id="{994B8833-DB7F-4FFD-965A-76C858892C68}"/>
                </a:ext>
              </a:extLst>
            </p:cNvPr>
            <p:cNvSpPr>
              <a:spLocks noChangeShapeType="1"/>
            </p:cNvSpPr>
            <p:nvPr/>
          </p:nvSpPr>
          <p:spPr bwMode="auto">
            <a:xfrm>
              <a:off x="5509227" y="5403217"/>
              <a:ext cx="1931987"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6">
              <a:extLst>
                <a:ext uri="{FF2B5EF4-FFF2-40B4-BE49-F238E27FC236}">
                  <a16:creationId xmlns:a16="http://schemas.microsoft.com/office/drawing/2014/main" id="{B4C99E6A-1650-4926-BBC1-B0DCBD306850}"/>
                </a:ext>
              </a:extLst>
            </p:cNvPr>
            <p:cNvSpPr>
              <a:spLocks noChangeShapeType="1"/>
            </p:cNvSpPr>
            <p:nvPr/>
          </p:nvSpPr>
          <p:spPr bwMode="auto">
            <a:xfrm>
              <a:off x="5509488" y="5277804"/>
              <a:ext cx="0" cy="32838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Line 17">
              <a:extLst>
                <a:ext uri="{FF2B5EF4-FFF2-40B4-BE49-F238E27FC236}">
                  <a16:creationId xmlns:a16="http://schemas.microsoft.com/office/drawing/2014/main" id="{E53113E2-A838-4F11-8766-33AC1D102F25}"/>
                </a:ext>
              </a:extLst>
            </p:cNvPr>
            <p:cNvSpPr>
              <a:spLocks noChangeShapeType="1"/>
            </p:cNvSpPr>
            <p:nvPr/>
          </p:nvSpPr>
          <p:spPr bwMode="auto">
            <a:xfrm>
              <a:off x="7441214" y="5416365"/>
              <a:ext cx="0" cy="189825"/>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18">
              <a:extLst>
                <a:ext uri="{FF2B5EF4-FFF2-40B4-BE49-F238E27FC236}">
                  <a16:creationId xmlns:a16="http://schemas.microsoft.com/office/drawing/2014/main" id="{3C8FA1B9-B8B8-4E89-B62C-738472E37B8F}"/>
                </a:ext>
              </a:extLst>
            </p:cNvPr>
            <p:cNvSpPr>
              <a:spLocks noChangeShapeType="1"/>
            </p:cNvSpPr>
            <p:nvPr/>
          </p:nvSpPr>
          <p:spPr bwMode="auto">
            <a:xfrm>
              <a:off x="7441214" y="5979959"/>
              <a:ext cx="0" cy="248557"/>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960600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EBB88-E432-4A72-B7B6-754094F36D6C}"/>
              </a:ext>
            </a:extLst>
          </p:cNvPr>
          <p:cNvSpPr>
            <a:spLocks noGrp="1"/>
          </p:cNvSpPr>
          <p:nvPr>
            <p:ph type="title"/>
          </p:nvPr>
        </p:nvSpPr>
        <p:spPr/>
        <p:txBody>
          <a:bodyPr/>
          <a:lstStyle/>
          <a:p>
            <a:r>
              <a:rPr lang="zh-CN" altLang="en-US" dirty="0"/>
              <a:t>数据立方体（续）</a:t>
            </a:r>
          </a:p>
        </p:txBody>
      </p:sp>
      <p:sp>
        <p:nvSpPr>
          <p:cNvPr id="3" name="内容占位符 2">
            <a:extLst>
              <a:ext uri="{FF2B5EF4-FFF2-40B4-BE49-F238E27FC236}">
                <a16:creationId xmlns:a16="http://schemas.microsoft.com/office/drawing/2014/main" id="{8C5FCCAF-BE62-4013-BDCF-71AC99BA46F1}"/>
              </a:ext>
            </a:extLst>
          </p:cNvPr>
          <p:cNvSpPr>
            <a:spLocks noGrp="1"/>
          </p:cNvSpPr>
          <p:nvPr>
            <p:ph sz="quarter" idx="10"/>
          </p:nvPr>
        </p:nvSpPr>
        <p:spPr/>
        <p:txBody>
          <a:bodyPr/>
          <a:lstStyle/>
          <a:p>
            <a:pPr lvl="1"/>
            <a:r>
              <a:rPr kumimoji="1" lang="zh-CN" altLang="en-US" dirty="0"/>
              <a:t>构成一个数据立方体，并且刚好是个</a:t>
            </a:r>
            <a:r>
              <a:rPr kumimoji="1" lang="en-US" altLang="zh-CN" dirty="0"/>
              <a:t>3-D</a:t>
            </a:r>
            <a:r>
              <a:rPr kumimoji="1" lang="zh-CN" altLang="en-US" dirty="0"/>
              <a:t>立方体。注：在数据仓库中，数据立方体是</a:t>
            </a:r>
            <a:r>
              <a:rPr kumimoji="1" lang="en-US" altLang="zh-CN" i="1" dirty="0"/>
              <a:t>n </a:t>
            </a:r>
            <a:r>
              <a:rPr kumimoji="1" lang="zh-CN" altLang="en-US" dirty="0"/>
              <a:t>维的，尽管我们经常把数据立方体看作</a:t>
            </a:r>
            <a:r>
              <a:rPr kumimoji="1" lang="en-US" altLang="zh-CN" dirty="0"/>
              <a:t>3-D</a:t>
            </a:r>
            <a:r>
              <a:rPr kumimoji="1" lang="zh-CN" altLang="en-US" dirty="0"/>
              <a:t>几何结构。</a:t>
            </a:r>
            <a:endParaRPr kumimoji="1" lang="en-US" altLang="zh-CN" dirty="0"/>
          </a:p>
          <a:p>
            <a:pPr lvl="1"/>
            <a:endParaRPr kumimoji="1" lang="en-US" altLang="zh-CN" dirty="0"/>
          </a:p>
          <a:p>
            <a:pPr lvl="1"/>
            <a:endParaRPr kumimoji="1" lang="en-US" altLang="zh-CN" dirty="0"/>
          </a:p>
          <a:p>
            <a:pPr lvl="1"/>
            <a:endParaRPr kumimoji="1" lang="en-US" altLang="zh-CN" dirty="0"/>
          </a:p>
        </p:txBody>
      </p:sp>
      <p:grpSp>
        <p:nvGrpSpPr>
          <p:cNvPr id="12" name="组合 11">
            <a:extLst>
              <a:ext uri="{FF2B5EF4-FFF2-40B4-BE49-F238E27FC236}">
                <a16:creationId xmlns:a16="http://schemas.microsoft.com/office/drawing/2014/main" id="{3613F9C8-74A9-440A-9752-FB9A0D9E7D3C}"/>
              </a:ext>
            </a:extLst>
          </p:cNvPr>
          <p:cNvGrpSpPr/>
          <p:nvPr/>
        </p:nvGrpSpPr>
        <p:grpSpPr>
          <a:xfrm>
            <a:off x="1227053" y="3227093"/>
            <a:ext cx="3791439" cy="1423387"/>
            <a:chOff x="3366741" y="2853895"/>
            <a:chExt cx="7574796" cy="4023813"/>
          </a:xfrm>
        </p:grpSpPr>
        <p:sp>
          <p:nvSpPr>
            <p:cNvPr id="5" name="Line 4">
              <a:extLst>
                <a:ext uri="{FF2B5EF4-FFF2-40B4-BE49-F238E27FC236}">
                  <a16:creationId xmlns:a16="http://schemas.microsoft.com/office/drawing/2014/main" id="{28088502-BE55-473C-8116-B94940976279}"/>
                </a:ext>
              </a:extLst>
            </p:cNvPr>
            <p:cNvSpPr>
              <a:spLocks noChangeShapeType="1"/>
            </p:cNvSpPr>
            <p:nvPr/>
          </p:nvSpPr>
          <p:spPr bwMode="auto">
            <a:xfrm flipV="1">
              <a:off x="4779804" y="2853895"/>
              <a:ext cx="0" cy="29718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5">
              <a:extLst>
                <a:ext uri="{FF2B5EF4-FFF2-40B4-BE49-F238E27FC236}">
                  <a16:creationId xmlns:a16="http://schemas.microsoft.com/office/drawing/2014/main" id="{2BF33A06-F457-45FB-AE7E-8F493ADE22B7}"/>
                </a:ext>
              </a:extLst>
            </p:cNvPr>
            <p:cNvSpPr>
              <a:spLocks noChangeShapeType="1"/>
            </p:cNvSpPr>
            <p:nvPr/>
          </p:nvSpPr>
          <p:spPr bwMode="auto">
            <a:xfrm>
              <a:off x="4779804" y="5833632"/>
              <a:ext cx="472440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sp>
          <p:nvSpPr>
            <p:cNvPr id="7" name="Line 6">
              <a:extLst>
                <a:ext uri="{FF2B5EF4-FFF2-40B4-BE49-F238E27FC236}">
                  <a16:creationId xmlns:a16="http://schemas.microsoft.com/office/drawing/2014/main" id="{C4A4A419-C52E-4A28-8C28-667985ECAD4A}"/>
                </a:ext>
              </a:extLst>
            </p:cNvPr>
            <p:cNvSpPr>
              <a:spLocks noChangeShapeType="1"/>
            </p:cNvSpPr>
            <p:nvPr/>
          </p:nvSpPr>
          <p:spPr bwMode="auto">
            <a:xfrm flipV="1">
              <a:off x="4779804" y="3928632"/>
              <a:ext cx="2209800" cy="19050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Text Box 7">
              <a:extLst>
                <a:ext uri="{FF2B5EF4-FFF2-40B4-BE49-F238E27FC236}">
                  <a16:creationId xmlns:a16="http://schemas.microsoft.com/office/drawing/2014/main" id="{6DC8975F-C73E-4D2E-A0B2-4AE8998DC597}"/>
                </a:ext>
              </a:extLst>
            </p:cNvPr>
            <p:cNvSpPr txBox="1">
              <a:spLocks noChangeArrowheads="1"/>
            </p:cNvSpPr>
            <p:nvPr/>
          </p:nvSpPr>
          <p:spPr bwMode="auto">
            <a:xfrm>
              <a:off x="9650253" y="5714571"/>
              <a:ext cx="1291284" cy="104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dirty="0">
                  <a:solidFill>
                    <a:srgbClr val="FF0000"/>
                  </a:solidFill>
                  <a:latin typeface="微软雅黑" panose="020B0503020204020204" pitchFamily="34" charset="-122"/>
                  <a:ea typeface="微软雅黑" panose="020B0503020204020204" pitchFamily="34" charset="-122"/>
                </a:rPr>
                <a:t>时间</a:t>
              </a:r>
            </a:p>
          </p:txBody>
        </p:sp>
        <p:sp>
          <p:nvSpPr>
            <p:cNvPr id="9" name="Text Box 8">
              <a:extLst>
                <a:ext uri="{FF2B5EF4-FFF2-40B4-BE49-F238E27FC236}">
                  <a16:creationId xmlns:a16="http://schemas.microsoft.com/office/drawing/2014/main" id="{63AD084C-B606-4D64-8948-5B25AFE9703C}"/>
                </a:ext>
              </a:extLst>
            </p:cNvPr>
            <p:cNvSpPr txBox="1">
              <a:spLocks noChangeArrowheads="1"/>
            </p:cNvSpPr>
            <p:nvPr/>
          </p:nvSpPr>
          <p:spPr bwMode="auto">
            <a:xfrm>
              <a:off x="3366741" y="2853898"/>
              <a:ext cx="1413030" cy="104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dirty="0">
                  <a:solidFill>
                    <a:srgbClr val="00CC00"/>
                  </a:solidFill>
                  <a:latin typeface="微软雅黑" panose="020B0503020204020204" pitchFamily="34" charset="-122"/>
                  <a:ea typeface="微软雅黑" panose="020B0503020204020204" pitchFamily="34" charset="-122"/>
                </a:rPr>
                <a:t>地区</a:t>
              </a:r>
            </a:p>
          </p:txBody>
        </p:sp>
        <p:sp>
          <p:nvSpPr>
            <p:cNvPr id="10" name="Text Box 9">
              <a:extLst>
                <a:ext uri="{FF2B5EF4-FFF2-40B4-BE49-F238E27FC236}">
                  <a16:creationId xmlns:a16="http://schemas.microsoft.com/office/drawing/2014/main" id="{DFD96D4F-08BA-4FC9-9E1B-820DC1428CC1}"/>
                </a:ext>
              </a:extLst>
            </p:cNvPr>
            <p:cNvSpPr txBox="1">
              <a:spLocks noChangeArrowheads="1"/>
            </p:cNvSpPr>
            <p:nvPr/>
          </p:nvSpPr>
          <p:spPr bwMode="auto">
            <a:xfrm>
              <a:off x="7294404" y="3395232"/>
              <a:ext cx="1291284" cy="104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dirty="0">
                  <a:solidFill>
                    <a:srgbClr val="0000FF"/>
                  </a:solidFill>
                  <a:latin typeface="微软雅黑" panose="020B0503020204020204" pitchFamily="34" charset="-122"/>
                  <a:ea typeface="微软雅黑" panose="020B0503020204020204" pitchFamily="34" charset="-122"/>
                </a:rPr>
                <a:t>产品</a:t>
              </a:r>
            </a:p>
          </p:txBody>
        </p:sp>
        <p:sp>
          <p:nvSpPr>
            <p:cNvPr id="11" name="Text Box 10">
              <a:extLst>
                <a:ext uri="{FF2B5EF4-FFF2-40B4-BE49-F238E27FC236}">
                  <a16:creationId xmlns:a16="http://schemas.microsoft.com/office/drawing/2014/main" id="{94E2A082-210E-415B-9061-E6228BEBAAA2}"/>
                </a:ext>
              </a:extLst>
            </p:cNvPr>
            <p:cNvSpPr txBox="1">
              <a:spLocks noChangeArrowheads="1"/>
            </p:cNvSpPr>
            <p:nvPr/>
          </p:nvSpPr>
          <p:spPr bwMode="auto">
            <a:xfrm>
              <a:off x="4246404" y="5833633"/>
              <a:ext cx="1291284" cy="104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dirty="0">
                  <a:latin typeface="微软雅黑" panose="020B0503020204020204" pitchFamily="34" charset="-122"/>
                  <a:ea typeface="微软雅黑" panose="020B0503020204020204" pitchFamily="34" charset="-122"/>
                </a:rPr>
                <a:t>原点</a:t>
              </a:r>
            </a:p>
          </p:txBody>
        </p:sp>
      </p:grpSp>
      <p:grpSp>
        <p:nvGrpSpPr>
          <p:cNvPr id="93" name="组合 1">
            <a:extLst>
              <a:ext uri="{FF2B5EF4-FFF2-40B4-BE49-F238E27FC236}">
                <a16:creationId xmlns:a16="http://schemas.microsoft.com/office/drawing/2014/main" id="{8CDB6316-AD20-4C0C-8077-268A52C6564C}"/>
              </a:ext>
            </a:extLst>
          </p:cNvPr>
          <p:cNvGrpSpPr>
            <a:grpSpLocks/>
          </p:cNvGrpSpPr>
          <p:nvPr/>
        </p:nvGrpSpPr>
        <p:grpSpPr bwMode="auto">
          <a:xfrm>
            <a:off x="5758518" y="2519565"/>
            <a:ext cx="5452520" cy="3517549"/>
            <a:chOff x="1826782" y="2507508"/>
            <a:chExt cx="4988157" cy="3477703"/>
          </a:xfrm>
        </p:grpSpPr>
        <p:sp>
          <p:nvSpPr>
            <p:cNvPr id="94" name="Rectangle 5">
              <a:extLst>
                <a:ext uri="{FF2B5EF4-FFF2-40B4-BE49-F238E27FC236}">
                  <a16:creationId xmlns:a16="http://schemas.microsoft.com/office/drawing/2014/main" id="{D411986C-7243-46C1-927B-31975B87EF40}"/>
                </a:ext>
              </a:extLst>
            </p:cNvPr>
            <p:cNvSpPr>
              <a:spLocks noChangeArrowheads="1"/>
            </p:cNvSpPr>
            <p:nvPr/>
          </p:nvSpPr>
          <p:spPr bwMode="auto">
            <a:xfrm>
              <a:off x="3382764" y="3453658"/>
              <a:ext cx="2286000" cy="1812925"/>
            </a:xfrm>
            <a:prstGeom prst="rect">
              <a:avLst/>
            </a:prstGeom>
            <a:solidFill>
              <a:srgbClr val="FFFFFF"/>
            </a:solidFill>
            <a:ln w="1588">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a:latin typeface="微软雅黑" panose="020B0503020204020204" pitchFamily="34" charset="-122"/>
                <a:ea typeface="微软雅黑" panose="020B0503020204020204" pitchFamily="34" charset="-122"/>
              </a:endParaRPr>
            </a:p>
          </p:txBody>
        </p:sp>
        <p:sp>
          <p:nvSpPr>
            <p:cNvPr id="95" name="Line 6">
              <a:extLst>
                <a:ext uri="{FF2B5EF4-FFF2-40B4-BE49-F238E27FC236}">
                  <a16:creationId xmlns:a16="http://schemas.microsoft.com/office/drawing/2014/main" id="{7487761B-BCBC-47C2-B390-7A8E969CF3AD}"/>
                </a:ext>
              </a:extLst>
            </p:cNvPr>
            <p:cNvSpPr>
              <a:spLocks noChangeShapeType="1"/>
            </p:cNvSpPr>
            <p:nvPr/>
          </p:nvSpPr>
          <p:spPr bwMode="auto">
            <a:xfrm flipH="1">
              <a:off x="3382764" y="3756870"/>
              <a:ext cx="2286000" cy="476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 name="Line 7">
              <a:extLst>
                <a:ext uri="{FF2B5EF4-FFF2-40B4-BE49-F238E27FC236}">
                  <a16:creationId xmlns:a16="http://schemas.microsoft.com/office/drawing/2014/main" id="{382B08C5-1D2A-4E0B-9FF5-F1151907E466}"/>
                </a:ext>
              </a:extLst>
            </p:cNvPr>
            <p:cNvSpPr>
              <a:spLocks noChangeShapeType="1"/>
            </p:cNvSpPr>
            <p:nvPr/>
          </p:nvSpPr>
          <p:spPr bwMode="auto">
            <a:xfrm flipH="1">
              <a:off x="3382764" y="4060083"/>
              <a:ext cx="2286000" cy="317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 name="Line 8">
              <a:extLst>
                <a:ext uri="{FF2B5EF4-FFF2-40B4-BE49-F238E27FC236}">
                  <a16:creationId xmlns:a16="http://schemas.microsoft.com/office/drawing/2014/main" id="{5BE15554-CC3F-4563-A588-1049ACD88871}"/>
                </a:ext>
              </a:extLst>
            </p:cNvPr>
            <p:cNvSpPr>
              <a:spLocks noChangeShapeType="1"/>
            </p:cNvSpPr>
            <p:nvPr/>
          </p:nvSpPr>
          <p:spPr bwMode="auto">
            <a:xfrm flipH="1">
              <a:off x="3382764" y="4361708"/>
              <a:ext cx="2286000" cy="476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 name="Line 9">
              <a:extLst>
                <a:ext uri="{FF2B5EF4-FFF2-40B4-BE49-F238E27FC236}">
                  <a16:creationId xmlns:a16="http://schemas.microsoft.com/office/drawing/2014/main" id="{44C28770-1777-43C1-AC30-7DA612E87950}"/>
                </a:ext>
              </a:extLst>
            </p:cNvPr>
            <p:cNvSpPr>
              <a:spLocks noChangeShapeType="1"/>
            </p:cNvSpPr>
            <p:nvPr/>
          </p:nvSpPr>
          <p:spPr bwMode="auto">
            <a:xfrm flipH="1">
              <a:off x="3382764" y="4664920"/>
              <a:ext cx="2286000" cy="476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 name="Line 10">
              <a:extLst>
                <a:ext uri="{FF2B5EF4-FFF2-40B4-BE49-F238E27FC236}">
                  <a16:creationId xmlns:a16="http://schemas.microsoft.com/office/drawing/2014/main" id="{C39FDD4D-ED91-43AD-A716-9D0748DB17C3}"/>
                </a:ext>
              </a:extLst>
            </p:cNvPr>
            <p:cNvSpPr>
              <a:spLocks noChangeShapeType="1"/>
            </p:cNvSpPr>
            <p:nvPr/>
          </p:nvSpPr>
          <p:spPr bwMode="auto">
            <a:xfrm flipH="1">
              <a:off x="3382764" y="4968133"/>
              <a:ext cx="2286000" cy="476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 name="Line 11">
              <a:extLst>
                <a:ext uri="{FF2B5EF4-FFF2-40B4-BE49-F238E27FC236}">
                  <a16:creationId xmlns:a16="http://schemas.microsoft.com/office/drawing/2014/main" id="{E6EC6107-D905-4E8F-9921-84E12CF5AD8D}"/>
                </a:ext>
              </a:extLst>
            </p:cNvPr>
            <p:cNvSpPr>
              <a:spLocks noChangeShapeType="1"/>
            </p:cNvSpPr>
            <p:nvPr/>
          </p:nvSpPr>
          <p:spPr bwMode="auto">
            <a:xfrm>
              <a:off x="3768527" y="3453658"/>
              <a:ext cx="4762" cy="18129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 name="Line 12">
              <a:extLst>
                <a:ext uri="{FF2B5EF4-FFF2-40B4-BE49-F238E27FC236}">
                  <a16:creationId xmlns:a16="http://schemas.microsoft.com/office/drawing/2014/main" id="{CF5A212F-D551-4CF8-950B-CA54678D0C6E}"/>
                </a:ext>
              </a:extLst>
            </p:cNvPr>
            <p:cNvSpPr>
              <a:spLocks noChangeShapeType="1"/>
            </p:cNvSpPr>
            <p:nvPr/>
          </p:nvSpPr>
          <p:spPr bwMode="auto">
            <a:xfrm>
              <a:off x="4147939" y="3453658"/>
              <a:ext cx="4763" cy="18129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 name="Line 13">
              <a:extLst>
                <a:ext uri="{FF2B5EF4-FFF2-40B4-BE49-F238E27FC236}">
                  <a16:creationId xmlns:a16="http://schemas.microsoft.com/office/drawing/2014/main" id="{04DD8818-413D-4C4F-A37F-FE95DC56AA5C}"/>
                </a:ext>
              </a:extLst>
            </p:cNvPr>
            <p:cNvSpPr>
              <a:spLocks noChangeShapeType="1"/>
            </p:cNvSpPr>
            <p:nvPr/>
          </p:nvSpPr>
          <p:spPr bwMode="auto">
            <a:xfrm>
              <a:off x="4528939" y="3453658"/>
              <a:ext cx="4763" cy="18129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 name="Line 14">
              <a:extLst>
                <a:ext uri="{FF2B5EF4-FFF2-40B4-BE49-F238E27FC236}">
                  <a16:creationId xmlns:a16="http://schemas.microsoft.com/office/drawing/2014/main" id="{57D9E4DF-42D7-4D0C-9EDF-23CC8F45AEA0}"/>
                </a:ext>
              </a:extLst>
            </p:cNvPr>
            <p:cNvSpPr>
              <a:spLocks noChangeShapeType="1"/>
            </p:cNvSpPr>
            <p:nvPr/>
          </p:nvSpPr>
          <p:spPr bwMode="auto">
            <a:xfrm>
              <a:off x="4908352" y="3453658"/>
              <a:ext cx="4762" cy="18129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 name="Line 15">
              <a:extLst>
                <a:ext uri="{FF2B5EF4-FFF2-40B4-BE49-F238E27FC236}">
                  <a16:creationId xmlns:a16="http://schemas.microsoft.com/office/drawing/2014/main" id="{E45C928D-3C48-4598-ADBD-0212A1023DDB}"/>
                </a:ext>
              </a:extLst>
            </p:cNvPr>
            <p:cNvSpPr>
              <a:spLocks noChangeShapeType="1"/>
            </p:cNvSpPr>
            <p:nvPr/>
          </p:nvSpPr>
          <p:spPr bwMode="auto">
            <a:xfrm>
              <a:off x="5289352" y="3453658"/>
              <a:ext cx="4762" cy="18129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Line 16">
              <a:extLst>
                <a:ext uri="{FF2B5EF4-FFF2-40B4-BE49-F238E27FC236}">
                  <a16:creationId xmlns:a16="http://schemas.microsoft.com/office/drawing/2014/main" id="{94EFAF69-87E4-4C47-9AE4-789FA70EFB7D}"/>
                </a:ext>
              </a:extLst>
            </p:cNvPr>
            <p:cNvSpPr>
              <a:spLocks noChangeShapeType="1"/>
            </p:cNvSpPr>
            <p:nvPr/>
          </p:nvSpPr>
          <p:spPr bwMode="auto">
            <a:xfrm flipH="1">
              <a:off x="3382764" y="2699595"/>
              <a:ext cx="1146175" cy="75406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 name="Line 17">
              <a:extLst>
                <a:ext uri="{FF2B5EF4-FFF2-40B4-BE49-F238E27FC236}">
                  <a16:creationId xmlns:a16="http://schemas.microsoft.com/office/drawing/2014/main" id="{C0DD478E-945B-4C65-B210-9D539F5245A6}"/>
                </a:ext>
              </a:extLst>
            </p:cNvPr>
            <p:cNvSpPr>
              <a:spLocks noChangeShapeType="1"/>
            </p:cNvSpPr>
            <p:nvPr/>
          </p:nvSpPr>
          <p:spPr bwMode="auto">
            <a:xfrm flipH="1">
              <a:off x="5668764" y="2699595"/>
              <a:ext cx="1141413" cy="75406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 name="Line 18">
              <a:extLst>
                <a:ext uri="{FF2B5EF4-FFF2-40B4-BE49-F238E27FC236}">
                  <a16:creationId xmlns:a16="http://schemas.microsoft.com/office/drawing/2014/main" id="{AE61ECE4-4C55-46A4-A61D-5FD0F6990C2E}"/>
                </a:ext>
              </a:extLst>
            </p:cNvPr>
            <p:cNvSpPr>
              <a:spLocks noChangeShapeType="1"/>
            </p:cNvSpPr>
            <p:nvPr/>
          </p:nvSpPr>
          <p:spPr bwMode="auto">
            <a:xfrm flipH="1">
              <a:off x="5668764" y="4512520"/>
              <a:ext cx="1141413" cy="75406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 name="Line 19">
              <a:extLst>
                <a:ext uri="{FF2B5EF4-FFF2-40B4-BE49-F238E27FC236}">
                  <a16:creationId xmlns:a16="http://schemas.microsoft.com/office/drawing/2014/main" id="{438A947B-7B7F-4859-BB18-EC47F5A319A0}"/>
                </a:ext>
              </a:extLst>
            </p:cNvPr>
            <p:cNvSpPr>
              <a:spLocks noChangeShapeType="1"/>
            </p:cNvSpPr>
            <p:nvPr/>
          </p:nvSpPr>
          <p:spPr bwMode="auto">
            <a:xfrm flipH="1">
              <a:off x="4528939" y="2699595"/>
              <a:ext cx="2281238" cy="476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 name="Line 20">
              <a:extLst>
                <a:ext uri="{FF2B5EF4-FFF2-40B4-BE49-F238E27FC236}">
                  <a16:creationId xmlns:a16="http://schemas.microsoft.com/office/drawing/2014/main" id="{0DC6F2E8-4891-450F-A496-980EB9587C51}"/>
                </a:ext>
              </a:extLst>
            </p:cNvPr>
            <p:cNvSpPr>
              <a:spLocks noChangeShapeType="1"/>
            </p:cNvSpPr>
            <p:nvPr/>
          </p:nvSpPr>
          <p:spPr bwMode="auto">
            <a:xfrm flipH="1">
              <a:off x="4335264" y="2853583"/>
              <a:ext cx="2282825" cy="317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 name="Line 21">
              <a:extLst>
                <a:ext uri="{FF2B5EF4-FFF2-40B4-BE49-F238E27FC236}">
                  <a16:creationId xmlns:a16="http://schemas.microsoft.com/office/drawing/2014/main" id="{345A1BE4-C205-44BC-93A1-6B7C9C14CE06}"/>
                </a:ext>
              </a:extLst>
            </p:cNvPr>
            <p:cNvSpPr>
              <a:spLocks noChangeShapeType="1"/>
            </p:cNvSpPr>
            <p:nvPr/>
          </p:nvSpPr>
          <p:spPr bwMode="auto">
            <a:xfrm flipH="1">
              <a:off x="3955852" y="3079008"/>
              <a:ext cx="2281237" cy="476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 name="Line 22">
              <a:extLst>
                <a:ext uri="{FF2B5EF4-FFF2-40B4-BE49-F238E27FC236}">
                  <a16:creationId xmlns:a16="http://schemas.microsoft.com/office/drawing/2014/main" id="{01B58066-2BCB-4CD1-8847-C9B2B9508198}"/>
                </a:ext>
              </a:extLst>
            </p:cNvPr>
            <p:cNvSpPr>
              <a:spLocks noChangeShapeType="1"/>
            </p:cNvSpPr>
            <p:nvPr/>
          </p:nvSpPr>
          <p:spPr bwMode="auto">
            <a:xfrm flipH="1">
              <a:off x="3563888" y="3304433"/>
              <a:ext cx="2282825" cy="476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 name="Line 23">
              <a:extLst>
                <a:ext uri="{FF2B5EF4-FFF2-40B4-BE49-F238E27FC236}">
                  <a16:creationId xmlns:a16="http://schemas.microsoft.com/office/drawing/2014/main" id="{2F38ED24-D7E4-41C8-9BB8-7B6BA4C670F6}"/>
                </a:ext>
              </a:extLst>
            </p:cNvPr>
            <p:cNvSpPr>
              <a:spLocks noChangeShapeType="1"/>
            </p:cNvSpPr>
            <p:nvPr/>
          </p:nvSpPr>
          <p:spPr bwMode="auto">
            <a:xfrm>
              <a:off x="6810177" y="2699595"/>
              <a:ext cx="4762" cy="18129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 name="Line 24">
              <a:extLst>
                <a:ext uri="{FF2B5EF4-FFF2-40B4-BE49-F238E27FC236}">
                  <a16:creationId xmlns:a16="http://schemas.microsoft.com/office/drawing/2014/main" id="{E2BB45B2-AA41-413D-ADF4-49D0D5C4F470}"/>
                </a:ext>
              </a:extLst>
            </p:cNvPr>
            <p:cNvSpPr>
              <a:spLocks noChangeShapeType="1"/>
            </p:cNvSpPr>
            <p:nvPr/>
          </p:nvSpPr>
          <p:spPr bwMode="auto">
            <a:xfrm>
              <a:off x="5917362" y="3293078"/>
              <a:ext cx="46455" cy="171425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 name="Line 25">
              <a:extLst>
                <a:ext uri="{FF2B5EF4-FFF2-40B4-BE49-F238E27FC236}">
                  <a16:creationId xmlns:a16="http://schemas.microsoft.com/office/drawing/2014/main" id="{6B42874C-CA02-4BCA-8BC0-AE95116512BE}"/>
                </a:ext>
              </a:extLst>
            </p:cNvPr>
            <p:cNvSpPr>
              <a:spLocks noChangeShapeType="1"/>
            </p:cNvSpPr>
            <p:nvPr/>
          </p:nvSpPr>
          <p:spPr bwMode="auto">
            <a:xfrm>
              <a:off x="6618089" y="2853583"/>
              <a:ext cx="4763" cy="181133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 name="Line 26">
              <a:extLst>
                <a:ext uri="{FF2B5EF4-FFF2-40B4-BE49-F238E27FC236}">
                  <a16:creationId xmlns:a16="http://schemas.microsoft.com/office/drawing/2014/main" id="{1A6DD829-3131-4B47-8ADA-7BC4423A7296}"/>
                </a:ext>
              </a:extLst>
            </p:cNvPr>
            <p:cNvSpPr>
              <a:spLocks noChangeShapeType="1"/>
            </p:cNvSpPr>
            <p:nvPr/>
          </p:nvSpPr>
          <p:spPr bwMode="auto">
            <a:xfrm>
              <a:off x="6237089" y="3079009"/>
              <a:ext cx="84511" cy="169045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 name="Line 27">
              <a:extLst>
                <a:ext uri="{FF2B5EF4-FFF2-40B4-BE49-F238E27FC236}">
                  <a16:creationId xmlns:a16="http://schemas.microsoft.com/office/drawing/2014/main" id="{FE259D0E-4490-4C5E-84EF-66F6DEAAA1A5}"/>
                </a:ext>
              </a:extLst>
            </p:cNvPr>
            <p:cNvSpPr>
              <a:spLocks noChangeShapeType="1"/>
            </p:cNvSpPr>
            <p:nvPr/>
          </p:nvSpPr>
          <p:spPr bwMode="auto">
            <a:xfrm flipH="1">
              <a:off x="3768527" y="2699595"/>
              <a:ext cx="1139825" cy="75406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 name="Line 28">
              <a:extLst>
                <a:ext uri="{FF2B5EF4-FFF2-40B4-BE49-F238E27FC236}">
                  <a16:creationId xmlns:a16="http://schemas.microsoft.com/office/drawing/2014/main" id="{F197F362-990E-42BE-9B56-A997CEDC6828}"/>
                </a:ext>
              </a:extLst>
            </p:cNvPr>
            <p:cNvSpPr>
              <a:spLocks noChangeShapeType="1"/>
            </p:cNvSpPr>
            <p:nvPr/>
          </p:nvSpPr>
          <p:spPr bwMode="auto">
            <a:xfrm flipH="1">
              <a:off x="4147939" y="2699595"/>
              <a:ext cx="1141413" cy="75406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 name="Line 29">
              <a:extLst>
                <a:ext uri="{FF2B5EF4-FFF2-40B4-BE49-F238E27FC236}">
                  <a16:creationId xmlns:a16="http://schemas.microsoft.com/office/drawing/2014/main" id="{148C3DC5-AC85-4B12-8E8B-9DAA66A2DF22}"/>
                </a:ext>
              </a:extLst>
            </p:cNvPr>
            <p:cNvSpPr>
              <a:spLocks noChangeShapeType="1"/>
            </p:cNvSpPr>
            <p:nvPr/>
          </p:nvSpPr>
          <p:spPr bwMode="auto">
            <a:xfrm flipH="1">
              <a:off x="4528939" y="2699595"/>
              <a:ext cx="1139825" cy="75406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 name="Line 30">
              <a:extLst>
                <a:ext uri="{FF2B5EF4-FFF2-40B4-BE49-F238E27FC236}">
                  <a16:creationId xmlns:a16="http://schemas.microsoft.com/office/drawing/2014/main" id="{48B216FD-A2C8-4184-9FF6-EAE3DFFA534E}"/>
                </a:ext>
              </a:extLst>
            </p:cNvPr>
            <p:cNvSpPr>
              <a:spLocks noChangeShapeType="1"/>
            </p:cNvSpPr>
            <p:nvPr/>
          </p:nvSpPr>
          <p:spPr bwMode="auto">
            <a:xfrm flipH="1">
              <a:off x="4908352" y="2699595"/>
              <a:ext cx="1141412" cy="75406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 name="Line 31">
              <a:extLst>
                <a:ext uri="{FF2B5EF4-FFF2-40B4-BE49-F238E27FC236}">
                  <a16:creationId xmlns:a16="http://schemas.microsoft.com/office/drawing/2014/main" id="{7385DA45-B6AE-4375-AA22-1F1D88936DB2}"/>
                </a:ext>
              </a:extLst>
            </p:cNvPr>
            <p:cNvSpPr>
              <a:spLocks noChangeShapeType="1"/>
            </p:cNvSpPr>
            <p:nvPr/>
          </p:nvSpPr>
          <p:spPr bwMode="auto">
            <a:xfrm flipH="1">
              <a:off x="5289352" y="2699595"/>
              <a:ext cx="1139825" cy="75406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 name="Line 32">
              <a:extLst>
                <a:ext uri="{FF2B5EF4-FFF2-40B4-BE49-F238E27FC236}">
                  <a16:creationId xmlns:a16="http://schemas.microsoft.com/office/drawing/2014/main" id="{85E84708-510D-4386-A3FE-41F2FDEA637D}"/>
                </a:ext>
              </a:extLst>
            </p:cNvPr>
            <p:cNvSpPr>
              <a:spLocks noChangeShapeType="1"/>
            </p:cNvSpPr>
            <p:nvPr/>
          </p:nvSpPr>
          <p:spPr bwMode="auto">
            <a:xfrm flipH="1">
              <a:off x="5668764" y="3002808"/>
              <a:ext cx="1141413" cy="75406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 name="Line 33">
              <a:extLst>
                <a:ext uri="{FF2B5EF4-FFF2-40B4-BE49-F238E27FC236}">
                  <a16:creationId xmlns:a16="http://schemas.microsoft.com/office/drawing/2014/main" id="{279B403E-B129-4F48-9221-7EB5AB86BF7B}"/>
                </a:ext>
              </a:extLst>
            </p:cNvPr>
            <p:cNvSpPr>
              <a:spLocks noChangeShapeType="1"/>
            </p:cNvSpPr>
            <p:nvPr/>
          </p:nvSpPr>
          <p:spPr bwMode="auto">
            <a:xfrm flipH="1">
              <a:off x="5668764" y="3304433"/>
              <a:ext cx="1141413" cy="75565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 name="Line 34">
              <a:extLst>
                <a:ext uri="{FF2B5EF4-FFF2-40B4-BE49-F238E27FC236}">
                  <a16:creationId xmlns:a16="http://schemas.microsoft.com/office/drawing/2014/main" id="{D49E6951-374C-413E-BC7D-FC02E6133306}"/>
                </a:ext>
              </a:extLst>
            </p:cNvPr>
            <p:cNvSpPr>
              <a:spLocks noChangeShapeType="1"/>
            </p:cNvSpPr>
            <p:nvPr/>
          </p:nvSpPr>
          <p:spPr bwMode="auto">
            <a:xfrm flipH="1">
              <a:off x="5668764" y="3607644"/>
              <a:ext cx="1141413" cy="75406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 name="Line 35">
              <a:extLst>
                <a:ext uri="{FF2B5EF4-FFF2-40B4-BE49-F238E27FC236}">
                  <a16:creationId xmlns:a16="http://schemas.microsoft.com/office/drawing/2014/main" id="{B3D83707-1072-415E-8B08-043AB4C61C63}"/>
                </a:ext>
              </a:extLst>
            </p:cNvPr>
            <p:cNvSpPr>
              <a:spLocks noChangeShapeType="1"/>
            </p:cNvSpPr>
            <p:nvPr/>
          </p:nvSpPr>
          <p:spPr bwMode="auto">
            <a:xfrm flipH="1">
              <a:off x="5668764" y="3910858"/>
              <a:ext cx="1141413" cy="75406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 name="Line 36">
              <a:extLst>
                <a:ext uri="{FF2B5EF4-FFF2-40B4-BE49-F238E27FC236}">
                  <a16:creationId xmlns:a16="http://schemas.microsoft.com/office/drawing/2014/main" id="{4BFCBFF0-2E70-44BA-A603-BFEB1EFAE152}"/>
                </a:ext>
              </a:extLst>
            </p:cNvPr>
            <p:cNvSpPr>
              <a:spLocks noChangeShapeType="1"/>
            </p:cNvSpPr>
            <p:nvPr/>
          </p:nvSpPr>
          <p:spPr bwMode="auto">
            <a:xfrm flipH="1">
              <a:off x="5668764" y="4212483"/>
              <a:ext cx="1141413" cy="75565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 name="Rectangle 37">
              <a:extLst>
                <a:ext uri="{FF2B5EF4-FFF2-40B4-BE49-F238E27FC236}">
                  <a16:creationId xmlns:a16="http://schemas.microsoft.com/office/drawing/2014/main" id="{15FCE8D4-150C-4CE8-9720-C9FD3B3D22D9}"/>
                </a:ext>
              </a:extLst>
            </p:cNvPr>
            <p:cNvSpPr>
              <a:spLocks noChangeArrowheads="1"/>
            </p:cNvSpPr>
            <p:nvPr/>
          </p:nvSpPr>
          <p:spPr bwMode="auto">
            <a:xfrm>
              <a:off x="2685852" y="3410795"/>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a:solidFill>
                    <a:srgbClr val="000000"/>
                  </a:solidFill>
                  <a:latin typeface="微软雅黑" panose="020B0503020204020204" pitchFamily="34" charset="-122"/>
                  <a:ea typeface="微软雅黑" panose="020B0503020204020204" pitchFamily="34" charset="-122"/>
                </a:rPr>
                <a:t>果汁</a:t>
              </a:r>
              <a:endParaRPr kumimoji="1" lang="zh-CN" altLang="en-US">
                <a:latin typeface="微软雅黑" panose="020B0503020204020204" pitchFamily="34" charset="-122"/>
                <a:ea typeface="微软雅黑" panose="020B0503020204020204" pitchFamily="34" charset="-122"/>
              </a:endParaRPr>
            </a:p>
          </p:txBody>
        </p:sp>
        <p:sp>
          <p:nvSpPr>
            <p:cNvPr id="127" name="Rectangle 38">
              <a:extLst>
                <a:ext uri="{FF2B5EF4-FFF2-40B4-BE49-F238E27FC236}">
                  <a16:creationId xmlns:a16="http://schemas.microsoft.com/office/drawing/2014/main" id="{25037015-DBF0-4136-950F-E9A346CFDBD7}"/>
                </a:ext>
              </a:extLst>
            </p:cNvPr>
            <p:cNvSpPr>
              <a:spLocks noChangeArrowheads="1"/>
            </p:cNvSpPr>
            <p:nvPr/>
          </p:nvSpPr>
          <p:spPr bwMode="auto">
            <a:xfrm>
              <a:off x="2685852" y="3714008"/>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a:solidFill>
                    <a:srgbClr val="000000"/>
                  </a:solidFill>
                  <a:latin typeface="微软雅黑" panose="020B0503020204020204" pitchFamily="34" charset="-122"/>
                  <a:ea typeface="微软雅黑" panose="020B0503020204020204" pitchFamily="34" charset="-122"/>
                </a:rPr>
                <a:t>可乐</a:t>
              </a:r>
              <a:endParaRPr kumimoji="1" lang="zh-CN" altLang="en-US">
                <a:latin typeface="微软雅黑" panose="020B0503020204020204" pitchFamily="34" charset="-122"/>
                <a:ea typeface="微软雅黑" panose="020B0503020204020204" pitchFamily="34" charset="-122"/>
              </a:endParaRPr>
            </a:p>
          </p:txBody>
        </p:sp>
        <p:sp>
          <p:nvSpPr>
            <p:cNvPr id="128" name="Rectangle 39">
              <a:extLst>
                <a:ext uri="{FF2B5EF4-FFF2-40B4-BE49-F238E27FC236}">
                  <a16:creationId xmlns:a16="http://schemas.microsoft.com/office/drawing/2014/main" id="{62E7E403-07D4-487B-BE6B-9751574F409D}"/>
                </a:ext>
              </a:extLst>
            </p:cNvPr>
            <p:cNvSpPr>
              <a:spLocks noChangeArrowheads="1"/>
            </p:cNvSpPr>
            <p:nvPr/>
          </p:nvSpPr>
          <p:spPr bwMode="auto">
            <a:xfrm>
              <a:off x="2685852" y="401722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a:solidFill>
                    <a:srgbClr val="000000"/>
                  </a:solidFill>
                  <a:latin typeface="微软雅黑" panose="020B0503020204020204" pitchFamily="34" charset="-122"/>
                  <a:ea typeface="微软雅黑" panose="020B0503020204020204" pitchFamily="34" charset="-122"/>
                </a:rPr>
                <a:t>牛奶</a:t>
              </a:r>
              <a:endParaRPr kumimoji="1" lang="zh-CN" altLang="en-US">
                <a:latin typeface="微软雅黑" panose="020B0503020204020204" pitchFamily="34" charset="-122"/>
                <a:ea typeface="微软雅黑" panose="020B0503020204020204" pitchFamily="34" charset="-122"/>
              </a:endParaRPr>
            </a:p>
          </p:txBody>
        </p:sp>
        <p:sp>
          <p:nvSpPr>
            <p:cNvPr id="129" name="Rectangle 40">
              <a:extLst>
                <a:ext uri="{FF2B5EF4-FFF2-40B4-BE49-F238E27FC236}">
                  <a16:creationId xmlns:a16="http://schemas.microsoft.com/office/drawing/2014/main" id="{BC54B3E1-4DF8-4972-9FEF-21F1F29D5705}"/>
                </a:ext>
              </a:extLst>
            </p:cNvPr>
            <p:cNvSpPr>
              <a:spLocks noChangeArrowheads="1"/>
            </p:cNvSpPr>
            <p:nvPr/>
          </p:nvSpPr>
          <p:spPr bwMode="auto">
            <a:xfrm>
              <a:off x="1826782" y="4176922"/>
              <a:ext cx="469275" cy="304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dirty="0">
                  <a:solidFill>
                    <a:srgbClr val="0000FF"/>
                  </a:solidFill>
                  <a:latin typeface="微软雅黑" panose="020B0503020204020204" pitchFamily="34" charset="-122"/>
                  <a:ea typeface="微软雅黑" panose="020B0503020204020204" pitchFamily="34" charset="-122"/>
                </a:rPr>
                <a:t>产品</a:t>
              </a:r>
            </a:p>
          </p:txBody>
        </p:sp>
        <p:sp>
          <p:nvSpPr>
            <p:cNvPr id="130" name="Rectangle 41">
              <a:extLst>
                <a:ext uri="{FF2B5EF4-FFF2-40B4-BE49-F238E27FC236}">
                  <a16:creationId xmlns:a16="http://schemas.microsoft.com/office/drawing/2014/main" id="{2B014635-6FBC-413E-AAD4-5819EA17AA2D}"/>
                </a:ext>
              </a:extLst>
            </p:cNvPr>
            <p:cNvSpPr>
              <a:spLocks noChangeArrowheads="1"/>
            </p:cNvSpPr>
            <p:nvPr/>
          </p:nvSpPr>
          <p:spPr bwMode="auto">
            <a:xfrm>
              <a:off x="2685852" y="4320433"/>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a:solidFill>
                    <a:srgbClr val="000000"/>
                  </a:solidFill>
                  <a:latin typeface="微软雅黑" panose="020B0503020204020204" pitchFamily="34" charset="-122"/>
                  <a:ea typeface="微软雅黑" panose="020B0503020204020204" pitchFamily="34" charset="-122"/>
                </a:rPr>
                <a:t>奶油</a:t>
              </a:r>
              <a:endParaRPr kumimoji="1" lang="zh-CN" altLang="en-US">
                <a:latin typeface="微软雅黑" panose="020B0503020204020204" pitchFamily="34" charset="-122"/>
                <a:ea typeface="微软雅黑" panose="020B0503020204020204" pitchFamily="34" charset="-122"/>
              </a:endParaRPr>
            </a:p>
          </p:txBody>
        </p:sp>
        <p:sp>
          <p:nvSpPr>
            <p:cNvPr id="131" name="Rectangle 42">
              <a:extLst>
                <a:ext uri="{FF2B5EF4-FFF2-40B4-BE49-F238E27FC236}">
                  <a16:creationId xmlns:a16="http://schemas.microsoft.com/office/drawing/2014/main" id="{94BA1374-45FC-4B2C-AF50-77A1CC123FDA}"/>
                </a:ext>
              </a:extLst>
            </p:cNvPr>
            <p:cNvSpPr>
              <a:spLocks noChangeArrowheads="1"/>
            </p:cNvSpPr>
            <p:nvPr/>
          </p:nvSpPr>
          <p:spPr bwMode="auto">
            <a:xfrm>
              <a:off x="2685852" y="4618883"/>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a:solidFill>
                    <a:srgbClr val="000000"/>
                  </a:solidFill>
                  <a:latin typeface="微软雅黑" panose="020B0503020204020204" pitchFamily="34" charset="-122"/>
                  <a:ea typeface="微软雅黑" panose="020B0503020204020204" pitchFamily="34" charset="-122"/>
                </a:rPr>
                <a:t>浴巾</a:t>
              </a:r>
              <a:endParaRPr kumimoji="1" lang="zh-CN" altLang="en-US">
                <a:latin typeface="微软雅黑" panose="020B0503020204020204" pitchFamily="34" charset="-122"/>
                <a:ea typeface="微软雅黑" panose="020B0503020204020204" pitchFamily="34" charset="-122"/>
              </a:endParaRPr>
            </a:p>
          </p:txBody>
        </p:sp>
        <p:sp>
          <p:nvSpPr>
            <p:cNvPr id="132" name="Rectangle 43">
              <a:extLst>
                <a:ext uri="{FF2B5EF4-FFF2-40B4-BE49-F238E27FC236}">
                  <a16:creationId xmlns:a16="http://schemas.microsoft.com/office/drawing/2014/main" id="{CBD31326-A3F4-4150-B694-4B88A45FEBA0}"/>
                </a:ext>
              </a:extLst>
            </p:cNvPr>
            <p:cNvSpPr>
              <a:spLocks noChangeArrowheads="1"/>
            </p:cNvSpPr>
            <p:nvPr/>
          </p:nvSpPr>
          <p:spPr bwMode="auto">
            <a:xfrm>
              <a:off x="2685852" y="4920508"/>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a:solidFill>
                    <a:srgbClr val="000000"/>
                  </a:solidFill>
                  <a:latin typeface="微软雅黑" panose="020B0503020204020204" pitchFamily="34" charset="-122"/>
                  <a:ea typeface="微软雅黑" panose="020B0503020204020204" pitchFamily="34" charset="-122"/>
                </a:rPr>
                <a:t>香皂</a:t>
              </a:r>
              <a:endParaRPr kumimoji="1" lang="zh-CN" altLang="en-US">
                <a:latin typeface="微软雅黑" panose="020B0503020204020204" pitchFamily="34" charset="-122"/>
                <a:ea typeface="微软雅黑" panose="020B0503020204020204" pitchFamily="34" charset="-122"/>
              </a:endParaRPr>
            </a:p>
          </p:txBody>
        </p:sp>
        <p:sp>
          <p:nvSpPr>
            <p:cNvPr id="133" name="Rectangle 44">
              <a:extLst>
                <a:ext uri="{FF2B5EF4-FFF2-40B4-BE49-F238E27FC236}">
                  <a16:creationId xmlns:a16="http://schemas.microsoft.com/office/drawing/2014/main" id="{88EC0F71-7DCB-4992-AAE5-083E5F81FA9E}"/>
                </a:ext>
              </a:extLst>
            </p:cNvPr>
            <p:cNvSpPr>
              <a:spLocks noChangeArrowheads="1"/>
            </p:cNvSpPr>
            <p:nvPr/>
          </p:nvSpPr>
          <p:spPr bwMode="auto">
            <a:xfrm>
              <a:off x="3638501" y="2507508"/>
              <a:ext cx="4616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a:solidFill>
                    <a:srgbClr val="000000"/>
                  </a:solidFill>
                  <a:latin typeface="微软雅黑" panose="020B0503020204020204" pitchFamily="34" charset="-122"/>
                  <a:ea typeface="微软雅黑" panose="020B0503020204020204" pitchFamily="34" charset="-122"/>
                </a:rPr>
                <a:t>北京</a:t>
              </a:r>
              <a:endParaRPr kumimoji="1" lang="zh-CN" altLang="en-US">
                <a:latin typeface="微软雅黑" panose="020B0503020204020204" pitchFamily="34" charset="-122"/>
                <a:ea typeface="微软雅黑" panose="020B0503020204020204" pitchFamily="34" charset="-122"/>
              </a:endParaRPr>
            </a:p>
          </p:txBody>
        </p:sp>
        <p:sp>
          <p:nvSpPr>
            <p:cNvPr id="134" name="Rectangle 45">
              <a:extLst>
                <a:ext uri="{FF2B5EF4-FFF2-40B4-BE49-F238E27FC236}">
                  <a16:creationId xmlns:a16="http://schemas.microsoft.com/office/drawing/2014/main" id="{01C0BB82-FF10-46F1-AAD4-06206A30F49E}"/>
                </a:ext>
              </a:extLst>
            </p:cNvPr>
            <p:cNvSpPr>
              <a:spLocks noChangeArrowheads="1"/>
            </p:cNvSpPr>
            <p:nvPr/>
          </p:nvSpPr>
          <p:spPr bwMode="auto">
            <a:xfrm>
              <a:off x="2878088" y="3109170"/>
              <a:ext cx="4616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a:solidFill>
                    <a:srgbClr val="000000"/>
                  </a:solidFill>
                  <a:latin typeface="微软雅黑" panose="020B0503020204020204" pitchFamily="34" charset="-122"/>
                  <a:ea typeface="微软雅黑" panose="020B0503020204020204" pitchFamily="34" charset="-122"/>
                </a:rPr>
                <a:t>上海</a:t>
              </a:r>
              <a:endParaRPr kumimoji="1" lang="zh-CN" altLang="en-US">
                <a:latin typeface="微软雅黑" panose="020B0503020204020204" pitchFamily="34" charset="-122"/>
                <a:ea typeface="微软雅黑" panose="020B0503020204020204" pitchFamily="34" charset="-122"/>
              </a:endParaRPr>
            </a:p>
          </p:txBody>
        </p:sp>
        <p:sp>
          <p:nvSpPr>
            <p:cNvPr id="135" name="Rectangle 46">
              <a:extLst>
                <a:ext uri="{FF2B5EF4-FFF2-40B4-BE49-F238E27FC236}">
                  <a16:creationId xmlns:a16="http://schemas.microsoft.com/office/drawing/2014/main" id="{2BBEDAD1-DC32-41CD-80F0-42BCA9FD0F47}"/>
                </a:ext>
              </a:extLst>
            </p:cNvPr>
            <p:cNvSpPr>
              <a:spLocks noChangeArrowheads="1"/>
            </p:cNvSpPr>
            <p:nvPr/>
          </p:nvSpPr>
          <p:spPr bwMode="auto">
            <a:xfrm>
              <a:off x="3257501" y="2805958"/>
              <a:ext cx="4616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a:solidFill>
                    <a:srgbClr val="000000"/>
                  </a:solidFill>
                  <a:latin typeface="微软雅黑" panose="020B0503020204020204" pitchFamily="34" charset="-122"/>
                  <a:ea typeface="微软雅黑" panose="020B0503020204020204" pitchFamily="34" charset="-122"/>
                </a:rPr>
                <a:t>长沙</a:t>
              </a:r>
              <a:endParaRPr kumimoji="1" lang="zh-CN" altLang="en-US">
                <a:latin typeface="微软雅黑" panose="020B0503020204020204" pitchFamily="34" charset="-122"/>
                <a:ea typeface="微软雅黑" panose="020B0503020204020204" pitchFamily="34" charset="-122"/>
              </a:endParaRPr>
            </a:p>
          </p:txBody>
        </p:sp>
        <p:sp>
          <p:nvSpPr>
            <p:cNvPr id="136" name="Rectangle 47">
              <a:extLst>
                <a:ext uri="{FF2B5EF4-FFF2-40B4-BE49-F238E27FC236}">
                  <a16:creationId xmlns:a16="http://schemas.microsoft.com/office/drawing/2014/main" id="{64C42195-283C-45ED-AF95-7BC123B15490}"/>
                </a:ext>
              </a:extLst>
            </p:cNvPr>
            <p:cNvSpPr>
              <a:spLocks noChangeArrowheads="1"/>
            </p:cNvSpPr>
            <p:nvPr/>
          </p:nvSpPr>
          <p:spPr bwMode="auto">
            <a:xfrm>
              <a:off x="3305225" y="5372945"/>
              <a:ext cx="24109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2000">
                  <a:solidFill>
                    <a:srgbClr val="000000"/>
                  </a:solidFill>
                  <a:latin typeface="微软雅黑" panose="020B0503020204020204" pitchFamily="34" charset="-122"/>
                  <a:ea typeface="微软雅黑" panose="020B0503020204020204" pitchFamily="34" charset="-122"/>
                </a:rPr>
                <a:t>1   2   3   4   5   6   7</a:t>
              </a:r>
              <a:endParaRPr kumimoji="1" lang="en-US" altLang="zh-CN" sz="2000">
                <a:latin typeface="微软雅黑" panose="020B0503020204020204" pitchFamily="34" charset="-122"/>
                <a:ea typeface="微软雅黑" panose="020B0503020204020204" pitchFamily="34" charset="-122"/>
              </a:endParaRPr>
            </a:p>
          </p:txBody>
        </p:sp>
        <p:sp>
          <p:nvSpPr>
            <p:cNvPr id="137" name="Rectangle 48">
              <a:extLst>
                <a:ext uri="{FF2B5EF4-FFF2-40B4-BE49-F238E27FC236}">
                  <a16:creationId xmlns:a16="http://schemas.microsoft.com/office/drawing/2014/main" id="{A893BE5B-B991-47E8-B043-747CE3C762EB}"/>
                </a:ext>
              </a:extLst>
            </p:cNvPr>
            <p:cNvSpPr>
              <a:spLocks noChangeArrowheads="1"/>
            </p:cNvSpPr>
            <p:nvPr/>
          </p:nvSpPr>
          <p:spPr bwMode="auto">
            <a:xfrm>
              <a:off x="2382406" y="2649770"/>
              <a:ext cx="469275" cy="304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dirty="0">
                  <a:solidFill>
                    <a:srgbClr val="00CC00"/>
                  </a:solidFill>
                  <a:latin typeface="微软雅黑" panose="020B0503020204020204" pitchFamily="34" charset="-122"/>
                  <a:ea typeface="微软雅黑" panose="020B0503020204020204" pitchFamily="34" charset="-122"/>
                </a:rPr>
                <a:t>地区</a:t>
              </a:r>
            </a:p>
          </p:txBody>
        </p:sp>
        <p:sp>
          <p:nvSpPr>
            <p:cNvPr id="138" name="Rectangle 49">
              <a:extLst>
                <a:ext uri="{FF2B5EF4-FFF2-40B4-BE49-F238E27FC236}">
                  <a16:creationId xmlns:a16="http://schemas.microsoft.com/office/drawing/2014/main" id="{7DA51110-CAD5-4537-965A-4BB80A9A3A99}"/>
                </a:ext>
              </a:extLst>
            </p:cNvPr>
            <p:cNvSpPr>
              <a:spLocks noChangeArrowheads="1"/>
            </p:cNvSpPr>
            <p:nvPr/>
          </p:nvSpPr>
          <p:spPr bwMode="auto">
            <a:xfrm>
              <a:off x="4250249" y="5680920"/>
              <a:ext cx="469275" cy="304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dirty="0">
                  <a:solidFill>
                    <a:srgbClr val="FF0000"/>
                  </a:solidFill>
                  <a:latin typeface="微软雅黑" panose="020B0503020204020204" pitchFamily="34" charset="-122"/>
                  <a:ea typeface="微软雅黑" panose="020B0503020204020204" pitchFamily="34" charset="-122"/>
                </a:rPr>
                <a:t>时间</a:t>
              </a:r>
            </a:p>
          </p:txBody>
        </p:sp>
      </p:grpSp>
    </p:spTree>
    <p:extLst>
      <p:ext uri="{BB962C8B-B14F-4D97-AF65-F5344CB8AC3E}">
        <p14:creationId xmlns:p14="http://schemas.microsoft.com/office/powerpoint/2010/main" val="3053014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EBB88-E432-4A72-B7B6-754094F36D6C}"/>
              </a:ext>
            </a:extLst>
          </p:cNvPr>
          <p:cNvSpPr>
            <a:spLocks noGrp="1"/>
          </p:cNvSpPr>
          <p:nvPr>
            <p:ph type="title"/>
          </p:nvPr>
        </p:nvSpPr>
        <p:spPr/>
        <p:txBody>
          <a:bodyPr/>
          <a:lstStyle/>
          <a:p>
            <a:r>
              <a:rPr lang="zh-CN" altLang="en-US" dirty="0"/>
              <a:t>数据立方体（续）</a:t>
            </a:r>
          </a:p>
        </p:txBody>
      </p:sp>
      <p:sp>
        <p:nvSpPr>
          <p:cNvPr id="3" name="内容占位符 2">
            <a:extLst>
              <a:ext uri="{FF2B5EF4-FFF2-40B4-BE49-F238E27FC236}">
                <a16:creationId xmlns:a16="http://schemas.microsoft.com/office/drawing/2014/main" id="{8C5FCCAF-BE62-4013-BDCF-71AC99BA46F1}"/>
              </a:ext>
            </a:extLst>
          </p:cNvPr>
          <p:cNvSpPr>
            <a:spLocks noGrp="1"/>
          </p:cNvSpPr>
          <p:nvPr>
            <p:ph sz="quarter" idx="10"/>
          </p:nvPr>
        </p:nvSpPr>
        <p:spPr/>
        <p:txBody>
          <a:bodyPr/>
          <a:lstStyle/>
          <a:p>
            <a:pPr lvl="1"/>
            <a:r>
              <a:rPr kumimoji="1" lang="zh-CN" altLang="en-US" dirty="0"/>
              <a:t>数据立方体的个数？</a:t>
            </a:r>
            <a:endParaRPr lang="zh-CN" altLang="en-US" dirty="0"/>
          </a:p>
        </p:txBody>
      </p:sp>
      <p:grpSp>
        <p:nvGrpSpPr>
          <p:cNvPr id="13" name="组合 12">
            <a:extLst>
              <a:ext uri="{FF2B5EF4-FFF2-40B4-BE49-F238E27FC236}">
                <a16:creationId xmlns:a16="http://schemas.microsoft.com/office/drawing/2014/main" id="{B8E3F384-AD62-461D-97A9-9DE4574930FF}"/>
              </a:ext>
            </a:extLst>
          </p:cNvPr>
          <p:cNvGrpSpPr/>
          <p:nvPr/>
        </p:nvGrpSpPr>
        <p:grpSpPr>
          <a:xfrm>
            <a:off x="2878223" y="2047326"/>
            <a:ext cx="5302369" cy="2882956"/>
            <a:chOff x="2688318" y="2654871"/>
            <a:chExt cx="7057901" cy="3703641"/>
          </a:xfrm>
        </p:grpSpPr>
        <p:grpSp>
          <p:nvGrpSpPr>
            <p:cNvPr id="14" name="Group 4">
              <a:extLst>
                <a:ext uri="{FF2B5EF4-FFF2-40B4-BE49-F238E27FC236}">
                  <a16:creationId xmlns:a16="http://schemas.microsoft.com/office/drawing/2014/main" id="{0CA7C0AE-88E9-4AB8-AC9B-D9CCBDEC5F97}"/>
                </a:ext>
              </a:extLst>
            </p:cNvPr>
            <p:cNvGrpSpPr>
              <a:grpSpLocks/>
            </p:cNvGrpSpPr>
            <p:nvPr/>
          </p:nvGrpSpPr>
          <p:grpSpPr bwMode="auto">
            <a:xfrm>
              <a:off x="2688318" y="2654871"/>
              <a:ext cx="4194175" cy="3703641"/>
              <a:chOff x="1353" y="1158"/>
              <a:chExt cx="2642" cy="2333"/>
            </a:xfrm>
          </p:grpSpPr>
          <p:sp>
            <p:nvSpPr>
              <p:cNvPr id="19" name="Oval 5">
                <a:extLst>
                  <a:ext uri="{FF2B5EF4-FFF2-40B4-BE49-F238E27FC236}">
                    <a16:creationId xmlns:a16="http://schemas.microsoft.com/office/drawing/2014/main" id="{F5B9DD3D-1CDD-4D6C-B5BB-4BA85B68917A}"/>
                  </a:ext>
                </a:extLst>
              </p:cNvPr>
              <p:cNvSpPr>
                <a:spLocks noChangeArrowheads="1"/>
              </p:cNvSpPr>
              <p:nvPr/>
            </p:nvSpPr>
            <p:spPr bwMode="auto">
              <a:xfrm>
                <a:off x="2448" y="1158"/>
                <a:ext cx="299" cy="455"/>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sz="2000"/>
              </a:p>
            </p:txBody>
          </p:sp>
          <p:sp>
            <p:nvSpPr>
              <p:cNvPr id="20" name="Text Box 6">
                <a:extLst>
                  <a:ext uri="{FF2B5EF4-FFF2-40B4-BE49-F238E27FC236}">
                    <a16:creationId xmlns:a16="http://schemas.microsoft.com/office/drawing/2014/main" id="{B02D07FE-FF6A-4E4E-9B44-7949E2A15A86}"/>
                  </a:ext>
                </a:extLst>
              </p:cNvPr>
              <p:cNvSpPr txBox="1">
                <a:spLocks noChangeArrowheads="1"/>
              </p:cNvSpPr>
              <p:nvPr/>
            </p:nvSpPr>
            <p:spPr bwMode="auto">
              <a:xfrm>
                <a:off x="2410" y="1234"/>
                <a:ext cx="75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buFontTx/>
                  <a:buNone/>
                </a:pPr>
                <a:r>
                  <a:rPr kumimoji="1" lang="en-US" altLang="zh-CN" sz="2000" dirty="0">
                    <a:latin typeface="Times New Roman" panose="02020603050405020304" pitchFamily="18" charset="0"/>
                  </a:rPr>
                  <a:t>all</a:t>
                </a:r>
              </a:p>
            </p:txBody>
          </p:sp>
          <p:sp>
            <p:nvSpPr>
              <p:cNvPr id="21" name="Oval 7">
                <a:extLst>
                  <a:ext uri="{FF2B5EF4-FFF2-40B4-BE49-F238E27FC236}">
                    <a16:creationId xmlns:a16="http://schemas.microsoft.com/office/drawing/2014/main" id="{93C0BE5E-B02A-41AE-930A-681E2A95FCDB}"/>
                  </a:ext>
                </a:extLst>
              </p:cNvPr>
              <p:cNvSpPr>
                <a:spLocks noChangeArrowheads="1"/>
              </p:cNvSpPr>
              <p:nvPr/>
            </p:nvSpPr>
            <p:spPr bwMode="auto">
              <a:xfrm>
                <a:off x="1763" y="1651"/>
                <a:ext cx="218" cy="455"/>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000"/>
              </a:p>
            </p:txBody>
          </p:sp>
          <p:sp>
            <p:nvSpPr>
              <p:cNvPr id="22" name="Oval 8">
                <a:extLst>
                  <a:ext uri="{FF2B5EF4-FFF2-40B4-BE49-F238E27FC236}">
                    <a16:creationId xmlns:a16="http://schemas.microsoft.com/office/drawing/2014/main" id="{67C864AA-6B7C-45D7-B231-AEDE14F93EE0}"/>
                  </a:ext>
                </a:extLst>
              </p:cNvPr>
              <p:cNvSpPr>
                <a:spLocks noChangeArrowheads="1"/>
              </p:cNvSpPr>
              <p:nvPr/>
            </p:nvSpPr>
            <p:spPr bwMode="auto">
              <a:xfrm>
                <a:off x="2483" y="1705"/>
                <a:ext cx="218" cy="455"/>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000"/>
              </a:p>
            </p:txBody>
          </p:sp>
          <p:sp>
            <p:nvSpPr>
              <p:cNvPr id="23" name="Oval 9">
                <a:extLst>
                  <a:ext uri="{FF2B5EF4-FFF2-40B4-BE49-F238E27FC236}">
                    <a16:creationId xmlns:a16="http://schemas.microsoft.com/office/drawing/2014/main" id="{1A68A92F-9303-4A15-B670-928BF5BC1774}"/>
                  </a:ext>
                </a:extLst>
              </p:cNvPr>
              <p:cNvSpPr>
                <a:spLocks noChangeArrowheads="1"/>
              </p:cNvSpPr>
              <p:nvPr/>
            </p:nvSpPr>
            <p:spPr bwMode="auto">
              <a:xfrm>
                <a:off x="3216" y="1644"/>
                <a:ext cx="218" cy="455"/>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000"/>
              </a:p>
            </p:txBody>
          </p:sp>
          <p:sp>
            <p:nvSpPr>
              <p:cNvPr id="24" name="Text Box 10">
                <a:extLst>
                  <a:ext uri="{FF2B5EF4-FFF2-40B4-BE49-F238E27FC236}">
                    <a16:creationId xmlns:a16="http://schemas.microsoft.com/office/drawing/2014/main" id="{532E4D49-074B-4027-B4AE-E52AF64DDE74}"/>
                  </a:ext>
                </a:extLst>
              </p:cNvPr>
              <p:cNvSpPr txBox="1">
                <a:spLocks noChangeArrowheads="1"/>
              </p:cNvSpPr>
              <p:nvPr/>
            </p:nvSpPr>
            <p:spPr bwMode="auto">
              <a:xfrm>
                <a:off x="3091" y="1703"/>
                <a:ext cx="512"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en-US" altLang="zh-CN" sz="2000" dirty="0">
                    <a:latin typeface="Times New Roman" panose="02020603050405020304" pitchFamily="18" charset="0"/>
                  </a:rPr>
                  <a:t>date</a:t>
                </a:r>
              </a:p>
            </p:txBody>
          </p:sp>
          <p:sp>
            <p:nvSpPr>
              <p:cNvPr id="25" name="Text Box 11">
                <a:extLst>
                  <a:ext uri="{FF2B5EF4-FFF2-40B4-BE49-F238E27FC236}">
                    <a16:creationId xmlns:a16="http://schemas.microsoft.com/office/drawing/2014/main" id="{B959452D-D251-4A9C-9941-1096BA545DBE}"/>
                  </a:ext>
                </a:extLst>
              </p:cNvPr>
              <p:cNvSpPr txBox="1">
                <a:spLocks noChangeArrowheads="1"/>
              </p:cNvSpPr>
              <p:nvPr/>
            </p:nvSpPr>
            <p:spPr bwMode="auto">
              <a:xfrm>
                <a:off x="2348" y="1693"/>
                <a:ext cx="524"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en-US" altLang="zh-CN" sz="2000" dirty="0">
                    <a:latin typeface="Times New Roman" panose="02020603050405020304" pitchFamily="18" charset="0"/>
                  </a:rPr>
                  <a:t>type</a:t>
                </a:r>
              </a:p>
            </p:txBody>
          </p:sp>
          <p:sp>
            <p:nvSpPr>
              <p:cNvPr id="26" name="Text Box 12">
                <a:extLst>
                  <a:ext uri="{FF2B5EF4-FFF2-40B4-BE49-F238E27FC236}">
                    <a16:creationId xmlns:a16="http://schemas.microsoft.com/office/drawing/2014/main" id="{7C4AAF74-3C79-48EC-9D45-1D75C0153789}"/>
                  </a:ext>
                </a:extLst>
              </p:cNvPr>
              <p:cNvSpPr txBox="1">
                <a:spLocks noChangeArrowheads="1"/>
              </p:cNvSpPr>
              <p:nvPr/>
            </p:nvSpPr>
            <p:spPr bwMode="auto">
              <a:xfrm>
                <a:off x="1636" y="1711"/>
                <a:ext cx="476"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en-US" altLang="zh-CN" sz="2000" dirty="0">
                    <a:latin typeface="Times New Roman" panose="02020603050405020304" pitchFamily="18" charset="0"/>
                  </a:rPr>
                  <a:t>city</a:t>
                </a:r>
              </a:p>
            </p:txBody>
          </p:sp>
          <p:sp>
            <p:nvSpPr>
              <p:cNvPr id="27" name="Oval 13">
                <a:extLst>
                  <a:ext uri="{FF2B5EF4-FFF2-40B4-BE49-F238E27FC236}">
                    <a16:creationId xmlns:a16="http://schemas.microsoft.com/office/drawing/2014/main" id="{E0D48E31-64FE-465E-BC3E-0A699EFD57D5}"/>
                  </a:ext>
                </a:extLst>
              </p:cNvPr>
              <p:cNvSpPr>
                <a:spLocks noChangeArrowheads="1"/>
              </p:cNvSpPr>
              <p:nvPr/>
            </p:nvSpPr>
            <p:spPr bwMode="auto">
              <a:xfrm>
                <a:off x="1728" y="2412"/>
                <a:ext cx="218" cy="455"/>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000"/>
              </a:p>
            </p:txBody>
          </p:sp>
          <p:sp>
            <p:nvSpPr>
              <p:cNvPr id="28" name="Oval 14">
                <a:extLst>
                  <a:ext uri="{FF2B5EF4-FFF2-40B4-BE49-F238E27FC236}">
                    <a16:creationId xmlns:a16="http://schemas.microsoft.com/office/drawing/2014/main" id="{C6D667D9-E37B-448E-96B5-3C01FBA3D2AA}"/>
                  </a:ext>
                </a:extLst>
              </p:cNvPr>
              <p:cNvSpPr>
                <a:spLocks noChangeArrowheads="1"/>
              </p:cNvSpPr>
              <p:nvPr/>
            </p:nvSpPr>
            <p:spPr bwMode="auto">
              <a:xfrm>
                <a:off x="2496" y="2412"/>
                <a:ext cx="218" cy="455"/>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000"/>
              </a:p>
            </p:txBody>
          </p:sp>
          <p:sp>
            <p:nvSpPr>
              <p:cNvPr id="29" name="Oval 15">
                <a:extLst>
                  <a:ext uri="{FF2B5EF4-FFF2-40B4-BE49-F238E27FC236}">
                    <a16:creationId xmlns:a16="http://schemas.microsoft.com/office/drawing/2014/main" id="{6546AFD3-9AC5-4EC0-A6F9-0F52653D7869}"/>
                  </a:ext>
                </a:extLst>
              </p:cNvPr>
              <p:cNvSpPr>
                <a:spLocks noChangeArrowheads="1"/>
              </p:cNvSpPr>
              <p:nvPr/>
            </p:nvSpPr>
            <p:spPr bwMode="auto">
              <a:xfrm>
                <a:off x="3264" y="2412"/>
                <a:ext cx="218" cy="455"/>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000"/>
              </a:p>
            </p:txBody>
          </p:sp>
          <p:sp>
            <p:nvSpPr>
              <p:cNvPr id="30" name="Text Box 16">
                <a:extLst>
                  <a:ext uri="{FF2B5EF4-FFF2-40B4-BE49-F238E27FC236}">
                    <a16:creationId xmlns:a16="http://schemas.microsoft.com/office/drawing/2014/main" id="{2FDE5EA4-1163-40AC-961E-3FC2EC57BFD0}"/>
                  </a:ext>
                </a:extLst>
              </p:cNvPr>
              <p:cNvSpPr txBox="1">
                <a:spLocks noChangeArrowheads="1"/>
              </p:cNvSpPr>
              <p:nvPr/>
            </p:nvSpPr>
            <p:spPr bwMode="auto">
              <a:xfrm>
                <a:off x="3059" y="2435"/>
                <a:ext cx="936"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en-US" altLang="zh-CN" sz="2000" dirty="0">
                    <a:latin typeface="Times New Roman" panose="02020603050405020304" pitchFamily="18" charset="0"/>
                  </a:rPr>
                  <a:t>type date</a:t>
                </a:r>
              </a:p>
            </p:txBody>
          </p:sp>
          <p:sp>
            <p:nvSpPr>
              <p:cNvPr id="31" name="Text Box 17">
                <a:extLst>
                  <a:ext uri="{FF2B5EF4-FFF2-40B4-BE49-F238E27FC236}">
                    <a16:creationId xmlns:a16="http://schemas.microsoft.com/office/drawing/2014/main" id="{43D84E5E-2913-4F12-BAE1-EEA117191DF8}"/>
                  </a:ext>
                </a:extLst>
              </p:cNvPr>
              <p:cNvSpPr txBox="1">
                <a:spLocks noChangeArrowheads="1"/>
              </p:cNvSpPr>
              <p:nvPr/>
            </p:nvSpPr>
            <p:spPr bwMode="auto">
              <a:xfrm>
                <a:off x="2219" y="2436"/>
                <a:ext cx="887"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en-US" altLang="zh-CN" sz="2000" dirty="0">
                    <a:latin typeface="Times New Roman" panose="02020603050405020304" pitchFamily="18" charset="0"/>
                  </a:rPr>
                  <a:t>city date</a:t>
                </a:r>
              </a:p>
            </p:txBody>
          </p:sp>
          <p:sp>
            <p:nvSpPr>
              <p:cNvPr id="32" name="Text Box 18">
                <a:extLst>
                  <a:ext uri="{FF2B5EF4-FFF2-40B4-BE49-F238E27FC236}">
                    <a16:creationId xmlns:a16="http://schemas.microsoft.com/office/drawing/2014/main" id="{E4DF0CAE-ABDD-44DB-8533-AD1F522D97F0}"/>
                  </a:ext>
                </a:extLst>
              </p:cNvPr>
              <p:cNvSpPr txBox="1">
                <a:spLocks noChangeArrowheads="1"/>
              </p:cNvSpPr>
              <p:nvPr/>
            </p:nvSpPr>
            <p:spPr bwMode="auto">
              <a:xfrm>
                <a:off x="1353" y="2430"/>
                <a:ext cx="95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en-US" altLang="zh-CN" sz="2000" dirty="0">
                    <a:latin typeface="Times New Roman" panose="02020603050405020304" pitchFamily="18" charset="0"/>
                  </a:rPr>
                  <a:t>city type </a:t>
                </a:r>
              </a:p>
            </p:txBody>
          </p:sp>
          <p:sp>
            <p:nvSpPr>
              <p:cNvPr id="33" name="Oval 19">
                <a:extLst>
                  <a:ext uri="{FF2B5EF4-FFF2-40B4-BE49-F238E27FC236}">
                    <a16:creationId xmlns:a16="http://schemas.microsoft.com/office/drawing/2014/main" id="{8E4DFDE9-AFF9-4981-B28E-812770D8B1A4}"/>
                  </a:ext>
                </a:extLst>
              </p:cNvPr>
              <p:cNvSpPr>
                <a:spLocks noChangeArrowheads="1"/>
              </p:cNvSpPr>
              <p:nvPr/>
            </p:nvSpPr>
            <p:spPr bwMode="auto">
              <a:xfrm>
                <a:off x="2496" y="3036"/>
                <a:ext cx="218" cy="455"/>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000"/>
              </a:p>
            </p:txBody>
          </p:sp>
          <p:sp>
            <p:nvSpPr>
              <p:cNvPr id="34" name="Text Box 20">
                <a:extLst>
                  <a:ext uri="{FF2B5EF4-FFF2-40B4-BE49-F238E27FC236}">
                    <a16:creationId xmlns:a16="http://schemas.microsoft.com/office/drawing/2014/main" id="{C02F20DA-AE34-4253-B570-77BFD829673B}"/>
                  </a:ext>
                </a:extLst>
              </p:cNvPr>
              <p:cNvSpPr txBox="1">
                <a:spLocks noChangeArrowheads="1"/>
              </p:cNvSpPr>
              <p:nvPr/>
            </p:nvSpPr>
            <p:spPr bwMode="auto">
              <a:xfrm>
                <a:off x="1989" y="3112"/>
                <a:ext cx="1311"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en-US" altLang="zh-CN" sz="2000" dirty="0">
                    <a:latin typeface="Times New Roman" panose="02020603050405020304" pitchFamily="18" charset="0"/>
                  </a:rPr>
                  <a:t>city type date</a:t>
                </a:r>
              </a:p>
            </p:txBody>
          </p:sp>
          <p:sp>
            <p:nvSpPr>
              <p:cNvPr id="35" name="Line 21">
                <a:extLst>
                  <a:ext uri="{FF2B5EF4-FFF2-40B4-BE49-F238E27FC236}">
                    <a16:creationId xmlns:a16="http://schemas.microsoft.com/office/drawing/2014/main" id="{ED51C1C9-0022-45BA-A7B8-2247BC57017F}"/>
                  </a:ext>
                </a:extLst>
              </p:cNvPr>
              <p:cNvSpPr>
                <a:spLocks noChangeShapeType="1"/>
              </p:cNvSpPr>
              <p:nvPr/>
            </p:nvSpPr>
            <p:spPr bwMode="auto">
              <a:xfrm flipH="1">
                <a:off x="2016" y="1488"/>
                <a:ext cx="48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000"/>
              </a:p>
            </p:txBody>
          </p:sp>
          <p:sp>
            <p:nvSpPr>
              <p:cNvPr id="36" name="Line 22">
                <a:extLst>
                  <a:ext uri="{FF2B5EF4-FFF2-40B4-BE49-F238E27FC236}">
                    <a16:creationId xmlns:a16="http://schemas.microsoft.com/office/drawing/2014/main" id="{3ECB44E8-F860-4C61-8EC9-C4DAAC3D3A0B}"/>
                  </a:ext>
                </a:extLst>
              </p:cNvPr>
              <p:cNvSpPr>
                <a:spLocks noChangeShapeType="1"/>
              </p:cNvSpPr>
              <p:nvPr/>
            </p:nvSpPr>
            <p:spPr bwMode="auto">
              <a:xfrm>
                <a:off x="2592" y="1536"/>
                <a:ext cx="0" cy="192"/>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2000"/>
              </a:p>
            </p:txBody>
          </p:sp>
          <p:sp>
            <p:nvSpPr>
              <p:cNvPr id="37" name="Line 23">
                <a:extLst>
                  <a:ext uri="{FF2B5EF4-FFF2-40B4-BE49-F238E27FC236}">
                    <a16:creationId xmlns:a16="http://schemas.microsoft.com/office/drawing/2014/main" id="{4A0FD849-2981-4A80-93BF-6AEFCFE1706D}"/>
                  </a:ext>
                </a:extLst>
              </p:cNvPr>
              <p:cNvSpPr>
                <a:spLocks noChangeShapeType="1"/>
              </p:cNvSpPr>
              <p:nvPr/>
            </p:nvSpPr>
            <p:spPr bwMode="auto">
              <a:xfrm>
                <a:off x="2714" y="1475"/>
                <a:ext cx="598" cy="301"/>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sz="2000"/>
              </a:p>
            </p:txBody>
          </p:sp>
          <p:sp>
            <p:nvSpPr>
              <p:cNvPr id="38" name="Line 24">
                <a:extLst>
                  <a:ext uri="{FF2B5EF4-FFF2-40B4-BE49-F238E27FC236}">
                    <a16:creationId xmlns:a16="http://schemas.microsoft.com/office/drawing/2014/main" id="{1A290A54-FE3E-49A7-A3C6-8A5F4E150614}"/>
                  </a:ext>
                </a:extLst>
              </p:cNvPr>
              <p:cNvSpPr>
                <a:spLocks noChangeShapeType="1"/>
              </p:cNvSpPr>
              <p:nvPr/>
            </p:nvSpPr>
            <p:spPr bwMode="auto">
              <a:xfrm>
                <a:off x="1872" y="1968"/>
                <a:ext cx="0" cy="57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sz="2000"/>
              </a:p>
            </p:txBody>
          </p:sp>
          <p:sp>
            <p:nvSpPr>
              <p:cNvPr id="39" name="Line 25">
                <a:extLst>
                  <a:ext uri="{FF2B5EF4-FFF2-40B4-BE49-F238E27FC236}">
                    <a16:creationId xmlns:a16="http://schemas.microsoft.com/office/drawing/2014/main" id="{643F3D8C-B361-49CB-A313-4882B008CB2A}"/>
                  </a:ext>
                </a:extLst>
              </p:cNvPr>
              <p:cNvSpPr>
                <a:spLocks noChangeShapeType="1"/>
              </p:cNvSpPr>
              <p:nvPr/>
            </p:nvSpPr>
            <p:spPr bwMode="auto">
              <a:xfrm>
                <a:off x="1968" y="1968"/>
                <a:ext cx="556" cy="51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sz="2000"/>
              </a:p>
            </p:txBody>
          </p:sp>
          <p:sp>
            <p:nvSpPr>
              <p:cNvPr id="40" name="Line 26">
                <a:extLst>
                  <a:ext uri="{FF2B5EF4-FFF2-40B4-BE49-F238E27FC236}">
                    <a16:creationId xmlns:a16="http://schemas.microsoft.com/office/drawing/2014/main" id="{0082B29B-BBBD-4F5E-9317-FEABCF7F33C9}"/>
                  </a:ext>
                </a:extLst>
              </p:cNvPr>
              <p:cNvSpPr>
                <a:spLocks noChangeShapeType="1"/>
              </p:cNvSpPr>
              <p:nvPr/>
            </p:nvSpPr>
            <p:spPr bwMode="auto">
              <a:xfrm flipH="1">
                <a:off x="2688" y="1968"/>
                <a:ext cx="576" cy="52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000"/>
              </a:p>
            </p:txBody>
          </p:sp>
          <p:sp>
            <p:nvSpPr>
              <p:cNvPr id="41" name="Line 27">
                <a:extLst>
                  <a:ext uri="{FF2B5EF4-FFF2-40B4-BE49-F238E27FC236}">
                    <a16:creationId xmlns:a16="http://schemas.microsoft.com/office/drawing/2014/main" id="{ADC567E4-FF48-4F37-93BD-CB777A87373A}"/>
                  </a:ext>
                </a:extLst>
              </p:cNvPr>
              <p:cNvSpPr>
                <a:spLocks noChangeShapeType="1"/>
              </p:cNvSpPr>
              <p:nvPr/>
            </p:nvSpPr>
            <p:spPr bwMode="auto">
              <a:xfrm>
                <a:off x="3360" y="1968"/>
                <a:ext cx="0" cy="57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sz="2000"/>
              </a:p>
            </p:txBody>
          </p:sp>
          <p:sp>
            <p:nvSpPr>
              <p:cNvPr id="42" name="Line 28">
                <a:extLst>
                  <a:ext uri="{FF2B5EF4-FFF2-40B4-BE49-F238E27FC236}">
                    <a16:creationId xmlns:a16="http://schemas.microsoft.com/office/drawing/2014/main" id="{CB0143D6-C030-4551-8F61-0E4C6B825317}"/>
                  </a:ext>
                </a:extLst>
              </p:cNvPr>
              <p:cNvSpPr>
                <a:spLocks noChangeShapeType="1"/>
              </p:cNvSpPr>
              <p:nvPr/>
            </p:nvSpPr>
            <p:spPr bwMode="auto">
              <a:xfrm flipH="1">
                <a:off x="1946" y="1968"/>
                <a:ext cx="550" cy="584"/>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sz="2000"/>
              </a:p>
            </p:txBody>
          </p:sp>
          <p:sp>
            <p:nvSpPr>
              <p:cNvPr id="43" name="Line 29">
                <a:extLst>
                  <a:ext uri="{FF2B5EF4-FFF2-40B4-BE49-F238E27FC236}">
                    <a16:creationId xmlns:a16="http://schemas.microsoft.com/office/drawing/2014/main" id="{20FA18D5-1BB9-4905-B5D0-0C17D8ABF7F6}"/>
                  </a:ext>
                </a:extLst>
              </p:cNvPr>
              <p:cNvSpPr>
                <a:spLocks noChangeShapeType="1"/>
              </p:cNvSpPr>
              <p:nvPr/>
            </p:nvSpPr>
            <p:spPr bwMode="auto">
              <a:xfrm>
                <a:off x="2688" y="1920"/>
                <a:ext cx="672" cy="624"/>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000"/>
              </a:p>
            </p:txBody>
          </p:sp>
          <p:sp>
            <p:nvSpPr>
              <p:cNvPr id="44" name="Line 30">
                <a:extLst>
                  <a:ext uri="{FF2B5EF4-FFF2-40B4-BE49-F238E27FC236}">
                    <a16:creationId xmlns:a16="http://schemas.microsoft.com/office/drawing/2014/main" id="{12592FB7-9CC0-496D-AFBC-E473C39CF61E}"/>
                  </a:ext>
                </a:extLst>
              </p:cNvPr>
              <p:cNvSpPr>
                <a:spLocks noChangeShapeType="1"/>
              </p:cNvSpPr>
              <p:nvPr/>
            </p:nvSpPr>
            <p:spPr bwMode="auto">
              <a:xfrm>
                <a:off x="1968" y="2736"/>
                <a:ext cx="528" cy="48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000"/>
              </a:p>
            </p:txBody>
          </p:sp>
          <p:sp>
            <p:nvSpPr>
              <p:cNvPr id="45" name="Line 31">
                <a:extLst>
                  <a:ext uri="{FF2B5EF4-FFF2-40B4-BE49-F238E27FC236}">
                    <a16:creationId xmlns:a16="http://schemas.microsoft.com/office/drawing/2014/main" id="{701CC5DA-1813-470F-BEF9-7BD88F7371D2}"/>
                  </a:ext>
                </a:extLst>
              </p:cNvPr>
              <p:cNvSpPr>
                <a:spLocks noChangeShapeType="1"/>
              </p:cNvSpPr>
              <p:nvPr/>
            </p:nvSpPr>
            <p:spPr bwMode="auto">
              <a:xfrm>
                <a:off x="2613" y="2736"/>
                <a:ext cx="0" cy="43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000"/>
              </a:p>
            </p:txBody>
          </p:sp>
          <p:sp>
            <p:nvSpPr>
              <p:cNvPr id="46" name="Line 32">
                <a:extLst>
                  <a:ext uri="{FF2B5EF4-FFF2-40B4-BE49-F238E27FC236}">
                    <a16:creationId xmlns:a16="http://schemas.microsoft.com/office/drawing/2014/main" id="{33F1DC5E-E740-4F64-9BC5-D1136A192B58}"/>
                  </a:ext>
                </a:extLst>
              </p:cNvPr>
              <p:cNvSpPr>
                <a:spLocks noChangeShapeType="1"/>
              </p:cNvSpPr>
              <p:nvPr/>
            </p:nvSpPr>
            <p:spPr bwMode="auto">
              <a:xfrm flipH="1">
                <a:off x="2784" y="2736"/>
                <a:ext cx="576" cy="43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000"/>
              </a:p>
            </p:txBody>
          </p:sp>
        </p:grpSp>
        <p:sp>
          <p:nvSpPr>
            <p:cNvPr id="15" name="Text Box 33">
              <a:extLst>
                <a:ext uri="{FF2B5EF4-FFF2-40B4-BE49-F238E27FC236}">
                  <a16:creationId xmlns:a16="http://schemas.microsoft.com/office/drawing/2014/main" id="{8B64AA9B-2F9D-47E3-BDEF-946C99C1D95E}"/>
                </a:ext>
              </a:extLst>
            </p:cNvPr>
            <p:cNvSpPr txBox="1">
              <a:spLocks noChangeArrowheads="1"/>
            </p:cNvSpPr>
            <p:nvPr/>
          </p:nvSpPr>
          <p:spPr bwMode="auto">
            <a:xfrm>
              <a:off x="7545525" y="2840052"/>
              <a:ext cx="2174701" cy="474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b="0" dirty="0"/>
                <a:t>0-D</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顶点</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方体</a:t>
              </a:r>
            </a:p>
          </p:txBody>
        </p:sp>
        <p:sp>
          <p:nvSpPr>
            <p:cNvPr id="16" name="Text Box 34">
              <a:extLst>
                <a:ext uri="{FF2B5EF4-FFF2-40B4-BE49-F238E27FC236}">
                  <a16:creationId xmlns:a16="http://schemas.microsoft.com/office/drawing/2014/main" id="{05C40781-D9FF-47FF-964A-B370241F61B4}"/>
                </a:ext>
              </a:extLst>
            </p:cNvPr>
            <p:cNvSpPr txBox="1">
              <a:spLocks noChangeArrowheads="1"/>
            </p:cNvSpPr>
            <p:nvPr/>
          </p:nvSpPr>
          <p:spPr bwMode="auto">
            <a:xfrm>
              <a:off x="7545525" y="3572085"/>
              <a:ext cx="1355346" cy="474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b="0" dirty="0"/>
                <a:t>1-D</a:t>
              </a:r>
              <a:r>
                <a:rPr lang="zh-CN" altLang="en-US" dirty="0">
                  <a:latin typeface="微软雅黑" panose="020B0503020204020204" pitchFamily="34" charset="-122"/>
                  <a:ea typeface="微软雅黑" panose="020B0503020204020204" pitchFamily="34" charset="-122"/>
                </a:rPr>
                <a:t>方体</a:t>
              </a:r>
            </a:p>
          </p:txBody>
        </p:sp>
        <p:sp>
          <p:nvSpPr>
            <p:cNvPr id="17" name="Text Box 35">
              <a:extLst>
                <a:ext uri="{FF2B5EF4-FFF2-40B4-BE49-F238E27FC236}">
                  <a16:creationId xmlns:a16="http://schemas.microsoft.com/office/drawing/2014/main" id="{DC4380E1-9198-4AB8-AABD-0CDDB210BC1B}"/>
                </a:ext>
              </a:extLst>
            </p:cNvPr>
            <p:cNvSpPr txBox="1">
              <a:spLocks noChangeArrowheads="1"/>
            </p:cNvSpPr>
            <p:nvPr/>
          </p:nvSpPr>
          <p:spPr bwMode="auto">
            <a:xfrm>
              <a:off x="7550830" y="4550343"/>
              <a:ext cx="1355346" cy="474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b="0" dirty="0"/>
                <a:t>2-D</a:t>
              </a:r>
              <a:r>
                <a:rPr lang="zh-CN" altLang="en-US" dirty="0">
                  <a:latin typeface="微软雅黑" panose="020B0503020204020204" pitchFamily="34" charset="-122"/>
                  <a:ea typeface="微软雅黑" panose="020B0503020204020204" pitchFamily="34" charset="-122"/>
                </a:rPr>
                <a:t>方体</a:t>
              </a:r>
            </a:p>
          </p:txBody>
        </p:sp>
        <p:sp>
          <p:nvSpPr>
            <p:cNvPr id="18" name="Text Box 36">
              <a:extLst>
                <a:ext uri="{FF2B5EF4-FFF2-40B4-BE49-F238E27FC236}">
                  <a16:creationId xmlns:a16="http://schemas.microsoft.com/office/drawing/2014/main" id="{AFC11581-02C6-4C64-8DA5-2ACC99C7A51C}"/>
                </a:ext>
              </a:extLst>
            </p:cNvPr>
            <p:cNvSpPr txBox="1">
              <a:spLocks noChangeArrowheads="1"/>
            </p:cNvSpPr>
            <p:nvPr/>
          </p:nvSpPr>
          <p:spPr bwMode="auto">
            <a:xfrm>
              <a:off x="7571518" y="5664140"/>
              <a:ext cx="2174701" cy="474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b="0" dirty="0"/>
                <a:t>3-D</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基本</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方体</a:t>
              </a:r>
            </a:p>
          </p:txBody>
        </p:sp>
      </p:grpSp>
      <p:sp>
        <p:nvSpPr>
          <p:cNvPr id="4" name="矩形 3">
            <a:extLst>
              <a:ext uri="{FF2B5EF4-FFF2-40B4-BE49-F238E27FC236}">
                <a16:creationId xmlns:a16="http://schemas.microsoft.com/office/drawing/2014/main" id="{95A812B8-FF53-4B10-BEAD-5FDC9B5EDD1F}"/>
              </a:ext>
            </a:extLst>
          </p:cNvPr>
          <p:cNvSpPr/>
          <p:nvPr/>
        </p:nvSpPr>
        <p:spPr>
          <a:xfrm>
            <a:off x="1354902" y="5383953"/>
            <a:ext cx="9937505" cy="1015663"/>
          </a:xfrm>
          <a:prstGeom prst="rect">
            <a:avLst/>
          </a:prstGeom>
        </p:spPr>
        <p:txBody>
          <a:bodyPr wrap="square">
            <a:spAutoFit/>
          </a:bodyPr>
          <a:lstStyle/>
          <a:p>
            <a:pPr>
              <a:lnSpc>
                <a:spcPct val="150000"/>
              </a:lnSpc>
            </a:pPr>
            <a:r>
              <a:rPr lang="en-US" altLang="zh-CN" sz="2000" dirty="0">
                <a:latin typeface="Verdana" panose="020B0604030504040204" pitchFamily="34" charset="0"/>
              </a:rPr>
              <a:t>{(city,item,date),(city,item),(city,date),(item,date),(city),(item),(date),all }</a:t>
            </a:r>
          </a:p>
          <a:p>
            <a:pPr>
              <a:lnSpc>
                <a:spcPct val="150000"/>
              </a:lnSpc>
            </a:pPr>
            <a:r>
              <a:rPr lang="en-US" altLang="zh-CN" sz="2000" dirty="0">
                <a:latin typeface="楷体_GB2312" pitchFamily="49" charset="-122"/>
                <a:ea typeface="楷体_GB2312" pitchFamily="49" charset="-122"/>
              </a:rPr>
              <a:t>all </a:t>
            </a:r>
            <a:r>
              <a:rPr kumimoji="1" lang="zh-CN" altLang="en-US" sz="2000" dirty="0"/>
              <a:t>表示不对任何维分组，这组形成了该数据立方体的方体格</a:t>
            </a:r>
            <a:endParaRPr kumimoji="1" lang="en-US" altLang="zh-CN" sz="2000" dirty="0"/>
          </a:p>
        </p:txBody>
      </p:sp>
    </p:spTree>
    <p:extLst>
      <p:ext uri="{BB962C8B-B14F-4D97-AF65-F5344CB8AC3E}">
        <p14:creationId xmlns:p14="http://schemas.microsoft.com/office/powerpoint/2010/main" val="96792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A9473-3369-42ED-AE08-A437B62FC6EC}"/>
              </a:ext>
            </a:extLst>
          </p:cNvPr>
          <p:cNvSpPr>
            <a:spLocks noGrp="1"/>
          </p:cNvSpPr>
          <p:nvPr>
            <p:ph type="title"/>
          </p:nvPr>
        </p:nvSpPr>
        <p:spPr/>
        <p:txBody>
          <a:bodyPr/>
          <a:lstStyle/>
          <a:p>
            <a:r>
              <a:rPr lang="zh-CN" altLang="en-US" dirty="0"/>
              <a:t>数据立方体的计算</a:t>
            </a:r>
          </a:p>
        </p:txBody>
      </p:sp>
      <p:sp>
        <p:nvSpPr>
          <p:cNvPr id="3" name="内容占位符 2">
            <a:extLst>
              <a:ext uri="{FF2B5EF4-FFF2-40B4-BE49-F238E27FC236}">
                <a16:creationId xmlns:a16="http://schemas.microsoft.com/office/drawing/2014/main" id="{C8EF155E-437C-4285-9D63-D518E9E4F44A}"/>
              </a:ext>
            </a:extLst>
          </p:cNvPr>
          <p:cNvSpPr>
            <a:spLocks noGrp="1"/>
          </p:cNvSpPr>
          <p:nvPr>
            <p:ph sz="quarter" idx="10"/>
          </p:nvPr>
        </p:nvSpPr>
        <p:spPr/>
        <p:txBody>
          <a:bodyPr/>
          <a:lstStyle/>
          <a:p>
            <a:r>
              <a:rPr kumimoji="1" lang="zh-CN" altLang="en-US" dirty="0">
                <a:solidFill>
                  <a:schemeClr val="tx1"/>
                </a:solidFill>
                <a:latin typeface="楷体_GB2312" pitchFamily="49" charset="-122"/>
              </a:rPr>
              <a:t>一般，若有</a:t>
            </a:r>
            <a:r>
              <a:rPr kumimoji="1" lang="en-US" altLang="zh-CN" dirty="0">
                <a:solidFill>
                  <a:schemeClr val="tx1"/>
                </a:solidFill>
                <a:latin typeface="楷体_GB2312" pitchFamily="49" charset="-122"/>
              </a:rPr>
              <a:t>n</a:t>
            </a:r>
            <a:r>
              <a:rPr kumimoji="1" lang="zh-CN" altLang="en-US" dirty="0">
                <a:solidFill>
                  <a:schemeClr val="tx1"/>
                </a:solidFill>
                <a:latin typeface="楷体_GB2312" pitchFamily="49" charset="-122"/>
              </a:rPr>
              <a:t>个维，则立方体个数是：</a:t>
            </a:r>
            <a:endParaRPr kumimoji="1" lang="en-US" altLang="zh-CN" dirty="0">
              <a:solidFill>
                <a:schemeClr val="tx1"/>
              </a:solidFill>
              <a:latin typeface="楷体_GB2312" pitchFamily="49" charset="-122"/>
            </a:endParaRPr>
          </a:p>
          <a:p>
            <a:endParaRPr kumimoji="1" lang="en-US" altLang="zh-CN" dirty="0">
              <a:solidFill>
                <a:schemeClr val="tx1"/>
              </a:solidFill>
            </a:endParaRPr>
          </a:p>
          <a:p>
            <a:endParaRPr kumimoji="1" lang="en-US" altLang="zh-CN" dirty="0">
              <a:solidFill>
                <a:schemeClr val="tx1"/>
              </a:solidFill>
            </a:endParaRPr>
          </a:p>
          <a:p>
            <a:r>
              <a:rPr kumimoji="1" lang="zh-CN" altLang="en-US" dirty="0">
                <a:solidFill>
                  <a:schemeClr val="tx1"/>
                </a:solidFill>
              </a:rPr>
              <a:t>维有分层，如（年、季度、月、星期、日），所以实际的立方体个数是极大的。所以，若全部事先计算，计算量极大，存储量也极大。</a:t>
            </a:r>
            <a:endParaRPr kumimoji="1" lang="en-US" altLang="zh-CN" dirty="0">
              <a:solidFill>
                <a:schemeClr val="tx1"/>
              </a:solidFill>
            </a:endParaRPr>
          </a:p>
          <a:p>
            <a:r>
              <a:rPr kumimoji="1" lang="zh-CN" altLang="en-US" dirty="0">
                <a:solidFill>
                  <a:schemeClr val="tx1"/>
                </a:solidFill>
              </a:rPr>
              <a:t>方体的选择计算：</a:t>
            </a:r>
          </a:p>
          <a:p>
            <a:pPr lvl="1"/>
            <a:r>
              <a:rPr kumimoji="1" lang="zh-CN" altLang="en-US" dirty="0"/>
              <a:t>不物化：即不预先计算任何“非基本”方体</a:t>
            </a:r>
          </a:p>
          <a:p>
            <a:pPr lvl="1"/>
            <a:r>
              <a:rPr kumimoji="1" lang="zh-CN" altLang="en-US" dirty="0"/>
              <a:t>全物化：预先计算所有的方体</a:t>
            </a:r>
          </a:p>
          <a:p>
            <a:pPr lvl="1"/>
            <a:r>
              <a:rPr kumimoji="1" lang="zh-CN" altLang="en-US" dirty="0"/>
              <a:t>部分物化：在整个可能的方体集中，有选择地物化一个适当的子集（</a:t>
            </a:r>
            <a:r>
              <a:rPr kumimoji="1" lang="en-US" altLang="zh-CN" dirty="0"/>
              <a:t>OLAP</a:t>
            </a:r>
            <a:r>
              <a:rPr kumimoji="1" lang="zh-CN" altLang="en-US" dirty="0"/>
              <a:t>一般采用）</a:t>
            </a:r>
            <a:endParaRPr kumimoji="1" lang="en-US" altLang="zh-CN" dirty="0"/>
          </a:p>
          <a:p>
            <a:pPr lvl="1"/>
            <a:endParaRPr kumimoji="1" lang="zh-CN" altLang="en-US" dirty="0"/>
          </a:p>
          <a:p>
            <a:pPr>
              <a:spcBef>
                <a:spcPct val="0"/>
              </a:spcBef>
              <a:buNone/>
            </a:pPr>
            <a:endParaRPr kumimoji="1" lang="zh-CN" altLang="en-US" sz="2000" dirty="0">
              <a:solidFill>
                <a:schemeClr val="tx1"/>
              </a:solidFill>
            </a:endParaRPr>
          </a:p>
          <a:p>
            <a:pPr>
              <a:spcBef>
                <a:spcPct val="0"/>
              </a:spcBef>
              <a:buFontTx/>
              <a:buNone/>
            </a:pPr>
            <a:endParaRPr lang="en-US" altLang="zh-CN" sz="1800" dirty="0">
              <a:solidFill>
                <a:schemeClr val="tx1"/>
              </a:solidFill>
              <a:latin typeface="Verdana" panose="020B0604030504040204" pitchFamily="34" charset="0"/>
            </a:endParaRPr>
          </a:p>
          <a:p>
            <a:pPr lvl="1"/>
            <a:endParaRPr kumimoji="1" lang="en-US" altLang="zh-CN" dirty="0">
              <a:latin typeface="楷体_GB2312" pitchFamily="49" charset="-122"/>
            </a:endParaRPr>
          </a:p>
          <a:p>
            <a:endParaRPr kumimoji="1" lang="zh-CN" altLang="en-US" dirty="0"/>
          </a:p>
          <a:p>
            <a:endParaRPr lang="zh-CN" altLang="en-US" dirty="0"/>
          </a:p>
        </p:txBody>
      </p:sp>
      <p:graphicFrame>
        <p:nvGraphicFramePr>
          <p:cNvPr id="4" name="Object 4">
            <a:extLst>
              <a:ext uri="{FF2B5EF4-FFF2-40B4-BE49-F238E27FC236}">
                <a16:creationId xmlns:a16="http://schemas.microsoft.com/office/drawing/2014/main" id="{E0A84B87-6BE1-46E8-89C6-76B632C9B9C7}"/>
              </a:ext>
            </a:extLst>
          </p:cNvPr>
          <p:cNvGraphicFramePr>
            <a:graphicFrameLocks noChangeAspect="1"/>
          </p:cNvGraphicFramePr>
          <p:nvPr>
            <p:extLst>
              <p:ext uri="{D42A27DB-BD31-4B8C-83A1-F6EECF244321}">
                <p14:modId xmlns:p14="http://schemas.microsoft.com/office/powerpoint/2010/main" val="3931990338"/>
              </p:ext>
            </p:extLst>
          </p:nvPr>
        </p:nvGraphicFramePr>
        <p:xfrm>
          <a:off x="4098859" y="1971675"/>
          <a:ext cx="3994281" cy="746125"/>
        </p:xfrm>
        <a:graphic>
          <a:graphicData uri="http://schemas.openxmlformats.org/presentationml/2006/ole">
            <mc:AlternateContent xmlns:mc="http://schemas.openxmlformats.org/markup-compatibility/2006">
              <mc:Choice xmlns:v="urn:schemas-microsoft-com:vml" Requires="v">
                <p:oleObj spid="_x0000_s14356" name="Equation" r:id="rId3" imgW="1193760" imgH="241200" progId="Equation.3">
                  <p:embed/>
                </p:oleObj>
              </mc:Choice>
              <mc:Fallback>
                <p:oleObj name="Equation" r:id="rId3" imgW="1193760" imgH="241200" progId="Equation.3">
                  <p:embed/>
                  <p:pic>
                    <p:nvPicPr>
                      <p:cNvPr id="4" name="Object 4">
                        <a:extLst>
                          <a:ext uri="{FF2B5EF4-FFF2-40B4-BE49-F238E27FC236}">
                            <a16:creationId xmlns:a16="http://schemas.microsoft.com/office/drawing/2014/main" id="{E0A84B87-6BE1-46E8-89C6-76B632C9B9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8859" y="1971675"/>
                        <a:ext cx="3994281" cy="74612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45780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D19BC-3B63-45AD-8D20-6F00DB50A8FE}"/>
              </a:ext>
            </a:extLst>
          </p:cNvPr>
          <p:cNvSpPr>
            <a:spLocks noGrp="1"/>
          </p:cNvSpPr>
          <p:nvPr>
            <p:ph type="title"/>
          </p:nvPr>
        </p:nvSpPr>
        <p:spPr/>
        <p:txBody>
          <a:bodyPr/>
          <a:lstStyle/>
          <a:p>
            <a:r>
              <a:rPr lang="zh-CN" altLang="en-US" dirty="0"/>
              <a:t>多维数据模型</a:t>
            </a:r>
          </a:p>
        </p:txBody>
      </p:sp>
      <p:sp>
        <p:nvSpPr>
          <p:cNvPr id="3" name="内容占位符 2">
            <a:extLst>
              <a:ext uri="{FF2B5EF4-FFF2-40B4-BE49-F238E27FC236}">
                <a16:creationId xmlns:a16="http://schemas.microsoft.com/office/drawing/2014/main" id="{A84B7B86-107C-42F8-A294-0D42CEB0E9C0}"/>
              </a:ext>
            </a:extLst>
          </p:cNvPr>
          <p:cNvSpPr>
            <a:spLocks noGrp="1"/>
          </p:cNvSpPr>
          <p:nvPr>
            <p:ph sz="quarter" idx="10"/>
          </p:nvPr>
        </p:nvSpPr>
        <p:spPr>
          <a:xfrm>
            <a:off x="1199456" y="1208299"/>
            <a:ext cx="9648216" cy="4942244"/>
          </a:xfrm>
        </p:spPr>
        <p:txBody>
          <a:bodyPr/>
          <a:lstStyle/>
          <a:p>
            <a:r>
              <a:rPr lang="zh-CN" altLang="en-US" dirty="0"/>
              <a:t>多维数据模型</a:t>
            </a:r>
            <a:r>
              <a:rPr lang="zh-CN" altLang="en-US" dirty="0">
                <a:solidFill>
                  <a:schemeClr val="tx1"/>
                </a:solidFill>
              </a:rPr>
              <a:t>：是数据组织和存储方法的基础，由事实表和维表组成。</a:t>
            </a:r>
            <a:endParaRPr lang="en-US" altLang="zh-CN" dirty="0">
              <a:solidFill>
                <a:schemeClr val="tx1"/>
              </a:solidFill>
            </a:endParaRPr>
          </a:p>
          <a:p>
            <a:pPr lvl="1"/>
            <a:r>
              <a:rPr lang="zh-CN" altLang="en-US" dirty="0">
                <a:solidFill>
                  <a:schemeClr val="tx1"/>
                </a:solidFill>
              </a:rPr>
              <a:t>事实表：存储数据和维关键字，是包含大批数据但没有冗余的中心表。例如：多个时期的数据可能会出现在同一个“事实表”中。</a:t>
            </a:r>
            <a:endParaRPr lang="en-US" altLang="zh-CN" dirty="0">
              <a:solidFill>
                <a:schemeClr val="tx1"/>
              </a:solidFill>
            </a:endParaRPr>
          </a:p>
          <a:p>
            <a:pPr lvl="1"/>
            <a:r>
              <a:rPr lang="zh-CN" altLang="en-US" dirty="0">
                <a:solidFill>
                  <a:schemeClr val="tx1"/>
                </a:solidFill>
              </a:rPr>
              <a:t>维表：存储描述性数据，围绕事实表建立的较小的表，维是观察问题的角度，多维就是从多个角度观察事物。</a:t>
            </a:r>
            <a:endParaRPr lang="en-US" altLang="zh-CN" dirty="0">
              <a:solidFill>
                <a:schemeClr val="tx1"/>
              </a:solidFill>
            </a:endParaRPr>
          </a:p>
          <a:p>
            <a:pPr>
              <a:buClr>
                <a:schemeClr val="tx1"/>
              </a:buClr>
              <a:defRPr/>
            </a:pPr>
            <a:r>
              <a:rPr lang="zh-CN" altLang="en-US" dirty="0"/>
              <a:t>常用的模型有：</a:t>
            </a:r>
          </a:p>
          <a:p>
            <a:pPr lvl="1">
              <a:defRPr/>
            </a:pPr>
            <a:r>
              <a:rPr lang="zh-CN" altLang="en-US" dirty="0"/>
              <a:t>星形模型</a:t>
            </a:r>
            <a:endParaRPr lang="en-US" altLang="zh-CN" dirty="0"/>
          </a:p>
          <a:p>
            <a:pPr lvl="1">
              <a:defRPr/>
            </a:pPr>
            <a:r>
              <a:rPr lang="zh-CN" altLang="en-US" dirty="0"/>
              <a:t>雪花模型</a:t>
            </a:r>
            <a:endParaRPr lang="en-US" altLang="zh-CN" dirty="0"/>
          </a:p>
          <a:p>
            <a:pPr lvl="1">
              <a:defRPr/>
            </a:pPr>
            <a:r>
              <a:rPr lang="zh-CN" altLang="en-US" dirty="0"/>
              <a:t>星系模型</a:t>
            </a:r>
          </a:p>
        </p:txBody>
      </p:sp>
    </p:spTree>
    <p:extLst>
      <p:ext uri="{BB962C8B-B14F-4D97-AF65-F5344CB8AC3E}">
        <p14:creationId xmlns:p14="http://schemas.microsoft.com/office/powerpoint/2010/main" val="33173150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49118B-A7AC-45F5-B8BE-725EB23E7550}"/>
              </a:ext>
            </a:extLst>
          </p:cNvPr>
          <p:cNvSpPr>
            <a:spLocks noGrp="1"/>
          </p:cNvSpPr>
          <p:nvPr>
            <p:ph type="title"/>
          </p:nvPr>
        </p:nvSpPr>
        <p:spPr/>
        <p:txBody>
          <a:bodyPr/>
          <a:lstStyle/>
          <a:p>
            <a:r>
              <a:rPr lang="zh-CN" altLang="en-US" dirty="0"/>
              <a:t>多维数据模型（续）</a:t>
            </a:r>
          </a:p>
        </p:txBody>
      </p:sp>
      <p:sp>
        <p:nvSpPr>
          <p:cNvPr id="3" name="内容占位符 2">
            <a:extLst>
              <a:ext uri="{FF2B5EF4-FFF2-40B4-BE49-F238E27FC236}">
                <a16:creationId xmlns:a16="http://schemas.microsoft.com/office/drawing/2014/main" id="{3D08C1AD-CFB4-4293-BE5D-15A39E81BD5B}"/>
              </a:ext>
            </a:extLst>
          </p:cNvPr>
          <p:cNvSpPr>
            <a:spLocks noGrp="1"/>
          </p:cNvSpPr>
          <p:nvPr>
            <p:ph sz="quarter" idx="10"/>
          </p:nvPr>
        </p:nvSpPr>
        <p:spPr/>
        <p:txBody>
          <a:bodyPr/>
          <a:lstStyle/>
          <a:p>
            <a:r>
              <a:rPr lang="zh-CN" altLang="en-US" dirty="0"/>
              <a:t>星形模型：</a:t>
            </a:r>
            <a:endParaRPr lang="en-US" altLang="zh-CN" dirty="0"/>
          </a:p>
          <a:p>
            <a:pPr lvl="1"/>
            <a:r>
              <a:rPr kumimoji="1" lang="zh-CN" altLang="en-US" dirty="0"/>
              <a:t>可以采用关系型数据库结构。</a:t>
            </a:r>
            <a:endParaRPr kumimoji="1" lang="en-US" altLang="zh-CN" dirty="0"/>
          </a:p>
          <a:p>
            <a:pPr lvl="1"/>
            <a:r>
              <a:rPr kumimoji="1" lang="zh-CN" altLang="en-US" dirty="0"/>
              <a:t>模型的核心是事实表，围绕事实表的是维度表。</a:t>
            </a:r>
            <a:endParaRPr kumimoji="1" lang="en-US" altLang="zh-CN" dirty="0"/>
          </a:p>
          <a:p>
            <a:pPr lvl="1"/>
            <a:r>
              <a:rPr kumimoji="1" lang="zh-CN" altLang="en-US" dirty="0"/>
              <a:t>通过事实表将各种不同的维度表连接起来，各个维度表都连接到中央事实表。维度表中的对象通过事实表与另一维度表中的对象相关联，这样就能建立各个维度表对象之间的联系。</a:t>
            </a:r>
            <a:r>
              <a:rPr lang="zh-CN" altLang="en-US" dirty="0"/>
              <a:t>这种结构使用户能够很容易地从维度表中的数据分析开始，获得维度关键字，以便连接到中心的事实表，进行查询。</a:t>
            </a:r>
          </a:p>
          <a:p>
            <a:endParaRPr kumimoji="1" lang="zh-CN" altLang="en-US" dirty="0"/>
          </a:p>
          <a:p>
            <a:endParaRPr lang="zh-CN" altLang="en-US" dirty="0"/>
          </a:p>
        </p:txBody>
      </p:sp>
    </p:spTree>
    <p:extLst>
      <p:ext uri="{BB962C8B-B14F-4D97-AF65-F5344CB8AC3E}">
        <p14:creationId xmlns:p14="http://schemas.microsoft.com/office/powerpoint/2010/main" val="1430410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49118B-A7AC-45F5-B8BE-725EB23E7550}"/>
              </a:ext>
            </a:extLst>
          </p:cNvPr>
          <p:cNvSpPr>
            <a:spLocks noGrp="1"/>
          </p:cNvSpPr>
          <p:nvPr>
            <p:ph type="title"/>
          </p:nvPr>
        </p:nvSpPr>
        <p:spPr/>
        <p:txBody>
          <a:bodyPr/>
          <a:lstStyle/>
          <a:p>
            <a:r>
              <a:rPr lang="zh-CN" altLang="en-US" dirty="0"/>
              <a:t>多维数据模型（续）</a:t>
            </a:r>
          </a:p>
        </p:txBody>
      </p:sp>
      <p:sp>
        <p:nvSpPr>
          <p:cNvPr id="3" name="内容占位符 2">
            <a:extLst>
              <a:ext uri="{FF2B5EF4-FFF2-40B4-BE49-F238E27FC236}">
                <a16:creationId xmlns:a16="http://schemas.microsoft.com/office/drawing/2014/main" id="{3D08C1AD-CFB4-4293-BE5D-15A39E81BD5B}"/>
              </a:ext>
            </a:extLst>
          </p:cNvPr>
          <p:cNvSpPr>
            <a:spLocks noGrp="1"/>
          </p:cNvSpPr>
          <p:nvPr>
            <p:ph sz="quarter" idx="10"/>
          </p:nvPr>
        </p:nvSpPr>
        <p:spPr/>
        <p:txBody>
          <a:bodyPr/>
          <a:lstStyle/>
          <a:p>
            <a:r>
              <a:rPr lang="zh-CN" altLang="en-US" dirty="0"/>
              <a:t>星形模型数据</a:t>
            </a:r>
            <a:endParaRPr kumimoji="1" lang="zh-CN" altLang="en-US" dirty="0"/>
          </a:p>
          <a:p>
            <a:endParaRPr lang="zh-CN" altLang="en-US" dirty="0"/>
          </a:p>
        </p:txBody>
      </p:sp>
      <p:graphicFrame>
        <p:nvGraphicFramePr>
          <p:cNvPr id="4" name="Object 2">
            <a:extLst>
              <a:ext uri="{FF2B5EF4-FFF2-40B4-BE49-F238E27FC236}">
                <a16:creationId xmlns:a16="http://schemas.microsoft.com/office/drawing/2014/main" id="{A864F70A-47DB-4B57-86BE-4A6F304A48CB}"/>
              </a:ext>
            </a:extLst>
          </p:cNvPr>
          <p:cNvGraphicFramePr>
            <a:graphicFrameLocks noChangeAspect="1"/>
          </p:cNvGraphicFramePr>
          <p:nvPr>
            <p:extLst/>
          </p:nvPr>
        </p:nvGraphicFramePr>
        <p:xfrm>
          <a:off x="3791644" y="1044964"/>
          <a:ext cx="7200900" cy="5472113"/>
        </p:xfrm>
        <a:graphic>
          <a:graphicData uri="http://schemas.openxmlformats.org/presentationml/2006/ole">
            <mc:AlternateContent xmlns:mc="http://schemas.openxmlformats.org/markup-compatibility/2006">
              <mc:Choice xmlns:v="urn:schemas-microsoft-com:vml" Requires="v">
                <p:oleObj spid="_x0000_s11287" name="位图图像" r:id="rId3" imgW="4342857" imgH="3648584" progId="Paint.Picture">
                  <p:embed/>
                </p:oleObj>
              </mc:Choice>
              <mc:Fallback>
                <p:oleObj name="位图图像" r:id="rId3" imgW="4342857" imgH="3648584" progId="Paint.Picture">
                  <p:embed/>
                  <p:pic>
                    <p:nvPicPr>
                      <p:cNvPr id="4" name="Object 2">
                        <a:extLst>
                          <a:ext uri="{FF2B5EF4-FFF2-40B4-BE49-F238E27FC236}">
                            <a16:creationId xmlns:a16="http://schemas.microsoft.com/office/drawing/2014/main" id="{A864F70A-47DB-4B57-86BE-4A6F304A48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1644" y="1044964"/>
                        <a:ext cx="7200900"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72644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58D2EF-5CA2-4E04-AAC1-C24EC16E6F06}"/>
              </a:ext>
            </a:extLst>
          </p:cNvPr>
          <p:cNvSpPr>
            <a:spLocks noGrp="1"/>
          </p:cNvSpPr>
          <p:nvPr>
            <p:ph type="title"/>
          </p:nvPr>
        </p:nvSpPr>
        <p:spPr/>
        <p:txBody>
          <a:bodyPr/>
          <a:lstStyle/>
          <a:p>
            <a:r>
              <a:rPr lang="zh-CN" altLang="en-US" dirty="0"/>
              <a:t>数据仓库的定义</a:t>
            </a:r>
          </a:p>
        </p:txBody>
      </p:sp>
      <p:sp>
        <p:nvSpPr>
          <p:cNvPr id="3" name="内容占位符 2">
            <a:extLst>
              <a:ext uri="{FF2B5EF4-FFF2-40B4-BE49-F238E27FC236}">
                <a16:creationId xmlns:a16="http://schemas.microsoft.com/office/drawing/2014/main" id="{9A6E7599-7D00-4B99-ADB8-54AF57D8D2F6}"/>
              </a:ext>
            </a:extLst>
          </p:cNvPr>
          <p:cNvSpPr>
            <a:spLocks noGrp="1"/>
          </p:cNvSpPr>
          <p:nvPr>
            <p:ph sz="quarter" idx="10"/>
          </p:nvPr>
        </p:nvSpPr>
        <p:spPr/>
        <p:txBody>
          <a:bodyPr/>
          <a:lstStyle/>
          <a:p>
            <a:r>
              <a:rPr kumimoji="1" lang="zh-CN" altLang="en-US" dirty="0"/>
              <a:t>数据仓库</a:t>
            </a:r>
            <a:r>
              <a:rPr kumimoji="1" lang="zh-CN" altLang="en-US" dirty="0">
                <a:solidFill>
                  <a:schemeClr val="tx1"/>
                </a:solidFill>
              </a:rPr>
              <a:t>是一个</a:t>
            </a:r>
            <a:r>
              <a:rPr kumimoji="1" lang="zh-CN" altLang="en-US" dirty="0"/>
              <a:t>面向主题的</a:t>
            </a:r>
            <a:r>
              <a:rPr kumimoji="1" lang="zh-CN" altLang="en-US" dirty="0">
                <a:solidFill>
                  <a:schemeClr val="tx1"/>
                </a:solidFill>
              </a:rPr>
              <a:t>、</a:t>
            </a:r>
            <a:r>
              <a:rPr kumimoji="1" lang="zh-CN" altLang="en-US" dirty="0"/>
              <a:t>集成的</a:t>
            </a:r>
            <a:r>
              <a:rPr kumimoji="1" lang="zh-CN" altLang="en-US" dirty="0">
                <a:solidFill>
                  <a:schemeClr val="tx1"/>
                </a:solidFill>
              </a:rPr>
              <a:t>、</a:t>
            </a:r>
            <a:r>
              <a:rPr kumimoji="1" lang="zh-CN" altLang="en-US" dirty="0"/>
              <a:t>非易失的</a:t>
            </a:r>
            <a:r>
              <a:rPr kumimoji="1" lang="zh-CN" altLang="en-US" dirty="0">
                <a:solidFill>
                  <a:schemeClr val="tx1"/>
                </a:solidFill>
              </a:rPr>
              <a:t>且</a:t>
            </a:r>
            <a:r>
              <a:rPr kumimoji="1" lang="zh-CN" altLang="en-US" dirty="0"/>
              <a:t>随时间变化的</a:t>
            </a:r>
            <a:r>
              <a:rPr kumimoji="1" lang="zh-CN" altLang="en-US" dirty="0">
                <a:solidFill>
                  <a:schemeClr val="tx1"/>
                </a:solidFill>
              </a:rPr>
              <a:t>数据集合，用于支持管理人员的决策。</a:t>
            </a:r>
          </a:p>
          <a:p>
            <a:pPr marL="0" indent="0">
              <a:buNone/>
            </a:pPr>
            <a:endParaRPr lang="zh-CN" altLang="en-US" dirty="0"/>
          </a:p>
        </p:txBody>
      </p:sp>
      <p:pic>
        <p:nvPicPr>
          <p:cNvPr id="6" name="Picture 4">
            <a:extLst>
              <a:ext uri="{FF2B5EF4-FFF2-40B4-BE49-F238E27FC236}">
                <a16:creationId xmlns:a16="http://schemas.microsoft.com/office/drawing/2014/main" id="{7C87EB58-58C9-4D35-A435-5D912A18AB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1238" y="2851484"/>
            <a:ext cx="1828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5">
            <a:extLst>
              <a:ext uri="{FF2B5EF4-FFF2-40B4-BE49-F238E27FC236}">
                <a16:creationId xmlns:a16="http://schemas.microsoft.com/office/drawing/2014/main" id="{66BB892E-C390-432C-BFE4-D2ECA041C9E9}"/>
              </a:ext>
            </a:extLst>
          </p:cNvPr>
          <p:cNvSpPr>
            <a:spLocks noChangeArrowheads="1"/>
          </p:cNvSpPr>
          <p:nvPr/>
        </p:nvSpPr>
        <p:spPr bwMode="auto">
          <a:xfrm>
            <a:off x="4434038" y="5127959"/>
            <a:ext cx="2955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zh-CN" altLang="en-US" sz="1800" dirty="0">
                <a:latin typeface="楷体_GB2312" pitchFamily="49" charset="-122"/>
                <a:ea typeface="楷体_GB2312" pitchFamily="49" charset="-122"/>
              </a:rPr>
              <a:t>数据仓库之父</a:t>
            </a:r>
            <a:r>
              <a:rPr lang="en-US" altLang="zh-CN" sz="1800" dirty="0">
                <a:latin typeface="楷体_GB2312" pitchFamily="49" charset="-122"/>
                <a:ea typeface="楷体_GB2312" pitchFamily="49" charset="-122"/>
              </a:rPr>
              <a:t>--Bill Inmon</a:t>
            </a:r>
          </a:p>
        </p:txBody>
      </p:sp>
    </p:spTree>
    <p:extLst>
      <p:ext uri="{BB962C8B-B14F-4D97-AF65-F5344CB8AC3E}">
        <p14:creationId xmlns:p14="http://schemas.microsoft.com/office/powerpoint/2010/main" val="2188937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49118B-A7AC-45F5-B8BE-725EB23E7550}"/>
              </a:ext>
            </a:extLst>
          </p:cNvPr>
          <p:cNvSpPr>
            <a:spLocks noGrp="1"/>
          </p:cNvSpPr>
          <p:nvPr>
            <p:ph type="title"/>
          </p:nvPr>
        </p:nvSpPr>
        <p:spPr/>
        <p:txBody>
          <a:bodyPr/>
          <a:lstStyle/>
          <a:p>
            <a:r>
              <a:rPr lang="zh-CN" altLang="en-US" dirty="0"/>
              <a:t>多维数据模型（续）</a:t>
            </a:r>
          </a:p>
        </p:txBody>
      </p:sp>
      <p:sp>
        <p:nvSpPr>
          <p:cNvPr id="3" name="内容占位符 2">
            <a:extLst>
              <a:ext uri="{FF2B5EF4-FFF2-40B4-BE49-F238E27FC236}">
                <a16:creationId xmlns:a16="http://schemas.microsoft.com/office/drawing/2014/main" id="{3D08C1AD-CFB4-4293-BE5D-15A39E81BD5B}"/>
              </a:ext>
            </a:extLst>
          </p:cNvPr>
          <p:cNvSpPr>
            <a:spLocks noGrp="1"/>
          </p:cNvSpPr>
          <p:nvPr>
            <p:ph sz="quarter" idx="10"/>
          </p:nvPr>
        </p:nvSpPr>
        <p:spPr/>
        <p:txBody>
          <a:bodyPr/>
          <a:lstStyle/>
          <a:p>
            <a:r>
              <a:rPr lang="zh-CN" altLang="en-US" dirty="0"/>
              <a:t>星形模型数据存储情况：</a:t>
            </a:r>
            <a:endParaRPr kumimoji="1" lang="zh-CN" altLang="en-US" dirty="0"/>
          </a:p>
          <a:p>
            <a:endParaRPr lang="zh-CN" altLang="en-US" dirty="0"/>
          </a:p>
        </p:txBody>
      </p:sp>
      <p:grpSp>
        <p:nvGrpSpPr>
          <p:cNvPr id="5" name="Group 4">
            <a:extLst>
              <a:ext uri="{FF2B5EF4-FFF2-40B4-BE49-F238E27FC236}">
                <a16:creationId xmlns:a16="http://schemas.microsoft.com/office/drawing/2014/main" id="{B9BC8C64-B1DC-461A-8F7B-C7FAC0A4268E}"/>
              </a:ext>
            </a:extLst>
          </p:cNvPr>
          <p:cNvGrpSpPr>
            <a:grpSpLocks/>
          </p:cNvGrpSpPr>
          <p:nvPr/>
        </p:nvGrpSpPr>
        <p:grpSpPr bwMode="auto">
          <a:xfrm>
            <a:off x="4427249" y="1208299"/>
            <a:ext cx="6840537" cy="5187950"/>
            <a:chOff x="1104" y="912"/>
            <a:chExt cx="2448" cy="1966"/>
          </a:xfrm>
        </p:grpSpPr>
        <p:pic>
          <p:nvPicPr>
            <p:cNvPr id="6" name="Picture 5" descr="8">
              <a:extLst>
                <a:ext uri="{FF2B5EF4-FFF2-40B4-BE49-F238E27FC236}">
                  <a16:creationId xmlns:a16="http://schemas.microsoft.com/office/drawing/2014/main" id="{6BD9C974-9257-42FA-B728-4A18C59DD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 y="912"/>
              <a:ext cx="672"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8">
              <a:extLst>
                <a:ext uri="{FF2B5EF4-FFF2-40B4-BE49-F238E27FC236}">
                  <a16:creationId xmlns:a16="http://schemas.microsoft.com/office/drawing/2014/main" id="{1C03E8C5-7461-4EF0-AED8-256447B26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 y="1552"/>
              <a:ext cx="672"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4">
              <a:extLst>
                <a:ext uri="{FF2B5EF4-FFF2-40B4-BE49-F238E27FC236}">
                  <a16:creationId xmlns:a16="http://schemas.microsoft.com/office/drawing/2014/main" id="{BD7858E4-8991-40C0-A91A-7280119DB9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 y="2208"/>
              <a:ext cx="624"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32">
              <a:extLst>
                <a:ext uri="{FF2B5EF4-FFF2-40B4-BE49-F238E27FC236}">
                  <a16:creationId xmlns:a16="http://schemas.microsoft.com/office/drawing/2014/main" id="{85B14899-5229-4076-9E85-ADED28DDFA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 y="1152"/>
              <a:ext cx="1006" cy="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16">
              <a:extLst>
                <a:ext uri="{FF2B5EF4-FFF2-40B4-BE49-F238E27FC236}">
                  <a16:creationId xmlns:a16="http://schemas.microsoft.com/office/drawing/2014/main" id="{AFF0E81A-0169-448A-8966-5671190215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8" y="960"/>
              <a:ext cx="59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4">
              <a:extLst>
                <a:ext uri="{FF2B5EF4-FFF2-40B4-BE49-F238E27FC236}">
                  <a16:creationId xmlns:a16="http://schemas.microsoft.com/office/drawing/2014/main" id="{43292431-A1A5-4787-A1EE-3FC87C7C9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 y="1680"/>
              <a:ext cx="576"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4">
              <a:extLst>
                <a:ext uri="{FF2B5EF4-FFF2-40B4-BE49-F238E27FC236}">
                  <a16:creationId xmlns:a16="http://schemas.microsoft.com/office/drawing/2014/main" id="{D9629DA9-6E22-4D98-8148-FE9877311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 y="2228"/>
              <a:ext cx="57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12">
              <a:extLst>
                <a:ext uri="{FF2B5EF4-FFF2-40B4-BE49-F238E27FC236}">
                  <a16:creationId xmlns:a16="http://schemas.microsoft.com/office/drawing/2014/main" id="{43BBAF4C-08A5-4387-B201-9ECDF50F37F8}"/>
                </a:ext>
              </a:extLst>
            </p:cNvPr>
            <p:cNvSpPr txBox="1">
              <a:spLocks noChangeArrowheads="1"/>
            </p:cNvSpPr>
            <p:nvPr/>
          </p:nvSpPr>
          <p:spPr bwMode="auto">
            <a:xfrm>
              <a:off x="1248" y="1395"/>
              <a:ext cx="76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a:solidFill>
                    <a:srgbClr val="000000"/>
                  </a:solidFill>
                  <a:latin typeface="Times New Roman" panose="02020603050405020304" pitchFamily="18" charset="0"/>
                </a:rPr>
                <a:t>订货表</a:t>
              </a:r>
            </a:p>
            <a:p>
              <a:pPr eaLnBrk="1" hangingPunct="1"/>
              <a:endParaRPr kumimoji="1" lang="zh-CN" altLang="en-US" sz="2000">
                <a:latin typeface="Tahoma" panose="020B0604030504040204" pitchFamily="34" charset="0"/>
              </a:endParaRPr>
            </a:p>
          </p:txBody>
        </p:sp>
        <p:sp>
          <p:nvSpPr>
            <p:cNvPr id="14" name="Text Box 13">
              <a:extLst>
                <a:ext uri="{FF2B5EF4-FFF2-40B4-BE49-F238E27FC236}">
                  <a16:creationId xmlns:a16="http://schemas.microsoft.com/office/drawing/2014/main" id="{9FD4A76A-2F49-45FC-963D-EADDDED8036C}"/>
                </a:ext>
              </a:extLst>
            </p:cNvPr>
            <p:cNvSpPr txBox="1">
              <a:spLocks noChangeArrowheads="1"/>
            </p:cNvSpPr>
            <p:nvPr/>
          </p:nvSpPr>
          <p:spPr bwMode="auto">
            <a:xfrm>
              <a:off x="1248" y="2064"/>
              <a:ext cx="67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a:solidFill>
                    <a:srgbClr val="000000"/>
                  </a:solidFill>
                  <a:latin typeface="Times New Roman" panose="02020603050405020304" pitchFamily="18" charset="0"/>
                </a:rPr>
                <a:t>客户表</a:t>
              </a:r>
            </a:p>
            <a:p>
              <a:pPr eaLnBrk="1" hangingPunct="1"/>
              <a:endParaRPr kumimoji="1" lang="zh-CN" altLang="en-US" sz="2000">
                <a:latin typeface="Tahoma" panose="020B0604030504040204" pitchFamily="34" charset="0"/>
              </a:endParaRPr>
            </a:p>
          </p:txBody>
        </p:sp>
        <p:sp>
          <p:nvSpPr>
            <p:cNvPr id="15" name="Text Box 14">
              <a:extLst>
                <a:ext uri="{FF2B5EF4-FFF2-40B4-BE49-F238E27FC236}">
                  <a16:creationId xmlns:a16="http://schemas.microsoft.com/office/drawing/2014/main" id="{89BBC6B5-1F41-471D-82AF-DD6896E196FD}"/>
                </a:ext>
              </a:extLst>
            </p:cNvPr>
            <p:cNvSpPr txBox="1">
              <a:spLocks noChangeArrowheads="1"/>
            </p:cNvSpPr>
            <p:nvPr/>
          </p:nvSpPr>
          <p:spPr bwMode="auto">
            <a:xfrm>
              <a:off x="1200" y="2640"/>
              <a:ext cx="83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a:solidFill>
                    <a:srgbClr val="000000"/>
                  </a:solidFill>
                  <a:latin typeface="Times New Roman" panose="02020603050405020304" pitchFamily="18" charset="0"/>
                </a:rPr>
                <a:t>销售员表</a:t>
              </a:r>
            </a:p>
            <a:p>
              <a:pPr eaLnBrk="1" hangingPunct="1"/>
              <a:endParaRPr kumimoji="1" lang="zh-CN" altLang="en-US" sz="2000">
                <a:latin typeface="Tahoma" panose="020B0604030504040204" pitchFamily="34" charset="0"/>
              </a:endParaRPr>
            </a:p>
          </p:txBody>
        </p:sp>
        <p:sp>
          <p:nvSpPr>
            <p:cNvPr id="16" name="Text Box 15">
              <a:extLst>
                <a:ext uri="{FF2B5EF4-FFF2-40B4-BE49-F238E27FC236}">
                  <a16:creationId xmlns:a16="http://schemas.microsoft.com/office/drawing/2014/main" id="{B02B9238-B9A4-4C77-9976-744603531BA0}"/>
                </a:ext>
              </a:extLst>
            </p:cNvPr>
            <p:cNvSpPr txBox="1">
              <a:spLocks noChangeArrowheads="1"/>
            </p:cNvSpPr>
            <p:nvPr/>
          </p:nvSpPr>
          <p:spPr bwMode="auto">
            <a:xfrm>
              <a:off x="1968" y="2448"/>
              <a:ext cx="64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a:solidFill>
                    <a:srgbClr val="000000"/>
                  </a:solidFill>
                  <a:latin typeface="Times New Roman" panose="02020603050405020304" pitchFamily="18" charset="0"/>
                </a:rPr>
                <a:t>事实表</a:t>
              </a:r>
            </a:p>
            <a:p>
              <a:pPr eaLnBrk="1" hangingPunct="1"/>
              <a:endParaRPr kumimoji="1" lang="zh-CN" altLang="en-US" sz="2000">
                <a:latin typeface="Tahoma" panose="020B0604030504040204" pitchFamily="34" charset="0"/>
              </a:endParaRPr>
            </a:p>
          </p:txBody>
        </p:sp>
        <p:sp>
          <p:nvSpPr>
            <p:cNvPr id="17" name="Text Box 16">
              <a:extLst>
                <a:ext uri="{FF2B5EF4-FFF2-40B4-BE49-F238E27FC236}">
                  <a16:creationId xmlns:a16="http://schemas.microsoft.com/office/drawing/2014/main" id="{E4C5772C-59F1-4F34-92CA-4D03BBABD34B}"/>
                </a:ext>
              </a:extLst>
            </p:cNvPr>
            <p:cNvSpPr txBox="1">
              <a:spLocks noChangeArrowheads="1"/>
            </p:cNvSpPr>
            <p:nvPr/>
          </p:nvSpPr>
          <p:spPr bwMode="auto">
            <a:xfrm>
              <a:off x="2784" y="1584"/>
              <a:ext cx="76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a:solidFill>
                    <a:srgbClr val="000000"/>
                  </a:solidFill>
                  <a:latin typeface="Times New Roman" panose="02020603050405020304" pitchFamily="18" charset="0"/>
                </a:rPr>
                <a:t>产品表</a:t>
              </a:r>
            </a:p>
            <a:p>
              <a:pPr eaLnBrk="1" hangingPunct="1"/>
              <a:endParaRPr kumimoji="1" lang="zh-CN" altLang="en-US" sz="2000">
                <a:latin typeface="Tahoma" panose="020B0604030504040204" pitchFamily="34" charset="0"/>
              </a:endParaRPr>
            </a:p>
          </p:txBody>
        </p:sp>
        <p:sp>
          <p:nvSpPr>
            <p:cNvPr id="18" name="Text Box 17">
              <a:extLst>
                <a:ext uri="{FF2B5EF4-FFF2-40B4-BE49-F238E27FC236}">
                  <a16:creationId xmlns:a16="http://schemas.microsoft.com/office/drawing/2014/main" id="{7557A928-F4BC-4393-9A51-6813E2ABAA66}"/>
                </a:ext>
              </a:extLst>
            </p:cNvPr>
            <p:cNvSpPr txBox="1">
              <a:spLocks noChangeArrowheads="1"/>
            </p:cNvSpPr>
            <p:nvPr/>
          </p:nvSpPr>
          <p:spPr bwMode="auto">
            <a:xfrm>
              <a:off x="2764" y="2112"/>
              <a:ext cx="78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a:solidFill>
                    <a:srgbClr val="000000"/>
                  </a:solidFill>
                  <a:latin typeface="Times New Roman" panose="02020603050405020304" pitchFamily="18" charset="0"/>
                </a:rPr>
                <a:t>日期表</a:t>
              </a:r>
            </a:p>
            <a:p>
              <a:pPr eaLnBrk="1" hangingPunct="1"/>
              <a:endParaRPr kumimoji="1" lang="zh-CN" altLang="en-US" sz="2000">
                <a:latin typeface="Tahoma" panose="020B0604030504040204" pitchFamily="34" charset="0"/>
              </a:endParaRPr>
            </a:p>
          </p:txBody>
        </p:sp>
        <p:sp>
          <p:nvSpPr>
            <p:cNvPr id="19" name="Text Box 18">
              <a:extLst>
                <a:ext uri="{FF2B5EF4-FFF2-40B4-BE49-F238E27FC236}">
                  <a16:creationId xmlns:a16="http://schemas.microsoft.com/office/drawing/2014/main" id="{192A1F35-B47E-42D7-851E-7D8224C9B1EA}"/>
                </a:ext>
              </a:extLst>
            </p:cNvPr>
            <p:cNvSpPr txBox="1">
              <a:spLocks noChangeArrowheads="1"/>
            </p:cNvSpPr>
            <p:nvPr/>
          </p:nvSpPr>
          <p:spPr bwMode="auto">
            <a:xfrm>
              <a:off x="2716" y="2649"/>
              <a:ext cx="78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a:solidFill>
                    <a:srgbClr val="000000"/>
                  </a:solidFill>
                  <a:latin typeface="Times New Roman" panose="02020603050405020304" pitchFamily="18" charset="0"/>
                </a:rPr>
                <a:t>地区表</a:t>
              </a:r>
            </a:p>
            <a:p>
              <a:pPr eaLnBrk="1" hangingPunct="1"/>
              <a:endParaRPr kumimoji="1" lang="zh-CN" altLang="en-US" sz="2000">
                <a:latin typeface="Tahoma" panose="020B0604030504040204" pitchFamily="34" charset="0"/>
              </a:endParaRPr>
            </a:p>
          </p:txBody>
        </p:sp>
      </p:grpSp>
    </p:spTree>
    <p:extLst>
      <p:ext uri="{BB962C8B-B14F-4D97-AF65-F5344CB8AC3E}">
        <p14:creationId xmlns:p14="http://schemas.microsoft.com/office/powerpoint/2010/main" val="3762309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49118B-A7AC-45F5-B8BE-725EB23E7550}"/>
              </a:ext>
            </a:extLst>
          </p:cNvPr>
          <p:cNvSpPr>
            <a:spLocks noGrp="1"/>
          </p:cNvSpPr>
          <p:nvPr>
            <p:ph type="title"/>
          </p:nvPr>
        </p:nvSpPr>
        <p:spPr/>
        <p:txBody>
          <a:bodyPr/>
          <a:lstStyle/>
          <a:p>
            <a:r>
              <a:rPr lang="zh-CN" altLang="en-US" dirty="0"/>
              <a:t>多维数据模型（续）</a:t>
            </a:r>
          </a:p>
        </p:txBody>
      </p:sp>
      <p:sp>
        <p:nvSpPr>
          <p:cNvPr id="3" name="内容占位符 2">
            <a:extLst>
              <a:ext uri="{FF2B5EF4-FFF2-40B4-BE49-F238E27FC236}">
                <a16:creationId xmlns:a16="http://schemas.microsoft.com/office/drawing/2014/main" id="{3D08C1AD-CFB4-4293-BE5D-15A39E81BD5B}"/>
              </a:ext>
            </a:extLst>
          </p:cNvPr>
          <p:cNvSpPr>
            <a:spLocks noGrp="1"/>
          </p:cNvSpPr>
          <p:nvPr>
            <p:ph sz="quarter" idx="10"/>
          </p:nvPr>
        </p:nvSpPr>
        <p:spPr/>
        <p:txBody>
          <a:bodyPr/>
          <a:lstStyle/>
          <a:p>
            <a:r>
              <a:rPr lang="zh-CN" altLang="en-US" dirty="0"/>
              <a:t>雪花模型：</a:t>
            </a:r>
            <a:endParaRPr lang="en-US" altLang="zh-CN" dirty="0"/>
          </a:p>
          <a:p>
            <a:pPr lvl="1"/>
            <a:r>
              <a:rPr lang="zh-CN" altLang="en-US" dirty="0">
                <a:solidFill>
                  <a:schemeClr val="tx1"/>
                </a:solidFill>
              </a:rPr>
              <a:t>雪花模型是对星形模型的扩展，每一个维度都可以向外连接多个详细类别表。</a:t>
            </a:r>
          </a:p>
          <a:p>
            <a:pPr lvl="1"/>
            <a:r>
              <a:rPr lang="zh-CN" altLang="en-US" dirty="0">
                <a:solidFill>
                  <a:schemeClr val="tx1"/>
                </a:solidFill>
              </a:rPr>
              <a:t>在这种模式中，维度表除了具有星形模型中维度表的功能外，还连接对事实表进行详细描述的详细类别表，详细类别表通过对事实表在有关维上的详细描述达到了缩小事实表和提高查询效率的目的。</a:t>
            </a:r>
          </a:p>
          <a:p>
            <a:endParaRPr kumimoji="1" lang="zh-CN" altLang="en-US" dirty="0"/>
          </a:p>
          <a:p>
            <a:endParaRPr lang="zh-CN" altLang="en-US" dirty="0"/>
          </a:p>
        </p:txBody>
      </p:sp>
    </p:spTree>
    <p:extLst>
      <p:ext uri="{BB962C8B-B14F-4D97-AF65-F5344CB8AC3E}">
        <p14:creationId xmlns:p14="http://schemas.microsoft.com/office/powerpoint/2010/main" val="42332415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49118B-A7AC-45F5-B8BE-725EB23E7550}"/>
              </a:ext>
            </a:extLst>
          </p:cNvPr>
          <p:cNvSpPr>
            <a:spLocks noGrp="1"/>
          </p:cNvSpPr>
          <p:nvPr>
            <p:ph type="title"/>
          </p:nvPr>
        </p:nvSpPr>
        <p:spPr/>
        <p:txBody>
          <a:bodyPr/>
          <a:lstStyle/>
          <a:p>
            <a:r>
              <a:rPr lang="zh-CN" altLang="en-US" dirty="0"/>
              <a:t>多维数据模型（续）</a:t>
            </a:r>
          </a:p>
        </p:txBody>
      </p:sp>
      <p:sp>
        <p:nvSpPr>
          <p:cNvPr id="3" name="内容占位符 2">
            <a:extLst>
              <a:ext uri="{FF2B5EF4-FFF2-40B4-BE49-F238E27FC236}">
                <a16:creationId xmlns:a16="http://schemas.microsoft.com/office/drawing/2014/main" id="{3D08C1AD-CFB4-4293-BE5D-15A39E81BD5B}"/>
              </a:ext>
            </a:extLst>
          </p:cNvPr>
          <p:cNvSpPr>
            <a:spLocks noGrp="1"/>
          </p:cNvSpPr>
          <p:nvPr>
            <p:ph sz="quarter" idx="10"/>
          </p:nvPr>
        </p:nvSpPr>
        <p:spPr/>
        <p:txBody>
          <a:bodyPr/>
          <a:lstStyle/>
          <a:p>
            <a:r>
              <a:rPr lang="zh-CN" altLang="en-US" dirty="0"/>
              <a:t>雪花模型数据</a:t>
            </a:r>
          </a:p>
        </p:txBody>
      </p:sp>
      <p:graphicFrame>
        <p:nvGraphicFramePr>
          <p:cNvPr id="20" name="Object 2">
            <a:extLst>
              <a:ext uri="{FF2B5EF4-FFF2-40B4-BE49-F238E27FC236}">
                <a16:creationId xmlns:a16="http://schemas.microsoft.com/office/drawing/2014/main" id="{66D10DF2-E73B-4D1F-99A6-A0A3AADBA07C}"/>
              </a:ext>
            </a:extLst>
          </p:cNvPr>
          <p:cNvGraphicFramePr>
            <a:graphicFrameLocks noChangeAspect="1"/>
          </p:cNvGraphicFramePr>
          <p:nvPr>
            <p:extLst/>
          </p:nvPr>
        </p:nvGraphicFramePr>
        <p:xfrm>
          <a:off x="4061113" y="1050521"/>
          <a:ext cx="7418388" cy="5257800"/>
        </p:xfrm>
        <a:graphic>
          <a:graphicData uri="http://schemas.openxmlformats.org/presentationml/2006/ole">
            <mc:AlternateContent xmlns:mc="http://schemas.openxmlformats.org/markup-compatibility/2006">
              <mc:Choice xmlns:v="urn:schemas-microsoft-com:vml" Requires="v">
                <p:oleObj spid="_x0000_s12311" name="BMP 图像" r:id="rId3" imgW="0" imgH="0" progId="Paint.Picture">
                  <p:embed/>
                </p:oleObj>
              </mc:Choice>
              <mc:Fallback>
                <p:oleObj name="BMP 图像" r:id="rId3" imgW="0" imgH="0" progId="Paint.Picture">
                  <p:embed/>
                  <p:pic>
                    <p:nvPicPr>
                      <p:cNvPr id="20" name="Object 2">
                        <a:extLst>
                          <a:ext uri="{FF2B5EF4-FFF2-40B4-BE49-F238E27FC236}">
                            <a16:creationId xmlns:a16="http://schemas.microsoft.com/office/drawing/2014/main" id="{66D10DF2-E73B-4D1F-99A6-A0A3AADBA0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1113" y="1050521"/>
                        <a:ext cx="7418388"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361916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F8E281-F85B-4B8F-BDB9-9C3C006FD638}"/>
              </a:ext>
            </a:extLst>
          </p:cNvPr>
          <p:cNvSpPr>
            <a:spLocks noGrp="1"/>
          </p:cNvSpPr>
          <p:nvPr>
            <p:ph type="title"/>
          </p:nvPr>
        </p:nvSpPr>
        <p:spPr/>
        <p:txBody>
          <a:bodyPr/>
          <a:lstStyle/>
          <a:p>
            <a:r>
              <a:rPr lang="zh-CN" altLang="en-US" dirty="0"/>
              <a:t>多维数据模型（续）</a:t>
            </a:r>
          </a:p>
        </p:txBody>
      </p:sp>
      <p:sp>
        <p:nvSpPr>
          <p:cNvPr id="3" name="内容占位符 2">
            <a:extLst>
              <a:ext uri="{FF2B5EF4-FFF2-40B4-BE49-F238E27FC236}">
                <a16:creationId xmlns:a16="http://schemas.microsoft.com/office/drawing/2014/main" id="{4525742A-A5B7-49DA-9A34-62F644E952F3}"/>
              </a:ext>
            </a:extLst>
          </p:cNvPr>
          <p:cNvSpPr>
            <a:spLocks noGrp="1"/>
          </p:cNvSpPr>
          <p:nvPr>
            <p:ph sz="quarter" idx="10"/>
          </p:nvPr>
        </p:nvSpPr>
        <p:spPr/>
        <p:txBody>
          <a:bodyPr/>
          <a:lstStyle/>
          <a:p>
            <a:r>
              <a:rPr lang="zh-CN" altLang="en-US" dirty="0"/>
              <a:t>星系模型：</a:t>
            </a:r>
            <a:r>
              <a:rPr lang="zh-CN" altLang="en-US" dirty="0">
                <a:solidFill>
                  <a:schemeClr val="tx1"/>
                </a:solidFill>
              </a:rPr>
              <a:t>一个复杂的商业智能应用往往会在数据仓库中存放多个事实表，这时就会出现多个事实表共享某一个或多个维表的情况，这就是事实星座，也称为星系模型。</a:t>
            </a:r>
            <a:endParaRPr lang="en-US" altLang="zh-CN" dirty="0">
              <a:solidFill>
                <a:schemeClr val="tx1"/>
              </a:solidFill>
            </a:endParaRPr>
          </a:p>
          <a:p>
            <a:r>
              <a:rPr lang="zh-CN" altLang="en-US" dirty="0"/>
              <a:t>星系模型数据</a:t>
            </a:r>
          </a:p>
          <a:p>
            <a:endParaRPr lang="zh-CN" altLang="en-US" dirty="0"/>
          </a:p>
        </p:txBody>
      </p:sp>
      <p:grpSp>
        <p:nvGrpSpPr>
          <p:cNvPr id="4" name="组合 1">
            <a:extLst>
              <a:ext uri="{FF2B5EF4-FFF2-40B4-BE49-F238E27FC236}">
                <a16:creationId xmlns:a16="http://schemas.microsoft.com/office/drawing/2014/main" id="{386EC5C6-8280-4467-9550-07CD418BE313}"/>
              </a:ext>
            </a:extLst>
          </p:cNvPr>
          <p:cNvGrpSpPr>
            <a:grpSpLocks/>
          </p:cNvGrpSpPr>
          <p:nvPr/>
        </p:nvGrpSpPr>
        <p:grpSpPr bwMode="auto">
          <a:xfrm>
            <a:off x="4653250" y="2378075"/>
            <a:ext cx="6886575" cy="4479925"/>
            <a:chOff x="1187450" y="1044575"/>
            <a:chExt cx="6886575" cy="4479925"/>
          </a:xfrm>
        </p:grpSpPr>
        <p:sp>
          <p:nvSpPr>
            <p:cNvPr id="5" name="Text Box 5">
              <a:extLst>
                <a:ext uri="{FF2B5EF4-FFF2-40B4-BE49-F238E27FC236}">
                  <a16:creationId xmlns:a16="http://schemas.microsoft.com/office/drawing/2014/main" id="{F6DD81AF-F5C9-413F-8DFD-50A0EA1986A9}"/>
                </a:ext>
              </a:extLst>
            </p:cNvPr>
            <p:cNvSpPr txBox="1">
              <a:spLocks noChangeArrowheads="1"/>
            </p:cNvSpPr>
            <p:nvPr/>
          </p:nvSpPr>
          <p:spPr bwMode="auto">
            <a:xfrm>
              <a:off x="1387475" y="1054100"/>
              <a:ext cx="955675" cy="101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a:solidFill>
                    <a:srgbClr val="000000"/>
                  </a:solidFill>
                  <a:latin typeface="Times New Roman" panose="02020603050405020304" pitchFamily="18" charset="0"/>
                </a:rPr>
                <a:t>地区键</a:t>
              </a:r>
            </a:p>
            <a:p>
              <a:pPr algn="just" eaLnBrk="1" hangingPunct="1"/>
              <a:r>
                <a:rPr kumimoji="1" lang="en-US" altLang="zh-CN" sz="2000">
                  <a:solidFill>
                    <a:srgbClr val="000000"/>
                  </a:solidFill>
                  <a:latin typeface="Times New Roman" panose="02020603050405020304" pitchFamily="18" charset="0"/>
                </a:rPr>
                <a:t>……</a:t>
              </a:r>
            </a:p>
            <a:p>
              <a:pPr algn="just" eaLnBrk="1" hangingPunct="1"/>
              <a:endParaRPr kumimoji="1" lang="en-US" altLang="zh-CN" sz="2000">
                <a:latin typeface="Tahoma" panose="020B0604030504040204" pitchFamily="34" charset="0"/>
              </a:endParaRPr>
            </a:p>
          </p:txBody>
        </p:sp>
        <p:sp>
          <p:nvSpPr>
            <p:cNvPr id="6" name="Text Box 6">
              <a:extLst>
                <a:ext uri="{FF2B5EF4-FFF2-40B4-BE49-F238E27FC236}">
                  <a16:creationId xmlns:a16="http://schemas.microsoft.com/office/drawing/2014/main" id="{3D21DA29-9B73-497F-B6BF-EA2187FB5140}"/>
                </a:ext>
              </a:extLst>
            </p:cNvPr>
            <p:cNvSpPr txBox="1">
              <a:spLocks noChangeArrowheads="1"/>
            </p:cNvSpPr>
            <p:nvPr/>
          </p:nvSpPr>
          <p:spPr bwMode="auto">
            <a:xfrm>
              <a:off x="1187450" y="4429125"/>
              <a:ext cx="955675" cy="101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a:solidFill>
                    <a:srgbClr val="000000"/>
                  </a:solidFill>
                  <a:latin typeface="Times New Roman" panose="02020603050405020304" pitchFamily="18" charset="0"/>
                </a:rPr>
                <a:t>事务键</a:t>
              </a:r>
            </a:p>
            <a:p>
              <a:pPr algn="just" eaLnBrk="1" hangingPunct="1"/>
              <a:r>
                <a:rPr kumimoji="1" lang="en-US" altLang="zh-CN" sz="2000">
                  <a:solidFill>
                    <a:srgbClr val="000000"/>
                  </a:solidFill>
                  <a:latin typeface="Times New Roman" panose="02020603050405020304" pitchFamily="18" charset="0"/>
                </a:rPr>
                <a:t>……</a:t>
              </a:r>
            </a:p>
            <a:p>
              <a:pPr algn="just" eaLnBrk="1" hangingPunct="1"/>
              <a:endParaRPr kumimoji="1" lang="en-US" altLang="zh-CN" sz="2000">
                <a:latin typeface="Tahoma" panose="020B0604030504040204" pitchFamily="34" charset="0"/>
              </a:endParaRPr>
            </a:p>
          </p:txBody>
        </p:sp>
        <p:sp>
          <p:nvSpPr>
            <p:cNvPr id="7" name="Text Box 7">
              <a:extLst>
                <a:ext uri="{FF2B5EF4-FFF2-40B4-BE49-F238E27FC236}">
                  <a16:creationId xmlns:a16="http://schemas.microsoft.com/office/drawing/2014/main" id="{157E0078-7F66-48A4-BBCE-C4251C30DC64}"/>
                </a:ext>
              </a:extLst>
            </p:cNvPr>
            <p:cNvSpPr txBox="1">
              <a:spLocks noChangeArrowheads="1"/>
            </p:cNvSpPr>
            <p:nvPr/>
          </p:nvSpPr>
          <p:spPr bwMode="auto">
            <a:xfrm>
              <a:off x="4584700" y="1044575"/>
              <a:ext cx="955675" cy="101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a:solidFill>
                    <a:srgbClr val="000000"/>
                  </a:solidFill>
                  <a:latin typeface="Times New Roman" panose="02020603050405020304" pitchFamily="18" charset="0"/>
                </a:rPr>
                <a:t>用户键</a:t>
              </a:r>
            </a:p>
            <a:p>
              <a:pPr algn="just" eaLnBrk="1" hangingPunct="1"/>
              <a:r>
                <a:rPr kumimoji="1" lang="en-US" altLang="zh-CN" sz="2000">
                  <a:solidFill>
                    <a:srgbClr val="000000"/>
                  </a:solidFill>
                  <a:latin typeface="Times New Roman" panose="02020603050405020304" pitchFamily="18" charset="0"/>
                </a:rPr>
                <a:t>……</a:t>
              </a:r>
            </a:p>
            <a:p>
              <a:pPr algn="just" eaLnBrk="1" hangingPunct="1"/>
              <a:endParaRPr kumimoji="1" lang="en-US" altLang="zh-CN" sz="2000">
                <a:latin typeface="Tahoma" panose="020B0604030504040204" pitchFamily="34" charset="0"/>
              </a:endParaRPr>
            </a:p>
          </p:txBody>
        </p:sp>
        <p:sp>
          <p:nvSpPr>
            <p:cNvPr id="8" name="Text Box 8">
              <a:extLst>
                <a:ext uri="{FF2B5EF4-FFF2-40B4-BE49-F238E27FC236}">
                  <a16:creationId xmlns:a16="http://schemas.microsoft.com/office/drawing/2014/main" id="{EF017DEE-1013-4F4F-BDC5-01F6A3A90897}"/>
                </a:ext>
              </a:extLst>
            </p:cNvPr>
            <p:cNvSpPr txBox="1">
              <a:spLocks noChangeArrowheads="1"/>
            </p:cNvSpPr>
            <p:nvPr/>
          </p:nvSpPr>
          <p:spPr bwMode="auto">
            <a:xfrm>
              <a:off x="4535488" y="4508500"/>
              <a:ext cx="955675" cy="101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a:solidFill>
                    <a:srgbClr val="000000"/>
                  </a:solidFill>
                  <a:latin typeface="Times New Roman" panose="02020603050405020304" pitchFamily="18" charset="0"/>
                </a:rPr>
                <a:t>时间键</a:t>
              </a:r>
            </a:p>
            <a:p>
              <a:pPr algn="just" eaLnBrk="1" hangingPunct="1"/>
              <a:r>
                <a:rPr kumimoji="1" lang="en-US" altLang="zh-CN" sz="2000">
                  <a:solidFill>
                    <a:srgbClr val="000000"/>
                  </a:solidFill>
                  <a:latin typeface="Times New Roman" panose="02020603050405020304" pitchFamily="18" charset="0"/>
                </a:rPr>
                <a:t>……</a:t>
              </a:r>
            </a:p>
            <a:p>
              <a:pPr algn="just" eaLnBrk="1" hangingPunct="1"/>
              <a:endParaRPr kumimoji="1" lang="en-US" altLang="zh-CN" sz="2000">
                <a:latin typeface="Tahoma" panose="020B0604030504040204" pitchFamily="34" charset="0"/>
              </a:endParaRPr>
            </a:p>
          </p:txBody>
        </p:sp>
        <p:sp>
          <p:nvSpPr>
            <p:cNvPr id="9" name="Text Box 9">
              <a:extLst>
                <a:ext uri="{FF2B5EF4-FFF2-40B4-BE49-F238E27FC236}">
                  <a16:creationId xmlns:a16="http://schemas.microsoft.com/office/drawing/2014/main" id="{529D530C-3C13-4776-8518-484E115549FB}"/>
                </a:ext>
              </a:extLst>
            </p:cNvPr>
            <p:cNvSpPr txBox="1">
              <a:spLocks noChangeArrowheads="1"/>
            </p:cNvSpPr>
            <p:nvPr/>
          </p:nvSpPr>
          <p:spPr bwMode="auto">
            <a:xfrm>
              <a:off x="7118350" y="4429125"/>
              <a:ext cx="955675" cy="101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dirty="0">
                  <a:solidFill>
                    <a:srgbClr val="000000"/>
                  </a:solidFill>
                  <a:latin typeface="Times New Roman" panose="02020603050405020304" pitchFamily="18" charset="0"/>
                </a:rPr>
                <a:t>状态键</a:t>
              </a:r>
            </a:p>
            <a:p>
              <a:pPr algn="just" eaLnBrk="1" hangingPunct="1"/>
              <a:r>
                <a:rPr kumimoji="1" lang="en-US" altLang="zh-CN" sz="2000" dirty="0">
                  <a:solidFill>
                    <a:srgbClr val="000000"/>
                  </a:solidFill>
                  <a:latin typeface="Times New Roman" panose="02020603050405020304" pitchFamily="18" charset="0"/>
                </a:rPr>
                <a:t>……</a:t>
              </a:r>
            </a:p>
            <a:p>
              <a:pPr algn="just" eaLnBrk="1" hangingPunct="1"/>
              <a:endParaRPr kumimoji="1" lang="en-US" altLang="zh-CN" sz="2000" dirty="0">
                <a:latin typeface="Tahoma" panose="020B0604030504040204" pitchFamily="34" charset="0"/>
              </a:endParaRPr>
            </a:p>
          </p:txBody>
        </p:sp>
        <p:sp>
          <p:nvSpPr>
            <p:cNvPr id="10" name="Text Box 10">
              <a:extLst>
                <a:ext uri="{FF2B5EF4-FFF2-40B4-BE49-F238E27FC236}">
                  <a16:creationId xmlns:a16="http://schemas.microsoft.com/office/drawing/2014/main" id="{34D2A4B9-CDA9-4005-8360-2C622D57A7EF}"/>
                </a:ext>
              </a:extLst>
            </p:cNvPr>
            <p:cNvSpPr txBox="1">
              <a:spLocks noChangeArrowheads="1"/>
            </p:cNvSpPr>
            <p:nvPr/>
          </p:nvSpPr>
          <p:spPr bwMode="auto">
            <a:xfrm>
              <a:off x="2859088" y="2352675"/>
              <a:ext cx="1463675" cy="1930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a:solidFill>
                    <a:srgbClr val="000000"/>
                  </a:solidFill>
                  <a:latin typeface="Times New Roman" panose="02020603050405020304" pitchFamily="18" charset="0"/>
                </a:rPr>
                <a:t>时间键</a:t>
              </a:r>
            </a:p>
            <a:p>
              <a:pPr algn="just" eaLnBrk="1" hangingPunct="1"/>
              <a:r>
                <a:rPr kumimoji="1" lang="zh-CN" altLang="en-US" sz="2000">
                  <a:solidFill>
                    <a:srgbClr val="000000"/>
                  </a:solidFill>
                  <a:latin typeface="Times New Roman" panose="02020603050405020304" pitchFamily="18" charset="0"/>
                </a:rPr>
                <a:t>用户键</a:t>
              </a:r>
            </a:p>
            <a:p>
              <a:pPr algn="just" eaLnBrk="1" hangingPunct="1"/>
              <a:r>
                <a:rPr kumimoji="1" lang="zh-CN" altLang="en-US" sz="2000">
                  <a:solidFill>
                    <a:srgbClr val="000000"/>
                  </a:solidFill>
                  <a:latin typeface="Times New Roman" panose="02020603050405020304" pitchFamily="18" charset="0"/>
                </a:rPr>
                <a:t>事务键</a:t>
              </a:r>
            </a:p>
            <a:p>
              <a:pPr algn="just" eaLnBrk="1" hangingPunct="1"/>
              <a:r>
                <a:rPr kumimoji="1" lang="zh-CN" altLang="en-US" sz="2000">
                  <a:solidFill>
                    <a:srgbClr val="000000"/>
                  </a:solidFill>
                  <a:latin typeface="Times New Roman" panose="02020603050405020304" pitchFamily="18" charset="0"/>
                </a:rPr>
                <a:t>地区键</a:t>
              </a:r>
            </a:p>
            <a:p>
              <a:pPr algn="just" eaLnBrk="1" hangingPunct="1"/>
              <a:r>
                <a:rPr kumimoji="1" lang="zh-CN" altLang="en-US" sz="2000">
                  <a:solidFill>
                    <a:srgbClr val="000000"/>
                  </a:solidFill>
                  <a:latin typeface="Times New Roman" panose="02020603050405020304" pitchFamily="18" charset="0"/>
                </a:rPr>
                <a:t>电话费用</a:t>
              </a:r>
            </a:p>
            <a:p>
              <a:pPr eaLnBrk="1" hangingPunct="1"/>
              <a:endParaRPr kumimoji="1" lang="zh-CN" altLang="en-US" sz="2000">
                <a:latin typeface="Tahoma" panose="020B0604030504040204" pitchFamily="34" charset="0"/>
              </a:endParaRPr>
            </a:p>
          </p:txBody>
        </p:sp>
        <p:sp>
          <p:nvSpPr>
            <p:cNvPr id="11" name="Text Box 11">
              <a:extLst>
                <a:ext uri="{FF2B5EF4-FFF2-40B4-BE49-F238E27FC236}">
                  <a16:creationId xmlns:a16="http://schemas.microsoft.com/office/drawing/2014/main" id="{DAFDDC3E-E14E-4C30-9803-06B4AD758DB2}"/>
                </a:ext>
              </a:extLst>
            </p:cNvPr>
            <p:cNvSpPr txBox="1">
              <a:spLocks noChangeArrowheads="1"/>
            </p:cNvSpPr>
            <p:nvPr/>
          </p:nvSpPr>
          <p:spPr bwMode="auto">
            <a:xfrm>
              <a:off x="5522913" y="2352675"/>
              <a:ext cx="1468437" cy="1930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a:solidFill>
                    <a:srgbClr val="000000"/>
                  </a:solidFill>
                  <a:latin typeface="Times New Roman" panose="02020603050405020304" pitchFamily="18" charset="0"/>
                </a:rPr>
                <a:t>时间键</a:t>
              </a:r>
            </a:p>
            <a:p>
              <a:pPr algn="just" eaLnBrk="1" hangingPunct="1"/>
              <a:r>
                <a:rPr kumimoji="1" lang="zh-CN" altLang="en-US" sz="2000">
                  <a:solidFill>
                    <a:srgbClr val="000000"/>
                  </a:solidFill>
                  <a:latin typeface="Times New Roman" panose="02020603050405020304" pitchFamily="18" charset="0"/>
                </a:rPr>
                <a:t>用户键</a:t>
              </a:r>
            </a:p>
            <a:p>
              <a:pPr algn="just" eaLnBrk="1" hangingPunct="1"/>
              <a:r>
                <a:rPr kumimoji="1" lang="zh-CN" altLang="en-US" sz="2000">
                  <a:solidFill>
                    <a:srgbClr val="000000"/>
                  </a:solidFill>
                  <a:latin typeface="Times New Roman" panose="02020603050405020304" pitchFamily="18" charset="0"/>
                </a:rPr>
                <a:t>状态键</a:t>
              </a:r>
            </a:p>
            <a:p>
              <a:pPr algn="just" eaLnBrk="1" hangingPunct="1"/>
              <a:r>
                <a:rPr kumimoji="1" lang="zh-CN" altLang="en-US" sz="2000">
                  <a:solidFill>
                    <a:srgbClr val="000000"/>
                  </a:solidFill>
                  <a:latin typeface="Times New Roman" panose="02020603050405020304" pitchFamily="18" charset="0"/>
                </a:rPr>
                <a:t>电话余额</a:t>
              </a:r>
            </a:p>
            <a:p>
              <a:pPr algn="just" eaLnBrk="1" hangingPunct="1"/>
              <a:endParaRPr kumimoji="1" lang="zh-CN" altLang="en-US" sz="2000">
                <a:solidFill>
                  <a:srgbClr val="000000"/>
                </a:solidFill>
                <a:latin typeface="Times New Roman" panose="02020603050405020304" pitchFamily="18" charset="0"/>
              </a:endParaRPr>
            </a:p>
            <a:p>
              <a:pPr eaLnBrk="1" hangingPunct="1"/>
              <a:endParaRPr kumimoji="1" lang="zh-CN" altLang="en-US" sz="2000">
                <a:latin typeface="Tahoma" panose="020B0604030504040204" pitchFamily="34" charset="0"/>
              </a:endParaRPr>
            </a:p>
          </p:txBody>
        </p:sp>
        <p:sp>
          <p:nvSpPr>
            <p:cNvPr id="12" name="Line 12">
              <a:extLst>
                <a:ext uri="{FF2B5EF4-FFF2-40B4-BE49-F238E27FC236}">
                  <a16:creationId xmlns:a16="http://schemas.microsoft.com/office/drawing/2014/main" id="{92134CF7-D1F1-4F11-9223-9A0EA6E8B91C}"/>
                </a:ext>
              </a:extLst>
            </p:cNvPr>
            <p:cNvSpPr>
              <a:spLocks noChangeShapeType="1"/>
            </p:cNvSpPr>
            <p:nvPr/>
          </p:nvSpPr>
          <p:spPr bwMode="auto">
            <a:xfrm flipV="1">
              <a:off x="2192338" y="3862388"/>
              <a:ext cx="666750" cy="5032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3">
              <a:extLst>
                <a:ext uri="{FF2B5EF4-FFF2-40B4-BE49-F238E27FC236}">
                  <a16:creationId xmlns:a16="http://schemas.microsoft.com/office/drawing/2014/main" id="{BCBE4B7F-1302-47B3-831D-3E320EE5B3BF}"/>
                </a:ext>
              </a:extLst>
            </p:cNvPr>
            <p:cNvSpPr>
              <a:spLocks noChangeShapeType="1"/>
            </p:cNvSpPr>
            <p:nvPr/>
          </p:nvSpPr>
          <p:spPr bwMode="auto">
            <a:xfrm>
              <a:off x="2386013" y="1736725"/>
              <a:ext cx="600075" cy="5413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4">
              <a:extLst>
                <a:ext uri="{FF2B5EF4-FFF2-40B4-BE49-F238E27FC236}">
                  <a16:creationId xmlns:a16="http://schemas.microsoft.com/office/drawing/2014/main" id="{B2AC211D-A1EE-401F-905C-0E96E33A29D2}"/>
                </a:ext>
              </a:extLst>
            </p:cNvPr>
            <p:cNvSpPr>
              <a:spLocks noChangeShapeType="1"/>
            </p:cNvSpPr>
            <p:nvPr/>
          </p:nvSpPr>
          <p:spPr bwMode="auto">
            <a:xfrm flipV="1">
              <a:off x="4324350" y="2097088"/>
              <a:ext cx="660400" cy="255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5">
              <a:extLst>
                <a:ext uri="{FF2B5EF4-FFF2-40B4-BE49-F238E27FC236}">
                  <a16:creationId xmlns:a16="http://schemas.microsoft.com/office/drawing/2014/main" id="{459ADBAF-A204-499E-910E-29D7BB8B3F4C}"/>
                </a:ext>
              </a:extLst>
            </p:cNvPr>
            <p:cNvSpPr>
              <a:spLocks noChangeShapeType="1"/>
            </p:cNvSpPr>
            <p:nvPr/>
          </p:nvSpPr>
          <p:spPr bwMode="auto">
            <a:xfrm>
              <a:off x="4384675" y="3951288"/>
              <a:ext cx="533400" cy="5032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6">
              <a:extLst>
                <a:ext uri="{FF2B5EF4-FFF2-40B4-BE49-F238E27FC236}">
                  <a16:creationId xmlns:a16="http://schemas.microsoft.com/office/drawing/2014/main" id="{4A5F72C6-D060-455B-AD40-0EB44DFFF517}"/>
                </a:ext>
              </a:extLst>
            </p:cNvPr>
            <p:cNvSpPr>
              <a:spLocks noChangeShapeType="1"/>
            </p:cNvSpPr>
            <p:nvPr/>
          </p:nvSpPr>
          <p:spPr bwMode="auto">
            <a:xfrm>
              <a:off x="4951413" y="2097088"/>
              <a:ext cx="600075" cy="3603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7">
              <a:extLst>
                <a:ext uri="{FF2B5EF4-FFF2-40B4-BE49-F238E27FC236}">
                  <a16:creationId xmlns:a16="http://schemas.microsoft.com/office/drawing/2014/main" id="{3B915A62-3BFA-43F7-8CF2-517ED915DEE3}"/>
                </a:ext>
              </a:extLst>
            </p:cNvPr>
            <p:cNvSpPr>
              <a:spLocks noChangeShapeType="1"/>
            </p:cNvSpPr>
            <p:nvPr/>
          </p:nvSpPr>
          <p:spPr bwMode="auto">
            <a:xfrm flipV="1">
              <a:off x="4951413" y="3933825"/>
              <a:ext cx="600075" cy="5397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8">
              <a:extLst>
                <a:ext uri="{FF2B5EF4-FFF2-40B4-BE49-F238E27FC236}">
                  <a16:creationId xmlns:a16="http://schemas.microsoft.com/office/drawing/2014/main" id="{A0B387B5-A0E5-4577-B8DF-EEC4C3E4086D}"/>
                </a:ext>
              </a:extLst>
            </p:cNvPr>
            <p:cNvSpPr>
              <a:spLocks noChangeShapeType="1"/>
            </p:cNvSpPr>
            <p:nvPr/>
          </p:nvSpPr>
          <p:spPr bwMode="auto">
            <a:xfrm>
              <a:off x="6989763" y="3862388"/>
              <a:ext cx="665162" cy="5032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6196496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B0F9F4-327B-4C4D-B05F-1D32CD7CCC5F}"/>
              </a:ext>
            </a:extLst>
          </p:cNvPr>
          <p:cNvSpPr>
            <a:spLocks noGrp="1"/>
          </p:cNvSpPr>
          <p:nvPr>
            <p:ph type="title"/>
          </p:nvPr>
        </p:nvSpPr>
        <p:spPr/>
        <p:txBody>
          <a:bodyPr/>
          <a:lstStyle/>
          <a:p>
            <a:r>
              <a:rPr lang="en-US" altLang="zh-CN" dirty="0"/>
              <a:t>OLAP</a:t>
            </a:r>
            <a:r>
              <a:rPr lang="zh-CN" altLang="en-US" dirty="0"/>
              <a:t>的基本操作</a:t>
            </a:r>
          </a:p>
        </p:txBody>
      </p:sp>
      <p:sp>
        <p:nvSpPr>
          <p:cNvPr id="3" name="内容占位符 2">
            <a:extLst>
              <a:ext uri="{FF2B5EF4-FFF2-40B4-BE49-F238E27FC236}">
                <a16:creationId xmlns:a16="http://schemas.microsoft.com/office/drawing/2014/main" id="{77AE26E6-0BC4-40F1-AF27-14F403D0005B}"/>
              </a:ext>
            </a:extLst>
          </p:cNvPr>
          <p:cNvSpPr>
            <a:spLocks noGrp="1"/>
          </p:cNvSpPr>
          <p:nvPr>
            <p:ph sz="quarter" idx="10"/>
          </p:nvPr>
        </p:nvSpPr>
        <p:spPr/>
        <p:txBody>
          <a:bodyPr/>
          <a:lstStyle/>
          <a:p>
            <a:r>
              <a:rPr lang="zh-CN" altLang="en-US" dirty="0"/>
              <a:t>数据切片：</a:t>
            </a:r>
            <a:r>
              <a:rPr lang="zh-CN" altLang="en-US" dirty="0">
                <a:solidFill>
                  <a:schemeClr val="tx1"/>
                </a:solidFill>
              </a:rPr>
              <a:t>多维数据是由多个维度组成的，如果在某个维度上选定一个取值，则多维数据从</a:t>
            </a:r>
            <a:r>
              <a:rPr lang="en-US" altLang="zh-CN" dirty="0">
                <a:solidFill>
                  <a:schemeClr val="tx1"/>
                </a:solidFill>
              </a:rPr>
              <a:t>n</a:t>
            </a:r>
            <a:r>
              <a:rPr lang="zh-CN" altLang="en-US" dirty="0">
                <a:solidFill>
                  <a:schemeClr val="tx1"/>
                </a:solidFill>
              </a:rPr>
              <a:t>维下降成</a:t>
            </a:r>
            <a:r>
              <a:rPr lang="en-US" altLang="zh-CN" dirty="0">
                <a:solidFill>
                  <a:schemeClr val="tx1"/>
                </a:solidFill>
              </a:rPr>
              <a:t>n-1</a:t>
            </a:r>
            <a:r>
              <a:rPr lang="zh-CN" altLang="en-US" dirty="0">
                <a:solidFill>
                  <a:schemeClr val="tx1"/>
                </a:solidFill>
              </a:rPr>
              <a:t>维</a:t>
            </a:r>
          </a:p>
          <a:p>
            <a:r>
              <a:rPr lang="zh-CN" altLang="en-US" dirty="0"/>
              <a:t>数据切块：</a:t>
            </a:r>
            <a:r>
              <a:rPr lang="zh-CN" altLang="en-US" dirty="0">
                <a:solidFill>
                  <a:schemeClr val="tx1"/>
                </a:solidFill>
              </a:rPr>
              <a:t>将完整的数据立方体切取一部分数据而得到的新的数据立方体。</a:t>
            </a:r>
          </a:p>
          <a:p>
            <a:r>
              <a:rPr lang="zh-CN" altLang="en-US" dirty="0"/>
              <a:t>数据钻取</a:t>
            </a:r>
            <a:r>
              <a:rPr lang="en-US" altLang="zh-CN" dirty="0"/>
              <a:t>(</a:t>
            </a:r>
            <a:r>
              <a:rPr lang="zh-CN" altLang="en-US" dirty="0"/>
              <a:t>下钻</a:t>
            </a:r>
            <a:r>
              <a:rPr lang="en-US" altLang="zh-CN" dirty="0"/>
              <a:t>)</a:t>
            </a:r>
            <a:r>
              <a:rPr lang="zh-CN" altLang="en-US" dirty="0"/>
              <a:t>：</a:t>
            </a:r>
            <a:r>
              <a:rPr lang="zh-CN" altLang="en-US" dirty="0">
                <a:solidFill>
                  <a:schemeClr val="tx1"/>
                </a:solidFill>
              </a:rPr>
              <a:t>从较高的维度层次下降到较低的维度层次上来观察多维数据</a:t>
            </a:r>
          </a:p>
          <a:p>
            <a:r>
              <a:rPr lang="zh-CN" altLang="en-US" dirty="0"/>
              <a:t>数据聚合</a:t>
            </a:r>
            <a:r>
              <a:rPr lang="en-US" altLang="zh-CN" dirty="0"/>
              <a:t>(</a:t>
            </a:r>
            <a:r>
              <a:rPr lang="zh-CN" altLang="en-US" dirty="0"/>
              <a:t>上卷</a:t>
            </a:r>
            <a:r>
              <a:rPr lang="en-US" altLang="zh-CN" dirty="0"/>
              <a:t>)</a:t>
            </a:r>
            <a:r>
              <a:rPr lang="zh-CN" altLang="en-US" dirty="0"/>
              <a:t>：</a:t>
            </a:r>
            <a:r>
              <a:rPr lang="zh-CN" altLang="en-US" dirty="0">
                <a:solidFill>
                  <a:schemeClr val="tx1"/>
                </a:solidFill>
              </a:rPr>
              <a:t>对数据进行高层次综合的操作</a:t>
            </a:r>
          </a:p>
          <a:p>
            <a:r>
              <a:rPr lang="zh-CN" altLang="en-US" dirty="0"/>
              <a:t>数据旋转：</a:t>
            </a:r>
            <a:r>
              <a:rPr lang="zh-CN" altLang="en-US" dirty="0">
                <a:solidFill>
                  <a:schemeClr val="tx1"/>
                </a:solidFill>
              </a:rPr>
              <a:t>改变维度的位置关系，使最终用户可从其他视角观察多维数据</a:t>
            </a:r>
          </a:p>
          <a:p>
            <a:endParaRPr lang="zh-CN" altLang="en-US" dirty="0"/>
          </a:p>
        </p:txBody>
      </p:sp>
    </p:spTree>
    <p:extLst>
      <p:ext uri="{BB962C8B-B14F-4D97-AF65-F5344CB8AC3E}">
        <p14:creationId xmlns:p14="http://schemas.microsoft.com/office/powerpoint/2010/main" val="19517144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92266-A851-4923-93D3-44E3665D19F8}"/>
              </a:ext>
            </a:extLst>
          </p:cNvPr>
          <p:cNvSpPr>
            <a:spLocks noGrp="1"/>
          </p:cNvSpPr>
          <p:nvPr>
            <p:ph type="title"/>
          </p:nvPr>
        </p:nvSpPr>
        <p:spPr/>
        <p:txBody>
          <a:bodyPr/>
          <a:lstStyle/>
          <a:p>
            <a:r>
              <a:rPr lang="en-US" altLang="zh-CN" dirty="0"/>
              <a:t>OLAP</a:t>
            </a:r>
            <a:r>
              <a:rPr lang="zh-CN" altLang="en-US" dirty="0"/>
              <a:t>的基本操作示例</a:t>
            </a:r>
          </a:p>
        </p:txBody>
      </p:sp>
      <p:sp>
        <p:nvSpPr>
          <p:cNvPr id="3" name="内容占位符 2">
            <a:extLst>
              <a:ext uri="{FF2B5EF4-FFF2-40B4-BE49-F238E27FC236}">
                <a16:creationId xmlns:a16="http://schemas.microsoft.com/office/drawing/2014/main" id="{64ADA3BE-DB0A-440F-94B7-DB45655E5FBA}"/>
              </a:ext>
            </a:extLst>
          </p:cNvPr>
          <p:cNvSpPr>
            <a:spLocks noGrp="1"/>
          </p:cNvSpPr>
          <p:nvPr>
            <p:ph sz="quarter" idx="10"/>
          </p:nvPr>
        </p:nvSpPr>
        <p:spPr/>
        <p:txBody>
          <a:bodyPr/>
          <a:lstStyle/>
          <a:p>
            <a:r>
              <a:rPr kumimoji="1" lang="zh-CN" altLang="en-US" dirty="0"/>
              <a:t>例：</a:t>
            </a:r>
            <a:r>
              <a:rPr kumimoji="1" lang="zh-CN" altLang="en-US" dirty="0">
                <a:solidFill>
                  <a:schemeClr val="tx1"/>
                </a:solidFill>
              </a:rPr>
              <a:t>“城市、产品、时间”三维数据，如下图</a:t>
            </a:r>
          </a:p>
          <a:p>
            <a:endParaRPr lang="zh-CN" altLang="en-US" dirty="0"/>
          </a:p>
        </p:txBody>
      </p:sp>
      <p:graphicFrame>
        <p:nvGraphicFramePr>
          <p:cNvPr id="4" name="Object 4">
            <a:extLst>
              <a:ext uri="{FF2B5EF4-FFF2-40B4-BE49-F238E27FC236}">
                <a16:creationId xmlns:a16="http://schemas.microsoft.com/office/drawing/2014/main" id="{4F2D59DF-C999-45FC-8CDC-586FC7AD8C62}"/>
              </a:ext>
            </a:extLst>
          </p:cNvPr>
          <p:cNvGraphicFramePr>
            <a:graphicFrameLocks noChangeAspect="1"/>
          </p:cNvGraphicFramePr>
          <p:nvPr>
            <p:extLst>
              <p:ext uri="{D42A27DB-BD31-4B8C-83A1-F6EECF244321}">
                <p14:modId xmlns:p14="http://schemas.microsoft.com/office/powerpoint/2010/main" val="550808509"/>
              </p:ext>
            </p:extLst>
          </p:nvPr>
        </p:nvGraphicFramePr>
        <p:xfrm>
          <a:off x="565151" y="2756698"/>
          <a:ext cx="4007116" cy="2977782"/>
        </p:xfrm>
        <a:graphic>
          <a:graphicData uri="http://schemas.openxmlformats.org/presentationml/2006/ole">
            <mc:AlternateContent xmlns:mc="http://schemas.openxmlformats.org/markup-compatibility/2006">
              <mc:Choice xmlns:v="urn:schemas-microsoft-com:vml" Requires="v">
                <p:oleObj spid="_x0000_s15376" name="文档" r:id="rId3" imgW="2626625" imgH="1980908" progId="Word.Document.8">
                  <p:embed/>
                </p:oleObj>
              </mc:Choice>
              <mc:Fallback>
                <p:oleObj name="文档" r:id="rId3" imgW="2626625" imgH="1980908" progId="Word.Document.8">
                  <p:embed/>
                  <p:pic>
                    <p:nvPicPr>
                      <p:cNvPr id="220164" name="Object 4">
                        <a:extLst>
                          <a:ext uri="{FF2B5EF4-FFF2-40B4-BE49-F238E27FC236}">
                            <a16:creationId xmlns:a16="http://schemas.microsoft.com/office/drawing/2014/main" id="{EC6FA0A2-C4F5-4AC3-9AD7-2AA4634A4D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1" y="2756698"/>
                        <a:ext cx="4007116" cy="2977782"/>
                      </a:xfrm>
                      <a:prstGeom prst="rect">
                        <a:avLst/>
                      </a:prstGeom>
                      <a:noFill/>
                      <a:ln>
                        <a:noFill/>
                      </a:ln>
                      <a:effectLst/>
                    </p:spPr>
                  </p:pic>
                </p:oleObj>
              </mc:Fallback>
            </mc:AlternateContent>
          </a:graphicData>
        </a:graphic>
      </p:graphicFrame>
      <p:grpSp>
        <p:nvGrpSpPr>
          <p:cNvPr id="5" name="Group 2">
            <a:extLst>
              <a:ext uri="{FF2B5EF4-FFF2-40B4-BE49-F238E27FC236}">
                <a16:creationId xmlns:a16="http://schemas.microsoft.com/office/drawing/2014/main" id="{A3C6834A-B560-4D35-83D5-00160DEB5184}"/>
              </a:ext>
            </a:extLst>
          </p:cNvPr>
          <p:cNvGrpSpPr>
            <a:grpSpLocks/>
          </p:cNvGrpSpPr>
          <p:nvPr/>
        </p:nvGrpSpPr>
        <p:grpSpPr bwMode="auto">
          <a:xfrm>
            <a:off x="6528869" y="2975405"/>
            <a:ext cx="1143000" cy="2667000"/>
            <a:chOff x="2784" y="1392"/>
            <a:chExt cx="720" cy="1680"/>
          </a:xfrm>
        </p:grpSpPr>
        <p:grpSp>
          <p:nvGrpSpPr>
            <p:cNvPr id="6" name="Group 3">
              <a:extLst>
                <a:ext uri="{FF2B5EF4-FFF2-40B4-BE49-F238E27FC236}">
                  <a16:creationId xmlns:a16="http://schemas.microsoft.com/office/drawing/2014/main" id="{E2705F6D-11A7-4059-BEF2-5862C64E3889}"/>
                </a:ext>
              </a:extLst>
            </p:cNvPr>
            <p:cNvGrpSpPr>
              <a:grpSpLocks/>
            </p:cNvGrpSpPr>
            <p:nvPr/>
          </p:nvGrpSpPr>
          <p:grpSpPr bwMode="auto">
            <a:xfrm>
              <a:off x="2976" y="1392"/>
              <a:ext cx="528" cy="1488"/>
              <a:chOff x="3888" y="1632"/>
              <a:chExt cx="528" cy="1488"/>
            </a:xfrm>
          </p:grpSpPr>
          <p:grpSp>
            <p:nvGrpSpPr>
              <p:cNvPr id="21" name="Group 4">
                <a:extLst>
                  <a:ext uri="{FF2B5EF4-FFF2-40B4-BE49-F238E27FC236}">
                    <a16:creationId xmlns:a16="http://schemas.microsoft.com/office/drawing/2014/main" id="{6B2C2974-B248-4A21-BC7B-189B360FDF6B}"/>
                  </a:ext>
                </a:extLst>
              </p:cNvPr>
              <p:cNvGrpSpPr>
                <a:grpSpLocks/>
              </p:cNvGrpSpPr>
              <p:nvPr/>
            </p:nvGrpSpPr>
            <p:grpSpPr bwMode="auto">
              <a:xfrm>
                <a:off x="3888" y="2304"/>
                <a:ext cx="528" cy="816"/>
                <a:chOff x="2784" y="2256"/>
                <a:chExt cx="528" cy="816"/>
              </a:xfrm>
            </p:grpSpPr>
            <p:sp>
              <p:nvSpPr>
                <p:cNvPr id="25" name="AutoShape 5">
                  <a:extLst>
                    <a:ext uri="{FF2B5EF4-FFF2-40B4-BE49-F238E27FC236}">
                      <a16:creationId xmlns:a16="http://schemas.microsoft.com/office/drawing/2014/main" id="{4949C146-3F17-41E6-B5CE-B3FEF5D85BDB}"/>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26" name="AutoShape 6">
                  <a:extLst>
                    <a:ext uri="{FF2B5EF4-FFF2-40B4-BE49-F238E27FC236}">
                      <a16:creationId xmlns:a16="http://schemas.microsoft.com/office/drawing/2014/main" id="{EE52961B-D8C3-446F-8538-1AA4E6FF7361}"/>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22" name="Group 7">
                <a:extLst>
                  <a:ext uri="{FF2B5EF4-FFF2-40B4-BE49-F238E27FC236}">
                    <a16:creationId xmlns:a16="http://schemas.microsoft.com/office/drawing/2014/main" id="{475B5F8B-A439-4C44-BDA2-3829FC3EEEB0}"/>
                  </a:ext>
                </a:extLst>
              </p:cNvPr>
              <p:cNvGrpSpPr>
                <a:grpSpLocks/>
              </p:cNvGrpSpPr>
              <p:nvPr/>
            </p:nvGrpSpPr>
            <p:grpSpPr bwMode="auto">
              <a:xfrm>
                <a:off x="3888" y="1632"/>
                <a:ext cx="528" cy="816"/>
                <a:chOff x="2784" y="2256"/>
                <a:chExt cx="528" cy="816"/>
              </a:xfrm>
            </p:grpSpPr>
            <p:sp>
              <p:nvSpPr>
                <p:cNvPr id="23" name="AutoShape 8">
                  <a:extLst>
                    <a:ext uri="{FF2B5EF4-FFF2-40B4-BE49-F238E27FC236}">
                      <a16:creationId xmlns:a16="http://schemas.microsoft.com/office/drawing/2014/main" id="{A80B131B-FF00-41E3-95E5-68039A1736F7}"/>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24" name="AutoShape 9">
                  <a:extLst>
                    <a:ext uri="{FF2B5EF4-FFF2-40B4-BE49-F238E27FC236}">
                      <a16:creationId xmlns:a16="http://schemas.microsoft.com/office/drawing/2014/main" id="{E9EA7C58-C67E-42C9-A0BD-67FD15EC6E82}"/>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grpSp>
          <p:nvGrpSpPr>
            <p:cNvPr id="7" name="Group 10">
              <a:extLst>
                <a:ext uri="{FF2B5EF4-FFF2-40B4-BE49-F238E27FC236}">
                  <a16:creationId xmlns:a16="http://schemas.microsoft.com/office/drawing/2014/main" id="{AF4297FA-5520-4A32-AF63-39E5A616FA22}"/>
                </a:ext>
              </a:extLst>
            </p:cNvPr>
            <p:cNvGrpSpPr>
              <a:grpSpLocks/>
            </p:cNvGrpSpPr>
            <p:nvPr/>
          </p:nvGrpSpPr>
          <p:grpSpPr bwMode="auto">
            <a:xfrm>
              <a:off x="2880" y="1488"/>
              <a:ext cx="528" cy="1488"/>
              <a:chOff x="3888" y="1632"/>
              <a:chExt cx="528" cy="1488"/>
            </a:xfrm>
          </p:grpSpPr>
          <p:grpSp>
            <p:nvGrpSpPr>
              <p:cNvPr id="15" name="Group 11">
                <a:extLst>
                  <a:ext uri="{FF2B5EF4-FFF2-40B4-BE49-F238E27FC236}">
                    <a16:creationId xmlns:a16="http://schemas.microsoft.com/office/drawing/2014/main" id="{81A1FCFB-4C0D-4EC0-B3EF-113734FBB080}"/>
                  </a:ext>
                </a:extLst>
              </p:cNvPr>
              <p:cNvGrpSpPr>
                <a:grpSpLocks/>
              </p:cNvGrpSpPr>
              <p:nvPr/>
            </p:nvGrpSpPr>
            <p:grpSpPr bwMode="auto">
              <a:xfrm>
                <a:off x="3888" y="2304"/>
                <a:ext cx="528" cy="816"/>
                <a:chOff x="2784" y="2256"/>
                <a:chExt cx="528" cy="816"/>
              </a:xfrm>
            </p:grpSpPr>
            <p:sp>
              <p:nvSpPr>
                <p:cNvPr id="19" name="AutoShape 12">
                  <a:extLst>
                    <a:ext uri="{FF2B5EF4-FFF2-40B4-BE49-F238E27FC236}">
                      <a16:creationId xmlns:a16="http://schemas.microsoft.com/office/drawing/2014/main" id="{1CDB2751-89E5-47AC-A07A-EEDD8749A2A2}"/>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20" name="AutoShape 13">
                  <a:extLst>
                    <a:ext uri="{FF2B5EF4-FFF2-40B4-BE49-F238E27FC236}">
                      <a16:creationId xmlns:a16="http://schemas.microsoft.com/office/drawing/2014/main" id="{CA9234AB-3B78-496B-BE09-363BD65D5893}"/>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16" name="Group 14">
                <a:extLst>
                  <a:ext uri="{FF2B5EF4-FFF2-40B4-BE49-F238E27FC236}">
                    <a16:creationId xmlns:a16="http://schemas.microsoft.com/office/drawing/2014/main" id="{B8E43C68-9EAF-457D-841E-EB094C8F36ED}"/>
                  </a:ext>
                </a:extLst>
              </p:cNvPr>
              <p:cNvGrpSpPr>
                <a:grpSpLocks/>
              </p:cNvGrpSpPr>
              <p:nvPr/>
            </p:nvGrpSpPr>
            <p:grpSpPr bwMode="auto">
              <a:xfrm>
                <a:off x="3888" y="1632"/>
                <a:ext cx="528" cy="816"/>
                <a:chOff x="2784" y="2256"/>
                <a:chExt cx="528" cy="816"/>
              </a:xfrm>
            </p:grpSpPr>
            <p:sp>
              <p:nvSpPr>
                <p:cNvPr id="17" name="AutoShape 15">
                  <a:extLst>
                    <a:ext uri="{FF2B5EF4-FFF2-40B4-BE49-F238E27FC236}">
                      <a16:creationId xmlns:a16="http://schemas.microsoft.com/office/drawing/2014/main" id="{5B7DA4C0-3A19-4E2A-8559-80315A769855}"/>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18" name="AutoShape 16">
                  <a:extLst>
                    <a:ext uri="{FF2B5EF4-FFF2-40B4-BE49-F238E27FC236}">
                      <a16:creationId xmlns:a16="http://schemas.microsoft.com/office/drawing/2014/main" id="{DAA84CDA-BEA8-4EF0-B151-804CA5A9F526}"/>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grpSp>
          <p:nvGrpSpPr>
            <p:cNvPr id="8" name="Group 17">
              <a:extLst>
                <a:ext uri="{FF2B5EF4-FFF2-40B4-BE49-F238E27FC236}">
                  <a16:creationId xmlns:a16="http://schemas.microsoft.com/office/drawing/2014/main" id="{532E93CB-45B3-4229-8D4B-A1FE6DB4ADEA}"/>
                </a:ext>
              </a:extLst>
            </p:cNvPr>
            <p:cNvGrpSpPr>
              <a:grpSpLocks/>
            </p:cNvGrpSpPr>
            <p:nvPr/>
          </p:nvGrpSpPr>
          <p:grpSpPr bwMode="auto">
            <a:xfrm>
              <a:off x="2784" y="1584"/>
              <a:ext cx="528" cy="1488"/>
              <a:chOff x="3888" y="1632"/>
              <a:chExt cx="528" cy="1488"/>
            </a:xfrm>
          </p:grpSpPr>
          <p:grpSp>
            <p:nvGrpSpPr>
              <p:cNvPr id="9" name="Group 18">
                <a:extLst>
                  <a:ext uri="{FF2B5EF4-FFF2-40B4-BE49-F238E27FC236}">
                    <a16:creationId xmlns:a16="http://schemas.microsoft.com/office/drawing/2014/main" id="{5C3A9685-3D27-4842-8B79-40791C51613E}"/>
                  </a:ext>
                </a:extLst>
              </p:cNvPr>
              <p:cNvGrpSpPr>
                <a:grpSpLocks/>
              </p:cNvGrpSpPr>
              <p:nvPr/>
            </p:nvGrpSpPr>
            <p:grpSpPr bwMode="auto">
              <a:xfrm>
                <a:off x="3888" y="2304"/>
                <a:ext cx="528" cy="816"/>
                <a:chOff x="2784" y="2256"/>
                <a:chExt cx="528" cy="816"/>
              </a:xfrm>
            </p:grpSpPr>
            <p:sp>
              <p:nvSpPr>
                <p:cNvPr id="13" name="AutoShape 19">
                  <a:extLst>
                    <a:ext uri="{FF2B5EF4-FFF2-40B4-BE49-F238E27FC236}">
                      <a16:creationId xmlns:a16="http://schemas.microsoft.com/office/drawing/2014/main" id="{B6554DAF-A9CD-4890-A2FF-48A818D5A5FC}"/>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14" name="AutoShape 20">
                  <a:extLst>
                    <a:ext uri="{FF2B5EF4-FFF2-40B4-BE49-F238E27FC236}">
                      <a16:creationId xmlns:a16="http://schemas.microsoft.com/office/drawing/2014/main" id="{6BDBEF9A-9028-48C8-9594-8CC935177049}"/>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10" name="Group 21">
                <a:extLst>
                  <a:ext uri="{FF2B5EF4-FFF2-40B4-BE49-F238E27FC236}">
                    <a16:creationId xmlns:a16="http://schemas.microsoft.com/office/drawing/2014/main" id="{3FDB8490-C115-415A-90CC-8106730E7D69}"/>
                  </a:ext>
                </a:extLst>
              </p:cNvPr>
              <p:cNvGrpSpPr>
                <a:grpSpLocks/>
              </p:cNvGrpSpPr>
              <p:nvPr/>
            </p:nvGrpSpPr>
            <p:grpSpPr bwMode="auto">
              <a:xfrm>
                <a:off x="3888" y="1632"/>
                <a:ext cx="528" cy="816"/>
                <a:chOff x="2784" y="2256"/>
                <a:chExt cx="528" cy="816"/>
              </a:xfrm>
            </p:grpSpPr>
            <p:sp>
              <p:nvSpPr>
                <p:cNvPr id="11" name="AutoShape 22">
                  <a:extLst>
                    <a:ext uri="{FF2B5EF4-FFF2-40B4-BE49-F238E27FC236}">
                      <a16:creationId xmlns:a16="http://schemas.microsoft.com/office/drawing/2014/main" id="{D3B02F00-BB47-4CCB-96EE-D85B19C75254}"/>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12" name="AutoShape 23">
                  <a:extLst>
                    <a:ext uri="{FF2B5EF4-FFF2-40B4-BE49-F238E27FC236}">
                      <a16:creationId xmlns:a16="http://schemas.microsoft.com/office/drawing/2014/main" id="{F07C8DE2-A14F-47AB-8BDC-CE474E891A89}"/>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grpSp>
      <p:grpSp>
        <p:nvGrpSpPr>
          <p:cNvPr id="27" name="Group 24">
            <a:extLst>
              <a:ext uri="{FF2B5EF4-FFF2-40B4-BE49-F238E27FC236}">
                <a16:creationId xmlns:a16="http://schemas.microsoft.com/office/drawing/2014/main" id="{D8A80141-5392-4EB8-B0DC-1C49E904B00A}"/>
              </a:ext>
            </a:extLst>
          </p:cNvPr>
          <p:cNvGrpSpPr>
            <a:grpSpLocks/>
          </p:cNvGrpSpPr>
          <p:nvPr/>
        </p:nvGrpSpPr>
        <p:grpSpPr bwMode="auto">
          <a:xfrm>
            <a:off x="7138469" y="2975405"/>
            <a:ext cx="1143000" cy="2667000"/>
            <a:chOff x="2784" y="1392"/>
            <a:chExt cx="720" cy="1680"/>
          </a:xfrm>
        </p:grpSpPr>
        <p:grpSp>
          <p:nvGrpSpPr>
            <p:cNvPr id="28" name="Group 25">
              <a:extLst>
                <a:ext uri="{FF2B5EF4-FFF2-40B4-BE49-F238E27FC236}">
                  <a16:creationId xmlns:a16="http://schemas.microsoft.com/office/drawing/2014/main" id="{16D35C5A-2D81-4C60-8FA0-2FD8DC51D027}"/>
                </a:ext>
              </a:extLst>
            </p:cNvPr>
            <p:cNvGrpSpPr>
              <a:grpSpLocks/>
            </p:cNvGrpSpPr>
            <p:nvPr/>
          </p:nvGrpSpPr>
          <p:grpSpPr bwMode="auto">
            <a:xfrm>
              <a:off x="2976" y="1392"/>
              <a:ext cx="528" cy="1488"/>
              <a:chOff x="3888" y="1632"/>
              <a:chExt cx="528" cy="1488"/>
            </a:xfrm>
          </p:grpSpPr>
          <p:grpSp>
            <p:nvGrpSpPr>
              <p:cNvPr id="43" name="Group 26">
                <a:extLst>
                  <a:ext uri="{FF2B5EF4-FFF2-40B4-BE49-F238E27FC236}">
                    <a16:creationId xmlns:a16="http://schemas.microsoft.com/office/drawing/2014/main" id="{9B1517F3-01B6-4669-9D1B-0EA6A099D262}"/>
                  </a:ext>
                </a:extLst>
              </p:cNvPr>
              <p:cNvGrpSpPr>
                <a:grpSpLocks/>
              </p:cNvGrpSpPr>
              <p:nvPr/>
            </p:nvGrpSpPr>
            <p:grpSpPr bwMode="auto">
              <a:xfrm>
                <a:off x="3888" y="2304"/>
                <a:ext cx="528" cy="816"/>
                <a:chOff x="2784" y="2256"/>
                <a:chExt cx="528" cy="816"/>
              </a:xfrm>
            </p:grpSpPr>
            <p:sp>
              <p:nvSpPr>
                <p:cNvPr id="47" name="AutoShape 27">
                  <a:extLst>
                    <a:ext uri="{FF2B5EF4-FFF2-40B4-BE49-F238E27FC236}">
                      <a16:creationId xmlns:a16="http://schemas.microsoft.com/office/drawing/2014/main" id="{342B1D9A-E940-4013-8B93-CC7D112F2D9D}"/>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48" name="AutoShape 28">
                  <a:extLst>
                    <a:ext uri="{FF2B5EF4-FFF2-40B4-BE49-F238E27FC236}">
                      <a16:creationId xmlns:a16="http://schemas.microsoft.com/office/drawing/2014/main" id="{9158FF5A-1006-4B8A-AF24-55ACC66C4FF9}"/>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44" name="Group 29">
                <a:extLst>
                  <a:ext uri="{FF2B5EF4-FFF2-40B4-BE49-F238E27FC236}">
                    <a16:creationId xmlns:a16="http://schemas.microsoft.com/office/drawing/2014/main" id="{F2F0FCF7-C9F6-4FE1-AB6B-C50BB4043405}"/>
                  </a:ext>
                </a:extLst>
              </p:cNvPr>
              <p:cNvGrpSpPr>
                <a:grpSpLocks/>
              </p:cNvGrpSpPr>
              <p:nvPr/>
            </p:nvGrpSpPr>
            <p:grpSpPr bwMode="auto">
              <a:xfrm>
                <a:off x="3888" y="1632"/>
                <a:ext cx="528" cy="816"/>
                <a:chOff x="2784" y="2256"/>
                <a:chExt cx="528" cy="816"/>
              </a:xfrm>
            </p:grpSpPr>
            <p:sp>
              <p:nvSpPr>
                <p:cNvPr id="45" name="AutoShape 30">
                  <a:extLst>
                    <a:ext uri="{FF2B5EF4-FFF2-40B4-BE49-F238E27FC236}">
                      <a16:creationId xmlns:a16="http://schemas.microsoft.com/office/drawing/2014/main" id="{30E001C1-3240-4AEE-82FC-946C634F3B57}"/>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46" name="AutoShape 31">
                  <a:extLst>
                    <a:ext uri="{FF2B5EF4-FFF2-40B4-BE49-F238E27FC236}">
                      <a16:creationId xmlns:a16="http://schemas.microsoft.com/office/drawing/2014/main" id="{F5F5DBDC-1CA1-4AF2-B95C-0E9BEA465A42}"/>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grpSp>
          <p:nvGrpSpPr>
            <p:cNvPr id="29" name="Group 32">
              <a:extLst>
                <a:ext uri="{FF2B5EF4-FFF2-40B4-BE49-F238E27FC236}">
                  <a16:creationId xmlns:a16="http://schemas.microsoft.com/office/drawing/2014/main" id="{46A57B4C-6210-4352-82B4-CDAA025984CD}"/>
                </a:ext>
              </a:extLst>
            </p:cNvPr>
            <p:cNvGrpSpPr>
              <a:grpSpLocks/>
            </p:cNvGrpSpPr>
            <p:nvPr/>
          </p:nvGrpSpPr>
          <p:grpSpPr bwMode="auto">
            <a:xfrm>
              <a:off x="2880" y="1488"/>
              <a:ext cx="528" cy="1488"/>
              <a:chOff x="3888" y="1632"/>
              <a:chExt cx="528" cy="1488"/>
            </a:xfrm>
          </p:grpSpPr>
          <p:grpSp>
            <p:nvGrpSpPr>
              <p:cNvPr id="37" name="Group 33">
                <a:extLst>
                  <a:ext uri="{FF2B5EF4-FFF2-40B4-BE49-F238E27FC236}">
                    <a16:creationId xmlns:a16="http://schemas.microsoft.com/office/drawing/2014/main" id="{DFA93944-F3BC-4CD2-BE79-A54C3566B8E7}"/>
                  </a:ext>
                </a:extLst>
              </p:cNvPr>
              <p:cNvGrpSpPr>
                <a:grpSpLocks/>
              </p:cNvGrpSpPr>
              <p:nvPr/>
            </p:nvGrpSpPr>
            <p:grpSpPr bwMode="auto">
              <a:xfrm>
                <a:off x="3888" y="2304"/>
                <a:ext cx="528" cy="816"/>
                <a:chOff x="2784" y="2256"/>
                <a:chExt cx="528" cy="816"/>
              </a:xfrm>
            </p:grpSpPr>
            <p:sp>
              <p:nvSpPr>
                <p:cNvPr id="41" name="AutoShape 34">
                  <a:extLst>
                    <a:ext uri="{FF2B5EF4-FFF2-40B4-BE49-F238E27FC236}">
                      <a16:creationId xmlns:a16="http://schemas.microsoft.com/office/drawing/2014/main" id="{0BF94B8E-8C90-486C-B352-BC193FE9CE5B}"/>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42" name="AutoShape 35">
                  <a:extLst>
                    <a:ext uri="{FF2B5EF4-FFF2-40B4-BE49-F238E27FC236}">
                      <a16:creationId xmlns:a16="http://schemas.microsoft.com/office/drawing/2014/main" id="{708A9D32-7C75-4260-A8D2-0E452FF7ED65}"/>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38" name="Group 36">
                <a:extLst>
                  <a:ext uri="{FF2B5EF4-FFF2-40B4-BE49-F238E27FC236}">
                    <a16:creationId xmlns:a16="http://schemas.microsoft.com/office/drawing/2014/main" id="{62176AD0-D7F3-43E2-8212-6BA05CAC155A}"/>
                  </a:ext>
                </a:extLst>
              </p:cNvPr>
              <p:cNvGrpSpPr>
                <a:grpSpLocks/>
              </p:cNvGrpSpPr>
              <p:nvPr/>
            </p:nvGrpSpPr>
            <p:grpSpPr bwMode="auto">
              <a:xfrm>
                <a:off x="3888" y="1632"/>
                <a:ext cx="528" cy="816"/>
                <a:chOff x="2784" y="2256"/>
                <a:chExt cx="528" cy="816"/>
              </a:xfrm>
            </p:grpSpPr>
            <p:sp>
              <p:nvSpPr>
                <p:cNvPr id="39" name="AutoShape 37">
                  <a:extLst>
                    <a:ext uri="{FF2B5EF4-FFF2-40B4-BE49-F238E27FC236}">
                      <a16:creationId xmlns:a16="http://schemas.microsoft.com/office/drawing/2014/main" id="{467D7059-E270-4C42-878C-082FC7FB3805}"/>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40" name="AutoShape 38">
                  <a:extLst>
                    <a:ext uri="{FF2B5EF4-FFF2-40B4-BE49-F238E27FC236}">
                      <a16:creationId xmlns:a16="http://schemas.microsoft.com/office/drawing/2014/main" id="{B3CB4611-4B6A-45E8-AC44-D44EE442609D}"/>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grpSp>
          <p:nvGrpSpPr>
            <p:cNvPr id="30" name="Group 39">
              <a:extLst>
                <a:ext uri="{FF2B5EF4-FFF2-40B4-BE49-F238E27FC236}">
                  <a16:creationId xmlns:a16="http://schemas.microsoft.com/office/drawing/2014/main" id="{CD346156-3ED6-4FF0-BDA9-089098D2CF0D}"/>
                </a:ext>
              </a:extLst>
            </p:cNvPr>
            <p:cNvGrpSpPr>
              <a:grpSpLocks/>
            </p:cNvGrpSpPr>
            <p:nvPr/>
          </p:nvGrpSpPr>
          <p:grpSpPr bwMode="auto">
            <a:xfrm>
              <a:off x="2784" y="1584"/>
              <a:ext cx="528" cy="1488"/>
              <a:chOff x="3888" y="1632"/>
              <a:chExt cx="528" cy="1488"/>
            </a:xfrm>
          </p:grpSpPr>
          <p:grpSp>
            <p:nvGrpSpPr>
              <p:cNvPr id="31" name="Group 40">
                <a:extLst>
                  <a:ext uri="{FF2B5EF4-FFF2-40B4-BE49-F238E27FC236}">
                    <a16:creationId xmlns:a16="http://schemas.microsoft.com/office/drawing/2014/main" id="{324C108C-F231-4B1F-ABEF-F4845454AB8D}"/>
                  </a:ext>
                </a:extLst>
              </p:cNvPr>
              <p:cNvGrpSpPr>
                <a:grpSpLocks/>
              </p:cNvGrpSpPr>
              <p:nvPr/>
            </p:nvGrpSpPr>
            <p:grpSpPr bwMode="auto">
              <a:xfrm>
                <a:off x="3888" y="2304"/>
                <a:ext cx="528" cy="816"/>
                <a:chOff x="2784" y="2256"/>
                <a:chExt cx="528" cy="816"/>
              </a:xfrm>
            </p:grpSpPr>
            <p:sp>
              <p:nvSpPr>
                <p:cNvPr id="35" name="AutoShape 41">
                  <a:extLst>
                    <a:ext uri="{FF2B5EF4-FFF2-40B4-BE49-F238E27FC236}">
                      <a16:creationId xmlns:a16="http://schemas.microsoft.com/office/drawing/2014/main" id="{BD7CE579-E876-4FFF-A756-045E6E185E73}"/>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36" name="AutoShape 42">
                  <a:extLst>
                    <a:ext uri="{FF2B5EF4-FFF2-40B4-BE49-F238E27FC236}">
                      <a16:creationId xmlns:a16="http://schemas.microsoft.com/office/drawing/2014/main" id="{C68B2759-3059-4527-AF40-745A1520D8F9}"/>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32" name="Group 43">
                <a:extLst>
                  <a:ext uri="{FF2B5EF4-FFF2-40B4-BE49-F238E27FC236}">
                    <a16:creationId xmlns:a16="http://schemas.microsoft.com/office/drawing/2014/main" id="{918D8D4A-91F6-4FD1-868D-C864B6509685}"/>
                  </a:ext>
                </a:extLst>
              </p:cNvPr>
              <p:cNvGrpSpPr>
                <a:grpSpLocks/>
              </p:cNvGrpSpPr>
              <p:nvPr/>
            </p:nvGrpSpPr>
            <p:grpSpPr bwMode="auto">
              <a:xfrm>
                <a:off x="3888" y="1632"/>
                <a:ext cx="528" cy="816"/>
                <a:chOff x="2784" y="2256"/>
                <a:chExt cx="528" cy="816"/>
              </a:xfrm>
            </p:grpSpPr>
            <p:sp>
              <p:nvSpPr>
                <p:cNvPr id="33" name="AutoShape 44">
                  <a:extLst>
                    <a:ext uri="{FF2B5EF4-FFF2-40B4-BE49-F238E27FC236}">
                      <a16:creationId xmlns:a16="http://schemas.microsoft.com/office/drawing/2014/main" id="{C2129429-FAB4-4EA5-8EA7-ADB147B35215}"/>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34" name="AutoShape 45">
                  <a:extLst>
                    <a:ext uri="{FF2B5EF4-FFF2-40B4-BE49-F238E27FC236}">
                      <a16:creationId xmlns:a16="http://schemas.microsoft.com/office/drawing/2014/main" id="{22523A5B-73AD-43DE-A855-DBC2470E5EE0}"/>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grpSp>
      <p:grpSp>
        <p:nvGrpSpPr>
          <p:cNvPr id="49" name="Group 46">
            <a:extLst>
              <a:ext uri="{FF2B5EF4-FFF2-40B4-BE49-F238E27FC236}">
                <a16:creationId xmlns:a16="http://schemas.microsoft.com/office/drawing/2014/main" id="{3555246D-8F60-497B-A75E-027A6F665271}"/>
              </a:ext>
            </a:extLst>
          </p:cNvPr>
          <p:cNvGrpSpPr>
            <a:grpSpLocks/>
          </p:cNvGrpSpPr>
          <p:nvPr/>
        </p:nvGrpSpPr>
        <p:grpSpPr bwMode="auto">
          <a:xfrm>
            <a:off x="7748069" y="2975405"/>
            <a:ext cx="1143000" cy="2667000"/>
            <a:chOff x="2784" y="1392"/>
            <a:chExt cx="720" cy="1680"/>
          </a:xfrm>
        </p:grpSpPr>
        <p:grpSp>
          <p:nvGrpSpPr>
            <p:cNvPr id="50" name="Group 47">
              <a:extLst>
                <a:ext uri="{FF2B5EF4-FFF2-40B4-BE49-F238E27FC236}">
                  <a16:creationId xmlns:a16="http://schemas.microsoft.com/office/drawing/2014/main" id="{91F2D050-7F01-4198-8091-C221F9EE46BC}"/>
                </a:ext>
              </a:extLst>
            </p:cNvPr>
            <p:cNvGrpSpPr>
              <a:grpSpLocks/>
            </p:cNvGrpSpPr>
            <p:nvPr/>
          </p:nvGrpSpPr>
          <p:grpSpPr bwMode="auto">
            <a:xfrm>
              <a:off x="2976" y="1392"/>
              <a:ext cx="528" cy="1488"/>
              <a:chOff x="3888" y="1632"/>
              <a:chExt cx="528" cy="1488"/>
            </a:xfrm>
          </p:grpSpPr>
          <p:grpSp>
            <p:nvGrpSpPr>
              <p:cNvPr id="65" name="Group 48">
                <a:extLst>
                  <a:ext uri="{FF2B5EF4-FFF2-40B4-BE49-F238E27FC236}">
                    <a16:creationId xmlns:a16="http://schemas.microsoft.com/office/drawing/2014/main" id="{6C898E21-5595-412F-B1F0-75EDBEF5FA93}"/>
                  </a:ext>
                </a:extLst>
              </p:cNvPr>
              <p:cNvGrpSpPr>
                <a:grpSpLocks/>
              </p:cNvGrpSpPr>
              <p:nvPr/>
            </p:nvGrpSpPr>
            <p:grpSpPr bwMode="auto">
              <a:xfrm>
                <a:off x="3888" y="2304"/>
                <a:ext cx="528" cy="816"/>
                <a:chOff x="2784" y="2256"/>
                <a:chExt cx="528" cy="816"/>
              </a:xfrm>
            </p:grpSpPr>
            <p:sp>
              <p:nvSpPr>
                <p:cNvPr id="69" name="AutoShape 49">
                  <a:extLst>
                    <a:ext uri="{FF2B5EF4-FFF2-40B4-BE49-F238E27FC236}">
                      <a16:creationId xmlns:a16="http://schemas.microsoft.com/office/drawing/2014/main" id="{D7137B8D-B89E-45DF-9CD6-94992CEBB357}"/>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70" name="AutoShape 50">
                  <a:extLst>
                    <a:ext uri="{FF2B5EF4-FFF2-40B4-BE49-F238E27FC236}">
                      <a16:creationId xmlns:a16="http://schemas.microsoft.com/office/drawing/2014/main" id="{4DF380D5-D704-4408-A261-A4C96A58E3FE}"/>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66" name="Group 51">
                <a:extLst>
                  <a:ext uri="{FF2B5EF4-FFF2-40B4-BE49-F238E27FC236}">
                    <a16:creationId xmlns:a16="http://schemas.microsoft.com/office/drawing/2014/main" id="{A33B764D-F2CE-4591-B3CF-6CC81F5BFA0B}"/>
                  </a:ext>
                </a:extLst>
              </p:cNvPr>
              <p:cNvGrpSpPr>
                <a:grpSpLocks/>
              </p:cNvGrpSpPr>
              <p:nvPr/>
            </p:nvGrpSpPr>
            <p:grpSpPr bwMode="auto">
              <a:xfrm>
                <a:off x="3888" y="1632"/>
                <a:ext cx="528" cy="816"/>
                <a:chOff x="2784" y="2256"/>
                <a:chExt cx="528" cy="816"/>
              </a:xfrm>
            </p:grpSpPr>
            <p:sp>
              <p:nvSpPr>
                <p:cNvPr id="67" name="AutoShape 52">
                  <a:extLst>
                    <a:ext uri="{FF2B5EF4-FFF2-40B4-BE49-F238E27FC236}">
                      <a16:creationId xmlns:a16="http://schemas.microsoft.com/office/drawing/2014/main" id="{8A936888-5C2F-4406-970D-0D7E80D4E2E9}"/>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68" name="AutoShape 53">
                  <a:extLst>
                    <a:ext uri="{FF2B5EF4-FFF2-40B4-BE49-F238E27FC236}">
                      <a16:creationId xmlns:a16="http://schemas.microsoft.com/office/drawing/2014/main" id="{46692A3A-9C26-48BA-9479-EFA8DBA98437}"/>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grpSp>
          <p:nvGrpSpPr>
            <p:cNvPr id="51" name="Group 54">
              <a:extLst>
                <a:ext uri="{FF2B5EF4-FFF2-40B4-BE49-F238E27FC236}">
                  <a16:creationId xmlns:a16="http://schemas.microsoft.com/office/drawing/2014/main" id="{40B2F757-55E5-411C-8213-CBFFDD99C5C1}"/>
                </a:ext>
              </a:extLst>
            </p:cNvPr>
            <p:cNvGrpSpPr>
              <a:grpSpLocks/>
            </p:cNvGrpSpPr>
            <p:nvPr/>
          </p:nvGrpSpPr>
          <p:grpSpPr bwMode="auto">
            <a:xfrm>
              <a:off x="2880" y="1488"/>
              <a:ext cx="528" cy="1488"/>
              <a:chOff x="3888" y="1632"/>
              <a:chExt cx="528" cy="1488"/>
            </a:xfrm>
          </p:grpSpPr>
          <p:grpSp>
            <p:nvGrpSpPr>
              <p:cNvPr id="59" name="Group 55">
                <a:extLst>
                  <a:ext uri="{FF2B5EF4-FFF2-40B4-BE49-F238E27FC236}">
                    <a16:creationId xmlns:a16="http://schemas.microsoft.com/office/drawing/2014/main" id="{5A1741EC-A283-4A39-B067-A44FD6A154AC}"/>
                  </a:ext>
                </a:extLst>
              </p:cNvPr>
              <p:cNvGrpSpPr>
                <a:grpSpLocks/>
              </p:cNvGrpSpPr>
              <p:nvPr/>
            </p:nvGrpSpPr>
            <p:grpSpPr bwMode="auto">
              <a:xfrm>
                <a:off x="3888" y="2304"/>
                <a:ext cx="528" cy="816"/>
                <a:chOff x="2784" y="2256"/>
                <a:chExt cx="528" cy="816"/>
              </a:xfrm>
            </p:grpSpPr>
            <p:sp>
              <p:nvSpPr>
                <p:cNvPr id="63" name="AutoShape 56">
                  <a:extLst>
                    <a:ext uri="{FF2B5EF4-FFF2-40B4-BE49-F238E27FC236}">
                      <a16:creationId xmlns:a16="http://schemas.microsoft.com/office/drawing/2014/main" id="{5FD39E15-6D27-44A3-975D-051B7F4807BC}"/>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64" name="AutoShape 57">
                  <a:extLst>
                    <a:ext uri="{FF2B5EF4-FFF2-40B4-BE49-F238E27FC236}">
                      <a16:creationId xmlns:a16="http://schemas.microsoft.com/office/drawing/2014/main" id="{489549F9-137A-43C5-8C49-DB39F105A583}"/>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60" name="Group 58">
                <a:extLst>
                  <a:ext uri="{FF2B5EF4-FFF2-40B4-BE49-F238E27FC236}">
                    <a16:creationId xmlns:a16="http://schemas.microsoft.com/office/drawing/2014/main" id="{4628613C-8146-4F89-B86E-90B18F171423}"/>
                  </a:ext>
                </a:extLst>
              </p:cNvPr>
              <p:cNvGrpSpPr>
                <a:grpSpLocks/>
              </p:cNvGrpSpPr>
              <p:nvPr/>
            </p:nvGrpSpPr>
            <p:grpSpPr bwMode="auto">
              <a:xfrm>
                <a:off x="3888" y="1632"/>
                <a:ext cx="528" cy="816"/>
                <a:chOff x="2784" y="2256"/>
                <a:chExt cx="528" cy="816"/>
              </a:xfrm>
            </p:grpSpPr>
            <p:sp>
              <p:nvSpPr>
                <p:cNvPr id="61" name="AutoShape 59">
                  <a:extLst>
                    <a:ext uri="{FF2B5EF4-FFF2-40B4-BE49-F238E27FC236}">
                      <a16:creationId xmlns:a16="http://schemas.microsoft.com/office/drawing/2014/main" id="{0E1ED017-7AEA-4C3D-BC5B-589FC85739CE}"/>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62" name="AutoShape 60">
                  <a:extLst>
                    <a:ext uri="{FF2B5EF4-FFF2-40B4-BE49-F238E27FC236}">
                      <a16:creationId xmlns:a16="http://schemas.microsoft.com/office/drawing/2014/main" id="{B3C70368-B048-4980-AC8B-3643B59A0797}"/>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grpSp>
          <p:nvGrpSpPr>
            <p:cNvPr id="52" name="Group 61">
              <a:extLst>
                <a:ext uri="{FF2B5EF4-FFF2-40B4-BE49-F238E27FC236}">
                  <a16:creationId xmlns:a16="http://schemas.microsoft.com/office/drawing/2014/main" id="{21215A75-44A7-4E59-AC26-CFC21525A073}"/>
                </a:ext>
              </a:extLst>
            </p:cNvPr>
            <p:cNvGrpSpPr>
              <a:grpSpLocks/>
            </p:cNvGrpSpPr>
            <p:nvPr/>
          </p:nvGrpSpPr>
          <p:grpSpPr bwMode="auto">
            <a:xfrm>
              <a:off x="2784" y="1584"/>
              <a:ext cx="528" cy="1488"/>
              <a:chOff x="3888" y="1632"/>
              <a:chExt cx="528" cy="1488"/>
            </a:xfrm>
          </p:grpSpPr>
          <p:grpSp>
            <p:nvGrpSpPr>
              <p:cNvPr id="53" name="Group 62">
                <a:extLst>
                  <a:ext uri="{FF2B5EF4-FFF2-40B4-BE49-F238E27FC236}">
                    <a16:creationId xmlns:a16="http://schemas.microsoft.com/office/drawing/2014/main" id="{5D9744DF-EF0E-4165-BFCE-1106A5901469}"/>
                  </a:ext>
                </a:extLst>
              </p:cNvPr>
              <p:cNvGrpSpPr>
                <a:grpSpLocks/>
              </p:cNvGrpSpPr>
              <p:nvPr/>
            </p:nvGrpSpPr>
            <p:grpSpPr bwMode="auto">
              <a:xfrm>
                <a:off x="3888" y="2304"/>
                <a:ext cx="528" cy="816"/>
                <a:chOff x="2784" y="2256"/>
                <a:chExt cx="528" cy="816"/>
              </a:xfrm>
            </p:grpSpPr>
            <p:sp>
              <p:nvSpPr>
                <p:cNvPr id="57" name="AutoShape 63">
                  <a:extLst>
                    <a:ext uri="{FF2B5EF4-FFF2-40B4-BE49-F238E27FC236}">
                      <a16:creationId xmlns:a16="http://schemas.microsoft.com/office/drawing/2014/main" id="{F6CD4797-BE95-4AAF-814C-5A2FD3C8BF3D}"/>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58" name="AutoShape 64">
                  <a:extLst>
                    <a:ext uri="{FF2B5EF4-FFF2-40B4-BE49-F238E27FC236}">
                      <a16:creationId xmlns:a16="http://schemas.microsoft.com/office/drawing/2014/main" id="{AD60BD8E-DDCC-4E06-A2F5-F9DA63558E5E}"/>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54" name="Group 65">
                <a:extLst>
                  <a:ext uri="{FF2B5EF4-FFF2-40B4-BE49-F238E27FC236}">
                    <a16:creationId xmlns:a16="http://schemas.microsoft.com/office/drawing/2014/main" id="{19AA5DF3-51A3-4A9A-BBE3-1024929B063B}"/>
                  </a:ext>
                </a:extLst>
              </p:cNvPr>
              <p:cNvGrpSpPr>
                <a:grpSpLocks/>
              </p:cNvGrpSpPr>
              <p:nvPr/>
            </p:nvGrpSpPr>
            <p:grpSpPr bwMode="auto">
              <a:xfrm>
                <a:off x="3888" y="1632"/>
                <a:ext cx="528" cy="816"/>
                <a:chOff x="2784" y="2256"/>
                <a:chExt cx="528" cy="816"/>
              </a:xfrm>
            </p:grpSpPr>
            <p:sp>
              <p:nvSpPr>
                <p:cNvPr id="55" name="AutoShape 66">
                  <a:extLst>
                    <a:ext uri="{FF2B5EF4-FFF2-40B4-BE49-F238E27FC236}">
                      <a16:creationId xmlns:a16="http://schemas.microsoft.com/office/drawing/2014/main" id="{114679C3-0C75-44FD-B805-A0978758A906}"/>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56" name="AutoShape 67">
                  <a:extLst>
                    <a:ext uri="{FF2B5EF4-FFF2-40B4-BE49-F238E27FC236}">
                      <a16:creationId xmlns:a16="http://schemas.microsoft.com/office/drawing/2014/main" id="{20632318-1549-4B27-AB7A-A7BA1B11687F}"/>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grpSp>
      <p:grpSp>
        <p:nvGrpSpPr>
          <p:cNvPr id="71" name="Group 68">
            <a:extLst>
              <a:ext uri="{FF2B5EF4-FFF2-40B4-BE49-F238E27FC236}">
                <a16:creationId xmlns:a16="http://schemas.microsoft.com/office/drawing/2014/main" id="{47760EE1-24E3-4A60-B8DC-4C86085C6CAF}"/>
              </a:ext>
            </a:extLst>
          </p:cNvPr>
          <p:cNvGrpSpPr>
            <a:grpSpLocks/>
          </p:cNvGrpSpPr>
          <p:nvPr/>
        </p:nvGrpSpPr>
        <p:grpSpPr bwMode="auto">
          <a:xfrm>
            <a:off x="8357669" y="2975405"/>
            <a:ext cx="1143000" cy="2667000"/>
            <a:chOff x="2784" y="1392"/>
            <a:chExt cx="720" cy="1680"/>
          </a:xfrm>
        </p:grpSpPr>
        <p:grpSp>
          <p:nvGrpSpPr>
            <p:cNvPr id="72" name="Group 69">
              <a:extLst>
                <a:ext uri="{FF2B5EF4-FFF2-40B4-BE49-F238E27FC236}">
                  <a16:creationId xmlns:a16="http://schemas.microsoft.com/office/drawing/2014/main" id="{31E3BEB6-66B1-478D-9E8B-EB973F924B1E}"/>
                </a:ext>
              </a:extLst>
            </p:cNvPr>
            <p:cNvGrpSpPr>
              <a:grpSpLocks/>
            </p:cNvGrpSpPr>
            <p:nvPr/>
          </p:nvGrpSpPr>
          <p:grpSpPr bwMode="auto">
            <a:xfrm>
              <a:off x="2976" y="1392"/>
              <a:ext cx="528" cy="1488"/>
              <a:chOff x="3888" y="1632"/>
              <a:chExt cx="528" cy="1488"/>
            </a:xfrm>
          </p:grpSpPr>
          <p:grpSp>
            <p:nvGrpSpPr>
              <p:cNvPr id="87" name="Group 70">
                <a:extLst>
                  <a:ext uri="{FF2B5EF4-FFF2-40B4-BE49-F238E27FC236}">
                    <a16:creationId xmlns:a16="http://schemas.microsoft.com/office/drawing/2014/main" id="{5AFA5674-C29A-47E8-A6B4-10493373FEEB}"/>
                  </a:ext>
                </a:extLst>
              </p:cNvPr>
              <p:cNvGrpSpPr>
                <a:grpSpLocks/>
              </p:cNvGrpSpPr>
              <p:nvPr/>
            </p:nvGrpSpPr>
            <p:grpSpPr bwMode="auto">
              <a:xfrm>
                <a:off x="3888" y="2304"/>
                <a:ext cx="528" cy="816"/>
                <a:chOff x="2784" y="2256"/>
                <a:chExt cx="528" cy="816"/>
              </a:xfrm>
            </p:grpSpPr>
            <p:sp>
              <p:nvSpPr>
                <p:cNvPr id="91" name="AutoShape 71">
                  <a:extLst>
                    <a:ext uri="{FF2B5EF4-FFF2-40B4-BE49-F238E27FC236}">
                      <a16:creationId xmlns:a16="http://schemas.microsoft.com/office/drawing/2014/main" id="{3DEBEDA9-218C-4BB1-A68E-18B2218CB5A7}"/>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92" name="AutoShape 72">
                  <a:extLst>
                    <a:ext uri="{FF2B5EF4-FFF2-40B4-BE49-F238E27FC236}">
                      <a16:creationId xmlns:a16="http://schemas.microsoft.com/office/drawing/2014/main" id="{7974F62F-4188-4A71-B82F-CD85EFE3B433}"/>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88" name="Group 73">
                <a:extLst>
                  <a:ext uri="{FF2B5EF4-FFF2-40B4-BE49-F238E27FC236}">
                    <a16:creationId xmlns:a16="http://schemas.microsoft.com/office/drawing/2014/main" id="{52C357A5-6CC1-4223-9C11-89ECBCFA9D2B}"/>
                  </a:ext>
                </a:extLst>
              </p:cNvPr>
              <p:cNvGrpSpPr>
                <a:grpSpLocks/>
              </p:cNvGrpSpPr>
              <p:nvPr/>
            </p:nvGrpSpPr>
            <p:grpSpPr bwMode="auto">
              <a:xfrm>
                <a:off x="3888" y="1632"/>
                <a:ext cx="528" cy="816"/>
                <a:chOff x="2784" y="2256"/>
                <a:chExt cx="528" cy="816"/>
              </a:xfrm>
            </p:grpSpPr>
            <p:sp>
              <p:nvSpPr>
                <p:cNvPr id="89" name="AutoShape 74">
                  <a:extLst>
                    <a:ext uri="{FF2B5EF4-FFF2-40B4-BE49-F238E27FC236}">
                      <a16:creationId xmlns:a16="http://schemas.microsoft.com/office/drawing/2014/main" id="{B5AC6D6D-3A18-419C-BC38-4533519BB275}"/>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90" name="AutoShape 75">
                  <a:extLst>
                    <a:ext uri="{FF2B5EF4-FFF2-40B4-BE49-F238E27FC236}">
                      <a16:creationId xmlns:a16="http://schemas.microsoft.com/office/drawing/2014/main" id="{8C67E172-6F83-44F1-8678-45111F4AFEDD}"/>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grpSp>
          <p:nvGrpSpPr>
            <p:cNvPr id="73" name="Group 76">
              <a:extLst>
                <a:ext uri="{FF2B5EF4-FFF2-40B4-BE49-F238E27FC236}">
                  <a16:creationId xmlns:a16="http://schemas.microsoft.com/office/drawing/2014/main" id="{0110AFEB-332E-4C3F-BD00-06771D2504EE}"/>
                </a:ext>
              </a:extLst>
            </p:cNvPr>
            <p:cNvGrpSpPr>
              <a:grpSpLocks/>
            </p:cNvGrpSpPr>
            <p:nvPr/>
          </p:nvGrpSpPr>
          <p:grpSpPr bwMode="auto">
            <a:xfrm>
              <a:off x="2880" y="1488"/>
              <a:ext cx="528" cy="1488"/>
              <a:chOff x="3888" y="1632"/>
              <a:chExt cx="528" cy="1488"/>
            </a:xfrm>
          </p:grpSpPr>
          <p:grpSp>
            <p:nvGrpSpPr>
              <p:cNvPr id="81" name="Group 77">
                <a:extLst>
                  <a:ext uri="{FF2B5EF4-FFF2-40B4-BE49-F238E27FC236}">
                    <a16:creationId xmlns:a16="http://schemas.microsoft.com/office/drawing/2014/main" id="{8D4A5659-A4A0-4E9F-8463-948EE62B68A5}"/>
                  </a:ext>
                </a:extLst>
              </p:cNvPr>
              <p:cNvGrpSpPr>
                <a:grpSpLocks/>
              </p:cNvGrpSpPr>
              <p:nvPr/>
            </p:nvGrpSpPr>
            <p:grpSpPr bwMode="auto">
              <a:xfrm>
                <a:off x="3888" y="2304"/>
                <a:ext cx="528" cy="816"/>
                <a:chOff x="2784" y="2256"/>
                <a:chExt cx="528" cy="816"/>
              </a:xfrm>
            </p:grpSpPr>
            <p:sp>
              <p:nvSpPr>
                <p:cNvPr id="85" name="AutoShape 78">
                  <a:extLst>
                    <a:ext uri="{FF2B5EF4-FFF2-40B4-BE49-F238E27FC236}">
                      <a16:creationId xmlns:a16="http://schemas.microsoft.com/office/drawing/2014/main" id="{754E471C-B4E2-40DC-B2CD-FDE91441CBC2}"/>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86" name="AutoShape 79">
                  <a:extLst>
                    <a:ext uri="{FF2B5EF4-FFF2-40B4-BE49-F238E27FC236}">
                      <a16:creationId xmlns:a16="http://schemas.microsoft.com/office/drawing/2014/main" id="{89F52A70-023C-4544-88FF-3684B7C65CC9}"/>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82" name="Group 80">
                <a:extLst>
                  <a:ext uri="{FF2B5EF4-FFF2-40B4-BE49-F238E27FC236}">
                    <a16:creationId xmlns:a16="http://schemas.microsoft.com/office/drawing/2014/main" id="{DF08461D-4DE7-4875-98D5-29F4D1D53CCD}"/>
                  </a:ext>
                </a:extLst>
              </p:cNvPr>
              <p:cNvGrpSpPr>
                <a:grpSpLocks/>
              </p:cNvGrpSpPr>
              <p:nvPr/>
            </p:nvGrpSpPr>
            <p:grpSpPr bwMode="auto">
              <a:xfrm>
                <a:off x="3888" y="1632"/>
                <a:ext cx="528" cy="816"/>
                <a:chOff x="2784" y="2256"/>
                <a:chExt cx="528" cy="816"/>
              </a:xfrm>
            </p:grpSpPr>
            <p:sp>
              <p:nvSpPr>
                <p:cNvPr id="83" name="AutoShape 81">
                  <a:extLst>
                    <a:ext uri="{FF2B5EF4-FFF2-40B4-BE49-F238E27FC236}">
                      <a16:creationId xmlns:a16="http://schemas.microsoft.com/office/drawing/2014/main" id="{E815F3DB-EC7C-4996-B005-248C1AD529AC}"/>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84" name="AutoShape 82">
                  <a:extLst>
                    <a:ext uri="{FF2B5EF4-FFF2-40B4-BE49-F238E27FC236}">
                      <a16:creationId xmlns:a16="http://schemas.microsoft.com/office/drawing/2014/main" id="{A1728167-9E4B-4917-BD20-F35417EA9483}"/>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grpSp>
          <p:nvGrpSpPr>
            <p:cNvPr id="74" name="Group 83">
              <a:extLst>
                <a:ext uri="{FF2B5EF4-FFF2-40B4-BE49-F238E27FC236}">
                  <a16:creationId xmlns:a16="http://schemas.microsoft.com/office/drawing/2014/main" id="{3A6F26A5-0729-4F2B-B008-8E194525371B}"/>
                </a:ext>
              </a:extLst>
            </p:cNvPr>
            <p:cNvGrpSpPr>
              <a:grpSpLocks/>
            </p:cNvGrpSpPr>
            <p:nvPr/>
          </p:nvGrpSpPr>
          <p:grpSpPr bwMode="auto">
            <a:xfrm>
              <a:off x="2784" y="1584"/>
              <a:ext cx="528" cy="1488"/>
              <a:chOff x="3888" y="1632"/>
              <a:chExt cx="528" cy="1488"/>
            </a:xfrm>
          </p:grpSpPr>
          <p:grpSp>
            <p:nvGrpSpPr>
              <p:cNvPr id="75" name="Group 84">
                <a:extLst>
                  <a:ext uri="{FF2B5EF4-FFF2-40B4-BE49-F238E27FC236}">
                    <a16:creationId xmlns:a16="http://schemas.microsoft.com/office/drawing/2014/main" id="{2F90F00C-2451-457F-9B4A-D25250AD29BA}"/>
                  </a:ext>
                </a:extLst>
              </p:cNvPr>
              <p:cNvGrpSpPr>
                <a:grpSpLocks/>
              </p:cNvGrpSpPr>
              <p:nvPr/>
            </p:nvGrpSpPr>
            <p:grpSpPr bwMode="auto">
              <a:xfrm>
                <a:off x="3888" y="2304"/>
                <a:ext cx="528" cy="816"/>
                <a:chOff x="2784" y="2256"/>
                <a:chExt cx="528" cy="816"/>
              </a:xfrm>
            </p:grpSpPr>
            <p:sp>
              <p:nvSpPr>
                <p:cNvPr id="79" name="AutoShape 85">
                  <a:extLst>
                    <a:ext uri="{FF2B5EF4-FFF2-40B4-BE49-F238E27FC236}">
                      <a16:creationId xmlns:a16="http://schemas.microsoft.com/office/drawing/2014/main" id="{A2901C6C-1999-4169-A0D4-CB14121C902F}"/>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80" name="AutoShape 86">
                  <a:extLst>
                    <a:ext uri="{FF2B5EF4-FFF2-40B4-BE49-F238E27FC236}">
                      <a16:creationId xmlns:a16="http://schemas.microsoft.com/office/drawing/2014/main" id="{A8C4ECCC-0334-4698-A9CB-B49A113552C1}"/>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76" name="Group 87">
                <a:extLst>
                  <a:ext uri="{FF2B5EF4-FFF2-40B4-BE49-F238E27FC236}">
                    <a16:creationId xmlns:a16="http://schemas.microsoft.com/office/drawing/2014/main" id="{34B36E50-C208-4A59-BFFA-BCC4719C40E7}"/>
                  </a:ext>
                </a:extLst>
              </p:cNvPr>
              <p:cNvGrpSpPr>
                <a:grpSpLocks/>
              </p:cNvGrpSpPr>
              <p:nvPr/>
            </p:nvGrpSpPr>
            <p:grpSpPr bwMode="auto">
              <a:xfrm>
                <a:off x="3888" y="1632"/>
                <a:ext cx="528" cy="816"/>
                <a:chOff x="2784" y="2256"/>
                <a:chExt cx="528" cy="816"/>
              </a:xfrm>
            </p:grpSpPr>
            <p:sp>
              <p:nvSpPr>
                <p:cNvPr id="77" name="AutoShape 88">
                  <a:extLst>
                    <a:ext uri="{FF2B5EF4-FFF2-40B4-BE49-F238E27FC236}">
                      <a16:creationId xmlns:a16="http://schemas.microsoft.com/office/drawing/2014/main" id="{5453B614-7149-4A9A-9762-28F447201DCB}"/>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78" name="AutoShape 89">
                  <a:extLst>
                    <a:ext uri="{FF2B5EF4-FFF2-40B4-BE49-F238E27FC236}">
                      <a16:creationId xmlns:a16="http://schemas.microsoft.com/office/drawing/2014/main" id="{1CCE31C4-EE68-4A32-8788-624CA91D0A66}"/>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grpSp>
      <p:sp>
        <p:nvSpPr>
          <p:cNvPr id="93" name="AutoShape 90">
            <a:extLst>
              <a:ext uri="{FF2B5EF4-FFF2-40B4-BE49-F238E27FC236}">
                <a16:creationId xmlns:a16="http://schemas.microsoft.com/office/drawing/2014/main" id="{6251F1CC-4E0B-472F-AB56-620024D9376E}"/>
              </a:ext>
            </a:extLst>
          </p:cNvPr>
          <p:cNvSpPr>
            <a:spLocks noChangeArrowheads="1"/>
          </p:cNvSpPr>
          <p:nvPr/>
        </p:nvSpPr>
        <p:spPr bwMode="auto">
          <a:xfrm>
            <a:off x="6376469" y="5032805"/>
            <a:ext cx="838200" cy="76200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20</a:t>
            </a:r>
          </a:p>
        </p:txBody>
      </p:sp>
      <p:sp>
        <p:nvSpPr>
          <p:cNvPr id="94" name="AutoShape 91">
            <a:extLst>
              <a:ext uri="{FF2B5EF4-FFF2-40B4-BE49-F238E27FC236}">
                <a16:creationId xmlns:a16="http://schemas.microsoft.com/office/drawing/2014/main" id="{EAC3BE09-0F19-486C-9A62-EF591D93576E}"/>
              </a:ext>
            </a:extLst>
          </p:cNvPr>
          <p:cNvSpPr>
            <a:spLocks noChangeArrowheads="1"/>
          </p:cNvSpPr>
          <p:nvPr/>
        </p:nvSpPr>
        <p:spPr bwMode="auto">
          <a:xfrm>
            <a:off x="6986069" y="5032805"/>
            <a:ext cx="838200" cy="76200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29</a:t>
            </a:r>
          </a:p>
        </p:txBody>
      </p:sp>
      <p:sp>
        <p:nvSpPr>
          <p:cNvPr id="95" name="AutoShape 92">
            <a:extLst>
              <a:ext uri="{FF2B5EF4-FFF2-40B4-BE49-F238E27FC236}">
                <a16:creationId xmlns:a16="http://schemas.microsoft.com/office/drawing/2014/main" id="{B48D1C0B-C6A4-47C1-B2D0-561296ED1846}"/>
              </a:ext>
            </a:extLst>
          </p:cNvPr>
          <p:cNvSpPr>
            <a:spLocks noChangeArrowheads="1"/>
          </p:cNvSpPr>
          <p:nvPr/>
        </p:nvSpPr>
        <p:spPr bwMode="auto">
          <a:xfrm>
            <a:off x="7595669" y="5032805"/>
            <a:ext cx="838200" cy="76200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40</a:t>
            </a:r>
          </a:p>
        </p:txBody>
      </p:sp>
      <p:sp>
        <p:nvSpPr>
          <p:cNvPr id="96" name="AutoShape 93">
            <a:extLst>
              <a:ext uri="{FF2B5EF4-FFF2-40B4-BE49-F238E27FC236}">
                <a16:creationId xmlns:a16="http://schemas.microsoft.com/office/drawing/2014/main" id="{FF9336B4-48B2-465B-984F-9C033D65C431}"/>
              </a:ext>
            </a:extLst>
          </p:cNvPr>
          <p:cNvSpPr>
            <a:spLocks noChangeArrowheads="1"/>
          </p:cNvSpPr>
          <p:nvPr/>
        </p:nvSpPr>
        <p:spPr bwMode="auto">
          <a:xfrm>
            <a:off x="8205269" y="5032805"/>
            <a:ext cx="838200" cy="76200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35</a:t>
            </a:r>
          </a:p>
        </p:txBody>
      </p:sp>
      <p:grpSp>
        <p:nvGrpSpPr>
          <p:cNvPr id="97" name="Group 94">
            <a:extLst>
              <a:ext uri="{FF2B5EF4-FFF2-40B4-BE49-F238E27FC236}">
                <a16:creationId xmlns:a16="http://schemas.microsoft.com/office/drawing/2014/main" id="{81AF760C-32E1-46AC-BE60-9052E99ECF0D}"/>
              </a:ext>
            </a:extLst>
          </p:cNvPr>
          <p:cNvGrpSpPr>
            <a:grpSpLocks/>
          </p:cNvGrpSpPr>
          <p:nvPr/>
        </p:nvGrpSpPr>
        <p:grpSpPr bwMode="auto">
          <a:xfrm>
            <a:off x="6376469" y="4499405"/>
            <a:ext cx="2667000" cy="762000"/>
            <a:chOff x="1536" y="2688"/>
            <a:chExt cx="1680" cy="480"/>
          </a:xfrm>
        </p:grpSpPr>
        <p:sp>
          <p:nvSpPr>
            <p:cNvPr id="98" name="AutoShape 95">
              <a:extLst>
                <a:ext uri="{FF2B5EF4-FFF2-40B4-BE49-F238E27FC236}">
                  <a16:creationId xmlns:a16="http://schemas.microsoft.com/office/drawing/2014/main" id="{AA94BEE1-88DD-4BB2-8F97-21D6C354DD42}"/>
                </a:ext>
              </a:extLst>
            </p:cNvPr>
            <p:cNvSpPr>
              <a:spLocks noChangeArrowheads="1"/>
            </p:cNvSpPr>
            <p:nvPr/>
          </p:nvSpPr>
          <p:spPr bwMode="auto">
            <a:xfrm>
              <a:off x="1536"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50</a:t>
              </a:r>
            </a:p>
          </p:txBody>
        </p:sp>
        <p:sp>
          <p:nvSpPr>
            <p:cNvPr id="99" name="AutoShape 96">
              <a:extLst>
                <a:ext uri="{FF2B5EF4-FFF2-40B4-BE49-F238E27FC236}">
                  <a16:creationId xmlns:a16="http://schemas.microsoft.com/office/drawing/2014/main" id="{8F2F4B15-825D-4DFA-93FA-72B7227A2E18}"/>
                </a:ext>
              </a:extLst>
            </p:cNvPr>
            <p:cNvSpPr>
              <a:spLocks noChangeArrowheads="1"/>
            </p:cNvSpPr>
            <p:nvPr/>
          </p:nvSpPr>
          <p:spPr bwMode="auto">
            <a:xfrm>
              <a:off x="1920"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41</a:t>
              </a:r>
            </a:p>
          </p:txBody>
        </p:sp>
        <p:sp>
          <p:nvSpPr>
            <p:cNvPr id="100" name="AutoShape 97">
              <a:extLst>
                <a:ext uri="{FF2B5EF4-FFF2-40B4-BE49-F238E27FC236}">
                  <a16:creationId xmlns:a16="http://schemas.microsoft.com/office/drawing/2014/main" id="{D771F8F9-97A3-4A1A-9D6E-154077309065}"/>
                </a:ext>
              </a:extLst>
            </p:cNvPr>
            <p:cNvSpPr>
              <a:spLocks noChangeArrowheads="1"/>
            </p:cNvSpPr>
            <p:nvPr/>
          </p:nvSpPr>
          <p:spPr bwMode="auto">
            <a:xfrm>
              <a:off x="2304"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38</a:t>
              </a:r>
            </a:p>
          </p:txBody>
        </p:sp>
        <p:sp>
          <p:nvSpPr>
            <p:cNvPr id="101" name="AutoShape 98">
              <a:extLst>
                <a:ext uri="{FF2B5EF4-FFF2-40B4-BE49-F238E27FC236}">
                  <a16:creationId xmlns:a16="http://schemas.microsoft.com/office/drawing/2014/main" id="{DE97F29B-414F-4900-B4FC-0D44ACA65EBD}"/>
                </a:ext>
              </a:extLst>
            </p:cNvPr>
            <p:cNvSpPr>
              <a:spLocks noChangeArrowheads="1"/>
            </p:cNvSpPr>
            <p:nvPr/>
          </p:nvSpPr>
          <p:spPr bwMode="auto">
            <a:xfrm>
              <a:off x="2688"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37</a:t>
              </a:r>
            </a:p>
          </p:txBody>
        </p:sp>
      </p:grpSp>
      <p:grpSp>
        <p:nvGrpSpPr>
          <p:cNvPr id="102" name="Group 99">
            <a:extLst>
              <a:ext uri="{FF2B5EF4-FFF2-40B4-BE49-F238E27FC236}">
                <a16:creationId xmlns:a16="http://schemas.microsoft.com/office/drawing/2014/main" id="{762FC1EF-C805-4BCA-83A9-97D2680E6DCB}"/>
              </a:ext>
            </a:extLst>
          </p:cNvPr>
          <p:cNvGrpSpPr>
            <a:grpSpLocks/>
          </p:cNvGrpSpPr>
          <p:nvPr/>
        </p:nvGrpSpPr>
        <p:grpSpPr bwMode="auto">
          <a:xfrm>
            <a:off x="6376469" y="3966005"/>
            <a:ext cx="2667000" cy="762000"/>
            <a:chOff x="1536" y="2688"/>
            <a:chExt cx="1680" cy="480"/>
          </a:xfrm>
        </p:grpSpPr>
        <p:sp>
          <p:nvSpPr>
            <p:cNvPr id="103" name="AutoShape 100">
              <a:extLst>
                <a:ext uri="{FF2B5EF4-FFF2-40B4-BE49-F238E27FC236}">
                  <a16:creationId xmlns:a16="http://schemas.microsoft.com/office/drawing/2014/main" id="{49B3DA65-6D8E-4D7C-80E2-C5D30070D095}"/>
                </a:ext>
              </a:extLst>
            </p:cNvPr>
            <p:cNvSpPr>
              <a:spLocks noChangeArrowheads="1"/>
            </p:cNvSpPr>
            <p:nvPr/>
          </p:nvSpPr>
          <p:spPr bwMode="auto">
            <a:xfrm>
              <a:off x="1536"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23</a:t>
              </a:r>
            </a:p>
          </p:txBody>
        </p:sp>
        <p:sp>
          <p:nvSpPr>
            <p:cNvPr id="104" name="AutoShape 101">
              <a:extLst>
                <a:ext uri="{FF2B5EF4-FFF2-40B4-BE49-F238E27FC236}">
                  <a16:creationId xmlns:a16="http://schemas.microsoft.com/office/drawing/2014/main" id="{F68C9287-62DA-482D-954D-A16BCD4CB3FB}"/>
                </a:ext>
              </a:extLst>
            </p:cNvPr>
            <p:cNvSpPr>
              <a:spLocks noChangeArrowheads="1"/>
            </p:cNvSpPr>
            <p:nvPr/>
          </p:nvSpPr>
          <p:spPr bwMode="auto">
            <a:xfrm>
              <a:off x="1920"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21</a:t>
              </a:r>
            </a:p>
          </p:txBody>
        </p:sp>
        <p:sp>
          <p:nvSpPr>
            <p:cNvPr id="105" name="AutoShape 102">
              <a:extLst>
                <a:ext uri="{FF2B5EF4-FFF2-40B4-BE49-F238E27FC236}">
                  <a16:creationId xmlns:a16="http://schemas.microsoft.com/office/drawing/2014/main" id="{3DE1421C-8384-4D86-9A76-7C25CBDCDDF4}"/>
                </a:ext>
              </a:extLst>
            </p:cNvPr>
            <p:cNvSpPr>
              <a:spLocks noChangeArrowheads="1"/>
            </p:cNvSpPr>
            <p:nvPr/>
          </p:nvSpPr>
          <p:spPr bwMode="auto">
            <a:xfrm>
              <a:off x="2304"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dirty="0">
                  <a:latin typeface="Times New Roman" panose="02020603050405020304" pitchFamily="18" charset="0"/>
                </a:rPr>
                <a:t>39</a:t>
              </a:r>
            </a:p>
          </p:txBody>
        </p:sp>
        <p:sp>
          <p:nvSpPr>
            <p:cNvPr id="106" name="AutoShape 103">
              <a:extLst>
                <a:ext uri="{FF2B5EF4-FFF2-40B4-BE49-F238E27FC236}">
                  <a16:creationId xmlns:a16="http://schemas.microsoft.com/office/drawing/2014/main" id="{839A7A39-C17C-4A17-B41A-DB54D9FB3468}"/>
                </a:ext>
              </a:extLst>
            </p:cNvPr>
            <p:cNvSpPr>
              <a:spLocks noChangeArrowheads="1"/>
            </p:cNvSpPr>
            <p:nvPr/>
          </p:nvSpPr>
          <p:spPr bwMode="auto">
            <a:xfrm>
              <a:off x="2688"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34</a:t>
              </a:r>
            </a:p>
          </p:txBody>
        </p:sp>
      </p:grpSp>
      <p:grpSp>
        <p:nvGrpSpPr>
          <p:cNvPr id="107" name="Group 104">
            <a:extLst>
              <a:ext uri="{FF2B5EF4-FFF2-40B4-BE49-F238E27FC236}">
                <a16:creationId xmlns:a16="http://schemas.microsoft.com/office/drawing/2014/main" id="{F1037A84-2C49-4A86-81FF-66575100E6FC}"/>
              </a:ext>
            </a:extLst>
          </p:cNvPr>
          <p:cNvGrpSpPr>
            <a:grpSpLocks/>
          </p:cNvGrpSpPr>
          <p:nvPr/>
        </p:nvGrpSpPr>
        <p:grpSpPr bwMode="auto">
          <a:xfrm>
            <a:off x="6376469" y="3432605"/>
            <a:ext cx="2667000" cy="762000"/>
            <a:chOff x="1536" y="2688"/>
            <a:chExt cx="1680" cy="480"/>
          </a:xfrm>
        </p:grpSpPr>
        <p:sp>
          <p:nvSpPr>
            <p:cNvPr id="108" name="AutoShape 105">
              <a:extLst>
                <a:ext uri="{FF2B5EF4-FFF2-40B4-BE49-F238E27FC236}">
                  <a16:creationId xmlns:a16="http://schemas.microsoft.com/office/drawing/2014/main" id="{06499B4C-C76B-4CEF-986E-5E49960F2B80}"/>
                </a:ext>
              </a:extLst>
            </p:cNvPr>
            <p:cNvSpPr>
              <a:spLocks noChangeArrowheads="1"/>
            </p:cNvSpPr>
            <p:nvPr/>
          </p:nvSpPr>
          <p:spPr bwMode="auto">
            <a:xfrm>
              <a:off x="1536"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26</a:t>
              </a:r>
            </a:p>
          </p:txBody>
        </p:sp>
        <p:sp>
          <p:nvSpPr>
            <p:cNvPr id="109" name="AutoShape 106">
              <a:extLst>
                <a:ext uri="{FF2B5EF4-FFF2-40B4-BE49-F238E27FC236}">
                  <a16:creationId xmlns:a16="http://schemas.microsoft.com/office/drawing/2014/main" id="{73BCDCB3-7DC8-4D25-B905-41E3E33A3C7A}"/>
                </a:ext>
              </a:extLst>
            </p:cNvPr>
            <p:cNvSpPr>
              <a:spLocks noChangeArrowheads="1"/>
            </p:cNvSpPr>
            <p:nvPr/>
          </p:nvSpPr>
          <p:spPr bwMode="auto">
            <a:xfrm>
              <a:off x="1920"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27</a:t>
              </a:r>
            </a:p>
          </p:txBody>
        </p:sp>
        <p:sp>
          <p:nvSpPr>
            <p:cNvPr id="110" name="AutoShape 107">
              <a:extLst>
                <a:ext uri="{FF2B5EF4-FFF2-40B4-BE49-F238E27FC236}">
                  <a16:creationId xmlns:a16="http://schemas.microsoft.com/office/drawing/2014/main" id="{A2946544-6FA9-4950-B62A-3B72703A7B81}"/>
                </a:ext>
              </a:extLst>
            </p:cNvPr>
            <p:cNvSpPr>
              <a:spLocks noChangeArrowheads="1"/>
            </p:cNvSpPr>
            <p:nvPr/>
          </p:nvSpPr>
          <p:spPr bwMode="auto">
            <a:xfrm>
              <a:off x="2304"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36</a:t>
              </a:r>
            </a:p>
          </p:txBody>
        </p:sp>
        <p:sp>
          <p:nvSpPr>
            <p:cNvPr id="111" name="AutoShape 108">
              <a:extLst>
                <a:ext uri="{FF2B5EF4-FFF2-40B4-BE49-F238E27FC236}">
                  <a16:creationId xmlns:a16="http://schemas.microsoft.com/office/drawing/2014/main" id="{E7356591-854F-499C-A685-659AE9E78E97}"/>
                </a:ext>
              </a:extLst>
            </p:cNvPr>
            <p:cNvSpPr>
              <a:spLocks noChangeArrowheads="1"/>
            </p:cNvSpPr>
            <p:nvPr/>
          </p:nvSpPr>
          <p:spPr bwMode="auto">
            <a:xfrm>
              <a:off x="2688"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32</a:t>
              </a:r>
            </a:p>
          </p:txBody>
        </p:sp>
      </p:grpSp>
      <p:sp>
        <p:nvSpPr>
          <p:cNvPr id="112" name="Line 109">
            <a:extLst>
              <a:ext uri="{FF2B5EF4-FFF2-40B4-BE49-F238E27FC236}">
                <a16:creationId xmlns:a16="http://schemas.microsoft.com/office/drawing/2014/main" id="{7505C25F-08CD-42E6-BBCB-271539CF2AD9}"/>
              </a:ext>
            </a:extLst>
          </p:cNvPr>
          <p:cNvSpPr>
            <a:spLocks noChangeShapeType="1"/>
          </p:cNvSpPr>
          <p:nvPr/>
        </p:nvSpPr>
        <p:spPr bwMode="auto">
          <a:xfrm flipV="1">
            <a:off x="6376469" y="2975405"/>
            <a:ext cx="2209800" cy="2819400"/>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 name="Line 110">
            <a:extLst>
              <a:ext uri="{FF2B5EF4-FFF2-40B4-BE49-F238E27FC236}">
                <a16:creationId xmlns:a16="http://schemas.microsoft.com/office/drawing/2014/main" id="{F7E9B741-1499-4DBD-A4E2-D631CE56CD35}"/>
              </a:ext>
            </a:extLst>
          </p:cNvPr>
          <p:cNvSpPr>
            <a:spLocks noChangeShapeType="1"/>
          </p:cNvSpPr>
          <p:nvPr/>
        </p:nvSpPr>
        <p:spPr bwMode="auto">
          <a:xfrm flipV="1">
            <a:off x="8586269" y="2365805"/>
            <a:ext cx="457200" cy="6096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 name="Line 111">
            <a:extLst>
              <a:ext uri="{FF2B5EF4-FFF2-40B4-BE49-F238E27FC236}">
                <a16:creationId xmlns:a16="http://schemas.microsoft.com/office/drawing/2014/main" id="{DA599363-F3CC-44D6-A4EB-B4A421A72B5A}"/>
              </a:ext>
            </a:extLst>
          </p:cNvPr>
          <p:cNvSpPr>
            <a:spLocks noChangeShapeType="1"/>
          </p:cNvSpPr>
          <p:nvPr/>
        </p:nvSpPr>
        <p:spPr bwMode="auto">
          <a:xfrm>
            <a:off x="6376469" y="5794805"/>
            <a:ext cx="43434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 name="Line 112">
            <a:extLst>
              <a:ext uri="{FF2B5EF4-FFF2-40B4-BE49-F238E27FC236}">
                <a16:creationId xmlns:a16="http://schemas.microsoft.com/office/drawing/2014/main" id="{246CBCC3-864A-4A1D-86CB-B3948804B047}"/>
              </a:ext>
            </a:extLst>
          </p:cNvPr>
          <p:cNvSpPr>
            <a:spLocks noChangeShapeType="1"/>
          </p:cNvSpPr>
          <p:nvPr/>
        </p:nvSpPr>
        <p:spPr bwMode="auto">
          <a:xfrm flipH="1" flipV="1">
            <a:off x="6349481" y="2538843"/>
            <a:ext cx="26988" cy="325596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 name="Text Box 113">
            <a:extLst>
              <a:ext uri="{FF2B5EF4-FFF2-40B4-BE49-F238E27FC236}">
                <a16:creationId xmlns:a16="http://schemas.microsoft.com/office/drawing/2014/main" id="{8BA80E31-01E7-4C85-A916-ACDB58351A9A}"/>
              </a:ext>
            </a:extLst>
          </p:cNvPr>
          <p:cNvSpPr txBox="1">
            <a:spLocks noChangeArrowheads="1"/>
          </p:cNvSpPr>
          <p:nvPr/>
        </p:nvSpPr>
        <p:spPr bwMode="auto">
          <a:xfrm>
            <a:off x="10932594" y="5663043"/>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400">
                <a:latin typeface="Times New Roman" panose="02020603050405020304" pitchFamily="18" charset="0"/>
              </a:rPr>
              <a:t>时间</a:t>
            </a:r>
          </a:p>
        </p:txBody>
      </p:sp>
      <p:sp>
        <p:nvSpPr>
          <p:cNvPr id="117" name="Text Box 114">
            <a:extLst>
              <a:ext uri="{FF2B5EF4-FFF2-40B4-BE49-F238E27FC236}">
                <a16:creationId xmlns:a16="http://schemas.microsoft.com/office/drawing/2014/main" id="{E65D9E9B-E47C-43A8-9143-A1AD247B799E}"/>
              </a:ext>
            </a:extLst>
          </p:cNvPr>
          <p:cNvSpPr txBox="1">
            <a:spLocks noChangeArrowheads="1"/>
          </p:cNvSpPr>
          <p:nvPr/>
        </p:nvSpPr>
        <p:spPr bwMode="auto">
          <a:xfrm>
            <a:off x="7933806" y="2303893"/>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400">
                <a:latin typeface="Times New Roman" panose="02020603050405020304" pitchFamily="18" charset="0"/>
              </a:rPr>
              <a:t>产品</a:t>
            </a:r>
          </a:p>
        </p:txBody>
      </p:sp>
      <p:sp>
        <p:nvSpPr>
          <p:cNvPr id="118" name="Text Box 115">
            <a:extLst>
              <a:ext uri="{FF2B5EF4-FFF2-40B4-BE49-F238E27FC236}">
                <a16:creationId xmlns:a16="http://schemas.microsoft.com/office/drawing/2014/main" id="{DFDAE4C9-420F-4572-971B-92A7A49F4EFF}"/>
              </a:ext>
            </a:extLst>
          </p:cNvPr>
          <p:cNvSpPr txBox="1">
            <a:spLocks noChangeArrowheads="1"/>
          </p:cNvSpPr>
          <p:nvPr/>
        </p:nvSpPr>
        <p:spPr bwMode="auto">
          <a:xfrm>
            <a:off x="5485881" y="223086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400" dirty="0">
                <a:latin typeface="Times New Roman" panose="02020603050405020304" pitchFamily="18" charset="0"/>
              </a:rPr>
              <a:t>城市</a:t>
            </a:r>
          </a:p>
        </p:txBody>
      </p:sp>
      <p:sp>
        <p:nvSpPr>
          <p:cNvPr id="119" name="Text Box 116">
            <a:extLst>
              <a:ext uri="{FF2B5EF4-FFF2-40B4-BE49-F238E27FC236}">
                <a16:creationId xmlns:a16="http://schemas.microsoft.com/office/drawing/2014/main" id="{4318006B-9DA4-47A3-BC50-E2076483BF01}"/>
              </a:ext>
            </a:extLst>
          </p:cNvPr>
          <p:cNvSpPr txBox="1">
            <a:spLocks noChangeArrowheads="1"/>
          </p:cNvSpPr>
          <p:nvPr/>
        </p:nvSpPr>
        <p:spPr bwMode="auto">
          <a:xfrm>
            <a:off x="6376469" y="5788455"/>
            <a:ext cx="4889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buFontTx/>
              <a:buNone/>
            </a:pPr>
            <a:r>
              <a:rPr kumimoji="1" lang="zh-CN" altLang="en-US" sz="2000">
                <a:latin typeface="Times New Roman" panose="02020603050405020304" pitchFamily="18" charset="0"/>
              </a:rPr>
              <a:t>一季度</a:t>
            </a:r>
            <a:endParaRPr kumimoji="1" lang="zh-CN" altLang="en-US" sz="2400">
              <a:latin typeface="Times New Roman" panose="02020603050405020304" pitchFamily="18" charset="0"/>
            </a:endParaRPr>
          </a:p>
        </p:txBody>
      </p:sp>
      <p:sp>
        <p:nvSpPr>
          <p:cNvPr id="120" name="Text Box 117">
            <a:extLst>
              <a:ext uri="{FF2B5EF4-FFF2-40B4-BE49-F238E27FC236}">
                <a16:creationId xmlns:a16="http://schemas.microsoft.com/office/drawing/2014/main" id="{B7C12B0B-E551-4DB8-B2D2-57107508D2F1}"/>
              </a:ext>
            </a:extLst>
          </p:cNvPr>
          <p:cNvSpPr txBox="1">
            <a:spLocks noChangeArrowheads="1"/>
          </p:cNvSpPr>
          <p:nvPr/>
        </p:nvSpPr>
        <p:spPr bwMode="auto">
          <a:xfrm>
            <a:off x="7062269" y="5788455"/>
            <a:ext cx="4889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buFontTx/>
              <a:buNone/>
            </a:pPr>
            <a:r>
              <a:rPr kumimoji="1" lang="zh-CN" altLang="en-US" sz="2000">
                <a:latin typeface="Times New Roman" panose="02020603050405020304" pitchFamily="18" charset="0"/>
              </a:rPr>
              <a:t>二季度</a:t>
            </a:r>
            <a:endParaRPr kumimoji="1" lang="zh-CN" altLang="en-US" sz="2400">
              <a:latin typeface="Times New Roman" panose="02020603050405020304" pitchFamily="18" charset="0"/>
            </a:endParaRPr>
          </a:p>
        </p:txBody>
      </p:sp>
      <p:sp>
        <p:nvSpPr>
          <p:cNvPr id="121" name="Text Box 118">
            <a:extLst>
              <a:ext uri="{FF2B5EF4-FFF2-40B4-BE49-F238E27FC236}">
                <a16:creationId xmlns:a16="http://schemas.microsoft.com/office/drawing/2014/main" id="{88EB2636-D4C1-4681-8C4C-1BC0A37768E2}"/>
              </a:ext>
            </a:extLst>
          </p:cNvPr>
          <p:cNvSpPr txBox="1">
            <a:spLocks noChangeArrowheads="1"/>
          </p:cNvSpPr>
          <p:nvPr/>
        </p:nvSpPr>
        <p:spPr bwMode="auto">
          <a:xfrm>
            <a:off x="7671869" y="5788455"/>
            <a:ext cx="4889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buFontTx/>
              <a:buNone/>
            </a:pPr>
            <a:r>
              <a:rPr kumimoji="1" lang="zh-CN" altLang="en-US" sz="2000">
                <a:latin typeface="Times New Roman" panose="02020603050405020304" pitchFamily="18" charset="0"/>
              </a:rPr>
              <a:t>三季度</a:t>
            </a:r>
            <a:endParaRPr kumimoji="1" lang="zh-CN" altLang="en-US" sz="2400">
              <a:latin typeface="Times New Roman" panose="02020603050405020304" pitchFamily="18" charset="0"/>
            </a:endParaRPr>
          </a:p>
        </p:txBody>
      </p:sp>
      <p:sp>
        <p:nvSpPr>
          <p:cNvPr id="122" name="Text Box 119">
            <a:extLst>
              <a:ext uri="{FF2B5EF4-FFF2-40B4-BE49-F238E27FC236}">
                <a16:creationId xmlns:a16="http://schemas.microsoft.com/office/drawing/2014/main" id="{B46293FB-E5F9-492D-8013-4A62B000AB4C}"/>
              </a:ext>
            </a:extLst>
          </p:cNvPr>
          <p:cNvSpPr txBox="1">
            <a:spLocks noChangeArrowheads="1"/>
          </p:cNvSpPr>
          <p:nvPr/>
        </p:nvSpPr>
        <p:spPr bwMode="auto">
          <a:xfrm>
            <a:off x="8281469" y="5788455"/>
            <a:ext cx="4889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buFontTx/>
              <a:buNone/>
            </a:pPr>
            <a:r>
              <a:rPr kumimoji="1" lang="zh-CN" altLang="en-US" sz="2000">
                <a:latin typeface="Times New Roman" panose="02020603050405020304" pitchFamily="18" charset="0"/>
              </a:rPr>
              <a:t>四季度</a:t>
            </a:r>
            <a:endParaRPr kumimoji="1" lang="zh-CN" altLang="en-US" sz="2400">
              <a:latin typeface="Times New Roman" panose="02020603050405020304" pitchFamily="18" charset="0"/>
            </a:endParaRPr>
          </a:p>
        </p:txBody>
      </p:sp>
      <p:sp>
        <p:nvSpPr>
          <p:cNvPr id="123" name="Text Box 120">
            <a:extLst>
              <a:ext uri="{FF2B5EF4-FFF2-40B4-BE49-F238E27FC236}">
                <a16:creationId xmlns:a16="http://schemas.microsoft.com/office/drawing/2014/main" id="{39B3DBFC-F69C-49D0-A170-A24D8954F421}"/>
              </a:ext>
            </a:extLst>
          </p:cNvPr>
          <p:cNvSpPr txBox="1">
            <a:spLocks noChangeArrowheads="1"/>
          </p:cNvSpPr>
          <p:nvPr/>
        </p:nvSpPr>
        <p:spPr bwMode="auto">
          <a:xfrm>
            <a:off x="5538269" y="3737405"/>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000">
                <a:latin typeface="Times New Roman" panose="02020603050405020304" pitchFamily="18" charset="0"/>
              </a:rPr>
              <a:t>北京</a:t>
            </a:r>
            <a:endParaRPr kumimoji="1" lang="zh-CN" altLang="en-US" sz="2400">
              <a:latin typeface="Times New Roman" panose="02020603050405020304" pitchFamily="18" charset="0"/>
            </a:endParaRPr>
          </a:p>
        </p:txBody>
      </p:sp>
      <p:sp>
        <p:nvSpPr>
          <p:cNvPr id="124" name="Text Box 121">
            <a:extLst>
              <a:ext uri="{FF2B5EF4-FFF2-40B4-BE49-F238E27FC236}">
                <a16:creationId xmlns:a16="http://schemas.microsoft.com/office/drawing/2014/main" id="{38F65CD2-5532-453B-ACD4-8E2E41CFBE3A}"/>
              </a:ext>
            </a:extLst>
          </p:cNvPr>
          <p:cNvSpPr txBox="1">
            <a:spLocks noChangeArrowheads="1"/>
          </p:cNvSpPr>
          <p:nvPr/>
        </p:nvSpPr>
        <p:spPr bwMode="auto">
          <a:xfrm>
            <a:off x="5538269" y="4270805"/>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000">
                <a:latin typeface="Times New Roman" panose="02020603050405020304" pitchFamily="18" charset="0"/>
              </a:rPr>
              <a:t>上海</a:t>
            </a:r>
            <a:endParaRPr kumimoji="1" lang="zh-CN" altLang="en-US" sz="2400">
              <a:latin typeface="Times New Roman" panose="02020603050405020304" pitchFamily="18" charset="0"/>
            </a:endParaRPr>
          </a:p>
        </p:txBody>
      </p:sp>
      <p:sp>
        <p:nvSpPr>
          <p:cNvPr id="125" name="Text Box 122">
            <a:extLst>
              <a:ext uri="{FF2B5EF4-FFF2-40B4-BE49-F238E27FC236}">
                <a16:creationId xmlns:a16="http://schemas.microsoft.com/office/drawing/2014/main" id="{935B37F3-A823-4393-B46B-1DE005DA8C27}"/>
              </a:ext>
            </a:extLst>
          </p:cNvPr>
          <p:cNvSpPr txBox="1">
            <a:spLocks noChangeArrowheads="1"/>
          </p:cNvSpPr>
          <p:nvPr/>
        </p:nvSpPr>
        <p:spPr bwMode="auto">
          <a:xfrm>
            <a:off x="5538269" y="4804205"/>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000">
                <a:latin typeface="Times New Roman" panose="02020603050405020304" pitchFamily="18" charset="0"/>
              </a:rPr>
              <a:t>南京</a:t>
            </a:r>
            <a:endParaRPr kumimoji="1" lang="zh-CN" altLang="en-US" sz="2400">
              <a:latin typeface="Times New Roman" panose="02020603050405020304" pitchFamily="18" charset="0"/>
            </a:endParaRPr>
          </a:p>
        </p:txBody>
      </p:sp>
      <p:sp>
        <p:nvSpPr>
          <p:cNvPr id="126" name="Text Box 123">
            <a:extLst>
              <a:ext uri="{FF2B5EF4-FFF2-40B4-BE49-F238E27FC236}">
                <a16:creationId xmlns:a16="http://schemas.microsoft.com/office/drawing/2014/main" id="{DAD9A333-C2D2-4991-8DCD-E0C794524535}"/>
              </a:ext>
            </a:extLst>
          </p:cNvPr>
          <p:cNvSpPr txBox="1">
            <a:spLocks noChangeArrowheads="1"/>
          </p:cNvSpPr>
          <p:nvPr/>
        </p:nvSpPr>
        <p:spPr bwMode="auto">
          <a:xfrm>
            <a:off x="5538269" y="5337605"/>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000">
                <a:latin typeface="Times New Roman" panose="02020603050405020304" pitchFamily="18" charset="0"/>
              </a:rPr>
              <a:t>广州</a:t>
            </a:r>
            <a:endParaRPr kumimoji="1" lang="zh-CN" altLang="en-US" sz="2400">
              <a:latin typeface="Times New Roman" panose="02020603050405020304" pitchFamily="18" charset="0"/>
            </a:endParaRPr>
          </a:p>
        </p:txBody>
      </p:sp>
      <p:sp>
        <p:nvSpPr>
          <p:cNvPr id="127" name="Text Box 124">
            <a:extLst>
              <a:ext uri="{FF2B5EF4-FFF2-40B4-BE49-F238E27FC236}">
                <a16:creationId xmlns:a16="http://schemas.microsoft.com/office/drawing/2014/main" id="{6BA7EE23-9170-408F-BFC8-7CB824B2AA89}"/>
              </a:ext>
            </a:extLst>
          </p:cNvPr>
          <p:cNvSpPr txBox="1">
            <a:spLocks noChangeArrowheads="1"/>
          </p:cNvSpPr>
          <p:nvPr/>
        </p:nvSpPr>
        <p:spPr bwMode="auto">
          <a:xfrm>
            <a:off x="9500669" y="5032805"/>
            <a:ext cx="600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en-US" altLang="zh-CN" sz="1600" i="1">
                <a:solidFill>
                  <a:schemeClr val="hlink"/>
                </a:solidFill>
                <a:latin typeface="Times New Roman" panose="02020603050405020304" pitchFamily="18" charset="0"/>
              </a:rPr>
              <a:t>VCD</a:t>
            </a:r>
            <a:endParaRPr kumimoji="1" lang="en-US" altLang="zh-CN" sz="2400" i="1">
              <a:solidFill>
                <a:schemeClr val="hlink"/>
              </a:solidFill>
              <a:latin typeface="Times New Roman" panose="02020603050405020304" pitchFamily="18" charset="0"/>
            </a:endParaRPr>
          </a:p>
        </p:txBody>
      </p:sp>
      <p:sp>
        <p:nvSpPr>
          <p:cNvPr id="128" name="Text Box 125">
            <a:extLst>
              <a:ext uri="{FF2B5EF4-FFF2-40B4-BE49-F238E27FC236}">
                <a16:creationId xmlns:a16="http://schemas.microsoft.com/office/drawing/2014/main" id="{16F56325-3823-43D3-874C-824BCC14B9B6}"/>
              </a:ext>
            </a:extLst>
          </p:cNvPr>
          <p:cNvSpPr txBox="1">
            <a:spLocks noChangeArrowheads="1"/>
          </p:cNvSpPr>
          <p:nvPr/>
        </p:nvSpPr>
        <p:spPr bwMode="auto">
          <a:xfrm>
            <a:off x="9211744" y="5185205"/>
            <a:ext cx="593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1600" i="1">
                <a:solidFill>
                  <a:schemeClr val="hlink"/>
                </a:solidFill>
                <a:latin typeface="Times New Roman" panose="02020603050405020304" pitchFamily="18" charset="0"/>
              </a:rPr>
              <a:t>手机</a:t>
            </a:r>
          </a:p>
        </p:txBody>
      </p:sp>
      <p:sp>
        <p:nvSpPr>
          <p:cNvPr id="129" name="Text Box 126">
            <a:extLst>
              <a:ext uri="{FF2B5EF4-FFF2-40B4-BE49-F238E27FC236}">
                <a16:creationId xmlns:a16="http://schemas.microsoft.com/office/drawing/2014/main" id="{6FF3582B-1A58-4B8A-B316-9284D478B265}"/>
              </a:ext>
            </a:extLst>
          </p:cNvPr>
          <p:cNvSpPr txBox="1">
            <a:spLocks noChangeArrowheads="1"/>
          </p:cNvSpPr>
          <p:nvPr/>
        </p:nvSpPr>
        <p:spPr bwMode="auto">
          <a:xfrm>
            <a:off x="9043469" y="5337605"/>
            <a:ext cx="644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1800" i="1">
                <a:solidFill>
                  <a:schemeClr val="hlink"/>
                </a:solidFill>
                <a:latin typeface="Times New Roman" panose="02020603050405020304" pitchFamily="18" charset="0"/>
              </a:rPr>
              <a:t>电脑</a:t>
            </a:r>
            <a:endParaRPr kumimoji="1" lang="zh-CN" altLang="en-US" sz="2400" i="1">
              <a:latin typeface="Times New Roman" panose="02020603050405020304" pitchFamily="18" charset="0"/>
            </a:endParaRPr>
          </a:p>
        </p:txBody>
      </p:sp>
      <p:sp>
        <p:nvSpPr>
          <p:cNvPr id="130" name="Text Box 127">
            <a:extLst>
              <a:ext uri="{FF2B5EF4-FFF2-40B4-BE49-F238E27FC236}">
                <a16:creationId xmlns:a16="http://schemas.microsoft.com/office/drawing/2014/main" id="{1A7F3E07-797C-47F1-9DD0-49A5FEB50210}"/>
              </a:ext>
            </a:extLst>
          </p:cNvPr>
          <p:cNvSpPr txBox="1">
            <a:spLocks noChangeArrowheads="1"/>
          </p:cNvSpPr>
          <p:nvPr/>
        </p:nvSpPr>
        <p:spPr bwMode="auto">
          <a:xfrm>
            <a:off x="8891069" y="5593193"/>
            <a:ext cx="593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1600" i="1">
                <a:solidFill>
                  <a:schemeClr val="hlink"/>
                </a:solidFill>
                <a:latin typeface="Times New Roman" panose="02020603050405020304" pitchFamily="18" charset="0"/>
              </a:rPr>
              <a:t>空调</a:t>
            </a:r>
            <a:endParaRPr kumimoji="1" lang="zh-CN" altLang="en-US" sz="2400" i="1">
              <a:latin typeface="Times New Roman" panose="02020603050405020304" pitchFamily="18" charset="0"/>
            </a:endParaRPr>
          </a:p>
        </p:txBody>
      </p:sp>
      <p:sp>
        <p:nvSpPr>
          <p:cNvPr id="131" name="Text Box 128">
            <a:extLst>
              <a:ext uri="{FF2B5EF4-FFF2-40B4-BE49-F238E27FC236}">
                <a16:creationId xmlns:a16="http://schemas.microsoft.com/office/drawing/2014/main" id="{A8763CBB-ECDA-4A61-85E0-4386B69C1664}"/>
              </a:ext>
            </a:extLst>
          </p:cNvPr>
          <p:cNvSpPr txBox="1">
            <a:spLocks noChangeArrowheads="1"/>
          </p:cNvSpPr>
          <p:nvPr/>
        </p:nvSpPr>
        <p:spPr bwMode="auto">
          <a:xfrm>
            <a:off x="7357544" y="3167493"/>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en-US" altLang="zh-CN" sz="1800" i="1">
                <a:solidFill>
                  <a:srgbClr val="FF3300"/>
                </a:solidFill>
                <a:latin typeface="Times New Roman" panose="02020603050405020304" pitchFamily="18" charset="0"/>
              </a:rPr>
              <a:t>69</a:t>
            </a:r>
            <a:endParaRPr kumimoji="1" lang="en-US" altLang="zh-CN" sz="2400">
              <a:latin typeface="Times New Roman" panose="02020603050405020304" pitchFamily="18" charset="0"/>
            </a:endParaRPr>
          </a:p>
        </p:txBody>
      </p:sp>
      <p:sp>
        <p:nvSpPr>
          <p:cNvPr id="132" name="Text Box 129">
            <a:extLst>
              <a:ext uri="{FF2B5EF4-FFF2-40B4-BE49-F238E27FC236}">
                <a16:creationId xmlns:a16="http://schemas.microsoft.com/office/drawing/2014/main" id="{66BEF008-603E-44FF-9A92-269443962855}"/>
              </a:ext>
            </a:extLst>
          </p:cNvPr>
          <p:cNvSpPr txBox="1">
            <a:spLocks noChangeArrowheads="1"/>
          </p:cNvSpPr>
          <p:nvPr/>
        </p:nvSpPr>
        <p:spPr bwMode="auto">
          <a:xfrm>
            <a:off x="8281469" y="1752342"/>
            <a:ext cx="42243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kumimoji="1" lang="zh-CN" altLang="en-US" sz="2000" dirty="0">
                <a:solidFill>
                  <a:srgbClr val="FF6600"/>
                </a:solidFill>
                <a:latin typeface="Times New Roman" panose="02020603050405020304" pitchFamily="18" charset="0"/>
                <a:ea typeface="楷体_GB2312" pitchFamily="49" charset="-122"/>
              </a:rPr>
              <a:t>（北京，二季度，电脑的销售额）</a:t>
            </a:r>
            <a:endParaRPr kumimoji="1" lang="zh-CN" altLang="en-US" sz="2400" dirty="0">
              <a:solidFill>
                <a:srgbClr val="FF3300"/>
              </a:solidFill>
              <a:latin typeface="Times New Roman" panose="02020603050405020304" pitchFamily="18" charset="0"/>
            </a:endParaRPr>
          </a:p>
        </p:txBody>
      </p:sp>
      <p:sp>
        <p:nvSpPr>
          <p:cNvPr id="133" name="Line 130">
            <a:extLst>
              <a:ext uri="{FF2B5EF4-FFF2-40B4-BE49-F238E27FC236}">
                <a16:creationId xmlns:a16="http://schemas.microsoft.com/office/drawing/2014/main" id="{B7F982AE-0175-4201-AED6-7504670F9282}"/>
              </a:ext>
            </a:extLst>
          </p:cNvPr>
          <p:cNvSpPr>
            <a:spLocks noChangeShapeType="1"/>
          </p:cNvSpPr>
          <p:nvPr/>
        </p:nvSpPr>
        <p:spPr bwMode="auto">
          <a:xfrm flipH="1">
            <a:off x="7717905" y="2149217"/>
            <a:ext cx="3551518" cy="1232588"/>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60979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grpId="0" nodeType="clickEffect">
                                  <p:stCondLst>
                                    <p:cond delay="0"/>
                                  </p:stCondLst>
                                  <p:childTnLst>
                                    <p:animClr clrSpc="rgb" dir="cw">
                                      <p:cBhvr override="childStyle">
                                        <p:cTn id="12" dur="2000" fill="hold"/>
                                        <p:tgtEl>
                                          <p:spTgt spid="123"/>
                                        </p:tgtEl>
                                        <p:attrNameLst>
                                          <p:attrName>style.color</p:attrName>
                                        </p:attrNameLst>
                                      </p:cBhvr>
                                      <p:to>
                                        <a:srgbClr val="FF3300"/>
                                      </p:to>
                                    </p:animClr>
                                  </p:childTnLst>
                                </p:cTn>
                              </p:par>
                              <p:par>
                                <p:cTn id="13" presetID="3" presetClass="emph" presetSubtype="2" fill="hold" grpId="0" nodeType="withEffect">
                                  <p:stCondLst>
                                    <p:cond delay="0"/>
                                  </p:stCondLst>
                                  <p:childTnLst>
                                    <p:animClr clrSpc="rgb" dir="cw">
                                      <p:cBhvr override="childStyle">
                                        <p:cTn id="14" dur="2000" fill="hold"/>
                                        <p:tgtEl>
                                          <p:spTgt spid="120"/>
                                        </p:tgtEl>
                                        <p:attrNameLst>
                                          <p:attrName>style.color</p:attrName>
                                        </p:attrNameLst>
                                      </p:cBhvr>
                                      <p:to>
                                        <a:srgbClr val="FF3300"/>
                                      </p:to>
                                    </p:animClr>
                                  </p:childTnLst>
                                </p:cTn>
                              </p:par>
                              <p:par>
                                <p:cTn id="15" presetID="3" presetClass="emph" presetSubtype="2" fill="hold" grpId="0" nodeType="withEffect">
                                  <p:stCondLst>
                                    <p:cond delay="0"/>
                                  </p:stCondLst>
                                  <p:childTnLst>
                                    <p:animClr clrSpc="rgb" dir="cw">
                                      <p:cBhvr override="childStyle">
                                        <p:cTn id="16" dur="2000" fill="hold"/>
                                        <p:tgtEl>
                                          <p:spTgt spid="129"/>
                                        </p:tgtEl>
                                        <p:attrNameLst>
                                          <p:attrName>style.color</p:attrName>
                                        </p:attrNameLst>
                                      </p:cBhvr>
                                      <p:to>
                                        <a:srgbClr val="FF3300"/>
                                      </p:to>
                                    </p:animClr>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nodeType="clickEffect">
                                  <p:stCondLst>
                                    <p:cond delay="0"/>
                                  </p:stCondLst>
                                  <p:childTnLst>
                                    <p:set>
                                      <p:cBhvr>
                                        <p:cTn id="24" dur="1" fill="hold">
                                          <p:stCondLst>
                                            <p:cond delay="0"/>
                                          </p:stCondLst>
                                        </p:cTn>
                                        <p:tgtEl>
                                          <p:spTgt spid="133"/>
                                        </p:tgtEl>
                                        <p:attrNameLst>
                                          <p:attrName>style.visibility</p:attrName>
                                        </p:attrNameLst>
                                      </p:cBhvr>
                                      <p:to>
                                        <p:strVal val="visible"/>
                                      </p:to>
                                    </p:set>
                                    <p:animEffect transition="in" filter="diamond(in)">
                                      <p:cBhvr>
                                        <p:cTn id="25" dur="500"/>
                                        <p:tgtEl>
                                          <p:spTgt spid="133"/>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132"/>
                                        </p:tgtEl>
                                        <p:attrNameLst>
                                          <p:attrName>style.visibility</p:attrName>
                                        </p:attrNameLst>
                                      </p:cBhvr>
                                      <p:to>
                                        <p:strVal val="visible"/>
                                      </p:to>
                                    </p:set>
                                    <p:animEffect transition="in" filter="checkerboard(across)">
                                      <p:cBhvr>
                                        <p:cTn id="30"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123" grpId="0"/>
      <p:bldP spid="129" grpId="0"/>
      <p:bldP spid="131" grpId="0" autoUpdateAnimBg="0"/>
      <p:bldP spid="13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ADA14-7597-4BDF-B330-42B753930222}"/>
              </a:ext>
            </a:extLst>
          </p:cNvPr>
          <p:cNvSpPr>
            <a:spLocks noGrp="1"/>
          </p:cNvSpPr>
          <p:nvPr>
            <p:ph type="title"/>
          </p:nvPr>
        </p:nvSpPr>
        <p:spPr/>
        <p:txBody>
          <a:bodyPr/>
          <a:lstStyle/>
          <a:p>
            <a:r>
              <a:rPr lang="en-US" altLang="zh-CN" dirty="0"/>
              <a:t>OLAP</a:t>
            </a:r>
            <a:r>
              <a:rPr lang="zh-CN" altLang="en-US" dirty="0"/>
              <a:t>的基本操作示例</a:t>
            </a:r>
          </a:p>
        </p:txBody>
      </p:sp>
      <p:sp>
        <p:nvSpPr>
          <p:cNvPr id="3" name="内容占位符 2">
            <a:extLst>
              <a:ext uri="{FF2B5EF4-FFF2-40B4-BE49-F238E27FC236}">
                <a16:creationId xmlns:a16="http://schemas.microsoft.com/office/drawing/2014/main" id="{B3881779-17A6-4B76-8D36-0FA74489618D}"/>
              </a:ext>
            </a:extLst>
          </p:cNvPr>
          <p:cNvSpPr>
            <a:spLocks noGrp="1"/>
          </p:cNvSpPr>
          <p:nvPr>
            <p:ph sz="quarter" idx="10"/>
          </p:nvPr>
        </p:nvSpPr>
        <p:spPr/>
        <p:txBody>
          <a:bodyPr/>
          <a:lstStyle/>
          <a:p>
            <a:r>
              <a:rPr lang="zh-CN" altLang="en-US" dirty="0"/>
              <a:t>切片：</a:t>
            </a:r>
            <a:r>
              <a:rPr kumimoji="1" lang="zh-CN" altLang="en-US" dirty="0">
                <a:solidFill>
                  <a:schemeClr val="tx1"/>
                </a:solidFill>
              </a:rPr>
              <a:t>对三维数据，分别从产品和城市等不同的角度观察销售情况</a:t>
            </a:r>
          </a:p>
          <a:p>
            <a:endParaRPr lang="zh-CN" altLang="en-US" dirty="0"/>
          </a:p>
        </p:txBody>
      </p:sp>
      <p:grpSp>
        <p:nvGrpSpPr>
          <p:cNvPr id="4" name="Group 4">
            <a:extLst>
              <a:ext uri="{FF2B5EF4-FFF2-40B4-BE49-F238E27FC236}">
                <a16:creationId xmlns:a16="http://schemas.microsoft.com/office/drawing/2014/main" id="{5BB45A2D-590F-4F1F-8239-AB3F69688D6C}"/>
              </a:ext>
            </a:extLst>
          </p:cNvPr>
          <p:cNvGrpSpPr>
            <a:grpSpLocks/>
          </p:cNvGrpSpPr>
          <p:nvPr/>
        </p:nvGrpSpPr>
        <p:grpSpPr bwMode="auto">
          <a:xfrm>
            <a:off x="2675731" y="2598333"/>
            <a:ext cx="6840537" cy="2162175"/>
            <a:chOff x="703" y="2046"/>
            <a:chExt cx="4309" cy="1362"/>
          </a:xfrm>
        </p:grpSpPr>
        <p:sp>
          <p:nvSpPr>
            <p:cNvPr id="5" name="AutoShape 5">
              <a:extLst>
                <a:ext uri="{FF2B5EF4-FFF2-40B4-BE49-F238E27FC236}">
                  <a16:creationId xmlns:a16="http://schemas.microsoft.com/office/drawing/2014/main" id="{58EC5D5D-98A3-458B-BBB7-A430D1775A78}"/>
                </a:ext>
              </a:extLst>
            </p:cNvPr>
            <p:cNvSpPr>
              <a:spLocks noChangeAspect="1" noChangeArrowheads="1" noTextEdit="1"/>
            </p:cNvSpPr>
            <p:nvPr/>
          </p:nvSpPr>
          <p:spPr bwMode="auto">
            <a:xfrm>
              <a:off x="703" y="2046"/>
              <a:ext cx="4309" cy="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 name="Line 6">
              <a:extLst>
                <a:ext uri="{FF2B5EF4-FFF2-40B4-BE49-F238E27FC236}">
                  <a16:creationId xmlns:a16="http://schemas.microsoft.com/office/drawing/2014/main" id="{D75BF189-C545-43F2-B53C-1C35382E7CF8}"/>
                </a:ext>
              </a:extLst>
            </p:cNvPr>
            <p:cNvSpPr>
              <a:spLocks noChangeShapeType="1"/>
            </p:cNvSpPr>
            <p:nvPr/>
          </p:nvSpPr>
          <p:spPr bwMode="auto">
            <a:xfrm flipH="1">
              <a:off x="4080" y="2543"/>
              <a:ext cx="427" cy="366"/>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7">
              <a:extLst>
                <a:ext uri="{FF2B5EF4-FFF2-40B4-BE49-F238E27FC236}">
                  <a16:creationId xmlns:a16="http://schemas.microsoft.com/office/drawing/2014/main" id="{707B1794-A3CE-412E-B2C8-A277C9F4B8BA}"/>
                </a:ext>
              </a:extLst>
            </p:cNvPr>
            <p:cNvSpPr>
              <a:spLocks noChangeShapeType="1"/>
            </p:cNvSpPr>
            <p:nvPr/>
          </p:nvSpPr>
          <p:spPr bwMode="auto">
            <a:xfrm flipH="1">
              <a:off x="4507" y="2543"/>
              <a:ext cx="488" cy="1"/>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8">
              <a:extLst>
                <a:ext uri="{FF2B5EF4-FFF2-40B4-BE49-F238E27FC236}">
                  <a16:creationId xmlns:a16="http://schemas.microsoft.com/office/drawing/2014/main" id="{6527544B-E22A-4274-B569-71F9295F4C63}"/>
                </a:ext>
              </a:extLst>
            </p:cNvPr>
            <p:cNvSpPr>
              <a:spLocks noChangeShapeType="1"/>
            </p:cNvSpPr>
            <p:nvPr/>
          </p:nvSpPr>
          <p:spPr bwMode="auto">
            <a:xfrm flipH="1">
              <a:off x="4111" y="2909"/>
              <a:ext cx="457" cy="1"/>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9">
              <a:extLst>
                <a:ext uri="{FF2B5EF4-FFF2-40B4-BE49-F238E27FC236}">
                  <a16:creationId xmlns:a16="http://schemas.microsoft.com/office/drawing/2014/main" id="{CAC82E23-2388-4416-BCB7-77AB23905F61}"/>
                </a:ext>
              </a:extLst>
            </p:cNvPr>
            <p:cNvSpPr>
              <a:spLocks noChangeArrowheads="1"/>
            </p:cNvSpPr>
            <p:nvPr/>
          </p:nvSpPr>
          <p:spPr bwMode="auto">
            <a:xfrm>
              <a:off x="3166" y="2757"/>
              <a:ext cx="914" cy="6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 name="Rectangle 10">
              <a:extLst>
                <a:ext uri="{FF2B5EF4-FFF2-40B4-BE49-F238E27FC236}">
                  <a16:creationId xmlns:a16="http://schemas.microsoft.com/office/drawing/2014/main" id="{F6EDB33A-73B7-473C-9F08-BBA0E471EFB1}"/>
                </a:ext>
              </a:extLst>
            </p:cNvPr>
            <p:cNvSpPr>
              <a:spLocks noChangeArrowheads="1"/>
            </p:cNvSpPr>
            <p:nvPr/>
          </p:nvSpPr>
          <p:spPr bwMode="auto">
            <a:xfrm>
              <a:off x="3166" y="2757"/>
              <a:ext cx="914" cy="61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 name="Line 11">
              <a:extLst>
                <a:ext uri="{FF2B5EF4-FFF2-40B4-BE49-F238E27FC236}">
                  <a16:creationId xmlns:a16="http://schemas.microsoft.com/office/drawing/2014/main" id="{DAED83E3-49D6-432E-ADC0-E27BB0DB90E1}"/>
                </a:ext>
              </a:extLst>
            </p:cNvPr>
            <p:cNvSpPr>
              <a:spLocks noChangeShapeType="1"/>
            </p:cNvSpPr>
            <p:nvPr/>
          </p:nvSpPr>
          <p:spPr bwMode="auto">
            <a:xfrm flipH="1">
              <a:off x="3166" y="2391"/>
              <a:ext cx="427" cy="366"/>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2">
              <a:extLst>
                <a:ext uri="{FF2B5EF4-FFF2-40B4-BE49-F238E27FC236}">
                  <a16:creationId xmlns:a16="http://schemas.microsoft.com/office/drawing/2014/main" id="{BA9AC3D5-6A7E-4EDC-A312-241FFD3F60C9}"/>
                </a:ext>
              </a:extLst>
            </p:cNvPr>
            <p:cNvSpPr>
              <a:spLocks noChangeShapeType="1"/>
            </p:cNvSpPr>
            <p:nvPr/>
          </p:nvSpPr>
          <p:spPr bwMode="auto">
            <a:xfrm flipH="1">
              <a:off x="3593" y="2391"/>
              <a:ext cx="914" cy="1"/>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3">
              <a:extLst>
                <a:ext uri="{FF2B5EF4-FFF2-40B4-BE49-F238E27FC236}">
                  <a16:creationId xmlns:a16="http://schemas.microsoft.com/office/drawing/2014/main" id="{CD55B878-409F-4BC7-9055-8CD5F141129B}"/>
                </a:ext>
              </a:extLst>
            </p:cNvPr>
            <p:cNvSpPr>
              <a:spLocks noChangeShapeType="1"/>
            </p:cNvSpPr>
            <p:nvPr/>
          </p:nvSpPr>
          <p:spPr bwMode="auto">
            <a:xfrm>
              <a:off x="4507" y="2391"/>
              <a:ext cx="1" cy="610"/>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4">
              <a:extLst>
                <a:ext uri="{FF2B5EF4-FFF2-40B4-BE49-F238E27FC236}">
                  <a16:creationId xmlns:a16="http://schemas.microsoft.com/office/drawing/2014/main" id="{465F0302-6CFB-4404-8291-8312F45D3EDD}"/>
                </a:ext>
              </a:extLst>
            </p:cNvPr>
            <p:cNvSpPr>
              <a:spLocks noChangeShapeType="1"/>
            </p:cNvSpPr>
            <p:nvPr/>
          </p:nvSpPr>
          <p:spPr bwMode="auto">
            <a:xfrm flipH="1">
              <a:off x="4080" y="3001"/>
              <a:ext cx="427" cy="366"/>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5">
              <a:extLst>
                <a:ext uri="{FF2B5EF4-FFF2-40B4-BE49-F238E27FC236}">
                  <a16:creationId xmlns:a16="http://schemas.microsoft.com/office/drawing/2014/main" id="{360551E2-E985-4D9F-A199-08D018628636}"/>
                </a:ext>
              </a:extLst>
            </p:cNvPr>
            <p:cNvSpPr>
              <a:spLocks noChangeShapeType="1"/>
            </p:cNvSpPr>
            <p:nvPr/>
          </p:nvSpPr>
          <p:spPr bwMode="auto">
            <a:xfrm flipH="1">
              <a:off x="4080" y="2391"/>
              <a:ext cx="427" cy="36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6">
              <a:extLst>
                <a:ext uri="{FF2B5EF4-FFF2-40B4-BE49-F238E27FC236}">
                  <a16:creationId xmlns:a16="http://schemas.microsoft.com/office/drawing/2014/main" id="{8308041D-D8D4-4704-8B36-FCD6AAFD9B01}"/>
                </a:ext>
              </a:extLst>
            </p:cNvPr>
            <p:cNvSpPr>
              <a:spLocks noChangeShapeType="1"/>
            </p:cNvSpPr>
            <p:nvPr/>
          </p:nvSpPr>
          <p:spPr bwMode="auto">
            <a:xfrm flipH="1">
              <a:off x="3166" y="3001"/>
              <a:ext cx="427" cy="366"/>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7">
              <a:extLst>
                <a:ext uri="{FF2B5EF4-FFF2-40B4-BE49-F238E27FC236}">
                  <a16:creationId xmlns:a16="http://schemas.microsoft.com/office/drawing/2014/main" id="{EADD055D-3B05-46A3-BD81-2FC093BD1FE5}"/>
                </a:ext>
              </a:extLst>
            </p:cNvPr>
            <p:cNvSpPr>
              <a:spLocks noChangeShapeType="1"/>
            </p:cNvSpPr>
            <p:nvPr/>
          </p:nvSpPr>
          <p:spPr bwMode="auto">
            <a:xfrm>
              <a:off x="3593" y="2391"/>
              <a:ext cx="1" cy="610"/>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8">
              <a:extLst>
                <a:ext uri="{FF2B5EF4-FFF2-40B4-BE49-F238E27FC236}">
                  <a16:creationId xmlns:a16="http://schemas.microsoft.com/office/drawing/2014/main" id="{1BA80717-3BEE-4B24-B485-424147637396}"/>
                </a:ext>
              </a:extLst>
            </p:cNvPr>
            <p:cNvSpPr>
              <a:spLocks noChangeShapeType="1"/>
            </p:cNvSpPr>
            <p:nvPr/>
          </p:nvSpPr>
          <p:spPr bwMode="auto">
            <a:xfrm flipH="1">
              <a:off x="3593" y="3001"/>
              <a:ext cx="914" cy="1"/>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Rectangle 19">
              <a:extLst>
                <a:ext uri="{FF2B5EF4-FFF2-40B4-BE49-F238E27FC236}">
                  <a16:creationId xmlns:a16="http://schemas.microsoft.com/office/drawing/2014/main" id="{D12CE060-655D-4B24-8B16-2D6BDC0E6809}"/>
                </a:ext>
              </a:extLst>
            </p:cNvPr>
            <p:cNvSpPr>
              <a:spLocks noChangeArrowheads="1"/>
            </p:cNvSpPr>
            <p:nvPr/>
          </p:nvSpPr>
          <p:spPr bwMode="auto">
            <a:xfrm>
              <a:off x="4447" y="2630"/>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buFontTx/>
                <a:buNone/>
              </a:pPr>
              <a:r>
                <a:rPr lang="zh-CN" altLang="en-US" sz="1500" b="0">
                  <a:solidFill>
                    <a:srgbClr val="000000"/>
                  </a:solidFill>
                  <a:latin typeface="宋体" panose="02010600030101010101" pitchFamily="2" charset="-122"/>
                </a:rPr>
                <a:t>广州</a:t>
              </a:r>
              <a:endParaRPr lang="zh-CN" altLang="en-US" sz="1800" b="0">
                <a:latin typeface="Verdana" panose="020B0604030504040204" pitchFamily="34" charset="0"/>
              </a:endParaRPr>
            </a:p>
          </p:txBody>
        </p:sp>
        <p:sp>
          <p:nvSpPr>
            <p:cNvPr id="20" name="Rectangle 20">
              <a:extLst>
                <a:ext uri="{FF2B5EF4-FFF2-40B4-BE49-F238E27FC236}">
                  <a16:creationId xmlns:a16="http://schemas.microsoft.com/office/drawing/2014/main" id="{DBFFCA0D-E60C-40F2-B4B1-39D16D59613D}"/>
                </a:ext>
              </a:extLst>
            </p:cNvPr>
            <p:cNvSpPr>
              <a:spLocks noChangeArrowheads="1"/>
            </p:cNvSpPr>
            <p:nvPr/>
          </p:nvSpPr>
          <p:spPr bwMode="auto">
            <a:xfrm>
              <a:off x="4386" y="3118"/>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buFontTx/>
                <a:buNone/>
              </a:pPr>
              <a:r>
                <a:rPr lang="zh-CN" altLang="en-US" sz="1500" b="0">
                  <a:solidFill>
                    <a:srgbClr val="000000"/>
                  </a:solidFill>
                  <a:latin typeface="宋体" panose="02010600030101010101" pitchFamily="2" charset="-122"/>
                </a:rPr>
                <a:t>上海</a:t>
              </a:r>
              <a:endParaRPr lang="zh-CN" altLang="en-US" sz="1800" b="0">
                <a:latin typeface="Verdana" panose="020B0604030504040204" pitchFamily="34" charset="0"/>
              </a:endParaRPr>
            </a:p>
          </p:txBody>
        </p:sp>
        <p:sp>
          <p:nvSpPr>
            <p:cNvPr id="21" name="Line 21">
              <a:extLst>
                <a:ext uri="{FF2B5EF4-FFF2-40B4-BE49-F238E27FC236}">
                  <a16:creationId xmlns:a16="http://schemas.microsoft.com/office/drawing/2014/main" id="{CFBAACC0-4C5B-479F-BE30-FDDE4A2916C5}"/>
                </a:ext>
              </a:extLst>
            </p:cNvPr>
            <p:cNvSpPr>
              <a:spLocks noChangeShapeType="1"/>
            </p:cNvSpPr>
            <p:nvPr/>
          </p:nvSpPr>
          <p:spPr bwMode="auto">
            <a:xfrm flipH="1">
              <a:off x="4568" y="2543"/>
              <a:ext cx="427" cy="366"/>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22">
              <a:extLst>
                <a:ext uri="{FF2B5EF4-FFF2-40B4-BE49-F238E27FC236}">
                  <a16:creationId xmlns:a16="http://schemas.microsoft.com/office/drawing/2014/main" id="{46CCB80B-A0D2-4641-B1BB-D5C1E9ECD379}"/>
                </a:ext>
              </a:extLst>
            </p:cNvPr>
            <p:cNvSpPr>
              <a:spLocks noChangeShapeType="1"/>
            </p:cNvSpPr>
            <p:nvPr/>
          </p:nvSpPr>
          <p:spPr bwMode="auto">
            <a:xfrm flipH="1">
              <a:off x="4080" y="2925"/>
              <a:ext cx="427" cy="365"/>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3">
              <a:extLst>
                <a:ext uri="{FF2B5EF4-FFF2-40B4-BE49-F238E27FC236}">
                  <a16:creationId xmlns:a16="http://schemas.microsoft.com/office/drawing/2014/main" id="{B43F19BA-CD6D-4106-A502-56902481435D}"/>
                </a:ext>
              </a:extLst>
            </p:cNvPr>
            <p:cNvSpPr>
              <a:spLocks noChangeShapeType="1"/>
            </p:cNvSpPr>
            <p:nvPr/>
          </p:nvSpPr>
          <p:spPr bwMode="auto">
            <a:xfrm flipH="1">
              <a:off x="4507" y="2925"/>
              <a:ext cx="488" cy="1"/>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24">
              <a:extLst>
                <a:ext uri="{FF2B5EF4-FFF2-40B4-BE49-F238E27FC236}">
                  <a16:creationId xmlns:a16="http://schemas.microsoft.com/office/drawing/2014/main" id="{52DD9A99-7C8E-44BD-A449-09D18AE986A7}"/>
                </a:ext>
              </a:extLst>
            </p:cNvPr>
            <p:cNvSpPr>
              <a:spLocks noChangeShapeType="1"/>
            </p:cNvSpPr>
            <p:nvPr/>
          </p:nvSpPr>
          <p:spPr bwMode="auto">
            <a:xfrm flipH="1">
              <a:off x="4111" y="3290"/>
              <a:ext cx="457" cy="1"/>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5">
              <a:extLst>
                <a:ext uri="{FF2B5EF4-FFF2-40B4-BE49-F238E27FC236}">
                  <a16:creationId xmlns:a16="http://schemas.microsoft.com/office/drawing/2014/main" id="{4F28C5BC-0B8F-4FF2-BA49-A3EBBA813AA6}"/>
                </a:ext>
              </a:extLst>
            </p:cNvPr>
            <p:cNvSpPr>
              <a:spLocks noChangeShapeType="1"/>
            </p:cNvSpPr>
            <p:nvPr/>
          </p:nvSpPr>
          <p:spPr bwMode="auto">
            <a:xfrm flipH="1">
              <a:off x="4568" y="2925"/>
              <a:ext cx="427" cy="365"/>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6">
              <a:extLst>
                <a:ext uri="{FF2B5EF4-FFF2-40B4-BE49-F238E27FC236}">
                  <a16:creationId xmlns:a16="http://schemas.microsoft.com/office/drawing/2014/main" id="{200EE099-B689-421A-A358-76F7AD1E23AA}"/>
                </a:ext>
              </a:extLst>
            </p:cNvPr>
            <p:cNvSpPr>
              <a:spLocks noChangeShapeType="1"/>
            </p:cNvSpPr>
            <p:nvPr/>
          </p:nvSpPr>
          <p:spPr bwMode="auto">
            <a:xfrm flipH="1">
              <a:off x="910" y="2665"/>
              <a:ext cx="854" cy="1"/>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7">
              <a:extLst>
                <a:ext uri="{FF2B5EF4-FFF2-40B4-BE49-F238E27FC236}">
                  <a16:creationId xmlns:a16="http://schemas.microsoft.com/office/drawing/2014/main" id="{A91D9A55-4D91-4A43-A362-D4967B8F3CE8}"/>
                </a:ext>
              </a:extLst>
            </p:cNvPr>
            <p:cNvSpPr>
              <a:spLocks noChangeShapeType="1"/>
            </p:cNvSpPr>
            <p:nvPr/>
          </p:nvSpPr>
          <p:spPr bwMode="auto">
            <a:xfrm>
              <a:off x="1764" y="2360"/>
              <a:ext cx="1" cy="305"/>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8">
              <a:extLst>
                <a:ext uri="{FF2B5EF4-FFF2-40B4-BE49-F238E27FC236}">
                  <a16:creationId xmlns:a16="http://schemas.microsoft.com/office/drawing/2014/main" id="{49E72D07-5F91-4FE4-AE7E-091BC1647F4B}"/>
                </a:ext>
              </a:extLst>
            </p:cNvPr>
            <p:cNvSpPr>
              <a:spLocks noChangeShapeType="1"/>
            </p:cNvSpPr>
            <p:nvPr/>
          </p:nvSpPr>
          <p:spPr bwMode="auto">
            <a:xfrm flipV="1">
              <a:off x="849" y="2360"/>
              <a:ext cx="1" cy="305"/>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Rectangle 29">
              <a:extLst>
                <a:ext uri="{FF2B5EF4-FFF2-40B4-BE49-F238E27FC236}">
                  <a16:creationId xmlns:a16="http://schemas.microsoft.com/office/drawing/2014/main" id="{DE96926F-AEF8-4A2D-8668-DB83E1E39A4C}"/>
                </a:ext>
              </a:extLst>
            </p:cNvPr>
            <p:cNvSpPr>
              <a:spLocks noChangeArrowheads="1"/>
            </p:cNvSpPr>
            <p:nvPr/>
          </p:nvSpPr>
          <p:spPr bwMode="auto">
            <a:xfrm>
              <a:off x="738" y="2787"/>
              <a:ext cx="914" cy="6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 name="Rectangle 30">
              <a:extLst>
                <a:ext uri="{FF2B5EF4-FFF2-40B4-BE49-F238E27FC236}">
                  <a16:creationId xmlns:a16="http://schemas.microsoft.com/office/drawing/2014/main" id="{E8DDC19A-158A-442B-B52B-043F169C7B84}"/>
                </a:ext>
              </a:extLst>
            </p:cNvPr>
            <p:cNvSpPr>
              <a:spLocks noChangeArrowheads="1"/>
            </p:cNvSpPr>
            <p:nvPr/>
          </p:nvSpPr>
          <p:spPr bwMode="auto">
            <a:xfrm>
              <a:off x="738" y="2787"/>
              <a:ext cx="914" cy="61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 name="Line 31">
              <a:extLst>
                <a:ext uri="{FF2B5EF4-FFF2-40B4-BE49-F238E27FC236}">
                  <a16:creationId xmlns:a16="http://schemas.microsoft.com/office/drawing/2014/main" id="{6429A9C5-BFE9-4148-A7B5-24E7A7643793}"/>
                </a:ext>
              </a:extLst>
            </p:cNvPr>
            <p:cNvSpPr>
              <a:spLocks noChangeShapeType="1"/>
            </p:cNvSpPr>
            <p:nvPr/>
          </p:nvSpPr>
          <p:spPr bwMode="auto">
            <a:xfrm flipH="1">
              <a:off x="738" y="2421"/>
              <a:ext cx="426" cy="366"/>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32">
              <a:extLst>
                <a:ext uri="{FF2B5EF4-FFF2-40B4-BE49-F238E27FC236}">
                  <a16:creationId xmlns:a16="http://schemas.microsoft.com/office/drawing/2014/main" id="{77F48B8E-C497-4CA7-B3CE-4D250D25AF99}"/>
                </a:ext>
              </a:extLst>
            </p:cNvPr>
            <p:cNvSpPr>
              <a:spLocks noChangeShapeType="1"/>
            </p:cNvSpPr>
            <p:nvPr/>
          </p:nvSpPr>
          <p:spPr bwMode="auto">
            <a:xfrm flipH="1">
              <a:off x="1164" y="2421"/>
              <a:ext cx="915" cy="1"/>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33">
              <a:extLst>
                <a:ext uri="{FF2B5EF4-FFF2-40B4-BE49-F238E27FC236}">
                  <a16:creationId xmlns:a16="http://schemas.microsoft.com/office/drawing/2014/main" id="{8E662CE1-CB4F-4F47-93F0-9C880A372D6A}"/>
                </a:ext>
              </a:extLst>
            </p:cNvPr>
            <p:cNvSpPr>
              <a:spLocks noChangeShapeType="1"/>
            </p:cNvSpPr>
            <p:nvPr/>
          </p:nvSpPr>
          <p:spPr bwMode="auto">
            <a:xfrm>
              <a:off x="2079" y="2421"/>
              <a:ext cx="1" cy="610"/>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34">
              <a:extLst>
                <a:ext uri="{FF2B5EF4-FFF2-40B4-BE49-F238E27FC236}">
                  <a16:creationId xmlns:a16="http://schemas.microsoft.com/office/drawing/2014/main" id="{5DF8223F-9040-46E9-8015-64EEFD6E6908}"/>
                </a:ext>
              </a:extLst>
            </p:cNvPr>
            <p:cNvSpPr>
              <a:spLocks noChangeShapeType="1"/>
            </p:cNvSpPr>
            <p:nvPr/>
          </p:nvSpPr>
          <p:spPr bwMode="auto">
            <a:xfrm flipH="1">
              <a:off x="1652" y="3031"/>
              <a:ext cx="427" cy="366"/>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35">
              <a:extLst>
                <a:ext uri="{FF2B5EF4-FFF2-40B4-BE49-F238E27FC236}">
                  <a16:creationId xmlns:a16="http://schemas.microsoft.com/office/drawing/2014/main" id="{3EB09B5B-0FA0-4EE5-898A-88E03CAB9D3D}"/>
                </a:ext>
              </a:extLst>
            </p:cNvPr>
            <p:cNvSpPr>
              <a:spLocks noChangeShapeType="1"/>
            </p:cNvSpPr>
            <p:nvPr/>
          </p:nvSpPr>
          <p:spPr bwMode="auto">
            <a:xfrm flipH="1">
              <a:off x="1652" y="2421"/>
              <a:ext cx="427" cy="36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36">
              <a:extLst>
                <a:ext uri="{FF2B5EF4-FFF2-40B4-BE49-F238E27FC236}">
                  <a16:creationId xmlns:a16="http://schemas.microsoft.com/office/drawing/2014/main" id="{EC675B10-65B3-4DB1-8E0E-81B8E4E9BDF6}"/>
                </a:ext>
              </a:extLst>
            </p:cNvPr>
            <p:cNvSpPr>
              <a:spLocks noChangeShapeType="1"/>
            </p:cNvSpPr>
            <p:nvPr/>
          </p:nvSpPr>
          <p:spPr bwMode="auto">
            <a:xfrm flipH="1">
              <a:off x="738" y="3031"/>
              <a:ext cx="426" cy="366"/>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37">
              <a:extLst>
                <a:ext uri="{FF2B5EF4-FFF2-40B4-BE49-F238E27FC236}">
                  <a16:creationId xmlns:a16="http://schemas.microsoft.com/office/drawing/2014/main" id="{CA15A71D-AA9B-441C-9396-96FD32F88B64}"/>
                </a:ext>
              </a:extLst>
            </p:cNvPr>
            <p:cNvSpPr>
              <a:spLocks noChangeShapeType="1"/>
            </p:cNvSpPr>
            <p:nvPr/>
          </p:nvSpPr>
          <p:spPr bwMode="auto">
            <a:xfrm>
              <a:off x="1164" y="2421"/>
              <a:ext cx="1" cy="610"/>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38">
              <a:extLst>
                <a:ext uri="{FF2B5EF4-FFF2-40B4-BE49-F238E27FC236}">
                  <a16:creationId xmlns:a16="http://schemas.microsoft.com/office/drawing/2014/main" id="{957E2754-734B-4393-95E1-140C8B9CE3BE}"/>
                </a:ext>
              </a:extLst>
            </p:cNvPr>
            <p:cNvSpPr>
              <a:spLocks noChangeShapeType="1"/>
            </p:cNvSpPr>
            <p:nvPr/>
          </p:nvSpPr>
          <p:spPr bwMode="auto">
            <a:xfrm flipH="1">
              <a:off x="1164" y="3031"/>
              <a:ext cx="915" cy="1"/>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Rectangle 39">
              <a:extLst>
                <a:ext uri="{FF2B5EF4-FFF2-40B4-BE49-F238E27FC236}">
                  <a16:creationId xmlns:a16="http://schemas.microsoft.com/office/drawing/2014/main" id="{0413F893-E46F-41D1-9E3E-EEA70C74DBE2}"/>
                </a:ext>
              </a:extLst>
            </p:cNvPr>
            <p:cNvSpPr>
              <a:spLocks noChangeArrowheads="1"/>
            </p:cNvSpPr>
            <p:nvPr/>
          </p:nvSpPr>
          <p:spPr bwMode="auto">
            <a:xfrm>
              <a:off x="1277" y="2203"/>
              <a:ext cx="3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buFontTx/>
                <a:buNone/>
              </a:pPr>
              <a:r>
                <a:rPr lang="zh-CN" altLang="en-US" sz="1500" b="0">
                  <a:solidFill>
                    <a:srgbClr val="000000"/>
                  </a:solidFill>
                  <a:latin typeface="宋体" panose="02010600030101010101" pitchFamily="2" charset="-122"/>
                </a:rPr>
                <a:t>电视机</a:t>
              </a:r>
              <a:endParaRPr lang="zh-CN" altLang="en-US" sz="1800" b="0">
                <a:latin typeface="Verdana" panose="020B0604030504040204" pitchFamily="34" charset="0"/>
              </a:endParaRPr>
            </a:p>
          </p:txBody>
        </p:sp>
        <p:sp>
          <p:nvSpPr>
            <p:cNvPr id="40" name="Rectangle 40">
              <a:extLst>
                <a:ext uri="{FF2B5EF4-FFF2-40B4-BE49-F238E27FC236}">
                  <a16:creationId xmlns:a16="http://schemas.microsoft.com/office/drawing/2014/main" id="{2C441A5C-0930-43C6-BC3C-4482676A1A98}"/>
                </a:ext>
              </a:extLst>
            </p:cNvPr>
            <p:cNvSpPr>
              <a:spLocks noChangeArrowheads="1"/>
            </p:cNvSpPr>
            <p:nvPr/>
          </p:nvSpPr>
          <p:spPr bwMode="auto">
            <a:xfrm>
              <a:off x="1155" y="2478"/>
              <a:ext cx="3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buFontTx/>
                <a:buNone/>
              </a:pPr>
              <a:r>
                <a:rPr lang="zh-CN" altLang="en-US" sz="1500" b="0">
                  <a:solidFill>
                    <a:srgbClr val="000000"/>
                  </a:solidFill>
                  <a:latin typeface="宋体" panose="02010600030101010101" pitchFamily="2" charset="-122"/>
                </a:rPr>
                <a:t>电冰箱</a:t>
              </a:r>
              <a:endParaRPr lang="zh-CN" altLang="en-US" sz="1800" b="0">
                <a:latin typeface="Verdana" panose="020B0604030504040204" pitchFamily="34" charset="0"/>
              </a:endParaRPr>
            </a:p>
          </p:txBody>
        </p:sp>
        <p:sp>
          <p:nvSpPr>
            <p:cNvPr id="41" name="Line 41">
              <a:extLst>
                <a:ext uri="{FF2B5EF4-FFF2-40B4-BE49-F238E27FC236}">
                  <a16:creationId xmlns:a16="http://schemas.microsoft.com/office/drawing/2014/main" id="{E5DFF4A7-F077-4545-ADDC-DA1B85A90345}"/>
                </a:ext>
              </a:extLst>
            </p:cNvPr>
            <p:cNvSpPr>
              <a:spLocks noChangeShapeType="1"/>
            </p:cNvSpPr>
            <p:nvPr/>
          </p:nvSpPr>
          <p:spPr bwMode="auto">
            <a:xfrm flipH="1">
              <a:off x="849" y="2360"/>
              <a:ext cx="915" cy="1"/>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42">
              <a:extLst>
                <a:ext uri="{FF2B5EF4-FFF2-40B4-BE49-F238E27FC236}">
                  <a16:creationId xmlns:a16="http://schemas.microsoft.com/office/drawing/2014/main" id="{C5D30704-471B-4F3A-8ABB-48329A277B7A}"/>
                </a:ext>
              </a:extLst>
            </p:cNvPr>
            <p:cNvSpPr>
              <a:spLocks noChangeShapeType="1"/>
            </p:cNvSpPr>
            <p:nvPr/>
          </p:nvSpPr>
          <p:spPr bwMode="auto">
            <a:xfrm flipH="1">
              <a:off x="1032" y="2117"/>
              <a:ext cx="915" cy="1"/>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43">
              <a:extLst>
                <a:ext uri="{FF2B5EF4-FFF2-40B4-BE49-F238E27FC236}">
                  <a16:creationId xmlns:a16="http://schemas.microsoft.com/office/drawing/2014/main" id="{45EE9C45-C473-4608-9BCA-EDC98C98A6C4}"/>
                </a:ext>
              </a:extLst>
            </p:cNvPr>
            <p:cNvSpPr>
              <a:spLocks noChangeShapeType="1"/>
            </p:cNvSpPr>
            <p:nvPr/>
          </p:nvSpPr>
          <p:spPr bwMode="auto">
            <a:xfrm flipV="1">
              <a:off x="1947" y="2117"/>
              <a:ext cx="1" cy="426"/>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44">
              <a:extLst>
                <a:ext uri="{FF2B5EF4-FFF2-40B4-BE49-F238E27FC236}">
                  <a16:creationId xmlns:a16="http://schemas.microsoft.com/office/drawing/2014/main" id="{37BEDD9D-FD0C-436D-AAF8-312EFA6C36D7}"/>
                </a:ext>
              </a:extLst>
            </p:cNvPr>
            <p:cNvSpPr>
              <a:spLocks noChangeShapeType="1"/>
            </p:cNvSpPr>
            <p:nvPr/>
          </p:nvSpPr>
          <p:spPr bwMode="auto">
            <a:xfrm>
              <a:off x="1032" y="2117"/>
              <a:ext cx="1" cy="426"/>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45">
              <a:extLst>
                <a:ext uri="{FF2B5EF4-FFF2-40B4-BE49-F238E27FC236}">
                  <a16:creationId xmlns:a16="http://schemas.microsoft.com/office/drawing/2014/main" id="{3EE2AB82-8662-4A50-A70C-191FD7D32E65}"/>
                </a:ext>
              </a:extLst>
            </p:cNvPr>
            <p:cNvSpPr>
              <a:spLocks noChangeShapeType="1"/>
            </p:cNvSpPr>
            <p:nvPr/>
          </p:nvSpPr>
          <p:spPr bwMode="auto">
            <a:xfrm flipH="1">
              <a:off x="1032" y="2543"/>
              <a:ext cx="915" cy="1"/>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24477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59234A-B501-4A49-9574-E24146986C5C}"/>
              </a:ext>
            </a:extLst>
          </p:cNvPr>
          <p:cNvSpPr>
            <a:spLocks noGrp="1"/>
          </p:cNvSpPr>
          <p:nvPr>
            <p:ph type="title"/>
          </p:nvPr>
        </p:nvSpPr>
        <p:spPr/>
        <p:txBody>
          <a:bodyPr/>
          <a:lstStyle/>
          <a:p>
            <a:r>
              <a:rPr lang="en-US" altLang="zh-CN" dirty="0"/>
              <a:t>OLAP</a:t>
            </a:r>
            <a:r>
              <a:rPr lang="zh-CN" altLang="en-US" dirty="0"/>
              <a:t>的基本操作示例</a:t>
            </a:r>
          </a:p>
        </p:txBody>
      </p:sp>
      <p:sp>
        <p:nvSpPr>
          <p:cNvPr id="3" name="内容占位符 2">
            <a:extLst>
              <a:ext uri="{FF2B5EF4-FFF2-40B4-BE49-F238E27FC236}">
                <a16:creationId xmlns:a16="http://schemas.microsoft.com/office/drawing/2014/main" id="{82AF3203-5FA5-4874-A844-827B4A84109C}"/>
              </a:ext>
            </a:extLst>
          </p:cNvPr>
          <p:cNvSpPr>
            <a:spLocks noGrp="1"/>
          </p:cNvSpPr>
          <p:nvPr>
            <p:ph sz="quarter" idx="10"/>
          </p:nvPr>
        </p:nvSpPr>
        <p:spPr/>
        <p:txBody>
          <a:bodyPr/>
          <a:lstStyle/>
          <a:p>
            <a:pPr>
              <a:spcBef>
                <a:spcPct val="0"/>
              </a:spcBef>
              <a:buClr>
                <a:srgbClr val="0000FF"/>
              </a:buClr>
              <a:buFont typeface="Wingdings" panose="05000000000000000000" pitchFamily="2" charset="2"/>
              <a:buChar char="v"/>
            </a:pPr>
            <a:r>
              <a:rPr lang="zh-CN" altLang="en-US" dirty="0"/>
              <a:t>切片示例</a:t>
            </a:r>
            <a:endParaRPr lang="en-US" altLang="zh-CN" dirty="0"/>
          </a:p>
          <a:p>
            <a:pPr lvl="1">
              <a:spcBef>
                <a:spcPct val="0"/>
              </a:spcBef>
              <a:buClr>
                <a:srgbClr val="0000FF"/>
              </a:buClr>
            </a:pPr>
            <a:r>
              <a:rPr kumimoji="1" lang="zh-CN" altLang="en-US" dirty="0">
                <a:solidFill>
                  <a:schemeClr val="hlink"/>
                </a:solidFill>
                <a:latin typeface="楷体_GB2312" pitchFamily="49" charset="-122"/>
                <a:ea typeface="楷体_GB2312" pitchFamily="49" charset="-122"/>
              </a:rPr>
              <a:t>地区</a:t>
            </a:r>
            <a:r>
              <a:rPr kumimoji="1" lang="en-US" altLang="zh-CN" dirty="0">
                <a:solidFill>
                  <a:schemeClr val="hlink"/>
                </a:solidFill>
                <a:latin typeface="楷体_GB2312" pitchFamily="49" charset="-122"/>
                <a:ea typeface="楷体_GB2312" pitchFamily="49" charset="-122"/>
              </a:rPr>
              <a:t>=</a:t>
            </a:r>
            <a:r>
              <a:rPr kumimoji="1" lang="en-US" altLang="zh-CN" dirty="0">
                <a:solidFill>
                  <a:schemeClr val="hlink"/>
                </a:solidFill>
                <a:latin typeface="Times New Roman" panose="02020603050405020304" pitchFamily="18" charset="0"/>
                <a:ea typeface="楷体_GB2312" pitchFamily="49" charset="-122"/>
              </a:rPr>
              <a:t>“</a:t>
            </a:r>
            <a:r>
              <a:rPr kumimoji="1" lang="zh-CN" altLang="en-US" dirty="0">
                <a:solidFill>
                  <a:schemeClr val="hlink"/>
                </a:solidFill>
                <a:latin typeface="楷体_GB2312" pitchFamily="49" charset="-122"/>
                <a:ea typeface="楷体_GB2312" pitchFamily="49" charset="-122"/>
              </a:rPr>
              <a:t>北京</a:t>
            </a:r>
            <a:r>
              <a:rPr kumimoji="1" lang="zh-CN" altLang="en-US" dirty="0">
                <a:solidFill>
                  <a:schemeClr val="hlink"/>
                </a:solidFill>
                <a:latin typeface="Times New Roman" panose="02020603050405020304" pitchFamily="18" charset="0"/>
                <a:ea typeface="楷体_GB2312" pitchFamily="49" charset="-122"/>
              </a:rPr>
              <a:t>”，</a:t>
            </a:r>
            <a:r>
              <a:rPr kumimoji="1" lang="zh-CN" altLang="en-US" dirty="0">
                <a:latin typeface="楷体_GB2312" pitchFamily="49" charset="-122"/>
                <a:ea typeface="楷体_GB2312" pitchFamily="49" charset="-122"/>
              </a:rPr>
              <a:t>意义：北京地区四个季度空调、电脑、手机、</a:t>
            </a:r>
            <a:r>
              <a:rPr kumimoji="1" lang="en-US" altLang="zh-CN" dirty="0">
                <a:latin typeface="楷体_GB2312" pitchFamily="49" charset="-122"/>
                <a:ea typeface="楷体_GB2312" pitchFamily="49" charset="-122"/>
              </a:rPr>
              <a:t>VCD</a:t>
            </a:r>
            <a:r>
              <a:rPr kumimoji="1" lang="zh-CN" altLang="en-US" dirty="0">
                <a:latin typeface="楷体_GB2312" pitchFamily="49" charset="-122"/>
                <a:ea typeface="楷体_GB2312" pitchFamily="49" charset="-122"/>
              </a:rPr>
              <a:t>的销售金额</a:t>
            </a:r>
            <a:endParaRPr kumimoji="1" lang="en-US" altLang="zh-CN" dirty="0">
              <a:latin typeface="楷体_GB2312" pitchFamily="49" charset="-122"/>
              <a:ea typeface="楷体_GB2312" pitchFamily="49" charset="-122"/>
            </a:endParaRPr>
          </a:p>
          <a:p>
            <a:pPr lvl="1">
              <a:spcBef>
                <a:spcPct val="0"/>
              </a:spcBef>
              <a:buClr>
                <a:srgbClr val="0000FF"/>
              </a:buClr>
            </a:pPr>
            <a:r>
              <a:rPr kumimoji="1" lang="zh-CN" altLang="en-US" dirty="0">
                <a:solidFill>
                  <a:schemeClr val="hlink"/>
                </a:solidFill>
                <a:ea typeface="楷体_GB2312" pitchFamily="49" charset="-122"/>
              </a:rPr>
              <a:t>产品</a:t>
            </a:r>
            <a:r>
              <a:rPr kumimoji="1" lang="en-US" altLang="zh-CN" dirty="0">
                <a:solidFill>
                  <a:schemeClr val="hlink"/>
                </a:solidFill>
                <a:ea typeface="楷体_GB2312" pitchFamily="49" charset="-122"/>
              </a:rPr>
              <a:t>=</a:t>
            </a:r>
            <a:r>
              <a:rPr kumimoji="1" lang="en-US" altLang="zh-CN" dirty="0">
                <a:solidFill>
                  <a:schemeClr val="hlink"/>
                </a:solidFill>
                <a:latin typeface="Times New Roman" panose="02020603050405020304" pitchFamily="18" charset="0"/>
                <a:ea typeface="楷体_GB2312" pitchFamily="49" charset="-122"/>
              </a:rPr>
              <a:t>“</a:t>
            </a:r>
            <a:r>
              <a:rPr kumimoji="1" lang="zh-CN" altLang="en-US" dirty="0">
                <a:solidFill>
                  <a:schemeClr val="hlink"/>
                </a:solidFill>
                <a:latin typeface="楷体_GB2312" pitchFamily="49" charset="-122"/>
                <a:ea typeface="楷体_GB2312" pitchFamily="49" charset="-122"/>
              </a:rPr>
              <a:t>空调</a:t>
            </a:r>
            <a:r>
              <a:rPr kumimoji="1" lang="zh-CN" altLang="en-US" dirty="0">
                <a:solidFill>
                  <a:schemeClr val="hlink"/>
                </a:solidFill>
                <a:latin typeface="Times New Roman" panose="02020603050405020304" pitchFamily="18" charset="0"/>
                <a:ea typeface="楷体_GB2312" pitchFamily="49" charset="-122"/>
              </a:rPr>
              <a:t>”，</a:t>
            </a:r>
            <a:r>
              <a:rPr kumimoji="1" lang="zh-CN" altLang="en-US" dirty="0">
                <a:latin typeface="楷体_GB2312" pitchFamily="49" charset="-122"/>
                <a:ea typeface="楷体_GB2312" pitchFamily="49" charset="-122"/>
              </a:rPr>
              <a:t>意义：空调产品在四个季度中各地区的销售金额</a:t>
            </a:r>
          </a:p>
          <a:p>
            <a:pPr>
              <a:spcBef>
                <a:spcPct val="0"/>
              </a:spcBef>
              <a:buFontTx/>
              <a:buNone/>
            </a:pPr>
            <a:endParaRPr kumimoji="1" lang="en-US" altLang="zh-CN" dirty="0">
              <a:latin typeface="楷体_GB2312" pitchFamily="49" charset="-122"/>
              <a:ea typeface="楷体_GB2312" pitchFamily="49" charset="-122"/>
            </a:endParaRPr>
          </a:p>
          <a:p>
            <a:pPr>
              <a:spcBef>
                <a:spcPct val="0"/>
              </a:spcBef>
              <a:buFontTx/>
              <a:buNone/>
            </a:pPr>
            <a:endParaRPr kumimoji="1" lang="zh-CN" altLang="en-US" dirty="0">
              <a:latin typeface="楷体_GB2312" pitchFamily="49" charset="-122"/>
              <a:ea typeface="楷体_GB2312" pitchFamily="49" charset="-122"/>
            </a:endParaRPr>
          </a:p>
          <a:p>
            <a:endParaRPr lang="zh-CN" altLang="en-US" dirty="0"/>
          </a:p>
        </p:txBody>
      </p:sp>
      <p:grpSp>
        <p:nvGrpSpPr>
          <p:cNvPr id="4" name="Group 3">
            <a:extLst>
              <a:ext uri="{FF2B5EF4-FFF2-40B4-BE49-F238E27FC236}">
                <a16:creationId xmlns:a16="http://schemas.microsoft.com/office/drawing/2014/main" id="{0C13F2CE-12DC-4EB2-A9D6-A2ABEE7E4E33}"/>
              </a:ext>
            </a:extLst>
          </p:cNvPr>
          <p:cNvGrpSpPr>
            <a:grpSpLocks/>
          </p:cNvGrpSpPr>
          <p:nvPr/>
        </p:nvGrpSpPr>
        <p:grpSpPr bwMode="auto">
          <a:xfrm>
            <a:off x="639251" y="3296203"/>
            <a:ext cx="4472270" cy="3408595"/>
            <a:chOff x="385" y="1109"/>
            <a:chExt cx="3175" cy="2626"/>
          </a:xfrm>
        </p:grpSpPr>
        <p:grpSp>
          <p:nvGrpSpPr>
            <p:cNvPr id="5" name="Group 4">
              <a:extLst>
                <a:ext uri="{FF2B5EF4-FFF2-40B4-BE49-F238E27FC236}">
                  <a16:creationId xmlns:a16="http://schemas.microsoft.com/office/drawing/2014/main" id="{833D8B87-EB79-424C-B7EB-131E5AC7C27A}"/>
                </a:ext>
              </a:extLst>
            </p:cNvPr>
            <p:cNvGrpSpPr>
              <a:grpSpLocks/>
            </p:cNvGrpSpPr>
            <p:nvPr/>
          </p:nvGrpSpPr>
          <p:grpSpPr bwMode="auto">
            <a:xfrm>
              <a:off x="1249" y="1399"/>
              <a:ext cx="528" cy="1488"/>
              <a:chOff x="3888" y="1632"/>
              <a:chExt cx="528" cy="1488"/>
            </a:xfrm>
          </p:grpSpPr>
          <p:grpSp>
            <p:nvGrpSpPr>
              <p:cNvPr id="112" name="Group 5">
                <a:extLst>
                  <a:ext uri="{FF2B5EF4-FFF2-40B4-BE49-F238E27FC236}">
                    <a16:creationId xmlns:a16="http://schemas.microsoft.com/office/drawing/2014/main" id="{DBEB55B6-16EB-4AD5-A905-C0187E44FE70}"/>
                  </a:ext>
                </a:extLst>
              </p:cNvPr>
              <p:cNvGrpSpPr>
                <a:grpSpLocks/>
              </p:cNvGrpSpPr>
              <p:nvPr/>
            </p:nvGrpSpPr>
            <p:grpSpPr bwMode="auto">
              <a:xfrm>
                <a:off x="3888" y="2304"/>
                <a:ext cx="528" cy="816"/>
                <a:chOff x="2784" y="2256"/>
                <a:chExt cx="528" cy="816"/>
              </a:xfrm>
            </p:grpSpPr>
            <p:sp>
              <p:nvSpPr>
                <p:cNvPr id="116" name="AutoShape 6">
                  <a:extLst>
                    <a:ext uri="{FF2B5EF4-FFF2-40B4-BE49-F238E27FC236}">
                      <a16:creationId xmlns:a16="http://schemas.microsoft.com/office/drawing/2014/main" id="{060B05A1-1EFB-49B9-AD5A-90195628BB3B}"/>
                    </a:ext>
                  </a:extLst>
                </p:cNvPr>
                <p:cNvSpPr>
                  <a:spLocks noChangeArrowheads="1"/>
                </p:cNvSpPr>
                <p:nvPr/>
              </p:nvSpPr>
              <p:spPr bwMode="auto">
                <a:xfrm>
                  <a:off x="2784" y="2592"/>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117" name="AutoShape 7">
                  <a:extLst>
                    <a:ext uri="{FF2B5EF4-FFF2-40B4-BE49-F238E27FC236}">
                      <a16:creationId xmlns:a16="http://schemas.microsoft.com/office/drawing/2014/main" id="{7DFDFFBE-B530-415B-9599-25505DF2539B}"/>
                    </a:ext>
                  </a:extLst>
                </p:cNvPr>
                <p:cNvSpPr>
                  <a:spLocks noChangeArrowheads="1"/>
                </p:cNvSpPr>
                <p:nvPr/>
              </p:nvSpPr>
              <p:spPr bwMode="auto">
                <a:xfrm>
                  <a:off x="2784" y="2256"/>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113" name="Group 8">
                <a:extLst>
                  <a:ext uri="{FF2B5EF4-FFF2-40B4-BE49-F238E27FC236}">
                    <a16:creationId xmlns:a16="http://schemas.microsoft.com/office/drawing/2014/main" id="{F25412CB-4360-43FC-9272-CC00620EE3BF}"/>
                  </a:ext>
                </a:extLst>
              </p:cNvPr>
              <p:cNvGrpSpPr>
                <a:grpSpLocks/>
              </p:cNvGrpSpPr>
              <p:nvPr/>
            </p:nvGrpSpPr>
            <p:grpSpPr bwMode="auto">
              <a:xfrm>
                <a:off x="3888" y="1632"/>
                <a:ext cx="528" cy="816"/>
                <a:chOff x="2784" y="2256"/>
                <a:chExt cx="528" cy="816"/>
              </a:xfrm>
            </p:grpSpPr>
            <p:sp>
              <p:nvSpPr>
                <p:cNvPr id="114" name="AutoShape 9">
                  <a:extLst>
                    <a:ext uri="{FF2B5EF4-FFF2-40B4-BE49-F238E27FC236}">
                      <a16:creationId xmlns:a16="http://schemas.microsoft.com/office/drawing/2014/main" id="{25B72129-D3D5-4265-A07F-B0B7311CDA8F}"/>
                    </a:ext>
                  </a:extLst>
                </p:cNvPr>
                <p:cNvSpPr>
                  <a:spLocks noChangeArrowheads="1"/>
                </p:cNvSpPr>
                <p:nvPr/>
              </p:nvSpPr>
              <p:spPr bwMode="auto">
                <a:xfrm>
                  <a:off x="2784" y="2592"/>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115" name="AutoShape 10">
                  <a:extLst>
                    <a:ext uri="{FF2B5EF4-FFF2-40B4-BE49-F238E27FC236}">
                      <a16:creationId xmlns:a16="http://schemas.microsoft.com/office/drawing/2014/main" id="{2DE8D8D0-25E5-45CD-9424-83DAAF134458}"/>
                    </a:ext>
                  </a:extLst>
                </p:cNvPr>
                <p:cNvSpPr>
                  <a:spLocks noChangeArrowheads="1"/>
                </p:cNvSpPr>
                <p:nvPr/>
              </p:nvSpPr>
              <p:spPr bwMode="auto">
                <a:xfrm>
                  <a:off x="2784" y="2256"/>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grpSp>
          <p:nvGrpSpPr>
            <p:cNvPr id="6" name="Group 11">
              <a:extLst>
                <a:ext uri="{FF2B5EF4-FFF2-40B4-BE49-F238E27FC236}">
                  <a16:creationId xmlns:a16="http://schemas.microsoft.com/office/drawing/2014/main" id="{C4C8756D-3198-4AB1-93EA-47C5CBD591BF}"/>
                </a:ext>
              </a:extLst>
            </p:cNvPr>
            <p:cNvGrpSpPr>
              <a:grpSpLocks/>
            </p:cNvGrpSpPr>
            <p:nvPr/>
          </p:nvGrpSpPr>
          <p:grpSpPr bwMode="auto">
            <a:xfrm>
              <a:off x="1153" y="1495"/>
              <a:ext cx="528" cy="1488"/>
              <a:chOff x="3888" y="1632"/>
              <a:chExt cx="528" cy="1488"/>
            </a:xfrm>
          </p:grpSpPr>
          <p:grpSp>
            <p:nvGrpSpPr>
              <p:cNvPr id="106" name="Group 12">
                <a:extLst>
                  <a:ext uri="{FF2B5EF4-FFF2-40B4-BE49-F238E27FC236}">
                    <a16:creationId xmlns:a16="http://schemas.microsoft.com/office/drawing/2014/main" id="{9EDDB865-1A8B-428F-A152-BEB4E4EEAC7A}"/>
                  </a:ext>
                </a:extLst>
              </p:cNvPr>
              <p:cNvGrpSpPr>
                <a:grpSpLocks/>
              </p:cNvGrpSpPr>
              <p:nvPr/>
            </p:nvGrpSpPr>
            <p:grpSpPr bwMode="auto">
              <a:xfrm>
                <a:off x="3888" y="2304"/>
                <a:ext cx="528" cy="816"/>
                <a:chOff x="2784" y="2256"/>
                <a:chExt cx="528" cy="816"/>
              </a:xfrm>
            </p:grpSpPr>
            <p:sp>
              <p:nvSpPr>
                <p:cNvPr id="110" name="AutoShape 13">
                  <a:extLst>
                    <a:ext uri="{FF2B5EF4-FFF2-40B4-BE49-F238E27FC236}">
                      <a16:creationId xmlns:a16="http://schemas.microsoft.com/office/drawing/2014/main" id="{6B33F066-808D-4944-B4B8-0A0542F8FD10}"/>
                    </a:ext>
                  </a:extLst>
                </p:cNvPr>
                <p:cNvSpPr>
                  <a:spLocks noChangeArrowheads="1"/>
                </p:cNvSpPr>
                <p:nvPr/>
              </p:nvSpPr>
              <p:spPr bwMode="auto">
                <a:xfrm>
                  <a:off x="2784" y="2592"/>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111" name="AutoShape 14">
                  <a:extLst>
                    <a:ext uri="{FF2B5EF4-FFF2-40B4-BE49-F238E27FC236}">
                      <a16:creationId xmlns:a16="http://schemas.microsoft.com/office/drawing/2014/main" id="{277A466C-626D-41DB-89D6-ECDDE8531BC6}"/>
                    </a:ext>
                  </a:extLst>
                </p:cNvPr>
                <p:cNvSpPr>
                  <a:spLocks noChangeArrowheads="1"/>
                </p:cNvSpPr>
                <p:nvPr/>
              </p:nvSpPr>
              <p:spPr bwMode="auto">
                <a:xfrm>
                  <a:off x="2784" y="2256"/>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107" name="Group 15">
                <a:extLst>
                  <a:ext uri="{FF2B5EF4-FFF2-40B4-BE49-F238E27FC236}">
                    <a16:creationId xmlns:a16="http://schemas.microsoft.com/office/drawing/2014/main" id="{4CDD8B86-76C6-4944-A4F7-C67DC36ED513}"/>
                  </a:ext>
                </a:extLst>
              </p:cNvPr>
              <p:cNvGrpSpPr>
                <a:grpSpLocks/>
              </p:cNvGrpSpPr>
              <p:nvPr/>
            </p:nvGrpSpPr>
            <p:grpSpPr bwMode="auto">
              <a:xfrm>
                <a:off x="3888" y="1632"/>
                <a:ext cx="528" cy="816"/>
                <a:chOff x="2784" y="2256"/>
                <a:chExt cx="528" cy="816"/>
              </a:xfrm>
            </p:grpSpPr>
            <p:sp>
              <p:nvSpPr>
                <p:cNvPr id="108" name="AutoShape 16">
                  <a:extLst>
                    <a:ext uri="{FF2B5EF4-FFF2-40B4-BE49-F238E27FC236}">
                      <a16:creationId xmlns:a16="http://schemas.microsoft.com/office/drawing/2014/main" id="{48A305EA-652A-4E92-BC80-8282337E512F}"/>
                    </a:ext>
                  </a:extLst>
                </p:cNvPr>
                <p:cNvSpPr>
                  <a:spLocks noChangeArrowheads="1"/>
                </p:cNvSpPr>
                <p:nvPr/>
              </p:nvSpPr>
              <p:spPr bwMode="auto">
                <a:xfrm>
                  <a:off x="2784" y="2592"/>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109" name="AutoShape 17">
                  <a:extLst>
                    <a:ext uri="{FF2B5EF4-FFF2-40B4-BE49-F238E27FC236}">
                      <a16:creationId xmlns:a16="http://schemas.microsoft.com/office/drawing/2014/main" id="{EDF6BCCC-BC84-4B37-9462-B1151E0A7EA2}"/>
                    </a:ext>
                  </a:extLst>
                </p:cNvPr>
                <p:cNvSpPr>
                  <a:spLocks noChangeArrowheads="1"/>
                </p:cNvSpPr>
                <p:nvPr/>
              </p:nvSpPr>
              <p:spPr bwMode="auto">
                <a:xfrm>
                  <a:off x="2784" y="2256"/>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grpSp>
          <p:nvGrpSpPr>
            <p:cNvPr id="7" name="Group 18">
              <a:extLst>
                <a:ext uri="{FF2B5EF4-FFF2-40B4-BE49-F238E27FC236}">
                  <a16:creationId xmlns:a16="http://schemas.microsoft.com/office/drawing/2014/main" id="{1859493A-AD84-4FFF-B595-5DC4D5E63D54}"/>
                </a:ext>
              </a:extLst>
            </p:cNvPr>
            <p:cNvGrpSpPr>
              <a:grpSpLocks/>
            </p:cNvGrpSpPr>
            <p:nvPr/>
          </p:nvGrpSpPr>
          <p:grpSpPr bwMode="auto">
            <a:xfrm>
              <a:off x="1057" y="1591"/>
              <a:ext cx="528" cy="1488"/>
              <a:chOff x="3888" y="1632"/>
              <a:chExt cx="528" cy="1488"/>
            </a:xfrm>
          </p:grpSpPr>
          <p:grpSp>
            <p:nvGrpSpPr>
              <p:cNvPr id="100" name="Group 19">
                <a:extLst>
                  <a:ext uri="{FF2B5EF4-FFF2-40B4-BE49-F238E27FC236}">
                    <a16:creationId xmlns:a16="http://schemas.microsoft.com/office/drawing/2014/main" id="{511810AD-56BA-4E15-97D4-447A565CE79E}"/>
                  </a:ext>
                </a:extLst>
              </p:cNvPr>
              <p:cNvGrpSpPr>
                <a:grpSpLocks/>
              </p:cNvGrpSpPr>
              <p:nvPr/>
            </p:nvGrpSpPr>
            <p:grpSpPr bwMode="auto">
              <a:xfrm>
                <a:off x="3888" y="2304"/>
                <a:ext cx="528" cy="816"/>
                <a:chOff x="2784" y="2256"/>
                <a:chExt cx="528" cy="816"/>
              </a:xfrm>
            </p:grpSpPr>
            <p:sp>
              <p:nvSpPr>
                <p:cNvPr id="104" name="AutoShape 20">
                  <a:extLst>
                    <a:ext uri="{FF2B5EF4-FFF2-40B4-BE49-F238E27FC236}">
                      <a16:creationId xmlns:a16="http://schemas.microsoft.com/office/drawing/2014/main" id="{9A3B413C-B183-4E7E-8C31-769EA95DAF3A}"/>
                    </a:ext>
                  </a:extLst>
                </p:cNvPr>
                <p:cNvSpPr>
                  <a:spLocks noChangeArrowheads="1"/>
                </p:cNvSpPr>
                <p:nvPr/>
              </p:nvSpPr>
              <p:spPr bwMode="auto">
                <a:xfrm>
                  <a:off x="2784" y="2592"/>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105" name="AutoShape 21">
                  <a:extLst>
                    <a:ext uri="{FF2B5EF4-FFF2-40B4-BE49-F238E27FC236}">
                      <a16:creationId xmlns:a16="http://schemas.microsoft.com/office/drawing/2014/main" id="{1BA2D6A3-B6CE-459B-AAC5-30CF67CF070D}"/>
                    </a:ext>
                  </a:extLst>
                </p:cNvPr>
                <p:cNvSpPr>
                  <a:spLocks noChangeArrowheads="1"/>
                </p:cNvSpPr>
                <p:nvPr/>
              </p:nvSpPr>
              <p:spPr bwMode="auto">
                <a:xfrm>
                  <a:off x="2784" y="2256"/>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101" name="Group 22">
                <a:extLst>
                  <a:ext uri="{FF2B5EF4-FFF2-40B4-BE49-F238E27FC236}">
                    <a16:creationId xmlns:a16="http://schemas.microsoft.com/office/drawing/2014/main" id="{8E758E0C-9176-4EA1-9143-C5EF35EC72FA}"/>
                  </a:ext>
                </a:extLst>
              </p:cNvPr>
              <p:cNvGrpSpPr>
                <a:grpSpLocks/>
              </p:cNvGrpSpPr>
              <p:nvPr/>
            </p:nvGrpSpPr>
            <p:grpSpPr bwMode="auto">
              <a:xfrm>
                <a:off x="3888" y="1632"/>
                <a:ext cx="528" cy="816"/>
                <a:chOff x="2784" y="2256"/>
                <a:chExt cx="528" cy="816"/>
              </a:xfrm>
            </p:grpSpPr>
            <p:sp>
              <p:nvSpPr>
                <p:cNvPr id="102" name="AutoShape 23">
                  <a:extLst>
                    <a:ext uri="{FF2B5EF4-FFF2-40B4-BE49-F238E27FC236}">
                      <a16:creationId xmlns:a16="http://schemas.microsoft.com/office/drawing/2014/main" id="{81340897-42BB-40FB-8856-FA96515356DA}"/>
                    </a:ext>
                  </a:extLst>
                </p:cNvPr>
                <p:cNvSpPr>
                  <a:spLocks noChangeArrowheads="1"/>
                </p:cNvSpPr>
                <p:nvPr/>
              </p:nvSpPr>
              <p:spPr bwMode="auto">
                <a:xfrm>
                  <a:off x="2784" y="2592"/>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103" name="AutoShape 24">
                  <a:extLst>
                    <a:ext uri="{FF2B5EF4-FFF2-40B4-BE49-F238E27FC236}">
                      <a16:creationId xmlns:a16="http://schemas.microsoft.com/office/drawing/2014/main" id="{90EE1846-C5BF-465D-BA76-AC8310159B93}"/>
                    </a:ext>
                  </a:extLst>
                </p:cNvPr>
                <p:cNvSpPr>
                  <a:spLocks noChangeArrowheads="1"/>
                </p:cNvSpPr>
                <p:nvPr/>
              </p:nvSpPr>
              <p:spPr bwMode="auto">
                <a:xfrm>
                  <a:off x="2784" y="2256"/>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grpSp>
          <p:nvGrpSpPr>
            <p:cNvPr id="8" name="Group 25">
              <a:extLst>
                <a:ext uri="{FF2B5EF4-FFF2-40B4-BE49-F238E27FC236}">
                  <a16:creationId xmlns:a16="http://schemas.microsoft.com/office/drawing/2014/main" id="{F0EC2775-26CA-4A77-8362-DFA812AAEAD8}"/>
                </a:ext>
              </a:extLst>
            </p:cNvPr>
            <p:cNvGrpSpPr>
              <a:grpSpLocks/>
            </p:cNvGrpSpPr>
            <p:nvPr/>
          </p:nvGrpSpPr>
          <p:grpSpPr bwMode="auto">
            <a:xfrm>
              <a:off x="1633" y="1399"/>
              <a:ext cx="528" cy="1488"/>
              <a:chOff x="3888" y="1632"/>
              <a:chExt cx="528" cy="1488"/>
            </a:xfrm>
          </p:grpSpPr>
          <p:grpSp>
            <p:nvGrpSpPr>
              <p:cNvPr id="94" name="Group 26">
                <a:extLst>
                  <a:ext uri="{FF2B5EF4-FFF2-40B4-BE49-F238E27FC236}">
                    <a16:creationId xmlns:a16="http://schemas.microsoft.com/office/drawing/2014/main" id="{06AD5B41-14B2-4D7F-9776-43009E909E6E}"/>
                  </a:ext>
                </a:extLst>
              </p:cNvPr>
              <p:cNvGrpSpPr>
                <a:grpSpLocks/>
              </p:cNvGrpSpPr>
              <p:nvPr/>
            </p:nvGrpSpPr>
            <p:grpSpPr bwMode="auto">
              <a:xfrm>
                <a:off x="3888" y="2304"/>
                <a:ext cx="528" cy="816"/>
                <a:chOff x="2784" y="2256"/>
                <a:chExt cx="528" cy="816"/>
              </a:xfrm>
            </p:grpSpPr>
            <p:sp>
              <p:nvSpPr>
                <p:cNvPr id="98" name="AutoShape 27">
                  <a:extLst>
                    <a:ext uri="{FF2B5EF4-FFF2-40B4-BE49-F238E27FC236}">
                      <a16:creationId xmlns:a16="http://schemas.microsoft.com/office/drawing/2014/main" id="{1FF30BF9-A830-4693-BCF8-95B397D6978D}"/>
                    </a:ext>
                  </a:extLst>
                </p:cNvPr>
                <p:cNvSpPr>
                  <a:spLocks noChangeArrowheads="1"/>
                </p:cNvSpPr>
                <p:nvPr/>
              </p:nvSpPr>
              <p:spPr bwMode="auto">
                <a:xfrm>
                  <a:off x="2784" y="2592"/>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99" name="AutoShape 28">
                  <a:extLst>
                    <a:ext uri="{FF2B5EF4-FFF2-40B4-BE49-F238E27FC236}">
                      <a16:creationId xmlns:a16="http://schemas.microsoft.com/office/drawing/2014/main" id="{3EF0E381-9ED9-449D-86A4-03178A1897D0}"/>
                    </a:ext>
                  </a:extLst>
                </p:cNvPr>
                <p:cNvSpPr>
                  <a:spLocks noChangeArrowheads="1"/>
                </p:cNvSpPr>
                <p:nvPr/>
              </p:nvSpPr>
              <p:spPr bwMode="auto">
                <a:xfrm>
                  <a:off x="2784" y="2256"/>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95" name="Group 29">
                <a:extLst>
                  <a:ext uri="{FF2B5EF4-FFF2-40B4-BE49-F238E27FC236}">
                    <a16:creationId xmlns:a16="http://schemas.microsoft.com/office/drawing/2014/main" id="{90ED0A33-5E8B-4972-A523-77146A0F9474}"/>
                  </a:ext>
                </a:extLst>
              </p:cNvPr>
              <p:cNvGrpSpPr>
                <a:grpSpLocks/>
              </p:cNvGrpSpPr>
              <p:nvPr/>
            </p:nvGrpSpPr>
            <p:grpSpPr bwMode="auto">
              <a:xfrm>
                <a:off x="3888" y="1632"/>
                <a:ext cx="528" cy="816"/>
                <a:chOff x="2784" y="2256"/>
                <a:chExt cx="528" cy="816"/>
              </a:xfrm>
            </p:grpSpPr>
            <p:sp>
              <p:nvSpPr>
                <p:cNvPr id="96" name="AutoShape 30">
                  <a:extLst>
                    <a:ext uri="{FF2B5EF4-FFF2-40B4-BE49-F238E27FC236}">
                      <a16:creationId xmlns:a16="http://schemas.microsoft.com/office/drawing/2014/main" id="{1F45C001-9870-4DA8-BAD2-94F87ECC64CF}"/>
                    </a:ext>
                  </a:extLst>
                </p:cNvPr>
                <p:cNvSpPr>
                  <a:spLocks noChangeArrowheads="1"/>
                </p:cNvSpPr>
                <p:nvPr/>
              </p:nvSpPr>
              <p:spPr bwMode="auto">
                <a:xfrm>
                  <a:off x="2784" y="2592"/>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97" name="AutoShape 31">
                  <a:extLst>
                    <a:ext uri="{FF2B5EF4-FFF2-40B4-BE49-F238E27FC236}">
                      <a16:creationId xmlns:a16="http://schemas.microsoft.com/office/drawing/2014/main" id="{A72A99D5-F9B7-4816-8551-2A8838C8C8E4}"/>
                    </a:ext>
                  </a:extLst>
                </p:cNvPr>
                <p:cNvSpPr>
                  <a:spLocks noChangeArrowheads="1"/>
                </p:cNvSpPr>
                <p:nvPr/>
              </p:nvSpPr>
              <p:spPr bwMode="auto">
                <a:xfrm>
                  <a:off x="2784" y="2256"/>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grpSp>
          <p:nvGrpSpPr>
            <p:cNvPr id="9" name="Group 32">
              <a:extLst>
                <a:ext uri="{FF2B5EF4-FFF2-40B4-BE49-F238E27FC236}">
                  <a16:creationId xmlns:a16="http://schemas.microsoft.com/office/drawing/2014/main" id="{E0484469-F2E3-42F3-98DC-624A1220618F}"/>
                </a:ext>
              </a:extLst>
            </p:cNvPr>
            <p:cNvGrpSpPr>
              <a:grpSpLocks/>
            </p:cNvGrpSpPr>
            <p:nvPr/>
          </p:nvGrpSpPr>
          <p:grpSpPr bwMode="auto">
            <a:xfrm>
              <a:off x="1537" y="1495"/>
              <a:ext cx="528" cy="1488"/>
              <a:chOff x="3888" y="1632"/>
              <a:chExt cx="528" cy="1488"/>
            </a:xfrm>
          </p:grpSpPr>
          <p:grpSp>
            <p:nvGrpSpPr>
              <p:cNvPr id="88" name="Group 33">
                <a:extLst>
                  <a:ext uri="{FF2B5EF4-FFF2-40B4-BE49-F238E27FC236}">
                    <a16:creationId xmlns:a16="http://schemas.microsoft.com/office/drawing/2014/main" id="{47720D21-142F-4601-886F-4B51EACF13E0}"/>
                  </a:ext>
                </a:extLst>
              </p:cNvPr>
              <p:cNvGrpSpPr>
                <a:grpSpLocks/>
              </p:cNvGrpSpPr>
              <p:nvPr/>
            </p:nvGrpSpPr>
            <p:grpSpPr bwMode="auto">
              <a:xfrm>
                <a:off x="3888" y="2304"/>
                <a:ext cx="528" cy="816"/>
                <a:chOff x="2784" y="2256"/>
                <a:chExt cx="528" cy="816"/>
              </a:xfrm>
            </p:grpSpPr>
            <p:sp>
              <p:nvSpPr>
                <p:cNvPr id="92" name="AutoShape 34">
                  <a:extLst>
                    <a:ext uri="{FF2B5EF4-FFF2-40B4-BE49-F238E27FC236}">
                      <a16:creationId xmlns:a16="http://schemas.microsoft.com/office/drawing/2014/main" id="{A4DA4A66-3C71-4E48-8161-27CAFB000675}"/>
                    </a:ext>
                  </a:extLst>
                </p:cNvPr>
                <p:cNvSpPr>
                  <a:spLocks noChangeArrowheads="1"/>
                </p:cNvSpPr>
                <p:nvPr/>
              </p:nvSpPr>
              <p:spPr bwMode="auto">
                <a:xfrm>
                  <a:off x="2784" y="2592"/>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93" name="AutoShape 35">
                  <a:extLst>
                    <a:ext uri="{FF2B5EF4-FFF2-40B4-BE49-F238E27FC236}">
                      <a16:creationId xmlns:a16="http://schemas.microsoft.com/office/drawing/2014/main" id="{7E718599-12A2-4301-9855-8A2989973BA6}"/>
                    </a:ext>
                  </a:extLst>
                </p:cNvPr>
                <p:cNvSpPr>
                  <a:spLocks noChangeArrowheads="1"/>
                </p:cNvSpPr>
                <p:nvPr/>
              </p:nvSpPr>
              <p:spPr bwMode="auto">
                <a:xfrm>
                  <a:off x="2784" y="2256"/>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89" name="Group 36">
                <a:extLst>
                  <a:ext uri="{FF2B5EF4-FFF2-40B4-BE49-F238E27FC236}">
                    <a16:creationId xmlns:a16="http://schemas.microsoft.com/office/drawing/2014/main" id="{577166A3-E36F-46BA-A566-C0BDC4E22E13}"/>
                  </a:ext>
                </a:extLst>
              </p:cNvPr>
              <p:cNvGrpSpPr>
                <a:grpSpLocks/>
              </p:cNvGrpSpPr>
              <p:nvPr/>
            </p:nvGrpSpPr>
            <p:grpSpPr bwMode="auto">
              <a:xfrm>
                <a:off x="3888" y="1632"/>
                <a:ext cx="528" cy="816"/>
                <a:chOff x="2784" y="2256"/>
                <a:chExt cx="528" cy="816"/>
              </a:xfrm>
            </p:grpSpPr>
            <p:sp>
              <p:nvSpPr>
                <p:cNvPr id="90" name="AutoShape 37">
                  <a:extLst>
                    <a:ext uri="{FF2B5EF4-FFF2-40B4-BE49-F238E27FC236}">
                      <a16:creationId xmlns:a16="http://schemas.microsoft.com/office/drawing/2014/main" id="{7DA20473-B591-4A5F-BE9C-3FF1386DD718}"/>
                    </a:ext>
                  </a:extLst>
                </p:cNvPr>
                <p:cNvSpPr>
                  <a:spLocks noChangeArrowheads="1"/>
                </p:cNvSpPr>
                <p:nvPr/>
              </p:nvSpPr>
              <p:spPr bwMode="auto">
                <a:xfrm>
                  <a:off x="2784" y="2592"/>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91" name="AutoShape 38">
                  <a:extLst>
                    <a:ext uri="{FF2B5EF4-FFF2-40B4-BE49-F238E27FC236}">
                      <a16:creationId xmlns:a16="http://schemas.microsoft.com/office/drawing/2014/main" id="{949C69B8-B44A-42F2-8760-0313609ED14A}"/>
                    </a:ext>
                  </a:extLst>
                </p:cNvPr>
                <p:cNvSpPr>
                  <a:spLocks noChangeArrowheads="1"/>
                </p:cNvSpPr>
                <p:nvPr/>
              </p:nvSpPr>
              <p:spPr bwMode="auto">
                <a:xfrm>
                  <a:off x="2784" y="2256"/>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grpSp>
          <p:nvGrpSpPr>
            <p:cNvPr id="10" name="Group 39">
              <a:extLst>
                <a:ext uri="{FF2B5EF4-FFF2-40B4-BE49-F238E27FC236}">
                  <a16:creationId xmlns:a16="http://schemas.microsoft.com/office/drawing/2014/main" id="{CEA055D1-D332-49F0-9820-3FDA023E965B}"/>
                </a:ext>
              </a:extLst>
            </p:cNvPr>
            <p:cNvGrpSpPr>
              <a:grpSpLocks/>
            </p:cNvGrpSpPr>
            <p:nvPr/>
          </p:nvGrpSpPr>
          <p:grpSpPr bwMode="auto">
            <a:xfrm>
              <a:off x="1441" y="1591"/>
              <a:ext cx="528" cy="1488"/>
              <a:chOff x="3888" y="1632"/>
              <a:chExt cx="528" cy="1488"/>
            </a:xfrm>
          </p:grpSpPr>
          <p:grpSp>
            <p:nvGrpSpPr>
              <p:cNvPr id="82" name="Group 40">
                <a:extLst>
                  <a:ext uri="{FF2B5EF4-FFF2-40B4-BE49-F238E27FC236}">
                    <a16:creationId xmlns:a16="http://schemas.microsoft.com/office/drawing/2014/main" id="{11D88EF0-F72A-446B-BBDD-A8855CDB615F}"/>
                  </a:ext>
                </a:extLst>
              </p:cNvPr>
              <p:cNvGrpSpPr>
                <a:grpSpLocks/>
              </p:cNvGrpSpPr>
              <p:nvPr/>
            </p:nvGrpSpPr>
            <p:grpSpPr bwMode="auto">
              <a:xfrm>
                <a:off x="3888" y="2304"/>
                <a:ext cx="528" cy="816"/>
                <a:chOff x="2784" y="2256"/>
                <a:chExt cx="528" cy="816"/>
              </a:xfrm>
            </p:grpSpPr>
            <p:sp>
              <p:nvSpPr>
                <p:cNvPr id="86" name="AutoShape 41">
                  <a:extLst>
                    <a:ext uri="{FF2B5EF4-FFF2-40B4-BE49-F238E27FC236}">
                      <a16:creationId xmlns:a16="http://schemas.microsoft.com/office/drawing/2014/main" id="{0043C95B-C123-4FF3-AF16-352AF0DABEA8}"/>
                    </a:ext>
                  </a:extLst>
                </p:cNvPr>
                <p:cNvSpPr>
                  <a:spLocks noChangeArrowheads="1"/>
                </p:cNvSpPr>
                <p:nvPr/>
              </p:nvSpPr>
              <p:spPr bwMode="auto">
                <a:xfrm>
                  <a:off x="2784" y="2592"/>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87" name="AutoShape 42">
                  <a:extLst>
                    <a:ext uri="{FF2B5EF4-FFF2-40B4-BE49-F238E27FC236}">
                      <a16:creationId xmlns:a16="http://schemas.microsoft.com/office/drawing/2014/main" id="{838850DB-0916-4AD0-B519-12F42469B2F4}"/>
                    </a:ext>
                  </a:extLst>
                </p:cNvPr>
                <p:cNvSpPr>
                  <a:spLocks noChangeArrowheads="1"/>
                </p:cNvSpPr>
                <p:nvPr/>
              </p:nvSpPr>
              <p:spPr bwMode="auto">
                <a:xfrm>
                  <a:off x="2784" y="2256"/>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83" name="Group 43">
                <a:extLst>
                  <a:ext uri="{FF2B5EF4-FFF2-40B4-BE49-F238E27FC236}">
                    <a16:creationId xmlns:a16="http://schemas.microsoft.com/office/drawing/2014/main" id="{8BC4AB5F-0E3D-4E66-8818-A4190E236F3B}"/>
                  </a:ext>
                </a:extLst>
              </p:cNvPr>
              <p:cNvGrpSpPr>
                <a:grpSpLocks/>
              </p:cNvGrpSpPr>
              <p:nvPr/>
            </p:nvGrpSpPr>
            <p:grpSpPr bwMode="auto">
              <a:xfrm>
                <a:off x="3888" y="1632"/>
                <a:ext cx="528" cy="816"/>
                <a:chOff x="2784" y="2256"/>
                <a:chExt cx="528" cy="816"/>
              </a:xfrm>
            </p:grpSpPr>
            <p:sp>
              <p:nvSpPr>
                <p:cNvPr id="84" name="AutoShape 44">
                  <a:extLst>
                    <a:ext uri="{FF2B5EF4-FFF2-40B4-BE49-F238E27FC236}">
                      <a16:creationId xmlns:a16="http://schemas.microsoft.com/office/drawing/2014/main" id="{5DE1832D-E5FC-422B-A168-521B4B331463}"/>
                    </a:ext>
                  </a:extLst>
                </p:cNvPr>
                <p:cNvSpPr>
                  <a:spLocks noChangeArrowheads="1"/>
                </p:cNvSpPr>
                <p:nvPr/>
              </p:nvSpPr>
              <p:spPr bwMode="auto">
                <a:xfrm>
                  <a:off x="2784" y="2592"/>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85" name="AutoShape 45">
                  <a:extLst>
                    <a:ext uri="{FF2B5EF4-FFF2-40B4-BE49-F238E27FC236}">
                      <a16:creationId xmlns:a16="http://schemas.microsoft.com/office/drawing/2014/main" id="{71CEDDE2-E8EC-4FA2-8E5D-98FDAD056B1D}"/>
                    </a:ext>
                  </a:extLst>
                </p:cNvPr>
                <p:cNvSpPr>
                  <a:spLocks noChangeArrowheads="1"/>
                </p:cNvSpPr>
                <p:nvPr/>
              </p:nvSpPr>
              <p:spPr bwMode="auto">
                <a:xfrm>
                  <a:off x="2784" y="2256"/>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grpSp>
          <p:nvGrpSpPr>
            <p:cNvPr id="11" name="Group 46">
              <a:extLst>
                <a:ext uri="{FF2B5EF4-FFF2-40B4-BE49-F238E27FC236}">
                  <a16:creationId xmlns:a16="http://schemas.microsoft.com/office/drawing/2014/main" id="{D6DA8C05-AC3B-4EBB-B349-428A634BF91E}"/>
                </a:ext>
              </a:extLst>
            </p:cNvPr>
            <p:cNvGrpSpPr>
              <a:grpSpLocks/>
            </p:cNvGrpSpPr>
            <p:nvPr/>
          </p:nvGrpSpPr>
          <p:grpSpPr bwMode="auto">
            <a:xfrm>
              <a:off x="2017" y="1399"/>
              <a:ext cx="528" cy="1488"/>
              <a:chOff x="3888" y="1632"/>
              <a:chExt cx="528" cy="1488"/>
            </a:xfrm>
          </p:grpSpPr>
          <p:grpSp>
            <p:nvGrpSpPr>
              <p:cNvPr id="76" name="Group 47">
                <a:extLst>
                  <a:ext uri="{FF2B5EF4-FFF2-40B4-BE49-F238E27FC236}">
                    <a16:creationId xmlns:a16="http://schemas.microsoft.com/office/drawing/2014/main" id="{ED378A00-82C5-43D2-8C05-34003C0098F5}"/>
                  </a:ext>
                </a:extLst>
              </p:cNvPr>
              <p:cNvGrpSpPr>
                <a:grpSpLocks/>
              </p:cNvGrpSpPr>
              <p:nvPr/>
            </p:nvGrpSpPr>
            <p:grpSpPr bwMode="auto">
              <a:xfrm>
                <a:off x="3888" y="2304"/>
                <a:ext cx="528" cy="816"/>
                <a:chOff x="2784" y="2256"/>
                <a:chExt cx="528" cy="816"/>
              </a:xfrm>
            </p:grpSpPr>
            <p:sp>
              <p:nvSpPr>
                <p:cNvPr id="80" name="AutoShape 48">
                  <a:extLst>
                    <a:ext uri="{FF2B5EF4-FFF2-40B4-BE49-F238E27FC236}">
                      <a16:creationId xmlns:a16="http://schemas.microsoft.com/office/drawing/2014/main" id="{15497746-F9C3-4CEA-A487-9D5409BAD5E0}"/>
                    </a:ext>
                  </a:extLst>
                </p:cNvPr>
                <p:cNvSpPr>
                  <a:spLocks noChangeArrowheads="1"/>
                </p:cNvSpPr>
                <p:nvPr/>
              </p:nvSpPr>
              <p:spPr bwMode="auto">
                <a:xfrm>
                  <a:off x="2784" y="2592"/>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81" name="AutoShape 49">
                  <a:extLst>
                    <a:ext uri="{FF2B5EF4-FFF2-40B4-BE49-F238E27FC236}">
                      <a16:creationId xmlns:a16="http://schemas.microsoft.com/office/drawing/2014/main" id="{962E2EFF-1DB9-41F7-885E-3B2CBE7D1A9C}"/>
                    </a:ext>
                  </a:extLst>
                </p:cNvPr>
                <p:cNvSpPr>
                  <a:spLocks noChangeArrowheads="1"/>
                </p:cNvSpPr>
                <p:nvPr/>
              </p:nvSpPr>
              <p:spPr bwMode="auto">
                <a:xfrm>
                  <a:off x="2784" y="2256"/>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77" name="Group 50">
                <a:extLst>
                  <a:ext uri="{FF2B5EF4-FFF2-40B4-BE49-F238E27FC236}">
                    <a16:creationId xmlns:a16="http://schemas.microsoft.com/office/drawing/2014/main" id="{9BCC9C51-5DE8-45D2-8F1B-D8E7B3DD9DA1}"/>
                  </a:ext>
                </a:extLst>
              </p:cNvPr>
              <p:cNvGrpSpPr>
                <a:grpSpLocks/>
              </p:cNvGrpSpPr>
              <p:nvPr/>
            </p:nvGrpSpPr>
            <p:grpSpPr bwMode="auto">
              <a:xfrm>
                <a:off x="3888" y="1632"/>
                <a:ext cx="528" cy="816"/>
                <a:chOff x="2784" y="2256"/>
                <a:chExt cx="528" cy="816"/>
              </a:xfrm>
            </p:grpSpPr>
            <p:sp>
              <p:nvSpPr>
                <p:cNvPr id="78" name="AutoShape 51">
                  <a:extLst>
                    <a:ext uri="{FF2B5EF4-FFF2-40B4-BE49-F238E27FC236}">
                      <a16:creationId xmlns:a16="http://schemas.microsoft.com/office/drawing/2014/main" id="{00A76E1F-376D-4C63-A286-C38C92ED4EAF}"/>
                    </a:ext>
                  </a:extLst>
                </p:cNvPr>
                <p:cNvSpPr>
                  <a:spLocks noChangeArrowheads="1"/>
                </p:cNvSpPr>
                <p:nvPr/>
              </p:nvSpPr>
              <p:spPr bwMode="auto">
                <a:xfrm>
                  <a:off x="2784" y="2592"/>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79" name="AutoShape 52">
                  <a:extLst>
                    <a:ext uri="{FF2B5EF4-FFF2-40B4-BE49-F238E27FC236}">
                      <a16:creationId xmlns:a16="http://schemas.microsoft.com/office/drawing/2014/main" id="{55776C99-F9BC-45A4-978A-94A81A4CA713}"/>
                    </a:ext>
                  </a:extLst>
                </p:cNvPr>
                <p:cNvSpPr>
                  <a:spLocks noChangeArrowheads="1"/>
                </p:cNvSpPr>
                <p:nvPr/>
              </p:nvSpPr>
              <p:spPr bwMode="auto">
                <a:xfrm>
                  <a:off x="2784" y="2256"/>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grpSp>
          <p:nvGrpSpPr>
            <p:cNvPr id="12" name="Group 53">
              <a:extLst>
                <a:ext uri="{FF2B5EF4-FFF2-40B4-BE49-F238E27FC236}">
                  <a16:creationId xmlns:a16="http://schemas.microsoft.com/office/drawing/2014/main" id="{EEA7CC6A-9435-49BC-ADCF-AE36C0FB24F3}"/>
                </a:ext>
              </a:extLst>
            </p:cNvPr>
            <p:cNvGrpSpPr>
              <a:grpSpLocks/>
            </p:cNvGrpSpPr>
            <p:nvPr/>
          </p:nvGrpSpPr>
          <p:grpSpPr bwMode="auto">
            <a:xfrm>
              <a:off x="1921" y="1495"/>
              <a:ext cx="528" cy="1488"/>
              <a:chOff x="3888" y="1632"/>
              <a:chExt cx="528" cy="1488"/>
            </a:xfrm>
          </p:grpSpPr>
          <p:grpSp>
            <p:nvGrpSpPr>
              <p:cNvPr id="70" name="Group 54">
                <a:extLst>
                  <a:ext uri="{FF2B5EF4-FFF2-40B4-BE49-F238E27FC236}">
                    <a16:creationId xmlns:a16="http://schemas.microsoft.com/office/drawing/2014/main" id="{650610B5-B75C-4A3C-8C0B-78B5355DB83E}"/>
                  </a:ext>
                </a:extLst>
              </p:cNvPr>
              <p:cNvGrpSpPr>
                <a:grpSpLocks/>
              </p:cNvGrpSpPr>
              <p:nvPr/>
            </p:nvGrpSpPr>
            <p:grpSpPr bwMode="auto">
              <a:xfrm>
                <a:off x="3888" y="2304"/>
                <a:ext cx="528" cy="816"/>
                <a:chOff x="2784" y="2256"/>
                <a:chExt cx="528" cy="816"/>
              </a:xfrm>
            </p:grpSpPr>
            <p:sp>
              <p:nvSpPr>
                <p:cNvPr id="74" name="AutoShape 55">
                  <a:extLst>
                    <a:ext uri="{FF2B5EF4-FFF2-40B4-BE49-F238E27FC236}">
                      <a16:creationId xmlns:a16="http://schemas.microsoft.com/office/drawing/2014/main" id="{98BDE62F-6CEF-4353-8F11-27BB29A8EACF}"/>
                    </a:ext>
                  </a:extLst>
                </p:cNvPr>
                <p:cNvSpPr>
                  <a:spLocks noChangeArrowheads="1"/>
                </p:cNvSpPr>
                <p:nvPr/>
              </p:nvSpPr>
              <p:spPr bwMode="auto">
                <a:xfrm>
                  <a:off x="2784" y="2592"/>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75" name="AutoShape 56">
                  <a:extLst>
                    <a:ext uri="{FF2B5EF4-FFF2-40B4-BE49-F238E27FC236}">
                      <a16:creationId xmlns:a16="http://schemas.microsoft.com/office/drawing/2014/main" id="{504ED642-F269-4ECD-B0F7-23447F201BA2}"/>
                    </a:ext>
                  </a:extLst>
                </p:cNvPr>
                <p:cNvSpPr>
                  <a:spLocks noChangeArrowheads="1"/>
                </p:cNvSpPr>
                <p:nvPr/>
              </p:nvSpPr>
              <p:spPr bwMode="auto">
                <a:xfrm>
                  <a:off x="2784" y="2256"/>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71" name="Group 57">
                <a:extLst>
                  <a:ext uri="{FF2B5EF4-FFF2-40B4-BE49-F238E27FC236}">
                    <a16:creationId xmlns:a16="http://schemas.microsoft.com/office/drawing/2014/main" id="{D06ACAED-D117-4A1A-B4DF-53FADAFEE4AE}"/>
                  </a:ext>
                </a:extLst>
              </p:cNvPr>
              <p:cNvGrpSpPr>
                <a:grpSpLocks/>
              </p:cNvGrpSpPr>
              <p:nvPr/>
            </p:nvGrpSpPr>
            <p:grpSpPr bwMode="auto">
              <a:xfrm>
                <a:off x="3888" y="1632"/>
                <a:ext cx="528" cy="816"/>
                <a:chOff x="2784" y="2256"/>
                <a:chExt cx="528" cy="816"/>
              </a:xfrm>
            </p:grpSpPr>
            <p:sp>
              <p:nvSpPr>
                <p:cNvPr id="72" name="AutoShape 58">
                  <a:extLst>
                    <a:ext uri="{FF2B5EF4-FFF2-40B4-BE49-F238E27FC236}">
                      <a16:creationId xmlns:a16="http://schemas.microsoft.com/office/drawing/2014/main" id="{9B0522D6-371D-458F-81A2-4E31EF8D4510}"/>
                    </a:ext>
                  </a:extLst>
                </p:cNvPr>
                <p:cNvSpPr>
                  <a:spLocks noChangeArrowheads="1"/>
                </p:cNvSpPr>
                <p:nvPr/>
              </p:nvSpPr>
              <p:spPr bwMode="auto">
                <a:xfrm>
                  <a:off x="2784" y="2592"/>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73" name="AutoShape 59">
                  <a:extLst>
                    <a:ext uri="{FF2B5EF4-FFF2-40B4-BE49-F238E27FC236}">
                      <a16:creationId xmlns:a16="http://schemas.microsoft.com/office/drawing/2014/main" id="{2104B27D-6F34-4B1E-BE94-4C3DB1924B96}"/>
                    </a:ext>
                  </a:extLst>
                </p:cNvPr>
                <p:cNvSpPr>
                  <a:spLocks noChangeArrowheads="1"/>
                </p:cNvSpPr>
                <p:nvPr/>
              </p:nvSpPr>
              <p:spPr bwMode="auto">
                <a:xfrm>
                  <a:off x="2784" y="2256"/>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grpSp>
          <p:nvGrpSpPr>
            <p:cNvPr id="13" name="Group 60">
              <a:extLst>
                <a:ext uri="{FF2B5EF4-FFF2-40B4-BE49-F238E27FC236}">
                  <a16:creationId xmlns:a16="http://schemas.microsoft.com/office/drawing/2014/main" id="{1F27CCAB-1FD5-41B8-B6B2-E3294B2C3F52}"/>
                </a:ext>
              </a:extLst>
            </p:cNvPr>
            <p:cNvGrpSpPr>
              <a:grpSpLocks/>
            </p:cNvGrpSpPr>
            <p:nvPr/>
          </p:nvGrpSpPr>
          <p:grpSpPr bwMode="auto">
            <a:xfrm>
              <a:off x="1825" y="1591"/>
              <a:ext cx="528" cy="1488"/>
              <a:chOff x="3888" y="1632"/>
              <a:chExt cx="528" cy="1488"/>
            </a:xfrm>
          </p:grpSpPr>
          <p:grpSp>
            <p:nvGrpSpPr>
              <p:cNvPr id="64" name="Group 61">
                <a:extLst>
                  <a:ext uri="{FF2B5EF4-FFF2-40B4-BE49-F238E27FC236}">
                    <a16:creationId xmlns:a16="http://schemas.microsoft.com/office/drawing/2014/main" id="{E21B1CC3-6D8F-48AA-9447-55AC71D9FD5C}"/>
                  </a:ext>
                </a:extLst>
              </p:cNvPr>
              <p:cNvGrpSpPr>
                <a:grpSpLocks/>
              </p:cNvGrpSpPr>
              <p:nvPr/>
            </p:nvGrpSpPr>
            <p:grpSpPr bwMode="auto">
              <a:xfrm>
                <a:off x="3888" y="2304"/>
                <a:ext cx="528" cy="816"/>
                <a:chOff x="2784" y="2256"/>
                <a:chExt cx="528" cy="816"/>
              </a:xfrm>
            </p:grpSpPr>
            <p:sp>
              <p:nvSpPr>
                <p:cNvPr id="68" name="AutoShape 62">
                  <a:extLst>
                    <a:ext uri="{FF2B5EF4-FFF2-40B4-BE49-F238E27FC236}">
                      <a16:creationId xmlns:a16="http://schemas.microsoft.com/office/drawing/2014/main" id="{22D37127-1A1A-47E4-BBD8-F3442AAD529C}"/>
                    </a:ext>
                  </a:extLst>
                </p:cNvPr>
                <p:cNvSpPr>
                  <a:spLocks noChangeArrowheads="1"/>
                </p:cNvSpPr>
                <p:nvPr/>
              </p:nvSpPr>
              <p:spPr bwMode="auto">
                <a:xfrm>
                  <a:off x="2784" y="2592"/>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69" name="AutoShape 63">
                  <a:extLst>
                    <a:ext uri="{FF2B5EF4-FFF2-40B4-BE49-F238E27FC236}">
                      <a16:creationId xmlns:a16="http://schemas.microsoft.com/office/drawing/2014/main" id="{A6C6E603-5055-44DA-AF22-FF2BC084D4B6}"/>
                    </a:ext>
                  </a:extLst>
                </p:cNvPr>
                <p:cNvSpPr>
                  <a:spLocks noChangeArrowheads="1"/>
                </p:cNvSpPr>
                <p:nvPr/>
              </p:nvSpPr>
              <p:spPr bwMode="auto">
                <a:xfrm>
                  <a:off x="2784" y="2256"/>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65" name="Group 64">
                <a:extLst>
                  <a:ext uri="{FF2B5EF4-FFF2-40B4-BE49-F238E27FC236}">
                    <a16:creationId xmlns:a16="http://schemas.microsoft.com/office/drawing/2014/main" id="{24FF16AA-5B8B-4814-81F6-65EA6D44C75B}"/>
                  </a:ext>
                </a:extLst>
              </p:cNvPr>
              <p:cNvGrpSpPr>
                <a:grpSpLocks/>
              </p:cNvGrpSpPr>
              <p:nvPr/>
            </p:nvGrpSpPr>
            <p:grpSpPr bwMode="auto">
              <a:xfrm>
                <a:off x="3888" y="1632"/>
                <a:ext cx="528" cy="816"/>
                <a:chOff x="2784" y="2256"/>
                <a:chExt cx="528" cy="816"/>
              </a:xfrm>
            </p:grpSpPr>
            <p:sp>
              <p:nvSpPr>
                <p:cNvPr id="66" name="AutoShape 65">
                  <a:extLst>
                    <a:ext uri="{FF2B5EF4-FFF2-40B4-BE49-F238E27FC236}">
                      <a16:creationId xmlns:a16="http://schemas.microsoft.com/office/drawing/2014/main" id="{EE6D1918-EFA0-4330-ACC6-BEDDB35769D3}"/>
                    </a:ext>
                  </a:extLst>
                </p:cNvPr>
                <p:cNvSpPr>
                  <a:spLocks noChangeArrowheads="1"/>
                </p:cNvSpPr>
                <p:nvPr/>
              </p:nvSpPr>
              <p:spPr bwMode="auto">
                <a:xfrm>
                  <a:off x="2784" y="2592"/>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67" name="AutoShape 66">
                  <a:extLst>
                    <a:ext uri="{FF2B5EF4-FFF2-40B4-BE49-F238E27FC236}">
                      <a16:creationId xmlns:a16="http://schemas.microsoft.com/office/drawing/2014/main" id="{8747FEA7-CEDC-4AAE-AAC6-AEEFC1930329}"/>
                    </a:ext>
                  </a:extLst>
                </p:cNvPr>
                <p:cNvSpPr>
                  <a:spLocks noChangeArrowheads="1"/>
                </p:cNvSpPr>
                <p:nvPr/>
              </p:nvSpPr>
              <p:spPr bwMode="auto">
                <a:xfrm>
                  <a:off x="2784" y="2256"/>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grpSp>
          <p:nvGrpSpPr>
            <p:cNvPr id="14" name="Group 67">
              <a:extLst>
                <a:ext uri="{FF2B5EF4-FFF2-40B4-BE49-F238E27FC236}">
                  <a16:creationId xmlns:a16="http://schemas.microsoft.com/office/drawing/2014/main" id="{89458032-4C9E-41A2-A714-986B17F77A78}"/>
                </a:ext>
              </a:extLst>
            </p:cNvPr>
            <p:cNvGrpSpPr>
              <a:grpSpLocks/>
            </p:cNvGrpSpPr>
            <p:nvPr/>
          </p:nvGrpSpPr>
          <p:grpSpPr bwMode="auto">
            <a:xfrm>
              <a:off x="2401" y="2071"/>
              <a:ext cx="528" cy="816"/>
              <a:chOff x="2784" y="2256"/>
              <a:chExt cx="528" cy="816"/>
            </a:xfrm>
          </p:grpSpPr>
          <p:sp>
            <p:nvSpPr>
              <p:cNvPr id="62" name="AutoShape 68">
                <a:extLst>
                  <a:ext uri="{FF2B5EF4-FFF2-40B4-BE49-F238E27FC236}">
                    <a16:creationId xmlns:a16="http://schemas.microsoft.com/office/drawing/2014/main" id="{A31152F9-9E27-4CAD-B004-7590EA492695}"/>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63" name="AutoShape 69">
                <a:extLst>
                  <a:ext uri="{FF2B5EF4-FFF2-40B4-BE49-F238E27FC236}">
                    <a16:creationId xmlns:a16="http://schemas.microsoft.com/office/drawing/2014/main" id="{5B77D6BB-3118-45DF-A0F3-FAAEFFEED588}"/>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sp>
          <p:nvSpPr>
            <p:cNvPr id="15" name="AutoShape 70">
              <a:extLst>
                <a:ext uri="{FF2B5EF4-FFF2-40B4-BE49-F238E27FC236}">
                  <a16:creationId xmlns:a16="http://schemas.microsoft.com/office/drawing/2014/main" id="{3E70B3D8-4F82-4B27-8B9C-C40D19E063CF}"/>
                </a:ext>
              </a:extLst>
            </p:cNvPr>
            <p:cNvSpPr>
              <a:spLocks noChangeArrowheads="1"/>
            </p:cNvSpPr>
            <p:nvPr/>
          </p:nvSpPr>
          <p:spPr bwMode="auto">
            <a:xfrm>
              <a:off x="2401" y="1735"/>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16" name="AutoShape 71">
              <a:extLst>
                <a:ext uri="{FF2B5EF4-FFF2-40B4-BE49-F238E27FC236}">
                  <a16:creationId xmlns:a16="http://schemas.microsoft.com/office/drawing/2014/main" id="{030D7BD1-FD05-4136-A324-27CF00EA8155}"/>
                </a:ext>
              </a:extLst>
            </p:cNvPr>
            <p:cNvSpPr>
              <a:spLocks noChangeArrowheads="1"/>
            </p:cNvSpPr>
            <p:nvPr/>
          </p:nvSpPr>
          <p:spPr bwMode="auto">
            <a:xfrm>
              <a:off x="2401" y="1399"/>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nvGrpSpPr>
            <p:cNvPr id="17" name="Group 72">
              <a:extLst>
                <a:ext uri="{FF2B5EF4-FFF2-40B4-BE49-F238E27FC236}">
                  <a16:creationId xmlns:a16="http://schemas.microsoft.com/office/drawing/2014/main" id="{F7DB04E2-081B-4497-B421-6D4F70CF3890}"/>
                </a:ext>
              </a:extLst>
            </p:cNvPr>
            <p:cNvGrpSpPr>
              <a:grpSpLocks/>
            </p:cNvGrpSpPr>
            <p:nvPr/>
          </p:nvGrpSpPr>
          <p:grpSpPr bwMode="auto">
            <a:xfrm>
              <a:off x="2305" y="2167"/>
              <a:ext cx="528" cy="816"/>
              <a:chOff x="2784" y="2256"/>
              <a:chExt cx="528" cy="816"/>
            </a:xfrm>
          </p:grpSpPr>
          <p:sp>
            <p:nvSpPr>
              <p:cNvPr id="60" name="AutoShape 73">
                <a:extLst>
                  <a:ext uri="{FF2B5EF4-FFF2-40B4-BE49-F238E27FC236}">
                    <a16:creationId xmlns:a16="http://schemas.microsoft.com/office/drawing/2014/main" id="{51CE6C0A-9D67-404F-8FFD-13EA5BE7FB24}"/>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61" name="AutoShape 74">
                <a:extLst>
                  <a:ext uri="{FF2B5EF4-FFF2-40B4-BE49-F238E27FC236}">
                    <a16:creationId xmlns:a16="http://schemas.microsoft.com/office/drawing/2014/main" id="{27AF63A5-D26C-4B20-8B8D-9E86A2692D29}"/>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sp>
          <p:nvSpPr>
            <p:cNvPr id="18" name="AutoShape 75">
              <a:extLst>
                <a:ext uri="{FF2B5EF4-FFF2-40B4-BE49-F238E27FC236}">
                  <a16:creationId xmlns:a16="http://schemas.microsoft.com/office/drawing/2014/main" id="{9FBF36E1-059D-4CE0-A736-F9564CD2CB03}"/>
                </a:ext>
              </a:extLst>
            </p:cNvPr>
            <p:cNvSpPr>
              <a:spLocks noChangeArrowheads="1"/>
            </p:cNvSpPr>
            <p:nvPr/>
          </p:nvSpPr>
          <p:spPr bwMode="auto">
            <a:xfrm>
              <a:off x="2305" y="1831"/>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19" name="AutoShape 76">
              <a:extLst>
                <a:ext uri="{FF2B5EF4-FFF2-40B4-BE49-F238E27FC236}">
                  <a16:creationId xmlns:a16="http://schemas.microsoft.com/office/drawing/2014/main" id="{F116CAF2-B003-45D4-8D48-7814B387B578}"/>
                </a:ext>
              </a:extLst>
            </p:cNvPr>
            <p:cNvSpPr>
              <a:spLocks noChangeArrowheads="1"/>
            </p:cNvSpPr>
            <p:nvPr/>
          </p:nvSpPr>
          <p:spPr bwMode="auto">
            <a:xfrm>
              <a:off x="2305" y="1495"/>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nvGrpSpPr>
            <p:cNvPr id="20" name="Group 77">
              <a:extLst>
                <a:ext uri="{FF2B5EF4-FFF2-40B4-BE49-F238E27FC236}">
                  <a16:creationId xmlns:a16="http://schemas.microsoft.com/office/drawing/2014/main" id="{74D0FE1A-B90C-490C-B62D-7C876EAB7151}"/>
                </a:ext>
              </a:extLst>
            </p:cNvPr>
            <p:cNvGrpSpPr>
              <a:grpSpLocks/>
            </p:cNvGrpSpPr>
            <p:nvPr/>
          </p:nvGrpSpPr>
          <p:grpSpPr bwMode="auto">
            <a:xfrm>
              <a:off x="2209" y="2263"/>
              <a:ext cx="528" cy="816"/>
              <a:chOff x="2784" y="2256"/>
              <a:chExt cx="528" cy="816"/>
            </a:xfrm>
          </p:grpSpPr>
          <p:sp>
            <p:nvSpPr>
              <p:cNvPr id="58" name="AutoShape 78">
                <a:extLst>
                  <a:ext uri="{FF2B5EF4-FFF2-40B4-BE49-F238E27FC236}">
                    <a16:creationId xmlns:a16="http://schemas.microsoft.com/office/drawing/2014/main" id="{49B7E94B-1CB5-4988-8B9F-DD2D24B59689}"/>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59" name="AutoShape 79">
                <a:extLst>
                  <a:ext uri="{FF2B5EF4-FFF2-40B4-BE49-F238E27FC236}">
                    <a16:creationId xmlns:a16="http://schemas.microsoft.com/office/drawing/2014/main" id="{E1C89375-F663-4D11-84FF-66EFC7C26185}"/>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sp>
          <p:nvSpPr>
            <p:cNvPr id="21" name="AutoShape 80">
              <a:extLst>
                <a:ext uri="{FF2B5EF4-FFF2-40B4-BE49-F238E27FC236}">
                  <a16:creationId xmlns:a16="http://schemas.microsoft.com/office/drawing/2014/main" id="{19AB34C6-9404-4D9B-B8C8-A284F0D149AB}"/>
                </a:ext>
              </a:extLst>
            </p:cNvPr>
            <p:cNvSpPr>
              <a:spLocks noChangeArrowheads="1"/>
            </p:cNvSpPr>
            <p:nvPr/>
          </p:nvSpPr>
          <p:spPr bwMode="auto">
            <a:xfrm>
              <a:off x="2209" y="1927"/>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22" name="AutoShape 81">
              <a:extLst>
                <a:ext uri="{FF2B5EF4-FFF2-40B4-BE49-F238E27FC236}">
                  <a16:creationId xmlns:a16="http://schemas.microsoft.com/office/drawing/2014/main" id="{D1F601D8-2DD7-41C8-85E1-D2DD044D3B34}"/>
                </a:ext>
              </a:extLst>
            </p:cNvPr>
            <p:cNvSpPr>
              <a:spLocks noChangeArrowheads="1"/>
            </p:cNvSpPr>
            <p:nvPr/>
          </p:nvSpPr>
          <p:spPr bwMode="auto">
            <a:xfrm>
              <a:off x="2209" y="1591"/>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23" name="AutoShape 82">
              <a:extLst>
                <a:ext uri="{FF2B5EF4-FFF2-40B4-BE49-F238E27FC236}">
                  <a16:creationId xmlns:a16="http://schemas.microsoft.com/office/drawing/2014/main" id="{6501F490-543C-4894-A17A-06FD230BC47A}"/>
                </a:ext>
              </a:extLst>
            </p:cNvPr>
            <p:cNvSpPr>
              <a:spLocks noChangeArrowheads="1"/>
            </p:cNvSpPr>
            <p:nvPr/>
          </p:nvSpPr>
          <p:spPr bwMode="auto">
            <a:xfrm>
              <a:off x="961" y="2695"/>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20</a:t>
              </a:r>
            </a:p>
          </p:txBody>
        </p:sp>
        <p:sp>
          <p:nvSpPr>
            <p:cNvPr id="24" name="AutoShape 83">
              <a:extLst>
                <a:ext uri="{FF2B5EF4-FFF2-40B4-BE49-F238E27FC236}">
                  <a16:creationId xmlns:a16="http://schemas.microsoft.com/office/drawing/2014/main" id="{F39AE6CD-C871-41DA-A10E-D473F9E7396C}"/>
                </a:ext>
              </a:extLst>
            </p:cNvPr>
            <p:cNvSpPr>
              <a:spLocks noChangeArrowheads="1"/>
            </p:cNvSpPr>
            <p:nvPr/>
          </p:nvSpPr>
          <p:spPr bwMode="auto">
            <a:xfrm>
              <a:off x="1345" y="2695"/>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29</a:t>
              </a:r>
            </a:p>
          </p:txBody>
        </p:sp>
        <p:sp>
          <p:nvSpPr>
            <p:cNvPr id="25" name="AutoShape 84">
              <a:extLst>
                <a:ext uri="{FF2B5EF4-FFF2-40B4-BE49-F238E27FC236}">
                  <a16:creationId xmlns:a16="http://schemas.microsoft.com/office/drawing/2014/main" id="{3F1E9CCD-518F-4BB4-A52D-A7EA96EC6FA0}"/>
                </a:ext>
              </a:extLst>
            </p:cNvPr>
            <p:cNvSpPr>
              <a:spLocks noChangeArrowheads="1"/>
            </p:cNvSpPr>
            <p:nvPr/>
          </p:nvSpPr>
          <p:spPr bwMode="auto">
            <a:xfrm>
              <a:off x="1729" y="2695"/>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40</a:t>
              </a:r>
            </a:p>
          </p:txBody>
        </p:sp>
        <p:sp>
          <p:nvSpPr>
            <p:cNvPr id="26" name="AutoShape 85">
              <a:extLst>
                <a:ext uri="{FF2B5EF4-FFF2-40B4-BE49-F238E27FC236}">
                  <a16:creationId xmlns:a16="http://schemas.microsoft.com/office/drawing/2014/main" id="{9FC0CAC3-096F-456A-847E-538513DA9264}"/>
                </a:ext>
              </a:extLst>
            </p:cNvPr>
            <p:cNvSpPr>
              <a:spLocks noChangeArrowheads="1"/>
            </p:cNvSpPr>
            <p:nvPr/>
          </p:nvSpPr>
          <p:spPr bwMode="auto">
            <a:xfrm>
              <a:off x="2113" y="2695"/>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35</a:t>
              </a:r>
            </a:p>
          </p:txBody>
        </p:sp>
        <p:sp>
          <p:nvSpPr>
            <p:cNvPr id="27" name="AutoShape 86">
              <a:extLst>
                <a:ext uri="{FF2B5EF4-FFF2-40B4-BE49-F238E27FC236}">
                  <a16:creationId xmlns:a16="http://schemas.microsoft.com/office/drawing/2014/main" id="{FE663661-9CB3-414B-BE33-3FF1FBE8AF63}"/>
                </a:ext>
              </a:extLst>
            </p:cNvPr>
            <p:cNvSpPr>
              <a:spLocks noChangeArrowheads="1"/>
            </p:cNvSpPr>
            <p:nvPr/>
          </p:nvSpPr>
          <p:spPr bwMode="auto">
            <a:xfrm>
              <a:off x="961" y="2359"/>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50</a:t>
              </a:r>
            </a:p>
          </p:txBody>
        </p:sp>
        <p:sp>
          <p:nvSpPr>
            <p:cNvPr id="28" name="AutoShape 87">
              <a:extLst>
                <a:ext uri="{FF2B5EF4-FFF2-40B4-BE49-F238E27FC236}">
                  <a16:creationId xmlns:a16="http://schemas.microsoft.com/office/drawing/2014/main" id="{53AAC493-A1E8-411D-951C-4315EDB41B56}"/>
                </a:ext>
              </a:extLst>
            </p:cNvPr>
            <p:cNvSpPr>
              <a:spLocks noChangeArrowheads="1"/>
            </p:cNvSpPr>
            <p:nvPr/>
          </p:nvSpPr>
          <p:spPr bwMode="auto">
            <a:xfrm>
              <a:off x="1345" y="2359"/>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41</a:t>
              </a:r>
            </a:p>
          </p:txBody>
        </p:sp>
        <p:sp>
          <p:nvSpPr>
            <p:cNvPr id="29" name="AutoShape 88">
              <a:extLst>
                <a:ext uri="{FF2B5EF4-FFF2-40B4-BE49-F238E27FC236}">
                  <a16:creationId xmlns:a16="http://schemas.microsoft.com/office/drawing/2014/main" id="{5CCD6E0C-ABDC-4FB8-A16A-0E998859810C}"/>
                </a:ext>
              </a:extLst>
            </p:cNvPr>
            <p:cNvSpPr>
              <a:spLocks noChangeArrowheads="1"/>
            </p:cNvSpPr>
            <p:nvPr/>
          </p:nvSpPr>
          <p:spPr bwMode="auto">
            <a:xfrm>
              <a:off x="1729" y="2359"/>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38</a:t>
              </a:r>
            </a:p>
          </p:txBody>
        </p:sp>
        <p:sp>
          <p:nvSpPr>
            <p:cNvPr id="30" name="AutoShape 89">
              <a:extLst>
                <a:ext uri="{FF2B5EF4-FFF2-40B4-BE49-F238E27FC236}">
                  <a16:creationId xmlns:a16="http://schemas.microsoft.com/office/drawing/2014/main" id="{94394D23-7420-4C3D-8974-B3250DC13F70}"/>
                </a:ext>
              </a:extLst>
            </p:cNvPr>
            <p:cNvSpPr>
              <a:spLocks noChangeArrowheads="1"/>
            </p:cNvSpPr>
            <p:nvPr/>
          </p:nvSpPr>
          <p:spPr bwMode="auto">
            <a:xfrm>
              <a:off x="2113" y="2359"/>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37</a:t>
              </a:r>
            </a:p>
          </p:txBody>
        </p:sp>
        <p:sp>
          <p:nvSpPr>
            <p:cNvPr id="31" name="AutoShape 90">
              <a:extLst>
                <a:ext uri="{FF2B5EF4-FFF2-40B4-BE49-F238E27FC236}">
                  <a16:creationId xmlns:a16="http://schemas.microsoft.com/office/drawing/2014/main" id="{577049AF-EE79-4C6C-B2C6-C15CD8321D6F}"/>
                </a:ext>
              </a:extLst>
            </p:cNvPr>
            <p:cNvSpPr>
              <a:spLocks noChangeArrowheads="1"/>
            </p:cNvSpPr>
            <p:nvPr/>
          </p:nvSpPr>
          <p:spPr bwMode="auto">
            <a:xfrm>
              <a:off x="961" y="2023"/>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23</a:t>
              </a:r>
            </a:p>
          </p:txBody>
        </p:sp>
        <p:sp>
          <p:nvSpPr>
            <p:cNvPr id="32" name="AutoShape 91">
              <a:extLst>
                <a:ext uri="{FF2B5EF4-FFF2-40B4-BE49-F238E27FC236}">
                  <a16:creationId xmlns:a16="http://schemas.microsoft.com/office/drawing/2014/main" id="{59820071-F31B-4C3C-B2A9-4D525C448125}"/>
                </a:ext>
              </a:extLst>
            </p:cNvPr>
            <p:cNvSpPr>
              <a:spLocks noChangeArrowheads="1"/>
            </p:cNvSpPr>
            <p:nvPr/>
          </p:nvSpPr>
          <p:spPr bwMode="auto">
            <a:xfrm>
              <a:off x="1345" y="2023"/>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21</a:t>
              </a:r>
            </a:p>
          </p:txBody>
        </p:sp>
        <p:sp>
          <p:nvSpPr>
            <p:cNvPr id="33" name="AutoShape 92">
              <a:extLst>
                <a:ext uri="{FF2B5EF4-FFF2-40B4-BE49-F238E27FC236}">
                  <a16:creationId xmlns:a16="http://schemas.microsoft.com/office/drawing/2014/main" id="{19B61CC6-26EB-4C30-9480-CACC0E3F8644}"/>
                </a:ext>
              </a:extLst>
            </p:cNvPr>
            <p:cNvSpPr>
              <a:spLocks noChangeArrowheads="1"/>
            </p:cNvSpPr>
            <p:nvPr/>
          </p:nvSpPr>
          <p:spPr bwMode="auto">
            <a:xfrm>
              <a:off x="1729" y="2023"/>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39</a:t>
              </a:r>
            </a:p>
          </p:txBody>
        </p:sp>
        <p:sp>
          <p:nvSpPr>
            <p:cNvPr id="34" name="AutoShape 93">
              <a:extLst>
                <a:ext uri="{FF2B5EF4-FFF2-40B4-BE49-F238E27FC236}">
                  <a16:creationId xmlns:a16="http://schemas.microsoft.com/office/drawing/2014/main" id="{B42AFC47-6D6D-4347-B316-0551CB4E6743}"/>
                </a:ext>
              </a:extLst>
            </p:cNvPr>
            <p:cNvSpPr>
              <a:spLocks noChangeArrowheads="1"/>
            </p:cNvSpPr>
            <p:nvPr/>
          </p:nvSpPr>
          <p:spPr bwMode="auto">
            <a:xfrm>
              <a:off x="2113" y="2023"/>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34</a:t>
              </a:r>
            </a:p>
          </p:txBody>
        </p:sp>
        <p:sp>
          <p:nvSpPr>
            <p:cNvPr id="35" name="AutoShape 94">
              <a:extLst>
                <a:ext uri="{FF2B5EF4-FFF2-40B4-BE49-F238E27FC236}">
                  <a16:creationId xmlns:a16="http://schemas.microsoft.com/office/drawing/2014/main" id="{B8D2E2B9-10D0-4604-B324-88250D236657}"/>
                </a:ext>
              </a:extLst>
            </p:cNvPr>
            <p:cNvSpPr>
              <a:spLocks noChangeArrowheads="1"/>
            </p:cNvSpPr>
            <p:nvPr/>
          </p:nvSpPr>
          <p:spPr bwMode="auto">
            <a:xfrm>
              <a:off x="961" y="1687"/>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26</a:t>
              </a:r>
            </a:p>
          </p:txBody>
        </p:sp>
        <p:sp>
          <p:nvSpPr>
            <p:cNvPr id="36" name="AutoShape 95">
              <a:extLst>
                <a:ext uri="{FF2B5EF4-FFF2-40B4-BE49-F238E27FC236}">
                  <a16:creationId xmlns:a16="http://schemas.microsoft.com/office/drawing/2014/main" id="{8B17862D-023B-4FFF-819B-10B808C13853}"/>
                </a:ext>
              </a:extLst>
            </p:cNvPr>
            <p:cNvSpPr>
              <a:spLocks noChangeArrowheads="1"/>
            </p:cNvSpPr>
            <p:nvPr/>
          </p:nvSpPr>
          <p:spPr bwMode="auto">
            <a:xfrm>
              <a:off x="1345" y="1687"/>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27</a:t>
              </a:r>
            </a:p>
          </p:txBody>
        </p:sp>
        <p:sp>
          <p:nvSpPr>
            <p:cNvPr id="37" name="AutoShape 96">
              <a:extLst>
                <a:ext uri="{FF2B5EF4-FFF2-40B4-BE49-F238E27FC236}">
                  <a16:creationId xmlns:a16="http://schemas.microsoft.com/office/drawing/2014/main" id="{C4CC2001-5035-4B3A-9CFB-F5929017C8CC}"/>
                </a:ext>
              </a:extLst>
            </p:cNvPr>
            <p:cNvSpPr>
              <a:spLocks noChangeArrowheads="1"/>
            </p:cNvSpPr>
            <p:nvPr/>
          </p:nvSpPr>
          <p:spPr bwMode="auto">
            <a:xfrm>
              <a:off x="1729" y="1687"/>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36</a:t>
              </a:r>
            </a:p>
          </p:txBody>
        </p:sp>
        <p:sp>
          <p:nvSpPr>
            <p:cNvPr id="38" name="AutoShape 97">
              <a:extLst>
                <a:ext uri="{FF2B5EF4-FFF2-40B4-BE49-F238E27FC236}">
                  <a16:creationId xmlns:a16="http://schemas.microsoft.com/office/drawing/2014/main" id="{0669C09A-418F-4268-A65B-EF4E48E96071}"/>
                </a:ext>
              </a:extLst>
            </p:cNvPr>
            <p:cNvSpPr>
              <a:spLocks noChangeArrowheads="1"/>
            </p:cNvSpPr>
            <p:nvPr/>
          </p:nvSpPr>
          <p:spPr bwMode="auto">
            <a:xfrm>
              <a:off x="2113" y="1687"/>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dirty="0">
                  <a:latin typeface="Times New Roman" panose="02020603050405020304" pitchFamily="18" charset="0"/>
                </a:rPr>
                <a:t>32</a:t>
              </a:r>
            </a:p>
          </p:txBody>
        </p:sp>
        <p:sp>
          <p:nvSpPr>
            <p:cNvPr id="39" name="Line 98">
              <a:extLst>
                <a:ext uri="{FF2B5EF4-FFF2-40B4-BE49-F238E27FC236}">
                  <a16:creationId xmlns:a16="http://schemas.microsoft.com/office/drawing/2014/main" id="{39617091-969D-4F8C-8F71-7AA98802C457}"/>
                </a:ext>
              </a:extLst>
            </p:cNvPr>
            <p:cNvSpPr>
              <a:spLocks noChangeShapeType="1"/>
            </p:cNvSpPr>
            <p:nvPr/>
          </p:nvSpPr>
          <p:spPr bwMode="auto">
            <a:xfrm flipV="1">
              <a:off x="961" y="1570"/>
              <a:ext cx="1239" cy="1605"/>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99">
              <a:extLst>
                <a:ext uri="{FF2B5EF4-FFF2-40B4-BE49-F238E27FC236}">
                  <a16:creationId xmlns:a16="http://schemas.microsoft.com/office/drawing/2014/main" id="{1EF370F5-150C-4219-9583-4F7A9F0CD8D0}"/>
                </a:ext>
              </a:extLst>
            </p:cNvPr>
            <p:cNvSpPr>
              <a:spLocks noChangeShapeType="1"/>
            </p:cNvSpPr>
            <p:nvPr/>
          </p:nvSpPr>
          <p:spPr bwMode="auto">
            <a:xfrm flipV="1">
              <a:off x="2200" y="1186"/>
              <a:ext cx="288" cy="384"/>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100">
              <a:extLst>
                <a:ext uri="{FF2B5EF4-FFF2-40B4-BE49-F238E27FC236}">
                  <a16:creationId xmlns:a16="http://schemas.microsoft.com/office/drawing/2014/main" id="{87BE0479-7AB7-4558-92B2-D0C948F89008}"/>
                </a:ext>
              </a:extLst>
            </p:cNvPr>
            <p:cNvSpPr>
              <a:spLocks noChangeShapeType="1"/>
            </p:cNvSpPr>
            <p:nvPr/>
          </p:nvSpPr>
          <p:spPr bwMode="auto">
            <a:xfrm>
              <a:off x="961" y="3175"/>
              <a:ext cx="2112"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101">
              <a:extLst>
                <a:ext uri="{FF2B5EF4-FFF2-40B4-BE49-F238E27FC236}">
                  <a16:creationId xmlns:a16="http://schemas.microsoft.com/office/drawing/2014/main" id="{F018F169-2806-49A0-B9D3-AF3C842F913D}"/>
                </a:ext>
              </a:extLst>
            </p:cNvPr>
            <p:cNvSpPr>
              <a:spLocks noChangeShapeType="1"/>
            </p:cNvSpPr>
            <p:nvPr/>
          </p:nvSpPr>
          <p:spPr bwMode="auto">
            <a:xfrm flipV="1">
              <a:off x="962" y="1213"/>
              <a:ext cx="0" cy="1951"/>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Text Box 102">
              <a:extLst>
                <a:ext uri="{FF2B5EF4-FFF2-40B4-BE49-F238E27FC236}">
                  <a16:creationId xmlns:a16="http://schemas.microsoft.com/office/drawing/2014/main" id="{09D7B4C8-3D30-4DE8-82C7-050AA60334F5}"/>
                </a:ext>
              </a:extLst>
            </p:cNvPr>
            <p:cNvSpPr txBox="1">
              <a:spLocks noChangeArrowheads="1"/>
            </p:cNvSpPr>
            <p:nvPr/>
          </p:nvSpPr>
          <p:spPr bwMode="auto">
            <a:xfrm>
              <a:off x="3058" y="3203"/>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400">
                  <a:latin typeface="Times New Roman" panose="02020603050405020304" pitchFamily="18" charset="0"/>
                </a:rPr>
                <a:t>时间</a:t>
              </a:r>
            </a:p>
          </p:txBody>
        </p:sp>
        <p:sp>
          <p:nvSpPr>
            <p:cNvPr id="44" name="Text Box 103">
              <a:extLst>
                <a:ext uri="{FF2B5EF4-FFF2-40B4-BE49-F238E27FC236}">
                  <a16:creationId xmlns:a16="http://schemas.microsoft.com/office/drawing/2014/main" id="{1FFCF574-981D-40C6-9FD3-52694C4B9C20}"/>
                </a:ext>
              </a:extLst>
            </p:cNvPr>
            <p:cNvSpPr txBox="1">
              <a:spLocks noChangeArrowheads="1"/>
            </p:cNvSpPr>
            <p:nvPr/>
          </p:nvSpPr>
          <p:spPr bwMode="auto">
            <a:xfrm>
              <a:off x="1819" y="1109"/>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400" dirty="0">
                  <a:latin typeface="Times New Roman" panose="02020603050405020304" pitchFamily="18" charset="0"/>
                </a:rPr>
                <a:t>产品</a:t>
              </a:r>
            </a:p>
          </p:txBody>
        </p:sp>
        <p:sp>
          <p:nvSpPr>
            <p:cNvPr id="45" name="Text Box 104">
              <a:extLst>
                <a:ext uri="{FF2B5EF4-FFF2-40B4-BE49-F238E27FC236}">
                  <a16:creationId xmlns:a16="http://schemas.microsoft.com/office/drawing/2014/main" id="{B1630D75-7E63-449D-92C5-82CE7E5BCC8B}"/>
                </a:ext>
              </a:extLst>
            </p:cNvPr>
            <p:cNvSpPr txBox="1">
              <a:spLocks noChangeArrowheads="1"/>
            </p:cNvSpPr>
            <p:nvPr/>
          </p:nvSpPr>
          <p:spPr bwMode="auto">
            <a:xfrm>
              <a:off x="385" y="1162"/>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400">
                  <a:latin typeface="Times New Roman" panose="02020603050405020304" pitchFamily="18" charset="0"/>
                </a:rPr>
                <a:t>地区</a:t>
              </a:r>
            </a:p>
          </p:txBody>
        </p:sp>
        <p:sp>
          <p:nvSpPr>
            <p:cNvPr id="46" name="Text Box 105">
              <a:extLst>
                <a:ext uri="{FF2B5EF4-FFF2-40B4-BE49-F238E27FC236}">
                  <a16:creationId xmlns:a16="http://schemas.microsoft.com/office/drawing/2014/main" id="{E1F20E2F-E47F-492F-94FD-9410A27ADC99}"/>
                </a:ext>
              </a:extLst>
            </p:cNvPr>
            <p:cNvSpPr txBox="1">
              <a:spLocks noChangeArrowheads="1"/>
            </p:cNvSpPr>
            <p:nvPr/>
          </p:nvSpPr>
          <p:spPr bwMode="auto">
            <a:xfrm>
              <a:off x="994" y="3203"/>
              <a:ext cx="308" cy="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buFontTx/>
                <a:buNone/>
              </a:pPr>
              <a:r>
                <a:rPr kumimoji="1" lang="zh-CN" altLang="en-US" sz="2000">
                  <a:latin typeface="Times New Roman" panose="02020603050405020304" pitchFamily="18" charset="0"/>
                </a:rPr>
                <a:t>一季度</a:t>
              </a:r>
              <a:endParaRPr kumimoji="1" lang="zh-CN" altLang="en-US" sz="2400">
                <a:latin typeface="Times New Roman" panose="02020603050405020304" pitchFamily="18" charset="0"/>
              </a:endParaRPr>
            </a:p>
          </p:txBody>
        </p:sp>
        <p:sp>
          <p:nvSpPr>
            <p:cNvPr id="47" name="Text Box 106">
              <a:extLst>
                <a:ext uri="{FF2B5EF4-FFF2-40B4-BE49-F238E27FC236}">
                  <a16:creationId xmlns:a16="http://schemas.microsoft.com/office/drawing/2014/main" id="{D1418E4C-DAFD-42CF-9AD1-665A92F321E5}"/>
                </a:ext>
              </a:extLst>
            </p:cNvPr>
            <p:cNvSpPr txBox="1">
              <a:spLocks noChangeArrowheads="1"/>
            </p:cNvSpPr>
            <p:nvPr/>
          </p:nvSpPr>
          <p:spPr bwMode="auto">
            <a:xfrm>
              <a:off x="1426" y="3203"/>
              <a:ext cx="308" cy="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buFontTx/>
                <a:buNone/>
              </a:pPr>
              <a:r>
                <a:rPr kumimoji="1" lang="zh-CN" altLang="en-US" sz="2000">
                  <a:latin typeface="Times New Roman" panose="02020603050405020304" pitchFamily="18" charset="0"/>
                </a:rPr>
                <a:t>二季度</a:t>
              </a:r>
              <a:endParaRPr kumimoji="1" lang="zh-CN" altLang="en-US" sz="2400">
                <a:latin typeface="Times New Roman" panose="02020603050405020304" pitchFamily="18" charset="0"/>
              </a:endParaRPr>
            </a:p>
          </p:txBody>
        </p:sp>
        <p:sp>
          <p:nvSpPr>
            <p:cNvPr id="48" name="Text Box 107">
              <a:extLst>
                <a:ext uri="{FF2B5EF4-FFF2-40B4-BE49-F238E27FC236}">
                  <a16:creationId xmlns:a16="http://schemas.microsoft.com/office/drawing/2014/main" id="{096B1FD5-0A57-42C1-8FE8-5F1C36E18A27}"/>
                </a:ext>
              </a:extLst>
            </p:cNvPr>
            <p:cNvSpPr txBox="1">
              <a:spLocks noChangeArrowheads="1"/>
            </p:cNvSpPr>
            <p:nvPr/>
          </p:nvSpPr>
          <p:spPr bwMode="auto">
            <a:xfrm>
              <a:off x="1810" y="3203"/>
              <a:ext cx="308" cy="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buFontTx/>
                <a:buNone/>
              </a:pPr>
              <a:r>
                <a:rPr kumimoji="1" lang="zh-CN" altLang="en-US" sz="2000">
                  <a:latin typeface="Times New Roman" panose="02020603050405020304" pitchFamily="18" charset="0"/>
                </a:rPr>
                <a:t>三季度</a:t>
              </a:r>
              <a:endParaRPr kumimoji="1" lang="zh-CN" altLang="en-US" sz="2400">
                <a:latin typeface="Times New Roman" panose="02020603050405020304" pitchFamily="18" charset="0"/>
              </a:endParaRPr>
            </a:p>
          </p:txBody>
        </p:sp>
        <p:sp>
          <p:nvSpPr>
            <p:cNvPr id="49" name="Text Box 108">
              <a:extLst>
                <a:ext uri="{FF2B5EF4-FFF2-40B4-BE49-F238E27FC236}">
                  <a16:creationId xmlns:a16="http://schemas.microsoft.com/office/drawing/2014/main" id="{920C6B9F-5365-4003-824B-629348DEB756}"/>
                </a:ext>
              </a:extLst>
            </p:cNvPr>
            <p:cNvSpPr txBox="1">
              <a:spLocks noChangeArrowheads="1"/>
            </p:cNvSpPr>
            <p:nvPr/>
          </p:nvSpPr>
          <p:spPr bwMode="auto">
            <a:xfrm>
              <a:off x="2194" y="3203"/>
              <a:ext cx="308" cy="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buFontTx/>
                <a:buNone/>
              </a:pPr>
              <a:r>
                <a:rPr kumimoji="1" lang="zh-CN" altLang="en-US" sz="2000">
                  <a:latin typeface="Times New Roman" panose="02020603050405020304" pitchFamily="18" charset="0"/>
                </a:rPr>
                <a:t>四季度</a:t>
              </a:r>
              <a:endParaRPr kumimoji="1" lang="zh-CN" altLang="en-US" sz="2400">
                <a:latin typeface="Times New Roman" panose="02020603050405020304" pitchFamily="18" charset="0"/>
              </a:endParaRPr>
            </a:p>
          </p:txBody>
        </p:sp>
        <p:sp>
          <p:nvSpPr>
            <p:cNvPr id="50" name="Text Box 109">
              <a:extLst>
                <a:ext uri="{FF2B5EF4-FFF2-40B4-BE49-F238E27FC236}">
                  <a16:creationId xmlns:a16="http://schemas.microsoft.com/office/drawing/2014/main" id="{CA8B66EA-45BE-4F0A-8F4A-901E10239AEE}"/>
                </a:ext>
              </a:extLst>
            </p:cNvPr>
            <p:cNvSpPr txBox="1">
              <a:spLocks noChangeArrowheads="1"/>
            </p:cNvSpPr>
            <p:nvPr/>
          </p:nvSpPr>
          <p:spPr bwMode="auto">
            <a:xfrm>
              <a:off x="433" y="1879"/>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000">
                  <a:latin typeface="Times New Roman" panose="02020603050405020304" pitchFamily="18" charset="0"/>
                </a:rPr>
                <a:t>北京</a:t>
              </a:r>
              <a:endParaRPr kumimoji="1" lang="zh-CN" altLang="en-US" sz="2400">
                <a:latin typeface="Times New Roman" panose="02020603050405020304" pitchFamily="18" charset="0"/>
              </a:endParaRPr>
            </a:p>
          </p:txBody>
        </p:sp>
        <p:sp>
          <p:nvSpPr>
            <p:cNvPr id="51" name="Text Box 110">
              <a:extLst>
                <a:ext uri="{FF2B5EF4-FFF2-40B4-BE49-F238E27FC236}">
                  <a16:creationId xmlns:a16="http://schemas.microsoft.com/office/drawing/2014/main" id="{2AE57F59-282B-4D84-B568-EB01EFE2AD92}"/>
                </a:ext>
              </a:extLst>
            </p:cNvPr>
            <p:cNvSpPr txBox="1">
              <a:spLocks noChangeArrowheads="1"/>
            </p:cNvSpPr>
            <p:nvPr/>
          </p:nvSpPr>
          <p:spPr bwMode="auto">
            <a:xfrm>
              <a:off x="433" y="2215"/>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000">
                  <a:latin typeface="Times New Roman" panose="02020603050405020304" pitchFamily="18" charset="0"/>
                </a:rPr>
                <a:t>上海</a:t>
              </a:r>
              <a:endParaRPr kumimoji="1" lang="zh-CN" altLang="en-US" sz="2400">
                <a:latin typeface="Times New Roman" panose="02020603050405020304" pitchFamily="18" charset="0"/>
              </a:endParaRPr>
            </a:p>
          </p:txBody>
        </p:sp>
        <p:sp>
          <p:nvSpPr>
            <p:cNvPr id="52" name="Text Box 111">
              <a:extLst>
                <a:ext uri="{FF2B5EF4-FFF2-40B4-BE49-F238E27FC236}">
                  <a16:creationId xmlns:a16="http://schemas.microsoft.com/office/drawing/2014/main" id="{E07C0C99-1C62-4B55-9819-0E4B993E8C24}"/>
                </a:ext>
              </a:extLst>
            </p:cNvPr>
            <p:cNvSpPr txBox="1">
              <a:spLocks noChangeArrowheads="1"/>
            </p:cNvSpPr>
            <p:nvPr/>
          </p:nvSpPr>
          <p:spPr bwMode="auto">
            <a:xfrm>
              <a:off x="433" y="2551"/>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000">
                  <a:latin typeface="Times New Roman" panose="02020603050405020304" pitchFamily="18" charset="0"/>
                </a:rPr>
                <a:t>南京</a:t>
              </a:r>
              <a:endParaRPr kumimoji="1" lang="zh-CN" altLang="en-US" sz="2400">
                <a:latin typeface="Times New Roman" panose="02020603050405020304" pitchFamily="18" charset="0"/>
              </a:endParaRPr>
            </a:p>
          </p:txBody>
        </p:sp>
        <p:sp>
          <p:nvSpPr>
            <p:cNvPr id="53" name="Text Box 112">
              <a:extLst>
                <a:ext uri="{FF2B5EF4-FFF2-40B4-BE49-F238E27FC236}">
                  <a16:creationId xmlns:a16="http://schemas.microsoft.com/office/drawing/2014/main" id="{57D5BBC0-B957-4EA3-991E-AEEC76248BE7}"/>
                </a:ext>
              </a:extLst>
            </p:cNvPr>
            <p:cNvSpPr txBox="1">
              <a:spLocks noChangeArrowheads="1"/>
            </p:cNvSpPr>
            <p:nvPr/>
          </p:nvSpPr>
          <p:spPr bwMode="auto">
            <a:xfrm>
              <a:off x="433" y="2887"/>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000">
                  <a:latin typeface="Times New Roman" panose="02020603050405020304" pitchFamily="18" charset="0"/>
                </a:rPr>
                <a:t>广州</a:t>
              </a:r>
              <a:endParaRPr kumimoji="1" lang="zh-CN" altLang="en-US" sz="2400">
                <a:latin typeface="Times New Roman" panose="02020603050405020304" pitchFamily="18" charset="0"/>
              </a:endParaRPr>
            </a:p>
          </p:txBody>
        </p:sp>
        <p:sp>
          <p:nvSpPr>
            <p:cNvPr id="54" name="Text Box 113">
              <a:extLst>
                <a:ext uri="{FF2B5EF4-FFF2-40B4-BE49-F238E27FC236}">
                  <a16:creationId xmlns:a16="http://schemas.microsoft.com/office/drawing/2014/main" id="{3A9D6A9C-A589-45FA-BD1D-8AC9A3EA2F41}"/>
                </a:ext>
              </a:extLst>
            </p:cNvPr>
            <p:cNvSpPr txBox="1">
              <a:spLocks noChangeArrowheads="1"/>
            </p:cNvSpPr>
            <p:nvPr/>
          </p:nvSpPr>
          <p:spPr bwMode="auto">
            <a:xfrm>
              <a:off x="2929" y="2695"/>
              <a:ext cx="3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en-US" altLang="zh-CN" sz="1600" i="1">
                  <a:solidFill>
                    <a:schemeClr val="hlink"/>
                  </a:solidFill>
                  <a:latin typeface="Times New Roman" panose="02020603050405020304" pitchFamily="18" charset="0"/>
                </a:rPr>
                <a:t>VCD</a:t>
              </a:r>
              <a:endParaRPr kumimoji="1" lang="en-US" altLang="zh-CN" sz="2400" i="1">
                <a:solidFill>
                  <a:schemeClr val="hlink"/>
                </a:solidFill>
                <a:latin typeface="Times New Roman" panose="02020603050405020304" pitchFamily="18" charset="0"/>
              </a:endParaRPr>
            </a:p>
          </p:txBody>
        </p:sp>
        <p:sp>
          <p:nvSpPr>
            <p:cNvPr id="55" name="Text Box 114">
              <a:extLst>
                <a:ext uri="{FF2B5EF4-FFF2-40B4-BE49-F238E27FC236}">
                  <a16:creationId xmlns:a16="http://schemas.microsoft.com/office/drawing/2014/main" id="{B9D5F3F4-9B32-4154-928B-5C4034AA8044}"/>
                </a:ext>
              </a:extLst>
            </p:cNvPr>
            <p:cNvSpPr txBox="1">
              <a:spLocks noChangeArrowheads="1"/>
            </p:cNvSpPr>
            <p:nvPr/>
          </p:nvSpPr>
          <p:spPr bwMode="auto">
            <a:xfrm>
              <a:off x="2747" y="2791"/>
              <a:ext cx="37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1600" i="1">
                  <a:solidFill>
                    <a:schemeClr val="hlink"/>
                  </a:solidFill>
                  <a:latin typeface="Times New Roman" panose="02020603050405020304" pitchFamily="18" charset="0"/>
                </a:rPr>
                <a:t>手机</a:t>
              </a:r>
            </a:p>
          </p:txBody>
        </p:sp>
        <p:sp>
          <p:nvSpPr>
            <p:cNvPr id="56" name="Text Box 115">
              <a:extLst>
                <a:ext uri="{FF2B5EF4-FFF2-40B4-BE49-F238E27FC236}">
                  <a16:creationId xmlns:a16="http://schemas.microsoft.com/office/drawing/2014/main" id="{F47455B2-1080-408B-BD21-B978E60285AD}"/>
                </a:ext>
              </a:extLst>
            </p:cNvPr>
            <p:cNvSpPr txBox="1">
              <a:spLocks noChangeArrowheads="1"/>
            </p:cNvSpPr>
            <p:nvPr/>
          </p:nvSpPr>
          <p:spPr bwMode="auto">
            <a:xfrm>
              <a:off x="2641" y="2887"/>
              <a:ext cx="40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1800" i="1">
                  <a:solidFill>
                    <a:schemeClr val="hlink"/>
                  </a:solidFill>
                  <a:latin typeface="Times New Roman" panose="02020603050405020304" pitchFamily="18" charset="0"/>
                </a:rPr>
                <a:t>电脑</a:t>
              </a:r>
              <a:endParaRPr kumimoji="1" lang="zh-CN" altLang="en-US" sz="2400" i="1">
                <a:latin typeface="Times New Roman" panose="02020603050405020304" pitchFamily="18" charset="0"/>
              </a:endParaRPr>
            </a:p>
          </p:txBody>
        </p:sp>
        <p:sp>
          <p:nvSpPr>
            <p:cNvPr id="57" name="Text Box 116">
              <a:extLst>
                <a:ext uri="{FF2B5EF4-FFF2-40B4-BE49-F238E27FC236}">
                  <a16:creationId xmlns:a16="http://schemas.microsoft.com/office/drawing/2014/main" id="{C492925A-BA0B-449A-A29C-532BFEBCFA5E}"/>
                </a:ext>
              </a:extLst>
            </p:cNvPr>
            <p:cNvSpPr txBox="1">
              <a:spLocks noChangeArrowheads="1"/>
            </p:cNvSpPr>
            <p:nvPr/>
          </p:nvSpPr>
          <p:spPr bwMode="auto">
            <a:xfrm>
              <a:off x="2545" y="3048"/>
              <a:ext cx="37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1600" i="1">
                  <a:solidFill>
                    <a:schemeClr val="hlink"/>
                  </a:solidFill>
                  <a:latin typeface="Times New Roman" panose="02020603050405020304" pitchFamily="18" charset="0"/>
                </a:rPr>
                <a:t>空调</a:t>
              </a:r>
              <a:endParaRPr kumimoji="1" lang="zh-CN" altLang="en-US" sz="2400" i="1">
                <a:latin typeface="Times New Roman" panose="02020603050405020304" pitchFamily="18" charset="0"/>
              </a:endParaRPr>
            </a:p>
          </p:txBody>
        </p:sp>
      </p:grpSp>
      <p:grpSp>
        <p:nvGrpSpPr>
          <p:cNvPr id="118" name="Group 3">
            <a:extLst>
              <a:ext uri="{FF2B5EF4-FFF2-40B4-BE49-F238E27FC236}">
                <a16:creationId xmlns:a16="http://schemas.microsoft.com/office/drawing/2014/main" id="{B6045007-A173-4F25-A415-2931E164E080}"/>
              </a:ext>
            </a:extLst>
          </p:cNvPr>
          <p:cNvGrpSpPr>
            <a:grpSpLocks/>
          </p:cNvGrpSpPr>
          <p:nvPr/>
        </p:nvGrpSpPr>
        <p:grpSpPr bwMode="auto">
          <a:xfrm>
            <a:off x="6810659" y="3205872"/>
            <a:ext cx="4107261" cy="3631885"/>
            <a:chOff x="385" y="1117"/>
            <a:chExt cx="3360" cy="2734"/>
          </a:xfrm>
        </p:grpSpPr>
        <p:grpSp>
          <p:nvGrpSpPr>
            <p:cNvPr id="119" name="Group 4">
              <a:extLst>
                <a:ext uri="{FF2B5EF4-FFF2-40B4-BE49-F238E27FC236}">
                  <a16:creationId xmlns:a16="http://schemas.microsoft.com/office/drawing/2014/main" id="{697F0023-D3DF-454D-9E7C-0B54BFDC83DB}"/>
                </a:ext>
              </a:extLst>
            </p:cNvPr>
            <p:cNvGrpSpPr>
              <a:grpSpLocks/>
            </p:cNvGrpSpPr>
            <p:nvPr/>
          </p:nvGrpSpPr>
          <p:grpSpPr bwMode="auto">
            <a:xfrm>
              <a:off x="1012" y="1569"/>
              <a:ext cx="720" cy="1680"/>
              <a:chOff x="2784" y="1392"/>
              <a:chExt cx="720" cy="1680"/>
            </a:xfrm>
          </p:grpSpPr>
          <p:grpSp>
            <p:nvGrpSpPr>
              <p:cNvPr id="224" name="Group 5">
                <a:extLst>
                  <a:ext uri="{FF2B5EF4-FFF2-40B4-BE49-F238E27FC236}">
                    <a16:creationId xmlns:a16="http://schemas.microsoft.com/office/drawing/2014/main" id="{D5168F37-ABFC-4022-B532-27226B0EDB58}"/>
                  </a:ext>
                </a:extLst>
              </p:cNvPr>
              <p:cNvGrpSpPr>
                <a:grpSpLocks/>
              </p:cNvGrpSpPr>
              <p:nvPr/>
            </p:nvGrpSpPr>
            <p:grpSpPr bwMode="auto">
              <a:xfrm>
                <a:off x="2976" y="1392"/>
                <a:ext cx="528" cy="1488"/>
                <a:chOff x="3888" y="1632"/>
                <a:chExt cx="528" cy="1488"/>
              </a:xfrm>
            </p:grpSpPr>
            <p:grpSp>
              <p:nvGrpSpPr>
                <p:cNvPr id="239" name="Group 6">
                  <a:extLst>
                    <a:ext uri="{FF2B5EF4-FFF2-40B4-BE49-F238E27FC236}">
                      <a16:creationId xmlns:a16="http://schemas.microsoft.com/office/drawing/2014/main" id="{CE1139B6-E249-4C40-B2F0-1864515AB0AC}"/>
                    </a:ext>
                  </a:extLst>
                </p:cNvPr>
                <p:cNvGrpSpPr>
                  <a:grpSpLocks/>
                </p:cNvGrpSpPr>
                <p:nvPr/>
              </p:nvGrpSpPr>
              <p:grpSpPr bwMode="auto">
                <a:xfrm>
                  <a:off x="3888" y="2304"/>
                  <a:ext cx="528" cy="816"/>
                  <a:chOff x="2784" y="2256"/>
                  <a:chExt cx="528" cy="816"/>
                </a:xfrm>
              </p:grpSpPr>
              <p:sp>
                <p:nvSpPr>
                  <p:cNvPr id="243" name="AutoShape 7">
                    <a:extLst>
                      <a:ext uri="{FF2B5EF4-FFF2-40B4-BE49-F238E27FC236}">
                        <a16:creationId xmlns:a16="http://schemas.microsoft.com/office/drawing/2014/main" id="{E92EB99E-7026-45B1-973D-76A28A325D19}"/>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244" name="AutoShape 8">
                    <a:extLst>
                      <a:ext uri="{FF2B5EF4-FFF2-40B4-BE49-F238E27FC236}">
                        <a16:creationId xmlns:a16="http://schemas.microsoft.com/office/drawing/2014/main" id="{57F9F286-D1DF-4A8E-9A3A-52F775C5B57D}"/>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240" name="Group 9">
                  <a:extLst>
                    <a:ext uri="{FF2B5EF4-FFF2-40B4-BE49-F238E27FC236}">
                      <a16:creationId xmlns:a16="http://schemas.microsoft.com/office/drawing/2014/main" id="{54FAA1AE-7275-4E23-83DA-EF017DEFCA9C}"/>
                    </a:ext>
                  </a:extLst>
                </p:cNvPr>
                <p:cNvGrpSpPr>
                  <a:grpSpLocks/>
                </p:cNvGrpSpPr>
                <p:nvPr/>
              </p:nvGrpSpPr>
              <p:grpSpPr bwMode="auto">
                <a:xfrm>
                  <a:off x="3888" y="1632"/>
                  <a:ext cx="528" cy="816"/>
                  <a:chOff x="2784" y="2256"/>
                  <a:chExt cx="528" cy="816"/>
                </a:xfrm>
              </p:grpSpPr>
              <p:sp>
                <p:nvSpPr>
                  <p:cNvPr id="241" name="AutoShape 10">
                    <a:extLst>
                      <a:ext uri="{FF2B5EF4-FFF2-40B4-BE49-F238E27FC236}">
                        <a16:creationId xmlns:a16="http://schemas.microsoft.com/office/drawing/2014/main" id="{13B139AD-C35B-4F04-93E6-C9981025F821}"/>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242" name="AutoShape 11">
                    <a:extLst>
                      <a:ext uri="{FF2B5EF4-FFF2-40B4-BE49-F238E27FC236}">
                        <a16:creationId xmlns:a16="http://schemas.microsoft.com/office/drawing/2014/main" id="{62EED439-C673-41B2-BFFF-80639A41F8D1}"/>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grpSp>
            <p:nvGrpSpPr>
              <p:cNvPr id="225" name="Group 12">
                <a:extLst>
                  <a:ext uri="{FF2B5EF4-FFF2-40B4-BE49-F238E27FC236}">
                    <a16:creationId xmlns:a16="http://schemas.microsoft.com/office/drawing/2014/main" id="{E329E59F-753D-4788-8831-F6FF84B3DE4D}"/>
                  </a:ext>
                </a:extLst>
              </p:cNvPr>
              <p:cNvGrpSpPr>
                <a:grpSpLocks/>
              </p:cNvGrpSpPr>
              <p:nvPr/>
            </p:nvGrpSpPr>
            <p:grpSpPr bwMode="auto">
              <a:xfrm>
                <a:off x="2880" y="1488"/>
                <a:ext cx="528" cy="1488"/>
                <a:chOff x="3888" y="1632"/>
                <a:chExt cx="528" cy="1488"/>
              </a:xfrm>
            </p:grpSpPr>
            <p:grpSp>
              <p:nvGrpSpPr>
                <p:cNvPr id="233" name="Group 13">
                  <a:extLst>
                    <a:ext uri="{FF2B5EF4-FFF2-40B4-BE49-F238E27FC236}">
                      <a16:creationId xmlns:a16="http://schemas.microsoft.com/office/drawing/2014/main" id="{81F91329-C183-4BDF-A00A-933EA8972E9A}"/>
                    </a:ext>
                  </a:extLst>
                </p:cNvPr>
                <p:cNvGrpSpPr>
                  <a:grpSpLocks/>
                </p:cNvGrpSpPr>
                <p:nvPr/>
              </p:nvGrpSpPr>
              <p:grpSpPr bwMode="auto">
                <a:xfrm>
                  <a:off x="3888" y="2304"/>
                  <a:ext cx="528" cy="816"/>
                  <a:chOff x="2784" y="2256"/>
                  <a:chExt cx="528" cy="816"/>
                </a:xfrm>
              </p:grpSpPr>
              <p:sp>
                <p:nvSpPr>
                  <p:cNvPr id="237" name="AutoShape 14">
                    <a:extLst>
                      <a:ext uri="{FF2B5EF4-FFF2-40B4-BE49-F238E27FC236}">
                        <a16:creationId xmlns:a16="http://schemas.microsoft.com/office/drawing/2014/main" id="{53335908-2697-44A8-A1A0-156682D71356}"/>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238" name="AutoShape 15">
                    <a:extLst>
                      <a:ext uri="{FF2B5EF4-FFF2-40B4-BE49-F238E27FC236}">
                        <a16:creationId xmlns:a16="http://schemas.microsoft.com/office/drawing/2014/main" id="{52C86C51-7A13-479A-9D0F-13A954AF861A}"/>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234" name="Group 16">
                  <a:extLst>
                    <a:ext uri="{FF2B5EF4-FFF2-40B4-BE49-F238E27FC236}">
                      <a16:creationId xmlns:a16="http://schemas.microsoft.com/office/drawing/2014/main" id="{09C65A69-212C-40AA-BDC0-3006A94F2418}"/>
                    </a:ext>
                  </a:extLst>
                </p:cNvPr>
                <p:cNvGrpSpPr>
                  <a:grpSpLocks/>
                </p:cNvGrpSpPr>
                <p:nvPr/>
              </p:nvGrpSpPr>
              <p:grpSpPr bwMode="auto">
                <a:xfrm>
                  <a:off x="3888" y="1632"/>
                  <a:ext cx="528" cy="816"/>
                  <a:chOff x="2784" y="2256"/>
                  <a:chExt cx="528" cy="816"/>
                </a:xfrm>
              </p:grpSpPr>
              <p:sp>
                <p:nvSpPr>
                  <p:cNvPr id="235" name="AutoShape 17">
                    <a:extLst>
                      <a:ext uri="{FF2B5EF4-FFF2-40B4-BE49-F238E27FC236}">
                        <a16:creationId xmlns:a16="http://schemas.microsoft.com/office/drawing/2014/main" id="{A9899B7F-75D8-4A8F-AE3A-1985EC9DBA5A}"/>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236" name="AutoShape 18">
                    <a:extLst>
                      <a:ext uri="{FF2B5EF4-FFF2-40B4-BE49-F238E27FC236}">
                        <a16:creationId xmlns:a16="http://schemas.microsoft.com/office/drawing/2014/main" id="{592CF7D7-0C13-473D-A784-D26DF36C02EA}"/>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grpSp>
            <p:nvGrpSpPr>
              <p:cNvPr id="226" name="Group 19">
                <a:extLst>
                  <a:ext uri="{FF2B5EF4-FFF2-40B4-BE49-F238E27FC236}">
                    <a16:creationId xmlns:a16="http://schemas.microsoft.com/office/drawing/2014/main" id="{F646220C-17A7-43DE-BD64-457C70C5B604}"/>
                  </a:ext>
                </a:extLst>
              </p:cNvPr>
              <p:cNvGrpSpPr>
                <a:grpSpLocks/>
              </p:cNvGrpSpPr>
              <p:nvPr/>
            </p:nvGrpSpPr>
            <p:grpSpPr bwMode="auto">
              <a:xfrm>
                <a:off x="2784" y="1584"/>
                <a:ext cx="528" cy="1488"/>
                <a:chOff x="3888" y="1632"/>
                <a:chExt cx="528" cy="1488"/>
              </a:xfrm>
            </p:grpSpPr>
            <p:grpSp>
              <p:nvGrpSpPr>
                <p:cNvPr id="227" name="Group 20">
                  <a:extLst>
                    <a:ext uri="{FF2B5EF4-FFF2-40B4-BE49-F238E27FC236}">
                      <a16:creationId xmlns:a16="http://schemas.microsoft.com/office/drawing/2014/main" id="{752A50C5-AB4E-40CF-A8EB-148202CDF9D4}"/>
                    </a:ext>
                  </a:extLst>
                </p:cNvPr>
                <p:cNvGrpSpPr>
                  <a:grpSpLocks/>
                </p:cNvGrpSpPr>
                <p:nvPr/>
              </p:nvGrpSpPr>
              <p:grpSpPr bwMode="auto">
                <a:xfrm>
                  <a:off x="3888" y="2304"/>
                  <a:ext cx="528" cy="816"/>
                  <a:chOff x="2784" y="2256"/>
                  <a:chExt cx="528" cy="816"/>
                </a:xfrm>
              </p:grpSpPr>
              <p:sp>
                <p:nvSpPr>
                  <p:cNvPr id="231" name="AutoShape 21">
                    <a:extLst>
                      <a:ext uri="{FF2B5EF4-FFF2-40B4-BE49-F238E27FC236}">
                        <a16:creationId xmlns:a16="http://schemas.microsoft.com/office/drawing/2014/main" id="{61F95EA7-8965-4C7F-8C27-F2088617B289}"/>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232" name="AutoShape 22">
                    <a:extLst>
                      <a:ext uri="{FF2B5EF4-FFF2-40B4-BE49-F238E27FC236}">
                        <a16:creationId xmlns:a16="http://schemas.microsoft.com/office/drawing/2014/main" id="{8E134139-0745-480D-B5D9-747E854EBC89}"/>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228" name="Group 23">
                  <a:extLst>
                    <a:ext uri="{FF2B5EF4-FFF2-40B4-BE49-F238E27FC236}">
                      <a16:creationId xmlns:a16="http://schemas.microsoft.com/office/drawing/2014/main" id="{986FFFBE-D5F3-4488-A066-7D3AF4C1B5D7}"/>
                    </a:ext>
                  </a:extLst>
                </p:cNvPr>
                <p:cNvGrpSpPr>
                  <a:grpSpLocks/>
                </p:cNvGrpSpPr>
                <p:nvPr/>
              </p:nvGrpSpPr>
              <p:grpSpPr bwMode="auto">
                <a:xfrm>
                  <a:off x="3888" y="1632"/>
                  <a:ext cx="528" cy="816"/>
                  <a:chOff x="2784" y="2256"/>
                  <a:chExt cx="528" cy="816"/>
                </a:xfrm>
              </p:grpSpPr>
              <p:sp>
                <p:nvSpPr>
                  <p:cNvPr id="229" name="AutoShape 24">
                    <a:extLst>
                      <a:ext uri="{FF2B5EF4-FFF2-40B4-BE49-F238E27FC236}">
                        <a16:creationId xmlns:a16="http://schemas.microsoft.com/office/drawing/2014/main" id="{894750A5-C74B-41C3-9CB5-BCCAEB1C1814}"/>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230" name="AutoShape 25">
                    <a:extLst>
                      <a:ext uri="{FF2B5EF4-FFF2-40B4-BE49-F238E27FC236}">
                        <a16:creationId xmlns:a16="http://schemas.microsoft.com/office/drawing/2014/main" id="{7A799A10-EEAD-4F90-BEF3-0ADB6AE25A52}"/>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grpSp>
        <p:grpSp>
          <p:nvGrpSpPr>
            <p:cNvPr id="120" name="Group 26">
              <a:extLst>
                <a:ext uri="{FF2B5EF4-FFF2-40B4-BE49-F238E27FC236}">
                  <a16:creationId xmlns:a16="http://schemas.microsoft.com/office/drawing/2014/main" id="{3200541B-0AB1-4AE5-A575-679C91FE71C6}"/>
                </a:ext>
              </a:extLst>
            </p:cNvPr>
            <p:cNvGrpSpPr>
              <a:grpSpLocks/>
            </p:cNvGrpSpPr>
            <p:nvPr/>
          </p:nvGrpSpPr>
          <p:grpSpPr bwMode="auto">
            <a:xfrm>
              <a:off x="1396" y="1569"/>
              <a:ext cx="720" cy="1680"/>
              <a:chOff x="2784" y="1392"/>
              <a:chExt cx="720" cy="1680"/>
            </a:xfrm>
          </p:grpSpPr>
          <p:grpSp>
            <p:nvGrpSpPr>
              <p:cNvPr id="203" name="Group 27">
                <a:extLst>
                  <a:ext uri="{FF2B5EF4-FFF2-40B4-BE49-F238E27FC236}">
                    <a16:creationId xmlns:a16="http://schemas.microsoft.com/office/drawing/2014/main" id="{759C506E-89DA-4BB5-8FAB-4ADDD1C6CA7E}"/>
                  </a:ext>
                </a:extLst>
              </p:cNvPr>
              <p:cNvGrpSpPr>
                <a:grpSpLocks/>
              </p:cNvGrpSpPr>
              <p:nvPr/>
            </p:nvGrpSpPr>
            <p:grpSpPr bwMode="auto">
              <a:xfrm>
                <a:off x="2976" y="1392"/>
                <a:ext cx="528" cy="1488"/>
                <a:chOff x="3888" y="1632"/>
                <a:chExt cx="528" cy="1488"/>
              </a:xfrm>
            </p:grpSpPr>
            <p:grpSp>
              <p:nvGrpSpPr>
                <p:cNvPr id="218" name="Group 28">
                  <a:extLst>
                    <a:ext uri="{FF2B5EF4-FFF2-40B4-BE49-F238E27FC236}">
                      <a16:creationId xmlns:a16="http://schemas.microsoft.com/office/drawing/2014/main" id="{DF79948B-8F12-43D0-9459-7833B51441AA}"/>
                    </a:ext>
                  </a:extLst>
                </p:cNvPr>
                <p:cNvGrpSpPr>
                  <a:grpSpLocks/>
                </p:cNvGrpSpPr>
                <p:nvPr/>
              </p:nvGrpSpPr>
              <p:grpSpPr bwMode="auto">
                <a:xfrm>
                  <a:off x="3888" y="2304"/>
                  <a:ext cx="528" cy="816"/>
                  <a:chOff x="2784" y="2256"/>
                  <a:chExt cx="528" cy="816"/>
                </a:xfrm>
              </p:grpSpPr>
              <p:sp>
                <p:nvSpPr>
                  <p:cNvPr id="222" name="AutoShape 29">
                    <a:extLst>
                      <a:ext uri="{FF2B5EF4-FFF2-40B4-BE49-F238E27FC236}">
                        <a16:creationId xmlns:a16="http://schemas.microsoft.com/office/drawing/2014/main" id="{B623A30C-ECBD-4678-98EB-F29D8E676061}"/>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223" name="AutoShape 30">
                    <a:extLst>
                      <a:ext uri="{FF2B5EF4-FFF2-40B4-BE49-F238E27FC236}">
                        <a16:creationId xmlns:a16="http://schemas.microsoft.com/office/drawing/2014/main" id="{DB7E8F73-C2A2-4DFC-BAE7-DEA8311129EE}"/>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219" name="Group 31">
                  <a:extLst>
                    <a:ext uri="{FF2B5EF4-FFF2-40B4-BE49-F238E27FC236}">
                      <a16:creationId xmlns:a16="http://schemas.microsoft.com/office/drawing/2014/main" id="{37B3C9B3-D099-4B71-AB45-92B1410F41B9}"/>
                    </a:ext>
                  </a:extLst>
                </p:cNvPr>
                <p:cNvGrpSpPr>
                  <a:grpSpLocks/>
                </p:cNvGrpSpPr>
                <p:nvPr/>
              </p:nvGrpSpPr>
              <p:grpSpPr bwMode="auto">
                <a:xfrm>
                  <a:off x="3888" y="1632"/>
                  <a:ext cx="528" cy="816"/>
                  <a:chOff x="2784" y="2256"/>
                  <a:chExt cx="528" cy="816"/>
                </a:xfrm>
              </p:grpSpPr>
              <p:sp>
                <p:nvSpPr>
                  <p:cNvPr id="220" name="AutoShape 32">
                    <a:extLst>
                      <a:ext uri="{FF2B5EF4-FFF2-40B4-BE49-F238E27FC236}">
                        <a16:creationId xmlns:a16="http://schemas.microsoft.com/office/drawing/2014/main" id="{59A421CC-982B-48B4-BF8A-980EF703266C}"/>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221" name="AutoShape 33">
                    <a:extLst>
                      <a:ext uri="{FF2B5EF4-FFF2-40B4-BE49-F238E27FC236}">
                        <a16:creationId xmlns:a16="http://schemas.microsoft.com/office/drawing/2014/main" id="{140CE2C2-416E-4B0C-84AA-3552521EDA59}"/>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grpSp>
            <p:nvGrpSpPr>
              <p:cNvPr id="204" name="Group 34">
                <a:extLst>
                  <a:ext uri="{FF2B5EF4-FFF2-40B4-BE49-F238E27FC236}">
                    <a16:creationId xmlns:a16="http://schemas.microsoft.com/office/drawing/2014/main" id="{DE329A2A-617B-4E38-870A-9A24E29860DE}"/>
                  </a:ext>
                </a:extLst>
              </p:cNvPr>
              <p:cNvGrpSpPr>
                <a:grpSpLocks/>
              </p:cNvGrpSpPr>
              <p:nvPr/>
            </p:nvGrpSpPr>
            <p:grpSpPr bwMode="auto">
              <a:xfrm>
                <a:off x="2880" y="1488"/>
                <a:ext cx="528" cy="1488"/>
                <a:chOff x="3888" y="1632"/>
                <a:chExt cx="528" cy="1488"/>
              </a:xfrm>
            </p:grpSpPr>
            <p:grpSp>
              <p:nvGrpSpPr>
                <p:cNvPr id="212" name="Group 35">
                  <a:extLst>
                    <a:ext uri="{FF2B5EF4-FFF2-40B4-BE49-F238E27FC236}">
                      <a16:creationId xmlns:a16="http://schemas.microsoft.com/office/drawing/2014/main" id="{CF318EF0-1562-4BFB-9D2C-80BD792B2C77}"/>
                    </a:ext>
                  </a:extLst>
                </p:cNvPr>
                <p:cNvGrpSpPr>
                  <a:grpSpLocks/>
                </p:cNvGrpSpPr>
                <p:nvPr/>
              </p:nvGrpSpPr>
              <p:grpSpPr bwMode="auto">
                <a:xfrm>
                  <a:off x="3888" y="2304"/>
                  <a:ext cx="528" cy="816"/>
                  <a:chOff x="2784" y="2256"/>
                  <a:chExt cx="528" cy="816"/>
                </a:xfrm>
              </p:grpSpPr>
              <p:sp>
                <p:nvSpPr>
                  <p:cNvPr id="216" name="AutoShape 36">
                    <a:extLst>
                      <a:ext uri="{FF2B5EF4-FFF2-40B4-BE49-F238E27FC236}">
                        <a16:creationId xmlns:a16="http://schemas.microsoft.com/office/drawing/2014/main" id="{F6989F78-4EA3-4100-9E59-84B1651E45A9}"/>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217" name="AutoShape 37">
                    <a:extLst>
                      <a:ext uri="{FF2B5EF4-FFF2-40B4-BE49-F238E27FC236}">
                        <a16:creationId xmlns:a16="http://schemas.microsoft.com/office/drawing/2014/main" id="{1BDD0EFE-3FEF-4832-BE05-9D4F187546AC}"/>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213" name="Group 38">
                  <a:extLst>
                    <a:ext uri="{FF2B5EF4-FFF2-40B4-BE49-F238E27FC236}">
                      <a16:creationId xmlns:a16="http://schemas.microsoft.com/office/drawing/2014/main" id="{B225F48E-8EC8-42B9-8E3E-026C2130B3BC}"/>
                    </a:ext>
                  </a:extLst>
                </p:cNvPr>
                <p:cNvGrpSpPr>
                  <a:grpSpLocks/>
                </p:cNvGrpSpPr>
                <p:nvPr/>
              </p:nvGrpSpPr>
              <p:grpSpPr bwMode="auto">
                <a:xfrm>
                  <a:off x="3888" y="1632"/>
                  <a:ext cx="528" cy="816"/>
                  <a:chOff x="2784" y="2256"/>
                  <a:chExt cx="528" cy="816"/>
                </a:xfrm>
              </p:grpSpPr>
              <p:sp>
                <p:nvSpPr>
                  <p:cNvPr id="214" name="AutoShape 39">
                    <a:extLst>
                      <a:ext uri="{FF2B5EF4-FFF2-40B4-BE49-F238E27FC236}">
                        <a16:creationId xmlns:a16="http://schemas.microsoft.com/office/drawing/2014/main" id="{702D91EB-FE46-4745-97A7-6BB88C62B868}"/>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215" name="AutoShape 40">
                    <a:extLst>
                      <a:ext uri="{FF2B5EF4-FFF2-40B4-BE49-F238E27FC236}">
                        <a16:creationId xmlns:a16="http://schemas.microsoft.com/office/drawing/2014/main" id="{C8C97804-1344-4770-A199-1FA5EB53EDD6}"/>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grpSp>
            <p:nvGrpSpPr>
              <p:cNvPr id="205" name="Group 41">
                <a:extLst>
                  <a:ext uri="{FF2B5EF4-FFF2-40B4-BE49-F238E27FC236}">
                    <a16:creationId xmlns:a16="http://schemas.microsoft.com/office/drawing/2014/main" id="{F046B1A7-28A5-423B-8FDE-0A0F68DB78D3}"/>
                  </a:ext>
                </a:extLst>
              </p:cNvPr>
              <p:cNvGrpSpPr>
                <a:grpSpLocks/>
              </p:cNvGrpSpPr>
              <p:nvPr/>
            </p:nvGrpSpPr>
            <p:grpSpPr bwMode="auto">
              <a:xfrm>
                <a:off x="2784" y="1584"/>
                <a:ext cx="528" cy="1488"/>
                <a:chOff x="3888" y="1632"/>
                <a:chExt cx="528" cy="1488"/>
              </a:xfrm>
            </p:grpSpPr>
            <p:grpSp>
              <p:nvGrpSpPr>
                <p:cNvPr id="206" name="Group 42">
                  <a:extLst>
                    <a:ext uri="{FF2B5EF4-FFF2-40B4-BE49-F238E27FC236}">
                      <a16:creationId xmlns:a16="http://schemas.microsoft.com/office/drawing/2014/main" id="{8355CCB1-C744-4267-BC1B-1CE51D768E6E}"/>
                    </a:ext>
                  </a:extLst>
                </p:cNvPr>
                <p:cNvGrpSpPr>
                  <a:grpSpLocks/>
                </p:cNvGrpSpPr>
                <p:nvPr/>
              </p:nvGrpSpPr>
              <p:grpSpPr bwMode="auto">
                <a:xfrm>
                  <a:off x="3888" y="2304"/>
                  <a:ext cx="528" cy="816"/>
                  <a:chOff x="2784" y="2256"/>
                  <a:chExt cx="528" cy="816"/>
                </a:xfrm>
              </p:grpSpPr>
              <p:sp>
                <p:nvSpPr>
                  <p:cNvPr id="210" name="AutoShape 43">
                    <a:extLst>
                      <a:ext uri="{FF2B5EF4-FFF2-40B4-BE49-F238E27FC236}">
                        <a16:creationId xmlns:a16="http://schemas.microsoft.com/office/drawing/2014/main" id="{64E3237D-BA2E-46F2-A7BE-783C49D4D9BA}"/>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211" name="AutoShape 44">
                    <a:extLst>
                      <a:ext uri="{FF2B5EF4-FFF2-40B4-BE49-F238E27FC236}">
                        <a16:creationId xmlns:a16="http://schemas.microsoft.com/office/drawing/2014/main" id="{76AFB779-C25B-48DC-92B2-93F0CA4C40B7}"/>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207" name="Group 45">
                  <a:extLst>
                    <a:ext uri="{FF2B5EF4-FFF2-40B4-BE49-F238E27FC236}">
                      <a16:creationId xmlns:a16="http://schemas.microsoft.com/office/drawing/2014/main" id="{368DFAAF-03B0-4871-A21B-377EEDE0087A}"/>
                    </a:ext>
                  </a:extLst>
                </p:cNvPr>
                <p:cNvGrpSpPr>
                  <a:grpSpLocks/>
                </p:cNvGrpSpPr>
                <p:nvPr/>
              </p:nvGrpSpPr>
              <p:grpSpPr bwMode="auto">
                <a:xfrm>
                  <a:off x="3888" y="1632"/>
                  <a:ext cx="528" cy="816"/>
                  <a:chOff x="2784" y="2256"/>
                  <a:chExt cx="528" cy="816"/>
                </a:xfrm>
              </p:grpSpPr>
              <p:sp>
                <p:nvSpPr>
                  <p:cNvPr id="208" name="AutoShape 46">
                    <a:extLst>
                      <a:ext uri="{FF2B5EF4-FFF2-40B4-BE49-F238E27FC236}">
                        <a16:creationId xmlns:a16="http://schemas.microsoft.com/office/drawing/2014/main" id="{963A8520-740D-4404-A56E-3F371E1BF718}"/>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209" name="AutoShape 47">
                    <a:extLst>
                      <a:ext uri="{FF2B5EF4-FFF2-40B4-BE49-F238E27FC236}">
                        <a16:creationId xmlns:a16="http://schemas.microsoft.com/office/drawing/2014/main" id="{9FEEAE74-CE94-4F22-85F9-201EB122841E}"/>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grpSp>
        <p:grpSp>
          <p:nvGrpSpPr>
            <p:cNvPr id="121" name="Group 48">
              <a:extLst>
                <a:ext uri="{FF2B5EF4-FFF2-40B4-BE49-F238E27FC236}">
                  <a16:creationId xmlns:a16="http://schemas.microsoft.com/office/drawing/2014/main" id="{5A5FFC5B-DD25-41A1-B4B6-34A080AC0892}"/>
                </a:ext>
              </a:extLst>
            </p:cNvPr>
            <p:cNvGrpSpPr>
              <a:grpSpLocks/>
            </p:cNvGrpSpPr>
            <p:nvPr/>
          </p:nvGrpSpPr>
          <p:grpSpPr bwMode="auto">
            <a:xfrm>
              <a:off x="1780" y="1569"/>
              <a:ext cx="720" cy="1680"/>
              <a:chOff x="2784" y="1392"/>
              <a:chExt cx="720" cy="1680"/>
            </a:xfrm>
          </p:grpSpPr>
          <p:grpSp>
            <p:nvGrpSpPr>
              <p:cNvPr id="182" name="Group 49">
                <a:extLst>
                  <a:ext uri="{FF2B5EF4-FFF2-40B4-BE49-F238E27FC236}">
                    <a16:creationId xmlns:a16="http://schemas.microsoft.com/office/drawing/2014/main" id="{43163C70-C3DF-4F8C-A6AC-5E724F74B90A}"/>
                  </a:ext>
                </a:extLst>
              </p:cNvPr>
              <p:cNvGrpSpPr>
                <a:grpSpLocks/>
              </p:cNvGrpSpPr>
              <p:nvPr/>
            </p:nvGrpSpPr>
            <p:grpSpPr bwMode="auto">
              <a:xfrm>
                <a:off x="2976" y="1392"/>
                <a:ext cx="528" cy="1488"/>
                <a:chOff x="3888" y="1632"/>
                <a:chExt cx="528" cy="1488"/>
              </a:xfrm>
            </p:grpSpPr>
            <p:grpSp>
              <p:nvGrpSpPr>
                <p:cNvPr id="197" name="Group 50">
                  <a:extLst>
                    <a:ext uri="{FF2B5EF4-FFF2-40B4-BE49-F238E27FC236}">
                      <a16:creationId xmlns:a16="http://schemas.microsoft.com/office/drawing/2014/main" id="{56CDE714-574A-423B-8C3D-103545DA9AAB}"/>
                    </a:ext>
                  </a:extLst>
                </p:cNvPr>
                <p:cNvGrpSpPr>
                  <a:grpSpLocks/>
                </p:cNvGrpSpPr>
                <p:nvPr/>
              </p:nvGrpSpPr>
              <p:grpSpPr bwMode="auto">
                <a:xfrm>
                  <a:off x="3888" y="2304"/>
                  <a:ext cx="528" cy="816"/>
                  <a:chOff x="2784" y="2256"/>
                  <a:chExt cx="528" cy="816"/>
                </a:xfrm>
              </p:grpSpPr>
              <p:sp>
                <p:nvSpPr>
                  <p:cNvPr id="201" name="AutoShape 51">
                    <a:extLst>
                      <a:ext uri="{FF2B5EF4-FFF2-40B4-BE49-F238E27FC236}">
                        <a16:creationId xmlns:a16="http://schemas.microsoft.com/office/drawing/2014/main" id="{2A650913-95CF-47FF-8DEA-E0AA628B8DDA}"/>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202" name="AutoShape 52">
                    <a:extLst>
                      <a:ext uri="{FF2B5EF4-FFF2-40B4-BE49-F238E27FC236}">
                        <a16:creationId xmlns:a16="http://schemas.microsoft.com/office/drawing/2014/main" id="{B342A39B-A5C1-46C8-B811-89E24B8937A9}"/>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198" name="Group 53">
                  <a:extLst>
                    <a:ext uri="{FF2B5EF4-FFF2-40B4-BE49-F238E27FC236}">
                      <a16:creationId xmlns:a16="http://schemas.microsoft.com/office/drawing/2014/main" id="{01E1D32D-6BC4-4491-8E3C-5A0E92FB1A5C}"/>
                    </a:ext>
                  </a:extLst>
                </p:cNvPr>
                <p:cNvGrpSpPr>
                  <a:grpSpLocks/>
                </p:cNvGrpSpPr>
                <p:nvPr/>
              </p:nvGrpSpPr>
              <p:grpSpPr bwMode="auto">
                <a:xfrm>
                  <a:off x="3888" y="1632"/>
                  <a:ext cx="528" cy="816"/>
                  <a:chOff x="2784" y="2256"/>
                  <a:chExt cx="528" cy="816"/>
                </a:xfrm>
              </p:grpSpPr>
              <p:sp>
                <p:nvSpPr>
                  <p:cNvPr id="199" name="AutoShape 54">
                    <a:extLst>
                      <a:ext uri="{FF2B5EF4-FFF2-40B4-BE49-F238E27FC236}">
                        <a16:creationId xmlns:a16="http://schemas.microsoft.com/office/drawing/2014/main" id="{97AE54D2-6309-4503-BA97-6CE98D3ACED1}"/>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200" name="AutoShape 55">
                    <a:extLst>
                      <a:ext uri="{FF2B5EF4-FFF2-40B4-BE49-F238E27FC236}">
                        <a16:creationId xmlns:a16="http://schemas.microsoft.com/office/drawing/2014/main" id="{21371C25-0EF3-4655-A72A-85F4DCF2DDE3}"/>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grpSp>
            <p:nvGrpSpPr>
              <p:cNvPr id="183" name="Group 56">
                <a:extLst>
                  <a:ext uri="{FF2B5EF4-FFF2-40B4-BE49-F238E27FC236}">
                    <a16:creationId xmlns:a16="http://schemas.microsoft.com/office/drawing/2014/main" id="{E490A26F-7BC9-48D6-AECB-E814BBBC439A}"/>
                  </a:ext>
                </a:extLst>
              </p:cNvPr>
              <p:cNvGrpSpPr>
                <a:grpSpLocks/>
              </p:cNvGrpSpPr>
              <p:nvPr/>
            </p:nvGrpSpPr>
            <p:grpSpPr bwMode="auto">
              <a:xfrm>
                <a:off x="2880" y="1488"/>
                <a:ext cx="528" cy="1488"/>
                <a:chOff x="3888" y="1632"/>
                <a:chExt cx="528" cy="1488"/>
              </a:xfrm>
            </p:grpSpPr>
            <p:grpSp>
              <p:nvGrpSpPr>
                <p:cNvPr id="191" name="Group 57">
                  <a:extLst>
                    <a:ext uri="{FF2B5EF4-FFF2-40B4-BE49-F238E27FC236}">
                      <a16:creationId xmlns:a16="http://schemas.microsoft.com/office/drawing/2014/main" id="{690F39CC-314D-4878-B2AF-02848B9EAE99}"/>
                    </a:ext>
                  </a:extLst>
                </p:cNvPr>
                <p:cNvGrpSpPr>
                  <a:grpSpLocks/>
                </p:cNvGrpSpPr>
                <p:nvPr/>
              </p:nvGrpSpPr>
              <p:grpSpPr bwMode="auto">
                <a:xfrm>
                  <a:off x="3888" y="2304"/>
                  <a:ext cx="528" cy="816"/>
                  <a:chOff x="2784" y="2256"/>
                  <a:chExt cx="528" cy="816"/>
                </a:xfrm>
              </p:grpSpPr>
              <p:sp>
                <p:nvSpPr>
                  <p:cNvPr id="195" name="AutoShape 58">
                    <a:extLst>
                      <a:ext uri="{FF2B5EF4-FFF2-40B4-BE49-F238E27FC236}">
                        <a16:creationId xmlns:a16="http://schemas.microsoft.com/office/drawing/2014/main" id="{1DB150C5-6E4E-4D56-AA90-7EE4E93E8085}"/>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196" name="AutoShape 59">
                    <a:extLst>
                      <a:ext uri="{FF2B5EF4-FFF2-40B4-BE49-F238E27FC236}">
                        <a16:creationId xmlns:a16="http://schemas.microsoft.com/office/drawing/2014/main" id="{B9A8908E-27D3-4235-882C-887CABFB7C5A}"/>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192" name="Group 60">
                  <a:extLst>
                    <a:ext uri="{FF2B5EF4-FFF2-40B4-BE49-F238E27FC236}">
                      <a16:creationId xmlns:a16="http://schemas.microsoft.com/office/drawing/2014/main" id="{FF711464-C473-4331-B3FF-D9C01097EEF8}"/>
                    </a:ext>
                  </a:extLst>
                </p:cNvPr>
                <p:cNvGrpSpPr>
                  <a:grpSpLocks/>
                </p:cNvGrpSpPr>
                <p:nvPr/>
              </p:nvGrpSpPr>
              <p:grpSpPr bwMode="auto">
                <a:xfrm>
                  <a:off x="3888" y="1632"/>
                  <a:ext cx="528" cy="816"/>
                  <a:chOff x="2784" y="2256"/>
                  <a:chExt cx="528" cy="816"/>
                </a:xfrm>
              </p:grpSpPr>
              <p:sp>
                <p:nvSpPr>
                  <p:cNvPr id="193" name="AutoShape 61">
                    <a:extLst>
                      <a:ext uri="{FF2B5EF4-FFF2-40B4-BE49-F238E27FC236}">
                        <a16:creationId xmlns:a16="http://schemas.microsoft.com/office/drawing/2014/main" id="{B6167103-6FA9-44E6-A313-9EF50DCD5E98}"/>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194" name="AutoShape 62">
                    <a:extLst>
                      <a:ext uri="{FF2B5EF4-FFF2-40B4-BE49-F238E27FC236}">
                        <a16:creationId xmlns:a16="http://schemas.microsoft.com/office/drawing/2014/main" id="{5461917B-6F6C-47DB-ACE7-E33FC5A5F46F}"/>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grpSp>
            <p:nvGrpSpPr>
              <p:cNvPr id="184" name="Group 63">
                <a:extLst>
                  <a:ext uri="{FF2B5EF4-FFF2-40B4-BE49-F238E27FC236}">
                    <a16:creationId xmlns:a16="http://schemas.microsoft.com/office/drawing/2014/main" id="{6FF4F9A2-0B18-4AE4-B49F-7121297552AE}"/>
                  </a:ext>
                </a:extLst>
              </p:cNvPr>
              <p:cNvGrpSpPr>
                <a:grpSpLocks/>
              </p:cNvGrpSpPr>
              <p:nvPr/>
            </p:nvGrpSpPr>
            <p:grpSpPr bwMode="auto">
              <a:xfrm>
                <a:off x="2784" y="1584"/>
                <a:ext cx="528" cy="1488"/>
                <a:chOff x="3888" y="1632"/>
                <a:chExt cx="528" cy="1488"/>
              </a:xfrm>
            </p:grpSpPr>
            <p:grpSp>
              <p:nvGrpSpPr>
                <p:cNvPr id="185" name="Group 64">
                  <a:extLst>
                    <a:ext uri="{FF2B5EF4-FFF2-40B4-BE49-F238E27FC236}">
                      <a16:creationId xmlns:a16="http://schemas.microsoft.com/office/drawing/2014/main" id="{FBC9A230-6D22-4B27-ADF5-99A8D3682AB0}"/>
                    </a:ext>
                  </a:extLst>
                </p:cNvPr>
                <p:cNvGrpSpPr>
                  <a:grpSpLocks/>
                </p:cNvGrpSpPr>
                <p:nvPr/>
              </p:nvGrpSpPr>
              <p:grpSpPr bwMode="auto">
                <a:xfrm>
                  <a:off x="3888" y="2304"/>
                  <a:ext cx="528" cy="816"/>
                  <a:chOff x="2784" y="2256"/>
                  <a:chExt cx="528" cy="816"/>
                </a:xfrm>
              </p:grpSpPr>
              <p:sp>
                <p:nvSpPr>
                  <p:cNvPr id="189" name="AutoShape 65">
                    <a:extLst>
                      <a:ext uri="{FF2B5EF4-FFF2-40B4-BE49-F238E27FC236}">
                        <a16:creationId xmlns:a16="http://schemas.microsoft.com/office/drawing/2014/main" id="{F733EDC1-1372-40C7-8387-960C5F608222}"/>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190" name="AutoShape 66">
                    <a:extLst>
                      <a:ext uri="{FF2B5EF4-FFF2-40B4-BE49-F238E27FC236}">
                        <a16:creationId xmlns:a16="http://schemas.microsoft.com/office/drawing/2014/main" id="{FEFEC993-E515-448B-97F0-5CF9A64E1F17}"/>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186" name="Group 67">
                  <a:extLst>
                    <a:ext uri="{FF2B5EF4-FFF2-40B4-BE49-F238E27FC236}">
                      <a16:creationId xmlns:a16="http://schemas.microsoft.com/office/drawing/2014/main" id="{7BAD3022-EF38-4C1C-AFFF-95FB70026204}"/>
                    </a:ext>
                  </a:extLst>
                </p:cNvPr>
                <p:cNvGrpSpPr>
                  <a:grpSpLocks/>
                </p:cNvGrpSpPr>
                <p:nvPr/>
              </p:nvGrpSpPr>
              <p:grpSpPr bwMode="auto">
                <a:xfrm>
                  <a:off x="3888" y="1632"/>
                  <a:ext cx="528" cy="816"/>
                  <a:chOff x="2784" y="2256"/>
                  <a:chExt cx="528" cy="816"/>
                </a:xfrm>
              </p:grpSpPr>
              <p:sp>
                <p:nvSpPr>
                  <p:cNvPr id="187" name="AutoShape 68">
                    <a:extLst>
                      <a:ext uri="{FF2B5EF4-FFF2-40B4-BE49-F238E27FC236}">
                        <a16:creationId xmlns:a16="http://schemas.microsoft.com/office/drawing/2014/main" id="{7C616ACB-9201-45D9-B4A8-FB5FCFB0F629}"/>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188" name="AutoShape 69">
                    <a:extLst>
                      <a:ext uri="{FF2B5EF4-FFF2-40B4-BE49-F238E27FC236}">
                        <a16:creationId xmlns:a16="http://schemas.microsoft.com/office/drawing/2014/main" id="{7F5E57C0-FF4C-4823-B25D-C200166967E2}"/>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grpSp>
        <p:grpSp>
          <p:nvGrpSpPr>
            <p:cNvPr id="122" name="Group 70">
              <a:extLst>
                <a:ext uri="{FF2B5EF4-FFF2-40B4-BE49-F238E27FC236}">
                  <a16:creationId xmlns:a16="http://schemas.microsoft.com/office/drawing/2014/main" id="{E54DD41A-7158-4503-8C32-491E8DDF910D}"/>
                </a:ext>
              </a:extLst>
            </p:cNvPr>
            <p:cNvGrpSpPr>
              <a:grpSpLocks/>
            </p:cNvGrpSpPr>
            <p:nvPr/>
          </p:nvGrpSpPr>
          <p:grpSpPr bwMode="auto">
            <a:xfrm>
              <a:off x="2164" y="1569"/>
              <a:ext cx="720" cy="1680"/>
              <a:chOff x="2784" y="1392"/>
              <a:chExt cx="720" cy="1680"/>
            </a:xfrm>
          </p:grpSpPr>
          <p:grpSp>
            <p:nvGrpSpPr>
              <p:cNvPr id="161" name="Group 71">
                <a:extLst>
                  <a:ext uri="{FF2B5EF4-FFF2-40B4-BE49-F238E27FC236}">
                    <a16:creationId xmlns:a16="http://schemas.microsoft.com/office/drawing/2014/main" id="{97BABC64-FA49-470E-A449-BC310150F287}"/>
                  </a:ext>
                </a:extLst>
              </p:cNvPr>
              <p:cNvGrpSpPr>
                <a:grpSpLocks/>
              </p:cNvGrpSpPr>
              <p:nvPr/>
            </p:nvGrpSpPr>
            <p:grpSpPr bwMode="auto">
              <a:xfrm>
                <a:off x="2976" y="1392"/>
                <a:ext cx="528" cy="1488"/>
                <a:chOff x="3888" y="1632"/>
                <a:chExt cx="528" cy="1488"/>
              </a:xfrm>
            </p:grpSpPr>
            <p:grpSp>
              <p:nvGrpSpPr>
                <p:cNvPr id="176" name="Group 72">
                  <a:extLst>
                    <a:ext uri="{FF2B5EF4-FFF2-40B4-BE49-F238E27FC236}">
                      <a16:creationId xmlns:a16="http://schemas.microsoft.com/office/drawing/2014/main" id="{AB187717-5C4D-4016-982F-1A1D4BF9F48F}"/>
                    </a:ext>
                  </a:extLst>
                </p:cNvPr>
                <p:cNvGrpSpPr>
                  <a:grpSpLocks/>
                </p:cNvGrpSpPr>
                <p:nvPr/>
              </p:nvGrpSpPr>
              <p:grpSpPr bwMode="auto">
                <a:xfrm>
                  <a:off x="3888" y="2304"/>
                  <a:ext cx="528" cy="816"/>
                  <a:chOff x="2784" y="2256"/>
                  <a:chExt cx="528" cy="816"/>
                </a:xfrm>
              </p:grpSpPr>
              <p:sp>
                <p:nvSpPr>
                  <p:cNvPr id="180" name="AutoShape 73">
                    <a:extLst>
                      <a:ext uri="{FF2B5EF4-FFF2-40B4-BE49-F238E27FC236}">
                        <a16:creationId xmlns:a16="http://schemas.microsoft.com/office/drawing/2014/main" id="{7522DF4E-2D36-457E-809F-0F8EB4F601B7}"/>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181" name="AutoShape 74">
                    <a:extLst>
                      <a:ext uri="{FF2B5EF4-FFF2-40B4-BE49-F238E27FC236}">
                        <a16:creationId xmlns:a16="http://schemas.microsoft.com/office/drawing/2014/main" id="{9C646F3E-8353-479A-B368-7105A126257F}"/>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177" name="Group 75">
                  <a:extLst>
                    <a:ext uri="{FF2B5EF4-FFF2-40B4-BE49-F238E27FC236}">
                      <a16:creationId xmlns:a16="http://schemas.microsoft.com/office/drawing/2014/main" id="{2A3DB898-7EC7-41D3-B02F-8CEAC352CBDE}"/>
                    </a:ext>
                  </a:extLst>
                </p:cNvPr>
                <p:cNvGrpSpPr>
                  <a:grpSpLocks/>
                </p:cNvGrpSpPr>
                <p:nvPr/>
              </p:nvGrpSpPr>
              <p:grpSpPr bwMode="auto">
                <a:xfrm>
                  <a:off x="3888" y="1632"/>
                  <a:ext cx="528" cy="816"/>
                  <a:chOff x="2784" y="2256"/>
                  <a:chExt cx="528" cy="816"/>
                </a:xfrm>
              </p:grpSpPr>
              <p:sp>
                <p:nvSpPr>
                  <p:cNvPr id="178" name="AutoShape 76">
                    <a:extLst>
                      <a:ext uri="{FF2B5EF4-FFF2-40B4-BE49-F238E27FC236}">
                        <a16:creationId xmlns:a16="http://schemas.microsoft.com/office/drawing/2014/main" id="{98C9D167-BBE1-46F8-B1D0-8B4BE3F235B3}"/>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179" name="AutoShape 77">
                    <a:extLst>
                      <a:ext uri="{FF2B5EF4-FFF2-40B4-BE49-F238E27FC236}">
                        <a16:creationId xmlns:a16="http://schemas.microsoft.com/office/drawing/2014/main" id="{F8AC32FE-A1C1-4136-8FFB-694B0287584B}"/>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grpSp>
            <p:nvGrpSpPr>
              <p:cNvPr id="162" name="Group 78">
                <a:extLst>
                  <a:ext uri="{FF2B5EF4-FFF2-40B4-BE49-F238E27FC236}">
                    <a16:creationId xmlns:a16="http://schemas.microsoft.com/office/drawing/2014/main" id="{CC8F36D0-E49C-4FDB-B5A0-52C917B2C250}"/>
                  </a:ext>
                </a:extLst>
              </p:cNvPr>
              <p:cNvGrpSpPr>
                <a:grpSpLocks/>
              </p:cNvGrpSpPr>
              <p:nvPr/>
            </p:nvGrpSpPr>
            <p:grpSpPr bwMode="auto">
              <a:xfrm>
                <a:off x="2880" y="1488"/>
                <a:ext cx="528" cy="1488"/>
                <a:chOff x="3888" y="1632"/>
                <a:chExt cx="528" cy="1488"/>
              </a:xfrm>
            </p:grpSpPr>
            <p:grpSp>
              <p:nvGrpSpPr>
                <p:cNvPr id="170" name="Group 79">
                  <a:extLst>
                    <a:ext uri="{FF2B5EF4-FFF2-40B4-BE49-F238E27FC236}">
                      <a16:creationId xmlns:a16="http://schemas.microsoft.com/office/drawing/2014/main" id="{22D70018-2C9E-45EE-ADF4-1D350D1DD66B}"/>
                    </a:ext>
                  </a:extLst>
                </p:cNvPr>
                <p:cNvGrpSpPr>
                  <a:grpSpLocks/>
                </p:cNvGrpSpPr>
                <p:nvPr/>
              </p:nvGrpSpPr>
              <p:grpSpPr bwMode="auto">
                <a:xfrm>
                  <a:off x="3888" y="2304"/>
                  <a:ext cx="528" cy="816"/>
                  <a:chOff x="2784" y="2256"/>
                  <a:chExt cx="528" cy="816"/>
                </a:xfrm>
              </p:grpSpPr>
              <p:sp>
                <p:nvSpPr>
                  <p:cNvPr id="174" name="AutoShape 80">
                    <a:extLst>
                      <a:ext uri="{FF2B5EF4-FFF2-40B4-BE49-F238E27FC236}">
                        <a16:creationId xmlns:a16="http://schemas.microsoft.com/office/drawing/2014/main" id="{4FCA1626-F3C2-4FBB-83A3-ABFCDE1D954F}"/>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175" name="AutoShape 81">
                    <a:extLst>
                      <a:ext uri="{FF2B5EF4-FFF2-40B4-BE49-F238E27FC236}">
                        <a16:creationId xmlns:a16="http://schemas.microsoft.com/office/drawing/2014/main" id="{F075366A-8C2C-47C0-A0ED-61B8F88D0F95}"/>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171" name="Group 82">
                  <a:extLst>
                    <a:ext uri="{FF2B5EF4-FFF2-40B4-BE49-F238E27FC236}">
                      <a16:creationId xmlns:a16="http://schemas.microsoft.com/office/drawing/2014/main" id="{10DF9BAC-2A22-4D6C-8A3B-27031C701C70}"/>
                    </a:ext>
                  </a:extLst>
                </p:cNvPr>
                <p:cNvGrpSpPr>
                  <a:grpSpLocks/>
                </p:cNvGrpSpPr>
                <p:nvPr/>
              </p:nvGrpSpPr>
              <p:grpSpPr bwMode="auto">
                <a:xfrm>
                  <a:off x="3888" y="1632"/>
                  <a:ext cx="528" cy="816"/>
                  <a:chOff x="2784" y="2256"/>
                  <a:chExt cx="528" cy="816"/>
                </a:xfrm>
              </p:grpSpPr>
              <p:sp>
                <p:nvSpPr>
                  <p:cNvPr id="172" name="AutoShape 83">
                    <a:extLst>
                      <a:ext uri="{FF2B5EF4-FFF2-40B4-BE49-F238E27FC236}">
                        <a16:creationId xmlns:a16="http://schemas.microsoft.com/office/drawing/2014/main" id="{BB7BB6D2-3BB4-4F0A-AF5F-B62878F19ADA}"/>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173" name="AutoShape 84">
                    <a:extLst>
                      <a:ext uri="{FF2B5EF4-FFF2-40B4-BE49-F238E27FC236}">
                        <a16:creationId xmlns:a16="http://schemas.microsoft.com/office/drawing/2014/main" id="{484C3211-6238-4EB5-88E5-EDD82DA3B1ED}"/>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grpSp>
            <p:nvGrpSpPr>
              <p:cNvPr id="163" name="Group 85">
                <a:extLst>
                  <a:ext uri="{FF2B5EF4-FFF2-40B4-BE49-F238E27FC236}">
                    <a16:creationId xmlns:a16="http://schemas.microsoft.com/office/drawing/2014/main" id="{9C3B51D6-3935-460B-81AA-6455D70F8642}"/>
                  </a:ext>
                </a:extLst>
              </p:cNvPr>
              <p:cNvGrpSpPr>
                <a:grpSpLocks/>
              </p:cNvGrpSpPr>
              <p:nvPr/>
            </p:nvGrpSpPr>
            <p:grpSpPr bwMode="auto">
              <a:xfrm>
                <a:off x="2784" y="1584"/>
                <a:ext cx="528" cy="1488"/>
                <a:chOff x="3888" y="1632"/>
                <a:chExt cx="528" cy="1488"/>
              </a:xfrm>
            </p:grpSpPr>
            <p:grpSp>
              <p:nvGrpSpPr>
                <p:cNvPr id="164" name="Group 86">
                  <a:extLst>
                    <a:ext uri="{FF2B5EF4-FFF2-40B4-BE49-F238E27FC236}">
                      <a16:creationId xmlns:a16="http://schemas.microsoft.com/office/drawing/2014/main" id="{06156CC7-0E22-4E6F-A694-AA0BE12F853F}"/>
                    </a:ext>
                  </a:extLst>
                </p:cNvPr>
                <p:cNvGrpSpPr>
                  <a:grpSpLocks/>
                </p:cNvGrpSpPr>
                <p:nvPr/>
              </p:nvGrpSpPr>
              <p:grpSpPr bwMode="auto">
                <a:xfrm>
                  <a:off x="3888" y="2304"/>
                  <a:ext cx="528" cy="816"/>
                  <a:chOff x="2784" y="2256"/>
                  <a:chExt cx="528" cy="816"/>
                </a:xfrm>
              </p:grpSpPr>
              <p:sp>
                <p:nvSpPr>
                  <p:cNvPr id="168" name="AutoShape 87">
                    <a:extLst>
                      <a:ext uri="{FF2B5EF4-FFF2-40B4-BE49-F238E27FC236}">
                        <a16:creationId xmlns:a16="http://schemas.microsoft.com/office/drawing/2014/main" id="{AEC9E0A8-ED67-48F6-8562-A69EBF2B2854}"/>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169" name="AutoShape 88">
                    <a:extLst>
                      <a:ext uri="{FF2B5EF4-FFF2-40B4-BE49-F238E27FC236}">
                        <a16:creationId xmlns:a16="http://schemas.microsoft.com/office/drawing/2014/main" id="{34821087-ADA6-406B-9017-1BF53048D698}"/>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165" name="Group 89">
                  <a:extLst>
                    <a:ext uri="{FF2B5EF4-FFF2-40B4-BE49-F238E27FC236}">
                      <a16:creationId xmlns:a16="http://schemas.microsoft.com/office/drawing/2014/main" id="{08FE6BCC-C6E0-4D7F-A3ED-AD86D45FBB39}"/>
                    </a:ext>
                  </a:extLst>
                </p:cNvPr>
                <p:cNvGrpSpPr>
                  <a:grpSpLocks/>
                </p:cNvGrpSpPr>
                <p:nvPr/>
              </p:nvGrpSpPr>
              <p:grpSpPr bwMode="auto">
                <a:xfrm>
                  <a:off x="3888" y="1632"/>
                  <a:ext cx="528" cy="816"/>
                  <a:chOff x="2784" y="2256"/>
                  <a:chExt cx="528" cy="816"/>
                </a:xfrm>
              </p:grpSpPr>
              <p:sp>
                <p:nvSpPr>
                  <p:cNvPr id="166" name="AutoShape 90">
                    <a:extLst>
                      <a:ext uri="{FF2B5EF4-FFF2-40B4-BE49-F238E27FC236}">
                        <a16:creationId xmlns:a16="http://schemas.microsoft.com/office/drawing/2014/main" id="{89CB697B-1174-454E-BBE4-DC396EC019D2}"/>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167" name="AutoShape 91">
                    <a:extLst>
                      <a:ext uri="{FF2B5EF4-FFF2-40B4-BE49-F238E27FC236}">
                        <a16:creationId xmlns:a16="http://schemas.microsoft.com/office/drawing/2014/main" id="{D0B0D228-FBD3-49FC-8993-8D94AE77DF8E}"/>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grpSp>
        <p:sp>
          <p:nvSpPr>
            <p:cNvPr id="123" name="AutoShape 92">
              <a:extLst>
                <a:ext uri="{FF2B5EF4-FFF2-40B4-BE49-F238E27FC236}">
                  <a16:creationId xmlns:a16="http://schemas.microsoft.com/office/drawing/2014/main" id="{8E691C7E-71FF-4A08-96FA-825188EDCAA6}"/>
                </a:ext>
              </a:extLst>
            </p:cNvPr>
            <p:cNvSpPr>
              <a:spLocks noChangeArrowheads="1"/>
            </p:cNvSpPr>
            <p:nvPr/>
          </p:nvSpPr>
          <p:spPr bwMode="auto">
            <a:xfrm>
              <a:off x="916" y="2865"/>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20</a:t>
              </a:r>
            </a:p>
          </p:txBody>
        </p:sp>
        <p:sp>
          <p:nvSpPr>
            <p:cNvPr id="124" name="AutoShape 93">
              <a:extLst>
                <a:ext uri="{FF2B5EF4-FFF2-40B4-BE49-F238E27FC236}">
                  <a16:creationId xmlns:a16="http://schemas.microsoft.com/office/drawing/2014/main" id="{201EAD3E-21C5-4264-A6FB-11EE9F85AD7C}"/>
                </a:ext>
              </a:extLst>
            </p:cNvPr>
            <p:cNvSpPr>
              <a:spLocks noChangeArrowheads="1"/>
            </p:cNvSpPr>
            <p:nvPr/>
          </p:nvSpPr>
          <p:spPr bwMode="auto">
            <a:xfrm>
              <a:off x="1300" y="2865"/>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29</a:t>
              </a:r>
            </a:p>
          </p:txBody>
        </p:sp>
        <p:sp>
          <p:nvSpPr>
            <p:cNvPr id="125" name="AutoShape 94">
              <a:extLst>
                <a:ext uri="{FF2B5EF4-FFF2-40B4-BE49-F238E27FC236}">
                  <a16:creationId xmlns:a16="http://schemas.microsoft.com/office/drawing/2014/main" id="{6043EF82-7220-448F-A8E5-E6E6A315D6BE}"/>
                </a:ext>
              </a:extLst>
            </p:cNvPr>
            <p:cNvSpPr>
              <a:spLocks noChangeArrowheads="1"/>
            </p:cNvSpPr>
            <p:nvPr/>
          </p:nvSpPr>
          <p:spPr bwMode="auto">
            <a:xfrm>
              <a:off x="1684" y="2865"/>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40</a:t>
              </a:r>
            </a:p>
          </p:txBody>
        </p:sp>
        <p:sp>
          <p:nvSpPr>
            <p:cNvPr id="126" name="AutoShape 95">
              <a:extLst>
                <a:ext uri="{FF2B5EF4-FFF2-40B4-BE49-F238E27FC236}">
                  <a16:creationId xmlns:a16="http://schemas.microsoft.com/office/drawing/2014/main" id="{AAED73A1-F616-40A5-9BF5-4D8CDFD7033D}"/>
                </a:ext>
              </a:extLst>
            </p:cNvPr>
            <p:cNvSpPr>
              <a:spLocks noChangeArrowheads="1"/>
            </p:cNvSpPr>
            <p:nvPr/>
          </p:nvSpPr>
          <p:spPr bwMode="auto">
            <a:xfrm>
              <a:off x="2068" y="2865"/>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35</a:t>
              </a:r>
            </a:p>
          </p:txBody>
        </p:sp>
        <p:grpSp>
          <p:nvGrpSpPr>
            <p:cNvPr id="127" name="Group 96">
              <a:extLst>
                <a:ext uri="{FF2B5EF4-FFF2-40B4-BE49-F238E27FC236}">
                  <a16:creationId xmlns:a16="http://schemas.microsoft.com/office/drawing/2014/main" id="{B405707B-C0D9-4DF7-9C12-D7F2CE37787D}"/>
                </a:ext>
              </a:extLst>
            </p:cNvPr>
            <p:cNvGrpSpPr>
              <a:grpSpLocks/>
            </p:cNvGrpSpPr>
            <p:nvPr/>
          </p:nvGrpSpPr>
          <p:grpSpPr bwMode="auto">
            <a:xfrm>
              <a:off x="916" y="2529"/>
              <a:ext cx="1680" cy="480"/>
              <a:chOff x="1536" y="2688"/>
              <a:chExt cx="1680" cy="480"/>
            </a:xfrm>
          </p:grpSpPr>
          <p:sp>
            <p:nvSpPr>
              <p:cNvPr id="157" name="AutoShape 97">
                <a:extLst>
                  <a:ext uri="{FF2B5EF4-FFF2-40B4-BE49-F238E27FC236}">
                    <a16:creationId xmlns:a16="http://schemas.microsoft.com/office/drawing/2014/main" id="{FCC8BC5A-F6FA-4072-8685-5637D9D4FA6D}"/>
                  </a:ext>
                </a:extLst>
              </p:cNvPr>
              <p:cNvSpPr>
                <a:spLocks noChangeArrowheads="1"/>
              </p:cNvSpPr>
              <p:nvPr/>
            </p:nvSpPr>
            <p:spPr bwMode="auto">
              <a:xfrm>
                <a:off x="1536" y="2688"/>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50</a:t>
                </a:r>
              </a:p>
            </p:txBody>
          </p:sp>
          <p:sp>
            <p:nvSpPr>
              <p:cNvPr id="158" name="AutoShape 98">
                <a:extLst>
                  <a:ext uri="{FF2B5EF4-FFF2-40B4-BE49-F238E27FC236}">
                    <a16:creationId xmlns:a16="http://schemas.microsoft.com/office/drawing/2014/main" id="{497E52FD-F69C-4556-A220-B324BD421BEF}"/>
                  </a:ext>
                </a:extLst>
              </p:cNvPr>
              <p:cNvSpPr>
                <a:spLocks noChangeArrowheads="1"/>
              </p:cNvSpPr>
              <p:nvPr/>
            </p:nvSpPr>
            <p:spPr bwMode="auto">
              <a:xfrm>
                <a:off x="1920" y="2688"/>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41</a:t>
                </a:r>
              </a:p>
            </p:txBody>
          </p:sp>
          <p:sp>
            <p:nvSpPr>
              <p:cNvPr id="159" name="AutoShape 99">
                <a:extLst>
                  <a:ext uri="{FF2B5EF4-FFF2-40B4-BE49-F238E27FC236}">
                    <a16:creationId xmlns:a16="http://schemas.microsoft.com/office/drawing/2014/main" id="{3D561E4F-6016-4F95-B6CA-C28A5E432617}"/>
                  </a:ext>
                </a:extLst>
              </p:cNvPr>
              <p:cNvSpPr>
                <a:spLocks noChangeArrowheads="1"/>
              </p:cNvSpPr>
              <p:nvPr/>
            </p:nvSpPr>
            <p:spPr bwMode="auto">
              <a:xfrm>
                <a:off x="2304" y="2688"/>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38</a:t>
                </a:r>
              </a:p>
            </p:txBody>
          </p:sp>
          <p:sp>
            <p:nvSpPr>
              <p:cNvPr id="160" name="AutoShape 100">
                <a:extLst>
                  <a:ext uri="{FF2B5EF4-FFF2-40B4-BE49-F238E27FC236}">
                    <a16:creationId xmlns:a16="http://schemas.microsoft.com/office/drawing/2014/main" id="{66530FD4-EF2F-4504-938A-93743BC94DFA}"/>
                  </a:ext>
                </a:extLst>
              </p:cNvPr>
              <p:cNvSpPr>
                <a:spLocks noChangeArrowheads="1"/>
              </p:cNvSpPr>
              <p:nvPr/>
            </p:nvSpPr>
            <p:spPr bwMode="auto">
              <a:xfrm>
                <a:off x="2688" y="2688"/>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37</a:t>
                </a:r>
              </a:p>
            </p:txBody>
          </p:sp>
        </p:grpSp>
        <p:grpSp>
          <p:nvGrpSpPr>
            <p:cNvPr id="128" name="Group 101">
              <a:extLst>
                <a:ext uri="{FF2B5EF4-FFF2-40B4-BE49-F238E27FC236}">
                  <a16:creationId xmlns:a16="http://schemas.microsoft.com/office/drawing/2014/main" id="{55E4246D-43B9-4DC4-A17B-6CA4ED8462A0}"/>
                </a:ext>
              </a:extLst>
            </p:cNvPr>
            <p:cNvGrpSpPr>
              <a:grpSpLocks/>
            </p:cNvGrpSpPr>
            <p:nvPr/>
          </p:nvGrpSpPr>
          <p:grpSpPr bwMode="auto">
            <a:xfrm>
              <a:off x="916" y="2193"/>
              <a:ext cx="1680" cy="480"/>
              <a:chOff x="1536" y="2688"/>
              <a:chExt cx="1680" cy="480"/>
            </a:xfrm>
          </p:grpSpPr>
          <p:sp>
            <p:nvSpPr>
              <p:cNvPr id="153" name="AutoShape 102">
                <a:extLst>
                  <a:ext uri="{FF2B5EF4-FFF2-40B4-BE49-F238E27FC236}">
                    <a16:creationId xmlns:a16="http://schemas.microsoft.com/office/drawing/2014/main" id="{E9C5359A-0B9E-4DB9-A7DD-DAE73EAE37B5}"/>
                  </a:ext>
                </a:extLst>
              </p:cNvPr>
              <p:cNvSpPr>
                <a:spLocks noChangeArrowheads="1"/>
              </p:cNvSpPr>
              <p:nvPr/>
            </p:nvSpPr>
            <p:spPr bwMode="auto">
              <a:xfrm>
                <a:off x="1536" y="2688"/>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23</a:t>
                </a:r>
              </a:p>
            </p:txBody>
          </p:sp>
          <p:sp>
            <p:nvSpPr>
              <p:cNvPr id="154" name="AutoShape 103">
                <a:extLst>
                  <a:ext uri="{FF2B5EF4-FFF2-40B4-BE49-F238E27FC236}">
                    <a16:creationId xmlns:a16="http://schemas.microsoft.com/office/drawing/2014/main" id="{4710F1DD-3CDB-4FA0-A7F4-6AD872644666}"/>
                  </a:ext>
                </a:extLst>
              </p:cNvPr>
              <p:cNvSpPr>
                <a:spLocks noChangeArrowheads="1"/>
              </p:cNvSpPr>
              <p:nvPr/>
            </p:nvSpPr>
            <p:spPr bwMode="auto">
              <a:xfrm>
                <a:off x="1920" y="2688"/>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21</a:t>
                </a:r>
              </a:p>
            </p:txBody>
          </p:sp>
          <p:sp>
            <p:nvSpPr>
              <p:cNvPr id="155" name="AutoShape 104">
                <a:extLst>
                  <a:ext uri="{FF2B5EF4-FFF2-40B4-BE49-F238E27FC236}">
                    <a16:creationId xmlns:a16="http://schemas.microsoft.com/office/drawing/2014/main" id="{40631E4C-C80B-4FA5-8419-E798D5A8CAEF}"/>
                  </a:ext>
                </a:extLst>
              </p:cNvPr>
              <p:cNvSpPr>
                <a:spLocks noChangeArrowheads="1"/>
              </p:cNvSpPr>
              <p:nvPr/>
            </p:nvSpPr>
            <p:spPr bwMode="auto">
              <a:xfrm>
                <a:off x="2304" y="2688"/>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39</a:t>
                </a:r>
              </a:p>
            </p:txBody>
          </p:sp>
          <p:sp>
            <p:nvSpPr>
              <p:cNvPr id="156" name="AutoShape 105">
                <a:extLst>
                  <a:ext uri="{FF2B5EF4-FFF2-40B4-BE49-F238E27FC236}">
                    <a16:creationId xmlns:a16="http://schemas.microsoft.com/office/drawing/2014/main" id="{0059DA09-8314-4C12-85B9-803CDCCC6DBC}"/>
                  </a:ext>
                </a:extLst>
              </p:cNvPr>
              <p:cNvSpPr>
                <a:spLocks noChangeArrowheads="1"/>
              </p:cNvSpPr>
              <p:nvPr/>
            </p:nvSpPr>
            <p:spPr bwMode="auto">
              <a:xfrm>
                <a:off x="2688" y="2688"/>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34</a:t>
                </a:r>
              </a:p>
            </p:txBody>
          </p:sp>
        </p:grpSp>
        <p:grpSp>
          <p:nvGrpSpPr>
            <p:cNvPr id="129" name="Group 106">
              <a:extLst>
                <a:ext uri="{FF2B5EF4-FFF2-40B4-BE49-F238E27FC236}">
                  <a16:creationId xmlns:a16="http://schemas.microsoft.com/office/drawing/2014/main" id="{7A7BCC47-5268-4D6D-8576-2F86CF3E378E}"/>
                </a:ext>
              </a:extLst>
            </p:cNvPr>
            <p:cNvGrpSpPr>
              <a:grpSpLocks/>
            </p:cNvGrpSpPr>
            <p:nvPr/>
          </p:nvGrpSpPr>
          <p:grpSpPr bwMode="auto">
            <a:xfrm>
              <a:off x="916" y="1857"/>
              <a:ext cx="1680" cy="480"/>
              <a:chOff x="1536" y="2688"/>
              <a:chExt cx="1680" cy="480"/>
            </a:xfrm>
          </p:grpSpPr>
          <p:sp>
            <p:nvSpPr>
              <p:cNvPr id="149" name="AutoShape 107">
                <a:extLst>
                  <a:ext uri="{FF2B5EF4-FFF2-40B4-BE49-F238E27FC236}">
                    <a16:creationId xmlns:a16="http://schemas.microsoft.com/office/drawing/2014/main" id="{85D5E0A6-EAC0-4AAF-8CB2-BEFD6CE5E9DC}"/>
                  </a:ext>
                </a:extLst>
              </p:cNvPr>
              <p:cNvSpPr>
                <a:spLocks noChangeArrowheads="1"/>
              </p:cNvSpPr>
              <p:nvPr/>
            </p:nvSpPr>
            <p:spPr bwMode="auto">
              <a:xfrm>
                <a:off x="1536" y="2688"/>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26</a:t>
                </a:r>
              </a:p>
            </p:txBody>
          </p:sp>
          <p:sp>
            <p:nvSpPr>
              <p:cNvPr id="150" name="AutoShape 108">
                <a:extLst>
                  <a:ext uri="{FF2B5EF4-FFF2-40B4-BE49-F238E27FC236}">
                    <a16:creationId xmlns:a16="http://schemas.microsoft.com/office/drawing/2014/main" id="{9F4C7089-85FC-442A-9228-449A075E82E7}"/>
                  </a:ext>
                </a:extLst>
              </p:cNvPr>
              <p:cNvSpPr>
                <a:spLocks noChangeArrowheads="1"/>
              </p:cNvSpPr>
              <p:nvPr/>
            </p:nvSpPr>
            <p:spPr bwMode="auto">
              <a:xfrm>
                <a:off x="1920" y="2688"/>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27</a:t>
                </a:r>
              </a:p>
            </p:txBody>
          </p:sp>
          <p:sp>
            <p:nvSpPr>
              <p:cNvPr id="151" name="AutoShape 109">
                <a:extLst>
                  <a:ext uri="{FF2B5EF4-FFF2-40B4-BE49-F238E27FC236}">
                    <a16:creationId xmlns:a16="http://schemas.microsoft.com/office/drawing/2014/main" id="{593E5AA5-A287-45E5-AF86-B8DBAAF4ECCD}"/>
                  </a:ext>
                </a:extLst>
              </p:cNvPr>
              <p:cNvSpPr>
                <a:spLocks noChangeArrowheads="1"/>
              </p:cNvSpPr>
              <p:nvPr/>
            </p:nvSpPr>
            <p:spPr bwMode="auto">
              <a:xfrm>
                <a:off x="2304" y="2688"/>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36</a:t>
                </a:r>
              </a:p>
            </p:txBody>
          </p:sp>
          <p:sp>
            <p:nvSpPr>
              <p:cNvPr id="152" name="AutoShape 110">
                <a:extLst>
                  <a:ext uri="{FF2B5EF4-FFF2-40B4-BE49-F238E27FC236}">
                    <a16:creationId xmlns:a16="http://schemas.microsoft.com/office/drawing/2014/main" id="{6DE4EE06-163E-40A7-A442-657CA8E7483D}"/>
                  </a:ext>
                </a:extLst>
              </p:cNvPr>
              <p:cNvSpPr>
                <a:spLocks noChangeArrowheads="1"/>
              </p:cNvSpPr>
              <p:nvPr/>
            </p:nvSpPr>
            <p:spPr bwMode="auto">
              <a:xfrm>
                <a:off x="2688" y="2688"/>
                <a:ext cx="528" cy="480"/>
              </a:xfrm>
              <a:prstGeom prst="cube">
                <a:avLst>
                  <a:gd name="adj" fmla="val 2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dirty="0">
                    <a:latin typeface="Times New Roman" panose="02020603050405020304" pitchFamily="18" charset="0"/>
                  </a:rPr>
                  <a:t>32</a:t>
                </a:r>
              </a:p>
            </p:txBody>
          </p:sp>
        </p:grpSp>
        <p:sp>
          <p:nvSpPr>
            <p:cNvPr id="130" name="Line 111">
              <a:extLst>
                <a:ext uri="{FF2B5EF4-FFF2-40B4-BE49-F238E27FC236}">
                  <a16:creationId xmlns:a16="http://schemas.microsoft.com/office/drawing/2014/main" id="{A2A7F25C-CF3B-4CD4-A707-09810EC1A833}"/>
                </a:ext>
              </a:extLst>
            </p:cNvPr>
            <p:cNvSpPr>
              <a:spLocks noChangeShapeType="1"/>
            </p:cNvSpPr>
            <p:nvPr/>
          </p:nvSpPr>
          <p:spPr bwMode="auto">
            <a:xfrm flipV="1">
              <a:off x="916" y="1569"/>
              <a:ext cx="1392" cy="1776"/>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 name="Line 112">
              <a:extLst>
                <a:ext uri="{FF2B5EF4-FFF2-40B4-BE49-F238E27FC236}">
                  <a16:creationId xmlns:a16="http://schemas.microsoft.com/office/drawing/2014/main" id="{34A273AD-7FFE-4A22-BDF7-C3A86EA47DBA}"/>
                </a:ext>
              </a:extLst>
            </p:cNvPr>
            <p:cNvSpPr>
              <a:spLocks noChangeShapeType="1"/>
            </p:cNvSpPr>
            <p:nvPr/>
          </p:nvSpPr>
          <p:spPr bwMode="auto">
            <a:xfrm flipV="1">
              <a:off x="2308" y="1185"/>
              <a:ext cx="288" cy="384"/>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 name="Line 113">
              <a:extLst>
                <a:ext uri="{FF2B5EF4-FFF2-40B4-BE49-F238E27FC236}">
                  <a16:creationId xmlns:a16="http://schemas.microsoft.com/office/drawing/2014/main" id="{97F69605-0809-41CF-BF65-E14BEF413B11}"/>
                </a:ext>
              </a:extLst>
            </p:cNvPr>
            <p:cNvSpPr>
              <a:spLocks noChangeShapeType="1"/>
            </p:cNvSpPr>
            <p:nvPr/>
          </p:nvSpPr>
          <p:spPr bwMode="auto">
            <a:xfrm>
              <a:off x="916" y="3345"/>
              <a:ext cx="2352"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 name="Line 114">
              <a:extLst>
                <a:ext uri="{FF2B5EF4-FFF2-40B4-BE49-F238E27FC236}">
                  <a16:creationId xmlns:a16="http://schemas.microsoft.com/office/drawing/2014/main" id="{5750F507-CE08-4BD9-A62A-AC2DE7279CF1}"/>
                </a:ext>
              </a:extLst>
            </p:cNvPr>
            <p:cNvSpPr>
              <a:spLocks noChangeShapeType="1"/>
            </p:cNvSpPr>
            <p:nvPr/>
          </p:nvSpPr>
          <p:spPr bwMode="auto">
            <a:xfrm flipV="1">
              <a:off x="918" y="1153"/>
              <a:ext cx="0" cy="217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 name="Text Box 115">
              <a:extLst>
                <a:ext uri="{FF2B5EF4-FFF2-40B4-BE49-F238E27FC236}">
                  <a16:creationId xmlns:a16="http://schemas.microsoft.com/office/drawing/2014/main" id="{D26FEE78-8738-476D-9000-869156863CC0}"/>
                </a:ext>
              </a:extLst>
            </p:cNvPr>
            <p:cNvSpPr txBox="1">
              <a:spLocks noChangeArrowheads="1"/>
            </p:cNvSpPr>
            <p:nvPr/>
          </p:nvSpPr>
          <p:spPr bwMode="auto">
            <a:xfrm>
              <a:off x="3243" y="3278"/>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400">
                  <a:latin typeface="Times New Roman" panose="02020603050405020304" pitchFamily="18" charset="0"/>
                </a:rPr>
                <a:t>时间</a:t>
              </a:r>
            </a:p>
          </p:txBody>
        </p:sp>
        <p:sp>
          <p:nvSpPr>
            <p:cNvPr id="135" name="Text Box 116">
              <a:extLst>
                <a:ext uri="{FF2B5EF4-FFF2-40B4-BE49-F238E27FC236}">
                  <a16:creationId xmlns:a16="http://schemas.microsoft.com/office/drawing/2014/main" id="{592CB0C5-1C38-4AF4-B827-B615EC861299}"/>
                </a:ext>
              </a:extLst>
            </p:cNvPr>
            <p:cNvSpPr txBox="1">
              <a:spLocks noChangeArrowheads="1"/>
            </p:cNvSpPr>
            <p:nvPr/>
          </p:nvSpPr>
          <p:spPr bwMode="auto">
            <a:xfrm>
              <a:off x="1927" y="1117"/>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400">
                  <a:latin typeface="Times New Roman" panose="02020603050405020304" pitchFamily="18" charset="0"/>
                </a:rPr>
                <a:t>产品</a:t>
              </a:r>
            </a:p>
          </p:txBody>
        </p:sp>
        <p:sp>
          <p:nvSpPr>
            <p:cNvPr id="136" name="Text Box 117">
              <a:extLst>
                <a:ext uri="{FF2B5EF4-FFF2-40B4-BE49-F238E27FC236}">
                  <a16:creationId xmlns:a16="http://schemas.microsoft.com/office/drawing/2014/main" id="{ECE27833-6197-4F85-9C20-D391DAFC4693}"/>
                </a:ext>
              </a:extLst>
            </p:cNvPr>
            <p:cNvSpPr txBox="1">
              <a:spLocks noChangeArrowheads="1"/>
            </p:cNvSpPr>
            <p:nvPr/>
          </p:nvSpPr>
          <p:spPr bwMode="auto">
            <a:xfrm>
              <a:off x="385" y="1207"/>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400">
                  <a:latin typeface="Times New Roman" panose="02020603050405020304" pitchFamily="18" charset="0"/>
                </a:rPr>
                <a:t>地区</a:t>
              </a:r>
            </a:p>
          </p:txBody>
        </p:sp>
        <p:sp>
          <p:nvSpPr>
            <p:cNvPr id="137" name="Text Box 118">
              <a:extLst>
                <a:ext uri="{FF2B5EF4-FFF2-40B4-BE49-F238E27FC236}">
                  <a16:creationId xmlns:a16="http://schemas.microsoft.com/office/drawing/2014/main" id="{34934DF1-F7FC-4FD1-8C03-89ECAAB51AA0}"/>
                </a:ext>
              </a:extLst>
            </p:cNvPr>
            <p:cNvSpPr txBox="1">
              <a:spLocks noChangeArrowheads="1"/>
            </p:cNvSpPr>
            <p:nvPr/>
          </p:nvSpPr>
          <p:spPr bwMode="auto">
            <a:xfrm>
              <a:off x="916" y="3319"/>
              <a:ext cx="308" cy="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buFontTx/>
                <a:buNone/>
              </a:pPr>
              <a:r>
                <a:rPr kumimoji="1" lang="zh-CN" altLang="en-US" sz="2000">
                  <a:latin typeface="Times New Roman" panose="02020603050405020304" pitchFamily="18" charset="0"/>
                </a:rPr>
                <a:t>一季度</a:t>
              </a:r>
              <a:endParaRPr kumimoji="1" lang="zh-CN" altLang="en-US" sz="2400">
                <a:latin typeface="Times New Roman" panose="02020603050405020304" pitchFamily="18" charset="0"/>
              </a:endParaRPr>
            </a:p>
          </p:txBody>
        </p:sp>
        <p:sp>
          <p:nvSpPr>
            <p:cNvPr id="138" name="Text Box 119">
              <a:extLst>
                <a:ext uri="{FF2B5EF4-FFF2-40B4-BE49-F238E27FC236}">
                  <a16:creationId xmlns:a16="http://schemas.microsoft.com/office/drawing/2014/main" id="{199911B6-F21D-4017-93BA-9158987DF5AD}"/>
                </a:ext>
              </a:extLst>
            </p:cNvPr>
            <p:cNvSpPr txBox="1">
              <a:spLocks noChangeArrowheads="1"/>
            </p:cNvSpPr>
            <p:nvPr/>
          </p:nvSpPr>
          <p:spPr bwMode="auto">
            <a:xfrm>
              <a:off x="1348" y="3319"/>
              <a:ext cx="308" cy="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buFontTx/>
                <a:buNone/>
              </a:pPr>
              <a:r>
                <a:rPr kumimoji="1" lang="zh-CN" altLang="en-US" sz="2000">
                  <a:latin typeface="Times New Roman" panose="02020603050405020304" pitchFamily="18" charset="0"/>
                </a:rPr>
                <a:t>二季度</a:t>
              </a:r>
              <a:endParaRPr kumimoji="1" lang="zh-CN" altLang="en-US" sz="2400">
                <a:latin typeface="Times New Roman" panose="02020603050405020304" pitchFamily="18" charset="0"/>
              </a:endParaRPr>
            </a:p>
          </p:txBody>
        </p:sp>
        <p:sp>
          <p:nvSpPr>
            <p:cNvPr id="139" name="Text Box 120">
              <a:extLst>
                <a:ext uri="{FF2B5EF4-FFF2-40B4-BE49-F238E27FC236}">
                  <a16:creationId xmlns:a16="http://schemas.microsoft.com/office/drawing/2014/main" id="{5EAFD798-8A31-47DB-8E69-57F052823CDC}"/>
                </a:ext>
              </a:extLst>
            </p:cNvPr>
            <p:cNvSpPr txBox="1">
              <a:spLocks noChangeArrowheads="1"/>
            </p:cNvSpPr>
            <p:nvPr/>
          </p:nvSpPr>
          <p:spPr bwMode="auto">
            <a:xfrm>
              <a:off x="1732" y="3319"/>
              <a:ext cx="308" cy="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buFontTx/>
                <a:buNone/>
              </a:pPr>
              <a:r>
                <a:rPr kumimoji="1" lang="zh-CN" altLang="en-US" sz="2000">
                  <a:latin typeface="Times New Roman" panose="02020603050405020304" pitchFamily="18" charset="0"/>
                </a:rPr>
                <a:t>三季度</a:t>
              </a:r>
              <a:endParaRPr kumimoji="1" lang="zh-CN" altLang="en-US" sz="2400">
                <a:latin typeface="Times New Roman" panose="02020603050405020304" pitchFamily="18" charset="0"/>
              </a:endParaRPr>
            </a:p>
          </p:txBody>
        </p:sp>
        <p:sp>
          <p:nvSpPr>
            <p:cNvPr id="140" name="Text Box 121">
              <a:extLst>
                <a:ext uri="{FF2B5EF4-FFF2-40B4-BE49-F238E27FC236}">
                  <a16:creationId xmlns:a16="http://schemas.microsoft.com/office/drawing/2014/main" id="{EC637A59-0089-4F31-BEA6-4B823965544A}"/>
                </a:ext>
              </a:extLst>
            </p:cNvPr>
            <p:cNvSpPr txBox="1">
              <a:spLocks noChangeArrowheads="1"/>
            </p:cNvSpPr>
            <p:nvPr/>
          </p:nvSpPr>
          <p:spPr bwMode="auto">
            <a:xfrm>
              <a:off x="2116" y="3319"/>
              <a:ext cx="308" cy="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buFontTx/>
                <a:buNone/>
              </a:pPr>
              <a:r>
                <a:rPr kumimoji="1" lang="zh-CN" altLang="en-US" sz="2000">
                  <a:latin typeface="Times New Roman" panose="02020603050405020304" pitchFamily="18" charset="0"/>
                </a:rPr>
                <a:t>四季度</a:t>
              </a:r>
              <a:endParaRPr kumimoji="1" lang="zh-CN" altLang="en-US" sz="2400">
                <a:latin typeface="Times New Roman" panose="02020603050405020304" pitchFamily="18" charset="0"/>
              </a:endParaRPr>
            </a:p>
          </p:txBody>
        </p:sp>
        <p:sp>
          <p:nvSpPr>
            <p:cNvPr id="141" name="Text Box 122">
              <a:extLst>
                <a:ext uri="{FF2B5EF4-FFF2-40B4-BE49-F238E27FC236}">
                  <a16:creationId xmlns:a16="http://schemas.microsoft.com/office/drawing/2014/main" id="{5F0FF59E-D080-4723-B498-018F9029B643}"/>
                </a:ext>
              </a:extLst>
            </p:cNvPr>
            <p:cNvSpPr txBox="1">
              <a:spLocks noChangeArrowheads="1"/>
            </p:cNvSpPr>
            <p:nvPr/>
          </p:nvSpPr>
          <p:spPr bwMode="auto">
            <a:xfrm>
              <a:off x="388" y="2049"/>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000">
                  <a:latin typeface="Times New Roman" panose="02020603050405020304" pitchFamily="18" charset="0"/>
                </a:rPr>
                <a:t>北京</a:t>
              </a:r>
              <a:endParaRPr kumimoji="1" lang="zh-CN" altLang="en-US" sz="2400">
                <a:latin typeface="Times New Roman" panose="02020603050405020304" pitchFamily="18" charset="0"/>
              </a:endParaRPr>
            </a:p>
          </p:txBody>
        </p:sp>
        <p:sp>
          <p:nvSpPr>
            <p:cNvPr id="142" name="Text Box 123">
              <a:extLst>
                <a:ext uri="{FF2B5EF4-FFF2-40B4-BE49-F238E27FC236}">
                  <a16:creationId xmlns:a16="http://schemas.microsoft.com/office/drawing/2014/main" id="{B0D8487D-92BA-400E-924B-DCC5EEE465BD}"/>
                </a:ext>
              </a:extLst>
            </p:cNvPr>
            <p:cNvSpPr txBox="1">
              <a:spLocks noChangeArrowheads="1"/>
            </p:cNvSpPr>
            <p:nvPr/>
          </p:nvSpPr>
          <p:spPr bwMode="auto">
            <a:xfrm>
              <a:off x="388" y="2385"/>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000">
                  <a:latin typeface="Times New Roman" panose="02020603050405020304" pitchFamily="18" charset="0"/>
                </a:rPr>
                <a:t>上海</a:t>
              </a:r>
              <a:endParaRPr kumimoji="1" lang="zh-CN" altLang="en-US" sz="2400">
                <a:latin typeface="Times New Roman" panose="02020603050405020304" pitchFamily="18" charset="0"/>
              </a:endParaRPr>
            </a:p>
          </p:txBody>
        </p:sp>
        <p:sp>
          <p:nvSpPr>
            <p:cNvPr id="143" name="Text Box 124">
              <a:extLst>
                <a:ext uri="{FF2B5EF4-FFF2-40B4-BE49-F238E27FC236}">
                  <a16:creationId xmlns:a16="http://schemas.microsoft.com/office/drawing/2014/main" id="{7D111623-5D35-471D-89B0-1D140D4AFC46}"/>
                </a:ext>
              </a:extLst>
            </p:cNvPr>
            <p:cNvSpPr txBox="1">
              <a:spLocks noChangeArrowheads="1"/>
            </p:cNvSpPr>
            <p:nvPr/>
          </p:nvSpPr>
          <p:spPr bwMode="auto">
            <a:xfrm>
              <a:off x="388" y="2721"/>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000">
                  <a:latin typeface="Times New Roman" panose="02020603050405020304" pitchFamily="18" charset="0"/>
                </a:rPr>
                <a:t>南京</a:t>
              </a:r>
              <a:endParaRPr kumimoji="1" lang="zh-CN" altLang="en-US" sz="2400">
                <a:latin typeface="Times New Roman" panose="02020603050405020304" pitchFamily="18" charset="0"/>
              </a:endParaRPr>
            </a:p>
          </p:txBody>
        </p:sp>
        <p:sp>
          <p:nvSpPr>
            <p:cNvPr id="144" name="Text Box 125">
              <a:extLst>
                <a:ext uri="{FF2B5EF4-FFF2-40B4-BE49-F238E27FC236}">
                  <a16:creationId xmlns:a16="http://schemas.microsoft.com/office/drawing/2014/main" id="{82B0D74B-767D-47DA-9EF0-7870A66C99DF}"/>
                </a:ext>
              </a:extLst>
            </p:cNvPr>
            <p:cNvSpPr txBox="1">
              <a:spLocks noChangeArrowheads="1"/>
            </p:cNvSpPr>
            <p:nvPr/>
          </p:nvSpPr>
          <p:spPr bwMode="auto">
            <a:xfrm>
              <a:off x="388" y="3057"/>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000">
                  <a:latin typeface="Times New Roman" panose="02020603050405020304" pitchFamily="18" charset="0"/>
                </a:rPr>
                <a:t>广州</a:t>
              </a:r>
              <a:endParaRPr kumimoji="1" lang="zh-CN" altLang="en-US" sz="2400">
                <a:latin typeface="Times New Roman" panose="02020603050405020304" pitchFamily="18" charset="0"/>
              </a:endParaRPr>
            </a:p>
          </p:txBody>
        </p:sp>
        <p:sp>
          <p:nvSpPr>
            <p:cNvPr id="145" name="Text Box 126">
              <a:extLst>
                <a:ext uri="{FF2B5EF4-FFF2-40B4-BE49-F238E27FC236}">
                  <a16:creationId xmlns:a16="http://schemas.microsoft.com/office/drawing/2014/main" id="{89C33AB4-21C5-4A22-868C-9A4135AC6A7B}"/>
                </a:ext>
              </a:extLst>
            </p:cNvPr>
            <p:cNvSpPr txBox="1">
              <a:spLocks noChangeArrowheads="1"/>
            </p:cNvSpPr>
            <p:nvPr/>
          </p:nvSpPr>
          <p:spPr bwMode="auto">
            <a:xfrm>
              <a:off x="2884" y="2865"/>
              <a:ext cx="3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en-US" altLang="zh-CN" sz="1600" i="1">
                  <a:solidFill>
                    <a:schemeClr val="hlink"/>
                  </a:solidFill>
                  <a:latin typeface="Times New Roman" panose="02020603050405020304" pitchFamily="18" charset="0"/>
                </a:rPr>
                <a:t>VCD</a:t>
              </a:r>
              <a:endParaRPr kumimoji="1" lang="en-US" altLang="zh-CN" sz="2400" i="1">
                <a:solidFill>
                  <a:schemeClr val="hlink"/>
                </a:solidFill>
                <a:latin typeface="Times New Roman" panose="02020603050405020304" pitchFamily="18" charset="0"/>
              </a:endParaRPr>
            </a:p>
          </p:txBody>
        </p:sp>
        <p:sp>
          <p:nvSpPr>
            <p:cNvPr id="146" name="Text Box 127">
              <a:extLst>
                <a:ext uri="{FF2B5EF4-FFF2-40B4-BE49-F238E27FC236}">
                  <a16:creationId xmlns:a16="http://schemas.microsoft.com/office/drawing/2014/main" id="{0EEC427C-E129-40C6-9A08-450830A213A9}"/>
                </a:ext>
              </a:extLst>
            </p:cNvPr>
            <p:cNvSpPr txBox="1">
              <a:spLocks noChangeArrowheads="1"/>
            </p:cNvSpPr>
            <p:nvPr/>
          </p:nvSpPr>
          <p:spPr bwMode="auto">
            <a:xfrm>
              <a:off x="2702" y="2961"/>
              <a:ext cx="37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1600" i="1">
                  <a:solidFill>
                    <a:schemeClr val="hlink"/>
                  </a:solidFill>
                  <a:latin typeface="Times New Roman" panose="02020603050405020304" pitchFamily="18" charset="0"/>
                </a:rPr>
                <a:t>手机</a:t>
              </a:r>
            </a:p>
          </p:txBody>
        </p:sp>
        <p:sp>
          <p:nvSpPr>
            <p:cNvPr id="147" name="Text Box 128">
              <a:extLst>
                <a:ext uri="{FF2B5EF4-FFF2-40B4-BE49-F238E27FC236}">
                  <a16:creationId xmlns:a16="http://schemas.microsoft.com/office/drawing/2014/main" id="{05FC0FD5-0B70-41D0-B2ED-C3333AB687DF}"/>
                </a:ext>
              </a:extLst>
            </p:cNvPr>
            <p:cNvSpPr txBox="1">
              <a:spLocks noChangeArrowheads="1"/>
            </p:cNvSpPr>
            <p:nvPr/>
          </p:nvSpPr>
          <p:spPr bwMode="auto">
            <a:xfrm>
              <a:off x="2596" y="3057"/>
              <a:ext cx="40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1800" i="1">
                  <a:solidFill>
                    <a:schemeClr val="hlink"/>
                  </a:solidFill>
                  <a:latin typeface="Times New Roman" panose="02020603050405020304" pitchFamily="18" charset="0"/>
                </a:rPr>
                <a:t>电脑</a:t>
              </a:r>
              <a:endParaRPr kumimoji="1" lang="zh-CN" altLang="en-US" sz="2400" i="1">
                <a:latin typeface="Times New Roman" panose="02020603050405020304" pitchFamily="18" charset="0"/>
              </a:endParaRPr>
            </a:p>
          </p:txBody>
        </p:sp>
        <p:sp>
          <p:nvSpPr>
            <p:cNvPr id="148" name="Text Box 129">
              <a:extLst>
                <a:ext uri="{FF2B5EF4-FFF2-40B4-BE49-F238E27FC236}">
                  <a16:creationId xmlns:a16="http://schemas.microsoft.com/office/drawing/2014/main" id="{0520D853-F979-47FC-9618-449B21B59F6B}"/>
                </a:ext>
              </a:extLst>
            </p:cNvPr>
            <p:cNvSpPr txBox="1">
              <a:spLocks noChangeArrowheads="1"/>
            </p:cNvSpPr>
            <p:nvPr/>
          </p:nvSpPr>
          <p:spPr bwMode="auto">
            <a:xfrm>
              <a:off x="2500" y="3218"/>
              <a:ext cx="37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1600" i="1">
                  <a:solidFill>
                    <a:schemeClr val="hlink"/>
                  </a:solidFill>
                  <a:latin typeface="Times New Roman" panose="02020603050405020304" pitchFamily="18" charset="0"/>
                </a:rPr>
                <a:t>空调</a:t>
              </a:r>
              <a:endParaRPr kumimoji="1" lang="zh-CN" altLang="en-US" sz="2400" i="1">
                <a:latin typeface="Times New Roman" panose="02020603050405020304" pitchFamily="18" charset="0"/>
              </a:endParaRPr>
            </a:p>
          </p:txBody>
        </p:sp>
      </p:grpSp>
    </p:spTree>
    <p:extLst>
      <p:ext uri="{BB962C8B-B14F-4D97-AF65-F5344CB8AC3E}">
        <p14:creationId xmlns:p14="http://schemas.microsoft.com/office/powerpoint/2010/main" val="24519951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1BD90-26F0-4C9F-891D-B667DF7B6896}"/>
              </a:ext>
            </a:extLst>
          </p:cNvPr>
          <p:cNvSpPr>
            <a:spLocks noGrp="1"/>
          </p:cNvSpPr>
          <p:nvPr>
            <p:ph type="title"/>
          </p:nvPr>
        </p:nvSpPr>
        <p:spPr/>
        <p:txBody>
          <a:bodyPr/>
          <a:lstStyle/>
          <a:p>
            <a:r>
              <a:rPr lang="en-US" altLang="zh-CN" dirty="0"/>
              <a:t>OLAP</a:t>
            </a:r>
            <a:r>
              <a:rPr lang="zh-CN" altLang="en-US" dirty="0"/>
              <a:t>的基本操作示例</a:t>
            </a:r>
          </a:p>
        </p:txBody>
      </p:sp>
      <p:sp>
        <p:nvSpPr>
          <p:cNvPr id="3" name="内容占位符 2">
            <a:extLst>
              <a:ext uri="{FF2B5EF4-FFF2-40B4-BE49-F238E27FC236}">
                <a16:creationId xmlns:a16="http://schemas.microsoft.com/office/drawing/2014/main" id="{BC93D935-E2E9-4800-8366-EA6689C6A4EC}"/>
              </a:ext>
            </a:extLst>
          </p:cNvPr>
          <p:cNvSpPr>
            <a:spLocks noGrp="1"/>
          </p:cNvSpPr>
          <p:nvPr>
            <p:ph sz="quarter" idx="10"/>
          </p:nvPr>
        </p:nvSpPr>
        <p:spPr/>
        <p:txBody>
          <a:bodyPr/>
          <a:lstStyle/>
          <a:p>
            <a:r>
              <a:rPr lang="zh-CN" altLang="en-US" dirty="0"/>
              <a:t>切块：</a:t>
            </a:r>
            <a:endParaRPr lang="en-US" altLang="zh-CN" dirty="0"/>
          </a:p>
          <a:p>
            <a:pPr lvl="1"/>
            <a:r>
              <a:rPr lang="zh-CN" altLang="en-US" dirty="0">
                <a:latin typeface="楷体_GB2312" pitchFamily="49" charset="-122"/>
              </a:rPr>
              <a:t>在多维数组的某一个维上选定某一区间的维成员的操作：切块可以看成是在切片的基础上，确定某一个维成员的区间得到的片段，也即由多个切片叠合起来。</a:t>
            </a:r>
            <a:endParaRPr lang="en-US" altLang="zh-CN" dirty="0">
              <a:latin typeface="楷体_GB2312" pitchFamily="49" charset="-122"/>
            </a:endParaRPr>
          </a:p>
          <a:p>
            <a:pPr lvl="1"/>
            <a:r>
              <a:rPr lang="zh-CN" altLang="en-US" dirty="0">
                <a:latin typeface="楷体_GB2312" pitchFamily="49" charset="-122"/>
              </a:rPr>
              <a:t>选定多维</a:t>
            </a:r>
            <a:r>
              <a:rPr lang="zh-CN" altLang="en-US" dirty="0"/>
              <a:t>数组的一个三维子集的操作：在多维数组（维</a:t>
            </a:r>
            <a:r>
              <a:rPr lang="en-US" altLang="zh-CN" dirty="0"/>
              <a:t>1</a:t>
            </a:r>
            <a:r>
              <a:rPr lang="zh-CN" altLang="en-US" dirty="0"/>
              <a:t>，维</a:t>
            </a:r>
            <a:r>
              <a:rPr lang="en-US" altLang="zh-CN" dirty="0"/>
              <a:t>2</a:t>
            </a:r>
            <a:r>
              <a:rPr lang="zh-CN" altLang="en-US" dirty="0"/>
              <a:t>，</a:t>
            </a:r>
            <a:r>
              <a:rPr lang="en-US" altLang="zh-CN" dirty="0"/>
              <a:t>……</a:t>
            </a:r>
            <a:r>
              <a:rPr lang="zh-CN" altLang="en-US" dirty="0"/>
              <a:t>，维</a:t>
            </a:r>
            <a:r>
              <a:rPr lang="en-US" altLang="zh-CN" dirty="0"/>
              <a:t>n</a:t>
            </a:r>
            <a:r>
              <a:rPr lang="zh-CN" altLang="en-US" dirty="0"/>
              <a:t>，变量）中选定</a:t>
            </a:r>
            <a:r>
              <a:rPr lang="en-US" altLang="zh-CN" dirty="0"/>
              <a:t>3</a:t>
            </a:r>
            <a:r>
              <a:rPr lang="zh-CN" altLang="en-US" dirty="0"/>
              <a:t>个维，维</a:t>
            </a:r>
            <a:r>
              <a:rPr lang="en-US" altLang="zh-CN" dirty="0"/>
              <a:t>i</a:t>
            </a:r>
            <a:r>
              <a:rPr lang="zh-CN" altLang="en-US" dirty="0"/>
              <a:t>、维</a:t>
            </a:r>
            <a:r>
              <a:rPr lang="en-US" altLang="zh-CN" dirty="0"/>
              <a:t>j</a:t>
            </a:r>
            <a:r>
              <a:rPr lang="zh-CN" altLang="en-US" dirty="0"/>
              <a:t>、维</a:t>
            </a:r>
            <a:r>
              <a:rPr lang="en-US" altLang="zh-CN" dirty="0"/>
              <a:t>k</a:t>
            </a:r>
            <a:r>
              <a:rPr lang="zh-CN" altLang="en-US" dirty="0"/>
              <a:t>，在这</a:t>
            </a:r>
            <a:r>
              <a:rPr lang="en-US" altLang="zh-CN" dirty="0"/>
              <a:t>3</a:t>
            </a:r>
            <a:r>
              <a:rPr lang="zh-CN" altLang="en-US" dirty="0"/>
              <a:t>个维上分别取一个区间，或任意维成员，而其它维都取定一个维成员。</a:t>
            </a:r>
          </a:p>
          <a:p>
            <a:pPr lvl="1"/>
            <a:endParaRPr lang="zh-CN" altLang="en-US" dirty="0">
              <a:latin typeface="楷体_GB2312" pitchFamily="49" charset="-122"/>
            </a:endParaRPr>
          </a:p>
          <a:p>
            <a:endParaRPr lang="zh-CN" altLang="en-US" dirty="0"/>
          </a:p>
        </p:txBody>
      </p:sp>
      <p:graphicFrame>
        <p:nvGraphicFramePr>
          <p:cNvPr id="4" name="Object 3">
            <a:extLst>
              <a:ext uri="{FF2B5EF4-FFF2-40B4-BE49-F238E27FC236}">
                <a16:creationId xmlns:a16="http://schemas.microsoft.com/office/drawing/2014/main" id="{112E3F6D-90EE-4C14-9302-F7A9E0F823E4}"/>
              </a:ext>
            </a:extLst>
          </p:cNvPr>
          <p:cNvGraphicFramePr>
            <a:graphicFrameLocks noChangeAspect="1"/>
          </p:cNvGraphicFramePr>
          <p:nvPr>
            <p:extLst>
              <p:ext uri="{D42A27DB-BD31-4B8C-83A1-F6EECF244321}">
                <p14:modId xmlns:p14="http://schemas.microsoft.com/office/powerpoint/2010/main" val="1348456564"/>
              </p:ext>
            </p:extLst>
          </p:nvPr>
        </p:nvGraphicFramePr>
        <p:xfrm>
          <a:off x="5827713" y="3980800"/>
          <a:ext cx="4441957" cy="2617648"/>
        </p:xfrm>
        <a:graphic>
          <a:graphicData uri="http://schemas.openxmlformats.org/presentationml/2006/ole">
            <mc:AlternateContent xmlns:mc="http://schemas.openxmlformats.org/markup-compatibility/2006">
              <mc:Choice xmlns:v="urn:schemas-microsoft-com:vml" Requires="v">
                <p:oleObj spid="_x0000_s16398" name="位图图像" r:id="rId3" imgW="3333333" imgH="2238687" progId="Paint.Picture">
                  <p:embed/>
                </p:oleObj>
              </mc:Choice>
              <mc:Fallback>
                <p:oleObj name="位图图像" r:id="rId3" imgW="3333333" imgH="2238687" progId="Paint.Picture">
                  <p:embed/>
                  <p:pic>
                    <p:nvPicPr>
                      <p:cNvPr id="208899" name="Object 3">
                        <a:extLst>
                          <a:ext uri="{FF2B5EF4-FFF2-40B4-BE49-F238E27FC236}">
                            <a16:creationId xmlns:a16="http://schemas.microsoft.com/office/drawing/2014/main" id="{5C5C1090-2FDC-46B0-8EC0-BB4FD3C331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7713" y="3980800"/>
                        <a:ext cx="4441957" cy="2617648"/>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3752809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C67FC1-46E4-4854-9EB9-EB7209B94AD4}"/>
              </a:ext>
            </a:extLst>
          </p:cNvPr>
          <p:cNvSpPr>
            <a:spLocks noGrp="1"/>
          </p:cNvSpPr>
          <p:nvPr>
            <p:ph type="title"/>
          </p:nvPr>
        </p:nvSpPr>
        <p:spPr/>
        <p:txBody>
          <a:bodyPr/>
          <a:lstStyle/>
          <a:p>
            <a:r>
              <a:rPr lang="en-US" altLang="zh-CN" dirty="0"/>
              <a:t>OLAP</a:t>
            </a:r>
            <a:r>
              <a:rPr lang="zh-CN" altLang="en-US" dirty="0"/>
              <a:t>的基本操作示例</a:t>
            </a:r>
          </a:p>
        </p:txBody>
      </p:sp>
      <p:sp>
        <p:nvSpPr>
          <p:cNvPr id="3" name="内容占位符 2">
            <a:extLst>
              <a:ext uri="{FF2B5EF4-FFF2-40B4-BE49-F238E27FC236}">
                <a16:creationId xmlns:a16="http://schemas.microsoft.com/office/drawing/2014/main" id="{02203AAE-4CD0-4140-8FC2-C4CFAD920470}"/>
              </a:ext>
            </a:extLst>
          </p:cNvPr>
          <p:cNvSpPr>
            <a:spLocks noGrp="1"/>
          </p:cNvSpPr>
          <p:nvPr>
            <p:ph sz="quarter" idx="10"/>
          </p:nvPr>
        </p:nvSpPr>
        <p:spPr/>
        <p:txBody>
          <a:bodyPr/>
          <a:lstStyle/>
          <a:p>
            <a:r>
              <a:rPr lang="zh-CN" altLang="en-US" dirty="0"/>
              <a:t>切块示例：</a:t>
            </a:r>
            <a:endParaRPr lang="en-US" altLang="zh-CN" dirty="0"/>
          </a:p>
          <a:p>
            <a:pPr>
              <a:spcBef>
                <a:spcPct val="0"/>
              </a:spcBef>
              <a:buFontTx/>
              <a:buNone/>
            </a:pPr>
            <a:r>
              <a:rPr kumimoji="1" lang="zh-CN" altLang="en-US" dirty="0">
                <a:solidFill>
                  <a:schemeClr val="hlink"/>
                </a:solidFill>
                <a:latin typeface="楷体_GB2312" pitchFamily="49" charset="-122"/>
                <a:ea typeface="楷体_GB2312" pitchFamily="49" charset="-122"/>
              </a:rPr>
              <a:t>地区</a:t>
            </a:r>
            <a:r>
              <a:rPr kumimoji="1" lang="en-US" altLang="zh-CN" dirty="0">
                <a:solidFill>
                  <a:schemeClr val="hlink"/>
                </a:solidFill>
                <a:latin typeface="楷体_GB2312" pitchFamily="49" charset="-122"/>
                <a:ea typeface="楷体_GB2312" pitchFamily="49" charset="-122"/>
              </a:rPr>
              <a:t>=</a:t>
            </a:r>
            <a:r>
              <a:rPr kumimoji="1" lang="en-US" altLang="zh-CN" dirty="0">
                <a:solidFill>
                  <a:schemeClr val="hlink"/>
                </a:solidFill>
                <a:latin typeface="Times New Roman" panose="02020603050405020304" pitchFamily="18" charset="0"/>
                <a:ea typeface="楷体_GB2312" pitchFamily="49" charset="-122"/>
              </a:rPr>
              <a:t>“</a:t>
            </a:r>
            <a:r>
              <a:rPr kumimoji="1" lang="zh-CN" altLang="en-US" dirty="0">
                <a:solidFill>
                  <a:schemeClr val="hlink"/>
                </a:solidFill>
                <a:latin typeface="楷体_GB2312" pitchFamily="49" charset="-122"/>
                <a:ea typeface="楷体_GB2312" pitchFamily="49" charset="-122"/>
              </a:rPr>
              <a:t>南京</a:t>
            </a:r>
            <a:r>
              <a:rPr kumimoji="1" lang="zh-CN" altLang="en-US" dirty="0">
                <a:solidFill>
                  <a:schemeClr val="hlink"/>
                </a:solidFill>
                <a:latin typeface="Times New Roman" panose="02020603050405020304" pitchFamily="18" charset="0"/>
                <a:ea typeface="楷体_GB2312" pitchFamily="49" charset="-122"/>
              </a:rPr>
              <a:t>”</a:t>
            </a:r>
            <a:r>
              <a:rPr kumimoji="1" lang="en-US" altLang="zh-CN" dirty="0">
                <a:solidFill>
                  <a:schemeClr val="hlink"/>
                </a:solidFill>
                <a:latin typeface="楷体_GB2312" pitchFamily="49" charset="-122"/>
                <a:ea typeface="楷体_GB2312" pitchFamily="49" charset="-122"/>
              </a:rPr>
              <a:t>AND </a:t>
            </a:r>
            <a:r>
              <a:rPr kumimoji="1" lang="en-US" altLang="zh-CN" dirty="0">
                <a:solidFill>
                  <a:schemeClr val="hlink"/>
                </a:solidFill>
                <a:latin typeface="Times New Roman" panose="02020603050405020304" pitchFamily="18" charset="0"/>
                <a:ea typeface="楷体_GB2312" pitchFamily="49" charset="-122"/>
              </a:rPr>
              <a:t>“</a:t>
            </a:r>
            <a:r>
              <a:rPr kumimoji="1" lang="zh-CN" altLang="en-US" dirty="0">
                <a:solidFill>
                  <a:schemeClr val="hlink"/>
                </a:solidFill>
                <a:latin typeface="楷体_GB2312" pitchFamily="49" charset="-122"/>
                <a:ea typeface="楷体_GB2312" pitchFamily="49" charset="-122"/>
              </a:rPr>
              <a:t>广州</a:t>
            </a:r>
            <a:r>
              <a:rPr kumimoji="1" lang="zh-CN" altLang="en-US" dirty="0">
                <a:solidFill>
                  <a:schemeClr val="hlink"/>
                </a:solidFill>
                <a:latin typeface="Times New Roman" panose="02020603050405020304" pitchFamily="18" charset="0"/>
                <a:ea typeface="楷体_GB2312" pitchFamily="49" charset="-122"/>
              </a:rPr>
              <a:t>”，</a:t>
            </a:r>
            <a:r>
              <a:rPr kumimoji="1" lang="zh-CN" altLang="en-US" dirty="0">
                <a:solidFill>
                  <a:schemeClr val="hlink"/>
                </a:solidFill>
                <a:latin typeface="楷体_GB2312" pitchFamily="49" charset="-122"/>
                <a:ea typeface="楷体_GB2312" pitchFamily="49" charset="-122"/>
              </a:rPr>
              <a:t>产品＝</a:t>
            </a:r>
            <a:r>
              <a:rPr kumimoji="1" lang="zh-CN" altLang="en-US" dirty="0">
                <a:solidFill>
                  <a:schemeClr val="hlink"/>
                </a:solidFill>
                <a:latin typeface="Times New Roman" panose="02020603050405020304" pitchFamily="18" charset="0"/>
                <a:ea typeface="楷体_GB2312" pitchFamily="49" charset="-122"/>
              </a:rPr>
              <a:t>“</a:t>
            </a:r>
            <a:r>
              <a:rPr kumimoji="1" lang="zh-CN" altLang="en-US" dirty="0">
                <a:solidFill>
                  <a:schemeClr val="hlink"/>
                </a:solidFill>
                <a:latin typeface="楷体_GB2312" pitchFamily="49" charset="-122"/>
                <a:ea typeface="楷体_GB2312" pitchFamily="49" charset="-122"/>
              </a:rPr>
              <a:t>空调</a:t>
            </a:r>
            <a:r>
              <a:rPr kumimoji="1" lang="zh-CN" altLang="en-US" dirty="0">
                <a:solidFill>
                  <a:schemeClr val="hlink"/>
                </a:solidFill>
                <a:latin typeface="Times New Roman" panose="02020603050405020304" pitchFamily="18" charset="0"/>
                <a:ea typeface="楷体_GB2312" pitchFamily="49" charset="-122"/>
              </a:rPr>
              <a:t>”</a:t>
            </a:r>
            <a:r>
              <a:rPr kumimoji="1" lang="en-US" altLang="zh-CN" dirty="0">
                <a:solidFill>
                  <a:schemeClr val="hlink"/>
                </a:solidFill>
                <a:latin typeface="楷体_GB2312" pitchFamily="49" charset="-122"/>
                <a:ea typeface="楷体_GB2312" pitchFamily="49" charset="-122"/>
              </a:rPr>
              <a:t>AND </a:t>
            </a:r>
            <a:r>
              <a:rPr kumimoji="1" lang="en-US" altLang="zh-CN" dirty="0">
                <a:solidFill>
                  <a:schemeClr val="hlink"/>
                </a:solidFill>
                <a:latin typeface="Times New Roman" panose="02020603050405020304" pitchFamily="18" charset="0"/>
                <a:ea typeface="楷体_GB2312" pitchFamily="49" charset="-122"/>
              </a:rPr>
              <a:t>“</a:t>
            </a:r>
            <a:r>
              <a:rPr kumimoji="1" lang="zh-CN" altLang="en-US" dirty="0">
                <a:solidFill>
                  <a:schemeClr val="hlink"/>
                </a:solidFill>
                <a:latin typeface="楷体_GB2312" pitchFamily="49" charset="-122"/>
                <a:ea typeface="楷体_GB2312" pitchFamily="49" charset="-122"/>
              </a:rPr>
              <a:t>手机</a:t>
            </a:r>
            <a:r>
              <a:rPr kumimoji="1" lang="zh-CN" altLang="en-US" dirty="0">
                <a:solidFill>
                  <a:schemeClr val="hlink"/>
                </a:solidFill>
                <a:latin typeface="Times New Roman" panose="02020603050405020304" pitchFamily="18" charset="0"/>
                <a:ea typeface="楷体_GB2312" pitchFamily="49" charset="-122"/>
              </a:rPr>
              <a:t>”</a:t>
            </a:r>
            <a:endParaRPr kumimoji="1" lang="zh-CN" altLang="en-US" dirty="0">
              <a:solidFill>
                <a:schemeClr val="hlink"/>
              </a:solidFill>
              <a:latin typeface="楷体_GB2312" pitchFamily="49" charset="-122"/>
              <a:ea typeface="楷体_GB2312" pitchFamily="49" charset="-122"/>
            </a:endParaRPr>
          </a:p>
          <a:p>
            <a:endParaRPr lang="zh-CN" altLang="en-US" dirty="0"/>
          </a:p>
        </p:txBody>
      </p:sp>
      <p:grpSp>
        <p:nvGrpSpPr>
          <p:cNvPr id="4" name="Group 3">
            <a:extLst>
              <a:ext uri="{FF2B5EF4-FFF2-40B4-BE49-F238E27FC236}">
                <a16:creationId xmlns:a16="http://schemas.microsoft.com/office/drawing/2014/main" id="{03D9F93E-A7E8-4E85-9A92-14BB93A5FAF3}"/>
              </a:ext>
            </a:extLst>
          </p:cNvPr>
          <p:cNvGrpSpPr>
            <a:grpSpLocks/>
          </p:cNvGrpSpPr>
          <p:nvPr/>
        </p:nvGrpSpPr>
        <p:grpSpPr bwMode="auto">
          <a:xfrm>
            <a:off x="2844800" y="2578100"/>
            <a:ext cx="5600700" cy="3740150"/>
            <a:chOff x="336" y="1440"/>
            <a:chExt cx="3528" cy="2356"/>
          </a:xfrm>
        </p:grpSpPr>
        <p:grpSp>
          <p:nvGrpSpPr>
            <p:cNvPr id="5" name="Group 4">
              <a:extLst>
                <a:ext uri="{FF2B5EF4-FFF2-40B4-BE49-F238E27FC236}">
                  <a16:creationId xmlns:a16="http://schemas.microsoft.com/office/drawing/2014/main" id="{F1225459-0930-4147-A991-01D1D53150F5}"/>
                </a:ext>
              </a:extLst>
            </p:cNvPr>
            <p:cNvGrpSpPr>
              <a:grpSpLocks/>
            </p:cNvGrpSpPr>
            <p:nvPr/>
          </p:nvGrpSpPr>
          <p:grpSpPr bwMode="auto">
            <a:xfrm>
              <a:off x="960" y="2208"/>
              <a:ext cx="528" cy="816"/>
              <a:chOff x="2784" y="2256"/>
              <a:chExt cx="528" cy="816"/>
            </a:xfrm>
          </p:grpSpPr>
          <p:sp>
            <p:nvSpPr>
              <p:cNvPr id="39" name="AutoShape 5">
                <a:extLst>
                  <a:ext uri="{FF2B5EF4-FFF2-40B4-BE49-F238E27FC236}">
                    <a16:creationId xmlns:a16="http://schemas.microsoft.com/office/drawing/2014/main" id="{B2F07EB5-C7F8-496D-98DB-8256C7A02F1E}"/>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40" name="AutoShape 6">
                <a:extLst>
                  <a:ext uri="{FF2B5EF4-FFF2-40B4-BE49-F238E27FC236}">
                    <a16:creationId xmlns:a16="http://schemas.microsoft.com/office/drawing/2014/main" id="{3656CD86-F50A-4A42-876D-334FB6BAB8C0}"/>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6" name="Group 7">
              <a:extLst>
                <a:ext uri="{FF2B5EF4-FFF2-40B4-BE49-F238E27FC236}">
                  <a16:creationId xmlns:a16="http://schemas.microsoft.com/office/drawing/2014/main" id="{3DDBA1CB-2A8D-4A4A-A64A-09656AC51485}"/>
                </a:ext>
              </a:extLst>
            </p:cNvPr>
            <p:cNvGrpSpPr>
              <a:grpSpLocks/>
            </p:cNvGrpSpPr>
            <p:nvPr/>
          </p:nvGrpSpPr>
          <p:grpSpPr bwMode="auto">
            <a:xfrm>
              <a:off x="1344" y="2208"/>
              <a:ext cx="528" cy="816"/>
              <a:chOff x="2784" y="2256"/>
              <a:chExt cx="528" cy="816"/>
            </a:xfrm>
          </p:grpSpPr>
          <p:sp>
            <p:nvSpPr>
              <p:cNvPr id="37" name="AutoShape 8">
                <a:extLst>
                  <a:ext uri="{FF2B5EF4-FFF2-40B4-BE49-F238E27FC236}">
                    <a16:creationId xmlns:a16="http://schemas.microsoft.com/office/drawing/2014/main" id="{F17EBC22-E220-43F1-86D8-87A8133ED726}"/>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38" name="AutoShape 9">
                <a:extLst>
                  <a:ext uri="{FF2B5EF4-FFF2-40B4-BE49-F238E27FC236}">
                    <a16:creationId xmlns:a16="http://schemas.microsoft.com/office/drawing/2014/main" id="{DE2CDCF2-EB55-49BF-A4DB-2E1827DE1289}"/>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7" name="Group 10">
              <a:extLst>
                <a:ext uri="{FF2B5EF4-FFF2-40B4-BE49-F238E27FC236}">
                  <a16:creationId xmlns:a16="http://schemas.microsoft.com/office/drawing/2014/main" id="{1F6F1DD6-5583-4FBF-B177-B1EE12476C33}"/>
                </a:ext>
              </a:extLst>
            </p:cNvPr>
            <p:cNvGrpSpPr>
              <a:grpSpLocks/>
            </p:cNvGrpSpPr>
            <p:nvPr/>
          </p:nvGrpSpPr>
          <p:grpSpPr bwMode="auto">
            <a:xfrm>
              <a:off x="1728" y="2208"/>
              <a:ext cx="528" cy="816"/>
              <a:chOff x="2784" y="2256"/>
              <a:chExt cx="528" cy="816"/>
            </a:xfrm>
          </p:grpSpPr>
          <p:sp>
            <p:nvSpPr>
              <p:cNvPr id="35" name="AutoShape 11">
                <a:extLst>
                  <a:ext uri="{FF2B5EF4-FFF2-40B4-BE49-F238E27FC236}">
                    <a16:creationId xmlns:a16="http://schemas.microsoft.com/office/drawing/2014/main" id="{AF30E6E1-B1DD-4390-BBEC-60E7B63E78C9}"/>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36" name="AutoShape 12">
                <a:extLst>
                  <a:ext uri="{FF2B5EF4-FFF2-40B4-BE49-F238E27FC236}">
                    <a16:creationId xmlns:a16="http://schemas.microsoft.com/office/drawing/2014/main" id="{023ECC64-C6E7-411F-AFDE-45F67DB01C24}"/>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8" name="Group 13">
              <a:extLst>
                <a:ext uri="{FF2B5EF4-FFF2-40B4-BE49-F238E27FC236}">
                  <a16:creationId xmlns:a16="http://schemas.microsoft.com/office/drawing/2014/main" id="{DF53D637-B155-4533-89BA-39B8B43E7349}"/>
                </a:ext>
              </a:extLst>
            </p:cNvPr>
            <p:cNvGrpSpPr>
              <a:grpSpLocks/>
            </p:cNvGrpSpPr>
            <p:nvPr/>
          </p:nvGrpSpPr>
          <p:grpSpPr bwMode="auto">
            <a:xfrm>
              <a:off x="2112" y="2208"/>
              <a:ext cx="528" cy="816"/>
              <a:chOff x="2784" y="2256"/>
              <a:chExt cx="528" cy="816"/>
            </a:xfrm>
          </p:grpSpPr>
          <p:sp>
            <p:nvSpPr>
              <p:cNvPr id="33" name="AutoShape 14">
                <a:extLst>
                  <a:ext uri="{FF2B5EF4-FFF2-40B4-BE49-F238E27FC236}">
                    <a16:creationId xmlns:a16="http://schemas.microsoft.com/office/drawing/2014/main" id="{0D430FF0-2B97-41D2-AD02-F8E70FCBE767}"/>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34" name="AutoShape 15">
                <a:extLst>
                  <a:ext uri="{FF2B5EF4-FFF2-40B4-BE49-F238E27FC236}">
                    <a16:creationId xmlns:a16="http://schemas.microsoft.com/office/drawing/2014/main" id="{E29E8A6F-F512-4BD4-8297-49958944EAC0}"/>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sp>
          <p:nvSpPr>
            <p:cNvPr id="9" name="AutoShape 16">
              <a:extLst>
                <a:ext uri="{FF2B5EF4-FFF2-40B4-BE49-F238E27FC236}">
                  <a16:creationId xmlns:a16="http://schemas.microsoft.com/office/drawing/2014/main" id="{139F6C58-D758-4B8F-B9EE-19C544DE16EA}"/>
                </a:ext>
              </a:extLst>
            </p:cNvPr>
            <p:cNvSpPr>
              <a:spLocks noChangeArrowheads="1"/>
            </p:cNvSpPr>
            <p:nvPr/>
          </p:nvSpPr>
          <p:spPr bwMode="auto">
            <a:xfrm>
              <a:off x="864" y="2640"/>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20</a:t>
              </a:r>
            </a:p>
          </p:txBody>
        </p:sp>
        <p:sp>
          <p:nvSpPr>
            <p:cNvPr id="10" name="AutoShape 17">
              <a:extLst>
                <a:ext uri="{FF2B5EF4-FFF2-40B4-BE49-F238E27FC236}">
                  <a16:creationId xmlns:a16="http://schemas.microsoft.com/office/drawing/2014/main" id="{1C336514-DDBF-43F6-8901-8E9472F1EE95}"/>
                </a:ext>
              </a:extLst>
            </p:cNvPr>
            <p:cNvSpPr>
              <a:spLocks noChangeArrowheads="1"/>
            </p:cNvSpPr>
            <p:nvPr/>
          </p:nvSpPr>
          <p:spPr bwMode="auto">
            <a:xfrm>
              <a:off x="1248" y="2640"/>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29</a:t>
              </a:r>
            </a:p>
          </p:txBody>
        </p:sp>
        <p:sp>
          <p:nvSpPr>
            <p:cNvPr id="11" name="AutoShape 18">
              <a:extLst>
                <a:ext uri="{FF2B5EF4-FFF2-40B4-BE49-F238E27FC236}">
                  <a16:creationId xmlns:a16="http://schemas.microsoft.com/office/drawing/2014/main" id="{BE70CF3B-EA6D-4B45-8466-D5EF531F77AF}"/>
                </a:ext>
              </a:extLst>
            </p:cNvPr>
            <p:cNvSpPr>
              <a:spLocks noChangeArrowheads="1"/>
            </p:cNvSpPr>
            <p:nvPr/>
          </p:nvSpPr>
          <p:spPr bwMode="auto">
            <a:xfrm>
              <a:off x="1632" y="2640"/>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40</a:t>
              </a:r>
            </a:p>
          </p:txBody>
        </p:sp>
        <p:sp>
          <p:nvSpPr>
            <p:cNvPr id="12" name="AutoShape 19">
              <a:extLst>
                <a:ext uri="{FF2B5EF4-FFF2-40B4-BE49-F238E27FC236}">
                  <a16:creationId xmlns:a16="http://schemas.microsoft.com/office/drawing/2014/main" id="{A58A94CC-FA9B-41E5-90DA-CEF0668440C9}"/>
                </a:ext>
              </a:extLst>
            </p:cNvPr>
            <p:cNvSpPr>
              <a:spLocks noChangeArrowheads="1"/>
            </p:cNvSpPr>
            <p:nvPr/>
          </p:nvSpPr>
          <p:spPr bwMode="auto">
            <a:xfrm>
              <a:off x="2016" y="2640"/>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35</a:t>
              </a:r>
            </a:p>
          </p:txBody>
        </p:sp>
        <p:grpSp>
          <p:nvGrpSpPr>
            <p:cNvPr id="13" name="Group 20">
              <a:extLst>
                <a:ext uri="{FF2B5EF4-FFF2-40B4-BE49-F238E27FC236}">
                  <a16:creationId xmlns:a16="http://schemas.microsoft.com/office/drawing/2014/main" id="{114F0CD6-CC5F-4113-BAB5-4AFE8365EAD0}"/>
                </a:ext>
              </a:extLst>
            </p:cNvPr>
            <p:cNvGrpSpPr>
              <a:grpSpLocks/>
            </p:cNvGrpSpPr>
            <p:nvPr/>
          </p:nvGrpSpPr>
          <p:grpSpPr bwMode="auto">
            <a:xfrm>
              <a:off x="864" y="2304"/>
              <a:ext cx="1680" cy="480"/>
              <a:chOff x="1536" y="2688"/>
              <a:chExt cx="1680" cy="480"/>
            </a:xfrm>
          </p:grpSpPr>
          <p:sp>
            <p:nvSpPr>
              <p:cNvPr id="29" name="AutoShape 21">
                <a:extLst>
                  <a:ext uri="{FF2B5EF4-FFF2-40B4-BE49-F238E27FC236}">
                    <a16:creationId xmlns:a16="http://schemas.microsoft.com/office/drawing/2014/main" id="{80DB2BCB-D231-4E8B-94A3-03902BFF812F}"/>
                  </a:ext>
                </a:extLst>
              </p:cNvPr>
              <p:cNvSpPr>
                <a:spLocks noChangeArrowheads="1"/>
              </p:cNvSpPr>
              <p:nvPr/>
            </p:nvSpPr>
            <p:spPr bwMode="auto">
              <a:xfrm>
                <a:off x="1536"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50</a:t>
                </a:r>
              </a:p>
            </p:txBody>
          </p:sp>
          <p:sp>
            <p:nvSpPr>
              <p:cNvPr id="30" name="AutoShape 22">
                <a:extLst>
                  <a:ext uri="{FF2B5EF4-FFF2-40B4-BE49-F238E27FC236}">
                    <a16:creationId xmlns:a16="http://schemas.microsoft.com/office/drawing/2014/main" id="{37C9BF96-5C5F-4B63-8FBA-A1194C9C0DDF}"/>
                  </a:ext>
                </a:extLst>
              </p:cNvPr>
              <p:cNvSpPr>
                <a:spLocks noChangeArrowheads="1"/>
              </p:cNvSpPr>
              <p:nvPr/>
            </p:nvSpPr>
            <p:spPr bwMode="auto">
              <a:xfrm>
                <a:off x="1920"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dirty="0">
                    <a:latin typeface="Times New Roman" panose="02020603050405020304" pitchFamily="18" charset="0"/>
                  </a:rPr>
                  <a:t>41</a:t>
                </a:r>
              </a:p>
            </p:txBody>
          </p:sp>
          <p:sp>
            <p:nvSpPr>
              <p:cNvPr id="31" name="AutoShape 23">
                <a:extLst>
                  <a:ext uri="{FF2B5EF4-FFF2-40B4-BE49-F238E27FC236}">
                    <a16:creationId xmlns:a16="http://schemas.microsoft.com/office/drawing/2014/main" id="{3C3EFCDB-BF11-436D-9D5C-B9263482A12C}"/>
                  </a:ext>
                </a:extLst>
              </p:cNvPr>
              <p:cNvSpPr>
                <a:spLocks noChangeArrowheads="1"/>
              </p:cNvSpPr>
              <p:nvPr/>
            </p:nvSpPr>
            <p:spPr bwMode="auto">
              <a:xfrm>
                <a:off x="2304"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38</a:t>
                </a:r>
              </a:p>
            </p:txBody>
          </p:sp>
          <p:sp>
            <p:nvSpPr>
              <p:cNvPr id="32" name="AutoShape 24">
                <a:extLst>
                  <a:ext uri="{FF2B5EF4-FFF2-40B4-BE49-F238E27FC236}">
                    <a16:creationId xmlns:a16="http://schemas.microsoft.com/office/drawing/2014/main" id="{252B66D4-2973-40ED-9722-44824684C99D}"/>
                  </a:ext>
                </a:extLst>
              </p:cNvPr>
              <p:cNvSpPr>
                <a:spLocks noChangeArrowheads="1"/>
              </p:cNvSpPr>
              <p:nvPr/>
            </p:nvSpPr>
            <p:spPr bwMode="auto">
              <a:xfrm>
                <a:off x="2688"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37</a:t>
                </a:r>
              </a:p>
            </p:txBody>
          </p:sp>
        </p:grpSp>
        <p:sp>
          <p:nvSpPr>
            <p:cNvPr id="14" name="Line 25">
              <a:extLst>
                <a:ext uri="{FF2B5EF4-FFF2-40B4-BE49-F238E27FC236}">
                  <a16:creationId xmlns:a16="http://schemas.microsoft.com/office/drawing/2014/main" id="{E345BFC0-5E3D-4C11-8442-CCAAA774CEBF}"/>
                </a:ext>
              </a:extLst>
            </p:cNvPr>
            <p:cNvSpPr>
              <a:spLocks noChangeShapeType="1"/>
            </p:cNvSpPr>
            <p:nvPr/>
          </p:nvSpPr>
          <p:spPr bwMode="auto">
            <a:xfrm flipV="1">
              <a:off x="864" y="2208"/>
              <a:ext cx="672" cy="912"/>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26">
              <a:extLst>
                <a:ext uri="{FF2B5EF4-FFF2-40B4-BE49-F238E27FC236}">
                  <a16:creationId xmlns:a16="http://schemas.microsoft.com/office/drawing/2014/main" id="{99DA7D74-04CA-4B9F-8ADE-A9A8E5965472}"/>
                </a:ext>
              </a:extLst>
            </p:cNvPr>
            <p:cNvSpPr>
              <a:spLocks noChangeShapeType="1"/>
            </p:cNvSpPr>
            <p:nvPr/>
          </p:nvSpPr>
          <p:spPr bwMode="auto">
            <a:xfrm>
              <a:off x="864" y="3120"/>
              <a:ext cx="24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27">
              <a:extLst>
                <a:ext uri="{FF2B5EF4-FFF2-40B4-BE49-F238E27FC236}">
                  <a16:creationId xmlns:a16="http://schemas.microsoft.com/office/drawing/2014/main" id="{147B8C66-E8F2-413E-8A8B-DF7A10C50C31}"/>
                </a:ext>
              </a:extLst>
            </p:cNvPr>
            <p:cNvSpPr>
              <a:spLocks noChangeShapeType="1"/>
            </p:cNvSpPr>
            <p:nvPr/>
          </p:nvSpPr>
          <p:spPr bwMode="auto">
            <a:xfrm flipV="1">
              <a:off x="864" y="1872"/>
              <a:ext cx="0" cy="124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Text Box 28">
              <a:extLst>
                <a:ext uri="{FF2B5EF4-FFF2-40B4-BE49-F238E27FC236}">
                  <a16:creationId xmlns:a16="http://schemas.microsoft.com/office/drawing/2014/main" id="{B9086095-FC0D-4789-AE64-BD81D9A6BC6A}"/>
                </a:ext>
              </a:extLst>
            </p:cNvPr>
            <p:cNvSpPr txBox="1">
              <a:spLocks noChangeArrowheads="1"/>
            </p:cNvSpPr>
            <p:nvPr/>
          </p:nvSpPr>
          <p:spPr bwMode="auto">
            <a:xfrm>
              <a:off x="3360" y="3072"/>
              <a:ext cx="5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400">
                  <a:latin typeface="Times New Roman" panose="02020603050405020304" pitchFamily="18" charset="0"/>
                </a:rPr>
                <a:t>时间</a:t>
              </a:r>
            </a:p>
          </p:txBody>
        </p:sp>
        <p:sp>
          <p:nvSpPr>
            <p:cNvPr id="18" name="Text Box 29">
              <a:extLst>
                <a:ext uri="{FF2B5EF4-FFF2-40B4-BE49-F238E27FC236}">
                  <a16:creationId xmlns:a16="http://schemas.microsoft.com/office/drawing/2014/main" id="{51513FC5-87B9-4C5E-B52A-6EB5AF03ED80}"/>
                </a:ext>
              </a:extLst>
            </p:cNvPr>
            <p:cNvSpPr txBox="1">
              <a:spLocks noChangeArrowheads="1"/>
            </p:cNvSpPr>
            <p:nvPr/>
          </p:nvSpPr>
          <p:spPr bwMode="auto">
            <a:xfrm>
              <a:off x="1728" y="1488"/>
              <a:ext cx="5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400">
                  <a:latin typeface="Times New Roman" panose="02020603050405020304" pitchFamily="18" charset="0"/>
                </a:rPr>
                <a:t>产品</a:t>
              </a:r>
            </a:p>
          </p:txBody>
        </p:sp>
        <p:sp>
          <p:nvSpPr>
            <p:cNvPr id="19" name="Text Box 30">
              <a:extLst>
                <a:ext uri="{FF2B5EF4-FFF2-40B4-BE49-F238E27FC236}">
                  <a16:creationId xmlns:a16="http://schemas.microsoft.com/office/drawing/2014/main" id="{53F9D40B-1CD1-4803-B941-AF99F88E8982}"/>
                </a:ext>
              </a:extLst>
            </p:cNvPr>
            <p:cNvSpPr txBox="1">
              <a:spLocks noChangeArrowheads="1"/>
            </p:cNvSpPr>
            <p:nvPr/>
          </p:nvSpPr>
          <p:spPr bwMode="auto">
            <a:xfrm>
              <a:off x="720" y="1440"/>
              <a:ext cx="5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400" dirty="0">
                  <a:latin typeface="Times New Roman" panose="02020603050405020304" pitchFamily="18" charset="0"/>
                </a:rPr>
                <a:t>地区</a:t>
              </a:r>
            </a:p>
          </p:txBody>
        </p:sp>
        <p:sp>
          <p:nvSpPr>
            <p:cNvPr id="20" name="Text Box 31">
              <a:extLst>
                <a:ext uri="{FF2B5EF4-FFF2-40B4-BE49-F238E27FC236}">
                  <a16:creationId xmlns:a16="http://schemas.microsoft.com/office/drawing/2014/main" id="{6A85E028-4BE3-434B-A2E9-8CC5946E90B5}"/>
                </a:ext>
              </a:extLst>
            </p:cNvPr>
            <p:cNvSpPr txBox="1">
              <a:spLocks noChangeArrowheads="1"/>
            </p:cNvSpPr>
            <p:nvPr/>
          </p:nvSpPr>
          <p:spPr bwMode="auto">
            <a:xfrm>
              <a:off x="864" y="3264"/>
              <a:ext cx="308" cy="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buFontTx/>
                <a:buNone/>
              </a:pPr>
              <a:r>
                <a:rPr kumimoji="1" lang="zh-CN" altLang="en-US" sz="2000">
                  <a:latin typeface="Times New Roman" panose="02020603050405020304" pitchFamily="18" charset="0"/>
                </a:rPr>
                <a:t>一季度</a:t>
              </a:r>
              <a:endParaRPr kumimoji="1" lang="zh-CN" altLang="en-US" sz="2400">
                <a:latin typeface="Times New Roman" panose="02020603050405020304" pitchFamily="18" charset="0"/>
              </a:endParaRPr>
            </a:p>
          </p:txBody>
        </p:sp>
        <p:sp>
          <p:nvSpPr>
            <p:cNvPr id="21" name="Text Box 32">
              <a:extLst>
                <a:ext uri="{FF2B5EF4-FFF2-40B4-BE49-F238E27FC236}">
                  <a16:creationId xmlns:a16="http://schemas.microsoft.com/office/drawing/2014/main" id="{95E6BC91-4920-41C2-B0F2-B506BE48DD9B}"/>
                </a:ext>
              </a:extLst>
            </p:cNvPr>
            <p:cNvSpPr txBox="1">
              <a:spLocks noChangeArrowheads="1"/>
            </p:cNvSpPr>
            <p:nvPr/>
          </p:nvSpPr>
          <p:spPr bwMode="auto">
            <a:xfrm>
              <a:off x="1296" y="3264"/>
              <a:ext cx="308" cy="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buFontTx/>
                <a:buNone/>
              </a:pPr>
              <a:r>
                <a:rPr kumimoji="1" lang="zh-CN" altLang="en-US" sz="2000">
                  <a:latin typeface="Times New Roman" panose="02020603050405020304" pitchFamily="18" charset="0"/>
                </a:rPr>
                <a:t>二季度</a:t>
              </a:r>
              <a:endParaRPr kumimoji="1" lang="zh-CN" altLang="en-US" sz="2400">
                <a:latin typeface="Times New Roman" panose="02020603050405020304" pitchFamily="18" charset="0"/>
              </a:endParaRPr>
            </a:p>
          </p:txBody>
        </p:sp>
        <p:sp>
          <p:nvSpPr>
            <p:cNvPr id="22" name="Text Box 33">
              <a:extLst>
                <a:ext uri="{FF2B5EF4-FFF2-40B4-BE49-F238E27FC236}">
                  <a16:creationId xmlns:a16="http://schemas.microsoft.com/office/drawing/2014/main" id="{1B3DCB2F-5267-4743-807A-F2B3EF482018}"/>
                </a:ext>
              </a:extLst>
            </p:cNvPr>
            <p:cNvSpPr txBox="1">
              <a:spLocks noChangeArrowheads="1"/>
            </p:cNvSpPr>
            <p:nvPr/>
          </p:nvSpPr>
          <p:spPr bwMode="auto">
            <a:xfrm>
              <a:off x="1680" y="3264"/>
              <a:ext cx="308" cy="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buFontTx/>
                <a:buNone/>
              </a:pPr>
              <a:r>
                <a:rPr kumimoji="1" lang="zh-CN" altLang="en-US" sz="2000">
                  <a:latin typeface="Times New Roman" panose="02020603050405020304" pitchFamily="18" charset="0"/>
                </a:rPr>
                <a:t>三季度</a:t>
              </a:r>
              <a:endParaRPr kumimoji="1" lang="zh-CN" altLang="en-US" sz="2400">
                <a:latin typeface="Times New Roman" panose="02020603050405020304" pitchFamily="18" charset="0"/>
              </a:endParaRPr>
            </a:p>
          </p:txBody>
        </p:sp>
        <p:sp>
          <p:nvSpPr>
            <p:cNvPr id="23" name="Text Box 34">
              <a:extLst>
                <a:ext uri="{FF2B5EF4-FFF2-40B4-BE49-F238E27FC236}">
                  <a16:creationId xmlns:a16="http://schemas.microsoft.com/office/drawing/2014/main" id="{35BC203E-FE0B-4557-9AC2-06A8FBEB7D1B}"/>
                </a:ext>
              </a:extLst>
            </p:cNvPr>
            <p:cNvSpPr txBox="1">
              <a:spLocks noChangeArrowheads="1"/>
            </p:cNvSpPr>
            <p:nvPr/>
          </p:nvSpPr>
          <p:spPr bwMode="auto">
            <a:xfrm>
              <a:off x="2064" y="3264"/>
              <a:ext cx="308" cy="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buFontTx/>
                <a:buNone/>
              </a:pPr>
              <a:r>
                <a:rPr kumimoji="1" lang="zh-CN" altLang="en-US" sz="2000">
                  <a:latin typeface="Times New Roman" panose="02020603050405020304" pitchFamily="18" charset="0"/>
                </a:rPr>
                <a:t>四季度</a:t>
              </a:r>
              <a:endParaRPr kumimoji="1" lang="zh-CN" altLang="en-US" sz="2400">
                <a:latin typeface="Times New Roman" panose="02020603050405020304" pitchFamily="18" charset="0"/>
              </a:endParaRPr>
            </a:p>
          </p:txBody>
        </p:sp>
        <p:sp>
          <p:nvSpPr>
            <p:cNvPr id="24" name="Text Box 35">
              <a:extLst>
                <a:ext uri="{FF2B5EF4-FFF2-40B4-BE49-F238E27FC236}">
                  <a16:creationId xmlns:a16="http://schemas.microsoft.com/office/drawing/2014/main" id="{F094B5FA-4475-4102-91CE-793BF3CBD8D1}"/>
                </a:ext>
              </a:extLst>
            </p:cNvPr>
            <p:cNvSpPr txBox="1">
              <a:spLocks noChangeArrowheads="1"/>
            </p:cNvSpPr>
            <p:nvPr/>
          </p:nvSpPr>
          <p:spPr bwMode="auto">
            <a:xfrm>
              <a:off x="336" y="2496"/>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000">
                  <a:latin typeface="Times New Roman" panose="02020603050405020304" pitchFamily="18" charset="0"/>
                </a:rPr>
                <a:t>南京</a:t>
              </a:r>
              <a:endParaRPr kumimoji="1" lang="zh-CN" altLang="en-US" sz="2400">
                <a:latin typeface="Times New Roman" panose="02020603050405020304" pitchFamily="18" charset="0"/>
              </a:endParaRPr>
            </a:p>
          </p:txBody>
        </p:sp>
        <p:sp>
          <p:nvSpPr>
            <p:cNvPr id="25" name="Text Box 36">
              <a:extLst>
                <a:ext uri="{FF2B5EF4-FFF2-40B4-BE49-F238E27FC236}">
                  <a16:creationId xmlns:a16="http://schemas.microsoft.com/office/drawing/2014/main" id="{2360CCAA-2DE8-4B46-98EA-26D35C5A516B}"/>
                </a:ext>
              </a:extLst>
            </p:cNvPr>
            <p:cNvSpPr txBox="1">
              <a:spLocks noChangeArrowheads="1"/>
            </p:cNvSpPr>
            <p:nvPr/>
          </p:nvSpPr>
          <p:spPr bwMode="auto">
            <a:xfrm>
              <a:off x="336" y="2832"/>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000">
                  <a:latin typeface="Times New Roman" panose="02020603050405020304" pitchFamily="18" charset="0"/>
                </a:rPr>
                <a:t>广州</a:t>
              </a:r>
              <a:endParaRPr kumimoji="1" lang="zh-CN" altLang="en-US" sz="2400">
                <a:latin typeface="Times New Roman" panose="02020603050405020304" pitchFamily="18" charset="0"/>
              </a:endParaRPr>
            </a:p>
          </p:txBody>
        </p:sp>
        <p:sp>
          <p:nvSpPr>
            <p:cNvPr id="26" name="Text Box 37">
              <a:extLst>
                <a:ext uri="{FF2B5EF4-FFF2-40B4-BE49-F238E27FC236}">
                  <a16:creationId xmlns:a16="http://schemas.microsoft.com/office/drawing/2014/main" id="{0162631D-26A5-4C58-9193-7E664CA39C8A}"/>
                </a:ext>
              </a:extLst>
            </p:cNvPr>
            <p:cNvSpPr txBox="1">
              <a:spLocks noChangeArrowheads="1"/>
            </p:cNvSpPr>
            <p:nvPr/>
          </p:nvSpPr>
          <p:spPr bwMode="auto">
            <a:xfrm>
              <a:off x="2640" y="2832"/>
              <a:ext cx="37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1600" i="1">
                  <a:solidFill>
                    <a:schemeClr val="hlink"/>
                  </a:solidFill>
                  <a:latin typeface="Times New Roman" panose="02020603050405020304" pitchFamily="18" charset="0"/>
                </a:rPr>
                <a:t>手机</a:t>
              </a:r>
            </a:p>
          </p:txBody>
        </p:sp>
        <p:sp>
          <p:nvSpPr>
            <p:cNvPr id="27" name="Text Box 38">
              <a:extLst>
                <a:ext uri="{FF2B5EF4-FFF2-40B4-BE49-F238E27FC236}">
                  <a16:creationId xmlns:a16="http://schemas.microsoft.com/office/drawing/2014/main" id="{E17533BB-36D8-4D1B-BD54-87E8C67DA66C}"/>
                </a:ext>
              </a:extLst>
            </p:cNvPr>
            <p:cNvSpPr txBox="1">
              <a:spLocks noChangeArrowheads="1"/>
            </p:cNvSpPr>
            <p:nvPr/>
          </p:nvSpPr>
          <p:spPr bwMode="auto">
            <a:xfrm>
              <a:off x="2448" y="2993"/>
              <a:ext cx="37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1600" i="1">
                  <a:solidFill>
                    <a:schemeClr val="hlink"/>
                  </a:solidFill>
                  <a:latin typeface="Times New Roman" panose="02020603050405020304" pitchFamily="18" charset="0"/>
                </a:rPr>
                <a:t>空调</a:t>
              </a:r>
              <a:endParaRPr kumimoji="1" lang="zh-CN" altLang="en-US" sz="2400" i="1">
                <a:latin typeface="Times New Roman" panose="02020603050405020304" pitchFamily="18" charset="0"/>
              </a:endParaRPr>
            </a:p>
          </p:txBody>
        </p:sp>
        <p:sp>
          <p:nvSpPr>
            <p:cNvPr id="28" name="Line 39">
              <a:extLst>
                <a:ext uri="{FF2B5EF4-FFF2-40B4-BE49-F238E27FC236}">
                  <a16:creationId xmlns:a16="http://schemas.microsoft.com/office/drawing/2014/main" id="{D380EE0F-13F4-4111-A74F-8570BC2FEAD8}"/>
                </a:ext>
              </a:extLst>
            </p:cNvPr>
            <p:cNvSpPr>
              <a:spLocks noChangeShapeType="1"/>
            </p:cNvSpPr>
            <p:nvPr/>
          </p:nvSpPr>
          <p:spPr bwMode="auto">
            <a:xfrm flipV="1">
              <a:off x="1536" y="1824"/>
              <a:ext cx="288" cy="384"/>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656001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D9FE9-1C9B-4112-B520-F1152FB0EAE0}"/>
              </a:ext>
            </a:extLst>
          </p:cNvPr>
          <p:cNvSpPr>
            <a:spLocks noGrp="1"/>
          </p:cNvSpPr>
          <p:nvPr>
            <p:ph type="title"/>
          </p:nvPr>
        </p:nvSpPr>
        <p:spPr/>
        <p:txBody>
          <a:bodyPr/>
          <a:lstStyle/>
          <a:p>
            <a:r>
              <a:rPr lang="zh-CN" altLang="en-US" dirty="0"/>
              <a:t>数据仓库的四大特征</a:t>
            </a:r>
          </a:p>
        </p:txBody>
      </p:sp>
      <p:sp>
        <p:nvSpPr>
          <p:cNvPr id="3" name="内容占位符 2">
            <a:extLst>
              <a:ext uri="{FF2B5EF4-FFF2-40B4-BE49-F238E27FC236}">
                <a16:creationId xmlns:a16="http://schemas.microsoft.com/office/drawing/2014/main" id="{8DA008F3-AAC8-404B-A5A6-721772E843AD}"/>
              </a:ext>
            </a:extLst>
          </p:cNvPr>
          <p:cNvSpPr>
            <a:spLocks noGrp="1"/>
          </p:cNvSpPr>
          <p:nvPr>
            <p:ph sz="quarter" idx="10"/>
          </p:nvPr>
        </p:nvSpPr>
        <p:spPr/>
        <p:txBody>
          <a:bodyPr/>
          <a:lstStyle/>
          <a:p>
            <a:r>
              <a:rPr lang="zh-CN" altLang="en-US" dirty="0"/>
              <a:t>数据仓库是面向主题的</a:t>
            </a:r>
            <a:endParaRPr lang="en-US" altLang="zh-CN" dirty="0"/>
          </a:p>
          <a:p>
            <a:pPr lvl="1"/>
            <a:r>
              <a:rPr lang="zh-CN" altLang="en-US" dirty="0"/>
              <a:t>数据仓库围绕一些重要主题，如顾客、供应商、产品和销售组织。数据仓库关注决策者的数据建模和分析，而不是单位的日常操作和事务处理。因此，数据仓库通常排除对于决策无用的数据，提供特定主题的简明视图。</a:t>
            </a:r>
            <a:endParaRPr lang="en-US" altLang="zh-CN" sz="2000" dirty="0"/>
          </a:p>
          <a:p>
            <a:pPr>
              <a:defRPr/>
            </a:pPr>
            <a:r>
              <a:rPr lang="zh-CN" altLang="en-US" dirty="0"/>
              <a:t>数据仓库是集成的</a:t>
            </a:r>
            <a:endParaRPr lang="en-US" altLang="zh-CN" dirty="0"/>
          </a:p>
          <a:p>
            <a:pPr lvl="1">
              <a:defRPr/>
            </a:pPr>
            <a:r>
              <a:rPr lang="zh-CN" altLang="en-US" dirty="0"/>
              <a:t>构造数据仓库通常是将多个异构数据源，如关系数据库、一般文件和联机事务处理记录集成在一起。使用数据清理和数据集成技术，确保命名约定、编码结构、属性度量等的一致性。</a:t>
            </a:r>
            <a:endParaRPr lang="en-US" altLang="zh-CN" dirty="0"/>
          </a:p>
          <a:p>
            <a:pPr indent="504000">
              <a:lnSpc>
                <a:spcPct val="120000"/>
              </a:lnSpc>
              <a:defRPr/>
            </a:pPr>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12723330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28040C-F0C5-40CF-A189-DEBAAC0724A6}"/>
              </a:ext>
            </a:extLst>
          </p:cNvPr>
          <p:cNvSpPr>
            <a:spLocks noGrp="1"/>
          </p:cNvSpPr>
          <p:nvPr>
            <p:ph type="title"/>
          </p:nvPr>
        </p:nvSpPr>
        <p:spPr/>
        <p:txBody>
          <a:bodyPr/>
          <a:lstStyle/>
          <a:p>
            <a:r>
              <a:rPr lang="en-US" altLang="zh-CN" dirty="0"/>
              <a:t>OLAP</a:t>
            </a:r>
            <a:r>
              <a:rPr lang="zh-CN" altLang="en-US" dirty="0"/>
              <a:t>的基本操作示例</a:t>
            </a:r>
          </a:p>
        </p:txBody>
      </p:sp>
      <p:sp>
        <p:nvSpPr>
          <p:cNvPr id="3" name="内容占位符 2">
            <a:extLst>
              <a:ext uri="{FF2B5EF4-FFF2-40B4-BE49-F238E27FC236}">
                <a16:creationId xmlns:a16="http://schemas.microsoft.com/office/drawing/2014/main" id="{D150BFC6-9C11-46FF-96FF-4208A2AA448F}"/>
              </a:ext>
            </a:extLst>
          </p:cNvPr>
          <p:cNvSpPr>
            <a:spLocks noGrp="1"/>
          </p:cNvSpPr>
          <p:nvPr>
            <p:ph sz="quarter" idx="10"/>
          </p:nvPr>
        </p:nvSpPr>
        <p:spPr>
          <a:xfrm>
            <a:off x="1199456" y="1208299"/>
            <a:ext cx="9648216" cy="4942244"/>
          </a:xfrm>
        </p:spPr>
        <p:txBody>
          <a:bodyPr/>
          <a:lstStyle/>
          <a:p>
            <a:r>
              <a:rPr lang="zh-CN" altLang="en-US" dirty="0">
                <a:latin typeface="楷体_GB2312" pitchFamily="49" charset="-122"/>
              </a:rPr>
              <a:t>钻取</a:t>
            </a:r>
            <a:r>
              <a:rPr lang="zh-CN" altLang="en-US" dirty="0">
                <a:solidFill>
                  <a:schemeClr val="tx1"/>
                </a:solidFill>
                <a:latin typeface="楷体_GB2312" pitchFamily="49" charset="-122"/>
              </a:rPr>
              <a:t>有向下钻取（</a:t>
            </a:r>
            <a:r>
              <a:rPr lang="en-US" altLang="zh-CN" dirty="0">
                <a:solidFill>
                  <a:schemeClr val="tx1"/>
                </a:solidFill>
                <a:latin typeface="楷体_GB2312" pitchFamily="49" charset="-122"/>
              </a:rPr>
              <a:t>drill down </a:t>
            </a:r>
            <a:r>
              <a:rPr lang="zh-CN" altLang="en-US" dirty="0">
                <a:solidFill>
                  <a:schemeClr val="tx1"/>
                </a:solidFill>
                <a:latin typeface="楷体_GB2312" pitchFamily="49" charset="-122"/>
              </a:rPr>
              <a:t>）和向上钻取（</a:t>
            </a:r>
            <a:r>
              <a:rPr lang="en-US" altLang="zh-CN" dirty="0">
                <a:solidFill>
                  <a:schemeClr val="tx1"/>
                </a:solidFill>
                <a:latin typeface="楷体_GB2312" pitchFamily="49" charset="-122"/>
              </a:rPr>
              <a:t>drill up </a:t>
            </a:r>
            <a:r>
              <a:rPr lang="zh-CN" altLang="en-US" dirty="0">
                <a:solidFill>
                  <a:schemeClr val="tx1"/>
                </a:solidFill>
                <a:latin typeface="楷体_GB2312" pitchFamily="49" charset="-122"/>
              </a:rPr>
              <a:t>）操作</a:t>
            </a:r>
          </a:p>
          <a:p>
            <a:pPr lvl="1"/>
            <a:r>
              <a:rPr lang="zh-CN" altLang="en-US" dirty="0">
                <a:latin typeface="楷体_GB2312" pitchFamily="49" charset="-122"/>
              </a:rPr>
              <a:t>向下钻取是使用户在多层数据中能通过导航信息而获得更多的细节性数据。</a:t>
            </a:r>
          </a:p>
        </p:txBody>
      </p:sp>
      <p:grpSp>
        <p:nvGrpSpPr>
          <p:cNvPr id="4" name="Group 2">
            <a:extLst>
              <a:ext uri="{FF2B5EF4-FFF2-40B4-BE49-F238E27FC236}">
                <a16:creationId xmlns:a16="http://schemas.microsoft.com/office/drawing/2014/main" id="{1BFA4F4B-B676-4A10-BE5F-0BECFF6E83FC}"/>
              </a:ext>
            </a:extLst>
          </p:cNvPr>
          <p:cNvGrpSpPr>
            <a:grpSpLocks/>
          </p:cNvGrpSpPr>
          <p:nvPr/>
        </p:nvGrpSpPr>
        <p:grpSpPr bwMode="auto">
          <a:xfrm>
            <a:off x="-85125" y="2513654"/>
            <a:ext cx="4301216" cy="2812707"/>
            <a:chOff x="336" y="1824"/>
            <a:chExt cx="2989" cy="1972"/>
          </a:xfrm>
        </p:grpSpPr>
        <p:grpSp>
          <p:nvGrpSpPr>
            <p:cNvPr id="5" name="Group 3">
              <a:extLst>
                <a:ext uri="{FF2B5EF4-FFF2-40B4-BE49-F238E27FC236}">
                  <a16:creationId xmlns:a16="http://schemas.microsoft.com/office/drawing/2014/main" id="{6D5C380A-20EC-4049-8C8E-6750A07D1C8A}"/>
                </a:ext>
              </a:extLst>
            </p:cNvPr>
            <p:cNvGrpSpPr>
              <a:grpSpLocks/>
            </p:cNvGrpSpPr>
            <p:nvPr/>
          </p:nvGrpSpPr>
          <p:grpSpPr bwMode="auto">
            <a:xfrm>
              <a:off x="960" y="2208"/>
              <a:ext cx="528" cy="816"/>
              <a:chOff x="2784" y="2256"/>
              <a:chExt cx="528" cy="816"/>
            </a:xfrm>
          </p:grpSpPr>
          <p:sp>
            <p:nvSpPr>
              <p:cNvPr id="39" name="AutoShape 4">
                <a:extLst>
                  <a:ext uri="{FF2B5EF4-FFF2-40B4-BE49-F238E27FC236}">
                    <a16:creationId xmlns:a16="http://schemas.microsoft.com/office/drawing/2014/main" id="{D88DC569-9198-4973-9EBC-B09409007125}"/>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40" name="AutoShape 5">
                <a:extLst>
                  <a:ext uri="{FF2B5EF4-FFF2-40B4-BE49-F238E27FC236}">
                    <a16:creationId xmlns:a16="http://schemas.microsoft.com/office/drawing/2014/main" id="{663A1C36-685B-4D31-A5F7-434E42700A77}"/>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6" name="Group 6">
              <a:extLst>
                <a:ext uri="{FF2B5EF4-FFF2-40B4-BE49-F238E27FC236}">
                  <a16:creationId xmlns:a16="http://schemas.microsoft.com/office/drawing/2014/main" id="{411CADEF-460E-41C9-8F5A-DBB992202169}"/>
                </a:ext>
              </a:extLst>
            </p:cNvPr>
            <p:cNvGrpSpPr>
              <a:grpSpLocks/>
            </p:cNvGrpSpPr>
            <p:nvPr/>
          </p:nvGrpSpPr>
          <p:grpSpPr bwMode="auto">
            <a:xfrm>
              <a:off x="1344" y="2208"/>
              <a:ext cx="528" cy="816"/>
              <a:chOff x="2784" y="2256"/>
              <a:chExt cx="528" cy="816"/>
            </a:xfrm>
          </p:grpSpPr>
          <p:sp>
            <p:nvSpPr>
              <p:cNvPr id="37" name="AutoShape 7">
                <a:extLst>
                  <a:ext uri="{FF2B5EF4-FFF2-40B4-BE49-F238E27FC236}">
                    <a16:creationId xmlns:a16="http://schemas.microsoft.com/office/drawing/2014/main" id="{85C937F7-5856-4023-AC47-E2190B928917}"/>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38" name="AutoShape 8">
                <a:extLst>
                  <a:ext uri="{FF2B5EF4-FFF2-40B4-BE49-F238E27FC236}">
                    <a16:creationId xmlns:a16="http://schemas.microsoft.com/office/drawing/2014/main" id="{07F8DDE8-3F96-40F3-9C33-2A67914FBF50}"/>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7" name="Group 9">
              <a:extLst>
                <a:ext uri="{FF2B5EF4-FFF2-40B4-BE49-F238E27FC236}">
                  <a16:creationId xmlns:a16="http://schemas.microsoft.com/office/drawing/2014/main" id="{D4DCA668-6A59-4BA1-A1FF-138D2902B620}"/>
                </a:ext>
              </a:extLst>
            </p:cNvPr>
            <p:cNvGrpSpPr>
              <a:grpSpLocks/>
            </p:cNvGrpSpPr>
            <p:nvPr/>
          </p:nvGrpSpPr>
          <p:grpSpPr bwMode="auto">
            <a:xfrm>
              <a:off x="1728" y="2208"/>
              <a:ext cx="528" cy="816"/>
              <a:chOff x="2784" y="2256"/>
              <a:chExt cx="528" cy="816"/>
            </a:xfrm>
          </p:grpSpPr>
          <p:sp>
            <p:nvSpPr>
              <p:cNvPr id="35" name="AutoShape 10">
                <a:extLst>
                  <a:ext uri="{FF2B5EF4-FFF2-40B4-BE49-F238E27FC236}">
                    <a16:creationId xmlns:a16="http://schemas.microsoft.com/office/drawing/2014/main" id="{C5F56012-BAB1-457F-A8C8-22A674219A1D}"/>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36" name="AutoShape 11">
                <a:extLst>
                  <a:ext uri="{FF2B5EF4-FFF2-40B4-BE49-F238E27FC236}">
                    <a16:creationId xmlns:a16="http://schemas.microsoft.com/office/drawing/2014/main" id="{29780610-6E42-4223-8DA3-D2E3B1459527}"/>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8" name="Group 12">
              <a:extLst>
                <a:ext uri="{FF2B5EF4-FFF2-40B4-BE49-F238E27FC236}">
                  <a16:creationId xmlns:a16="http://schemas.microsoft.com/office/drawing/2014/main" id="{7511D6E4-03E7-4DE3-A4CB-B430D2F8CA26}"/>
                </a:ext>
              </a:extLst>
            </p:cNvPr>
            <p:cNvGrpSpPr>
              <a:grpSpLocks/>
            </p:cNvGrpSpPr>
            <p:nvPr/>
          </p:nvGrpSpPr>
          <p:grpSpPr bwMode="auto">
            <a:xfrm>
              <a:off x="2112" y="2208"/>
              <a:ext cx="528" cy="816"/>
              <a:chOff x="2784" y="2256"/>
              <a:chExt cx="528" cy="816"/>
            </a:xfrm>
          </p:grpSpPr>
          <p:sp>
            <p:nvSpPr>
              <p:cNvPr id="33" name="AutoShape 13">
                <a:extLst>
                  <a:ext uri="{FF2B5EF4-FFF2-40B4-BE49-F238E27FC236}">
                    <a16:creationId xmlns:a16="http://schemas.microsoft.com/office/drawing/2014/main" id="{5EF7FD06-49FB-494E-91A8-DCCB4E809E6B}"/>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34" name="AutoShape 14">
                <a:extLst>
                  <a:ext uri="{FF2B5EF4-FFF2-40B4-BE49-F238E27FC236}">
                    <a16:creationId xmlns:a16="http://schemas.microsoft.com/office/drawing/2014/main" id="{E9B197DC-FF37-4D49-BDC9-4CEB5EC62371}"/>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sp>
          <p:nvSpPr>
            <p:cNvPr id="9" name="AutoShape 15">
              <a:extLst>
                <a:ext uri="{FF2B5EF4-FFF2-40B4-BE49-F238E27FC236}">
                  <a16:creationId xmlns:a16="http://schemas.microsoft.com/office/drawing/2014/main" id="{B270BCEC-EEB0-4C3B-BB38-2EA5C88C8F3D}"/>
                </a:ext>
              </a:extLst>
            </p:cNvPr>
            <p:cNvSpPr>
              <a:spLocks noChangeArrowheads="1"/>
            </p:cNvSpPr>
            <p:nvPr/>
          </p:nvSpPr>
          <p:spPr bwMode="auto">
            <a:xfrm>
              <a:off x="864" y="2640"/>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20</a:t>
              </a:r>
            </a:p>
          </p:txBody>
        </p:sp>
        <p:sp>
          <p:nvSpPr>
            <p:cNvPr id="10" name="AutoShape 16">
              <a:extLst>
                <a:ext uri="{FF2B5EF4-FFF2-40B4-BE49-F238E27FC236}">
                  <a16:creationId xmlns:a16="http://schemas.microsoft.com/office/drawing/2014/main" id="{7CB5347E-AD9A-4F03-ACD5-835907CC7C9F}"/>
                </a:ext>
              </a:extLst>
            </p:cNvPr>
            <p:cNvSpPr>
              <a:spLocks noChangeArrowheads="1"/>
            </p:cNvSpPr>
            <p:nvPr/>
          </p:nvSpPr>
          <p:spPr bwMode="auto">
            <a:xfrm>
              <a:off x="1248" y="2640"/>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29</a:t>
              </a:r>
            </a:p>
          </p:txBody>
        </p:sp>
        <p:sp>
          <p:nvSpPr>
            <p:cNvPr id="11" name="AutoShape 17">
              <a:extLst>
                <a:ext uri="{FF2B5EF4-FFF2-40B4-BE49-F238E27FC236}">
                  <a16:creationId xmlns:a16="http://schemas.microsoft.com/office/drawing/2014/main" id="{9A5F20CA-AE4C-4E1E-BEFB-143065619FB0}"/>
                </a:ext>
              </a:extLst>
            </p:cNvPr>
            <p:cNvSpPr>
              <a:spLocks noChangeArrowheads="1"/>
            </p:cNvSpPr>
            <p:nvPr/>
          </p:nvSpPr>
          <p:spPr bwMode="auto">
            <a:xfrm>
              <a:off x="1632" y="2640"/>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40</a:t>
              </a:r>
            </a:p>
          </p:txBody>
        </p:sp>
        <p:sp>
          <p:nvSpPr>
            <p:cNvPr id="12" name="AutoShape 18">
              <a:extLst>
                <a:ext uri="{FF2B5EF4-FFF2-40B4-BE49-F238E27FC236}">
                  <a16:creationId xmlns:a16="http://schemas.microsoft.com/office/drawing/2014/main" id="{1C0C6E7A-01CA-419A-A1F0-0A7B18CBDC61}"/>
                </a:ext>
              </a:extLst>
            </p:cNvPr>
            <p:cNvSpPr>
              <a:spLocks noChangeArrowheads="1"/>
            </p:cNvSpPr>
            <p:nvPr/>
          </p:nvSpPr>
          <p:spPr bwMode="auto">
            <a:xfrm>
              <a:off x="2016" y="2640"/>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35</a:t>
              </a:r>
            </a:p>
          </p:txBody>
        </p:sp>
        <p:grpSp>
          <p:nvGrpSpPr>
            <p:cNvPr id="13" name="Group 19">
              <a:extLst>
                <a:ext uri="{FF2B5EF4-FFF2-40B4-BE49-F238E27FC236}">
                  <a16:creationId xmlns:a16="http://schemas.microsoft.com/office/drawing/2014/main" id="{F163063E-6823-4B58-913E-15D8E7B01A50}"/>
                </a:ext>
              </a:extLst>
            </p:cNvPr>
            <p:cNvGrpSpPr>
              <a:grpSpLocks/>
            </p:cNvGrpSpPr>
            <p:nvPr/>
          </p:nvGrpSpPr>
          <p:grpSpPr bwMode="auto">
            <a:xfrm>
              <a:off x="864" y="2304"/>
              <a:ext cx="1680" cy="480"/>
              <a:chOff x="1536" y="2688"/>
              <a:chExt cx="1680" cy="480"/>
            </a:xfrm>
          </p:grpSpPr>
          <p:sp>
            <p:nvSpPr>
              <p:cNvPr id="29" name="AutoShape 20">
                <a:extLst>
                  <a:ext uri="{FF2B5EF4-FFF2-40B4-BE49-F238E27FC236}">
                    <a16:creationId xmlns:a16="http://schemas.microsoft.com/office/drawing/2014/main" id="{556E91C7-6F04-4E56-A22B-9F75D5ED595F}"/>
                  </a:ext>
                </a:extLst>
              </p:cNvPr>
              <p:cNvSpPr>
                <a:spLocks noChangeArrowheads="1"/>
              </p:cNvSpPr>
              <p:nvPr/>
            </p:nvSpPr>
            <p:spPr bwMode="auto">
              <a:xfrm>
                <a:off x="1536"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50</a:t>
                </a:r>
              </a:p>
            </p:txBody>
          </p:sp>
          <p:sp>
            <p:nvSpPr>
              <p:cNvPr id="30" name="AutoShape 21">
                <a:extLst>
                  <a:ext uri="{FF2B5EF4-FFF2-40B4-BE49-F238E27FC236}">
                    <a16:creationId xmlns:a16="http://schemas.microsoft.com/office/drawing/2014/main" id="{CA09F6FA-9A36-442A-8049-0D5CD63A92B4}"/>
                  </a:ext>
                </a:extLst>
              </p:cNvPr>
              <p:cNvSpPr>
                <a:spLocks noChangeArrowheads="1"/>
              </p:cNvSpPr>
              <p:nvPr/>
            </p:nvSpPr>
            <p:spPr bwMode="auto">
              <a:xfrm>
                <a:off x="1920"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41</a:t>
                </a:r>
              </a:p>
            </p:txBody>
          </p:sp>
          <p:sp>
            <p:nvSpPr>
              <p:cNvPr id="31" name="AutoShape 22">
                <a:extLst>
                  <a:ext uri="{FF2B5EF4-FFF2-40B4-BE49-F238E27FC236}">
                    <a16:creationId xmlns:a16="http://schemas.microsoft.com/office/drawing/2014/main" id="{7096E195-71CF-4AF0-BC16-D55DFFA01DD4}"/>
                  </a:ext>
                </a:extLst>
              </p:cNvPr>
              <p:cNvSpPr>
                <a:spLocks noChangeArrowheads="1"/>
              </p:cNvSpPr>
              <p:nvPr/>
            </p:nvSpPr>
            <p:spPr bwMode="auto">
              <a:xfrm>
                <a:off x="2304"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dirty="0">
                    <a:latin typeface="Times New Roman" panose="02020603050405020304" pitchFamily="18" charset="0"/>
                  </a:rPr>
                  <a:t>38</a:t>
                </a:r>
              </a:p>
            </p:txBody>
          </p:sp>
          <p:sp>
            <p:nvSpPr>
              <p:cNvPr id="32" name="AutoShape 23">
                <a:extLst>
                  <a:ext uri="{FF2B5EF4-FFF2-40B4-BE49-F238E27FC236}">
                    <a16:creationId xmlns:a16="http://schemas.microsoft.com/office/drawing/2014/main" id="{39AF47B3-E734-4250-A3DB-9C5A228C7050}"/>
                  </a:ext>
                </a:extLst>
              </p:cNvPr>
              <p:cNvSpPr>
                <a:spLocks noChangeArrowheads="1"/>
              </p:cNvSpPr>
              <p:nvPr/>
            </p:nvSpPr>
            <p:spPr bwMode="auto">
              <a:xfrm>
                <a:off x="2688"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37</a:t>
                </a:r>
              </a:p>
            </p:txBody>
          </p:sp>
        </p:grpSp>
        <p:sp>
          <p:nvSpPr>
            <p:cNvPr id="14" name="Line 24">
              <a:extLst>
                <a:ext uri="{FF2B5EF4-FFF2-40B4-BE49-F238E27FC236}">
                  <a16:creationId xmlns:a16="http://schemas.microsoft.com/office/drawing/2014/main" id="{8E3E5E33-FCD6-4C49-B8A3-EA9F7E1017AA}"/>
                </a:ext>
              </a:extLst>
            </p:cNvPr>
            <p:cNvSpPr>
              <a:spLocks noChangeShapeType="1"/>
            </p:cNvSpPr>
            <p:nvPr/>
          </p:nvSpPr>
          <p:spPr bwMode="auto">
            <a:xfrm flipV="1">
              <a:off x="864" y="2208"/>
              <a:ext cx="672" cy="912"/>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25">
              <a:extLst>
                <a:ext uri="{FF2B5EF4-FFF2-40B4-BE49-F238E27FC236}">
                  <a16:creationId xmlns:a16="http://schemas.microsoft.com/office/drawing/2014/main" id="{C6D1C0A1-72BB-4FC3-8104-B27B10457D95}"/>
                </a:ext>
              </a:extLst>
            </p:cNvPr>
            <p:cNvSpPr>
              <a:spLocks noChangeShapeType="1"/>
            </p:cNvSpPr>
            <p:nvPr/>
          </p:nvSpPr>
          <p:spPr bwMode="auto">
            <a:xfrm>
              <a:off x="864" y="3120"/>
              <a:ext cx="24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26">
              <a:extLst>
                <a:ext uri="{FF2B5EF4-FFF2-40B4-BE49-F238E27FC236}">
                  <a16:creationId xmlns:a16="http://schemas.microsoft.com/office/drawing/2014/main" id="{E1AC8695-3CDE-4FB1-89FD-95E2C646C1FA}"/>
                </a:ext>
              </a:extLst>
            </p:cNvPr>
            <p:cNvSpPr>
              <a:spLocks noChangeShapeType="1"/>
            </p:cNvSpPr>
            <p:nvPr/>
          </p:nvSpPr>
          <p:spPr bwMode="auto">
            <a:xfrm flipV="1">
              <a:off x="864" y="1872"/>
              <a:ext cx="0" cy="124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Text Box 27">
              <a:extLst>
                <a:ext uri="{FF2B5EF4-FFF2-40B4-BE49-F238E27FC236}">
                  <a16:creationId xmlns:a16="http://schemas.microsoft.com/office/drawing/2014/main" id="{596D3516-8D7C-4B5A-B1EF-A917251E5555}"/>
                </a:ext>
              </a:extLst>
            </p:cNvPr>
            <p:cNvSpPr txBox="1">
              <a:spLocks noChangeArrowheads="1"/>
            </p:cNvSpPr>
            <p:nvPr/>
          </p:nvSpPr>
          <p:spPr bwMode="auto">
            <a:xfrm>
              <a:off x="2823" y="3201"/>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000" dirty="0">
                  <a:latin typeface="Times New Roman" panose="02020603050405020304" pitchFamily="18" charset="0"/>
                </a:rPr>
                <a:t>时间</a:t>
              </a:r>
            </a:p>
          </p:txBody>
        </p:sp>
        <p:sp>
          <p:nvSpPr>
            <p:cNvPr id="18" name="Text Box 28">
              <a:extLst>
                <a:ext uri="{FF2B5EF4-FFF2-40B4-BE49-F238E27FC236}">
                  <a16:creationId xmlns:a16="http://schemas.microsoft.com/office/drawing/2014/main" id="{5DE8937D-BA4E-4E20-A8E1-8BFC5191713C}"/>
                </a:ext>
              </a:extLst>
            </p:cNvPr>
            <p:cNvSpPr txBox="1">
              <a:spLocks noChangeArrowheads="1"/>
            </p:cNvSpPr>
            <p:nvPr/>
          </p:nvSpPr>
          <p:spPr bwMode="auto">
            <a:xfrm>
              <a:off x="1758" y="1824"/>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400" dirty="0">
                  <a:latin typeface="Times New Roman" panose="02020603050405020304" pitchFamily="18" charset="0"/>
                </a:rPr>
                <a:t>产品</a:t>
              </a:r>
            </a:p>
          </p:txBody>
        </p:sp>
        <p:sp>
          <p:nvSpPr>
            <p:cNvPr id="19" name="Text Box 29">
              <a:extLst>
                <a:ext uri="{FF2B5EF4-FFF2-40B4-BE49-F238E27FC236}">
                  <a16:creationId xmlns:a16="http://schemas.microsoft.com/office/drawing/2014/main" id="{1D36E674-FDCE-4B05-943C-87D010CD6C5A}"/>
                </a:ext>
              </a:extLst>
            </p:cNvPr>
            <p:cNvSpPr txBox="1">
              <a:spLocks noChangeArrowheads="1"/>
            </p:cNvSpPr>
            <p:nvPr/>
          </p:nvSpPr>
          <p:spPr bwMode="auto">
            <a:xfrm>
              <a:off x="842" y="1824"/>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400" dirty="0">
                  <a:latin typeface="Times New Roman" panose="02020603050405020304" pitchFamily="18" charset="0"/>
                </a:rPr>
                <a:t>地区</a:t>
              </a:r>
            </a:p>
          </p:txBody>
        </p:sp>
        <p:sp>
          <p:nvSpPr>
            <p:cNvPr id="20" name="Text Box 30">
              <a:extLst>
                <a:ext uri="{FF2B5EF4-FFF2-40B4-BE49-F238E27FC236}">
                  <a16:creationId xmlns:a16="http://schemas.microsoft.com/office/drawing/2014/main" id="{433034A9-2B2D-44CD-94F4-067D8B07450A}"/>
                </a:ext>
              </a:extLst>
            </p:cNvPr>
            <p:cNvSpPr txBox="1">
              <a:spLocks noChangeArrowheads="1"/>
            </p:cNvSpPr>
            <p:nvPr/>
          </p:nvSpPr>
          <p:spPr bwMode="auto">
            <a:xfrm>
              <a:off x="864" y="3264"/>
              <a:ext cx="308" cy="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buFontTx/>
                <a:buNone/>
              </a:pPr>
              <a:r>
                <a:rPr kumimoji="1" lang="zh-CN" altLang="en-US" sz="2000">
                  <a:latin typeface="Times New Roman" panose="02020603050405020304" pitchFamily="18" charset="0"/>
                </a:rPr>
                <a:t>一季度</a:t>
              </a:r>
              <a:endParaRPr kumimoji="1" lang="zh-CN" altLang="en-US" sz="2400">
                <a:latin typeface="Times New Roman" panose="02020603050405020304" pitchFamily="18" charset="0"/>
              </a:endParaRPr>
            </a:p>
          </p:txBody>
        </p:sp>
        <p:sp>
          <p:nvSpPr>
            <p:cNvPr id="21" name="Text Box 31">
              <a:extLst>
                <a:ext uri="{FF2B5EF4-FFF2-40B4-BE49-F238E27FC236}">
                  <a16:creationId xmlns:a16="http://schemas.microsoft.com/office/drawing/2014/main" id="{61FA7407-89B4-44E2-9B69-853CB2B0DDCE}"/>
                </a:ext>
              </a:extLst>
            </p:cNvPr>
            <p:cNvSpPr txBox="1">
              <a:spLocks noChangeArrowheads="1"/>
            </p:cNvSpPr>
            <p:nvPr/>
          </p:nvSpPr>
          <p:spPr bwMode="auto">
            <a:xfrm>
              <a:off x="1296" y="3264"/>
              <a:ext cx="308" cy="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buFontTx/>
                <a:buNone/>
              </a:pPr>
              <a:r>
                <a:rPr kumimoji="1" lang="zh-CN" altLang="en-US" sz="2000">
                  <a:latin typeface="Times New Roman" panose="02020603050405020304" pitchFamily="18" charset="0"/>
                </a:rPr>
                <a:t>二季度</a:t>
              </a:r>
              <a:endParaRPr kumimoji="1" lang="zh-CN" altLang="en-US" sz="2400">
                <a:latin typeface="Times New Roman" panose="02020603050405020304" pitchFamily="18" charset="0"/>
              </a:endParaRPr>
            </a:p>
          </p:txBody>
        </p:sp>
        <p:sp>
          <p:nvSpPr>
            <p:cNvPr id="22" name="Text Box 32">
              <a:extLst>
                <a:ext uri="{FF2B5EF4-FFF2-40B4-BE49-F238E27FC236}">
                  <a16:creationId xmlns:a16="http://schemas.microsoft.com/office/drawing/2014/main" id="{DDF87895-E53E-423E-9427-D90E15B265F3}"/>
                </a:ext>
              </a:extLst>
            </p:cNvPr>
            <p:cNvSpPr txBox="1">
              <a:spLocks noChangeArrowheads="1"/>
            </p:cNvSpPr>
            <p:nvPr/>
          </p:nvSpPr>
          <p:spPr bwMode="auto">
            <a:xfrm>
              <a:off x="1680" y="3264"/>
              <a:ext cx="308" cy="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buFontTx/>
                <a:buNone/>
              </a:pPr>
              <a:r>
                <a:rPr kumimoji="1" lang="zh-CN" altLang="en-US" sz="2000">
                  <a:latin typeface="Times New Roman" panose="02020603050405020304" pitchFamily="18" charset="0"/>
                </a:rPr>
                <a:t>三季度</a:t>
              </a:r>
              <a:endParaRPr kumimoji="1" lang="zh-CN" altLang="en-US" sz="2400">
                <a:latin typeface="Times New Roman" panose="02020603050405020304" pitchFamily="18" charset="0"/>
              </a:endParaRPr>
            </a:p>
          </p:txBody>
        </p:sp>
        <p:sp>
          <p:nvSpPr>
            <p:cNvPr id="23" name="Text Box 33">
              <a:extLst>
                <a:ext uri="{FF2B5EF4-FFF2-40B4-BE49-F238E27FC236}">
                  <a16:creationId xmlns:a16="http://schemas.microsoft.com/office/drawing/2014/main" id="{978E8213-ADC5-45FE-A209-3B1BBDF3A20C}"/>
                </a:ext>
              </a:extLst>
            </p:cNvPr>
            <p:cNvSpPr txBox="1">
              <a:spLocks noChangeArrowheads="1"/>
            </p:cNvSpPr>
            <p:nvPr/>
          </p:nvSpPr>
          <p:spPr bwMode="auto">
            <a:xfrm>
              <a:off x="2064" y="3264"/>
              <a:ext cx="308" cy="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buFontTx/>
                <a:buNone/>
              </a:pPr>
              <a:r>
                <a:rPr kumimoji="1" lang="zh-CN" altLang="en-US" sz="2000">
                  <a:latin typeface="Times New Roman" panose="02020603050405020304" pitchFamily="18" charset="0"/>
                </a:rPr>
                <a:t>四季度</a:t>
              </a:r>
              <a:endParaRPr kumimoji="1" lang="zh-CN" altLang="en-US" sz="2400">
                <a:latin typeface="Times New Roman" panose="02020603050405020304" pitchFamily="18" charset="0"/>
              </a:endParaRPr>
            </a:p>
          </p:txBody>
        </p:sp>
        <p:sp>
          <p:nvSpPr>
            <p:cNvPr id="24" name="Text Box 34">
              <a:extLst>
                <a:ext uri="{FF2B5EF4-FFF2-40B4-BE49-F238E27FC236}">
                  <a16:creationId xmlns:a16="http://schemas.microsoft.com/office/drawing/2014/main" id="{F51A1E50-23AA-49B1-B135-DC0CCD565D0B}"/>
                </a:ext>
              </a:extLst>
            </p:cNvPr>
            <p:cNvSpPr txBox="1">
              <a:spLocks noChangeArrowheads="1"/>
            </p:cNvSpPr>
            <p:nvPr/>
          </p:nvSpPr>
          <p:spPr bwMode="auto">
            <a:xfrm>
              <a:off x="336" y="2496"/>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000">
                  <a:latin typeface="Times New Roman" panose="02020603050405020304" pitchFamily="18" charset="0"/>
                </a:rPr>
                <a:t>南京</a:t>
              </a:r>
              <a:endParaRPr kumimoji="1" lang="zh-CN" altLang="en-US" sz="2400">
                <a:latin typeface="Times New Roman" panose="02020603050405020304" pitchFamily="18" charset="0"/>
              </a:endParaRPr>
            </a:p>
          </p:txBody>
        </p:sp>
        <p:sp>
          <p:nvSpPr>
            <p:cNvPr id="25" name="Text Box 35">
              <a:extLst>
                <a:ext uri="{FF2B5EF4-FFF2-40B4-BE49-F238E27FC236}">
                  <a16:creationId xmlns:a16="http://schemas.microsoft.com/office/drawing/2014/main" id="{0DBA975A-4291-4212-A37A-E0616730021F}"/>
                </a:ext>
              </a:extLst>
            </p:cNvPr>
            <p:cNvSpPr txBox="1">
              <a:spLocks noChangeArrowheads="1"/>
            </p:cNvSpPr>
            <p:nvPr/>
          </p:nvSpPr>
          <p:spPr bwMode="auto">
            <a:xfrm>
              <a:off x="336" y="2832"/>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000">
                  <a:latin typeface="Times New Roman" panose="02020603050405020304" pitchFamily="18" charset="0"/>
                </a:rPr>
                <a:t>广州</a:t>
              </a:r>
              <a:endParaRPr kumimoji="1" lang="zh-CN" altLang="en-US" sz="2400">
                <a:latin typeface="Times New Roman" panose="02020603050405020304" pitchFamily="18" charset="0"/>
              </a:endParaRPr>
            </a:p>
          </p:txBody>
        </p:sp>
        <p:sp>
          <p:nvSpPr>
            <p:cNvPr id="26" name="Text Box 36">
              <a:extLst>
                <a:ext uri="{FF2B5EF4-FFF2-40B4-BE49-F238E27FC236}">
                  <a16:creationId xmlns:a16="http://schemas.microsoft.com/office/drawing/2014/main" id="{AB983660-0FDC-49B0-86D2-F3149ACD4162}"/>
                </a:ext>
              </a:extLst>
            </p:cNvPr>
            <p:cNvSpPr txBox="1">
              <a:spLocks noChangeArrowheads="1"/>
            </p:cNvSpPr>
            <p:nvPr/>
          </p:nvSpPr>
          <p:spPr bwMode="auto">
            <a:xfrm>
              <a:off x="2640" y="2832"/>
              <a:ext cx="37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1600" i="1">
                  <a:solidFill>
                    <a:schemeClr val="hlink"/>
                  </a:solidFill>
                  <a:latin typeface="Times New Roman" panose="02020603050405020304" pitchFamily="18" charset="0"/>
                </a:rPr>
                <a:t>手机</a:t>
              </a:r>
            </a:p>
          </p:txBody>
        </p:sp>
        <p:sp>
          <p:nvSpPr>
            <p:cNvPr id="27" name="Text Box 37">
              <a:extLst>
                <a:ext uri="{FF2B5EF4-FFF2-40B4-BE49-F238E27FC236}">
                  <a16:creationId xmlns:a16="http://schemas.microsoft.com/office/drawing/2014/main" id="{014177F8-E4BA-479F-9E63-25354A9BA701}"/>
                </a:ext>
              </a:extLst>
            </p:cNvPr>
            <p:cNvSpPr txBox="1">
              <a:spLocks noChangeArrowheads="1"/>
            </p:cNvSpPr>
            <p:nvPr/>
          </p:nvSpPr>
          <p:spPr bwMode="auto">
            <a:xfrm>
              <a:off x="2448" y="2993"/>
              <a:ext cx="37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1600" i="1">
                  <a:solidFill>
                    <a:schemeClr val="hlink"/>
                  </a:solidFill>
                  <a:latin typeface="Times New Roman" panose="02020603050405020304" pitchFamily="18" charset="0"/>
                </a:rPr>
                <a:t>空调</a:t>
              </a:r>
              <a:endParaRPr kumimoji="1" lang="zh-CN" altLang="en-US" sz="2400" i="1">
                <a:latin typeface="Times New Roman" panose="02020603050405020304" pitchFamily="18" charset="0"/>
              </a:endParaRPr>
            </a:p>
          </p:txBody>
        </p:sp>
        <p:sp>
          <p:nvSpPr>
            <p:cNvPr id="28" name="Line 38">
              <a:extLst>
                <a:ext uri="{FF2B5EF4-FFF2-40B4-BE49-F238E27FC236}">
                  <a16:creationId xmlns:a16="http://schemas.microsoft.com/office/drawing/2014/main" id="{C8608A61-EF94-406E-9EE4-83C5D918E3D6}"/>
                </a:ext>
              </a:extLst>
            </p:cNvPr>
            <p:cNvSpPr>
              <a:spLocks noChangeShapeType="1"/>
            </p:cNvSpPr>
            <p:nvPr/>
          </p:nvSpPr>
          <p:spPr bwMode="auto">
            <a:xfrm flipV="1">
              <a:off x="1536" y="1824"/>
              <a:ext cx="288" cy="384"/>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2" name="Group 40">
            <a:extLst>
              <a:ext uri="{FF2B5EF4-FFF2-40B4-BE49-F238E27FC236}">
                <a16:creationId xmlns:a16="http://schemas.microsoft.com/office/drawing/2014/main" id="{6F247351-6063-44DF-8CA1-8B13083569E0}"/>
              </a:ext>
            </a:extLst>
          </p:cNvPr>
          <p:cNvGrpSpPr>
            <a:grpSpLocks/>
          </p:cNvGrpSpPr>
          <p:nvPr/>
        </p:nvGrpSpPr>
        <p:grpSpPr bwMode="auto">
          <a:xfrm>
            <a:off x="4335458" y="4140176"/>
            <a:ext cx="7639448" cy="2438400"/>
            <a:chOff x="0" y="2784"/>
            <a:chExt cx="5760" cy="1536"/>
          </a:xfrm>
        </p:grpSpPr>
        <p:grpSp>
          <p:nvGrpSpPr>
            <p:cNvPr id="43" name="Group 41">
              <a:extLst>
                <a:ext uri="{FF2B5EF4-FFF2-40B4-BE49-F238E27FC236}">
                  <a16:creationId xmlns:a16="http://schemas.microsoft.com/office/drawing/2014/main" id="{D0AEE709-F36D-4F3E-9120-7739109DA79D}"/>
                </a:ext>
              </a:extLst>
            </p:cNvPr>
            <p:cNvGrpSpPr>
              <a:grpSpLocks/>
            </p:cNvGrpSpPr>
            <p:nvPr/>
          </p:nvGrpSpPr>
          <p:grpSpPr bwMode="auto">
            <a:xfrm>
              <a:off x="528" y="3168"/>
              <a:ext cx="1776" cy="912"/>
              <a:chOff x="528" y="3168"/>
              <a:chExt cx="1776" cy="912"/>
            </a:xfrm>
          </p:grpSpPr>
          <p:grpSp>
            <p:nvGrpSpPr>
              <p:cNvPr id="98" name="Group 42">
                <a:extLst>
                  <a:ext uri="{FF2B5EF4-FFF2-40B4-BE49-F238E27FC236}">
                    <a16:creationId xmlns:a16="http://schemas.microsoft.com/office/drawing/2014/main" id="{6602E958-AC56-4D5C-A3FC-A8639C4947B5}"/>
                  </a:ext>
                </a:extLst>
              </p:cNvPr>
              <p:cNvGrpSpPr>
                <a:grpSpLocks/>
              </p:cNvGrpSpPr>
              <p:nvPr/>
            </p:nvGrpSpPr>
            <p:grpSpPr bwMode="auto">
              <a:xfrm>
                <a:off x="624" y="3168"/>
                <a:ext cx="528" cy="816"/>
                <a:chOff x="2784" y="2256"/>
                <a:chExt cx="528" cy="816"/>
              </a:xfrm>
            </p:grpSpPr>
            <p:sp>
              <p:nvSpPr>
                <p:cNvPr id="117" name="AutoShape 43">
                  <a:extLst>
                    <a:ext uri="{FF2B5EF4-FFF2-40B4-BE49-F238E27FC236}">
                      <a16:creationId xmlns:a16="http://schemas.microsoft.com/office/drawing/2014/main" id="{944C97E9-2BEE-4C7A-B37E-FECBFBD9631E}"/>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118" name="AutoShape 44">
                  <a:extLst>
                    <a:ext uri="{FF2B5EF4-FFF2-40B4-BE49-F238E27FC236}">
                      <a16:creationId xmlns:a16="http://schemas.microsoft.com/office/drawing/2014/main" id="{109ED69A-C140-4B93-8D43-61DEA497C439}"/>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99" name="Group 45">
                <a:extLst>
                  <a:ext uri="{FF2B5EF4-FFF2-40B4-BE49-F238E27FC236}">
                    <a16:creationId xmlns:a16="http://schemas.microsoft.com/office/drawing/2014/main" id="{0E40515C-FEDB-47B6-A395-1052102C4272}"/>
                  </a:ext>
                </a:extLst>
              </p:cNvPr>
              <p:cNvGrpSpPr>
                <a:grpSpLocks/>
              </p:cNvGrpSpPr>
              <p:nvPr/>
            </p:nvGrpSpPr>
            <p:grpSpPr bwMode="auto">
              <a:xfrm>
                <a:off x="1008" y="3168"/>
                <a:ext cx="528" cy="816"/>
                <a:chOff x="2784" y="2256"/>
                <a:chExt cx="528" cy="816"/>
              </a:xfrm>
            </p:grpSpPr>
            <p:sp>
              <p:nvSpPr>
                <p:cNvPr id="115" name="AutoShape 46">
                  <a:extLst>
                    <a:ext uri="{FF2B5EF4-FFF2-40B4-BE49-F238E27FC236}">
                      <a16:creationId xmlns:a16="http://schemas.microsoft.com/office/drawing/2014/main" id="{3296C307-E68C-4347-A1C2-DA68EC0DA10A}"/>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116" name="AutoShape 47">
                  <a:extLst>
                    <a:ext uri="{FF2B5EF4-FFF2-40B4-BE49-F238E27FC236}">
                      <a16:creationId xmlns:a16="http://schemas.microsoft.com/office/drawing/2014/main" id="{D490C07B-063F-4357-A0D4-1BD9C4D071B0}"/>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100" name="Group 48">
                <a:extLst>
                  <a:ext uri="{FF2B5EF4-FFF2-40B4-BE49-F238E27FC236}">
                    <a16:creationId xmlns:a16="http://schemas.microsoft.com/office/drawing/2014/main" id="{9DC88F87-6BC6-45B1-A5E1-8A24DECBFEA2}"/>
                  </a:ext>
                </a:extLst>
              </p:cNvPr>
              <p:cNvGrpSpPr>
                <a:grpSpLocks/>
              </p:cNvGrpSpPr>
              <p:nvPr/>
            </p:nvGrpSpPr>
            <p:grpSpPr bwMode="auto">
              <a:xfrm>
                <a:off x="1392" y="3168"/>
                <a:ext cx="528" cy="816"/>
                <a:chOff x="2784" y="2256"/>
                <a:chExt cx="528" cy="816"/>
              </a:xfrm>
            </p:grpSpPr>
            <p:sp>
              <p:nvSpPr>
                <p:cNvPr id="113" name="AutoShape 49">
                  <a:extLst>
                    <a:ext uri="{FF2B5EF4-FFF2-40B4-BE49-F238E27FC236}">
                      <a16:creationId xmlns:a16="http://schemas.microsoft.com/office/drawing/2014/main" id="{789BAF31-F1C7-4E76-9E19-3FC6F394BE28}"/>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114" name="AutoShape 50">
                  <a:extLst>
                    <a:ext uri="{FF2B5EF4-FFF2-40B4-BE49-F238E27FC236}">
                      <a16:creationId xmlns:a16="http://schemas.microsoft.com/office/drawing/2014/main" id="{FA6B7672-735F-42CE-8FC4-7F1C188444C0}"/>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101" name="Group 51">
                <a:extLst>
                  <a:ext uri="{FF2B5EF4-FFF2-40B4-BE49-F238E27FC236}">
                    <a16:creationId xmlns:a16="http://schemas.microsoft.com/office/drawing/2014/main" id="{912927CA-DC7A-4BC2-AD2B-04295AA477E7}"/>
                  </a:ext>
                </a:extLst>
              </p:cNvPr>
              <p:cNvGrpSpPr>
                <a:grpSpLocks/>
              </p:cNvGrpSpPr>
              <p:nvPr/>
            </p:nvGrpSpPr>
            <p:grpSpPr bwMode="auto">
              <a:xfrm>
                <a:off x="1776" y="3168"/>
                <a:ext cx="528" cy="816"/>
                <a:chOff x="2784" y="2256"/>
                <a:chExt cx="528" cy="816"/>
              </a:xfrm>
            </p:grpSpPr>
            <p:sp>
              <p:nvSpPr>
                <p:cNvPr id="111" name="AutoShape 52">
                  <a:extLst>
                    <a:ext uri="{FF2B5EF4-FFF2-40B4-BE49-F238E27FC236}">
                      <a16:creationId xmlns:a16="http://schemas.microsoft.com/office/drawing/2014/main" id="{4635B1C2-EAE0-474D-AD83-268004CCFB88}"/>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112" name="AutoShape 53">
                  <a:extLst>
                    <a:ext uri="{FF2B5EF4-FFF2-40B4-BE49-F238E27FC236}">
                      <a16:creationId xmlns:a16="http://schemas.microsoft.com/office/drawing/2014/main" id="{E3065AAC-5D94-4999-B67F-01F0C4C51F43}"/>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sp>
            <p:nvSpPr>
              <p:cNvPr id="102" name="AutoShape 54">
                <a:extLst>
                  <a:ext uri="{FF2B5EF4-FFF2-40B4-BE49-F238E27FC236}">
                    <a16:creationId xmlns:a16="http://schemas.microsoft.com/office/drawing/2014/main" id="{B612E146-F6E2-417E-ACF7-B69BF1057574}"/>
                  </a:ext>
                </a:extLst>
              </p:cNvPr>
              <p:cNvSpPr>
                <a:spLocks noChangeArrowheads="1"/>
              </p:cNvSpPr>
              <p:nvPr/>
            </p:nvSpPr>
            <p:spPr bwMode="auto">
              <a:xfrm>
                <a:off x="528" y="3600"/>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6</a:t>
                </a:r>
              </a:p>
            </p:txBody>
          </p:sp>
          <p:sp>
            <p:nvSpPr>
              <p:cNvPr id="103" name="AutoShape 55">
                <a:extLst>
                  <a:ext uri="{FF2B5EF4-FFF2-40B4-BE49-F238E27FC236}">
                    <a16:creationId xmlns:a16="http://schemas.microsoft.com/office/drawing/2014/main" id="{1292C974-4190-4018-A7FD-FB3C765DBBEF}"/>
                  </a:ext>
                </a:extLst>
              </p:cNvPr>
              <p:cNvSpPr>
                <a:spLocks noChangeArrowheads="1"/>
              </p:cNvSpPr>
              <p:nvPr/>
            </p:nvSpPr>
            <p:spPr bwMode="auto">
              <a:xfrm>
                <a:off x="912" y="3600"/>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6</a:t>
                </a:r>
              </a:p>
            </p:txBody>
          </p:sp>
          <p:sp>
            <p:nvSpPr>
              <p:cNvPr id="104" name="AutoShape 56">
                <a:extLst>
                  <a:ext uri="{FF2B5EF4-FFF2-40B4-BE49-F238E27FC236}">
                    <a16:creationId xmlns:a16="http://schemas.microsoft.com/office/drawing/2014/main" id="{ABDCABE7-0B74-4239-82D9-48F4A9EA044B}"/>
                  </a:ext>
                </a:extLst>
              </p:cNvPr>
              <p:cNvSpPr>
                <a:spLocks noChangeArrowheads="1"/>
              </p:cNvSpPr>
              <p:nvPr/>
            </p:nvSpPr>
            <p:spPr bwMode="auto">
              <a:xfrm>
                <a:off x="1296" y="3600"/>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8</a:t>
                </a:r>
              </a:p>
            </p:txBody>
          </p:sp>
          <p:sp>
            <p:nvSpPr>
              <p:cNvPr id="105" name="AutoShape 57">
                <a:extLst>
                  <a:ext uri="{FF2B5EF4-FFF2-40B4-BE49-F238E27FC236}">
                    <a16:creationId xmlns:a16="http://schemas.microsoft.com/office/drawing/2014/main" id="{EFF72C71-101D-4078-8E8B-8119A06CCB07}"/>
                  </a:ext>
                </a:extLst>
              </p:cNvPr>
              <p:cNvSpPr>
                <a:spLocks noChangeArrowheads="1"/>
              </p:cNvSpPr>
              <p:nvPr/>
            </p:nvSpPr>
            <p:spPr bwMode="auto">
              <a:xfrm>
                <a:off x="1680" y="3600"/>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8</a:t>
                </a:r>
              </a:p>
            </p:txBody>
          </p:sp>
          <p:grpSp>
            <p:nvGrpSpPr>
              <p:cNvPr id="106" name="Group 58">
                <a:extLst>
                  <a:ext uri="{FF2B5EF4-FFF2-40B4-BE49-F238E27FC236}">
                    <a16:creationId xmlns:a16="http://schemas.microsoft.com/office/drawing/2014/main" id="{41A1004A-E56B-4586-8457-7343252D9C66}"/>
                  </a:ext>
                </a:extLst>
              </p:cNvPr>
              <p:cNvGrpSpPr>
                <a:grpSpLocks/>
              </p:cNvGrpSpPr>
              <p:nvPr/>
            </p:nvGrpSpPr>
            <p:grpSpPr bwMode="auto">
              <a:xfrm>
                <a:off x="528" y="3264"/>
                <a:ext cx="1680" cy="480"/>
                <a:chOff x="1536" y="2688"/>
                <a:chExt cx="1680" cy="480"/>
              </a:xfrm>
            </p:grpSpPr>
            <p:sp>
              <p:nvSpPr>
                <p:cNvPr id="107" name="AutoShape 59">
                  <a:extLst>
                    <a:ext uri="{FF2B5EF4-FFF2-40B4-BE49-F238E27FC236}">
                      <a16:creationId xmlns:a16="http://schemas.microsoft.com/office/drawing/2014/main" id="{7D0F63DD-149D-4C1E-B147-2BB59AD5B68C}"/>
                    </a:ext>
                  </a:extLst>
                </p:cNvPr>
                <p:cNvSpPr>
                  <a:spLocks noChangeArrowheads="1"/>
                </p:cNvSpPr>
                <p:nvPr/>
              </p:nvSpPr>
              <p:spPr bwMode="auto">
                <a:xfrm>
                  <a:off x="1536"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17</a:t>
                  </a:r>
                </a:p>
              </p:txBody>
            </p:sp>
            <p:sp>
              <p:nvSpPr>
                <p:cNvPr id="108" name="AutoShape 60">
                  <a:extLst>
                    <a:ext uri="{FF2B5EF4-FFF2-40B4-BE49-F238E27FC236}">
                      <a16:creationId xmlns:a16="http://schemas.microsoft.com/office/drawing/2014/main" id="{521315AC-AFAA-4A44-8D1E-0935BA8E199E}"/>
                    </a:ext>
                  </a:extLst>
                </p:cNvPr>
                <p:cNvSpPr>
                  <a:spLocks noChangeArrowheads="1"/>
                </p:cNvSpPr>
                <p:nvPr/>
              </p:nvSpPr>
              <p:spPr bwMode="auto">
                <a:xfrm>
                  <a:off x="1920"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16</a:t>
                  </a:r>
                </a:p>
              </p:txBody>
            </p:sp>
            <p:sp>
              <p:nvSpPr>
                <p:cNvPr id="109" name="AutoShape 61">
                  <a:extLst>
                    <a:ext uri="{FF2B5EF4-FFF2-40B4-BE49-F238E27FC236}">
                      <a16:creationId xmlns:a16="http://schemas.microsoft.com/office/drawing/2014/main" id="{D93900DA-D22F-4FF9-8087-20541F7F6DE7}"/>
                    </a:ext>
                  </a:extLst>
                </p:cNvPr>
                <p:cNvSpPr>
                  <a:spLocks noChangeArrowheads="1"/>
                </p:cNvSpPr>
                <p:nvPr/>
              </p:nvSpPr>
              <p:spPr bwMode="auto">
                <a:xfrm>
                  <a:off x="2304"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14</a:t>
                  </a:r>
                </a:p>
              </p:txBody>
            </p:sp>
            <p:sp>
              <p:nvSpPr>
                <p:cNvPr id="110" name="AutoShape 62">
                  <a:extLst>
                    <a:ext uri="{FF2B5EF4-FFF2-40B4-BE49-F238E27FC236}">
                      <a16:creationId xmlns:a16="http://schemas.microsoft.com/office/drawing/2014/main" id="{91FF1D17-9625-483F-869D-12E3375A3E4C}"/>
                    </a:ext>
                  </a:extLst>
                </p:cNvPr>
                <p:cNvSpPr>
                  <a:spLocks noChangeArrowheads="1"/>
                </p:cNvSpPr>
                <p:nvPr/>
              </p:nvSpPr>
              <p:spPr bwMode="auto">
                <a:xfrm>
                  <a:off x="2688"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13</a:t>
                  </a:r>
                </a:p>
              </p:txBody>
            </p:sp>
          </p:grpSp>
        </p:grpSp>
        <p:sp>
          <p:nvSpPr>
            <p:cNvPr id="44" name="Line 63">
              <a:extLst>
                <a:ext uri="{FF2B5EF4-FFF2-40B4-BE49-F238E27FC236}">
                  <a16:creationId xmlns:a16="http://schemas.microsoft.com/office/drawing/2014/main" id="{615F0CE2-10A1-4EF6-BAA8-E9FAB529D6EA}"/>
                </a:ext>
              </a:extLst>
            </p:cNvPr>
            <p:cNvSpPr>
              <a:spLocks noChangeShapeType="1"/>
            </p:cNvSpPr>
            <p:nvPr/>
          </p:nvSpPr>
          <p:spPr bwMode="auto">
            <a:xfrm flipV="1">
              <a:off x="528" y="3168"/>
              <a:ext cx="672" cy="912"/>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64">
              <a:extLst>
                <a:ext uri="{FF2B5EF4-FFF2-40B4-BE49-F238E27FC236}">
                  <a16:creationId xmlns:a16="http://schemas.microsoft.com/office/drawing/2014/main" id="{A4C8DF59-9351-4CEB-A874-74E25235487A}"/>
                </a:ext>
              </a:extLst>
            </p:cNvPr>
            <p:cNvSpPr>
              <a:spLocks noChangeShapeType="1"/>
            </p:cNvSpPr>
            <p:nvPr/>
          </p:nvSpPr>
          <p:spPr bwMode="auto">
            <a:xfrm flipV="1">
              <a:off x="528" y="2784"/>
              <a:ext cx="0" cy="124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Text Box 65">
              <a:extLst>
                <a:ext uri="{FF2B5EF4-FFF2-40B4-BE49-F238E27FC236}">
                  <a16:creationId xmlns:a16="http://schemas.microsoft.com/office/drawing/2014/main" id="{362D767E-03C2-4A1A-8D1F-D09BC69374EA}"/>
                </a:ext>
              </a:extLst>
            </p:cNvPr>
            <p:cNvSpPr txBox="1">
              <a:spLocks noChangeArrowheads="1"/>
            </p:cNvSpPr>
            <p:nvPr/>
          </p:nvSpPr>
          <p:spPr bwMode="auto">
            <a:xfrm>
              <a:off x="5256" y="4032"/>
              <a:ext cx="5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400">
                  <a:latin typeface="Times New Roman" panose="02020603050405020304" pitchFamily="18" charset="0"/>
                </a:rPr>
                <a:t>时间</a:t>
              </a:r>
            </a:p>
          </p:txBody>
        </p:sp>
        <p:sp>
          <p:nvSpPr>
            <p:cNvPr id="47" name="Text Box 66">
              <a:extLst>
                <a:ext uri="{FF2B5EF4-FFF2-40B4-BE49-F238E27FC236}">
                  <a16:creationId xmlns:a16="http://schemas.microsoft.com/office/drawing/2014/main" id="{3D8A2027-29D9-4E33-ADED-622EF5439A3B}"/>
                </a:ext>
              </a:extLst>
            </p:cNvPr>
            <p:cNvSpPr txBox="1">
              <a:spLocks noChangeArrowheads="1"/>
            </p:cNvSpPr>
            <p:nvPr/>
          </p:nvSpPr>
          <p:spPr bwMode="auto">
            <a:xfrm>
              <a:off x="0" y="3456"/>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000">
                  <a:latin typeface="Times New Roman" panose="02020603050405020304" pitchFamily="18" charset="0"/>
                </a:rPr>
                <a:t>南京</a:t>
              </a:r>
              <a:endParaRPr kumimoji="1" lang="zh-CN" altLang="en-US" sz="2400">
                <a:latin typeface="Times New Roman" panose="02020603050405020304" pitchFamily="18" charset="0"/>
              </a:endParaRPr>
            </a:p>
          </p:txBody>
        </p:sp>
        <p:sp>
          <p:nvSpPr>
            <p:cNvPr id="48" name="Text Box 67">
              <a:extLst>
                <a:ext uri="{FF2B5EF4-FFF2-40B4-BE49-F238E27FC236}">
                  <a16:creationId xmlns:a16="http://schemas.microsoft.com/office/drawing/2014/main" id="{1C0CCB05-789A-4B42-A361-84428A1D69B6}"/>
                </a:ext>
              </a:extLst>
            </p:cNvPr>
            <p:cNvSpPr txBox="1">
              <a:spLocks noChangeArrowheads="1"/>
            </p:cNvSpPr>
            <p:nvPr/>
          </p:nvSpPr>
          <p:spPr bwMode="auto">
            <a:xfrm>
              <a:off x="0" y="3792"/>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000">
                  <a:latin typeface="Times New Roman" panose="02020603050405020304" pitchFamily="18" charset="0"/>
                </a:rPr>
                <a:t>广州</a:t>
              </a:r>
              <a:endParaRPr kumimoji="1" lang="zh-CN" altLang="en-US" sz="2400">
                <a:latin typeface="Times New Roman" panose="02020603050405020304" pitchFamily="18" charset="0"/>
              </a:endParaRPr>
            </a:p>
          </p:txBody>
        </p:sp>
        <p:sp>
          <p:nvSpPr>
            <p:cNvPr id="49" name="Text Box 68">
              <a:extLst>
                <a:ext uri="{FF2B5EF4-FFF2-40B4-BE49-F238E27FC236}">
                  <a16:creationId xmlns:a16="http://schemas.microsoft.com/office/drawing/2014/main" id="{BF85D817-BA0F-48A3-93FF-5C7B49E50B2A}"/>
                </a:ext>
              </a:extLst>
            </p:cNvPr>
            <p:cNvSpPr txBox="1">
              <a:spLocks noChangeArrowheads="1"/>
            </p:cNvSpPr>
            <p:nvPr/>
          </p:nvSpPr>
          <p:spPr bwMode="auto">
            <a:xfrm>
              <a:off x="5390" y="3792"/>
              <a:ext cx="37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1600" i="1">
                  <a:solidFill>
                    <a:schemeClr val="hlink"/>
                  </a:solidFill>
                  <a:latin typeface="Times New Roman" panose="02020603050405020304" pitchFamily="18" charset="0"/>
                </a:rPr>
                <a:t>手机</a:t>
              </a:r>
            </a:p>
          </p:txBody>
        </p:sp>
        <p:sp>
          <p:nvSpPr>
            <p:cNvPr id="50" name="Line 69">
              <a:extLst>
                <a:ext uri="{FF2B5EF4-FFF2-40B4-BE49-F238E27FC236}">
                  <a16:creationId xmlns:a16="http://schemas.microsoft.com/office/drawing/2014/main" id="{369C47EE-D924-4A8F-9042-CAA4B8D3C982}"/>
                </a:ext>
              </a:extLst>
            </p:cNvPr>
            <p:cNvSpPr>
              <a:spLocks noChangeShapeType="1"/>
            </p:cNvSpPr>
            <p:nvPr/>
          </p:nvSpPr>
          <p:spPr bwMode="auto">
            <a:xfrm flipV="1">
              <a:off x="1200" y="2784"/>
              <a:ext cx="288" cy="384"/>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 name="Group 70">
              <a:extLst>
                <a:ext uri="{FF2B5EF4-FFF2-40B4-BE49-F238E27FC236}">
                  <a16:creationId xmlns:a16="http://schemas.microsoft.com/office/drawing/2014/main" id="{93FBFF59-32BC-4BFA-9DC2-FDDC184C071E}"/>
                </a:ext>
              </a:extLst>
            </p:cNvPr>
            <p:cNvGrpSpPr>
              <a:grpSpLocks/>
            </p:cNvGrpSpPr>
            <p:nvPr/>
          </p:nvGrpSpPr>
          <p:grpSpPr bwMode="auto">
            <a:xfrm>
              <a:off x="2064" y="3168"/>
              <a:ext cx="1776" cy="912"/>
              <a:chOff x="528" y="3168"/>
              <a:chExt cx="1776" cy="912"/>
            </a:xfrm>
          </p:grpSpPr>
          <p:grpSp>
            <p:nvGrpSpPr>
              <p:cNvPr id="77" name="Group 71">
                <a:extLst>
                  <a:ext uri="{FF2B5EF4-FFF2-40B4-BE49-F238E27FC236}">
                    <a16:creationId xmlns:a16="http://schemas.microsoft.com/office/drawing/2014/main" id="{8116D7DB-9AA4-4BB6-911D-82BECCFAF948}"/>
                  </a:ext>
                </a:extLst>
              </p:cNvPr>
              <p:cNvGrpSpPr>
                <a:grpSpLocks/>
              </p:cNvGrpSpPr>
              <p:nvPr/>
            </p:nvGrpSpPr>
            <p:grpSpPr bwMode="auto">
              <a:xfrm>
                <a:off x="624" y="3168"/>
                <a:ext cx="528" cy="816"/>
                <a:chOff x="2784" y="2256"/>
                <a:chExt cx="528" cy="816"/>
              </a:xfrm>
            </p:grpSpPr>
            <p:sp>
              <p:nvSpPr>
                <p:cNvPr id="96" name="AutoShape 72">
                  <a:extLst>
                    <a:ext uri="{FF2B5EF4-FFF2-40B4-BE49-F238E27FC236}">
                      <a16:creationId xmlns:a16="http://schemas.microsoft.com/office/drawing/2014/main" id="{D21B1ED2-C18E-44DF-B791-AFDF0E76D645}"/>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97" name="AutoShape 73">
                  <a:extLst>
                    <a:ext uri="{FF2B5EF4-FFF2-40B4-BE49-F238E27FC236}">
                      <a16:creationId xmlns:a16="http://schemas.microsoft.com/office/drawing/2014/main" id="{5C9AB931-357A-4ADA-8C00-45BAA53DBA42}"/>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78" name="Group 74">
                <a:extLst>
                  <a:ext uri="{FF2B5EF4-FFF2-40B4-BE49-F238E27FC236}">
                    <a16:creationId xmlns:a16="http://schemas.microsoft.com/office/drawing/2014/main" id="{76F64E86-7273-4A6C-AB1F-C8376B5FC19E}"/>
                  </a:ext>
                </a:extLst>
              </p:cNvPr>
              <p:cNvGrpSpPr>
                <a:grpSpLocks/>
              </p:cNvGrpSpPr>
              <p:nvPr/>
            </p:nvGrpSpPr>
            <p:grpSpPr bwMode="auto">
              <a:xfrm>
                <a:off x="1008" y="3168"/>
                <a:ext cx="528" cy="816"/>
                <a:chOff x="2784" y="2256"/>
                <a:chExt cx="528" cy="816"/>
              </a:xfrm>
            </p:grpSpPr>
            <p:sp>
              <p:nvSpPr>
                <p:cNvPr id="94" name="AutoShape 75">
                  <a:extLst>
                    <a:ext uri="{FF2B5EF4-FFF2-40B4-BE49-F238E27FC236}">
                      <a16:creationId xmlns:a16="http://schemas.microsoft.com/office/drawing/2014/main" id="{5EEF8628-97BD-4728-9B6D-53162F4B6652}"/>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95" name="AutoShape 76">
                  <a:extLst>
                    <a:ext uri="{FF2B5EF4-FFF2-40B4-BE49-F238E27FC236}">
                      <a16:creationId xmlns:a16="http://schemas.microsoft.com/office/drawing/2014/main" id="{C7BF75E3-D075-4A23-8412-248CF4E93CCE}"/>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79" name="Group 77">
                <a:extLst>
                  <a:ext uri="{FF2B5EF4-FFF2-40B4-BE49-F238E27FC236}">
                    <a16:creationId xmlns:a16="http://schemas.microsoft.com/office/drawing/2014/main" id="{26E6CF09-AA4F-4679-8D48-713517373F11}"/>
                  </a:ext>
                </a:extLst>
              </p:cNvPr>
              <p:cNvGrpSpPr>
                <a:grpSpLocks/>
              </p:cNvGrpSpPr>
              <p:nvPr/>
            </p:nvGrpSpPr>
            <p:grpSpPr bwMode="auto">
              <a:xfrm>
                <a:off x="1392" y="3168"/>
                <a:ext cx="528" cy="816"/>
                <a:chOff x="2784" y="2256"/>
                <a:chExt cx="528" cy="816"/>
              </a:xfrm>
            </p:grpSpPr>
            <p:sp>
              <p:nvSpPr>
                <p:cNvPr id="92" name="AutoShape 78">
                  <a:extLst>
                    <a:ext uri="{FF2B5EF4-FFF2-40B4-BE49-F238E27FC236}">
                      <a16:creationId xmlns:a16="http://schemas.microsoft.com/office/drawing/2014/main" id="{91F0301B-52B2-4C3B-AB5C-A4A02C475154}"/>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93" name="AutoShape 79">
                  <a:extLst>
                    <a:ext uri="{FF2B5EF4-FFF2-40B4-BE49-F238E27FC236}">
                      <a16:creationId xmlns:a16="http://schemas.microsoft.com/office/drawing/2014/main" id="{10ABD175-4C94-4250-9BD5-C0E04C5670BC}"/>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80" name="Group 80">
                <a:extLst>
                  <a:ext uri="{FF2B5EF4-FFF2-40B4-BE49-F238E27FC236}">
                    <a16:creationId xmlns:a16="http://schemas.microsoft.com/office/drawing/2014/main" id="{872AC856-8FD4-4B1D-8D69-010FFAC98DE5}"/>
                  </a:ext>
                </a:extLst>
              </p:cNvPr>
              <p:cNvGrpSpPr>
                <a:grpSpLocks/>
              </p:cNvGrpSpPr>
              <p:nvPr/>
            </p:nvGrpSpPr>
            <p:grpSpPr bwMode="auto">
              <a:xfrm>
                <a:off x="1776" y="3168"/>
                <a:ext cx="528" cy="816"/>
                <a:chOff x="2784" y="2256"/>
                <a:chExt cx="528" cy="816"/>
              </a:xfrm>
            </p:grpSpPr>
            <p:sp>
              <p:nvSpPr>
                <p:cNvPr id="90" name="AutoShape 81">
                  <a:extLst>
                    <a:ext uri="{FF2B5EF4-FFF2-40B4-BE49-F238E27FC236}">
                      <a16:creationId xmlns:a16="http://schemas.microsoft.com/office/drawing/2014/main" id="{3DDA8E3A-CDE3-4590-94B2-F44850433AF0}"/>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91" name="AutoShape 82">
                  <a:extLst>
                    <a:ext uri="{FF2B5EF4-FFF2-40B4-BE49-F238E27FC236}">
                      <a16:creationId xmlns:a16="http://schemas.microsoft.com/office/drawing/2014/main" id="{2D75063C-DCED-4C4D-B17A-B08089428B62}"/>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sp>
            <p:nvSpPr>
              <p:cNvPr id="81" name="AutoShape 83">
                <a:extLst>
                  <a:ext uri="{FF2B5EF4-FFF2-40B4-BE49-F238E27FC236}">
                    <a16:creationId xmlns:a16="http://schemas.microsoft.com/office/drawing/2014/main" id="{A465F332-317C-4A1D-B939-61679AAA8BF7}"/>
                  </a:ext>
                </a:extLst>
              </p:cNvPr>
              <p:cNvSpPr>
                <a:spLocks noChangeArrowheads="1"/>
              </p:cNvSpPr>
              <p:nvPr/>
            </p:nvSpPr>
            <p:spPr bwMode="auto">
              <a:xfrm>
                <a:off x="528" y="3600"/>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8</a:t>
                </a:r>
              </a:p>
            </p:txBody>
          </p:sp>
          <p:sp>
            <p:nvSpPr>
              <p:cNvPr id="82" name="AutoShape 84">
                <a:extLst>
                  <a:ext uri="{FF2B5EF4-FFF2-40B4-BE49-F238E27FC236}">
                    <a16:creationId xmlns:a16="http://schemas.microsoft.com/office/drawing/2014/main" id="{4298F552-5769-4F8A-8828-6220A8365623}"/>
                  </a:ext>
                </a:extLst>
              </p:cNvPr>
              <p:cNvSpPr>
                <a:spLocks noChangeArrowheads="1"/>
              </p:cNvSpPr>
              <p:nvPr/>
            </p:nvSpPr>
            <p:spPr bwMode="auto">
              <a:xfrm>
                <a:off x="912" y="3600"/>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13</a:t>
                </a:r>
              </a:p>
            </p:txBody>
          </p:sp>
          <p:sp>
            <p:nvSpPr>
              <p:cNvPr id="83" name="AutoShape 85">
                <a:extLst>
                  <a:ext uri="{FF2B5EF4-FFF2-40B4-BE49-F238E27FC236}">
                    <a16:creationId xmlns:a16="http://schemas.microsoft.com/office/drawing/2014/main" id="{1E233AC4-2347-4AF7-93A2-992D75CCD785}"/>
                  </a:ext>
                </a:extLst>
              </p:cNvPr>
              <p:cNvSpPr>
                <a:spLocks noChangeArrowheads="1"/>
              </p:cNvSpPr>
              <p:nvPr/>
            </p:nvSpPr>
            <p:spPr bwMode="auto">
              <a:xfrm>
                <a:off x="1296" y="3600"/>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11</a:t>
                </a:r>
              </a:p>
            </p:txBody>
          </p:sp>
          <p:sp>
            <p:nvSpPr>
              <p:cNvPr id="84" name="AutoShape 86">
                <a:extLst>
                  <a:ext uri="{FF2B5EF4-FFF2-40B4-BE49-F238E27FC236}">
                    <a16:creationId xmlns:a16="http://schemas.microsoft.com/office/drawing/2014/main" id="{E605E610-2EE2-449D-A4AA-3004805D7560}"/>
                  </a:ext>
                </a:extLst>
              </p:cNvPr>
              <p:cNvSpPr>
                <a:spLocks noChangeArrowheads="1"/>
              </p:cNvSpPr>
              <p:nvPr/>
            </p:nvSpPr>
            <p:spPr bwMode="auto">
              <a:xfrm>
                <a:off x="1680" y="3600"/>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13</a:t>
                </a:r>
              </a:p>
            </p:txBody>
          </p:sp>
          <p:grpSp>
            <p:nvGrpSpPr>
              <p:cNvPr id="85" name="Group 87">
                <a:extLst>
                  <a:ext uri="{FF2B5EF4-FFF2-40B4-BE49-F238E27FC236}">
                    <a16:creationId xmlns:a16="http://schemas.microsoft.com/office/drawing/2014/main" id="{018BFBF2-AC50-48EA-9417-831E0F007990}"/>
                  </a:ext>
                </a:extLst>
              </p:cNvPr>
              <p:cNvGrpSpPr>
                <a:grpSpLocks/>
              </p:cNvGrpSpPr>
              <p:nvPr/>
            </p:nvGrpSpPr>
            <p:grpSpPr bwMode="auto">
              <a:xfrm>
                <a:off x="528" y="3264"/>
                <a:ext cx="1680" cy="480"/>
                <a:chOff x="1536" y="2688"/>
                <a:chExt cx="1680" cy="480"/>
              </a:xfrm>
            </p:grpSpPr>
            <p:sp>
              <p:nvSpPr>
                <p:cNvPr id="86" name="AutoShape 88">
                  <a:extLst>
                    <a:ext uri="{FF2B5EF4-FFF2-40B4-BE49-F238E27FC236}">
                      <a16:creationId xmlns:a16="http://schemas.microsoft.com/office/drawing/2014/main" id="{41E3398D-BC7D-48FD-8DDD-026FCEF39BFE}"/>
                    </a:ext>
                  </a:extLst>
                </p:cNvPr>
                <p:cNvSpPr>
                  <a:spLocks noChangeArrowheads="1"/>
                </p:cNvSpPr>
                <p:nvPr/>
              </p:nvSpPr>
              <p:spPr bwMode="auto">
                <a:xfrm>
                  <a:off x="1536"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14</a:t>
                  </a:r>
                </a:p>
              </p:txBody>
            </p:sp>
            <p:sp>
              <p:nvSpPr>
                <p:cNvPr id="87" name="AutoShape 89">
                  <a:extLst>
                    <a:ext uri="{FF2B5EF4-FFF2-40B4-BE49-F238E27FC236}">
                      <a16:creationId xmlns:a16="http://schemas.microsoft.com/office/drawing/2014/main" id="{7E2E634E-FBD4-4077-9FA3-4B8CEDB20097}"/>
                    </a:ext>
                  </a:extLst>
                </p:cNvPr>
                <p:cNvSpPr>
                  <a:spLocks noChangeArrowheads="1"/>
                </p:cNvSpPr>
                <p:nvPr/>
              </p:nvSpPr>
              <p:spPr bwMode="auto">
                <a:xfrm>
                  <a:off x="1920"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14</a:t>
                  </a:r>
                </a:p>
              </p:txBody>
            </p:sp>
            <p:sp>
              <p:nvSpPr>
                <p:cNvPr id="88" name="AutoShape 90">
                  <a:extLst>
                    <a:ext uri="{FF2B5EF4-FFF2-40B4-BE49-F238E27FC236}">
                      <a16:creationId xmlns:a16="http://schemas.microsoft.com/office/drawing/2014/main" id="{B4831813-8D2B-4093-9E1D-34BD2DCA03EF}"/>
                    </a:ext>
                  </a:extLst>
                </p:cNvPr>
                <p:cNvSpPr>
                  <a:spLocks noChangeArrowheads="1"/>
                </p:cNvSpPr>
                <p:nvPr/>
              </p:nvSpPr>
              <p:spPr bwMode="auto">
                <a:xfrm>
                  <a:off x="2304"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13</a:t>
                  </a:r>
                </a:p>
              </p:txBody>
            </p:sp>
            <p:sp>
              <p:nvSpPr>
                <p:cNvPr id="89" name="AutoShape 91">
                  <a:extLst>
                    <a:ext uri="{FF2B5EF4-FFF2-40B4-BE49-F238E27FC236}">
                      <a16:creationId xmlns:a16="http://schemas.microsoft.com/office/drawing/2014/main" id="{DFFAC6E6-859C-473F-9F17-CFA596566DE0}"/>
                    </a:ext>
                  </a:extLst>
                </p:cNvPr>
                <p:cNvSpPr>
                  <a:spLocks noChangeArrowheads="1"/>
                </p:cNvSpPr>
                <p:nvPr/>
              </p:nvSpPr>
              <p:spPr bwMode="auto">
                <a:xfrm>
                  <a:off x="2688"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12</a:t>
                  </a:r>
                </a:p>
              </p:txBody>
            </p:sp>
          </p:grpSp>
        </p:grpSp>
        <p:grpSp>
          <p:nvGrpSpPr>
            <p:cNvPr id="52" name="Group 92">
              <a:extLst>
                <a:ext uri="{FF2B5EF4-FFF2-40B4-BE49-F238E27FC236}">
                  <a16:creationId xmlns:a16="http://schemas.microsoft.com/office/drawing/2014/main" id="{C60D1FB9-9EA0-4993-A12F-A601B3A79503}"/>
                </a:ext>
              </a:extLst>
            </p:cNvPr>
            <p:cNvGrpSpPr>
              <a:grpSpLocks/>
            </p:cNvGrpSpPr>
            <p:nvPr/>
          </p:nvGrpSpPr>
          <p:grpSpPr bwMode="auto">
            <a:xfrm>
              <a:off x="3600" y="3168"/>
              <a:ext cx="1776" cy="912"/>
              <a:chOff x="528" y="3168"/>
              <a:chExt cx="1776" cy="912"/>
            </a:xfrm>
          </p:grpSpPr>
          <p:grpSp>
            <p:nvGrpSpPr>
              <p:cNvPr id="56" name="Group 93">
                <a:extLst>
                  <a:ext uri="{FF2B5EF4-FFF2-40B4-BE49-F238E27FC236}">
                    <a16:creationId xmlns:a16="http://schemas.microsoft.com/office/drawing/2014/main" id="{2D3B113C-0301-4FED-A07A-D61B510960C4}"/>
                  </a:ext>
                </a:extLst>
              </p:cNvPr>
              <p:cNvGrpSpPr>
                <a:grpSpLocks/>
              </p:cNvGrpSpPr>
              <p:nvPr/>
            </p:nvGrpSpPr>
            <p:grpSpPr bwMode="auto">
              <a:xfrm>
                <a:off x="624" y="3168"/>
                <a:ext cx="528" cy="816"/>
                <a:chOff x="2784" y="2256"/>
                <a:chExt cx="528" cy="816"/>
              </a:xfrm>
            </p:grpSpPr>
            <p:sp>
              <p:nvSpPr>
                <p:cNvPr id="75" name="AutoShape 94">
                  <a:extLst>
                    <a:ext uri="{FF2B5EF4-FFF2-40B4-BE49-F238E27FC236}">
                      <a16:creationId xmlns:a16="http://schemas.microsoft.com/office/drawing/2014/main" id="{9358D0A5-C01F-4A2C-AB18-EA07031C1313}"/>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76" name="AutoShape 95">
                  <a:extLst>
                    <a:ext uri="{FF2B5EF4-FFF2-40B4-BE49-F238E27FC236}">
                      <a16:creationId xmlns:a16="http://schemas.microsoft.com/office/drawing/2014/main" id="{62D4433F-0255-4209-AE10-C40EEB7AB0B4}"/>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57" name="Group 96">
                <a:extLst>
                  <a:ext uri="{FF2B5EF4-FFF2-40B4-BE49-F238E27FC236}">
                    <a16:creationId xmlns:a16="http://schemas.microsoft.com/office/drawing/2014/main" id="{E7025D60-1F55-4F4D-BD3B-7D1D25AE8B36}"/>
                  </a:ext>
                </a:extLst>
              </p:cNvPr>
              <p:cNvGrpSpPr>
                <a:grpSpLocks/>
              </p:cNvGrpSpPr>
              <p:nvPr/>
            </p:nvGrpSpPr>
            <p:grpSpPr bwMode="auto">
              <a:xfrm>
                <a:off x="1008" y="3168"/>
                <a:ext cx="528" cy="816"/>
                <a:chOff x="2784" y="2256"/>
                <a:chExt cx="528" cy="816"/>
              </a:xfrm>
            </p:grpSpPr>
            <p:sp>
              <p:nvSpPr>
                <p:cNvPr id="73" name="AutoShape 97">
                  <a:extLst>
                    <a:ext uri="{FF2B5EF4-FFF2-40B4-BE49-F238E27FC236}">
                      <a16:creationId xmlns:a16="http://schemas.microsoft.com/office/drawing/2014/main" id="{B80DED5E-7C89-498C-BFE4-D3FA8249D802}"/>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74" name="AutoShape 98">
                  <a:extLst>
                    <a:ext uri="{FF2B5EF4-FFF2-40B4-BE49-F238E27FC236}">
                      <a16:creationId xmlns:a16="http://schemas.microsoft.com/office/drawing/2014/main" id="{AFF4CFC9-4D31-43F6-957E-F7B3E8D3D0DA}"/>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58" name="Group 99">
                <a:extLst>
                  <a:ext uri="{FF2B5EF4-FFF2-40B4-BE49-F238E27FC236}">
                    <a16:creationId xmlns:a16="http://schemas.microsoft.com/office/drawing/2014/main" id="{06D51CFB-B536-4446-B7EA-61049E1B32D7}"/>
                  </a:ext>
                </a:extLst>
              </p:cNvPr>
              <p:cNvGrpSpPr>
                <a:grpSpLocks/>
              </p:cNvGrpSpPr>
              <p:nvPr/>
            </p:nvGrpSpPr>
            <p:grpSpPr bwMode="auto">
              <a:xfrm>
                <a:off x="1392" y="3168"/>
                <a:ext cx="528" cy="816"/>
                <a:chOff x="2784" y="2256"/>
                <a:chExt cx="528" cy="816"/>
              </a:xfrm>
            </p:grpSpPr>
            <p:sp>
              <p:nvSpPr>
                <p:cNvPr id="71" name="AutoShape 100">
                  <a:extLst>
                    <a:ext uri="{FF2B5EF4-FFF2-40B4-BE49-F238E27FC236}">
                      <a16:creationId xmlns:a16="http://schemas.microsoft.com/office/drawing/2014/main" id="{4A5B6BF8-6689-403B-BFB4-56C0C6F6C58E}"/>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72" name="AutoShape 101">
                  <a:extLst>
                    <a:ext uri="{FF2B5EF4-FFF2-40B4-BE49-F238E27FC236}">
                      <a16:creationId xmlns:a16="http://schemas.microsoft.com/office/drawing/2014/main" id="{11550DDB-8D37-41D2-8D88-E2226F45D5E5}"/>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59" name="Group 102">
                <a:extLst>
                  <a:ext uri="{FF2B5EF4-FFF2-40B4-BE49-F238E27FC236}">
                    <a16:creationId xmlns:a16="http://schemas.microsoft.com/office/drawing/2014/main" id="{FA95D5B7-BBAA-4F5E-8982-BA6B176F9DBE}"/>
                  </a:ext>
                </a:extLst>
              </p:cNvPr>
              <p:cNvGrpSpPr>
                <a:grpSpLocks/>
              </p:cNvGrpSpPr>
              <p:nvPr/>
            </p:nvGrpSpPr>
            <p:grpSpPr bwMode="auto">
              <a:xfrm>
                <a:off x="1776" y="3168"/>
                <a:ext cx="528" cy="816"/>
                <a:chOff x="2784" y="2256"/>
                <a:chExt cx="528" cy="816"/>
              </a:xfrm>
            </p:grpSpPr>
            <p:sp>
              <p:nvSpPr>
                <p:cNvPr id="69" name="AutoShape 103">
                  <a:extLst>
                    <a:ext uri="{FF2B5EF4-FFF2-40B4-BE49-F238E27FC236}">
                      <a16:creationId xmlns:a16="http://schemas.microsoft.com/office/drawing/2014/main" id="{2E91CD32-07A5-4C8C-B38A-3D381BF17DBE}"/>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70" name="AutoShape 104">
                  <a:extLst>
                    <a:ext uri="{FF2B5EF4-FFF2-40B4-BE49-F238E27FC236}">
                      <a16:creationId xmlns:a16="http://schemas.microsoft.com/office/drawing/2014/main" id="{E40F1448-4593-4F0E-A02D-92A0122E5052}"/>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sp>
            <p:nvSpPr>
              <p:cNvPr id="60" name="AutoShape 105">
                <a:extLst>
                  <a:ext uri="{FF2B5EF4-FFF2-40B4-BE49-F238E27FC236}">
                    <a16:creationId xmlns:a16="http://schemas.microsoft.com/office/drawing/2014/main" id="{B7FB2054-6296-44B1-9DEE-B82AD22F74A6}"/>
                  </a:ext>
                </a:extLst>
              </p:cNvPr>
              <p:cNvSpPr>
                <a:spLocks noChangeArrowheads="1"/>
              </p:cNvSpPr>
              <p:nvPr/>
            </p:nvSpPr>
            <p:spPr bwMode="auto">
              <a:xfrm>
                <a:off x="528" y="3600"/>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16</a:t>
                </a:r>
              </a:p>
            </p:txBody>
          </p:sp>
          <p:sp>
            <p:nvSpPr>
              <p:cNvPr id="61" name="AutoShape 106">
                <a:extLst>
                  <a:ext uri="{FF2B5EF4-FFF2-40B4-BE49-F238E27FC236}">
                    <a16:creationId xmlns:a16="http://schemas.microsoft.com/office/drawing/2014/main" id="{0945EB94-C66B-4165-89AB-02615A8F4E50}"/>
                  </a:ext>
                </a:extLst>
              </p:cNvPr>
              <p:cNvSpPr>
                <a:spLocks noChangeArrowheads="1"/>
              </p:cNvSpPr>
              <p:nvPr/>
            </p:nvSpPr>
            <p:spPr bwMode="auto">
              <a:xfrm>
                <a:off x="912" y="3600"/>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10</a:t>
                </a:r>
              </a:p>
            </p:txBody>
          </p:sp>
          <p:sp>
            <p:nvSpPr>
              <p:cNvPr id="62" name="AutoShape 107">
                <a:extLst>
                  <a:ext uri="{FF2B5EF4-FFF2-40B4-BE49-F238E27FC236}">
                    <a16:creationId xmlns:a16="http://schemas.microsoft.com/office/drawing/2014/main" id="{84ED6078-700D-4A9E-B0F6-590D15A570D7}"/>
                  </a:ext>
                </a:extLst>
              </p:cNvPr>
              <p:cNvSpPr>
                <a:spLocks noChangeArrowheads="1"/>
              </p:cNvSpPr>
              <p:nvPr/>
            </p:nvSpPr>
            <p:spPr bwMode="auto">
              <a:xfrm>
                <a:off x="1296" y="3600"/>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10</a:t>
                </a:r>
              </a:p>
            </p:txBody>
          </p:sp>
          <p:sp>
            <p:nvSpPr>
              <p:cNvPr id="63" name="AutoShape 108">
                <a:extLst>
                  <a:ext uri="{FF2B5EF4-FFF2-40B4-BE49-F238E27FC236}">
                    <a16:creationId xmlns:a16="http://schemas.microsoft.com/office/drawing/2014/main" id="{2336E255-866F-4500-AD85-35D32D2E0A1D}"/>
                  </a:ext>
                </a:extLst>
              </p:cNvPr>
              <p:cNvSpPr>
                <a:spLocks noChangeArrowheads="1"/>
              </p:cNvSpPr>
              <p:nvPr/>
            </p:nvSpPr>
            <p:spPr bwMode="auto">
              <a:xfrm>
                <a:off x="1680" y="3600"/>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15</a:t>
                </a:r>
              </a:p>
            </p:txBody>
          </p:sp>
          <p:grpSp>
            <p:nvGrpSpPr>
              <p:cNvPr id="64" name="Group 109">
                <a:extLst>
                  <a:ext uri="{FF2B5EF4-FFF2-40B4-BE49-F238E27FC236}">
                    <a16:creationId xmlns:a16="http://schemas.microsoft.com/office/drawing/2014/main" id="{2190D669-FDDD-4B64-B901-7DC66EF5DE02}"/>
                  </a:ext>
                </a:extLst>
              </p:cNvPr>
              <p:cNvGrpSpPr>
                <a:grpSpLocks/>
              </p:cNvGrpSpPr>
              <p:nvPr/>
            </p:nvGrpSpPr>
            <p:grpSpPr bwMode="auto">
              <a:xfrm>
                <a:off x="528" y="3264"/>
                <a:ext cx="1680" cy="480"/>
                <a:chOff x="1536" y="2688"/>
                <a:chExt cx="1680" cy="480"/>
              </a:xfrm>
            </p:grpSpPr>
            <p:sp>
              <p:nvSpPr>
                <p:cNvPr id="65" name="AutoShape 110">
                  <a:extLst>
                    <a:ext uri="{FF2B5EF4-FFF2-40B4-BE49-F238E27FC236}">
                      <a16:creationId xmlns:a16="http://schemas.microsoft.com/office/drawing/2014/main" id="{9F6C8320-51CD-448C-9D61-B1232FC214D6}"/>
                    </a:ext>
                  </a:extLst>
                </p:cNvPr>
                <p:cNvSpPr>
                  <a:spLocks noChangeArrowheads="1"/>
                </p:cNvSpPr>
                <p:nvPr/>
              </p:nvSpPr>
              <p:spPr bwMode="auto">
                <a:xfrm>
                  <a:off x="1536"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13</a:t>
                  </a:r>
                </a:p>
              </p:txBody>
            </p:sp>
            <p:sp>
              <p:nvSpPr>
                <p:cNvPr id="66" name="AutoShape 111">
                  <a:extLst>
                    <a:ext uri="{FF2B5EF4-FFF2-40B4-BE49-F238E27FC236}">
                      <a16:creationId xmlns:a16="http://schemas.microsoft.com/office/drawing/2014/main" id="{DB085C86-E9DA-401B-AA99-693AA644AD4D}"/>
                    </a:ext>
                  </a:extLst>
                </p:cNvPr>
                <p:cNvSpPr>
                  <a:spLocks noChangeArrowheads="1"/>
                </p:cNvSpPr>
                <p:nvPr/>
              </p:nvSpPr>
              <p:spPr bwMode="auto">
                <a:xfrm>
                  <a:off x="1920"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11</a:t>
                  </a:r>
                </a:p>
              </p:txBody>
            </p:sp>
            <p:sp>
              <p:nvSpPr>
                <p:cNvPr id="67" name="AutoShape 112">
                  <a:extLst>
                    <a:ext uri="{FF2B5EF4-FFF2-40B4-BE49-F238E27FC236}">
                      <a16:creationId xmlns:a16="http://schemas.microsoft.com/office/drawing/2014/main" id="{2DCEDB64-311C-45D9-A6B6-C1A159BBB78B}"/>
                    </a:ext>
                  </a:extLst>
                </p:cNvPr>
                <p:cNvSpPr>
                  <a:spLocks noChangeArrowheads="1"/>
                </p:cNvSpPr>
                <p:nvPr/>
              </p:nvSpPr>
              <p:spPr bwMode="auto">
                <a:xfrm>
                  <a:off x="2304"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10</a:t>
                  </a:r>
                </a:p>
              </p:txBody>
            </p:sp>
            <p:sp>
              <p:nvSpPr>
                <p:cNvPr id="68" name="AutoShape 113">
                  <a:extLst>
                    <a:ext uri="{FF2B5EF4-FFF2-40B4-BE49-F238E27FC236}">
                      <a16:creationId xmlns:a16="http://schemas.microsoft.com/office/drawing/2014/main" id="{A01448DF-2676-4186-A251-0F5CB045C0B6}"/>
                    </a:ext>
                  </a:extLst>
                </p:cNvPr>
                <p:cNvSpPr>
                  <a:spLocks noChangeArrowheads="1"/>
                </p:cNvSpPr>
                <p:nvPr/>
              </p:nvSpPr>
              <p:spPr bwMode="auto">
                <a:xfrm>
                  <a:off x="2688"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16</a:t>
                  </a:r>
                </a:p>
              </p:txBody>
            </p:sp>
          </p:grpSp>
        </p:grpSp>
        <p:sp>
          <p:nvSpPr>
            <p:cNvPr id="53" name="Line 114">
              <a:extLst>
                <a:ext uri="{FF2B5EF4-FFF2-40B4-BE49-F238E27FC236}">
                  <a16:creationId xmlns:a16="http://schemas.microsoft.com/office/drawing/2014/main" id="{3DB6607B-981C-4EAF-96DA-94821E0C254F}"/>
                </a:ext>
              </a:extLst>
            </p:cNvPr>
            <p:cNvSpPr>
              <a:spLocks noChangeShapeType="1"/>
            </p:cNvSpPr>
            <p:nvPr/>
          </p:nvSpPr>
          <p:spPr bwMode="auto">
            <a:xfrm>
              <a:off x="528" y="4080"/>
              <a:ext cx="5232"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Text Box 115">
              <a:extLst>
                <a:ext uri="{FF2B5EF4-FFF2-40B4-BE49-F238E27FC236}">
                  <a16:creationId xmlns:a16="http://schemas.microsoft.com/office/drawing/2014/main" id="{1089EE6F-2436-452E-A776-BB010DF69E1E}"/>
                </a:ext>
              </a:extLst>
            </p:cNvPr>
            <p:cNvSpPr txBox="1">
              <a:spLocks noChangeArrowheads="1"/>
            </p:cNvSpPr>
            <p:nvPr/>
          </p:nvSpPr>
          <p:spPr bwMode="auto">
            <a:xfrm>
              <a:off x="5184" y="3936"/>
              <a:ext cx="37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1600" i="1">
                  <a:solidFill>
                    <a:schemeClr val="hlink"/>
                  </a:solidFill>
                  <a:latin typeface="Times New Roman" panose="02020603050405020304" pitchFamily="18" charset="0"/>
                </a:rPr>
                <a:t>空调</a:t>
              </a:r>
              <a:endParaRPr kumimoji="1" lang="zh-CN" altLang="en-US" sz="2400" i="1">
                <a:latin typeface="Times New Roman" panose="02020603050405020304" pitchFamily="18" charset="0"/>
              </a:endParaRPr>
            </a:p>
          </p:txBody>
        </p:sp>
        <p:sp>
          <p:nvSpPr>
            <p:cNvPr id="55" name="Text Box 116">
              <a:extLst>
                <a:ext uri="{FF2B5EF4-FFF2-40B4-BE49-F238E27FC236}">
                  <a16:creationId xmlns:a16="http://schemas.microsoft.com/office/drawing/2014/main" id="{8B7B9D29-84D2-4E2A-8EE1-E64589EDEB87}"/>
                </a:ext>
              </a:extLst>
            </p:cNvPr>
            <p:cNvSpPr txBox="1">
              <a:spLocks noChangeArrowheads="1"/>
            </p:cNvSpPr>
            <p:nvPr/>
          </p:nvSpPr>
          <p:spPr bwMode="auto">
            <a:xfrm>
              <a:off x="614" y="4063"/>
              <a:ext cx="4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en-US" altLang="zh-CN" sz="2000" dirty="0">
                  <a:solidFill>
                    <a:srgbClr val="FF0066"/>
                  </a:solidFill>
                  <a:latin typeface="Times New Roman" panose="02020603050405020304" pitchFamily="18" charset="0"/>
                </a:rPr>
                <a:t>1       2        3       4        5         6        7      8         9       10     11    12</a:t>
              </a:r>
              <a:endParaRPr kumimoji="1" lang="en-US" altLang="zh-CN" sz="2400" dirty="0">
                <a:solidFill>
                  <a:srgbClr val="FF0066"/>
                </a:solidFill>
                <a:latin typeface="Times New Roman" panose="02020603050405020304" pitchFamily="18" charset="0"/>
              </a:endParaRPr>
            </a:p>
          </p:txBody>
        </p:sp>
      </p:grpSp>
      <p:sp>
        <p:nvSpPr>
          <p:cNvPr id="119" name="箭头: 上弧形 118">
            <a:extLst>
              <a:ext uri="{FF2B5EF4-FFF2-40B4-BE49-F238E27FC236}">
                <a16:creationId xmlns:a16="http://schemas.microsoft.com/office/drawing/2014/main" id="{F5C01114-724B-45A3-B10C-DA65A0A1A857}"/>
              </a:ext>
            </a:extLst>
          </p:cNvPr>
          <p:cNvSpPr/>
          <p:nvPr/>
        </p:nvSpPr>
        <p:spPr>
          <a:xfrm rot="1451574">
            <a:off x="3466265" y="2987033"/>
            <a:ext cx="3617894" cy="1001360"/>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88991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28040C-F0C5-40CF-A189-DEBAAC0724A6}"/>
              </a:ext>
            </a:extLst>
          </p:cNvPr>
          <p:cNvSpPr>
            <a:spLocks noGrp="1"/>
          </p:cNvSpPr>
          <p:nvPr>
            <p:ph type="title"/>
          </p:nvPr>
        </p:nvSpPr>
        <p:spPr/>
        <p:txBody>
          <a:bodyPr/>
          <a:lstStyle/>
          <a:p>
            <a:r>
              <a:rPr lang="en-US" altLang="zh-CN" dirty="0"/>
              <a:t>OLAP</a:t>
            </a:r>
            <a:r>
              <a:rPr lang="zh-CN" altLang="en-US" dirty="0"/>
              <a:t>的基本操作示例</a:t>
            </a:r>
          </a:p>
        </p:txBody>
      </p:sp>
      <p:sp>
        <p:nvSpPr>
          <p:cNvPr id="3" name="内容占位符 2">
            <a:extLst>
              <a:ext uri="{FF2B5EF4-FFF2-40B4-BE49-F238E27FC236}">
                <a16:creationId xmlns:a16="http://schemas.microsoft.com/office/drawing/2014/main" id="{D150BFC6-9C11-46FF-96FF-4208A2AA448F}"/>
              </a:ext>
            </a:extLst>
          </p:cNvPr>
          <p:cNvSpPr>
            <a:spLocks noGrp="1"/>
          </p:cNvSpPr>
          <p:nvPr>
            <p:ph sz="quarter" idx="10"/>
          </p:nvPr>
        </p:nvSpPr>
        <p:spPr>
          <a:xfrm>
            <a:off x="1199456" y="1208299"/>
            <a:ext cx="9648216" cy="4942244"/>
          </a:xfrm>
        </p:spPr>
        <p:txBody>
          <a:bodyPr/>
          <a:lstStyle/>
          <a:p>
            <a:r>
              <a:rPr lang="zh-CN" altLang="en-US" dirty="0">
                <a:latin typeface="楷体_GB2312" pitchFamily="49" charset="-122"/>
              </a:rPr>
              <a:t>钻取</a:t>
            </a:r>
            <a:r>
              <a:rPr lang="zh-CN" altLang="en-US" dirty="0">
                <a:solidFill>
                  <a:schemeClr val="tx1"/>
                </a:solidFill>
                <a:latin typeface="楷体_GB2312" pitchFamily="49" charset="-122"/>
              </a:rPr>
              <a:t>有向下钻取（</a:t>
            </a:r>
            <a:r>
              <a:rPr lang="en-US" altLang="zh-CN" dirty="0">
                <a:solidFill>
                  <a:schemeClr val="tx1"/>
                </a:solidFill>
                <a:latin typeface="楷体_GB2312" pitchFamily="49" charset="-122"/>
              </a:rPr>
              <a:t>drill down </a:t>
            </a:r>
            <a:r>
              <a:rPr lang="zh-CN" altLang="en-US" dirty="0">
                <a:solidFill>
                  <a:schemeClr val="tx1"/>
                </a:solidFill>
                <a:latin typeface="楷体_GB2312" pitchFamily="49" charset="-122"/>
              </a:rPr>
              <a:t>）和向上钻取（</a:t>
            </a:r>
            <a:r>
              <a:rPr lang="en-US" altLang="zh-CN" dirty="0">
                <a:solidFill>
                  <a:schemeClr val="tx1"/>
                </a:solidFill>
                <a:latin typeface="楷体_GB2312" pitchFamily="49" charset="-122"/>
              </a:rPr>
              <a:t>drill up </a:t>
            </a:r>
            <a:r>
              <a:rPr lang="zh-CN" altLang="en-US" dirty="0">
                <a:solidFill>
                  <a:schemeClr val="tx1"/>
                </a:solidFill>
                <a:latin typeface="楷体_GB2312" pitchFamily="49" charset="-122"/>
              </a:rPr>
              <a:t>）操作</a:t>
            </a:r>
          </a:p>
          <a:p>
            <a:pPr lvl="1"/>
            <a:r>
              <a:rPr lang="zh-CN" altLang="en-US" dirty="0">
                <a:latin typeface="楷体_GB2312" pitchFamily="49" charset="-122"/>
              </a:rPr>
              <a:t>向上钻取获取概括性的数据。</a:t>
            </a:r>
            <a:endParaRPr lang="zh-CN" altLang="en-US" dirty="0"/>
          </a:p>
        </p:txBody>
      </p:sp>
      <p:grpSp>
        <p:nvGrpSpPr>
          <p:cNvPr id="119" name="Group 3">
            <a:extLst>
              <a:ext uri="{FF2B5EF4-FFF2-40B4-BE49-F238E27FC236}">
                <a16:creationId xmlns:a16="http://schemas.microsoft.com/office/drawing/2014/main" id="{227B45CD-2BF4-40FE-A9F6-6530345247CC}"/>
              </a:ext>
            </a:extLst>
          </p:cNvPr>
          <p:cNvGrpSpPr>
            <a:grpSpLocks/>
          </p:cNvGrpSpPr>
          <p:nvPr/>
        </p:nvGrpSpPr>
        <p:grpSpPr bwMode="auto">
          <a:xfrm>
            <a:off x="1511300" y="3771900"/>
            <a:ext cx="838200" cy="1295400"/>
            <a:chOff x="2784" y="2256"/>
            <a:chExt cx="528" cy="816"/>
          </a:xfrm>
        </p:grpSpPr>
        <p:sp>
          <p:nvSpPr>
            <p:cNvPr id="120" name="AutoShape 4">
              <a:extLst>
                <a:ext uri="{FF2B5EF4-FFF2-40B4-BE49-F238E27FC236}">
                  <a16:creationId xmlns:a16="http://schemas.microsoft.com/office/drawing/2014/main" id="{EC180F2B-6C86-4A67-ADDE-0AB552D93753}"/>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121" name="AutoShape 5">
              <a:extLst>
                <a:ext uri="{FF2B5EF4-FFF2-40B4-BE49-F238E27FC236}">
                  <a16:creationId xmlns:a16="http://schemas.microsoft.com/office/drawing/2014/main" id="{2D4C19C8-098F-4B4F-B974-23B04E3F085E}"/>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122" name="Group 6">
            <a:extLst>
              <a:ext uri="{FF2B5EF4-FFF2-40B4-BE49-F238E27FC236}">
                <a16:creationId xmlns:a16="http://schemas.microsoft.com/office/drawing/2014/main" id="{EF1C89A5-2D18-4F9B-B42D-C23DCF6034BD}"/>
              </a:ext>
            </a:extLst>
          </p:cNvPr>
          <p:cNvGrpSpPr>
            <a:grpSpLocks/>
          </p:cNvGrpSpPr>
          <p:nvPr/>
        </p:nvGrpSpPr>
        <p:grpSpPr bwMode="auto">
          <a:xfrm>
            <a:off x="2120900" y="3771900"/>
            <a:ext cx="838200" cy="1295400"/>
            <a:chOff x="2784" y="2256"/>
            <a:chExt cx="528" cy="816"/>
          </a:xfrm>
        </p:grpSpPr>
        <p:sp>
          <p:nvSpPr>
            <p:cNvPr id="123" name="AutoShape 7">
              <a:extLst>
                <a:ext uri="{FF2B5EF4-FFF2-40B4-BE49-F238E27FC236}">
                  <a16:creationId xmlns:a16="http://schemas.microsoft.com/office/drawing/2014/main" id="{4E3627EB-A07D-469A-A906-F054781F5C45}"/>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124" name="AutoShape 8">
              <a:extLst>
                <a:ext uri="{FF2B5EF4-FFF2-40B4-BE49-F238E27FC236}">
                  <a16:creationId xmlns:a16="http://schemas.microsoft.com/office/drawing/2014/main" id="{7827F813-4DD1-472C-8B0E-D156AD73EC7A}"/>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125" name="Group 9">
            <a:extLst>
              <a:ext uri="{FF2B5EF4-FFF2-40B4-BE49-F238E27FC236}">
                <a16:creationId xmlns:a16="http://schemas.microsoft.com/office/drawing/2014/main" id="{90899251-EC2F-416B-94F3-62AF73773617}"/>
              </a:ext>
            </a:extLst>
          </p:cNvPr>
          <p:cNvGrpSpPr>
            <a:grpSpLocks/>
          </p:cNvGrpSpPr>
          <p:nvPr/>
        </p:nvGrpSpPr>
        <p:grpSpPr bwMode="auto">
          <a:xfrm>
            <a:off x="2730500" y="3771900"/>
            <a:ext cx="838200" cy="1295400"/>
            <a:chOff x="2784" y="2256"/>
            <a:chExt cx="528" cy="816"/>
          </a:xfrm>
        </p:grpSpPr>
        <p:sp>
          <p:nvSpPr>
            <p:cNvPr id="126" name="AutoShape 10">
              <a:extLst>
                <a:ext uri="{FF2B5EF4-FFF2-40B4-BE49-F238E27FC236}">
                  <a16:creationId xmlns:a16="http://schemas.microsoft.com/office/drawing/2014/main" id="{4B6436DE-CA5F-4524-BCF2-BD573EA8DB4F}"/>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127" name="AutoShape 11">
              <a:extLst>
                <a:ext uri="{FF2B5EF4-FFF2-40B4-BE49-F238E27FC236}">
                  <a16:creationId xmlns:a16="http://schemas.microsoft.com/office/drawing/2014/main" id="{E5173315-193E-4F44-B87F-27C18FB2D5CD}"/>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grpSp>
        <p:nvGrpSpPr>
          <p:cNvPr id="128" name="Group 12">
            <a:extLst>
              <a:ext uri="{FF2B5EF4-FFF2-40B4-BE49-F238E27FC236}">
                <a16:creationId xmlns:a16="http://schemas.microsoft.com/office/drawing/2014/main" id="{86383BD3-A463-4BA5-B79F-8391C8180FB6}"/>
              </a:ext>
            </a:extLst>
          </p:cNvPr>
          <p:cNvGrpSpPr>
            <a:grpSpLocks/>
          </p:cNvGrpSpPr>
          <p:nvPr/>
        </p:nvGrpSpPr>
        <p:grpSpPr bwMode="auto">
          <a:xfrm>
            <a:off x="3340100" y="3771900"/>
            <a:ext cx="838200" cy="1295400"/>
            <a:chOff x="2784" y="2256"/>
            <a:chExt cx="528" cy="816"/>
          </a:xfrm>
        </p:grpSpPr>
        <p:sp>
          <p:nvSpPr>
            <p:cNvPr id="129" name="AutoShape 13">
              <a:extLst>
                <a:ext uri="{FF2B5EF4-FFF2-40B4-BE49-F238E27FC236}">
                  <a16:creationId xmlns:a16="http://schemas.microsoft.com/office/drawing/2014/main" id="{30839D67-9BC9-49C0-823C-B54A6D11616D}"/>
                </a:ext>
              </a:extLst>
            </p:cNvPr>
            <p:cNvSpPr>
              <a:spLocks noChangeArrowheads="1"/>
            </p:cNvSpPr>
            <p:nvPr/>
          </p:nvSpPr>
          <p:spPr bwMode="auto">
            <a:xfrm>
              <a:off x="2784" y="2592"/>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130" name="AutoShape 14">
              <a:extLst>
                <a:ext uri="{FF2B5EF4-FFF2-40B4-BE49-F238E27FC236}">
                  <a16:creationId xmlns:a16="http://schemas.microsoft.com/office/drawing/2014/main" id="{B2FF64AE-FEF7-48B4-B16A-B02D00CC44EC}"/>
                </a:ext>
              </a:extLst>
            </p:cNvPr>
            <p:cNvSpPr>
              <a:spLocks noChangeArrowheads="1"/>
            </p:cNvSpPr>
            <p:nvPr/>
          </p:nvSpPr>
          <p:spPr bwMode="auto">
            <a:xfrm>
              <a:off x="2784" y="2256"/>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sp>
        <p:nvSpPr>
          <p:cNvPr id="131" name="AutoShape 15">
            <a:extLst>
              <a:ext uri="{FF2B5EF4-FFF2-40B4-BE49-F238E27FC236}">
                <a16:creationId xmlns:a16="http://schemas.microsoft.com/office/drawing/2014/main" id="{4F59208E-F652-4CC7-ABF5-59A2B87FB5B6}"/>
              </a:ext>
            </a:extLst>
          </p:cNvPr>
          <p:cNvSpPr>
            <a:spLocks noChangeArrowheads="1"/>
          </p:cNvSpPr>
          <p:nvPr/>
        </p:nvSpPr>
        <p:spPr bwMode="auto">
          <a:xfrm>
            <a:off x="1358900" y="4457700"/>
            <a:ext cx="838200" cy="76200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20</a:t>
            </a:r>
          </a:p>
        </p:txBody>
      </p:sp>
      <p:sp>
        <p:nvSpPr>
          <p:cNvPr id="132" name="AutoShape 16">
            <a:extLst>
              <a:ext uri="{FF2B5EF4-FFF2-40B4-BE49-F238E27FC236}">
                <a16:creationId xmlns:a16="http://schemas.microsoft.com/office/drawing/2014/main" id="{EB09FFFB-D73C-439F-8527-D0EF74267B0B}"/>
              </a:ext>
            </a:extLst>
          </p:cNvPr>
          <p:cNvSpPr>
            <a:spLocks noChangeArrowheads="1"/>
          </p:cNvSpPr>
          <p:nvPr/>
        </p:nvSpPr>
        <p:spPr bwMode="auto">
          <a:xfrm>
            <a:off x="1968500" y="4457700"/>
            <a:ext cx="838200" cy="76200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29</a:t>
            </a:r>
          </a:p>
        </p:txBody>
      </p:sp>
      <p:sp>
        <p:nvSpPr>
          <p:cNvPr id="133" name="AutoShape 17">
            <a:extLst>
              <a:ext uri="{FF2B5EF4-FFF2-40B4-BE49-F238E27FC236}">
                <a16:creationId xmlns:a16="http://schemas.microsoft.com/office/drawing/2014/main" id="{91C14587-53EA-49AF-B85E-0E2C9F4C3998}"/>
              </a:ext>
            </a:extLst>
          </p:cNvPr>
          <p:cNvSpPr>
            <a:spLocks noChangeArrowheads="1"/>
          </p:cNvSpPr>
          <p:nvPr/>
        </p:nvSpPr>
        <p:spPr bwMode="auto">
          <a:xfrm>
            <a:off x="2578100" y="4457700"/>
            <a:ext cx="838200" cy="76200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40</a:t>
            </a:r>
          </a:p>
        </p:txBody>
      </p:sp>
      <p:sp>
        <p:nvSpPr>
          <p:cNvPr id="134" name="AutoShape 18">
            <a:extLst>
              <a:ext uri="{FF2B5EF4-FFF2-40B4-BE49-F238E27FC236}">
                <a16:creationId xmlns:a16="http://schemas.microsoft.com/office/drawing/2014/main" id="{D5555081-4505-4735-B529-C3C793484C8E}"/>
              </a:ext>
            </a:extLst>
          </p:cNvPr>
          <p:cNvSpPr>
            <a:spLocks noChangeArrowheads="1"/>
          </p:cNvSpPr>
          <p:nvPr/>
        </p:nvSpPr>
        <p:spPr bwMode="auto">
          <a:xfrm>
            <a:off x="3187700" y="4457700"/>
            <a:ext cx="838200" cy="76200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35</a:t>
            </a:r>
          </a:p>
        </p:txBody>
      </p:sp>
      <p:grpSp>
        <p:nvGrpSpPr>
          <p:cNvPr id="135" name="Group 19">
            <a:extLst>
              <a:ext uri="{FF2B5EF4-FFF2-40B4-BE49-F238E27FC236}">
                <a16:creationId xmlns:a16="http://schemas.microsoft.com/office/drawing/2014/main" id="{EF9F03DF-8BBF-422F-AFC3-F3FDFCECB3F8}"/>
              </a:ext>
            </a:extLst>
          </p:cNvPr>
          <p:cNvGrpSpPr>
            <a:grpSpLocks/>
          </p:cNvGrpSpPr>
          <p:nvPr/>
        </p:nvGrpSpPr>
        <p:grpSpPr bwMode="auto">
          <a:xfrm>
            <a:off x="1358900" y="3924300"/>
            <a:ext cx="2667000" cy="762000"/>
            <a:chOff x="1536" y="2688"/>
            <a:chExt cx="1680" cy="480"/>
          </a:xfrm>
        </p:grpSpPr>
        <p:sp>
          <p:nvSpPr>
            <p:cNvPr id="136" name="AutoShape 20">
              <a:extLst>
                <a:ext uri="{FF2B5EF4-FFF2-40B4-BE49-F238E27FC236}">
                  <a16:creationId xmlns:a16="http://schemas.microsoft.com/office/drawing/2014/main" id="{EBED9FFC-ACDE-4003-8BC8-63C38AFECB8A}"/>
                </a:ext>
              </a:extLst>
            </p:cNvPr>
            <p:cNvSpPr>
              <a:spLocks noChangeArrowheads="1"/>
            </p:cNvSpPr>
            <p:nvPr/>
          </p:nvSpPr>
          <p:spPr bwMode="auto">
            <a:xfrm>
              <a:off x="1536"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50</a:t>
              </a:r>
            </a:p>
          </p:txBody>
        </p:sp>
        <p:sp>
          <p:nvSpPr>
            <p:cNvPr id="137" name="AutoShape 21">
              <a:extLst>
                <a:ext uri="{FF2B5EF4-FFF2-40B4-BE49-F238E27FC236}">
                  <a16:creationId xmlns:a16="http://schemas.microsoft.com/office/drawing/2014/main" id="{90BC49E1-D2C9-434A-B50B-8B1E0996AE21}"/>
                </a:ext>
              </a:extLst>
            </p:cNvPr>
            <p:cNvSpPr>
              <a:spLocks noChangeArrowheads="1"/>
            </p:cNvSpPr>
            <p:nvPr/>
          </p:nvSpPr>
          <p:spPr bwMode="auto">
            <a:xfrm>
              <a:off x="1920"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41</a:t>
              </a:r>
            </a:p>
          </p:txBody>
        </p:sp>
        <p:sp>
          <p:nvSpPr>
            <p:cNvPr id="138" name="AutoShape 22">
              <a:extLst>
                <a:ext uri="{FF2B5EF4-FFF2-40B4-BE49-F238E27FC236}">
                  <a16:creationId xmlns:a16="http://schemas.microsoft.com/office/drawing/2014/main" id="{71C0FBE4-256D-44FC-A176-C86DD9F49C4D}"/>
                </a:ext>
              </a:extLst>
            </p:cNvPr>
            <p:cNvSpPr>
              <a:spLocks noChangeArrowheads="1"/>
            </p:cNvSpPr>
            <p:nvPr/>
          </p:nvSpPr>
          <p:spPr bwMode="auto">
            <a:xfrm>
              <a:off x="2304"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dirty="0">
                  <a:latin typeface="Times New Roman" panose="02020603050405020304" pitchFamily="18" charset="0"/>
                </a:rPr>
                <a:t>38</a:t>
              </a:r>
            </a:p>
          </p:txBody>
        </p:sp>
        <p:sp>
          <p:nvSpPr>
            <p:cNvPr id="139" name="AutoShape 23">
              <a:extLst>
                <a:ext uri="{FF2B5EF4-FFF2-40B4-BE49-F238E27FC236}">
                  <a16:creationId xmlns:a16="http://schemas.microsoft.com/office/drawing/2014/main" id="{BB210FE1-6978-4B55-9424-89B01EFB0CE7}"/>
                </a:ext>
              </a:extLst>
            </p:cNvPr>
            <p:cNvSpPr>
              <a:spLocks noChangeArrowheads="1"/>
            </p:cNvSpPr>
            <p:nvPr/>
          </p:nvSpPr>
          <p:spPr bwMode="auto">
            <a:xfrm>
              <a:off x="2688" y="2688"/>
              <a:ext cx="528" cy="48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37</a:t>
              </a:r>
            </a:p>
          </p:txBody>
        </p:sp>
      </p:grpSp>
      <p:sp>
        <p:nvSpPr>
          <p:cNvPr id="140" name="Line 24">
            <a:extLst>
              <a:ext uri="{FF2B5EF4-FFF2-40B4-BE49-F238E27FC236}">
                <a16:creationId xmlns:a16="http://schemas.microsoft.com/office/drawing/2014/main" id="{E3899586-17D1-4B2D-9A52-5180DE88E441}"/>
              </a:ext>
            </a:extLst>
          </p:cNvPr>
          <p:cNvSpPr>
            <a:spLocks noChangeShapeType="1"/>
          </p:cNvSpPr>
          <p:nvPr/>
        </p:nvSpPr>
        <p:spPr bwMode="auto">
          <a:xfrm flipV="1">
            <a:off x="1358900" y="3771900"/>
            <a:ext cx="1066800" cy="1447800"/>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 name="Line 25">
            <a:extLst>
              <a:ext uri="{FF2B5EF4-FFF2-40B4-BE49-F238E27FC236}">
                <a16:creationId xmlns:a16="http://schemas.microsoft.com/office/drawing/2014/main" id="{B7E1B424-9F4B-4583-B85E-22C1FB511596}"/>
              </a:ext>
            </a:extLst>
          </p:cNvPr>
          <p:cNvSpPr>
            <a:spLocks noChangeShapeType="1"/>
          </p:cNvSpPr>
          <p:nvPr/>
        </p:nvSpPr>
        <p:spPr bwMode="auto">
          <a:xfrm>
            <a:off x="1358900" y="5219700"/>
            <a:ext cx="38100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 name="Line 26">
            <a:extLst>
              <a:ext uri="{FF2B5EF4-FFF2-40B4-BE49-F238E27FC236}">
                <a16:creationId xmlns:a16="http://schemas.microsoft.com/office/drawing/2014/main" id="{13DBB9E1-EE41-4078-ADCB-74E851894371}"/>
              </a:ext>
            </a:extLst>
          </p:cNvPr>
          <p:cNvSpPr>
            <a:spLocks noChangeShapeType="1"/>
          </p:cNvSpPr>
          <p:nvPr/>
        </p:nvSpPr>
        <p:spPr bwMode="auto">
          <a:xfrm flipV="1">
            <a:off x="1358900" y="3238500"/>
            <a:ext cx="0" cy="19812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 name="Text Box 27">
            <a:extLst>
              <a:ext uri="{FF2B5EF4-FFF2-40B4-BE49-F238E27FC236}">
                <a16:creationId xmlns:a16="http://schemas.microsoft.com/office/drawing/2014/main" id="{7C313FAB-E939-4D1B-8A67-349A7A6BFCAE}"/>
              </a:ext>
            </a:extLst>
          </p:cNvPr>
          <p:cNvSpPr txBox="1">
            <a:spLocks noChangeArrowheads="1"/>
          </p:cNvSpPr>
          <p:nvPr/>
        </p:nvSpPr>
        <p:spPr bwMode="auto">
          <a:xfrm>
            <a:off x="4422331" y="5308599"/>
            <a:ext cx="80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400" dirty="0">
                <a:latin typeface="Times New Roman" panose="02020603050405020304" pitchFamily="18" charset="0"/>
              </a:rPr>
              <a:t>时间</a:t>
            </a:r>
          </a:p>
        </p:txBody>
      </p:sp>
      <p:sp>
        <p:nvSpPr>
          <p:cNvPr id="144" name="Text Box 28">
            <a:extLst>
              <a:ext uri="{FF2B5EF4-FFF2-40B4-BE49-F238E27FC236}">
                <a16:creationId xmlns:a16="http://schemas.microsoft.com/office/drawing/2014/main" id="{60BA4580-72F4-4E8C-81C7-391D0DE4905E}"/>
              </a:ext>
            </a:extLst>
          </p:cNvPr>
          <p:cNvSpPr txBox="1">
            <a:spLocks noChangeArrowheads="1"/>
          </p:cNvSpPr>
          <p:nvPr/>
        </p:nvSpPr>
        <p:spPr bwMode="auto">
          <a:xfrm>
            <a:off x="2730500" y="2628900"/>
            <a:ext cx="80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400">
                <a:latin typeface="Times New Roman" panose="02020603050405020304" pitchFamily="18" charset="0"/>
              </a:rPr>
              <a:t>产品</a:t>
            </a:r>
          </a:p>
        </p:txBody>
      </p:sp>
      <p:sp>
        <p:nvSpPr>
          <p:cNvPr id="145" name="Text Box 29">
            <a:extLst>
              <a:ext uri="{FF2B5EF4-FFF2-40B4-BE49-F238E27FC236}">
                <a16:creationId xmlns:a16="http://schemas.microsoft.com/office/drawing/2014/main" id="{883B4102-B1A5-4707-A09E-83CDF4BE5063}"/>
              </a:ext>
            </a:extLst>
          </p:cNvPr>
          <p:cNvSpPr txBox="1">
            <a:spLocks noChangeArrowheads="1"/>
          </p:cNvSpPr>
          <p:nvPr/>
        </p:nvSpPr>
        <p:spPr bwMode="auto">
          <a:xfrm>
            <a:off x="1130300" y="2552700"/>
            <a:ext cx="80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400">
                <a:latin typeface="Times New Roman" panose="02020603050405020304" pitchFamily="18" charset="0"/>
              </a:rPr>
              <a:t>地区</a:t>
            </a:r>
          </a:p>
        </p:txBody>
      </p:sp>
      <p:sp>
        <p:nvSpPr>
          <p:cNvPr id="146" name="Text Box 30">
            <a:extLst>
              <a:ext uri="{FF2B5EF4-FFF2-40B4-BE49-F238E27FC236}">
                <a16:creationId xmlns:a16="http://schemas.microsoft.com/office/drawing/2014/main" id="{8E7BEABA-FB3C-484F-A170-8F4567FCA024}"/>
              </a:ext>
            </a:extLst>
          </p:cNvPr>
          <p:cNvSpPr txBox="1">
            <a:spLocks noChangeArrowheads="1"/>
          </p:cNvSpPr>
          <p:nvPr/>
        </p:nvSpPr>
        <p:spPr bwMode="auto">
          <a:xfrm>
            <a:off x="1435100" y="5295900"/>
            <a:ext cx="4889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buFontTx/>
              <a:buNone/>
            </a:pPr>
            <a:r>
              <a:rPr kumimoji="1" lang="zh-CN" altLang="en-US" sz="2000">
                <a:latin typeface="Times New Roman" panose="02020603050405020304" pitchFamily="18" charset="0"/>
              </a:rPr>
              <a:t>一季度</a:t>
            </a:r>
            <a:endParaRPr kumimoji="1" lang="zh-CN" altLang="en-US" sz="2400">
              <a:latin typeface="Times New Roman" panose="02020603050405020304" pitchFamily="18" charset="0"/>
            </a:endParaRPr>
          </a:p>
        </p:txBody>
      </p:sp>
      <p:sp>
        <p:nvSpPr>
          <p:cNvPr id="147" name="Text Box 31">
            <a:extLst>
              <a:ext uri="{FF2B5EF4-FFF2-40B4-BE49-F238E27FC236}">
                <a16:creationId xmlns:a16="http://schemas.microsoft.com/office/drawing/2014/main" id="{4B8069B6-E94F-4E6B-8C5A-83AE59C1831C}"/>
              </a:ext>
            </a:extLst>
          </p:cNvPr>
          <p:cNvSpPr txBox="1">
            <a:spLocks noChangeArrowheads="1"/>
          </p:cNvSpPr>
          <p:nvPr/>
        </p:nvSpPr>
        <p:spPr bwMode="auto">
          <a:xfrm>
            <a:off x="2120900" y="5295900"/>
            <a:ext cx="4889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buFontTx/>
              <a:buNone/>
            </a:pPr>
            <a:r>
              <a:rPr kumimoji="1" lang="zh-CN" altLang="en-US" sz="2000">
                <a:latin typeface="Times New Roman" panose="02020603050405020304" pitchFamily="18" charset="0"/>
              </a:rPr>
              <a:t>二季度</a:t>
            </a:r>
            <a:endParaRPr kumimoji="1" lang="zh-CN" altLang="en-US" sz="2400">
              <a:latin typeface="Times New Roman" panose="02020603050405020304" pitchFamily="18" charset="0"/>
            </a:endParaRPr>
          </a:p>
        </p:txBody>
      </p:sp>
      <p:sp>
        <p:nvSpPr>
          <p:cNvPr id="148" name="Text Box 32">
            <a:extLst>
              <a:ext uri="{FF2B5EF4-FFF2-40B4-BE49-F238E27FC236}">
                <a16:creationId xmlns:a16="http://schemas.microsoft.com/office/drawing/2014/main" id="{FEB6CF88-13F5-4A95-895B-2F8FC4A3D0F7}"/>
              </a:ext>
            </a:extLst>
          </p:cNvPr>
          <p:cNvSpPr txBox="1">
            <a:spLocks noChangeArrowheads="1"/>
          </p:cNvSpPr>
          <p:nvPr/>
        </p:nvSpPr>
        <p:spPr bwMode="auto">
          <a:xfrm>
            <a:off x="2730500" y="5295900"/>
            <a:ext cx="4889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buFontTx/>
              <a:buNone/>
            </a:pPr>
            <a:r>
              <a:rPr kumimoji="1" lang="zh-CN" altLang="en-US" sz="2000">
                <a:latin typeface="Times New Roman" panose="02020603050405020304" pitchFamily="18" charset="0"/>
              </a:rPr>
              <a:t>三季度</a:t>
            </a:r>
            <a:endParaRPr kumimoji="1" lang="zh-CN" altLang="en-US" sz="2400">
              <a:latin typeface="Times New Roman" panose="02020603050405020304" pitchFamily="18" charset="0"/>
            </a:endParaRPr>
          </a:p>
        </p:txBody>
      </p:sp>
      <p:sp>
        <p:nvSpPr>
          <p:cNvPr id="149" name="Text Box 33">
            <a:extLst>
              <a:ext uri="{FF2B5EF4-FFF2-40B4-BE49-F238E27FC236}">
                <a16:creationId xmlns:a16="http://schemas.microsoft.com/office/drawing/2014/main" id="{9D075B44-83BA-4CD6-81AB-B617B60CA0B4}"/>
              </a:ext>
            </a:extLst>
          </p:cNvPr>
          <p:cNvSpPr txBox="1">
            <a:spLocks noChangeArrowheads="1"/>
          </p:cNvSpPr>
          <p:nvPr/>
        </p:nvSpPr>
        <p:spPr bwMode="auto">
          <a:xfrm>
            <a:off x="3340100" y="5295900"/>
            <a:ext cx="4889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buFontTx/>
              <a:buNone/>
            </a:pPr>
            <a:r>
              <a:rPr kumimoji="1" lang="zh-CN" altLang="en-US" sz="2000">
                <a:latin typeface="Times New Roman" panose="02020603050405020304" pitchFamily="18" charset="0"/>
              </a:rPr>
              <a:t>四季度</a:t>
            </a:r>
            <a:endParaRPr kumimoji="1" lang="zh-CN" altLang="en-US" sz="2400">
              <a:latin typeface="Times New Roman" panose="02020603050405020304" pitchFamily="18" charset="0"/>
            </a:endParaRPr>
          </a:p>
        </p:txBody>
      </p:sp>
      <p:sp>
        <p:nvSpPr>
          <p:cNvPr id="150" name="Text Box 34">
            <a:extLst>
              <a:ext uri="{FF2B5EF4-FFF2-40B4-BE49-F238E27FC236}">
                <a16:creationId xmlns:a16="http://schemas.microsoft.com/office/drawing/2014/main" id="{C09E6427-2078-4207-9F2F-B0496148EC2C}"/>
              </a:ext>
            </a:extLst>
          </p:cNvPr>
          <p:cNvSpPr txBox="1">
            <a:spLocks noChangeArrowheads="1"/>
          </p:cNvSpPr>
          <p:nvPr/>
        </p:nvSpPr>
        <p:spPr bwMode="auto">
          <a:xfrm>
            <a:off x="520700" y="4229100"/>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000">
                <a:latin typeface="Times New Roman" panose="02020603050405020304" pitchFamily="18" charset="0"/>
              </a:rPr>
              <a:t>南京</a:t>
            </a:r>
            <a:endParaRPr kumimoji="1" lang="zh-CN" altLang="en-US" sz="2400">
              <a:latin typeface="Times New Roman" panose="02020603050405020304" pitchFamily="18" charset="0"/>
            </a:endParaRPr>
          </a:p>
        </p:txBody>
      </p:sp>
      <p:sp>
        <p:nvSpPr>
          <p:cNvPr id="151" name="Text Box 35">
            <a:extLst>
              <a:ext uri="{FF2B5EF4-FFF2-40B4-BE49-F238E27FC236}">
                <a16:creationId xmlns:a16="http://schemas.microsoft.com/office/drawing/2014/main" id="{2542740B-48FC-4E70-9EA4-706DD1DAC4DC}"/>
              </a:ext>
            </a:extLst>
          </p:cNvPr>
          <p:cNvSpPr txBox="1">
            <a:spLocks noChangeArrowheads="1"/>
          </p:cNvSpPr>
          <p:nvPr/>
        </p:nvSpPr>
        <p:spPr bwMode="auto">
          <a:xfrm>
            <a:off x="520700" y="4838700"/>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000">
                <a:latin typeface="Times New Roman" panose="02020603050405020304" pitchFamily="18" charset="0"/>
              </a:rPr>
              <a:t>广州</a:t>
            </a:r>
            <a:endParaRPr kumimoji="1" lang="zh-CN" altLang="en-US" sz="2400">
              <a:latin typeface="Times New Roman" panose="02020603050405020304" pitchFamily="18" charset="0"/>
            </a:endParaRPr>
          </a:p>
        </p:txBody>
      </p:sp>
      <p:sp>
        <p:nvSpPr>
          <p:cNvPr id="152" name="Text Box 36">
            <a:extLst>
              <a:ext uri="{FF2B5EF4-FFF2-40B4-BE49-F238E27FC236}">
                <a16:creationId xmlns:a16="http://schemas.microsoft.com/office/drawing/2014/main" id="{D18CF6CA-D0FD-44D8-BBE6-D823669855AA}"/>
              </a:ext>
            </a:extLst>
          </p:cNvPr>
          <p:cNvSpPr txBox="1">
            <a:spLocks noChangeArrowheads="1"/>
          </p:cNvSpPr>
          <p:nvPr/>
        </p:nvSpPr>
        <p:spPr bwMode="auto">
          <a:xfrm>
            <a:off x="4178300" y="4762500"/>
            <a:ext cx="587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1600" i="1">
                <a:solidFill>
                  <a:schemeClr val="hlink"/>
                </a:solidFill>
                <a:latin typeface="Times New Roman" panose="02020603050405020304" pitchFamily="18" charset="0"/>
              </a:rPr>
              <a:t>手机</a:t>
            </a:r>
          </a:p>
        </p:txBody>
      </p:sp>
      <p:sp>
        <p:nvSpPr>
          <p:cNvPr id="153" name="Text Box 37">
            <a:extLst>
              <a:ext uri="{FF2B5EF4-FFF2-40B4-BE49-F238E27FC236}">
                <a16:creationId xmlns:a16="http://schemas.microsoft.com/office/drawing/2014/main" id="{44CAF821-E5AD-4BB6-AC66-8AEBBAE3708C}"/>
              </a:ext>
            </a:extLst>
          </p:cNvPr>
          <p:cNvSpPr txBox="1">
            <a:spLocks noChangeArrowheads="1"/>
          </p:cNvSpPr>
          <p:nvPr/>
        </p:nvSpPr>
        <p:spPr bwMode="auto">
          <a:xfrm>
            <a:off x="3873500" y="5018088"/>
            <a:ext cx="587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1600" i="1">
                <a:solidFill>
                  <a:schemeClr val="hlink"/>
                </a:solidFill>
                <a:latin typeface="Times New Roman" panose="02020603050405020304" pitchFamily="18" charset="0"/>
              </a:rPr>
              <a:t>空调</a:t>
            </a:r>
            <a:endParaRPr kumimoji="1" lang="zh-CN" altLang="en-US" sz="2400" i="1">
              <a:latin typeface="Times New Roman" panose="02020603050405020304" pitchFamily="18" charset="0"/>
            </a:endParaRPr>
          </a:p>
        </p:txBody>
      </p:sp>
      <p:sp>
        <p:nvSpPr>
          <p:cNvPr id="154" name="Line 38">
            <a:extLst>
              <a:ext uri="{FF2B5EF4-FFF2-40B4-BE49-F238E27FC236}">
                <a16:creationId xmlns:a16="http://schemas.microsoft.com/office/drawing/2014/main" id="{7FC0F03D-5EBC-4717-8669-B7B0D6A75E35}"/>
              </a:ext>
            </a:extLst>
          </p:cNvPr>
          <p:cNvSpPr>
            <a:spLocks noChangeShapeType="1"/>
          </p:cNvSpPr>
          <p:nvPr/>
        </p:nvSpPr>
        <p:spPr bwMode="auto">
          <a:xfrm flipV="1">
            <a:off x="2425700" y="3162300"/>
            <a:ext cx="457200" cy="6096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6" name="Group 39">
            <a:extLst>
              <a:ext uri="{FF2B5EF4-FFF2-40B4-BE49-F238E27FC236}">
                <a16:creationId xmlns:a16="http://schemas.microsoft.com/office/drawing/2014/main" id="{C8D322E8-FC47-4474-9CA7-B3E6C5EEE3DA}"/>
              </a:ext>
            </a:extLst>
          </p:cNvPr>
          <p:cNvGrpSpPr>
            <a:grpSpLocks/>
          </p:cNvGrpSpPr>
          <p:nvPr/>
        </p:nvGrpSpPr>
        <p:grpSpPr bwMode="auto">
          <a:xfrm>
            <a:off x="7073900" y="2822574"/>
            <a:ext cx="4748818" cy="2954471"/>
            <a:chOff x="1968" y="2112"/>
            <a:chExt cx="3074" cy="1839"/>
          </a:xfrm>
        </p:grpSpPr>
        <p:grpSp>
          <p:nvGrpSpPr>
            <p:cNvPr id="157" name="Group 40">
              <a:extLst>
                <a:ext uri="{FF2B5EF4-FFF2-40B4-BE49-F238E27FC236}">
                  <a16:creationId xmlns:a16="http://schemas.microsoft.com/office/drawing/2014/main" id="{F7519F80-C4EC-4008-8B03-38B0AD3B4660}"/>
                </a:ext>
              </a:extLst>
            </p:cNvPr>
            <p:cNvGrpSpPr>
              <a:grpSpLocks/>
            </p:cNvGrpSpPr>
            <p:nvPr/>
          </p:nvGrpSpPr>
          <p:grpSpPr bwMode="auto">
            <a:xfrm>
              <a:off x="2592" y="2640"/>
              <a:ext cx="1776" cy="912"/>
              <a:chOff x="2496" y="2736"/>
              <a:chExt cx="1776" cy="912"/>
            </a:xfrm>
          </p:grpSpPr>
          <p:sp>
            <p:nvSpPr>
              <p:cNvPr id="174" name="AutoShape 41">
                <a:extLst>
                  <a:ext uri="{FF2B5EF4-FFF2-40B4-BE49-F238E27FC236}">
                    <a16:creationId xmlns:a16="http://schemas.microsoft.com/office/drawing/2014/main" id="{73C518E0-0E48-4B5B-992D-6FA9FA8B4C6C}"/>
                  </a:ext>
                </a:extLst>
              </p:cNvPr>
              <p:cNvSpPr>
                <a:spLocks noChangeArrowheads="1"/>
              </p:cNvSpPr>
              <p:nvPr/>
            </p:nvSpPr>
            <p:spPr bwMode="auto">
              <a:xfrm>
                <a:off x="2496" y="3120"/>
                <a:ext cx="960" cy="528"/>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175" name="AutoShape 42">
                <a:extLst>
                  <a:ext uri="{FF2B5EF4-FFF2-40B4-BE49-F238E27FC236}">
                    <a16:creationId xmlns:a16="http://schemas.microsoft.com/office/drawing/2014/main" id="{E1C0530A-0A4F-474A-A8A0-265FF9C09086}"/>
                  </a:ext>
                </a:extLst>
              </p:cNvPr>
              <p:cNvSpPr>
                <a:spLocks noChangeArrowheads="1"/>
              </p:cNvSpPr>
              <p:nvPr/>
            </p:nvSpPr>
            <p:spPr bwMode="auto">
              <a:xfrm>
                <a:off x="3312" y="3120"/>
                <a:ext cx="960" cy="528"/>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176" name="AutoShape 43">
                <a:extLst>
                  <a:ext uri="{FF2B5EF4-FFF2-40B4-BE49-F238E27FC236}">
                    <a16:creationId xmlns:a16="http://schemas.microsoft.com/office/drawing/2014/main" id="{4C0574FE-4DB6-4A44-8574-2159C51B9651}"/>
                  </a:ext>
                </a:extLst>
              </p:cNvPr>
              <p:cNvSpPr>
                <a:spLocks noChangeArrowheads="1"/>
              </p:cNvSpPr>
              <p:nvPr/>
            </p:nvSpPr>
            <p:spPr bwMode="auto">
              <a:xfrm>
                <a:off x="2496" y="2736"/>
                <a:ext cx="960" cy="528"/>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sp>
            <p:nvSpPr>
              <p:cNvPr id="177" name="AutoShape 44">
                <a:extLst>
                  <a:ext uri="{FF2B5EF4-FFF2-40B4-BE49-F238E27FC236}">
                    <a16:creationId xmlns:a16="http://schemas.microsoft.com/office/drawing/2014/main" id="{5645C0C4-47EE-45AA-8677-878DDD71E7D6}"/>
                  </a:ext>
                </a:extLst>
              </p:cNvPr>
              <p:cNvSpPr>
                <a:spLocks noChangeArrowheads="1"/>
              </p:cNvSpPr>
              <p:nvPr/>
            </p:nvSpPr>
            <p:spPr bwMode="auto">
              <a:xfrm>
                <a:off x="3312" y="2736"/>
                <a:ext cx="960" cy="528"/>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latin typeface="Times New Roman" panose="02020603050405020304" pitchFamily="18" charset="0"/>
                </a:endParaRPr>
              </a:p>
            </p:txBody>
          </p:sp>
        </p:grpSp>
        <p:sp>
          <p:nvSpPr>
            <p:cNvPr id="158" name="Line 45">
              <a:extLst>
                <a:ext uri="{FF2B5EF4-FFF2-40B4-BE49-F238E27FC236}">
                  <a16:creationId xmlns:a16="http://schemas.microsoft.com/office/drawing/2014/main" id="{5252272C-0EDE-42D7-AA46-E3BC943BF4C1}"/>
                </a:ext>
              </a:extLst>
            </p:cNvPr>
            <p:cNvSpPr>
              <a:spLocks noChangeShapeType="1"/>
            </p:cNvSpPr>
            <p:nvPr/>
          </p:nvSpPr>
          <p:spPr bwMode="auto">
            <a:xfrm>
              <a:off x="2496" y="3644"/>
              <a:ext cx="24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 name="Line 46">
              <a:extLst>
                <a:ext uri="{FF2B5EF4-FFF2-40B4-BE49-F238E27FC236}">
                  <a16:creationId xmlns:a16="http://schemas.microsoft.com/office/drawing/2014/main" id="{59E075FA-0254-4EFD-B2F1-B07E80FD98FC}"/>
                </a:ext>
              </a:extLst>
            </p:cNvPr>
            <p:cNvSpPr>
              <a:spLocks noChangeShapeType="1"/>
            </p:cNvSpPr>
            <p:nvPr/>
          </p:nvSpPr>
          <p:spPr bwMode="auto">
            <a:xfrm flipV="1">
              <a:off x="2496" y="2396"/>
              <a:ext cx="0" cy="124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 name="Text Box 47">
              <a:extLst>
                <a:ext uri="{FF2B5EF4-FFF2-40B4-BE49-F238E27FC236}">
                  <a16:creationId xmlns:a16="http://schemas.microsoft.com/office/drawing/2014/main" id="{52712A8F-DA5F-4015-9921-B73E87CEB2F1}"/>
                </a:ext>
              </a:extLst>
            </p:cNvPr>
            <p:cNvSpPr txBox="1">
              <a:spLocks noChangeArrowheads="1"/>
            </p:cNvSpPr>
            <p:nvPr/>
          </p:nvSpPr>
          <p:spPr bwMode="auto">
            <a:xfrm>
              <a:off x="4538" y="3663"/>
              <a:ext cx="5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400" dirty="0">
                  <a:latin typeface="Times New Roman" panose="02020603050405020304" pitchFamily="18" charset="0"/>
                </a:rPr>
                <a:t>时间</a:t>
              </a:r>
            </a:p>
          </p:txBody>
        </p:sp>
        <p:sp>
          <p:nvSpPr>
            <p:cNvPr id="161" name="Text Box 48">
              <a:extLst>
                <a:ext uri="{FF2B5EF4-FFF2-40B4-BE49-F238E27FC236}">
                  <a16:creationId xmlns:a16="http://schemas.microsoft.com/office/drawing/2014/main" id="{156A7824-2DF6-4655-A879-A89B6C97FF8C}"/>
                </a:ext>
              </a:extLst>
            </p:cNvPr>
            <p:cNvSpPr txBox="1">
              <a:spLocks noChangeArrowheads="1"/>
            </p:cNvSpPr>
            <p:nvPr/>
          </p:nvSpPr>
          <p:spPr bwMode="auto">
            <a:xfrm>
              <a:off x="3408" y="2112"/>
              <a:ext cx="5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400">
                  <a:latin typeface="Times New Roman" panose="02020603050405020304" pitchFamily="18" charset="0"/>
                </a:rPr>
                <a:t>产品</a:t>
              </a:r>
            </a:p>
          </p:txBody>
        </p:sp>
        <p:sp>
          <p:nvSpPr>
            <p:cNvPr id="162" name="Text Box 49">
              <a:extLst>
                <a:ext uri="{FF2B5EF4-FFF2-40B4-BE49-F238E27FC236}">
                  <a16:creationId xmlns:a16="http://schemas.microsoft.com/office/drawing/2014/main" id="{8EB49F2C-685B-4AFD-9280-CC8FB5A238E6}"/>
                </a:ext>
              </a:extLst>
            </p:cNvPr>
            <p:cNvSpPr txBox="1">
              <a:spLocks noChangeArrowheads="1"/>
            </p:cNvSpPr>
            <p:nvPr/>
          </p:nvSpPr>
          <p:spPr bwMode="auto">
            <a:xfrm>
              <a:off x="1968" y="3020"/>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000">
                  <a:latin typeface="Times New Roman" panose="02020603050405020304" pitchFamily="18" charset="0"/>
                </a:rPr>
                <a:t>南京</a:t>
              </a:r>
              <a:endParaRPr kumimoji="1" lang="zh-CN" altLang="en-US" sz="2400">
                <a:latin typeface="Times New Roman" panose="02020603050405020304" pitchFamily="18" charset="0"/>
              </a:endParaRPr>
            </a:p>
          </p:txBody>
        </p:sp>
        <p:sp>
          <p:nvSpPr>
            <p:cNvPr id="163" name="Text Box 50">
              <a:extLst>
                <a:ext uri="{FF2B5EF4-FFF2-40B4-BE49-F238E27FC236}">
                  <a16:creationId xmlns:a16="http://schemas.microsoft.com/office/drawing/2014/main" id="{DE2370A3-E5F3-4C29-B141-191AD79976C9}"/>
                </a:ext>
              </a:extLst>
            </p:cNvPr>
            <p:cNvSpPr txBox="1">
              <a:spLocks noChangeArrowheads="1"/>
            </p:cNvSpPr>
            <p:nvPr/>
          </p:nvSpPr>
          <p:spPr bwMode="auto">
            <a:xfrm>
              <a:off x="1968" y="3356"/>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000">
                  <a:latin typeface="Times New Roman" panose="02020603050405020304" pitchFamily="18" charset="0"/>
                </a:rPr>
                <a:t>广州</a:t>
              </a:r>
              <a:endParaRPr kumimoji="1" lang="zh-CN" altLang="en-US" sz="2400">
                <a:latin typeface="Times New Roman" panose="02020603050405020304" pitchFamily="18" charset="0"/>
              </a:endParaRPr>
            </a:p>
          </p:txBody>
        </p:sp>
        <p:sp>
          <p:nvSpPr>
            <p:cNvPr id="164" name="Text Box 51">
              <a:extLst>
                <a:ext uri="{FF2B5EF4-FFF2-40B4-BE49-F238E27FC236}">
                  <a16:creationId xmlns:a16="http://schemas.microsoft.com/office/drawing/2014/main" id="{D1CC5DA3-1734-4055-A04F-33B56D728A80}"/>
                </a:ext>
              </a:extLst>
            </p:cNvPr>
            <p:cNvSpPr txBox="1">
              <a:spLocks noChangeArrowheads="1"/>
            </p:cNvSpPr>
            <p:nvPr/>
          </p:nvSpPr>
          <p:spPr bwMode="auto">
            <a:xfrm>
              <a:off x="4272" y="3356"/>
              <a:ext cx="37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1600" i="1">
                  <a:solidFill>
                    <a:schemeClr val="hlink"/>
                  </a:solidFill>
                  <a:latin typeface="Times New Roman" panose="02020603050405020304" pitchFamily="18" charset="0"/>
                </a:rPr>
                <a:t>手机</a:t>
              </a:r>
            </a:p>
          </p:txBody>
        </p:sp>
        <p:sp>
          <p:nvSpPr>
            <p:cNvPr id="165" name="Text Box 52">
              <a:extLst>
                <a:ext uri="{FF2B5EF4-FFF2-40B4-BE49-F238E27FC236}">
                  <a16:creationId xmlns:a16="http://schemas.microsoft.com/office/drawing/2014/main" id="{0439015D-801B-4C12-B997-CE9D6B9BDF7B}"/>
                </a:ext>
              </a:extLst>
            </p:cNvPr>
            <p:cNvSpPr txBox="1">
              <a:spLocks noChangeArrowheads="1"/>
            </p:cNvSpPr>
            <p:nvPr/>
          </p:nvSpPr>
          <p:spPr bwMode="auto">
            <a:xfrm>
              <a:off x="4128" y="3504"/>
              <a:ext cx="37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1600" i="1">
                  <a:solidFill>
                    <a:schemeClr val="hlink"/>
                  </a:solidFill>
                  <a:latin typeface="Times New Roman" panose="02020603050405020304" pitchFamily="18" charset="0"/>
                </a:rPr>
                <a:t>空调</a:t>
              </a:r>
              <a:endParaRPr kumimoji="1" lang="zh-CN" altLang="en-US" sz="2400" i="1">
                <a:latin typeface="Times New Roman" panose="02020603050405020304" pitchFamily="18" charset="0"/>
              </a:endParaRPr>
            </a:p>
          </p:txBody>
        </p:sp>
        <p:grpSp>
          <p:nvGrpSpPr>
            <p:cNvPr id="166" name="Group 53">
              <a:extLst>
                <a:ext uri="{FF2B5EF4-FFF2-40B4-BE49-F238E27FC236}">
                  <a16:creationId xmlns:a16="http://schemas.microsoft.com/office/drawing/2014/main" id="{12AED837-235C-4B61-B638-B2CB902B7C41}"/>
                </a:ext>
              </a:extLst>
            </p:cNvPr>
            <p:cNvGrpSpPr>
              <a:grpSpLocks/>
            </p:cNvGrpSpPr>
            <p:nvPr/>
          </p:nvGrpSpPr>
          <p:grpSpPr bwMode="auto">
            <a:xfrm>
              <a:off x="2496" y="2736"/>
              <a:ext cx="1776" cy="912"/>
              <a:chOff x="2496" y="2736"/>
              <a:chExt cx="1776" cy="912"/>
            </a:xfrm>
          </p:grpSpPr>
          <p:sp>
            <p:nvSpPr>
              <p:cNvPr id="170" name="AutoShape 54">
                <a:extLst>
                  <a:ext uri="{FF2B5EF4-FFF2-40B4-BE49-F238E27FC236}">
                    <a16:creationId xmlns:a16="http://schemas.microsoft.com/office/drawing/2014/main" id="{7E58A9CC-1A56-4F6C-A697-B700076EFB53}"/>
                  </a:ext>
                </a:extLst>
              </p:cNvPr>
              <p:cNvSpPr>
                <a:spLocks noChangeArrowheads="1"/>
              </p:cNvSpPr>
              <p:nvPr/>
            </p:nvSpPr>
            <p:spPr bwMode="auto">
              <a:xfrm>
                <a:off x="2496" y="3120"/>
                <a:ext cx="960" cy="528"/>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49</a:t>
                </a:r>
              </a:p>
            </p:txBody>
          </p:sp>
          <p:sp>
            <p:nvSpPr>
              <p:cNvPr id="171" name="AutoShape 55">
                <a:extLst>
                  <a:ext uri="{FF2B5EF4-FFF2-40B4-BE49-F238E27FC236}">
                    <a16:creationId xmlns:a16="http://schemas.microsoft.com/office/drawing/2014/main" id="{65BC99E4-B726-490F-960A-E53DD4D5A258}"/>
                  </a:ext>
                </a:extLst>
              </p:cNvPr>
              <p:cNvSpPr>
                <a:spLocks noChangeArrowheads="1"/>
              </p:cNvSpPr>
              <p:nvPr/>
            </p:nvSpPr>
            <p:spPr bwMode="auto">
              <a:xfrm>
                <a:off x="3312" y="3120"/>
                <a:ext cx="960" cy="528"/>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75</a:t>
                </a:r>
              </a:p>
            </p:txBody>
          </p:sp>
          <p:sp>
            <p:nvSpPr>
              <p:cNvPr id="172" name="AutoShape 56">
                <a:extLst>
                  <a:ext uri="{FF2B5EF4-FFF2-40B4-BE49-F238E27FC236}">
                    <a16:creationId xmlns:a16="http://schemas.microsoft.com/office/drawing/2014/main" id="{6C2EC96F-93E7-4D76-950B-9B2E7FAF7D72}"/>
                  </a:ext>
                </a:extLst>
              </p:cNvPr>
              <p:cNvSpPr>
                <a:spLocks noChangeArrowheads="1"/>
              </p:cNvSpPr>
              <p:nvPr/>
            </p:nvSpPr>
            <p:spPr bwMode="auto">
              <a:xfrm>
                <a:off x="2496" y="2736"/>
                <a:ext cx="960" cy="528"/>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91</a:t>
                </a:r>
              </a:p>
            </p:txBody>
          </p:sp>
          <p:sp>
            <p:nvSpPr>
              <p:cNvPr id="173" name="AutoShape 57">
                <a:extLst>
                  <a:ext uri="{FF2B5EF4-FFF2-40B4-BE49-F238E27FC236}">
                    <a16:creationId xmlns:a16="http://schemas.microsoft.com/office/drawing/2014/main" id="{21B7105D-A2D5-4023-B06E-A0657E2A23AB}"/>
                  </a:ext>
                </a:extLst>
              </p:cNvPr>
              <p:cNvSpPr>
                <a:spLocks noChangeArrowheads="1"/>
              </p:cNvSpPr>
              <p:nvPr/>
            </p:nvSpPr>
            <p:spPr bwMode="auto">
              <a:xfrm>
                <a:off x="3312" y="2736"/>
                <a:ext cx="960" cy="528"/>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kumimoji="1" lang="en-US" altLang="zh-CN" sz="2400">
                    <a:latin typeface="Times New Roman" panose="02020603050405020304" pitchFamily="18" charset="0"/>
                  </a:rPr>
                  <a:t>75</a:t>
                </a:r>
              </a:p>
            </p:txBody>
          </p:sp>
        </p:grpSp>
        <p:sp>
          <p:nvSpPr>
            <p:cNvPr id="167" name="Line 58">
              <a:extLst>
                <a:ext uri="{FF2B5EF4-FFF2-40B4-BE49-F238E27FC236}">
                  <a16:creationId xmlns:a16="http://schemas.microsoft.com/office/drawing/2014/main" id="{5CB6B6A9-A39D-4989-99B2-8F3B3C3A775D}"/>
                </a:ext>
              </a:extLst>
            </p:cNvPr>
            <p:cNvSpPr>
              <a:spLocks noChangeShapeType="1"/>
            </p:cNvSpPr>
            <p:nvPr/>
          </p:nvSpPr>
          <p:spPr bwMode="auto">
            <a:xfrm flipV="1">
              <a:off x="2496" y="2640"/>
              <a:ext cx="576" cy="960"/>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 name="Line 59">
              <a:extLst>
                <a:ext uri="{FF2B5EF4-FFF2-40B4-BE49-F238E27FC236}">
                  <a16:creationId xmlns:a16="http://schemas.microsoft.com/office/drawing/2014/main" id="{21162928-D79F-4E6E-901A-65DFB52C9C79}"/>
                </a:ext>
              </a:extLst>
            </p:cNvPr>
            <p:cNvSpPr>
              <a:spLocks noChangeShapeType="1"/>
            </p:cNvSpPr>
            <p:nvPr/>
          </p:nvSpPr>
          <p:spPr bwMode="auto">
            <a:xfrm flipV="1">
              <a:off x="3072" y="2304"/>
              <a:ext cx="192" cy="336"/>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 name="Text Box 60">
              <a:extLst>
                <a:ext uri="{FF2B5EF4-FFF2-40B4-BE49-F238E27FC236}">
                  <a16:creationId xmlns:a16="http://schemas.microsoft.com/office/drawing/2014/main" id="{489EF79B-3540-4CB6-9058-43A433F31D91}"/>
                </a:ext>
              </a:extLst>
            </p:cNvPr>
            <p:cNvSpPr txBox="1">
              <a:spLocks noChangeArrowheads="1"/>
            </p:cNvSpPr>
            <p:nvPr/>
          </p:nvSpPr>
          <p:spPr bwMode="auto">
            <a:xfrm>
              <a:off x="2582" y="3694"/>
              <a:ext cx="14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1" lang="zh-CN" altLang="en-US" sz="2000">
                  <a:latin typeface="宋体" panose="02010600030101010101" pitchFamily="2" charset="-122"/>
                </a:rPr>
                <a:t>上半年     下半年</a:t>
              </a:r>
              <a:endParaRPr kumimoji="1" lang="zh-CN" altLang="en-US" sz="2400">
                <a:latin typeface="Times New Roman" panose="02020603050405020304" pitchFamily="18" charset="0"/>
              </a:endParaRPr>
            </a:p>
          </p:txBody>
        </p:sp>
      </p:grpSp>
      <p:sp>
        <p:nvSpPr>
          <p:cNvPr id="178" name="箭头: 上弧形 177">
            <a:extLst>
              <a:ext uri="{FF2B5EF4-FFF2-40B4-BE49-F238E27FC236}">
                <a16:creationId xmlns:a16="http://schemas.microsoft.com/office/drawing/2014/main" id="{68DE785A-87EB-4CFA-9737-074A05BEB5D2}"/>
              </a:ext>
            </a:extLst>
          </p:cNvPr>
          <p:cNvSpPr/>
          <p:nvPr/>
        </p:nvSpPr>
        <p:spPr>
          <a:xfrm>
            <a:off x="4237100" y="2797174"/>
            <a:ext cx="3617894" cy="1001360"/>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69775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1BD90-26F0-4C9F-891D-B667DF7B6896}"/>
              </a:ext>
            </a:extLst>
          </p:cNvPr>
          <p:cNvSpPr>
            <a:spLocks noGrp="1"/>
          </p:cNvSpPr>
          <p:nvPr>
            <p:ph type="title"/>
          </p:nvPr>
        </p:nvSpPr>
        <p:spPr/>
        <p:txBody>
          <a:bodyPr/>
          <a:lstStyle/>
          <a:p>
            <a:r>
              <a:rPr lang="en-US" altLang="zh-CN" dirty="0"/>
              <a:t>OLAP</a:t>
            </a:r>
            <a:r>
              <a:rPr lang="zh-CN" altLang="en-US" dirty="0"/>
              <a:t>的基本操作示例</a:t>
            </a:r>
          </a:p>
        </p:txBody>
      </p:sp>
      <p:sp>
        <p:nvSpPr>
          <p:cNvPr id="3" name="内容占位符 2">
            <a:extLst>
              <a:ext uri="{FF2B5EF4-FFF2-40B4-BE49-F238E27FC236}">
                <a16:creationId xmlns:a16="http://schemas.microsoft.com/office/drawing/2014/main" id="{BC93D935-E2E9-4800-8366-EA6689C6A4EC}"/>
              </a:ext>
            </a:extLst>
          </p:cNvPr>
          <p:cNvSpPr>
            <a:spLocks noGrp="1"/>
          </p:cNvSpPr>
          <p:nvPr>
            <p:ph sz="quarter" idx="10"/>
          </p:nvPr>
        </p:nvSpPr>
        <p:spPr>
          <a:xfrm>
            <a:off x="1199456" y="1208299"/>
            <a:ext cx="9648216" cy="4942244"/>
          </a:xfrm>
        </p:spPr>
        <p:txBody>
          <a:bodyPr/>
          <a:lstStyle/>
          <a:p>
            <a:r>
              <a:rPr lang="zh-CN" altLang="en-US" dirty="0"/>
              <a:t>旋转可以得到</a:t>
            </a:r>
            <a:r>
              <a:rPr lang="zh-CN" altLang="en-US" dirty="0">
                <a:solidFill>
                  <a:srgbClr val="3333FF"/>
                </a:solidFill>
              </a:rPr>
              <a:t>不同视角</a:t>
            </a:r>
            <a:r>
              <a:rPr lang="zh-CN" altLang="en-US" dirty="0"/>
              <a:t>的数据。</a:t>
            </a:r>
            <a:endParaRPr lang="en-US" altLang="zh-CN" dirty="0"/>
          </a:p>
          <a:p>
            <a:pPr lvl="1"/>
            <a:r>
              <a:rPr lang="zh-CN" altLang="en-US" dirty="0"/>
              <a:t>旋转操作相当于平面数据将坐标轴旋转。例如，旋转可能包含了交换行和列，或是把某一个行维移到列维中去。</a:t>
            </a:r>
          </a:p>
          <a:p>
            <a:pPr lvl="1"/>
            <a:r>
              <a:rPr lang="zh-CN" altLang="en-US" dirty="0"/>
              <a:t>或是把页面显示的维和页面外的维进行交换（令其成为新的行或列中的一个） </a:t>
            </a:r>
          </a:p>
          <a:p>
            <a:endParaRPr lang="zh-CN" altLang="en-US" dirty="0"/>
          </a:p>
        </p:txBody>
      </p:sp>
      <p:grpSp>
        <p:nvGrpSpPr>
          <p:cNvPr id="76" name="组合 75">
            <a:extLst>
              <a:ext uri="{FF2B5EF4-FFF2-40B4-BE49-F238E27FC236}">
                <a16:creationId xmlns:a16="http://schemas.microsoft.com/office/drawing/2014/main" id="{2C815A95-E81D-4AF4-96CA-CB3138A2E33D}"/>
              </a:ext>
            </a:extLst>
          </p:cNvPr>
          <p:cNvGrpSpPr/>
          <p:nvPr/>
        </p:nvGrpSpPr>
        <p:grpSpPr>
          <a:xfrm>
            <a:off x="232003" y="4236226"/>
            <a:ext cx="5105132" cy="1628228"/>
            <a:chOff x="-262743" y="3749883"/>
            <a:chExt cx="5105132" cy="1628228"/>
          </a:xfrm>
        </p:grpSpPr>
        <p:grpSp>
          <p:nvGrpSpPr>
            <p:cNvPr id="52" name="Group 5">
              <a:extLst>
                <a:ext uri="{FF2B5EF4-FFF2-40B4-BE49-F238E27FC236}">
                  <a16:creationId xmlns:a16="http://schemas.microsoft.com/office/drawing/2014/main" id="{C9924D12-7C82-4E66-A75A-53AE4D47C364}"/>
                </a:ext>
              </a:extLst>
            </p:cNvPr>
            <p:cNvGrpSpPr>
              <a:grpSpLocks/>
            </p:cNvGrpSpPr>
            <p:nvPr/>
          </p:nvGrpSpPr>
          <p:grpSpPr bwMode="auto">
            <a:xfrm>
              <a:off x="-262743" y="3749883"/>
              <a:ext cx="2160360" cy="1628228"/>
              <a:chOff x="1980" y="4248"/>
              <a:chExt cx="2160" cy="1716"/>
            </a:xfrm>
          </p:grpSpPr>
          <p:sp>
            <p:nvSpPr>
              <p:cNvPr id="65" name="Line 6">
                <a:extLst>
                  <a:ext uri="{FF2B5EF4-FFF2-40B4-BE49-F238E27FC236}">
                    <a16:creationId xmlns:a16="http://schemas.microsoft.com/office/drawing/2014/main" id="{F0EA255E-EF4E-45E0-B132-A6AB7AE17ED2}"/>
                  </a:ext>
                </a:extLst>
              </p:cNvPr>
              <p:cNvSpPr>
                <a:spLocks noChangeShapeType="1"/>
              </p:cNvSpPr>
              <p:nvPr/>
            </p:nvSpPr>
            <p:spPr bwMode="auto">
              <a:xfrm>
                <a:off x="2700" y="5496"/>
                <a:ext cx="14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6" name="Line 7">
                <a:extLst>
                  <a:ext uri="{FF2B5EF4-FFF2-40B4-BE49-F238E27FC236}">
                    <a16:creationId xmlns:a16="http://schemas.microsoft.com/office/drawing/2014/main" id="{C5620B53-4111-44D1-A06B-C1355EC1C566}"/>
                  </a:ext>
                </a:extLst>
              </p:cNvPr>
              <p:cNvSpPr>
                <a:spLocks noChangeShapeType="1"/>
              </p:cNvSpPr>
              <p:nvPr/>
            </p:nvSpPr>
            <p:spPr bwMode="auto">
              <a:xfrm>
                <a:off x="2700" y="4560"/>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7" name="Line 8">
                <a:extLst>
                  <a:ext uri="{FF2B5EF4-FFF2-40B4-BE49-F238E27FC236}">
                    <a16:creationId xmlns:a16="http://schemas.microsoft.com/office/drawing/2014/main" id="{98BFAB25-DB66-433C-952C-431BBEABE72F}"/>
                  </a:ext>
                </a:extLst>
              </p:cNvPr>
              <p:cNvSpPr>
                <a:spLocks noChangeShapeType="1"/>
              </p:cNvSpPr>
              <p:nvPr/>
            </p:nvSpPr>
            <p:spPr bwMode="auto">
              <a:xfrm>
                <a:off x="3780" y="4560"/>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8" name="Line 9">
                <a:extLst>
                  <a:ext uri="{FF2B5EF4-FFF2-40B4-BE49-F238E27FC236}">
                    <a16:creationId xmlns:a16="http://schemas.microsoft.com/office/drawing/2014/main" id="{ED197BE1-B311-4E4C-BA27-DE64A2304968}"/>
                  </a:ext>
                </a:extLst>
              </p:cNvPr>
              <p:cNvSpPr>
                <a:spLocks noChangeShapeType="1"/>
              </p:cNvSpPr>
              <p:nvPr/>
            </p:nvSpPr>
            <p:spPr bwMode="auto">
              <a:xfrm>
                <a:off x="2700" y="5028"/>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9" name="Line 10">
                <a:extLst>
                  <a:ext uri="{FF2B5EF4-FFF2-40B4-BE49-F238E27FC236}">
                    <a16:creationId xmlns:a16="http://schemas.microsoft.com/office/drawing/2014/main" id="{8CAADCCC-4904-4EBD-91B4-B8CB7B9FC100}"/>
                  </a:ext>
                </a:extLst>
              </p:cNvPr>
              <p:cNvSpPr>
                <a:spLocks noChangeShapeType="1"/>
              </p:cNvSpPr>
              <p:nvPr/>
            </p:nvSpPr>
            <p:spPr bwMode="auto">
              <a:xfrm>
                <a:off x="3240" y="4560"/>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0" name="Text Box 11">
                <a:extLst>
                  <a:ext uri="{FF2B5EF4-FFF2-40B4-BE49-F238E27FC236}">
                    <a16:creationId xmlns:a16="http://schemas.microsoft.com/office/drawing/2014/main" id="{E8878ABB-2772-4E47-9F85-C2C8B2C9F32C}"/>
                  </a:ext>
                </a:extLst>
              </p:cNvPr>
              <p:cNvSpPr txBox="1">
                <a:spLocks noChangeArrowheads="1"/>
              </p:cNvSpPr>
              <p:nvPr/>
            </p:nvSpPr>
            <p:spPr bwMode="auto">
              <a:xfrm>
                <a:off x="2877" y="5496"/>
                <a:ext cx="9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a:latin typeface="微软雅黑" panose="020B0503020204020204" pitchFamily="34" charset="-122"/>
                    <a:ea typeface="微软雅黑" panose="020B0503020204020204" pitchFamily="34" charset="-122"/>
                  </a:rPr>
                  <a:t>时间维</a:t>
                </a:r>
              </a:p>
            </p:txBody>
          </p:sp>
          <p:sp>
            <p:nvSpPr>
              <p:cNvPr id="71" name="Text Box 12">
                <a:extLst>
                  <a:ext uri="{FF2B5EF4-FFF2-40B4-BE49-F238E27FC236}">
                    <a16:creationId xmlns:a16="http://schemas.microsoft.com/office/drawing/2014/main" id="{A2D11A93-2137-49CA-B0AD-407A9D0B60B6}"/>
                  </a:ext>
                </a:extLst>
              </p:cNvPr>
              <p:cNvSpPr txBox="1">
                <a:spLocks noChangeArrowheads="1"/>
              </p:cNvSpPr>
              <p:nvPr/>
            </p:nvSpPr>
            <p:spPr bwMode="auto">
              <a:xfrm>
                <a:off x="1980" y="4716"/>
                <a:ext cx="720" cy="780"/>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eaVert"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a:latin typeface="微软雅黑" panose="020B0503020204020204" pitchFamily="34" charset="-122"/>
                    <a:ea typeface="微软雅黑" panose="020B0503020204020204" pitchFamily="34" charset="-122"/>
                  </a:rPr>
                  <a:t>产品维</a:t>
                </a:r>
              </a:p>
            </p:txBody>
          </p:sp>
          <p:sp>
            <p:nvSpPr>
              <p:cNvPr id="72" name="Line 13">
                <a:extLst>
                  <a:ext uri="{FF2B5EF4-FFF2-40B4-BE49-F238E27FC236}">
                    <a16:creationId xmlns:a16="http://schemas.microsoft.com/office/drawing/2014/main" id="{9306D483-4300-43C5-883F-532481FDCEFD}"/>
                  </a:ext>
                </a:extLst>
              </p:cNvPr>
              <p:cNvSpPr>
                <a:spLocks noChangeShapeType="1"/>
              </p:cNvSpPr>
              <p:nvPr/>
            </p:nvSpPr>
            <p:spPr bwMode="auto">
              <a:xfrm>
                <a:off x="2700" y="5496"/>
                <a:ext cx="14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3" name="Line 14">
                <a:extLst>
                  <a:ext uri="{FF2B5EF4-FFF2-40B4-BE49-F238E27FC236}">
                    <a16:creationId xmlns:a16="http://schemas.microsoft.com/office/drawing/2014/main" id="{CA64DF78-85FF-480B-8AC9-0ADC676341E8}"/>
                  </a:ext>
                </a:extLst>
              </p:cNvPr>
              <p:cNvSpPr>
                <a:spLocks noChangeShapeType="1"/>
              </p:cNvSpPr>
              <p:nvPr/>
            </p:nvSpPr>
            <p:spPr bwMode="auto">
              <a:xfrm flipV="1">
                <a:off x="2700" y="4248"/>
                <a:ext cx="0" cy="124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53" name="Group 15">
              <a:extLst>
                <a:ext uri="{FF2B5EF4-FFF2-40B4-BE49-F238E27FC236}">
                  <a16:creationId xmlns:a16="http://schemas.microsoft.com/office/drawing/2014/main" id="{9ED8CE53-983D-4E11-BFB8-28984EA0E836}"/>
                </a:ext>
              </a:extLst>
            </p:cNvPr>
            <p:cNvGrpSpPr>
              <a:grpSpLocks/>
            </p:cNvGrpSpPr>
            <p:nvPr/>
          </p:nvGrpSpPr>
          <p:grpSpPr bwMode="auto">
            <a:xfrm>
              <a:off x="2682029" y="3749883"/>
              <a:ext cx="2160360" cy="1628228"/>
              <a:chOff x="1980" y="4248"/>
              <a:chExt cx="2160" cy="1716"/>
            </a:xfrm>
          </p:grpSpPr>
          <p:sp>
            <p:nvSpPr>
              <p:cNvPr id="56" name="Line 16">
                <a:extLst>
                  <a:ext uri="{FF2B5EF4-FFF2-40B4-BE49-F238E27FC236}">
                    <a16:creationId xmlns:a16="http://schemas.microsoft.com/office/drawing/2014/main" id="{8A8A1FE6-E859-4FC7-B5DB-0E4406ED7FC9}"/>
                  </a:ext>
                </a:extLst>
              </p:cNvPr>
              <p:cNvSpPr>
                <a:spLocks noChangeShapeType="1"/>
              </p:cNvSpPr>
              <p:nvPr/>
            </p:nvSpPr>
            <p:spPr bwMode="auto">
              <a:xfrm>
                <a:off x="2700" y="5496"/>
                <a:ext cx="14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7" name="Line 17">
                <a:extLst>
                  <a:ext uri="{FF2B5EF4-FFF2-40B4-BE49-F238E27FC236}">
                    <a16:creationId xmlns:a16="http://schemas.microsoft.com/office/drawing/2014/main" id="{DBE2C490-B364-450E-8F02-27A6E08B2012}"/>
                  </a:ext>
                </a:extLst>
              </p:cNvPr>
              <p:cNvSpPr>
                <a:spLocks noChangeShapeType="1"/>
              </p:cNvSpPr>
              <p:nvPr/>
            </p:nvSpPr>
            <p:spPr bwMode="auto">
              <a:xfrm>
                <a:off x="2668" y="4560"/>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8" name="Line 18">
                <a:extLst>
                  <a:ext uri="{FF2B5EF4-FFF2-40B4-BE49-F238E27FC236}">
                    <a16:creationId xmlns:a16="http://schemas.microsoft.com/office/drawing/2014/main" id="{67A77BD5-67D9-486B-B2BB-49016E3F7BB9}"/>
                  </a:ext>
                </a:extLst>
              </p:cNvPr>
              <p:cNvSpPr>
                <a:spLocks noChangeShapeType="1"/>
              </p:cNvSpPr>
              <p:nvPr/>
            </p:nvSpPr>
            <p:spPr bwMode="auto">
              <a:xfrm>
                <a:off x="3780" y="4560"/>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9" name="Line 19">
                <a:extLst>
                  <a:ext uri="{FF2B5EF4-FFF2-40B4-BE49-F238E27FC236}">
                    <a16:creationId xmlns:a16="http://schemas.microsoft.com/office/drawing/2014/main" id="{81A06CD3-7473-4C22-80CF-C3FCA4A47D36}"/>
                  </a:ext>
                </a:extLst>
              </p:cNvPr>
              <p:cNvSpPr>
                <a:spLocks noChangeShapeType="1"/>
              </p:cNvSpPr>
              <p:nvPr/>
            </p:nvSpPr>
            <p:spPr bwMode="auto">
              <a:xfrm>
                <a:off x="2700" y="5028"/>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0" name="Line 20">
                <a:extLst>
                  <a:ext uri="{FF2B5EF4-FFF2-40B4-BE49-F238E27FC236}">
                    <a16:creationId xmlns:a16="http://schemas.microsoft.com/office/drawing/2014/main" id="{8385A72C-6631-4E94-980E-6B5BEF6E0C12}"/>
                  </a:ext>
                </a:extLst>
              </p:cNvPr>
              <p:cNvSpPr>
                <a:spLocks noChangeShapeType="1"/>
              </p:cNvSpPr>
              <p:nvPr/>
            </p:nvSpPr>
            <p:spPr bwMode="auto">
              <a:xfrm>
                <a:off x="3240" y="4560"/>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1" name="Text Box 21">
                <a:extLst>
                  <a:ext uri="{FF2B5EF4-FFF2-40B4-BE49-F238E27FC236}">
                    <a16:creationId xmlns:a16="http://schemas.microsoft.com/office/drawing/2014/main" id="{0BEB8570-3295-44E8-B37D-123A1E8D1460}"/>
                  </a:ext>
                </a:extLst>
              </p:cNvPr>
              <p:cNvSpPr txBox="1">
                <a:spLocks noChangeArrowheads="1"/>
              </p:cNvSpPr>
              <p:nvPr/>
            </p:nvSpPr>
            <p:spPr bwMode="auto">
              <a:xfrm>
                <a:off x="2877" y="5496"/>
                <a:ext cx="9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a:latin typeface="微软雅黑" panose="020B0503020204020204" pitchFamily="34" charset="-122"/>
                    <a:ea typeface="微软雅黑" panose="020B0503020204020204" pitchFamily="34" charset="-122"/>
                  </a:rPr>
                  <a:t>产品维</a:t>
                </a:r>
              </a:p>
            </p:txBody>
          </p:sp>
          <p:sp>
            <p:nvSpPr>
              <p:cNvPr id="62" name="Text Box 22">
                <a:extLst>
                  <a:ext uri="{FF2B5EF4-FFF2-40B4-BE49-F238E27FC236}">
                    <a16:creationId xmlns:a16="http://schemas.microsoft.com/office/drawing/2014/main" id="{852CE57F-F174-4B67-A347-3805EBD7D5F8}"/>
                  </a:ext>
                </a:extLst>
              </p:cNvPr>
              <p:cNvSpPr txBox="1">
                <a:spLocks noChangeArrowheads="1"/>
              </p:cNvSpPr>
              <p:nvPr/>
            </p:nvSpPr>
            <p:spPr bwMode="auto">
              <a:xfrm>
                <a:off x="1980" y="4716"/>
                <a:ext cx="720" cy="780"/>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eaVert"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a:latin typeface="微软雅黑" panose="020B0503020204020204" pitchFamily="34" charset="-122"/>
                    <a:ea typeface="微软雅黑" panose="020B0503020204020204" pitchFamily="34" charset="-122"/>
                  </a:rPr>
                  <a:t>时间维</a:t>
                </a:r>
              </a:p>
            </p:txBody>
          </p:sp>
          <p:sp>
            <p:nvSpPr>
              <p:cNvPr id="63" name="Line 23">
                <a:extLst>
                  <a:ext uri="{FF2B5EF4-FFF2-40B4-BE49-F238E27FC236}">
                    <a16:creationId xmlns:a16="http://schemas.microsoft.com/office/drawing/2014/main" id="{629F4271-4A36-449B-9B6B-910CAE1B99C5}"/>
                  </a:ext>
                </a:extLst>
              </p:cNvPr>
              <p:cNvSpPr>
                <a:spLocks noChangeShapeType="1"/>
              </p:cNvSpPr>
              <p:nvPr/>
            </p:nvSpPr>
            <p:spPr bwMode="auto">
              <a:xfrm>
                <a:off x="2700" y="5496"/>
                <a:ext cx="14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4" name="Line 24">
                <a:extLst>
                  <a:ext uri="{FF2B5EF4-FFF2-40B4-BE49-F238E27FC236}">
                    <a16:creationId xmlns:a16="http://schemas.microsoft.com/office/drawing/2014/main" id="{80189D94-9F46-46D2-838E-B869E2B9C8D3}"/>
                  </a:ext>
                </a:extLst>
              </p:cNvPr>
              <p:cNvSpPr>
                <a:spLocks noChangeShapeType="1"/>
              </p:cNvSpPr>
              <p:nvPr/>
            </p:nvSpPr>
            <p:spPr bwMode="auto">
              <a:xfrm flipV="1">
                <a:off x="2700" y="4248"/>
                <a:ext cx="0" cy="124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54" name="Line 25">
              <a:extLst>
                <a:ext uri="{FF2B5EF4-FFF2-40B4-BE49-F238E27FC236}">
                  <a16:creationId xmlns:a16="http://schemas.microsoft.com/office/drawing/2014/main" id="{5AE1B98C-C053-48C1-89C2-A76C834C34AA}"/>
                </a:ext>
              </a:extLst>
            </p:cNvPr>
            <p:cNvSpPr>
              <a:spLocks noChangeShapeType="1"/>
            </p:cNvSpPr>
            <p:nvPr/>
          </p:nvSpPr>
          <p:spPr bwMode="auto">
            <a:xfrm>
              <a:off x="2077647" y="4489987"/>
              <a:ext cx="7201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5" name="Text Box 27">
              <a:extLst>
                <a:ext uri="{FF2B5EF4-FFF2-40B4-BE49-F238E27FC236}">
                  <a16:creationId xmlns:a16="http://schemas.microsoft.com/office/drawing/2014/main" id="{601F600A-C4C2-42F5-B601-B23A3268BA6C}"/>
                </a:ext>
              </a:extLst>
            </p:cNvPr>
            <p:cNvSpPr txBox="1">
              <a:spLocks noChangeArrowheads="1"/>
            </p:cNvSpPr>
            <p:nvPr/>
          </p:nvSpPr>
          <p:spPr bwMode="auto">
            <a:xfrm>
              <a:off x="1986632" y="4018408"/>
              <a:ext cx="1080180" cy="444062"/>
            </a:xfrm>
            <a:prstGeom prst="rect">
              <a:avLst/>
            </a:prstGeom>
            <a:solidFill>
              <a:srgbClr val="FFFFFF"/>
            </a:solidFill>
            <a:ln w="9525">
              <a:solidFill>
                <a:srgbClr val="FFFFFF"/>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dirty="0">
                  <a:latin typeface="微软雅黑" panose="020B0503020204020204" pitchFamily="34" charset="-122"/>
                  <a:ea typeface="微软雅黑" panose="020B0503020204020204" pitchFamily="34" charset="-122"/>
                </a:rPr>
                <a:t>行列交换</a:t>
              </a:r>
            </a:p>
          </p:txBody>
        </p:sp>
      </p:grpSp>
      <p:grpSp>
        <p:nvGrpSpPr>
          <p:cNvPr id="75" name="组合 74">
            <a:extLst>
              <a:ext uri="{FF2B5EF4-FFF2-40B4-BE49-F238E27FC236}">
                <a16:creationId xmlns:a16="http://schemas.microsoft.com/office/drawing/2014/main" id="{D0CA65CC-D55A-4206-B4B7-74AD2BA84027}"/>
              </a:ext>
            </a:extLst>
          </p:cNvPr>
          <p:cNvGrpSpPr/>
          <p:nvPr/>
        </p:nvGrpSpPr>
        <p:grpSpPr>
          <a:xfrm>
            <a:off x="5858099" y="3644145"/>
            <a:ext cx="5876524" cy="2442341"/>
            <a:chOff x="5858099" y="3644145"/>
            <a:chExt cx="5876524" cy="2442341"/>
          </a:xfrm>
        </p:grpSpPr>
        <p:sp>
          <p:nvSpPr>
            <p:cNvPr id="6" name="Line 28">
              <a:extLst>
                <a:ext uri="{FF2B5EF4-FFF2-40B4-BE49-F238E27FC236}">
                  <a16:creationId xmlns:a16="http://schemas.microsoft.com/office/drawing/2014/main" id="{3C77A29D-DC6E-450B-9EDB-B00EF0EF85AA}"/>
                </a:ext>
              </a:extLst>
            </p:cNvPr>
            <p:cNvSpPr>
              <a:spLocks noChangeShapeType="1"/>
            </p:cNvSpPr>
            <p:nvPr/>
          </p:nvSpPr>
          <p:spPr bwMode="auto">
            <a:xfrm>
              <a:off x="8249761" y="5050341"/>
              <a:ext cx="177307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 name="Text Box 29">
              <a:extLst>
                <a:ext uri="{FF2B5EF4-FFF2-40B4-BE49-F238E27FC236}">
                  <a16:creationId xmlns:a16="http://schemas.microsoft.com/office/drawing/2014/main" id="{E1734813-4BCA-489E-A042-9C27EA3D0193}"/>
                </a:ext>
              </a:extLst>
            </p:cNvPr>
            <p:cNvSpPr txBox="1">
              <a:spLocks noChangeArrowheads="1"/>
            </p:cNvSpPr>
            <p:nvPr/>
          </p:nvSpPr>
          <p:spPr bwMode="auto">
            <a:xfrm>
              <a:off x="8498811" y="4291166"/>
              <a:ext cx="1440241" cy="740103"/>
            </a:xfrm>
            <a:prstGeom prst="rect">
              <a:avLst/>
            </a:prstGeom>
            <a:solidFill>
              <a:srgbClr val="FFFFFF"/>
            </a:solidFill>
            <a:ln w="9525">
              <a:solidFill>
                <a:srgbClr val="FFFFFF"/>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dirty="0">
                  <a:latin typeface="微软雅黑" panose="020B0503020204020204" pitchFamily="34" charset="-122"/>
                  <a:ea typeface="微软雅黑" panose="020B0503020204020204" pitchFamily="34" charset="-122"/>
                </a:rPr>
                <a:t>旋转以改变</a:t>
              </a:r>
            </a:p>
            <a:p>
              <a:pPr algn="just" eaLnBrk="1" hangingPunct="1">
                <a:lnSpc>
                  <a:spcPct val="125000"/>
                </a:lnSpc>
              </a:pPr>
              <a:r>
                <a:rPr lang="zh-CN" altLang="en-US" dirty="0">
                  <a:latin typeface="微软雅黑" panose="020B0503020204020204" pitchFamily="34" charset="-122"/>
                  <a:ea typeface="微软雅黑" panose="020B0503020204020204" pitchFamily="34" charset="-122"/>
                </a:rPr>
                <a:t>显示布局</a:t>
              </a:r>
            </a:p>
          </p:txBody>
        </p:sp>
        <p:sp>
          <p:nvSpPr>
            <p:cNvPr id="9" name="Text Box 52">
              <a:extLst>
                <a:ext uri="{FF2B5EF4-FFF2-40B4-BE49-F238E27FC236}">
                  <a16:creationId xmlns:a16="http://schemas.microsoft.com/office/drawing/2014/main" id="{6B3F0EF2-945D-4DB5-BAB6-9C53D7BF5D8A}"/>
                </a:ext>
              </a:extLst>
            </p:cNvPr>
            <p:cNvSpPr txBox="1">
              <a:spLocks noChangeArrowheads="1"/>
            </p:cNvSpPr>
            <p:nvPr/>
          </p:nvSpPr>
          <p:spPr bwMode="auto">
            <a:xfrm>
              <a:off x="6755249" y="5642424"/>
              <a:ext cx="900150" cy="444062"/>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a:latin typeface="微软雅黑" panose="020B0503020204020204" pitchFamily="34" charset="-122"/>
                  <a:ea typeface="微软雅黑" panose="020B0503020204020204" pitchFamily="34" charset="-122"/>
                </a:rPr>
                <a:t>时间维</a:t>
              </a:r>
            </a:p>
          </p:txBody>
        </p:sp>
        <p:sp>
          <p:nvSpPr>
            <p:cNvPr id="10" name="Text Box 53">
              <a:extLst>
                <a:ext uri="{FF2B5EF4-FFF2-40B4-BE49-F238E27FC236}">
                  <a16:creationId xmlns:a16="http://schemas.microsoft.com/office/drawing/2014/main" id="{47087CF6-446C-40F4-B554-F7F70105D67A}"/>
                </a:ext>
              </a:extLst>
            </p:cNvPr>
            <p:cNvSpPr txBox="1">
              <a:spLocks noChangeArrowheads="1"/>
            </p:cNvSpPr>
            <p:nvPr/>
          </p:nvSpPr>
          <p:spPr bwMode="auto">
            <a:xfrm>
              <a:off x="5858099" y="4902320"/>
              <a:ext cx="720120" cy="740103"/>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a:latin typeface="微软雅黑" panose="020B0503020204020204" pitchFamily="34" charset="-122"/>
                  <a:ea typeface="微软雅黑" panose="020B0503020204020204" pitchFamily="34" charset="-122"/>
                </a:rPr>
                <a:t>产品维</a:t>
              </a:r>
            </a:p>
          </p:txBody>
        </p:sp>
        <p:grpSp>
          <p:nvGrpSpPr>
            <p:cNvPr id="11" name="Group 54">
              <a:extLst>
                <a:ext uri="{FF2B5EF4-FFF2-40B4-BE49-F238E27FC236}">
                  <a16:creationId xmlns:a16="http://schemas.microsoft.com/office/drawing/2014/main" id="{3AB9F967-C244-4C15-BE26-C79151C1AC15}"/>
                </a:ext>
              </a:extLst>
            </p:cNvPr>
            <p:cNvGrpSpPr>
              <a:grpSpLocks/>
            </p:cNvGrpSpPr>
            <p:nvPr/>
          </p:nvGrpSpPr>
          <p:grpSpPr bwMode="auto">
            <a:xfrm>
              <a:off x="6578219" y="4754300"/>
              <a:ext cx="1080180" cy="888124"/>
              <a:chOff x="3060" y="6120"/>
              <a:chExt cx="1080" cy="936"/>
            </a:xfrm>
          </p:grpSpPr>
          <p:sp>
            <p:nvSpPr>
              <p:cNvPr id="25" name="Line 55">
                <a:extLst>
                  <a:ext uri="{FF2B5EF4-FFF2-40B4-BE49-F238E27FC236}">
                    <a16:creationId xmlns:a16="http://schemas.microsoft.com/office/drawing/2014/main" id="{381EDDF6-5F8D-4C3F-8294-EF7D31F45584}"/>
                  </a:ext>
                </a:extLst>
              </p:cNvPr>
              <p:cNvSpPr>
                <a:spLocks noChangeShapeType="1"/>
              </p:cNvSpPr>
              <p:nvPr/>
            </p:nvSpPr>
            <p:spPr bwMode="auto">
              <a:xfrm>
                <a:off x="3060" y="6120"/>
                <a:ext cx="10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Line 56">
                <a:extLst>
                  <a:ext uri="{FF2B5EF4-FFF2-40B4-BE49-F238E27FC236}">
                    <a16:creationId xmlns:a16="http://schemas.microsoft.com/office/drawing/2014/main" id="{B22588E2-AF98-4A7D-9A92-2B034881464E}"/>
                  </a:ext>
                </a:extLst>
              </p:cNvPr>
              <p:cNvSpPr>
                <a:spLocks noChangeShapeType="1"/>
              </p:cNvSpPr>
              <p:nvPr/>
            </p:nvSpPr>
            <p:spPr bwMode="auto">
              <a:xfrm>
                <a:off x="4140" y="6120"/>
                <a:ext cx="0" cy="93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Line 57">
                <a:extLst>
                  <a:ext uri="{FF2B5EF4-FFF2-40B4-BE49-F238E27FC236}">
                    <a16:creationId xmlns:a16="http://schemas.microsoft.com/office/drawing/2014/main" id="{3947BA5B-06C3-44CD-AA47-40E2C9778F80}"/>
                  </a:ext>
                </a:extLst>
              </p:cNvPr>
              <p:cNvSpPr>
                <a:spLocks noChangeShapeType="1"/>
              </p:cNvSpPr>
              <p:nvPr/>
            </p:nvSpPr>
            <p:spPr bwMode="auto">
              <a:xfrm>
                <a:off x="3060" y="6588"/>
                <a:ext cx="10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Line 58">
                <a:extLst>
                  <a:ext uri="{FF2B5EF4-FFF2-40B4-BE49-F238E27FC236}">
                    <a16:creationId xmlns:a16="http://schemas.microsoft.com/office/drawing/2014/main" id="{C6E136D3-8959-4189-9821-F57BDE95210E}"/>
                  </a:ext>
                </a:extLst>
              </p:cNvPr>
              <p:cNvSpPr>
                <a:spLocks noChangeShapeType="1"/>
              </p:cNvSpPr>
              <p:nvPr/>
            </p:nvSpPr>
            <p:spPr bwMode="auto">
              <a:xfrm>
                <a:off x="3600" y="6120"/>
                <a:ext cx="0" cy="93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Line 59">
                <a:extLst>
                  <a:ext uri="{FF2B5EF4-FFF2-40B4-BE49-F238E27FC236}">
                    <a16:creationId xmlns:a16="http://schemas.microsoft.com/office/drawing/2014/main" id="{340A9E62-94FD-46C7-9FA7-8CE3E5C27E00}"/>
                  </a:ext>
                </a:extLst>
              </p:cNvPr>
              <p:cNvSpPr>
                <a:spLocks noChangeShapeType="1"/>
              </p:cNvSpPr>
              <p:nvPr/>
            </p:nvSpPr>
            <p:spPr bwMode="auto">
              <a:xfrm>
                <a:off x="3060" y="7056"/>
                <a:ext cx="10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Line 60">
                <a:extLst>
                  <a:ext uri="{FF2B5EF4-FFF2-40B4-BE49-F238E27FC236}">
                    <a16:creationId xmlns:a16="http://schemas.microsoft.com/office/drawing/2014/main" id="{C30BEA93-7D22-4757-849C-41AF546DD421}"/>
                  </a:ext>
                </a:extLst>
              </p:cNvPr>
              <p:cNvSpPr>
                <a:spLocks noChangeShapeType="1"/>
              </p:cNvSpPr>
              <p:nvPr/>
            </p:nvSpPr>
            <p:spPr bwMode="auto">
              <a:xfrm>
                <a:off x="3060" y="6120"/>
                <a:ext cx="0" cy="93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12" name="Line 61">
              <a:extLst>
                <a:ext uri="{FF2B5EF4-FFF2-40B4-BE49-F238E27FC236}">
                  <a16:creationId xmlns:a16="http://schemas.microsoft.com/office/drawing/2014/main" id="{7A408ABC-9C6F-4223-ADF2-023116F9DB4D}"/>
                </a:ext>
              </a:extLst>
            </p:cNvPr>
            <p:cNvSpPr>
              <a:spLocks noChangeShapeType="1"/>
            </p:cNvSpPr>
            <p:nvPr/>
          </p:nvSpPr>
          <p:spPr bwMode="auto">
            <a:xfrm flipV="1">
              <a:off x="7658400" y="4458258"/>
              <a:ext cx="360060" cy="2960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 name="Line 62">
              <a:extLst>
                <a:ext uri="{FF2B5EF4-FFF2-40B4-BE49-F238E27FC236}">
                  <a16:creationId xmlns:a16="http://schemas.microsoft.com/office/drawing/2014/main" id="{E1121CE3-CC5B-4A2D-A98B-96C27EFBF6FC}"/>
                </a:ext>
              </a:extLst>
            </p:cNvPr>
            <p:cNvSpPr>
              <a:spLocks noChangeShapeType="1"/>
            </p:cNvSpPr>
            <p:nvPr/>
          </p:nvSpPr>
          <p:spPr bwMode="auto">
            <a:xfrm>
              <a:off x="6938279" y="4458258"/>
              <a:ext cx="1080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 name="Line 63">
              <a:extLst>
                <a:ext uri="{FF2B5EF4-FFF2-40B4-BE49-F238E27FC236}">
                  <a16:creationId xmlns:a16="http://schemas.microsoft.com/office/drawing/2014/main" id="{694208AD-28E1-4F6E-83B5-BB92ACB66673}"/>
                </a:ext>
              </a:extLst>
            </p:cNvPr>
            <p:cNvSpPr>
              <a:spLocks noChangeShapeType="1"/>
            </p:cNvSpPr>
            <p:nvPr/>
          </p:nvSpPr>
          <p:spPr bwMode="auto">
            <a:xfrm flipV="1">
              <a:off x="7658400" y="5346383"/>
              <a:ext cx="360060" cy="2960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 name="Line 64">
              <a:extLst>
                <a:ext uri="{FF2B5EF4-FFF2-40B4-BE49-F238E27FC236}">
                  <a16:creationId xmlns:a16="http://schemas.microsoft.com/office/drawing/2014/main" id="{2367B7AC-D861-4CC9-AC36-92108D99771C}"/>
                </a:ext>
              </a:extLst>
            </p:cNvPr>
            <p:cNvSpPr>
              <a:spLocks noChangeShapeType="1"/>
            </p:cNvSpPr>
            <p:nvPr/>
          </p:nvSpPr>
          <p:spPr bwMode="auto">
            <a:xfrm flipV="1">
              <a:off x="8018460" y="4458258"/>
              <a:ext cx="0" cy="8881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 name="Line 65">
              <a:extLst>
                <a:ext uri="{FF2B5EF4-FFF2-40B4-BE49-F238E27FC236}">
                  <a16:creationId xmlns:a16="http://schemas.microsoft.com/office/drawing/2014/main" id="{A8490F3A-2C3A-41F8-B25A-0C66FF5865E8}"/>
                </a:ext>
              </a:extLst>
            </p:cNvPr>
            <p:cNvSpPr>
              <a:spLocks noChangeShapeType="1"/>
            </p:cNvSpPr>
            <p:nvPr/>
          </p:nvSpPr>
          <p:spPr bwMode="auto">
            <a:xfrm flipV="1">
              <a:off x="7658400" y="4902320"/>
              <a:ext cx="360060" cy="2960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7" name="Line 66">
              <a:extLst>
                <a:ext uri="{FF2B5EF4-FFF2-40B4-BE49-F238E27FC236}">
                  <a16:creationId xmlns:a16="http://schemas.microsoft.com/office/drawing/2014/main" id="{BC60A789-0073-4B7F-9373-5BE6A92B199E}"/>
                </a:ext>
              </a:extLst>
            </p:cNvPr>
            <p:cNvSpPr>
              <a:spLocks noChangeShapeType="1"/>
            </p:cNvSpPr>
            <p:nvPr/>
          </p:nvSpPr>
          <p:spPr bwMode="auto">
            <a:xfrm flipV="1">
              <a:off x="7118310" y="4458258"/>
              <a:ext cx="360060" cy="2960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8" name="Line 67">
              <a:extLst>
                <a:ext uri="{FF2B5EF4-FFF2-40B4-BE49-F238E27FC236}">
                  <a16:creationId xmlns:a16="http://schemas.microsoft.com/office/drawing/2014/main" id="{30FDAA28-BAE2-4880-9695-46654D9CCCE3}"/>
                </a:ext>
              </a:extLst>
            </p:cNvPr>
            <p:cNvSpPr>
              <a:spLocks noChangeShapeType="1"/>
            </p:cNvSpPr>
            <p:nvPr/>
          </p:nvSpPr>
          <p:spPr bwMode="auto">
            <a:xfrm>
              <a:off x="6758249" y="4606279"/>
              <a:ext cx="1080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9" name="Line 68">
              <a:extLst>
                <a:ext uri="{FF2B5EF4-FFF2-40B4-BE49-F238E27FC236}">
                  <a16:creationId xmlns:a16="http://schemas.microsoft.com/office/drawing/2014/main" id="{60303BAE-13C4-4448-B6EF-77C5904A5CBB}"/>
                </a:ext>
              </a:extLst>
            </p:cNvPr>
            <p:cNvSpPr>
              <a:spLocks noChangeShapeType="1"/>
            </p:cNvSpPr>
            <p:nvPr/>
          </p:nvSpPr>
          <p:spPr bwMode="auto">
            <a:xfrm>
              <a:off x="7838430" y="4606279"/>
              <a:ext cx="0" cy="8881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 name="Line 69">
              <a:extLst>
                <a:ext uri="{FF2B5EF4-FFF2-40B4-BE49-F238E27FC236}">
                  <a16:creationId xmlns:a16="http://schemas.microsoft.com/office/drawing/2014/main" id="{AA00B77C-F86E-4EC5-A092-E43BBBAB8DEA}"/>
                </a:ext>
              </a:extLst>
            </p:cNvPr>
            <p:cNvSpPr>
              <a:spLocks noChangeShapeType="1"/>
            </p:cNvSpPr>
            <p:nvPr/>
          </p:nvSpPr>
          <p:spPr bwMode="auto">
            <a:xfrm flipV="1">
              <a:off x="6578219" y="4310238"/>
              <a:ext cx="0" cy="4440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1" name="Line 70">
              <a:extLst>
                <a:ext uri="{FF2B5EF4-FFF2-40B4-BE49-F238E27FC236}">
                  <a16:creationId xmlns:a16="http://schemas.microsoft.com/office/drawing/2014/main" id="{8D915CA9-4A21-431F-B984-CC9F0289A288}"/>
                </a:ext>
              </a:extLst>
            </p:cNvPr>
            <p:cNvSpPr>
              <a:spLocks noChangeShapeType="1"/>
            </p:cNvSpPr>
            <p:nvPr/>
          </p:nvSpPr>
          <p:spPr bwMode="auto">
            <a:xfrm>
              <a:off x="7658400" y="5642424"/>
              <a:ext cx="3600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2" name="Text Box 71">
              <a:extLst>
                <a:ext uri="{FF2B5EF4-FFF2-40B4-BE49-F238E27FC236}">
                  <a16:creationId xmlns:a16="http://schemas.microsoft.com/office/drawing/2014/main" id="{F52837CB-AB2D-49A2-93C8-C29314A520D6}"/>
                </a:ext>
              </a:extLst>
            </p:cNvPr>
            <p:cNvSpPr txBox="1">
              <a:spLocks noChangeArrowheads="1"/>
            </p:cNvSpPr>
            <p:nvPr/>
          </p:nvSpPr>
          <p:spPr bwMode="auto">
            <a:xfrm>
              <a:off x="6758249" y="3866176"/>
              <a:ext cx="900150" cy="444062"/>
            </a:xfrm>
            <a:prstGeom prst="rect">
              <a:avLst/>
            </a:prstGeom>
            <a:solidFill>
              <a:srgbClr val="FFFFFF"/>
            </a:solidFill>
            <a:ln w="9525">
              <a:solidFill>
                <a:srgbClr val="FFFFFF"/>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a:latin typeface="微软雅黑" panose="020B0503020204020204" pitchFamily="34" charset="-122"/>
                  <a:ea typeface="微软雅黑" panose="020B0503020204020204" pitchFamily="34" charset="-122"/>
                </a:rPr>
                <a:t>地区维</a:t>
              </a:r>
            </a:p>
          </p:txBody>
        </p:sp>
        <p:sp>
          <p:nvSpPr>
            <p:cNvPr id="23" name="Line 72">
              <a:extLst>
                <a:ext uri="{FF2B5EF4-FFF2-40B4-BE49-F238E27FC236}">
                  <a16:creationId xmlns:a16="http://schemas.microsoft.com/office/drawing/2014/main" id="{6A0C610C-659A-4326-8756-ED90597DAF8E}"/>
                </a:ext>
              </a:extLst>
            </p:cNvPr>
            <p:cNvSpPr>
              <a:spLocks noChangeShapeType="1"/>
            </p:cNvSpPr>
            <p:nvPr/>
          </p:nvSpPr>
          <p:spPr bwMode="auto">
            <a:xfrm flipV="1">
              <a:off x="6578219" y="4162217"/>
              <a:ext cx="720120" cy="5920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74" name="组合 73">
              <a:extLst>
                <a:ext uri="{FF2B5EF4-FFF2-40B4-BE49-F238E27FC236}">
                  <a16:creationId xmlns:a16="http://schemas.microsoft.com/office/drawing/2014/main" id="{9E32E768-73AB-48A1-8506-51DA1AC0280D}"/>
                </a:ext>
              </a:extLst>
            </p:cNvPr>
            <p:cNvGrpSpPr/>
            <p:nvPr/>
          </p:nvGrpSpPr>
          <p:grpSpPr>
            <a:xfrm>
              <a:off x="9574262" y="3644145"/>
              <a:ext cx="2160361" cy="2220310"/>
              <a:chOff x="5861277" y="5734269"/>
              <a:chExt cx="2160361" cy="2220310"/>
            </a:xfrm>
          </p:grpSpPr>
          <p:grpSp>
            <p:nvGrpSpPr>
              <p:cNvPr id="8" name="Group 30">
                <a:extLst>
                  <a:ext uri="{FF2B5EF4-FFF2-40B4-BE49-F238E27FC236}">
                    <a16:creationId xmlns:a16="http://schemas.microsoft.com/office/drawing/2014/main" id="{1ACA71E4-0346-406D-8590-771C5D935800}"/>
                  </a:ext>
                </a:extLst>
              </p:cNvPr>
              <p:cNvGrpSpPr>
                <a:grpSpLocks/>
              </p:cNvGrpSpPr>
              <p:nvPr/>
            </p:nvGrpSpPr>
            <p:grpSpPr bwMode="auto">
              <a:xfrm>
                <a:off x="5861277" y="5734269"/>
                <a:ext cx="2160361" cy="2220310"/>
                <a:chOff x="2340" y="5184"/>
                <a:chExt cx="2160" cy="2340"/>
              </a:xfrm>
            </p:grpSpPr>
            <p:sp>
              <p:nvSpPr>
                <p:cNvPr id="31" name="Text Box 31">
                  <a:extLst>
                    <a:ext uri="{FF2B5EF4-FFF2-40B4-BE49-F238E27FC236}">
                      <a16:creationId xmlns:a16="http://schemas.microsoft.com/office/drawing/2014/main" id="{302D2421-CFCE-4D46-B0BC-991D24194CDA}"/>
                    </a:ext>
                  </a:extLst>
                </p:cNvPr>
                <p:cNvSpPr txBox="1">
                  <a:spLocks noChangeArrowheads="1"/>
                </p:cNvSpPr>
                <p:nvPr/>
              </p:nvSpPr>
              <p:spPr bwMode="auto">
                <a:xfrm>
                  <a:off x="3237" y="7056"/>
                  <a:ext cx="900" cy="46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a:latin typeface="微软雅黑" panose="020B0503020204020204" pitchFamily="34" charset="-122"/>
                      <a:ea typeface="微软雅黑" panose="020B0503020204020204" pitchFamily="34" charset="-122"/>
                    </a:rPr>
                    <a:t>时间维</a:t>
                  </a:r>
                </a:p>
              </p:txBody>
            </p:sp>
            <p:sp>
              <p:nvSpPr>
                <p:cNvPr id="32" name="Text Box 32">
                  <a:extLst>
                    <a:ext uri="{FF2B5EF4-FFF2-40B4-BE49-F238E27FC236}">
                      <a16:creationId xmlns:a16="http://schemas.microsoft.com/office/drawing/2014/main" id="{F8AF1878-F440-429F-AAF0-73C2E3446161}"/>
                    </a:ext>
                  </a:extLst>
                </p:cNvPr>
                <p:cNvSpPr txBox="1">
                  <a:spLocks noChangeArrowheads="1"/>
                </p:cNvSpPr>
                <p:nvPr/>
              </p:nvSpPr>
              <p:spPr bwMode="auto">
                <a:xfrm>
                  <a:off x="2340" y="6276"/>
                  <a:ext cx="720" cy="780"/>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a:latin typeface="微软雅黑" panose="020B0503020204020204" pitchFamily="34" charset="-122"/>
                      <a:ea typeface="微软雅黑" panose="020B0503020204020204" pitchFamily="34" charset="-122"/>
                    </a:rPr>
                    <a:t>地区维</a:t>
                  </a:r>
                </a:p>
              </p:txBody>
            </p:sp>
            <p:grpSp>
              <p:nvGrpSpPr>
                <p:cNvPr id="33" name="Group 33">
                  <a:extLst>
                    <a:ext uri="{FF2B5EF4-FFF2-40B4-BE49-F238E27FC236}">
                      <a16:creationId xmlns:a16="http://schemas.microsoft.com/office/drawing/2014/main" id="{D193614C-EC15-48B5-8798-53B82F74AC4F}"/>
                    </a:ext>
                  </a:extLst>
                </p:cNvPr>
                <p:cNvGrpSpPr>
                  <a:grpSpLocks/>
                </p:cNvGrpSpPr>
                <p:nvPr/>
              </p:nvGrpSpPr>
              <p:grpSpPr bwMode="auto">
                <a:xfrm>
                  <a:off x="3060" y="6120"/>
                  <a:ext cx="1080" cy="936"/>
                  <a:chOff x="3060" y="6120"/>
                  <a:chExt cx="1080" cy="936"/>
                </a:xfrm>
              </p:grpSpPr>
              <p:sp>
                <p:nvSpPr>
                  <p:cNvPr id="46" name="Line 34">
                    <a:extLst>
                      <a:ext uri="{FF2B5EF4-FFF2-40B4-BE49-F238E27FC236}">
                        <a16:creationId xmlns:a16="http://schemas.microsoft.com/office/drawing/2014/main" id="{9A3AE391-8C52-478C-8283-ADB211CBADC3}"/>
                      </a:ext>
                    </a:extLst>
                  </p:cNvPr>
                  <p:cNvSpPr>
                    <a:spLocks noChangeShapeType="1"/>
                  </p:cNvSpPr>
                  <p:nvPr/>
                </p:nvSpPr>
                <p:spPr bwMode="auto">
                  <a:xfrm>
                    <a:off x="3060" y="6120"/>
                    <a:ext cx="10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7" name="Line 35">
                    <a:extLst>
                      <a:ext uri="{FF2B5EF4-FFF2-40B4-BE49-F238E27FC236}">
                        <a16:creationId xmlns:a16="http://schemas.microsoft.com/office/drawing/2014/main" id="{8710D37D-2D5D-4CF4-B45D-1E6DE9B739FB}"/>
                      </a:ext>
                    </a:extLst>
                  </p:cNvPr>
                  <p:cNvSpPr>
                    <a:spLocks noChangeShapeType="1"/>
                  </p:cNvSpPr>
                  <p:nvPr/>
                </p:nvSpPr>
                <p:spPr bwMode="auto">
                  <a:xfrm>
                    <a:off x="4140" y="6120"/>
                    <a:ext cx="0" cy="93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8" name="Line 36">
                    <a:extLst>
                      <a:ext uri="{FF2B5EF4-FFF2-40B4-BE49-F238E27FC236}">
                        <a16:creationId xmlns:a16="http://schemas.microsoft.com/office/drawing/2014/main" id="{CB27C70C-BFF1-4BE4-8F17-40FE40A769F4}"/>
                      </a:ext>
                    </a:extLst>
                  </p:cNvPr>
                  <p:cNvSpPr>
                    <a:spLocks noChangeShapeType="1"/>
                  </p:cNvSpPr>
                  <p:nvPr/>
                </p:nvSpPr>
                <p:spPr bwMode="auto">
                  <a:xfrm>
                    <a:off x="3060" y="6588"/>
                    <a:ext cx="10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9" name="Line 37">
                    <a:extLst>
                      <a:ext uri="{FF2B5EF4-FFF2-40B4-BE49-F238E27FC236}">
                        <a16:creationId xmlns:a16="http://schemas.microsoft.com/office/drawing/2014/main" id="{A5567959-2E4B-4A49-9EBF-4C25ABFDC4B8}"/>
                      </a:ext>
                    </a:extLst>
                  </p:cNvPr>
                  <p:cNvSpPr>
                    <a:spLocks noChangeShapeType="1"/>
                  </p:cNvSpPr>
                  <p:nvPr/>
                </p:nvSpPr>
                <p:spPr bwMode="auto">
                  <a:xfrm>
                    <a:off x="3600" y="6120"/>
                    <a:ext cx="0" cy="93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0" name="Line 38">
                    <a:extLst>
                      <a:ext uri="{FF2B5EF4-FFF2-40B4-BE49-F238E27FC236}">
                        <a16:creationId xmlns:a16="http://schemas.microsoft.com/office/drawing/2014/main" id="{78D3B3D6-BB23-4EE8-A5E2-2D0B53297235}"/>
                      </a:ext>
                    </a:extLst>
                  </p:cNvPr>
                  <p:cNvSpPr>
                    <a:spLocks noChangeShapeType="1"/>
                  </p:cNvSpPr>
                  <p:nvPr/>
                </p:nvSpPr>
                <p:spPr bwMode="auto">
                  <a:xfrm>
                    <a:off x="3060" y="7056"/>
                    <a:ext cx="10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1" name="Line 39">
                    <a:extLst>
                      <a:ext uri="{FF2B5EF4-FFF2-40B4-BE49-F238E27FC236}">
                        <a16:creationId xmlns:a16="http://schemas.microsoft.com/office/drawing/2014/main" id="{3AFF5B91-04C7-43A1-843A-C232292A7576}"/>
                      </a:ext>
                    </a:extLst>
                  </p:cNvPr>
                  <p:cNvSpPr>
                    <a:spLocks noChangeShapeType="1"/>
                  </p:cNvSpPr>
                  <p:nvPr/>
                </p:nvSpPr>
                <p:spPr bwMode="auto">
                  <a:xfrm>
                    <a:off x="3060" y="6120"/>
                    <a:ext cx="0" cy="93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34" name="Line 40">
                  <a:extLst>
                    <a:ext uri="{FF2B5EF4-FFF2-40B4-BE49-F238E27FC236}">
                      <a16:creationId xmlns:a16="http://schemas.microsoft.com/office/drawing/2014/main" id="{82AE2306-0535-4076-BBC8-4BC8032EE304}"/>
                    </a:ext>
                  </a:extLst>
                </p:cNvPr>
                <p:cNvSpPr>
                  <a:spLocks noChangeShapeType="1"/>
                </p:cNvSpPr>
                <p:nvPr/>
              </p:nvSpPr>
              <p:spPr bwMode="auto">
                <a:xfrm flipV="1">
                  <a:off x="3060" y="580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 name="Line 41">
                  <a:extLst>
                    <a:ext uri="{FF2B5EF4-FFF2-40B4-BE49-F238E27FC236}">
                      <a16:creationId xmlns:a16="http://schemas.microsoft.com/office/drawing/2014/main" id="{3E660245-BD76-4C36-9707-4F01EE8DF4CD}"/>
                    </a:ext>
                  </a:extLst>
                </p:cNvPr>
                <p:cNvSpPr>
                  <a:spLocks noChangeShapeType="1"/>
                </p:cNvSpPr>
                <p:nvPr/>
              </p:nvSpPr>
              <p:spPr bwMode="auto">
                <a:xfrm flipV="1">
                  <a:off x="4140" y="580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6" name="Line 42">
                  <a:extLst>
                    <a:ext uri="{FF2B5EF4-FFF2-40B4-BE49-F238E27FC236}">
                      <a16:creationId xmlns:a16="http://schemas.microsoft.com/office/drawing/2014/main" id="{30C2F06C-D3DE-4762-AA60-1F64323A9214}"/>
                    </a:ext>
                  </a:extLst>
                </p:cNvPr>
                <p:cNvSpPr>
                  <a:spLocks noChangeShapeType="1"/>
                </p:cNvSpPr>
                <p:nvPr/>
              </p:nvSpPr>
              <p:spPr bwMode="auto">
                <a:xfrm>
                  <a:off x="3420" y="5808"/>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7" name="Line 43">
                  <a:extLst>
                    <a:ext uri="{FF2B5EF4-FFF2-40B4-BE49-F238E27FC236}">
                      <a16:creationId xmlns:a16="http://schemas.microsoft.com/office/drawing/2014/main" id="{FE026C97-8765-4895-89DD-AE9BE84AED90}"/>
                    </a:ext>
                  </a:extLst>
                </p:cNvPr>
                <p:cNvSpPr>
                  <a:spLocks noChangeShapeType="1"/>
                </p:cNvSpPr>
                <p:nvPr/>
              </p:nvSpPr>
              <p:spPr bwMode="auto">
                <a:xfrm flipV="1">
                  <a:off x="4140" y="6744"/>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8" name="Line 44">
                  <a:extLst>
                    <a:ext uri="{FF2B5EF4-FFF2-40B4-BE49-F238E27FC236}">
                      <a16:creationId xmlns:a16="http://schemas.microsoft.com/office/drawing/2014/main" id="{6B538057-3391-448C-912D-4F0B3FD5A042}"/>
                    </a:ext>
                  </a:extLst>
                </p:cNvPr>
                <p:cNvSpPr>
                  <a:spLocks noChangeShapeType="1"/>
                </p:cNvSpPr>
                <p:nvPr/>
              </p:nvSpPr>
              <p:spPr bwMode="auto">
                <a:xfrm flipV="1">
                  <a:off x="4500" y="5808"/>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9" name="Line 45">
                  <a:extLst>
                    <a:ext uri="{FF2B5EF4-FFF2-40B4-BE49-F238E27FC236}">
                      <a16:creationId xmlns:a16="http://schemas.microsoft.com/office/drawing/2014/main" id="{42D3A4FD-6185-4C54-89E2-D20859CA8194}"/>
                    </a:ext>
                  </a:extLst>
                </p:cNvPr>
                <p:cNvSpPr>
                  <a:spLocks noChangeShapeType="1"/>
                </p:cNvSpPr>
                <p:nvPr/>
              </p:nvSpPr>
              <p:spPr bwMode="auto">
                <a:xfrm flipV="1">
                  <a:off x="4140" y="627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0" name="Line 46">
                  <a:extLst>
                    <a:ext uri="{FF2B5EF4-FFF2-40B4-BE49-F238E27FC236}">
                      <a16:creationId xmlns:a16="http://schemas.microsoft.com/office/drawing/2014/main" id="{964911F6-6637-4ACC-BBCC-29F6C286A20B}"/>
                    </a:ext>
                  </a:extLst>
                </p:cNvPr>
                <p:cNvSpPr>
                  <a:spLocks noChangeShapeType="1"/>
                </p:cNvSpPr>
                <p:nvPr/>
              </p:nvSpPr>
              <p:spPr bwMode="auto">
                <a:xfrm flipV="1">
                  <a:off x="3600" y="580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1" name="Line 47">
                  <a:extLst>
                    <a:ext uri="{FF2B5EF4-FFF2-40B4-BE49-F238E27FC236}">
                      <a16:creationId xmlns:a16="http://schemas.microsoft.com/office/drawing/2014/main" id="{C0F4E7CE-6D4D-4650-8B66-C1F86859FC2E}"/>
                    </a:ext>
                  </a:extLst>
                </p:cNvPr>
                <p:cNvSpPr>
                  <a:spLocks noChangeShapeType="1"/>
                </p:cNvSpPr>
                <p:nvPr/>
              </p:nvSpPr>
              <p:spPr bwMode="auto">
                <a:xfrm>
                  <a:off x="3240" y="5964"/>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2" name="Line 48">
                  <a:extLst>
                    <a:ext uri="{FF2B5EF4-FFF2-40B4-BE49-F238E27FC236}">
                      <a16:creationId xmlns:a16="http://schemas.microsoft.com/office/drawing/2014/main" id="{DC31B0F5-6B2E-42BC-AFE2-3F8339346A89}"/>
                    </a:ext>
                  </a:extLst>
                </p:cNvPr>
                <p:cNvSpPr>
                  <a:spLocks noChangeShapeType="1"/>
                </p:cNvSpPr>
                <p:nvPr/>
              </p:nvSpPr>
              <p:spPr bwMode="auto">
                <a:xfrm>
                  <a:off x="4320" y="5964"/>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3" name="Line 49">
                  <a:extLst>
                    <a:ext uri="{FF2B5EF4-FFF2-40B4-BE49-F238E27FC236}">
                      <a16:creationId xmlns:a16="http://schemas.microsoft.com/office/drawing/2014/main" id="{7D6C60F1-68FE-40E5-82A5-B152DFD07323}"/>
                    </a:ext>
                  </a:extLst>
                </p:cNvPr>
                <p:cNvSpPr>
                  <a:spLocks noChangeShapeType="1"/>
                </p:cNvSpPr>
                <p:nvPr/>
              </p:nvSpPr>
              <p:spPr bwMode="auto">
                <a:xfrm flipV="1">
                  <a:off x="3060" y="5652"/>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4" name="Line 50">
                  <a:extLst>
                    <a:ext uri="{FF2B5EF4-FFF2-40B4-BE49-F238E27FC236}">
                      <a16:creationId xmlns:a16="http://schemas.microsoft.com/office/drawing/2014/main" id="{16A3E766-9FCC-4625-8015-25FD3A39C44E}"/>
                    </a:ext>
                  </a:extLst>
                </p:cNvPr>
                <p:cNvSpPr>
                  <a:spLocks noChangeShapeType="1"/>
                </p:cNvSpPr>
                <p:nvPr/>
              </p:nvSpPr>
              <p:spPr bwMode="auto">
                <a:xfrm>
                  <a:off x="4140" y="7056"/>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5" name="Text Box 51">
                  <a:extLst>
                    <a:ext uri="{FF2B5EF4-FFF2-40B4-BE49-F238E27FC236}">
                      <a16:creationId xmlns:a16="http://schemas.microsoft.com/office/drawing/2014/main" id="{7B34634A-69C9-4B40-BE38-800D557DBA62}"/>
                    </a:ext>
                  </a:extLst>
                </p:cNvPr>
                <p:cNvSpPr txBox="1">
                  <a:spLocks noChangeArrowheads="1"/>
                </p:cNvSpPr>
                <p:nvPr/>
              </p:nvSpPr>
              <p:spPr bwMode="auto">
                <a:xfrm>
                  <a:off x="3240" y="5184"/>
                  <a:ext cx="900" cy="468"/>
                </a:xfrm>
                <a:prstGeom prst="rect">
                  <a:avLst/>
                </a:prstGeom>
                <a:solidFill>
                  <a:srgbClr val="FFFFFF"/>
                </a:solidFill>
                <a:ln w="9525">
                  <a:solidFill>
                    <a:srgbClr val="FFFFFF"/>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a:latin typeface="微软雅黑" panose="020B0503020204020204" pitchFamily="34" charset="-122"/>
                      <a:ea typeface="微软雅黑" panose="020B0503020204020204" pitchFamily="34" charset="-122"/>
                    </a:rPr>
                    <a:t>产品维</a:t>
                  </a:r>
                </a:p>
              </p:txBody>
            </p:sp>
          </p:grpSp>
          <p:sp>
            <p:nvSpPr>
              <p:cNvPr id="24" name="Line 73">
                <a:extLst>
                  <a:ext uri="{FF2B5EF4-FFF2-40B4-BE49-F238E27FC236}">
                    <a16:creationId xmlns:a16="http://schemas.microsoft.com/office/drawing/2014/main" id="{90A6A212-C9DE-4532-8C3A-24B0ADC2792E}"/>
                  </a:ext>
                </a:extLst>
              </p:cNvPr>
              <p:cNvSpPr>
                <a:spLocks noChangeShapeType="1"/>
              </p:cNvSpPr>
              <p:nvPr/>
            </p:nvSpPr>
            <p:spPr bwMode="auto">
              <a:xfrm flipV="1">
                <a:off x="6581397" y="6030310"/>
                <a:ext cx="720120" cy="5920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32334337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1BD90-26F0-4C9F-891D-B667DF7B6896}"/>
              </a:ext>
            </a:extLst>
          </p:cNvPr>
          <p:cNvSpPr>
            <a:spLocks noGrp="1"/>
          </p:cNvSpPr>
          <p:nvPr>
            <p:ph type="title"/>
          </p:nvPr>
        </p:nvSpPr>
        <p:spPr/>
        <p:txBody>
          <a:bodyPr/>
          <a:lstStyle/>
          <a:p>
            <a:r>
              <a:rPr lang="en-US" altLang="zh-CN" dirty="0"/>
              <a:t>OLAP</a:t>
            </a:r>
            <a:r>
              <a:rPr lang="zh-CN" altLang="en-US" dirty="0"/>
              <a:t>的基本操作示例</a:t>
            </a:r>
          </a:p>
        </p:txBody>
      </p:sp>
      <p:sp>
        <p:nvSpPr>
          <p:cNvPr id="3" name="内容占位符 2">
            <a:extLst>
              <a:ext uri="{FF2B5EF4-FFF2-40B4-BE49-F238E27FC236}">
                <a16:creationId xmlns:a16="http://schemas.microsoft.com/office/drawing/2014/main" id="{BC93D935-E2E9-4800-8366-EA6689C6A4EC}"/>
              </a:ext>
            </a:extLst>
          </p:cNvPr>
          <p:cNvSpPr>
            <a:spLocks noGrp="1"/>
          </p:cNvSpPr>
          <p:nvPr>
            <p:ph sz="quarter" idx="10"/>
          </p:nvPr>
        </p:nvSpPr>
        <p:spPr>
          <a:xfrm>
            <a:off x="1199456" y="1208299"/>
            <a:ext cx="9648216" cy="4942244"/>
          </a:xfrm>
        </p:spPr>
        <p:txBody>
          <a:bodyPr/>
          <a:lstStyle/>
          <a:p>
            <a:r>
              <a:rPr lang="zh-CN" altLang="en-US" dirty="0"/>
              <a:t>旋转示例</a:t>
            </a:r>
          </a:p>
        </p:txBody>
      </p:sp>
      <p:sp>
        <p:nvSpPr>
          <p:cNvPr id="77" name="Rectangle 3">
            <a:extLst>
              <a:ext uri="{FF2B5EF4-FFF2-40B4-BE49-F238E27FC236}">
                <a16:creationId xmlns:a16="http://schemas.microsoft.com/office/drawing/2014/main" id="{BF651ACD-32A7-4EB4-8908-E33ADE571152}"/>
              </a:ext>
            </a:extLst>
          </p:cNvPr>
          <p:cNvSpPr txBox="1">
            <a:spLocks noChangeArrowheads="1"/>
          </p:cNvSpPr>
          <p:nvPr/>
        </p:nvSpPr>
        <p:spPr>
          <a:xfrm>
            <a:off x="2877453" y="1802169"/>
            <a:ext cx="8181975" cy="4267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kumimoji="1" lang="zh-CN" altLang="en-US" sz="2400" b="0" dirty="0">
                <a:solidFill>
                  <a:srgbClr val="0000FF"/>
                </a:solidFill>
              </a:rPr>
              <a:t>旋转前的数据</a:t>
            </a:r>
            <a:endParaRPr kumimoji="1" lang="en-US" altLang="zh-CN" sz="2400" b="0" dirty="0">
              <a:solidFill>
                <a:srgbClr val="0000FF"/>
              </a:solidFill>
            </a:endParaRPr>
          </a:p>
          <a:p>
            <a:pPr fontAlgn="auto">
              <a:spcAft>
                <a:spcPts val="0"/>
              </a:spcAft>
            </a:pPr>
            <a:endParaRPr kumimoji="1" lang="zh-CN" altLang="en-US" sz="2400" b="0" dirty="0">
              <a:solidFill>
                <a:srgbClr val="0000FF"/>
              </a:solidFill>
            </a:endParaRPr>
          </a:p>
          <a:p>
            <a:pPr fontAlgn="auto">
              <a:spcAft>
                <a:spcPts val="0"/>
              </a:spcAft>
            </a:pPr>
            <a:endParaRPr kumimoji="1" lang="zh-CN" altLang="en-US" sz="2400" b="0" dirty="0">
              <a:solidFill>
                <a:srgbClr val="0000FF"/>
              </a:solidFill>
            </a:endParaRPr>
          </a:p>
          <a:p>
            <a:pPr fontAlgn="auto">
              <a:spcAft>
                <a:spcPts val="0"/>
              </a:spcAft>
            </a:pPr>
            <a:endParaRPr kumimoji="1" lang="zh-CN" altLang="en-US" sz="2400" b="0" dirty="0">
              <a:solidFill>
                <a:srgbClr val="0000FF"/>
              </a:solidFill>
            </a:endParaRPr>
          </a:p>
          <a:p>
            <a:pPr fontAlgn="auto">
              <a:spcAft>
                <a:spcPts val="0"/>
              </a:spcAft>
            </a:pPr>
            <a:endParaRPr kumimoji="1" lang="zh-CN" altLang="en-US" sz="2400" b="0" dirty="0">
              <a:solidFill>
                <a:srgbClr val="0000FF"/>
              </a:solidFill>
            </a:endParaRPr>
          </a:p>
          <a:p>
            <a:pPr fontAlgn="auto">
              <a:spcAft>
                <a:spcPts val="0"/>
              </a:spcAft>
            </a:pPr>
            <a:endParaRPr kumimoji="1" lang="zh-CN" altLang="en-US" sz="2400" b="0" dirty="0">
              <a:solidFill>
                <a:srgbClr val="0000FF"/>
              </a:solidFill>
            </a:endParaRPr>
          </a:p>
          <a:p>
            <a:pPr fontAlgn="auto">
              <a:spcAft>
                <a:spcPts val="0"/>
              </a:spcAft>
            </a:pPr>
            <a:r>
              <a:rPr kumimoji="1" lang="zh-CN" altLang="en-US" sz="2400" b="0" dirty="0">
                <a:solidFill>
                  <a:srgbClr val="0000FF"/>
                </a:solidFill>
              </a:rPr>
              <a:t>旋转后的数据</a:t>
            </a:r>
          </a:p>
        </p:txBody>
      </p:sp>
      <p:graphicFrame>
        <p:nvGraphicFramePr>
          <p:cNvPr id="78" name="Object 4">
            <a:extLst>
              <a:ext uri="{FF2B5EF4-FFF2-40B4-BE49-F238E27FC236}">
                <a16:creationId xmlns:a16="http://schemas.microsoft.com/office/drawing/2014/main" id="{D0C1C78F-67D0-44BB-A9DF-748D1A516990}"/>
              </a:ext>
            </a:extLst>
          </p:cNvPr>
          <p:cNvGraphicFramePr>
            <a:graphicFrameLocks noChangeAspect="1"/>
          </p:cNvGraphicFramePr>
          <p:nvPr>
            <p:extLst>
              <p:ext uri="{D42A27DB-BD31-4B8C-83A1-F6EECF244321}">
                <p14:modId xmlns:p14="http://schemas.microsoft.com/office/powerpoint/2010/main" val="1342405687"/>
              </p:ext>
            </p:extLst>
          </p:nvPr>
        </p:nvGraphicFramePr>
        <p:xfrm>
          <a:off x="2476300" y="2311434"/>
          <a:ext cx="8567738" cy="2455862"/>
        </p:xfrm>
        <a:graphic>
          <a:graphicData uri="http://schemas.openxmlformats.org/presentationml/2006/ole">
            <mc:AlternateContent xmlns:mc="http://schemas.openxmlformats.org/markup-compatibility/2006">
              <mc:Choice xmlns:v="urn:schemas-microsoft-com:vml" Requires="v">
                <p:oleObj spid="_x0000_s17430" name="文档" r:id="rId4" imgW="4778303" imgH="1248184" progId="Word.Document.8">
                  <p:embed/>
                </p:oleObj>
              </mc:Choice>
              <mc:Fallback>
                <p:oleObj name="文档" r:id="rId4" imgW="4778303" imgH="1248184" progId="Word.Document.8">
                  <p:embed/>
                  <p:pic>
                    <p:nvPicPr>
                      <p:cNvPr id="232452" name="Object 4">
                        <a:extLst>
                          <a:ext uri="{FF2B5EF4-FFF2-40B4-BE49-F238E27FC236}">
                            <a16:creationId xmlns:a16="http://schemas.microsoft.com/office/drawing/2014/main" id="{C9CDF65C-CE2F-44F4-9B9C-9FCB7B2138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6300" y="2311434"/>
                        <a:ext cx="8567738" cy="245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 name="Object 5">
            <a:extLst>
              <a:ext uri="{FF2B5EF4-FFF2-40B4-BE49-F238E27FC236}">
                <a16:creationId xmlns:a16="http://schemas.microsoft.com/office/drawing/2014/main" id="{CE5D2561-DEE1-4877-9D27-CD9A007BEE5D}"/>
              </a:ext>
            </a:extLst>
          </p:cNvPr>
          <p:cNvGraphicFramePr>
            <a:graphicFrameLocks noChangeAspect="1"/>
          </p:cNvGraphicFramePr>
          <p:nvPr>
            <p:extLst>
              <p:ext uri="{D42A27DB-BD31-4B8C-83A1-F6EECF244321}">
                <p14:modId xmlns:p14="http://schemas.microsoft.com/office/powerpoint/2010/main" val="2766074143"/>
              </p:ext>
            </p:extLst>
          </p:nvPr>
        </p:nvGraphicFramePr>
        <p:xfrm>
          <a:off x="2491690" y="5064231"/>
          <a:ext cx="8748713" cy="2449513"/>
        </p:xfrm>
        <a:graphic>
          <a:graphicData uri="http://schemas.openxmlformats.org/presentationml/2006/ole">
            <mc:AlternateContent xmlns:mc="http://schemas.openxmlformats.org/markup-compatibility/2006">
              <mc:Choice xmlns:v="urn:schemas-microsoft-com:vml" Requires="v">
                <p:oleObj spid="_x0000_s17431" name="文档" r:id="rId6" imgW="4865843" imgH="1460624" progId="Word.Document.8">
                  <p:embed/>
                </p:oleObj>
              </mc:Choice>
              <mc:Fallback>
                <p:oleObj name="文档" r:id="rId6" imgW="4865843" imgH="1460624" progId="Word.Document.8">
                  <p:embed/>
                  <p:pic>
                    <p:nvPicPr>
                      <p:cNvPr id="232453" name="Object 5">
                        <a:extLst>
                          <a:ext uri="{FF2B5EF4-FFF2-40B4-BE49-F238E27FC236}">
                            <a16:creationId xmlns:a16="http://schemas.microsoft.com/office/drawing/2014/main" id="{7F5468CA-CAA5-4DBE-9783-B7ECCA317F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1690" y="5064231"/>
                        <a:ext cx="8748713" cy="244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4723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 calcmode="lin" valueType="num">
                                      <p:cBhvr additive="base">
                                        <p:cTn id="7"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78"/>
                                        </p:tgtEl>
                                        <p:attrNameLst>
                                          <p:attrName>style.visibility</p:attrName>
                                        </p:attrNameLst>
                                      </p:cBhvr>
                                      <p:to>
                                        <p:strVal val="visible"/>
                                      </p:to>
                                    </p:set>
                                    <p:animEffect transition="in" filter="checkerboard(across)">
                                      <p:cBhvr>
                                        <p:cTn id="13" dur="500"/>
                                        <p:tgtEl>
                                          <p:spTgt spid="7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7">
                                            <p:txEl>
                                              <p:pRg st="6" end="6"/>
                                            </p:txEl>
                                          </p:spTgt>
                                        </p:tgtEl>
                                        <p:attrNameLst>
                                          <p:attrName>style.visibility</p:attrName>
                                        </p:attrNameLst>
                                      </p:cBhvr>
                                      <p:to>
                                        <p:strVal val="visible"/>
                                      </p:to>
                                    </p:set>
                                    <p:anim calcmode="lin" valueType="num">
                                      <p:cBhvr additive="base">
                                        <p:cTn id="18" dur="500" fill="hold"/>
                                        <p:tgtEl>
                                          <p:spTgt spid="77">
                                            <p:txEl>
                                              <p:pRg st="6" end="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9"/>
                                        </p:tgtEl>
                                        <p:attrNameLst>
                                          <p:attrName>style.visibility</p:attrName>
                                        </p:attrNameLst>
                                      </p:cBhvr>
                                      <p:to>
                                        <p:strVal val="visible"/>
                                      </p:to>
                                    </p:set>
                                    <p:anim calcmode="lin" valueType="num">
                                      <p:cBhvr additive="base">
                                        <p:cTn id="24" dur="500" fill="hold"/>
                                        <p:tgtEl>
                                          <p:spTgt spid="79"/>
                                        </p:tgtEl>
                                        <p:attrNameLst>
                                          <p:attrName>ppt_x</p:attrName>
                                        </p:attrNameLst>
                                      </p:cBhvr>
                                      <p:tavLst>
                                        <p:tav tm="0">
                                          <p:val>
                                            <p:strVal val="#ppt_x"/>
                                          </p:val>
                                        </p:tav>
                                        <p:tav tm="100000">
                                          <p:val>
                                            <p:strVal val="#ppt_x"/>
                                          </p:val>
                                        </p:tav>
                                      </p:tavLst>
                                    </p:anim>
                                    <p:anim calcmode="lin" valueType="num">
                                      <p:cBhvr additive="base">
                                        <p:cTn id="25"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F4DFEF-6C4B-4D54-90A4-1BF4EBE82B40}"/>
              </a:ext>
            </a:extLst>
          </p:cNvPr>
          <p:cNvSpPr>
            <a:spLocks noGrp="1"/>
          </p:cNvSpPr>
          <p:nvPr>
            <p:ph type="title"/>
          </p:nvPr>
        </p:nvSpPr>
        <p:spPr/>
        <p:txBody>
          <a:bodyPr/>
          <a:lstStyle/>
          <a:p>
            <a:r>
              <a:rPr lang="en-US" altLang="zh-CN" dirty="0"/>
              <a:t>DW4 </a:t>
            </a:r>
            <a:r>
              <a:rPr lang="zh-CN" altLang="en-US" dirty="0"/>
              <a:t>数据仓库分析与设计</a:t>
            </a:r>
          </a:p>
        </p:txBody>
      </p:sp>
      <p:sp>
        <p:nvSpPr>
          <p:cNvPr id="3" name="内容占位符 2">
            <a:extLst>
              <a:ext uri="{FF2B5EF4-FFF2-40B4-BE49-F238E27FC236}">
                <a16:creationId xmlns:a16="http://schemas.microsoft.com/office/drawing/2014/main" id="{CCD53A9D-A63E-4D7E-B88D-21EF5B56EE48}"/>
              </a:ext>
            </a:extLst>
          </p:cNvPr>
          <p:cNvSpPr>
            <a:spLocks noGrp="1"/>
          </p:cNvSpPr>
          <p:nvPr>
            <p:ph sz="quarter" idx="10"/>
          </p:nvPr>
        </p:nvSpPr>
        <p:spPr/>
        <p:txBody>
          <a:bodyPr/>
          <a:lstStyle/>
          <a:p>
            <a:r>
              <a:rPr lang="zh-CN" altLang="en-US" dirty="0">
                <a:latin typeface="+mj-ea"/>
              </a:rPr>
              <a:t>需求分析</a:t>
            </a:r>
            <a:endParaRPr lang="en-US" altLang="zh-CN" dirty="0">
              <a:latin typeface="+mj-ea"/>
            </a:endParaRPr>
          </a:p>
          <a:p>
            <a:pPr>
              <a:defRPr/>
            </a:pPr>
            <a:r>
              <a:rPr lang="zh-CN" altLang="en-US" dirty="0">
                <a:latin typeface="+mj-ea"/>
              </a:rPr>
              <a:t>概念模型设计</a:t>
            </a:r>
            <a:endParaRPr lang="en-US" altLang="zh-CN" dirty="0">
              <a:latin typeface="+mj-ea"/>
            </a:endParaRPr>
          </a:p>
          <a:p>
            <a:pPr>
              <a:defRPr/>
            </a:pPr>
            <a:r>
              <a:rPr lang="zh-CN" altLang="en-US" dirty="0">
                <a:latin typeface="+mj-ea"/>
              </a:rPr>
              <a:t>逻辑模型设计</a:t>
            </a:r>
            <a:endParaRPr lang="en-US" altLang="zh-CN" dirty="0">
              <a:latin typeface="+mj-ea"/>
            </a:endParaRPr>
          </a:p>
          <a:p>
            <a:pPr>
              <a:defRPr/>
            </a:pPr>
            <a:r>
              <a:rPr lang="zh-CN" altLang="en-US" dirty="0">
                <a:latin typeface="+mj-ea"/>
              </a:rPr>
              <a:t>物理模型设计</a:t>
            </a:r>
            <a:endParaRPr lang="en-US" altLang="zh-CN" dirty="0">
              <a:latin typeface="+mj-ea"/>
            </a:endParaRPr>
          </a:p>
          <a:p>
            <a:pPr>
              <a:defRPr/>
            </a:pPr>
            <a:r>
              <a:rPr lang="zh-CN" altLang="en-US" dirty="0">
                <a:latin typeface="+mj-ea"/>
              </a:rPr>
              <a:t>数据仓库的索引技术</a:t>
            </a:r>
            <a:endParaRPr lang="en-US" altLang="zh-CN" dirty="0">
              <a:latin typeface="+mj-ea"/>
            </a:endParaRPr>
          </a:p>
          <a:p>
            <a:endParaRPr lang="zh-CN" altLang="en-US" dirty="0"/>
          </a:p>
        </p:txBody>
      </p:sp>
      <p:sp>
        <p:nvSpPr>
          <p:cNvPr id="4" name="Rectangle 4">
            <a:extLst>
              <a:ext uri="{FF2B5EF4-FFF2-40B4-BE49-F238E27FC236}">
                <a16:creationId xmlns:a16="http://schemas.microsoft.com/office/drawing/2014/main" id="{7407E4D3-2B10-40CD-BB90-59BBFB41D6E4}"/>
              </a:ext>
            </a:extLst>
          </p:cNvPr>
          <p:cNvSpPr>
            <a:spLocks noChangeArrowheads="1"/>
          </p:cNvSpPr>
          <p:nvPr/>
        </p:nvSpPr>
        <p:spPr bwMode="auto">
          <a:xfrm>
            <a:off x="7678738" y="1229293"/>
            <a:ext cx="1584325" cy="358775"/>
          </a:xfrm>
          <a:prstGeom prst="rect">
            <a:avLst/>
          </a:prstGeom>
          <a:solidFill>
            <a:schemeClr val="accent1"/>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2"/>
                </a:solidFill>
                <a:latin typeface="Times New Roman" panose="02020603050405020304" pitchFamily="18" charset="0"/>
                <a:ea typeface="楷体_GB2312" pitchFamily="49" charset="-122"/>
              </a:rPr>
              <a:t>现实世界</a:t>
            </a:r>
          </a:p>
        </p:txBody>
      </p:sp>
      <p:sp>
        <p:nvSpPr>
          <p:cNvPr id="5" name="Rectangle 5">
            <a:extLst>
              <a:ext uri="{FF2B5EF4-FFF2-40B4-BE49-F238E27FC236}">
                <a16:creationId xmlns:a16="http://schemas.microsoft.com/office/drawing/2014/main" id="{9C6532ED-459B-4189-81A5-717A55A2884B}"/>
              </a:ext>
            </a:extLst>
          </p:cNvPr>
          <p:cNvSpPr>
            <a:spLocks noChangeArrowheads="1"/>
          </p:cNvSpPr>
          <p:nvPr/>
        </p:nvSpPr>
        <p:spPr bwMode="auto">
          <a:xfrm>
            <a:off x="7750175" y="2308793"/>
            <a:ext cx="1584325" cy="358775"/>
          </a:xfrm>
          <a:prstGeom prst="rect">
            <a:avLst/>
          </a:prstGeom>
          <a:solidFill>
            <a:schemeClr val="accent1"/>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2"/>
                </a:solidFill>
                <a:latin typeface="Times New Roman" panose="02020603050405020304" pitchFamily="18" charset="0"/>
                <a:ea typeface="楷体_GB2312" pitchFamily="49" charset="-122"/>
              </a:rPr>
              <a:t>概念模型</a:t>
            </a:r>
          </a:p>
        </p:txBody>
      </p:sp>
      <p:sp>
        <p:nvSpPr>
          <p:cNvPr id="6" name="Rectangle 6">
            <a:extLst>
              <a:ext uri="{FF2B5EF4-FFF2-40B4-BE49-F238E27FC236}">
                <a16:creationId xmlns:a16="http://schemas.microsoft.com/office/drawing/2014/main" id="{237332D1-BBD5-414F-B00B-B0A9C1E3921F}"/>
              </a:ext>
            </a:extLst>
          </p:cNvPr>
          <p:cNvSpPr>
            <a:spLocks noChangeArrowheads="1"/>
          </p:cNvSpPr>
          <p:nvPr/>
        </p:nvSpPr>
        <p:spPr bwMode="auto">
          <a:xfrm>
            <a:off x="7750175" y="3100955"/>
            <a:ext cx="1584325" cy="358775"/>
          </a:xfrm>
          <a:prstGeom prst="rect">
            <a:avLst/>
          </a:prstGeom>
          <a:solidFill>
            <a:schemeClr val="accent1"/>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2"/>
                </a:solidFill>
                <a:latin typeface="Times New Roman" panose="02020603050405020304" pitchFamily="18" charset="0"/>
                <a:ea typeface="楷体_GB2312" pitchFamily="49" charset="-122"/>
              </a:rPr>
              <a:t>逻辑模型</a:t>
            </a:r>
          </a:p>
        </p:txBody>
      </p:sp>
      <p:sp>
        <p:nvSpPr>
          <p:cNvPr id="7" name="Rectangle 7">
            <a:extLst>
              <a:ext uri="{FF2B5EF4-FFF2-40B4-BE49-F238E27FC236}">
                <a16:creationId xmlns:a16="http://schemas.microsoft.com/office/drawing/2014/main" id="{61F7126D-EA1B-40EF-8D8F-5A925AAD169F}"/>
              </a:ext>
            </a:extLst>
          </p:cNvPr>
          <p:cNvSpPr>
            <a:spLocks noChangeArrowheads="1"/>
          </p:cNvSpPr>
          <p:nvPr/>
        </p:nvSpPr>
        <p:spPr bwMode="auto">
          <a:xfrm>
            <a:off x="7750175" y="3893118"/>
            <a:ext cx="1584325" cy="358775"/>
          </a:xfrm>
          <a:prstGeom prst="rect">
            <a:avLst/>
          </a:prstGeom>
          <a:solidFill>
            <a:schemeClr val="accent1"/>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2"/>
                </a:solidFill>
                <a:latin typeface="Times New Roman" panose="02020603050405020304" pitchFamily="18" charset="0"/>
                <a:ea typeface="楷体_GB2312" pitchFamily="49" charset="-122"/>
              </a:rPr>
              <a:t>物理模型</a:t>
            </a:r>
          </a:p>
        </p:txBody>
      </p:sp>
      <p:sp>
        <p:nvSpPr>
          <p:cNvPr id="8" name="Rectangle 8">
            <a:extLst>
              <a:ext uri="{FF2B5EF4-FFF2-40B4-BE49-F238E27FC236}">
                <a16:creationId xmlns:a16="http://schemas.microsoft.com/office/drawing/2014/main" id="{68223BA8-348B-48FF-A0DC-94A8D41765D9}"/>
              </a:ext>
            </a:extLst>
          </p:cNvPr>
          <p:cNvSpPr>
            <a:spLocks noChangeArrowheads="1"/>
          </p:cNvSpPr>
          <p:nvPr/>
        </p:nvSpPr>
        <p:spPr bwMode="auto">
          <a:xfrm>
            <a:off x="7750175" y="4829743"/>
            <a:ext cx="1584325" cy="358775"/>
          </a:xfrm>
          <a:prstGeom prst="rect">
            <a:avLst/>
          </a:prstGeom>
          <a:solidFill>
            <a:schemeClr val="accent1"/>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2"/>
                </a:solidFill>
                <a:latin typeface="Times New Roman" panose="02020603050405020304" pitchFamily="18" charset="0"/>
                <a:ea typeface="楷体_GB2312" pitchFamily="49" charset="-122"/>
              </a:rPr>
              <a:t>数据仓库</a:t>
            </a:r>
          </a:p>
        </p:txBody>
      </p:sp>
      <p:sp>
        <p:nvSpPr>
          <p:cNvPr id="9" name="Text Box 9">
            <a:extLst>
              <a:ext uri="{FF2B5EF4-FFF2-40B4-BE49-F238E27FC236}">
                <a16:creationId xmlns:a16="http://schemas.microsoft.com/office/drawing/2014/main" id="{3C0C1E83-27C4-4F0C-A1CC-2DBB41D81F18}"/>
              </a:ext>
            </a:extLst>
          </p:cNvPr>
          <p:cNvSpPr txBox="1">
            <a:spLocks noChangeArrowheads="1"/>
          </p:cNvSpPr>
          <p:nvPr/>
        </p:nvSpPr>
        <p:spPr bwMode="auto">
          <a:xfrm>
            <a:off x="6310313" y="5693343"/>
            <a:ext cx="4032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chemeClr val="tx1"/>
                </a:solidFill>
                <a:latin typeface="Times New Roman" panose="02020603050405020304" pitchFamily="18" charset="0"/>
                <a:ea typeface="楷体_GB2312" pitchFamily="49" charset="-122"/>
              </a:rPr>
              <a:t>数据仓库中数据模型关系图</a:t>
            </a:r>
          </a:p>
        </p:txBody>
      </p:sp>
      <p:sp>
        <p:nvSpPr>
          <p:cNvPr id="10" name="Line 10">
            <a:extLst>
              <a:ext uri="{FF2B5EF4-FFF2-40B4-BE49-F238E27FC236}">
                <a16:creationId xmlns:a16="http://schemas.microsoft.com/office/drawing/2014/main" id="{D50C5A4F-F87E-4833-92E6-6BF09ED2F11F}"/>
              </a:ext>
            </a:extLst>
          </p:cNvPr>
          <p:cNvSpPr>
            <a:spLocks noChangeShapeType="1"/>
          </p:cNvSpPr>
          <p:nvPr/>
        </p:nvSpPr>
        <p:spPr bwMode="auto">
          <a:xfrm>
            <a:off x="8470900" y="1588068"/>
            <a:ext cx="0" cy="649287"/>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11">
            <a:extLst>
              <a:ext uri="{FF2B5EF4-FFF2-40B4-BE49-F238E27FC236}">
                <a16:creationId xmlns:a16="http://schemas.microsoft.com/office/drawing/2014/main" id="{F1CC2B49-E35E-47AC-9F94-6B172023359A}"/>
              </a:ext>
            </a:extLst>
          </p:cNvPr>
          <p:cNvSpPr>
            <a:spLocks noChangeShapeType="1"/>
          </p:cNvSpPr>
          <p:nvPr/>
        </p:nvSpPr>
        <p:spPr bwMode="auto">
          <a:xfrm>
            <a:off x="8470900" y="2669155"/>
            <a:ext cx="0" cy="43180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12">
            <a:extLst>
              <a:ext uri="{FF2B5EF4-FFF2-40B4-BE49-F238E27FC236}">
                <a16:creationId xmlns:a16="http://schemas.microsoft.com/office/drawing/2014/main" id="{A1A29ADC-B96D-47A6-8CAA-34CC38625037}"/>
              </a:ext>
            </a:extLst>
          </p:cNvPr>
          <p:cNvSpPr>
            <a:spLocks noChangeShapeType="1"/>
          </p:cNvSpPr>
          <p:nvPr/>
        </p:nvSpPr>
        <p:spPr bwMode="auto">
          <a:xfrm>
            <a:off x="8470900" y="3461318"/>
            <a:ext cx="0" cy="43180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Line 13">
            <a:extLst>
              <a:ext uri="{FF2B5EF4-FFF2-40B4-BE49-F238E27FC236}">
                <a16:creationId xmlns:a16="http://schemas.microsoft.com/office/drawing/2014/main" id="{A3BF43B0-4A24-4FB6-B36C-E4FCBFEEE761}"/>
              </a:ext>
            </a:extLst>
          </p:cNvPr>
          <p:cNvSpPr>
            <a:spLocks noChangeShapeType="1"/>
          </p:cNvSpPr>
          <p:nvPr/>
        </p:nvSpPr>
        <p:spPr bwMode="auto">
          <a:xfrm>
            <a:off x="8470900" y="4324918"/>
            <a:ext cx="0" cy="43180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Rectangle 14">
            <a:extLst>
              <a:ext uri="{FF2B5EF4-FFF2-40B4-BE49-F238E27FC236}">
                <a16:creationId xmlns:a16="http://schemas.microsoft.com/office/drawing/2014/main" id="{F77F4074-91A8-4EB2-AE6B-F6BBB33430A7}"/>
              </a:ext>
            </a:extLst>
          </p:cNvPr>
          <p:cNvSpPr>
            <a:spLocks noChangeArrowheads="1"/>
          </p:cNvSpPr>
          <p:nvPr/>
        </p:nvSpPr>
        <p:spPr bwMode="auto">
          <a:xfrm>
            <a:off x="6310313" y="2380230"/>
            <a:ext cx="720725" cy="2736850"/>
          </a:xfrm>
          <a:prstGeom prst="rect">
            <a:avLst/>
          </a:prstGeom>
          <a:solidFill>
            <a:schemeClr val="accent1"/>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2"/>
                </a:solidFill>
                <a:latin typeface="Times New Roman" panose="02020603050405020304" pitchFamily="18" charset="0"/>
              </a:rPr>
              <a:t>元</a:t>
            </a:r>
          </a:p>
          <a:p>
            <a:pPr algn="ctr"/>
            <a:r>
              <a:rPr lang="zh-CN" altLang="en-US" sz="2400" b="1">
                <a:solidFill>
                  <a:schemeClr val="bg2"/>
                </a:solidFill>
                <a:latin typeface="Times New Roman" panose="02020603050405020304" pitchFamily="18" charset="0"/>
              </a:rPr>
              <a:t>数</a:t>
            </a:r>
          </a:p>
          <a:p>
            <a:pPr algn="ctr"/>
            <a:r>
              <a:rPr lang="zh-CN" altLang="en-US" sz="2400" b="1">
                <a:solidFill>
                  <a:schemeClr val="bg2"/>
                </a:solidFill>
                <a:latin typeface="Times New Roman" panose="02020603050405020304" pitchFamily="18" charset="0"/>
              </a:rPr>
              <a:t>据</a:t>
            </a:r>
          </a:p>
          <a:p>
            <a:pPr algn="ctr"/>
            <a:r>
              <a:rPr lang="zh-CN" altLang="en-US" sz="2400" b="1">
                <a:solidFill>
                  <a:schemeClr val="bg2"/>
                </a:solidFill>
                <a:latin typeface="Times New Roman" panose="02020603050405020304" pitchFamily="18" charset="0"/>
              </a:rPr>
              <a:t>模</a:t>
            </a:r>
          </a:p>
          <a:p>
            <a:pPr algn="ctr"/>
            <a:r>
              <a:rPr lang="zh-CN" altLang="en-US" sz="2400" b="1">
                <a:solidFill>
                  <a:schemeClr val="bg2"/>
                </a:solidFill>
                <a:latin typeface="Times New Roman" panose="02020603050405020304" pitchFamily="18" charset="0"/>
              </a:rPr>
              <a:t>型</a:t>
            </a:r>
          </a:p>
        </p:txBody>
      </p:sp>
      <p:sp>
        <p:nvSpPr>
          <p:cNvPr id="15" name="Line 21">
            <a:extLst>
              <a:ext uri="{FF2B5EF4-FFF2-40B4-BE49-F238E27FC236}">
                <a16:creationId xmlns:a16="http://schemas.microsoft.com/office/drawing/2014/main" id="{2BC644B9-71AA-49A5-9516-2A351C170749}"/>
              </a:ext>
            </a:extLst>
          </p:cNvPr>
          <p:cNvSpPr>
            <a:spLocks noChangeShapeType="1"/>
          </p:cNvSpPr>
          <p:nvPr/>
        </p:nvSpPr>
        <p:spPr bwMode="auto">
          <a:xfrm>
            <a:off x="7246938" y="2596130"/>
            <a:ext cx="4318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22">
            <a:extLst>
              <a:ext uri="{FF2B5EF4-FFF2-40B4-BE49-F238E27FC236}">
                <a16:creationId xmlns:a16="http://schemas.microsoft.com/office/drawing/2014/main" id="{6ED0C882-84B5-46C7-BE3E-11FB2092E3F1}"/>
              </a:ext>
            </a:extLst>
          </p:cNvPr>
          <p:cNvSpPr>
            <a:spLocks noChangeShapeType="1"/>
          </p:cNvSpPr>
          <p:nvPr/>
        </p:nvSpPr>
        <p:spPr bwMode="auto">
          <a:xfrm>
            <a:off x="7246938" y="3316855"/>
            <a:ext cx="4318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Line 23">
            <a:extLst>
              <a:ext uri="{FF2B5EF4-FFF2-40B4-BE49-F238E27FC236}">
                <a16:creationId xmlns:a16="http://schemas.microsoft.com/office/drawing/2014/main" id="{59EE596A-0F08-4958-96C4-DF3D4FCEB692}"/>
              </a:ext>
            </a:extLst>
          </p:cNvPr>
          <p:cNvSpPr>
            <a:spLocks noChangeShapeType="1"/>
          </p:cNvSpPr>
          <p:nvPr/>
        </p:nvSpPr>
        <p:spPr bwMode="auto">
          <a:xfrm>
            <a:off x="7246938" y="4037580"/>
            <a:ext cx="503237"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24">
            <a:extLst>
              <a:ext uri="{FF2B5EF4-FFF2-40B4-BE49-F238E27FC236}">
                <a16:creationId xmlns:a16="http://schemas.microsoft.com/office/drawing/2014/main" id="{2FDBC54E-C521-4012-AC3B-82FD855A4DB0}"/>
              </a:ext>
            </a:extLst>
          </p:cNvPr>
          <p:cNvSpPr>
            <a:spLocks noChangeShapeType="1"/>
          </p:cNvSpPr>
          <p:nvPr/>
        </p:nvSpPr>
        <p:spPr bwMode="auto">
          <a:xfrm>
            <a:off x="7246938" y="4972618"/>
            <a:ext cx="503237"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26">
            <a:extLst>
              <a:ext uri="{FF2B5EF4-FFF2-40B4-BE49-F238E27FC236}">
                <a16:creationId xmlns:a16="http://schemas.microsoft.com/office/drawing/2014/main" id="{32A118A5-2E37-4284-A06D-BB9FE0DA45E2}"/>
              </a:ext>
            </a:extLst>
          </p:cNvPr>
          <p:cNvSpPr>
            <a:spLocks noChangeShapeType="1"/>
          </p:cNvSpPr>
          <p:nvPr/>
        </p:nvSpPr>
        <p:spPr bwMode="auto">
          <a:xfrm>
            <a:off x="7246938" y="2596130"/>
            <a:ext cx="0" cy="2376488"/>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27">
            <a:extLst>
              <a:ext uri="{FF2B5EF4-FFF2-40B4-BE49-F238E27FC236}">
                <a16:creationId xmlns:a16="http://schemas.microsoft.com/office/drawing/2014/main" id="{5EDE55DE-B895-493D-AB5D-099375D31372}"/>
              </a:ext>
            </a:extLst>
          </p:cNvPr>
          <p:cNvSpPr>
            <a:spLocks noChangeShapeType="1"/>
          </p:cNvSpPr>
          <p:nvPr/>
        </p:nvSpPr>
        <p:spPr bwMode="auto">
          <a:xfrm flipH="1">
            <a:off x="7031038" y="3748655"/>
            <a:ext cx="2159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6345229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56B6BA-D2AA-4862-BBEE-C9838C96EE8A}"/>
              </a:ext>
            </a:extLst>
          </p:cNvPr>
          <p:cNvSpPr>
            <a:spLocks noGrp="1"/>
          </p:cNvSpPr>
          <p:nvPr>
            <p:ph type="title"/>
          </p:nvPr>
        </p:nvSpPr>
        <p:spPr/>
        <p:txBody>
          <a:bodyPr/>
          <a:lstStyle/>
          <a:p>
            <a:r>
              <a:rPr lang="zh-CN" altLang="en-US" dirty="0"/>
              <a:t>需求分析</a:t>
            </a:r>
          </a:p>
        </p:txBody>
      </p:sp>
      <p:sp>
        <p:nvSpPr>
          <p:cNvPr id="3" name="内容占位符 2">
            <a:extLst>
              <a:ext uri="{FF2B5EF4-FFF2-40B4-BE49-F238E27FC236}">
                <a16:creationId xmlns:a16="http://schemas.microsoft.com/office/drawing/2014/main" id="{58FC8738-1AEE-40C0-9640-60EC0209D08E}"/>
              </a:ext>
            </a:extLst>
          </p:cNvPr>
          <p:cNvSpPr>
            <a:spLocks noGrp="1"/>
          </p:cNvSpPr>
          <p:nvPr>
            <p:ph sz="quarter" idx="10"/>
          </p:nvPr>
        </p:nvSpPr>
        <p:spPr/>
        <p:txBody>
          <a:bodyPr/>
          <a:lstStyle/>
          <a:p>
            <a:r>
              <a:rPr lang="zh-CN" altLang="en-US" dirty="0"/>
              <a:t>需求分析的主要工作：</a:t>
            </a:r>
            <a:endParaRPr lang="en-US" altLang="zh-CN" dirty="0"/>
          </a:p>
          <a:p>
            <a:pPr lvl="1"/>
            <a:r>
              <a:rPr lang="zh-CN" altLang="en-US" dirty="0"/>
              <a:t>确定主题域</a:t>
            </a:r>
            <a:endParaRPr lang="en-US" altLang="zh-CN" dirty="0"/>
          </a:p>
          <a:p>
            <a:pPr lvl="1"/>
            <a:r>
              <a:rPr lang="zh-CN" altLang="en-US" dirty="0"/>
              <a:t>支持决策的数据来源</a:t>
            </a:r>
            <a:endParaRPr lang="en-US" altLang="zh-CN" dirty="0"/>
          </a:p>
          <a:p>
            <a:pPr lvl="1"/>
            <a:r>
              <a:rPr lang="zh-CN" altLang="en-US" dirty="0"/>
              <a:t>数据仓库的成功标准和关键性能指标</a:t>
            </a:r>
            <a:endParaRPr lang="en-US" altLang="zh-CN" dirty="0"/>
          </a:p>
          <a:p>
            <a:pPr lvl="1"/>
            <a:r>
              <a:rPr lang="zh-CN" altLang="en-US" dirty="0"/>
              <a:t>数据量与更新频率</a:t>
            </a:r>
            <a:endParaRPr lang="en-US" altLang="zh-CN" dirty="0"/>
          </a:p>
          <a:p>
            <a:endParaRPr lang="zh-CN" altLang="en-US" dirty="0"/>
          </a:p>
        </p:txBody>
      </p:sp>
    </p:spTree>
    <p:extLst>
      <p:ext uri="{BB962C8B-B14F-4D97-AF65-F5344CB8AC3E}">
        <p14:creationId xmlns:p14="http://schemas.microsoft.com/office/powerpoint/2010/main" val="35610957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B8A7E2-1178-4E9F-9A64-3868225729A4}"/>
              </a:ext>
            </a:extLst>
          </p:cNvPr>
          <p:cNvSpPr>
            <a:spLocks noGrp="1"/>
          </p:cNvSpPr>
          <p:nvPr>
            <p:ph type="title"/>
          </p:nvPr>
        </p:nvSpPr>
        <p:spPr/>
        <p:txBody>
          <a:bodyPr/>
          <a:lstStyle/>
          <a:p>
            <a:r>
              <a:rPr lang="zh-CN" altLang="en-US" dirty="0"/>
              <a:t>模型设计</a:t>
            </a:r>
          </a:p>
        </p:txBody>
      </p:sp>
      <p:sp>
        <p:nvSpPr>
          <p:cNvPr id="3" name="内容占位符 2">
            <a:extLst>
              <a:ext uri="{FF2B5EF4-FFF2-40B4-BE49-F238E27FC236}">
                <a16:creationId xmlns:a16="http://schemas.microsoft.com/office/drawing/2014/main" id="{FDD3857B-7A7C-4E19-8799-D2E7A3A98616}"/>
              </a:ext>
            </a:extLst>
          </p:cNvPr>
          <p:cNvSpPr>
            <a:spLocks noGrp="1"/>
          </p:cNvSpPr>
          <p:nvPr>
            <p:ph sz="quarter" idx="10"/>
          </p:nvPr>
        </p:nvSpPr>
        <p:spPr/>
        <p:txBody>
          <a:bodyPr/>
          <a:lstStyle/>
          <a:p>
            <a:r>
              <a:rPr lang="zh-CN" altLang="en-US" dirty="0"/>
              <a:t>概念模型设计：</a:t>
            </a:r>
            <a:r>
              <a:rPr lang="zh-CN" altLang="en-US" dirty="0">
                <a:solidFill>
                  <a:schemeClr val="tx1"/>
                </a:solidFill>
              </a:rPr>
              <a:t>把用户需求抽象为信息结构</a:t>
            </a:r>
            <a:endParaRPr lang="en-US" altLang="zh-CN" dirty="0">
              <a:solidFill>
                <a:schemeClr val="tx1"/>
              </a:solidFill>
            </a:endParaRPr>
          </a:p>
          <a:p>
            <a:r>
              <a:rPr lang="zh-CN" altLang="en-US" dirty="0">
                <a:solidFill>
                  <a:schemeClr val="tx1"/>
                </a:solidFill>
              </a:rPr>
              <a:t>概念模型常用的</a:t>
            </a:r>
            <a:r>
              <a:rPr lang="zh-CN" altLang="en-US" dirty="0">
                <a:solidFill>
                  <a:schemeClr val="tx1"/>
                </a:solidFill>
                <a:effectLst>
                  <a:outerShdw blurRad="38100" dist="38100" dir="2700000" algn="tl">
                    <a:srgbClr val="C0C0C0"/>
                  </a:outerShdw>
                </a:effectLst>
              </a:rPr>
              <a:t>表示方法</a:t>
            </a:r>
            <a:r>
              <a:rPr lang="zh-CN" altLang="en-US" dirty="0">
                <a:solidFill>
                  <a:schemeClr val="tx1"/>
                </a:solidFill>
              </a:rPr>
              <a:t>：实体</a:t>
            </a:r>
            <a:r>
              <a:rPr lang="en-US" altLang="zh-CN" dirty="0">
                <a:solidFill>
                  <a:schemeClr val="tx1"/>
                </a:solidFill>
              </a:rPr>
              <a:t>-</a:t>
            </a:r>
            <a:r>
              <a:rPr lang="zh-CN" altLang="en-US" dirty="0">
                <a:solidFill>
                  <a:schemeClr val="tx1"/>
                </a:solidFill>
              </a:rPr>
              <a:t>关系法，即</a:t>
            </a:r>
            <a:r>
              <a:rPr lang="en-US" altLang="zh-CN" dirty="0">
                <a:solidFill>
                  <a:schemeClr val="tx1"/>
                </a:solidFill>
                <a:effectLst>
                  <a:outerShdw blurRad="38100" dist="38100" dir="2700000" algn="tl">
                    <a:srgbClr val="C0C0C0"/>
                  </a:outerShdw>
                </a:effectLst>
              </a:rPr>
              <a:t>E-R</a:t>
            </a:r>
            <a:r>
              <a:rPr lang="zh-CN" altLang="en-US" dirty="0">
                <a:solidFill>
                  <a:schemeClr val="tx1"/>
                </a:solidFill>
                <a:effectLst>
                  <a:outerShdw blurRad="38100" dist="38100" dir="2700000" algn="tl">
                    <a:srgbClr val="C0C0C0"/>
                  </a:outerShdw>
                </a:effectLst>
              </a:rPr>
              <a:t>图</a:t>
            </a:r>
            <a:r>
              <a:rPr lang="zh-CN" altLang="en-US" dirty="0">
                <a:solidFill>
                  <a:schemeClr val="tx1"/>
                </a:solidFill>
              </a:rPr>
              <a:t>。</a:t>
            </a:r>
            <a:endParaRPr lang="en-US" altLang="zh-CN" dirty="0">
              <a:solidFill>
                <a:schemeClr val="tx1"/>
              </a:solidFill>
            </a:endParaRPr>
          </a:p>
          <a:p>
            <a:r>
              <a:rPr lang="zh-CN" altLang="en-US" dirty="0">
                <a:solidFill>
                  <a:schemeClr val="tx1"/>
                </a:solidFill>
              </a:rPr>
              <a:t>概念模型的</a:t>
            </a:r>
            <a:r>
              <a:rPr lang="zh-CN" altLang="en-US" dirty="0">
                <a:solidFill>
                  <a:schemeClr val="tx1"/>
                </a:solidFill>
                <a:effectLst>
                  <a:outerShdw blurRad="38100" dist="38100" dir="2700000" algn="tl">
                    <a:srgbClr val="C0C0C0"/>
                  </a:outerShdw>
                </a:effectLst>
              </a:rPr>
              <a:t>特点</a:t>
            </a:r>
            <a:r>
              <a:rPr lang="zh-CN" altLang="en-US" dirty="0">
                <a:solidFill>
                  <a:schemeClr val="tx1"/>
                </a:solidFill>
              </a:rPr>
              <a:t>是：</a:t>
            </a:r>
            <a:endParaRPr lang="en-US" altLang="zh-CN" dirty="0">
              <a:solidFill>
                <a:schemeClr val="tx1"/>
              </a:solidFill>
            </a:endParaRPr>
          </a:p>
          <a:p>
            <a:pPr lvl="1"/>
            <a:r>
              <a:rPr lang="zh-CN" altLang="en-US" dirty="0">
                <a:solidFill>
                  <a:schemeClr val="tx1"/>
                </a:solidFill>
              </a:rPr>
              <a:t>能真实反映现实世界，能满足用户对数据的分析，达到决策支持的要求，它是现实世界的一个真实模型。</a:t>
            </a:r>
            <a:endParaRPr lang="en-US" altLang="zh-CN" dirty="0">
              <a:solidFill>
                <a:schemeClr val="tx1"/>
              </a:solidFill>
            </a:endParaRPr>
          </a:p>
          <a:p>
            <a:pPr lvl="1"/>
            <a:r>
              <a:rPr lang="zh-CN" altLang="en-US" dirty="0">
                <a:solidFill>
                  <a:schemeClr val="tx1"/>
                </a:solidFill>
              </a:rPr>
              <a:t>易于理解，便于和用户交换意见，在用户的参与下，能有效地完成对数据仓库的成功设计。</a:t>
            </a:r>
            <a:endParaRPr lang="en-US" altLang="zh-CN" dirty="0">
              <a:solidFill>
                <a:schemeClr val="tx1"/>
              </a:solidFill>
            </a:endParaRPr>
          </a:p>
          <a:p>
            <a:pPr lvl="1"/>
            <a:r>
              <a:rPr lang="zh-CN" altLang="en-US" dirty="0">
                <a:solidFill>
                  <a:schemeClr val="tx1"/>
                </a:solidFill>
              </a:rPr>
              <a:t>易于更改，当用户需求发生变化时，容易对概念模型修改和扩充。</a:t>
            </a:r>
            <a:endParaRPr lang="en-US" altLang="zh-CN" dirty="0">
              <a:solidFill>
                <a:schemeClr val="tx1"/>
              </a:solidFill>
            </a:endParaRPr>
          </a:p>
          <a:p>
            <a:pPr lvl="1"/>
            <a:r>
              <a:rPr lang="zh-CN" altLang="en-US" dirty="0">
                <a:solidFill>
                  <a:schemeClr val="tx1"/>
                </a:solidFill>
              </a:rPr>
              <a:t>易于向数据仓库的数据模型（星型模型）转换。</a:t>
            </a:r>
          </a:p>
          <a:p>
            <a:endParaRPr lang="zh-CN" altLang="en-US" dirty="0"/>
          </a:p>
        </p:txBody>
      </p:sp>
    </p:spTree>
    <p:extLst>
      <p:ext uri="{BB962C8B-B14F-4D97-AF65-F5344CB8AC3E}">
        <p14:creationId xmlns:p14="http://schemas.microsoft.com/office/powerpoint/2010/main" val="1833256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DC29A-AA4F-4816-B75D-F6359123659C}"/>
              </a:ext>
            </a:extLst>
          </p:cNvPr>
          <p:cNvSpPr>
            <a:spLocks noGrp="1"/>
          </p:cNvSpPr>
          <p:nvPr>
            <p:ph type="title"/>
          </p:nvPr>
        </p:nvSpPr>
        <p:spPr/>
        <p:txBody>
          <a:bodyPr/>
          <a:lstStyle/>
          <a:p>
            <a:r>
              <a:rPr lang="zh-CN" altLang="en-US"/>
              <a:t>模型设计</a:t>
            </a:r>
            <a:endParaRPr lang="zh-CN" altLang="en-US" dirty="0"/>
          </a:p>
        </p:txBody>
      </p:sp>
      <p:sp>
        <p:nvSpPr>
          <p:cNvPr id="3" name="内容占位符 2">
            <a:extLst>
              <a:ext uri="{FF2B5EF4-FFF2-40B4-BE49-F238E27FC236}">
                <a16:creationId xmlns:a16="http://schemas.microsoft.com/office/drawing/2014/main" id="{CFF95956-C730-451D-A35E-9E534C7916C3}"/>
              </a:ext>
            </a:extLst>
          </p:cNvPr>
          <p:cNvSpPr>
            <a:spLocks noGrp="1"/>
          </p:cNvSpPr>
          <p:nvPr>
            <p:ph sz="quarter" idx="10"/>
          </p:nvPr>
        </p:nvSpPr>
        <p:spPr/>
        <p:txBody>
          <a:bodyPr/>
          <a:lstStyle/>
          <a:p>
            <a:r>
              <a:rPr lang="zh-CN" altLang="en-US" dirty="0"/>
              <a:t>逻辑模型设计</a:t>
            </a:r>
            <a:r>
              <a:rPr lang="zh-CN" altLang="en-US" dirty="0">
                <a:solidFill>
                  <a:schemeClr val="tx1"/>
                </a:solidFill>
              </a:rPr>
              <a:t>：概念模型的具体化</a:t>
            </a:r>
            <a:endParaRPr lang="en-US" altLang="zh-CN" dirty="0">
              <a:solidFill>
                <a:schemeClr val="tx1"/>
              </a:solidFill>
            </a:endParaRPr>
          </a:p>
          <a:p>
            <a:pPr lvl="1">
              <a:lnSpc>
                <a:spcPct val="120000"/>
              </a:lnSpc>
            </a:pPr>
            <a:r>
              <a:rPr lang="zh-CN" altLang="en-US" dirty="0"/>
              <a:t>主题域进行概念模型（</a:t>
            </a:r>
            <a:r>
              <a:rPr lang="en-US" altLang="zh-CN" dirty="0"/>
              <a:t>E-R</a:t>
            </a:r>
            <a:r>
              <a:rPr lang="zh-CN" altLang="en-US" dirty="0"/>
              <a:t>图）到逻辑模型（星型模型）的转换</a:t>
            </a:r>
            <a:endParaRPr lang="en-US" altLang="zh-CN" dirty="0"/>
          </a:p>
          <a:p>
            <a:pPr lvl="1">
              <a:lnSpc>
                <a:spcPct val="120000"/>
              </a:lnSpc>
            </a:pPr>
            <a:r>
              <a:rPr lang="zh-CN" altLang="en-US" dirty="0"/>
              <a:t>粒度层次划分</a:t>
            </a:r>
            <a:endParaRPr lang="en-US" altLang="zh-CN" dirty="0"/>
          </a:p>
          <a:p>
            <a:pPr lvl="1">
              <a:lnSpc>
                <a:spcPct val="120000"/>
              </a:lnSpc>
            </a:pPr>
            <a:r>
              <a:rPr lang="zh-CN" altLang="en-US" dirty="0"/>
              <a:t>关系模式定义</a:t>
            </a:r>
            <a:endParaRPr lang="en-US" altLang="zh-CN" dirty="0"/>
          </a:p>
          <a:p>
            <a:pPr lvl="1">
              <a:lnSpc>
                <a:spcPct val="120000"/>
              </a:lnSpc>
            </a:pPr>
            <a:r>
              <a:rPr lang="zh-CN" altLang="en-US" dirty="0"/>
              <a:t>定义记录系统</a:t>
            </a:r>
            <a:endParaRPr lang="en-US" altLang="zh-CN" dirty="0"/>
          </a:p>
          <a:p>
            <a:r>
              <a:rPr lang="zh-CN" altLang="en-US" dirty="0"/>
              <a:t>物理模型设计</a:t>
            </a:r>
            <a:r>
              <a:rPr lang="zh-CN" altLang="en-US" dirty="0">
                <a:solidFill>
                  <a:schemeClr val="tx1"/>
                </a:solidFill>
              </a:rPr>
              <a:t>：确定一个最适合应用要求的物理结构（包括存储结构和存取方法）</a:t>
            </a:r>
          </a:p>
          <a:p>
            <a:pPr lvl="1">
              <a:lnSpc>
                <a:spcPct val="120000"/>
              </a:lnSpc>
            </a:pPr>
            <a:r>
              <a:rPr lang="zh-CN" altLang="en-US" dirty="0"/>
              <a:t>估计存储容量</a:t>
            </a:r>
          </a:p>
          <a:p>
            <a:pPr lvl="1">
              <a:lnSpc>
                <a:spcPct val="120000"/>
              </a:lnSpc>
            </a:pPr>
            <a:r>
              <a:rPr lang="zh-CN" altLang="en-US" dirty="0"/>
              <a:t>确定数据的存储计划</a:t>
            </a:r>
          </a:p>
          <a:p>
            <a:pPr lvl="1">
              <a:lnSpc>
                <a:spcPct val="120000"/>
              </a:lnSpc>
            </a:pPr>
            <a:r>
              <a:rPr lang="zh-CN" altLang="en-US" dirty="0"/>
              <a:t>确定索引策略</a:t>
            </a:r>
          </a:p>
          <a:p>
            <a:pPr lvl="1">
              <a:lnSpc>
                <a:spcPct val="120000"/>
              </a:lnSpc>
            </a:pPr>
            <a:r>
              <a:rPr lang="zh-CN" altLang="en-US" dirty="0"/>
              <a:t>确定数据存放位置</a:t>
            </a:r>
          </a:p>
          <a:p>
            <a:pPr lvl="1">
              <a:lnSpc>
                <a:spcPct val="120000"/>
              </a:lnSpc>
            </a:pPr>
            <a:r>
              <a:rPr lang="zh-CN" altLang="en-US" dirty="0"/>
              <a:t>确定存储分配</a:t>
            </a:r>
          </a:p>
          <a:p>
            <a:pPr lvl="1"/>
            <a:endParaRPr lang="zh-CN" altLang="en-US" dirty="0"/>
          </a:p>
          <a:p>
            <a:endParaRPr lang="zh-CN" altLang="en-US" dirty="0"/>
          </a:p>
        </p:txBody>
      </p:sp>
    </p:spTree>
    <p:extLst>
      <p:ext uri="{BB962C8B-B14F-4D97-AF65-F5344CB8AC3E}">
        <p14:creationId xmlns:p14="http://schemas.microsoft.com/office/powerpoint/2010/main" val="1754171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D9FE9-1C9B-4112-B520-F1152FB0EAE0}"/>
              </a:ext>
            </a:extLst>
          </p:cNvPr>
          <p:cNvSpPr>
            <a:spLocks noGrp="1"/>
          </p:cNvSpPr>
          <p:nvPr>
            <p:ph type="title"/>
          </p:nvPr>
        </p:nvSpPr>
        <p:spPr/>
        <p:txBody>
          <a:bodyPr/>
          <a:lstStyle/>
          <a:p>
            <a:r>
              <a:rPr lang="zh-CN" altLang="en-US" dirty="0"/>
              <a:t>数据仓库的四大特征</a:t>
            </a:r>
          </a:p>
        </p:txBody>
      </p:sp>
      <p:sp>
        <p:nvSpPr>
          <p:cNvPr id="3" name="内容占位符 2">
            <a:extLst>
              <a:ext uri="{FF2B5EF4-FFF2-40B4-BE49-F238E27FC236}">
                <a16:creationId xmlns:a16="http://schemas.microsoft.com/office/drawing/2014/main" id="{8DA008F3-AAC8-404B-A5A6-721772E843AD}"/>
              </a:ext>
            </a:extLst>
          </p:cNvPr>
          <p:cNvSpPr>
            <a:spLocks noGrp="1"/>
          </p:cNvSpPr>
          <p:nvPr>
            <p:ph sz="quarter" idx="10"/>
          </p:nvPr>
        </p:nvSpPr>
        <p:spPr/>
        <p:txBody>
          <a:bodyPr/>
          <a:lstStyle/>
          <a:p>
            <a:r>
              <a:rPr lang="zh-CN" altLang="en-US" dirty="0"/>
              <a:t>数据仓库是非易失的</a:t>
            </a:r>
            <a:endParaRPr lang="en-US" altLang="zh-CN" dirty="0"/>
          </a:p>
          <a:p>
            <a:pPr lvl="1"/>
            <a:r>
              <a:rPr lang="zh-CN" altLang="en-US" dirty="0">
                <a:latin typeface="宋体" panose="02010600030101010101" pitchFamily="2" charset="-122"/>
              </a:rPr>
              <a:t>数据仓库中的数据是经过集成的分析型数据，主要供企业决策分析之用，稳定的数据环境有利于数据分析操作和决策的制订。</a:t>
            </a:r>
            <a:endParaRPr lang="en-US" altLang="zh-CN" dirty="0">
              <a:latin typeface="宋体" panose="02010600030101010101" pitchFamily="2" charset="-122"/>
            </a:endParaRPr>
          </a:p>
          <a:p>
            <a:pPr lvl="1"/>
            <a:r>
              <a:rPr lang="zh-CN" altLang="en-US" dirty="0"/>
              <a:t>面向应用事务的数据库需要对数据进行频繁的插入、更新操作，而对于数据仓库中数据的操作仅限于数据的初始导入和记录查询。</a:t>
            </a:r>
            <a:endParaRPr lang="en-US" altLang="zh-CN" dirty="0"/>
          </a:p>
          <a:p>
            <a:r>
              <a:rPr lang="zh-CN" altLang="en-US" dirty="0"/>
              <a:t>数据仓库是随时间变化的</a:t>
            </a:r>
            <a:endParaRPr lang="en-US" altLang="zh-CN" dirty="0"/>
          </a:p>
          <a:p>
            <a:pPr lvl="1"/>
            <a:r>
              <a:rPr lang="zh-CN" altLang="en-US" dirty="0"/>
              <a:t>数据仓库通常以维的形式对数据进行组织，时间维是数据仓库中很重要的一个维度。</a:t>
            </a:r>
            <a:endParaRPr lang="en-US" altLang="zh-CN" dirty="0"/>
          </a:p>
          <a:p>
            <a:pPr lvl="1"/>
            <a:r>
              <a:rPr lang="zh-CN" altLang="en-US" dirty="0"/>
              <a:t>数据仓库中的数据时间跨度大，从几年甚至到几十年，称为历史数据。</a:t>
            </a:r>
          </a:p>
          <a:p>
            <a:pPr lvl="1"/>
            <a:r>
              <a:rPr lang="zh-CN" altLang="en-US" dirty="0"/>
              <a:t>数据仓库中的数据必须以一定时间段为单位进行统一更新。</a:t>
            </a:r>
          </a:p>
          <a:p>
            <a:pPr indent="0">
              <a:lnSpc>
                <a:spcPct val="120000"/>
              </a:lnSpc>
              <a:buNone/>
              <a:defRPr/>
            </a:pPr>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3952736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5728F-AD38-453F-AA93-7D037F481DF0}"/>
              </a:ext>
            </a:extLst>
          </p:cNvPr>
          <p:cNvSpPr>
            <a:spLocks noGrp="1"/>
          </p:cNvSpPr>
          <p:nvPr>
            <p:ph type="title"/>
          </p:nvPr>
        </p:nvSpPr>
        <p:spPr/>
        <p:txBody>
          <a:bodyPr/>
          <a:lstStyle/>
          <a:p>
            <a:r>
              <a:rPr lang="zh-CN" altLang="en-US" dirty="0"/>
              <a:t>数据集市的定义</a:t>
            </a:r>
          </a:p>
        </p:txBody>
      </p:sp>
      <p:sp>
        <p:nvSpPr>
          <p:cNvPr id="3" name="内容占位符 2">
            <a:extLst>
              <a:ext uri="{FF2B5EF4-FFF2-40B4-BE49-F238E27FC236}">
                <a16:creationId xmlns:a16="http://schemas.microsoft.com/office/drawing/2014/main" id="{B581E21D-0628-438C-941E-BA33B888389F}"/>
              </a:ext>
            </a:extLst>
          </p:cNvPr>
          <p:cNvSpPr>
            <a:spLocks noGrp="1"/>
          </p:cNvSpPr>
          <p:nvPr>
            <p:ph sz="quarter" idx="10"/>
          </p:nvPr>
        </p:nvSpPr>
        <p:spPr>
          <a:xfrm>
            <a:off x="1199456" y="1208299"/>
            <a:ext cx="9648216" cy="4942244"/>
          </a:xfrm>
        </p:spPr>
        <p:txBody>
          <a:bodyPr/>
          <a:lstStyle/>
          <a:p>
            <a:r>
              <a:rPr lang="zh-CN" altLang="en-US" dirty="0"/>
              <a:t>数据集市</a:t>
            </a:r>
            <a:r>
              <a:rPr lang="zh-CN" altLang="en-US" dirty="0">
                <a:solidFill>
                  <a:schemeClr val="tx1"/>
                </a:solidFill>
              </a:rPr>
              <a:t>是一种更小、更集中的数据仓库，为公司提供分析商业数据的一条廉价途径。</a:t>
            </a:r>
          </a:p>
          <a:p>
            <a:r>
              <a:rPr lang="zh-CN" altLang="en-US" dirty="0">
                <a:solidFill>
                  <a:schemeClr val="tx1"/>
                </a:solidFill>
              </a:rPr>
              <a:t>建立数据集市的</a:t>
            </a:r>
            <a:r>
              <a:rPr lang="zh-CN" altLang="en-US" dirty="0"/>
              <a:t>原因</a:t>
            </a:r>
            <a:endParaRPr lang="en-US" altLang="zh-CN" dirty="0"/>
          </a:p>
          <a:p>
            <a:pPr lvl="1"/>
            <a:r>
              <a:rPr lang="zh-CN" altLang="en-US" dirty="0">
                <a:latin typeface="宋体" panose="02010600030101010101" pitchFamily="2" charset="-122"/>
              </a:rPr>
              <a:t>数据仓库是一种反映主题的全局性数据组织。但是</a:t>
            </a:r>
            <a:r>
              <a:rPr lang="en-US" altLang="zh-CN" dirty="0">
                <a:latin typeface="宋体" panose="02010600030101010101" pitchFamily="2" charset="-122"/>
              </a:rPr>
              <a:t>,</a:t>
            </a:r>
            <a:r>
              <a:rPr lang="zh-CN" altLang="en-US" dirty="0">
                <a:latin typeface="宋体" panose="02010600030101010101" pitchFamily="2" charset="-122"/>
              </a:rPr>
              <a:t>全局性数据仓库往往太大，在实际应用中将它们按部门或个人分别建立反映各个子主题的局部性数据组织，它们即是数据集市。因此，有时我们也称它为部门数据仓库。</a:t>
            </a:r>
          </a:p>
          <a:p>
            <a:r>
              <a:rPr lang="zh-CN" altLang="en-US" dirty="0"/>
              <a:t>例：</a:t>
            </a:r>
            <a:r>
              <a:rPr lang="zh-CN" altLang="en-US" dirty="0">
                <a:solidFill>
                  <a:schemeClr val="tx1"/>
                </a:solidFill>
              </a:rPr>
              <a:t>在有关商品销售的数据仓库中可以建立多个不同主题的数据集市</a:t>
            </a:r>
          </a:p>
          <a:p>
            <a:pPr lvl="1"/>
            <a:r>
              <a:rPr lang="zh-CN" altLang="en-US" dirty="0">
                <a:latin typeface="宋体" panose="02010600030101010101" pitchFamily="2" charset="-122"/>
              </a:rPr>
              <a:t>商品采购数据集市</a:t>
            </a:r>
          </a:p>
          <a:p>
            <a:pPr lvl="1"/>
            <a:r>
              <a:rPr lang="zh-CN" altLang="en-US" dirty="0">
                <a:latin typeface="宋体" panose="02010600030101010101" pitchFamily="2" charset="-122"/>
              </a:rPr>
              <a:t>库房使用数据集市</a:t>
            </a:r>
          </a:p>
          <a:p>
            <a:pPr lvl="1"/>
            <a:r>
              <a:rPr lang="zh-CN" altLang="en-US" dirty="0">
                <a:latin typeface="宋体" panose="02010600030101010101" pitchFamily="2" charset="-122"/>
              </a:rPr>
              <a:t>商品销售数据集市</a:t>
            </a:r>
          </a:p>
          <a:p>
            <a:endParaRPr lang="zh-CN" altLang="en-US" dirty="0"/>
          </a:p>
        </p:txBody>
      </p:sp>
    </p:spTree>
    <p:extLst>
      <p:ext uri="{BB962C8B-B14F-4D97-AF65-F5344CB8AC3E}">
        <p14:creationId xmlns:p14="http://schemas.microsoft.com/office/powerpoint/2010/main" val="1185482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5728F-AD38-453F-AA93-7D037F481DF0}"/>
              </a:ext>
            </a:extLst>
          </p:cNvPr>
          <p:cNvSpPr>
            <a:spLocks noGrp="1"/>
          </p:cNvSpPr>
          <p:nvPr>
            <p:ph type="title"/>
          </p:nvPr>
        </p:nvSpPr>
        <p:spPr/>
        <p:txBody>
          <a:bodyPr/>
          <a:lstStyle/>
          <a:p>
            <a:r>
              <a:rPr lang="zh-CN" altLang="en-US" dirty="0"/>
              <a:t>数据集市的分类</a:t>
            </a:r>
          </a:p>
        </p:txBody>
      </p:sp>
      <p:sp>
        <p:nvSpPr>
          <p:cNvPr id="3" name="内容占位符 2">
            <a:extLst>
              <a:ext uri="{FF2B5EF4-FFF2-40B4-BE49-F238E27FC236}">
                <a16:creationId xmlns:a16="http://schemas.microsoft.com/office/drawing/2014/main" id="{B581E21D-0628-438C-941E-BA33B888389F}"/>
              </a:ext>
            </a:extLst>
          </p:cNvPr>
          <p:cNvSpPr>
            <a:spLocks noGrp="1"/>
          </p:cNvSpPr>
          <p:nvPr>
            <p:ph sz="quarter" idx="10"/>
          </p:nvPr>
        </p:nvSpPr>
        <p:spPr>
          <a:xfrm>
            <a:off x="1199456" y="1208299"/>
            <a:ext cx="9648216" cy="4942244"/>
          </a:xfrm>
        </p:spPr>
        <p:txBody>
          <a:bodyPr/>
          <a:lstStyle/>
          <a:p>
            <a:r>
              <a:rPr lang="zh-CN" altLang="en-US" dirty="0">
                <a:solidFill>
                  <a:schemeClr val="tx1"/>
                </a:solidFill>
              </a:rPr>
              <a:t>数据集市按照数据获取来源</a:t>
            </a:r>
            <a:r>
              <a:rPr lang="zh-CN" altLang="en-US" dirty="0"/>
              <a:t>分类</a:t>
            </a:r>
            <a:r>
              <a:rPr lang="zh-CN" altLang="en-US" dirty="0">
                <a:solidFill>
                  <a:schemeClr val="tx1"/>
                </a:solidFill>
              </a:rPr>
              <a:t>：</a:t>
            </a:r>
            <a:endParaRPr lang="en-US" altLang="zh-CN" dirty="0">
              <a:solidFill>
                <a:schemeClr val="tx1"/>
              </a:solidFill>
            </a:endParaRPr>
          </a:p>
          <a:p>
            <a:pPr lvl="1"/>
            <a:r>
              <a:rPr lang="zh-CN" altLang="en-US" dirty="0">
                <a:latin typeface="宋体" panose="02010600030101010101" pitchFamily="2" charset="-122"/>
              </a:rPr>
              <a:t>独立数据集市</a:t>
            </a:r>
            <a:endParaRPr lang="en-US" altLang="zh-CN" dirty="0">
              <a:latin typeface="宋体" panose="02010600030101010101" pitchFamily="2" charset="-122"/>
            </a:endParaRPr>
          </a:p>
          <a:p>
            <a:pPr lvl="1"/>
            <a:r>
              <a:rPr lang="zh-CN" altLang="en-US" dirty="0">
                <a:latin typeface="宋体" panose="02010600030101010101" pitchFamily="2" charset="-122"/>
              </a:rPr>
              <a:t>从属数据集市</a:t>
            </a:r>
          </a:p>
        </p:txBody>
      </p:sp>
      <p:graphicFrame>
        <p:nvGraphicFramePr>
          <p:cNvPr id="4" name="Object 4">
            <a:extLst>
              <a:ext uri="{FF2B5EF4-FFF2-40B4-BE49-F238E27FC236}">
                <a16:creationId xmlns:a16="http://schemas.microsoft.com/office/drawing/2014/main" id="{53657F2C-D813-4DD2-8EC4-3D4063D7EF55}"/>
              </a:ext>
            </a:extLst>
          </p:cNvPr>
          <p:cNvGraphicFramePr>
            <a:graphicFrameLocks noChangeAspect="1"/>
          </p:cNvGraphicFramePr>
          <p:nvPr>
            <p:extLst>
              <p:ext uri="{D42A27DB-BD31-4B8C-83A1-F6EECF244321}">
                <p14:modId xmlns:p14="http://schemas.microsoft.com/office/powerpoint/2010/main" val="2685195939"/>
              </p:ext>
            </p:extLst>
          </p:nvPr>
        </p:nvGraphicFramePr>
        <p:xfrm>
          <a:off x="2817793" y="3001963"/>
          <a:ext cx="6319838" cy="2976562"/>
        </p:xfrm>
        <a:graphic>
          <a:graphicData uri="http://schemas.openxmlformats.org/presentationml/2006/ole">
            <mc:AlternateContent xmlns:mc="http://schemas.openxmlformats.org/markup-compatibility/2006">
              <mc:Choice xmlns:v="urn:schemas-microsoft-com:vml" Requires="v">
                <p:oleObj spid="_x0000_s7218" name="图片" r:id="rId3" imgW="5268446" imgH="2477031" progId="Word.Picture.8">
                  <p:embed/>
                </p:oleObj>
              </mc:Choice>
              <mc:Fallback>
                <p:oleObj name="图片" r:id="rId3" imgW="5268446" imgH="2477031" progId="Word.Picture.8">
                  <p:embed/>
                  <p:pic>
                    <p:nvPicPr>
                      <p:cNvPr id="168964" name="Object 4">
                        <a:extLst>
                          <a:ext uri="{FF2B5EF4-FFF2-40B4-BE49-F238E27FC236}">
                            <a16:creationId xmlns:a16="http://schemas.microsoft.com/office/drawing/2014/main" id="{1385B963-7F20-4C19-8D67-A05E4E76A8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7793" y="3001963"/>
                        <a:ext cx="6319838" cy="297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2799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3A7E4F-D717-478B-84E0-358D003E247D}"/>
              </a:ext>
            </a:extLst>
          </p:cNvPr>
          <p:cNvSpPr>
            <a:spLocks noGrp="1"/>
          </p:cNvSpPr>
          <p:nvPr>
            <p:ph type="title"/>
          </p:nvPr>
        </p:nvSpPr>
        <p:spPr/>
        <p:txBody>
          <a:bodyPr/>
          <a:lstStyle/>
          <a:p>
            <a:r>
              <a:rPr lang="zh-CN" altLang="en-US" dirty="0"/>
              <a:t>数据库与数据仓库</a:t>
            </a:r>
          </a:p>
        </p:txBody>
      </p:sp>
      <p:sp>
        <p:nvSpPr>
          <p:cNvPr id="3" name="内容占位符 2">
            <a:extLst>
              <a:ext uri="{FF2B5EF4-FFF2-40B4-BE49-F238E27FC236}">
                <a16:creationId xmlns:a16="http://schemas.microsoft.com/office/drawing/2014/main" id="{A0BA1FCC-A72D-4FEF-B935-FB8BCF153A23}"/>
              </a:ext>
            </a:extLst>
          </p:cNvPr>
          <p:cNvSpPr>
            <a:spLocks noGrp="1"/>
          </p:cNvSpPr>
          <p:nvPr>
            <p:ph sz="quarter" idx="10"/>
          </p:nvPr>
        </p:nvSpPr>
        <p:spPr/>
        <p:txBody>
          <a:bodyPr/>
          <a:lstStyle/>
          <a:p>
            <a:r>
              <a:rPr lang="zh-CN" altLang="en-US" dirty="0"/>
              <a:t>数据库与数据仓库</a:t>
            </a:r>
          </a:p>
        </p:txBody>
      </p:sp>
      <p:graphicFrame>
        <p:nvGraphicFramePr>
          <p:cNvPr id="4" name="Object 176">
            <a:extLst>
              <a:ext uri="{FF2B5EF4-FFF2-40B4-BE49-F238E27FC236}">
                <a16:creationId xmlns:a16="http://schemas.microsoft.com/office/drawing/2014/main" id="{21FF2DA2-E79B-418E-AF9C-0C8FBFA1DFFF}"/>
              </a:ext>
            </a:extLst>
          </p:cNvPr>
          <p:cNvGraphicFramePr>
            <a:graphicFrameLocks noChangeAspect="1"/>
          </p:cNvGraphicFramePr>
          <p:nvPr>
            <p:extLst>
              <p:ext uri="{D42A27DB-BD31-4B8C-83A1-F6EECF244321}">
                <p14:modId xmlns:p14="http://schemas.microsoft.com/office/powerpoint/2010/main" val="3003342250"/>
              </p:ext>
            </p:extLst>
          </p:nvPr>
        </p:nvGraphicFramePr>
        <p:xfrm>
          <a:off x="1605973" y="2255048"/>
          <a:ext cx="8229600" cy="4343400"/>
        </p:xfrm>
        <a:graphic>
          <a:graphicData uri="http://schemas.openxmlformats.org/presentationml/2006/ole">
            <mc:AlternateContent xmlns:mc="http://schemas.openxmlformats.org/markup-compatibility/2006">
              <mc:Choice xmlns:v="urn:schemas-microsoft-com:vml" Requires="v">
                <p:oleObj spid="_x0000_s1087" name="Document" r:id="rId3" imgW="7613090" imgH="4021572" progId="Word.Document.8">
                  <p:embed/>
                </p:oleObj>
              </mc:Choice>
              <mc:Fallback>
                <p:oleObj name="Document" r:id="rId3" imgW="7613090" imgH="4021572" progId="Word.Document.8">
                  <p:embed/>
                  <p:pic>
                    <p:nvPicPr>
                      <p:cNvPr id="133122" name="Object 176">
                        <a:extLst>
                          <a:ext uri="{FF2B5EF4-FFF2-40B4-BE49-F238E27FC236}">
                            <a16:creationId xmlns:a16="http://schemas.microsoft.com/office/drawing/2014/main" id="{94D585A7-DDF8-4CDF-AFB4-D15D3D8B06E8}"/>
                          </a:ext>
                        </a:extLst>
                      </p:cNvPr>
                      <p:cNvPicPr>
                        <a:picLocks noGrp="1" noChangeAspect="1" noChangeArrowheads="1"/>
                      </p:cNvPicPr>
                      <p:nvPr/>
                    </p:nvPicPr>
                    <p:blipFill>
                      <a:blip r:embed="rId4"/>
                      <a:srcRect/>
                      <a:stretch>
                        <a:fillRect/>
                      </a:stretch>
                    </p:blipFill>
                    <p:spPr bwMode="auto">
                      <a:xfrm>
                        <a:off x="1605973" y="2255048"/>
                        <a:ext cx="8229600" cy="43434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108086408"/>
      </p:ext>
    </p:extLst>
  </p:cSld>
  <p:clrMapOvr>
    <a:masterClrMapping/>
  </p:clrMapOvr>
</p:sld>
</file>

<file path=ppt/theme/theme1.xml><?xml version="1.0" encoding="utf-8"?>
<a:theme xmlns:a="http://schemas.openxmlformats.org/drawingml/2006/main" name="1_ＤＭ">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ＤＭ" id="{C6E30F05-9D32-4E27-A94D-F30C56208449}" vid="{E75D8056-0A1C-4CB0-AE64-65665D04B64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5023</Words>
  <Application>Microsoft Office PowerPoint</Application>
  <PresentationFormat>宽屏</PresentationFormat>
  <Paragraphs>674</Paragraphs>
  <Slides>57</Slides>
  <Notes>17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8</vt:i4>
      </vt:variant>
      <vt:variant>
        <vt:lpstr>幻灯片标题</vt:lpstr>
      </vt:variant>
      <vt:variant>
        <vt:i4>57</vt:i4>
      </vt:variant>
    </vt:vector>
  </HeadingPairs>
  <TitlesOfParts>
    <vt:vector size="77" baseType="lpstr">
      <vt:lpstr>等线</vt:lpstr>
      <vt:lpstr>等线 Light</vt:lpstr>
      <vt:lpstr>华文行楷</vt:lpstr>
      <vt:lpstr>楷体_GB2312</vt:lpstr>
      <vt:lpstr>宋体</vt:lpstr>
      <vt:lpstr>微软雅黑</vt:lpstr>
      <vt:lpstr>Arial</vt:lpstr>
      <vt:lpstr>Tahoma</vt:lpstr>
      <vt:lpstr>Times New Roman</vt:lpstr>
      <vt:lpstr>Verdana</vt:lpstr>
      <vt:lpstr>Wingdings</vt:lpstr>
      <vt:lpstr>1_ＤＭ</vt:lpstr>
      <vt:lpstr>图片</vt:lpstr>
      <vt:lpstr>Document</vt:lpstr>
      <vt:lpstr>BMP 图象</vt:lpstr>
      <vt:lpstr>Visio.Drawing.6</vt:lpstr>
      <vt:lpstr>Equation</vt:lpstr>
      <vt:lpstr>位图图像</vt:lpstr>
      <vt:lpstr>BMP 图像</vt:lpstr>
      <vt:lpstr>文档</vt:lpstr>
      <vt:lpstr>数据仓库概述</vt:lpstr>
      <vt:lpstr>引例</vt:lpstr>
      <vt:lpstr>数据仓库的兴起</vt:lpstr>
      <vt:lpstr>数据仓库的定义</vt:lpstr>
      <vt:lpstr>数据仓库的四大特征</vt:lpstr>
      <vt:lpstr>数据仓库的四大特征</vt:lpstr>
      <vt:lpstr>数据集市的定义</vt:lpstr>
      <vt:lpstr>数据集市的分类</vt:lpstr>
      <vt:lpstr>数据库与数据仓库</vt:lpstr>
      <vt:lpstr>OLTP与OLAP</vt:lpstr>
      <vt:lpstr>OLTP与OLAP</vt:lpstr>
      <vt:lpstr>OLTP与OLAP</vt:lpstr>
      <vt:lpstr>数据库与数据仓库</vt:lpstr>
      <vt:lpstr>决策支持系统</vt:lpstr>
      <vt:lpstr>决策支持系统</vt:lpstr>
      <vt:lpstr>数据仓库的体系结构</vt:lpstr>
      <vt:lpstr>源数据</vt:lpstr>
      <vt:lpstr>仓库管理——数据建模</vt:lpstr>
      <vt:lpstr>仓库管理——ETL</vt:lpstr>
      <vt:lpstr>仓库管理——元数据</vt:lpstr>
      <vt:lpstr>仓库管理——元数据（续）</vt:lpstr>
      <vt:lpstr>仓库管理——元数据（续）</vt:lpstr>
      <vt:lpstr>仓库管理——元数据（续）</vt:lpstr>
      <vt:lpstr>仓库管理——元数据（续）</vt:lpstr>
      <vt:lpstr>数据仓库的数据组织结构</vt:lpstr>
      <vt:lpstr>数据仓库的数据组织结构（续）</vt:lpstr>
      <vt:lpstr>数据仓库的数据组织结构（续）</vt:lpstr>
      <vt:lpstr>数据仓库的数据组织结构（续）</vt:lpstr>
      <vt:lpstr>数据仓库的数据组织结构（续）</vt:lpstr>
      <vt:lpstr>数据仓库的数据组织结构（续）</vt:lpstr>
      <vt:lpstr>分析工具</vt:lpstr>
      <vt:lpstr>数据立方体</vt:lpstr>
      <vt:lpstr>数据立方体（续）</vt:lpstr>
      <vt:lpstr>数据立方体（续）</vt:lpstr>
      <vt:lpstr>数据立方体（续）</vt:lpstr>
      <vt:lpstr>数据立方体的计算</vt:lpstr>
      <vt:lpstr>多维数据模型</vt:lpstr>
      <vt:lpstr>多维数据模型（续）</vt:lpstr>
      <vt:lpstr>多维数据模型（续）</vt:lpstr>
      <vt:lpstr>多维数据模型（续）</vt:lpstr>
      <vt:lpstr>多维数据模型（续）</vt:lpstr>
      <vt:lpstr>多维数据模型（续）</vt:lpstr>
      <vt:lpstr>多维数据模型（续）</vt:lpstr>
      <vt:lpstr>OLAP的基本操作</vt:lpstr>
      <vt:lpstr>OLAP的基本操作示例</vt:lpstr>
      <vt:lpstr>OLAP的基本操作示例</vt:lpstr>
      <vt:lpstr>OLAP的基本操作示例</vt:lpstr>
      <vt:lpstr>OLAP的基本操作示例</vt:lpstr>
      <vt:lpstr>OLAP的基本操作示例</vt:lpstr>
      <vt:lpstr>OLAP的基本操作示例</vt:lpstr>
      <vt:lpstr>OLAP的基本操作示例</vt:lpstr>
      <vt:lpstr>OLAP的基本操作示例</vt:lpstr>
      <vt:lpstr>OLAP的基本操作示例</vt:lpstr>
      <vt:lpstr>DW4 数据仓库分析与设计</vt:lpstr>
      <vt:lpstr>需求分析</vt:lpstr>
      <vt:lpstr>模型设计</vt:lpstr>
      <vt:lpstr>模型设计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2017-11-24T00:06:03Z</dcterms:created>
  <dcterms:modified xsi:type="dcterms:W3CDTF">2017-12-05T03:50:05Z</dcterms:modified>
</cp:coreProperties>
</file>