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52"/>
        <p:guide pos="205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2475309"/>
            <a:ext cx="97536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979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2017/9/25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2017/9/25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487680"/>
            <a:ext cx="4060698" cy="1228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2017/9/25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2017/9/25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2017/9/25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3399" y="592073"/>
            <a:ext cx="7077201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5291" y="1225550"/>
            <a:ext cx="8218805" cy="1748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1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40" y="6463538"/>
            <a:ext cx="68389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2017/9/25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5273" y="6463538"/>
            <a:ext cx="20510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2017/9/25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3"/>
          <p:cNvSpPr txBox="1">
            <a:spLocks noGrp="1"/>
          </p:cNvSpPr>
          <p:nvPr>
            <p:ph type="title"/>
          </p:nvPr>
        </p:nvSpPr>
        <p:spPr>
          <a:xfrm>
            <a:off x="2151379" y="2222245"/>
            <a:ext cx="491236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40" dirty="0"/>
              <a:t>编</a:t>
            </a:r>
            <a:r>
              <a:rPr sz="9600" spc="-5" dirty="0"/>
              <a:t>译</a:t>
            </a:r>
            <a:r>
              <a:rPr sz="9600" spc="-15" dirty="0"/>
              <a:t>方</a:t>
            </a:r>
            <a:r>
              <a:rPr sz="9600" spc="-40" dirty="0"/>
              <a:t>法</a:t>
            </a:r>
            <a:endParaRPr sz="9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9495" y="765048"/>
            <a:ext cx="8425434" cy="559612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2017/9/25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850" y="643127"/>
            <a:ext cx="6362700" cy="452551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2017/9/25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04" y="765048"/>
            <a:ext cx="6553200" cy="500100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2017/9/25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57935"/>
            <a:ext cx="1399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000000"/>
                </a:solidFill>
              </a:rPr>
              <a:t>图灵机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503926" y="1629155"/>
            <a:ext cx="3640073" cy="38160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58063" y="1947925"/>
            <a:ext cx="4495800" cy="3500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4609F"/>
              </a:buClr>
              <a:buSzPct val="79000"/>
              <a:buFont typeface="Wingdings" panose="05000000000000000000"/>
              <a:buChar char=""/>
              <a:tabLst>
                <a:tab pos="35560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组成：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12800" lvl="1" indent="-342900">
              <a:lnSpc>
                <a:spcPct val="100000"/>
              </a:lnSpc>
              <a:spcBef>
                <a:spcPts val="5"/>
              </a:spcBef>
              <a:buClr>
                <a:srgbClr val="04609F"/>
              </a:buClr>
              <a:buSzPct val="79000"/>
              <a:buFont typeface="Arial" panose="020B0604020202020204"/>
              <a:buChar char="•"/>
              <a:tabLst>
                <a:tab pos="812800" algn="l"/>
                <a:tab pos="813435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一条无限长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的纸带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12800" lvl="1" indent="-342900">
              <a:lnSpc>
                <a:spcPct val="100000"/>
              </a:lnSpc>
              <a:buClr>
                <a:srgbClr val="04609F"/>
              </a:buClr>
              <a:buSzPct val="79000"/>
              <a:buFont typeface="Arial" panose="020B0604020202020204"/>
              <a:buChar char="•"/>
              <a:tabLst>
                <a:tab pos="812800" algn="l"/>
                <a:tab pos="813435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一个读写头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12800" lvl="1" indent="-342900">
              <a:lnSpc>
                <a:spcPct val="100000"/>
              </a:lnSpc>
              <a:buClr>
                <a:srgbClr val="04609F"/>
              </a:buClr>
              <a:buSzPct val="79000"/>
              <a:buFont typeface="Arial" panose="020B0604020202020204"/>
              <a:buChar char="•"/>
              <a:tabLst>
                <a:tab pos="812800" algn="l"/>
                <a:tab pos="813435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一套控制读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写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头工作的规则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12800" lvl="1" indent="-342900">
              <a:lnSpc>
                <a:spcPts val="2880"/>
              </a:lnSpc>
              <a:buClr>
                <a:srgbClr val="04609F"/>
              </a:buClr>
              <a:buSzPct val="79000"/>
              <a:buFont typeface="Arial" panose="020B0604020202020204"/>
              <a:buChar char="•"/>
              <a:tabLst>
                <a:tab pos="812800" algn="l"/>
                <a:tab pos="813435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一个状态寄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存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器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ts val="3360"/>
              </a:lnSpc>
              <a:buClr>
                <a:srgbClr val="04609F"/>
              </a:buClr>
              <a:buSzPct val="79000"/>
              <a:buFont typeface="Wingdings" panose="05000000000000000000"/>
              <a:buChar char=""/>
              <a:tabLst>
                <a:tab pos="35560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邱奇</a:t>
            </a:r>
            <a:r>
              <a:rPr sz="2800" b="1" dirty="0">
                <a:latin typeface="Arial" panose="020B0604020202020204"/>
                <a:cs typeface="Arial" panose="020B0604020202020204"/>
              </a:rPr>
              <a:t>-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图灵论题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12800" marR="5080" lvl="1" indent="-342900">
              <a:lnSpc>
                <a:spcPts val="2760"/>
              </a:lnSpc>
              <a:spcBef>
                <a:spcPts val="320"/>
              </a:spcBef>
              <a:buClr>
                <a:srgbClr val="04609F"/>
              </a:buClr>
              <a:buSzPct val="79000"/>
              <a:buFont typeface="Arial" panose="020B0604020202020204"/>
              <a:buChar char="•"/>
              <a:tabLst>
                <a:tab pos="812800" algn="l"/>
                <a:tab pos="813435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所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有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计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算或</a:t>
            </a:r>
            <a:r>
              <a:rPr sz="24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算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法都可以由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图 灵机来执行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ts val="3285"/>
              </a:lnSpc>
              <a:buClr>
                <a:srgbClr val="04609F"/>
              </a:buClr>
              <a:buSzPct val="79000"/>
              <a:buFont typeface="Wingdings" panose="05000000000000000000"/>
              <a:buChar char=""/>
              <a:tabLst>
                <a:tab pos="35560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可计算</a:t>
            </a:r>
            <a:r>
              <a:rPr sz="2800" b="1" dirty="0">
                <a:latin typeface="Arial" panose="020B0604020202020204"/>
                <a:cs typeface="Arial" panose="020B0604020202020204"/>
              </a:rPr>
              <a:t>=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图灵可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计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算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2017/9/25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57935"/>
            <a:ext cx="4609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000000"/>
                </a:solidFill>
              </a:rPr>
              <a:t>编译方法中</a:t>
            </a:r>
            <a:r>
              <a:rPr sz="3600" spc="-10" dirty="0">
                <a:solidFill>
                  <a:srgbClr val="000000"/>
                </a:solidFill>
              </a:rPr>
              <a:t>的</a:t>
            </a:r>
            <a:r>
              <a:rPr sz="3600" spc="5" dirty="0">
                <a:solidFill>
                  <a:srgbClr val="000000"/>
                </a:solidFill>
              </a:rPr>
              <a:t>“</a:t>
            </a:r>
            <a:r>
              <a:rPr sz="3600" spc="-10" dirty="0">
                <a:solidFill>
                  <a:srgbClr val="C00000"/>
                </a:solidFill>
              </a:rPr>
              <a:t>抽象</a:t>
            </a:r>
            <a:r>
              <a:rPr sz="3600" spc="-15" dirty="0">
                <a:solidFill>
                  <a:srgbClr val="000000"/>
                </a:solidFill>
              </a:rPr>
              <a:t>”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2017/9/25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59103"/>
            <a:ext cx="2151380" cy="15621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122155"/>
              </a:buClr>
              <a:buSzPct val="79000"/>
              <a:buFont typeface="Wingdings" panose="05000000000000000000"/>
              <a:buChar char=""/>
              <a:tabLst>
                <a:tab pos="35560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有限自动机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122155"/>
              </a:buClr>
              <a:buSzPct val="79000"/>
              <a:buFont typeface="Wingdings" panose="05000000000000000000"/>
              <a:buChar char=""/>
              <a:tabLst>
                <a:tab pos="35560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形式文法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122155"/>
              </a:buClr>
              <a:buSzPct val="79000"/>
              <a:buFont typeface="Wingdings" panose="05000000000000000000"/>
              <a:buChar char=""/>
              <a:tabLst>
                <a:tab pos="35560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…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9863" y="1406357"/>
            <a:ext cx="8058784" cy="2504440"/>
          </a:xfrm>
          <a:prstGeom prst="rect">
            <a:avLst/>
          </a:prstGeom>
        </p:spPr>
        <p:txBody>
          <a:bodyPr vert="horz" wrap="square" lIns="0" tIns="236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860"/>
              </a:spcBef>
              <a:buClr>
                <a:srgbClr val="033B8F"/>
              </a:buClr>
              <a:buSzPct val="89000"/>
              <a:buFont typeface="Wingdings" panose="05000000000000000000"/>
              <a:buChar char=""/>
              <a:tabLst>
                <a:tab pos="356235" algn="l"/>
              </a:tabLst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自动化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1435"/>
              </a:spcBef>
              <a:buClr>
                <a:srgbClr val="033B8F"/>
              </a:buClr>
              <a:buSzPct val="79000"/>
              <a:buFont typeface="Wingdings" panose="05000000000000000000"/>
              <a:buChar char=""/>
              <a:tabLst>
                <a:tab pos="756285" algn="l"/>
              </a:tabLst>
            </a:pP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将抽象思维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结果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计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算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机上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进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行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实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现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是一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将</a:t>
            </a:r>
            <a:endParaRPr sz="2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marR="5080">
              <a:lnSpc>
                <a:spcPct val="150000"/>
              </a:lnSpc>
            </a:pP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计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算思维成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果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物化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过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程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，也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讲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理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论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成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果应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于 技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术的实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践</a:t>
            </a:r>
            <a:endParaRPr sz="2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2017/9/25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57935"/>
            <a:ext cx="5068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000000"/>
                </a:solidFill>
              </a:rPr>
              <a:t>编译方法中</a:t>
            </a:r>
            <a:r>
              <a:rPr sz="3600" spc="-10" dirty="0">
                <a:solidFill>
                  <a:srgbClr val="000000"/>
                </a:solidFill>
              </a:rPr>
              <a:t>的</a:t>
            </a:r>
            <a:r>
              <a:rPr sz="3600" spc="5" dirty="0">
                <a:solidFill>
                  <a:srgbClr val="000000"/>
                </a:solidFill>
              </a:rPr>
              <a:t>“</a:t>
            </a:r>
            <a:r>
              <a:rPr sz="3600" spc="-10" dirty="0">
                <a:solidFill>
                  <a:srgbClr val="C00000"/>
                </a:solidFill>
              </a:rPr>
              <a:t>自动化</a:t>
            </a:r>
            <a:r>
              <a:rPr sz="3600" spc="-15" dirty="0">
                <a:solidFill>
                  <a:srgbClr val="000000"/>
                </a:solidFill>
              </a:rPr>
              <a:t>”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2017/9/25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59103"/>
            <a:ext cx="2508250" cy="20739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122155"/>
              </a:buClr>
              <a:buSzPct val="79000"/>
              <a:buFont typeface="Wingdings" panose="05000000000000000000"/>
              <a:buChar char=""/>
              <a:tabLst>
                <a:tab pos="35560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有限自动机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122155"/>
              </a:buClr>
              <a:buSzPct val="79000"/>
              <a:buFont typeface="Wingdings" panose="05000000000000000000"/>
              <a:buChar char=""/>
              <a:tabLst>
                <a:tab pos="35560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预测分析程序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122155"/>
              </a:buClr>
              <a:buSzPct val="79000"/>
              <a:buFont typeface="Wingdings" panose="05000000000000000000"/>
              <a:buChar char=""/>
              <a:tabLst>
                <a:tab pos="35560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LR分析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122155"/>
              </a:buClr>
              <a:buSzPct val="79000"/>
              <a:buFont typeface="Wingdings" panose="05000000000000000000"/>
              <a:buChar char=""/>
              <a:tabLst>
                <a:tab pos="35560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…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123" y="1484375"/>
            <a:ext cx="7694676" cy="452628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2017/9/25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4577" y="1600200"/>
            <a:ext cx="7514844" cy="452628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2017/9/25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57935"/>
            <a:ext cx="5527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000000"/>
                </a:solidFill>
              </a:rPr>
              <a:t>编译方法中</a:t>
            </a:r>
            <a:r>
              <a:rPr sz="3600" spc="-10" dirty="0">
                <a:solidFill>
                  <a:srgbClr val="000000"/>
                </a:solidFill>
              </a:rPr>
              <a:t>的</a:t>
            </a:r>
            <a:r>
              <a:rPr sz="3600" spc="5" dirty="0">
                <a:solidFill>
                  <a:srgbClr val="000000"/>
                </a:solidFill>
              </a:rPr>
              <a:t>“</a:t>
            </a:r>
            <a:r>
              <a:rPr sz="3600" spc="-10" dirty="0">
                <a:solidFill>
                  <a:srgbClr val="C00000"/>
                </a:solidFill>
              </a:rPr>
              <a:t>问题分解</a:t>
            </a:r>
            <a:r>
              <a:rPr sz="3600" spc="-15" dirty="0">
                <a:solidFill>
                  <a:srgbClr val="000000"/>
                </a:solidFill>
              </a:rPr>
              <a:t>”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2017/9/25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59103"/>
            <a:ext cx="5360670" cy="15621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122155"/>
              </a:buClr>
              <a:buSzPct val="79000"/>
              <a:buFont typeface="Wingdings" panose="05000000000000000000"/>
              <a:buChar char=""/>
              <a:tabLst>
                <a:tab pos="35560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为什么编译程序引入中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间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语言？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122155"/>
              </a:buClr>
              <a:buSzPct val="79000"/>
              <a:buFont typeface="Wingdings" panose="05000000000000000000"/>
              <a:buChar char=""/>
              <a:tabLst>
                <a:tab pos="35560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为什么编译分为多个阶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段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？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122155"/>
              </a:buClr>
              <a:buSzPct val="79000"/>
              <a:buFont typeface="Wingdings" panose="05000000000000000000"/>
              <a:buChar char=""/>
              <a:tabLst>
                <a:tab pos="35560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…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713" y="1662175"/>
            <a:ext cx="8524240" cy="979169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55600" marR="5080" indent="-342900">
              <a:lnSpc>
                <a:spcPts val="3670"/>
              </a:lnSpc>
              <a:spcBef>
                <a:spcPts val="360"/>
              </a:spcBef>
              <a:buSzPct val="89000"/>
              <a:buFont typeface="Wingdings" panose="05000000000000000000"/>
              <a:buChar char=""/>
              <a:tabLst>
                <a:tab pos="355600" algn="l"/>
              </a:tabLst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介绍程序设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计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语</a:t>
            </a:r>
            <a:r>
              <a:rPr sz="32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言</a:t>
            </a:r>
            <a:r>
              <a:rPr sz="32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编</a:t>
            </a:r>
            <a:r>
              <a:rPr sz="3200" b="1" spc="-1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译</a:t>
            </a:r>
            <a:r>
              <a:rPr sz="32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器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构造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3200" b="1" spc="-1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基</a:t>
            </a:r>
            <a:r>
              <a:rPr sz="32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本</a:t>
            </a:r>
            <a:r>
              <a:rPr sz="3200" b="1" spc="-1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原</a:t>
            </a:r>
            <a:r>
              <a:rPr sz="3200" b="1" spc="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理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3200" b="1" spc="-1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基 本实现技术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39" y="759078"/>
            <a:ext cx="22625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000000"/>
                </a:solidFill>
              </a:rPr>
              <a:t>课程</a:t>
            </a:r>
            <a:r>
              <a:rPr spc="-10" dirty="0">
                <a:solidFill>
                  <a:srgbClr val="000000"/>
                </a:solidFill>
              </a:rPr>
              <a:t>内</a:t>
            </a:r>
            <a:r>
              <a:rPr spc="-20" dirty="0">
                <a:solidFill>
                  <a:srgbClr val="000000"/>
                </a:solidFill>
              </a:rPr>
              <a:t>容</a:t>
            </a:r>
            <a:endParaRPr spc="-20" dirty="0">
              <a:solidFill>
                <a:srgbClr val="000000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2017/9/25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9863" y="1406357"/>
            <a:ext cx="8058784" cy="3178175"/>
          </a:xfrm>
          <a:prstGeom prst="rect">
            <a:avLst/>
          </a:prstGeom>
        </p:spPr>
        <p:txBody>
          <a:bodyPr vert="horz" wrap="square" lIns="0" tIns="236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860"/>
              </a:spcBef>
              <a:buClr>
                <a:srgbClr val="033B8F"/>
              </a:buClr>
              <a:buSzPct val="89000"/>
              <a:buFont typeface="Wingdings" panose="05000000000000000000"/>
              <a:buChar char=""/>
              <a:tabLst>
                <a:tab pos="356235" algn="l"/>
              </a:tabLst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递归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marR="6350" lvl="1" indent="-285750">
              <a:lnSpc>
                <a:spcPts val="4680"/>
              </a:lnSpc>
              <a:spcBef>
                <a:spcPts val="290"/>
              </a:spcBef>
              <a:buClr>
                <a:srgbClr val="033B8F"/>
              </a:buClr>
              <a:buSzPct val="79000"/>
              <a:buFont typeface="Wingdings" panose="05000000000000000000"/>
              <a:buChar char=""/>
              <a:tabLst>
                <a:tab pos="756285" algn="l"/>
              </a:tabLst>
            </a:pP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问题的解决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又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依赖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于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类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似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问题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解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决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只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不过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后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者 的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复杂程度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或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规模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比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原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来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的问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题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更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小</a:t>
            </a:r>
            <a:endParaRPr sz="2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marR="5080" lvl="1" indent="-285750">
              <a:lnSpc>
                <a:spcPct val="150000"/>
              </a:lnSpc>
              <a:spcBef>
                <a:spcPts val="210"/>
              </a:spcBef>
              <a:buClr>
                <a:srgbClr val="033B8F"/>
              </a:buClr>
              <a:buSzPct val="79000"/>
              <a:buFont typeface="Wingdings" panose="05000000000000000000"/>
              <a:buChar char=""/>
              <a:tabLst>
                <a:tab pos="756285" algn="l"/>
              </a:tabLst>
            </a:pP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旦将问题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复杂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程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度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规模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化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简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到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足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够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小时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问 题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的解法其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实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很简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单</a:t>
            </a:r>
            <a:endParaRPr sz="2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2017/9/25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57935"/>
            <a:ext cx="4609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000000"/>
                </a:solidFill>
              </a:rPr>
              <a:t>编译方法中</a:t>
            </a:r>
            <a:r>
              <a:rPr sz="3600" spc="-10" dirty="0">
                <a:solidFill>
                  <a:srgbClr val="000000"/>
                </a:solidFill>
              </a:rPr>
              <a:t>的</a:t>
            </a:r>
            <a:r>
              <a:rPr sz="3600" spc="5" dirty="0">
                <a:solidFill>
                  <a:srgbClr val="000000"/>
                </a:solidFill>
              </a:rPr>
              <a:t>“</a:t>
            </a:r>
            <a:r>
              <a:rPr sz="3600" spc="-10" dirty="0">
                <a:solidFill>
                  <a:srgbClr val="C00000"/>
                </a:solidFill>
              </a:rPr>
              <a:t>递归</a:t>
            </a:r>
            <a:r>
              <a:rPr sz="3600" spc="-15" dirty="0">
                <a:solidFill>
                  <a:srgbClr val="000000"/>
                </a:solidFill>
              </a:rPr>
              <a:t>”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2017/9/25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59103"/>
            <a:ext cx="2508250" cy="15621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122155"/>
              </a:buClr>
              <a:buSzPct val="79000"/>
              <a:buFont typeface="Wingdings" panose="05000000000000000000"/>
              <a:buChar char=""/>
              <a:tabLst>
                <a:tab pos="355600" algn="l"/>
              </a:tabLst>
            </a:pP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递归下降分析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122155"/>
              </a:buClr>
              <a:buSzPct val="79000"/>
              <a:buFont typeface="Wingdings" panose="05000000000000000000"/>
              <a:buChar char=""/>
              <a:tabLst>
                <a:tab pos="355600" algn="l"/>
              </a:tabLst>
            </a:pP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语法制导翻译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122155"/>
              </a:buClr>
              <a:buSzPct val="79000"/>
              <a:buFont typeface="Wingdings" panose="05000000000000000000"/>
              <a:buChar char=""/>
              <a:tabLst>
                <a:tab pos="35560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…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57935"/>
            <a:ext cx="4147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000000"/>
                </a:solidFill>
              </a:rPr>
              <a:t>为什么要学</a:t>
            </a:r>
            <a:r>
              <a:rPr sz="3600" spc="-10" dirty="0">
                <a:solidFill>
                  <a:srgbClr val="000000"/>
                </a:solidFill>
              </a:rPr>
              <a:t>习</a:t>
            </a:r>
            <a:r>
              <a:rPr sz="3600" spc="-15" dirty="0">
                <a:solidFill>
                  <a:srgbClr val="000000"/>
                </a:solidFill>
              </a:rPr>
              <a:t>编译？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2017/9/25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46427"/>
            <a:ext cx="7702550" cy="3134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033B8F"/>
              </a:buClr>
              <a:buSzPct val="89000"/>
              <a:buFont typeface="Wingdings" panose="05000000000000000000"/>
              <a:buChar char=""/>
              <a:tabLst>
                <a:tab pos="355600" algn="l"/>
              </a:tabLst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编译方法集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中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体现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了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计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算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机科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学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很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多核 心思想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610"/>
              </a:spcBef>
              <a:buClr>
                <a:srgbClr val="033B8F"/>
              </a:buClr>
              <a:buSzPct val="79000"/>
              <a:buFont typeface="Wingdings" panose="05000000000000000000"/>
              <a:buChar char=""/>
              <a:tabLst>
                <a:tab pos="755650" algn="l"/>
              </a:tabLst>
            </a:pP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算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法，数据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结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构，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软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件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工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程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等</a:t>
            </a:r>
            <a:endParaRPr sz="2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033B8F"/>
              </a:buClr>
              <a:buSzPct val="89000"/>
              <a:buFont typeface="Wingdings" panose="05000000000000000000"/>
              <a:buChar char=""/>
              <a:tabLst>
                <a:tab pos="355600" algn="l"/>
              </a:tabLst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更好地理解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高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级语言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marR="6350" indent="-342900">
              <a:lnSpc>
                <a:spcPct val="100000"/>
              </a:lnSpc>
              <a:spcBef>
                <a:spcPts val="765"/>
              </a:spcBef>
              <a:buClr>
                <a:srgbClr val="033B8F"/>
              </a:buClr>
              <a:buSzPct val="89000"/>
              <a:buFont typeface="Wingdings" panose="05000000000000000000"/>
              <a:buChar char=""/>
              <a:tabLst>
                <a:tab pos="355600" algn="l"/>
              </a:tabLst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编译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原理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方法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有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助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于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构造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些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实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用工 具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5695" y="1417319"/>
            <a:ext cx="7912607" cy="461543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757935"/>
            <a:ext cx="3230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000000"/>
                </a:solidFill>
              </a:rPr>
              <a:t>编译方法的</a:t>
            </a:r>
            <a:r>
              <a:rPr sz="3600" spc="-10" dirty="0">
                <a:solidFill>
                  <a:srgbClr val="000000"/>
                </a:solidFill>
              </a:rPr>
              <a:t>应</a:t>
            </a:r>
            <a:r>
              <a:rPr sz="3600" spc="-15" dirty="0">
                <a:solidFill>
                  <a:srgbClr val="000000"/>
                </a:solidFill>
              </a:rPr>
              <a:t>用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2017/9/25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4276" y="1557527"/>
            <a:ext cx="7329678" cy="436702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757935"/>
            <a:ext cx="3230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000000"/>
                </a:solidFill>
              </a:rPr>
              <a:t>编译方法的</a:t>
            </a:r>
            <a:r>
              <a:rPr sz="3600" spc="-10" dirty="0">
                <a:solidFill>
                  <a:srgbClr val="000000"/>
                </a:solidFill>
              </a:rPr>
              <a:t>应</a:t>
            </a:r>
            <a:r>
              <a:rPr sz="3600" spc="-15" dirty="0">
                <a:solidFill>
                  <a:srgbClr val="000000"/>
                </a:solidFill>
              </a:rPr>
              <a:t>用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2017/9/25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235454" y="645413"/>
            <a:ext cx="10953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源程序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21283" y="1400936"/>
            <a:ext cx="3308985" cy="638175"/>
          </a:xfrm>
          <a:custGeom>
            <a:avLst/>
            <a:gdLst/>
            <a:ahLst/>
            <a:cxnLst/>
            <a:rect l="l" t="t" r="r" b="b"/>
            <a:pathLst>
              <a:path w="3308985" h="638175">
                <a:moveTo>
                  <a:pt x="0" y="637794"/>
                </a:moveTo>
                <a:lnTo>
                  <a:pt x="3308604" y="637794"/>
                </a:lnTo>
                <a:lnTo>
                  <a:pt x="3308604" y="0"/>
                </a:lnTo>
                <a:lnTo>
                  <a:pt x="0" y="0"/>
                </a:lnTo>
                <a:lnTo>
                  <a:pt x="0" y="637794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209039" y="1427225"/>
            <a:ext cx="101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1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43380" y="2514980"/>
            <a:ext cx="3308985" cy="638810"/>
          </a:xfrm>
          <a:custGeom>
            <a:avLst/>
            <a:gdLst/>
            <a:ahLst/>
            <a:cxnLst/>
            <a:rect l="l" t="t" r="r" b="b"/>
            <a:pathLst>
              <a:path w="3308985" h="638810">
                <a:moveTo>
                  <a:pt x="0" y="638556"/>
                </a:moveTo>
                <a:lnTo>
                  <a:pt x="3308604" y="638556"/>
                </a:lnTo>
                <a:lnTo>
                  <a:pt x="3308604" y="0"/>
                </a:lnTo>
                <a:lnTo>
                  <a:pt x="0" y="0"/>
                </a:lnTo>
                <a:lnTo>
                  <a:pt x="0" y="638556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234439" y="2617977"/>
            <a:ext cx="101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2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43380" y="3505580"/>
            <a:ext cx="3308985" cy="636270"/>
          </a:xfrm>
          <a:custGeom>
            <a:avLst/>
            <a:gdLst/>
            <a:ahLst/>
            <a:cxnLst/>
            <a:rect l="l" t="t" r="r" b="b"/>
            <a:pathLst>
              <a:path w="3308985" h="636270">
                <a:moveTo>
                  <a:pt x="0" y="636270"/>
                </a:moveTo>
                <a:lnTo>
                  <a:pt x="3308604" y="636270"/>
                </a:lnTo>
                <a:lnTo>
                  <a:pt x="3308604" y="0"/>
                </a:lnTo>
                <a:lnTo>
                  <a:pt x="0" y="0"/>
                </a:lnTo>
                <a:lnTo>
                  <a:pt x="0" y="636270"/>
                </a:lnTo>
                <a:close/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234439" y="3532377"/>
            <a:ext cx="101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3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16711" y="4648580"/>
            <a:ext cx="3259454" cy="638810"/>
          </a:xfrm>
          <a:custGeom>
            <a:avLst/>
            <a:gdLst/>
            <a:ahLst/>
            <a:cxnLst/>
            <a:rect l="l" t="t" r="r" b="b"/>
            <a:pathLst>
              <a:path w="3259454" h="638810">
                <a:moveTo>
                  <a:pt x="0" y="638556"/>
                </a:moveTo>
                <a:lnTo>
                  <a:pt x="3259074" y="638556"/>
                </a:lnTo>
                <a:lnTo>
                  <a:pt x="3259074" y="0"/>
                </a:lnTo>
                <a:lnTo>
                  <a:pt x="0" y="0"/>
                </a:lnTo>
                <a:lnTo>
                  <a:pt x="0" y="638556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145539" y="4675632"/>
            <a:ext cx="1143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4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617851" y="1116711"/>
            <a:ext cx="76200" cy="284480"/>
          </a:xfrm>
          <a:custGeom>
            <a:avLst/>
            <a:gdLst/>
            <a:ahLst/>
            <a:cxnLst/>
            <a:rect l="l" t="t" r="r" b="b"/>
            <a:pathLst>
              <a:path w="76200" h="284480">
                <a:moveTo>
                  <a:pt x="31750" y="208025"/>
                </a:moveTo>
                <a:lnTo>
                  <a:pt x="0" y="208025"/>
                </a:lnTo>
                <a:lnTo>
                  <a:pt x="38100" y="284225"/>
                </a:lnTo>
                <a:lnTo>
                  <a:pt x="69850" y="220725"/>
                </a:lnTo>
                <a:lnTo>
                  <a:pt x="31750" y="220725"/>
                </a:lnTo>
                <a:lnTo>
                  <a:pt x="31750" y="208025"/>
                </a:lnTo>
                <a:close/>
              </a:path>
              <a:path w="76200" h="284480">
                <a:moveTo>
                  <a:pt x="44450" y="0"/>
                </a:moveTo>
                <a:lnTo>
                  <a:pt x="31750" y="0"/>
                </a:lnTo>
                <a:lnTo>
                  <a:pt x="31750" y="220725"/>
                </a:lnTo>
                <a:lnTo>
                  <a:pt x="44450" y="220725"/>
                </a:lnTo>
                <a:lnTo>
                  <a:pt x="44450" y="0"/>
                </a:lnTo>
                <a:close/>
              </a:path>
              <a:path w="76200" h="284480">
                <a:moveTo>
                  <a:pt x="76200" y="208025"/>
                </a:moveTo>
                <a:lnTo>
                  <a:pt x="44450" y="208025"/>
                </a:lnTo>
                <a:lnTo>
                  <a:pt x="44450" y="220725"/>
                </a:lnTo>
                <a:lnTo>
                  <a:pt x="69850" y="220725"/>
                </a:lnTo>
                <a:lnTo>
                  <a:pt x="76200" y="2080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662808" y="2060829"/>
            <a:ext cx="76200" cy="433705"/>
          </a:xfrm>
          <a:custGeom>
            <a:avLst/>
            <a:gdLst/>
            <a:ahLst/>
            <a:cxnLst/>
            <a:rect l="l" t="t" r="r" b="b"/>
            <a:pathLst>
              <a:path w="76200" h="433705">
                <a:moveTo>
                  <a:pt x="31750" y="357378"/>
                </a:moveTo>
                <a:lnTo>
                  <a:pt x="0" y="357378"/>
                </a:lnTo>
                <a:lnTo>
                  <a:pt x="38100" y="433578"/>
                </a:lnTo>
                <a:lnTo>
                  <a:pt x="69850" y="370078"/>
                </a:lnTo>
                <a:lnTo>
                  <a:pt x="31750" y="370078"/>
                </a:lnTo>
                <a:lnTo>
                  <a:pt x="31750" y="357378"/>
                </a:lnTo>
                <a:close/>
              </a:path>
              <a:path w="76200" h="433705">
                <a:moveTo>
                  <a:pt x="44450" y="0"/>
                </a:moveTo>
                <a:lnTo>
                  <a:pt x="31750" y="0"/>
                </a:lnTo>
                <a:lnTo>
                  <a:pt x="31750" y="370078"/>
                </a:lnTo>
                <a:lnTo>
                  <a:pt x="44450" y="370078"/>
                </a:lnTo>
                <a:lnTo>
                  <a:pt x="44450" y="0"/>
                </a:lnTo>
                <a:close/>
              </a:path>
              <a:path w="76200" h="433705">
                <a:moveTo>
                  <a:pt x="76200" y="357378"/>
                </a:moveTo>
                <a:lnTo>
                  <a:pt x="44450" y="357378"/>
                </a:lnTo>
                <a:lnTo>
                  <a:pt x="44450" y="370078"/>
                </a:lnTo>
                <a:lnTo>
                  <a:pt x="69850" y="370078"/>
                </a:lnTo>
                <a:lnTo>
                  <a:pt x="76200" y="3573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629280" y="3124580"/>
            <a:ext cx="76200" cy="365125"/>
          </a:xfrm>
          <a:custGeom>
            <a:avLst/>
            <a:gdLst/>
            <a:ahLst/>
            <a:cxnLst/>
            <a:rect l="l" t="t" r="r" b="b"/>
            <a:pathLst>
              <a:path w="76200" h="365125">
                <a:moveTo>
                  <a:pt x="31750" y="288798"/>
                </a:moveTo>
                <a:lnTo>
                  <a:pt x="0" y="288798"/>
                </a:lnTo>
                <a:lnTo>
                  <a:pt x="38100" y="364998"/>
                </a:lnTo>
                <a:lnTo>
                  <a:pt x="69850" y="301498"/>
                </a:lnTo>
                <a:lnTo>
                  <a:pt x="31750" y="301498"/>
                </a:lnTo>
                <a:lnTo>
                  <a:pt x="31750" y="288798"/>
                </a:lnTo>
                <a:close/>
              </a:path>
              <a:path w="76200" h="365125">
                <a:moveTo>
                  <a:pt x="44450" y="0"/>
                </a:moveTo>
                <a:lnTo>
                  <a:pt x="31750" y="0"/>
                </a:lnTo>
                <a:lnTo>
                  <a:pt x="31750" y="301498"/>
                </a:lnTo>
                <a:lnTo>
                  <a:pt x="44450" y="301498"/>
                </a:lnTo>
                <a:lnTo>
                  <a:pt x="44450" y="0"/>
                </a:lnTo>
                <a:close/>
              </a:path>
              <a:path w="76200" h="365125">
                <a:moveTo>
                  <a:pt x="76200" y="288798"/>
                </a:moveTo>
                <a:lnTo>
                  <a:pt x="44450" y="288798"/>
                </a:lnTo>
                <a:lnTo>
                  <a:pt x="44450" y="301498"/>
                </a:lnTo>
                <a:lnTo>
                  <a:pt x="69850" y="301498"/>
                </a:lnTo>
                <a:lnTo>
                  <a:pt x="76200" y="288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629280" y="411518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31750" y="457200"/>
                </a:moveTo>
                <a:lnTo>
                  <a:pt x="0" y="457200"/>
                </a:lnTo>
                <a:lnTo>
                  <a:pt x="38100" y="533400"/>
                </a:lnTo>
                <a:lnTo>
                  <a:pt x="69850" y="469900"/>
                </a:lnTo>
                <a:lnTo>
                  <a:pt x="31750" y="469900"/>
                </a:lnTo>
                <a:lnTo>
                  <a:pt x="31750" y="457200"/>
                </a:lnTo>
                <a:close/>
              </a:path>
              <a:path w="76200" h="533400">
                <a:moveTo>
                  <a:pt x="44450" y="0"/>
                </a:moveTo>
                <a:lnTo>
                  <a:pt x="31750" y="0"/>
                </a:lnTo>
                <a:lnTo>
                  <a:pt x="31750" y="469900"/>
                </a:lnTo>
                <a:lnTo>
                  <a:pt x="44450" y="469900"/>
                </a:lnTo>
                <a:lnTo>
                  <a:pt x="44450" y="0"/>
                </a:lnTo>
                <a:close/>
              </a:path>
              <a:path w="76200" h="533400">
                <a:moveTo>
                  <a:pt x="76200" y="457200"/>
                </a:moveTo>
                <a:lnTo>
                  <a:pt x="44450" y="457200"/>
                </a:lnTo>
                <a:lnTo>
                  <a:pt x="44450" y="469900"/>
                </a:lnTo>
                <a:lnTo>
                  <a:pt x="69850" y="46990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662808" y="5300853"/>
            <a:ext cx="76200" cy="505459"/>
          </a:xfrm>
          <a:custGeom>
            <a:avLst/>
            <a:gdLst/>
            <a:ahLst/>
            <a:cxnLst/>
            <a:rect l="l" t="t" r="r" b="b"/>
            <a:pathLst>
              <a:path w="76200" h="505460">
                <a:moveTo>
                  <a:pt x="31750" y="429006"/>
                </a:moveTo>
                <a:lnTo>
                  <a:pt x="0" y="429006"/>
                </a:lnTo>
                <a:lnTo>
                  <a:pt x="38100" y="505206"/>
                </a:lnTo>
                <a:lnTo>
                  <a:pt x="69850" y="441706"/>
                </a:lnTo>
                <a:lnTo>
                  <a:pt x="31750" y="441706"/>
                </a:lnTo>
                <a:lnTo>
                  <a:pt x="31750" y="429006"/>
                </a:lnTo>
                <a:close/>
              </a:path>
              <a:path w="76200" h="505460">
                <a:moveTo>
                  <a:pt x="44450" y="0"/>
                </a:moveTo>
                <a:lnTo>
                  <a:pt x="31750" y="0"/>
                </a:lnTo>
                <a:lnTo>
                  <a:pt x="31750" y="441706"/>
                </a:lnTo>
                <a:lnTo>
                  <a:pt x="44450" y="441706"/>
                </a:lnTo>
                <a:lnTo>
                  <a:pt x="44450" y="0"/>
                </a:lnTo>
                <a:close/>
              </a:path>
              <a:path w="76200" h="505460">
                <a:moveTo>
                  <a:pt x="76200" y="429006"/>
                </a:moveTo>
                <a:lnTo>
                  <a:pt x="44450" y="429006"/>
                </a:lnTo>
                <a:lnTo>
                  <a:pt x="44450" y="441706"/>
                </a:lnTo>
                <a:lnTo>
                  <a:pt x="69850" y="441706"/>
                </a:lnTo>
                <a:lnTo>
                  <a:pt x="76200" y="429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535940" y="6425438"/>
            <a:ext cx="6838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2017/9/25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376157" y="6391909"/>
            <a:ext cx="2311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25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370713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语言</a:t>
            </a:r>
            <a:r>
              <a:rPr spc="-15" dirty="0"/>
              <a:t>处</a:t>
            </a:r>
            <a:r>
              <a:rPr spc="-20" dirty="0"/>
              <a:t>理</a:t>
            </a:r>
            <a:r>
              <a:rPr spc="-10" dirty="0"/>
              <a:t>系</a:t>
            </a:r>
            <a:r>
              <a:rPr spc="-20" dirty="0"/>
              <a:t>统</a:t>
            </a:r>
            <a:endParaRPr spc="-20" dirty="0"/>
          </a:p>
        </p:txBody>
      </p:sp>
      <p:sp>
        <p:nvSpPr>
          <p:cNvPr id="41" name="object 9"/>
          <p:cNvSpPr txBox="1"/>
          <p:nvPr/>
        </p:nvSpPr>
        <p:spPr>
          <a:xfrm>
            <a:off x="2122170" y="1565909"/>
            <a:ext cx="143954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预处理器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3" name="object 14"/>
          <p:cNvSpPr txBox="1"/>
          <p:nvPr/>
        </p:nvSpPr>
        <p:spPr>
          <a:xfrm>
            <a:off x="2303526" y="2615692"/>
            <a:ext cx="10826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编译器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5" name="object 19"/>
          <p:cNvSpPr txBox="1"/>
          <p:nvPr/>
        </p:nvSpPr>
        <p:spPr>
          <a:xfrm>
            <a:off x="2360676" y="3606291"/>
            <a:ext cx="10826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汇编器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7" name="object 26"/>
          <p:cNvSpPr txBox="1"/>
          <p:nvPr/>
        </p:nvSpPr>
        <p:spPr>
          <a:xfrm>
            <a:off x="1687322" y="4749546"/>
            <a:ext cx="22644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链接器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加载器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8" name="object 29"/>
          <p:cNvSpPr txBox="1"/>
          <p:nvPr/>
        </p:nvSpPr>
        <p:spPr>
          <a:xfrm>
            <a:off x="1974088" y="5830570"/>
            <a:ext cx="14522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目标代码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2017/9/25</a:t>
            </a:r>
            <a:endParaRPr spc="-5" dirty="0"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8" name="object 5"/>
          <p:cNvSpPr txBox="1">
            <a:spLocks noGrp="1"/>
          </p:cNvSpPr>
          <p:nvPr>
            <p:ph type="title"/>
          </p:nvPr>
        </p:nvSpPr>
        <p:spPr>
          <a:xfrm>
            <a:off x="535940" y="670306"/>
            <a:ext cx="52482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>
                <a:solidFill>
                  <a:srgbClr val="000000"/>
                </a:solidFill>
              </a:rPr>
              <a:t>编译</a:t>
            </a:r>
            <a:r>
              <a:rPr spc="-5" dirty="0">
                <a:solidFill>
                  <a:srgbClr val="000000"/>
                </a:solidFill>
              </a:rPr>
              <a:t>的</a:t>
            </a:r>
            <a:r>
              <a:rPr spc="-20" dirty="0">
                <a:solidFill>
                  <a:srgbClr val="000000"/>
                </a:solidFill>
              </a:rPr>
              <a:t>分</a:t>
            </a:r>
            <a:r>
              <a:rPr spc="0" dirty="0">
                <a:solidFill>
                  <a:srgbClr val="000000"/>
                </a:solidFill>
              </a:rPr>
              <a:t>析</a:t>
            </a:r>
            <a:r>
              <a:rPr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pc="-20" dirty="0">
                <a:solidFill>
                  <a:srgbClr val="000000"/>
                </a:solidFill>
              </a:rPr>
              <a:t>综</a:t>
            </a:r>
            <a:r>
              <a:rPr spc="0" dirty="0">
                <a:solidFill>
                  <a:srgbClr val="000000"/>
                </a:solidFill>
              </a:rPr>
              <a:t>合</a:t>
            </a:r>
            <a:r>
              <a:rPr spc="-20" dirty="0">
                <a:solidFill>
                  <a:srgbClr val="000000"/>
                </a:solidFill>
              </a:rPr>
              <a:t>模型</a:t>
            </a:r>
            <a:endParaRPr spc="-20" dirty="0">
              <a:solidFill>
                <a:srgbClr val="000000"/>
              </a:solidFill>
            </a:endParaRPr>
          </a:p>
        </p:txBody>
      </p:sp>
      <p:sp>
        <p:nvSpPr>
          <p:cNvPr id="29" name="object 24"/>
          <p:cNvSpPr txBox="1"/>
          <p:nvPr/>
        </p:nvSpPr>
        <p:spPr>
          <a:xfrm>
            <a:off x="535940" y="1454284"/>
            <a:ext cx="7549515" cy="2494915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p>
            <a:pPr marL="374650" indent="-361950">
              <a:lnSpc>
                <a:spcPct val="100000"/>
              </a:lnSpc>
              <a:spcBef>
                <a:spcPts val="1440"/>
              </a:spcBef>
              <a:buSzPct val="97000"/>
              <a:buFont typeface="Wingdings" panose="05000000000000000000"/>
              <a:buChar char=""/>
              <a:tabLst>
                <a:tab pos="375285" algn="l"/>
              </a:tabLst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分析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1180"/>
              </a:spcBef>
              <a:buSzPct val="96000"/>
              <a:buFont typeface="Wingdings" panose="05000000000000000000"/>
              <a:buChar char=""/>
              <a:tabLst>
                <a:tab pos="75565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sz="2800" b="1" spc="-10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源程序</a:t>
            </a:r>
            <a:r>
              <a:rPr sz="2800" b="1" spc="-10" dirty="0">
                <a:solidFill>
                  <a:srgbClr val="FF33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分解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成</a:t>
            </a:r>
            <a:r>
              <a:rPr sz="2800" b="1" spc="-10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中间表示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74650" indent="-361950">
              <a:lnSpc>
                <a:spcPct val="100000"/>
              </a:lnSpc>
              <a:spcBef>
                <a:spcPts val="1340"/>
              </a:spcBef>
              <a:buSzPct val="97000"/>
              <a:buFont typeface="Wingdings" panose="05000000000000000000"/>
              <a:buChar char=""/>
              <a:tabLst>
                <a:tab pos="375285" algn="l"/>
              </a:tabLst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综合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1180"/>
              </a:spcBef>
              <a:buSzPct val="96000"/>
              <a:buFont typeface="Wingdings" panose="05000000000000000000"/>
              <a:buChar char=""/>
              <a:tabLst>
                <a:tab pos="75565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根据</a:t>
            </a:r>
            <a:r>
              <a:rPr sz="2800" b="1" spc="-10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中间表示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2800" b="1" spc="-10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符号表</a:t>
            </a:r>
            <a:r>
              <a:rPr sz="2800" b="1" spc="-5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信</a:t>
            </a:r>
            <a:r>
              <a:rPr sz="2800" b="1" spc="10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息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来</a:t>
            </a:r>
            <a:r>
              <a:rPr sz="2800" b="1" spc="-10" dirty="0">
                <a:solidFill>
                  <a:srgbClr val="FF33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构</a:t>
            </a:r>
            <a:r>
              <a:rPr sz="2800" b="1" spc="-5" dirty="0">
                <a:solidFill>
                  <a:srgbClr val="FF33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建</a:t>
            </a:r>
            <a:r>
              <a:rPr sz="2800" b="1" spc="-10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目标程序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0469" y="4743703"/>
            <a:ext cx="4453890" cy="433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50" b="1" spc="10" dirty="0">
                <a:latin typeface="宋体" panose="02010600030101010101" pitchFamily="2" charset="-122"/>
                <a:cs typeface="宋体" panose="02010600030101010101" pitchFamily="2" charset="-122"/>
              </a:rPr>
              <a:t>根据句子的含</a:t>
            </a:r>
            <a:r>
              <a:rPr sz="2650" b="1" spc="25" dirty="0">
                <a:latin typeface="宋体" panose="02010600030101010101" pitchFamily="2" charset="-122"/>
                <a:cs typeface="宋体" panose="02010600030101010101" pitchFamily="2" charset="-122"/>
              </a:rPr>
              <a:t>义</a:t>
            </a:r>
            <a:r>
              <a:rPr sz="2650" b="1" spc="10" dirty="0">
                <a:latin typeface="宋体" panose="02010600030101010101" pitchFamily="2" charset="-122"/>
                <a:cs typeface="宋体" panose="02010600030101010101" pitchFamily="2" charset="-122"/>
              </a:rPr>
              <a:t>进行初步分析</a:t>
            </a:r>
            <a:endParaRPr sz="265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2491" y="5362600"/>
            <a:ext cx="2560320" cy="1010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52400">
              <a:lnSpc>
                <a:spcPct val="122000"/>
              </a:lnSpc>
              <a:spcBef>
                <a:spcPts val="95"/>
              </a:spcBef>
            </a:pPr>
            <a:r>
              <a:rPr sz="2650" b="1" spc="10" dirty="0">
                <a:latin typeface="宋体" panose="02010600030101010101" pitchFamily="2" charset="-122"/>
                <a:cs typeface="宋体" panose="02010600030101010101" pitchFamily="2" charset="-122"/>
              </a:rPr>
              <a:t>对</a:t>
            </a:r>
            <a:r>
              <a:rPr sz="2650" b="1" spc="15" dirty="0">
                <a:latin typeface="宋体" panose="02010600030101010101" pitchFamily="2" charset="-122"/>
                <a:cs typeface="宋体" panose="02010600030101010101" pitchFamily="2" charset="-122"/>
              </a:rPr>
              <a:t>译</a:t>
            </a:r>
            <a:r>
              <a:rPr sz="2650" b="1" spc="10" dirty="0">
                <a:latin typeface="宋体" panose="02010600030101010101" pitchFamily="2" charset="-122"/>
                <a:cs typeface="宋体" panose="02010600030101010101" pitchFamily="2" charset="-122"/>
              </a:rPr>
              <a:t>文</a:t>
            </a:r>
            <a:r>
              <a:rPr sz="2650" b="1" spc="15" dirty="0">
                <a:latin typeface="宋体" panose="02010600030101010101" pitchFamily="2" charset="-122"/>
                <a:cs typeface="宋体" panose="02010600030101010101" pitchFamily="2" charset="-122"/>
              </a:rPr>
              <a:t>进行</a:t>
            </a:r>
            <a:r>
              <a:rPr sz="2650" b="1" spc="5" dirty="0">
                <a:latin typeface="宋体" panose="02010600030101010101" pitchFamily="2" charset="-122"/>
                <a:cs typeface="宋体" panose="02010600030101010101" pitchFamily="2" charset="-122"/>
              </a:rPr>
              <a:t>修饰 </a:t>
            </a:r>
            <a:r>
              <a:rPr sz="2650" b="1" spc="10" dirty="0">
                <a:latin typeface="宋体" panose="02010600030101010101" pitchFamily="2" charset="-122"/>
                <a:cs typeface="宋体" panose="02010600030101010101" pitchFamily="2" charset="-122"/>
              </a:rPr>
              <a:t>写</a:t>
            </a:r>
            <a:r>
              <a:rPr sz="2650" b="1" spc="15" dirty="0">
                <a:latin typeface="宋体" panose="02010600030101010101" pitchFamily="2" charset="-122"/>
                <a:cs typeface="宋体" panose="02010600030101010101" pitchFamily="2" charset="-122"/>
              </a:rPr>
              <a:t>出</a:t>
            </a:r>
            <a:r>
              <a:rPr sz="2650" b="1" spc="10" dirty="0">
                <a:latin typeface="宋体" panose="02010600030101010101" pitchFamily="2" charset="-122"/>
                <a:cs typeface="宋体" panose="02010600030101010101" pitchFamily="2" charset="-122"/>
              </a:rPr>
              <a:t>最</a:t>
            </a:r>
            <a:r>
              <a:rPr sz="2650" b="1" spc="15" dirty="0">
                <a:latin typeface="宋体" panose="02010600030101010101" pitchFamily="2" charset="-122"/>
                <a:cs typeface="宋体" panose="02010600030101010101" pitchFamily="2" charset="-122"/>
              </a:rPr>
              <a:t>后的</a:t>
            </a:r>
            <a:r>
              <a:rPr sz="2650" b="1" spc="10" dirty="0">
                <a:latin typeface="宋体" panose="02010600030101010101" pitchFamily="2" charset="-122"/>
                <a:cs typeface="宋体" panose="02010600030101010101" pitchFamily="2" charset="-122"/>
              </a:rPr>
              <a:t>译文</a:t>
            </a:r>
            <a:endParaRPr sz="265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29580" y="3570351"/>
            <a:ext cx="838200" cy="281305"/>
          </a:xfrm>
          <a:custGeom>
            <a:avLst/>
            <a:gdLst/>
            <a:ahLst/>
            <a:cxnLst/>
            <a:rect l="l" t="t" r="r" b="b"/>
            <a:pathLst>
              <a:path w="838200" h="281304">
                <a:moveTo>
                  <a:pt x="209423" y="0"/>
                </a:moveTo>
                <a:lnTo>
                  <a:pt x="0" y="140588"/>
                </a:lnTo>
                <a:lnTo>
                  <a:pt x="209423" y="281178"/>
                </a:lnTo>
                <a:lnTo>
                  <a:pt x="209423" y="210819"/>
                </a:lnTo>
                <a:lnTo>
                  <a:pt x="838200" y="210819"/>
                </a:lnTo>
                <a:lnTo>
                  <a:pt x="838200" y="70231"/>
                </a:lnTo>
                <a:lnTo>
                  <a:pt x="209423" y="70231"/>
                </a:lnTo>
                <a:lnTo>
                  <a:pt x="20942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29580" y="3570351"/>
            <a:ext cx="838200" cy="281305"/>
          </a:xfrm>
          <a:custGeom>
            <a:avLst/>
            <a:gdLst/>
            <a:ahLst/>
            <a:cxnLst/>
            <a:rect l="l" t="t" r="r" b="b"/>
            <a:pathLst>
              <a:path w="838200" h="281304">
                <a:moveTo>
                  <a:pt x="0" y="140588"/>
                </a:moveTo>
                <a:lnTo>
                  <a:pt x="209423" y="0"/>
                </a:lnTo>
                <a:lnTo>
                  <a:pt x="209423" y="70231"/>
                </a:lnTo>
                <a:lnTo>
                  <a:pt x="838200" y="70231"/>
                </a:lnTo>
                <a:lnTo>
                  <a:pt x="838200" y="210819"/>
                </a:lnTo>
                <a:lnTo>
                  <a:pt x="209423" y="210819"/>
                </a:lnTo>
                <a:lnTo>
                  <a:pt x="209423" y="281178"/>
                </a:lnTo>
                <a:lnTo>
                  <a:pt x="0" y="140588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018276" y="2506041"/>
            <a:ext cx="1846580" cy="1967864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96240" marR="5080" indent="-384175">
              <a:lnSpc>
                <a:spcPct val="146000"/>
              </a:lnSpc>
              <a:spcBef>
                <a:spcPts val="540"/>
              </a:spcBef>
            </a:pPr>
            <a:r>
              <a:rPr sz="3050" b="1" spc="-15" dirty="0">
                <a:solidFill>
                  <a:srgbClr val="0066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编译</a:t>
            </a:r>
            <a:r>
              <a:rPr sz="3050" b="1" spc="-5" dirty="0">
                <a:solidFill>
                  <a:srgbClr val="0066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程</a:t>
            </a:r>
            <a:r>
              <a:rPr sz="3050" b="1" spc="-15" dirty="0">
                <a:solidFill>
                  <a:srgbClr val="0066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序 </a:t>
            </a:r>
            <a:r>
              <a:rPr sz="2650" b="1" spc="1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词法分析 语法分析</a:t>
            </a:r>
            <a:endParaRPr sz="265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000" y="4672329"/>
            <a:ext cx="2828290" cy="1770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2795" marR="5080">
              <a:lnSpc>
                <a:spcPct val="101000"/>
              </a:lnSpc>
              <a:spcBef>
                <a:spcPts val="95"/>
              </a:spcBef>
            </a:pPr>
            <a:r>
              <a:rPr sz="2650" b="1" spc="1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语</a:t>
            </a:r>
            <a:r>
              <a:rPr sz="2650" b="1" spc="15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义</a:t>
            </a:r>
            <a:r>
              <a:rPr sz="2650" b="1" spc="1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sz="2650" b="1" spc="15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析及</a:t>
            </a:r>
            <a:r>
              <a:rPr sz="2650" b="1" spc="5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 </a:t>
            </a:r>
            <a:r>
              <a:rPr sz="2650" b="1" spc="1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间代码生成</a:t>
            </a:r>
            <a:endParaRPr sz="265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650" b="1" spc="1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代码优化</a:t>
            </a:r>
            <a:endParaRPr sz="265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650" b="1" spc="1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目标代码生成</a:t>
            </a:r>
            <a:endParaRPr sz="265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58180" y="4062603"/>
            <a:ext cx="838200" cy="281305"/>
          </a:xfrm>
          <a:custGeom>
            <a:avLst/>
            <a:gdLst/>
            <a:ahLst/>
            <a:cxnLst/>
            <a:rect l="l" t="t" r="r" b="b"/>
            <a:pathLst>
              <a:path w="838200" h="281304">
                <a:moveTo>
                  <a:pt x="209423" y="0"/>
                </a:moveTo>
                <a:lnTo>
                  <a:pt x="0" y="140589"/>
                </a:lnTo>
                <a:lnTo>
                  <a:pt x="209423" y="281178"/>
                </a:lnTo>
                <a:lnTo>
                  <a:pt x="209423" y="210820"/>
                </a:lnTo>
                <a:lnTo>
                  <a:pt x="838200" y="210820"/>
                </a:lnTo>
                <a:lnTo>
                  <a:pt x="838200" y="70231"/>
                </a:lnTo>
                <a:lnTo>
                  <a:pt x="209423" y="70231"/>
                </a:lnTo>
                <a:lnTo>
                  <a:pt x="20942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258180" y="4062603"/>
            <a:ext cx="838200" cy="281305"/>
          </a:xfrm>
          <a:custGeom>
            <a:avLst/>
            <a:gdLst/>
            <a:ahLst/>
            <a:cxnLst/>
            <a:rect l="l" t="t" r="r" b="b"/>
            <a:pathLst>
              <a:path w="838200" h="281304">
                <a:moveTo>
                  <a:pt x="0" y="140589"/>
                </a:moveTo>
                <a:lnTo>
                  <a:pt x="209423" y="0"/>
                </a:lnTo>
                <a:lnTo>
                  <a:pt x="209423" y="70231"/>
                </a:lnTo>
                <a:lnTo>
                  <a:pt x="838200" y="70231"/>
                </a:lnTo>
                <a:lnTo>
                  <a:pt x="838200" y="210820"/>
                </a:lnTo>
                <a:lnTo>
                  <a:pt x="209423" y="210820"/>
                </a:lnTo>
                <a:lnTo>
                  <a:pt x="209423" y="281178"/>
                </a:lnTo>
                <a:lnTo>
                  <a:pt x="0" y="140589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867780" y="4767453"/>
            <a:ext cx="838200" cy="280035"/>
          </a:xfrm>
          <a:custGeom>
            <a:avLst/>
            <a:gdLst/>
            <a:ahLst/>
            <a:cxnLst/>
            <a:rect l="l" t="t" r="r" b="b"/>
            <a:pathLst>
              <a:path w="838200" h="280035">
                <a:moveTo>
                  <a:pt x="209423" y="0"/>
                </a:moveTo>
                <a:lnTo>
                  <a:pt x="0" y="139827"/>
                </a:lnTo>
                <a:lnTo>
                  <a:pt x="209423" y="279654"/>
                </a:lnTo>
                <a:lnTo>
                  <a:pt x="209423" y="209677"/>
                </a:lnTo>
                <a:lnTo>
                  <a:pt x="838200" y="209677"/>
                </a:lnTo>
                <a:lnTo>
                  <a:pt x="838200" y="69850"/>
                </a:lnTo>
                <a:lnTo>
                  <a:pt x="209423" y="69850"/>
                </a:lnTo>
                <a:lnTo>
                  <a:pt x="20942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867780" y="4767453"/>
            <a:ext cx="838200" cy="280035"/>
          </a:xfrm>
          <a:custGeom>
            <a:avLst/>
            <a:gdLst/>
            <a:ahLst/>
            <a:cxnLst/>
            <a:rect l="l" t="t" r="r" b="b"/>
            <a:pathLst>
              <a:path w="838200" h="280035">
                <a:moveTo>
                  <a:pt x="0" y="139827"/>
                </a:moveTo>
                <a:lnTo>
                  <a:pt x="209423" y="0"/>
                </a:lnTo>
                <a:lnTo>
                  <a:pt x="209423" y="69850"/>
                </a:lnTo>
                <a:lnTo>
                  <a:pt x="838200" y="69850"/>
                </a:lnTo>
                <a:lnTo>
                  <a:pt x="838200" y="209677"/>
                </a:lnTo>
                <a:lnTo>
                  <a:pt x="209423" y="209677"/>
                </a:lnTo>
                <a:lnTo>
                  <a:pt x="209423" y="279654"/>
                </a:lnTo>
                <a:lnTo>
                  <a:pt x="0" y="139827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50104" y="5537834"/>
            <a:ext cx="838200" cy="283210"/>
          </a:xfrm>
          <a:custGeom>
            <a:avLst/>
            <a:gdLst/>
            <a:ahLst/>
            <a:cxnLst/>
            <a:rect l="l" t="t" r="r" b="b"/>
            <a:pathLst>
              <a:path w="838200" h="283210">
                <a:moveTo>
                  <a:pt x="209423" y="0"/>
                </a:moveTo>
                <a:lnTo>
                  <a:pt x="0" y="141350"/>
                </a:lnTo>
                <a:lnTo>
                  <a:pt x="209423" y="282701"/>
                </a:lnTo>
                <a:lnTo>
                  <a:pt x="209423" y="212026"/>
                </a:lnTo>
                <a:lnTo>
                  <a:pt x="838200" y="212026"/>
                </a:lnTo>
                <a:lnTo>
                  <a:pt x="838200" y="70675"/>
                </a:lnTo>
                <a:lnTo>
                  <a:pt x="209423" y="70675"/>
                </a:lnTo>
                <a:lnTo>
                  <a:pt x="20942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50104" y="5537834"/>
            <a:ext cx="838200" cy="283210"/>
          </a:xfrm>
          <a:custGeom>
            <a:avLst/>
            <a:gdLst/>
            <a:ahLst/>
            <a:cxnLst/>
            <a:rect l="l" t="t" r="r" b="b"/>
            <a:pathLst>
              <a:path w="838200" h="283210">
                <a:moveTo>
                  <a:pt x="0" y="141350"/>
                </a:moveTo>
                <a:lnTo>
                  <a:pt x="209423" y="0"/>
                </a:lnTo>
                <a:lnTo>
                  <a:pt x="209423" y="70675"/>
                </a:lnTo>
                <a:lnTo>
                  <a:pt x="838200" y="70675"/>
                </a:lnTo>
                <a:lnTo>
                  <a:pt x="838200" y="212026"/>
                </a:lnTo>
                <a:lnTo>
                  <a:pt x="209423" y="212026"/>
                </a:lnTo>
                <a:lnTo>
                  <a:pt x="209423" y="282701"/>
                </a:lnTo>
                <a:lnTo>
                  <a:pt x="0" y="141350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800980" y="6031610"/>
            <a:ext cx="838200" cy="280670"/>
          </a:xfrm>
          <a:custGeom>
            <a:avLst/>
            <a:gdLst/>
            <a:ahLst/>
            <a:cxnLst/>
            <a:rect l="l" t="t" r="r" b="b"/>
            <a:pathLst>
              <a:path w="838200" h="280670">
                <a:moveTo>
                  <a:pt x="209931" y="0"/>
                </a:moveTo>
                <a:lnTo>
                  <a:pt x="0" y="140207"/>
                </a:lnTo>
                <a:lnTo>
                  <a:pt x="209931" y="280415"/>
                </a:lnTo>
                <a:lnTo>
                  <a:pt x="209931" y="210311"/>
                </a:lnTo>
                <a:lnTo>
                  <a:pt x="838200" y="210311"/>
                </a:lnTo>
                <a:lnTo>
                  <a:pt x="838200" y="70103"/>
                </a:lnTo>
                <a:lnTo>
                  <a:pt x="209931" y="70103"/>
                </a:lnTo>
                <a:lnTo>
                  <a:pt x="209931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800980" y="6031610"/>
            <a:ext cx="838200" cy="280670"/>
          </a:xfrm>
          <a:custGeom>
            <a:avLst/>
            <a:gdLst/>
            <a:ahLst/>
            <a:cxnLst/>
            <a:rect l="l" t="t" r="r" b="b"/>
            <a:pathLst>
              <a:path w="838200" h="280670">
                <a:moveTo>
                  <a:pt x="0" y="140207"/>
                </a:moveTo>
                <a:lnTo>
                  <a:pt x="209931" y="0"/>
                </a:lnTo>
                <a:lnTo>
                  <a:pt x="209931" y="70103"/>
                </a:lnTo>
                <a:lnTo>
                  <a:pt x="838200" y="70103"/>
                </a:lnTo>
                <a:lnTo>
                  <a:pt x="838200" y="210311"/>
                </a:lnTo>
                <a:lnTo>
                  <a:pt x="209931" y="210311"/>
                </a:lnTo>
                <a:lnTo>
                  <a:pt x="209931" y="280415"/>
                </a:lnTo>
                <a:lnTo>
                  <a:pt x="0" y="140207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945121" y="3181095"/>
            <a:ext cx="300608" cy="3747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094430" y="1905569"/>
            <a:ext cx="3051810" cy="1336675"/>
          </a:xfrm>
          <a:custGeom>
            <a:avLst/>
            <a:gdLst/>
            <a:ahLst/>
            <a:cxnLst/>
            <a:rect l="l" t="t" r="r" b="b"/>
            <a:pathLst>
              <a:path w="3051809" h="1336675">
                <a:moveTo>
                  <a:pt x="277159" y="439866"/>
                </a:moveTo>
                <a:lnTo>
                  <a:pt x="272762" y="404231"/>
                </a:lnTo>
                <a:lnTo>
                  <a:pt x="275729" y="369329"/>
                </a:lnTo>
                <a:lnTo>
                  <a:pt x="285677" y="335462"/>
                </a:lnTo>
                <a:lnTo>
                  <a:pt x="324986" y="272032"/>
                </a:lnTo>
                <a:lnTo>
                  <a:pt x="353582" y="243072"/>
                </a:lnTo>
                <a:lnTo>
                  <a:pt x="387629" y="216348"/>
                </a:lnTo>
                <a:lnTo>
                  <a:pt x="426744" y="192163"/>
                </a:lnTo>
                <a:lnTo>
                  <a:pt x="470545" y="170815"/>
                </a:lnTo>
                <a:lnTo>
                  <a:pt x="518649" y="152608"/>
                </a:lnTo>
                <a:lnTo>
                  <a:pt x="570674" y="137840"/>
                </a:lnTo>
                <a:lnTo>
                  <a:pt x="626237" y="126812"/>
                </a:lnTo>
                <a:lnTo>
                  <a:pt x="684956" y="119826"/>
                </a:lnTo>
                <a:lnTo>
                  <a:pt x="737856" y="117287"/>
                </a:lnTo>
                <a:lnTo>
                  <a:pt x="790577" y="118265"/>
                </a:lnTo>
                <a:lnTo>
                  <a:pt x="842642" y="122700"/>
                </a:lnTo>
                <a:lnTo>
                  <a:pt x="893574" y="130532"/>
                </a:lnTo>
                <a:lnTo>
                  <a:pt x="942898" y="141702"/>
                </a:lnTo>
                <a:lnTo>
                  <a:pt x="990137" y="156148"/>
                </a:lnTo>
                <a:lnTo>
                  <a:pt x="1019805" y="127966"/>
                </a:lnTo>
                <a:lnTo>
                  <a:pt x="1055154" y="103296"/>
                </a:lnTo>
                <a:lnTo>
                  <a:pt x="1095394" y="82283"/>
                </a:lnTo>
                <a:lnTo>
                  <a:pt x="1139739" y="65070"/>
                </a:lnTo>
                <a:lnTo>
                  <a:pt x="1187400" y="51801"/>
                </a:lnTo>
                <a:lnTo>
                  <a:pt x="1237590" y="42620"/>
                </a:lnTo>
                <a:lnTo>
                  <a:pt x="1289521" y="37670"/>
                </a:lnTo>
                <a:lnTo>
                  <a:pt x="1342405" y="37095"/>
                </a:lnTo>
                <a:lnTo>
                  <a:pt x="1395454" y="41039"/>
                </a:lnTo>
                <a:lnTo>
                  <a:pt x="1447881" y="49645"/>
                </a:lnTo>
                <a:lnTo>
                  <a:pt x="1498899" y="63057"/>
                </a:lnTo>
                <a:lnTo>
                  <a:pt x="1544984" y="80377"/>
                </a:lnTo>
                <a:lnTo>
                  <a:pt x="1586402" y="101411"/>
                </a:lnTo>
                <a:lnTo>
                  <a:pt x="1615525" y="73143"/>
                </a:lnTo>
                <a:lnTo>
                  <a:pt x="1651569" y="49113"/>
                </a:lnTo>
                <a:lnTo>
                  <a:pt x="1693364" y="29553"/>
                </a:lnTo>
                <a:lnTo>
                  <a:pt x="1739740" y="14693"/>
                </a:lnTo>
                <a:lnTo>
                  <a:pt x="1789528" y="4765"/>
                </a:lnTo>
                <a:lnTo>
                  <a:pt x="1841559" y="0"/>
                </a:lnTo>
                <a:lnTo>
                  <a:pt x="1894661" y="628"/>
                </a:lnTo>
                <a:lnTo>
                  <a:pt x="1947667" y="6880"/>
                </a:lnTo>
                <a:lnTo>
                  <a:pt x="1999406" y="18988"/>
                </a:lnTo>
                <a:lnTo>
                  <a:pt x="2058223" y="41753"/>
                </a:lnTo>
                <a:lnTo>
                  <a:pt x="2106848" y="71947"/>
                </a:lnTo>
                <a:lnTo>
                  <a:pt x="2146191" y="48425"/>
                </a:lnTo>
                <a:lnTo>
                  <a:pt x="2190179" y="29477"/>
                </a:lnTo>
                <a:lnTo>
                  <a:pt x="2237815" y="15151"/>
                </a:lnTo>
                <a:lnTo>
                  <a:pt x="2288104" y="5495"/>
                </a:lnTo>
                <a:lnTo>
                  <a:pt x="2340051" y="557"/>
                </a:lnTo>
                <a:lnTo>
                  <a:pt x="2392662" y="386"/>
                </a:lnTo>
                <a:lnTo>
                  <a:pt x="2444940" y="5030"/>
                </a:lnTo>
                <a:lnTo>
                  <a:pt x="2495890" y="14535"/>
                </a:lnTo>
                <a:lnTo>
                  <a:pt x="2544518" y="28951"/>
                </a:lnTo>
                <a:lnTo>
                  <a:pt x="2589829" y="48325"/>
                </a:lnTo>
                <a:lnTo>
                  <a:pt x="2631534" y="73336"/>
                </a:lnTo>
                <a:lnTo>
                  <a:pt x="2665156" y="102015"/>
                </a:lnTo>
                <a:lnTo>
                  <a:pt x="2690038" y="133693"/>
                </a:lnTo>
                <a:lnTo>
                  <a:pt x="2705526" y="167705"/>
                </a:lnTo>
                <a:lnTo>
                  <a:pt x="2763126" y="180134"/>
                </a:lnTo>
                <a:lnTo>
                  <a:pt x="2815246" y="197457"/>
                </a:lnTo>
                <a:lnTo>
                  <a:pt x="2861341" y="219105"/>
                </a:lnTo>
                <a:lnTo>
                  <a:pt x="2900868" y="244509"/>
                </a:lnTo>
                <a:lnTo>
                  <a:pt x="2933284" y="273099"/>
                </a:lnTo>
                <a:lnTo>
                  <a:pt x="2958046" y="304308"/>
                </a:lnTo>
                <a:lnTo>
                  <a:pt x="2982434" y="372299"/>
                </a:lnTo>
                <a:lnTo>
                  <a:pt x="2980974" y="407945"/>
                </a:lnTo>
                <a:lnTo>
                  <a:pt x="2966040" y="451501"/>
                </a:lnTo>
                <a:lnTo>
                  <a:pt x="2952414" y="473521"/>
                </a:lnTo>
                <a:lnTo>
                  <a:pt x="2988486" y="505811"/>
                </a:lnTo>
                <a:lnTo>
                  <a:pt x="3016318" y="539879"/>
                </a:lnTo>
                <a:lnTo>
                  <a:pt x="3036015" y="575248"/>
                </a:lnTo>
                <a:lnTo>
                  <a:pt x="3047682" y="611443"/>
                </a:lnTo>
                <a:lnTo>
                  <a:pt x="3051424" y="647988"/>
                </a:lnTo>
                <a:lnTo>
                  <a:pt x="3047346" y="684405"/>
                </a:lnTo>
                <a:lnTo>
                  <a:pt x="3016149" y="754953"/>
                </a:lnTo>
                <a:lnTo>
                  <a:pt x="2989240" y="788132"/>
                </a:lnTo>
                <a:lnTo>
                  <a:pt x="2954930" y="819279"/>
                </a:lnTo>
                <a:lnTo>
                  <a:pt x="2913325" y="847917"/>
                </a:lnTo>
                <a:lnTo>
                  <a:pt x="2864530" y="873571"/>
                </a:lnTo>
                <a:lnTo>
                  <a:pt x="2824081" y="890199"/>
                </a:lnTo>
                <a:lnTo>
                  <a:pt x="2781151" y="904212"/>
                </a:lnTo>
                <a:lnTo>
                  <a:pt x="2736093" y="915524"/>
                </a:lnTo>
                <a:lnTo>
                  <a:pt x="2689262" y="924050"/>
                </a:lnTo>
                <a:lnTo>
                  <a:pt x="2641010" y="929705"/>
                </a:lnTo>
                <a:lnTo>
                  <a:pt x="2636109" y="965637"/>
                </a:lnTo>
                <a:lnTo>
                  <a:pt x="2601723" y="1032095"/>
                </a:lnTo>
                <a:lnTo>
                  <a:pt x="2573509" y="1061876"/>
                </a:lnTo>
                <a:lnTo>
                  <a:pt x="2538796" y="1088860"/>
                </a:lnTo>
                <a:lnTo>
                  <a:pt x="2498220" y="1112675"/>
                </a:lnTo>
                <a:lnTo>
                  <a:pt x="2452417" y="1132946"/>
                </a:lnTo>
                <a:lnTo>
                  <a:pt x="2402023" y="1149300"/>
                </a:lnTo>
                <a:lnTo>
                  <a:pt x="2347674" y="1161365"/>
                </a:lnTo>
                <a:lnTo>
                  <a:pt x="2290007" y="1168767"/>
                </a:lnTo>
                <a:lnTo>
                  <a:pt x="2229657" y="1171132"/>
                </a:lnTo>
                <a:lnTo>
                  <a:pt x="2173590" y="1168537"/>
                </a:lnTo>
                <a:lnTo>
                  <a:pt x="2118881" y="1161417"/>
                </a:lnTo>
                <a:lnTo>
                  <a:pt x="2066315" y="1149915"/>
                </a:lnTo>
                <a:lnTo>
                  <a:pt x="2016678" y="1134175"/>
                </a:lnTo>
                <a:lnTo>
                  <a:pt x="1997519" y="1165450"/>
                </a:lnTo>
                <a:lnTo>
                  <a:pt x="1943560" y="1221401"/>
                </a:lnTo>
                <a:lnTo>
                  <a:pt x="1909651" y="1245792"/>
                </a:lnTo>
                <a:lnTo>
                  <a:pt x="1871716" y="1267605"/>
                </a:lnTo>
                <a:lnTo>
                  <a:pt x="1830202" y="1286698"/>
                </a:lnTo>
                <a:lnTo>
                  <a:pt x="1785554" y="1302927"/>
                </a:lnTo>
                <a:lnTo>
                  <a:pt x="1738217" y="1316150"/>
                </a:lnTo>
                <a:lnTo>
                  <a:pt x="1688637" y="1326227"/>
                </a:lnTo>
                <a:lnTo>
                  <a:pt x="1637261" y="1333014"/>
                </a:lnTo>
                <a:lnTo>
                  <a:pt x="1584533" y="1336369"/>
                </a:lnTo>
                <a:lnTo>
                  <a:pt x="1530899" y="1336150"/>
                </a:lnTo>
                <a:lnTo>
                  <a:pt x="1476806" y="1332215"/>
                </a:lnTo>
                <a:lnTo>
                  <a:pt x="1422699" y="1324421"/>
                </a:lnTo>
                <a:lnTo>
                  <a:pt x="1371198" y="1313141"/>
                </a:lnTo>
                <a:lnTo>
                  <a:pt x="1322524" y="1298480"/>
                </a:lnTo>
                <a:lnTo>
                  <a:pt x="1277109" y="1280638"/>
                </a:lnTo>
                <a:lnTo>
                  <a:pt x="1235388" y="1259811"/>
                </a:lnTo>
                <a:lnTo>
                  <a:pt x="1197794" y="1236198"/>
                </a:lnTo>
                <a:lnTo>
                  <a:pt x="1164762" y="1209994"/>
                </a:lnTo>
                <a:lnTo>
                  <a:pt x="1115584" y="1225738"/>
                </a:lnTo>
                <a:lnTo>
                  <a:pt x="1064982" y="1238192"/>
                </a:lnTo>
                <a:lnTo>
                  <a:pt x="1013330" y="1247412"/>
                </a:lnTo>
                <a:lnTo>
                  <a:pt x="961004" y="1253454"/>
                </a:lnTo>
                <a:lnTo>
                  <a:pt x="908380" y="1256375"/>
                </a:lnTo>
                <a:lnTo>
                  <a:pt x="855832" y="1256230"/>
                </a:lnTo>
                <a:lnTo>
                  <a:pt x="803738" y="1253075"/>
                </a:lnTo>
                <a:lnTo>
                  <a:pt x="752472" y="1246967"/>
                </a:lnTo>
                <a:lnTo>
                  <a:pt x="702410" y="1237961"/>
                </a:lnTo>
                <a:lnTo>
                  <a:pt x="653928" y="1226114"/>
                </a:lnTo>
                <a:lnTo>
                  <a:pt x="607401" y="1211480"/>
                </a:lnTo>
                <a:lnTo>
                  <a:pt x="563204" y="1194117"/>
                </a:lnTo>
                <a:lnTo>
                  <a:pt x="521714" y="1174081"/>
                </a:lnTo>
                <a:lnTo>
                  <a:pt x="483307" y="1151426"/>
                </a:lnTo>
                <a:lnTo>
                  <a:pt x="448357" y="1126210"/>
                </a:lnTo>
                <a:lnTo>
                  <a:pt x="417240" y="1098488"/>
                </a:lnTo>
                <a:lnTo>
                  <a:pt x="413430" y="1094551"/>
                </a:lnTo>
                <a:lnTo>
                  <a:pt x="411525" y="1092646"/>
                </a:lnTo>
                <a:lnTo>
                  <a:pt x="356017" y="1093559"/>
                </a:lnTo>
                <a:lnTo>
                  <a:pt x="302657" y="1088726"/>
                </a:lnTo>
                <a:lnTo>
                  <a:pt x="252408" y="1078601"/>
                </a:lnTo>
                <a:lnTo>
                  <a:pt x="206232" y="1063637"/>
                </a:lnTo>
                <a:lnTo>
                  <a:pt x="165092" y="1044289"/>
                </a:lnTo>
                <a:lnTo>
                  <a:pt x="129952" y="1021009"/>
                </a:lnTo>
                <a:lnTo>
                  <a:pt x="101772" y="994251"/>
                </a:lnTo>
                <a:lnTo>
                  <a:pt x="70149" y="932118"/>
                </a:lnTo>
                <a:lnTo>
                  <a:pt x="69645" y="892219"/>
                </a:lnTo>
                <a:lnTo>
                  <a:pt x="83452" y="853616"/>
                </a:lnTo>
                <a:lnTo>
                  <a:pt x="110832" y="817658"/>
                </a:lnTo>
                <a:lnTo>
                  <a:pt x="151048" y="785687"/>
                </a:lnTo>
                <a:lnTo>
                  <a:pt x="100895" y="763735"/>
                </a:lnTo>
                <a:lnTo>
                  <a:pt x="60270" y="737034"/>
                </a:lnTo>
                <a:lnTo>
                  <a:pt x="29617" y="706602"/>
                </a:lnTo>
                <a:lnTo>
                  <a:pt x="9379" y="673451"/>
                </a:lnTo>
                <a:lnTo>
                  <a:pt x="0" y="638598"/>
                </a:lnTo>
                <a:lnTo>
                  <a:pt x="1922" y="603057"/>
                </a:lnTo>
                <a:lnTo>
                  <a:pt x="41447" y="533973"/>
                </a:lnTo>
                <a:lnTo>
                  <a:pt x="75327" y="505784"/>
                </a:lnTo>
                <a:lnTo>
                  <a:pt x="116840" y="482198"/>
                </a:lnTo>
                <a:lnTo>
                  <a:pt x="164717" y="463702"/>
                </a:lnTo>
                <a:lnTo>
                  <a:pt x="217690" y="450783"/>
                </a:lnTo>
                <a:lnTo>
                  <a:pt x="274492" y="443930"/>
                </a:lnTo>
                <a:lnTo>
                  <a:pt x="277159" y="439866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940168" y="3176142"/>
            <a:ext cx="310514" cy="384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248780" y="2686050"/>
            <a:ext cx="179070" cy="24765"/>
          </a:xfrm>
          <a:custGeom>
            <a:avLst/>
            <a:gdLst/>
            <a:ahLst/>
            <a:cxnLst/>
            <a:rect l="l" t="t" r="r" b="b"/>
            <a:pathLst>
              <a:path w="179070" h="24764">
                <a:moveTo>
                  <a:pt x="178689" y="24637"/>
                </a:moveTo>
                <a:lnTo>
                  <a:pt x="132052" y="24681"/>
                </a:lnTo>
                <a:lnTo>
                  <a:pt x="86201" y="20510"/>
                </a:lnTo>
                <a:lnTo>
                  <a:pt x="41921" y="12243"/>
                </a:lnTo>
                <a:lnTo>
                  <a:pt x="0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506971" y="2980563"/>
            <a:ext cx="78740" cy="12065"/>
          </a:xfrm>
          <a:custGeom>
            <a:avLst/>
            <a:gdLst/>
            <a:ahLst/>
            <a:cxnLst/>
            <a:rect l="l" t="t" r="r" b="b"/>
            <a:pathLst>
              <a:path w="78740" h="12064">
                <a:moveTo>
                  <a:pt x="78231" y="0"/>
                </a:moveTo>
                <a:lnTo>
                  <a:pt x="59168" y="4095"/>
                </a:lnTo>
                <a:lnTo>
                  <a:pt x="39735" y="7429"/>
                </a:lnTo>
                <a:lnTo>
                  <a:pt x="19992" y="10001"/>
                </a:lnTo>
                <a:lnTo>
                  <a:pt x="0" y="11811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211821" y="3056382"/>
            <a:ext cx="47625" cy="53975"/>
          </a:xfrm>
          <a:custGeom>
            <a:avLst/>
            <a:gdLst/>
            <a:ahLst/>
            <a:cxnLst/>
            <a:rect l="l" t="t" r="r" b="b"/>
            <a:pathLst>
              <a:path w="47625" h="53975">
                <a:moveTo>
                  <a:pt x="47117" y="53847"/>
                </a:moveTo>
                <a:lnTo>
                  <a:pt x="33593" y="40969"/>
                </a:lnTo>
                <a:lnTo>
                  <a:pt x="21224" y="27686"/>
                </a:lnTo>
                <a:lnTo>
                  <a:pt x="10023" y="14021"/>
                </a:lnTo>
                <a:lnTo>
                  <a:pt x="0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111490" y="2975991"/>
            <a:ext cx="19050" cy="59055"/>
          </a:xfrm>
          <a:custGeom>
            <a:avLst/>
            <a:gdLst/>
            <a:ahLst/>
            <a:cxnLst/>
            <a:rect l="l" t="t" r="r" b="b"/>
            <a:pathLst>
              <a:path w="19050" h="59055">
                <a:moveTo>
                  <a:pt x="18795" y="0"/>
                </a:moveTo>
                <a:lnTo>
                  <a:pt x="16037" y="14924"/>
                </a:lnTo>
                <a:lnTo>
                  <a:pt x="11969" y="29765"/>
                </a:lnTo>
                <a:lnTo>
                  <a:pt x="6615" y="44487"/>
                </a:lnTo>
                <a:lnTo>
                  <a:pt x="0" y="59055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499475" y="2606039"/>
            <a:ext cx="239268" cy="2306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943340" y="2375789"/>
            <a:ext cx="102235" cy="83185"/>
          </a:xfrm>
          <a:custGeom>
            <a:avLst/>
            <a:gdLst/>
            <a:ahLst/>
            <a:cxnLst/>
            <a:rect l="l" t="t" r="r" b="b"/>
            <a:pathLst>
              <a:path w="102234" h="83185">
                <a:moveTo>
                  <a:pt x="102107" y="0"/>
                </a:moveTo>
                <a:lnTo>
                  <a:pt x="82724" y="23278"/>
                </a:lnTo>
                <a:lnTo>
                  <a:pt x="59054" y="44973"/>
                </a:lnTo>
                <a:lnTo>
                  <a:pt x="31384" y="64883"/>
                </a:lnTo>
                <a:lnTo>
                  <a:pt x="0" y="82803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800338" y="2068702"/>
            <a:ext cx="5715" cy="39370"/>
          </a:xfrm>
          <a:custGeom>
            <a:avLst/>
            <a:gdLst/>
            <a:ahLst/>
            <a:cxnLst/>
            <a:rect l="l" t="t" r="r" b="b"/>
            <a:pathLst>
              <a:path w="5715" h="39369">
                <a:moveTo>
                  <a:pt x="0" y="0"/>
                </a:moveTo>
                <a:lnTo>
                  <a:pt x="2549" y="9665"/>
                </a:lnTo>
                <a:lnTo>
                  <a:pt x="4302" y="19415"/>
                </a:lnTo>
                <a:lnTo>
                  <a:pt x="5268" y="29235"/>
                </a:lnTo>
                <a:lnTo>
                  <a:pt x="5460" y="39116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147939" y="1973198"/>
            <a:ext cx="52705" cy="50165"/>
          </a:xfrm>
          <a:custGeom>
            <a:avLst/>
            <a:gdLst/>
            <a:ahLst/>
            <a:cxnLst/>
            <a:rect l="l" t="t" r="r" b="b"/>
            <a:pathLst>
              <a:path w="52704" h="50164">
                <a:moveTo>
                  <a:pt x="0" y="49911"/>
                </a:moveTo>
                <a:lnTo>
                  <a:pt x="10800" y="36611"/>
                </a:lnTo>
                <a:lnTo>
                  <a:pt x="23161" y="23812"/>
                </a:lnTo>
                <a:lnTo>
                  <a:pt x="37022" y="11584"/>
                </a:lnTo>
                <a:lnTo>
                  <a:pt x="52324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658607" y="2003805"/>
            <a:ext cx="25400" cy="43180"/>
          </a:xfrm>
          <a:custGeom>
            <a:avLst/>
            <a:gdLst/>
            <a:ahLst/>
            <a:cxnLst/>
            <a:rect l="l" t="t" r="r" b="b"/>
            <a:pathLst>
              <a:path w="25400" h="43180">
                <a:moveTo>
                  <a:pt x="0" y="43053"/>
                </a:moveTo>
                <a:lnTo>
                  <a:pt x="4591" y="31932"/>
                </a:lnTo>
                <a:lnTo>
                  <a:pt x="10350" y="21050"/>
                </a:lnTo>
                <a:lnTo>
                  <a:pt x="17252" y="10406"/>
                </a:lnTo>
                <a:lnTo>
                  <a:pt x="25273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084186" y="2061464"/>
            <a:ext cx="92075" cy="41910"/>
          </a:xfrm>
          <a:custGeom>
            <a:avLst/>
            <a:gdLst/>
            <a:ahLst/>
            <a:cxnLst/>
            <a:rect l="l" t="t" r="r" b="b"/>
            <a:pathLst>
              <a:path w="92075" h="41910">
                <a:moveTo>
                  <a:pt x="0" y="0"/>
                </a:moveTo>
                <a:lnTo>
                  <a:pt x="24471" y="9134"/>
                </a:lnTo>
                <a:lnTo>
                  <a:pt x="47942" y="19161"/>
                </a:lnTo>
                <a:lnTo>
                  <a:pt x="70365" y="30021"/>
                </a:lnTo>
                <a:lnTo>
                  <a:pt x="91694" y="41656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371590" y="2345435"/>
            <a:ext cx="16510" cy="43815"/>
          </a:xfrm>
          <a:custGeom>
            <a:avLst/>
            <a:gdLst/>
            <a:ahLst/>
            <a:cxnLst/>
            <a:rect l="l" t="t" r="r" b="b"/>
            <a:pathLst>
              <a:path w="16510" h="43814">
                <a:moveTo>
                  <a:pt x="16001" y="43814"/>
                </a:moveTo>
                <a:lnTo>
                  <a:pt x="10912" y="33004"/>
                </a:lnTo>
                <a:lnTo>
                  <a:pt x="6524" y="22098"/>
                </a:lnTo>
                <a:lnTo>
                  <a:pt x="2875" y="11096"/>
                </a:lnTo>
                <a:lnTo>
                  <a:pt x="0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82625">
              <a:lnSpc>
                <a:spcPct val="101000"/>
              </a:lnSpc>
              <a:spcBef>
                <a:spcPts val="95"/>
              </a:spcBef>
            </a:pPr>
            <a:r>
              <a:rPr spc="10" dirty="0"/>
              <a:t>编译程序的</a:t>
            </a:r>
            <a:r>
              <a:rPr spc="25" dirty="0"/>
              <a:t>工</a:t>
            </a:r>
            <a:r>
              <a:rPr spc="10" dirty="0"/>
              <a:t>作，从输入源程序开始</a:t>
            </a:r>
            <a:r>
              <a:rPr spc="25" dirty="0"/>
              <a:t>，</a:t>
            </a:r>
            <a:r>
              <a:rPr spc="10" dirty="0"/>
              <a:t>到输出目 </a:t>
            </a:r>
            <a:r>
              <a:rPr spc="15" dirty="0"/>
              <a:t>标程序结束，与自然语言之间的翻译有很多相似之处。</a:t>
            </a:r>
            <a:endParaRPr spc="15" dirty="0"/>
          </a:p>
          <a:p>
            <a:pPr marL="5975350" marR="532130" algn="r">
              <a:lnSpc>
                <a:spcPct val="101000"/>
              </a:lnSpc>
              <a:spcBef>
                <a:spcPts val="730"/>
              </a:spcBef>
            </a:pPr>
            <a:r>
              <a:rPr spc="10" dirty="0">
                <a:solidFill>
                  <a:srgbClr val="CC3300"/>
                </a:solidFill>
              </a:rPr>
              <a:t>构成编译程 序各个阶段</a:t>
            </a:r>
            <a:endParaRPr spc="10" dirty="0">
              <a:solidFill>
                <a:srgbClr val="CC3300"/>
              </a:solidFill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2017/9/25</a:t>
            </a:r>
            <a:endParaRPr spc="-5" dirty="0"/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2" name="object 32"/>
          <p:cNvSpPr txBox="1"/>
          <p:nvPr/>
        </p:nvSpPr>
        <p:spPr>
          <a:xfrm>
            <a:off x="382270" y="2408072"/>
            <a:ext cx="5398770" cy="2135505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2650" b="1" spc="10" dirty="0">
                <a:latin typeface="宋体" panose="02010600030101010101" pitchFamily="2" charset="-122"/>
                <a:cs typeface="宋体" panose="02010600030101010101" pitchFamily="2" charset="-122"/>
              </a:rPr>
              <a:t>一段英文翻译</a:t>
            </a:r>
            <a:r>
              <a:rPr sz="2650" b="1" spc="25" dirty="0">
                <a:latin typeface="宋体" panose="02010600030101010101" pitchFamily="2" charset="-122"/>
                <a:cs typeface="宋体" panose="02010600030101010101" pitchFamily="2" charset="-122"/>
              </a:rPr>
              <a:t>成</a:t>
            </a:r>
            <a:r>
              <a:rPr sz="2650" b="1" spc="10" dirty="0">
                <a:latin typeface="宋体" panose="02010600030101010101" pitchFamily="2" charset="-122"/>
                <a:cs typeface="宋体" panose="02010600030101010101" pitchFamily="2" charset="-122"/>
              </a:rPr>
              <a:t>中文，</a:t>
            </a:r>
            <a:endParaRPr sz="265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50900" marR="5080" indent="-838200">
              <a:lnSpc>
                <a:spcPct val="105000"/>
              </a:lnSpc>
              <a:spcBef>
                <a:spcPts val="1100"/>
              </a:spcBef>
            </a:pPr>
            <a:r>
              <a:rPr sz="3975" b="1" spc="15" baseline="-8000" dirty="0">
                <a:latin typeface="宋体" panose="02010600030101010101" pitchFamily="2" charset="-122"/>
                <a:cs typeface="宋体" panose="02010600030101010101" pitchFamily="2" charset="-122"/>
              </a:rPr>
              <a:t>需经下列步骤：</a:t>
            </a:r>
            <a:r>
              <a:rPr sz="3975" b="1" spc="-1027" baseline="-800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650" b="1" dirty="0">
                <a:solidFill>
                  <a:srgbClr val="CC33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sz="2650" b="1" spc="10" dirty="0">
                <a:solidFill>
                  <a:srgbClr val="CC33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650" b="1" dirty="0">
                <a:solidFill>
                  <a:srgbClr val="CC33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am</a:t>
            </a:r>
            <a:r>
              <a:rPr sz="2650" b="1" spc="10" dirty="0">
                <a:solidFill>
                  <a:srgbClr val="CC33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650" b="1" dirty="0">
                <a:solidFill>
                  <a:srgbClr val="CC33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2650" b="1" spc="50" dirty="0">
                <a:solidFill>
                  <a:srgbClr val="CC33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650" b="1" dirty="0">
                <a:solidFill>
                  <a:srgbClr val="CC33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teacher.  </a:t>
            </a:r>
            <a:r>
              <a:rPr sz="2650" b="1" spc="10" dirty="0">
                <a:latin typeface="宋体" panose="02010600030101010101" pitchFamily="2" charset="-122"/>
                <a:cs typeface="宋体" panose="02010600030101010101" pitchFamily="2" charset="-122"/>
              </a:rPr>
              <a:t>识别出句</a:t>
            </a:r>
            <a:r>
              <a:rPr sz="2650" b="1" spc="15" dirty="0">
                <a:latin typeface="宋体" panose="02010600030101010101" pitchFamily="2" charset="-122"/>
                <a:cs typeface="宋体" panose="02010600030101010101" pitchFamily="2" charset="-122"/>
              </a:rPr>
              <a:t>子</a:t>
            </a:r>
            <a:r>
              <a:rPr sz="2650" b="1" spc="10" dirty="0">
                <a:latin typeface="宋体" panose="02010600030101010101" pitchFamily="2" charset="-122"/>
                <a:cs typeface="宋体" panose="02010600030101010101" pitchFamily="2" charset="-122"/>
              </a:rPr>
              <a:t>中</a:t>
            </a:r>
            <a:r>
              <a:rPr sz="2650" b="1" spc="1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650" b="1" spc="10" dirty="0">
                <a:latin typeface="宋体" panose="02010600030101010101" pitchFamily="2" charset="-122"/>
                <a:cs typeface="宋体" panose="02010600030101010101" pitchFamily="2" charset="-122"/>
              </a:rPr>
              <a:t>单词</a:t>
            </a:r>
            <a:endParaRPr sz="265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50900">
              <a:lnSpc>
                <a:spcPct val="100000"/>
              </a:lnSpc>
              <a:spcBef>
                <a:spcPts val="1260"/>
              </a:spcBef>
            </a:pPr>
            <a:r>
              <a:rPr sz="2650" b="1" spc="10" dirty="0"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sz="2650" b="1" spc="15" dirty="0">
                <a:latin typeface="宋体" panose="02010600030101010101" pitchFamily="2" charset="-122"/>
                <a:cs typeface="宋体" panose="02010600030101010101" pitchFamily="2" charset="-122"/>
              </a:rPr>
              <a:t>析</a:t>
            </a:r>
            <a:r>
              <a:rPr sz="2650" b="1" spc="10" dirty="0">
                <a:latin typeface="宋体" panose="02010600030101010101" pitchFamily="2" charset="-122"/>
                <a:cs typeface="宋体" panose="02010600030101010101" pitchFamily="2" charset="-122"/>
              </a:rPr>
              <a:t>句</a:t>
            </a:r>
            <a:r>
              <a:rPr sz="2650" b="1" spc="15" dirty="0">
                <a:latin typeface="宋体" panose="02010600030101010101" pitchFamily="2" charset="-122"/>
                <a:cs typeface="宋体" panose="02010600030101010101" pitchFamily="2" charset="-122"/>
              </a:rPr>
              <a:t>子的</a:t>
            </a:r>
            <a:r>
              <a:rPr sz="2650" b="1" spc="10" dirty="0">
                <a:latin typeface="宋体" panose="02010600030101010101" pitchFamily="2" charset="-122"/>
                <a:cs typeface="宋体" panose="02010600030101010101" pitchFamily="2" charset="-122"/>
              </a:rPr>
              <a:t>语</a:t>
            </a:r>
            <a:r>
              <a:rPr sz="2650" b="1" spc="25" dirty="0">
                <a:latin typeface="宋体" panose="02010600030101010101" pitchFamily="2" charset="-122"/>
                <a:cs typeface="宋体" panose="02010600030101010101" pitchFamily="2" charset="-122"/>
              </a:rPr>
              <a:t>法</a:t>
            </a:r>
            <a:r>
              <a:rPr sz="2650" b="1" spc="15" dirty="0">
                <a:latin typeface="宋体" panose="02010600030101010101" pitchFamily="2" charset="-122"/>
                <a:cs typeface="宋体" panose="02010600030101010101" pitchFamily="2" charset="-122"/>
              </a:rPr>
              <a:t>结</a:t>
            </a:r>
            <a:r>
              <a:rPr sz="2650" b="1" spc="10" dirty="0">
                <a:latin typeface="宋体" panose="02010600030101010101" pitchFamily="2" charset="-122"/>
                <a:cs typeface="宋体" panose="02010600030101010101" pitchFamily="2" charset="-122"/>
              </a:rPr>
              <a:t>构</a:t>
            </a:r>
            <a:endParaRPr sz="265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392175" y="438404"/>
            <a:ext cx="22618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>
                <a:solidFill>
                  <a:srgbClr val="000000"/>
                </a:solidFill>
              </a:rPr>
              <a:t>编译</a:t>
            </a:r>
            <a:r>
              <a:rPr spc="-5" dirty="0">
                <a:solidFill>
                  <a:srgbClr val="000000"/>
                </a:solidFill>
              </a:rPr>
              <a:t>过</a:t>
            </a:r>
            <a:r>
              <a:rPr spc="-20" dirty="0">
                <a:solidFill>
                  <a:srgbClr val="000000"/>
                </a:solidFill>
              </a:rPr>
              <a:t>程</a:t>
            </a:r>
            <a:endParaRPr spc="-2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87923" y="2803398"/>
            <a:ext cx="2286000" cy="1629410"/>
          </a:xfrm>
          <a:custGeom>
            <a:avLst/>
            <a:gdLst/>
            <a:ahLst/>
            <a:cxnLst/>
            <a:rect l="l" t="t" r="r" b="b"/>
            <a:pathLst>
              <a:path w="2286000" h="1629410">
                <a:moveTo>
                  <a:pt x="0" y="1629156"/>
                </a:moveTo>
                <a:lnTo>
                  <a:pt x="2286000" y="1629156"/>
                </a:lnTo>
                <a:lnTo>
                  <a:pt x="2286000" y="0"/>
                </a:lnTo>
                <a:lnTo>
                  <a:pt x="0" y="0"/>
                </a:lnTo>
                <a:lnTo>
                  <a:pt x="0" y="1629156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18591" y="657352"/>
            <a:ext cx="2776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编译器的各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阶段：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3268" y="1386738"/>
            <a:ext cx="185801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编译器是分 阶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段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执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行的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568" y="2978658"/>
            <a:ext cx="27768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每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阶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段将</a:t>
            </a:r>
            <a:r>
              <a:rPr sz="24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源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程序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从 一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种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表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示转</a:t>
            </a:r>
            <a:r>
              <a:rPr sz="24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换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成另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一 种表示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34100" y="397763"/>
            <a:ext cx="1045210" cy="433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50" spc="25" dirty="0">
                <a:solidFill>
                  <a:srgbClr val="CC3300"/>
                </a:solidFill>
                <a:latin typeface="PMingLiU" panose="02020500000000000000" charset="-120"/>
                <a:cs typeface="PMingLiU" panose="02020500000000000000" charset="-120"/>
              </a:rPr>
              <a:t>源程序</a:t>
            </a:r>
            <a:endParaRPr sz="2650">
              <a:latin typeface="PMingLiU" panose="02020500000000000000" charset="-120"/>
              <a:cs typeface="PMingLiU" panose="02020500000000000000" charset="-12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91580" y="1184528"/>
            <a:ext cx="1905000" cy="422275"/>
          </a:xfrm>
          <a:prstGeom prst="rect">
            <a:avLst/>
          </a:prstGeom>
          <a:ln w="990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2235">
              <a:lnSpc>
                <a:spcPts val="3080"/>
              </a:lnSpc>
            </a:pPr>
            <a:r>
              <a:rPr sz="2650" spc="25" dirty="0">
                <a:latin typeface="PMingLiU" panose="02020500000000000000" charset="-120"/>
                <a:cs typeface="PMingLiU" panose="02020500000000000000" charset="-120"/>
              </a:rPr>
              <a:t>词法分析器</a:t>
            </a:r>
            <a:endParaRPr sz="2650">
              <a:latin typeface="PMingLiU" panose="02020500000000000000" charset="-120"/>
              <a:cs typeface="PMingLiU" panose="02020500000000000000" charset="-12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534781" y="1817751"/>
            <a:ext cx="609600" cy="2183130"/>
          </a:xfrm>
          <a:custGeom>
            <a:avLst/>
            <a:gdLst/>
            <a:ahLst/>
            <a:cxnLst/>
            <a:rect l="l" t="t" r="r" b="b"/>
            <a:pathLst>
              <a:path w="609600" h="2183129">
                <a:moveTo>
                  <a:pt x="0" y="2183130"/>
                </a:moveTo>
                <a:lnTo>
                  <a:pt x="609600" y="2183130"/>
                </a:lnTo>
                <a:lnTo>
                  <a:pt x="609600" y="0"/>
                </a:lnTo>
                <a:lnTo>
                  <a:pt x="0" y="0"/>
                </a:lnTo>
                <a:lnTo>
                  <a:pt x="0" y="2183130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657081" y="2057400"/>
            <a:ext cx="365760" cy="1657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95"/>
              </a:spcBef>
            </a:pPr>
            <a:r>
              <a:rPr sz="2650" spc="10" dirty="0">
                <a:latin typeface="PMingLiU" panose="02020500000000000000" charset="-120"/>
                <a:cs typeface="PMingLiU" panose="02020500000000000000" charset="-120"/>
              </a:rPr>
              <a:t>出 错 处 理</a:t>
            </a:r>
            <a:endParaRPr sz="2650">
              <a:latin typeface="PMingLiU" panose="02020500000000000000" charset="-120"/>
              <a:cs typeface="PMingLiU" panose="02020500000000000000" charset="-12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86580" y="1817751"/>
            <a:ext cx="608330" cy="2110105"/>
          </a:xfrm>
          <a:prstGeom prst="rect">
            <a:avLst/>
          </a:prstGeom>
          <a:ln w="9905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133350" marR="126365" algn="just">
              <a:lnSpc>
                <a:spcPct val="101000"/>
              </a:lnSpc>
              <a:spcBef>
                <a:spcPts val="90"/>
              </a:spcBef>
            </a:pPr>
            <a:r>
              <a:rPr sz="2650" spc="10" dirty="0">
                <a:latin typeface="PMingLiU" panose="02020500000000000000" charset="-120"/>
                <a:cs typeface="PMingLiU" panose="02020500000000000000" charset="-120"/>
              </a:rPr>
              <a:t>符 号 管 理 表</a:t>
            </a:r>
            <a:endParaRPr sz="2650">
              <a:latin typeface="PMingLiU" panose="02020500000000000000" charset="-120"/>
              <a:cs typeface="PMingLiU" panose="02020500000000000000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91580" y="2098929"/>
            <a:ext cx="1905000" cy="422275"/>
          </a:xfrm>
          <a:prstGeom prst="rect">
            <a:avLst/>
          </a:prstGeom>
          <a:ln w="990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2235">
              <a:lnSpc>
                <a:spcPts val="3080"/>
              </a:lnSpc>
            </a:pPr>
            <a:r>
              <a:rPr sz="2650" spc="15" dirty="0">
                <a:latin typeface="PMingLiU" panose="02020500000000000000" charset="-120"/>
                <a:cs typeface="PMingLiU" panose="02020500000000000000" charset="-120"/>
              </a:rPr>
              <a:t>语法分析器</a:t>
            </a:r>
            <a:endParaRPr sz="2650">
              <a:latin typeface="PMingLiU" panose="02020500000000000000" charset="-120"/>
              <a:cs typeface="PMingLiU" panose="02020500000000000000" charset="-12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16904" y="2943986"/>
            <a:ext cx="1903730" cy="490220"/>
          </a:xfrm>
          <a:prstGeom prst="rect">
            <a:avLst/>
          </a:prstGeom>
          <a:ln w="9905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65"/>
              </a:spcBef>
            </a:pPr>
            <a:r>
              <a:rPr sz="2650" spc="25" dirty="0">
                <a:latin typeface="PMingLiU" panose="02020500000000000000" charset="-120"/>
                <a:cs typeface="PMingLiU" panose="02020500000000000000" charset="-120"/>
              </a:rPr>
              <a:t>语义分析器</a:t>
            </a:r>
            <a:endParaRPr sz="2650">
              <a:latin typeface="PMingLiU" panose="02020500000000000000" charset="-120"/>
              <a:cs typeface="PMingLiU" panose="02020500000000000000" charset="-12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16904" y="3858386"/>
            <a:ext cx="1903730" cy="422275"/>
          </a:xfrm>
          <a:prstGeom prst="rect">
            <a:avLst/>
          </a:prstGeom>
          <a:ln w="990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50"/>
              </a:spcBef>
            </a:pPr>
            <a:r>
              <a:rPr sz="1950" spc="-20" dirty="0">
                <a:latin typeface="PMingLiU" panose="02020500000000000000" charset="-120"/>
                <a:cs typeface="PMingLiU" panose="02020500000000000000" charset="-120"/>
              </a:rPr>
              <a:t>中间代码生成器</a:t>
            </a:r>
            <a:endParaRPr sz="1950">
              <a:latin typeface="PMingLiU" panose="02020500000000000000" charset="-120"/>
              <a:cs typeface="PMingLiU" panose="02020500000000000000" charset="-12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96330" y="4660010"/>
            <a:ext cx="1903730" cy="490220"/>
          </a:xfrm>
          <a:prstGeom prst="rect">
            <a:avLst/>
          </a:prstGeom>
          <a:ln w="9905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65"/>
              </a:spcBef>
            </a:pPr>
            <a:r>
              <a:rPr sz="2650" spc="25" dirty="0">
                <a:latin typeface="PMingLiU" panose="02020500000000000000" charset="-120"/>
                <a:cs typeface="PMingLiU" panose="02020500000000000000" charset="-120"/>
              </a:rPr>
              <a:t>代码优化器</a:t>
            </a:r>
            <a:endParaRPr sz="2650">
              <a:latin typeface="PMingLiU" panose="02020500000000000000" charset="-120"/>
              <a:cs typeface="PMingLiU" panose="02020500000000000000" charset="-12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84901" y="5367909"/>
            <a:ext cx="1905000" cy="422275"/>
          </a:xfrm>
          <a:prstGeom prst="rect">
            <a:avLst/>
          </a:prstGeom>
          <a:ln w="990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ts val="3080"/>
              </a:lnSpc>
            </a:pPr>
            <a:r>
              <a:rPr sz="2650" spc="25" dirty="0">
                <a:latin typeface="PMingLiU" panose="02020500000000000000" charset="-120"/>
                <a:cs typeface="PMingLiU" panose="02020500000000000000" charset="-120"/>
              </a:rPr>
              <a:t>代码生成器</a:t>
            </a:r>
            <a:endParaRPr sz="2650">
              <a:latin typeface="PMingLiU" panose="02020500000000000000" charset="-120"/>
              <a:cs typeface="PMingLiU" panose="02020500000000000000" charset="-12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552056" y="851535"/>
            <a:ext cx="259079" cy="346075"/>
          </a:xfrm>
          <a:custGeom>
            <a:avLst/>
            <a:gdLst/>
            <a:ahLst/>
            <a:cxnLst/>
            <a:rect l="l" t="t" r="r" b="b"/>
            <a:pathLst>
              <a:path w="259079" h="346075">
                <a:moveTo>
                  <a:pt x="259079" y="241300"/>
                </a:moveTo>
                <a:lnTo>
                  <a:pt x="0" y="241300"/>
                </a:lnTo>
                <a:lnTo>
                  <a:pt x="129540" y="345948"/>
                </a:lnTo>
                <a:lnTo>
                  <a:pt x="259079" y="241300"/>
                </a:lnTo>
                <a:close/>
              </a:path>
              <a:path w="259079" h="346075">
                <a:moveTo>
                  <a:pt x="194310" y="0"/>
                </a:moveTo>
                <a:lnTo>
                  <a:pt x="64770" y="0"/>
                </a:lnTo>
                <a:lnTo>
                  <a:pt x="64770" y="241300"/>
                </a:lnTo>
                <a:lnTo>
                  <a:pt x="194310" y="241300"/>
                </a:lnTo>
                <a:lnTo>
                  <a:pt x="19431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552056" y="851535"/>
            <a:ext cx="259079" cy="346075"/>
          </a:xfrm>
          <a:custGeom>
            <a:avLst/>
            <a:gdLst/>
            <a:ahLst/>
            <a:cxnLst/>
            <a:rect l="l" t="t" r="r" b="b"/>
            <a:pathLst>
              <a:path w="259079" h="346075">
                <a:moveTo>
                  <a:pt x="0" y="241300"/>
                </a:moveTo>
                <a:lnTo>
                  <a:pt x="64770" y="241300"/>
                </a:lnTo>
                <a:lnTo>
                  <a:pt x="64770" y="0"/>
                </a:lnTo>
                <a:lnTo>
                  <a:pt x="194310" y="0"/>
                </a:lnTo>
                <a:lnTo>
                  <a:pt x="194310" y="241300"/>
                </a:lnTo>
                <a:lnTo>
                  <a:pt x="259079" y="241300"/>
                </a:lnTo>
                <a:lnTo>
                  <a:pt x="129540" y="345948"/>
                </a:lnTo>
                <a:lnTo>
                  <a:pt x="0" y="241300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513956" y="1727835"/>
            <a:ext cx="228600" cy="353695"/>
          </a:xfrm>
          <a:custGeom>
            <a:avLst/>
            <a:gdLst/>
            <a:ahLst/>
            <a:cxnLst/>
            <a:rect l="l" t="t" r="r" b="b"/>
            <a:pathLst>
              <a:path w="228600" h="353694">
                <a:moveTo>
                  <a:pt x="228600" y="261112"/>
                </a:moveTo>
                <a:lnTo>
                  <a:pt x="0" y="261112"/>
                </a:lnTo>
                <a:lnTo>
                  <a:pt x="114300" y="353567"/>
                </a:lnTo>
                <a:lnTo>
                  <a:pt x="228600" y="261112"/>
                </a:lnTo>
                <a:close/>
              </a:path>
              <a:path w="228600" h="353694">
                <a:moveTo>
                  <a:pt x="171450" y="0"/>
                </a:moveTo>
                <a:lnTo>
                  <a:pt x="57150" y="0"/>
                </a:lnTo>
                <a:lnTo>
                  <a:pt x="57150" y="261112"/>
                </a:lnTo>
                <a:lnTo>
                  <a:pt x="171450" y="261112"/>
                </a:lnTo>
                <a:lnTo>
                  <a:pt x="17145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513956" y="1727835"/>
            <a:ext cx="228600" cy="353695"/>
          </a:xfrm>
          <a:custGeom>
            <a:avLst/>
            <a:gdLst/>
            <a:ahLst/>
            <a:cxnLst/>
            <a:rect l="l" t="t" r="r" b="b"/>
            <a:pathLst>
              <a:path w="228600" h="353694">
                <a:moveTo>
                  <a:pt x="0" y="261112"/>
                </a:moveTo>
                <a:lnTo>
                  <a:pt x="57150" y="261112"/>
                </a:lnTo>
                <a:lnTo>
                  <a:pt x="57150" y="0"/>
                </a:lnTo>
                <a:lnTo>
                  <a:pt x="171450" y="0"/>
                </a:lnTo>
                <a:lnTo>
                  <a:pt x="171450" y="261112"/>
                </a:lnTo>
                <a:lnTo>
                  <a:pt x="228600" y="261112"/>
                </a:lnTo>
                <a:lnTo>
                  <a:pt x="114300" y="353567"/>
                </a:lnTo>
                <a:lnTo>
                  <a:pt x="0" y="261112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552056" y="5791580"/>
            <a:ext cx="228600" cy="259079"/>
          </a:xfrm>
          <a:custGeom>
            <a:avLst/>
            <a:gdLst/>
            <a:ahLst/>
            <a:cxnLst/>
            <a:rect l="l" t="t" r="r" b="b"/>
            <a:pathLst>
              <a:path w="228600" h="259079">
                <a:moveTo>
                  <a:pt x="228600" y="179565"/>
                </a:moveTo>
                <a:lnTo>
                  <a:pt x="0" y="179565"/>
                </a:lnTo>
                <a:lnTo>
                  <a:pt x="114300" y="259080"/>
                </a:lnTo>
                <a:lnTo>
                  <a:pt x="228600" y="179565"/>
                </a:lnTo>
                <a:close/>
              </a:path>
              <a:path w="228600" h="259079">
                <a:moveTo>
                  <a:pt x="171450" y="0"/>
                </a:moveTo>
                <a:lnTo>
                  <a:pt x="57150" y="0"/>
                </a:lnTo>
                <a:lnTo>
                  <a:pt x="57150" y="179565"/>
                </a:lnTo>
                <a:lnTo>
                  <a:pt x="171450" y="179565"/>
                </a:lnTo>
                <a:lnTo>
                  <a:pt x="17145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552056" y="5791580"/>
            <a:ext cx="228600" cy="259079"/>
          </a:xfrm>
          <a:custGeom>
            <a:avLst/>
            <a:gdLst/>
            <a:ahLst/>
            <a:cxnLst/>
            <a:rect l="l" t="t" r="r" b="b"/>
            <a:pathLst>
              <a:path w="228600" h="259079">
                <a:moveTo>
                  <a:pt x="0" y="179565"/>
                </a:moveTo>
                <a:lnTo>
                  <a:pt x="57150" y="179565"/>
                </a:lnTo>
                <a:lnTo>
                  <a:pt x="57150" y="0"/>
                </a:lnTo>
                <a:lnTo>
                  <a:pt x="171450" y="0"/>
                </a:lnTo>
                <a:lnTo>
                  <a:pt x="171450" y="179565"/>
                </a:lnTo>
                <a:lnTo>
                  <a:pt x="228600" y="179565"/>
                </a:lnTo>
                <a:lnTo>
                  <a:pt x="114300" y="259080"/>
                </a:lnTo>
                <a:lnTo>
                  <a:pt x="0" y="179565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518147" y="5150358"/>
            <a:ext cx="238505" cy="24917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477380" y="4273677"/>
            <a:ext cx="303530" cy="342900"/>
          </a:xfrm>
          <a:custGeom>
            <a:avLst/>
            <a:gdLst/>
            <a:ahLst/>
            <a:cxnLst/>
            <a:rect l="l" t="t" r="r" b="b"/>
            <a:pathLst>
              <a:path w="303529" h="342900">
                <a:moveTo>
                  <a:pt x="303275" y="219456"/>
                </a:moveTo>
                <a:lnTo>
                  <a:pt x="0" y="219456"/>
                </a:lnTo>
                <a:lnTo>
                  <a:pt x="151638" y="342900"/>
                </a:lnTo>
                <a:lnTo>
                  <a:pt x="303275" y="219456"/>
                </a:lnTo>
                <a:close/>
              </a:path>
              <a:path w="303529" h="342900">
                <a:moveTo>
                  <a:pt x="227457" y="0"/>
                </a:moveTo>
                <a:lnTo>
                  <a:pt x="75819" y="0"/>
                </a:lnTo>
                <a:lnTo>
                  <a:pt x="75819" y="219456"/>
                </a:lnTo>
                <a:lnTo>
                  <a:pt x="227457" y="219456"/>
                </a:lnTo>
                <a:lnTo>
                  <a:pt x="227457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477380" y="4273677"/>
            <a:ext cx="303530" cy="342900"/>
          </a:xfrm>
          <a:custGeom>
            <a:avLst/>
            <a:gdLst/>
            <a:ahLst/>
            <a:cxnLst/>
            <a:rect l="l" t="t" r="r" b="b"/>
            <a:pathLst>
              <a:path w="303529" h="342900">
                <a:moveTo>
                  <a:pt x="0" y="219456"/>
                </a:moveTo>
                <a:lnTo>
                  <a:pt x="75819" y="219456"/>
                </a:lnTo>
                <a:lnTo>
                  <a:pt x="75819" y="0"/>
                </a:lnTo>
                <a:lnTo>
                  <a:pt x="227457" y="0"/>
                </a:lnTo>
                <a:lnTo>
                  <a:pt x="227457" y="219456"/>
                </a:lnTo>
                <a:lnTo>
                  <a:pt x="303275" y="219456"/>
                </a:lnTo>
                <a:lnTo>
                  <a:pt x="151638" y="342900"/>
                </a:lnTo>
                <a:lnTo>
                  <a:pt x="0" y="219456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477380" y="3427857"/>
            <a:ext cx="303530" cy="424180"/>
          </a:xfrm>
          <a:custGeom>
            <a:avLst/>
            <a:gdLst/>
            <a:ahLst/>
            <a:cxnLst/>
            <a:rect l="l" t="t" r="r" b="b"/>
            <a:pathLst>
              <a:path w="303529" h="424179">
                <a:moveTo>
                  <a:pt x="303275" y="317880"/>
                </a:moveTo>
                <a:lnTo>
                  <a:pt x="0" y="317880"/>
                </a:lnTo>
                <a:lnTo>
                  <a:pt x="151638" y="423671"/>
                </a:lnTo>
                <a:lnTo>
                  <a:pt x="303275" y="317880"/>
                </a:lnTo>
                <a:close/>
              </a:path>
              <a:path w="303529" h="424179">
                <a:moveTo>
                  <a:pt x="227457" y="0"/>
                </a:moveTo>
                <a:lnTo>
                  <a:pt x="75819" y="0"/>
                </a:lnTo>
                <a:lnTo>
                  <a:pt x="75819" y="317880"/>
                </a:lnTo>
                <a:lnTo>
                  <a:pt x="227457" y="317880"/>
                </a:lnTo>
                <a:lnTo>
                  <a:pt x="227457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477380" y="3427857"/>
            <a:ext cx="303530" cy="424180"/>
          </a:xfrm>
          <a:custGeom>
            <a:avLst/>
            <a:gdLst/>
            <a:ahLst/>
            <a:cxnLst/>
            <a:rect l="l" t="t" r="r" b="b"/>
            <a:pathLst>
              <a:path w="303529" h="424179">
                <a:moveTo>
                  <a:pt x="0" y="317880"/>
                </a:moveTo>
                <a:lnTo>
                  <a:pt x="75819" y="317880"/>
                </a:lnTo>
                <a:lnTo>
                  <a:pt x="75819" y="0"/>
                </a:lnTo>
                <a:lnTo>
                  <a:pt x="227457" y="0"/>
                </a:lnTo>
                <a:lnTo>
                  <a:pt x="227457" y="317880"/>
                </a:lnTo>
                <a:lnTo>
                  <a:pt x="303275" y="317880"/>
                </a:lnTo>
                <a:lnTo>
                  <a:pt x="151638" y="423671"/>
                </a:lnTo>
                <a:lnTo>
                  <a:pt x="0" y="317880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477380" y="2514980"/>
            <a:ext cx="303530" cy="422275"/>
          </a:xfrm>
          <a:custGeom>
            <a:avLst/>
            <a:gdLst/>
            <a:ahLst/>
            <a:cxnLst/>
            <a:rect l="l" t="t" r="r" b="b"/>
            <a:pathLst>
              <a:path w="303529" h="422275">
                <a:moveTo>
                  <a:pt x="303275" y="316611"/>
                </a:moveTo>
                <a:lnTo>
                  <a:pt x="0" y="316611"/>
                </a:lnTo>
                <a:lnTo>
                  <a:pt x="151638" y="422148"/>
                </a:lnTo>
                <a:lnTo>
                  <a:pt x="303275" y="316611"/>
                </a:lnTo>
                <a:close/>
              </a:path>
              <a:path w="303529" h="422275">
                <a:moveTo>
                  <a:pt x="227457" y="0"/>
                </a:moveTo>
                <a:lnTo>
                  <a:pt x="75819" y="0"/>
                </a:lnTo>
                <a:lnTo>
                  <a:pt x="75819" y="316611"/>
                </a:lnTo>
                <a:lnTo>
                  <a:pt x="227457" y="316611"/>
                </a:lnTo>
                <a:lnTo>
                  <a:pt x="227457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477380" y="2514980"/>
            <a:ext cx="303530" cy="422275"/>
          </a:xfrm>
          <a:custGeom>
            <a:avLst/>
            <a:gdLst/>
            <a:ahLst/>
            <a:cxnLst/>
            <a:rect l="l" t="t" r="r" b="b"/>
            <a:pathLst>
              <a:path w="303529" h="422275">
                <a:moveTo>
                  <a:pt x="0" y="316611"/>
                </a:moveTo>
                <a:lnTo>
                  <a:pt x="75819" y="316611"/>
                </a:lnTo>
                <a:lnTo>
                  <a:pt x="75819" y="0"/>
                </a:lnTo>
                <a:lnTo>
                  <a:pt x="227457" y="0"/>
                </a:lnTo>
                <a:lnTo>
                  <a:pt x="227457" y="316611"/>
                </a:lnTo>
                <a:lnTo>
                  <a:pt x="303275" y="316611"/>
                </a:lnTo>
                <a:lnTo>
                  <a:pt x="151638" y="422148"/>
                </a:lnTo>
                <a:lnTo>
                  <a:pt x="0" y="316611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94657" y="1389507"/>
            <a:ext cx="1297305" cy="1476375"/>
          </a:xfrm>
          <a:custGeom>
            <a:avLst/>
            <a:gdLst/>
            <a:ahLst/>
            <a:cxnLst/>
            <a:rect l="l" t="t" r="r" b="b"/>
            <a:pathLst>
              <a:path w="1297304" h="1476375">
                <a:moveTo>
                  <a:pt x="1296923" y="0"/>
                </a:moveTo>
                <a:lnTo>
                  <a:pt x="0" y="1475993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494657" y="2303907"/>
            <a:ext cx="1297305" cy="561975"/>
          </a:xfrm>
          <a:custGeom>
            <a:avLst/>
            <a:gdLst/>
            <a:ahLst/>
            <a:cxnLst/>
            <a:rect l="l" t="t" r="r" b="b"/>
            <a:pathLst>
              <a:path w="1297304" h="561975">
                <a:moveTo>
                  <a:pt x="1296923" y="0"/>
                </a:moveTo>
                <a:lnTo>
                  <a:pt x="0" y="561593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494657" y="2865501"/>
            <a:ext cx="1222375" cy="283210"/>
          </a:xfrm>
          <a:custGeom>
            <a:avLst/>
            <a:gdLst/>
            <a:ahLst/>
            <a:cxnLst/>
            <a:rect l="l" t="t" r="r" b="b"/>
            <a:pathLst>
              <a:path w="1222375" h="283210">
                <a:moveTo>
                  <a:pt x="1222247" y="282701"/>
                </a:moveTo>
                <a:lnTo>
                  <a:pt x="0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494657" y="2865501"/>
            <a:ext cx="1222375" cy="1197610"/>
          </a:xfrm>
          <a:custGeom>
            <a:avLst/>
            <a:gdLst/>
            <a:ahLst/>
            <a:cxnLst/>
            <a:rect l="l" t="t" r="r" b="b"/>
            <a:pathLst>
              <a:path w="1222375" h="1197610">
                <a:moveTo>
                  <a:pt x="1222247" y="1197102"/>
                </a:moveTo>
                <a:lnTo>
                  <a:pt x="0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494657" y="2865501"/>
            <a:ext cx="1222375" cy="2181860"/>
          </a:xfrm>
          <a:custGeom>
            <a:avLst/>
            <a:gdLst/>
            <a:ahLst/>
            <a:cxnLst/>
            <a:rect l="l" t="t" r="r" b="b"/>
            <a:pathLst>
              <a:path w="1222375" h="2181860">
                <a:moveTo>
                  <a:pt x="1222247" y="2181606"/>
                </a:moveTo>
                <a:lnTo>
                  <a:pt x="0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494657" y="2865501"/>
            <a:ext cx="1179830" cy="2867660"/>
          </a:xfrm>
          <a:custGeom>
            <a:avLst/>
            <a:gdLst/>
            <a:ahLst/>
            <a:cxnLst/>
            <a:rect l="l" t="t" r="r" b="b"/>
            <a:pathLst>
              <a:path w="1179829" h="2867660">
                <a:moveTo>
                  <a:pt x="1179576" y="2867406"/>
                </a:moveTo>
                <a:lnTo>
                  <a:pt x="0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696581" y="1389507"/>
            <a:ext cx="838200" cy="1548130"/>
          </a:xfrm>
          <a:custGeom>
            <a:avLst/>
            <a:gdLst/>
            <a:ahLst/>
            <a:cxnLst/>
            <a:rect l="l" t="t" r="r" b="b"/>
            <a:pathLst>
              <a:path w="838200" h="1548130">
                <a:moveTo>
                  <a:pt x="0" y="0"/>
                </a:moveTo>
                <a:lnTo>
                  <a:pt x="838200" y="1547621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696581" y="2303907"/>
            <a:ext cx="838200" cy="633730"/>
          </a:xfrm>
          <a:custGeom>
            <a:avLst/>
            <a:gdLst/>
            <a:ahLst/>
            <a:cxnLst/>
            <a:rect l="l" t="t" r="r" b="b"/>
            <a:pathLst>
              <a:path w="838200" h="633730">
                <a:moveTo>
                  <a:pt x="0" y="0"/>
                </a:moveTo>
                <a:lnTo>
                  <a:pt x="838200" y="633221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620381" y="2937129"/>
            <a:ext cx="914400" cy="283210"/>
          </a:xfrm>
          <a:custGeom>
            <a:avLst/>
            <a:gdLst/>
            <a:ahLst/>
            <a:cxnLst/>
            <a:rect l="l" t="t" r="r" b="b"/>
            <a:pathLst>
              <a:path w="914400" h="283210">
                <a:moveTo>
                  <a:pt x="0" y="282701"/>
                </a:moveTo>
                <a:lnTo>
                  <a:pt x="914400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620381" y="2937129"/>
            <a:ext cx="914400" cy="1125855"/>
          </a:xfrm>
          <a:custGeom>
            <a:avLst/>
            <a:gdLst/>
            <a:ahLst/>
            <a:cxnLst/>
            <a:rect l="l" t="t" r="r" b="b"/>
            <a:pathLst>
              <a:path w="914400" h="1125854">
                <a:moveTo>
                  <a:pt x="0" y="1125474"/>
                </a:moveTo>
                <a:lnTo>
                  <a:pt x="914400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620381" y="2937129"/>
            <a:ext cx="914400" cy="2110105"/>
          </a:xfrm>
          <a:custGeom>
            <a:avLst/>
            <a:gdLst/>
            <a:ahLst/>
            <a:cxnLst/>
            <a:rect l="l" t="t" r="r" b="b"/>
            <a:pathLst>
              <a:path w="914400" h="2110104">
                <a:moveTo>
                  <a:pt x="0" y="2109978"/>
                </a:moveTo>
                <a:lnTo>
                  <a:pt x="914400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630286" y="2937129"/>
            <a:ext cx="904875" cy="2662555"/>
          </a:xfrm>
          <a:custGeom>
            <a:avLst/>
            <a:gdLst/>
            <a:ahLst/>
            <a:cxnLst/>
            <a:rect l="l" t="t" r="r" b="b"/>
            <a:pathLst>
              <a:path w="904875" h="2662554">
                <a:moveTo>
                  <a:pt x="0" y="2662428"/>
                </a:moveTo>
                <a:lnTo>
                  <a:pt x="904494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83799" y="5120361"/>
            <a:ext cx="2823210" cy="915035"/>
          </a:xfrm>
          <a:custGeom>
            <a:avLst/>
            <a:gdLst/>
            <a:ahLst/>
            <a:cxnLst/>
            <a:rect l="l" t="t" r="r" b="b"/>
            <a:pathLst>
              <a:path w="2823210" h="915035">
                <a:moveTo>
                  <a:pt x="1810050" y="827937"/>
                </a:moveTo>
                <a:lnTo>
                  <a:pt x="1077944" y="827937"/>
                </a:lnTo>
                <a:lnTo>
                  <a:pt x="1115173" y="849249"/>
                </a:lnTo>
                <a:lnTo>
                  <a:pt x="1158322" y="867943"/>
                </a:lnTo>
                <a:lnTo>
                  <a:pt x="1206756" y="883826"/>
                </a:lnTo>
                <a:lnTo>
                  <a:pt x="1259743" y="896660"/>
                </a:lnTo>
                <a:lnTo>
                  <a:pt x="1316577" y="906220"/>
                </a:lnTo>
                <a:lnTo>
                  <a:pt x="1374970" y="912186"/>
                </a:lnTo>
                <a:lnTo>
                  <a:pt x="1433254" y="914578"/>
                </a:lnTo>
                <a:lnTo>
                  <a:pt x="1490773" y="913552"/>
                </a:lnTo>
                <a:lnTo>
                  <a:pt x="1546875" y="909262"/>
                </a:lnTo>
                <a:lnTo>
                  <a:pt x="1600904" y="901864"/>
                </a:lnTo>
                <a:lnTo>
                  <a:pt x="1652206" y="891512"/>
                </a:lnTo>
                <a:lnTo>
                  <a:pt x="1700127" y="878362"/>
                </a:lnTo>
                <a:lnTo>
                  <a:pt x="1744012" y="862568"/>
                </a:lnTo>
                <a:lnTo>
                  <a:pt x="1783207" y="844286"/>
                </a:lnTo>
                <a:lnTo>
                  <a:pt x="1810050" y="827937"/>
                </a:lnTo>
                <a:close/>
              </a:path>
              <a:path w="2823210" h="915035">
                <a:moveTo>
                  <a:pt x="2342444" y="747635"/>
                </a:moveTo>
                <a:lnTo>
                  <a:pt x="381235" y="747635"/>
                </a:lnTo>
                <a:lnTo>
                  <a:pt x="382975" y="748982"/>
                </a:lnTo>
                <a:lnTo>
                  <a:pt x="419735" y="773182"/>
                </a:lnTo>
                <a:lnTo>
                  <a:pt x="457481" y="792469"/>
                </a:lnTo>
                <a:lnTo>
                  <a:pt x="499276" y="809454"/>
                </a:lnTo>
                <a:lnTo>
                  <a:pt x="544601" y="824078"/>
                </a:lnTo>
                <a:lnTo>
                  <a:pt x="592939" y="836286"/>
                </a:lnTo>
                <a:lnTo>
                  <a:pt x="643769" y="846019"/>
                </a:lnTo>
                <a:lnTo>
                  <a:pt x="696574" y="853220"/>
                </a:lnTo>
                <a:lnTo>
                  <a:pt x="750835" y="857832"/>
                </a:lnTo>
                <a:lnTo>
                  <a:pt x="806034" y="859799"/>
                </a:lnTo>
                <a:lnTo>
                  <a:pt x="861652" y="859062"/>
                </a:lnTo>
                <a:lnTo>
                  <a:pt x="917171" y="855564"/>
                </a:lnTo>
                <a:lnTo>
                  <a:pt x="972133" y="849239"/>
                </a:lnTo>
                <a:lnTo>
                  <a:pt x="1025835" y="840059"/>
                </a:lnTo>
                <a:lnTo>
                  <a:pt x="1077944" y="827937"/>
                </a:lnTo>
                <a:lnTo>
                  <a:pt x="1810050" y="827937"/>
                </a:lnTo>
                <a:lnTo>
                  <a:pt x="1817057" y="823670"/>
                </a:lnTo>
                <a:lnTo>
                  <a:pt x="1844908" y="800876"/>
                </a:lnTo>
                <a:lnTo>
                  <a:pt x="1866106" y="776058"/>
                </a:lnTo>
                <a:lnTo>
                  <a:pt x="2263964" y="776058"/>
                </a:lnTo>
                <a:lnTo>
                  <a:pt x="2286545" y="769988"/>
                </a:lnTo>
                <a:lnTo>
                  <a:pt x="2330847" y="753501"/>
                </a:lnTo>
                <a:lnTo>
                  <a:pt x="2342444" y="747635"/>
                </a:lnTo>
                <a:close/>
              </a:path>
              <a:path w="2823210" h="915035">
                <a:moveTo>
                  <a:pt x="2263964" y="776058"/>
                </a:moveTo>
                <a:lnTo>
                  <a:pt x="1866106" y="776058"/>
                </a:lnTo>
                <a:lnTo>
                  <a:pt x="1911991" y="786840"/>
                </a:lnTo>
                <a:lnTo>
                  <a:pt x="1960578" y="794703"/>
                </a:lnTo>
                <a:lnTo>
                  <a:pt x="2011142" y="799559"/>
                </a:lnTo>
                <a:lnTo>
                  <a:pt x="2062956" y="801318"/>
                </a:lnTo>
                <a:lnTo>
                  <a:pt x="2124243" y="799359"/>
                </a:lnTo>
                <a:lnTo>
                  <a:pt x="2182459" y="793257"/>
                </a:lnTo>
                <a:lnTo>
                  <a:pt x="2236821" y="783354"/>
                </a:lnTo>
                <a:lnTo>
                  <a:pt x="2263964" y="776058"/>
                </a:lnTo>
                <a:close/>
              </a:path>
              <a:path w="2823210" h="915035">
                <a:moveTo>
                  <a:pt x="683155" y="80356"/>
                </a:moveTo>
                <a:lnTo>
                  <a:pt x="634206" y="82066"/>
                </a:lnTo>
                <a:lnTo>
                  <a:pt x="570320" y="88030"/>
                </a:lnTo>
                <a:lnTo>
                  <a:pt x="510600" y="97799"/>
                </a:lnTo>
                <a:lnTo>
                  <a:pt x="455629" y="111034"/>
                </a:lnTo>
                <a:lnTo>
                  <a:pt x="405992" y="127396"/>
                </a:lnTo>
                <a:lnTo>
                  <a:pt x="362272" y="146545"/>
                </a:lnTo>
                <a:lnTo>
                  <a:pt x="325054" y="168144"/>
                </a:lnTo>
                <a:lnTo>
                  <a:pt x="294921" y="191854"/>
                </a:lnTo>
                <a:lnTo>
                  <a:pt x="258244" y="244247"/>
                </a:lnTo>
                <a:lnTo>
                  <a:pt x="252869" y="272253"/>
                </a:lnTo>
                <a:lnTo>
                  <a:pt x="256914" y="301014"/>
                </a:lnTo>
                <a:lnTo>
                  <a:pt x="254539" y="303808"/>
                </a:lnTo>
                <a:lnTo>
                  <a:pt x="201985" y="308507"/>
                </a:lnTo>
                <a:lnTo>
                  <a:pt x="152963" y="317352"/>
                </a:lnTo>
                <a:lnTo>
                  <a:pt x="108656" y="330006"/>
                </a:lnTo>
                <a:lnTo>
                  <a:pt x="70247" y="346135"/>
                </a:lnTo>
                <a:lnTo>
                  <a:pt x="9564" y="396579"/>
                </a:lnTo>
                <a:lnTo>
                  <a:pt x="0" y="428946"/>
                </a:lnTo>
                <a:lnTo>
                  <a:pt x="9260" y="460868"/>
                </a:lnTo>
                <a:lnTo>
                  <a:pt x="36377" y="490710"/>
                </a:lnTo>
                <a:lnTo>
                  <a:pt x="80385" y="516838"/>
                </a:lnTo>
                <a:lnTo>
                  <a:pt x="140316" y="537615"/>
                </a:lnTo>
                <a:lnTo>
                  <a:pt x="103097" y="559482"/>
                </a:lnTo>
                <a:lnTo>
                  <a:pt x="77755" y="584083"/>
                </a:lnTo>
                <a:lnTo>
                  <a:pt x="64978" y="610501"/>
                </a:lnTo>
                <a:lnTo>
                  <a:pt x="65449" y="637818"/>
                </a:lnTo>
                <a:lnTo>
                  <a:pt x="108765" y="691053"/>
                </a:lnTo>
                <a:lnTo>
                  <a:pt x="148286" y="712430"/>
                </a:lnTo>
                <a:lnTo>
                  <a:pt x="197189" y="729436"/>
                </a:lnTo>
                <a:lnTo>
                  <a:pt x="253578" y="741412"/>
                </a:lnTo>
                <a:lnTo>
                  <a:pt x="315558" y="747698"/>
                </a:lnTo>
                <a:lnTo>
                  <a:pt x="2342444" y="747635"/>
                </a:lnTo>
                <a:lnTo>
                  <a:pt x="2400046" y="712522"/>
                </a:lnTo>
                <a:lnTo>
                  <a:pt x="2438147" y="663137"/>
                </a:lnTo>
                <a:lnTo>
                  <a:pt x="2443575" y="636142"/>
                </a:lnTo>
                <a:lnTo>
                  <a:pt x="2499116" y="631011"/>
                </a:lnTo>
                <a:lnTo>
                  <a:pt x="2552525" y="622820"/>
                </a:lnTo>
                <a:lnTo>
                  <a:pt x="2603149" y="611685"/>
                </a:lnTo>
                <a:lnTo>
                  <a:pt x="2650331" y="597725"/>
                </a:lnTo>
                <a:lnTo>
                  <a:pt x="2703685" y="576419"/>
                </a:lnTo>
                <a:lnTo>
                  <a:pt x="2747432" y="552268"/>
                </a:lnTo>
                <a:lnTo>
                  <a:pt x="2781406" y="525832"/>
                </a:lnTo>
                <a:lnTo>
                  <a:pt x="2819368" y="468361"/>
                </a:lnTo>
                <a:lnTo>
                  <a:pt x="2823025" y="438452"/>
                </a:lnTo>
                <a:lnTo>
                  <a:pt x="2816243" y="408511"/>
                </a:lnTo>
                <a:lnTo>
                  <a:pt x="2798858" y="379101"/>
                </a:lnTo>
                <a:lnTo>
                  <a:pt x="2770703" y="350786"/>
                </a:lnTo>
                <a:lnTo>
                  <a:pt x="2731611" y="324128"/>
                </a:lnTo>
                <a:lnTo>
                  <a:pt x="2736183" y="319150"/>
                </a:lnTo>
                <a:lnTo>
                  <a:pt x="2740374" y="314111"/>
                </a:lnTo>
                <a:lnTo>
                  <a:pt x="2744184" y="309002"/>
                </a:lnTo>
                <a:lnTo>
                  <a:pt x="2747613" y="303808"/>
                </a:lnTo>
                <a:lnTo>
                  <a:pt x="2759194" y="273050"/>
                </a:lnTo>
                <a:lnTo>
                  <a:pt x="2756777" y="242813"/>
                </a:lnTo>
                <a:lnTo>
                  <a:pt x="2713863" y="186937"/>
                </a:lnTo>
                <a:lnTo>
                  <a:pt x="2675325" y="162816"/>
                </a:lnTo>
                <a:lnTo>
                  <a:pt x="2626705" y="142253"/>
                </a:lnTo>
                <a:lnTo>
                  <a:pt x="2568983" y="126005"/>
                </a:lnTo>
                <a:lnTo>
                  <a:pt x="2503138" y="114832"/>
                </a:lnTo>
                <a:lnTo>
                  <a:pt x="2498304" y="106958"/>
                </a:lnTo>
                <a:lnTo>
                  <a:pt x="916400" y="106958"/>
                </a:lnTo>
                <a:lnTo>
                  <a:pt x="872743" y="97080"/>
                </a:lnTo>
                <a:lnTo>
                  <a:pt x="827152" y="89442"/>
                </a:lnTo>
                <a:lnTo>
                  <a:pt x="780065" y="84083"/>
                </a:lnTo>
                <a:lnTo>
                  <a:pt x="731921" y="81041"/>
                </a:lnTo>
                <a:lnTo>
                  <a:pt x="683155" y="80356"/>
                </a:lnTo>
                <a:close/>
              </a:path>
              <a:path w="2823210" h="915035">
                <a:moveTo>
                  <a:pt x="1227560" y="25303"/>
                </a:moveTo>
                <a:lnTo>
                  <a:pt x="1174005" y="26884"/>
                </a:lnTo>
                <a:lnTo>
                  <a:pt x="1121870" y="32044"/>
                </a:lnTo>
                <a:lnTo>
                  <a:pt x="1072124" y="40652"/>
                </a:lnTo>
                <a:lnTo>
                  <a:pt x="1025736" y="52578"/>
                </a:lnTo>
                <a:lnTo>
                  <a:pt x="983673" y="67691"/>
                </a:lnTo>
                <a:lnTo>
                  <a:pt x="946905" y="85861"/>
                </a:lnTo>
                <a:lnTo>
                  <a:pt x="916400" y="106958"/>
                </a:lnTo>
                <a:lnTo>
                  <a:pt x="2498304" y="106958"/>
                </a:lnTo>
                <a:lnTo>
                  <a:pt x="2488858" y="91572"/>
                </a:lnTo>
                <a:lnTo>
                  <a:pt x="2465863" y="69906"/>
                </a:lnTo>
                <a:lnTo>
                  <a:pt x="2465209" y="69493"/>
                </a:lnTo>
                <a:lnTo>
                  <a:pt x="1467961" y="69493"/>
                </a:lnTo>
                <a:lnTo>
                  <a:pt x="1449373" y="61977"/>
                </a:lnTo>
                <a:lnTo>
                  <a:pt x="1408864" y="48848"/>
                </a:lnTo>
                <a:lnTo>
                  <a:pt x="1335057" y="33396"/>
                </a:lnTo>
                <a:lnTo>
                  <a:pt x="1281567" y="27430"/>
                </a:lnTo>
                <a:lnTo>
                  <a:pt x="1227560" y="25303"/>
                </a:lnTo>
                <a:close/>
              </a:path>
              <a:path w="2823210" h="915035">
                <a:moveTo>
                  <a:pt x="1740799" y="38"/>
                </a:moveTo>
                <a:lnTo>
                  <a:pt x="1685785" y="865"/>
                </a:lnTo>
                <a:lnTo>
                  <a:pt x="1632537" y="6295"/>
                </a:lnTo>
                <a:lnTo>
                  <a:pt x="1582594" y="16101"/>
                </a:lnTo>
                <a:lnTo>
                  <a:pt x="1537492" y="30054"/>
                </a:lnTo>
                <a:lnTo>
                  <a:pt x="1498768" y="47927"/>
                </a:lnTo>
                <a:lnTo>
                  <a:pt x="1467961" y="69493"/>
                </a:lnTo>
                <a:lnTo>
                  <a:pt x="2465209" y="69493"/>
                </a:lnTo>
                <a:lnTo>
                  <a:pt x="2434772" y="50289"/>
                </a:lnTo>
                <a:lnTo>
                  <a:pt x="2432546" y="49300"/>
                </a:lnTo>
                <a:lnTo>
                  <a:pt x="1949418" y="49300"/>
                </a:lnTo>
                <a:lnTo>
                  <a:pt x="1928219" y="38412"/>
                </a:lnTo>
                <a:lnTo>
                  <a:pt x="1904412" y="28679"/>
                </a:lnTo>
                <a:lnTo>
                  <a:pt x="1878248" y="20207"/>
                </a:lnTo>
                <a:lnTo>
                  <a:pt x="1849977" y="13105"/>
                </a:lnTo>
                <a:lnTo>
                  <a:pt x="1796042" y="4043"/>
                </a:lnTo>
                <a:lnTo>
                  <a:pt x="1740799" y="38"/>
                </a:lnTo>
                <a:close/>
              </a:path>
              <a:path w="2823210" h="915035">
                <a:moveTo>
                  <a:pt x="2192162" y="0"/>
                </a:moveTo>
                <a:lnTo>
                  <a:pt x="2138314" y="1945"/>
                </a:lnTo>
                <a:lnTo>
                  <a:pt x="2085854" y="7894"/>
                </a:lnTo>
                <a:lnTo>
                  <a:pt x="2036043" y="17800"/>
                </a:lnTo>
                <a:lnTo>
                  <a:pt x="1990144" y="31617"/>
                </a:lnTo>
                <a:lnTo>
                  <a:pt x="1949418" y="49300"/>
                </a:lnTo>
                <a:lnTo>
                  <a:pt x="2432546" y="49300"/>
                </a:lnTo>
                <a:lnTo>
                  <a:pt x="2396204" y="33171"/>
                </a:lnTo>
                <a:lnTo>
                  <a:pt x="2349420" y="18643"/>
                </a:lnTo>
                <a:lnTo>
                  <a:pt x="2298977" y="8303"/>
                </a:lnTo>
                <a:lnTo>
                  <a:pt x="2246137" y="2103"/>
                </a:lnTo>
                <a:lnTo>
                  <a:pt x="2192162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013705" y="51899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0"/>
                </a:move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  <a:lnTo>
                  <a:pt x="2004" y="35262"/>
                </a:lnTo>
                <a:lnTo>
                  <a:pt x="7461" y="43338"/>
                </a:lnTo>
                <a:lnTo>
                  <a:pt x="15537" y="48795"/>
                </a:lnTo>
                <a:lnTo>
                  <a:pt x="25400" y="50800"/>
                </a:lnTo>
                <a:lnTo>
                  <a:pt x="35315" y="48795"/>
                </a:lnTo>
                <a:lnTo>
                  <a:pt x="43386" y="43338"/>
                </a:lnTo>
                <a:lnTo>
                  <a:pt x="48813" y="35262"/>
                </a:lnTo>
                <a:lnTo>
                  <a:pt x="50800" y="25400"/>
                </a:lnTo>
                <a:lnTo>
                  <a:pt x="48813" y="15537"/>
                </a:lnTo>
                <a:lnTo>
                  <a:pt x="43386" y="7461"/>
                </a:lnTo>
                <a:lnTo>
                  <a:pt x="35315" y="2004"/>
                </a:lnTo>
                <a:lnTo>
                  <a:pt x="25400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463922" y="5228590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863594" y="5273294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83799" y="5120361"/>
            <a:ext cx="2823210" cy="915035"/>
          </a:xfrm>
          <a:custGeom>
            <a:avLst/>
            <a:gdLst/>
            <a:ahLst/>
            <a:cxnLst/>
            <a:rect l="l" t="t" r="r" b="b"/>
            <a:pathLst>
              <a:path w="2823210" h="915035">
                <a:moveTo>
                  <a:pt x="256914" y="301014"/>
                </a:moveTo>
                <a:lnTo>
                  <a:pt x="258244" y="244247"/>
                </a:lnTo>
                <a:lnTo>
                  <a:pt x="294921" y="191854"/>
                </a:lnTo>
                <a:lnTo>
                  <a:pt x="325054" y="168144"/>
                </a:lnTo>
                <a:lnTo>
                  <a:pt x="362272" y="146545"/>
                </a:lnTo>
                <a:lnTo>
                  <a:pt x="405992" y="127396"/>
                </a:lnTo>
                <a:lnTo>
                  <a:pt x="455629" y="111034"/>
                </a:lnTo>
                <a:lnTo>
                  <a:pt x="510600" y="97799"/>
                </a:lnTo>
                <a:lnTo>
                  <a:pt x="570320" y="88030"/>
                </a:lnTo>
                <a:lnTo>
                  <a:pt x="634206" y="82066"/>
                </a:lnTo>
                <a:lnTo>
                  <a:pt x="683155" y="80356"/>
                </a:lnTo>
                <a:lnTo>
                  <a:pt x="731921" y="81041"/>
                </a:lnTo>
                <a:lnTo>
                  <a:pt x="780065" y="84083"/>
                </a:lnTo>
                <a:lnTo>
                  <a:pt x="827152" y="89442"/>
                </a:lnTo>
                <a:lnTo>
                  <a:pt x="872743" y="97080"/>
                </a:lnTo>
                <a:lnTo>
                  <a:pt x="916400" y="106958"/>
                </a:lnTo>
                <a:lnTo>
                  <a:pt x="946905" y="85861"/>
                </a:lnTo>
                <a:lnTo>
                  <a:pt x="983673" y="67691"/>
                </a:lnTo>
                <a:lnTo>
                  <a:pt x="1025736" y="52578"/>
                </a:lnTo>
                <a:lnTo>
                  <a:pt x="1072124" y="40652"/>
                </a:lnTo>
                <a:lnTo>
                  <a:pt x="1121870" y="32044"/>
                </a:lnTo>
                <a:lnTo>
                  <a:pt x="1174005" y="26884"/>
                </a:lnTo>
                <a:lnTo>
                  <a:pt x="1227560" y="25303"/>
                </a:lnTo>
                <a:lnTo>
                  <a:pt x="1281567" y="27430"/>
                </a:lnTo>
                <a:lnTo>
                  <a:pt x="1335057" y="33396"/>
                </a:lnTo>
                <a:lnTo>
                  <a:pt x="1387062" y="43331"/>
                </a:lnTo>
                <a:lnTo>
                  <a:pt x="1429655" y="55079"/>
                </a:lnTo>
                <a:lnTo>
                  <a:pt x="1467961" y="69493"/>
                </a:lnTo>
                <a:lnTo>
                  <a:pt x="1498768" y="47927"/>
                </a:lnTo>
                <a:lnTo>
                  <a:pt x="1537492" y="30054"/>
                </a:lnTo>
                <a:lnTo>
                  <a:pt x="1582594" y="16101"/>
                </a:lnTo>
                <a:lnTo>
                  <a:pt x="1632537" y="6295"/>
                </a:lnTo>
                <a:lnTo>
                  <a:pt x="1685785" y="865"/>
                </a:lnTo>
                <a:lnTo>
                  <a:pt x="1740799" y="38"/>
                </a:lnTo>
                <a:lnTo>
                  <a:pt x="1796042" y="4043"/>
                </a:lnTo>
                <a:lnTo>
                  <a:pt x="1849977" y="13105"/>
                </a:lnTo>
                <a:lnTo>
                  <a:pt x="1904412" y="28679"/>
                </a:lnTo>
                <a:lnTo>
                  <a:pt x="1949418" y="49300"/>
                </a:lnTo>
                <a:lnTo>
                  <a:pt x="1990144" y="31617"/>
                </a:lnTo>
                <a:lnTo>
                  <a:pt x="2036043" y="17800"/>
                </a:lnTo>
                <a:lnTo>
                  <a:pt x="2085854" y="7894"/>
                </a:lnTo>
                <a:lnTo>
                  <a:pt x="2138314" y="1945"/>
                </a:lnTo>
                <a:lnTo>
                  <a:pt x="2192162" y="0"/>
                </a:lnTo>
                <a:lnTo>
                  <a:pt x="2246137" y="2103"/>
                </a:lnTo>
                <a:lnTo>
                  <a:pt x="2298977" y="8303"/>
                </a:lnTo>
                <a:lnTo>
                  <a:pt x="2349420" y="18643"/>
                </a:lnTo>
                <a:lnTo>
                  <a:pt x="2396204" y="33171"/>
                </a:lnTo>
                <a:lnTo>
                  <a:pt x="2434772" y="50289"/>
                </a:lnTo>
                <a:lnTo>
                  <a:pt x="2488858" y="91572"/>
                </a:lnTo>
                <a:lnTo>
                  <a:pt x="2503138" y="114832"/>
                </a:lnTo>
                <a:lnTo>
                  <a:pt x="2568983" y="126005"/>
                </a:lnTo>
                <a:lnTo>
                  <a:pt x="2626705" y="142253"/>
                </a:lnTo>
                <a:lnTo>
                  <a:pt x="2675325" y="162816"/>
                </a:lnTo>
                <a:lnTo>
                  <a:pt x="2713863" y="186937"/>
                </a:lnTo>
                <a:lnTo>
                  <a:pt x="2741340" y="213855"/>
                </a:lnTo>
                <a:lnTo>
                  <a:pt x="2759194" y="273050"/>
                </a:lnTo>
                <a:lnTo>
                  <a:pt x="2747613" y="303808"/>
                </a:lnTo>
                <a:lnTo>
                  <a:pt x="2744184" y="309002"/>
                </a:lnTo>
                <a:lnTo>
                  <a:pt x="2740374" y="314111"/>
                </a:lnTo>
                <a:lnTo>
                  <a:pt x="2736183" y="319150"/>
                </a:lnTo>
                <a:lnTo>
                  <a:pt x="2731611" y="324128"/>
                </a:lnTo>
                <a:lnTo>
                  <a:pt x="2770703" y="350786"/>
                </a:lnTo>
                <a:lnTo>
                  <a:pt x="2798858" y="379101"/>
                </a:lnTo>
                <a:lnTo>
                  <a:pt x="2816243" y="408511"/>
                </a:lnTo>
                <a:lnTo>
                  <a:pt x="2823025" y="438452"/>
                </a:lnTo>
                <a:lnTo>
                  <a:pt x="2819368" y="468361"/>
                </a:lnTo>
                <a:lnTo>
                  <a:pt x="2781406" y="525832"/>
                </a:lnTo>
                <a:lnTo>
                  <a:pt x="2747432" y="552268"/>
                </a:lnTo>
                <a:lnTo>
                  <a:pt x="2703685" y="576419"/>
                </a:lnTo>
                <a:lnTo>
                  <a:pt x="2650331" y="597725"/>
                </a:lnTo>
                <a:lnTo>
                  <a:pt x="2603149" y="611685"/>
                </a:lnTo>
                <a:lnTo>
                  <a:pt x="2552525" y="622820"/>
                </a:lnTo>
                <a:lnTo>
                  <a:pt x="2499116" y="631011"/>
                </a:lnTo>
                <a:lnTo>
                  <a:pt x="2443575" y="636142"/>
                </a:lnTo>
                <a:lnTo>
                  <a:pt x="2438147" y="663137"/>
                </a:lnTo>
                <a:lnTo>
                  <a:pt x="2400046" y="712522"/>
                </a:lnTo>
                <a:lnTo>
                  <a:pt x="2330847" y="753501"/>
                </a:lnTo>
                <a:lnTo>
                  <a:pt x="2286545" y="769988"/>
                </a:lnTo>
                <a:lnTo>
                  <a:pt x="2236821" y="783354"/>
                </a:lnTo>
                <a:lnTo>
                  <a:pt x="2182459" y="793257"/>
                </a:lnTo>
                <a:lnTo>
                  <a:pt x="2124243" y="799359"/>
                </a:lnTo>
                <a:lnTo>
                  <a:pt x="2062956" y="801318"/>
                </a:lnTo>
                <a:lnTo>
                  <a:pt x="2011142" y="799559"/>
                </a:lnTo>
                <a:lnTo>
                  <a:pt x="1960578" y="794703"/>
                </a:lnTo>
                <a:lnTo>
                  <a:pt x="1911991" y="786840"/>
                </a:lnTo>
                <a:lnTo>
                  <a:pt x="1866106" y="776058"/>
                </a:lnTo>
                <a:lnTo>
                  <a:pt x="1844908" y="800876"/>
                </a:lnTo>
                <a:lnTo>
                  <a:pt x="1783207" y="844286"/>
                </a:lnTo>
                <a:lnTo>
                  <a:pt x="1744012" y="862568"/>
                </a:lnTo>
                <a:lnTo>
                  <a:pt x="1700127" y="878362"/>
                </a:lnTo>
                <a:lnTo>
                  <a:pt x="1652206" y="891512"/>
                </a:lnTo>
                <a:lnTo>
                  <a:pt x="1600904" y="901864"/>
                </a:lnTo>
                <a:lnTo>
                  <a:pt x="1546875" y="909262"/>
                </a:lnTo>
                <a:lnTo>
                  <a:pt x="1490773" y="913552"/>
                </a:lnTo>
                <a:lnTo>
                  <a:pt x="1433254" y="914578"/>
                </a:lnTo>
                <a:lnTo>
                  <a:pt x="1374970" y="912186"/>
                </a:lnTo>
                <a:lnTo>
                  <a:pt x="1316577" y="906220"/>
                </a:lnTo>
                <a:lnTo>
                  <a:pt x="1259743" y="896660"/>
                </a:lnTo>
                <a:lnTo>
                  <a:pt x="1206756" y="883826"/>
                </a:lnTo>
                <a:lnTo>
                  <a:pt x="1158322" y="867943"/>
                </a:lnTo>
                <a:lnTo>
                  <a:pt x="1115149" y="849239"/>
                </a:lnTo>
                <a:lnTo>
                  <a:pt x="1077944" y="827937"/>
                </a:lnTo>
                <a:lnTo>
                  <a:pt x="1025835" y="840059"/>
                </a:lnTo>
                <a:lnTo>
                  <a:pt x="972071" y="849249"/>
                </a:lnTo>
                <a:lnTo>
                  <a:pt x="917171" y="855564"/>
                </a:lnTo>
                <a:lnTo>
                  <a:pt x="861652" y="859062"/>
                </a:lnTo>
                <a:lnTo>
                  <a:pt x="806034" y="859799"/>
                </a:lnTo>
                <a:lnTo>
                  <a:pt x="750835" y="857832"/>
                </a:lnTo>
                <a:lnTo>
                  <a:pt x="696574" y="853220"/>
                </a:lnTo>
                <a:lnTo>
                  <a:pt x="643769" y="846019"/>
                </a:lnTo>
                <a:lnTo>
                  <a:pt x="592939" y="836286"/>
                </a:lnTo>
                <a:lnTo>
                  <a:pt x="544601" y="824078"/>
                </a:lnTo>
                <a:lnTo>
                  <a:pt x="499276" y="809454"/>
                </a:lnTo>
                <a:lnTo>
                  <a:pt x="457481" y="792469"/>
                </a:lnTo>
                <a:lnTo>
                  <a:pt x="419735" y="773182"/>
                </a:lnTo>
                <a:lnTo>
                  <a:pt x="386556" y="751649"/>
                </a:lnTo>
                <a:lnTo>
                  <a:pt x="381235" y="747635"/>
                </a:lnTo>
                <a:lnTo>
                  <a:pt x="315558" y="747698"/>
                </a:lnTo>
                <a:lnTo>
                  <a:pt x="253578" y="741412"/>
                </a:lnTo>
                <a:lnTo>
                  <a:pt x="197189" y="729436"/>
                </a:lnTo>
                <a:lnTo>
                  <a:pt x="148286" y="712430"/>
                </a:lnTo>
                <a:lnTo>
                  <a:pt x="108765" y="691053"/>
                </a:lnTo>
                <a:lnTo>
                  <a:pt x="65449" y="637818"/>
                </a:lnTo>
                <a:lnTo>
                  <a:pt x="64978" y="610501"/>
                </a:lnTo>
                <a:lnTo>
                  <a:pt x="77755" y="584083"/>
                </a:lnTo>
                <a:lnTo>
                  <a:pt x="103097" y="559482"/>
                </a:lnTo>
                <a:lnTo>
                  <a:pt x="140316" y="537615"/>
                </a:lnTo>
                <a:lnTo>
                  <a:pt x="80385" y="516838"/>
                </a:lnTo>
                <a:lnTo>
                  <a:pt x="36377" y="490710"/>
                </a:lnTo>
                <a:lnTo>
                  <a:pt x="9260" y="460868"/>
                </a:lnTo>
                <a:lnTo>
                  <a:pt x="0" y="428946"/>
                </a:lnTo>
                <a:lnTo>
                  <a:pt x="9564" y="396579"/>
                </a:lnTo>
                <a:lnTo>
                  <a:pt x="38919" y="365403"/>
                </a:lnTo>
                <a:lnTo>
                  <a:pt x="108656" y="330006"/>
                </a:lnTo>
                <a:lnTo>
                  <a:pt x="152963" y="317352"/>
                </a:lnTo>
                <a:lnTo>
                  <a:pt x="201985" y="308507"/>
                </a:lnTo>
                <a:lnTo>
                  <a:pt x="254539" y="303808"/>
                </a:lnTo>
                <a:lnTo>
                  <a:pt x="256914" y="301014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013705" y="51899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800" y="25400"/>
                </a:moveTo>
                <a:lnTo>
                  <a:pt x="48813" y="35262"/>
                </a:lnTo>
                <a:lnTo>
                  <a:pt x="43386" y="43338"/>
                </a:lnTo>
                <a:lnTo>
                  <a:pt x="35315" y="48795"/>
                </a:lnTo>
                <a:lnTo>
                  <a:pt x="25400" y="50800"/>
                </a:ln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315" y="2004"/>
                </a:lnTo>
                <a:lnTo>
                  <a:pt x="43386" y="7461"/>
                </a:lnTo>
                <a:lnTo>
                  <a:pt x="48813" y="15537"/>
                </a:lnTo>
                <a:lnTo>
                  <a:pt x="50800" y="25400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458970" y="5223636"/>
            <a:ext cx="111505" cy="1115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858640" y="5268340"/>
            <a:ext cx="162305" cy="1623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27138" y="5654421"/>
            <a:ext cx="165735" cy="17145"/>
          </a:xfrm>
          <a:custGeom>
            <a:avLst/>
            <a:gdLst/>
            <a:ahLst/>
            <a:cxnLst/>
            <a:rect l="l" t="t" r="r" b="b"/>
            <a:pathLst>
              <a:path w="165734" h="17145">
                <a:moveTo>
                  <a:pt x="165328" y="16865"/>
                </a:moveTo>
                <a:lnTo>
                  <a:pt x="122177" y="16896"/>
                </a:lnTo>
                <a:lnTo>
                  <a:pt x="79754" y="14047"/>
                </a:lnTo>
                <a:lnTo>
                  <a:pt x="38785" y="8391"/>
                </a:lnTo>
                <a:lnTo>
                  <a:pt x="0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065999" y="5855906"/>
            <a:ext cx="72390" cy="8255"/>
          </a:xfrm>
          <a:custGeom>
            <a:avLst/>
            <a:gdLst/>
            <a:ahLst/>
            <a:cxnLst/>
            <a:rect l="l" t="t" r="r" b="b"/>
            <a:pathLst>
              <a:path w="72390" h="8254">
                <a:moveTo>
                  <a:pt x="72326" y="0"/>
                </a:moveTo>
                <a:lnTo>
                  <a:pt x="54724" y="2801"/>
                </a:lnTo>
                <a:lnTo>
                  <a:pt x="36763" y="5086"/>
                </a:lnTo>
                <a:lnTo>
                  <a:pt x="18501" y="6847"/>
                </a:lnTo>
                <a:lnTo>
                  <a:pt x="0" y="8077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718055" y="5907785"/>
            <a:ext cx="43815" cy="36830"/>
          </a:xfrm>
          <a:custGeom>
            <a:avLst/>
            <a:gdLst/>
            <a:ahLst/>
            <a:cxnLst/>
            <a:rect l="l" t="t" r="r" b="b"/>
            <a:pathLst>
              <a:path w="43814" h="36829">
                <a:moveTo>
                  <a:pt x="43561" y="36829"/>
                </a:moveTo>
                <a:lnTo>
                  <a:pt x="30968" y="28017"/>
                </a:lnTo>
                <a:lnTo>
                  <a:pt x="19494" y="18929"/>
                </a:lnTo>
                <a:lnTo>
                  <a:pt x="9163" y="9583"/>
                </a:lnTo>
                <a:lnTo>
                  <a:pt x="0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550160" y="5852769"/>
            <a:ext cx="17780" cy="40640"/>
          </a:xfrm>
          <a:custGeom>
            <a:avLst/>
            <a:gdLst/>
            <a:ahLst/>
            <a:cxnLst/>
            <a:rect l="l" t="t" r="r" b="b"/>
            <a:pathLst>
              <a:path w="17780" h="40639">
                <a:moveTo>
                  <a:pt x="17398" y="0"/>
                </a:moveTo>
                <a:lnTo>
                  <a:pt x="14876" y="10245"/>
                </a:lnTo>
                <a:lnTo>
                  <a:pt x="11128" y="20410"/>
                </a:lnTo>
                <a:lnTo>
                  <a:pt x="6165" y="30473"/>
                </a:lnTo>
                <a:lnTo>
                  <a:pt x="0" y="40411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908680" y="5598121"/>
            <a:ext cx="221995" cy="1609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319653" y="5442203"/>
            <a:ext cx="94615" cy="57150"/>
          </a:xfrm>
          <a:custGeom>
            <a:avLst/>
            <a:gdLst/>
            <a:ahLst/>
            <a:cxnLst/>
            <a:rect l="l" t="t" r="r" b="b"/>
            <a:pathLst>
              <a:path w="94614" h="57150">
                <a:moveTo>
                  <a:pt x="94487" y="0"/>
                </a:moveTo>
                <a:lnTo>
                  <a:pt x="76527" y="15904"/>
                </a:lnTo>
                <a:lnTo>
                  <a:pt x="54625" y="30749"/>
                </a:lnTo>
                <a:lnTo>
                  <a:pt x="29033" y="44380"/>
                </a:lnTo>
                <a:lnTo>
                  <a:pt x="0" y="56642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187319" y="5232019"/>
            <a:ext cx="5080" cy="27305"/>
          </a:xfrm>
          <a:custGeom>
            <a:avLst/>
            <a:gdLst/>
            <a:ahLst/>
            <a:cxnLst/>
            <a:rect l="l" t="t" r="r" b="b"/>
            <a:pathLst>
              <a:path w="5080" h="27304">
                <a:moveTo>
                  <a:pt x="0" y="0"/>
                </a:moveTo>
                <a:lnTo>
                  <a:pt x="2383" y="6669"/>
                </a:lnTo>
                <a:lnTo>
                  <a:pt x="4016" y="13350"/>
                </a:lnTo>
                <a:lnTo>
                  <a:pt x="4911" y="20056"/>
                </a:lnTo>
                <a:lnTo>
                  <a:pt x="5080" y="26796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583942" y="5166740"/>
            <a:ext cx="48895" cy="34290"/>
          </a:xfrm>
          <a:custGeom>
            <a:avLst/>
            <a:gdLst/>
            <a:ahLst/>
            <a:cxnLst/>
            <a:rect l="l" t="t" r="r" b="b"/>
            <a:pathLst>
              <a:path w="48894" h="34289">
                <a:moveTo>
                  <a:pt x="0" y="34162"/>
                </a:moveTo>
                <a:lnTo>
                  <a:pt x="9971" y="25020"/>
                </a:lnTo>
                <a:lnTo>
                  <a:pt x="21383" y="16271"/>
                </a:lnTo>
                <a:lnTo>
                  <a:pt x="34200" y="7927"/>
                </a:lnTo>
                <a:lnTo>
                  <a:pt x="48387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131186" y="5187696"/>
            <a:ext cx="23495" cy="29845"/>
          </a:xfrm>
          <a:custGeom>
            <a:avLst/>
            <a:gdLst/>
            <a:ahLst/>
            <a:cxnLst/>
            <a:rect l="l" t="t" r="r" b="b"/>
            <a:pathLst>
              <a:path w="23494" h="29845">
                <a:moveTo>
                  <a:pt x="0" y="29463"/>
                </a:moveTo>
                <a:lnTo>
                  <a:pt x="4331" y="21842"/>
                </a:lnTo>
                <a:lnTo>
                  <a:pt x="9699" y="14398"/>
                </a:lnTo>
                <a:lnTo>
                  <a:pt x="16091" y="7121"/>
                </a:lnTo>
                <a:lnTo>
                  <a:pt x="23494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599819" y="5227065"/>
            <a:ext cx="85090" cy="28575"/>
          </a:xfrm>
          <a:custGeom>
            <a:avLst/>
            <a:gdLst/>
            <a:ahLst/>
            <a:cxnLst/>
            <a:rect l="l" t="t" r="r" b="b"/>
            <a:pathLst>
              <a:path w="85089" h="28575">
                <a:moveTo>
                  <a:pt x="0" y="0"/>
                </a:moveTo>
                <a:lnTo>
                  <a:pt x="22685" y="6286"/>
                </a:lnTo>
                <a:lnTo>
                  <a:pt x="44418" y="13144"/>
                </a:lnTo>
                <a:lnTo>
                  <a:pt x="65150" y="20573"/>
                </a:lnTo>
                <a:lnTo>
                  <a:pt x="84836" y="28574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940714" y="5421376"/>
            <a:ext cx="15240" cy="30480"/>
          </a:xfrm>
          <a:custGeom>
            <a:avLst/>
            <a:gdLst/>
            <a:ahLst/>
            <a:cxnLst/>
            <a:rect l="l" t="t" r="r" b="b"/>
            <a:pathLst>
              <a:path w="15240" h="30479">
                <a:moveTo>
                  <a:pt x="14808" y="29971"/>
                </a:moveTo>
                <a:lnTo>
                  <a:pt x="10101" y="22592"/>
                </a:lnTo>
                <a:lnTo>
                  <a:pt x="6061" y="15128"/>
                </a:lnTo>
                <a:lnTo>
                  <a:pt x="2692" y="7594"/>
                </a:lnTo>
                <a:lnTo>
                  <a:pt x="0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1302511" y="5105653"/>
            <a:ext cx="1384935" cy="8451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82245" marR="5080" indent="-170180">
              <a:lnSpc>
                <a:spcPct val="102000"/>
              </a:lnSpc>
              <a:spcBef>
                <a:spcPts val="65"/>
              </a:spcBef>
            </a:pPr>
            <a:r>
              <a:rPr sz="2650" spc="15" dirty="0">
                <a:solidFill>
                  <a:srgbClr val="FFFFFF"/>
                </a:solidFill>
                <a:latin typeface="PMingLiU" panose="02020500000000000000" charset="-120"/>
                <a:cs typeface="PMingLiU" panose="02020500000000000000" charset="-120"/>
              </a:rPr>
              <a:t>编译的各 </a:t>
            </a:r>
            <a:r>
              <a:rPr sz="2650" spc="25" dirty="0">
                <a:solidFill>
                  <a:srgbClr val="FFFFFF"/>
                </a:solidFill>
                <a:latin typeface="PMingLiU" panose="02020500000000000000" charset="-120"/>
                <a:cs typeface="PMingLiU" panose="02020500000000000000" charset="-120"/>
              </a:rPr>
              <a:t>个阶段</a:t>
            </a:r>
            <a:endParaRPr sz="2650">
              <a:latin typeface="PMingLiU" panose="02020500000000000000" charset="-120"/>
              <a:cs typeface="PMingLiU" panose="02020500000000000000" charset="-120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2017/9/25</a:t>
            </a:r>
            <a:endParaRPr spc="-5" dirty="0"/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61" name="object 61"/>
          <p:cNvSpPr txBox="1"/>
          <p:nvPr/>
        </p:nvSpPr>
        <p:spPr>
          <a:xfrm>
            <a:off x="6172200" y="5935471"/>
            <a:ext cx="1384935" cy="433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50" spc="25" dirty="0">
                <a:solidFill>
                  <a:srgbClr val="CC3300"/>
                </a:solidFill>
                <a:latin typeface="PMingLiU" panose="02020500000000000000" charset="-120"/>
                <a:cs typeface="PMingLiU" panose="02020500000000000000" charset="-120"/>
              </a:rPr>
              <a:t>目标程序</a:t>
            </a:r>
            <a:endParaRPr sz="2650">
              <a:latin typeface="PMingLiU" panose="02020500000000000000" charset="-120"/>
              <a:cs typeface="PMingLiU" panose="02020500000000000000" charset="-12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980" y="5715380"/>
            <a:ext cx="6477000" cy="457200"/>
          </a:xfrm>
          <a:custGeom>
            <a:avLst/>
            <a:gdLst/>
            <a:ahLst/>
            <a:cxnLst/>
            <a:rect l="l" t="t" r="r" b="b"/>
            <a:pathLst>
              <a:path w="6477000" h="457200">
                <a:moveTo>
                  <a:pt x="6400800" y="0"/>
                </a:moveTo>
                <a:lnTo>
                  <a:pt x="76200" y="0"/>
                </a:ln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0" y="381000"/>
                </a:lnTo>
                <a:lnTo>
                  <a:pt x="5987" y="410662"/>
                </a:lnTo>
                <a:lnTo>
                  <a:pt x="22317" y="434882"/>
                </a:lnTo>
                <a:lnTo>
                  <a:pt x="46537" y="451212"/>
                </a:lnTo>
                <a:lnTo>
                  <a:pt x="76200" y="457200"/>
                </a:lnTo>
                <a:lnTo>
                  <a:pt x="6400800" y="457200"/>
                </a:lnTo>
                <a:lnTo>
                  <a:pt x="6430440" y="451212"/>
                </a:lnTo>
                <a:lnTo>
                  <a:pt x="6454663" y="434882"/>
                </a:lnTo>
                <a:lnTo>
                  <a:pt x="6471005" y="410662"/>
                </a:lnTo>
                <a:lnTo>
                  <a:pt x="6477000" y="381000"/>
                </a:lnTo>
                <a:lnTo>
                  <a:pt x="6477000" y="76200"/>
                </a:lnTo>
                <a:lnTo>
                  <a:pt x="6471005" y="46537"/>
                </a:lnTo>
                <a:lnTo>
                  <a:pt x="6454663" y="22317"/>
                </a:lnTo>
                <a:lnTo>
                  <a:pt x="6430440" y="5987"/>
                </a:lnTo>
                <a:lnTo>
                  <a:pt x="64008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90980" y="5715380"/>
            <a:ext cx="6477000" cy="457200"/>
          </a:xfrm>
          <a:custGeom>
            <a:avLst/>
            <a:gdLst/>
            <a:ahLst/>
            <a:cxnLst/>
            <a:rect l="l" t="t" r="r" b="b"/>
            <a:pathLst>
              <a:path w="6477000" h="4572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6400800" y="0"/>
                </a:lnTo>
                <a:lnTo>
                  <a:pt x="6430440" y="5987"/>
                </a:lnTo>
                <a:lnTo>
                  <a:pt x="6454663" y="22317"/>
                </a:lnTo>
                <a:lnTo>
                  <a:pt x="6471005" y="46537"/>
                </a:lnTo>
                <a:lnTo>
                  <a:pt x="6477000" y="76200"/>
                </a:lnTo>
                <a:lnTo>
                  <a:pt x="6477000" y="381000"/>
                </a:lnTo>
                <a:lnTo>
                  <a:pt x="6471005" y="410662"/>
                </a:lnTo>
                <a:lnTo>
                  <a:pt x="6454663" y="434882"/>
                </a:lnTo>
                <a:lnTo>
                  <a:pt x="6430440" y="451212"/>
                </a:lnTo>
                <a:lnTo>
                  <a:pt x="6400800" y="457200"/>
                </a:lnTo>
                <a:lnTo>
                  <a:pt x="76200" y="457200"/>
                </a:lnTo>
                <a:lnTo>
                  <a:pt x="46537" y="451212"/>
                </a:lnTo>
                <a:lnTo>
                  <a:pt x="22317" y="434882"/>
                </a:lnTo>
                <a:lnTo>
                  <a:pt x="5987" y="410662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5301" y="695705"/>
            <a:ext cx="60458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000000"/>
                </a:solidFill>
              </a:rPr>
              <a:t>词法</a:t>
            </a:r>
            <a:r>
              <a:rPr spc="-15" dirty="0">
                <a:solidFill>
                  <a:srgbClr val="000000"/>
                </a:solidFill>
              </a:rPr>
              <a:t>分析</a:t>
            </a:r>
            <a:r>
              <a:rPr sz="40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4000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Lexical</a:t>
            </a:r>
            <a:r>
              <a:rPr sz="4000" i="1" spc="-16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i="1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Analysis</a:t>
            </a:r>
            <a:r>
              <a:rPr sz="4000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66189" y="2950717"/>
            <a:ext cx="433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sz="2400" b="1" spc="-5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24580" y="4134230"/>
            <a:ext cx="1447800" cy="467359"/>
          </a:xfrm>
          <a:custGeom>
            <a:avLst/>
            <a:gdLst/>
            <a:ahLst/>
            <a:cxnLst/>
            <a:rect l="l" t="t" r="r" b="b"/>
            <a:pathLst>
              <a:path w="1447800" h="467360">
                <a:moveTo>
                  <a:pt x="0" y="467106"/>
                </a:moveTo>
                <a:lnTo>
                  <a:pt x="1447799" y="467106"/>
                </a:lnTo>
                <a:lnTo>
                  <a:pt x="1447799" y="0"/>
                </a:lnTo>
                <a:lnTo>
                  <a:pt x="0" y="0"/>
                </a:lnTo>
                <a:lnTo>
                  <a:pt x="0" y="467106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281553" y="3276980"/>
            <a:ext cx="610235" cy="842010"/>
          </a:xfrm>
          <a:custGeom>
            <a:avLst/>
            <a:gdLst/>
            <a:ahLst/>
            <a:cxnLst/>
            <a:rect l="l" t="t" r="r" b="b"/>
            <a:pathLst>
              <a:path w="610235" h="842010">
                <a:moveTo>
                  <a:pt x="49733" y="58061"/>
                </a:moveTo>
                <a:lnTo>
                  <a:pt x="39415" y="65513"/>
                </a:lnTo>
                <a:lnTo>
                  <a:pt x="599821" y="841883"/>
                </a:lnTo>
                <a:lnTo>
                  <a:pt x="610235" y="834517"/>
                </a:lnTo>
                <a:lnTo>
                  <a:pt x="49733" y="58061"/>
                </a:lnTo>
                <a:close/>
              </a:path>
              <a:path w="610235" h="842010">
                <a:moveTo>
                  <a:pt x="0" y="0"/>
                </a:moveTo>
                <a:lnTo>
                  <a:pt x="13716" y="84074"/>
                </a:lnTo>
                <a:lnTo>
                  <a:pt x="39415" y="65513"/>
                </a:lnTo>
                <a:lnTo>
                  <a:pt x="32004" y="55245"/>
                </a:lnTo>
                <a:lnTo>
                  <a:pt x="42291" y="47752"/>
                </a:lnTo>
                <a:lnTo>
                  <a:pt x="64007" y="47752"/>
                </a:lnTo>
                <a:lnTo>
                  <a:pt x="75437" y="39497"/>
                </a:lnTo>
                <a:lnTo>
                  <a:pt x="0" y="0"/>
                </a:lnTo>
                <a:close/>
              </a:path>
              <a:path w="610235" h="842010">
                <a:moveTo>
                  <a:pt x="42291" y="47752"/>
                </a:moveTo>
                <a:lnTo>
                  <a:pt x="32004" y="55245"/>
                </a:lnTo>
                <a:lnTo>
                  <a:pt x="39415" y="65513"/>
                </a:lnTo>
                <a:lnTo>
                  <a:pt x="49733" y="58061"/>
                </a:lnTo>
                <a:lnTo>
                  <a:pt x="42291" y="47752"/>
                </a:lnTo>
                <a:close/>
              </a:path>
              <a:path w="610235" h="842010">
                <a:moveTo>
                  <a:pt x="64007" y="47752"/>
                </a:moveTo>
                <a:lnTo>
                  <a:pt x="42291" y="47752"/>
                </a:lnTo>
                <a:lnTo>
                  <a:pt x="49733" y="58061"/>
                </a:lnTo>
                <a:lnTo>
                  <a:pt x="64007" y="47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880865" y="3284601"/>
            <a:ext cx="405765" cy="833755"/>
          </a:xfrm>
          <a:custGeom>
            <a:avLst/>
            <a:gdLst/>
            <a:ahLst/>
            <a:cxnLst/>
            <a:rect l="l" t="t" r="r" b="b"/>
            <a:pathLst>
              <a:path w="405764" h="833754">
                <a:moveTo>
                  <a:pt x="365583" y="65966"/>
                </a:moveTo>
                <a:lnTo>
                  <a:pt x="0" y="827786"/>
                </a:lnTo>
                <a:lnTo>
                  <a:pt x="11430" y="833374"/>
                </a:lnTo>
                <a:lnTo>
                  <a:pt x="377001" y="71454"/>
                </a:lnTo>
                <a:lnTo>
                  <a:pt x="365583" y="65966"/>
                </a:lnTo>
                <a:close/>
              </a:path>
              <a:path w="405764" h="833754">
                <a:moveTo>
                  <a:pt x="405134" y="54483"/>
                </a:moveTo>
                <a:lnTo>
                  <a:pt x="371094" y="54483"/>
                </a:lnTo>
                <a:lnTo>
                  <a:pt x="382524" y="59944"/>
                </a:lnTo>
                <a:lnTo>
                  <a:pt x="377001" y="71454"/>
                </a:lnTo>
                <a:lnTo>
                  <a:pt x="405638" y="85216"/>
                </a:lnTo>
                <a:lnTo>
                  <a:pt x="405134" y="54483"/>
                </a:lnTo>
                <a:close/>
              </a:path>
              <a:path w="405764" h="833754">
                <a:moveTo>
                  <a:pt x="371094" y="54483"/>
                </a:moveTo>
                <a:lnTo>
                  <a:pt x="365583" y="65966"/>
                </a:lnTo>
                <a:lnTo>
                  <a:pt x="377001" y="71454"/>
                </a:lnTo>
                <a:lnTo>
                  <a:pt x="382524" y="59944"/>
                </a:lnTo>
                <a:lnTo>
                  <a:pt x="371094" y="54483"/>
                </a:lnTo>
                <a:close/>
              </a:path>
              <a:path w="405764" h="833754">
                <a:moveTo>
                  <a:pt x="404241" y="0"/>
                </a:moveTo>
                <a:lnTo>
                  <a:pt x="336931" y="52197"/>
                </a:lnTo>
                <a:lnTo>
                  <a:pt x="365583" y="65966"/>
                </a:lnTo>
                <a:lnTo>
                  <a:pt x="371094" y="54483"/>
                </a:lnTo>
                <a:lnTo>
                  <a:pt x="405134" y="54483"/>
                </a:lnTo>
                <a:lnTo>
                  <a:pt x="4042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882771" y="3276980"/>
            <a:ext cx="1101090" cy="843280"/>
          </a:xfrm>
          <a:custGeom>
            <a:avLst/>
            <a:gdLst/>
            <a:ahLst/>
            <a:cxnLst/>
            <a:rect l="l" t="t" r="r" b="b"/>
            <a:pathLst>
              <a:path w="1101089" h="843279">
                <a:moveTo>
                  <a:pt x="1036649" y="41231"/>
                </a:moveTo>
                <a:lnTo>
                  <a:pt x="0" y="833120"/>
                </a:lnTo>
                <a:lnTo>
                  <a:pt x="7619" y="843280"/>
                </a:lnTo>
                <a:lnTo>
                  <a:pt x="1044339" y="51308"/>
                </a:lnTo>
                <a:lnTo>
                  <a:pt x="1036649" y="41231"/>
                </a:lnTo>
                <a:close/>
              </a:path>
              <a:path w="1101089" h="843279">
                <a:moveTo>
                  <a:pt x="1084687" y="33528"/>
                </a:moveTo>
                <a:lnTo>
                  <a:pt x="1046733" y="33528"/>
                </a:lnTo>
                <a:lnTo>
                  <a:pt x="1054480" y="43561"/>
                </a:lnTo>
                <a:lnTo>
                  <a:pt x="1044339" y="51308"/>
                </a:lnTo>
                <a:lnTo>
                  <a:pt x="1063625" y="76581"/>
                </a:lnTo>
                <a:lnTo>
                  <a:pt x="1084687" y="33528"/>
                </a:lnTo>
                <a:close/>
              </a:path>
              <a:path w="1101089" h="843279">
                <a:moveTo>
                  <a:pt x="1046733" y="33528"/>
                </a:moveTo>
                <a:lnTo>
                  <a:pt x="1036649" y="41231"/>
                </a:lnTo>
                <a:lnTo>
                  <a:pt x="1044339" y="51308"/>
                </a:lnTo>
                <a:lnTo>
                  <a:pt x="1054480" y="43561"/>
                </a:lnTo>
                <a:lnTo>
                  <a:pt x="1046733" y="33528"/>
                </a:lnTo>
                <a:close/>
              </a:path>
              <a:path w="1101089" h="843279">
                <a:moveTo>
                  <a:pt x="1101089" y="0"/>
                </a:moveTo>
                <a:lnTo>
                  <a:pt x="1017396" y="16002"/>
                </a:lnTo>
                <a:lnTo>
                  <a:pt x="1036649" y="41231"/>
                </a:lnTo>
                <a:lnTo>
                  <a:pt x="1046733" y="33528"/>
                </a:lnTo>
                <a:lnTo>
                  <a:pt x="1084687" y="33528"/>
                </a:lnTo>
                <a:lnTo>
                  <a:pt x="11010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883786" y="3276980"/>
            <a:ext cx="1668145" cy="843915"/>
          </a:xfrm>
          <a:custGeom>
            <a:avLst/>
            <a:gdLst/>
            <a:ahLst/>
            <a:cxnLst/>
            <a:rect l="l" t="t" r="r" b="b"/>
            <a:pathLst>
              <a:path w="1668145" h="843914">
                <a:moveTo>
                  <a:pt x="1596820" y="28589"/>
                </a:moveTo>
                <a:lnTo>
                  <a:pt x="0" y="832485"/>
                </a:lnTo>
                <a:lnTo>
                  <a:pt x="5587" y="843915"/>
                </a:lnTo>
                <a:lnTo>
                  <a:pt x="1602518" y="39901"/>
                </a:lnTo>
                <a:lnTo>
                  <a:pt x="1596820" y="28589"/>
                </a:lnTo>
                <a:close/>
              </a:path>
              <a:path w="1668145" h="843914">
                <a:moveTo>
                  <a:pt x="1650725" y="22860"/>
                </a:moveTo>
                <a:lnTo>
                  <a:pt x="1608201" y="22860"/>
                </a:lnTo>
                <a:lnTo>
                  <a:pt x="1613915" y="34163"/>
                </a:lnTo>
                <a:lnTo>
                  <a:pt x="1602518" y="39901"/>
                </a:lnTo>
                <a:lnTo>
                  <a:pt x="1616837" y="68326"/>
                </a:lnTo>
                <a:lnTo>
                  <a:pt x="1650725" y="22860"/>
                </a:lnTo>
                <a:close/>
              </a:path>
              <a:path w="1668145" h="843914">
                <a:moveTo>
                  <a:pt x="1608201" y="22860"/>
                </a:moveTo>
                <a:lnTo>
                  <a:pt x="1596820" y="28589"/>
                </a:lnTo>
                <a:lnTo>
                  <a:pt x="1602518" y="39901"/>
                </a:lnTo>
                <a:lnTo>
                  <a:pt x="1613915" y="34163"/>
                </a:lnTo>
                <a:lnTo>
                  <a:pt x="1608201" y="22860"/>
                </a:lnTo>
                <a:close/>
              </a:path>
              <a:path w="1668145" h="843914">
                <a:moveTo>
                  <a:pt x="1667764" y="0"/>
                </a:moveTo>
                <a:lnTo>
                  <a:pt x="1582547" y="254"/>
                </a:lnTo>
                <a:lnTo>
                  <a:pt x="1596820" y="28589"/>
                </a:lnTo>
                <a:lnTo>
                  <a:pt x="1608201" y="22860"/>
                </a:lnTo>
                <a:lnTo>
                  <a:pt x="1650725" y="22860"/>
                </a:lnTo>
                <a:lnTo>
                  <a:pt x="16677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884295" y="3269360"/>
            <a:ext cx="2136140" cy="852169"/>
          </a:xfrm>
          <a:custGeom>
            <a:avLst/>
            <a:gdLst/>
            <a:ahLst/>
            <a:cxnLst/>
            <a:rect l="l" t="t" r="r" b="b"/>
            <a:pathLst>
              <a:path w="2136140" h="852170">
                <a:moveTo>
                  <a:pt x="2062618" y="29527"/>
                </a:moveTo>
                <a:lnTo>
                  <a:pt x="0" y="839851"/>
                </a:lnTo>
                <a:lnTo>
                  <a:pt x="4571" y="851788"/>
                </a:lnTo>
                <a:lnTo>
                  <a:pt x="2067255" y="41363"/>
                </a:lnTo>
                <a:lnTo>
                  <a:pt x="2062618" y="29527"/>
                </a:lnTo>
                <a:close/>
              </a:path>
              <a:path w="2136140" h="852170">
                <a:moveTo>
                  <a:pt x="2120344" y="24891"/>
                </a:moveTo>
                <a:lnTo>
                  <a:pt x="2074417" y="24891"/>
                </a:lnTo>
                <a:lnTo>
                  <a:pt x="2079116" y="36702"/>
                </a:lnTo>
                <a:lnTo>
                  <a:pt x="2067255" y="41363"/>
                </a:lnTo>
                <a:lnTo>
                  <a:pt x="2078863" y="70992"/>
                </a:lnTo>
                <a:lnTo>
                  <a:pt x="2120344" y="24891"/>
                </a:lnTo>
                <a:close/>
              </a:path>
              <a:path w="2136140" h="852170">
                <a:moveTo>
                  <a:pt x="2074417" y="24891"/>
                </a:moveTo>
                <a:lnTo>
                  <a:pt x="2062618" y="29527"/>
                </a:lnTo>
                <a:lnTo>
                  <a:pt x="2067255" y="41363"/>
                </a:lnTo>
                <a:lnTo>
                  <a:pt x="2079116" y="36702"/>
                </a:lnTo>
                <a:lnTo>
                  <a:pt x="2074417" y="24891"/>
                </a:lnTo>
                <a:close/>
              </a:path>
              <a:path w="2136140" h="852170">
                <a:moveTo>
                  <a:pt x="2051050" y="0"/>
                </a:moveTo>
                <a:lnTo>
                  <a:pt x="2062618" y="29527"/>
                </a:lnTo>
                <a:lnTo>
                  <a:pt x="2074417" y="24891"/>
                </a:lnTo>
                <a:lnTo>
                  <a:pt x="2120344" y="24891"/>
                </a:lnTo>
                <a:lnTo>
                  <a:pt x="2135885" y="7619"/>
                </a:lnTo>
                <a:lnTo>
                  <a:pt x="2051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884676" y="3201035"/>
            <a:ext cx="2777490" cy="920750"/>
          </a:xfrm>
          <a:custGeom>
            <a:avLst/>
            <a:gdLst/>
            <a:ahLst/>
            <a:cxnLst/>
            <a:rect l="l" t="t" r="r" b="b"/>
            <a:pathLst>
              <a:path w="2777490" h="920750">
                <a:moveTo>
                  <a:pt x="2702694" y="30205"/>
                </a:moveTo>
                <a:lnTo>
                  <a:pt x="0" y="908050"/>
                </a:lnTo>
                <a:lnTo>
                  <a:pt x="3810" y="920241"/>
                </a:lnTo>
                <a:lnTo>
                  <a:pt x="2706606" y="42278"/>
                </a:lnTo>
                <a:lnTo>
                  <a:pt x="2702694" y="30205"/>
                </a:lnTo>
                <a:close/>
              </a:path>
              <a:path w="2777490" h="920750">
                <a:moveTo>
                  <a:pt x="2763318" y="26288"/>
                </a:moveTo>
                <a:lnTo>
                  <a:pt x="2714752" y="26288"/>
                </a:lnTo>
                <a:lnTo>
                  <a:pt x="2718689" y="38353"/>
                </a:lnTo>
                <a:lnTo>
                  <a:pt x="2706606" y="42278"/>
                </a:lnTo>
                <a:lnTo>
                  <a:pt x="2716403" y="72516"/>
                </a:lnTo>
                <a:lnTo>
                  <a:pt x="2763318" y="26288"/>
                </a:lnTo>
                <a:close/>
              </a:path>
              <a:path w="2777490" h="920750">
                <a:moveTo>
                  <a:pt x="2714752" y="26288"/>
                </a:moveTo>
                <a:lnTo>
                  <a:pt x="2702694" y="30205"/>
                </a:lnTo>
                <a:lnTo>
                  <a:pt x="2706606" y="42278"/>
                </a:lnTo>
                <a:lnTo>
                  <a:pt x="2718689" y="38353"/>
                </a:lnTo>
                <a:lnTo>
                  <a:pt x="2714752" y="26288"/>
                </a:lnTo>
                <a:close/>
              </a:path>
              <a:path w="2777490" h="920750">
                <a:moveTo>
                  <a:pt x="2692907" y="0"/>
                </a:moveTo>
                <a:lnTo>
                  <a:pt x="2702694" y="30205"/>
                </a:lnTo>
                <a:lnTo>
                  <a:pt x="2714752" y="26288"/>
                </a:lnTo>
                <a:lnTo>
                  <a:pt x="2763318" y="26288"/>
                </a:lnTo>
                <a:lnTo>
                  <a:pt x="2777108" y="12700"/>
                </a:lnTo>
                <a:lnTo>
                  <a:pt x="26929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961129" y="3260471"/>
            <a:ext cx="3049905" cy="861060"/>
          </a:xfrm>
          <a:custGeom>
            <a:avLst/>
            <a:gdLst/>
            <a:ahLst/>
            <a:cxnLst/>
            <a:rect l="l" t="t" r="r" b="b"/>
            <a:pathLst>
              <a:path w="3049904" h="861060">
                <a:moveTo>
                  <a:pt x="2974491" y="30559"/>
                </a:moveTo>
                <a:lnTo>
                  <a:pt x="0" y="848613"/>
                </a:lnTo>
                <a:lnTo>
                  <a:pt x="3302" y="860805"/>
                </a:lnTo>
                <a:lnTo>
                  <a:pt x="2977874" y="42855"/>
                </a:lnTo>
                <a:lnTo>
                  <a:pt x="2974491" y="30559"/>
                </a:lnTo>
                <a:close/>
              </a:path>
              <a:path w="3049904" h="861060">
                <a:moveTo>
                  <a:pt x="3037768" y="27177"/>
                </a:moveTo>
                <a:lnTo>
                  <a:pt x="2986786" y="27177"/>
                </a:lnTo>
                <a:lnTo>
                  <a:pt x="2990088" y="39496"/>
                </a:lnTo>
                <a:lnTo>
                  <a:pt x="2977874" y="42855"/>
                </a:lnTo>
                <a:lnTo>
                  <a:pt x="2986278" y="73405"/>
                </a:lnTo>
                <a:lnTo>
                  <a:pt x="3037768" y="27177"/>
                </a:lnTo>
                <a:close/>
              </a:path>
              <a:path w="3049904" h="861060">
                <a:moveTo>
                  <a:pt x="2986786" y="27177"/>
                </a:moveTo>
                <a:lnTo>
                  <a:pt x="2974491" y="30559"/>
                </a:lnTo>
                <a:lnTo>
                  <a:pt x="2977874" y="42855"/>
                </a:lnTo>
                <a:lnTo>
                  <a:pt x="2990088" y="39496"/>
                </a:lnTo>
                <a:lnTo>
                  <a:pt x="2986786" y="27177"/>
                </a:lnTo>
                <a:close/>
              </a:path>
              <a:path w="3049904" h="861060">
                <a:moveTo>
                  <a:pt x="2966085" y="0"/>
                </a:moveTo>
                <a:lnTo>
                  <a:pt x="2974491" y="30559"/>
                </a:lnTo>
                <a:lnTo>
                  <a:pt x="2986786" y="27177"/>
                </a:lnTo>
                <a:lnTo>
                  <a:pt x="3037768" y="27177"/>
                </a:lnTo>
                <a:lnTo>
                  <a:pt x="3049651" y="16509"/>
                </a:lnTo>
                <a:lnTo>
                  <a:pt x="29660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846323" y="2918205"/>
            <a:ext cx="4366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0010" algn="l"/>
                <a:tab pos="1828800" algn="l"/>
                <a:tab pos="2741295" algn="l"/>
                <a:tab pos="3067050" algn="l"/>
                <a:tab pos="3819525" algn="l"/>
              </a:tabLst>
            </a:pPr>
            <a:r>
              <a:rPr sz="2400" b="1" spc="-5" dirty="0">
                <a:solidFill>
                  <a:srgbClr val="FF5050"/>
                </a:solidFill>
                <a:latin typeface="Times New Roman" panose="02020603050405020304"/>
                <a:cs typeface="Times New Roman" panose="02020603050405020304"/>
              </a:rPr>
              <a:t>position	</a:t>
            </a:r>
            <a:r>
              <a:rPr sz="2400" b="1" dirty="0">
                <a:solidFill>
                  <a:srgbClr val="FF5050"/>
                </a:solidFill>
                <a:latin typeface="Times New Roman" panose="02020603050405020304"/>
                <a:cs typeface="Times New Roman" panose="02020603050405020304"/>
              </a:rPr>
              <a:t>=	</a:t>
            </a:r>
            <a:r>
              <a:rPr sz="2400" b="1" spc="-5" dirty="0">
                <a:solidFill>
                  <a:srgbClr val="FF5050"/>
                </a:solidFill>
                <a:latin typeface="Times New Roman" panose="02020603050405020304"/>
                <a:cs typeface="Times New Roman" panose="02020603050405020304"/>
              </a:rPr>
              <a:t>initial	+	rate	*</a:t>
            </a:r>
            <a:r>
              <a:rPr sz="2400" b="1" spc="-75" dirty="0">
                <a:solidFill>
                  <a:srgbClr val="FF505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FF5050"/>
                </a:solidFill>
                <a:latin typeface="Times New Roman" panose="02020603050405020304"/>
                <a:cs typeface="Times New Roman" panose="02020603050405020304"/>
              </a:rPr>
              <a:t>60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791580" y="4115180"/>
            <a:ext cx="1752600" cy="467359"/>
          </a:xfrm>
          <a:custGeom>
            <a:avLst/>
            <a:gdLst/>
            <a:ahLst/>
            <a:cxnLst/>
            <a:rect l="l" t="t" r="r" b="b"/>
            <a:pathLst>
              <a:path w="1752600" h="467360">
                <a:moveTo>
                  <a:pt x="0" y="467106"/>
                </a:moveTo>
                <a:lnTo>
                  <a:pt x="1752600" y="467106"/>
                </a:lnTo>
                <a:lnTo>
                  <a:pt x="1752600" y="0"/>
                </a:lnTo>
                <a:lnTo>
                  <a:pt x="0" y="0"/>
                </a:lnTo>
                <a:lnTo>
                  <a:pt x="0" y="467106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788027" y="4280153"/>
            <a:ext cx="838200" cy="171450"/>
          </a:xfrm>
          <a:custGeom>
            <a:avLst/>
            <a:gdLst/>
            <a:ahLst/>
            <a:cxnLst/>
            <a:rect l="l" t="t" r="r" b="b"/>
            <a:pathLst>
              <a:path w="838200" h="171450">
                <a:moveTo>
                  <a:pt x="666750" y="0"/>
                </a:moveTo>
                <a:lnTo>
                  <a:pt x="666750" y="171450"/>
                </a:lnTo>
                <a:lnTo>
                  <a:pt x="781050" y="114300"/>
                </a:lnTo>
                <a:lnTo>
                  <a:pt x="695325" y="114300"/>
                </a:lnTo>
                <a:lnTo>
                  <a:pt x="695325" y="57150"/>
                </a:lnTo>
                <a:lnTo>
                  <a:pt x="781050" y="57150"/>
                </a:lnTo>
                <a:lnTo>
                  <a:pt x="666750" y="0"/>
                </a:lnTo>
                <a:close/>
              </a:path>
              <a:path w="838200" h="171450">
                <a:moveTo>
                  <a:pt x="666750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666750" y="114300"/>
                </a:lnTo>
                <a:lnTo>
                  <a:pt x="666750" y="57150"/>
                </a:lnTo>
                <a:close/>
              </a:path>
              <a:path w="838200" h="171450">
                <a:moveTo>
                  <a:pt x="781050" y="57150"/>
                </a:moveTo>
                <a:lnTo>
                  <a:pt x="695325" y="57150"/>
                </a:lnTo>
                <a:lnTo>
                  <a:pt x="695325" y="114300"/>
                </a:lnTo>
                <a:lnTo>
                  <a:pt x="781050" y="114300"/>
                </a:lnTo>
                <a:lnTo>
                  <a:pt x="838200" y="85725"/>
                </a:lnTo>
                <a:lnTo>
                  <a:pt x="781050" y="57150"/>
                </a:lnTo>
                <a:close/>
              </a:path>
            </a:pathLst>
          </a:custGeom>
          <a:solidFill>
            <a:srgbClr val="FF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5943905" y="4975859"/>
            <a:ext cx="1769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5300" algn="l"/>
              </a:tabLst>
            </a:pPr>
            <a:r>
              <a:rPr sz="2400" b="1" spc="-5" dirty="0">
                <a:solidFill>
                  <a:srgbClr val="FF5050"/>
                </a:solidFill>
                <a:latin typeface="Times New Roman" panose="02020603050405020304"/>
                <a:cs typeface="Times New Roman" panose="02020603050405020304"/>
              </a:rPr>
              <a:t>id	</a:t>
            </a:r>
            <a:r>
              <a:rPr sz="2400" b="1" dirty="0">
                <a:solidFill>
                  <a:srgbClr val="FF5050"/>
                </a:solidFill>
                <a:latin typeface="Times New Roman" panose="02020603050405020304"/>
                <a:cs typeface="Times New Roman" panose="02020603050405020304"/>
              </a:rPr>
              <a:t>*</a:t>
            </a:r>
            <a:r>
              <a:rPr sz="2400" b="1" spc="-70" dirty="0">
                <a:solidFill>
                  <a:srgbClr val="FF505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FF5050"/>
                </a:solidFill>
                <a:latin typeface="Times New Roman" panose="02020603050405020304"/>
                <a:cs typeface="Times New Roman" panose="02020603050405020304"/>
              </a:rPr>
              <a:t>number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124580" y="4566030"/>
            <a:ext cx="3430270" cy="491490"/>
          </a:xfrm>
          <a:custGeom>
            <a:avLst/>
            <a:gdLst/>
            <a:ahLst/>
            <a:cxnLst/>
            <a:rect l="l" t="t" r="r" b="b"/>
            <a:pathLst>
              <a:path w="3430270" h="491489">
                <a:moveTo>
                  <a:pt x="70485" y="415671"/>
                </a:moveTo>
                <a:lnTo>
                  <a:pt x="0" y="463550"/>
                </a:lnTo>
                <a:lnTo>
                  <a:pt x="80518" y="491236"/>
                </a:lnTo>
                <a:lnTo>
                  <a:pt x="76555" y="461391"/>
                </a:lnTo>
                <a:lnTo>
                  <a:pt x="63754" y="461391"/>
                </a:lnTo>
                <a:lnTo>
                  <a:pt x="62102" y="448818"/>
                </a:lnTo>
                <a:lnTo>
                  <a:pt x="74663" y="447143"/>
                </a:lnTo>
                <a:lnTo>
                  <a:pt x="70485" y="415671"/>
                </a:lnTo>
                <a:close/>
              </a:path>
              <a:path w="3430270" h="491489">
                <a:moveTo>
                  <a:pt x="74663" y="447143"/>
                </a:moveTo>
                <a:lnTo>
                  <a:pt x="62102" y="448818"/>
                </a:lnTo>
                <a:lnTo>
                  <a:pt x="63754" y="461391"/>
                </a:lnTo>
                <a:lnTo>
                  <a:pt x="76332" y="459714"/>
                </a:lnTo>
                <a:lnTo>
                  <a:pt x="74663" y="447143"/>
                </a:lnTo>
                <a:close/>
              </a:path>
              <a:path w="3430270" h="491489">
                <a:moveTo>
                  <a:pt x="76332" y="459714"/>
                </a:moveTo>
                <a:lnTo>
                  <a:pt x="63754" y="461391"/>
                </a:lnTo>
                <a:lnTo>
                  <a:pt x="76555" y="461391"/>
                </a:lnTo>
                <a:lnTo>
                  <a:pt x="76332" y="459714"/>
                </a:lnTo>
                <a:close/>
              </a:path>
              <a:path w="3430270" h="491489">
                <a:moveTo>
                  <a:pt x="3428111" y="0"/>
                </a:moveTo>
                <a:lnTo>
                  <a:pt x="74663" y="447143"/>
                </a:lnTo>
                <a:lnTo>
                  <a:pt x="76332" y="459714"/>
                </a:lnTo>
                <a:lnTo>
                  <a:pt x="3429889" y="12700"/>
                </a:lnTo>
                <a:lnTo>
                  <a:pt x="34281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115180" y="4566158"/>
            <a:ext cx="2364105" cy="560070"/>
          </a:xfrm>
          <a:custGeom>
            <a:avLst/>
            <a:gdLst/>
            <a:ahLst/>
            <a:cxnLst/>
            <a:rect l="l" t="t" r="r" b="b"/>
            <a:pathLst>
              <a:path w="2364104" h="560070">
                <a:moveTo>
                  <a:pt x="65913" y="485648"/>
                </a:moveTo>
                <a:lnTo>
                  <a:pt x="0" y="539623"/>
                </a:lnTo>
                <a:lnTo>
                  <a:pt x="82677" y="559943"/>
                </a:lnTo>
                <a:lnTo>
                  <a:pt x="76343" y="531876"/>
                </a:lnTo>
                <a:lnTo>
                  <a:pt x="63373" y="531876"/>
                </a:lnTo>
                <a:lnTo>
                  <a:pt x="60579" y="519430"/>
                </a:lnTo>
                <a:lnTo>
                  <a:pt x="72907" y="516646"/>
                </a:lnTo>
                <a:lnTo>
                  <a:pt x="65913" y="485648"/>
                </a:lnTo>
                <a:close/>
              </a:path>
              <a:path w="2364104" h="560070">
                <a:moveTo>
                  <a:pt x="72907" y="516646"/>
                </a:moveTo>
                <a:lnTo>
                  <a:pt x="60579" y="519430"/>
                </a:lnTo>
                <a:lnTo>
                  <a:pt x="63373" y="531876"/>
                </a:lnTo>
                <a:lnTo>
                  <a:pt x="75715" y="529088"/>
                </a:lnTo>
                <a:lnTo>
                  <a:pt x="72907" y="516646"/>
                </a:lnTo>
                <a:close/>
              </a:path>
              <a:path w="2364104" h="560070">
                <a:moveTo>
                  <a:pt x="75715" y="529088"/>
                </a:moveTo>
                <a:lnTo>
                  <a:pt x="63373" y="531876"/>
                </a:lnTo>
                <a:lnTo>
                  <a:pt x="76343" y="531876"/>
                </a:lnTo>
                <a:lnTo>
                  <a:pt x="75715" y="529088"/>
                </a:lnTo>
                <a:close/>
              </a:path>
              <a:path w="2364104" h="560070">
                <a:moveTo>
                  <a:pt x="2360803" y="0"/>
                </a:moveTo>
                <a:lnTo>
                  <a:pt x="72907" y="516646"/>
                </a:lnTo>
                <a:lnTo>
                  <a:pt x="75715" y="529088"/>
                </a:lnTo>
                <a:lnTo>
                  <a:pt x="2363597" y="12446"/>
                </a:lnTo>
                <a:lnTo>
                  <a:pt x="23608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800980" y="4642484"/>
            <a:ext cx="1678305" cy="480059"/>
          </a:xfrm>
          <a:custGeom>
            <a:avLst/>
            <a:gdLst/>
            <a:ahLst/>
            <a:cxnLst/>
            <a:rect l="l" t="t" r="r" b="b"/>
            <a:pathLst>
              <a:path w="1678304" h="480060">
                <a:moveTo>
                  <a:pt x="63500" y="406526"/>
                </a:moveTo>
                <a:lnTo>
                  <a:pt x="0" y="463295"/>
                </a:lnTo>
                <a:lnTo>
                  <a:pt x="83566" y="480059"/>
                </a:lnTo>
                <a:lnTo>
                  <a:pt x="76114" y="452754"/>
                </a:lnTo>
                <a:lnTo>
                  <a:pt x="62992" y="452754"/>
                </a:lnTo>
                <a:lnTo>
                  <a:pt x="59563" y="440435"/>
                </a:lnTo>
                <a:lnTo>
                  <a:pt x="71839" y="437088"/>
                </a:lnTo>
                <a:lnTo>
                  <a:pt x="63500" y="406526"/>
                </a:lnTo>
                <a:close/>
              </a:path>
              <a:path w="1678304" h="480060">
                <a:moveTo>
                  <a:pt x="71839" y="437088"/>
                </a:moveTo>
                <a:lnTo>
                  <a:pt x="59563" y="440435"/>
                </a:lnTo>
                <a:lnTo>
                  <a:pt x="62992" y="452754"/>
                </a:lnTo>
                <a:lnTo>
                  <a:pt x="75205" y="449423"/>
                </a:lnTo>
                <a:lnTo>
                  <a:pt x="71839" y="437088"/>
                </a:lnTo>
                <a:close/>
              </a:path>
              <a:path w="1678304" h="480060">
                <a:moveTo>
                  <a:pt x="75205" y="449423"/>
                </a:moveTo>
                <a:lnTo>
                  <a:pt x="62992" y="452754"/>
                </a:lnTo>
                <a:lnTo>
                  <a:pt x="76114" y="452754"/>
                </a:lnTo>
                <a:lnTo>
                  <a:pt x="75205" y="449423"/>
                </a:lnTo>
                <a:close/>
              </a:path>
              <a:path w="1678304" h="480060">
                <a:moveTo>
                  <a:pt x="1674749" y="0"/>
                </a:moveTo>
                <a:lnTo>
                  <a:pt x="71839" y="437088"/>
                </a:lnTo>
                <a:lnTo>
                  <a:pt x="75205" y="449423"/>
                </a:lnTo>
                <a:lnTo>
                  <a:pt x="1678051" y="12191"/>
                </a:lnTo>
                <a:lnTo>
                  <a:pt x="16747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486780" y="4566665"/>
            <a:ext cx="1146175" cy="541655"/>
          </a:xfrm>
          <a:custGeom>
            <a:avLst/>
            <a:gdLst/>
            <a:ahLst/>
            <a:cxnLst/>
            <a:rect l="l" t="t" r="r" b="b"/>
            <a:pathLst>
              <a:path w="1146175" h="541654">
                <a:moveTo>
                  <a:pt x="52959" y="472312"/>
                </a:moveTo>
                <a:lnTo>
                  <a:pt x="0" y="539114"/>
                </a:lnTo>
                <a:lnTo>
                  <a:pt x="85217" y="541400"/>
                </a:lnTo>
                <a:lnTo>
                  <a:pt x="74306" y="518032"/>
                </a:lnTo>
                <a:lnTo>
                  <a:pt x="60198" y="518032"/>
                </a:lnTo>
                <a:lnTo>
                  <a:pt x="54864" y="506475"/>
                </a:lnTo>
                <a:lnTo>
                  <a:pt x="66397" y="501094"/>
                </a:lnTo>
                <a:lnTo>
                  <a:pt x="52959" y="472312"/>
                </a:lnTo>
                <a:close/>
              </a:path>
              <a:path w="1146175" h="541654">
                <a:moveTo>
                  <a:pt x="66397" y="501094"/>
                </a:moveTo>
                <a:lnTo>
                  <a:pt x="54864" y="506475"/>
                </a:lnTo>
                <a:lnTo>
                  <a:pt x="60198" y="518032"/>
                </a:lnTo>
                <a:lnTo>
                  <a:pt x="71781" y="512626"/>
                </a:lnTo>
                <a:lnTo>
                  <a:pt x="66397" y="501094"/>
                </a:lnTo>
                <a:close/>
              </a:path>
              <a:path w="1146175" h="541654">
                <a:moveTo>
                  <a:pt x="71781" y="512626"/>
                </a:moveTo>
                <a:lnTo>
                  <a:pt x="60198" y="518032"/>
                </a:lnTo>
                <a:lnTo>
                  <a:pt x="74306" y="518032"/>
                </a:lnTo>
                <a:lnTo>
                  <a:pt x="71781" y="512626"/>
                </a:lnTo>
                <a:close/>
              </a:path>
              <a:path w="1146175" h="541654">
                <a:moveTo>
                  <a:pt x="1140333" y="0"/>
                </a:moveTo>
                <a:lnTo>
                  <a:pt x="66397" y="501094"/>
                </a:lnTo>
                <a:lnTo>
                  <a:pt x="71781" y="512626"/>
                </a:lnTo>
                <a:lnTo>
                  <a:pt x="1145667" y="11429"/>
                </a:lnTo>
                <a:lnTo>
                  <a:pt x="11403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096380" y="4568190"/>
            <a:ext cx="462280" cy="537845"/>
          </a:xfrm>
          <a:custGeom>
            <a:avLst/>
            <a:gdLst/>
            <a:ahLst/>
            <a:cxnLst/>
            <a:rect l="l" t="t" r="r" b="b"/>
            <a:pathLst>
              <a:path w="462279" h="537845">
                <a:moveTo>
                  <a:pt x="20701" y="454914"/>
                </a:moveTo>
                <a:lnTo>
                  <a:pt x="0" y="537591"/>
                </a:lnTo>
                <a:lnTo>
                  <a:pt x="78486" y="504571"/>
                </a:lnTo>
                <a:lnTo>
                  <a:pt x="65628" y="493522"/>
                </a:lnTo>
                <a:lnTo>
                  <a:pt x="46101" y="493522"/>
                </a:lnTo>
                <a:lnTo>
                  <a:pt x="36449" y="485267"/>
                </a:lnTo>
                <a:lnTo>
                  <a:pt x="44750" y="475581"/>
                </a:lnTo>
                <a:lnTo>
                  <a:pt x="20701" y="454914"/>
                </a:lnTo>
                <a:close/>
              </a:path>
              <a:path w="462279" h="537845">
                <a:moveTo>
                  <a:pt x="44750" y="475581"/>
                </a:moveTo>
                <a:lnTo>
                  <a:pt x="36449" y="485267"/>
                </a:lnTo>
                <a:lnTo>
                  <a:pt x="46101" y="493522"/>
                </a:lnTo>
                <a:lnTo>
                  <a:pt x="54384" y="483859"/>
                </a:lnTo>
                <a:lnTo>
                  <a:pt x="44750" y="475581"/>
                </a:lnTo>
                <a:close/>
              </a:path>
              <a:path w="462279" h="537845">
                <a:moveTo>
                  <a:pt x="54384" y="483859"/>
                </a:moveTo>
                <a:lnTo>
                  <a:pt x="46101" y="493522"/>
                </a:lnTo>
                <a:lnTo>
                  <a:pt x="65628" y="493522"/>
                </a:lnTo>
                <a:lnTo>
                  <a:pt x="54384" y="483859"/>
                </a:lnTo>
                <a:close/>
              </a:path>
              <a:path w="462279" h="537845">
                <a:moveTo>
                  <a:pt x="452374" y="0"/>
                </a:moveTo>
                <a:lnTo>
                  <a:pt x="44750" y="475581"/>
                </a:lnTo>
                <a:lnTo>
                  <a:pt x="54384" y="483859"/>
                </a:lnTo>
                <a:lnTo>
                  <a:pt x="462025" y="8382"/>
                </a:lnTo>
                <a:lnTo>
                  <a:pt x="452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452361" y="4571365"/>
            <a:ext cx="107950" cy="458470"/>
          </a:xfrm>
          <a:custGeom>
            <a:avLst/>
            <a:gdLst/>
            <a:ahLst/>
            <a:cxnLst/>
            <a:rect l="l" t="t" r="r" b="b"/>
            <a:pathLst>
              <a:path w="107950" h="458470">
                <a:moveTo>
                  <a:pt x="0" y="376809"/>
                </a:moveTo>
                <a:lnTo>
                  <a:pt x="25018" y="458216"/>
                </a:lnTo>
                <a:lnTo>
                  <a:pt x="69825" y="396621"/>
                </a:lnTo>
                <a:lnTo>
                  <a:pt x="41783" y="396621"/>
                </a:lnTo>
                <a:lnTo>
                  <a:pt x="29210" y="394589"/>
                </a:lnTo>
                <a:lnTo>
                  <a:pt x="31310" y="381992"/>
                </a:lnTo>
                <a:lnTo>
                  <a:pt x="0" y="376809"/>
                </a:lnTo>
                <a:close/>
              </a:path>
              <a:path w="107950" h="458470">
                <a:moveTo>
                  <a:pt x="31310" y="381992"/>
                </a:moveTo>
                <a:lnTo>
                  <a:pt x="29210" y="394589"/>
                </a:lnTo>
                <a:lnTo>
                  <a:pt x="41783" y="396621"/>
                </a:lnTo>
                <a:lnTo>
                  <a:pt x="43871" y="384071"/>
                </a:lnTo>
                <a:lnTo>
                  <a:pt x="31310" y="381992"/>
                </a:lnTo>
                <a:close/>
              </a:path>
              <a:path w="107950" h="458470">
                <a:moveTo>
                  <a:pt x="43871" y="384071"/>
                </a:moveTo>
                <a:lnTo>
                  <a:pt x="41783" y="396621"/>
                </a:lnTo>
                <a:lnTo>
                  <a:pt x="69825" y="396621"/>
                </a:lnTo>
                <a:lnTo>
                  <a:pt x="75184" y="389255"/>
                </a:lnTo>
                <a:lnTo>
                  <a:pt x="43871" y="384071"/>
                </a:lnTo>
                <a:close/>
              </a:path>
              <a:path w="107950" h="458470">
                <a:moveTo>
                  <a:pt x="94995" y="0"/>
                </a:moveTo>
                <a:lnTo>
                  <a:pt x="31310" y="381992"/>
                </a:lnTo>
                <a:lnTo>
                  <a:pt x="43871" y="384071"/>
                </a:lnTo>
                <a:lnTo>
                  <a:pt x="107441" y="2032"/>
                </a:lnTo>
                <a:lnTo>
                  <a:pt x="94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547739" y="4569840"/>
            <a:ext cx="239395" cy="535940"/>
          </a:xfrm>
          <a:custGeom>
            <a:avLst/>
            <a:gdLst/>
            <a:ahLst/>
            <a:cxnLst/>
            <a:rect l="l" t="t" r="r" b="b"/>
            <a:pathLst>
              <a:path w="239395" h="535939">
                <a:moveTo>
                  <a:pt x="198584" y="468403"/>
                </a:moveTo>
                <a:lnTo>
                  <a:pt x="169417" y="480948"/>
                </a:lnTo>
                <a:lnTo>
                  <a:pt x="234441" y="535939"/>
                </a:lnTo>
                <a:lnTo>
                  <a:pt x="237694" y="480059"/>
                </a:lnTo>
                <a:lnTo>
                  <a:pt x="203580" y="480059"/>
                </a:lnTo>
                <a:lnTo>
                  <a:pt x="198584" y="468403"/>
                </a:lnTo>
                <a:close/>
              </a:path>
              <a:path w="239395" h="535939">
                <a:moveTo>
                  <a:pt x="210243" y="463388"/>
                </a:moveTo>
                <a:lnTo>
                  <a:pt x="198584" y="468403"/>
                </a:lnTo>
                <a:lnTo>
                  <a:pt x="203580" y="480059"/>
                </a:lnTo>
                <a:lnTo>
                  <a:pt x="215264" y="475106"/>
                </a:lnTo>
                <a:lnTo>
                  <a:pt x="210243" y="463388"/>
                </a:lnTo>
                <a:close/>
              </a:path>
              <a:path w="239395" h="535939">
                <a:moveTo>
                  <a:pt x="239394" y="450849"/>
                </a:moveTo>
                <a:lnTo>
                  <a:pt x="210243" y="463388"/>
                </a:lnTo>
                <a:lnTo>
                  <a:pt x="215264" y="475106"/>
                </a:lnTo>
                <a:lnTo>
                  <a:pt x="203580" y="480059"/>
                </a:lnTo>
                <a:lnTo>
                  <a:pt x="237694" y="480059"/>
                </a:lnTo>
                <a:lnTo>
                  <a:pt x="239394" y="450849"/>
                </a:lnTo>
                <a:close/>
              </a:path>
              <a:path w="239395" h="535939">
                <a:moveTo>
                  <a:pt x="11683" y="0"/>
                </a:moveTo>
                <a:lnTo>
                  <a:pt x="0" y="5079"/>
                </a:lnTo>
                <a:lnTo>
                  <a:pt x="198584" y="468403"/>
                </a:lnTo>
                <a:lnTo>
                  <a:pt x="210243" y="463388"/>
                </a:lnTo>
                <a:lnTo>
                  <a:pt x="11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2017/9/25</a:t>
            </a:r>
            <a:endParaRPr spc="-5" dirty="0"/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1" name="object 22"/>
          <p:cNvSpPr txBox="1"/>
          <p:nvPr/>
        </p:nvSpPr>
        <p:spPr>
          <a:xfrm>
            <a:off x="507491" y="1438604"/>
            <a:ext cx="6875780" cy="1217295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p>
            <a:pPr marL="330200" indent="-317500">
              <a:lnSpc>
                <a:spcPct val="100000"/>
              </a:lnSpc>
              <a:spcBef>
                <a:spcPts val="1795"/>
              </a:spcBef>
              <a:buSzPct val="96000"/>
              <a:buFont typeface="Wingdings" panose="05000000000000000000"/>
              <a:buChar char=""/>
              <a:tabLst>
                <a:tab pos="330835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识别出</a:t>
            </a:r>
            <a:r>
              <a:rPr sz="2800" b="1" spc="-10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词素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lexeme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并</a:t>
            </a:r>
            <a:r>
              <a:rPr sz="2800" b="1" spc="-10" dirty="0">
                <a:solidFill>
                  <a:srgbClr val="FF33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抽象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成</a:t>
            </a:r>
            <a:r>
              <a:rPr sz="2800" b="1" spc="-10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记号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token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12470" lvl="1" indent="-242570">
              <a:lnSpc>
                <a:spcPct val="100000"/>
              </a:lnSpc>
              <a:spcBef>
                <a:spcPts val="1450"/>
              </a:spcBef>
              <a:buSzPct val="96000"/>
              <a:buFont typeface="Wingdings" panose="05000000000000000000"/>
              <a:buChar char=""/>
              <a:tabLst>
                <a:tab pos="713105" algn="l"/>
              </a:tabLst>
            </a:pPr>
            <a:r>
              <a:rPr sz="2400" b="1" spc="-10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记号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也称</a:t>
            </a:r>
            <a:r>
              <a:rPr sz="2400" b="1" spc="-10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词</a:t>
            </a:r>
            <a:r>
              <a:rPr sz="2400" b="1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法</a:t>
            </a:r>
            <a:r>
              <a:rPr sz="2400" b="1" spc="-10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单元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2" name="object 35"/>
          <p:cNvSpPr txBox="1"/>
          <p:nvPr/>
        </p:nvSpPr>
        <p:spPr>
          <a:xfrm>
            <a:off x="1297939" y="4065270"/>
            <a:ext cx="1247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词法分析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3" name="object 40"/>
          <p:cNvSpPr txBox="1"/>
          <p:nvPr/>
        </p:nvSpPr>
        <p:spPr>
          <a:xfrm>
            <a:off x="2838704" y="4160520"/>
            <a:ext cx="3082925" cy="1972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70358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词素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128905">
              <a:lnSpc>
                <a:spcPct val="100000"/>
              </a:lnSpc>
              <a:tabLst>
                <a:tab pos="1145540" algn="l"/>
                <a:tab pos="1622425" algn="l"/>
                <a:tab pos="2486660" algn="l"/>
              </a:tabLst>
            </a:pPr>
            <a:r>
              <a:rPr sz="2400" b="1" spc="-5" dirty="0">
                <a:solidFill>
                  <a:srgbClr val="FF5050"/>
                </a:solidFill>
                <a:latin typeface="Times New Roman" panose="02020603050405020304"/>
                <a:cs typeface="Times New Roman" panose="02020603050405020304"/>
              </a:rPr>
              <a:t>id	</a:t>
            </a:r>
            <a:r>
              <a:rPr sz="2400" b="1" dirty="0">
                <a:solidFill>
                  <a:srgbClr val="FF5050"/>
                </a:solidFill>
                <a:latin typeface="Times New Roman" panose="02020603050405020304"/>
                <a:cs typeface="Times New Roman" panose="02020603050405020304"/>
              </a:rPr>
              <a:t>=	</a:t>
            </a:r>
            <a:r>
              <a:rPr sz="2400" b="1" spc="-5" dirty="0">
                <a:solidFill>
                  <a:srgbClr val="FF5050"/>
                </a:solidFill>
                <a:latin typeface="Times New Roman" panose="02020603050405020304"/>
                <a:cs typeface="Times New Roman" panose="02020603050405020304"/>
              </a:rPr>
              <a:t>id	</a:t>
            </a:r>
            <a:r>
              <a:rPr sz="2400" b="1" dirty="0">
                <a:solidFill>
                  <a:srgbClr val="FF5050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空白，换行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等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将被忽略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4" name="object 38"/>
          <p:cNvSpPr txBox="1"/>
          <p:nvPr/>
        </p:nvSpPr>
        <p:spPr>
          <a:xfrm>
            <a:off x="6349491" y="4141470"/>
            <a:ext cx="636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记号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2017/9/25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9" name="object 5"/>
          <p:cNvSpPr txBox="1">
            <a:spLocks noGrp="1"/>
          </p:cNvSpPr>
          <p:nvPr>
            <p:ph type="title"/>
          </p:nvPr>
        </p:nvSpPr>
        <p:spPr>
          <a:xfrm>
            <a:off x="382777" y="630173"/>
            <a:ext cx="36639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000000"/>
                </a:solidFill>
              </a:rPr>
              <a:t>什么</a:t>
            </a:r>
            <a:r>
              <a:rPr spc="-15" dirty="0">
                <a:solidFill>
                  <a:srgbClr val="000000"/>
                </a:solidFill>
              </a:rPr>
              <a:t>是</a:t>
            </a:r>
            <a:r>
              <a:rPr spc="-20" dirty="0">
                <a:solidFill>
                  <a:srgbClr val="000000"/>
                </a:solidFill>
              </a:rPr>
              <a:t>编</a:t>
            </a:r>
            <a:r>
              <a:rPr spc="-10" dirty="0">
                <a:solidFill>
                  <a:srgbClr val="000000"/>
                </a:solidFill>
              </a:rPr>
              <a:t>译器</a:t>
            </a:r>
            <a:r>
              <a:rPr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?</a:t>
            </a:r>
            <a:endParaRPr dirty="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12" name="对象 11"/>
          <p:cNvGraphicFramePr/>
          <p:nvPr/>
        </p:nvGraphicFramePr>
        <p:xfrm>
          <a:off x="85725" y="1408430"/>
          <a:ext cx="8807450" cy="4545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" imgW="9159240" imgH="4678680" progId="Paint.Picture">
                  <p:embed/>
                </p:oleObj>
              </mc:Choice>
              <mc:Fallback>
                <p:oleObj name="" r:id="rId1" imgW="9159240" imgH="4678680" progId="Paint.Picture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5725" y="1408430"/>
                        <a:ext cx="8807450" cy="4545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380" y="5639180"/>
            <a:ext cx="7543800" cy="533400"/>
          </a:xfrm>
          <a:custGeom>
            <a:avLst/>
            <a:gdLst/>
            <a:ahLst/>
            <a:cxnLst/>
            <a:rect l="l" t="t" r="r" b="b"/>
            <a:pathLst>
              <a:path w="7543800" h="533400">
                <a:moveTo>
                  <a:pt x="7454900" y="0"/>
                </a:moveTo>
                <a:lnTo>
                  <a:pt x="88900" y="0"/>
                </a:lnTo>
                <a:lnTo>
                  <a:pt x="54296" y="6986"/>
                </a:lnTo>
                <a:lnTo>
                  <a:pt x="26038" y="26038"/>
                </a:lnTo>
                <a:lnTo>
                  <a:pt x="6986" y="54296"/>
                </a:lnTo>
                <a:lnTo>
                  <a:pt x="0" y="88900"/>
                </a:lnTo>
                <a:lnTo>
                  <a:pt x="0" y="444500"/>
                </a:lnTo>
                <a:lnTo>
                  <a:pt x="6986" y="479103"/>
                </a:lnTo>
                <a:lnTo>
                  <a:pt x="26038" y="507361"/>
                </a:lnTo>
                <a:lnTo>
                  <a:pt x="54296" y="526413"/>
                </a:lnTo>
                <a:lnTo>
                  <a:pt x="88900" y="533400"/>
                </a:lnTo>
                <a:lnTo>
                  <a:pt x="7454900" y="533400"/>
                </a:lnTo>
                <a:lnTo>
                  <a:pt x="7489525" y="526413"/>
                </a:lnTo>
                <a:lnTo>
                  <a:pt x="7517780" y="507361"/>
                </a:lnTo>
                <a:lnTo>
                  <a:pt x="7536820" y="479103"/>
                </a:lnTo>
                <a:lnTo>
                  <a:pt x="7543800" y="444500"/>
                </a:lnTo>
                <a:lnTo>
                  <a:pt x="7543800" y="88900"/>
                </a:lnTo>
                <a:lnTo>
                  <a:pt x="7536820" y="54296"/>
                </a:lnTo>
                <a:lnTo>
                  <a:pt x="7517780" y="26038"/>
                </a:lnTo>
                <a:lnTo>
                  <a:pt x="7489525" y="6986"/>
                </a:lnTo>
                <a:lnTo>
                  <a:pt x="7454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2380" y="5639180"/>
            <a:ext cx="7543800" cy="533400"/>
          </a:xfrm>
          <a:custGeom>
            <a:avLst/>
            <a:gdLst/>
            <a:ahLst/>
            <a:cxnLst/>
            <a:rect l="l" t="t" r="r" b="b"/>
            <a:pathLst>
              <a:path w="7543800" h="533400">
                <a:moveTo>
                  <a:pt x="0" y="88900"/>
                </a:moveTo>
                <a:lnTo>
                  <a:pt x="6986" y="54296"/>
                </a:lnTo>
                <a:lnTo>
                  <a:pt x="26038" y="26038"/>
                </a:lnTo>
                <a:lnTo>
                  <a:pt x="54296" y="6986"/>
                </a:lnTo>
                <a:lnTo>
                  <a:pt x="88900" y="0"/>
                </a:lnTo>
                <a:lnTo>
                  <a:pt x="7454900" y="0"/>
                </a:lnTo>
                <a:lnTo>
                  <a:pt x="7489525" y="6986"/>
                </a:lnTo>
                <a:lnTo>
                  <a:pt x="7517780" y="26038"/>
                </a:lnTo>
                <a:lnTo>
                  <a:pt x="7536820" y="54296"/>
                </a:lnTo>
                <a:lnTo>
                  <a:pt x="7543800" y="88900"/>
                </a:lnTo>
                <a:lnTo>
                  <a:pt x="7543800" y="444500"/>
                </a:lnTo>
                <a:lnTo>
                  <a:pt x="7536820" y="479103"/>
                </a:lnTo>
                <a:lnTo>
                  <a:pt x="7517780" y="507361"/>
                </a:lnTo>
                <a:lnTo>
                  <a:pt x="7489525" y="526413"/>
                </a:lnTo>
                <a:lnTo>
                  <a:pt x="7454900" y="533400"/>
                </a:lnTo>
                <a:lnTo>
                  <a:pt x="88900" y="533400"/>
                </a:lnTo>
                <a:lnTo>
                  <a:pt x="54296" y="526413"/>
                </a:lnTo>
                <a:lnTo>
                  <a:pt x="26038" y="507361"/>
                </a:lnTo>
                <a:lnTo>
                  <a:pt x="6986" y="479103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12901" y="667511"/>
            <a:ext cx="72675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000000"/>
                </a:solidFill>
              </a:rPr>
              <a:t>语法</a:t>
            </a:r>
            <a:r>
              <a:rPr spc="-15" dirty="0">
                <a:solidFill>
                  <a:srgbClr val="000000"/>
                </a:solidFill>
              </a:rPr>
              <a:t>分</a:t>
            </a:r>
            <a:r>
              <a:rPr spc="-20" dirty="0">
                <a:solidFill>
                  <a:srgbClr val="000000"/>
                </a:solidFill>
              </a:rPr>
              <a:t>析</a:t>
            </a:r>
            <a:r>
              <a:rPr sz="3600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600" i="1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Parsing</a:t>
            </a:r>
            <a:r>
              <a:rPr sz="3600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3600" spc="3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i="1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Syntax</a:t>
            </a:r>
            <a:r>
              <a:rPr sz="3600" i="1" spc="-12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i="1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Analysis</a:t>
            </a:r>
            <a:r>
              <a:rPr sz="3600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4788" y="2689605"/>
            <a:ext cx="262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id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83154" y="4099559"/>
            <a:ext cx="262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id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10857" y="406145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*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917698" y="2133600"/>
            <a:ext cx="0" cy="647700"/>
          </a:xfrm>
          <a:custGeom>
            <a:avLst/>
            <a:gdLst/>
            <a:ahLst/>
            <a:cxnLst/>
            <a:rect l="l" t="t" r="r" b="b"/>
            <a:pathLst>
              <a:path h="647700">
                <a:moveTo>
                  <a:pt x="0" y="0"/>
                </a:moveTo>
                <a:lnTo>
                  <a:pt x="0" y="6477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504950" y="2133600"/>
            <a:ext cx="894080" cy="609600"/>
          </a:xfrm>
          <a:custGeom>
            <a:avLst/>
            <a:gdLst/>
            <a:ahLst/>
            <a:cxnLst/>
            <a:rect l="l" t="t" r="r" b="b"/>
            <a:pathLst>
              <a:path w="894080" h="609600">
                <a:moveTo>
                  <a:pt x="893826" y="0"/>
                </a:moveTo>
                <a:lnTo>
                  <a:pt x="0" y="6096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790950" y="2057400"/>
            <a:ext cx="895350" cy="685800"/>
          </a:xfrm>
          <a:custGeom>
            <a:avLst/>
            <a:gdLst/>
            <a:ahLst/>
            <a:cxnLst/>
            <a:rect l="l" t="t" r="r" b="b"/>
            <a:pathLst>
              <a:path w="895350" h="685800">
                <a:moveTo>
                  <a:pt x="0" y="0"/>
                </a:moveTo>
                <a:lnTo>
                  <a:pt x="895350" y="685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645152" y="3070098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194304" y="3048000"/>
            <a:ext cx="1073150" cy="381000"/>
          </a:xfrm>
          <a:custGeom>
            <a:avLst/>
            <a:gdLst/>
            <a:ahLst/>
            <a:cxnLst/>
            <a:rect l="l" t="t" r="r" b="b"/>
            <a:pathLst>
              <a:path w="1073150" h="381000">
                <a:moveTo>
                  <a:pt x="1072895" y="0"/>
                </a:moveTo>
                <a:lnTo>
                  <a:pt x="0" y="3810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041904" y="3717797"/>
            <a:ext cx="19050" cy="457200"/>
          </a:xfrm>
          <a:custGeom>
            <a:avLst/>
            <a:gdLst/>
            <a:ahLst/>
            <a:cxnLst/>
            <a:rect l="l" t="t" r="r" b="b"/>
            <a:pathLst>
              <a:path w="19050" h="457200">
                <a:moveTo>
                  <a:pt x="19050" y="0"/>
                </a:moveTo>
                <a:lnTo>
                  <a:pt x="0" y="4572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181600" y="3048000"/>
            <a:ext cx="1493520" cy="304800"/>
          </a:xfrm>
          <a:custGeom>
            <a:avLst/>
            <a:gdLst/>
            <a:ahLst/>
            <a:cxnLst/>
            <a:rect l="l" t="t" r="r" b="b"/>
            <a:pathLst>
              <a:path w="1493520" h="304800">
                <a:moveTo>
                  <a:pt x="0" y="0"/>
                </a:moveTo>
                <a:lnTo>
                  <a:pt x="1493520" y="304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705600" y="36576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382005" y="3733800"/>
            <a:ext cx="942975" cy="304800"/>
          </a:xfrm>
          <a:custGeom>
            <a:avLst/>
            <a:gdLst/>
            <a:ahLst/>
            <a:cxnLst/>
            <a:rect l="l" t="t" r="r" b="b"/>
            <a:pathLst>
              <a:path w="942975" h="304800">
                <a:moveTo>
                  <a:pt x="942594" y="0"/>
                </a:moveTo>
                <a:lnTo>
                  <a:pt x="0" y="304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086600" y="3657600"/>
            <a:ext cx="781050" cy="381000"/>
          </a:xfrm>
          <a:custGeom>
            <a:avLst/>
            <a:gdLst/>
            <a:ahLst/>
            <a:cxnLst/>
            <a:rect l="l" t="t" r="r" b="b"/>
            <a:pathLst>
              <a:path w="781050" h="381000">
                <a:moveTo>
                  <a:pt x="0" y="0"/>
                </a:moveTo>
                <a:lnTo>
                  <a:pt x="781050" y="3810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410200" y="43434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885176" y="4365497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2017/9/25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3" name="object 11"/>
          <p:cNvSpPr txBox="1"/>
          <p:nvPr/>
        </p:nvSpPr>
        <p:spPr>
          <a:xfrm>
            <a:off x="2379217" y="3375405"/>
            <a:ext cx="1363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expression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4" name="object 13"/>
          <p:cNvSpPr txBox="1"/>
          <p:nvPr/>
        </p:nvSpPr>
        <p:spPr>
          <a:xfrm>
            <a:off x="2048510" y="4747259"/>
            <a:ext cx="6365875" cy="1369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3227705">
              <a:lnSpc>
                <a:spcPct val="100000"/>
              </a:lnSpc>
              <a:spcBef>
                <a:spcPts val="100"/>
              </a:spcBef>
              <a:tabLst>
                <a:tab pos="5370195" algn="l"/>
              </a:tabLst>
            </a:pPr>
            <a:r>
              <a:rPr sz="2400" b="1" i="1" spc="-5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i="1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d	</a:t>
            </a:r>
            <a:r>
              <a:rPr sz="2400" b="1" i="1" spc="-5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number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树是基于语言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800" b="1" spc="-5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文法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来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构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建的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5" name="object 15"/>
          <p:cNvSpPr txBox="1"/>
          <p:nvPr/>
        </p:nvSpPr>
        <p:spPr>
          <a:xfrm>
            <a:off x="4765294" y="3985259"/>
            <a:ext cx="3850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98725" algn="l"/>
              </a:tabLst>
            </a:pPr>
            <a:r>
              <a:rPr sz="2400" b="1" i="1" spc="-5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expression	expression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6" name="object 16"/>
          <p:cNvSpPr txBox="1"/>
          <p:nvPr/>
        </p:nvSpPr>
        <p:spPr>
          <a:xfrm>
            <a:off x="6057646" y="3299205"/>
            <a:ext cx="1363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expression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7" name="object 18"/>
          <p:cNvSpPr txBox="1"/>
          <p:nvPr/>
        </p:nvSpPr>
        <p:spPr>
          <a:xfrm>
            <a:off x="4070096" y="2689605"/>
            <a:ext cx="1363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expression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8" name="object 20"/>
          <p:cNvSpPr txBox="1"/>
          <p:nvPr/>
        </p:nvSpPr>
        <p:spPr>
          <a:xfrm>
            <a:off x="1877314" y="1579879"/>
            <a:ext cx="2726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assignment</a:t>
            </a:r>
            <a:r>
              <a:rPr sz="2400" b="1" i="1" spc="-45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statement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9" name="object 22"/>
          <p:cNvSpPr txBox="1"/>
          <p:nvPr/>
        </p:nvSpPr>
        <p:spPr>
          <a:xfrm>
            <a:off x="2828035" y="2731008"/>
            <a:ext cx="199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0" name="object 24"/>
          <p:cNvSpPr txBox="1"/>
          <p:nvPr/>
        </p:nvSpPr>
        <p:spPr>
          <a:xfrm>
            <a:off x="4555490" y="3380232"/>
            <a:ext cx="199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1" name="object 40"/>
          <p:cNvSpPr txBox="1"/>
          <p:nvPr/>
        </p:nvSpPr>
        <p:spPr>
          <a:xfrm>
            <a:off x="6882383" y="1932177"/>
            <a:ext cx="10953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分析树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901" y="630173"/>
            <a:ext cx="22625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000000"/>
                </a:solidFill>
              </a:rPr>
              <a:t>语法</a:t>
            </a:r>
            <a:r>
              <a:rPr spc="-10" dirty="0">
                <a:solidFill>
                  <a:srgbClr val="000000"/>
                </a:solidFill>
              </a:rPr>
              <a:t>分</a:t>
            </a:r>
            <a:r>
              <a:rPr spc="-20" dirty="0">
                <a:solidFill>
                  <a:srgbClr val="000000"/>
                </a:solidFill>
              </a:rPr>
              <a:t>析</a:t>
            </a:r>
            <a:endParaRPr spc="-20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7188" y="2613405"/>
            <a:ext cx="262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id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2826" y="3451605"/>
            <a:ext cx="262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id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3641" y="4061459"/>
            <a:ext cx="262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id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6640" y="4099559"/>
            <a:ext cx="10077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number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00200" y="1981200"/>
            <a:ext cx="1066800" cy="609600"/>
          </a:xfrm>
          <a:custGeom>
            <a:avLst/>
            <a:gdLst/>
            <a:ahLst/>
            <a:cxnLst/>
            <a:rect l="l" t="t" r="r" b="b"/>
            <a:pathLst>
              <a:path w="1066800" h="609600">
                <a:moveTo>
                  <a:pt x="1066800" y="0"/>
                </a:moveTo>
                <a:lnTo>
                  <a:pt x="0" y="6096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24200" y="1981200"/>
            <a:ext cx="1143000" cy="609600"/>
          </a:xfrm>
          <a:custGeom>
            <a:avLst/>
            <a:gdLst/>
            <a:ahLst/>
            <a:cxnLst/>
            <a:rect l="l" t="t" r="r" b="b"/>
            <a:pathLst>
              <a:path w="1143000" h="609600">
                <a:moveTo>
                  <a:pt x="0" y="0"/>
                </a:moveTo>
                <a:lnTo>
                  <a:pt x="1143000" y="6096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194304" y="3048000"/>
            <a:ext cx="1073150" cy="381000"/>
          </a:xfrm>
          <a:custGeom>
            <a:avLst/>
            <a:gdLst/>
            <a:ahLst/>
            <a:cxnLst/>
            <a:rect l="l" t="t" r="r" b="b"/>
            <a:pathLst>
              <a:path w="1073150" h="381000">
                <a:moveTo>
                  <a:pt x="1072895" y="0"/>
                </a:moveTo>
                <a:lnTo>
                  <a:pt x="0" y="3810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181600" y="3048000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0" y="0"/>
                </a:moveTo>
                <a:lnTo>
                  <a:pt x="1371600" y="4572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382005" y="3657600"/>
            <a:ext cx="1247775" cy="381000"/>
          </a:xfrm>
          <a:custGeom>
            <a:avLst/>
            <a:gdLst/>
            <a:ahLst/>
            <a:cxnLst/>
            <a:rect l="l" t="t" r="r" b="b"/>
            <a:pathLst>
              <a:path w="1247775" h="381000">
                <a:moveTo>
                  <a:pt x="1247394" y="0"/>
                </a:moveTo>
                <a:lnTo>
                  <a:pt x="0" y="3810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934200" y="3733800"/>
            <a:ext cx="879475" cy="416559"/>
          </a:xfrm>
          <a:custGeom>
            <a:avLst/>
            <a:gdLst/>
            <a:ahLst/>
            <a:cxnLst/>
            <a:rect l="l" t="t" r="r" b="b"/>
            <a:pathLst>
              <a:path w="879475" h="416560">
                <a:moveTo>
                  <a:pt x="0" y="0"/>
                </a:moveTo>
                <a:lnTo>
                  <a:pt x="879348" y="416051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2017/9/25</a:t>
            </a:r>
            <a:endParaRPr spc="-5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3" name="object 8"/>
          <p:cNvSpPr txBox="1"/>
          <p:nvPr/>
        </p:nvSpPr>
        <p:spPr>
          <a:xfrm>
            <a:off x="2745994" y="1543557"/>
            <a:ext cx="2571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=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10"/>
          <p:cNvSpPr txBox="1"/>
          <p:nvPr/>
        </p:nvSpPr>
        <p:spPr>
          <a:xfrm>
            <a:off x="4590034" y="2686557"/>
            <a:ext cx="2571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+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5" name="object 12"/>
          <p:cNvSpPr txBox="1"/>
          <p:nvPr/>
        </p:nvSpPr>
        <p:spPr>
          <a:xfrm>
            <a:off x="6661404" y="3372358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*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6" name="object 20"/>
          <p:cNvSpPr txBox="1"/>
          <p:nvPr/>
        </p:nvSpPr>
        <p:spPr>
          <a:xfrm>
            <a:off x="5797296" y="1268730"/>
            <a:ext cx="1371600" cy="547370"/>
          </a:xfrm>
          <a:prstGeom prst="rect">
            <a:avLst/>
          </a:prstGeom>
          <a:ln w="28955">
            <a:solidFill>
              <a:srgbClr val="FF0000"/>
            </a:solidFill>
          </a:ln>
        </p:spPr>
        <p:txBody>
          <a:bodyPr vert="horz" wrap="square" lIns="0" tIns="39370" rIns="0" bIns="0" rtlCol="0">
            <a:spAutoFit/>
          </a:bodyPr>
          <a:p>
            <a:pPr marL="151130">
              <a:lnSpc>
                <a:spcPct val="100000"/>
              </a:lnSpc>
              <a:spcBef>
                <a:spcPts val="310"/>
              </a:spcBef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语法树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2017/9/25</a:t>
            </a:r>
            <a:endParaRPr spc="-5" dirty="0"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5730747" y="3027679"/>
            <a:ext cx="2776855" cy="74168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2760"/>
              </a:lnSpc>
              <a:spcBef>
                <a:spcPts val="290"/>
              </a:spcBef>
            </a:pPr>
            <a:r>
              <a:rPr sz="2400" b="1" spc="-10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参</a:t>
            </a:r>
            <a:r>
              <a:rPr sz="2400" b="1" spc="-5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sz="2400" b="1" spc="-10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运</a:t>
            </a:r>
            <a:r>
              <a:rPr sz="2400" b="1" spc="-5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算的</a:t>
            </a:r>
            <a:r>
              <a:rPr sz="2400" b="1" spc="0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两</a:t>
            </a:r>
            <a:r>
              <a:rPr sz="2400" b="1" spc="-5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个运</a:t>
            </a:r>
            <a:r>
              <a:rPr sz="2400" b="1" spc="-10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算 分</a:t>
            </a:r>
            <a:r>
              <a:rPr sz="2400" b="1" spc="-5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量</a:t>
            </a:r>
            <a:r>
              <a:rPr sz="2400" b="1" spc="-10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400" b="1" spc="-5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类型</a:t>
            </a:r>
            <a:r>
              <a:rPr sz="2400" b="1" spc="0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应</a:t>
            </a:r>
            <a:r>
              <a:rPr sz="2400" b="1" spc="-5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该匹</a:t>
            </a:r>
            <a:r>
              <a:rPr sz="2400" b="1" spc="-10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配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2" name="object 6"/>
          <p:cNvSpPr txBox="1">
            <a:spLocks noGrp="1"/>
          </p:cNvSpPr>
          <p:nvPr>
            <p:ph type="title"/>
          </p:nvPr>
        </p:nvSpPr>
        <p:spPr>
          <a:xfrm>
            <a:off x="308102" y="687323"/>
            <a:ext cx="60223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000000"/>
                </a:solidFill>
              </a:rPr>
              <a:t>语义</a:t>
            </a:r>
            <a:r>
              <a:rPr spc="-15" dirty="0">
                <a:solidFill>
                  <a:srgbClr val="000000"/>
                </a:solidFill>
              </a:rPr>
              <a:t>分</a:t>
            </a:r>
            <a:r>
              <a:rPr spc="-20" dirty="0">
                <a:solidFill>
                  <a:srgbClr val="000000"/>
                </a:solidFill>
              </a:rPr>
              <a:t>析</a:t>
            </a:r>
            <a:r>
              <a:rPr sz="36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600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Semantic</a:t>
            </a:r>
            <a:r>
              <a:rPr sz="3600" i="1" spc="-18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Analysis</a:t>
            </a:r>
            <a:r>
              <a:rPr sz="36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3" name="object 11"/>
          <p:cNvSpPr txBox="1"/>
          <p:nvPr/>
        </p:nvSpPr>
        <p:spPr>
          <a:xfrm>
            <a:off x="307340" y="1572056"/>
            <a:ext cx="5360670" cy="105283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p>
            <a:pPr marL="355600" indent="-342900">
              <a:lnSpc>
                <a:spcPct val="100000"/>
              </a:lnSpc>
              <a:spcBef>
                <a:spcPts val="780"/>
              </a:spcBef>
              <a:buFont typeface="Wingdings" panose="05000000000000000000"/>
              <a:buChar char=""/>
              <a:tabLst>
                <a:tab pos="35560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发现语义错误，并支持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代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码生成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Wingdings" panose="05000000000000000000"/>
              <a:buChar char=""/>
              <a:tabLst>
                <a:tab pos="35560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分析树被标记上语义动作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4" name="object 13"/>
          <p:cNvSpPr txBox="1"/>
          <p:nvPr/>
        </p:nvSpPr>
        <p:spPr>
          <a:xfrm>
            <a:off x="1526539" y="3527805"/>
            <a:ext cx="27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id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5" name="object 15"/>
          <p:cNvSpPr txBox="1"/>
          <p:nvPr/>
        </p:nvSpPr>
        <p:spPr>
          <a:xfrm>
            <a:off x="2517394" y="2686557"/>
            <a:ext cx="2571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=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6" name="object 17"/>
          <p:cNvSpPr txBox="1"/>
          <p:nvPr/>
        </p:nvSpPr>
        <p:spPr>
          <a:xfrm>
            <a:off x="3491229" y="3448558"/>
            <a:ext cx="2571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+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7" name="object 19"/>
          <p:cNvSpPr txBox="1"/>
          <p:nvPr/>
        </p:nvSpPr>
        <p:spPr>
          <a:xfrm>
            <a:off x="4419346" y="4210811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*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8" name="object 21"/>
          <p:cNvSpPr txBox="1"/>
          <p:nvPr/>
        </p:nvSpPr>
        <p:spPr>
          <a:xfrm>
            <a:off x="4879594" y="5052059"/>
            <a:ext cx="1137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inttoreal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9" name="object 22"/>
          <p:cNvSpPr/>
          <p:nvPr/>
        </p:nvSpPr>
        <p:spPr>
          <a:xfrm>
            <a:off x="1752600" y="3124200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762000" y="0"/>
                </a:moveTo>
                <a:lnTo>
                  <a:pt x="0" y="3810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50" name="object 23"/>
          <p:cNvSpPr/>
          <p:nvPr/>
        </p:nvSpPr>
        <p:spPr>
          <a:xfrm>
            <a:off x="2743200" y="3124200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0" y="0"/>
                </a:moveTo>
                <a:lnTo>
                  <a:pt x="762000" y="3810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51" name="object 24"/>
          <p:cNvSpPr/>
          <p:nvPr/>
        </p:nvSpPr>
        <p:spPr>
          <a:xfrm>
            <a:off x="2819400" y="381000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685800" y="0"/>
                </a:moveTo>
                <a:lnTo>
                  <a:pt x="0" y="3810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52" name="object 25"/>
          <p:cNvSpPr/>
          <p:nvPr/>
        </p:nvSpPr>
        <p:spPr>
          <a:xfrm>
            <a:off x="3810000" y="3810000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0" y="0"/>
                </a:moveTo>
                <a:lnTo>
                  <a:pt x="609600" y="3810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53" name="object 26"/>
          <p:cNvSpPr/>
          <p:nvPr/>
        </p:nvSpPr>
        <p:spPr>
          <a:xfrm>
            <a:off x="3657600" y="4572000"/>
            <a:ext cx="715010" cy="457200"/>
          </a:xfrm>
          <a:custGeom>
            <a:avLst/>
            <a:gdLst/>
            <a:ahLst/>
            <a:cxnLst/>
            <a:rect l="l" t="t" r="r" b="b"/>
            <a:pathLst>
              <a:path w="715010" h="457200">
                <a:moveTo>
                  <a:pt x="714755" y="0"/>
                </a:moveTo>
                <a:lnTo>
                  <a:pt x="0" y="4572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54" name="object 27"/>
          <p:cNvSpPr/>
          <p:nvPr/>
        </p:nvSpPr>
        <p:spPr>
          <a:xfrm>
            <a:off x="4724400" y="45720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0"/>
                </a:moveTo>
                <a:lnTo>
                  <a:pt x="609600" y="4572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55" name="object 28"/>
          <p:cNvSpPr/>
          <p:nvPr/>
        </p:nvSpPr>
        <p:spPr>
          <a:xfrm>
            <a:off x="5410200" y="54864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56" name="object 30"/>
          <p:cNvSpPr txBox="1"/>
          <p:nvPr/>
        </p:nvSpPr>
        <p:spPr>
          <a:xfrm>
            <a:off x="4995417" y="5814059"/>
            <a:ext cx="1057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num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er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7" name="object 31"/>
          <p:cNvSpPr/>
          <p:nvPr/>
        </p:nvSpPr>
        <p:spPr>
          <a:xfrm>
            <a:off x="3200654" y="5222747"/>
            <a:ext cx="1448435" cy="727710"/>
          </a:xfrm>
          <a:custGeom>
            <a:avLst/>
            <a:gdLst/>
            <a:ahLst/>
            <a:cxnLst/>
            <a:rect l="l" t="t" r="r" b="b"/>
            <a:pathLst>
              <a:path w="1448435" h="727710">
                <a:moveTo>
                  <a:pt x="50672" y="713663"/>
                </a:moveTo>
                <a:lnTo>
                  <a:pt x="34035" y="714413"/>
                </a:lnTo>
                <a:lnTo>
                  <a:pt x="0" y="714882"/>
                </a:lnTo>
                <a:lnTo>
                  <a:pt x="253" y="727582"/>
                </a:lnTo>
                <a:lnTo>
                  <a:pt x="34162" y="727113"/>
                </a:lnTo>
                <a:lnTo>
                  <a:pt x="51181" y="726351"/>
                </a:lnTo>
                <a:lnTo>
                  <a:pt x="50672" y="713663"/>
                </a:lnTo>
                <a:close/>
              </a:path>
              <a:path w="1448435" h="727710">
                <a:moveTo>
                  <a:pt x="138683" y="706691"/>
                </a:moveTo>
                <a:lnTo>
                  <a:pt x="134619" y="707199"/>
                </a:lnTo>
                <a:lnTo>
                  <a:pt x="101345" y="710514"/>
                </a:lnTo>
                <a:lnTo>
                  <a:pt x="88518" y="711415"/>
                </a:lnTo>
                <a:lnTo>
                  <a:pt x="89407" y="724090"/>
                </a:lnTo>
                <a:lnTo>
                  <a:pt x="102234" y="723188"/>
                </a:lnTo>
                <a:lnTo>
                  <a:pt x="135890" y="719835"/>
                </a:lnTo>
                <a:lnTo>
                  <a:pt x="140334" y="719289"/>
                </a:lnTo>
                <a:lnTo>
                  <a:pt x="138683" y="706691"/>
                </a:lnTo>
                <a:close/>
              </a:path>
              <a:path w="1448435" h="727710">
                <a:moveTo>
                  <a:pt x="226186" y="693343"/>
                </a:moveTo>
                <a:lnTo>
                  <a:pt x="200659" y="698004"/>
                </a:lnTo>
                <a:lnTo>
                  <a:pt x="176275" y="701725"/>
                </a:lnTo>
                <a:lnTo>
                  <a:pt x="178181" y="714273"/>
                </a:lnTo>
                <a:lnTo>
                  <a:pt x="202565" y="710552"/>
                </a:lnTo>
                <a:lnTo>
                  <a:pt x="228472" y="705840"/>
                </a:lnTo>
                <a:lnTo>
                  <a:pt x="226186" y="693343"/>
                </a:lnTo>
                <a:close/>
              </a:path>
              <a:path w="1448435" h="727710">
                <a:moveTo>
                  <a:pt x="312419" y="673963"/>
                </a:moveTo>
                <a:lnTo>
                  <a:pt x="296291" y="678192"/>
                </a:lnTo>
                <a:lnTo>
                  <a:pt x="264921" y="685584"/>
                </a:lnTo>
                <a:lnTo>
                  <a:pt x="263397" y="685876"/>
                </a:lnTo>
                <a:lnTo>
                  <a:pt x="265937" y="698322"/>
                </a:lnTo>
                <a:lnTo>
                  <a:pt x="267461" y="698017"/>
                </a:lnTo>
                <a:lnTo>
                  <a:pt x="299211" y="690549"/>
                </a:lnTo>
                <a:lnTo>
                  <a:pt x="315721" y="686257"/>
                </a:lnTo>
                <a:lnTo>
                  <a:pt x="312419" y="673963"/>
                </a:lnTo>
                <a:close/>
              </a:path>
              <a:path w="1448435" h="727710">
                <a:moveTo>
                  <a:pt x="397001" y="648296"/>
                </a:moveTo>
                <a:lnTo>
                  <a:pt x="386715" y="651941"/>
                </a:lnTo>
                <a:lnTo>
                  <a:pt x="357250" y="661327"/>
                </a:lnTo>
                <a:lnTo>
                  <a:pt x="348995" y="663740"/>
                </a:lnTo>
                <a:lnTo>
                  <a:pt x="352551" y="675932"/>
                </a:lnTo>
                <a:lnTo>
                  <a:pt x="360806" y="673506"/>
                </a:lnTo>
                <a:lnTo>
                  <a:pt x="390524" y="664044"/>
                </a:lnTo>
                <a:lnTo>
                  <a:pt x="401193" y="660260"/>
                </a:lnTo>
                <a:lnTo>
                  <a:pt x="397001" y="648296"/>
                </a:lnTo>
                <a:close/>
              </a:path>
              <a:path w="1448435" h="727710">
                <a:moveTo>
                  <a:pt x="479170" y="615797"/>
                </a:moveTo>
                <a:lnTo>
                  <a:pt x="469772" y="620026"/>
                </a:lnTo>
                <a:lnTo>
                  <a:pt x="443103" y="631202"/>
                </a:lnTo>
                <a:lnTo>
                  <a:pt x="432561" y="635190"/>
                </a:lnTo>
                <a:lnTo>
                  <a:pt x="437133" y="647052"/>
                </a:lnTo>
                <a:lnTo>
                  <a:pt x="447547" y="643064"/>
                </a:lnTo>
                <a:lnTo>
                  <a:pt x="474725" y="631748"/>
                </a:lnTo>
                <a:lnTo>
                  <a:pt x="484378" y="627367"/>
                </a:lnTo>
                <a:lnTo>
                  <a:pt x="479170" y="615797"/>
                </a:lnTo>
                <a:close/>
              </a:path>
              <a:path w="1448435" h="727710">
                <a:moveTo>
                  <a:pt x="557530" y="575500"/>
                </a:moveTo>
                <a:lnTo>
                  <a:pt x="544068" y="583425"/>
                </a:lnTo>
                <a:lnTo>
                  <a:pt x="520445" y="596099"/>
                </a:lnTo>
                <a:lnTo>
                  <a:pt x="513333" y="599566"/>
                </a:lnTo>
                <a:lnTo>
                  <a:pt x="518921" y="610958"/>
                </a:lnTo>
                <a:lnTo>
                  <a:pt x="526033" y="607491"/>
                </a:lnTo>
                <a:lnTo>
                  <a:pt x="550036" y="594626"/>
                </a:lnTo>
                <a:lnTo>
                  <a:pt x="564007" y="586447"/>
                </a:lnTo>
                <a:lnTo>
                  <a:pt x="557530" y="575500"/>
                </a:lnTo>
                <a:close/>
              </a:path>
              <a:path w="1448435" h="727710">
                <a:moveTo>
                  <a:pt x="629666" y="525538"/>
                </a:moveTo>
                <a:lnTo>
                  <a:pt x="625729" y="528840"/>
                </a:lnTo>
                <a:lnTo>
                  <a:pt x="607313" y="542963"/>
                </a:lnTo>
                <a:lnTo>
                  <a:pt x="589407" y="555510"/>
                </a:lnTo>
                <a:lnTo>
                  <a:pt x="596645" y="565911"/>
                </a:lnTo>
                <a:lnTo>
                  <a:pt x="614553" y="553364"/>
                </a:lnTo>
                <a:lnTo>
                  <a:pt x="633475" y="538924"/>
                </a:lnTo>
                <a:lnTo>
                  <a:pt x="637920" y="535190"/>
                </a:lnTo>
                <a:lnTo>
                  <a:pt x="629666" y="525538"/>
                </a:lnTo>
                <a:close/>
              </a:path>
              <a:path w="1448435" h="727710">
                <a:moveTo>
                  <a:pt x="689101" y="462127"/>
                </a:moveTo>
                <a:lnTo>
                  <a:pt x="683894" y="469684"/>
                </a:lnTo>
                <a:lnTo>
                  <a:pt x="671830" y="484708"/>
                </a:lnTo>
                <a:lnTo>
                  <a:pt x="657986" y="499668"/>
                </a:lnTo>
                <a:lnTo>
                  <a:pt x="657479" y="500138"/>
                </a:lnTo>
                <a:lnTo>
                  <a:pt x="666242" y="509308"/>
                </a:lnTo>
                <a:lnTo>
                  <a:pt x="666749" y="508838"/>
                </a:lnTo>
                <a:lnTo>
                  <a:pt x="681100" y="493331"/>
                </a:lnTo>
                <a:lnTo>
                  <a:pt x="693800" y="477672"/>
                </a:lnTo>
                <a:lnTo>
                  <a:pt x="699516" y="469290"/>
                </a:lnTo>
                <a:lnTo>
                  <a:pt x="689101" y="462127"/>
                </a:lnTo>
                <a:close/>
              </a:path>
              <a:path w="1448435" h="727710">
                <a:moveTo>
                  <a:pt x="718057" y="382930"/>
                </a:moveTo>
                <a:lnTo>
                  <a:pt x="717422" y="393204"/>
                </a:lnTo>
                <a:lnTo>
                  <a:pt x="714501" y="408520"/>
                </a:lnTo>
                <a:lnTo>
                  <a:pt x="709675" y="423849"/>
                </a:lnTo>
                <a:lnTo>
                  <a:pt x="707008" y="429882"/>
                </a:lnTo>
                <a:lnTo>
                  <a:pt x="718566" y="435051"/>
                </a:lnTo>
                <a:lnTo>
                  <a:pt x="721232" y="429018"/>
                </a:lnTo>
                <a:lnTo>
                  <a:pt x="726567" y="412343"/>
                </a:lnTo>
                <a:lnTo>
                  <a:pt x="729869" y="395655"/>
                </a:lnTo>
                <a:lnTo>
                  <a:pt x="730757" y="383755"/>
                </a:lnTo>
                <a:lnTo>
                  <a:pt x="718057" y="382930"/>
                </a:lnTo>
                <a:close/>
              </a:path>
              <a:path w="1448435" h="727710">
                <a:moveTo>
                  <a:pt x="743966" y="296163"/>
                </a:moveTo>
                <a:lnTo>
                  <a:pt x="735203" y="311784"/>
                </a:lnTo>
                <a:lnTo>
                  <a:pt x="727836" y="328294"/>
                </a:lnTo>
                <a:lnTo>
                  <a:pt x="723010" y="343661"/>
                </a:lnTo>
                <a:lnTo>
                  <a:pt x="735075" y="347598"/>
                </a:lnTo>
                <a:lnTo>
                  <a:pt x="740029" y="332104"/>
                </a:lnTo>
                <a:lnTo>
                  <a:pt x="746759" y="316991"/>
                </a:lnTo>
                <a:lnTo>
                  <a:pt x="755015" y="302386"/>
                </a:lnTo>
                <a:lnTo>
                  <a:pt x="743966" y="296163"/>
                </a:lnTo>
                <a:close/>
              </a:path>
              <a:path w="1448435" h="727710">
                <a:moveTo>
                  <a:pt x="803782" y="227964"/>
                </a:moveTo>
                <a:lnTo>
                  <a:pt x="798068" y="232917"/>
                </a:lnTo>
                <a:lnTo>
                  <a:pt x="782193" y="248157"/>
                </a:lnTo>
                <a:lnTo>
                  <a:pt x="767842" y="263651"/>
                </a:lnTo>
                <a:lnTo>
                  <a:pt x="767080" y="264667"/>
                </a:lnTo>
                <a:lnTo>
                  <a:pt x="776985" y="272668"/>
                </a:lnTo>
                <a:lnTo>
                  <a:pt x="777747" y="271652"/>
                </a:lnTo>
                <a:lnTo>
                  <a:pt x="791591" y="256666"/>
                </a:lnTo>
                <a:lnTo>
                  <a:pt x="806957" y="242061"/>
                </a:lnTo>
                <a:lnTo>
                  <a:pt x="812037" y="237616"/>
                </a:lnTo>
                <a:lnTo>
                  <a:pt x="803782" y="227964"/>
                </a:lnTo>
                <a:close/>
              </a:path>
              <a:path w="1448435" h="727710">
                <a:moveTo>
                  <a:pt x="876681" y="175132"/>
                </a:moveTo>
                <a:lnTo>
                  <a:pt x="876045" y="175513"/>
                </a:lnTo>
                <a:lnTo>
                  <a:pt x="854582" y="189356"/>
                </a:lnTo>
                <a:lnTo>
                  <a:pt x="834390" y="203453"/>
                </a:lnTo>
                <a:lnTo>
                  <a:pt x="833755" y="203961"/>
                </a:lnTo>
                <a:lnTo>
                  <a:pt x="841501" y="213994"/>
                </a:lnTo>
                <a:lnTo>
                  <a:pt x="842136" y="213486"/>
                </a:lnTo>
                <a:lnTo>
                  <a:pt x="861821" y="199643"/>
                </a:lnTo>
                <a:lnTo>
                  <a:pt x="882904" y="186181"/>
                </a:lnTo>
                <a:lnTo>
                  <a:pt x="876681" y="175132"/>
                </a:lnTo>
                <a:close/>
              </a:path>
              <a:path w="1448435" h="727710">
                <a:moveTo>
                  <a:pt x="955674" y="133349"/>
                </a:moveTo>
                <a:lnTo>
                  <a:pt x="947928" y="136905"/>
                </a:lnTo>
                <a:lnTo>
                  <a:pt x="922908" y="149224"/>
                </a:lnTo>
                <a:lnTo>
                  <a:pt x="909955" y="156209"/>
                </a:lnTo>
                <a:lnTo>
                  <a:pt x="915923" y="167385"/>
                </a:lnTo>
                <a:lnTo>
                  <a:pt x="928878" y="160527"/>
                </a:lnTo>
                <a:lnTo>
                  <a:pt x="953516" y="148335"/>
                </a:lnTo>
                <a:lnTo>
                  <a:pt x="961008" y="144906"/>
                </a:lnTo>
                <a:lnTo>
                  <a:pt x="955674" y="133349"/>
                </a:lnTo>
                <a:close/>
              </a:path>
              <a:path w="1448435" h="727710">
                <a:moveTo>
                  <a:pt x="1038606" y="99567"/>
                </a:moveTo>
                <a:lnTo>
                  <a:pt x="1029207" y="102996"/>
                </a:lnTo>
                <a:lnTo>
                  <a:pt x="1001141" y="113664"/>
                </a:lnTo>
                <a:lnTo>
                  <a:pt x="990854" y="117982"/>
                </a:lnTo>
                <a:lnTo>
                  <a:pt x="995680" y="129666"/>
                </a:lnTo>
                <a:lnTo>
                  <a:pt x="1005967" y="125348"/>
                </a:lnTo>
                <a:lnTo>
                  <a:pt x="1033780" y="114807"/>
                </a:lnTo>
                <a:lnTo>
                  <a:pt x="1042796" y="111632"/>
                </a:lnTo>
                <a:lnTo>
                  <a:pt x="1038606" y="99567"/>
                </a:lnTo>
                <a:close/>
              </a:path>
              <a:path w="1448435" h="727710">
                <a:moveTo>
                  <a:pt x="1123822" y="72770"/>
                </a:moveTo>
                <a:lnTo>
                  <a:pt x="1118234" y="74294"/>
                </a:lnTo>
                <a:lnTo>
                  <a:pt x="1087755" y="83184"/>
                </a:lnTo>
                <a:lnTo>
                  <a:pt x="1074800" y="87375"/>
                </a:lnTo>
                <a:lnTo>
                  <a:pt x="1078737" y="99440"/>
                </a:lnTo>
                <a:lnTo>
                  <a:pt x="1091565" y="95249"/>
                </a:lnTo>
                <a:lnTo>
                  <a:pt x="1121791" y="86486"/>
                </a:lnTo>
                <a:lnTo>
                  <a:pt x="1127124" y="85089"/>
                </a:lnTo>
                <a:lnTo>
                  <a:pt x="1123822" y="72770"/>
                </a:lnTo>
                <a:close/>
              </a:path>
              <a:path w="1448435" h="727710">
                <a:moveTo>
                  <a:pt x="1210691" y="52577"/>
                </a:moveTo>
                <a:lnTo>
                  <a:pt x="1180972" y="58673"/>
                </a:lnTo>
                <a:lnTo>
                  <a:pt x="1160907" y="63372"/>
                </a:lnTo>
                <a:lnTo>
                  <a:pt x="1163828" y="75818"/>
                </a:lnTo>
                <a:lnTo>
                  <a:pt x="1183767" y="70992"/>
                </a:lnTo>
                <a:lnTo>
                  <a:pt x="1213231" y="65023"/>
                </a:lnTo>
                <a:lnTo>
                  <a:pt x="1210691" y="52577"/>
                </a:lnTo>
                <a:close/>
              </a:path>
              <a:path w="1448435" h="727710">
                <a:moveTo>
                  <a:pt x="1298956" y="38480"/>
                </a:moveTo>
                <a:lnTo>
                  <a:pt x="1278890" y="41020"/>
                </a:lnTo>
                <a:lnTo>
                  <a:pt x="1248536" y="45719"/>
                </a:lnTo>
                <a:lnTo>
                  <a:pt x="1250442" y="58292"/>
                </a:lnTo>
                <a:lnTo>
                  <a:pt x="1280795" y="53593"/>
                </a:lnTo>
                <a:lnTo>
                  <a:pt x="1300607" y="51180"/>
                </a:lnTo>
                <a:lnTo>
                  <a:pt x="1298956" y="38480"/>
                </a:lnTo>
                <a:close/>
              </a:path>
              <a:path w="1448435" h="727710">
                <a:moveTo>
                  <a:pt x="1438763" y="31241"/>
                </a:moveTo>
                <a:lnTo>
                  <a:pt x="1384045" y="31241"/>
                </a:lnTo>
                <a:lnTo>
                  <a:pt x="1384808" y="43941"/>
                </a:lnTo>
                <a:lnTo>
                  <a:pt x="1372023" y="44673"/>
                </a:lnTo>
                <a:lnTo>
                  <a:pt x="1373123" y="76072"/>
                </a:lnTo>
                <a:lnTo>
                  <a:pt x="1447926" y="35432"/>
                </a:lnTo>
                <a:lnTo>
                  <a:pt x="1438763" y="31241"/>
                </a:lnTo>
                <a:close/>
              </a:path>
              <a:path w="1448435" h="727710">
                <a:moveTo>
                  <a:pt x="1371578" y="31987"/>
                </a:moveTo>
                <a:lnTo>
                  <a:pt x="1345819" y="33527"/>
                </a:lnTo>
                <a:lnTo>
                  <a:pt x="1337056" y="34416"/>
                </a:lnTo>
                <a:lnTo>
                  <a:pt x="1338325" y="46989"/>
                </a:lnTo>
                <a:lnTo>
                  <a:pt x="1347088" y="46100"/>
                </a:lnTo>
                <a:lnTo>
                  <a:pt x="1372023" y="44673"/>
                </a:lnTo>
                <a:lnTo>
                  <a:pt x="1371578" y="31987"/>
                </a:lnTo>
                <a:close/>
              </a:path>
              <a:path w="1448435" h="727710">
                <a:moveTo>
                  <a:pt x="1384045" y="31241"/>
                </a:moveTo>
                <a:lnTo>
                  <a:pt x="1371578" y="31987"/>
                </a:lnTo>
                <a:lnTo>
                  <a:pt x="1372023" y="44673"/>
                </a:lnTo>
                <a:lnTo>
                  <a:pt x="1384808" y="43941"/>
                </a:lnTo>
                <a:lnTo>
                  <a:pt x="1384045" y="31241"/>
                </a:lnTo>
                <a:close/>
              </a:path>
              <a:path w="1448435" h="727710">
                <a:moveTo>
                  <a:pt x="1370457" y="0"/>
                </a:moveTo>
                <a:lnTo>
                  <a:pt x="1371578" y="31987"/>
                </a:lnTo>
                <a:lnTo>
                  <a:pt x="1384045" y="31241"/>
                </a:lnTo>
                <a:lnTo>
                  <a:pt x="1438763" y="31241"/>
                </a:lnTo>
                <a:lnTo>
                  <a:pt x="1370457" y="0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/>
          <a:p/>
        </p:txBody>
      </p:sp>
      <p:sp>
        <p:nvSpPr>
          <p:cNvPr id="58" name="object 33"/>
          <p:cNvSpPr txBox="1"/>
          <p:nvPr/>
        </p:nvSpPr>
        <p:spPr>
          <a:xfrm>
            <a:off x="1636267" y="5663946"/>
            <a:ext cx="14522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类型转换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9" name="object 35"/>
          <p:cNvSpPr txBox="1"/>
          <p:nvPr/>
        </p:nvSpPr>
        <p:spPr>
          <a:xfrm>
            <a:off x="2593594" y="4137659"/>
            <a:ext cx="27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id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0" name="object 37"/>
          <p:cNvSpPr txBox="1"/>
          <p:nvPr/>
        </p:nvSpPr>
        <p:spPr>
          <a:xfrm>
            <a:off x="3431794" y="4975859"/>
            <a:ext cx="27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id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object 2"/>
          <p:cNvSpPr txBox="1">
            <a:spLocks noGrp="1"/>
          </p:cNvSpPr>
          <p:nvPr>
            <p:ph type="title"/>
          </p:nvPr>
        </p:nvSpPr>
        <p:spPr>
          <a:xfrm>
            <a:off x="308102" y="668273"/>
            <a:ext cx="33826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000000"/>
                </a:solidFill>
              </a:rPr>
              <a:t>中间</a:t>
            </a:r>
            <a:r>
              <a:rPr spc="-15" dirty="0">
                <a:solidFill>
                  <a:srgbClr val="000000"/>
                </a:solidFill>
              </a:rPr>
              <a:t>代</a:t>
            </a:r>
            <a:r>
              <a:rPr spc="-20" dirty="0">
                <a:solidFill>
                  <a:srgbClr val="000000"/>
                </a:solidFill>
              </a:rPr>
              <a:t>码</a:t>
            </a:r>
            <a:r>
              <a:rPr spc="-10" dirty="0">
                <a:solidFill>
                  <a:srgbClr val="000000"/>
                </a:solidFill>
              </a:rPr>
              <a:t>生</a:t>
            </a:r>
            <a:r>
              <a:rPr spc="-20" dirty="0">
                <a:solidFill>
                  <a:srgbClr val="000000"/>
                </a:solidFill>
              </a:rPr>
              <a:t>成</a:t>
            </a:r>
            <a:endParaRPr spc="-20" dirty="0">
              <a:solidFill>
                <a:srgbClr val="000000"/>
              </a:solidFill>
            </a:endParaRPr>
          </a:p>
        </p:txBody>
      </p:sp>
      <p:sp>
        <p:nvSpPr>
          <p:cNvPr id="90" name="object 16"/>
          <p:cNvSpPr/>
          <p:nvPr/>
        </p:nvSpPr>
        <p:spPr>
          <a:xfrm>
            <a:off x="1752600" y="3124200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762000" y="0"/>
                </a:moveTo>
                <a:lnTo>
                  <a:pt x="0" y="3810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91" name="object 17"/>
          <p:cNvSpPr/>
          <p:nvPr/>
        </p:nvSpPr>
        <p:spPr>
          <a:xfrm>
            <a:off x="2743200" y="3124200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0" y="0"/>
                </a:moveTo>
                <a:lnTo>
                  <a:pt x="762000" y="3810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92" name="object 18"/>
          <p:cNvSpPr/>
          <p:nvPr/>
        </p:nvSpPr>
        <p:spPr>
          <a:xfrm>
            <a:off x="2819400" y="381000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685800" y="0"/>
                </a:moveTo>
                <a:lnTo>
                  <a:pt x="0" y="3810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93" name="object 19"/>
          <p:cNvSpPr/>
          <p:nvPr/>
        </p:nvSpPr>
        <p:spPr>
          <a:xfrm>
            <a:off x="3810000" y="3810000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0" y="0"/>
                </a:moveTo>
                <a:lnTo>
                  <a:pt x="609600" y="3810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94" name="object 20"/>
          <p:cNvSpPr/>
          <p:nvPr/>
        </p:nvSpPr>
        <p:spPr>
          <a:xfrm>
            <a:off x="3657600" y="4572000"/>
            <a:ext cx="715010" cy="457200"/>
          </a:xfrm>
          <a:custGeom>
            <a:avLst/>
            <a:gdLst/>
            <a:ahLst/>
            <a:cxnLst/>
            <a:rect l="l" t="t" r="r" b="b"/>
            <a:pathLst>
              <a:path w="715010" h="457200">
                <a:moveTo>
                  <a:pt x="714755" y="0"/>
                </a:moveTo>
                <a:lnTo>
                  <a:pt x="0" y="4572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95" name="object 21"/>
          <p:cNvSpPr/>
          <p:nvPr/>
        </p:nvSpPr>
        <p:spPr>
          <a:xfrm>
            <a:off x="4724400" y="45720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0"/>
                </a:moveTo>
                <a:lnTo>
                  <a:pt x="609600" y="4572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96" name="object 22"/>
          <p:cNvSpPr/>
          <p:nvPr/>
        </p:nvSpPr>
        <p:spPr>
          <a:xfrm>
            <a:off x="5410200" y="54864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103" name="object 29"/>
          <p:cNvSpPr/>
          <p:nvPr/>
        </p:nvSpPr>
        <p:spPr>
          <a:xfrm>
            <a:off x="5562600" y="1371600"/>
            <a:ext cx="2895600" cy="2129155"/>
          </a:xfrm>
          <a:custGeom>
            <a:avLst/>
            <a:gdLst/>
            <a:ahLst/>
            <a:cxnLst/>
            <a:rect l="l" t="t" r="r" b="b"/>
            <a:pathLst>
              <a:path w="2895600" h="2129154">
                <a:moveTo>
                  <a:pt x="0" y="2129028"/>
                </a:moveTo>
                <a:lnTo>
                  <a:pt x="2895600" y="2129028"/>
                </a:lnTo>
                <a:lnTo>
                  <a:pt x="2895600" y="0"/>
                </a:lnTo>
                <a:lnTo>
                  <a:pt x="0" y="0"/>
                </a:lnTo>
                <a:lnTo>
                  <a:pt x="0" y="2129028"/>
                </a:lnTo>
                <a:close/>
              </a:path>
            </a:pathLst>
          </a:custGeom>
          <a:ln w="28956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p/>
        </p:txBody>
      </p:sp>
      <p:sp>
        <p:nvSpPr>
          <p:cNvPr id="109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>
              <a:lnSpc>
                <a:spcPts val="1240"/>
              </a:lnSpc>
            </a:pPr>
            <a:r>
              <a:rPr spc="-5" dirty="0"/>
              <a:t>2017/9/25</a:t>
            </a:r>
            <a:endParaRPr spc="-5" dirty="0"/>
          </a:p>
        </p:txBody>
      </p:sp>
      <p:sp>
        <p:nvSpPr>
          <p:cNvPr id="110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115" name="object 7"/>
          <p:cNvSpPr txBox="1"/>
          <p:nvPr/>
        </p:nvSpPr>
        <p:spPr>
          <a:xfrm>
            <a:off x="1526539" y="3527805"/>
            <a:ext cx="27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id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6" name="object 9"/>
          <p:cNvSpPr txBox="1"/>
          <p:nvPr/>
        </p:nvSpPr>
        <p:spPr>
          <a:xfrm>
            <a:off x="2517394" y="2686557"/>
            <a:ext cx="2571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=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7" name="object 11"/>
          <p:cNvSpPr txBox="1"/>
          <p:nvPr/>
        </p:nvSpPr>
        <p:spPr>
          <a:xfrm>
            <a:off x="3491229" y="3448558"/>
            <a:ext cx="2571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+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8" name="object 13"/>
          <p:cNvSpPr txBox="1"/>
          <p:nvPr/>
        </p:nvSpPr>
        <p:spPr>
          <a:xfrm>
            <a:off x="4419346" y="4210811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*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9" name="object 15"/>
          <p:cNvSpPr txBox="1"/>
          <p:nvPr/>
        </p:nvSpPr>
        <p:spPr>
          <a:xfrm>
            <a:off x="4879594" y="5052059"/>
            <a:ext cx="1137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inttoreal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0" name="object 24"/>
          <p:cNvSpPr txBox="1"/>
          <p:nvPr/>
        </p:nvSpPr>
        <p:spPr>
          <a:xfrm>
            <a:off x="4995417" y="5814059"/>
            <a:ext cx="1057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num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er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1" name="object 26"/>
          <p:cNvSpPr txBox="1"/>
          <p:nvPr/>
        </p:nvSpPr>
        <p:spPr>
          <a:xfrm>
            <a:off x="2593594" y="4137659"/>
            <a:ext cx="27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id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2" name="object 28"/>
          <p:cNvSpPr txBox="1"/>
          <p:nvPr/>
        </p:nvSpPr>
        <p:spPr>
          <a:xfrm>
            <a:off x="3431794" y="4975859"/>
            <a:ext cx="27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id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3" name="object 5"/>
          <p:cNvSpPr txBox="1"/>
          <p:nvPr/>
        </p:nvSpPr>
        <p:spPr>
          <a:xfrm>
            <a:off x="307340" y="1652524"/>
            <a:ext cx="20148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74650" indent="-361950">
              <a:lnSpc>
                <a:spcPct val="100000"/>
              </a:lnSpc>
              <a:spcBef>
                <a:spcPts val="95"/>
              </a:spcBef>
              <a:buSzPct val="97000"/>
              <a:buFont typeface="Wingdings" panose="05000000000000000000"/>
              <a:buChar char=""/>
              <a:tabLst>
                <a:tab pos="375285" algn="l"/>
              </a:tabLst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三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地址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码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4" name="object 34"/>
          <p:cNvSpPr txBox="1"/>
          <p:nvPr/>
        </p:nvSpPr>
        <p:spPr>
          <a:xfrm>
            <a:off x="5641847" y="1213611"/>
            <a:ext cx="2486660" cy="2228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b="1" spc="-5" dirty="0">
                <a:latin typeface="Arial" panose="020B0604020202020204"/>
                <a:cs typeface="Arial" panose="020B0604020202020204"/>
              </a:rPr>
              <a:t>t1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=</a:t>
            </a:r>
            <a:r>
              <a:rPr sz="2400" b="1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inttofloat(60)  t2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= id3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*</a:t>
            </a:r>
            <a:r>
              <a:rPr sz="24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t1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790575">
              <a:lnSpc>
                <a:spcPct val="150000"/>
              </a:lnSpc>
            </a:pPr>
            <a:r>
              <a:rPr sz="2400" b="1" spc="-5" dirty="0">
                <a:latin typeface="Arial" panose="020B0604020202020204"/>
                <a:cs typeface="Arial" panose="020B0604020202020204"/>
              </a:rPr>
              <a:t>t3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= id2 +</a:t>
            </a:r>
            <a:r>
              <a:rPr sz="2400" b="1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t2  </a:t>
            </a:r>
            <a:endParaRPr sz="2400" b="1" spc="-5" dirty="0">
              <a:latin typeface="Arial" panose="020B0604020202020204"/>
              <a:cs typeface="Arial" panose="020B0604020202020204"/>
            </a:endParaRPr>
          </a:p>
          <a:p>
            <a:pPr marL="12700" marR="790575">
              <a:lnSpc>
                <a:spcPct val="150000"/>
              </a:lnSpc>
            </a:pPr>
            <a:r>
              <a:rPr sz="2400" b="1" dirty="0">
                <a:latin typeface="Arial" panose="020B0604020202020204"/>
                <a:cs typeface="Arial" panose="020B0604020202020204"/>
              </a:rPr>
              <a:t>id1 =</a:t>
            </a:r>
            <a:r>
              <a:rPr sz="24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t3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2017/9/25</a:t>
            </a:r>
            <a:endParaRPr spc="-5" dirty="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3" name="object 3"/>
          <p:cNvSpPr txBox="1">
            <a:spLocks noGrp="1"/>
          </p:cNvSpPr>
          <p:nvPr>
            <p:ph type="title"/>
          </p:nvPr>
        </p:nvSpPr>
        <p:spPr>
          <a:xfrm>
            <a:off x="535940" y="670306"/>
            <a:ext cx="22618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>
                <a:solidFill>
                  <a:srgbClr val="000000"/>
                </a:solidFill>
              </a:rPr>
              <a:t>代码</a:t>
            </a:r>
            <a:r>
              <a:rPr spc="-5" dirty="0">
                <a:solidFill>
                  <a:srgbClr val="000000"/>
                </a:solidFill>
              </a:rPr>
              <a:t>优</a:t>
            </a:r>
            <a:r>
              <a:rPr spc="-20" dirty="0">
                <a:solidFill>
                  <a:srgbClr val="000000"/>
                </a:solidFill>
              </a:rPr>
              <a:t>化</a:t>
            </a:r>
            <a:endParaRPr spc="-20" dirty="0">
              <a:solidFill>
                <a:srgbClr val="000000"/>
              </a:solidFill>
            </a:endParaRPr>
          </a:p>
        </p:txBody>
      </p:sp>
      <p:sp>
        <p:nvSpPr>
          <p:cNvPr id="24" name="object 8"/>
          <p:cNvSpPr txBox="1"/>
          <p:nvPr/>
        </p:nvSpPr>
        <p:spPr>
          <a:xfrm>
            <a:off x="535940" y="1625091"/>
            <a:ext cx="48704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74650" indent="-361950">
              <a:lnSpc>
                <a:spcPct val="100000"/>
              </a:lnSpc>
              <a:spcBef>
                <a:spcPts val="95"/>
              </a:spcBef>
              <a:buSzPct val="97000"/>
              <a:buFont typeface="Wingdings" panose="05000000000000000000"/>
              <a:buChar char=""/>
              <a:tabLst>
                <a:tab pos="375285" algn="l"/>
              </a:tabLst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将代码转化</a:t>
            </a:r>
            <a:r>
              <a:rPr sz="32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成</a:t>
            </a:r>
            <a:r>
              <a:rPr sz="3200" b="1" spc="-10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更佳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形式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5" name="object 9"/>
          <p:cNvSpPr/>
          <p:nvPr/>
        </p:nvSpPr>
        <p:spPr>
          <a:xfrm>
            <a:off x="762000" y="3124200"/>
            <a:ext cx="2895600" cy="2129155"/>
          </a:xfrm>
          <a:custGeom>
            <a:avLst/>
            <a:gdLst/>
            <a:ahLst/>
            <a:cxnLst/>
            <a:rect l="l" t="t" r="r" b="b"/>
            <a:pathLst>
              <a:path w="2895600" h="2129154">
                <a:moveTo>
                  <a:pt x="0" y="2129028"/>
                </a:moveTo>
                <a:lnTo>
                  <a:pt x="2895600" y="2129028"/>
                </a:lnTo>
                <a:lnTo>
                  <a:pt x="2895600" y="0"/>
                </a:lnTo>
                <a:lnTo>
                  <a:pt x="0" y="0"/>
                </a:lnTo>
                <a:lnTo>
                  <a:pt x="0" y="2129028"/>
                </a:lnTo>
                <a:close/>
              </a:path>
            </a:pathLst>
          </a:custGeom>
          <a:ln w="28956">
            <a:solidFill>
              <a:srgbClr val="1F487C"/>
            </a:solidFill>
            <a:prstDash val="lgDash"/>
          </a:ln>
        </p:spPr>
        <p:txBody>
          <a:bodyPr wrap="square" lIns="0" tIns="0" rIns="0" bIns="0" rtlCol="0"/>
          <a:p/>
        </p:txBody>
      </p:sp>
      <p:sp>
        <p:nvSpPr>
          <p:cNvPr id="26" name="object 14"/>
          <p:cNvSpPr txBox="1"/>
          <p:nvPr/>
        </p:nvSpPr>
        <p:spPr>
          <a:xfrm>
            <a:off x="840739" y="2966211"/>
            <a:ext cx="2486660" cy="2228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b="1" spc="-5" dirty="0">
                <a:latin typeface="Arial" panose="020B0604020202020204"/>
                <a:cs typeface="Arial" panose="020B0604020202020204"/>
              </a:rPr>
              <a:t>t1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=</a:t>
            </a:r>
            <a:r>
              <a:rPr sz="2400" b="1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inttofloat(60)  t2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= id3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*</a:t>
            </a:r>
            <a:r>
              <a:rPr sz="24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t1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790575">
              <a:lnSpc>
                <a:spcPct val="150000"/>
              </a:lnSpc>
            </a:pPr>
            <a:r>
              <a:rPr sz="2400" b="1" spc="-5" dirty="0">
                <a:latin typeface="Arial" panose="020B0604020202020204"/>
                <a:cs typeface="Arial" panose="020B0604020202020204"/>
              </a:rPr>
              <a:t>t3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= id2 +</a:t>
            </a:r>
            <a:r>
              <a:rPr sz="2400" b="1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t2  </a:t>
            </a:r>
            <a:endParaRPr sz="2400" b="1" spc="-5" dirty="0">
              <a:latin typeface="Arial" panose="020B0604020202020204"/>
              <a:cs typeface="Arial" panose="020B0604020202020204"/>
            </a:endParaRPr>
          </a:p>
          <a:p>
            <a:pPr marL="12700" marR="790575">
              <a:lnSpc>
                <a:spcPct val="150000"/>
              </a:lnSpc>
            </a:pPr>
            <a:r>
              <a:rPr sz="2400" b="1" dirty="0">
                <a:latin typeface="Arial" panose="020B0604020202020204"/>
                <a:cs typeface="Arial" panose="020B0604020202020204"/>
              </a:rPr>
              <a:t>id1 =</a:t>
            </a:r>
            <a:r>
              <a:rPr sz="24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t3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15"/>
          <p:cNvSpPr/>
          <p:nvPr/>
        </p:nvSpPr>
        <p:spPr>
          <a:xfrm>
            <a:off x="5486400" y="3581400"/>
            <a:ext cx="2895600" cy="1033780"/>
          </a:xfrm>
          <a:custGeom>
            <a:avLst/>
            <a:gdLst/>
            <a:ahLst/>
            <a:cxnLst/>
            <a:rect l="l" t="t" r="r" b="b"/>
            <a:pathLst>
              <a:path w="2895600" h="1033779">
                <a:moveTo>
                  <a:pt x="0" y="1033272"/>
                </a:moveTo>
                <a:lnTo>
                  <a:pt x="2895600" y="1033272"/>
                </a:lnTo>
                <a:lnTo>
                  <a:pt x="2895600" y="0"/>
                </a:lnTo>
                <a:lnTo>
                  <a:pt x="0" y="0"/>
                </a:lnTo>
                <a:lnTo>
                  <a:pt x="0" y="1033272"/>
                </a:lnTo>
                <a:close/>
              </a:path>
            </a:pathLst>
          </a:custGeom>
          <a:ln w="28956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p/>
        </p:txBody>
      </p:sp>
      <p:sp>
        <p:nvSpPr>
          <p:cNvPr id="28" name="object 18"/>
          <p:cNvSpPr txBox="1"/>
          <p:nvPr/>
        </p:nvSpPr>
        <p:spPr>
          <a:xfrm>
            <a:off x="5565647" y="3423158"/>
            <a:ext cx="19634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b="1" spc="-5" dirty="0">
                <a:latin typeface="Arial" panose="020B0604020202020204"/>
                <a:cs typeface="Arial" panose="020B0604020202020204"/>
              </a:rPr>
              <a:t>t1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= id3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*</a:t>
            </a:r>
            <a:r>
              <a:rPr sz="2400" b="1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60.0 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id1 = id2 +</a:t>
            </a:r>
            <a:r>
              <a:rPr sz="2400" b="1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t1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object 19"/>
          <p:cNvSpPr/>
          <p:nvPr/>
        </p:nvSpPr>
        <p:spPr>
          <a:xfrm>
            <a:off x="3886200" y="4133850"/>
            <a:ext cx="1295400" cy="114300"/>
          </a:xfrm>
          <a:custGeom>
            <a:avLst/>
            <a:gdLst/>
            <a:ahLst/>
            <a:cxnLst/>
            <a:rect l="l" t="t" r="r" b="b"/>
            <a:pathLst>
              <a:path w="1295400" h="114300">
                <a:moveTo>
                  <a:pt x="1181100" y="0"/>
                </a:moveTo>
                <a:lnTo>
                  <a:pt x="1181100" y="114300"/>
                </a:lnTo>
                <a:lnTo>
                  <a:pt x="1257300" y="76200"/>
                </a:lnTo>
                <a:lnTo>
                  <a:pt x="1200150" y="76200"/>
                </a:lnTo>
                <a:lnTo>
                  <a:pt x="1200150" y="38100"/>
                </a:lnTo>
                <a:lnTo>
                  <a:pt x="1257300" y="38100"/>
                </a:lnTo>
                <a:lnTo>
                  <a:pt x="1181100" y="0"/>
                </a:lnTo>
                <a:close/>
              </a:path>
              <a:path w="1295400" h="114300">
                <a:moveTo>
                  <a:pt x="11811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1181100" y="76200"/>
                </a:lnTo>
                <a:lnTo>
                  <a:pt x="1181100" y="38100"/>
                </a:lnTo>
                <a:close/>
              </a:path>
              <a:path w="1295400" h="114300">
                <a:moveTo>
                  <a:pt x="1257300" y="38100"/>
                </a:moveTo>
                <a:lnTo>
                  <a:pt x="1200150" y="38100"/>
                </a:lnTo>
                <a:lnTo>
                  <a:pt x="1200150" y="76200"/>
                </a:lnTo>
                <a:lnTo>
                  <a:pt x="1257300" y="76200"/>
                </a:lnTo>
                <a:lnTo>
                  <a:pt x="1295400" y="57150"/>
                </a:lnTo>
                <a:lnTo>
                  <a:pt x="1257300" y="381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757427" y="3048000"/>
            <a:ext cx="2443480" cy="1033780"/>
          </a:xfrm>
          <a:custGeom>
            <a:avLst/>
            <a:gdLst/>
            <a:ahLst/>
            <a:cxnLst/>
            <a:rect l="l" t="t" r="r" b="b"/>
            <a:pathLst>
              <a:path w="2443480" h="1033779">
                <a:moveTo>
                  <a:pt x="0" y="1033272"/>
                </a:moveTo>
                <a:lnTo>
                  <a:pt x="2442972" y="1033272"/>
                </a:lnTo>
                <a:lnTo>
                  <a:pt x="2442972" y="0"/>
                </a:lnTo>
                <a:lnTo>
                  <a:pt x="0" y="0"/>
                </a:lnTo>
                <a:lnTo>
                  <a:pt x="0" y="1033272"/>
                </a:lnTo>
                <a:close/>
              </a:path>
            </a:pathLst>
          </a:custGeom>
          <a:ln w="28956">
            <a:solidFill>
              <a:srgbClr val="1F487C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800600" y="2362200"/>
            <a:ext cx="4114800" cy="2677160"/>
          </a:xfrm>
          <a:custGeom>
            <a:avLst/>
            <a:gdLst/>
            <a:ahLst/>
            <a:cxnLst/>
            <a:rect l="l" t="t" r="r" b="b"/>
            <a:pathLst>
              <a:path w="4114800" h="2677160">
                <a:moveTo>
                  <a:pt x="0" y="2676906"/>
                </a:moveTo>
                <a:lnTo>
                  <a:pt x="4114800" y="2676906"/>
                </a:lnTo>
                <a:lnTo>
                  <a:pt x="4114800" y="0"/>
                </a:lnTo>
                <a:lnTo>
                  <a:pt x="0" y="0"/>
                </a:lnTo>
                <a:lnTo>
                  <a:pt x="0" y="2676906"/>
                </a:lnTo>
                <a:close/>
              </a:path>
            </a:pathLst>
          </a:custGeom>
          <a:ln w="28956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429000" y="3600450"/>
            <a:ext cx="1219200" cy="114300"/>
          </a:xfrm>
          <a:custGeom>
            <a:avLst/>
            <a:gdLst/>
            <a:ahLst/>
            <a:cxnLst/>
            <a:rect l="l" t="t" r="r" b="b"/>
            <a:pathLst>
              <a:path w="1219200" h="114300">
                <a:moveTo>
                  <a:pt x="1104900" y="0"/>
                </a:moveTo>
                <a:lnTo>
                  <a:pt x="1104900" y="114300"/>
                </a:lnTo>
                <a:lnTo>
                  <a:pt x="1181100" y="76200"/>
                </a:lnTo>
                <a:lnTo>
                  <a:pt x="1123950" y="76200"/>
                </a:lnTo>
                <a:lnTo>
                  <a:pt x="1123950" y="38100"/>
                </a:lnTo>
                <a:lnTo>
                  <a:pt x="1181100" y="38100"/>
                </a:lnTo>
                <a:lnTo>
                  <a:pt x="1104900" y="0"/>
                </a:lnTo>
                <a:close/>
              </a:path>
              <a:path w="1219200" h="114300">
                <a:moveTo>
                  <a:pt x="11049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1104900" y="76200"/>
                </a:lnTo>
                <a:lnTo>
                  <a:pt x="1104900" y="38100"/>
                </a:lnTo>
                <a:close/>
              </a:path>
              <a:path w="1219200" h="114300">
                <a:moveTo>
                  <a:pt x="1181100" y="38100"/>
                </a:moveTo>
                <a:lnTo>
                  <a:pt x="1123950" y="38100"/>
                </a:lnTo>
                <a:lnTo>
                  <a:pt x="1123950" y="76200"/>
                </a:lnTo>
                <a:lnTo>
                  <a:pt x="1181100" y="76200"/>
                </a:lnTo>
                <a:lnTo>
                  <a:pt x="1219200" y="57150"/>
                </a:lnTo>
                <a:lnTo>
                  <a:pt x="1181100" y="381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2017/9/25</a:t>
            </a:r>
            <a:endParaRPr spc="-5" dirty="0"/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4" name="object 3"/>
          <p:cNvSpPr txBox="1">
            <a:spLocks noGrp="1"/>
          </p:cNvSpPr>
          <p:nvPr>
            <p:ph type="title"/>
          </p:nvPr>
        </p:nvSpPr>
        <p:spPr>
          <a:xfrm>
            <a:off x="535940" y="670306"/>
            <a:ext cx="33813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>
                <a:solidFill>
                  <a:srgbClr val="000000"/>
                </a:solidFill>
              </a:rPr>
              <a:t>目标</a:t>
            </a:r>
            <a:r>
              <a:rPr spc="-5" dirty="0">
                <a:solidFill>
                  <a:srgbClr val="000000"/>
                </a:solidFill>
              </a:rPr>
              <a:t>代</a:t>
            </a:r>
            <a:r>
              <a:rPr spc="-20" dirty="0">
                <a:solidFill>
                  <a:srgbClr val="000000"/>
                </a:solidFill>
              </a:rPr>
              <a:t>码</a:t>
            </a:r>
            <a:r>
              <a:rPr spc="-5" dirty="0">
                <a:solidFill>
                  <a:srgbClr val="000000"/>
                </a:solidFill>
              </a:rPr>
              <a:t>生</a:t>
            </a:r>
            <a:r>
              <a:rPr spc="-20" dirty="0">
                <a:solidFill>
                  <a:srgbClr val="000000"/>
                </a:solidFill>
              </a:rPr>
              <a:t>成</a:t>
            </a:r>
            <a:endParaRPr spc="-20" dirty="0">
              <a:solidFill>
                <a:srgbClr val="000000"/>
              </a:solidFill>
            </a:endParaRPr>
          </a:p>
        </p:txBody>
      </p:sp>
      <p:sp>
        <p:nvSpPr>
          <p:cNvPr id="35" name="object 6"/>
          <p:cNvSpPr txBox="1"/>
          <p:nvPr/>
        </p:nvSpPr>
        <p:spPr>
          <a:xfrm>
            <a:off x="547116" y="1725168"/>
            <a:ext cx="36449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74650" indent="-361950">
              <a:lnSpc>
                <a:spcPct val="100000"/>
              </a:lnSpc>
              <a:spcBef>
                <a:spcPts val="95"/>
              </a:spcBef>
              <a:buSzPct val="97000"/>
              <a:buFont typeface="Wingdings" panose="05000000000000000000"/>
              <a:buChar char=""/>
              <a:tabLst>
                <a:tab pos="375285" algn="l"/>
              </a:tabLst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产生目标语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言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代码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6" name="object 10"/>
          <p:cNvSpPr txBox="1"/>
          <p:nvPr/>
        </p:nvSpPr>
        <p:spPr>
          <a:xfrm>
            <a:off x="836167" y="2890011"/>
            <a:ext cx="19634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b="1" spc="-5" dirty="0">
                <a:latin typeface="Arial" panose="020B0604020202020204"/>
                <a:cs typeface="Arial" panose="020B0604020202020204"/>
              </a:rPr>
              <a:t>t1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= id3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*</a:t>
            </a:r>
            <a:r>
              <a:rPr sz="2400" b="1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60.0 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id1 = id2 +</a:t>
            </a:r>
            <a:r>
              <a:rPr sz="2400" b="1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t1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object 19"/>
          <p:cNvSpPr txBox="1"/>
          <p:nvPr/>
        </p:nvSpPr>
        <p:spPr>
          <a:xfrm>
            <a:off x="7623047" y="2935732"/>
            <a:ext cx="787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 panose="020B0604020202020204"/>
                <a:cs typeface="Arial" panose="020B0604020202020204"/>
              </a:rPr>
              <a:t>#6</a:t>
            </a:r>
            <a:r>
              <a:rPr sz="2400" b="1" spc="-15" dirty="0">
                <a:latin typeface="Arial" panose="020B0604020202020204"/>
                <a:cs typeface="Arial" panose="020B0604020202020204"/>
              </a:rPr>
              <a:t>0</a:t>
            </a:r>
            <a:r>
              <a:rPr sz="2400" b="1" dirty="0">
                <a:latin typeface="Arial" panose="020B0604020202020204"/>
                <a:cs typeface="Arial" panose="020B0604020202020204"/>
              </a:rPr>
              <a:t>.0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8" name="object 29"/>
          <p:cNvSpPr txBox="1"/>
          <p:nvPr/>
        </p:nvSpPr>
        <p:spPr>
          <a:xfrm>
            <a:off x="4879594" y="2204211"/>
            <a:ext cx="3159125" cy="2807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835025" algn="just">
              <a:lnSpc>
                <a:spcPct val="150000"/>
              </a:lnSpc>
              <a:spcBef>
                <a:spcPts val="100"/>
              </a:spcBef>
            </a:pPr>
            <a:r>
              <a:rPr sz="2400" b="1" dirty="0">
                <a:latin typeface="Arial" panose="020B0604020202020204"/>
                <a:cs typeface="Arial" panose="020B0604020202020204"/>
              </a:rPr>
              <a:t>LDF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R2,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id3  </a:t>
            </a:r>
            <a:endParaRPr sz="2400" b="1" dirty="0">
              <a:latin typeface="Arial" panose="020B0604020202020204"/>
              <a:cs typeface="Arial" panose="020B0604020202020204"/>
            </a:endParaRPr>
          </a:p>
          <a:p>
            <a:pPr marL="12700" marR="835025" algn="just">
              <a:lnSpc>
                <a:spcPct val="150000"/>
              </a:lnSpc>
              <a:spcBef>
                <a:spcPts val="100"/>
              </a:spcBef>
            </a:pPr>
            <a:r>
              <a:rPr sz="2400" b="1" dirty="0">
                <a:latin typeface="Arial" panose="020B0604020202020204"/>
                <a:cs typeface="Arial" panose="020B0604020202020204"/>
              </a:rPr>
              <a:t>MULF R2,</a:t>
            </a:r>
            <a:r>
              <a:rPr sz="2400" b="1" spc="56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R2,  </a:t>
            </a:r>
            <a:endParaRPr sz="2400" b="1" dirty="0">
              <a:latin typeface="Arial" panose="020B0604020202020204"/>
              <a:cs typeface="Arial" panose="020B0604020202020204"/>
            </a:endParaRPr>
          </a:p>
          <a:p>
            <a:pPr marL="12700" marR="835025" algn="just">
              <a:lnSpc>
                <a:spcPct val="150000"/>
              </a:lnSpc>
              <a:spcBef>
                <a:spcPts val="100"/>
              </a:spcBef>
            </a:pPr>
            <a:r>
              <a:rPr sz="2400" b="1" dirty="0">
                <a:latin typeface="Arial" panose="020B0604020202020204"/>
                <a:cs typeface="Arial" panose="020B0604020202020204"/>
              </a:rPr>
              <a:t>LDF R1,</a:t>
            </a:r>
            <a:r>
              <a:rPr sz="2400" b="1" spc="56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id2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50000"/>
              </a:lnSpc>
              <a:tabLst>
                <a:tab pos="927100" algn="l"/>
                <a:tab pos="1841500" algn="l"/>
                <a:tab pos="2755900" algn="l"/>
              </a:tabLst>
            </a:pPr>
            <a:r>
              <a:rPr sz="2400" b="1" spc="-5" dirty="0">
                <a:latin typeface="Arial" panose="020B0604020202020204"/>
                <a:cs typeface="Arial" panose="020B0604020202020204"/>
              </a:rPr>
              <a:t>ADDF</a:t>
            </a:r>
            <a:r>
              <a:rPr sz="2400" b="1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R1,	R1,	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R2 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STF	id1,	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R1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2"/>
          <p:cNvSpPr txBox="1"/>
          <p:nvPr/>
        </p:nvSpPr>
        <p:spPr>
          <a:xfrm>
            <a:off x="475741" y="787944"/>
            <a:ext cx="7901940" cy="449008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p>
            <a:pPr marL="374650" indent="-361950">
              <a:lnSpc>
                <a:spcPct val="100000"/>
              </a:lnSpc>
              <a:spcBef>
                <a:spcPts val="865"/>
              </a:spcBef>
              <a:buSzPct val="97000"/>
              <a:buFont typeface="Wingdings" panose="05000000000000000000"/>
              <a:buChar char=""/>
              <a:tabLst>
                <a:tab pos="375285" algn="l"/>
              </a:tabLst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符号表管理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675"/>
              </a:spcBef>
              <a:buSzPct val="96000"/>
              <a:buFont typeface="Wingdings" panose="05000000000000000000"/>
              <a:buChar char=""/>
              <a:tabLst>
                <a:tab pos="75565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保存记号的信息（存储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空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间、类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型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、作用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域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675"/>
              </a:spcBef>
              <a:buSzPct val="96000"/>
              <a:buFont typeface="Wingdings" panose="05000000000000000000"/>
              <a:buChar char=""/>
              <a:tabLst>
                <a:tab pos="75565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在分析、综合过程中使</a:t>
            </a:r>
            <a:r>
              <a:rPr sz="2800" b="1" spc="15" dirty="0">
                <a:latin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修改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Wingdings" panose="05000000000000000000"/>
              <a:buChar char=""/>
            </a:pPr>
            <a:endParaRPr sz="3150">
              <a:latin typeface="Times New Roman" panose="02020603050405020304"/>
              <a:cs typeface="Times New Roman" panose="02020603050405020304"/>
            </a:endParaRPr>
          </a:p>
          <a:p>
            <a:pPr marL="375285" indent="-362585">
              <a:lnSpc>
                <a:spcPct val="100000"/>
              </a:lnSpc>
              <a:buSzPct val="97000"/>
              <a:buFont typeface="Wingdings" panose="05000000000000000000"/>
              <a:buChar char=""/>
              <a:tabLst>
                <a:tab pos="375920" algn="l"/>
              </a:tabLst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错误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处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理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680"/>
              </a:spcBef>
              <a:buSzPct val="96000"/>
              <a:buFont typeface="Wingdings" panose="05000000000000000000"/>
              <a:buChar char=""/>
              <a:tabLst>
                <a:tab pos="75565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发现不同的错误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SzPct val="96000"/>
              <a:buFont typeface="Wingdings" panose="05000000000000000000"/>
              <a:buChar char=""/>
              <a:tabLst>
                <a:tab pos="75565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问题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167130" lvl="2" indent="-240030">
              <a:lnSpc>
                <a:spcPct val="100000"/>
              </a:lnSpc>
              <a:spcBef>
                <a:spcPts val="585"/>
              </a:spcBef>
              <a:buSzPct val="96000"/>
              <a:buFont typeface="Wingdings" panose="05000000000000000000"/>
              <a:buChar char=""/>
              <a:tabLst>
                <a:tab pos="1167765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发现哪些错</a:t>
            </a:r>
            <a:r>
              <a:rPr sz="24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误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?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167130" lvl="2" indent="-240030">
              <a:lnSpc>
                <a:spcPct val="100000"/>
              </a:lnSpc>
              <a:spcBef>
                <a:spcPts val="580"/>
              </a:spcBef>
              <a:buSzPct val="96000"/>
              <a:buFont typeface="Wingdings" panose="05000000000000000000"/>
              <a:buChar char=""/>
              <a:tabLst>
                <a:tab pos="1167765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发现错误后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如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何处</a:t>
            </a:r>
            <a:r>
              <a:rPr sz="24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理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?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3"/>
          <p:cNvSpPr txBox="1">
            <a:spLocks noGrp="1"/>
          </p:cNvSpPr>
          <p:nvPr>
            <p:ph type="title"/>
          </p:nvPr>
        </p:nvSpPr>
        <p:spPr>
          <a:xfrm>
            <a:off x="535940" y="653541"/>
            <a:ext cx="28213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000000"/>
                </a:solidFill>
              </a:rPr>
              <a:t>编译</a:t>
            </a:r>
            <a:r>
              <a:rPr spc="-10" dirty="0">
                <a:solidFill>
                  <a:srgbClr val="000000"/>
                </a:solidFill>
              </a:rPr>
              <a:t>的</a:t>
            </a:r>
            <a:r>
              <a:rPr spc="-20" dirty="0">
                <a:solidFill>
                  <a:srgbClr val="000000"/>
                </a:solidFill>
              </a:rPr>
              <a:t>阶段</a:t>
            </a:r>
            <a:endParaRPr spc="-20" dirty="0">
              <a:solidFill>
                <a:srgbClr val="000000"/>
              </a:solidFill>
            </a:endParaRPr>
          </a:p>
        </p:txBody>
      </p:sp>
      <p:sp>
        <p:nvSpPr>
          <p:cNvPr id="20" name="object 15"/>
          <p:cNvSpPr txBox="1"/>
          <p:nvPr/>
        </p:nvSpPr>
        <p:spPr>
          <a:xfrm>
            <a:off x="402590" y="1551316"/>
            <a:ext cx="8389620" cy="274574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p>
            <a:pPr marL="374650" indent="-361950">
              <a:lnSpc>
                <a:spcPct val="100000"/>
              </a:lnSpc>
              <a:spcBef>
                <a:spcPts val="845"/>
              </a:spcBef>
              <a:buSzPct val="97000"/>
              <a:buFont typeface="Wingdings" panose="05000000000000000000"/>
              <a:buChar char=""/>
              <a:tabLst>
                <a:tab pos="375285" algn="l"/>
              </a:tabLst>
            </a:pPr>
            <a:r>
              <a:rPr sz="3200" b="1" spc="-15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前端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sz="3200" b="1" spc="-10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后端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marR="5080" lvl="1" indent="-285750" algn="just">
              <a:lnSpc>
                <a:spcPct val="100000"/>
              </a:lnSpc>
              <a:spcBef>
                <a:spcPts val="605"/>
              </a:spcBef>
              <a:buFont typeface="Wingdings" panose="05000000000000000000"/>
              <a:buChar char=""/>
              <a:tabLst>
                <a:tab pos="755650" algn="l"/>
              </a:tabLst>
            </a:pP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前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端与</a:t>
            </a:r>
            <a:r>
              <a:rPr sz="2600" b="1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源语</a:t>
            </a:r>
            <a:r>
              <a:rPr sz="26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言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相关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但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sz="2600" b="1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目标</a:t>
            </a:r>
            <a:r>
              <a:rPr sz="26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机</a:t>
            </a:r>
            <a:r>
              <a:rPr sz="2600" b="1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器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无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关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包括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词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法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分 析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、语法分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析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、语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义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析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、中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间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代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码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生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成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和与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目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标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机 器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无关的优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化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marR="5080" lvl="1" indent="-285750" algn="just">
              <a:lnSpc>
                <a:spcPct val="100000"/>
              </a:lnSpc>
              <a:spcBef>
                <a:spcPts val="625"/>
              </a:spcBef>
              <a:buFont typeface="Wingdings" panose="05000000000000000000"/>
              <a:buChar char=""/>
              <a:tabLst>
                <a:tab pos="755650" algn="l"/>
              </a:tabLst>
            </a:pP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后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端与</a:t>
            </a:r>
            <a:r>
              <a:rPr sz="2600" b="1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源语</a:t>
            </a:r>
            <a:r>
              <a:rPr sz="26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言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无关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sz="26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</a:t>
            </a:r>
            <a:r>
              <a:rPr sz="2600" b="1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标机</a:t>
            </a:r>
            <a:r>
              <a:rPr sz="26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器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有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关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包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括与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目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标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机 器有关的优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化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、目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标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代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码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生成。</a:t>
            </a:r>
            <a:endParaRPr sz="2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646427"/>
            <a:ext cx="20148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650" indent="-361950">
              <a:lnSpc>
                <a:spcPct val="100000"/>
              </a:lnSpc>
              <a:spcBef>
                <a:spcPts val="95"/>
              </a:spcBef>
              <a:buSzPct val="97000"/>
              <a:buFont typeface="Wingdings" panose="05000000000000000000"/>
              <a:buChar char=""/>
              <a:tabLst>
                <a:tab pos="375285" algn="l"/>
              </a:tabLst>
            </a:pPr>
            <a:r>
              <a:rPr sz="3200" spc="-15" dirty="0">
                <a:solidFill>
                  <a:srgbClr val="FF3300"/>
                </a:solidFill>
              </a:rPr>
              <a:t>趟</a:t>
            </a:r>
            <a:r>
              <a:rPr sz="3200" spc="-10" dirty="0">
                <a:solidFill>
                  <a:srgbClr val="FF3300"/>
                </a:solidFill>
              </a:rPr>
              <a:t>（遍</a:t>
            </a:r>
            <a:r>
              <a:rPr sz="3200" spc="-15" dirty="0">
                <a:solidFill>
                  <a:srgbClr val="FF3300"/>
                </a:solidFill>
              </a:rPr>
              <a:t>）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2017/9/25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2217166"/>
            <a:ext cx="7444740" cy="269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 algn="just">
              <a:lnSpc>
                <a:spcPct val="100000"/>
              </a:lnSpc>
              <a:spcBef>
                <a:spcPts val="100"/>
              </a:spcBef>
              <a:buSzPct val="96000"/>
              <a:buFont typeface="Wingdings" panose="05000000000000000000"/>
              <a:buChar char=""/>
              <a:tabLst>
                <a:tab pos="29845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sz="2800" b="1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对源程序或源程序的</a:t>
            </a:r>
            <a:r>
              <a:rPr sz="28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</a:t>
            </a:r>
            <a:r>
              <a:rPr sz="2800" b="1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间结果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从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头到尾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扫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描 一次，进行加工，生产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新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的中间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结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果或目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标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程 序。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98450" indent="-285750">
              <a:lnSpc>
                <a:spcPct val="100000"/>
              </a:lnSpc>
              <a:spcBef>
                <a:spcPts val="670"/>
              </a:spcBef>
              <a:buSzPct val="96000"/>
              <a:buFont typeface="Wingdings" panose="05000000000000000000"/>
              <a:buChar char=""/>
              <a:tabLst>
                <a:tab pos="298450" algn="l"/>
              </a:tabLst>
            </a:pPr>
            <a:r>
              <a:rPr sz="2800" b="1" spc="-10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阶段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sz="2800" b="1" spc="-10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趟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是不同的概念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63600" lvl="1" indent="-393700">
              <a:lnSpc>
                <a:spcPct val="100000"/>
              </a:lnSpc>
              <a:spcBef>
                <a:spcPts val="570"/>
              </a:spcBef>
              <a:buFont typeface="Wingdings" panose="05000000000000000000"/>
              <a:buChar char=""/>
              <a:tabLst>
                <a:tab pos="863600" algn="l"/>
                <a:tab pos="864235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一趟可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以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由若干阶段构成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63600" lvl="1" indent="-3937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"/>
              <a:tabLst>
                <a:tab pos="863600" algn="l"/>
                <a:tab pos="864235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一个阶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段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叶可以由若干趟来完成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3"/>
          <p:cNvSpPr txBox="1">
            <a:spLocks noGrp="1"/>
          </p:cNvSpPr>
          <p:nvPr>
            <p:ph type="title"/>
          </p:nvPr>
        </p:nvSpPr>
        <p:spPr>
          <a:xfrm>
            <a:off x="535940" y="728980"/>
            <a:ext cx="15525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000000"/>
                </a:solidFill>
              </a:rPr>
              <a:t>参考书</a:t>
            </a:r>
            <a:endParaRPr sz="4000"/>
          </a:p>
        </p:txBody>
      </p:sp>
      <p:sp>
        <p:nvSpPr>
          <p:cNvPr id="29" name="object 24"/>
          <p:cNvSpPr txBox="1"/>
          <p:nvPr/>
        </p:nvSpPr>
        <p:spPr>
          <a:xfrm>
            <a:off x="364490" y="1903475"/>
            <a:ext cx="8357870" cy="3147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93700" marR="207645" indent="-381000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"/>
              <a:tabLst>
                <a:tab pos="393700" algn="l"/>
              </a:tabLst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张素琴、吕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映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芝</a:t>
            </a:r>
            <a:r>
              <a:rPr sz="32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等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.编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译原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理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32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2版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），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北 京：清华大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学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出版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社，2005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93700" marR="210820" indent="-381000">
              <a:lnSpc>
                <a:spcPct val="100000"/>
              </a:lnSpc>
              <a:spcBef>
                <a:spcPts val="770"/>
              </a:spcBef>
              <a:buFont typeface="Wingdings" panose="05000000000000000000"/>
              <a:buChar char=""/>
              <a:tabLst>
                <a:tab pos="393700" algn="l"/>
              </a:tabLst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张幸儿.</a:t>
            </a:r>
            <a:r>
              <a:rPr sz="3200" b="1" spc="1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计算机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编译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原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理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北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京：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科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学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出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版 社，1999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93700" marR="5080" indent="-381000">
              <a:lnSpc>
                <a:spcPct val="100000"/>
              </a:lnSpc>
              <a:spcBef>
                <a:spcPts val="770"/>
              </a:spcBef>
              <a:buFont typeface="Wingdings" panose="05000000000000000000"/>
              <a:buChar char=""/>
              <a:tabLst>
                <a:tab pos="393700" algn="l"/>
              </a:tabLst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伍春香．编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译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原理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习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题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与解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析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3200" b="1" spc="25" dirty="0">
                <a:latin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2版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），  北京：清华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大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学出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版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社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，2006 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689" y="1598534"/>
            <a:ext cx="8769350" cy="195580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79730" indent="-367030">
              <a:lnSpc>
                <a:spcPct val="100000"/>
              </a:lnSpc>
              <a:spcBef>
                <a:spcPts val="545"/>
              </a:spcBef>
              <a:buSzPct val="88000"/>
              <a:buFont typeface="Wingdings" panose="05000000000000000000"/>
              <a:buChar char=""/>
              <a:tabLst>
                <a:tab pos="380365" algn="l"/>
              </a:tabLst>
            </a:pPr>
            <a:r>
              <a:rPr sz="3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翻译程序</a:t>
            </a:r>
            <a:endParaRPr sz="3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5080" indent="177165">
              <a:lnSpc>
                <a:spcPct val="100000"/>
              </a:lnSpc>
              <a:spcBef>
                <a:spcPts val="350"/>
              </a:spcBef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把某一种语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言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编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写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的程序</a:t>
            </a:r>
            <a:r>
              <a:rPr sz="2800" b="1" spc="25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28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源语言</a:t>
            </a:r>
            <a:r>
              <a:rPr sz="28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程</a:t>
            </a:r>
            <a:r>
              <a:rPr sz="2800" b="1" spc="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序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），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翻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译成等价 的、用另一种语言编写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程序</a:t>
            </a:r>
            <a:r>
              <a:rPr sz="2800" b="1" spc="25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28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目标语</a:t>
            </a:r>
            <a:r>
              <a:rPr sz="28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言</a:t>
            </a:r>
            <a:r>
              <a:rPr sz="28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程</a:t>
            </a:r>
            <a:r>
              <a:rPr sz="28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序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），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同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时 报告源程序中的错误。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2017/9/25</a:t>
            </a:r>
            <a:endParaRPr spc="-5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0" name="object 16"/>
          <p:cNvSpPr txBox="1">
            <a:spLocks noGrp="1"/>
          </p:cNvSpPr>
          <p:nvPr>
            <p:ph type="title"/>
          </p:nvPr>
        </p:nvSpPr>
        <p:spPr>
          <a:xfrm>
            <a:off x="382777" y="630173"/>
            <a:ext cx="36639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000000"/>
                </a:solidFill>
              </a:rPr>
              <a:t>什么</a:t>
            </a:r>
            <a:r>
              <a:rPr spc="-15" dirty="0">
                <a:solidFill>
                  <a:srgbClr val="000000"/>
                </a:solidFill>
              </a:rPr>
              <a:t>是</a:t>
            </a:r>
            <a:r>
              <a:rPr spc="-20" dirty="0">
                <a:solidFill>
                  <a:srgbClr val="000000"/>
                </a:solidFill>
              </a:rPr>
              <a:t>编</a:t>
            </a:r>
            <a:r>
              <a:rPr spc="-10" dirty="0">
                <a:solidFill>
                  <a:srgbClr val="000000"/>
                </a:solidFill>
              </a:rPr>
              <a:t>译器</a:t>
            </a:r>
            <a:r>
              <a:rPr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?</a:t>
            </a:r>
            <a:endParaRPr dirty="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6"/>
          <p:cNvSpPr txBox="1"/>
          <p:nvPr/>
        </p:nvSpPr>
        <p:spPr>
          <a:xfrm>
            <a:off x="1297939" y="4216146"/>
            <a:ext cx="12465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源程序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" name="object 7"/>
          <p:cNvSpPr/>
          <p:nvPr/>
        </p:nvSpPr>
        <p:spPr>
          <a:xfrm>
            <a:off x="2590800" y="4516120"/>
            <a:ext cx="685800" cy="114300"/>
          </a:xfrm>
          <a:custGeom>
            <a:avLst/>
            <a:gdLst/>
            <a:ahLst/>
            <a:cxnLst/>
            <a:rect l="l" t="t" r="r" b="b"/>
            <a:pathLst>
              <a:path w="685800" h="114300">
                <a:moveTo>
                  <a:pt x="571457" y="76158"/>
                </a:moveTo>
                <a:lnTo>
                  <a:pt x="571373" y="114299"/>
                </a:lnTo>
                <a:lnTo>
                  <a:pt x="647998" y="76199"/>
                </a:lnTo>
                <a:lnTo>
                  <a:pt x="590550" y="76199"/>
                </a:lnTo>
                <a:lnTo>
                  <a:pt x="571457" y="76158"/>
                </a:lnTo>
                <a:close/>
              </a:path>
              <a:path w="685800" h="114300">
                <a:moveTo>
                  <a:pt x="571542" y="38059"/>
                </a:moveTo>
                <a:lnTo>
                  <a:pt x="571457" y="76158"/>
                </a:lnTo>
                <a:lnTo>
                  <a:pt x="590550" y="76199"/>
                </a:lnTo>
                <a:lnTo>
                  <a:pt x="590550" y="38099"/>
                </a:lnTo>
                <a:lnTo>
                  <a:pt x="571542" y="38059"/>
                </a:lnTo>
                <a:close/>
              </a:path>
              <a:path w="685800" h="114300">
                <a:moveTo>
                  <a:pt x="571626" y="0"/>
                </a:moveTo>
                <a:lnTo>
                  <a:pt x="571542" y="38059"/>
                </a:lnTo>
                <a:lnTo>
                  <a:pt x="590550" y="38099"/>
                </a:lnTo>
                <a:lnTo>
                  <a:pt x="590550" y="76199"/>
                </a:lnTo>
                <a:lnTo>
                  <a:pt x="647998" y="76199"/>
                </a:lnTo>
                <a:lnTo>
                  <a:pt x="685800" y="57403"/>
                </a:lnTo>
                <a:lnTo>
                  <a:pt x="571626" y="0"/>
                </a:lnTo>
                <a:close/>
              </a:path>
              <a:path w="685800" h="114300">
                <a:moveTo>
                  <a:pt x="0" y="36829"/>
                </a:moveTo>
                <a:lnTo>
                  <a:pt x="0" y="74929"/>
                </a:lnTo>
                <a:lnTo>
                  <a:pt x="571457" y="76158"/>
                </a:lnTo>
                <a:lnTo>
                  <a:pt x="571542" y="38059"/>
                </a:lnTo>
                <a:lnTo>
                  <a:pt x="0" y="3682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p/>
        </p:txBody>
      </p:sp>
      <p:sp>
        <p:nvSpPr>
          <p:cNvPr id="25" name="object 9"/>
          <p:cNvSpPr txBox="1"/>
          <p:nvPr/>
        </p:nvSpPr>
        <p:spPr>
          <a:xfrm>
            <a:off x="5992876" y="4292346"/>
            <a:ext cx="16529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目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标程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序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6" name="object 10"/>
          <p:cNvSpPr/>
          <p:nvPr/>
        </p:nvSpPr>
        <p:spPr>
          <a:xfrm>
            <a:off x="5409946" y="4523104"/>
            <a:ext cx="683260" cy="114300"/>
          </a:xfrm>
          <a:custGeom>
            <a:avLst/>
            <a:gdLst/>
            <a:ahLst/>
            <a:cxnLst/>
            <a:rect l="l" t="t" r="r" b="b"/>
            <a:pathLst>
              <a:path w="683260" h="114300">
                <a:moveTo>
                  <a:pt x="569594" y="0"/>
                </a:moveTo>
                <a:lnTo>
                  <a:pt x="569044" y="38079"/>
                </a:lnTo>
                <a:lnTo>
                  <a:pt x="588009" y="38354"/>
                </a:lnTo>
                <a:lnTo>
                  <a:pt x="587501" y="76454"/>
                </a:lnTo>
                <a:lnTo>
                  <a:pt x="568490" y="76454"/>
                </a:lnTo>
                <a:lnTo>
                  <a:pt x="567943" y="114300"/>
                </a:lnTo>
                <a:lnTo>
                  <a:pt x="646407" y="76454"/>
                </a:lnTo>
                <a:lnTo>
                  <a:pt x="587501" y="76454"/>
                </a:lnTo>
                <a:lnTo>
                  <a:pt x="568494" y="76178"/>
                </a:lnTo>
                <a:lnTo>
                  <a:pt x="646978" y="76178"/>
                </a:lnTo>
                <a:lnTo>
                  <a:pt x="683005" y="58801"/>
                </a:lnTo>
                <a:lnTo>
                  <a:pt x="569594" y="0"/>
                </a:lnTo>
                <a:close/>
              </a:path>
              <a:path w="683260" h="114300">
                <a:moveTo>
                  <a:pt x="569044" y="38079"/>
                </a:moveTo>
                <a:lnTo>
                  <a:pt x="568494" y="76178"/>
                </a:lnTo>
                <a:lnTo>
                  <a:pt x="587501" y="76454"/>
                </a:lnTo>
                <a:lnTo>
                  <a:pt x="588009" y="38354"/>
                </a:lnTo>
                <a:lnTo>
                  <a:pt x="569044" y="38079"/>
                </a:lnTo>
                <a:close/>
              </a:path>
              <a:path w="683260" h="114300">
                <a:moveTo>
                  <a:pt x="507" y="29845"/>
                </a:moveTo>
                <a:lnTo>
                  <a:pt x="0" y="67945"/>
                </a:lnTo>
                <a:lnTo>
                  <a:pt x="568494" y="76178"/>
                </a:lnTo>
                <a:lnTo>
                  <a:pt x="569044" y="38079"/>
                </a:lnTo>
                <a:lnTo>
                  <a:pt x="507" y="2984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p/>
        </p:txBody>
      </p:sp>
      <p:sp>
        <p:nvSpPr>
          <p:cNvPr id="27" name="object 12"/>
          <p:cNvSpPr txBox="1"/>
          <p:nvPr/>
        </p:nvSpPr>
        <p:spPr>
          <a:xfrm>
            <a:off x="3536696" y="5470397"/>
            <a:ext cx="14522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错误信息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8" name="object 13"/>
          <p:cNvSpPr/>
          <p:nvPr/>
        </p:nvSpPr>
        <p:spPr>
          <a:xfrm>
            <a:off x="4211192" y="5029072"/>
            <a:ext cx="114300" cy="457834"/>
          </a:xfrm>
          <a:custGeom>
            <a:avLst/>
            <a:gdLst/>
            <a:ahLst/>
            <a:cxnLst/>
            <a:rect l="l" t="t" r="r" b="b"/>
            <a:pathLst>
              <a:path w="114300" h="457835">
                <a:moveTo>
                  <a:pt x="38039" y="343027"/>
                </a:moveTo>
                <a:lnTo>
                  <a:pt x="0" y="343153"/>
                </a:lnTo>
                <a:lnTo>
                  <a:pt x="57531" y="457326"/>
                </a:lnTo>
                <a:lnTo>
                  <a:pt x="104733" y="362076"/>
                </a:lnTo>
                <a:lnTo>
                  <a:pt x="38100" y="362076"/>
                </a:lnTo>
                <a:lnTo>
                  <a:pt x="38039" y="343027"/>
                </a:lnTo>
                <a:close/>
              </a:path>
              <a:path w="114300" h="457835">
                <a:moveTo>
                  <a:pt x="76139" y="342900"/>
                </a:moveTo>
                <a:lnTo>
                  <a:pt x="38039" y="343027"/>
                </a:lnTo>
                <a:lnTo>
                  <a:pt x="38100" y="362076"/>
                </a:lnTo>
                <a:lnTo>
                  <a:pt x="76200" y="361949"/>
                </a:lnTo>
                <a:lnTo>
                  <a:pt x="76139" y="342900"/>
                </a:lnTo>
                <a:close/>
              </a:path>
              <a:path w="114300" h="457835">
                <a:moveTo>
                  <a:pt x="114300" y="342772"/>
                </a:moveTo>
                <a:lnTo>
                  <a:pt x="76139" y="342900"/>
                </a:lnTo>
                <a:lnTo>
                  <a:pt x="76200" y="361949"/>
                </a:lnTo>
                <a:lnTo>
                  <a:pt x="38100" y="362076"/>
                </a:lnTo>
                <a:lnTo>
                  <a:pt x="104733" y="362076"/>
                </a:lnTo>
                <a:lnTo>
                  <a:pt x="114300" y="342772"/>
                </a:lnTo>
                <a:close/>
              </a:path>
              <a:path w="114300" h="457835">
                <a:moveTo>
                  <a:pt x="75057" y="0"/>
                </a:moveTo>
                <a:lnTo>
                  <a:pt x="36957" y="126"/>
                </a:lnTo>
                <a:lnTo>
                  <a:pt x="38039" y="343027"/>
                </a:lnTo>
                <a:lnTo>
                  <a:pt x="76139" y="342900"/>
                </a:lnTo>
                <a:lnTo>
                  <a:pt x="7505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p/>
        </p:txBody>
      </p:sp>
      <p:sp>
        <p:nvSpPr>
          <p:cNvPr id="30" name="object 4"/>
          <p:cNvSpPr txBox="1"/>
          <p:nvPr/>
        </p:nvSpPr>
        <p:spPr>
          <a:xfrm>
            <a:off x="3570985" y="4292346"/>
            <a:ext cx="16529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翻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译程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序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3276980" y="3501009"/>
            <a:ext cx="1981200" cy="914400"/>
          </a:xfrm>
          <a:custGeom>
            <a:avLst/>
            <a:gdLst/>
            <a:ahLst/>
            <a:cxnLst/>
            <a:rect l="l" t="t" r="r" b="b"/>
            <a:pathLst>
              <a:path w="1981200" h="914400">
                <a:moveTo>
                  <a:pt x="0" y="914400"/>
                </a:moveTo>
                <a:lnTo>
                  <a:pt x="1981200" y="914400"/>
                </a:lnTo>
                <a:lnTo>
                  <a:pt x="19812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90800" y="3901947"/>
            <a:ext cx="685800" cy="114300"/>
          </a:xfrm>
          <a:custGeom>
            <a:avLst/>
            <a:gdLst/>
            <a:ahLst/>
            <a:cxnLst/>
            <a:rect l="l" t="t" r="r" b="b"/>
            <a:pathLst>
              <a:path w="685800" h="114300">
                <a:moveTo>
                  <a:pt x="571457" y="76158"/>
                </a:moveTo>
                <a:lnTo>
                  <a:pt x="571373" y="114300"/>
                </a:lnTo>
                <a:lnTo>
                  <a:pt x="647998" y="76200"/>
                </a:lnTo>
                <a:lnTo>
                  <a:pt x="590550" y="76200"/>
                </a:lnTo>
                <a:lnTo>
                  <a:pt x="571457" y="76158"/>
                </a:lnTo>
                <a:close/>
              </a:path>
              <a:path w="685800" h="114300">
                <a:moveTo>
                  <a:pt x="571542" y="38059"/>
                </a:moveTo>
                <a:lnTo>
                  <a:pt x="571457" y="76158"/>
                </a:lnTo>
                <a:lnTo>
                  <a:pt x="590550" y="76200"/>
                </a:lnTo>
                <a:lnTo>
                  <a:pt x="590550" y="38100"/>
                </a:lnTo>
                <a:lnTo>
                  <a:pt x="571542" y="38059"/>
                </a:lnTo>
                <a:close/>
              </a:path>
              <a:path w="685800" h="114300">
                <a:moveTo>
                  <a:pt x="571626" y="0"/>
                </a:moveTo>
                <a:lnTo>
                  <a:pt x="571542" y="38059"/>
                </a:lnTo>
                <a:lnTo>
                  <a:pt x="590550" y="38100"/>
                </a:lnTo>
                <a:lnTo>
                  <a:pt x="590550" y="76200"/>
                </a:lnTo>
                <a:lnTo>
                  <a:pt x="647998" y="76200"/>
                </a:lnTo>
                <a:lnTo>
                  <a:pt x="685800" y="57403"/>
                </a:lnTo>
                <a:lnTo>
                  <a:pt x="571626" y="0"/>
                </a:lnTo>
                <a:close/>
              </a:path>
              <a:path w="685800" h="114300">
                <a:moveTo>
                  <a:pt x="0" y="36829"/>
                </a:moveTo>
                <a:lnTo>
                  <a:pt x="0" y="74929"/>
                </a:lnTo>
                <a:lnTo>
                  <a:pt x="571457" y="76158"/>
                </a:lnTo>
                <a:lnTo>
                  <a:pt x="571542" y="38059"/>
                </a:lnTo>
                <a:lnTo>
                  <a:pt x="0" y="3682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276980" y="3508629"/>
            <a:ext cx="4368800" cy="914400"/>
          </a:xfrm>
          <a:prstGeom prst="rect">
            <a:avLst/>
          </a:prstGeom>
          <a:ln w="9905">
            <a:solidFill>
              <a:srgbClr val="000000"/>
            </a:solidFill>
          </a:ln>
        </p:spPr>
        <p:txBody>
          <a:bodyPr vert="horz" wrap="square" lIns="0" tIns="189230" rIns="0" bIns="0" rtlCol="0">
            <a:spAutoFit/>
          </a:bodyPr>
          <a:lstStyle/>
          <a:p>
            <a:pPr marL="395605">
              <a:lnSpc>
                <a:spcPct val="100000"/>
              </a:lnSpc>
              <a:spcBef>
                <a:spcPts val="1490"/>
              </a:spcBef>
              <a:tabLst>
                <a:tab pos="2727960" algn="l"/>
              </a:tabLst>
            </a:pP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编译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器</a:t>
            </a:r>
            <a:r>
              <a:rPr sz="3200" b="1" dirty="0"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目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标程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序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257546" y="3908297"/>
            <a:ext cx="683260" cy="114300"/>
          </a:xfrm>
          <a:custGeom>
            <a:avLst/>
            <a:gdLst/>
            <a:ahLst/>
            <a:cxnLst/>
            <a:rect l="l" t="t" r="r" b="b"/>
            <a:pathLst>
              <a:path w="683260" h="114300">
                <a:moveTo>
                  <a:pt x="569467" y="0"/>
                </a:moveTo>
                <a:lnTo>
                  <a:pt x="568960" y="38098"/>
                </a:lnTo>
                <a:lnTo>
                  <a:pt x="588009" y="38353"/>
                </a:lnTo>
                <a:lnTo>
                  <a:pt x="587501" y="76453"/>
                </a:lnTo>
                <a:lnTo>
                  <a:pt x="568448" y="76453"/>
                </a:lnTo>
                <a:lnTo>
                  <a:pt x="567943" y="114300"/>
                </a:lnTo>
                <a:lnTo>
                  <a:pt x="646228" y="76453"/>
                </a:lnTo>
                <a:lnTo>
                  <a:pt x="587501" y="76453"/>
                </a:lnTo>
                <a:lnTo>
                  <a:pt x="568452" y="76198"/>
                </a:lnTo>
                <a:lnTo>
                  <a:pt x="646756" y="76198"/>
                </a:lnTo>
                <a:lnTo>
                  <a:pt x="683005" y="58674"/>
                </a:lnTo>
                <a:lnTo>
                  <a:pt x="569467" y="0"/>
                </a:lnTo>
                <a:close/>
              </a:path>
              <a:path w="683260" h="114300">
                <a:moveTo>
                  <a:pt x="568960" y="38098"/>
                </a:moveTo>
                <a:lnTo>
                  <a:pt x="568452" y="76198"/>
                </a:lnTo>
                <a:lnTo>
                  <a:pt x="587501" y="76453"/>
                </a:lnTo>
                <a:lnTo>
                  <a:pt x="588009" y="38353"/>
                </a:lnTo>
                <a:lnTo>
                  <a:pt x="568960" y="38098"/>
                </a:lnTo>
                <a:close/>
              </a:path>
              <a:path w="683260" h="114300">
                <a:moveTo>
                  <a:pt x="507" y="30479"/>
                </a:moveTo>
                <a:lnTo>
                  <a:pt x="0" y="68579"/>
                </a:lnTo>
                <a:lnTo>
                  <a:pt x="568452" y="76198"/>
                </a:lnTo>
                <a:lnTo>
                  <a:pt x="568960" y="38098"/>
                </a:lnTo>
                <a:lnTo>
                  <a:pt x="507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211192" y="4414901"/>
            <a:ext cx="114300" cy="457834"/>
          </a:xfrm>
          <a:custGeom>
            <a:avLst/>
            <a:gdLst/>
            <a:ahLst/>
            <a:cxnLst/>
            <a:rect l="l" t="t" r="r" b="b"/>
            <a:pathLst>
              <a:path w="114300" h="457835">
                <a:moveTo>
                  <a:pt x="38039" y="343027"/>
                </a:moveTo>
                <a:lnTo>
                  <a:pt x="0" y="343154"/>
                </a:lnTo>
                <a:lnTo>
                  <a:pt x="57531" y="457326"/>
                </a:lnTo>
                <a:lnTo>
                  <a:pt x="104733" y="362076"/>
                </a:lnTo>
                <a:lnTo>
                  <a:pt x="38100" y="362076"/>
                </a:lnTo>
                <a:lnTo>
                  <a:pt x="38039" y="343027"/>
                </a:lnTo>
                <a:close/>
              </a:path>
              <a:path w="114300" h="457835">
                <a:moveTo>
                  <a:pt x="76139" y="342900"/>
                </a:moveTo>
                <a:lnTo>
                  <a:pt x="38039" y="343027"/>
                </a:lnTo>
                <a:lnTo>
                  <a:pt x="38100" y="362076"/>
                </a:lnTo>
                <a:lnTo>
                  <a:pt x="76200" y="361950"/>
                </a:lnTo>
                <a:lnTo>
                  <a:pt x="76139" y="342900"/>
                </a:lnTo>
                <a:close/>
              </a:path>
              <a:path w="114300" h="457835">
                <a:moveTo>
                  <a:pt x="114300" y="342773"/>
                </a:moveTo>
                <a:lnTo>
                  <a:pt x="76139" y="342900"/>
                </a:lnTo>
                <a:lnTo>
                  <a:pt x="76200" y="361950"/>
                </a:lnTo>
                <a:lnTo>
                  <a:pt x="38100" y="362076"/>
                </a:lnTo>
                <a:lnTo>
                  <a:pt x="104733" y="362076"/>
                </a:lnTo>
                <a:lnTo>
                  <a:pt x="114300" y="342773"/>
                </a:lnTo>
                <a:close/>
              </a:path>
              <a:path w="114300" h="457835">
                <a:moveTo>
                  <a:pt x="75057" y="0"/>
                </a:moveTo>
                <a:lnTo>
                  <a:pt x="36957" y="126"/>
                </a:lnTo>
                <a:lnTo>
                  <a:pt x="38039" y="343027"/>
                </a:lnTo>
                <a:lnTo>
                  <a:pt x="76139" y="342900"/>
                </a:lnTo>
                <a:lnTo>
                  <a:pt x="7505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443355" y="4110609"/>
            <a:ext cx="386080" cy="461645"/>
          </a:xfrm>
          <a:custGeom>
            <a:avLst/>
            <a:gdLst/>
            <a:ahLst/>
            <a:cxnLst/>
            <a:rect l="l" t="t" r="r" b="b"/>
            <a:pathLst>
              <a:path w="386080" h="461645">
                <a:moveTo>
                  <a:pt x="332098" y="54468"/>
                </a:moveTo>
                <a:lnTo>
                  <a:pt x="0" y="453136"/>
                </a:lnTo>
                <a:lnTo>
                  <a:pt x="9651" y="461264"/>
                </a:lnTo>
                <a:lnTo>
                  <a:pt x="341867" y="62605"/>
                </a:lnTo>
                <a:lnTo>
                  <a:pt x="332098" y="54468"/>
                </a:lnTo>
                <a:close/>
              </a:path>
              <a:path w="386080" h="461645">
                <a:moveTo>
                  <a:pt x="375283" y="44704"/>
                </a:moveTo>
                <a:lnTo>
                  <a:pt x="340232" y="44704"/>
                </a:lnTo>
                <a:lnTo>
                  <a:pt x="350012" y="52832"/>
                </a:lnTo>
                <a:lnTo>
                  <a:pt x="341867" y="62605"/>
                </a:lnTo>
                <a:lnTo>
                  <a:pt x="366268" y="82931"/>
                </a:lnTo>
                <a:lnTo>
                  <a:pt x="375283" y="44704"/>
                </a:lnTo>
                <a:close/>
              </a:path>
              <a:path w="386080" h="461645">
                <a:moveTo>
                  <a:pt x="340232" y="44704"/>
                </a:moveTo>
                <a:lnTo>
                  <a:pt x="332098" y="54468"/>
                </a:lnTo>
                <a:lnTo>
                  <a:pt x="341867" y="62605"/>
                </a:lnTo>
                <a:lnTo>
                  <a:pt x="350012" y="52832"/>
                </a:lnTo>
                <a:lnTo>
                  <a:pt x="340232" y="44704"/>
                </a:lnTo>
                <a:close/>
              </a:path>
              <a:path w="386080" h="461645">
                <a:moveTo>
                  <a:pt x="385825" y="0"/>
                </a:moveTo>
                <a:lnTo>
                  <a:pt x="307720" y="34163"/>
                </a:lnTo>
                <a:lnTo>
                  <a:pt x="332098" y="54468"/>
                </a:lnTo>
                <a:lnTo>
                  <a:pt x="340232" y="44704"/>
                </a:lnTo>
                <a:lnTo>
                  <a:pt x="375283" y="44704"/>
                </a:lnTo>
                <a:lnTo>
                  <a:pt x="3858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858381" y="4186809"/>
            <a:ext cx="614045" cy="538480"/>
          </a:xfrm>
          <a:custGeom>
            <a:avLst/>
            <a:gdLst/>
            <a:ahLst/>
            <a:cxnLst/>
            <a:rect l="l" t="t" r="r" b="b"/>
            <a:pathLst>
              <a:path w="614045" h="538479">
                <a:moveTo>
                  <a:pt x="61480" y="45427"/>
                </a:moveTo>
                <a:lnTo>
                  <a:pt x="53130" y="54982"/>
                </a:lnTo>
                <a:lnTo>
                  <a:pt x="605409" y="538226"/>
                </a:lnTo>
                <a:lnTo>
                  <a:pt x="613791" y="528574"/>
                </a:lnTo>
                <a:lnTo>
                  <a:pt x="61480" y="45427"/>
                </a:lnTo>
                <a:close/>
              </a:path>
              <a:path w="614045" h="538479">
                <a:moveTo>
                  <a:pt x="0" y="0"/>
                </a:moveTo>
                <a:lnTo>
                  <a:pt x="32258" y="78867"/>
                </a:lnTo>
                <a:lnTo>
                  <a:pt x="53130" y="54982"/>
                </a:lnTo>
                <a:lnTo>
                  <a:pt x="43561" y="46609"/>
                </a:lnTo>
                <a:lnTo>
                  <a:pt x="51943" y="37084"/>
                </a:lnTo>
                <a:lnTo>
                  <a:pt x="68771" y="37084"/>
                </a:lnTo>
                <a:lnTo>
                  <a:pt x="82423" y="21463"/>
                </a:lnTo>
                <a:lnTo>
                  <a:pt x="0" y="0"/>
                </a:lnTo>
                <a:close/>
              </a:path>
              <a:path w="614045" h="538479">
                <a:moveTo>
                  <a:pt x="51943" y="37084"/>
                </a:moveTo>
                <a:lnTo>
                  <a:pt x="43561" y="46609"/>
                </a:lnTo>
                <a:lnTo>
                  <a:pt x="53130" y="54982"/>
                </a:lnTo>
                <a:lnTo>
                  <a:pt x="61480" y="45427"/>
                </a:lnTo>
                <a:lnTo>
                  <a:pt x="51943" y="37084"/>
                </a:lnTo>
                <a:close/>
              </a:path>
              <a:path w="614045" h="538479">
                <a:moveTo>
                  <a:pt x="68771" y="37084"/>
                </a:moveTo>
                <a:lnTo>
                  <a:pt x="51943" y="37084"/>
                </a:lnTo>
                <a:lnTo>
                  <a:pt x="61480" y="45427"/>
                </a:lnTo>
                <a:lnTo>
                  <a:pt x="68771" y="37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82777" y="630173"/>
            <a:ext cx="36639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000000"/>
                </a:solidFill>
              </a:rPr>
              <a:t>什么</a:t>
            </a:r>
            <a:r>
              <a:rPr spc="-15" dirty="0">
                <a:solidFill>
                  <a:srgbClr val="000000"/>
                </a:solidFill>
              </a:rPr>
              <a:t>是</a:t>
            </a:r>
            <a:r>
              <a:rPr spc="-20" dirty="0">
                <a:solidFill>
                  <a:srgbClr val="000000"/>
                </a:solidFill>
              </a:rPr>
              <a:t>编</a:t>
            </a:r>
            <a:r>
              <a:rPr spc="-10" dirty="0">
                <a:solidFill>
                  <a:srgbClr val="000000"/>
                </a:solidFill>
              </a:rPr>
              <a:t>译器</a:t>
            </a:r>
            <a:r>
              <a:rPr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?</a:t>
            </a:r>
            <a:endParaRPr dirty="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2017/9/25</a:t>
            </a:r>
            <a:endParaRPr spc="-5" dirty="0"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2" name="object 9"/>
          <p:cNvSpPr txBox="1"/>
          <p:nvPr/>
        </p:nvSpPr>
        <p:spPr>
          <a:xfrm>
            <a:off x="186689" y="1598534"/>
            <a:ext cx="8591550" cy="152908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p>
            <a:pPr marL="379730" indent="-367030">
              <a:lnSpc>
                <a:spcPct val="100000"/>
              </a:lnSpc>
              <a:spcBef>
                <a:spcPts val="545"/>
              </a:spcBef>
              <a:buSzPct val="88000"/>
              <a:buFont typeface="Wingdings" panose="05000000000000000000"/>
              <a:buChar char=""/>
              <a:tabLst>
                <a:tab pos="380365" algn="l"/>
              </a:tabLst>
            </a:pPr>
            <a:r>
              <a:rPr sz="3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编译程序</a:t>
            </a:r>
            <a:endParaRPr sz="3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5080" indent="355600">
              <a:lnSpc>
                <a:spcPct val="100000"/>
              </a:lnSpc>
              <a:spcBef>
                <a:spcPts val="350"/>
              </a:spcBef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把某一种</a:t>
            </a:r>
            <a:r>
              <a:rPr sz="28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高级语</a:t>
            </a:r>
            <a:r>
              <a:rPr sz="28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言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程序等价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转换成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另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2800" b="1" spc="25" dirty="0">
                <a:latin typeface="宋体" panose="02010600030101010101" pitchFamily="2" charset="-122"/>
                <a:cs typeface="宋体" panose="02010600030101010101" pitchFamily="2" charset="-122"/>
              </a:rPr>
              <a:t>种</a:t>
            </a:r>
            <a:r>
              <a:rPr sz="28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低</a:t>
            </a:r>
            <a:r>
              <a:rPr sz="28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级</a:t>
            </a:r>
            <a:r>
              <a:rPr sz="28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语言 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程序（如汇编语言或机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器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语言程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序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）的程序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3" name="object 13"/>
          <p:cNvSpPr txBox="1"/>
          <p:nvPr/>
        </p:nvSpPr>
        <p:spPr>
          <a:xfrm>
            <a:off x="1297939" y="3601720"/>
            <a:ext cx="12465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源程序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4" name="object 19"/>
          <p:cNvSpPr txBox="1"/>
          <p:nvPr/>
        </p:nvSpPr>
        <p:spPr>
          <a:xfrm>
            <a:off x="3536696" y="4855972"/>
            <a:ext cx="14522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错误信息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5" name="object 22"/>
          <p:cNvSpPr txBox="1"/>
          <p:nvPr/>
        </p:nvSpPr>
        <p:spPr>
          <a:xfrm>
            <a:off x="668273" y="4679695"/>
            <a:ext cx="1858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高级语言</a:t>
            </a:r>
            <a:r>
              <a:rPr sz="2400" b="1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编</a:t>
            </a:r>
            <a:r>
              <a:rPr sz="2400" b="1" spc="-10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写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6" name="object 25"/>
          <p:cNvSpPr txBox="1"/>
          <p:nvPr/>
        </p:nvSpPr>
        <p:spPr>
          <a:xfrm>
            <a:off x="6499605" y="4670044"/>
            <a:ext cx="1858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低级语言</a:t>
            </a:r>
            <a:r>
              <a:rPr sz="2400" b="1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编</a:t>
            </a:r>
            <a:r>
              <a:rPr sz="2400" b="1" spc="-10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写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bject 3"/>
          <p:cNvSpPr txBox="1">
            <a:spLocks noGrp="1"/>
          </p:cNvSpPr>
          <p:nvPr>
            <p:ph type="title"/>
          </p:nvPr>
        </p:nvSpPr>
        <p:spPr>
          <a:xfrm>
            <a:off x="535940" y="700024"/>
            <a:ext cx="39414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>
                <a:solidFill>
                  <a:srgbClr val="000000"/>
                </a:solidFill>
              </a:rPr>
              <a:t>其它</a:t>
            </a:r>
            <a:r>
              <a:rPr spc="-5" dirty="0">
                <a:solidFill>
                  <a:srgbClr val="000000"/>
                </a:solidFill>
              </a:rPr>
              <a:t>语</a:t>
            </a:r>
            <a:r>
              <a:rPr spc="-20" dirty="0">
                <a:solidFill>
                  <a:srgbClr val="000000"/>
                </a:solidFill>
              </a:rPr>
              <a:t>言</a:t>
            </a:r>
            <a:r>
              <a:rPr spc="-5" dirty="0">
                <a:solidFill>
                  <a:srgbClr val="000000"/>
                </a:solidFill>
              </a:rPr>
              <a:t>处</a:t>
            </a:r>
            <a:r>
              <a:rPr spc="-10" dirty="0">
                <a:solidFill>
                  <a:srgbClr val="000000"/>
                </a:solidFill>
              </a:rPr>
              <a:t>理</a:t>
            </a:r>
            <a:r>
              <a:rPr spc="-20" dirty="0">
                <a:solidFill>
                  <a:srgbClr val="000000"/>
                </a:solidFill>
              </a:rPr>
              <a:t>器</a:t>
            </a:r>
            <a:endParaRPr spc="-20" dirty="0">
              <a:solidFill>
                <a:srgbClr val="000000"/>
              </a:solidFill>
            </a:endParaRPr>
          </a:p>
        </p:txBody>
      </p:sp>
      <p:sp>
        <p:nvSpPr>
          <p:cNvPr id="50" name="object 45"/>
          <p:cNvSpPr txBox="1"/>
          <p:nvPr/>
        </p:nvSpPr>
        <p:spPr>
          <a:xfrm>
            <a:off x="332740" y="1593849"/>
            <a:ext cx="8555355" cy="441706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p>
            <a:pPr marL="355600" marR="137795" indent="-342900">
              <a:lnSpc>
                <a:spcPct val="91000"/>
              </a:lnSpc>
              <a:spcBef>
                <a:spcPts val="405"/>
              </a:spcBef>
              <a:buFont typeface="Wingdings" panose="05000000000000000000"/>
              <a:buChar char=""/>
              <a:tabLst>
                <a:tab pos="35560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反编译器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sz="2400" b="1" i="1" spc="-5" dirty="0">
                <a:latin typeface="Arial" panose="020B0604020202020204"/>
                <a:cs typeface="Arial" panose="020B0604020202020204"/>
              </a:rPr>
              <a:t>decompiler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)：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进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行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编译器</a:t>
            </a:r>
            <a:r>
              <a:rPr sz="2800" b="1" spc="1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800" b="1" spc="-10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反向操</a:t>
            </a:r>
            <a:r>
              <a:rPr sz="2800" b="1" spc="10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作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，把 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一个程序由较低的抽象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形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式（机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器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可读）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转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成较高 的抽象形式（人工可读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715"/>
              </a:spcBef>
              <a:buFont typeface="Wingdings" panose="05000000000000000000"/>
              <a:buChar char=""/>
              <a:tabLst>
                <a:tab pos="755650" algn="l"/>
              </a:tabLst>
            </a:pPr>
            <a:r>
              <a:rPr sz="2400" b="1" spc="-1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源语言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2400" b="1" spc="-10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低</a:t>
            </a:r>
            <a:r>
              <a:rPr sz="2400" b="1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级</a:t>
            </a:r>
            <a:r>
              <a:rPr sz="2400" b="1" spc="-10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语</a:t>
            </a:r>
            <a:r>
              <a:rPr sz="2400" b="1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言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400" b="1" spc="-5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目标语言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2400" b="1" spc="-5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高级语</a:t>
            </a:r>
            <a:r>
              <a:rPr sz="2400" b="1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言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marR="339725" indent="-342900">
              <a:lnSpc>
                <a:spcPts val="2870"/>
              </a:lnSpc>
              <a:spcBef>
                <a:spcPts val="1350"/>
              </a:spcBef>
              <a:buFont typeface="Wingdings" panose="05000000000000000000"/>
              <a:buChar char=""/>
              <a:tabLst>
                <a:tab pos="35560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源到源的翻译器：把一</a:t>
            </a:r>
            <a:r>
              <a:rPr sz="2800" b="1" spc="25" dirty="0">
                <a:latin typeface="宋体" panose="02010600030101010101" pitchFamily="2" charset="-122"/>
                <a:cs typeface="宋体" panose="02010600030101010101" pitchFamily="2" charset="-122"/>
              </a:rPr>
              <a:t>种</a:t>
            </a:r>
            <a:r>
              <a:rPr sz="2800" b="1" spc="-10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高级语</a:t>
            </a:r>
            <a:r>
              <a:rPr sz="2800" b="1" spc="10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言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翻译成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另一种 </a:t>
            </a:r>
            <a:r>
              <a:rPr sz="2800" b="1" spc="-10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高级语言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marR="5080" indent="-342900">
              <a:lnSpc>
                <a:spcPts val="3020"/>
              </a:lnSpc>
              <a:spcBef>
                <a:spcPts val="1215"/>
              </a:spcBef>
              <a:buFont typeface="Wingdings" panose="05000000000000000000"/>
              <a:buChar char=""/>
              <a:tabLst>
                <a:tab pos="35560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解释器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Arial" panose="020B0604020202020204"/>
                <a:cs typeface="Arial" panose="020B0604020202020204"/>
              </a:rPr>
              <a:t>interpreter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：一个</a:t>
            </a:r>
            <a:r>
              <a:rPr sz="2800" b="1" spc="-10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解释</a:t>
            </a:r>
            <a:r>
              <a:rPr sz="2800" b="1" spc="-5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并</a:t>
            </a:r>
            <a:r>
              <a:rPr sz="2800" b="1" spc="-10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执</a:t>
            </a:r>
            <a:r>
              <a:rPr sz="2800" b="1" spc="10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行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输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入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程序的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计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算 机程序。</a:t>
            </a:r>
            <a:r>
              <a:rPr sz="2800" b="1" spc="-10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在线执行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Wingdings" panose="05000000000000000000"/>
              <a:buChar char=""/>
              <a:tabLst>
                <a:tab pos="755650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输入高级语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言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程序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720"/>
              </a:spcBef>
              <a:buFont typeface="Wingdings" panose="05000000000000000000"/>
              <a:buChar char=""/>
              <a:tabLst>
                <a:tab pos="755650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不生成目标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程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序输出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5769" y="643127"/>
            <a:ext cx="7439406" cy="53911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2017/9/25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28980"/>
            <a:ext cx="20618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000000"/>
                </a:solidFill>
              </a:rPr>
              <a:t>计算思维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2017/9/25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6170"/>
            <a:ext cx="7684134" cy="3453129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5"/>
              </a:spcBef>
              <a:buClr>
                <a:srgbClr val="033B8F"/>
              </a:buClr>
              <a:buSzPct val="80000"/>
              <a:buFont typeface="Wingdings" panose="05000000000000000000"/>
              <a:buChar char=""/>
              <a:tabLst>
                <a:tab pos="355600" algn="l"/>
              </a:tabLst>
            </a:pPr>
            <a:r>
              <a:rPr sz="3200" b="1" spc="-5" dirty="0">
                <a:latin typeface="Microsoft JhengHei" panose="020B0604030504040204" charset="-120"/>
                <a:cs typeface="Microsoft JhengHei" panose="020B0604030504040204" charset="-120"/>
              </a:rPr>
              <a:t>包括一系列广泛的计算机科学的思维方法</a:t>
            </a:r>
            <a:endParaRPr sz="32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755650" lvl="1" indent="-285750">
              <a:lnSpc>
                <a:spcPct val="100000"/>
              </a:lnSpc>
              <a:spcBef>
                <a:spcPts val="605"/>
              </a:spcBef>
              <a:buClr>
                <a:srgbClr val="033B8F"/>
              </a:buClr>
              <a:buSzPct val="79000"/>
              <a:buFont typeface="Wingdings" panose="05000000000000000000"/>
              <a:buChar char=""/>
              <a:tabLst>
                <a:tab pos="755650" algn="l"/>
              </a:tabLst>
            </a:pP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抽象</a:t>
            </a:r>
            <a:endParaRPr sz="2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lr>
                <a:srgbClr val="033B8F"/>
              </a:buClr>
              <a:buSzPct val="79000"/>
              <a:buFont typeface="Wingdings" panose="05000000000000000000"/>
              <a:buChar char=""/>
              <a:tabLst>
                <a:tab pos="755650" algn="l"/>
              </a:tabLst>
            </a:pP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自动化</a:t>
            </a:r>
            <a:endParaRPr sz="2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lr>
                <a:srgbClr val="033B8F"/>
              </a:buClr>
              <a:buSzPct val="79000"/>
              <a:buFont typeface="Wingdings" panose="05000000000000000000"/>
              <a:buChar char=""/>
              <a:tabLst>
                <a:tab pos="755650" algn="l"/>
              </a:tabLst>
            </a:pP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问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题分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解</a:t>
            </a:r>
            <a:endParaRPr sz="2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lr>
                <a:srgbClr val="033B8F"/>
              </a:buClr>
              <a:buSzPct val="79000"/>
              <a:buFont typeface="Wingdings" panose="05000000000000000000"/>
              <a:buChar char=""/>
              <a:tabLst>
                <a:tab pos="755650" algn="l"/>
              </a:tabLst>
            </a:pP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递归</a:t>
            </a:r>
            <a:endParaRPr sz="2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lr>
                <a:srgbClr val="033B8F"/>
              </a:buClr>
              <a:buSzPct val="79000"/>
              <a:buFont typeface="Wingdings" panose="05000000000000000000"/>
              <a:buChar char=""/>
              <a:tabLst>
                <a:tab pos="755650" algn="l"/>
              </a:tabLst>
            </a:pP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权衡</a:t>
            </a:r>
            <a:endParaRPr sz="2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033B8F"/>
              </a:buClr>
              <a:buSzPct val="79000"/>
              <a:buFont typeface="Wingdings" panose="05000000000000000000"/>
              <a:buChar char=""/>
              <a:tabLst>
                <a:tab pos="755650" algn="l"/>
              </a:tabLst>
            </a:pPr>
            <a:r>
              <a:rPr sz="2600" b="1" spc="-5" dirty="0">
                <a:latin typeface="Calibri" panose="020F0502020204030204"/>
                <a:cs typeface="Calibri" panose="020F0502020204030204"/>
              </a:rPr>
              <a:t>…</a:t>
            </a:r>
            <a:endParaRPr sz="26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9863" y="1535314"/>
            <a:ext cx="8058784" cy="361759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5"/>
              </a:spcBef>
              <a:buClr>
                <a:srgbClr val="033B8F"/>
              </a:buClr>
              <a:buSzPct val="89000"/>
              <a:buFont typeface="Wingdings" panose="05000000000000000000"/>
              <a:buChar char=""/>
              <a:tabLst>
                <a:tab pos="356235" algn="l"/>
              </a:tabLst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抽象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（Abstraction）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marR="5080" lvl="1" indent="-285750" algn="just">
              <a:lnSpc>
                <a:spcPct val="100000"/>
              </a:lnSpc>
              <a:spcBef>
                <a:spcPts val="605"/>
              </a:spcBef>
              <a:buSzPct val="79000"/>
              <a:buFont typeface="Wingdings" panose="05000000000000000000"/>
              <a:buChar char=""/>
              <a:tabLst>
                <a:tab pos="756285" algn="l"/>
              </a:tabLst>
            </a:pPr>
            <a:r>
              <a:rPr sz="2600" b="1" spc="-15" dirty="0">
                <a:solidFill>
                  <a:srgbClr val="033B8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抽象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就是忽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略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一个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主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题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中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与当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前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问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题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或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目标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无 关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的那些方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面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，以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便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更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充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分地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注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意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当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前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问题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或 目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标）有关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方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面</a:t>
            </a:r>
            <a:endParaRPr sz="2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marR="5080" lvl="1" indent="-285750" algn="just">
              <a:lnSpc>
                <a:spcPct val="100000"/>
              </a:lnSpc>
              <a:spcBef>
                <a:spcPts val="625"/>
              </a:spcBef>
              <a:buSzPct val="79000"/>
              <a:buFont typeface="Wingdings" panose="05000000000000000000"/>
              <a:buChar char=""/>
              <a:tabLst>
                <a:tab pos="756285" algn="l"/>
              </a:tabLst>
            </a:pPr>
            <a:r>
              <a:rPr sz="2600" b="1" spc="-15" dirty="0">
                <a:solidFill>
                  <a:srgbClr val="033B8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抽象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就是从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众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多的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事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物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中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抽取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出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共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同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本质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性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的 特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征，舍弃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其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非本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质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特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征</a:t>
            </a:r>
            <a:endParaRPr sz="2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marR="5080" lvl="1" indent="-285750" algn="just">
              <a:lnSpc>
                <a:spcPct val="100000"/>
              </a:lnSpc>
              <a:spcBef>
                <a:spcPts val="625"/>
              </a:spcBef>
              <a:buSzPct val="79000"/>
              <a:buFont typeface="Wingdings" panose="05000000000000000000"/>
              <a:buChar char=""/>
              <a:tabLst>
                <a:tab pos="756285" algn="l"/>
              </a:tabLst>
            </a:pPr>
            <a:r>
              <a:rPr sz="2600" b="1" spc="-15" dirty="0">
                <a:solidFill>
                  <a:srgbClr val="033B8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抽象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就是一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种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从个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体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把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握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一般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从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现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行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把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握本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质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的 认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知过程和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思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维方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法</a:t>
            </a:r>
            <a:endParaRPr sz="2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2017/9/25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2711</Words>
  <Application>WPS 演示</Application>
  <PresentationFormat>On-screen Show (4:3)</PresentationFormat>
  <Paragraphs>499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2" baseType="lpstr">
      <vt:lpstr>Arial</vt:lpstr>
      <vt:lpstr>宋体</vt:lpstr>
      <vt:lpstr>Wingdings</vt:lpstr>
      <vt:lpstr>Calibri</vt:lpstr>
      <vt:lpstr>Wingdings</vt:lpstr>
      <vt:lpstr>Times New Roman</vt:lpstr>
      <vt:lpstr>Arial</vt:lpstr>
      <vt:lpstr>Microsoft JhengHei</vt:lpstr>
      <vt:lpstr>微软雅黑</vt:lpstr>
      <vt:lpstr>Arial Unicode MS</vt:lpstr>
      <vt:lpstr>PMingLiU</vt:lpstr>
      <vt:lpstr>Office Theme</vt:lpstr>
      <vt:lpstr>Paint.Picture</vt:lpstr>
      <vt:lpstr>编译方法</vt:lpstr>
      <vt:lpstr>课程内容</vt:lpstr>
      <vt:lpstr>什么是编译器?</vt:lpstr>
      <vt:lpstr>什么是编译器?</vt:lpstr>
      <vt:lpstr>什么是编译器?</vt:lpstr>
      <vt:lpstr>其它语言处理器</vt:lpstr>
      <vt:lpstr>PowerPoint 演示文稿</vt:lpstr>
      <vt:lpstr>计算思维</vt:lpstr>
      <vt:lpstr>PowerPoint 演示文稿</vt:lpstr>
      <vt:lpstr>PowerPoint 演示文稿</vt:lpstr>
      <vt:lpstr>PowerPoint 演示文稿</vt:lpstr>
      <vt:lpstr>PowerPoint 演示文稿</vt:lpstr>
      <vt:lpstr>图灵机</vt:lpstr>
      <vt:lpstr>编译方法中的“抽象”</vt:lpstr>
      <vt:lpstr>PowerPoint 演示文稿</vt:lpstr>
      <vt:lpstr>编译方法中的“自动化”</vt:lpstr>
      <vt:lpstr>PowerPoint 演示文稿</vt:lpstr>
      <vt:lpstr>PowerPoint 演示文稿</vt:lpstr>
      <vt:lpstr>编译方法中的“问题分解”</vt:lpstr>
      <vt:lpstr>PowerPoint 演示文稿</vt:lpstr>
      <vt:lpstr>编译方法中的“递归”</vt:lpstr>
      <vt:lpstr>为什么要学习编译？</vt:lpstr>
      <vt:lpstr>编译方法的应用</vt:lpstr>
      <vt:lpstr>编译方法的应用</vt:lpstr>
      <vt:lpstr>语言处理系统</vt:lpstr>
      <vt:lpstr>编译的分析-综合模型</vt:lpstr>
      <vt:lpstr>编译过程</vt:lpstr>
      <vt:lpstr>PowerPoint 演示文稿</vt:lpstr>
      <vt:lpstr>词法分析(Lexical Analysis)</vt:lpstr>
      <vt:lpstr>语法分析(Parsing, Syntax Analysis)</vt:lpstr>
      <vt:lpstr>语法分析</vt:lpstr>
      <vt:lpstr>语义分析(Semantic Analysis)</vt:lpstr>
      <vt:lpstr>中间代码生成</vt:lpstr>
      <vt:lpstr>代码优化</vt:lpstr>
      <vt:lpstr>目标代码生成</vt:lpstr>
      <vt:lpstr>PowerPoint 演示文稿</vt:lpstr>
      <vt:lpstr>编译的阶段</vt:lpstr>
      <vt:lpstr>趟（遍）</vt:lpstr>
      <vt:lpstr>参考书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编译方法</dc:title>
  <dc:creator>cao</dc:creator>
  <cp:lastModifiedBy>ab123ba321hotmailcom</cp:lastModifiedBy>
  <cp:revision>4</cp:revision>
  <dcterms:created xsi:type="dcterms:W3CDTF">2017-12-08T07:05:00Z</dcterms:created>
  <dcterms:modified xsi:type="dcterms:W3CDTF">2017-12-11T08:28:53Z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2017-10-16T00:00:00Z</vt:filetime>
  </property>
  <property fmtid="{D5CDD505-2E9C-101B-9397-08002B2CF9AE}" pid="5" name="KSOProductBuildVer">
    <vt:lpwstr>2052-10.1.0.7023</vt:lpwstr>
  </property>
</Properties>
</file>