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09"/>
        <p:guide pos="2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52779"/>
            <a:ext cx="807211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590" y="1527352"/>
            <a:ext cx="4646930" cy="1753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4682" y="2020823"/>
            <a:ext cx="2775966" cy="26532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14016" y="2020823"/>
            <a:ext cx="2775966" cy="2653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42588" y="2020823"/>
            <a:ext cx="2775966" cy="2653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71159" y="2020823"/>
            <a:ext cx="2775966" cy="2653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7980" y="2426970"/>
            <a:ext cx="58318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40" dirty="0"/>
              <a:t>词</a:t>
            </a:r>
            <a:r>
              <a:rPr sz="9600" spc="-2430" dirty="0"/>
              <a:t> </a:t>
            </a:r>
            <a:r>
              <a:rPr sz="9600" spc="-40" dirty="0"/>
              <a:t>法</a:t>
            </a:r>
            <a:r>
              <a:rPr sz="9600" spc="-2430" dirty="0"/>
              <a:t> </a:t>
            </a:r>
            <a:r>
              <a:rPr sz="9600" spc="-40" dirty="0"/>
              <a:t>分</a:t>
            </a:r>
            <a:r>
              <a:rPr sz="9600" spc="-2435" dirty="0"/>
              <a:t> </a:t>
            </a:r>
            <a:r>
              <a:rPr sz="9600" spc="-40" dirty="0"/>
              <a:t>析</a:t>
            </a:r>
            <a:endParaRPr sz="9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16" y="663702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dirty="0">
                <a:latin typeface="宋体" panose="02010600030101010101" pitchFamily="2" charset="-122"/>
                <a:cs typeface="宋体" panose="02010600030101010101" pitchFamily="2" charset="-122"/>
              </a:rPr>
              <a:t>例如：</a:t>
            </a:r>
            <a:r>
              <a:rPr sz="2400" b="0" dirty="0">
                <a:latin typeface="宋体" panose="02010600030101010101" pitchFamily="2" charset="-122"/>
                <a:cs typeface="宋体" panose="02010600030101010101" pitchFamily="2" charset="-122"/>
              </a:rPr>
              <a:t>if(a&gt;1)</a:t>
            </a:r>
            <a:r>
              <a:rPr sz="2400" b="0" spc="-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0" dirty="0">
                <a:latin typeface="宋体" panose="02010600030101010101" pitchFamily="2" charset="-122"/>
                <a:cs typeface="宋体" panose="02010600030101010101" pitchFamily="2" charset="-122"/>
              </a:rPr>
              <a:t>b=100;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116" y="1395221"/>
            <a:ext cx="4902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如果采用</a:t>
            </a:r>
            <a:r>
              <a:rPr sz="2400" i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每种单词对应一个整数码， </a:t>
            </a: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假如五类单词的种别规定如下：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116" y="2126996"/>
            <a:ext cx="2312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2400" i="1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保留字</a:t>
            </a:r>
            <a:r>
              <a:rPr sz="2400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sz="2400" i="1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种别：</a:t>
            </a:r>
            <a:r>
              <a:rPr sz="2400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sz="2400" i="1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标识符种别：</a:t>
            </a:r>
            <a:r>
              <a:rPr sz="2400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  </a:t>
            </a:r>
            <a:r>
              <a:rPr sz="2400" i="1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常量种别：	</a:t>
            </a:r>
            <a:r>
              <a:rPr sz="2400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11 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8066" y="3279838"/>
          <a:ext cx="2807335" cy="176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0"/>
                <a:gridCol w="869950"/>
              </a:tblGrid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400" i="1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sz="2400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=</a:t>
                      </a:r>
                      <a:r>
                        <a:rPr sz="2400" i="1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”种别：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540"/>
                        </a:lnSpc>
                      </a:pPr>
                      <a:r>
                        <a:rPr sz="2400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17  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i="1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sz="2400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&gt;</a:t>
                      </a:r>
                      <a:r>
                        <a:rPr sz="2400" i="1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”种别：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80"/>
                        </a:lnSpc>
                      </a:pPr>
                      <a:r>
                        <a:rPr sz="2400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i="1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sz="2400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;</a:t>
                      </a:r>
                      <a:r>
                        <a:rPr sz="2400" i="1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”种别：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80"/>
                        </a:lnSpc>
                      </a:pPr>
                      <a:r>
                        <a:rPr sz="2400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26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i="1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sz="2400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sz="2400" i="1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”种别：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80"/>
                        </a:lnSpc>
                      </a:pPr>
                      <a:r>
                        <a:rPr sz="2400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29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400" i="1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sz="2400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r>
                        <a:rPr sz="2400" i="1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”种别：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540"/>
                        </a:lnSpc>
                      </a:pPr>
                      <a:r>
                        <a:rPr sz="2400" dirty="0">
                          <a:solidFill>
                            <a:srgbClr val="3803BC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383778" y="6274308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10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5502" y="2276855"/>
            <a:ext cx="4808220" cy="4137025"/>
          </a:xfrm>
          <a:custGeom>
            <a:avLst/>
            <a:gdLst/>
            <a:ahLst/>
            <a:cxnLst/>
            <a:rect l="l" t="t" r="r" b="b"/>
            <a:pathLst>
              <a:path w="4808220" h="4137025">
                <a:moveTo>
                  <a:pt x="0" y="4136898"/>
                </a:moveTo>
                <a:lnTo>
                  <a:pt x="4808220" y="4136898"/>
                </a:lnTo>
                <a:lnTo>
                  <a:pt x="4808220" y="0"/>
                </a:lnTo>
                <a:lnTo>
                  <a:pt x="0" y="0"/>
                </a:lnTo>
                <a:lnTo>
                  <a:pt x="0" y="413689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14496" y="2319274"/>
            <a:ext cx="461264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398520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上面的子程</a:t>
            </a:r>
            <a:r>
              <a:rPr sz="24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输出的二元式序列：  (  </a:t>
            </a:r>
            <a:r>
              <a:rPr sz="2400" b="1" spc="2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2, 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	if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4750" y="3051175"/>
            <a:ext cx="424751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	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29,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2400" b="1" spc="3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4496" y="3400297"/>
            <a:ext cx="3916045" cy="2614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0835" algn="l"/>
                <a:tab pos="3449320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  </a:t>
            </a:r>
            <a:r>
              <a:rPr sz="2400" b="1" spc="5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10,</a:t>
            </a:r>
            <a:r>
              <a:rPr sz="24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’	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	a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00660" algn="just">
              <a:lnSpc>
                <a:spcPct val="100000"/>
              </a:lnSpc>
              <a:spcBef>
                <a:spcPts val="130"/>
              </a:spcBef>
              <a:tabLst>
                <a:tab pos="3554095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23,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                &gt;  </a:t>
            </a:r>
            <a:endParaRPr sz="2400" b="1" spc="-10" dirty="0">
              <a:solidFill>
                <a:srgbClr val="1F487C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200660" algn="just">
              <a:lnSpc>
                <a:spcPct val="100000"/>
              </a:lnSpc>
              <a:spcBef>
                <a:spcPts val="130"/>
              </a:spcBef>
              <a:tabLst>
                <a:tab pos="3554095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b="1" spc="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11,</a:t>
            </a:r>
            <a:r>
              <a:rPr sz="24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4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24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b="1" spc="4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  (</a:t>
            </a:r>
            <a:r>
              <a:rPr sz="2400" b="1" spc="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400" b="1" spc="2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2400" b="1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	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just">
              <a:lnSpc>
                <a:spcPts val="2750"/>
              </a:lnSpc>
              <a:tabLst>
                <a:tab pos="3449320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  </a:t>
            </a:r>
            <a:r>
              <a:rPr sz="2400" b="1" spc="5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10,</a:t>
            </a:r>
            <a:r>
              <a:rPr sz="24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24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’ </a:t>
            </a:r>
            <a:r>
              <a:rPr sz="2400" b="1" spc="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	  b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just">
              <a:lnSpc>
                <a:spcPts val="2815"/>
              </a:lnSpc>
              <a:spcBef>
                <a:spcPts val="130"/>
              </a:spcBef>
              <a:tabLst>
                <a:tab pos="3554095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  </a:t>
            </a:r>
            <a:r>
              <a:rPr sz="2400" b="1" spc="3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17, </a:t>
            </a:r>
            <a:r>
              <a:rPr sz="2400" b="1" spc="4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	 =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just">
              <a:lnSpc>
                <a:spcPts val="2815"/>
              </a:lnSpc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b="1" spc="2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11,</a:t>
            </a:r>
            <a:r>
              <a:rPr sz="24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sz="24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的二进制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2400" b="1" spc="5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100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4496" y="5977635"/>
            <a:ext cx="37128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	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26，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2400" b="1" spc="3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1975" y="621030"/>
            <a:ext cx="2807970" cy="502920"/>
          </a:xfrm>
          <a:custGeom>
            <a:avLst/>
            <a:gdLst/>
            <a:ahLst/>
            <a:cxnLst/>
            <a:rect l="l" t="t" r="r" b="b"/>
            <a:pathLst>
              <a:path w="2807970" h="502919">
                <a:moveTo>
                  <a:pt x="0" y="502920"/>
                </a:moveTo>
                <a:lnTo>
                  <a:pt x="2807970" y="502920"/>
                </a:lnTo>
                <a:lnTo>
                  <a:pt x="280797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7654" y="5553836"/>
            <a:ext cx="2338705" cy="460375"/>
          </a:xfrm>
          <a:prstGeom prst="rect">
            <a:avLst/>
          </a:prstGeom>
          <a:solidFill>
            <a:srgbClr val="FFFF00"/>
          </a:solidFill>
          <a:ln w="9905">
            <a:solidFill>
              <a:srgbClr val="4F81B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采用第一种表示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57855" y="5565647"/>
            <a:ext cx="977900" cy="485140"/>
          </a:xfrm>
          <a:custGeom>
            <a:avLst/>
            <a:gdLst/>
            <a:ahLst/>
            <a:cxnLst/>
            <a:rect l="l" t="t" r="r" b="b"/>
            <a:pathLst>
              <a:path w="977900" h="485139">
                <a:moveTo>
                  <a:pt x="735203" y="0"/>
                </a:moveTo>
                <a:lnTo>
                  <a:pt x="735203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735203" y="363473"/>
                </a:lnTo>
                <a:lnTo>
                  <a:pt x="735203" y="484631"/>
                </a:lnTo>
                <a:lnTo>
                  <a:pt x="977645" y="242315"/>
                </a:lnTo>
                <a:lnTo>
                  <a:pt x="73520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57855" y="5565647"/>
            <a:ext cx="977900" cy="485140"/>
          </a:xfrm>
          <a:custGeom>
            <a:avLst/>
            <a:gdLst/>
            <a:ahLst/>
            <a:cxnLst/>
            <a:rect l="l" t="t" r="r" b="b"/>
            <a:pathLst>
              <a:path w="977900" h="485139">
                <a:moveTo>
                  <a:pt x="0" y="121157"/>
                </a:moveTo>
                <a:lnTo>
                  <a:pt x="735203" y="121157"/>
                </a:lnTo>
                <a:lnTo>
                  <a:pt x="735203" y="0"/>
                </a:lnTo>
                <a:lnTo>
                  <a:pt x="977645" y="242315"/>
                </a:lnTo>
                <a:lnTo>
                  <a:pt x="735203" y="484631"/>
                </a:lnTo>
                <a:lnTo>
                  <a:pt x="735203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8956">
            <a:solidFill>
              <a:srgbClr val="80008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550" y="1484375"/>
            <a:ext cx="7272655" cy="4156075"/>
          </a:xfrm>
          <a:custGeom>
            <a:avLst/>
            <a:gdLst/>
            <a:ahLst/>
            <a:cxnLst/>
            <a:rect l="l" t="t" r="r" b="b"/>
            <a:pathLst>
              <a:path w="7272655" h="4156075">
                <a:moveTo>
                  <a:pt x="0" y="4155948"/>
                </a:moveTo>
                <a:lnTo>
                  <a:pt x="7272528" y="4155948"/>
                </a:lnTo>
                <a:lnTo>
                  <a:pt x="7272528" y="0"/>
                </a:lnTo>
                <a:lnTo>
                  <a:pt x="0" y="0"/>
                </a:lnTo>
                <a:lnTo>
                  <a:pt x="0" y="4155948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0289" y="1527302"/>
            <a:ext cx="525907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上面的子程</a:t>
            </a:r>
            <a:r>
              <a:rPr sz="2400" b="1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输出的二元式序列：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tabLst>
                <a:tab pos="4939030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b="1" spc="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400" b="1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if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tabLst>
                <a:tab pos="626745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	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29,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2400" b="1" spc="10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             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8652" y="2624835"/>
            <a:ext cx="318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0250" y="335635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289" y="2624835"/>
            <a:ext cx="432371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369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b="1" spc="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10,a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的符号表入口指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针</a:t>
            </a:r>
            <a:r>
              <a:rPr sz="2400" b="1" spc="2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  (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23,</a:t>
            </a:r>
            <a:r>
              <a:rPr sz="2400" b="1" spc="6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 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61290">
              <a:lnSpc>
                <a:spcPct val="100000"/>
              </a:lnSpc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b="1" spc="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11,1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的常数表入口指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针</a:t>
            </a:r>
            <a:r>
              <a:rPr sz="2400" b="1" spc="2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  (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30,</a:t>
            </a:r>
            <a:r>
              <a:rPr sz="2400" b="1" spc="6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619760">
              <a:lnSpc>
                <a:spcPct val="100000"/>
              </a:lnSpc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b="1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10,b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符号表入口指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针</a:t>
            </a:r>
            <a:r>
              <a:rPr sz="2400" b="1" spc="2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  (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17,</a:t>
            </a:r>
            <a:r>
              <a:rPr sz="2400" b="1" spc="5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b="1" spc="1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11,100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的常数表入口指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针</a:t>
            </a:r>
            <a:r>
              <a:rPr sz="2400" b="1" spc="3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1773" y="3722116"/>
            <a:ext cx="4851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67640">
              <a:lnSpc>
                <a:spcPct val="100000"/>
              </a:lnSpc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166370">
              <a:lnSpc>
                <a:spcPct val="100000"/>
              </a:lnSpc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=  </a:t>
            </a:r>
            <a:r>
              <a:rPr sz="2400" b="1" spc="-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100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289" y="5185409"/>
            <a:ext cx="509587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</a:tabLst>
            </a:pP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	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26，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sz="2400" b="1" spc="85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sz="2400" b="1" spc="-10" dirty="0">
                <a:solidFill>
                  <a:srgbClr val="1F487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451" y="692276"/>
            <a:ext cx="2340610" cy="462915"/>
          </a:xfrm>
          <a:prstGeom prst="rect">
            <a:avLst/>
          </a:prstGeom>
          <a:solidFill>
            <a:srgbClr val="FFFF00"/>
          </a:solidFill>
          <a:ln w="9905">
            <a:solidFill>
              <a:srgbClr val="4F81B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采用第二种表示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980" y="545211"/>
            <a:ext cx="8426450" cy="2114550"/>
          </a:xfrm>
          <a:prstGeom prst="rect">
            <a:avLst/>
          </a:prstGeom>
          <a:solidFill>
            <a:srgbClr val="FFFFFF"/>
          </a:solidFill>
          <a:ln w="990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55"/>
              </a:spcBef>
            </a:pPr>
            <a:r>
              <a:rPr sz="3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词法分</a:t>
            </a:r>
            <a:r>
              <a:rPr sz="3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3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的设计形式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90805" marR="334645">
              <a:lnSpc>
                <a:spcPct val="100000"/>
              </a:lnSpc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spc="-5" dirty="0">
                <a:latin typeface="Garamond"/>
                <a:cs typeface="Garamond"/>
              </a:rPr>
              <a:t>1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设计成一个独立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序，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成词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的任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务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  结果以文件的形式组织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做为语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分析的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380" y="4624959"/>
            <a:ext cx="685800" cy="211454"/>
          </a:xfrm>
          <a:custGeom>
            <a:avLst/>
            <a:gdLst/>
            <a:ahLst/>
            <a:cxnLst/>
            <a:rect l="l" t="t" r="r" b="b"/>
            <a:pathLst>
              <a:path w="685800" h="211454">
                <a:moveTo>
                  <a:pt x="514350" y="0"/>
                </a:moveTo>
                <a:lnTo>
                  <a:pt x="514350" y="52705"/>
                </a:lnTo>
                <a:lnTo>
                  <a:pt x="0" y="52705"/>
                </a:lnTo>
                <a:lnTo>
                  <a:pt x="0" y="158242"/>
                </a:lnTo>
                <a:lnTo>
                  <a:pt x="514350" y="158242"/>
                </a:lnTo>
                <a:lnTo>
                  <a:pt x="514350" y="211074"/>
                </a:lnTo>
                <a:lnTo>
                  <a:pt x="685799" y="105537"/>
                </a:lnTo>
                <a:lnTo>
                  <a:pt x="514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7380" y="4624959"/>
            <a:ext cx="685800" cy="211454"/>
          </a:xfrm>
          <a:custGeom>
            <a:avLst/>
            <a:gdLst/>
            <a:ahLst/>
            <a:cxnLst/>
            <a:rect l="l" t="t" r="r" b="b"/>
            <a:pathLst>
              <a:path w="685800" h="211454">
                <a:moveTo>
                  <a:pt x="0" y="52705"/>
                </a:moveTo>
                <a:lnTo>
                  <a:pt x="514350" y="52705"/>
                </a:lnTo>
                <a:lnTo>
                  <a:pt x="514350" y="0"/>
                </a:lnTo>
                <a:lnTo>
                  <a:pt x="685799" y="105537"/>
                </a:lnTo>
                <a:lnTo>
                  <a:pt x="514350" y="211074"/>
                </a:lnTo>
                <a:lnTo>
                  <a:pt x="514350" y="158242"/>
                </a:lnTo>
                <a:lnTo>
                  <a:pt x="0" y="158242"/>
                </a:lnTo>
                <a:lnTo>
                  <a:pt x="0" y="52705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2800" y="3710178"/>
            <a:ext cx="1828800" cy="1969770"/>
          </a:xfrm>
          <a:custGeom>
            <a:avLst/>
            <a:gdLst/>
            <a:ahLst/>
            <a:cxnLst/>
            <a:rect l="l" t="t" r="r" b="b"/>
            <a:pathLst>
              <a:path w="1828800" h="1969770">
                <a:moveTo>
                  <a:pt x="0" y="984885"/>
                </a:moveTo>
                <a:lnTo>
                  <a:pt x="1189" y="934202"/>
                </a:lnTo>
                <a:lnTo>
                  <a:pt x="4721" y="884185"/>
                </a:lnTo>
                <a:lnTo>
                  <a:pt x="10537" y="834895"/>
                </a:lnTo>
                <a:lnTo>
                  <a:pt x="18579" y="786395"/>
                </a:lnTo>
                <a:lnTo>
                  <a:pt x="28791" y="738745"/>
                </a:lnTo>
                <a:lnTo>
                  <a:pt x="41114" y="692008"/>
                </a:lnTo>
                <a:lnTo>
                  <a:pt x="55491" y="646246"/>
                </a:lnTo>
                <a:lnTo>
                  <a:pt x="71866" y="601521"/>
                </a:lnTo>
                <a:lnTo>
                  <a:pt x="90179" y="557894"/>
                </a:lnTo>
                <a:lnTo>
                  <a:pt x="110374" y="515428"/>
                </a:lnTo>
                <a:lnTo>
                  <a:pt x="132394" y="474184"/>
                </a:lnTo>
                <a:lnTo>
                  <a:pt x="156180" y="434224"/>
                </a:lnTo>
                <a:lnTo>
                  <a:pt x="181675" y="395610"/>
                </a:lnTo>
                <a:lnTo>
                  <a:pt x="208822" y="358405"/>
                </a:lnTo>
                <a:lnTo>
                  <a:pt x="237564" y="322668"/>
                </a:lnTo>
                <a:lnTo>
                  <a:pt x="267842" y="288464"/>
                </a:lnTo>
                <a:lnTo>
                  <a:pt x="299600" y="255853"/>
                </a:lnTo>
                <a:lnTo>
                  <a:pt x="332780" y="224898"/>
                </a:lnTo>
                <a:lnTo>
                  <a:pt x="367324" y="195660"/>
                </a:lnTo>
                <a:lnTo>
                  <a:pt x="403175" y="168201"/>
                </a:lnTo>
                <a:lnTo>
                  <a:pt x="440275" y="142584"/>
                </a:lnTo>
                <a:lnTo>
                  <a:pt x="478567" y="118869"/>
                </a:lnTo>
                <a:lnTo>
                  <a:pt x="517994" y="97119"/>
                </a:lnTo>
                <a:lnTo>
                  <a:pt x="558498" y="77396"/>
                </a:lnTo>
                <a:lnTo>
                  <a:pt x="600021" y="59762"/>
                </a:lnTo>
                <a:lnTo>
                  <a:pt x="642506" y="44278"/>
                </a:lnTo>
                <a:lnTo>
                  <a:pt x="685896" y="31006"/>
                </a:lnTo>
                <a:lnTo>
                  <a:pt x="730132" y="20009"/>
                </a:lnTo>
                <a:lnTo>
                  <a:pt x="775159" y="11347"/>
                </a:lnTo>
                <a:lnTo>
                  <a:pt x="820917" y="5084"/>
                </a:lnTo>
                <a:lnTo>
                  <a:pt x="867350" y="1281"/>
                </a:lnTo>
                <a:lnTo>
                  <a:pt x="914400" y="0"/>
                </a:lnTo>
                <a:lnTo>
                  <a:pt x="961449" y="1281"/>
                </a:lnTo>
                <a:lnTo>
                  <a:pt x="1007882" y="5084"/>
                </a:lnTo>
                <a:lnTo>
                  <a:pt x="1053640" y="11347"/>
                </a:lnTo>
                <a:lnTo>
                  <a:pt x="1098667" y="20009"/>
                </a:lnTo>
                <a:lnTo>
                  <a:pt x="1142903" y="31006"/>
                </a:lnTo>
                <a:lnTo>
                  <a:pt x="1186293" y="44278"/>
                </a:lnTo>
                <a:lnTo>
                  <a:pt x="1228778" y="59762"/>
                </a:lnTo>
                <a:lnTo>
                  <a:pt x="1270301" y="77396"/>
                </a:lnTo>
                <a:lnTo>
                  <a:pt x="1310805" y="97119"/>
                </a:lnTo>
                <a:lnTo>
                  <a:pt x="1350232" y="118869"/>
                </a:lnTo>
                <a:lnTo>
                  <a:pt x="1388524" y="142584"/>
                </a:lnTo>
                <a:lnTo>
                  <a:pt x="1425624" y="168201"/>
                </a:lnTo>
                <a:lnTo>
                  <a:pt x="1461475" y="195660"/>
                </a:lnTo>
                <a:lnTo>
                  <a:pt x="1496019" y="224898"/>
                </a:lnTo>
                <a:lnTo>
                  <a:pt x="1529199" y="255853"/>
                </a:lnTo>
                <a:lnTo>
                  <a:pt x="1560956" y="288464"/>
                </a:lnTo>
                <a:lnTo>
                  <a:pt x="1591235" y="322668"/>
                </a:lnTo>
                <a:lnTo>
                  <a:pt x="1619977" y="358405"/>
                </a:lnTo>
                <a:lnTo>
                  <a:pt x="1647124" y="395610"/>
                </a:lnTo>
                <a:lnTo>
                  <a:pt x="1672619" y="434224"/>
                </a:lnTo>
                <a:lnTo>
                  <a:pt x="1696405" y="474184"/>
                </a:lnTo>
                <a:lnTo>
                  <a:pt x="1718425" y="515428"/>
                </a:lnTo>
                <a:lnTo>
                  <a:pt x="1738620" y="557894"/>
                </a:lnTo>
                <a:lnTo>
                  <a:pt x="1756933" y="601521"/>
                </a:lnTo>
                <a:lnTo>
                  <a:pt x="1773308" y="646246"/>
                </a:lnTo>
                <a:lnTo>
                  <a:pt x="1787685" y="692008"/>
                </a:lnTo>
                <a:lnTo>
                  <a:pt x="1800008" y="738745"/>
                </a:lnTo>
                <a:lnTo>
                  <a:pt x="1810220" y="786395"/>
                </a:lnTo>
                <a:lnTo>
                  <a:pt x="1818262" y="834895"/>
                </a:lnTo>
                <a:lnTo>
                  <a:pt x="1824078" y="884185"/>
                </a:lnTo>
                <a:lnTo>
                  <a:pt x="1827610" y="934202"/>
                </a:lnTo>
                <a:lnTo>
                  <a:pt x="1828800" y="984885"/>
                </a:lnTo>
                <a:lnTo>
                  <a:pt x="1827610" y="1035567"/>
                </a:lnTo>
                <a:lnTo>
                  <a:pt x="1824078" y="1085584"/>
                </a:lnTo>
                <a:lnTo>
                  <a:pt x="1818262" y="1134874"/>
                </a:lnTo>
                <a:lnTo>
                  <a:pt x="1810220" y="1183374"/>
                </a:lnTo>
                <a:lnTo>
                  <a:pt x="1800008" y="1231024"/>
                </a:lnTo>
                <a:lnTo>
                  <a:pt x="1787685" y="1277761"/>
                </a:lnTo>
                <a:lnTo>
                  <a:pt x="1773308" y="1323523"/>
                </a:lnTo>
                <a:lnTo>
                  <a:pt x="1756933" y="1368248"/>
                </a:lnTo>
                <a:lnTo>
                  <a:pt x="1738620" y="1411875"/>
                </a:lnTo>
                <a:lnTo>
                  <a:pt x="1718425" y="1454341"/>
                </a:lnTo>
                <a:lnTo>
                  <a:pt x="1696405" y="1495585"/>
                </a:lnTo>
                <a:lnTo>
                  <a:pt x="1672619" y="1535545"/>
                </a:lnTo>
                <a:lnTo>
                  <a:pt x="1647124" y="1574159"/>
                </a:lnTo>
                <a:lnTo>
                  <a:pt x="1619977" y="1611364"/>
                </a:lnTo>
                <a:lnTo>
                  <a:pt x="1591235" y="1647101"/>
                </a:lnTo>
                <a:lnTo>
                  <a:pt x="1560957" y="1681305"/>
                </a:lnTo>
                <a:lnTo>
                  <a:pt x="1529199" y="1713916"/>
                </a:lnTo>
                <a:lnTo>
                  <a:pt x="1496019" y="1744871"/>
                </a:lnTo>
                <a:lnTo>
                  <a:pt x="1461475" y="1774109"/>
                </a:lnTo>
                <a:lnTo>
                  <a:pt x="1425624" y="1801568"/>
                </a:lnTo>
                <a:lnTo>
                  <a:pt x="1388524" y="1827185"/>
                </a:lnTo>
                <a:lnTo>
                  <a:pt x="1350232" y="1850900"/>
                </a:lnTo>
                <a:lnTo>
                  <a:pt x="1310805" y="1872650"/>
                </a:lnTo>
                <a:lnTo>
                  <a:pt x="1270301" y="1892373"/>
                </a:lnTo>
                <a:lnTo>
                  <a:pt x="1228778" y="1910007"/>
                </a:lnTo>
                <a:lnTo>
                  <a:pt x="1186293" y="1925491"/>
                </a:lnTo>
                <a:lnTo>
                  <a:pt x="1142903" y="1938763"/>
                </a:lnTo>
                <a:lnTo>
                  <a:pt x="1098667" y="1949760"/>
                </a:lnTo>
                <a:lnTo>
                  <a:pt x="1053640" y="1958422"/>
                </a:lnTo>
                <a:lnTo>
                  <a:pt x="1007882" y="1964685"/>
                </a:lnTo>
                <a:lnTo>
                  <a:pt x="961449" y="1968488"/>
                </a:lnTo>
                <a:lnTo>
                  <a:pt x="914400" y="1969770"/>
                </a:lnTo>
                <a:lnTo>
                  <a:pt x="867350" y="1968488"/>
                </a:lnTo>
                <a:lnTo>
                  <a:pt x="820917" y="1964685"/>
                </a:lnTo>
                <a:lnTo>
                  <a:pt x="775159" y="1958422"/>
                </a:lnTo>
                <a:lnTo>
                  <a:pt x="730132" y="1949760"/>
                </a:lnTo>
                <a:lnTo>
                  <a:pt x="685896" y="1938763"/>
                </a:lnTo>
                <a:lnTo>
                  <a:pt x="642506" y="1925491"/>
                </a:lnTo>
                <a:lnTo>
                  <a:pt x="600021" y="1910007"/>
                </a:lnTo>
                <a:lnTo>
                  <a:pt x="558498" y="1892373"/>
                </a:lnTo>
                <a:lnTo>
                  <a:pt x="517994" y="1872650"/>
                </a:lnTo>
                <a:lnTo>
                  <a:pt x="478567" y="1850900"/>
                </a:lnTo>
                <a:lnTo>
                  <a:pt x="440275" y="1827185"/>
                </a:lnTo>
                <a:lnTo>
                  <a:pt x="403175" y="1801568"/>
                </a:lnTo>
                <a:lnTo>
                  <a:pt x="367324" y="1774109"/>
                </a:lnTo>
                <a:lnTo>
                  <a:pt x="332780" y="1744871"/>
                </a:lnTo>
                <a:lnTo>
                  <a:pt x="299600" y="1713916"/>
                </a:lnTo>
                <a:lnTo>
                  <a:pt x="267843" y="1681305"/>
                </a:lnTo>
                <a:lnTo>
                  <a:pt x="237564" y="1647101"/>
                </a:lnTo>
                <a:lnTo>
                  <a:pt x="208822" y="1611364"/>
                </a:lnTo>
                <a:lnTo>
                  <a:pt x="181675" y="1574159"/>
                </a:lnTo>
                <a:lnTo>
                  <a:pt x="156180" y="1535545"/>
                </a:lnTo>
                <a:lnTo>
                  <a:pt x="132394" y="1495585"/>
                </a:lnTo>
                <a:lnTo>
                  <a:pt x="110374" y="1454341"/>
                </a:lnTo>
                <a:lnTo>
                  <a:pt x="90179" y="1411875"/>
                </a:lnTo>
                <a:lnTo>
                  <a:pt x="71866" y="1368248"/>
                </a:lnTo>
                <a:lnTo>
                  <a:pt x="55491" y="1323523"/>
                </a:lnTo>
                <a:lnTo>
                  <a:pt x="41114" y="1277761"/>
                </a:lnTo>
                <a:lnTo>
                  <a:pt x="28791" y="1231024"/>
                </a:lnTo>
                <a:lnTo>
                  <a:pt x="18579" y="1183374"/>
                </a:lnTo>
                <a:lnTo>
                  <a:pt x="10537" y="1134874"/>
                </a:lnTo>
                <a:lnTo>
                  <a:pt x="4721" y="1085584"/>
                </a:lnTo>
                <a:lnTo>
                  <a:pt x="1189" y="1035567"/>
                </a:lnTo>
                <a:lnTo>
                  <a:pt x="0" y="98488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32605" y="4158741"/>
            <a:ext cx="869950" cy="1038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3300" i="1" spc="10" dirty="0">
                <a:latin typeface="宋体" panose="02010600030101010101" pitchFamily="2" charset="-122"/>
                <a:cs typeface="宋体" panose="02010600030101010101" pitchFamily="2" charset="-122"/>
              </a:rPr>
              <a:t>词法 </a:t>
            </a:r>
            <a:r>
              <a:rPr sz="3300" i="1" spc="20" dirty="0">
                <a:latin typeface="宋体" panose="02010600030101010101" pitchFamily="2" charset="-122"/>
                <a:cs typeface="宋体" panose="02010600030101010101" pitchFamily="2" charset="-122"/>
              </a:rPr>
              <a:t>分析</a:t>
            </a:r>
            <a:endParaRPr sz="33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56708" y="3781805"/>
            <a:ext cx="1168400" cy="1012825"/>
          </a:xfrm>
          <a:custGeom>
            <a:avLst/>
            <a:gdLst/>
            <a:ahLst/>
            <a:cxnLst/>
            <a:rect l="l" t="t" r="r" b="b"/>
            <a:pathLst>
              <a:path w="1168400" h="1012825">
                <a:moveTo>
                  <a:pt x="969778" y="120185"/>
                </a:moveTo>
                <a:lnTo>
                  <a:pt x="0" y="954913"/>
                </a:lnTo>
                <a:lnTo>
                  <a:pt x="49783" y="1012571"/>
                </a:lnTo>
                <a:lnTo>
                  <a:pt x="1019533" y="177992"/>
                </a:lnTo>
                <a:lnTo>
                  <a:pt x="969778" y="120185"/>
                </a:lnTo>
                <a:close/>
              </a:path>
              <a:path w="1168400" h="1012825">
                <a:moveTo>
                  <a:pt x="1127963" y="95377"/>
                </a:moveTo>
                <a:lnTo>
                  <a:pt x="998601" y="95377"/>
                </a:lnTo>
                <a:lnTo>
                  <a:pt x="1048384" y="153162"/>
                </a:lnTo>
                <a:lnTo>
                  <a:pt x="1019533" y="177992"/>
                </a:lnTo>
                <a:lnTo>
                  <a:pt x="1069213" y="235712"/>
                </a:lnTo>
                <a:lnTo>
                  <a:pt x="1127963" y="95377"/>
                </a:lnTo>
                <a:close/>
              </a:path>
              <a:path w="1168400" h="1012825">
                <a:moveTo>
                  <a:pt x="998601" y="95377"/>
                </a:moveTo>
                <a:lnTo>
                  <a:pt x="969778" y="120185"/>
                </a:lnTo>
                <a:lnTo>
                  <a:pt x="1019533" y="177992"/>
                </a:lnTo>
                <a:lnTo>
                  <a:pt x="1048384" y="153162"/>
                </a:lnTo>
                <a:lnTo>
                  <a:pt x="998601" y="95377"/>
                </a:lnTo>
                <a:close/>
              </a:path>
              <a:path w="1168400" h="1012825">
                <a:moveTo>
                  <a:pt x="1167891" y="0"/>
                </a:moveTo>
                <a:lnTo>
                  <a:pt x="920114" y="62484"/>
                </a:lnTo>
                <a:lnTo>
                  <a:pt x="969778" y="120185"/>
                </a:lnTo>
                <a:lnTo>
                  <a:pt x="998601" y="95377"/>
                </a:lnTo>
                <a:lnTo>
                  <a:pt x="1127963" y="95377"/>
                </a:lnTo>
                <a:lnTo>
                  <a:pt x="1167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81600" y="4651247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990600" y="0"/>
                </a:moveTo>
                <a:lnTo>
                  <a:pt x="990600" y="228600"/>
                </a:lnTo>
                <a:lnTo>
                  <a:pt x="1143000" y="152400"/>
                </a:lnTo>
                <a:lnTo>
                  <a:pt x="1028700" y="152400"/>
                </a:lnTo>
                <a:lnTo>
                  <a:pt x="1028700" y="76200"/>
                </a:lnTo>
                <a:lnTo>
                  <a:pt x="1143000" y="76200"/>
                </a:lnTo>
                <a:lnTo>
                  <a:pt x="990600" y="0"/>
                </a:lnTo>
                <a:close/>
              </a:path>
              <a:path w="1219200" h="228600">
                <a:moveTo>
                  <a:pt x="9906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990600" y="152400"/>
                </a:lnTo>
                <a:lnTo>
                  <a:pt x="990600" y="76200"/>
                </a:lnTo>
                <a:close/>
              </a:path>
              <a:path w="1219200" h="228600">
                <a:moveTo>
                  <a:pt x="1143000" y="76200"/>
                </a:moveTo>
                <a:lnTo>
                  <a:pt x="1028700" y="76200"/>
                </a:lnTo>
                <a:lnTo>
                  <a:pt x="1028700" y="152400"/>
                </a:lnTo>
                <a:lnTo>
                  <a:pt x="1143000" y="152400"/>
                </a:lnTo>
                <a:lnTo>
                  <a:pt x="1219200" y="114300"/>
                </a:lnTo>
                <a:lnTo>
                  <a:pt x="1143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57851" y="4735829"/>
            <a:ext cx="1167130" cy="944244"/>
          </a:xfrm>
          <a:custGeom>
            <a:avLst/>
            <a:gdLst/>
            <a:ahLst/>
            <a:cxnLst/>
            <a:rect l="l" t="t" r="r" b="b"/>
            <a:pathLst>
              <a:path w="1167129" h="944245">
                <a:moveTo>
                  <a:pt x="964431" y="831079"/>
                </a:moveTo>
                <a:lnTo>
                  <a:pt x="916813" y="890562"/>
                </a:lnTo>
                <a:lnTo>
                  <a:pt x="1166749" y="944118"/>
                </a:lnTo>
                <a:lnTo>
                  <a:pt x="1125565" y="854862"/>
                </a:lnTo>
                <a:lnTo>
                  <a:pt x="994156" y="854862"/>
                </a:lnTo>
                <a:lnTo>
                  <a:pt x="964431" y="831079"/>
                </a:lnTo>
                <a:close/>
              </a:path>
              <a:path w="1167129" h="944245">
                <a:moveTo>
                  <a:pt x="1012039" y="771608"/>
                </a:moveTo>
                <a:lnTo>
                  <a:pt x="964431" y="831079"/>
                </a:lnTo>
                <a:lnTo>
                  <a:pt x="994156" y="854862"/>
                </a:lnTo>
                <a:lnTo>
                  <a:pt x="1041781" y="795401"/>
                </a:lnTo>
                <a:lnTo>
                  <a:pt x="1012039" y="771608"/>
                </a:lnTo>
                <a:close/>
              </a:path>
              <a:path w="1167129" h="944245">
                <a:moveTo>
                  <a:pt x="1059688" y="712089"/>
                </a:moveTo>
                <a:lnTo>
                  <a:pt x="1012039" y="771608"/>
                </a:lnTo>
                <a:lnTo>
                  <a:pt x="1041781" y="795401"/>
                </a:lnTo>
                <a:lnTo>
                  <a:pt x="994156" y="854862"/>
                </a:lnTo>
                <a:lnTo>
                  <a:pt x="1125565" y="854862"/>
                </a:lnTo>
                <a:lnTo>
                  <a:pt x="1059688" y="712089"/>
                </a:lnTo>
                <a:close/>
              </a:path>
              <a:path w="1167129" h="944245">
                <a:moveTo>
                  <a:pt x="47498" y="0"/>
                </a:moveTo>
                <a:lnTo>
                  <a:pt x="0" y="59436"/>
                </a:lnTo>
                <a:lnTo>
                  <a:pt x="964431" y="831079"/>
                </a:lnTo>
                <a:lnTo>
                  <a:pt x="1012039" y="771608"/>
                </a:lnTo>
                <a:lnTo>
                  <a:pt x="4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80047" y="3447034"/>
            <a:ext cx="115062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i="1" dirty="0">
                <a:latin typeface="宋体" panose="02010600030101010101" pitchFamily="2" charset="-122"/>
                <a:cs typeface="宋体" panose="02010600030101010101" pitchFamily="2" charset="-122"/>
              </a:rPr>
              <a:t>符号表</a:t>
            </a:r>
            <a:endParaRPr sz="2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0047" y="4398772"/>
            <a:ext cx="166560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latin typeface="Maiandra GD"/>
                <a:cs typeface="Maiandra GD"/>
              </a:rPr>
              <a:t>TOKEN</a:t>
            </a:r>
            <a:r>
              <a:rPr sz="4425" i="1" baseline="-5000" dirty="0"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endParaRPr sz="4425" baseline="-5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3847" y="5345938"/>
            <a:ext cx="152527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i="1" dirty="0">
                <a:latin typeface="宋体" panose="02010600030101010101" pitchFamily="2" charset="-122"/>
                <a:cs typeface="宋体" panose="02010600030101010101" pitchFamily="2" charset="-122"/>
              </a:rPr>
              <a:t>错误信息</a:t>
            </a:r>
            <a:endParaRPr sz="2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2974" y="4477003"/>
            <a:ext cx="939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宋体" panose="02010600030101010101" pitchFamily="2" charset="-122"/>
                <a:cs typeface="宋体" panose="02010600030101010101" pitchFamily="2" charset="-122"/>
              </a:rPr>
              <a:t>源程序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802639"/>
            <a:ext cx="531939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0" dirty="0"/>
              <a:t>（2）</a:t>
            </a:r>
            <a:r>
              <a:rPr sz="3300" spc="10" dirty="0"/>
              <a:t>作</a:t>
            </a:r>
            <a:r>
              <a:rPr sz="3300" spc="5" dirty="0"/>
              <a:t>为语</a:t>
            </a:r>
            <a:r>
              <a:rPr sz="3300" spc="10" dirty="0"/>
              <a:t>法</a:t>
            </a:r>
            <a:r>
              <a:rPr sz="3300" spc="5" dirty="0"/>
              <a:t>分析的</a:t>
            </a:r>
            <a:r>
              <a:rPr sz="3300" spc="10" dirty="0"/>
              <a:t>子</a:t>
            </a:r>
            <a:r>
              <a:rPr sz="3300" spc="5" dirty="0"/>
              <a:t>程序</a:t>
            </a:r>
            <a:endParaRPr sz="3300"/>
          </a:p>
        </p:txBody>
      </p:sp>
      <p:sp>
        <p:nvSpPr>
          <p:cNvPr id="4" name="object 4"/>
          <p:cNvSpPr/>
          <p:nvPr/>
        </p:nvSpPr>
        <p:spPr>
          <a:xfrm>
            <a:off x="6207633" y="2226182"/>
            <a:ext cx="2057400" cy="914400"/>
          </a:xfrm>
          <a:custGeom>
            <a:avLst/>
            <a:gdLst/>
            <a:ahLst/>
            <a:cxnLst/>
            <a:rect l="l" t="t" r="r" b="b"/>
            <a:pathLst>
              <a:path w="2057400" h="914400">
                <a:moveTo>
                  <a:pt x="0" y="914400"/>
                </a:moveTo>
                <a:lnTo>
                  <a:pt x="2057399" y="914400"/>
                </a:lnTo>
                <a:lnTo>
                  <a:pt x="205739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7033" y="3826383"/>
            <a:ext cx="1656080" cy="536575"/>
          </a:xfrm>
          <a:custGeom>
            <a:avLst/>
            <a:gdLst/>
            <a:ahLst/>
            <a:cxnLst/>
            <a:rect l="l" t="t" r="r" b="b"/>
            <a:pathLst>
              <a:path w="1656079" h="536575">
                <a:moveTo>
                  <a:pt x="0" y="536448"/>
                </a:moveTo>
                <a:lnTo>
                  <a:pt x="1655826" y="536448"/>
                </a:lnTo>
                <a:lnTo>
                  <a:pt x="1655826" y="0"/>
                </a:lnTo>
                <a:lnTo>
                  <a:pt x="0" y="0"/>
                </a:lnTo>
                <a:lnTo>
                  <a:pt x="0" y="536448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07052" y="2868167"/>
            <a:ext cx="1564005" cy="86995"/>
          </a:xfrm>
          <a:custGeom>
            <a:avLst/>
            <a:gdLst/>
            <a:ahLst/>
            <a:cxnLst/>
            <a:rect l="l" t="t" r="r" b="b"/>
            <a:pathLst>
              <a:path w="156400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156400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1564004" h="86994">
                <a:moveTo>
                  <a:pt x="156362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563624" y="57912"/>
                </a:lnTo>
                <a:lnTo>
                  <a:pt x="156362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93052" y="3140201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37719" y="824865"/>
                </a:moveTo>
                <a:lnTo>
                  <a:pt x="0" y="914400"/>
                </a:lnTo>
                <a:lnTo>
                  <a:pt x="94233" y="890905"/>
                </a:lnTo>
                <a:lnTo>
                  <a:pt x="83474" y="878332"/>
                </a:lnTo>
                <a:lnTo>
                  <a:pt x="64389" y="878332"/>
                </a:lnTo>
                <a:lnTo>
                  <a:pt x="45593" y="856234"/>
                </a:lnTo>
                <a:lnTo>
                  <a:pt x="56536" y="846853"/>
                </a:lnTo>
                <a:lnTo>
                  <a:pt x="37719" y="824865"/>
                </a:lnTo>
                <a:close/>
              </a:path>
              <a:path w="1066800" h="914400">
                <a:moveTo>
                  <a:pt x="56536" y="846853"/>
                </a:moveTo>
                <a:lnTo>
                  <a:pt x="45593" y="856234"/>
                </a:lnTo>
                <a:lnTo>
                  <a:pt x="64389" y="878332"/>
                </a:lnTo>
                <a:lnTo>
                  <a:pt x="75398" y="868894"/>
                </a:lnTo>
                <a:lnTo>
                  <a:pt x="56536" y="846853"/>
                </a:lnTo>
                <a:close/>
              </a:path>
              <a:path w="1066800" h="914400">
                <a:moveTo>
                  <a:pt x="75398" y="868894"/>
                </a:moveTo>
                <a:lnTo>
                  <a:pt x="64389" y="878332"/>
                </a:lnTo>
                <a:lnTo>
                  <a:pt x="83474" y="878332"/>
                </a:lnTo>
                <a:lnTo>
                  <a:pt x="75398" y="868894"/>
                </a:lnTo>
                <a:close/>
              </a:path>
              <a:path w="1066800" h="914400">
                <a:moveTo>
                  <a:pt x="991401" y="45505"/>
                </a:moveTo>
                <a:lnTo>
                  <a:pt x="56536" y="846853"/>
                </a:lnTo>
                <a:lnTo>
                  <a:pt x="75398" y="868894"/>
                </a:lnTo>
                <a:lnTo>
                  <a:pt x="1010263" y="67546"/>
                </a:lnTo>
                <a:lnTo>
                  <a:pt x="991401" y="45505"/>
                </a:lnTo>
                <a:close/>
              </a:path>
              <a:path w="1066800" h="914400">
                <a:moveTo>
                  <a:pt x="1051605" y="36068"/>
                </a:moveTo>
                <a:lnTo>
                  <a:pt x="1002411" y="36068"/>
                </a:lnTo>
                <a:lnTo>
                  <a:pt x="1021206" y="58165"/>
                </a:lnTo>
                <a:lnTo>
                  <a:pt x="1010263" y="67546"/>
                </a:lnTo>
                <a:lnTo>
                  <a:pt x="1029080" y="89535"/>
                </a:lnTo>
                <a:lnTo>
                  <a:pt x="1051605" y="36068"/>
                </a:lnTo>
                <a:close/>
              </a:path>
              <a:path w="1066800" h="914400">
                <a:moveTo>
                  <a:pt x="1002411" y="36068"/>
                </a:moveTo>
                <a:lnTo>
                  <a:pt x="991401" y="45505"/>
                </a:lnTo>
                <a:lnTo>
                  <a:pt x="1010263" y="67546"/>
                </a:lnTo>
                <a:lnTo>
                  <a:pt x="1021206" y="58165"/>
                </a:lnTo>
                <a:lnTo>
                  <a:pt x="1002411" y="36068"/>
                </a:lnTo>
                <a:close/>
              </a:path>
              <a:path w="1066800" h="914400">
                <a:moveTo>
                  <a:pt x="1066800" y="0"/>
                </a:moveTo>
                <a:lnTo>
                  <a:pt x="972566" y="23495"/>
                </a:lnTo>
                <a:lnTo>
                  <a:pt x="991401" y="45505"/>
                </a:lnTo>
                <a:lnTo>
                  <a:pt x="1002411" y="36068"/>
                </a:lnTo>
                <a:lnTo>
                  <a:pt x="1051605" y="36068"/>
                </a:lnTo>
                <a:lnTo>
                  <a:pt x="106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97452" y="2987801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147508" y="1168082"/>
                </a:moveTo>
                <a:lnTo>
                  <a:pt x="1127125" y="1188466"/>
                </a:lnTo>
                <a:lnTo>
                  <a:pt x="1219200" y="1219200"/>
                </a:lnTo>
                <a:lnTo>
                  <a:pt x="1205549" y="1178306"/>
                </a:lnTo>
                <a:lnTo>
                  <a:pt x="1157732" y="1178306"/>
                </a:lnTo>
                <a:lnTo>
                  <a:pt x="1147508" y="1168082"/>
                </a:lnTo>
                <a:close/>
              </a:path>
              <a:path w="1219200" h="1219200">
                <a:moveTo>
                  <a:pt x="1168082" y="1147508"/>
                </a:moveTo>
                <a:lnTo>
                  <a:pt x="1147508" y="1168082"/>
                </a:lnTo>
                <a:lnTo>
                  <a:pt x="1157732" y="1178306"/>
                </a:lnTo>
                <a:lnTo>
                  <a:pt x="1178306" y="1157732"/>
                </a:lnTo>
                <a:lnTo>
                  <a:pt x="1168082" y="1147508"/>
                </a:lnTo>
                <a:close/>
              </a:path>
              <a:path w="1219200" h="1219200">
                <a:moveTo>
                  <a:pt x="1188465" y="1127125"/>
                </a:moveTo>
                <a:lnTo>
                  <a:pt x="1168082" y="1147508"/>
                </a:lnTo>
                <a:lnTo>
                  <a:pt x="1178306" y="1157732"/>
                </a:lnTo>
                <a:lnTo>
                  <a:pt x="1157732" y="1178306"/>
                </a:lnTo>
                <a:lnTo>
                  <a:pt x="1205549" y="1178306"/>
                </a:lnTo>
                <a:lnTo>
                  <a:pt x="1188465" y="1127125"/>
                </a:lnTo>
                <a:close/>
              </a:path>
              <a:path w="1219200" h="1219200">
                <a:moveTo>
                  <a:pt x="71691" y="51117"/>
                </a:moveTo>
                <a:lnTo>
                  <a:pt x="51117" y="71691"/>
                </a:lnTo>
                <a:lnTo>
                  <a:pt x="1147508" y="1168082"/>
                </a:lnTo>
                <a:lnTo>
                  <a:pt x="1168082" y="1147508"/>
                </a:lnTo>
                <a:lnTo>
                  <a:pt x="71691" y="51117"/>
                </a:lnTo>
                <a:close/>
              </a:path>
              <a:path w="1219200" h="1219200">
                <a:moveTo>
                  <a:pt x="0" y="0"/>
                </a:moveTo>
                <a:lnTo>
                  <a:pt x="30734" y="92075"/>
                </a:lnTo>
                <a:lnTo>
                  <a:pt x="51117" y="71691"/>
                </a:lnTo>
                <a:lnTo>
                  <a:pt x="40894" y="61468"/>
                </a:lnTo>
                <a:lnTo>
                  <a:pt x="61468" y="40894"/>
                </a:lnTo>
                <a:lnTo>
                  <a:pt x="81914" y="40894"/>
                </a:lnTo>
                <a:lnTo>
                  <a:pt x="92075" y="30734"/>
                </a:lnTo>
                <a:lnTo>
                  <a:pt x="0" y="0"/>
                </a:lnTo>
                <a:close/>
              </a:path>
              <a:path w="1219200" h="1219200">
                <a:moveTo>
                  <a:pt x="61468" y="40894"/>
                </a:moveTo>
                <a:lnTo>
                  <a:pt x="40894" y="61468"/>
                </a:lnTo>
                <a:lnTo>
                  <a:pt x="51117" y="71691"/>
                </a:lnTo>
                <a:lnTo>
                  <a:pt x="71691" y="51117"/>
                </a:lnTo>
                <a:lnTo>
                  <a:pt x="61468" y="40894"/>
                </a:lnTo>
                <a:close/>
              </a:path>
              <a:path w="1219200" h="1219200">
                <a:moveTo>
                  <a:pt x="81914" y="40894"/>
                </a:moveTo>
                <a:lnTo>
                  <a:pt x="61468" y="40894"/>
                </a:lnTo>
                <a:lnTo>
                  <a:pt x="71691" y="51117"/>
                </a:lnTo>
                <a:lnTo>
                  <a:pt x="81914" y="40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92451" y="2639567"/>
            <a:ext cx="584835" cy="86995"/>
          </a:xfrm>
          <a:custGeom>
            <a:avLst/>
            <a:gdLst/>
            <a:ahLst/>
            <a:cxnLst/>
            <a:rect l="l" t="t" r="r" b="b"/>
            <a:pathLst>
              <a:path w="584835" h="86994">
                <a:moveTo>
                  <a:pt x="497586" y="0"/>
                </a:moveTo>
                <a:lnTo>
                  <a:pt x="497586" y="86868"/>
                </a:lnTo>
                <a:lnTo>
                  <a:pt x="555498" y="57912"/>
                </a:lnTo>
                <a:lnTo>
                  <a:pt x="512064" y="57912"/>
                </a:lnTo>
                <a:lnTo>
                  <a:pt x="512064" y="28956"/>
                </a:lnTo>
                <a:lnTo>
                  <a:pt x="555498" y="28956"/>
                </a:lnTo>
                <a:lnTo>
                  <a:pt x="497586" y="0"/>
                </a:lnTo>
                <a:close/>
              </a:path>
              <a:path w="584835" h="86994">
                <a:moveTo>
                  <a:pt x="49758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97586" y="57912"/>
                </a:lnTo>
                <a:lnTo>
                  <a:pt x="497586" y="28956"/>
                </a:lnTo>
                <a:close/>
              </a:path>
              <a:path w="584835" h="86994">
                <a:moveTo>
                  <a:pt x="555498" y="28956"/>
                </a:moveTo>
                <a:lnTo>
                  <a:pt x="512064" y="28956"/>
                </a:lnTo>
                <a:lnTo>
                  <a:pt x="512064" y="57912"/>
                </a:lnTo>
                <a:lnTo>
                  <a:pt x="555498" y="57912"/>
                </a:lnTo>
                <a:lnTo>
                  <a:pt x="584454" y="43434"/>
                </a:lnTo>
                <a:lnTo>
                  <a:pt x="55549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50173" y="2563367"/>
            <a:ext cx="751840" cy="86995"/>
          </a:xfrm>
          <a:custGeom>
            <a:avLst/>
            <a:gdLst/>
            <a:ahLst/>
            <a:cxnLst/>
            <a:rect l="l" t="t" r="r" b="b"/>
            <a:pathLst>
              <a:path w="751840" h="86994">
                <a:moveTo>
                  <a:pt x="22478" y="28956"/>
                </a:moveTo>
                <a:lnTo>
                  <a:pt x="6476" y="28956"/>
                </a:lnTo>
                <a:lnTo>
                  <a:pt x="0" y="35433"/>
                </a:lnTo>
                <a:lnTo>
                  <a:pt x="0" y="51435"/>
                </a:lnTo>
                <a:lnTo>
                  <a:pt x="6476" y="57912"/>
                </a:lnTo>
                <a:lnTo>
                  <a:pt x="22478" y="57912"/>
                </a:lnTo>
                <a:lnTo>
                  <a:pt x="28955" y="51435"/>
                </a:lnTo>
                <a:lnTo>
                  <a:pt x="28955" y="35433"/>
                </a:lnTo>
                <a:lnTo>
                  <a:pt x="22478" y="28956"/>
                </a:lnTo>
                <a:close/>
              </a:path>
              <a:path w="751840" h="86994">
                <a:moveTo>
                  <a:pt x="80391" y="28956"/>
                </a:moveTo>
                <a:lnTo>
                  <a:pt x="64389" y="28956"/>
                </a:lnTo>
                <a:lnTo>
                  <a:pt x="57911" y="35433"/>
                </a:lnTo>
                <a:lnTo>
                  <a:pt x="57911" y="51435"/>
                </a:lnTo>
                <a:lnTo>
                  <a:pt x="64389" y="57912"/>
                </a:lnTo>
                <a:lnTo>
                  <a:pt x="80391" y="57912"/>
                </a:lnTo>
                <a:lnTo>
                  <a:pt x="86868" y="51435"/>
                </a:lnTo>
                <a:lnTo>
                  <a:pt x="86868" y="35433"/>
                </a:lnTo>
                <a:lnTo>
                  <a:pt x="80391" y="28956"/>
                </a:lnTo>
                <a:close/>
              </a:path>
              <a:path w="751840" h="86994">
                <a:moveTo>
                  <a:pt x="138429" y="28956"/>
                </a:moveTo>
                <a:lnTo>
                  <a:pt x="122300" y="28956"/>
                </a:lnTo>
                <a:lnTo>
                  <a:pt x="115824" y="35433"/>
                </a:lnTo>
                <a:lnTo>
                  <a:pt x="115824" y="51435"/>
                </a:lnTo>
                <a:lnTo>
                  <a:pt x="122300" y="57912"/>
                </a:lnTo>
                <a:lnTo>
                  <a:pt x="138429" y="57912"/>
                </a:lnTo>
                <a:lnTo>
                  <a:pt x="144906" y="51435"/>
                </a:lnTo>
                <a:lnTo>
                  <a:pt x="144906" y="35433"/>
                </a:lnTo>
                <a:lnTo>
                  <a:pt x="138429" y="28956"/>
                </a:lnTo>
                <a:close/>
              </a:path>
              <a:path w="751840" h="86994">
                <a:moveTo>
                  <a:pt x="196342" y="28956"/>
                </a:moveTo>
                <a:lnTo>
                  <a:pt x="180340" y="28956"/>
                </a:lnTo>
                <a:lnTo>
                  <a:pt x="173862" y="35433"/>
                </a:lnTo>
                <a:lnTo>
                  <a:pt x="173862" y="51435"/>
                </a:lnTo>
                <a:lnTo>
                  <a:pt x="180340" y="57912"/>
                </a:lnTo>
                <a:lnTo>
                  <a:pt x="196342" y="57912"/>
                </a:lnTo>
                <a:lnTo>
                  <a:pt x="202819" y="51435"/>
                </a:lnTo>
                <a:lnTo>
                  <a:pt x="202819" y="35433"/>
                </a:lnTo>
                <a:lnTo>
                  <a:pt x="196342" y="28956"/>
                </a:lnTo>
                <a:close/>
              </a:path>
              <a:path w="751840" h="86994">
                <a:moveTo>
                  <a:pt x="254253" y="28956"/>
                </a:moveTo>
                <a:lnTo>
                  <a:pt x="238251" y="28956"/>
                </a:lnTo>
                <a:lnTo>
                  <a:pt x="231775" y="35433"/>
                </a:lnTo>
                <a:lnTo>
                  <a:pt x="231775" y="51435"/>
                </a:lnTo>
                <a:lnTo>
                  <a:pt x="238251" y="57912"/>
                </a:lnTo>
                <a:lnTo>
                  <a:pt x="254253" y="57912"/>
                </a:lnTo>
                <a:lnTo>
                  <a:pt x="260730" y="51435"/>
                </a:lnTo>
                <a:lnTo>
                  <a:pt x="260730" y="35433"/>
                </a:lnTo>
                <a:lnTo>
                  <a:pt x="254253" y="28956"/>
                </a:lnTo>
                <a:close/>
              </a:path>
              <a:path w="751840" h="86994">
                <a:moveTo>
                  <a:pt x="312166" y="28956"/>
                </a:moveTo>
                <a:lnTo>
                  <a:pt x="296164" y="28956"/>
                </a:lnTo>
                <a:lnTo>
                  <a:pt x="289686" y="35433"/>
                </a:lnTo>
                <a:lnTo>
                  <a:pt x="289686" y="51435"/>
                </a:lnTo>
                <a:lnTo>
                  <a:pt x="296164" y="57912"/>
                </a:lnTo>
                <a:lnTo>
                  <a:pt x="312166" y="57912"/>
                </a:lnTo>
                <a:lnTo>
                  <a:pt x="318643" y="51435"/>
                </a:lnTo>
                <a:lnTo>
                  <a:pt x="318643" y="35433"/>
                </a:lnTo>
                <a:lnTo>
                  <a:pt x="312166" y="28956"/>
                </a:lnTo>
                <a:close/>
              </a:path>
              <a:path w="751840" h="86994">
                <a:moveTo>
                  <a:pt x="370204" y="28956"/>
                </a:moveTo>
                <a:lnTo>
                  <a:pt x="354075" y="28956"/>
                </a:lnTo>
                <a:lnTo>
                  <a:pt x="347599" y="35433"/>
                </a:lnTo>
                <a:lnTo>
                  <a:pt x="347599" y="51435"/>
                </a:lnTo>
                <a:lnTo>
                  <a:pt x="354075" y="57912"/>
                </a:lnTo>
                <a:lnTo>
                  <a:pt x="370204" y="57912"/>
                </a:lnTo>
                <a:lnTo>
                  <a:pt x="376681" y="51435"/>
                </a:lnTo>
                <a:lnTo>
                  <a:pt x="376681" y="35433"/>
                </a:lnTo>
                <a:lnTo>
                  <a:pt x="370204" y="28956"/>
                </a:lnTo>
                <a:close/>
              </a:path>
              <a:path w="751840" h="86994">
                <a:moveTo>
                  <a:pt x="428117" y="28956"/>
                </a:moveTo>
                <a:lnTo>
                  <a:pt x="412115" y="28956"/>
                </a:lnTo>
                <a:lnTo>
                  <a:pt x="405637" y="35433"/>
                </a:lnTo>
                <a:lnTo>
                  <a:pt x="405637" y="51435"/>
                </a:lnTo>
                <a:lnTo>
                  <a:pt x="412115" y="57912"/>
                </a:lnTo>
                <a:lnTo>
                  <a:pt x="428117" y="57912"/>
                </a:lnTo>
                <a:lnTo>
                  <a:pt x="434594" y="51435"/>
                </a:lnTo>
                <a:lnTo>
                  <a:pt x="434594" y="35433"/>
                </a:lnTo>
                <a:lnTo>
                  <a:pt x="428117" y="28956"/>
                </a:lnTo>
                <a:close/>
              </a:path>
              <a:path w="751840" h="86994">
                <a:moveTo>
                  <a:pt x="486028" y="28956"/>
                </a:moveTo>
                <a:lnTo>
                  <a:pt x="470026" y="28956"/>
                </a:lnTo>
                <a:lnTo>
                  <a:pt x="463550" y="35433"/>
                </a:lnTo>
                <a:lnTo>
                  <a:pt x="463550" y="51435"/>
                </a:lnTo>
                <a:lnTo>
                  <a:pt x="470026" y="57912"/>
                </a:lnTo>
                <a:lnTo>
                  <a:pt x="486028" y="57912"/>
                </a:lnTo>
                <a:lnTo>
                  <a:pt x="492505" y="51435"/>
                </a:lnTo>
                <a:lnTo>
                  <a:pt x="492505" y="35433"/>
                </a:lnTo>
                <a:lnTo>
                  <a:pt x="486028" y="28956"/>
                </a:lnTo>
                <a:close/>
              </a:path>
              <a:path w="751840" h="86994">
                <a:moveTo>
                  <a:pt x="543941" y="28956"/>
                </a:moveTo>
                <a:lnTo>
                  <a:pt x="527939" y="28956"/>
                </a:lnTo>
                <a:lnTo>
                  <a:pt x="521461" y="35433"/>
                </a:lnTo>
                <a:lnTo>
                  <a:pt x="521461" y="51435"/>
                </a:lnTo>
                <a:lnTo>
                  <a:pt x="527939" y="57912"/>
                </a:lnTo>
                <a:lnTo>
                  <a:pt x="543941" y="57912"/>
                </a:lnTo>
                <a:lnTo>
                  <a:pt x="550418" y="51435"/>
                </a:lnTo>
                <a:lnTo>
                  <a:pt x="550418" y="35433"/>
                </a:lnTo>
                <a:lnTo>
                  <a:pt x="543941" y="28956"/>
                </a:lnTo>
                <a:close/>
              </a:path>
              <a:path w="751840" h="86994">
                <a:moveTo>
                  <a:pt x="601852" y="28956"/>
                </a:moveTo>
                <a:lnTo>
                  <a:pt x="585851" y="28956"/>
                </a:lnTo>
                <a:lnTo>
                  <a:pt x="579374" y="35433"/>
                </a:lnTo>
                <a:lnTo>
                  <a:pt x="579374" y="51435"/>
                </a:lnTo>
                <a:lnTo>
                  <a:pt x="585851" y="57912"/>
                </a:lnTo>
                <a:lnTo>
                  <a:pt x="601852" y="57912"/>
                </a:lnTo>
                <a:lnTo>
                  <a:pt x="608329" y="51435"/>
                </a:lnTo>
                <a:lnTo>
                  <a:pt x="608329" y="35433"/>
                </a:lnTo>
                <a:lnTo>
                  <a:pt x="601852" y="28956"/>
                </a:lnTo>
                <a:close/>
              </a:path>
              <a:path w="751840" h="86994">
                <a:moveTo>
                  <a:pt x="664464" y="0"/>
                </a:moveTo>
                <a:lnTo>
                  <a:pt x="664464" y="33528"/>
                </a:lnTo>
                <a:lnTo>
                  <a:pt x="666369" y="35433"/>
                </a:lnTo>
                <a:lnTo>
                  <a:pt x="666369" y="51435"/>
                </a:lnTo>
                <a:lnTo>
                  <a:pt x="664464" y="53339"/>
                </a:lnTo>
                <a:lnTo>
                  <a:pt x="664464" y="86868"/>
                </a:lnTo>
                <a:lnTo>
                  <a:pt x="751331" y="43434"/>
                </a:lnTo>
                <a:lnTo>
                  <a:pt x="664464" y="0"/>
                </a:lnTo>
                <a:close/>
              </a:path>
              <a:path w="751840" h="86994">
                <a:moveTo>
                  <a:pt x="659892" y="28956"/>
                </a:moveTo>
                <a:lnTo>
                  <a:pt x="643890" y="28956"/>
                </a:lnTo>
                <a:lnTo>
                  <a:pt x="637285" y="35433"/>
                </a:lnTo>
                <a:lnTo>
                  <a:pt x="637285" y="51435"/>
                </a:lnTo>
                <a:lnTo>
                  <a:pt x="643890" y="57912"/>
                </a:lnTo>
                <a:lnTo>
                  <a:pt x="659892" y="57912"/>
                </a:lnTo>
                <a:lnTo>
                  <a:pt x="664464" y="53339"/>
                </a:lnTo>
                <a:lnTo>
                  <a:pt x="664464" y="33528"/>
                </a:lnTo>
                <a:lnTo>
                  <a:pt x="659892" y="28956"/>
                </a:lnTo>
                <a:close/>
              </a:path>
              <a:path w="751840" h="86994">
                <a:moveTo>
                  <a:pt x="664464" y="33528"/>
                </a:moveTo>
                <a:lnTo>
                  <a:pt x="664464" y="53339"/>
                </a:lnTo>
                <a:lnTo>
                  <a:pt x="666369" y="51435"/>
                </a:lnTo>
                <a:lnTo>
                  <a:pt x="666369" y="35433"/>
                </a:lnTo>
                <a:lnTo>
                  <a:pt x="664464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6"/>
          <p:cNvSpPr txBox="1"/>
          <p:nvPr/>
        </p:nvSpPr>
        <p:spPr>
          <a:xfrm>
            <a:off x="6331965" y="2402586"/>
            <a:ext cx="18084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语法分析器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9"/>
          <p:cNvSpPr/>
          <p:nvPr/>
        </p:nvSpPr>
        <p:spPr>
          <a:xfrm>
            <a:off x="4683252" y="2410967"/>
            <a:ext cx="1524000" cy="86995"/>
          </a:xfrm>
          <a:custGeom>
            <a:avLst/>
            <a:gdLst/>
            <a:ahLst/>
            <a:cxnLst/>
            <a:rect l="l" t="t" r="r" b="b"/>
            <a:pathLst>
              <a:path w="1524000" h="86994">
                <a:moveTo>
                  <a:pt x="1437132" y="0"/>
                </a:moveTo>
                <a:lnTo>
                  <a:pt x="1437132" y="86868"/>
                </a:lnTo>
                <a:lnTo>
                  <a:pt x="1495044" y="57912"/>
                </a:lnTo>
                <a:lnTo>
                  <a:pt x="1451610" y="57912"/>
                </a:lnTo>
                <a:lnTo>
                  <a:pt x="1451610" y="28956"/>
                </a:lnTo>
                <a:lnTo>
                  <a:pt x="1495044" y="28956"/>
                </a:lnTo>
                <a:lnTo>
                  <a:pt x="1437132" y="0"/>
                </a:lnTo>
                <a:close/>
              </a:path>
              <a:path w="1524000" h="86994">
                <a:moveTo>
                  <a:pt x="14371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437132" y="57912"/>
                </a:lnTo>
                <a:lnTo>
                  <a:pt x="1437132" y="28956"/>
                </a:lnTo>
                <a:close/>
              </a:path>
              <a:path w="1524000" h="86994">
                <a:moveTo>
                  <a:pt x="1495044" y="28956"/>
                </a:moveTo>
                <a:lnTo>
                  <a:pt x="1451610" y="28956"/>
                </a:lnTo>
                <a:lnTo>
                  <a:pt x="1451610" y="57912"/>
                </a:lnTo>
                <a:lnTo>
                  <a:pt x="1495044" y="57912"/>
                </a:lnTo>
                <a:lnTo>
                  <a:pt x="1524000" y="43434"/>
                </a:lnTo>
                <a:lnTo>
                  <a:pt x="14950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24" name="object 14"/>
          <p:cNvSpPr txBox="1"/>
          <p:nvPr/>
        </p:nvSpPr>
        <p:spPr>
          <a:xfrm>
            <a:off x="958341" y="2405888"/>
            <a:ext cx="364934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3388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源程序	</a:t>
            </a:r>
            <a:r>
              <a:rPr sz="28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词法分析器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18"/>
          <p:cNvSpPr txBox="1"/>
          <p:nvPr/>
        </p:nvSpPr>
        <p:spPr>
          <a:xfrm>
            <a:off x="4914646" y="1865630"/>
            <a:ext cx="83629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token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1"/>
          <p:cNvSpPr txBox="1"/>
          <p:nvPr/>
        </p:nvSpPr>
        <p:spPr>
          <a:xfrm>
            <a:off x="4838446" y="2856483"/>
            <a:ext cx="1753870" cy="1447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78485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800" b="1" i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next  token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70560">
              <a:lnSpc>
                <a:spcPct val="100000"/>
              </a:lnSpc>
              <a:spcBef>
                <a:spcPts val="111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符号表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72999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单独</a:t>
            </a:r>
            <a:r>
              <a:rPr spc="-10" dirty="0"/>
              <a:t>划</a:t>
            </a:r>
            <a:r>
              <a:rPr spc="-20" dirty="0"/>
              <a:t>分</a:t>
            </a:r>
            <a:r>
              <a:rPr spc="-10" dirty="0"/>
              <a:t>词</a:t>
            </a:r>
            <a:r>
              <a:rPr spc="-15" dirty="0"/>
              <a:t>法</a:t>
            </a:r>
            <a:r>
              <a:rPr spc="-20" dirty="0"/>
              <a:t>分</a:t>
            </a:r>
            <a:r>
              <a:rPr spc="-10" dirty="0"/>
              <a:t>析</a:t>
            </a:r>
            <a:r>
              <a:rPr spc="-15" dirty="0"/>
              <a:t>阶</a:t>
            </a:r>
            <a:r>
              <a:rPr spc="-20" dirty="0"/>
              <a:t>段</a:t>
            </a:r>
            <a:r>
              <a:rPr spc="0" dirty="0"/>
              <a:t>的</a:t>
            </a:r>
            <a:r>
              <a:rPr spc="-20" dirty="0"/>
              <a:t>原因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6504"/>
            <a:ext cx="4460240" cy="2268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0" indent="-361950">
              <a:lnSpc>
                <a:spcPct val="100000"/>
              </a:lnSpc>
              <a:spcBef>
                <a:spcPts val="9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简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化编译器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74650" indent="-361950">
              <a:lnSpc>
                <a:spcPct val="100000"/>
              </a:lnSpc>
              <a:spcBef>
                <a:spcPts val="307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高编译器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效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74650" indent="-361950">
              <a:lnSpc>
                <a:spcPct val="100000"/>
              </a:lnSpc>
              <a:spcBef>
                <a:spcPts val="3070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增强编译器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可移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植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22618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词法</a:t>
            </a:r>
            <a:r>
              <a:rPr spc="-5" dirty="0"/>
              <a:t>错</a:t>
            </a:r>
            <a:r>
              <a:rPr spc="-20" dirty="0"/>
              <a:t>误</a:t>
            </a:r>
            <a:endParaRPr spc="-20" dirty="0"/>
          </a:p>
        </p:txBody>
      </p:sp>
      <p:sp>
        <p:nvSpPr>
          <p:cNvPr id="41" name="object 9"/>
          <p:cNvSpPr txBox="1"/>
          <p:nvPr/>
        </p:nvSpPr>
        <p:spPr>
          <a:xfrm>
            <a:off x="475741" y="1429851"/>
            <a:ext cx="2889250" cy="118935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67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局部化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66370">
              <a:lnSpc>
                <a:spcPct val="100000"/>
              </a:lnSpc>
              <a:spcBef>
                <a:spcPts val="1345"/>
              </a:spcBef>
              <a:tabLst>
                <a:tab pos="14922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例:</a:t>
            </a:r>
            <a:r>
              <a:rPr sz="24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whil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 x = 0 )</a:t>
            </a:r>
            <a:r>
              <a:rPr sz="24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do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11"/>
          <p:cNvSpPr txBox="1"/>
          <p:nvPr/>
        </p:nvSpPr>
        <p:spPr>
          <a:xfrm>
            <a:off x="3802126" y="2227834"/>
            <a:ext cx="247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并不产生词法错误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475741" y="2578948"/>
            <a:ext cx="8588375" cy="331089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67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当前输入的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前缀无法匹配任何记号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时报词法错误，如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34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出现了当前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言中不会出现的字符，如</a:t>
            </a:r>
            <a:r>
              <a:rPr sz="2400" b="1" spc="6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FF5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@</a:t>
            </a:r>
            <a:r>
              <a:rPr sz="2400" b="1" spc="5" dirty="0">
                <a:solidFill>
                  <a:srgbClr val="FF5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FF5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. 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30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整数越界. 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29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标识符名太</a:t>
            </a:r>
            <a:r>
              <a:rPr sz="24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长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(有些语言最大长度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32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字符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).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29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字符串太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长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有些语言最大长度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256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个字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). 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30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字符串跨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4724400"/>
            <a:ext cx="8305800" cy="13776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45002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双缓</a:t>
            </a:r>
            <a:r>
              <a:rPr spc="-5" dirty="0"/>
              <a:t>冲</a:t>
            </a:r>
            <a:r>
              <a:rPr spc="-20" dirty="0"/>
              <a:t>双</a:t>
            </a:r>
            <a:r>
              <a:rPr spc="-5" dirty="0"/>
              <a:t>指</a:t>
            </a:r>
            <a:r>
              <a:rPr spc="-10" dirty="0"/>
              <a:t>针</a:t>
            </a:r>
            <a:r>
              <a:rPr spc="-20" dirty="0"/>
              <a:t>策略</a:t>
            </a:r>
            <a:endParaRPr spc="-20" dirty="0"/>
          </a:p>
        </p:txBody>
      </p:sp>
      <p:sp>
        <p:nvSpPr>
          <p:cNvPr id="24" name="object 24"/>
          <p:cNvSpPr/>
          <p:nvPr/>
        </p:nvSpPr>
        <p:spPr>
          <a:xfrm>
            <a:off x="4717160" y="4797933"/>
            <a:ext cx="1905" cy="502920"/>
          </a:xfrm>
          <a:custGeom>
            <a:avLst/>
            <a:gdLst/>
            <a:ahLst/>
            <a:cxnLst/>
            <a:rect l="l" t="t" r="r" b="b"/>
            <a:pathLst>
              <a:path w="1904" h="502920">
                <a:moveTo>
                  <a:pt x="762" y="-28574"/>
                </a:moveTo>
                <a:lnTo>
                  <a:pt x="762" y="531495"/>
                </a:lnTo>
              </a:path>
            </a:pathLst>
          </a:custGeom>
          <a:ln w="58674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pc="-10" dirty="0"/>
              <a:t>采用大块存储空间作为</a:t>
            </a:r>
            <a:r>
              <a:rPr spc="-5" dirty="0"/>
              <a:t>缓</a:t>
            </a:r>
            <a:r>
              <a:rPr spc="-10" dirty="0"/>
              <a:t>存</a:t>
            </a:r>
            <a:endParaRPr spc="-10" dirty="0"/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pc="-10" dirty="0"/>
              <a:t>一次将大批数据读入缓存</a:t>
            </a:r>
            <a:endParaRPr spc="-10" dirty="0"/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pc="-10" dirty="0"/>
              <a:t>采用双缓冲</a:t>
            </a:r>
            <a:endParaRPr spc="-10" dirty="0"/>
          </a:p>
        </p:txBody>
      </p:sp>
      <p:sp>
        <p:nvSpPr>
          <p:cNvPr id="27" name="object 16"/>
          <p:cNvSpPr txBox="1"/>
          <p:nvPr/>
        </p:nvSpPr>
        <p:spPr>
          <a:xfrm>
            <a:off x="859790" y="3258185"/>
            <a:ext cx="3360420" cy="100774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p>
            <a:pPr marL="298450" indent="-285750">
              <a:lnSpc>
                <a:spcPct val="100000"/>
              </a:lnSpc>
              <a:spcBef>
                <a:spcPts val="1105"/>
              </a:spcBef>
              <a:buFont typeface="Arial" panose="020B0604020202020204"/>
              <a:buChar char="•"/>
              <a:tabLst>
                <a:tab pos="297815" algn="l"/>
                <a:tab pos="298450" algn="l"/>
              </a:tabLst>
            </a:pP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zh-CN"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某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一个缓冲</a:t>
            </a:r>
            <a:r>
              <a:rPr sz="2400" b="1" spc="-64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I/O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1005"/>
              </a:spcBef>
              <a:buFont typeface="Arial" panose="020B0604020202020204"/>
              <a:buChar char="•"/>
              <a:tabLst>
                <a:tab pos="297815" algn="l"/>
                <a:tab pos="298450" algn="l"/>
              </a:tabLst>
            </a:pP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另一缓冲</a:t>
            </a:r>
            <a:r>
              <a:rPr lang="zh-CN"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就做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词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18"/>
          <p:cNvSpPr txBox="1"/>
          <p:nvPr/>
        </p:nvSpPr>
        <p:spPr>
          <a:xfrm>
            <a:off x="1411732" y="5541009"/>
            <a:ext cx="9994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400" b="1" spc="-6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lang="en-US"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7317740" y="5541010"/>
            <a:ext cx="1346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400" b="1" spc="-6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lang="zh-CN"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23"/>
          <p:cNvSpPr txBox="1"/>
          <p:nvPr/>
        </p:nvSpPr>
        <p:spPr>
          <a:xfrm>
            <a:off x="4574794" y="3549141"/>
            <a:ext cx="2876550" cy="8604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p>
            <a:pPr marL="12700" marR="5080">
              <a:lnSpc>
                <a:spcPts val="3210"/>
              </a:lnSpc>
              <a:spcBef>
                <a:spcPts val="330"/>
              </a:spcBef>
            </a:pPr>
            <a:r>
              <a:rPr sz="28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800" b="1" spc="-5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28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-5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块</a:t>
            </a:r>
            <a:r>
              <a:rPr sz="28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完</a:t>
            </a:r>
            <a:r>
              <a:rPr sz="2800" b="1" spc="-5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成后</a:t>
            </a:r>
            <a:r>
              <a:rPr sz="28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 可继续读第二块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6675"/>
            <a:ext cx="8039100" cy="4526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45002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双缓</a:t>
            </a:r>
            <a:r>
              <a:rPr spc="-5" dirty="0"/>
              <a:t>冲</a:t>
            </a:r>
            <a:r>
              <a:rPr spc="-20" dirty="0"/>
              <a:t>双</a:t>
            </a:r>
            <a:r>
              <a:rPr spc="-5" dirty="0"/>
              <a:t>指</a:t>
            </a:r>
            <a:r>
              <a:rPr spc="-10" dirty="0"/>
              <a:t>针</a:t>
            </a:r>
            <a:r>
              <a:rPr spc="-20" dirty="0"/>
              <a:t>策略</a:t>
            </a:r>
            <a:endParaRPr spc="-20" dirty="0"/>
          </a:p>
        </p:txBody>
      </p:sp>
      <p:sp>
        <p:nvSpPr>
          <p:cNvPr id="46" name="object 45"/>
          <p:cNvSpPr txBox="1"/>
          <p:nvPr/>
        </p:nvSpPr>
        <p:spPr>
          <a:xfrm>
            <a:off x="535940" y="1521459"/>
            <a:ext cx="5469255" cy="45834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switch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(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1800" b="1" dirty="0">
                <a:solidFill>
                  <a:srgbClr val="000066"/>
                </a:solidFill>
                <a:latin typeface="Times New Roman" panose="02020603050405020304"/>
                <a:cs typeface="Times New Roman" panose="02020603050405020304"/>
              </a:rPr>
              <a:t>forward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++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)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800" b="1" spc="-10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F81BC"/>
                </a:solidFill>
                <a:latin typeface="Times New Roman" panose="02020603050405020304"/>
                <a:cs typeface="Times New Roman" panose="02020603050405020304"/>
              </a:rPr>
              <a:t>eof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if (forward is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end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b="1" i="1" spc="-5" dirty="0">
                <a:solidFill>
                  <a:srgbClr val="CC0066"/>
                </a:solidFill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)</a:t>
            </a:r>
            <a:r>
              <a:rPr sz="18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reload </a:t>
            </a:r>
            <a:r>
              <a:rPr sz="1800" b="1" i="1" spc="-5" dirty="0">
                <a:solidFill>
                  <a:srgbClr val="CC0066"/>
                </a:solidFill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1800" b="1" i="1" dirty="0">
                <a:solidFill>
                  <a:srgbClr val="CC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buffer;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forward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beginning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buffer;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4135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5842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else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if (forward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end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b="1" i="1" spc="-5" dirty="0">
                <a:solidFill>
                  <a:srgbClr val="CC0066"/>
                </a:solidFill>
                <a:latin typeface="Times New Roman" panose="02020603050405020304"/>
                <a:cs typeface="Times New Roman" panose="02020603050405020304"/>
              </a:rPr>
              <a:t>second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)</a:t>
            </a:r>
            <a:r>
              <a:rPr sz="18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reload </a:t>
            </a:r>
            <a:r>
              <a:rPr sz="1800" b="1" i="1" spc="-5" dirty="0">
                <a:solidFill>
                  <a:srgbClr val="CC0066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800" b="1" i="1" dirty="0">
                <a:solidFill>
                  <a:srgbClr val="CC00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buffer;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forward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beginning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of first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buffer;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52705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else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/*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eof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buffer marks the end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180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*/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27050" marR="1993900" indent="400050">
              <a:lnSpc>
                <a:spcPct val="110000"/>
              </a:lnSpc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terminate lexical analysis;  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220"/>
              </a:spcBef>
            </a:pPr>
            <a:r>
              <a:rPr b="1" spc="-5" dirty="0">
                <a:latin typeface="Times New Roman" panose="02020603050405020304"/>
                <a:cs typeface="Times New Roman" panose="02020603050405020304"/>
                <a:sym typeface="+mn-ea"/>
              </a:rPr>
              <a:t>break;</a:t>
            </a:r>
            <a:endParaRPr sz="1800" b="1" spc="-5" dirty="0">
              <a:solidFill>
                <a:srgbClr val="C0504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220"/>
              </a:spcBef>
            </a:pPr>
            <a:r>
              <a:rPr sz="18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cases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other characters:</a:t>
            </a:r>
            <a:r>
              <a:rPr sz="18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......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16" y="606298"/>
            <a:ext cx="45002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记号</a:t>
            </a:r>
            <a:r>
              <a:rPr spc="-5" dirty="0"/>
              <a:t>、</a:t>
            </a:r>
            <a:r>
              <a:rPr spc="-20" dirty="0"/>
              <a:t>模</a:t>
            </a:r>
            <a:r>
              <a:rPr spc="-5" dirty="0"/>
              <a:t>式</a:t>
            </a:r>
            <a:r>
              <a:rPr spc="-10" dirty="0"/>
              <a:t>、</a:t>
            </a:r>
            <a:r>
              <a:rPr spc="-20" dirty="0"/>
              <a:t>词素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21996"/>
            <a:ext cx="8420735" cy="473837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记号（词法单元、单词）</a:t>
            </a:r>
            <a:r>
              <a:rPr sz="2800" b="1" spc="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dirty="0">
                <a:solidFill>
                  <a:srgbClr val="008000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150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具有独立含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义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5" dirty="0">
                <a:solidFill>
                  <a:srgbClr val="CC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最小语法单位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，每个记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代表一类符号串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例 :</a:t>
            </a:r>
            <a:r>
              <a:rPr sz="24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id,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while,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number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62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模式</a:t>
            </a:r>
            <a:r>
              <a:rPr sz="28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Pattern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150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描述</a:t>
            </a:r>
            <a:r>
              <a:rPr sz="24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某个记</a:t>
            </a:r>
            <a:r>
              <a:rPr sz="2400" b="1" spc="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5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词素集合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构造规则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62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词素</a:t>
            </a:r>
            <a:r>
              <a:rPr sz="28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solidFill>
                  <a:srgbClr val="008000"/>
                </a:solidFill>
                <a:latin typeface="Times New Roman" panose="02020603050405020304"/>
                <a:cs typeface="Times New Roman" panose="02020603050405020304"/>
              </a:rPr>
              <a:t>Lexeme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150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源程序的</a:t>
            </a:r>
            <a:r>
              <a:rPr sz="2400" b="1" spc="-10" dirty="0">
                <a:solidFill>
                  <a:srgbClr val="CC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400" b="1" dirty="0">
                <a:solidFill>
                  <a:srgbClr val="CC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400" b="1" spc="-10" dirty="0">
                <a:solidFill>
                  <a:srgbClr val="CC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2400" b="1" dirty="0">
                <a:solidFill>
                  <a:srgbClr val="CC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列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，可</a:t>
            </a:r>
            <a:r>
              <a:rPr sz="2400" b="1" spc="-5" dirty="0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匹配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某个记号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dirty="0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模式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标识符:</a:t>
            </a:r>
            <a:r>
              <a:rPr sz="24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count,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name,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3.14</a:t>
            </a:r>
            <a:endParaRPr lang="en-US"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176" y="876553"/>
            <a:ext cx="482600" cy="28251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 algn="just">
              <a:lnSpc>
                <a:spcPct val="82000"/>
              </a:lnSpc>
              <a:spcBef>
                <a:spcPts val="870"/>
              </a:spcBef>
            </a:pPr>
            <a:r>
              <a:rPr sz="3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编 译 程 序 总 框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22547" y="2589276"/>
            <a:ext cx="2318385" cy="1602105"/>
          </a:xfrm>
          <a:custGeom>
            <a:avLst/>
            <a:gdLst/>
            <a:ahLst/>
            <a:cxnLst/>
            <a:rect l="l" t="t" r="r" b="b"/>
            <a:pathLst>
              <a:path w="2318385" h="1602104">
                <a:moveTo>
                  <a:pt x="0" y="1601724"/>
                </a:moveTo>
                <a:lnTo>
                  <a:pt x="2318004" y="1601724"/>
                </a:lnTo>
                <a:lnTo>
                  <a:pt x="2318004" y="0"/>
                </a:lnTo>
                <a:lnTo>
                  <a:pt x="0" y="0"/>
                </a:lnTo>
                <a:lnTo>
                  <a:pt x="0" y="1601724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8283" y="762380"/>
            <a:ext cx="2063750" cy="4572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395"/>
              </a:spcBef>
            </a:pPr>
            <a:r>
              <a:rPr sz="2400" spc="-10" dirty="0"/>
              <a:t>词法分析器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760082" y="1600580"/>
            <a:ext cx="661035" cy="221170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77165" marR="170180" algn="just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错 误 处 理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4410" y="1522857"/>
            <a:ext cx="658495" cy="2068830"/>
          </a:xfrm>
          <a:custGeom>
            <a:avLst/>
            <a:gdLst/>
            <a:ahLst/>
            <a:cxnLst/>
            <a:rect l="l" t="t" r="r" b="b"/>
            <a:pathLst>
              <a:path w="658494" h="2068829">
                <a:moveTo>
                  <a:pt x="0" y="2068830"/>
                </a:moveTo>
                <a:lnTo>
                  <a:pt x="658368" y="2068830"/>
                </a:lnTo>
                <a:lnTo>
                  <a:pt x="658368" y="0"/>
                </a:lnTo>
                <a:lnTo>
                  <a:pt x="0" y="0"/>
                </a:lnTo>
                <a:lnTo>
                  <a:pt x="0" y="206883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28114" y="1817878"/>
            <a:ext cx="3302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 号 管 理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8283" y="1751457"/>
            <a:ext cx="2063750" cy="45910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405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语法分析器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48659" y="2667380"/>
            <a:ext cx="2060575" cy="532130"/>
          </a:xfrm>
          <a:custGeom>
            <a:avLst/>
            <a:gdLst/>
            <a:ahLst/>
            <a:cxnLst/>
            <a:rect l="l" t="t" r="r" b="b"/>
            <a:pathLst>
              <a:path w="2060575" h="532130">
                <a:moveTo>
                  <a:pt x="0" y="531876"/>
                </a:moveTo>
                <a:lnTo>
                  <a:pt x="2060448" y="531876"/>
                </a:lnTo>
                <a:lnTo>
                  <a:pt x="2060448" y="0"/>
                </a:lnTo>
                <a:lnTo>
                  <a:pt x="0" y="0"/>
                </a:lnTo>
                <a:lnTo>
                  <a:pt x="0" y="53187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01770" y="2742946"/>
            <a:ext cx="155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语义分析器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07510" y="3657980"/>
            <a:ext cx="2062480" cy="457200"/>
          </a:xfrm>
          <a:custGeom>
            <a:avLst/>
            <a:gdLst/>
            <a:ahLst/>
            <a:cxnLst/>
            <a:rect l="l" t="t" r="r" b="b"/>
            <a:pathLst>
              <a:path w="2062479" h="457200">
                <a:moveTo>
                  <a:pt x="0" y="457200"/>
                </a:moveTo>
                <a:lnTo>
                  <a:pt x="2061972" y="457200"/>
                </a:lnTo>
                <a:lnTo>
                  <a:pt x="206197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07510" y="4650104"/>
            <a:ext cx="2062480" cy="532130"/>
          </a:xfrm>
          <a:custGeom>
            <a:avLst/>
            <a:gdLst/>
            <a:ahLst/>
            <a:cxnLst/>
            <a:rect l="l" t="t" r="r" b="b"/>
            <a:pathLst>
              <a:path w="2062479" h="532129">
                <a:moveTo>
                  <a:pt x="0" y="531876"/>
                </a:moveTo>
                <a:lnTo>
                  <a:pt x="2061972" y="531876"/>
                </a:lnTo>
                <a:lnTo>
                  <a:pt x="2061972" y="0"/>
                </a:lnTo>
                <a:lnTo>
                  <a:pt x="0" y="0"/>
                </a:lnTo>
                <a:lnTo>
                  <a:pt x="0" y="53187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22928" y="5713857"/>
            <a:ext cx="2064385" cy="459105"/>
          </a:xfrm>
          <a:custGeom>
            <a:avLst/>
            <a:gdLst/>
            <a:ahLst/>
            <a:cxnLst/>
            <a:rect l="l" t="t" r="r" b="b"/>
            <a:pathLst>
              <a:path w="2064385" h="459104">
                <a:moveTo>
                  <a:pt x="0" y="458724"/>
                </a:moveTo>
                <a:lnTo>
                  <a:pt x="2064257" y="458724"/>
                </a:lnTo>
                <a:lnTo>
                  <a:pt x="2064257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48936" y="228981"/>
            <a:ext cx="330200" cy="533400"/>
          </a:xfrm>
          <a:custGeom>
            <a:avLst/>
            <a:gdLst/>
            <a:ahLst/>
            <a:cxnLst/>
            <a:rect l="l" t="t" r="r" b="b"/>
            <a:pathLst>
              <a:path w="330200" h="533400">
                <a:moveTo>
                  <a:pt x="329946" y="400177"/>
                </a:moveTo>
                <a:lnTo>
                  <a:pt x="0" y="400177"/>
                </a:lnTo>
                <a:lnTo>
                  <a:pt x="164973" y="533400"/>
                </a:lnTo>
                <a:lnTo>
                  <a:pt x="329946" y="400177"/>
                </a:lnTo>
                <a:close/>
              </a:path>
              <a:path w="330200" h="533400">
                <a:moveTo>
                  <a:pt x="247396" y="0"/>
                </a:moveTo>
                <a:lnTo>
                  <a:pt x="82423" y="0"/>
                </a:lnTo>
                <a:lnTo>
                  <a:pt x="82423" y="400177"/>
                </a:lnTo>
                <a:lnTo>
                  <a:pt x="247396" y="400177"/>
                </a:lnTo>
                <a:lnTo>
                  <a:pt x="247396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48936" y="228981"/>
            <a:ext cx="330200" cy="533400"/>
          </a:xfrm>
          <a:custGeom>
            <a:avLst/>
            <a:gdLst/>
            <a:ahLst/>
            <a:cxnLst/>
            <a:rect l="l" t="t" r="r" b="b"/>
            <a:pathLst>
              <a:path w="330200" h="533400">
                <a:moveTo>
                  <a:pt x="0" y="400177"/>
                </a:moveTo>
                <a:lnTo>
                  <a:pt x="82423" y="400177"/>
                </a:lnTo>
                <a:lnTo>
                  <a:pt x="82423" y="0"/>
                </a:lnTo>
                <a:lnTo>
                  <a:pt x="247396" y="0"/>
                </a:lnTo>
                <a:lnTo>
                  <a:pt x="247396" y="400177"/>
                </a:lnTo>
                <a:lnTo>
                  <a:pt x="329946" y="400177"/>
                </a:lnTo>
                <a:lnTo>
                  <a:pt x="164973" y="533400"/>
                </a:lnTo>
                <a:lnTo>
                  <a:pt x="0" y="400177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31233" y="1219580"/>
            <a:ext cx="328930" cy="532130"/>
          </a:xfrm>
          <a:custGeom>
            <a:avLst/>
            <a:gdLst/>
            <a:ahLst/>
            <a:cxnLst/>
            <a:rect l="l" t="t" r="r" b="b"/>
            <a:pathLst>
              <a:path w="328929" h="532130">
                <a:moveTo>
                  <a:pt x="328421" y="399034"/>
                </a:moveTo>
                <a:lnTo>
                  <a:pt x="0" y="399034"/>
                </a:lnTo>
                <a:lnTo>
                  <a:pt x="164211" y="531876"/>
                </a:lnTo>
                <a:lnTo>
                  <a:pt x="328421" y="399034"/>
                </a:lnTo>
                <a:close/>
              </a:path>
              <a:path w="328929" h="532130">
                <a:moveTo>
                  <a:pt x="246379" y="0"/>
                </a:moveTo>
                <a:lnTo>
                  <a:pt x="82168" y="0"/>
                </a:lnTo>
                <a:lnTo>
                  <a:pt x="82168" y="399034"/>
                </a:lnTo>
                <a:lnTo>
                  <a:pt x="246379" y="399034"/>
                </a:lnTo>
                <a:lnTo>
                  <a:pt x="246379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31233" y="1219580"/>
            <a:ext cx="328930" cy="532130"/>
          </a:xfrm>
          <a:custGeom>
            <a:avLst/>
            <a:gdLst/>
            <a:ahLst/>
            <a:cxnLst/>
            <a:rect l="l" t="t" r="r" b="b"/>
            <a:pathLst>
              <a:path w="328929" h="532130">
                <a:moveTo>
                  <a:pt x="0" y="399034"/>
                </a:moveTo>
                <a:lnTo>
                  <a:pt x="82168" y="399034"/>
                </a:lnTo>
                <a:lnTo>
                  <a:pt x="82168" y="0"/>
                </a:lnTo>
                <a:lnTo>
                  <a:pt x="246379" y="0"/>
                </a:lnTo>
                <a:lnTo>
                  <a:pt x="246379" y="399034"/>
                </a:lnTo>
                <a:lnTo>
                  <a:pt x="328421" y="399034"/>
                </a:lnTo>
                <a:lnTo>
                  <a:pt x="164211" y="531876"/>
                </a:lnTo>
                <a:lnTo>
                  <a:pt x="0" y="399034"/>
                </a:lnTo>
                <a:close/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31233" y="6172580"/>
            <a:ext cx="328930" cy="457200"/>
          </a:xfrm>
          <a:custGeom>
            <a:avLst/>
            <a:gdLst/>
            <a:ahLst/>
            <a:cxnLst/>
            <a:rect l="l" t="t" r="r" b="b"/>
            <a:pathLst>
              <a:path w="328929" h="457200">
                <a:moveTo>
                  <a:pt x="328421" y="342963"/>
                </a:moveTo>
                <a:lnTo>
                  <a:pt x="0" y="342963"/>
                </a:lnTo>
                <a:lnTo>
                  <a:pt x="164211" y="457200"/>
                </a:lnTo>
                <a:lnTo>
                  <a:pt x="328421" y="342963"/>
                </a:lnTo>
                <a:close/>
              </a:path>
              <a:path w="328929" h="457200">
                <a:moveTo>
                  <a:pt x="246252" y="0"/>
                </a:moveTo>
                <a:lnTo>
                  <a:pt x="82041" y="0"/>
                </a:lnTo>
                <a:lnTo>
                  <a:pt x="82041" y="342963"/>
                </a:lnTo>
                <a:lnTo>
                  <a:pt x="246252" y="342963"/>
                </a:lnTo>
                <a:lnTo>
                  <a:pt x="246252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31233" y="6172580"/>
            <a:ext cx="328930" cy="457200"/>
          </a:xfrm>
          <a:custGeom>
            <a:avLst/>
            <a:gdLst/>
            <a:ahLst/>
            <a:cxnLst/>
            <a:rect l="l" t="t" r="r" b="b"/>
            <a:pathLst>
              <a:path w="328929" h="457200">
                <a:moveTo>
                  <a:pt x="0" y="342963"/>
                </a:moveTo>
                <a:lnTo>
                  <a:pt x="82041" y="342963"/>
                </a:lnTo>
                <a:lnTo>
                  <a:pt x="82041" y="0"/>
                </a:lnTo>
                <a:lnTo>
                  <a:pt x="246252" y="0"/>
                </a:lnTo>
                <a:lnTo>
                  <a:pt x="246252" y="342963"/>
                </a:lnTo>
                <a:lnTo>
                  <a:pt x="328421" y="342963"/>
                </a:lnTo>
                <a:lnTo>
                  <a:pt x="164211" y="457200"/>
                </a:lnTo>
                <a:lnTo>
                  <a:pt x="0" y="342963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31233" y="5181980"/>
            <a:ext cx="328930" cy="532130"/>
          </a:xfrm>
          <a:custGeom>
            <a:avLst/>
            <a:gdLst/>
            <a:ahLst/>
            <a:cxnLst/>
            <a:rect l="l" t="t" r="r" b="b"/>
            <a:pathLst>
              <a:path w="328929" h="532129">
                <a:moveTo>
                  <a:pt x="328421" y="399034"/>
                </a:moveTo>
                <a:lnTo>
                  <a:pt x="0" y="399034"/>
                </a:lnTo>
                <a:lnTo>
                  <a:pt x="164211" y="531876"/>
                </a:lnTo>
                <a:lnTo>
                  <a:pt x="328421" y="399034"/>
                </a:lnTo>
                <a:close/>
              </a:path>
              <a:path w="328929" h="532129">
                <a:moveTo>
                  <a:pt x="246379" y="0"/>
                </a:moveTo>
                <a:lnTo>
                  <a:pt x="82168" y="0"/>
                </a:lnTo>
                <a:lnTo>
                  <a:pt x="82168" y="399034"/>
                </a:lnTo>
                <a:lnTo>
                  <a:pt x="246379" y="399034"/>
                </a:lnTo>
                <a:lnTo>
                  <a:pt x="246379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31233" y="5181980"/>
            <a:ext cx="328930" cy="532130"/>
          </a:xfrm>
          <a:custGeom>
            <a:avLst/>
            <a:gdLst/>
            <a:ahLst/>
            <a:cxnLst/>
            <a:rect l="l" t="t" r="r" b="b"/>
            <a:pathLst>
              <a:path w="328929" h="532129">
                <a:moveTo>
                  <a:pt x="0" y="399034"/>
                </a:moveTo>
                <a:lnTo>
                  <a:pt x="82168" y="399034"/>
                </a:lnTo>
                <a:lnTo>
                  <a:pt x="82168" y="0"/>
                </a:lnTo>
                <a:lnTo>
                  <a:pt x="246379" y="0"/>
                </a:lnTo>
                <a:lnTo>
                  <a:pt x="246379" y="399034"/>
                </a:lnTo>
                <a:lnTo>
                  <a:pt x="328421" y="399034"/>
                </a:lnTo>
                <a:lnTo>
                  <a:pt x="164211" y="531876"/>
                </a:lnTo>
                <a:lnTo>
                  <a:pt x="0" y="399034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31233" y="4115180"/>
            <a:ext cx="328930" cy="535305"/>
          </a:xfrm>
          <a:custGeom>
            <a:avLst/>
            <a:gdLst/>
            <a:ahLst/>
            <a:cxnLst/>
            <a:rect l="l" t="t" r="r" b="b"/>
            <a:pathLst>
              <a:path w="328929" h="535304">
                <a:moveTo>
                  <a:pt x="328421" y="401193"/>
                </a:moveTo>
                <a:lnTo>
                  <a:pt x="0" y="401193"/>
                </a:lnTo>
                <a:lnTo>
                  <a:pt x="164211" y="534924"/>
                </a:lnTo>
                <a:lnTo>
                  <a:pt x="328421" y="401193"/>
                </a:lnTo>
                <a:close/>
              </a:path>
              <a:path w="328929" h="535304">
                <a:moveTo>
                  <a:pt x="246379" y="0"/>
                </a:moveTo>
                <a:lnTo>
                  <a:pt x="82041" y="0"/>
                </a:lnTo>
                <a:lnTo>
                  <a:pt x="82041" y="401193"/>
                </a:lnTo>
                <a:lnTo>
                  <a:pt x="246379" y="401193"/>
                </a:lnTo>
                <a:lnTo>
                  <a:pt x="246379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31233" y="4115180"/>
            <a:ext cx="328930" cy="535305"/>
          </a:xfrm>
          <a:custGeom>
            <a:avLst/>
            <a:gdLst/>
            <a:ahLst/>
            <a:cxnLst/>
            <a:rect l="l" t="t" r="r" b="b"/>
            <a:pathLst>
              <a:path w="328929" h="535304">
                <a:moveTo>
                  <a:pt x="0" y="401193"/>
                </a:moveTo>
                <a:lnTo>
                  <a:pt x="82041" y="401193"/>
                </a:lnTo>
                <a:lnTo>
                  <a:pt x="82041" y="0"/>
                </a:lnTo>
                <a:lnTo>
                  <a:pt x="246379" y="0"/>
                </a:lnTo>
                <a:lnTo>
                  <a:pt x="246379" y="401193"/>
                </a:lnTo>
                <a:lnTo>
                  <a:pt x="328421" y="401193"/>
                </a:lnTo>
                <a:lnTo>
                  <a:pt x="164211" y="534924"/>
                </a:lnTo>
                <a:lnTo>
                  <a:pt x="0" y="401193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31233" y="3199257"/>
            <a:ext cx="328930" cy="459105"/>
          </a:xfrm>
          <a:custGeom>
            <a:avLst/>
            <a:gdLst/>
            <a:ahLst/>
            <a:cxnLst/>
            <a:rect l="l" t="t" r="r" b="b"/>
            <a:pathLst>
              <a:path w="328929" h="459104">
                <a:moveTo>
                  <a:pt x="328421" y="344042"/>
                </a:moveTo>
                <a:lnTo>
                  <a:pt x="0" y="344042"/>
                </a:lnTo>
                <a:lnTo>
                  <a:pt x="164211" y="458723"/>
                </a:lnTo>
                <a:lnTo>
                  <a:pt x="328421" y="344042"/>
                </a:lnTo>
                <a:close/>
              </a:path>
              <a:path w="328929" h="459104">
                <a:moveTo>
                  <a:pt x="246379" y="0"/>
                </a:moveTo>
                <a:lnTo>
                  <a:pt x="82041" y="0"/>
                </a:lnTo>
                <a:lnTo>
                  <a:pt x="82041" y="344042"/>
                </a:lnTo>
                <a:lnTo>
                  <a:pt x="246379" y="344042"/>
                </a:lnTo>
                <a:lnTo>
                  <a:pt x="246379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31233" y="3199257"/>
            <a:ext cx="328930" cy="459105"/>
          </a:xfrm>
          <a:custGeom>
            <a:avLst/>
            <a:gdLst/>
            <a:ahLst/>
            <a:cxnLst/>
            <a:rect l="l" t="t" r="r" b="b"/>
            <a:pathLst>
              <a:path w="328929" h="459104">
                <a:moveTo>
                  <a:pt x="0" y="344042"/>
                </a:moveTo>
                <a:lnTo>
                  <a:pt x="82041" y="344042"/>
                </a:lnTo>
                <a:lnTo>
                  <a:pt x="82041" y="0"/>
                </a:lnTo>
                <a:lnTo>
                  <a:pt x="246379" y="0"/>
                </a:lnTo>
                <a:lnTo>
                  <a:pt x="246379" y="344042"/>
                </a:lnTo>
                <a:lnTo>
                  <a:pt x="328421" y="344042"/>
                </a:lnTo>
                <a:lnTo>
                  <a:pt x="164211" y="458723"/>
                </a:lnTo>
                <a:lnTo>
                  <a:pt x="0" y="344042"/>
                </a:lnTo>
                <a:close/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31233" y="2210180"/>
            <a:ext cx="328930" cy="457200"/>
          </a:xfrm>
          <a:custGeom>
            <a:avLst/>
            <a:gdLst/>
            <a:ahLst/>
            <a:cxnLst/>
            <a:rect l="l" t="t" r="r" b="b"/>
            <a:pathLst>
              <a:path w="328929" h="457200">
                <a:moveTo>
                  <a:pt x="328421" y="343027"/>
                </a:moveTo>
                <a:lnTo>
                  <a:pt x="0" y="343027"/>
                </a:lnTo>
                <a:lnTo>
                  <a:pt x="164211" y="457200"/>
                </a:lnTo>
                <a:lnTo>
                  <a:pt x="328421" y="343027"/>
                </a:lnTo>
                <a:close/>
              </a:path>
              <a:path w="328929" h="457200">
                <a:moveTo>
                  <a:pt x="246252" y="0"/>
                </a:moveTo>
                <a:lnTo>
                  <a:pt x="82041" y="0"/>
                </a:lnTo>
                <a:lnTo>
                  <a:pt x="82041" y="343027"/>
                </a:lnTo>
                <a:lnTo>
                  <a:pt x="246252" y="343027"/>
                </a:lnTo>
                <a:lnTo>
                  <a:pt x="246252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31233" y="2210180"/>
            <a:ext cx="328930" cy="457200"/>
          </a:xfrm>
          <a:custGeom>
            <a:avLst/>
            <a:gdLst/>
            <a:ahLst/>
            <a:cxnLst/>
            <a:rect l="l" t="t" r="r" b="b"/>
            <a:pathLst>
              <a:path w="328929" h="457200">
                <a:moveTo>
                  <a:pt x="0" y="343027"/>
                </a:moveTo>
                <a:lnTo>
                  <a:pt x="82041" y="343027"/>
                </a:lnTo>
                <a:lnTo>
                  <a:pt x="82041" y="0"/>
                </a:lnTo>
                <a:lnTo>
                  <a:pt x="246252" y="0"/>
                </a:lnTo>
                <a:lnTo>
                  <a:pt x="246252" y="343027"/>
                </a:lnTo>
                <a:lnTo>
                  <a:pt x="328421" y="343027"/>
                </a:lnTo>
                <a:lnTo>
                  <a:pt x="164211" y="457200"/>
                </a:lnTo>
                <a:lnTo>
                  <a:pt x="0" y="343027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83154" y="990980"/>
            <a:ext cx="1405255" cy="1598930"/>
          </a:xfrm>
          <a:custGeom>
            <a:avLst/>
            <a:gdLst/>
            <a:ahLst/>
            <a:cxnLst/>
            <a:rect l="l" t="t" r="r" b="b"/>
            <a:pathLst>
              <a:path w="1405254" h="1598930">
                <a:moveTo>
                  <a:pt x="1405128" y="0"/>
                </a:moveTo>
                <a:lnTo>
                  <a:pt x="0" y="159867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83154" y="1981580"/>
            <a:ext cx="1405255" cy="608330"/>
          </a:xfrm>
          <a:custGeom>
            <a:avLst/>
            <a:gdLst/>
            <a:ahLst/>
            <a:cxnLst/>
            <a:rect l="l" t="t" r="r" b="b"/>
            <a:pathLst>
              <a:path w="1405254" h="608330">
                <a:moveTo>
                  <a:pt x="1405128" y="0"/>
                </a:moveTo>
                <a:lnTo>
                  <a:pt x="0" y="60807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83154" y="2589657"/>
            <a:ext cx="1324610" cy="306705"/>
          </a:xfrm>
          <a:custGeom>
            <a:avLst/>
            <a:gdLst/>
            <a:ahLst/>
            <a:cxnLst/>
            <a:rect l="l" t="t" r="r" b="b"/>
            <a:pathLst>
              <a:path w="1324610" h="306705">
                <a:moveTo>
                  <a:pt x="1324356" y="306323"/>
                </a:moveTo>
                <a:lnTo>
                  <a:pt x="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83154" y="2589657"/>
            <a:ext cx="1324610" cy="1297305"/>
          </a:xfrm>
          <a:custGeom>
            <a:avLst/>
            <a:gdLst/>
            <a:ahLst/>
            <a:cxnLst/>
            <a:rect l="l" t="t" r="r" b="b"/>
            <a:pathLst>
              <a:path w="1324610" h="1297304">
                <a:moveTo>
                  <a:pt x="1324356" y="1296923"/>
                </a:move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83154" y="2589657"/>
            <a:ext cx="1324610" cy="2364105"/>
          </a:xfrm>
          <a:custGeom>
            <a:avLst/>
            <a:gdLst/>
            <a:ahLst/>
            <a:cxnLst/>
            <a:rect l="l" t="t" r="r" b="b"/>
            <a:pathLst>
              <a:path w="1324610" h="2364104">
                <a:moveTo>
                  <a:pt x="1324356" y="2363723"/>
                </a:move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83154" y="2589657"/>
            <a:ext cx="1240155" cy="3354704"/>
          </a:xfrm>
          <a:custGeom>
            <a:avLst/>
            <a:gdLst/>
            <a:ahLst/>
            <a:cxnLst/>
            <a:rect l="l" t="t" r="r" b="b"/>
            <a:pathLst>
              <a:path w="1240154" h="3354704">
                <a:moveTo>
                  <a:pt x="1239773" y="3354324"/>
                </a:move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51778" y="990980"/>
            <a:ext cx="908685" cy="1676400"/>
          </a:xfrm>
          <a:custGeom>
            <a:avLst/>
            <a:gdLst/>
            <a:ahLst/>
            <a:cxnLst/>
            <a:rect l="l" t="t" r="r" b="b"/>
            <a:pathLst>
              <a:path w="908684" h="1676400">
                <a:moveTo>
                  <a:pt x="0" y="0"/>
                </a:moveTo>
                <a:lnTo>
                  <a:pt x="908303" y="1676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51778" y="1981580"/>
            <a:ext cx="908685" cy="685800"/>
          </a:xfrm>
          <a:custGeom>
            <a:avLst/>
            <a:gdLst/>
            <a:ahLst/>
            <a:cxnLst/>
            <a:rect l="l" t="t" r="r" b="b"/>
            <a:pathLst>
              <a:path w="908684" h="685800">
                <a:moveTo>
                  <a:pt x="0" y="0"/>
                </a:moveTo>
                <a:lnTo>
                  <a:pt x="908303" y="685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69483" y="2667380"/>
            <a:ext cx="990600" cy="306705"/>
          </a:xfrm>
          <a:custGeom>
            <a:avLst/>
            <a:gdLst/>
            <a:ahLst/>
            <a:cxnLst/>
            <a:rect l="l" t="t" r="r" b="b"/>
            <a:pathLst>
              <a:path w="990600" h="306705">
                <a:moveTo>
                  <a:pt x="0" y="306324"/>
                </a:moveTo>
                <a:lnTo>
                  <a:pt x="990599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69483" y="2667380"/>
            <a:ext cx="990600" cy="1219200"/>
          </a:xfrm>
          <a:custGeom>
            <a:avLst/>
            <a:gdLst/>
            <a:ahLst/>
            <a:cxnLst/>
            <a:rect l="l" t="t" r="r" b="b"/>
            <a:pathLst>
              <a:path w="990600" h="1219200">
                <a:moveTo>
                  <a:pt x="0" y="1219200"/>
                </a:moveTo>
                <a:lnTo>
                  <a:pt x="990599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69483" y="2667380"/>
            <a:ext cx="990600" cy="2286000"/>
          </a:xfrm>
          <a:custGeom>
            <a:avLst/>
            <a:gdLst/>
            <a:ahLst/>
            <a:cxnLst/>
            <a:rect l="l" t="t" r="r" b="b"/>
            <a:pathLst>
              <a:path w="990600" h="2286000">
                <a:moveTo>
                  <a:pt x="0" y="2286000"/>
                </a:moveTo>
                <a:lnTo>
                  <a:pt x="990599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87186" y="2667380"/>
            <a:ext cx="1073150" cy="3276600"/>
          </a:xfrm>
          <a:custGeom>
            <a:avLst/>
            <a:gdLst/>
            <a:ahLst/>
            <a:cxnLst/>
            <a:rect l="l" t="t" r="r" b="b"/>
            <a:pathLst>
              <a:path w="1073150" h="3276600">
                <a:moveTo>
                  <a:pt x="0" y="3276600"/>
                </a:moveTo>
                <a:lnTo>
                  <a:pt x="1072895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904994" y="1329436"/>
            <a:ext cx="1043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单词</a:t>
            </a:r>
            <a:r>
              <a:rPr sz="20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0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04994" y="354329"/>
            <a:ext cx="789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源程序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66894" y="2194813"/>
            <a:ext cx="78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语法树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54805" y="3696207"/>
            <a:ext cx="2165350" cy="87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中间代码生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92860">
              <a:lnSpc>
                <a:spcPct val="100000"/>
              </a:lnSpc>
              <a:spcBef>
                <a:spcPts val="1430"/>
              </a:spcBef>
            </a:pPr>
            <a:r>
              <a:rPr sz="20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四元式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71494" y="4542250"/>
            <a:ext cx="2482850" cy="208661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1545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代码优化器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37922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四元式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码生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452245">
              <a:lnSpc>
                <a:spcPct val="100000"/>
              </a:lnSpc>
              <a:spcBef>
                <a:spcPts val="1415"/>
              </a:spcBef>
            </a:pPr>
            <a:r>
              <a:rPr sz="20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20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20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28206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记号</a:t>
            </a:r>
            <a:r>
              <a:rPr spc="-5" dirty="0"/>
              <a:t>的</a:t>
            </a:r>
            <a:r>
              <a:rPr spc="-20" dirty="0"/>
              <a:t>例子</a:t>
            </a:r>
            <a:endParaRPr spc="-20" dirty="0"/>
          </a:p>
        </p:txBody>
      </p:sp>
      <p:sp>
        <p:nvSpPr>
          <p:cNvPr id="3" name="object 3"/>
          <p:cNvSpPr/>
          <p:nvPr/>
        </p:nvSpPr>
        <p:spPr>
          <a:xfrm>
            <a:off x="381000" y="1752600"/>
            <a:ext cx="8378952" cy="2779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591" y="1240535"/>
            <a:ext cx="3688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词法分析器</a:t>
            </a:r>
            <a:r>
              <a:rPr sz="3600" spc="-10" dirty="0"/>
              <a:t>的</a:t>
            </a:r>
            <a:r>
              <a:rPr sz="3600" spc="-15" dirty="0"/>
              <a:t>任务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3850" y="2492501"/>
            <a:ext cx="8229600" cy="2257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5179"/>
            <a:ext cx="6745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词法</a:t>
            </a:r>
            <a:r>
              <a:rPr spc="-15" dirty="0"/>
              <a:t>分</a:t>
            </a:r>
            <a:r>
              <a:rPr spc="-20" dirty="0"/>
              <a:t>析</a:t>
            </a:r>
            <a:r>
              <a:rPr spc="-10" dirty="0"/>
              <a:t>器</a:t>
            </a:r>
            <a:r>
              <a:rPr spc="0" dirty="0"/>
              <a:t>的</a:t>
            </a:r>
            <a:r>
              <a:rPr spc="-15" dirty="0">
                <a:solidFill>
                  <a:srgbClr val="FF5050"/>
                </a:solidFill>
              </a:rPr>
              <a:t>两种</a:t>
            </a:r>
            <a:r>
              <a:rPr spc="-15" dirty="0"/>
              <a:t>构</a:t>
            </a:r>
            <a:r>
              <a:rPr spc="-20" dirty="0"/>
              <a:t>造</a:t>
            </a:r>
            <a:r>
              <a:rPr spc="-5" dirty="0"/>
              <a:t>策</a:t>
            </a:r>
            <a:r>
              <a:rPr spc="-20" dirty="0"/>
              <a:t>略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331215" y="1941135"/>
            <a:ext cx="8537575" cy="38747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SzPct val="97000"/>
              <a:buFont typeface="Wingdings" panose="05000000000000000000"/>
              <a:buChar char=""/>
              <a:tabLst>
                <a:tab pos="37592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传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统的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序设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32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32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手工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编写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lr>
                <a:srgbClr val="033B8F"/>
              </a:buClr>
              <a:buSzPct val="75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相对复杂、且容易出错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033B8F"/>
              </a:buClr>
              <a:buSzPct val="75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是目前非常流行的实现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>
              <a:lnSpc>
                <a:spcPct val="100000"/>
              </a:lnSpc>
              <a:spcBef>
                <a:spcPts val="193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使用词法分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器生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器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从基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正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说明 </a:t>
            </a:r>
            <a:r>
              <a:rPr sz="3200" b="1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自动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产生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lr>
                <a:srgbClr val="033B8F"/>
              </a:buClr>
              <a:buSzPct val="75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代码量较少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lr>
                <a:srgbClr val="033B8F"/>
              </a:buClr>
              <a:buSzPct val="75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较难控制细节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7935"/>
            <a:ext cx="506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词法分析的</a:t>
            </a:r>
            <a:r>
              <a:rPr sz="3600" spc="-10" dirty="0"/>
              <a:t>构</a:t>
            </a:r>
            <a:r>
              <a:rPr sz="3600" spc="-15" dirty="0"/>
              <a:t>造（手工）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00555" y="1600200"/>
            <a:ext cx="6343650" cy="4526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1144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预读</a:t>
            </a:r>
            <a:endParaRPr spc="-15" dirty="0"/>
          </a:p>
        </p:txBody>
      </p:sp>
      <p:sp>
        <p:nvSpPr>
          <p:cNvPr id="13" name="object 10"/>
          <p:cNvSpPr txBox="1"/>
          <p:nvPr/>
        </p:nvSpPr>
        <p:spPr>
          <a:xfrm>
            <a:off x="535940" y="1646427"/>
            <a:ext cx="8540750" cy="1638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55600" marR="5080" indent="-342900">
              <a:lnSpc>
                <a:spcPct val="100000"/>
              </a:lnSpc>
              <a:spcBef>
                <a:spcPts val="9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在决定向语法分析器返回哪个词法单元之前，  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词法分析器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能要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先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读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入一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些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字符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66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常常是预先读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一个字符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39414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剔除</a:t>
            </a:r>
            <a:r>
              <a:rPr spc="-5" dirty="0"/>
              <a:t>空</a:t>
            </a:r>
            <a:r>
              <a:rPr spc="-20" dirty="0"/>
              <a:t>白</a:t>
            </a:r>
            <a:r>
              <a:rPr spc="-5" dirty="0"/>
              <a:t>和</a:t>
            </a:r>
            <a:r>
              <a:rPr spc="-10" dirty="0"/>
              <a:t>注</a:t>
            </a:r>
            <a:r>
              <a:rPr spc="-20" dirty="0"/>
              <a:t>释</a:t>
            </a:r>
            <a:endParaRPr spc="-20" dirty="0"/>
          </a:p>
        </p:txBody>
      </p:sp>
      <p:sp>
        <p:nvSpPr>
          <p:cNvPr id="10" name="object 5"/>
          <p:cNvSpPr txBox="1"/>
          <p:nvPr/>
        </p:nvSpPr>
        <p:spPr>
          <a:xfrm>
            <a:off x="535940" y="1431266"/>
            <a:ext cx="6581140" cy="3904615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空白的处理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for ( ; ; </a:t>
            </a:r>
            <a:r>
              <a:rPr sz="2800" b="1" i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peek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= next input character )</a:t>
            </a:r>
            <a:r>
              <a:rPr sz="28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{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35000" marR="5080" indent="-266700">
              <a:lnSpc>
                <a:spcPct val="150000"/>
              </a:lnSpc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if ( </a:t>
            </a:r>
            <a:r>
              <a:rPr sz="2800" b="1" i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peek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800" b="1" i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blank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or a </a:t>
            </a:r>
            <a:r>
              <a:rPr sz="2800" b="1" i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tab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 do nothing;  else if ( </a:t>
            </a:r>
            <a:r>
              <a:rPr sz="2800" b="1" i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peek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800" b="1" i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newline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 line =</a:t>
            </a:r>
            <a:r>
              <a:rPr sz="2800" b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line+1;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612900">
              <a:lnSpc>
                <a:spcPct val="100000"/>
              </a:lnSpc>
              <a:spcBef>
                <a:spcPts val="168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break;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3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22618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识别</a:t>
            </a:r>
            <a:r>
              <a:rPr spc="-5" dirty="0"/>
              <a:t>常</a:t>
            </a:r>
            <a:r>
              <a:rPr spc="-20" dirty="0"/>
              <a:t>量</a:t>
            </a:r>
            <a:endParaRPr spc="-20" dirty="0"/>
          </a:p>
        </p:txBody>
      </p:sp>
      <p:sp>
        <p:nvSpPr>
          <p:cNvPr id="42" name="object 39"/>
          <p:cNvSpPr txBox="1"/>
          <p:nvPr/>
        </p:nvSpPr>
        <p:spPr>
          <a:xfrm>
            <a:off x="535940" y="1597659"/>
            <a:ext cx="6659245" cy="4243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整型常</a:t>
            </a:r>
            <a:r>
              <a:rPr sz="32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( </a:t>
            </a:r>
            <a:r>
              <a:rPr sz="2800" b="1" i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peek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holds a </a:t>
            </a:r>
            <a:r>
              <a:rPr sz="2800" b="1" i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digit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)</a:t>
            </a:r>
            <a:r>
              <a:rPr sz="28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{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v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=</a:t>
            </a:r>
            <a:r>
              <a:rPr sz="28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0;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{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927100" marR="5080">
              <a:lnSpc>
                <a:spcPts val="3700"/>
              </a:lnSpc>
              <a:spcBef>
                <a:spcPts val="17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v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=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v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*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+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integer value of digit</a:t>
            </a:r>
            <a:r>
              <a:rPr sz="28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peek  peek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=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next input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character;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155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}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( </a:t>
            </a:r>
            <a:r>
              <a:rPr sz="2800" b="1" i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peek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holds a </a:t>
            </a:r>
            <a:r>
              <a:rPr sz="2800" b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digit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)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;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return token&lt;</a:t>
            </a:r>
            <a:r>
              <a:rPr sz="28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num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v&gt;;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"/>
          <p:cNvSpPr txBox="1">
            <a:spLocks noGrp="1"/>
          </p:cNvSpPr>
          <p:nvPr>
            <p:ph type="title"/>
          </p:nvPr>
        </p:nvSpPr>
        <p:spPr>
          <a:xfrm>
            <a:off x="535940" y="645159"/>
            <a:ext cx="50609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识别</a:t>
            </a:r>
            <a:r>
              <a:rPr spc="-10" dirty="0"/>
              <a:t>关</a:t>
            </a:r>
            <a:r>
              <a:rPr spc="-20" dirty="0"/>
              <a:t>键</a:t>
            </a:r>
            <a:r>
              <a:rPr spc="-10" dirty="0"/>
              <a:t>字</a:t>
            </a:r>
            <a:r>
              <a:rPr spc="-15" dirty="0"/>
              <a:t>和</a:t>
            </a:r>
            <a:r>
              <a:rPr spc="-20" dirty="0"/>
              <a:t>标</a:t>
            </a:r>
            <a:r>
              <a:rPr spc="-10" dirty="0"/>
              <a:t>识</a:t>
            </a:r>
            <a:r>
              <a:rPr spc="-20" dirty="0"/>
              <a:t>符</a:t>
            </a:r>
            <a:endParaRPr spc="-20" dirty="0"/>
          </a:p>
        </p:txBody>
      </p:sp>
      <p:sp>
        <p:nvSpPr>
          <p:cNvPr id="21" name="object 18"/>
          <p:cNvSpPr txBox="1"/>
          <p:nvPr/>
        </p:nvSpPr>
        <p:spPr>
          <a:xfrm>
            <a:off x="331215" y="1646427"/>
            <a:ext cx="8262620" cy="34188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p>
            <a:pPr marL="355600" marR="137160" indent="-342900">
              <a:lnSpc>
                <a:spcPts val="3670"/>
              </a:lnSpc>
              <a:spcBef>
                <a:spcPts val="360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关键字：也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称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保留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序设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赋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予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特 殊含义的字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串，</a:t>
            </a:r>
            <a:r>
              <a:rPr sz="3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for,do,if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等。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1740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为了区分关键字和标识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在初</a:t>
            </a:r>
            <a:r>
              <a:rPr sz="28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始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化符号</a:t>
            </a:r>
            <a:r>
              <a:rPr sz="28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时即 加入所有关键</a:t>
            </a:r>
            <a:r>
              <a:rPr sz="28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770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标识符：字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母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开头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母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数字串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68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一个匹配的字符串不是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键字时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即为标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识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3"/>
          <p:cNvSpPr txBox="1">
            <a:spLocks noGrp="1"/>
          </p:cNvSpPr>
          <p:nvPr>
            <p:ph type="title"/>
          </p:nvPr>
        </p:nvSpPr>
        <p:spPr>
          <a:xfrm>
            <a:off x="535940" y="653541"/>
            <a:ext cx="5062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识别</a:t>
            </a:r>
            <a:r>
              <a:rPr spc="-15" dirty="0"/>
              <a:t>关</a:t>
            </a:r>
            <a:r>
              <a:rPr spc="-20" dirty="0"/>
              <a:t>键</a:t>
            </a:r>
            <a:r>
              <a:rPr spc="-10" dirty="0"/>
              <a:t>字</a:t>
            </a:r>
            <a:r>
              <a:rPr spc="-15" dirty="0"/>
              <a:t>和</a:t>
            </a:r>
            <a:r>
              <a:rPr spc="-20" dirty="0"/>
              <a:t>标</a:t>
            </a:r>
            <a:r>
              <a:rPr spc="-10" dirty="0"/>
              <a:t>识</a:t>
            </a:r>
            <a:r>
              <a:rPr spc="-20" dirty="0"/>
              <a:t>符</a:t>
            </a:r>
            <a:endParaRPr spc="-20" dirty="0"/>
          </a:p>
        </p:txBody>
      </p:sp>
      <p:sp>
        <p:nvSpPr>
          <p:cNvPr id="43" name="object 38"/>
          <p:cNvSpPr txBox="1"/>
          <p:nvPr/>
        </p:nvSpPr>
        <p:spPr>
          <a:xfrm>
            <a:off x="535940" y="1551177"/>
            <a:ext cx="6991984" cy="44424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 </a:t>
            </a:r>
            <a:r>
              <a:rPr sz="2400" b="1" i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peek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holds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i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letter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)</a:t>
            </a:r>
            <a:r>
              <a:rPr sz="24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{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collect </a:t>
            </a:r>
            <a:r>
              <a:rPr sz="2400" b="1" i="1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letters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b="1" i="1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digits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into a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buffer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060450">
              <a:lnSpc>
                <a:spcPct val="120000"/>
              </a:lnSpc>
              <a:spcBef>
                <a:spcPts val="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formed from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characters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b;  </a:t>
            </a:r>
            <a:endParaRPr sz="2400" b="1" spc="-5" dirty="0">
              <a:latin typeface="Times New Roman" panose="02020603050405020304"/>
              <a:cs typeface="Times New Roman" panose="02020603050405020304"/>
            </a:endParaRPr>
          </a:p>
          <a:p>
            <a:pPr marL="355600" marR="1060450">
              <a:lnSpc>
                <a:spcPct val="120000"/>
              </a:lnSpc>
              <a:spcBef>
                <a:spcPts val="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token returned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words.get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(s);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090545">
              <a:lnSpc>
                <a:spcPct val="12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 is not null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)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return w;  </a:t>
            </a:r>
            <a:endParaRPr sz="2400" b="1" spc="-5" dirty="0">
              <a:latin typeface="Times New Roman" panose="02020603050405020304"/>
              <a:cs typeface="Times New Roman" panose="02020603050405020304"/>
            </a:endParaRPr>
          </a:p>
          <a:p>
            <a:pPr marL="355600" marR="3090545">
              <a:lnSpc>
                <a:spcPct val="12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{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927100" marR="5080">
              <a:lnSpc>
                <a:spcPts val="3460"/>
              </a:lnSpc>
              <a:spcBef>
                <a:spcPts val="20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Enter the key-value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pair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(s,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&lt;id,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s&gt;)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words  return token &lt;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s&gt;;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457200" y="1773173"/>
            <a:ext cx="8229600" cy="38374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535940" y="689356"/>
            <a:ext cx="67779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状态</a:t>
            </a:r>
            <a:r>
              <a:rPr spc="-10" dirty="0"/>
              <a:t>转</a:t>
            </a:r>
            <a:r>
              <a:rPr spc="-20" dirty="0"/>
              <a:t>换</a:t>
            </a:r>
            <a:r>
              <a:rPr spc="0" dirty="0"/>
              <a:t>图</a:t>
            </a:r>
            <a:r>
              <a:rPr sz="3600" i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Transition</a:t>
            </a:r>
            <a:r>
              <a:rPr sz="3600" i="1" spc="10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Diagrams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45002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词法</a:t>
            </a:r>
            <a:r>
              <a:rPr spc="-5" dirty="0"/>
              <a:t>分</a:t>
            </a:r>
            <a:r>
              <a:rPr spc="-20" dirty="0"/>
              <a:t>析</a:t>
            </a:r>
            <a:r>
              <a:rPr spc="-5" dirty="0"/>
              <a:t>器</a:t>
            </a:r>
            <a:r>
              <a:rPr spc="-10" dirty="0"/>
              <a:t>的</a:t>
            </a:r>
            <a:r>
              <a:rPr spc="-20" dirty="0"/>
              <a:t>功能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31086"/>
            <a:ext cx="6074410" cy="45065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8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读入源程序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去除注释、空格、制表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、换行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建立符号表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识别词素，抽象成记号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将记号插入符号表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发现词法错误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将记号提交给语法分析器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19" y="5385815"/>
            <a:ext cx="905510" cy="862965"/>
          </a:xfrm>
          <a:custGeom>
            <a:avLst/>
            <a:gdLst/>
            <a:ahLst/>
            <a:cxnLst/>
            <a:rect l="l" t="t" r="r" b="b"/>
            <a:pathLst>
              <a:path w="905510" h="862964">
                <a:moveTo>
                  <a:pt x="0" y="431292"/>
                </a:moveTo>
                <a:lnTo>
                  <a:pt x="2656" y="384288"/>
                </a:lnTo>
                <a:lnTo>
                  <a:pt x="10441" y="338752"/>
                </a:lnTo>
                <a:lnTo>
                  <a:pt x="23079" y="294948"/>
                </a:lnTo>
                <a:lnTo>
                  <a:pt x="40293" y="253138"/>
                </a:lnTo>
                <a:lnTo>
                  <a:pt x="61806" y="213585"/>
                </a:lnTo>
                <a:lnTo>
                  <a:pt x="87343" y="176552"/>
                </a:lnTo>
                <a:lnTo>
                  <a:pt x="116627" y="142301"/>
                </a:lnTo>
                <a:lnTo>
                  <a:pt x="149381" y="111095"/>
                </a:lnTo>
                <a:lnTo>
                  <a:pt x="185330" y="83198"/>
                </a:lnTo>
                <a:lnTo>
                  <a:pt x="224197" y="58871"/>
                </a:lnTo>
                <a:lnTo>
                  <a:pt x="265705" y="38378"/>
                </a:lnTo>
                <a:lnTo>
                  <a:pt x="309579" y="21982"/>
                </a:lnTo>
                <a:lnTo>
                  <a:pt x="355541" y="9945"/>
                </a:lnTo>
                <a:lnTo>
                  <a:pt x="403316" y="2530"/>
                </a:lnTo>
                <a:lnTo>
                  <a:pt x="452628" y="0"/>
                </a:lnTo>
                <a:lnTo>
                  <a:pt x="501939" y="2530"/>
                </a:lnTo>
                <a:lnTo>
                  <a:pt x="549714" y="9945"/>
                </a:lnTo>
                <a:lnTo>
                  <a:pt x="595676" y="21982"/>
                </a:lnTo>
                <a:lnTo>
                  <a:pt x="639550" y="38378"/>
                </a:lnTo>
                <a:lnTo>
                  <a:pt x="681058" y="58871"/>
                </a:lnTo>
                <a:lnTo>
                  <a:pt x="719925" y="83198"/>
                </a:lnTo>
                <a:lnTo>
                  <a:pt x="755874" y="111095"/>
                </a:lnTo>
                <a:lnTo>
                  <a:pt x="788628" y="142301"/>
                </a:lnTo>
                <a:lnTo>
                  <a:pt x="817912" y="176552"/>
                </a:lnTo>
                <a:lnTo>
                  <a:pt x="843449" y="213585"/>
                </a:lnTo>
                <a:lnTo>
                  <a:pt x="864962" y="253138"/>
                </a:lnTo>
                <a:lnTo>
                  <a:pt x="882176" y="294948"/>
                </a:lnTo>
                <a:lnTo>
                  <a:pt x="894814" y="338752"/>
                </a:lnTo>
                <a:lnTo>
                  <a:pt x="902599" y="384288"/>
                </a:lnTo>
                <a:lnTo>
                  <a:pt x="905256" y="431292"/>
                </a:lnTo>
                <a:lnTo>
                  <a:pt x="902599" y="478286"/>
                </a:lnTo>
                <a:lnTo>
                  <a:pt x="894814" y="523815"/>
                </a:lnTo>
                <a:lnTo>
                  <a:pt x="882176" y="567615"/>
                </a:lnTo>
                <a:lnTo>
                  <a:pt x="864962" y="609423"/>
                </a:lnTo>
                <a:lnTo>
                  <a:pt x="843449" y="648975"/>
                </a:lnTo>
                <a:lnTo>
                  <a:pt x="817912" y="686009"/>
                </a:lnTo>
                <a:lnTo>
                  <a:pt x="788628" y="720262"/>
                </a:lnTo>
                <a:lnTo>
                  <a:pt x="755874" y="751470"/>
                </a:lnTo>
                <a:lnTo>
                  <a:pt x="719925" y="779371"/>
                </a:lnTo>
                <a:lnTo>
                  <a:pt x="681058" y="803701"/>
                </a:lnTo>
                <a:lnTo>
                  <a:pt x="639550" y="824197"/>
                </a:lnTo>
                <a:lnTo>
                  <a:pt x="595676" y="840596"/>
                </a:lnTo>
                <a:lnTo>
                  <a:pt x="549714" y="852636"/>
                </a:lnTo>
                <a:lnTo>
                  <a:pt x="501939" y="860053"/>
                </a:lnTo>
                <a:lnTo>
                  <a:pt x="452628" y="862584"/>
                </a:lnTo>
                <a:lnTo>
                  <a:pt x="403316" y="860053"/>
                </a:lnTo>
                <a:lnTo>
                  <a:pt x="355541" y="852636"/>
                </a:lnTo>
                <a:lnTo>
                  <a:pt x="309579" y="840596"/>
                </a:lnTo>
                <a:lnTo>
                  <a:pt x="265705" y="824197"/>
                </a:lnTo>
                <a:lnTo>
                  <a:pt x="224197" y="803701"/>
                </a:lnTo>
                <a:lnTo>
                  <a:pt x="185330" y="779371"/>
                </a:lnTo>
                <a:lnTo>
                  <a:pt x="149381" y="751470"/>
                </a:lnTo>
                <a:lnTo>
                  <a:pt x="116627" y="720262"/>
                </a:lnTo>
                <a:lnTo>
                  <a:pt x="87343" y="686009"/>
                </a:lnTo>
                <a:lnTo>
                  <a:pt x="61806" y="648975"/>
                </a:lnTo>
                <a:lnTo>
                  <a:pt x="40293" y="609423"/>
                </a:lnTo>
                <a:lnTo>
                  <a:pt x="23079" y="567615"/>
                </a:lnTo>
                <a:lnTo>
                  <a:pt x="10441" y="523815"/>
                </a:lnTo>
                <a:lnTo>
                  <a:pt x="2656" y="478286"/>
                </a:lnTo>
                <a:lnTo>
                  <a:pt x="0" y="43129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9722" y="5385815"/>
            <a:ext cx="905510" cy="862965"/>
          </a:xfrm>
          <a:custGeom>
            <a:avLst/>
            <a:gdLst/>
            <a:ahLst/>
            <a:cxnLst/>
            <a:rect l="l" t="t" r="r" b="b"/>
            <a:pathLst>
              <a:path w="905510" h="862964">
                <a:moveTo>
                  <a:pt x="0" y="431292"/>
                </a:moveTo>
                <a:lnTo>
                  <a:pt x="2656" y="384288"/>
                </a:lnTo>
                <a:lnTo>
                  <a:pt x="10441" y="338752"/>
                </a:lnTo>
                <a:lnTo>
                  <a:pt x="23079" y="294948"/>
                </a:lnTo>
                <a:lnTo>
                  <a:pt x="40293" y="253138"/>
                </a:lnTo>
                <a:lnTo>
                  <a:pt x="61806" y="213585"/>
                </a:lnTo>
                <a:lnTo>
                  <a:pt x="87343" y="176552"/>
                </a:lnTo>
                <a:lnTo>
                  <a:pt x="116627" y="142301"/>
                </a:lnTo>
                <a:lnTo>
                  <a:pt x="149381" y="111095"/>
                </a:lnTo>
                <a:lnTo>
                  <a:pt x="185330" y="83198"/>
                </a:lnTo>
                <a:lnTo>
                  <a:pt x="224197" y="58871"/>
                </a:lnTo>
                <a:lnTo>
                  <a:pt x="265705" y="38378"/>
                </a:lnTo>
                <a:lnTo>
                  <a:pt x="309579" y="21982"/>
                </a:lnTo>
                <a:lnTo>
                  <a:pt x="355541" y="9945"/>
                </a:lnTo>
                <a:lnTo>
                  <a:pt x="403316" y="2530"/>
                </a:lnTo>
                <a:lnTo>
                  <a:pt x="452627" y="0"/>
                </a:lnTo>
                <a:lnTo>
                  <a:pt x="501939" y="2530"/>
                </a:lnTo>
                <a:lnTo>
                  <a:pt x="549714" y="9945"/>
                </a:lnTo>
                <a:lnTo>
                  <a:pt x="595676" y="21982"/>
                </a:lnTo>
                <a:lnTo>
                  <a:pt x="639550" y="38378"/>
                </a:lnTo>
                <a:lnTo>
                  <a:pt x="681058" y="58871"/>
                </a:lnTo>
                <a:lnTo>
                  <a:pt x="719925" y="83198"/>
                </a:lnTo>
                <a:lnTo>
                  <a:pt x="755874" y="111095"/>
                </a:lnTo>
                <a:lnTo>
                  <a:pt x="788628" y="142301"/>
                </a:lnTo>
                <a:lnTo>
                  <a:pt x="817912" y="176552"/>
                </a:lnTo>
                <a:lnTo>
                  <a:pt x="843449" y="213585"/>
                </a:lnTo>
                <a:lnTo>
                  <a:pt x="864962" y="253138"/>
                </a:lnTo>
                <a:lnTo>
                  <a:pt x="882176" y="294948"/>
                </a:lnTo>
                <a:lnTo>
                  <a:pt x="894814" y="338752"/>
                </a:lnTo>
                <a:lnTo>
                  <a:pt x="902599" y="384288"/>
                </a:lnTo>
                <a:lnTo>
                  <a:pt x="905255" y="431292"/>
                </a:lnTo>
                <a:lnTo>
                  <a:pt x="902599" y="478286"/>
                </a:lnTo>
                <a:lnTo>
                  <a:pt x="894814" y="523815"/>
                </a:lnTo>
                <a:lnTo>
                  <a:pt x="882176" y="567615"/>
                </a:lnTo>
                <a:lnTo>
                  <a:pt x="864962" y="609423"/>
                </a:lnTo>
                <a:lnTo>
                  <a:pt x="843449" y="648975"/>
                </a:lnTo>
                <a:lnTo>
                  <a:pt x="817912" y="686009"/>
                </a:lnTo>
                <a:lnTo>
                  <a:pt x="788628" y="720262"/>
                </a:lnTo>
                <a:lnTo>
                  <a:pt x="755874" y="751470"/>
                </a:lnTo>
                <a:lnTo>
                  <a:pt x="719925" y="779371"/>
                </a:lnTo>
                <a:lnTo>
                  <a:pt x="681058" y="803701"/>
                </a:lnTo>
                <a:lnTo>
                  <a:pt x="639550" y="824197"/>
                </a:lnTo>
                <a:lnTo>
                  <a:pt x="595676" y="840596"/>
                </a:lnTo>
                <a:lnTo>
                  <a:pt x="549714" y="852636"/>
                </a:lnTo>
                <a:lnTo>
                  <a:pt x="501939" y="860053"/>
                </a:lnTo>
                <a:lnTo>
                  <a:pt x="452627" y="862584"/>
                </a:lnTo>
                <a:lnTo>
                  <a:pt x="403316" y="860053"/>
                </a:lnTo>
                <a:lnTo>
                  <a:pt x="355541" y="852636"/>
                </a:lnTo>
                <a:lnTo>
                  <a:pt x="309579" y="840596"/>
                </a:lnTo>
                <a:lnTo>
                  <a:pt x="265705" y="824197"/>
                </a:lnTo>
                <a:lnTo>
                  <a:pt x="224197" y="803701"/>
                </a:lnTo>
                <a:lnTo>
                  <a:pt x="185330" y="779371"/>
                </a:lnTo>
                <a:lnTo>
                  <a:pt x="149381" y="751470"/>
                </a:lnTo>
                <a:lnTo>
                  <a:pt x="116627" y="720262"/>
                </a:lnTo>
                <a:lnTo>
                  <a:pt x="87343" y="686009"/>
                </a:lnTo>
                <a:lnTo>
                  <a:pt x="61806" y="648975"/>
                </a:lnTo>
                <a:lnTo>
                  <a:pt x="40293" y="609423"/>
                </a:lnTo>
                <a:lnTo>
                  <a:pt x="23079" y="567615"/>
                </a:lnTo>
                <a:lnTo>
                  <a:pt x="10441" y="523815"/>
                </a:lnTo>
                <a:lnTo>
                  <a:pt x="2656" y="478286"/>
                </a:lnTo>
                <a:lnTo>
                  <a:pt x="0" y="43129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30723" y="5385815"/>
            <a:ext cx="905510" cy="862965"/>
          </a:xfrm>
          <a:custGeom>
            <a:avLst/>
            <a:gdLst/>
            <a:ahLst/>
            <a:cxnLst/>
            <a:rect l="l" t="t" r="r" b="b"/>
            <a:pathLst>
              <a:path w="905510" h="862964">
                <a:moveTo>
                  <a:pt x="0" y="431292"/>
                </a:moveTo>
                <a:lnTo>
                  <a:pt x="2656" y="384288"/>
                </a:lnTo>
                <a:lnTo>
                  <a:pt x="10441" y="338752"/>
                </a:lnTo>
                <a:lnTo>
                  <a:pt x="23079" y="294948"/>
                </a:lnTo>
                <a:lnTo>
                  <a:pt x="40293" y="253138"/>
                </a:lnTo>
                <a:lnTo>
                  <a:pt x="61806" y="213585"/>
                </a:lnTo>
                <a:lnTo>
                  <a:pt x="87343" y="176552"/>
                </a:lnTo>
                <a:lnTo>
                  <a:pt x="116627" y="142301"/>
                </a:lnTo>
                <a:lnTo>
                  <a:pt x="149381" y="111095"/>
                </a:lnTo>
                <a:lnTo>
                  <a:pt x="185330" y="83198"/>
                </a:lnTo>
                <a:lnTo>
                  <a:pt x="224197" y="58871"/>
                </a:lnTo>
                <a:lnTo>
                  <a:pt x="265705" y="38378"/>
                </a:lnTo>
                <a:lnTo>
                  <a:pt x="309579" y="21982"/>
                </a:lnTo>
                <a:lnTo>
                  <a:pt x="355541" y="9945"/>
                </a:lnTo>
                <a:lnTo>
                  <a:pt x="403316" y="2530"/>
                </a:lnTo>
                <a:lnTo>
                  <a:pt x="452627" y="0"/>
                </a:lnTo>
                <a:lnTo>
                  <a:pt x="501939" y="2530"/>
                </a:lnTo>
                <a:lnTo>
                  <a:pt x="549714" y="9945"/>
                </a:lnTo>
                <a:lnTo>
                  <a:pt x="595676" y="21982"/>
                </a:lnTo>
                <a:lnTo>
                  <a:pt x="639550" y="38378"/>
                </a:lnTo>
                <a:lnTo>
                  <a:pt x="681058" y="58871"/>
                </a:lnTo>
                <a:lnTo>
                  <a:pt x="719925" y="83198"/>
                </a:lnTo>
                <a:lnTo>
                  <a:pt x="755874" y="111095"/>
                </a:lnTo>
                <a:lnTo>
                  <a:pt x="788628" y="142301"/>
                </a:lnTo>
                <a:lnTo>
                  <a:pt x="817912" y="176552"/>
                </a:lnTo>
                <a:lnTo>
                  <a:pt x="843449" y="213585"/>
                </a:lnTo>
                <a:lnTo>
                  <a:pt x="864962" y="253138"/>
                </a:lnTo>
                <a:lnTo>
                  <a:pt x="882176" y="294948"/>
                </a:lnTo>
                <a:lnTo>
                  <a:pt x="894814" y="338752"/>
                </a:lnTo>
                <a:lnTo>
                  <a:pt x="902599" y="384288"/>
                </a:lnTo>
                <a:lnTo>
                  <a:pt x="905255" y="431292"/>
                </a:lnTo>
                <a:lnTo>
                  <a:pt x="902599" y="478286"/>
                </a:lnTo>
                <a:lnTo>
                  <a:pt x="894814" y="523815"/>
                </a:lnTo>
                <a:lnTo>
                  <a:pt x="882176" y="567615"/>
                </a:lnTo>
                <a:lnTo>
                  <a:pt x="864962" y="609423"/>
                </a:lnTo>
                <a:lnTo>
                  <a:pt x="843449" y="648975"/>
                </a:lnTo>
                <a:lnTo>
                  <a:pt x="817912" y="686009"/>
                </a:lnTo>
                <a:lnTo>
                  <a:pt x="788628" y="720262"/>
                </a:lnTo>
                <a:lnTo>
                  <a:pt x="755874" y="751470"/>
                </a:lnTo>
                <a:lnTo>
                  <a:pt x="719925" y="779371"/>
                </a:lnTo>
                <a:lnTo>
                  <a:pt x="681058" y="803701"/>
                </a:lnTo>
                <a:lnTo>
                  <a:pt x="639550" y="824197"/>
                </a:lnTo>
                <a:lnTo>
                  <a:pt x="595676" y="840596"/>
                </a:lnTo>
                <a:lnTo>
                  <a:pt x="549714" y="852636"/>
                </a:lnTo>
                <a:lnTo>
                  <a:pt x="501939" y="860053"/>
                </a:lnTo>
                <a:lnTo>
                  <a:pt x="452627" y="862584"/>
                </a:lnTo>
                <a:lnTo>
                  <a:pt x="403316" y="860053"/>
                </a:lnTo>
                <a:lnTo>
                  <a:pt x="355541" y="852636"/>
                </a:lnTo>
                <a:lnTo>
                  <a:pt x="309579" y="840596"/>
                </a:lnTo>
                <a:lnTo>
                  <a:pt x="265705" y="824197"/>
                </a:lnTo>
                <a:lnTo>
                  <a:pt x="224197" y="803701"/>
                </a:lnTo>
                <a:lnTo>
                  <a:pt x="185330" y="779371"/>
                </a:lnTo>
                <a:lnTo>
                  <a:pt x="149381" y="751470"/>
                </a:lnTo>
                <a:lnTo>
                  <a:pt x="116627" y="720262"/>
                </a:lnTo>
                <a:lnTo>
                  <a:pt x="87343" y="686009"/>
                </a:lnTo>
                <a:lnTo>
                  <a:pt x="61806" y="648975"/>
                </a:lnTo>
                <a:lnTo>
                  <a:pt x="40293" y="609423"/>
                </a:lnTo>
                <a:lnTo>
                  <a:pt x="23079" y="567615"/>
                </a:lnTo>
                <a:lnTo>
                  <a:pt x="10441" y="523815"/>
                </a:lnTo>
                <a:lnTo>
                  <a:pt x="2656" y="478286"/>
                </a:lnTo>
                <a:lnTo>
                  <a:pt x="0" y="43129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2000" y="5752338"/>
            <a:ext cx="426720" cy="114300"/>
          </a:xfrm>
          <a:custGeom>
            <a:avLst/>
            <a:gdLst/>
            <a:ahLst/>
            <a:cxnLst/>
            <a:rect l="l" t="t" r="r" b="b"/>
            <a:pathLst>
              <a:path w="426719" h="114300">
                <a:moveTo>
                  <a:pt x="312419" y="0"/>
                </a:moveTo>
                <a:lnTo>
                  <a:pt x="312419" y="114300"/>
                </a:lnTo>
                <a:lnTo>
                  <a:pt x="388619" y="76200"/>
                </a:lnTo>
                <a:lnTo>
                  <a:pt x="331469" y="76200"/>
                </a:lnTo>
                <a:lnTo>
                  <a:pt x="331469" y="38100"/>
                </a:lnTo>
                <a:lnTo>
                  <a:pt x="388619" y="38100"/>
                </a:lnTo>
                <a:lnTo>
                  <a:pt x="312419" y="0"/>
                </a:lnTo>
                <a:close/>
              </a:path>
              <a:path w="426719" h="114300">
                <a:moveTo>
                  <a:pt x="3124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2419" y="76200"/>
                </a:lnTo>
                <a:lnTo>
                  <a:pt x="312419" y="38100"/>
                </a:lnTo>
                <a:close/>
              </a:path>
              <a:path w="426719" h="114300">
                <a:moveTo>
                  <a:pt x="388619" y="38100"/>
                </a:moveTo>
                <a:lnTo>
                  <a:pt x="331469" y="38100"/>
                </a:lnTo>
                <a:lnTo>
                  <a:pt x="331469" y="76200"/>
                </a:lnTo>
                <a:lnTo>
                  <a:pt x="388619" y="76200"/>
                </a:lnTo>
                <a:lnTo>
                  <a:pt x="426719" y="57150"/>
                </a:lnTo>
                <a:lnTo>
                  <a:pt x="38861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85494" y="4448683"/>
            <a:ext cx="712470" cy="1031875"/>
          </a:xfrm>
          <a:custGeom>
            <a:avLst/>
            <a:gdLst/>
            <a:ahLst/>
            <a:cxnLst/>
            <a:rect l="l" t="t" r="r" b="b"/>
            <a:pathLst>
              <a:path w="712469" h="1031875">
                <a:moveTo>
                  <a:pt x="635706" y="917537"/>
                </a:moveTo>
                <a:lnTo>
                  <a:pt x="597788" y="918464"/>
                </a:lnTo>
                <a:lnTo>
                  <a:pt x="657732" y="1031367"/>
                </a:lnTo>
                <a:lnTo>
                  <a:pt x="702124" y="936879"/>
                </a:lnTo>
                <a:lnTo>
                  <a:pt x="636397" y="936879"/>
                </a:lnTo>
                <a:lnTo>
                  <a:pt x="635706" y="917537"/>
                </a:lnTo>
                <a:close/>
              </a:path>
              <a:path w="712469" h="1031875">
                <a:moveTo>
                  <a:pt x="337566" y="0"/>
                </a:moveTo>
                <a:lnTo>
                  <a:pt x="292227" y="11049"/>
                </a:lnTo>
                <a:lnTo>
                  <a:pt x="258953" y="33274"/>
                </a:lnTo>
                <a:lnTo>
                  <a:pt x="227584" y="65405"/>
                </a:lnTo>
                <a:lnTo>
                  <a:pt x="190753" y="118237"/>
                </a:lnTo>
                <a:lnTo>
                  <a:pt x="163068" y="169672"/>
                </a:lnTo>
                <a:lnTo>
                  <a:pt x="136906" y="228473"/>
                </a:lnTo>
                <a:lnTo>
                  <a:pt x="112268" y="294259"/>
                </a:lnTo>
                <a:lnTo>
                  <a:pt x="89499" y="366268"/>
                </a:lnTo>
                <a:lnTo>
                  <a:pt x="78961" y="404368"/>
                </a:lnTo>
                <a:lnTo>
                  <a:pt x="68834" y="443611"/>
                </a:lnTo>
                <a:lnTo>
                  <a:pt x="59381" y="484251"/>
                </a:lnTo>
                <a:lnTo>
                  <a:pt x="50345" y="526034"/>
                </a:lnTo>
                <a:lnTo>
                  <a:pt x="42098" y="568706"/>
                </a:lnTo>
                <a:lnTo>
                  <a:pt x="34610" y="612267"/>
                </a:lnTo>
                <a:lnTo>
                  <a:pt x="27506" y="656717"/>
                </a:lnTo>
                <a:lnTo>
                  <a:pt x="21275" y="701929"/>
                </a:lnTo>
                <a:lnTo>
                  <a:pt x="15823" y="747649"/>
                </a:lnTo>
                <a:lnTo>
                  <a:pt x="11133" y="794004"/>
                </a:lnTo>
                <a:lnTo>
                  <a:pt x="7239" y="840232"/>
                </a:lnTo>
                <a:lnTo>
                  <a:pt x="4033" y="888111"/>
                </a:lnTo>
                <a:lnTo>
                  <a:pt x="1778" y="934847"/>
                </a:lnTo>
                <a:lnTo>
                  <a:pt x="503" y="982980"/>
                </a:lnTo>
                <a:lnTo>
                  <a:pt x="0" y="1029843"/>
                </a:lnTo>
                <a:lnTo>
                  <a:pt x="38100" y="1030351"/>
                </a:lnTo>
                <a:lnTo>
                  <a:pt x="38618" y="982599"/>
                </a:lnTo>
                <a:lnTo>
                  <a:pt x="39853" y="936879"/>
                </a:lnTo>
                <a:lnTo>
                  <a:pt x="42164" y="889254"/>
                </a:lnTo>
                <a:lnTo>
                  <a:pt x="45212" y="842772"/>
                </a:lnTo>
                <a:lnTo>
                  <a:pt x="49021" y="796671"/>
                </a:lnTo>
                <a:lnTo>
                  <a:pt x="53847" y="751078"/>
                </a:lnTo>
                <a:lnTo>
                  <a:pt x="59181" y="705993"/>
                </a:lnTo>
                <a:lnTo>
                  <a:pt x="65405" y="661543"/>
                </a:lnTo>
                <a:lnTo>
                  <a:pt x="72262" y="617728"/>
                </a:lnTo>
                <a:lnTo>
                  <a:pt x="79756" y="574802"/>
                </a:lnTo>
                <a:lnTo>
                  <a:pt x="87884" y="532892"/>
                </a:lnTo>
                <a:lnTo>
                  <a:pt x="96647" y="491998"/>
                </a:lnTo>
                <a:lnTo>
                  <a:pt x="106044" y="452247"/>
                </a:lnTo>
                <a:lnTo>
                  <a:pt x="115950" y="413766"/>
                </a:lnTo>
                <a:lnTo>
                  <a:pt x="126237" y="376301"/>
                </a:lnTo>
                <a:lnTo>
                  <a:pt x="148336" y="306197"/>
                </a:lnTo>
                <a:lnTo>
                  <a:pt x="172339" y="242443"/>
                </a:lnTo>
                <a:lnTo>
                  <a:pt x="197612" y="185801"/>
                </a:lnTo>
                <a:lnTo>
                  <a:pt x="223774" y="137160"/>
                </a:lnTo>
                <a:lnTo>
                  <a:pt x="250571" y="97663"/>
                </a:lnTo>
                <a:lnTo>
                  <a:pt x="277622" y="67691"/>
                </a:lnTo>
                <a:lnTo>
                  <a:pt x="310006" y="44831"/>
                </a:lnTo>
                <a:lnTo>
                  <a:pt x="339471" y="38100"/>
                </a:lnTo>
                <a:lnTo>
                  <a:pt x="423286" y="38100"/>
                </a:lnTo>
                <a:lnTo>
                  <a:pt x="417322" y="32893"/>
                </a:lnTo>
                <a:lnTo>
                  <a:pt x="383413" y="10541"/>
                </a:lnTo>
                <a:lnTo>
                  <a:pt x="346963" y="381"/>
                </a:lnTo>
                <a:lnTo>
                  <a:pt x="337566" y="0"/>
                </a:lnTo>
                <a:close/>
              </a:path>
              <a:path w="712469" h="1031875">
                <a:moveTo>
                  <a:pt x="673791" y="916606"/>
                </a:moveTo>
                <a:lnTo>
                  <a:pt x="635706" y="917537"/>
                </a:lnTo>
                <a:lnTo>
                  <a:pt x="636397" y="936879"/>
                </a:lnTo>
                <a:lnTo>
                  <a:pt x="674497" y="935355"/>
                </a:lnTo>
                <a:lnTo>
                  <a:pt x="673791" y="916606"/>
                </a:lnTo>
                <a:close/>
              </a:path>
              <a:path w="712469" h="1031875">
                <a:moveTo>
                  <a:pt x="712088" y="915670"/>
                </a:moveTo>
                <a:lnTo>
                  <a:pt x="673791" y="916606"/>
                </a:lnTo>
                <a:lnTo>
                  <a:pt x="674497" y="935355"/>
                </a:lnTo>
                <a:lnTo>
                  <a:pt x="636397" y="936879"/>
                </a:lnTo>
                <a:lnTo>
                  <a:pt x="702124" y="936879"/>
                </a:lnTo>
                <a:lnTo>
                  <a:pt x="712088" y="915670"/>
                </a:lnTo>
                <a:close/>
              </a:path>
              <a:path w="712469" h="1031875">
                <a:moveTo>
                  <a:pt x="423286" y="38100"/>
                </a:moveTo>
                <a:lnTo>
                  <a:pt x="339471" y="38100"/>
                </a:lnTo>
                <a:lnTo>
                  <a:pt x="345058" y="38481"/>
                </a:lnTo>
                <a:lnTo>
                  <a:pt x="350774" y="39370"/>
                </a:lnTo>
                <a:lnTo>
                  <a:pt x="386969" y="57277"/>
                </a:lnTo>
                <a:lnTo>
                  <a:pt x="419988" y="89789"/>
                </a:lnTo>
                <a:lnTo>
                  <a:pt x="453644" y="138049"/>
                </a:lnTo>
                <a:lnTo>
                  <a:pt x="479679" y="186563"/>
                </a:lnTo>
                <a:lnTo>
                  <a:pt x="504825" y="243205"/>
                </a:lnTo>
                <a:lnTo>
                  <a:pt x="528574" y="306959"/>
                </a:lnTo>
                <a:lnTo>
                  <a:pt x="550799" y="377190"/>
                </a:lnTo>
                <a:lnTo>
                  <a:pt x="561086" y="414528"/>
                </a:lnTo>
                <a:lnTo>
                  <a:pt x="570992" y="453136"/>
                </a:lnTo>
                <a:lnTo>
                  <a:pt x="580389" y="493014"/>
                </a:lnTo>
                <a:lnTo>
                  <a:pt x="589026" y="533908"/>
                </a:lnTo>
                <a:lnTo>
                  <a:pt x="597154" y="575945"/>
                </a:lnTo>
                <a:lnTo>
                  <a:pt x="604774" y="618871"/>
                </a:lnTo>
                <a:lnTo>
                  <a:pt x="611505" y="662559"/>
                </a:lnTo>
                <a:lnTo>
                  <a:pt x="617728" y="707136"/>
                </a:lnTo>
                <a:lnTo>
                  <a:pt x="623062" y="752221"/>
                </a:lnTo>
                <a:lnTo>
                  <a:pt x="627761" y="797941"/>
                </a:lnTo>
                <a:lnTo>
                  <a:pt x="631570" y="844169"/>
                </a:lnTo>
                <a:lnTo>
                  <a:pt x="634745" y="890651"/>
                </a:lnTo>
                <a:lnTo>
                  <a:pt x="635706" y="917537"/>
                </a:lnTo>
                <a:lnTo>
                  <a:pt x="673791" y="916606"/>
                </a:lnTo>
                <a:lnTo>
                  <a:pt x="669480" y="840232"/>
                </a:lnTo>
                <a:lnTo>
                  <a:pt x="665555" y="793496"/>
                </a:lnTo>
                <a:lnTo>
                  <a:pt x="660847" y="747141"/>
                </a:lnTo>
                <a:lnTo>
                  <a:pt x="655377" y="701421"/>
                </a:lnTo>
                <a:lnTo>
                  <a:pt x="649164" y="656336"/>
                </a:lnTo>
                <a:lnTo>
                  <a:pt x="642172" y="611886"/>
                </a:lnTo>
                <a:lnTo>
                  <a:pt x="634545" y="568325"/>
                </a:lnTo>
                <a:lnTo>
                  <a:pt x="626282" y="525653"/>
                </a:lnTo>
                <a:lnTo>
                  <a:pt x="617414" y="483997"/>
                </a:lnTo>
                <a:lnTo>
                  <a:pt x="607949" y="443611"/>
                </a:lnTo>
                <a:lnTo>
                  <a:pt x="597880" y="404241"/>
                </a:lnTo>
                <a:lnTo>
                  <a:pt x="587209" y="366141"/>
                </a:lnTo>
                <a:lnTo>
                  <a:pt x="576199" y="329438"/>
                </a:lnTo>
                <a:lnTo>
                  <a:pt x="552450" y="260350"/>
                </a:lnTo>
                <a:lnTo>
                  <a:pt x="526923" y="197866"/>
                </a:lnTo>
                <a:lnTo>
                  <a:pt x="499872" y="142494"/>
                </a:lnTo>
                <a:lnTo>
                  <a:pt x="471424" y="95123"/>
                </a:lnTo>
                <a:lnTo>
                  <a:pt x="441325" y="56134"/>
                </a:lnTo>
                <a:lnTo>
                  <a:pt x="425323" y="39878"/>
                </a:lnTo>
                <a:lnTo>
                  <a:pt x="42328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12264" y="5760720"/>
            <a:ext cx="979169" cy="114300"/>
          </a:xfrm>
          <a:custGeom>
            <a:avLst/>
            <a:gdLst/>
            <a:ahLst/>
            <a:cxnLst/>
            <a:rect l="l" t="t" r="r" b="b"/>
            <a:pathLst>
              <a:path w="979169" h="114300">
                <a:moveTo>
                  <a:pt x="864743" y="0"/>
                </a:moveTo>
                <a:lnTo>
                  <a:pt x="864743" y="114299"/>
                </a:lnTo>
                <a:lnTo>
                  <a:pt x="940943" y="76199"/>
                </a:lnTo>
                <a:lnTo>
                  <a:pt x="883793" y="76199"/>
                </a:lnTo>
                <a:lnTo>
                  <a:pt x="883793" y="38099"/>
                </a:lnTo>
                <a:lnTo>
                  <a:pt x="940943" y="38099"/>
                </a:lnTo>
                <a:lnTo>
                  <a:pt x="864743" y="0"/>
                </a:lnTo>
                <a:close/>
              </a:path>
              <a:path w="979169" h="114300">
                <a:moveTo>
                  <a:pt x="864743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64743" y="76199"/>
                </a:lnTo>
                <a:lnTo>
                  <a:pt x="864743" y="38099"/>
                </a:lnTo>
                <a:close/>
              </a:path>
              <a:path w="979169" h="114300">
                <a:moveTo>
                  <a:pt x="940943" y="38099"/>
                </a:moveTo>
                <a:lnTo>
                  <a:pt x="883793" y="38099"/>
                </a:lnTo>
                <a:lnTo>
                  <a:pt x="883793" y="76199"/>
                </a:lnTo>
                <a:lnTo>
                  <a:pt x="940943" y="76199"/>
                </a:lnTo>
                <a:lnTo>
                  <a:pt x="979043" y="57149"/>
                </a:lnTo>
                <a:lnTo>
                  <a:pt x="94094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33265" y="5760720"/>
            <a:ext cx="979169" cy="114300"/>
          </a:xfrm>
          <a:custGeom>
            <a:avLst/>
            <a:gdLst/>
            <a:ahLst/>
            <a:cxnLst/>
            <a:rect l="l" t="t" r="r" b="b"/>
            <a:pathLst>
              <a:path w="979170" h="114300">
                <a:moveTo>
                  <a:pt x="864743" y="0"/>
                </a:moveTo>
                <a:lnTo>
                  <a:pt x="864743" y="114299"/>
                </a:lnTo>
                <a:lnTo>
                  <a:pt x="940943" y="76199"/>
                </a:lnTo>
                <a:lnTo>
                  <a:pt x="883793" y="76199"/>
                </a:lnTo>
                <a:lnTo>
                  <a:pt x="883793" y="38099"/>
                </a:lnTo>
                <a:lnTo>
                  <a:pt x="940943" y="38099"/>
                </a:lnTo>
                <a:lnTo>
                  <a:pt x="864743" y="0"/>
                </a:lnTo>
                <a:close/>
              </a:path>
              <a:path w="979170" h="114300">
                <a:moveTo>
                  <a:pt x="864743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64743" y="76199"/>
                </a:lnTo>
                <a:lnTo>
                  <a:pt x="864743" y="38099"/>
                </a:lnTo>
                <a:close/>
              </a:path>
              <a:path w="979170" h="114300">
                <a:moveTo>
                  <a:pt x="940943" y="38099"/>
                </a:moveTo>
                <a:lnTo>
                  <a:pt x="883793" y="38099"/>
                </a:lnTo>
                <a:lnTo>
                  <a:pt x="883793" y="76199"/>
                </a:lnTo>
                <a:lnTo>
                  <a:pt x="940943" y="76199"/>
                </a:lnTo>
                <a:lnTo>
                  <a:pt x="979043" y="57149"/>
                </a:lnTo>
                <a:lnTo>
                  <a:pt x="94094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54267" y="5760720"/>
            <a:ext cx="981075" cy="114300"/>
          </a:xfrm>
          <a:custGeom>
            <a:avLst/>
            <a:gdLst/>
            <a:ahLst/>
            <a:cxnLst/>
            <a:rect l="l" t="t" r="r" b="b"/>
            <a:pathLst>
              <a:path w="981075" h="114300">
                <a:moveTo>
                  <a:pt x="866393" y="0"/>
                </a:moveTo>
                <a:lnTo>
                  <a:pt x="866393" y="114299"/>
                </a:lnTo>
                <a:lnTo>
                  <a:pt x="942593" y="76199"/>
                </a:lnTo>
                <a:lnTo>
                  <a:pt x="885443" y="76199"/>
                </a:lnTo>
                <a:lnTo>
                  <a:pt x="885443" y="38099"/>
                </a:lnTo>
                <a:lnTo>
                  <a:pt x="942593" y="38099"/>
                </a:lnTo>
                <a:lnTo>
                  <a:pt x="866393" y="0"/>
                </a:lnTo>
                <a:close/>
              </a:path>
              <a:path w="981075" h="114300">
                <a:moveTo>
                  <a:pt x="866393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66393" y="76199"/>
                </a:lnTo>
                <a:lnTo>
                  <a:pt x="866393" y="38099"/>
                </a:lnTo>
                <a:close/>
              </a:path>
              <a:path w="981075" h="114300">
                <a:moveTo>
                  <a:pt x="942593" y="38099"/>
                </a:moveTo>
                <a:lnTo>
                  <a:pt x="885443" y="38099"/>
                </a:lnTo>
                <a:lnTo>
                  <a:pt x="885443" y="76199"/>
                </a:lnTo>
                <a:lnTo>
                  <a:pt x="942593" y="76199"/>
                </a:lnTo>
                <a:lnTo>
                  <a:pt x="980693" y="57149"/>
                </a:lnTo>
                <a:lnTo>
                  <a:pt x="94259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54011" y="5385815"/>
            <a:ext cx="904875" cy="862965"/>
          </a:xfrm>
          <a:custGeom>
            <a:avLst/>
            <a:gdLst/>
            <a:ahLst/>
            <a:cxnLst/>
            <a:rect l="l" t="t" r="r" b="b"/>
            <a:pathLst>
              <a:path w="904875" h="862964">
                <a:moveTo>
                  <a:pt x="0" y="431292"/>
                </a:moveTo>
                <a:lnTo>
                  <a:pt x="2653" y="384288"/>
                </a:lnTo>
                <a:lnTo>
                  <a:pt x="10429" y="338752"/>
                </a:lnTo>
                <a:lnTo>
                  <a:pt x="23052" y="294948"/>
                </a:lnTo>
                <a:lnTo>
                  <a:pt x="40246" y="253138"/>
                </a:lnTo>
                <a:lnTo>
                  <a:pt x="61736" y="213585"/>
                </a:lnTo>
                <a:lnTo>
                  <a:pt x="87245" y="176552"/>
                </a:lnTo>
                <a:lnTo>
                  <a:pt x="116500" y="142301"/>
                </a:lnTo>
                <a:lnTo>
                  <a:pt x="149222" y="111095"/>
                </a:lnTo>
                <a:lnTo>
                  <a:pt x="185138" y="83198"/>
                </a:lnTo>
                <a:lnTo>
                  <a:pt x="223971" y="58871"/>
                </a:lnTo>
                <a:lnTo>
                  <a:pt x="265446" y="38378"/>
                </a:lnTo>
                <a:lnTo>
                  <a:pt x="309286" y="21982"/>
                </a:lnTo>
                <a:lnTo>
                  <a:pt x="355217" y="9945"/>
                </a:lnTo>
                <a:lnTo>
                  <a:pt x="402962" y="2530"/>
                </a:lnTo>
                <a:lnTo>
                  <a:pt x="452247" y="0"/>
                </a:lnTo>
                <a:lnTo>
                  <a:pt x="501531" y="2530"/>
                </a:lnTo>
                <a:lnTo>
                  <a:pt x="549276" y="9945"/>
                </a:lnTo>
                <a:lnTo>
                  <a:pt x="595207" y="21982"/>
                </a:lnTo>
                <a:lnTo>
                  <a:pt x="639047" y="38378"/>
                </a:lnTo>
                <a:lnTo>
                  <a:pt x="680522" y="58871"/>
                </a:lnTo>
                <a:lnTo>
                  <a:pt x="719355" y="83198"/>
                </a:lnTo>
                <a:lnTo>
                  <a:pt x="755271" y="111095"/>
                </a:lnTo>
                <a:lnTo>
                  <a:pt x="787993" y="142301"/>
                </a:lnTo>
                <a:lnTo>
                  <a:pt x="817248" y="176552"/>
                </a:lnTo>
                <a:lnTo>
                  <a:pt x="842757" y="213585"/>
                </a:lnTo>
                <a:lnTo>
                  <a:pt x="864247" y="253138"/>
                </a:lnTo>
                <a:lnTo>
                  <a:pt x="881441" y="294948"/>
                </a:lnTo>
                <a:lnTo>
                  <a:pt x="894064" y="338752"/>
                </a:lnTo>
                <a:lnTo>
                  <a:pt x="901840" y="384288"/>
                </a:lnTo>
                <a:lnTo>
                  <a:pt x="904494" y="431292"/>
                </a:lnTo>
                <a:lnTo>
                  <a:pt x="901840" y="478286"/>
                </a:lnTo>
                <a:lnTo>
                  <a:pt x="894064" y="523815"/>
                </a:lnTo>
                <a:lnTo>
                  <a:pt x="881441" y="567615"/>
                </a:lnTo>
                <a:lnTo>
                  <a:pt x="864247" y="609423"/>
                </a:lnTo>
                <a:lnTo>
                  <a:pt x="842757" y="648975"/>
                </a:lnTo>
                <a:lnTo>
                  <a:pt x="817248" y="686009"/>
                </a:lnTo>
                <a:lnTo>
                  <a:pt x="787993" y="720262"/>
                </a:lnTo>
                <a:lnTo>
                  <a:pt x="755271" y="751470"/>
                </a:lnTo>
                <a:lnTo>
                  <a:pt x="719355" y="779371"/>
                </a:lnTo>
                <a:lnTo>
                  <a:pt x="680522" y="803701"/>
                </a:lnTo>
                <a:lnTo>
                  <a:pt x="639047" y="824197"/>
                </a:lnTo>
                <a:lnTo>
                  <a:pt x="595207" y="840596"/>
                </a:lnTo>
                <a:lnTo>
                  <a:pt x="549276" y="852636"/>
                </a:lnTo>
                <a:lnTo>
                  <a:pt x="501531" y="860053"/>
                </a:lnTo>
                <a:lnTo>
                  <a:pt x="452247" y="862584"/>
                </a:lnTo>
                <a:lnTo>
                  <a:pt x="402962" y="860053"/>
                </a:lnTo>
                <a:lnTo>
                  <a:pt x="355217" y="852636"/>
                </a:lnTo>
                <a:lnTo>
                  <a:pt x="309286" y="840596"/>
                </a:lnTo>
                <a:lnTo>
                  <a:pt x="265446" y="824197"/>
                </a:lnTo>
                <a:lnTo>
                  <a:pt x="223971" y="803701"/>
                </a:lnTo>
                <a:lnTo>
                  <a:pt x="185138" y="779371"/>
                </a:lnTo>
                <a:lnTo>
                  <a:pt x="149222" y="751470"/>
                </a:lnTo>
                <a:lnTo>
                  <a:pt x="116500" y="720262"/>
                </a:lnTo>
                <a:lnTo>
                  <a:pt x="87245" y="686009"/>
                </a:lnTo>
                <a:lnTo>
                  <a:pt x="61736" y="648975"/>
                </a:lnTo>
                <a:lnTo>
                  <a:pt x="40246" y="609423"/>
                </a:lnTo>
                <a:lnTo>
                  <a:pt x="23052" y="567615"/>
                </a:lnTo>
                <a:lnTo>
                  <a:pt x="10429" y="523815"/>
                </a:lnTo>
                <a:lnTo>
                  <a:pt x="2653" y="478286"/>
                </a:lnTo>
                <a:lnTo>
                  <a:pt x="0" y="43129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50785" y="4460366"/>
            <a:ext cx="712470" cy="1019810"/>
          </a:xfrm>
          <a:custGeom>
            <a:avLst/>
            <a:gdLst/>
            <a:ahLst/>
            <a:cxnLst/>
            <a:rect l="l" t="t" r="r" b="b"/>
            <a:pathLst>
              <a:path w="712470" h="1019810">
                <a:moveTo>
                  <a:pt x="635680" y="905641"/>
                </a:moveTo>
                <a:lnTo>
                  <a:pt x="597789" y="906525"/>
                </a:lnTo>
                <a:lnTo>
                  <a:pt x="657733" y="1019428"/>
                </a:lnTo>
                <a:lnTo>
                  <a:pt x="702173" y="924940"/>
                </a:lnTo>
                <a:lnTo>
                  <a:pt x="636397" y="924940"/>
                </a:lnTo>
                <a:lnTo>
                  <a:pt x="635680" y="905641"/>
                </a:lnTo>
                <a:close/>
              </a:path>
              <a:path w="712470" h="1019810">
                <a:moveTo>
                  <a:pt x="337566" y="0"/>
                </a:moveTo>
                <a:lnTo>
                  <a:pt x="292354" y="11048"/>
                </a:lnTo>
                <a:lnTo>
                  <a:pt x="259080" y="33019"/>
                </a:lnTo>
                <a:lnTo>
                  <a:pt x="227711" y="64769"/>
                </a:lnTo>
                <a:lnTo>
                  <a:pt x="190754" y="116966"/>
                </a:lnTo>
                <a:lnTo>
                  <a:pt x="163068" y="167766"/>
                </a:lnTo>
                <a:lnTo>
                  <a:pt x="136906" y="225932"/>
                </a:lnTo>
                <a:lnTo>
                  <a:pt x="112268" y="290956"/>
                </a:lnTo>
                <a:lnTo>
                  <a:pt x="89535" y="362076"/>
                </a:lnTo>
                <a:lnTo>
                  <a:pt x="78961" y="399795"/>
                </a:lnTo>
                <a:lnTo>
                  <a:pt x="68930" y="438657"/>
                </a:lnTo>
                <a:lnTo>
                  <a:pt x="59380" y="478789"/>
                </a:lnTo>
                <a:lnTo>
                  <a:pt x="50344" y="520064"/>
                </a:lnTo>
                <a:lnTo>
                  <a:pt x="42097" y="562228"/>
                </a:lnTo>
                <a:lnTo>
                  <a:pt x="34609" y="605281"/>
                </a:lnTo>
                <a:lnTo>
                  <a:pt x="27559" y="648715"/>
                </a:lnTo>
                <a:lnTo>
                  <a:pt x="21274" y="693927"/>
                </a:lnTo>
                <a:lnTo>
                  <a:pt x="15809" y="739266"/>
                </a:lnTo>
                <a:lnTo>
                  <a:pt x="11132" y="784986"/>
                </a:lnTo>
                <a:lnTo>
                  <a:pt x="7195" y="831341"/>
                </a:lnTo>
                <a:lnTo>
                  <a:pt x="4033" y="877950"/>
                </a:lnTo>
                <a:lnTo>
                  <a:pt x="1815" y="923543"/>
                </a:lnTo>
                <a:lnTo>
                  <a:pt x="502" y="971803"/>
                </a:lnTo>
                <a:lnTo>
                  <a:pt x="0" y="1018158"/>
                </a:lnTo>
                <a:lnTo>
                  <a:pt x="38100" y="1018666"/>
                </a:lnTo>
                <a:lnTo>
                  <a:pt x="38621" y="971295"/>
                </a:lnTo>
                <a:lnTo>
                  <a:pt x="39878" y="925448"/>
                </a:lnTo>
                <a:lnTo>
                  <a:pt x="42164" y="879220"/>
                </a:lnTo>
                <a:lnTo>
                  <a:pt x="45212" y="833246"/>
                </a:lnTo>
                <a:lnTo>
                  <a:pt x="49022" y="787653"/>
                </a:lnTo>
                <a:lnTo>
                  <a:pt x="53848" y="742695"/>
                </a:lnTo>
                <a:lnTo>
                  <a:pt x="59182" y="697991"/>
                </a:lnTo>
                <a:lnTo>
                  <a:pt x="65405" y="654049"/>
                </a:lnTo>
                <a:lnTo>
                  <a:pt x="72263" y="610869"/>
                </a:lnTo>
                <a:lnTo>
                  <a:pt x="79756" y="568578"/>
                </a:lnTo>
                <a:lnTo>
                  <a:pt x="87884" y="527049"/>
                </a:lnTo>
                <a:lnTo>
                  <a:pt x="96647" y="486663"/>
                </a:lnTo>
                <a:lnTo>
                  <a:pt x="105918" y="447293"/>
                </a:lnTo>
                <a:lnTo>
                  <a:pt x="115824" y="409193"/>
                </a:lnTo>
                <a:lnTo>
                  <a:pt x="126238" y="372363"/>
                </a:lnTo>
                <a:lnTo>
                  <a:pt x="148336" y="303021"/>
                </a:lnTo>
                <a:lnTo>
                  <a:pt x="172339" y="240029"/>
                </a:lnTo>
                <a:lnTo>
                  <a:pt x="197485" y="184022"/>
                </a:lnTo>
                <a:lnTo>
                  <a:pt x="223774" y="136016"/>
                </a:lnTo>
                <a:lnTo>
                  <a:pt x="250571" y="97027"/>
                </a:lnTo>
                <a:lnTo>
                  <a:pt x="277495" y="67309"/>
                </a:lnTo>
                <a:lnTo>
                  <a:pt x="309753" y="44957"/>
                </a:lnTo>
                <a:lnTo>
                  <a:pt x="339471" y="38099"/>
                </a:lnTo>
                <a:lnTo>
                  <a:pt x="423726" y="38099"/>
                </a:lnTo>
                <a:lnTo>
                  <a:pt x="417195" y="32384"/>
                </a:lnTo>
                <a:lnTo>
                  <a:pt x="383413" y="10540"/>
                </a:lnTo>
                <a:lnTo>
                  <a:pt x="346964" y="380"/>
                </a:lnTo>
                <a:lnTo>
                  <a:pt x="337566" y="0"/>
                </a:lnTo>
                <a:close/>
              </a:path>
              <a:path w="712470" h="1019810">
                <a:moveTo>
                  <a:pt x="673689" y="904754"/>
                </a:moveTo>
                <a:lnTo>
                  <a:pt x="635680" y="905641"/>
                </a:lnTo>
                <a:lnTo>
                  <a:pt x="636397" y="924940"/>
                </a:lnTo>
                <a:lnTo>
                  <a:pt x="674370" y="923543"/>
                </a:lnTo>
                <a:lnTo>
                  <a:pt x="673689" y="904754"/>
                </a:lnTo>
                <a:close/>
              </a:path>
              <a:path w="712470" h="1019810">
                <a:moveTo>
                  <a:pt x="712089" y="903858"/>
                </a:moveTo>
                <a:lnTo>
                  <a:pt x="673689" y="904754"/>
                </a:lnTo>
                <a:lnTo>
                  <a:pt x="674370" y="923543"/>
                </a:lnTo>
                <a:lnTo>
                  <a:pt x="636397" y="924940"/>
                </a:lnTo>
                <a:lnTo>
                  <a:pt x="702173" y="924940"/>
                </a:lnTo>
                <a:lnTo>
                  <a:pt x="712089" y="903858"/>
                </a:lnTo>
                <a:close/>
              </a:path>
              <a:path w="712470" h="1019810">
                <a:moveTo>
                  <a:pt x="423726" y="38099"/>
                </a:moveTo>
                <a:lnTo>
                  <a:pt x="339471" y="38099"/>
                </a:lnTo>
                <a:lnTo>
                  <a:pt x="345059" y="38480"/>
                </a:lnTo>
                <a:lnTo>
                  <a:pt x="350774" y="39369"/>
                </a:lnTo>
                <a:lnTo>
                  <a:pt x="387096" y="57149"/>
                </a:lnTo>
                <a:lnTo>
                  <a:pt x="419989" y="89153"/>
                </a:lnTo>
                <a:lnTo>
                  <a:pt x="453644" y="137032"/>
                </a:lnTo>
                <a:lnTo>
                  <a:pt x="479679" y="184911"/>
                </a:lnTo>
                <a:lnTo>
                  <a:pt x="504825" y="240791"/>
                </a:lnTo>
                <a:lnTo>
                  <a:pt x="528574" y="303783"/>
                </a:lnTo>
                <a:lnTo>
                  <a:pt x="550799" y="373252"/>
                </a:lnTo>
                <a:lnTo>
                  <a:pt x="561213" y="410082"/>
                </a:lnTo>
                <a:lnTo>
                  <a:pt x="571119" y="448309"/>
                </a:lnTo>
                <a:lnTo>
                  <a:pt x="580390" y="487552"/>
                </a:lnTo>
                <a:lnTo>
                  <a:pt x="589026" y="528065"/>
                </a:lnTo>
                <a:lnTo>
                  <a:pt x="597154" y="569594"/>
                </a:lnTo>
                <a:lnTo>
                  <a:pt x="604774" y="612012"/>
                </a:lnTo>
                <a:lnTo>
                  <a:pt x="611505" y="655192"/>
                </a:lnTo>
                <a:lnTo>
                  <a:pt x="617728" y="699261"/>
                </a:lnTo>
                <a:lnTo>
                  <a:pt x="623062" y="743838"/>
                </a:lnTo>
                <a:lnTo>
                  <a:pt x="627761" y="788923"/>
                </a:lnTo>
                <a:lnTo>
                  <a:pt x="631571" y="834516"/>
                </a:lnTo>
                <a:lnTo>
                  <a:pt x="634746" y="880490"/>
                </a:lnTo>
                <a:lnTo>
                  <a:pt x="635680" y="905641"/>
                </a:lnTo>
                <a:lnTo>
                  <a:pt x="673689" y="904754"/>
                </a:lnTo>
                <a:lnTo>
                  <a:pt x="669490" y="830706"/>
                </a:lnTo>
                <a:lnTo>
                  <a:pt x="665554" y="784478"/>
                </a:lnTo>
                <a:lnTo>
                  <a:pt x="660831" y="738631"/>
                </a:lnTo>
                <a:lnTo>
                  <a:pt x="655376" y="693419"/>
                </a:lnTo>
                <a:lnTo>
                  <a:pt x="649123" y="648715"/>
                </a:lnTo>
                <a:lnTo>
                  <a:pt x="642171" y="604900"/>
                </a:lnTo>
                <a:lnTo>
                  <a:pt x="634544" y="561847"/>
                </a:lnTo>
                <a:lnTo>
                  <a:pt x="626281" y="519683"/>
                </a:lnTo>
                <a:lnTo>
                  <a:pt x="617413" y="478535"/>
                </a:lnTo>
                <a:lnTo>
                  <a:pt x="607915" y="438530"/>
                </a:lnTo>
                <a:lnTo>
                  <a:pt x="597753" y="399668"/>
                </a:lnTo>
                <a:lnTo>
                  <a:pt x="587248" y="362076"/>
                </a:lnTo>
                <a:lnTo>
                  <a:pt x="564515" y="290956"/>
                </a:lnTo>
                <a:lnTo>
                  <a:pt x="539877" y="225805"/>
                </a:lnTo>
                <a:lnTo>
                  <a:pt x="513588" y="167385"/>
                </a:lnTo>
                <a:lnTo>
                  <a:pt x="485648" y="116331"/>
                </a:lnTo>
                <a:lnTo>
                  <a:pt x="463931" y="83565"/>
                </a:lnTo>
                <a:lnTo>
                  <a:pt x="433197" y="47116"/>
                </a:lnTo>
                <a:lnTo>
                  <a:pt x="425323" y="39496"/>
                </a:lnTo>
                <a:lnTo>
                  <a:pt x="42372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34021" y="5462778"/>
            <a:ext cx="733425" cy="708660"/>
          </a:xfrm>
          <a:custGeom>
            <a:avLst/>
            <a:gdLst/>
            <a:ahLst/>
            <a:cxnLst/>
            <a:rect l="l" t="t" r="r" b="b"/>
            <a:pathLst>
              <a:path w="733425" h="708660">
                <a:moveTo>
                  <a:pt x="0" y="354330"/>
                </a:moveTo>
                <a:lnTo>
                  <a:pt x="3345" y="306248"/>
                </a:lnTo>
                <a:lnTo>
                  <a:pt x="13091" y="260133"/>
                </a:lnTo>
                <a:lnTo>
                  <a:pt x="28801" y="216407"/>
                </a:lnTo>
                <a:lnTo>
                  <a:pt x="50037" y="175491"/>
                </a:lnTo>
                <a:lnTo>
                  <a:pt x="76365" y="137808"/>
                </a:lnTo>
                <a:lnTo>
                  <a:pt x="107346" y="103779"/>
                </a:lnTo>
                <a:lnTo>
                  <a:pt x="142545" y="73828"/>
                </a:lnTo>
                <a:lnTo>
                  <a:pt x="181525" y="48375"/>
                </a:lnTo>
                <a:lnTo>
                  <a:pt x="223849" y="27844"/>
                </a:lnTo>
                <a:lnTo>
                  <a:pt x="269081" y="12656"/>
                </a:lnTo>
                <a:lnTo>
                  <a:pt x="316784" y="3234"/>
                </a:lnTo>
                <a:lnTo>
                  <a:pt x="366522" y="0"/>
                </a:lnTo>
                <a:lnTo>
                  <a:pt x="416259" y="3234"/>
                </a:lnTo>
                <a:lnTo>
                  <a:pt x="463962" y="12656"/>
                </a:lnTo>
                <a:lnTo>
                  <a:pt x="509194" y="27844"/>
                </a:lnTo>
                <a:lnTo>
                  <a:pt x="551518" y="48375"/>
                </a:lnTo>
                <a:lnTo>
                  <a:pt x="590498" y="73828"/>
                </a:lnTo>
                <a:lnTo>
                  <a:pt x="625697" y="103779"/>
                </a:lnTo>
                <a:lnTo>
                  <a:pt x="656678" y="137808"/>
                </a:lnTo>
                <a:lnTo>
                  <a:pt x="683006" y="175491"/>
                </a:lnTo>
                <a:lnTo>
                  <a:pt x="704242" y="216407"/>
                </a:lnTo>
                <a:lnTo>
                  <a:pt x="719952" y="260133"/>
                </a:lnTo>
                <a:lnTo>
                  <a:pt x="729698" y="306248"/>
                </a:lnTo>
                <a:lnTo>
                  <a:pt x="733044" y="354330"/>
                </a:lnTo>
                <a:lnTo>
                  <a:pt x="729698" y="402411"/>
                </a:lnTo>
                <a:lnTo>
                  <a:pt x="719952" y="448526"/>
                </a:lnTo>
                <a:lnTo>
                  <a:pt x="704242" y="492252"/>
                </a:lnTo>
                <a:lnTo>
                  <a:pt x="683006" y="533168"/>
                </a:lnTo>
                <a:lnTo>
                  <a:pt x="656678" y="570851"/>
                </a:lnTo>
                <a:lnTo>
                  <a:pt x="625697" y="604880"/>
                </a:lnTo>
                <a:lnTo>
                  <a:pt x="590498" y="634831"/>
                </a:lnTo>
                <a:lnTo>
                  <a:pt x="551518" y="660284"/>
                </a:lnTo>
                <a:lnTo>
                  <a:pt x="509194" y="680815"/>
                </a:lnTo>
                <a:lnTo>
                  <a:pt x="463962" y="696003"/>
                </a:lnTo>
                <a:lnTo>
                  <a:pt x="416259" y="705425"/>
                </a:lnTo>
                <a:lnTo>
                  <a:pt x="366522" y="708660"/>
                </a:lnTo>
                <a:lnTo>
                  <a:pt x="316784" y="705425"/>
                </a:lnTo>
                <a:lnTo>
                  <a:pt x="269081" y="696003"/>
                </a:lnTo>
                <a:lnTo>
                  <a:pt x="223849" y="680815"/>
                </a:lnTo>
                <a:lnTo>
                  <a:pt x="181525" y="660284"/>
                </a:lnTo>
                <a:lnTo>
                  <a:pt x="142545" y="634831"/>
                </a:lnTo>
                <a:lnTo>
                  <a:pt x="107346" y="604880"/>
                </a:lnTo>
                <a:lnTo>
                  <a:pt x="76365" y="570851"/>
                </a:lnTo>
                <a:lnTo>
                  <a:pt x="50038" y="533168"/>
                </a:lnTo>
                <a:lnTo>
                  <a:pt x="28801" y="492252"/>
                </a:lnTo>
                <a:lnTo>
                  <a:pt x="13091" y="448526"/>
                </a:lnTo>
                <a:lnTo>
                  <a:pt x="3345" y="402411"/>
                </a:lnTo>
                <a:lnTo>
                  <a:pt x="0" y="35433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2"/>
          <p:cNvSpPr txBox="1"/>
          <p:nvPr/>
        </p:nvSpPr>
        <p:spPr>
          <a:xfrm>
            <a:off x="624840" y="884478"/>
            <a:ext cx="7713345" cy="52673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用来</a:t>
            </a: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描述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</a:t>
            </a:r>
            <a:r>
              <a:rPr sz="28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别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记号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包括: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37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状态</a:t>
            </a:r>
            <a:r>
              <a:rPr sz="2000" b="1" i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States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400" b="1" spc="-10" dirty="0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圆圈“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○</a:t>
            </a:r>
            <a:r>
              <a:rPr sz="2400" b="1" spc="-10" dirty="0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sz="2400" b="1" spc="25" dirty="0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表示，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有限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43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r>
              <a:rPr sz="2000" b="1" i="1" spc="-1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Actions</a:t>
            </a:r>
            <a:r>
              <a:rPr sz="2100" b="1" i="1" spc="-1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100" b="1" i="1" spc="-1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状态</a:t>
            </a:r>
            <a:r>
              <a:rPr sz="2100" b="1" i="1" spc="-10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之间</a:t>
            </a:r>
            <a:r>
              <a:rPr sz="2100" b="1" i="1" spc="-1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100" b="1" i="1" spc="-10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跳</a:t>
            </a:r>
            <a:r>
              <a:rPr sz="2100" b="1" i="1" spc="-1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转</a:t>
            </a:r>
            <a:r>
              <a:rPr sz="2100" b="1" i="1" spc="-5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400" b="1" spc="-5" dirty="0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箭头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(边)“→”表示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初态</a:t>
            </a:r>
            <a:r>
              <a:rPr sz="2000" b="1" i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Start State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模式的开始，</a:t>
            </a:r>
            <a:r>
              <a:rPr sz="2400" b="1" spc="-6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用“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→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○”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表示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080" lvl="1" indent="-285750">
              <a:lnSpc>
                <a:spcPts val="2500"/>
              </a:lnSpc>
              <a:spcBef>
                <a:spcPts val="96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终态</a:t>
            </a:r>
            <a:r>
              <a:rPr sz="2000" b="1" i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2000" b="1" i="1" spc="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State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(s)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模式的结束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，用</a:t>
            </a:r>
            <a:r>
              <a:rPr sz="2400" b="1" spc="-5" dirty="0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双圈“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◎</a:t>
            </a:r>
            <a:r>
              <a:rPr sz="2400" b="1" spc="-5" dirty="0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”表</a:t>
            </a:r>
            <a:r>
              <a:rPr sz="2400" b="1" spc="-10" dirty="0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示</a:t>
            </a:r>
            <a:r>
              <a:rPr sz="2400" b="1" spc="60" dirty="0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  </a:t>
            </a:r>
            <a:r>
              <a:rPr lang="zh-CN" sz="2400" b="1" spc="-1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可以有多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219835">
              <a:lnSpc>
                <a:spcPct val="100000"/>
              </a:lnSpc>
              <a:tabLst>
                <a:tab pos="701357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0	0,1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914400">
              <a:lnSpc>
                <a:spcPct val="100000"/>
              </a:lnSpc>
              <a:tabLst>
                <a:tab pos="1894205" algn="l"/>
                <a:tab pos="2835275" algn="l"/>
                <a:tab pos="3671570" algn="l"/>
                <a:tab pos="4756785" algn="l"/>
                <a:tab pos="5724525" algn="l"/>
                <a:tab pos="6679565" algn="l"/>
              </a:tabLst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4200" b="1" baseline="3600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4200" b="1" baseline="39000" dirty="0">
                <a:latin typeface="Times New Roman" panose="02020603050405020304"/>
                <a:cs typeface="Times New Roman" panose="02020603050405020304"/>
              </a:rPr>
              <a:t>0	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4200" b="1" baseline="3700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4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463" y="626872"/>
            <a:ext cx="53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例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188719" y="5385815"/>
            <a:ext cx="905510" cy="862965"/>
          </a:xfrm>
          <a:custGeom>
            <a:avLst/>
            <a:gdLst/>
            <a:ahLst/>
            <a:cxnLst/>
            <a:rect l="l" t="t" r="r" b="b"/>
            <a:pathLst>
              <a:path w="905510" h="862964">
                <a:moveTo>
                  <a:pt x="0" y="431292"/>
                </a:moveTo>
                <a:lnTo>
                  <a:pt x="2656" y="384288"/>
                </a:lnTo>
                <a:lnTo>
                  <a:pt x="10441" y="338752"/>
                </a:lnTo>
                <a:lnTo>
                  <a:pt x="23079" y="294948"/>
                </a:lnTo>
                <a:lnTo>
                  <a:pt x="40293" y="253138"/>
                </a:lnTo>
                <a:lnTo>
                  <a:pt x="61806" y="213585"/>
                </a:lnTo>
                <a:lnTo>
                  <a:pt x="87343" y="176552"/>
                </a:lnTo>
                <a:lnTo>
                  <a:pt x="116627" y="142301"/>
                </a:lnTo>
                <a:lnTo>
                  <a:pt x="149381" y="111095"/>
                </a:lnTo>
                <a:lnTo>
                  <a:pt x="185330" y="83198"/>
                </a:lnTo>
                <a:lnTo>
                  <a:pt x="224197" y="58871"/>
                </a:lnTo>
                <a:lnTo>
                  <a:pt x="265705" y="38378"/>
                </a:lnTo>
                <a:lnTo>
                  <a:pt x="309579" y="21982"/>
                </a:lnTo>
                <a:lnTo>
                  <a:pt x="355541" y="9945"/>
                </a:lnTo>
                <a:lnTo>
                  <a:pt x="403316" y="2530"/>
                </a:lnTo>
                <a:lnTo>
                  <a:pt x="452628" y="0"/>
                </a:lnTo>
                <a:lnTo>
                  <a:pt x="501939" y="2530"/>
                </a:lnTo>
                <a:lnTo>
                  <a:pt x="549714" y="9945"/>
                </a:lnTo>
                <a:lnTo>
                  <a:pt x="595676" y="21982"/>
                </a:lnTo>
                <a:lnTo>
                  <a:pt x="639550" y="38378"/>
                </a:lnTo>
                <a:lnTo>
                  <a:pt x="681058" y="58871"/>
                </a:lnTo>
                <a:lnTo>
                  <a:pt x="719925" y="83198"/>
                </a:lnTo>
                <a:lnTo>
                  <a:pt x="755874" y="111095"/>
                </a:lnTo>
                <a:lnTo>
                  <a:pt x="788628" y="142301"/>
                </a:lnTo>
                <a:lnTo>
                  <a:pt x="817912" y="176552"/>
                </a:lnTo>
                <a:lnTo>
                  <a:pt x="843449" y="213585"/>
                </a:lnTo>
                <a:lnTo>
                  <a:pt x="864962" y="253138"/>
                </a:lnTo>
                <a:lnTo>
                  <a:pt x="882176" y="294948"/>
                </a:lnTo>
                <a:lnTo>
                  <a:pt x="894814" y="338752"/>
                </a:lnTo>
                <a:lnTo>
                  <a:pt x="902599" y="384288"/>
                </a:lnTo>
                <a:lnTo>
                  <a:pt x="905256" y="431292"/>
                </a:lnTo>
                <a:lnTo>
                  <a:pt x="902599" y="478286"/>
                </a:lnTo>
                <a:lnTo>
                  <a:pt x="894814" y="523815"/>
                </a:lnTo>
                <a:lnTo>
                  <a:pt x="882176" y="567615"/>
                </a:lnTo>
                <a:lnTo>
                  <a:pt x="864962" y="609423"/>
                </a:lnTo>
                <a:lnTo>
                  <a:pt x="843449" y="648975"/>
                </a:lnTo>
                <a:lnTo>
                  <a:pt x="817912" y="686009"/>
                </a:lnTo>
                <a:lnTo>
                  <a:pt x="788628" y="720262"/>
                </a:lnTo>
                <a:lnTo>
                  <a:pt x="755874" y="751470"/>
                </a:lnTo>
                <a:lnTo>
                  <a:pt x="719925" y="779371"/>
                </a:lnTo>
                <a:lnTo>
                  <a:pt x="681058" y="803701"/>
                </a:lnTo>
                <a:lnTo>
                  <a:pt x="639550" y="824197"/>
                </a:lnTo>
                <a:lnTo>
                  <a:pt x="595676" y="840596"/>
                </a:lnTo>
                <a:lnTo>
                  <a:pt x="549714" y="852636"/>
                </a:lnTo>
                <a:lnTo>
                  <a:pt x="501939" y="860053"/>
                </a:lnTo>
                <a:lnTo>
                  <a:pt x="452628" y="862584"/>
                </a:lnTo>
                <a:lnTo>
                  <a:pt x="403316" y="860053"/>
                </a:lnTo>
                <a:lnTo>
                  <a:pt x="355541" y="852636"/>
                </a:lnTo>
                <a:lnTo>
                  <a:pt x="309579" y="840596"/>
                </a:lnTo>
                <a:lnTo>
                  <a:pt x="265705" y="824197"/>
                </a:lnTo>
                <a:lnTo>
                  <a:pt x="224197" y="803701"/>
                </a:lnTo>
                <a:lnTo>
                  <a:pt x="185330" y="779371"/>
                </a:lnTo>
                <a:lnTo>
                  <a:pt x="149381" y="751470"/>
                </a:lnTo>
                <a:lnTo>
                  <a:pt x="116627" y="720262"/>
                </a:lnTo>
                <a:lnTo>
                  <a:pt x="87343" y="686009"/>
                </a:lnTo>
                <a:lnTo>
                  <a:pt x="61806" y="648975"/>
                </a:lnTo>
                <a:lnTo>
                  <a:pt x="40293" y="609423"/>
                </a:lnTo>
                <a:lnTo>
                  <a:pt x="23079" y="567615"/>
                </a:lnTo>
                <a:lnTo>
                  <a:pt x="10441" y="523815"/>
                </a:lnTo>
                <a:lnTo>
                  <a:pt x="2656" y="478286"/>
                </a:lnTo>
                <a:lnTo>
                  <a:pt x="0" y="43129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9722" y="5385815"/>
            <a:ext cx="905510" cy="862965"/>
          </a:xfrm>
          <a:custGeom>
            <a:avLst/>
            <a:gdLst/>
            <a:ahLst/>
            <a:cxnLst/>
            <a:rect l="l" t="t" r="r" b="b"/>
            <a:pathLst>
              <a:path w="905510" h="862964">
                <a:moveTo>
                  <a:pt x="0" y="431292"/>
                </a:moveTo>
                <a:lnTo>
                  <a:pt x="2656" y="384288"/>
                </a:lnTo>
                <a:lnTo>
                  <a:pt x="10441" y="338752"/>
                </a:lnTo>
                <a:lnTo>
                  <a:pt x="23079" y="294948"/>
                </a:lnTo>
                <a:lnTo>
                  <a:pt x="40293" y="253138"/>
                </a:lnTo>
                <a:lnTo>
                  <a:pt x="61806" y="213585"/>
                </a:lnTo>
                <a:lnTo>
                  <a:pt x="87343" y="176552"/>
                </a:lnTo>
                <a:lnTo>
                  <a:pt x="116627" y="142301"/>
                </a:lnTo>
                <a:lnTo>
                  <a:pt x="149381" y="111095"/>
                </a:lnTo>
                <a:lnTo>
                  <a:pt x="185330" y="83198"/>
                </a:lnTo>
                <a:lnTo>
                  <a:pt x="224197" y="58871"/>
                </a:lnTo>
                <a:lnTo>
                  <a:pt x="265705" y="38378"/>
                </a:lnTo>
                <a:lnTo>
                  <a:pt x="309579" y="21982"/>
                </a:lnTo>
                <a:lnTo>
                  <a:pt x="355541" y="9945"/>
                </a:lnTo>
                <a:lnTo>
                  <a:pt x="403316" y="2530"/>
                </a:lnTo>
                <a:lnTo>
                  <a:pt x="452627" y="0"/>
                </a:lnTo>
                <a:lnTo>
                  <a:pt x="501939" y="2530"/>
                </a:lnTo>
                <a:lnTo>
                  <a:pt x="549714" y="9945"/>
                </a:lnTo>
                <a:lnTo>
                  <a:pt x="595676" y="21982"/>
                </a:lnTo>
                <a:lnTo>
                  <a:pt x="639550" y="38378"/>
                </a:lnTo>
                <a:lnTo>
                  <a:pt x="681058" y="58871"/>
                </a:lnTo>
                <a:lnTo>
                  <a:pt x="719925" y="83198"/>
                </a:lnTo>
                <a:lnTo>
                  <a:pt x="755874" y="111095"/>
                </a:lnTo>
                <a:lnTo>
                  <a:pt x="788628" y="142301"/>
                </a:lnTo>
                <a:lnTo>
                  <a:pt x="817912" y="176552"/>
                </a:lnTo>
                <a:lnTo>
                  <a:pt x="843449" y="213585"/>
                </a:lnTo>
                <a:lnTo>
                  <a:pt x="864962" y="253138"/>
                </a:lnTo>
                <a:lnTo>
                  <a:pt x="882176" y="294948"/>
                </a:lnTo>
                <a:lnTo>
                  <a:pt x="894814" y="338752"/>
                </a:lnTo>
                <a:lnTo>
                  <a:pt x="902599" y="384288"/>
                </a:lnTo>
                <a:lnTo>
                  <a:pt x="905255" y="431292"/>
                </a:lnTo>
                <a:lnTo>
                  <a:pt x="902599" y="478286"/>
                </a:lnTo>
                <a:lnTo>
                  <a:pt x="894814" y="523815"/>
                </a:lnTo>
                <a:lnTo>
                  <a:pt x="882176" y="567615"/>
                </a:lnTo>
                <a:lnTo>
                  <a:pt x="864962" y="609423"/>
                </a:lnTo>
                <a:lnTo>
                  <a:pt x="843449" y="648975"/>
                </a:lnTo>
                <a:lnTo>
                  <a:pt x="817912" y="686009"/>
                </a:lnTo>
                <a:lnTo>
                  <a:pt x="788628" y="720262"/>
                </a:lnTo>
                <a:lnTo>
                  <a:pt x="755874" y="751470"/>
                </a:lnTo>
                <a:lnTo>
                  <a:pt x="719925" y="779371"/>
                </a:lnTo>
                <a:lnTo>
                  <a:pt x="681058" y="803701"/>
                </a:lnTo>
                <a:lnTo>
                  <a:pt x="639550" y="824197"/>
                </a:lnTo>
                <a:lnTo>
                  <a:pt x="595676" y="840596"/>
                </a:lnTo>
                <a:lnTo>
                  <a:pt x="549714" y="852636"/>
                </a:lnTo>
                <a:lnTo>
                  <a:pt x="501939" y="860053"/>
                </a:lnTo>
                <a:lnTo>
                  <a:pt x="452627" y="862584"/>
                </a:lnTo>
                <a:lnTo>
                  <a:pt x="403316" y="860053"/>
                </a:lnTo>
                <a:lnTo>
                  <a:pt x="355541" y="852636"/>
                </a:lnTo>
                <a:lnTo>
                  <a:pt x="309579" y="840596"/>
                </a:lnTo>
                <a:lnTo>
                  <a:pt x="265705" y="824197"/>
                </a:lnTo>
                <a:lnTo>
                  <a:pt x="224197" y="803701"/>
                </a:lnTo>
                <a:lnTo>
                  <a:pt x="185330" y="779371"/>
                </a:lnTo>
                <a:lnTo>
                  <a:pt x="149381" y="751470"/>
                </a:lnTo>
                <a:lnTo>
                  <a:pt x="116627" y="720262"/>
                </a:lnTo>
                <a:lnTo>
                  <a:pt x="87343" y="686009"/>
                </a:lnTo>
                <a:lnTo>
                  <a:pt x="61806" y="648975"/>
                </a:lnTo>
                <a:lnTo>
                  <a:pt x="40293" y="609423"/>
                </a:lnTo>
                <a:lnTo>
                  <a:pt x="23079" y="567615"/>
                </a:lnTo>
                <a:lnTo>
                  <a:pt x="10441" y="523815"/>
                </a:lnTo>
                <a:lnTo>
                  <a:pt x="2656" y="478286"/>
                </a:lnTo>
                <a:lnTo>
                  <a:pt x="0" y="43129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30723" y="5385815"/>
            <a:ext cx="905510" cy="862965"/>
          </a:xfrm>
          <a:custGeom>
            <a:avLst/>
            <a:gdLst/>
            <a:ahLst/>
            <a:cxnLst/>
            <a:rect l="l" t="t" r="r" b="b"/>
            <a:pathLst>
              <a:path w="905510" h="862964">
                <a:moveTo>
                  <a:pt x="0" y="431292"/>
                </a:moveTo>
                <a:lnTo>
                  <a:pt x="2656" y="384288"/>
                </a:lnTo>
                <a:lnTo>
                  <a:pt x="10441" y="338752"/>
                </a:lnTo>
                <a:lnTo>
                  <a:pt x="23079" y="294948"/>
                </a:lnTo>
                <a:lnTo>
                  <a:pt x="40293" y="253138"/>
                </a:lnTo>
                <a:lnTo>
                  <a:pt x="61806" y="213585"/>
                </a:lnTo>
                <a:lnTo>
                  <a:pt x="87343" y="176552"/>
                </a:lnTo>
                <a:lnTo>
                  <a:pt x="116627" y="142301"/>
                </a:lnTo>
                <a:lnTo>
                  <a:pt x="149381" y="111095"/>
                </a:lnTo>
                <a:lnTo>
                  <a:pt x="185330" y="83198"/>
                </a:lnTo>
                <a:lnTo>
                  <a:pt x="224197" y="58871"/>
                </a:lnTo>
                <a:lnTo>
                  <a:pt x="265705" y="38378"/>
                </a:lnTo>
                <a:lnTo>
                  <a:pt x="309579" y="21982"/>
                </a:lnTo>
                <a:lnTo>
                  <a:pt x="355541" y="9945"/>
                </a:lnTo>
                <a:lnTo>
                  <a:pt x="403316" y="2530"/>
                </a:lnTo>
                <a:lnTo>
                  <a:pt x="452627" y="0"/>
                </a:lnTo>
                <a:lnTo>
                  <a:pt x="501939" y="2530"/>
                </a:lnTo>
                <a:lnTo>
                  <a:pt x="549714" y="9945"/>
                </a:lnTo>
                <a:lnTo>
                  <a:pt x="595676" y="21982"/>
                </a:lnTo>
                <a:lnTo>
                  <a:pt x="639550" y="38378"/>
                </a:lnTo>
                <a:lnTo>
                  <a:pt x="681058" y="58871"/>
                </a:lnTo>
                <a:lnTo>
                  <a:pt x="719925" y="83198"/>
                </a:lnTo>
                <a:lnTo>
                  <a:pt x="755874" y="111095"/>
                </a:lnTo>
                <a:lnTo>
                  <a:pt x="788628" y="142301"/>
                </a:lnTo>
                <a:lnTo>
                  <a:pt x="817912" y="176552"/>
                </a:lnTo>
                <a:lnTo>
                  <a:pt x="843449" y="213585"/>
                </a:lnTo>
                <a:lnTo>
                  <a:pt x="864962" y="253138"/>
                </a:lnTo>
                <a:lnTo>
                  <a:pt x="882176" y="294948"/>
                </a:lnTo>
                <a:lnTo>
                  <a:pt x="894814" y="338752"/>
                </a:lnTo>
                <a:lnTo>
                  <a:pt x="902599" y="384288"/>
                </a:lnTo>
                <a:lnTo>
                  <a:pt x="905255" y="431292"/>
                </a:lnTo>
                <a:lnTo>
                  <a:pt x="902599" y="478286"/>
                </a:lnTo>
                <a:lnTo>
                  <a:pt x="894814" y="523815"/>
                </a:lnTo>
                <a:lnTo>
                  <a:pt x="882176" y="567615"/>
                </a:lnTo>
                <a:lnTo>
                  <a:pt x="864962" y="609423"/>
                </a:lnTo>
                <a:lnTo>
                  <a:pt x="843449" y="648975"/>
                </a:lnTo>
                <a:lnTo>
                  <a:pt x="817912" y="686009"/>
                </a:lnTo>
                <a:lnTo>
                  <a:pt x="788628" y="720262"/>
                </a:lnTo>
                <a:lnTo>
                  <a:pt x="755874" y="751470"/>
                </a:lnTo>
                <a:lnTo>
                  <a:pt x="719925" y="779371"/>
                </a:lnTo>
                <a:lnTo>
                  <a:pt x="681058" y="803701"/>
                </a:lnTo>
                <a:lnTo>
                  <a:pt x="639550" y="824197"/>
                </a:lnTo>
                <a:lnTo>
                  <a:pt x="595676" y="840596"/>
                </a:lnTo>
                <a:lnTo>
                  <a:pt x="549714" y="852636"/>
                </a:lnTo>
                <a:lnTo>
                  <a:pt x="501939" y="860053"/>
                </a:lnTo>
                <a:lnTo>
                  <a:pt x="452627" y="862584"/>
                </a:lnTo>
                <a:lnTo>
                  <a:pt x="403316" y="860053"/>
                </a:lnTo>
                <a:lnTo>
                  <a:pt x="355541" y="852636"/>
                </a:lnTo>
                <a:lnTo>
                  <a:pt x="309579" y="840596"/>
                </a:lnTo>
                <a:lnTo>
                  <a:pt x="265705" y="824197"/>
                </a:lnTo>
                <a:lnTo>
                  <a:pt x="224197" y="803701"/>
                </a:lnTo>
                <a:lnTo>
                  <a:pt x="185330" y="779371"/>
                </a:lnTo>
                <a:lnTo>
                  <a:pt x="149381" y="751470"/>
                </a:lnTo>
                <a:lnTo>
                  <a:pt x="116627" y="720262"/>
                </a:lnTo>
                <a:lnTo>
                  <a:pt x="87343" y="686009"/>
                </a:lnTo>
                <a:lnTo>
                  <a:pt x="61806" y="648975"/>
                </a:lnTo>
                <a:lnTo>
                  <a:pt x="40293" y="609423"/>
                </a:lnTo>
                <a:lnTo>
                  <a:pt x="23079" y="567615"/>
                </a:lnTo>
                <a:lnTo>
                  <a:pt x="10441" y="523815"/>
                </a:lnTo>
                <a:lnTo>
                  <a:pt x="2656" y="478286"/>
                </a:lnTo>
                <a:lnTo>
                  <a:pt x="0" y="43129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2000" y="5752338"/>
            <a:ext cx="426720" cy="114300"/>
          </a:xfrm>
          <a:custGeom>
            <a:avLst/>
            <a:gdLst/>
            <a:ahLst/>
            <a:cxnLst/>
            <a:rect l="l" t="t" r="r" b="b"/>
            <a:pathLst>
              <a:path w="426719" h="114300">
                <a:moveTo>
                  <a:pt x="312419" y="0"/>
                </a:moveTo>
                <a:lnTo>
                  <a:pt x="312419" y="114300"/>
                </a:lnTo>
                <a:lnTo>
                  <a:pt x="388619" y="76200"/>
                </a:lnTo>
                <a:lnTo>
                  <a:pt x="331469" y="76200"/>
                </a:lnTo>
                <a:lnTo>
                  <a:pt x="331469" y="38100"/>
                </a:lnTo>
                <a:lnTo>
                  <a:pt x="388619" y="38100"/>
                </a:lnTo>
                <a:lnTo>
                  <a:pt x="312419" y="0"/>
                </a:lnTo>
                <a:close/>
              </a:path>
              <a:path w="426719" h="114300">
                <a:moveTo>
                  <a:pt x="3124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12419" y="76200"/>
                </a:lnTo>
                <a:lnTo>
                  <a:pt x="312419" y="38100"/>
                </a:lnTo>
                <a:close/>
              </a:path>
              <a:path w="426719" h="114300">
                <a:moveTo>
                  <a:pt x="388619" y="38100"/>
                </a:moveTo>
                <a:lnTo>
                  <a:pt x="331469" y="38100"/>
                </a:lnTo>
                <a:lnTo>
                  <a:pt x="331469" y="76200"/>
                </a:lnTo>
                <a:lnTo>
                  <a:pt x="388619" y="76200"/>
                </a:lnTo>
                <a:lnTo>
                  <a:pt x="426719" y="57150"/>
                </a:lnTo>
                <a:lnTo>
                  <a:pt x="38861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5494" y="4448683"/>
            <a:ext cx="712470" cy="1031875"/>
          </a:xfrm>
          <a:custGeom>
            <a:avLst/>
            <a:gdLst/>
            <a:ahLst/>
            <a:cxnLst/>
            <a:rect l="l" t="t" r="r" b="b"/>
            <a:pathLst>
              <a:path w="712469" h="1031875">
                <a:moveTo>
                  <a:pt x="635706" y="917537"/>
                </a:moveTo>
                <a:lnTo>
                  <a:pt x="597788" y="918464"/>
                </a:lnTo>
                <a:lnTo>
                  <a:pt x="657732" y="1031367"/>
                </a:lnTo>
                <a:lnTo>
                  <a:pt x="702124" y="936879"/>
                </a:lnTo>
                <a:lnTo>
                  <a:pt x="636397" y="936879"/>
                </a:lnTo>
                <a:lnTo>
                  <a:pt x="635706" y="917537"/>
                </a:lnTo>
                <a:close/>
              </a:path>
              <a:path w="712469" h="1031875">
                <a:moveTo>
                  <a:pt x="337566" y="0"/>
                </a:moveTo>
                <a:lnTo>
                  <a:pt x="292227" y="11049"/>
                </a:lnTo>
                <a:lnTo>
                  <a:pt x="258953" y="33274"/>
                </a:lnTo>
                <a:lnTo>
                  <a:pt x="227584" y="65405"/>
                </a:lnTo>
                <a:lnTo>
                  <a:pt x="190753" y="118237"/>
                </a:lnTo>
                <a:lnTo>
                  <a:pt x="163068" y="169672"/>
                </a:lnTo>
                <a:lnTo>
                  <a:pt x="136906" y="228473"/>
                </a:lnTo>
                <a:lnTo>
                  <a:pt x="112268" y="294259"/>
                </a:lnTo>
                <a:lnTo>
                  <a:pt x="89499" y="366268"/>
                </a:lnTo>
                <a:lnTo>
                  <a:pt x="78961" y="404368"/>
                </a:lnTo>
                <a:lnTo>
                  <a:pt x="68834" y="443611"/>
                </a:lnTo>
                <a:lnTo>
                  <a:pt x="59381" y="484251"/>
                </a:lnTo>
                <a:lnTo>
                  <a:pt x="50345" y="526034"/>
                </a:lnTo>
                <a:lnTo>
                  <a:pt x="42098" y="568706"/>
                </a:lnTo>
                <a:lnTo>
                  <a:pt x="34610" y="612267"/>
                </a:lnTo>
                <a:lnTo>
                  <a:pt x="27506" y="656717"/>
                </a:lnTo>
                <a:lnTo>
                  <a:pt x="21275" y="701929"/>
                </a:lnTo>
                <a:lnTo>
                  <a:pt x="15823" y="747649"/>
                </a:lnTo>
                <a:lnTo>
                  <a:pt x="11133" y="794004"/>
                </a:lnTo>
                <a:lnTo>
                  <a:pt x="7239" y="840232"/>
                </a:lnTo>
                <a:lnTo>
                  <a:pt x="4033" y="888111"/>
                </a:lnTo>
                <a:lnTo>
                  <a:pt x="1778" y="934847"/>
                </a:lnTo>
                <a:lnTo>
                  <a:pt x="503" y="982980"/>
                </a:lnTo>
                <a:lnTo>
                  <a:pt x="0" y="1029843"/>
                </a:lnTo>
                <a:lnTo>
                  <a:pt x="38100" y="1030351"/>
                </a:lnTo>
                <a:lnTo>
                  <a:pt x="38618" y="982599"/>
                </a:lnTo>
                <a:lnTo>
                  <a:pt x="39853" y="936879"/>
                </a:lnTo>
                <a:lnTo>
                  <a:pt x="42164" y="889254"/>
                </a:lnTo>
                <a:lnTo>
                  <a:pt x="45212" y="842772"/>
                </a:lnTo>
                <a:lnTo>
                  <a:pt x="49021" y="796671"/>
                </a:lnTo>
                <a:lnTo>
                  <a:pt x="53847" y="751078"/>
                </a:lnTo>
                <a:lnTo>
                  <a:pt x="59181" y="705993"/>
                </a:lnTo>
                <a:lnTo>
                  <a:pt x="65405" y="661543"/>
                </a:lnTo>
                <a:lnTo>
                  <a:pt x="72262" y="617728"/>
                </a:lnTo>
                <a:lnTo>
                  <a:pt x="79756" y="574802"/>
                </a:lnTo>
                <a:lnTo>
                  <a:pt x="87884" y="532892"/>
                </a:lnTo>
                <a:lnTo>
                  <a:pt x="96647" y="491998"/>
                </a:lnTo>
                <a:lnTo>
                  <a:pt x="106044" y="452247"/>
                </a:lnTo>
                <a:lnTo>
                  <a:pt x="115950" y="413766"/>
                </a:lnTo>
                <a:lnTo>
                  <a:pt x="126237" y="376301"/>
                </a:lnTo>
                <a:lnTo>
                  <a:pt x="148336" y="306197"/>
                </a:lnTo>
                <a:lnTo>
                  <a:pt x="172339" y="242443"/>
                </a:lnTo>
                <a:lnTo>
                  <a:pt x="197612" y="185801"/>
                </a:lnTo>
                <a:lnTo>
                  <a:pt x="223774" y="137160"/>
                </a:lnTo>
                <a:lnTo>
                  <a:pt x="250571" y="97663"/>
                </a:lnTo>
                <a:lnTo>
                  <a:pt x="277622" y="67691"/>
                </a:lnTo>
                <a:lnTo>
                  <a:pt x="310006" y="44831"/>
                </a:lnTo>
                <a:lnTo>
                  <a:pt x="339471" y="38100"/>
                </a:lnTo>
                <a:lnTo>
                  <a:pt x="423286" y="38100"/>
                </a:lnTo>
                <a:lnTo>
                  <a:pt x="417322" y="32893"/>
                </a:lnTo>
                <a:lnTo>
                  <a:pt x="383413" y="10541"/>
                </a:lnTo>
                <a:lnTo>
                  <a:pt x="346963" y="381"/>
                </a:lnTo>
                <a:lnTo>
                  <a:pt x="337566" y="0"/>
                </a:lnTo>
                <a:close/>
              </a:path>
              <a:path w="712469" h="1031875">
                <a:moveTo>
                  <a:pt x="673791" y="916606"/>
                </a:moveTo>
                <a:lnTo>
                  <a:pt x="635706" y="917537"/>
                </a:lnTo>
                <a:lnTo>
                  <a:pt x="636397" y="936879"/>
                </a:lnTo>
                <a:lnTo>
                  <a:pt x="674497" y="935355"/>
                </a:lnTo>
                <a:lnTo>
                  <a:pt x="673791" y="916606"/>
                </a:lnTo>
                <a:close/>
              </a:path>
              <a:path w="712469" h="1031875">
                <a:moveTo>
                  <a:pt x="712088" y="915670"/>
                </a:moveTo>
                <a:lnTo>
                  <a:pt x="673791" y="916606"/>
                </a:lnTo>
                <a:lnTo>
                  <a:pt x="674497" y="935355"/>
                </a:lnTo>
                <a:lnTo>
                  <a:pt x="636397" y="936879"/>
                </a:lnTo>
                <a:lnTo>
                  <a:pt x="702124" y="936879"/>
                </a:lnTo>
                <a:lnTo>
                  <a:pt x="712088" y="915670"/>
                </a:lnTo>
                <a:close/>
              </a:path>
              <a:path w="712469" h="1031875">
                <a:moveTo>
                  <a:pt x="423286" y="38100"/>
                </a:moveTo>
                <a:lnTo>
                  <a:pt x="339471" y="38100"/>
                </a:lnTo>
                <a:lnTo>
                  <a:pt x="345058" y="38481"/>
                </a:lnTo>
                <a:lnTo>
                  <a:pt x="350774" y="39370"/>
                </a:lnTo>
                <a:lnTo>
                  <a:pt x="386969" y="57277"/>
                </a:lnTo>
                <a:lnTo>
                  <a:pt x="419988" y="89789"/>
                </a:lnTo>
                <a:lnTo>
                  <a:pt x="453644" y="138049"/>
                </a:lnTo>
                <a:lnTo>
                  <a:pt x="479679" y="186563"/>
                </a:lnTo>
                <a:lnTo>
                  <a:pt x="504825" y="243205"/>
                </a:lnTo>
                <a:lnTo>
                  <a:pt x="528574" y="306959"/>
                </a:lnTo>
                <a:lnTo>
                  <a:pt x="550799" y="377190"/>
                </a:lnTo>
                <a:lnTo>
                  <a:pt x="561086" y="414528"/>
                </a:lnTo>
                <a:lnTo>
                  <a:pt x="570992" y="453136"/>
                </a:lnTo>
                <a:lnTo>
                  <a:pt x="580389" y="493014"/>
                </a:lnTo>
                <a:lnTo>
                  <a:pt x="589026" y="533908"/>
                </a:lnTo>
                <a:lnTo>
                  <a:pt x="597154" y="575945"/>
                </a:lnTo>
                <a:lnTo>
                  <a:pt x="604774" y="618871"/>
                </a:lnTo>
                <a:lnTo>
                  <a:pt x="611505" y="662559"/>
                </a:lnTo>
                <a:lnTo>
                  <a:pt x="617728" y="707136"/>
                </a:lnTo>
                <a:lnTo>
                  <a:pt x="623062" y="752221"/>
                </a:lnTo>
                <a:lnTo>
                  <a:pt x="627761" y="797941"/>
                </a:lnTo>
                <a:lnTo>
                  <a:pt x="631570" y="844169"/>
                </a:lnTo>
                <a:lnTo>
                  <a:pt x="634745" y="890651"/>
                </a:lnTo>
                <a:lnTo>
                  <a:pt x="635706" y="917537"/>
                </a:lnTo>
                <a:lnTo>
                  <a:pt x="673791" y="916606"/>
                </a:lnTo>
                <a:lnTo>
                  <a:pt x="669480" y="840232"/>
                </a:lnTo>
                <a:lnTo>
                  <a:pt x="665555" y="793496"/>
                </a:lnTo>
                <a:lnTo>
                  <a:pt x="660847" y="747141"/>
                </a:lnTo>
                <a:lnTo>
                  <a:pt x="655377" y="701421"/>
                </a:lnTo>
                <a:lnTo>
                  <a:pt x="649164" y="656336"/>
                </a:lnTo>
                <a:lnTo>
                  <a:pt x="642172" y="611886"/>
                </a:lnTo>
                <a:lnTo>
                  <a:pt x="634545" y="568325"/>
                </a:lnTo>
                <a:lnTo>
                  <a:pt x="626282" y="525653"/>
                </a:lnTo>
                <a:lnTo>
                  <a:pt x="617414" y="483997"/>
                </a:lnTo>
                <a:lnTo>
                  <a:pt x="607949" y="443611"/>
                </a:lnTo>
                <a:lnTo>
                  <a:pt x="597880" y="404241"/>
                </a:lnTo>
                <a:lnTo>
                  <a:pt x="587209" y="366141"/>
                </a:lnTo>
                <a:lnTo>
                  <a:pt x="576199" y="329438"/>
                </a:lnTo>
                <a:lnTo>
                  <a:pt x="552450" y="260350"/>
                </a:lnTo>
                <a:lnTo>
                  <a:pt x="526923" y="197866"/>
                </a:lnTo>
                <a:lnTo>
                  <a:pt x="499872" y="142494"/>
                </a:lnTo>
                <a:lnTo>
                  <a:pt x="471424" y="95123"/>
                </a:lnTo>
                <a:lnTo>
                  <a:pt x="441325" y="56134"/>
                </a:lnTo>
                <a:lnTo>
                  <a:pt x="425323" y="39878"/>
                </a:lnTo>
                <a:lnTo>
                  <a:pt x="42328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12264" y="5760720"/>
            <a:ext cx="979169" cy="114300"/>
          </a:xfrm>
          <a:custGeom>
            <a:avLst/>
            <a:gdLst/>
            <a:ahLst/>
            <a:cxnLst/>
            <a:rect l="l" t="t" r="r" b="b"/>
            <a:pathLst>
              <a:path w="979169" h="114300">
                <a:moveTo>
                  <a:pt x="864743" y="0"/>
                </a:moveTo>
                <a:lnTo>
                  <a:pt x="864743" y="114299"/>
                </a:lnTo>
                <a:lnTo>
                  <a:pt x="940943" y="76199"/>
                </a:lnTo>
                <a:lnTo>
                  <a:pt x="883793" y="76199"/>
                </a:lnTo>
                <a:lnTo>
                  <a:pt x="883793" y="38099"/>
                </a:lnTo>
                <a:lnTo>
                  <a:pt x="940943" y="38099"/>
                </a:lnTo>
                <a:lnTo>
                  <a:pt x="864743" y="0"/>
                </a:lnTo>
                <a:close/>
              </a:path>
              <a:path w="979169" h="114300">
                <a:moveTo>
                  <a:pt x="864743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64743" y="76199"/>
                </a:lnTo>
                <a:lnTo>
                  <a:pt x="864743" y="38099"/>
                </a:lnTo>
                <a:close/>
              </a:path>
              <a:path w="979169" h="114300">
                <a:moveTo>
                  <a:pt x="940943" y="38099"/>
                </a:moveTo>
                <a:lnTo>
                  <a:pt x="883793" y="38099"/>
                </a:lnTo>
                <a:lnTo>
                  <a:pt x="883793" y="76199"/>
                </a:lnTo>
                <a:lnTo>
                  <a:pt x="940943" y="76199"/>
                </a:lnTo>
                <a:lnTo>
                  <a:pt x="979043" y="57149"/>
                </a:lnTo>
                <a:lnTo>
                  <a:pt x="94094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33265" y="5760720"/>
            <a:ext cx="979169" cy="114300"/>
          </a:xfrm>
          <a:custGeom>
            <a:avLst/>
            <a:gdLst/>
            <a:ahLst/>
            <a:cxnLst/>
            <a:rect l="l" t="t" r="r" b="b"/>
            <a:pathLst>
              <a:path w="979170" h="114300">
                <a:moveTo>
                  <a:pt x="864743" y="0"/>
                </a:moveTo>
                <a:lnTo>
                  <a:pt x="864743" y="114299"/>
                </a:lnTo>
                <a:lnTo>
                  <a:pt x="940943" y="76199"/>
                </a:lnTo>
                <a:lnTo>
                  <a:pt x="883793" y="76199"/>
                </a:lnTo>
                <a:lnTo>
                  <a:pt x="883793" y="38099"/>
                </a:lnTo>
                <a:lnTo>
                  <a:pt x="940943" y="38099"/>
                </a:lnTo>
                <a:lnTo>
                  <a:pt x="864743" y="0"/>
                </a:lnTo>
                <a:close/>
              </a:path>
              <a:path w="979170" h="114300">
                <a:moveTo>
                  <a:pt x="864743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64743" y="76199"/>
                </a:lnTo>
                <a:lnTo>
                  <a:pt x="864743" y="38099"/>
                </a:lnTo>
                <a:close/>
              </a:path>
              <a:path w="979170" h="114300">
                <a:moveTo>
                  <a:pt x="940943" y="38099"/>
                </a:moveTo>
                <a:lnTo>
                  <a:pt x="883793" y="38099"/>
                </a:lnTo>
                <a:lnTo>
                  <a:pt x="883793" y="76199"/>
                </a:lnTo>
                <a:lnTo>
                  <a:pt x="940943" y="76199"/>
                </a:lnTo>
                <a:lnTo>
                  <a:pt x="979043" y="57149"/>
                </a:lnTo>
                <a:lnTo>
                  <a:pt x="94094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54267" y="5760720"/>
            <a:ext cx="981075" cy="114300"/>
          </a:xfrm>
          <a:custGeom>
            <a:avLst/>
            <a:gdLst/>
            <a:ahLst/>
            <a:cxnLst/>
            <a:rect l="l" t="t" r="r" b="b"/>
            <a:pathLst>
              <a:path w="981075" h="114300">
                <a:moveTo>
                  <a:pt x="866393" y="0"/>
                </a:moveTo>
                <a:lnTo>
                  <a:pt x="866393" y="114299"/>
                </a:lnTo>
                <a:lnTo>
                  <a:pt x="942593" y="76199"/>
                </a:lnTo>
                <a:lnTo>
                  <a:pt x="885443" y="76199"/>
                </a:lnTo>
                <a:lnTo>
                  <a:pt x="885443" y="38099"/>
                </a:lnTo>
                <a:lnTo>
                  <a:pt x="942593" y="38099"/>
                </a:lnTo>
                <a:lnTo>
                  <a:pt x="866393" y="0"/>
                </a:lnTo>
                <a:close/>
              </a:path>
              <a:path w="981075" h="114300">
                <a:moveTo>
                  <a:pt x="866393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66393" y="76199"/>
                </a:lnTo>
                <a:lnTo>
                  <a:pt x="866393" y="38099"/>
                </a:lnTo>
                <a:close/>
              </a:path>
              <a:path w="981075" h="114300">
                <a:moveTo>
                  <a:pt x="942593" y="38099"/>
                </a:moveTo>
                <a:lnTo>
                  <a:pt x="885443" y="38099"/>
                </a:lnTo>
                <a:lnTo>
                  <a:pt x="885443" y="76199"/>
                </a:lnTo>
                <a:lnTo>
                  <a:pt x="942593" y="76199"/>
                </a:lnTo>
                <a:lnTo>
                  <a:pt x="980693" y="57149"/>
                </a:lnTo>
                <a:lnTo>
                  <a:pt x="94259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54011" y="5385815"/>
            <a:ext cx="904875" cy="862965"/>
          </a:xfrm>
          <a:custGeom>
            <a:avLst/>
            <a:gdLst/>
            <a:ahLst/>
            <a:cxnLst/>
            <a:rect l="l" t="t" r="r" b="b"/>
            <a:pathLst>
              <a:path w="904875" h="862964">
                <a:moveTo>
                  <a:pt x="0" y="431292"/>
                </a:moveTo>
                <a:lnTo>
                  <a:pt x="2653" y="384288"/>
                </a:lnTo>
                <a:lnTo>
                  <a:pt x="10429" y="338752"/>
                </a:lnTo>
                <a:lnTo>
                  <a:pt x="23052" y="294948"/>
                </a:lnTo>
                <a:lnTo>
                  <a:pt x="40246" y="253138"/>
                </a:lnTo>
                <a:lnTo>
                  <a:pt x="61736" y="213585"/>
                </a:lnTo>
                <a:lnTo>
                  <a:pt x="87245" y="176552"/>
                </a:lnTo>
                <a:lnTo>
                  <a:pt x="116500" y="142301"/>
                </a:lnTo>
                <a:lnTo>
                  <a:pt x="149222" y="111095"/>
                </a:lnTo>
                <a:lnTo>
                  <a:pt x="185138" y="83198"/>
                </a:lnTo>
                <a:lnTo>
                  <a:pt x="223971" y="58871"/>
                </a:lnTo>
                <a:lnTo>
                  <a:pt x="265446" y="38378"/>
                </a:lnTo>
                <a:lnTo>
                  <a:pt x="309286" y="21982"/>
                </a:lnTo>
                <a:lnTo>
                  <a:pt x="355217" y="9945"/>
                </a:lnTo>
                <a:lnTo>
                  <a:pt x="402962" y="2530"/>
                </a:lnTo>
                <a:lnTo>
                  <a:pt x="452247" y="0"/>
                </a:lnTo>
                <a:lnTo>
                  <a:pt x="501531" y="2530"/>
                </a:lnTo>
                <a:lnTo>
                  <a:pt x="549276" y="9945"/>
                </a:lnTo>
                <a:lnTo>
                  <a:pt x="595207" y="21982"/>
                </a:lnTo>
                <a:lnTo>
                  <a:pt x="639047" y="38378"/>
                </a:lnTo>
                <a:lnTo>
                  <a:pt x="680522" y="58871"/>
                </a:lnTo>
                <a:lnTo>
                  <a:pt x="719355" y="83198"/>
                </a:lnTo>
                <a:lnTo>
                  <a:pt x="755271" y="111095"/>
                </a:lnTo>
                <a:lnTo>
                  <a:pt x="787993" y="142301"/>
                </a:lnTo>
                <a:lnTo>
                  <a:pt x="817248" y="176552"/>
                </a:lnTo>
                <a:lnTo>
                  <a:pt x="842757" y="213585"/>
                </a:lnTo>
                <a:lnTo>
                  <a:pt x="864247" y="253138"/>
                </a:lnTo>
                <a:lnTo>
                  <a:pt x="881441" y="294948"/>
                </a:lnTo>
                <a:lnTo>
                  <a:pt x="894064" y="338752"/>
                </a:lnTo>
                <a:lnTo>
                  <a:pt x="901840" y="384288"/>
                </a:lnTo>
                <a:lnTo>
                  <a:pt x="904494" y="431292"/>
                </a:lnTo>
                <a:lnTo>
                  <a:pt x="901840" y="478286"/>
                </a:lnTo>
                <a:lnTo>
                  <a:pt x="894064" y="523815"/>
                </a:lnTo>
                <a:lnTo>
                  <a:pt x="881441" y="567615"/>
                </a:lnTo>
                <a:lnTo>
                  <a:pt x="864247" y="609423"/>
                </a:lnTo>
                <a:lnTo>
                  <a:pt x="842757" y="648975"/>
                </a:lnTo>
                <a:lnTo>
                  <a:pt x="817248" y="686009"/>
                </a:lnTo>
                <a:lnTo>
                  <a:pt x="787993" y="720262"/>
                </a:lnTo>
                <a:lnTo>
                  <a:pt x="755271" y="751470"/>
                </a:lnTo>
                <a:lnTo>
                  <a:pt x="719355" y="779371"/>
                </a:lnTo>
                <a:lnTo>
                  <a:pt x="680522" y="803701"/>
                </a:lnTo>
                <a:lnTo>
                  <a:pt x="639047" y="824197"/>
                </a:lnTo>
                <a:lnTo>
                  <a:pt x="595207" y="840596"/>
                </a:lnTo>
                <a:lnTo>
                  <a:pt x="549276" y="852636"/>
                </a:lnTo>
                <a:lnTo>
                  <a:pt x="501531" y="860053"/>
                </a:lnTo>
                <a:lnTo>
                  <a:pt x="452247" y="862584"/>
                </a:lnTo>
                <a:lnTo>
                  <a:pt x="402962" y="860053"/>
                </a:lnTo>
                <a:lnTo>
                  <a:pt x="355217" y="852636"/>
                </a:lnTo>
                <a:lnTo>
                  <a:pt x="309286" y="840596"/>
                </a:lnTo>
                <a:lnTo>
                  <a:pt x="265446" y="824197"/>
                </a:lnTo>
                <a:lnTo>
                  <a:pt x="223971" y="803701"/>
                </a:lnTo>
                <a:lnTo>
                  <a:pt x="185138" y="779371"/>
                </a:lnTo>
                <a:lnTo>
                  <a:pt x="149222" y="751470"/>
                </a:lnTo>
                <a:lnTo>
                  <a:pt x="116500" y="720262"/>
                </a:lnTo>
                <a:lnTo>
                  <a:pt x="87245" y="686009"/>
                </a:lnTo>
                <a:lnTo>
                  <a:pt x="61736" y="648975"/>
                </a:lnTo>
                <a:lnTo>
                  <a:pt x="40246" y="609423"/>
                </a:lnTo>
                <a:lnTo>
                  <a:pt x="23052" y="567615"/>
                </a:lnTo>
                <a:lnTo>
                  <a:pt x="10429" y="523815"/>
                </a:lnTo>
                <a:lnTo>
                  <a:pt x="2653" y="478286"/>
                </a:lnTo>
                <a:lnTo>
                  <a:pt x="0" y="43129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50785" y="4460366"/>
            <a:ext cx="712470" cy="1019810"/>
          </a:xfrm>
          <a:custGeom>
            <a:avLst/>
            <a:gdLst/>
            <a:ahLst/>
            <a:cxnLst/>
            <a:rect l="l" t="t" r="r" b="b"/>
            <a:pathLst>
              <a:path w="712470" h="1019810">
                <a:moveTo>
                  <a:pt x="635680" y="905641"/>
                </a:moveTo>
                <a:lnTo>
                  <a:pt x="597789" y="906525"/>
                </a:lnTo>
                <a:lnTo>
                  <a:pt x="657733" y="1019428"/>
                </a:lnTo>
                <a:lnTo>
                  <a:pt x="702173" y="924940"/>
                </a:lnTo>
                <a:lnTo>
                  <a:pt x="636397" y="924940"/>
                </a:lnTo>
                <a:lnTo>
                  <a:pt x="635680" y="905641"/>
                </a:lnTo>
                <a:close/>
              </a:path>
              <a:path w="712470" h="1019810">
                <a:moveTo>
                  <a:pt x="337566" y="0"/>
                </a:moveTo>
                <a:lnTo>
                  <a:pt x="292354" y="11048"/>
                </a:lnTo>
                <a:lnTo>
                  <a:pt x="259080" y="33019"/>
                </a:lnTo>
                <a:lnTo>
                  <a:pt x="227711" y="64769"/>
                </a:lnTo>
                <a:lnTo>
                  <a:pt x="190754" y="116966"/>
                </a:lnTo>
                <a:lnTo>
                  <a:pt x="163068" y="167766"/>
                </a:lnTo>
                <a:lnTo>
                  <a:pt x="136906" y="225932"/>
                </a:lnTo>
                <a:lnTo>
                  <a:pt x="112268" y="290956"/>
                </a:lnTo>
                <a:lnTo>
                  <a:pt x="89535" y="362076"/>
                </a:lnTo>
                <a:lnTo>
                  <a:pt x="78961" y="399795"/>
                </a:lnTo>
                <a:lnTo>
                  <a:pt x="68930" y="438657"/>
                </a:lnTo>
                <a:lnTo>
                  <a:pt x="59380" y="478789"/>
                </a:lnTo>
                <a:lnTo>
                  <a:pt x="50344" y="520064"/>
                </a:lnTo>
                <a:lnTo>
                  <a:pt x="42097" y="562228"/>
                </a:lnTo>
                <a:lnTo>
                  <a:pt x="34609" y="605281"/>
                </a:lnTo>
                <a:lnTo>
                  <a:pt x="27559" y="648715"/>
                </a:lnTo>
                <a:lnTo>
                  <a:pt x="21274" y="693927"/>
                </a:lnTo>
                <a:lnTo>
                  <a:pt x="15809" y="739266"/>
                </a:lnTo>
                <a:lnTo>
                  <a:pt x="11132" y="784986"/>
                </a:lnTo>
                <a:lnTo>
                  <a:pt x="7195" y="831341"/>
                </a:lnTo>
                <a:lnTo>
                  <a:pt x="4033" y="877950"/>
                </a:lnTo>
                <a:lnTo>
                  <a:pt x="1815" y="923543"/>
                </a:lnTo>
                <a:lnTo>
                  <a:pt x="502" y="971803"/>
                </a:lnTo>
                <a:lnTo>
                  <a:pt x="0" y="1018158"/>
                </a:lnTo>
                <a:lnTo>
                  <a:pt x="38100" y="1018666"/>
                </a:lnTo>
                <a:lnTo>
                  <a:pt x="38621" y="971295"/>
                </a:lnTo>
                <a:lnTo>
                  <a:pt x="39878" y="925448"/>
                </a:lnTo>
                <a:lnTo>
                  <a:pt x="42164" y="879220"/>
                </a:lnTo>
                <a:lnTo>
                  <a:pt x="45212" y="833246"/>
                </a:lnTo>
                <a:lnTo>
                  <a:pt x="49022" y="787653"/>
                </a:lnTo>
                <a:lnTo>
                  <a:pt x="53848" y="742695"/>
                </a:lnTo>
                <a:lnTo>
                  <a:pt x="59182" y="697991"/>
                </a:lnTo>
                <a:lnTo>
                  <a:pt x="65405" y="654049"/>
                </a:lnTo>
                <a:lnTo>
                  <a:pt x="72263" y="610869"/>
                </a:lnTo>
                <a:lnTo>
                  <a:pt x="79756" y="568578"/>
                </a:lnTo>
                <a:lnTo>
                  <a:pt x="87884" y="527049"/>
                </a:lnTo>
                <a:lnTo>
                  <a:pt x="96647" y="486663"/>
                </a:lnTo>
                <a:lnTo>
                  <a:pt x="105918" y="447293"/>
                </a:lnTo>
                <a:lnTo>
                  <a:pt x="115824" y="409193"/>
                </a:lnTo>
                <a:lnTo>
                  <a:pt x="126238" y="372363"/>
                </a:lnTo>
                <a:lnTo>
                  <a:pt x="148336" y="303021"/>
                </a:lnTo>
                <a:lnTo>
                  <a:pt x="172339" y="240029"/>
                </a:lnTo>
                <a:lnTo>
                  <a:pt x="197485" y="184022"/>
                </a:lnTo>
                <a:lnTo>
                  <a:pt x="223774" y="136016"/>
                </a:lnTo>
                <a:lnTo>
                  <a:pt x="250571" y="97027"/>
                </a:lnTo>
                <a:lnTo>
                  <a:pt x="277495" y="67309"/>
                </a:lnTo>
                <a:lnTo>
                  <a:pt x="309753" y="44957"/>
                </a:lnTo>
                <a:lnTo>
                  <a:pt x="339471" y="38099"/>
                </a:lnTo>
                <a:lnTo>
                  <a:pt x="423726" y="38099"/>
                </a:lnTo>
                <a:lnTo>
                  <a:pt x="417195" y="32384"/>
                </a:lnTo>
                <a:lnTo>
                  <a:pt x="383413" y="10540"/>
                </a:lnTo>
                <a:lnTo>
                  <a:pt x="346964" y="380"/>
                </a:lnTo>
                <a:lnTo>
                  <a:pt x="337566" y="0"/>
                </a:lnTo>
                <a:close/>
              </a:path>
              <a:path w="712470" h="1019810">
                <a:moveTo>
                  <a:pt x="673689" y="904754"/>
                </a:moveTo>
                <a:lnTo>
                  <a:pt x="635680" y="905641"/>
                </a:lnTo>
                <a:lnTo>
                  <a:pt x="636397" y="924940"/>
                </a:lnTo>
                <a:lnTo>
                  <a:pt x="674370" y="923543"/>
                </a:lnTo>
                <a:lnTo>
                  <a:pt x="673689" y="904754"/>
                </a:lnTo>
                <a:close/>
              </a:path>
              <a:path w="712470" h="1019810">
                <a:moveTo>
                  <a:pt x="712089" y="903858"/>
                </a:moveTo>
                <a:lnTo>
                  <a:pt x="673689" y="904754"/>
                </a:lnTo>
                <a:lnTo>
                  <a:pt x="674370" y="923543"/>
                </a:lnTo>
                <a:lnTo>
                  <a:pt x="636397" y="924940"/>
                </a:lnTo>
                <a:lnTo>
                  <a:pt x="702173" y="924940"/>
                </a:lnTo>
                <a:lnTo>
                  <a:pt x="712089" y="903858"/>
                </a:lnTo>
                <a:close/>
              </a:path>
              <a:path w="712470" h="1019810">
                <a:moveTo>
                  <a:pt x="423726" y="38099"/>
                </a:moveTo>
                <a:lnTo>
                  <a:pt x="339471" y="38099"/>
                </a:lnTo>
                <a:lnTo>
                  <a:pt x="345059" y="38480"/>
                </a:lnTo>
                <a:lnTo>
                  <a:pt x="350774" y="39369"/>
                </a:lnTo>
                <a:lnTo>
                  <a:pt x="387096" y="57149"/>
                </a:lnTo>
                <a:lnTo>
                  <a:pt x="419989" y="89153"/>
                </a:lnTo>
                <a:lnTo>
                  <a:pt x="453644" y="137032"/>
                </a:lnTo>
                <a:lnTo>
                  <a:pt x="479679" y="184911"/>
                </a:lnTo>
                <a:lnTo>
                  <a:pt x="504825" y="240791"/>
                </a:lnTo>
                <a:lnTo>
                  <a:pt x="528574" y="303783"/>
                </a:lnTo>
                <a:lnTo>
                  <a:pt x="550799" y="373252"/>
                </a:lnTo>
                <a:lnTo>
                  <a:pt x="561213" y="410082"/>
                </a:lnTo>
                <a:lnTo>
                  <a:pt x="571119" y="448309"/>
                </a:lnTo>
                <a:lnTo>
                  <a:pt x="580390" y="487552"/>
                </a:lnTo>
                <a:lnTo>
                  <a:pt x="589026" y="528065"/>
                </a:lnTo>
                <a:lnTo>
                  <a:pt x="597154" y="569594"/>
                </a:lnTo>
                <a:lnTo>
                  <a:pt x="604774" y="612012"/>
                </a:lnTo>
                <a:lnTo>
                  <a:pt x="611505" y="655192"/>
                </a:lnTo>
                <a:lnTo>
                  <a:pt x="617728" y="699261"/>
                </a:lnTo>
                <a:lnTo>
                  <a:pt x="623062" y="743838"/>
                </a:lnTo>
                <a:lnTo>
                  <a:pt x="627761" y="788923"/>
                </a:lnTo>
                <a:lnTo>
                  <a:pt x="631571" y="834516"/>
                </a:lnTo>
                <a:lnTo>
                  <a:pt x="634746" y="880490"/>
                </a:lnTo>
                <a:lnTo>
                  <a:pt x="635680" y="905641"/>
                </a:lnTo>
                <a:lnTo>
                  <a:pt x="673689" y="904754"/>
                </a:lnTo>
                <a:lnTo>
                  <a:pt x="669490" y="830706"/>
                </a:lnTo>
                <a:lnTo>
                  <a:pt x="665554" y="784478"/>
                </a:lnTo>
                <a:lnTo>
                  <a:pt x="660831" y="738631"/>
                </a:lnTo>
                <a:lnTo>
                  <a:pt x="655376" y="693419"/>
                </a:lnTo>
                <a:lnTo>
                  <a:pt x="649123" y="648715"/>
                </a:lnTo>
                <a:lnTo>
                  <a:pt x="642171" y="604900"/>
                </a:lnTo>
                <a:lnTo>
                  <a:pt x="634544" y="561847"/>
                </a:lnTo>
                <a:lnTo>
                  <a:pt x="626281" y="519683"/>
                </a:lnTo>
                <a:lnTo>
                  <a:pt x="617413" y="478535"/>
                </a:lnTo>
                <a:lnTo>
                  <a:pt x="607915" y="438530"/>
                </a:lnTo>
                <a:lnTo>
                  <a:pt x="597753" y="399668"/>
                </a:lnTo>
                <a:lnTo>
                  <a:pt x="587248" y="362076"/>
                </a:lnTo>
                <a:lnTo>
                  <a:pt x="564515" y="290956"/>
                </a:lnTo>
                <a:lnTo>
                  <a:pt x="539877" y="225805"/>
                </a:lnTo>
                <a:lnTo>
                  <a:pt x="513588" y="167385"/>
                </a:lnTo>
                <a:lnTo>
                  <a:pt x="485648" y="116331"/>
                </a:lnTo>
                <a:lnTo>
                  <a:pt x="463931" y="83565"/>
                </a:lnTo>
                <a:lnTo>
                  <a:pt x="433197" y="47116"/>
                </a:lnTo>
                <a:lnTo>
                  <a:pt x="425323" y="39496"/>
                </a:lnTo>
                <a:lnTo>
                  <a:pt x="42372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34021" y="5462778"/>
            <a:ext cx="733425" cy="708660"/>
          </a:xfrm>
          <a:custGeom>
            <a:avLst/>
            <a:gdLst/>
            <a:ahLst/>
            <a:cxnLst/>
            <a:rect l="l" t="t" r="r" b="b"/>
            <a:pathLst>
              <a:path w="733425" h="708660">
                <a:moveTo>
                  <a:pt x="0" y="354330"/>
                </a:moveTo>
                <a:lnTo>
                  <a:pt x="3345" y="306248"/>
                </a:lnTo>
                <a:lnTo>
                  <a:pt x="13091" y="260133"/>
                </a:lnTo>
                <a:lnTo>
                  <a:pt x="28801" y="216407"/>
                </a:lnTo>
                <a:lnTo>
                  <a:pt x="50037" y="175491"/>
                </a:lnTo>
                <a:lnTo>
                  <a:pt x="76365" y="137808"/>
                </a:lnTo>
                <a:lnTo>
                  <a:pt x="107346" y="103779"/>
                </a:lnTo>
                <a:lnTo>
                  <a:pt x="142545" y="73828"/>
                </a:lnTo>
                <a:lnTo>
                  <a:pt x="181525" y="48375"/>
                </a:lnTo>
                <a:lnTo>
                  <a:pt x="223849" y="27844"/>
                </a:lnTo>
                <a:lnTo>
                  <a:pt x="269081" y="12656"/>
                </a:lnTo>
                <a:lnTo>
                  <a:pt x="316784" y="3234"/>
                </a:lnTo>
                <a:lnTo>
                  <a:pt x="366522" y="0"/>
                </a:lnTo>
                <a:lnTo>
                  <a:pt x="416259" y="3234"/>
                </a:lnTo>
                <a:lnTo>
                  <a:pt x="463962" y="12656"/>
                </a:lnTo>
                <a:lnTo>
                  <a:pt x="509194" y="27844"/>
                </a:lnTo>
                <a:lnTo>
                  <a:pt x="551518" y="48375"/>
                </a:lnTo>
                <a:lnTo>
                  <a:pt x="590498" y="73828"/>
                </a:lnTo>
                <a:lnTo>
                  <a:pt x="625697" y="103779"/>
                </a:lnTo>
                <a:lnTo>
                  <a:pt x="656678" y="137808"/>
                </a:lnTo>
                <a:lnTo>
                  <a:pt x="683006" y="175491"/>
                </a:lnTo>
                <a:lnTo>
                  <a:pt x="704242" y="216407"/>
                </a:lnTo>
                <a:lnTo>
                  <a:pt x="719952" y="260133"/>
                </a:lnTo>
                <a:lnTo>
                  <a:pt x="729698" y="306248"/>
                </a:lnTo>
                <a:lnTo>
                  <a:pt x="733044" y="354330"/>
                </a:lnTo>
                <a:lnTo>
                  <a:pt x="729698" y="402411"/>
                </a:lnTo>
                <a:lnTo>
                  <a:pt x="719952" y="448526"/>
                </a:lnTo>
                <a:lnTo>
                  <a:pt x="704242" y="492252"/>
                </a:lnTo>
                <a:lnTo>
                  <a:pt x="683006" y="533168"/>
                </a:lnTo>
                <a:lnTo>
                  <a:pt x="656678" y="570851"/>
                </a:lnTo>
                <a:lnTo>
                  <a:pt x="625697" y="604880"/>
                </a:lnTo>
                <a:lnTo>
                  <a:pt x="590498" y="634831"/>
                </a:lnTo>
                <a:lnTo>
                  <a:pt x="551518" y="660284"/>
                </a:lnTo>
                <a:lnTo>
                  <a:pt x="509194" y="680815"/>
                </a:lnTo>
                <a:lnTo>
                  <a:pt x="463962" y="696003"/>
                </a:lnTo>
                <a:lnTo>
                  <a:pt x="416259" y="705425"/>
                </a:lnTo>
                <a:lnTo>
                  <a:pt x="366522" y="708660"/>
                </a:lnTo>
                <a:lnTo>
                  <a:pt x="316784" y="705425"/>
                </a:lnTo>
                <a:lnTo>
                  <a:pt x="269081" y="696003"/>
                </a:lnTo>
                <a:lnTo>
                  <a:pt x="223849" y="680815"/>
                </a:lnTo>
                <a:lnTo>
                  <a:pt x="181525" y="660284"/>
                </a:lnTo>
                <a:lnTo>
                  <a:pt x="142545" y="634831"/>
                </a:lnTo>
                <a:lnTo>
                  <a:pt x="107346" y="604880"/>
                </a:lnTo>
                <a:lnTo>
                  <a:pt x="76365" y="570851"/>
                </a:lnTo>
                <a:lnTo>
                  <a:pt x="50038" y="533168"/>
                </a:lnTo>
                <a:lnTo>
                  <a:pt x="28801" y="492252"/>
                </a:lnTo>
                <a:lnTo>
                  <a:pt x="13091" y="448526"/>
                </a:lnTo>
                <a:lnTo>
                  <a:pt x="3345" y="402411"/>
                </a:lnTo>
                <a:lnTo>
                  <a:pt x="0" y="35433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262251" y="614426"/>
          <a:ext cx="4719955" cy="411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0"/>
                <a:gridCol w="2350770"/>
              </a:tblGrid>
              <a:tr h="6604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State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50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input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277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00101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0101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277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00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101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001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0010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00101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6"/>
          <p:cNvSpPr txBox="1"/>
          <p:nvPr/>
        </p:nvSpPr>
        <p:spPr>
          <a:xfrm>
            <a:off x="1526794" y="554761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9"/>
          <p:cNvSpPr txBox="1"/>
          <p:nvPr/>
        </p:nvSpPr>
        <p:spPr>
          <a:xfrm>
            <a:off x="3448050" y="554761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12"/>
          <p:cNvSpPr txBox="1"/>
          <p:nvPr/>
        </p:nvSpPr>
        <p:spPr>
          <a:xfrm>
            <a:off x="5369052" y="554761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3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20"/>
          <p:cNvSpPr txBox="1"/>
          <p:nvPr/>
        </p:nvSpPr>
        <p:spPr>
          <a:xfrm>
            <a:off x="7291831" y="554761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4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24"/>
          <p:cNvSpPr txBox="1"/>
          <p:nvPr/>
        </p:nvSpPr>
        <p:spPr>
          <a:xfrm>
            <a:off x="1832355" y="428853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26"/>
          <p:cNvSpPr txBox="1"/>
          <p:nvPr/>
        </p:nvSpPr>
        <p:spPr>
          <a:xfrm>
            <a:off x="2506726" y="536752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28"/>
          <p:cNvSpPr txBox="1"/>
          <p:nvPr/>
        </p:nvSpPr>
        <p:spPr>
          <a:xfrm>
            <a:off x="6336791" y="536016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30"/>
          <p:cNvSpPr txBox="1"/>
          <p:nvPr/>
        </p:nvSpPr>
        <p:spPr>
          <a:xfrm>
            <a:off x="4284217" y="535279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32"/>
          <p:cNvSpPr txBox="1"/>
          <p:nvPr/>
        </p:nvSpPr>
        <p:spPr>
          <a:xfrm>
            <a:off x="7626857" y="4288535"/>
            <a:ext cx="4705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0,1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691895"/>
            <a:ext cx="7776972" cy="52943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90550"/>
            <a:ext cx="8061325" cy="23666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2984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特别说明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4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止状态</a:t>
            </a:r>
            <a:r>
              <a:rPr sz="2400" b="1" spc="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“◎*”表示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98500" marR="5080" lvl="1" indent="-228600" algn="just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某些终止状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态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需要读入一个其它不属于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单词的符号后 才得到相应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单词编码，这表明在识别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词的过程中多 读入了一个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号，所以识别出单词后</a:t>
            </a:r>
            <a:r>
              <a:rPr sz="24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最后多读入的 这个符号</a:t>
            </a:r>
            <a:r>
              <a:rPr sz="2400" b="1" spc="-10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予</a:t>
            </a:r>
            <a:r>
              <a:rPr sz="2400" b="1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2400" b="1" spc="-10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回</a:t>
            </a:r>
            <a:r>
              <a:rPr sz="2400" b="1" dirty="0">
                <a:solidFill>
                  <a:srgbClr val="3803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退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；我们对此类情况的处理是在终态上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“*”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作为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8397" y="3500628"/>
            <a:ext cx="3838955" cy="2019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9495" y="3357371"/>
            <a:ext cx="8241030" cy="2605405"/>
          </a:xfrm>
          <a:prstGeom prst="rect">
            <a:avLst/>
          </a:prstGeom>
          <a:ln w="28955">
            <a:solidFill>
              <a:srgbClr val="80008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4288790" marR="284480">
              <a:lnSpc>
                <a:spcPts val="2750"/>
              </a:lnSpc>
              <a:spcBef>
                <a:spcPts val="65"/>
              </a:spcBef>
            </a:pP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例如：想要识</a:t>
            </a:r>
            <a:r>
              <a:rPr sz="2400" i="1" spc="-10" dirty="0">
                <a:latin typeface="宋体" panose="02010600030101010101" pitchFamily="2" charset="-122"/>
                <a:cs typeface="宋体" panose="02010600030101010101" pitchFamily="2" charset="-122"/>
              </a:rPr>
              <a:t>别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数字</a:t>
            </a: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，输入  “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234a</a:t>
            </a: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94225" marR="742950">
              <a:lnSpc>
                <a:spcPct val="100000"/>
              </a:lnSpc>
              <a:spcBef>
                <a:spcPts val="60"/>
              </a:spcBef>
            </a:pP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读入‘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’：状态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0-&gt;1 </a:t>
            </a: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读入‘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’：状态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94225">
              <a:lnSpc>
                <a:spcPct val="100000"/>
              </a:lnSpc>
            </a:pP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读入‘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’：状态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94225" marR="742950">
              <a:lnSpc>
                <a:spcPct val="100000"/>
              </a:lnSpc>
            </a:pP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读入‘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’：状态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1-&gt;2 </a:t>
            </a: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回退，识别“</a:t>
            </a:r>
            <a:r>
              <a:rPr sz="240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234</a:t>
            </a:r>
            <a:r>
              <a:rPr sz="2400" i="1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23061"/>
            <a:ext cx="6864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词法</a:t>
            </a:r>
            <a:r>
              <a:rPr spc="-15" dirty="0"/>
              <a:t>单元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relop</a:t>
            </a:r>
            <a:r>
              <a:rPr spc="-20" dirty="0"/>
              <a:t>的</a:t>
            </a:r>
            <a:r>
              <a:rPr spc="-5" dirty="0"/>
              <a:t>状</a:t>
            </a:r>
            <a:r>
              <a:rPr spc="-20" dirty="0"/>
              <a:t>态</a:t>
            </a:r>
            <a:r>
              <a:rPr spc="-5" dirty="0"/>
              <a:t>转</a:t>
            </a:r>
            <a:r>
              <a:rPr spc="-20" dirty="0"/>
              <a:t>换图</a:t>
            </a:r>
            <a:endParaRPr spc="-20" dirty="0"/>
          </a:p>
        </p:txBody>
      </p:sp>
      <p:sp>
        <p:nvSpPr>
          <p:cNvPr id="3" name="object 3"/>
          <p:cNvSpPr/>
          <p:nvPr/>
        </p:nvSpPr>
        <p:spPr>
          <a:xfrm>
            <a:off x="1219200" y="1436369"/>
            <a:ext cx="6705600" cy="47388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2779"/>
            <a:ext cx="6181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无符</a:t>
            </a:r>
            <a:r>
              <a:rPr spc="-15" dirty="0"/>
              <a:t>号</a:t>
            </a:r>
            <a:r>
              <a:rPr spc="-20" dirty="0"/>
              <a:t>数</a:t>
            </a:r>
            <a:r>
              <a:rPr spc="-10" dirty="0"/>
              <a:t>字</a:t>
            </a:r>
            <a:r>
              <a:rPr spc="-15" dirty="0"/>
              <a:t>的</a:t>
            </a:r>
            <a:r>
              <a:rPr spc="-20" dirty="0"/>
              <a:t>状</a:t>
            </a:r>
            <a:r>
              <a:rPr spc="-10" dirty="0"/>
              <a:t>态</a:t>
            </a:r>
            <a:r>
              <a:rPr spc="-15" dirty="0"/>
              <a:t>转</a:t>
            </a:r>
            <a:r>
              <a:rPr spc="-20" dirty="0"/>
              <a:t>换图</a:t>
            </a:r>
            <a:endParaRPr spc="-20" dirty="0"/>
          </a:p>
        </p:txBody>
      </p:sp>
      <p:sp>
        <p:nvSpPr>
          <p:cNvPr id="3" name="object 3"/>
          <p:cNvSpPr/>
          <p:nvPr/>
        </p:nvSpPr>
        <p:spPr>
          <a:xfrm>
            <a:off x="228600" y="1981200"/>
            <a:ext cx="8682228" cy="21244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2779"/>
            <a:ext cx="5062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空白</a:t>
            </a:r>
            <a:r>
              <a:rPr spc="-15" dirty="0"/>
              <a:t>符</a:t>
            </a:r>
            <a:r>
              <a:rPr spc="-20" dirty="0"/>
              <a:t>的</a:t>
            </a:r>
            <a:r>
              <a:rPr spc="-10" dirty="0"/>
              <a:t>状</a:t>
            </a:r>
            <a:r>
              <a:rPr spc="-15" dirty="0"/>
              <a:t>态</a:t>
            </a:r>
            <a:r>
              <a:rPr spc="-20" dirty="0"/>
              <a:t>转</a:t>
            </a:r>
            <a:r>
              <a:rPr spc="-10" dirty="0"/>
              <a:t>换</a:t>
            </a:r>
            <a:r>
              <a:rPr spc="-20" dirty="0"/>
              <a:t>图</a:t>
            </a:r>
            <a:endParaRPr spc="-20" dirty="0"/>
          </a:p>
        </p:txBody>
      </p:sp>
      <p:sp>
        <p:nvSpPr>
          <p:cNvPr id="3" name="object 3"/>
          <p:cNvSpPr/>
          <p:nvPr/>
        </p:nvSpPr>
        <p:spPr>
          <a:xfrm>
            <a:off x="762000" y="2129027"/>
            <a:ext cx="6934200" cy="18143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86892"/>
            <a:ext cx="2875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标识符和关</a:t>
            </a:r>
            <a:r>
              <a:rPr sz="3200" spc="-5" dirty="0"/>
              <a:t>键</a:t>
            </a:r>
            <a:r>
              <a:rPr sz="3200" spc="-15" dirty="0"/>
              <a:t>字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59103"/>
            <a:ext cx="7858759" cy="22688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33B8F"/>
              </a:buClr>
              <a:buSzPct val="79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从词法分析的角度看，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键字是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识符的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部分</a:t>
            </a:r>
            <a:endParaRPr sz="2800" b="1" spc="-1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33B8F"/>
              </a:buClr>
              <a:buSzPct val="79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以C语言为例：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58420" lvl="1" indent="-285750">
              <a:lnSpc>
                <a:spcPts val="2690"/>
              </a:lnSpc>
              <a:spcBef>
                <a:spcPts val="820"/>
              </a:spcBef>
              <a:buClr>
                <a:srgbClr val="0570B9"/>
              </a:buClr>
              <a:buSzPct val="69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标识符是由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母或下划线开头，后跟若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干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个字母、数 字或下划线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lr>
                <a:srgbClr val="0570B9"/>
              </a:buClr>
              <a:buSzPct val="69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关键字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while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15086"/>
            <a:ext cx="5379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方法一：识别关键字（</a:t>
            </a:r>
            <a:r>
              <a:rPr sz="2800" spc="25" dirty="0"/>
              <a:t>以</a:t>
            </a:r>
            <a:r>
              <a:rPr sz="2800" spc="-5" dirty="0"/>
              <a:t>if为</a:t>
            </a:r>
            <a:r>
              <a:rPr sz="2800" spc="-10" dirty="0"/>
              <a:t>例）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16330" y="1629155"/>
            <a:ext cx="6556247" cy="452551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86892"/>
            <a:ext cx="3282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方法二：关</a:t>
            </a:r>
            <a:r>
              <a:rPr sz="3200" spc="-5" dirty="0"/>
              <a:t>键</a:t>
            </a:r>
            <a:r>
              <a:rPr sz="3200" spc="-15" dirty="0"/>
              <a:t>字表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44142"/>
            <a:ext cx="7973059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04609F"/>
              </a:buClr>
              <a:buSzPct val="70000"/>
              <a:buFont typeface="Wingdings" panose="05000000000000000000"/>
              <a:buChar char="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对给定语言的所有关键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，先构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造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一张符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表进 行存储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marR="5080" indent="-457200">
              <a:lnSpc>
                <a:spcPct val="100000"/>
              </a:lnSpc>
              <a:spcBef>
                <a:spcPts val="670"/>
              </a:spcBef>
              <a:buClr>
                <a:srgbClr val="04609F"/>
              </a:buClr>
              <a:buSzPct val="70000"/>
              <a:buFont typeface="Wingdings" panose="05000000000000000000"/>
              <a:buChar char="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对所有的标识符和关键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，先统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按标识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的转 移图进行识别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04609F"/>
              </a:buClr>
              <a:buSzPct val="70000"/>
              <a:buFont typeface="Wingdings" panose="05000000000000000000"/>
              <a:buChar char="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识别完成后，进一步查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，看是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是关键字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6892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03" y="1450847"/>
            <a:ext cx="7988046" cy="48341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16" y="694944"/>
            <a:ext cx="6087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pc="-20" dirty="0"/>
              <a:t>和关</a:t>
            </a:r>
            <a:r>
              <a:rPr spc="-10" dirty="0"/>
              <a:t>键</a:t>
            </a:r>
            <a:r>
              <a:rPr spc="-20" dirty="0"/>
              <a:t>字</a:t>
            </a:r>
            <a:r>
              <a:rPr spc="0" dirty="0"/>
              <a:t>的</a:t>
            </a:r>
            <a:r>
              <a:rPr spc="-20" dirty="0"/>
              <a:t>状</a:t>
            </a:r>
            <a:r>
              <a:rPr spc="-10" dirty="0"/>
              <a:t>态</a:t>
            </a:r>
            <a:r>
              <a:rPr spc="-15" dirty="0"/>
              <a:t>转</a:t>
            </a:r>
            <a:r>
              <a:rPr spc="-20" dirty="0"/>
              <a:t>换图</a:t>
            </a:r>
            <a:endParaRPr spc="-20" dirty="0"/>
          </a:p>
        </p:txBody>
      </p:sp>
      <p:sp>
        <p:nvSpPr>
          <p:cNvPr id="3" name="object 3"/>
          <p:cNvSpPr/>
          <p:nvPr/>
        </p:nvSpPr>
        <p:spPr>
          <a:xfrm>
            <a:off x="395477" y="2420873"/>
            <a:ext cx="8584692" cy="14523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43127"/>
            <a:ext cx="7930896" cy="56037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557527"/>
            <a:ext cx="7626096" cy="452551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1412747"/>
            <a:ext cx="8229600" cy="30739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4646" y="1357122"/>
            <a:ext cx="5358384" cy="378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590" y="740918"/>
            <a:ext cx="5409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relop</a:t>
            </a:r>
            <a:r>
              <a:rPr sz="3200" spc="-15" dirty="0"/>
              <a:t>的状态转</a:t>
            </a:r>
            <a:r>
              <a:rPr sz="3200" spc="-5" dirty="0"/>
              <a:t>换</a:t>
            </a:r>
            <a:r>
              <a:rPr sz="3200" spc="-15" dirty="0"/>
              <a:t>图的</a:t>
            </a:r>
            <a:r>
              <a:rPr sz="3200" spc="-5" dirty="0"/>
              <a:t>概</a:t>
            </a:r>
            <a:r>
              <a:rPr sz="3200" spc="-15" dirty="0"/>
              <a:t>要</a:t>
            </a:r>
            <a:r>
              <a:rPr sz="3200" spc="-5" dirty="0"/>
              <a:t>实</a:t>
            </a:r>
            <a:r>
              <a:rPr sz="3200" spc="-15" dirty="0"/>
              <a:t>现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12"/>
          <p:cNvSpPr txBox="1"/>
          <p:nvPr/>
        </p:nvSpPr>
        <p:spPr>
          <a:xfrm>
            <a:off x="221741" y="1467358"/>
            <a:ext cx="3693160" cy="12306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TOKEN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getRelop( ){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 marR="5080">
              <a:lnSpc>
                <a:spcPct val="110000"/>
              </a:lnSpc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TOKEN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retToken =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new(RELOP); 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while(1)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 b="1" dirty="0">
              <a:latin typeface="Times New Roman" panose="02020603050405020304"/>
              <a:cs typeface="Times New Roman" panose="02020603050405020304"/>
            </a:endParaRPr>
          </a:p>
          <a:p>
            <a:pPr marL="241300" marR="5080">
              <a:lnSpc>
                <a:spcPct val="110000"/>
              </a:lnSpc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switch(state)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14"/>
          <p:cNvSpPr txBox="1"/>
          <p:nvPr/>
        </p:nvSpPr>
        <p:spPr>
          <a:xfrm>
            <a:off x="1136141" y="2701797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8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0: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31"/>
          <p:cNvSpPr txBox="1"/>
          <p:nvPr/>
        </p:nvSpPr>
        <p:spPr>
          <a:xfrm>
            <a:off x="2050542" y="2674365"/>
            <a:ext cx="2667635" cy="18364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c =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nextChar();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if ( c == 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‘&lt;’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) state =</a:t>
            </a:r>
            <a:r>
              <a:rPr sz="18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1;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10000"/>
              </a:lnSpc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else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if ( c == 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‘=’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) state =</a:t>
            </a:r>
            <a:r>
              <a:rPr sz="18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5; 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else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if ( c == 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‘&gt;’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) state =</a:t>
            </a:r>
            <a:r>
              <a:rPr sz="18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6;  else </a:t>
            </a:r>
            <a:r>
              <a:rPr sz="18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fail( </a:t>
            </a:r>
            <a:r>
              <a:rPr sz="1800" b="1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b="1" spc="-10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22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break;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42"/>
          <p:cNvSpPr txBox="1"/>
          <p:nvPr/>
        </p:nvSpPr>
        <p:spPr>
          <a:xfrm>
            <a:off x="5708396" y="5116067"/>
            <a:ext cx="1848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return(retToken)</a:t>
            </a:r>
            <a:r>
              <a:rPr sz="1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44"/>
          <p:cNvSpPr txBox="1"/>
          <p:nvPr/>
        </p:nvSpPr>
        <p:spPr>
          <a:xfrm>
            <a:off x="1136141" y="4485132"/>
            <a:ext cx="4385945" cy="12325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case 1: . .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...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case 8: </a:t>
            </a:r>
            <a:r>
              <a:rPr sz="18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retract( )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; retToken.attribute =</a:t>
            </a:r>
            <a:r>
              <a:rPr sz="18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47"/>
          <p:cNvSpPr txBox="1"/>
          <p:nvPr/>
        </p:nvSpPr>
        <p:spPr>
          <a:xfrm>
            <a:off x="221741" y="5692140"/>
            <a:ext cx="458470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2779"/>
            <a:ext cx="3942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匹配</a:t>
            </a:r>
            <a:r>
              <a:rPr spc="-15" dirty="0"/>
              <a:t>失</a:t>
            </a:r>
            <a:r>
              <a:rPr spc="-20" dirty="0"/>
              <a:t>败</a:t>
            </a:r>
            <a:r>
              <a:rPr spc="-10" dirty="0"/>
              <a:t>的</a:t>
            </a:r>
            <a:r>
              <a:rPr spc="-15" dirty="0"/>
              <a:t>处</a:t>
            </a:r>
            <a:r>
              <a:rPr spc="-20" dirty="0"/>
              <a:t>理</a:t>
            </a:r>
            <a:endParaRPr spc="-20" dirty="0"/>
          </a:p>
        </p:txBody>
      </p:sp>
      <p:sp>
        <p:nvSpPr>
          <p:cNvPr id="22" name="object 9"/>
          <p:cNvSpPr txBox="1"/>
          <p:nvPr/>
        </p:nvSpPr>
        <p:spPr>
          <a:xfrm>
            <a:off x="535940" y="1533347"/>
            <a:ext cx="5191760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2727960">
              <a:lnSpc>
                <a:spcPct val="110000"/>
              </a:lnSpc>
              <a:spcBef>
                <a:spcPts val="10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int state = 0, start =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0;  </a:t>
            </a:r>
            <a:endParaRPr sz="2000" b="1" spc="-5" dirty="0">
              <a:latin typeface="Times New Roman" panose="02020603050405020304"/>
              <a:cs typeface="Times New Roman" panose="02020603050405020304"/>
            </a:endParaRPr>
          </a:p>
          <a:p>
            <a:pPr marL="12700" marR="2727960">
              <a:lnSpc>
                <a:spcPct val="110000"/>
              </a:lnSpc>
              <a:spcBef>
                <a:spcPts val="10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int fail(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30200" marR="5080" indent="-318135">
              <a:lnSpc>
                <a:spcPct val="110000"/>
              </a:lnSpc>
              <a:tabLst>
                <a:tab pos="365760" algn="l"/>
                <a:tab pos="2051685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{		start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state;	forward = lexeme beginning;  switch (start)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1044194" y="2874466"/>
            <a:ext cx="75120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0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0: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0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9: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13"/>
          <p:cNvSpPr txBox="1"/>
          <p:nvPr/>
        </p:nvSpPr>
        <p:spPr>
          <a:xfrm>
            <a:off x="1959982" y="2874466"/>
            <a:ext cx="19234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start = 9; break;  start = 12;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break;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1"/>
          <p:cNvSpPr txBox="1"/>
          <p:nvPr/>
        </p:nvSpPr>
        <p:spPr>
          <a:xfrm>
            <a:off x="535940" y="3545311"/>
            <a:ext cx="3687445" cy="23723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p>
            <a:pPr marL="520700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case 12: start = 22;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break;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20700" marR="5080">
              <a:lnSpc>
                <a:spcPct val="110000"/>
              </a:lnSpc>
              <a:tabLst>
                <a:tab pos="155448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case 22: start = 25; break;  case 25: recover( ); break;  default:	/* compiler error</a:t>
            </a: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*/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302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302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start;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9594" y="3386281"/>
            <a:ext cx="21907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dirty="0">
                <a:latin typeface="Arial" panose="020B0604020202020204"/>
                <a:cs typeface="Arial" panose="020B0604020202020204"/>
              </a:rPr>
              <a:t>=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2994" y="3386281"/>
            <a:ext cx="20891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dirty="0">
                <a:latin typeface="Arial" panose="020B0604020202020204"/>
                <a:cs typeface="Arial" panose="020B0604020202020204"/>
              </a:rPr>
              <a:t>8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6394" y="3386281"/>
            <a:ext cx="20891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dirty="0">
                <a:latin typeface="Arial" panose="020B0604020202020204"/>
                <a:cs typeface="Arial" panose="020B0604020202020204"/>
              </a:rPr>
              <a:t>0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9794" y="3386281"/>
            <a:ext cx="10477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dirty="0">
                <a:latin typeface="Arial" panose="020B0604020202020204"/>
                <a:cs typeface="Arial" panose="020B0604020202020204"/>
              </a:rPr>
              <a:t>;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6194" y="3386281"/>
            <a:ext cx="20891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dirty="0">
                <a:latin typeface="Arial" panose="020B0604020202020204"/>
                <a:cs typeface="Arial" panose="020B0604020202020204"/>
              </a:rPr>
              <a:t>e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539" y="3386281"/>
            <a:ext cx="20891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dirty="0">
                <a:latin typeface="Arial" panose="020B0604020202020204"/>
                <a:cs typeface="Arial" panose="020B0604020202020204"/>
              </a:rPr>
              <a:t>n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" y="3386281"/>
            <a:ext cx="8382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spc="-5" dirty="0">
                <a:latin typeface="Arial" panose="020B0604020202020204"/>
                <a:cs typeface="Arial" panose="020B0604020202020204"/>
              </a:rPr>
              <a:t>i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40" y="3386281"/>
            <a:ext cx="20891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dirty="0">
                <a:latin typeface="Arial" panose="020B0604020202020204"/>
                <a:cs typeface="Arial" panose="020B0604020202020204"/>
              </a:rPr>
              <a:t>L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9594" y="3386281"/>
            <a:ext cx="21907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dirty="0">
                <a:solidFill>
                  <a:srgbClr val="4F81BC"/>
                </a:solidFill>
                <a:latin typeface="Arial" panose="020B0604020202020204"/>
                <a:cs typeface="Arial" panose="020B0604020202020204"/>
              </a:rPr>
              <a:t>=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9794" y="3386281"/>
            <a:ext cx="10477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dirty="0">
                <a:solidFill>
                  <a:srgbClr val="4F81B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47182" y="3134105"/>
          <a:ext cx="3256915" cy="22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975360"/>
                <a:gridCol w="1537970"/>
              </a:tblGrid>
              <a:tr h="55499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950" dirty="0">
                          <a:latin typeface="Symbol" panose="05050102010706020507"/>
                          <a:cs typeface="Symbol" panose="05050102010706020507"/>
                        </a:rPr>
                        <a:t></a:t>
                      </a:r>
                      <a:r>
                        <a:rPr sz="29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950" spc="-5" dirty="0">
                          <a:latin typeface="Arial" panose="020B0604020202020204"/>
                          <a:cs typeface="Arial" panose="020B0604020202020204"/>
                        </a:rPr>
                        <a:t>id,</a:t>
                      </a:r>
                      <a:endParaRPr sz="2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950" spc="-5" dirty="0">
                          <a:latin typeface="Arial" panose="020B0604020202020204"/>
                          <a:cs typeface="Arial" panose="020B0604020202020204"/>
                        </a:rPr>
                        <a:t>‘Line’</a:t>
                      </a:r>
                      <a:r>
                        <a:rPr sz="2950" spc="-5" dirty="0">
                          <a:latin typeface="Symbol" panose="05050102010706020507"/>
                          <a:cs typeface="Symbol" panose="05050102010706020507"/>
                        </a:rPr>
                        <a:t></a:t>
                      </a:r>
                      <a:endParaRPr sz="29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</a:tr>
              <a:tr h="56515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950" dirty="0">
                          <a:latin typeface="Symbol" panose="05050102010706020507"/>
                          <a:cs typeface="Symbol" panose="05050102010706020507"/>
                        </a:rPr>
                        <a:t></a:t>
                      </a:r>
                      <a:r>
                        <a:rPr sz="295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950" dirty="0">
                          <a:latin typeface="Arial" panose="020B0604020202020204"/>
                          <a:cs typeface="Arial" panose="020B0604020202020204"/>
                        </a:rPr>
                        <a:t>=,</a:t>
                      </a:r>
                      <a:endParaRPr sz="2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950" spc="-5" dirty="0">
                          <a:latin typeface="Symbol" panose="05050102010706020507"/>
                          <a:cs typeface="Symbol" panose="05050102010706020507"/>
                        </a:rPr>
                        <a:t></a:t>
                      </a:r>
                      <a:endParaRPr sz="29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950" dirty="0">
                          <a:latin typeface="Symbol" panose="05050102010706020507"/>
                          <a:cs typeface="Symbol" panose="05050102010706020507"/>
                        </a:rPr>
                        <a:t></a:t>
                      </a:r>
                      <a:endParaRPr sz="29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563245">
                <a:tc gridSpan="3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950" dirty="0">
                          <a:latin typeface="Symbol" panose="05050102010706020507"/>
                          <a:cs typeface="Symbol" panose="05050102010706020507"/>
                        </a:rPr>
                        <a:t></a:t>
                      </a:r>
                      <a:r>
                        <a:rPr sz="29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950" dirty="0">
                          <a:latin typeface="Arial" panose="020B0604020202020204"/>
                          <a:cs typeface="Arial" panose="020B0604020202020204"/>
                        </a:rPr>
                        <a:t>num,</a:t>
                      </a:r>
                      <a:r>
                        <a:rPr sz="2950" spc="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950" spc="-5" dirty="0">
                          <a:latin typeface="Arial" panose="020B0604020202020204"/>
                          <a:cs typeface="Arial" panose="020B0604020202020204"/>
                        </a:rPr>
                        <a:t>‘80’</a:t>
                      </a:r>
                      <a:r>
                        <a:rPr sz="2950" spc="-5" dirty="0">
                          <a:latin typeface="Symbol" panose="05050102010706020507"/>
                          <a:cs typeface="Symbol" panose="05050102010706020507"/>
                        </a:rPr>
                        <a:t></a:t>
                      </a:r>
                      <a:endParaRPr sz="29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4991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950" dirty="0">
                          <a:latin typeface="Symbol" panose="05050102010706020507"/>
                          <a:cs typeface="Symbol" panose="05050102010706020507"/>
                        </a:rPr>
                        <a:t></a:t>
                      </a:r>
                      <a:r>
                        <a:rPr sz="2950" spc="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950" dirty="0">
                          <a:latin typeface="Arial" panose="020B0604020202020204"/>
                          <a:cs typeface="Arial" panose="020B0604020202020204"/>
                        </a:rPr>
                        <a:t>;,</a:t>
                      </a:r>
                      <a:endParaRPr sz="2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950" dirty="0">
                          <a:latin typeface="Symbol" panose="05050102010706020507"/>
                          <a:cs typeface="Symbol" panose="05050102010706020507"/>
                        </a:rPr>
                        <a:t></a:t>
                      </a:r>
                      <a:endParaRPr sz="29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406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950" dirty="0">
                          <a:latin typeface="Symbol" panose="05050102010706020507"/>
                          <a:cs typeface="Symbol" panose="05050102010706020507"/>
                        </a:rPr>
                        <a:t></a:t>
                      </a:r>
                      <a:endParaRPr sz="29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339594" y="3386281"/>
            <a:ext cx="21907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dirty="0">
                <a:latin typeface="Arial" panose="020B0604020202020204"/>
                <a:cs typeface="Arial" panose="020B0604020202020204"/>
              </a:rPr>
              <a:t>=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9794" y="3386281"/>
            <a:ext cx="10477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0"/>
              </a:lnSpc>
            </a:pPr>
            <a:r>
              <a:rPr sz="295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;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9728" y="3310128"/>
          <a:ext cx="4282440" cy="55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461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950" dirty="0">
                          <a:latin typeface="Arial" panose="020B0604020202020204"/>
                          <a:cs typeface="Arial" panose="020B0604020202020204"/>
                        </a:rPr>
                        <a:t>L</a:t>
                      </a:r>
                      <a:endParaRPr sz="2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1F487C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950" dirty="0"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endParaRPr sz="2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1F487C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95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endParaRPr sz="2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1F487C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950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2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1F487C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950" dirty="0"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endParaRPr sz="2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1F487C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950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2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1F487C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95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1F487C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950" dirty="0">
                          <a:latin typeface="Arial" panose="020B0604020202020204"/>
                          <a:cs typeface="Arial" panose="020B0604020202020204"/>
                        </a:rPr>
                        <a:t>;</a:t>
                      </a:r>
                      <a:endParaRPr sz="295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1F487C"/>
                      </a:solidFill>
                      <a:prstDash val="solid"/>
                    </a:lnR>
                    <a:lnT w="12700">
                      <a:solidFill>
                        <a:srgbClr val="1F487C"/>
                      </a:solidFill>
                      <a:prstDash val="solid"/>
                    </a:lnT>
                    <a:lnB w="12700">
                      <a:solidFill>
                        <a:srgbClr val="1F487C"/>
                      </a:solidFill>
                      <a:prstDash val="solid"/>
                    </a:lnB>
                    <a:solidFill>
                      <a:srgbClr val="F4EF9A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59461" y="2621660"/>
            <a:ext cx="906144" cy="523875"/>
          </a:xfrm>
          <a:prstGeom prst="rect">
            <a:avLst/>
          </a:prstGeom>
          <a:ln w="9906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6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0409" y="2446401"/>
            <a:ext cx="941069" cy="54800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65"/>
              </a:spcBef>
            </a:pPr>
            <a:r>
              <a:rPr sz="295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endParaRPr sz="2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51553" y="5660897"/>
            <a:ext cx="4535805" cy="505459"/>
          </a:xfrm>
          <a:prstGeom prst="rect">
            <a:avLst/>
          </a:prstGeom>
          <a:solidFill>
            <a:srgbClr val="CCFFCC"/>
          </a:solidFill>
          <a:ln w="3175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420"/>
              </a:spcBef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单词种别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单词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身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值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object 39"/>
          <p:cNvSpPr txBox="1"/>
          <p:nvPr/>
        </p:nvSpPr>
        <p:spPr>
          <a:xfrm>
            <a:off x="794766" y="528827"/>
            <a:ext cx="69608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词法单元是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元组</a:t>
            </a:r>
            <a:r>
              <a:rPr sz="2400" b="1" spc="-5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&lt;token-name,</a:t>
            </a:r>
            <a:r>
              <a:rPr sz="24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attribute-value</a:t>
            </a:r>
            <a:r>
              <a:rPr sz="24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&gt;,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(token-name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分析时称</a:t>
            </a:r>
            <a:r>
              <a:rPr sz="24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终结符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，也</a:t>
            </a:r>
            <a:r>
              <a:rPr sz="24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称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token-class;  attribute-value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也称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lexeme)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4623"/>
            <a:ext cx="323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单词的种类</a:t>
            </a:r>
            <a:r>
              <a:rPr sz="3600" spc="-10" dirty="0"/>
              <a:t>和</a:t>
            </a:r>
            <a:r>
              <a:rPr sz="3600" spc="-15" dirty="0"/>
              <a:t>值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40634"/>
            <a:ext cx="7842884" cy="368871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程序语言单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词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的分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031875" indent="-619125">
              <a:lnSpc>
                <a:spcPct val="100000"/>
              </a:lnSpc>
              <a:spcBef>
                <a:spcPts val="1315"/>
              </a:spcBef>
              <a:buFont typeface="Wingdings" panose="05000000000000000000"/>
              <a:buChar char=""/>
              <a:tabLst>
                <a:tab pos="1031875" algn="l"/>
                <a:tab pos="103251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关键字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保留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26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字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)：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如while,</a:t>
            </a:r>
            <a:r>
              <a:rPr sz="26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if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indent="-457200">
              <a:lnSpc>
                <a:spcPct val="100000"/>
              </a:lnSpc>
              <a:spcBef>
                <a:spcPts val="1790"/>
              </a:spcBef>
              <a:buFont typeface="Wingdings" panose="05000000000000000000"/>
              <a:buChar char=""/>
              <a:tabLst>
                <a:tab pos="869315" algn="l"/>
                <a:tab pos="8699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标识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符：用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表示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各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名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字，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名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数组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名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indent="-457200">
              <a:lnSpc>
                <a:spcPct val="100000"/>
              </a:lnSpc>
              <a:spcBef>
                <a:spcPts val="1560"/>
              </a:spcBef>
              <a:buFont typeface="Wingdings" panose="05000000000000000000"/>
              <a:buChar char=""/>
              <a:tabLst>
                <a:tab pos="869315" algn="l"/>
                <a:tab pos="8699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常数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：各种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型的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常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600" b="1" spc="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256，3.14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indent="-457200">
              <a:lnSpc>
                <a:spcPct val="100000"/>
              </a:lnSpc>
              <a:spcBef>
                <a:spcPts val="1560"/>
              </a:spcBef>
              <a:buFont typeface="Wingdings" panose="05000000000000000000"/>
              <a:buChar char=""/>
              <a:tabLst>
                <a:tab pos="869315" algn="l"/>
                <a:tab pos="8699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运算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符：如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，＋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2600" b="1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sz="26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等等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indent="-457200">
              <a:lnSpc>
                <a:spcPct val="100000"/>
              </a:lnSpc>
              <a:spcBef>
                <a:spcPts val="1560"/>
              </a:spcBef>
              <a:buFont typeface="Wingdings" panose="05000000000000000000"/>
              <a:buChar char=""/>
              <a:tabLst>
                <a:tab pos="869315" algn="l"/>
                <a:tab pos="8699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分界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符：如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逗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号，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冒号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9691" y="560577"/>
            <a:ext cx="2875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单词的输出</a:t>
            </a:r>
            <a:r>
              <a:rPr sz="3200" spc="-5" dirty="0"/>
              <a:t>形</a:t>
            </a:r>
            <a:r>
              <a:rPr sz="3200" spc="-15" dirty="0"/>
              <a:t>式</a:t>
            </a:r>
            <a:endParaRPr sz="3200"/>
          </a:p>
        </p:txBody>
      </p:sp>
      <p:sp>
        <p:nvSpPr>
          <p:cNvPr id="11" name="object 9"/>
          <p:cNvSpPr txBox="1"/>
          <p:nvPr/>
        </p:nvSpPr>
        <p:spPr>
          <a:xfrm>
            <a:off x="439166" y="1151382"/>
            <a:ext cx="8359140" cy="442595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p>
            <a:pPr marL="412750" indent="-285750">
              <a:lnSpc>
                <a:spcPct val="100000"/>
              </a:lnSpc>
              <a:spcBef>
                <a:spcPts val="1410"/>
              </a:spcBef>
              <a:buClr>
                <a:srgbClr val="033B8F"/>
              </a:buClr>
              <a:buSzPct val="79000"/>
              <a:buFont typeface="Wingdings" panose="05000000000000000000"/>
              <a:buChar char=""/>
              <a:tabLst>
                <a:tab pos="4127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输出形式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dirty="0">
                <a:solidFill>
                  <a:srgbClr val="CC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</a:t>
            </a:r>
            <a:r>
              <a:rPr sz="2400" b="1" spc="-5" dirty="0">
                <a:solidFill>
                  <a:srgbClr val="CC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词符</a:t>
            </a:r>
            <a:r>
              <a:rPr sz="2400" b="1" dirty="0">
                <a:solidFill>
                  <a:srgbClr val="CC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通常表示成如下的二元式：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&lt;token-name,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attribute-value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单词种别，单词自身的值）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12750" marR="102235" indent="-285750">
              <a:lnSpc>
                <a:spcPct val="100000"/>
              </a:lnSpc>
              <a:spcBef>
                <a:spcPts val="705"/>
              </a:spcBef>
            </a:pPr>
            <a:r>
              <a:rPr sz="2400" b="1" spc="-10" dirty="0">
                <a:solidFill>
                  <a:srgbClr val="CC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1、单词</a:t>
            </a:r>
            <a:r>
              <a:rPr sz="2400" b="1" dirty="0">
                <a:solidFill>
                  <a:srgbClr val="CC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400" b="1" spc="0" dirty="0">
                <a:solidFill>
                  <a:srgbClr val="CC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别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：即单词的种类。为了处理方便，通常让每种单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词对应一个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整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数码，可以最大限度地将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每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个单词区别开来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 marR="191770" lvl="1" indent="-2286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812800" algn="l"/>
              </a:tabLst>
            </a:pPr>
            <a:r>
              <a:rPr sz="24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关键字（保</a:t>
            </a:r>
            <a:r>
              <a:rPr sz="2400" b="1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留</a:t>
            </a:r>
            <a:r>
              <a:rPr sz="24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字或基本字</a:t>
            </a:r>
            <a:r>
              <a:rPr sz="2400" b="1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可以统一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视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为一种，也可 一字一种（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一种较常用</a:t>
            </a:r>
            <a:r>
              <a:rPr sz="24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b="1" spc="-5" dirty="0">
                <a:solidFill>
                  <a:srgbClr val="CC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一字一码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 lvl="1" indent="-22860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812800" algn="l"/>
              </a:tabLst>
            </a:pPr>
            <a:r>
              <a:rPr sz="24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标识符</a:t>
            </a:r>
            <a:r>
              <a:rPr lang="en-US" sz="24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sz="24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归为一种</a:t>
            </a:r>
            <a:r>
              <a:rPr sz="2400" b="1" spc="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CC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一类一码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 marR="194310" lvl="1" indent="-2286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812800" algn="l"/>
              </a:tabLst>
            </a:pPr>
            <a:r>
              <a:rPr sz="24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常数：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统归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一类，也可按类型（整型</a:t>
            </a:r>
            <a:r>
              <a:rPr lang="en-US"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实型</a:t>
            </a:r>
            <a:r>
              <a:rPr lang="en-US"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、布尔型 等），每个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型的常数划分成一类</a:t>
            </a:r>
            <a:r>
              <a:rPr sz="24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型一码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 lvl="1" indent="-2286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812800" algn="l"/>
              </a:tabLst>
            </a:pPr>
            <a:r>
              <a:rPr sz="2400" b="1" spc="-10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运算符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b="1" spc="-5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界</a:t>
            </a:r>
            <a:r>
              <a:rPr sz="2400" b="1" dirty="0">
                <a:solidFill>
                  <a:srgbClr val="00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可统一归为一种或采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400" b="1" spc="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一符一码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63702"/>
            <a:ext cx="231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C00CC"/>
                </a:solidFill>
              </a:rPr>
              <a:t>2、单词</a:t>
            </a:r>
            <a:r>
              <a:rPr sz="2400" dirty="0">
                <a:solidFill>
                  <a:srgbClr val="CC00CC"/>
                </a:solidFill>
              </a:rPr>
              <a:t>自身</a:t>
            </a:r>
            <a:r>
              <a:rPr sz="2400" spc="-10" dirty="0">
                <a:solidFill>
                  <a:srgbClr val="CC00CC"/>
                </a:solidFill>
              </a:rPr>
              <a:t>的值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8490" y="1102614"/>
            <a:ext cx="7971790" cy="501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228600" algn="just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6159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如果一个种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别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只含一个单词符号，对于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个单词符号，  种别编码就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全代表它自身的值 </a:t>
            </a:r>
            <a:r>
              <a:rPr lang="en-US"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&lt;while, -&gt;</a:t>
            </a:r>
            <a:endParaRPr lang="en-US" sz="2400" b="1"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15950" marR="5080" indent="-228600" algn="just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6159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如果一个种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别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含有多个单词符号，除了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给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出种别编码之 外，还应给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单词符号自身的值，以便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分同一种类的 单词 </a:t>
            </a:r>
            <a:r>
              <a:rPr lang="en-US"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&lt;id, 'line'&gt;</a:t>
            </a:r>
            <a:endParaRPr lang="en-US" sz="2400" b="1"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293370" algn="just">
              <a:lnSpc>
                <a:spcPct val="1000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（第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一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种</a:t>
            </a:r>
            <a:r>
              <a:rPr lang="zh-CN" sz="2400" b="1" spc="-1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方法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注意，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自身的值</a:t>
            </a:r>
            <a:r>
              <a:rPr sz="2400" b="1" spc="-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就是标识符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自身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字符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，而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常数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自身的值</a:t>
            </a:r>
            <a:r>
              <a:rPr sz="2400" b="1" spc="-1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常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数本身的二进制数</a:t>
            </a:r>
            <a:r>
              <a:rPr sz="2400" b="1" spc="2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值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293370" algn="just">
              <a:lnSpc>
                <a:spcPct val="100000"/>
              </a:lnSpc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（第二种</a:t>
            </a:r>
            <a:r>
              <a:rPr lang="zh-CN" sz="2400" b="1" spc="-1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方法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指向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某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类表格中一个特定项目的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针来区分同类中的不同单词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例如，对于标识符，可以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2400" b="1" spc="35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符号表的入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口指针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自身的值；而常数也可用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它在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常数表的入口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指针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作为它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身的值</a:t>
            </a:r>
            <a:r>
              <a:rPr sz="2800" b="1" spc="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√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86892"/>
            <a:ext cx="6137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记号（单词</a:t>
            </a:r>
            <a:r>
              <a:rPr sz="3200" spc="-5" dirty="0"/>
              <a:t>单</a:t>
            </a:r>
            <a:r>
              <a:rPr sz="3200" spc="-15" dirty="0"/>
              <a:t>元）</a:t>
            </a:r>
            <a:r>
              <a:rPr sz="3200" spc="-5" dirty="0"/>
              <a:t>的</a:t>
            </a:r>
            <a:r>
              <a:rPr sz="3200" spc="-15" dirty="0"/>
              <a:t>数</a:t>
            </a:r>
            <a:r>
              <a:rPr sz="3200" spc="-5" dirty="0"/>
              <a:t>据</a:t>
            </a:r>
            <a:r>
              <a:rPr sz="3200" spc="-15" dirty="0"/>
              <a:t>结构</a:t>
            </a:r>
            <a:r>
              <a:rPr sz="3200" spc="-5" dirty="0"/>
              <a:t>定</a:t>
            </a:r>
            <a:r>
              <a:rPr sz="3200" spc="-15" dirty="0"/>
              <a:t>义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47368"/>
            <a:ext cx="624205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944880" algn="l"/>
              </a:tabLst>
            </a:pPr>
            <a:r>
              <a:rPr sz="2400" spc="-130" dirty="0">
                <a:latin typeface="Microsoft JhengHei" panose="020B0604030504040204" charset="-120"/>
                <a:cs typeface="Microsoft JhengHei" panose="020B0604030504040204" charset="-120"/>
              </a:rPr>
              <a:t>enum	</a:t>
            </a:r>
            <a:r>
              <a:rPr sz="2400" spc="-125" dirty="0">
                <a:latin typeface="Microsoft JhengHei" panose="020B0604030504040204" charset="-120"/>
                <a:cs typeface="Microsoft JhengHei" panose="020B0604030504040204" charset="-120"/>
              </a:rPr>
              <a:t>kind </a:t>
            </a:r>
            <a:r>
              <a:rPr sz="2400" spc="25" dirty="0">
                <a:latin typeface="Microsoft JhengHei" panose="020B0604030504040204" charset="-120"/>
                <a:cs typeface="Microsoft JhengHei" panose="020B0604030504040204" charset="-120"/>
              </a:rPr>
              <a:t>{IF，ID，WHILE, </a:t>
            </a:r>
            <a:r>
              <a:rPr sz="2400" spc="125" dirty="0">
                <a:latin typeface="Microsoft JhengHei" panose="020B0604030504040204" charset="-120"/>
                <a:cs typeface="Microsoft JhengHei" panose="020B0604030504040204" charset="-120"/>
              </a:rPr>
              <a:t>LPAREEN,…}；  </a:t>
            </a:r>
            <a:r>
              <a:rPr sz="2400" spc="-90" dirty="0">
                <a:latin typeface="Microsoft JhengHei" panose="020B0604030504040204" charset="-120"/>
                <a:cs typeface="Microsoft JhengHei" panose="020B0604030504040204" charset="-120"/>
              </a:rPr>
              <a:t>struct</a:t>
            </a:r>
            <a:r>
              <a:rPr sz="2400" spc="5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spc="-100" dirty="0">
                <a:latin typeface="Microsoft JhengHei" panose="020B0604030504040204" charset="-120"/>
                <a:cs typeface="Microsoft JhengHei" panose="020B0604030504040204" charset="-120"/>
              </a:rPr>
              <a:t>token{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80975" marR="4189095">
              <a:lnSpc>
                <a:spcPct val="120000"/>
              </a:lnSpc>
            </a:pPr>
            <a:r>
              <a:rPr sz="2400" spc="-130" dirty="0">
                <a:latin typeface="Microsoft JhengHei" panose="020B0604030504040204" charset="-120"/>
                <a:cs typeface="Microsoft JhengHei" panose="020B0604030504040204" charset="-120"/>
              </a:rPr>
              <a:t>enum </a:t>
            </a:r>
            <a:r>
              <a:rPr sz="2400" spc="-120" dirty="0">
                <a:latin typeface="Microsoft JhengHei" panose="020B0604030504040204" charset="-120"/>
                <a:cs typeface="Microsoft JhengHei" panose="020B0604030504040204" charset="-120"/>
              </a:rPr>
              <a:t>kind </a:t>
            </a:r>
            <a:r>
              <a:rPr sz="2400" spc="10" dirty="0">
                <a:latin typeface="Microsoft JhengHei" panose="020B0604030504040204" charset="-120"/>
                <a:cs typeface="Microsoft JhengHei" panose="020B0604030504040204" charset="-120"/>
              </a:rPr>
              <a:t>k;  </a:t>
            </a:r>
            <a:r>
              <a:rPr sz="2400" spc="-50" dirty="0">
                <a:latin typeface="Microsoft JhengHei" panose="020B0604030504040204" charset="-120"/>
                <a:cs typeface="Microsoft JhengHei" panose="020B0604030504040204" charset="-120"/>
              </a:rPr>
              <a:t>char</a:t>
            </a:r>
            <a:r>
              <a:rPr sz="2400" spc="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spc="-55" dirty="0">
                <a:latin typeface="Microsoft JhengHei" panose="020B0604030504040204" charset="-120"/>
                <a:cs typeface="Microsoft JhengHei" panose="020B0604030504040204" charset="-120"/>
              </a:rPr>
              <a:t>*lexeme;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65" dirty="0">
                <a:latin typeface="Microsoft JhengHei" panose="020B0604030504040204" charset="-120"/>
                <a:cs typeface="Microsoft JhengHei" panose="020B0604030504040204" charset="-120"/>
              </a:rPr>
              <a:t>};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4639</Words>
  <Application>WPS 演示</Application>
  <PresentationFormat>On-screen Show (4:3)</PresentationFormat>
  <Paragraphs>491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1" baseType="lpstr">
      <vt:lpstr>Arial</vt:lpstr>
      <vt:lpstr>宋体</vt:lpstr>
      <vt:lpstr>Wingdings</vt:lpstr>
      <vt:lpstr>Times New Roman</vt:lpstr>
      <vt:lpstr>Wingdings</vt:lpstr>
      <vt:lpstr>Arial</vt:lpstr>
      <vt:lpstr>Symbol</vt:lpstr>
      <vt:lpstr>Microsoft JhengHei</vt:lpstr>
      <vt:lpstr>Calibri</vt:lpstr>
      <vt:lpstr>微软雅黑</vt:lpstr>
      <vt:lpstr>Arial Unicode MS</vt:lpstr>
      <vt:lpstr>Garamond</vt:lpstr>
      <vt:lpstr>Maiandra GD</vt:lpstr>
      <vt:lpstr>Calibri</vt:lpstr>
      <vt:lpstr>Courier Prime</vt:lpstr>
      <vt:lpstr>Office Theme</vt:lpstr>
      <vt:lpstr>词 法 分 析</vt:lpstr>
      <vt:lpstr>词法分析器</vt:lpstr>
      <vt:lpstr>词法分析器的功能</vt:lpstr>
      <vt:lpstr>PowerPoint 演示文稿</vt:lpstr>
      <vt:lpstr>PowerPoint 演示文稿</vt:lpstr>
      <vt:lpstr>单词的种类和值</vt:lpstr>
      <vt:lpstr>单词的输出形式</vt:lpstr>
      <vt:lpstr>2、单词自身的值</vt:lpstr>
      <vt:lpstr>记号（单词单元）的数据结构定义</vt:lpstr>
      <vt:lpstr>例如：if(a&gt;1) b=100;</vt:lpstr>
      <vt:lpstr>PowerPoint 演示文稿</vt:lpstr>
      <vt:lpstr>PowerPoint 演示文稿</vt:lpstr>
      <vt:lpstr>（2）作为语法分析的子程序</vt:lpstr>
      <vt:lpstr>单独划分词法分析阶段的原因</vt:lpstr>
      <vt:lpstr>词法错误</vt:lpstr>
      <vt:lpstr>双缓冲双指针策略</vt:lpstr>
      <vt:lpstr>PowerPoint 演示文稿</vt:lpstr>
      <vt:lpstr>双缓冲双指针策略</vt:lpstr>
      <vt:lpstr>记号、模式、词素</vt:lpstr>
      <vt:lpstr>记号的例子</vt:lpstr>
      <vt:lpstr>词法分析器的任务</vt:lpstr>
      <vt:lpstr>词法分析器的两种构造策略</vt:lpstr>
      <vt:lpstr>词法分析的构造（手工）</vt:lpstr>
      <vt:lpstr>预读</vt:lpstr>
      <vt:lpstr>剔除空白和注释</vt:lpstr>
      <vt:lpstr>识别常量</vt:lpstr>
      <vt:lpstr>识别关键字和标识符</vt:lpstr>
      <vt:lpstr>识别关键字和标识符</vt:lpstr>
      <vt:lpstr>状态转换图Transition Diagrams</vt:lpstr>
      <vt:lpstr>PowerPoint 演示文稿</vt:lpstr>
      <vt:lpstr>例</vt:lpstr>
      <vt:lpstr>PowerPoint 演示文稿</vt:lpstr>
      <vt:lpstr>PowerPoint 演示文稿</vt:lpstr>
      <vt:lpstr>词法单元relop的状态转换图</vt:lpstr>
      <vt:lpstr>无符号数字的状态转换图</vt:lpstr>
      <vt:lpstr>空白符的状态转换图</vt:lpstr>
      <vt:lpstr>标识符和关键字</vt:lpstr>
      <vt:lpstr>方法一：识别关键字（以if为例）</vt:lpstr>
      <vt:lpstr>方法二：关键字表</vt:lpstr>
      <vt:lpstr>id和关键字的状态转换图</vt:lpstr>
      <vt:lpstr>PowerPoint 演示文稿</vt:lpstr>
      <vt:lpstr>PowerPoint 演示文稿</vt:lpstr>
      <vt:lpstr>PowerPoint 演示文稿</vt:lpstr>
      <vt:lpstr>relop的状态转换图的概要实现</vt:lpstr>
      <vt:lpstr>匹配失败的处理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 法 分 析</dc:title>
  <dc:creator>cao</dc:creator>
  <cp:lastModifiedBy>ab123ba321hotmailcom</cp:lastModifiedBy>
  <cp:revision>4</cp:revision>
  <dcterms:created xsi:type="dcterms:W3CDTF">2017-12-08T07:26:00Z</dcterms:created>
  <dcterms:modified xsi:type="dcterms:W3CDTF">2017-12-11T08:52:08Z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2017-10-16T00:00:00Z</vt:filetime>
  </property>
  <property fmtid="{D5CDD505-2E9C-101B-9397-08002B2CF9AE}" pid="5" name="KSOProductBuildVer">
    <vt:lpwstr>2052-10.1.0.7023</vt:lpwstr>
  </property>
</Properties>
</file>