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4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3094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63" y="409955"/>
            <a:ext cx="209168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48663"/>
            <a:ext cx="5071745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3538"/>
            <a:ext cx="7613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273" y="6465061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9" Type="http://schemas.openxmlformats.org/officeDocument/2006/relationships/image" Target="../media/image53.png"/><Relationship Id="rId18" Type="http://schemas.openxmlformats.org/officeDocument/2006/relationships/image" Target="../media/image52.png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6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4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22618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语法</a:t>
            </a:r>
            <a:r>
              <a:rPr sz="4400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789" y="1395654"/>
            <a:ext cx="8949055" cy="423100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确定如何使用文法生成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个终结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号串（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子）。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379095" indent="-342900">
              <a:lnSpc>
                <a:spcPct val="100000"/>
              </a:lnSpc>
              <a:spcBef>
                <a:spcPts val="134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自顶向下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分析：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根结</a:t>
            </a:r>
            <a:r>
              <a:rPr sz="2800" b="1" spc="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开始，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步向叶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结点方向 进行构造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自底向上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分析：从</a:t>
            </a:r>
            <a:r>
              <a:rPr sz="28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叶子结点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开始，逐步构造出根结点。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两种语法分析器构造法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14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手工构造：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工编程实现分析器。支持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顶向下分析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230505" lvl="1" indent="-285750">
              <a:lnSpc>
                <a:spcPct val="100000"/>
              </a:lnSpc>
              <a:spcBef>
                <a:spcPts val="115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自动构造：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式化地描述文法，分析器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造程序自动将描述 转为分析程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。支持自顶向下和自底向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41119"/>
            <a:ext cx="8229600" cy="10736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9922" y="2636520"/>
            <a:ext cx="4696206" cy="3512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91173" y="3401567"/>
            <a:ext cx="2522220" cy="17164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45"/>
              </a:spcBef>
            </a:pP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含有左递归的文 法将使自顶向下 的分析陷入无限 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循环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41" y="504951"/>
            <a:ext cx="1552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左递归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955" y="1968245"/>
            <a:ext cx="4038600" cy="14217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 marR="269875">
              <a:lnSpc>
                <a:spcPct val="74000"/>
              </a:lnSpc>
              <a:spcBef>
                <a:spcPts val="61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面是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描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述算术表达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 的文法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87705" marR="2003425">
              <a:lnSpc>
                <a:spcPct val="105000"/>
              </a:lnSpc>
              <a:spcBef>
                <a:spcPts val="180"/>
              </a:spcBef>
            </a:pPr>
            <a:r>
              <a:rPr sz="2400" spc="-570" dirty="0">
                <a:latin typeface="Arial" panose="020B0604020202020204"/>
                <a:cs typeface="Arial" panose="020B0604020202020204"/>
              </a:rPr>
              <a:t>S 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→E                 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E→E+T|T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87705" marR="2049145">
              <a:lnSpc>
                <a:spcPct val="105000"/>
              </a:lnSpc>
              <a:tabLst>
                <a:tab pos="1508760" algn="l"/>
              </a:tabLst>
            </a:pPr>
            <a:r>
              <a:rPr sz="2400" spc="-25" dirty="0">
                <a:latin typeface="Arial" panose="020B0604020202020204"/>
                <a:cs typeface="Arial" panose="020B0604020202020204"/>
              </a:rPr>
              <a:t>T→T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*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F|F      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F→(E)|id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92" y="1328165"/>
            <a:ext cx="89388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95"/>
              </a:spcBef>
              <a:buSzPct val="96000"/>
              <a:buFont typeface="Wingdings" panose="05000000000000000000"/>
              <a:buChar char=""/>
              <a:tabLst>
                <a:tab pos="307975" algn="l"/>
              </a:tabLst>
            </a:pP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边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8885" y="2870835"/>
            <a:ext cx="120650" cy="1174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22621" y="2691553"/>
            <a:ext cx="3581400" cy="95376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33223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为句子</a:t>
            </a:r>
            <a:r>
              <a:rPr sz="2400" spc="55" dirty="0">
                <a:latin typeface="Arial" panose="020B0604020202020204"/>
                <a:cs typeface="Arial" panose="020B0604020202020204"/>
              </a:rPr>
              <a:t>id	id</a:t>
            </a:r>
            <a:r>
              <a:rPr sz="2400" spc="2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i</a:t>
            </a:r>
            <a:r>
              <a:rPr sz="2400" spc="50" dirty="0">
                <a:latin typeface="Arial" panose="020B0604020202020204"/>
                <a:cs typeface="Arial" panose="020B0604020202020204"/>
              </a:rPr>
              <a:t>d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构造分析树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213995" algn="ctr">
              <a:lnSpc>
                <a:spcPct val="100000"/>
              </a:lnSpc>
              <a:spcBef>
                <a:spcPts val="720"/>
              </a:spcBef>
            </a:pPr>
            <a:r>
              <a:rPr sz="2550" spc="-590" dirty="0">
                <a:latin typeface="Arial" panose="020B0604020202020204"/>
                <a:cs typeface="Arial" panose="020B0604020202020204"/>
              </a:rPr>
              <a:t>S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6003" y="3620160"/>
            <a:ext cx="1800860" cy="179832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97815" algn="ctr">
              <a:lnSpc>
                <a:spcPct val="100000"/>
              </a:lnSpc>
              <a:spcBef>
                <a:spcPts val="1680"/>
              </a:spcBef>
            </a:pPr>
            <a:r>
              <a:rPr sz="2550" spc="-375" dirty="0">
                <a:latin typeface="Arial" panose="020B0604020202020204"/>
                <a:cs typeface="Arial" panose="020B0604020202020204"/>
              </a:rPr>
              <a:t>E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488950">
              <a:lnSpc>
                <a:spcPct val="100000"/>
              </a:lnSpc>
              <a:spcBef>
                <a:spcPts val="1590"/>
              </a:spcBef>
              <a:tabLst>
                <a:tab pos="974725" algn="l"/>
                <a:tab pos="1591310" algn="l"/>
              </a:tabLst>
            </a:pPr>
            <a:r>
              <a:rPr sz="2550" spc="-375" dirty="0">
                <a:latin typeface="Arial" panose="020B0604020202020204"/>
                <a:cs typeface="Arial" panose="020B0604020202020204"/>
              </a:rPr>
              <a:t>E	</a:t>
            </a:r>
            <a:r>
              <a:rPr sz="2550" spc="250" dirty="0">
                <a:latin typeface="Arial" panose="020B0604020202020204"/>
                <a:cs typeface="Arial" panose="020B0604020202020204"/>
              </a:rPr>
              <a:t>+	</a:t>
            </a:r>
            <a:r>
              <a:rPr sz="2550" spc="-15" dirty="0">
                <a:latin typeface="Arial" panose="020B0604020202020204"/>
                <a:cs typeface="Arial" panose="020B0604020202020204"/>
              </a:rPr>
              <a:t>T</a:t>
            </a:r>
            <a:endParaRPr sz="25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498475" algn="l"/>
                <a:tab pos="1115060" algn="l"/>
              </a:tabLst>
            </a:pPr>
            <a:r>
              <a:rPr sz="2550" spc="-375" dirty="0">
                <a:latin typeface="Arial" panose="020B0604020202020204"/>
                <a:cs typeface="Arial" panose="020B0604020202020204"/>
              </a:rPr>
              <a:t>E	</a:t>
            </a:r>
            <a:r>
              <a:rPr sz="2550" spc="250" dirty="0">
                <a:latin typeface="Arial" panose="020B0604020202020204"/>
                <a:cs typeface="Arial" panose="020B0604020202020204"/>
              </a:rPr>
              <a:t>+	</a:t>
            </a:r>
            <a:r>
              <a:rPr sz="2550" spc="-15" dirty="0">
                <a:latin typeface="Arial" panose="020B0604020202020204"/>
                <a:cs typeface="Arial" panose="020B0604020202020204"/>
              </a:rPr>
              <a:t>T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994" y="5552694"/>
            <a:ext cx="19431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375" dirty="0">
                <a:latin typeface="Arial" panose="020B0604020202020204"/>
                <a:cs typeface="Arial" panose="020B0604020202020204"/>
              </a:rPr>
              <a:t>E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7386" y="5552694"/>
            <a:ext cx="83883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29285" algn="l"/>
              </a:tabLst>
            </a:pPr>
            <a:r>
              <a:rPr sz="2550" spc="250" dirty="0">
                <a:latin typeface="Arial" panose="020B0604020202020204"/>
                <a:cs typeface="Arial" panose="020B0604020202020204"/>
              </a:rPr>
              <a:t>+	</a:t>
            </a:r>
            <a:r>
              <a:rPr sz="2550" spc="-15" dirty="0">
                <a:latin typeface="Arial" panose="020B0604020202020204"/>
                <a:cs typeface="Arial" panose="020B0604020202020204"/>
              </a:rPr>
              <a:t>T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994" y="5788914"/>
            <a:ext cx="35433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3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20180" y="4202810"/>
            <a:ext cx="304800" cy="352425"/>
          </a:xfrm>
          <a:custGeom>
            <a:avLst/>
            <a:gdLst/>
            <a:ahLst/>
            <a:cxnLst/>
            <a:rect l="l" t="t" r="r" b="b"/>
            <a:pathLst>
              <a:path w="304800" h="352425">
                <a:moveTo>
                  <a:pt x="304800" y="0"/>
                </a:moveTo>
                <a:lnTo>
                  <a:pt x="0" y="352044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1180" y="4202810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77380" y="4202810"/>
            <a:ext cx="609600" cy="352425"/>
          </a:xfrm>
          <a:custGeom>
            <a:avLst/>
            <a:gdLst/>
            <a:ahLst/>
            <a:cxnLst/>
            <a:rect l="l" t="t" r="r" b="b"/>
            <a:pathLst>
              <a:path w="609600" h="352425">
                <a:moveTo>
                  <a:pt x="0" y="0"/>
                </a:moveTo>
                <a:lnTo>
                  <a:pt x="609600" y="35204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6780" y="4836033"/>
            <a:ext cx="381000" cy="281305"/>
          </a:xfrm>
          <a:custGeom>
            <a:avLst/>
            <a:gdLst/>
            <a:ahLst/>
            <a:cxnLst/>
            <a:rect l="l" t="t" r="r" b="b"/>
            <a:pathLst>
              <a:path w="381000" h="281304">
                <a:moveTo>
                  <a:pt x="381000" y="0"/>
                </a:moveTo>
                <a:lnTo>
                  <a:pt x="0" y="28117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3980" y="4836033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43980" y="4836033"/>
            <a:ext cx="533400" cy="281305"/>
          </a:xfrm>
          <a:custGeom>
            <a:avLst/>
            <a:gdLst/>
            <a:ahLst/>
            <a:cxnLst/>
            <a:rect l="l" t="t" r="r" b="b"/>
            <a:pathLst>
              <a:path w="533400" h="281304">
                <a:moveTo>
                  <a:pt x="0" y="0"/>
                </a:moveTo>
                <a:lnTo>
                  <a:pt x="533400" y="28117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380" y="5469254"/>
            <a:ext cx="457200" cy="211454"/>
          </a:xfrm>
          <a:custGeom>
            <a:avLst/>
            <a:gdLst/>
            <a:ahLst/>
            <a:cxnLst/>
            <a:rect l="l" t="t" r="r" b="b"/>
            <a:pathLst>
              <a:path w="457200" h="211454">
                <a:moveTo>
                  <a:pt x="457200" y="0"/>
                </a:moveTo>
                <a:lnTo>
                  <a:pt x="0" y="21107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10580" y="5469254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7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10580" y="5469254"/>
            <a:ext cx="609600" cy="211454"/>
          </a:xfrm>
          <a:custGeom>
            <a:avLst/>
            <a:gdLst/>
            <a:ahLst/>
            <a:cxnLst/>
            <a:rect l="l" t="t" r="r" b="b"/>
            <a:pathLst>
              <a:path w="609600" h="211454">
                <a:moveTo>
                  <a:pt x="0" y="0"/>
                </a:moveTo>
                <a:lnTo>
                  <a:pt x="609600" y="21107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1180" y="3574160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8980"/>
            <a:ext cx="4666615" cy="209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04609F"/>
              </a:buClr>
              <a:buSzPct val="80000"/>
              <a:buFont typeface="Wingdings" panose="05000000000000000000"/>
              <a:buChar char=""/>
              <a:tabLst>
                <a:tab pos="583565" algn="l"/>
                <a:tab pos="584200" algn="l"/>
              </a:tabLst>
            </a:pPr>
            <a:r>
              <a:rPr sz="4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r>
              <a:rPr sz="4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4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法的</a:t>
            </a:r>
            <a:r>
              <a:rPr sz="4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4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递归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9470" lvl="1" indent="-457200">
              <a:lnSpc>
                <a:spcPct val="100000"/>
              </a:lnSpc>
              <a:spcBef>
                <a:spcPts val="3210"/>
              </a:spcBef>
              <a:buFont typeface="Wingdings" panose="05000000000000000000"/>
              <a:buChar char=""/>
              <a:tabLst>
                <a:tab pos="840105" algn="l"/>
              </a:tabLst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直接左递归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9470" lvl="1" indent="-457200">
              <a:lnSpc>
                <a:spcPct val="100000"/>
              </a:lnSpc>
              <a:spcBef>
                <a:spcPts val="610"/>
              </a:spcBef>
              <a:buFont typeface="Wingdings" panose="05000000000000000000"/>
              <a:buChar char=""/>
              <a:tabLst>
                <a:tab pos="840105" algn="l"/>
              </a:tabLst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间接左递归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除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89" y="479297"/>
            <a:ext cx="40995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直接左递归的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315" y="2684830"/>
            <a:ext cx="2485390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92480">
              <a:lnSpc>
                <a:spcPct val="100000"/>
              </a:lnSpc>
              <a:spcBef>
                <a:spcPts val="710"/>
              </a:spcBef>
            </a:pPr>
            <a:r>
              <a:rPr sz="2800" b="1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solidFill>
                  <a:srgbClr val="003366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003366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2800" b="1" spc="-5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2800" b="1" spc="-39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Symbol" panose="05050102010706020507"/>
                <a:cs typeface="Symbol" panose="05050102010706020507"/>
              </a:rPr>
              <a:t>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215" y="1278979"/>
            <a:ext cx="7149465" cy="1374775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Wingdings" panose="05000000000000000000"/>
              <a:buChar char=""/>
              <a:tabLst>
                <a:tab pos="355600" algn="l"/>
                <a:tab pos="459295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定义：文法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335" dirty="0">
                <a:latin typeface="Symbol" panose="05050102010706020507"/>
                <a:cs typeface="Symbol" panose="05050102010706020507"/>
              </a:rPr>
              <a:t></a:t>
            </a:r>
            <a:r>
              <a:rPr sz="4800" b="1" spc="-2002" baseline="30000" dirty="0">
                <a:latin typeface="Times New Roman" panose="02020603050405020304"/>
                <a:cs typeface="Times New Roman" panose="02020603050405020304"/>
              </a:rPr>
              <a:t>+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</a:t>
            </a:r>
            <a:endParaRPr sz="2800">
              <a:latin typeface="Symbol" panose="05050102010706020507"/>
              <a:cs typeface="Symbol" panose="05050102010706020507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处理策略：将直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800" b="1" spc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转化为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直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右递归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1494" y="2597709"/>
            <a:ext cx="261366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转化为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9248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solidFill>
                  <a:srgbClr val="A4002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18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45" dirty="0">
                <a:solidFill>
                  <a:srgbClr val="A40020"/>
                </a:solidFill>
                <a:latin typeface="Symbol" panose="05050102010706020507"/>
                <a:cs typeface="Symbol" panose="05050102010706020507"/>
              </a:rPr>
              <a:t></a:t>
            </a:r>
            <a:r>
              <a:rPr sz="2800" b="1" spc="-14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A’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92480">
              <a:lnSpc>
                <a:spcPct val="100000"/>
              </a:lnSpc>
              <a:spcBef>
                <a:spcPts val="675"/>
              </a:spcBef>
            </a:pPr>
            <a:r>
              <a:rPr sz="2800" b="1" spc="-11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A’ </a:t>
            </a:r>
            <a:r>
              <a:rPr sz="2800" b="1" dirty="0">
                <a:solidFill>
                  <a:srgbClr val="A40020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70" dirty="0">
                <a:solidFill>
                  <a:srgbClr val="A40020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2800" b="1" spc="-70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A’ </a:t>
            </a:r>
            <a:r>
              <a:rPr sz="2800" b="1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325" dirty="0">
                <a:solidFill>
                  <a:srgbClr val="A4002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990033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3824" y="3852163"/>
            <a:ext cx="1852930" cy="2124075"/>
          </a:xfrm>
          <a:custGeom>
            <a:avLst/>
            <a:gdLst/>
            <a:ahLst/>
            <a:cxnLst/>
            <a:rect l="l" t="t" r="r" b="b"/>
            <a:pathLst>
              <a:path w="1852930" h="2124075">
                <a:moveTo>
                  <a:pt x="0" y="2123694"/>
                </a:moveTo>
                <a:lnTo>
                  <a:pt x="1852422" y="2123694"/>
                </a:lnTo>
                <a:lnTo>
                  <a:pt x="1852422" y="0"/>
                </a:lnTo>
                <a:lnTo>
                  <a:pt x="0" y="0"/>
                </a:lnTo>
                <a:lnTo>
                  <a:pt x="0" y="2123694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09929" y="3894201"/>
            <a:ext cx="168021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</a:t>
            </a:r>
            <a:endParaRPr sz="2200">
              <a:latin typeface="Symbol" panose="05050102010706020507"/>
              <a:cs typeface="Symbol" panose="05050102010706020507"/>
            </a:endParaRPr>
          </a:p>
          <a:p>
            <a:pPr marL="22225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</a:t>
            </a:r>
            <a:endParaRPr sz="2200">
              <a:latin typeface="Symbol" panose="05050102010706020507"/>
              <a:cs typeface="Symbol" panose="05050102010706020507"/>
            </a:endParaRPr>
          </a:p>
          <a:p>
            <a:pPr marL="222250">
              <a:lnSpc>
                <a:spcPct val="100000"/>
              </a:lnSpc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</a:t>
            </a:r>
            <a:endParaRPr sz="2200">
              <a:latin typeface="Symbol" panose="05050102010706020507"/>
              <a:cs typeface="Symbol" panose="05050102010706020507"/>
            </a:endParaRPr>
          </a:p>
          <a:p>
            <a:pPr marL="245745">
              <a:lnSpc>
                <a:spcPts val="2635"/>
              </a:lnSpc>
              <a:spcBef>
                <a:spcPts val="10"/>
              </a:spcBef>
            </a:pPr>
            <a:r>
              <a:rPr sz="2200" dirty="0">
                <a:latin typeface="Arial" panose="020B0604020202020204"/>
                <a:cs typeface="Arial" panose="020B0604020202020204"/>
              </a:rPr>
              <a:t>…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67640">
              <a:lnSpc>
                <a:spcPts val="2635"/>
              </a:lnSpc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…</a:t>
            </a:r>
            <a:r>
              <a:rPr sz="22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</a:t>
            </a:r>
            <a:endParaRPr sz="2200">
              <a:latin typeface="Symbol" panose="05050102010706020507"/>
              <a:cs typeface="Symbol" panose="05050102010706020507"/>
            </a:endParaRPr>
          </a:p>
          <a:p>
            <a:pPr marL="151765">
              <a:lnSpc>
                <a:spcPct val="100000"/>
              </a:lnSpc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003366"/>
                </a:solidFill>
                <a:latin typeface="Symbol" panose="05050102010706020507"/>
                <a:cs typeface="Symbol" panose="05050102010706020507"/>
              </a:rPr>
              <a:t>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…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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69202" y="3743705"/>
            <a:ext cx="1929130" cy="2122170"/>
          </a:xfrm>
          <a:custGeom>
            <a:avLst/>
            <a:gdLst/>
            <a:ahLst/>
            <a:cxnLst/>
            <a:rect l="l" t="t" r="r" b="b"/>
            <a:pathLst>
              <a:path w="1929129" h="2122170">
                <a:moveTo>
                  <a:pt x="0" y="2122170"/>
                </a:moveTo>
                <a:lnTo>
                  <a:pt x="1928622" y="2122170"/>
                </a:lnTo>
                <a:lnTo>
                  <a:pt x="1928622" y="0"/>
                </a:lnTo>
                <a:lnTo>
                  <a:pt x="0" y="0"/>
                </a:lnTo>
                <a:lnTo>
                  <a:pt x="0" y="212217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569202" y="3786632"/>
            <a:ext cx="192913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10" dirty="0">
                <a:latin typeface="Symbol" panose="05050102010706020507"/>
                <a:cs typeface="Symbol" panose="05050102010706020507"/>
              </a:rPr>
              <a:t></a:t>
            </a:r>
            <a:r>
              <a:rPr sz="2200" b="1" spc="-110" dirty="0">
                <a:latin typeface="Times New Roman" panose="02020603050405020304"/>
                <a:cs typeface="Times New Roman" panose="02020603050405020304"/>
              </a:rPr>
              <a:t>A’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00990">
              <a:lnSpc>
                <a:spcPct val="100000"/>
              </a:lnSpc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45" dirty="0">
                <a:latin typeface="Symbol" panose="05050102010706020507"/>
                <a:cs typeface="Symbol" panose="05050102010706020507"/>
              </a:rPr>
              <a:t></a:t>
            </a:r>
            <a:r>
              <a:rPr sz="2200" b="1" spc="-45" dirty="0">
                <a:latin typeface="Times New Roman" panose="02020603050405020304"/>
                <a:cs typeface="Times New Roman" panose="02020603050405020304"/>
              </a:rPr>
              <a:t>A’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00990">
              <a:lnSpc>
                <a:spcPts val="2635"/>
              </a:lnSpc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70" dirty="0">
                <a:latin typeface="Symbol" panose="05050102010706020507"/>
                <a:cs typeface="Symbol" panose="05050102010706020507"/>
              </a:rPr>
              <a:t></a:t>
            </a:r>
            <a:r>
              <a:rPr sz="2200" b="1" spc="-70" dirty="0">
                <a:latin typeface="Times New Roman" panose="02020603050405020304"/>
                <a:cs typeface="Times New Roman" panose="02020603050405020304"/>
              </a:rPr>
              <a:t>A’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00990">
              <a:lnSpc>
                <a:spcPts val="2635"/>
              </a:lnSpc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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…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</a:t>
            </a:r>
            <a:r>
              <a:rPr sz="22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165" dirty="0">
                <a:latin typeface="Times New Roman" panose="02020603050405020304"/>
                <a:cs typeface="Times New Roman" panose="02020603050405020304"/>
              </a:rPr>
              <a:t>A’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3114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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…</a:t>
            </a:r>
            <a:r>
              <a:rPr sz="2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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5793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6189" y="932433"/>
            <a:ext cx="27946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对于文法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aA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054" y="1609852"/>
            <a:ext cx="687260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Abc|d|e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，试消除左递归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34390" marR="13970" indent="-821690">
              <a:lnSpc>
                <a:spcPct val="147000"/>
              </a:lnSpc>
              <a:spcBef>
                <a:spcPts val="279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解：规则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直接左递归，引入非终结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175" dirty="0">
                <a:latin typeface="Times New Roman" panose="02020603050405020304"/>
                <a:cs typeface="Times New Roman" panose="02020603050405020304"/>
              </a:rPr>
              <a:t>A’  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dA’|eA’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34390">
              <a:lnSpc>
                <a:spcPct val="100000"/>
              </a:lnSpc>
              <a:spcBef>
                <a:spcPts val="1365"/>
              </a:spcBef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400" b="1" spc="-5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bcA’|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消除左递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的文法为：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48990" marR="2035810" indent="-76200">
              <a:lnSpc>
                <a:spcPts val="4240"/>
              </a:lnSpc>
              <a:spcBef>
                <a:spcPts val="345"/>
              </a:spcBef>
            </a:pP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dA’|eA’ 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400" b="1" spc="-5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bcA’|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4501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间接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4400" spc="-5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4400" spc="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28" y="1665478"/>
            <a:ext cx="8134350" cy="9550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marR="5080" indent="-342900">
              <a:lnSpc>
                <a:spcPts val="3480"/>
              </a:lnSpc>
              <a:spcBef>
                <a:spcPts val="51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间接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左递归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sz="32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3200" b="1" spc="-1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步推</a:t>
            </a:r>
            <a:r>
              <a:rPr sz="32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带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递 归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0024" y="2804337"/>
            <a:ext cx="1710689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3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380" y="312458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0"/>
                </a:moveTo>
                <a:lnTo>
                  <a:pt x="44487" y="4482"/>
                </a:lnTo>
                <a:lnTo>
                  <a:pt x="80819" y="16716"/>
                </a:lnTo>
                <a:lnTo>
                  <a:pt x="105316" y="34879"/>
                </a:lnTo>
                <a:lnTo>
                  <a:pt x="114300" y="57150"/>
                </a:lnTo>
                <a:lnTo>
                  <a:pt x="114300" y="190500"/>
                </a:lnTo>
                <a:lnTo>
                  <a:pt x="123283" y="212770"/>
                </a:lnTo>
                <a:lnTo>
                  <a:pt x="147780" y="230933"/>
                </a:lnTo>
                <a:lnTo>
                  <a:pt x="184112" y="243167"/>
                </a:lnTo>
                <a:lnTo>
                  <a:pt x="228600" y="247650"/>
                </a:lnTo>
                <a:lnTo>
                  <a:pt x="184112" y="252132"/>
                </a:lnTo>
                <a:lnTo>
                  <a:pt x="147780" y="264366"/>
                </a:lnTo>
                <a:lnTo>
                  <a:pt x="123283" y="282529"/>
                </a:lnTo>
                <a:lnTo>
                  <a:pt x="114300" y="304800"/>
                </a:lnTo>
                <a:lnTo>
                  <a:pt x="114300" y="628650"/>
                </a:lnTo>
                <a:lnTo>
                  <a:pt x="105316" y="650920"/>
                </a:lnTo>
                <a:lnTo>
                  <a:pt x="80819" y="669083"/>
                </a:lnTo>
                <a:lnTo>
                  <a:pt x="44487" y="681317"/>
                </a:lnTo>
                <a:lnTo>
                  <a:pt x="0" y="6858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73779" y="3145408"/>
            <a:ext cx="22713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</a:t>
            </a:r>
            <a:r>
              <a:rPr sz="2800" b="1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da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765048"/>
            <a:ext cx="7767828" cy="53804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460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间接左递归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消除算法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3300"/>
            <a:ext cx="8503285" cy="46259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设定非终结符顺序，假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依次记</a:t>
            </a:r>
            <a:r>
              <a:rPr sz="28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for ( each i </a:t>
            </a:r>
            <a:r>
              <a:rPr sz="2600" b="1" spc="-1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 to n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91540" indent="-549275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Font typeface="Times New Roman" panose="02020603050405020304"/>
              <a:buAutoNum type="arabicParenBoth"/>
              <a:tabLst>
                <a:tab pos="891540" algn="l"/>
                <a:tab pos="892175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消除与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50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关的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265">
              <a:lnSpc>
                <a:spcPct val="100000"/>
              </a:lnSpc>
              <a:spcBef>
                <a:spcPts val="275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for ( each j </a:t>
            </a:r>
            <a:r>
              <a:rPr sz="2600" b="1" spc="-1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 to i-1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565150">
              <a:lnSpc>
                <a:spcPts val="2590"/>
              </a:lnSpc>
              <a:spcBef>
                <a:spcPts val="840"/>
              </a:spcBef>
            </a:pP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消除由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导致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归，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即</a:t>
            </a:r>
            <a:r>
              <a:rPr sz="23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50" b="1" spc="82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3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3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中代入所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为头的 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规则。</a:t>
            </a:r>
            <a:endParaRPr sz="2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42315">
              <a:lnSpc>
                <a:spcPct val="100000"/>
              </a:lnSpc>
              <a:spcBef>
                <a:spcPts val="220"/>
              </a:spcBef>
            </a:pP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得到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-7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50" b="1" spc="37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23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 |…|</a:t>
            </a:r>
            <a:r>
              <a:rPr sz="23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250" b="1" baseline="-2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γ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 , 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endParaRPr sz="2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99465">
              <a:lnSpc>
                <a:spcPct val="100000"/>
              </a:lnSpc>
              <a:spcBef>
                <a:spcPts val="275"/>
              </a:spcBef>
            </a:pP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250" b="1" spc="15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 δ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b="1" spc="300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b="1" spc="300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5" dirty="0">
                <a:latin typeface="Times New Roman" panose="02020603050405020304"/>
                <a:cs typeface="Times New Roman" panose="02020603050405020304"/>
              </a:rPr>
              <a:t>|…|</a:t>
            </a:r>
            <a:r>
              <a:rPr sz="23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δ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250" b="1" spc="300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为所有</a:t>
            </a:r>
            <a:r>
              <a:rPr sz="2300" b="1" spc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spc="0" baseline="-2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为头</a:t>
            </a:r>
            <a:r>
              <a:rPr sz="23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3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3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endParaRPr sz="23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265">
              <a:lnSpc>
                <a:spcPct val="100000"/>
              </a:lnSpc>
              <a:spcBef>
                <a:spcPts val="27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809625" indent="-549275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Font typeface="Times New Roman" panose="02020603050405020304"/>
              <a:buAutoNum type="arabicParenBoth" startAt="2"/>
              <a:tabLst>
                <a:tab pos="809625" algn="l"/>
                <a:tab pos="81026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消除与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50" b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直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接左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619760"/>
            <a:ext cx="824611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例:             </a:t>
            </a:r>
            <a:r>
              <a:rPr lang="zh-CN"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方法①：</a:t>
            </a:r>
            <a:r>
              <a:rPr lang="zh-CN" sz="3200" spc="-1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</a:t>
            </a:r>
            <a:r>
              <a:rPr lang="zh-CN" sz="3200" spc="-1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书写格式</a:t>
            </a:r>
            <a:endParaRPr lang="zh-CN" sz="3200" spc="-15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03910" y="1277365"/>
            <a:ext cx="119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Rb|b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2297" y="1277365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a|a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04213"/>
            <a:ext cx="443801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3274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	S</a:t>
            </a:r>
            <a:r>
              <a:rPr sz="2400" b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Qc|c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设定非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结符顺序</a:t>
            </a:r>
            <a:r>
              <a:rPr sz="2400" b="1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S,Q,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400" b="1" spc="-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不存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左递归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520950"/>
            <a:ext cx="7807959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400" b="1" spc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代入得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ca|ca|a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存在间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Qca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代入得：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bca|bca|ca|a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直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400" b="1" spc="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Rbca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引入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R’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消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除左递归得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192" y="3908297"/>
            <a:ext cx="1702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bcaR’|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832593"/>
            <a:ext cx="3324225" cy="1345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bcaR’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caR’ |</a:t>
            </a:r>
            <a:r>
              <a:rPr sz="2400" b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aR’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155825" algn="l"/>
              </a:tabLst>
            </a:pP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所得文法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	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Qc|c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146300">
              <a:lnSpc>
                <a:spcPct val="100000"/>
              </a:lnSpc>
              <a:spcBef>
                <a:spcPts val="55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Rb|b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794" y="5152390"/>
            <a:ext cx="28035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bcaR’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caR’</a:t>
            </a:r>
            <a:r>
              <a:rPr sz="2400" b="1" spc="-4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aR’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bcaR’|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08700" y="4791710"/>
            <a:ext cx="2197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方法②：使用辅助推导树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0" y="48006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1310" y="646938"/>
            <a:ext cx="119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Rb|b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9697" y="646938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Sa|a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" y="574040"/>
            <a:ext cx="4575810" cy="1341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3274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	S</a:t>
            </a:r>
            <a:r>
              <a:rPr sz="2400" b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Qc|c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设定非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结符顺序</a:t>
            </a:r>
            <a:r>
              <a:rPr sz="2400" b="1" spc="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R,Q,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         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不存在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递归。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" y="1890776"/>
            <a:ext cx="7911465" cy="3164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存在间接左递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Rb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，将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代入得：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Sab|ab|b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  <a:tabLst>
                <a:tab pos="2886075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存在间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	S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Qc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代入得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:S</a:t>
            </a:r>
            <a:r>
              <a:rPr sz="24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abc|abc|bc|c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存在直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左递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Sabc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引入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S’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除左递归得：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3348990" algn="ctr">
              <a:lnSpc>
                <a:spcPct val="100000"/>
              </a:lnSpc>
              <a:spcBef>
                <a:spcPts val="560"/>
              </a:spcBef>
              <a:tabLst>
                <a:tab pos="280098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abcS’|bcS’|cS’	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abcS’|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3368040" algn="ctr">
              <a:lnSpc>
                <a:spcPct val="100000"/>
              </a:lnSpc>
              <a:spcBef>
                <a:spcPts val="595"/>
              </a:spcBef>
              <a:tabLst>
                <a:tab pos="2143125" algn="l"/>
              </a:tabLst>
            </a:pP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所得文法</a:t>
            </a: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	</a:t>
            </a:r>
            <a:endParaRPr sz="2400" b="1" dirty="0">
              <a:latin typeface="Times New Roman" panose="02020603050405020304"/>
              <a:cs typeface="Times New Roman" panose="02020603050405020304"/>
            </a:endParaRPr>
          </a:p>
          <a:p>
            <a:pPr marL="2146300" marR="4100830" algn="l">
              <a:lnSpc>
                <a:spcPts val="3460"/>
              </a:lnSpc>
              <a:spcBef>
                <a:spcPts val="19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z="2400" b="1" spc="-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abcS’|bcS’|cS’       S’</a:t>
            </a:r>
            <a:r>
              <a:rPr sz="2400"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abcS’| 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endParaRPr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146300" marR="4100830" algn="just">
              <a:lnSpc>
                <a:spcPts val="3460"/>
              </a:lnSpc>
              <a:spcBef>
                <a:spcPts val="19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2400" b="1" spc="-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b="1" spc="-245" dirty="0">
                <a:latin typeface="Times New Roman" panose="02020603050405020304"/>
                <a:cs typeface="Times New Roman" panose="02020603050405020304"/>
                <a:sym typeface="+mn-ea"/>
              </a:rPr>
              <a:t>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Sa|a         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Q</a:t>
            </a:r>
            <a:r>
              <a:rPr sz="2400"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Sa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|ab|b  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9" y="5475478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化简为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3794" y="5404611"/>
            <a:ext cx="2398395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19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abcS’|bcS’|cS’  S’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abcS’|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85945" y="1107440"/>
            <a:ext cx="3578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pc="-5" dirty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Sa|a   Q</a:t>
            </a:r>
            <a:r>
              <a:rPr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b|b   S</a:t>
            </a:r>
            <a:r>
              <a:rPr spc="-2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latin typeface="Symbol" panose="05050102010706020507"/>
                <a:cs typeface="Symbol" panose="05050102010706020507"/>
                <a:sym typeface="+mn-ea"/>
              </a:rPr>
              <a:t></a:t>
            </a:r>
            <a:r>
              <a:rPr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Q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c|c</a:t>
            </a:r>
            <a:r>
              <a:rPr lang="en-US" spc="-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endParaRPr lang="en-US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590" y="634745"/>
            <a:ext cx="3688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自顶向下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3670" y="1278763"/>
            <a:ext cx="8836025" cy="49625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语法分析：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定文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和句子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回答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是否能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G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出来？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基本思想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G的开始符号发出，推导出某个句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t，比较t和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0570B9"/>
              </a:buClr>
              <a:buSzPct val="70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若t==s，则回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答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“是”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lr>
                <a:srgbClr val="0570B9"/>
              </a:buClr>
              <a:buSzPct val="70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t!=s</a:t>
            </a:r>
            <a:r>
              <a:rPr sz="2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33B8F"/>
              </a:buClr>
              <a:buSzPct val="7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因为这是从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始符号出发推出句子，因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此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称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自顶向下分析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lr>
                <a:srgbClr val="0570B9"/>
              </a:buClr>
              <a:buSzPct val="70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对应于</a:t>
            </a:r>
            <a:r>
              <a:rPr sz="22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分析树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自顶向下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构造顺序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7050">
              <a:lnSpc>
                <a:spcPct val="100000"/>
              </a:lnSpc>
              <a:spcBef>
                <a:spcPts val="1195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从标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为开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始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符的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以下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骤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113665" indent="-285750">
              <a:lnSpc>
                <a:spcPct val="100000"/>
              </a:lnSpc>
              <a:spcBef>
                <a:spcPts val="1095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0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扩展结</a:t>
            </a:r>
            <a:r>
              <a:rPr sz="2000" b="1" spc="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标号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0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的结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个产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 为该产生式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体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各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号构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r>
              <a:rPr sz="20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结点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158750" indent="-285750">
              <a:lnSpc>
                <a:spcPct val="100000"/>
              </a:lnSpc>
              <a:spcBef>
                <a:spcPts val="1310"/>
              </a:spcBef>
              <a:buFont typeface="Wingdings" panose="05000000000000000000"/>
              <a:buChar char=""/>
              <a:tabLst>
                <a:tab pos="755650" algn="l"/>
              </a:tabLst>
            </a:pPr>
            <a:r>
              <a:rPr sz="20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确定待扩展</a:t>
            </a:r>
            <a:r>
              <a:rPr sz="2000" b="1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b="1" spc="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寻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找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造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子树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 树中</a:t>
            </a:r>
            <a:r>
              <a:rPr sz="2000" b="1" spc="-5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最左边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尚未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扩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非终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0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indent="-285750">
              <a:lnSpc>
                <a:spcPct val="100000"/>
              </a:lnSpc>
              <a:spcBef>
                <a:spcPts val="530"/>
              </a:spcBef>
              <a:buClr>
                <a:srgbClr val="0570B9"/>
              </a:buClr>
              <a:buSzPct val="70000"/>
              <a:buFont typeface="Wingdings" panose="05000000000000000000"/>
              <a:buChar char=""/>
              <a:tabLst>
                <a:tab pos="755650" algn="l"/>
              </a:tabLst>
            </a:pPr>
            <a:r>
              <a:rPr sz="2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为s串寻找一个</a:t>
            </a:r>
            <a:r>
              <a:rPr sz="22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2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推导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1640" y="940435"/>
            <a:ext cx="811784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8480" algn="l"/>
              </a:tabLst>
            </a:pP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例2：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消除文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的左递归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:	S</a:t>
            </a:r>
            <a:r>
              <a:rPr sz="24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Aa|b  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lang="en-US" altLang="zh-CN"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→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c|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|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633855"/>
            <a:ext cx="6820535" cy="385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63015" indent="4098290" algn="l">
              <a:lnSpc>
                <a:spcPct val="130000"/>
              </a:lnSpc>
              <a:spcBef>
                <a:spcPts val="105"/>
              </a:spcBef>
            </a:pPr>
            <a:r>
              <a:rPr lang="en-US"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设定非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结符顺序</a:t>
            </a:r>
            <a:r>
              <a:rPr sz="2400" b="1" spc="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			   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不存在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递归。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30000"/>
              </a:lnSpc>
              <a:spcBef>
                <a:spcPts val="10"/>
              </a:spcBef>
              <a:tabLst>
                <a:tab pos="262001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的间接左递归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的直接左递归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引入非终结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A’,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变为： 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3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bdA’</a:t>
            </a:r>
            <a:r>
              <a:rPr sz="24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A’	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400" b="1" spc="-6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cA’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adA’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1951355" algn="l"/>
              </a:tabLst>
            </a:pP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所得文法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: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 |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901190" marR="2749550">
              <a:lnSpc>
                <a:spcPts val="3510"/>
              </a:lnSpc>
              <a:spcBef>
                <a:spcPts val="200"/>
              </a:spcBef>
            </a:pP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3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bdA’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A’  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400" b="1" spc="-6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cA’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adA’|</a:t>
            </a:r>
            <a:r>
              <a:rPr sz="24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35940" y="779145"/>
            <a:ext cx="6456680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Clr>
                <a:srgbClr val="04609F"/>
              </a:buClr>
              <a:buSzPct val="80000"/>
              <a:buFont typeface="Wingdings" panose="05000000000000000000"/>
              <a:buChar char=""/>
              <a:tabLst>
                <a:tab pos="583565" algn="l"/>
                <a:tab pos="584200" algn="l"/>
              </a:tabLst>
            </a:pPr>
            <a:r>
              <a:rPr sz="4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提取左公共因</a:t>
            </a:r>
            <a:r>
              <a:rPr sz="4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40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4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消除回溯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选择哪条规则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041400">
              <a:lnSpc>
                <a:spcPct val="100000"/>
              </a:lnSpc>
              <a:spcBef>
                <a:spcPts val="985"/>
              </a:spcBef>
              <a:tabLst>
                <a:tab pos="407797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stmt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spc="-1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expr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stmt 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6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stmt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019300">
              <a:lnSpc>
                <a:spcPct val="100000"/>
              </a:lnSpc>
              <a:spcBef>
                <a:spcPts val="1005"/>
              </a:spcBef>
              <a:tabLst>
                <a:tab pos="4083050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expr</a:t>
            </a:r>
            <a:r>
              <a:rPr sz="28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then	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stmt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774700">
              <a:lnSpc>
                <a:spcPct val="100000"/>
              </a:lnSpc>
              <a:spcBef>
                <a:spcPts val="137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FF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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FF"/>
                </a:solidFill>
                <a:latin typeface="Symbol" panose="05050102010706020507"/>
                <a:cs typeface="Symbol" panose="05050102010706020507"/>
              </a:rPr>
              <a:t>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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2421" y="5563361"/>
            <a:ext cx="17633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Times New Roman" panose="02020603050405020304"/>
                <a:cs typeface="Times New Roman" panose="02020603050405020304"/>
              </a:rPr>
              <a:t>A’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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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75" baseline="-2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43200" y="28956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43200" y="350520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41148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5600" y="41148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5940" y="4304842"/>
            <a:ext cx="1808480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33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左公共因子 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转化为</a:t>
            </a:r>
            <a:r>
              <a:rPr sz="28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23215">
              <a:lnSpc>
                <a:spcPct val="100000"/>
              </a:lnSpc>
              <a:spcBef>
                <a:spcPts val="98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</a:t>
            </a:r>
            <a:r>
              <a:rPr sz="2800" b="1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10" dirty="0">
                <a:latin typeface="Times New Roman" panose="02020603050405020304"/>
                <a:cs typeface="Times New Roman" panose="02020603050405020304"/>
              </a:rPr>
              <a:t>A’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69949" y="4179315"/>
            <a:ext cx="916940" cy="323215"/>
          </a:xfrm>
          <a:custGeom>
            <a:avLst/>
            <a:gdLst/>
            <a:ahLst/>
            <a:cxnLst/>
            <a:rect l="l" t="t" r="r" b="b"/>
            <a:pathLst>
              <a:path w="916939" h="323214">
                <a:moveTo>
                  <a:pt x="842178" y="30169"/>
                </a:moveTo>
                <a:lnTo>
                  <a:pt x="0" y="310895"/>
                </a:lnTo>
                <a:lnTo>
                  <a:pt x="4063" y="322833"/>
                </a:lnTo>
                <a:lnTo>
                  <a:pt x="846197" y="42206"/>
                </a:lnTo>
                <a:lnTo>
                  <a:pt x="842178" y="30169"/>
                </a:lnTo>
                <a:close/>
              </a:path>
              <a:path w="916939" h="323214">
                <a:moveTo>
                  <a:pt x="902335" y="26161"/>
                </a:moveTo>
                <a:lnTo>
                  <a:pt x="854201" y="26161"/>
                </a:lnTo>
                <a:lnTo>
                  <a:pt x="858138" y="38226"/>
                </a:lnTo>
                <a:lnTo>
                  <a:pt x="846197" y="42206"/>
                </a:lnTo>
                <a:lnTo>
                  <a:pt x="856233" y="72262"/>
                </a:lnTo>
                <a:lnTo>
                  <a:pt x="902335" y="26161"/>
                </a:lnTo>
                <a:close/>
              </a:path>
              <a:path w="916939" h="323214">
                <a:moveTo>
                  <a:pt x="854201" y="26161"/>
                </a:moveTo>
                <a:lnTo>
                  <a:pt x="842178" y="30169"/>
                </a:lnTo>
                <a:lnTo>
                  <a:pt x="846197" y="42206"/>
                </a:lnTo>
                <a:lnTo>
                  <a:pt x="858138" y="38226"/>
                </a:lnTo>
                <a:lnTo>
                  <a:pt x="854201" y="26161"/>
                </a:lnTo>
                <a:close/>
              </a:path>
              <a:path w="916939" h="323214">
                <a:moveTo>
                  <a:pt x="832103" y="0"/>
                </a:moveTo>
                <a:lnTo>
                  <a:pt x="842178" y="30169"/>
                </a:lnTo>
                <a:lnTo>
                  <a:pt x="854201" y="26161"/>
                </a:lnTo>
                <a:lnTo>
                  <a:pt x="902335" y="26161"/>
                </a:lnTo>
                <a:lnTo>
                  <a:pt x="916432" y="12064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70838" y="4168266"/>
            <a:ext cx="1601470" cy="334645"/>
          </a:xfrm>
          <a:custGeom>
            <a:avLst/>
            <a:gdLst/>
            <a:ahLst/>
            <a:cxnLst/>
            <a:rect l="l" t="t" r="r" b="b"/>
            <a:pathLst>
              <a:path w="1601470" h="334645">
                <a:moveTo>
                  <a:pt x="1525262" y="31074"/>
                </a:moveTo>
                <a:lnTo>
                  <a:pt x="0" y="321690"/>
                </a:lnTo>
                <a:lnTo>
                  <a:pt x="2286" y="334136"/>
                </a:lnTo>
                <a:lnTo>
                  <a:pt x="1527674" y="43646"/>
                </a:lnTo>
                <a:lnTo>
                  <a:pt x="1525262" y="31074"/>
                </a:lnTo>
                <a:close/>
              </a:path>
              <a:path w="1601470" h="334645">
                <a:moveTo>
                  <a:pt x="1594025" y="28701"/>
                </a:moveTo>
                <a:lnTo>
                  <a:pt x="1537716" y="28701"/>
                </a:lnTo>
                <a:lnTo>
                  <a:pt x="1540129" y="41274"/>
                </a:lnTo>
                <a:lnTo>
                  <a:pt x="1527674" y="43646"/>
                </a:lnTo>
                <a:lnTo>
                  <a:pt x="1533652" y="74802"/>
                </a:lnTo>
                <a:lnTo>
                  <a:pt x="1594025" y="28701"/>
                </a:lnTo>
                <a:close/>
              </a:path>
              <a:path w="1601470" h="334645">
                <a:moveTo>
                  <a:pt x="1537716" y="28701"/>
                </a:moveTo>
                <a:lnTo>
                  <a:pt x="1525262" y="31074"/>
                </a:lnTo>
                <a:lnTo>
                  <a:pt x="1527674" y="43646"/>
                </a:lnTo>
                <a:lnTo>
                  <a:pt x="1540129" y="41274"/>
                </a:lnTo>
                <a:lnTo>
                  <a:pt x="1537716" y="28701"/>
                </a:lnTo>
                <a:close/>
              </a:path>
              <a:path w="1601470" h="334645">
                <a:moveTo>
                  <a:pt x="1519301" y="0"/>
                </a:moveTo>
                <a:lnTo>
                  <a:pt x="1525262" y="31074"/>
                </a:lnTo>
                <a:lnTo>
                  <a:pt x="1537716" y="28701"/>
                </a:lnTo>
                <a:lnTo>
                  <a:pt x="1594025" y="28701"/>
                </a:lnTo>
                <a:lnTo>
                  <a:pt x="1601343" y="23113"/>
                </a:lnTo>
                <a:lnTo>
                  <a:pt x="15193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5476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提取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公共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因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子</a:t>
            </a:r>
            <a:r>
              <a:rPr sz="4000" spc="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算法）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510" y="1658493"/>
            <a:ext cx="8222615" cy="415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each nonterminal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42035" indent="-190500">
              <a:lnSpc>
                <a:spcPct val="11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find the </a:t>
            </a: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longest </a:t>
            </a:r>
            <a:r>
              <a:rPr sz="2400" b="1" spc="-1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prefix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common to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its  productions.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651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marR="5080" indent="76200">
              <a:lnSpc>
                <a:spcPct val="130000"/>
              </a:lnSpc>
              <a:tabLst>
                <a:tab pos="1080135" algn="l"/>
                <a:tab pos="3221355" algn="l"/>
                <a:tab pos="469011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replace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all of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A-productions	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|…|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γ, 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γ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represents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all productions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do not begin with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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by	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400" b="1" spc="-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γ	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A’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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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|…|</a:t>
            </a:r>
            <a:r>
              <a:rPr sz="2400" b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β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 baseline="-21000">
              <a:latin typeface="Times New Roman" panose="02020603050405020304"/>
              <a:cs typeface="Times New Roman" panose="02020603050405020304"/>
            </a:endParaRPr>
          </a:p>
          <a:p>
            <a:pPr marL="355600" marR="70485" indent="-342900">
              <a:lnSpc>
                <a:spcPct val="11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Repeatedly apply this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transformation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until no two productions  have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common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prefix.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892"/>
            <a:ext cx="8394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593342"/>
            <a:ext cx="7516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改造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以下文法，以利于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回溯的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顶向下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析：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5940" y="1976806"/>
            <a:ext cx="7773034" cy="301625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1800"/>
              </a:spcBef>
              <a:tabLst>
                <a:tab pos="24885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cAd	A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ab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1705"/>
              </a:spcBef>
              <a:tabLst>
                <a:tab pos="46482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为左部的规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公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共因子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引入非终 结符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A’,</a:t>
            </a:r>
            <a:r>
              <a:rPr sz="28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变为</a:t>
            </a:r>
            <a:r>
              <a:rPr sz="2800" b="1" spc="-4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40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aA’	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800" b="1" spc="-5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所得文法为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6565">
              <a:lnSpc>
                <a:spcPct val="100000"/>
              </a:lnSpc>
              <a:spcBef>
                <a:spcPts val="1655"/>
              </a:spcBef>
              <a:tabLst>
                <a:tab pos="2399665" algn="l"/>
                <a:tab pos="437832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cAd	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45" dirty="0">
                <a:latin typeface="Times New Roman" panose="02020603050405020304"/>
                <a:cs typeface="Times New Roman" panose="02020603050405020304"/>
              </a:rPr>
              <a:t>aA’	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2800" b="1" spc="-5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6892"/>
            <a:ext cx="635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1414449"/>
            <a:ext cx="7840980" cy="284416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改造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以下文法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利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于无回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溯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的自顶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下分析：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23265">
              <a:lnSpc>
                <a:spcPct val="100000"/>
              </a:lnSpc>
              <a:spcBef>
                <a:spcPts val="165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8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 abcd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abce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abf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10000"/>
              </a:lnSpc>
              <a:spcBef>
                <a:spcPts val="1215"/>
              </a:spcBef>
              <a:tabLst>
                <a:tab pos="456057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部的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生式体的最长公共前缀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abc,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引入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5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 文法变为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abcA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abf	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d |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为左部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产生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体的最长公共前缀</a:t>
            </a:r>
            <a:r>
              <a:rPr sz="24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ab,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，得：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4179" y="4453128"/>
            <a:ext cx="134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cA |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5940" y="4453128"/>
            <a:ext cx="185801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24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法为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1300">
              <a:lnSpc>
                <a:spcPct val="100000"/>
              </a:lnSpc>
              <a:spcBef>
                <a:spcPts val="173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abB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63926" y="5624194"/>
            <a:ext cx="114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d |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36235" y="5624194"/>
            <a:ext cx="134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cA |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341119"/>
            <a:ext cx="8717280" cy="45674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8063" y="647699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练习：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7080"/>
            <a:ext cx="1065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sz="3200" spc="-5" dirty="0"/>
              <a:t>5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3870" y="1426921"/>
            <a:ext cx="7872730" cy="25565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对文法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G[E]: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6065" marR="4145915">
              <a:lnSpc>
                <a:spcPts val="2880"/>
              </a:lnSpc>
              <a:spcBef>
                <a:spcPts val="160"/>
              </a:spcBef>
              <a:tabLst>
                <a:tab pos="260731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RP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| P	P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(E) |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  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RP+ | RP* | P+ |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P*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9700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试给出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i+i*(i+i)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的最左推导与最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右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推导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树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63322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G:	E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 |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-a |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E+a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E-a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的左递归。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ct val="110000"/>
              </a:lnSpc>
              <a:spcBef>
                <a:spcPts val="26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P131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练习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4.2.2</a:t>
            </a:r>
            <a:r>
              <a:rPr sz="20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给出最左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0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最右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某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推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建 一棵分析树。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6588" y="3983608"/>
            <a:ext cx="1136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aAd|B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3870" y="3850335"/>
            <a:ext cx="2249170" cy="173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对文法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aA|B  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Sd |</a:t>
            </a:r>
            <a:r>
              <a:rPr sz="20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消除左递归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提取左公共因子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5838"/>
            <a:ext cx="7363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构造不带回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溯</a:t>
            </a:r>
            <a:r>
              <a:rPr sz="3600" spc="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递归下降的语法分析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774"/>
            <a:ext cx="496316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消除文法的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递归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消除回溯，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取左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公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因子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3834"/>
            <a:ext cx="2061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消除回溯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8229600" cy="4170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17005" y="1125855"/>
            <a:ext cx="2170430" cy="1040130"/>
          </a:xfrm>
          <a:custGeom>
            <a:avLst/>
            <a:gdLst/>
            <a:ahLst/>
            <a:cxnLst/>
            <a:rect l="l" t="t" r="r" b="b"/>
            <a:pathLst>
              <a:path w="2170429" h="1040130">
                <a:moveTo>
                  <a:pt x="904240" y="668274"/>
                </a:moveTo>
                <a:lnTo>
                  <a:pt x="361696" y="668274"/>
                </a:lnTo>
                <a:lnTo>
                  <a:pt x="540766" y="1039876"/>
                </a:lnTo>
                <a:lnTo>
                  <a:pt x="904240" y="668274"/>
                </a:lnTo>
                <a:close/>
              </a:path>
              <a:path w="2170429" h="1040130">
                <a:moveTo>
                  <a:pt x="2058797" y="0"/>
                </a:moveTo>
                <a:lnTo>
                  <a:pt x="111378" y="0"/>
                </a:lnTo>
                <a:lnTo>
                  <a:pt x="68044" y="8759"/>
                </a:lnTo>
                <a:lnTo>
                  <a:pt x="32639" y="32638"/>
                </a:lnTo>
                <a:lnTo>
                  <a:pt x="8759" y="68044"/>
                </a:lnTo>
                <a:lnTo>
                  <a:pt x="0" y="111379"/>
                </a:lnTo>
                <a:lnTo>
                  <a:pt x="0" y="556895"/>
                </a:lnTo>
                <a:lnTo>
                  <a:pt x="8759" y="600229"/>
                </a:lnTo>
                <a:lnTo>
                  <a:pt x="32639" y="635635"/>
                </a:lnTo>
                <a:lnTo>
                  <a:pt x="68044" y="659514"/>
                </a:lnTo>
                <a:lnTo>
                  <a:pt x="111378" y="668274"/>
                </a:lnTo>
                <a:lnTo>
                  <a:pt x="2058797" y="668274"/>
                </a:lnTo>
                <a:lnTo>
                  <a:pt x="2102131" y="659514"/>
                </a:lnTo>
                <a:lnTo>
                  <a:pt x="2137536" y="635635"/>
                </a:lnTo>
                <a:lnTo>
                  <a:pt x="2161416" y="600229"/>
                </a:lnTo>
                <a:lnTo>
                  <a:pt x="2170176" y="556895"/>
                </a:lnTo>
                <a:lnTo>
                  <a:pt x="2170176" y="111379"/>
                </a:lnTo>
                <a:lnTo>
                  <a:pt x="2161416" y="68044"/>
                </a:lnTo>
                <a:lnTo>
                  <a:pt x="2137536" y="32638"/>
                </a:lnTo>
                <a:lnTo>
                  <a:pt x="2102131" y="8759"/>
                </a:lnTo>
                <a:lnTo>
                  <a:pt x="2058797" y="0"/>
                </a:lnTo>
                <a:close/>
              </a:path>
            </a:pathLst>
          </a:custGeom>
          <a:solidFill>
            <a:srgbClr val="E0E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17005" y="1125855"/>
            <a:ext cx="2170430" cy="1040130"/>
          </a:xfrm>
          <a:custGeom>
            <a:avLst/>
            <a:gdLst/>
            <a:ahLst/>
            <a:cxnLst/>
            <a:rect l="l" t="t" r="r" b="b"/>
            <a:pathLst>
              <a:path w="2170429" h="1040130">
                <a:moveTo>
                  <a:pt x="0" y="111379"/>
                </a:moveTo>
                <a:lnTo>
                  <a:pt x="8759" y="68044"/>
                </a:lnTo>
                <a:lnTo>
                  <a:pt x="32639" y="32638"/>
                </a:lnTo>
                <a:lnTo>
                  <a:pt x="68044" y="8759"/>
                </a:lnTo>
                <a:lnTo>
                  <a:pt x="111378" y="0"/>
                </a:lnTo>
                <a:lnTo>
                  <a:pt x="361696" y="0"/>
                </a:lnTo>
                <a:lnTo>
                  <a:pt x="904240" y="0"/>
                </a:lnTo>
                <a:lnTo>
                  <a:pt x="2058797" y="0"/>
                </a:lnTo>
                <a:lnTo>
                  <a:pt x="2102131" y="8759"/>
                </a:lnTo>
                <a:lnTo>
                  <a:pt x="2137536" y="32638"/>
                </a:lnTo>
                <a:lnTo>
                  <a:pt x="2161416" y="68044"/>
                </a:lnTo>
                <a:lnTo>
                  <a:pt x="2170176" y="111379"/>
                </a:lnTo>
                <a:lnTo>
                  <a:pt x="2170176" y="389890"/>
                </a:lnTo>
                <a:lnTo>
                  <a:pt x="2170176" y="556895"/>
                </a:lnTo>
                <a:lnTo>
                  <a:pt x="2161416" y="600229"/>
                </a:lnTo>
                <a:lnTo>
                  <a:pt x="2137537" y="635634"/>
                </a:lnTo>
                <a:lnTo>
                  <a:pt x="2102131" y="659514"/>
                </a:lnTo>
                <a:lnTo>
                  <a:pt x="2058797" y="668274"/>
                </a:lnTo>
                <a:lnTo>
                  <a:pt x="904240" y="668274"/>
                </a:lnTo>
                <a:lnTo>
                  <a:pt x="540766" y="1039876"/>
                </a:lnTo>
                <a:lnTo>
                  <a:pt x="361696" y="668274"/>
                </a:lnTo>
                <a:lnTo>
                  <a:pt x="111378" y="668274"/>
                </a:lnTo>
                <a:lnTo>
                  <a:pt x="68044" y="659514"/>
                </a:lnTo>
                <a:lnTo>
                  <a:pt x="32639" y="635635"/>
                </a:lnTo>
                <a:lnTo>
                  <a:pt x="8759" y="600229"/>
                </a:lnTo>
                <a:lnTo>
                  <a:pt x="0" y="556895"/>
                </a:lnTo>
                <a:lnTo>
                  <a:pt x="0" y="389890"/>
                </a:lnTo>
                <a:lnTo>
                  <a:pt x="0" y="111379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97726" y="1227327"/>
            <a:ext cx="18084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如何做到？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765048"/>
            <a:ext cx="7417308" cy="54170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2435" y="786892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4235" y="1299972"/>
            <a:ext cx="1808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对于文法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400" y="2144827"/>
            <a:ext cx="4792980" cy="38277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3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S→N V</a:t>
            </a:r>
            <a:r>
              <a:rPr sz="28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84150" marR="3636010" indent="5715" algn="just">
              <a:lnSpc>
                <a:spcPct val="110000"/>
              </a:lnSpc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N→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N→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N→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N→</a:t>
            </a:r>
            <a:r>
              <a:rPr sz="28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w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V→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V→d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试构造输入串</a:t>
            </a:r>
            <a:r>
              <a:rPr sz="2800" b="1" spc="-7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tes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的语法分析树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535940" y="1574495"/>
            <a:ext cx="8345170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000"/>
              </a:lnSpc>
              <a:spcBef>
                <a:spcPts val="100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对于任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32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符号</a:t>
            </a:r>
            <a:r>
              <a:rPr sz="3200" b="1" spc="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串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32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FIRST(α)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是可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推 导得到的串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首符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合。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23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α=X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号（终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或非终结符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5650" marR="126365" lvl="1" indent="-285750">
              <a:lnSpc>
                <a:spcPct val="115000"/>
              </a:lnSpc>
              <a:spcBef>
                <a:spcPts val="675"/>
              </a:spcBef>
              <a:buSzPct val="96000"/>
              <a:buFont typeface="Wingdings" panose="05000000000000000000"/>
              <a:buChar char=""/>
              <a:tabLst>
                <a:tab pos="75565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α=X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…X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文法符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或非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1548"/>
            <a:ext cx="6583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集）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9841" y="733552"/>
            <a:ext cx="8081645" cy="344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9790" indent="-5715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859790" algn="l"/>
                <a:tab pos="860425" algn="l"/>
              </a:tabLst>
            </a:pP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计算文法符</a:t>
            </a:r>
            <a:r>
              <a:rPr sz="36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6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600" b="1" spc="-5" dirty="0">
                <a:latin typeface="Times New Roman" panose="02020603050405020304"/>
                <a:cs typeface="Times New Roman" panose="02020603050405020304"/>
              </a:rPr>
              <a:t>FIRST(X)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740"/>
              </a:spcBef>
              <a:buClr>
                <a:srgbClr val="000000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反复执行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步骤，直至无法加入新的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4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ε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lvl="1" indent="-190500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4699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X is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terminal,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then FIRST(X)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lvl="1" indent="-190500">
              <a:lnSpc>
                <a:spcPct val="110000"/>
              </a:lnSpc>
              <a:spcBef>
                <a:spcPts val="1440"/>
              </a:spcBef>
              <a:buAutoNum type="arabicPeriod"/>
              <a:tabLst>
                <a:tab pos="46990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X is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nonterminal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…Y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production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  some 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k≥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1,then add FIRST(Y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…Y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 to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FIRST(X);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lvl="1" indent="-304800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 X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ε is 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production,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then add ε to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FIRST(X)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7"/>
          <p:cNvSpPr txBox="1"/>
          <p:nvPr/>
        </p:nvSpPr>
        <p:spPr>
          <a:xfrm>
            <a:off x="221741" y="765556"/>
            <a:ext cx="8627110" cy="3899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计算文法符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号串</a:t>
            </a:r>
            <a:r>
              <a:rPr sz="3200" b="1" spc="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150" b="1" spc="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b="1" spc="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150" b="1" spc="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b="1" spc="0" dirty="0">
                <a:latin typeface="Times New Roman" panose="02020603050405020304"/>
                <a:cs typeface="Times New Roman" panose="02020603050405020304"/>
              </a:rPr>
              <a:t>…X</a:t>
            </a:r>
            <a:r>
              <a:rPr sz="3150" b="1" spc="0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315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15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…X</a:t>
            </a:r>
            <a:r>
              <a:rPr sz="3150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97790" marR="418465">
              <a:lnSpc>
                <a:spcPct val="135000"/>
              </a:lnSpc>
              <a:spcBef>
                <a:spcPts val="1765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中所有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800" b="1" spc="-6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…X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  2.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for(i=1;i&lt;n-1;i++)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40690" marR="60325" indent="571500">
              <a:lnSpc>
                <a:spcPct val="100000"/>
              </a:lnSpc>
              <a:spcBef>
                <a:spcPts val="123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i+1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终结符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加入，</a:t>
            </a:r>
            <a:r>
              <a:rPr sz="2800" b="1" spc="-6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否则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break;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7790">
              <a:lnSpc>
                <a:spcPts val="3345"/>
              </a:lnSpc>
              <a:spcBef>
                <a:spcPts val="12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如果对</a:t>
            </a:r>
            <a:r>
              <a:rPr sz="2800" b="1" dirty="0">
                <a:latin typeface="Cambria Math" panose="02040503050406030204"/>
                <a:cs typeface="Cambria Math" panose="02040503050406030204"/>
              </a:rPr>
              <a:t>∀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ε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成立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则将</a:t>
            </a:r>
            <a:r>
              <a:rPr sz="2800" b="1" spc="-7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40690">
              <a:lnSpc>
                <a:spcPts val="3345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…X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1" name="object 2"/>
          <p:cNvSpPr txBox="1"/>
          <p:nvPr/>
        </p:nvSpPr>
        <p:spPr>
          <a:xfrm>
            <a:off x="402590" y="767080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" name="object 23"/>
          <p:cNvSpPr txBox="1"/>
          <p:nvPr/>
        </p:nvSpPr>
        <p:spPr>
          <a:xfrm>
            <a:off x="4398391" y="617473"/>
            <a:ext cx="2524125" cy="26517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解：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FIRST(S)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{ε,a,b}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FIRST(A)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{ε,b}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FIRST(B)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{ε,a}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FIRST(C)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{a,b,c}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FIRST(D)={a,c}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24"/>
          <p:cNvSpPr/>
          <p:nvPr/>
        </p:nvSpPr>
        <p:spPr>
          <a:xfrm>
            <a:off x="468630" y="1504950"/>
            <a:ext cx="3023870" cy="3416300"/>
          </a:xfrm>
          <a:custGeom>
            <a:avLst/>
            <a:gdLst/>
            <a:ahLst/>
            <a:cxnLst/>
            <a:rect l="l" t="t" r="r" b="b"/>
            <a:pathLst>
              <a:path w="3023870" h="3416300">
                <a:moveTo>
                  <a:pt x="0" y="3416046"/>
                </a:moveTo>
                <a:lnTo>
                  <a:pt x="3023616" y="3416046"/>
                </a:lnTo>
                <a:lnTo>
                  <a:pt x="302361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solidFill>
            <a:srgbClr val="E0E6EF"/>
          </a:solidFill>
        </p:spPr>
        <p:txBody>
          <a:bodyPr wrap="square" lIns="0" tIns="0" rIns="0" bIns="0" rtlCol="0"/>
          <a:p/>
        </p:txBody>
      </p:sp>
      <p:sp>
        <p:nvSpPr>
          <p:cNvPr id="64" name="object 58"/>
          <p:cNvSpPr txBox="1"/>
          <p:nvPr/>
        </p:nvSpPr>
        <p:spPr>
          <a:xfrm>
            <a:off x="547116" y="1473911"/>
            <a:ext cx="2159000" cy="33743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32230" marR="5080" indent="13335">
              <a:lnSpc>
                <a:spcPts val="2640"/>
              </a:lnSpc>
              <a:spcBef>
                <a:spcPts val="11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bC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  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b  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  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aD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46200">
              <a:lnSpc>
                <a:spcPct val="100000"/>
              </a:lnSpc>
              <a:spcBef>
                <a:spcPts val="11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46200" marR="101600">
              <a:lnSpc>
                <a:spcPct val="11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aS  D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8930" y="3625850"/>
            <a:ext cx="287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use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辅助推导树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31"/>
          <p:cNvSpPr/>
          <p:nvPr/>
        </p:nvSpPr>
        <p:spPr>
          <a:xfrm>
            <a:off x="2555748" y="549401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991" y="458215"/>
            <a:ext cx="163131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：文法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" name="object 55"/>
          <p:cNvSpPr txBox="1"/>
          <p:nvPr/>
        </p:nvSpPr>
        <p:spPr>
          <a:xfrm>
            <a:off x="683513" y="397255"/>
            <a:ext cx="3792220" cy="56642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96342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96342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963420" marR="37465">
              <a:lnSpc>
                <a:spcPts val="3440"/>
              </a:lnSpc>
              <a:tabLst>
                <a:tab pos="2668905" algn="l"/>
                <a:tab pos="337947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1300">
              <a:lnSpc>
                <a:spcPct val="100000"/>
              </a:lnSpc>
              <a:spcBef>
                <a:spcPts val="1585"/>
              </a:spcBef>
              <a:tabLst>
                <a:tab pos="1698625" algn="l"/>
                <a:tab pos="20243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FIRST(E)	=	{(,i}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58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FIRST(E’)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{ε,+}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585"/>
              </a:spcBef>
              <a:tabLst>
                <a:tab pos="1698625" algn="l"/>
                <a:tab pos="20243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FIRST(T)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	{ (,i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58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FIRST(T’)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{ε,*}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585"/>
              </a:spcBef>
              <a:tabLst>
                <a:tab pos="168084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FIRST(F)	= { (,i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1" name="object 2"/>
          <p:cNvSpPr/>
          <p:nvPr/>
        </p:nvSpPr>
        <p:spPr>
          <a:xfrm>
            <a:off x="2843022" y="1197102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2" name="object 26"/>
          <p:cNvSpPr txBox="1"/>
          <p:nvPr/>
        </p:nvSpPr>
        <p:spPr>
          <a:xfrm>
            <a:off x="829817" y="1044955"/>
            <a:ext cx="3933190" cy="30086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2105025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105025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105025" marR="37465">
              <a:lnSpc>
                <a:spcPts val="3440"/>
              </a:lnSpc>
              <a:tabLst>
                <a:tab pos="2809875" algn="l"/>
                <a:tab pos="352044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分析句子</a:t>
            </a:r>
            <a:r>
              <a:rPr sz="2800" b="1" spc="-6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i+i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27"/>
          <p:cNvSpPr txBox="1">
            <a:spLocks noGrp="1"/>
          </p:cNvSpPr>
          <p:nvPr/>
        </p:nvSpPr>
        <p:spPr>
          <a:xfrm>
            <a:off x="402590" y="793749"/>
            <a:ext cx="2363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2800" spc="-5" dirty="0"/>
              <a:t>3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对于文法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1331975" y="1844801"/>
            <a:ext cx="4248150" cy="24284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2" name="object 27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260347" y="1733550"/>
            <a:ext cx="5619750" cy="20292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6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57200" y="1030224"/>
            <a:ext cx="5760720" cy="27416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6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11123" y="1268730"/>
            <a:ext cx="4863846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6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42" y="561847"/>
            <a:ext cx="46056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递归下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降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的语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342" y="1197914"/>
            <a:ext cx="8574405" cy="489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10000"/>
              </a:lnSpc>
              <a:spcBef>
                <a:spcPts val="100"/>
              </a:spcBef>
              <a:buClr>
                <a:srgbClr val="C0504D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自顶向下的语法分析：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分析树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根结点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始，深度 优先地创建该树的各个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1680"/>
              </a:spcBef>
              <a:buClr>
                <a:srgbClr val="C0504D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使用一组</a:t>
            </a:r>
            <a:r>
              <a:rPr sz="2800" b="1" spc="-1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递归过</a:t>
            </a:r>
            <a:r>
              <a:rPr sz="2800" b="1" spc="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来处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法的每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个非终结 符都关联一个过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7620" indent="-342900" algn="just">
              <a:lnSpc>
                <a:spcPct val="110000"/>
              </a:lnSpc>
              <a:spcBef>
                <a:spcPts val="1680"/>
              </a:spcBef>
              <a:buClr>
                <a:srgbClr val="C0504D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一个递归下降分析程序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由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一组过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组成，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个非终结 符号有一个对应的过程。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1680"/>
              </a:spcBef>
              <a:buClr>
                <a:srgbClr val="C0504D"/>
              </a:buClr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程序的执行从</a:t>
            </a: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开始符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对应的过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开始，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果这个过 程的过程体扫描了整个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入串，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它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就停止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行并宣布 语法分析成功。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252222" y="765048"/>
            <a:ext cx="5372100" cy="38168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26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5322" y="1700022"/>
            <a:ext cx="6431280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2"/>
          <p:cNvSpPr/>
          <p:nvPr/>
        </p:nvSpPr>
        <p:spPr>
          <a:xfrm>
            <a:off x="86994" y="57023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26"/>
          <p:cNvSpPr txBox="1"/>
          <p:nvPr/>
        </p:nvSpPr>
        <p:spPr>
          <a:xfrm>
            <a:off x="165988" y="41859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555" y="1844801"/>
            <a:ext cx="8097774" cy="44325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457200" y="643127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535940" y="49098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177" y="1985772"/>
            <a:ext cx="8100822" cy="431368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252222" y="549401"/>
            <a:ext cx="2951480" cy="2113280"/>
          </a:xfrm>
          <a:custGeom>
            <a:avLst/>
            <a:gdLst/>
            <a:ahLst/>
            <a:cxnLst/>
            <a:rect l="l" t="t" r="r" b="b"/>
            <a:pathLst>
              <a:path w="2951480" h="2113280">
                <a:moveTo>
                  <a:pt x="0" y="2113026"/>
                </a:moveTo>
                <a:lnTo>
                  <a:pt x="2951226" y="2113026"/>
                </a:lnTo>
                <a:lnTo>
                  <a:pt x="2951226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331215" y="397255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347" y="1962150"/>
            <a:ext cx="7883651" cy="4305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16001" y="655319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94742" y="50368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1605" y="1700022"/>
            <a:ext cx="6505194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30480" y="625601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108965" y="473455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2679" y="1664969"/>
            <a:ext cx="6727697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108204" y="643127"/>
            <a:ext cx="2951480" cy="2113280"/>
          </a:xfrm>
          <a:custGeom>
            <a:avLst/>
            <a:gdLst/>
            <a:ahLst/>
            <a:cxnLst/>
            <a:rect l="l" t="t" r="r" b="b"/>
            <a:pathLst>
              <a:path w="2951480" h="2113280">
                <a:moveTo>
                  <a:pt x="0" y="2113026"/>
                </a:moveTo>
                <a:lnTo>
                  <a:pt x="2951226" y="2113026"/>
                </a:lnTo>
                <a:lnTo>
                  <a:pt x="2951226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186689" y="49098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823" y="1773173"/>
            <a:ext cx="6334506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323850" y="71628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402590" y="563880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0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spcBef>
                <a:spcPts val="5"/>
              </a:spcBef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7376" y="1773173"/>
            <a:ext cx="6440424" cy="45262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457200" y="643127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80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535940" y="49098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" y="549401"/>
            <a:ext cx="7885176" cy="43319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0" name="object 3"/>
          <p:cNvSpPr/>
          <p:nvPr/>
        </p:nvSpPr>
        <p:spPr>
          <a:xfrm>
            <a:off x="6012179" y="4076700"/>
            <a:ext cx="2952750" cy="2113280"/>
          </a:xfrm>
          <a:custGeom>
            <a:avLst/>
            <a:gdLst/>
            <a:ahLst/>
            <a:cxnLst/>
            <a:rect l="l" t="t" r="r" b="b"/>
            <a:pathLst>
              <a:path w="2952750" h="2113279">
                <a:moveTo>
                  <a:pt x="0" y="2113026"/>
                </a:moveTo>
                <a:lnTo>
                  <a:pt x="2952750" y="2113026"/>
                </a:lnTo>
                <a:lnTo>
                  <a:pt x="2952750" y="0"/>
                </a:lnTo>
                <a:lnTo>
                  <a:pt x="0" y="0"/>
                </a:lnTo>
                <a:lnTo>
                  <a:pt x="0" y="211302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1" name="object 27"/>
          <p:cNvSpPr txBox="1"/>
          <p:nvPr/>
        </p:nvSpPr>
        <p:spPr>
          <a:xfrm>
            <a:off x="6091173" y="3925061"/>
            <a:ext cx="1840864" cy="22098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400" b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spc="-7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400" b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7465">
              <a:lnSpc>
                <a:spcPts val="3440"/>
              </a:lnSpc>
              <a:tabLst>
                <a:tab pos="716915" algn="l"/>
                <a:tab pos="14281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400" b="1" spc="-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7935"/>
            <a:ext cx="552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一个非终结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号对应的过程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520" y="1539240"/>
            <a:ext cx="6681470" cy="44164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void A( )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 marR="709930">
              <a:lnSpc>
                <a:spcPct val="120000"/>
              </a:lnSpc>
              <a:spcBef>
                <a:spcPts val="25"/>
              </a:spcBef>
              <a:tabLst>
                <a:tab pos="167005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Choose an A-production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, 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 . .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i="1" spc="-5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for ( i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	to 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384300" marR="2620645" indent="-534035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 ( 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nonterminal )  call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procedure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 )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689100" marR="5080" indent="-915035">
              <a:lnSpc>
                <a:spcPts val="3460"/>
              </a:lnSpc>
              <a:spcBef>
                <a:spcPts val="2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 if (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7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equals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input symbol </a:t>
            </a:r>
            <a:r>
              <a:rPr sz="2400" b="1" i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advance the input to the next</a:t>
            </a:r>
            <a:r>
              <a:rPr sz="24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symbol;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38430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else /* an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occurred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*/;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1548"/>
            <a:ext cx="77819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sz="36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集）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15" y="1625091"/>
            <a:ext cx="83718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97000"/>
              <a:buFont typeface="Wingdings" panose="05000000000000000000"/>
              <a:buChar char=""/>
              <a:tabLst>
                <a:tab pos="375285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非终结</a:t>
            </a:r>
            <a:r>
              <a:rPr sz="32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符号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是可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在某 些句型中紧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跟在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右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边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终结</a:t>
            </a:r>
            <a:r>
              <a:rPr sz="32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32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5426" y="3861053"/>
            <a:ext cx="4390644" cy="22654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0777" y="2730245"/>
            <a:ext cx="7142226" cy="84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6100" y="662940"/>
            <a:ext cx="7496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kern="0" spc="-15" dirty="0">
                <a:latin typeface="宋体" panose="02010600030101010101" pitchFamily="2" charset="-122"/>
                <a:ea typeface="+mj-ea"/>
                <a:cs typeface="宋体" panose="02010600030101010101" pitchFamily="2" charset="-122"/>
                <a:sym typeface="+mn-ea"/>
              </a:rPr>
              <a:t>FOLLOW集算法</a:t>
            </a:r>
            <a:endParaRPr lang="zh-CN" spc="-15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5965" y="1414780"/>
            <a:ext cx="7993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开始符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                       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$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 Follow(S)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2. S→......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                   $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Follow(U)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3. 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→...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                      a → Follow(U)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4. 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→...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                      First(P) → Follow(U)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→...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UP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ε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Follow(A) → Follow(U)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 U→......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Follow(U) → Follow(P)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5,6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2"/>
          <p:cNvSpPr txBox="1">
            <a:spLocks noGrp="1"/>
          </p:cNvSpPr>
          <p:nvPr/>
        </p:nvSpPr>
        <p:spPr>
          <a:xfrm>
            <a:off x="186689" y="670306"/>
            <a:ext cx="81413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4400" spc="-15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44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64490" y="1540053"/>
            <a:ext cx="8636000" cy="4464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anose="05000000000000000000"/>
              <a:buChar char=""/>
              <a:tabLst>
                <a:tab pos="3556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反复执行以下规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直到无法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入新的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8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137160" indent="-34290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Times New Roman" panose="02020603050405020304"/>
              <a:buAutoNum type="arabicPeriod"/>
              <a:tabLst>
                <a:tab pos="368935" algn="l"/>
              </a:tabLst>
            </a:pP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是开始符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8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FOLLOW(S),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这里</a:t>
            </a:r>
            <a:r>
              <a:rPr sz="2800" b="1" spc="-6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$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是输入 结束标记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3345"/>
              </a:lnSpc>
              <a:spcBef>
                <a:spcPts val="675"/>
              </a:spcBef>
              <a:buFont typeface="Times New Roman" panose="02020603050405020304"/>
              <a:buAutoNum type="arabicPeriod"/>
              <a:tabLst>
                <a:tab pos="3689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如果有规则</a:t>
            </a:r>
            <a:r>
              <a:rPr sz="2800" b="1" spc="-84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β,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则将</a:t>
            </a:r>
            <a:r>
              <a:rPr sz="2800" b="1" spc="-7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FIRST(β)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ts val="3345"/>
              </a:lnSpc>
            </a:pP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FOLLOW(B)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Times New Roman" panose="02020603050405020304"/>
              <a:buAutoNum type="arabicPeriod" startAt="3"/>
              <a:tabLst>
                <a:tab pos="36893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如果有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r>
              <a:rPr sz="2800" b="1" spc="-8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或者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r>
              <a:rPr sz="2800" b="1" spc="-8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β,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sz="2800" b="1" spc="-7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FIRST(β)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则将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加入</a:t>
            </a:r>
            <a:r>
              <a:rPr sz="2800" b="1" spc="-7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800" b="1" spc="-7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8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195322" y="697230"/>
            <a:ext cx="2337435" cy="2052320"/>
          </a:xfrm>
          <a:custGeom>
            <a:avLst/>
            <a:gdLst/>
            <a:ahLst/>
            <a:cxnLst/>
            <a:rect l="l" t="t" r="r" b="b"/>
            <a:pathLst>
              <a:path w="2337435" h="2052320">
                <a:moveTo>
                  <a:pt x="0" y="2052066"/>
                </a:moveTo>
                <a:lnTo>
                  <a:pt x="2337054" y="2052066"/>
                </a:lnTo>
                <a:lnTo>
                  <a:pt x="2337054" y="0"/>
                </a:lnTo>
                <a:lnTo>
                  <a:pt x="0" y="0"/>
                </a:lnTo>
                <a:lnTo>
                  <a:pt x="0" y="205206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13026" y="573786"/>
            <a:ext cx="625601" cy="6217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68295" y="568451"/>
            <a:ext cx="646938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09672" y="573786"/>
            <a:ext cx="1024127" cy="6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13026" y="995172"/>
            <a:ext cx="698754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41448" y="989838"/>
            <a:ext cx="646938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87395" y="995172"/>
            <a:ext cx="529590" cy="621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11423" y="995172"/>
            <a:ext cx="1015746" cy="621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56838" y="995172"/>
            <a:ext cx="559308" cy="621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13026" y="1417319"/>
            <a:ext cx="621030" cy="621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63723" y="1411986"/>
            <a:ext cx="646938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09672" y="1417319"/>
            <a:ext cx="940308" cy="621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113026" y="1838705"/>
            <a:ext cx="698754" cy="621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41448" y="1833372"/>
            <a:ext cx="646938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787395" y="1838705"/>
            <a:ext cx="510540" cy="6217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96945" y="1838705"/>
            <a:ext cx="1002030" cy="6217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8644" y="1838705"/>
            <a:ext cx="489965" cy="6217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13026" y="2260092"/>
            <a:ext cx="601218" cy="6217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343911" y="2254757"/>
            <a:ext cx="646938" cy="6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59964" y="2260092"/>
            <a:ext cx="534162" cy="6217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23794" y="2260092"/>
            <a:ext cx="557021" cy="6217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79064" y="2260092"/>
            <a:ext cx="603503" cy="6217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12235" y="2260092"/>
            <a:ext cx="432053" cy="6217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544061" y="2260092"/>
            <a:ext cx="448056" cy="6217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274316" y="555041"/>
            <a:ext cx="1689100" cy="2133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320"/>
              </a:lnSpc>
              <a:spcBef>
                <a:spcPts val="2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2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200" b="1" spc="-6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2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33020">
              <a:lnSpc>
                <a:spcPts val="3320"/>
              </a:lnSpc>
              <a:tabLst>
                <a:tab pos="659765" algn="l"/>
                <a:tab pos="131191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200" b="1" spc="-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1" name="object 2"/>
          <p:cNvSpPr txBox="1">
            <a:spLocks noGrp="1"/>
          </p:cNvSpPr>
          <p:nvPr/>
        </p:nvSpPr>
        <p:spPr>
          <a:xfrm>
            <a:off x="331215" y="782828"/>
            <a:ext cx="1045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2" name="object 28"/>
          <p:cNvSpPr txBox="1"/>
          <p:nvPr/>
        </p:nvSpPr>
        <p:spPr>
          <a:xfrm>
            <a:off x="331215" y="3252216"/>
            <a:ext cx="3387725" cy="249491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FOLLOW(E) =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{$,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FOLLOW(E’) = {$,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FOLLOW(T)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FOLLOW(T’)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FOLLOW(F)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+, *,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29"/>
          <p:cNvSpPr/>
          <p:nvPr/>
        </p:nvSpPr>
        <p:spPr>
          <a:xfrm>
            <a:off x="5386578" y="754380"/>
            <a:ext cx="2520950" cy="2051050"/>
          </a:xfrm>
          <a:custGeom>
            <a:avLst/>
            <a:gdLst/>
            <a:ahLst/>
            <a:cxnLst/>
            <a:rect l="l" t="t" r="r" b="b"/>
            <a:pathLst>
              <a:path w="2520950" h="2051050">
                <a:moveTo>
                  <a:pt x="0" y="2050542"/>
                </a:moveTo>
                <a:lnTo>
                  <a:pt x="2520696" y="2050542"/>
                </a:lnTo>
                <a:lnTo>
                  <a:pt x="2520696" y="0"/>
                </a:lnTo>
                <a:lnTo>
                  <a:pt x="0" y="0"/>
                </a:lnTo>
                <a:lnTo>
                  <a:pt x="0" y="2050542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60"/>
          <p:cNvSpPr txBox="1"/>
          <p:nvPr/>
        </p:nvSpPr>
        <p:spPr>
          <a:xfrm>
            <a:off x="5465571" y="693724"/>
            <a:ext cx="2252345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347470" algn="l"/>
                <a:tab pos="1646555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FIRST(E)	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67005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IRST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(E’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,+}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347470" algn="l"/>
                <a:tab pos="1646555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FIRST(T)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66878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FIRST(T’)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=	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,*}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332865" algn="l"/>
                <a:tab pos="163195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FIRST(F)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61"/>
          <p:cNvSpPr/>
          <p:nvPr/>
        </p:nvSpPr>
        <p:spPr>
          <a:xfrm>
            <a:off x="2177542" y="711200"/>
            <a:ext cx="2337435" cy="2052320"/>
          </a:xfrm>
          <a:custGeom>
            <a:avLst/>
            <a:gdLst/>
            <a:ahLst/>
            <a:cxnLst/>
            <a:rect l="l" t="t" r="r" b="b"/>
            <a:pathLst>
              <a:path w="2337435" h="2052320">
                <a:moveTo>
                  <a:pt x="0" y="2052066"/>
                </a:moveTo>
                <a:lnTo>
                  <a:pt x="2337054" y="2052066"/>
                </a:lnTo>
                <a:lnTo>
                  <a:pt x="2337054" y="0"/>
                </a:lnTo>
                <a:lnTo>
                  <a:pt x="0" y="0"/>
                </a:lnTo>
                <a:lnTo>
                  <a:pt x="0" y="2052066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96" name="object 85"/>
          <p:cNvSpPr txBox="1"/>
          <p:nvPr/>
        </p:nvSpPr>
        <p:spPr>
          <a:xfrm>
            <a:off x="2256536" y="569011"/>
            <a:ext cx="1689100" cy="2133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320"/>
              </a:lnSpc>
              <a:spcBef>
                <a:spcPts val="2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2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200" b="1" spc="-65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2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33020">
              <a:lnSpc>
                <a:spcPts val="3320"/>
              </a:lnSpc>
              <a:tabLst>
                <a:tab pos="659765" algn="l"/>
                <a:tab pos="131191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200" b="1" spc="-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5215636" y="549655"/>
            <a:ext cx="3024505" cy="3416300"/>
          </a:xfrm>
          <a:custGeom>
            <a:avLst/>
            <a:gdLst/>
            <a:ahLst/>
            <a:cxnLst/>
            <a:rect l="l" t="t" r="r" b="b"/>
            <a:pathLst>
              <a:path w="3024504" h="3416300">
                <a:moveTo>
                  <a:pt x="0" y="3416046"/>
                </a:moveTo>
                <a:lnTo>
                  <a:pt x="3024378" y="3416046"/>
                </a:lnTo>
                <a:lnTo>
                  <a:pt x="3024378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solidFill>
            <a:srgbClr val="E0E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6" name="object 2"/>
          <p:cNvSpPr txBox="1">
            <a:spLocks noGrp="1"/>
          </p:cNvSpPr>
          <p:nvPr>
            <p:ph type="title"/>
          </p:nvPr>
        </p:nvSpPr>
        <p:spPr>
          <a:xfrm>
            <a:off x="340359" y="757428"/>
            <a:ext cx="636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7" name="object 12"/>
          <p:cNvSpPr txBox="1"/>
          <p:nvPr/>
        </p:nvSpPr>
        <p:spPr>
          <a:xfrm>
            <a:off x="978916" y="1217675"/>
            <a:ext cx="29781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90817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FOLLOW(S)	= {$}  FOLLOW(A) 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{a,c,$}  FOLLOW(B) =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FOLLOW(C) =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FOLLOW(D) =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{$}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8" name="object 13"/>
          <p:cNvSpPr/>
          <p:nvPr/>
        </p:nvSpPr>
        <p:spPr>
          <a:xfrm>
            <a:off x="5292852" y="4149852"/>
            <a:ext cx="3382645" cy="2087245"/>
          </a:xfrm>
          <a:custGeom>
            <a:avLst/>
            <a:gdLst/>
            <a:ahLst/>
            <a:cxnLst/>
            <a:rect l="l" t="t" r="r" b="b"/>
            <a:pathLst>
              <a:path w="3382645" h="2087245">
                <a:moveTo>
                  <a:pt x="0" y="2087118"/>
                </a:moveTo>
                <a:lnTo>
                  <a:pt x="3382517" y="2087118"/>
                </a:lnTo>
                <a:lnTo>
                  <a:pt x="3382517" y="0"/>
                </a:lnTo>
                <a:lnTo>
                  <a:pt x="0" y="0"/>
                </a:lnTo>
                <a:lnTo>
                  <a:pt x="0" y="2087118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79" name="object 32"/>
          <p:cNvSpPr txBox="1"/>
          <p:nvPr/>
        </p:nvSpPr>
        <p:spPr>
          <a:xfrm>
            <a:off x="5371846" y="4106468"/>
            <a:ext cx="2176780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FIRST(S)={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,a,b}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FIRST(A)={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,b}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FIRST(B)={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,a}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C)=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a,b,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FIRST(D)={a,c}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0" name="object 67"/>
          <p:cNvSpPr txBox="1"/>
          <p:nvPr/>
        </p:nvSpPr>
        <p:spPr>
          <a:xfrm>
            <a:off x="5457697" y="549859"/>
            <a:ext cx="2159000" cy="33743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G[S]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AB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32230" marR="10160" indent="13335">
              <a:lnSpc>
                <a:spcPts val="2640"/>
              </a:lnSpc>
              <a:spcBef>
                <a:spcPts val="11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bC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  A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b  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ε  B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46200">
              <a:lnSpc>
                <a:spcPct val="100000"/>
              </a:lnSpc>
              <a:spcBef>
                <a:spcPts val="115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46200" marR="101600">
              <a:lnSpc>
                <a:spcPct val="110000"/>
              </a:lnSpc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 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aS  D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63" y="719073"/>
            <a:ext cx="2541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44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40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4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355" y="1600200"/>
            <a:ext cx="8734044" cy="472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9855" y="1412747"/>
            <a:ext cx="5061204" cy="4608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12560" y="4582286"/>
            <a:ext cx="144780" cy="287655"/>
          </a:xfrm>
          <a:custGeom>
            <a:avLst/>
            <a:gdLst/>
            <a:ahLst/>
            <a:cxnLst/>
            <a:rect l="l" t="t" r="r" b="b"/>
            <a:pathLst>
              <a:path w="144779" h="287654">
                <a:moveTo>
                  <a:pt x="144399" y="0"/>
                </a:moveTo>
                <a:lnTo>
                  <a:pt x="0" y="287274"/>
                </a:lnTo>
              </a:path>
            </a:pathLst>
          </a:custGeom>
          <a:ln w="19050">
            <a:solidFill>
              <a:srgbClr val="BD4A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215" y="642111"/>
            <a:ext cx="506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不带回溯的</a:t>
            </a:r>
            <a:r>
              <a:rPr sz="3600" spc="-10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归下降分析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86689" y="1672589"/>
            <a:ext cx="2508250" cy="25698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 algn="just">
              <a:lnSpc>
                <a:spcPct val="98000"/>
              </a:lnSpc>
              <a:spcBef>
                <a:spcPts val="165"/>
              </a:spcBef>
              <a:buClr>
                <a:srgbClr val="033B8F"/>
              </a:buClr>
              <a:buSzPct val="70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每个非终结符 构造一个分析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 algn="just">
              <a:lnSpc>
                <a:spcPct val="98000"/>
              </a:lnSpc>
              <a:spcBef>
                <a:spcPts val="200"/>
              </a:spcBef>
              <a:buClr>
                <a:srgbClr val="033B8F"/>
              </a:buClr>
              <a:buSzPct val="70000"/>
              <a:buFont typeface="Wingdings" panose="05000000000000000000"/>
              <a:buChar char=""/>
              <a:tabLst>
                <a:tab pos="355600" algn="l"/>
              </a:tabLst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用前看符号指 导产生式规则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的选择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63" y="863599"/>
            <a:ext cx="1808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例：有文法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3882644" y="1506728"/>
            <a:ext cx="36817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void F( 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tabLst>
                <a:tab pos="65595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(symbol==‘i’)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advance;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7444" y="2238502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3244" y="2238502"/>
            <a:ext cx="250825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ct val="10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if	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(symbol==‘(’)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marR="969645" indent="-304800">
              <a:lnSpc>
                <a:spcPct val="100000"/>
              </a:lnSpc>
              <a:tabLst>
                <a:tab pos="3613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	advance;  E( )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228600">
              <a:lnSpc>
                <a:spcPct val="100000"/>
              </a:lnSpc>
              <a:tabLst>
                <a:tab pos="65595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if		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(symbol==‘)’</a:t>
            </a:r>
            <a:r>
              <a:rPr sz="2400" b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  advance;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error;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79121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else	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error;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3644" y="5164835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"/>
          <p:cNvSpPr/>
          <p:nvPr/>
        </p:nvSpPr>
        <p:spPr>
          <a:xfrm>
            <a:off x="755904" y="1557527"/>
            <a:ext cx="2336800" cy="2052955"/>
          </a:xfrm>
          <a:custGeom>
            <a:avLst/>
            <a:gdLst/>
            <a:ahLst/>
            <a:cxnLst/>
            <a:rect l="l" t="t" r="r" b="b"/>
            <a:pathLst>
              <a:path w="2336800" h="2052954">
                <a:moveTo>
                  <a:pt x="0" y="2052828"/>
                </a:moveTo>
                <a:lnTo>
                  <a:pt x="2336292" y="2052828"/>
                </a:lnTo>
                <a:lnTo>
                  <a:pt x="2336292" y="0"/>
                </a:lnTo>
                <a:lnTo>
                  <a:pt x="0" y="0"/>
                </a:lnTo>
                <a:lnTo>
                  <a:pt x="0" y="2052828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35" name="object 27"/>
          <p:cNvSpPr txBox="1"/>
          <p:nvPr/>
        </p:nvSpPr>
        <p:spPr>
          <a:xfrm>
            <a:off x="834389" y="1415592"/>
            <a:ext cx="1689100" cy="2133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3320"/>
              </a:lnSpc>
              <a:spcBef>
                <a:spcPts val="2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2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200" b="1" spc="-6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2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 marR="33020">
              <a:lnSpc>
                <a:spcPts val="3320"/>
              </a:lnSpc>
              <a:tabLst>
                <a:tab pos="659130" algn="l"/>
                <a:tab pos="131191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200" b="1" spc="-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10" y="479805"/>
            <a:ext cx="5424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48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4800" spc="5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4800" spc="-10" dirty="0">
                <a:latin typeface="宋体" panose="02010600030101010101" pitchFamily="2" charset="-122"/>
                <a:cs typeface="宋体" panose="02010600030101010101" pitchFamily="2" charset="-122"/>
              </a:rPr>
              <a:t>测分析</a:t>
            </a:r>
            <a:r>
              <a:rPr sz="4800" spc="-2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4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5791" y="1512620"/>
            <a:ext cx="7824470" cy="4758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98525" indent="-838835">
              <a:lnSpc>
                <a:spcPct val="100000"/>
              </a:lnSpc>
              <a:spcBef>
                <a:spcPts val="435"/>
              </a:spcBef>
              <a:buClr>
                <a:srgbClr val="033B8F"/>
              </a:buClr>
              <a:buSzPct val="84000"/>
              <a:buFont typeface="Wingdings" panose="05000000000000000000"/>
              <a:buChar char=""/>
              <a:tabLst>
                <a:tab pos="516890" algn="l"/>
                <a:tab pos="517525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特征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9690" marR="5080" indent="610870">
              <a:lnSpc>
                <a:spcPct val="94000"/>
              </a:lnSpc>
              <a:spcBef>
                <a:spcPts val="55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入符号，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前要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的非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 选择产生式，可以构造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8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不需</a:t>
            </a:r>
            <a:r>
              <a:rPr sz="28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要</a:t>
            </a:r>
            <a:r>
              <a:rPr sz="28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</a:t>
            </a:r>
            <a:r>
              <a:rPr sz="2800" b="1" spc="-5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溯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的递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下降 语法分析器。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033B8F"/>
              </a:buClr>
              <a:buSzPct val="84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要求</a:t>
            </a:r>
            <a:r>
              <a:rPr sz="2800" b="1" dirty="0">
                <a:latin typeface="Tahoma" panose="020B0604030504040204"/>
                <a:cs typeface="Tahoma" panose="020B0604030504040204"/>
              </a:rPr>
              <a:t>——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文法是</a:t>
            </a:r>
            <a:r>
              <a:rPr sz="2800" b="1" spc="-229" dirty="0">
                <a:latin typeface="Arial" panose="020B0604020202020204"/>
                <a:cs typeface="Arial" panose="020B0604020202020204"/>
              </a:rPr>
              <a:t>LL(1)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98525" marR="3067685" indent="-885825">
              <a:lnSpc>
                <a:spcPct val="116000"/>
              </a:lnSpc>
              <a:spcBef>
                <a:spcPts val="560"/>
              </a:spcBef>
              <a:buClr>
                <a:srgbClr val="033B8F"/>
              </a:buClr>
              <a:buSzPct val="84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驱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测分析器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包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含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： 一个输入缓冲区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98525">
              <a:lnSpc>
                <a:spcPct val="100000"/>
              </a:lnSpc>
              <a:spcBef>
                <a:spcPts val="33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一个栈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98525" marR="5133975">
              <a:lnSpc>
                <a:spcPct val="110000"/>
              </a:lnSpc>
            </a:pP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一张分析表 一个输出流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04213"/>
            <a:ext cx="33261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4609F"/>
              </a:buClr>
              <a:buSzPct val="84000"/>
              <a:buFont typeface="Wingdings" panose="05000000000000000000"/>
              <a:buChar char=""/>
              <a:tabLst>
                <a:tab pos="469265" algn="l"/>
                <a:tab pos="469900" algn="l"/>
              </a:tabLst>
            </a:pP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预测分析器模型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1827" y="2298954"/>
          <a:ext cx="5425440" cy="64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838200"/>
                <a:gridCol w="914400"/>
                <a:gridCol w="914400"/>
              </a:tblGrid>
              <a:tr h="6330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+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b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3685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33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＄</a:t>
                      </a:r>
                      <a:endParaRPr sz="33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67380" y="3570351"/>
            <a:ext cx="3124200" cy="984885"/>
          </a:xfrm>
          <a:prstGeom prst="rect">
            <a:avLst/>
          </a:prstGeom>
          <a:solidFill>
            <a:srgbClr val="4F81BC"/>
          </a:solidFill>
          <a:ln w="9905">
            <a:solidFill>
              <a:srgbClr val="000000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845"/>
              </a:spcBef>
            </a:pPr>
            <a:r>
              <a:rPr sz="3300" spc="15" dirty="0">
                <a:latin typeface="宋体" panose="02010600030101010101" pitchFamily="2" charset="-122"/>
                <a:cs typeface="宋体" panose="02010600030101010101" pitchFamily="2" charset="-122"/>
              </a:rPr>
              <a:t>预测分析程序</a:t>
            </a:r>
            <a:endParaRPr sz="33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8827" y="3705605"/>
          <a:ext cx="777240" cy="233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</a:tblGrid>
              <a:tr h="633095">
                <a:tc>
                  <a:txBody>
                    <a:bodyPr/>
                    <a:lstStyle/>
                    <a:p>
                      <a:pPr marL="8255" algn="ctr">
                        <a:lnSpc>
                          <a:spcPts val="3790"/>
                        </a:lnSpc>
                        <a:spcBef>
                          <a:spcPts val="1095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8255" algn="ctr">
                        <a:lnSpc>
                          <a:spcPts val="3685"/>
                        </a:lnSpc>
                        <a:spcBef>
                          <a:spcPts val="90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Y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3300" dirty="0">
                          <a:latin typeface="Arial" panose="020B0604020202020204"/>
                          <a:cs typeface="Arial" panose="020B0604020202020204"/>
                        </a:rPr>
                        <a:t>Z</a:t>
                      </a:r>
                      <a:endParaRPr sz="3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8890" algn="ctr">
                        <a:lnSpc>
                          <a:spcPts val="3755"/>
                        </a:lnSpc>
                      </a:pPr>
                      <a:r>
                        <a:rPr sz="33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＄</a:t>
                      </a:r>
                      <a:endParaRPr sz="33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780" y="3953636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71600" h="76200">
                <a:moveTo>
                  <a:pt x="1371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0880" y="2937129"/>
            <a:ext cx="76200" cy="633730"/>
          </a:xfrm>
          <a:custGeom>
            <a:avLst/>
            <a:gdLst/>
            <a:ahLst/>
            <a:cxnLst/>
            <a:rect l="l" t="t" r="r" b="b"/>
            <a:pathLst>
              <a:path w="76200" h="633729">
                <a:moveTo>
                  <a:pt x="44450" y="63500"/>
                </a:moveTo>
                <a:lnTo>
                  <a:pt x="31750" y="63500"/>
                </a:lnTo>
                <a:lnTo>
                  <a:pt x="31750" y="633222"/>
                </a:lnTo>
                <a:lnTo>
                  <a:pt x="44450" y="633222"/>
                </a:lnTo>
                <a:lnTo>
                  <a:pt x="44450" y="63500"/>
                </a:lnTo>
                <a:close/>
              </a:path>
              <a:path w="76200" h="6337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337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95980" y="5328284"/>
            <a:ext cx="2209800" cy="563245"/>
          </a:xfrm>
          <a:prstGeom prst="rect">
            <a:avLst/>
          </a:prstGeom>
          <a:solidFill>
            <a:srgbClr val="4F81BC"/>
          </a:solidFill>
          <a:ln w="990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90"/>
              </a:spcBef>
            </a:pPr>
            <a:r>
              <a:rPr sz="3300" spc="15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r>
              <a:rPr sz="3300" spc="10" dirty="0">
                <a:latin typeface="Arial" panose="020B0604020202020204"/>
                <a:cs typeface="Arial" panose="020B0604020202020204"/>
              </a:rPr>
              <a:t>M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0880" y="4554854"/>
            <a:ext cx="76200" cy="773430"/>
          </a:xfrm>
          <a:custGeom>
            <a:avLst/>
            <a:gdLst/>
            <a:ahLst/>
            <a:cxnLst/>
            <a:rect l="l" t="t" r="r" b="b"/>
            <a:pathLst>
              <a:path w="76200" h="773429">
                <a:moveTo>
                  <a:pt x="31750" y="697230"/>
                </a:moveTo>
                <a:lnTo>
                  <a:pt x="0" y="697230"/>
                </a:lnTo>
                <a:lnTo>
                  <a:pt x="38100" y="773430"/>
                </a:lnTo>
                <a:lnTo>
                  <a:pt x="69850" y="709930"/>
                </a:lnTo>
                <a:lnTo>
                  <a:pt x="31750" y="709930"/>
                </a:lnTo>
                <a:lnTo>
                  <a:pt x="31750" y="697230"/>
                </a:lnTo>
                <a:close/>
              </a:path>
              <a:path w="76200" h="773429">
                <a:moveTo>
                  <a:pt x="44450" y="0"/>
                </a:moveTo>
                <a:lnTo>
                  <a:pt x="31750" y="0"/>
                </a:lnTo>
                <a:lnTo>
                  <a:pt x="31750" y="709930"/>
                </a:lnTo>
                <a:lnTo>
                  <a:pt x="44450" y="709930"/>
                </a:lnTo>
                <a:lnTo>
                  <a:pt x="44450" y="0"/>
                </a:lnTo>
                <a:close/>
              </a:path>
              <a:path w="76200" h="773429">
                <a:moveTo>
                  <a:pt x="76200" y="697230"/>
                </a:moveTo>
                <a:lnTo>
                  <a:pt x="44450" y="697230"/>
                </a:lnTo>
                <a:lnTo>
                  <a:pt x="44450" y="709930"/>
                </a:lnTo>
                <a:lnTo>
                  <a:pt x="69850" y="709930"/>
                </a:lnTo>
                <a:lnTo>
                  <a:pt x="76200" y="697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77380" y="3640454"/>
            <a:ext cx="1295400" cy="844550"/>
          </a:xfrm>
          <a:prstGeom prst="rect">
            <a:avLst/>
          </a:prstGeom>
          <a:solidFill>
            <a:srgbClr val="4F81BC"/>
          </a:solidFill>
          <a:ln w="9905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295"/>
              </a:spcBef>
            </a:pPr>
            <a:r>
              <a:rPr sz="3300" spc="15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endParaRPr sz="33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1580" y="395363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88740" y="269544"/>
            <a:ext cx="3357245" cy="1690370"/>
          </a:xfrm>
          <a:custGeom>
            <a:avLst/>
            <a:gdLst/>
            <a:ahLst/>
            <a:cxnLst/>
            <a:rect l="l" t="t" r="r" b="b"/>
            <a:pathLst>
              <a:path w="3357245" h="1690370">
                <a:moveTo>
                  <a:pt x="2153187" y="1529918"/>
                </a:moveTo>
                <a:lnTo>
                  <a:pt x="1281858" y="1529918"/>
                </a:lnTo>
                <a:lnTo>
                  <a:pt x="1318238" y="1563034"/>
                </a:lnTo>
                <a:lnTo>
                  <a:pt x="1359624" y="1592877"/>
                </a:lnTo>
                <a:lnTo>
                  <a:pt x="1405540" y="1619199"/>
                </a:lnTo>
                <a:lnTo>
                  <a:pt x="1455509" y="1641753"/>
                </a:lnTo>
                <a:lnTo>
                  <a:pt x="1509055" y="1660293"/>
                </a:lnTo>
                <a:lnTo>
                  <a:pt x="1565703" y="1674571"/>
                </a:lnTo>
                <a:lnTo>
                  <a:pt x="1617766" y="1683464"/>
                </a:lnTo>
                <a:lnTo>
                  <a:pt x="1669867" y="1688603"/>
                </a:lnTo>
                <a:lnTo>
                  <a:pt x="1721676" y="1690108"/>
                </a:lnTo>
                <a:lnTo>
                  <a:pt x="1772865" y="1688100"/>
                </a:lnTo>
                <a:lnTo>
                  <a:pt x="1823106" y="1682701"/>
                </a:lnTo>
                <a:lnTo>
                  <a:pt x="1872069" y="1674030"/>
                </a:lnTo>
                <a:lnTo>
                  <a:pt x="1919426" y="1662210"/>
                </a:lnTo>
                <a:lnTo>
                  <a:pt x="1964848" y="1647361"/>
                </a:lnTo>
                <a:lnTo>
                  <a:pt x="2008006" y="1629604"/>
                </a:lnTo>
                <a:lnTo>
                  <a:pt x="2048572" y="1609059"/>
                </a:lnTo>
                <a:lnTo>
                  <a:pt x="2086216" y="1585848"/>
                </a:lnTo>
                <a:lnTo>
                  <a:pt x="2120611" y="1560092"/>
                </a:lnTo>
                <a:lnTo>
                  <a:pt x="2151427" y="1531912"/>
                </a:lnTo>
                <a:lnTo>
                  <a:pt x="2153187" y="1529918"/>
                </a:lnTo>
                <a:close/>
              </a:path>
              <a:path w="3357245" h="1690370">
                <a:moveTo>
                  <a:pt x="2786775" y="1381582"/>
                </a:moveTo>
                <a:lnTo>
                  <a:pt x="453310" y="1381582"/>
                </a:lnTo>
                <a:lnTo>
                  <a:pt x="455469" y="1383995"/>
                </a:lnTo>
                <a:lnTo>
                  <a:pt x="457501" y="1386535"/>
                </a:lnTo>
                <a:lnTo>
                  <a:pt x="489867" y="1420250"/>
                </a:lnTo>
                <a:lnTo>
                  <a:pt x="523441" y="1449056"/>
                </a:lnTo>
                <a:lnTo>
                  <a:pt x="560092" y="1475317"/>
                </a:lnTo>
                <a:lnTo>
                  <a:pt x="599530" y="1498982"/>
                </a:lnTo>
                <a:lnTo>
                  <a:pt x="641465" y="1520002"/>
                </a:lnTo>
                <a:lnTo>
                  <a:pt x="685607" y="1538328"/>
                </a:lnTo>
                <a:lnTo>
                  <a:pt x="731665" y="1553909"/>
                </a:lnTo>
                <a:lnTo>
                  <a:pt x="779350" y="1566695"/>
                </a:lnTo>
                <a:lnTo>
                  <a:pt x="828372" y="1576638"/>
                </a:lnTo>
                <a:lnTo>
                  <a:pt x="878441" y="1583686"/>
                </a:lnTo>
                <a:lnTo>
                  <a:pt x="929266" y="1587791"/>
                </a:lnTo>
                <a:lnTo>
                  <a:pt x="980557" y="1588902"/>
                </a:lnTo>
                <a:lnTo>
                  <a:pt x="1032025" y="1586970"/>
                </a:lnTo>
                <a:lnTo>
                  <a:pt x="1083379" y="1581945"/>
                </a:lnTo>
                <a:lnTo>
                  <a:pt x="1134329" y="1573777"/>
                </a:lnTo>
                <a:lnTo>
                  <a:pt x="1184586" y="1562416"/>
                </a:lnTo>
                <a:lnTo>
                  <a:pt x="1233859" y="1547813"/>
                </a:lnTo>
                <a:lnTo>
                  <a:pt x="1281858" y="1529918"/>
                </a:lnTo>
                <a:lnTo>
                  <a:pt x="2153187" y="1529918"/>
                </a:lnTo>
                <a:lnTo>
                  <a:pt x="2178336" y="1501428"/>
                </a:lnTo>
                <a:lnTo>
                  <a:pt x="2201009" y="1468761"/>
                </a:lnTo>
                <a:lnTo>
                  <a:pt x="2219118" y="1434033"/>
                </a:lnTo>
                <a:lnTo>
                  <a:pt x="2693559" y="1434033"/>
                </a:lnTo>
                <a:lnTo>
                  <a:pt x="2710433" y="1427078"/>
                </a:lnTo>
                <a:lnTo>
                  <a:pt x="2752369" y="1404783"/>
                </a:lnTo>
                <a:lnTo>
                  <a:pt x="2786775" y="1381582"/>
                </a:lnTo>
                <a:close/>
              </a:path>
              <a:path w="3357245" h="1690370">
                <a:moveTo>
                  <a:pt x="2693559" y="1434033"/>
                </a:moveTo>
                <a:lnTo>
                  <a:pt x="2219118" y="1434033"/>
                </a:lnTo>
                <a:lnTo>
                  <a:pt x="2262480" y="1450402"/>
                </a:lnTo>
                <a:lnTo>
                  <a:pt x="2308007" y="1463340"/>
                </a:lnTo>
                <a:lnTo>
                  <a:pt x="2355272" y="1472767"/>
                </a:lnTo>
                <a:lnTo>
                  <a:pt x="2403847" y="1478603"/>
                </a:lnTo>
                <a:lnTo>
                  <a:pt x="2453306" y="1480769"/>
                </a:lnTo>
                <a:lnTo>
                  <a:pt x="2509641" y="1478688"/>
                </a:lnTo>
                <a:lnTo>
                  <a:pt x="2563946" y="1471993"/>
                </a:lnTo>
                <a:lnTo>
                  <a:pt x="2615796" y="1460968"/>
                </a:lnTo>
                <a:lnTo>
                  <a:pt x="2664767" y="1445901"/>
                </a:lnTo>
                <a:lnTo>
                  <a:pt x="2693559" y="1434033"/>
                </a:lnTo>
                <a:close/>
              </a:path>
              <a:path w="3357245" h="1690370">
                <a:moveTo>
                  <a:pt x="804044" y="148863"/>
                </a:moveTo>
                <a:lnTo>
                  <a:pt x="754173" y="151841"/>
                </a:lnTo>
                <a:lnTo>
                  <a:pt x="698010" y="159216"/>
                </a:lnTo>
                <a:lnTo>
                  <a:pt x="644410" y="170460"/>
                </a:lnTo>
                <a:lnTo>
                  <a:pt x="593648" y="185326"/>
                </a:lnTo>
                <a:lnTo>
                  <a:pt x="545996" y="203567"/>
                </a:lnTo>
                <a:lnTo>
                  <a:pt x="501729" y="224936"/>
                </a:lnTo>
                <a:lnTo>
                  <a:pt x="461122" y="249188"/>
                </a:lnTo>
                <a:lnTo>
                  <a:pt x="424446" y="276075"/>
                </a:lnTo>
                <a:lnTo>
                  <a:pt x="391977" y="305351"/>
                </a:lnTo>
                <a:lnTo>
                  <a:pt x="363989" y="336769"/>
                </a:lnTo>
                <a:lnTo>
                  <a:pt x="340755" y="370083"/>
                </a:lnTo>
                <a:lnTo>
                  <a:pt x="322548" y="405047"/>
                </a:lnTo>
                <a:lnTo>
                  <a:pt x="309644" y="441413"/>
                </a:lnTo>
                <a:lnTo>
                  <a:pt x="302316" y="478935"/>
                </a:lnTo>
                <a:lnTo>
                  <a:pt x="300837" y="517367"/>
                </a:lnTo>
                <a:lnTo>
                  <a:pt x="305482" y="556463"/>
                </a:lnTo>
                <a:lnTo>
                  <a:pt x="302688" y="561670"/>
                </a:lnTo>
                <a:lnTo>
                  <a:pt x="250383" y="568308"/>
                </a:lnTo>
                <a:lnTo>
                  <a:pt x="200819" y="580362"/>
                </a:lnTo>
                <a:lnTo>
                  <a:pt x="154812" y="597468"/>
                </a:lnTo>
                <a:lnTo>
                  <a:pt x="113175" y="619262"/>
                </a:lnTo>
                <a:lnTo>
                  <a:pt x="76725" y="645381"/>
                </a:lnTo>
                <a:lnTo>
                  <a:pt x="46275" y="675462"/>
                </a:lnTo>
                <a:lnTo>
                  <a:pt x="20333" y="713402"/>
                </a:lnTo>
                <a:lnTo>
                  <a:pt x="5022" y="752795"/>
                </a:lnTo>
                <a:lnTo>
                  <a:pt x="0" y="792739"/>
                </a:lnTo>
                <a:lnTo>
                  <a:pt x="4927" y="832335"/>
                </a:lnTo>
                <a:lnTo>
                  <a:pt x="19465" y="870684"/>
                </a:lnTo>
                <a:lnTo>
                  <a:pt x="43274" y="906884"/>
                </a:lnTo>
                <a:lnTo>
                  <a:pt x="76013" y="940036"/>
                </a:lnTo>
                <a:lnTo>
                  <a:pt x="117343" y="969240"/>
                </a:lnTo>
                <a:lnTo>
                  <a:pt x="166925" y="993597"/>
                </a:lnTo>
                <a:lnTo>
                  <a:pt x="122653" y="1033957"/>
                </a:lnTo>
                <a:lnTo>
                  <a:pt x="92503" y="1079401"/>
                </a:lnTo>
                <a:lnTo>
                  <a:pt x="77306" y="1128203"/>
                </a:lnTo>
                <a:lnTo>
                  <a:pt x="77898" y="1178636"/>
                </a:lnTo>
                <a:lnTo>
                  <a:pt x="88677" y="1215580"/>
                </a:lnTo>
                <a:lnTo>
                  <a:pt x="107467" y="1249937"/>
                </a:lnTo>
                <a:lnTo>
                  <a:pt x="133495" y="1281287"/>
                </a:lnTo>
                <a:lnTo>
                  <a:pt x="165987" y="1309216"/>
                </a:lnTo>
                <a:lnTo>
                  <a:pt x="204167" y="1333306"/>
                </a:lnTo>
                <a:lnTo>
                  <a:pt x="247263" y="1353140"/>
                </a:lnTo>
                <a:lnTo>
                  <a:pt x="294499" y="1368301"/>
                </a:lnTo>
                <a:lnTo>
                  <a:pt x="345101" y="1378373"/>
                </a:lnTo>
                <a:lnTo>
                  <a:pt x="398296" y="1382939"/>
                </a:lnTo>
                <a:lnTo>
                  <a:pt x="453310" y="1381582"/>
                </a:lnTo>
                <a:lnTo>
                  <a:pt x="2786775" y="1381582"/>
                </a:lnTo>
                <a:lnTo>
                  <a:pt x="2823353" y="1350928"/>
                </a:lnTo>
                <a:lnTo>
                  <a:pt x="2851552" y="1319940"/>
                </a:lnTo>
                <a:lnTo>
                  <a:pt x="2874321" y="1286625"/>
                </a:lnTo>
                <a:lnTo>
                  <a:pt x="2891237" y="1251271"/>
                </a:lnTo>
                <a:lnTo>
                  <a:pt x="2901873" y="1214163"/>
                </a:lnTo>
                <a:lnTo>
                  <a:pt x="2905807" y="1175588"/>
                </a:lnTo>
                <a:lnTo>
                  <a:pt x="2958882" y="1168460"/>
                </a:lnTo>
                <a:lnTo>
                  <a:pt x="3010404" y="1157676"/>
                </a:lnTo>
                <a:lnTo>
                  <a:pt x="3059974" y="1143355"/>
                </a:lnTo>
                <a:lnTo>
                  <a:pt x="3107198" y="1125621"/>
                </a:lnTo>
                <a:lnTo>
                  <a:pt x="3151679" y="1104595"/>
                </a:lnTo>
                <a:lnTo>
                  <a:pt x="3198170" y="1077061"/>
                </a:lnTo>
                <a:lnTo>
                  <a:pt x="3238862" y="1046690"/>
                </a:lnTo>
                <a:lnTo>
                  <a:pt x="3273683" y="1013863"/>
                </a:lnTo>
                <a:lnTo>
                  <a:pt x="3302559" y="978958"/>
                </a:lnTo>
                <a:lnTo>
                  <a:pt x="3325419" y="942354"/>
                </a:lnTo>
                <a:lnTo>
                  <a:pt x="3342190" y="904430"/>
                </a:lnTo>
                <a:lnTo>
                  <a:pt x="3352799" y="865565"/>
                </a:lnTo>
                <a:lnTo>
                  <a:pt x="3357174" y="826138"/>
                </a:lnTo>
                <a:lnTo>
                  <a:pt x="3355243" y="786529"/>
                </a:lnTo>
                <a:lnTo>
                  <a:pt x="3346933" y="747116"/>
                </a:lnTo>
                <a:lnTo>
                  <a:pt x="3332171" y="708278"/>
                </a:lnTo>
                <a:lnTo>
                  <a:pt x="3310885" y="670395"/>
                </a:lnTo>
                <a:lnTo>
                  <a:pt x="3283003" y="633845"/>
                </a:lnTo>
                <a:lnTo>
                  <a:pt x="3248453" y="599008"/>
                </a:lnTo>
                <a:lnTo>
                  <a:pt x="3253856" y="589870"/>
                </a:lnTo>
                <a:lnTo>
                  <a:pt x="3278488" y="523761"/>
                </a:lnTo>
                <a:lnTo>
                  <a:pt x="3282020" y="486067"/>
                </a:lnTo>
                <a:lnTo>
                  <a:pt x="3278319" y="449005"/>
                </a:lnTo>
                <a:lnTo>
                  <a:pt x="3250608" y="378440"/>
                </a:lnTo>
                <a:lnTo>
                  <a:pt x="3227291" y="345770"/>
                </a:lnTo>
                <a:lnTo>
                  <a:pt x="3198130" y="315396"/>
                </a:lnTo>
                <a:lnTo>
                  <a:pt x="3163471" y="287735"/>
                </a:lnTo>
                <a:lnTo>
                  <a:pt x="3123661" y="263204"/>
                </a:lnTo>
                <a:lnTo>
                  <a:pt x="3079048" y="242218"/>
                </a:lnTo>
                <a:lnTo>
                  <a:pt x="3029979" y="225193"/>
                </a:lnTo>
                <a:lnTo>
                  <a:pt x="2976800" y="212547"/>
                </a:lnTo>
                <a:lnTo>
                  <a:pt x="2970993" y="197942"/>
                </a:lnTo>
                <a:lnTo>
                  <a:pt x="1089834" y="197942"/>
                </a:lnTo>
                <a:lnTo>
                  <a:pt x="1045468" y="182025"/>
                </a:lnTo>
                <a:lnTo>
                  <a:pt x="999351" y="169141"/>
                </a:lnTo>
                <a:lnTo>
                  <a:pt x="951817" y="159336"/>
                </a:lnTo>
                <a:lnTo>
                  <a:pt x="903199" y="152657"/>
                </a:lnTo>
                <a:lnTo>
                  <a:pt x="853830" y="149150"/>
                </a:lnTo>
                <a:lnTo>
                  <a:pt x="804044" y="148863"/>
                </a:lnTo>
                <a:close/>
              </a:path>
              <a:path w="3357245" h="1690370">
                <a:moveTo>
                  <a:pt x="1454904" y="46989"/>
                </a:moveTo>
                <a:lnTo>
                  <a:pt x="1405865" y="49057"/>
                </a:lnTo>
                <a:lnTo>
                  <a:pt x="1357722" y="55056"/>
                </a:lnTo>
                <a:lnTo>
                  <a:pt x="1310998" y="64877"/>
                </a:lnTo>
                <a:lnTo>
                  <a:pt x="1266218" y="78411"/>
                </a:lnTo>
                <a:lnTo>
                  <a:pt x="1223907" y="95547"/>
                </a:lnTo>
                <a:lnTo>
                  <a:pt x="1184588" y="116178"/>
                </a:lnTo>
                <a:lnTo>
                  <a:pt x="1148787" y="140193"/>
                </a:lnTo>
                <a:lnTo>
                  <a:pt x="1117027" y="167484"/>
                </a:lnTo>
                <a:lnTo>
                  <a:pt x="1089834" y="197942"/>
                </a:lnTo>
                <a:lnTo>
                  <a:pt x="2970993" y="197942"/>
                </a:lnTo>
                <a:lnTo>
                  <a:pt x="2959702" y="169539"/>
                </a:lnTo>
                <a:lnTo>
                  <a:pt x="2932318" y="129473"/>
                </a:lnTo>
                <a:lnTo>
                  <a:pt x="2931558" y="128727"/>
                </a:lnTo>
                <a:lnTo>
                  <a:pt x="1745662" y="128727"/>
                </a:lnTo>
                <a:lnTo>
                  <a:pt x="1723603" y="114824"/>
                </a:lnTo>
                <a:lnTo>
                  <a:pt x="1675438" y="90543"/>
                </a:lnTo>
                <a:lnTo>
                  <a:pt x="1602147" y="65464"/>
                </a:lnTo>
                <a:lnTo>
                  <a:pt x="1553569" y="55083"/>
                </a:lnTo>
                <a:lnTo>
                  <a:pt x="1504314" y="48962"/>
                </a:lnTo>
                <a:lnTo>
                  <a:pt x="1454904" y="46989"/>
                </a:lnTo>
                <a:close/>
              </a:path>
              <a:path w="3357245" h="1690370">
                <a:moveTo>
                  <a:pt x="2043893" y="0"/>
                </a:moveTo>
                <a:lnTo>
                  <a:pt x="1991873" y="3317"/>
                </a:lnTo>
                <a:lnTo>
                  <a:pt x="1941432" y="12014"/>
                </a:lnTo>
                <a:lnTo>
                  <a:pt x="1893506" y="25877"/>
                </a:lnTo>
                <a:lnTo>
                  <a:pt x="1849030" y="44693"/>
                </a:lnTo>
                <a:lnTo>
                  <a:pt x="1808940" y="68249"/>
                </a:lnTo>
                <a:lnTo>
                  <a:pt x="1774172" y="96332"/>
                </a:lnTo>
                <a:lnTo>
                  <a:pt x="1745662" y="128727"/>
                </a:lnTo>
                <a:lnTo>
                  <a:pt x="2931558" y="128727"/>
                </a:lnTo>
                <a:lnTo>
                  <a:pt x="2895361" y="93192"/>
                </a:lnTo>
                <a:lnTo>
                  <a:pt x="2892933" y="91516"/>
                </a:lnTo>
                <a:lnTo>
                  <a:pt x="2318178" y="91516"/>
                </a:lnTo>
                <a:lnTo>
                  <a:pt x="2293008" y="71323"/>
                </a:lnTo>
                <a:lnTo>
                  <a:pt x="2233667" y="37652"/>
                </a:lnTo>
                <a:lnTo>
                  <a:pt x="2148926" y="10358"/>
                </a:lnTo>
                <a:lnTo>
                  <a:pt x="2096555" y="2275"/>
                </a:lnTo>
                <a:lnTo>
                  <a:pt x="2043893" y="0"/>
                </a:lnTo>
                <a:close/>
              </a:path>
              <a:path w="3357245" h="1690370">
                <a:moveTo>
                  <a:pt x="2622990" y="625"/>
                </a:moveTo>
                <a:lnTo>
                  <a:pt x="2574765" y="1235"/>
                </a:lnTo>
                <a:lnTo>
                  <a:pt x="2527046" y="6027"/>
                </a:lnTo>
                <a:lnTo>
                  <a:pt x="2480465" y="14968"/>
                </a:lnTo>
                <a:lnTo>
                  <a:pt x="2435655" y="28022"/>
                </a:lnTo>
                <a:lnTo>
                  <a:pt x="2393248" y="45154"/>
                </a:lnTo>
                <a:lnTo>
                  <a:pt x="2353878" y="66331"/>
                </a:lnTo>
                <a:lnTo>
                  <a:pt x="2318178" y="91516"/>
                </a:lnTo>
                <a:lnTo>
                  <a:pt x="2892933" y="91516"/>
                </a:lnTo>
                <a:lnTo>
                  <a:pt x="2849546" y="61544"/>
                </a:lnTo>
                <a:lnTo>
                  <a:pt x="2808286" y="40715"/>
                </a:lnTo>
                <a:lnTo>
                  <a:pt x="2764368" y="24244"/>
                </a:lnTo>
                <a:lnTo>
                  <a:pt x="2718424" y="12095"/>
                </a:lnTo>
                <a:lnTo>
                  <a:pt x="2671087" y="4234"/>
                </a:lnTo>
                <a:lnTo>
                  <a:pt x="2622990" y="62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01944" y="2243835"/>
            <a:ext cx="93852" cy="938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32880" y="2058416"/>
            <a:ext cx="187706" cy="18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7985" y="1815338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40" h="281939">
                <a:moveTo>
                  <a:pt x="140842" y="0"/>
                </a:moveTo>
                <a:lnTo>
                  <a:pt x="96349" y="7186"/>
                </a:lnTo>
                <a:lnTo>
                  <a:pt x="57689" y="27192"/>
                </a:lnTo>
                <a:lnTo>
                  <a:pt x="27192" y="57689"/>
                </a:lnTo>
                <a:lnTo>
                  <a:pt x="7186" y="96349"/>
                </a:lnTo>
                <a:lnTo>
                  <a:pt x="0" y="140842"/>
                </a:lnTo>
                <a:lnTo>
                  <a:pt x="7186" y="185323"/>
                </a:lnTo>
                <a:lnTo>
                  <a:pt x="27192" y="223951"/>
                </a:lnTo>
                <a:lnTo>
                  <a:pt x="57689" y="254411"/>
                </a:lnTo>
                <a:lnTo>
                  <a:pt x="96349" y="274386"/>
                </a:lnTo>
                <a:lnTo>
                  <a:pt x="140842" y="281559"/>
                </a:lnTo>
                <a:lnTo>
                  <a:pt x="185323" y="274386"/>
                </a:lnTo>
                <a:lnTo>
                  <a:pt x="223951" y="254411"/>
                </a:lnTo>
                <a:lnTo>
                  <a:pt x="254411" y="223951"/>
                </a:lnTo>
                <a:lnTo>
                  <a:pt x="274386" y="185323"/>
                </a:lnTo>
                <a:lnTo>
                  <a:pt x="281559" y="140842"/>
                </a:lnTo>
                <a:lnTo>
                  <a:pt x="274386" y="96349"/>
                </a:lnTo>
                <a:lnTo>
                  <a:pt x="254411" y="57689"/>
                </a:lnTo>
                <a:lnTo>
                  <a:pt x="223951" y="27192"/>
                </a:lnTo>
                <a:lnTo>
                  <a:pt x="185323" y="7186"/>
                </a:lnTo>
                <a:lnTo>
                  <a:pt x="14084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8740" y="269544"/>
            <a:ext cx="3357245" cy="1690370"/>
          </a:xfrm>
          <a:custGeom>
            <a:avLst/>
            <a:gdLst/>
            <a:ahLst/>
            <a:cxnLst/>
            <a:rect l="l" t="t" r="r" b="b"/>
            <a:pathLst>
              <a:path w="3357245" h="1690370">
                <a:moveTo>
                  <a:pt x="305482" y="556463"/>
                </a:moveTo>
                <a:lnTo>
                  <a:pt x="300837" y="517367"/>
                </a:lnTo>
                <a:lnTo>
                  <a:pt x="302316" y="478935"/>
                </a:lnTo>
                <a:lnTo>
                  <a:pt x="309644" y="441413"/>
                </a:lnTo>
                <a:lnTo>
                  <a:pt x="322548" y="405047"/>
                </a:lnTo>
                <a:lnTo>
                  <a:pt x="340755" y="370083"/>
                </a:lnTo>
                <a:lnTo>
                  <a:pt x="363989" y="336769"/>
                </a:lnTo>
                <a:lnTo>
                  <a:pt x="391977" y="305351"/>
                </a:lnTo>
                <a:lnTo>
                  <a:pt x="424446" y="276075"/>
                </a:lnTo>
                <a:lnTo>
                  <a:pt x="461122" y="249188"/>
                </a:lnTo>
                <a:lnTo>
                  <a:pt x="501729" y="224936"/>
                </a:lnTo>
                <a:lnTo>
                  <a:pt x="545996" y="203567"/>
                </a:lnTo>
                <a:lnTo>
                  <a:pt x="593648" y="185326"/>
                </a:lnTo>
                <a:lnTo>
                  <a:pt x="644410" y="170460"/>
                </a:lnTo>
                <a:lnTo>
                  <a:pt x="698010" y="159216"/>
                </a:lnTo>
                <a:lnTo>
                  <a:pt x="754173" y="151841"/>
                </a:lnTo>
                <a:lnTo>
                  <a:pt x="804044" y="148863"/>
                </a:lnTo>
                <a:lnTo>
                  <a:pt x="853830" y="149150"/>
                </a:lnTo>
                <a:lnTo>
                  <a:pt x="903199" y="152657"/>
                </a:lnTo>
                <a:lnTo>
                  <a:pt x="951817" y="159336"/>
                </a:lnTo>
                <a:lnTo>
                  <a:pt x="999351" y="169141"/>
                </a:lnTo>
                <a:lnTo>
                  <a:pt x="1045468" y="182025"/>
                </a:lnTo>
                <a:lnTo>
                  <a:pt x="1089834" y="197942"/>
                </a:lnTo>
                <a:lnTo>
                  <a:pt x="1117027" y="167484"/>
                </a:lnTo>
                <a:lnTo>
                  <a:pt x="1148787" y="140193"/>
                </a:lnTo>
                <a:lnTo>
                  <a:pt x="1184588" y="116178"/>
                </a:lnTo>
                <a:lnTo>
                  <a:pt x="1223907" y="95547"/>
                </a:lnTo>
                <a:lnTo>
                  <a:pt x="1266218" y="78411"/>
                </a:lnTo>
                <a:lnTo>
                  <a:pt x="1310998" y="64877"/>
                </a:lnTo>
                <a:lnTo>
                  <a:pt x="1357722" y="55056"/>
                </a:lnTo>
                <a:lnTo>
                  <a:pt x="1405865" y="49057"/>
                </a:lnTo>
                <a:lnTo>
                  <a:pt x="1454904" y="46989"/>
                </a:lnTo>
                <a:lnTo>
                  <a:pt x="1504314" y="48962"/>
                </a:lnTo>
                <a:lnTo>
                  <a:pt x="1553569" y="55083"/>
                </a:lnTo>
                <a:lnTo>
                  <a:pt x="1602147" y="65464"/>
                </a:lnTo>
                <a:lnTo>
                  <a:pt x="1649523" y="80213"/>
                </a:lnTo>
                <a:lnTo>
                  <a:pt x="1700164" y="102088"/>
                </a:lnTo>
                <a:lnTo>
                  <a:pt x="1745662" y="128727"/>
                </a:lnTo>
                <a:lnTo>
                  <a:pt x="1774172" y="96332"/>
                </a:lnTo>
                <a:lnTo>
                  <a:pt x="1808940" y="68249"/>
                </a:lnTo>
                <a:lnTo>
                  <a:pt x="1849030" y="44693"/>
                </a:lnTo>
                <a:lnTo>
                  <a:pt x="1893506" y="25877"/>
                </a:lnTo>
                <a:lnTo>
                  <a:pt x="1941432" y="12014"/>
                </a:lnTo>
                <a:lnTo>
                  <a:pt x="1991873" y="3317"/>
                </a:lnTo>
                <a:lnTo>
                  <a:pt x="2043893" y="0"/>
                </a:lnTo>
                <a:lnTo>
                  <a:pt x="2096555" y="2275"/>
                </a:lnTo>
                <a:lnTo>
                  <a:pt x="2148926" y="10358"/>
                </a:lnTo>
                <a:lnTo>
                  <a:pt x="2200068" y="24460"/>
                </a:lnTo>
                <a:lnTo>
                  <a:pt x="2264742" y="53320"/>
                </a:lnTo>
                <a:lnTo>
                  <a:pt x="2318178" y="91516"/>
                </a:lnTo>
                <a:lnTo>
                  <a:pt x="2353878" y="66331"/>
                </a:lnTo>
                <a:lnTo>
                  <a:pt x="2393248" y="45154"/>
                </a:lnTo>
                <a:lnTo>
                  <a:pt x="2435655" y="28022"/>
                </a:lnTo>
                <a:lnTo>
                  <a:pt x="2480465" y="14968"/>
                </a:lnTo>
                <a:lnTo>
                  <a:pt x="2527046" y="6027"/>
                </a:lnTo>
                <a:lnTo>
                  <a:pt x="2574765" y="1235"/>
                </a:lnTo>
                <a:lnTo>
                  <a:pt x="2622990" y="625"/>
                </a:lnTo>
                <a:lnTo>
                  <a:pt x="2671087" y="4234"/>
                </a:lnTo>
                <a:lnTo>
                  <a:pt x="2718424" y="12095"/>
                </a:lnTo>
                <a:lnTo>
                  <a:pt x="2764368" y="24244"/>
                </a:lnTo>
                <a:lnTo>
                  <a:pt x="2808286" y="40715"/>
                </a:lnTo>
                <a:lnTo>
                  <a:pt x="2849546" y="61544"/>
                </a:lnTo>
                <a:lnTo>
                  <a:pt x="2895361" y="93192"/>
                </a:lnTo>
                <a:lnTo>
                  <a:pt x="2932318" y="129473"/>
                </a:lnTo>
                <a:lnTo>
                  <a:pt x="2959702" y="169539"/>
                </a:lnTo>
                <a:lnTo>
                  <a:pt x="2976800" y="212547"/>
                </a:lnTo>
                <a:lnTo>
                  <a:pt x="3029979" y="225193"/>
                </a:lnTo>
                <a:lnTo>
                  <a:pt x="3079048" y="242218"/>
                </a:lnTo>
                <a:lnTo>
                  <a:pt x="3123661" y="263204"/>
                </a:lnTo>
                <a:lnTo>
                  <a:pt x="3163471" y="287735"/>
                </a:lnTo>
                <a:lnTo>
                  <a:pt x="3198130" y="315396"/>
                </a:lnTo>
                <a:lnTo>
                  <a:pt x="3227291" y="345770"/>
                </a:lnTo>
                <a:lnTo>
                  <a:pt x="3250608" y="378440"/>
                </a:lnTo>
                <a:lnTo>
                  <a:pt x="3267733" y="412990"/>
                </a:lnTo>
                <a:lnTo>
                  <a:pt x="3282020" y="486067"/>
                </a:lnTo>
                <a:lnTo>
                  <a:pt x="3278488" y="523761"/>
                </a:lnTo>
                <a:lnTo>
                  <a:pt x="3267376" y="561670"/>
                </a:lnTo>
                <a:lnTo>
                  <a:pt x="3248453" y="599008"/>
                </a:lnTo>
                <a:lnTo>
                  <a:pt x="3283003" y="633845"/>
                </a:lnTo>
                <a:lnTo>
                  <a:pt x="3310885" y="670395"/>
                </a:lnTo>
                <a:lnTo>
                  <a:pt x="3332171" y="708278"/>
                </a:lnTo>
                <a:lnTo>
                  <a:pt x="3346933" y="747116"/>
                </a:lnTo>
                <a:lnTo>
                  <a:pt x="3355243" y="786529"/>
                </a:lnTo>
                <a:lnTo>
                  <a:pt x="3357174" y="826138"/>
                </a:lnTo>
                <a:lnTo>
                  <a:pt x="3352799" y="865565"/>
                </a:lnTo>
                <a:lnTo>
                  <a:pt x="3342190" y="904430"/>
                </a:lnTo>
                <a:lnTo>
                  <a:pt x="3325419" y="942354"/>
                </a:lnTo>
                <a:lnTo>
                  <a:pt x="3302559" y="978958"/>
                </a:lnTo>
                <a:lnTo>
                  <a:pt x="3273683" y="1013863"/>
                </a:lnTo>
                <a:lnTo>
                  <a:pt x="3238862" y="1046690"/>
                </a:lnTo>
                <a:lnTo>
                  <a:pt x="3198170" y="1077061"/>
                </a:lnTo>
                <a:lnTo>
                  <a:pt x="3151679" y="1104595"/>
                </a:lnTo>
                <a:lnTo>
                  <a:pt x="3107198" y="1125621"/>
                </a:lnTo>
                <a:lnTo>
                  <a:pt x="3059974" y="1143355"/>
                </a:lnTo>
                <a:lnTo>
                  <a:pt x="3010404" y="1157676"/>
                </a:lnTo>
                <a:lnTo>
                  <a:pt x="2958882" y="1168460"/>
                </a:lnTo>
                <a:lnTo>
                  <a:pt x="2905807" y="1175588"/>
                </a:lnTo>
                <a:lnTo>
                  <a:pt x="2901873" y="1214163"/>
                </a:lnTo>
                <a:lnTo>
                  <a:pt x="2891237" y="1251271"/>
                </a:lnTo>
                <a:lnTo>
                  <a:pt x="2874321" y="1286625"/>
                </a:lnTo>
                <a:lnTo>
                  <a:pt x="2851552" y="1319940"/>
                </a:lnTo>
                <a:lnTo>
                  <a:pt x="2823353" y="1350928"/>
                </a:lnTo>
                <a:lnTo>
                  <a:pt x="2790151" y="1379305"/>
                </a:lnTo>
                <a:lnTo>
                  <a:pt x="2752369" y="1404783"/>
                </a:lnTo>
                <a:lnTo>
                  <a:pt x="2710433" y="1427078"/>
                </a:lnTo>
                <a:lnTo>
                  <a:pt x="2664767" y="1445901"/>
                </a:lnTo>
                <a:lnTo>
                  <a:pt x="2615796" y="1460968"/>
                </a:lnTo>
                <a:lnTo>
                  <a:pt x="2563946" y="1471993"/>
                </a:lnTo>
                <a:lnTo>
                  <a:pt x="2509641" y="1478688"/>
                </a:lnTo>
                <a:lnTo>
                  <a:pt x="2453306" y="1480769"/>
                </a:lnTo>
                <a:lnTo>
                  <a:pt x="2403847" y="1478603"/>
                </a:lnTo>
                <a:lnTo>
                  <a:pt x="2355272" y="1472767"/>
                </a:lnTo>
                <a:lnTo>
                  <a:pt x="2308007" y="1463340"/>
                </a:lnTo>
                <a:lnTo>
                  <a:pt x="2262480" y="1450402"/>
                </a:lnTo>
                <a:lnTo>
                  <a:pt x="2219118" y="1434033"/>
                </a:lnTo>
                <a:lnTo>
                  <a:pt x="2201009" y="1468761"/>
                </a:lnTo>
                <a:lnTo>
                  <a:pt x="2178336" y="1501428"/>
                </a:lnTo>
                <a:lnTo>
                  <a:pt x="2151427" y="1531912"/>
                </a:lnTo>
                <a:lnTo>
                  <a:pt x="2120611" y="1560092"/>
                </a:lnTo>
                <a:lnTo>
                  <a:pt x="2086216" y="1585848"/>
                </a:lnTo>
                <a:lnTo>
                  <a:pt x="2048572" y="1609059"/>
                </a:lnTo>
                <a:lnTo>
                  <a:pt x="2008006" y="1629604"/>
                </a:lnTo>
                <a:lnTo>
                  <a:pt x="1964848" y="1647361"/>
                </a:lnTo>
                <a:lnTo>
                  <a:pt x="1919426" y="1662210"/>
                </a:lnTo>
                <a:lnTo>
                  <a:pt x="1872069" y="1674030"/>
                </a:lnTo>
                <a:lnTo>
                  <a:pt x="1823106" y="1682701"/>
                </a:lnTo>
                <a:lnTo>
                  <a:pt x="1772865" y="1688100"/>
                </a:lnTo>
                <a:lnTo>
                  <a:pt x="1721676" y="1690108"/>
                </a:lnTo>
                <a:lnTo>
                  <a:pt x="1669867" y="1688603"/>
                </a:lnTo>
                <a:lnTo>
                  <a:pt x="1617766" y="1683464"/>
                </a:lnTo>
                <a:lnTo>
                  <a:pt x="1565703" y="1674571"/>
                </a:lnTo>
                <a:lnTo>
                  <a:pt x="1509055" y="1660293"/>
                </a:lnTo>
                <a:lnTo>
                  <a:pt x="1455509" y="1641753"/>
                </a:lnTo>
                <a:lnTo>
                  <a:pt x="1405540" y="1619199"/>
                </a:lnTo>
                <a:lnTo>
                  <a:pt x="1359624" y="1592877"/>
                </a:lnTo>
                <a:lnTo>
                  <a:pt x="1318238" y="1563034"/>
                </a:lnTo>
                <a:lnTo>
                  <a:pt x="1281858" y="1529918"/>
                </a:lnTo>
                <a:lnTo>
                  <a:pt x="1233859" y="1547813"/>
                </a:lnTo>
                <a:lnTo>
                  <a:pt x="1184586" y="1562416"/>
                </a:lnTo>
                <a:lnTo>
                  <a:pt x="1134329" y="1573777"/>
                </a:lnTo>
                <a:lnTo>
                  <a:pt x="1083379" y="1581945"/>
                </a:lnTo>
                <a:lnTo>
                  <a:pt x="1032025" y="1586970"/>
                </a:lnTo>
                <a:lnTo>
                  <a:pt x="980557" y="1588902"/>
                </a:lnTo>
                <a:lnTo>
                  <a:pt x="929266" y="1587791"/>
                </a:lnTo>
                <a:lnTo>
                  <a:pt x="878441" y="1583686"/>
                </a:lnTo>
                <a:lnTo>
                  <a:pt x="828372" y="1576638"/>
                </a:lnTo>
                <a:lnTo>
                  <a:pt x="779350" y="1566695"/>
                </a:lnTo>
                <a:lnTo>
                  <a:pt x="731665" y="1553909"/>
                </a:lnTo>
                <a:lnTo>
                  <a:pt x="685607" y="1538328"/>
                </a:lnTo>
                <a:lnTo>
                  <a:pt x="641465" y="1520002"/>
                </a:lnTo>
                <a:lnTo>
                  <a:pt x="599530" y="1498982"/>
                </a:lnTo>
                <a:lnTo>
                  <a:pt x="560092" y="1475317"/>
                </a:lnTo>
                <a:lnTo>
                  <a:pt x="523441" y="1449056"/>
                </a:lnTo>
                <a:lnTo>
                  <a:pt x="489867" y="1420250"/>
                </a:lnTo>
                <a:lnTo>
                  <a:pt x="459660" y="1388948"/>
                </a:lnTo>
                <a:lnTo>
                  <a:pt x="455469" y="1383995"/>
                </a:lnTo>
                <a:lnTo>
                  <a:pt x="453310" y="1381582"/>
                </a:lnTo>
                <a:lnTo>
                  <a:pt x="398296" y="1382939"/>
                </a:lnTo>
                <a:lnTo>
                  <a:pt x="345101" y="1378373"/>
                </a:lnTo>
                <a:lnTo>
                  <a:pt x="294499" y="1368301"/>
                </a:lnTo>
                <a:lnTo>
                  <a:pt x="247263" y="1353140"/>
                </a:lnTo>
                <a:lnTo>
                  <a:pt x="204167" y="1333306"/>
                </a:lnTo>
                <a:lnTo>
                  <a:pt x="165987" y="1309216"/>
                </a:lnTo>
                <a:lnTo>
                  <a:pt x="133495" y="1281287"/>
                </a:lnTo>
                <a:lnTo>
                  <a:pt x="107467" y="1249937"/>
                </a:lnTo>
                <a:lnTo>
                  <a:pt x="88677" y="1215580"/>
                </a:lnTo>
                <a:lnTo>
                  <a:pt x="77898" y="1178636"/>
                </a:lnTo>
                <a:lnTo>
                  <a:pt x="77306" y="1128203"/>
                </a:lnTo>
                <a:lnTo>
                  <a:pt x="92503" y="1079401"/>
                </a:lnTo>
                <a:lnTo>
                  <a:pt x="122653" y="1033957"/>
                </a:lnTo>
                <a:lnTo>
                  <a:pt x="166925" y="993597"/>
                </a:lnTo>
                <a:lnTo>
                  <a:pt x="117343" y="969240"/>
                </a:lnTo>
                <a:lnTo>
                  <a:pt x="76013" y="940036"/>
                </a:lnTo>
                <a:lnTo>
                  <a:pt x="43274" y="906884"/>
                </a:lnTo>
                <a:lnTo>
                  <a:pt x="19465" y="870684"/>
                </a:lnTo>
                <a:lnTo>
                  <a:pt x="4927" y="832335"/>
                </a:lnTo>
                <a:lnTo>
                  <a:pt x="0" y="792739"/>
                </a:lnTo>
                <a:lnTo>
                  <a:pt x="5022" y="752795"/>
                </a:lnTo>
                <a:lnTo>
                  <a:pt x="20333" y="713402"/>
                </a:lnTo>
                <a:lnTo>
                  <a:pt x="46275" y="675462"/>
                </a:lnTo>
                <a:lnTo>
                  <a:pt x="76725" y="645381"/>
                </a:lnTo>
                <a:lnTo>
                  <a:pt x="113175" y="619262"/>
                </a:lnTo>
                <a:lnTo>
                  <a:pt x="154812" y="597468"/>
                </a:lnTo>
                <a:lnTo>
                  <a:pt x="200819" y="580362"/>
                </a:lnTo>
                <a:lnTo>
                  <a:pt x="250383" y="568308"/>
                </a:lnTo>
                <a:lnTo>
                  <a:pt x="302688" y="561670"/>
                </a:lnTo>
                <a:lnTo>
                  <a:pt x="305482" y="55646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96990" y="2238882"/>
            <a:ext cx="103758" cy="103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27928" y="2053463"/>
            <a:ext cx="197612" cy="197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37985" y="1815338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40" h="281939">
                <a:moveTo>
                  <a:pt x="281559" y="140842"/>
                </a:moveTo>
                <a:lnTo>
                  <a:pt x="274386" y="185323"/>
                </a:lnTo>
                <a:lnTo>
                  <a:pt x="254411" y="223951"/>
                </a:lnTo>
                <a:lnTo>
                  <a:pt x="223951" y="254411"/>
                </a:lnTo>
                <a:lnTo>
                  <a:pt x="185323" y="274386"/>
                </a:lnTo>
                <a:lnTo>
                  <a:pt x="140842" y="281559"/>
                </a:lnTo>
                <a:lnTo>
                  <a:pt x="96349" y="274386"/>
                </a:lnTo>
                <a:lnTo>
                  <a:pt x="57689" y="254411"/>
                </a:lnTo>
                <a:lnTo>
                  <a:pt x="27192" y="223951"/>
                </a:lnTo>
                <a:lnTo>
                  <a:pt x="7186" y="185323"/>
                </a:lnTo>
                <a:lnTo>
                  <a:pt x="0" y="140842"/>
                </a:lnTo>
                <a:lnTo>
                  <a:pt x="7186" y="96349"/>
                </a:lnTo>
                <a:lnTo>
                  <a:pt x="27192" y="57689"/>
                </a:lnTo>
                <a:lnTo>
                  <a:pt x="57689" y="27192"/>
                </a:lnTo>
                <a:lnTo>
                  <a:pt x="96349" y="7186"/>
                </a:lnTo>
                <a:lnTo>
                  <a:pt x="140842" y="0"/>
                </a:lnTo>
                <a:lnTo>
                  <a:pt x="185323" y="7186"/>
                </a:lnTo>
                <a:lnTo>
                  <a:pt x="223951" y="27192"/>
                </a:lnTo>
                <a:lnTo>
                  <a:pt x="254411" y="57689"/>
                </a:lnTo>
                <a:lnTo>
                  <a:pt x="274386" y="96349"/>
                </a:lnTo>
                <a:lnTo>
                  <a:pt x="281559" y="14084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59221" y="1256538"/>
            <a:ext cx="196850" cy="31750"/>
          </a:xfrm>
          <a:custGeom>
            <a:avLst/>
            <a:gdLst/>
            <a:ahLst/>
            <a:cxnLst/>
            <a:rect l="l" t="t" r="r" b="b"/>
            <a:pathLst>
              <a:path w="196850" h="31750">
                <a:moveTo>
                  <a:pt x="196595" y="31114"/>
                </a:moveTo>
                <a:lnTo>
                  <a:pt x="145303" y="31182"/>
                </a:lnTo>
                <a:lnTo>
                  <a:pt x="94868" y="25939"/>
                </a:lnTo>
                <a:lnTo>
                  <a:pt x="46148" y="15505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3192" y="1628775"/>
            <a:ext cx="86360" cy="15240"/>
          </a:xfrm>
          <a:custGeom>
            <a:avLst/>
            <a:gdLst/>
            <a:ahLst/>
            <a:cxnLst/>
            <a:rect l="l" t="t" r="r" b="b"/>
            <a:pathLst>
              <a:path w="86360" h="15239">
                <a:moveTo>
                  <a:pt x="86106" y="0"/>
                </a:moveTo>
                <a:lnTo>
                  <a:pt x="65186" y="5161"/>
                </a:lnTo>
                <a:lnTo>
                  <a:pt x="43814" y="9382"/>
                </a:lnTo>
                <a:lnTo>
                  <a:pt x="22062" y="12626"/>
                </a:lnTo>
                <a:lnTo>
                  <a:pt x="0" y="14859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18655" y="1724660"/>
            <a:ext cx="52069" cy="67945"/>
          </a:xfrm>
          <a:custGeom>
            <a:avLst/>
            <a:gdLst/>
            <a:ahLst/>
            <a:cxnLst/>
            <a:rect l="l" t="t" r="r" b="b"/>
            <a:pathLst>
              <a:path w="52070" h="67944">
                <a:moveTo>
                  <a:pt x="51816" y="67944"/>
                </a:moveTo>
                <a:lnTo>
                  <a:pt x="36861" y="51685"/>
                </a:lnTo>
                <a:lnTo>
                  <a:pt x="23241" y="34925"/>
                </a:lnTo>
                <a:lnTo>
                  <a:pt x="10953" y="17688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08239" y="1622933"/>
            <a:ext cx="20955" cy="74930"/>
          </a:xfrm>
          <a:custGeom>
            <a:avLst/>
            <a:gdLst/>
            <a:ahLst/>
            <a:cxnLst/>
            <a:rect l="l" t="t" r="r" b="b"/>
            <a:pathLst>
              <a:path w="20954" h="74930">
                <a:moveTo>
                  <a:pt x="20574" y="0"/>
                </a:moveTo>
                <a:lnTo>
                  <a:pt x="17573" y="18972"/>
                </a:lnTo>
                <a:lnTo>
                  <a:pt x="13144" y="37766"/>
                </a:lnTo>
                <a:lnTo>
                  <a:pt x="7286" y="56346"/>
                </a:lnTo>
                <a:lnTo>
                  <a:pt x="0" y="74675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40419" y="1161669"/>
            <a:ext cx="252729" cy="279400"/>
          </a:xfrm>
          <a:custGeom>
            <a:avLst/>
            <a:gdLst/>
            <a:ahLst/>
            <a:cxnLst/>
            <a:rect l="l" t="t" r="r" b="b"/>
            <a:pathLst>
              <a:path w="252729" h="279400">
                <a:moveTo>
                  <a:pt x="0" y="0"/>
                </a:moveTo>
                <a:lnTo>
                  <a:pt x="55567" y="22042"/>
                </a:lnTo>
                <a:lnTo>
                  <a:pt x="105259" y="48847"/>
                </a:lnTo>
                <a:lnTo>
                  <a:pt x="148581" y="79867"/>
                </a:lnTo>
                <a:lnTo>
                  <a:pt x="185039" y="114553"/>
                </a:lnTo>
                <a:lnTo>
                  <a:pt x="214138" y="152360"/>
                </a:lnTo>
                <a:lnTo>
                  <a:pt x="235386" y="192738"/>
                </a:lnTo>
                <a:lnTo>
                  <a:pt x="248287" y="235140"/>
                </a:lnTo>
                <a:lnTo>
                  <a:pt x="252349" y="279018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23146" y="864488"/>
            <a:ext cx="112395" cy="104775"/>
          </a:xfrm>
          <a:custGeom>
            <a:avLst/>
            <a:gdLst/>
            <a:ahLst/>
            <a:cxnLst/>
            <a:rect l="l" t="t" r="r" b="b"/>
            <a:pathLst>
              <a:path w="112395" h="104775">
                <a:moveTo>
                  <a:pt x="112395" y="0"/>
                </a:moveTo>
                <a:lnTo>
                  <a:pt x="91082" y="29388"/>
                </a:lnTo>
                <a:lnTo>
                  <a:pt x="65055" y="56800"/>
                </a:lnTo>
                <a:lnTo>
                  <a:pt x="34599" y="81974"/>
                </a:lnTo>
                <a:lnTo>
                  <a:pt x="0" y="1046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65920" y="476250"/>
            <a:ext cx="6350" cy="49530"/>
          </a:xfrm>
          <a:custGeom>
            <a:avLst/>
            <a:gdLst/>
            <a:ahLst/>
            <a:cxnLst/>
            <a:rect l="l" t="t" r="r" b="b"/>
            <a:pathLst>
              <a:path w="6350" h="49529">
                <a:moveTo>
                  <a:pt x="0" y="0"/>
                </a:moveTo>
                <a:lnTo>
                  <a:pt x="2807" y="12237"/>
                </a:lnTo>
                <a:lnTo>
                  <a:pt x="4746" y="24558"/>
                </a:lnTo>
                <a:lnTo>
                  <a:pt x="5804" y="36951"/>
                </a:lnTo>
                <a:lnTo>
                  <a:pt x="5969" y="4940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48370" y="355600"/>
            <a:ext cx="57785" cy="63500"/>
          </a:xfrm>
          <a:custGeom>
            <a:avLst/>
            <a:gdLst/>
            <a:ahLst/>
            <a:cxnLst/>
            <a:rect l="l" t="t" r="r" b="b"/>
            <a:pathLst>
              <a:path w="57784" h="63500">
                <a:moveTo>
                  <a:pt x="0" y="62991"/>
                </a:moveTo>
                <a:lnTo>
                  <a:pt x="11846" y="46166"/>
                </a:lnTo>
                <a:lnTo>
                  <a:pt x="25431" y="30019"/>
                </a:lnTo>
                <a:lnTo>
                  <a:pt x="40683" y="14610"/>
                </a:lnTo>
                <a:lnTo>
                  <a:pt x="5753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0018" y="394208"/>
            <a:ext cx="27940" cy="54610"/>
          </a:xfrm>
          <a:custGeom>
            <a:avLst/>
            <a:gdLst/>
            <a:ahLst/>
            <a:cxnLst/>
            <a:rect l="l" t="t" r="r" b="b"/>
            <a:pathLst>
              <a:path w="27940" h="54609">
                <a:moveTo>
                  <a:pt x="0" y="54355"/>
                </a:moveTo>
                <a:lnTo>
                  <a:pt x="5095" y="40362"/>
                </a:lnTo>
                <a:lnTo>
                  <a:pt x="11429" y="26606"/>
                </a:lnTo>
                <a:lnTo>
                  <a:pt x="19002" y="13136"/>
                </a:lnTo>
                <a:lnTo>
                  <a:pt x="27812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78193" y="467105"/>
            <a:ext cx="100965" cy="52705"/>
          </a:xfrm>
          <a:custGeom>
            <a:avLst/>
            <a:gdLst/>
            <a:ahLst/>
            <a:cxnLst/>
            <a:rect l="l" t="t" r="r" b="b"/>
            <a:pathLst>
              <a:path w="100965" h="52704">
                <a:moveTo>
                  <a:pt x="0" y="0"/>
                </a:moveTo>
                <a:lnTo>
                  <a:pt x="26918" y="11592"/>
                </a:lnTo>
                <a:lnTo>
                  <a:pt x="52752" y="24257"/>
                </a:lnTo>
                <a:lnTo>
                  <a:pt x="77420" y="37969"/>
                </a:lnTo>
                <a:lnTo>
                  <a:pt x="100837" y="52705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94221" y="826008"/>
            <a:ext cx="17780" cy="55880"/>
          </a:xfrm>
          <a:custGeom>
            <a:avLst/>
            <a:gdLst/>
            <a:ahLst/>
            <a:cxnLst/>
            <a:rect l="l" t="t" r="r" b="b"/>
            <a:pathLst>
              <a:path w="17779" h="55880">
                <a:moveTo>
                  <a:pt x="17652" y="55499"/>
                </a:moveTo>
                <a:lnTo>
                  <a:pt x="12055" y="41808"/>
                </a:lnTo>
                <a:lnTo>
                  <a:pt x="7254" y="27987"/>
                </a:lnTo>
                <a:lnTo>
                  <a:pt x="3240" y="14047"/>
                </a:ln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327647" y="643636"/>
            <a:ext cx="2324735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0"/>
              </a:spcBef>
            </a:pPr>
            <a:r>
              <a:rPr sz="2550" spc="25" dirty="0">
                <a:latin typeface="宋体" panose="02010600030101010101" pitchFamily="2" charset="-122"/>
                <a:cs typeface="宋体" panose="02010600030101010101" pitchFamily="2" charset="-122"/>
              </a:rPr>
              <a:t>＄是输入串的结 束标记，也是栈 </a:t>
            </a:r>
            <a:r>
              <a:rPr sz="2550" spc="30" dirty="0">
                <a:latin typeface="宋体" panose="02010600030101010101" pitchFamily="2" charset="-122"/>
                <a:cs typeface="宋体" panose="02010600030101010101" pitchFamily="2" charset="-122"/>
              </a:rPr>
              <a:t>底符号</a:t>
            </a:r>
            <a:endParaRPr sz="2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7" y="1133855"/>
            <a:ext cx="8543544" cy="4591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1197102"/>
            <a:ext cx="6840474" cy="32400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05678" y="4652771"/>
            <a:ext cx="3230118" cy="1563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340815"/>
            <a:ext cx="7670165" cy="388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739140">
              <a:lnSpc>
                <a:spcPct val="144000"/>
              </a:lnSpc>
              <a:spcBef>
                <a:spcPts val="100"/>
              </a:spcBef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预测分析表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M[A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a]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形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矩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阵 其中：</a:t>
            </a:r>
            <a:r>
              <a:rPr sz="3200" b="1" spc="-8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为非终结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符，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终结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或＄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8900" marR="38735">
              <a:lnSpc>
                <a:spcPct val="100000"/>
              </a:lnSpc>
              <a:spcBef>
                <a:spcPts val="1700"/>
              </a:spcBef>
            </a:pPr>
            <a:r>
              <a:rPr sz="3200" b="1" spc="-10" dirty="0">
                <a:latin typeface="Arial" panose="020B0604020202020204"/>
                <a:cs typeface="Arial" panose="020B0604020202020204"/>
              </a:rPr>
              <a:t>M[A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a]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放着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条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关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式，指 出当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临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采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取的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候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选；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  <a:spcBef>
                <a:spcPts val="2280"/>
              </a:spcBef>
            </a:pPr>
            <a:r>
              <a:rPr sz="3200" b="1" spc="-10" dirty="0">
                <a:latin typeface="Arial" panose="020B0604020202020204"/>
                <a:cs typeface="Arial" panose="020B0604020202020204"/>
              </a:rPr>
              <a:t>M[A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a]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中也可能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放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条“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志”，  指出Ａ不应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面</a:t>
            </a:r>
            <a:r>
              <a:rPr sz="3200" b="1" dirty="0">
                <a:latin typeface="宋体" panose="02010600030101010101" pitchFamily="2" charset="-122"/>
                <a:cs typeface="宋体" panose="02010600030101010101" pitchFamily="2" charset="-122"/>
              </a:rPr>
              <a:t>临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a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4"/>
          <p:cNvSpPr txBox="1">
            <a:spLocks noGrp="1"/>
          </p:cNvSpPr>
          <p:nvPr>
            <p:ph type="title"/>
          </p:nvPr>
        </p:nvSpPr>
        <p:spPr>
          <a:xfrm>
            <a:off x="612140" y="711199"/>
            <a:ext cx="2825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预测分析表M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4" name="object 4"/>
          <p:cNvSpPr txBox="1">
            <a:spLocks noGrp="1"/>
          </p:cNvSpPr>
          <p:nvPr>
            <p:ph type="title"/>
          </p:nvPr>
        </p:nvSpPr>
        <p:spPr>
          <a:xfrm>
            <a:off x="535940" y="703834"/>
            <a:ext cx="5120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构造预测分析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M[A,a]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1117091" y="1804416"/>
            <a:ext cx="7509509" cy="2629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"/>
              <a:tabLst>
                <a:tab pos="469900" algn="l"/>
              </a:tabLst>
            </a:pP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FIRST(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)和FOLLOW(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2690"/>
              </a:spcBef>
              <a:buFont typeface="Wingdings" panose="05000000000000000000"/>
              <a:buChar char=""/>
              <a:tabLst>
                <a:tab pos="469900" algn="l"/>
              </a:tabLst>
            </a:pPr>
            <a:r>
              <a:rPr sz="3200" b="1" spc="-1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构造分析</a:t>
            </a:r>
            <a:r>
              <a:rPr sz="3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32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M[A,a]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69950" marR="5080" lvl="1" indent="-457200">
              <a:lnSpc>
                <a:spcPct val="15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869315" algn="l"/>
                <a:tab pos="869950" algn="l"/>
              </a:tabLst>
            </a:pP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的每一行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应一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列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6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一 个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输入符号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含终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束</a:t>
            </a:r>
            <a:r>
              <a:rPr sz="2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6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志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4"/>
          <p:cNvSpPr txBox="1">
            <a:spLocks noGrp="1"/>
          </p:cNvSpPr>
          <p:nvPr>
            <p:ph type="title"/>
          </p:nvPr>
        </p:nvSpPr>
        <p:spPr>
          <a:xfrm>
            <a:off x="243840" y="490728"/>
            <a:ext cx="30848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M[A,a]的构造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" name="object 100"/>
          <p:cNvSpPr txBox="1"/>
          <p:nvPr/>
        </p:nvSpPr>
        <p:spPr>
          <a:xfrm>
            <a:off x="402590" y="1306829"/>
            <a:ext cx="8674735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55600" indent="-342900">
              <a:lnSpc>
                <a:spcPts val="2640"/>
              </a:lnSpc>
              <a:spcBef>
                <a:spcPts val="100"/>
              </a:spcBef>
              <a:buClr>
                <a:srgbClr val="033B8F"/>
              </a:buClr>
              <a:buSzPct val="6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在每个非终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及其产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式右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部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都构造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ts val="264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的基础上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ts val="2400"/>
              </a:lnSpc>
              <a:spcBef>
                <a:spcPts val="1200"/>
              </a:spcBef>
              <a:buClr>
                <a:srgbClr val="033B8F"/>
              </a:buClr>
              <a:buSzPct val="69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的分析表M[A,a]，确定每个产生式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在表中的位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置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9375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793115" algn="l"/>
                <a:tab pos="793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为每条规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，重复步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骤</a:t>
            </a:r>
            <a:r>
              <a:rPr sz="2400" b="1" spc="-5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9375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793115" algn="l"/>
                <a:tab pos="793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中时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2400" b="1" spc="-7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6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M[A,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9375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793115" algn="l"/>
                <a:tab pos="793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400" b="1" spc="-5" dirty="0">
                <a:latin typeface="MS PGothic" panose="020B0600070205080204" charset="-128"/>
                <a:cs typeface="MS PGothic" panose="020B0600070205080204" charset="-128"/>
              </a:rPr>
              <a:t>∈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FIRST(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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54150" lvl="2" indent="-4318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arenBoth"/>
              <a:tabLst>
                <a:tab pos="145478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有终结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M[A,b]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454150" lvl="2" indent="-4318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arenBoth"/>
              <a:tabLst>
                <a:tab pos="145478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400" b="1" spc="-5" dirty="0">
                <a:latin typeface="MS PGothic" panose="020B0600070205080204" charset="-128"/>
                <a:cs typeface="MS PGothic" panose="020B0600070205080204" charset="-128"/>
              </a:rPr>
              <a:t>∈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Follow(A)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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M[A,$]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9375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793115" algn="l"/>
                <a:tab pos="793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分析表中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</a:t>
            </a:r>
            <a:r>
              <a:rPr sz="2400" b="1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2400" b="1" spc="-1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义项</a:t>
            </a:r>
            <a:r>
              <a:rPr sz="2400" b="1" spc="0" dirty="0">
                <a:solidFill>
                  <a:srgbClr val="FF33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均为</a:t>
            </a:r>
            <a:r>
              <a:rPr sz="24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93750" lvl="1" indent="-381000">
              <a:lnSpc>
                <a:spcPct val="100000"/>
              </a:lnSpc>
              <a:spcBef>
                <a:spcPts val="720"/>
              </a:spcBef>
              <a:buFont typeface="Times New Roman" panose="02020603050405020304"/>
              <a:buAutoNum type="arabicPeriod"/>
              <a:tabLst>
                <a:tab pos="793115" algn="l"/>
                <a:tab pos="79375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若表中存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重定义项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则本文法</a:t>
            </a: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LL(1)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zh-CN"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有二义性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9"/>
          <p:cNvSpPr/>
          <p:nvPr/>
        </p:nvSpPr>
        <p:spPr>
          <a:xfrm>
            <a:off x="4804791" y="3989705"/>
            <a:ext cx="3529965" cy="2232025"/>
          </a:xfrm>
          <a:custGeom>
            <a:avLst/>
            <a:gdLst/>
            <a:ahLst/>
            <a:cxnLst/>
            <a:rect l="l" t="t" r="r" b="b"/>
            <a:pathLst>
              <a:path w="3529965" h="2232025">
                <a:moveTo>
                  <a:pt x="0" y="2231898"/>
                </a:moveTo>
                <a:lnTo>
                  <a:pt x="3529584" y="2231898"/>
                </a:lnTo>
                <a:lnTo>
                  <a:pt x="3529584" y="0"/>
                </a:lnTo>
                <a:lnTo>
                  <a:pt x="0" y="0"/>
                </a:lnTo>
                <a:lnTo>
                  <a:pt x="0" y="2231898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85" name="object 21"/>
          <p:cNvSpPr txBox="1"/>
          <p:nvPr/>
        </p:nvSpPr>
        <p:spPr>
          <a:xfrm>
            <a:off x="4884039" y="3929811"/>
            <a:ext cx="3109595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FOLLOW(E) = {$,</a:t>
            </a:r>
            <a:r>
              <a:rPr sz="22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FOLLOW(E’) =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{$,</a:t>
            </a:r>
            <a:r>
              <a:rPr sz="2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FOLLOW(T) = {$, +,</a:t>
            </a:r>
            <a:r>
              <a:rPr sz="22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FOLLOW(T’)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{$,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+,</a:t>
            </a:r>
            <a:r>
              <a:rPr sz="22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FOLLOW(F) = {$, +, *,</a:t>
            </a:r>
            <a:r>
              <a:rPr sz="22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)}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6" name="object 22"/>
          <p:cNvSpPr/>
          <p:nvPr/>
        </p:nvSpPr>
        <p:spPr>
          <a:xfrm>
            <a:off x="1129664" y="3997325"/>
            <a:ext cx="2520315" cy="2051685"/>
          </a:xfrm>
          <a:custGeom>
            <a:avLst/>
            <a:gdLst/>
            <a:ahLst/>
            <a:cxnLst/>
            <a:rect l="l" t="t" r="r" b="b"/>
            <a:pathLst>
              <a:path w="2520315" h="2051685">
                <a:moveTo>
                  <a:pt x="0" y="2051303"/>
                </a:moveTo>
                <a:lnTo>
                  <a:pt x="2519934" y="2051303"/>
                </a:lnTo>
                <a:lnTo>
                  <a:pt x="2519934" y="0"/>
                </a:lnTo>
                <a:lnTo>
                  <a:pt x="0" y="0"/>
                </a:lnTo>
                <a:lnTo>
                  <a:pt x="0" y="2051303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87" name="object 53"/>
          <p:cNvSpPr txBox="1"/>
          <p:nvPr/>
        </p:nvSpPr>
        <p:spPr>
          <a:xfrm>
            <a:off x="1208912" y="3937685"/>
            <a:ext cx="2252345" cy="20370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347470" algn="l"/>
                <a:tab pos="1646555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FIRST(E)	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67005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IRST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(E’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,+}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347470" algn="l"/>
                <a:tab pos="1646555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FIRST(T)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66878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FIRST(T’)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=	{</a:t>
            </a:r>
            <a:r>
              <a:rPr sz="2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ε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,*}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332865" algn="l"/>
                <a:tab pos="1631950" algn="l"/>
              </a:tabLst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FIRST(F)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=	{(,i}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8" name="object 54"/>
          <p:cNvSpPr/>
          <p:nvPr/>
        </p:nvSpPr>
        <p:spPr>
          <a:xfrm>
            <a:off x="1133475" y="594360"/>
            <a:ext cx="3382645" cy="2202180"/>
          </a:xfrm>
          <a:custGeom>
            <a:avLst/>
            <a:gdLst/>
            <a:ahLst/>
            <a:cxnLst/>
            <a:rect l="l" t="t" r="r" b="b"/>
            <a:pathLst>
              <a:path w="2734945" h="2478405">
                <a:moveTo>
                  <a:pt x="0" y="2478024"/>
                </a:moveTo>
                <a:lnTo>
                  <a:pt x="2734818" y="2478024"/>
                </a:lnTo>
                <a:lnTo>
                  <a:pt x="2734818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solidFill>
            <a:srgbClr val="D1DAE9"/>
          </a:solidFill>
        </p:spPr>
        <p:txBody>
          <a:bodyPr wrap="square" lIns="0" tIns="0" rIns="0" bIns="0" rtlCol="0"/>
          <a:p/>
        </p:txBody>
      </p:sp>
      <p:sp>
        <p:nvSpPr>
          <p:cNvPr id="89" name="object 55"/>
          <p:cNvSpPr txBox="1">
            <a:spLocks noGrp="1"/>
          </p:cNvSpPr>
          <p:nvPr>
            <p:ph type="title"/>
          </p:nvPr>
        </p:nvSpPr>
        <p:spPr>
          <a:xfrm>
            <a:off x="275208" y="418210"/>
            <a:ext cx="20916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" baseline="-26000" dirty="0">
                <a:latin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sz="4800" spc="-1057" baseline="-26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000" spc="-5" dirty="0"/>
              <a:t>G(E):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0" name="object 79"/>
          <p:cNvSpPr txBox="1"/>
          <p:nvPr/>
        </p:nvSpPr>
        <p:spPr>
          <a:xfrm>
            <a:off x="491108" y="872922"/>
            <a:ext cx="6090285" cy="28682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p>
            <a:pPr marL="872490">
              <a:lnSpc>
                <a:spcPct val="100000"/>
              </a:lnSpc>
              <a:spcBef>
                <a:spcPts val="78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endParaRPr sz="2200" b="1" dirty="0">
              <a:latin typeface="Times New Roman" panose="02020603050405020304"/>
              <a:cs typeface="Times New Roman" panose="02020603050405020304"/>
            </a:endParaRPr>
          </a:p>
          <a:p>
            <a:pPr marL="872490">
              <a:lnSpc>
                <a:spcPct val="100000"/>
              </a:lnSpc>
              <a:spcBef>
                <a:spcPts val="78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E’</a:t>
            </a:r>
            <a:r>
              <a:rPr sz="22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200" b="1" spc="-7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TE’</a:t>
            </a:r>
            <a:r>
              <a:rPr sz="22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72490" marR="3578225" indent="-5080">
              <a:lnSpc>
                <a:spcPts val="3320"/>
              </a:lnSpc>
              <a:spcBef>
                <a:spcPts val="220"/>
              </a:spcBef>
              <a:tabLst>
                <a:tab pos="1519555" algn="l"/>
                <a:tab pos="217297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T’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FT’</a:t>
            </a:r>
            <a:r>
              <a:rPr sz="2200" b="1" spc="-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ε 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2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872490" marR="3578225" indent="-5080">
              <a:lnSpc>
                <a:spcPts val="3320"/>
              </a:lnSpc>
              <a:spcBef>
                <a:spcPts val="220"/>
              </a:spcBef>
              <a:tabLst>
                <a:tab pos="1519555" algn="l"/>
                <a:tab pos="2172970" algn="l"/>
              </a:tabLst>
            </a:pP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b="1" spc="0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C0504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200" b="1" dirty="0">
              <a:solidFill>
                <a:srgbClr val="C0504D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872490" marR="3578225" indent="-5080">
              <a:lnSpc>
                <a:spcPts val="3320"/>
              </a:lnSpc>
              <a:spcBef>
                <a:spcPts val="220"/>
              </a:spcBef>
              <a:tabLst>
                <a:tab pos="1519555" algn="l"/>
                <a:tab pos="2172970" algn="l"/>
              </a:tabLst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构造每个非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结符</a:t>
            </a:r>
            <a:r>
              <a:rPr sz="24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集合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384" y="514223"/>
            <a:ext cx="8229600" cy="3154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4" name="object 61"/>
          <p:cNvGraphicFramePr>
            <a:graphicFrameLocks noGrp="1"/>
          </p:cNvGraphicFramePr>
          <p:nvPr/>
        </p:nvGraphicFramePr>
        <p:xfrm>
          <a:off x="96901" y="4524502"/>
          <a:ext cx="8927465" cy="220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  <a:gridCol w="323850"/>
                <a:gridCol w="2519045"/>
                <a:gridCol w="396875"/>
                <a:gridCol w="3527425"/>
              </a:tblGrid>
              <a:tr h="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E </a:t>
                      </a:r>
                      <a:r>
                        <a:rPr sz="2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2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TE’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1440815" algn="l"/>
                          <a:tab pos="1739900" algn="l"/>
                        </a:tabLst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FIRST(E)	=	{(,i}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6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FOLLOW(E) = {$,</a:t>
                      </a:r>
                      <a:r>
                        <a:rPr sz="2200" b="1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)}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0195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E’ </a:t>
                      </a:r>
                      <a:r>
                        <a:rPr sz="2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 + TE’</a:t>
                      </a:r>
                      <a:r>
                        <a:rPr sz="2200" b="1" spc="-43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| ε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764030" algn="l"/>
                        </a:tabLst>
                      </a:pP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FIRST(E’)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 =	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,+}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FOLLOW(E’) = 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{$,</a:t>
                      </a:r>
                      <a:r>
                        <a:rPr sz="22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)}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0195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T </a:t>
                      </a:r>
                      <a:r>
                        <a:rPr sz="2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200" b="1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FT’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440815" algn="l"/>
                          <a:tab pos="1739900" algn="l"/>
                        </a:tabLst>
                      </a:pP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FIRST(T)	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=	{(,i}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FOLLOW(T) = {$, +,</a:t>
                      </a:r>
                      <a:r>
                        <a:rPr sz="22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)}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01955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T’ </a:t>
                      </a:r>
                      <a:r>
                        <a:rPr sz="2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 * FT’ |</a:t>
                      </a:r>
                      <a:r>
                        <a:rPr sz="2200" b="1" spc="-3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763395" algn="l"/>
                        </a:tabLst>
                      </a:pP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FIRST(T’)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=	{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,*}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FOLLOW(T’)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{$,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+,</a:t>
                      </a:r>
                      <a:r>
                        <a:rPr sz="2200" b="1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)}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82600"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752475" algn="l"/>
                          <a:tab pos="1403985" algn="l"/>
                        </a:tabLst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2200" b="1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200" dirty="0"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( E</a:t>
                      </a:r>
                      <a:r>
                        <a:rPr sz="22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)	|</a:t>
                      </a:r>
                      <a:r>
                        <a:rPr sz="2200" b="1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426210" algn="l"/>
                          <a:tab pos="1725295" algn="l"/>
                        </a:tabLst>
                      </a:pPr>
                      <a:r>
                        <a:rPr sz="2200" b="1" spc="-5" dirty="0">
                          <a:latin typeface="Times New Roman" panose="02020603050405020304"/>
                          <a:cs typeface="Times New Roman" panose="02020603050405020304"/>
                        </a:rPr>
                        <a:t>FIRST(F)	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=	{(,i}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marL="1066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FOLLOW(F) = {$, +, *,</a:t>
                      </a:r>
                      <a:r>
                        <a:rPr sz="2200" b="1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dirty="0">
                          <a:latin typeface="Times New Roman" panose="02020603050405020304"/>
                          <a:cs typeface="Times New Roman" panose="02020603050405020304"/>
                        </a:rPr>
                        <a:t>)}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16446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45135" y="3669030"/>
            <a:ext cx="8165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</a:t>
            </a:r>
            <a:r>
              <a:rPr sz="2400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ε</a:t>
            </a:r>
            <a:r>
              <a:rPr lang="zh-CN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，只加入</a:t>
            </a:r>
            <a:r>
              <a:rPr lang="en-US" altLang="zh-CN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first</a:t>
            </a:r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集合元素                 </a:t>
            </a:r>
            <a:endParaRPr lang="zh-CN" altLang="en-US" sz="2400" spc="-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en-US" altLang="zh-CN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first</a:t>
            </a:r>
            <a:r>
              <a:rPr lang="zh-CN" altLang="en-US" sz="2400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有</a:t>
            </a:r>
            <a:r>
              <a:rPr sz="2400" spc="-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ε</a:t>
            </a:r>
            <a:r>
              <a:rPr lang="zh-CN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，还要加入</a:t>
            </a:r>
            <a:r>
              <a:rPr lang="en-US" altLang="zh-CN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follow</a:t>
            </a:r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集合元素</a:t>
            </a:r>
            <a:endParaRPr lang="zh-CN" altLang="en-US" sz="2400" spc="-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5" y="610107"/>
            <a:ext cx="4605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预测</a:t>
            </a: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析程</a:t>
            </a: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000" spc="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91" y="4521453"/>
            <a:ext cx="82943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预测分析程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2400" b="1" spc="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根据现行栈顶符号和当前输入符号，执行动作 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r>
              <a:rPr sz="2400" b="1" spc="-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M[A,a]</a:t>
            </a:r>
            <a:r>
              <a:rPr sz="24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矩阵：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是非终结符，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2400" b="1" dirty="0">
                <a:latin typeface="Arial" panose="020B0604020202020204"/>
                <a:cs typeface="Arial" panose="020B0604020202020204"/>
              </a:rPr>
              <a:t>’$’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分析栈</a:t>
            </a:r>
            <a:r>
              <a:rPr sz="2400" b="1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STACK</a:t>
            </a:r>
            <a:r>
              <a:rPr sz="2400" b="1" spc="-3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用于存放文法符号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177" y="1352550"/>
            <a:ext cx="5473446" cy="3200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765048"/>
            <a:ext cx="8229600" cy="2487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933450"/>
            <a:ext cx="7200900" cy="53279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691895"/>
            <a:ext cx="7972806" cy="50406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963" y="610107"/>
            <a:ext cx="56241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顶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面临的问题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59103"/>
            <a:ext cx="359664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例：假定有文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法G(S)：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86280" marR="353060">
              <a:lnSpc>
                <a:spcPct val="120000"/>
              </a:lnSpc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S→xAy  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*|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分析输入串x*y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3079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预测分析算法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535940" y="1383995"/>
            <a:ext cx="7348855" cy="47777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让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指向下一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3334385">
              <a:lnSpc>
                <a:spcPct val="119000"/>
              </a:lnSpc>
              <a:spcBef>
                <a:spcPts val="25"/>
              </a:spcBef>
              <a:tabLst>
                <a:tab pos="1749425" algn="l"/>
              </a:tabLst>
            </a:pP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让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指向栈顶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开始运行时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栈为</a:t>
            </a:r>
            <a:r>
              <a:rPr sz="20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S$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while (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X≠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6065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pop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栈顶并让</a:t>
            </a:r>
            <a:r>
              <a:rPr sz="2000" b="1" spc="-4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指向下一个输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0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606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为终结符</a:t>
            </a:r>
            <a:r>
              <a:rPr sz="2000" b="1" spc="-4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error(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marR="2517775" indent="-444500">
              <a:lnSpc>
                <a:spcPct val="119000"/>
              </a:lnSpc>
              <a:spcBef>
                <a:spcPts val="2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M[X,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是错误项目</a:t>
            </a:r>
            <a:r>
              <a:rPr sz="2000" b="1" spc="-46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error(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);  else if ( M[X,</a:t>
            </a:r>
            <a:r>
              <a:rPr sz="2000" b="1" spc="-5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] =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…Y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917700">
              <a:lnSpc>
                <a:spcPct val="100000"/>
              </a:lnSpc>
              <a:spcBef>
                <a:spcPts val="500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输出规则</a:t>
            </a:r>
            <a:r>
              <a:rPr sz="2000" b="1" spc="-4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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…Y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542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pop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栈顶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54200">
              <a:lnSpc>
                <a:spcPct val="100000"/>
              </a:lnSpc>
              <a:spcBef>
                <a:spcPts val="45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push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spc="0" baseline="-21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k-1</a:t>
            </a:r>
            <a:r>
              <a:rPr sz="2000" b="1" spc="0" dirty="0">
                <a:latin typeface="Times New Roman" panose="02020603050405020304"/>
                <a:cs typeface="Times New Roman" panose="02020603050405020304"/>
              </a:rPr>
              <a:t>,.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. . ,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onto the stack, with 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50" b="1" baseline="-21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536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6065">
              <a:lnSpc>
                <a:spcPct val="100000"/>
              </a:lnSpc>
              <a:spcBef>
                <a:spcPts val="505"/>
              </a:spcBef>
            </a:pP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让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顶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635254"/>
            <a:ext cx="53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904232"/>
            <a:ext cx="6154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sz="2800" b="1" dirty="0">
                <a:latin typeface="Arial" panose="020B0604020202020204"/>
                <a:cs typeface="Arial" panose="020B0604020202020204"/>
              </a:rPr>
              <a:t>id+id*id$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进行预测分析的执行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步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骤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333500"/>
            <a:ext cx="8229599" cy="31562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431799"/>
            <a:ext cx="3104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id+id*id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的分析过程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780" y="967358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780" y="1389507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780" y="6242684"/>
            <a:ext cx="6629400" cy="0"/>
          </a:xfrm>
          <a:custGeom>
            <a:avLst/>
            <a:gdLst/>
            <a:ahLst/>
            <a:cxnLst/>
            <a:rect l="l" t="t" r="r" b="b"/>
            <a:pathLst>
              <a:path w="6629400">
                <a:moveTo>
                  <a:pt x="0" y="0"/>
                </a:moveTo>
                <a:lnTo>
                  <a:pt x="66294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00780" y="967358"/>
            <a:ext cx="0" cy="5275580"/>
          </a:xfrm>
          <a:custGeom>
            <a:avLst/>
            <a:gdLst/>
            <a:ahLst/>
            <a:cxnLst/>
            <a:rect l="l" t="t" r="r" b="b"/>
            <a:pathLst>
              <a:path h="5275580">
                <a:moveTo>
                  <a:pt x="0" y="0"/>
                </a:moveTo>
                <a:lnTo>
                  <a:pt x="0" y="527532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72580" y="967358"/>
            <a:ext cx="0" cy="5275580"/>
          </a:xfrm>
          <a:custGeom>
            <a:avLst/>
            <a:gdLst/>
            <a:ahLst/>
            <a:cxnLst/>
            <a:rect l="l" t="t" r="r" b="b"/>
            <a:pathLst>
              <a:path h="5275580">
                <a:moveTo>
                  <a:pt x="0" y="0"/>
                </a:moveTo>
                <a:lnTo>
                  <a:pt x="0" y="527532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4407" y="994663"/>
            <a:ext cx="35433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栈</a:t>
            </a:r>
            <a:endParaRPr sz="2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630669" y="994663"/>
            <a:ext cx="68453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25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9194" y="1417574"/>
            <a:ext cx="1104265" cy="4900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ts val="2425"/>
              </a:lnSpc>
              <a:spcBef>
                <a:spcPts val="110"/>
              </a:spcBef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TE’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FT’E’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5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idT’E’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5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E’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+TE’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397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TE’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3970" algn="r">
              <a:lnSpc>
                <a:spcPts val="2215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FT’E’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idT’E’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*FT’E’</a:t>
            </a: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5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FT’E’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15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idT’E’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397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T’E’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220"/>
              </a:lnSpc>
            </a:pPr>
            <a:r>
              <a:rPr sz="2200" b="1" dirty="0">
                <a:latin typeface="Arial" panose="020B0604020202020204"/>
                <a:cs typeface="Arial" panose="020B0604020202020204"/>
                <a:sym typeface="+mn-ea"/>
              </a:rPr>
              <a:t>E’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ts val="242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3670" y="994663"/>
            <a:ext cx="1487170" cy="716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910"/>
              </a:lnSpc>
              <a:spcBef>
                <a:spcPts val="135"/>
              </a:spcBef>
            </a:pPr>
            <a:r>
              <a:rPr sz="255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输入</a:t>
            </a:r>
            <a:endParaRPr sz="25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0180">
              <a:lnSpc>
                <a:spcPts val="2490"/>
              </a:lnSpc>
            </a:pPr>
            <a:r>
              <a:rPr sz="2200" b="1" spc="0" dirty="0">
                <a:latin typeface="Arial" panose="020B0604020202020204"/>
                <a:cs typeface="Arial" panose="020B0604020202020204"/>
              </a:rPr>
              <a:t>id+id*i</a:t>
            </a:r>
            <a:r>
              <a:rPr sz="2200" b="1" dirty="0">
                <a:latin typeface="Arial" panose="020B0604020202020204"/>
                <a:cs typeface="Arial" panose="020B0604020202020204"/>
              </a:rPr>
              <a:t>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6717" y="1628901"/>
            <a:ext cx="1406525" cy="45827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indent="76200" algn="r">
              <a:lnSpc>
                <a:spcPts val="2210"/>
              </a:lnSpc>
              <a:spcBef>
                <a:spcPts val="545"/>
              </a:spcBef>
            </a:pPr>
            <a:r>
              <a:rPr sz="2200" b="1" spc="0" dirty="0">
                <a:latin typeface="Arial" panose="020B0604020202020204"/>
                <a:cs typeface="Arial" panose="020B0604020202020204"/>
              </a:rPr>
              <a:t>id+id*id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id+id*id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id+id*id</a:t>
            </a:r>
            <a:r>
              <a:rPr sz="22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20040" algn="r">
              <a:lnSpc>
                <a:spcPts val="2015"/>
              </a:lnSpc>
            </a:pPr>
            <a:r>
              <a:rPr sz="2200" b="1" spc="0" dirty="0">
                <a:latin typeface="Arial" panose="020B0604020202020204"/>
                <a:cs typeface="Arial" panose="020B0604020202020204"/>
              </a:rPr>
              <a:t>+id*id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04800" algn="r">
              <a:lnSpc>
                <a:spcPts val="2215"/>
              </a:lnSpc>
            </a:pPr>
            <a:r>
              <a:rPr sz="2200" b="1" spc="0" dirty="0">
                <a:latin typeface="Arial" panose="020B0604020202020204"/>
                <a:cs typeface="Arial" panose="020B0604020202020204"/>
              </a:rPr>
              <a:t>+id*id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6565" marR="31750" indent="-151765" algn="r">
              <a:lnSpc>
                <a:spcPct val="84000"/>
              </a:lnSpc>
              <a:spcBef>
                <a:spcPts val="210"/>
              </a:spcBef>
            </a:pPr>
            <a:r>
              <a:rPr sz="2200" b="1" spc="0" dirty="0">
                <a:latin typeface="Arial" panose="020B0604020202020204"/>
                <a:cs typeface="Arial" panose="020B0604020202020204"/>
              </a:rPr>
              <a:t>+id*i</a:t>
            </a:r>
            <a:r>
              <a:rPr sz="2200" b="1" dirty="0">
                <a:latin typeface="Arial" panose="020B0604020202020204"/>
                <a:cs typeface="Arial" panose="020B0604020202020204"/>
              </a:rPr>
              <a:t>d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id*id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1825" algn="r">
              <a:lnSpc>
                <a:spcPts val="2000"/>
              </a:lnSpc>
            </a:pPr>
            <a:r>
              <a:rPr sz="2200" b="1" dirty="0">
                <a:latin typeface="Arial" panose="020B0604020202020204"/>
                <a:cs typeface="Arial" panose="020B0604020202020204"/>
              </a:rPr>
              <a:t>*id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86765" marR="80010" indent="-158750" algn="r">
              <a:lnSpc>
                <a:spcPct val="84000"/>
              </a:lnSpc>
              <a:spcBef>
                <a:spcPts val="205"/>
              </a:spcBef>
            </a:pPr>
            <a:r>
              <a:rPr sz="2200" b="1" dirty="0">
                <a:latin typeface="Arial" panose="020B0604020202020204"/>
                <a:cs typeface="Arial" panose="020B0604020202020204"/>
              </a:rPr>
              <a:t>*id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id</a:t>
            </a:r>
            <a:r>
              <a:rPr sz="2200" b="1" dirty="0">
                <a:latin typeface="宋体" panose="02010600030101010101" pitchFamily="2" charset="-122"/>
                <a:cs typeface="宋体" panose="02010600030101010101" pitchFamily="2" charset="-122"/>
              </a:rPr>
              <a:t>＄  </a:t>
            </a:r>
            <a:r>
              <a:rPr sz="2200" b="1" dirty="0">
                <a:latin typeface="Arial" panose="020B0604020202020204"/>
                <a:cs typeface="Arial" panose="020B0604020202020204"/>
              </a:rPr>
              <a:t>id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98425" algn="r">
              <a:lnSpc>
                <a:spcPts val="2000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98425" algn="r">
              <a:lnSpc>
                <a:spcPts val="221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98425" algn="r">
              <a:lnSpc>
                <a:spcPts val="242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＄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0380" y="1628901"/>
            <a:ext cx="1517650" cy="14712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21590" algn="l">
              <a:lnSpc>
                <a:spcPct val="81000"/>
              </a:lnSpc>
              <a:spcBef>
                <a:spcPts val="605"/>
              </a:spcBef>
            </a:pP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E→TE’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T→FT’ 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F→id 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2225" algn="l">
              <a:lnSpc>
                <a:spcPts val="227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T’→ε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0718" y="3024377"/>
            <a:ext cx="173799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E’→+TE’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9278" y="3240277"/>
            <a:ext cx="1652270" cy="3006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algn="l">
              <a:lnSpc>
                <a:spcPts val="2460"/>
              </a:lnSpc>
              <a:spcBef>
                <a:spcPts val="110"/>
              </a:spcBef>
            </a:pPr>
            <a:r>
              <a:rPr sz="2200" spc="5" dirty="0"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200" spc="0" dirty="0">
                <a:latin typeface="Arial" panose="020B0604020202020204"/>
                <a:cs typeface="Arial" panose="020B0604020202020204"/>
              </a:rPr>
              <a:t>+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65100" marR="12700" indent="27940" algn="l">
              <a:lnSpc>
                <a:spcPct val="91000"/>
              </a:lnSpc>
              <a:spcBef>
                <a:spcPts val="60"/>
              </a:spcBef>
            </a:pP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5" dirty="0">
                <a:latin typeface="Arial" panose="020B0604020202020204"/>
                <a:cs typeface="Arial" panose="020B0604020202020204"/>
              </a:rPr>
              <a:t>T→F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200" b="1" dirty="0">
                <a:latin typeface="Arial" panose="020B0604020202020204"/>
                <a:cs typeface="Arial" panose="020B0604020202020204"/>
              </a:rPr>
              <a:t>’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F→id 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ts val="202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T’→*FT’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93700" algn="l">
              <a:lnSpc>
                <a:spcPts val="229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*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304165" marR="184150" indent="-112395" algn="l">
              <a:lnSpc>
                <a:spcPts val="2250"/>
              </a:lnSpc>
              <a:spcBef>
                <a:spcPts val="155"/>
              </a:spcBef>
            </a:pPr>
            <a:r>
              <a:rPr sz="22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F→id </a:t>
            </a: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匹配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id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28600" algn="l">
              <a:lnSpc>
                <a:spcPts val="2135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T’→ε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69545" algn="l">
              <a:lnSpc>
                <a:spcPts val="2630"/>
              </a:lnSpc>
            </a:pPr>
            <a:r>
              <a:rPr sz="22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sz="2200" b="1" spc="0" dirty="0">
                <a:latin typeface="Arial" panose="020B0604020202020204"/>
                <a:cs typeface="Arial" panose="020B0604020202020204"/>
              </a:rPr>
              <a:t>E’→ε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53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4725" y="1469643"/>
            <a:ext cx="8194675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95775">
              <a:lnSpc>
                <a:spcPct val="120000"/>
              </a:lnSpc>
              <a:spcBef>
                <a:spcPts val="100"/>
              </a:spcBef>
              <a:tabLst>
                <a:tab pos="2639695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对于文法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(L)|a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L,S|S  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消除左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递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构造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24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分析器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3743960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(a,(a,a))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并给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分析树。 解：设定文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符号的顺序</a:t>
            </a:r>
            <a:r>
              <a:rPr sz="24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S,L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无左递归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存在逆序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入得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:L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L,S|(L)|a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存在直接左递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归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L,S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入非终结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L’</a:t>
            </a:r>
            <a:r>
              <a:rPr sz="2400" b="1" spc="-8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消除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左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递归得：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2165" y="5081778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(L)L’|aL’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20589" y="5090413"/>
            <a:ext cx="147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L’ </a:t>
            </a:r>
            <a:r>
              <a:rPr sz="2400" b="1" spc="-4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,SL’|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2165" y="5681471"/>
            <a:ext cx="494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9930" algn="l"/>
              </a:tabLst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故文法为：</a:t>
            </a:r>
            <a:r>
              <a:rPr sz="2400" b="1" spc="-5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(L)|a	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(L)L’|aL’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28813" y="5687568"/>
            <a:ext cx="147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L’ </a:t>
            </a:r>
            <a:r>
              <a:rPr sz="2400" b="1" spc="-4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,SL’|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/>
          <p:cNvSpPr txBox="1">
            <a:spLocks noGrp="1"/>
          </p:cNvSpPr>
          <p:nvPr>
            <p:ph type="title"/>
          </p:nvPr>
        </p:nvSpPr>
        <p:spPr>
          <a:xfrm>
            <a:off x="535940" y="1545843"/>
            <a:ext cx="4493260" cy="911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FOLLOW(L’)=FOLLOW(L)={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可构建预测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析表如下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6" name="object 19"/>
          <p:cNvGraphicFramePr>
            <a:graphicFrameLocks noGrp="1"/>
          </p:cNvGraphicFramePr>
          <p:nvPr/>
        </p:nvGraphicFramePr>
        <p:xfrm>
          <a:off x="741362" y="2695638"/>
          <a:ext cx="781558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/>
                <a:gridCol w="1466850"/>
                <a:gridCol w="1143000"/>
                <a:gridCol w="1295400"/>
                <a:gridCol w="1447800"/>
                <a:gridCol w="914400"/>
              </a:tblGrid>
              <a:tr h="45720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非终结符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57200">
                <a:tc vMerge="1"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64579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(L)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62865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3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3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35" dirty="0">
                          <a:latin typeface="Times New Roman" panose="02020603050405020304"/>
                          <a:cs typeface="Times New Roman" panose="02020603050405020304"/>
                        </a:rPr>
                        <a:t>(L)L’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aL’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6197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25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95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95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,SL’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20"/>
          <p:cNvSpPr/>
          <p:nvPr/>
        </p:nvSpPr>
        <p:spPr>
          <a:xfrm>
            <a:off x="1280922" y="5391150"/>
            <a:ext cx="6531609" cy="548005"/>
          </a:xfrm>
          <a:custGeom>
            <a:avLst/>
            <a:gdLst/>
            <a:ahLst/>
            <a:cxnLst/>
            <a:rect l="l" t="t" r="r" b="b"/>
            <a:pathLst>
              <a:path w="6531609" h="548004">
                <a:moveTo>
                  <a:pt x="0" y="547878"/>
                </a:moveTo>
                <a:lnTo>
                  <a:pt x="6531102" y="547878"/>
                </a:lnTo>
                <a:lnTo>
                  <a:pt x="6531102" y="0"/>
                </a:lnTo>
                <a:lnTo>
                  <a:pt x="0" y="0"/>
                </a:lnTo>
                <a:lnTo>
                  <a:pt x="0" y="547878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38" name="object 23"/>
          <p:cNvSpPr txBox="1"/>
          <p:nvPr/>
        </p:nvSpPr>
        <p:spPr>
          <a:xfrm>
            <a:off x="1358646" y="5464809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(L)|a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26"/>
          <p:cNvSpPr txBox="1"/>
          <p:nvPr/>
        </p:nvSpPr>
        <p:spPr>
          <a:xfrm>
            <a:off x="2988714" y="5464809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(L)L’|aL’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30"/>
          <p:cNvSpPr txBox="1"/>
          <p:nvPr/>
        </p:nvSpPr>
        <p:spPr>
          <a:xfrm>
            <a:off x="5184338" y="5413755"/>
            <a:ext cx="147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L’ </a:t>
            </a:r>
            <a:r>
              <a:rPr sz="2400" b="1" spc="-4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,SL’|</a:t>
            </a:r>
            <a:r>
              <a:rPr sz="24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" y="1270253"/>
            <a:ext cx="8796528" cy="43129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535940" y="735838"/>
            <a:ext cx="389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LL(1)</a:t>
            </a:r>
            <a:r>
              <a:rPr sz="3600" spc="-15" dirty="0">
                <a:latin typeface="宋体" panose="02010600030101010101" pitchFamily="2" charset="-122"/>
                <a:cs typeface="宋体" panose="02010600030101010101" pitchFamily="2" charset="-122"/>
              </a:rPr>
              <a:t>文法与二义性</a:t>
            </a:r>
            <a:endParaRPr sz="3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35940" y="1627377"/>
            <a:ext cx="7919720" cy="23304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p>
            <a:pPr marL="469900" marR="5080" indent="-457200">
              <a:lnSpc>
                <a:spcPts val="3340"/>
              </a:lnSpc>
              <a:spcBef>
                <a:spcPts val="230"/>
              </a:spcBef>
              <a:buClr>
                <a:srgbClr val="033B8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如果一个文法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二义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b="1" dirty="0">
                <a:latin typeface="Arial" panose="020B0604020202020204"/>
                <a:cs typeface="Arial" panose="020B0604020202020204"/>
              </a:rPr>
              <a:t>M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至少含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 重定义。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marR="88265" indent="-457200">
              <a:lnSpc>
                <a:spcPct val="100000"/>
              </a:lnSpc>
              <a:spcBef>
                <a:spcPts val="580"/>
              </a:spcBef>
              <a:buClr>
                <a:srgbClr val="033B8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可以证明，一个文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G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的预测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800" b="1" spc="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800" b="1" dirty="0">
                <a:latin typeface="Arial" panose="020B0604020202020204"/>
                <a:cs typeface="Arial" panose="020B0604020202020204"/>
              </a:rPr>
              <a:t>M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不含多重 定义，当且仅当该文法</a:t>
            </a:r>
            <a:r>
              <a:rPr sz="2800" b="1" spc="25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dirty="0">
                <a:latin typeface="Arial" panose="020B0604020202020204"/>
                <a:cs typeface="Arial" panose="020B0604020202020204"/>
              </a:rPr>
              <a:t>LL(1)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33B8F"/>
              </a:buClr>
              <a:buSzPct val="70000"/>
              <a:buFont typeface="Wingdings" panose="05000000000000000000"/>
              <a:buChar char=""/>
              <a:tabLst>
                <a:tab pos="469265" algn="l"/>
                <a:tab pos="46990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LL(1)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8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sz="28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义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491" y="644651"/>
            <a:ext cx="5113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预测</a:t>
            </a: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析中</a:t>
            </a:r>
            <a:r>
              <a:rPr sz="40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4000" spc="0" dirty="0"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恢复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95054"/>
            <a:ext cx="7581265" cy="443166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3200" b="1" spc="-509" dirty="0">
                <a:latin typeface="Arial" panose="020B0604020202020204"/>
                <a:cs typeface="Arial" panose="020B0604020202020204"/>
              </a:rPr>
              <a:t>1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、发现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①栈顶的终结符与当前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输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入符不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匹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  <a:spcBef>
                <a:spcPts val="168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②非终结符</a:t>
            </a:r>
            <a:r>
              <a:rPr sz="2800" b="1" spc="-16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位于栈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顶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，面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临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的输入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10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800" b="1" spc="-85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8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但分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析表</a:t>
            </a:r>
            <a:r>
              <a:rPr sz="2800" b="1" spc="325" dirty="0">
                <a:latin typeface="Arial" panose="020B0604020202020204"/>
                <a:cs typeface="Arial" panose="020B0604020202020204"/>
              </a:rPr>
              <a:t>M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M[A,a]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为空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3200" b="1" spc="30" dirty="0">
                <a:latin typeface="Arial" panose="020B0604020202020204"/>
                <a:cs typeface="Arial" panose="020B0604020202020204"/>
              </a:rPr>
              <a:t>2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、“</a:t>
            </a:r>
            <a:r>
              <a:rPr sz="32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应急”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恢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32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r>
              <a:rPr sz="32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略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8900" marR="345440">
              <a:lnSpc>
                <a:spcPts val="3120"/>
              </a:lnSpc>
              <a:spcBef>
                <a:spcPts val="224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跳过输入串中的一些符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直至遇</a:t>
            </a:r>
            <a:r>
              <a:rPr sz="28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同步</a:t>
            </a:r>
            <a:r>
              <a:rPr sz="28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符</a:t>
            </a:r>
            <a:r>
              <a:rPr sz="28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”为止。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6298"/>
            <a:ext cx="3514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30" dirty="0"/>
              <a:t>3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、同步符号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3200" spc="-15" dirty="0"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343710"/>
            <a:ext cx="8060055" cy="2844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28905" algn="just">
              <a:lnSpc>
                <a:spcPct val="100000"/>
              </a:lnSpc>
              <a:spcBef>
                <a:spcPts val="340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①把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FOLLOW(A)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中的所有符号作为</a:t>
            </a:r>
            <a:r>
              <a:rPr sz="2800" b="1" spc="-16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的同步符号。 跳过输入串中的一些符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直至遇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2800" b="1" spc="35" dirty="0"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同步符号 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”，把</a:t>
            </a:r>
            <a:r>
              <a:rPr sz="2800" b="1" spc="-16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从栈中弹出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可使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析继续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  <a:spcBef>
                <a:spcPts val="179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②把</a:t>
            </a:r>
            <a:r>
              <a:rPr sz="2800" b="1" spc="-150" dirty="0">
                <a:latin typeface="Arial" panose="020B0604020202020204"/>
                <a:cs typeface="Arial" panose="020B0604020202020204"/>
              </a:rPr>
              <a:t>FIRST(A)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中的符号加到</a:t>
            </a:r>
            <a:r>
              <a:rPr sz="2800" b="1" spc="-16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的同步符号集，当 </a:t>
            </a:r>
            <a:r>
              <a:rPr sz="2800" b="1" spc="-150" dirty="0">
                <a:latin typeface="Arial" panose="020B0604020202020204"/>
                <a:cs typeface="Arial" panose="020B0604020202020204"/>
              </a:rPr>
              <a:t>FIRST(A)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中的符号在输入中出现时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可根</a:t>
            </a:r>
            <a:r>
              <a:rPr sz="2800" b="1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800" b="1" spc="-16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恢</a:t>
            </a:r>
            <a:r>
              <a:rPr sz="2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 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24025"/>
            <a:ext cx="80467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800" dirty="0"/>
              <a:t>synch</a:t>
            </a:r>
            <a:r>
              <a:rPr sz="2800" spc="-10" dirty="0"/>
              <a:t> 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表示由相应非终结符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800" spc="-5" dirty="0"/>
              <a:t>FOLLOW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到的 同步符号，则前面的预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分析表</a:t>
            </a:r>
            <a:r>
              <a:rPr sz="2800" spc="-5" dirty="0"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2800" spc="-10" dirty="0">
                <a:latin typeface="宋体" panose="02010600030101010101" pitchFamily="2" charset="-122"/>
                <a:cs typeface="宋体" panose="02010600030101010101" pitchFamily="2" charset="-122"/>
              </a:rPr>
              <a:t>为：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177" y="1667255"/>
            <a:ext cx="1895094" cy="12679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30673" y="1654301"/>
            <a:ext cx="1888998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91756" y="1629155"/>
            <a:ext cx="1944624" cy="1788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91756" y="4462271"/>
            <a:ext cx="1944624" cy="181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87646" y="4462271"/>
            <a:ext cx="1954529" cy="13388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654301"/>
            <a:ext cx="1636776" cy="1058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8004" y="4462271"/>
            <a:ext cx="1893570" cy="1748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462271"/>
            <a:ext cx="1844802" cy="13769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4029" y="2099075"/>
            <a:ext cx="360680" cy="171450"/>
          </a:xfrm>
          <a:custGeom>
            <a:avLst/>
            <a:gdLst/>
            <a:ahLst/>
            <a:cxnLst/>
            <a:rect l="l" t="t" r="r" b="b"/>
            <a:pathLst>
              <a:path w="360680" h="171450">
                <a:moveTo>
                  <a:pt x="284752" y="85578"/>
                </a:moveTo>
                <a:lnTo>
                  <a:pt x="198755" y="135743"/>
                </a:lnTo>
                <a:lnTo>
                  <a:pt x="193075" y="140795"/>
                </a:lnTo>
                <a:lnTo>
                  <a:pt x="189896" y="147395"/>
                </a:lnTo>
                <a:lnTo>
                  <a:pt x="189432" y="154709"/>
                </a:lnTo>
                <a:lnTo>
                  <a:pt x="191896" y="161905"/>
                </a:lnTo>
                <a:lnTo>
                  <a:pt x="196947" y="167512"/>
                </a:lnTo>
                <a:lnTo>
                  <a:pt x="203533" y="170668"/>
                </a:lnTo>
                <a:lnTo>
                  <a:pt x="210810" y="171156"/>
                </a:lnTo>
                <a:lnTo>
                  <a:pt x="217931" y="168763"/>
                </a:lnTo>
                <a:lnTo>
                  <a:pt x="327793" y="104628"/>
                </a:lnTo>
                <a:lnTo>
                  <a:pt x="322580" y="104628"/>
                </a:lnTo>
                <a:lnTo>
                  <a:pt x="322580" y="102088"/>
                </a:lnTo>
                <a:lnTo>
                  <a:pt x="313055" y="102088"/>
                </a:lnTo>
                <a:lnTo>
                  <a:pt x="284752" y="85578"/>
                </a:lnTo>
                <a:close/>
              </a:path>
              <a:path w="360680" h="171450">
                <a:moveTo>
                  <a:pt x="252094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52095" y="104628"/>
                </a:lnTo>
                <a:lnTo>
                  <a:pt x="284752" y="85578"/>
                </a:lnTo>
                <a:lnTo>
                  <a:pt x="252094" y="66528"/>
                </a:lnTo>
                <a:close/>
              </a:path>
              <a:path w="360680" h="171450">
                <a:moveTo>
                  <a:pt x="327793" y="66528"/>
                </a:moveTo>
                <a:lnTo>
                  <a:pt x="322580" y="66528"/>
                </a:lnTo>
                <a:lnTo>
                  <a:pt x="322580" y="104628"/>
                </a:lnTo>
                <a:lnTo>
                  <a:pt x="327793" y="104628"/>
                </a:lnTo>
                <a:lnTo>
                  <a:pt x="360425" y="85578"/>
                </a:lnTo>
                <a:lnTo>
                  <a:pt x="327793" y="66528"/>
                </a:lnTo>
                <a:close/>
              </a:path>
              <a:path w="360680" h="171450">
                <a:moveTo>
                  <a:pt x="313055" y="69068"/>
                </a:moveTo>
                <a:lnTo>
                  <a:pt x="284752" y="85578"/>
                </a:lnTo>
                <a:lnTo>
                  <a:pt x="313055" y="102088"/>
                </a:lnTo>
                <a:lnTo>
                  <a:pt x="313055" y="69068"/>
                </a:lnTo>
                <a:close/>
              </a:path>
              <a:path w="360680" h="171450">
                <a:moveTo>
                  <a:pt x="322580" y="69068"/>
                </a:moveTo>
                <a:lnTo>
                  <a:pt x="313055" y="69068"/>
                </a:lnTo>
                <a:lnTo>
                  <a:pt x="313055" y="102088"/>
                </a:lnTo>
                <a:lnTo>
                  <a:pt x="322580" y="102088"/>
                </a:lnTo>
                <a:lnTo>
                  <a:pt x="322580" y="69068"/>
                </a:lnTo>
                <a:close/>
              </a:path>
              <a:path w="360680" h="171450">
                <a:moveTo>
                  <a:pt x="210810" y="0"/>
                </a:moveTo>
                <a:lnTo>
                  <a:pt x="203533" y="488"/>
                </a:lnTo>
                <a:lnTo>
                  <a:pt x="196947" y="3643"/>
                </a:lnTo>
                <a:lnTo>
                  <a:pt x="191896" y="9251"/>
                </a:lnTo>
                <a:lnTo>
                  <a:pt x="189432" y="16446"/>
                </a:lnTo>
                <a:lnTo>
                  <a:pt x="189896" y="23760"/>
                </a:lnTo>
                <a:lnTo>
                  <a:pt x="193075" y="30360"/>
                </a:lnTo>
                <a:lnTo>
                  <a:pt x="198755" y="35413"/>
                </a:lnTo>
                <a:lnTo>
                  <a:pt x="284752" y="85578"/>
                </a:lnTo>
                <a:lnTo>
                  <a:pt x="313055" y="69068"/>
                </a:lnTo>
                <a:lnTo>
                  <a:pt x="322580" y="69068"/>
                </a:lnTo>
                <a:lnTo>
                  <a:pt x="322580" y="66528"/>
                </a:lnTo>
                <a:lnTo>
                  <a:pt x="327793" y="66528"/>
                </a:lnTo>
                <a:lnTo>
                  <a:pt x="217931" y="2393"/>
                </a:lnTo>
                <a:lnTo>
                  <a:pt x="2108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11573" y="2168417"/>
            <a:ext cx="360680" cy="171450"/>
          </a:xfrm>
          <a:custGeom>
            <a:avLst/>
            <a:gdLst/>
            <a:ahLst/>
            <a:cxnLst/>
            <a:rect l="l" t="t" r="r" b="b"/>
            <a:pathLst>
              <a:path w="360679" h="171450">
                <a:moveTo>
                  <a:pt x="284752" y="85578"/>
                </a:moveTo>
                <a:lnTo>
                  <a:pt x="198754" y="135743"/>
                </a:lnTo>
                <a:lnTo>
                  <a:pt x="193075" y="140795"/>
                </a:lnTo>
                <a:lnTo>
                  <a:pt x="189896" y="147395"/>
                </a:lnTo>
                <a:lnTo>
                  <a:pt x="189432" y="154709"/>
                </a:lnTo>
                <a:lnTo>
                  <a:pt x="191897" y="161905"/>
                </a:lnTo>
                <a:lnTo>
                  <a:pt x="196947" y="167513"/>
                </a:lnTo>
                <a:lnTo>
                  <a:pt x="203533" y="170668"/>
                </a:lnTo>
                <a:lnTo>
                  <a:pt x="210810" y="171156"/>
                </a:lnTo>
                <a:lnTo>
                  <a:pt x="217931" y="168763"/>
                </a:lnTo>
                <a:lnTo>
                  <a:pt x="327793" y="104628"/>
                </a:lnTo>
                <a:lnTo>
                  <a:pt x="322579" y="104628"/>
                </a:lnTo>
                <a:lnTo>
                  <a:pt x="322579" y="102088"/>
                </a:lnTo>
                <a:lnTo>
                  <a:pt x="313054" y="102088"/>
                </a:lnTo>
                <a:lnTo>
                  <a:pt x="284752" y="85578"/>
                </a:lnTo>
                <a:close/>
              </a:path>
              <a:path w="360679" h="171450">
                <a:moveTo>
                  <a:pt x="252095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252094" y="104628"/>
                </a:lnTo>
                <a:lnTo>
                  <a:pt x="284752" y="85578"/>
                </a:lnTo>
                <a:lnTo>
                  <a:pt x="252095" y="66528"/>
                </a:lnTo>
                <a:close/>
              </a:path>
              <a:path w="360679" h="171450">
                <a:moveTo>
                  <a:pt x="327793" y="66528"/>
                </a:moveTo>
                <a:lnTo>
                  <a:pt x="322579" y="66528"/>
                </a:lnTo>
                <a:lnTo>
                  <a:pt x="322579" y="104628"/>
                </a:lnTo>
                <a:lnTo>
                  <a:pt x="327793" y="104628"/>
                </a:lnTo>
                <a:lnTo>
                  <a:pt x="360425" y="85578"/>
                </a:lnTo>
                <a:lnTo>
                  <a:pt x="327793" y="66528"/>
                </a:lnTo>
                <a:close/>
              </a:path>
              <a:path w="360679" h="171450">
                <a:moveTo>
                  <a:pt x="313054" y="69068"/>
                </a:moveTo>
                <a:lnTo>
                  <a:pt x="284752" y="85578"/>
                </a:lnTo>
                <a:lnTo>
                  <a:pt x="313054" y="102088"/>
                </a:lnTo>
                <a:lnTo>
                  <a:pt x="313054" y="69068"/>
                </a:lnTo>
                <a:close/>
              </a:path>
              <a:path w="360679" h="171450">
                <a:moveTo>
                  <a:pt x="322579" y="69068"/>
                </a:moveTo>
                <a:lnTo>
                  <a:pt x="313054" y="69068"/>
                </a:lnTo>
                <a:lnTo>
                  <a:pt x="313054" y="102088"/>
                </a:lnTo>
                <a:lnTo>
                  <a:pt x="322579" y="102088"/>
                </a:lnTo>
                <a:lnTo>
                  <a:pt x="322579" y="69068"/>
                </a:lnTo>
                <a:close/>
              </a:path>
              <a:path w="360679" h="171450">
                <a:moveTo>
                  <a:pt x="210810" y="0"/>
                </a:moveTo>
                <a:lnTo>
                  <a:pt x="203533" y="488"/>
                </a:lnTo>
                <a:lnTo>
                  <a:pt x="196947" y="3643"/>
                </a:lnTo>
                <a:lnTo>
                  <a:pt x="191897" y="9251"/>
                </a:lnTo>
                <a:lnTo>
                  <a:pt x="189432" y="16446"/>
                </a:lnTo>
                <a:lnTo>
                  <a:pt x="189896" y="23760"/>
                </a:lnTo>
                <a:lnTo>
                  <a:pt x="193075" y="30360"/>
                </a:lnTo>
                <a:lnTo>
                  <a:pt x="198754" y="35413"/>
                </a:lnTo>
                <a:lnTo>
                  <a:pt x="284752" y="85578"/>
                </a:lnTo>
                <a:lnTo>
                  <a:pt x="313054" y="69068"/>
                </a:lnTo>
                <a:lnTo>
                  <a:pt x="322579" y="69068"/>
                </a:lnTo>
                <a:lnTo>
                  <a:pt x="322579" y="66528"/>
                </a:lnTo>
                <a:lnTo>
                  <a:pt x="327793" y="66528"/>
                </a:lnTo>
                <a:lnTo>
                  <a:pt x="217931" y="2393"/>
                </a:lnTo>
                <a:lnTo>
                  <a:pt x="21081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4452" y="2263667"/>
            <a:ext cx="429259" cy="171450"/>
          </a:xfrm>
          <a:custGeom>
            <a:avLst/>
            <a:gdLst/>
            <a:ahLst/>
            <a:cxnLst/>
            <a:rect l="l" t="t" r="r" b="b"/>
            <a:pathLst>
              <a:path w="429259" h="171450">
                <a:moveTo>
                  <a:pt x="352951" y="85578"/>
                </a:moveTo>
                <a:lnTo>
                  <a:pt x="266953" y="135743"/>
                </a:lnTo>
                <a:lnTo>
                  <a:pt x="261346" y="140795"/>
                </a:lnTo>
                <a:lnTo>
                  <a:pt x="258191" y="147395"/>
                </a:lnTo>
                <a:lnTo>
                  <a:pt x="257702" y="154709"/>
                </a:lnTo>
                <a:lnTo>
                  <a:pt x="260096" y="161905"/>
                </a:lnTo>
                <a:lnTo>
                  <a:pt x="265148" y="167513"/>
                </a:lnTo>
                <a:lnTo>
                  <a:pt x="271748" y="170668"/>
                </a:lnTo>
                <a:lnTo>
                  <a:pt x="279062" y="171156"/>
                </a:lnTo>
                <a:lnTo>
                  <a:pt x="286257" y="168763"/>
                </a:lnTo>
                <a:lnTo>
                  <a:pt x="396119" y="104628"/>
                </a:lnTo>
                <a:lnTo>
                  <a:pt x="390905" y="104628"/>
                </a:lnTo>
                <a:lnTo>
                  <a:pt x="390905" y="102088"/>
                </a:lnTo>
                <a:lnTo>
                  <a:pt x="381253" y="102088"/>
                </a:lnTo>
                <a:lnTo>
                  <a:pt x="352951" y="85578"/>
                </a:lnTo>
                <a:close/>
              </a:path>
              <a:path w="429259" h="171450">
                <a:moveTo>
                  <a:pt x="320294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320293" y="104628"/>
                </a:lnTo>
                <a:lnTo>
                  <a:pt x="352951" y="85578"/>
                </a:lnTo>
                <a:lnTo>
                  <a:pt x="320294" y="66528"/>
                </a:lnTo>
                <a:close/>
              </a:path>
              <a:path w="429259" h="171450">
                <a:moveTo>
                  <a:pt x="396119" y="66528"/>
                </a:moveTo>
                <a:lnTo>
                  <a:pt x="390905" y="66528"/>
                </a:lnTo>
                <a:lnTo>
                  <a:pt x="390905" y="104628"/>
                </a:lnTo>
                <a:lnTo>
                  <a:pt x="396119" y="104628"/>
                </a:lnTo>
                <a:lnTo>
                  <a:pt x="428751" y="85578"/>
                </a:lnTo>
                <a:lnTo>
                  <a:pt x="396119" y="66528"/>
                </a:lnTo>
                <a:close/>
              </a:path>
              <a:path w="429259" h="171450">
                <a:moveTo>
                  <a:pt x="381253" y="69068"/>
                </a:moveTo>
                <a:lnTo>
                  <a:pt x="352951" y="85578"/>
                </a:lnTo>
                <a:lnTo>
                  <a:pt x="381253" y="102088"/>
                </a:lnTo>
                <a:lnTo>
                  <a:pt x="381253" y="69068"/>
                </a:lnTo>
                <a:close/>
              </a:path>
              <a:path w="429259" h="171450">
                <a:moveTo>
                  <a:pt x="390905" y="69068"/>
                </a:moveTo>
                <a:lnTo>
                  <a:pt x="381253" y="69068"/>
                </a:lnTo>
                <a:lnTo>
                  <a:pt x="381253" y="102088"/>
                </a:lnTo>
                <a:lnTo>
                  <a:pt x="390905" y="102088"/>
                </a:lnTo>
                <a:lnTo>
                  <a:pt x="390905" y="69068"/>
                </a:lnTo>
                <a:close/>
              </a:path>
              <a:path w="429259" h="171450">
                <a:moveTo>
                  <a:pt x="279062" y="0"/>
                </a:moveTo>
                <a:lnTo>
                  <a:pt x="271748" y="488"/>
                </a:lnTo>
                <a:lnTo>
                  <a:pt x="265148" y="3643"/>
                </a:lnTo>
                <a:lnTo>
                  <a:pt x="260096" y="9251"/>
                </a:lnTo>
                <a:lnTo>
                  <a:pt x="257702" y="16446"/>
                </a:lnTo>
                <a:lnTo>
                  <a:pt x="258191" y="23760"/>
                </a:lnTo>
                <a:lnTo>
                  <a:pt x="261346" y="30360"/>
                </a:lnTo>
                <a:lnTo>
                  <a:pt x="266953" y="35413"/>
                </a:lnTo>
                <a:lnTo>
                  <a:pt x="352951" y="85578"/>
                </a:lnTo>
                <a:lnTo>
                  <a:pt x="381253" y="69068"/>
                </a:lnTo>
                <a:lnTo>
                  <a:pt x="390905" y="69068"/>
                </a:lnTo>
                <a:lnTo>
                  <a:pt x="390905" y="66528"/>
                </a:lnTo>
                <a:lnTo>
                  <a:pt x="396119" y="66528"/>
                </a:lnTo>
                <a:lnTo>
                  <a:pt x="286257" y="2393"/>
                </a:lnTo>
                <a:lnTo>
                  <a:pt x="27906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79251" y="3573779"/>
            <a:ext cx="171450" cy="864235"/>
          </a:xfrm>
          <a:custGeom>
            <a:avLst/>
            <a:gdLst/>
            <a:ahLst/>
            <a:cxnLst/>
            <a:rect l="l" t="t" r="r" b="b"/>
            <a:pathLst>
              <a:path w="171450" h="864235">
                <a:moveTo>
                  <a:pt x="16446" y="692677"/>
                </a:moveTo>
                <a:lnTo>
                  <a:pt x="9251" y="695071"/>
                </a:lnTo>
                <a:lnTo>
                  <a:pt x="3643" y="700123"/>
                </a:lnTo>
                <a:lnTo>
                  <a:pt x="488" y="706723"/>
                </a:lnTo>
                <a:lnTo>
                  <a:pt x="0" y="714037"/>
                </a:lnTo>
                <a:lnTo>
                  <a:pt x="2393" y="721233"/>
                </a:lnTo>
                <a:lnTo>
                  <a:pt x="85578" y="863727"/>
                </a:lnTo>
                <a:lnTo>
                  <a:pt x="107671" y="825881"/>
                </a:lnTo>
                <a:lnTo>
                  <a:pt x="66528" y="825881"/>
                </a:lnTo>
                <a:lnTo>
                  <a:pt x="66528" y="755269"/>
                </a:lnTo>
                <a:lnTo>
                  <a:pt x="35413" y="701929"/>
                </a:lnTo>
                <a:lnTo>
                  <a:pt x="30360" y="696321"/>
                </a:lnTo>
                <a:lnTo>
                  <a:pt x="23760" y="693166"/>
                </a:lnTo>
                <a:lnTo>
                  <a:pt x="16446" y="692677"/>
                </a:lnTo>
                <a:close/>
              </a:path>
              <a:path w="171450" h="864235">
                <a:moveTo>
                  <a:pt x="66528" y="755269"/>
                </a:moveTo>
                <a:lnTo>
                  <a:pt x="66528" y="825881"/>
                </a:lnTo>
                <a:lnTo>
                  <a:pt x="104628" y="825881"/>
                </a:lnTo>
                <a:lnTo>
                  <a:pt x="104628" y="816229"/>
                </a:lnTo>
                <a:lnTo>
                  <a:pt x="69068" y="816229"/>
                </a:lnTo>
                <a:lnTo>
                  <a:pt x="85578" y="787926"/>
                </a:lnTo>
                <a:lnTo>
                  <a:pt x="66528" y="755269"/>
                </a:lnTo>
                <a:close/>
              </a:path>
              <a:path w="171450" h="864235">
                <a:moveTo>
                  <a:pt x="154709" y="692677"/>
                </a:moveTo>
                <a:lnTo>
                  <a:pt x="147395" y="693166"/>
                </a:lnTo>
                <a:lnTo>
                  <a:pt x="140795" y="696321"/>
                </a:lnTo>
                <a:lnTo>
                  <a:pt x="135743" y="701929"/>
                </a:lnTo>
                <a:lnTo>
                  <a:pt x="104628" y="755269"/>
                </a:lnTo>
                <a:lnTo>
                  <a:pt x="104628" y="825881"/>
                </a:lnTo>
                <a:lnTo>
                  <a:pt x="107671" y="825881"/>
                </a:lnTo>
                <a:lnTo>
                  <a:pt x="168763" y="721233"/>
                </a:lnTo>
                <a:lnTo>
                  <a:pt x="171156" y="714037"/>
                </a:lnTo>
                <a:lnTo>
                  <a:pt x="170668" y="706723"/>
                </a:lnTo>
                <a:lnTo>
                  <a:pt x="167512" y="700123"/>
                </a:lnTo>
                <a:lnTo>
                  <a:pt x="161905" y="695071"/>
                </a:lnTo>
                <a:lnTo>
                  <a:pt x="154709" y="692677"/>
                </a:lnTo>
                <a:close/>
              </a:path>
              <a:path w="171450" h="864235">
                <a:moveTo>
                  <a:pt x="85578" y="787926"/>
                </a:moveTo>
                <a:lnTo>
                  <a:pt x="69068" y="816229"/>
                </a:lnTo>
                <a:lnTo>
                  <a:pt x="102088" y="816229"/>
                </a:lnTo>
                <a:lnTo>
                  <a:pt x="85578" y="787926"/>
                </a:lnTo>
                <a:close/>
              </a:path>
              <a:path w="171450" h="864235">
                <a:moveTo>
                  <a:pt x="104628" y="755269"/>
                </a:moveTo>
                <a:lnTo>
                  <a:pt x="85578" y="787926"/>
                </a:lnTo>
                <a:lnTo>
                  <a:pt x="102088" y="816229"/>
                </a:lnTo>
                <a:lnTo>
                  <a:pt x="104628" y="816229"/>
                </a:lnTo>
                <a:lnTo>
                  <a:pt x="104628" y="755269"/>
                </a:lnTo>
                <a:close/>
              </a:path>
              <a:path w="171450" h="864235">
                <a:moveTo>
                  <a:pt x="104628" y="0"/>
                </a:moveTo>
                <a:lnTo>
                  <a:pt x="66528" y="0"/>
                </a:lnTo>
                <a:lnTo>
                  <a:pt x="66528" y="755269"/>
                </a:lnTo>
                <a:lnTo>
                  <a:pt x="85578" y="787926"/>
                </a:lnTo>
                <a:lnTo>
                  <a:pt x="104628" y="755269"/>
                </a:lnTo>
                <a:lnTo>
                  <a:pt x="104628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03770" y="5046813"/>
            <a:ext cx="393065" cy="171450"/>
          </a:xfrm>
          <a:custGeom>
            <a:avLst/>
            <a:gdLst/>
            <a:ahLst/>
            <a:cxnLst/>
            <a:rect l="l" t="t" r="r" b="b"/>
            <a:pathLst>
              <a:path w="393065" h="171450">
                <a:moveTo>
                  <a:pt x="147966" y="0"/>
                </a:moveTo>
                <a:lnTo>
                  <a:pt x="140843" y="2579"/>
                </a:lnTo>
                <a:lnTo>
                  <a:pt x="0" y="88685"/>
                </a:lnTo>
                <a:lnTo>
                  <a:pt x="144145" y="168822"/>
                </a:lnTo>
                <a:lnTo>
                  <a:pt x="151389" y="171154"/>
                </a:lnTo>
                <a:lnTo>
                  <a:pt x="158670" y="170521"/>
                </a:lnTo>
                <a:lnTo>
                  <a:pt x="165165" y="167197"/>
                </a:lnTo>
                <a:lnTo>
                  <a:pt x="170052" y="161456"/>
                </a:lnTo>
                <a:lnTo>
                  <a:pt x="172402" y="154265"/>
                </a:lnTo>
                <a:lnTo>
                  <a:pt x="171799" y="146978"/>
                </a:lnTo>
                <a:lnTo>
                  <a:pt x="168481" y="140454"/>
                </a:lnTo>
                <a:lnTo>
                  <a:pt x="162686" y="135548"/>
                </a:lnTo>
                <a:lnTo>
                  <a:pt x="111170" y="106846"/>
                </a:lnTo>
                <a:lnTo>
                  <a:pt x="38226" y="106846"/>
                </a:lnTo>
                <a:lnTo>
                  <a:pt x="37464" y="68873"/>
                </a:lnTo>
                <a:lnTo>
                  <a:pt x="107696" y="67438"/>
                </a:lnTo>
                <a:lnTo>
                  <a:pt x="160654" y="35091"/>
                </a:lnTo>
                <a:lnTo>
                  <a:pt x="169584" y="16053"/>
                </a:lnTo>
                <a:lnTo>
                  <a:pt x="167004" y="8929"/>
                </a:lnTo>
                <a:lnTo>
                  <a:pt x="161881" y="3365"/>
                </a:lnTo>
                <a:lnTo>
                  <a:pt x="155257" y="325"/>
                </a:lnTo>
                <a:lnTo>
                  <a:pt x="147966" y="0"/>
                </a:lnTo>
                <a:close/>
              </a:path>
              <a:path w="393065" h="171450">
                <a:moveTo>
                  <a:pt x="107696" y="67438"/>
                </a:moveTo>
                <a:lnTo>
                  <a:pt x="37464" y="68873"/>
                </a:lnTo>
                <a:lnTo>
                  <a:pt x="38226" y="106846"/>
                </a:lnTo>
                <a:lnTo>
                  <a:pt x="108634" y="105433"/>
                </a:lnTo>
                <a:lnTo>
                  <a:pt x="106155" y="104052"/>
                </a:lnTo>
                <a:lnTo>
                  <a:pt x="47751" y="104052"/>
                </a:lnTo>
                <a:lnTo>
                  <a:pt x="47117" y="71159"/>
                </a:lnTo>
                <a:lnTo>
                  <a:pt x="101604" y="71159"/>
                </a:lnTo>
                <a:lnTo>
                  <a:pt x="107696" y="67438"/>
                </a:lnTo>
                <a:close/>
              </a:path>
              <a:path w="393065" h="171450">
                <a:moveTo>
                  <a:pt x="108634" y="105433"/>
                </a:moveTo>
                <a:lnTo>
                  <a:pt x="38226" y="106846"/>
                </a:lnTo>
                <a:lnTo>
                  <a:pt x="111170" y="106846"/>
                </a:lnTo>
                <a:lnTo>
                  <a:pt x="108634" y="105433"/>
                </a:lnTo>
                <a:close/>
              </a:path>
              <a:path w="393065" h="171450">
                <a:moveTo>
                  <a:pt x="391795" y="61634"/>
                </a:moveTo>
                <a:lnTo>
                  <a:pt x="107696" y="67438"/>
                </a:lnTo>
                <a:lnTo>
                  <a:pt x="75612" y="87035"/>
                </a:lnTo>
                <a:lnTo>
                  <a:pt x="108634" y="105433"/>
                </a:lnTo>
                <a:lnTo>
                  <a:pt x="392683" y="99734"/>
                </a:lnTo>
                <a:lnTo>
                  <a:pt x="391795" y="61634"/>
                </a:lnTo>
                <a:close/>
              </a:path>
              <a:path w="393065" h="171450">
                <a:moveTo>
                  <a:pt x="47117" y="71159"/>
                </a:moveTo>
                <a:lnTo>
                  <a:pt x="47751" y="104052"/>
                </a:lnTo>
                <a:lnTo>
                  <a:pt x="75612" y="87035"/>
                </a:lnTo>
                <a:lnTo>
                  <a:pt x="47117" y="71159"/>
                </a:lnTo>
                <a:close/>
              </a:path>
              <a:path w="393065" h="171450">
                <a:moveTo>
                  <a:pt x="75612" y="87035"/>
                </a:moveTo>
                <a:lnTo>
                  <a:pt x="47751" y="104052"/>
                </a:lnTo>
                <a:lnTo>
                  <a:pt x="106155" y="104052"/>
                </a:lnTo>
                <a:lnTo>
                  <a:pt x="75612" y="87035"/>
                </a:lnTo>
                <a:close/>
              </a:path>
              <a:path w="393065" h="171450">
                <a:moveTo>
                  <a:pt x="101604" y="71159"/>
                </a:moveTo>
                <a:lnTo>
                  <a:pt x="47117" y="71159"/>
                </a:lnTo>
                <a:lnTo>
                  <a:pt x="75612" y="87035"/>
                </a:lnTo>
                <a:lnTo>
                  <a:pt x="101604" y="7115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68596" y="5062815"/>
            <a:ext cx="393065" cy="171450"/>
          </a:xfrm>
          <a:custGeom>
            <a:avLst/>
            <a:gdLst/>
            <a:ahLst/>
            <a:cxnLst/>
            <a:rect l="l" t="t" r="r" b="b"/>
            <a:pathLst>
              <a:path w="393064" h="171450">
                <a:moveTo>
                  <a:pt x="147966" y="0"/>
                </a:moveTo>
                <a:lnTo>
                  <a:pt x="140842" y="2579"/>
                </a:lnTo>
                <a:lnTo>
                  <a:pt x="0" y="88685"/>
                </a:lnTo>
                <a:lnTo>
                  <a:pt x="144144" y="168822"/>
                </a:lnTo>
                <a:lnTo>
                  <a:pt x="151389" y="171154"/>
                </a:lnTo>
                <a:lnTo>
                  <a:pt x="158670" y="170521"/>
                </a:lnTo>
                <a:lnTo>
                  <a:pt x="165165" y="167197"/>
                </a:lnTo>
                <a:lnTo>
                  <a:pt x="170052" y="161456"/>
                </a:lnTo>
                <a:lnTo>
                  <a:pt x="172402" y="154265"/>
                </a:lnTo>
                <a:lnTo>
                  <a:pt x="171799" y="146978"/>
                </a:lnTo>
                <a:lnTo>
                  <a:pt x="168481" y="140454"/>
                </a:lnTo>
                <a:lnTo>
                  <a:pt x="162687" y="135548"/>
                </a:lnTo>
                <a:lnTo>
                  <a:pt x="111170" y="106846"/>
                </a:lnTo>
                <a:lnTo>
                  <a:pt x="38226" y="106846"/>
                </a:lnTo>
                <a:lnTo>
                  <a:pt x="37464" y="68873"/>
                </a:lnTo>
                <a:lnTo>
                  <a:pt x="107696" y="67438"/>
                </a:lnTo>
                <a:lnTo>
                  <a:pt x="160654" y="35091"/>
                </a:lnTo>
                <a:lnTo>
                  <a:pt x="169584" y="16053"/>
                </a:lnTo>
                <a:lnTo>
                  <a:pt x="167004" y="8929"/>
                </a:lnTo>
                <a:lnTo>
                  <a:pt x="161881" y="3365"/>
                </a:lnTo>
                <a:lnTo>
                  <a:pt x="155257" y="325"/>
                </a:lnTo>
                <a:lnTo>
                  <a:pt x="147966" y="0"/>
                </a:lnTo>
                <a:close/>
              </a:path>
              <a:path w="393064" h="171450">
                <a:moveTo>
                  <a:pt x="107696" y="67438"/>
                </a:moveTo>
                <a:lnTo>
                  <a:pt x="37464" y="68873"/>
                </a:lnTo>
                <a:lnTo>
                  <a:pt x="38226" y="106846"/>
                </a:lnTo>
                <a:lnTo>
                  <a:pt x="108634" y="105433"/>
                </a:lnTo>
                <a:lnTo>
                  <a:pt x="106155" y="104052"/>
                </a:lnTo>
                <a:lnTo>
                  <a:pt x="47751" y="104052"/>
                </a:lnTo>
                <a:lnTo>
                  <a:pt x="47116" y="71159"/>
                </a:lnTo>
                <a:lnTo>
                  <a:pt x="101604" y="71159"/>
                </a:lnTo>
                <a:lnTo>
                  <a:pt x="107696" y="67438"/>
                </a:lnTo>
                <a:close/>
              </a:path>
              <a:path w="393064" h="171450">
                <a:moveTo>
                  <a:pt x="108634" y="105433"/>
                </a:moveTo>
                <a:lnTo>
                  <a:pt x="38226" y="106846"/>
                </a:lnTo>
                <a:lnTo>
                  <a:pt x="111170" y="106846"/>
                </a:lnTo>
                <a:lnTo>
                  <a:pt x="108634" y="105433"/>
                </a:lnTo>
                <a:close/>
              </a:path>
              <a:path w="393064" h="171450">
                <a:moveTo>
                  <a:pt x="391794" y="61634"/>
                </a:moveTo>
                <a:lnTo>
                  <a:pt x="107696" y="67438"/>
                </a:lnTo>
                <a:lnTo>
                  <a:pt x="75612" y="87035"/>
                </a:lnTo>
                <a:lnTo>
                  <a:pt x="108634" y="105433"/>
                </a:lnTo>
                <a:lnTo>
                  <a:pt x="392683" y="99734"/>
                </a:lnTo>
                <a:lnTo>
                  <a:pt x="391794" y="61634"/>
                </a:lnTo>
                <a:close/>
              </a:path>
              <a:path w="393064" h="171450">
                <a:moveTo>
                  <a:pt x="47116" y="71159"/>
                </a:moveTo>
                <a:lnTo>
                  <a:pt x="47751" y="104052"/>
                </a:lnTo>
                <a:lnTo>
                  <a:pt x="75612" y="87035"/>
                </a:lnTo>
                <a:lnTo>
                  <a:pt x="47116" y="71159"/>
                </a:lnTo>
                <a:close/>
              </a:path>
              <a:path w="393064" h="171450">
                <a:moveTo>
                  <a:pt x="75612" y="87035"/>
                </a:moveTo>
                <a:lnTo>
                  <a:pt x="47751" y="104052"/>
                </a:lnTo>
                <a:lnTo>
                  <a:pt x="106155" y="104052"/>
                </a:lnTo>
                <a:lnTo>
                  <a:pt x="75612" y="87035"/>
                </a:lnTo>
                <a:close/>
              </a:path>
              <a:path w="393064" h="171450">
                <a:moveTo>
                  <a:pt x="101604" y="71159"/>
                </a:moveTo>
                <a:lnTo>
                  <a:pt x="47116" y="71159"/>
                </a:lnTo>
                <a:lnTo>
                  <a:pt x="75612" y="87035"/>
                </a:lnTo>
                <a:lnTo>
                  <a:pt x="101604" y="7115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25447" y="5069439"/>
            <a:ext cx="393065" cy="171450"/>
          </a:xfrm>
          <a:custGeom>
            <a:avLst/>
            <a:gdLst/>
            <a:ahLst/>
            <a:cxnLst/>
            <a:rect l="l" t="t" r="r" b="b"/>
            <a:pathLst>
              <a:path w="393064" h="171450">
                <a:moveTo>
                  <a:pt x="148347" y="0"/>
                </a:moveTo>
                <a:lnTo>
                  <a:pt x="141223" y="2559"/>
                </a:lnTo>
                <a:lnTo>
                  <a:pt x="0" y="88030"/>
                </a:lnTo>
                <a:lnTo>
                  <a:pt x="143890" y="168802"/>
                </a:lnTo>
                <a:lnTo>
                  <a:pt x="151082" y="171154"/>
                </a:lnTo>
                <a:lnTo>
                  <a:pt x="158368" y="170564"/>
                </a:lnTo>
                <a:lnTo>
                  <a:pt x="164893" y="167284"/>
                </a:lnTo>
                <a:lnTo>
                  <a:pt x="169798" y="161563"/>
                </a:lnTo>
                <a:lnTo>
                  <a:pt x="172150" y="154372"/>
                </a:lnTo>
                <a:lnTo>
                  <a:pt x="171561" y="147085"/>
                </a:lnTo>
                <a:lnTo>
                  <a:pt x="168280" y="140561"/>
                </a:lnTo>
                <a:lnTo>
                  <a:pt x="162559" y="135655"/>
                </a:lnTo>
                <a:lnTo>
                  <a:pt x="110599" y="106445"/>
                </a:lnTo>
                <a:lnTo>
                  <a:pt x="38100" y="106445"/>
                </a:lnTo>
                <a:lnTo>
                  <a:pt x="37591" y="68345"/>
                </a:lnTo>
                <a:lnTo>
                  <a:pt x="108092" y="67208"/>
                </a:lnTo>
                <a:lnTo>
                  <a:pt x="160908" y="35198"/>
                </a:lnTo>
                <a:lnTo>
                  <a:pt x="169945" y="16160"/>
                </a:lnTo>
                <a:lnTo>
                  <a:pt x="167385" y="9036"/>
                </a:lnTo>
                <a:lnTo>
                  <a:pt x="162262" y="3452"/>
                </a:lnTo>
                <a:lnTo>
                  <a:pt x="155638" y="369"/>
                </a:lnTo>
                <a:lnTo>
                  <a:pt x="148347" y="0"/>
                </a:lnTo>
                <a:close/>
              </a:path>
              <a:path w="393064" h="171450">
                <a:moveTo>
                  <a:pt x="108092" y="67208"/>
                </a:moveTo>
                <a:lnTo>
                  <a:pt x="37591" y="68345"/>
                </a:lnTo>
                <a:lnTo>
                  <a:pt x="38100" y="106445"/>
                </a:lnTo>
                <a:lnTo>
                  <a:pt x="108577" y="105309"/>
                </a:lnTo>
                <a:lnTo>
                  <a:pt x="105855" y="103778"/>
                </a:lnTo>
                <a:lnTo>
                  <a:pt x="47751" y="103778"/>
                </a:lnTo>
                <a:lnTo>
                  <a:pt x="47116" y="70758"/>
                </a:lnTo>
                <a:lnTo>
                  <a:pt x="102234" y="70758"/>
                </a:lnTo>
                <a:lnTo>
                  <a:pt x="108092" y="67208"/>
                </a:lnTo>
                <a:close/>
              </a:path>
              <a:path w="393064" h="171450">
                <a:moveTo>
                  <a:pt x="108577" y="105309"/>
                </a:moveTo>
                <a:lnTo>
                  <a:pt x="38100" y="106445"/>
                </a:lnTo>
                <a:lnTo>
                  <a:pt x="110599" y="106445"/>
                </a:lnTo>
                <a:lnTo>
                  <a:pt x="108577" y="105309"/>
                </a:lnTo>
                <a:close/>
              </a:path>
              <a:path w="393064" h="171450">
                <a:moveTo>
                  <a:pt x="391921" y="62630"/>
                </a:moveTo>
                <a:lnTo>
                  <a:pt x="108092" y="67208"/>
                </a:lnTo>
                <a:lnTo>
                  <a:pt x="75711" y="86833"/>
                </a:lnTo>
                <a:lnTo>
                  <a:pt x="108577" y="105309"/>
                </a:lnTo>
                <a:lnTo>
                  <a:pt x="392556" y="100730"/>
                </a:lnTo>
                <a:lnTo>
                  <a:pt x="391921" y="62630"/>
                </a:lnTo>
                <a:close/>
              </a:path>
              <a:path w="393064" h="171450">
                <a:moveTo>
                  <a:pt x="47116" y="70758"/>
                </a:moveTo>
                <a:lnTo>
                  <a:pt x="47751" y="103778"/>
                </a:lnTo>
                <a:lnTo>
                  <a:pt x="75711" y="86833"/>
                </a:lnTo>
                <a:lnTo>
                  <a:pt x="47116" y="70758"/>
                </a:lnTo>
                <a:close/>
              </a:path>
              <a:path w="393064" h="171450">
                <a:moveTo>
                  <a:pt x="75711" y="86833"/>
                </a:moveTo>
                <a:lnTo>
                  <a:pt x="47751" y="103778"/>
                </a:lnTo>
                <a:lnTo>
                  <a:pt x="105855" y="103778"/>
                </a:lnTo>
                <a:lnTo>
                  <a:pt x="75711" y="86833"/>
                </a:lnTo>
                <a:close/>
              </a:path>
              <a:path w="393064" h="171450">
                <a:moveTo>
                  <a:pt x="102234" y="70758"/>
                </a:moveTo>
                <a:lnTo>
                  <a:pt x="47116" y="70758"/>
                </a:lnTo>
                <a:lnTo>
                  <a:pt x="75711" y="86833"/>
                </a:lnTo>
                <a:lnTo>
                  <a:pt x="102234" y="7075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9927" y="543687"/>
            <a:ext cx="1367155" cy="829944"/>
          </a:xfrm>
          <a:prstGeom prst="rect">
            <a:avLst/>
          </a:prstGeom>
          <a:solidFill>
            <a:srgbClr val="D1DAE9"/>
          </a:solidFill>
          <a:ln w="9905">
            <a:solidFill>
              <a:srgbClr val="3366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0805" marR="197485">
              <a:lnSpc>
                <a:spcPct val="100000"/>
              </a:lnSpc>
              <a:spcBef>
                <a:spcPts val="430"/>
              </a:spcBef>
            </a:pP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S→xAy  A→*</a:t>
            </a: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*|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0" name="文本框 19"/>
          <p:cNvSpPr txBox="1"/>
          <p:nvPr/>
        </p:nvSpPr>
        <p:spPr>
          <a:xfrm>
            <a:off x="6770370" y="5242560"/>
            <a:ext cx="544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回溯</a:t>
            </a:r>
            <a:endParaRPr lang="zh-CN" altLang="en-US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6741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考虑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4400" spc="-1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4400" spc="-15" dirty="0"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400" spc="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630" y="1844801"/>
            <a:ext cx="8001000" cy="2587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2222" y="4725923"/>
            <a:ext cx="8785225" cy="732790"/>
          </a:xfrm>
          <a:custGeom>
            <a:avLst/>
            <a:gdLst/>
            <a:ahLst/>
            <a:cxnLst/>
            <a:rect l="l" t="t" r="r" b="b"/>
            <a:pathLst>
              <a:path w="8785225" h="732789">
                <a:moveTo>
                  <a:pt x="0" y="732282"/>
                </a:moveTo>
                <a:lnTo>
                  <a:pt x="8785098" y="732282"/>
                </a:lnTo>
                <a:lnTo>
                  <a:pt x="8785098" y="0"/>
                </a:lnTo>
                <a:lnTo>
                  <a:pt x="0" y="0"/>
                </a:lnTo>
                <a:lnTo>
                  <a:pt x="0" y="732282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9846" y="4794249"/>
            <a:ext cx="2464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FOLLOW(E’) = {$,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0304" y="5079364"/>
            <a:ext cx="2651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9885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FOLLOW(T)	= {$, +,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0270" y="4774564"/>
            <a:ext cx="2672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FOLLOW(E) = {$, )}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FOLLOW(T’)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 {$, +,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39846" y="5079365"/>
            <a:ext cx="2828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FOLLOW(F) = {$, +, *,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6" name="文本框 35"/>
          <p:cNvSpPr txBox="1"/>
          <p:nvPr/>
        </p:nvSpPr>
        <p:spPr>
          <a:xfrm>
            <a:off x="448310" y="5645785"/>
            <a:ext cx="7826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无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r>
              <a:rPr 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的，加入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Follow</a:t>
            </a:r>
            <a:r>
              <a:rPr 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元素为</a:t>
            </a:r>
            <a:r>
              <a:rPr lang="en-US" alt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synch</a:t>
            </a:r>
            <a:r>
              <a:rPr 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  <a:r>
              <a:rPr lang="zh-CN"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有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r>
              <a:rPr 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的，不会错</a:t>
            </a:r>
            <a:endParaRPr lang="zh-CN" sz="2400" b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/>
          <p:cNvSpPr txBox="1">
            <a:spLocks noGrp="1"/>
          </p:cNvSpPr>
          <p:nvPr>
            <p:ph type="title"/>
          </p:nvPr>
        </p:nvSpPr>
        <p:spPr>
          <a:xfrm>
            <a:off x="535940" y="700024"/>
            <a:ext cx="72999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结合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误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恢</a:t>
            </a:r>
            <a:r>
              <a:rPr sz="4400" spc="-15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400" spc="-10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4400" spc="-15" dirty="0"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400" spc="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过程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object 18"/>
          <p:cNvGraphicFramePr>
            <a:graphicFrameLocks noGrp="1"/>
          </p:cNvGraphicFramePr>
          <p:nvPr/>
        </p:nvGraphicFramePr>
        <p:xfrm>
          <a:off x="1357312" y="1433512"/>
          <a:ext cx="5910580" cy="479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676400"/>
                <a:gridCol w="2667000"/>
              </a:tblGrid>
              <a:tr h="396875">
                <a:tc>
                  <a:txBody>
                    <a:bodyPr/>
                    <a:p>
                      <a:pPr marL="493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62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+id*+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E$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id*+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4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Error, </a:t>
                      </a: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skip</a:t>
                      </a:r>
                      <a:r>
                        <a:rPr sz="2000" b="1" spc="1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id*+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E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1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TE’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FT’E’$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id*+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T</a:t>
                      </a:r>
                      <a:r>
                        <a:rPr sz="2000" b="1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FT’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id*+</a:t>
                      </a:r>
                      <a:r>
                        <a:rPr sz="2000" b="1" spc="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F</a:t>
                      </a:r>
                      <a:r>
                        <a:rPr sz="2000" b="1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 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*FT’E’$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*+id$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</a:t>
                      </a:r>
                      <a:r>
                        <a:rPr sz="2000" b="1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T’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*FT’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FT’E’$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Error</a:t>
                      </a:r>
                      <a:r>
                        <a:rPr sz="2000" b="1" spc="-4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M[F,+]=synch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T’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+TE’$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+id$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E’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 +TE’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43775" y="1915795"/>
            <a:ext cx="1571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synch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跳过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3775" y="4495800"/>
            <a:ext cx="1571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synch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跳过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stack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8169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结合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错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误恢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复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4000" dirty="0"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4000" dirty="0"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续）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object 13"/>
          <p:cNvGraphicFramePr>
            <a:graphicFrameLocks noGrp="1"/>
          </p:cNvGraphicFramePr>
          <p:nvPr/>
        </p:nvGraphicFramePr>
        <p:xfrm>
          <a:off x="1357312" y="1433512"/>
          <a:ext cx="5910580" cy="280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676400"/>
                <a:gridCol w="2667000"/>
              </a:tblGrid>
              <a:tr h="396875">
                <a:tc>
                  <a:txBody>
                    <a:bodyPr/>
                    <a:p>
                      <a:pPr marL="493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62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FT’E’$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T</a:t>
                      </a:r>
                      <a:r>
                        <a:rPr sz="2000" b="1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FT’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id$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F</a:t>
                      </a:r>
                      <a:r>
                        <a:rPr sz="2000" b="1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T’E’$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E’$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T’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E’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 txBox="1">
            <a:spLocks noGrp="1"/>
          </p:cNvSpPr>
          <p:nvPr>
            <p:ph type="title"/>
          </p:nvPr>
        </p:nvSpPr>
        <p:spPr>
          <a:xfrm>
            <a:off x="535940" y="484123"/>
            <a:ext cx="4629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分析（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例续）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6" name="object 12"/>
          <p:cNvSpPr txBox="1"/>
          <p:nvPr/>
        </p:nvSpPr>
        <p:spPr>
          <a:xfrm>
            <a:off x="5434177" y="1321815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L’ </a:t>
            </a:r>
            <a:r>
              <a:rPr sz="2400" b="1" spc="-4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,SL’|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868295" algn="l"/>
              </a:tabLst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对于文法</a:t>
            </a:r>
            <a:r>
              <a:rPr spc="-5" dirty="0"/>
              <a:t>S</a:t>
            </a:r>
            <a:r>
              <a:rPr spc="-5" dirty="0">
                <a:latin typeface="Symbol" panose="05050102010706020507"/>
                <a:cs typeface="Symbol" panose="05050102010706020507"/>
              </a:rPr>
              <a:t></a:t>
            </a:r>
            <a:r>
              <a:rPr spc="-5" dirty="0"/>
              <a:t>(L)|a	</a:t>
            </a:r>
            <a:r>
              <a:rPr spc="-45" dirty="0"/>
              <a:t>L</a:t>
            </a:r>
            <a:r>
              <a:rPr spc="-45" dirty="0">
                <a:latin typeface="Symbol" panose="05050102010706020507"/>
                <a:cs typeface="Symbol" panose="05050102010706020507"/>
              </a:rPr>
              <a:t></a:t>
            </a:r>
            <a:r>
              <a:rPr spc="-45" dirty="0"/>
              <a:t>(L)L’|aL’</a:t>
            </a:r>
            <a:endParaRPr spc="-45" dirty="0"/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pc="-10" dirty="0"/>
              <a:t>1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）构建考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虑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错误恢复的预测分析表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pc="-10" dirty="0"/>
              <a:t>2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）给出</a:t>
            </a:r>
            <a:r>
              <a:rPr spc="-5" dirty="0"/>
              <a:t>(aa,(a,))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的分析过程</a:t>
            </a:r>
            <a:endParaRPr spc="-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pc="-1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pc="-15" dirty="0"/>
              <a:t>FOLLOW(L’)=FOLLOW(L)={)}</a:t>
            </a:r>
            <a:endParaRPr spc="-15" dirty="0"/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pc="-5" dirty="0"/>
              <a:t>FOLLOW(S)={$, </a:t>
            </a:r>
            <a:r>
              <a:rPr spc="-5" dirty="0">
                <a:solidFill>
                  <a:srgbClr val="FF3300"/>
                </a:solidFill>
              </a:rPr>
              <a:t>, 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)}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构建预测分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spc="-1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8" name="object 48"/>
          <p:cNvGraphicFramePr>
            <a:graphicFrameLocks noGrp="1"/>
          </p:cNvGraphicFramePr>
          <p:nvPr/>
        </p:nvGraphicFramePr>
        <p:xfrm>
          <a:off x="1598612" y="3948112"/>
          <a:ext cx="711708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584325"/>
                <a:gridCol w="1117600"/>
                <a:gridCol w="1117600"/>
                <a:gridCol w="1320800"/>
                <a:gridCol w="914400"/>
              </a:tblGrid>
              <a:tr h="457200">
                <a:tc rowSpan="2">
                  <a:txBody>
                    <a:bodyPr/>
                    <a:p>
                      <a:pPr marL="105410" marR="2940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非终 结符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输入符号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57200">
                <a:tc vMerge="1"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4025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(L)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1F487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1F487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1F487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3860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3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3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35" dirty="0">
                          <a:latin typeface="Times New Roman" panose="02020603050405020304"/>
                          <a:cs typeface="Times New Roman" panose="02020603050405020304"/>
                        </a:rPr>
                        <a:t>(L)L’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1F487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92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aL’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R="3771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225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,SL’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4629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分析（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例续）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4" name="object 19"/>
          <p:cNvGraphicFramePr>
            <a:graphicFrameLocks noGrp="1"/>
          </p:cNvGraphicFramePr>
          <p:nvPr/>
        </p:nvGraphicFramePr>
        <p:xfrm>
          <a:off x="1357312" y="1433512"/>
          <a:ext cx="5910580" cy="479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676400"/>
                <a:gridCol w="2667000"/>
              </a:tblGrid>
              <a:tr h="396875">
                <a:tc>
                  <a:txBody>
                    <a:bodyPr/>
                    <a:p>
                      <a:pPr marL="493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562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(aa,(a,))$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(L)$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(aa,(a,))$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(L)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L)$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aa,(a,))$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8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aa,(a,))$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aL’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7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4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Error, </a:t>
                      </a: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skip</a:t>
                      </a:r>
                      <a:r>
                        <a:rPr sz="2000" b="1" spc="2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,S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</a:t>
                      </a: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,SL’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(L)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(a,))$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(L)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L)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b="1" spc="-18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a,))$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aL’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0306"/>
            <a:ext cx="4629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4400" spc="-20" dirty="0">
                <a:latin typeface="宋体" panose="02010600030101010101" pitchFamily="2" charset="-122"/>
                <a:cs typeface="宋体" panose="02010600030101010101" pitchFamily="2" charset="-122"/>
              </a:rPr>
              <a:t>分析（</a:t>
            </a: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例续）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19" name="object 15"/>
          <p:cNvGraphicFramePr>
            <a:graphicFrameLocks noGrp="1"/>
          </p:cNvGraphicFramePr>
          <p:nvPr/>
        </p:nvGraphicFramePr>
        <p:xfrm>
          <a:off x="1357312" y="1433512"/>
          <a:ext cx="5910580" cy="372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676400"/>
                <a:gridCol w="2667000"/>
              </a:tblGrid>
              <a:tr h="396875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stack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input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,S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,))$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</a:t>
                      </a: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40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000" b="1" spc="-40" dirty="0">
                          <a:latin typeface="Times New Roman" panose="02020603050405020304"/>
                          <a:cs typeface="Times New Roman" panose="02020603050405020304"/>
                        </a:rPr>
                        <a:t>,SL’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Error</a:t>
                      </a:r>
                      <a:r>
                        <a:rPr sz="2000" b="1" spc="-40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33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M[S,)]=synch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</a:t>
                      </a: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9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’)$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)$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Output </a:t>
                      </a:r>
                      <a:r>
                        <a:rPr sz="2000" b="1" spc="-100" dirty="0">
                          <a:latin typeface="Times New Roman" panose="02020603050405020304"/>
                          <a:cs typeface="Times New Roman" panose="02020603050405020304"/>
                        </a:rPr>
                        <a:t>L’</a:t>
                      </a:r>
                      <a:r>
                        <a:rPr sz="2000" b="1" spc="-1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Symbol" panose="05050102010706020507"/>
                          <a:cs typeface="Symbol" panose="05050102010706020507"/>
                        </a:rPr>
                        <a:t>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ε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$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20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129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100" y="1612138"/>
            <a:ext cx="8543925" cy="487235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lang="zh-CN" sz="2400" b="1" dirty="0">
                <a:latin typeface="Times New Roman" panose="02020603050405020304"/>
                <a:cs typeface="Times New Roman" panose="02020603050405020304"/>
              </a:rPr>
              <a:t> 给出以下文法，分别求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集、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lang="zh-CN" altLang="en-US" sz="2400" b="1" dirty="0">
                <a:latin typeface="Times New Roman" panose="02020603050405020304"/>
                <a:cs typeface="Times New Roman" panose="02020603050405020304"/>
              </a:rPr>
              <a:t>集：</a:t>
            </a:r>
            <a:endParaRPr lang="zh-CN" altLang="en-US" sz="2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</a:rPr>
              <a:t>(1) S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→(L) | a       L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→L,S | S</a:t>
            </a:r>
            <a:endParaRPr lang="en-US" altLang="zh-CN" sz="24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</a:rPr>
              <a:t>(2)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bexpr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→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bexpr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or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bteam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bteam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bteam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→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bteam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lang="en-US" altLang="en-US" sz="2400" b="1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bfactor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</a:t>
            </a:r>
            <a:r>
              <a:rPr lang="en-US" altLang="en-US" sz="2400" b="1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bfactor</a:t>
            </a:r>
            <a:endParaRPr lang="en-US" altLang="en-US" sz="2400" b="1" dirty="0">
              <a:solidFill>
                <a:srgbClr val="00FF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lang="en-US" altLang="en-US" sz="2400" b="1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bfactor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→ not </a:t>
            </a:r>
            <a:r>
              <a:rPr lang="en-US" altLang="en-US" sz="2400" b="1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bfactor 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bexpr</a:t>
            </a: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) | true | false</a:t>
            </a:r>
            <a:endParaRPr lang="en-US" alt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endParaRPr lang="en-US" alt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	A → AoB | B</a:t>
            </a:r>
            <a:endParaRPr lang="en-US" alt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	B → BaC | C</a:t>
            </a:r>
            <a:endParaRPr lang="en-US" alt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lang="en-US" altLang="en-US" sz="2400" b="1" dirty="0">
                <a:latin typeface="Times New Roman" panose="02020603050405020304"/>
                <a:cs typeface="Times New Roman" panose="02020603050405020304"/>
                <a:sym typeface="+mn-ea"/>
              </a:rPr>
              <a:t>	C → nC | (A) | t | f</a:t>
            </a:r>
            <a:endParaRPr lang="en-US" altLang="en-US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93065" algn="l"/>
              </a:tabLst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129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100" y="1612138"/>
            <a:ext cx="8543925" cy="351663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5264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2.	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对于上下文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关文法：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aTUb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ε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606415">
              <a:lnSpc>
                <a:spcPct val="12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cUc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bUb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aUa  </a:t>
            </a:r>
            <a:endParaRPr sz="2400" b="1" spc="-5" dirty="0">
              <a:latin typeface="Times New Roman" panose="02020603050405020304"/>
              <a:cs typeface="Times New Roman" panose="02020603050405020304"/>
            </a:endParaRPr>
          </a:p>
          <a:p>
            <a:pPr marL="12700" marR="5606415">
              <a:lnSpc>
                <a:spcPct val="120000"/>
              </a:lnSpc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Sb</a:t>
            </a:r>
            <a:r>
              <a:rPr sz="2400" b="1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∣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写出各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终结符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集。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构建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本文法是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文法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吗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为什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么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如果是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LL(1)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文法，基于分析表，试给</a:t>
            </a:r>
            <a:r>
              <a:rPr sz="24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aababb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的分析过程。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980"/>
            <a:ext cx="129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100" y="1612138"/>
            <a:ext cx="8543925" cy="38227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3. </a:t>
            </a:r>
            <a:r>
              <a:rPr lang="zh-CN" sz="2400" b="1" dirty="0">
                <a:latin typeface="Times New Roman" panose="02020603050405020304"/>
                <a:cs typeface="Times New Roman" panose="02020603050405020304"/>
              </a:rPr>
              <a:t>文法：</a:t>
            </a:r>
            <a:endParaRPr lang="zh-CN" sz="24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stmt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</a:rPr>
              <a:t>→ if e then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stmt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stmtTail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while e do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stmt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begin </a:t>
            </a:r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list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end | s</a:t>
            </a:r>
            <a:endParaRPr lang="en-US" altLang="zh-CN" sz="2400" b="1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stmtTail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→ else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stmt </a:t>
            </a:r>
            <a:r>
              <a:rPr lang="en-US" altLang="zh-CN" sz="2400" b="1" dirty="0">
                <a:latin typeface="Times New Roman" panose="02020603050405020304"/>
                <a:cs typeface="Times New Roman" panose="02020603050405020304"/>
                <a:sym typeface="+mn-ea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endParaRPr 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2400" b="1" spc="-5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</a:rPr>
              <a:t>list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stmt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listTail</a:t>
            </a:r>
            <a:endParaRPr lang="en-US" altLang="zh-CN" sz="2400" b="1" spc="-5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2400" b="1" spc="-5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</a:rPr>
              <a:t>listTail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→ ;</a:t>
            </a:r>
            <a:r>
              <a:rPr lang="en-US" sz="2400" b="1" spc="-5" dirty="0">
                <a:solidFill>
                  <a:srgbClr val="00FF00"/>
                </a:solidFill>
                <a:latin typeface="Times New Roman" panose="02020603050405020304"/>
                <a:cs typeface="Times New Roman" panose="02020603050405020304"/>
              </a:rPr>
              <a:t>list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ε</a:t>
            </a:r>
            <a:endParaRPr 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CN" sz="2400" b="1" spc="-5" dirty="0">
                <a:latin typeface="Times New Roman" panose="02020603050405020304"/>
                <a:cs typeface="Times New Roman" panose="02020603050405020304"/>
              </a:rPr>
              <a:t>按以下方法解决因为展开可选的</a:t>
            </a:r>
            <a:r>
              <a:rPr lang="en-US" altLang="zh-CN" sz="2400" b="1" spc="-5" dirty="0">
                <a:latin typeface="Times New Roman" panose="02020603050405020304"/>
                <a:cs typeface="Times New Roman" panose="02020603050405020304"/>
              </a:rPr>
              <a:t>else</a:t>
            </a:r>
            <a:r>
              <a:rPr lang="zh-CN" altLang="en-US" sz="2400" b="1" spc="-5" dirty="0">
                <a:latin typeface="Times New Roman" panose="02020603050405020304"/>
                <a:cs typeface="Times New Roman" panose="02020603050405020304"/>
              </a:rPr>
              <a:t>而引起的冲突。</a:t>
            </a:r>
            <a:endParaRPr lang="en-US" altLang="zh-CN" sz="2400" b="1" spc="-5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altLang="en-US" sz="2400" b="1" spc="-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lang="zh-CN" altLang="en-US" sz="2400" b="1" spc="-5" dirty="0">
                <a:latin typeface="Times New Roman" panose="02020603050405020304"/>
                <a:cs typeface="Times New Roman" panose="02020603050405020304"/>
              </a:rPr>
              <a:t>构造一个带有纠错信息的预测分析表。</a:t>
            </a:r>
            <a:endParaRPr lang="zh-CN" altLang="en-US" sz="2400" b="1" spc="-5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alt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(2)</a:t>
            </a:r>
            <a:r>
              <a:rPr lang="zh-CN" alt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给出处理下列输入时的行为：</a:t>
            </a:r>
            <a:endParaRPr lang="zh-CN" altLang="en-US" sz="2400" b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CN" alt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   ①</a:t>
            </a:r>
            <a:r>
              <a:rPr lang="en-US" alt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if e then s; if e then s end		</a:t>
            </a:r>
            <a:r>
              <a:rPr lang="en-US" altLang="zh-CN" sz="2400">
                <a:sym typeface="+mn-ea"/>
              </a:rPr>
              <a:t>iθts;iθtsx</a:t>
            </a:r>
            <a:endParaRPr lang="en-US" altLang="en-US" sz="2400" b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zh-CN" altLang="en-US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   ②</a:t>
            </a:r>
            <a:r>
              <a:rPr lang="en-US" altLang="zh-CN" sz="24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while e do begin s; if e then s; end	</a:t>
            </a:r>
            <a:r>
              <a:rPr lang="en-US" altLang="zh-CN" sz="2400">
                <a:sym typeface="+mn-ea"/>
              </a:rPr>
              <a:t>wθdbs;iθts;x</a:t>
            </a:r>
            <a:endParaRPr lang="en-US" altLang="zh-CN" sz="2400" b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466080" y="1103630"/>
            <a:ext cx="192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e:θ</a:t>
            </a:r>
            <a:r>
              <a:rPr lang="zh-CN" altLang="zh-CN"/>
              <a:t>  </a:t>
            </a:r>
            <a:r>
              <a:rPr lang="en-US" altLang="zh-CN"/>
              <a:t>end:x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3834"/>
            <a:ext cx="2570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宋体" panose="02010600030101010101" pitchFamily="2" charset="-122"/>
                <a:cs typeface="宋体" panose="02010600030101010101" pitchFamily="2" charset="-122"/>
              </a:rPr>
              <a:t>存在的问题</a:t>
            </a:r>
            <a:endParaRPr sz="4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5622" y="1557527"/>
            <a:ext cx="7572756" cy="19743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6755" y="4076700"/>
            <a:ext cx="194309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11954" y="4077080"/>
            <a:ext cx="1369060" cy="462280"/>
          </a:xfrm>
          <a:prstGeom prst="rect">
            <a:avLst/>
          </a:prstGeom>
          <a:solidFill>
            <a:srgbClr val="D1DAE9"/>
          </a:solidFill>
          <a:ln w="9905">
            <a:solidFill>
              <a:srgbClr val="3366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A→**|*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2017/10/23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435094" y="4784344"/>
            <a:ext cx="369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多个候选产</a:t>
            </a:r>
            <a:r>
              <a:rPr sz="24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24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式带来的问题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11996</Words>
  <Application>WPS 演示</Application>
  <PresentationFormat>On-screen Show (4:3)</PresentationFormat>
  <Paragraphs>1430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4" baseType="lpstr">
      <vt:lpstr>Arial</vt:lpstr>
      <vt:lpstr>宋体</vt:lpstr>
      <vt:lpstr>Wingdings</vt:lpstr>
      <vt:lpstr>Arial</vt:lpstr>
      <vt:lpstr>Times New Roman</vt:lpstr>
      <vt:lpstr>Calibri</vt:lpstr>
      <vt:lpstr>Wingdings</vt:lpstr>
      <vt:lpstr>Symbol</vt:lpstr>
      <vt:lpstr>微软雅黑</vt:lpstr>
      <vt:lpstr>Arial Unicode MS</vt:lpstr>
      <vt:lpstr>Cambria Math</vt:lpstr>
      <vt:lpstr>Microsoft JhengHei</vt:lpstr>
      <vt:lpstr>Tahoma</vt:lpstr>
      <vt:lpstr>MS PGothic</vt:lpstr>
      <vt:lpstr>Calibri</vt:lpstr>
      <vt:lpstr>Office Theme</vt:lpstr>
      <vt:lpstr>语法分析</vt:lpstr>
      <vt:lpstr>自顶向下分析方法</vt:lpstr>
      <vt:lpstr>对于文法：</vt:lpstr>
      <vt:lpstr>递归下降的语法分析</vt:lpstr>
      <vt:lpstr>一个非终结符号对应的过程</vt:lpstr>
      <vt:lpstr>PowerPoint 演示文稿</vt:lpstr>
      <vt:lpstr>自顶向下分析面临的问题</vt:lpstr>
      <vt:lpstr>S→xAy  A→**|*</vt:lpstr>
      <vt:lpstr>存在的问题</vt:lpstr>
      <vt:lpstr>PowerPoint 演示文稿</vt:lpstr>
      <vt:lpstr>左递归</vt:lpstr>
      <vt:lpstr>PowerPoint 演示文稿</vt:lpstr>
      <vt:lpstr>直接左递归的消除</vt:lpstr>
      <vt:lpstr>对于文法：SaA</vt:lpstr>
      <vt:lpstr>间接左递归的消除</vt:lpstr>
      <vt:lpstr>PowerPoint 演示文稿</vt:lpstr>
      <vt:lpstr>间接左递归的消除算法</vt:lpstr>
      <vt:lpstr>例:             方法①：注意书写格式</vt:lpstr>
      <vt:lpstr>R Sa|a</vt:lpstr>
      <vt:lpstr>例2：消除文法G[S]的左递归:	S Aa|b    A→Ac|Sd|ε</vt:lpstr>
      <vt:lpstr>PowerPoint 演示文稿</vt:lpstr>
      <vt:lpstr>提取左公共因子（算法）</vt:lpstr>
      <vt:lpstr>改造以下文法，以利于无回溯的自顶向下分析：</vt:lpstr>
      <vt:lpstr>例2</vt:lpstr>
      <vt:lpstr>PowerPoint 演示文稿</vt:lpstr>
      <vt:lpstr>作业5</vt:lpstr>
      <vt:lpstr>构造不带回溯的递归下降的语法分析</vt:lpstr>
      <vt:lpstr>消除回溯</vt:lpstr>
      <vt:lpstr>PowerPoint 演示文稿</vt:lpstr>
      <vt:lpstr>构造FIRST函数（FIRST集）</vt:lpstr>
      <vt:lpstr>PowerPoint 演示文稿</vt:lpstr>
      <vt:lpstr>PowerPoint 演示文稿</vt:lpstr>
      <vt:lpstr>PowerPoint 演示文稿</vt:lpstr>
      <vt:lpstr>例2：文法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构造FOLLOW函数（FOLLOW集）</vt:lpstr>
      <vt:lpstr>PowerPoint 演示文稿</vt:lpstr>
      <vt:lpstr>PowerPoint 演示文稿</vt:lpstr>
      <vt:lpstr>PowerPoint 演示文稿</vt:lpstr>
      <vt:lpstr>例2</vt:lpstr>
      <vt:lpstr>LL(1)文法</vt:lpstr>
      <vt:lpstr>不带回溯的递归下降分析</vt:lpstr>
      <vt:lpstr>例：有文法</vt:lpstr>
      <vt:lpstr>LL（1）预测分析法</vt:lpstr>
      <vt:lpstr>PowerPoint 演示文稿</vt:lpstr>
      <vt:lpstr>PowerPoint 演示文稿</vt:lpstr>
      <vt:lpstr>预测分析表M</vt:lpstr>
      <vt:lpstr>构造预测分析表M[A,a]</vt:lpstr>
      <vt:lpstr>M[A,a]的构造</vt:lpstr>
      <vt:lpstr>例： 文法G(E):</vt:lpstr>
      <vt:lpstr>PowerPoint 演示文稿</vt:lpstr>
      <vt:lpstr>预测分析程序的构成</vt:lpstr>
      <vt:lpstr>PowerPoint 演示文稿</vt:lpstr>
      <vt:lpstr>PowerPoint 演示文稿</vt:lpstr>
      <vt:lpstr>PowerPoint 演示文稿</vt:lpstr>
      <vt:lpstr>预测分析算法</vt:lpstr>
      <vt:lpstr>例</vt:lpstr>
      <vt:lpstr>id+id*id的分析过程</vt:lpstr>
      <vt:lpstr>例</vt:lpstr>
      <vt:lpstr>可构建预测分析表如下</vt:lpstr>
      <vt:lpstr>PowerPoint 演示文稿</vt:lpstr>
      <vt:lpstr>LL(1)文法与二义性</vt:lpstr>
      <vt:lpstr>预测分析中的错误恢复</vt:lpstr>
      <vt:lpstr>3、同步符号的选择</vt:lpstr>
      <vt:lpstr>用synch 表示由相应非终结符的FOLLOW集得到的 同步符号，则前面的预测分析表变为：</vt:lpstr>
      <vt:lpstr>考虑错误处理的预测分析表</vt:lpstr>
      <vt:lpstr>结合错误恢复的预测分析过程</vt:lpstr>
      <vt:lpstr>结合错误恢复的预测分析过程（续）</vt:lpstr>
      <vt:lpstr>LL(1)分析（例续）</vt:lpstr>
      <vt:lpstr>LL(1)分析（例续）</vt:lpstr>
      <vt:lpstr>LL(1)分析（例续）</vt:lpstr>
      <vt:lpstr>作业6</vt:lpstr>
      <vt:lpstr>作业6</vt:lpstr>
      <vt:lpstr>作业6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语法分析</dc:title>
  <dc:creator>cao</dc:creator>
  <cp:lastModifiedBy>ab123ba321hotmailcom</cp:lastModifiedBy>
  <cp:revision>5</cp:revision>
  <dcterms:created xsi:type="dcterms:W3CDTF">2017-10-29T09:41:00Z</dcterms:created>
  <dcterms:modified xsi:type="dcterms:W3CDTF">2017-12-12T11:04:27Z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2017-10-28T00:00:00Z</vt:filetime>
  </property>
  <property fmtid="{D5CDD505-2E9C-101B-9397-08002B2CF9AE}" pid="5" name="KSOProductBuildVer">
    <vt:lpwstr>2052-10.1.0.7023</vt:lpwstr>
  </property>
</Properties>
</file>